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72" r:id="rId5"/>
    <p:sldId id="271"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449"/>
    <p:restoredTop sz="94648"/>
  </p:normalViewPr>
  <p:slideViewPr>
    <p:cSldViewPr snapToGrid="0">
      <p:cViewPr varScale="1">
        <p:scale>
          <a:sx n="103" d="100"/>
          <a:sy n="103" d="100"/>
        </p:scale>
        <p:origin x="19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0BBBC3-D57B-B64B-B3B4-76489A682A05}" type="datetimeFigureOut">
              <a:rPr lang="en-US" smtClean="0"/>
              <a:t>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58219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BBBC3-D57B-B64B-B3B4-76489A682A05}" type="datetimeFigureOut">
              <a:rPr lang="en-US" smtClean="0"/>
              <a:t>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153047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BBBC3-D57B-B64B-B3B4-76489A682A05}" type="datetimeFigureOut">
              <a:rPr lang="en-US" smtClean="0"/>
              <a:t>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156481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BBBC3-D57B-B64B-B3B4-76489A682A05}" type="datetimeFigureOut">
              <a:rPr lang="en-US" smtClean="0"/>
              <a:t>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304600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BBBC3-D57B-B64B-B3B4-76489A682A05}" type="datetimeFigureOut">
              <a:rPr lang="en-US" smtClean="0"/>
              <a:t>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364832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BBBC3-D57B-B64B-B3B4-76489A682A05}" type="datetimeFigureOut">
              <a:rPr lang="en-US" smtClean="0"/>
              <a:t>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344504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BBBC3-D57B-B64B-B3B4-76489A682A05}" type="datetimeFigureOut">
              <a:rPr lang="en-US" smtClean="0"/>
              <a:t>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8897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BBBC3-D57B-B64B-B3B4-76489A682A05}" type="datetimeFigureOut">
              <a:rPr lang="en-US" smtClean="0"/>
              <a:t>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318451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BBBC3-D57B-B64B-B3B4-76489A682A05}" type="datetimeFigureOut">
              <a:rPr lang="en-US" smtClean="0"/>
              <a:t>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114855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0BBBC3-D57B-B64B-B3B4-76489A682A05}" type="datetimeFigureOut">
              <a:rPr lang="en-US" smtClean="0"/>
              <a:t>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170782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0BBBC3-D57B-B64B-B3B4-76489A682A05}" type="datetimeFigureOut">
              <a:rPr lang="en-US" smtClean="0"/>
              <a:t>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3FEE4-F8A6-EF47-B571-48F13E951DF2}" type="slidenum">
              <a:rPr lang="en-US" smtClean="0"/>
              <a:t>‹#›</a:t>
            </a:fld>
            <a:endParaRPr lang="en-US"/>
          </a:p>
        </p:txBody>
      </p:sp>
    </p:spTree>
    <p:extLst>
      <p:ext uri="{BB962C8B-B14F-4D97-AF65-F5344CB8AC3E}">
        <p14:creationId xmlns:p14="http://schemas.microsoft.com/office/powerpoint/2010/main" val="270748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BBBC3-D57B-B64B-B3B4-76489A682A05}" type="datetimeFigureOut">
              <a:rPr lang="en-US" smtClean="0"/>
              <a:t>2/4/23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3FEE4-F8A6-EF47-B571-48F13E951DF2}" type="slidenum">
              <a:rPr lang="en-US" smtClean="0"/>
              <a:t>‹#›</a:t>
            </a:fld>
            <a:endParaRPr lang="en-US"/>
          </a:p>
        </p:txBody>
      </p:sp>
    </p:spTree>
    <p:extLst>
      <p:ext uri="{BB962C8B-B14F-4D97-AF65-F5344CB8AC3E}">
        <p14:creationId xmlns:p14="http://schemas.microsoft.com/office/powerpoint/2010/main" val="12398064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7/02/improve-your-skills-by-playing-video-games/"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technofaq.org/posts/2017/02/improve-your-skills-by-playing-video-games/"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ngimg.com/download/83297"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nodstrum/29448074488/"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7519E-6EDE-4D34-7436-485BFB710FB3}"/>
              </a:ext>
            </a:extLst>
          </p:cNvPr>
          <p:cNvSpPr>
            <a:spLocks noGrp="1"/>
          </p:cNvSpPr>
          <p:nvPr>
            <p:ph type="ctrTitle"/>
          </p:nvPr>
        </p:nvSpPr>
        <p:spPr>
          <a:xfrm>
            <a:off x="628649" y="4428000"/>
            <a:ext cx="4607719" cy="1400400"/>
          </a:xfrm>
        </p:spPr>
        <p:txBody>
          <a:bodyPr wrap="square" anchor="b">
            <a:normAutofit/>
          </a:bodyPr>
          <a:lstStyle/>
          <a:p>
            <a:pPr algn="l"/>
            <a:r>
              <a:rPr lang="en-US" sz="4900">
                <a:solidFill>
                  <a:schemeClr val="bg1"/>
                </a:solidFill>
              </a:rPr>
              <a:t>GameCo</a:t>
            </a:r>
          </a:p>
        </p:txBody>
      </p:sp>
      <p:sp>
        <p:nvSpPr>
          <p:cNvPr id="3" name="Subtitle 2">
            <a:extLst>
              <a:ext uri="{FF2B5EF4-FFF2-40B4-BE49-F238E27FC236}">
                <a16:creationId xmlns:a16="http://schemas.microsoft.com/office/drawing/2014/main" id="{450732BA-F6D0-CB9C-FB26-D0DD585712D2}"/>
              </a:ext>
            </a:extLst>
          </p:cNvPr>
          <p:cNvSpPr>
            <a:spLocks noGrp="1"/>
          </p:cNvSpPr>
          <p:nvPr>
            <p:ph type="subTitle" idx="1"/>
          </p:nvPr>
        </p:nvSpPr>
        <p:spPr>
          <a:xfrm>
            <a:off x="5894784" y="4716472"/>
            <a:ext cx="2620566" cy="1017896"/>
          </a:xfrm>
        </p:spPr>
        <p:txBody>
          <a:bodyPr anchor="b">
            <a:normAutofit/>
          </a:bodyPr>
          <a:lstStyle/>
          <a:p>
            <a:pPr algn="l"/>
            <a:r>
              <a:rPr lang="en-US" sz="1500" b="1">
                <a:solidFill>
                  <a:schemeClr val="bg1"/>
                </a:solidFill>
              </a:rPr>
              <a:t>Budgeting Strategy 2017</a:t>
            </a:r>
          </a:p>
          <a:p>
            <a:pPr algn="l"/>
            <a:r>
              <a:rPr lang="en-US" sz="1500" b="1">
                <a:solidFill>
                  <a:schemeClr val="bg1"/>
                </a:solidFill>
              </a:rPr>
              <a:t>for GameCo</a:t>
            </a:r>
          </a:p>
          <a:p>
            <a:pPr algn="l"/>
            <a:r>
              <a:rPr lang="en-US" sz="1500">
                <a:solidFill>
                  <a:schemeClr val="bg1"/>
                </a:solidFill>
              </a:rPr>
              <a:t> </a:t>
            </a:r>
          </a:p>
          <a:p>
            <a:pPr algn="l"/>
            <a:endParaRPr lang="en-US" sz="1500">
              <a:solidFill>
                <a:schemeClr val="bg1"/>
              </a:solidFill>
            </a:endParaRPr>
          </a:p>
        </p:txBody>
      </p:sp>
      <p:pic>
        <p:nvPicPr>
          <p:cNvPr id="5" name="Picture 4" descr="A picture containing indoor, remote, game, remote control&#10;&#10;Description automatically generated">
            <a:extLst>
              <a:ext uri="{FF2B5EF4-FFF2-40B4-BE49-F238E27FC236}">
                <a16:creationId xmlns:a16="http://schemas.microsoft.com/office/drawing/2014/main" id="{625965B9-23C2-951F-6A42-4DCB8F83B3F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672" r="-3" b="-3"/>
          <a:stretch/>
        </p:blipFill>
        <p:spPr>
          <a:xfrm>
            <a:off x="4643433" y="-1"/>
            <a:ext cx="4500563"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a:solidFill>
            <a:schemeClr val="bg2"/>
          </a:solidFill>
        </p:spPr>
      </p:pic>
      <p:grpSp>
        <p:nvGrpSpPr>
          <p:cNvPr id="15" name="Group 14">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9144000" cy="757168"/>
            <a:chOff x="0" y="2959818"/>
            <a:chExt cx="12192000" cy="757168"/>
          </a:xfrm>
        </p:grpSpPr>
        <p:sp>
          <p:nvSpPr>
            <p:cNvPr id="16" name="Freeform: Shape 15">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TextBox 7">
            <a:extLst>
              <a:ext uri="{FF2B5EF4-FFF2-40B4-BE49-F238E27FC236}">
                <a16:creationId xmlns:a16="http://schemas.microsoft.com/office/drawing/2014/main" id="{E063A101-8391-06BD-0D99-BB473E6D86C4}"/>
              </a:ext>
            </a:extLst>
          </p:cNvPr>
          <p:cNvSpPr txBox="1"/>
          <p:nvPr/>
        </p:nvSpPr>
        <p:spPr>
          <a:xfrm>
            <a:off x="6415088" y="6100763"/>
            <a:ext cx="3317329" cy="877163"/>
          </a:xfrm>
          <a:prstGeom prst="rect">
            <a:avLst/>
          </a:prstGeom>
          <a:solidFill>
            <a:schemeClr val="tx1">
              <a:lumMod val="50000"/>
              <a:lumOff val="50000"/>
            </a:schemeClr>
          </a:solidFill>
        </p:spPr>
        <p:txBody>
          <a:bodyPr wrap="square" rtlCol="0">
            <a:spAutoFit/>
          </a:bodyPr>
          <a:lstStyle/>
          <a:p>
            <a:pPr>
              <a:spcAft>
                <a:spcPts val="600"/>
              </a:spcAft>
            </a:pPr>
            <a:r>
              <a:rPr lang="en-US" sz="1800" dirty="0"/>
              <a:t>by</a:t>
            </a:r>
            <a:r>
              <a:rPr lang="en-US" sz="2800" dirty="0"/>
              <a:t> </a:t>
            </a:r>
            <a:r>
              <a:rPr lang="en-US" sz="1800" dirty="0"/>
              <a:t>Heather Stewart</a:t>
            </a:r>
            <a:endParaRPr lang="en-US" sz="2800"/>
          </a:p>
          <a:p>
            <a:pPr>
              <a:spcAft>
                <a:spcPts val="600"/>
              </a:spcAft>
            </a:pPr>
            <a:endParaRPr lang="en-US"/>
          </a:p>
        </p:txBody>
      </p:sp>
      <p:sp>
        <p:nvSpPr>
          <p:cNvPr id="6" name="TextBox 5">
            <a:extLst>
              <a:ext uri="{FF2B5EF4-FFF2-40B4-BE49-F238E27FC236}">
                <a16:creationId xmlns:a16="http://schemas.microsoft.com/office/drawing/2014/main" id="{7EE938A8-BB20-CF44-89F1-47AF13EA21D4}"/>
              </a:ext>
            </a:extLst>
          </p:cNvPr>
          <p:cNvSpPr txBox="1"/>
          <p:nvPr/>
        </p:nvSpPr>
        <p:spPr>
          <a:xfrm>
            <a:off x="6703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echnofaq.org/posts/2017/02/improve-your-skills-by-playing-video-gam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49935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E9A5D9B0-2B68-BC5C-ED1C-C7D01061FCEA}"/>
              </a:ext>
            </a:extLst>
          </p:cNvPr>
          <p:cNvPicPr>
            <a:picLocks noChangeAspect="1"/>
          </p:cNvPicPr>
          <p:nvPr/>
        </p:nvPicPr>
        <p:blipFill>
          <a:blip r:embed="rId2"/>
          <a:stretch>
            <a:fillRect/>
          </a:stretch>
        </p:blipFill>
        <p:spPr>
          <a:xfrm>
            <a:off x="427511" y="1591294"/>
            <a:ext cx="8550233" cy="5021668"/>
          </a:xfrm>
          <a:prstGeom prst="rect">
            <a:avLst/>
          </a:prstGeom>
        </p:spPr>
      </p:pic>
      <p:sp>
        <p:nvSpPr>
          <p:cNvPr id="4" name="TextBox 3">
            <a:extLst>
              <a:ext uri="{FF2B5EF4-FFF2-40B4-BE49-F238E27FC236}">
                <a16:creationId xmlns:a16="http://schemas.microsoft.com/office/drawing/2014/main" id="{4521A222-7E94-3E2B-DD36-AF5898117943}"/>
              </a:ext>
            </a:extLst>
          </p:cNvPr>
          <p:cNvSpPr txBox="1"/>
          <p:nvPr/>
        </p:nvSpPr>
        <p:spPr>
          <a:xfrm>
            <a:off x="855023" y="380010"/>
            <a:ext cx="4599208" cy="461665"/>
          </a:xfrm>
          <a:prstGeom prst="rect">
            <a:avLst/>
          </a:prstGeom>
          <a:noFill/>
        </p:spPr>
        <p:txBody>
          <a:bodyPr wrap="none" rtlCol="0">
            <a:spAutoFit/>
          </a:bodyPr>
          <a:lstStyle/>
          <a:p>
            <a:r>
              <a:rPr lang="en-US" sz="2400" dirty="0"/>
              <a:t>JP Top Genre: Action &amp; Role Playing</a:t>
            </a:r>
          </a:p>
        </p:txBody>
      </p:sp>
    </p:spTree>
    <p:extLst>
      <p:ext uri="{BB962C8B-B14F-4D97-AF65-F5344CB8AC3E}">
        <p14:creationId xmlns:p14="http://schemas.microsoft.com/office/powerpoint/2010/main" val="81270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74CD0A-9A57-B855-1701-76C806A4300B}"/>
              </a:ext>
            </a:extLst>
          </p:cNvPr>
          <p:cNvSpPr txBox="1"/>
          <p:nvPr/>
        </p:nvSpPr>
        <p:spPr>
          <a:xfrm>
            <a:off x="1436914" y="1900052"/>
            <a:ext cx="6721434" cy="1323439"/>
          </a:xfrm>
          <a:prstGeom prst="rect">
            <a:avLst/>
          </a:prstGeom>
          <a:noFill/>
        </p:spPr>
        <p:txBody>
          <a:bodyPr wrap="square" rtlCol="0">
            <a:spAutoFit/>
          </a:bodyPr>
          <a:lstStyle/>
          <a:p>
            <a:pPr algn="ctr"/>
            <a:r>
              <a:rPr lang="en-US" sz="4000" dirty="0"/>
              <a:t>Sales by </a:t>
            </a:r>
          </a:p>
          <a:p>
            <a:pPr algn="ctr"/>
            <a:r>
              <a:rPr lang="en-US" sz="4000" dirty="0"/>
              <a:t>Platform</a:t>
            </a:r>
          </a:p>
        </p:txBody>
      </p:sp>
    </p:spTree>
    <p:extLst>
      <p:ext uri="{BB962C8B-B14F-4D97-AF65-F5344CB8AC3E}">
        <p14:creationId xmlns:p14="http://schemas.microsoft.com/office/powerpoint/2010/main" val="302180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D6D39C58-D928-6160-8C7F-D2A39F46C7C1}"/>
              </a:ext>
            </a:extLst>
          </p:cNvPr>
          <p:cNvPicPr>
            <a:picLocks noChangeAspect="1"/>
          </p:cNvPicPr>
          <p:nvPr/>
        </p:nvPicPr>
        <p:blipFill>
          <a:blip r:embed="rId2"/>
          <a:stretch>
            <a:fillRect/>
          </a:stretch>
        </p:blipFill>
        <p:spPr>
          <a:xfrm>
            <a:off x="539753" y="1619439"/>
            <a:ext cx="8121646" cy="4678723"/>
          </a:xfrm>
          <a:prstGeom prst="rect">
            <a:avLst/>
          </a:prstGeom>
        </p:spPr>
      </p:pic>
      <p:sp>
        <p:nvSpPr>
          <p:cNvPr id="4" name="TextBox 3">
            <a:extLst>
              <a:ext uri="{FF2B5EF4-FFF2-40B4-BE49-F238E27FC236}">
                <a16:creationId xmlns:a16="http://schemas.microsoft.com/office/drawing/2014/main" id="{73D18553-7F65-39C4-076D-E19DDC573417}"/>
              </a:ext>
            </a:extLst>
          </p:cNvPr>
          <p:cNvSpPr txBox="1"/>
          <p:nvPr/>
        </p:nvSpPr>
        <p:spPr>
          <a:xfrm>
            <a:off x="1735494" y="559837"/>
            <a:ext cx="5015155" cy="1015663"/>
          </a:xfrm>
          <a:prstGeom prst="rect">
            <a:avLst/>
          </a:prstGeom>
          <a:noFill/>
        </p:spPr>
        <p:txBody>
          <a:bodyPr wrap="none" rtlCol="0">
            <a:spAutoFit/>
          </a:bodyPr>
          <a:lstStyle/>
          <a:p>
            <a:r>
              <a:rPr lang="en-US" sz="2000" dirty="0"/>
              <a:t>Global Sale by Platform </a:t>
            </a:r>
          </a:p>
          <a:p>
            <a:r>
              <a:rPr lang="en-US" sz="2000" dirty="0"/>
              <a:t>2013: PS4, X360, PS3 and </a:t>
            </a:r>
            <a:r>
              <a:rPr lang="en-US" sz="2000" dirty="0" err="1"/>
              <a:t>Xone</a:t>
            </a:r>
            <a:r>
              <a:rPr lang="en-US" sz="2000" dirty="0"/>
              <a:t> are best sellers</a:t>
            </a:r>
          </a:p>
          <a:p>
            <a:r>
              <a:rPr lang="en-US" sz="2000" dirty="0"/>
              <a:t>2013-15: </a:t>
            </a:r>
            <a:r>
              <a:rPr lang="en-US" sz="2000" dirty="0" err="1"/>
              <a:t>Xone</a:t>
            </a:r>
            <a:r>
              <a:rPr lang="en-US" sz="2000" dirty="0"/>
              <a:t> sold more than X360 and PS4</a:t>
            </a:r>
          </a:p>
        </p:txBody>
      </p:sp>
    </p:spTree>
    <p:extLst>
      <p:ext uri="{BB962C8B-B14F-4D97-AF65-F5344CB8AC3E}">
        <p14:creationId xmlns:p14="http://schemas.microsoft.com/office/powerpoint/2010/main" val="3678046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0F0FFBBC-6DCA-01C6-FF9C-ABAC22EFD09F}"/>
              </a:ext>
            </a:extLst>
          </p:cNvPr>
          <p:cNvPicPr>
            <a:picLocks noChangeAspect="1"/>
          </p:cNvPicPr>
          <p:nvPr/>
        </p:nvPicPr>
        <p:blipFill>
          <a:blip r:embed="rId2"/>
          <a:stretch>
            <a:fillRect/>
          </a:stretch>
        </p:blipFill>
        <p:spPr>
          <a:xfrm>
            <a:off x="230852" y="844345"/>
            <a:ext cx="8614278" cy="5663333"/>
          </a:xfrm>
          <a:prstGeom prst="rect">
            <a:avLst/>
          </a:prstGeom>
        </p:spPr>
      </p:pic>
      <p:sp>
        <p:nvSpPr>
          <p:cNvPr id="5" name="TextBox 4">
            <a:extLst>
              <a:ext uri="{FF2B5EF4-FFF2-40B4-BE49-F238E27FC236}">
                <a16:creationId xmlns:a16="http://schemas.microsoft.com/office/drawing/2014/main" id="{E766D627-28A8-14B6-5FEE-42F7B4FA98AE}"/>
              </a:ext>
            </a:extLst>
          </p:cNvPr>
          <p:cNvSpPr txBox="1"/>
          <p:nvPr/>
        </p:nvSpPr>
        <p:spPr>
          <a:xfrm>
            <a:off x="1080655" y="475013"/>
            <a:ext cx="3975512" cy="369332"/>
          </a:xfrm>
          <a:prstGeom prst="rect">
            <a:avLst/>
          </a:prstGeom>
          <a:noFill/>
        </p:spPr>
        <p:txBody>
          <a:bodyPr wrap="none" rtlCol="0">
            <a:spAutoFit/>
          </a:bodyPr>
          <a:lstStyle/>
          <a:p>
            <a:r>
              <a:rPr lang="en-US" dirty="0"/>
              <a:t>NA Top Platforms; PS3 and X360 and WII</a:t>
            </a:r>
          </a:p>
        </p:txBody>
      </p:sp>
    </p:spTree>
    <p:extLst>
      <p:ext uri="{BB962C8B-B14F-4D97-AF65-F5344CB8AC3E}">
        <p14:creationId xmlns:p14="http://schemas.microsoft.com/office/powerpoint/2010/main" val="100710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A52AB1FE-7916-F75A-1747-3426E26B25BF}"/>
              </a:ext>
            </a:extLst>
          </p:cNvPr>
          <p:cNvPicPr>
            <a:picLocks noChangeAspect="1"/>
          </p:cNvPicPr>
          <p:nvPr/>
        </p:nvPicPr>
        <p:blipFill>
          <a:blip r:embed="rId2"/>
          <a:stretch>
            <a:fillRect/>
          </a:stretch>
        </p:blipFill>
        <p:spPr>
          <a:xfrm>
            <a:off x="482600" y="975361"/>
            <a:ext cx="8178799" cy="5354187"/>
          </a:xfrm>
          <a:prstGeom prst="rect">
            <a:avLst/>
          </a:prstGeom>
        </p:spPr>
      </p:pic>
      <p:sp>
        <p:nvSpPr>
          <p:cNvPr id="4" name="TextBox 3">
            <a:extLst>
              <a:ext uri="{FF2B5EF4-FFF2-40B4-BE49-F238E27FC236}">
                <a16:creationId xmlns:a16="http://schemas.microsoft.com/office/drawing/2014/main" id="{AA9AA993-047F-961E-53F7-C4DA5CDD44FC}"/>
              </a:ext>
            </a:extLst>
          </p:cNvPr>
          <p:cNvSpPr txBox="1"/>
          <p:nvPr/>
        </p:nvSpPr>
        <p:spPr>
          <a:xfrm>
            <a:off x="581891" y="368135"/>
            <a:ext cx="1911927" cy="646331"/>
          </a:xfrm>
          <a:prstGeom prst="rect">
            <a:avLst/>
          </a:prstGeom>
          <a:noFill/>
        </p:spPr>
        <p:txBody>
          <a:bodyPr wrap="square" rtlCol="0">
            <a:spAutoFit/>
          </a:bodyPr>
          <a:lstStyle/>
          <a:p>
            <a:r>
              <a:rPr lang="en-US" dirty="0"/>
              <a:t>EU top Platforms: PS3, X360 and PS4</a:t>
            </a:r>
          </a:p>
        </p:txBody>
      </p:sp>
    </p:spTree>
    <p:extLst>
      <p:ext uri="{BB962C8B-B14F-4D97-AF65-F5344CB8AC3E}">
        <p14:creationId xmlns:p14="http://schemas.microsoft.com/office/powerpoint/2010/main" val="2049442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Graphical user interface, chart, histogram&#10;&#10;Description automatically generated">
            <a:extLst>
              <a:ext uri="{FF2B5EF4-FFF2-40B4-BE49-F238E27FC236}">
                <a16:creationId xmlns:a16="http://schemas.microsoft.com/office/drawing/2014/main" id="{AFB6ABEE-AD5E-64E1-BD44-CC0BC436978A}"/>
              </a:ext>
            </a:extLst>
          </p:cNvPr>
          <p:cNvPicPr>
            <a:picLocks noChangeAspect="1"/>
          </p:cNvPicPr>
          <p:nvPr/>
        </p:nvPicPr>
        <p:blipFill>
          <a:blip r:embed="rId2"/>
          <a:stretch>
            <a:fillRect/>
          </a:stretch>
        </p:blipFill>
        <p:spPr>
          <a:xfrm>
            <a:off x="502731" y="1353787"/>
            <a:ext cx="8498765" cy="5231586"/>
          </a:xfrm>
          <a:prstGeom prst="rect">
            <a:avLst/>
          </a:prstGeom>
        </p:spPr>
      </p:pic>
      <p:sp>
        <p:nvSpPr>
          <p:cNvPr id="4" name="TextBox 3">
            <a:extLst>
              <a:ext uri="{FF2B5EF4-FFF2-40B4-BE49-F238E27FC236}">
                <a16:creationId xmlns:a16="http://schemas.microsoft.com/office/drawing/2014/main" id="{30F7B6B0-7612-0CA0-8CA0-4671BFBCC45B}"/>
              </a:ext>
            </a:extLst>
          </p:cNvPr>
          <p:cNvSpPr txBox="1"/>
          <p:nvPr/>
        </p:nvSpPr>
        <p:spPr>
          <a:xfrm>
            <a:off x="914400" y="534390"/>
            <a:ext cx="1769780" cy="646331"/>
          </a:xfrm>
          <a:prstGeom prst="rect">
            <a:avLst/>
          </a:prstGeom>
          <a:noFill/>
        </p:spPr>
        <p:txBody>
          <a:bodyPr wrap="none" rtlCol="0">
            <a:spAutoFit/>
          </a:bodyPr>
          <a:lstStyle/>
          <a:p>
            <a:r>
              <a:rPr lang="en-US" dirty="0"/>
              <a:t>JP Top Platforms </a:t>
            </a:r>
          </a:p>
          <a:p>
            <a:r>
              <a:rPr lang="en-US" dirty="0"/>
              <a:t>3DS and PS3</a:t>
            </a:r>
          </a:p>
        </p:txBody>
      </p:sp>
    </p:spTree>
    <p:extLst>
      <p:ext uri="{BB962C8B-B14F-4D97-AF65-F5344CB8AC3E}">
        <p14:creationId xmlns:p14="http://schemas.microsoft.com/office/powerpoint/2010/main" val="2150493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599C-083C-86DC-74BF-A61FA3BE1565}"/>
              </a:ext>
            </a:extLst>
          </p:cNvPr>
          <p:cNvSpPr>
            <a:spLocks noGrp="1"/>
          </p:cNvSpPr>
          <p:nvPr>
            <p:ph type="title"/>
          </p:nvPr>
        </p:nvSpPr>
        <p:spPr/>
        <p:txBody>
          <a:bodyPr/>
          <a:lstStyle/>
          <a:p>
            <a:pPr algn="ctr"/>
            <a:r>
              <a:rPr lang="en-US" dirty="0"/>
              <a:t>REVIEW</a:t>
            </a:r>
          </a:p>
        </p:txBody>
      </p:sp>
      <p:sp>
        <p:nvSpPr>
          <p:cNvPr id="3" name="Content Placeholder 2">
            <a:extLst>
              <a:ext uri="{FF2B5EF4-FFF2-40B4-BE49-F238E27FC236}">
                <a16:creationId xmlns:a16="http://schemas.microsoft.com/office/drawing/2014/main" id="{B17D4D50-2768-9B4D-E626-9D321C192C47}"/>
              </a:ext>
            </a:extLst>
          </p:cNvPr>
          <p:cNvSpPr>
            <a:spLocks noGrp="1"/>
          </p:cNvSpPr>
          <p:nvPr>
            <p:ph idx="1"/>
          </p:nvPr>
        </p:nvSpPr>
        <p:spPr>
          <a:xfrm>
            <a:off x="628649" y="1330035"/>
            <a:ext cx="8218467" cy="5035139"/>
          </a:xfrm>
        </p:spPr>
        <p:txBody>
          <a:bodyPr>
            <a:normAutofit fontScale="92500" lnSpcReduction="20000"/>
          </a:bodyPr>
          <a:lstStyle/>
          <a:p>
            <a:pPr marL="514350" indent="-514350">
              <a:buFont typeface="+mj-lt"/>
              <a:buAutoNum type="arabicPeriod"/>
            </a:pPr>
            <a:r>
              <a:rPr lang="en-US" sz="2000" dirty="0"/>
              <a:t>We have observed that sales across all regions varies overtime, which rejects the first hypotheses</a:t>
            </a:r>
          </a:p>
          <a:p>
            <a:pPr marL="514350" indent="-514350">
              <a:buFont typeface="+mj-lt"/>
              <a:buAutoNum type="arabicPeriod"/>
            </a:pPr>
            <a:r>
              <a:rPr lang="en-US" sz="2000" dirty="0"/>
              <a:t>The proportion of Regional Sales relative to Global Sales shows that EU Sales is on a steady upward trend whereas both NA and JP sales shows mirroring reflections, JP is trending upward while NA is trending downward. </a:t>
            </a:r>
          </a:p>
          <a:p>
            <a:pPr marL="514350" indent="-514350">
              <a:buFont typeface="+mj-lt"/>
              <a:buAutoNum type="arabicPeriod"/>
            </a:pPr>
            <a:r>
              <a:rPr lang="en-US" sz="2000" dirty="0"/>
              <a:t>NA sales has dominated the market between 1996-2013, and shown a  declined since 2013 relative to Global market</a:t>
            </a:r>
          </a:p>
          <a:p>
            <a:pPr marL="457200" lvl="1" indent="0">
              <a:buNone/>
            </a:pPr>
            <a:r>
              <a:rPr lang="en-US" sz="1600" dirty="0"/>
              <a:t>          Sales by Genre  in this region are Action, Shooter and Sports</a:t>
            </a:r>
          </a:p>
          <a:p>
            <a:pPr marL="457200" lvl="1" indent="0">
              <a:buNone/>
            </a:pPr>
            <a:r>
              <a:rPr lang="en-US" sz="1600" dirty="0"/>
              <a:t>          Sales by Platform are PS4, X360 and WII</a:t>
            </a:r>
          </a:p>
          <a:p>
            <a:pPr marL="514350" indent="-514350">
              <a:buFont typeface="+mj-lt"/>
              <a:buAutoNum type="arabicPeriod"/>
            </a:pPr>
            <a:r>
              <a:rPr lang="en-US" sz="2000" dirty="0"/>
              <a:t>EU sales has also slowly progress overtime and has done better than JP market. Currently doing better than both NA and JP markets relative to Global sales</a:t>
            </a:r>
          </a:p>
          <a:p>
            <a:pPr marL="457200" lvl="1" indent="0">
              <a:buNone/>
            </a:pPr>
            <a:r>
              <a:rPr lang="en-US" sz="1600" dirty="0"/>
              <a:t>	Sales by Genre in this market are Action, Shooter and Sport</a:t>
            </a:r>
          </a:p>
          <a:p>
            <a:pPr marL="457200" lvl="1" indent="0">
              <a:buNone/>
            </a:pPr>
            <a:r>
              <a:rPr lang="en-US" sz="1600" dirty="0"/>
              <a:t>	Sales by Platform are PS3, X360 and PS4</a:t>
            </a:r>
          </a:p>
          <a:p>
            <a:pPr marL="514350" indent="-514350">
              <a:buFont typeface="+mj-lt"/>
              <a:buAutoNum type="arabicPeriod"/>
            </a:pPr>
            <a:r>
              <a:rPr lang="en-US" sz="2000" dirty="0"/>
              <a:t>JP sales had the least amount of traction and has slowly declined relative to Global market</a:t>
            </a:r>
          </a:p>
          <a:p>
            <a:pPr marL="0" indent="0">
              <a:buNone/>
            </a:pPr>
            <a:r>
              <a:rPr lang="en-US" sz="2000" dirty="0"/>
              <a:t>	</a:t>
            </a:r>
            <a:r>
              <a:rPr lang="en-US" sz="1600" dirty="0"/>
              <a:t>Sales by Genre are Action and Role Playing</a:t>
            </a:r>
          </a:p>
          <a:p>
            <a:pPr marL="0" indent="0">
              <a:buNone/>
            </a:pPr>
            <a:r>
              <a:rPr lang="en-US" sz="2000" dirty="0"/>
              <a:t>	</a:t>
            </a:r>
            <a:r>
              <a:rPr lang="en-US" sz="1600" dirty="0"/>
              <a:t>Sales by Platform are 3DS and PS3</a:t>
            </a:r>
            <a:endParaRPr lang="en-US" sz="2000" dirty="0"/>
          </a:p>
          <a:p>
            <a:pPr marL="0" indent="0">
              <a:buNone/>
            </a:pPr>
            <a:r>
              <a:rPr lang="en-US" sz="2000" dirty="0"/>
              <a:t>	</a:t>
            </a:r>
          </a:p>
          <a:p>
            <a:pPr marL="514350" indent="-514350">
              <a:buFont typeface="+mj-lt"/>
              <a:buAutoNum type="arabicPeriod"/>
            </a:pPr>
            <a:endParaRPr lang="en-US" sz="2000" dirty="0"/>
          </a:p>
        </p:txBody>
      </p:sp>
    </p:spTree>
    <p:extLst>
      <p:ext uri="{BB962C8B-B14F-4D97-AF65-F5344CB8AC3E}">
        <p14:creationId xmlns:p14="http://schemas.microsoft.com/office/powerpoint/2010/main" val="4191058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6FF1-F1A1-28F3-F88A-FCD00C6FA161}"/>
              </a:ext>
            </a:extLst>
          </p:cNvPr>
          <p:cNvSpPr>
            <a:spLocks noGrp="1"/>
          </p:cNvSpPr>
          <p:nvPr>
            <p:ph type="title"/>
          </p:nvPr>
        </p:nvSpPr>
        <p:spPr/>
        <p:txBody>
          <a:bodyPr/>
          <a:lstStyle/>
          <a:p>
            <a:pPr algn="ctr"/>
            <a:r>
              <a:rPr lang="en-US" dirty="0"/>
              <a:t>RECOMMENDATION</a:t>
            </a:r>
          </a:p>
        </p:txBody>
      </p:sp>
      <p:sp>
        <p:nvSpPr>
          <p:cNvPr id="3" name="Content Placeholder 2">
            <a:extLst>
              <a:ext uri="{FF2B5EF4-FFF2-40B4-BE49-F238E27FC236}">
                <a16:creationId xmlns:a16="http://schemas.microsoft.com/office/drawing/2014/main" id="{39CBDA41-4ACB-2690-A72D-DFE0FDF382C7}"/>
              </a:ext>
            </a:extLst>
          </p:cNvPr>
          <p:cNvSpPr>
            <a:spLocks noGrp="1"/>
          </p:cNvSpPr>
          <p:nvPr>
            <p:ph idx="1"/>
          </p:nvPr>
        </p:nvSpPr>
        <p:spPr/>
        <p:txBody>
          <a:bodyPr>
            <a:normAutofit fontScale="85000" lnSpcReduction="20000"/>
          </a:bodyPr>
          <a:lstStyle/>
          <a:p>
            <a:r>
              <a:rPr lang="en-US" dirty="0"/>
              <a:t>Considering that Sales of Genre and Platform in both NA and EU are similar, marketing budget should be allocated to those games in both those regions. </a:t>
            </a:r>
          </a:p>
          <a:p>
            <a:r>
              <a:rPr lang="en-US" dirty="0"/>
              <a:t>JP market has the least sales volume and shows  preference for different genres and platforms. Given this fact, the least marketing budget should be allocated there. However, it should be noted that cultural difference could be a major player in the receptiveness of marketing style and therefore should be researched and reassess. </a:t>
            </a:r>
          </a:p>
          <a:p>
            <a:r>
              <a:rPr lang="en-US" dirty="0"/>
              <a:t>Overall, most of the marketing budget should be targeted to the European market due to it slow continuous upward trend. </a:t>
            </a:r>
          </a:p>
          <a:p>
            <a:r>
              <a:rPr lang="en-US" dirty="0"/>
              <a:t>With sales in NA declining, marketing should target some its budget to  research and development. </a:t>
            </a:r>
          </a:p>
        </p:txBody>
      </p:sp>
    </p:spTree>
    <p:extLst>
      <p:ext uri="{BB962C8B-B14F-4D97-AF65-F5344CB8AC3E}">
        <p14:creationId xmlns:p14="http://schemas.microsoft.com/office/powerpoint/2010/main" val="274935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5" name="Content Placeholder 4" descr="A picture containing indoor, remote, game, remote control&#10;&#10;Description automatically generated">
            <a:extLst>
              <a:ext uri="{FF2B5EF4-FFF2-40B4-BE49-F238E27FC236}">
                <a16:creationId xmlns:a16="http://schemas.microsoft.com/office/drawing/2014/main" id="{2CF2EA1B-B685-0581-70A2-0348F679DBA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000" r="-1" b="-1"/>
          <a:stretch/>
        </p:blipFill>
        <p:spPr>
          <a:xfrm>
            <a:off x="0" y="10"/>
            <a:ext cx="8469443"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4512879"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7006829E-AC8B-B307-B8CB-FF46745C4AF1}"/>
              </a:ext>
            </a:extLst>
          </p:cNvPr>
          <p:cNvSpPr>
            <a:spLocks noGrp="1"/>
          </p:cNvSpPr>
          <p:nvPr>
            <p:ph type="title"/>
          </p:nvPr>
        </p:nvSpPr>
        <p:spPr>
          <a:xfrm>
            <a:off x="532086" y="1913950"/>
            <a:ext cx="3153102" cy="1342754"/>
          </a:xfrm>
        </p:spPr>
        <p:txBody>
          <a:bodyPr>
            <a:normAutofit/>
          </a:bodyPr>
          <a:lstStyle/>
          <a:p>
            <a:pPr algn="ctr"/>
            <a:r>
              <a:rPr lang="en-US" sz="4800" b="1" dirty="0"/>
              <a:t>Thank YOU</a:t>
            </a:r>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15288" y="3337139"/>
            <a:ext cx="701565"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1D170929-901A-4B38-4163-038AD701EE05}"/>
              </a:ext>
            </a:extLst>
          </p:cNvPr>
          <p:cNvSpPr>
            <a:spLocks noGrp="1"/>
          </p:cNvSpPr>
          <p:nvPr>
            <p:ph idx="1"/>
          </p:nvPr>
        </p:nvSpPr>
        <p:spPr>
          <a:xfrm>
            <a:off x="394137" y="3417573"/>
            <a:ext cx="3444765" cy="2619839"/>
          </a:xfrm>
        </p:spPr>
        <p:txBody>
          <a:bodyPr anchor="ctr">
            <a:normAutofit/>
          </a:bodyPr>
          <a:lstStyle/>
          <a:p>
            <a:pPr marL="0" indent="0">
              <a:buNone/>
            </a:pPr>
            <a:r>
              <a:rPr lang="en-US" sz="1600" dirty="0"/>
              <a:t>         Heather Stewart</a:t>
            </a:r>
          </a:p>
        </p:txBody>
      </p:sp>
      <p:sp>
        <p:nvSpPr>
          <p:cNvPr id="6" name="TextBox 5">
            <a:extLst>
              <a:ext uri="{FF2B5EF4-FFF2-40B4-BE49-F238E27FC236}">
                <a16:creationId xmlns:a16="http://schemas.microsoft.com/office/drawing/2014/main" id="{D70ACFDD-7105-02A3-D72F-43664B3855E1}"/>
              </a:ext>
            </a:extLst>
          </p:cNvPr>
          <p:cNvSpPr txBox="1"/>
          <p:nvPr/>
        </p:nvSpPr>
        <p:spPr>
          <a:xfrm>
            <a:off x="6703908"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technofaq.org/posts/2017/02/improve-your-skills-by-playing-video-gam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35513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59" y="4572000"/>
            <a:ext cx="5293730" cy="1964266"/>
          </a:xfrm>
          <a:prstGeom prst="rect">
            <a:avLst/>
          </a:prstGeom>
          <a:solidFill>
            <a:srgbClr val="614F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54C247-B046-9EE2-24A2-54106628FC05}"/>
              </a:ext>
            </a:extLst>
          </p:cNvPr>
          <p:cNvSpPr>
            <a:spLocks noGrp="1"/>
          </p:cNvSpPr>
          <p:nvPr>
            <p:ph type="title"/>
          </p:nvPr>
        </p:nvSpPr>
        <p:spPr>
          <a:xfrm>
            <a:off x="393192" y="4767072"/>
            <a:ext cx="4945641" cy="1625210"/>
          </a:xfrm>
          <a:solidFill>
            <a:schemeClr val="accent6">
              <a:lumMod val="40000"/>
              <a:lumOff val="60000"/>
            </a:schemeClr>
          </a:solidFill>
        </p:spPr>
        <p:txBody>
          <a:bodyPr>
            <a:normAutofit/>
          </a:bodyPr>
          <a:lstStyle/>
          <a:p>
            <a:pPr algn="r"/>
            <a:r>
              <a:rPr lang="en-US" b="1" dirty="0">
                <a:highlight>
                  <a:srgbClr val="C0C0C0"/>
                </a:highlight>
              </a:rPr>
              <a:t>AGENDA</a:t>
            </a:r>
          </a:p>
        </p:txBody>
      </p:sp>
      <p:pic>
        <p:nvPicPr>
          <p:cNvPr id="5" name="Picture 4" descr="A video game controller&#10;&#10;Description automatically generated">
            <a:extLst>
              <a:ext uri="{FF2B5EF4-FFF2-40B4-BE49-F238E27FC236}">
                <a16:creationId xmlns:a16="http://schemas.microsoft.com/office/drawing/2014/main" id="{DF6FDC47-2A4E-BB82-6D60-9BB87B9E49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851" r="-2" b="21558"/>
          <a:stretch/>
        </p:blipFill>
        <p:spPr>
          <a:xfrm>
            <a:off x="245660" y="321733"/>
            <a:ext cx="5293729" cy="4107392"/>
          </a:xfrm>
          <a:prstGeom prst="rect">
            <a:avLst/>
          </a:prstGeom>
          <a:solidFill>
            <a:schemeClr val="accent6"/>
          </a:solidFill>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1" y="321732"/>
            <a:ext cx="3251710"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F181F28-E2AE-B4A7-F057-D96CBE6941F3}"/>
              </a:ext>
            </a:extLst>
          </p:cNvPr>
          <p:cNvSpPr>
            <a:spLocks noGrp="1"/>
          </p:cNvSpPr>
          <p:nvPr>
            <p:ph idx="1"/>
          </p:nvPr>
        </p:nvSpPr>
        <p:spPr>
          <a:xfrm>
            <a:off x="6021989" y="917725"/>
            <a:ext cx="2568554" cy="4852362"/>
          </a:xfrm>
        </p:spPr>
        <p:txBody>
          <a:bodyPr anchor="ctr">
            <a:normAutofit lnSpcReduction="10000"/>
          </a:bodyPr>
          <a:lstStyle/>
          <a:p>
            <a:endParaRPr lang="en-US" sz="1700" dirty="0">
              <a:solidFill>
                <a:srgbClr val="FFFFFF"/>
              </a:solidFill>
            </a:endParaRPr>
          </a:p>
          <a:p>
            <a:r>
              <a:rPr lang="en-US" sz="1700" b="1" dirty="0">
                <a:solidFill>
                  <a:srgbClr val="FFFFFF"/>
                </a:solidFill>
              </a:rPr>
              <a:t>INTRODUCTION</a:t>
            </a:r>
          </a:p>
          <a:p>
            <a:r>
              <a:rPr lang="en-US" sz="1700" b="1" dirty="0">
                <a:solidFill>
                  <a:srgbClr val="FFFFFF"/>
                </a:solidFill>
              </a:rPr>
              <a:t>REGIONAL SALES OVERTIME</a:t>
            </a:r>
          </a:p>
          <a:p>
            <a:r>
              <a:rPr lang="en-US" sz="1700" b="1" dirty="0">
                <a:solidFill>
                  <a:srgbClr val="FFFFFF"/>
                </a:solidFill>
              </a:rPr>
              <a:t>PROPORTION OF REGIONAL SALES</a:t>
            </a:r>
          </a:p>
          <a:p>
            <a:r>
              <a:rPr lang="en-US" sz="1700" b="1" dirty="0">
                <a:solidFill>
                  <a:srgbClr val="FFFFFF"/>
                </a:solidFill>
              </a:rPr>
              <a:t>Global Sales by Genre</a:t>
            </a:r>
          </a:p>
          <a:p>
            <a:r>
              <a:rPr lang="en-US" sz="1700" b="1" dirty="0">
                <a:solidFill>
                  <a:srgbClr val="FFFFFF"/>
                </a:solidFill>
              </a:rPr>
              <a:t>Genre by Regions (NA,EU and JP)</a:t>
            </a:r>
          </a:p>
          <a:p>
            <a:r>
              <a:rPr lang="en-US" sz="1700" b="1" dirty="0">
                <a:solidFill>
                  <a:srgbClr val="FFFFFF"/>
                </a:solidFill>
              </a:rPr>
              <a:t>Global Platform Sale</a:t>
            </a:r>
          </a:p>
          <a:p>
            <a:r>
              <a:rPr lang="en-US" sz="1700" b="1" dirty="0">
                <a:solidFill>
                  <a:srgbClr val="FFFFFF"/>
                </a:solidFill>
              </a:rPr>
              <a:t>Platform Sales by regions</a:t>
            </a:r>
          </a:p>
          <a:p>
            <a:r>
              <a:rPr lang="en-US" sz="1700" b="1" dirty="0">
                <a:solidFill>
                  <a:srgbClr val="FFFFFF"/>
                </a:solidFill>
              </a:rPr>
              <a:t>Review</a:t>
            </a:r>
          </a:p>
          <a:p>
            <a:r>
              <a:rPr lang="en-US" sz="1700" b="1" dirty="0">
                <a:solidFill>
                  <a:srgbClr val="FFFFFF"/>
                </a:solidFill>
              </a:rPr>
              <a:t>RECOMMENDATION</a:t>
            </a:r>
          </a:p>
          <a:p>
            <a:r>
              <a:rPr lang="en-US" sz="1700" b="1" dirty="0">
                <a:solidFill>
                  <a:srgbClr val="FFFFFF"/>
                </a:solidFill>
              </a:rPr>
              <a:t>CONCLUSION</a:t>
            </a:r>
          </a:p>
        </p:txBody>
      </p:sp>
      <p:sp>
        <p:nvSpPr>
          <p:cNvPr id="6" name="TextBox 5">
            <a:extLst>
              <a:ext uri="{FF2B5EF4-FFF2-40B4-BE49-F238E27FC236}">
                <a16:creationId xmlns:a16="http://schemas.microsoft.com/office/drawing/2014/main" id="{010CEDD4-59CC-C539-313F-A21E880C82DB}"/>
              </a:ext>
            </a:extLst>
          </p:cNvPr>
          <p:cNvSpPr txBox="1"/>
          <p:nvPr/>
        </p:nvSpPr>
        <p:spPr>
          <a:xfrm>
            <a:off x="3219523" y="4229070"/>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pngimg.com/download/83297">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11285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EFB4-6A76-8133-1F7A-3C9E841BD7B1}"/>
              </a:ext>
            </a:extLst>
          </p:cNvPr>
          <p:cNvSpPr>
            <a:spLocks noGrp="1"/>
          </p:cNvSpPr>
          <p:nvPr>
            <p:ph type="title"/>
          </p:nvPr>
        </p:nvSpPr>
        <p:spPr>
          <a:xfrm>
            <a:off x="360759" y="3752849"/>
            <a:ext cx="2468166" cy="2452687"/>
          </a:xfrm>
          <a:solidFill>
            <a:schemeClr val="accent6">
              <a:lumMod val="75000"/>
            </a:schemeClr>
          </a:solidFill>
        </p:spPr>
        <p:txBody>
          <a:bodyPr vert="horz" lIns="91440" tIns="45720" rIns="91440" bIns="45720" rtlCol="0" anchor="ctr">
            <a:normAutofit/>
          </a:bodyPr>
          <a:lstStyle/>
          <a:p>
            <a:r>
              <a:rPr lang="en-US" sz="3200" b="1" dirty="0"/>
              <a:t>Introduction</a:t>
            </a:r>
          </a:p>
        </p:txBody>
      </p:sp>
      <p:pic>
        <p:nvPicPr>
          <p:cNvPr id="5" name="Content Placeholder 4">
            <a:extLst>
              <a:ext uri="{FF2B5EF4-FFF2-40B4-BE49-F238E27FC236}">
                <a16:creationId xmlns:a16="http://schemas.microsoft.com/office/drawing/2014/main" id="{3E25080B-555F-57CD-CD3E-47CBD3E1A106}"/>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t="20634" b="18572"/>
          <a:stretch/>
        </p:blipFill>
        <p:spPr>
          <a:xfrm>
            <a:off x="20" y="11"/>
            <a:ext cx="9143980" cy="310514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7" name="TextBox 6">
            <a:extLst>
              <a:ext uri="{FF2B5EF4-FFF2-40B4-BE49-F238E27FC236}">
                <a16:creationId xmlns:a16="http://schemas.microsoft.com/office/drawing/2014/main" id="{AEDC5F29-183D-60FB-85B6-E40A99E55DA3}"/>
              </a:ext>
            </a:extLst>
          </p:cNvPr>
          <p:cNvSpPr txBox="1"/>
          <p:nvPr/>
        </p:nvSpPr>
        <p:spPr>
          <a:xfrm>
            <a:off x="2657475" y="3100398"/>
            <a:ext cx="6124571" cy="3105139"/>
          </a:xfrm>
          <a:prstGeom prst="rect">
            <a:avLst/>
          </a:prstGeom>
          <a:solidFill>
            <a:schemeClr val="accent6">
              <a:lumMod val="40000"/>
              <a:lumOff val="60000"/>
            </a:schemeClr>
          </a:solidFill>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sz="2000" b="1" dirty="0"/>
              <a:t>Using sales data of top sales regions from 1980-2016 to make educated marketing budget decision for 2017</a:t>
            </a:r>
          </a:p>
          <a:p>
            <a:pPr marL="285750" indent="-228600" defTabSz="914400">
              <a:lnSpc>
                <a:spcPct val="90000"/>
              </a:lnSpc>
              <a:spcAft>
                <a:spcPts val="600"/>
              </a:spcAft>
              <a:buFont typeface="Arial" panose="020B0604020202020204" pitchFamily="34" charset="0"/>
              <a:buChar char="•"/>
            </a:pPr>
            <a:r>
              <a:rPr lang="en-US" sz="2000" b="1" dirty="0"/>
              <a:t>Analyzing the top selling regions (North America, Europe, Japan) in proportion to Global sales. </a:t>
            </a:r>
          </a:p>
          <a:p>
            <a:pPr marL="285750" indent="-228600" defTabSz="914400">
              <a:lnSpc>
                <a:spcPct val="90000"/>
              </a:lnSpc>
              <a:spcAft>
                <a:spcPts val="600"/>
              </a:spcAft>
              <a:buFont typeface="Arial" panose="020B0604020202020204" pitchFamily="34" charset="0"/>
              <a:buChar char="•"/>
            </a:pPr>
            <a:r>
              <a:rPr lang="en-US" sz="2000" b="1" dirty="0"/>
              <a:t>Looking at the sales trends of games by genre and platform to also drive the final budgeting decision </a:t>
            </a:r>
          </a:p>
          <a:p>
            <a:pPr marL="285750" indent="-228600" defTabSz="914400">
              <a:lnSpc>
                <a:spcPct val="90000"/>
              </a:lnSpc>
              <a:spcAft>
                <a:spcPts val="600"/>
              </a:spcAft>
              <a:buFont typeface="Arial" panose="020B0604020202020204" pitchFamily="34" charset="0"/>
              <a:buChar char="•"/>
            </a:pPr>
            <a:endParaRPr lang="en-US" sz="1600" dirty="0"/>
          </a:p>
        </p:txBody>
      </p:sp>
      <p:sp>
        <p:nvSpPr>
          <p:cNvPr id="6" name="TextBox 5">
            <a:extLst>
              <a:ext uri="{FF2B5EF4-FFF2-40B4-BE49-F238E27FC236}">
                <a16:creationId xmlns:a16="http://schemas.microsoft.com/office/drawing/2014/main" id="{A57D9C96-60C2-6626-CFD6-EC62F0059518}"/>
              </a:ext>
            </a:extLst>
          </p:cNvPr>
          <p:cNvSpPr txBox="1"/>
          <p:nvPr/>
        </p:nvSpPr>
        <p:spPr>
          <a:xfrm>
            <a:off x="6957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nodstrum/29448074488/">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89953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A862-68B1-4B47-4704-C0B963FD6050}"/>
              </a:ext>
            </a:extLst>
          </p:cNvPr>
          <p:cNvSpPr>
            <a:spLocks noGrp="1"/>
          </p:cNvSpPr>
          <p:nvPr>
            <p:ph type="title"/>
          </p:nvPr>
        </p:nvSpPr>
        <p:spPr/>
        <p:txBody>
          <a:bodyPr>
            <a:normAutofit/>
          </a:bodyPr>
          <a:lstStyle/>
          <a:p>
            <a:r>
              <a:rPr lang="en-US" sz="1800" dirty="0"/>
              <a:t>Hypotheses rejected: It shows that sales in all regions have not been the same</a:t>
            </a:r>
          </a:p>
        </p:txBody>
      </p:sp>
      <p:pic>
        <p:nvPicPr>
          <p:cNvPr id="5" name="Content Placeholder 4" descr="Chart&#10;&#10;Description automatically generated">
            <a:extLst>
              <a:ext uri="{FF2B5EF4-FFF2-40B4-BE49-F238E27FC236}">
                <a16:creationId xmlns:a16="http://schemas.microsoft.com/office/drawing/2014/main" id="{9B68BEBF-0671-F72C-C46F-3C5D0748F10D}"/>
              </a:ext>
            </a:extLst>
          </p:cNvPr>
          <p:cNvPicPr>
            <a:picLocks noGrp="1" noChangeAspect="1"/>
          </p:cNvPicPr>
          <p:nvPr>
            <p:ph idx="1"/>
          </p:nvPr>
        </p:nvPicPr>
        <p:blipFill>
          <a:blip r:embed="rId2"/>
          <a:stretch>
            <a:fillRect/>
          </a:stretch>
        </p:blipFill>
        <p:spPr>
          <a:xfrm>
            <a:off x="324239" y="1537410"/>
            <a:ext cx="8819761" cy="5228335"/>
          </a:xfrm>
        </p:spPr>
      </p:pic>
    </p:spTree>
    <p:extLst>
      <p:ext uri="{BB962C8B-B14F-4D97-AF65-F5344CB8AC3E}">
        <p14:creationId xmlns:p14="http://schemas.microsoft.com/office/powerpoint/2010/main" val="144772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C9AD-3BCD-0299-705F-6730AAF9685E}"/>
              </a:ext>
            </a:extLst>
          </p:cNvPr>
          <p:cNvSpPr>
            <a:spLocks noGrp="1"/>
          </p:cNvSpPr>
          <p:nvPr>
            <p:ph type="title"/>
          </p:nvPr>
        </p:nvSpPr>
        <p:spPr/>
        <p:txBody>
          <a:bodyPr>
            <a:normAutofit/>
          </a:bodyPr>
          <a:lstStyle/>
          <a:p>
            <a:r>
              <a:rPr lang="en-US" sz="1800" dirty="0"/>
              <a:t>1982-1996 NA and JP sales have dominated the market and declined since. </a:t>
            </a:r>
            <a:br>
              <a:rPr lang="en-US" sz="1800" dirty="0"/>
            </a:br>
            <a:r>
              <a:rPr lang="en-US" sz="1800" dirty="0"/>
              <a:t>EU Sales has progressively rise throughout the years and have recently surpass NA sales.</a:t>
            </a:r>
          </a:p>
        </p:txBody>
      </p:sp>
      <p:pic>
        <p:nvPicPr>
          <p:cNvPr id="5" name="Content Placeholder 4" descr="Chart&#10;&#10;Description automatically generated">
            <a:extLst>
              <a:ext uri="{FF2B5EF4-FFF2-40B4-BE49-F238E27FC236}">
                <a16:creationId xmlns:a16="http://schemas.microsoft.com/office/drawing/2014/main" id="{F6656360-D74D-05F0-16ED-2A10D771D37B}"/>
              </a:ext>
            </a:extLst>
          </p:cNvPr>
          <p:cNvPicPr>
            <a:picLocks noGrp="1" noChangeAspect="1"/>
          </p:cNvPicPr>
          <p:nvPr>
            <p:ph idx="1"/>
          </p:nvPr>
        </p:nvPicPr>
        <p:blipFill>
          <a:blip r:embed="rId2"/>
          <a:stretch>
            <a:fillRect/>
          </a:stretch>
        </p:blipFill>
        <p:spPr>
          <a:xfrm>
            <a:off x="359593" y="1581454"/>
            <a:ext cx="8594401" cy="5156640"/>
          </a:xfrm>
        </p:spPr>
      </p:pic>
    </p:spTree>
    <p:extLst>
      <p:ext uri="{BB962C8B-B14F-4D97-AF65-F5344CB8AC3E}">
        <p14:creationId xmlns:p14="http://schemas.microsoft.com/office/powerpoint/2010/main" val="341510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0FDAFD-0F58-3193-34EE-D9D398D3265E}"/>
              </a:ext>
            </a:extLst>
          </p:cNvPr>
          <p:cNvSpPr txBox="1"/>
          <p:nvPr/>
        </p:nvSpPr>
        <p:spPr>
          <a:xfrm>
            <a:off x="1413163" y="1579418"/>
            <a:ext cx="6733309" cy="1323439"/>
          </a:xfrm>
          <a:prstGeom prst="rect">
            <a:avLst/>
          </a:prstGeom>
          <a:noFill/>
        </p:spPr>
        <p:txBody>
          <a:bodyPr wrap="square" rtlCol="0">
            <a:spAutoFit/>
          </a:bodyPr>
          <a:lstStyle/>
          <a:p>
            <a:pPr algn="ctr"/>
            <a:r>
              <a:rPr lang="en-US" sz="4000" dirty="0"/>
              <a:t>Global Sales </a:t>
            </a:r>
          </a:p>
          <a:p>
            <a:pPr algn="ctr"/>
            <a:r>
              <a:rPr lang="en-US" sz="4000" dirty="0"/>
              <a:t>by Genre</a:t>
            </a:r>
          </a:p>
        </p:txBody>
      </p:sp>
    </p:spTree>
    <p:extLst>
      <p:ext uri="{BB962C8B-B14F-4D97-AF65-F5344CB8AC3E}">
        <p14:creationId xmlns:p14="http://schemas.microsoft.com/office/powerpoint/2010/main" val="81176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B9F22C83-B821-EDD1-3401-2F509E2C5AFC}"/>
              </a:ext>
            </a:extLst>
          </p:cNvPr>
          <p:cNvPicPr>
            <a:picLocks noChangeAspect="1"/>
          </p:cNvPicPr>
          <p:nvPr/>
        </p:nvPicPr>
        <p:blipFill>
          <a:blip r:embed="rId2"/>
          <a:stretch>
            <a:fillRect/>
          </a:stretch>
        </p:blipFill>
        <p:spPr>
          <a:xfrm>
            <a:off x="593767" y="1543791"/>
            <a:ext cx="7985320" cy="4310744"/>
          </a:xfrm>
          <a:prstGeom prst="rect">
            <a:avLst/>
          </a:prstGeom>
        </p:spPr>
      </p:pic>
      <p:sp>
        <p:nvSpPr>
          <p:cNvPr id="4" name="TextBox 3">
            <a:extLst>
              <a:ext uri="{FF2B5EF4-FFF2-40B4-BE49-F238E27FC236}">
                <a16:creationId xmlns:a16="http://schemas.microsoft.com/office/drawing/2014/main" id="{CE006C40-93F8-F7B9-6BAC-74528D78547D}"/>
              </a:ext>
            </a:extLst>
          </p:cNvPr>
          <p:cNvSpPr txBox="1"/>
          <p:nvPr/>
        </p:nvSpPr>
        <p:spPr>
          <a:xfrm>
            <a:off x="1330036" y="593766"/>
            <a:ext cx="4742580" cy="369332"/>
          </a:xfrm>
          <a:prstGeom prst="rect">
            <a:avLst/>
          </a:prstGeom>
          <a:noFill/>
        </p:spPr>
        <p:txBody>
          <a:bodyPr wrap="none" rtlCol="0">
            <a:spAutoFit/>
          </a:bodyPr>
          <a:lstStyle/>
          <a:p>
            <a:r>
              <a:rPr lang="en-US" dirty="0"/>
              <a:t>Top 3 Sellers by genre: Puzzle, Shooter &amp; Sports  </a:t>
            </a:r>
          </a:p>
        </p:txBody>
      </p:sp>
    </p:spTree>
    <p:extLst>
      <p:ext uri="{BB962C8B-B14F-4D97-AF65-F5344CB8AC3E}">
        <p14:creationId xmlns:p14="http://schemas.microsoft.com/office/powerpoint/2010/main" val="81786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00F4E350-81B1-30D9-A0C1-57AA8D23A69C}"/>
              </a:ext>
            </a:extLst>
          </p:cNvPr>
          <p:cNvPicPr>
            <a:picLocks noChangeAspect="1"/>
          </p:cNvPicPr>
          <p:nvPr/>
        </p:nvPicPr>
        <p:blipFill>
          <a:blip r:embed="rId2"/>
          <a:stretch>
            <a:fillRect/>
          </a:stretch>
        </p:blipFill>
        <p:spPr>
          <a:xfrm>
            <a:off x="491631" y="1231641"/>
            <a:ext cx="8364366" cy="4982547"/>
          </a:xfrm>
          <a:prstGeom prst="rect">
            <a:avLst/>
          </a:prstGeom>
        </p:spPr>
      </p:pic>
      <p:sp>
        <p:nvSpPr>
          <p:cNvPr id="4" name="TextBox 3">
            <a:extLst>
              <a:ext uri="{FF2B5EF4-FFF2-40B4-BE49-F238E27FC236}">
                <a16:creationId xmlns:a16="http://schemas.microsoft.com/office/drawing/2014/main" id="{D08D4E35-1B4D-0D2D-179F-1737E7418E3D}"/>
              </a:ext>
            </a:extLst>
          </p:cNvPr>
          <p:cNvSpPr txBox="1"/>
          <p:nvPr/>
        </p:nvSpPr>
        <p:spPr>
          <a:xfrm>
            <a:off x="597159" y="429208"/>
            <a:ext cx="5144870" cy="461665"/>
          </a:xfrm>
          <a:prstGeom prst="rect">
            <a:avLst/>
          </a:prstGeom>
          <a:noFill/>
        </p:spPr>
        <p:txBody>
          <a:bodyPr wrap="none" rtlCol="0">
            <a:spAutoFit/>
          </a:bodyPr>
          <a:lstStyle/>
          <a:p>
            <a:r>
              <a:rPr lang="en-US" sz="2400" dirty="0"/>
              <a:t>NA Top Genre: Action, Shooter &amp; Sports</a:t>
            </a:r>
          </a:p>
        </p:txBody>
      </p:sp>
    </p:spTree>
    <p:extLst>
      <p:ext uri="{BB962C8B-B14F-4D97-AF65-F5344CB8AC3E}">
        <p14:creationId xmlns:p14="http://schemas.microsoft.com/office/powerpoint/2010/main" val="386542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282793F3-1EDB-6347-3CEE-8F5945FC199B}"/>
              </a:ext>
            </a:extLst>
          </p:cNvPr>
          <p:cNvPicPr>
            <a:picLocks noChangeAspect="1"/>
          </p:cNvPicPr>
          <p:nvPr/>
        </p:nvPicPr>
        <p:blipFill>
          <a:blip r:embed="rId2"/>
          <a:stretch>
            <a:fillRect/>
          </a:stretch>
        </p:blipFill>
        <p:spPr>
          <a:xfrm>
            <a:off x="905973" y="1289688"/>
            <a:ext cx="7878236" cy="5004233"/>
          </a:xfrm>
          <a:prstGeom prst="rect">
            <a:avLst/>
          </a:prstGeom>
        </p:spPr>
      </p:pic>
      <p:sp>
        <p:nvSpPr>
          <p:cNvPr id="4" name="TextBox 3">
            <a:extLst>
              <a:ext uri="{FF2B5EF4-FFF2-40B4-BE49-F238E27FC236}">
                <a16:creationId xmlns:a16="http://schemas.microsoft.com/office/drawing/2014/main" id="{EAFAF495-87AD-6E1A-FA82-F2DAEEEBE045}"/>
              </a:ext>
            </a:extLst>
          </p:cNvPr>
          <p:cNvSpPr txBox="1"/>
          <p:nvPr/>
        </p:nvSpPr>
        <p:spPr>
          <a:xfrm>
            <a:off x="997527" y="486888"/>
            <a:ext cx="5116016" cy="461665"/>
          </a:xfrm>
          <a:prstGeom prst="rect">
            <a:avLst/>
          </a:prstGeom>
          <a:noFill/>
        </p:spPr>
        <p:txBody>
          <a:bodyPr wrap="none" rtlCol="0">
            <a:spAutoFit/>
          </a:bodyPr>
          <a:lstStyle/>
          <a:p>
            <a:r>
              <a:rPr lang="en-US" sz="2400" dirty="0"/>
              <a:t>EU Top Genre: Action, Shooter &amp; Sports</a:t>
            </a:r>
          </a:p>
        </p:txBody>
      </p:sp>
    </p:spTree>
    <p:extLst>
      <p:ext uri="{BB962C8B-B14F-4D97-AF65-F5344CB8AC3E}">
        <p14:creationId xmlns:p14="http://schemas.microsoft.com/office/powerpoint/2010/main" val="37976052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2894</TotalTime>
  <Words>588</Words>
  <Application>Microsoft Macintosh PowerPoint</Application>
  <PresentationFormat>On-screen Show (4:3)</PresentationFormat>
  <Paragraphs>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GameCo</vt:lpstr>
      <vt:lpstr>AGENDA</vt:lpstr>
      <vt:lpstr>Introduction</vt:lpstr>
      <vt:lpstr>Hypotheses rejected: It shows that sales in all regions have not been the same</vt:lpstr>
      <vt:lpstr>1982-1996 NA and JP sales have dominated the market and declined since.  EU Sales has progressively rise throughout the years and have recently surpass NA sales.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GameCo</dc:title>
  <dc:creator>HEATHER STEWART</dc:creator>
  <cp:lastModifiedBy>HEATHER STEWART</cp:lastModifiedBy>
  <cp:revision>5</cp:revision>
  <dcterms:created xsi:type="dcterms:W3CDTF">2023-01-27T16:32:04Z</dcterms:created>
  <dcterms:modified xsi:type="dcterms:W3CDTF">2023-02-04T20:47:10Z</dcterms:modified>
</cp:coreProperties>
</file>