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100" d="100"/>
          <a:sy n="100" d="100"/>
        </p:scale>
        <p:origin x="30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7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7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C1F-0815-4188-B6DF-2837BE244183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1895-6CD5-40F7-88F3-A9906B29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7214C1F-0815-4188-B6DF-2837BE244183}" type="datetimeFigureOut">
              <a:rPr lang="en-GB" smtClean="0"/>
              <a:pPr/>
              <a:t>09/02/2019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2D51895-6CD5-40F7-88F3-A9906B2994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90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47263"/>
              </p:ext>
            </p:extLst>
          </p:nvPr>
        </p:nvGraphicFramePr>
        <p:xfrm>
          <a:off x="0" y="1"/>
          <a:ext cx="3548016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008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  <a:gridCol w="1774008">
                  <a:extLst>
                    <a:ext uri="{9D8B030D-6E8A-4147-A177-3AD203B41FA5}">
                      <a16:colId xmlns:a16="http://schemas.microsoft.com/office/drawing/2014/main" val="341174333"/>
                    </a:ext>
                  </a:extLst>
                </a:gridCol>
              </a:tblGrid>
              <a:tr h="258939">
                <a:tc gridSpan="2">
                  <a:txBody>
                    <a:bodyPr/>
                    <a:lstStyle/>
                    <a:p>
                      <a:pPr algn="ctr"/>
                      <a:r>
                        <a:rPr lang="en-GB" sz="1050" u="none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Viva 2: Module 1: Mi</a:t>
                      </a:r>
                      <a:r>
                        <a:rPr lang="en-GB" sz="1050" u="none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 </a:t>
                      </a:r>
                      <a:r>
                        <a:rPr lang="en-GB" sz="1050" u="none" baseline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Vacaciones</a:t>
                      </a:r>
                      <a:r>
                        <a:rPr lang="en-GB" sz="1050" u="none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  Vocabulary</a:t>
                      </a:r>
                      <a:endParaRPr lang="en-GB" sz="1050" u="none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6599057">
                <a:tc>
                  <a:txBody>
                    <a:bodyPr/>
                    <a:lstStyle/>
                    <a:p>
                      <a:pPr algn="ctr"/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 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vacaciones</a:t>
                      </a:r>
                      <a:r>
                        <a:rPr lang="en-GB" sz="900" b="1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b="1" i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 holiday</a:t>
                      </a:r>
                      <a:endParaRPr lang="en-GB" sz="900" u="sng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Adónde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fuiste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vacaciones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 did you go on holiday?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año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pasado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last year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verano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pasado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last summer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a...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to...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Escocia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Scotland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España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Spain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Francia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France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Gales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Wales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Grecia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Greece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Inglaterra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England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Irlanda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Ireland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Italia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Italy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¿Con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quién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fuiste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Who did you go with?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con...        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with...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mis amigos/as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my friends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my class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familia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my family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mis padres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my parents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Cómo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fuiste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did you get there?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Fuimos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by, We went by...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autocar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coach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avión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plane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barco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boat, ferry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coche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tren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train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vacaciones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didn't go on holiday.</a:t>
                      </a:r>
                    </a:p>
                    <a:p>
                      <a:endParaRPr lang="en-GB" sz="300" i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bien!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great!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bonito!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nice!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divertido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fun! 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guay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cool!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rico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tasty!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suerte!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lucky!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aburrido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boring!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horror!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dreadful!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lástima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</a:t>
                      </a:r>
                      <a:b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a shame!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¡Que mal!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bad!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rollo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 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annoying!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hiciste</a:t>
                      </a:r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algn="ctr"/>
                      <a:r>
                        <a:rPr lang="en-GB" sz="900" b="1" i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did you do?</a:t>
                      </a:r>
                      <a:endParaRPr lang="en-GB" sz="900" u="sng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hiciste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tus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vacaciones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verano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did you do on your summer holiday?</a:t>
                      </a:r>
                      <a:b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Bailé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danced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Compré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camiseta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bought a T-shirt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Descansé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la playa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relaxed on the beach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Mandé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SMS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sent texts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Monté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bicicleta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rode my bike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Nadé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el mar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swam in the sea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fotos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took photos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Tomé el sol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sunbathed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Visité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monumentos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visited monuments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nadé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el mar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didn't swim in the sea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último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día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tus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vacaciones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hiciste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did you do on the last day of your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holiday?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Bebí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limonada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drank a lemonade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paella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ate paella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Conocí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un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chico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guapo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met a cute boy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Conocí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una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chica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guapa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met a cute girl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Escribí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SMS      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wrote texts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con mi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hermano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/a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out with my brother/sister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 un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castillo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interesante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saw an interesting castle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luego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tarde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later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afterwards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primer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día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 the first day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último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día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 the last day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por la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mañana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 the morning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por la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tarde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 the afternoon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07967"/>
              </p:ext>
            </p:extLst>
          </p:nvPr>
        </p:nvGraphicFramePr>
        <p:xfrm>
          <a:off x="3548016" y="4"/>
          <a:ext cx="6357984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84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1323049717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341174333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Exemplar</a:t>
                      </a:r>
                      <a:r>
                        <a:rPr lang="en-GB" sz="1100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sentences</a:t>
                      </a:r>
                      <a:endParaRPr lang="en-GB" sz="11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8848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Spanish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294839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1) El año pasado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fui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a Gales con mi familia.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Fuimos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en coche. ¡</a:t>
                      </a:r>
                      <a:r>
                        <a:rPr lang="es-ES" sz="1000" b="1" noProof="0" dirty="0">
                          <a:highlight>
                            <a:srgbClr val="00FFFF"/>
                          </a:highlight>
                          <a:latin typeface="Ink Free" panose="03080402000500000000" pitchFamily="66" charset="0"/>
                        </a:rPr>
                        <a:t>Qué </a:t>
                      </a:r>
                      <a:r>
                        <a:rPr lang="es-ES" sz="1000" b="1" u="sng" noProof="0" dirty="0">
                          <a:highlight>
                            <a:srgbClr val="00FFFF"/>
                          </a:highlight>
                          <a:latin typeface="Ink Free" panose="03080402000500000000" pitchFamily="66" charset="0"/>
                        </a:rPr>
                        <a:t>aburrido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u="none" dirty="0">
                          <a:latin typeface="Ink Free" panose="03080402000500000000" pitchFamily="66" charset="0"/>
                        </a:rPr>
                        <a:t>Last year </a:t>
                      </a:r>
                      <a:r>
                        <a:rPr lang="en-GB" sz="1000" i="1" u="none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I went </a:t>
                      </a:r>
                      <a:r>
                        <a:rPr lang="en-GB" sz="1000" i="1" u="none" dirty="0">
                          <a:latin typeface="Ink Free" panose="03080402000500000000" pitchFamily="66" charset="0"/>
                        </a:rPr>
                        <a:t>to Wales with my family. </a:t>
                      </a:r>
                      <a:r>
                        <a:rPr lang="en-GB" sz="1000" i="1" u="none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We went </a:t>
                      </a:r>
                      <a:r>
                        <a:rPr lang="en-GB" sz="1000" i="1" u="none" dirty="0">
                          <a:latin typeface="Ink Free" panose="03080402000500000000" pitchFamily="66" charset="0"/>
                        </a:rPr>
                        <a:t>by car. </a:t>
                      </a:r>
                      <a:r>
                        <a:rPr lang="en-GB" sz="1000" i="1" u="none" dirty="0">
                          <a:highlight>
                            <a:srgbClr val="00FFFF"/>
                          </a:highlight>
                          <a:latin typeface="Ink Free" panose="03080402000500000000" pitchFamily="66" charset="0"/>
                        </a:rPr>
                        <a:t>How </a:t>
                      </a:r>
                      <a:r>
                        <a:rPr lang="en-GB" sz="1000" i="1" u="sng" dirty="0">
                          <a:highlight>
                            <a:srgbClr val="00FFFF"/>
                          </a:highlight>
                          <a:latin typeface="Ink Free" panose="03080402000500000000" pitchFamily="66" charset="0"/>
                        </a:rPr>
                        <a:t>boring</a:t>
                      </a:r>
                      <a:r>
                        <a:rPr lang="en-GB" sz="1000" i="1" u="none" dirty="0">
                          <a:latin typeface="Ink Free" panose="03080402000500000000" pitchFamily="66" charset="0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  <a:tr h="408238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2)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Fui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a Irlanda con mis amigos en avión </a:t>
                      </a:r>
                      <a:r>
                        <a:rPr lang="es-ES" sz="1000" b="1" noProof="0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y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coche.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Fue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divertido </a:t>
                      </a:r>
                      <a:r>
                        <a:rPr lang="es-ES" sz="1000" b="1" noProof="0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porque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monté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en bicicleta </a:t>
                      </a:r>
                      <a:r>
                        <a:rPr lang="es-ES" sz="1000" b="1" noProof="0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y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</a:t>
                      </a:r>
                      <a:r>
                        <a:rPr lang="es-ES" sz="1000" b="1" noProof="0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saqué</a:t>
                      </a: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 muchas fotos. ¡Qué chulo!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I went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to Ireland with my friends by plane </a:t>
                      </a:r>
                      <a:r>
                        <a:rPr lang="en-GB" sz="1000" i="1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and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car. </a:t>
                      </a:r>
                      <a:r>
                        <a:rPr lang="en-GB" sz="1000" i="1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It was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fun </a:t>
                      </a:r>
                      <a:r>
                        <a:rPr lang="en-GB" sz="1000" i="1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because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</a:t>
                      </a:r>
                      <a:r>
                        <a:rPr lang="en-GB" sz="1000" i="1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I rode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a bike </a:t>
                      </a:r>
                      <a:r>
                        <a:rPr lang="en-GB" sz="1000" i="1" dirty="0">
                          <a:highlight>
                            <a:srgbClr val="00FF00"/>
                          </a:highlight>
                          <a:latin typeface="Ink Free" panose="03080402000500000000" pitchFamily="66" charset="0"/>
                        </a:rPr>
                        <a:t>and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</a:t>
                      </a:r>
                      <a:r>
                        <a:rPr lang="en-GB" sz="1000" i="1" dirty="0">
                          <a:highlight>
                            <a:srgbClr val="FFFF00"/>
                          </a:highlight>
                          <a:latin typeface="Ink Free" panose="03080402000500000000" pitchFamily="66" charset="0"/>
                        </a:rPr>
                        <a:t>took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lots of photos. How cool!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22930"/>
                  </a:ext>
                </a:extLst>
              </a:tr>
              <a:tr h="521638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3) El verano pasado fui a Italia con mis padres y mi hermana. Fuimos en avión, fue fenomenal ya que descansé en la playa con mi madre y tomé sol. Pero no nadé en el mar. ¡Qué lastima!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Last summer I went to Italy with my parents and my </a:t>
                      </a:r>
                      <a:r>
                        <a:rPr lang="en-GB" sz="1000" i="1" dirty="0" err="1">
                          <a:latin typeface="Ink Free" panose="03080402000500000000" pitchFamily="66" charset="0"/>
                        </a:rPr>
                        <a:t>sister.We</a:t>
                      </a:r>
                      <a:r>
                        <a:rPr lang="en-GB" sz="1000" i="1" dirty="0">
                          <a:latin typeface="Ink Free" panose="03080402000500000000" pitchFamily="66" charset="0"/>
                        </a:rPr>
                        <a:t> went by plane, it was fantastic because I relaxed on the beach with my mum and sunbathed. But I didn’t swim in the sea. What a shame!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186185"/>
                  </a:ext>
                </a:extLst>
              </a:tr>
              <a:tr h="408238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4) Primero visité monumentos y saqué muchos fotos. Vi un castillo interesante. ¡Qué guay! Aunque más tarde comí algo mal y vomité. ¡Qué desastre!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First I visited monuments and took lots of photos. I saw an interesting castle. How cool! Although later I ate something bad and I was sick. What a disaster!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69294"/>
                  </a:ext>
                </a:extLst>
              </a:tr>
              <a:tr h="294839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5) El último día de mis vacaciones salí con mi hermano porque hizo calor y hizo sol. Fuimos de compras y compré una camiseta blanca. ¡Qué suerte!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The last day of my holidays I went out with my brother because it was hot and sunny. We went shopping and I bought a white t-shirt. How lucky!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58092"/>
                  </a:ext>
                </a:extLst>
              </a:tr>
              <a:tr h="408238">
                <a:tc gridSpan="2"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6) El primer día, fui a la playa con mi hermano y tomé el sol, pero no nadé en el mar ya que lo odio, hizo mucho frío. ¡Qué rollo!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On the first day, I went to the beach with my brother and I sunbathed, but I didn’t swim in the sea because I hate it, it was very cold. How annoying!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69152"/>
                  </a:ext>
                </a:extLst>
              </a:tr>
              <a:tr h="63503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ES" sz="800" b="1" noProof="0" dirty="0">
                          <a:latin typeface="Century Gothic" panose="020B0502020202020204" pitchFamily="34" charset="0"/>
                        </a:rPr>
                        <a:t>CHALLENGE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7) Fue un desastre ya que perdí mi móvil. Más tarde fue interesante porque aprendí a hacer vela y comí muchos helados. Al día siguiente nadé en el mar y tomé el sol con mi madre. ¡Qué divertido!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It was a disaster because I lost my phone. Later it was interesting because I learnt to sail and I ate lots of ice cream. The following day I swam in the sea and sunbathed with my mum. How fun!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66666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ES" sz="900" b="1" noProof="0" dirty="0">
                          <a:latin typeface="Century Gothic" panose="020B0502020202020204" pitchFamily="34" charset="0"/>
                        </a:rPr>
                        <a:t>GENIUS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s-ES" sz="1000" b="1" noProof="0" dirty="0">
                          <a:latin typeface="Ink Free" panose="03080402000500000000" pitchFamily="66" charset="0"/>
                        </a:rPr>
                        <a:t>8) El verano pasado, mis amigos y yo fuimos a Grecia de vacaciones. Fue inolvidable ya que monté a caballo con mi mejor amiga. ¡Qué suerte!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000" i="1" dirty="0">
                          <a:latin typeface="Ink Free" panose="03080402000500000000" pitchFamily="66" charset="0"/>
                        </a:rPr>
                        <a:t>Last summer, my friends and I went to Greece on holiday. It was unforgettable because I rode a horse with my best friend. How lucky!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863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9756"/>
              </p:ext>
            </p:extLst>
          </p:nvPr>
        </p:nvGraphicFramePr>
        <p:xfrm>
          <a:off x="3548016" y="5052064"/>
          <a:ext cx="6357984" cy="18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4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</a:tblGrid>
              <a:tr h="252471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What does a ‘good’ paragraph look</a:t>
                      </a:r>
                      <a:r>
                        <a:rPr lang="en-GB" sz="1050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like?</a:t>
                      </a:r>
                      <a:endParaRPr lang="en-GB" sz="105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15534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100" b="1" noProof="0" dirty="0">
                          <a:effectLst/>
                          <a:latin typeface="Ink Free" panose="03080402000500000000" pitchFamily="66" charset="0"/>
                        </a:rPr>
                        <a:t>El julio pasado fui al sur de Francia con mi familia; mi madre, mi padre y mi hermana menor. Fuimos en coche y barco y fue aburrido. El primer día visité monumentos con mi padre, saqué fotos y vi un castillo interesante. ¡Qué guay! Por la tarde, fuimos al restaurante. Comí paella y bebí una limonada.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100" b="1" noProof="0" dirty="0">
                          <a:effectLst/>
                          <a:latin typeface="Ink Free" panose="03080402000500000000" pitchFamily="66" charset="0"/>
                        </a:rPr>
                        <a:t>El día siguiente, fue un desastre. Primero, compré recuerdos y perdí mi móvil. ¡Qué horror! Luego, comí muchos helados y vomité. ¡Qué lastima! Finalmente fuimos a un restaurante italiano y perdí mi pasaporte. Fue un horroroso.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100" b="1" noProof="0" dirty="0">
                          <a:effectLst/>
                          <a:latin typeface="Ink Free" panose="03080402000500000000" pitchFamily="66" charset="0"/>
                        </a:rPr>
                        <a:t>El último día salí con mi hermana y fuimos a la playa, tomé el sol y descansé, pero no nadé en el mar porque hubo tormentas, y fuimos al hotel.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3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00814"/>
              </p:ext>
            </p:extLst>
          </p:nvPr>
        </p:nvGraphicFramePr>
        <p:xfrm>
          <a:off x="0" y="1"/>
          <a:ext cx="3548016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008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  <a:gridCol w="1774008">
                  <a:extLst>
                    <a:ext uri="{9D8B030D-6E8A-4147-A177-3AD203B41FA5}">
                      <a16:colId xmlns:a16="http://schemas.microsoft.com/office/drawing/2014/main" val="341174333"/>
                    </a:ext>
                  </a:extLst>
                </a:gridCol>
              </a:tblGrid>
              <a:tr h="25451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Viva 2: Module 1: Mi</a:t>
                      </a:r>
                      <a:r>
                        <a:rPr lang="en-GB" sz="1050" u="none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 </a:t>
                      </a:r>
                      <a:r>
                        <a:rPr lang="en-GB" sz="1050" u="none" baseline="0" dirty="0" err="1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Vacaciones</a:t>
                      </a:r>
                      <a:r>
                        <a:rPr lang="en-GB" sz="1050" u="none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  Vocabulary</a:t>
                      </a:r>
                      <a:endParaRPr lang="en-GB" sz="1050" u="none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6603484">
                <a:tc>
                  <a:txBody>
                    <a:bodyPr/>
                    <a:lstStyle/>
                    <a:p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¿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Cómo</a:t>
                      </a:r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</a:t>
                      </a:r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n-GB" sz="900" b="1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b="1" i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was it?</a:t>
                      </a:r>
                      <a:endParaRPr lang="en-GB" sz="900" u="sng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divertido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fun 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estupendo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brilliant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fenomenal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fantastic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flipante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awesome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genial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great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guay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cool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regular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OK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desastre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a disaster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horrible     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horrible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horroroso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terrible</a:t>
                      </a:r>
                      <a:endParaRPr lang="en-GB" sz="500" i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raro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weird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gustó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liked it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encantó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loved it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porque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because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/mal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tiempo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 weather was good/bad</a:t>
                      </a: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sol/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frío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calor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viento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sunny/cold/hot/windy</a:t>
                      </a: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algo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malo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vomité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ate something bad and vomited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Llovió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rained</a:t>
                      </a:r>
                    </a:p>
                    <a:p>
                      <a:r>
                        <a:rPr lang="en-GB" sz="900" b="1" i="0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Nevó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it snowed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Perdí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mi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pasaporte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móvil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 mis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gafas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sol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lost my passport/mobile/ sunglasses</a:t>
                      </a:r>
                    </a:p>
                    <a:p>
                      <a:r>
                        <a:rPr lang="en-GB" sz="900" b="1" i="0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Había</a:t>
                      </a:r>
                      <a:r>
                        <a:rPr lang="en-GB" sz="900" b="1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900" b="1" i="0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retraso</a:t>
                      </a:r>
                      <a:endParaRPr lang="en-GB" sz="900" b="1" i="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There was a delay</a:t>
                      </a:r>
                    </a:p>
                    <a:p>
                      <a:endParaRPr lang="en-GB" sz="300" i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ES" sz="900" b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Palabras muy frecuentes</a:t>
                      </a:r>
                    </a:p>
                    <a:p>
                      <a:pPr algn="ctr"/>
                      <a:r>
                        <a:rPr lang="es-ES" sz="900" b="1" i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High-</a:t>
                      </a:r>
                      <a:r>
                        <a:rPr lang="es-ES" sz="900" b="1" i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es-ES" sz="900" b="1" i="1" u="sng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900" b="1" i="1" u="sng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words</a:t>
                      </a:r>
                      <a:endParaRPr lang="en-GB" sz="900" u="sng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a, al, a la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the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with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mi, mis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además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also</a:t>
                      </a: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but</a:t>
                      </a:r>
                    </a:p>
                    <a:p>
                      <a:r>
                        <a:rPr lang="en-GB" sz="900" b="1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sin embargo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however</a:t>
                      </a:r>
                    </a:p>
                    <a:p>
                      <a:r>
                        <a:rPr lang="en-GB" sz="900" b="1" i="0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aunque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although</a:t>
                      </a:r>
                    </a:p>
                    <a:p>
                      <a:r>
                        <a:rPr lang="en-GB" sz="900" b="1" i="0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ya</a:t>
                      </a:r>
                      <a:r>
                        <a:rPr lang="en-GB" sz="900" b="1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que/dado que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because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GB" sz="900" b="1" i="0" u="dbl" baseline="0" dirty="0">
                          <a:latin typeface="Century Gothic" panose="020B0502020202020204" pitchFamily="34" charset="0"/>
                        </a:rPr>
                        <a:t>CHALLENGE GCSE VOCABULARY</a:t>
                      </a: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primero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first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finalmente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finally</a:t>
                      </a: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Por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Therefore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primer /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último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día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(On) the first / last day…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día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siguiente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 the following day…</a:t>
                      </a:r>
                    </a:p>
                    <a:p>
                      <a:r>
                        <a:rPr lang="en-GB" sz="2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aprendí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vela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learned to sail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muchos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helados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ate lots of ice creams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compré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recuerdos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bought souvenirs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descansé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rested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hice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esquí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/turismo/windsurf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skiing/sightseeing/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windsurfing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tuve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retraso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/una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avería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had a delay/a breakdown</a:t>
                      </a: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fotos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took photos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tomé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el sol </a:t>
                      </a: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sunbathed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20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Lo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fenomenal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/fatal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had a great / awful time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Lo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bien/mal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had a good / bad time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mi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opinión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/ Creo que…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 my opinion / I think that…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inolvidable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interesante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flipante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horroroso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 was unforgettable/ interesting/awesome/awful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aburrido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miedo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guay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How boring / scary / cool!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¡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desastre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! 	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a disaster!</a:t>
                      </a:r>
                      <a:endParaRPr lang="en-GB" sz="2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conocí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mucha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gente</a:t>
                      </a:r>
                      <a:endParaRPr lang="en-GB" sz="900" b="1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met lots of people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fui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una fiesta </a:t>
                      </a:r>
                    </a:p>
                    <a:p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went to a festival / party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900" b="1" kern="120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visité</a:t>
                      </a:r>
                      <a:r>
                        <a:rPr lang="en-GB" sz="900" b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el pueblo </a:t>
                      </a:r>
                      <a:r>
                        <a:rPr lang="en-GB" sz="900" i="1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visited town</a:t>
                      </a:r>
                    </a:p>
                    <a:p>
                      <a:endParaRPr lang="en-GB" sz="500" b="1" i="1" u="non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900" b="1" i="0" u="none" kern="1200" noProof="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verano	</a:t>
                      </a:r>
                      <a:r>
                        <a:rPr lang="es-ES" sz="900" b="0" i="1" u="none" kern="1200" noProof="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summer</a:t>
                      </a:r>
                      <a:endParaRPr lang="es-ES" sz="900" b="1" i="0" u="none" kern="1200" noProof="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900" b="1" i="0" u="none" kern="1200" noProof="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invierno	</a:t>
                      </a:r>
                      <a:r>
                        <a:rPr lang="es-ES" sz="900" b="0" i="1" u="none" kern="1200" noProof="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winter</a:t>
                      </a:r>
                      <a:endParaRPr lang="es-ES" sz="900" b="0" i="0" u="none" kern="1200" noProof="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900" b="1" i="0" u="none" kern="1200" noProof="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 primavera	</a:t>
                      </a:r>
                      <a:r>
                        <a:rPr lang="es-ES" sz="900" b="0" i="1" u="none" kern="1200" noProof="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spring</a:t>
                      </a:r>
                      <a:endParaRPr lang="es-ES" sz="900" b="1" i="0" u="none" kern="1200" noProof="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900" b="1" i="0" u="none" kern="1200" noProof="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El otoño 	</a:t>
                      </a:r>
                      <a:r>
                        <a:rPr lang="es-ES" sz="900" b="0" i="1" u="none" kern="1200" noProof="0" dirty="0" err="1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autumn</a:t>
                      </a:r>
                      <a:endParaRPr lang="es-ES" sz="900" b="1" i="0" u="none" noProof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788"/>
              </p:ext>
            </p:extLst>
          </p:nvPr>
        </p:nvGraphicFramePr>
        <p:xfrm>
          <a:off x="3548016" y="0"/>
          <a:ext cx="6357984" cy="315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4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</a:tblGrid>
              <a:tr h="255414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Translations</a:t>
                      </a:r>
                      <a:r>
                        <a:rPr lang="en-GB" sz="1050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– Spanish to English</a:t>
                      </a:r>
                      <a:endParaRPr lang="en-GB" sz="105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a) El julio pasado fui a Gales con mi familia. Fuimos en coche porque es fácil. Hizo mal tiempo ya que hizo frío y llovió. Sin embargo, fue genial dado que monté en bicicleta en las montañas.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b) El otoño pasado mi hermana y yo fuimos a Escocia, a Edimburgo. Hice turismo y saqué muchas fotos de los monumentos. Vi un castillo enorme e interesante. Fue fenomenal.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61071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c) El año pasado fui a Francia, fui con mi familia. Me gustó ya que conocí a un chico guapo aunque fue un desastre dado que perdí mi móvil, mi pasaporte y mis gafas de sol. ¡Qué lastima!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05849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d) El agosto pasado fui a Irlanda con mis abuelos. Fuimos en coche y en barco y fue aburrido. Muy aburrido. Visité monumentos con mi abuelo y saqué fotos, luego fui de compras con mi abuela. ¡Qué horror!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81796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e) La primavera pasada fui a España, a Barcelona con mi mejor amiga. Fuimos en avión porque es rápido. Lo pasé fenomenal ya que hizo calor y hizo sol. Un día aprendí a hacer vela y hice turismo en autobús. ¡Qué chulo!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3224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f) Hace dos años, mi familia y yo fuimos a Italia. Fue horroroso ya que el primer día perdí mi móvil y mis gafas de sol. ¡Qué desastre! Un día hice turismo en la ciudad pero no saqué fotos ya que no tenía mi móvil.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8365"/>
                  </a:ext>
                </a:extLst>
              </a:tr>
              <a:tr h="414181">
                <a:tc>
                  <a:txBody>
                    <a:bodyPr/>
                    <a:lstStyle/>
                    <a:p>
                      <a:pPr algn="just"/>
                      <a:r>
                        <a:rPr lang="es-ES" sz="1050" b="1" noProof="0" dirty="0">
                          <a:latin typeface="Ink Free" panose="03080402000500000000" pitchFamily="66" charset="0"/>
                        </a:rPr>
                        <a:t>g) El invierno pasado fui a Grecia con mi hermana menor. Fuimos en avión pero tuve un retraso y fue muy aburrido. Un día hice turismo y fuimos a la playa donde tomé el sol y descansé. ¡Qué divertido!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038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75278"/>
              </p:ext>
            </p:extLst>
          </p:nvPr>
        </p:nvGraphicFramePr>
        <p:xfrm>
          <a:off x="3548016" y="3154679"/>
          <a:ext cx="635798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4">
                  <a:extLst>
                    <a:ext uri="{9D8B030D-6E8A-4147-A177-3AD203B41FA5}">
                      <a16:colId xmlns:a16="http://schemas.microsoft.com/office/drawing/2014/main" val="4003988542"/>
                    </a:ext>
                  </a:extLst>
                </a:gridCol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Translations</a:t>
                      </a:r>
                      <a:r>
                        <a:rPr lang="en-GB" sz="1050" baseline="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 – English to Spanish</a:t>
                      </a:r>
                      <a:endParaRPr lang="en-GB" sz="105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2993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H) Last year I went to France by car. I went with my parents, and the weather was good. It was fantastic because I met a cute boy and I sunbathed on the beach. How lucky!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06994"/>
                  </a:ext>
                </a:extLst>
              </a:tr>
              <a:tr h="307257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I) Last summer I went to Spain with my friends. We went by boat and by car, it was horrible. We went to the beach and I sunbathed, I swam in the sea, but I lost my phone and my passport. What a disaster!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10441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J) Last year my holiday was horrible. I went to Wales with my family and we went by car. It rained and it snowed. I didn’t swim in the sea and I didn’t sunbathe. However, I lost my phone. It was a disaster!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07731"/>
                  </a:ext>
                </a:extLst>
              </a:tr>
              <a:tr h="245237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K) Last July, I didn’t go on holiday. However, I went out with my brother and my sister, I went shopping with my sister and I bought a t-shirt then I went to the beach with my brother and I ate ice cream.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55018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L) Last December I went to France with my dad. It was ok. We went to the mountains and I went skiing, however I didn’t relax. I don’t like skiing (to ski), because it is very difficult.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72242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M) In my opinion, holidays are very important. Last spring, I went to Portugal with my mum. We went by plane and it was awesome. The weather was good; it was hot and it was sunny. Therefore we went to the beach every day. I sunbathed, I swam in the sea, and I also relaxed. How great!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7381"/>
                  </a:ext>
                </a:extLst>
              </a:tr>
              <a:tr h="262512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N) Last winter I went to Italy with my family. It was cold, it was windy and it snowed. However, it was unforgettable because I went skiing and I went sightseeing. How cool!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83015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 algn="just"/>
                      <a:r>
                        <a:rPr lang="en-GB" sz="1050" dirty="0">
                          <a:latin typeface="Ink Free" panose="03080402000500000000" pitchFamily="66" charset="0"/>
                        </a:rPr>
                        <a:t>O) Last week, I went to Scotland with my sister. We went by car and my train. On the first day I went sightseeing and I saw an interesting castle. However there was a delay in the castle. How boring!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6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7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1482</Words>
  <Application>Microsoft Office PowerPoint</Application>
  <PresentationFormat>A4 Paper (210x297 mm)</PresentationFormat>
  <Paragraphs>220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Ink Free</vt:lpstr>
      <vt:lpstr>Office Theme</vt:lpstr>
      <vt:lpstr>PowerPoint Presentation</vt:lpstr>
      <vt:lpstr>PowerPoint Presentation</vt:lpstr>
    </vt:vector>
  </TitlesOfParts>
  <Company>The Hundred of Hoo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M Woodbury</dc:creator>
  <cp:lastModifiedBy>Megan Woodbury</cp:lastModifiedBy>
  <cp:revision>98</cp:revision>
  <dcterms:created xsi:type="dcterms:W3CDTF">2019-01-29T17:50:16Z</dcterms:created>
  <dcterms:modified xsi:type="dcterms:W3CDTF">2019-02-09T20:43:25Z</dcterms:modified>
</cp:coreProperties>
</file>