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6" r:id="rId2"/>
    <p:sldId id="256" r:id="rId3"/>
    <p:sldId id="284" r:id="rId4"/>
    <p:sldId id="257" r:id="rId5"/>
    <p:sldId id="273" r:id="rId6"/>
    <p:sldId id="292" r:id="rId7"/>
    <p:sldId id="285" r:id="rId8"/>
    <p:sldId id="259" r:id="rId9"/>
    <p:sldId id="283" r:id="rId10"/>
    <p:sldId id="260" r:id="rId11"/>
    <p:sldId id="274" r:id="rId12"/>
    <p:sldId id="282" r:id="rId13"/>
    <p:sldId id="287" r:id="rId14"/>
    <p:sldId id="275" r:id="rId15"/>
    <p:sldId id="277" r:id="rId16"/>
    <p:sldId id="280" r:id="rId17"/>
    <p:sldId id="288" r:id="rId18"/>
    <p:sldId id="276" r:id="rId19"/>
    <p:sldId id="281" r:id="rId20"/>
    <p:sldId id="271" r:id="rId21"/>
    <p:sldId id="272" r:id="rId22"/>
    <p:sldId id="291" r:id="rId23"/>
    <p:sldId id="289" r:id="rId24"/>
    <p:sldId id="290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DD784AB6-D46B-4754-BBA4-DF682AB08735}">
          <p14:sldIdLst>
            <p14:sldId id="286"/>
            <p14:sldId id="256"/>
            <p14:sldId id="284"/>
            <p14:sldId id="257"/>
            <p14:sldId id="273"/>
            <p14:sldId id="292"/>
            <p14:sldId id="285"/>
            <p14:sldId id="259"/>
            <p14:sldId id="283"/>
            <p14:sldId id="260"/>
            <p14:sldId id="274"/>
            <p14:sldId id="282"/>
            <p14:sldId id="287"/>
            <p14:sldId id="275"/>
            <p14:sldId id="277"/>
            <p14:sldId id="280"/>
            <p14:sldId id="288"/>
            <p14:sldId id="276"/>
            <p14:sldId id="281"/>
            <p14:sldId id="271"/>
            <p14:sldId id="272"/>
            <p14:sldId id="291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5F1"/>
          </a:solidFill>
        </a:fill>
      </a:tcStyle>
    </a:wholeTbl>
    <a:band2H>
      <a:tcTxStyle/>
      <a:tcStyle>
        <a:tcBdr/>
        <a:fill>
          <a:solidFill>
            <a:srgbClr val="EFF3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093" autoAdjust="0"/>
  </p:normalViewPr>
  <p:slideViewPr>
    <p:cSldViewPr snapToGrid="0">
      <p:cViewPr varScale="1">
        <p:scale>
          <a:sx n="54" d="100"/>
          <a:sy n="54" d="100"/>
        </p:scale>
        <p:origin x="22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0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a</a:t>
            </a:r>
            <a:r>
              <a:rPr lang="en-US" baseline="0" dirty="0"/>
              <a:t> – a mind set.  Literally living the manifesto.  Getting products to the user faster and taking feedback</a:t>
            </a: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Big A – processes, what some “think” it should be.  Prescribing process vs doing what is needed/right. </a:t>
            </a: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Wait…isn’t one of the lines in the manifesto “</a:t>
            </a:r>
            <a:r>
              <a:rPr lang="en-US" dirty="0"/>
              <a:t>Individuals</a:t>
            </a:r>
            <a:r>
              <a:rPr lang="en-US" baseline="0" dirty="0"/>
              <a:t> &amp; Interactions OVER Processes and Tools</a:t>
            </a:r>
            <a:r>
              <a:rPr lang="en-US" dirty="0"/>
              <a:t>“?</a:t>
            </a:r>
          </a:p>
        </p:txBody>
      </p:sp>
    </p:spTree>
    <p:extLst>
      <p:ext uri="{BB962C8B-B14F-4D97-AF65-F5344CB8AC3E}">
        <p14:creationId xmlns:p14="http://schemas.microsoft.com/office/powerpoint/2010/main" val="2920022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Individuals</a:t>
            </a:r>
            <a:r>
              <a:rPr lang="en-US" baseline="0" dirty="0"/>
              <a:t> &amp; Interactions OVER Processes and Tools</a:t>
            </a:r>
          </a:p>
          <a:p>
            <a:r>
              <a:rPr lang="en-US" baseline="0" dirty="0"/>
              <a:t>Working Product OVER Comprehensive Documentation</a:t>
            </a:r>
          </a:p>
          <a:p>
            <a:r>
              <a:rPr lang="en-US" baseline="0" dirty="0"/>
              <a:t>Customer Collaboration OVER Contract Negotiation</a:t>
            </a:r>
          </a:p>
          <a:p>
            <a:r>
              <a:rPr lang="en-US" baseline="0" dirty="0"/>
              <a:t>Responding to Change OVER following a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62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Lean – Value Stream Mapping</a:t>
            </a:r>
            <a:r>
              <a:rPr lang="en-US" baseline="0" dirty="0"/>
              <a:t>; Minimum Viable Product (MVP); Eliminating Waste</a:t>
            </a:r>
          </a:p>
          <a:p>
            <a:endParaRPr lang="en-US" baseline="0" dirty="0"/>
          </a:p>
          <a:p>
            <a:r>
              <a:rPr lang="en-US" baseline="0" dirty="0"/>
              <a:t>Kanban – Continual priority change; Kanban Board (Visualized Workflow); No Iterations; No prescribed roles</a:t>
            </a:r>
          </a:p>
          <a:p>
            <a:endParaRPr lang="en-US" baseline="0" dirty="0"/>
          </a:p>
          <a:p>
            <a:r>
              <a:rPr lang="en-US" baseline="0" dirty="0"/>
              <a:t>FDD – Feature Driven Development; Iteration is a Feature; Quick Feedback</a:t>
            </a:r>
          </a:p>
          <a:p>
            <a:endParaRPr lang="en-US" baseline="0" dirty="0"/>
          </a:p>
          <a:p>
            <a:r>
              <a:rPr lang="en-US" baseline="0" dirty="0"/>
              <a:t>XP – Pair Programming; Test Driven Development; Iterative; Continuous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43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what works best for your team!</a:t>
            </a:r>
          </a:p>
          <a:p>
            <a:endParaRPr lang="en-US" dirty="0"/>
          </a:p>
          <a:p>
            <a:r>
              <a:rPr lang="en-US" dirty="0"/>
              <a:t>Pull</a:t>
            </a:r>
            <a:r>
              <a:rPr lang="en-US" baseline="0" dirty="0"/>
              <a:t> from all the different methodologies!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Try being </a:t>
            </a:r>
            <a:r>
              <a:rPr lang="en-US" baseline="0" dirty="0" err="1"/>
              <a:t>ScrumBan</a:t>
            </a:r>
            <a:r>
              <a:rPr lang="en-US" baseline="0" dirty="0"/>
              <a:t> – Entirely Scrum but using a Kanban Board!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Try having a Scrum Master and Iterations, but using Pair Programming and Test Driven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Don’t like having Daily Standups or strict iterations? Try Kanban or FDD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Think outside of the box! </a:t>
            </a:r>
          </a:p>
        </p:txBody>
      </p:sp>
    </p:spTree>
    <p:extLst>
      <p:ext uri="{BB962C8B-B14F-4D97-AF65-F5344CB8AC3E}">
        <p14:creationId xmlns:p14="http://schemas.microsoft.com/office/powerpoint/2010/main" val="294105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Individuals</a:t>
            </a:r>
            <a:r>
              <a:rPr lang="en-US" baseline="0" dirty="0"/>
              <a:t> &amp; Interactions OVER Processes and Tools</a:t>
            </a:r>
          </a:p>
          <a:p>
            <a:r>
              <a:rPr lang="en-US" baseline="0" dirty="0"/>
              <a:t>Working Product OVER Comprehensive Documentation</a:t>
            </a:r>
          </a:p>
          <a:p>
            <a:r>
              <a:rPr lang="en-US" baseline="0" dirty="0"/>
              <a:t>Customer Collaboration OVER Contract Negotiation</a:t>
            </a:r>
          </a:p>
          <a:p>
            <a:r>
              <a:rPr lang="en-US" baseline="0" dirty="0"/>
              <a:t>Responding to Change OVER following a plan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89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get a defeated attitude</a:t>
            </a:r>
            <a:r>
              <a:rPr lang="en-US" baseline="0" dirty="0"/>
              <a:t> or feel like you are not Agile just because you are not Scrum.</a:t>
            </a:r>
          </a:p>
          <a:p>
            <a:endParaRPr lang="en-US" baseline="0" dirty="0"/>
          </a:p>
          <a:p>
            <a:r>
              <a:rPr lang="en-US" baseline="0" dirty="0"/>
              <a:t>Be positive.  Hang the Manifesto in your office. Come up with a system that works for your team/company</a:t>
            </a:r>
          </a:p>
          <a:p>
            <a:endParaRPr lang="en-US" baseline="0" dirty="0"/>
          </a:p>
          <a:p>
            <a:r>
              <a:rPr lang="en-US" baseline="0" dirty="0"/>
              <a:t>Be introspective and if you hear a “Well…we aren’t really Agile” or “We are more </a:t>
            </a:r>
            <a:r>
              <a:rPr lang="en-US" baseline="0" dirty="0" err="1"/>
              <a:t>Wagile</a:t>
            </a:r>
            <a:r>
              <a:rPr lang="en-US" baseline="0" dirty="0"/>
              <a:t>”; Make a meeting with that team member and listen to their doubts.  If they are valid, come up with a plan to get back into Agile.  If they are already handled, remind your team that Agile != Scrum!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7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Self-Organizing</a:t>
            </a:r>
            <a:r>
              <a:rPr lang="en-US" baseline="0" dirty="0"/>
              <a:t> teams does not mean that the team gets to choose what the scope is.  Does not (always) mean you get to choose who you work with</a:t>
            </a:r>
          </a:p>
          <a:p>
            <a:endParaRPr lang="en-US" baseline="0" dirty="0"/>
          </a:p>
          <a:p>
            <a:r>
              <a:rPr lang="en-US" baseline="0" dirty="0"/>
              <a:t>What it DOES mean: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Team determines the commitment for the iteration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Team determines the work each member will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Work is NOT assigned to specific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8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it isn’t.  Each company needs to really think about their current process and future processes.  Be thoughtful in making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think</a:t>
            </a:r>
            <a:r>
              <a:rPr lang="en-US" baseline="0" dirty="0"/>
              <a:t> you are Agile?</a:t>
            </a:r>
            <a:endParaRPr lang="en-US" dirty="0"/>
          </a:p>
          <a:p>
            <a:r>
              <a:rPr lang="en-US" dirty="0"/>
              <a:t>How many of you are practicing</a:t>
            </a:r>
            <a:r>
              <a:rPr lang="en-US" baseline="0" dirty="0"/>
              <a:t> Scrum?</a:t>
            </a:r>
          </a:p>
          <a:p>
            <a:r>
              <a:rPr lang="en-US" baseline="0" dirty="0"/>
              <a:t>How many of you are practicing “</a:t>
            </a:r>
            <a:r>
              <a:rPr lang="en-US" baseline="0" dirty="0" err="1"/>
              <a:t>Wagile</a:t>
            </a:r>
            <a:r>
              <a:rPr lang="en-US" baseline="0" dirty="0"/>
              <a:t>” or “</a:t>
            </a:r>
            <a:r>
              <a:rPr lang="en-US" baseline="0" dirty="0" err="1"/>
              <a:t>ScrumBut</a:t>
            </a:r>
            <a:r>
              <a:rPr lang="en-US" baseline="0" dirty="0"/>
              <a:t>”?</a:t>
            </a:r>
          </a:p>
          <a:p>
            <a:r>
              <a:rPr lang="en-US" baseline="0" dirty="0"/>
              <a:t>How many of you think you are NOT Agile?</a:t>
            </a:r>
          </a:p>
        </p:txBody>
      </p:sp>
    </p:spTree>
    <p:extLst>
      <p:ext uri="{BB962C8B-B14F-4D97-AF65-F5344CB8AC3E}">
        <p14:creationId xmlns:p14="http://schemas.microsoft.com/office/powerpoint/2010/main" val="357845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3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  <a:r>
              <a:rPr lang="en-US" baseline="0" dirty="0"/>
              <a:t> is meant to have you ask questions about your organization.</a:t>
            </a:r>
            <a:endParaRPr lang="en-US" dirty="0"/>
          </a:p>
          <a:p>
            <a:r>
              <a:rPr lang="en-US" dirty="0"/>
              <a:t>Think about questions you came here hoping to get answered.  </a:t>
            </a:r>
          </a:p>
          <a:p>
            <a:r>
              <a:rPr lang="en-US" dirty="0"/>
              <a:t>There will be time at the end to answer questions I don’t hit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0805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</a:t>
            </a:r>
            <a:r>
              <a:rPr lang="en-US" baseline="0" dirty="0"/>
              <a:t> Methodology with multiple defined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Set of principles we follow every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Manifesto/Mission Statement that we believe in and 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Incremental process – smaller parts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Feedback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92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many of you are new developers that have</a:t>
            </a:r>
            <a:r>
              <a:rPr lang="en-US" baseline="0" dirty="0"/>
              <a:t> never worked in an Waterfall Environment?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baseline="0" dirty="0"/>
              <a:t>If very few, don’t spend as much time on this slide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baseline="0" dirty="0"/>
              <a:t>If there are some, that is why this slide is here…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Requirements at the beginning of</a:t>
            </a:r>
            <a:r>
              <a:rPr lang="en-US" baseline="0" dirty="0"/>
              <a:t> process, but no feedback loop to adapt to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Design for ENTIRE project done before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Implementation without demo to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Verification only after implementation 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8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en-US" baseline="0" dirty="0"/>
              <a:t> and prune a Product Backlog</a:t>
            </a:r>
          </a:p>
          <a:p>
            <a:r>
              <a:rPr lang="en-US" baseline="0" dirty="0"/>
              <a:t>Hold Sprint Planning Meetings every iteration</a:t>
            </a:r>
          </a:p>
          <a:p>
            <a:r>
              <a:rPr lang="en-US" baseline="0" dirty="0"/>
              <a:t>Create a Sprint Backlog from the Sprint Planning Meeting</a:t>
            </a:r>
          </a:p>
          <a:p>
            <a:r>
              <a:rPr lang="en-US" baseline="0" dirty="0"/>
              <a:t>Hold Daily Scrums – What did yesterday; What doing today; Any Impediments</a:t>
            </a:r>
          </a:p>
          <a:p>
            <a:r>
              <a:rPr lang="en-US" baseline="0" dirty="0"/>
              <a:t>Implement stories during Sprint Iteration (2 – 4 weeks)</a:t>
            </a:r>
          </a:p>
          <a:p>
            <a:r>
              <a:rPr lang="en-US" baseline="0" dirty="0"/>
              <a:t>Create Potentially Shippable product at end of Sprint</a:t>
            </a:r>
          </a:p>
          <a:p>
            <a:r>
              <a:rPr lang="en-US" baseline="0" dirty="0"/>
              <a:t>Sprint Review with all Stake holders (Feedback loop!)</a:t>
            </a:r>
          </a:p>
          <a:p>
            <a:r>
              <a:rPr lang="en-US" baseline="0" dirty="0"/>
              <a:t>Sprint Retrospective with Sprint Team – What did we do good? What could be improved?</a:t>
            </a:r>
          </a:p>
          <a:p>
            <a:r>
              <a:rPr lang="en-US" baseline="0" dirty="0"/>
              <a:t>Start over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400" b="0" i="0" dirty="0">
                <a:effectLst/>
                <a:latin typeface="+mj-lt"/>
                <a:ea typeface="+mj-ea"/>
                <a:cs typeface="+mj-cs"/>
                <a:sym typeface="Avenir Roman"/>
              </a:rPr>
              <a:t>"(We use Scrum, but) (having a Daily Scrum every day is too much overhead,) (so we only have one per week.)"</a:t>
            </a:r>
          </a:p>
          <a:p>
            <a:pPr fontAlgn="base"/>
            <a:r>
              <a:rPr lang="en-US" sz="2400" b="0" i="0" dirty="0">
                <a:effectLst/>
                <a:latin typeface="+mj-lt"/>
                <a:ea typeface="+mj-ea"/>
                <a:cs typeface="+mj-cs"/>
                <a:sym typeface="Avenir Roman"/>
              </a:rPr>
              <a:t>"(We use Scrum, but) (Retrospectives are a waste of time,) (so we don't do them.)"</a:t>
            </a:r>
          </a:p>
          <a:p>
            <a:pPr fontAlgn="base"/>
            <a:r>
              <a:rPr lang="en-US" sz="2400" b="0" i="0" dirty="0">
                <a:effectLst/>
                <a:latin typeface="+mj-lt"/>
                <a:ea typeface="+mj-ea"/>
                <a:cs typeface="+mj-cs"/>
                <a:sym typeface="Avenir Roman"/>
              </a:rPr>
              <a:t>"(We use Scrum, but) (we can't build a piece of functionality in a month,) (so our Sprints are 6 weeks long.)"</a:t>
            </a:r>
          </a:p>
          <a:p>
            <a:pPr fontAlgn="base"/>
            <a:r>
              <a:rPr lang="en-US" sz="2400" b="0" i="0" dirty="0">
                <a:effectLst/>
                <a:latin typeface="+mj-lt"/>
                <a:ea typeface="+mj-ea"/>
                <a:cs typeface="+mj-cs"/>
                <a:sym typeface="Avenir Roman"/>
              </a:rPr>
              <a:t>"(We use Scrum, but) (sometimes our managers give us special tasks,) (so we don't always have time to meet our definition of done.)“</a:t>
            </a:r>
          </a:p>
          <a:p>
            <a:pPr fontAlgn="base"/>
            <a:endParaRPr lang="en-US" sz="2400" b="0" i="0" dirty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pPr fontAlgn="base"/>
            <a:r>
              <a:rPr lang="en-US" sz="2400" b="0" i="0" dirty="0">
                <a:effectLst/>
                <a:latin typeface="+mj-lt"/>
                <a:ea typeface="+mj-ea"/>
                <a:cs typeface="+mj-cs"/>
                <a:sym typeface="Avenir Roman"/>
              </a:rPr>
              <a:t>If your team is making any of these statements,</a:t>
            </a:r>
            <a:r>
              <a:rPr lang="en-US" sz="2400" b="0" i="0" baseline="0" dirty="0">
                <a:effectLst/>
                <a:latin typeface="+mj-lt"/>
                <a:ea typeface="+mj-ea"/>
                <a:cs typeface="+mj-cs"/>
                <a:sym typeface="Avenir Roman"/>
              </a:rPr>
              <a:t> you should look into your organization and realize you are NOT scrum!</a:t>
            </a:r>
            <a:endParaRPr lang="en-US" sz="2400" b="0" i="0" dirty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1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the reasons your are “Scrum But”; </a:t>
            </a:r>
          </a:p>
          <a:p>
            <a:r>
              <a:rPr lang="en-US" dirty="0"/>
              <a:t>Think about the processes you are using instead of the Scrum methods;</a:t>
            </a:r>
            <a:r>
              <a:rPr lang="en-US" baseline="0" dirty="0"/>
              <a:t> </a:t>
            </a:r>
          </a:p>
          <a:p>
            <a:r>
              <a:rPr lang="en-US" baseline="0" dirty="0"/>
              <a:t>Are you pulling items from other Agile Methodologies?</a:t>
            </a:r>
          </a:p>
          <a:p>
            <a:r>
              <a:rPr lang="en-US" baseline="0" dirty="0"/>
              <a:t>Are you still following the Agile Manifesto?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small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599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57200" y="256809"/>
            <a:ext cx="8229600" cy="117865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435464"/>
            <a:ext cx="4040188" cy="73941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922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553200" y="6166234"/>
            <a:ext cx="2133600" cy="3802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6553200" y="6166234"/>
            <a:ext cx="2133600" cy="3802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3086100"/>
            <a:ext cx="5486399" cy="22812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399" cy="1490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-868365"/>
            <a:ext cx="8229600" cy="11430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 rot="5400000">
            <a:off x="-5920584" y="-8481219"/>
            <a:ext cx="4525965" cy="82296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 rot="5400000">
            <a:off x="4732337" y="114300"/>
            <a:ext cx="5851527" cy="20574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 rot="5400000">
            <a:off x="-5478464" y="-5829302"/>
            <a:ext cx="5851527" cy="60198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348794"/>
            <a:ext cx="2133600" cy="380233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 anchor="ctr">
            <a:spAutoFit/>
          </a:bodyPr>
          <a:lstStyle>
            <a:lvl1pPr indent="-88900">
              <a:buClr>
                <a:srgbClr val="000000"/>
              </a:buClr>
              <a:buSzPct val="100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139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58371" marR="0" indent="-12337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68400" marR="0" indent="-101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611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183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755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327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89959" marR="0" indent="-1625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47159" marR="0" indent="-1625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Trebuchet M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-88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peakerrate.com/speakers/133371-htooill" TargetMode="External"/><Relationship Id="rId2" Type="http://schemas.openxmlformats.org/officeDocument/2006/relationships/hyperlink" Target="mailto:Heather.Tooill@leadingedje.com?subject=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828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32781" y="161229"/>
            <a:ext cx="8229600" cy="15081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7200" b="1" dirty="0"/>
              <a:t>Scrum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" y="1405720"/>
            <a:ext cx="8903871" cy="519297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32781" y="161229"/>
            <a:ext cx="8229600" cy="15081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8000" b="1" dirty="0"/>
              <a:t>Scrum B</a:t>
            </a:r>
            <a:r>
              <a:rPr lang="en-US" sz="8000" b="1" dirty="0"/>
              <a:t>UT…</a:t>
            </a:r>
            <a:endParaRPr sz="8000" b="1" dirty="0"/>
          </a:p>
        </p:txBody>
      </p:sp>
      <p:sp>
        <p:nvSpPr>
          <p:cNvPr id="9" name="Shape 125"/>
          <p:cNvSpPr txBox="1">
            <a:spLocks/>
          </p:cNvSpPr>
          <p:nvPr/>
        </p:nvSpPr>
        <p:spPr>
          <a:xfrm>
            <a:off x="325874" y="4790095"/>
            <a:ext cx="8229600" cy="1508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>
              <a:defRPr sz="1800"/>
            </a:pPr>
            <a:r>
              <a:rPr lang="en-US" sz="6000" dirty="0"/>
              <a:t>You are NOT Scrum!!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3642" y="2706510"/>
            <a:ext cx="7918739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3600" b="1" dirty="0"/>
              <a:t>(</a:t>
            </a:r>
            <a:r>
              <a:rPr lang="en-US" sz="3600" b="1" dirty="0" err="1"/>
              <a:t>ScrumBut</a:t>
            </a:r>
            <a:r>
              <a:rPr lang="en-US" sz="3600" b="1" dirty="0"/>
              <a:t>)(Reason)(Workaround)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96762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70320"/>
          </a:xfrm>
        </p:spPr>
        <p:txBody>
          <a:bodyPr/>
          <a:lstStyle/>
          <a:p>
            <a:r>
              <a:rPr lang="en-US" sz="4800" b="1" dirty="0"/>
              <a:t>You may NOT be Scrum BUT… Are you still agile?</a:t>
            </a:r>
          </a:p>
        </p:txBody>
      </p:sp>
    </p:spTree>
    <p:extLst>
      <p:ext uri="{BB962C8B-B14F-4D97-AF65-F5344CB8AC3E}">
        <p14:creationId xmlns:p14="http://schemas.microsoft.com/office/powerpoint/2010/main" val="34217411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2444" y="1234070"/>
            <a:ext cx="7526419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Little ‘a’ Agile</a:t>
            </a:r>
          </a:p>
          <a:p>
            <a:pPr algn="ctr"/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vs.</a:t>
            </a:r>
          </a:p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Big “A” Agile</a:t>
            </a:r>
          </a:p>
        </p:txBody>
      </p:sp>
    </p:spTree>
    <p:extLst>
      <p:ext uri="{BB962C8B-B14F-4D97-AF65-F5344CB8AC3E}">
        <p14:creationId xmlns:p14="http://schemas.microsoft.com/office/powerpoint/2010/main" val="35914731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6" y="196627"/>
            <a:ext cx="8654388" cy="2109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470039"/>
            <a:ext cx="1905000" cy="1726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5" y="4360564"/>
            <a:ext cx="4591775" cy="24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240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A Few Other Methodologies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0" y="1692275"/>
            <a:ext cx="3356738" cy="1241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23" y="3012885"/>
            <a:ext cx="4887184" cy="11229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6441"/>
            <a:ext cx="9144000" cy="102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79" y="4254879"/>
            <a:ext cx="2562375" cy="9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09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4" y="2826850"/>
            <a:ext cx="7225492" cy="34556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0740" y="1261365"/>
            <a:ext cx="85186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These are ALL Tools!!!</a:t>
            </a:r>
          </a:p>
        </p:txBody>
      </p:sp>
    </p:spTree>
    <p:extLst>
      <p:ext uri="{BB962C8B-B14F-4D97-AF65-F5344CB8AC3E}">
        <p14:creationId xmlns:p14="http://schemas.microsoft.com/office/powerpoint/2010/main" val="3326810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ALWAYS learning!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47" y="1528499"/>
            <a:ext cx="8707271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Learn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104" y="2174826"/>
            <a:ext cx="6878472" cy="2154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From other practitioners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What NOT to do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What you can do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What works for other organizations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/>
              <a:t>What may work for your organization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364" y="4329258"/>
            <a:ext cx="8707271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Be a SPONGE!!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Not everything you know, will be used in all situations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13214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3" y="534486"/>
            <a:ext cx="5514894" cy="1599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53" y="2394093"/>
            <a:ext cx="1879365" cy="111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" y="4443712"/>
            <a:ext cx="9123808" cy="14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5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4339989"/>
          </a:xfrm>
        </p:spPr>
        <p:txBody>
          <a:bodyPr/>
          <a:lstStyle/>
          <a:p>
            <a:r>
              <a:rPr lang="en-US" sz="8000" dirty="0"/>
              <a:t>Think about it! </a:t>
            </a:r>
            <a:br>
              <a:rPr lang="en-US" sz="8000" dirty="0"/>
            </a:br>
            <a:r>
              <a:rPr lang="en-US" sz="8000" dirty="0"/>
              <a:t>Are you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8" y="3841517"/>
            <a:ext cx="8731423" cy="19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56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436728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57200" y="-190267"/>
            <a:ext cx="8229600" cy="24959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300" b="1"/>
            </a:pPr>
            <a:r>
              <a:rPr lang="en-US" sz="7200" dirty="0"/>
              <a:t>Scrum IS Agile;</a:t>
            </a:r>
            <a:br>
              <a:rPr lang="en-US" sz="7200" dirty="0"/>
            </a:br>
            <a:r>
              <a:rPr lang="en-US" sz="7200" dirty="0"/>
              <a:t>Agile IS NOT Scrum</a:t>
            </a:r>
            <a:endParaRPr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9995"/>
            <a:ext cx="9144000" cy="46880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1542" y="6206072"/>
            <a:ext cx="85707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Heather Tooill 				@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HeatherTooill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57200" y="1238064"/>
            <a:ext cx="4373880" cy="20339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8700"/>
            </a:lvl1pPr>
          </a:lstStyle>
          <a:p>
            <a:r>
              <a:rPr lang="en-US" dirty="0"/>
              <a:t>What 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94" y="1778075"/>
            <a:ext cx="3868498" cy="1044657"/>
          </a:xfrm>
          <a:prstGeom prst="rect">
            <a:avLst/>
          </a:prstGeom>
        </p:spPr>
      </p:pic>
      <p:sp>
        <p:nvSpPr>
          <p:cNvPr id="4" name="Shape 156"/>
          <p:cNvSpPr txBox="1">
            <a:spLocks/>
          </p:cNvSpPr>
          <p:nvPr/>
        </p:nvSpPr>
        <p:spPr>
          <a:xfrm>
            <a:off x="1143000" y="3063240"/>
            <a:ext cx="6949440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Agile Story?</a:t>
            </a:r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457201" y="4724722"/>
            <a:ext cx="8263718" cy="137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70000" lnSpcReduction="2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(Do you have Questions?)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457200" y="841374"/>
            <a:ext cx="8229600" cy="2394349"/>
          </a:xfrm>
          <a:prstGeom prst="rect">
            <a:avLst/>
          </a:prstGeom>
        </p:spPr>
        <p:txBody>
          <a:bodyPr>
            <a:normAutofit/>
          </a:bodyPr>
          <a:lstStyle>
            <a:lvl1pPr defTabSz="475487">
              <a:defRPr sz="9100"/>
            </a:lvl1pPr>
          </a:lstStyle>
          <a:p>
            <a:r>
              <a:t>Thank You!</a:t>
            </a:r>
            <a:endParaRPr sz="5615"/>
          </a:p>
        </p:txBody>
      </p:sp>
      <p:sp>
        <p:nvSpPr>
          <p:cNvPr id="159" name="Shape 159"/>
          <p:cNvSpPr/>
          <p:nvPr/>
        </p:nvSpPr>
        <p:spPr>
          <a:xfrm>
            <a:off x="946018" y="3398887"/>
            <a:ext cx="7251963" cy="204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/>
              <a:t>Heather Tooill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/>
              <a:t>Leading EDJE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Heather.Tooill@leadingedje.com</a:t>
            </a:r>
            <a:endParaRPr sz="2700"/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/>
              <a:t>@HeatherTooill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http://speakerrate.com/speakers/133371-htooill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8096"/>
          </a:xfrm>
        </p:spPr>
        <p:txBody>
          <a:bodyPr/>
          <a:lstStyle/>
          <a:p>
            <a:r>
              <a:rPr lang="en-US" dirty="0"/>
              <a:t>How much “Mix &amp; Match” can I do before I have diluted the process too much?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Can I have too much “Mix &amp; Match”?</a:t>
            </a:r>
          </a:p>
        </p:txBody>
      </p:sp>
    </p:spTree>
    <p:extLst>
      <p:ext uri="{BB962C8B-B14F-4D97-AF65-F5344CB8AC3E}">
        <p14:creationId xmlns:p14="http://schemas.microsoft.com/office/powerpoint/2010/main" val="6290832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906"/>
            <a:ext cx="9144000" cy="5044440"/>
          </a:xfrm>
          <a:prstGeom prst="rect">
            <a:avLst/>
          </a:prstGeom>
        </p:spPr>
      </p:pic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24104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200"/>
            </a:lvl1pPr>
          </a:lstStyle>
          <a:p>
            <a:pPr>
              <a:defRPr sz="1800"/>
            </a:pPr>
            <a:r>
              <a:rPr sz="4400" dirty="0"/>
              <a:t>What the heck is a ‘Self-Organizing’ team and 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9616818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73" y="1010652"/>
            <a:ext cx="8229600" cy="4824664"/>
          </a:xfrm>
        </p:spPr>
        <p:txBody>
          <a:bodyPr/>
          <a:lstStyle/>
          <a:p>
            <a:r>
              <a:rPr lang="en-US" dirty="0"/>
              <a:t>Why is Agile so much “Better” than my current process?</a:t>
            </a:r>
          </a:p>
        </p:txBody>
      </p:sp>
    </p:spTree>
    <p:extLst>
      <p:ext uri="{BB962C8B-B14F-4D97-AF65-F5344CB8AC3E}">
        <p14:creationId xmlns:p14="http://schemas.microsoft.com/office/powerpoint/2010/main" val="36813117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1194"/>
            <a:ext cx="8229600" cy="3302758"/>
          </a:xfrm>
        </p:spPr>
        <p:txBody>
          <a:bodyPr/>
          <a:lstStyle/>
          <a:p>
            <a:r>
              <a:rPr lang="en-US" sz="13800" dirty="0"/>
              <a:t>Are you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8" y="3493827"/>
            <a:ext cx="8731423" cy="22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183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6998"/>
            <a:ext cx="9144000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1508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r>
              <a:rPr sz="5400" b="1" dirty="0"/>
              <a:t>A Little About Me</a:t>
            </a:r>
          </a:p>
        </p:txBody>
      </p:sp>
      <p:sp>
        <p:nvSpPr>
          <p:cNvPr id="116" name="Shape 116"/>
          <p:cNvSpPr/>
          <p:nvPr/>
        </p:nvSpPr>
        <p:spPr>
          <a:xfrm>
            <a:off x="291309" y="1684388"/>
            <a:ext cx="8731393" cy="353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Manager of Solutions Delivery, B</a:t>
            </a:r>
            <a:r>
              <a:rPr sz="2800" dirty="0"/>
              <a:t>A</a:t>
            </a:r>
            <a:r>
              <a:rPr lang="en-US" sz="2800" dirty="0"/>
              <a:t> &amp; Scrum Master</a:t>
            </a:r>
            <a:r>
              <a:rPr sz="2800" dirty="0"/>
              <a:t> with Leading EDJE in Columbus, Ohio</a:t>
            </a:r>
            <a:endParaRPr lang="en-US" sz="2800" dirty="0"/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Currently working as a Scrum Master</a:t>
            </a:r>
            <a:endParaRPr sz="2800" dirty="0"/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Java Developer for 9 years in multiple industries</a:t>
            </a:r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Passionate about Agile</a:t>
            </a:r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Got my PMI-ACP in December of 2014</a:t>
            </a:r>
            <a:endParaRPr lang="en-US" sz="2800" dirty="0"/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Got my PSM 1 in March 2016</a:t>
            </a:r>
            <a:endParaRPr sz="2800" dirty="0"/>
          </a:p>
          <a:p>
            <a:pPr marL="218350" indent="-218350">
              <a:buSzPct val="1000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Experience as a Scrum Master, BA, and A</a:t>
            </a:r>
            <a:r>
              <a:rPr sz="2800" dirty="0"/>
              <a:t>gile</a:t>
            </a:r>
            <a:r>
              <a:rPr lang="en-US" sz="2800" dirty="0"/>
              <a:t> Coach</a:t>
            </a:r>
            <a:endParaRPr sz="2800" dirty="0"/>
          </a:p>
        </p:txBody>
      </p:sp>
      <p:pic>
        <p:nvPicPr>
          <p:cNvPr id="1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8800" y="5575300"/>
            <a:ext cx="4394200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946"/>
            <a:ext cx="9144000" cy="5616054"/>
          </a:xfrm>
          <a:prstGeom prst="rect">
            <a:avLst/>
          </a:prstGeom>
        </p:spPr>
      </p:pic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92073"/>
            <a:ext cx="8229600" cy="114987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1800"/>
            </a:pPr>
            <a:r>
              <a:rPr lang="en-US" sz="6600" b="1" dirty="0"/>
              <a:t>Itinerary</a:t>
            </a:r>
            <a:endParaRPr sz="6600" b="1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1368188"/>
            <a:ext cx="8686800" cy="5257800"/>
          </a:xfrm>
          <a:prstGeom prst="rect">
            <a:avLst/>
          </a:prstGeom>
        </p:spPr>
        <p:txBody>
          <a:bodyPr/>
          <a:lstStyle>
            <a:lvl1pPr marL="342900" marR="0" indent="-1397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58371" marR="0" indent="-12337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68400" marR="0" indent="-101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1160" marR="0" indent="-16256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18360" marR="0" indent="-16256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5560" marR="0" indent="-16256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2760" marR="0" indent="-16256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89959" marR="0" indent="-16255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7159" marR="0" indent="-16255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sz="2800" dirty="0"/>
              <a:t>What is Agile? (High level)</a:t>
            </a:r>
          </a:p>
          <a:p>
            <a:pPr hangingPunct="1"/>
            <a:r>
              <a:rPr lang="en-US" sz="2800" dirty="0"/>
              <a:t>Agile Manifesto</a:t>
            </a:r>
          </a:p>
          <a:p>
            <a:pPr hangingPunct="1"/>
            <a:r>
              <a:rPr lang="en-US" sz="2800" dirty="0"/>
              <a:t>Waterfall Process</a:t>
            </a:r>
          </a:p>
          <a:p>
            <a:pPr hangingPunct="1"/>
            <a:r>
              <a:rPr lang="en-US" sz="2800" dirty="0"/>
              <a:t>Scrum Basics</a:t>
            </a:r>
          </a:p>
          <a:p>
            <a:pPr hangingPunct="1"/>
            <a:r>
              <a:rPr lang="en-US" sz="2800" dirty="0" err="1"/>
              <a:t>ScrumBut</a:t>
            </a:r>
            <a:r>
              <a:rPr lang="en-US" sz="2800" dirty="0"/>
              <a:t> (</a:t>
            </a:r>
            <a:r>
              <a:rPr lang="en-US" sz="2800" dirty="0" err="1"/>
              <a:t>Wagile</a:t>
            </a:r>
            <a:r>
              <a:rPr lang="en-US" sz="2800" dirty="0"/>
              <a:t>)</a:t>
            </a:r>
          </a:p>
          <a:p>
            <a:pPr hangingPunct="1"/>
            <a:r>
              <a:rPr lang="en-US" sz="2800" dirty="0"/>
              <a:t>Other Methodologies</a:t>
            </a:r>
          </a:p>
          <a:p>
            <a:pPr hangingPunct="1"/>
            <a:r>
              <a:rPr lang="en-US" sz="2800" dirty="0"/>
              <a:t>Are You Agile?</a:t>
            </a:r>
          </a:p>
          <a:p>
            <a:pPr hangingPunct="1"/>
            <a:r>
              <a:rPr lang="en-US" sz="2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287572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497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33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What is Agile?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4068601"/>
            <a:ext cx="5524500" cy="249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5472"/>
            <a:ext cx="2587176" cy="1724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76" y="1351706"/>
            <a:ext cx="3155970" cy="1775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76" y="2907747"/>
            <a:ext cx="31242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51" y="4068601"/>
            <a:ext cx="3266649" cy="21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75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99141" y="2187906"/>
            <a:ext cx="8945715" cy="310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b="1" dirty="0"/>
              <a:t>Individuals and interactions </a:t>
            </a:r>
            <a:r>
              <a:rPr sz="2800" dirty="0"/>
              <a:t>over processes and tools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b="1" dirty="0"/>
              <a:t>Working software</a:t>
            </a:r>
            <a:r>
              <a:rPr sz="2800" dirty="0"/>
              <a:t> over comprehensive documentation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b="1" dirty="0"/>
              <a:t>Customer collaboration</a:t>
            </a:r>
            <a:r>
              <a:rPr sz="2800" dirty="0"/>
              <a:t> over contract negotiation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b="1" dirty="0"/>
              <a:t>Responding to change</a:t>
            </a:r>
            <a:r>
              <a:rPr sz="2800" dirty="0"/>
              <a:t> over following a plan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That is, while there is value in the items on</a:t>
            </a:r>
          </a:p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the right, we value the items on the left more.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87906"/>
          </a:xfrm>
        </p:spPr>
        <p:txBody>
          <a:bodyPr/>
          <a:lstStyle/>
          <a:p>
            <a:r>
              <a:rPr lang="en-US" sz="5400" b="1" dirty="0"/>
              <a:t>Agile Manifesto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525801" y="2187906"/>
            <a:ext cx="92394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8705" y="191068"/>
            <a:ext cx="8229600" cy="1273506"/>
          </a:xfrm>
        </p:spPr>
        <p:txBody>
          <a:bodyPr/>
          <a:lstStyle/>
          <a:p>
            <a:r>
              <a:rPr lang="en-US" sz="5400" b="1" dirty="0"/>
              <a:t>Waterfall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6" y="914399"/>
            <a:ext cx="7763452" cy="58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34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1170</Words>
  <Application>Microsoft Office PowerPoint</Application>
  <PresentationFormat>On-screen Show (4:3)</PresentationFormat>
  <Paragraphs>140</Paragraphs>
  <Slides>24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Roman</vt:lpstr>
      <vt:lpstr>Calibri</vt:lpstr>
      <vt:lpstr>Helvetica</vt:lpstr>
      <vt:lpstr>Trebuchet MS</vt:lpstr>
      <vt:lpstr>Default</vt:lpstr>
      <vt:lpstr>PowerPoint Presentation</vt:lpstr>
      <vt:lpstr>Scrum IS Agile; Agile IS NOT Scrum</vt:lpstr>
      <vt:lpstr>Are you</vt:lpstr>
      <vt:lpstr>A Little About Me</vt:lpstr>
      <vt:lpstr>Itinerary</vt:lpstr>
      <vt:lpstr>PowerPoint Presentation</vt:lpstr>
      <vt:lpstr>What is Agile?</vt:lpstr>
      <vt:lpstr>Agile Manifesto</vt:lpstr>
      <vt:lpstr>Waterfall Process</vt:lpstr>
      <vt:lpstr>Scrum Basics</vt:lpstr>
      <vt:lpstr>Scrum BUT…</vt:lpstr>
      <vt:lpstr>You may NOT be Scrum BUT… Are you still agile?</vt:lpstr>
      <vt:lpstr>PowerPoint Presentation</vt:lpstr>
      <vt:lpstr>PowerPoint Presentation</vt:lpstr>
      <vt:lpstr>A Few Other Methodologies</vt:lpstr>
      <vt:lpstr>PowerPoint Presentation</vt:lpstr>
      <vt:lpstr>We are ALWAYS learning!</vt:lpstr>
      <vt:lpstr>PowerPoint Presentation</vt:lpstr>
      <vt:lpstr>Think about it!  Are you</vt:lpstr>
      <vt:lpstr>What is</vt:lpstr>
      <vt:lpstr>Thank You!</vt:lpstr>
      <vt:lpstr>How much “Mix &amp; Match” can I do before I have diluted the process too much?    Can I have too much “Mix &amp; Match”?</vt:lpstr>
      <vt:lpstr>What the heck is a ‘Self-Organizing’ team and why is it important?</vt:lpstr>
      <vt:lpstr>Why is Agile so much “Better” than my current process?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to Agile:   Answering the Common Questions</dc:title>
  <cp:lastModifiedBy>Heather Tooill</cp:lastModifiedBy>
  <cp:revision>54</cp:revision>
  <dcterms:modified xsi:type="dcterms:W3CDTF">2016-09-08T21:51:39Z</dcterms:modified>
</cp:coreProperties>
</file>