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5" r:id="rId4"/>
    <p:sldId id="259" r:id="rId5"/>
    <p:sldId id="262" r:id="rId6"/>
    <p:sldId id="272" r:id="rId7"/>
    <p:sldId id="278" r:id="rId8"/>
    <p:sldId id="266" r:id="rId9"/>
    <p:sldId id="274" r:id="rId10"/>
    <p:sldId id="271" r:id="rId11"/>
    <p:sldId id="270" r:id="rId12"/>
    <p:sldId id="27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43"/>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7/21/20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7/21/20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7/21/20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7/21/20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7/21/20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2DB5-73E6-BA49-8DEB-1118C293FC3B}"/>
              </a:ext>
            </a:extLst>
          </p:cNvPr>
          <p:cNvSpPr>
            <a:spLocks noGrp="1"/>
          </p:cNvSpPr>
          <p:nvPr>
            <p:ph type="ctrTitle"/>
          </p:nvPr>
        </p:nvSpPr>
        <p:spPr/>
        <p:txBody>
          <a:bodyPr/>
          <a:lstStyle/>
          <a:p>
            <a:r>
              <a:rPr lang="en-US" dirty="0"/>
              <a:t>Choose your </a:t>
            </a:r>
            <a:r>
              <a:rPr lang="en-US" dirty="0" err="1"/>
              <a:t>Dogstiny</a:t>
            </a:r>
            <a:endParaRPr lang="en-US" dirty="0"/>
          </a:p>
        </p:txBody>
      </p:sp>
      <p:sp>
        <p:nvSpPr>
          <p:cNvPr id="3" name="Subtitle 2">
            <a:extLst>
              <a:ext uri="{FF2B5EF4-FFF2-40B4-BE49-F238E27FC236}">
                <a16:creationId xmlns:a16="http://schemas.microsoft.com/office/drawing/2014/main" id="{17ED3D30-0EB7-0642-8A2D-B3FE1435BED8}"/>
              </a:ext>
            </a:extLst>
          </p:cNvPr>
          <p:cNvSpPr>
            <a:spLocks noGrp="1"/>
          </p:cNvSpPr>
          <p:nvPr>
            <p:ph type="subTitle" idx="1"/>
          </p:nvPr>
        </p:nvSpPr>
        <p:spPr/>
        <p:txBody>
          <a:bodyPr/>
          <a:lstStyle/>
          <a:p>
            <a:r>
              <a:rPr lang="en-US" dirty="0"/>
              <a:t>Using NLP to identify features for your new best friend</a:t>
            </a:r>
          </a:p>
        </p:txBody>
      </p:sp>
    </p:spTree>
    <p:extLst>
      <p:ext uri="{BB962C8B-B14F-4D97-AF65-F5344CB8AC3E}">
        <p14:creationId xmlns:p14="http://schemas.microsoft.com/office/powerpoint/2010/main" val="312042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709A4-8ABC-B64F-83A1-E4A5D598F878}"/>
              </a:ext>
            </a:extLst>
          </p:cNvPr>
          <p:cNvSpPr>
            <a:spLocks noGrp="1"/>
          </p:cNvSpPr>
          <p:nvPr>
            <p:ph type="title"/>
          </p:nvPr>
        </p:nvSpPr>
        <p:spPr/>
        <p:txBody>
          <a:bodyPr/>
          <a:lstStyle/>
          <a:p>
            <a:r>
              <a:rPr lang="en-US" dirty="0"/>
              <a:t>Lessons learned and use case</a:t>
            </a:r>
          </a:p>
        </p:txBody>
      </p:sp>
      <p:sp>
        <p:nvSpPr>
          <p:cNvPr id="3" name="Text Placeholder 2">
            <a:extLst>
              <a:ext uri="{FF2B5EF4-FFF2-40B4-BE49-F238E27FC236}">
                <a16:creationId xmlns:a16="http://schemas.microsoft.com/office/drawing/2014/main" id="{50A6BED6-15AC-E546-B9F6-75822E6D58B2}"/>
              </a:ext>
            </a:extLst>
          </p:cNvPr>
          <p:cNvSpPr>
            <a:spLocks noGrp="1"/>
          </p:cNvSpPr>
          <p:nvPr>
            <p:ph type="body" idx="1"/>
          </p:nvPr>
        </p:nvSpPr>
        <p:spPr/>
        <p:txBody>
          <a:bodyPr/>
          <a:lstStyle/>
          <a:p>
            <a:r>
              <a:rPr lang="en-US" dirty="0"/>
              <a:t>Lessons Learned</a:t>
            </a:r>
          </a:p>
        </p:txBody>
      </p:sp>
      <p:sp>
        <p:nvSpPr>
          <p:cNvPr id="4" name="Content Placeholder 3">
            <a:extLst>
              <a:ext uri="{FF2B5EF4-FFF2-40B4-BE49-F238E27FC236}">
                <a16:creationId xmlns:a16="http://schemas.microsoft.com/office/drawing/2014/main" id="{09EDB41A-B716-EF40-AEEC-90AA9EE3F9C2}"/>
              </a:ext>
            </a:extLst>
          </p:cNvPr>
          <p:cNvSpPr>
            <a:spLocks noGrp="1"/>
          </p:cNvSpPr>
          <p:nvPr>
            <p:ph sz="half" idx="2"/>
          </p:nvPr>
        </p:nvSpPr>
        <p:spPr/>
        <p:txBody>
          <a:bodyPr>
            <a:normAutofit fontScale="92500" lnSpcReduction="20000"/>
          </a:bodyPr>
          <a:lstStyle/>
          <a:p>
            <a:r>
              <a:rPr lang="en-US" dirty="0"/>
              <a:t>Web scraping – helpful process to work through large sets of data and transform into a </a:t>
            </a:r>
            <a:r>
              <a:rPr lang="en-US" dirty="0" err="1"/>
              <a:t>dataframe</a:t>
            </a:r>
            <a:r>
              <a:rPr lang="en-US" dirty="0"/>
              <a:t> that can be saved as CSV for further analysis</a:t>
            </a:r>
          </a:p>
          <a:p>
            <a:r>
              <a:rPr lang="en-US" dirty="0"/>
              <a:t>Reduce features - should not have more features than rows</a:t>
            </a:r>
          </a:p>
          <a:p>
            <a:r>
              <a:rPr lang="en-US" dirty="0"/>
              <a:t>Eliminate redundant features</a:t>
            </a:r>
          </a:p>
          <a:p>
            <a:r>
              <a:rPr lang="en-US" dirty="0"/>
              <a:t>Evaluation techniques instrumental in determining appropriate amount of clusters</a:t>
            </a:r>
          </a:p>
          <a:p>
            <a:r>
              <a:rPr lang="en-US" dirty="0"/>
              <a:t>Just because you have a lot of data, it does not mean it is better</a:t>
            </a:r>
          </a:p>
          <a:p>
            <a:endParaRPr lang="en-US" dirty="0"/>
          </a:p>
        </p:txBody>
      </p:sp>
      <p:sp>
        <p:nvSpPr>
          <p:cNvPr id="5" name="Text Placeholder 4">
            <a:extLst>
              <a:ext uri="{FF2B5EF4-FFF2-40B4-BE49-F238E27FC236}">
                <a16:creationId xmlns:a16="http://schemas.microsoft.com/office/drawing/2014/main" id="{082651E6-8945-6148-B663-A36628B41201}"/>
              </a:ext>
            </a:extLst>
          </p:cNvPr>
          <p:cNvSpPr>
            <a:spLocks noGrp="1"/>
          </p:cNvSpPr>
          <p:nvPr>
            <p:ph type="body" sz="quarter" idx="3"/>
          </p:nvPr>
        </p:nvSpPr>
        <p:spPr/>
        <p:txBody>
          <a:bodyPr/>
          <a:lstStyle/>
          <a:p>
            <a:r>
              <a:rPr lang="en-US" dirty="0"/>
              <a:t>Use Case</a:t>
            </a:r>
          </a:p>
        </p:txBody>
      </p:sp>
      <p:sp>
        <p:nvSpPr>
          <p:cNvPr id="6" name="Content Placeholder 5">
            <a:extLst>
              <a:ext uri="{FF2B5EF4-FFF2-40B4-BE49-F238E27FC236}">
                <a16:creationId xmlns:a16="http://schemas.microsoft.com/office/drawing/2014/main" id="{FD5E64E6-23CD-ED4D-8C48-84EDCBED568E}"/>
              </a:ext>
            </a:extLst>
          </p:cNvPr>
          <p:cNvSpPr>
            <a:spLocks noGrp="1"/>
          </p:cNvSpPr>
          <p:nvPr>
            <p:ph sz="quarter" idx="4"/>
          </p:nvPr>
        </p:nvSpPr>
        <p:spPr/>
        <p:txBody>
          <a:bodyPr>
            <a:normAutofit fontScale="92500" lnSpcReduction="20000"/>
          </a:bodyPr>
          <a:lstStyle/>
          <a:p>
            <a:r>
              <a:rPr lang="en-US" dirty="0"/>
              <a:t>Program to allow user to type in key words and search</a:t>
            </a:r>
          </a:p>
          <a:p>
            <a:pPr lvl="1"/>
            <a:r>
              <a:rPr lang="en-US" dirty="0"/>
              <a:t>Based on key words typed, the program will compare against the entries where it comes up and provide a list of dogs that fit the criteria</a:t>
            </a:r>
          </a:p>
          <a:p>
            <a:r>
              <a:rPr lang="en-US" dirty="0"/>
              <a:t>Allows user to understand more about the breeds of dog before a decision is made</a:t>
            </a:r>
          </a:p>
          <a:p>
            <a:pPr lvl="1"/>
            <a:r>
              <a:rPr lang="en-US" dirty="0"/>
              <a:t>Goal is to minimize number of dogs that are returned or taken to a shelter because a person did not fully understand the breed</a:t>
            </a:r>
          </a:p>
          <a:p>
            <a:pPr lvl="1"/>
            <a:r>
              <a:rPr lang="en-US" dirty="0"/>
              <a:t>It is also important that the user understands what a specific dog breed needs in order to be happy</a:t>
            </a:r>
          </a:p>
          <a:p>
            <a:pPr marL="324000" lvl="1" indent="0">
              <a:buNone/>
            </a:pPr>
            <a:endParaRPr lang="en-US" dirty="0"/>
          </a:p>
          <a:p>
            <a:pPr marL="0" indent="0">
              <a:buNone/>
            </a:pPr>
            <a:endParaRPr lang="en-US" dirty="0"/>
          </a:p>
        </p:txBody>
      </p:sp>
    </p:spTree>
    <p:extLst>
      <p:ext uri="{BB962C8B-B14F-4D97-AF65-F5344CB8AC3E}">
        <p14:creationId xmlns:p14="http://schemas.microsoft.com/office/powerpoint/2010/main" val="3497592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5DDDB-4591-9542-83D9-D06985BAA79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510F39C-A5B7-1448-996C-92CE8A826CCE}"/>
              </a:ext>
            </a:extLst>
          </p:cNvPr>
          <p:cNvSpPr>
            <a:spLocks noGrp="1"/>
          </p:cNvSpPr>
          <p:nvPr>
            <p:ph idx="1"/>
          </p:nvPr>
        </p:nvSpPr>
        <p:spPr/>
        <p:txBody>
          <a:bodyPr>
            <a:normAutofit/>
          </a:bodyPr>
          <a:lstStyle/>
          <a:p>
            <a:r>
              <a:rPr lang="en-US" dirty="0"/>
              <a:t>Know what you want to solve for and understand the correct techniques needed to present your analysis</a:t>
            </a:r>
          </a:p>
          <a:p>
            <a:r>
              <a:rPr lang="en-US" dirty="0"/>
              <a:t>Reduce data size where applicable - we want to make sure that our data sample set is manageable, but provides enough diversity so that we can see interesting patterns</a:t>
            </a:r>
          </a:p>
          <a:p>
            <a:r>
              <a:rPr lang="en-US" dirty="0"/>
              <a:t>When clustering, playing with different parameters can show interesting patterns in the data</a:t>
            </a:r>
          </a:p>
          <a:p>
            <a:r>
              <a:rPr lang="en-US" dirty="0"/>
              <a:t>Utilize evaluation techniques to determine an appropriate number of clusters you need to build into your code</a:t>
            </a:r>
          </a:p>
          <a:p>
            <a:r>
              <a:rPr lang="en-US" dirty="0"/>
              <a:t>Reduce features - take care to reduce duplication where possible</a:t>
            </a:r>
          </a:p>
          <a:p>
            <a:r>
              <a:rPr lang="en-US" dirty="0"/>
              <a:t>The possibilities are endless and this project serves as a framework for other areas where the functionality presented could be applied</a:t>
            </a:r>
          </a:p>
        </p:txBody>
      </p:sp>
    </p:spTree>
    <p:extLst>
      <p:ext uri="{BB962C8B-B14F-4D97-AF65-F5344CB8AC3E}">
        <p14:creationId xmlns:p14="http://schemas.microsoft.com/office/powerpoint/2010/main" val="1603008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D57AB-4C37-C44D-ABAF-B0886BCD94B7}"/>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563365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39A7-D6D8-2246-9595-F36B26742DD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AB88809-B75D-6941-8326-B35BEA435B16}"/>
              </a:ext>
            </a:extLst>
          </p:cNvPr>
          <p:cNvSpPr>
            <a:spLocks noGrp="1"/>
          </p:cNvSpPr>
          <p:nvPr>
            <p:ph idx="1"/>
          </p:nvPr>
        </p:nvSpPr>
        <p:spPr/>
        <p:txBody>
          <a:bodyPr>
            <a:normAutofit fontScale="92500" lnSpcReduction="10000"/>
          </a:bodyPr>
          <a:lstStyle/>
          <a:p>
            <a:r>
              <a:rPr lang="en-US" dirty="0"/>
              <a:t>Introduction</a:t>
            </a:r>
          </a:p>
          <a:p>
            <a:r>
              <a:rPr lang="en-US" dirty="0"/>
              <a:t>Web Scraping</a:t>
            </a:r>
          </a:p>
          <a:p>
            <a:r>
              <a:rPr lang="en-US" dirty="0"/>
              <a:t>Data Cleaning</a:t>
            </a:r>
          </a:p>
          <a:p>
            <a:r>
              <a:rPr lang="en-US" dirty="0"/>
              <a:t>Techniques</a:t>
            </a:r>
          </a:p>
          <a:p>
            <a:r>
              <a:rPr lang="en-US" dirty="0"/>
              <a:t>Clustering</a:t>
            </a:r>
          </a:p>
          <a:p>
            <a:r>
              <a:rPr lang="en-US" dirty="0"/>
              <a:t>Evaluation</a:t>
            </a:r>
          </a:p>
          <a:p>
            <a:r>
              <a:rPr lang="en-US" dirty="0"/>
              <a:t>Best Results</a:t>
            </a:r>
          </a:p>
          <a:p>
            <a:r>
              <a:rPr lang="en-US" dirty="0"/>
              <a:t>Worst Results</a:t>
            </a:r>
          </a:p>
          <a:p>
            <a:r>
              <a:rPr lang="en-US" dirty="0"/>
              <a:t>Lessons Learned and Use Case</a:t>
            </a:r>
          </a:p>
          <a:p>
            <a:r>
              <a:rPr lang="en-US" dirty="0"/>
              <a:t>Conclusion</a:t>
            </a:r>
          </a:p>
        </p:txBody>
      </p:sp>
    </p:spTree>
    <p:extLst>
      <p:ext uri="{BB962C8B-B14F-4D97-AF65-F5344CB8AC3E}">
        <p14:creationId xmlns:p14="http://schemas.microsoft.com/office/powerpoint/2010/main" val="1612245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5545-E6EA-B742-B7F8-5AC710A35DB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17C9D0F-B434-124D-ABC9-6985413BF1B1}"/>
              </a:ext>
            </a:extLst>
          </p:cNvPr>
          <p:cNvSpPr>
            <a:spLocks noGrp="1"/>
          </p:cNvSpPr>
          <p:nvPr>
            <p:ph idx="1"/>
          </p:nvPr>
        </p:nvSpPr>
        <p:spPr/>
        <p:txBody>
          <a:bodyPr>
            <a:normAutofit fontScale="92500" lnSpcReduction="20000"/>
          </a:bodyPr>
          <a:lstStyle/>
          <a:p>
            <a:endParaRPr lang="en-US" dirty="0"/>
          </a:p>
          <a:p>
            <a:r>
              <a:rPr lang="en-US" dirty="0"/>
              <a:t>A lot of pet finder websites rely on someone to select a breed first and then reading about it before selecting another breed to read about</a:t>
            </a:r>
          </a:p>
          <a:p>
            <a:pPr lvl="1"/>
            <a:r>
              <a:rPr lang="en-US" dirty="0"/>
              <a:t>Purpose of project is to create an application where you can look for features in a dog that fit your lifestyle and environment.</a:t>
            </a:r>
          </a:p>
          <a:p>
            <a:r>
              <a:rPr lang="en-US" dirty="0"/>
              <a:t>Project will show techniques used for web scraping, NLP, and clustering analysis to group dogs based on personality types</a:t>
            </a:r>
          </a:p>
          <a:p>
            <a:r>
              <a:rPr lang="en-US" dirty="0"/>
              <a:t>Personality types identified:</a:t>
            </a:r>
          </a:p>
          <a:p>
            <a:pPr lvl="1"/>
            <a:r>
              <a:rPr lang="en-US" dirty="0"/>
              <a:t>Follow the Leader</a:t>
            </a:r>
          </a:p>
          <a:p>
            <a:pPr lvl="1"/>
            <a:r>
              <a:rPr lang="en-US" dirty="0"/>
              <a:t>Nervous Nellies</a:t>
            </a:r>
          </a:p>
          <a:p>
            <a:pPr lvl="1"/>
            <a:r>
              <a:rPr lang="en-US" dirty="0"/>
              <a:t>Energy Stars</a:t>
            </a:r>
          </a:p>
          <a:p>
            <a:pPr lvl="1"/>
            <a:r>
              <a:rPr lang="en-US" dirty="0"/>
              <a:t>Protectors</a:t>
            </a:r>
          </a:p>
          <a:p>
            <a:pPr lvl="1"/>
            <a:r>
              <a:rPr lang="en-US" dirty="0"/>
              <a:t>Renaissance Dog</a:t>
            </a:r>
          </a:p>
          <a:p>
            <a:pPr lvl="1"/>
            <a:endParaRPr lang="en-US" dirty="0"/>
          </a:p>
          <a:p>
            <a:endParaRPr lang="en-US" dirty="0"/>
          </a:p>
        </p:txBody>
      </p:sp>
    </p:spTree>
    <p:extLst>
      <p:ext uri="{BB962C8B-B14F-4D97-AF65-F5344CB8AC3E}">
        <p14:creationId xmlns:p14="http://schemas.microsoft.com/office/powerpoint/2010/main" val="75537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A9A57-58A1-C940-ABF9-B41C5745486A}"/>
              </a:ext>
            </a:extLst>
          </p:cNvPr>
          <p:cNvSpPr>
            <a:spLocks noGrp="1"/>
          </p:cNvSpPr>
          <p:nvPr>
            <p:ph type="title"/>
          </p:nvPr>
        </p:nvSpPr>
        <p:spPr/>
        <p:txBody>
          <a:bodyPr/>
          <a:lstStyle/>
          <a:p>
            <a:r>
              <a:rPr lang="en-US" dirty="0"/>
              <a:t>Where does my data come from?</a:t>
            </a:r>
          </a:p>
        </p:txBody>
      </p:sp>
      <p:sp>
        <p:nvSpPr>
          <p:cNvPr id="3" name="Content Placeholder 2">
            <a:extLst>
              <a:ext uri="{FF2B5EF4-FFF2-40B4-BE49-F238E27FC236}">
                <a16:creationId xmlns:a16="http://schemas.microsoft.com/office/drawing/2014/main" id="{3DA22A63-FDB3-4D47-98D2-64B572CC2031}"/>
              </a:ext>
            </a:extLst>
          </p:cNvPr>
          <p:cNvSpPr>
            <a:spLocks noGrp="1"/>
          </p:cNvSpPr>
          <p:nvPr>
            <p:ph sz="half" idx="1"/>
          </p:nvPr>
        </p:nvSpPr>
        <p:spPr>
          <a:xfrm>
            <a:off x="472968" y="1902183"/>
            <a:ext cx="11137841" cy="2901046"/>
          </a:xfrm>
        </p:spPr>
        <p:txBody>
          <a:bodyPr>
            <a:normAutofit/>
          </a:bodyPr>
          <a:lstStyle/>
          <a:p>
            <a:r>
              <a:rPr lang="en-US" dirty="0"/>
              <a:t>Dog Breed Info:  </a:t>
            </a:r>
            <a:r>
              <a:rPr lang="en-US" u="sng" dirty="0" err="1"/>
              <a:t>www.dogbreedinfo.com</a:t>
            </a:r>
            <a:endParaRPr lang="en-US" dirty="0"/>
          </a:p>
          <a:p>
            <a:r>
              <a:rPr lang="en-US" dirty="0"/>
              <a:t>The Dog Breed Info website provides the comprehensive descriptions of over 1000s of dog breeds.</a:t>
            </a:r>
          </a:p>
          <a:p>
            <a:pPr lvl="1"/>
            <a:r>
              <a:rPr lang="en-US" dirty="0"/>
              <a:t>The data used for this project will cover features as it pertains to temperament and energy level of dogs</a:t>
            </a:r>
          </a:p>
          <a:p>
            <a:pPr lvl="1"/>
            <a:r>
              <a:rPr lang="en-US" dirty="0"/>
              <a:t>I have chosen to focus on the pure breed dogs for this projects as our hybrid dogs share attributes of the dogs they are bred from and will create duplicative feature issues clustering.</a:t>
            </a:r>
          </a:p>
          <a:p>
            <a:pPr marL="324000" lvl="1" indent="0">
              <a:buNone/>
            </a:pPr>
            <a:endParaRPr lang="en-US" dirty="0"/>
          </a:p>
          <a:p>
            <a:pPr marL="324000" lvl="1" indent="0">
              <a:buNone/>
            </a:pPr>
            <a:endParaRPr lang="en-US" dirty="0"/>
          </a:p>
        </p:txBody>
      </p:sp>
      <p:pic>
        <p:nvPicPr>
          <p:cNvPr id="5" name="Picture 4">
            <a:extLst>
              <a:ext uri="{FF2B5EF4-FFF2-40B4-BE49-F238E27FC236}">
                <a16:creationId xmlns:a16="http://schemas.microsoft.com/office/drawing/2014/main" id="{C3A29549-A3B2-2F40-ADE2-2149CF356C70}"/>
              </a:ext>
            </a:extLst>
          </p:cNvPr>
          <p:cNvPicPr>
            <a:picLocks noChangeAspect="1"/>
          </p:cNvPicPr>
          <p:nvPr/>
        </p:nvPicPr>
        <p:blipFill>
          <a:blip r:embed="rId2"/>
          <a:stretch>
            <a:fillRect/>
          </a:stretch>
        </p:blipFill>
        <p:spPr>
          <a:xfrm>
            <a:off x="3885761" y="4446709"/>
            <a:ext cx="7833272" cy="2103205"/>
          </a:xfrm>
          <a:prstGeom prst="rect">
            <a:avLst/>
          </a:prstGeom>
        </p:spPr>
      </p:pic>
      <p:pic>
        <p:nvPicPr>
          <p:cNvPr id="7" name="Picture 6">
            <a:extLst>
              <a:ext uri="{FF2B5EF4-FFF2-40B4-BE49-F238E27FC236}">
                <a16:creationId xmlns:a16="http://schemas.microsoft.com/office/drawing/2014/main" id="{4834D5F5-114B-B24D-B0C7-B35900F89450}"/>
              </a:ext>
            </a:extLst>
          </p:cNvPr>
          <p:cNvPicPr>
            <a:picLocks noChangeAspect="1"/>
          </p:cNvPicPr>
          <p:nvPr/>
        </p:nvPicPr>
        <p:blipFill>
          <a:blip r:embed="rId3"/>
          <a:stretch>
            <a:fillRect/>
          </a:stretch>
        </p:blipFill>
        <p:spPr>
          <a:xfrm>
            <a:off x="581192" y="4044327"/>
            <a:ext cx="3196345" cy="2607188"/>
          </a:xfrm>
          <a:prstGeom prst="rect">
            <a:avLst/>
          </a:prstGeom>
        </p:spPr>
      </p:pic>
    </p:spTree>
    <p:extLst>
      <p:ext uri="{BB962C8B-B14F-4D97-AF65-F5344CB8AC3E}">
        <p14:creationId xmlns:p14="http://schemas.microsoft.com/office/powerpoint/2010/main" val="2160976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1B03F-A2B5-9046-B2DD-2785241A6216}"/>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1FE282E1-4EC9-2344-94DF-33F3E4415C10}"/>
              </a:ext>
            </a:extLst>
          </p:cNvPr>
          <p:cNvSpPr>
            <a:spLocks noGrp="1"/>
          </p:cNvSpPr>
          <p:nvPr>
            <p:ph idx="1"/>
          </p:nvPr>
        </p:nvSpPr>
        <p:spPr/>
        <p:txBody>
          <a:bodyPr>
            <a:normAutofit/>
          </a:bodyPr>
          <a:lstStyle/>
          <a:p>
            <a:r>
              <a:rPr lang="en-US" dirty="0"/>
              <a:t>Extract data from website and clean via Web Scraping</a:t>
            </a:r>
          </a:p>
          <a:p>
            <a:pPr lvl="1"/>
            <a:r>
              <a:rPr lang="en-US" dirty="0"/>
              <a:t>Worked through an estimated count of 950 subpages which took around 30 minutes to run as part of the web scraping process </a:t>
            </a:r>
          </a:p>
          <a:p>
            <a:pPr lvl="1"/>
            <a:r>
              <a:rPr lang="en-US" dirty="0" err="1"/>
              <a:t>BeautifulSoup</a:t>
            </a:r>
            <a:r>
              <a:rPr lang="en-US" dirty="0"/>
              <a:t> to remove HTML tags and metadata </a:t>
            </a:r>
          </a:p>
          <a:p>
            <a:r>
              <a:rPr lang="en-US" dirty="0"/>
              <a:t>Newly saved CSV file imported into </a:t>
            </a:r>
            <a:r>
              <a:rPr lang="en-US" dirty="0" err="1"/>
              <a:t>Jupyter</a:t>
            </a:r>
            <a:r>
              <a:rPr lang="en-US" dirty="0"/>
              <a:t> Notebook</a:t>
            </a:r>
          </a:p>
          <a:p>
            <a:r>
              <a:rPr lang="en-US" dirty="0"/>
              <a:t>Created loop to scrub out dog names from created column that did not fit certain length of characters</a:t>
            </a:r>
          </a:p>
          <a:p>
            <a:r>
              <a:rPr lang="en-US" dirty="0"/>
              <a:t>Aggregating and formatting data in correct shape to ensure correct format</a:t>
            </a:r>
          </a:p>
          <a:p>
            <a:r>
              <a:rPr lang="en-US" dirty="0"/>
              <a:t>Created stop word list with English stop words, plus other keywords that came up in dog breed pages</a:t>
            </a:r>
          </a:p>
        </p:txBody>
      </p:sp>
    </p:spTree>
    <p:extLst>
      <p:ext uri="{BB962C8B-B14F-4D97-AF65-F5344CB8AC3E}">
        <p14:creationId xmlns:p14="http://schemas.microsoft.com/office/powerpoint/2010/main" val="201731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4F665-5202-C64D-949F-DCA79BF3930B}"/>
              </a:ext>
            </a:extLst>
          </p:cNvPr>
          <p:cNvSpPr>
            <a:spLocks noGrp="1"/>
          </p:cNvSpPr>
          <p:nvPr>
            <p:ph type="title"/>
          </p:nvPr>
        </p:nvSpPr>
        <p:spPr/>
        <p:txBody>
          <a:bodyPr>
            <a:normAutofit/>
          </a:bodyPr>
          <a:lstStyle/>
          <a:p>
            <a:r>
              <a:rPr lang="en-US" dirty="0"/>
              <a:t>NLP Unsupervised Learning Techniques</a:t>
            </a:r>
          </a:p>
        </p:txBody>
      </p:sp>
      <p:sp>
        <p:nvSpPr>
          <p:cNvPr id="3" name="Content Placeholder 2">
            <a:extLst>
              <a:ext uri="{FF2B5EF4-FFF2-40B4-BE49-F238E27FC236}">
                <a16:creationId xmlns:a16="http://schemas.microsoft.com/office/drawing/2014/main" id="{E551A140-0BE3-5D48-9E31-B9837DB9D274}"/>
              </a:ext>
            </a:extLst>
          </p:cNvPr>
          <p:cNvSpPr>
            <a:spLocks noGrp="1"/>
          </p:cNvSpPr>
          <p:nvPr>
            <p:ph idx="1"/>
          </p:nvPr>
        </p:nvSpPr>
        <p:spPr>
          <a:xfrm>
            <a:off x="581192" y="2180496"/>
            <a:ext cx="11029615" cy="3678303"/>
          </a:xfrm>
        </p:spPr>
        <p:txBody>
          <a:bodyPr>
            <a:normAutofit fontScale="85000" lnSpcReduction="20000"/>
          </a:bodyPr>
          <a:lstStyle/>
          <a:p>
            <a:endParaRPr lang="en-US" dirty="0"/>
          </a:p>
          <a:p>
            <a:r>
              <a:rPr lang="en-US" dirty="0"/>
              <a:t>Feature Engineering</a:t>
            </a:r>
          </a:p>
          <a:p>
            <a:pPr lvl="1"/>
            <a:r>
              <a:rPr lang="en-US" dirty="0"/>
              <a:t>PCA</a:t>
            </a:r>
          </a:p>
          <a:p>
            <a:pPr lvl="1"/>
            <a:r>
              <a:rPr lang="en-US" dirty="0"/>
              <a:t>t-SNE</a:t>
            </a:r>
          </a:p>
          <a:p>
            <a:pPr lvl="1"/>
            <a:r>
              <a:rPr lang="en-US" dirty="0"/>
              <a:t>Count Vectorizers (bigrams)</a:t>
            </a:r>
          </a:p>
          <a:p>
            <a:pPr lvl="1"/>
            <a:r>
              <a:rPr lang="en-US" dirty="0" err="1"/>
              <a:t>Tfidf</a:t>
            </a:r>
            <a:r>
              <a:rPr lang="en-US" dirty="0"/>
              <a:t> Vectorizers (single word)</a:t>
            </a:r>
          </a:p>
          <a:p>
            <a:r>
              <a:rPr lang="en-US" dirty="0"/>
              <a:t>Clustering</a:t>
            </a:r>
          </a:p>
          <a:p>
            <a:pPr lvl="1"/>
            <a:r>
              <a:rPr lang="en-US" dirty="0"/>
              <a:t>K Means </a:t>
            </a:r>
          </a:p>
          <a:p>
            <a:pPr lvl="1"/>
            <a:r>
              <a:rPr lang="en-US" dirty="0"/>
              <a:t>Mini Batch</a:t>
            </a:r>
          </a:p>
          <a:p>
            <a:pPr lvl="1"/>
            <a:r>
              <a:rPr lang="en-US" dirty="0"/>
              <a:t>Mean Shift</a:t>
            </a:r>
          </a:p>
          <a:p>
            <a:r>
              <a:rPr lang="en-US" dirty="0"/>
              <a:t>Evaluation Methods </a:t>
            </a:r>
          </a:p>
          <a:p>
            <a:pPr lvl="1"/>
            <a:r>
              <a:rPr lang="en-US" dirty="0"/>
              <a:t>Silhouette Score</a:t>
            </a:r>
          </a:p>
          <a:p>
            <a:pPr marL="0" indent="0">
              <a:buNone/>
            </a:pPr>
            <a:endParaRPr lang="en-US" dirty="0"/>
          </a:p>
          <a:p>
            <a:endParaRPr lang="en-US" dirty="0"/>
          </a:p>
        </p:txBody>
      </p:sp>
    </p:spTree>
    <p:extLst>
      <p:ext uri="{BB962C8B-B14F-4D97-AF65-F5344CB8AC3E}">
        <p14:creationId xmlns:p14="http://schemas.microsoft.com/office/powerpoint/2010/main" val="68772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1D53-A08D-4B40-AA35-DD8F9A1BBA1C}"/>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66E7AEAB-96B1-534B-88BC-94EC42908823}"/>
              </a:ext>
            </a:extLst>
          </p:cNvPr>
          <p:cNvSpPr>
            <a:spLocks noGrp="1"/>
          </p:cNvSpPr>
          <p:nvPr>
            <p:ph idx="1"/>
          </p:nvPr>
        </p:nvSpPr>
        <p:spPr>
          <a:xfrm>
            <a:off x="451945" y="1818290"/>
            <a:ext cx="11277599" cy="4004441"/>
          </a:xfrm>
        </p:spPr>
        <p:txBody>
          <a:bodyPr>
            <a:normAutofit/>
          </a:bodyPr>
          <a:lstStyle/>
          <a:p>
            <a:endParaRPr lang="en-US" dirty="0"/>
          </a:p>
          <a:p>
            <a:endParaRPr lang="en-US" dirty="0"/>
          </a:p>
          <a:p>
            <a:endParaRPr lang="en-US" dirty="0"/>
          </a:p>
          <a:p>
            <a:r>
              <a:rPr lang="en-US" dirty="0"/>
              <a:t>Silhouette Score </a:t>
            </a:r>
          </a:p>
          <a:p>
            <a:pPr lvl="1"/>
            <a:r>
              <a:rPr lang="en-US" dirty="0"/>
              <a:t>Used to determine appropriate number of clusters to use </a:t>
            </a:r>
          </a:p>
          <a:p>
            <a:pPr lvl="1"/>
            <a:r>
              <a:rPr lang="en-US" dirty="0"/>
              <a:t>Can be used to study separation distance between the resulting clusters</a:t>
            </a:r>
          </a:p>
          <a:p>
            <a:pPr lvl="1"/>
            <a:r>
              <a:rPr lang="en-US" dirty="0"/>
              <a:t>It displays a measure of how close each point in one cluster is in relation to the points of it’s neighboring clusters</a:t>
            </a:r>
          </a:p>
          <a:p>
            <a:pPr lvl="1"/>
            <a:r>
              <a:rPr lang="en-US" dirty="0"/>
              <a:t>The closer to 1 a silhouette score is, the better</a:t>
            </a:r>
          </a:p>
          <a:p>
            <a:pPr lvl="1"/>
            <a:r>
              <a:rPr lang="en-US" dirty="0"/>
              <a:t>Used this evaluation to determine that the most appropriate number of clusters to use was 5</a:t>
            </a:r>
          </a:p>
          <a:p>
            <a:pPr lvl="1"/>
            <a:r>
              <a:rPr lang="en-US" dirty="0"/>
              <a:t>Helpful as there is no ground truth in the clustering so a known variable or known grouping is not required</a:t>
            </a:r>
          </a:p>
          <a:p>
            <a:pPr marL="324000" lvl="1" indent="0">
              <a:buNone/>
            </a:pPr>
            <a:endParaRPr lang="en-US" dirty="0"/>
          </a:p>
          <a:p>
            <a:pPr lvl="1"/>
            <a:endParaRPr lang="en-US" dirty="0"/>
          </a:p>
          <a:p>
            <a:pPr marL="324000" lvl="1" indent="0">
              <a:buNone/>
            </a:pPr>
            <a:endParaRPr lang="en-US" dirty="0"/>
          </a:p>
          <a:p>
            <a:pPr marL="324000" lvl="1" indent="0">
              <a:buNone/>
            </a:pPr>
            <a:endParaRPr lang="en-US" dirty="0"/>
          </a:p>
          <a:p>
            <a:pPr marL="324000" lvl="1" indent="0">
              <a:buNone/>
            </a:pPr>
            <a:endParaRPr lang="en-US" dirty="0"/>
          </a:p>
          <a:p>
            <a:pPr marL="324000" lvl="1" indent="0">
              <a:buNone/>
            </a:pPr>
            <a:endParaRPr lang="en-US" dirty="0"/>
          </a:p>
          <a:p>
            <a:pPr marL="324000" lvl="1" indent="0">
              <a:buNone/>
            </a:pPr>
            <a:endParaRPr lang="en-US" dirty="0"/>
          </a:p>
        </p:txBody>
      </p:sp>
    </p:spTree>
    <p:extLst>
      <p:ext uri="{BB962C8B-B14F-4D97-AF65-F5344CB8AC3E}">
        <p14:creationId xmlns:p14="http://schemas.microsoft.com/office/powerpoint/2010/main" val="2080341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9C85-91EA-1841-9ED7-5CB05A215104}"/>
              </a:ext>
            </a:extLst>
          </p:cNvPr>
          <p:cNvSpPr>
            <a:spLocks noGrp="1"/>
          </p:cNvSpPr>
          <p:nvPr>
            <p:ph type="title"/>
          </p:nvPr>
        </p:nvSpPr>
        <p:spPr/>
        <p:txBody>
          <a:bodyPr/>
          <a:lstStyle/>
          <a:p>
            <a:r>
              <a:rPr lang="en-US" dirty="0"/>
              <a:t>best results – K means clustering on single keyword</a:t>
            </a:r>
          </a:p>
        </p:txBody>
      </p:sp>
      <p:sp>
        <p:nvSpPr>
          <p:cNvPr id="3" name="Content Placeholder 2">
            <a:extLst>
              <a:ext uri="{FF2B5EF4-FFF2-40B4-BE49-F238E27FC236}">
                <a16:creationId xmlns:a16="http://schemas.microsoft.com/office/drawing/2014/main" id="{19217D0D-9160-B245-AF57-68978C2C7EBC}"/>
              </a:ext>
            </a:extLst>
          </p:cNvPr>
          <p:cNvSpPr>
            <a:spLocks noGrp="1"/>
          </p:cNvSpPr>
          <p:nvPr>
            <p:ph idx="1"/>
          </p:nvPr>
        </p:nvSpPr>
        <p:spPr>
          <a:xfrm>
            <a:off x="581193" y="2180496"/>
            <a:ext cx="5325622" cy="3678303"/>
          </a:xfrm>
        </p:spPr>
        <p:txBody>
          <a:bodyPr>
            <a:normAutofit fontScale="92500" lnSpcReduction="10000"/>
          </a:bodyPr>
          <a:lstStyle/>
          <a:p>
            <a:pPr marL="0" indent="0">
              <a:buNone/>
            </a:pPr>
            <a:endParaRPr lang="en-US" dirty="0"/>
          </a:p>
          <a:p>
            <a:r>
              <a:rPr lang="en-US" dirty="0"/>
              <a:t>Dog personalities are distinctly grouped and there is specific clustering happening</a:t>
            </a:r>
          </a:p>
          <a:p>
            <a:pPr lvl="1"/>
            <a:r>
              <a:rPr lang="en-US" dirty="0"/>
              <a:t>Chihuahuas are grouped under “Nervous Nellies” – keywords are aloof, chewing</a:t>
            </a:r>
          </a:p>
          <a:p>
            <a:pPr lvl="1"/>
            <a:r>
              <a:rPr lang="en-US" dirty="0"/>
              <a:t>Alaskan Huskies are grouped under “Energy Stars” – keywords are exercise, walk, yard</a:t>
            </a:r>
          </a:p>
          <a:p>
            <a:r>
              <a:rPr lang="en-US" dirty="0"/>
              <a:t>There is a cluster that is showing very low numbers, but more indicative of features selected than issue with functionality of the code itself</a:t>
            </a:r>
          </a:p>
          <a:p>
            <a:r>
              <a:rPr lang="en-US" dirty="0"/>
              <a:t>Best silhouette scores were shown against this clustering method</a:t>
            </a:r>
          </a:p>
          <a:p>
            <a:pPr marL="324000" lvl="1" indent="0">
              <a:buNone/>
            </a:pPr>
            <a:endParaRPr lang="en-US" dirty="0"/>
          </a:p>
          <a:p>
            <a:pPr marL="324000" lvl="1" indent="0">
              <a:buNone/>
            </a:pPr>
            <a:endParaRPr lang="en-US" dirty="0"/>
          </a:p>
        </p:txBody>
      </p:sp>
      <p:pic>
        <p:nvPicPr>
          <p:cNvPr id="6" name="Picture 5">
            <a:extLst>
              <a:ext uri="{FF2B5EF4-FFF2-40B4-BE49-F238E27FC236}">
                <a16:creationId xmlns:a16="http://schemas.microsoft.com/office/drawing/2014/main" id="{AD91B6A8-8116-434A-B554-166F7378F8D7}"/>
              </a:ext>
            </a:extLst>
          </p:cNvPr>
          <p:cNvPicPr>
            <a:picLocks noChangeAspect="1"/>
          </p:cNvPicPr>
          <p:nvPr/>
        </p:nvPicPr>
        <p:blipFill>
          <a:blip r:embed="rId2"/>
          <a:stretch>
            <a:fillRect/>
          </a:stretch>
        </p:blipFill>
        <p:spPr>
          <a:xfrm>
            <a:off x="6096000" y="1905000"/>
            <a:ext cx="5486400" cy="3657600"/>
          </a:xfrm>
          <a:prstGeom prst="rect">
            <a:avLst/>
          </a:prstGeom>
        </p:spPr>
      </p:pic>
    </p:spTree>
    <p:extLst>
      <p:ext uri="{BB962C8B-B14F-4D97-AF65-F5344CB8AC3E}">
        <p14:creationId xmlns:p14="http://schemas.microsoft.com/office/powerpoint/2010/main" val="2938408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F088-A5C1-7D49-B420-8E2E8A7B86EC}"/>
              </a:ext>
            </a:extLst>
          </p:cNvPr>
          <p:cNvSpPr>
            <a:spLocks noGrp="1"/>
          </p:cNvSpPr>
          <p:nvPr>
            <p:ph type="title"/>
          </p:nvPr>
        </p:nvSpPr>
        <p:spPr/>
        <p:txBody>
          <a:bodyPr/>
          <a:lstStyle/>
          <a:p>
            <a:r>
              <a:rPr lang="en-US" dirty="0"/>
              <a:t>Worst results – Mean Shift on Bigram Keywords</a:t>
            </a:r>
          </a:p>
        </p:txBody>
      </p:sp>
      <p:sp>
        <p:nvSpPr>
          <p:cNvPr id="3" name="Content Placeholder 2">
            <a:extLst>
              <a:ext uri="{FF2B5EF4-FFF2-40B4-BE49-F238E27FC236}">
                <a16:creationId xmlns:a16="http://schemas.microsoft.com/office/drawing/2014/main" id="{BCE1F128-94E0-9843-870A-DF0C388CCDBE}"/>
              </a:ext>
            </a:extLst>
          </p:cNvPr>
          <p:cNvSpPr>
            <a:spLocks noGrp="1"/>
          </p:cNvSpPr>
          <p:nvPr>
            <p:ph idx="1"/>
          </p:nvPr>
        </p:nvSpPr>
        <p:spPr>
          <a:xfrm>
            <a:off x="451945" y="1839310"/>
            <a:ext cx="5896303" cy="3972911"/>
          </a:xfrm>
        </p:spPr>
        <p:txBody>
          <a:bodyPr>
            <a:normAutofit/>
          </a:bodyPr>
          <a:lstStyle/>
          <a:p>
            <a:endParaRPr lang="en-US" dirty="0"/>
          </a:p>
          <a:p>
            <a:endParaRPr lang="en-US" dirty="0"/>
          </a:p>
          <a:p>
            <a:endParaRPr lang="en-US" dirty="0"/>
          </a:p>
          <a:p>
            <a:pPr marL="0" indent="0">
              <a:buNone/>
            </a:pPr>
            <a:endParaRPr lang="en-US" dirty="0"/>
          </a:p>
          <a:p>
            <a:r>
              <a:rPr lang="en-US" dirty="0"/>
              <a:t>Distinctive clustering not shown</a:t>
            </a:r>
          </a:p>
          <a:p>
            <a:r>
              <a:rPr lang="en-US" dirty="0"/>
              <a:t>The clusters are all over the place and not grouped consistently at all</a:t>
            </a:r>
          </a:p>
          <a:p>
            <a:r>
              <a:rPr lang="en-US" dirty="0"/>
              <a:t>Bigram keywords as a whole seems to have some duplicative features which is contributing to the inconsistent grouping</a:t>
            </a:r>
          </a:p>
          <a:p>
            <a:pPr marL="324000" lvl="1" indent="0">
              <a:buNone/>
            </a:pPr>
            <a:endParaRPr lang="en-US" dirty="0"/>
          </a:p>
          <a:p>
            <a:pPr marL="324000" lvl="1" indent="0">
              <a:buNone/>
            </a:pPr>
            <a:endParaRPr lang="en-US" dirty="0"/>
          </a:p>
          <a:p>
            <a:pPr marL="324000" lvl="1" indent="0">
              <a:buNone/>
            </a:pPr>
            <a:endParaRPr lang="en-US" dirty="0"/>
          </a:p>
          <a:p>
            <a:pPr marL="324000" lvl="1" indent="0">
              <a:buNone/>
            </a:pPr>
            <a:endParaRPr lang="en-US" dirty="0"/>
          </a:p>
          <a:p>
            <a:pPr marL="324000" lvl="1" indent="0">
              <a:buNone/>
            </a:pPr>
            <a:endParaRPr lang="en-US" dirty="0"/>
          </a:p>
          <a:p>
            <a:pPr marL="324000" lvl="1" indent="0">
              <a:buNone/>
            </a:pPr>
            <a:endParaRPr lang="en-US" dirty="0"/>
          </a:p>
          <a:p>
            <a:pPr marL="324000" lvl="1" indent="0">
              <a:buNone/>
            </a:pPr>
            <a:endParaRPr lang="en-US" dirty="0"/>
          </a:p>
        </p:txBody>
      </p:sp>
      <p:pic>
        <p:nvPicPr>
          <p:cNvPr id="6" name="Picture 5">
            <a:extLst>
              <a:ext uri="{FF2B5EF4-FFF2-40B4-BE49-F238E27FC236}">
                <a16:creationId xmlns:a16="http://schemas.microsoft.com/office/drawing/2014/main" id="{E9AEF028-A9E3-0440-8198-3F65F64D48CF}"/>
              </a:ext>
            </a:extLst>
          </p:cNvPr>
          <p:cNvPicPr>
            <a:picLocks noChangeAspect="1"/>
          </p:cNvPicPr>
          <p:nvPr/>
        </p:nvPicPr>
        <p:blipFill>
          <a:blip r:embed="rId2"/>
          <a:stretch>
            <a:fillRect/>
          </a:stretch>
        </p:blipFill>
        <p:spPr>
          <a:xfrm>
            <a:off x="5990897" y="2154621"/>
            <a:ext cx="5486400" cy="3657600"/>
          </a:xfrm>
          <a:prstGeom prst="rect">
            <a:avLst/>
          </a:prstGeom>
        </p:spPr>
      </p:pic>
    </p:spTree>
    <p:extLst>
      <p:ext uri="{BB962C8B-B14F-4D97-AF65-F5344CB8AC3E}">
        <p14:creationId xmlns:p14="http://schemas.microsoft.com/office/powerpoint/2010/main" val="90282458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683</TotalTime>
  <Words>832</Words>
  <Application>Microsoft Macintosh PowerPoint</Application>
  <PresentationFormat>Widescreen</PresentationFormat>
  <Paragraphs>107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Gill Sans MT</vt:lpstr>
      <vt:lpstr>Wingdings 2</vt:lpstr>
      <vt:lpstr>Dividend</vt:lpstr>
      <vt:lpstr>Choose your Dogstiny</vt:lpstr>
      <vt:lpstr>Agenda</vt:lpstr>
      <vt:lpstr>Introduction</vt:lpstr>
      <vt:lpstr>Where does my data come from?</vt:lpstr>
      <vt:lpstr>Data cleaning</vt:lpstr>
      <vt:lpstr>NLP Unsupervised Learning Techniques</vt:lpstr>
      <vt:lpstr>evaluation</vt:lpstr>
      <vt:lpstr>best results – K means clustering on single keyword</vt:lpstr>
      <vt:lpstr>Worst results – Mean Shift on Bigram Keywords</vt:lpstr>
      <vt:lpstr>Lessons learned and use case</vt:lpstr>
      <vt:lpstr>Conclusion</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3 E’s</dc:title>
  <dc:creator>Heather Kacmarski</dc:creator>
  <cp:lastModifiedBy>Heather Kacmarski</cp:lastModifiedBy>
  <cp:revision>44</cp:revision>
  <cp:lastPrinted>2020-02-10T17:02:46Z</cp:lastPrinted>
  <dcterms:created xsi:type="dcterms:W3CDTF">2020-02-07T23:33:09Z</dcterms:created>
  <dcterms:modified xsi:type="dcterms:W3CDTF">2020-07-22T03:55:38Z</dcterms:modified>
</cp:coreProperties>
</file>