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59" r:id="rId5"/>
    <p:sldId id="262" r:id="rId6"/>
    <p:sldId id="272" r:id="rId7"/>
    <p:sldId id="278" r:id="rId8"/>
    <p:sldId id="266" r:id="rId9"/>
    <p:sldId id="274" r:id="rId10"/>
    <p:sldId id="276" r:id="rId11"/>
    <p:sldId id="267" r:id="rId12"/>
    <p:sldId id="268" r:id="rId13"/>
    <p:sldId id="271" r:id="rId14"/>
    <p:sldId id="270"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43"/>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isadataexplorer.oecd.org/ide/idepisa/" TargetMode="External"/><Relationship Id="rId2" Type="http://schemas.openxmlformats.org/officeDocument/2006/relationships/hyperlink" Target="https://www.kaggle.com/worldbank/world-development-indicator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2DB5-73E6-BA49-8DEB-1118C293FC3B}"/>
              </a:ext>
            </a:extLst>
          </p:cNvPr>
          <p:cNvSpPr>
            <a:spLocks noGrp="1"/>
          </p:cNvSpPr>
          <p:nvPr>
            <p:ph type="ctrTitle"/>
          </p:nvPr>
        </p:nvSpPr>
        <p:spPr/>
        <p:txBody>
          <a:bodyPr/>
          <a:lstStyle/>
          <a:p>
            <a:r>
              <a:rPr lang="en-US" dirty="0"/>
              <a:t>The 3 E’s </a:t>
            </a:r>
          </a:p>
        </p:txBody>
      </p:sp>
      <p:sp>
        <p:nvSpPr>
          <p:cNvPr id="3" name="Subtitle 2">
            <a:extLst>
              <a:ext uri="{FF2B5EF4-FFF2-40B4-BE49-F238E27FC236}">
                <a16:creationId xmlns:a16="http://schemas.microsoft.com/office/drawing/2014/main" id="{17ED3D30-0EB7-0642-8A2D-B3FE1435BED8}"/>
              </a:ext>
            </a:extLst>
          </p:cNvPr>
          <p:cNvSpPr>
            <a:spLocks noGrp="1"/>
          </p:cNvSpPr>
          <p:nvPr>
            <p:ph type="subTitle" idx="1"/>
          </p:nvPr>
        </p:nvSpPr>
        <p:spPr/>
        <p:txBody>
          <a:bodyPr/>
          <a:lstStyle/>
          <a:p>
            <a:r>
              <a:rPr lang="en-US" dirty="0"/>
              <a:t>Using education, employment, and economic development indicators to predict math </a:t>
            </a:r>
            <a:r>
              <a:rPr lang="en-US" dirty="0" err="1"/>
              <a:t>pisa</a:t>
            </a:r>
            <a:r>
              <a:rPr lang="en-US" dirty="0"/>
              <a:t> performance</a:t>
            </a:r>
          </a:p>
        </p:txBody>
      </p:sp>
    </p:spTree>
    <p:extLst>
      <p:ext uri="{BB962C8B-B14F-4D97-AF65-F5344CB8AC3E}">
        <p14:creationId xmlns:p14="http://schemas.microsoft.com/office/powerpoint/2010/main" val="312042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4138-91D4-4A45-9A53-8B0A6829C4B6}"/>
              </a:ext>
            </a:extLst>
          </p:cNvPr>
          <p:cNvSpPr>
            <a:spLocks noGrp="1"/>
          </p:cNvSpPr>
          <p:nvPr>
            <p:ph type="title"/>
          </p:nvPr>
        </p:nvSpPr>
        <p:spPr/>
        <p:txBody>
          <a:bodyPr/>
          <a:lstStyle/>
          <a:p>
            <a:r>
              <a:rPr lang="en-US" dirty="0"/>
              <a:t>Examples of modeling graphs</a:t>
            </a:r>
          </a:p>
        </p:txBody>
      </p:sp>
      <p:sp>
        <p:nvSpPr>
          <p:cNvPr id="3" name="Content Placeholder 2">
            <a:extLst>
              <a:ext uri="{FF2B5EF4-FFF2-40B4-BE49-F238E27FC236}">
                <a16:creationId xmlns:a16="http://schemas.microsoft.com/office/drawing/2014/main" id="{2EB58C99-4008-734B-A599-4F6FD7D1DCF8}"/>
              </a:ext>
            </a:extLst>
          </p:cNvPr>
          <p:cNvSpPr>
            <a:spLocks noGrp="1"/>
          </p:cNvSpPr>
          <p:nvPr>
            <p:ph idx="1"/>
          </p:nvPr>
        </p:nvSpPr>
        <p:spPr/>
        <p:txBody>
          <a:bodyPr/>
          <a:lstStyle/>
          <a:p>
            <a:r>
              <a:rPr lang="en-US" dirty="0"/>
              <a:t>Linear Regression Comparison to Partial Least Squares Regression</a:t>
            </a:r>
          </a:p>
          <a:p>
            <a:pPr lvl="1"/>
            <a:r>
              <a:rPr lang="en-US" dirty="0"/>
              <a:t>Comparison of performance of original 28 features against reduction to 3 features</a:t>
            </a:r>
          </a:p>
          <a:p>
            <a:pPr lvl="1"/>
            <a:r>
              <a:rPr lang="en-US" dirty="0"/>
              <a:t>Looking at the model, the accuracy is not the best, but data is not suffering from overfitting</a:t>
            </a:r>
          </a:p>
          <a:p>
            <a:pPr lvl="1"/>
            <a:endParaRPr lang="en-US" dirty="0"/>
          </a:p>
          <a:p>
            <a:pPr lvl="1"/>
            <a:endParaRPr lang="en-US" dirty="0"/>
          </a:p>
          <a:p>
            <a:pPr lvl="1"/>
            <a:endParaRPr lang="en-US" dirty="0"/>
          </a:p>
          <a:p>
            <a:pPr lvl="1"/>
            <a:endParaRPr lang="en-US" dirty="0"/>
          </a:p>
          <a:p>
            <a:pPr marL="324000" lvl="1" indent="0">
              <a:buNone/>
            </a:pPr>
            <a:endParaRPr lang="en-US" dirty="0"/>
          </a:p>
          <a:p>
            <a:pPr marL="324000" lvl="1" indent="0">
              <a:buNone/>
            </a:pPr>
            <a:endParaRPr lang="en-US" dirty="0"/>
          </a:p>
          <a:p>
            <a:pPr lvl="1"/>
            <a:endParaRPr lang="en-US" dirty="0"/>
          </a:p>
        </p:txBody>
      </p:sp>
      <p:pic>
        <p:nvPicPr>
          <p:cNvPr id="5" name="Picture 4">
            <a:extLst>
              <a:ext uri="{FF2B5EF4-FFF2-40B4-BE49-F238E27FC236}">
                <a16:creationId xmlns:a16="http://schemas.microsoft.com/office/drawing/2014/main" id="{39408BD1-CF36-624A-BE02-FB9D810841C6}"/>
              </a:ext>
            </a:extLst>
          </p:cNvPr>
          <p:cNvPicPr>
            <a:picLocks noChangeAspect="1"/>
          </p:cNvPicPr>
          <p:nvPr/>
        </p:nvPicPr>
        <p:blipFill>
          <a:blip r:embed="rId2"/>
          <a:stretch>
            <a:fillRect/>
          </a:stretch>
        </p:blipFill>
        <p:spPr>
          <a:xfrm>
            <a:off x="581192" y="3471041"/>
            <a:ext cx="4498428" cy="2998952"/>
          </a:xfrm>
          <a:prstGeom prst="rect">
            <a:avLst/>
          </a:prstGeom>
        </p:spPr>
      </p:pic>
    </p:spTree>
    <p:extLst>
      <p:ext uri="{BB962C8B-B14F-4D97-AF65-F5344CB8AC3E}">
        <p14:creationId xmlns:p14="http://schemas.microsoft.com/office/powerpoint/2010/main" val="372059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85F5-FD6B-7543-931F-38BDFF4D52E9}"/>
              </a:ext>
            </a:extLst>
          </p:cNvPr>
          <p:cNvSpPr>
            <a:spLocks noGrp="1"/>
          </p:cNvSpPr>
          <p:nvPr>
            <p:ph type="title"/>
          </p:nvPr>
        </p:nvSpPr>
        <p:spPr/>
        <p:txBody>
          <a:bodyPr/>
          <a:lstStyle/>
          <a:p>
            <a:r>
              <a:rPr lang="en-US" dirty="0"/>
              <a:t>Best performer – random forest</a:t>
            </a:r>
          </a:p>
        </p:txBody>
      </p:sp>
      <p:sp>
        <p:nvSpPr>
          <p:cNvPr id="3" name="Content Placeholder 2">
            <a:extLst>
              <a:ext uri="{FF2B5EF4-FFF2-40B4-BE49-F238E27FC236}">
                <a16:creationId xmlns:a16="http://schemas.microsoft.com/office/drawing/2014/main" id="{7C399FFB-2444-144A-882D-C27D8D3FB587}"/>
              </a:ext>
            </a:extLst>
          </p:cNvPr>
          <p:cNvSpPr>
            <a:spLocks noGrp="1"/>
          </p:cNvSpPr>
          <p:nvPr>
            <p:ph idx="1"/>
          </p:nvPr>
        </p:nvSpPr>
        <p:spPr/>
        <p:txBody>
          <a:bodyPr/>
          <a:lstStyle/>
          <a:p>
            <a:r>
              <a:rPr lang="en-US" dirty="0"/>
              <a:t>Ranking of features consistent with what we have seen in other models</a:t>
            </a:r>
          </a:p>
          <a:p>
            <a:r>
              <a:rPr lang="en-US" dirty="0"/>
              <a:t>Delta between training and testing data is not high </a:t>
            </a:r>
          </a:p>
          <a:p>
            <a:pPr lvl="1"/>
            <a:r>
              <a:rPr lang="en-US" dirty="0"/>
              <a:t>Overfitting has been corrected</a:t>
            </a:r>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p:txBody>
      </p:sp>
      <p:pic>
        <p:nvPicPr>
          <p:cNvPr id="5" name="Picture 4">
            <a:extLst>
              <a:ext uri="{FF2B5EF4-FFF2-40B4-BE49-F238E27FC236}">
                <a16:creationId xmlns:a16="http://schemas.microsoft.com/office/drawing/2014/main" id="{0BE331D0-FA9F-4C48-893A-CD8AACF87489}"/>
              </a:ext>
            </a:extLst>
          </p:cNvPr>
          <p:cNvPicPr>
            <a:picLocks noChangeAspect="1"/>
          </p:cNvPicPr>
          <p:nvPr/>
        </p:nvPicPr>
        <p:blipFill>
          <a:blip r:embed="rId2"/>
          <a:stretch>
            <a:fillRect/>
          </a:stretch>
        </p:blipFill>
        <p:spPr>
          <a:xfrm>
            <a:off x="756744" y="3251010"/>
            <a:ext cx="8092966" cy="3072329"/>
          </a:xfrm>
          <a:prstGeom prst="rect">
            <a:avLst/>
          </a:prstGeom>
        </p:spPr>
      </p:pic>
    </p:spTree>
    <p:extLst>
      <p:ext uri="{BB962C8B-B14F-4D97-AF65-F5344CB8AC3E}">
        <p14:creationId xmlns:p14="http://schemas.microsoft.com/office/powerpoint/2010/main" val="137387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6291-ACDA-9A4A-879C-D2BFCD39E579}"/>
              </a:ext>
            </a:extLst>
          </p:cNvPr>
          <p:cNvSpPr>
            <a:spLocks noGrp="1"/>
          </p:cNvSpPr>
          <p:nvPr>
            <p:ph type="title"/>
          </p:nvPr>
        </p:nvSpPr>
        <p:spPr/>
        <p:txBody>
          <a:bodyPr/>
          <a:lstStyle/>
          <a:p>
            <a:r>
              <a:rPr lang="en-US" dirty="0"/>
              <a:t>Worst performer – K nearest neighbors</a:t>
            </a:r>
          </a:p>
        </p:txBody>
      </p:sp>
      <p:sp>
        <p:nvSpPr>
          <p:cNvPr id="3" name="Content Placeholder 2">
            <a:extLst>
              <a:ext uri="{FF2B5EF4-FFF2-40B4-BE49-F238E27FC236}">
                <a16:creationId xmlns:a16="http://schemas.microsoft.com/office/drawing/2014/main" id="{61A495AE-64E9-5644-9886-7E348E25078D}"/>
              </a:ext>
            </a:extLst>
          </p:cNvPr>
          <p:cNvSpPr>
            <a:spLocks noGrp="1"/>
          </p:cNvSpPr>
          <p:nvPr>
            <p:ph idx="1"/>
          </p:nvPr>
        </p:nvSpPr>
        <p:spPr/>
        <p:txBody>
          <a:bodyPr/>
          <a:lstStyle/>
          <a:p>
            <a:r>
              <a:rPr lang="en-US" dirty="0"/>
              <a:t>Working with features that are different from each other</a:t>
            </a:r>
          </a:p>
          <a:p>
            <a:r>
              <a:rPr lang="en-US" dirty="0"/>
              <a:t>Attempt to predict math PISA score against development indicator</a:t>
            </a:r>
          </a:p>
          <a:p>
            <a:r>
              <a:rPr lang="en-US" dirty="0"/>
              <a:t>There are no neighbors because of this</a:t>
            </a:r>
          </a:p>
          <a:p>
            <a:r>
              <a:rPr lang="en-US" dirty="0"/>
              <a:t>Model does not return good data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D13C28D-C782-8246-9113-1D0880CE0DA7}"/>
              </a:ext>
            </a:extLst>
          </p:cNvPr>
          <p:cNvPicPr>
            <a:picLocks noChangeAspect="1"/>
          </p:cNvPicPr>
          <p:nvPr/>
        </p:nvPicPr>
        <p:blipFill>
          <a:blip r:embed="rId2"/>
          <a:stretch>
            <a:fillRect/>
          </a:stretch>
        </p:blipFill>
        <p:spPr>
          <a:xfrm>
            <a:off x="5801710" y="3050628"/>
            <a:ext cx="5486400" cy="3657600"/>
          </a:xfrm>
          <a:prstGeom prst="rect">
            <a:avLst/>
          </a:prstGeom>
        </p:spPr>
      </p:pic>
    </p:spTree>
    <p:extLst>
      <p:ext uri="{BB962C8B-B14F-4D97-AF65-F5344CB8AC3E}">
        <p14:creationId xmlns:p14="http://schemas.microsoft.com/office/powerpoint/2010/main" val="142538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09A4-8ABC-B64F-83A1-E4A5D598F878}"/>
              </a:ext>
            </a:extLst>
          </p:cNvPr>
          <p:cNvSpPr>
            <a:spLocks noGrp="1"/>
          </p:cNvSpPr>
          <p:nvPr>
            <p:ph type="title"/>
          </p:nvPr>
        </p:nvSpPr>
        <p:spPr/>
        <p:txBody>
          <a:bodyPr/>
          <a:lstStyle/>
          <a:p>
            <a:r>
              <a:rPr lang="en-US" dirty="0"/>
              <a:t>Lessons learned and use case</a:t>
            </a:r>
          </a:p>
        </p:txBody>
      </p:sp>
      <p:sp>
        <p:nvSpPr>
          <p:cNvPr id="3" name="Text Placeholder 2">
            <a:extLst>
              <a:ext uri="{FF2B5EF4-FFF2-40B4-BE49-F238E27FC236}">
                <a16:creationId xmlns:a16="http://schemas.microsoft.com/office/drawing/2014/main" id="{50A6BED6-15AC-E546-B9F6-75822E6D58B2}"/>
              </a:ext>
            </a:extLst>
          </p:cNvPr>
          <p:cNvSpPr>
            <a:spLocks noGrp="1"/>
          </p:cNvSpPr>
          <p:nvPr>
            <p:ph type="body" idx="1"/>
          </p:nvPr>
        </p:nvSpPr>
        <p:spPr/>
        <p:txBody>
          <a:bodyPr/>
          <a:lstStyle/>
          <a:p>
            <a:r>
              <a:rPr lang="en-US" dirty="0"/>
              <a:t>Lessons Learned</a:t>
            </a:r>
          </a:p>
        </p:txBody>
      </p:sp>
      <p:sp>
        <p:nvSpPr>
          <p:cNvPr id="4" name="Content Placeholder 3">
            <a:extLst>
              <a:ext uri="{FF2B5EF4-FFF2-40B4-BE49-F238E27FC236}">
                <a16:creationId xmlns:a16="http://schemas.microsoft.com/office/drawing/2014/main" id="{09EDB41A-B716-EF40-AEEC-90AA9EE3F9C2}"/>
              </a:ext>
            </a:extLst>
          </p:cNvPr>
          <p:cNvSpPr>
            <a:spLocks noGrp="1"/>
          </p:cNvSpPr>
          <p:nvPr>
            <p:ph sz="half" idx="2"/>
          </p:nvPr>
        </p:nvSpPr>
        <p:spPr/>
        <p:txBody>
          <a:bodyPr/>
          <a:lstStyle/>
          <a:p>
            <a:r>
              <a:rPr lang="en-US" dirty="0"/>
              <a:t>When modeling, reduce collinearity.</a:t>
            </a:r>
          </a:p>
          <a:p>
            <a:r>
              <a:rPr lang="en-US" dirty="0"/>
              <a:t>Reduce features - should not have more features than rows</a:t>
            </a:r>
          </a:p>
          <a:p>
            <a:r>
              <a:rPr lang="en-US" dirty="0"/>
              <a:t>Eliminate redundant features</a:t>
            </a:r>
          </a:p>
          <a:p>
            <a:r>
              <a:rPr lang="en-US" dirty="0"/>
              <a:t>Use of correlation plots to provide a visual of features that are duplicates and should be removed</a:t>
            </a:r>
          </a:p>
          <a:p>
            <a:r>
              <a:rPr lang="en-US" dirty="0"/>
              <a:t>Establish specific timeframe you want the data to pull from to provide more accurate averages</a:t>
            </a:r>
          </a:p>
          <a:p>
            <a:endParaRPr lang="en-US" dirty="0"/>
          </a:p>
        </p:txBody>
      </p:sp>
      <p:sp>
        <p:nvSpPr>
          <p:cNvPr id="5" name="Text Placeholder 4">
            <a:extLst>
              <a:ext uri="{FF2B5EF4-FFF2-40B4-BE49-F238E27FC236}">
                <a16:creationId xmlns:a16="http://schemas.microsoft.com/office/drawing/2014/main" id="{082651E6-8945-6148-B663-A36628B41201}"/>
              </a:ext>
            </a:extLst>
          </p:cNvPr>
          <p:cNvSpPr>
            <a:spLocks noGrp="1"/>
          </p:cNvSpPr>
          <p:nvPr>
            <p:ph type="body" sz="quarter" idx="3"/>
          </p:nvPr>
        </p:nvSpPr>
        <p:spPr/>
        <p:txBody>
          <a:bodyPr/>
          <a:lstStyle/>
          <a:p>
            <a:r>
              <a:rPr lang="en-US" dirty="0"/>
              <a:t>Use Case</a:t>
            </a:r>
          </a:p>
        </p:txBody>
      </p:sp>
      <p:sp>
        <p:nvSpPr>
          <p:cNvPr id="6" name="Content Placeholder 5">
            <a:extLst>
              <a:ext uri="{FF2B5EF4-FFF2-40B4-BE49-F238E27FC236}">
                <a16:creationId xmlns:a16="http://schemas.microsoft.com/office/drawing/2014/main" id="{FD5E64E6-23CD-ED4D-8C48-84EDCBED568E}"/>
              </a:ext>
            </a:extLst>
          </p:cNvPr>
          <p:cNvSpPr>
            <a:spLocks noGrp="1"/>
          </p:cNvSpPr>
          <p:nvPr>
            <p:ph sz="quarter" idx="4"/>
          </p:nvPr>
        </p:nvSpPr>
        <p:spPr/>
        <p:txBody>
          <a:bodyPr/>
          <a:lstStyle/>
          <a:p>
            <a:r>
              <a:rPr lang="en-US" dirty="0"/>
              <a:t>App geared towards expats</a:t>
            </a:r>
          </a:p>
          <a:p>
            <a:r>
              <a:rPr lang="en-US" dirty="0"/>
              <a:t>Analysis to aid countries on economic spend versus investment in different areas for growth – focus on PISA.  If country was looking to improve PISA, </a:t>
            </a:r>
            <a:r>
              <a:rPr lang="en-US" dirty="0" err="1"/>
              <a:t>etc</a:t>
            </a:r>
            <a:r>
              <a:rPr lang="en-US" dirty="0"/>
              <a:t> – edit this blurb</a:t>
            </a:r>
          </a:p>
          <a:p>
            <a:pPr marL="0" indent="0">
              <a:buNone/>
            </a:pPr>
            <a:endParaRPr lang="en-US" dirty="0"/>
          </a:p>
        </p:txBody>
      </p:sp>
    </p:spTree>
    <p:extLst>
      <p:ext uri="{BB962C8B-B14F-4D97-AF65-F5344CB8AC3E}">
        <p14:creationId xmlns:p14="http://schemas.microsoft.com/office/powerpoint/2010/main" val="349759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DDDB-4591-9542-83D9-D06985BAA798}"/>
              </a:ext>
            </a:extLst>
          </p:cNvPr>
          <p:cNvSpPr>
            <a:spLocks noGrp="1"/>
          </p:cNvSpPr>
          <p:nvPr>
            <p:ph type="title"/>
          </p:nvPr>
        </p:nvSpPr>
        <p:spPr/>
        <p:txBody>
          <a:bodyPr/>
          <a:lstStyle/>
          <a:p>
            <a:r>
              <a:rPr lang="en-US" dirty="0"/>
              <a:t>Conclusion – same as intro, make more bullet point and then talk to it</a:t>
            </a:r>
          </a:p>
        </p:txBody>
      </p:sp>
      <p:sp>
        <p:nvSpPr>
          <p:cNvPr id="3" name="Content Placeholder 2">
            <a:extLst>
              <a:ext uri="{FF2B5EF4-FFF2-40B4-BE49-F238E27FC236}">
                <a16:creationId xmlns:a16="http://schemas.microsoft.com/office/drawing/2014/main" id="{F510F39C-A5B7-1448-996C-92CE8A826CCE}"/>
              </a:ext>
            </a:extLst>
          </p:cNvPr>
          <p:cNvSpPr>
            <a:spLocks noGrp="1"/>
          </p:cNvSpPr>
          <p:nvPr>
            <p:ph idx="1"/>
          </p:nvPr>
        </p:nvSpPr>
        <p:spPr/>
        <p:txBody>
          <a:bodyPr>
            <a:normAutofit/>
          </a:bodyPr>
          <a:lstStyle/>
          <a:p>
            <a:r>
              <a:rPr lang="en-US" dirty="0"/>
              <a:t>More data does not equal accurate models</a:t>
            </a:r>
          </a:p>
          <a:p>
            <a:pPr lvl="1"/>
            <a:r>
              <a:rPr lang="en-US" dirty="0"/>
              <a:t>Leads to overfitting due to collinearity</a:t>
            </a:r>
          </a:p>
          <a:p>
            <a:pPr lvl="1"/>
            <a:r>
              <a:rPr lang="en-US" dirty="0"/>
              <a:t>Inconsistent trends</a:t>
            </a:r>
          </a:p>
          <a:p>
            <a:pPr lvl="1"/>
            <a:r>
              <a:rPr lang="en-US" dirty="0"/>
              <a:t>Significant deltas between testing and training data sets</a:t>
            </a:r>
          </a:p>
          <a:p>
            <a:r>
              <a:rPr lang="en-US" dirty="0"/>
              <a:t>What surprised me about the features?</a:t>
            </a:r>
          </a:p>
          <a:p>
            <a:pPr lvl="1"/>
            <a:r>
              <a:rPr lang="en-US" dirty="0"/>
              <a:t>Economy and Employment indicators ranked higher in predicting higher math PISA scores than Education </a:t>
            </a:r>
          </a:p>
          <a:p>
            <a:pPr lvl="1"/>
            <a:r>
              <a:rPr lang="en-US" dirty="0"/>
              <a:t>Models such as ridge, showed results that certain indicators actually result in lower PISA scores that were not expected</a:t>
            </a:r>
          </a:p>
          <a:p>
            <a:pPr lvl="2"/>
            <a:r>
              <a:rPr lang="en-US" dirty="0"/>
              <a:t>Higher self employment shows lower PISA scores</a:t>
            </a:r>
          </a:p>
        </p:txBody>
      </p:sp>
    </p:spTree>
    <p:extLst>
      <p:ext uri="{BB962C8B-B14F-4D97-AF65-F5344CB8AC3E}">
        <p14:creationId xmlns:p14="http://schemas.microsoft.com/office/powerpoint/2010/main" val="1603008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57AB-4C37-C44D-ABAF-B0886BCD94B7}"/>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56336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39A7-D6D8-2246-9595-F36B26742DD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AB88809-B75D-6941-8326-B35BEA435B16}"/>
              </a:ext>
            </a:extLst>
          </p:cNvPr>
          <p:cNvSpPr>
            <a:spLocks noGrp="1"/>
          </p:cNvSpPr>
          <p:nvPr>
            <p:ph idx="1"/>
          </p:nvPr>
        </p:nvSpPr>
        <p:spPr/>
        <p:txBody>
          <a:bodyPr/>
          <a:lstStyle/>
          <a:p>
            <a:r>
              <a:rPr lang="en-US" dirty="0"/>
              <a:t>Introduction</a:t>
            </a:r>
          </a:p>
          <a:p>
            <a:r>
              <a:rPr lang="en-US" dirty="0"/>
              <a:t>Data Cleaning</a:t>
            </a:r>
          </a:p>
          <a:p>
            <a:r>
              <a:rPr lang="en-US" dirty="0"/>
              <a:t>Feature Selection</a:t>
            </a:r>
          </a:p>
          <a:p>
            <a:r>
              <a:rPr lang="en-US" dirty="0"/>
              <a:t>Intro to Modeling</a:t>
            </a:r>
          </a:p>
          <a:p>
            <a:r>
              <a:rPr lang="en-US" dirty="0"/>
              <a:t>Examples of Modeling Graphs</a:t>
            </a:r>
          </a:p>
          <a:p>
            <a:r>
              <a:rPr lang="en-US" dirty="0"/>
              <a:t>Best Performing Model</a:t>
            </a:r>
          </a:p>
          <a:p>
            <a:r>
              <a:rPr lang="en-US" dirty="0"/>
              <a:t>Worst Performing Model</a:t>
            </a:r>
          </a:p>
          <a:p>
            <a:r>
              <a:rPr lang="en-US" dirty="0"/>
              <a:t>Lessons learned and Use Case</a:t>
            </a:r>
          </a:p>
          <a:p>
            <a:r>
              <a:rPr lang="en-US" dirty="0"/>
              <a:t>Conclusion</a:t>
            </a:r>
          </a:p>
        </p:txBody>
      </p:sp>
    </p:spTree>
    <p:extLst>
      <p:ext uri="{BB962C8B-B14F-4D97-AF65-F5344CB8AC3E}">
        <p14:creationId xmlns:p14="http://schemas.microsoft.com/office/powerpoint/2010/main" val="161224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5545-E6EA-B742-B7F8-5AC710A35DB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17C9D0F-B434-124D-ABC9-6985413BF1B1}"/>
              </a:ext>
            </a:extLst>
          </p:cNvPr>
          <p:cNvSpPr>
            <a:spLocks noGrp="1"/>
          </p:cNvSpPr>
          <p:nvPr>
            <p:ph idx="1"/>
          </p:nvPr>
        </p:nvSpPr>
        <p:spPr/>
        <p:txBody>
          <a:bodyPr/>
          <a:lstStyle/>
          <a:p>
            <a:r>
              <a:rPr lang="en-US" dirty="0"/>
              <a:t>PISA</a:t>
            </a:r>
          </a:p>
          <a:p>
            <a:pPr lvl="1"/>
            <a:r>
              <a:rPr lang="en-US" dirty="0"/>
              <a:t>Worldwide study to evaluate education systems</a:t>
            </a:r>
          </a:p>
          <a:p>
            <a:pPr lvl="1"/>
            <a:r>
              <a:rPr lang="en-US" dirty="0"/>
              <a:t>Measure education performance of 15 year old students on math, science, and reading</a:t>
            </a:r>
          </a:p>
          <a:p>
            <a:r>
              <a:rPr lang="en-US" dirty="0"/>
              <a:t>World Development Indicators Used:</a:t>
            </a:r>
          </a:p>
          <a:p>
            <a:pPr lvl="1"/>
            <a:r>
              <a:rPr lang="en-US" dirty="0"/>
              <a:t>Economy - Gross domestic product (GDP), inflation, etc.</a:t>
            </a:r>
          </a:p>
          <a:p>
            <a:pPr lvl="1"/>
            <a:r>
              <a:rPr lang="en-US" dirty="0"/>
              <a:t>Education - Enrollment rates, ratio of teachers to students, vocational versus primary school enrollments</a:t>
            </a:r>
          </a:p>
          <a:p>
            <a:pPr lvl="1"/>
            <a:r>
              <a:rPr lang="en-US" dirty="0"/>
              <a:t>Employment - Wage &amp; salaried workers, unemployment rates based on different criteria</a:t>
            </a:r>
          </a:p>
          <a:p>
            <a:pPr lvl="1"/>
            <a:endParaRPr lang="en-US" dirty="0"/>
          </a:p>
          <a:p>
            <a:endParaRPr lang="en-US" dirty="0"/>
          </a:p>
        </p:txBody>
      </p:sp>
    </p:spTree>
    <p:extLst>
      <p:ext uri="{BB962C8B-B14F-4D97-AF65-F5344CB8AC3E}">
        <p14:creationId xmlns:p14="http://schemas.microsoft.com/office/powerpoint/2010/main" val="75537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9A57-58A1-C940-ABF9-B41C5745486A}"/>
              </a:ext>
            </a:extLst>
          </p:cNvPr>
          <p:cNvSpPr>
            <a:spLocks noGrp="1"/>
          </p:cNvSpPr>
          <p:nvPr>
            <p:ph type="title"/>
          </p:nvPr>
        </p:nvSpPr>
        <p:spPr/>
        <p:txBody>
          <a:bodyPr/>
          <a:lstStyle/>
          <a:p>
            <a:r>
              <a:rPr lang="en-US" dirty="0"/>
              <a:t>Where does my data come from?</a:t>
            </a:r>
          </a:p>
        </p:txBody>
      </p:sp>
      <p:sp>
        <p:nvSpPr>
          <p:cNvPr id="3" name="Content Placeholder 2">
            <a:extLst>
              <a:ext uri="{FF2B5EF4-FFF2-40B4-BE49-F238E27FC236}">
                <a16:creationId xmlns:a16="http://schemas.microsoft.com/office/drawing/2014/main" id="{3DA22A63-FDB3-4D47-98D2-64B572CC2031}"/>
              </a:ext>
            </a:extLst>
          </p:cNvPr>
          <p:cNvSpPr>
            <a:spLocks noGrp="1"/>
          </p:cNvSpPr>
          <p:nvPr>
            <p:ph sz="half" idx="1"/>
          </p:nvPr>
        </p:nvSpPr>
        <p:spPr/>
        <p:txBody>
          <a:bodyPr>
            <a:normAutofit/>
          </a:bodyPr>
          <a:lstStyle/>
          <a:p>
            <a:r>
              <a:rPr lang="en-US" dirty="0"/>
              <a:t>World Development Indicator Dataset from Kaggle:  </a:t>
            </a:r>
            <a:r>
              <a:rPr lang="en-US" u="sng" dirty="0">
                <a:hlinkClick r:id="rId2"/>
              </a:rPr>
              <a:t>https://www.kaggle.com/worldbank/world-development-indicators</a:t>
            </a:r>
            <a:endParaRPr lang="en-US" dirty="0"/>
          </a:p>
          <a:p>
            <a:r>
              <a:rPr lang="en-US" dirty="0"/>
              <a:t>The World Development Indicator Dataset includes over a thousand annual indicators for roughly 247 countries. The dataset has information for 55 years (1960 to 2015).</a:t>
            </a:r>
          </a:p>
          <a:p>
            <a:pPr marL="0" indent="0">
              <a:buNone/>
            </a:pPr>
            <a:endParaRPr lang="en-US" dirty="0"/>
          </a:p>
        </p:txBody>
      </p:sp>
      <p:sp>
        <p:nvSpPr>
          <p:cNvPr id="4" name="Content Placeholder 3">
            <a:extLst>
              <a:ext uri="{FF2B5EF4-FFF2-40B4-BE49-F238E27FC236}">
                <a16:creationId xmlns:a16="http://schemas.microsoft.com/office/drawing/2014/main" id="{97AA6C06-E93A-F345-9844-3E95F09BCF38}"/>
              </a:ext>
            </a:extLst>
          </p:cNvPr>
          <p:cNvSpPr>
            <a:spLocks noGrp="1"/>
          </p:cNvSpPr>
          <p:nvPr>
            <p:ph sz="half" idx="2"/>
          </p:nvPr>
        </p:nvSpPr>
        <p:spPr/>
        <p:txBody>
          <a:bodyPr>
            <a:normAutofit/>
          </a:bodyPr>
          <a:lstStyle/>
          <a:p>
            <a:r>
              <a:rPr lang="en-US" dirty="0"/>
              <a:t>PISA data:  </a:t>
            </a:r>
            <a:r>
              <a:rPr lang="en-US" u="sng" dirty="0">
                <a:hlinkClick r:id="rId3"/>
              </a:rPr>
              <a:t>https://pisadataexplorer.oecd.org/ide/idepisa/</a:t>
            </a:r>
            <a:endParaRPr lang="en-US" dirty="0"/>
          </a:p>
          <a:p>
            <a:r>
              <a:rPr lang="en-US" dirty="0"/>
              <a:t>The PISA data website allows us to select from 100s of countries. It measures the performance of 15 year old students in the subjects of math, science, and reading. The data used in my project brings in the PISA scores from 2003 to 2015</a:t>
            </a:r>
          </a:p>
        </p:txBody>
      </p:sp>
    </p:spTree>
    <p:extLst>
      <p:ext uri="{BB962C8B-B14F-4D97-AF65-F5344CB8AC3E}">
        <p14:creationId xmlns:p14="http://schemas.microsoft.com/office/powerpoint/2010/main" val="216097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B03F-A2B5-9046-B2DD-2785241A6216}"/>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1FE282E1-4EC9-2344-94DF-33F3E4415C10}"/>
              </a:ext>
            </a:extLst>
          </p:cNvPr>
          <p:cNvSpPr>
            <a:spLocks noGrp="1"/>
          </p:cNvSpPr>
          <p:nvPr>
            <p:ph idx="1"/>
          </p:nvPr>
        </p:nvSpPr>
        <p:spPr/>
        <p:txBody>
          <a:bodyPr/>
          <a:lstStyle/>
          <a:p>
            <a:r>
              <a:rPr lang="en-US" dirty="0"/>
              <a:t>Decision was made to focus on one PISA area (math) as opposed to all three due to collinearity </a:t>
            </a:r>
          </a:p>
          <a:p>
            <a:r>
              <a:rPr lang="en-US" dirty="0"/>
              <a:t>Columns that were not relevant from merged datasets were dropped</a:t>
            </a:r>
          </a:p>
          <a:p>
            <a:r>
              <a:rPr lang="en-US" dirty="0"/>
              <a:t>Replaced null values with PISA averages for countries</a:t>
            </a:r>
          </a:p>
          <a:p>
            <a:r>
              <a:rPr lang="en-US" dirty="0"/>
              <a:t>Merged data sets </a:t>
            </a:r>
          </a:p>
          <a:p>
            <a:r>
              <a:rPr lang="en-US" dirty="0"/>
              <a:t>Removed years that did not exist in PISA</a:t>
            </a:r>
          </a:p>
          <a:p>
            <a:r>
              <a:rPr lang="en-US" dirty="0"/>
              <a:t>Aggregating and formatting data in correct shape to ensure wide format</a:t>
            </a:r>
          </a:p>
        </p:txBody>
      </p:sp>
    </p:spTree>
    <p:extLst>
      <p:ext uri="{BB962C8B-B14F-4D97-AF65-F5344CB8AC3E}">
        <p14:creationId xmlns:p14="http://schemas.microsoft.com/office/powerpoint/2010/main" val="201731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F665-5202-C64D-949F-DCA79BF3930B}"/>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E551A140-0BE3-5D48-9E31-B9837DB9D274}"/>
              </a:ext>
            </a:extLst>
          </p:cNvPr>
          <p:cNvSpPr>
            <a:spLocks noGrp="1"/>
          </p:cNvSpPr>
          <p:nvPr>
            <p:ph idx="1"/>
          </p:nvPr>
        </p:nvSpPr>
        <p:spPr/>
        <p:txBody>
          <a:bodyPr/>
          <a:lstStyle/>
          <a:p>
            <a:r>
              <a:rPr lang="en-US" dirty="0"/>
              <a:t>The 2 datasets are quite large and contains a lot of collinearity</a:t>
            </a:r>
          </a:p>
          <a:p>
            <a:r>
              <a:rPr lang="en-US" dirty="0"/>
              <a:t>We started with thousands of development indicators, but through data cleaning, have been able to narrow down to 28 features (indicators)</a:t>
            </a:r>
          </a:p>
          <a:p>
            <a:r>
              <a:rPr lang="en-US" dirty="0"/>
              <a:t>Usage of cluster and heat maps provide visuals of highly correlated features</a:t>
            </a:r>
          </a:p>
          <a:p>
            <a:pPr lvl="1"/>
            <a:r>
              <a:rPr lang="en-US" dirty="0"/>
              <a:t>Helpful in determining if features might be repetitive of each other</a:t>
            </a:r>
          </a:p>
          <a:p>
            <a:pPr lvl="1"/>
            <a:r>
              <a:rPr lang="en-US" dirty="0"/>
              <a:t>First look at what features related to each other and starts to show trends</a:t>
            </a:r>
          </a:p>
          <a:p>
            <a:pPr marL="0" indent="0">
              <a:buNone/>
            </a:pPr>
            <a:endParaRPr lang="en-US" dirty="0"/>
          </a:p>
          <a:p>
            <a:endParaRPr lang="en-US" dirty="0"/>
          </a:p>
        </p:txBody>
      </p:sp>
    </p:spTree>
    <p:extLst>
      <p:ext uri="{BB962C8B-B14F-4D97-AF65-F5344CB8AC3E}">
        <p14:creationId xmlns:p14="http://schemas.microsoft.com/office/powerpoint/2010/main" val="68772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1D53-A08D-4B40-AA35-DD8F9A1BBA1C}"/>
              </a:ext>
            </a:extLst>
          </p:cNvPr>
          <p:cNvSpPr>
            <a:spLocks noGrp="1"/>
          </p:cNvSpPr>
          <p:nvPr>
            <p:ph type="title"/>
          </p:nvPr>
        </p:nvSpPr>
        <p:spPr/>
        <p:txBody>
          <a:bodyPr/>
          <a:lstStyle/>
          <a:p>
            <a:r>
              <a:rPr lang="en-US" dirty="0"/>
              <a:t>Feature selection </a:t>
            </a:r>
          </a:p>
        </p:txBody>
      </p:sp>
      <p:sp>
        <p:nvSpPr>
          <p:cNvPr id="3" name="Content Placeholder 2">
            <a:extLst>
              <a:ext uri="{FF2B5EF4-FFF2-40B4-BE49-F238E27FC236}">
                <a16:creationId xmlns:a16="http://schemas.microsoft.com/office/drawing/2014/main" id="{66E7AEAB-96B1-534B-88BC-94EC42908823}"/>
              </a:ext>
            </a:extLst>
          </p:cNvPr>
          <p:cNvSpPr>
            <a:spLocks noGrp="1"/>
          </p:cNvSpPr>
          <p:nvPr>
            <p:ph idx="1"/>
          </p:nvPr>
        </p:nvSpPr>
        <p:spPr>
          <a:xfrm>
            <a:off x="581192" y="1818290"/>
            <a:ext cx="11029615" cy="4040509"/>
          </a:xfrm>
        </p:spPr>
        <p:txBody>
          <a:bodyPr/>
          <a:lstStyle/>
          <a:p>
            <a:r>
              <a:rPr lang="en-US" dirty="0"/>
              <a:t>Heat Map</a:t>
            </a:r>
          </a:p>
          <a:p>
            <a:pPr lvl="1"/>
            <a:r>
              <a:rPr lang="en-US" dirty="0"/>
              <a:t>Allows visual of features and if collinearity exists</a:t>
            </a:r>
          </a:p>
          <a:p>
            <a:pPr lvl="1"/>
            <a:r>
              <a:rPr lang="en-US" dirty="0"/>
              <a:t>Able to revisit data and clean up further to reduce collinearity</a:t>
            </a:r>
          </a:p>
          <a:p>
            <a:pPr lvl="1"/>
            <a:r>
              <a:rPr lang="en-US" dirty="0"/>
              <a:t>Shows areas of high vs low correlation </a:t>
            </a:r>
          </a:p>
          <a:p>
            <a:pPr marL="324000" lvl="1" indent="0">
              <a:buNone/>
            </a:pPr>
            <a:endParaRPr lang="en-US" dirty="0"/>
          </a:p>
          <a:p>
            <a:pPr lvl="1"/>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p:txBody>
      </p:sp>
      <p:pic>
        <p:nvPicPr>
          <p:cNvPr id="7" name="Picture 6">
            <a:extLst>
              <a:ext uri="{FF2B5EF4-FFF2-40B4-BE49-F238E27FC236}">
                <a16:creationId xmlns:a16="http://schemas.microsoft.com/office/drawing/2014/main" id="{832EC4BD-4772-6740-A8F2-E94AC4FD50B7}"/>
              </a:ext>
            </a:extLst>
          </p:cNvPr>
          <p:cNvPicPr>
            <a:picLocks noChangeAspect="1"/>
          </p:cNvPicPr>
          <p:nvPr/>
        </p:nvPicPr>
        <p:blipFill>
          <a:blip r:embed="rId2"/>
          <a:stretch>
            <a:fillRect/>
          </a:stretch>
        </p:blipFill>
        <p:spPr>
          <a:xfrm>
            <a:off x="6587216" y="1818291"/>
            <a:ext cx="5023592" cy="5023592"/>
          </a:xfrm>
          <a:prstGeom prst="rect">
            <a:avLst/>
          </a:prstGeom>
        </p:spPr>
      </p:pic>
    </p:spTree>
    <p:extLst>
      <p:ext uri="{BB962C8B-B14F-4D97-AF65-F5344CB8AC3E}">
        <p14:creationId xmlns:p14="http://schemas.microsoft.com/office/powerpoint/2010/main" val="208034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9C85-91EA-1841-9ED7-5CB05A215104}"/>
              </a:ext>
            </a:extLst>
          </p:cNvPr>
          <p:cNvSpPr>
            <a:spLocks noGrp="1"/>
          </p:cNvSpPr>
          <p:nvPr>
            <p:ph type="title"/>
          </p:nvPr>
        </p:nvSpPr>
        <p:spPr/>
        <p:txBody>
          <a:bodyPr/>
          <a:lstStyle/>
          <a:p>
            <a:r>
              <a:rPr lang="en-US" dirty="0"/>
              <a:t>Intro to modeling</a:t>
            </a:r>
          </a:p>
        </p:txBody>
      </p:sp>
      <p:sp>
        <p:nvSpPr>
          <p:cNvPr id="3" name="Content Placeholder 2">
            <a:extLst>
              <a:ext uri="{FF2B5EF4-FFF2-40B4-BE49-F238E27FC236}">
                <a16:creationId xmlns:a16="http://schemas.microsoft.com/office/drawing/2014/main" id="{19217D0D-9160-B245-AF57-68978C2C7EBC}"/>
              </a:ext>
            </a:extLst>
          </p:cNvPr>
          <p:cNvSpPr>
            <a:spLocks noGrp="1"/>
          </p:cNvSpPr>
          <p:nvPr>
            <p:ph idx="1"/>
          </p:nvPr>
        </p:nvSpPr>
        <p:spPr/>
        <p:txBody>
          <a:bodyPr>
            <a:normAutofit fontScale="85000" lnSpcReduction="20000"/>
          </a:bodyPr>
          <a:lstStyle/>
          <a:p>
            <a:endParaRPr lang="en-US" dirty="0"/>
          </a:p>
          <a:p>
            <a:endParaRPr lang="en-US" dirty="0"/>
          </a:p>
          <a:p>
            <a:r>
              <a:rPr lang="en-US" dirty="0"/>
              <a:t>Y is PISA Score (continuous on scale of X to X – find it and put it in there – have that weird graph from old version I can show)</a:t>
            </a:r>
          </a:p>
          <a:p>
            <a:r>
              <a:rPr lang="en-US" dirty="0"/>
              <a:t>X is 3 E’s World Indicators</a:t>
            </a:r>
          </a:p>
          <a:p>
            <a:r>
              <a:rPr lang="en-US" dirty="0"/>
              <a:t>Scores are measured by R^2 </a:t>
            </a:r>
          </a:p>
          <a:p>
            <a:r>
              <a:rPr lang="en-US" dirty="0"/>
              <a:t>Types of models used for the 3 E’s</a:t>
            </a:r>
          </a:p>
          <a:p>
            <a:pPr lvl="1"/>
            <a:r>
              <a:rPr lang="en-US" dirty="0"/>
              <a:t>Random Forest Regression</a:t>
            </a:r>
          </a:p>
          <a:p>
            <a:pPr lvl="1"/>
            <a:r>
              <a:rPr lang="en-US" dirty="0"/>
              <a:t>Linear Regression</a:t>
            </a:r>
          </a:p>
          <a:p>
            <a:pPr lvl="1"/>
            <a:r>
              <a:rPr lang="en-US" dirty="0"/>
              <a:t>Lasso Regression</a:t>
            </a:r>
          </a:p>
          <a:p>
            <a:pPr lvl="1"/>
            <a:r>
              <a:rPr lang="en-US" dirty="0"/>
              <a:t>Ridge Regression</a:t>
            </a:r>
          </a:p>
          <a:p>
            <a:pPr lvl="1"/>
            <a:r>
              <a:rPr lang="en-US" dirty="0"/>
              <a:t>Gradient Boost Regression</a:t>
            </a:r>
          </a:p>
          <a:p>
            <a:pPr lvl="1"/>
            <a:r>
              <a:rPr lang="en-US" dirty="0"/>
              <a:t>K Nearest Neighbors Regression</a:t>
            </a:r>
          </a:p>
          <a:p>
            <a:pPr marL="324000" lvl="1" indent="0">
              <a:buNone/>
            </a:pPr>
            <a:endParaRPr lang="en-US" dirty="0"/>
          </a:p>
        </p:txBody>
      </p:sp>
    </p:spTree>
    <p:extLst>
      <p:ext uri="{BB962C8B-B14F-4D97-AF65-F5344CB8AC3E}">
        <p14:creationId xmlns:p14="http://schemas.microsoft.com/office/powerpoint/2010/main" val="293840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F088-A5C1-7D49-B420-8E2E8A7B86EC}"/>
              </a:ext>
            </a:extLst>
          </p:cNvPr>
          <p:cNvSpPr>
            <a:spLocks noGrp="1"/>
          </p:cNvSpPr>
          <p:nvPr>
            <p:ph type="title"/>
          </p:nvPr>
        </p:nvSpPr>
        <p:spPr/>
        <p:txBody>
          <a:bodyPr/>
          <a:lstStyle/>
          <a:p>
            <a:r>
              <a:rPr lang="en-US" dirty="0"/>
              <a:t>Examples of modeling graphs</a:t>
            </a:r>
          </a:p>
        </p:txBody>
      </p:sp>
      <p:sp>
        <p:nvSpPr>
          <p:cNvPr id="3" name="Content Placeholder 2">
            <a:extLst>
              <a:ext uri="{FF2B5EF4-FFF2-40B4-BE49-F238E27FC236}">
                <a16:creationId xmlns:a16="http://schemas.microsoft.com/office/drawing/2014/main" id="{BCE1F128-94E0-9843-870A-DF0C388CCDBE}"/>
              </a:ext>
            </a:extLst>
          </p:cNvPr>
          <p:cNvSpPr>
            <a:spLocks noGrp="1"/>
          </p:cNvSpPr>
          <p:nvPr>
            <p:ph idx="1"/>
          </p:nvPr>
        </p:nvSpPr>
        <p:spPr>
          <a:xfrm>
            <a:off x="581192" y="1839310"/>
            <a:ext cx="11029615" cy="4019489"/>
          </a:xfrm>
        </p:spPr>
        <p:txBody>
          <a:bodyPr/>
          <a:lstStyle/>
          <a:p>
            <a:r>
              <a:rPr lang="en-US" dirty="0"/>
              <a:t>Gradient Boost</a:t>
            </a:r>
          </a:p>
          <a:p>
            <a:pPr lvl="1"/>
            <a:r>
              <a:rPr lang="en-US" dirty="0"/>
              <a:t>Measure importance of variance features by counting how many times a features is used over the course of many decision trees</a:t>
            </a:r>
          </a:p>
          <a:p>
            <a:pPr lvl="1"/>
            <a:r>
              <a:rPr lang="en-US" dirty="0"/>
              <a:t>Model shows the employment features are at the top</a:t>
            </a:r>
          </a:p>
          <a:p>
            <a:pPr lvl="1"/>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p:txBody>
      </p:sp>
      <p:pic>
        <p:nvPicPr>
          <p:cNvPr id="9" name="Picture 8">
            <a:extLst>
              <a:ext uri="{FF2B5EF4-FFF2-40B4-BE49-F238E27FC236}">
                <a16:creationId xmlns:a16="http://schemas.microsoft.com/office/drawing/2014/main" id="{F1D72192-2E93-1D45-A3B0-E4494437CAEB}"/>
              </a:ext>
            </a:extLst>
          </p:cNvPr>
          <p:cNvPicPr>
            <a:picLocks noChangeAspect="1"/>
          </p:cNvPicPr>
          <p:nvPr/>
        </p:nvPicPr>
        <p:blipFill>
          <a:blip r:embed="rId2"/>
          <a:stretch>
            <a:fillRect/>
          </a:stretch>
        </p:blipFill>
        <p:spPr>
          <a:xfrm>
            <a:off x="1051034" y="3344918"/>
            <a:ext cx="5044965" cy="3363310"/>
          </a:xfrm>
          <a:prstGeom prst="rect">
            <a:avLst/>
          </a:prstGeom>
        </p:spPr>
      </p:pic>
    </p:spTree>
    <p:extLst>
      <p:ext uri="{BB962C8B-B14F-4D97-AF65-F5344CB8AC3E}">
        <p14:creationId xmlns:p14="http://schemas.microsoft.com/office/powerpoint/2010/main" val="90282458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374</TotalTime>
  <Words>667</Words>
  <Application>Microsoft Macintosh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Gill Sans MT</vt:lpstr>
      <vt:lpstr>Wingdings 2</vt:lpstr>
      <vt:lpstr>Dividend</vt:lpstr>
      <vt:lpstr>The 3 E’s </vt:lpstr>
      <vt:lpstr>Agenda</vt:lpstr>
      <vt:lpstr>Introduction</vt:lpstr>
      <vt:lpstr>Where does my data come from?</vt:lpstr>
      <vt:lpstr>Data cleaning</vt:lpstr>
      <vt:lpstr>Feature selection</vt:lpstr>
      <vt:lpstr>Feature selection </vt:lpstr>
      <vt:lpstr>Intro to modeling</vt:lpstr>
      <vt:lpstr>Examples of modeling graphs</vt:lpstr>
      <vt:lpstr>Examples of modeling graphs</vt:lpstr>
      <vt:lpstr>Best performer – random forest</vt:lpstr>
      <vt:lpstr>Worst performer – K nearest neighbors</vt:lpstr>
      <vt:lpstr>Lessons learned and use case</vt:lpstr>
      <vt:lpstr>Conclusion – same as intro, make more bullet point and then talk to it</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3 E’s</dc:title>
  <dc:creator>Heather Kacmarski</dc:creator>
  <cp:lastModifiedBy>Heather Kacmarski</cp:lastModifiedBy>
  <cp:revision>23</cp:revision>
  <dcterms:created xsi:type="dcterms:W3CDTF">2020-02-07T23:33:09Z</dcterms:created>
  <dcterms:modified xsi:type="dcterms:W3CDTF">2020-02-10T16:58:31Z</dcterms:modified>
</cp:coreProperties>
</file>