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2" d="100"/>
          <a:sy n="82" d="100"/>
        </p:scale>
        <p:origin x="43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4C1A-5929-228A-4766-8E5CAA91D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F0B28-CBD7-5B7D-77C7-10F9C6469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A3335-E4D5-ACFB-407F-C23A4E95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BAC9-8CF4-475A-8452-B951A43C5B23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F9636-94F2-4A87-AB3E-19C469F0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947F1-0B53-EC43-D7ED-0EF8A98B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1F11-144B-45A5-90A8-72B9608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50E-81F6-C4EC-26F0-E204D70B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D6359-1874-3CEF-764D-1D54994A5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68BF2-5EDB-4F2D-3AC3-66566170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BAC9-8CF4-475A-8452-B951A43C5B23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81B2B-B138-A230-F6D1-01D2B1F0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13A8-2F2A-621E-B3AF-90E0978E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1F11-144B-45A5-90A8-72B9608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8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3ABAA-8739-2985-7983-8B50C998F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DEF08-19A4-7533-FA82-C8C68BD3C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1210E-5B25-9946-7149-C994CAA8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BAC9-8CF4-475A-8452-B951A43C5B23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26C0B-E06B-6222-75A6-50BDF0E5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0933-1339-072E-2A9E-BBA90B65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1F11-144B-45A5-90A8-72B9608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3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D20F-3D32-6E90-61BE-2355348F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87F6-4516-7417-6D0B-1434190D6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10B3-D485-2A09-1A4B-EE9147B1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BAC9-8CF4-475A-8452-B951A43C5B23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C34DD-B928-2028-3EF8-07C7D473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0C6C-26AA-E9E7-5672-81B73617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1F11-144B-45A5-90A8-72B9608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5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32C4-D1A6-C295-1F59-55734DE3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9802F-5F8C-C25D-7FE2-012A5910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A9C3-7D06-5BB5-08DB-F254AE81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BAC9-8CF4-475A-8452-B951A43C5B23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2F9C-833E-E83F-630E-DFB5001E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182C-7EE0-89C4-7C43-755432C2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1F11-144B-45A5-90A8-72B9608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779A-6219-3DA4-E304-1BB49496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1995A-333D-E96B-FCA1-122D4B962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F12E8-2862-586A-2893-B9D7CCDCE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08777-2190-2D73-F867-AF14D858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BAC9-8CF4-475A-8452-B951A43C5B23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4E0BD-CEB4-6B52-E6EA-16783C37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3E4FA-B864-FB4D-96D3-3A807A8F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1F11-144B-45A5-90A8-72B9608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5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B901-FDC4-CD81-D9EF-97FA0E8A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3E57-D7FB-AE03-1BEE-89888CD9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327CF-54DC-3A8E-4EB6-8F798E7A6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577D4-22ED-9498-2DB3-768526685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7CA98-6517-4227-6A89-3BE8DE5B1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C3BBA-9111-ABE2-134E-453BB31D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BAC9-8CF4-475A-8452-B951A43C5B23}" type="datetimeFigureOut">
              <a:rPr lang="en-US" smtClean="0"/>
              <a:t>6/7/24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72ED9-B73A-0064-0B83-3C307EF6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22370-E52C-7579-E78B-B60BF499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1F11-144B-45A5-90A8-72B9608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66B3-88C6-5143-9F12-8ADD44BE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F951B-3EC6-D337-1C4D-F8394E29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BAC9-8CF4-475A-8452-B951A43C5B23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D59EA-28B2-C64F-9FB2-CEF7E2F0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5C2A4-0EDA-70D9-1782-8DEBE404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1F11-144B-45A5-90A8-72B9608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EF771-080F-DA61-C91D-BA4DD130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BAC9-8CF4-475A-8452-B951A43C5B23}" type="datetimeFigureOut">
              <a:rPr lang="en-US" smtClean="0"/>
              <a:t>6/7/24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CECBF-1F0E-DE04-3B5C-5AF08BC5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7FD69-6EEF-6669-799A-D6BF5182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1F11-144B-45A5-90A8-72B9608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62B6F90-5AD7-54F3-387C-D9402812F4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950765" y="1894901"/>
            <a:ext cx="1905919" cy="2093204"/>
          </a:xfrm>
          <a:custGeom>
            <a:avLst/>
            <a:gdLst>
              <a:gd name="connsiteX0" fmla="*/ 60399 w 1905919"/>
              <a:gd name="connsiteY0" fmla="*/ 0 h 2093204"/>
              <a:gd name="connsiteX1" fmla="*/ 1845520 w 1905919"/>
              <a:gd name="connsiteY1" fmla="*/ 0 h 2093204"/>
              <a:gd name="connsiteX2" fmla="*/ 1905919 w 1905919"/>
              <a:gd name="connsiteY2" fmla="*/ 60399 h 2093204"/>
              <a:gd name="connsiteX3" fmla="*/ 1905919 w 1905919"/>
              <a:gd name="connsiteY3" fmla="*/ 2032805 h 2093204"/>
              <a:gd name="connsiteX4" fmla="*/ 1845520 w 1905919"/>
              <a:gd name="connsiteY4" fmla="*/ 2093204 h 2093204"/>
              <a:gd name="connsiteX5" fmla="*/ 60399 w 1905919"/>
              <a:gd name="connsiteY5" fmla="*/ 2093204 h 2093204"/>
              <a:gd name="connsiteX6" fmla="*/ 0 w 1905919"/>
              <a:gd name="connsiteY6" fmla="*/ 2032805 h 2093204"/>
              <a:gd name="connsiteX7" fmla="*/ 0 w 1905919"/>
              <a:gd name="connsiteY7" fmla="*/ 60399 h 2093204"/>
              <a:gd name="connsiteX8" fmla="*/ 60399 w 1905919"/>
              <a:gd name="connsiteY8" fmla="*/ 0 h 20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919" h="2093204">
                <a:moveTo>
                  <a:pt x="60399" y="0"/>
                </a:moveTo>
                <a:lnTo>
                  <a:pt x="1845520" y="0"/>
                </a:lnTo>
                <a:cubicBezTo>
                  <a:pt x="1878877" y="0"/>
                  <a:pt x="1905919" y="27042"/>
                  <a:pt x="1905919" y="60399"/>
                </a:cubicBezTo>
                <a:lnTo>
                  <a:pt x="1905919" y="2032805"/>
                </a:lnTo>
                <a:cubicBezTo>
                  <a:pt x="1905919" y="2066162"/>
                  <a:pt x="1878877" y="2093204"/>
                  <a:pt x="1845520" y="2093204"/>
                </a:cubicBezTo>
                <a:lnTo>
                  <a:pt x="60399" y="2093204"/>
                </a:lnTo>
                <a:cubicBezTo>
                  <a:pt x="27042" y="2093204"/>
                  <a:pt x="0" y="2066162"/>
                  <a:pt x="0" y="2032805"/>
                </a:cubicBezTo>
                <a:lnTo>
                  <a:pt x="0" y="60399"/>
                </a:lnTo>
                <a:cubicBezTo>
                  <a:pt x="0" y="27042"/>
                  <a:pt x="27042" y="0"/>
                  <a:pt x="6039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4886A18-7760-C850-681E-9CBBF8A6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066003" y="1894901"/>
            <a:ext cx="1905919" cy="2093204"/>
          </a:xfrm>
          <a:custGeom>
            <a:avLst/>
            <a:gdLst>
              <a:gd name="connsiteX0" fmla="*/ 60399 w 1905919"/>
              <a:gd name="connsiteY0" fmla="*/ 0 h 2093204"/>
              <a:gd name="connsiteX1" fmla="*/ 1845520 w 1905919"/>
              <a:gd name="connsiteY1" fmla="*/ 0 h 2093204"/>
              <a:gd name="connsiteX2" fmla="*/ 1905919 w 1905919"/>
              <a:gd name="connsiteY2" fmla="*/ 60399 h 2093204"/>
              <a:gd name="connsiteX3" fmla="*/ 1905919 w 1905919"/>
              <a:gd name="connsiteY3" fmla="*/ 2032805 h 2093204"/>
              <a:gd name="connsiteX4" fmla="*/ 1845520 w 1905919"/>
              <a:gd name="connsiteY4" fmla="*/ 2093204 h 2093204"/>
              <a:gd name="connsiteX5" fmla="*/ 60399 w 1905919"/>
              <a:gd name="connsiteY5" fmla="*/ 2093204 h 2093204"/>
              <a:gd name="connsiteX6" fmla="*/ 0 w 1905919"/>
              <a:gd name="connsiteY6" fmla="*/ 2032805 h 2093204"/>
              <a:gd name="connsiteX7" fmla="*/ 0 w 1905919"/>
              <a:gd name="connsiteY7" fmla="*/ 60399 h 2093204"/>
              <a:gd name="connsiteX8" fmla="*/ 60399 w 1905919"/>
              <a:gd name="connsiteY8" fmla="*/ 0 h 20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919" h="2093204">
                <a:moveTo>
                  <a:pt x="60399" y="0"/>
                </a:moveTo>
                <a:lnTo>
                  <a:pt x="1845520" y="0"/>
                </a:lnTo>
                <a:cubicBezTo>
                  <a:pt x="1878877" y="0"/>
                  <a:pt x="1905919" y="27042"/>
                  <a:pt x="1905919" y="60399"/>
                </a:cubicBezTo>
                <a:lnTo>
                  <a:pt x="1905919" y="2032805"/>
                </a:lnTo>
                <a:cubicBezTo>
                  <a:pt x="1905919" y="2066162"/>
                  <a:pt x="1878877" y="2093204"/>
                  <a:pt x="1845520" y="2093204"/>
                </a:cubicBezTo>
                <a:lnTo>
                  <a:pt x="60399" y="2093204"/>
                </a:lnTo>
                <a:cubicBezTo>
                  <a:pt x="27042" y="2093204"/>
                  <a:pt x="0" y="2066162"/>
                  <a:pt x="0" y="2032805"/>
                </a:cubicBezTo>
                <a:lnTo>
                  <a:pt x="0" y="60399"/>
                </a:lnTo>
                <a:cubicBezTo>
                  <a:pt x="0" y="27042"/>
                  <a:pt x="27042" y="0"/>
                  <a:pt x="6039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8E504AD-824B-6E1B-5BFC-C60A0323D1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181241" y="1894901"/>
            <a:ext cx="1905919" cy="2093204"/>
          </a:xfrm>
          <a:custGeom>
            <a:avLst/>
            <a:gdLst>
              <a:gd name="connsiteX0" fmla="*/ 60399 w 1905919"/>
              <a:gd name="connsiteY0" fmla="*/ 0 h 2093204"/>
              <a:gd name="connsiteX1" fmla="*/ 1845520 w 1905919"/>
              <a:gd name="connsiteY1" fmla="*/ 0 h 2093204"/>
              <a:gd name="connsiteX2" fmla="*/ 1905919 w 1905919"/>
              <a:gd name="connsiteY2" fmla="*/ 60399 h 2093204"/>
              <a:gd name="connsiteX3" fmla="*/ 1905919 w 1905919"/>
              <a:gd name="connsiteY3" fmla="*/ 2032805 h 2093204"/>
              <a:gd name="connsiteX4" fmla="*/ 1845520 w 1905919"/>
              <a:gd name="connsiteY4" fmla="*/ 2093204 h 2093204"/>
              <a:gd name="connsiteX5" fmla="*/ 60399 w 1905919"/>
              <a:gd name="connsiteY5" fmla="*/ 2093204 h 2093204"/>
              <a:gd name="connsiteX6" fmla="*/ 0 w 1905919"/>
              <a:gd name="connsiteY6" fmla="*/ 2032805 h 2093204"/>
              <a:gd name="connsiteX7" fmla="*/ 0 w 1905919"/>
              <a:gd name="connsiteY7" fmla="*/ 60399 h 2093204"/>
              <a:gd name="connsiteX8" fmla="*/ 60399 w 1905919"/>
              <a:gd name="connsiteY8" fmla="*/ 0 h 20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919" h="2093204">
                <a:moveTo>
                  <a:pt x="60399" y="0"/>
                </a:moveTo>
                <a:lnTo>
                  <a:pt x="1845520" y="0"/>
                </a:lnTo>
                <a:cubicBezTo>
                  <a:pt x="1878877" y="0"/>
                  <a:pt x="1905919" y="27042"/>
                  <a:pt x="1905919" y="60399"/>
                </a:cubicBezTo>
                <a:lnTo>
                  <a:pt x="1905919" y="2032805"/>
                </a:lnTo>
                <a:cubicBezTo>
                  <a:pt x="1905919" y="2066162"/>
                  <a:pt x="1878877" y="2093204"/>
                  <a:pt x="1845520" y="2093204"/>
                </a:cubicBezTo>
                <a:lnTo>
                  <a:pt x="60399" y="2093204"/>
                </a:lnTo>
                <a:cubicBezTo>
                  <a:pt x="27042" y="2093204"/>
                  <a:pt x="0" y="2066162"/>
                  <a:pt x="0" y="2032805"/>
                </a:cubicBezTo>
                <a:lnTo>
                  <a:pt x="0" y="60399"/>
                </a:lnTo>
                <a:cubicBezTo>
                  <a:pt x="0" y="27042"/>
                  <a:pt x="27042" y="0"/>
                  <a:pt x="6039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7D101B5-DB8E-B851-7495-16C5CC7F78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5527" y="1894901"/>
            <a:ext cx="1905919" cy="2093204"/>
          </a:xfrm>
          <a:custGeom>
            <a:avLst/>
            <a:gdLst>
              <a:gd name="connsiteX0" fmla="*/ 60399 w 1905919"/>
              <a:gd name="connsiteY0" fmla="*/ 0 h 2093204"/>
              <a:gd name="connsiteX1" fmla="*/ 1845520 w 1905919"/>
              <a:gd name="connsiteY1" fmla="*/ 0 h 2093204"/>
              <a:gd name="connsiteX2" fmla="*/ 1905919 w 1905919"/>
              <a:gd name="connsiteY2" fmla="*/ 60399 h 2093204"/>
              <a:gd name="connsiteX3" fmla="*/ 1905919 w 1905919"/>
              <a:gd name="connsiteY3" fmla="*/ 2032805 h 2093204"/>
              <a:gd name="connsiteX4" fmla="*/ 1845520 w 1905919"/>
              <a:gd name="connsiteY4" fmla="*/ 2093204 h 2093204"/>
              <a:gd name="connsiteX5" fmla="*/ 60399 w 1905919"/>
              <a:gd name="connsiteY5" fmla="*/ 2093204 h 2093204"/>
              <a:gd name="connsiteX6" fmla="*/ 0 w 1905919"/>
              <a:gd name="connsiteY6" fmla="*/ 2032805 h 2093204"/>
              <a:gd name="connsiteX7" fmla="*/ 0 w 1905919"/>
              <a:gd name="connsiteY7" fmla="*/ 60399 h 2093204"/>
              <a:gd name="connsiteX8" fmla="*/ 60399 w 1905919"/>
              <a:gd name="connsiteY8" fmla="*/ 0 h 20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919" h="2093204">
                <a:moveTo>
                  <a:pt x="60399" y="0"/>
                </a:moveTo>
                <a:lnTo>
                  <a:pt x="1845520" y="0"/>
                </a:lnTo>
                <a:cubicBezTo>
                  <a:pt x="1878877" y="0"/>
                  <a:pt x="1905919" y="27042"/>
                  <a:pt x="1905919" y="60399"/>
                </a:cubicBezTo>
                <a:lnTo>
                  <a:pt x="1905919" y="2032805"/>
                </a:lnTo>
                <a:cubicBezTo>
                  <a:pt x="1905919" y="2066162"/>
                  <a:pt x="1878877" y="2093204"/>
                  <a:pt x="1845520" y="2093204"/>
                </a:cubicBezTo>
                <a:lnTo>
                  <a:pt x="60399" y="2093204"/>
                </a:lnTo>
                <a:cubicBezTo>
                  <a:pt x="27042" y="2093204"/>
                  <a:pt x="0" y="2066162"/>
                  <a:pt x="0" y="2032805"/>
                </a:cubicBezTo>
                <a:lnTo>
                  <a:pt x="0" y="60399"/>
                </a:lnTo>
                <a:cubicBezTo>
                  <a:pt x="0" y="27042"/>
                  <a:pt x="27042" y="0"/>
                  <a:pt x="6039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7907124-640C-6B92-7A9F-CF48C33C92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1233889"/>
            <a:ext cx="2530207" cy="3415229"/>
          </a:xfrm>
          <a:custGeom>
            <a:avLst/>
            <a:gdLst>
              <a:gd name="connsiteX0" fmla="*/ 80182 w 2530207"/>
              <a:gd name="connsiteY0" fmla="*/ 0 h 3415229"/>
              <a:gd name="connsiteX1" fmla="*/ 2450025 w 2530207"/>
              <a:gd name="connsiteY1" fmla="*/ 0 h 3415229"/>
              <a:gd name="connsiteX2" fmla="*/ 2530207 w 2530207"/>
              <a:gd name="connsiteY2" fmla="*/ 80182 h 3415229"/>
              <a:gd name="connsiteX3" fmla="*/ 2530207 w 2530207"/>
              <a:gd name="connsiteY3" fmla="*/ 3335047 h 3415229"/>
              <a:gd name="connsiteX4" fmla="*/ 2450025 w 2530207"/>
              <a:gd name="connsiteY4" fmla="*/ 3415229 h 3415229"/>
              <a:gd name="connsiteX5" fmla="*/ 80182 w 2530207"/>
              <a:gd name="connsiteY5" fmla="*/ 3415229 h 3415229"/>
              <a:gd name="connsiteX6" fmla="*/ 0 w 2530207"/>
              <a:gd name="connsiteY6" fmla="*/ 3335047 h 3415229"/>
              <a:gd name="connsiteX7" fmla="*/ 0 w 2530207"/>
              <a:gd name="connsiteY7" fmla="*/ 80182 h 3415229"/>
              <a:gd name="connsiteX8" fmla="*/ 80182 w 2530207"/>
              <a:gd name="connsiteY8" fmla="*/ 0 h 341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0207" h="3415229">
                <a:moveTo>
                  <a:pt x="80182" y="0"/>
                </a:moveTo>
                <a:lnTo>
                  <a:pt x="2450025" y="0"/>
                </a:lnTo>
                <a:cubicBezTo>
                  <a:pt x="2494308" y="0"/>
                  <a:pt x="2530207" y="35899"/>
                  <a:pt x="2530207" y="80182"/>
                </a:cubicBezTo>
                <a:lnTo>
                  <a:pt x="2530207" y="3335047"/>
                </a:lnTo>
                <a:cubicBezTo>
                  <a:pt x="2530207" y="3379330"/>
                  <a:pt x="2494308" y="3415229"/>
                  <a:pt x="2450025" y="3415229"/>
                </a:cubicBezTo>
                <a:lnTo>
                  <a:pt x="80182" y="3415229"/>
                </a:lnTo>
                <a:cubicBezTo>
                  <a:pt x="35899" y="3415229"/>
                  <a:pt x="0" y="3379330"/>
                  <a:pt x="0" y="3335047"/>
                </a:cubicBezTo>
                <a:lnTo>
                  <a:pt x="0" y="80182"/>
                </a:lnTo>
                <a:cubicBezTo>
                  <a:pt x="0" y="35899"/>
                  <a:pt x="35899" y="0"/>
                  <a:pt x="80182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266700" dist="139700" dir="8100000" algn="tr" rotWithShape="0">
              <a:prstClr val="black">
                <a:alpha val="4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6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2B90-5A66-7ED4-F6E7-00BE2BBF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95DD3-505C-9053-085E-826623C5C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6B633-D9DC-A31C-0358-94B956C09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65B5E-A44D-97A1-26AB-E66E5CB5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BAC9-8CF4-475A-8452-B951A43C5B23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C99CD-8484-D31A-4400-735AE956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9B71-A653-FA1C-4640-6A8C71AB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1F11-144B-45A5-90A8-72B9608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4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7C850-6001-FC66-F37C-114D1705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BE204-3DC6-1C61-2C95-7450829E1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19B39-6D28-7DEF-F581-1C4F0481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BAC9-8CF4-475A-8452-B951A43C5B23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E1C15-9996-C739-3E62-D65FDC371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44C4-0AD4-5108-B7F0-FB38F9998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F1F11-144B-45A5-90A8-72B9608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1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hyperlink" Target="https://www.youtube.com/watch?v=fOoElwsCGj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hyperlink" Target="https://www.youtube.com/watch?v=fOoElwsCGj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7DF702-456D-6011-20B0-B730126162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FAE8058-7E8D-E7E9-5DC8-351C3A19E058}"/>
              </a:ext>
            </a:extLst>
          </p:cNvPr>
          <p:cNvCxnSpPr/>
          <p:nvPr/>
        </p:nvCxnSpPr>
        <p:spPr>
          <a:xfrm>
            <a:off x="660400" y="874215"/>
            <a:ext cx="0" cy="5181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hlinkClick r:id="rId3" action="ppaction://hlinksldjump"/>
            <a:extLst>
              <a:ext uri="{FF2B5EF4-FFF2-40B4-BE49-F238E27FC236}">
                <a16:creationId xmlns:a16="http://schemas.microsoft.com/office/drawing/2014/main" id="{49D48CE7-7D8E-CCEF-02DA-8375B3FF4BDF}"/>
              </a:ext>
            </a:extLst>
          </p:cNvPr>
          <p:cNvSpPr/>
          <p:nvPr/>
        </p:nvSpPr>
        <p:spPr>
          <a:xfrm>
            <a:off x="474134" y="675249"/>
            <a:ext cx="372532" cy="3725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hlinkClick r:id="rId4" action="ppaction://hlinksldjump"/>
            <a:extLst>
              <a:ext uri="{FF2B5EF4-FFF2-40B4-BE49-F238E27FC236}">
                <a16:creationId xmlns:a16="http://schemas.microsoft.com/office/drawing/2014/main" id="{819310AF-4F33-228C-AA10-86FA5C14EF07}"/>
              </a:ext>
            </a:extLst>
          </p:cNvPr>
          <p:cNvSpPr/>
          <p:nvPr/>
        </p:nvSpPr>
        <p:spPr>
          <a:xfrm>
            <a:off x="571500" y="2056358"/>
            <a:ext cx="177799" cy="177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19CDB6-2DBC-FDB9-808B-3AA8006B8B7A}"/>
              </a:ext>
            </a:extLst>
          </p:cNvPr>
          <p:cNvSpPr txBox="1"/>
          <p:nvPr/>
        </p:nvSpPr>
        <p:spPr>
          <a:xfrm>
            <a:off x="1320798" y="1869934"/>
            <a:ext cx="3471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GenBank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2EEDFE7-E0F1-84E0-06D1-CFF92BAF6AC1}"/>
              </a:ext>
            </a:extLst>
          </p:cNvPr>
          <p:cNvSpPr txBox="1"/>
          <p:nvPr/>
        </p:nvSpPr>
        <p:spPr>
          <a:xfrm>
            <a:off x="1320799" y="2506267"/>
            <a:ext cx="2925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GenBank es </a:t>
            </a:r>
            <a:r>
              <a:rPr lang="en-US" sz="1200" dirty="0" err="1">
                <a:solidFill>
                  <a:schemeClr val="bg1"/>
                </a:solidFill>
              </a:rPr>
              <a:t>una</a:t>
            </a:r>
            <a:r>
              <a:rPr lang="en-US" sz="1200" dirty="0">
                <a:solidFill>
                  <a:schemeClr val="bg1"/>
                </a:solidFill>
              </a:rPr>
              <a:t> base de </a:t>
            </a:r>
            <a:r>
              <a:rPr lang="en-US" sz="1200" dirty="0" err="1">
                <a:solidFill>
                  <a:schemeClr val="bg1"/>
                </a:solidFill>
              </a:rPr>
              <a:t>datos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dirty="0" err="1">
                <a:solidFill>
                  <a:schemeClr val="bg1"/>
                </a:solidFill>
              </a:rPr>
              <a:t>secuencias</a:t>
            </a:r>
            <a:r>
              <a:rPr lang="en-US" sz="1200" dirty="0">
                <a:solidFill>
                  <a:schemeClr val="bg1"/>
                </a:solidFill>
              </a:rPr>
              <a:t> de ADN </a:t>
            </a:r>
            <a:r>
              <a:rPr lang="en-US" sz="1200" dirty="0" err="1">
                <a:solidFill>
                  <a:schemeClr val="bg1"/>
                </a:solidFill>
              </a:rPr>
              <a:t>mantenida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</a:t>
            </a:r>
            <a:r>
              <a:rPr lang="en-US" sz="1200" dirty="0">
                <a:solidFill>
                  <a:schemeClr val="bg1"/>
                </a:solidFill>
              </a:rPr>
              <a:t> Centro Nacional para la </a:t>
            </a:r>
            <a:r>
              <a:rPr lang="en-US" sz="1200" dirty="0" err="1">
                <a:solidFill>
                  <a:schemeClr val="bg1"/>
                </a:solidFill>
              </a:rPr>
              <a:t>Información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Biotecnológica</a:t>
            </a:r>
            <a:r>
              <a:rPr lang="en-US" sz="1200" dirty="0">
                <a:solidFill>
                  <a:schemeClr val="bg1"/>
                </a:solidFill>
              </a:rPr>
              <a:t> (NCBI) </a:t>
            </a:r>
            <a:r>
              <a:rPr lang="en-US" sz="1200" dirty="0" err="1">
                <a:solidFill>
                  <a:schemeClr val="bg1"/>
                </a:solidFill>
              </a:rPr>
              <a:t>en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los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Estados</a:t>
            </a:r>
            <a:r>
              <a:rPr lang="en-US" sz="1200" dirty="0">
                <a:solidFill>
                  <a:schemeClr val="bg1"/>
                </a:solidFill>
              </a:rPr>
              <a:t> Unidos. </a:t>
            </a:r>
            <a:r>
              <a:rPr lang="en-US" sz="1200" dirty="0" err="1">
                <a:solidFill>
                  <a:schemeClr val="bg1"/>
                </a:solidFill>
              </a:rPr>
              <a:t>Contiene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colección</a:t>
            </a:r>
            <a:r>
              <a:rPr lang="en-US" sz="1200" dirty="0">
                <a:solidFill>
                  <a:schemeClr val="bg1"/>
                </a:solidFill>
              </a:rPr>
              <a:t> extensa de </a:t>
            </a:r>
            <a:r>
              <a:rPr lang="en-US" sz="1200" dirty="0" err="1">
                <a:solidFill>
                  <a:schemeClr val="bg1"/>
                </a:solidFill>
              </a:rPr>
              <a:t>secuencias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genéticas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dirty="0" err="1">
                <a:solidFill>
                  <a:schemeClr val="bg1"/>
                </a:solidFill>
              </a:rPr>
              <a:t>diversas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especies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proporcionadas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investigadores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dirty="0" err="1">
                <a:solidFill>
                  <a:schemeClr val="bg1"/>
                </a:solidFill>
              </a:rPr>
              <a:t>todo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mundo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54755D1-D160-2EC9-5699-A17840ACDB31}"/>
              </a:ext>
            </a:extLst>
          </p:cNvPr>
          <p:cNvSpPr/>
          <p:nvPr/>
        </p:nvSpPr>
        <p:spPr>
          <a:xfrm>
            <a:off x="1359784" y="3996447"/>
            <a:ext cx="1150144" cy="337746"/>
          </a:xfrm>
          <a:prstGeom prst="roundRect">
            <a:avLst>
              <a:gd name="adj" fmla="val 41226"/>
            </a:avLst>
          </a:prstGeom>
          <a:solidFill>
            <a:srgbClr val="000000">
              <a:alpha val="5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Enlace</a:t>
            </a:r>
          </a:p>
        </p:txBody>
      </p:sp>
      <p:pic>
        <p:nvPicPr>
          <p:cNvPr id="1034" name="Picture 10" descr="A square vector drawing of a protein molecule. The protein should be detailed, showing its complex structure, and the background should be a solid, uniform color for a clean and professional look.">
            <a:extLst>
              <a:ext uri="{FF2B5EF4-FFF2-40B4-BE49-F238E27FC236}">
                <a16:creationId xmlns:a16="http://schemas.microsoft.com/office/drawing/2014/main" id="{E2E17EFD-D25E-9D91-1168-1D21EFFA5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402" y="1657893"/>
            <a:ext cx="3247727" cy="324772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hand-drawn style vector illustration of a DNA strand, with pencil sketch details. The DNA should show the double helix structure. The background should be a flat, solid uniform color for a clean and professional look.">
            <a:extLst>
              <a:ext uri="{FF2B5EF4-FFF2-40B4-BE49-F238E27FC236}">
                <a16:creationId xmlns:a16="http://schemas.microsoft.com/office/drawing/2014/main" id="{99BAE3EF-7CF8-4448-012C-795561FA0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916" y="841528"/>
            <a:ext cx="5214287" cy="52142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8384F3-1BE3-424D-776B-3A525B4C1403}"/>
              </a:ext>
            </a:extLst>
          </p:cNvPr>
          <p:cNvSpPr txBox="1"/>
          <p:nvPr/>
        </p:nvSpPr>
        <p:spPr>
          <a:xfrm>
            <a:off x="796104" y="6180081"/>
            <a:ext cx="10197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Presentación </a:t>
            </a:r>
            <a:r>
              <a:rPr lang="es-ES_tradnl" dirty="0">
                <a:solidFill>
                  <a:schemeClr val="bg1"/>
                </a:solidFill>
              </a:rPr>
              <a:t>inspirada en Just a PowerPoint </a:t>
            </a:r>
            <a:r>
              <a:rPr lang="es-ES_tradnl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https://www.youtube.com/watch?v=fOoElwsCGj0</a:t>
            </a:r>
            <a:r>
              <a:rPr lang="es-ES_tradnl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3070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7DF702-456D-6011-20B0-B730126162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50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FAE8058-7E8D-E7E9-5DC8-351C3A19E058}"/>
              </a:ext>
            </a:extLst>
          </p:cNvPr>
          <p:cNvCxnSpPr/>
          <p:nvPr/>
        </p:nvCxnSpPr>
        <p:spPr>
          <a:xfrm>
            <a:off x="660400" y="874215"/>
            <a:ext cx="0" cy="5181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hlinkClick r:id="rId3" action="ppaction://hlinksldjump"/>
            <a:extLst>
              <a:ext uri="{FF2B5EF4-FFF2-40B4-BE49-F238E27FC236}">
                <a16:creationId xmlns:a16="http://schemas.microsoft.com/office/drawing/2014/main" id="{49D48CE7-7D8E-CCEF-02DA-8375B3FF4BDF}"/>
              </a:ext>
            </a:extLst>
          </p:cNvPr>
          <p:cNvSpPr/>
          <p:nvPr/>
        </p:nvSpPr>
        <p:spPr>
          <a:xfrm>
            <a:off x="474134" y="675249"/>
            <a:ext cx="372532" cy="3725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>
            <a:hlinkClick r:id="rId4" action="ppaction://hlinksldjump"/>
            <a:extLst>
              <a:ext uri="{FF2B5EF4-FFF2-40B4-BE49-F238E27FC236}">
                <a16:creationId xmlns:a16="http://schemas.microsoft.com/office/drawing/2014/main" id="{819310AF-4F33-228C-AA10-86FA5C14EF07}"/>
              </a:ext>
            </a:extLst>
          </p:cNvPr>
          <p:cNvSpPr/>
          <p:nvPr/>
        </p:nvSpPr>
        <p:spPr>
          <a:xfrm>
            <a:off x="571500" y="2056358"/>
            <a:ext cx="177799" cy="1777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19CDB6-2DBC-FDB9-808B-3AA8006B8B7A}"/>
              </a:ext>
            </a:extLst>
          </p:cNvPr>
          <p:cNvSpPr txBox="1"/>
          <p:nvPr/>
        </p:nvSpPr>
        <p:spPr>
          <a:xfrm>
            <a:off x="1320798" y="1869934"/>
            <a:ext cx="3471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ExtraBold" panose="00000900000000000000" pitchFamily="2" charset="0"/>
                <a:cs typeface="Poppins ExtraBold" panose="00000900000000000000" pitchFamily="2" charset="0"/>
              </a:rPr>
              <a:t>UniProt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2EEDFE7-E0F1-84E0-06D1-CFF92BAF6AC1}"/>
              </a:ext>
            </a:extLst>
          </p:cNvPr>
          <p:cNvSpPr txBox="1"/>
          <p:nvPr/>
        </p:nvSpPr>
        <p:spPr>
          <a:xfrm>
            <a:off x="1320799" y="2506267"/>
            <a:ext cx="2925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UniProt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(Universal Protein Resource) es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 de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secuencias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anotaciones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proteínas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Es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colaboración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entre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Instituto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Europeo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Bioinformática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(EBI),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Instituto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Suizo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Bioinformática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(SIB) y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Centro de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Biotecnológica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(PIR).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1036" name="Picture 12" descr="A hand-drawn style vector illustration of a DNA strand, with pencil sketch details. The DNA should show the double helix structure. The background should be a flat, solid uniform color for a clean and professional look.">
            <a:extLst>
              <a:ext uri="{FF2B5EF4-FFF2-40B4-BE49-F238E27FC236}">
                <a16:creationId xmlns:a16="http://schemas.microsoft.com/office/drawing/2014/main" id="{99BAE3EF-7CF8-4448-012C-795561FA0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402" y="1657893"/>
            <a:ext cx="3258090" cy="32580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A square vector drawing of a protein molecule. The protein should be detailed, showing its complex structure, and the background should be a solid, uniform color for a clean and professional look.">
            <a:extLst>
              <a:ext uri="{FF2B5EF4-FFF2-40B4-BE49-F238E27FC236}">
                <a16:creationId xmlns:a16="http://schemas.microsoft.com/office/drawing/2014/main" id="{9FE5B52B-1E40-2372-D6F9-8963B771A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222" y="833178"/>
            <a:ext cx="5263674" cy="52636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03">
            <a:extLst>
              <a:ext uri="{FF2B5EF4-FFF2-40B4-BE49-F238E27FC236}">
                <a16:creationId xmlns:a16="http://schemas.microsoft.com/office/drawing/2014/main" id="{3AC27443-7CD1-EE85-0BF6-8A2F1987BFE4}"/>
              </a:ext>
            </a:extLst>
          </p:cNvPr>
          <p:cNvSpPr/>
          <p:nvPr/>
        </p:nvSpPr>
        <p:spPr>
          <a:xfrm>
            <a:off x="1359784" y="3996447"/>
            <a:ext cx="1150144" cy="337746"/>
          </a:xfrm>
          <a:prstGeom prst="roundRect">
            <a:avLst>
              <a:gd name="adj" fmla="val 41226"/>
            </a:avLst>
          </a:prstGeom>
          <a:solidFill>
            <a:srgbClr val="000000">
              <a:alpha val="5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Enlace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35CF4-75BB-67D0-539F-61243C9A734C}"/>
              </a:ext>
            </a:extLst>
          </p:cNvPr>
          <p:cNvSpPr txBox="1"/>
          <p:nvPr/>
        </p:nvSpPr>
        <p:spPr>
          <a:xfrm>
            <a:off x="796104" y="6180081"/>
            <a:ext cx="10197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Presentación inspirada en Just a PowerPoint </a:t>
            </a:r>
            <a:r>
              <a:rPr lang="es-ES_tradnl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https://www.youtube.com/watch?v=fOoElwsCGj0</a:t>
            </a:r>
            <a:r>
              <a:rPr lang="es-ES_tradnl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8915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135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Poppins ExtraBold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Dxf Ibrahim</dc:creator>
  <cp:lastModifiedBy>Nathaly Dongo mendoza</cp:lastModifiedBy>
  <cp:revision>5</cp:revision>
  <dcterms:created xsi:type="dcterms:W3CDTF">2023-10-17T00:38:49Z</dcterms:created>
  <dcterms:modified xsi:type="dcterms:W3CDTF">2024-06-07T19:24:19Z</dcterms:modified>
</cp:coreProperties>
</file>