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45ec4963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45ec4963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45ec4963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45ec4963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45ec4963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45ec4963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45ec4963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45ec4963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45ec4963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45ec4963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45ec4963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45ec4963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45ec4963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45ec4963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45ec4963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45ec496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77c21093831fa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77c21093831fa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45ec4963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45ec4963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45ec4963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45ec4963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45ec4963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45ec4963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45ec4963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45ec4963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45ec4963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45ec4963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c/bike-sharing-deman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717300"/>
          </a:xfrm>
          <a:prstGeom prst="rect">
            <a:avLst/>
          </a:prstGeom>
        </p:spPr>
        <p:txBody>
          <a:bodyPr anchorCtr="0" anchor="t" bIns="91425" lIns="91425" spcFirstLastPara="1" rIns="91425" wrap="square" tIns="91425">
            <a:noAutofit/>
          </a:bodyPr>
          <a:lstStyle/>
          <a:p>
            <a:pPr indent="0" lvl="0" marL="0" rtl="0" algn="l">
              <a:lnSpc>
                <a:spcPct val="140000"/>
              </a:lnSpc>
              <a:spcBef>
                <a:spcPts val="1500"/>
              </a:spcBef>
              <a:spcAft>
                <a:spcPts val="0"/>
              </a:spcAft>
              <a:buNone/>
            </a:pPr>
            <a:r>
              <a:rPr lang="en" sz="3000">
                <a:solidFill>
                  <a:srgbClr val="333333"/>
                </a:solidFill>
                <a:highlight>
                  <a:srgbClr val="FFFFFF"/>
                </a:highlight>
                <a:latin typeface="Arial"/>
                <a:ea typeface="Arial"/>
                <a:cs typeface="Arial"/>
                <a:sym typeface="Arial"/>
              </a:rPr>
              <a:t>Kaggle Bike Sharing Demand Challenge</a:t>
            </a:r>
            <a:endParaRPr sz="3000">
              <a:solidFill>
                <a:srgbClr val="333333"/>
              </a:solidFill>
              <a:highlight>
                <a:srgbClr val="FFFFFF"/>
              </a:highlight>
              <a:latin typeface="Arial"/>
              <a:ea typeface="Arial"/>
              <a:cs typeface="Arial"/>
              <a:sym typeface="Arial"/>
            </a:endParaRPr>
          </a:p>
          <a:p>
            <a:pPr indent="0" lvl="0" marL="0" rtl="0" algn="l">
              <a:spcBef>
                <a:spcPts val="150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Merry Mekonnen &amp; Rediet Negash   -----&gt; CSE-351(Intro to </a:t>
            </a:r>
            <a:r>
              <a:rPr lang="en"/>
              <a:t>data science</a:t>
            </a:r>
            <a:r>
              <a:rPr lang="e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Relationship Analysis</a:t>
            </a:r>
            <a:endParaRPr/>
          </a:p>
          <a:p>
            <a:pPr indent="0" lvl="0" marL="0" rtl="0" algn="l">
              <a:spcBef>
                <a:spcPts val="0"/>
              </a:spcBef>
              <a:spcAft>
                <a:spcPts val="0"/>
              </a:spcAft>
              <a:buNone/>
            </a:pPr>
            <a:r>
              <a:t/>
            </a:r>
            <a:endParaRPr/>
          </a:p>
        </p:txBody>
      </p:sp>
      <p:sp>
        <p:nvSpPr>
          <p:cNvPr id="145" name="Google Shape;145;p22"/>
          <p:cNvSpPr txBox="1"/>
          <p:nvPr>
            <p:ph idx="1" type="body"/>
          </p:nvPr>
        </p:nvSpPr>
        <p:spPr>
          <a:xfrm>
            <a:off x="729450" y="2078875"/>
            <a:ext cx="38424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rgbClr val="351C75"/>
                </a:solidFill>
              </a:rPr>
              <a:t>Wind speed Vs Casual Users</a:t>
            </a:r>
            <a:endParaRPr sz="1800">
              <a:solidFill>
                <a:srgbClr val="351C75"/>
              </a:solidFill>
            </a:endParaRPr>
          </a:p>
          <a:p>
            <a:pPr indent="0" lvl="0" marL="457200" rtl="0" algn="l">
              <a:spcBef>
                <a:spcPts val="1600"/>
              </a:spcBef>
              <a:spcAft>
                <a:spcPts val="1600"/>
              </a:spcAft>
              <a:buNone/>
            </a:pPr>
            <a:r>
              <a:rPr lang="en" sz="1200">
                <a:solidFill>
                  <a:srgbClr val="000000"/>
                </a:solidFill>
              </a:rPr>
              <a:t>As wind speed increase, fewer casual users tend to bike. This shows that when wind-speed increases people lose their interest to go out and bike.</a:t>
            </a:r>
            <a:endParaRPr sz="1200">
              <a:solidFill>
                <a:srgbClr val="000000"/>
              </a:solidFill>
            </a:endParaRPr>
          </a:p>
        </p:txBody>
      </p:sp>
      <p:pic>
        <p:nvPicPr>
          <p:cNvPr id="146" name="Google Shape;146;p22"/>
          <p:cNvPicPr preferRelativeResize="0"/>
          <p:nvPr/>
        </p:nvPicPr>
        <p:blipFill>
          <a:blip r:embed="rId3">
            <a:alphaModFix/>
          </a:blip>
          <a:stretch>
            <a:fillRect/>
          </a:stretch>
        </p:blipFill>
        <p:spPr>
          <a:xfrm>
            <a:off x="4724250" y="2006250"/>
            <a:ext cx="3956662" cy="298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Relationship Analysis</a:t>
            </a:r>
            <a:endParaRPr/>
          </a:p>
          <a:p>
            <a:pPr indent="0" lvl="0" marL="0" rtl="0" algn="l">
              <a:spcBef>
                <a:spcPts val="0"/>
              </a:spcBef>
              <a:spcAft>
                <a:spcPts val="0"/>
              </a:spcAft>
              <a:buNone/>
            </a:pPr>
            <a:r>
              <a:t/>
            </a:r>
            <a:endParaRPr/>
          </a:p>
        </p:txBody>
      </p:sp>
      <p:sp>
        <p:nvSpPr>
          <p:cNvPr id="152" name="Google Shape;152;p23"/>
          <p:cNvSpPr txBox="1"/>
          <p:nvPr>
            <p:ph idx="1" type="body"/>
          </p:nvPr>
        </p:nvSpPr>
        <p:spPr>
          <a:xfrm>
            <a:off x="729450" y="2078875"/>
            <a:ext cx="39105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rgbClr val="351C75"/>
                </a:solidFill>
              </a:rPr>
              <a:t>Wind speed Vs Registered Users</a:t>
            </a:r>
            <a:endParaRPr sz="1800">
              <a:solidFill>
                <a:srgbClr val="351C75"/>
              </a:solidFill>
            </a:endParaRPr>
          </a:p>
          <a:p>
            <a:pPr indent="0" lvl="0" marL="457200" rtl="0" algn="l">
              <a:spcBef>
                <a:spcPts val="1600"/>
              </a:spcBef>
              <a:spcAft>
                <a:spcPts val="1600"/>
              </a:spcAft>
              <a:buNone/>
            </a:pPr>
            <a:r>
              <a:rPr lang="en" sz="1200">
                <a:solidFill>
                  <a:srgbClr val="000000"/>
                </a:solidFill>
              </a:rPr>
              <a:t>Even though most registered users tend to bike on lots of  days except for holidays and weekends, when the wind-speed increases, most of registered users do not bike. This implies that both casual and registered users tend to bike less on windy days.</a:t>
            </a:r>
            <a:endParaRPr sz="1200">
              <a:solidFill>
                <a:srgbClr val="000000"/>
              </a:solidFill>
            </a:endParaRPr>
          </a:p>
        </p:txBody>
      </p:sp>
      <p:pic>
        <p:nvPicPr>
          <p:cNvPr id="153" name="Google Shape;153;p23"/>
          <p:cNvPicPr preferRelativeResize="0"/>
          <p:nvPr/>
        </p:nvPicPr>
        <p:blipFill>
          <a:blip r:embed="rId3">
            <a:alphaModFix/>
          </a:blip>
          <a:stretch>
            <a:fillRect/>
          </a:stretch>
        </p:blipFill>
        <p:spPr>
          <a:xfrm>
            <a:off x="4990775" y="1717000"/>
            <a:ext cx="3952909" cy="298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Relationship Analysis</a:t>
            </a:r>
            <a:endParaRPr/>
          </a:p>
          <a:p>
            <a:pPr indent="0" lvl="0" marL="0" rtl="0" algn="l">
              <a:spcBef>
                <a:spcPts val="0"/>
              </a:spcBef>
              <a:spcAft>
                <a:spcPts val="0"/>
              </a:spcAft>
              <a:buNone/>
            </a:pPr>
            <a:r>
              <a:t/>
            </a:r>
            <a:endParaRPr/>
          </a:p>
        </p:txBody>
      </p:sp>
      <p:sp>
        <p:nvSpPr>
          <p:cNvPr id="159" name="Google Shape;159;p24"/>
          <p:cNvSpPr txBox="1"/>
          <p:nvPr>
            <p:ph idx="1" type="body"/>
          </p:nvPr>
        </p:nvSpPr>
        <p:spPr>
          <a:xfrm>
            <a:off x="729450" y="2078875"/>
            <a:ext cx="38427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rgbClr val="351C75"/>
                </a:solidFill>
              </a:rPr>
              <a:t>Working day Vs Registered Users</a:t>
            </a:r>
            <a:endParaRPr sz="1800">
              <a:solidFill>
                <a:srgbClr val="351C75"/>
              </a:solidFill>
            </a:endParaRPr>
          </a:p>
          <a:p>
            <a:pPr indent="0" lvl="0" marL="457200" rtl="0" algn="l">
              <a:spcBef>
                <a:spcPts val="1600"/>
              </a:spcBef>
              <a:spcAft>
                <a:spcPts val="1600"/>
              </a:spcAft>
              <a:buNone/>
            </a:pPr>
            <a:r>
              <a:rPr lang="en" sz="1200">
                <a:solidFill>
                  <a:srgbClr val="000000"/>
                </a:solidFill>
              </a:rPr>
              <a:t>On working days, many registered users bike. This implies that most of the registered users use their bike to go work. </a:t>
            </a:r>
            <a:endParaRPr sz="1200">
              <a:solidFill>
                <a:srgbClr val="000000"/>
              </a:solidFill>
            </a:endParaRPr>
          </a:p>
        </p:txBody>
      </p:sp>
      <p:pic>
        <p:nvPicPr>
          <p:cNvPr id="160" name="Google Shape;160;p24"/>
          <p:cNvPicPr preferRelativeResize="0"/>
          <p:nvPr/>
        </p:nvPicPr>
        <p:blipFill>
          <a:blip r:embed="rId3">
            <a:alphaModFix/>
          </a:blip>
          <a:stretch>
            <a:fillRect/>
          </a:stretch>
        </p:blipFill>
        <p:spPr>
          <a:xfrm>
            <a:off x="4984000" y="1563750"/>
            <a:ext cx="3967207" cy="2984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66" name="Google Shape;166;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We visualized how each attribute takes distinct values.  </a:t>
            </a:r>
            <a:endParaRPr/>
          </a:p>
          <a:p>
            <a:pPr indent="0" lvl="0" marL="0" rtl="0" algn="l">
              <a:spcBef>
                <a:spcPts val="1600"/>
              </a:spcBef>
              <a:spcAft>
                <a:spcPts val="0"/>
              </a:spcAft>
              <a:buNone/>
            </a:pPr>
            <a:r>
              <a:rPr lang="en"/>
              <a:t>--&gt; We observed the overall pattern of the dataset</a:t>
            </a:r>
            <a:endParaRPr/>
          </a:p>
          <a:p>
            <a:pPr indent="0" lvl="0" marL="0" rtl="0" algn="l">
              <a:spcBef>
                <a:spcPts val="1600"/>
              </a:spcBef>
              <a:spcAft>
                <a:spcPts val="0"/>
              </a:spcAft>
              <a:buNone/>
            </a:pPr>
            <a:r>
              <a:rPr lang="en"/>
              <a:t>--&gt; We counted the number of distinct values each attribute takes.</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esults</a:t>
            </a:r>
            <a:endParaRPr/>
          </a:p>
        </p:txBody>
      </p:sp>
      <p:sp>
        <p:nvSpPr>
          <p:cNvPr id="172" name="Google Shape;172;p26"/>
          <p:cNvSpPr txBox="1"/>
          <p:nvPr>
            <p:ph idx="1" type="body"/>
          </p:nvPr>
        </p:nvSpPr>
        <p:spPr>
          <a:xfrm>
            <a:off x="729450" y="2078875"/>
            <a:ext cx="7688700" cy="30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initial goal was to find relationships between the dataset attributes and forecast the bike rental demand. The results we found:</a:t>
            </a:r>
            <a:endParaRPr/>
          </a:p>
          <a:p>
            <a:pPr indent="0" lvl="0" marL="0" rtl="0" algn="l">
              <a:spcBef>
                <a:spcPts val="1600"/>
              </a:spcBef>
              <a:spcAft>
                <a:spcPts val="0"/>
              </a:spcAft>
              <a:buNone/>
            </a:pPr>
            <a:r>
              <a:rPr lang="en"/>
              <a:t>=&gt; On windy days, there is a lower bike rental demand.  Neither regular user nor casual user shows interest in biking on windy days.</a:t>
            </a:r>
            <a:endParaRPr/>
          </a:p>
          <a:p>
            <a:pPr indent="0" lvl="0" marL="0" rtl="0" algn="l">
              <a:spcBef>
                <a:spcPts val="1600"/>
              </a:spcBef>
              <a:spcAft>
                <a:spcPts val="0"/>
              </a:spcAft>
              <a:buNone/>
            </a:pPr>
            <a:r>
              <a:rPr lang="en"/>
              <a:t>=&gt; On days where temperature is high, casual users tend to bike more. However, registered users when the temperature goes high, unless on weekends, don't bike.This implies that most of the registered users are busy on weekdays probably working or learning.  The bike rental demand would be high if temperature goes high on weekends so that both casual users and regular users come looking for bike.</a:t>
            </a:r>
            <a:endParaRPr/>
          </a:p>
          <a:p>
            <a:pPr indent="0" lvl="0" marL="0" rtl="0" algn="l">
              <a:spcBef>
                <a:spcPts val="1600"/>
              </a:spcBef>
              <a:spcAft>
                <a:spcPts val="1600"/>
              </a:spcAft>
              <a:buNone/>
            </a:pPr>
            <a:r>
              <a:rPr lang="en"/>
              <a:t>=&gt; On holidays, there is almost no bike rental demand. This is presumably due to the fact that most people stay somewhere and don't have the interest to roam around.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idx="1" type="body"/>
          </p:nvPr>
        </p:nvSpPr>
        <p:spPr>
          <a:xfrm>
            <a:off x="646550" y="17537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Thank you!</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rgbClr val="980000"/>
                </a:solidFill>
              </a:rPr>
              <a:t>Inspiration for analysing this data</a:t>
            </a:r>
            <a:endParaRPr sz="2400">
              <a:solidFill>
                <a:srgbClr val="980000"/>
              </a:solidFill>
            </a:endParaRPr>
          </a:p>
        </p:txBody>
      </p:sp>
      <p:sp>
        <p:nvSpPr>
          <p:cNvPr id="93" name="Google Shape;93;p14"/>
          <p:cNvSpPr txBox="1"/>
          <p:nvPr>
            <p:ph idx="1" type="body"/>
          </p:nvPr>
        </p:nvSpPr>
        <p:spPr>
          <a:xfrm>
            <a:off x="729450" y="2078875"/>
            <a:ext cx="4536000" cy="271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Bike sharing system is a bike rental system by which people are able to rent a bike from   one location and return it to a different place  as needed. It is automated via network through a city and is used to </a:t>
            </a:r>
            <a:r>
              <a:rPr lang="en" sz="1600"/>
              <a:t>record</a:t>
            </a:r>
            <a:r>
              <a:rPr lang="en" sz="1600"/>
              <a:t> a data that has the duration of travel, departure location, arrival location, and time elapsed which are generated by these systems. Hence, this  functions as a sensor network  that can be used for study in a mobility of a city. </a:t>
            </a:r>
            <a:endParaRPr sz="1600"/>
          </a:p>
        </p:txBody>
      </p:sp>
      <p:pic>
        <p:nvPicPr>
          <p:cNvPr id="94" name="Google Shape;94;p14"/>
          <p:cNvPicPr preferRelativeResize="0"/>
          <p:nvPr/>
        </p:nvPicPr>
        <p:blipFill>
          <a:blip r:embed="rId3">
            <a:alphaModFix/>
          </a:blip>
          <a:stretch>
            <a:fillRect/>
          </a:stretch>
        </p:blipFill>
        <p:spPr>
          <a:xfrm>
            <a:off x="5921525" y="2174150"/>
            <a:ext cx="2952750" cy="1876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problem </a:t>
            </a:r>
            <a:endParaRPr/>
          </a:p>
        </p:txBody>
      </p:sp>
      <p:sp>
        <p:nvSpPr>
          <p:cNvPr id="100" name="Google Shape;100;p15"/>
          <p:cNvSpPr txBox="1"/>
          <p:nvPr>
            <p:ph idx="1" type="body"/>
          </p:nvPr>
        </p:nvSpPr>
        <p:spPr>
          <a:xfrm>
            <a:off x="729450" y="2078875"/>
            <a:ext cx="7688700" cy="271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rPr>
              <a:t>The problem is to combine </a:t>
            </a:r>
            <a:r>
              <a:rPr lang="en" sz="2400">
                <a:solidFill>
                  <a:srgbClr val="741B47"/>
                </a:solidFill>
              </a:rPr>
              <a:t>historical usage patterns </a:t>
            </a:r>
            <a:r>
              <a:rPr lang="en" sz="2400">
                <a:solidFill>
                  <a:srgbClr val="000000"/>
                </a:solidFill>
              </a:rPr>
              <a:t>with </a:t>
            </a:r>
            <a:r>
              <a:rPr lang="en" sz="2400">
                <a:solidFill>
                  <a:srgbClr val="741B47"/>
                </a:solidFill>
              </a:rPr>
              <a:t>weather</a:t>
            </a:r>
            <a:r>
              <a:rPr lang="en" sz="2400">
                <a:solidFill>
                  <a:srgbClr val="741B47"/>
                </a:solidFill>
              </a:rPr>
              <a:t> data</a:t>
            </a:r>
            <a:r>
              <a:rPr lang="en" sz="2400">
                <a:solidFill>
                  <a:srgbClr val="000000"/>
                </a:solidFill>
              </a:rPr>
              <a:t> in order</a:t>
            </a:r>
            <a:r>
              <a:rPr lang="en" sz="2400">
                <a:solidFill>
                  <a:srgbClr val="674EA7"/>
                </a:solidFill>
              </a:rPr>
              <a:t> to forecast bike rental demand</a:t>
            </a:r>
            <a:r>
              <a:rPr lang="en" sz="2400">
                <a:solidFill>
                  <a:srgbClr val="000000"/>
                </a:solidFill>
              </a:rPr>
              <a:t> in the capital bikeshare program.</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description of dataset </a:t>
            </a:r>
            <a:endParaRPr/>
          </a:p>
        </p:txBody>
      </p:sp>
      <p:sp>
        <p:nvSpPr>
          <p:cNvPr id="106" name="Google Shape;106;p16"/>
          <p:cNvSpPr txBox="1"/>
          <p:nvPr>
            <p:ph idx="1" type="body"/>
          </p:nvPr>
        </p:nvSpPr>
        <p:spPr>
          <a:xfrm>
            <a:off x="729450" y="2078875"/>
            <a:ext cx="7688700" cy="271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The dataset shows the: </a:t>
            </a:r>
            <a:endParaRPr sz="1600"/>
          </a:p>
          <a:p>
            <a:pPr indent="457200" lvl="0" marL="457200" rtl="0" algn="l">
              <a:lnSpc>
                <a:spcPct val="115000"/>
              </a:lnSpc>
              <a:spcBef>
                <a:spcPts val="1600"/>
              </a:spcBef>
              <a:spcAft>
                <a:spcPts val="0"/>
              </a:spcAft>
              <a:buNone/>
            </a:pPr>
            <a:r>
              <a:rPr lang="en" sz="1600"/>
              <a:t>DateTime</a:t>
            </a:r>
            <a:r>
              <a:rPr lang="en" sz="1600"/>
              <a:t>,                                  Season,</a:t>
            </a:r>
            <a:endParaRPr sz="1600"/>
          </a:p>
          <a:p>
            <a:pPr indent="0" lvl="0" marL="0" rtl="0" algn="l">
              <a:lnSpc>
                <a:spcPct val="115000"/>
              </a:lnSpc>
              <a:spcBef>
                <a:spcPts val="0"/>
              </a:spcBef>
              <a:spcAft>
                <a:spcPts val="0"/>
              </a:spcAft>
              <a:buNone/>
            </a:pPr>
            <a:r>
              <a:rPr lang="en" sz="1600"/>
              <a:t> 		Holyday,                                      WorkingDay,</a:t>
            </a:r>
            <a:endParaRPr sz="1600"/>
          </a:p>
          <a:p>
            <a:pPr indent="0" lvl="0" marL="0" rtl="0" algn="l">
              <a:lnSpc>
                <a:spcPct val="115000"/>
              </a:lnSpc>
              <a:spcBef>
                <a:spcPts val="0"/>
              </a:spcBef>
              <a:spcAft>
                <a:spcPts val="0"/>
              </a:spcAft>
              <a:buNone/>
            </a:pPr>
            <a:r>
              <a:rPr lang="en" sz="1600"/>
              <a:t> 		Weather,                                    Temperature, </a:t>
            </a:r>
            <a:endParaRPr sz="1600"/>
          </a:p>
          <a:p>
            <a:pPr indent="457200" lvl="0" marL="457200" rtl="0" algn="l">
              <a:lnSpc>
                <a:spcPct val="115000"/>
              </a:lnSpc>
              <a:spcBef>
                <a:spcPts val="0"/>
              </a:spcBef>
              <a:spcAft>
                <a:spcPts val="0"/>
              </a:spcAft>
              <a:buNone/>
            </a:pPr>
            <a:r>
              <a:rPr lang="en" sz="1600"/>
              <a:t>Humidity</a:t>
            </a:r>
            <a:r>
              <a:rPr lang="en" sz="1600"/>
              <a:t>,                                    WindSpeed, </a:t>
            </a:r>
            <a:endParaRPr sz="1600"/>
          </a:p>
          <a:p>
            <a:pPr indent="457200" lvl="0" marL="457200" rtl="0" algn="l">
              <a:lnSpc>
                <a:spcPct val="115000"/>
              </a:lnSpc>
              <a:spcBef>
                <a:spcPts val="0"/>
              </a:spcBef>
              <a:spcAft>
                <a:spcPts val="0"/>
              </a:spcAft>
              <a:buNone/>
            </a:pPr>
            <a:r>
              <a:rPr lang="en" sz="1600"/>
              <a:t>Casual,                                         Registered,  Count. </a:t>
            </a:r>
            <a:endParaRPr sz="1600"/>
          </a:p>
          <a:p>
            <a:pPr indent="457200" lvl="0" marL="457200" rtl="0" algn="l">
              <a:lnSpc>
                <a:spcPct val="115000"/>
              </a:lnSpc>
              <a:spcBef>
                <a:spcPts val="0"/>
              </a:spcBef>
              <a:spcAft>
                <a:spcPts val="0"/>
              </a:spcAft>
              <a:buNone/>
            </a:pPr>
            <a:r>
              <a:t/>
            </a:r>
            <a:endParaRPr sz="1600"/>
          </a:p>
          <a:p>
            <a:pPr indent="0" lvl="0" marL="0" rtl="0" algn="l">
              <a:lnSpc>
                <a:spcPct val="100000"/>
              </a:lnSpc>
              <a:spcBef>
                <a:spcPts val="0"/>
              </a:spcBef>
              <a:spcAft>
                <a:spcPts val="1600"/>
              </a:spcAft>
              <a:buNone/>
            </a:pPr>
            <a:r>
              <a:rPr lang="en" sz="1600"/>
              <a:t>The dataset is used to </a:t>
            </a:r>
            <a:r>
              <a:rPr lang="en" sz="1600"/>
              <a:t>forecast</a:t>
            </a:r>
            <a:r>
              <a:rPr lang="en" sz="1600"/>
              <a:t> the bike rental demand based on the weather data provided in the above parameters.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Approaches : </a:t>
            </a:r>
            <a:r>
              <a:rPr lang="en"/>
              <a:t> </a:t>
            </a:r>
            <a:r>
              <a:rPr lang="en" sz="1800"/>
              <a:t>Data analysis tool and Steps Applied</a:t>
            </a:r>
            <a:endParaRPr sz="1800"/>
          </a:p>
          <a:p>
            <a:pPr indent="0" lvl="0" marL="0" rtl="0" algn="l">
              <a:spcBef>
                <a:spcPts val="0"/>
              </a:spcBef>
              <a:spcAft>
                <a:spcPts val="0"/>
              </a:spcAft>
              <a:buNone/>
            </a:pPr>
            <a:r>
              <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600">
                <a:solidFill>
                  <a:srgbClr val="BF9000"/>
                </a:solidFill>
              </a:rPr>
              <a:t>1, </a:t>
            </a:r>
            <a:r>
              <a:rPr b="1" lang="en" sz="1600">
                <a:solidFill>
                  <a:srgbClr val="BF9000"/>
                </a:solidFill>
              </a:rPr>
              <a:t>Open the dataset:</a:t>
            </a:r>
            <a:endParaRPr b="1" sz="1600">
              <a:solidFill>
                <a:srgbClr val="BF9000"/>
              </a:solidFill>
            </a:endParaRPr>
          </a:p>
          <a:p>
            <a:pPr indent="0" lvl="0" marL="457200" rtl="0" algn="l">
              <a:spcBef>
                <a:spcPts val="1600"/>
              </a:spcBef>
              <a:spcAft>
                <a:spcPts val="0"/>
              </a:spcAft>
              <a:buNone/>
            </a:pPr>
            <a:r>
              <a:rPr lang="en" sz="1600"/>
              <a:t>	We went to kagle website for bike demand and downloaded the train.csv data set..</a:t>
            </a:r>
            <a:endParaRPr sz="1600"/>
          </a:p>
          <a:p>
            <a:pPr indent="0" lvl="0" marL="457200" rtl="0" algn="l">
              <a:spcBef>
                <a:spcPts val="1600"/>
              </a:spcBef>
              <a:spcAft>
                <a:spcPts val="0"/>
              </a:spcAft>
              <a:buNone/>
            </a:pPr>
            <a:r>
              <a:rPr lang="en" sz="1600"/>
              <a:t>		</a:t>
            </a:r>
            <a:r>
              <a:rPr lang="en" sz="1600" u="sng">
                <a:solidFill>
                  <a:schemeClr val="hlink"/>
                </a:solidFill>
                <a:latin typeface="Arial"/>
                <a:ea typeface="Arial"/>
                <a:cs typeface="Arial"/>
                <a:sym typeface="Arial"/>
                <a:hlinkClick r:id="rId3"/>
              </a:rPr>
              <a:t>https://www.kaggle.com/c/bike-sharing-demand</a:t>
            </a:r>
            <a:endParaRPr sz="1600"/>
          </a:p>
          <a:p>
            <a:pPr indent="0" lvl="0" marL="457200" rtl="0" algn="l">
              <a:spcBef>
                <a:spcPts val="1600"/>
              </a:spcBef>
              <a:spcAft>
                <a:spcPts val="0"/>
              </a:spcAft>
              <a:buNone/>
            </a:pPr>
            <a:r>
              <a:rPr lang="en" sz="1600"/>
              <a:t>	We then used our favorite data analysing tool </a:t>
            </a:r>
            <a:r>
              <a:rPr b="1" lang="en" sz="1600"/>
              <a:t>weka </a:t>
            </a:r>
            <a:r>
              <a:rPr lang="en" sz="1600"/>
              <a:t>to start our analysis.</a:t>
            </a:r>
            <a:endParaRPr sz="1600"/>
          </a:p>
          <a:p>
            <a:pPr indent="0" lvl="0" marL="457200" rtl="0" algn="l">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Approaches</a:t>
            </a:r>
            <a:endParaRPr/>
          </a:p>
        </p:txBody>
      </p:sp>
      <p:sp>
        <p:nvSpPr>
          <p:cNvPr id="118" name="Google Shape;118;p18"/>
          <p:cNvSpPr txBox="1"/>
          <p:nvPr>
            <p:ph idx="1" type="body"/>
          </p:nvPr>
        </p:nvSpPr>
        <p:spPr>
          <a:xfrm>
            <a:off x="183150" y="2078875"/>
            <a:ext cx="4285200" cy="2842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600">
                <a:solidFill>
                  <a:srgbClr val="BF9000"/>
                </a:solidFill>
              </a:rPr>
              <a:t>2, </a:t>
            </a:r>
            <a:r>
              <a:rPr b="1" lang="en" sz="1600">
                <a:solidFill>
                  <a:srgbClr val="BF9000"/>
                </a:solidFill>
              </a:rPr>
              <a:t>Decide the best classification algorithm that predicts and classifies the data accurately:</a:t>
            </a:r>
            <a:endParaRPr b="1" sz="1600">
              <a:solidFill>
                <a:srgbClr val="BF9000"/>
              </a:solidFill>
            </a:endParaRPr>
          </a:p>
          <a:p>
            <a:pPr indent="0" lvl="0" marL="457200" rtl="0" algn="l">
              <a:spcBef>
                <a:spcPts val="1600"/>
              </a:spcBef>
              <a:spcAft>
                <a:spcPts val="0"/>
              </a:spcAft>
              <a:buNone/>
            </a:pPr>
            <a:r>
              <a:rPr lang="en"/>
              <a:t>	We considered many different classification algorithms like naive bayes,   j48  and other algorithms. However, they were all inefficient. Finally, we  figured out IBK (K Nearest Neighbour)  algorithm classifies the data with 100% accuracy with no errors recorded as shown in the picture on the left side.</a:t>
            </a:r>
            <a:endParaRPr/>
          </a:p>
          <a:p>
            <a:pPr indent="0" lvl="0" marL="0" rtl="0" algn="l">
              <a:spcBef>
                <a:spcPts val="160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4639826" y="1853850"/>
            <a:ext cx="4285124" cy="2926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Approaches</a:t>
            </a:r>
            <a:endParaRPr/>
          </a:p>
        </p:txBody>
      </p:sp>
      <p:sp>
        <p:nvSpPr>
          <p:cNvPr id="125" name="Google Shape;125;p19"/>
          <p:cNvSpPr txBox="1"/>
          <p:nvPr>
            <p:ph idx="1" type="body"/>
          </p:nvPr>
        </p:nvSpPr>
        <p:spPr>
          <a:xfrm>
            <a:off x="727650" y="2048350"/>
            <a:ext cx="7773600" cy="29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BF9000"/>
                </a:solidFill>
              </a:rPr>
              <a:t>3, </a:t>
            </a:r>
            <a:r>
              <a:rPr b="1" lang="en" sz="1800">
                <a:solidFill>
                  <a:srgbClr val="BF9000"/>
                </a:solidFill>
              </a:rPr>
              <a:t>Find interesting relationships between the attributes and the classes</a:t>
            </a:r>
            <a:r>
              <a:rPr lang="en" sz="1800">
                <a:solidFill>
                  <a:srgbClr val="BF9000"/>
                </a:solidFill>
              </a:rPr>
              <a:t>.</a:t>
            </a:r>
            <a:endParaRPr sz="1800">
              <a:solidFill>
                <a:srgbClr val="BF9000"/>
              </a:solidFill>
            </a:endParaRPr>
          </a:p>
          <a:p>
            <a:pPr indent="457200" lvl="0" marL="0" rtl="0" algn="l">
              <a:spcBef>
                <a:spcPts val="1600"/>
              </a:spcBef>
              <a:spcAft>
                <a:spcPts val="0"/>
              </a:spcAft>
              <a:buNone/>
            </a:pPr>
            <a:r>
              <a:rPr lang="en" sz="1600">
                <a:solidFill>
                  <a:srgbClr val="980000"/>
                </a:solidFill>
              </a:rPr>
              <a:t>The </a:t>
            </a:r>
            <a:r>
              <a:rPr lang="en" sz="1600">
                <a:solidFill>
                  <a:srgbClr val="980000"/>
                </a:solidFill>
              </a:rPr>
              <a:t>following</a:t>
            </a:r>
            <a:r>
              <a:rPr lang="en" sz="1600">
                <a:solidFill>
                  <a:srgbClr val="980000"/>
                </a:solidFill>
              </a:rPr>
              <a:t> are some of the analysis made and the relationships found</a:t>
            </a:r>
            <a:r>
              <a:rPr lang="en" sz="1800">
                <a:solidFill>
                  <a:srgbClr val="BF9000"/>
                </a:solidFill>
              </a:rPr>
              <a:t>.</a:t>
            </a:r>
            <a:endParaRPr sz="1800">
              <a:solidFill>
                <a:srgbClr val="BF9000"/>
              </a:solidFill>
            </a:endParaRPr>
          </a:p>
          <a:p>
            <a:pPr indent="-342900" lvl="0" marL="457200" rtl="0" algn="l">
              <a:spcBef>
                <a:spcPts val="1600"/>
              </a:spcBef>
              <a:spcAft>
                <a:spcPts val="0"/>
              </a:spcAft>
              <a:buClr>
                <a:srgbClr val="000000"/>
              </a:buClr>
              <a:buSzPts val="1800"/>
              <a:buChar char="●"/>
            </a:pPr>
            <a:r>
              <a:rPr lang="en" sz="1800">
                <a:solidFill>
                  <a:srgbClr val="000000"/>
                </a:solidFill>
              </a:rPr>
              <a:t>Holiday Vs registered users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Temperature</a:t>
            </a:r>
            <a:r>
              <a:rPr lang="en" sz="1800">
                <a:solidFill>
                  <a:srgbClr val="000000"/>
                </a:solidFill>
              </a:rPr>
              <a:t> Vs Casual users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Wind speed Vs Casual Users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Wind speed Vs Registered Users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Working day Vs Registered Users</a:t>
            </a:r>
            <a:endParaRPr sz="1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Analysis</a:t>
            </a:r>
            <a:endParaRPr/>
          </a:p>
        </p:txBody>
      </p:sp>
      <p:sp>
        <p:nvSpPr>
          <p:cNvPr id="131" name="Google Shape;131;p20"/>
          <p:cNvSpPr txBox="1"/>
          <p:nvPr>
            <p:ph idx="1" type="body"/>
          </p:nvPr>
        </p:nvSpPr>
        <p:spPr>
          <a:xfrm>
            <a:off x="729450" y="2078875"/>
            <a:ext cx="3842400" cy="2795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rgbClr val="741B47"/>
                </a:solidFill>
              </a:rPr>
              <a:t>Holiday Vs registered users</a:t>
            </a:r>
            <a:endParaRPr sz="1800">
              <a:solidFill>
                <a:srgbClr val="741B47"/>
              </a:solidFill>
            </a:endParaRPr>
          </a:p>
          <a:p>
            <a:pPr indent="0" lvl="0" marL="0" rtl="0" algn="l">
              <a:spcBef>
                <a:spcPts val="1600"/>
              </a:spcBef>
              <a:spcAft>
                <a:spcPts val="1600"/>
              </a:spcAft>
              <a:buNone/>
            </a:pPr>
            <a:r>
              <a:rPr lang="en"/>
              <a:t>As on the Weka classifier Visualize shown, Holiday and registered users have a strong correlation. On holidays, most registered users do not bike. This implies that on holidays regular members do not have a preference to use bikes as a means of transportation.</a:t>
            </a:r>
            <a:endParaRPr/>
          </a:p>
        </p:txBody>
      </p:sp>
      <p:pic>
        <p:nvPicPr>
          <p:cNvPr id="132" name="Google Shape;132;p20"/>
          <p:cNvPicPr preferRelativeResize="0"/>
          <p:nvPr/>
        </p:nvPicPr>
        <p:blipFill>
          <a:blip r:embed="rId3">
            <a:alphaModFix/>
          </a:blip>
          <a:stretch>
            <a:fillRect/>
          </a:stretch>
        </p:blipFill>
        <p:spPr>
          <a:xfrm>
            <a:off x="4724250" y="2006250"/>
            <a:ext cx="3983399" cy="2984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Relationship Analysis</a:t>
            </a:r>
            <a:endParaRPr/>
          </a:p>
          <a:p>
            <a:pPr indent="0" lvl="0" marL="0" rtl="0" algn="l">
              <a:spcBef>
                <a:spcPts val="0"/>
              </a:spcBef>
              <a:spcAft>
                <a:spcPts val="0"/>
              </a:spcAft>
              <a:buNone/>
            </a:pPr>
            <a:r>
              <a:t/>
            </a:r>
            <a:endParaRPr/>
          </a:p>
        </p:txBody>
      </p:sp>
      <p:sp>
        <p:nvSpPr>
          <p:cNvPr id="138" name="Google Shape;138;p21"/>
          <p:cNvSpPr txBox="1"/>
          <p:nvPr>
            <p:ph idx="1" type="body"/>
          </p:nvPr>
        </p:nvSpPr>
        <p:spPr>
          <a:xfrm>
            <a:off x="729450" y="2078875"/>
            <a:ext cx="38424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rgbClr val="674EA7"/>
                </a:solidFill>
              </a:rPr>
              <a:t>Temperature Vs Casual users</a:t>
            </a:r>
            <a:endParaRPr sz="1800">
              <a:solidFill>
                <a:srgbClr val="674EA7"/>
              </a:solidFill>
            </a:endParaRPr>
          </a:p>
          <a:p>
            <a:pPr indent="0" lvl="0" marL="457200" rtl="0" algn="l">
              <a:spcBef>
                <a:spcPts val="1600"/>
              </a:spcBef>
              <a:spcAft>
                <a:spcPts val="1600"/>
              </a:spcAft>
              <a:buNone/>
            </a:pPr>
            <a:r>
              <a:rPr lang="en" sz="1200">
                <a:solidFill>
                  <a:srgbClr val="000000"/>
                </a:solidFill>
              </a:rPr>
              <a:t>On this visualizer, temperature and causal users have a positive correlation as shown. As temperature rises,many casual users tend to bike.  We initially thought this relationship would be affected by humidity variable. However as our result shows, humidity does not affect the relationship between these two.</a:t>
            </a:r>
            <a:endParaRPr sz="1200">
              <a:solidFill>
                <a:srgbClr val="000000"/>
              </a:solidFill>
            </a:endParaRPr>
          </a:p>
        </p:txBody>
      </p:sp>
      <p:pic>
        <p:nvPicPr>
          <p:cNvPr id="139" name="Google Shape;139;p21"/>
          <p:cNvPicPr preferRelativeResize="0"/>
          <p:nvPr/>
        </p:nvPicPr>
        <p:blipFill>
          <a:blip r:embed="rId3">
            <a:alphaModFix/>
          </a:blip>
          <a:stretch>
            <a:fillRect/>
          </a:stretch>
        </p:blipFill>
        <p:spPr>
          <a:xfrm>
            <a:off x="4846350" y="1853850"/>
            <a:ext cx="3990499" cy="2984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