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85" r:id="rId2"/>
    <p:sldId id="310" r:id="rId3"/>
    <p:sldId id="316" r:id="rId4"/>
    <p:sldId id="337" r:id="rId5"/>
    <p:sldId id="338" r:id="rId6"/>
    <p:sldId id="339" r:id="rId7"/>
    <p:sldId id="340" r:id="rId8"/>
    <p:sldId id="343" r:id="rId9"/>
    <p:sldId id="342" r:id="rId10"/>
    <p:sldId id="344" r:id="rId11"/>
    <p:sldId id="345" r:id="rId12"/>
    <p:sldId id="346" r:id="rId13"/>
    <p:sldId id="347" r:id="rId14"/>
    <p:sldId id="348" r:id="rId15"/>
    <p:sldId id="349" r:id="rId16"/>
    <p:sldId id="350" r:id="rId17"/>
    <p:sldId id="351" r:id="rId18"/>
    <p:sldId id="352" r:id="rId19"/>
    <p:sldId id="356" r:id="rId20"/>
    <p:sldId id="357" r:id="rId21"/>
    <p:sldId id="358"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CC"/>
    <a:srgbClr val="009900"/>
    <a:srgbClr val="FFCC99"/>
    <a:srgbClr val="FFCC66"/>
    <a:srgbClr val="FFCC00"/>
    <a:srgbClr val="FF9933"/>
    <a:srgbClr val="FFFF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16" autoAdjust="0"/>
    <p:restoredTop sz="96322" autoAdjust="0"/>
  </p:normalViewPr>
  <p:slideViewPr>
    <p:cSldViewPr snapToGrid="0">
      <p:cViewPr>
        <p:scale>
          <a:sx n="110" d="100"/>
          <a:sy n="110" d="100"/>
        </p:scale>
        <p:origin x="-2148"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84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84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84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51EB613-1A3D-44CE-8CF5-098F7E5902B1}" type="slidenum">
              <a:rPr lang="en-US"/>
              <a:pPr>
                <a:defRPr/>
              </a:pPr>
              <a:t>‹#›</a:t>
            </a:fld>
            <a:endParaRPr lang="en-US"/>
          </a:p>
        </p:txBody>
      </p:sp>
    </p:spTree>
    <p:extLst>
      <p:ext uri="{BB962C8B-B14F-4D97-AF65-F5344CB8AC3E}">
        <p14:creationId xmlns:p14="http://schemas.microsoft.com/office/powerpoint/2010/main" val="14288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13AF14E-7A62-470C-BA2F-0863BF66CE9F}" type="slidenum">
              <a:rPr lang="en-US"/>
              <a:pPr>
                <a:defRPr/>
              </a:pPr>
              <a:t>‹#›</a:t>
            </a:fld>
            <a:endParaRPr lang="en-US"/>
          </a:p>
        </p:txBody>
      </p:sp>
    </p:spTree>
    <p:extLst>
      <p:ext uri="{BB962C8B-B14F-4D97-AF65-F5344CB8AC3E}">
        <p14:creationId xmlns:p14="http://schemas.microsoft.com/office/powerpoint/2010/main" val="2549124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45E417-5102-4E1F-BAF5-60E1E7CA63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AEC4F5-F149-4D81-BCB1-D37D8B234D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54E5EF-B2BE-4B05-B36F-6825B1830A7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066517-8F87-4431-A649-35D7CC65F5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96246B-BC85-45F4-A8F0-CFDBE13E6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04DCF1-E56F-4BA7-A093-564A7BDF88D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C0446B5-EA11-44B1-B3CB-7C2F4DF244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13FD87E-CAC2-4117-AA77-18539B1AA6A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5B63753-BBCA-42BE-99A7-1C7032F82B4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3D82B8-2F43-45EA-BE0F-E37C531EEF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80DA6B-ED85-481F-9B9C-5B97AF7198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C6BC96F-308C-43CE-A170-B72041F699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4505325"/>
            <a:ext cx="4590273" cy="2352675"/>
          </a:xfrm>
          <a:prstGeom prst="rect">
            <a:avLst/>
          </a:prstGeom>
          <a:noFill/>
          <a:ln w="9525">
            <a:noFill/>
            <a:miter lim="800000"/>
            <a:headEnd/>
            <a:tailEnd/>
          </a:ln>
        </p:spPr>
      </p:pic>
      <p:sp>
        <p:nvSpPr>
          <p:cNvPr id="4102" name="Rectangle 1044"/>
          <p:cNvSpPr>
            <a:spLocks noChangeArrowheads="1"/>
          </p:cNvSpPr>
          <p:nvPr/>
        </p:nvSpPr>
        <p:spPr bwMode="auto">
          <a:xfrm>
            <a:off x="0" y="1094555"/>
            <a:ext cx="9144000" cy="1988887"/>
          </a:xfrm>
          <a:prstGeom prst="rect">
            <a:avLst/>
          </a:prstGeom>
          <a:noFill/>
          <a:ln w="9525">
            <a:noFill/>
            <a:miter lim="800000"/>
            <a:headEnd/>
            <a:tailEnd/>
          </a:ln>
        </p:spPr>
        <p:txBody>
          <a:bodyPr/>
          <a:lstStyle/>
          <a:p>
            <a:pPr marL="228600" indent="-228600">
              <a:spcBef>
                <a:spcPct val="20000"/>
              </a:spcBef>
            </a:pPr>
            <a:r>
              <a:rPr lang="en-US" sz="2200" b="1" u="sng" dirty="0" smtClean="0">
                <a:solidFill>
                  <a:schemeClr val="accent2"/>
                </a:solidFill>
              </a:rPr>
              <a:t>Reference</a:t>
            </a:r>
            <a:r>
              <a:rPr lang="en-US" sz="2200" dirty="0" smtClean="0">
                <a:solidFill>
                  <a:schemeClr val="accent2"/>
                </a:solidFill>
              </a:rPr>
              <a:t>:  (see course web site)</a:t>
            </a:r>
            <a:endParaRPr lang="en-US" sz="2200" b="1" u="sng" dirty="0">
              <a:solidFill>
                <a:schemeClr val="accent2"/>
              </a:solidFill>
            </a:endParaRPr>
          </a:p>
          <a:p>
            <a:pPr marL="228600" indent="-228600">
              <a:spcBef>
                <a:spcPct val="20000"/>
              </a:spcBef>
              <a:buFontTx/>
              <a:buChar char="•"/>
            </a:pPr>
            <a:r>
              <a:rPr lang="en-US" sz="2200" b="1" i="1" dirty="0">
                <a:solidFill>
                  <a:schemeClr val="accent2"/>
                </a:solidFill>
              </a:rPr>
              <a:t>Sample PSPICE Report</a:t>
            </a:r>
            <a:endParaRPr lang="en-US" sz="2200" dirty="0">
              <a:solidFill>
                <a:schemeClr val="accent2"/>
              </a:solidFill>
            </a:endParaRPr>
          </a:p>
          <a:p>
            <a:pPr marL="228600" indent="-228600">
              <a:spcBef>
                <a:spcPct val="20000"/>
              </a:spcBef>
              <a:buFontTx/>
              <a:buChar char="•"/>
            </a:pPr>
            <a:r>
              <a:rPr lang="en-US" sz="2200" dirty="0">
                <a:solidFill>
                  <a:schemeClr val="accent2"/>
                </a:solidFill>
              </a:rPr>
              <a:t>PSPICE Example:  </a:t>
            </a:r>
            <a:r>
              <a:rPr lang="en-US" sz="2200" b="1" i="1" u="sng" dirty="0" smtClean="0">
                <a:solidFill>
                  <a:schemeClr val="accent2"/>
                </a:solidFill>
              </a:rPr>
              <a:t>Max Power Transfer - Varying a Resistor</a:t>
            </a:r>
            <a:r>
              <a:rPr lang="en-US" sz="2200" b="1" i="1" dirty="0" smtClean="0">
                <a:solidFill>
                  <a:schemeClr val="accent2"/>
                </a:solidFill>
              </a:rPr>
              <a:t> </a:t>
            </a:r>
            <a:endParaRPr lang="en-US" sz="2200" b="1" i="1" dirty="0">
              <a:solidFill>
                <a:schemeClr val="accent2"/>
              </a:solidFill>
            </a:endParaRPr>
          </a:p>
          <a:p>
            <a:pPr marL="233363" indent="-233363">
              <a:spcBef>
                <a:spcPct val="20000"/>
              </a:spcBef>
              <a:buFont typeface="Arial" panose="020B0604020202020204" pitchFamily="34" charset="0"/>
              <a:buChar char="•"/>
            </a:pPr>
            <a:r>
              <a:rPr lang="en-US" sz="2200" dirty="0" smtClean="0">
                <a:solidFill>
                  <a:schemeClr val="accent2"/>
                </a:solidFill>
              </a:rPr>
              <a:t>PSPICE </a:t>
            </a:r>
            <a:r>
              <a:rPr lang="en-US" sz="2200" dirty="0">
                <a:solidFill>
                  <a:schemeClr val="accent2"/>
                </a:solidFill>
              </a:rPr>
              <a:t>Assignment </a:t>
            </a:r>
            <a:r>
              <a:rPr lang="en-US" sz="2200" dirty="0" smtClean="0">
                <a:solidFill>
                  <a:schemeClr val="accent2"/>
                </a:solidFill>
              </a:rPr>
              <a:t>#3</a:t>
            </a:r>
            <a:endParaRPr lang="en-US" sz="2200" dirty="0">
              <a:solidFill>
                <a:schemeClr val="accent2"/>
              </a:solidFill>
            </a:endParaRPr>
          </a:p>
        </p:txBody>
      </p:sp>
      <p:sp>
        <p:nvSpPr>
          <p:cNvPr id="8"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9"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7930" y="444500"/>
            <a:ext cx="1506070" cy="212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62761" y="494257"/>
            <a:ext cx="3397084" cy="584775"/>
          </a:xfrm>
          <a:prstGeom prst="rect">
            <a:avLst/>
          </a:prstGeom>
          <a:ln w="28575">
            <a:solidFill>
              <a:schemeClr val="accent2"/>
            </a:solidFill>
          </a:ln>
        </p:spPr>
        <p:txBody>
          <a:bodyPr wrap="none">
            <a:spAutoFit/>
          </a:bodyPr>
          <a:lstStyle/>
          <a:p>
            <a:r>
              <a:rPr lang="en-US" sz="3200" dirty="0" smtClean="0">
                <a:solidFill>
                  <a:schemeClr val="accent2"/>
                </a:solidFill>
              </a:rPr>
              <a:t>PSPICE Lecture #3</a:t>
            </a:r>
            <a:endParaRPr lang="en-US" sz="3200" dirty="0"/>
          </a:p>
        </p:txBody>
      </p:sp>
      <p:sp>
        <p:nvSpPr>
          <p:cNvPr id="12" name="Rectangle 11"/>
          <p:cNvSpPr/>
          <p:nvPr/>
        </p:nvSpPr>
        <p:spPr>
          <a:xfrm>
            <a:off x="-1" y="2915528"/>
            <a:ext cx="5743575" cy="1200329"/>
          </a:xfrm>
          <a:prstGeom prst="rect">
            <a:avLst/>
          </a:prstGeom>
        </p:spPr>
        <p:txBody>
          <a:bodyPr wrap="square">
            <a:spAutoFit/>
          </a:bodyPr>
          <a:lstStyle/>
          <a:p>
            <a:r>
              <a:rPr lang="en-US" b="1" u="sng" dirty="0" smtClean="0">
                <a:solidFill>
                  <a:schemeClr val="accent2"/>
                </a:solidFill>
              </a:rPr>
              <a:t>Topics to be presented</a:t>
            </a:r>
            <a:r>
              <a:rPr lang="en-US" dirty="0" smtClean="0">
                <a:solidFill>
                  <a:schemeClr val="accent2"/>
                </a:solidFill>
              </a:rPr>
              <a:t>:</a:t>
            </a:r>
          </a:p>
          <a:p>
            <a:pPr marL="342900" indent="-342900">
              <a:buFont typeface="Arial" panose="020B0604020202020204" pitchFamily="34" charset="0"/>
              <a:buChar char="•"/>
            </a:pPr>
            <a:r>
              <a:rPr lang="en-US" dirty="0" smtClean="0">
                <a:solidFill>
                  <a:schemeClr val="accent2"/>
                </a:solidFill>
              </a:rPr>
              <a:t>Varying components in PSPICE</a:t>
            </a:r>
          </a:p>
          <a:p>
            <a:pPr marL="342900" indent="-342900">
              <a:buFont typeface="Arial" panose="020B0604020202020204" pitchFamily="34" charset="0"/>
              <a:buChar char="•"/>
            </a:pPr>
            <a:r>
              <a:rPr lang="en-US" dirty="0" smtClean="0">
                <a:solidFill>
                  <a:schemeClr val="accent2"/>
                </a:solidFill>
              </a:rPr>
              <a:t>Maximum Power Transfer Theorem</a:t>
            </a:r>
            <a:endParaRPr lang="en-US" dirty="0"/>
          </a:p>
        </p:txBody>
      </p:sp>
      <p:pic>
        <p:nvPicPr>
          <p:cNvPr id="15" name="Picture 3"/>
          <p:cNvPicPr>
            <a:picLocks noChangeAspect="1" noChangeArrowheads="1"/>
          </p:cNvPicPr>
          <p:nvPr/>
        </p:nvPicPr>
        <p:blipFill>
          <a:blip r:embed="rId4" cstate="print"/>
          <a:srcRect/>
          <a:stretch>
            <a:fillRect/>
          </a:stretch>
        </p:blipFill>
        <p:spPr bwMode="auto">
          <a:xfrm>
            <a:off x="4578968" y="4276724"/>
            <a:ext cx="4565032" cy="2581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cstate="print"/>
          <a:srcRect/>
          <a:stretch>
            <a:fillRect/>
          </a:stretch>
        </p:blipFill>
        <p:spPr bwMode="auto">
          <a:xfrm>
            <a:off x="0" y="2096896"/>
            <a:ext cx="8420100" cy="4761104"/>
          </a:xfrm>
          <a:prstGeom prst="rect">
            <a:avLst/>
          </a:prstGeom>
          <a:noFill/>
          <a:ln w="9525">
            <a:noFill/>
            <a:miter lim="800000"/>
            <a:headEnd/>
            <a:tailEnd/>
          </a:ln>
        </p:spPr>
      </p:pic>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1077218"/>
          </a:xfrm>
          <a:prstGeom prst="rect">
            <a:avLst/>
          </a:prstGeom>
        </p:spPr>
        <p:txBody>
          <a:bodyPr wrap="square">
            <a:spAutoFit/>
          </a:bodyPr>
          <a:lstStyle/>
          <a:p>
            <a:pPr marL="457200" indent="-457200">
              <a:spcBef>
                <a:spcPct val="20000"/>
              </a:spcBef>
              <a:buFont typeface="+mj-lt"/>
              <a:buAutoNum type="arabicPeriod" startAt="9"/>
              <a:tabLst>
                <a:tab pos="344488" algn="l"/>
                <a:tab pos="1600200" algn="l"/>
              </a:tabLst>
            </a:pPr>
            <a:r>
              <a:rPr lang="en-US" sz="2000" u="sng" dirty="0" smtClean="0">
                <a:solidFill>
                  <a:schemeClr val="accent2"/>
                </a:solidFill>
              </a:rPr>
              <a:t>Graph Power vs Resistance for R1</a:t>
            </a:r>
          </a:p>
          <a:p>
            <a:pPr marL="801688" indent="-457200">
              <a:spcBef>
                <a:spcPct val="20000"/>
              </a:spcBef>
              <a:buFont typeface="+mj-lt"/>
              <a:buAutoNum type="alphaLcParenR" startAt="9"/>
              <a:tabLst>
                <a:tab pos="339725" algn="l"/>
                <a:tab pos="1600200" algn="l"/>
              </a:tabLst>
            </a:pPr>
            <a:r>
              <a:rPr lang="en-US" sz="2000" dirty="0" smtClean="0">
                <a:solidFill>
                  <a:schemeClr val="accent2"/>
                </a:solidFill>
              </a:rPr>
              <a:t>Select </a:t>
            </a:r>
            <a:r>
              <a:rPr lang="en-US" sz="2000" b="1" i="1" u="sng" dirty="0" smtClean="0">
                <a:solidFill>
                  <a:schemeClr val="accent2"/>
                </a:solidFill>
              </a:rPr>
              <a:t>Window – Copy to Clipboard</a:t>
            </a:r>
            <a:r>
              <a:rPr lang="en-US" sz="2000" dirty="0" smtClean="0">
                <a:solidFill>
                  <a:schemeClr val="accent2"/>
                </a:solidFill>
              </a:rPr>
              <a:t>  to copy the graph (with a white background) to the clipboard where you can paste it into Word or elsewhere.</a:t>
            </a:r>
          </a:p>
        </p:txBody>
      </p:sp>
      <p:graphicFrame>
        <p:nvGraphicFramePr>
          <p:cNvPr id="11" name="Object 10"/>
          <p:cNvGraphicFramePr>
            <a:graphicFrameLocks noChangeAspect="1"/>
          </p:cNvGraphicFramePr>
          <p:nvPr/>
        </p:nvGraphicFramePr>
        <p:xfrm>
          <a:off x="2528079" y="3634415"/>
          <a:ext cx="3329796" cy="1825472"/>
        </p:xfrm>
        <a:graphic>
          <a:graphicData uri="http://schemas.openxmlformats.org/presentationml/2006/ole">
            <mc:AlternateContent xmlns:mc="http://schemas.openxmlformats.org/markup-compatibility/2006">
              <mc:Choice xmlns:v="urn:schemas-microsoft-com:vml" Requires="v">
                <p:oleObj spid="_x0000_s11271" name="Equation" r:id="rId4" imgW="2501640" imgH="1371600" progId="Equation.3">
                  <p:embed/>
                </p:oleObj>
              </mc:Choice>
              <mc:Fallback>
                <p:oleObj name="Equation" r:id="rId4" imgW="25016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079" y="3634415"/>
                        <a:ext cx="3329796" cy="1825472"/>
                      </a:xfrm>
                      <a:prstGeom prst="rect">
                        <a:avLst/>
                      </a:prstGeom>
                      <a:solidFill>
                        <a:schemeClr val="bg1"/>
                      </a:solidFill>
                      <a:ln w="28575">
                        <a:solidFill>
                          <a:srgbClr val="0000FF"/>
                        </a:solidFill>
                        <a:miter lim="800000"/>
                        <a:headEnd/>
                        <a:tailEnd/>
                      </a:ln>
                    </p:spPr>
                  </p:pic>
                </p:oleObj>
              </mc:Fallback>
            </mc:AlternateContent>
          </a:graphicData>
        </a:graphic>
      </p:graphicFrame>
    </p:spTree>
    <p:extLst>
      <p:ext uri="{BB962C8B-B14F-4D97-AF65-F5344CB8AC3E}">
        <p14:creationId xmlns:p14="http://schemas.microsoft.com/office/powerpoint/2010/main" val="166993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Operational Amplifiers</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769441"/>
          </a:xfrm>
          <a:prstGeom prst="rect">
            <a:avLst/>
          </a:prstGeom>
        </p:spPr>
        <p:txBody>
          <a:bodyPr wrap="square">
            <a:spAutoFit/>
          </a:bodyPr>
          <a:lstStyle/>
          <a:p>
            <a:pPr marL="457200" indent="-457200">
              <a:spcBef>
                <a:spcPct val="20000"/>
              </a:spcBef>
              <a:tabLst>
                <a:tab pos="344488" algn="l"/>
                <a:tab pos="1600200" algn="l"/>
              </a:tabLst>
            </a:pPr>
            <a:r>
              <a:rPr lang="en-US" sz="2000" dirty="0" smtClean="0">
                <a:solidFill>
                  <a:srgbClr val="0000CC"/>
                </a:solidFill>
              </a:rPr>
              <a:t>Operational amplifiers can be analyzed in PSPICE using different models, including:</a:t>
            </a:r>
          </a:p>
          <a:p>
            <a:pPr marL="457200" indent="-457200">
              <a:spcBef>
                <a:spcPct val="20000"/>
              </a:spcBef>
              <a:buAutoNum type="arabicParenR"/>
              <a:tabLst>
                <a:tab pos="344488" algn="l"/>
                <a:tab pos="1600200" algn="l"/>
              </a:tabLst>
            </a:pPr>
            <a:r>
              <a:rPr lang="en-US" sz="2000" dirty="0" smtClean="0">
                <a:solidFill>
                  <a:srgbClr val="0000CC"/>
                </a:solidFill>
              </a:rPr>
              <a:t>Using specific part from the EVAL library, such as the uA741</a:t>
            </a:r>
          </a:p>
        </p:txBody>
      </p:sp>
      <p:pic>
        <p:nvPicPr>
          <p:cNvPr id="31747" name="Picture 3"/>
          <p:cNvPicPr>
            <a:picLocks noChangeAspect="1" noChangeArrowheads="1"/>
          </p:cNvPicPr>
          <p:nvPr/>
        </p:nvPicPr>
        <p:blipFill>
          <a:blip r:embed="rId3" cstate="print"/>
          <a:srcRect/>
          <a:stretch>
            <a:fillRect/>
          </a:stretch>
        </p:blipFill>
        <p:spPr bwMode="auto">
          <a:xfrm>
            <a:off x="852488" y="1609725"/>
            <a:ext cx="2488375" cy="2119313"/>
          </a:xfrm>
          <a:prstGeom prst="rect">
            <a:avLst/>
          </a:prstGeom>
          <a:noFill/>
          <a:ln w="9525">
            <a:noFill/>
            <a:miter lim="800000"/>
            <a:headEnd/>
            <a:tailEnd/>
          </a:ln>
        </p:spPr>
      </p:pic>
      <p:sp>
        <p:nvSpPr>
          <p:cNvPr id="12" name="Rectangle 11"/>
          <p:cNvSpPr/>
          <p:nvPr/>
        </p:nvSpPr>
        <p:spPr>
          <a:xfrm>
            <a:off x="0" y="3933736"/>
            <a:ext cx="9144000" cy="400110"/>
          </a:xfrm>
          <a:prstGeom prst="rect">
            <a:avLst/>
          </a:prstGeom>
        </p:spPr>
        <p:txBody>
          <a:bodyPr wrap="square">
            <a:spAutoFit/>
          </a:bodyPr>
          <a:lstStyle/>
          <a:p>
            <a:pPr marL="457200" indent="-457200">
              <a:spcBef>
                <a:spcPct val="20000"/>
              </a:spcBef>
              <a:buFont typeface="+mj-lt"/>
              <a:buAutoNum type="arabicParenR" startAt="2"/>
              <a:tabLst>
                <a:tab pos="344488" algn="l"/>
                <a:tab pos="1600200" algn="l"/>
              </a:tabLst>
            </a:pPr>
            <a:r>
              <a:rPr lang="en-US" sz="2000" dirty="0" smtClean="0">
                <a:solidFill>
                  <a:srgbClr val="0000CC"/>
                </a:solidFill>
              </a:rPr>
              <a:t>Use a general op amp circuit model consisting of a dependent source and a resistor</a:t>
            </a:r>
          </a:p>
        </p:txBody>
      </p:sp>
      <p:graphicFrame>
        <p:nvGraphicFramePr>
          <p:cNvPr id="31748" name="Object 4"/>
          <p:cNvGraphicFramePr>
            <a:graphicFrameLocks noChangeAspect="1"/>
          </p:cNvGraphicFramePr>
          <p:nvPr/>
        </p:nvGraphicFramePr>
        <p:xfrm>
          <a:off x="654050" y="4366957"/>
          <a:ext cx="4346575" cy="2310068"/>
        </p:xfrm>
        <a:graphic>
          <a:graphicData uri="http://schemas.openxmlformats.org/presentationml/2006/ole">
            <mc:AlternateContent xmlns:mc="http://schemas.openxmlformats.org/markup-compatibility/2006">
              <mc:Choice xmlns:v="urn:schemas-microsoft-com:vml" Requires="v">
                <p:oleObj spid="_x0000_s31754" name="Microsoft Draw Drawing" r:id="rId4" imgW="5268240" imgH="2807280" progId="">
                  <p:embed/>
                </p:oleObj>
              </mc:Choice>
              <mc:Fallback>
                <p:oleObj name="Microsoft Draw Drawing" r:id="rId4" imgW="5268240" imgH="28072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050" y="4366957"/>
                        <a:ext cx="4346575" cy="23100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5353050" y="4629150"/>
            <a:ext cx="2813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200" dirty="0">
                <a:solidFill>
                  <a:srgbClr val="0000CC"/>
                </a:solidFill>
              </a:rPr>
              <a:t>Typical values for the op amp model shown:</a:t>
            </a:r>
          </a:p>
          <a:p>
            <a:pPr>
              <a:spcBef>
                <a:spcPct val="20000"/>
              </a:spcBef>
            </a:pPr>
            <a:r>
              <a:rPr lang="en-US" sz="2200" dirty="0">
                <a:solidFill>
                  <a:srgbClr val="0000CC"/>
                </a:solidFill>
              </a:rPr>
              <a:t>A</a:t>
            </a:r>
            <a:r>
              <a:rPr lang="en-US" sz="2200" baseline="-25000" dirty="0">
                <a:solidFill>
                  <a:srgbClr val="0000CC"/>
                </a:solidFill>
              </a:rPr>
              <a:t>OL</a:t>
            </a:r>
            <a:r>
              <a:rPr lang="en-US" sz="2200" dirty="0">
                <a:solidFill>
                  <a:srgbClr val="0000CC"/>
                </a:solidFill>
              </a:rPr>
              <a:t> = 100,000</a:t>
            </a:r>
          </a:p>
          <a:p>
            <a:pPr>
              <a:spcBef>
                <a:spcPct val="20000"/>
              </a:spcBef>
            </a:pPr>
            <a:r>
              <a:rPr lang="en-US" sz="2200" dirty="0" smtClean="0">
                <a:solidFill>
                  <a:srgbClr val="0000CC"/>
                </a:solidFill>
              </a:rPr>
              <a:t>R </a:t>
            </a:r>
            <a:r>
              <a:rPr lang="en-US" sz="2200" dirty="0">
                <a:solidFill>
                  <a:srgbClr val="0000CC"/>
                </a:solidFill>
              </a:rPr>
              <a:t>= 2M</a:t>
            </a:r>
            <a:r>
              <a:rPr lang="en-US" sz="2200" dirty="0">
                <a:solidFill>
                  <a:srgbClr val="0000CC"/>
                </a:solidFill>
                <a:sym typeface="Symbol" pitchFamily="18" charset="2"/>
              </a:rPr>
              <a:t></a:t>
            </a:r>
            <a:r>
              <a:rPr lang="en-US" sz="2200" dirty="0">
                <a:solidFill>
                  <a:srgbClr val="0000CC"/>
                </a:solidFill>
              </a:rPr>
              <a:t> - 10M</a:t>
            </a:r>
            <a:r>
              <a:rPr lang="en-US" sz="2200" dirty="0">
                <a:solidFill>
                  <a:srgbClr val="0000CC"/>
                </a:solidFill>
                <a:sym typeface="Symbol" pitchFamily="18" charset="2"/>
              </a:rPr>
              <a:t></a:t>
            </a:r>
          </a:p>
        </p:txBody>
      </p:sp>
    </p:spTree>
    <p:extLst>
      <p:ext uri="{BB962C8B-B14F-4D97-AF65-F5344CB8AC3E}">
        <p14:creationId xmlns:p14="http://schemas.microsoft.com/office/powerpoint/2010/main" val="166993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Example</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1508105"/>
          </a:xfrm>
          <a:prstGeom prst="rect">
            <a:avLst/>
          </a:prstGeom>
        </p:spPr>
        <p:txBody>
          <a:bodyPr wrap="square">
            <a:spAutoFit/>
          </a:bodyPr>
          <a:lstStyle/>
          <a:p>
            <a:pPr marL="457200" indent="-457200">
              <a:spcBef>
                <a:spcPct val="20000"/>
              </a:spcBef>
              <a:tabLst>
                <a:tab pos="344488" algn="l"/>
                <a:tab pos="1600200" algn="l"/>
              </a:tabLst>
            </a:pPr>
            <a:r>
              <a:rPr lang="en-US" sz="2000" dirty="0" smtClean="0">
                <a:solidFill>
                  <a:srgbClr val="0000CC"/>
                </a:solidFill>
              </a:rPr>
              <a:t>Analyze the following op amp circuit (find V</a:t>
            </a:r>
            <a:r>
              <a:rPr lang="en-US" sz="2000" baseline="-25000" dirty="0" smtClean="0">
                <a:solidFill>
                  <a:srgbClr val="0000CC"/>
                </a:solidFill>
              </a:rPr>
              <a:t>o</a:t>
            </a:r>
            <a:r>
              <a:rPr lang="en-US" sz="2000" dirty="0" smtClean="0">
                <a:solidFill>
                  <a:srgbClr val="0000CC"/>
                </a:solidFill>
              </a:rPr>
              <a:t> and I</a:t>
            </a:r>
            <a:r>
              <a:rPr lang="en-US" sz="2000" baseline="-25000" dirty="0" smtClean="0">
                <a:solidFill>
                  <a:srgbClr val="0000CC"/>
                </a:solidFill>
              </a:rPr>
              <a:t>o</a:t>
            </a:r>
            <a:r>
              <a:rPr lang="en-US" sz="2000" dirty="0" smtClean="0">
                <a:solidFill>
                  <a:srgbClr val="0000CC"/>
                </a:solidFill>
              </a:rPr>
              <a:t>):</a:t>
            </a:r>
          </a:p>
          <a:p>
            <a:pPr marL="457200" indent="-457200">
              <a:spcBef>
                <a:spcPct val="20000"/>
              </a:spcBef>
              <a:buAutoNum type="arabicParenR"/>
              <a:tabLst>
                <a:tab pos="344488" algn="l"/>
                <a:tab pos="1600200" algn="l"/>
              </a:tabLst>
            </a:pPr>
            <a:r>
              <a:rPr lang="en-US" sz="2000" dirty="0" smtClean="0">
                <a:solidFill>
                  <a:srgbClr val="0000CC"/>
                </a:solidFill>
              </a:rPr>
              <a:t>By hand</a:t>
            </a:r>
          </a:p>
          <a:p>
            <a:pPr marL="457200" indent="-457200">
              <a:spcBef>
                <a:spcPct val="20000"/>
              </a:spcBef>
              <a:buAutoNum type="arabicParenR"/>
              <a:tabLst>
                <a:tab pos="344488" algn="l"/>
                <a:tab pos="1600200" algn="l"/>
              </a:tabLst>
            </a:pPr>
            <a:r>
              <a:rPr lang="en-US" sz="2000" dirty="0" smtClean="0">
                <a:solidFill>
                  <a:srgbClr val="0000CC"/>
                </a:solidFill>
              </a:rPr>
              <a:t>Using PSPICE with the uA741 op amp</a:t>
            </a:r>
          </a:p>
          <a:p>
            <a:pPr marL="457200" indent="-457200">
              <a:spcBef>
                <a:spcPct val="20000"/>
              </a:spcBef>
              <a:buAutoNum type="arabicParenR"/>
              <a:tabLst>
                <a:tab pos="344488" algn="l"/>
                <a:tab pos="1600200" algn="l"/>
              </a:tabLst>
            </a:pPr>
            <a:r>
              <a:rPr lang="en-US" sz="2000" dirty="0" smtClean="0">
                <a:solidFill>
                  <a:srgbClr val="0000CC"/>
                </a:solidFill>
              </a:rPr>
              <a:t>Using PSPICE with a general op amp model (dependent source and resistor)</a:t>
            </a:r>
          </a:p>
        </p:txBody>
      </p:sp>
      <p:grpSp>
        <p:nvGrpSpPr>
          <p:cNvPr id="136" name="Group 135"/>
          <p:cNvGrpSpPr/>
          <p:nvPr/>
        </p:nvGrpSpPr>
        <p:grpSpPr>
          <a:xfrm>
            <a:off x="421041" y="2365286"/>
            <a:ext cx="6633314" cy="2642557"/>
            <a:chOff x="421041" y="2365286"/>
            <a:chExt cx="6633314" cy="2642557"/>
          </a:xfrm>
        </p:grpSpPr>
        <p:sp>
          <p:nvSpPr>
            <p:cNvPr id="15" name="Line 8"/>
            <p:cNvSpPr>
              <a:spLocks noChangeShapeType="1"/>
            </p:cNvSpPr>
            <p:nvPr/>
          </p:nvSpPr>
          <p:spPr bwMode="auto">
            <a:xfrm>
              <a:off x="3945952" y="2866284"/>
              <a:ext cx="1729" cy="120500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9"/>
            <p:cNvSpPr>
              <a:spLocks noChangeShapeType="1"/>
            </p:cNvSpPr>
            <p:nvPr/>
          </p:nvSpPr>
          <p:spPr bwMode="auto">
            <a:xfrm>
              <a:off x="3945952" y="2866284"/>
              <a:ext cx="1116717" cy="601568"/>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0"/>
            <p:cNvSpPr>
              <a:spLocks noChangeShapeType="1"/>
            </p:cNvSpPr>
            <p:nvPr/>
          </p:nvSpPr>
          <p:spPr bwMode="auto">
            <a:xfrm flipV="1">
              <a:off x="3945952" y="3467852"/>
              <a:ext cx="1116717" cy="60343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1"/>
            <p:cNvSpPr>
              <a:spLocks noChangeShapeType="1"/>
            </p:cNvSpPr>
            <p:nvPr/>
          </p:nvSpPr>
          <p:spPr bwMode="auto">
            <a:xfrm>
              <a:off x="5062670" y="3467852"/>
              <a:ext cx="1376230" cy="13446"/>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2"/>
            <p:cNvSpPr>
              <a:spLocks noChangeShapeType="1"/>
            </p:cNvSpPr>
            <p:nvPr/>
          </p:nvSpPr>
          <p:spPr bwMode="auto">
            <a:xfrm>
              <a:off x="2307178" y="3067427"/>
              <a:ext cx="1638774"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3"/>
            <p:cNvSpPr>
              <a:spLocks noChangeShapeType="1"/>
            </p:cNvSpPr>
            <p:nvPr/>
          </p:nvSpPr>
          <p:spPr bwMode="auto">
            <a:xfrm>
              <a:off x="3295974" y="3870140"/>
              <a:ext cx="649978" cy="1863"/>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Oval 14"/>
            <p:cNvSpPr>
              <a:spLocks noChangeArrowheads="1"/>
            </p:cNvSpPr>
            <p:nvPr/>
          </p:nvSpPr>
          <p:spPr bwMode="auto">
            <a:xfrm>
              <a:off x="6426850" y="3430603"/>
              <a:ext cx="91619" cy="100572"/>
            </a:xfrm>
            <a:prstGeom prst="ellipse">
              <a:avLst/>
            </a:prstGeom>
            <a:solidFill>
              <a:srgbClr val="FFFFFF"/>
            </a:solidFill>
            <a:ln w="31750">
              <a:solidFill>
                <a:srgbClr val="0000FF"/>
              </a:solidFill>
              <a:round/>
              <a:headEnd/>
              <a:tailEnd/>
            </a:ln>
          </p:spPr>
          <p:txBody>
            <a:bodyPr/>
            <a:lstStyle/>
            <a:p>
              <a:endParaRPr lang="en-US"/>
            </a:p>
          </p:txBody>
        </p:sp>
        <p:sp>
          <p:nvSpPr>
            <p:cNvPr id="22" name="Rectangle 15"/>
            <p:cNvSpPr>
              <a:spLocks noChangeArrowheads="1"/>
            </p:cNvSpPr>
            <p:nvPr/>
          </p:nvSpPr>
          <p:spPr bwMode="auto">
            <a:xfrm>
              <a:off x="6601445" y="3356105"/>
              <a:ext cx="452910" cy="29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 name="Rectangle 16"/>
            <p:cNvSpPr>
              <a:spLocks noChangeArrowheads="1"/>
            </p:cNvSpPr>
            <p:nvPr/>
          </p:nvSpPr>
          <p:spPr bwMode="auto">
            <a:xfrm>
              <a:off x="6717266" y="3356105"/>
              <a:ext cx="247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smtClean="0">
                  <a:solidFill>
                    <a:srgbClr val="0000FF"/>
                  </a:solidFill>
                </a:rPr>
                <a:t>V</a:t>
              </a:r>
              <a:r>
                <a:rPr lang="en-US" sz="2000" b="1" baseline="-25000" dirty="0" smtClean="0">
                  <a:solidFill>
                    <a:srgbClr val="0000FF"/>
                  </a:solidFill>
                </a:rPr>
                <a:t>o</a:t>
              </a:r>
              <a:endParaRPr lang="en-US" sz="3200" baseline="-25000" dirty="0"/>
            </a:p>
          </p:txBody>
        </p:sp>
        <p:sp>
          <p:nvSpPr>
            <p:cNvPr id="26" name="Rectangle 19"/>
            <p:cNvSpPr>
              <a:spLocks noChangeArrowheads="1"/>
            </p:cNvSpPr>
            <p:nvPr/>
          </p:nvSpPr>
          <p:spPr bwMode="auto">
            <a:xfrm>
              <a:off x="3923480" y="3555387"/>
              <a:ext cx="337089" cy="2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Rectangle 20"/>
            <p:cNvSpPr>
              <a:spLocks noChangeArrowheads="1"/>
            </p:cNvSpPr>
            <p:nvPr/>
          </p:nvSpPr>
          <p:spPr bwMode="auto">
            <a:xfrm>
              <a:off x="3958054" y="3557249"/>
              <a:ext cx="383764"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rgbClr val="0000FF"/>
                  </a:solidFill>
                </a:rPr>
                <a:t>   +</a:t>
              </a:r>
              <a:endParaRPr lang="en-US" dirty="0"/>
            </a:p>
          </p:txBody>
        </p:sp>
        <p:sp>
          <p:nvSpPr>
            <p:cNvPr id="28" name="Rectangle 21"/>
            <p:cNvSpPr>
              <a:spLocks noChangeArrowheads="1"/>
            </p:cNvSpPr>
            <p:nvPr/>
          </p:nvSpPr>
          <p:spPr bwMode="auto">
            <a:xfrm>
              <a:off x="4248469" y="3557249"/>
              <a:ext cx="15039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FF"/>
                  </a:solidFill>
                </a:rPr>
                <a:t> </a:t>
              </a:r>
              <a:endParaRPr lang="en-US"/>
            </a:p>
          </p:txBody>
        </p:sp>
        <p:sp>
          <p:nvSpPr>
            <p:cNvPr id="29" name="Rectangle 22"/>
            <p:cNvSpPr>
              <a:spLocks noChangeArrowheads="1"/>
            </p:cNvSpPr>
            <p:nvPr/>
          </p:nvSpPr>
          <p:spPr bwMode="auto">
            <a:xfrm>
              <a:off x="3923480" y="2953818"/>
              <a:ext cx="290416" cy="2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Rectangle 23"/>
            <p:cNvSpPr>
              <a:spLocks noChangeArrowheads="1"/>
            </p:cNvSpPr>
            <p:nvPr/>
          </p:nvSpPr>
          <p:spPr bwMode="auto">
            <a:xfrm>
              <a:off x="3945952" y="2955681"/>
              <a:ext cx="37166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rgbClr val="0000FF"/>
                  </a:solidFill>
                </a:rPr>
                <a:t>   _</a:t>
              </a:r>
              <a:endParaRPr lang="en-US" dirty="0"/>
            </a:p>
          </p:txBody>
        </p:sp>
        <p:sp>
          <p:nvSpPr>
            <p:cNvPr id="31" name="Rectangle 24"/>
            <p:cNvSpPr>
              <a:spLocks noChangeArrowheads="1"/>
            </p:cNvSpPr>
            <p:nvPr/>
          </p:nvSpPr>
          <p:spPr bwMode="auto">
            <a:xfrm>
              <a:off x="4213896" y="2955681"/>
              <a:ext cx="15039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FF"/>
                  </a:solidFill>
                </a:rPr>
                <a:t> </a:t>
              </a:r>
              <a:endParaRPr lang="en-US"/>
            </a:p>
          </p:txBody>
        </p:sp>
        <p:sp>
          <p:nvSpPr>
            <p:cNvPr id="32" name="Line 25"/>
            <p:cNvSpPr>
              <a:spLocks noChangeShapeType="1"/>
            </p:cNvSpPr>
            <p:nvPr/>
          </p:nvSpPr>
          <p:spPr bwMode="auto">
            <a:xfrm flipH="1" flipV="1">
              <a:off x="2213830" y="2966856"/>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6"/>
            <p:cNvSpPr>
              <a:spLocks noChangeShapeType="1"/>
            </p:cNvSpPr>
            <p:nvPr/>
          </p:nvSpPr>
          <p:spPr bwMode="auto">
            <a:xfrm flipH="1">
              <a:off x="2120482"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7"/>
            <p:cNvSpPr>
              <a:spLocks noChangeShapeType="1"/>
            </p:cNvSpPr>
            <p:nvPr/>
          </p:nvSpPr>
          <p:spPr bwMode="auto">
            <a:xfrm flipH="1" flipV="1">
              <a:off x="2028864" y="2966856"/>
              <a:ext cx="91619"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8"/>
            <p:cNvSpPr>
              <a:spLocks noChangeShapeType="1"/>
            </p:cNvSpPr>
            <p:nvPr/>
          </p:nvSpPr>
          <p:spPr bwMode="auto">
            <a:xfrm flipH="1">
              <a:off x="1935516"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9"/>
            <p:cNvSpPr>
              <a:spLocks noChangeShapeType="1"/>
            </p:cNvSpPr>
            <p:nvPr/>
          </p:nvSpPr>
          <p:spPr bwMode="auto">
            <a:xfrm flipH="1" flipV="1">
              <a:off x="1842168"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0"/>
            <p:cNvSpPr>
              <a:spLocks noChangeShapeType="1"/>
            </p:cNvSpPr>
            <p:nvPr/>
          </p:nvSpPr>
          <p:spPr bwMode="auto">
            <a:xfrm flipH="1">
              <a:off x="1748820"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1"/>
            <p:cNvSpPr>
              <a:spLocks noChangeShapeType="1"/>
            </p:cNvSpPr>
            <p:nvPr/>
          </p:nvSpPr>
          <p:spPr bwMode="auto">
            <a:xfrm flipH="1" flipV="1">
              <a:off x="1655472" y="3067427"/>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2"/>
            <p:cNvSpPr>
              <a:spLocks noChangeShapeType="1"/>
            </p:cNvSpPr>
            <p:nvPr/>
          </p:nvSpPr>
          <p:spPr bwMode="auto">
            <a:xfrm flipH="1">
              <a:off x="1171574" y="3067426"/>
              <a:ext cx="483897" cy="1382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34"/>
            <p:cNvSpPr>
              <a:spLocks noChangeArrowheads="1"/>
            </p:cNvSpPr>
            <p:nvPr/>
          </p:nvSpPr>
          <p:spPr bwMode="auto">
            <a:xfrm>
              <a:off x="806697" y="2953818"/>
              <a:ext cx="373392" cy="28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Line 38"/>
            <p:cNvSpPr>
              <a:spLocks noChangeShapeType="1"/>
            </p:cNvSpPr>
            <p:nvPr/>
          </p:nvSpPr>
          <p:spPr bwMode="auto">
            <a:xfrm>
              <a:off x="3295974" y="3870140"/>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39"/>
            <p:cNvSpPr>
              <a:spLocks noChangeShapeType="1"/>
            </p:cNvSpPr>
            <p:nvPr/>
          </p:nvSpPr>
          <p:spPr bwMode="auto">
            <a:xfrm>
              <a:off x="3109279" y="4169993"/>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0"/>
            <p:cNvSpPr>
              <a:spLocks noChangeShapeType="1"/>
            </p:cNvSpPr>
            <p:nvPr/>
          </p:nvSpPr>
          <p:spPr bwMode="auto">
            <a:xfrm>
              <a:off x="3202627" y="4270565"/>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1"/>
            <p:cNvSpPr>
              <a:spLocks noChangeShapeType="1"/>
            </p:cNvSpPr>
            <p:nvPr/>
          </p:nvSpPr>
          <p:spPr bwMode="auto">
            <a:xfrm>
              <a:off x="3261401" y="4371137"/>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2"/>
            <p:cNvSpPr>
              <a:spLocks noChangeShapeType="1"/>
            </p:cNvSpPr>
            <p:nvPr/>
          </p:nvSpPr>
          <p:spPr bwMode="auto">
            <a:xfrm>
              <a:off x="5012955" y="2465858"/>
              <a:ext cx="1016370" cy="1531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3"/>
            <p:cNvSpPr>
              <a:spLocks noChangeShapeType="1"/>
            </p:cNvSpPr>
            <p:nvPr/>
          </p:nvSpPr>
          <p:spPr bwMode="auto">
            <a:xfrm flipH="1" flipV="1">
              <a:off x="4919607" y="2365286"/>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4"/>
            <p:cNvSpPr>
              <a:spLocks noChangeShapeType="1"/>
            </p:cNvSpPr>
            <p:nvPr/>
          </p:nvSpPr>
          <p:spPr bwMode="auto">
            <a:xfrm flipH="1">
              <a:off x="4826260"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5"/>
            <p:cNvSpPr>
              <a:spLocks noChangeShapeType="1"/>
            </p:cNvSpPr>
            <p:nvPr/>
          </p:nvSpPr>
          <p:spPr bwMode="auto">
            <a:xfrm flipH="1" flipV="1">
              <a:off x="4732912"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46"/>
            <p:cNvSpPr>
              <a:spLocks noChangeShapeType="1"/>
            </p:cNvSpPr>
            <p:nvPr/>
          </p:nvSpPr>
          <p:spPr bwMode="auto">
            <a:xfrm flipH="1">
              <a:off x="4639564"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47"/>
            <p:cNvSpPr>
              <a:spLocks noChangeShapeType="1"/>
            </p:cNvSpPr>
            <p:nvPr/>
          </p:nvSpPr>
          <p:spPr bwMode="auto">
            <a:xfrm flipH="1" flipV="1">
              <a:off x="4547944" y="2365286"/>
              <a:ext cx="91620"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48"/>
            <p:cNvSpPr>
              <a:spLocks noChangeShapeType="1"/>
            </p:cNvSpPr>
            <p:nvPr/>
          </p:nvSpPr>
          <p:spPr bwMode="auto">
            <a:xfrm flipH="1">
              <a:off x="4454596"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49"/>
            <p:cNvSpPr>
              <a:spLocks noChangeShapeType="1"/>
            </p:cNvSpPr>
            <p:nvPr/>
          </p:nvSpPr>
          <p:spPr bwMode="auto">
            <a:xfrm flipH="1" flipV="1">
              <a:off x="4361248" y="2465858"/>
              <a:ext cx="93348" cy="9871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0"/>
            <p:cNvSpPr>
              <a:spLocks noChangeShapeType="1"/>
            </p:cNvSpPr>
            <p:nvPr/>
          </p:nvSpPr>
          <p:spPr bwMode="auto">
            <a:xfrm>
              <a:off x="3295973" y="2465858"/>
              <a:ext cx="1076001" cy="579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1"/>
            <p:cNvSpPr>
              <a:spLocks noChangeShapeType="1"/>
            </p:cNvSpPr>
            <p:nvPr/>
          </p:nvSpPr>
          <p:spPr bwMode="auto">
            <a:xfrm>
              <a:off x="6015358" y="2484907"/>
              <a:ext cx="26414" cy="1392057"/>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2"/>
            <p:cNvSpPr>
              <a:spLocks noChangeShapeType="1"/>
            </p:cNvSpPr>
            <p:nvPr/>
          </p:nvSpPr>
          <p:spPr bwMode="auto">
            <a:xfrm>
              <a:off x="3295974" y="2465858"/>
              <a:ext cx="1729" cy="60157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Rectangle 53"/>
            <p:cNvSpPr>
              <a:spLocks noChangeArrowheads="1"/>
            </p:cNvSpPr>
            <p:nvPr/>
          </p:nvSpPr>
          <p:spPr bwMode="auto">
            <a:xfrm>
              <a:off x="1935516" y="3192211"/>
              <a:ext cx="221269" cy="27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 name="Rectangle 54"/>
            <p:cNvSpPr>
              <a:spLocks noChangeArrowheads="1"/>
            </p:cNvSpPr>
            <p:nvPr/>
          </p:nvSpPr>
          <p:spPr bwMode="auto">
            <a:xfrm>
              <a:off x="1859316" y="3194074"/>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smtClean="0">
                  <a:solidFill>
                    <a:srgbClr val="0000FF"/>
                  </a:solidFill>
                </a:rPr>
                <a:t>10k</a:t>
              </a:r>
              <a:endParaRPr lang="en-US" sz="3200" dirty="0"/>
            </a:p>
          </p:txBody>
        </p:sp>
        <p:sp>
          <p:nvSpPr>
            <p:cNvPr id="64" name="Rectangle 57"/>
            <p:cNvSpPr>
              <a:spLocks noChangeArrowheads="1"/>
            </p:cNvSpPr>
            <p:nvPr/>
          </p:nvSpPr>
          <p:spPr bwMode="auto">
            <a:xfrm>
              <a:off x="4639564" y="2603679"/>
              <a:ext cx="210897" cy="26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Rectangle 58"/>
            <p:cNvSpPr>
              <a:spLocks noChangeArrowheads="1"/>
            </p:cNvSpPr>
            <p:nvPr/>
          </p:nvSpPr>
          <p:spPr bwMode="auto">
            <a:xfrm>
              <a:off x="4524375" y="2603679"/>
              <a:ext cx="555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000" b="1" dirty="0" smtClean="0">
                  <a:solidFill>
                    <a:srgbClr val="0000FF"/>
                  </a:solidFill>
                </a:rPr>
                <a:t>30k</a:t>
              </a:r>
              <a:endParaRPr lang="en-US" sz="2000" b="1" baseline="-25000" dirty="0">
                <a:solidFill>
                  <a:srgbClr val="0000FF"/>
                </a:solidFill>
              </a:endParaRPr>
            </a:p>
          </p:txBody>
        </p:sp>
        <p:sp>
          <p:nvSpPr>
            <p:cNvPr id="66" name="Oval 61"/>
            <p:cNvSpPr>
              <a:spLocks noChangeArrowheads="1"/>
            </p:cNvSpPr>
            <p:nvPr/>
          </p:nvSpPr>
          <p:spPr bwMode="auto">
            <a:xfrm>
              <a:off x="5988790" y="3447432"/>
              <a:ext cx="70875" cy="74498"/>
            </a:xfrm>
            <a:prstGeom prst="ellipse">
              <a:avLst/>
            </a:prstGeom>
            <a:solidFill>
              <a:srgbClr val="000000"/>
            </a:solidFill>
            <a:ln w="31750">
              <a:solidFill>
                <a:srgbClr val="0000FF"/>
              </a:solidFill>
              <a:round/>
              <a:headEnd/>
              <a:tailEnd/>
            </a:ln>
          </p:spPr>
          <p:txBody>
            <a:bodyPr/>
            <a:lstStyle/>
            <a:p>
              <a:endParaRPr lang="en-US"/>
            </a:p>
          </p:txBody>
        </p:sp>
        <p:sp>
          <p:nvSpPr>
            <p:cNvPr id="106" name="Oval 101"/>
            <p:cNvSpPr>
              <a:spLocks noChangeArrowheads="1"/>
            </p:cNvSpPr>
            <p:nvPr/>
          </p:nvSpPr>
          <p:spPr bwMode="auto">
            <a:xfrm>
              <a:off x="3261401" y="3030179"/>
              <a:ext cx="69147" cy="87534"/>
            </a:xfrm>
            <a:prstGeom prst="ellipse">
              <a:avLst/>
            </a:prstGeom>
            <a:solidFill>
              <a:srgbClr val="000000"/>
            </a:solidFill>
            <a:ln w="31750">
              <a:solidFill>
                <a:srgbClr val="0000FF"/>
              </a:solidFill>
              <a:round/>
              <a:headEnd/>
              <a:tailEnd/>
            </a:ln>
          </p:spPr>
          <p:txBody>
            <a:bodyPr/>
            <a:lstStyle/>
            <a:p>
              <a:endParaRPr lang="en-US"/>
            </a:p>
          </p:txBody>
        </p:sp>
        <p:sp>
          <p:nvSpPr>
            <p:cNvPr id="107" name="Oval 106"/>
            <p:cNvSpPr/>
            <p:nvPr/>
          </p:nvSpPr>
          <p:spPr>
            <a:xfrm>
              <a:off x="838200" y="3538448"/>
              <a:ext cx="619125" cy="62865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Line 38"/>
            <p:cNvSpPr>
              <a:spLocks noChangeShapeType="1"/>
            </p:cNvSpPr>
            <p:nvPr/>
          </p:nvSpPr>
          <p:spPr bwMode="auto">
            <a:xfrm>
              <a:off x="1152849" y="4174940"/>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39"/>
            <p:cNvSpPr>
              <a:spLocks noChangeShapeType="1"/>
            </p:cNvSpPr>
            <p:nvPr/>
          </p:nvSpPr>
          <p:spPr bwMode="auto">
            <a:xfrm>
              <a:off x="966154" y="4474793"/>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40"/>
            <p:cNvSpPr>
              <a:spLocks noChangeShapeType="1"/>
            </p:cNvSpPr>
            <p:nvPr/>
          </p:nvSpPr>
          <p:spPr bwMode="auto">
            <a:xfrm>
              <a:off x="1059502" y="4575365"/>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41"/>
            <p:cNvSpPr>
              <a:spLocks noChangeShapeType="1"/>
            </p:cNvSpPr>
            <p:nvPr/>
          </p:nvSpPr>
          <p:spPr bwMode="auto">
            <a:xfrm>
              <a:off x="1118276" y="4675937"/>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52"/>
            <p:cNvSpPr>
              <a:spLocks noChangeShapeType="1"/>
            </p:cNvSpPr>
            <p:nvPr/>
          </p:nvSpPr>
          <p:spPr bwMode="auto">
            <a:xfrm flipH="1">
              <a:off x="1164103" y="3081247"/>
              <a:ext cx="7472" cy="45290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Rectangle 54"/>
            <p:cNvSpPr>
              <a:spLocks noChangeArrowheads="1"/>
            </p:cNvSpPr>
            <p:nvPr/>
          </p:nvSpPr>
          <p:spPr bwMode="auto">
            <a:xfrm>
              <a:off x="1097316" y="3556024"/>
              <a:ext cx="1599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2000" b="1" dirty="0" smtClean="0">
                  <a:solidFill>
                    <a:srgbClr val="0000FF"/>
                  </a:solidFill>
                </a:rPr>
                <a:t>+</a:t>
              </a:r>
            </a:p>
            <a:p>
              <a:pPr algn="ctr"/>
              <a:r>
                <a:rPr lang="en-US" sz="2000" b="1" dirty="0" smtClean="0">
                  <a:solidFill>
                    <a:srgbClr val="0000FF"/>
                  </a:solidFill>
                </a:rPr>
                <a:t>-</a:t>
              </a:r>
              <a:endParaRPr lang="en-US" sz="3200" dirty="0"/>
            </a:p>
          </p:txBody>
        </p:sp>
        <p:sp>
          <p:nvSpPr>
            <p:cNvPr id="114" name="Rectangle 54"/>
            <p:cNvSpPr>
              <a:spLocks noChangeArrowheads="1"/>
            </p:cNvSpPr>
            <p:nvPr/>
          </p:nvSpPr>
          <p:spPr bwMode="auto">
            <a:xfrm>
              <a:off x="421041" y="3679849"/>
              <a:ext cx="31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smtClean="0">
                  <a:solidFill>
                    <a:srgbClr val="0000FF"/>
                  </a:solidFill>
                </a:rPr>
                <a:t>6V</a:t>
              </a:r>
              <a:endParaRPr lang="en-US" sz="3200" dirty="0"/>
            </a:p>
          </p:txBody>
        </p:sp>
        <p:grpSp>
          <p:nvGrpSpPr>
            <p:cNvPr id="124" name="Group 123"/>
            <p:cNvGrpSpPr/>
            <p:nvPr/>
          </p:nvGrpSpPr>
          <p:grpSpPr>
            <a:xfrm rot="5400000">
              <a:off x="5729776" y="4085605"/>
              <a:ext cx="651706" cy="201144"/>
              <a:chOff x="6313197" y="4533808"/>
              <a:chExt cx="651706" cy="201144"/>
            </a:xfrm>
          </p:grpSpPr>
          <p:sp>
            <p:nvSpPr>
              <p:cNvPr id="115" name="Line 25"/>
              <p:cNvSpPr>
                <a:spLocks noChangeShapeType="1"/>
              </p:cNvSpPr>
              <p:nvPr/>
            </p:nvSpPr>
            <p:spPr bwMode="auto">
              <a:xfrm flipH="1" flipV="1">
                <a:off x="6871555" y="4533808"/>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26"/>
              <p:cNvSpPr>
                <a:spLocks noChangeShapeType="1"/>
              </p:cNvSpPr>
              <p:nvPr/>
            </p:nvSpPr>
            <p:spPr bwMode="auto">
              <a:xfrm flipH="1">
                <a:off x="6778207"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27"/>
              <p:cNvSpPr>
                <a:spLocks noChangeShapeType="1"/>
              </p:cNvSpPr>
              <p:nvPr/>
            </p:nvSpPr>
            <p:spPr bwMode="auto">
              <a:xfrm flipH="1" flipV="1">
                <a:off x="6686589" y="4533808"/>
                <a:ext cx="91619"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28"/>
              <p:cNvSpPr>
                <a:spLocks noChangeShapeType="1"/>
              </p:cNvSpPr>
              <p:nvPr/>
            </p:nvSpPr>
            <p:spPr bwMode="auto">
              <a:xfrm flipH="1">
                <a:off x="6593241"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29"/>
              <p:cNvSpPr>
                <a:spLocks noChangeShapeType="1"/>
              </p:cNvSpPr>
              <p:nvPr/>
            </p:nvSpPr>
            <p:spPr bwMode="auto">
              <a:xfrm flipH="1" flipV="1">
                <a:off x="6499893"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0"/>
              <p:cNvSpPr>
                <a:spLocks noChangeShapeType="1"/>
              </p:cNvSpPr>
              <p:nvPr/>
            </p:nvSpPr>
            <p:spPr bwMode="auto">
              <a:xfrm flipH="1">
                <a:off x="6406545"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1"/>
              <p:cNvSpPr>
                <a:spLocks noChangeShapeType="1"/>
              </p:cNvSpPr>
              <p:nvPr/>
            </p:nvSpPr>
            <p:spPr bwMode="auto">
              <a:xfrm flipH="1" flipV="1">
                <a:off x="6313197" y="4634379"/>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 name="Rectangle 53"/>
            <p:cNvSpPr>
              <a:spLocks noChangeArrowheads="1"/>
            </p:cNvSpPr>
            <p:nvPr/>
          </p:nvSpPr>
          <p:spPr bwMode="auto">
            <a:xfrm>
              <a:off x="6593241" y="4439986"/>
              <a:ext cx="221269" cy="27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 name="Rectangle 54"/>
            <p:cNvSpPr>
              <a:spLocks noChangeArrowheads="1"/>
            </p:cNvSpPr>
            <p:nvPr/>
          </p:nvSpPr>
          <p:spPr bwMode="auto">
            <a:xfrm>
              <a:off x="5608198" y="4030162"/>
              <a:ext cx="27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smtClean="0">
                  <a:solidFill>
                    <a:srgbClr val="0000FF"/>
                  </a:solidFill>
                </a:rPr>
                <a:t>9k</a:t>
              </a:r>
              <a:endParaRPr lang="en-US" sz="3200" dirty="0"/>
            </a:p>
          </p:txBody>
        </p:sp>
        <p:sp>
          <p:nvSpPr>
            <p:cNvPr id="125" name="Line 38"/>
            <p:cNvSpPr>
              <a:spLocks noChangeShapeType="1"/>
            </p:cNvSpPr>
            <p:nvPr/>
          </p:nvSpPr>
          <p:spPr bwMode="auto">
            <a:xfrm>
              <a:off x="6056938" y="4504984"/>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39"/>
            <p:cNvSpPr>
              <a:spLocks noChangeShapeType="1"/>
            </p:cNvSpPr>
            <p:nvPr/>
          </p:nvSpPr>
          <p:spPr bwMode="auto">
            <a:xfrm>
              <a:off x="5870243" y="4804837"/>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40"/>
            <p:cNvSpPr>
              <a:spLocks noChangeShapeType="1"/>
            </p:cNvSpPr>
            <p:nvPr/>
          </p:nvSpPr>
          <p:spPr bwMode="auto">
            <a:xfrm>
              <a:off x="5963591" y="4905409"/>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41"/>
            <p:cNvSpPr>
              <a:spLocks noChangeShapeType="1"/>
            </p:cNvSpPr>
            <p:nvPr/>
          </p:nvSpPr>
          <p:spPr bwMode="auto">
            <a:xfrm>
              <a:off x="6022365" y="5005981"/>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Rectangle 15"/>
            <p:cNvSpPr>
              <a:spLocks noChangeArrowheads="1"/>
            </p:cNvSpPr>
            <p:nvPr/>
          </p:nvSpPr>
          <p:spPr bwMode="auto">
            <a:xfrm>
              <a:off x="5042851" y="3497286"/>
              <a:ext cx="452910" cy="29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 name="Rectangle 16"/>
            <p:cNvSpPr>
              <a:spLocks noChangeArrowheads="1"/>
            </p:cNvSpPr>
            <p:nvPr/>
          </p:nvSpPr>
          <p:spPr bwMode="auto">
            <a:xfrm>
              <a:off x="5158672" y="3497286"/>
              <a:ext cx="184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smtClean="0">
                  <a:solidFill>
                    <a:srgbClr val="0000FF"/>
                  </a:solidFill>
                </a:rPr>
                <a:t>I</a:t>
              </a:r>
              <a:r>
                <a:rPr lang="en-US" sz="2000" b="1" baseline="-25000" dirty="0" smtClean="0">
                  <a:solidFill>
                    <a:srgbClr val="0000FF"/>
                  </a:solidFill>
                </a:rPr>
                <a:t>o</a:t>
              </a:r>
              <a:endParaRPr lang="en-US" sz="3200" baseline="-25000" dirty="0"/>
            </a:p>
          </p:txBody>
        </p:sp>
        <p:sp>
          <p:nvSpPr>
            <p:cNvPr id="133" name="Line 32"/>
            <p:cNvSpPr>
              <a:spLocks noChangeShapeType="1"/>
            </p:cNvSpPr>
            <p:nvPr/>
          </p:nvSpPr>
          <p:spPr bwMode="auto">
            <a:xfrm flipH="1" flipV="1">
              <a:off x="5368650" y="3659993"/>
              <a:ext cx="454338" cy="3799"/>
            </a:xfrm>
            <a:prstGeom prst="line">
              <a:avLst/>
            </a:prstGeom>
            <a:noFill/>
            <a:ln w="31750">
              <a:solidFill>
                <a:srgbClr val="0000FF"/>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p>
          </p:txBody>
        </p:sp>
      </p:grpSp>
      <p:sp>
        <p:nvSpPr>
          <p:cNvPr id="134" name="Rectangle 133"/>
          <p:cNvSpPr/>
          <p:nvPr/>
        </p:nvSpPr>
        <p:spPr>
          <a:xfrm>
            <a:off x="117664" y="4880319"/>
            <a:ext cx="2195473" cy="461665"/>
          </a:xfrm>
          <a:prstGeom prst="rect">
            <a:avLst/>
          </a:prstGeom>
        </p:spPr>
        <p:txBody>
          <a:bodyPr wrap="none">
            <a:spAutoFit/>
          </a:bodyPr>
          <a:lstStyle/>
          <a:p>
            <a:r>
              <a:rPr lang="en-US" b="1" u="sng" dirty="0" smtClean="0">
                <a:solidFill>
                  <a:srgbClr val="0000CC"/>
                </a:solidFill>
              </a:rPr>
              <a:t>Hand Analysis:</a:t>
            </a:r>
            <a:endParaRPr lang="en-US" b="1" u="sng" dirty="0">
              <a:solidFill>
                <a:srgbClr val="0000CC"/>
              </a:solidFill>
            </a:endParaRPr>
          </a:p>
        </p:txBody>
      </p:sp>
      <p:graphicFrame>
        <p:nvGraphicFramePr>
          <p:cNvPr id="135" name="Object 134"/>
          <p:cNvGraphicFramePr>
            <a:graphicFrameLocks noChangeAspect="1"/>
          </p:cNvGraphicFramePr>
          <p:nvPr/>
        </p:nvGraphicFramePr>
        <p:xfrm>
          <a:off x="208590" y="5412117"/>
          <a:ext cx="6451002" cy="1294245"/>
        </p:xfrm>
        <a:graphic>
          <a:graphicData uri="http://schemas.openxmlformats.org/presentationml/2006/ole">
            <mc:AlternateContent xmlns:mc="http://schemas.openxmlformats.org/markup-compatibility/2006">
              <mc:Choice xmlns:v="urn:schemas-microsoft-com:vml" Requires="v">
                <p:oleObj spid="_x0000_s32777" name="Equation" r:id="rId3" imgW="4051080" imgH="812520" progId="Equation.3">
                  <p:embed/>
                </p:oleObj>
              </mc:Choice>
              <mc:Fallback>
                <p:oleObj name="Equation" r:id="rId3" imgW="4051080" imgH="8125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0" y="5412117"/>
                        <a:ext cx="6451002" cy="1294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993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34" name="Rectangle 133"/>
          <p:cNvSpPr/>
          <p:nvPr/>
        </p:nvSpPr>
        <p:spPr>
          <a:xfrm>
            <a:off x="0" y="463595"/>
            <a:ext cx="7022179" cy="769441"/>
          </a:xfrm>
          <a:prstGeom prst="rect">
            <a:avLst/>
          </a:prstGeom>
        </p:spPr>
        <p:txBody>
          <a:bodyPr wrap="none">
            <a:spAutoFit/>
          </a:bodyPr>
          <a:lstStyle/>
          <a:p>
            <a:r>
              <a:rPr lang="en-US" b="1" u="sng" dirty="0" smtClean="0">
                <a:solidFill>
                  <a:srgbClr val="0000CC"/>
                </a:solidFill>
              </a:rPr>
              <a:t>PSPICE analysis with the uA741 op amp:</a:t>
            </a:r>
          </a:p>
          <a:p>
            <a:pPr marL="457200" indent="-457200">
              <a:buFont typeface="+mj-lt"/>
              <a:buAutoNum type="arabicParenR"/>
            </a:pPr>
            <a:r>
              <a:rPr lang="en-US" sz="2000" u="sng" dirty="0" smtClean="0">
                <a:solidFill>
                  <a:srgbClr val="0000CC"/>
                </a:solidFill>
              </a:rPr>
              <a:t>Draw the schematic.</a:t>
            </a:r>
            <a:r>
              <a:rPr lang="en-US" sz="2000" dirty="0" smtClean="0">
                <a:solidFill>
                  <a:srgbClr val="0000CC"/>
                </a:solidFill>
              </a:rPr>
              <a:t>  Use the uA741 from the EVAL library.</a:t>
            </a:r>
            <a:endParaRPr lang="en-US" sz="2000" dirty="0">
              <a:solidFill>
                <a:srgbClr val="0000CC"/>
              </a:solidFill>
            </a:endParaRPr>
          </a:p>
        </p:txBody>
      </p:sp>
      <p:pic>
        <p:nvPicPr>
          <p:cNvPr id="33795" name="Picture 3"/>
          <p:cNvPicPr>
            <a:picLocks noChangeAspect="1" noChangeArrowheads="1"/>
          </p:cNvPicPr>
          <p:nvPr/>
        </p:nvPicPr>
        <p:blipFill>
          <a:blip r:embed="rId2" cstate="print"/>
          <a:srcRect/>
          <a:stretch>
            <a:fillRect/>
          </a:stretch>
        </p:blipFill>
        <p:spPr bwMode="auto">
          <a:xfrm>
            <a:off x="391244" y="1272127"/>
            <a:ext cx="7191375" cy="3218097"/>
          </a:xfrm>
          <a:prstGeom prst="rect">
            <a:avLst/>
          </a:prstGeom>
          <a:noFill/>
          <a:ln w="9525">
            <a:noFill/>
            <a:miter lim="800000"/>
            <a:headEnd/>
            <a:tailEnd/>
          </a:ln>
        </p:spPr>
      </p:pic>
      <p:sp>
        <p:nvSpPr>
          <p:cNvPr id="81" name="Rectangle 80"/>
          <p:cNvSpPr/>
          <p:nvPr/>
        </p:nvSpPr>
        <p:spPr>
          <a:xfrm>
            <a:off x="0" y="4963706"/>
            <a:ext cx="9144000" cy="1323439"/>
          </a:xfrm>
          <a:prstGeom prst="rect">
            <a:avLst/>
          </a:prstGeom>
        </p:spPr>
        <p:txBody>
          <a:bodyPr wrap="square">
            <a:spAutoFit/>
          </a:bodyPr>
          <a:lstStyle/>
          <a:p>
            <a:pPr marL="457200" indent="-457200">
              <a:buFont typeface="+mj-lt"/>
              <a:buAutoNum type="arabicParenR" startAt="2"/>
            </a:pPr>
            <a:r>
              <a:rPr lang="en-US" sz="2000" u="sng" dirty="0" smtClean="0">
                <a:solidFill>
                  <a:srgbClr val="0000CC"/>
                </a:solidFill>
              </a:rPr>
              <a:t>Ignore the connections labeled OS1 and OS2</a:t>
            </a:r>
            <a:r>
              <a:rPr lang="en-US" sz="2000" dirty="0" smtClean="0">
                <a:solidFill>
                  <a:srgbClr val="0000CC"/>
                </a:solidFill>
              </a:rPr>
              <a:t>.  In practical lab situations, an adjustable resistor (potentiometer) can be connected between these terminals to “zero” the op amp (to set the output to 0V when the input is 0V).  This is somewhat like zeroing your bathroom scale.</a:t>
            </a:r>
          </a:p>
        </p:txBody>
      </p:sp>
    </p:spTree>
    <p:extLst>
      <p:ext uri="{BB962C8B-B14F-4D97-AF65-F5344CB8AC3E}">
        <p14:creationId xmlns:p14="http://schemas.microsoft.com/office/powerpoint/2010/main" val="16699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34" name="Rectangle 133"/>
          <p:cNvSpPr/>
          <p:nvPr/>
        </p:nvSpPr>
        <p:spPr>
          <a:xfrm>
            <a:off x="0" y="463595"/>
            <a:ext cx="9144000" cy="1323439"/>
          </a:xfrm>
          <a:prstGeom prst="rect">
            <a:avLst/>
          </a:prstGeom>
        </p:spPr>
        <p:txBody>
          <a:bodyPr wrap="square">
            <a:spAutoFit/>
          </a:bodyPr>
          <a:lstStyle/>
          <a:p>
            <a:pPr marL="457200" indent="-457200">
              <a:buFont typeface="+mj-lt"/>
              <a:buAutoNum type="arabicParenR" startAt="3"/>
            </a:pPr>
            <a:r>
              <a:rPr lang="en-US" sz="2000" u="sng" dirty="0" smtClean="0">
                <a:solidFill>
                  <a:srgbClr val="0000CC"/>
                </a:solidFill>
              </a:rPr>
              <a:t>Add voltage sources to power the op amp.</a:t>
            </a:r>
            <a:r>
              <a:rPr lang="en-US" sz="2000" dirty="0" smtClean="0">
                <a:solidFill>
                  <a:srgbClr val="0000CC"/>
                </a:solidFill>
              </a:rPr>
              <a:t>  The value of the voltage sources depends on Vo.  In general, the source voltages should be greater than V</a:t>
            </a:r>
            <a:r>
              <a:rPr lang="en-US" sz="2000" baseline="-25000" dirty="0" smtClean="0">
                <a:solidFill>
                  <a:srgbClr val="0000CC"/>
                </a:solidFill>
              </a:rPr>
              <a:t>o</a:t>
            </a:r>
            <a:r>
              <a:rPr lang="en-US" sz="2000" dirty="0" smtClean="0">
                <a:solidFill>
                  <a:srgbClr val="0000CC"/>
                </a:solidFill>
              </a:rPr>
              <a:t>.  In practical situations, it is recommended that they be greater by at least 2V.  Since V</a:t>
            </a:r>
            <a:r>
              <a:rPr lang="en-US" sz="2000" baseline="-25000" dirty="0" smtClean="0">
                <a:solidFill>
                  <a:srgbClr val="0000CC"/>
                </a:solidFill>
              </a:rPr>
              <a:t>o</a:t>
            </a:r>
            <a:r>
              <a:rPr lang="en-US" sz="2000" dirty="0" smtClean="0">
                <a:solidFill>
                  <a:srgbClr val="0000CC"/>
                </a:solidFill>
              </a:rPr>
              <a:t> = -18V, supply voltages of +20V and -20V have been added below.</a:t>
            </a:r>
            <a:endParaRPr lang="en-US" sz="2000" dirty="0">
              <a:solidFill>
                <a:srgbClr val="0000CC"/>
              </a:solidFill>
            </a:endParaRPr>
          </a:p>
        </p:txBody>
      </p:sp>
      <p:pic>
        <p:nvPicPr>
          <p:cNvPr id="34819" name="Picture 3"/>
          <p:cNvPicPr>
            <a:picLocks noChangeAspect="1" noChangeArrowheads="1"/>
          </p:cNvPicPr>
          <p:nvPr/>
        </p:nvPicPr>
        <p:blipFill>
          <a:blip r:embed="rId2" cstate="print"/>
          <a:srcRect/>
          <a:stretch>
            <a:fillRect/>
          </a:stretch>
        </p:blipFill>
        <p:spPr bwMode="auto">
          <a:xfrm>
            <a:off x="19050" y="1693359"/>
            <a:ext cx="8590112" cy="3693029"/>
          </a:xfrm>
          <a:prstGeom prst="rect">
            <a:avLst/>
          </a:prstGeom>
          <a:noFill/>
          <a:ln w="9525">
            <a:noFill/>
            <a:miter lim="800000"/>
            <a:headEnd/>
            <a:tailEnd/>
          </a:ln>
        </p:spPr>
      </p:pic>
    </p:spTree>
    <p:extLst>
      <p:ext uri="{BB962C8B-B14F-4D97-AF65-F5344CB8AC3E}">
        <p14:creationId xmlns:p14="http://schemas.microsoft.com/office/powerpoint/2010/main" val="166993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81" name="Rectangle 80"/>
          <p:cNvSpPr/>
          <p:nvPr/>
        </p:nvSpPr>
        <p:spPr>
          <a:xfrm>
            <a:off x="0" y="538355"/>
            <a:ext cx="9144000" cy="1015663"/>
          </a:xfrm>
          <a:prstGeom prst="rect">
            <a:avLst/>
          </a:prstGeom>
        </p:spPr>
        <p:txBody>
          <a:bodyPr wrap="square">
            <a:spAutoFit/>
          </a:bodyPr>
          <a:lstStyle/>
          <a:p>
            <a:pPr marL="690563" indent="-690563"/>
            <a:r>
              <a:rPr lang="en-US" sz="2000" u="sng" dirty="0" smtClean="0">
                <a:solidFill>
                  <a:srgbClr val="0000CC"/>
                </a:solidFill>
              </a:rPr>
              <a:t>Note</a:t>
            </a:r>
            <a:r>
              <a:rPr lang="en-US" sz="2000" dirty="0" smtClean="0">
                <a:solidFill>
                  <a:srgbClr val="0000CC"/>
                </a:solidFill>
              </a:rPr>
              <a:t>:  To avoid crowding, the supply voltages can be placed to the side and connected to the circuit using OFFPAGE Connectors.  Note the name of the OFFPAGE connector also serves as a node label.</a:t>
            </a:r>
          </a:p>
        </p:txBody>
      </p:sp>
      <p:grpSp>
        <p:nvGrpSpPr>
          <p:cNvPr id="14" name="Group 13"/>
          <p:cNvGrpSpPr/>
          <p:nvPr/>
        </p:nvGrpSpPr>
        <p:grpSpPr>
          <a:xfrm>
            <a:off x="-5279" y="2191108"/>
            <a:ext cx="9149279" cy="3976779"/>
            <a:chOff x="0" y="1362972"/>
            <a:chExt cx="9149279" cy="3976779"/>
          </a:xfrm>
        </p:grpSpPr>
        <p:pic>
          <p:nvPicPr>
            <p:cNvPr id="35842" name="Picture 2"/>
            <p:cNvPicPr>
              <a:picLocks noChangeAspect="1" noChangeArrowheads="1"/>
            </p:cNvPicPr>
            <p:nvPr/>
          </p:nvPicPr>
          <p:blipFill>
            <a:blip r:embed="rId2" cstate="print"/>
            <a:srcRect/>
            <a:stretch>
              <a:fillRect/>
            </a:stretch>
          </p:blipFill>
          <p:spPr bwMode="auto">
            <a:xfrm>
              <a:off x="0" y="1362972"/>
              <a:ext cx="9149279" cy="3976779"/>
            </a:xfrm>
            <a:prstGeom prst="rect">
              <a:avLst/>
            </a:prstGeom>
            <a:noFill/>
            <a:ln w="9525">
              <a:noFill/>
              <a:miter lim="800000"/>
              <a:headEnd/>
              <a:tailEnd/>
            </a:ln>
          </p:spPr>
        </p:pic>
        <p:sp>
          <p:nvSpPr>
            <p:cNvPr id="10" name="Rectangle 9"/>
            <p:cNvSpPr/>
            <p:nvPr/>
          </p:nvSpPr>
          <p:spPr>
            <a:xfrm>
              <a:off x="5615796" y="2932981"/>
              <a:ext cx="1035170" cy="224287"/>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859328" y="4232694"/>
              <a:ext cx="284672" cy="224287"/>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1"/>
            </p:cNvCxnSpPr>
            <p:nvPr/>
          </p:nvCxnSpPr>
          <p:spPr>
            <a:xfrm flipH="1" flipV="1">
              <a:off x="8609162" y="4261449"/>
              <a:ext cx="250166" cy="83389"/>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993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34" name="Rectangle 133"/>
          <p:cNvSpPr/>
          <p:nvPr/>
        </p:nvSpPr>
        <p:spPr>
          <a:xfrm>
            <a:off x="0" y="463595"/>
            <a:ext cx="9144000" cy="1938992"/>
          </a:xfrm>
          <a:prstGeom prst="rect">
            <a:avLst/>
          </a:prstGeom>
        </p:spPr>
        <p:txBody>
          <a:bodyPr wrap="square">
            <a:spAutoFit/>
          </a:bodyPr>
          <a:lstStyle/>
          <a:p>
            <a:pPr marL="457200" indent="-457200">
              <a:buFont typeface="+mj-lt"/>
              <a:buAutoNum type="arabicParenR" startAt="4"/>
            </a:pPr>
            <a:r>
              <a:rPr lang="en-US" sz="2000" u="sng" dirty="0" smtClean="0">
                <a:solidFill>
                  <a:srgbClr val="0000CC"/>
                </a:solidFill>
              </a:rPr>
              <a:t>Add voltage and current printers to measure Io and Vo.</a:t>
            </a:r>
          </a:p>
          <a:p>
            <a:pPr marL="690563" indent="-233363">
              <a:buFont typeface="Arial" pitchFamily="34" charset="0"/>
              <a:buChar char="•"/>
            </a:pPr>
            <a:r>
              <a:rPr lang="en-US" sz="2000" dirty="0" smtClean="0">
                <a:solidFill>
                  <a:srgbClr val="0000CC"/>
                </a:solidFill>
              </a:rPr>
              <a:t>Be sure to change the </a:t>
            </a:r>
            <a:r>
              <a:rPr lang="en-US" sz="2000" b="1" i="1" u="sng" dirty="0" smtClean="0">
                <a:solidFill>
                  <a:srgbClr val="0000CC"/>
                </a:solidFill>
              </a:rPr>
              <a:t>DC property</a:t>
            </a:r>
            <a:r>
              <a:rPr lang="en-US" sz="2000" dirty="0" smtClean="0">
                <a:solidFill>
                  <a:srgbClr val="0000CC"/>
                </a:solidFill>
              </a:rPr>
              <a:t> on each printer to </a:t>
            </a:r>
            <a:r>
              <a:rPr lang="en-US" sz="2000" b="1" i="1" u="sng" dirty="0" smtClean="0">
                <a:solidFill>
                  <a:srgbClr val="0000CC"/>
                </a:solidFill>
              </a:rPr>
              <a:t>Yes</a:t>
            </a:r>
            <a:r>
              <a:rPr lang="en-US" sz="2000" dirty="0" smtClean="0">
                <a:solidFill>
                  <a:srgbClr val="0000CC"/>
                </a:solidFill>
              </a:rPr>
              <a:t> and display the property.</a:t>
            </a:r>
          </a:p>
          <a:p>
            <a:pPr marL="690563" indent="-233363">
              <a:buFont typeface="Arial" pitchFamily="34" charset="0"/>
              <a:buChar char="•"/>
            </a:pPr>
            <a:r>
              <a:rPr lang="en-US" sz="2000" dirty="0" smtClean="0">
                <a:solidFill>
                  <a:srgbClr val="0000CC"/>
                </a:solidFill>
              </a:rPr>
              <a:t>Be sure to place the </a:t>
            </a:r>
            <a:r>
              <a:rPr lang="en-US" sz="2000" b="1" i="1" u="sng" dirty="0" smtClean="0">
                <a:solidFill>
                  <a:srgbClr val="0000CC"/>
                </a:solidFill>
              </a:rPr>
              <a:t>current printer in series</a:t>
            </a:r>
            <a:r>
              <a:rPr lang="en-US" sz="2000" dirty="0" smtClean="0">
                <a:solidFill>
                  <a:srgbClr val="0000CC"/>
                </a:solidFill>
              </a:rPr>
              <a:t> and place the </a:t>
            </a:r>
            <a:r>
              <a:rPr lang="en-US" sz="2000" b="1" i="1" u="sng" dirty="0" smtClean="0">
                <a:solidFill>
                  <a:srgbClr val="0000CC"/>
                </a:solidFill>
              </a:rPr>
              <a:t>voltage printer in parallel</a:t>
            </a:r>
            <a:r>
              <a:rPr lang="en-US" sz="2000" dirty="0" smtClean="0">
                <a:solidFill>
                  <a:srgbClr val="0000CC"/>
                </a:solidFill>
              </a:rPr>
              <a:t>.</a:t>
            </a:r>
          </a:p>
          <a:p>
            <a:pPr marL="690563" indent="-233363">
              <a:buFont typeface="Arial" pitchFamily="34" charset="0"/>
              <a:buChar char="•"/>
            </a:pPr>
            <a:r>
              <a:rPr lang="en-US" sz="2000" dirty="0" smtClean="0">
                <a:solidFill>
                  <a:srgbClr val="0000CC"/>
                </a:solidFill>
              </a:rPr>
              <a:t>It is also a good idea to label the node for the output voltage as Vo.</a:t>
            </a:r>
            <a:endParaRPr lang="en-US" sz="2000" dirty="0">
              <a:solidFill>
                <a:srgbClr val="0000CC"/>
              </a:solidFill>
            </a:endParaRPr>
          </a:p>
        </p:txBody>
      </p:sp>
      <p:pic>
        <p:nvPicPr>
          <p:cNvPr id="36867" name="Picture 3"/>
          <p:cNvPicPr>
            <a:picLocks noChangeAspect="1" noChangeArrowheads="1"/>
          </p:cNvPicPr>
          <p:nvPr/>
        </p:nvPicPr>
        <p:blipFill>
          <a:blip r:embed="rId2" cstate="print"/>
          <a:srcRect/>
          <a:stretch>
            <a:fillRect/>
          </a:stretch>
        </p:blipFill>
        <p:spPr bwMode="auto">
          <a:xfrm>
            <a:off x="0" y="2768046"/>
            <a:ext cx="9144000" cy="3025401"/>
          </a:xfrm>
          <a:prstGeom prst="rect">
            <a:avLst/>
          </a:prstGeom>
          <a:noFill/>
          <a:ln w="9525">
            <a:noFill/>
            <a:miter lim="800000"/>
            <a:headEnd/>
            <a:tailEnd/>
          </a:ln>
        </p:spPr>
      </p:pic>
    </p:spTree>
    <p:extLst>
      <p:ext uri="{BB962C8B-B14F-4D97-AF65-F5344CB8AC3E}">
        <p14:creationId xmlns:p14="http://schemas.microsoft.com/office/powerpoint/2010/main" val="166993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34" name="Rectangle 133"/>
          <p:cNvSpPr/>
          <p:nvPr/>
        </p:nvSpPr>
        <p:spPr>
          <a:xfrm>
            <a:off x="0" y="463595"/>
            <a:ext cx="9144000" cy="707886"/>
          </a:xfrm>
          <a:prstGeom prst="rect">
            <a:avLst/>
          </a:prstGeom>
        </p:spPr>
        <p:txBody>
          <a:bodyPr wrap="square">
            <a:spAutoFit/>
          </a:bodyPr>
          <a:lstStyle/>
          <a:p>
            <a:pPr marL="457200" indent="-457200">
              <a:buFont typeface="+mj-lt"/>
              <a:buAutoNum type="arabicParenR" startAt="5"/>
            </a:pPr>
            <a:r>
              <a:rPr lang="en-US" sz="2000" u="sng" dirty="0" smtClean="0">
                <a:solidFill>
                  <a:srgbClr val="0000CC"/>
                </a:solidFill>
              </a:rPr>
              <a:t>Create a New Simulation Profile, Run PSPICE, and view the results in the OUTPUT file.</a:t>
            </a:r>
            <a:endParaRPr lang="en-US" sz="2000" dirty="0">
              <a:solidFill>
                <a:srgbClr val="0000CC"/>
              </a:solidFill>
            </a:endParaRPr>
          </a:p>
        </p:txBody>
      </p:sp>
      <p:pic>
        <p:nvPicPr>
          <p:cNvPr id="37890" name="Picture 2"/>
          <p:cNvPicPr>
            <a:picLocks noChangeAspect="1" noChangeArrowheads="1"/>
          </p:cNvPicPr>
          <p:nvPr/>
        </p:nvPicPr>
        <p:blipFill>
          <a:blip r:embed="rId2" cstate="print"/>
          <a:srcRect/>
          <a:stretch>
            <a:fillRect/>
          </a:stretch>
        </p:blipFill>
        <p:spPr bwMode="auto">
          <a:xfrm>
            <a:off x="0" y="1544128"/>
            <a:ext cx="4669785" cy="3556689"/>
          </a:xfrm>
          <a:prstGeom prst="rect">
            <a:avLst/>
          </a:prstGeom>
          <a:noFill/>
          <a:ln w="9525">
            <a:noFill/>
            <a:miter lim="800000"/>
            <a:headEnd/>
            <a:tailEnd/>
          </a:ln>
        </p:spPr>
      </p:pic>
      <p:grpSp>
        <p:nvGrpSpPr>
          <p:cNvPr id="14" name="Group 13"/>
          <p:cNvGrpSpPr/>
          <p:nvPr/>
        </p:nvGrpSpPr>
        <p:grpSpPr>
          <a:xfrm>
            <a:off x="4804913" y="1093322"/>
            <a:ext cx="4339087" cy="4367199"/>
            <a:chOff x="4804913" y="2024975"/>
            <a:chExt cx="4339087" cy="4367199"/>
          </a:xfrm>
        </p:grpSpPr>
        <p:pic>
          <p:nvPicPr>
            <p:cNvPr id="37891" name="Picture 3"/>
            <p:cNvPicPr>
              <a:picLocks noChangeAspect="1" noChangeArrowheads="1"/>
            </p:cNvPicPr>
            <p:nvPr/>
          </p:nvPicPr>
          <p:blipFill>
            <a:blip r:embed="rId3" cstate="print"/>
            <a:srcRect/>
            <a:stretch>
              <a:fillRect/>
            </a:stretch>
          </p:blipFill>
          <p:spPr bwMode="auto">
            <a:xfrm>
              <a:off x="4875632" y="4396687"/>
              <a:ext cx="2066925" cy="790575"/>
            </a:xfrm>
            <a:prstGeom prst="rect">
              <a:avLst/>
            </a:prstGeom>
            <a:noFill/>
            <a:ln w="9525">
              <a:noFill/>
              <a:miter lim="800000"/>
              <a:headEnd/>
              <a:tailEnd/>
            </a:ln>
          </p:spPr>
        </p:pic>
        <p:pic>
          <p:nvPicPr>
            <p:cNvPr id="37892" name="Picture 4"/>
            <p:cNvPicPr>
              <a:picLocks noChangeAspect="1" noChangeArrowheads="1"/>
            </p:cNvPicPr>
            <p:nvPr/>
          </p:nvPicPr>
          <p:blipFill>
            <a:blip r:embed="rId4" cstate="print"/>
            <a:srcRect/>
            <a:stretch>
              <a:fillRect/>
            </a:stretch>
          </p:blipFill>
          <p:spPr bwMode="auto">
            <a:xfrm>
              <a:off x="4897108" y="5453604"/>
              <a:ext cx="1885950" cy="695325"/>
            </a:xfrm>
            <a:prstGeom prst="rect">
              <a:avLst/>
            </a:prstGeom>
            <a:noFill/>
            <a:ln w="9525">
              <a:noFill/>
              <a:miter lim="800000"/>
              <a:headEnd/>
              <a:tailEnd/>
            </a:ln>
          </p:spPr>
        </p:pic>
        <p:pic>
          <p:nvPicPr>
            <p:cNvPr id="37893" name="Picture 5"/>
            <p:cNvPicPr>
              <a:picLocks noChangeAspect="1" noChangeArrowheads="1"/>
            </p:cNvPicPr>
            <p:nvPr/>
          </p:nvPicPr>
          <p:blipFill>
            <a:blip r:embed="rId5" cstate="print"/>
            <a:srcRect l="222" t="23652" r="52537"/>
            <a:stretch>
              <a:fillRect/>
            </a:stretch>
          </p:blipFill>
          <p:spPr bwMode="auto">
            <a:xfrm>
              <a:off x="4953663" y="2665564"/>
              <a:ext cx="3907469" cy="1604513"/>
            </a:xfrm>
            <a:prstGeom prst="rect">
              <a:avLst/>
            </a:prstGeom>
            <a:noFill/>
            <a:ln w="9525">
              <a:noFill/>
              <a:miter lim="800000"/>
              <a:headEnd/>
              <a:tailEnd/>
            </a:ln>
          </p:spPr>
        </p:pic>
        <p:sp>
          <p:nvSpPr>
            <p:cNvPr id="12" name="Rectangle 11"/>
            <p:cNvSpPr/>
            <p:nvPr/>
          </p:nvSpPr>
          <p:spPr>
            <a:xfrm>
              <a:off x="4804913" y="2458528"/>
              <a:ext cx="4339087" cy="3933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68668" y="2024975"/>
              <a:ext cx="2604303" cy="369332"/>
            </a:xfrm>
            <a:prstGeom prst="rect">
              <a:avLst/>
            </a:prstGeom>
          </p:spPr>
          <p:txBody>
            <a:bodyPr wrap="none">
              <a:spAutoFit/>
            </a:bodyPr>
            <a:lstStyle/>
            <a:p>
              <a:r>
                <a:rPr lang="en-US" sz="1800" dirty="0" smtClean="0">
                  <a:solidFill>
                    <a:srgbClr val="0000CC"/>
                  </a:solidFill>
                </a:rPr>
                <a:t>A portion of the .OUT file</a:t>
              </a:r>
              <a:endParaRPr lang="en-US" sz="1800" dirty="0"/>
            </a:p>
          </p:txBody>
        </p:sp>
      </p:grpSp>
      <p:sp>
        <p:nvSpPr>
          <p:cNvPr id="15" name="Rectangle 14"/>
          <p:cNvSpPr/>
          <p:nvPr/>
        </p:nvSpPr>
        <p:spPr>
          <a:xfrm>
            <a:off x="1842677" y="5898236"/>
            <a:ext cx="4825360" cy="707886"/>
          </a:xfrm>
          <a:prstGeom prst="rect">
            <a:avLst/>
          </a:prstGeom>
        </p:spPr>
        <p:txBody>
          <a:bodyPr wrap="none">
            <a:spAutoFit/>
          </a:bodyPr>
          <a:lstStyle/>
          <a:p>
            <a:r>
              <a:rPr lang="en-US" sz="2000" u="sng" dirty="0" smtClean="0">
                <a:solidFill>
                  <a:srgbClr val="0000CC"/>
                </a:solidFill>
              </a:rPr>
              <a:t>Note that the results match the hand analysis</a:t>
            </a:r>
            <a:r>
              <a:rPr lang="en-US" sz="2000" dirty="0" smtClean="0">
                <a:solidFill>
                  <a:srgbClr val="0000CC"/>
                </a:solidFill>
              </a:rPr>
              <a:t>:</a:t>
            </a:r>
          </a:p>
          <a:p>
            <a:r>
              <a:rPr lang="en-US" sz="2000" dirty="0" smtClean="0">
                <a:solidFill>
                  <a:srgbClr val="0000CC"/>
                </a:solidFill>
              </a:rPr>
              <a:t>V</a:t>
            </a:r>
            <a:r>
              <a:rPr lang="en-US" sz="2000" baseline="-25000" dirty="0" smtClean="0">
                <a:solidFill>
                  <a:srgbClr val="0000CC"/>
                </a:solidFill>
              </a:rPr>
              <a:t>o</a:t>
            </a:r>
            <a:r>
              <a:rPr lang="en-US" sz="2000" dirty="0" smtClean="0">
                <a:solidFill>
                  <a:srgbClr val="0000CC"/>
                </a:solidFill>
              </a:rPr>
              <a:t> = -18V and I</a:t>
            </a:r>
            <a:r>
              <a:rPr lang="en-US" sz="2000" baseline="-25000" dirty="0" smtClean="0">
                <a:solidFill>
                  <a:srgbClr val="0000CC"/>
                </a:solidFill>
              </a:rPr>
              <a:t>o</a:t>
            </a:r>
            <a:r>
              <a:rPr lang="en-US" sz="2000" dirty="0" smtClean="0">
                <a:solidFill>
                  <a:srgbClr val="0000CC"/>
                </a:solidFill>
              </a:rPr>
              <a:t> = -2.6 mA</a:t>
            </a:r>
            <a:endParaRPr lang="en-US" sz="2000" dirty="0"/>
          </a:p>
        </p:txBody>
      </p:sp>
    </p:spTree>
    <p:extLst>
      <p:ext uri="{BB962C8B-B14F-4D97-AF65-F5344CB8AC3E}">
        <p14:creationId xmlns:p14="http://schemas.microsoft.com/office/powerpoint/2010/main" val="166993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34" name="Rectangle 133"/>
          <p:cNvSpPr/>
          <p:nvPr/>
        </p:nvSpPr>
        <p:spPr>
          <a:xfrm>
            <a:off x="0" y="463595"/>
            <a:ext cx="9144000" cy="1184050"/>
          </a:xfrm>
          <a:prstGeom prst="rect">
            <a:avLst/>
          </a:prstGeom>
        </p:spPr>
        <p:txBody>
          <a:bodyPr wrap="square">
            <a:spAutoFit/>
          </a:bodyPr>
          <a:lstStyle/>
          <a:p>
            <a:r>
              <a:rPr lang="en-US" b="1" u="sng" dirty="0" smtClean="0">
                <a:solidFill>
                  <a:srgbClr val="0000CC"/>
                </a:solidFill>
              </a:rPr>
              <a:t>PSPICE analysis using a model consisting of a dependent source and a resistor:</a:t>
            </a:r>
          </a:p>
          <a:p>
            <a:pPr marL="457200" indent="-457200">
              <a:buFont typeface="+mj-lt"/>
              <a:buAutoNum type="arabicParenR"/>
            </a:pPr>
            <a:r>
              <a:rPr lang="en-US" sz="2000" u="sng" dirty="0" smtClean="0">
                <a:solidFill>
                  <a:srgbClr val="0000CC"/>
                </a:solidFill>
              </a:rPr>
              <a:t>Draw the schematic.</a:t>
            </a:r>
            <a:r>
              <a:rPr lang="en-US" sz="2000" dirty="0" smtClean="0">
                <a:solidFill>
                  <a:srgbClr val="0000CC"/>
                </a:solidFill>
              </a:rPr>
              <a:t>  Use </a:t>
            </a:r>
            <a:r>
              <a:rPr lang="en-US" sz="2000" dirty="0" err="1" smtClean="0">
                <a:solidFill>
                  <a:srgbClr val="0000CC"/>
                </a:solidFill>
              </a:rPr>
              <a:t>R</a:t>
            </a:r>
            <a:r>
              <a:rPr lang="en-US" sz="2000" baseline="-25000" dirty="0" err="1" smtClean="0">
                <a:solidFill>
                  <a:srgbClr val="0000CC"/>
                </a:solidFill>
              </a:rPr>
              <a:t>in</a:t>
            </a:r>
            <a:r>
              <a:rPr lang="en-US" sz="2000" dirty="0" smtClean="0">
                <a:solidFill>
                  <a:srgbClr val="0000CC"/>
                </a:solidFill>
              </a:rPr>
              <a:t> = 2M</a:t>
            </a:r>
            <a:r>
              <a:rPr lang="en-US" sz="2000" dirty="0" smtClean="0">
                <a:solidFill>
                  <a:srgbClr val="0000CC"/>
                </a:solidFill>
                <a:sym typeface="Symbol"/>
              </a:rPr>
              <a:t> and A</a:t>
            </a:r>
            <a:r>
              <a:rPr lang="en-US" sz="2000" baseline="-25000" dirty="0" smtClean="0">
                <a:solidFill>
                  <a:srgbClr val="0000CC"/>
                </a:solidFill>
                <a:sym typeface="Symbol"/>
              </a:rPr>
              <a:t>OL</a:t>
            </a:r>
            <a:r>
              <a:rPr lang="en-US" sz="2000" dirty="0" smtClean="0">
                <a:solidFill>
                  <a:srgbClr val="0000CC"/>
                </a:solidFill>
                <a:sym typeface="Symbol"/>
              </a:rPr>
              <a:t> = 100,000</a:t>
            </a:r>
            <a:endParaRPr lang="en-US" sz="2000" dirty="0">
              <a:solidFill>
                <a:srgbClr val="0000CC"/>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59429481"/>
              </p:ext>
            </p:extLst>
          </p:nvPr>
        </p:nvGraphicFramePr>
        <p:xfrm>
          <a:off x="5397760" y="2866063"/>
          <a:ext cx="3746240" cy="1990788"/>
        </p:xfrm>
        <a:graphic>
          <a:graphicData uri="http://schemas.openxmlformats.org/presentationml/2006/ole">
            <mc:AlternateContent xmlns:mc="http://schemas.openxmlformats.org/markup-compatibility/2006">
              <mc:Choice xmlns:v="urn:schemas-microsoft-com:vml" Requires="v">
                <p:oleObj spid="_x0000_s33798" name="Microsoft Draw Drawing" r:id="rId3" imgW="5268240" imgH="2807280" progId="">
                  <p:embed/>
                </p:oleObj>
              </mc:Choice>
              <mc:Fallback>
                <p:oleObj name="Microsoft Draw Drawing" r:id="rId3" imgW="5268240" imgH="28072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760" y="2866063"/>
                        <a:ext cx="3746240" cy="1990788"/>
                      </a:xfrm>
                      <a:prstGeom prst="rect">
                        <a:avLst/>
                      </a:prstGeom>
                      <a:noFill/>
                      <a:ln>
                        <a:noFill/>
                      </a:ln>
                    </p:spPr>
                  </p:pic>
                </p:oleObj>
              </mc:Fallback>
            </mc:AlternateContent>
          </a:graphicData>
        </a:graphic>
      </p:graphicFrame>
      <p:grpSp>
        <p:nvGrpSpPr>
          <p:cNvPr id="10" name="Group 9"/>
          <p:cNvGrpSpPr/>
          <p:nvPr/>
        </p:nvGrpSpPr>
        <p:grpSpPr>
          <a:xfrm>
            <a:off x="86265" y="2564928"/>
            <a:ext cx="4715738" cy="2152500"/>
            <a:chOff x="421041" y="2365286"/>
            <a:chExt cx="6633314" cy="2642557"/>
          </a:xfrm>
        </p:grpSpPr>
        <p:sp>
          <p:nvSpPr>
            <p:cNvPr id="11" name="Line 8"/>
            <p:cNvSpPr>
              <a:spLocks noChangeShapeType="1"/>
            </p:cNvSpPr>
            <p:nvPr/>
          </p:nvSpPr>
          <p:spPr bwMode="auto">
            <a:xfrm>
              <a:off x="3945952" y="2866284"/>
              <a:ext cx="1729" cy="120500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a:off x="3945952" y="2866284"/>
              <a:ext cx="1116717" cy="601568"/>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3945952" y="3467852"/>
              <a:ext cx="1116717" cy="60343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5062670" y="3467852"/>
              <a:ext cx="1376230" cy="13446"/>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2"/>
            <p:cNvSpPr>
              <a:spLocks noChangeShapeType="1"/>
            </p:cNvSpPr>
            <p:nvPr/>
          </p:nvSpPr>
          <p:spPr bwMode="auto">
            <a:xfrm>
              <a:off x="2307178" y="3067427"/>
              <a:ext cx="1638774"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3"/>
            <p:cNvSpPr>
              <a:spLocks noChangeShapeType="1"/>
            </p:cNvSpPr>
            <p:nvPr/>
          </p:nvSpPr>
          <p:spPr bwMode="auto">
            <a:xfrm>
              <a:off x="3295974" y="3870140"/>
              <a:ext cx="649978" cy="1863"/>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Oval 14"/>
            <p:cNvSpPr>
              <a:spLocks noChangeArrowheads="1"/>
            </p:cNvSpPr>
            <p:nvPr/>
          </p:nvSpPr>
          <p:spPr bwMode="auto">
            <a:xfrm>
              <a:off x="6426850" y="3430603"/>
              <a:ext cx="91619" cy="100572"/>
            </a:xfrm>
            <a:prstGeom prst="ellipse">
              <a:avLst/>
            </a:prstGeom>
            <a:solidFill>
              <a:srgbClr val="FFFFFF"/>
            </a:solidFill>
            <a:ln w="31750">
              <a:solidFill>
                <a:srgbClr val="0000FF"/>
              </a:solidFill>
              <a:round/>
              <a:headEnd/>
              <a:tailEnd/>
            </a:ln>
          </p:spPr>
          <p:txBody>
            <a:bodyPr/>
            <a:lstStyle/>
            <a:p>
              <a:endParaRPr lang="en-US"/>
            </a:p>
          </p:txBody>
        </p:sp>
        <p:sp>
          <p:nvSpPr>
            <p:cNvPr id="18" name="Rectangle 15"/>
            <p:cNvSpPr>
              <a:spLocks noChangeArrowheads="1"/>
            </p:cNvSpPr>
            <p:nvPr/>
          </p:nvSpPr>
          <p:spPr bwMode="auto">
            <a:xfrm>
              <a:off x="6601445" y="3356105"/>
              <a:ext cx="452910" cy="29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 name="Rectangle 16"/>
            <p:cNvSpPr>
              <a:spLocks noChangeArrowheads="1"/>
            </p:cNvSpPr>
            <p:nvPr/>
          </p:nvSpPr>
          <p:spPr bwMode="auto">
            <a:xfrm>
              <a:off x="6717267" y="3356106"/>
              <a:ext cx="277887"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rgbClr val="0000FF"/>
                  </a:solidFill>
                </a:rPr>
                <a:t>V</a:t>
              </a:r>
              <a:r>
                <a:rPr lang="en-US" sz="1600" b="1" baseline="-25000" dirty="0" smtClean="0">
                  <a:solidFill>
                    <a:srgbClr val="0000FF"/>
                  </a:solidFill>
                </a:rPr>
                <a:t>o</a:t>
              </a:r>
              <a:endParaRPr lang="en-US" baseline="-25000" dirty="0"/>
            </a:p>
          </p:txBody>
        </p:sp>
        <p:sp>
          <p:nvSpPr>
            <p:cNvPr id="20" name="Rectangle 19"/>
            <p:cNvSpPr>
              <a:spLocks noChangeArrowheads="1"/>
            </p:cNvSpPr>
            <p:nvPr/>
          </p:nvSpPr>
          <p:spPr bwMode="auto">
            <a:xfrm>
              <a:off x="3923480" y="3555387"/>
              <a:ext cx="337089" cy="2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Rectangle 20"/>
            <p:cNvSpPr>
              <a:spLocks noChangeArrowheads="1"/>
            </p:cNvSpPr>
            <p:nvPr/>
          </p:nvSpPr>
          <p:spPr bwMode="auto">
            <a:xfrm>
              <a:off x="3958054" y="3557249"/>
              <a:ext cx="286365" cy="22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solidFill>
                    <a:srgbClr val="0000FF"/>
                  </a:solidFill>
                </a:rPr>
                <a:t>   +</a:t>
              </a:r>
              <a:endParaRPr lang="en-US" sz="1800" dirty="0"/>
            </a:p>
          </p:txBody>
        </p:sp>
        <p:sp>
          <p:nvSpPr>
            <p:cNvPr id="22" name="Rectangle 21"/>
            <p:cNvSpPr>
              <a:spLocks noChangeArrowheads="1"/>
            </p:cNvSpPr>
            <p:nvPr/>
          </p:nvSpPr>
          <p:spPr bwMode="auto">
            <a:xfrm>
              <a:off x="4248469" y="3557249"/>
              <a:ext cx="15039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FF"/>
                  </a:solidFill>
                </a:rPr>
                <a:t> </a:t>
              </a:r>
              <a:endParaRPr lang="en-US"/>
            </a:p>
          </p:txBody>
        </p:sp>
        <p:sp>
          <p:nvSpPr>
            <p:cNvPr id="23" name="Rectangle 22"/>
            <p:cNvSpPr>
              <a:spLocks noChangeArrowheads="1"/>
            </p:cNvSpPr>
            <p:nvPr/>
          </p:nvSpPr>
          <p:spPr bwMode="auto">
            <a:xfrm>
              <a:off x="3923480" y="2953818"/>
              <a:ext cx="290416" cy="2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24" name="Rectangle 23"/>
            <p:cNvSpPr>
              <a:spLocks noChangeArrowheads="1"/>
            </p:cNvSpPr>
            <p:nvPr/>
          </p:nvSpPr>
          <p:spPr bwMode="auto">
            <a:xfrm>
              <a:off x="3945952" y="2955681"/>
              <a:ext cx="37166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rgbClr val="0000FF"/>
                  </a:solidFill>
                </a:rPr>
                <a:t>   _</a:t>
              </a:r>
              <a:endParaRPr lang="en-US" dirty="0"/>
            </a:p>
          </p:txBody>
        </p:sp>
        <p:sp>
          <p:nvSpPr>
            <p:cNvPr id="25" name="Rectangle 24"/>
            <p:cNvSpPr>
              <a:spLocks noChangeArrowheads="1"/>
            </p:cNvSpPr>
            <p:nvPr/>
          </p:nvSpPr>
          <p:spPr bwMode="auto">
            <a:xfrm>
              <a:off x="4213896" y="2955681"/>
              <a:ext cx="150393" cy="33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FF"/>
                  </a:solidFill>
                </a:rPr>
                <a:t> </a:t>
              </a:r>
              <a:endParaRPr lang="en-US"/>
            </a:p>
          </p:txBody>
        </p:sp>
        <p:sp>
          <p:nvSpPr>
            <p:cNvPr id="26" name="Line 25"/>
            <p:cNvSpPr>
              <a:spLocks noChangeShapeType="1"/>
            </p:cNvSpPr>
            <p:nvPr/>
          </p:nvSpPr>
          <p:spPr bwMode="auto">
            <a:xfrm flipH="1" flipV="1">
              <a:off x="2213830" y="2966856"/>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p:cNvSpPr>
              <a:spLocks noChangeShapeType="1"/>
            </p:cNvSpPr>
            <p:nvPr/>
          </p:nvSpPr>
          <p:spPr bwMode="auto">
            <a:xfrm flipH="1">
              <a:off x="2120482"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flipV="1">
              <a:off x="2028864" y="2966856"/>
              <a:ext cx="91619"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flipH="1">
              <a:off x="1935516"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flipH="1" flipV="1">
              <a:off x="1842168"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p:cNvSpPr>
              <a:spLocks noChangeShapeType="1"/>
            </p:cNvSpPr>
            <p:nvPr/>
          </p:nvSpPr>
          <p:spPr bwMode="auto">
            <a:xfrm flipH="1">
              <a:off x="1748820" y="2966856"/>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p:cNvSpPr>
              <a:spLocks noChangeShapeType="1"/>
            </p:cNvSpPr>
            <p:nvPr/>
          </p:nvSpPr>
          <p:spPr bwMode="auto">
            <a:xfrm flipH="1" flipV="1">
              <a:off x="1655472" y="3067427"/>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p:cNvSpPr>
              <a:spLocks noChangeShapeType="1"/>
            </p:cNvSpPr>
            <p:nvPr/>
          </p:nvSpPr>
          <p:spPr bwMode="auto">
            <a:xfrm flipH="1">
              <a:off x="1171574" y="3067426"/>
              <a:ext cx="483897" cy="1382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34"/>
            <p:cNvSpPr>
              <a:spLocks noChangeArrowheads="1"/>
            </p:cNvSpPr>
            <p:nvPr/>
          </p:nvSpPr>
          <p:spPr bwMode="auto">
            <a:xfrm>
              <a:off x="806697" y="2953818"/>
              <a:ext cx="373392" cy="28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Line 38"/>
            <p:cNvSpPr>
              <a:spLocks noChangeShapeType="1"/>
            </p:cNvSpPr>
            <p:nvPr/>
          </p:nvSpPr>
          <p:spPr bwMode="auto">
            <a:xfrm>
              <a:off x="3295974" y="3870140"/>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9"/>
            <p:cNvSpPr>
              <a:spLocks noChangeShapeType="1"/>
            </p:cNvSpPr>
            <p:nvPr/>
          </p:nvSpPr>
          <p:spPr bwMode="auto">
            <a:xfrm>
              <a:off x="3109279" y="4169993"/>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0"/>
            <p:cNvSpPr>
              <a:spLocks noChangeShapeType="1"/>
            </p:cNvSpPr>
            <p:nvPr/>
          </p:nvSpPr>
          <p:spPr bwMode="auto">
            <a:xfrm>
              <a:off x="3202627" y="4270565"/>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1"/>
            <p:cNvSpPr>
              <a:spLocks noChangeShapeType="1"/>
            </p:cNvSpPr>
            <p:nvPr/>
          </p:nvSpPr>
          <p:spPr bwMode="auto">
            <a:xfrm>
              <a:off x="3261401" y="4371137"/>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2"/>
            <p:cNvSpPr>
              <a:spLocks noChangeShapeType="1"/>
            </p:cNvSpPr>
            <p:nvPr/>
          </p:nvSpPr>
          <p:spPr bwMode="auto">
            <a:xfrm>
              <a:off x="5012955" y="2465858"/>
              <a:ext cx="1016370" cy="1531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3"/>
            <p:cNvSpPr>
              <a:spLocks noChangeShapeType="1"/>
            </p:cNvSpPr>
            <p:nvPr/>
          </p:nvSpPr>
          <p:spPr bwMode="auto">
            <a:xfrm flipH="1" flipV="1">
              <a:off x="4919607" y="2365286"/>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4"/>
            <p:cNvSpPr>
              <a:spLocks noChangeShapeType="1"/>
            </p:cNvSpPr>
            <p:nvPr/>
          </p:nvSpPr>
          <p:spPr bwMode="auto">
            <a:xfrm flipH="1">
              <a:off x="4826260"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5"/>
            <p:cNvSpPr>
              <a:spLocks noChangeShapeType="1"/>
            </p:cNvSpPr>
            <p:nvPr/>
          </p:nvSpPr>
          <p:spPr bwMode="auto">
            <a:xfrm flipH="1" flipV="1">
              <a:off x="4732912"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6"/>
            <p:cNvSpPr>
              <a:spLocks noChangeShapeType="1"/>
            </p:cNvSpPr>
            <p:nvPr/>
          </p:nvSpPr>
          <p:spPr bwMode="auto">
            <a:xfrm flipH="1">
              <a:off x="4639564"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7"/>
            <p:cNvSpPr>
              <a:spLocks noChangeShapeType="1"/>
            </p:cNvSpPr>
            <p:nvPr/>
          </p:nvSpPr>
          <p:spPr bwMode="auto">
            <a:xfrm flipH="1" flipV="1">
              <a:off x="4547944" y="2365286"/>
              <a:ext cx="91620"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8"/>
            <p:cNvSpPr>
              <a:spLocks noChangeShapeType="1"/>
            </p:cNvSpPr>
            <p:nvPr/>
          </p:nvSpPr>
          <p:spPr bwMode="auto">
            <a:xfrm flipH="1">
              <a:off x="4454596" y="2365286"/>
              <a:ext cx="93348" cy="19928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9"/>
            <p:cNvSpPr>
              <a:spLocks noChangeShapeType="1"/>
            </p:cNvSpPr>
            <p:nvPr/>
          </p:nvSpPr>
          <p:spPr bwMode="auto">
            <a:xfrm flipH="1" flipV="1">
              <a:off x="4361248" y="2465858"/>
              <a:ext cx="93348" cy="9871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50"/>
            <p:cNvSpPr>
              <a:spLocks noChangeShapeType="1"/>
            </p:cNvSpPr>
            <p:nvPr/>
          </p:nvSpPr>
          <p:spPr bwMode="auto">
            <a:xfrm>
              <a:off x="3295973" y="2465858"/>
              <a:ext cx="1076001" cy="579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1"/>
            <p:cNvSpPr>
              <a:spLocks noChangeShapeType="1"/>
            </p:cNvSpPr>
            <p:nvPr/>
          </p:nvSpPr>
          <p:spPr bwMode="auto">
            <a:xfrm>
              <a:off x="6015358" y="2484907"/>
              <a:ext cx="26414" cy="1392057"/>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2"/>
            <p:cNvSpPr>
              <a:spLocks noChangeShapeType="1"/>
            </p:cNvSpPr>
            <p:nvPr/>
          </p:nvSpPr>
          <p:spPr bwMode="auto">
            <a:xfrm>
              <a:off x="3295974" y="2465858"/>
              <a:ext cx="1729" cy="60157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Rectangle 53"/>
            <p:cNvSpPr>
              <a:spLocks noChangeArrowheads="1"/>
            </p:cNvSpPr>
            <p:nvPr/>
          </p:nvSpPr>
          <p:spPr bwMode="auto">
            <a:xfrm>
              <a:off x="1935516" y="3192211"/>
              <a:ext cx="221269" cy="27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Rectangle 54"/>
            <p:cNvSpPr>
              <a:spLocks noChangeArrowheads="1"/>
            </p:cNvSpPr>
            <p:nvPr/>
          </p:nvSpPr>
          <p:spPr bwMode="auto">
            <a:xfrm>
              <a:off x="1859316" y="3194074"/>
              <a:ext cx="448713"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rgbClr val="0000FF"/>
                  </a:solidFill>
                </a:rPr>
                <a:t>10k</a:t>
              </a:r>
              <a:endParaRPr lang="en-US" dirty="0"/>
            </a:p>
          </p:txBody>
        </p:sp>
        <p:sp>
          <p:nvSpPr>
            <p:cNvPr id="52" name="Rectangle 57"/>
            <p:cNvSpPr>
              <a:spLocks noChangeArrowheads="1"/>
            </p:cNvSpPr>
            <p:nvPr/>
          </p:nvSpPr>
          <p:spPr bwMode="auto">
            <a:xfrm>
              <a:off x="4639564" y="2603679"/>
              <a:ext cx="210897" cy="26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 name="Rectangle 58"/>
            <p:cNvSpPr>
              <a:spLocks noChangeArrowheads="1"/>
            </p:cNvSpPr>
            <p:nvPr/>
          </p:nvSpPr>
          <p:spPr bwMode="auto">
            <a:xfrm>
              <a:off x="4524375" y="2603678"/>
              <a:ext cx="555254"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b="1" dirty="0" smtClean="0">
                  <a:solidFill>
                    <a:srgbClr val="0000FF"/>
                  </a:solidFill>
                </a:rPr>
                <a:t>30k</a:t>
              </a:r>
              <a:endParaRPr lang="en-US" sz="1600" b="1" baseline="-25000" dirty="0">
                <a:solidFill>
                  <a:srgbClr val="0000FF"/>
                </a:solidFill>
              </a:endParaRPr>
            </a:p>
          </p:txBody>
        </p:sp>
        <p:sp>
          <p:nvSpPr>
            <p:cNvPr id="54" name="Oval 61"/>
            <p:cNvSpPr>
              <a:spLocks noChangeArrowheads="1"/>
            </p:cNvSpPr>
            <p:nvPr/>
          </p:nvSpPr>
          <p:spPr bwMode="auto">
            <a:xfrm>
              <a:off x="5988790" y="3447432"/>
              <a:ext cx="70875" cy="74498"/>
            </a:xfrm>
            <a:prstGeom prst="ellipse">
              <a:avLst/>
            </a:prstGeom>
            <a:solidFill>
              <a:srgbClr val="000000"/>
            </a:solidFill>
            <a:ln w="31750">
              <a:solidFill>
                <a:srgbClr val="0000FF"/>
              </a:solidFill>
              <a:round/>
              <a:headEnd/>
              <a:tailEnd/>
            </a:ln>
          </p:spPr>
          <p:txBody>
            <a:bodyPr/>
            <a:lstStyle/>
            <a:p>
              <a:endParaRPr lang="en-US"/>
            </a:p>
          </p:txBody>
        </p:sp>
        <p:sp>
          <p:nvSpPr>
            <p:cNvPr id="55" name="Oval 101"/>
            <p:cNvSpPr>
              <a:spLocks noChangeArrowheads="1"/>
            </p:cNvSpPr>
            <p:nvPr/>
          </p:nvSpPr>
          <p:spPr bwMode="auto">
            <a:xfrm>
              <a:off x="3261401" y="3030179"/>
              <a:ext cx="69147" cy="87534"/>
            </a:xfrm>
            <a:prstGeom prst="ellipse">
              <a:avLst/>
            </a:prstGeom>
            <a:solidFill>
              <a:srgbClr val="000000"/>
            </a:solidFill>
            <a:ln w="31750">
              <a:solidFill>
                <a:srgbClr val="0000FF"/>
              </a:solidFill>
              <a:round/>
              <a:headEnd/>
              <a:tailEnd/>
            </a:ln>
          </p:spPr>
          <p:txBody>
            <a:bodyPr/>
            <a:lstStyle/>
            <a:p>
              <a:endParaRPr lang="en-US"/>
            </a:p>
          </p:txBody>
        </p:sp>
        <p:sp>
          <p:nvSpPr>
            <p:cNvPr id="56" name="Oval 55"/>
            <p:cNvSpPr/>
            <p:nvPr/>
          </p:nvSpPr>
          <p:spPr>
            <a:xfrm>
              <a:off x="838200" y="3538448"/>
              <a:ext cx="619125" cy="62865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ne 38"/>
            <p:cNvSpPr>
              <a:spLocks noChangeShapeType="1"/>
            </p:cNvSpPr>
            <p:nvPr/>
          </p:nvSpPr>
          <p:spPr bwMode="auto">
            <a:xfrm>
              <a:off x="1152849" y="4174940"/>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9"/>
            <p:cNvSpPr>
              <a:spLocks noChangeShapeType="1"/>
            </p:cNvSpPr>
            <p:nvPr/>
          </p:nvSpPr>
          <p:spPr bwMode="auto">
            <a:xfrm>
              <a:off x="966154" y="4474793"/>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40"/>
            <p:cNvSpPr>
              <a:spLocks noChangeShapeType="1"/>
            </p:cNvSpPr>
            <p:nvPr/>
          </p:nvSpPr>
          <p:spPr bwMode="auto">
            <a:xfrm>
              <a:off x="1059502" y="4575365"/>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41"/>
            <p:cNvSpPr>
              <a:spLocks noChangeShapeType="1"/>
            </p:cNvSpPr>
            <p:nvPr/>
          </p:nvSpPr>
          <p:spPr bwMode="auto">
            <a:xfrm>
              <a:off x="1118276" y="4675937"/>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2"/>
            <p:cNvSpPr>
              <a:spLocks noChangeShapeType="1"/>
            </p:cNvSpPr>
            <p:nvPr/>
          </p:nvSpPr>
          <p:spPr bwMode="auto">
            <a:xfrm flipH="1">
              <a:off x="1164103" y="3081247"/>
              <a:ext cx="7472" cy="45290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Rectangle 54"/>
            <p:cNvSpPr>
              <a:spLocks noChangeArrowheads="1"/>
            </p:cNvSpPr>
            <p:nvPr/>
          </p:nvSpPr>
          <p:spPr bwMode="auto">
            <a:xfrm>
              <a:off x="1097316" y="3556024"/>
              <a:ext cx="1599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2000" b="1" dirty="0" smtClean="0">
                  <a:solidFill>
                    <a:srgbClr val="0000FF"/>
                  </a:solidFill>
                </a:rPr>
                <a:t>+</a:t>
              </a:r>
            </a:p>
            <a:p>
              <a:pPr algn="ctr"/>
              <a:r>
                <a:rPr lang="en-US" sz="2000" b="1" dirty="0" smtClean="0">
                  <a:solidFill>
                    <a:srgbClr val="0000FF"/>
                  </a:solidFill>
                </a:rPr>
                <a:t>-</a:t>
              </a:r>
              <a:endParaRPr lang="en-US" sz="3200" dirty="0"/>
            </a:p>
          </p:txBody>
        </p:sp>
        <p:sp>
          <p:nvSpPr>
            <p:cNvPr id="63" name="Rectangle 54"/>
            <p:cNvSpPr>
              <a:spLocks noChangeArrowheads="1"/>
            </p:cNvSpPr>
            <p:nvPr/>
          </p:nvSpPr>
          <p:spPr bwMode="auto">
            <a:xfrm>
              <a:off x="421041" y="3679849"/>
              <a:ext cx="351754"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rgbClr val="0000FF"/>
                  </a:solidFill>
                </a:rPr>
                <a:t>6V</a:t>
              </a:r>
              <a:endParaRPr lang="en-US" dirty="0"/>
            </a:p>
          </p:txBody>
        </p:sp>
        <p:grpSp>
          <p:nvGrpSpPr>
            <p:cNvPr id="64" name="Group 63"/>
            <p:cNvGrpSpPr/>
            <p:nvPr/>
          </p:nvGrpSpPr>
          <p:grpSpPr>
            <a:xfrm rot="5400000">
              <a:off x="5729776" y="4085605"/>
              <a:ext cx="651706" cy="201144"/>
              <a:chOff x="6313197" y="4533808"/>
              <a:chExt cx="651706" cy="201144"/>
            </a:xfrm>
          </p:grpSpPr>
          <p:sp>
            <p:nvSpPr>
              <p:cNvPr id="74" name="Line 25"/>
              <p:cNvSpPr>
                <a:spLocks noChangeShapeType="1"/>
              </p:cNvSpPr>
              <p:nvPr/>
            </p:nvSpPr>
            <p:spPr bwMode="auto">
              <a:xfrm flipH="1" flipV="1">
                <a:off x="6871555" y="4533808"/>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26"/>
              <p:cNvSpPr>
                <a:spLocks noChangeShapeType="1"/>
              </p:cNvSpPr>
              <p:nvPr/>
            </p:nvSpPr>
            <p:spPr bwMode="auto">
              <a:xfrm flipH="1">
                <a:off x="6778207"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27"/>
              <p:cNvSpPr>
                <a:spLocks noChangeShapeType="1"/>
              </p:cNvSpPr>
              <p:nvPr/>
            </p:nvSpPr>
            <p:spPr bwMode="auto">
              <a:xfrm flipH="1" flipV="1">
                <a:off x="6686589" y="4533808"/>
                <a:ext cx="91619"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28"/>
              <p:cNvSpPr>
                <a:spLocks noChangeShapeType="1"/>
              </p:cNvSpPr>
              <p:nvPr/>
            </p:nvSpPr>
            <p:spPr bwMode="auto">
              <a:xfrm flipH="1">
                <a:off x="6593241"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9"/>
              <p:cNvSpPr>
                <a:spLocks noChangeShapeType="1"/>
              </p:cNvSpPr>
              <p:nvPr/>
            </p:nvSpPr>
            <p:spPr bwMode="auto">
              <a:xfrm flipH="1" flipV="1">
                <a:off x="6499893"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30"/>
              <p:cNvSpPr>
                <a:spLocks noChangeShapeType="1"/>
              </p:cNvSpPr>
              <p:nvPr/>
            </p:nvSpPr>
            <p:spPr bwMode="auto">
              <a:xfrm flipH="1">
                <a:off x="6406545" y="4533808"/>
                <a:ext cx="93348" cy="20114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1"/>
              <p:cNvSpPr>
                <a:spLocks noChangeShapeType="1"/>
              </p:cNvSpPr>
              <p:nvPr/>
            </p:nvSpPr>
            <p:spPr bwMode="auto">
              <a:xfrm flipH="1" flipV="1">
                <a:off x="6313197" y="4634379"/>
                <a:ext cx="93348" cy="10057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 name="Rectangle 53"/>
            <p:cNvSpPr>
              <a:spLocks noChangeArrowheads="1"/>
            </p:cNvSpPr>
            <p:nvPr/>
          </p:nvSpPr>
          <p:spPr bwMode="auto">
            <a:xfrm>
              <a:off x="6593241" y="4439986"/>
              <a:ext cx="221269" cy="27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 name="Rectangle 54"/>
            <p:cNvSpPr>
              <a:spLocks noChangeArrowheads="1"/>
            </p:cNvSpPr>
            <p:nvPr/>
          </p:nvSpPr>
          <p:spPr bwMode="auto">
            <a:xfrm>
              <a:off x="5608198" y="4030162"/>
              <a:ext cx="304404"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rgbClr val="0000FF"/>
                  </a:solidFill>
                </a:rPr>
                <a:t>9k</a:t>
              </a:r>
              <a:endParaRPr lang="en-US" dirty="0"/>
            </a:p>
          </p:txBody>
        </p:sp>
        <p:sp>
          <p:nvSpPr>
            <p:cNvPr id="67" name="Line 38"/>
            <p:cNvSpPr>
              <a:spLocks noChangeShapeType="1"/>
            </p:cNvSpPr>
            <p:nvPr/>
          </p:nvSpPr>
          <p:spPr bwMode="auto">
            <a:xfrm>
              <a:off x="6056938" y="4504984"/>
              <a:ext cx="1729" cy="299854"/>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9"/>
            <p:cNvSpPr>
              <a:spLocks noChangeShapeType="1"/>
            </p:cNvSpPr>
            <p:nvPr/>
          </p:nvSpPr>
          <p:spPr bwMode="auto">
            <a:xfrm>
              <a:off x="5870243" y="4804837"/>
              <a:ext cx="371663"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0"/>
            <p:cNvSpPr>
              <a:spLocks noChangeShapeType="1"/>
            </p:cNvSpPr>
            <p:nvPr/>
          </p:nvSpPr>
          <p:spPr bwMode="auto">
            <a:xfrm>
              <a:off x="5963591" y="4905409"/>
              <a:ext cx="186696"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41"/>
            <p:cNvSpPr>
              <a:spLocks noChangeShapeType="1"/>
            </p:cNvSpPr>
            <p:nvPr/>
          </p:nvSpPr>
          <p:spPr bwMode="auto">
            <a:xfrm>
              <a:off x="6022365" y="5005981"/>
              <a:ext cx="91620" cy="1862"/>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Rectangle 15"/>
            <p:cNvSpPr>
              <a:spLocks noChangeArrowheads="1"/>
            </p:cNvSpPr>
            <p:nvPr/>
          </p:nvSpPr>
          <p:spPr bwMode="auto">
            <a:xfrm>
              <a:off x="5042851" y="3497286"/>
              <a:ext cx="452910" cy="29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Rectangle 16"/>
            <p:cNvSpPr>
              <a:spLocks noChangeArrowheads="1"/>
            </p:cNvSpPr>
            <p:nvPr/>
          </p:nvSpPr>
          <p:spPr bwMode="auto">
            <a:xfrm>
              <a:off x="5158672" y="3497286"/>
              <a:ext cx="209701" cy="3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rgbClr val="0000FF"/>
                  </a:solidFill>
                </a:rPr>
                <a:t>I</a:t>
              </a:r>
              <a:r>
                <a:rPr lang="en-US" sz="1600" b="1" baseline="-25000" dirty="0" smtClean="0">
                  <a:solidFill>
                    <a:srgbClr val="0000FF"/>
                  </a:solidFill>
                </a:rPr>
                <a:t>o</a:t>
              </a:r>
              <a:endParaRPr lang="en-US" baseline="-25000" dirty="0"/>
            </a:p>
          </p:txBody>
        </p:sp>
        <p:sp>
          <p:nvSpPr>
            <p:cNvPr id="73" name="Line 32"/>
            <p:cNvSpPr>
              <a:spLocks noChangeShapeType="1"/>
            </p:cNvSpPr>
            <p:nvPr/>
          </p:nvSpPr>
          <p:spPr bwMode="auto">
            <a:xfrm flipH="1" flipV="1">
              <a:off x="5368650" y="3659993"/>
              <a:ext cx="454338" cy="3799"/>
            </a:xfrm>
            <a:prstGeom prst="line">
              <a:avLst/>
            </a:prstGeom>
            <a:noFill/>
            <a:ln w="31750">
              <a:solidFill>
                <a:srgbClr val="0000FF"/>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p>
          </p:txBody>
        </p:sp>
      </p:grpSp>
      <p:sp>
        <p:nvSpPr>
          <p:cNvPr id="81" name="Arc 80"/>
          <p:cNvSpPr/>
          <p:nvPr/>
        </p:nvSpPr>
        <p:spPr>
          <a:xfrm flipH="1">
            <a:off x="3200766" y="2772464"/>
            <a:ext cx="3101320" cy="1124305"/>
          </a:xfrm>
          <a:prstGeom prst="arc">
            <a:avLst/>
          </a:prstGeom>
          <a:ln w="19050">
            <a:solidFill>
              <a:srgbClr val="FF000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p:cNvSpPr/>
          <p:nvPr/>
        </p:nvSpPr>
        <p:spPr>
          <a:xfrm>
            <a:off x="3129660" y="2772464"/>
            <a:ext cx="2865698" cy="1061049"/>
          </a:xfrm>
          <a:prstGeom prst="arc">
            <a:avLst/>
          </a:prstGeom>
          <a:ln w="19050">
            <a:solidFill>
              <a:srgbClr val="FF0000"/>
            </a:solidFill>
            <a:headEnd type="none" w="med"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4224419" y="2062074"/>
            <a:ext cx="2659190" cy="584775"/>
          </a:xfrm>
          <a:prstGeom prst="rect">
            <a:avLst/>
          </a:prstGeom>
          <a:noFill/>
        </p:spPr>
        <p:txBody>
          <a:bodyPr wrap="none" rtlCol="0">
            <a:spAutoFit/>
          </a:bodyPr>
          <a:lstStyle/>
          <a:p>
            <a:r>
              <a:rPr lang="en-US" sz="1600" b="1" dirty="0" smtClean="0">
                <a:solidFill>
                  <a:srgbClr val="FF0000"/>
                </a:solidFill>
              </a:rPr>
              <a:t>Substitute op amp model</a:t>
            </a:r>
          </a:p>
          <a:p>
            <a:r>
              <a:rPr lang="en-US" sz="1600" b="1" dirty="0" smtClean="0">
                <a:solidFill>
                  <a:srgbClr val="FF0000"/>
                </a:solidFill>
              </a:rPr>
              <a:t>In place of op amp in circuit</a:t>
            </a:r>
            <a:endParaRPr lang="en-US" sz="1600" b="1" dirty="0">
              <a:solidFill>
                <a:srgbClr val="FF0000"/>
              </a:solidFill>
            </a:endParaRPr>
          </a:p>
        </p:txBody>
      </p:sp>
    </p:spTree>
    <p:extLst>
      <p:ext uri="{BB962C8B-B14F-4D97-AF65-F5344CB8AC3E}">
        <p14:creationId xmlns:p14="http://schemas.microsoft.com/office/powerpoint/2010/main" val="166993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l="7813" t="30208" r="25781" b="15625"/>
          <a:stretch>
            <a:fillRect/>
          </a:stretch>
        </p:blipFill>
        <p:spPr bwMode="auto">
          <a:xfrm>
            <a:off x="0" y="1143000"/>
            <a:ext cx="9144000" cy="5593976"/>
          </a:xfrm>
          <a:prstGeom prst="rect">
            <a:avLst/>
          </a:prstGeom>
          <a:noFill/>
          <a:ln w="9525">
            <a:noFill/>
            <a:miter lim="800000"/>
            <a:headEnd/>
            <a:tailEnd/>
          </a:ln>
        </p:spPr>
      </p:pic>
      <p:cxnSp>
        <p:nvCxnSpPr>
          <p:cNvPr id="8" name="Straight Connector 7"/>
          <p:cNvCxnSpPr/>
          <p:nvPr/>
        </p:nvCxnSpPr>
        <p:spPr>
          <a:xfrm>
            <a:off x="3581400" y="3124200"/>
            <a:ext cx="0" cy="3200400"/>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81400" y="3124200"/>
            <a:ext cx="3810000" cy="1447800"/>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581400" y="4648200"/>
            <a:ext cx="3810000" cy="1676400"/>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24600" y="381000"/>
            <a:ext cx="2590800" cy="1015663"/>
          </a:xfrm>
          <a:prstGeom prst="rect">
            <a:avLst/>
          </a:prstGeom>
          <a:noFill/>
          <a:ln w="28575">
            <a:solidFill>
              <a:srgbClr val="0000FF"/>
            </a:solidFill>
          </a:ln>
        </p:spPr>
        <p:txBody>
          <a:bodyPr wrap="square" rtlCol="0">
            <a:spAutoFit/>
          </a:bodyPr>
          <a:lstStyle/>
          <a:p>
            <a:r>
              <a:rPr lang="en-US" sz="2000" b="1" dirty="0" smtClean="0">
                <a:solidFill>
                  <a:srgbClr val="0000FF"/>
                </a:solidFill>
                <a:latin typeface="Times New Roman" pitchFamily="18" charset="0"/>
                <a:cs typeface="Times New Roman" pitchFamily="18" charset="0"/>
              </a:rPr>
              <a:t>Dotted lines not part of schematic.</a:t>
            </a:r>
          </a:p>
          <a:p>
            <a:r>
              <a:rPr lang="en-US" sz="2000" b="1" dirty="0" smtClean="0">
                <a:solidFill>
                  <a:srgbClr val="0000FF"/>
                </a:solidFill>
                <a:latin typeface="Times New Roman" pitchFamily="18" charset="0"/>
                <a:cs typeface="Times New Roman" pitchFamily="18" charset="0"/>
              </a:rPr>
              <a:t>Added for emphasis.</a:t>
            </a:r>
            <a:endParaRPr lang="en-US" sz="2000" b="1" dirty="0">
              <a:solidFill>
                <a:srgbClr val="0000FF"/>
              </a:solidFill>
              <a:latin typeface="Times New Roman" pitchFamily="18" charset="0"/>
              <a:cs typeface="Times New Roman" pitchFamily="18" charset="0"/>
            </a:endParaRPr>
          </a:p>
        </p:txBody>
      </p:sp>
      <p:cxnSp>
        <p:nvCxnSpPr>
          <p:cNvPr id="21" name="Straight Arrow Connector 20"/>
          <p:cNvCxnSpPr/>
          <p:nvPr/>
        </p:nvCxnSpPr>
        <p:spPr>
          <a:xfrm flipH="1">
            <a:off x="5105400" y="1371600"/>
            <a:ext cx="2667000" cy="2286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475781"/>
            <a:ext cx="5555411" cy="1015663"/>
          </a:xfrm>
          <a:prstGeom prst="rect">
            <a:avLst/>
          </a:prstGeom>
        </p:spPr>
        <p:txBody>
          <a:bodyPr wrap="square">
            <a:spAutoFit/>
          </a:bodyPr>
          <a:lstStyle/>
          <a:p>
            <a:pPr marL="457200" indent="-457200">
              <a:buFont typeface="+mj-lt"/>
              <a:buAutoNum type="arabicParenR"/>
            </a:pPr>
            <a:r>
              <a:rPr lang="en-US" sz="2000" u="sng" dirty="0" smtClean="0">
                <a:solidFill>
                  <a:srgbClr val="0000CC"/>
                </a:solidFill>
              </a:rPr>
              <a:t>Draw </a:t>
            </a:r>
            <a:r>
              <a:rPr lang="en-US" sz="2000" u="sng" dirty="0" smtClean="0">
                <a:solidFill>
                  <a:srgbClr val="0000CC"/>
                </a:solidFill>
              </a:rPr>
              <a:t>the </a:t>
            </a:r>
            <a:r>
              <a:rPr lang="en-US" sz="2000" u="sng" dirty="0" smtClean="0">
                <a:solidFill>
                  <a:srgbClr val="0000CC"/>
                </a:solidFill>
              </a:rPr>
              <a:t>schematic (continued).</a:t>
            </a:r>
            <a:r>
              <a:rPr lang="en-US" sz="2000" dirty="0" smtClean="0">
                <a:solidFill>
                  <a:srgbClr val="0000CC"/>
                </a:solidFill>
              </a:rPr>
              <a:t>  </a:t>
            </a:r>
          </a:p>
          <a:p>
            <a:pPr marL="457200" indent="-457200">
              <a:tabLst>
                <a:tab pos="457200" algn="l"/>
              </a:tabLst>
            </a:pPr>
            <a:r>
              <a:rPr lang="en-US" sz="2000" dirty="0">
                <a:solidFill>
                  <a:srgbClr val="0000CC"/>
                </a:solidFill>
              </a:rPr>
              <a:t>	</a:t>
            </a:r>
            <a:r>
              <a:rPr lang="en-US" sz="2000" dirty="0" smtClean="0">
                <a:solidFill>
                  <a:srgbClr val="0000CC"/>
                </a:solidFill>
              </a:rPr>
              <a:t>Use </a:t>
            </a:r>
            <a:r>
              <a:rPr lang="en-US" sz="2000" dirty="0" err="1" smtClean="0">
                <a:solidFill>
                  <a:srgbClr val="0000CC"/>
                </a:solidFill>
              </a:rPr>
              <a:t>R</a:t>
            </a:r>
            <a:r>
              <a:rPr lang="en-US" sz="2000" baseline="-25000" dirty="0" err="1" smtClean="0">
                <a:solidFill>
                  <a:srgbClr val="0000CC"/>
                </a:solidFill>
              </a:rPr>
              <a:t>in</a:t>
            </a:r>
            <a:r>
              <a:rPr lang="en-US" sz="2000" dirty="0" smtClean="0">
                <a:solidFill>
                  <a:srgbClr val="0000CC"/>
                </a:solidFill>
              </a:rPr>
              <a:t> = 2M</a:t>
            </a:r>
            <a:r>
              <a:rPr lang="en-US" sz="2000" dirty="0" smtClean="0">
                <a:solidFill>
                  <a:srgbClr val="0000CC"/>
                </a:solidFill>
                <a:sym typeface="Symbol"/>
              </a:rPr>
              <a:t> and A</a:t>
            </a:r>
            <a:r>
              <a:rPr lang="en-US" sz="2000" baseline="-25000" dirty="0" smtClean="0">
                <a:solidFill>
                  <a:srgbClr val="0000CC"/>
                </a:solidFill>
                <a:sym typeface="Symbol"/>
              </a:rPr>
              <a:t>OL</a:t>
            </a:r>
            <a:r>
              <a:rPr lang="en-US" sz="2000" dirty="0" smtClean="0">
                <a:solidFill>
                  <a:srgbClr val="0000CC"/>
                </a:solidFill>
                <a:sym typeface="Symbol"/>
              </a:rPr>
              <a:t> = 100,000 (exact values are n</a:t>
            </a:r>
            <a:r>
              <a:rPr lang="en-US" sz="2000" dirty="0" smtClean="0">
                <a:solidFill>
                  <a:srgbClr val="0000CC"/>
                </a:solidFill>
                <a:sym typeface="Symbol"/>
              </a:rPr>
              <a:t>ot critical)</a:t>
            </a:r>
            <a:endParaRPr lang="en-US" sz="2000" dirty="0">
              <a:solidFill>
                <a:srgbClr val="0000CC"/>
              </a:solidFill>
            </a:endParaRPr>
          </a:p>
        </p:txBody>
      </p:sp>
      <p:sp>
        <p:nvSpPr>
          <p:cNvPr id="11"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13"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4" name="Rectangle 4"/>
          <p:cNvSpPr>
            <a:spLocks noChangeArrowheads="1"/>
          </p:cNvSpPr>
          <p:nvPr/>
        </p:nvSpPr>
        <p:spPr bwMode="auto">
          <a:xfrm>
            <a:off x="0" y="3810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Tree>
    <p:extLst>
      <p:ext uri="{BB962C8B-B14F-4D97-AF65-F5344CB8AC3E}">
        <p14:creationId xmlns:p14="http://schemas.microsoft.com/office/powerpoint/2010/main" val="83261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958490"/>
            <a:ext cx="9144001" cy="2558312"/>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A DC Sweep analysis in PSPICE can be used to vary a:</a:t>
            </a:r>
          </a:p>
          <a:p>
            <a:pPr marL="230188" lvl="1" indent="-230188">
              <a:spcBef>
                <a:spcPct val="20000"/>
              </a:spcBef>
              <a:buFont typeface="Arial" pitchFamily="34" charset="0"/>
              <a:buChar char="•"/>
              <a:tabLst>
                <a:tab pos="690563" algn="l"/>
                <a:tab pos="1600200" algn="l"/>
              </a:tabLst>
            </a:pPr>
            <a:r>
              <a:rPr lang="en-US" sz="2200" dirty="0" smtClean="0">
                <a:solidFill>
                  <a:srgbClr val="009900"/>
                </a:solidFill>
              </a:rPr>
              <a:t>Voltage source</a:t>
            </a:r>
          </a:p>
          <a:p>
            <a:pPr marL="230188" lvl="1" indent="-230188">
              <a:spcBef>
                <a:spcPct val="20000"/>
              </a:spcBef>
              <a:buFont typeface="Arial" pitchFamily="34" charset="0"/>
              <a:buChar char="•"/>
              <a:tabLst>
                <a:tab pos="690563" algn="l"/>
                <a:tab pos="1600200" algn="l"/>
              </a:tabLst>
            </a:pPr>
            <a:r>
              <a:rPr lang="en-US" sz="2200" dirty="0" smtClean="0">
                <a:solidFill>
                  <a:srgbClr val="009900"/>
                </a:solidFill>
              </a:rPr>
              <a:t>Current Source</a:t>
            </a:r>
          </a:p>
          <a:p>
            <a:pPr marL="230188" lvl="1" indent="-230188">
              <a:spcBef>
                <a:spcPct val="20000"/>
              </a:spcBef>
              <a:buFont typeface="Arial" pitchFamily="34" charset="0"/>
              <a:buChar char="•"/>
              <a:tabLst>
                <a:tab pos="690563" algn="l"/>
                <a:tab pos="1600200" algn="l"/>
              </a:tabLst>
            </a:pPr>
            <a:r>
              <a:rPr lang="en-US" sz="2200" dirty="0" smtClean="0">
                <a:solidFill>
                  <a:srgbClr val="FF0000"/>
                </a:solidFill>
              </a:rPr>
              <a:t>Global parameter (such as a resistor, inductor, or capacitor)</a:t>
            </a:r>
          </a:p>
          <a:p>
            <a:pPr marL="230188" lvl="1" indent="-230188">
              <a:spcBef>
                <a:spcPct val="20000"/>
              </a:spcBef>
              <a:buFont typeface="Arial" pitchFamily="34" charset="0"/>
              <a:buChar char="•"/>
              <a:tabLst>
                <a:tab pos="690563" algn="l"/>
                <a:tab pos="1600200" algn="l"/>
              </a:tabLst>
            </a:pPr>
            <a:r>
              <a:rPr lang="en-US" sz="2200" dirty="0" smtClean="0">
                <a:solidFill>
                  <a:schemeClr val="accent2"/>
                </a:solidFill>
              </a:rPr>
              <a:t>Model parameter (such as a constant in a PSPICE model)</a:t>
            </a:r>
          </a:p>
          <a:p>
            <a:pPr marL="230188" lvl="1" indent="-230188">
              <a:spcBef>
                <a:spcPct val="20000"/>
              </a:spcBef>
              <a:buFont typeface="Arial" pitchFamily="34" charset="0"/>
              <a:buChar char="•"/>
              <a:tabLst>
                <a:tab pos="690563" algn="l"/>
                <a:tab pos="1600200" algn="l"/>
              </a:tabLst>
            </a:pPr>
            <a:r>
              <a:rPr lang="en-US" sz="2200" dirty="0" smtClean="0">
                <a:solidFill>
                  <a:schemeClr val="accent2"/>
                </a:solidFill>
              </a:rPr>
              <a:t>Temperature</a:t>
            </a:r>
          </a:p>
          <a:p>
            <a:pPr marL="230188" lvl="1" indent="-230188">
              <a:spcBef>
                <a:spcPct val="20000"/>
              </a:spcBef>
              <a:buFont typeface="Arial" pitchFamily="34" charset="0"/>
              <a:buChar char="•"/>
              <a:tabLst>
                <a:tab pos="690563" algn="l"/>
                <a:tab pos="1600200" algn="l"/>
              </a:tabLst>
            </a:pPr>
            <a:endParaRPr lang="en-US" sz="2200" dirty="0" smtClean="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DC Sweep</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grpSp>
        <p:nvGrpSpPr>
          <p:cNvPr id="29" name="Group 28"/>
          <p:cNvGrpSpPr/>
          <p:nvPr/>
        </p:nvGrpSpPr>
        <p:grpSpPr>
          <a:xfrm>
            <a:off x="0" y="3959525"/>
            <a:ext cx="9144001" cy="2553418"/>
            <a:chOff x="0" y="3959525"/>
            <a:chExt cx="9144001" cy="2553418"/>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50809"/>
            <a:stretch>
              <a:fillRect/>
            </a:stretch>
          </p:blipFill>
          <p:spPr bwMode="auto">
            <a:xfrm>
              <a:off x="2328609" y="3959525"/>
              <a:ext cx="6815392" cy="2553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589942" y="4794573"/>
              <a:ext cx="1517559" cy="16321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4801440"/>
              <a:ext cx="2194561" cy="1015663"/>
            </a:xfrm>
            <a:prstGeom prst="rect">
              <a:avLst/>
            </a:prstGeom>
            <a:noFill/>
            <a:ln w="28575">
              <a:solidFill>
                <a:srgbClr val="FF0000"/>
              </a:solidFill>
            </a:ln>
          </p:spPr>
          <p:txBody>
            <a:bodyPr wrap="square" rtlCol="0">
              <a:spAutoFit/>
            </a:bodyPr>
            <a:lstStyle/>
            <a:p>
              <a:pPr algn="ctr"/>
              <a:r>
                <a:rPr lang="en-US" sz="2000" b="1" i="1" dirty="0" smtClean="0">
                  <a:solidFill>
                    <a:srgbClr val="FF0000"/>
                  </a:solidFill>
                </a:rPr>
                <a:t>Quantities that can be varied using a DC Sweep</a:t>
              </a:r>
              <a:endParaRPr lang="en-US" sz="2000" b="1" i="1" dirty="0">
                <a:solidFill>
                  <a:srgbClr val="FF0000"/>
                </a:solidFill>
              </a:endParaRPr>
            </a:p>
          </p:txBody>
        </p:sp>
        <p:cxnSp>
          <p:nvCxnSpPr>
            <p:cNvPr id="15" name="Straight Arrow Connector 14"/>
            <p:cNvCxnSpPr/>
            <p:nvPr/>
          </p:nvCxnSpPr>
          <p:spPr>
            <a:xfrm>
              <a:off x="2208362" y="5469147"/>
              <a:ext cx="2380891"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Right Brace 21"/>
          <p:cNvSpPr/>
          <p:nvPr/>
        </p:nvSpPr>
        <p:spPr>
          <a:xfrm>
            <a:off x="2099144" y="1489219"/>
            <a:ext cx="198783" cy="652007"/>
          </a:xfrm>
          <a:prstGeom prst="rightBrace">
            <a:avLst/>
          </a:prstGeom>
          <a:ln w="28575">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2409246" y="1600537"/>
            <a:ext cx="3712876" cy="430887"/>
          </a:xfrm>
          <a:prstGeom prst="rect">
            <a:avLst/>
          </a:prstGeom>
          <a:noFill/>
        </p:spPr>
        <p:txBody>
          <a:bodyPr wrap="none" rtlCol="0">
            <a:spAutoFit/>
          </a:bodyPr>
          <a:lstStyle/>
          <a:p>
            <a:r>
              <a:rPr lang="en-US" sz="2200" dirty="0" smtClean="0">
                <a:solidFill>
                  <a:srgbClr val="009900"/>
                </a:solidFill>
              </a:rPr>
              <a:t>Covered in PSPICE Lecture #2</a:t>
            </a:r>
            <a:endParaRPr lang="en-US" sz="2200" dirty="0">
              <a:solidFill>
                <a:srgbClr val="009900"/>
              </a:solidFill>
            </a:endParaRPr>
          </a:p>
        </p:txBody>
      </p:sp>
      <p:sp>
        <p:nvSpPr>
          <p:cNvPr id="24" name="Right Brace 23"/>
          <p:cNvSpPr/>
          <p:nvPr/>
        </p:nvSpPr>
        <p:spPr>
          <a:xfrm rot="10800000">
            <a:off x="7046181" y="2006053"/>
            <a:ext cx="213360" cy="83488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7267491" y="1872207"/>
            <a:ext cx="1773141" cy="1107996"/>
          </a:xfrm>
          <a:prstGeom prst="rect">
            <a:avLst/>
          </a:prstGeom>
          <a:noFill/>
        </p:spPr>
        <p:txBody>
          <a:bodyPr wrap="square" rtlCol="0">
            <a:spAutoFit/>
          </a:bodyPr>
          <a:lstStyle/>
          <a:p>
            <a:r>
              <a:rPr lang="en-US" sz="2200" dirty="0" smtClean="0">
                <a:solidFill>
                  <a:srgbClr val="FF0000"/>
                </a:solidFill>
              </a:rPr>
              <a:t>Covered here in PSPICE Lecture #3</a:t>
            </a:r>
            <a:endParaRPr lang="en-US" sz="2200" dirty="0">
              <a:solidFill>
                <a:srgbClr val="FF0000"/>
              </a:solidFill>
            </a:endParaRPr>
          </a:p>
        </p:txBody>
      </p:sp>
    </p:spTree>
    <p:extLst>
      <p:ext uri="{BB962C8B-B14F-4D97-AF65-F5344CB8AC3E}">
        <p14:creationId xmlns:p14="http://schemas.microsoft.com/office/powerpoint/2010/main" val="77669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l="7812" t="26916" r="14063" b="19792"/>
          <a:stretch>
            <a:fillRect/>
          </a:stretch>
        </p:blipFill>
        <p:spPr bwMode="auto">
          <a:xfrm>
            <a:off x="-1" y="2209800"/>
            <a:ext cx="9085385" cy="4648200"/>
          </a:xfrm>
          <a:prstGeom prst="rect">
            <a:avLst/>
          </a:prstGeom>
          <a:noFill/>
          <a:ln w="9525">
            <a:noFill/>
            <a:miter lim="800000"/>
            <a:headEnd/>
            <a:tailEnd/>
          </a:ln>
        </p:spPr>
      </p:pic>
      <p:sp>
        <p:nvSpPr>
          <p:cNvPr id="3"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4"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5"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6" name="Rectangle 5"/>
          <p:cNvSpPr/>
          <p:nvPr/>
        </p:nvSpPr>
        <p:spPr>
          <a:xfrm>
            <a:off x="-1" y="396021"/>
            <a:ext cx="9144000" cy="1938992"/>
          </a:xfrm>
          <a:prstGeom prst="rect">
            <a:avLst/>
          </a:prstGeom>
        </p:spPr>
        <p:txBody>
          <a:bodyPr wrap="square">
            <a:spAutoFit/>
          </a:bodyPr>
          <a:lstStyle/>
          <a:p>
            <a:pPr marL="457200" indent="-457200">
              <a:buFont typeface="+mj-lt"/>
              <a:buAutoNum type="arabicParenR" startAt="2"/>
            </a:pPr>
            <a:r>
              <a:rPr lang="en-US" sz="2000" u="sng" dirty="0" smtClean="0">
                <a:solidFill>
                  <a:srgbClr val="0000CC"/>
                </a:solidFill>
              </a:rPr>
              <a:t>Add voltage and current printers to measure Io and Vo.</a:t>
            </a:r>
          </a:p>
          <a:p>
            <a:pPr marL="690563" indent="-233363">
              <a:buFont typeface="Arial" pitchFamily="34" charset="0"/>
              <a:buChar char="•"/>
            </a:pPr>
            <a:r>
              <a:rPr lang="en-US" sz="2000" dirty="0" smtClean="0">
                <a:solidFill>
                  <a:srgbClr val="0000CC"/>
                </a:solidFill>
              </a:rPr>
              <a:t>Be sure to change the </a:t>
            </a:r>
            <a:r>
              <a:rPr lang="en-US" sz="2000" b="1" i="1" u="sng" dirty="0" smtClean="0">
                <a:solidFill>
                  <a:srgbClr val="0000CC"/>
                </a:solidFill>
              </a:rPr>
              <a:t>DC property</a:t>
            </a:r>
            <a:r>
              <a:rPr lang="en-US" sz="2000" dirty="0" smtClean="0">
                <a:solidFill>
                  <a:srgbClr val="0000CC"/>
                </a:solidFill>
              </a:rPr>
              <a:t> on each printer to </a:t>
            </a:r>
            <a:r>
              <a:rPr lang="en-US" sz="2000" b="1" i="1" u="sng" dirty="0" smtClean="0">
                <a:solidFill>
                  <a:srgbClr val="0000CC"/>
                </a:solidFill>
              </a:rPr>
              <a:t>Yes</a:t>
            </a:r>
            <a:r>
              <a:rPr lang="en-US" sz="2000" dirty="0" smtClean="0">
                <a:solidFill>
                  <a:srgbClr val="0000CC"/>
                </a:solidFill>
              </a:rPr>
              <a:t> and display the property.</a:t>
            </a:r>
          </a:p>
          <a:p>
            <a:pPr marL="690563" indent="-233363">
              <a:buFont typeface="Arial" pitchFamily="34" charset="0"/>
              <a:buChar char="•"/>
            </a:pPr>
            <a:r>
              <a:rPr lang="en-US" sz="2000" dirty="0" smtClean="0">
                <a:solidFill>
                  <a:srgbClr val="0000CC"/>
                </a:solidFill>
              </a:rPr>
              <a:t>Be sure to place the </a:t>
            </a:r>
            <a:r>
              <a:rPr lang="en-US" sz="2000" b="1" i="1" u="sng" dirty="0" smtClean="0">
                <a:solidFill>
                  <a:srgbClr val="0000CC"/>
                </a:solidFill>
              </a:rPr>
              <a:t>current printer in series</a:t>
            </a:r>
            <a:r>
              <a:rPr lang="en-US" sz="2000" dirty="0" smtClean="0">
                <a:solidFill>
                  <a:srgbClr val="0000CC"/>
                </a:solidFill>
              </a:rPr>
              <a:t> and place the </a:t>
            </a:r>
            <a:r>
              <a:rPr lang="en-US" sz="2000" b="1" i="1" u="sng" dirty="0" smtClean="0">
                <a:solidFill>
                  <a:srgbClr val="0000CC"/>
                </a:solidFill>
              </a:rPr>
              <a:t>voltage printer in parallel</a:t>
            </a:r>
            <a:r>
              <a:rPr lang="en-US" sz="2000" dirty="0" smtClean="0">
                <a:solidFill>
                  <a:srgbClr val="0000CC"/>
                </a:solidFill>
              </a:rPr>
              <a:t>.</a:t>
            </a:r>
          </a:p>
          <a:p>
            <a:pPr marL="690563" indent="-233363">
              <a:buFont typeface="Arial" pitchFamily="34" charset="0"/>
              <a:buChar char="•"/>
            </a:pPr>
            <a:r>
              <a:rPr lang="en-US" sz="2000" dirty="0" smtClean="0">
                <a:solidFill>
                  <a:srgbClr val="0000CC"/>
                </a:solidFill>
              </a:rPr>
              <a:t>It is also a good idea to label the node for the output voltage as Vo.</a:t>
            </a:r>
            <a:endParaRPr lang="en-US" sz="2000" dirty="0">
              <a:solidFill>
                <a:srgbClr val="0000CC"/>
              </a:solidFill>
            </a:endParaRPr>
          </a:p>
        </p:txBody>
      </p:sp>
    </p:spTree>
    <p:extLst>
      <p:ext uri="{BB962C8B-B14F-4D97-AF65-F5344CB8AC3E}">
        <p14:creationId xmlns:p14="http://schemas.microsoft.com/office/powerpoint/2010/main" val="297354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525" y="1600200"/>
            <a:ext cx="5019675" cy="3838575"/>
          </a:xfrm>
          <a:prstGeom prst="rect">
            <a:avLst/>
          </a:prstGeom>
          <a:noFill/>
          <a:ln w="9525">
            <a:noFill/>
            <a:miter lim="800000"/>
            <a:headEnd/>
            <a:tailEnd/>
          </a:ln>
        </p:spPr>
      </p:pic>
      <p:grpSp>
        <p:nvGrpSpPr>
          <p:cNvPr id="7" name="Group 6"/>
          <p:cNvGrpSpPr/>
          <p:nvPr/>
        </p:nvGrpSpPr>
        <p:grpSpPr>
          <a:xfrm>
            <a:off x="5267325" y="1371600"/>
            <a:ext cx="3886200" cy="5486400"/>
            <a:chOff x="5257800" y="838200"/>
            <a:chExt cx="3886200" cy="5486400"/>
          </a:xfrm>
        </p:grpSpPr>
        <p:pic>
          <p:nvPicPr>
            <p:cNvPr id="4098" name="Picture 2"/>
            <p:cNvPicPr>
              <a:picLocks noChangeAspect="1" noChangeArrowheads="1"/>
            </p:cNvPicPr>
            <p:nvPr/>
          </p:nvPicPr>
          <p:blipFill>
            <a:blip r:embed="rId3" cstate="print"/>
            <a:srcRect l="9375" t="20833" r="70313" b="69792"/>
            <a:stretch>
              <a:fillRect/>
            </a:stretch>
          </p:blipFill>
          <p:spPr bwMode="auto">
            <a:xfrm>
              <a:off x="5333999" y="3657600"/>
              <a:ext cx="3522133" cy="121920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l="9375" t="50000" r="70313" b="40625"/>
            <a:stretch>
              <a:fillRect/>
            </a:stretch>
          </p:blipFill>
          <p:spPr bwMode="auto">
            <a:xfrm>
              <a:off x="5410199" y="4876800"/>
              <a:ext cx="3522133" cy="12192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l="9152" t="19792" r="71094" b="59375"/>
            <a:stretch>
              <a:fillRect/>
            </a:stretch>
          </p:blipFill>
          <p:spPr bwMode="auto">
            <a:xfrm>
              <a:off x="5486399" y="990601"/>
              <a:ext cx="3387633" cy="2679484"/>
            </a:xfrm>
            <a:prstGeom prst="rect">
              <a:avLst/>
            </a:prstGeom>
            <a:noFill/>
            <a:ln w="9525">
              <a:noFill/>
              <a:miter lim="800000"/>
              <a:headEnd/>
              <a:tailEnd/>
            </a:ln>
          </p:spPr>
        </p:pic>
        <p:sp>
          <p:nvSpPr>
            <p:cNvPr id="6" name="Rectangle 5"/>
            <p:cNvSpPr/>
            <p:nvPr/>
          </p:nvSpPr>
          <p:spPr>
            <a:xfrm>
              <a:off x="5257800" y="838200"/>
              <a:ext cx="3886200" cy="548640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9"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11" name="Rectangle 10"/>
          <p:cNvSpPr/>
          <p:nvPr/>
        </p:nvSpPr>
        <p:spPr>
          <a:xfrm>
            <a:off x="0" y="463595"/>
            <a:ext cx="9144000" cy="707886"/>
          </a:xfrm>
          <a:prstGeom prst="rect">
            <a:avLst/>
          </a:prstGeom>
        </p:spPr>
        <p:txBody>
          <a:bodyPr wrap="square">
            <a:spAutoFit/>
          </a:bodyPr>
          <a:lstStyle/>
          <a:p>
            <a:pPr marL="457200" indent="-457200">
              <a:buFont typeface="+mj-lt"/>
              <a:buAutoNum type="arabicParenR" startAt="3"/>
            </a:pPr>
            <a:r>
              <a:rPr lang="en-US" sz="2000" u="sng" dirty="0" smtClean="0">
                <a:solidFill>
                  <a:srgbClr val="0000CC"/>
                </a:solidFill>
              </a:rPr>
              <a:t>Create a New Simulation Profile, Run PSPICE, and view the results in the OUTPUT file.</a:t>
            </a:r>
            <a:endParaRPr lang="en-US" sz="2000" dirty="0">
              <a:solidFill>
                <a:srgbClr val="0000CC"/>
              </a:solidFill>
            </a:endParaRPr>
          </a:p>
        </p:txBody>
      </p:sp>
      <p:sp>
        <p:nvSpPr>
          <p:cNvPr id="12" name="Rectangle 11"/>
          <p:cNvSpPr/>
          <p:nvPr/>
        </p:nvSpPr>
        <p:spPr>
          <a:xfrm>
            <a:off x="9525" y="6130629"/>
            <a:ext cx="4825360" cy="707886"/>
          </a:xfrm>
          <a:prstGeom prst="rect">
            <a:avLst/>
          </a:prstGeom>
        </p:spPr>
        <p:txBody>
          <a:bodyPr wrap="none">
            <a:spAutoFit/>
          </a:bodyPr>
          <a:lstStyle/>
          <a:p>
            <a:r>
              <a:rPr lang="en-US" sz="2000" u="sng" dirty="0" smtClean="0">
                <a:solidFill>
                  <a:srgbClr val="0000CC"/>
                </a:solidFill>
              </a:rPr>
              <a:t>Note that the results match the hand analysis</a:t>
            </a:r>
            <a:r>
              <a:rPr lang="en-US" sz="2000" dirty="0" smtClean="0">
                <a:solidFill>
                  <a:srgbClr val="0000CC"/>
                </a:solidFill>
              </a:rPr>
              <a:t>:</a:t>
            </a:r>
          </a:p>
          <a:p>
            <a:r>
              <a:rPr lang="en-US" sz="2000" dirty="0" smtClean="0">
                <a:solidFill>
                  <a:srgbClr val="0000CC"/>
                </a:solidFill>
              </a:rPr>
              <a:t>V</a:t>
            </a:r>
            <a:r>
              <a:rPr lang="en-US" sz="2000" baseline="-25000" dirty="0" smtClean="0">
                <a:solidFill>
                  <a:srgbClr val="0000CC"/>
                </a:solidFill>
              </a:rPr>
              <a:t>o</a:t>
            </a:r>
            <a:r>
              <a:rPr lang="en-US" sz="2000" dirty="0" smtClean="0">
                <a:solidFill>
                  <a:srgbClr val="0000CC"/>
                </a:solidFill>
              </a:rPr>
              <a:t> = -18V and I</a:t>
            </a:r>
            <a:r>
              <a:rPr lang="en-US" sz="2000" baseline="-25000" dirty="0" smtClean="0">
                <a:solidFill>
                  <a:srgbClr val="0000CC"/>
                </a:solidFill>
              </a:rPr>
              <a:t>o</a:t>
            </a:r>
            <a:r>
              <a:rPr lang="en-US" sz="2000" dirty="0" smtClean="0">
                <a:solidFill>
                  <a:srgbClr val="0000CC"/>
                </a:solidFill>
              </a:rPr>
              <a:t> = -2.6 mA</a:t>
            </a:r>
            <a:endParaRPr lang="en-US" sz="2000" dirty="0"/>
          </a:p>
        </p:txBody>
      </p:sp>
    </p:spTree>
    <p:extLst>
      <p:ext uri="{BB962C8B-B14F-4D97-AF65-F5344CB8AC3E}">
        <p14:creationId xmlns:p14="http://schemas.microsoft.com/office/powerpoint/2010/main" val="6015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6754484" cy="4019562"/>
          </a:xfrm>
          <a:prstGeom prst="rect">
            <a:avLst/>
          </a:prstGeom>
        </p:spPr>
        <p:txBody>
          <a:bodyPr wrap="square">
            <a:spAutoFit/>
          </a:bodyPr>
          <a:lstStyle/>
          <a:p>
            <a:pPr>
              <a:spcBef>
                <a:spcPct val="20000"/>
              </a:spcBef>
              <a:tabLst>
                <a:tab pos="339725" algn="l"/>
                <a:tab pos="1600200" algn="l"/>
              </a:tabLst>
            </a:pPr>
            <a:r>
              <a:rPr lang="en-US" sz="2200" dirty="0" smtClean="0">
                <a:solidFill>
                  <a:schemeClr val="accent2"/>
                </a:solidFill>
              </a:rPr>
              <a:t>Follow these steps to vary a component in PSPICE:</a:t>
            </a:r>
          </a:p>
          <a:p>
            <a:pPr marL="457200" indent="-457200">
              <a:spcBef>
                <a:spcPct val="20000"/>
              </a:spcBef>
              <a:buFont typeface="+mj-lt"/>
              <a:buAutoNum type="arabicParenR"/>
              <a:tabLst>
                <a:tab pos="339725" algn="l"/>
                <a:tab pos="1600200" algn="l"/>
              </a:tabLst>
            </a:pPr>
            <a:r>
              <a:rPr lang="en-US" sz="2200" u="sng" dirty="0" smtClean="0">
                <a:solidFill>
                  <a:schemeClr val="accent2"/>
                </a:solidFill>
              </a:rPr>
              <a:t>Draw the schematic using a </a:t>
            </a:r>
            <a:r>
              <a:rPr lang="en-US" sz="2200" b="1" i="1" u="sng" dirty="0" smtClean="0">
                <a:solidFill>
                  <a:schemeClr val="accent2"/>
                </a:solidFill>
              </a:rPr>
              <a:t>variable part</a:t>
            </a:r>
            <a:r>
              <a:rPr lang="en-US" sz="2200" dirty="0" smtClean="0">
                <a:solidFill>
                  <a:schemeClr val="accent2"/>
                </a:solidFill>
              </a:rPr>
              <a:t> for the component to be varied.  For example, use part </a:t>
            </a:r>
            <a:r>
              <a:rPr lang="en-US" sz="2200" b="1" i="1" dirty="0" err="1" smtClean="0">
                <a:solidFill>
                  <a:srgbClr val="009900"/>
                </a:solidFill>
              </a:rPr>
              <a:t>R_var</a:t>
            </a:r>
            <a:r>
              <a:rPr lang="en-US" sz="2200" dirty="0" smtClean="0">
                <a:solidFill>
                  <a:schemeClr val="accent2"/>
                </a:solidFill>
              </a:rPr>
              <a:t>, not R.  Similarly, use part </a:t>
            </a:r>
            <a:r>
              <a:rPr lang="en-US" sz="2200" dirty="0" err="1" smtClean="0">
                <a:solidFill>
                  <a:schemeClr val="accent2"/>
                </a:solidFill>
              </a:rPr>
              <a:t>C_var</a:t>
            </a:r>
            <a:r>
              <a:rPr lang="en-US" sz="2200" dirty="0" smtClean="0">
                <a:solidFill>
                  <a:schemeClr val="accent2"/>
                </a:solidFill>
              </a:rPr>
              <a:t> to vary a capacitor.</a:t>
            </a:r>
          </a:p>
          <a:p>
            <a:pPr marL="457200" indent="-457200">
              <a:spcBef>
                <a:spcPct val="20000"/>
              </a:spcBef>
              <a:buFont typeface="+mj-lt"/>
              <a:buAutoNum type="arabicParenR"/>
              <a:tabLst>
                <a:tab pos="339725" algn="l"/>
                <a:tab pos="1600200" algn="l"/>
              </a:tabLst>
            </a:pPr>
            <a:r>
              <a:rPr lang="en-US" sz="2200" u="sng" dirty="0" smtClean="0">
                <a:solidFill>
                  <a:schemeClr val="accent2"/>
                </a:solidFill>
              </a:rPr>
              <a:t>Change the value of the part</a:t>
            </a:r>
            <a:r>
              <a:rPr lang="en-US" sz="2200" dirty="0" smtClean="0">
                <a:solidFill>
                  <a:schemeClr val="accent2"/>
                </a:solidFill>
              </a:rPr>
              <a:t> to a name in braces.  For example, change 1k to {</a:t>
            </a:r>
            <a:r>
              <a:rPr lang="en-US" sz="2200" dirty="0" err="1" smtClean="0">
                <a:solidFill>
                  <a:schemeClr val="accent2"/>
                </a:solidFill>
              </a:rPr>
              <a:t>Rvalue</a:t>
            </a:r>
            <a:r>
              <a:rPr lang="en-US" sz="2200" dirty="0" smtClean="0">
                <a:solidFill>
                  <a:schemeClr val="accent2"/>
                </a:solidFill>
              </a:rPr>
              <a:t>}.</a:t>
            </a:r>
          </a:p>
          <a:p>
            <a:pPr marL="457200" indent="-457200">
              <a:spcBef>
                <a:spcPct val="20000"/>
              </a:spcBef>
              <a:buFont typeface="+mj-lt"/>
              <a:buAutoNum type="arabicParenR"/>
              <a:tabLst>
                <a:tab pos="339725" algn="l"/>
                <a:tab pos="1600200" algn="l"/>
              </a:tabLst>
            </a:pPr>
            <a:r>
              <a:rPr lang="en-US" sz="2200" u="sng" dirty="0" smtClean="0">
                <a:solidFill>
                  <a:schemeClr val="accent2"/>
                </a:solidFill>
              </a:rPr>
              <a:t>Change SET</a:t>
            </a:r>
            <a:r>
              <a:rPr lang="en-US" sz="2200" dirty="0" smtClean="0">
                <a:solidFill>
                  <a:schemeClr val="accent2"/>
                </a:solidFill>
              </a:rPr>
              <a:t>.  Double-click on the part and change   the property named SET from 0.5 to 1.  Also     display this property.  The value of R is actually  multiplied by SET, so using SET = 0.5 is      confusing.</a:t>
            </a:r>
          </a:p>
        </p:txBody>
      </p:sp>
      <p:grpSp>
        <p:nvGrpSpPr>
          <p:cNvPr id="21" name="Group 20"/>
          <p:cNvGrpSpPr/>
          <p:nvPr/>
        </p:nvGrpSpPr>
        <p:grpSpPr>
          <a:xfrm>
            <a:off x="2377439" y="1201214"/>
            <a:ext cx="6766561" cy="5656786"/>
            <a:chOff x="2377439" y="1201214"/>
            <a:chExt cx="6766561" cy="5656786"/>
          </a:xfrm>
        </p:grpSpPr>
        <p:grpSp>
          <p:nvGrpSpPr>
            <p:cNvPr id="20" name="Group 19"/>
            <p:cNvGrpSpPr/>
            <p:nvPr/>
          </p:nvGrpSpPr>
          <p:grpSpPr>
            <a:xfrm>
              <a:off x="2377439" y="4380502"/>
              <a:ext cx="6766561" cy="2477498"/>
              <a:chOff x="2377439" y="4380502"/>
              <a:chExt cx="6766561" cy="2477498"/>
            </a:xfrm>
          </p:grpSpPr>
          <p:pic>
            <p:nvPicPr>
              <p:cNvPr id="1027" name="Picture 3"/>
              <p:cNvPicPr>
                <a:picLocks noChangeAspect="1" noChangeArrowheads="1"/>
              </p:cNvPicPr>
              <p:nvPr/>
            </p:nvPicPr>
            <p:blipFill>
              <a:blip r:embed="rId2" cstate="print"/>
              <a:srcRect/>
              <a:stretch>
                <a:fillRect/>
              </a:stretch>
            </p:blipFill>
            <p:spPr bwMode="auto">
              <a:xfrm>
                <a:off x="2377439" y="4486737"/>
                <a:ext cx="3161684" cy="2371263"/>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618074" y="4380502"/>
                <a:ext cx="3525926" cy="2477498"/>
              </a:xfrm>
              <a:prstGeom prst="rect">
                <a:avLst/>
              </a:prstGeom>
              <a:noFill/>
              <a:ln w="9525">
                <a:noFill/>
                <a:miter lim="800000"/>
                <a:headEnd/>
                <a:tailEnd/>
              </a:ln>
            </p:spPr>
          </p:pic>
          <p:sp>
            <p:nvSpPr>
              <p:cNvPr id="12" name="Rectangle 11"/>
              <p:cNvSpPr/>
              <p:nvPr/>
            </p:nvSpPr>
            <p:spPr>
              <a:xfrm>
                <a:off x="5209136" y="5564037"/>
                <a:ext cx="269604" cy="209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17195" y="5522975"/>
                <a:ext cx="726805" cy="4378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p:nvPr/>
            </p:nvSpPr>
            <p:spPr>
              <a:xfrm>
                <a:off x="5262113" y="4977441"/>
                <a:ext cx="3243532" cy="1061049"/>
              </a:xfrm>
              <a:prstGeom prst="arc">
                <a:avLst/>
              </a:prstGeom>
              <a:ln w="19050">
                <a:solidFill>
                  <a:srgbClr val="FF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flipH="1">
                <a:off x="5479084" y="4976571"/>
                <a:ext cx="3101320" cy="1124305"/>
              </a:xfrm>
              <a:prstGeom prst="arc">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026" name="Picture 2"/>
            <p:cNvPicPr>
              <a:picLocks noChangeAspect="1" noChangeArrowheads="1"/>
            </p:cNvPicPr>
            <p:nvPr/>
          </p:nvPicPr>
          <p:blipFill>
            <a:blip r:embed="rId4" cstate="print"/>
            <a:srcRect/>
            <a:stretch>
              <a:fillRect/>
            </a:stretch>
          </p:blipFill>
          <p:spPr bwMode="auto">
            <a:xfrm>
              <a:off x="6705600" y="1201214"/>
              <a:ext cx="2438400" cy="3162300"/>
            </a:xfrm>
            <a:prstGeom prst="rect">
              <a:avLst/>
            </a:prstGeom>
            <a:noFill/>
            <a:ln w="9525">
              <a:noFill/>
              <a:miter lim="800000"/>
              <a:headEnd/>
              <a:tailEnd/>
            </a:ln>
          </p:spPr>
        </p:pic>
        <p:sp>
          <p:nvSpPr>
            <p:cNvPr id="11" name="Rectangle 10"/>
            <p:cNvSpPr/>
            <p:nvPr/>
          </p:nvSpPr>
          <p:spPr>
            <a:xfrm>
              <a:off x="6815558" y="2709947"/>
              <a:ext cx="430632" cy="174243"/>
            </a:xfrm>
            <a:prstGeom prst="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1" idx="1"/>
            </p:cNvCxnSpPr>
            <p:nvPr/>
          </p:nvCxnSpPr>
          <p:spPr>
            <a:xfrm flipH="1">
              <a:off x="5164531" y="2797069"/>
              <a:ext cx="1651027" cy="2572288"/>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993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2554545"/>
          </a:xfrm>
          <a:prstGeom prst="rect">
            <a:avLst/>
          </a:prstGeom>
        </p:spPr>
        <p:txBody>
          <a:bodyPr wrap="square">
            <a:spAutoFit/>
          </a:bodyPr>
          <a:lstStyle/>
          <a:p>
            <a:pPr marL="457200" indent="-457200">
              <a:spcBef>
                <a:spcPct val="20000"/>
              </a:spcBef>
              <a:buFont typeface="+mj-lt"/>
              <a:buAutoNum type="arabicParenR" startAt="4"/>
              <a:tabLst>
                <a:tab pos="339725" algn="l"/>
                <a:tab pos="1600200" algn="l"/>
              </a:tabLst>
            </a:pPr>
            <a:r>
              <a:rPr lang="en-US" sz="2000" u="sng" dirty="0" smtClean="0">
                <a:solidFill>
                  <a:schemeClr val="accent2"/>
                </a:solidFill>
              </a:rPr>
              <a:t>Add a part named PARAM</a:t>
            </a:r>
            <a:r>
              <a:rPr lang="en-US" sz="2000" dirty="0" smtClean="0">
                <a:solidFill>
                  <a:schemeClr val="accent2"/>
                </a:solidFill>
              </a:rPr>
              <a:t>.  Place the part (it will appear as PARAMETERS) on the schematic next to the circuit.  PARAM is located in the SPECIAL library.</a:t>
            </a:r>
          </a:p>
          <a:p>
            <a:pPr marL="457200" indent="-457200">
              <a:spcBef>
                <a:spcPct val="20000"/>
              </a:spcBef>
              <a:buFont typeface="+mj-lt"/>
              <a:buAutoNum type="arabicParenR" startAt="4"/>
              <a:tabLst>
                <a:tab pos="339725" algn="l"/>
                <a:tab pos="1600200" algn="l"/>
              </a:tabLst>
            </a:pPr>
            <a:r>
              <a:rPr lang="en-US" sz="2000" u="sng" dirty="0" smtClean="0">
                <a:solidFill>
                  <a:schemeClr val="accent2"/>
                </a:solidFill>
              </a:rPr>
              <a:t>Add a property (column) to PARAM</a:t>
            </a:r>
            <a:r>
              <a:rPr lang="en-US" sz="2000" dirty="0" smtClean="0">
                <a:solidFill>
                  <a:schemeClr val="accent2"/>
                </a:solidFill>
              </a:rPr>
              <a:t>.  </a:t>
            </a:r>
          </a:p>
          <a:p>
            <a:pPr marL="630238" indent="-173038">
              <a:spcBef>
                <a:spcPct val="20000"/>
              </a:spcBef>
              <a:buFont typeface="Arial" pitchFamily="34" charset="0"/>
              <a:buChar char="•"/>
              <a:tabLst>
                <a:tab pos="339725" algn="l"/>
                <a:tab pos="1600200" algn="l"/>
              </a:tabLst>
            </a:pPr>
            <a:r>
              <a:rPr lang="en-US" sz="2000" dirty="0" smtClean="0">
                <a:solidFill>
                  <a:schemeClr val="accent2"/>
                </a:solidFill>
              </a:rPr>
              <a:t>Double-click on PARAMETERS to open the Property Editor.</a:t>
            </a:r>
          </a:p>
          <a:p>
            <a:pPr marL="630238" indent="-173038">
              <a:spcBef>
                <a:spcPct val="20000"/>
              </a:spcBef>
              <a:buFont typeface="Arial" pitchFamily="34" charset="0"/>
              <a:buChar char="•"/>
              <a:tabLst>
                <a:tab pos="339725" algn="l"/>
                <a:tab pos="1600200" algn="l"/>
              </a:tabLst>
            </a:pPr>
            <a:r>
              <a:rPr lang="en-US" sz="2000" dirty="0" smtClean="0">
                <a:solidFill>
                  <a:schemeClr val="accent2"/>
                </a:solidFill>
              </a:rPr>
              <a:t>Select </a:t>
            </a:r>
            <a:r>
              <a:rPr lang="en-US" sz="2000" b="1" i="1" u="sng" dirty="0" smtClean="0">
                <a:solidFill>
                  <a:schemeClr val="accent2"/>
                </a:solidFill>
              </a:rPr>
              <a:t>New Column</a:t>
            </a:r>
            <a:r>
              <a:rPr lang="en-US" sz="2000" dirty="0" smtClean="0">
                <a:solidFill>
                  <a:schemeClr val="accent2"/>
                </a:solidFill>
              </a:rPr>
              <a:t> to add a new property to PARAM.  </a:t>
            </a:r>
          </a:p>
          <a:p>
            <a:pPr marL="630238" indent="-173038">
              <a:spcBef>
                <a:spcPct val="20000"/>
              </a:spcBef>
              <a:buFont typeface="Arial" pitchFamily="34" charset="0"/>
              <a:buChar char="•"/>
              <a:tabLst>
                <a:tab pos="339725" algn="l"/>
                <a:tab pos="1600200" algn="l"/>
              </a:tabLst>
            </a:pPr>
            <a:r>
              <a:rPr lang="en-US" sz="2000" dirty="0" smtClean="0">
                <a:solidFill>
                  <a:schemeClr val="accent2"/>
                </a:solidFill>
              </a:rPr>
              <a:t>Name the New Column </a:t>
            </a:r>
            <a:r>
              <a:rPr lang="en-US" sz="2000" b="1" i="1" u="sng" dirty="0" err="1" smtClean="0">
                <a:solidFill>
                  <a:srgbClr val="FF0000"/>
                </a:solidFill>
              </a:rPr>
              <a:t>Rvalue</a:t>
            </a:r>
            <a:r>
              <a:rPr lang="en-US" sz="2000" dirty="0" smtClean="0">
                <a:solidFill>
                  <a:schemeClr val="accent2"/>
                </a:solidFill>
              </a:rPr>
              <a:t> (the name </a:t>
            </a:r>
            <a:r>
              <a:rPr lang="en-US" sz="2000" dirty="0" err="1" smtClean="0">
                <a:solidFill>
                  <a:schemeClr val="accent2"/>
                </a:solidFill>
              </a:rPr>
              <a:t>usesd</a:t>
            </a:r>
            <a:r>
              <a:rPr lang="en-US" sz="2000" dirty="0" smtClean="0">
                <a:solidFill>
                  <a:schemeClr val="accent2"/>
                </a:solidFill>
              </a:rPr>
              <a:t> for the variable resistor.  </a:t>
            </a:r>
          </a:p>
          <a:p>
            <a:pPr marL="630238" indent="-173038">
              <a:spcBef>
                <a:spcPct val="20000"/>
              </a:spcBef>
              <a:buFont typeface="Arial" pitchFamily="34" charset="0"/>
              <a:buChar char="•"/>
              <a:tabLst>
                <a:tab pos="339725" algn="l"/>
                <a:tab pos="1600200" algn="l"/>
              </a:tabLst>
            </a:pPr>
            <a:r>
              <a:rPr lang="en-US" sz="2000" dirty="0" smtClean="0">
                <a:solidFill>
                  <a:schemeClr val="accent2"/>
                </a:solidFill>
              </a:rPr>
              <a:t>Give the New Column a Value of 1 (any value).</a:t>
            </a:r>
            <a:endParaRPr lang="en-US" sz="2000" u="sng" dirty="0" smtClean="0">
              <a:solidFill>
                <a:schemeClr val="accent2"/>
              </a:solidFill>
            </a:endParaRPr>
          </a:p>
        </p:txBody>
      </p:sp>
      <p:grpSp>
        <p:nvGrpSpPr>
          <p:cNvPr id="25" name="Group 24"/>
          <p:cNvGrpSpPr/>
          <p:nvPr/>
        </p:nvGrpSpPr>
        <p:grpSpPr>
          <a:xfrm>
            <a:off x="0" y="2886973"/>
            <a:ext cx="8904786" cy="3971026"/>
            <a:chOff x="0" y="2886973"/>
            <a:chExt cx="8904786" cy="3971026"/>
          </a:xfrm>
        </p:grpSpPr>
        <p:pic>
          <p:nvPicPr>
            <p:cNvPr id="2051" name="Picture 3"/>
            <p:cNvPicPr>
              <a:picLocks noChangeAspect="1" noChangeArrowheads="1"/>
            </p:cNvPicPr>
            <p:nvPr/>
          </p:nvPicPr>
          <p:blipFill>
            <a:blip r:embed="rId2" cstate="print"/>
            <a:srcRect/>
            <a:stretch>
              <a:fillRect/>
            </a:stretch>
          </p:blipFill>
          <p:spPr bwMode="auto">
            <a:xfrm>
              <a:off x="6098876" y="2924354"/>
              <a:ext cx="2805910" cy="393364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0" y="3269410"/>
              <a:ext cx="1402310" cy="3588589"/>
            </a:xfrm>
            <a:prstGeom prst="rect">
              <a:avLst/>
            </a:prstGeom>
            <a:noFill/>
            <a:ln w="9525">
              <a:noFill/>
              <a:miter lim="800000"/>
              <a:headEnd/>
              <a:tailEnd/>
            </a:ln>
          </p:spPr>
        </p:pic>
        <p:sp>
          <p:nvSpPr>
            <p:cNvPr id="11" name="Rectangle 10"/>
            <p:cNvSpPr/>
            <p:nvPr/>
          </p:nvSpPr>
          <p:spPr>
            <a:xfrm>
              <a:off x="138714" y="5141343"/>
              <a:ext cx="525520" cy="1811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312350" y="4698519"/>
              <a:ext cx="864827" cy="9345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1916681" y="4055788"/>
              <a:ext cx="3863017" cy="1974076"/>
            </a:xfrm>
            <a:prstGeom prst="rect">
              <a:avLst/>
            </a:prstGeom>
            <a:noFill/>
            <a:ln w="9525">
              <a:noFill/>
              <a:miter lim="800000"/>
              <a:headEnd/>
              <a:tailEnd/>
            </a:ln>
          </p:spPr>
        </p:pic>
        <p:sp>
          <p:nvSpPr>
            <p:cNvPr id="24" name="Rectangle 23"/>
            <p:cNvSpPr/>
            <p:nvPr/>
          </p:nvSpPr>
          <p:spPr>
            <a:xfrm>
              <a:off x="7218125" y="2886973"/>
              <a:ext cx="666418" cy="184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93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2492990"/>
          </a:xfrm>
          <a:prstGeom prst="rect">
            <a:avLst/>
          </a:prstGeom>
        </p:spPr>
        <p:txBody>
          <a:bodyPr wrap="square">
            <a:spAutoFit/>
          </a:bodyPr>
          <a:lstStyle/>
          <a:p>
            <a:pPr marL="457200" indent="-457200">
              <a:spcBef>
                <a:spcPct val="20000"/>
              </a:spcBef>
              <a:buFont typeface="+mj-lt"/>
              <a:buAutoNum type="arabicParenR" startAt="6"/>
              <a:tabLst>
                <a:tab pos="339725" algn="l"/>
                <a:tab pos="1600200" algn="l"/>
              </a:tabLst>
            </a:pPr>
            <a:r>
              <a:rPr lang="en-US" sz="2000" u="sng" dirty="0" smtClean="0">
                <a:solidFill>
                  <a:schemeClr val="accent2"/>
                </a:solidFill>
              </a:rPr>
              <a:t>Display the new property</a:t>
            </a:r>
            <a:r>
              <a:rPr lang="en-US" sz="2000" dirty="0" smtClean="0">
                <a:solidFill>
                  <a:schemeClr val="accent2"/>
                </a:solidFill>
              </a:rPr>
              <a:t>.  The new property just added will not be shown by default.  In general, always display and new values added or any values that are altered in PSPICE.  To display the property:</a:t>
            </a:r>
          </a:p>
          <a:p>
            <a:pPr marL="569913" indent="-173038">
              <a:spcBef>
                <a:spcPct val="20000"/>
              </a:spcBef>
              <a:buFont typeface="Arial" pitchFamily="34" charset="0"/>
              <a:buChar char="•"/>
              <a:tabLst>
                <a:tab pos="396875" algn="l"/>
                <a:tab pos="1600200" algn="l"/>
              </a:tabLst>
            </a:pPr>
            <a:r>
              <a:rPr lang="en-US" sz="2000" dirty="0" smtClean="0">
                <a:solidFill>
                  <a:schemeClr val="accent2"/>
                </a:solidFill>
              </a:rPr>
              <a:t>Double-click on PARAMETERS to open the Property Editor.</a:t>
            </a:r>
          </a:p>
          <a:p>
            <a:pPr marL="569913" indent="-173038">
              <a:spcBef>
                <a:spcPct val="20000"/>
              </a:spcBef>
              <a:buFont typeface="Arial" pitchFamily="34" charset="0"/>
              <a:buChar char="•"/>
              <a:tabLst>
                <a:tab pos="396875" algn="l"/>
                <a:tab pos="1600200" algn="l"/>
              </a:tabLst>
            </a:pPr>
            <a:r>
              <a:rPr lang="en-US" sz="2000" dirty="0" smtClean="0">
                <a:solidFill>
                  <a:schemeClr val="accent2"/>
                </a:solidFill>
              </a:rPr>
              <a:t>Scroll through the properties to find and select the new property added (</a:t>
            </a:r>
            <a:r>
              <a:rPr lang="en-US" sz="2000" dirty="0" err="1" smtClean="0">
                <a:solidFill>
                  <a:schemeClr val="accent2"/>
                </a:solidFill>
              </a:rPr>
              <a:t>Rvalue</a:t>
            </a:r>
            <a:r>
              <a:rPr lang="en-US" sz="2000" dirty="0" smtClean="0">
                <a:solidFill>
                  <a:schemeClr val="accent2"/>
                </a:solidFill>
              </a:rPr>
              <a:t>).</a:t>
            </a:r>
          </a:p>
          <a:p>
            <a:pPr marL="569913" indent="-173038">
              <a:spcBef>
                <a:spcPct val="20000"/>
              </a:spcBef>
              <a:buFont typeface="Arial" pitchFamily="34" charset="0"/>
              <a:buChar char="•"/>
              <a:tabLst>
                <a:tab pos="396875" algn="l"/>
                <a:tab pos="1600200" algn="l"/>
              </a:tabLst>
            </a:pPr>
            <a:r>
              <a:rPr lang="en-US" sz="2000" dirty="0" smtClean="0">
                <a:solidFill>
                  <a:schemeClr val="accent2"/>
                </a:solidFill>
              </a:rPr>
              <a:t>Select </a:t>
            </a:r>
            <a:r>
              <a:rPr lang="en-US" sz="2000" b="1" i="1" u="sng" dirty="0" smtClean="0">
                <a:solidFill>
                  <a:schemeClr val="accent2"/>
                </a:solidFill>
              </a:rPr>
              <a:t>Display</a:t>
            </a:r>
            <a:r>
              <a:rPr lang="en-US" sz="2000" dirty="0" smtClean="0">
                <a:solidFill>
                  <a:schemeClr val="accent2"/>
                </a:solidFill>
              </a:rPr>
              <a:t> to open the Display Properties window.  Select </a:t>
            </a:r>
            <a:r>
              <a:rPr lang="en-US" sz="2000" b="1" i="1" u="sng" dirty="0" smtClean="0">
                <a:solidFill>
                  <a:schemeClr val="accent2"/>
                </a:solidFill>
              </a:rPr>
              <a:t>Name and Value</a:t>
            </a:r>
            <a:r>
              <a:rPr lang="en-US" sz="2000" dirty="0" smtClean="0">
                <a:solidFill>
                  <a:schemeClr val="accent2"/>
                </a:solidFill>
              </a:rPr>
              <a:t>. </a:t>
            </a:r>
          </a:p>
          <a:p>
            <a:pPr marL="569913" indent="-173038">
              <a:spcBef>
                <a:spcPct val="20000"/>
              </a:spcBef>
              <a:buFont typeface="Arial" pitchFamily="34" charset="0"/>
              <a:buChar char="•"/>
              <a:tabLst>
                <a:tab pos="396875" algn="l"/>
                <a:tab pos="1600200" algn="l"/>
              </a:tabLst>
            </a:pPr>
            <a:r>
              <a:rPr lang="en-US" sz="2000" dirty="0" smtClean="0">
                <a:solidFill>
                  <a:schemeClr val="accent2"/>
                </a:solidFill>
              </a:rPr>
              <a:t>Close the Display Properties window and note the change to the schematic.</a:t>
            </a:r>
          </a:p>
        </p:txBody>
      </p:sp>
      <p:grpSp>
        <p:nvGrpSpPr>
          <p:cNvPr id="18" name="Group 17"/>
          <p:cNvGrpSpPr/>
          <p:nvPr/>
        </p:nvGrpSpPr>
        <p:grpSpPr>
          <a:xfrm>
            <a:off x="0" y="3201358"/>
            <a:ext cx="9144000" cy="3656642"/>
            <a:chOff x="0" y="3201358"/>
            <a:chExt cx="9144000" cy="3656642"/>
          </a:xfrm>
        </p:grpSpPr>
        <p:pic>
          <p:nvPicPr>
            <p:cNvPr id="3075" name="Picture 3"/>
            <p:cNvPicPr>
              <a:picLocks noChangeAspect="1" noChangeArrowheads="1"/>
            </p:cNvPicPr>
            <p:nvPr/>
          </p:nvPicPr>
          <p:blipFill>
            <a:blip r:embed="rId2" cstate="print"/>
            <a:srcRect/>
            <a:stretch>
              <a:fillRect/>
            </a:stretch>
          </p:blipFill>
          <p:spPr bwMode="auto">
            <a:xfrm>
              <a:off x="0" y="3201358"/>
              <a:ext cx="6581955" cy="3656642"/>
            </a:xfrm>
            <a:prstGeom prst="rect">
              <a:avLst/>
            </a:prstGeom>
            <a:noFill/>
            <a:ln w="9525">
              <a:noFill/>
              <a:miter lim="800000"/>
              <a:headEnd/>
              <a:tailEnd/>
            </a:ln>
          </p:spPr>
        </p:pic>
        <p:sp>
          <p:nvSpPr>
            <p:cNvPr id="11" name="Rectangle 10"/>
            <p:cNvSpPr/>
            <p:nvPr/>
          </p:nvSpPr>
          <p:spPr>
            <a:xfrm>
              <a:off x="5763137" y="4520241"/>
              <a:ext cx="698048" cy="301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094697" y="6044240"/>
              <a:ext cx="700926" cy="1236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07107" y="4198188"/>
              <a:ext cx="338614" cy="1840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3" cstate="print"/>
            <a:srcRect/>
            <a:stretch>
              <a:fillRect/>
            </a:stretch>
          </p:blipFill>
          <p:spPr bwMode="auto">
            <a:xfrm>
              <a:off x="5530618" y="4986068"/>
              <a:ext cx="3613381" cy="1871932"/>
            </a:xfrm>
            <a:prstGeom prst="rect">
              <a:avLst/>
            </a:prstGeom>
            <a:noFill/>
            <a:ln w="28575">
              <a:solidFill>
                <a:schemeClr val="accent2"/>
              </a:solidFill>
              <a:miter lim="800000"/>
              <a:headEnd/>
              <a:tailEnd/>
            </a:ln>
          </p:spPr>
        </p:pic>
        <p:sp>
          <p:nvSpPr>
            <p:cNvPr id="17" name="Rectangle 16"/>
            <p:cNvSpPr/>
            <p:nvPr/>
          </p:nvSpPr>
          <p:spPr>
            <a:xfrm>
              <a:off x="8227416" y="5276490"/>
              <a:ext cx="916584" cy="3565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93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grpSp>
        <p:nvGrpSpPr>
          <p:cNvPr id="20" name="Group 19"/>
          <p:cNvGrpSpPr/>
          <p:nvPr/>
        </p:nvGrpSpPr>
        <p:grpSpPr>
          <a:xfrm>
            <a:off x="776377" y="3105509"/>
            <a:ext cx="7462994" cy="3752491"/>
            <a:chOff x="690113" y="3055359"/>
            <a:chExt cx="7549258" cy="3802641"/>
          </a:xfrm>
        </p:grpSpPr>
        <p:pic>
          <p:nvPicPr>
            <p:cNvPr id="4098" name="Picture 2"/>
            <p:cNvPicPr>
              <a:picLocks noChangeAspect="1" noChangeArrowheads="1"/>
            </p:cNvPicPr>
            <p:nvPr/>
          </p:nvPicPr>
          <p:blipFill>
            <a:blip r:embed="rId2" cstate="print"/>
            <a:srcRect/>
            <a:stretch>
              <a:fillRect/>
            </a:stretch>
          </p:blipFill>
          <p:spPr bwMode="auto">
            <a:xfrm>
              <a:off x="690113" y="3055359"/>
              <a:ext cx="7549258" cy="3802641"/>
            </a:xfrm>
            <a:prstGeom prst="rect">
              <a:avLst/>
            </a:prstGeom>
            <a:noFill/>
            <a:ln w="9525">
              <a:noFill/>
              <a:miter lim="800000"/>
              <a:headEnd/>
              <a:tailEnd/>
            </a:ln>
          </p:spPr>
        </p:pic>
        <p:sp>
          <p:nvSpPr>
            <p:cNvPr id="16" name="Rectangle 15"/>
            <p:cNvSpPr/>
            <p:nvPr/>
          </p:nvSpPr>
          <p:spPr>
            <a:xfrm>
              <a:off x="5684808" y="5362753"/>
              <a:ext cx="2242868" cy="6757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3008" y="4862423"/>
              <a:ext cx="778562" cy="15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437543" y="3996905"/>
              <a:ext cx="798690" cy="178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0" y="774284"/>
            <a:ext cx="9144000" cy="2616101"/>
          </a:xfrm>
          <a:prstGeom prst="rect">
            <a:avLst/>
          </a:prstGeom>
        </p:spPr>
        <p:txBody>
          <a:bodyPr wrap="square">
            <a:spAutoFit/>
          </a:bodyPr>
          <a:lstStyle/>
          <a:p>
            <a:pPr marL="457200" indent="-457200">
              <a:spcBef>
                <a:spcPct val="20000"/>
              </a:spcBef>
              <a:buFont typeface="+mj-lt"/>
              <a:buAutoNum type="arabicParenR" startAt="7"/>
              <a:tabLst>
                <a:tab pos="344488" algn="l"/>
                <a:tab pos="1600200" algn="l"/>
              </a:tabLst>
            </a:pPr>
            <a:r>
              <a:rPr lang="en-US" sz="2000" u="sng" dirty="0" smtClean="0">
                <a:solidFill>
                  <a:schemeClr val="accent2"/>
                </a:solidFill>
              </a:rPr>
              <a:t>Create a Simulation Profile</a:t>
            </a:r>
            <a:r>
              <a:rPr lang="en-US" sz="2000" dirty="0" smtClean="0">
                <a:solidFill>
                  <a:schemeClr val="accent2"/>
                </a:solidFill>
              </a:rPr>
              <a:t>.  </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Select </a:t>
            </a:r>
            <a:r>
              <a:rPr lang="en-US" sz="2000" b="1" i="1" u="sng" dirty="0" smtClean="0">
                <a:solidFill>
                  <a:schemeClr val="accent2"/>
                </a:solidFill>
              </a:rPr>
              <a:t>PSPICE</a:t>
            </a:r>
            <a:r>
              <a:rPr lang="en-US" sz="2000" dirty="0" smtClean="0">
                <a:solidFill>
                  <a:schemeClr val="accent2"/>
                </a:solidFill>
              </a:rPr>
              <a:t> – </a:t>
            </a:r>
            <a:r>
              <a:rPr lang="en-US" sz="2000" b="1" i="1" u="sng" dirty="0" smtClean="0">
                <a:solidFill>
                  <a:schemeClr val="accent2"/>
                </a:solidFill>
              </a:rPr>
              <a:t>New Simulation Profile</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Change the </a:t>
            </a:r>
            <a:r>
              <a:rPr lang="en-US" sz="2000" b="1" i="1" u="sng" dirty="0" smtClean="0">
                <a:solidFill>
                  <a:schemeClr val="accent2"/>
                </a:solidFill>
              </a:rPr>
              <a:t>Analysis type</a:t>
            </a:r>
            <a:r>
              <a:rPr lang="en-US" sz="2000" dirty="0" smtClean="0">
                <a:solidFill>
                  <a:schemeClr val="accent2"/>
                </a:solidFill>
              </a:rPr>
              <a:t> to </a:t>
            </a:r>
            <a:r>
              <a:rPr lang="en-US" sz="2000" b="1" i="1" u="sng" dirty="0" smtClean="0">
                <a:solidFill>
                  <a:schemeClr val="accent2"/>
                </a:solidFill>
              </a:rPr>
              <a:t>DC Sweep</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Select </a:t>
            </a:r>
            <a:r>
              <a:rPr lang="en-US" sz="2000" b="1" i="1" u="sng" dirty="0" smtClean="0">
                <a:solidFill>
                  <a:schemeClr val="accent2"/>
                </a:solidFill>
              </a:rPr>
              <a:t>Global parameter</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Select </a:t>
            </a:r>
            <a:r>
              <a:rPr lang="en-US" sz="2000" b="1" i="1" u="sng" dirty="0" smtClean="0">
                <a:solidFill>
                  <a:schemeClr val="accent2"/>
                </a:solidFill>
              </a:rPr>
              <a:t>Logarithmic</a:t>
            </a:r>
            <a:r>
              <a:rPr lang="en-US" sz="2000" dirty="0" smtClean="0">
                <a:solidFill>
                  <a:schemeClr val="accent2"/>
                </a:solidFill>
              </a:rPr>
              <a:t> for this example and vary </a:t>
            </a:r>
            <a:r>
              <a:rPr lang="en-US" sz="2000" dirty="0" err="1" smtClean="0">
                <a:solidFill>
                  <a:schemeClr val="accent2"/>
                </a:solidFill>
              </a:rPr>
              <a:t>Rvalue</a:t>
            </a:r>
            <a:r>
              <a:rPr lang="en-US" sz="2000" dirty="0" smtClean="0">
                <a:solidFill>
                  <a:schemeClr val="accent2"/>
                </a:solidFill>
              </a:rPr>
              <a:t> from 500 to 50k.</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Using </a:t>
            </a:r>
            <a:r>
              <a:rPr lang="en-US" sz="2000" b="1" i="1" u="sng" dirty="0" smtClean="0">
                <a:solidFill>
                  <a:schemeClr val="accent2"/>
                </a:solidFill>
              </a:rPr>
              <a:t>50 points/Decade</a:t>
            </a:r>
            <a:r>
              <a:rPr lang="en-US" sz="2000" dirty="0" smtClean="0">
                <a:solidFill>
                  <a:schemeClr val="accent2"/>
                </a:solidFill>
              </a:rPr>
              <a:t> will result in a total of 100 points in this example.</a:t>
            </a:r>
          </a:p>
          <a:p>
            <a:pPr marL="569913" indent="-225425">
              <a:spcBef>
                <a:spcPct val="20000"/>
              </a:spcBef>
              <a:buFont typeface="Arial" pitchFamily="34" charset="0"/>
              <a:buChar char="•"/>
              <a:tabLst>
                <a:tab pos="339725" algn="l"/>
                <a:tab pos="1600200" algn="l"/>
              </a:tabLst>
            </a:pPr>
            <a:r>
              <a:rPr lang="en-US" sz="2000" dirty="0" smtClean="0">
                <a:solidFill>
                  <a:schemeClr val="accent2"/>
                </a:solidFill>
              </a:rPr>
              <a:t>Select </a:t>
            </a:r>
            <a:r>
              <a:rPr lang="en-US" sz="2000" b="1" i="1" u="sng" dirty="0" smtClean="0">
                <a:solidFill>
                  <a:schemeClr val="accent2"/>
                </a:solidFill>
              </a:rPr>
              <a:t>OK</a:t>
            </a:r>
            <a:r>
              <a:rPr lang="en-US" sz="2000" dirty="0" smtClean="0">
                <a:solidFill>
                  <a:schemeClr val="accent2"/>
                </a:solidFill>
              </a:rPr>
              <a:t>.</a:t>
            </a:r>
          </a:p>
        </p:txBody>
      </p:sp>
      <p:sp>
        <p:nvSpPr>
          <p:cNvPr id="21" name="Rectangle 20"/>
          <p:cNvSpPr/>
          <p:nvPr/>
        </p:nvSpPr>
        <p:spPr>
          <a:xfrm>
            <a:off x="0" y="5934670"/>
            <a:ext cx="4399471" cy="923330"/>
          </a:xfrm>
          <a:prstGeom prst="rect">
            <a:avLst/>
          </a:prstGeom>
        </p:spPr>
        <p:txBody>
          <a:bodyPr wrap="square">
            <a:spAutoFit/>
          </a:bodyPr>
          <a:lstStyle/>
          <a:p>
            <a:r>
              <a:rPr lang="en-US" sz="1800" b="1" i="1" dirty="0" smtClean="0">
                <a:solidFill>
                  <a:srgbClr val="FF0000"/>
                </a:solidFill>
              </a:rPr>
              <a:t>Note that nodes A and B were labeled on the schematic.  This will make it easier to refer to the output voltage, V(B), later.</a:t>
            </a:r>
            <a:endParaRPr lang="en-US" sz="1800" b="1" i="1" dirty="0">
              <a:solidFill>
                <a:srgbClr val="FF0000"/>
              </a:solidFill>
            </a:endParaRPr>
          </a:p>
        </p:txBody>
      </p:sp>
    </p:spTree>
    <p:extLst>
      <p:ext uri="{BB962C8B-B14F-4D97-AF65-F5344CB8AC3E}">
        <p14:creationId xmlns:p14="http://schemas.microsoft.com/office/powerpoint/2010/main" val="166993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1446550"/>
          </a:xfrm>
          <a:prstGeom prst="rect">
            <a:avLst/>
          </a:prstGeom>
        </p:spPr>
        <p:txBody>
          <a:bodyPr wrap="square">
            <a:spAutoFit/>
          </a:bodyPr>
          <a:lstStyle/>
          <a:p>
            <a:pPr marL="457200" indent="-457200">
              <a:spcBef>
                <a:spcPct val="20000"/>
              </a:spcBef>
              <a:buFont typeface="+mj-lt"/>
              <a:buAutoNum type="arabicParenR" startAt="8"/>
              <a:tabLst>
                <a:tab pos="344488" algn="l"/>
                <a:tab pos="1600200" algn="l"/>
              </a:tabLst>
            </a:pPr>
            <a:r>
              <a:rPr lang="en-US" sz="2000" u="sng" dirty="0" smtClean="0">
                <a:solidFill>
                  <a:schemeClr val="accent2"/>
                </a:solidFill>
              </a:rPr>
              <a:t>Analyze the circuit</a:t>
            </a:r>
            <a:r>
              <a:rPr lang="en-US" sz="2000" dirty="0" smtClean="0">
                <a:solidFill>
                  <a:schemeClr val="accent2"/>
                </a:solidFill>
              </a:rPr>
              <a:t>.   Select </a:t>
            </a:r>
            <a:r>
              <a:rPr lang="en-US" sz="2000" b="1" i="1" u="sng" dirty="0" smtClean="0">
                <a:solidFill>
                  <a:schemeClr val="accent2"/>
                </a:solidFill>
              </a:rPr>
              <a:t>PSPICE</a:t>
            </a:r>
            <a:r>
              <a:rPr lang="en-US" sz="2000" dirty="0" smtClean="0">
                <a:solidFill>
                  <a:schemeClr val="accent2"/>
                </a:solidFill>
              </a:rPr>
              <a:t> – </a:t>
            </a:r>
            <a:r>
              <a:rPr lang="en-US" sz="2000" b="1" i="1" u="sng" dirty="0" smtClean="0">
                <a:solidFill>
                  <a:schemeClr val="accent2"/>
                </a:solidFill>
              </a:rPr>
              <a:t>Run</a:t>
            </a:r>
          </a:p>
          <a:p>
            <a:pPr marL="457200" indent="-457200">
              <a:spcBef>
                <a:spcPct val="20000"/>
              </a:spcBef>
              <a:buFont typeface="+mj-lt"/>
              <a:buAutoNum type="arabicParenR" startAt="8"/>
              <a:tabLst>
                <a:tab pos="344488" algn="l"/>
                <a:tab pos="1600200" algn="l"/>
              </a:tabLst>
            </a:pPr>
            <a:r>
              <a:rPr lang="en-US" sz="2000" u="sng" dirty="0" smtClean="0">
                <a:solidFill>
                  <a:schemeClr val="accent2"/>
                </a:solidFill>
              </a:rPr>
              <a:t>Graph Power vs Resistance for R1</a:t>
            </a:r>
          </a:p>
          <a:p>
            <a:pPr marL="690563" indent="-346075">
              <a:spcBef>
                <a:spcPct val="20000"/>
              </a:spcBef>
              <a:buFont typeface="+mj-lt"/>
              <a:buAutoNum type="alphaLcParenR"/>
              <a:tabLst>
                <a:tab pos="339725" algn="l"/>
                <a:tab pos="1600200" algn="l"/>
              </a:tabLst>
            </a:pPr>
            <a:r>
              <a:rPr lang="en-US" sz="2000" dirty="0" smtClean="0">
                <a:solidFill>
                  <a:schemeClr val="accent2"/>
                </a:solidFill>
              </a:rPr>
              <a:t>Select Add Traces and enter the expression for the power to resistor R1: </a:t>
            </a:r>
            <a:r>
              <a:rPr lang="en-US" sz="2000" b="1" i="1" dirty="0" smtClean="0">
                <a:solidFill>
                  <a:schemeClr val="accent2"/>
                </a:solidFill>
              </a:rPr>
              <a:t>V(B)*V(B)/</a:t>
            </a:r>
            <a:r>
              <a:rPr lang="en-US" sz="2000" b="1" i="1" dirty="0" err="1" smtClean="0">
                <a:solidFill>
                  <a:schemeClr val="accent2"/>
                </a:solidFill>
              </a:rPr>
              <a:t>Rvalue</a:t>
            </a:r>
            <a:endParaRPr lang="en-US" sz="2000" b="1" i="1" u="sng" dirty="0" smtClean="0">
              <a:solidFill>
                <a:schemeClr val="accent2"/>
              </a:solidFill>
            </a:endParaRPr>
          </a:p>
        </p:txBody>
      </p:sp>
      <p:pic>
        <p:nvPicPr>
          <p:cNvPr id="6146" name="Picture 2"/>
          <p:cNvPicPr>
            <a:picLocks noChangeAspect="1" noChangeArrowheads="1"/>
          </p:cNvPicPr>
          <p:nvPr/>
        </p:nvPicPr>
        <p:blipFill>
          <a:blip r:embed="rId2" cstate="print"/>
          <a:srcRect/>
          <a:stretch>
            <a:fillRect/>
          </a:stretch>
        </p:blipFill>
        <p:spPr bwMode="auto">
          <a:xfrm>
            <a:off x="995093" y="2310621"/>
            <a:ext cx="6153150" cy="4324350"/>
          </a:xfrm>
          <a:prstGeom prst="rect">
            <a:avLst/>
          </a:prstGeom>
          <a:noFill/>
          <a:ln w="9525">
            <a:noFill/>
            <a:miter lim="800000"/>
            <a:headEnd/>
            <a:tailEnd/>
          </a:ln>
        </p:spPr>
      </p:pic>
    </p:spTree>
    <p:extLst>
      <p:ext uri="{BB962C8B-B14F-4D97-AF65-F5344CB8AC3E}">
        <p14:creationId xmlns:p14="http://schemas.microsoft.com/office/powerpoint/2010/main" val="166993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1815882"/>
          </a:xfrm>
          <a:prstGeom prst="rect">
            <a:avLst/>
          </a:prstGeom>
        </p:spPr>
        <p:txBody>
          <a:bodyPr wrap="square">
            <a:spAutoFit/>
          </a:bodyPr>
          <a:lstStyle/>
          <a:p>
            <a:pPr marL="457200" indent="-457200">
              <a:spcBef>
                <a:spcPct val="20000"/>
              </a:spcBef>
              <a:buFont typeface="+mj-lt"/>
              <a:buAutoNum type="arabicPeriod" startAt="9"/>
              <a:tabLst>
                <a:tab pos="344488" algn="l"/>
                <a:tab pos="1600200" algn="l"/>
              </a:tabLst>
            </a:pPr>
            <a:r>
              <a:rPr lang="en-US" sz="2000" u="sng" dirty="0" smtClean="0">
                <a:solidFill>
                  <a:schemeClr val="accent2"/>
                </a:solidFill>
              </a:rPr>
              <a:t>Graph Power vs Resistance for R1</a:t>
            </a:r>
          </a:p>
          <a:p>
            <a:pPr marL="801688" indent="-457200">
              <a:spcBef>
                <a:spcPct val="20000"/>
              </a:spcBef>
              <a:buFont typeface="+mj-lt"/>
              <a:buAutoNum type="alphaLcParenR" startAt="2"/>
              <a:tabLst>
                <a:tab pos="339725" algn="l"/>
                <a:tab pos="1600200" algn="l"/>
              </a:tabLst>
            </a:pPr>
            <a:r>
              <a:rPr lang="en-US" sz="2000" dirty="0" smtClean="0">
                <a:solidFill>
                  <a:schemeClr val="accent2"/>
                </a:solidFill>
              </a:rPr>
              <a:t>Select </a:t>
            </a:r>
            <a:r>
              <a:rPr lang="en-US" sz="2000" b="1" i="1" u="sng" dirty="0" smtClean="0">
                <a:solidFill>
                  <a:schemeClr val="accent2"/>
                </a:solidFill>
              </a:rPr>
              <a:t>Add Traces</a:t>
            </a:r>
            <a:r>
              <a:rPr lang="en-US" sz="2000" dirty="0" smtClean="0">
                <a:solidFill>
                  <a:schemeClr val="accent2"/>
                </a:solidFill>
              </a:rPr>
              <a:t> (or use toolbar) and enter the expression for the power to resistor R1:    </a:t>
            </a:r>
            <a:r>
              <a:rPr lang="en-US" sz="2000" b="1" i="1" dirty="0" smtClean="0">
                <a:solidFill>
                  <a:schemeClr val="accent2"/>
                </a:solidFill>
              </a:rPr>
              <a:t>V(B)*V(B)/</a:t>
            </a:r>
            <a:r>
              <a:rPr lang="en-US" sz="2000" b="1" i="1" dirty="0" err="1" smtClean="0">
                <a:solidFill>
                  <a:schemeClr val="accent2"/>
                </a:solidFill>
              </a:rPr>
              <a:t>Rvalue</a:t>
            </a:r>
            <a:endParaRPr lang="en-US" sz="2000" b="1" i="1" dirty="0" smtClean="0">
              <a:solidFill>
                <a:schemeClr val="accent2"/>
              </a:solidFill>
            </a:endParaRPr>
          </a:p>
          <a:p>
            <a:pPr marL="801688" indent="-457200">
              <a:spcBef>
                <a:spcPct val="20000"/>
              </a:spcBef>
              <a:buFont typeface="+mj-lt"/>
              <a:buAutoNum type="alphaLcParenR" startAt="2"/>
              <a:tabLst>
                <a:tab pos="339725" algn="l"/>
                <a:tab pos="1600200" algn="l"/>
              </a:tabLst>
            </a:pPr>
            <a:r>
              <a:rPr lang="en-US" sz="2000" dirty="0" smtClean="0">
                <a:solidFill>
                  <a:schemeClr val="accent2"/>
                </a:solidFill>
              </a:rPr>
              <a:t>Select </a:t>
            </a:r>
            <a:r>
              <a:rPr lang="en-US" sz="2000" b="1" i="1" u="sng" dirty="0" smtClean="0">
                <a:solidFill>
                  <a:schemeClr val="accent2"/>
                </a:solidFill>
              </a:rPr>
              <a:t>Plot – X-axis</a:t>
            </a:r>
            <a:r>
              <a:rPr lang="en-US" sz="2000" dirty="0" smtClean="0">
                <a:solidFill>
                  <a:schemeClr val="accent2"/>
                </a:solidFill>
              </a:rPr>
              <a:t> and change the range to 500 to 50k</a:t>
            </a:r>
          </a:p>
          <a:p>
            <a:pPr marL="801688" indent="-457200">
              <a:spcBef>
                <a:spcPct val="20000"/>
              </a:spcBef>
              <a:buFont typeface="+mj-lt"/>
              <a:buAutoNum type="alphaLcParenR" startAt="2"/>
              <a:tabLst>
                <a:tab pos="339725" algn="l"/>
                <a:tab pos="1600200" algn="l"/>
              </a:tabLst>
            </a:pPr>
            <a:r>
              <a:rPr lang="en-US" sz="2000" dirty="0" smtClean="0">
                <a:solidFill>
                  <a:schemeClr val="accent2"/>
                </a:solidFill>
              </a:rPr>
              <a:t>Select </a:t>
            </a:r>
            <a:r>
              <a:rPr lang="en-US" sz="2000" b="1" i="1" u="sng" dirty="0" smtClean="0">
                <a:solidFill>
                  <a:schemeClr val="accent2"/>
                </a:solidFill>
              </a:rPr>
              <a:t>Plot – Y axis</a:t>
            </a:r>
            <a:r>
              <a:rPr lang="en-US" sz="2000" dirty="0" smtClean="0">
                <a:solidFill>
                  <a:schemeClr val="accent2"/>
                </a:solidFill>
              </a:rPr>
              <a:t> and change the range to 0 to 500m.</a:t>
            </a:r>
          </a:p>
        </p:txBody>
      </p:sp>
      <p:graphicFrame>
        <p:nvGraphicFramePr>
          <p:cNvPr id="11" name="Object 10"/>
          <p:cNvGraphicFramePr>
            <a:graphicFrameLocks noChangeAspect="1"/>
          </p:cNvGraphicFramePr>
          <p:nvPr/>
        </p:nvGraphicFramePr>
        <p:xfrm>
          <a:off x="5814204" y="3605840"/>
          <a:ext cx="3329796" cy="1825472"/>
        </p:xfrm>
        <a:graphic>
          <a:graphicData uri="http://schemas.openxmlformats.org/presentationml/2006/ole">
            <mc:AlternateContent xmlns:mc="http://schemas.openxmlformats.org/markup-compatibility/2006">
              <mc:Choice xmlns:v="urn:schemas-microsoft-com:vml" Requires="v">
                <p:oleObj spid="_x0000_s9223" name="Equation" r:id="rId3" imgW="2501640" imgH="1371600" progId="Equation.3">
                  <p:embed/>
                </p:oleObj>
              </mc:Choice>
              <mc:Fallback>
                <p:oleObj name="Equation" r:id="rId3" imgW="2501640" imgH="1371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204" y="3605840"/>
                        <a:ext cx="3329796" cy="1825472"/>
                      </a:xfrm>
                      <a:prstGeom prst="rect">
                        <a:avLst/>
                      </a:prstGeom>
                      <a:solidFill>
                        <a:schemeClr val="bg1"/>
                      </a:solidFill>
                      <a:ln w="28575">
                        <a:solidFill>
                          <a:srgbClr val="0000FF"/>
                        </a:solidFill>
                        <a:miter lim="800000"/>
                        <a:headEnd/>
                        <a:tailEnd/>
                      </a:ln>
                    </p:spPr>
                  </p:pic>
                </p:oleObj>
              </mc:Fallback>
            </mc:AlternateContent>
          </a:graphicData>
        </a:graphic>
      </p:graphicFrame>
      <p:pic>
        <p:nvPicPr>
          <p:cNvPr id="9219" name="Picture 3"/>
          <p:cNvPicPr>
            <a:picLocks noChangeAspect="1" noChangeArrowheads="1"/>
          </p:cNvPicPr>
          <p:nvPr/>
        </p:nvPicPr>
        <p:blipFill>
          <a:blip r:embed="rId5" cstate="print"/>
          <a:srcRect/>
          <a:stretch>
            <a:fillRect/>
          </a:stretch>
        </p:blipFill>
        <p:spPr bwMode="auto">
          <a:xfrm>
            <a:off x="0" y="2763193"/>
            <a:ext cx="9144000" cy="3874495"/>
          </a:xfrm>
          <a:prstGeom prst="rect">
            <a:avLst/>
          </a:prstGeom>
          <a:noFill/>
          <a:ln w="9525">
            <a:noFill/>
            <a:miter lim="800000"/>
            <a:headEnd/>
            <a:tailEnd/>
          </a:ln>
        </p:spPr>
      </p:pic>
    </p:spTree>
    <p:extLst>
      <p:ext uri="{BB962C8B-B14F-4D97-AF65-F5344CB8AC3E}">
        <p14:creationId xmlns:p14="http://schemas.microsoft.com/office/powerpoint/2010/main" val="166993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 y="725577"/>
            <a:ext cx="9144001" cy="1905748"/>
          </a:xfrm>
          <a:prstGeom prst="rect">
            <a:avLst/>
          </a:prstGeom>
          <a:noFill/>
          <a:ln w="9525">
            <a:noFill/>
            <a:miter lim="800000"/>
            <a:headEnd/>
            <a:tailEnd/>
          </a:ln>
        </p:spPr>
        <p:txBody>
          <a:bodyPr/>
          <a:lstStyle/>
          <a:p>
            <a:pPr marL="0" lvl="1">
              <a:spcBef>
                <a:spcPct val="20000"/>
              </a:spcBef>
              <a:tabLst>
                <a:tab pos="690563" algn="l"/>
                <a:tab pos="1600200" algn="l"/>
              </a:tabLst>
            </a:pPr>
            <a:r>
              <a:rPr lang="en-US" sz="2200" dirty="0" smtClean="0">
                <a:solidFill>
                  <a:schemeClr val="accent2"/>
                </a:solidFill>
              </a:rPr>
              <a:t>  </a:t>
            </a:r>
            <a:endParaRPr lang="en-US" sz="2200" b="1" u="sng" dirty="0">
              <a:solidFill>
                <a:schemeClr val="accent2"/>
              </a:solidFill>
            </a:endParaRPr>
          </a:p>
        </p:txBody>
      </p:sp>
      <p:sp>
        <p:nvSpPr>
          <p:cNvPr id="7" name="Slide Number Placeholder 5"/>
          <p:cNvSpPr txBox="1">
            <a:spLocks/>
          </p:cNvSpPr>
          <p:nvPr/>
        </p:nvSpPr>
        <p:spPr bwMode="auto">
          <a:xfrm>
            <a:off x="7239000" y="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B68ADA-7970-457C-94CA-C024B3451F40}" type="slidenum">
              <a:rPr kumimoji="0" lang="en-US" sz="1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8" name="Line 3"/>
          <p:cNvSpPr>
            <a:spLocks noChangeShapeType="1"/>
          </p:cNvSpPr>
          <p:nvPr/>
        </p:nvSpPr>
        <p:spPr bwMode="auto">
          <a:xfrm>
            <a:off x="0" y="381000"/>
            <a:ext cx="9144000" cy="0"/>
          </a:xfrm>
          <a:prstGeom prst="line">
            <a:avLst/>
          </a:prstGeom>
          <a:noFill/>
          <a:ln w="38100">
            <a:solidFill>
              <a:schemeClr val="accent2"/>
            </a:solidFill>
            <a:round/>
            <a:headEnd/>
            <a:tailEnd/>
          </a:ln>
        </p:spPr>
        <p:txBody>
          <a:bodyPr/>
          <a:lstStyle/>
          <a:p>
            <a:endParaRPr lang="en-US"/>
          </a:p>
        </p:txBody>
      </p:sp>
      <p:sp>
        <p:nvSpPr>
          <p:cNvPr id="10" name="Rectangle 5"/>
          <p:cNvSpPr>
            <a:spLocks noChangeArrowheads="1"/>
          </p:cNvSpPr>
          <p:nvPr/>
        </p:nvSpPr>
        <p:spPr bwMode="auto">
          <a:xfrm>
            <a:off x="0" y="393700"/>
            <a:ext cx="9144000" cy="431800"/>
          </a:xfrm>
          <a:prstGeom prst="rect">
            <a:avLst/>
          </a:prstGeom>
          <a:noFill/>
          <a:ln w="9525">
            <a:noFill/>
            <a:miter lim="800000"/>
            <a:headEnd/>
            <a:tailEnd/>
          </a:ln>
        </p:spPr>
        <p:txBody>
          <a:bodyPr/>
          <a:lstStyle/>
          <a:p>
            <a:pPr>
              <a:spcBef>
                <a:spcPct val="20000"/>
              </a:spcBef>
              <a:tabLst>
                <a:tab pos="1143000" algn="l"/>
                <a:tab pos="1600200" algn="l"/>
              </a:tabLst>
            </a:pPr>
            <a:r>
              <a:rPr lang="en-US" sz="2200" b="1" u="sng" dirty="0" smtClean="0">
                <a:solidFill>
                  <a:schemeClr val="accent2"/>
                </a:solidFill>
              </a:rPr>
              <a:t>Varying a component (Global Parameter) in PSPICE</a:t>
            </a:r>
            <a:r>
              <a:rPr lang="en-US" sz="2200" b="1" dirty="0" smtClean="0">
                <a:solidFill>
                  <a:schemeClr val="accent2"/>
                </a:solidFill>
              </a:rPr>
              <a:t> (continued)</a:t>
            </a:r>
            <a:endParaRPr lang="en-US" sz="2200" b="1" u="sng" dirty="0">
              <a:solidFill>
                <a:schemeClr val="accent2"/>
              </a:solidFill>
            </a:endParaRPr>
          </a:p>
        </p:txBody>
      </p:sp>
      <p:sp>
        <p:nvSpPr>
          <p:cNvPr id="9" name="Rectangle 4"/>
          <p:cNvSpPr>
            <a:spLocks noChangeArrowheads="1"/>
          </p:cNvSpPr>
          <p:nvPr/>
        </p:nvSpPr>
        <p:spPr bwMode="auto">
          <a:xfrm>
            <a:off x="0" y="0"/>
            <a:ext cx="5029200" cy="304800"/>
          </a:xfrm>
          <a:prstGeom prst="rect">
            <a:avLst/>
          </a:prstGeom>
          <a:noFill/>
          <a:ln w="9525">
            <a:noFill/>
            <a:miter lim="800000"/>
            <a:headEnd/>
            <a:tailEnd/>
          </a:ln>
        </p:spPr>
        <p:txBody>
          <a:bodyPr/>
          <a:lstStyle/>
          <a:p>
            <a:pPr>
              <a:spcBef>
                <a:spcPct val="20000"/>
              </a:spcBef>
            </a:pPr>
            <a:r>
              <a:rPr lang="en-US" sz="2000" dirty="0" smtClean="0">
                <a:solidFill>
                  <a:schemeClr val="accent2"/>
                </a:solidFill>
                <a:cs typeface="Times New Roman" pitchFamily="18" charset="0"/>
              </a:rPr>
              <a:t>PSPICE Lecture #3</a:t>
            </a:r>
            <a:endParaRPr lang="en-US" sz="3200" dirty="0"/>
          </a:p>
        </p:txBody>
      </p:sp>
      <p:sp>
        <p:nvSpPr>
          <p:cNvPr id="2" name="Rectangle 1"/>
          <p:cNvSpPr/>
          <p:nvPr/>
        </p:nvSpPr>
        <p:spPr>
          <a:xfrm>
            <a:off x="0" y="774284"/>
            <a:ext cx="9144000" cy="1877437"/>
          </a:xfrm>
          <a:prstGeom prst="rect">
            <a:avLst/>
          </a:prstGeom>
        </p:spPr>
        <p:txBody>
          <a:bodyPr wrap="square">
            <a:spAutoFit/>
          </a:bodyPr>
          <a:lstStyle/>
          <a:p>
            <a:pPr marL="457200" indent="-457200">
              <a:spcBef>
                <a:spcPct val="20000"/>
              </a:spcBef>
              <a:buFont typeface="+mj-lt"/>
              <a:buAutoNum type="arabicPeriod" startAt="9"/>
              <a:tabLst>
                <a:tab pos="344488" algn="l"/>
                <a:tab pos="1600200" algn="l"/>
              </a:tabLst>
            </a:pPr>
            <a:r>
              <a:rPr lang="en-US" sz="2000" u="sng" dirty="0" smtClean="0">
                <a:solidFill>
                  <a:schemeClr val="accent2"/>
                </a:solidFill>
              </a:rPr>
              <a:t>Graph Power vs Resistance for R1</a:t>
            </a:r>
          </a:p>
          <a:p>
            <a:pPr marL="801688" indent="-457200">
              <a:spcBef>
                <a:spcPct val="20000"/>
              </a:spcBef>
              <a:buFont typeface="+mj-lt"/>
              <a:buAutoNum type="alphaLcParenR" startAt="5"/>
              <a:tabLst>
                <a:tab pos="339725" algn="l"/>
                <a:tab pos="1600200" algn="l"/>
              </a:tabLst>
            </a:pPr>
            <a:r>
              <a:rPr lang="en-US" sz="2000" dirty="0" smtClean="0">
                <a:solidFill>
                  <a:schemeClr val="accent2"/>
                </a:solidFill>
              </a:rPr>
              <a:t>Select </a:t>
            </a:r>
            <a:r>
              <a:rPr lang="en-US" sz="2000" b="1" i="1" u="sng" dirty="0" smtClean="0">
                <a:solidFill>
                  <a:schemeClr val="accent2"/>
                </a:solidFill>
              </a:rPr>
              <a:t>Trace – Cursor – Display</a:t>
            </a:r>
            <a:r>
              <a:rPr lang="en-US" sz="2000" dirty="0" smtClean="0">
                <a:solidFill>
                  <a:schemeClr val="accent2"/>
                </a:solidFill>
              </a:rPr>
              <a:t> (or use toolbar) to turn on the cursor</a:t>
            </a:r>
          </a:p>
          <a:p>
            <a:pPr marL="801688" indent="-457200">
              <a:spcBef>
                <a:spcPct val="20000"/>
              </a:spcBef>
              <a:buFont typeface="+mj-lt"/>
              <a:buAutoNum type="alphaLcParenR" startAt="5"/>
              <a:tabLst>
                <a:tab pos="339725" algn="l"/>
                <a:tab pos="1600200" algn="l"/>
              </a:tabLst>
            </a:pPr>
            <a:r>
              <a:rPr lang="en-US" sz="2000" dirty="0" smtClean="0">
                <a:solidFill>
                  <a:schemeClr val="accent2"/>
                </a:solidFill>
              </a:rPr>
              <a:t>Select </a:t>
            </a:r>
            <a:r>
              <a:rPr lang="en-US" sz="2000" b="1" i="1" u="sng" dirty="0" smtClean="0">
                <a:solidFill>
                  <a:schemeClr val="accent2"/>
                </a:solidFill>
              </a:rPr>
              <a:t>Trace – Cursor – Peak</a:t>
            </a:r>
            <a:r>
              <a:rPr lang="en-US" sz="2000" dirty="0" smtClean="0">
                <a:solidFill>
                  <a:schemeClr val="accent2"/>
                </a:solidFill>
              </a:rPr>
              <a:t> (or use toolbar) to move the cursor to the peak</a:t>
            </a:r>
          </a:p>
          <a:p>
            <a:pPr marL="801688" indent="-457200">
              <a:spcBef>
                <a:spcPct val="20000"/>
              </a:spcBef>
              <a:buFont typeface="+mj-lt"/>
              <a:buAutoNum type="alphaLcParenR" startAt="5"/>
              <a:tabLst>
                <a:tab pos="339725" algn="l"/>
                <a:tab pos="1600200" algn="l"/>
              </a:tabLst>
            </a:pPr>
            <a:r>
              <a:rPr lang="en-US" sz="2000" dirty="0" smtClean="0">
                <a:solidFill>
                  <a:schemeClr val="accent2"/>
                </a:solidFill>
              </a:rPr>
              <a:t>Select </a:t>
            </a:r>
            <a:r>
              <a:rPr lang="en-US" sz="2000" b="1" i="1" u="sng" dirty="0" smtClean="0">
                <a:solidFill>
                  <a:schemeClr val="accent2"/>
                </a:solidFill>
              </a:rPr>
              <a:t>Plot – Label – Mark</a:t>
            </a:r>
            <a:r>
              <a:rPr lang="en-US" sz="2000" dirty="0" smtClean="0">
                <a:solidFill>
                  <a:schemeClr val="accent2"/>
                </a:solidFill>
              </a:rPr>
              <a:t> (or use toolbar) to mark the point</a:t>
            </a:r>
          </a:p>
          <a:p>
            <a:pPr marL="801688" indent="-457200">
              <a:spcBef>
                <a:spcPct val="20000"/>
              </a:spcBef>
              <a:buFont typeface="+mj-lt"/>
              <a:buAutoNum type="alphaLcParenR" startAt="5"/>
              <a:tabLst>
                <a:tab pos="339725" algn="l"/>
                <a:tab pos="1600200" algn="l"/>
              </a:tabLst>
            </a:pPr>
            <a:r>
              <a:rPr lang="en-US" sz="2000" dirty="0" smtClean="0">
                <a:solidFill>
                  <a:schemeClr val="accent2"/>
                </a:solidFill>
              </a:rPr>
              <a:t>Select </a:t>
            </a:r>
            <a:r>
              <a:rPr lang="en-US" sz="2000" b="1" i="1" u="sng" dirty="0" smtClean="0">
                <a:solidFill>
                  <a:schemeClr val="accent2"/>
                </a:solidFill>
              </a:rPr>
              <a:t>Plot – Label – Text</a:t>
            </a:r>
            <a:r>
              <a:rPr lang="en-US" sz="2000" dirty="0" smtClean="0">
                <a:solidFill>
                  <a:schemeClr val="accent2"/>
                </a:solidFill>
              </a:rPr>
              <a:t> (or use toolbar) to add text to the graph</a:t>
            </a:r>
          </a:p>
        </p:txBody>
      </p:sp>
      <p:pic>
        <p:nvPicPr>
          <p:cNvPr id="8195" name="Picture 3"/>
          <p:cNvPicPr>
            <a:picLocks noChangeAspect="1" noChangeArrowheads="1"/>
          </p:cNvPicPr>
          <p:nvPr/>
        </p:nvPicPr>
        <p:blipFill>
          <a:blip r:embed="rId3" cstate="print"/>
          <a:srcRect/>
          <a:stretch>
            <a:fillRect/>
          </a:stretch>
        </p:blipFill>
        <p:spPr bwMode="auto">
          <a:xfrm>
            <a:off x="0" y="2777340"/>
            <a:ext cx="7210425" cy="4080660"/>
          </a:xfrm>
          <a:prstGeom prst="rect">
            <a:avLst/>
          </a:prstGeom>
          <a:noFill/>
          <a:ln w="9525">
            <a:noFill/>
            <a:miter lim="800000"/>
            <a:headEnd/>
            <a:tailEnd/>
          </a:ln>
        </p:spPr>
      </p:pic>
      <p:graphicFrame>
        <p:nvGraphicFramePr>
          <p:cNvPr id="11" name="Object 10"/>
          <p:cNvGraphicFramePr>
            <a:graphicFrameLocks noChangeAspect="1"/>
          </p:cNvGraphicFramePr>
          <p:nvPr/>
        </p:nvGraphicFramePr>
        <p:xfrm>
          <a:off x="2251854" y="4101140"/>
          <a:ext cx="3329796" cy="1825472"/>
        </p:xfrm>
        <a:graphic>
          <a:graphicData uri="http://schemas.openxmlformats.org/presentationml/2006/ole">
            <mc:AlternateContent xmlns:mc="http://schemas.openxmlformats.org/markup-compatibility/2006">
              <mc:Choice xmlns:v="urn:schemas-microsoft-com:vml" Requires="v">
                <p:oleObj spid="_x0000_s8199" name="Equation" r:id="rId4" imgW="2501640" imgH="1371600" progId="Equation.3">
                  <p:embed/>
                </p:oleObj>
              </mc:Choice>
              <mc:Fallback>
                <p:oleObj name="Equation" r:id="rId4" imgW="25016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1854" y="4101140"/>
                        <a:ext cx="3329796" cy="1825472"/>
                      </a:xfrm>
                      <a:prstGeom prst="rect">
                        <a:avLst/>
                      </a:prstGeom>
                      <a:solidFill>
                        <a:schemeClr val="bg1"/>
                      </a:solidFill>
                      <a:ln w="28575">
                        <a:solidFill>
                          <a:srgbClr val="0000FF"/>
                        </a:solidFill>
                        <a:miter lim="800000"/>
                        <a:headEnd/>
                        <a:tailEnd/>
                      </a:ln>
                    </p:spPr>
                  </p:pic>
                </p:oleObj>
              </mc:Fallback>
            </mc:AlternateContent>
          </a:graphicData>
        </a:graphic>
      </p:graphicFrame>
    </p:spTree>
    <p:extLst>
      <p:ext uri="{BB962C8B-B14F-4D97-AF65-F5344CB8AC3E}">
        <p14:creationId xmlns:p14="http://schemas.microsoft.com/office/powerpoint/2010/main" val="166993354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3860</TotalTime>
  <Words>1449</Words>
  <Application>Microsoft Office PowerPoint</Application>
  <PresentationFormat>On-screen Show (4:3)</PresentationFormat>
  <Paragraphs>186</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Default Design</vt:lpstr>
      <vt:lpstr>Equation</vt:lpstr>
      <vt:lpstr>Microsoft 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Tidewater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 277 – Digital Logic</dc:title>
  <dc:creator>tcgordp</dc:creator>
  <cp:lastModifiedBy>Paul Gordy</cp:lastModifiedBy>
  <cp:revision>296</cp:revision>
  <dcterms:created xsi:type="dcterms:W3CDTF">2003-05-19T18:05:36Z</dcterms:created>
  <dcterms:modified xsi:type="dcterms:W3CDTF">2013-11-20T21:00:11Z</dcterms:modified>
</cp:coreProperties>
</file>