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>
      <p:cViewPr varScale="1">
        <p:scale>
          <a:sx n="89" d="100"/>
          <a:sy n="89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EF631-5FC2-446F-BE90-CF17B4E7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9C8FE8-DEBA-476B-ADEC-36320E590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DE9071-8F45-4F53-87A7-A06569C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CBE4B5-A934-4654-B959-418DB35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72DFD6-3B4D-4455-BC69-B757EA3C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4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15822-FAC5-4FA8-A21D-4E83D291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A9137D-96DD-4AD2-985F-CFE8016F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412755-E11C-4D28-9081-0818F59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649C68-839A-45C3-890A-4C6ACB1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65B7EA-3D51-4934-A76A-2F29B0CF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68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E08DE2-C36A-40C9-907E-BB4751B16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8DB52F-B200-4F9D-BC5D-A23A6358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9B81F9-0EF6-403E-9A18-3FD3968D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7314DB-723A-4330-A9D9-BE387BC3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4D8764-9A7D-44A2-92AB-0E1F170A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8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EF6A2-11AB-4F8C-9BA3-87474334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C842A2-1295-44A4-99AB-D6D2960E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2A235E-B90D-4872-8D07-C3419BB5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BEE775-7158-4490-8482-B6DE4097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4FA970-B798-47DD-9FB4-72F0793F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0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1BDE8-6175-4AE7-81D7-4BB377D5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F360CD-96A3-4069-A867-1F0E51BC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15F0DF-9ED1-429C-B60C-D26E1F8E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1A6DA4-F267-4CC1-B67D-7844BD29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A09BEC-65DC-42D9-AF9B-BE7C3A6C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84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3F379-AFF9-4C15-A0CD-4AD8008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1FEA9-59CA-4320-AE48-87DE6EFF1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C4153E-11C3-471C-8A2D-4EB1E5DF1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FA7135-5DC8-4245-9C9B-1C65B41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C521B6-267D-4036-A4A3-98CE554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EB498D-29FC-4950-86CE-F95CB26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93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5669B-B5BA-4467-B073-E737E9A7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51580-ACA5-4D3D-886D-B8CD5EEB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B9EF48-50DF-4E47-8FE2-6BA119AA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E77F2AE-6CC6-4E3E-A1A7-2DB462E24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45D2A2-37AC-4356-9266-4621B4D36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F93F9BC-E5DC-4652-8BA9-68B9FB86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B1A723-AF11-4A0E-8F80-839B6E6D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42CD643-A062-4BE0-BB72-1FA12B50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64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9A75-9BBE-4B9A-9384-01EF476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75DD675-2572-44CE-89B4-7F5B4BD7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37F819-6B9B-4C56-9AC2-56B7772A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AB3763-35B5-4D4C-8666-CFD03F46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6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C58F7ED-9401-428D-B0EE-80CED472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61831B-702B-4241-9983-AB12BC5A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A325E4-E257-4234-A411-DD616A9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55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A35D2-C828-49F7-9902-4A95A6A2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92223-816C-4384-98F1-AB68315D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4CEEAC-A051-4439-BA65-8DC08104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6F54FB-165C-4B19-9DB8-92ED6257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6066EA-AB7C-4169-8A10-986F1189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8D13CC-6251-4591-8F91-622A9D06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4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09F61-D27C-4A3A-88DE-844D8F3D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222853-8A5B-4C5D-AC14-12D9A50A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403052-75FB-4741-89CE-DE25FB41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BC7775-B335-4DD0-9AB4-40FDDD4C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6678D3-A3F1-454F-B40B-AB97D65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54FFA-0409-400B-B8A1-A67876A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35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7007F74-BA27-4C14-A6D7-7F472491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B2D774-4E0B-4E12-B14A-1A01B750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3A4BC0-DA86-4D9A-8ECA-26D07C55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1B10C5-D9A0-4C11-8EA0-6690193E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0486ED-1B14-4910-B4EA-F17DEE438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08552"/>
              </p:ext>
            </p:extLst>
          </p:nvPr>
        </p:nvGraphicFramePr>
        <p:xfrm>
          <a:off x="199536" y="2445891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BFA402C-1619-4DB1-97AC-0867DDCAB434}"/>
              </a:ext>
            </a:extLst>
          </p:cNvPr>
          <p:cNvCxnSpPr>
            <a:cxnSpLocks/>
          </p:cNvCxnSpPr>
          <p:nvPr/>
        </p:nvCxnSpPr>
        <p:spPr>
          <a:xfrm flipH="1">
            <a:off x="448410" y="1292408"/>
            <a:ext cx="123092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FF2E68-35A0-4B4A-AF0E-4FF5062412E9}"/>
              </a:ext>
            </a:extLst>
          </p:cNvPr>
          <p:cNvSpPr txBox="1"/>
          <p:nvPr/>
        </p:nvSpPr>
        <p:spPr>
          <a:xfrm>
            <a:off x="887291" y="788376"/>
            <a:ext cx="2555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Network identifier:</a:t>
            </a:r>
          </a:p>
          <a:p>
            <a:r>
              <a:rPr lang="nb-NO" dirty="0"/>
              <a:t>\x19=25 for POS Mainnet</a:t>
            </a:r>
          </a:p>
          <a:p>
            <a:r>
              <a:rPr lang="nb-NO" dirty="0"/>
              <a:t>\x55=85 for POS Testnet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B1FF901-C906-43CB-8F91-7D769A07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3" y="1828793"/>
            <a:ext cx="9328640" cy="571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3DC42B1-BCA8-44DF-8C63-F55D3F34BDC9}"/>
              </a:ext>
            </a:extLst>
          </p:cNvPr>
          <p:cNvSpPr txBox="1"/>
          <p:nvPr/>
        </p:nvSpPr>
        <p:spPr>
          <a:xfrm>
            <a:off x="3965329" y="1424353"/>
            <a:ext cx="76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Raw address from pubkey					Checksum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2" y="1829530"/>
            <a:ext cx="1937235" cy="5716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3C5B3FB-46BE-4DB8-AFF6-0342A6DD7DA8}"/>
              </a:ext>
            </a:extLst>
          </p:cNvPr>
          <p:cNvSpPr txBox="1"/>
          <p:nvPr/>
        </p:nvSpPr>
        <p:spPr>
          <a:xfrm>
            <a:off x="571503" y="650636"/>
            <a:ext cx="45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600" dirty="0"/>
              <a:t>{</a:t>
            </a:r>
            <a:endParaRPr lang="nb-NO" sz="32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xmlns="" id="{A88AAE1C-1796-490D-B473-313D439CF144}"/>
              </a:ext>
            </a:extLst>
          </p:cNvPr>
          <p:cNvSpPr/>
          <p:nvPr/>
        </p:nvSpPr>
        <p:spPr>
          <a:xfrm>
            <a:off x="5275387" y="2971801"/>
            <a:ext cx="518746" cy="97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8812C09-EA6B-4EA6-B6DF-2E2A9815F127}"/>
              </a:ext>
            </a:extLst>
          </p:cNvPr>
          <p:cNvSpPr txBox="1"/>
          <p:nvPr/>
        </p:nvSpPr>
        <p:spPr>
          <a:xfrm>
            <a:off x="5952395" y="3200401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Base58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71C09F9-6C79-4F69-80A6-2181613CD9F8}"/>
              </a:ext>
            </a:extLst>
          </p:cNvPr>
          <p:cNvSpPr txBox="1"/>
          <p:nvPr/>
        </p:nvSpPr>
        <p:spPr>
          <a:xfrm>
            <a:off x="4079633" y="404446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Address: 34 byte len ascii string</a:t>
            </a:r>
          </a:p>
        </p:txBody>
      </p:sp>
    </p:spTree>
    <p:extLst>
      <p:ext uri="{BB962C8B-B14F-4D97-AF65-F5344CB8AC3E}">
        <p14:creationId xmlns:p14="http://schemas.microsoft.com/office/powerpoint/2010/main" val="6057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02964"/>
              </p:ext>
            </p:extLst>
          </p:nvPr>
        </p:nvGraphicFramePr>
        <p:xfrm>
          <a:off x="272140" y="572661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n-24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n-19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n-18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n-17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n-9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n-8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n-7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n-3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65" y="6107307"/>
            <a:ext cx="232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PoW chain: Blocktime: 60 seconds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352" y="3421257"/>
            <a:ext cx="2259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PoS chain: Blocktime: 10 minutes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05284"/>
              </p:ext>
            </p:extLst>
          </p:nvPr>
        </p:nvGraphicFramePr>
        <p:xfrm>
          <a:off x="272140" y="304056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6" y="2364712"/>
            <a:ext cx="2771773" cy="571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06" y="2355187"/>
            <a:ext cx="2771773" cy="5716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56" y="2326612"/>
            <a:ext cx="2771773" cy="5716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681" y="2298037"/>
            <a:ext cx="2771773" cy="57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654" y="200203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</a:t>
            </a:r>
            <a:r>
              <a:rPr lang="nb-NO" dirty="0" smtClean="0"/>
              <a:t>k-3</a:t>
            </a:r>
            <a:endParaRPr lang="nb-NO" dirty="0"/>
          </a:p>
        </p:txBody>
      </p:sp>
      <p:sp>
        <p:nvSpPr>
          <p:cNvPr id="27" name="TextBox 26"/>
          <p:cNvSpPr txBox="1"/>
          <p:nvPr/>
        </p:nvSpPr>
        <p:spPr>
          <a:xfrm>
            <a:off x="3882604" y="19829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</a:t>
            </a:r>
            <a:r>
              <a:rPr lang="nb-NO" dirty="0" smtClean="0"/>
              <a:t>k</a:t>
            </a:r>
            <a:r>
              <a:rPr lang="nb-NO" dirty="0" smtClean="0"/>
              <a:t>-2</a:t>
            </a:r>
            <a:endParaRPr lang="nb-NO" dirty="0"/>
          </a:p>
        </p:txBody>
      </p:sp>
      <p:sp>
        <p:nvSpPr>
          <p:cNvPr id="28" name="TextBox 27"/>
          <p:cNvSpPr txBox="1"/>
          <p:nvPr/>
        </p:nvSpPr>
        <p:spPr>
          <a:xfrm>
            <a:off x="6702004" y="19829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</a:t>
            </a:r>
            <a:r>
              <a:rPr lang="nb-NO" dirty="0" smtClean="0"/>
              <a:t>k</a:t>
            </a:r>
            <a:r>
              <a:rPr lang="nb-NO" dirty="0" smtClean="0"/>
              <a:t>-1</a:t>
            </a:r>
            <a:endParaRPr lang="nb-NO" dirty="0"/>
          </a:p>
        </p:txBody>
      </p:sp>
      <p:sp>
        <p:nvSpPr>
          <p:cNvPr id="29" name="TextBox 28"/>
          <p:cNvSpPr txBox="1"/>
          <p:nvPr/>
        </p:nvSpPr>
        <p:spPr>
          <a:xfrm>
            <a:off x="9454729" y="1982982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</a:t>
            </a:r>
            <a:r>
              <a:rPr lang="nb-NO" dirty="0" smtClean="0"/>
              <a:t>k</a:t>
            </a:r>
            <a:endParaRPr lang="nb-NO" dirty="0"/>
          </a:p>
        </p:txBody>
      </p:sp>
      <p:sp>
        <p:nvSpPr>
          <p:cNvPr id="30" name="TextBox 29"/>
          <p:cNvSpPr txBox="1"/>
          <p:nvPr/>
        </p:nvSpPr>
        <p:spPr>
          <a:xfrm>
            <a:off x="140588" y="108007"/>
            <a:ext cx="6606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Masternodes run both chains (PoW and PoS)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Masternodes are registered on the PoW chain (BIS address + IP-address)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subset of </a:t>
            </a:r>
            <a:r>
              <a:rPr lang="en-US" sz="1200" dirty="0" err="1" smtClean="0"/>
              <a:t>Masternodes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chosen </a:t>
            </a:r>
            <a:r>
              <a:rPr lang="en-US" sz="1200" dirty="0"/>
              <a:t>for each round (</a:t>
            </a:r>
            <a:r>
              <a:rPr lang="en-US" sz="1200" dirty="0" smtClean="0"/>
              <a:t>jurors)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jurors are responsible </a:t>
            </a:r>
            <a:r>
              <a:rPr lang="en-US" sz="1200" dirty="0"/>
              <a:t>for forging blocks, with </a:t>
            </a:r>
            <a:r>
              <a:rPr lang="en-US" sz="1200" dirty="0" smtClean="0"/>
              <a:t>transactions </a:t>
            </a:r>
            <a:r>
              <a:rPr lang="en-US" sz="1200" dirty="0"/>
              <a:t>from every </a:t>
            </a:r>
            <a:r>
              <a:rPr lang="en-US" sz="1200" dirty="0" err="1" smtClean="0"/>
              <a:t>Masternode</a:t>
            </a:r>
            <a:r>
              <a:rPr lang="en-US" sz="1200" dirty="0" smtClean="0"/>
              <a:t>, </a:t>
            </a:r>
            <a:r>
              <a:rPr lang="en-US" sz="1200" dirty="0"/>
              <a:t>jurors or </a:t>
            </a:r>
            <a:r>
              <a:rPr lang="en-US" sz="1200" dirty="0" smtClean="0"/>
              <a:t>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Each PoS slot gets assigned a Masternode Tester </a:t>
            </a:r>
            <a:r>
              <a:rPr lang="nb-NO" sz="1200" dirty="0" smtClean="0"/>
              <a:t>(A) and </a:t>
            </a:r>
            <a:r>
              <a:rPr lang="nb-NO" sz="1200" dirty="0"/>
              <a:t>a Masternode </a:t>
            </a:r>
            <a:r>
              <a:rPr lang="nb-NO" sz="1200" dirty="0" smtClean="0"/>
              <a:t>Testee (B)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test is reciprocal. A tests B, both A and B report the test via a transaction.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In each round the slots are assigned to new </a:t>
            </a:r>
            <a:r>
              <a:rPr lang="nb-NO" sz="1200" dirty="0" smtClean="0"/>
              <a:t>Masternodes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The last (empty) slot in each round is used for reaching consensus</a:t>
            </a:r>
            <a:endParaRPr lang="nb-NO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4870" y="3497457"/>
            <a:ext cx="80010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21120" y="3487933"/>
            <a:ext cx="323850" cy="64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01631" y="3964182"/>
            <a:ext cx="16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Slot numbers in a round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760296" y="4326132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Tester (A)</a:t>
            </a:r>
            <a:endParaRPr lang="nb-NO" sz="1200" dirty="0"/>
          </a:p>
        </p:txBody>
      </p:sp>
      <p:sp>
        <p:nvSpPr>
          <p:cNvPr id="34" name="Rectangle 33"/>
          <p:cNvSpPr/>
          <p:nvPr/>
        </p:nvSpPr>
        <p:spPr>
          <a:xfrm>
            <a:off x="10627196" y="4335657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Testee (B)</a:t>
            </a:r>
            <a:endParaRPr lang="nb-NO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765184" y="4430907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755659" y="4630932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3" idx="2"/>
          </p:cNvCxnSpPr>
          <p:nvPr/>
        </p:nvCxnSpPr>
        <p:spPr>
          <a:xfrm flipV="1">
            <a:off x="8826971" y="4716657"/>
            <a:ext cx="43815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3" idx="2"/>
          </p:cNvCxnSpPr>
          <p:nvPr/>
        </p:nvCxnSpPr>
        <p:spPr>
          <a:xfrm flipV="1">
            <a:off x="9265121" y="4716657"/>
            <a:ext cx="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3" idx="2"/>
          </p:cNvCxnSpPr>
          <p:nvPr/>
        </p:nvCxnSpPr>
        <p:spPr>
          <a:xfrm flipH="1" flipV="1">
            <a:off x="9265121" y="4716657"/>
            <a:ext cx="500063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2"/>
          </p:cNvCxnSpPr>
          <p:nvPr/>
        </p:nvCxnSpPr>
        <p:spPr>
          <a:xfrm flipV="1">
            <a:off x="8826971" y="4726182"/>
            <a:ext cx="230505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4" idx="2"/>
          </p:cNvCxnSpPr>
          <p:nvPr/>
        </p:nvCxnSpPr>
        <p:spPr>
          <a:xfrm flipV="1">
            <a:off x="9265121" y="4726182"/>
            <a:ext cx="186690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4" idx="2"/>
          </p:cNvCxnSpPr>
          <p:nvPr/>
        </p:nvCxnSpPr>
        <p:spPr>
          <a:xfrm flipV="1">
            <a:off x="9765184" y="4726182"/>
            <a:ext cx="1366837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0"/>
          </p:cNvCxnSpPr>
          <p:nvPr/>
        </p:nvCxnSpPr>
        <p:spPr>
          <a:xfrm flipH="1" flipV="1">
            <a:off x="8826971" y="3411404"/>
            <a:ext cx="438150" cy="91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0"/>
          </p:cNvCxnSpPr>
          <p:nvPr/>
        </p:nvCxnSpPr>
        <p:spPr>
          <a:xfrm flipH="1" flipV="1">
            <a:off x="8826971" y="3411404"/>
            <a:ext cx="2305050" cy="92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00056" y="3669446"/>
            <a:ext cx="250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Two transactions with results of tests</a:t>
            </a:r>
          </a:p>
        </p:txBody>
      </p:sp>
    </p:spTree>
    <p:extLst>
      <p:ext uri="{BB962C8B-B14F-4D97-AF65-F5344CB8AC3E}">
        <p14:creationId xmlns:p14="http://schemas.microsoft.com/office/powerpoint/2010/main" val="13156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0588" y="108007"/>
            <a:ext cx="772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A broadhash is created for the previous round on the PoS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Each Masternode receives one or more tickets </a:t>
            </a:r>
            <a:r>
              <a:rPr lang="en-US" sz="1200" dirty="0"/>
              <a:t>depending of its weight (can be </a:t>
            </a:r>
            <a:r>
              <a:rPr lang="en-US" sz="1200" dirty="0" smtClean="0"/>
              <a:t>collateral/10k </a:t>
            </a:r>
            <a:r>
              <a:rPr lang="en-US" sz="1200" dirty="0"/>
              <a:t>or more evolved metric</a:t>
            </a:r>
            <a:r>
              <a:rPr lang="en-US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jurors are selected based on the distance of the tickets to the </a:t>
            </a:r>
            <a:r>
              <a:rPr lang="en-US" sz="1200" dirty="0" err="1" smtClean="0"/>
              <a:t>broadhash</a:t>
            </a:r>
            <a:endParaRPr lang="nb-NO" sz="1200" dirty="0"/>
          </a:p>
        </p:txBody>
      </p:sp>
      <p:sp>
        <p:nvSpPr>
          <p:cNvPr id="31" name="Rectangle 30"/>
          <p:cNvSpPr/>
          <p:nvPr/>
        </p:nvSpPr>
        <p:spPr>
          <a:xfrm>
            <a:off x="767408" y="1124744"/>
            <a:ext cx="950704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37722" y="1124744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110916" y="1124744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53032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301704" y="1124744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138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7146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48" name="Rectangle 47"/>
          <p:cNvSpPr/>
          <p:nvPr/>
        </p:nvSpPr>
        <p:spPr>
          <a:xfrm>
            <a:off x="2120960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50" name="Rectangle 49"/>
          <p:cNvSpPr/>
          <p:nvPr/>
        </p:nvSpPr>
        <p:spPr>
          <a:xfrm>
            <a:off x="32876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52" name="Rectangle 51"/>
          <p:cNvSpPr/>
          <p:nvPr/>
        </p:nvSpPr>
        <p:spPr>
          <a:xfrm>
            <a:off x="104884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M</a:t>
            </a:r>
            <a:endParaRPr lang="nb-NO" sz="1200" dirty="0"/>
          </a:p>
        </p:txBody>
      </p:sp>
      <p:cxnSp>
        <p:nvCxnSpPr>
          <p:cNvPr id="17" name="Straight Arrow Connector 16"/>
          <p:cNvCxnSpPr>
            <a:stCxn id="44" idx="0"/>
            <a:endCxn id="31" idx="2"/>
          </p:cNvCxnSpPr>
          <p:nvPr/>
        </p:nvCxnSpPr>
        <p:spPr>
          <a:xfrm flipV="1">
            <a:off x="846716" y="1515269"/>
            <a:ext cx="39604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6" idx="0"/>
            <a:endCxn id="31" idx="2"/>
          </p:cNvCxnSpPr>
          <p:nvPr/>
        </p:nvCxnSpPr>
        <p:spPr>
          <a:xfrm flipH="1" flipV="1">
            <a:off x="1242760" y="1515269"/>
            <a:ext cx="324036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8" idx="0"/>
            <a:endCxn id="35" idx="2"/>
          </p:cNvCxnSpPr>
          <p:nvPr/>
        </p:nvCxnSpPr>
        <p:spPr>
          <a:xfrm flipH="1" flipV="1">
            <a:off x="2413074" y="1515269"/>
            <a:ext cx="321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0"/>
            <a:endCxn id="36" idx="2"/>
          </p:cNvCxnSpPr>
          <p:nvPr/>
        </p:nvCxnSpPr>
        <p:spPr>
          <a:xfrm flipV="1">
            <a:off x="3583020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0"/>
            <a:endCxn id="42" idx="2"/>
          </p:cNvCxnSpPr>
          <p:nvPr/>
        </p:nvCxnSpPr>
        <p:spPr>
          <a:xfrm flipH="1" flipV="1">
            <a:off x="10777056" y="1515269"/>
            <a:ext cx="676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79376" y="2936751"/>
            <a:ext cx="10773031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Sort tickets by distance to broadhash</a:t>
            </a:r>
            <a:endParaRPr lang="nb-NO" sz="1200" dirty="0"/>
          </a:p>
        </p:txBody>
      </p:sp>
      <p:sp>
        <p:nvSpPr>
          <p:cNvPr id="68" name="Rectangle 67"/>
          <p:cNvSpPr/>
          <p:nvPr/>
        </p:nvSpPr>
        <p:spPr>
          <a:xfrm>
            <a:off x="119336" y="5699590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1</a:t>
            </a:r>
            <a:endParaRPr lang="nb-NO" sz="1200" dirty="0"/>
          </a:p>
        </p:txBody>
      </p:sp>
      <p:sp>
        <p:nvSpPr>
          <p:cNvPr id="69" name="Rectangle 68"/>
          <p:cNvSpPr/>
          <p:nvPr/>
        </p:nvSpPr>
        <p:spPr>
          <a:xfrm>
            <a:off x="1199456" y="5699590"/>
            <a:ext cx="950704" cy="390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2</a:t>
            </a:r>
            <a:endParaRPr lang="nb-NO" sz="1200" dirty="0"/>
          </a:p>
        </p:txBody>
      </p:sp>
      <p:sp>
        <p:nvSpPr>
          <p:cNvPr id="70" name="Rectangle 69"/>
          <p:cNvSpPr/>
          <p:nvPr/>
        </p:nvSpPr>
        <p:spPr>
          <a:xfrm>
            <a:off x="2279576" y="5699590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3</a:t>
            </a:r>
            <a:endParaRPr lang="nb-NO" sz="1200" dirty="0"/>
          </a:p>
        </p:txBody>
      </p:sp>
      <p:sp>
        <p:nvSpPr>
          <p:cNvPr id="71" name="Rectangle 70"/>
          <p:cNvSpPr/>
          <p:nvPr/>
        </p:nvSpPr>
        <p:spPr>
          <a:xfrm>
            <a:off x="3359696" y="5699590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4</a:t>
            </a:r>
            <a:endParaRPr lang="nb-NO" sz="1200" dirty="0"/>
          </a:p>
        </p:txBody>
      </p:sp>
      <p:sp>
        <p:nvSpPr>
          <p:cNvPr id="72" name="Rectangle 71"/>
          <p:cNvSpPr/>
          <p:nvPr/>
        </p:nvSpPr>
        <p:spPr>
          <a:xfrm>
            <a:off x="4439816" y="5699590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5</a:t>
            </a:r>
            <a:endParaRPr lang="nb-NO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6598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1811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8363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6375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8646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4" idx="2"/>
          </p:cNvCxnSpPr>
          <p:nvPr/>
        </p:nvCxnSpPr>
        <p:spPr>
          <a:xfrm>
            <a:off x="846716" y="2523381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5949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23592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757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765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784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45" name="Rectangle 44"/>
          <p:cNvSpPr/>
          <p:nvPr/>
        </p:nvSpPr>
        <p:spPr>
          <a:xfrm>
            <a:off x="132887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79576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49" name="Rectangle 48"/>
          <p:cNvSpPr/>
          <p:nvPr/>
        </p:nvSpPr>
        <p:spPr>
          <a:xfrm>
            <a:off x="32876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M</a:t>
            </a:r>
            <a:endParaRPr lang="nb-NO" sz="1200" dirty="0"/>
          </a:p>
        </p:txBody>
      </p:sp>
      <p:sp>
        <p:nvSpPr>
          <p:cNvPr id="51" name="Rectangle 50"/>
          <p:cNvSpPr/>
          <p:nvPr/>
        </p:nvSpPr>
        <p:spPr>
          <a:xfrm>
            <a:off x="422379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10</a:t>
            </a:r>
            <a:endParaRPr lang="nb-NO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045120" y="3963541"/>
            <a:ext cx="5155336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4738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9416" y="3375670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3150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567608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757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1182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7765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12632" y="4592935"/>
            <a:ext cx="4565744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Select the jurors for the 5 slots in the next round</a:t>
            </a:r>
            <a:endParaRPr lang="nb-NO" sz="12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39416" y="420226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50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567608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575720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1182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13448" y="1124744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9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7752184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729472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10</a:t>
            </a:r>
            <a:endParaRPr lang="nb-NO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028856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02155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23792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722944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0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41267"/>
              </p:ext>
            </p:extLst>
          </p:nvPr>
        </p:nvGraphicFramePr>
        <p:xfrm>
          <a:off x="272140" y="6227692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n-24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n-19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n-18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n-17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n-9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n-8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n-7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n-3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624392" y="6608385"/>
            <a:ext cx="232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PoW chain: Blocktime: 60 seconds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4392" y="443745"/>
            <a:ext cx="2259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PoS chain: Blocktime: 10 minutes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00508"/>
              </p:ext>
            </p:extLst>
          </p:nvPr>
        </p:nvGraphicFramePr>
        <p:xfrm>
          <a:off x="272140" y="732546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1206" y="1115124"/>
            <a:ext cx="2771773" cy="57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654" y="161918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k-3</a:t>
            </a:r>
            <a:endParaRPr lang="nb-NO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9377" y="426081"/>
            <a:ext cx="1167695" cy="22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74856" y="424696"/>
            <a:ext cx="688911" cy="25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81351" y="251028"/>
            <a:ext cx="16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Slot numbers in a round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31904" y="2534419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09358" y="3275364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7896200" y="3851428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37" name="Rectangle 36"/>
          <p:cNvSpPr/>
          <p:nvPr/>
        </p:nvSpPr>
        <p:spPr>
          <a:xfrm>
            <a:off x="6600056" y="4427492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38" name="Rectangle 37"/>
          <p:cNvSpPr/>
          <p:nvPr/>
        </p:nvSpPr>
        <p:spPr>
          <a:xfrm>
            <a:off x="5231904" y="5198715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5</a:t>
            </a:r>
            <a:endParaRPr lang="nb-NO" sz="1200" dirty="0"/>
          </a:p>
        </p:txBody>
      </p:sp>
      <p:sp>
        <p:nvSpPr>
          <p:cNvPr id="40" name="Rectangle 39"/>
          <p:cNvSpPr/>
          <p:nvPr/>
        </p:nvSpPr>
        <p:spPr>
          <a:xfrm>
            <a:off x="4295800" y="4427492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6</a:t>
            </a:r>
            <a:endParaRPr lang="nb-NO" sz="1200" dirty="0"/>
          </a:p>
        </p:txBody>
      </p:sp>
      <p:sp>
        <p:nvSpPr>
          <p:cNvPr id="42" name="Rectangle 41"/>
          <p:cNvSpPr/>
          <p:nvPr/>
        </p:nvSpPr>
        <p:spPr>
          <a:xfrm>
            <a:off x="4289078" y="3275364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M</a:t>
            </a:r>
          </a:p>
        </p:txBody>
      </p:sp>
      <p:sp>
        <p:nvSpPr>
          <p:cNvPr id="12" name="Freeform 11"/>
          <p:cNvSpPr/>
          <p:nvPr/>
        </p:nvSpPr>
        <p:spPr>
          <a:xfrm>
            <a:off x="4007768" y="3746231"/>
            <a:ext cx="276151" cy="595223"/>
          </a:xfrm>
          <a:custGeom>
            <a:avLst/>
            <a:gdLst>
              <a:gd name="connsiteX0" fmla="*/ 276151 w 276151"/>
              <a:gd name="connsiteY0" fmla="*/ 595223 h 595223"/>
              <a:gd name="connsiteX1" fmla="*/ 106 w 276151"/>
              <a:gd name="connsiteY1" fmla="*/ 310551 h 595223"/>
              <a:gd name="connsiteX2" fmla="*/ 250272 w 276151"/>
              <a:gd name="connsiteY2" fmla="*/ 0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51" h="595223">
                <a:moveTo>
                  <a:pt x="276151" y="595223"/>
                </a:moveTo>
                <a:cubicBezTo>
                  <a:pt x="140285" y="502489"/>
                  <a:pt x="4419" y="409755"/>
                  <a:pt x="106" y="310551"/>
                </a:cubicBezTo>
                <a:cubicBezTo>
                  <a:pt x="-4207" y="211347"/>
                  <a:pt x="123032" y="105673"/>
                  <a:pt x="250272" y="0"/>
                </a:cubicBezTo>
              </a:path>
            </a:pathLst>
          </a:cu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Rectangle 45"/>
          <p:cNvSpPr/>
          <p:nvPr/>
        </p:nvSpPr>
        <p:spPr>
          <a:xfrm>
            <a:off x="9624392" y="3283074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48" name="Rectangle 47"/>
          <p:cNvSpPr/>
          <p:nvPr/>
        </p:nvSpPr>
        <p:spPr>
          <a:xfrm>
            <a:off x="9624392" y="3859138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0" name="Rectangle 49"/>
          <p:cNvSpPr/>
          <p:nvPr/>
        </p:nvSpPr>
        <p:spPr>
          <a:xfrm>
            <a:off x="9624392" y="4465687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2" name="Rectangle 51"/>
          <p:cNvSpPr/>
          <p:nvPr/>
        </p:nvSpPr>
        <p:spPr>
          <a:xfrm>
            <a:off x="9624392" y="5041751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4" name="Rectangle 53"/>
          <p:cNvSpPr/>
          <p:nvPr/>
        </p:nvSpPr>
        <p:spPr>
          <a:xfrm>
            <a:off x="10632504" y="3296022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6" name="Rectangle 55"/>
          <p:cNvSpPr/>
          <p:nvPr/>
        </p:nvSpPr>
        <p:spPr>
          <a:xfrm>
            <a:off x="10632504" y="3872086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8" name="Rectangle 57"/>
          <p:cNvSpPr/>
          <p:nvPr/>
        </p:nvSpPr>
        <p:spPr>
          <a:xfrm>
            <a:off x="10632504" y="4478635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1" name="Rectangle 60"/>
          <p:cNvSpPr/>
          <p:nvPr/>
        </p:nvSpPr>
        <p:spPr>
          <a:xfrm>
            <a:off x="10632504" y="5054699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2" name="Rectangle 61"/>
          <p:cNvSpPr/>
          <p:nvPr/>
        </p:nvSpPr>
        <p:spPr>
          <a:xfrm>
            <a:off x="551384" y="2915324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3" name="Rectangle 62"/>
          <p:cNvSpPr/>
          <p:nvPr/>
        </p:nvSpPr>
        <p:spPr>
          <a:xfrm>
            <a:off x="551384" y="3491388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5" name="Rectangle 64"/>
          <p:cNvSpPr/>
          <p:nvPr/>
        </p:nvSpPr>
        <p:spPr>
          <a:xfrm>
            <a:off x="551384" y="4674001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6" name="Rectangle 65"/>
          <p:cNvSpPr/>
          <p:nvPr/>
        </p:nvSpPr>
        <p:spPr>
          <a:xfrm>
            <a:off x="1956346" y="2928272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7" name="Rectangle 66"/>
          <p:cNvSpPr/>
          <p:nvPr/>
        </p:nvSpPr>
        <p:spPr>
          <a:xfrm>
            <a:off x="1956346" y="3504336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8" name="Rectangle 67"/>
          <p:cNvSpPr/>
          <p:nvPr/>
        </p:nvSpPr>
        <p:spPr>
          <a:xfrm>
            <a:off x="551384" y="4110885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9" name="Rectangle 68"/>
          <p:cNvSpPr/>
          <p:nvPr/>
        </p:nvSpPr>
        <p:spPr>
          <a:xfrm>
            <a:off x="1956346" y="4686949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cxnSp>
        <p:nvCxnSpPr>
          <p:cNvPr id="20" name="Straight Arrow Connector 19"/>
          <p:cNvCxnSpPr>
            <a:stCxn id="69" idx="3"/>
            <a:endCxn id="38" idx="1"/>
          </p:cNvCxnSpPr>
          <p:nvPr/>
        </p:nvCxnSpPr>
        <p:spPr>
          <a:xfrm>
            <a:off x="2711624" y="4882212"/>
            <a:ext cx="2520280" cy="511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43" y="5862135"/>
            <a:ext cx="2771773" cy="29354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2413536" y="5157953"/>
            <a:ext cx="640394" cy="6133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5537" y="5291588"/>
            <a:ext cx="248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 smtClean="0">
                <a:solidFill>
                  <a:srgbClr val="00B050"/>
                </a:solidFill>
              </a:rPr>
              <a:t>Accept from MN approved peers</a:t>
            </a:r>
          </a:p>
          <a:p>
            <a:r>
              <a:rPr lang="nb-NO" sz="1200" b="1" dirty="0" smtClean="0">
                <a:solidFill>
                  <a:srgbClr val="FF0000"/>
                </a:solidFill>
              </a:rPr>
              <a:t>Reject from MN not approved peers</a:t>
            </a:r>
            <a:endParaRPr lang="nb-NO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681809">
            <a:off x="3342417" y="5132600"/>
            <a:ext cx="1418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Request / Response</a:t>
            </a:r>
            <a:endParaRPr lang="nb-NO" sz="1200" dirty="0"/>
          </a:p>
        </p:txBody>
      </p:sp>
      <p:cxnSp>
        <p:nvCxnSpPr>
          <p:cNvPr id="76" name="Straight Arrow Connector 75"/>
          <p:cNvCxnSpPr>
            <a:stCxn id="48" idx="1"/>
            <a:endCxn id="37" idx="3"/>
          </p:cNvCxnSpPr>
          <p:nvPr/>
        </p:nvCxnSpPr>
        <p:spPr>
          <a:xfrm flipH="1">
            <a:off x="7542882" y="4054401"/>
            <a:ext cx="2081510" cy="568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37" idx="3"/>
          </p:cNvCxnSpPr>
          <p:nvPr/>
        </p:nvCxnSpPr>
        <p:spPr>
          <a:xfrm flipH="1" flipV="1">
            <a:off x="7542882" y="4622755"/>
            <a:ext cx="2081510" cy="38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6200" y="495842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Node quality/</a:t>
            </a:r>
          </a:p>
          <a:p>
            <a:r>
              <a:rPr lang="nb-NO" sz="1200" dirty="0" smtClean="0"/>
              <a:t>performance</a:t>
            </a:r>
          </a:p>
          <a:p>
            <a:r>
              <a:rPr lang="nb-NO" sz="1200" dirty="0" smtClean="0"/>
              <a:t>check</a:t>
            </a:r>
            <a:endParaRPr lang="nb-NO" sz="1200" dirty="0"/>
          </a:p>
        </p:txBody>
      </p:sp>
      <p:cxnSp>
        <p:nvCxnSpPr>
          <p:cNvPr id="94" name="Straight Arrow Connector 93"/>
          <p:cNvCxnSpPr>
            <a:stCxn id="52" idx="1"/>
            <a:endCxn id="37" idx="3"/>
          </p:cNvCxnSpPr>
          <p:nvPr/>
        </p:nvCxnSpPr>
        <p:spPr>
          <a:xfrm flipH="1" flipV="1">
            <a:off x="7542882" y="4622755"/>
            <a:ext cx="2081510" cy="614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43472" y="4859540"/>
            <a:ext cx="576064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74608" y="4334448"/>
            <a:ext cx="544928" cy="31547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32328" y="3982948"/>
            <a:ext cx="0" cy="625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89502" y="3702420"/>
            <a:ext cx="747511" cy="93107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9" idx="3"/>
            <a:endCxn id="40" idx="1"/>
          </p:cNvCxnSpPr>
          <p:nvPr/>
        </p:nvCxnSpPr>
        <p:spPr>
          <a:xfrm flipV="1">
            <a:off x="2711624" y="4622755"/>
            <a:ext cx="1584176" cy="259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1080095">
            <a:off x="2741562" y="4457467"/>
            <a:ext cx="149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Request / Response</a:t>
            </a:r>
            <a:endParaRPr lang="nb-NO" sz="1200" dirty="0"/>
          </a:p>
        </p:txBody>
      </p:sp>
      <p:cxnSp>
        <p:nvCxnSpPr>
          <p:cNvPr id="74" name="Straight Arrow Connector 73"/>
          <p:cNvCxnSpPr>
            <a:stCxn id="50" idx="1"/>
            <a:endCxn id="36" idx="3"/>
          </p:cNvCxnSpPr>
          <p:nvPr/>
        </p:nvCxnSpPr>
        <p:spPr>
          <a:xfrm flipH="1" flipV="1">
            <a:off x="8839026" y="4046691"/>
            <a:ext cx="785366" cy="614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1"/>
            <a:endCxn id="36" idx="3"/>
          </p:cNvCxnSpPr>
          <p:nvPr/>
        </p:nvCxnSpPr>
        <p:spPr>
          <a:xfrm flipH="1" flipV="1">
            <a:off x="8839026" y="4046691"/>
            <a:ext cx="785366" cy="7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1"/>
            <a:endCxn id="36" idx="3"/>
          </p:cNvCxnSpPr>
          <p:nvPr/>
        </p:nvCxnSpPr>
        <p:spPr>
          <a:xfrm flipH="1">
            <a:off x="8839026" y="3478337"/>
            <a:ext cx="785366" cy="568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17296" y="1115452"/>
            <a:ext cx="2771773" cy="571611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050744" y="162830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k-2</a:t>
            </a:r>
            <a:endParaRPr lang="nb-NO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916515" y="1117624"/>
            <a:ext cx="2771773" cy="57161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849963" y="163047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k-1</a:t>
            </a:r>
            <a:endParaRPr lang="nb-NO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724827" y="1117624"/>
            <a:ext cx="2771773" cy="571611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9658275" y="1612888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</a:t>
            </a:r>
            <a:endParaRPr lang="nb-NO" dirty="0"/>
          </a:p>
        </p:txBody>
      </p:sp>
      <p:cxnSp>
        <p:nvCxnSpPr>
          <p:cNvPr id="89" name="Straight Arrow Connector 88"/>
          <p:cNvCxnSpPr>
            <a:endCxn id="40" idx="0"/>
          </p:cNvCxnSpPr>
          <p:nvPr/>
        </p:nvCxnSpPr>
        <p:spPr>
          <a:xfrm flipH="1">
            <a:off x="4767213" y="1982220"/>
            <a:ext cx="2518762" cy="244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38" idx="0"/>
          </p:cNvCxnSpPr>
          <p:nvPr/>
        </p:nvCxnSpPr>
        <p:spPr>
          <a:xfrm flipH="1">
            <a:off x="5703317" y="1982220"/>
            <a:ext cx="1582658" cy="321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8" idx="2"/>
            <a:endCxn id="37" idx="0"/>
          </p:cNvCxnSpPr>
          <p:nvPr/>
        </p:nvCxnSpPr>
        <p:spPr>
          <a:xfrm flipH="1">
            <a:off x="7071469" y="1982220"/>
            <a:ext cx="3061487" cy="24452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8" idx="2"/>
            <a:endCxn id="36" idx="0"/>
          </p:cNvCxnSpPr>
          <p:nvPr/>
        </p:nvCxnSpPr>
        <p:spPr>
          <a:xfrm flipH="1">
            <a:off x="8367613" y="1982220"/>
            <a:ext cx="1765343" cy="18692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6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516</Words>
  <Application>Microsoft Office PowerPoint</Application>
  <PresentationFormat>Widescreen</PresentationFormat>
  <Paragraphs>242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Geir Hovland</dc:creator>
  <cp:lastModifiedBy>gh2</cp:lastModifiedBy>
  <cp:revision>241</cp:revision>
  <dcterms:created xsi:type="dcterms:W3CDTF">2018-07-23T14:34:40Z</dcterms:created>
  <dcterms:modified xsi:type="dcterms:W3CDTF">2018-07-25T20:50:41Z</dcterms:modified>
</cp:coreProperties>
</file>