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1" autoAdjust="0"/>
    <p:restoredTop sz="94660"/>
  </p:normalViewPr>
  <p:slideViewPr>
    <p:cSldViewPr>
      <p:cViewPr varScale="1">
        <p:scale>
          <a:sx n="89" d="100"/>
          <a:sy n="89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6EF631-5FC2-446F-BE90-CF17B4E7E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79C8FE8-DEBA-476B-ADEC-36320E590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DE9071-8F45-4F53-87A7-A06569C3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25.07.2018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CBE4B5-A934-4654-B959-418DB35C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72DFD6-3B4D-4455-BC69-B757EA3C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740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315822-FAC5-4FA8-A21D-4E83D291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BA9137D-96DD-4AD2-985F-CFE8016F8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412755-E11C-4D28-9081-0818F596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25.07.2018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649C68-839A-45C3-890A-4C6ACB16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65B7EA-3D51-4934-A76A-2F29B0CF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683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2E08DE2-C36A-40C9-907E-BB4751B16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D8DB52F-B200-4F9D-BC5D-A23A63588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9B81F9-0EF6-403E-9A18-3FD3968D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25.07.2018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7314DB-723A-4330-A9D9-BE387BC3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4D8764-9A7D-44A2-92AB-0E1F170A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083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4EF6A2-11AB-4F8C-9BA3-874743343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C842A2-1295-44A4-99AB-D6D2960EC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E2A235E-B90D-4872-8D07-C3419BB5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25.07.2018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BEE775-7158-4490-8482-B6DE4097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4FA970-B798-47DD-9FB4-72F0793F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209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D1BDE8-6175-4AE7-81D7-4BB377D5E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F360CD-96A3-4069-A867-1F0E51BC9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15F0DF-9ED1-429C-B60C-D26E1F8E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25.07.2018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1A6DA4-F267-4CC1-B67D-7844BD29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A09BEC-65DC-42D9-AF9B-BE7C3A6C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840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A3F379-AFF9-4C15-A0CD-4AD80081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51FEA9-59CA-4320-AE48-87DE6EFF1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BC4153E-11C3-471C-8A2D-4EB1E5DF1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FA7135-5DC8-4245-9C9B-1C65B416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25.07.2018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8C521B6-267D-4036-A4A3-98CE554F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4EB498D-29FC-4950-86CE-F95CB26C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932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F5669B-B5BA-4467-B073-E737E9A7C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751580-ACA5-4D3D-886D-B8CD5EEB9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9B9EF48-50DF-4E47-8FE2-6BA119AAC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E77F2AE-6CC6-4E3E-A1A7-2DB462E24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045D2A2-37AC-4356-9266-4621B4D36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F93F9BC-E5DC-4652-8BA9-68B9FB86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25.07.2018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0B1A723-AF11-4A0E-8F80-839B6E6D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42CD643-A062-4BE0-BB72-1FA12B50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264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9A75-9BBE-4B9A-9384-01EF4766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75DD675-2572-44CE-89B4-7F5B4BD7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25.07.2018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337F819-6B9B-4C56-9AC2-56B7772A9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AB3763-35B5-4D4C-8666-CFD03F46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760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C58F7ED-9401-428D-B0EE-80CED472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25.07.2018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661831B-702B-4241-9983-AB12BC5A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A325E4-E257-4234-A411-DD616A90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255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0A35D2-C828-49F7-9902-4A95A6A24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92223-816C-4384-98F1-AB68315DB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34CEEAC-A051-4439-BA65-8DC08104C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D6F54FB-165C-4B19-9DB8-92ED6257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25.07.2018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6066EA-AB7C-4169-8A10-986F1189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A8D13CC-6251-4591-8F91-622A9D06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244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809F61-D27C-4A3A-88DE-844D8F3D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7222853-8A5B-4C5D-AC14-12D9A50A1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0403052-75FB-4741-89CE-DE25FB413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6BC7775-B335-4DD0-9AB4-40FDDD4C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25.07.2018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6678D3-A3F1-454F-B40B-AB97D65E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BB54FFA-0409-400B-B8A1-A67876A1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354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7007F74-BA27-4C14-A6D7-7F472491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9B2D774-4E0B-4E12-B14A-1A01B7508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3A4BC0-DA86-4D9A-8ECA-26D07C557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38CB0-C1DE-441C-8594-7FD4DA415420}" type="datetimeFigureOut">
              <a:rPr lang="nb-NO" smtClean="0"/>
              <a:t>25.07.2018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1B10C5-D9A0-4C11-8EA0-6690193E3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0486ED-1B14-4910-B4EA-F17DEE438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25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2A780205-6AD3-4A25-9810-EC44FD074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108552"/>
              </p:ext>
            </p:extLst>
          </p:nvPr>
        </p:nvGraphicFramePr>
        <p:xfrm>
          <a:off x="199536" y="2445891"/>
          <a:ext cx="11613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46">
                  <a:extLst>
                    <a:ext uri="{9D8B030D-6E8A-4147-A177-3AD203B41FA5}">
                      <a16:colId xmlns:a16="http://schemas.microsoft.com/office/drawing/2014/main" xmlns="" val="1019277772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904070617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450995975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84178246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444399563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3253416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229073669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945191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0852957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626105078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79681014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77221966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327067936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5784246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252629713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418410871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2493287182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4018964974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303023726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047346888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17557325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417677886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113466877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44693251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290695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151384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8BFA402C-1619-4DB1-97AC-0867DDCAB434}"/>
              </a:ext>
            </a:extLst>
          </p:cNvPr>
          <p:cNvCxnSpPr>
            <a:cxnSpLocks/>
          </p:cNvCxnSpPr>
          <p:nvPr/>
        </p:nvCxnSpPr>
        <p:spPr>
          <a:xfrm flipH="1">
            <a:off x="448410" y="1292408"/>
            <a:ext cx="123092" cy="11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3FF2E68-35A0-4B4A-AF0E-4FF5062412E9}"/>
              </a:ext>
            </a:extLst>
          </p:cNvPr>
          <p:cNvSpPr txBox="1"/>
          <p:nvPr/>
        </p:nvSpPr>
        <p:spPr>
          <a:xfrm>
            <a:off x="887291" y="788376"/>
            <a:ext cx="2555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Network identifier:</a:t>
            </a:r>
          </a:p>
          <a:p>
            <a:r>
              <a:rPr lang="nb-NO" dirty="0"/>
              <a:t>\x19=25 for POS Mainnet</a:t>
            </a:r>
          </a:p>
          <a:p>
            <a:r>
              <a:rPr lang="nb-NO" dirty="0"/>
              <a:t>\x55=85 for POS Testnet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FB1FF901-C906-43CB-8F91-7D769A07A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63" y="1828793"/>
            <a:ext cx="9328640" cy="5716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3DC42B1-BCA8-44DF-8C63-F55D3F34BDC9}"/>
              </a:ext>
            </a:extLst>
          </p:cNvPr>
          <p:cNvSpPr txBox="1"/>
          <p:nvPr/>
        </p:nvSpPr>
        <p:spPr>
          <a:xfrm>
            <a:off x="3965329" y="1424353"/>
            <a:ext cx="760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Raw address from pubkey					Checksum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90133A9-43B3-4ACA-8B6A-AC7C021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102" y="1829530"/>
            <a:ext cx="1937235" cy="57161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3C5B3FB-46BE-4DB8-AFF6-0342A6DD7DA8}"/>
              </a:ext>
            </a:extLst>
          </p:cNvPr>
          <p:cNvSpPr txBox="1"/>
          <p:nvPr/>
        </p:nvSpPr>
        <p:spPr>
          <a:xfrm>
            <a:off x="571503" y="650636"/>
            <a:ext cx="4507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6600" dirty="0"/>
              <a:t>{</a:t>
            </a:r>
            <a:endParaRPr lang="nb-NO" sz="3200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xmlns="" id="{A88AAE1C-1796-490D-B473-313D439CF144}"/>
              </a:ext>
            </a:extLst>
          </p:cNvPr>
          <p:cNvSpPr/>
          <p:nvPr/>
        </p:nvSpPr>
        <p:spPr>
          <a:xfrm>
            <a:off x="5275387" y="2971801"/>
            <a:ext cx="518746" cy="9759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8812C09-EA6B-4EA6-B6DF-2E2A9815F127}"/>
              </a:ext>
            </a:extLst>
          </p:cNvPr>
          <p:cNvSpPr txBox="1"/>
          <p:nvPr/>
        </p:nvSpPr>
        <p:spPr>
          <a:xfrm>
            <a:off x="5952395" y="3200401"/>
            <a:ext cx="177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Base58 encoding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71C09F9-6C79-4F69-80A6-2181613CD9F8}"/>
              </a:ext>
            </a:extLst>
          </p:cNvPr>
          <p:cNvSpPr txBox="1"/>
          <p:nvPr/>
        </p:nvSpPr>
        <p:spPr>
          <a:xfrm>
            <a:off x="4079633" y="4044464"/>
            <a:ext cx="313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Address: 34 byte len ascii string</a:t>
            </a:r>
          </a:p>
        </p:txBody>
      </p:sp>
    </p:spTree>
    <p:extLst>
      <p:ext uri="{BB962C8B-B14F-4D97-AF65-F5344CB8AC3E}">
        <p14:creationId xmlns:p14="http://schemas.microsoft.com/office/powerpoint/2010/main" val="60578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2A780205-6AD3-4A25-9810-EC44FD074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854031"/>
              </p:ext>
            </p:extLst>
          </p:nvPr>
        </p:nvGraphicFramePr>
        <p:xfrm>
          <a:off x="272140" y="5726614"/>
          <a:ext cx="11613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46">
                  <a:extLst>
                    <a:ext uri="{9D8B030D-6E8A-4147-A177-3AD203B41FA5}">
                      <a16:colId xmlns:a16="http://schemas.microsoft.com/office/drawing/2014/main" xmlns="" val="1019277772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904070617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450995975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84178246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444399563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3253416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229073669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945191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0852957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626105078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79681014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77221966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327067936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5784246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252629713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418410871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2493287182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4018964974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303023726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047346888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17557325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417677886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113466877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44693251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290695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n-3</a:t>
                      </a:r>
                      <a:endParaRPr lang="nb-NO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n-2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n-1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n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151384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565" y="6107307"/>
            <a:ext cx="2324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PoW chain: Blocktime: 60 seconds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3315" y="3421257"/>
            <a:ext cx="2259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PoS chain: Blocktime: 10 minutes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2A780205-6AD3-4A25-9810-EC44FD074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105284"/>
              </p:ext>
            </p:extLst>
          </p:nvPr>
        </p:nvGraphicFramePr>
        <p:xfrm>
          <a:off x="272140" y="3040564"/>
          <a:ext cx="11613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46">
                  <a:extLst>
                    <a:ext uri="{9D8B030D-6E8A-4147-A177-3AD203B41FA5}">
                      <a16:colId xmlns:a16="http://schemas.microsoft.com/office/drawing/2014/main" xmlns="" val="1019277772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904070617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450995975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84178246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444399563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3253416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229073669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945191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0852957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626105078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79681014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77221966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327067936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5784246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252629713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418410871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2493287182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4018964974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303023726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047346888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17557325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417677886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113466877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44693251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290695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800" dirty="0" smtClean="0"/>
                        <a:t>empty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800" dirty="0" smtClean="0"/>
                        <a:t>empty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800" dirty="0" smtClean="0"/>
                        <a:t>empty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800" dirty="0" smtClean="0"/>
                        <a:t>empty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1513846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590133A9-43B3-4ACA-8B6A-AC7C021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06" y="2364712"/>
            <a:ext cx="2771773" cy="5716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590133A9-43B3-4ACA-8B6A-AC7C021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506" y="2355187"/>
            <a:ext cx="2771773" cy="5716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590133A9-43B3-4ACA-8B6A-AC7C021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856" y="2326612"/>
            <a:ext cx="2771773" cy="57161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590133A9-43B3-4ACA-8B6A-AC7C021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681" y="2298037"/>
            <a:ext cx="2771773" cy="5716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34654" y="2002032"/>
            <a:ext cx="94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Round k</a:t>
            </a:r>
            <a:endParaRPr lang="nb-NO" dirty="0"/>
          </a:p>
        </p:txBody>
      </p:sp>
      <p:sp>
        <p:nvSpPr>
          <p:cNvPr id="27" name="TextBox 26"/>
          <p:cNvSpPr txBox="1"/>
          <p:nvPr/>
        </p:nvSpPr>
        <p:spPr>
          <a:xfrm>
            <a:off x="3882604" y="1982982"/>
            <a:ext cx="118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Round k+1</a:t>
            </a:r>
            <a:endParaRPr lang="nb-NO" dirty="0"/>
          </a:p>
        </p:txBody>
      </p:sp>
      <p:sp>
        <p:nvSpPr>
          <p:cNvPr id="28" name="TextBox 27"/>
          <p:cNvSpPr txBox="1"/>
          <p:nvPr/>
        </p:nvSpPr>
        <p:spPr>
          <a:xfrm>
            <a:off x="6702004" y="1982982"/>
            <a:ext cx="118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Round k+2</a:t>
            </a:r>
            <a:endParaRPr lang="nb-NO" dirty="0"/>
          </a:p>
        </p:txBody>
      </p:sp>
      <p:sp>
        <p:nvSpPr>
          <p:cNvPr id="29" name="TextBox 28"/>
          <p:cNvSpPr txBox="1"/>
          <p:nvPr/>
        </p:nvSpPr>
        <p:spPr>
          <a:xfrm>
            <a:off x="9454729" y="1982982"/>
            <a:ext cx="118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Round k+3</a:t>
            </a:r>
            <a:endParaRPr lang="nb-NO" dirty="0"/>
          </a:p>
        </p:txBody>
      </p:sp>
      <p:sp>
        <p:nvSpPr>
          <p:cNvPr id="30" name="TextBox 29"/>
          <p:cNvSpPr txBox="1"/>
          <p:nvPr/>
        </p:nvSpPr>
        <p:spPr>
          <a:xfrm>
            <a:off x="140588" y="108007"/>
            <a:ext cx="66067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 smtClean="0"/>
              <a:t>Masternodes run both chains (PoW and PoS)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 smtClean="0"/>
              <a:t>Masternodes are registered on the PoW chain (BIS address + IP-address)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A </a:t>
            </a:r>
            <a:r>
              <a:rPr lang="en-US" sz="1200" dirty="0"/>
              <a:t>subset of </a:t>
            </a:r>
            <a:r>
              <a:rPr lang="en-US" sz="1200" dirty="0" err="1" smtClean="0"/>
              <a:t>Masternodes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chosen </a:t>
            </a:r>
            <a:r>
              <a:rPr lang="en-US" sz="1200" dirty="0"/>
              <a:t>for each round (</a:t>
            </a:r>
            <a:r>
              <a:rPr lang="en-US" sz="1200" dirty="0" smtClean="0"/>
              <a:t>jurors)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The jurors are responsible </a:t>
            </a:r>
            <a:r>
              <a:rPr lang="en-US" sz="1200" dirty="0"/>
              <a:t>for forging blocks, with </a:t>
            </a:r>
            <a:r>
              <a:rPr lang="en-US" sz="1200" dirty="0" smtClean="0"/>
              <a:t>transactions </a:t>
            </a:r>
            <a:r>
              <a:rPr lang="en-US" sz="1200" dirty="0"/>
              <a:t>from every </a:t>
            </a:r>
            <a:r>
              <a:rPr lang="en-US" sz="1200" dirty="0" err="1" smtClean="0"/>
              <a:t>Masternode</a:t>
            </a:r>
            <a:r>
              <a:rPr lang="en-US" sz="1200" dirty="0" smtClean="0"/>
              <a:t>, </a:t>
            </a:r>
            <a:r>
              <a:rPr lang="en-US" sz="1200" dirty="0"/>
              <a:t>jurors or </a:t>
            </a:r>
            <a:r>
              <a:rPr lang="en-US" sz="1200" dirty="0" smtClean="0"/>
              <a:t>not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Each PoS slot gets assigned a Masternode Tester </a:t>
            </a:r>
            <a:r>
              <a:rPr lang="nb-NO" sz="1200" dirty="0" smtClean="0"/>
              <a:t>(A) and </a:t>
            </a:r>
            <a:r>
              <a:rPr lang="nb-NO" sz="1200" dirty="0"/>
              <a:t>a Masternode </a:t>
            </a:r>
            <a:r>
              <a:rPr lang="nb-NO" sz="1200" dirty="0" smtClean="0"/>
              <a:t>Testee (B)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Each test is reciprocal. A tests B, both A and B report the test via a transaction.</a:t>
            </a:r>
            <a:endParaRPr lang="nb-NO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In each round the slots are assigned to new </a:t>
            </a:r>
            <a:r>
              <a:rPr lang="nb-NO" sz="1200" dirty="0" smtClean="0"/>
              <a:t>Masternodes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 smtClean="0"/>
              <a:t>The last (empty) slot in each round is used for reaching consensus</a:t>
            </a:r>
            <a:endParaRPr lang="nb-NO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892754" y="3497457"/>
            <a:ext cx="800100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9369004" y="3487933"/>
            <a:ext cx="323850" cy="64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49515" y="3964182"/>
            <a:ext cx="1678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Slot numbers in a round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72654" y="4326132"/>
            <a:ext cx="1009650" cy="3905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Tester (A)</a:t>
            </a:r>
            <a:endParaRPr lang="nb-NO" sz="1200" dirty="0"/>
          </a:p>
        </p:txBody>
      </p:sp>
      <p:sp>
        <p:nvSpPr>
          <p:cNvPr id="34" name="Rectangle 33"/>
          <p:cNvSpPr/>
          <p:nvPr/>
        </p:nvSpPr>
        <p:spPr>
          <a:xfrm>
            <a:off x="2339554" y="4335657"/>
            <a:ext cx="1009650" cy="3905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Testee (B)</a:t>
            </a:r>
            <a:endParaRPr lang="nb-NO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477542" y="4430907"/>
            <a:ext cx="862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468017" y="4630932"/>
            <a:ext cx="862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3" idx="2"/>
          </p:cNvCxnSpPr>
          <p:nvPr/>
        </p:nvCxnSpPr>
        <p:spPr>
          <a:xfrm flipV="1">
            <a:off x="539329" y="4716657"/>
            <a:ext cx="438150" cy="100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3" idx="2"/>
          </p:cNvCxnSpPr>
          <p:nvPr/>
        </p:nvCxnSpPr>
        <p:spPr>
          <a:xfrm flipV="1">
            <a:off x="977479" y="4716657"/>
            <a:ext cx="0" cy="100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33" idx="2"/>
          </p:cNvCxnSpPr>
          <p:nvPr/>
        </p:nvCxnSpPr>
        <p:spPr>
          <a:xfrm flipH="1" flipV="1">
            <a:off x="977479" y="4716657"/>
            <a:ext cx="500063" cy="100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4" idx="2"/>
          </p:cNvCxnSpPr>
          <p:nvPr/>
        </p:nvCxnSpPr>
        <p:spPr>
          <a:xfrm flipV="1">
            <a:off x="539329" y="4726182"/>
            <a:ext cx="2305050" cy="100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4" idx="2"/>
          </p:cNvCxnSpPr>
          <p:nvPr/>
        </p:nvCxnSpPr>
        <p:spPr>
          <a:xfrm flipV="1">
            <a:off x="977479" y="4726182"/>
            <a:ext cx="1866900" cy="100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4" idx="2"/>
          </p:cNvCxnSpPr>
          <p:nvPr/>
        </p:nvCxnSpPr>
        <p:spPr>
          <a:xfrm flipV="1">
            <a:off x="1477542" y="4726182"/>
            <a:ext cx="1366837" cy="100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3" idx="0"/>
          </p:cNvCxnSpPr>
          <p:nvPr/>
        </p:nvCxnSpPr>
        <p:spPr>
          <a:xfrm flipH="1" flipV="1">
            <a:off x="539329" y="3411404"/>
            <a:ext cx="438150" cy="91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4" idx="0"/>
          </p:cNvCxnSpPr>
          <p:nvPr/>
        </p:nvCxnSpPr>
        <p:spPr>
          <a:xfrm flipH="1" flipV="1">
            <a:off x="539329" y="3411404"/>
            <a:ext cx="2305050" cy="92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56065" y="3669446"/>
            <a:ext cx="2505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Two transactions with results of tests</a:t>
            </a:r>
          </a:p>
        </p:txBody>
      </p:sp>
    </p:spTree>
    <p:extLst>
      <p:ext uri="{BB962C8B-B14F-4D97-AF65-F5344CB8AC3E}">
        <p14:creationId xmlns:p14="http://schemas.microsoft.com/office/powerpoint/2010/main" val="131567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40588" y="108007"/>
            <a:ext cx="7720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 smtClean="0"/>
              <a:t>A broadhash is created for the previous round on the PoS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 smtClean="0"/>
              <a:t>Each Masternode receives one or more tickets </a:t>
            </a:r>
            <a:r>
              <a:rPr lang="en-US" sz="1200" dirty="0"/>
              <a:t>depending of its weight (can be </a:t>
            </a:r>
            <a:r>
              <a:rPr lang="en-US" sz="1200" dirty="0" smtClean="0"/>
              <a:t>collateral/10k </a:t>
            </a:r>
            <a:r>
              <a:rPr lang="en-US" sz="1200" dirty="0"/>
              <a:t>or more evolved metric</a:t>
            </a:r>
            <a:r>
              <a:rPr lang="en-US" sz="12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The jurors are selected based on the distance of the tickets to the </a:t>
            </a:r>
            <a:r>
              <a:rPr lang="en-US" sz="1200" dirty="0" err="1" smtClean="0"/>
              <a:t>broadhash</a:t>
            </a:r>
            <a:endParaRPr lang="nb-NO" sz="1200" dirty="0"/>
          </a:p>
        </p:txBody>
      </p:sp>
      <p:sp>
        <p:nvSpPr>
          <p:cNvPr id="31" name="Rectangle 30"/>
          <p:cNvSpPr/>
          <p:nvPr/>
        </p:nvSpPr>
        <p:spPr>
          <a:xfrm>
            <a:off x="767408" y="1124744"/>
            <a:ext cx="950704" cy="3905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/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937722" y="1124744"/>
            <a:ext cx="950704" cy="3905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2</a:t>
            </a:r>
            <a:endParaRPr lang="nb-NO" sz="1200" dirty="0"/>
          </a:p>
        </p:txBody>
      </p:sp>
      <p:sp>
        <p:nvSpPr>
          <p:cNvPr id="36" name="Rectangle 35"/>
          <p:cNvSpPr/>
          <p:nvPr/>
        </p:nvSpPr>
        <p:spPr>
          <a:xfrm>
            <a:off x="3110916" y="1124744"/>
            <a:ext cx="950704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3</a:t>
            </a:r>
            <a:endParaRPr lang="nb-NO" sz="1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253032" y="1340768"/>
            <a:ext cx="2131000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301704" y="1124744"/>
            <a:ext cx="950704" cy="3905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/>
              <a:t>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51384" y="2132856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/>
              <a:t>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271464" y="2132856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 smtClean="0"/>
              <a:t>2</a:t>
            </a:r>
            <a:endParaRPr lang="nb-NO" sz="1200" dirty="0"/>
          </a:p>
        </p:txBody>
      </p:sp>
      <p:sp>
        <p:nvSpPr>
          <p:cNvPr id="48" name="Rectangle 47"/>
          <p:cNvSpPr/>
          <p:nvPr/>
        </p:nvSpPr>
        <p:spPr>
          <a:xfrm>
            <a:off x="2120960" y="2132856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 smtClean="0"/>
              <a:t>3</a:t>
            </a:r>
            <a:endParaRPr lang="nb-NO" sz="1200" dirty="0"/>
          </a:p>
        </p:txBody>
      </p:sp>
      <p:sp>
        <p:nvSpPr>
          <p:cNvPr id="50" name="Rectangle 49"/>
          <p:cNvSpPr/>
          <p:nvPr/>
        </p:nvSpPr>
        <p:spPr>
          <a:xfrm>
            <a:off x="3287688" y="2132856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 smtClean="0"/>
              <a:t>4</a:t>
            </a:r>
            <a:endParaRPr lang="nb-NO" sz="1200" dirty="0"/>
          </a:p>
        </p:txBody>
      </p:sp>
      <p:sp>
        <p:nvSpPr>
          <p:cNvPr id="52" name="Rectangle 51"/>
          <p:cNvSpPr/>
          <p:nvPr/>
        </p:nvSpPr>
        <p:spPr>
          <a:xfrm>
            <a:off x="10488488" y="2132856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 smtClean="0"/>
              <a:t>M</a:t>
            </a:r>
            <a:endParaRPr lang="nb-NO" sz="1200" dirty="0"/>
          </a:p>
        </p:txBody>
      </p:sp>
      <p:cxnSp>
        <p:nvCxnSpPr>
          <p:cNvPr id="17" name="Straight Arrow Connector 16"/>
          <p:cNvCxnSpPr>
            <a:stCxn id="44" idx="0"/>
            <a:endCxn id="31" idx="2"/>
          </p:cNvCxnSpPr>
          <p:nvPr/>
        </p:nvCxnSpPr>
        <p:spPr>
          <a:xfrm flipV="1">
            <a:off x="846716" y="1515269"/>
            <a:ext cx="396044" cy="61758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6" idx="0"/>
            <a:endCxn id="31" idx="2"/>
          </p:cNvCxnSpPr>
          <p:nvPr/>
        </p:nvCxnSpPr>
        <p:spPr>
          <a:xfrm flipH="1" flipV="1">
            <a:off x="1242760" y="1515269"/>
            <a:ext cx="324036" cy="61758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8" idx="0"/>
            <a:endCxn id="35" idx="2"/>
          </p:cNvCxnSpPr>
          <p:nvPr/>
        </p:nvCxnSpPr>
        <p:spPr>
          <a:xfrm flipH="1" flipV="1">
            <a:off x="2413074" y="1515269"/>
            <a:ext cx="3218" cy="61758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0" idx="0"/>
            <a:endCxn id="36" idx="2"/>
          </p:cNvCxnSpPr>
          <p:nvPr/>
        </p:nvCxnSpPr>
        <p:spPr>
          <a:xfrm flipV="1">
            <a:off x="3583020" y="1515269"/>
            <a:ext cx="3248" cy="61758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0"/>
            <a:endCxn id="42" idx="2"/>
          </p:cNvCxnSpPr>
          <p:nvPr/>
        </p:nvCxnSpPr>
        <p:spPr>
          <a:xfrm flipH="1" flipV="1">
            <a:off x="10777056" y="1515269"/>
            <a:ext cx="6764" cy="61758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79376" y="2936751"/>
            <a:ext cx="10773031" cy="4202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Sort tickets by distance to broadhash</a:t>
            </a:r>
            <a:endParaRPr lang="nb-NO" sz="1200" dirty="0"/>
          </a:p>
        </p:txBody>
      </p:sp>
      <p:sp>
        <p:nvSpPr>
          <p:cNvPr id="68" name="Rectangle 67"/>
          <p:cNvSpPr/>
          <p:nvPr/>
        </p:nvSpPr>
        <p:spPr>
          <a:xfrm>
            <a:off x="119336" y="5699590"/>
            <a:ext cx="950704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Juror Slot 1</a:t>
            </a:r>
            <a:endParaRPr lang="nb-NO" sz="1200" dirty="0"/>
          </a:p>
        </p:txBody>
      </p:sp>
      <p:sp>
        <p:nvSpPr>
          <p:cNvPr id="69" name="Rectangle 68"/>
          <p:cNvSpPr/>
          <p:nvPr/>
        </p:nvSpPr>
        <p:spPr>
          <a:xfrm>
            <a:off x="1199456" y="5699590"/>
            <a:ext cx="950704" cy="3905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Juror Slot 2</a:t>
            </a:r>
            <a:endParaRPr lang="nb-NO" sz="1200" dirty="0"/>
          </a:p>
        </p:txBody>
      </p:sp>
      <p:sp>
        <p:nvSpPr>
          <p:cNvPr id="70" name="Rectangle 69"/>
          <p:cNvSpPr/>
          <p:nvPr/>
        </p:nvSpPr>
        <p:spPr>
          <a:xfrm>
            <a:off x="2279576" y="5699590"/>
            <a:ext cx="950704" cy="3905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Juror Slot 3</a:t>
            </a:r>
            <a:endParaRPr lang="nb-NO" sz="1200" dirty="0"/>
          </a:p>
        </p:txBody>
      </p:sp>
      <p:sp>
        <p:nvSpPr>
          <p:cNvPr id="71" name="Rectangle 70"/>
          <p:cNvSpPr/>
          <p:nvPr/>
        </p:nvSpPr>
        <p:spPr>
          <a:xfrm>
            <a:off x="3359696" y="5699590"/>
            <a:ext cx="950704" cy="3905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Juror Slot 4</a:t>
            </a:r>
            <a:endParaRPr lang="nb-NO" sz="1200" dirty="0"/>
          </a:p>
        </p:txBody>
      </p:sp>
      <p:sp>
        <p:nvSpPr>
          <p:cNvPr id="72" name="Rectangle 71"/>
          <p:cNvSpPr/>
          <p:nvPr/>
        </p:nvSpPr>
        <p:spPr>
          <a:xfrm>
            <a:off x="4439816" y="5699590"/>
            <a:ext cx="950704" cy="3905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Juror Slot 5</a:t>
            </a:r>
            <a:endParaRPr lang="nb-NO" sz="1200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565984" y="4979510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718112" y="4979510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783632" y="4979510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863752" y="4979510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886464" y="4979510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4" idx="2"/>
          </p:cNvCxnSpPr>
          <p:nvPr/>
        </p:nvCxnSpPr>
        <p:spPr>
          <a:xfrm>
            <a:off x="846716" y="2523381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559496" y="2511574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423592" y="2511574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575720" y="2511574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0776520" y="2511574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36784" y="3789040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 smtClean="0"/>
              <a:t>4</a:t>
            </a:r>
            <a:endParaRPr lang="nb-NO" sz="1200" dirty="0"/>
          </a:p>
        </p:txBody>
      </p:sp>
      <p:sp>
        <p:nvSpPr>
          <p:cNvPr id="45" name="Rectangle 44"/>
          <p:cNvSpPr/>
          <p:nvPr/>
        </p:nvSpPr>
        <p:spPr>
          <a:xfrm>
            <a:off x="1328872" y="3789040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/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279576" y="3789040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 smtClean="0"/>
              <a:t>3</a:t>
            </a:r>
            <a:endParaRPr lang="nb-NO" sz="1200" dirty="0"/>
          </a:p>
        </p:txBody>
      </p:sp>
      <p:sp>
        <p:nvSpPr>
          <p:cNvPr id="49" name="Rectangle 48"/>
          <p:cNvSpPr/>
          <p:nvPr/>
        </p:nvSpPr>
        <p:spPr>
          <a:xfrm>
            <a:off x="3287688" y="3789040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 smtClean="0"/>
              <a:t>M</a:t>
            </a:r>
            <a:endParaRPr lang="nb-NO" sz="1200" dirty="0"/>
          </a:p>
        </p:txBody>
      </p:sp>
      <p:sp>
        <p:nvSpPr>
          <p:cNvPr id="51" name="Rectangle 50"/>
          <p:cNvSpPr/>
          <p:nvPr/>
        </p:nvSpPr>
        <p:spPr>
          <a:xfrm>
            <a:off x="4223792" y="3789040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 smtClean="0"/>
              <a:t>10</a:t>
            </a:r>
            <a:endParaRPr lang="nb-NO" sz="12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5045120" y="3963541"/>
            <a:ext cx="5155336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0473888" y="3789040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/>
              <a:t>1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39416" y="3375670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631504" y="3356992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567608" y="3356992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575720" y="3356992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511824" y="3356992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0776520" y="3356992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12632" y="4592935"/>
            <a:ext cx="4565744" cy="4202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Select the jurors for the 5 slots in the next round</a:t>
            </a:r>
            <a:endParaRPr lang="nb-NO" sz="1200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839416" y="4202262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504" y="4183584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567608" y="4183584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575720" y="4183584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511824" y="4183584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513448" y="1124744"/>
            <a:ext cx="950704" cy="3905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/>
              <a:t>9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7752184" y="1340768"/>
            <a:ext cx="2131000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6729472" y="2132856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 smtClean="0"/>
              <a:t>10</a:t>
            </a:r>
            <a:endParaRPr lang="nb-NO" sz="1200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028856" y="1515269"/>
            <a:ext cx="3248" cy="61758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7021556" y="2511574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223792" y="2314972"/>
            <a:ext cx="2131000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722944" y="2314972"/>
            <a:ext cx="2131000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20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2A780205-6AD3-4A25-9810-EC44FD074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641267"/>
              </p:ext>
            </p:extLst>
          </p:nvPr>
        </p:nvGraphicFramePr>
        <p:xfrm>
          <a:off x="272140" y="6227692"/>
          <a:ext cx="11613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46">
                  <a:extLst>
                    <a:ext uri="{9D8B030D-6E8A-4147-A177-3AD203B41FA5}">
                      <a16:colId xmlns:a16="http://schemas.microsoft.com/office/drawing/2014/main" xmlns="" val="1019277772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904070617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450995975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84178246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444399563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3253416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229073669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945191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0852957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626105078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79681014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77221966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327067936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5784246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252629713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418410871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2493287182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4018964974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303023726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047346888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17557325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417677886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113466877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44693251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290695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n-24</a:t>
                      </a:r>
                      <a:endParaRPr lang="nb-NO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n-23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n-22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n-21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n-20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n-19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n-18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n-17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n-16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n-15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n-14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n-13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n-12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n-11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n-10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n-9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n-8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n-7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n-6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n-5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n-4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n-3</a:t>
                      </a:r>
                      <a:endParaRPr lang="nb-NO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n-2</a:t>
                      </a:r>
                      <a:endParaRPr lang="nb-NO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n-1</a:t>
                      </a:r>
                      <a:endParaRPr lang="nb-NO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</a:t>
                      </a:r>
                      <a:endParaRPr lang="nb-NO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151384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624392" y="6608385"/>
            <a:ext cx="2324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PoW chain: Blocktime: 60 seconds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24392" y="443745"/>
            <a:ext cx="2259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PoS chain: Blocktime: 10 minutes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2A780205-6AD3-4A25-9810-EC44FD074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600508"/>
              </p:ext>
            </p:extLst>
          </p:nvPr>
        </p:nvGraphicFramePr>
        <p:xfrm>
          <a:off x="272140" y="732546"/>
          <a:ext cx="11613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46">
                  <a:extLst>
                    <a:ext uri="{9D8B030D-6E8A-4147-A177-3AD203B41FA5}">
                      <a16:colId xmlns:a16="http://schemas.microsoft.com/office/drawing/2014/main" xmlns="" val="1019277772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904070617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450995975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84178246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444399563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3253416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229073669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945191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0852957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626105078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79681014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77221966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327067936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5784246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252629713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4184108719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2493287182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4018964974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303023726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047346888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317557325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417677886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1113466877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446932511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xmlns="" val="290695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800" dirty="0" smtClean="0"/>
                        <a:t>empty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800" dirty="0" smtClean="0"/>
                        <a:t>empty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800" dirty="0" smtClean="0"/>
                        <a:t>empty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800" dirty="0" smtClean="0"/>
                        <a:t>empty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1513846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590133A9-43B3-4ACA-8B6A-AC7C021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01206" y="1115124"/>
            <a:ext cx="2771773" cy="5716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34654" y="1619180"/>
            <a:ext cx="113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Round k-3</a:t>
            </a:r>
            <a:endParaRPr lang="nb-NO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79377" y="426081"/>
            <a:ext cx="1167695" cy="22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974856" y="424696"/>
            <a:ext cx="688911" cy="257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81351" y="251028"/>
            <a:ext cx="1678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Slot numbers in a round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31904" y="2534419"/>
            <a:ext cx="942826" cy="3905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/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809358" y="3275364"/>
            <a:ext cx="942826" cy="3905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2</a:t>
            </a:r>
            <a:endParaRPr lang="nb-NO" sz="1200" dirty="0"/>
          </a:p>
        </p:txBody>
      </p:sp>
      <p:sp>
        <p:nvSpPr>
          <p:cNvPr id="36" name="Rectangle 35"/>
          <p:cNvSpPr/>
          <p:nvPr/>
        </p:nvSpPr>
        <p:spPr>
          <a:xfrm>
            <a:off x="7896200" y="3851428"/>
            <a:ext cx="942826" cy="3905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3</a:t>
            </a:r>
            <a:endParaRPr lang="nb-NO" sz="1200" dirty="0"/>
          </a:p>
        </p:txBody>
      </p:sp>
      <p:sp>
        <p:nvSpPr>
          <p:cNvPr id="37" name="Rectangle 36"/>
          <p:cNvSpPr/>
          <p:nvPr/>
        </p:nvSpPr>
        <p:spPr>
          <a:xfrm>
            <a:off x="6600056" y="4427492"/>
            <a:ext cx="942826" cy="3905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4</a:t>
            </a:r>
            <a:endParaRPr lang="nb-NO" sz="1200" dirty="0"/>
          </a:p>
        </p:txBody>
      </p:sp>
      <p:sp>
        <p:nvSpPr>
          <p:cNvPr id="38" name="Rectangle 37"/>
          <p:cNvSpPr/>
          <p:nvPr/>
        </p:nvSpPr>
        <p:spPr>
          <a:xfrm>
            <a:off x="5231904" y="5198715"/>
            <a:ext cx="942826" cy="3905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5</a:t>
            </a:r>
            <a:endParaRPr lang="nb-NO" sz="1200" dirty="0"/>
          </a:p>
        </p:txBody>
      </p:sp>
      <p:sp>
        <p:nvSpPr>
          <p:cNvPr id="40" name="Rectangle 39"/>
          <p:cNvSpPr/>
          <p:nvPr/>
        </p:nvSpPr>
        <p:spPr>
          <a:xfrm>
            <a:off x="4295800" y="4427492"/>
            <a:ext cx="942826" cy="3905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6</a:t>
            </a:r>
            <a:endParaRPr lang="nb-NO" sz="1200" dirty="0"/>
          </a:p>
        </p:txBody>
      </p:sp>
      <p:sp>
        <p:nvSpPr>
          <p:cNvPr id="42" name="Rectangle 41"/>
          <p:cNvSpPr/>
          <p:nvPr/>
        </p:nvSpPr>
        <p:spPr>
          <a:xfrm>
            <a:off x="4289078" y="3275364"/>
            <a:ext cx="942826" cy="3905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/>
              <a:t>M</a:t>
            </a:r>
          </a:p>
        </p:txBody>
      </p:sp>
      <p:sp>
        <p:nvSpPr>
          <p:cNvPr id="12" name="Freeform 11"/>
          <p:cNvSpPr/>
          <p:nvPr/>
        </p:nvSpPr>
        <p:spPr>
          <a:xfrm>
            <a:off x="4007768" y="3746231"/>
            <a:ext cx="276151" cy="595223"/>
          </a:xfrm>
          <a:custGeom>
            <a:avLst/>
            <a:gdLst>
              <a:gd name="connsiteX0" fmla="*/ 276151 w 276151"/>
              <a:gd name="connsiteY0" fmla="*/ 595223 h 595223"/>
              <a:gd name="connsiteX1" fmla="*/ 106 w 276151"/>
              <a:gd name="connsiteY1" fmla="*/ 310551 h 595223"/>
              <a:gd name="connsiteX2" fmla="*/ 250272 w 276151"/>
              <a:gd name="connsiteY2" fmla="*/ 0 h 59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151" h="595223">
                <a:moveTo>
                  <a:pt x="276151" y="595223"/>
                </a:moveTo>
                <a:cubicBezTo>
                  <a:pt x="140285" y="502489"/>
                  <a:pt x="4419" y="409755"/>
                  <a:pt x="106" y="310551"/>
                </a:cubicBezTo>
                <a:cubicBezTo>
                  <a:pt x="-4207" y="211347"/>
                  <a:pt x="123032" y="105673"/>
                  <a:pt x="250272" y="0"/>
                </a:cubicBezTo>
              </a:path>
            </a:pathLst>
          </a:cu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Rectangle 45"/>
          <p:cNvSpPr/>
          <p:nvPr/>
        </p:nvSpPr>
        <p:spPr>
          <a:xfrm>
            <a:off x="9624392" y="3283074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Regular Node</a:t>
            </a:r>
            <a:endParaRPr lang="nb-NO" sz="1200" dirty="0"/>
          </a:p>
        </p:txBody>
      </p:sp>
      <p:sp>
        <p:nvSpPr>
          <p:cNvPr id="48" name="Rectangle 47"/>
          <p:cNvSpPr/>
          <p:nvPr/>
        </p:nvSpPr>
        <p:spPr>
          <a:xfrm>
            <a:off x="9624392" y="3859138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Regular Node</a:t>
            </a:r>
            <a:endParaRPr lang="nb-NO" sz="1200" dirty="0"/>
          </a:p>
        </p:txBody>
      </p:sp>
      <p:sp>
        <p:nvSpPr>
          <p:cNvPr id="50" name="Rectangle 49"/>
          <p:cNvSpPr/>
          <p:nvPr/>
        </p:nvSpPr>
        <p:spPr>
          <a:xfrm>
            <a:off x="9624392" y="4465687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Regular Node</a:t>
            </a:r>
            <a:endParaRPr lang="nb-NO" sz="1200" dirty="0"/>
          </a:p>
        </p:txBody>
      </p:sp>
      <p:sp>
        <p:nvSpPr>
          <p:cNvPr id="52" name="Rectangle 51"/>
          <p:cNvSpPr/>
          <p:nvPr/>
        </p:nvSpPr>
        <p:spPr>
          <a:xfrm>
            <a:off x="9624392" y="5041751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Regular Node</a:t>
            </a:r>
            <a:endParaRPr lang="nb-NO" sz="1200" dirty="0"/>
          </a:p>
        </p:txBody>
      </p:sp>
      <p:sp>
        <p:nvSpPr>
          <p:cNvPr id="54" name="Rectangle 53"/>
          <p:cNvSpPr/>
          <p:nvPr/>
        </p:nvSpPr>
        <p:spPr>
          <a:xfrm>
            <a:off x="10632504" y="3296022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Regular Node</a:t>
            </a:r>
            <a:endParaRPr lang="nb-NO" sz="1200" dirty="0"/>
          </a:p>
        </p:txBody>
      </p:sp>
      <p:sp>
        <p:nvSpPr>
          <p:cNvPr id="56" name="Rectangle 55"/>
          <p:cNvSpPr/>
          <p:nvPr/>
        </p:nvSpPr>
        <p:spPr>
          <a:xfrm>
            <a:off x="10632504" y="3872086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Regular Node</a:t>
            </a:r>
            <a:endParaRPr lang="nb-NO" sz="1200" dirty="0"/>
          </a:p>
        </p:txBody>
      </p:sp>
      <p:sp>
        <p:nvSpPr>
          <p:cNvPr id="58" name="Rectangle 57"/>
          <p:cNvSpPr/>
          <p:nvPr/>
        </p:nvSpPr>
        <p:spPr>
          <a:xfrm>
            <a:off x="10632504" y="4478635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Regular Node</a:t>
            </a:r>
            <a:endParaRPr lang="nb-NO" sz="1200" dirty="0"/>
          </a:p>
        </p:txBody>
      </p:sp>
      <p:sp>
        <p:nvSpPr>
          <p:cNvPr id="61" name="Rectangle 60"/>
          <p:cNvSpPr/>
          <p:nvPr/>
        </p:nvSpPr>
        <p:spPr>
          <a:xfrm>
            <a:off x="10632504" y="5054699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Regular Node</a:t>
            </a:r>
            <a:endParaRPr lang="nb-NO" sz="1200" dirty="0"/>
          </a:p>
        </p:txBody>
      </p:sp>
      <p:sp>
        <p:nvSpPr>
          <p:cNvPr id="62" name="Rectangle 61"/>
          <p:cNvSpPr/>
          <p:nvPr/>
        </p:nvSpPr>
        <p:spPr>
          <a:xfrm>
            <a:off x="551384" y="2915324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Regular Node</a:t>
            </a:r>
            <a:endParaRPr lang="nb-NO" sz="1200" dirty="0"/>
          </a:p>
        </p:txBody>
      </p:sp>
      <p:sp>
        <p:nvSpPr>
          <p:cNvPr id="63" name="Rectangle 62"/>
          <p:cNvSpPr/>
          <p:nvPr/>
        </p:nvSpPr>
        <p:spPr>
          <a:xfrm>
            <a:off x="551384" y="3491388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Regular Node</a:t>
            </a:r>
            <a:endParaRPr lang="nb-NO" sz="1200" dirty="0"/>
          </a:p>
        </p:txBody>
      </p:sp>
      <p:sp>
        <p:nvSpPr>
          <p:cNvPr id="65" name="Rectangle 64"/>
          <p:cNvSpPr/>
          <p:nvPr/>
        </p:nvSpPr>
        <p:spPr>
          <a:xfrm>
            <a:off x="551384" y="4674001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Regular Node</a:t>
            </a:r>
            <a:endParaRPr lang="nb-NO" sz="1200" dirty="0"/>
          </a:p>
        </p:txBody>
      </p:sp>
      <p:sp>
        <p:nvSpPr>
          <p:cNvPr id="66" name="Rectangle 65"/>
          <p:cNvSpPr/>
          <p:nvPr/>
        </p:nvSpPr>
        <p:spPr>
          <a:xfrm>
            <a:off x="1956346" y="2928272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Regular Node</a:t>
            </a:r>
            <a:endParaRPr lang="nb-NO" sz="1200" dirty="0"/>
          </a:p>
        </p:txBody>
      </p:sp>
      <p:sp>
        <p:nvSpPr>
          <p:cNvPr id="67" name="Rectangle 66"/>
          <p:cNvSpPr/>
          <p:nvPr/>
        </p:nvSpPr>
        <p:spPr>
          <a:xfrm>
            <a:off x="1956346" y="3504336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Regular Node</a:t>
            </a:r>
            <a:endParaRPr lang="nb-NO" sz="1200" dirty="0"/>
          </a:p>
        </p:txBody>
      </p:sp>
      <p:sp>
        <p:nvSpPr>
          <p:cNvPr id="68" name="Rectangle 67"/>
          <p:cNvSpPr/>
          <p:nvPr/>
        </p:nvSpPr>
        <p:spPr>
          <a:xfrm>
            <a:off x="551384" y="4110885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Regular Node</a:t>
            </a:r>
            <a:endParaRPr lang="nb-NO" sz="1200" dirty="0"/>
          </a:p>
        </p:txBody>
      </p:sp>
      <p:sp>
        <p:nvSpPr>
          <p:cNvPr id="69" name="Rectangle 68"/>
          <p:cNvSpPr/>
          <p:nvPr/>
        </p:nvSpPr>
        <p:spPr>
          <a:xfrm>
            <a:off x="1956346" y="4686949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Regular Node</a:t>
            </a:r>
            <a:endParaRPr lang="nb-NO" sz="1200" dirty="0"/>
          </a:p>
        </p:txBody>
      </p:sp>
      <p:cxnSp>
        <p:nvCxnSpPr>
          <p:cNvPr id="20" name="Straight Arrow Connector 19"/>
          <p:cNvCxnSpPr>
            <a:stCxn id="69" idx="3"/>
            <a:endCxn id="38" idx="1"/>
          </p:cNvCxnSpPr>
          <p:nvPr/>
        </p:nvCxnSpPr>
        <p:spPr>
          <a:xfrm>
            <a:off x="2711624" y="4882212"/>
            <a:ext cx="2520280" cy="5117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xmlns="" id="{590133A9-43B3-4ACA-8B6A-AC7C021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043" y="5862135"/>
            <a:ext cx="2771773" cy="293549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H="1" flipV="1">
            <a:off x="2413536" y="5157953"/>
            <a:ext cx="640394" cy="61332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75537" y="5291588"/>
            <a:ext cx="2480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b="1" dirty="0" smtClean="0">
                <a:solidFill>
                  <a:srgbClr val="00B050"/>
                </a:solidFill>
              </a:rPr>
              <a:t>Accept from MN approved peers</a:t>
            </a:r>
          </a:p>
          <a:p>
            <a:r>
              <a:rPr lang="nb-NO" sz="1200" b="1" dirty="0" smtClean="0">
                <a:solidFill>
                  <a:srgbClr val="FF0000"/>
                </a:solidFill>
              </a:rPr>
              <a:t>Reject from MN not approved peers</a:t>
            </a:r>
            <a:endParaRPr lang="nb-NO" sz="1200" b="1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 rot="681809">
            <a:off x="3342417" y="5132600"/>
            <a:ext cx="1418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Request / Response</a:t>
            </a:r>
            <a:endParaRPr lang="nb-NO" sz="1200" dirty="0"/>
          </a:p>
        </p:txBody>
      </p:sp>
      <p:cxnSp>
        <p:nvCxnSpPr>
          <p:cNvPr id="76" name="Straight Arrow Connector 75"/>
          <p:cNvCxnSpPr>
            <a:stCxn id="48" idx="1"/>
            <a:endCxn id="37" idx="3"/>
          </p:cNvCxnSpPr>
          <p:nvPr/>
        </p:nvCxnSpPr>
        <p:spPr>
          <a:xfrm flipH="1">
            <a:off x="7542882" y="4054401"/>
            <a:ext cx="2081510" cy="5683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0" idx="1"/>
            <a:endCxn id="37" idx="3"/>
          </p:cNvCxnSpPr>
          <p:nvPr/>
        </p:nvCxnSpPr>
        <p:spPr>
          <a:xfrm flipH="1" flipV="1">
            <a:off x="7542882" y="4622755"/>
            <a:ext cx="2081510" cy="381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896200" y="4958420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Node quality/</a:t>
            </a:r>
          </a:p>
          <a:p>
            <a:r>
              <a:rPr lang="nb-NO" sz="1200" dirty="0" smtClean="0"/>
              <a:t>performance</a:t>
            </a:r>
          </a:p>
          <a:p>
            <a:r>
              <a:rPr lang="nb-NO" sz="1200" dirty="0" smtClean="0"/>
              <a:t>check</a:t>
            </a:r>
            <a:endParaRPr lang="nb-NO" sz="1200" dirty="0"/>
          </a:p>
        </p:txBody>
      </p:sp>
      <p:cxnSp>
        <p:nvCxnSpPr>
          <p:cNvPr id="94" name="Straight Arrow Connector 93"/>
          <p:cNvCxnSpPr>
            <a:stCxn id="52" idx="1"/>
            <a:endCxn id="37" idx="3"/>
          </p:cNvCxnSpPr>
          <p:nvPr/>
        </p:nvCxnSpPr>
        <p:spPr>
          <a:xfrm flipH="1" flipV="1">
            <a:off x="7542882" y="4622755"/>
            <a:ext cx="2081510" cy="6142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343472" y="4859540"/>
            <a:ext cx="576064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374608" y="4334448"/>
            <a:ext cx="544928" cy="315478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332328" y="3982948"/>
            <a:ext cx="0" cy="6254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389502" y="3702420"/>
            <a:ext cx="747511" cy="931078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9" idx="3"/>
            <a:endCxn id="40" idx="1"/>
          </p:cNvCxnSpPr>
          <p:nvPr/>
        </p:nvCxnSpPr>
        <p:spPr>
          <a:xfrm flipV="1">
            <a:off x="2711624" y="4622755"/>
            <a:ext cx="1584176" cy="2594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21080095">
            <a:off x="2741562" y="4457467"/>
            <a:ext cx="1491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Request / Response</a:t>
            </a:r>
            <a:endParaRPr lang="nb-NO" sz="1200" dirty="0"/>
          </a:p>
        </p:txBody>
      </p:sp>
      <p:cxnSp>
        <p:nvCxnSpPr>
          <p:cNvPr id="74" name="Straight Arrow Connector 73"/>
          <p:cNvCxnSpPr>
            <a:stCxn id="50" idx="1"/>
            <a:endCxn id="36" idx="3"/>
          </p:cNvCxnSpPr>
          <p:nvPr/>
        </p:nvCxnSpPr>
        <p:spPr>
          <a:xfrm flipH="1" flipV="1">
            <a:off x="8839026" y="4046691"/>
            <a:ext cx="785366" cy="6142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8" idx="1"/>
            <a:endCxn id="36" idx="3"/>
          </p:cNvCxnSpPr>
          <p:nvPr/>
        </p:nvCxnSpPr>
        <p:spPr>
          <a:xfrm flipH="1" flipV="1">
            <a:off x="8839026" y="4046691"/>
            <a:ext cx="785366" cy="77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6" idx="1"/>
            <a:endCxn id="36" idx="3"/>
          </p:cNvCxnSpPr>
          <p:nvPr/>
        </p:nvCxnSpPr>
        <p:spPr>
          <a:xfrm flipH="1">
            <a:off x="8839026" y="3478337"/>
            <a:ext cx="785366" cy="5683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xmlns="" id="{590133A9-43B3-4ACA-8B6A-AC7C021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117296" y="1115452"/>
            <a:ext cx="2771773" cy="571611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4050744" y="1628300"/>
            <a:ext cx="113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Round k-2</a:t>
            </a:r>
            <a:endParaRPr lang="nb-NO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xmlns="" id="{590133A9-43B3-4ACA-8B6A-AC7C021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916515" y="1117624"/>
            <a:ext cx="2771773" cy="571611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6849963" y="1630472"/>
            <a:ext cx="113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Round k-1</a:t>
            </a:r>
            <a:endParaRPr lang="nb-NO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xmlns="" id="{590133A9-43B3-4ACA-8B6A-AC7C021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724827" y="1117624"/>
            <a:ext cx="2771773" cy="571611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9658275" y="1612888"/>
            <a:ext cx="94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Round k</a:t>
            </a:r>
            <a:endParaRPr lang="nb-NO" dirty="0"/>
          </a:p>
        </p:txBody>
      </p:sp>
      <p:cxnSp>
        <p:nvCxnSpPr>
          <p:cNvPr id="89" name="Straight Arrow Connector 88"/>
          <p:cNvCxnSpPr>
            <a:endCxn id="40" idx="0"/>
          </p:cNvCxnSpPr>
          <p:nvPr/>
        </p:nvCxnSpPr>
        <p:spPr>
          <a:xfrm flipH="1">
            <a:off x="4767213" y="1982220"/>
            <a:ext cx="2518762" cy="2445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38" idx="0"/>
          </p:cNvCxnSpPr>
          <p:nvPr/>
        </p:nvCxnSpPr>
        <p:spPr>
          <a:xfrm flipH="1">
            <a:off x="5703317" y="1982220"/>
            <a:ext cx="1582658" cy="3216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88" idx="2"/>
            <a:endCxn id="37" idx="0"/>
          </p:cNvCxnSpPr>
          <p:nvPr/>
        </p:nvCxnSpPr>
        <p:spPr>
          <a:xfrm flipH="1">
            <a:off x="7071469" y="1982220"/>
            <a:ext cx="3061487" cy="2445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8" idx="2"/>
            <a:endCxn id="36" idx="0"/>
          </p:cNvCxnSpPr>
          <p:nvPr/>
        </p:nvCxnSpPr>
        <p:spPr>
          <a:xfrm flipH="1">
            <a:off x="8367613" y="1982220"/>
            <a:ext cx="1765343" cy="186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662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495</Words>
  <Application>Microsoft Office PowerPoint</Application>
  <PresentationFormat>Widescreen</PresentationFormat>
  <Paragraphs>221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Geir Hovland</dc:creator>
  <cp:lastModifiedBy>gh2</cp:lastModifiedBy>
  <cp:revision>237</cp:revision>
  <dcterms:created xsi:type="dcterms:W3CDTF">2018-07-23T14:34:40Z</dcterms:created>
  <dcterms:modified xsi:type="dcterms:W3CDTF">2018-07-25T19:20:10Z</dcterms:modified>
</cp:coreProperties>
</file>