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1" r:id="rId4"/>
    <p:sldId id="262" r:id="rId5"/>
    <p:sldId id="283" r:id="rId6"/>
    <p:sldId id="263" r:id="rId7"/>
    <p:sldId id="284" r:id="rId8"/>
    <p:sldId id="264" r:id="rId9"/>
    <p:sldId id="288" r:id="rId10"/>
    <p:sldId id="289" r:id="rId11"/>
    <p:sldId id="290" r:id="rId12"/>
    <p:sldId id="265" r:id="rId13"/>
    <p:sldId id="287" r:id="rId14"/>
    <p:sldId id="266" r:id="rId15"/>
    <p:sldId id="267" r:id="rId16"/>
    <p:sldId id="268" r:id="rId17"/>
    <p:sldId id="271" r:id="rId18"/>
    <p:sldId id="269" r:id="rId19"/>
    <p:sldId id="270" r:id="rId20"/>
    <p:sldId id="272" r:id="rId21"/>
    <p:sldId id="275" r:id="rId22"/>
    <p:sldId id="274" r:id="rId23"/>
    <p:sldId id="291" r:id="rId24"/>
    <p:sldId id="281" r:id="rId25"/>
    <p:sldId id="282" r:id="rId26"/>
    <p:sldId id="276" r:id="rId27"/>
    <p:sldId id="280" r:id="rId28"/>
    <p:sldId id="277" r:id="rId29"/>
    <p:sldId id="292" r:id="rId30"/>
    <p:sldId id="278" r:id="rId31"/>
    <p:sldId id="285" r:id="rId32"/>
    <p:sldId id="279" r:id="rId33"/>
    <p:sldId id="286" r:id="rId34"/>
    <p:sldId id="293" r:id="rId35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CC0000"/>
    <a:srgbClr val="FFCCFF"/>
    <a:srgbClr val="CCFFCC"/>
    <a:srgbClr val="FF5050"/>
    <a:srgbClr val="FFFF99"/>
    <a:srgbClr val="05FF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128" autoAdjust="0"/>
    <p:restoredTop sz="90929"/>
  </p:normalViewPr>
  <p:slideViewPr>
    <p:cSldViewPr>
      <p:cViewPr varScale="1">
        <p:scale>
          <a:sx n="89" d="100"/>
          <a:sy n="89" d="100"/>
        </p:scale>
        <p:origin x="1886" y="72"/>
      </p:cViewPr>
      <p:guideLst>
        <p:guide orient="horz" pos="2112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200" b="0">
                <a:latin typeface="Helvetica" panose="020B0604020202020204" pitchFamily="34" charset="0"/>
              </a:rPr>
              <a:t>Page </a:t>
            </a:r>
            <a:fld id="{15F5B146-94D6-4193-8F46-BBB76EDB5F3F}" type="slidenum">
              <a:rPr lang="en-US" altLang="en-US" sz="1200" b="0">
                <a:latin typeface="Helvetica" panose="020B0604020202020204" pitchFamily="34" charset="0"/>
              </a:rPr>
              <a:pPr algn="ctr"/>
              <a:t>‹#›</a:t>
            </a:fld>
            <a:endParaRPr lang="en-US" altLang="en-US" sz="1200" b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4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028950" y="8710613"/>
            <a:ext cx="8001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200" b="0">
                <a:latin typeface="Century Gothic" panose="020B0502020202020204" pitchFamily="34" charset="0"/>
              </a:rPr>
              <a:t>Page </a:t>
            </a:r>
            <a:fld id="{AC158505-4155-4D5F-9A2B-6BB9048C74F4}" type="slidenum">
              <a:rPr lang="en-US" altLang="en-US" sz="1200" b="0">
                <a:latin typeface="Century Gothic" panose="020B0502020202020204" pitchFamily="34" charset="0"/>
              </a:rPr>
              <a:pPr algn="ctr"/>
              <a:t>‹#›</a:t>
            </a:fld>
            <a:endParaRPr lang="en-US" altLang="en-US" sz="1200" b="0">
              <a:latin typeface="Century Gothic" panose="020B0502020202020204" pitchFamily="34" charset="0"/>
            </a:endParaRPr>
          </a:p>
        </p:txBody>
      </p:sp>
      <p:sp>
        <p:nvSpPr>
          <p:cNvPr id="2052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96150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40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71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66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2632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659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004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539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5918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26517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54299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96969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483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15" tIns="45715" rIns="45715" bIns="45715" anchor="ctr">
            <a:spAutoFit/>
          </a:bodyPr>
          <a:lstStyle/>
          <a:p>
            <a:r>
              <a:rPr lang="en-US" altLang="en-US" sz="1400" b="0">
                <a:solidFill>
                  <a:schemeClr val="hlink"/>
                </a:solidFill>
              </a:rPr>
              <a:t>– </a:t>
            </a:r>
            <a:fld id="{078EA173-A508-4571-B1C9-1362AA305B65}" type="slidenum">
              <a:rPr lang="en-US" altLang="en-US" sz="1400" b="0">
                <a:solidFill>
                  <a:schemeClr val="hlink"/>
                </a:solidFill>
              </a:rPr>
              <a:pPr/>
              <a:t>‹#›</a:t>
            </a:fld>
            <a:r>
              <a:rPr lang="en-US" altLang="en-US" sz="1400" b="0">
                <a:solidFill>
                  <a:schemeClr val="hlink"/>
                </a:solidFill>
              </a:rPr>
              <a:t> –</a:t>
            </a:r>
            <a:endParaRPr lang="en-US" altLang="en-US" sz="1400" b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562850" y="6391275"/>
            <a:ext cx="10858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15" tIns="45715" rIns="45715" bIns="45715" anchor="ctr">
            <a:spAutoFit/>
          </a:bodyPr>
          <a:lstStyle/>
          <a:p>
            <a:r>
              <a:rPr lang="en-US" altLang="en-US" sz="1400" b="0">
                <a:solidFill>
                  <a:schemeClr val="hlink"/>
                </a:solidFill>
              </a:rPr>
              <a:t>15-213, F’02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9pPr>
    </p:titleStyle>
    <p:bodyStyle>
      <a:lvl1pPr marL="385763" indent="-385763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2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anose="05000000000000000000" pitchFamily="2" charset="2"/>
        <a:buChar char="l"/>
        <a:defRPr b="1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0"/>
            <a:ext cx="3478213" cy="1060450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en-US"/>
              <a:t>Bits and Bytes</a:t>
            </a:r>
            <a:br>
              <a:rPr lang="en-US" altLang="en-US"/>
            </a:br>
            <a:r>
              <a:rPr lang="en-US" altLang="en-US"/>
              <a:t>Aug. 29, 2002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2862263"/>
            <a:ext cx="5140325" cy="25685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85000"/>
              </a:lnSpc>
            </a:pPr>
            <a:r>
              <a:rPr lang="en-US" altLang="en-US"/>
              <a:t>Topics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Why bits?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Representing information as bits</a:t>
            </a:r>
          </a:p>
          <a:p>
            <a:pPr lvl="2">
              <a:lnSpc>
                <a:spcPct val="97000"/>
              </a:lnSpc>
            </a:pPr>
            <a:r>
              <a:rPr lang="en-US" altLang="en-US"/>
              <a:t>Binary/Hexadecimal</a:t>
            </a:r>
          </a:p>
          <a:p>
            <a:pPr lvl="2">
              <a:lnSpc>
                <a:spcPct val="97000"/>
              </a:lnSpc>
            </a:pPr>
            <a:r>
              <a:rPr lang="en-US" altLang="en-US"/>
              <a:t>Byte representations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numbers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characters and strings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Instructions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Bit-level manipulations</a:t>
            </a:r>
          </a:p>
          <a:p>
            <a:pPr lvl="2">
              <a:lnSpc>
                <a:spcPct val="97000"/>
              </a:lnSpc>
            </a:pPr>
            <a:r>
              <a:rPr lang="en-US" altLang="en-US"/>
              <a:t>Boolean algebra</a:t>
            </a:r>
          </a:p>
          <a:p>
            <a:pPr lvl="2">
              <a:lnSpc>
                <a:spcPct val="97000"/>
              </a:lnSpc>
            </a:pPr>
            <a:r>
              <a:rPr lang="en-US" altLang="en-US"/>
              <a:t>Expressing in C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69200" y="6586538"/>
            <a:ext cx="9366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0">
                <a:latin typeface="Helvetica" panose="020B0604020202020204" pitchFamily="34" charset="0"/>
              </a:rPr>
              <a:t>15-213 F’02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077913" y="6510338"/>
            <a:ext cx="1350962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en-US" sz="1400">
                <a:solidFill>
                  <a:schemeClr val="tx2"/>
                </a:solidFill>
                <a:latin typeface="Courier New" panose="02070309020205020404" pitchFamily="49" charset="0"/>
              </a:rPr>
              <a:t>class02.ppt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447800" y="533400"/>
            <a:ext cx="6324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n-US" sz="2800">
                <a:solidFill>
                  <a:schemeClr val="tx2"/>
                </a:solidFill>
                <a:latin typeface="Helvetica" panose="020B0604020202020204" pitchFamily="34" charset="0"/>
              </a:rPr>
              <a:t>15-213</a:t>
            </a:r>
          </a:p>
          <a:p>
            <a:pPr algn="ctr">
              <a:lnSpc>
                <a:spcPct val="95000"/>
              </a:lnSpc>
            </a:pPr>
            <a:r>
              <a:rPr lang="en-US" altLang="en-US" sz="2800" i="1">
                <a:solidFill>
                  <a:schemeClr val="tx2"/>
                </a:solidFill>
                <a:latin typeface="Helvetica" panose="020B0604020202020204" pitchFamily="34" charset="0"/>
              </a:rPr>
              <a:t>“The Class That Gives CMU Its Zip!”</a:t>
            </a:r>
            <a:endParaRPr lang="en-US" altLang="en-US" sz="280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Byte Ordering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Big Endian</a:t>
            </a:r>
          </a:p>
          <a:p>
            <a:pPr lvl="1"/>
            <a:r>
              <a:rPr lang="en-US" altLang="en-US"/>
              <a:t>Least significant byte has highest address</a:t>
            </a:r>
          </a:p>
          <a:p>
            <a:r>
              <a:rPr lang="en-US" altLang="en-US"/>
              <a:t>Little Endian</a:t>
            </a:r>
          </a:p>
          <a:p>
            <a:pPr lvl="1"/>
            <a:r>
              <a:rPr lang="en-US" altLang="en-US"/>
              <a:t>Least significant byte has lowest address</a:t>
            </a:r>
          </a:p>
          <a:p>
            <a:r>
              <a:rPr lang="en-US" altLang="en-US"/>
              <a:t>Example</a:t>
            </a:r>
          </a:p>
          <a:p>
            <a:pPr lvl="1"/>
            <a:r>
              <a:rPr lang="en-US" altLang="en-US"/>
              <a:t>Variable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has 4-byte representation </a:t>
            </a:r>
            <a:r>
              <a:rPr lang="en-US" altLang="en-US">
                <a:latin typeface="Courier New" panose="02070309020205020404" pitchFamily="49" charset="0"/>
              </a:rPr>
              <a:t>0x01234567</a:t>
            </a:r>
          </a:p>
          <a:p>
            <a:pPr lvl="1"/>
            <a:r>
              <a:rPr lang="en-US" altLang="en-US"/>
              <a:t>Address given by </a:t>
            </a:r>
            <a:r>
              <a:rPr lang="en-US" altLang="en-US">
                <a:latin typeface="Courier New" panose="02070309020205020404" pitchFamily="49" charset="0"/>
              </a:rPr>
              <a:t>&amp;x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0x100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grpSp>
        <p:nvGrpSpPr>
          <p:cNvPr id="47153" name="Group 49"/>
          <p:cNvGrpSpPr>
            <a:grpSpLocks/>
          </p:cNvGrpSpPr>
          <p:nvPr/>
        </p:nvGrpSpPr>
        <p:grpSpPr bwMode="auto">
          <a:xfrm>
            <a:off x="1752600" y="4648200"/>
            <a:ext cx="5486400" cy="609600"/>
            <a:chOff x="1104" y="2928"/>
            <a:chExt cx="3456" cy="384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1968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0x100</a:t>
              </a: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400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0x101</a:t>
              </a: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832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0x102</a:t>
              </a: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264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0x103</a:t>
              </a: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10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53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01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45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67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369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412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7154" name="Group 50"/>
          <p:cNvGrpSpPr>
            <a:grpSpLocks/>
          </p:cNvGrpSpPr>
          <p:nvPr/>
        </p:nvGrpSpPr>
        <p:grpSpPr bwMode="auto">
          <a:xfrm>
            <a:off x="1752600" y="5486400"/>
            <a:ext cx="5486400" cy="609600"/>
            <a:chOff x="1104" y="3456"/>
            <a:chExt cx="3456" cy="384"/>
          </a:xfrm>
        </p:grpSpPr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1968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0x100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2400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0x101</a:t>
              </a: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2832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0x102</a:t>
              </a: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3264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0x103</a:t>
              </a: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110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153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196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67</a:t>
              </a: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2400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45</a:t>
              </a:r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2832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326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bg1"/>
                  </a:solidFill>
                  <a:latin typeface="Courier New" panose="02070309020205020404" pitchFamily="49" charset="0"/>
                </a:rPr>
                <a:t>01</a:t>
              </a:r>
            </a:p>
          </p:txBody>
        </p: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369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412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533400" y="4572000"/>
            <a:ext cx="17795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>
                <a:solidFill>
                  <a:schemeClr val="tx2"/>
                </a:solidFill>
                <a:latin typeface="Helvetica" panose="020B0604020202020204" pitchFamily="34" charset="0"/>
              </a:rPr>
              <a:t>Big Endian</a:t>
            </a:r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533400" y="5410200"/>
            <a:ext cx="17795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>
                <a:solidFill>
                  <a:schemeClr val="tx2"/>
                </a:solidFill>
                <a:latin typeface="Helvetica" panose="020B0604020202020204" pitchFamily="34" charset="0"/>
              </a:rPr>
              <a:t>Little Endian</a:t>
            </a:r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3124200" y="4953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>
                <a:latin typeface="Courier New" panose="02070309020205020404" pitchFamily="49" charset="0"/>
              </a:rPr>
              <a:t>01</a:t>
            </a:r>
          </a:p>
        </p:txBody>
      </p:sp>
      <p:sp>
        <p:nvSpPr>
          <p:cNvPr id="47146" name="Rectangle 42"/>
          <p:cNvSpPr>
            <a:spLocks noChangeArrowheads="1"/>
          </p:cNvSpPr>
          <p:nvPr/>
        </p:nvSpPr>
        <p:spPr bwMode="auto">
          <a:xfrm>
            <a:off x="3810000" y="4953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4495800" y="4953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7148" name="Rectangle 44"/>
          <p:cNvSpPr>
            <a:spLocks noChangeArrowheads="1"/>
          </p:cNvSpPr>
          <p:nvPr/>
        </p:nvSpPr>
        <p:spPr bwMode="auto">
          <a:xfrm>
            <a:off x="5181600" y="4953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3124200" y="5791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3810000" y="5791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7151" name="Rectangle 47"/>
          <p:cNvSpPr>
            <a:spLocks noChangeArrowheads="1"/>
          </p:cNvSpPr>
          <p:nvPr/>
        </p:nvSpPr>
        <p:spPr bwMode="auto">
          <a:xfrm>
            <a:off x="4495800" y="5791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7152" name="Rectangle 48"/>
          <p:cNvSpPr>
            <a:spLocks noChangeArrowheads="1"/>
          </p:cNvSpPr>
          <p:nvPr/>
        </p:nvSpPr>
        <p:spPr bwMode="auto">
          <a:xfrm>
            <a:off x="5181600" y="5791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>
                <a:latin typeface="Courier New" panose="02070309020205020404" pitchFamily="49" charset="0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5" grpId="0" animBg="1" autoUpdateAnimBg="0"/>
      <p:bldP spid="47146" grpId="0" animBg="1" autoUpdateAnimBg="0"/>
      <p:bldP spid="47147" grpId="0" animBg="1" autoUpdateAnimBg="0"/>
      <p:bldP spid="47148" grpId="0" animBg="1" autoUpdateAnimBg="0"/>
      <p:bldP spid="47149" grpId="0" animBg="1" autoUpdateAnimBg="0"/>
      <p:bldP spid="47150" grpId="0" animBg="1" autoUpdateAnimBg="0"/>
      <p:bldP spid="47151" grpId="0" animBg="1" autoUpdateAnimBg="0"/>
      <p:bldP spid="4715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Byte-Reversed Listings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20087" cy="5180012"/>
          </a:xfrm>
        </p:spPr>
        <p:txBody>
          <a:bodyPr/>
          <a:lstStyle/>
          <a:p>
            <a:pPr>
              <a:tabLst>
                <a:tab pos="5657850" algn="r"/>
              </a:tabLst>
            </a:pPr>
            <a:r>
              <a:rPr lang="en-US" altLang="en-US"/>
              <a:t>Disassembly</a:t>
            </a:r>
          </a:p>
          <a:p>
            <a:pPr lvl="1">
              <a:tabLst>
                <a:tab pos="5657850" algn="r"/>
              </a:tabLst>
            </a:pPr>
            <a:r>
              <a:rPr lang="en-US" altLang="en-US"/>
              <a:t>Text representation of binary machine code</a:t>
            </a:r>
          </a:p>
          <a:p>
            <a:pPr lvl="1">
              <a:tabLst>
                <a:tab pos="5657850" algn="r"/>
              </a:tabLst>
            </a:pPr>
            <a:r>
              <a:rPr lang="en-US" altLang="en-US"/>
              <a:t>Generated by program that reads the machine code</a:t>
            </a:r>
          </a:p>
          <a:p>
            <a:pPr>
              <a:tabLst>
                <a:tab pos="5657850" algn="r"/>
              </a:tabLst>
            </a:pPr>
            <a:r>
              <a:rPr lang="en-US" altLang="en-US"/>
              <a:t>Example Fragment</a:t>
            </a:r>
          </a:p>
          <a:p>
            <a:pPr lvl="1">
              <a:tabLst>
                <a:tab pos="5657850" algn="r"/>
              </a:tabLst>
            </a:pPr>
            <a:endParaRPr lang="en-US" alt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95300" y="3048000"/>
            <a:ext cx="8153400" cy="120967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algn="l"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  <a:tab pos="4748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chemeClr val="accent1"/>
                </a:solidFill>
                <a:latin typeface="Helvetica" panose="020B0604020202020204" pitchFamily="34" charset="0"/>
              </a:rPr>
              <a:t>Address	Instruction Code	Assembly Rendition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8048365:	5b                   	pop    %ebx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8048366:	81 c3 ab 12 00 00    	add    $0x12ab,%ebx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804836c:	83 bb 28 00 00 00 00 	cmpl   $0x0,0x28(%ebx)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2971800" y="3886200"/>
            <a:ext cx="1600200" cy="2133600"/>
            <a:chOff x="1872" y="2448"/>
            <a:chExt cx="1008" cy="1344"/>
          </a:xfrm>
        </p:grpSpPr>
        <p:sp>
          <p:nvSpPr>
            <p:cNvPr id="48135" name="AutoShape 7"/>
            <p:cNvSpPr>
              <a:spLocks/>
            </p:cNvSpPr>
            <p:nvPr/>
          </p:nvSpPr>
          <p:spPr bwMode="auto">
            <a:xfrm rot="-5400000">
              <a:off x="2352" y="1968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rgbClr val="FF505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H="1" flipV="1">
              <a:off x="2400" y="2496"/>
              <a:ext cx="336" cy="129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03213" y="4343400"/>
            <a:ext cx="8307387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>
            <a:lvl1pPr marL="385763" indent="-385763"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tabLst>
                <a:tab pos="5657850" algn="r"/>
              </a:tabLs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744538" indent="-246063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tabLst>
                <a:tab pos="5657850" algn="r"/>
              </a:tabLs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6175" indent="-238125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tabLst>
                <a:tab pos="5657850" algn="r"/>
              </a:tabLst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»"/>
              <a:tabLst>
                <a:tab pos="5657850" algn="r"/>
              </a:tabLs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451100" indent="-228600" algn="l">
              <a:spcBef>
                <a:spcPct val="20000"/>
              </a:spcBef>
              <a:buChar char="•"/>
              <a:tabLst>
                <a:tab pos="565785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08300" indent="-228600" fontAlgn="base">
              <a:spcBef>
                <a:spcPct val="20000"/>
              </a:spcBef>
              <a:spcAft>
                <a:spcPct val="0"/>
              </a:spcAft>
              <a:buChar char="•"/>
              <a:tabLst>
                <a:tab pos="565785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65500" indent="-228600" fontAlgn="base">
              <a:spcBef>
                <a:spcPct val="20000"/>
              </a:spcBef>
              <a:spcAft>
                <a:spcPct val="0"/>
              </a:spcAft>
              <a:buChar char="•"/>
              <a:tabLst>
                <a:tab pos="565785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2700" indent="-228600" fontAlgn="base">
              <a:spcBef>
                <a:spcPct val="20000"/>
              </a:spcBef>
              <a:spcAft>
                <a:spcPct val="0"/>
              </a:spcAft>
              <a:buChar char="•"/>
              <a:tabLst>
                <a:tab pos="565785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79900" indent="-228600" fontAlgn="base">
              <a:spcBef>
                <a:spcPct val="20000"/>
              </a:spcBef>
              <a:spcAft>
                <a:spcPct val="0"/>
              </a:spcAft>
              <a:buChar char="•"/>
              <a:tabLst>
                <a:tab pos="565785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Deciphering Numbers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Value: 	</a:t>
            </a:r>
            <a:r>
              <a:rPr lang="en-US" altLang="en-US">
                <a:latin typeface="Courier New" panose="02070309020205020404" pitchFamily="49" charset="0"/>
              </a:rPr>
              <a:t>0x12ab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Pad to 4 bytes: 	</a:t>
            </a:r>
            <a:r>
              <a:rPr lang="en-US" altLang="en-US">
                <a:latin typeface="Courier New" panose="02070309020205020404" pitchFamily="49" charset="0"/>
              </a:rPr>
              <a:t>0x000012ab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Split into bytes: 	</a:t>
            </a:r>
            <a:r>
              <a:rPr lang="en-US" altLang="en-US">
                <a:latin typeface="Courier New" panose="02070309020205020404" pitchFamily="49" charset="0"/>
              </a:rPr>
              <a:t>00 00 12 ab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Reverse: 	</a:t>
            </a:r>
            <a:r>
              <a:rPr lang="en-US" altLang="en-US">
                <a:latin typeface="Courier New" panose="02070309020205020404" pitchFamily="49" charset="0"/>
              </a:rPr>
              <a:t>ab 12 00 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8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Examining Data Representations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Code to Print Byte Representation of Data</a:t>
            </a:r>
          </a:p>
          <a:p>
            <a:pPr lvl="1"/>
            <a:r>
              <a:rPr lang="en-US" altLang="en-US"/>
              <a:t>Casting pointer to </a:t>
            </a:r>
            <a:r>
              <a:rPr lang="en-US" altLang="en-US">
                <a:latin typeface="Courier New" panose="02070309020205020404" pitchFamily="49" charset="0"/>
              </a:rPr>
              <a:t>unsigned char *</a:t>
            </a:r>
            <a:r>
              <a:rPr lang="en-US" altLang="en-US"/>
              <a:t> creates byte array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5943600" cy="28765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typedef unsigned char *pointer;</a:t>
            </a:r>
          </a:p>
          <a:p>
            <a:pPr algn="l"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void show_bytes(pointer start, int len)</a:t>
            </a:r>
          </a:p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 for (i = 0; i &lt; len; i++)</a:t>
            </a:r>
          </a:p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   printf("0x%p\t0x%.2x\n",</a:t>
            </a:r>
          </a:p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          start+i, start[i]);</a:t>
            </a:r>
          </a:p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 printf("\n");</a:t>
            </a:r>
          </a:p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876800" y="5332413"/>
            <a:ext cx="3079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Printf directives: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%p</a:t>
            </a:r>
            <a:r>
              <a:rPr lang="en-US" altLang="en-US"/>
              <a:t>:	Print pointer</a:t>
            </a:r>
          </a:p>
          <a:p>
            <a:pPr lvl="1"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%x</a:t>
            </a:r>
            <a:r>
              <a:rPr lang="en-US" altLang="en-US"/>
              <a:t>:	Print Hexadecimal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show_bytes</a:t>
            </a:r>
            <a:r>
              <a:rPr lang="en-US" altLang="en-US"/>
              <a:t> Execution Example</a:t>
            </a:r>
          </a:p>
        </p:txBody>
      </p:sp>
      <p:sp>
        <p:nvSpPr>
          <p:cNvPr id="40964" name="Text Box 1028"/>
          <p:cNvSpPr txBox="1">
            <a:spLocks noChangeArrowheads="1"/>
          </p:cNvSpPr>
          <p:nvPr/>
        </p:nvSpPr>
        <p:spPr bwMode="auto">
          <a:xfrm>
            <a:off x="1600200" y="1981200"/>
            <a:ext cx="5943600" cy="11064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>
                <a:latin typeface="Courier New" panose="02070309020205020404" pitchFamily="49" charset="0"/>
              </a:rPr>
              <a:t>int a = 15213;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>
                <a:latin typeface="Courier New" panose="02070309020205020404" pitchFamily="49" charset="0"/>
              </a:rPr>
              <a:t>printf("int a = 15213;\n");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>
                <a:latin typeface="Courier New" panose="02070309020205020404" pitchFamily="49" charset="0"/>
              </a:rPr>
              <a:t>show_bytes((pointer) &amp;a, sizeof(int));</a:t>
            </a:r>
          </a:p>
        </p:txBody>
      </p:sp>
      <p:sp>
        <p:nvSpPr>
          <p:cNvPr id="40965" name="Text Box 1029"/>
          <p:cNvSpPr txBox="1">
            <a:spLocks noChangeArrowheads="1"/>
          </p:cNvSpPr>
          <p:nvPr/>
        </p:nvSpPr>
        <p:spPr bwMode="auto">
          <a:xfrm>
            <a:off x="1524000" y="3584575"/>
            <a:ext cx="231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Result (Linux):</a:t>
            </a:r>
          </a:p>
        </p:txBody>
      </p:sp>
      <p:sp>
        <p:nvSpPr>
          <p:cNvPr id="40966" name="Text Box 1030"/>
          <p:cNvSpPr txBox="1">
            <a:spLocks noChangeArrowheads="1"/>
          </p:cNvSpPr>
          <p:nvPr/>
        </p:nvSpPr>
        <p:spPr bwMode="auto">
          <a:xfrm>
            <a:off x="2133600" y="4191000"/>
            <a:ext cx="5181600" cy="18081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>
                <a:latin typeface="Courier New" panose="02070309020205020404" pitchFamily="49" charset="0"/>
              </a:rPr>
              <a:t>int a = 15213;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>
                <a:latin typeface="Courier New" panose="02070309020205020404" pitchFamily="49" charset="0"/>
              </a:rPr>
              <a:t>0x11ffffcb8	0x6d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>
                <a:latin typeface="Courier New" panose="02070309020205020404" pitchFamily="49" charset="0"/>
              </a:rPr>
              <a:t>0x11ffffcb9	0x3b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>
                <a:latin typeface="Courier New" panose="02070309020205020404" pitchFamily="49" charset="0"/>
              </a:rPr>
              <a:t>0x11ffffcba	0x00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>
                <a:latin typeface="Courier New" panose="02070309020205020404" pitchFamily="49" charset="0"/>
              </a:rPr>
              <a:t>0x11ffffcbb	0x00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Integers</a:t>
            </a:r>
          </a:p>
        </p:txBody>
      </p:sp>
      <p:sp>
        <p:nvSpPr>
          <p:cNvPr id="14440" name="Rectangle 10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int A = 15213;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int B = -15213;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long int C = 15213;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114800" y="1066800"/>
            <a:ext cx="3962400" cy="1230313"/>
          </a:xfrm>
          <a:prstGeom prst="rect">
            <a:avLst/>
          </a:prstGeom>
          <a:solidFill>
            <a:srgbClr val="FFFF99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Decimal:	</a:t>
            </a:r>
            <a:r>
              <a:rPr lang="en-US" altLang="en-US" sz="1800">
                <a:latin typeface="Courier New" panose="02070309020205020404" pitchFamily="49" charset="0"/>
              </a:rPr>
              <a:t>15213</a:t>
            </a:r>
            <a:endParaRPr lang="en-US" altLang="en-US" sz="1800">
              <a:latin typeface="Helvetic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Binary:</a:t>
            </a:r>
            <a:r>
              <a:rPr lang="en-US" altLang="en-US" sz="1800">
                <a:latin typeface="Courier New" panose="02070309020205020404" pitchFamily="49" charset="0"/>
              </a:rPr>
              <a:t>  	0011 1011 0110 1101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Hex:</a:t>
            </a:r>
            <a:r>
              <a:rPr lang="en-US" altLang="en-US" sz="1800">
                <a:latin typeface="Courier New" panose="02070309020205020404" pitchFamily="49" charset="0"/>
              </a:rPr>
              <a:t>  	  3    B    6    D</a:t>
            </a:r>
          </a:p>
        </p:txBody>
      </p: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685800" y="2436813"/>
            <a:ext cx="1685925" cy="1677987"/>
            <a:chOff x="432" y="1775"/>
            <a:chExt cx="1062" cy="1057"/>
          </a:xfrm>
        </p:grpSpPr>
        <p:grpSp>
          <p:nvGrpSpPr>
            <p:cNvPr id="14349" name="Group 13"/>
            <p:cNvGrpSpPr>
              <a:grpSpLocks/>
            </p:cNvGrpSpPr>
            <p:nvPr/>
          </p:nvGrpSpPr>
          <p:grpSpPr bwMode="auto">
            <a:xfrm>
              <a:off x="576" y="2064"/>
              <a:ext cx="384" cy="768"/>
              <a:chOff x="1152" y="2160"/>
              <a:chExt cx="384" cy="768"/>
            </a:xfrm>
          </p:grpSpPr>
          <p:sp>
            <p:nvSpPr>
              <p:cNvPr id="14340" name="Rectangle 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6D</a:t>
                </a:r>
              </a:p>
            </p:txBody>
          </p:sp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3B</a:t>
                </a:r>
              </a:p>
            </p:txBody>
          </p:sp>
          <p:sp>
            <p:nvSpPr>
              <p:cNvPr id="14342" name="Rectangle 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</p:grp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432" y="1775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Linux/Alpha </a:t>
              </a:r>
              <a:r>
                <a:rPr lang="en-US" altLang="en-US"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2501900" y="2436813"/>
            <a:ext cx="815975" cy="1677987"/>
            <a:chOff x="1576" y="1775"/>
            <a:chExt cx="514" cy="1057"/>
          </a:xfrm>
        </p:grpSpPr>
        <p:grpSp>
          <p:nvGrpSpPr>
            <p:cNvPr id="14365" name="Group 29"/>
            <p:cNvGrpSpPr>
              <a:grpSpLocks/>
            </p:cNvGrpSpPr>
            <p:nvPr/>
          </p:nvGrpSpPr>
          <p:grpSpPr bwMode="auto">
            <a:xfrm>
              <a:off x="1632" y="2064"/>
              <a:ext cx="384" cy="768"/>
              <a:chOff x="1632" y="2064"/>
              <a:chExt cx="384" cy="768"/>
            </a:xfrm>
          </p:grpSpPr>
          <p:sp>
            <p:nvSpPr>
              <p:cNvPr id="14352" name="Rectangle 16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3B</a:t>
                </a:r>
              </a:p>
            </p:txBody>
          </p:sp>
          <p:sp>
            <p:nvSpPr>
              <p:cNvPr id="14353" name="Rectangle 17"/>
              <p:cNvSpPr>
                <a:spLocks noChangeArrowheads="1"/>
              </p:cNvSpPr>
              <p:nvPr/>
            </p:nvSpPr>
            <p:spPr bwMode="auto">
              <a:xfrm>
                <a:off x="1632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6D</a:t>
                </a:r>
              </a:p>
            </p:txBody>
          </p:sp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4355" name="Rectangle 19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</p:grp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1576" y="1775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Sun </a:t>
              </a:r>
              <a:r>
                <a:rPr lang="en-US" altLang="en-US">
                  <a:latin typeface="Courier New" panose="02070309020205020404" pitchFamily="49" charset="0"/>
                </a:rPr>
                <a:t>A</a:t>
              </a:r>
              <a:endParaRPr lang="en-US" altLang="en-US"/>
            </a:p>
          </p:txBody>
        </p:sp>
      </p:grpSp>
      <p:grpSp>
        <p:nvGrpSpPr>
          <p:cNvPr id="14441" name="Group 105"/>
          <p:cNvGrpSpPr>
            <a:grpSpLocks/>
          </p:cNvGrpSpPr>
          <p:nvPr/>
        </p:nvGrpSpPr>
        <p:grpSpPr bwMode="auto">
          <a:xfrm>
            <a:off x="1524000" y="3048000"/>
            <a:ext cx="1066800" cy="914400"/>
            <a:chOff x="960" y="1920"/>
            <a:chExt cx="672" cy="576"/>
          </a:xfrm>
        </p:grpSpPr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960" y="1920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960" y="21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V="1">
              <a:off x="960" y="21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V="1">
              <a:off x="960" y="1920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685800" y="4494213"/>
            <a:ext cx="1685925" cy="1677987"/>
            <a:chOff x="432" y="1775"/>
            <a:chExt cx="1062" cy="1057"/>
          </a:xfrm>
        </p:grpSpPr>
        <p:grpSp>
          <p:nvGrpSpPr>
            <p:cNvPr id="14370" name="Group 34"/>
            <p:cNvGrpSpPr>
              <a:grpSpLocks/>
            </p:cNvGrpSpPr>
            <p:nvPr/>
          </p:nvGrpSpPr>
          <p:grpSpPr bwMode="auto">
            <a:xfrm>
              <a:off x="576" y="2064"/>
              <a:ext cx="384" cy="768"/>
              <a:chOff x="1152" y="2160"/>
              <a:chExt cx="384" cy="768"/>
            </a:xfrm>
          </p:grpSpPr>
          <p:sp>
            <p:nvSpPr>
              <p:cNvPr id="14371" name="Rectangle 35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93</a:t>
                </a:r>
              </a:p>
            </p:txBody>
          </p:sp>
          <p:sp>
            <p:nvSpPr>
              <p:cNvPr id="14372" name="Rectangle 36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C4</a:t>
                </a:r>
              </a:p>
            </p:txBody>
          </p:sp>
          <p:sp>
            <p:nvSpPr>
              <p:cNvPr id="14373" name="Rectangle 37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FF</a:t>
                </a:r>
              </a:p>
            </p:txBody>
          </p:sp>
          <p:sp>
            <p:nvSpPr>
              <p:cNvPr id="14374" name="Rectangle 38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FF</a:t>
                </a:r>
              </a:p>
            </p:txBody>
          </p:sp>
        </p:grp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432" y="1775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Linux/Alpha </a:t>
              </a:r>
              <a:r>
                <a:rPr lang="en-US" altLang="en-US">
                  <a:latin typeface="Courier New" panose="02070309020205020404" pitchFamily="49" charset="0"/>
                </a:rPr>
                <a:t>B</a:t>
              </a:r>
              <a:endParaRPr lang="en-US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2501900" y="4494213"/>
            <a:ext cx="815975" cy="1677987"/>
            <a:chOff x="1576" y="1775"/>
            <a:chExt cx="514" cy="1057"/>
          </a:xfrm>
        </p:grpSpPr>
        <p:grpSp>
          <p:nvGrpSpPr>
            <p:cNvPr id="14377" name="Group 41"/>
            <p:cNvGrpSpPr>
              <a:grpSpLocks/>
            </p:cNvGrpSpPr>
            <p:nvPr/>
          </p:nvGrpSpPr>
          <p:grpSpPr bwMode="auto">
            <a:xfrm>
              <a:off x="1632" y="2064"/>
              <a:ext cx="384" cy="768"/>
              <a:chOff x="1632" y="2064"/>
              <a:chExt cx="384" cy="768"/>
            </a:xfrm>
          </p:grpSpPr>
          <p:sp>
            <p:nvSpPr>
              <p:cNvPr id="14378" name="Rectangle 42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C4</a:t>
                </a:r>
              </a:p>
            </p:txBody>
          </p:sp>
          <p:sp>
            <p:nvSpPr>
              <p:cNvPr id="14379" name="Rectangle 43"/>
              <p:cNvSpPr>
                <a:spLocks noChangeArrowheads="1"/>
              </p:cNvSpPr>
              <p:nvPr/>
            </p:nvSpPr>
            <p:spPr bwMode="auto">
              <a:xfrm>
                <a:off x="1632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93</a:t>
                </a:r>
              </a:p>
            </p:txBody>
          </p:sp>
          <p:sp>
            <p:nvSpPr>
              <p:cNvPr id="14380" name="Rectangle 44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FF</a:t>
                </a:r>
              </a:p>
            </p:txBody>
          </p:sp>
          <p:sp>
            <p:nvSpPr>
              <p:cNvPr id="14381" name="Rectangle 45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FF</a:t>
                </a:r>
              </a:p>
            </p:txBody>
          </p:sp>
        </p:grpSp>
        <p:sp>
          <p:nvSpPr>
            <p:cNvPr id="14382" name="Text Box 46"/>
            <p:cNvSpPr txBox="1">
              <a:spLocks noChangeArrowheads="1"/>
            </p:cNvSpPr>
            <p:nvPr/>
          </p:nvSpPr>
          <p:spPr bwMode="auto">
            <a:xfrm>
              <a:off x="1576" y="1775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Sun </a:t>
              </a:r>
              <a:r>
                <a:rPr lang="en-US" altLang="en-US">
                  <a:latin typeface="Courier New" panose="02070309020205020404" pitchFamily="49" charset="0"/>
                </a:rPr>
                <a:t>B</a:t>
              </a:r>
              <a:endParaRPr lang="en-US" altLang="en-US"/>
            </a:p>
          </p:txBody>
        </p:sp>
      </p:grp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1524000" y="5105400"/>
            <a:ext cx="1066800" cy="914400"/>
            <a:chOff x="960" y="3216"/>
            <a:chExt cx="672" cy="576"/>
          </a:xfrm>
        </p:grpSpPr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960" y="3216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>
              <a:off x="960" y="3408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 flipV="1">
              <a:off x="960" y="3408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 flipV="1">
              <a:off x="960" y="3216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08" name="Text Box 72"/>
          <p:cNvSpPr txBox="1">
            <a:spLocks noChangeArrowheads="1"/>
          </p:cNvSpPr>
          <p:nvPr/>
        </p:nvSpPr>
        <p:spPr bwMode="auto">
          <a:xfrm>
            <a:off x="4343400" y="5865813"/>
            <a:ext cx="3897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Two’s complement representation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(Covered next lecture)</a:t>
            </a:r>
          </a:p>
        </p:txBody>
      </p:sp>
      <p:sp>
        <p:nvSpPr>
          <p:cNvPr id="14410" name="Line 74"/>
          <p:cNvSpPr>
            <a:spLocks noChangeShapeType="1"/>
          </p:cNvSpPr>
          <p:nvPr/>
        </p:nvSpPr>
        <p:spPr bwMode="auto">
          <a:xfrm flipH="1" flipV="1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06" name="Group 70"/>
          <p:cNvGrpSpPr>
            <a:grpSpLocks/>
          </p:cNvGrpSpPr>
          <p:nvPr/>
        </p:nvGrpSpPr>
        <p:grpSpPr bwMode="auto">
          <a:xfrm>
            <a:off x="6324600" y="4191000"/>
            <a:ext cx="609600" cy="1219200"/>
            <a:chOff x="4272" y="2832"/>
            <a:chExt cx="384" cy="768"/>
          </a:xfrm>
        </p:grpSpPr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4272" y="2832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4272" y="3024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272" y="321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4272" y="3408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</p:grp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6096000" y="2513013"/>
            <a:ext cx="1012825" cy="1677987"/>
            <a:chOff x="432" y="1775"/>
            <a:chExt cx="638" cy="1057"/>
          </a:xfrm>
        </p:grpSpPr>
        <p:grpSp>
          <p:nvGrpSpPr>
            <p:cNvPr id="14389" name="Group 53"/>
            <p:cNvGrpSpPr>
              <a:grpSpLocks/>
            </p:cNvGrpSpPr>
            <p:nvPr/>
          </p:nvGrpSpPr>
          <p:grpSpPr bwMode="auto">
            <a:xfrm>
              <a:off x="576" y="2064"/>
              <a:ext cx="384" cy="768"/>
              <a:chOff x="1152" y="2160"/>
              <a:chExt cx="384" cy="768"/>
            </a:xfrm>
          </p:grpSpPr>
          <p:sp>
            <p:nvSpPr>
              <p:cNvPr id="14390" name="Rectangle 5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6D</a:t>
                </a:r>
              </a:p>
            </p:txBody>
          </p:sp>
          <p:sp>
            <p:nvSpPr>
              <p:cNvPr id="14391" name="Rectangle 55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3B</a:t>
                </a:r>
              </a:p>
            </p:txBody>
          </p:sp>
          <p:sp>
            <p:nvSpPr>
              <p:cNvPr id="14392" name="Rectangle 5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4393" name="Rectangle 57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</p:grpSp>
        <p:sp>
          <p:nvSpPr>
            <p:cNvPr id="14394" name="Text Box 58"/>
            <p:cNvSpPr txBox="1">
              <a:spLocks noChangeArrowheads="1"/>
            </p:cNvSpPr>
            <p:nvPr/>
          </p:nvSpPr>
          <p:spPr bwMode="auto">
            <a:xfrm>
              <a:off x="432" y="1775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Alpha </a:t>
              </a:r>
              <a:r>
                <a:rPr lang="en-US" altLang="en-US">
                  <a:latin typeface="Courier New" panose="02070309020205020404" pitchFamily="49" charset="0"/>
                </a:rPr>
                <a:t>C</a:t>
              </a:r>
              <a:endParaRPr lang="en-US" altLang="en-US"/>
            </a:p>
          </p:txBody>
        </p:sp>
      </p:grpSp>
      <p:grpSp>
        <p:nvGrpSpPr>
          <p:cNvPr id="14395" name="Group 59"/>
          <p:cNvGrpSpPr>
            <a:grpSpLocks/>
          </p:cNvGrpSpPr>
          <p:nvPr/>
        </p:nvGrpSpPr>
        <p:grpSpPr bwMode="auto">
          <a:xfrm>
            <a:off x="7912100" y="2513013"/>
            <a:ext cx="815975" cy="1677987"/>
            <a:chOff x="1576" y="1775"/>
            <a:chExt cx="514" cy="1057"/>
          </a:xfrm>
        </p:grpSpPr>
        <p:grpSp>
          <p:nvGrpSpPr>
            <p:cNvPr id="14396" name="Group 60"/>
            <p:cNvGrpSpPr>
              <a:grpSpLocks/>
            </p:cNvGrpSpPr>
            <p:nvPr/>
          </p:nvGrpSpPr>
          <p:grpSpPr bwMode="auto">
            <a:xfrm>
              <a:off x="1632" y="2064"/>
              <a:ext cx="384" cy="768"/>
              <a:chOff x="1632" y="2064"/>
              <a:chExt cx="384" cy="768"/>
            </a:xfrm>
          </p:grpSpPr>
          <p:sp>
            <p:nvSpPr>
              <p:cNvPr id="14397" name="Rectangle 61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3B</a:t>
                </a:r>
              </a:p>
            </p:txBody>
          </p:sp>
          <p:sp>
            <p:nvSpPr>
              <p:cNvPr id="14398" name="Rectangle 62"/>
              <p:cNvSpPr>
                <a:spLocks noChangeArrowheads="1"/>
              </p:cNvSpPr>
              <p:nvPr/>
            </p:nvSpPr>
            <p:spPr bwMode="auto">
              <a:xfrm>
                <a:off x="1632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6D</a:t>
                </a:r>
              </a:p>
            </p:txBody>
          </p:sp>
          <p:sp>
            <p:nvSpPr>
              <p:cNvPr id="14399" name="Rectangle 63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4400" name="Rectangle 64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</p:grpSp>
        <p:sp>
          <p:nvSpPr>
            <p:cNvPr id="14401" name="Text Box 65"/>
            <p:cNvSpPr txBox="1">
              <a:spLocks noChangeArrowheads="1"/>
            </p:cNvSpPr>
            <p:nvPr/>
          </p:nvSpPr>
          <p:spPr bwMode="auto">
            <a:xfrm>
              <a:off x="1576" y="1775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Sun </a:t>
              </a:r>
              <a:r>
                <a:rPr lang="en-US" altLang="en-US">
                  <a:latin typeface="Courier New" panose="02070309020205020404" pitchFamily="49" charset="0"/>
                </a:rPr>
                <a:t>C</a:t>
              </a:r>
              <a:endParaRPr lang="en-US" altLang="en-US"/>
            </a:p>
          </p:txBody>
        </p:sp>
      </p:grpSp>
      <p:grpSp>
        <p:nvGrpSpPr>
          <p:cNvPr id="14444" name="Group 108"/>
          <p:cNvGrpSpPr>
            <a:grpSpLocks/>
          </p:cNvGrpSpPr>
          <p:nvPr/>
        </p:nvGrpSpPr>
        <p:grpSpPr bwMode="auto">
          <a:xfrm>
            <a:off x="6934200" y="3124200"/>
            <a:ext cx="1066800" cy="914400"/>
            <a:chOff x="4368" y="1968"/>
            <a:chExt cx="672" cy="576"/>
          </a:xfrm>
        </p:grpSpPr>
        <p:sp>
          <p:nvSpPr>
            <p:cNvPr id="14402" name="Line 66"/>
            <p:cNvSpPr>
              <a:spLocks noChangeShapeType="1"/>
            </p:cNvSpPr>
            <p:nvPr/>
          </p:nvSpPr>
          <p:spPr bwMode="auto">
            <a:xfrm>
              <a:off x="4368" y="1968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3" name="Line 67"/>
            <p:cNvSpPr>
              <a:spLocks noChangeShapeType="1"/>
            </p:cNvSpPr>
            <p:nvPr/>
          </p:nvSpPr>
          <p:spPr bwMode="auto">
            <a:xfrm>
              <a:off x="4368" y="2160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 flipV="1">
              <a:off x="4368" y="2160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Line 69"/>
            <p:cNvSpPr>
              <a:spLocks noChangeShapeType="1"/>
            </p:cNvSpPr>
            <p:nvPr/>
          </p:nvSpPr>
          <p:spPr bwMode="auto">
            <a:xfrm flipV="1">
              <a:off x="4368" y="1968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4419600" y="2513013"/>
            <a:ext cx="993775" cy="1677987"/>
            <a:chOff x="432" y="1775"/>
            <a:chExt cx="626" cy="1057"/>
          </a:xfrm>
        </p:grpSpPr>
        <p:grpSp>
          <p:nvGrpSpPr>
            <p:cNvPr id="14413" name="Group 77"/>
            <p:cNvGrpSpPr>
              <a:grpSpLocks/>
            </p:cNvGrpSpPr>
            <p:nvPr/>
          </p:nvGrpSpPr>
          <p:grpSpPr bwMode="auto">
            <a:xfrm>
              <a:off x="576" y="2064"/>
              <a:ext cx="384" cy="768"/>
              <a:chOff x="1152" y="2160"/>
              <a:chExt cx="384" cy="768"/>
            </a:xfrm>
          </p:grpSpPr>
          <p:sp>
            <p:nvSpPr>
              <p:cNvPr id="14414" name="Rectangle 78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6D</a:t>
                </a:r>
              </a:p>
            </p:txBody>
          </p:sp>
          <p:sp>
            <p:nvSpPr>
              <p:cNvPr id="14415" name="Rectangle 79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3B</a:t>
                </a:r>
              </a:p>
            </p:txBody>
          </p:sp>
          <p:sp>
            <p:nvSpPr>
              <p:cNvPr id="14416" name="Rectangle 80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4417" name="Rectangle 81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</p:grpSp>
        <p:sp>
          <p:nvSpPr>
            <p:cNvPr id="14418" name="Text Box 82"/>
            <p:cNvSpPr txBox="1">
              <a:spLocks noChangeArrowheads="1"/>
            </p:cNvSpPr>
            <p:nvPr/>
          </p:nvSpPr>
          <p:spPr bwMode="auto">
            <a:xfrm>
              <a:off x="432" y="1775"/>
              <a:ext cx="6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Linux </a:t>
              </a:r>
              <a:r>
                <a:rPr lang="en-US" altLang="en-US">
                  <a:latin typeface="Courier New" panose="02070309020205020404" pitchFamily="49" charset="0"/>
                </a:rPr>
                <a:t>C</a:t>
              </a:r>
              <a:endParaRPr lang="en-US" altLang="en-US"/>
            </a:p>
          </p:txBody>
        </p:sp>
      </p:grpSp>
      <p:grpSp>
        <p:nvGrpSpPr>
          <p:cNvPr id="14443" name="Group 107"/>
          <p:cNvGrpSpPr>
            <a:grpSpLocks/>
          </p:cNvGrpSpPr>
          <p:nvPr/>
        </p:nvGrpSpPr>
        <p:grpSpPr bwMode="auto">
          <a:xfrm>
            <a:off x="5257800" y="3124200"/>
            <a:ext cx="1066800" cy="914400"/>
            <a:chOff x="3312" y="1968"/>
            <a:chExt cx="672" cy="576"/>
          </a:xfrm>
        </p:grpSpPr>
        <p:sp>
          <p:nvSpPr>
            <p:cNvPr id="14426" name="Line 90"/>
            <p:cNvSpPr>
              <a:spLocks noChangeShapeType="1"/>
            </p:cNvSpPr>
            <p:nvPr/>
          </p:nvSpPr>
          <p:spPr bwMode="auto">
            <a:xfrm>
              <a:off x="3312" y="254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>
              <a:off x="3312" y="216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 flipV="1">
              <a:off x="3312" y="235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 flipV="1">
              <a:off x="3312" y="196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9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Pointers</a:t>
            </a:r>
          </a:p>
        </p:txBody>
      </p:sp>
      <p:sp>
        <p:nvSpPr>
          <p:cNvPr id="15440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int B = -15213;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int *P = &amp;B;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57200" y="1828800"/>
            <a:ext cx="7467600" cy="1230313"/>
          </a:xfrm>
          <a:prstGeom prst="rect">
            <a:avLst/>
          </a:prstGeom>
          <a:solidFill>
            <a:srgbClr val="FFFF99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Alpha Address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Hex:</a:t>
            </a:r>
            <a:r>
              <a:rPr lang="en-US" altLang="en-US" sz="1800">
                <a:latin typeface="Courier New" panose="02070309020205020404" pitchFamily="49" charset="0"/>
              </a:rPr>
              <a:t>  	  1    F    F    F    F    F    C    A    0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Binary:</a:t>
            </a:r>
            <a:r>
              <a:rPr lang="en-US" altLang="en-US" sz="1800">
                <a:latin typeface="Courier New" panose="02070309020205020404" pitchFamily="49" charset="0"/>
              </a:rPr>
              <a:t>  	0001 1111 1111 1111 1111 1111 1100 1010 0000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8077200" y="1905000"/>
            <a:ext cx="609600" cy="1219200"/>
            <a:chOff x="4272" y="2832"/>
            <a:chExt cx="384" cy="768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4272" y="2832"/>
              <a:ext cx="384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01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4272" y="3024"/>
              <a:ext cx="384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272" y="3216"/>
              <a:ext cx="384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4272" y="3408"/>
              <a:ext cx="384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</p:grpSp>
      <p:grpSp>
        <p:nvGrpSpPr>
          <p:cNvPr id="15410" name="Group 50"/>
          <p:cNvGrpSpPr>
            <a:grpSpLocks/>
          </p:cNvGrpSpPr>
          <p:nvPr/>
        </p:nvGrpSpPr>
        <p:grpSpPr bwMode="auto">
          <a:xfrm>
            <a:off x="8077200" y="685800"/>
            <a:ext cx="609600" cy="1219200"/>
            <a:chOff x="1152" y="2160"/>
            <a:chExt cx="384" cy="768"/>
          </a:xfrm>
        </p:grpSpPr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1152" y="2160"/>
              <a:ext cx="384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A0</a:t>
              </a:r>
            </a:p>
          </p:txBody>
        </p:sp>
        <p:sp>
          <p:nvSpPr>
            <p:cNvPr id="15412" name="Rectangle 52"/>
            <p:cNvSpPr>
              <a:spLocks noChangeArrowheads="1"/>
            </p:cNvSpPr>
            <p:nvPr/>
          </p:nvSpPr>
          <p:spPr bwMode="auto">
            <a:xfrm>
              <a:off x="1152" y="2352"/>
              <a:ext cx="384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FC</a:t>
              </a:r>
            </a:p>
          </p:txBody>
        </p:sp>
        <p:sp>
          <p:nvSpPr>
            <p:cNvPr id="15413" name="Rectangle 53"/>
            <p:cNvSpPr>
              <a:spLocks noChangeArrowheads="1"/>
            </p:cNvSpPr>
            <p:nvPr/>
          </p:nvSpPr>
          <p:spPr bwMode="auto">
            <a:xfrm>
              <a:off x="1152" y="2544"/>
              <a:ext cx="384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FF</a:t>
              </a:r>
            </a:p>
          </p:txBody>
        </p:sp>
        <p:sp>
          <p:nvSpPr>
            <p:cNvPr id="15414" name="Rectangle 54"/>
            <p:cNvSpPr>
              <a:spLocks noChangeArrowheads="1"/>
            </p:cNvSpPr>
            <p:nvPr/>
          </p:nvSpPr>
          <p:spPr bwMode="auto">
            <a:xfrm>
              <a:off x="1152" y="2736"/>
              <a:ext cx="384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FF</a:t>
              </a:r>
            </a:p>
          </p:txBody>
        </p:sp>
      </p:grp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7848600" y="228600"/>
            <a:ext cx="1012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Alpha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endParaRPr lang="en-US" altLang="en-US"/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181100" y="3276600"/>
            <a:ext cx="6781800" cy="1092200"/>
          </a:xfrm>
          <a:prstGeom prst="rect">
            <a:avLst/>
          </a:prstGeom>
          <a:solidFill>
            <a:srgbClr val="CCFFCC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Sun Address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Hex:</a:t>
            </a:r>
            <a:r>
              <a:rPr lang="en-US" altLang="en-US" sz="1800">
                <a:latin typeface="Courier New" panose="02070309020205020404" pitchFamily="49" charset="0"/>
              </a:rPr>
              <a:t>  	  E    F    F    F    F    B    2    C    </a:t>
            </a:r>
            <a:r>
              <a:rPr lang="en-US" altLang="en-US" sz="1800">
                <a:latin typeface="Helvetica" panose="020B0604020202020204" pitchFamily="34" charset="0"/>
              </a:rPr>
              <a:t>Binary:</a:t>
            </a:r>
            <a:r>
              <a:rPr lang="en-US" altLang="en-US" sz="1800">
                <a:latin typeface="Courier New" panose="02070309020205020404" pitchFamily="49" charset="0"/>
              </a:rPr>
              <a:t>  	1110 1111 1111 1111 1111 1011 0010 1100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762000" y="5791200"/>
            <a:ext cx="758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i="1"/>
              <a:t>Different compilers &amp; machines assign different locations to objects</a:t>
            </a:r>
          </a:p>
        </p:txBody>
      </p:sp>
      <p:grpSp>
        <p:nvGrpSpPr>
          <p:cNvPr id="15417" name="Group 57"/>
          <p:cNvGrpSpPr>
            <a:grpSpLocks/>
          </p:cNvGrpSpPr>
          <p:nvPr/>
        </p:nvGrpSpPr>
        <p:grpSpPr bwMode="auto">
          <a:xfrm>
            <a:off x="317500" y="3581400"/>
            <a:ext cx="609600" cy="1219200"/>
            <a:chOff x="1632" y="2064"/>
            <a:chExt cx="384" cy="768"/>
          </a:xfrm>
        </p:grpSpPr>
        <p:sp>
          <p:nvSpPr>
            <p:cNvPr id="15418" name="Rectangle 58"/>
            <p:cNvSpPr>
              <a:spLocks noChangeArrowheads="1"/>
            </p:cNvSpPr>
            <p:nvPr/>
          </p:nvSpPr>
          <p:spPr bwMode="auto">
            <a:xfrm>
              <a:off x="1632" y="2448"/>
              <a:ext cx="384" cy="19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FB</a:t>
              </a:r>
            </a:p>
          </p:txBody>
        </p:sp>
        <p:sp>
          <p:nvSpPr>
            <p:cNvPr id="15419" name="Rectangle 59"/>
            <p:cNvSpPr>
              <a:spLocks noChangeArrowheads="1"/>
            </p:cNvSpPr>
            <p:nvPr/>
          </p:nvSpPr>
          <p:spPr bwMode="auto">
            <a:xfrm>
              <a:off x="1632" y="2640"/>
              <a:ext cx="384" cy="19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2C</a:t>
              </a:r>
            </a:p>
          </p:txBody>
        </p:sp>
        <p:sp>
          <p:nvSpPr>
            <p:cNvPr id="15420" name="Rectangle 60"/>
            <p:cNvSpPr>
              <a:spLocks noChangeArrowheads="1"/>
            </p:cNvSpPr>
            <p:nvPr/>
          </p:nvSpPr>
          <p:spPr bwMode="auto">
            <a:xfrm>
              <a:off x="1632" y="2064"/>
              <a:ext cx="384" cy="19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EF</a:t>
              </a:r>
            </a:p>
          </p:txBody>
        </p:sp>
        <p:sp>
          <p:nvSpPr>
            <p:cNvPr id="15421" name="Rectangle 61"/>
            <p:cNvSpPr>
              <a:spLocks noChangeArrowheads="1"/>
            </p:cNvSpPr>
            <p:nvPr/>
          </p:nvSpPr>
          <p:spPr bwMode="auto">
            <a:xfrm>
              <a:off x="1632" y="2256"/>
              <a:ext cx="384" cy="19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FF</a:t>
              </a:r>
            </a:p>
          </p:txBody>
        </p:sp>
      </p:grp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228600" y="3124200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Sun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endParaRPr lang="en-US" altLang="en-US"/>
          </a:p>
        </p:txBody>
      </p:sp>
      <p:grpSp>
        <p:nvGrpSpPr>
          <p:cNvPr id="15432" name="Group 72"/>
          <p:cNvGrpSpPr>
            <a:grpSpLocks/>
          </p:cNvGrpSpPr>
          <p:nvPr/>
        </p:nvGrpSpPr>
        <p:grpSpPr bwMode="auto">
          <a:xfrm>
            <a:off x="8251825" y="4495800"/>
            <a:ext cx="609600" cy="1219200"/>
            <a:chOff x="1632" y="2064"/>
            <a:chExt cx="384" cy="768"/>
          </a:xfrm>
        </p:grpSpPr>
        <p:sp>
          <p:nvSpPr>
            <p:cNvPr id="15433" name="Rectangle 73"/>
            <p:cNvSpPr>
              <a:spLocks noChangeArrowheads="1"/>
            </p:cNvSpPr>
            <p:nvPr/>
          </p:nvSpPr>
          <p:spPr bwMode="auto">
            <a:xfrm>
              <a:off x="1632" y="2448"/>
              <a:ext cx="384" cy="192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FF</a:t>
              </a:r>
            </a:p>
          </p:txBody>
        </p:sp>
        <p:sp>
          <p:nvSpPr>
            <p:cNvPr id="15434" name="Rectangle 74"/>
            <p:cNvSpPr>
              <a:spLocks noChangeArrowheads="1"/>
            </p:cNvSpPr>
            <p:nvPr/>
          </p:nvSpPr>
          <p:spPr bwMode="auto">
            <a:xfrm>
              <a:off x="1632" y="2640"/>
              <a:ext cx="384" cy="192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BF</a:t>
              </a:r>
            </a:p>
          </p:txBody>
        </p:sp>
        <p:sp>
          <p:nvSpPr>
            <p:cNvPr id="15435" name="Rectangle 75"/>
            <p:cNvSpPr>
              <a:spLocks noChangeArrowheads="1"/>
            </p:cNvSpPr>
            <p:nvPr/>
          </p:nvSpPr>
          <p:spPr bwMode="auto">
            <a:xfrm>
              <a:off x="1632" y="2064"/>
              <a:ext cx="384" cy="192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D4</a:t>
              </a:r>
            </a:p>
          </p:txBody>
        </p:sp>
        <p:sp>
          <p:nvSpPr>
            <p:cNvPr id="15436" name="Rectangle 76"/>
            <p:cNvSpPr>
              <a:spLocks noChangeArrowheads="1"/>
            </p:cNvSpPr>
            <p:nvPr/>
          </p:nvSpPr>
          <p:spPr bwMode="auto">
            <a:xfrm>
              <a:off x="1632" y="2256"/>
              <a:ext cx="384" cy="192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F8</a:t>
              </a:r>
            </a:p>
          </p:txBody>
        </p:sp>
      </p:grp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8074025" y="4038600"/>
            <a:ext cx="99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Linux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endParaRPr lang="en-US" altLang="en-US"/>
          </a:p>
        </p:txBody>
      </p:sp>
      <p:sp>
        <p:nvSpPr>
          <p:cNvPr id="15438" name="Text Box 78"/>
          <p:cNvSpPr txBox="1">
            <a:spLocks noChangeArrowheads="1"/>
          </p:cNvSpPr>
          <p:nvPr/>
        </p:nvSpPr>
        <p:spPr bwMode="auto">
          <a:xfrm>
            <a:off x="1181100" y="4495800"/>
            <a:ext cx="6781800" cy="1092200"/>
          </a:xfrm>
          <a:prstGeom prst="rect">
            <a:avLst/>
          </a:prstGeom>
          <a:solidFill>
            <a:srgbClr val="FFCCFF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Linux Address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Hex:</a:t>
            </a:r>
            <a:r>
              <a:rPr lang="en-US" altLang="en-US" sz="1800">
                <a:latin typeface="Courier New" panose="02070309020205020404" pitchFamily="49" charset="0"/>
              </a:rPr>
              <a:t>  	  B    F    F    F    F    8    D    4    </a:t>
            </a:r>
            <a:r>
              <a:rPr lang="en-US" altLang="en-US" sz="1800">
                <a:latin typeface="Helvetica" panose="020B0604020202020204" pitchFamily="34" charset="0"/>
              </a:rPr>
              <a:t>Binary:</a:t>
            </a:r>
            <a:r>
              <a:rPr lang="en-US" altLang="en-US" sz="1800">
                <a:latin typeface="Courier New" panose="02070309020205020404" pitchFamily="49" charset="0"/>
              </a:rPr>
              <a:t>  	1011 1111 1111 1111 1111 1000 1101 0100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8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Floats</a:t>
            </a:r>
          </a:p>
        </p:txBody>
      </p:sp>
      <p:sp>
        <p:nvSpPr>
          <p:cNvPr id="16449" name="Rectangle 6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Float F = 15213.0;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62000" y="3733800"/>
            <a:ext cx="6781800" cy="15049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IEEE Single Precision Floating Point Representation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Hex:</a:t>
            </a:r>
            <a:r>
              <a:rPr lang="en-US" altLang="en-US" sz="1800">
                <a:latin typeface="Courier New" panose="02070309020205020404" pitchFamily="49" charset="0"/>
              </a:rPr>
              <a:t>  	  4    6    6    D    B    4    0    0    </a:t>
            </a:r>
            <a:r>
              <a:rPr lang="en-US" altLang="en-US" sz="1800">
                <a:latin typeface="Helvetica" panose="020B0604020202020204" pitchFamily="34" charset="0"/>
              </a:rPr>
              <a:t>Binary:</a:t>
            </a:r>
            <a:r>
              <a:rPr lang="en-US" altLang="en-US" sz="1800">
                <a:latin typeface="Courier New" panose="02070309020205020404" pitchFamily="49" charset="0"/>
              </a:rPr>
              <a:t>  	0100 0110 0110 1101 1011 0100 0000 0000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solidFill>
                  <a:schemeClr val="bg1"/>
                </a:solidFill>
                <a:latin typeface="Helvetica" panose="020B0604020202020204" pitchFamily="34" charset="0"/>
              </a:rPr>
              <a:t>15213:</a:t>
            </a: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  	          1110 1101 1011 01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62000" y="5715000"/>
            <a:ext cx="761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i="1"/>
              <a:t>Not same as integer representation, but consistent across machines</a:t>
            </a:r>
          </a:p>
        </p:txBody>
      </p: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4648200" y="1446213"/>
            <a:ext cx="1685925" cy="1677987"/>
            <a:chOff x="432" y="1775"/>
            <a:chExt cx="1062" cy="1057"/>
          </a:xfrm>
        </p:grpSpPr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576" y="2064"/>
              <a:ext cx="384" cy="768"/>
              <a:chOff x="1152" y="2160"/>
              <a:chExt cx="384" cy="768"/>
            </a:xfrm>
          </p:grpSpPr>
          <p:sp>
            <p:nvSpPr>
              <p:cNvPr id="16418" name="Rectangle 3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6419" name="Rectangle 35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B4</a:t>
                </a:r>
              </a:p>
            </p:txBody>
          </p:sp>
          <p:sp>
            <p:nvSpPr>
              <p:cNvPr id="16420" name="Rectangle 3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6D</a:t>
                </a:r>
              </a:p>
            </p:txBody>
          </p:sp>
          <p:sp>
            <p:nvSpPr>
              <p:cNvPr id="16421" name="Rectangle 37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46</a:t>
                </a:r>
              </a:p>
            </p:txBody>
          </p:sp>
        </p:grp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432" y="1775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Linux/Alpha </a:t>
              </a:r>
              <a:r>
                <a:rPr lang="en-US" altLang="en-US">
                  <a:latin typeface="Courier New" panose="02070309020205020404" pitchFamily="49" charset="0"/>
                </a:rPr>
                <a:t>F</a:t>
              </a:r>
              <a:endParaRPr lang="en-US" altLang="en-US"/>
            </a:p>
          </p:txBody>
        </p:sp>
      </p:grpSp>
      <p:grpSp>
        <p:nvGrpSpPr>
          <p:cNvPr id="16423" name="Group 39"/>
          <p:cNvGrpSpPr>
            <a:grpSpLocks/>
          </p:cNvGrpSpPr>
          <p:nvPr/>
        </p:nvGrpSpPr>
        <p:grpSpPr bwMode="auto">
          <a:xfrm>
            <a:off x="6464300" y="1446213"/>
            <a:ext cx="815975" cy="1677987"/>
            <a:chOff x="1576" y="1775"/>
            <a:chExt cx="514" cy="1057"/>
          </a:xfrm>
        </p:grpSpPr>
        <p:grpSp>
          <p:nvGrpSpPr>
            <p:cNvPr id="16424" name="Group 40"/>
            <p:cNvGrpSpPr>
              <a:grpSpLocks/>
            </p:cNvGrpSpPr>
            <p:nvPr/>
          </p:nvGrpSpPr>
          <p:grpSpPr bwMode="auto">
            <a:xfrm>
              <a:off x="1632" y="2064"/>
              <a:ext cx="384" cy="768"/>
              <a:chOff x="1632" y="2064"/>
              <a:chExt cx="384" cy="768"/>
            </a:xfrm>
          </p:grpSpPr>
          <p:sp>
            <p:nvSpPr>
              <p:cNvPr id="16425" name="Rectangle 41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B4</a:t>
                </a:r>
              </a:p>
            </p:txBody>
          </p:sp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1632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6427" name="Rectangle 43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46</a:t>
                </a:r>
              </a:p>
            </p:txBody>
          </p:sp>
          <p:sp>
            <p:nvSpPr>
              <p:cNvPr id="16428" name="Rectangle 44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6D</a:t>
                </a:r>
              </a:p>
            </p:txBody>
          </p:sp>
        </p:grpSp>
        <p:sp>
          <p:nvSpPr>
            <p:cNvPr id="16429" name="Text Box 45"/>
            <p:cNvSpPr txBox="1">
              <a:spLocks noChangeArrowheads="1"/>
            </p:cNvSpPr>
            <p:nvPr/>
          </p:nvSpPr>
          <p:spPr bwMode="auto">
            <a:xfrm>
              <a:off x="1576" y="1775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Sun </a:t>
              </a:r>
              <a:r>
                <a:rPr lang="en-US" altLang="en-US">
                  <a:latin typeface="Courier New" panose="02070309020205020404" pitchFamily="49" charset="0"/>
                </a:rPr>
                <a:t>F</a:t>
              </a:r>
              <a:endParaRPr lang="en-US" altLang="en-US"/>
            </a:p>
          </p:txBody>
        </p:sp>
      </p:grpSp>
      <p:grpSp>
        <p:nvGrpSpPr>
          <p:cNvPr id="16444" name="Group 60"/>
          <p:cNvGrpSpPr>
            <a:grpSpLocks/>
          </p:cNvGrpSpPr>
          <p:nvPr/>
        </p:nvGrpSpPr>
        <p:grpSpPr bwMode="auto">
          <a:xfrm>
            <a:off x="5486400" y="2057400"/>
            <a:ext cx="1066800" cy="914400"/>
            <a:chOff x="3456" y="1296"/>
            <a:chExt cx="672" cy="576"/>
          </a:xfrm>
        </p:grpSpPr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>
              <a:off x="3456" y="1296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3456" y="1488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flipV="1">
              <a:off x="3456" y="1488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3456" y="1296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762000" y="6096000"/>
            <a:ext cx="720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i="1"/>
              <a:t>Can see some relation to integer representation, but not obvious</a:t>
            </a:r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762000" y="3733800"/>
            <a:ext cx="6781800" cy="15049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IEEE Single Precision Floating Point Representation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Hex:</a:t>
            </a:r>
            <a:r>
              <a:rPr lang="en-US" altLang="en-US" sz="1800">
                <a:latin typeface="Courier New" panose="02070309020205020404" pitchFamily="49" charset="0"/>
              </a:rPr>
              <a:t>  	  4    6    6    D    B    4    0    0    </a:t>
            </a:r>
            <a:r>
              <a:rPr lang="en-US" altLang="en-US" sz="1800">
                <a:latin typeface="Helvetica" panose="020B0604020202020204" pitchFamily="34" charset="0"/>
              </a:rPr>
              <a:t>Binary:</a:t>
            </a:r>
            <a:r>
              <a:rPr lang="en-US" altLang="en-US" sz="1800">
                <a:latin typeface="Courier New" panose="02070309020205020404" pitchFamily="49" charset="0"/>
              </a:rPr>
              <a:t>  	0100 0110 0110 1101 1011 0100 0000 0000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15213:</a:t>
            </a:r>
            <a:r>
              <a:rPr lang="en-US" altLang="en-US" sz="1800">
                <a:latin typeface="Courier New" panose="02070309020205020404" pitchFamily="49" charset="0"/>
              </a:rPr>
              <a:t>  	          1110 1101 1011 01</a:t>
            </a:r>
          </a:p>
        </p:txBody>
      </p:sp>
      <p:grpSp>
        <p:nvGrpSpPr>
          <p:cNvPr id="16446" name="Group 62"/>
          <p:cNvGrpSpPr>
            <a:grpSpLocks/>
          </p:cNvGrpSpPr>
          <p:nvPr/>
        </p:nvGrpSpPr>
        <p:grpSpPr bwMode="auto">
          <a:xfrm>
            <a:off x="762000" y="3733800"/>
            <a:ext cx="6781800" cy="1828800"/>
            <a:chOff x="480" y="2352"/>
            <a:chExt cx="4272" cy="1152"/>
          </a:xfrm>
        </p:grpSpPr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2160" y="33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3552" y="33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2160" y="3408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Text Box 61"/>
            <p:cNvSpPr txBox="1">
              <a:spLocks noChangeArrowheads="1"/>
            </p:cNvSpPr>
            <p:nvPr/>
          </p:nvSpPr>
          <p:spPr bwMode="auto">
            <a:xfrm>
              <a:off x="480" y="2352"/>
              <a:ext cx="4272" cy="94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algn="l"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algn="l"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algn="l"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algn="l"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IEEE Single Precision Floating Point Representation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Hex:</a:t>
              </a:r>
              <a:r>
                <a:rPr lang="en-US" altLang="en-US" sz="1800">
                  <a:latin typeface="Courier New" panose="02070309020205020404" pitchFamily="49" charset="0"/>
                </a:rPr>
                <a:t>  	  4    6    6    D    B    4    0    0    </a:t>
              </a:r>
              <a:r>
                <a:rPr lang="en-US" altLang="en-US" sz="1800">
                  <a:latin typeface="Helvetica" panose="020B0604020202020204" pitchFamily="34" charset="0"/>
                </a:rPr>
                <a:t>Binary:</a:t>
              </a:r>
              <a:r>
                <a:rPr lang="en-US" altLang="en-US" sz="1800">
                  <a:latin typeface="Courier New" panose="02070309020205020404" pitchFamily="49" charset="0"/>
                </a:rPr>
                <a:t>  	0100 0110 0</a:t>
              </a:r>
              <a:r>
                <a:rPr lang="en-US" altLang="en-US" sz="1800">
                  <a:solidFill>
                    <a:srgbClr val="CC0000"/>
                  </a:solidFill>
                  <a:latin typeface="Courier New" panose="02070309020205020404" pitchFamily="49" charset="0"/>
                </a:rPr>
                <a:t>110 1101 1011 01</a:t>
              </a:r>
              <a:r>
                <a:rPr lang="en-US" altLang="en-US" sz="1800">
                  <a:latin typeface="Courier New" panose="02070309020205020404" pitchFamily="49" charset="0"/>
                </a:rPr>
                <a:t>00 0000 0000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 sz="1800">
                  <a:latin typeface="Helvetica" panose="020B0604020202020204" pitchFamily="34" charset="0"/>
                </a:rPr>
                <a:t>15213:</a:t>
              </a:r>
              <a:r>
                <a:rPr lang="en-US" altLang="en-US" sz="1800">
                  <a:latin typeface="Courier New" panose="02070309020205020404" pitchFamily="49" charset="0"/>
                </a:rPr>
                <a:t>  	          1110 1101 1011 01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7" grpId="0" build="p" autoUpdateAnimBg="0"/>
      <p:bldP spid="1645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8" name="Rectangle 1052"/>
          <p:cNvSpPr>
            <a:spLocks noChangeArrowheads="1"/>
          </p:cNvSpPr>
          <p:nvPr/>
        </p:nvSpPr>
        <p:spPr bwMode="auto">
          <a:xfrm>
            <a:off x="5486400" y="10668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85763" indent="-385763"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744538" indent="-246063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6175" indent="-238125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4511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083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655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27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799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char S[6] = "15213";</a:t>
            </a:r>
          </a:p>
        </p:txBody>
      </p:sp>
      <p:sp>
        <p:nvSpPr>
          <p:cNvPr id="20528" name="Rectangle 10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Strings</a:t>
            </a:r>
          </a:p>
        </p:txBody>
      </p:sp>
      <p:sp>
        <p:nvSpPr>
          <p:cNvPr id="20529" name="Rectangle 107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/>
          <a:lstStyle/>
          <a:p>
            <a:r>
              <a:rPr lang="en-US" altLang="en-US"/>
              <a:t>Strings in C</a:t>
            </a:r>
          </a:p>
          <a:p>
            <a:pPr lvl="1"/>
            <a:r>
              <a:rPr lang="en-US" altLang="en-US"/>
              <a:t>Represented by array of characters</a:t>
            </a:r>
          </a:p>
          <a:p>
            <a:pPr lvl="1"/>
            <a:r>
              <a:rPr lang="en-US" altLang="en-US"/>
              <a:t>Each character encoded in ASCII format</a:t>
            </a:r>
          </a:p>
          <a:p>
            <a:pPr lvl="2"/>
            <a:r>
              <a:rPr lang="en-US" altLang="en-US"/>
              <a:t>Standard 7-bit encoding of character set</a:t>
            </a:r>
          </a:p>
          <a:p>
            <a:pPr lvl="2"/>
            <a:r>
              <a:rPr lang="en-US" altLang="en-US"/>
              <a:t>Other encodings exist, but uncommon</a:t>
            </a:r>
          </a:p>
          <a:p>
            <a:pPr lvl="2"/>
            <a:r>
              <a:rPr lang="en-US" altLang="en-US"/>
              <a:t>Character “0” has code </a:t>
            </a:r>
            <a:r>
              <a:rPr lang="en-US" altLang="en-US">
                <a:latin typeface="Courier New" panose="02070309020205020404" pitchFamily="49" charset="0"/>
              </a:rPr>
              <a:t>0x30</a:t>
            </a:r>
          </a:p>
          <a:p>
            <a:pPr lvl="3"/>
            <a:r>
              <a:rPr lang="en-US" altLang="en-US"/>
              <a:t>Digit </a:t>
            </a:r>
            <a:r>
              <a:rPr lang="en-US" altLang="en-US" i="1"/>
              <a:t>i</a:t>
            </a:r>
            <a:r>
              <a:rPr lang="en-US" altLang="en-US"/>
              <a:t>  has code </a:t>
            </a:r>
            <a:r>
              <a:rPr lang="en-US" altLang="en-US">
                <a:latin typeface="Courier New" panose="02070309020205020404" pitchFamily="49" charset="0"/>
              </a:rPr>
              <a:t>0x30</a:t>
            </a:r>
            <a:r>
              <a:rPr lang="en-US" altLang="en-US"/>
              <a:t>+</a:t>
            </a:r>
            <a:r>
              <a:rPr lang="en-US" altLang="en-US" i="1"/>
              <a:t>i</a:t>
            </a:r>
          </a:p>
          <a:p>
            <a:pPr lvl="1"/>
            <a:r>
              <a:rPr lang="en-US" altLang="en-US"/>
              <a:t>String should be null-terminated</a:t>
            </a:r>
          </a:p>
          <a:p>
            <a:pPr lvl="2"/>
            <a:r>
              <a:rPr lang="en-US" altLang="en-US"/>
              <a:t>Final character = 0</a:t>
            </a:r>
          </a:p>
          <a:p>
            <a:r>
              <a:rPr lang="en-US" altLang="en-US"/>
              <a:t>Compatibility</a:t>
            </a:r>
          </a:p>
          <a:p>
            <a:pPr lvl="1"/>
            <a:r>
              <a:rPr lang="en-US" altLang="en-US"/>
              <a:t>Byte ordering not an issue</a:t>
            </a:r>
          </a:p>
          <a:p>
            <a:pPr lvl="2"/>
            <a:r>
              <a:rPr lang="en-US" altLang="en-US"/>
              <a:t>Data are single byte quantities</a:t>
            </a:r>
          </a:p>
          <a:p>
            <a:pPr lvl="1"/>
            <a:r>
              <a:rPr lang="en-US" altLang="en-US"/>
              <a:t>Text files generally platform independent</a:t>
            </a:r>
          </a:p>
          <a:p>
            <a:pPr lvl="2"/>
            <a:r>
              <a:rPr lang="en-US" altLang="en-US"/>
              <a:t>Except for different conventions of line termination character(s)!</a:t>
            </a:r>
          </a:p>
        </p:txBody>
      </p:sp>
      <p:sp>
        <p:nvSpPr>
          <p:cNvPr id="20496" name="Text Box 1040"/>
          <p:cNvSpPr txBox="1">
            <a:spLocks noChangeArrowheads="1"/>
          </p:cNvSpPr>
          <p:nvPr/>
        </p:nvSpPr>
        <p:spPr bwMode="auto">
          <a:xfrm>
            <a:off x="6283325" y="190341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Linux/Alpha </a:t>
            </a:r>
            <a:r>
              <a:rPr lang="en-US" altLang="en-US">
                <a:latin typeface="Courier New" panose="02070309020205020404" pitchFamily="49" charset="0"/>
              </a:rPr>
              <a:t>S</a:t>
            </a:r>
            <a:endParaRPr lang="en-US" altLang="en-US"/>
          </a:p>
        </p:txBody>
      </p:sp>
      <p:sp>
        <p:nvSpPr>
          <p:cNvPr id="20503" name="Text Box 1047"/>
          <p:cNvSpPr txBox="1">
            <a:spLocks noChangeArrowheads="1"/>
          </p:cNvSpPr>
          <p:nvPr/>
        </p:nvSpPr>
        <p:spPr bwMode="auto">
          <a:xfrm>
            <a:off x="7870825" y="1903413"/>
            <a:ext cx="815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Sun </a:t>
            </a:r>
            <a:r>
              <a:rPr lang="en-US" altLang="en-US">
                <a:latin typeface="Courier New" panose="02070309020205020404" pitchFamily="49" charset="0"/>
              </a:rPr>
              <a:t>S</a:t>
            </a:r>
            <a:endParaRPr lang="en-US" altLang="en-US"/>
          </a:p>
        </p:txBody>
      </p:sp>
      <p:grpSp>
        <p:nvGrpSpPr>
          <p:cNvPr id="20513" name="Group 1057"/>
          <p:cNvGrpSpPr>
            <a:grpSpLocks/>
          </p:cNvGrpSpPr>
          <p:nvPr/>
        </p:nvGrpSpPr>
        <p:grpSpPr bwMode="auto">
          <a:xfrm>
            <a:off x="8035925" y="2362200"/>
            <a:ext cx="609600" cy="1828800"/>
            <a:chOff x="4896" y="2256"/>
            <a:chExt cx="384" cy="1152"/>
          </a:xfrm>
        </p:grpSpPr>
        <p:sp>
          <p:nvSpPr>
            <p:cNvPr id="20499" name="Rectangle 1043"/>
            <p:cNvSpPr>
              <a:spLocks noChangeArrowheads="1"/>
            </p:cNvSpPr>
            <p:nvPr/>
          </p:nvSpPr>
          <p:spPr bwMode="auto">
            <a:xfrm>
              <a:off x="4896" y="2640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32</a:t>
              </a:r>
            </a:p>
          </p:txBody>
        </p:sp>
        <p:sp>
          <p:nvSpPr>
            <p:cNvPr id="20500" name="Rectangle 1044"/>
            <p:cNvSpPr>
              <a:spLocks noChangeArrowheads="1"/>
            </p:cNvSpPr>
            <p:nvPr/>
          </p:nvSpPr>
          <p:spPr bwMode="auto">
            <a:xfrm>
              <a:off x="4896" y="2832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0501" name="Rectangle 1045"/>
            <p:cNvSpPr>
              <a:spLocks noChangeArrowheads="1"/>
            </p:cNvSpPr>
            <p:nvPr/>
          </p:nvSpPr>
          <p:spPr bwMode="auto">
            <a:xfrm>
              <a:off x="4896" y="225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0502" name="Rectangle 1046"/>
            <p:cNvSpPr>
              <a:spLocks noChangeArrowheads="1"/>
            </p:cNvSpPr>
            <p:nvPr/>
          </p:nvSpPr>
          <p:spPr bwMode="auto">
            <a:xfrm>
              <a:off x="4896" y="2448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35</a:t>
              </a:r>
            </a:p>
          </p:txBody>
        </p:sp>
        <p:sp>
          <p:nvSpPr>
            <p:cNvPr id="20511" name="Rectangle 1055"/>
            <p:cNvSpPr>
              <a:spLocks noChangeArrowheads="1"/>
            </p:cNvSpPr>
            <p:nvPr/>
          </p:nvSpPr>
          <p:spPr bwMode="auto">
            <a:xfrm>
              <a:off x="4896" y="3024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33</a:t>
              </a:r>
            </a:p>
          </p:txBody>
        </p:sp>
        <p:sp>
          <p:nvSpPr>
            <p:cNvPr id="20512" name="Rectangle 1056"/>
            <p:cNvSpPr>
              <a:spLocks noChangeArrowheads="1"/>
            </p:cNvSpPr>
            <p:nvPr/>
          </p:nvSpPr>
          <p:spPr bwMode="auto">
            <a:xfrm>
              <a:off x="4896" y="321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</p:grpSp>
      <p:grpSp>
        <p:nvGrpSpPr>
          <p:cNvPr id="20514" name="Group 1058"/>
          <p:cNvGrpSpPr>
            <a:grpSpLocks/>
          </p:cNvGrpSpPr>
          <p:nvPr/>
        </p:nvGrpSpPr>
        <p:grpSpPr bwMode="auto">
          <a:xfrm>
            <a:off x="6511925" y="2362200"/>
            <a:ext cx="609600" cy="1828800"/>
            <a:chOff x="4896" y="2256"/>
            <a:chExt cx="384" cy="1152"/>
          </a:xfrm>
        </p:grpSpPr>
        <p:sp>
          <p:nvSpPr>
            <p:cNvPr id="20515" name="Rectangle 1059"/>
            <p:cNvSpPr>
              <a:spLocks noChangeArrowheads="1"/>
            </p:cNvSpPr>
            <p:nvPr/>
          </p:nvSpPr>
          <p:spPr bwMode="auto">
            <a:xfrm>
              <a:off x="4896" y="2640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32</a:t>
              </a:r>
            </a:p>
          </p:txBody>
        </p:sp>
        <p:sp>
          <p:nvSpPr>
            <p:cNvPr id="20516" name="Rectangle 1060"/>
            <p:cNvSpPr>
              <a:spLocks noChangeArrowheads="1"/>
            </p:cNvSpPr>
            <p:nvPr/>
          </p:nvSpPr>
          <p:spPr bwMode="auto">
            <a:xfrm>
              <a:off x="4896" y="2832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0517" name="Rectangle 1061"/>
            <p:cNvSpPr>
              <a:spLocks noChangeArrowheads="1"/>
            </p:cNvSpPr>
            <p:nvPr/>
          </p:nvSpPr>
          <p:spPr bwMode="auto">
            <a:xfrm>
              <a:off x="4896" y="225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0518" name="Rectangle 1062"/>
            <p:cNvSpPr>
              <a:spLocks noChangeArrowheads="1"/>
            </p:cNvSpPr>
            <p:nvPr/>
          </p:nvSpPr>
          <p:spPr bwMode="auto">
            <a:xfrm>
              <a:off x="4896" y="2448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35</a:t>
              </a:r>
            </a:p>
          </p:txBody>
        </p:sp>
        <p:sp>
          <p:nvSpPr>
            <p:cNvPr id="20519" name="Rectangle 1063"/>
            <p:cNvSpPr>
              <a:spLocks noChangeArrowheads="1"/>
            </p:cNvSpPr>
            <p:nvPr/>
          </p:nvSpPr>
          <p:spPr bwMode="auto">
            <a:xfrm>
              <a:off x="4896" y="3024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33</a:t>
              </a:r>
            </a:p>
          </p:txBody>
        </p:sp>
        <p:sp>
          <p:nvSpPr>
            <p:cNvPr id="20520" name="Rectangle 1064"/>
            <p:cNvSpPr>
              <a:spLocks noChangeArrowheads="1"/>
            </p:cNvSpPr>
            <p:nvPr/>
          </p:nvSpPr>
          <p:spPr bwMode="auto">
            <a:xfrm>
              <a:off x="4896" y="321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00</a:t>
              </a:r>
            </a:p>
          </p:txBody>
        </p:sp>
      </p:grpSp>
      <p:grpSp>
        <p:nvGrpSpPr>
          <p:cNvPr id="20530" name="Group 1074"/>
          <p:cNvGrpSpPr>
            <a:grpSpLocks/>
          </p:cNvGrpSpPr>
          <p:nvPr/>
        </p:nvGrpSpPr>
        <p:grpSpPr bwMode="auto">
          <a:xfrm>
            <a:off x="7121525" y="2514600"/>
            <a:ext cx="914400" cy="1524000"/>
            <a:chOff x="4272" y="1584"/>
            <a:chExt cx="576" cy="960"/>
          </a:xfrm>
        </p:grpSpPr>
        <p:sp>
          <p:nvSpPr>
            <p:cNvPr id="20504" name="Line 1048"/>
            <p:cNvSpPr>
              <a:spLocks noChangeShapeType="1"/>
            </p:cNvSpPr>
            <p:nvPr/>
          </p:nvSpPr>
          <p:spPr bwMode="auto">
            <a:xfrm>
              <a:off x="4272" y="158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1065"/>
            <p:cNvSpPr>
              <a:spLocks noChangeShapeType="1"/>
            </p:cNvSpPr>
            <p:nvPr/>
          </p:nvSpPr>
          <p:spPr bwMode="auto">
            <a:xfrm>
              <a:off x="4272" y="17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1066"/>
            <p:cNvSpPr>
              <a:spLocks noChangeShapeType="1"/>
            </p:cNvSpPr>
            <p:nvPr/>
          </p:nvSpPr>
          <p:spPr bwMode="auto">
            <a:xfrm>
              <a:off x="4272" y="196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1067"/>
            <p:cNvSpPr>
              <a:spLocks noChangeShapeType="1"/>
            </p:cNvSpPr>
            <p:nvPr/>
          </p:nvSpPr>
          <p:spPr bwMode="auto">
            <a:xfrm>
              <a:off x="4272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1068"/>
            <p:cNvSpPr>
              <a:spLocks noChangeShapeType="1"/>
            </p:cNvSpPr>
            <p:nvPr/>
          </p:nvSpPr>
          <p:spPr bwMode="auto">
            <a:xfrm>
              <a:off x="4272" y="235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1069"/>
            <p:cNvSpPr>
              <a:spLocks noChangeShapeType="1"/>
            </p:cNvSpPr>
            <p:nvPr/>
          </p:nvSpPr>
          <p:spPr bwMode="auto">
            <a:xfrm>
              <a:off x="4272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Machine-Level Code Representation</a:t>
            </a:r>
          </a:p>
        </p:txBody>
      </p:sp>
      <p:sp>
        <p:nvSpPr>
          <p:cNvPr id="17443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Encode Program as Sequence of Instructions</a:t>
            </a:r>
          </a:p>
          <a:p>
            <a:pPr lvl="1"/>
            <a:r>
              <a:rPr lang="en-US" altLang="en-US"/>
              <a:t>Each simple operation</a:t>
            </a:r>
          </a:p>
          <a:p>
            <a:pPr lvl="2"/>
            <a:r>
              <a:rPr lang="en-US" altLang="en-US"/>
              <a:t>Arithmetic operation</a:t>
            </a:r>
          </a:p>
          <a:p>
            <a:pPr lvl="2"/>
            <a:r>
              <a:rPr lang="en-US" altLang="en-US"/>
              <a:t>Read or write memory</a:t>
            </a:r>
          </a:p>
          <a:p>
            <a:pPr lvl="2"/>
            <a:r>
              <a:rPr lang="en-US" altLang="en-US"/>
              <a:t>Conditional branch</a:t>
            </a:r>
          </a:p>
          <a:p>
            <a:pPr lvl="1"/>
            <a:r>
              <a:rPr lang="en-US" altLang="en-US"/>
              <a:t>Instructions encoded as bytes</a:t>
            </a:r>
          </a:p>
          <a:p>
            <a:pPr lvl="2"/>
            <a:r>
              <a:rPr lang="en-US" altLang="en-US"/>
              <a:t>Alpha’s, Sun’s, Mac’s use 4 byte instructions</a:t>
            </a:r>
          </a:p>
          <a:p>
            <a:pPr lvl="3"/>
            <a:r>
              <a:rPr lang="en-US" altLang="en-US"/>
              <a:t>Reduced Instruction Set Computer (RISC)</a:t>
            </a:r>
          </a:p>
          <a:p>
            <a:pPr lvl="2"/>
            <a:r>
              <a:rPr lang="en-US" altLang="en-US"/>
              <a:t>PC’s use variable length instructions</a:t>
            </a:r>
          </a:p>
          <a:p>
            <a:pPr lvl="3"/>
            <a:r>
              <a:rPr lang="en-US" altLang="en-US"/>
              <a:t>Complex Instruction Set Computer (CISC)</a:t>
            </a:r>
          </a:p>
          <a:p>
            <a:pPr lvl="1"/>
            <a:r>
              <a:rPr lang="en-US" altLang="en-US"/>
              <a:t>Different instruction types and encodings for different machines</a:t>
            </a:r>
          </a:p>
          <a:p>
            <a:pPr lvl="2"/>
            <a:r>
              <a:rPr lang="en-US" altLang="en-US"/>
              <a:t>Most code not binary compatible</a:t>
            </a:r>
          </a:p>
          <a:p>
            <a:r>
              <a:rPr lang="en-US" altLang="en-US"/>
              <a:t>Programs are Byte Sequences Too!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2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Instructions</a:t>
            </a:r>
          </a:p>
        </p:txBody>
      </p:sp>
      <p:sp>
        <p:nvSpPr>
          <p:cNvPr id="19523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671887" cy="25130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int sum(int x, int y)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return x+y;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066800" y="6019800"/>
            <a:ext cx="746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i="1"/>
              <a:t>Different machines use totally different instructions and encodings</a:t>
            </a:r>
          </a:p>
        </p:txBody>
      </p:sp>
      <p:grpSp>
        <p:nvGrpSpPr>
          <p:cNvPr id="19494" name="Group 38"/>
          <p:cNvGrpSpPr>
            <a:grpSpLocks/>
          </p:cNvGrpSpPr>
          <p:nvPr/>
        </p:nvGrpSpPr>
        <p:grpSpPr bwMode="auto">
          <a:xfrm>
            <a:off x="4648200" y="1446213"/>
            <a:ext cx="1285875" cy="2897187"/>
            <a:chOff x="2928" y="911"/>
            <a:chExt cx="810" cy="1825"/>
          </a:xfrm>
        </p:grpSpPr>
        <p:grpSp>
          <p:nvGrpSpPr>
            <p:cNvPr id="19467" name="Group 11"/>
            <p:cNvGrpSpPr>
              <a:grpSpLocks/>
            </p:cNvGrpSpPr>
            <p:nvPr/>
          </p:nvGrpSpPr>
          <p:grpSpPr bwMode="auto">
            <a:xfrm>
              <a:off x="3072" y="1200"/>
              <a:ext cx="384" cy="768"/>
              <a:chOff x="1152" y="2160"/>
              <a:chExt cx="384" cy="768"/>
            </a:xfrm>
          </p:grpSpPr>
          <p:sp>
            <p:nvSpPr>
              <p:cNvPr id="19468" name="Rectangle 12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9470" name="Rectangle 14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19471" name="Rectangle 15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42</a:t>
                </a:r>
              </a:p>
            </p:txBody>
          </p:sp>
        </p:grp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2928" y="911"/>
              <a:ext cx="8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Alpha </a:t>
              </a:r>
              <a:r>
                <a:rPr lang="en-US" altLang="en-US">
                  <a:latin typeface="Courier New" panose="02070309020205020404" pitchFamily="49" charset="0"/>
                </a:rPr>
                <a:t>sum</a:t>
              </a:r>
              <a:endParaRPr lang="en-US" altLang="en-US"/>
            </a:p>
          </p:txBody>
        </p:sp>
        <p:grpSp>
          <p:nvGrpSpPr>
            <p:cNvPr id="19484" name="Group 28"/>
            <p:cNvGrpSpPr>
              <a:grpSpLocks/>
            </p:cNvGrpSpPr>
            <p:nvPr/>
          </p:nvGrpSpPr>
          <p:grpSpPr bwMode="auto">
            <a:xfrm>
              <a:off x="3072" y="1968"/>
              <a:ext cx="384" cy="768"/>
              <a:chOff x="1152" y="2160"/>
              <a:chExt cx="384" cy="768"/>
            </a:xfrm>
          </p:grpSpPr>
          <p:sp>
            <p:nvSpPr>
              <p:cNvPr id="19485" name="Rectangle 29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01</a:t>
                </a:r>
              </a:p>
            </p:txBody>
          </p:sp>
          <p:sp>
            <p:nvSpPr>
              <p:cNvPr id="19486" name="Rectangle 30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80</a:t>
                </a:r>
              </a:p>
            </p:txBody>
          </p:sp>
          <p:sp>
            <p:nvSpPr>
              <p:cNvPr id="19487" name="Rectangle 31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FA</a:t>
                </a:r>
              </a:p>
            </p:txBody>
          </p:sp>
          <p:sp>
            <p:nvSpPr>
              <p:cNvPr id="19488" name="Rectangle 32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6B</a:t>
                </a:r>
              </a:p>
            </p:txBody>
          </p:sp>
        </p:grpSp>
      </p:grpSp>
      <p:grpSp>
        <p:nvGrpSpPr>
          <p:cNvPr id="19495" name="Group 39"/>
          <p:cNvGrpSpPr>
            <a:grpSpLocks/>
          </p:cNvGrpSpPr>
          <p:nvPr/>
        </p:nvGrpSpPr>
        <p:grpSpPr bwMode="auto">
          <a:xfrm>
            <a:off x="6327775" y="1446213"/>
            <a:ext cx="1089025" cy="2897187"/>
            <a:chOff x="3986" y="911"/>
            <a:chExt cx="686" cy="1825"/>
          </a:xfrm>
        </p:grpSpPr>
        <p:grpSp>
          <p:nvGrpSpPr>
            <p:cNvPr id="19474" name="Group 18"/>
            <p:cNvGrpSpPr>
              <a:grpSpLocks/>
            </p:cNvGrpSpPr>
            <p:nvPr/>
          </p:nvGrpSpPr>
          <p:grpSpPr bwMode="auto">
            <a:xfrm>
              <a:off x="4128" y="1200"/>
              <a:ext cx="384" cy="768"/>
              <a:chOff x="1632" y="2064"/>
              <a:chExt cx="384" cy="768"/>
            </a:xfrm>
          </p:grpSpPr>
          <p:sp>
            <p:nvSpPr>
              <p:cNvPr id="19475" name="Rectangle 19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E0</a:t>
                </a:r>
              </a:p>
            </p:txBody>
          </p:sp>
          <p:sp>
            <p:nvSpPr>
              <p:cNvPr id="19476" name="Rectangle 20"/>
              <p:cNvSpPr>
                <a:spLocks noChangeArrowheads="1"/>
              </p:cNvSpPr>
              <p:nvPr/>
            </p:nvSpPr>
            <p:spPr bwMode="auto">
              <a:xfrm>
                <a:off x="1632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08</a:t>
                </a:r>
              </a:p>
            </p:txBody>
          </p:sp>
          <p:sp>
            <p:nvSpPr>
              <p:cNvPr id="19477" name="Rectangle 21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81</a:t>
                </a:r>
              </a:p>
            </p:txBody>
          </p:sp>
          <p:sp>
            <p:nvSpPr>
              <p:cNvPr id="19478" name="Rectangle 22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C3</a:t>
                </a:r>
              </a:p>
            </p:txBody>
          </p:sp>
        </p:grp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986" y="91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Sun </a:t>
              </a:r>
              <a:r>
                <a:rPr lang="en-US" altLang="en-US">
                  <a:latin typeface="Courier New" panose="02070309020205020404" pitchFamily="49" charset="0"/>
                </a:rPr>
                <a:t>sum</a:t>
              </a:r>
              <a:endParaRPr lang="en-US" altLang="en-US"/>
            </a:p>
          </p:txBody>
        </p:sp>
        <p:grpSp>
          <p:nvGrpSpPr>
            <p:cNvPr id="19489" name="Group 33"/>
            <p:cNvGrpSpPr>
              <a:grpSpLocks/>
            </p:cNvGrpSpPr>
            <p:nvPr/>
          </p:nvGrpSpPr>
          <p:grpSpPr bwMode="auto">
            <a:xfrm>
              <a:off x="4128" y="1968"/>
              <a:ext cx="384" cy="768"/>
              <a:chOff x="1152" y="2160"/>
              <a:chExt cx="384" cy="768"/>
            </a:xfrm>
          </p:grpSpPr>
          <p:sp>
            <p:nvSpPr>
              <p:cNvPr id="19490" name="Rectangle 3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90</a:t>
                </a:r>
              </a:p>
            </p:txBody>
          </p:sp>
          <p:sp>
            <p:nvSpPr>
              <p:cNvPr id="19491" name="Rectangle 35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02</a:t>
                </a:r>
              </a:p>
            </p:txBody>
          </p:sp>
          <p:sp>
            <p:nvSpPr>
              <p:cNvPr id="19492" name="Rectangle 3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9493" name="Rectangle 37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09</a:t>
                </a:r>
              </a:p>
            </p:txBody>
          </p:sp>
        </p:grpSp>
      </p:grp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0" y="2590800"/>
            <a:ext cx="4572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85763" indent="-385763"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744538" indent="-246063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6175" indent="-238125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4511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083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655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27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799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00000"/>
              </a:lnSpc>
            </a:pPr>
            <a:r>
              <a:rPr lang="en-US" altLang="en-US"/>
              <a:t>For this example, Alpha &amp; Sun use two 4-byte instructions</a:t>
            </a:r>
          </a:p>
          <a:p>
            <a:pPr lvl="2" eaLnBrk="1" hangingPunct="1"/>
            <a:r>
              <a:rPr lang="en-US" altLang="en-US"/>
              <a:t>Use differing numbers of instructions in other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PC uses 7 instructions with lengths 1, 2, and 3 bytes</a:t>
            </a:r>
          </a:p>
          <a:p>
            <a:pPr lvl="2" eaLnBrk="1" hangingPunct="1"/>
            <a:r>
              <a:rPr lang="en-US" altLang="en-US"/>
              <a:t>Same for NT and for Linux</a:t>
            </a:r>
          </a:p>
          <a:p>
            <a:pPr lvl="2" eaLnBrk="1" hangingPunct="1"/>
            <a:r>
              <a:rPr lang="en-US" altLang="en-US"/>
              <a:t>NT / Linux not fully binary compatible</a:t>
            </a:r>
          </a:p>
          <a:p>
            <a:pPr eaLnBrk="1" hangingPunct="1"/>
            <a:endParaRPr lang="en-US" altLang="en-US"/>
          </a:p>
        </p:txBody>
      </p:sp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7816850" y="1447800"/>
            <a:ext cx="974725" cy="4419600"/>
            <a:chOff x="4924" y="912"/>
            <a:chExt cx="614" cy="2784"/>
          </a:xfrm>
        </p:grpSpPr>
        <p:grpSp>
          <p:nvGrpSpPr>
            <p:cNvPr id="19500" name="Group 44"/>
            <p:cNvGrpSpPr>
              <a:grpSpLocks/>
            </p:cNvGrpSpPr>
            <p:nvPr/>
          </p:nvGrpSpPr>
          <p:grpSpPr bwMode="auto">
            <a:xfrm>
              <a:off x="5030" y="1200"/>
              <a:ext cx="384" cy="768"/>
              <a:chOff x="1632" y="2064"/>
              <a:chExt cx="384" cy="768"/>
            </a:xfrm>
          </p:grpSpPr>
          <p:sp>
            <p:nvSpPr>
              <p:cNvPr id="19501" name="Rectangle 45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E5</a:t>
                </a:r>
              </a:p>
            </p:txBody>
          </p:sp>
          <p:sp>
            <p:nvSpPr>
              <p:cNvPr id="19502" name="Rectangle 46"/>
              <p:cNvSpPr>
                <a:spLocks noChangeArrowheads="1"/>
              </p:cNvSpPr>
              <p:nvPr/>
            </p:nvSpPr>
            <p:spPr bwMode="auto">
              <a:xfrm>
                <a:off x="1632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8B</a:t>
                </a:r>
              </a:p>
            </p:txBody>
          </p:sp>
          <p:sp>
            <p:nvSpPr>
              <p:cNvPr id="19503" name="Rectangle 47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55</a:t>
                </a:r>
              </a:p>
            </p:txBody>
          </p:sp>
          <p:sp>
            <p:nvSpPr>
              <p:cNvPr id="19504" name="Rectangle 48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89</a:t>
                </a:r>
              </a:p>
            </p:txBody>
          </p:sp>
        </p:grpSp>
        <p:sp>
          <p:nvSpPr>
            <p:cNvPr id="19505" name="Text Box 49"/>
            <p:cNvSpPr txBox="1">
              <a:spLocks noChangeArrowheads="1"/>
            </p:cNvSpPr>
            <p:nvPr/>
          </p:nvSpPr>
          <p:spPr bwMode="auto">
            <a:xfrm>
              <a:off x="4924" y="912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PC </a:t>
              </a:r>
              <a:r>
                <a:rPr lang="en-US" altLang="en-US">
                  <a:latin typeface="Courier New" panose="02070309020205020404" pitchFamily="49" charset="0"/>
                </a:rPr>
                <a:t>sum</a:t>
              </a:r>
              <a:endParaRPr lang="en-US" altLang="en-US"/>
            </a:p>
          </p:txBody>
        </p:sp>
        <p:grpSp>
          <p:nvGrpSpPr>
            <p:cNvPr id="19506" name="Group 50"/>
            <p:cNvGrpSpPr>
              <a:grpSpLocks/>
            </p:cNvGrpSpPr>
            <p:nvPr/>
          </p:nvGrpSpPr>
          <p:grpSpPr bwMode="auto">
            <a:xfrm>
              <a:off x="5030" y="1968"/>
              <a:ext cx="384" cy="768"/>
              <a:chOff x="1152" y="2160"/>
              <a:chExt cx="384" cy="768"/>
            </a:xfrm>
          </p:grpSpPr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45</a:t>
                </a:r>
              </a:p>
            </p:txBody>
          </p:sp>
          <p:sp>
            <p:nvSpPr>
              <p:cNvPr id="19508" name="Rectangle 52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0C</a:t>
                </a:r>
              </a:p>
            </p:txBody>
          </p:sp>
          <p:sp>
            <p:nvSpPr>
              <p:cNvPr id="19509" name="Rectangle 53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03</a:t>
                </a:r>
              </a:p>
            </p:txBody>
          </p:sp>
          <p:sp>
            <p:nvSpPr>
              <p:cNvPr id="19510" name="Rectangle 5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45</a:t>
                </a:r>
              </a:p>
            </p:txBody>
          </p:sp>
        </p:grpSp>
        <p:grpSp>
          <p:nvGrpSpPr>
            <p:cNvPr id="19511" name="Group 55"/>
            <p:cNvGrpSpPr>
              <a:grpSpLocks/>
            </p:cNvGrpSpPr>
            <p:nvPr/>
          </p:nvGrpSpPr>
          <p:grpSpPr bwMode="auto">
            <a:xfrm>
              <a:off x="5040" y="2736"/>
              <a:ext cx="384" cy="768"/>
              <a:chOff x="1152" y="2160"/>
              <a:chExt cx="384" cy="768"/>
            </a:xfrm>
          </p:grpSpPr>
          <p:sp>
            <p:nvSpPr>
              <p:cNvPr id="19512" name="Rectangle 56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08</a:t>
                </a:r>
              </a:p>
            </p:txBody>
          </p:sp>
          <p:sp>
            <p:nvSpPr>
              <p:cNvPr id="19513" name="Rectangle 57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89</a:t>
                </a:r>
              </a:p>
            </p:txBody>
          </p:sp>
          <p:sp>
            <p:nvSpPr>
              <p:cNvPr id="19514" name="Rectangle 58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EC</a:t>
                </a:r>
              </a:p>
            </p:txBody>
          </p:sp>
          <p:sp>
            <p:nvSpPr>
              <p:cNvPr id="19515" name="Rectangle 59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5D</a:t>
                </a:r>
              </a:p>
            </p:txBody>
          </p:sp>
        </p:grpSp>
        <p:sp>
          <p:nvSpPr>
            <p:cNvPr id="19517" name="Rectangle 61"/>
            <p:cNvSpPr>
              <a:spLocks noChangeArrowheads="1"/>
            </p:cNvSpPr>
            <p:nvPr/>
          </p:nvSpPr>
          <p:spPr bwMode="auto">
            <a:xfrm>
              <a:off x="5040" y="3504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C3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Don’t Computers Use Base 10?</a:t>
            </a:r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 10 Number Representation</a:t>
            </a:r>
          </a:p>
          <a:p>
            <a:pPr lvl="1"/>
            <a:r>
              <a:rPr lang="en-US" altLang="en-US"/>
              <a:t>That’s why fingers are known as “digits”</a:t>
            </a:r>
          </a:p>
          <a:p>
            <a:pPr lvl="1"/>
            <a:r>
              <a:rPr lang="en-US" altLang="en-US"/>
              <a:t>Natural representation for financial transactions</a:t>
            </a:r>
          </a:p>
          <a:p>
            <a:pPr lvl="2"/>
            <a:r>
              <a:rPr lang="en-US" altLang="en-US"/>
              <a:t>Floating point number cannot exactly represent $1.20</a:t>
            </a:r>
          </a:p>
          <a:p>
            <a:pPr lvl="1"/>
            <a:r>
              <a:rPr lang="en-US" altLang="en-US"/>
              <a:t>Even carries through in scientific notation</a:t>
            </a:r>
          </a:p>
          <a:p>
            <a:pPr lvl="2"/>
            <a:r>
              <a:rPr lang="en-US" altLang="en-US"/>
              <a:t>1.5213 X 10</a:t>
            </a:r>
            <a:r>
              <a:rPr lang="en-US" altLang="en-US" baseline="30000"/>
              <a:t>4</a:t>
            </a:r>
          </a:p>
          <a:p>
            <a:r>
              <a:rPr lang="en-US" altLang="en-US"/>
              <a:t>Implementing Electronically</a:t>
            </a:r>
          </a:p>
          <a:p>
            <a:pPr lvl="1"/>
            <a:r>
              <a:rPr lang="en-US" altLang="en-US"/>
              <a:t>Hard to store</a:t>
            </a:r>
          </a:p>
          <a:p>
            <a:pPr lvl="2"/>
            <a:r>
              <a:rPr lang="en-US" altLang="en-US"/>
              <a:t>ENIAC (First electronic computer) used 10 vacuum tubes / digit</a:t>
            </a:r>
          </a:p>
          <a:p>
            <a:pPr lvl="1"/>
            <a:r>
              <a:rPr lang="en-US" altLang="en-US"/>
              <a:t>Hard to transmit</a:t>
            </a:r>
          </a:p>
          <a:p>
            <a:pPr lvl="2"/>
            <a:r>
              <a:rPr lang="en-US" altLang="en-US"/>
              <a:t>Need high precision to encode 10 signal levels on single wire</a:t>
            </a:r>
          </a:p>
          <a:p>
            <a:pPr lvl="1"/>
            <a:r>
              <a:rPr lang="en-US" altLang="en-US"/>
              <a:t>Messy to implement digital logic functions</a:t>
            </a:r>
          </a:p>
          <a:p>
            <a:pPr lvl="2"/>
            <a:r>
              <a:rPr lang="en-US" altLang="en-US"/>
              <a:t>Addition, multiplication, etc.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Algebra</a:t>
            </a:r>
          </a:p>
        </p:txBody>
      </p:sp>
      <p:sp>
        <p:nvSpPr>
          <p:cNvPr id="2153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17513" y="990600"/>
            <a:ext cx="8307387" cy="5224463"/>
          </a:xfrm>
        </p:spPr>
        <p:txBody>
          <a:bodyPr/>
          <a:lstStyle/>
          <a:p>
            <a:r>
              <a:rPr lang="en-US" altLang="en-US"/>
              <a:t>Developed by George Boole in 19th Century</a:t>
            </a:r>
          </a:p>
          <a:p>
            <a:pPr lvl="1"/>
            <a:r>
              <a:rPr lang="en-US" altLang="en-US"/>
              <a:t>Algebraic representation of logic</a:t>
            </a:r>
          </a:p>
          <a:p>
            <a:pPr lvl="2"/>
            <a:r>
              <a:rPr lang="en-US" altLang="en-US"/>
              <a:t>Encode “True” as 1 and “False” as 0</a:t>
            </a:r>
          </a:p>
          <a:p>
            <a:endParaRPr lang="en-US" altLang="en-US"/>
          </a:p>
        </p:txBody>
      </p:sp>
      <p:grpSp>
        <p:nvGrpSpPr>
          <p:cNvPr id="21535" name="Group 31"/>
          <p:cNvGrpSpPr>
            <a:grpSpLocks/>
          </p:cNvGrpSpPr>
          <p:nvPr/>
        </p:nvGrpSpPr>
        <p:grpSpPr bwMode="auto">
          <a:xfrm>
            <a:off x="228600" y="2133600"/>
            <a:ext cx="4432300" cy="2214563"/>
            <a:chOff x="144" y="1344"/>
            <a:chExt cx="2792" cy="1395"/>
          </a:xfrm>
        </p:grpSpPr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144" y="1344"/>
              <a:ext cx="27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>
              <a:lvl1pPr marL="385763" indent="-385763" algn="l">
                <a:lnSpc>
                  <a:spcPct val="95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defRPr>
              </a:lvl1pPr>
              <a:lvl2pPr marL="744538" indent="-246063" algn="l">
                <a:spcBef>
                  <a:spcPct val="25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6175" indent="-238125" algn="l">
                <a:lnSpc>
                  <a:spcPct val="107000"/>
                </a:lnSpc>
                <a:spcBef>
                  <a:spcPct val="10000"/>
                </a:spcBef>
                <a:buClr>
                  <a:srgbClr val="005400"/>
                </a:buClr>
                <a:buSzPct val="90000"/>
                <a:buFont typeface="Wingdings" panose="05000000000000000000" pitchFamily="2" charset="2"/>
                <a:buChar char="l"/>
                <a:defRPr b="1">
                  <a:solidFill>
                    <a:schemeClr val="folHlink"/>
                  </a:solidFill>
                  <a:latin typeface="Helvetica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4511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9083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3655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8227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2799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And</a:t>
              </a:r>
            </a:p>
            <a:p>
              <a:pPr lvl="1" eaLnBrk="1" hangingPunct="1">
                <a:lnSpc>
                  <a:spcPct val="100000"/>
                </a:lnSpc>
              </a:pPr>
              <a:r>
                <a:rPr lang="en-US" altLang="en-US"/>
                <a:t>A&amp;B = 1 when both A=1 and B=1</a:t>
              </a:r>
            </a:p>
          </p:txBody>
        </p:sp>
        <p:graphicFrame>
          <p:nvGraphicFramePr>
            <p:cNvPr id="21526" name="Object 22"/>
            <p:cNvGraphicFramePr>
              <a:graphicFrameLocks noChangeAspect="1"/>
            </p:cNvGraphicFramePr>
            <p:nvPr/>
          </p:nvGraphicFramePr>
          <p:xfrm>
            <a:off x="1104" y="187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2" name="Document" r:id="rId3" imgW="6243320" imgH="1376680" progId="Word.Document.8">
                    <p:embed/>
                  </p:oleObj>
                </mc:Choice>
                <mc:Fallback>
                  <p:oleObj name="Document" r:id="rId3" imgW="6243320" imgH="1376680" progId="Word.Document.8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1104" y="1872"/>
                          <a:ext cx="880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228600" y="4038600"/>
            <a:ext cx="4432300" cy="2290763"/>
            <a:chOff x="144" y="2544"/>
            <a:chExt cx="2792" cy="1443"/>
          </a:xfrm>
        </p:grpSpPr>
        <p:graphicFrame>
          <p:nvGraphicFramePr>
            <p:cNvPr id="21527" name="Object 23"/>
            <p:cNvGraphicFramePr>
              <a:graphicFrameLocks noChangeAspect="1"/>
            </p:cNvGraphicFramePr>
            <p:nvPr/>
          </p:nvGraphicFramePr>
          <p:xfrm>
            <a:off x="1104" y="3120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3" name="Document" r:id="rId5" imgW="6243320" imgH="1376680" progId="Word.Document.8">
                    <p:embed/>
                  </p:oleObj>
                </mc:Choice>
                <mc:Fallback>
                  <p:oleObj name="Document" r:id="rId5" imgW="6243320" imgH="1376680" progId="Word.Document.8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1104" y="3120"/>
                          <a:ext cx="880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4" y="2544"/>
              <a:ext cx="27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>
              <a:lvl1pPr marL="385763" indent="-385763" algn="l">
                <a:lnSpc>
                  <a:spcPct val="95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defRPr>
              </a:lvl1pPr>
              <a:lvl2pPr marL="744538" indent="-246063" algn="l">
                <a:spcBef>
                  <a:spcPct val="25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6175" indent="-238125" algn="l">
                <a:lnSpc>
                  <a:spcPct val="107000"/>
                </a:lnSpc>
                <a:spcBef>
                  <a:spcPct val="10000"/>
                </a:spcBef>
                <a:buClr>
                  <a:srgbClr val="005400"/>
                </a:buClr>
                <a:buSzPct val="90000"/>
                <a:buFont typeface="Wingdings" panose="05000000000000000000" pitchFamily="2" charset="2"/>
                <a:buChar char="l"/>
                <a:defRPr b="1">
                  <a:solidFill>
                    <a:schemeClr val="folHlink"/>
                  </a:solidFill>
                  <a:latin typeface="Helvetica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4511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9083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3655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8227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2799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Not</a:t>
              </a:r>
            </a:p>
            <a:p>
              <a:pPr lvl="1" eaLnBrk="1" hangingPunct="1">
                <a:lnSpc>
                  <a:spcPct val="100000"/>
                </a:lnSpc>
              </a:pPr>
              <a:r>
                <a:rPr lang="en-US" altLang="en-US"/>
                <a:t>~A = 1 when A=0</a:t>
              </a:r>
            </a:p>
          </p:txBody>
        </p:sp>
      </p:grp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4419600" y="2133600"/>
            <a:ext cx="4432300" cy="2209800"/>
            <a:chOff x="2784" y="1344"/>
            <a:chExt cx="2792" cy="1392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2784" y="1344"/>
              <a:ext cx="27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>
              <a:lvl1pPr marL="385763" indent="-385763" algn="l">
                <a:lnSpc>
                  <a:spcPct val="95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defRPr>
              </a:lvl1pPr>
              <a:lvl2pPr marL="744538" indent="-246063" algn="l">
                <a:spcBef>
                  <a:spcPct val="25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6175" indent="-238125" algn="l">
                <a:lnSpc>
                  <a:spcPct val="107000"/>
                </a:lnSpc>
                <a:spcBef>
                  <a:spcPct val="10000"/>
                </a:spcBef>
                <a:buClr>
                  <a:srgbClr val="005400"/>
                </a:buClr>
                <a:buSzPct val="90000"/>
                <a:buFont typeface="Wingdings" panose="05000000000000000000" pitchFamily="2" charset="2"/>
                <a:buChar char="l"/>
                <a:defRPr b="1">
                  <a:solidFill>
                    <a:schemeClr val="folHlink"/>
                  </a:solidFill>
                  <a:latin typeface="Helvetica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4511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9083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3655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8227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2799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Or</a:t>
              </a:r>
            </a:p>
            <a:p>
              <a:pPr lvl="1" eaLnBrk="1" hangingPunct="1">
                <a:lnSpc>
                  <a:spcPct val="100000"/>
                </a:lnSpc>
              </a:pPr>
              <a:r>
                <a:rPr lang="en-US" altLang="en-US"/>
                <a:t>A|B = 1 when either A=1 or B=1</a:t>
              </a:r>
            </a:p>
          </p:txBody>
        </p:sp>
        <p:graphicFrame>
          <p:nvGraphicFramePr>
            <p:cNvPr id="21530" name="Object 26"/>
            <p:cNvGraphicFramePr>
              <a:graphicFrameLocks noChangeAspect="1"/>
            </p:cNvGraphicFramePr>
            <p:nvPr/>
          </p:nvGraphicFramePr>
          <p:xfrm>
            <a:off x="3728" y="1869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4" name="Document" r:id="rId7" imgW="6243320" imgH="1376680" progId="Word.Document.8">
                    <p:embed/>
                  </p:oleObj>
                </mc:Choice>
                <mc:Fallback>
                  <p:oleObj name="Document" r:id="rId7" imgW="6243320" imgH="1376680" progId="Word.Document.8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3728" y="1869"/>
                          <a:ext cx="880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4419600" y="4191000"/>
            <a:ext cx="4432300" cy="2514600"/>
            <a:chOff x="2784" y="2640"/>
            <a:chExt cx="2792" cy="1584"/>
          </a:xfrm>
        </p:grpSpPr>
        <p:graphicFrame>
          <p:nvGraphicFramePr>
            <p:cNvPr id="21531" name="Object 27"/>
            <p:cNvGraphicFramePr>
              <a:graphicFrameLocks noChangeAspect="1"/>
            </p:cNvGraphicFramePr>
            <p:nvPr/>
          </p:nvGraphicFramePr>
          <p:xfrm>
            <a:off x="3552" y="3357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5" name="Document" r:id="rId9" imgW="6243320" imgH="1376680" progId="Word.Document.8">
                    <p:embed/>
                  </p:oleObj>
                </mc:Choice>
                <mc:Fallback>
                  <p:oleObj name="Document" r:id="rId9" imgW="6243320" imgH="1376680" progId="Word.Document.8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3552" y="3357"/>
                          <a:ext cx="880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784" y="2640"/>
              <a:ext cx="27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>
              <a:lvl1pPr marL="385763" indent="-385763" algn="l">
                <a:lnSpc>
                  <a:spcPct val="95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defRPr>
              </a:lvl1pPr>
              <a:lvl2pPr marL="744538" indent="-246063" algn="l">
                <a:spcBef>
                  <a:spcPct val="25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6175" indent="-238125" algn="l">
                <a:lnSpc>
                  <a:spcPct val="107000"/>
                </a:lnSpc>
                <a:spcBef>
                  <a:spcPct val="10000"/>
                </a:spcBef>
                <a:buClr>
                  <a:srgbClr val="005400"/>
                </a:buClr>
                <a:buSzPct val="90000"/>
                <a:buFont typeface="Wingdings" panose="05000000000000000000" pitchFamily="2" charset="2"/>
                <a:buChar char="l"/>
                <a:defRPr b="1">
                  <a:solidFill>
                    <a:schemeClr val="folHlink"/>
                  </a:solidFill>
                  <a:latin typeface="Helvetica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4511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9083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3655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8227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2799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Exclusive-Or (Xor)</a:t>
              </a:r>
            </a:p>
            <a:p>
              <a:pPr lvl="1" eaLnBrk="1" hangingPunct="1">
                <a:lnSpc>
                  <a:spcPct val="100000"/>
                </a:lnSpc>
              </a:pPr>
              <a:r>
                <a:rPr lang="en-US" altLang="en-US"/>
                <a:t>A^B = 1 when either A=1 or B=1, but not both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026"/>
          <p:cNvGrpSpPr>
            <a:grpSpLocks/>
          </p:cNvGrpSpPr>
          <p:nvPr/>
        </p:nvGrpSpPr>
        <p:grpSpPr bwMode="auto">
          <a:xfrm>
            <a:off x="1539875" y="3228975"/>
            <a:ext cx="3048000" cy="1143000"/>
            <a:chOff x="1008" y="3072"/>
            <a:chExt cx="1920" cy="720"/>
          </a:xfrm>
        </p:grpSpPr>
        <p:sp>
          <p:nvSpPr>
            <p:cNvPr id="24579" name="Line 1027"/>
            <p:cNvSpPr>
              <a:spLocks noChangeShapeType="1"/>
            </p:cNvSpPr>
            <p:nvPr/>
          </p:nvSpPr>
          <p:spPr bwMode="auto">
            <a:xfrm flipV="1">
              <a:off x="1296" y="3072"/>
              <a:ext cx="6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0" name="Line 1028"/>
            <p:cNvSpPr>
              <a:spLocks noChangeShapeType="1"/>
            </p:cNvSpPr>
            <p:nvPr/>
          </p:nvSpPr>
          <p:spPr bwMode="auto">
            <a:xfrm>
              <a:off x="1296" y="3456"/>
              <a:ext cx="6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Line 1029"/>
            <p:cNvSpPr>
              <a:spLocks noChangeShapeType="1"/>
            </p:cNvSpPr>
            <p:nvPr/>
          </p:nvSpPr>
          <p:spPr bwMode="auto">
            <a:xfrm>
              <a:off x="1968" y="3072"/>
              <a:ext cx="6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Line 1030"/>
            <p:cNvSpPr>
              <a:spLocks noChangeShapeType="1"/>
            </p:cNvSpPr>
            <p:nvPr/>
          </p:nvSpPr>
          <p:spPr bwMode="auto">
            <a:xfrm flipV="1">
              <a:off x="1968" y="3408"/>
              <a:ext cx="6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1031"/>
            <p:cNvSpPr txBox="1">
              <a:spLocks noChangeArrowheads="1"/>
            </p:cNvSpPr>
            <p:nvPr/>
          </p:nvSpPr>
          <p:spPr bwMode="auto">
            <a:xfrm>
              <a:off x="1574" y="3102"/>
              <a:ext cx="29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 b="0"/>
                <a:t>A</a:t>
              </a:r>
            </a:p>
          </p:txBody>
        </p:sp>
        <p:sp>
          <p:nvSpPr>
            <p:cNvPr id="24584" name="Text Box 1032"/>
            <p:cNvSpPr txBox="1">
              <a:spLocks noChangeArrowheads="1"/>
            </p:cNvSpPr>
            <p:nvPr/>
          </p:nvSpPr>
          <p:spPr bwMode="auto">
            <a:xfrm>
              <a:off x="1584" y="3552"/>
              <a:ext cx="29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 b="0"/>
                <a:t>~A</a:t>
              </a:r>
            </a:p>
          </p:txBody>
        </p:sp>
        <p:sp>
          <p:nvSpPr>
            <p:cNvPr id="24585" name="Text Box 1033"/>
            <p:cNvSpPr txBox="1">
              <a:spLocks noChangeArrowheads="1"/>
            </p:cNvSpPr>
            <p:nvPr/>
          </p:nvSpPr>
          <p:spPr bwMode="auto">
            <a:xfrm>
              <a:off x="2064" y="3102"/>
              <a:ext cx="29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 b="0"/>
                <a:t>~B</a:t>
              </a:r>
            </a:p>
          </p:txBody>
        </p:sp>
        <p:sp>
          <p:nvSpPr>
            <p:cNvPr id="24586" name="Text Box 1034"/>
            <p:cNvSpPr txBox="1">
              <a:spLocks noChangeArrowheads="1"/>
            </p:cNvSpPr>
            <p:nvPr/>
          </p:nvSpPr>
          <p:spPr bwMode="auto">
            <a:xfrm>
              <a:off x="2074" y="3552"/>
              <a:ext cx="29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 b="0"/>
                <a:t>B</a:t>
              </a:r>
            </a:p>
          </p:txBody>
        </p:sp>
        <p:sp>
          <p:nvSpPr>
            <p:cNvPr id="24587" name="Line 1035"/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036"/>
            <p:cNvSpPr>
              <a:spLocks noChangeShapeType="1"/>
            </p:cNvSpPr>
            <p:nvPr/>
          </p:nvSpPr>
          <p:spPr bwMode="auto">
            <a:xfrm>
              <a:off x="1104" y="34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Oval 1037"/>
            <p:cNvSpPr>
              <a:spLocks noChangeArrowheads="1"/>
            </p:cNvSpPr>
            <p:nvPr/>
          </p:nvSpPr>
          <p:spPr bwMode="auto">
            <a:xfrm>
              <a:off x="1008" y="3408"/>
              <a:ext cx="96" cy="9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Oval 1038"/>
            <p:cNvSpPr>
              <a:spLocks noChangeArrowheads="1"/>
            </p:cNvSpPr>
            <p:nvPr/>
          </p:nvSpPr>
          <p:spPr bwMode="auto">
            <a:xfrm>
              <a:off x="2832" y="3360"/>
              <a:ext cx="96" cy="9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1" name="Text Box 1039"/>
          <p:cNvSpPr txBox="1">
            <a:spLocks noChangeArrowheads="1"/>
          </p:cNvSpPr>
          <p:nvPr/>
        </p:nvSpPr>
        <p:spPr bwMode="auto">
          <a:xfrm>
            <a:off x="4953000" y="2895600"/>
            <a:ext cx="2727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Connection when</a:t>
            </a:r>
          </a:p>
          <a:p>
            <a:pPr algn="l">
              <a:lnSpc>
                <a:spcPct val="10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 A&amp;~B | ~A&amp;B</a:t>
            </a:r>
          </a:p>
          <a:p>
            <a:pPr algn="l">
              <a:lnSpc>
                <a:spcPct val="100000"/>
              </a:lnSpc>
            </a:pPr>
            <a:endParaRPr lang="en-US" altLang="en-US" sz="2400">
              <a:solidFill>
                <a:schemeClr val="accent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4602" name="Rectangle 1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Boolean Algebra</a:t>
            </a:r>
          </a:p>
        </p:txBody>
      </p:sp>
      <p:sp>
        <p:nvSpPr>
          <p:cNvPr id="24603" name="Rectangle 1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Applied to Digital Systems by Claude Shannon</a:t>
            </a:r>
          </a:p>
          <a:p>
            <a:pPr lvl="1"/>
            <a:r>
              <a:rPr lang="en-US" altLang="en-US"/>
              <a:t>1937 MIT Master’s Thesis</a:t>
            </a:r>
          </a:p>
          <a:p>
            <a:pPr lvl="1"/>
            <a:r>
              <a:rPr lang="en-US" altLang="en-US"/>
              <a:t>Reason about networks of relay switches</a:t>
            </a:r>
          </a:p>
          <a:p>
            <a:pPr lvl="2"/>
            <a:r>
              <a:rPr lang="en-US" altLang="en-US"/>
              <a:t>Encode closed switch as 1, open switch as 0</a:t>
            </a:r>
          </a:p>
          <a:p>
            <a:endParaRPr lang="en-US" altLang="en-US"/>
          </a:p>
        </p:txBody>
      </p:sp>
      <p:grpSp>
        <p:nvGrpSpPr>
          <p:cNvPr id="24596" name="Group 1044"/>
          <p:cNvGrpSpPr>
            <a:grpSpLocks/>
          </p:cNvGrpSpPr>
          <p:nvPr/>
        </p:nvGrpSpPr>
        <p:grpSpPr bwMode="auto">
          <a:xfrm>
            <a:off x="1676400" y="2743200"/>
            <a:ext cx="2819400" cy="838200"/>
            <a:chOff x="1056" y="1728"/>
            <a:chExt cx="1776" cy="528"/>
          </a:xfrm>
        </p:grpSpPr>
        <p:sp>
          <p:nvSpPr>
            <p:cNvPr id="24594" name="Freeform 1042"/>
            <p:cNvSpPr>
              <a:spLocks/>
            </p:cNvSpPr>
            <p:nvPr/>
          </p:nvSpPr>
          <p:spPr bwMode="auto">
            <a:xfrm>
              <a:off x="1056" y="1968"/>
              <a:ext cx="1776" cy="288"/>
            </a:xfrm>
            <a:custGeom>
              <a:avLst/>
              <a:gdLst>
                <a:gd name="T0" fmla="*/ 0 w 1776"/>
                <a:gd name="T1" fmla="*/ 288 h 288"/>
                <a:gd name="T2" fmla="*/ 288 w 1776"/>
                <a:gd name="T3" fmla="*/ 288 h 288"/>
                <a:gd name="T4" fmla="*/ 912 w 1776"/>
                <a:gd name="T5" fmla="*/ 0 h 288"/>
                <a:gd name="T6" fmla="*/ 1536 w 1776"/>
                <a:gd name="T7" fmla="*/ 240 h 288"/>
                <a:gd name="T8" fmla="*/ 1776 w 1776"/>
                <a:gd name="T9" fmla="*/ 2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6" h="288">
                  <a:moveTo>
                    <a:pt x="0" y="288"/>
                  </a:moveTo>
                  <a:lnTo>
                    <a:pt x="288" y="288"/>
                  </a:lnTo>
                  <a:cubicBezTo>
                    <a:pt x="440" y="240"/>
                    <a:pt x="731" y="0"/>
                    <a:pt x="912" y="0"/>
                  </a:cubicBezTo>
                  <a:cubicBezTo>
                    <a:pt x="1093" y="0"/>
                    <a:pt x="1392" y="200"/>
                    <a:pt x="1536" y="240"/>
                  </a:cubicBezTo>
                  <a:lnTo>
                    <a:pt x="1776" y="240"/>
                  </a:lnTo>
                </a:path>
              </a:pathLst>
            </a:custGeom>
            <a:noFill/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4595" name="Rectangle 1043"/>
            <p:cNvSpPr>
              <a:spLocks noChangeArrowheads="1"/>
            </p:cNvSpPr>
            <p:nvPr/>
          </p:nvSpPr>
          <p:spPr bwMode="auto">
            <a:xfrm>
              <a:off x="1776" y="1728"/>
              <a:ext cx="45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</a:rPr>
                <a:t>A&amp;~B</a:t>
              </a:r>
            </a:p>
          </p:txBody>
        </p:sp>
      </p:grpSp>
      <p:grpSp>
        <p:nvGrpSpPr>
          <p:cNvPr id="24600" name="Group 1048"/>
          <p:cNvGrpSpPr>
            <a:grpSpLocks/>
          </p:cNvGrpSpPr>
          <p:nvPr/>
        </p:nvGrpSpPr>
        <p:grpSpPr bwMode="auto">
          <a:xfrm>
            <a:off x="1600200" y="4038600"/>
            <a:ext cx="2819400" cy="873125"/>
            <a:chOff x="1008" y="2544"/>
            <a:chExt cx="1776" cy="550"/>
          </a:xfrm>
        </p:grpSpPr>
        <p:sp>
          <p:nvSpPr>
            <p:cNvPr id="24598" name="Freeform 1046"/>
            <p:cNvSpPr>
              <a:spLocks/>
            </p:cNvSpPr>
            <p:nvPr/>
          </p:nvSpPr>
          <p:spPr bwMode="auto">
            <a:xfrm flipV="1">
              <a:off x="1008" y="2544"/>
              <a:ext cx="1776" cy="288"/>
            </a:xfrm>
            <a:custGeom>
              <a:avLst/>
              <a:gdLst>
                <a:gd name="T0" fmla="*/ 0 w 1776"/>
                <a:gd name="T1" fmla="*/ 288 h 288"/>
                <a:gd name="T2" fmla="*/ 288 w 1776"/>
                <a:gd name="T3" fmla="*/ 288 h 288"/>
                <a:gd name="T4" fmla="*/ 912 w 1776"/>
                <a:gd name="T5" fmla="*/ 0 h 288"/>
                <a:gd name="T6" fmla="*/ 1536 w 1776"/>
                <a:gd name="T7" fmla="*/ 240 h 288"/>
                <a:gd name="T8" fmla="*/ 1776 w 1776"/>
                <a:gd name="T9" fmla="*/ 2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6" h="288">
                  <a:moveTo>
                    <a:pt x="0" y="288"/>
                  </a:moveTo>
                  <a:lnTo>
                    <a:pt x="288" y="288"/>
                  </a:lnTo>
                  <a:cubicBezTo>
                    <a:pt x="440" y="240"/>
                    <a:pt x="731" y="0"/>
                    <a:pt x="912" y="0"/>
                  </a:cubicBezTo>
                  <a:cubicBezTo>
                    <a:pt x="1093" y="0"/>
                    <a:pt x="1392" y="200"/>
                    <a:pt x="1536" y="240"/>
                  </a:cubicBezTo>
                  <a:lnTo>
                    <a:pt x="1776" y="240"/>
                  </a:lnTo>
                </a:path>
              </a:pathLst>
            </a:custGeom>
            <a:noFill/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4599" name="Rectangle 1047"/>
            <p:cNvSpPr>
              <a:spLocks noChangeArrowheads="1"/>
            </p:cNvSpPr>
            <p:nvPr/>
          </p:nvSpPr>
          <p:spPr bwMode="auto">
            <a:xfrm>
              <a:off x="1776" y="2880"/>
              <a:ext cx="45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</a:rPr>
                <a:t>~A&amp;B</a:t>
              </a:r>
            </a:p>
          </p:txBody>
        </p:sp>
      </p:grpSp>
      <p:sp>
        <p:nvSpPr>
          <p:cNvPr id="24601" name="Rectangle 1049"/>
          <p:cNvSpPr>
            <a:spLocks noChangeArrowheads="1"/>
          </p:cNvSpPr>
          <p:nvPr/>
        </p:nvSpPr>
        <p:spPr bwMode="auto">
          <a:xfrm>
            <a:off x="5105400" y="4495800"/>
            <a:ext cx="97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= A^B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 autoUpdateAnimBg="0"/>
      <p:bldP spid="2460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7781925" cy="573088"/>
          </a:xfrm>
        </p:spPr>
        <p:txBody>
          <a:bodyPr/>
          <a:lstStyle/>
          <a:p>
            <a:r>
              <a:rPr lang="en-US" altLang="en-US"/>
              <a:t>Integer Algebra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tabLst>
                <a:tab pos="2006600" algn="l"/>
                <a:tab pos="5321300" algn="l"/>
              </a:tabLst>
            </a:pPr>
            <a:r>
              <a:rPr lang="en-US" altLang="en-US"/>
              <a:t>Integer Arithmetic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 b="0">
                <a:sym typeface="Symbol" panose="05050102010706020507" pitchFamily="18" charset="2"/>
              </a:rPr>
              <a:t></a:t>
            </a:r>
            <a:r>
              <a:rPr lang="en-US" altLang="en-US" b="0"/>
              <a:t>Z, +, *, –, 0, 1</a:t>
            </a:r>
            <a:r>
              <a:rPr lang="en-US" altLang="en-US" b="0">
                <a:sym typeface="Symbol" panose="05050102010706020507" pitchFamily="18" charset="2"/>
              </a:rPr>
              <a:t></a:t>
            </a:r>
            <a:r>
              <a:rPr lang="en-US" altLang="en-US"/>
              <a:t> forms a “ring”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Addition is “sum” operation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Multiplication is “product” operation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– is additive inverse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0 is identity for sum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1 is identity for product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7781925" cy="573088"/>
          </a:xfrm>
        </p:spPr>
        <p:txBody>
          <a:bodyPr/>
          <a:lstStyle/>
          <a:p>
            <a:r>
              <a:rPr lang="en-US" altLang="en-US"/>
              <a:t>Boolean Algebra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198812"/>
          </a:xfrm>
        </p:spPr>
        <p:txBody>
          <a:bodyPr/>
          <a:lstStyle/>
          <a:p>
            <a:pPr marL="169863" indent="-169863">
              <a:tabLst>
                <a:tab pos="2006600" algn="l"/>
                <a:tab pos="5321300" algn="l"/>
              </a:tabLst>
            </a:pPr>
            <a:r>
              <a:rPr lang="en-US" altLang="en-US"/>
              <a:t>Boolean Algebra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 b="0">
                <a:sym typeface="Symbol" panose="05050102010706020507" pitchFamily="18" charset="2"/>
              </a:rPr>
              <a:t></a:t>
            </a:r>
            <a:r>
              <a:rPr lang="en-US" altLang="en-US" b="0"/>
              <a:t>{0,1}, |, &amp;, ~, 0, 1</a:t>
            </a:r>
            <a:r>
              <a:rPr lang="en-US" altLang="en-US" b="0">
                <a:sym typeface="Symbol" panose="05050102010706020507" pitchFamily="18" charset="2"/>
              </a:rPr>
              <a:t></a:t>
            </a:r>
            <a:r>
              <a:rPr lang="en-US" altLang="en-US" b="0"/>
              <a:t> </a:t>
            </a:r>
            <a:r>
              <a:rPr lang="en-US" altLang="en-US"/>
              <a:t>forms a “Boolean algebra”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Or is “sum” operation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And is “product” operation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~ is “complement” operation (not additive inverse)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0 is identity for sum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r>
              <a:rPr lang="en-US" altLang="en-US"/>
              <a:t>1 is identity for product</a:t>
            </a:r>
          </a:p>
          <a:p>
            <a:pPr marL="573088" lvl="1" indent="-288925">
              <a:tabLst>
                <a:tab pos="2006600" algn="l"/>
                <a:tab pos="5321300" algn="l"/>
              </a:tabLst>
            </a:pPr>
            <a:endParaRPr lang="en-US" altLang="en-US"/>
          </a:p>
          <a:p>
            <a:pPr marL="169863" indent="-169863">
              <a:tabLst>
                <a:tab pos="2006600" algn="l"/>
                <a:tab pos="5321300" algn="l"/>
              </a:tabLst>
            </a:pPr>
            <a:endParaRPr lang="en-US" altLang="en-US"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71538"/>
            <a:ext cx="8839200" cy="5224462"/>
          </a:xfrm>
        </p:spPr>
        <p:txBody>
          <a:bodyPr/>
          <a:lstStyle/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5029200" algn="l"/>
              </a:tabLst>
            </a:pPr>
            <a:r>
              <a:rPr lang="en-US" altLang="en-US" i="1"/>
              <a:t>Commutativity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A | B    =  B | A	A + B  =  B + A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A &amp; B    =  B &amp; A	A * B  =  B * A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5029200" algn="l"/>
              </a:tabLst>
            </a:pPr>
            <a:r>
              <a:rPr lang="en-US" altLang="en-US" i="1"/>
              <a:t>Associativity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(A |  B)  | C    =  A | (B | C)	(A + B) + C  =  A + (B + C)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(A &amp; B) &amp; C    =  A &amp; (B &amp; C)	(A * B) * C  =  A * (B * C)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5029200" algn="l"/>
              </a:tabLst>
            </a:pPr>
            <a:r>
              <a:rPr lang="en-US" altLang="en-US" i="1"/>
              <a:t>Product distributes over sum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A &amp; (B | C)  =  (A &amp; B) | (A &amp; C)	A * (B + C)  =  A * B + B * C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5029200" algn="l"/>
              </a:tabLst>
            </a:pPr>
            <a:r>
              <a:rPr lang="en-US" altLang="en-US" i="1"/>
              <a:t>Sum and product identities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A | 0  =  A	A + 0  =  A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A &amp; 1  =  A	A * 1  = A 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5029200" algn="l"/>
              </a:tabLst>
            </a:pPr>
            <a:r>
              <a:rPr lang="en-US" altLang="en-US" i="1"/>
              <a:t>Zero is product annihilator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A &amp; 0  =  0	A * 0  =  0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5029200" algn="l"/>
              </a:tabLst>
            </a:pPr>
            <a:r>
              <a:rPr lang="en-US" altLang="en-US" i="1"/>
              <a:t>Cancellation of negation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5029200" algn="l"/>
              </a:tabLst>
            </a:pPr>
            <a:r>
              <a:rPr lang="en-US" altLang="en-US"/>
              <a:t>		~ (~ A) =  A	– (– A)  =  A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38200" y="228600"/>
            <a:ext cx="67818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Boolean Algebra 	</a:t>
            </a:r>
            <a:r>
              <a:rPr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sym typeface="Symbol" panose="05050102010706020507" pitchFamily="18" charset="2"/>
              </a:rPr>
              <a:t></a:t>
            </a:r>
            <a:r>
              <a:rPr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	Integer 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52625" y="323850"/>
            <a:ext cx="5280025" cy="573088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763000" cy="5224463"/>
          </a:xfrm>
        </p:spPr>
        <p:txBody>
          <a:bodyPr/>
          <a:lstStyle/>
          <a:p>
            <a:pPr marL="573088" lvl="1" indent="-288925">
              <a:lnSpc>
                <a:spcPct val="90000"/>
              </a:lnSpc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Boolean: </a:t>
            </a:r>
            <a:r>
              <a:rPr lang="en-US" altLang="en-US" i="1"/>
              <a:t>Sum distributes over product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		A | (B &amp; C)  =  (A | B) &amp; (A | C)	A + (B * C) 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 (A + B) * (B + C)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Boolean: </a:t>
            </a:r>
            <a:r>
              <a:rPr lang="en-US" altLang="en-US" i="1"/>
              <a:t>Idempotency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		A | A  =  A	A  + A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A</a:t>
            </a:r>
          </a:p>
          <a:p>
            <a:pPr marL="855663" lvl="2" indent="-165100">
              <a:lnSpc>
                <a:spcPct val="97000"/>
              </a:lnSpc>
              <a:buClr>
                <a:schemeClr val="tx2"/>
              </a:buClr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“A is true” or “A is true” = “A is true”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		A &amp; A  =  A	A  * A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A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Boolean: </a:t>
            </a:r>
            <a:r>
              <a:rPr lang="en-US" altLang="en-US" i="1"/>
              <a:t>Absorption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		A | (A &amp; B)  =  A	A + (A * B)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A</a:t>
            </a:r>
          </a:p>
          <a:p>
            <a:pPr marL="855663" lvl="2" indent="-165100">
              <a:lnSpc>
                <a:spcPct val="97000"/>
              </a:lnSpc>
              <a:buClr>
                <a:schemeClr val="tx2"/>
              </a:buClr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“A is true” or “A is true and B is true” = “A is true”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		A &amp; (A | B)  =  A	A * (A + B)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A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Boolean: </a:t>
            </a:r>
            <a:r>
              <a:rPr lang="en-US" altLang="en-US" i="1"/>
              <a:t>Laws of Complements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		A | ~A  =  1	A  + –A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1</a:t>
            </a:r>
          </a:p>
          <a:p>
            <a:pPr marL="855663" lvl="2" indent="-165100">
              <a:lnSpc>
                <a:spcPct val="97000"/>
              </a:lnSpc>
              <a:buClr>
                <a:schemeClr val="tx2"/>
              </a:buClr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“A is true” or “A is false”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Ring: </a:t>
            </a:r>
            <a:r>
              <a:rPr lang="en-US" altLang="en-US" i="1"/>
              <a:t>Every element has additive inverse</a:t>
            </a:r>
          </a:p>
          <a:p>
            <a:pPr marL="573088" lvl="1" indent="-288925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143000" algn="l"/>
                <a:tab pos="4921250" algn="l"/>
                <a:tab pos="5029200" algn="l"/>
              </a:tabLst>
            </a:pPr>
            <a:r>
              <a:rPr lang="en-US" altLang="en-US"/>
              <a:t>		A | ~A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0	A + –A = 0</a:t>
            </a:r>
          </a:p>
        </p:txBody>
      </p:sp>
      <p:sp>
        <p:nvSpPr>
          <p:cNvPr id="32772" name="Rectangle 2052"/>
          <p:cNvSpPr>
            <a:spLocks noChangeArrowheads="1"/>
          </p:cNvSpPr>
          <p:nvPr/>
        </p:nvSpPr>
        <p:spPr bwMode="auto">
          <a:xfrm>
            <a:off x="1066800" y="228600"/>
            <a:ext cx="67818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94100" algn="l"/>
                <a:tab pos="411321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Boolean Algebra 	</a:t>
            </a:r>
            <a:r>
              <a:rPr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	Integer 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457200"/>
            <a:ext cx="6657975" cy="573088"/>
          </a:xfrm>
        </p:spPr>
        <p:txBody>
          <a:bodyPr/>
          <a:lstStyle/>
          <a:p>
            <a:r>
              <a:rPr lang="en-US" altLang="en-US"/>
              <a:t>Properties of &amp; and ^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307388" cy="5224463"/>
          </a:xfrm>
        </p:spPr>
        <p:txBody>
          <a:bodyPr/>
          <a:lstStyle/>
          <a:p>
            <a:pPr marL="169863" indent="-169863">
              <a:tabLst>
                <a:tab pos="3657600" algn="l"/>
                <a:tab pos="5537200" algn="l"/>
              </a:tabLst>
            </a:pPr>
            <a:r>
              <a:rPr lang="en-US" altLang="en-US"/>
              <a:t>Boolean Ring</a:t>
            </a:r>
          </a:p>
          <a:p>
            <a:pPr marL="573088" lvl="1" indent="-288925">
              <a:tabLst>
                <a:tab pos="3657600" algn="l"/>
                <a:tab pos="5537200" algn="l"/>
              </a:tabLst>
            </a:pPr>
            <a:r>
              <a:rPr lang="en-US" altLang="en-US">
                <a:sym typeface="Symbol" panose="05050102010706020507" pitchFamily="18" charset="2"/>
              </a:rPr>
              <a:t></a:t>
            </a:r>
            <a:r>
              <a:rPr lang="en-US" altLang="en-US"/>
              <a:t>{0,1}, ^, &amp;,</a:t>
            </a:r>
            <a:r>
              <a:rPr lang="en-US" altLang="en-US" i="1"/>
              <a:t> </a:t>
            </a:r>
            <a:r>
              <a:rPr lang="en-US" altLang="en-US" i="1">
                <a:latin typeface="Symbol" panose="05050102010706020507" pitchFamily="18" charset="2"/>
                <a:sym typeface="Symbol" panose="05050102010706020507" pitchFamily="18" charset="2"/>
              </a:rPr>
              <a:t>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/>
              <a:t> 0, 1</a:t>
            </a:r>
            <a:r>
              <a:rPr lang="en-US" altLang="en-US">
                <a:sym typeface="Symbol" panose="05050102010706020507" pitchFamily="18" charset="2"/>
              </a:rPr>
              <a:t></a:t>
            </a:r>
            <a:r>
              <a:rPr lang="en-US" altLang="en-US"/>
              <a:t> </a:t>
            </a:r>
          </a:p>
          <a:p>
            <a:pPr marL="573088" lvl="1" indent="-288925">
              <a:tabLst>
                <a:tab pos="3657600" algn="l"/>
                <a:tab pos="5537200" algn="l"/>
              </a:tabLst>
            </a:pPr>
            <a:r>
              <a:rPr lang="en-US" altLang="en-US"/>
              <a:t>Identical to integers mod 2</a:t>
            </a:r>
          </a:p>
          <a:p>
            <a:pPr marL="573088" lvl="1" indent="-288925">
              <a:tabLst>
                <a:tab pos="3657600" algn="l"/>
                <a:tab pos="5537200" algn="l"/>
              </a:tabLst>
            </a:pP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i="1">
                <a:latin typeface="Symbol" panose="05050102010706020507" pitchFamily="18" charset="2"/>
                <a:sym typeface="Symbol" panose="05050102010706020507" pitchFamily="18" charset="2"/>
              </a:rPr>
              <a:t></a:t>
            </a:r>
            <a:r>
              <a:rPr lang="en-US" altLang="en-US"/>
              <a:t> is identity operation: </a:t>
            </a:r>
            <a:r>
              <a:rPr lang="en-US" altLang="en-US" i="1">
                <a:latin typeface="Symbol" panose="05050102010706020507" pitchFamily="18" charset="2"/>
                <a:sym typeface="Symbol" panose="05050102010706020507" pitchFamily="18" charset="2"/>
              </a:rPr>
              <a:t> </a:t>
            </a:r>
            <a:r>
              <a:rPr lang="en-US" altLang="en-US"/>
              <a:t>(A) = A</a:t>
            </a:r>
          </a:p>
          <a:p>
            <a:pPr marL="855663" lvl="2" indent="-165100">
              <a:buFont typeface="Wingdings" panose="05000000000000000000" pitchFamily="2" charset="2"/>
              <a:buNone/>
              <a:tabLst>
                <a:tab pos="3657600" algn="l"/>
                <a:tab pos="5537200" algn="l"/>
              </a:tabLst>
            </a:pPr>
            <a:r>
              <a:rPr lang="en-US" altLang="en-US"/>
              <a:t>A ^ A = 0</a:t>
            </a:r>
          </a:p>
          <a:p>
            <a:pPr marL="169863" indent="-169863">
              <a:tabLst>
                <a:tab pos="3657600" algn="l"/>
                <a:tab pos="5537200" algn="l"/>
              </a:tabLst>
            </a:pPr>
            <a:r>
              <a:rPr lang="en-US" altLang="en-US"/>
              <a:t>Property	Boolean Ring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Commutative sum	A ^ B  =  B ^ A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Commutative product	A &amp; B  =  B &amp; A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Associative sum	(A ^ B) ^ C  =  A ^ (B ^ C)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Associative product	(A &amp; B) &amp; C  =  A &amp; (B &amp; C)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Prod. over sum	A &amp; (B ^ C)  =  (A &amp; B) ^ (B &amp; C)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0 is sum identity	A ^ 0  =  A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1 is prod. identity	A &amp; 1  =  A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0 is product annihilator	A &amp; 0 = 0</a:t>
            </a:r>
          </a:p>
          <a:p>
            <a:pPr marL="573088" lvl="1" indent="-288925">
              <a:buClr>
                <a:schemeClr val="tx1"/>
              </a:buClr>
              <a:tabLst>
                <a:tab pos="3657600" algn="l"/>
                <a:tab pos="5537200" algn="l"/>
              </a:tabLst>
            </a:pPr>
            <a:r>
              <a:rPr lang="en-US" altLang="en-US"/>
              <a:t>Additive inverse	A ^ A  =  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Operations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DeMorgan’s Laws</a:t>
            </a:r>
          </a:p>
          <a:p>
            <a:pPr lvl="1"/>
            <a:r>
              <a:rPr lang="en-US" altLang="en-US"/>
              <a:t>Express &amp; in terms of |, and vice-versa</a:t>
            </a:r>
          </a:p>
          <a:p>
            <a:pPr lvl="2"/>
            <a:r>
              <a:rPr lang="en-US" altLang="en-US"/>
              <a:t>A &amp; B  =  ~(~A | ~B)</a:t>
            </a:r>
          </a:p>
          <a:p>
            <a:pPr lvl="3"/>
            <a:r>
              <a:rPr lang="en-US" altLang="en-US"/>
              <a:t>A and B are true if and only if neither A nor B is false</a:t>
            </a:r>
          </a:p>
          <a:p>
            <a:pPr lvl="2"/>
            <a:r>
              <a:rPr lang="en-US" altLang="en-US"/>
              <a:t>A | B  =  ~(~A &amp; ~B)</a:t>
            </a:r>
          </a:p>
          <a:p>
            <a:pPr lvl="3"/>
            <a:r>
              <a:rPr lang="en-US" altLang="en-US"/>
              <a:t>A or B are true if and only if A and B are not both false</a:t>
            </a:r>
          </a:p>
          <a:p>
            <a:r>
              <a:rPr lang="en-US" altLang="en-US"/>
              <a:t>Exclusive-Or using Inclusive Or</a:t>
            </a:r>
          </a:p>
          <a:p>
            <a:pPr lvl="2"/>
            <a:r>
              <a:rPr lang="en-US" altLang="en-US"/>
              <a:t>A ^ B  =  (~A &amp; B) | (A &amp; ~B)</a:t>
            </a:r>
          </a:p>
          <a:p>
            <a:pPr lvl="3"/>
            <a:r>
              <a:rPr lang="en-US" altLang="en-US"/>
              <a:t>Exactly one of A and B is true</a:t>
            </a:r>
          </a:p>
          <a:p>
            <a:pPr lvl="2"/>
            <a:r>
              <a:rPr lang="en-US" altLang="en-US"/>
              <a:t>A ^ B  =  (A | B) &amp; ~(A &amp; B)</a:t>
            </a:r>
          </a:p>
          <a:p>
            <a:pPr lvl="3"/>
            <a:r>
              <a:rPr lang="en-US" altLang="en-US"/>
              <a:t>Either A is true, or B is true, but not both</a:t>
            </a:r>
          </a:p>
          <a:p>
            <a:pPr lvl="1"/>
            <a:endParaRPr lang="en-US" altLang="en-US"/>
          </a:p>
          <a:p>
            <a:pPr lvl="2"/>
            <a:endParaRPr lang="en-US" altLang="en-US"/>
          </a:p>
          <a:p>
            <a:pPr lvl="3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7056438" cy="573088"/>
          </a:xfrm>
        </p:spPr>
        <p:txBody>
          <a:bodyPr/>
          <a:lstStyle/>
          <a:p>
            <a:r>
              <a:rPr lang="en-US" altLang="en-US"/>
              <a:t>General Boolean Algebras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167687" cy="4926012"/>
          </a:xfrm>
        </p:spPr>
        <p:txBody>
          <a:bodyPr/>
          <a:lstStyle/>
          <a:p>
            <a:pPr>
              <a:lnSpc>
                <a:spcPct val="85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Operate on Bit Vectors</a:t>
            </a:r>
          </a:p>
          <a:p>
            <a:pPr>
              <a:lnSpc>
                <a:spcPct val="85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/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Operations applied bitwise</a:t>
            </a:r>
          </a:p>
          <a:p>
            <a:pPr>
              <a:lnSpc>
                <a:spcPct val="85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/>
          </a:p>
          <a:p>
            <a:pPr>
              <a:lnSpc>
                <a:spcPct val="85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/>
          </a:p>
          <a:p>
            <a:pPr>
              <a:lnSpc>
                <a:spcPct val="85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/>
          </a:p>
          <a:p>
            <a:pPr>
              <a:lnSpc>
                <a:spcPct val="85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All of the Properties of Boolean Algebra Apply</a:t>
            </a:r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/>
          </a:p>
          <a:p>
            <a:pPr lvl="2">
              <a:lnSpc>
                <a:spcPct val="97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62000" y="2667000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01101001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&amp; 01010101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</a:rPr>
              <a:t>01000001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38200" y="329882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590800" y="2667000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01101001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| 01010101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</a:rPr>
              <a:t>01111101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667000" y="329882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419600" y="2667000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01101001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^ 01010101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</a:rPr>
              <a:t>00111100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572000" y="329882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324600" y="2667000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~ 01010101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</a:rPr>
              <a:t>10101010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6400800" y="3298825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762000" y="33528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  01000001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2895600" y="335280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01111101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724400" y="335280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00111100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6629400" y="335280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10101010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 build="p" autoUpdateAnimBg="0"/>
      <p:bldP spid="26649" grpId="0" build="p" autoUpdateAnimBg="0"/>
      <p:bldP spid="26650" grpId="0" build="p" autoUpdateAnimBg="0"/>
      <p:bldP spid="266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001000" cy="573088"/>
          </a:xfrm>
        </p:spPr>
        <p:txBody>
          <a:bodyPr/>
          <a:lstStyle/>
          <a:p>
            <a:r>
              <a:rPr lang="en-US" altLang="en-US"/>
              <a:t>Representing &amp; Manipulating Sets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167687" cy="4926012"/>
          </a:xfrm>
        </p:spPr>
        <p:txBody>
          <a:bodyPr/>
          <a:lstStyle/>
          <a:p>
            <a:pPr>
              <a:lnSpc>
                <a:spcPct val="85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Representation</a:t>
            </a:r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Width </a:t>
            </a:r>
            <a:r>
              <a:rPr lang="en-US" altLang="en-US" b="0" i="1"/>
              <a:t>w</a:t>
            </a:r>
            <a:r>
              <a:rPr lang="en-US" altLang="en-US"/>
              <a:t> bit vector represents subsets of </a:t>
            </a:r>
            <a:r>
              <a:rPr lang="en-US" altLang="en-US" b="0"/>
              <a:t>{0, …, </a:t>
            </a:r>
            <a:r>
              <a:rPr lang="en-US" altLang="en-US" b="0" i="1"/>
              <a:t>w</a:t>
            </a:r>
            <a:r>
              <a:rPr lang="en-US" altLang="en-US" b="0"/>
              <a:t>–1}</a:t>
            </a:r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 b="0"/>
              <a:t>a</a:t>
            </a:r>
            <a:r>
              <a:rPr lang="en-US" altLang="en-US" b="0" i="1" baseline="-25000"/>
              <a:t>j</a:t>
            </a:r>
            <a:r>
              <a:rPr lang="en-US" altLang="en-US" b="0"/>
              <a:t> = 1</a:t>
            </a:r>
            <a:r>
              <a:rPr lang="en-US" altLang="en-US"/>
              <a:t> if </a:t>
            </a:r>
            <a:r>
              <a:rPr lang="en-US" altLang="en-US" b="0" i="1"/>
              <a:t>j</a:t>
            </a:r>
            <a:r>
              <a:rPr lang="en-US" altLang="en-US"/>
              <a:t>  </a:t>
            </a:r>
            <a:r>
              <a:rPr lang="en-US" altLang="en-US" b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b="0" i="1"/>
              <a:t>A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01101001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{ 0, 3, 5, 6 }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 sz="2000">
                <a:solidFill>
                  <a:srgbClr val="969696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65</a:t>
            </a:r>
            <a:r>
              <a:rPr lang="en-US" altLang="en-US" sz="2000">
                <a:solidFill>
                  <a:srgbClr val="969696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000">
                <a:solidFill>
                  <a:srgbClr val="969696"/>
                </a:solidFill>
                <a:latin typeface="Courier New" panose="02070309020205020404" pitchFamily="49" charset="0"/>
              </a:rPr>
              <a:t>21</a:t>
            </a: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0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01010101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{ 0, 2, 4, 6 }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 sz="2000">
                <a:solidFill>
                  <a:srgbClr val="969696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2000">
                <a:solidFill>
                  <a:srgbClr val="969696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000">
                <a:solidFill>
                  <a:srgbClr val="969696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>
                <a:solidFill>
                  <a:srgbClr val="969696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Operations</a:t>
            </a:r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&amp; 	Intersection	</a:t>
            </a:r>
            <a:r>
              <a:rPr lang="en-US" altLang="en-US">
                <a:latin typeface="Courier New" panose="02070309020205020404" pitchFamily="49" charset="0"/>
              </a:rPr>
              <a:t>01000001	</a:t>
            </a:r>
            <a:r>
              <a:rPr lang="en-US" altLang="en-US" b="0"/>
              <a:t>{ 0, 6 }</a:t>
            </a:r>
            <a:endParaRPr lang="en-US" altLang="en-US"/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|  	Union	</a:t>
            </a:r>
            <a:r>
              <a:rPr lang="en-US" altLang="en-US">
                <a:latin typeface="Courier New" panose="02070309020205020404" pitchFamily="49" charset="0"/>
              </a:rPr>
              <a:t>01111101	</a:t>
            </a:r>
            <a:r>
              <a:rPr lang="en-US" altLang="en-US" b="0"/>
              <a:t>{ 0, 2, 3, 4, 5, 6 }</a:t>
            </a:r>
            <a:endParaRPr lang="en-US" altLang="en-US"/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^	Symmetric difference	</a:t>
            </a:r>
            <a:r>
              <a:rPr lang="en-US" altLang="en-US">
                <a:latin typeface="Courier New" panose="02070309020205020404" pitchFamily="49" charset="0"/>
              </a:rPr>
              <a:t>00111100	</a:t>
            </a:r>
            <a:r>
              <a:rPr lang="en-US" altLang="en-US" b="0"/>
              <a:t>{ 2, 3, 4, 5 }</a:t>
            </a:r>
            <a:endParaRPr lang="en-US" altLang="en-US"/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r>
              <a:rPr lang="en-US" altLang="en-US"/>
              <a:t>~	Complement	</a:t>
            </a:r>
            <a:r>
              <a:rPr lang="en-US" altLang="en-US">
                <a:latin typeface="Courier New" panose="02070309020205020404" pitchFamily="49" charset="0"/>
              </a:rPr>
              <a:t>10101010	</a:t>
            </a:r>
            <a:r>
              <a:rPr lang="en-US" altLang="en-US" b="0"/>
              <a:t>{ 1, 3, 5, 7 }</a:t>
            </a:r>
            <a:endParaRPr lang="en-US" altLang="en-US"/>
          </a:p>
          <a:p>
            <a:pPr lvl="1">
              <a:lnSpc>
                <a:spcPct val="90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/>
          </a:p>
          <a:p>
            <a:pPr lvl="2">
              <a:lnSpc>
                <a:spcPct val="97000"/>
              </a:lnSpc>
              <a:tabLst>
                <a:tab pos="1255713" algn="l"/>
                <a:tab pos="1774825" algn="l"/>
                <a:tab pos="4113213" algn="l"/>
                <a:tab pos="5484813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Representations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 2 Number Representation</a:t>
            </a:r>
          </a:p>
          <a:p>
            <a:pPr lvl="1"/>
            <a:r>
              <a:rPr lang="en-US" altLang="en-US"/>
              <a:t>Represent 15213</a:t>
            </a:r>
            <a:r>
              <a:rPr lang="en-US" altLang="en-US" baseline="-25000"/>
              <a:t>10</a:t>
            </a:r>
            <a:r>
              <a:rPr lang="en-US" altLang="en-US"/>
              <a:t> as 11101101101101</a:t>
            </a:r>
            <a:r>
              <a:rPr lang="en-US" altLang="en-US" baseline="-25000"/>
              <a:t>2</a:t>
            </a:r>
          </a:p>
          <a:p>
            <a:pPr lvl="1"/>
            <a:r>
              <a:rPr lang="en-US" altLang="en-US"/>
              <a:t>Represent 1.20</a:t>
            </a:r>
            <a:r>
              <a:rPr lang="en-US" altLang="en-US" baseline="-25000"/>
              <a:t>10</a:t>
            </a:r>
            <a:r>
              <a:rPr lang="en-US" altLang="en-US"/>
              <a:t> as 1.0011001100110011[0011]…</a:t>
            </a:r>
            <a:r>
              <a:rPr lang="en-US" altLang="en-US" baseline="-25000"/>
              <a:t>2</a:t>
            </a:r>
          </a:p>
          <a:p>
            <a:pPr lvl="1"/>
            <a:r>
              <a:rPr lang="en-US" altLang="en-US"/>
              <a:t>Represent 1.5213 X 10</a:t>
            </a:r>
            <a:r>
              <a:rPr lang="en-US" altLang="en-US" baseline="30000"/>
              <a:t>4</a:t>
            </a:r>
            <a:r>
              <a:rPr lang="en-US" altLang="en-US"/>
              <a:t>  as 1.1101101101101</a:t>
            </a:r>
            <a:r>
              <a:rPr lang="en-US" altLang="en-US" baseline="-25000"/>
              <a:t>2</a:t>
            </a:r>
            <a:r>
              <a:rPr lang="en-US" altLang="en-US"/>
              <a:t> X 2</a:t>
            </a:r>
            <a:r>
              <a:rPr lang="en-US" altLang="en-US" baseline="30000"/>
              <a:t>13</a:t>
            </a:r>
          </a:p>
          <a:p>
            <a:r>
              <a:rPr lang="en-US" altLang="en-US"/>
              <a:t>Electronic Implementation</a:t>
            </a:r>
          </a:p>
          <a:p>
            <a:pPr lvl="1"/>
            <a:r>
              <a:rPr lang="en-US" altLang="en-US"/>
              <a:t>Easy to store with bistable elements</a:t>
            </a:r>
          </a:p>
          <a:p>
            <a:pPr lvl="1"/>
            <a:r>
              <a:rPr lang="en-US" altLang="en-US"/>
              <a:t>Reliably transmitted on noisy and inaccurate wires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Straightforward implementation of arithmetic functions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762000" y="4114800"/>
            <a:ext cx="6858000" cy="2195513"/>
            <a:chOff x="192" y="2400"/>
            <a:chExt cx="4320" cy="1383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 b="0">
                <a:solidFill>
                  <a:schemeClr val="bg2"/>
                </a:solidFill>
              </a:endParaRP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en-US" b="0">
                <a:solidFill>
                  <a:schemeClr val="bg2"/>
                </a:solidFill>
              </a:endParaRPr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>
                <a:gd name="T0" fmla="*/ 0 w 3578"/>
                <a:gd name="T1" fmla="*/ 706 h 716"/>
                <a:gd name="T2" fmla="*/ 157 w 3578"/>
                <a:gd name="T3" fmla="*/ 653 h 716"/>
                <a:gd name="T4" fmla="*/ 294 w 3578"/>
                <a:gd name="T5" fmla="*/ 643 h 716"/>
                <a:gd name="T6" fmla="*/ 547 w 3578"/>
                <a:gd name="T7" fmla="*/ 685 h 716"/>
                <a:gd name="T8" fmla="*/ 768 w 3578"/>
                <a:gd name="T9" fmla="*/ 653 h 716"/>
                <a:gd name="T10" fmla="*/ 894 w 3578"/>
                <a:gd name="T11" fmla="*/ 632 h 716"/>
                <a:gd name="T12" fmla="*/ 1021 w 3578"/>
                <a:gd name="T13" fmla="*/ 664 h 716"/>
                <a:gd name="T14" fmla="*/ 1178 w 3578"/>
                <a:gd name="T15" fmla="*/ 674 h 716"/>
                <a:gd name="T16" fmla="*/ 1273 w 3578"/>
                <a:gd name="T17" fmla="*/ 664 h 716"/>
                <a:gd name="T18" fmla="*/ 1305 w 3578"/>
                <a:gd name="T19" fmla="*/ 653 h 716"/>
                <a:gd name="T20" fmla="*/ 1347 w 3578"/>
                <a:gd name="T21" fmla="*/ 569 h 716"/>
                <a:gd name="T22" fmla="*/ 1463 w 3578"/>
                <a:gd name="T23" fmla="*/ 253 h 716"/>
                <a:gd name="T24" fmla="*/ 1547 w 3578"/>
                <a:gd name="T25" fmla="*/ 116 h 716"/>
                <a:gd name="T26" fmla="*/ 1642 w 3578"/>
                <a:gd name="T27" fmla="*/ 53 h 716"/>
                <a:gd name="T28" fmla="*/ 1831 w 3578"/>
                <a:gd name="T29" fmla="*/ 21 h 716"/>
                <a:gd name="T30" fmla="*/ 2031 w 3578"/>
                <a:gd name="T31" fmla="*/ 32 h 716"/>
                <a:gd name="T32" fmla="*/ 2073 w 3578"/>
                <a:gd name="T33" fmla="*/ 42 h 716"/>
                <a:gd name="T34" fmla="*/ 2252 w 3578"/>
                <a:gd name="T35" fmla="*/ 11 h 716"/>
                <a:gd name="T36" fmla="*/ 2315 w 3578"/>
                <a:gd name="T37" fmla="*/ 42 h 716"/>
                <a:gd name="T38" fmla="*/ 2389 w 3578"/>
                <a:gd name="T39" fmla="*/ 53 h 716"/>
                <a:gd name="T40" fmla="*/ 2557 w 3578"/>
                <a:gd name="T41" fmla="*/ 42 h 716"/>
                <a:gd name="T42" fmla="*/ 2620 w 3578"/>
                <a:gd name="T43" fmla="*/ 64 h 716"/>
                <a:gd name="T44" fmla="*/ 2715 w 3578"/>
                <a:gd name="T45" fmla="*/ 11 h 716"/>
                <a:gd name="T46" fmla="*/ 2768 w 3578"/>
                <a:gd name="T47" fmla="*/ 0 h 716"/>
                <a:gd name="T48" fmla="*/ 3041 w 3578"/>
                <a:gd name="T49" fmla="*/ 411 h 716"/>
                <a:gd name="T50" fmla="*/ 3157 w 3578"/>
                <a:gd name="T51" fmla="*/ 643 h 716"/>
                <a:gd name="T52" fmla="*/ 3347 w 3578"/>
                <a:gd name="T53" fmla="*/ 716 h 716"/>
                <a:gd name="T54" fmla="*/ 3441 w 3578"/>
                <a:gd name="T55" fmla="*/ 706 h 716"/>
                <a:gd name="T56" fmla="*/ 3462 w 3578"/>
                <a:gd name="T57" fmla="*/ 674 h 716"/>
                <a:gd name="T58" fmla="*/ 3578 w 3578"/>
                <a:gd name="T59" fmla="*/ 65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 b="0"/>
                <a:t>0.0V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 b="0"/>
                <a:t>0.5V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 b="0"/>
                <a:t>2.8V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 b="0"/>
                <a:t>3.3V</a:t>
              </a: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 b="0"/>
                <a:t>0</a:t>
              </a: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 b="0"/>
                <a:t>1</a:t>
              </a: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 b="0"/>
                <a:t>0</a:t>
              </a:r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3850"/>
            <a:ext cx="6777038" cy="573088"/>
          </a:xfrm>
        </p:spPr>
        <p:txBody>
          <a:bodyPr/>
          <a:lstStyle/>
          <a:p>
            <a:r>
              <a:rPr lang="en-US" altLang="en-US"/>
              <a:t>Bit-Level Operations in 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Operations &amp;,  |,  ~,  ^ Available in C</a:t>
            </a:r>
          </a:p>
          <a:p>
            <a:pPr lvl="1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Apply to any “integral” data type</a:t>
            </a:r>
          </a:p>
          <a:p>
            <a:pPr lvl="2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long</a:t>
            </a:r>
            <a:r>
              <a:rPr lang="en-US" altLang="en-US"/>
              <a:t>, 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,  </a:t>
            </a:r>
            <a:r>
              <a:rPr lang="en-US" altLang="en-US">
                <a:latin typeface="Courier New" panose="02070309020205020404" pitchFamily="49" charset="0"/>
              </a:rPr>
              <a:t>short</a:t>
            </a:r>
            <a:r>
              <a:rPr lang="en-US" altLang="en-US"/>
              <a:t>, 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</a:p>
          <a:p>
            <a:pPr lvl="1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View arguments as bit vectors</a:t>
            </a:r>
          </a:p>
          <a:p>
            <a:pPr lvl="1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Arguments applied bit-wise</a:t>
            </a:r>
          </a:p>
          <a:p>
            <a:pPr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Examples (Char data type)</a:t>
            </a:r>
          </a:p>
          <a:p>
            <a:pPr lvl="1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~0x41 --&gt;  0xBE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~01000001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	--&gt;	10111110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  <a:p>
            <a:pPr lvl="1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~0x00 --&gt;  0xFF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~00000000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	--&gt;	11111111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0x69 &amp; 0x55  --&gt;  0x41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01101001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&amp; 01010101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--&gt; 01000001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  <a:p>
            <a:pPr lvl="1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0x69 | 0x55  --&gt;  0x7D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01101001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| 01010101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--&gt; 01111101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endParaRPr lang="en-US" altLang="en-US" b="0" baseline="-25000"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endParaRPr lang="en-US" altLang="en-US" b="0" baseline="-25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7653338" cy="573088"/>
          </a:xfrm>
        </p:spPr>
        <p:txBody>
          <a:bodyPr/>
          <a:lstStyle/>
          <a:p>
            <a:r>
              <a:rPr lang="en-US" altLang="en-US"/>
              <a:t>Contrast: Logic Operations in 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894387" cy="5224462"/>
          </a:xfrm>
        </p:spPr>
        <p:txBody>
          <a:bodyPr/>
          <a:lstStyle/>
          <a:p>
            <a:pPr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Contrast to Logical Operators</a:t>
            </a: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&amp;&amp;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||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!</a:t>
            </a:r>
            <a:endParaRPr lang="en-US" altLang="en-US"/>
          </a:p>
          <a:p>
            <a:pPr lvl="2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View 0 as “False”</a:t>
            </a:r>
          </a:p>
          <a:p>
            <a:pPr lvl="2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Anything nonzero as “True”</a:t>
            </a:r>
          </a:p>
          <a:p>
            <a:pPr lvl="2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Always return 0 or 1</a:t>
            </a:r>
          </a:p>
          <a:p>
            <a:pPr lvl="2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Early termination</a:t>
            </a:r>
          </a:p>
          <a:p>
            <a:pPr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/>
              <a:t>Examples (char data type)</a:t>
            </a: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!0x41  --&gt;  0x00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!0x00  --&gt;  0x01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!!0x41 --&gt;  0x01</a:t>
            </a: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endParaRPr lang="en-US" altLang="en-US" b="0" baseline="-25000">
              <a:latin typeface="Courier New" panose="02070309020205020404" pitchFamily="49" charset="0"/>
            </a:endParaRP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0x69 &amp;&amp; 0x55  --&gt;  0x01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0x69 || 0x55  --&gt;  0x01</a:t>
            </a: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p &amp;&amp; *p 	(</a:t>
            </a:r>
            <a:r>
              <a:rPr lang="en-US" altLang="en-US"/>
              <a:t>avoids null pointer access)</a:t>
            </a:r>
          </a:p>
          <a:p>
            <a:pPr lvl="1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053138" cy="573088"/>
          </a:xfrm>
        </p:spPr>
        <p:txBody>
          <a:bodyPr/>
          <a:lstStyle/>
          <a:p>
            <a:r>
              <a:rPr lang="en-US" altLang="en-US"/>
              <a:t>Shift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967287" cy="5224462"/>
          </a:xfrm>
        </p:spPr>
        <p:txBody>
          <a:bodyPr/>
          <a:lstStyle/>
          <a:p>
            <a:pPr>
              <a:tabLst>
                <a:tab pos="2065338" algn="l"/>
              </a:tabLst>
            </a:pPr>
            <a:r>
              <a:rPr lang="en-US" altLang="en-US"/>
              <a:t>Left Shift: 	</a:t>
            </a:r>
            <a:r>
              <a:rPr lang="en-US" altLang="en-US">
                <a:latin typeface="Courier New" panose="02070309020205020404" pitchFamily="49" charset="0"/>
              </a:rPr>
              <a:t>x &lt;&lt; y</a:t>
            </a:r>
          </a:p>
          <a:p>
            <a:pPr lvl="1">
              <a:tabLst>
                <a:tab pos="2065338" algn="l"/>
              </a:tabLst>
            </a:pPr>
            <a:r>
              <a:rPr lang="en-US" altLang="en-US"/>
              <a:t>Shift bit-vector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left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positions</a:t>
            </a:r>
          </a:p>
          <a:p>
            <a:pPr lvl="2">
              <a:tabLst>
                <a:tab pos="2065338" algn="l"/>
              </a:tabLst>
            </a:pPr>
            <a:r>
              <a:rPr lang="en-US" altLang="en-US"/>
              <a:t>Throw away extra bits on left</a:t>
            </a:r>
          </a:p>
          <a:p>
            <a:pPr lvl="2">
              <a:tabLst>
                <a:tab pos="2065338" algn="l"/>
              </a:tabLst>
            </a:pPr>
            <a:r>
              <a:rPr lang="en-US" altLang="en-US"/>
              <a:t>Fill with 0’s on right</a:t>
            </a:r>
          </a:p>
          <a:p>
            <a:pPr>
              <a:tabLst>
                <a:tab pos="2065338" algn="l"/>
              </a:tabLst>
            </a:pPr>
            <a:r>
              <a:rPr lang="en-US" altLang="en-US"/>
              <a:t>Right Shift: 	</a:t>
            </a:r>
            <a:r>
              <a:rPr lang="en-US" altLang="en-US">
                <a:latin typeface="Courier New" panose="02070309020205020404" pitchFamily="49" charset="0"/>
              </a:rPr>
              <a:t>x &gt;&gt; y</a:t>
            </a:r>
          </a:p>
          <a:p>
            <a:pPr lvl="1">
              <a:tabLst>
                <a:tab pos="2065338" algn="l"/>
              </a:tabLst>
            </a:pPr>
            <a:r>
              <a:rPr lang="en-US" altLang="en-US"/>
              <a:t>Shift bit-vector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right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positions</a:t>
            </a:r>
          </a:p>
          <a:p>
            <a:pPr lvl="2">
              <a:tabLst>
                <a:tab pos="2065338" algn="l"/>
              </a:tabLst>
            </a:pPr>
            <a:r>
              <a:rPr lang="en-US" altLang="en-US"/>
              <a:t>Throw away extra bits on right</a:t>
            </a:r>
          </a:p>
          <a:p>
            <a:pPr lvl="1">
              <a:tabLst>
                <a:tab pos="2065338" algn="l"/>
              </a:tabLst>
            </a:pPr>
            <a:r>
              <a:rPr lang="en-US" altLang="en-US"/>
              <a:t>Logical shift</a:t>
            </a:r>
          </a:p>
          <a:p>
            <a:pPr lvl="2">
              <a:tabLst>
                <a:tab pos="2065338" algn="l"/>
              </a:tabLst>
            </a:pPr>
            <a:r>
              <a:rPr lang="en-US" altLang="en-US"/>
              <a:t>Fill with 0’s on left</a:t>
            </a:r>
          </a:p>
          <a:p>
            <a:pPr lvl="1">
              <a:tabLst>
                <a:tab pos="2065338" algn="l"/>
              </a:tabLst>
            </a:pPr>
            <a:r>
              <a:rPr lang="en-US" altLang="en-US"/>
              <a:t>Arithmetic shift</a:t>
            </a:r>
          </a:p>
          <a:p>
            <a:pPr lvl="2">
              <a:tabLst>
                <a:tab pos="2065338" algn="l"/>
              </a:tabLst>
            </a:pPr>
            <a:r>
              <a:rPr lang="en-US" altLang="en-US"/>
              <a:t>Replicate most significant bit on right</a:t>
            </a:r>
          </a:p>
          <a:p>
            <a:pPr lvl="2">
              <a:tabLst>
                <a:tab pos="2065338" algn="l"/>
              </a:tabLst>
            </a:pPr>
            <a:r>
              <a:rPr lang="en-US" altLang="en-US"/>
              <a:t>Useful with two’s complement integer representation</a:t>
            </a:r>
          </a:p>
          <a:p>
            <a:pPr lvl="2">
              <a:tabLst>
                <a:tab pos="2065338" algn="l"/>
              </a:tabLst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781800" y="13716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01100010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410200" y="13716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Argument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endParaRPr lang="en-US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781800" y="18288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00010</a:t>
            </a: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000</a:t>
            </a:r>
            <a:endParaRPr lang="en-US" altLang="en-US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410200" y="18288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&lt;&lt; 3</a:t>
            </a:r>
            <a:endParaRPr lang="en-US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2860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011000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410200" y="22860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Log. </a:t>
            </a:r>
            <a:r>
              <a:rPr lang="en-US" altLang="en-US">
                <a:latin typeface="Courier New" panose="02070309020205020404" pitchFamily="49" charset="0"/>
              </a:rPr>
              <a:t>&gt;&gt; 2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781800" y="27432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011000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410200" y="27432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Arith. </a:t>
            </a:r>
            <a:r>
              <a:rPr lang="en-US" altLang="en-US">
                <a:latin typeface="Courier New" panose="02070309020205020404" pitchFamily="49" charset="0"/>
              </a:rPr>
              <a:t>&gt;&gt; 2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781800" y="35814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10100010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410200" y="35814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Argument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endParaRPr lang="en-US" alt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781800" y="40386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00010</a:t>
            </a: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000</a:t>
            </a:r>
            <a:endParaRPr lang="en-US" altLang="en-US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5410200" y="40386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&lt;&lt; 3</a:t>
            </a:r>
            <a:endParaRPr lang="en-US" alt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781800" y="44958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101000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5410200" y="44958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Log. </a:t>
            </a:r>
            <a:r>
              <a:rPr lang="en-US" altLang="en-US">
                <a:latin typeface="Courier New" panose="02070309020205020404" pitchFamily="49" charset="0"/>
              </a:rPr>
              <a:t>&gt;&gt; 2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6781800" y="49530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101000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5410200" y="49530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Arith. </a:t>
            </a:r>
            <a:r>
              <a:rPr lang="en-US" altLang="en-US">
                <a:latin typeface="Courier New" panose="02070309020205020404" pitchFamily="49" charset="0"/>
              </a:rPr>
              <a:t>&gt;&gt; 2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6781800" y="18288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00010</a:t>
            </a: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000</a:t>
            </a:r>
            <a:endParaRPr lang="en-US" altLang="en-US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781800" y="18288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00010</a:t>
            </a:r>
            <a:r>
              <a:rPr lang="en-US" altLang="en-US" i="1">
                <a:latin typeface="Courier New" panose="02070309020205020404" pitchFamily="49" charset="0"/>
              </a:rPr>
              <a:t>000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6781800" y="22860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>
                <a:latin typeface="Courier New" panose="02070309020205020404" pitchFamily="49" charset="0"/>
              </a:rPr>
              <a:t>011000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6781800" y="22860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urier New" panose="02070309020205020404" pitchFamily="49" charset="0"/>
              </a:rPr>
              <a:t>00</a:t>
            </a:r>
            <a:r>
              <a:rPr lang="en-US" altLang="en-US">
                <a:latin typeface="Courier New" panose="02070309020205020404" pitchFamily="49" charset="0"/>
              </a:rPr>
              <a:t>011000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6781800" y="27432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>
                <a:latin typeface="Courier New" panose="02070309020205020404" pitchFamily="49" charset="0"/>
              </a:rPr>
              <a:t>011000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781800" y="27432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urier New" panose="02070309020205020404" pitchFamily="49" charset="0"/>
              </a:rPr>
              <a:t>00</a:t>
            </a:r>
            <a:r>
              <a:rPr lang="en-US" altLang="en-US">
                <a:latin typeface="Courier New" panose="02070309020205020404" pitchFamily="49" charset="0"/>
              </a:rPr>
              <a:t>011000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6781800" y="40386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00010</a:t>
            </a: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000</a:t>
            </a:r>
            <a:endParaRPr lang="en-US" altLang="en-US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6781800" y="44958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>
                <a:latin typeface="Courier New" panose="02070309020205020404" pitchFamily="49" charset="0"/>
              </a:rPr>
              <a:t>101000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6781800" y="49530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solidFill>
                  <a:schemeClr val="bg1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>
                <a:latin typeface="Courier New" panose="02070309020205020404" pitchFamily="49" charset="0"/>
              </a:rPr>
              <a:t>101000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6781800" y="40386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00010</a:t>
            </a:r>
            <a:r>
              <a:rPr lang="en-US" altLang="en-US" i="1">
                <a:latin typeface="Courier New" panose="02070309020205020404" pitchFamily="49" charset="0"/>
              </a:rPr>
              <a:t>000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6781800" y="44958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urier New" panose="02070309020205020404" pitchFamily="49" charset="0"/>
              </a:rPr>
              <a:t>00</a:t>
            </a:r>
            <a:r>
              <a:rPr lang="en-US" altLang="en-US">
                <a:latin typeface="Courier New" panose="02070309020205020404" pitchFamily="49" charset="0"/>
              </a:rPr>
              <a:t>101000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6781800" y="4953000"/>
            <a:ext cx="13716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urier New" panose="02070309020205020404" pitchFamily="49" charset="0"/>
              </a:rPr>
              <a:t>11</a:t>
            </a:r>
            <a:r>
              <a:rPr lang="en-US" altLang="en-US">
                <a:latin typeface="Courier New" panose="02070309020205020404" pitchFamily="49" charset="0"/>
              </a:rPr>
              <a:t>101000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 animBg="1" autoUpdateAnimBg="0"/>
      <p:bldP spid="28702" grpId="0" animBg="1" autoUpdateAnimBg="0"/>
      <p:bldP spid="28704" grpId="0" animBg="1" autoUpdateAnimBg="0"/>
      <p:bldP spid="28705" grpId="0" animBg="1" autoUpdateAnimBg="0"/>
      <p:bldP spid="28706" grpId="0" animBg="1" autoUpdateAnimBg="0"/>
      <p:bldP spid="28707" grpId="0" animBg="1" autoUpdateAnimBg="0"/>
      <p:bldP spid="28708" grpId="0" animBg="1" autoUpdateAnimBg="0"/>
      <p:bldP spid="28709" grpId="0" animBg="1" autoUpdateAnimBg="0"/>
      <p:bldP spid="28710" grpId="0" animBg="1" autoUpdateAnimBg="0"/>
      <p:bldP spid="28711" grpId="0" animBg="1" autoUpdateAnimBg="0"/>
      <p:bldP spid="28712" grpId="0" animBg="1" autoUpdateAnimBg="0"/>
      <p:bldP spid="2871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3850"/>
            <a:ext cx="5875338" cy="573088"/>
          </a:xfrm>
        </p:spPr>
        <p:txBody>
          <a:bodyPr/>
          <a:lstStyle/>
          <a:p>
            <a:r>
              <a:rPr lang="en-US" altLang="en-US"/>
              <a:t>Cool Stuff with Xor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343400" y="1447800"/>
            <a:ext cx="4267200" cy="2133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85763" indent="-385763"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744538" indent="-246063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6175" indent="-238125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4511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083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655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27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799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void funny(int *x, int *y)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*x = *x ^ *y;    /* #1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*y = *x ^ *y;    /* #2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*x = *x ^ *y;    /* #3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3365500" cy="1981200"/>
          </a:xfrm>
        </p:spPr>
        <p:txBody>
          <a:bodyPr/>
          <a:lstStyle/>
          <a:p>
            <a:pPr lvl="1"/>
            <a:r>
              <a:rPr lang="en-US" altLang="en-US"/>
              <a:t>Bitwise Xor is form of addition</a:t>
            </a:r>
          </a:p>
          <a:p>
            <a:pPr lvl="1"/>
            <a:r>
              <a:rPr lang="en-US" altLang="en-US"/>
              <a:t>With extra property that every value is its own additive inverse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 A ^ A = 0</a:t>
            </a:r>
          </a:p>
          <a:p>
            <a:pPr lvl="1"/>
            <a:endParaRPr lang="en-US" alt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953000" y="4343400"/>
            <a:ext cx="2209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743200" y="4343400"/>
            <a:ext cx="2209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1828800" y="4343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Begin</a:t>
            </a:r>
          </a:p>
        </p:txBody>
      </p:sp>
      <p:grpSp>
        <p:nvGrpSpPr>
          <p:cNvPr id="37924" name="Group 36"/>
          <p:cNvGrpSpPr>
            <a:grpSpLocks/>
          </p:cNvGrpSpPr>
          <p:nvPr/>
        </p:nvGrpSpPr>
        <p:grpSpPr bwMode="auto">
          <a:xfrm>
            <a:off x="2743200" y="4724400"/>
            <a:ext cx="4419600" cy="381000"/>
            <a:chOff x="1728" y="2976"/>
            <a:chExt cx="2784" cy="240"/>
          </a:xfrm>
        </p:grpSpPr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3120" y="297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1728" y="297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A^B</a:t>
              </a:r>
            </a:p>
          </p:txBody>
        </p:sp>
      </p:grp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1828800" y="4724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1</a:t>
            </a:r>
          </a:p>
        </p:txBody>
      </p:sp>
      <p:grpSp>
        <p:nvGrpSpPr>
          <p:cNvPr id="37925" name="Group 37"/>
          <p:cNvGrpSpPr>
            <a:grpSpLocks/>
          </p:cNvGrpSpPr>
          <p:nvPr/>
        </p:nvGrpSpPr>
        <p:grpSpPr bwMode="auto">
          <a:xfrm>
            <a:off x="2743200" y="5105400"/>
            <a:ext cx="4419600" cy="381000"/>
            <a:chOff x="1728" y="3216"/>
            <a:chExt cx="2784" cy="240"/>
          </a:xfrm>
        </p:grpSpPr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3120" y="321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(A^B)^B = A</a:t>
              </a:r>
            </a:p>
          </p:txBody>
        </p:sp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1728" y="321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A^B</a:t>
              </a:r>
            </a:p>
          </p:txBody>
        </p:sp>
      </p:grp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1828800" y="5105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2</a:t>
            </a:r>
          </a:p>
        </p:txBody>
      </p: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2743200" y="5486400"/>
            <a:ext cx="4419600" cy="381000"/>
            <a:chOff x="1728" y="3456"/>
            <a:chExt cx="2784" cy="240"/>
          </a:xfrm>
        </p:grpSpPr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3120" y="345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37917" name="Rectangle 29"/>
            <p:cNvSpPr>
              <a:spLocks noChangeArrowheads="1"/>
            </p:cNvSpPr>
            <p:nvPr/>
          </p:nvSpPr>
          <p:spPr bwMode="auto">
            <a:xfrm>
              <a:off x="1728" y="345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(A^B)^A = B</a:t>
              </a:r>
            </a:p>
          </p:txBody>
        </p:sp>
      </p:grp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1828800" y="5486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3</a:t>
            </a:r>
          </a:p>
        </p:txBody>
      </p:sp>
      <p:grpSp>
        <p:nvGrpSpPr>
          <p:cNvPr id="37927" name="Group 39"/>
          <p:cNvGrpSpPr>
            <a:grpSpLocks/>
          </p:cNvGrpSpPr>
          <p:nvPr/>
        </p:nvGrpSpPr>
        <p:grpSpPr bwMode="auto">
          <a:xfrm>
            <a:off x="2743200" y="5867400"/>
            <a:ext cx="4419600" cy="381000"/>
            <a:chOff x="1728" y="3696"/>
            <a:chExt cx="2784" cy="240"/>
          </a:xfrm>
        </p:grpSpPr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3120" y="3696"/>
              <a:ext cx="1392" cy="24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37920" name="Rectangle 32"/>
            <p:cNvSpPr>
              <a:spLocks noChangeArrowheads="1"/>
            </p:cNvSpPr>
            <p:nvPr/>
          </p:nvSpPr>
          <p:spPr bwMode="auto">
            <a:xfrm>
              <a:off x="1728" y="3696"/>
              <a:ext cx="1392" cy="24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B</a:t>
              </a:r>
            </a:p>
          </p:txBody>
        </p:sp>
      </p:grp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1828800" y="5867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End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4953000" y="3962400"/>
            <a:ext cx="2209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*y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2743200" y="3962400"/>
            <a:ext cx="2209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*x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Points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It’s All About Bits &amp; Bytes</a:t>
            </a:r>
          </a:p>
          <a:p>
            <a:pPr lvl="1"/>
            <a:r>
              <a:rPr lang="en-US" altLang="en-US"/>
              <a:t>Numbers</a:t>
            </a:r>
          </a:p>
          <a:p>
            <a:pPr lvl="1"/>
            <a:r>
              <a:rPr lang="en-US" altLang="en-US"/>
              <a:t>Programs</a:t>
            </a:r>
          </a:p>
          <a:p>
            <a:pPr lvl="1"/>
            <a:r>
              <a:rPr lang="en-US" altLang="en-US"/>
              <a:t>Text</a:t>
            </a:r>
          </a:p>
          <a:p>
            <a:r>
              <a:rPr lang="en-US" altLang="en-US"/>
              <a:t>Different Machines Follow Different Conventions</a:t>
            </a:r>
          </a:p>
          <a:p>
            <a:pPr lvl="1"/>
            <a:r>
              <a:rPr lang="en-US" altLang="en-US"/>
              <a:t>Word size</a:t>
            </a:r>
          </a:p>
          <a:p>
            <a:pPr lvl="1"/>
            <a:r>
              <a:rPr lang="en-US" altLang="en-US"/>
              <a:t>Byte ordering</a:t>
            </a:r>
          </a:p>
          <a:p>
            <a:pPr lvl="1"/>
            <a:r>
              <a:rPr lang="en-US" altLang="en-US"/>
              <a:t>Representations</a:t>
            </a:r>
          </a:p>
          <a:p>
            <a:r>
              <a:rPr lang="en-US" altLang="en-US"/>
              <a:t>Boolean Algebra is Mathematical Basis</a:t>
            </a:r>
          </a:p>
          <a:p>
            <a:pPr lvl="1"/>
            <a:r>
              <a:rPr lang="en-US" altLang="en-US"/>
              <a:t>Basic form encodes “false” as 0, “true” as 1</a:t>
            </a:r>
          </a:p>
          <a:p>
            <a:pPr lvl="1"/>
            <a:r>
              <a:rPr lang="en-US" altLang="en-US"/>
              <a:t>General form like bit-level operations in C</a:t>
            </a:r>
          </a:p>
          <a:p>
            <a:pPr lvl="2"/>
            <a:r>
              <a:rPr lang="en-US" altLang="en-US"/>
              <a:t>Good for representing &amp; manipulating sets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7" name="Rectangle 1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Byte-Oriented Memory Organization</a:t>
            </a:r>
          </a:p>
        </p:txBody>
      </p:sp>
      <p:sp>
        <p:nvSpPr>
          <p:cNvPr id="10428" name="Rectangle 18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Programs Refer to Virtual Addresses</a:t>
            </a:r>
          </a:p>
          <a:p>
            <a:pPr lvl="1"/>
            <a:r>
              <a:rPr lang="en-US" altLang="en-US"/>
              <a:t>Conceptually very large array of bytes</a:t>
            </a:r>
          </a:p>
          <a:p>
            <a:pPr lvl="1"/>
            <a:r>
              <a:rPr lang="en-US" altLang="en-US"/>
              <a:t>Actually implemented with hierarchy of different memory types</a:t>
            </a:r>
          </a:p>
          <a:p>
            <a:pPr lvl="2"/>
            <a:r>
              <a:rPr lang="en-US" altLang="en-US"/>
              <a:t>SRAM, DRAM, disk</a:t>
            </a:r>
          </a:p>
          <a:p>
            <a:pPr lvl="2"/>
            <a:r>
              <a:rPr lang="en-US" altLang="en-US"/>
              <a:t>Only allocate for regions actually used by program</a:t>
            </a:r>
          </a:p>
          <a:p>
            <a:pPr lvl="1"/>
            <a:r>
              <a:rPr lang="en-US" altLang="en-US"/>
              <a:t>In Unix and Windows NT, address space private to particular “process”</a:t>
            </a:r>
          </a:p>
          <a:p>
            <a:pPr lvl="2"/>
            <a:r>
              <a:rPr lang="en-US" altLang="en-US"/>
              <a:t>Program being executed</a:t>
            </a:r>
          </a:p>
          <a:p>
            <a:pPr lvl="2"/>
            <a:r>
              <a:rPr lang="en-US" altLang="en-US"/>
              <a:t>Program can clobber its own data, but not that of others</a:t>
            </a:r>
          </a:p>
          <a:p>
            <a:r>
              <a:rPr lang="en-US" altLang="en-US"/>
              <a:t>Compiler + Run-Time System Control Allocation</a:t>
            </a:r>
          </a:p>
          <a:p>
            <a:pPr lvl="1"/>
            <a:r>
              <a:rPr lang="en-US" altLang="en-US"/>
              <a:t>Where different program objects should be stored</a:t>
            </a:r>
          </a:p>
          <a:p>
            <a:pPr lvl="1"/>
            <a:r>
              <a:rPr lang="en-US" altLang="en-US"/>
              <a:t>Multiple mechanisms: static, stack, and heap</a:t>
            </a:r>
          </a:p>
          <a:p>
            <a:pPr lvl="1"/>
            <a:r>
              <a:rPr lang="en-US" altLang="en-US"/>
              <a:t>In any case, all allocation within single virtual address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Encoding Byte Values</a:t>
            </a:r>
          </a:p>
        </p:txBody>
      </p:sp>
      <p:sp>
        <p:nvSpPr>
          <p:cNvPr id="33850" name="Rectangle 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Byte = 8 bits</a:t>
            </a:r>
          </a:p>
          <a:p>
            <a:pPr lvl="1"/>
            <a:r>
              <a:rPr lang="en-US" altLang="en-US"/>
              <a:t>Binary 	00000000</a:t>
            </a:r>
            <a:r>
              <a:rPr lang="en-US" altLang="en-US" baseline="-25000"/>
              <a:t>2</a:t>
            </a:r>
            <a:r>
              <a:rPr lang="en-US" altLang="en-US"/>
              <a:t> 	to 	11111111</a:t>
            </a:r>
            <a:r>
              <a:rPr lang="en-US" altLang="en-US" baseline="-25000"/>
              <a:t>2</a:t>
            </a:r>
          </a:p>
          <a:p>
            <a:pPr lvl="1"/>
            <a:r>
              <a:rPr lang="en-US" altLang="en-US"/>
              <a:t>Decimal: 	0</a:t>
            </a:r>
            <a:r>
              <a:rPr lang="en-US" altLang="en-US" baseline="-25000"/>
              <a:t>10</a:t>
            </a:r>
            <a:r>
              <a:rPr lang="en-US" altLang="en-US"/>
              <a:t>	to 	255</a:t>
            </a:r>
            <a:r>
              <a:rPr lang="en-US" altLang="en-US" baseline="-25000"/>
              <a:t>10</a:t>
            </a:r>
          </a:p>
          <a:p>
            <a:pPr lvl="1"/>
            <a:r>
              <a:rPr lang="en-US" altLang="en-US"/>
              <a:t>Hexadecimal 	00</a:t>
            </a:r>
            <a:r>
              <a:rPr lang="en-US" altLang="en-US" baseline="-25000"/>
              <a:t>16</a:t>
            </a:r>
            <a:r>
              <a:rPr lang="en-US" altLang="en-US"/>
              <a:t> 	to 	FF</a:t>
            </a:r>
            <a:r>
              <a:rPr lang="en-US" altLang="en-US" baseline="-25000"/>
              <a:t>16</a:t>
            </a:r>
          </a:p>
          <a:p>
            <a:pPr lvl="2"/>
            <a:r>
              <a:rPr lang="en-US" altLang="en-US"/>
              <a:t>Base 16 number representation</a:t>
            </a:r>
          </a:p>
          <a:p>
            <a:pPr lvl="2"/>
            <a:r>
              <a:rPr lang="en-US" altLang="en-US"/>
              <a:t>Use characters ‘0’ to ‘9’ and ‘A’ to ‘F’</a:t>
            </a:r>
          </a:p>
          <a:p>
            <a:pPr lvl="2"/>
            <a:r>
              <a:rPr lang="en-US" altLang="en-US"/>
              <a:t>Write FA1D37B</a:t>
            </a:r>
            <a:r>
              <a:rPr lang="en-US" altLang="en-US" baseline="-25000"/>
              <a:t>16</a:t>
            </a:r>
            <a:r>
              <a:rPr lang="en-US" altLang="en-US"/>
              <a:t> in C as </a:t>
            </a:r>
            <a:r>
              <a:rPr lang="en-US" altLang="en-US">
                <a:latin typeface="Courier New" panose="02070309020205020404" pitchFamily="49" charset="0"/>
              </a:rPr>
              <a:t>0xFA1D37B</a:t>
            </a:r>
          </a:p>
          <a:p>
            <a:pPr lvl="3"/>
            <a:r>
              <a:rPr lang="en-US" altLang="en-US"/>
              <a:t>Or   </a:t>
            </a:r>
            <a:r>
              <a:rPr lang="en-US" altLang="en-US">
                <a:latin typeface="Courier New" panose="02070309020205020404" pitchFamily="49" charset="0"/>
              </a:rPr>
              <a:t>0xfa1d37b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6705600" y="1354138"/>
            <a:ext cx="1851025" cy="4262437"/>
            <a:chOff x="4224" y="853"/>
            <a:chExt cx="1166" cy="2685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4224" y="1234"/>
              <a:ext cx="1104" cy="2304"/>
              <a:chOff x="4224" y="1234"/>
              <a:chExt cx="1104" cy="2304"/>
            </a:xfrm>
          </p:grpSpPr>
          <p:sp>
            <p:nvSpPr>
              <p:cNvPr id="33798" name="Rectangle 6"/>
              <p:cNvSpPr>
                <a:spLocks noChangeArrowheads="1"/>
              </p:cNvSpPr>
              <p:nvPr/>
            </p:nvSpPr>
            <p:spPr bwMode="auto">
              <a:xfrm>
                <a:off x="4224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4512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33800" name="Rectangle 8"/>
              <p:cNvSpPr>
                <a:spLocks noChangeArrowheads="1"/>
              </p:cNvSpPr>
              <p:nvPr/>
            </p:nvSpPr>
            <p:spPr bwMode="auto">
              <a:xfrm>
                <a:off x="4800" y="123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0000</a:t>
                </a:r>
              </a:p>
            </p:txBody>
          </p:sp>
          <p:sp>
            <p:nvSpPr>
              <p:cNvPr id="33801" name="Rectangle 9"/>
              <p:cNvSpPr>
                <a:spLocks noChangeArrowheads="1"/>
              </p:cNvSpPr>
              <p:nvPr/>
            </p:nvSpPr>
            <p:spPr bwMode="auto">
              <a:xfrm>
                <a:off x="4224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3802" name="Rectangle 10"/>
              <p:cNvSpPr>
                <a:spLocks noChangeArrowheads="1"/>
              </p:cNvSpPr>
              <p:nvPr/>
            </p:nvSpPr>
            <p:spPr bwMode="auto">
              <a:xfrm>
                <a:off x="4512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3803" name="Rectangle 11"/>
              <p:cNvSpPr>
                <a:spLocks noChangeArrowheads="1"/>
              </p:cNvSpPr>
              <p:nvPr/>
            </p:nvSpPr>
            <p:spPr bwMode="auto">
              <a:xfrm>
                <a:off x="4800" y="137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0001</a:t>
                </a:r>
              </a:p>
            </p:txBody>
          </p:sp>
          <p:sp>
            <p:nvSpPr>
              <p:cNvPr id="33804" name="Rectangle 12"/>
              <p:cNvSpPr>
                <a:spLocks noChangeArrowheads="1"/>
              </p:cNvSpPr>
              <p:nvPr/>
            </p:nvSpPr>
            <p:spPr bwMode="auto">
              <a:xfrm>
                <a:off x="4224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3805" name="Rectangle 13"/>
              <p:cNvSpPr>
                <a:spLocks noChangeArrowheads="1"/>
              </p:cNvSpPr>
              <p:nvPr/>
            </p:nvSpPr>
            <p:spPr bwMode="auto">
              <a:xfrm>
                <a:off x="4512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3806" name="Rectangle 14"/>
              <p:cNvSpPr>
                <a:spLocks noChangeArrowheads="1"/>
              </p:cNvSpPr>
              <p:nvPr/>
            </p:nvSpPr>
            <p:spPr bwMode="auto">
              <a:xfrm>
                <a:off x="4800" y="152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0010</a:t>
                </a:r>
              </a:p>
            </p:txBody>
          </p:sp>
          <p:sp>
            <p:nvSpPr>
              <p:cNvPr id="33807" name="Rectangle 15"/>
              <p:cNvSpPr>
                <a:spLocks noChangeArrowheads="1"/>
              </p:cNvSpPr>
              <p:nvPr/>
            </p:nvSpPr>
            <p:spPr bwMode="auto">
              <a:xfrm>
                <a:off x="4224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3808" name="Rectangle 16"/>
              <p:cNvSpPr>
                <a:spLocks noChangeArrowheads="1"/>
              </p:cNvSpPr>
              <p:nvPr/>
            </p:nvSpPr>
            <p:spPr bwMode="auto">
              <a:xfrm>
                <a:off x="4512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3809" name="Rectangle 17"/>
              <p:cNvSpPr>
                <a:spLocks noChangeArrowheads="1"/>
              </p:cNvSpPr>
              <p:nvPr/>
            </p:nvSpPr>
            <p:spPr bwMode="auto">
              <a:xfrm>
                <a:off x="4800" y="166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0011</a:t>
                </a:r>
              </a:p>
            </p:txBody>
          </p:sp>
          <p:sp>
            <p:nvSpPr>
              <p:cNvPr id="33810" name="Rectangle 18"/>
              <p:cNvSpPr>
                <a:spLocks noChangeArrowheads="1"/>
              </p:cNvSpPr>
              <p:nvPr/>
            </p:nvSpPr>
            <p:spPr bwMode="auto">
              <a:xfrm>
                <a:off x="4224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33811" name="Rectangle 19"/>
              <p:cNvSpPr>
                <a:spLocks noChangeArrowheads="1"/>
              </p:cNvSpPr>
              <p:nvPr/>
            </p:nvSpPr>
            <p:spPr bwMode="auto">
              <a:xfrm>
                <a:off x="4512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33812" name="Rectangle 20"/>
              <p:cNvSpPr>
                <a:spLocks noChangeArrowheads="1"/>
              </p:cNvSpPr>
              <p:nvPr/>
            </p:nvSpPr>
            <p:spPr bwMode="auto">
              <a:xfrm>
                <a:off x="4800" y="181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0100</a:t>
                </a:r>
              </a:p>
            </p:txBody>
          </p:sp>
          <p:sp>
            <p:nvSpPr>
              <p:cNvPr id="33813" name="Rectangle 21"/>
              <p:cNvSpPr>
                <a:spLocks noChangeArrowheads="1"/>
              </p:cNvSpPr>
              <p:nvPr/>
            </p:nvSpPr>
            <p:spPr bwMode="auto">
              <a:xfrm>
                <a:off x="4224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33814" name="Rectangle 22"/>
              <p:cNvSpPr>
                <a:spLocks noChangeArrowheads="1"/>
              </p:cNvSpPr>
              <p:nvPr/>
            </p:nvSpPr>
            <p:spPr bwMode="auto">
              <a:xfrm>
                <a:off x="4512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33815" name="Rectangle 23"/>
              <p:cNvSpPr>
                <a:spLocks noChangeArrowheads="1"/>
              </p:cNvSpPr>
              <p:nvPr/>
            </p:nvSpPr>
            <p:spPr bwMode="auto">
              <a:xfrm>
                <a:off x="4800" y="195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0101</a:t>
                </a:r>
              </a:p>
            </p:txBody>
          </p:sp>
          <p:sp>
            <p:nvSpPr>
              <p:cNvPr id="33816" name="Rectangle 24"/>
              <p:cNvSpPr>
                <a:spLocks noChangeArrowheads="1"/>
              </p:cNvSpPr>
              <p:nvPr/>
            </p:nvSpPr>
            <p:spPr bwMode="auto">
              <a:xfrm>
                <a:off x="4224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33817" name="Rectangle 25"/>
              <p:cNvSpPr>
                <a:spLocks noChangeArrowheads="1"/>
              </p:cNvSpPr>
              <p:nvPr/>
            </p:nvSpPr>
            <p:spPr bwMode="auto">
              <a:xfrm>
                <a:off x="4512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33818" name="Rectangle 26"/>
              <p:cNvSpPr>
                <a:spLocks noChangeArrowheads="1"/>
              </p:cNvSpPr>
              <p:nvPr/>
            </p:nvSpPr>
            <p:spPr bwMode="auto">
              <a:xfrm>
                <a:off x="4800" y="209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0110</a:t>
                </a:r>
              </a:p>
            </p:txBody>
          </p:sp>
          <p:sp>
            <p:nvSpPr>
              <p:cNvPr id="33819" name="Rectangle 27"/>
              <p:cNvSpPr>
                <a:spLocks noChangeArrowheads="1"/>
              </p:cNvSpPr>
              <p:nvPr/>
            </p:nvSpPr>
            <p:spPr bwMode="auto">
              <a:xfrm>
                <a:off x="4224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33820" name="Rectangle 28"/>
              <p:cNvSpPr>
                <a:spLocks noChangeArrowheads="1"/>
              </p:cNvSpPr>
              <p:nvPr/>
            </p:nvSpPr>
            <p:spPr bwMode="auto">
              <a:xfrm>
                <a:off x="4512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33821" name="Rectangle 29"/>
              <p:cNvSpPr>
                <a:spLocks noChangeArrowheads="1"/>
              </p:cNvSpPr>
              <p:nvPr/>
            </p:nvSpPr>
            <p:spPr bwMode="auto">
              <a:xfrm>
                <a:off x="4800" y="224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0111</a:t>
                </a:r>
              </a:p>
            </p:txBody>
          </p:sp>
          <p:sp>
            <p:nvSpPr>
              <p:cNvPr id="33822" name="Rectangle 30"/>
              <p:cNvSpPr>
                <a:spLocks noChangeArrowheads="1"/>
              </p:cNvSpPr>
              <p:nvPr/>
            </p:nvSpPr>
            <p:spPr bwMode="auto">
              <a:xfrm>
                <a:off x="4224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33823" name="Rectangle 31"/>
              <p:cNvSpPr>
                <a:spLocks noChangeArrowheads="1"/>
              </p:cNvSpPr>
              <p:nvPr/>
            </p:nvSpPr>
            <p:spPr bwMode="auto">
              <a:xfrm>
                <a:off x="4512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33824" name="Rectangle 32"/>
              <p:cNvSpPr>
                <a:spLocks noChangeArrowheads="1"/>
              </p:cNvSpPr>
              <p:nvPr/>
            </p:nvSpPr>
            <p:spPr bwMode="auto">
              <a:xfrm>
                <a:off x="4800" y="238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1000</a:t>
                </a:r>
              </a:p>
            </p:txBody>
          </p:sp>
          <p:sp>
            <p:nvSpPr>
              <p:cNvPr id="33825" name="Rectangle 33"/>
              <p:cNvSpPr>
                <a:spLocks noChangeArrowheads="1"/>
              </p:cNvSpPr>
              <p:nvPr/>
            </p:nvSpPr>
            <p:spPr bwMode="auto">
              <a:xfrm>
                <a:off x="4224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33826" name="Rectangle 34"/>
              <p:cNvSpPr>
                <a:spLocks noChangeArrowheads="1"/>
              </p:cNvSpPr>
              <p:nvPr/>
            </p:nvSpPr>
            <p:spPr bwMode="auto">
              <a:xfrm>
                <a:off x="4512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33827" name="Rectangle 35"/>
              <p:cNvSpPr>
                <a:spLocks noChangeArrowheads="1"/>
              </p:cNvSpPr>
              <p:nvPr/>
            </p:nvSpPr>
            <p:spPr bwMode="auto">
              <a:xfrm>
                <a:off x="4800" y="253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1001</a:t>
                </a:r>
              </a:p>
            </p:txBody>
          </p:sp>
          <p:sp>
            <p:nvSpPr>
              <p:cNvPr id="33828" name="Rectangle 36"/>
              <p:cNvSpPr>
                <a:spLocks noChangeArrowheads="1"/>
              </p:cNvSpPr>
              <p:nvPr/>
            </p:nvSpPr>
            <p:spPr bwMode="auto">
              <a:xfrm>
                <a:off x="4224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33829" name="Rectangle 37"/>
              <p:cNvSpPr>
                <a:spLocks noChangeArrowheads="1"/>
              </p:cNvSpPr>
              <p:nvPr/>
            </p:nvSpPr>
            <p:spPr bwMode="auto">
              <a:xfrm>
                <a:off x="4512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33830" name="Rectangle 38"/>
              <p:cNvSpPr>
                <a:spLocks noChangeArrowheads="1"/>
              </p:cNvSpPr>
              <p:nvPr/>
            </p:nvSpPr>
            <p:spPr bwMode="auto">
              <a:xfrm>
                <a:off x="4800" y="267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1010</a:t>
                </a:r>
              </a:p>
            </p:txBody>
          </p:sp>
          <p:sp>
            <p:nvSpPr>
              <p:cNvPr id="33831" name="Rectangle 39"/>
              <p:cNvSpPr>
                <a:spLocks noChangeArrowheads="1"/>
              </p:cNvSpPr>
              <p:nvPr/>
            </p:nvSpPr>
            <p:spPr bwMode="auto">
              <a:xfrm>
                <a:off x="4224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33832" name="Rectangle 40"/>
              <p:cNvSpPr>
                <a:spLocks noChangeArrowheads="1"/>
              </p:cNvSpPr>
              <p:nvPr/>
            </p:nvSpPr>
            <p:spPr bwMode="auto">
              <a:xfrm>
                <a:off x="4512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3833" name="Rectangle 41"/>
              <p:cNvSpPr>
                <a:spLocks noChangeArrowheads="1"/>
              </p:cNvSpPr>
              <p:nvPr/>
            </p:nvSpPr>
            <p:spPr bwMode="auto">
              <a:xfrm>
                <a:off x="4800" y="281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1011</a:t>
                </a:r>
              </a:p>
            </p:txBody>
          </p:sp>
          <p:sp>
            <p:nvSpPr>
              <p:cNvPr id="33834" name="Rectangle 42"/>
              <p:cNvSpPr>
                <a:spLocks noChangeArrowheads="1"/>
              </p:cNvSpPr>
              <p:nvPr/>
            </p:nvSpPr>
            <p:spPr bwMode="auto">
              <a:xfrm>
                <a:off x="4224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3835" name="Rectangle 43"/>
              <p:cNvSpPr>
                <a:spLocks noChangeArrowheads="1"/>
              </p:cNvSpPr>
              <p:nvPr/>
            </p:nvSpPr>
            <p:spPr bwMode="auto">
              <a:xfrm>
                <a:off x="4512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12</a:t>
                </a:r>
              </a:p>
            </p:txBody>
          </p:sp>
          <p:sp>
            <p:nvSpPr>
              <p:cNvPr id="33836" name="Rectangle 44"/>
              <p:cNvSpPr>
                <a:spLocks noChangeArrowheads="1"/>
              </p:cNvSpPr>
              <p:nvPr/>
            </p:nvSpPr>
            <p:spPr bwMode="auto">
              <a:xfrm>
                <a:off x="4800" y="296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1100</a:t>
                </a:r>
              </a:p>
            </p:txBody>
          </p:sp>
          <p:sp>
            <p:nvSpPr>
              <p:cNvPr id="33837" name="Rectangle 45"/>
              <p:cNvSpPr>
                <a:spLocks noChangeArrowheads="1"/>
              </p:cNvSpPr>
              <p:nvPr/>
            </p:nvSpPr>
            <p:spPr bwMode="auto">
              <a:xfrm>
                <a:off x="4224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33838" name="Rectangle 46"/>
              <p:cNvSpPr>
                <a:spLocks noChangeArrowheads="1"/>
              </p:cNvSpPr>
              <p:nvPr/>
            </p:nvSpPr>
            <p:spPr bwMode="auto">
              <a:xfrm>
                <a:off x="4512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13</a:t>
                </a:r>
              </a:p>
            </p:txBody>
          </p:sp>
          <p:sp>
            <p:nvSpPr>
              <p:cNvPr id="33839" name="Rectangle 47"/>
              <p:cNvSpPr>
                <a:spLocks noChangeArrowheads="1"/>
              </p:cNvSpPr>
              <p:nvPr/>
            </p:nvSpPr>
            <p:spPr bwMode="auto">
              <a:xfrm>
                <a:off x="4800" y="310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1101</a:t>
                </a:r>
              </a:p>
            </p:txBody>
          </p:sp>
          <p:sp>
            <p:nvSpPr>
              <p:cNvPr id="33840" name="Rectangle 48"/>
              <p:cNvSpPr>
                <a:spLocks noChangeArrowheads="1"/>
              </p:cNvSpPr>
              <p:nvPr/>
            </p:nvSpPr>
            <p:spPr bwMode="auto">
              <a:xfrm>
                <a:off x="4224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841" name="Rectangle 49"/>
              <p:cNvSpPr>
                <a:spLocks noChangeArrowheads="1"/>
              </p:cNvSpPr>
              <p:nvPr/>
            </p:nvSpPr>
            <p:spPr bwMode="auto">
              <a:xfrm>
                <a:off x="4512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14</a:t>
                </a:r>
              </a:p>
            </p:txBody>
          </p:sp>
          <p:sp>
            <p:nvSpPr>
              <p:cNvPr id="33842" name="Rectangle 50"/>
              <p:cNvSpPr>
                <a:spLocks noChangeArrowheads="1"/>
              </p:cNvSpPr>
              <p:nvPr/>
            </p:nvSpPr>
            <p:spPr bwMode="auto">
              <a:xfrm>
                <a:off x="4800" y="325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1110</a:t>
                </a:r>
              </a:p>
            </p:txBody>
          </p:sp>
          <p:sp>
            <p:nvSpPr>
              <p:cNvPr id="33843" name="Rectangle 51"/>
              <p:cNvSpPr>
                <a:spLocks noChangeArrowheads="1"/>
              </p:cNvSpPr>
              <p:nvPr/>
            </p:nvSpPr>
            <p:spPr bwMode="auto">
              <a:xfrm>
                <a:off x="4224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33844" name="Rectangle 52"/>
              <p:cNvSpPr>
                <a:spLocks noChangeArrowheads="1"/>
              </p:cNvSpPr>
              <p:nvPr/>
            </p:nvSpPr>
            <p:spPr bwMode="auto">
              <a:xfrm>
                <a:off x="4512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33845" name="Rectangle 53"/>
              <p:cNvSpPr>
                <a:spLocks noChangeArrowheads="1"/>
              </p:cNvSpPr>
              <p:nvPr/>
            </p:nvSpPr>
            <p:spPr bwMode="auto">
              <a:xfrm>
                <a:off x="4800" y="339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en-US">
                    <a:latin typeface="Courier New" panose="02070309020205020404" pitchFamily="49" charset="0"/>
                  </a:rPr>
                  <a:t>1111</a:t>
                </a:r>
              </a:p>
            </p:txBody>
          </p:sp>
        </p:grp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 rot="-2317468">
              <a:off x="4270" y="943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Hex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 rot="-2317468">
              <a:off x="4527" y="853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Decimal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 rot="-2317468">
              <a:off x="4826" y="886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Binary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1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 Words</a:t>
            </a:r>
          </a:p>
        </p:txBody>
      </p:sp>
      <p:sp>
        <p:nvSpPr>
          <p:cNvPr id="11352" name="Rectangle 8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Machine Has “Word Size”</a:t>
            </a:r>
          </a:p>
          <a:p>
            <a:pPr lvl="1"/>
            <a:r>
              <a:rPr lang="en-US" altLang="en-US"/>
              <a:t>Nominal size of integer-valued data</a:t>
            </a:r>
          </a:p>
          <a:p>
            <a:pPr lvl="2"/>
            <a:r>
              <a:rPr lang="en-US" altLang="en-US"/>
              <a:t>Including addresses</a:t>
            </a:r>
          </a:p>
          <a:p>
            <a:pPr lvl="1"/>
            <a:r>
              <a:rPr lang="en-US" altLang="en-US"/>
              <a:t>Most current machines are 32 bits (4 bytes)</a:t>
            </a:r>
          </a:p>
          <a:p>
            <a:pPr lvl="2"/>
            <a:r>
              <a:rPr lang="en-US" altLang="en-US"/>
              <a:t>Limits addresses to 4GB</a:t>
            </a:r>
          </a:p>
          <a:p>
            <a:pPr lvl="2"/>
            <a:r>
              <a:rPr lang="en-US" altLang="en-US"/>
              <a:t>Becoming too small for memory-intensive applications</a:t>
            </a:r>
          </a:p>
          <a:p>
            <a:pPr lvl="1"/>
            <a:r>
              <a:rPr lang="en-US" altLang="en-US"/>
              <a:t>High-end systems are 64 bits (8 bytes)</a:t>
            </a:r>
          </a:p>
          <a:p>
            <a:pPr lvl="2"/>
            <a:r>
              <a:rPr lang="en-US" altLang="en-US"/>
              <a:t>Potentially address </a:t>
            </a:r>
            <a:r>
              <a:rPr lang="en-US" altLang="en-US">
                <a:latin typeface="Symbol" panose="05050102010706020507" pitchFamily="18" charset="2"/>
              </a:rPr>
              <a:t></a:t>
            </a:r>
            <a:r>
              <a:rPr lang="en-US" altLang="en-US"/>
              <a:t> 1.8 X 10</a:t>
            </a:r>
            <a:r>
              <a:rPr lang="en-US" altLang="en-US" baseline="30000"/>
              <a:t>19</a:t>
            </a:r>
            <a:r>
              <a:rPr lang="en-US" altLang="en-US"/>
              <a:t> bytes</a:t>
            </a:r>
          </a:p>
          <a:p>
            <a:pPr lvl="1"/>
            <a:r>
              <a:rPr lang="en-US" altLang="en-US"/>
              <a:t>Machines support multiple data formats</a:t>
            </a:r>
          </a:p>
          <a:p>
            <a:pPr lvl="2"/>
            <a:r>
              <a:rPr lang="en-US" altLang="en-US"/>
              <a:t>Fractions or multiples of word size</a:t>
            </a:r>
          </a:p>
          <a:p>
            <a:pPr lvl="2"/>
            <a:r>
              <a:rPr lang="en-US" altLang="en-US"/>
              <a:t>Always integral number of bytes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2" name="Rectangle 1050"/>
          <p:cNvSpPr>
            <a:spLocks noGrp="1" noChangeArrowheads="1"/>
          </p:cNvSpPr>
          <p:nvPr>
            <p:ph type="title"/>
          </p:nvPr>
        </p:nvSpPr>
        <p:spPr>
          <a:xfrm>
            <a:off x="528638" y="323850"/>
            <a:ext cx="8128000" cy="573088"/>
          </a:xfrm>
        </p:spPr>
        <p:txBody>
          <a:bodyPr/>
          <a:lstStyle/>
          <a:p>
            <a:r>
              <a:rPr lang="en-US" altLang="en-US"/>
              <a:t>Word-Oriented Memory Organization</a:t>
            </a:r>
          </a:p>
        </p:txBody>
      </p:sp>
      <p:sp>
        <p:nvSpPr>
          <p:cNvPr id="34843" name="Rectangle 1051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343400" cy="4419600"/>
          </a:xfrm>
        </p:spPr>
        <p:txBody>
          <a:bodyPr/>
          <a:lstStyle/>
          <a:p>
            <a:pPr>
              <a:tabLst>
                <a:tab pos="2166938" algn="l"/>
                <a:tab pos="3436938" algn="l"/>
                <a:tab pos="3995738" algn="l"/>
              </a:tabLst>
            </a:pPr>
            <a:r>
              <a:rPr lang="en-US" altLang="en-US"/>
              <a:t>Addresses Specify Byte Locations</a:t>
            </a:r>
          </a:p>
          <a:p>
            <a:pPr lvl="1">
              <a:tabLst>
                <a:tab pos="2166938" algn="l"/>
                <a:tab pos="3436938" algn="l"/>
                <a:tab pos="3995738" algn="l"/>
              </a:tabLst>
            </a:pPr>
            <a:r>
              <a:rPr lang="en-US" altLang="en-US"/>
              <a:t>Address of first byte in word</a:t>
            </a:r>
          </a:p>
          <a:p>
            <a:pPr lvl="1">
              <a:tabLst>
                <a:tab pos="2166938" algn="l"/>
                <a:tab pos="3436938" algn="l"/>
                <a:tab pos="3995738" algn="l"/>
              </a:tabLst>
            </a:pPr>
            <a:r>
              <a:rPr lang="en-US" altLang="en-US"/>
              <a:t>Addresses of successive words differ by 4 (32-bit) or 8 (64-bit)</a:t>
            </a:r>
            <a:endParaRPr lang="en-US" altLang="en-US" baseline="-25000"/>
          </a:p>
        </p:txBody>
      </p:sp>
      <p:sp>
        <p:nvSpPr>
          <p:cNvPr id="34818" name="Rectangle 1026"/>
          <p:cNvSpPr>
            <a:spLocks noChangeArrowheads="1"/>
          </p:cNvSpPr>
          <p:nvPr/>
        </p:nvSpPr>
        <p:spPr bwMode="auto">
          <a:xfrm>
            <a:off x="6737350" y="1524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1027"/>
          <p:cNvSpPr>
            <a:spLocks noChangeArrowheads="1"/>
          </p:cNvSpPr>
          <p:nvPr/>
        </p:nvSpPr>
        <p:spPr bwMode="auto">
          <a:xfrm>
            <a:off x="6737350" y="1828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1028"/>
          <p:cNvSpPr>
            <a:spLocks noChangeArrowheads="1"/>
          </p:cNvSpPr>
          <p:nvPr/>
        </p:nvSpPr>
        <p:spPr bwMode="auto">
          <a:xfrm>
            <a:off x="6737350" y="2133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1029"/>
          <p:cNvSpPr>
            <a:spLocks noChangeArrowheads="1"/>
          </p:cNvSpPr>
          <p:nvPr/>
        </p:nvSpPr>
        <p:spPr bwMode="auto">
          <a:xfrm>
            <a:off x="6737350" y="2438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1030"/>
          <p:cNvSpPr>
            <a:spLocks noChangeArrowheads="1"/>
          </p:cNvSpPr>
          <p:nvPr/>
        </p:nvSpPr>
        <p:spPr bwMode="auto">
          <a:xfrm>
            <a:off x="6737350" y="2743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1031"/>
          <p:cNvSpPr>
            <a:spLocks noChangeArrowheads="1"/>
          </p:cNvSpPr>
          <p:nvPr/>
        </p:nvSpPr>
        <p:spPr bwMode="auto">
          <a:xfrm>
            <a:off x="6737350" y="3048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1032"/>
          <p:cNvSpPr>
            <a:spLocks noChangeArrowheads="1"/>
          </p:cNvSpPr>
          <p:nvPr/>
        </p:nvSpPr>
        <p:spPr bwMode="auto">
          <a:xfrm>
            <a:off x="6737350" y="3352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1033"/>
          <p:cNvSpPr>
            <a:spLocks noChangeArrowheads="1"/>
          </p:cNvSpPr>
          <p:nvPr/>
        </p:nvSpPr>
        <p:spPr bwMode="auto">
          <a:xfrm>
            <a:off x="6737350" y="3657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34"/>
          <p:cNvSpPr>
            <a:spLocks noChangeArrowheads="1"/>
          </p:cNvSpPr>
          <p:nvPr/>
        </p:nvSpPr>
        <p:spPr bwMode="auto">
          <a:xfrm>
            <a:off x="6737350" y="3962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035"/>
          <p:cNvSpPr>
            <a:spLocks noChangeArrowheads="1"/>
          </p:cNvSpPr>
          <p:nvPr/>
        </p:nvSpPr>
        <p:spPr bwMode="auto">
          <a:xfrm>
            <a:off x="6737350" y="4267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Rectangle 1036"/>
          <p:cNvSpPr>
            <a:spLocks noChangeArrowheads="1"/>
          </p:cNvSpPr>
          <p:nvPr/>
        </p:nvSpPr>
        <p:spPr bwMode="auto">
          <a:xfrm>
            <a:off x="6737350" y="4572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037"/>
          <p:cNvSpPr>
            <a:spLocks noChangeArrowheads="1"/>
          </p:cNvSpPr>
          <p:nvPr/>
        </p:nvSpPr>
        <p:spPr bwMode="auto">
          <a:xfrm>
            <a:off x="6737350" y="4876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038"/>
          <p:cNvSpPr>
            <a:spLocks noChangeArrowheads="1"/>
          </p:cNvSpPr>
          <p:nvPr/>
        </p:nvSpPr>
        <p:spPr bwMode="auto">
          <a:xfrm>
            <a:off x="7499350" y="1524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0000</a:t>
            </a:r>
          </a:p>
        </p:txBody>
      </p:sp>
      <p:sp>
        <p:nvSpPr>
          <p:cNvPr id="34831" name="Rectangle 1039"/>
          <p:cNvSpPr>
            <a:spLocks noChangeArrowheads="1"/>
          </p:cNvSpPr>
          <p:nvPr/>
        </p:nvSpPr>
        <p:spPr bwMode="auto">
          <a:xfrm>
            <a:off x="7499350" y="1828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0001</a:t>
            </a:r>
          </a:p>
        </p:txBody>
      </p:sp>
      <p:sp>
        <p:nvSpPr>
          <p:cNvPr id="34832" name="Rectangle 1040"/>
          <p:cNvSpPr>
            <a:spLocks noChangeArrowheads="1"/>
          </p:cNvSpPr>
          <p:nvPr/>
        </p:nvSpPr>
        <p:spPr bwMode="auto">
          <a:xfrm>
            <a:off x="7499350" y="21336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0002</a:t>
            </a:r>
          </a:p>
        </p:txBody>
      </p:sp>
      <p:sp>
        <p:nvSpPr>
          <p:cNvPr id="34833" name="Rectangle 1041"/>
          <p:cNvSpPr>
            <a:spLocks noChangeArrowheads="1"/>
          </p:cNvSpPr>
          <p:nvPr/>
        </p:nvSpPr>
        <p:spPr bwMode="auto">
          <a:xfrm>
            <a:off x="7499350" y="24384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0003</a:t>
            </a:r>
          </a:p>
        </p:txBody>
      </p:sp>
      <p:sp>
        <p:nvSpPr>
          <p:cNvPr id="34834" name="Rectangle 1042"/>
          <p:cNvSpPr>
            <a:spLocks noChangeArrowheads="1"/>
          </p:cNvSpPr>
          <p:nvPr/>
        </p:nvSpPr>
        <p:spPr bwMode="auto">
          <a:xfrm>
            <a:off x="7499350" y="27432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0004</a:t>
            </a:r>
          </a:p>
        </p:txBody>
      </p:sp>
      <p:sp>
        <p:nvSpPr>
          <p:cNvPr id="34835" name="Rectangle 1043"/>
          <p:cNvSpPr>
            <a:spLocks noChangeArrowheads="1"/>
          </p:cNvSpPr>
          <p:nvPr/>
        </p:nvSpPr>
        <p:spPr bwMode="auto">
          <a:xfrm>
            <a:off x="7499350" y="3048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0005</a:t>
            </a:r>
          </a:p>
        </p:txBody>
      </p:sp>
      <p:sp>
        <p:nvSpPr>
          <p:cNvPr id="34836" name="Rectangle 1044"/>
          <p:cNvSpPr>
            <a:spLocks noChangeArrowheads="1"/>
          </p:cNvSpPr>
          <p:nvPr/>
        </p:nvSpPr>
        <p:spPr bwMode="auto">
          <a:xfrm>
            <a:off x="7499350" y="3352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0006</a:t>
            </a:r>
          </a:p>
        </p:txBody>
      </p:sp>
      <p:sp>
        <p:nvSpPr>
          <p:cNvPr id="34837" name="Rectangle 1045"/>
          <p:cNvSpPr>
            <a:spLocks noChangeArrowheads="1"/>
          </p:cNvSpPr>
          <p:nvPr/>
        </p:nvSpPr>
        <p:spPr bwMode="auto">
          <a:xfrm>
            <a:off x="7499350" y="36576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0007</a:t>
            </a:r>
          </a:p>
        </p:txBody>
      </p:sp>
      <p:sp>
        <p:nvSpPr>
          <p:cNvPr id="34838" name="Rectangle 1046"/>
          <p:cNvSpPr>
            <a:spLocks noChangeArrowheads="1"/>
          </p:cNvSpPr>
          <p:nvPr/>
        </p:nvSpPr>
        <p:spPr bwMode="auto">
          <a:xfrm>
            <a:off x="7499350" y="39624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0008</a:t>
            </a:r>
          </a:p>
        </p:txBody>
      </p:sp>
      <p:sp>
        <p:nvSpPr>
          <p:cNvPr id="34839" name="Rectangle 1047"/>
          <p:cNvSpPr>
            <a:spLocks noChangeArrowheads="1"/>
          </p:cNvSpPr>
          <p:nvPr/>
        </p:nvSpPr>
        <p:spPr bwMode="auto">
          <a:xfrm>
            <a:off x="7499350" y="42672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0009</a:t>
            </a:r>
          </a:p>
        </p:txBody>
      </p:sp>
      <p:sp>
        <p:nvSpPr>
          <p:cNvPr id="34840" name="Rectangle 1048"/>
          <p:cNvSpPr>
            <a:spLocks noChangeArrowheads="1"/>
          </p:cNvSpPr>
          <p:nvPr/>
        </p:nvSpPr>
        <p:spPr bwMode="auto">
          <a:xfrm>
            <a:off x="7499350" y="4572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0010</a:t>
            </a:r>
          </a:p>
        </p:txBody>
      </p:sp>
      <p:sp>
        <p:nvSpPr>
          <p:cNvPr id="34841" name="Rectangle 1049"/>
          <p:cNvSpPr>
            <a:spLocks noChangeArrowheads="1"/>
          </p:cNvSpPr>
          <p:nvPr/>
        </p:nvSpPr>
        <p:spPr bwMode="auto">
          <a:xfrm>
            <a:off x="7499350" y="4876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0011</a:t>
            </a:r>
          </a:p>
        </p:txBody>
      </p:sp>
      <p:grpSp>
        <p:nvGrpSpPr>
          <p:cNvPr id="34844" name="Group 1052"/>
          <p:cNvGrpSpPr>
            <a:grpSpLocks/>
          </p:cNvGrpSpPr>
          <p:nvPr/>
        </p:nvGrpSpPr>
        <p:grpSpPr bwMode="auto">
          <a:xfrm>
            <a:off x="5791200" y="1524000"/>
            <a:ext cx="609600" cy="4876800"/>
            <a:chOff x="4176" y="768"/>
            <a:chExt cx="240" cy="3072"/>
          </a:xfrm>
        </p:grpSpPr>
        <p:sp>
          <p:nvSpPr>
            <p:cNvPr id="34845" name="Rectangle 1053"/>
            <p:cNvSpPr>
              <a:spLocks noChangeArrowheads="1"/>
            </p:cNvSpPr>
            <p:nvPr/>
          </p:nvSpPr>
          <p:spPr bwMode="auto">
            <a:xfrm>
              <a:off x="4176" y="2304"/>
              <a:ext cx="240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Rectangle 1054"/>
            <p:cNvSpPr>
              <a:spLocks noChangeArrowheads="1"/>
            </p:cNvSpPr>
            <p:nvPr/>
          </p:nvSpPr>
          <p:spPr bwMode="auto">
            <a:xfrm>
              <a:off x="4176" y="768"/>
              <a:ext cx="240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47" name="Group 1055"/>
          <p:cNvGrpSpPr>
            <a:grpSpLocks/>
          </p:cNvGrpSpPr>
          <p:nvPr/>
        </p:nvGrpSpPr>
        <p:grpSpPr bwMode="auto">
          <a:xfrm>
            <a:off x="4876800" y="1524000"/>
            <a:ext cx="609600" cy="4876800"/>
            <a:chOff x="3792" y="768"/>
            <a:chExt cx="240" cy="3072"/>
          </a:xfrm>
        </p:grpSpPr>
        <p:sp>
          <p:nvSpPr>
            <p:cNvPr id="34848" name="Rectangle 1056"/>
            <p:cNvSpPr>
              <a:spLocks noChangeArrowheads="1"/>
            </p:cNvSpPr>
            <p:nvPr/>
          </p:nvSpPr>
          <p:spPr bwMode="auto">
            <a:xfrm>
              <a:off x="3792" y="768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9" name="Rectangle 1057"/>
            <p:cNvSpPr>
              <a:spLocks noChangeArrowheads="1"/>
            </p:cNvSpPr>
            <p:nvPr/>
          </p:nvSpPr>
          <p:spPr bwMode="auto">
            <a:xfrm>
              <a:off x="3792" y="1536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Rectangle 1058"/>
            <p:cNvSpPr>
              <a:spLocks noChangeArrowheads="1"/>
            </p:cNvSpPr>
            <p:nvPr/>
          </p:nvSpPr>
          <p:spPr bwMode="auto">
            <a:xfrm>
              <a:off x="3792" y="2304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Rectangle 1059"/>
            <p:cNvSpPr>
              <a:spLocks noChangeArrowheads="1"/>
            </p:cNvSpPr>
            <p:nvPr/>
          </p:nvSpPr>
          <p:spPr bwMode="auto">
            <a:xfrm>
              <a:off x="3792" y="3072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52" name="Text Box 1060"/>
          <p:cNvSpPr txBox="1">
            <a:spLocks noChangeArrowheads="1"/>
          </p:cNvSpPr>
          <p:nvPr/>
        </p:nvSpPr>
        <p:spPr bwMode="auto">
          <a:xfrm>
            <a:off x="4724400" y="914400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32-bit</a:t>
            </a:r>
          </a:p>
          <a:p>
            <a:pPr>
              <a:lnSpc>
                <a:spcPct val="100000"/>
              </a:lnSpc>
            </a:pPr>
            <a:r>
              <a:rPr lang="en-US" altLang="en-US"/>
              <a:t>Words</a:t>
            </a:r>
          </a:p>
        </p:txBody>
      </p:sp>
      <p:sp>
        <p:nvSpPr>
          <p:cNvPr id="34853" name="Text Box 1061"/>
          <p:cNvSpPr txBox="1">
            <a:spLocks noChangeArrowheads="1"/>
          </p:cNvSpPr>
          <p:nvPr/>
        </p:nvSpPr>
        <p:spPr bwMode="auto">
          <a:xfrm>
            <a:off x="6629400" y="9906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Bytes</a:t>
            </a:r>
          </a:p>
        </p:txBody>
      </p:sp>
      <p:sp>
        <p:nvSpPr>
          <p:cNvPr id="34854" name="Text Box 1062"/>
          <p:cNvSpPr txBox="1">
            <a:spLocks noChangeArrowheads="1"/>
          </p:cNvSpPr>
          <p:nvPr/>
        </p:nvSpPr>
        <p:spPr bwMode="auto">
          <a:xfrm>
            <a:off x="7448550" y="9906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Addr.</a:t>
            </a:r>
          </a:p>
        </p:txBody>
      </p:sp>
      <p:sp>
        <p:nvSpPr>
          <p:cNvPr id="34855" name="Rectangle 1063"/>
          <p:cNvSpPr>
            <a:spLocks noChangeArrowheads="1"/>
          </p:cNvSpPr>
          <p:nvPr/>
        </p:nvSpPr>
        <p:spPr bwMode="auto">
          <a:xfrm>
            <a:off x="6737350" y="5181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Rectangle 1064"/>
          <p:cNvSpPr>
            <a:spLocks noChangeArrowheads="1"/>
          </p:cNvSpPr>
          <p:nvPr/>
        </p:nvSpPr>
        <p:spPr bwMode="auto">
          <a:xfrm>
            <a:off x="7499350" y="51816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0012</a:t>
            </a:r>
          </a:p>
        </p:txBody>
      </p:sp>
      <p:sp>
        <p:nvSpPr>
          <p:cNvPr id="34857" name="Rectangle 1065"/>
          <p:cNvSpPr>
            <a:spLocks noChangeArrowheads="1"/>
          </p:cNvSpPr>
          <p:nvPr/>
        </p:nvSpPr>
        <p:spPr bwMode="auto">
          <a:xfrm>
            <a:off x="6737350" y="5486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Rectangle 1066"/>
          <p:cNvSpPr>
            <a:spLocks noChangeArrowheads="1"/>
          </p:cNvSpPr>
          <p:nvPr/>
        </p:nvSpPr>
        <p:spPr bwMode="auto">
          <a:xfrm>
            <a:off x="7499350" y="54864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0013</a:t>
            </a:r>
          </a:p>
        </p:txBody>
      </p:sp>
      <p:sp>
        <p:nvSpPr>
          <p:cNvPr id="34859" name="Rectangle 1067"/>
          <p:cNvSpPr>
            <a:spLocks noChangeArrowheads="1"/>
          </p:cNvSpPr>
          <p:nvPr/>
        </p:nvSpPr>
        <p:spPr bwMode="auto">
          <a:xfrm>
            <a:off x="6737350" y="5791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Rectangle 1068"/>
          <p:cNvSpPr>
            <a:spLocks noChangeArrowheads="1"/>
          </p:cNvSpPr>
          <p:nvPr/>
        </p:nvSpPr>
        <p:spPr bwMode="auto">
          <a:xfrm>
            <a:off x="7499350" y="57912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0014</a:t>
            </a:r>
          </a:p>
        </p:txBody>
      </p:sp>
      <p:sp>
        <p:nvSpPr>
          <p:cNvPr id="34861" name="Rectangle 1069"/>
          <p:cNvSpPr>
            <a:spLocks noChangeArrowheads="1"/>
          </p:cNvSpPr>
          <p:nvPr/>
        </p:nvSpPr>
        <p:spPr bwMode="auto">
          <a:xfrm>
            <a:off x="6737350" y="6096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Rectangle 1070"/>
          <p:cNvSpPr>
            <a:spLocks noChangeArrowheads="1"/>
          </p:cNvSpPr>
          <p:nvPr/>
        </p:nvSpPr>
        <p:spPr bwMode="auto">
          <a:xfrm>
            <a:off x="7499350" y="6096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0015</a:t>
            </a:r>
          </a:p>
        </p:txBody>
      </p:sp>
      <p:sp>
        <p:nvSpPr>
          <p:cNvPr id="34876" name="Text Box 1084"/>
          <p:cNvSpPr txBox="1">
            <a:spLocks noChangeArrowheads="1"/>
          </p:cNvSpPr>
          <p:nvPr/>
        </p:nvSpPr>
        <p:spPr bwMode="auto">
          <a:xfrm>
            <a:off x="5638800" y="882650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64-bit</a:t>
            </a:r>
          </a:p>
          <a:p>
            <a:pPr>
              <a:lnSpc>
                <a:spcPct val="100000"/>
              </a:lnSpc>
            </a:pPr>
            <a:r>
              <a:rPr lang="en-US" altLang="en-US"/>
              <a:t>Words</a:t>
            </a:r>
          </a:p>
        </p:txBody>
      </p:sp>
      <p:sp>
        <p:nvSpPr>
          <p:cNvPr id="34877" name="Rectangle 1085"/>
          <p:cNvSpPr>
            <a:spLocks noChangeArrowheads="1"/>
          </p:cNvSpPr>
          <p:nvPr/>
        </p:nvSpPr>
        <p:spPr bwMode="auto">
          <a:xfrm>
            <a:off x="5791200" y="23622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/>
              <a:t>Addr </a:t>
            </a:r>
          </a:p>
          <a:p>
            <a:pPr>
              <a:lnSpc>
                <a:spcPct val="100000"/>
              </a:lnSpc>
            </a:pPr>
            <a:r>
              <a:rPr lang="en-US" altLang="en-US" sz="1400"/>
              <a:t>=</a:t>
            </a:r>
          </a:p>
          <a:p>
            <a:pPr>
              <a:lnSpc>
                <a:spcPct val="100000"/>
              </a:lnSpc>
            </a:pPr>
            <a:r>
              <a:rPr lang="en-US" altLang="en-US" sz="1400" b="0">
                <a:latin typeface="Courier New" panose="02070309020205020404" pitchFamily="49" charset="0"/>
              </a:rPr>
              <a:t>??</a:t>
            </a:r>
            <a:endParaRPr lang="en-US" altLang="en-US" sz="1400"/>
          </a:p>
        </p:txBody>
      </p:sp>
      <p:sp>
        <p:nvSpPr>
          <p:cNvPr id="34878" name="Rectangle 1086"/>
          <p:cNvSpPr>
            <a:spLocks noChangeArrowheads="1"/>
          </p:cNvSpPr>
          <p:nvPr/>
        </p:nvSpPr>
        <p:spPr bwMode="auto">
          <a:xfrm>
            <a:off x="5791200" y="47244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/>
              <a:t>Addr </a:t>
            </a:r>
          </a:p>
          <a:p>
            <a:pPr>
              <a:lnSpc>
                <a:spcPct val="100000"/>
              </a:lnSpc>
            </a:pPr>
            <a:r>
              <a:rPr lang="en-US" altLang="en-US" sz="1400"/>
              <a:t>=</a:t>
            </a:r>
          </a:p>
          <a:p>
            <a:pPr>
              <a:lnSpc>
                <a:spcPct val="100000"/>
              </a:lnSpc>
            </a:pPr>
            <a:r>
              <a:rPr lang="en-US" altLang="en-US" sz="1400" b="0">
                <a:latin typeface="Courier New" panose="02070309020205020404" pitchFamily="49" charset="0"/>
              </a:rPr>
              <a:t>??</a:t>
            </a:r>
            <a:endParaRPr lang="en-US" altLang="en-US" sz="1400"/>
          </a:p>
        </p:txBody>
      </p:sp>
      <p:sp>
        <p:nvSpPr>
          <p:cNvPr id="34879" name="Rectangle 1087"/>
          <p:cNvSpPr>
            <a:spLocks noChangeArrowheads="1"/>
          </p:cNvSpPr>
          <p:nvPr/>
        </p:nvSpPr>
        <p:spPr bwMode="auto">
          <a:xfrm>
            <a:off x="4876800" y="17526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/>
              <a:t>Addr </a:t>
            </a:r>
          </a:p>
          <a:p>
            <a:pPr>
              <a:lnSpc>
                <a:spcPct val="100000"/>
              </a:lnSpc>
            </a:pPr>
            <a:r>
              <a:rPr lang="en-US" altLang="en-US" sz="1400"/>
              <a:t>=</a:t>
            </a:r>
          </a:p>
          <a:p>
            <a:pPr>
              <a:lnSpc>
                <a:spcPct val="100000"/>
              </a:lnSpc>
            </a:pPr>
            <a:r>
              <a:rPr lang="en-US" altLang="en-US" sz="1400" b="0">
                <a:latin typeface="Courier New" panose="02070309020205020404" pitchFamily="49" charset="0"/>
              </a:rPr>
              <a:t>??</a:t>
            </a:r>
          </a:p>
        </p:txBody>
      </p:sp>
      <p:sp>
        <p:nvSpPr>
          <p:cNvPr id="34880" name="Rectangle 1088"/>
          <p:cNvSpPr>
            <a:spLocks noChangeArrowheads="1"/>
          </p:cNvSpPr>
          <p:nvPr/>
        </p:nvSpPr>
        <p:spPr bwMode="auto">
          <a:xfrm>
            <a:off x="4876800" y="29718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/>
              <a:t>Addr </a:t>
            </a:r>
          </a:p>
          <a:p>
            <a:pPr>
              <a:lnSpc>
                <a:spcPct val="100000"/>
              </a:lnSpc>
            </a:pPr>
            <a:r>
              <a:rPr lang="en-US" altLang="en-US" sz="1400"/>
              <a:t>=</a:t>
            </a:r>
          </a:p>
          <a:p>
            <a:pPr>
              <a:lnSpc>
                <a:spcPct val="100000"/>
              </a:lnSpc>
            </a:pPr>
            <a:r>
              <a:rPr lang="en-US" altLang="en-US" sz="1400" b="0">
                <a:latin typeface="Courier New" panose="02070309020205020404" pitchFamily="49" charset="0"/>
              </a:rPr>
              <a:t>??</a:t>
            </a:r>
            <a:endParaRPr lang="en-US" altLang="en-US" sz="1400"/>
          </a:p>
        </p:txBody>
      </p:sp>
      <p:sp>
        <p:nvSpPr>
          <p:cNvPr id="34881" name="Rectangle 1089"/>
          <p:cNvSpPr>
            <a:spLocks noChangeArrowheads="1"/>
          </p:cNvSpPr>
          <p:nvPr/>
        </p:nvSpPr>
        <p:spPr bwMode="auto">
          <a:xfrm>
            <a:off x="4876800" y="41910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/>
              <a:t>Addr </a:t>
            </a:r>
          </a:p>
          <a:p>
            <a:pPr>
              <a:lnSpc>
                <a:spcPct val="100000"/>
              </a:lnSpc>
            </a:pPr>
            <a:r>
              <a:rPr lang="en-US" altLang="en-US" sz="1400"/>
              <a:t>=</a:t>
            </a:r>
          </a:p>
          <a:p>
            <a:pPr>
              <a:lnSpc>
                <a:spcPct val="100000"/>
              </a:lnSpc>
            </a:pPr>
            <a:r>
              <a:rPr lang="en-US" altLang="en-US" sz="1400" b="0">
                <a:latin typeface="Courier New" panose="02070309020205020404" pitchFamily="49" charset="0"/>
              </a:rPr>
              <a:t>??</a:t>
            </a:r>
            <a:endParaRPr lang="en-US" altLang="en-US" sz="1400"/>
          </a:p>
        </p:txBody>
      </p:sp>
      <p:sp>
        <p:nvSpPr>
          <p:cNvPr id="34882" name="Rectangle 1090"/>
          <p:cNvSpPr>
            <a:spLocks noChangeArrowheads="1"/>
          </p:cNvSpPr>
          <p:nvPr/>
        </p:nvSpPr>
        <p:spPr bwMode="auto">
          <a:xfrm>
            <a:off x="4876800" y="54102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/>
              <a:t>Addr </a:t>
            </a:r>
          </a:p>
          <a:p>
            <a:pPr>
              <a:lnSpc>
                <a:spcPct val="100000"/>
              </a:lnSpc>
            </a:pPr>
            <a:r>
              <a:rPr lang="en-US" altLang="en-US" sz="1400"/>
              <a:t>=</a:t>
            </a:r>
          </a:p>
          <a:p>
            <a:pPr>
              <a:lnSpc>
                <a:spcPct val="100000"/>
              </a:lnSpc>
            </a:pPr>
            <a:r>
              <a:rPr lang="en-US" altLang="en-US" sz="1400" b="0">
                <a:latin typeface="Courier New" panose="02070309020205020404" pitchFamily="49" charset="0"/>
              </a:rPr>
              <a:t>??</a:t>
            </a:r>
            <a:endParaRPr lang="en-US" altLang="en-US" sz="1400"/>
          </a:p>
        </p:txBody>
      </p:sp>
      <p:sp>
        <p:nvSpPr>
          <p:cNvPr id="34890" name="Rectangle 1098"/>
          <p:cNvSpPr>
            <a:spLocks noChangeArrowheads="1"/>
          </p:cNvSpPr>
          <p:nvPr/>
        </p:nvSpPr>
        <p:spPr bwMode="auto">
          <a:xfrm>
            <a:off x="4953000" y="22098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 sz="1400" b="0">
                <a:latin typeface="Courier New" panose="02070309020205020404" pitchFamily="49" charset="0"/>
              </a:rPr>
              <a:t>0000</a:t>
            </a:r>
          </a:p>
        </p:txBody>
      </p:sp>
      <p:sp>
        <p:nvSpPr>
          <p:cNvPr id="34891" name="Rectangle 1099"/>
          <p:cNvSpPr>
            <a:spLocks noChangeArrowheads="1"/>
          </p:cNvSpPr>
          <p:nvPr/>
        </p:nvSpPr>
        <p:spPr bwMode="auto">
          <a:xfrm>
            <a:off x="4953000" y="34290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 sz="1400" b="0">
                <a:latin typeface="Courier New" panose="02070309020205020404" pitchFamily="49" charset="0"/>
              </a:rPr>
              <a:t>0004</a:t>
            </a:r>
          </a:p>
        </p:txBody>
      </p:sp>
      <p:sp>
        <p:nvSpPr>
          <p:cNvPr id="34892" name="Rectangle 1100"/>
          <p:cNvSpPr>
            <a:spLocks noChangeArrowheads="1"/>
          </p:cNvSpPr>
          <p:nvPr/>
        </p:nvSpPr>
        <p:spPr bwMode="auto">
          <a:xfrm>
            <a:off x="4953000" y="46482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 sz="1400" b="0">
                <a:latin typeface="Courier New" panose="02070309020205020404" pitchFamily="49" charset="0"/>
              </a:rPr>
              <a:t>0008</a:t>
            </a:r>
          </a:p>
        </p:txBody>
      </p:sp>
      <p:sp>
        <p:nvSpPr>
          <p:cNvPr id="34893" name="Rectangle 1101"/>
          <p:cNvSpPr>
            <a:spLocks noChangeArrowheads="1"/>
          </p:cNvSpPr>
          <p:nvPr/>
        </p:nvSpPr>
        <p:spPr bwMode="auto">
          <a:xfrm>
            <a:off x="4953000" y="58674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 sz="1400" b="0">
                <a:latin typeface="Courier New" panose="02070309020205020404" pitchFamily="49" charset="0"/>
              </a:rPr>
              <a:t>0012</a:t>
            </a:r>
          </a:p>
        </p:txBody>
      </p:sp>
      <p:sp>
        <p:nvSpPr>
          <p:cNvPr id="34894" name="Rectangle 1102"/>
          <p:cNvSpPr>
            <a:spLocks noChangeArrowheads="1"/>
          </p:cNvSpPr>
          <p:nvPr/>
        </p:nvSpPr>
        <p:spPr bwMode="auto">
          <a:xfrm>
            <a:off x="5867400" y="28194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 sz="1400" b="0">
                <a:latin typeface="Courier New" panose="02070309020205020404" pitchFamily="49" charset="0"/>
              </a:rPr>
              <a:t>0000</a:t>
            </a:r>
          </a:p>
        </p:txBody>
      </p:sp>
      <p:sp>
        <p:nvSpPr>
          <p:cNvPr id="34895" name="Rectangle 1103"/>
          <p:cNvSpPr>
            <a:spLocks noChangeArrowheads="1"/>
          </p:cNvSpPr>
          <p:nvPr/>
        </p:nvSpPr>
        <p:spPr bwMode="auto">
          <a:xfrm>
            <a:off x="5867400" y="51816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r>
              <a:rPr lang="en-US" altLang="en-US" sz="1400" b="0">
                <a:latin typeface="Courier New" panose="02070309020205020404" pitchFamily="49" charset="0"/>
              </a:rPr>
              <a:t>0008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0" grpId="0" animBg="1" autoUpdateAnimBg="0"/>
      <p:bldP spid="34891" grpId="0" animBg="1" autoUpdateAnimBg="0"/>
      <p:bldP spid="34892" grpId="0" animBg="1" autoUpdateAnimBg="0"/>
      <p:bldP spid="34893" grpId="0" animBg="1" autoUpdateAnimBg="0"/>
      <p:bldP spid="34894" grpId="0" animBg="1" autoUpdateAnimBg="0"/>
      <p:bldP spid="3489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Representations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Sizes of C Objects (in Bytes)</a:t>
            </a:r>
          </a:p>
          <a:p>
            <a:pPr lvl="1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C Data Type	Compaq Alpha	Typical 32-bit	Intel IA32</a:t>
            </a:r>
          </a:p>
          <a:p>
            <a:pPr lvl="2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int	4	4	4</a:t>
            </a:r>
          </a:p>
          <a:p>
            <a:pPr lvl="2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long int	8	4	4</a:t>
            </a:r>
          </a:p>
          <a:p>
            <a:pPr lvl="2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char	1	1	1</a:t>
            </a:r>
          </a:p>
          <a:p>
            <a:pPr lvl="2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short	2	2	2</a:t>
            </a:r>
          </a:p>
          <a:p>
            <a:pPr lvl="2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float	4	4	4</a:t>
            </a:r>
          </a:p>
          <a:p>
            <a:pPr lvl="2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double	8	8	8</a:t>
            </a:r>
          </a:p>
          <a:p>
            <a:pPr lvl="2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long double	8	8	10/12</a:t>
            </a:r>
          </a:p>
          <a:p>
            <a:pPr lvl="2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char *	8	4	4</a:t>
            </a:r>
          </a:p>
          <a:p>
            <a:pPr lvl="3" defTabSz="690563">
              <a:tabLst>
                <a:tab pos="4113213" algn="r"/>
                <a:tab pos="6176963" algn="r"/>
                <a:tab pos="7778750" algn="r"/>
              </a:tabLst>
            </a:pPr>
            <a:r>
              <a:rPr lang="en-US" altLang="en-US"/>
              <a:t>Or any other pointer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9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Byte Ordering</a:t>
            </a:r>
          </a:p>
        </p:txBody>
      </p:sp>
      <p:sp>
        <p:nvSpPr>
          <p:cNvPr id="43050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should bytes within multi-byte word be ordered in memory?</a:t>
            </a:r>
          </a:p>
          <a:p>
            <a:r>
              <a:rPr lang="en-US" altLang="en-US"/>
              <a:t>Conventions</a:t>
            </a:r>
          </a:p>
          <a:p>
            <a:pPr lvl="1"/>
            <a:r>
              <a:rPr lang="en-US" altLang="en-US"/>
              <a:t>Sun’s, Mac’s are “Big Endian” machines</a:t>
            </a:r>
          </a:p>
          <a:p>
            <a:pPr lvl="2"/>
            <a:r>
              <a:rPr lang="en-US" altLang="en-US"/>
              <a:t>Least significant byte has highest address</a:t>
            </a:r>
          </a:p>
          <a:p>
            <a:pPr lvl="1"/>
            <a:r>
              <a:rPr lang="en-US" altLang="en-US"/>
              <a:t>Alphas, PC’s are “Little Endian” machines</a:t>
            </a:r>
          </a:p>
          <a:p>
            <a:pPr lvl="2"/>
            <a:r>
              <a:rPr lang="en-US" altLang="en-US"/>
              <a:t>Least significant byte has lowest address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01a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1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2"/>
                </a:outerShdw>
              </a:effectLst>
            </a14:hiddenEffects>
          </a:ext>
        </a:extLst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2"/>
                </a:outerShdw>
              </a:effectLst>
            </a14:hiddenEffects>
          </a:ext>
        </a:extLst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class01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1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F'02\Lectures\class01a.ppt</Template>
  <TotalTime>4091</TotalTime>
  <Pages>5</Pages>
  <Words>1983</Words>
  <Application>Microsoft Office PowerPoint</Application>
  <PresentationFormat>Letter Paper (8.5x11 in)</PresentationFormat>
  <Paragraphs>727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Times</vt:lpstr>
      <vt:lpstr>Helvetica</vt:lpstr>
      <vt:lpstr>Times New Roman</vt:lpstr>
      <vt:lpstr>Wingdings</vt:lpstr>
      <vt:lpstr>Century Gothic</vt:lpstr>
      <vt:lpstr>Courier New</vt:lpstr>
      <vt:lpstr>Symbol</vt:lpstr>
      <vt:lpstr>class01a</vt:lpstr>
      <vt:lpstr>Microsoft Word Document</vt:lpstr>
      <vt:lpstr>Bits and Bytes Aug. 29, 2002</vt:lpstr>
      <vt:lpstr>Why Don’t Computers Use Base 10?</vt:lpstr>
      <vt:lpstr>Binary Representations</vt:lpstr>
      <vt:lpstr>Byte-Oriented Memory Organization</vt:lpstr>
      <vt:lpstr>Encoding Byte Values</vt:lpstr>
      <vt:lpstr>Machine Words</vt:lpstr>
      <vt:lpstr>Word-Oriented Memory Organization</vt:lpstr>
      <vt:lpstr>Data Representations</vt:lpstr>
      <vt:lpstr>Byte Ordering</vt:lpstr>
      <vt:lpstr>Byte Ordering Example</vt:lpstr>
      <vt:lpstr>Reading Byte-Reversed Listings</vt:lpstr>
      <vt:lpstr>Examining Data Representations</vt:lpstr>
      <vt:lpstr>show_bytes Execution Example</vt:lpstr>
      <vt:lpstr>Representing Integers</vt:lpstr>
      <vt:lpstr>Representing Pointers</vt:lpstr>
      <vt:lpstr>Representing Floats</vt:lpstr>
      <vt:lpstr>Representing Strings</vt:lpstr>
      <vt:lpstr>Machine-Level Code Representation</vt:lpstr>
      <vt:lpstr>Representing Instructions</vt:lpstr>
      <vt:lpstr>Boolean Algebra</vt:lpstr>
      <vt:lpstr>Application of Boolean Algebra</vt:lpstr>
      <vt:lpstr>Integer Algebra</vt:lpstr>
      <vt:lpstr>Boolean Algebra</vt:lpstr>
      <vt:lpstr> </vt:lpstr>
      <vt:lpstr> </vt:lpstr>
      <vt:lpstr>Properties of &amp; and ^</vt:lpstr>
      <vt:lpstr>Relations Between Operations</vt:lpstr>
      <vt:lpstr>General Boolean Algebras</vt:lpstr>
      <vt:lpstr>Representing &amp; Manipulating Sets</vt:lpstr>
      <vt:lpstr>Bit-Level Operations in C</vt:lpstr>
      <vt:lpstr>Contrast: Logic Operations in C</vt:lpstr>
      <vt:lpstr>Shift Operations</vt:lpstr>
      <vt:lpstr>Cool Stuff with Xor</vt:lpstr>
      <vt:lpstr>Main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and Bytes</dc:title>
  <dc:subject/>
  <dc:creator>Randal E. Bryant and David R. O'Hallaron</dc:creator>
  <cp:keywords/>
  <dc:description/>
  <cp:lastModifiedBy>hayden allen</cp:lastModifiedBy>
  <cp:revision>57</cp:revision>
  <cp:lastPrinted>1998-08-27T18:17:18Z</cp:lastPrinted>
  <dcterms:created xsi:type="dcterms:W3CDTF">1998-08-11T13:19:16Z</dcterms:created>
  <dcterms:modified xsi:type="dcterms:W3CDTF">2018-05-09T15:09:28Z</dcterms:modified>
</cp:coreProperties>
</file>