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8" r:id="rId3"/>
    <p:sldId id="28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76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7" r:id="rId34"/>
    <p:sldId id="286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6881" autoAdjust="0"/>
  </p:normalViewPr>
  <p:slideViewPr>
    <p:cSldViewPr snapToGrid="0">
      <p:cViewPr varScale="1">
        <p:scale>
          <a:sx n="57" d="100"/>
          <a:sy n="57" d="100"/>
        </p:scale>
        <p:origin x="102" y="1662"/>
      </p:cViewPr>
      <p:guideLst/>
    </p:cSldViewPr>
  </p:slideViewPr>
  <p:outlineViewPr>
    <p:cViewPr>
      <p:scale>
        <a:sx n="33" d="100"/>
        <a:sy n="33" d="100"/>
      </p:scale>
      <p:origin x="0" y="-2520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miconductors.bosch.de/media/pdf/canliteratur/can2spec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CanBus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By Robert </a:t>
            </a:r>
            <a:r>
              <a:rPr lang="en-US" dirty="0" err="1" smtClean="0"/>
              <a:t>Leale</a:t>
            </a:r>
            <a:r>
              <a:rPr lang="en-US" dirty="0" smtClean="0"/>
              <a:t> of </a:t>
            </a:r>
            <a:r>
              <a:rPr lang="en-US" dirty="0" err="1" smtClean="0"/>
              <a:t>CANBusHacks</a:t>
            </a:r>
            <a:endParaRPr lang="en-US" dirty="0" smtClean="0"/>
          </a:p>
          <a:p>
            <a:r>
              <a:rPr lang="en-US" dirty="0" smtClean="0"/>
              <a:t>Edited by Dave Quinton-Schein of figmentofimagination Productions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5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Dual-Wire CAN,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DWCAN is a “Differential Bus”</a:t>
            </a:r>
          </a:p>
          <a:p>
            <a:pPr lvl="1"/>
            <a:r>
              <a:rPr lang="en-US" dirty="0" smtClean="0"/>
              <a:t>Two, twisted copper wires (a.k.a. “twisted pair”)</a:t>
            </a:r>
          </a:p>
          <a:p>
            <a:pPr lvl="2"/>
            <a:r>
              <a:rPr lang="en-US" dirty="0" smtClean="0"/>
              <a:t>One wire called “CAN High”</a:t>
            </a:r>
          </a:p>
          <a:p>
            <a:pPr lvl="2"/>
            <a:r>
              <a:rPr lang="en-US" dirty="0" smtClean="0"/>
              <a:t>Other wire called “CAN Low”</a:t>
            </a:r>
          </a:p>
          <a:p>
            <a:pPr lvl="1"/>
            <a:r>
              <a:rPr lang="en-US" dirty="0" smtClean="0"/>
              <a:t>Terminated on either end by individual 120-ohm resistors across the CAN high and low wires</a:t>
            </a:r>
          </a:p>
          <a:p>
            <a:pPr lvl="2"/>
            <a:r>
              <a:rPr lang="en-US" dirty="0" smtClean="0"/>
              <a:t>Results in net 60-ohm resistance between the wires</a:t>
            </a:r>
          </a:p>
          <a:p>
            <a:pPr lvl="2"/>
            <a:r>
              <a:rPr lang="en-US" dirty="0" smtClean="0"/>
              <a:t>Necessary for proper signals</a:t>
            </a:r>
          </a:p>
          <a:p>
            <a:pPr lvl="2"/>
            <a:r>
              <a:rPr lang="en-US" dirty="0" smtClean="0"/>
              <a:t>Prevents “signal reflection,” when the signal “bounces back” and interferes with intended signals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8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021" y="1872722"/>
            <a:ext cx="4835979" cy="49852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Dual-Wire CAN,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36" y="1655717"/>
            <a:ext cx="8466364" cy="4024125"/>
          </a:xfrm>
        </p:spPr>
        <p:txBody>
          <a:bodyPr/>
          <a:lstStyle/>
          <a:p>
            <a:r>
              <a:rPr lang="en-US" dirty="0" smtClean="0"/>
              <a:t>Voltage</a:t>
            </a:r>
          </a:p>
          <a:p>
            <a:pPr lvl="1"/>
            <a:r>
              <a:rPr lang="en-US" dirty="0" smtClean="0"/>
              <a:t>“Idle voltage” typically around 2.5 volts</a:t>
            </a:r>
          </a:p>
          <a:p>
            <a:pPr lvl="1"/>
            <a:r>
              <a:rPr lang="en-US" dirty="0" smtClean="0"/>
              <a:t>When “active”, CAN-H line will reach around 3.2v and CAN-L line will reach around 1.8v (1.4v difference, or “delta”)</a:t>
            </a:r>
          </a:p>
          <a:p>
            <a:pPr lvl="1"/>
            <a:r>
              <a:rPr lang="en-US" dirty="0" smtClean="0"/>
              <a:t>Minimum delta is 0.6v</a:t>
            </a:r>
          </a:p>
          <a:p>
            <a:pPr lvl="1"/>
            <a:r>
              <a:rPr lang="en-US" dirty="0" smtClean="0"/>
              <a:t>When this 0.6v delta is true, the bus is Dominant (logical 0)</a:t>
            </a:r>
          </a:p>
          <a:p>
            <a:pPr lvl="2"/>
            <a:r>
              <a:rPr lang="en-US" dirty="0" smtClean="0"/>
              <a:t>Else, it is Recessive (logical 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6" y="3957178"/>
            <a:ext cx="5702300" cy="290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28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Single-Wire 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SAE J2411</a:t>
            </a:r>
          </a:p>
          <a:p>
            <a:pPr lvl="1"/>
            <a:r>
              <a:rPr lang="en-US" dirty="0" smtClean="0"/>
              <a:t>Low cost alternative to ISO 11898-2</a:t>
            </a:r>
          </a:p>
          <a:p>
            <a:pPr lvl="1"/>
            <a:r>
              <a:rPr lang="en-US" dirty="0" smtClean="0"/>
              <a:t>Only today used by GM</a:t>
            </a:r>
          </a:p>
          <a:p>
            <a:pPr lvl="2"/>
            <a:r>
              <a:rPr lang="en-US" dirty="0" smtClean="0"/>
              <a:t>SWCAN had been used by Honda for several years</a:t>
            </a:r>
          </a:p>
          <a:p>
            <a:pPr lvl="1"/>
            <a:r>
              <a:rPr lang="en-US" dirty="0" smtClean="0"/>
              <a:t>NOT “differential” like 11898-2</a:t>
            </a:r>
          </a:p>
          <a:p>
            <a:pPr lvl="2"/>
            <a:r>
              <a:rPr lang="en-US" dirty="0" smtClean="0"/>
              <a:t>Signaling voltages of 0v at Idle and recessive (logical 1)</a:t>
            </a:r>
          </a:p>
          <a:p>
            <a:pPr lvl="2"/>
            <a:r>
              <a:rPr lang="en-US" dirty="0" smtClean="0"/>
              <a:t>5v for dominant bits (logical 0)</a:t>
            </a:r>
          </a:p>
          <a:p>
            <a:pPr lvl="2"/>
            <a:r>
              <a:rPr lang="en-US" dirty="0" smtClean="0"/>
              <a:t>High Voltage mode to “wake up” nodes that are in low-power state</a:t>
            </a:r>
          </a:p>
          <a:p>
            <a:pPr lvl="3"/>
            <a:r>
              <a:rPr lang="en-US" dirty="0" smtClean="0"/>
              <a:t>Any message greater than 9v</a:t>
            </a:r>
          </a:p>
          <a:p>
            <a:pPr lvl="3"/>
            <a:r>
              <a:rPr lang="en-US" dirty="0" smtClean="0"/>
              <a:t>Typically use “</a:t>
            </a:r>
            <a:r>
              <a:rPr lang="en-US" dirty="0" err="1" smtClean="0"/>
              <a:t>vbatt</a:t>
            </a:r>
            <a:r>
              <a:rPr lang="en-US" dirty="0" smtClean="0"/>
              <a:t>” (battery voltage) </a:t>
            </a:r>
          </a:p>
          <a:p>
            <a:pPr lvl="3"/>
            <a:r>
              <a:rPr lang="en-US" dirty="0" smtClean="0"/>
              <a:t>Ensures low-power state nodes are able to ignore normal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8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Single-Wire CAN Schematic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248" y="1626305"/>
            <a:ext cx="6361938" cy="516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0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Fault-Tolerant 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 11898-3</a:t>
            </a:r>
          </a:p>
          <a:p>
            <a:pPr lvl="1"/>
            <a:r>
              <a:rPr lang="en-US" dirty="0" smtClean="0"/>
              <a:t>Lower-speed, fault-tolerant alternative to ISO 11898-2</a:t>
            </a:r>
          </a:p>
          <a:p>
            <a:pPr lvl="1"/>
            <a:r>
              <a:rPr lang="en-US" dirty="0" smtClean="0"/>
              <a:t>FTCAN can sustain a severed line</a:t>
            </a:r>
          </a:p>
          <a:p>
            <a:pPr lvl="2"/>
            <a:r>
              <a:rPr lang="en-US" dirty="0" smtClean="0"/>
              <a:t>Network recovers to a single-wire topology without modifying any network parameters</a:t>
            </a:r>
          </a:p>
          <a:p>
            <a:pPr lvl="1"/>
            <a:r>
              <a:rPr lang="en-US" dirty="0" smtClean="0"/>
              <a:t>Some OEM are moving away from FTCAN (such as Chrysler and Daimler)</a:t>
            </a:r>
          </a:p>
          <a:p>
            <a:pPr lvl="2"/>
            <a:r>
              <a:rPr lang="en-US" dirty="0" smtClean="0"/>
              <a:t>Others, like Fiat and Hyundai, continue to support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37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Fault-Tolerant CAN Schematic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379" y="1660993"/>
            <a:ext cx="6923314" cy="512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97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9" y="187731"/>
            <a:ext cx="10749340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CAN Frame </a:t>
            </a:r>
            <a:r>
              <a:rPr lang="en-US" dirty="0" smtClean="0"/>
              <a:t>Formats</a:t>
            </a:r>
            <a:br>
              <a:rPr lang="en-US" dirty="0" smtClean="0"/>
            </a:br>
            <a:r>
              <a:rPr lang="en-US" sz="2200" dirty="0" smtClean="0"/>
              <a:t>(unique to CAN, not borrowed from previous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27793"/>
            <a:ext cx="11944350" cy="430207"/>
          </a:xfrm>
        </p:spPr>
        <p:txBody>
          <a:bodyPr/>
          <a:lstStyle/>
          <a:p>
            <a:r>
              <a:rPr lang="en-US" dirty="0" smtClean="0"/>
              <a:t>Unique frame format that seems not to borrow from previous network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285" y="1490406"/>
            <a:ext cx="7209065" cy="24920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982428"/>
            <a:ext cx="7209064" cy="244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40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144" y="204107"/>
            <a:ext cx="7187293" cy="1293028"/>
          </a:xfrm>
        </p:spPr>
        <p:txBody>
          <a:bodyPr/>
          <a:lstStyle/>
          <a:p>
            <a:r>
              <a:rPr lang="en-US" dirty="0" smtClean="0"/>
              <a:t>CAN Frame Fields and Default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14" y="2473098"/>
            <a:ext cx="11097986" cy="4384902"/>
          </a:xfrm>
        </p:spPr>
        <p:txBody>
          <a:bodyPr/>
          <a:lstStyle/>
          <a:p>
            <a:r>
              <a:rPr lang="en-US" dirty="0" err="1" smtClean="0"/>
              <a:t>SoF</a:t>
            </a:r>
            <a:r>
              <a:rPr lang="en-US" dirty="0" smtClean="0"/>
              <a:t> (Start of Frame)</a:t>
            </a:r>
          </a:p>
          <a:p>
            <a:pPr lvl="1"/>
            <a:r>
              <a:rPr lang="en-US" dirty="0" smtClean="0"/>
              <a:t>1 bit</a:t>
            </a:r>
          </a:p>
          <a:p>
            <a:pPr lvl="1"/>
            <a:r>
              <a:rPr lang="en-US" dirty="0" smtClean="0"/>
              <a:t>Denoted by a Dominant Bit on the CAN Bus</a:t>
            </a:r>
          </a:p>
          <a:p>
            <a:r>
              <a:rPr lang="en-US" dirty="0" smtClean="0"/>
              <a:t>Arbitration Field</a:t>
            </a:r>
          </a:p>
          <a:p>
            <a:pPr lvl="1"/>
            <a:r>
              <a:rPr lang="en-US" dirty="0" smtClean="0"/>
              <a:t>For CAN Bus 2.0A or 11 bit frames, the Arbitration field is 12 bits in length</a:t>
            </a:r>
          </a:p>
          <a:p>
            <a:pPr lvl="2"/>
            <a:r>
              <a:rPr lang="en-US" dirty="0" smtClean="0"/>
              <a:t>11 bits of </a:t>
            </a:r>
            <a:r>
              <a:rPr lang="en-US" dirty="0" err="1" smtClean="0"/>
              <a:t>ArbID</a:t>
            </a:r>
            <a:r>
              <a:rPr lang="en-US" dirty="0" smtClean="0"/>
              <a:t> (Arbitration Identification)</a:t>
            </a:r>
          </a:p>
          <a:p>
            <a:pPr lvl="2"/>
            <a:r>
              <a:rPr lang="en-US" dirty="0" smtClean="0"/>
              <a:t>1 bit of RTR (Remote Transmit Request)</a:t>
            </a:r>
          </a:p>
          <a:p>
            <a:pPr lvl="3"/>
            <a:r>
              <a:rPr lang="en-US" dirty="0" smtClean="0"/>
              <a:t>1 denotes “Remote Frame”</a:t>
            </a:r>
          </a:p>
          <a:p>
            <a:pPr lvl="3"/>
            <a:r>
              <a:rPr lang="en-US" dirty="0" smtClean="0"/>
              <a:t>0 denotes “Data Frame”</a:t>
            </a:r>
          </a:p>
          <a:p>
            <a:pPr lvl="3"/>
            <a:r>
              <a:rPr lang="en-US" dirty="0" smtClean="0"/>
              <a:t>See </a:t>
            </a:r>
            <a:r>
              <a:rPr lang="en-US" u="sng" dirty="0" smtClean="0">
                <a:hlinkClick r:id="rId2" action="ppaction://hlinksldjump"/>
              </a:rPr>
              <a:t>Frame Types</a:t>
            </a:r>
            <a:r>
              <a:rPr lang="en-US" dirty="0" smtClean="0"/>
              <a:t> for more information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1396773"/>
            <a:ext cx="108108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60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Fields and Default Values,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Arbitration Field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CAN Bus 2.0B or 29 bit frames, the Arbitration field is 32 bits in length</a:t>
            </a:r>
          </a:p>
          <a:p>
            <a:pPr lvl="1"/>
            <a:r>
              <a:rPr lang="en-US" dirty="0" smtClean="0"/>
              <a:t>29 bits of </a:t>
            </a:r>
            <a:r>
              <a:rPr lang="en-US" dirty="0" err="1" smtClean="0"/>
              <a:t>ArbID</a:t>
            </a:r>
            <a:endParaRPr lang="en-US" dirty="0" smtClean="0"/>
          </a:p>
          <a:p>
            <a:pPr lvl="1"/>
            <a:r>
              <a:rPr lang="en-US" dirty="0" smtClean="0"/>
              <a:t>First 11 </a:t>
            </a:r>
            <a:r>
              <a:rPr lang="en-US" dirty="0" err="1" smtClean="0"/>
              <a:t>ArbID</a:t>
            </a:r>
            <a:r>
              <a:rPr lang="en-US" dirty="0" smtClean="0"/>
              <a:t> bits at the start</a:t>
            </a:r>
          </a:p>
          <a:p>
            <a:pPr lvl="1"/>
            <a:r>
              <a:rPr lang="en-US" dirty="0" smtClean="0"/>
              <a:t>12: SRR (Substitute Remote Request) bit, set to 0 by default</a:t>
            </a:r>
          </a:p>
          <a:p>
            <a:pPr lvl="1"/>
            <a:r>
              <a:rPr lang="en-US" dirty="0" smtClean="0"/>
              <a:t>13: IDE (Identification, Extended) bit denotes that this is an Extended ID message</a:t>
            </a:r>
          </a:p>
          <a:p>
            <a:pPr lvl="2"/>
            <a:r>
              <a:rPr lang="en-US" dirty="0" smtClean="0"/>
              <a:t>Set to 1</a:t>
            </a:r>
          </a:p>
          <a:p>
            <a:pPr lvl="1"/>
            <a:r>
              <a:rPr lang="en-US" dirty="0" smtClean="0"/>
              <a:t>14-31: next 18 </a:t>
            </a:r>
            <a:r>
              <a:rPr lang="en-US" dirty="0" err="1" smtClean="0"/>
              <a:t>ArbID</a:t>
            </a:r>
            <a:r>
              <a:rPr lang="en-US" dirty="0" smtClean="0"/>
              <a:t> bits</a:t>
            </a:r>
          </a:p>
          <a:p>
            <a:pPr lvl="1"/>
            <a:r>
              <a:rPr lang="en-US" dirty="0" smtClean="0"/>
              <a:t>32: RTR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97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Fields and Default Values,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663440"/>
          </a:xfrm>
        </p:spPr>
        <p:txBody>
          <a:bodyPr/>
          <a:lstStyle/>
          <a:p>
            <a:r>
              <a:rPr lang="en-US" dirty="0" smtClean="0"/>
              <a:t>Control Field</a:t>
            </a:r>
          </a:p>
          <a:p>
            <a:pPr lvl="1"/>
            <a:r>
              <a:rPr lang="en-US" dirty="0" smtClean="0"/>
              <a:t>2 reserved bits (R0 and R1) for backward compatibility in future versions</a:t>
            </a:r>
          </a:p>
          <a:p>
            <a:pPr lvl="2"/>
            <a:r>
              <a:rPr lang="en-US" dirty="0" smtClean="0"/>
              <a:t>Set to 0</a:t>
            </a:r>
          </a:p>
          <a:p>
            <a:pPr lvl="1"/>
            <a:r>
              <a:rPr lang="en-US" dirty="0" smtClean="0"/>
              <a:t>4 bit DLC (Data Length Code)</a:t>
            </a:r>
          </a:p>
          <a:p>
            <a:pPr lvl="2"/>
            <a:r>
              <a:rPr lang="en-US" dirty="0" smtClean="0"/>
              <a:t>Describe total number of bytes in a Data Frame</a:t>
            </a:r>
          </a:p>
          <a:p>
            <a:pPr lvl="2"/>
            <a:r>
              <a:rPr lang="en-US" dirty="0" smtClean="0"/>
              <a:t>Can be used for anything in a Remote Frame</a:t>
            </a:r>
          </a:p>
          <a:p>
            <a:r>
              <a:rPr lang="en-US" dirty="0" smtClean="0"/>
              <a:t>Data Field</a:t>
            </a:r>
          </a:p>
          <a:p>
            <a:pPr lvl="1"/>
            <a:r>
              <a:rPr lang="en-US" dirty="0" smtClean="0"/>
              <a:t>Maximum of 8 bytes of data</a:t>
            </a:r>
          </a:p>
          <a:p>
            <a:r>
              <a:rPr lang="en-US" dirty="0" smtClean="0"/>
              <a:t>CRC (Cyclic Redundancy Check) Field</a:t>
            </a:r>
          </a:p>
          <a:p>
            <a:pPr lvl="1"/>
            <a:r>
              <a:rPr lang="en-US" dirty="0" smtClean="0"/>
              <a:t>16 bit with 2 sections</a:t>
            </a:r>
          </a:p>
          <a:p>
            <a:pPr lvl="1"/>
            <a:r>
              <a:rPr lang="en-US" dirty="0" smtClean="0"/>
              <a:t>Explained more in “</a:t>
            </a:r>
            <a:r>
              <a:rPr lang="en-US" u="sng" dirty="0" smtClean="0">
                <a:hlinkClick r:id="rId2" action="ppaction://hlinksldjump"/>
              </a:rPr>
              <a:t>CAN Bus Robustness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1-bit delimiter give a brief delay to calculate CRC and compare</a:t>
            </a:r>
          </a:p>
        </p:txBody>
      </p:sp>
    </p:spTree>
    <p:extLst>
      <p:ext uri="{BB962C8B-B14F-4D97-AF65-F5344CB8AC3E}">
        <p14:creationId xmlns:p14="http://schemas.microsoft.com/office/powerpoint/2010/main" val="182588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CAN: Controller Area Network</a:t>
            </a:r>
          </a:p>
          <a:p>
            <a:r>
              <a:rPr lang="en-US" dirty="0" smtClean="0"/>
              <a:t>Bus: a type of network where multiple devices transmit on the same physical medium</a:t>
            </a:r>
          </a:p>
          <a:p>
            <a:r>
              <a:rPr lang="en-US" dirty="0" smtClean="0"/>
              <a:t>ECU/ECM: Electronic Control Unit/Module: a small, stand-alone computer with a specific set of tasks</a:t>
            </a:r>
          </a:p>
          <a:p>
            <a:r>
              <a:rPr lang="en-US" dirty="0" smtClean="0"/>
              <a:t>PCB: Printed Circuit Board</a:t>
            </a:r>
          </a:p>
          <a:p>
            <a:r>
              <a:rPr lang="en-US" dirty="0" smtClean="0"/>
              <a:t>OEM: Original Equipment Manufacturer: the “car company” or the company that makes the parts used by the car company, depending on what part you’re talking about</a:t>
            </a:r>
          </a:p>
        </p:txBody>
      </p:sp>
    </p:spTree>
    <p:extLst>
      <p:ext uri="{BB962C8B-B14F-4D97-AF65-F5344CB8AC3E}">
        <p14:creationId xmlns:p14="http://schemas.microsoft.com/office/powerpoint/2010/main" val="1784068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Fields and Default Values,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ACK (Acknowledgement Field)</a:t>
            </a:r>
          </a:p>
          <a:p>
            <a:pPr lvl="1"/>
            <a:r>
              <a:rPr lang="en-US" dirty="0" smtClean="0"/>
              <a:t>ACK and </a:t>
            </a:r>
            <a:r>
              <a:rPr lang="en-US" dirty="0" err="1" smtClean="0"/>
              <a:t>ACKd</a:t>
            </a:r>
            <a:endParaRPr lang="en-US" dirty="0" smtClean="0"/>
          </a:p>
          <a:p>
            <a:pPr lvl="1"/>
            <a:r>
              <a:rPr lang="en-US" dirty="0" smtClean="0"/>
              <a:t>Receiving nodes send an “OK” to the Transmitting node</a:t>
            </a:r>
          </a:p>
          <a:p>
            <a:pPr lvl="2"/>
            <a:r>
              <a:rPr lang="en-US" dirty="0" smtClean="0"/>
              <a:t>Tells </a:t>
            </a:r>
            <a:r>
              <a:rPr lang="en-US" dirty="0" err="1" smtClean="0"/>
              <a:t>Tx</a:t>
            </a:r>
            <a:r>
              <a:rPr lang="en-US" dirty="0" smtClean="0"/>
              <a:t> node that there is at least one Rx node</a:t>
            </a:r>
          </a:p>
          <a:p>
            <a:pPr lvl="2"/>
            <a:r>
              <a:rPr lang="en-US" dirty="0" smtClean="0"/>
              <a:t>Confirms CRC </a:t>
            </a:r>
          </a:p>
          <a:p>
            <a:pPr lvl="1"/>
            <a:r>
              <a:rPr lang="en-US" dirty="0" smtClean="0"/>
              <a:t>Defined as a dominant bit</a:t>
            </a:r>
          </a:p>
          <a:p>
            <a:pPr lvl="1"/>
            <a:r>
              <a:rPr lang="en-US" dirty="0" smtClean="0"/>
              <a:t>All nodes are required to acknowledge, regardless of intended recipient</a:t>
            </a:r>
          </a:p>
          <a:p>
            <a:pPr lvl="2"/>
            <a:r>
              <a:rPr lang="en-US" dirty="0" smtClean="0"/>
              <a:t>Otherwise, must send Error Frame</a:t>
            </a:r>
          </a:p>
          <a:p>
            <a:pPr lvl="1"/>
            <a:r>
              <a:rPr lang="en-US" dirty="0" err="1" smtClean="0"/>
              <a:t>ACKd</a:t>
            </a:r>
            <a:r>
              <a:rPr lang="en-US" dirty="0" smtClean="0"/>
              <a:t> is a recessive bit</a:t>
            </a:r>
          </a:p>
          <a:p>
            <a:pPr lvl="2"/>
            <a:r>
              <a:rPr lang="en-US" dirty="0" smtClean="0"/>
              <a:t>All nodes must remain idle</a:t>
            </a:r>
          </a:p>
          <a:p>
            <a:pPr lvl="2"/>
            <a:r>
              <a:rPr lang="en-US" dirty="0" smtClean="0"/>
              <a:t>If dominant, violates </a:t>
            </a:r>
            <a:r>
              <a:rPr lang="en-US" dirty="0" err="1" smtClean="0"/>
              <a:t>ACKd</a:t>
            </a:r>
            <a:r>
              <a:rPr lang="en-US" dirty="0" smtClean="0"/>
              <a:t> rules and all nodes must send an Error Frame</a:t>
            </a:r>
          </a:p>
        </p:txBody>
      </p:sp>
    </p:spTree>
    <p:extLst>
      <p:ext uri="{BB962C8B-B14F-4D97-AF65-F5344CB8AC3E}">
        <p14:creationId xmlns:p14="http://schemas.microsoft.com/office/powerpoint/2010/main" val="3851985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Fields and Default Values,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EoF</a:t>
            </a:r>
            <a:r>
              <a:rPr lang="en-US" dirty="0" smtClean="0"/>
              <a:t> (End of Frame)</a:t>
            </a:r>
          </a:p>
          <a:p>
            <a:pPr lvl="1"/>
            <a:r>
              <a:rPr lang="en-US" dirty="0" smtClean="0"/>
              <a:t>Section of idle time</a:t>
            </a:r>
          </a:p>
          <a:p>
            <a:pPr lvl="1"/>
            <a:r>
              <a:rPr lang="en-US" dirty="0" smtClean="0"/>
              <a:t>No node allowed to send data</a:t>
            </a:r>
          </a:p>
          <a:p>
            <a:pPr lvl="1"/>
            <a:r>
              <a:rPr lang="en-US" dirty="0" smtClean="0"/>
              <a:t>Allows time for error frames</a:t>
            </a:r>
          </a:p>
          <a:p>
            <a:pPr lvl="1"/>
            <a:r>
              <a:rPr lang="en-US" dirty="0" smtClean="0"/>
              <a:t>8 bits long</a:t>
            </a:r>
          </a:p>
          <a:p>
            <a:r>
              <a:rPr lang="en-US" dirty="0" smtClean="0"/>
              <a:t>Inter-Frame Space</a:t>
            </a:r>
          </a:p>
          <a:p>
            <a:pPr lvl="1"/>
            <a:r>
              <a:rPr lang="en-US" dirty="0" smtClean="0"/>
              <a:t>3 bits of time</a:t>
            </a:r>
          </a:p>
          <a:p>
            <a:pPr lvl="1"/>
            <a:r>
              <a:rPr lang="en-US" dirty="0" smtClean="0"/>
              <a:t>Including 8-bit </a:t>
            </a:r>
            <a:r>
              <a:rPr lang="en-US" dirty="0" err="1" smtClean="0"/>
              <a:t>EoF</a:t>
            </a:r>
            <a:r>
              <a:rPr lang="en-US" dirty="0" smtClean="0"/>
              <a:t>, allows 11 bits of time between frames</a:t>
            </a:r>
          </a:p>
        </p:txBody>
      </p:sp>
    </p:spTree>
    <p:extLst>
      <p:ext uri="{BB962C8B-B14F-4D97-AF65-F5344CB8AC3E}">
        <p14:creationId xmlns:p14="http://schemas.microsoft.com/office/powerpoint/2010/main" val="2442936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Timing and Sampling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“Bit Timing” includes “bit width,” “time quanta,” “sync,” “propagation segment,” and “Phase Segments” 1 and 2.</a:t>
            </a:r>
          </a:p>
          <a:p>
            <a:r>
              <a:rPr lang="en-US" dirty="0" smtClean="0"/>
              <a:t>Bit timing serves several purposes, such as resynchronization and sample-point position</a:t>
            </a:r>
          </a:p>
          <a:p>
            <a:r>
              <a:rPr lang="en-US" dirty="0" smtClean="0"/>
              <a:t>Because multiple physical layer protocols exist, need some method for determining the best sample point for a particular baud rate and medium</a:t>
            </a:r>
            <a:endParaRPr lang="en-US" dirty="0"/>
          </a:p>
          <a:p>
            <a:r>
              <a:rPr lang="en-US" dirty="0" smtClean="0"/>
              <a:t>Each bit is divided into smaller parts called TQ (Time Quanta)</a:t>
            </a:r>
          </a:p>
          <a:p>
            <a:pPr lvl="1"/>
            <a:r>
              <a:rPr lang="en-US" dirty="0" smtClean="0"/>
              <a:t>Each TQ is essentially a place-holder or clock cycle; it’s a measure of a length of time</a:t>
            </a:r>
          </a:p>
        </p:txBody>
      </p:sp>
    </p:spTree>
    <p:extLst>
      <p:ext uri="{BB962C8B-B14F-4D97-AF65-F5344CB8AC3E}">
        <p14:creationId xmlns:p14="http://schemas.microsoft.com/office/powerpoint/2010/main" val="143230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Timing and sampling,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70067"/>
            <a:ext cx="10820400" cy="4483826"/>
          </a:xfrm>
        </p:spPr>
        <p:txBody>
          <a:bodyPr/>
          <a:lstStyle/>
          <a:p>
            <a:r>
              <a:rPr lang="en-US" dirty="0" smtClean="0"/>
              <a:t>Each bit has 4 parts:</a:t>
            </a:r>
          </a:p>
          <a:p>
            <a:pPr lvl="1"/>
            <a:r>
              <a:rPr lang="en-US" dirty="0" smtClean="0"/>
              <a:t>Sync</a:t>
            </a:r>
          </a:p>
          <a:p>
            <a:pPr lvl="2"/>
            <a:r>
              <a:rPr lang="en-US" dirty="0" smtClean="0"/>
              <a:t>1 TQ in length</a:t>
            </a:r>
          </a:p>
          <a:p>
            <a:pPr lvl="2"/>
            <a:r>
              <a:rPr lang="en-US" dirty="0" smtClean="0"/>
              <a:t>Adjusted by special registers in the processor</a:t>
            </a:r>
          </a:p>
          <a:p>
            <a:pPr lvl="1"/>
            <a:r>
              <a:rPr lang="en-US" dirty="0" err="1" smtClean="0"/>
              <a:t>PropSeg</a:t>
            </a:r>
            <a:endParaRPr lang="en-US" dirty="0" smtClean="0"/>
          </a:p>
          <a:p>
            <a:pPr lvl="2"/>
            <a:r>
              <a:rPr lang="en-US" dirty="0" smtClean="0"/>
              <a:t>1-8 TQ</a:t>
            </a:r>
          </a:p>
          <a:p>
            <a:pPr lvl="1"/>
            <a:r>
              <a:rPr lang="en-US" dirty="0" smtClean="0"/>
              <a:t>Phase </a:t>
            </a:r>
            <a:r>
              <a:rPr lang="en-US" dirty="0" err="1" smtClean="0"/>
              <a:t>Seg</a:t>
            </a:r>
            <a:r>
              <a:rPr lang="en-US" dirty="0" smtClean="0"/>
              <a:t> 1</a:t>
            </a:r>
          </a:p>
          <a:p>
            <a:pPr lvl="2"/>
            <a:r>
              <a:rPr lang="en-US" dirty="0" smtClean="0"/>
              <a:t>1-8 TQ</a:t>
            </a:r>
          </a:p>
          <a:p>
            <a:pPr lvl="1"/>
            <a:r>
              <a:rPr lang="en-US" dirty="0" smtClean="0"/>
              <a:t>Phase </a:t>
            </a:r>
            <a:r>
              <a:rPr lang="en-US" dirty="0" err="1" smtClean="0"/>
              <a:t>Seg</a:t>
            </a:r>
            <a:r>
              <a:rPr lang="en-US" dirty="0" smtClean="0"/>
              <a:t> 2</a:t>
            </a:r>
          </a:p>
          <a:p>
            <a:pPr lvl="2"/>
            <a:r>
              <a:rPr lang="en-US" dirty="0" smtClean="0"/>
              <a:t>1-8 TQ</a:t>
            </a:r>
          </a:p>
          <a:p>
            <a:r>
              <a:rPr lang="en-US" dirty="0" smtClean="0"/>
              <a:t>Sample Point located between PhSeg1 and PhSeg2</a:t>
            </a:r>
          </a:p>
          <a:p>
            <a:pPr lvl="1"/>
            <a:r>
              <a:rPr lang="en-US" dirty="0" smtClean="0"/>
              <a:t>This is where the controller determines Line State (</a:t>
            </a:r>
            <a:r>
              <a:rPr lang="en-US" dirty="0" err="1" smtClean="0"/>
              <a:t>dom</a:t>
            </a:r>
            <a:r>
              <a:rPr lang="en-US" dirty="0" smtClean="0"/>
              <a:t> or rec)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399" y="2787228"/>
            <a:ext cx="5943601" cy="23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76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Timing and sampling,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device on the bus must have the same timing, to avoid errors</a:t>
            </a:r>
          </a:p>
          <a:p>
            <a:r>
              <a:rPr lang="en-US" dirty="0" smtClean="0"/>
              <a:t>Not possible to just guess the timing; must have documentation of original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185" y="3879776"/>
            <a:ext cx="5845629" cy="181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04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Timing and sampling,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26772"/>
            <a:ext cx="10820400" cy="4743450"/>
          </a:xfrm>
        </p:spPr>
        <p:txBody>
          <a:bodyPr/>
          <a:lstStyle/>
          <a:p>
            <a:r>
              <a:rPr lang="en-US" dirty="0" smtClean="0"/>
              <a:t>Re-Synchronization</a:t>
            </a:r>
          </a:p>
          <a:p>
            <a:pPr lvl="1"/>
            <a:r>
              <a:rPr lang="en-US" dirty="0" smtClean="0"/>
              <a:t>Since no clock line, CAN Bus must be resynchronized often</a:t>
            </a:r>
          </a:p>
          <a:p>
            <a:r>
              <a:rPr lang="en-US" dirty="0" smtClean="0"/>
              <a:t>Bit Stuffing</a:t>
            </a:r>
          </a:p>
          <a:p>
            <a:pPr lvl="1"/>
            <a:r>
              <a:rPr lang="en-US" dirty="0" smtClean="0"/>
              <a:t>CAN Controller inserts a bit into the frame whenever there have been 5 bits of a single state (</a:t>
            </a:r>
            <a:r>
              <a:rPr lang="en-US" dirty="0" err="1" smtClean="0"/>
              <a:t>dom</a:t>
            </a:r>
            <a:r>
              <a:rPr lang="en-US" dirty="0" smtClean="0"/>
              <a:t>/rec)</a:t>
            </a:r>
          </a:p>
          <a:p>
            <a:pPr lvl="1"/>
            <a:r>
              <a:rPr lang="en-US" dirty="0" smtClean="0"/>
              <a:t>Bit is of opposite state, ensuring transition on the line</a:t>
            </a:r>
          </a:p>
          <a:p>
            <a:pPr lvl="1"/>
            <a:r>
              <a:rPr lang="en-US" dirty="0" smtClean="0"/>
              <a:t>On any transition, the CAN Controller can re-synch its clock with the others</a:t>
            </a:r>
          </a:p>
          <a:p>
            <a:pPr lvl="1"/>
            <a:r>
              <a:rPr lang="en-US" dirty="0" smtClean="0"/>
              <a:t>Similarly, the stuff bit is removed by Rx controllers</a:t>
            </a:r>
          </a:p>
          <a:p>
            <a:r>
              <a:rPr lang="en-US" dirty="0" smtClean="0"/>
              <a:t>Jump width</a:t>
            </a:r>
          </a:p>
          <a:p>
            <a:pPr lvl="1"/>
            <a:r>
              <a:rPr lang="en-US" dirty="0" smtClean="0"/>
              <a:t>Rules determine how many TQ (forward or backward) the controller is allowed to adjust</a:t>
            </a:r>
          </a:p>
          <a:p>
            <a:pPr lvl="1"/>
            <a:r>
              <a:rPr lang="en-US" dirty="0" smtClean="0"/>
              <a:t>Noisy/harsh environments will usually require a higher Jump Width number</a:t>
            </a:r>
          </a:p>
        </p:txBody>
      </p:sp>
    </p:spTree>
    <p:extLst>
      <p:ext uri="{BB962C8B-B14F-4D97-AF65-F5344CB8AC3E}">
        <p14:creationId xmlns:p14="http://schemas.microsoft.com/office/powerpoint/2010/main" val="632358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61457"/>
            <a:ext cx="10820400" cy="4996543"/>
          </a:xfrm>
        </p:spPr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Workhorse of CAN- appx 99.999% of all frames</a:t>
            </a:r>
          </a:p>
          <a:p>
            <a:pPr lvl="1"/>
            <a:r>
              <a:rPr lang="en-US" dirty="0" smtClean="0"/>
              <a:t>11-bit or 29-bit</a:t>
            </a:r>
          </a:p>
          <a:p>
            <a:pPr lvl="1"/>
            <a:r>
              <a:rPr lang="en-US" dirty="0" smtClean="0"/>
              <a:t>0-8 bits of data</a:t>
            </a:r>
          </a:p>
          <a:p>
            <a:r>
              <a:rPr lang="en-US" dirty="0" smtClean="0"/>
              <a:t>Remote</a:t>
            </a:r>
          </a:p>
          <a:p>
            <a:pPr lvl="1"/>
            <a:r>
              <a:rPr lang="en-US" dirty="0" smtClean="0"/>
              <a:t>Similar to Data</a:t>
            </a:r>
          </a:p>
          <a:p>
            <a:pPr lvl="1"/>
            <a:r>
              <a:rPr lang="en-US" dirty="0" smtClean="0"/>
              <a:t>Contain no data</a:t>
            </a:r>
          </a:p>
          <a:p>
            <a:pPr lvl="1"/>
            <a:r>
              <a:rPr lang="en-US" dirty="0" smtClean="0"/>
              <a:t>Never used in Automobiles</a:t>
            </a:r>
          </a:p>
          <a:p>
            <a:pPr lvl="1"/>
            <a:r>
              <a:rPr lang="en-US" dirty="0" smtClean="0"/>
              <a:t>Rarely ever used, since Data frames can have 0 bits of data</a:t>
            </a:r>
          </a:p>
          <a:p>
            <a:r>
              <a:rPr lang="en-US" dirty="0" smtClean="0"/>
              <a:t>Error</a:t>
            </a:r>
          </a:p>
          <a:p>
            <a:pPr lvl="1"/>
            <a:r>
              <a:rPr lang="en-US" dirty="0" smtClean="0"/>
              <a:t>6 </a:t>
            </a:r>
            <a:r>
              <a:rPr lang="en-US" dirty="0" err="1" smtClean="0"/>
              <a:t>dom</a:t>
            </a:r>
            <a:r>
              <a:rPr lang="en-US" dirty="0" smtClean="0"/>
              <a:t> bits followed by 6-12 rec bits</a:t>
            </a:r>
          </a:p>
          <a:p>
            <a:pPr lvl="1"/>
            <a:r>
              <a:rPr lang="en-US" dirty="0" smtClean="0"/>
              <a:t>Sent by </a:t>
            </a:r>
            <a:r>
              <a:rPr lang="en-US" dirty="0" err="1" smtClean="0"/>
              <a:t>Tx</a:t>
            </a:r>
            <a:r>
              <a:rPr lang="en-US" dirty="0" smtClean="0"/>
              <a:t> or Rx node whenever a violation in CAN rules</a:t>
            </a:r>
          </a:p>
          <a:p>
            <a:pPr lvl="1"/>
            <a:r>
              <a:rPr lang="en-US" dirty="0" smtClean="0"/>
              <a:t>Interrupts messages in progress</a:t>
            </a:r>
          </a:p>
          <a:p>
            <a:pPr lvl="1"/>
            <a:r>
              <a:rPr lang="en-US" dirty="0" smtClean="0"/>
              <a:t>Should not be common on proper wiring with proper controllers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293" y="1725159"/>
            <a:ext cx="4623707" cy="29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13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 of Fault Containment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Isolate faulty hardware to reduce impact</a:t>
            </a:r>
          </a:p>
          <a:p>
            <a:r>
              <a:rPr lang="en-US" dirty="0" smtClean="0"/>
              <a:t>Error Active</a:t>
            </a:r>
          </a:p>
          <a:p>
            <a:pPr lvl="1"/>
            <a:r>
              <a:rPr lang="en-US" dirty="0" smtClean="0"/>
              <a:t>If Rx or </a:t>
            </a:r>
            <a:r>
              <a:rPr lang="en-US" dirty="0" err="1" smtClean="0"/>
              <a:t>Tx</a:t>
            </a:r>
            <a:r>
              <a:rPr lang="en-US" dirty="0" smtClean="0"/>
              <a:t> node detects an error, sends an “Active Error Frame” as described in </a:t>
            </a:r>
            <a:r>
              <a:rPr lang="en-US" dirty="0" smtClean="0">
                <a:hlinkClick r:id="rId2" action="ppaction://hlinksldjump"/>
              </a:rPr>
              <a:t>Frame Types</a:t>
            </a:r>
            <a:endParaRPr lang="en-US" dirty="0" smtClean="0"/>
          </a:p>
          <a:p>
            <a:pPr lvl="2"/>
            <a:r>
              <a:rPr lang="en-US" dirty="0" smtClean="0"/>
              <a:t>First 6 bits are dominant</a:t>
            </a:r>
          </a:p>
          <a:p>
            <a:pPr lvl="1"/>
            <a:r>
              <a:rPr lang="en-US" dirty="0" smtClean="0"/>
              <a:t>Upon transmission of Error frame, node will increment a counter</a:t>
            </a:r>
          </a:p>
          <a:p>
            <a:pPr lvl="2"/>
            <a:r>
              <a:rPr lang="en-US" dirty="0" smtClean="0"/>
              <a:t>TEC (</a:t>
            </a:r>
            <a:r>
              <a:rPr lang="en-US" dirty="0" err="1" smtClean="0"/>
              <a:t>Tx</a:t>
            </a:r>
            <a:r>
              <a:rPr lang="en-US" dirty="0" smtClean="0"/>
              <a:t> Error Counter)</a:t>
            </a:r>
          </a:p>
          <a:p>
            <a:pPr lvl="2"/>
            <a:r>
              <a:rPr lang="en-US" dirty="0" smtClean="0"/>
              <a:t>REC (Rx Error Counter)</a:t>
            </a:r>
          </a:p>
          <a:p>
            <a:pPr lvl="2"/>
            <a:r>
              <a:rPr lang="en-US" dirty="0" smtClean="0"/>
              <a:t>REC/TEC greater than or equal to 127 triggers a new state: Error Passive</a:t>
            </a:r>
          </a:p>
          <a:p>
            <a:pPr lvl="2"/>
            <a:r>
              <a:rPr lang="en-US" dirty="0" smtClean="0"/>
              <a:t>TEC decrements upon successful transmission of CAN frame</a:t>
            </a:r>
          </a:p>
          <a:p>
            <a:pPr lvl="2"/>
            <a:r>
              <a:rPr lang="en-US" dirty="0" smtClean="0"/>
              <a:t>REC decrements upon successful receipt of 11 recessive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8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 of Fault Containment,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Passive</a:t>
            </a:r>
          </a:p>
          <a:p>
            <a:pPr lvl="1"/>
            <a:r>
              <a:rPr lang="en-US" dirty="0" smtClean="0"/>
              <a:t>When REC or TEC reaches or exceeds 127, node enters Error Passive State</a:t>
            </a:r>
          </a:p>
          <a:p>
            <a:pPr lvl="1"/>
            <a:r>
              <a:rPr lang="en-US" dirty="0" smtClean="0"/>
              <a:t>If Rx or </a:t>
            </a:r>
            <a:r>
              <a:rPr lang="en-US" dirty="0" err="1" smtClean="0"/>
              <a:t>Tx</a:t>
            </a:r>
            <a:r>
              <a:rPr lang="en-US" dirty="0" smtClean="0"/>
              <a:t> node detects error, sends Passive Error frame</a:t>
            </a:r>
          </a:p>
          <a:p>
            <a:pPr lvl="2"/>
            <a:r>
              <a:rPr lang="en-US" dirty="0" smtClean="0"/>
              <a:t>First 6 bits are *recessive*</a:t>
            </a:r>
          </a:p>
          <a:p>
            <a:pPr lvl="2"/>
            <a:r>
              <a:rPr lang="en-US" dirty="0" smtClean="0"/>
              <a:t>Impossible to detect, since effectively simply idle</a:t>
            </a:r>
          </a:p>
          <a:p>
            <a:pPr lvl="2"/>
            <a:r>
              <a:rPr lang="en-US" dirty="0" smtClean="0"/>
              <a:t>Internal counters increment</a:t>
            </a:r>
          </a:p>
          <a:p>
            <a:pPr lvl="1"/>
            <a:r>
              <a:rPr lang="en-US" dirty="0" smtClean="0"/>
              <a:t>If errors continue, TEC will increment until reaching 255</a:t>
            </a:r>
          </a:p>
          <a:p>
            <a:pPr lvl="2"/>
            <a:r>
              <a:rPr lang="en-US" dirty="0" smtClean="0"/>
              <a:t>Node then set to “Bus Off”</a:t>
            </a:r>
          </a:p>
          <a:p>
            <a:pPr lvl="2"/>
            <a:r>
              <a:rPr lang="en-US" dirty="0" smtClean="0"/>
              <a:t>Only restored via software reset</a:t>
            </a:r>
          </a:p>
        </p:txBody>
      </p:sp>
    </p:spTree>
    <p:extLst>
      <p:ext uri="{BB962C8B-B14F-4D97-AF65-F5344CB8AC3E}">
        <p14:creationId xmlns:p14="http://schemas.microsoft.com/office/powerpoint/2010/main" val="700356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Fault Containment,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 Off</a:t>
            </a:r>
          </a:p>
          <a:p>
            <a:pPr lvl="1"/>
            <a:r>
              <a:rPr lang="en-US" dirty="0" smtClean="0"/>
              <a:t>Module not allowed to receive or transmit</a:t>
            </a:r>
          </a:p>
          <a:p>
            <a:pPr lvl="1"/>
            <a:r>
              <a:rPr lang="en-US" dirty="0" smtClean="0"/>
              <a:t>Generally triggered by physical hardware issues on device or connection</a:t>
            </a:r>
          </a:p>
          <a:p>
            <a:pPr lvl="1"/>
            <a:r>
              <a:rPr lang="en-US" dirty="0" smtClean="0"/>
              <a:t>Not a desirable state</a:t>
            </a:r>
          </a:p>
          <a:p>
            <a:pPr lvl="1"/>
            <a:r>
              <a:rPr lang="en-US" dirty="0" smtClean="0"/>
              <a:t>Requires software reset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36" y="3268356"/>
            <a:ext cx="6370864" cy="358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3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Vocab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OBD-II: </a:t>
            </a:r>
            <a:r>
              <a:rPr lang="en-US" dirty="0" err="1" smtClean="0"/>
              <a:t>OnBoard</a:t>
            </a:r>
            <a:r>
              <a:rPr lang="en-US" dirty="0" smtClean="0"/>
              <a:t> Diagnostics, version 2: USA-mandated connection for all vehicles model year (MY) 1996 and newer</a:t>
            </a:r>
          </a:p>
          <a:p>
            <a:r>
              <a:rPr lang="en-US" dirty="0" smtClean="0"/>
              <a:t>ISO: International Organization for Standardization</a:t>
            </a:r>
          </a:p>
          <a:p>
            <a:r>
              <a:rPr lang="en-US" dirty="0" smtClean="0"/>
              <a:t>SAE: Society of Automotive Engineers</a:t>
            </a:r>
          </a:p>
          <a:p>
            <a:r>
              <a:rPr lang="en-US" dirty="0" smtClean="0"/>
              <a:t>NMEA: National Marine Electronics Association</a:t>
            </a:r>
          </a:p>
          <a:p>
            <a:r>
              <a:rPr lang="en-US" dirty="0" err="1" smtClean="0"/>
              <a:t>Tx</a:t>
            </a:r>
            <a:r>
              <a:rPr lang="en-US" dirty="0" smtClean="0"/>
              <a:t>: Transmitter or Transmitting</a:t>
            </a:r>
          </a:p>
          <a:p>
            <a:r>
              <a:rPr lang="en-US" dirty="0" smtClean="0"/>
              <a:t>Rx: Receiver or Receiving</a:t>
            </a:r>
          </a:p>
          <a:p>
            <a:r>
              <a:rPr lang="en-US" dirty="0" smtClean="0"/>
              <a:t>Noise: electromagnetic interference and/or fluctuating voltage on the bus, which can affect the signal, making 0 look like 1 and 1 look like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90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Bus Robustness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CRC (Cyclic Redundancy Check)</a:t>
            </a:r>
          </a:p>
          <a:p>
            <a:pPr lvl="1"/>
            <a:r>
              <a:rPr lang="en-US" dirty="0" smtClean="0"/>
              <a:t>Uses CRC-15 (0x62CC Reversed Reciprocal)</a:t>
            </a:r>
          </a:p>
          <a:p>
            <a:pPr lvl="1"/>
            <a:r>
              <a:rPr lang="en-US" dirty="0" smtClean="0"/>
              <a:t>Expects errors to occur</a:t>
            </a:r>
          </a:p>
          <a:p>
            <a:pPr lvl="1"/>
            <a:r>
              <a:rPr lang="en-US" dirty="0" smtClean="0"/>
              <a:t>Catches errors when they occur</a:t>
            </a:r>
          </a:p>
          <a:p>
            <a:pPr lvl="1"/>
            <a:r>
              <a:rPr lang="en-US" dirty="0" smtClean="0"/>
              <a:t>Rx Nodes also calculate CRC for verification</a:t>
            </a:r>
          </a:p>
          <a:p>
            <a:pPr lvl="2"/>
            <a:r>
              <a:rPr lang="en-US" dirty="0" smtClean="0"/>
              <a:t>Error frame may indicate mismatched calculation of CRC</a:t>
            </a:r>
          </a:p>
          <a:p>
            <a:pPr lvl="2"/>
            <a:r>
              <a:rPr lang="en-US" dirty="0" smtClean="0"/>
              <a:t>Error Frame triggers re-send of message</a:t>
            </a:r>
          </a:p>
          <a:p>
            <a:pPr lvl="2"/>
            <a:r>
              <a:rPr lang="en-US" dirty="0" smtClean="0"/>
              <a:t>All Rx nodes will drop previous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27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Bus uses CSMA/CD (Carrier-Sense, Multiple-Access/Collision Detection)</a:t>
            </a:r>
          </a:p>
          <a:p>
            <a:r>
              <a:rPr lang="en-US" dirty="0" smtClean="0"/>
              <a:t>Multiple-Access</a:t>
            </a:r>
          </a:p>
          <a:p>
            <a:pPr lvl="1"/>
            <a:r>
              <a:rPr lang="en-US" dirty="0" smtClean="0"/>
              <a:t>Any node can start a frame</a:t>
            </a:r>
          </a:p>
          <a:p>
            <a:r>
              <a:rPr lang="en-US" dirty="0" smtClean="0"/>
              <a:t>Carrier-Sense</a:t>
            </a:r>
          </a:p>
          <a:p>
            <a:pPr lvl="1"/>
            <a:r>
              <a:rPr lang="en-US" dirty="0" smtClean="0"/>
              <a:t>Nodes check for an available medium before transmitting</a:t>
            </a:r>
          </a:p>
          <a:p>
            <a:pPr lvl="1"/>
            <a:r>
              <a:rPr lang="en-US" dirty="0" smtClean="0"/>
              <a:t>Means different things in different physical layer protocols</a:t>
            </a:r>
          </a:p>
          <a:p>
            <a:r>
              <a:rPr lang="en-US" dirty="0" smtClean="0"/>
              <a:t>Collision Detection</a:t>
            </a:r>
          </a:p>
          <a:p>
            <a:pPr lvl="1"/>
            <a:r>
              <a:rPr lang="en-US" dirty="0" smtClean="0"/>
              <a:t>Senses if another node is transmitting at the same time- called a “collision”</a:t>
            </a:r>
          </a:p>
          <a:p>
            <a:pPr lvl="1"/>
            <a:r>
              <a:rPr lang="en-US" dirty="0" smtClean="0"/>
              <a:t>Must determine which node gets to continue transmitting</a:t>
            </a:r>
          </a:p>
          <a:p>
            <a:pPr lvl="2"/>
            <a:r>
              <a:rPr lang="en-US" dirty="0" smtClean="0"/>
              <a:t>Called “Arbitration”</a:t>
            </a:r>
          </a:p>
        </p:txBody>
      </p:sp>
    </p:spTree>
    <p:extLst>
      <p:ext uri="{BB962C8B-B14F-4D97-AF65-F5344CB8AC3E}">
        <p14:creationId xmlns:p14="http://schemas.microsoft.com/office/powerpoint/2010/main" val="2119748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Arbitration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779" y="1673680"/>
            <a:ext cx="11318421" cy="4545006"/>
          </a:xfrm>
        </p:spPr>
        <p:txBody>
          <a:bodyPr/>
          <a:lstStyle/>
          <a:p>
            <a:r>
              <a:rPr lang="en-US" dirty="0" smtClean="0"/>
              <a:t>Node with the lower </a:t>
            </a:r>
            <a:r>
              <a:rPr lang="en-US" dirty="0" err="1" smtClean="0"/>
              <a:t>ArbID</a:t>
            </a:r>
            <a:r>
              <a:rPr lang="en-US" dirty="0" smtClean="0"/>
              <a:t> will not notice the collision</a:t>
            </a:r>
          </a:p>
          <a:p>
            <a:r>
              <a:rPr lang="en-US" dirty="0" smtClean="0"/>
              <a:t>Node with higher </a:t>
            </a:r>
            <a:r>
              <a:rPr lang="en-US" dirty="0" err="1" smtClean="0"/>
              <a:t>ArbID</a:t>
            </a:r>
            <a:r>
              <a:rPr lang="en-US" dirty="0" smtClean="0"/>
              <a:t> will observe collision and stop transmitting, switching to receiving</a:t>
            </a:r>
          </a:p>
          <a:p>
            <a:r>
              <a:rPr lang="en-US" dirty="0" smtClean="0"/>
              <a:t>Lower </a:t>
            </a:r>
            <a:r>
              <a:rPr lang="en-US" dirty="0" err="1" smtClean="0"/>
              <a:t>ArbID</a:t>
            </a:r>
            <a:r>
              <a:rPr lang="en-US" dirty="0" smtClean="0"/>
              <a:t> is Higher Priority</a:t>
            </a:r>
          </a:p>
          <a:p>
            <a:r>
              <a:rPr lang="en-US" dirty="0" smtClean="0"/>
              <a:t>Lower priority frame must wait to </a:t>
            </a:r>
            <a:br>
              <a:rPr lang="en-US" dirty="0" smtClean="0"/>
            </a:br>
            <a:r>
              <a:rPr lang="en-US" dirty="0" smtClean="0"/>
              <a:t>re-transmit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870" y="2782399"/>
            <a:ext cx="5766707" cy="37898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14" y="4062813"/>
            <a:ext cx="4841421" cy="26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90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Hexadecimal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780" y="1567544"/>
            <a:ext cx="6972300" cy="5127170"/>
          </a:xfrm>
        </p:spPr>
        <p:txBody>
          <a:bodyPr/>
          <a:lstStyle/>
          <a:p>
            <a:r>
              <a:rPr lang="en-US" dirty="0" smtClean="0"/>
              <a:t>CAN messages use base16 or “Hexadecimal” numbers</a:t>
            </a:r>
          </a:p>
          <a:p>
            <a:r>
              <a:rPr lang="en-US" dirty="0" smtClean="0"/>
              <a:t>While “Decimal” numbers use 0-9 as numerals (10 in total),</a:t>
            </a:r>
            <a:br>
              <a:rPr lang="en-US" dirty="0" smtClean="0"/>
            </a:br>
            <a:r>
              <a:rPr lang="en-US" dirty="0" smtClean="0"/>
              <a:t>“Hexadecimal” numbers use 0-9 and A-F as numerals (16 in total)</a:t>
            </a:r>
          </a:p>
          <a:p>
            <a:r>
              <a:rPr lang="en-US" dirty="0" smtClean="0"/>
              <a:t>Customary to use “0x” in front of the values to indicate hex</a:t>
            </a:r>
          </a:p>
          <a:p>
            <a:pPr lvl="1"/>
            <a:r>
              <a:rPr lang="en-US" dirty="0" smtClean="0"/>
              <a:t>0xD would represent the hex value of “D,” or “13”</a:t>
            </a:r>
          </a:p>
          <a:p>
            <a:r>
              <a:rPr lang="en-US" dirty="0" smtClean="0"/>
              <a:t>One hex digit represents 4 binary bits, thus half a byte, and is called a “nibble.”</a:t>
            </a:r>
          </a:p>
          <a:p>
            <a:pPr lvl="1"/>
            <a:r>
              <a:rPr lang="en-US" dirty="0" smtClean="0"/>
              <a:t>To complete the bite, two hex values are used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135" y="2057401"/>
            <a:ext cx="2974523" cy="479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86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257" y="266352"/>
            <a:ext cx="8610600" cy="1293028"/>
          </a:xfrm>
        </p:spPr>
        <p:txBody>
          <a:bodyPr/>
          <a:lstStyle/>
          <a:p>
            <a:r>
              <a:rPr lang="en-US" dirty="0" smtClean="0"/>
              <a:t>Sample CAN Bus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6" y="1494065"/>
            <a:ext cx="8645979" cy="5282292"/>
          </a:xfrm>
        </p:spPr>
        <p:txBody>
          <a:bodyPr>
            <a:normAutofit/>
          </a:bodyPr>
          <a:lstStyle/>
          <a:p>
            <a:r>
              <a:rPr lang="en-US" dirty="0" smtClean="0"/>
              <a:t>Line 1 has a value of D8 in Byte 1</a:t>
            </a:r>
          </a:p>
          <a:p>
            <a:pPr lvl="1"/>
            <a:r>
              <a:rPr lang="en-US" dirty="0" smtClean="0"/>
              <a:t>1101 1000 in binary</a:t>
            </a:r>
          </a:p>
          <a:p>
            <a:r>
              <a:rPr lang="en-US" dirty="0" smtClean="0"/>
              <a:t>Bytes can represent 0-255, so 0xD8 can mean 216</a:t>
            </a:r>
          </a:p>
          <a:p>
            <a:pPr lvl="1"/>
            <a:r>
              <a:rPr lang="en-US" dirty="0" smtClean="0"/>
              <a:t>OR it could be 0xD = 13 and 0x8 = 8</a:t>
            </a:r>
          </a:p>
          <a:p>
            <a:pPr lvl="1"/>
            <a:r>
              <a:rPr lang="en-US" dirty="0" smtClean="0"/>
              <a:t>OR it could have no decimal meaning at all</a:t>
            </a:r>
          </a:p>
          <a:p>
            <a:r>
              <a:rPr lang="en-US" dirty="0" smtClean="0"/>
              <a:t>If these data represent, say, an odometer reading, then the hex value will represent a decimal number.</a:t>
            </a:r>
          </a:p>
          <a:p>
            <a:r>
              <a:rPr lang="en-US" dirty="0" smtClean="0"/>
              <a:t>If these data represent the status of a driver door (open or closed), then it probably only uses a single bit within that byte</a:t>
            </a:r>
          </a:p>
          <a:p>
            <a:r>
              <a:rPr lang="en-US" dirty="0" smtClean="0"/>
              <a:t>There are hundreds of ways to represent vehicle data using hex… </a:t>
            </a:r>
            <a:br>
              <a:rPr lang="en-US" dirty="0" smtClean="0"/>
            </a:br>
            <a:r>
              <a:rPr lang="en-US" dirty="0" smtClean="0"/>
              <a:t>		…and all of them will be used.</a:t>
            </a:r>
          </a:p>
          <a:p>
            <a:r>
              <a:rPr lang="en-US" dirty="0" smtClean="0"/>
              <a:t>Solving this puzzle is part of the fun of reverse engineering.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265" y="2085851"/>
            <a:ext cx="3284764" cy="424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1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663440"/>
          </a:xfrm>
        </p:spPr>
        <p:txBody>
          <a:bodyPr/>
          <a:lstStyle/>
          <a:p>
            <a:r>
              <a:rPr lang="en-US" dirty="0"/>
              <a:t>CAN is a way for multiple modules to talk to each other on a shared network</a:t>
            </a:r>
          </a:p>
          <a:p>
            <a:r>
              <a:rPr lang="en-US" dirty="0"/>
              <a:t>0 (dominant) over 1 (recessive)</a:t>
            </a:r>
          </a:p>
          <a:p>
            <a:r>
              <a:rPr lang="en-US" dirty="0"/>
              <a:t>Three Physical Layers:</a:t>
            </a:r>
          </a:p>
          <a:p>
            <a:pPr lvl="1"/>
            <a:r>
              <a:rPr lang="en-US" dirty="0"/>
              <a:t>Dual wire (differential), Fault-tolerant, single-wire (non-differential)</a:t>
            </a:r>
          </a:p>
          <a:p>
            <a:r>
              <a:rPr lang="en-US" dirty="0"/>
              <a:t>Two frame lengths:</a:t>
            </a:r>
          </a:p>
          <a:p>
            <a:pPr lvl="1"/>
            <a:r>
              <a:rPr lang="en-US" dirty="0"/>
              <a:t>11-bit and 29-bit around data field</a:t>
            </a:r>
          </a:p>
          <a:p>
            <a:pPr lvl="1"/>
            <a:r>
              <a:rPr lang="en-US" dirty="0"/>
              <a:t>Same Data field size: 0-8 bytes (0-64 bits)</a:t>
            </a:r>
          </a:p>
          <a:p>
            <a:r>
              <a:rPr lang="en-US" dirty="0"/>
              <a:t>Seven Frame Fields	</a:t>
            </a:r>
          </a:p>
          <a:p>
            <a:pPr lvl="1"/>
            <a:r>
              <a:rPr lang="en-US" dirty="0"/>
              <a:t>Start of Frame, Arbitration, Control, Data, CRC, Acknowledge, End of </a:t>
            </a:r>
            <a:r>
              <a:rPr lang="en-US" dirty="0" smtClean="0"/>
              <a:t>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56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Recap,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663440"/>
          </a:xfrm>
        </p:spPr>
        <p:txBody>
          <a:bodyPr/>
          <a:lstStyle/>
          <a:p>
            <a:r>
              <a:rPr lang="en-US" dirty="0"/>
              <a:t>Timing controlled within bits and between frames</a:t>
            </a:r>
          </a:p>
          <a:p>
            <a:r>
              <a:rPr lang="en-US" dirty="0" err="1"/>
              <a:t>ReSyncing</a:t>
            </a:r>
            <a:r>
              <a:rPr lang="en-US" dirty="0"/>
              <a:t> achieved via bit stuffing</a:t>
            </a:r>
          </a:p>
          <a:p>
            <a:r>
              <a:rPr lang="en-US" dirty="0"/>
              <a:t>Nodes adjust by *up to* the jump width</a:t>
            </a:r>
          </a:p>
          <a:p>
            <a:pPr lvl="1"/>
            <a:r>
              <a:rPr lang="en-US" dirty="0"/>
              <a:t>Jump width usually greater on noisy networks</a:t>
            </a:r>
          </a:p>
          <a:p>
            <a:r>
              <a:rPr lang="en-US" dirty="0"/>
              <a:t>Three modes of fault containment:</a:t>
            </a:r>
          </a:p>
          <a:p>
            <a:pPr lvl="1"/>
            <a:r>
              <a:rPr lang="en-US" dirty="0"/>
              <a:t>Error Active, Error Passive, Bus Off</a:t>
            </a:r>
          </a:p>
          <a:p>
            <a:r>
              <a:rPr lang="en-US" dirty="0"/>
              <a:t>Uses CRC-15 for data verification</a:t>
            </a:r>
          </a:p>
          <a:p>
            <a:pPr lvl="1"/>
            <a:r>
              <a:rPr lang="en-US" dirty="0"/>
              <a:t>Failed CRC confirmation results in error frame</a:t>
            </a:r>
          </a:p>
          <a:p>
            <a:r>
              <a:rPr lang="en-US" dirty="0" err="1"/>
              <a:t>ArbID</a:t>
            </a:r>
            <a:r>
              <a:rPr lang="en-US" dirty="0"/>
              <a:t> used to determine priority on the bus</a:t>
            </a:r>
          </a:p>
          <a:p>
            <a:pPr lvl="1"/>
            <a:r>
              <a:rPr lang="en-US" dirty="0"/>
              <a:t>LOWER </a:t>
            </a:r>
            <a:r>
              <a:rPr lang="en-US" dirty="0" err="1"/>
              <a:t>ArbID</a:t>
            </a:r>
            <a:r>
              <a:rPr lang="en-US" dirty="0"/>
              <a:t> = HIGHER </a:t>
            </a:r>
            <a:r>
              <a:rPr lang="en-US" dirty="0" smtClean="0"/>
              <a:t>priority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8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Canbus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cars have ~70 ECU (Electronic Control Units)</a:t>
            </a:r>
          </a:p>
          <a:p>
            <a:pPr lvl="1"/>
            <a:r>
              <a:rPr lang="en-US" dirty="0" smtClean="0"/>
              <a:t>ECU manage air bags, brakes, cruise control, powertrain, etc.</a:t>
            </a:r>
          </a:p>
          <a:p>
            <a:pPr lvl="1"/>
            <a:r>
              <a:rPr lang="en-US" dirty="0" smtClean="0"/>
              <a:t>~100 000 000 lines of code (more than the Boeing 787 Dreamliner)</a:t>
            </a:r>
          </a:p>
          <a:p>
            <a:r>
              <a:rPr lang="en-US" dirty="0" smtClean="0"/>
              <a:t>Connected via “central nervous system” called CAN Bus</a:t>
            </a:r>
          </a:p>
          <a:p>
            <a:pPr lvl="1"/>
            <a:r>
              <a:rPr lang="en-US" dirty="0" smtClean="0"/>
              <a:t>Controller Area Network</a:t>
            </a:r>
          </a:p>
          <a:p>
            <a:pPr lvl="1"/>
            <a:r>
              <a:rPr lang="en-US" dirty="0" smtClean="0"/>
              <a:t>“Multi-master, Broadcast serial bus”</a:t>
            </a:r>
          </a:p>
          <a:p>
            <a:pPr lvl="1"/>
            <a:r>
              <a:rPr lang="en-US" dirty="0" smtClean="0"/>
              <a:t>NO central controller for the network itself</a:t>
            </a:r>
          </a:p>
          <a:p>
            <a:pPr lvl="1"/>
            <a:r>
              <a:rPr lang="en-US" dirty="0" smtClean="0"/>
              <a:t>Every ECU connected to same “line”</a:t>
            </a:r>
          </a:p>
        </p:txBody>
      </p:sp>
    </p:spTree>
    <p:extLst>
      <p:ext uri="{BB962C8B-B14F-4D97-AF65-F5344CB8AC3E}">
        <p14:creationId xmlns:p14="http://schemas.microsoft.com/office/powerpoint/2010/main" val="314684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CANBUS,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ECU communicate via protocols specific to the CAN Bus</a:t>
            </a:r>
          </a:p>
          <a:p>
            <a:pPr lvl="1"/>
            <a:r>
              <a:rPr lang="en-US" dirty="0" smtClean="0"/>
              <a:t>Different manufacturers use different protocols</a:t>
            </a:r>
          </a:p>
          <a:p>
            <a:pPr lvl="2"/>
            <a:r>
              <a:rPr lang="en-US" dirty="0" smtClean="0"/>
              <a:t>“statements” from one car likely will not work on another model</a:t>
            </a:r>
          </a:p>
          <a:p>
            <a:r>
              <a:rPr lang="en-US" dirty="0" smtClean="0"/>
              <a:t>Watching and capturing network traffic can tell us a lot</a:t>
            </a:r>
          </a:p>
          <a:p>
            <a:pPr lvl="1"/>
            <a:r>
              <a:rPr lang="en-US" dirty="0" smtClean="0"/>
              <a:t>Decipher/reverse engineer the captured traffic</a:t>
            </a:r>
          </a:p>
          <a:p>
            <a:pPr lvl="1"/>
            <a:r>
              <a:rPr lang="en-US" dirty="0" smtClean="0"/>
              <a:t>Understand the protocol being used</a:t>
            </a:r>
          </a:p>
          <a:p>
            <a:pPr lvl="1"/>
            <a:r>
              <a:rPr lang="en-US" dirty="0" smtClean="0"/>
              <a:t>Write our own messages- </a:t>
            </a:r>
            <a:r>
              <a:rPr lang="en-US" i="1" dirty="0" smtClean="0"/>
              <a:t>make the car do what we want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691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created by Bosch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www.semiconductors.bosch.de/media/pdf/canliteratur/can2spec.pdf</a:t>
            </a:r>
            <a:endParaRPr lang="en-US" dirty="0" smtClean="0"/>
          </a:p>
          <a:p>
            <a:pPr lvl="1"/>
            <a:r>
              <a:rPr lang="en-US" dirty="0" smtClean="0"/>
              <a:t>Early 1990s</a:t>
            </a:r>
          </a:p>
          <a:p>
            <a:pPr lvl="1"/>
            <a:r>
              <a:rPr lang="en-US" dirty="0" smtClean="0"/>
              <a:t>Currently version 2.0B</a:t>
            </a:r>
          </a:p>
          <a:p>
            <a:pPr lvl="1"/>
            <a:r>
              <a:rPr lang="en-US" dirty="0" smtClean="0"/>
              <a:t>Transfer near-real-time data in small frames across a harsh and potentially noisy bus</a:t>
            </a:r>
          </a:p>
          <a:p>
            <a:r>
              <a:rPr lang="en-US" dirty="0" smtClean="0"/>
              <a:t>CAN on PCB (Printed Circuit Board)</a:t>
            </a:r>
          </a:p>
          <a:p>
            <a:pPr lvl="1"/>
            <a:r>
              <a:rPr lang="en-US" dirty="0" smtClean="0"/>
              <a:t>Microprocessor with one or more CAN Controllers as peripherals</a:t>
            </a:r>
          </a:p>
          <a:p>
            <a:pPr lvl="1"/>
            <a:r>
              <a:rPr lang="en-US" dirty="0" smtClean="0"/>
              <a:t>Controller connected to Transceiver</a:t>
            </a:r>
          </a:p>
          <a:p>
            <a:pPr lvl="1"/>
            <a:r>
              <a:rPr lang="en-US" dirty="0" smtClean="0"/>
              <a:t>Transceiver connected to physical layer of the bus</a:t>
            </a:r>
          </a:p>
          <a:p>
            <a:pPr lvl="1"/>
            <a:r>
              <a:rPr lang="en-US" dirty="0" smtClean="0"/>
              <a:t>Provides bi-directional link between the CAN bus and the microprocessor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6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Facts,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Dominant/Recessive</a:t>
            </a:r>
          </a:p>
          <a:p>
            <a:pPr lvl="1"/>
            <a:r>
              <a:rPr lang="en-US" dirty="0" smtClean="0"/>
              <a:t>0 is Dominant. 1 is Recessive.</a:t>
            </a:r>
          </a:p>
          <a:p>
            <a:pPr lvl="1"/>
            <a:r>
              <a:rPr lang="en-US" dirty="0" smtClean="0"/>
              <a:t>Recessive bits are at the same voltage as an idle line (no ECU transmitting)</a:t>
            </a:r>
          </a:p>
          <a:p>
            <a:pPr lvl="1"/>
            <a:r>
              <a:rPr lang="en-US" dirty="0" smtClean="0"/>
              <a:t>CAN frame built by stringing together these 0s and 1s.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50" y="5073422"/>
            <a:ext cx="51816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6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Presently 3 different, main protocols for creating the physical bus:</a:t>
            </a:r>
          </a:p>
          <a:p>
            <a:pPr lvl="1"/>
            <a:r>
              <a:rPr lang="en-US" dirty="0" smtClean="0"/>
              <a:t>Dual-wire CAN</a:t>
            </a:r>
          </a:p>
          <a:p>
            <a:pPr lvl="1"/>
            <a:r>
              <a:rPr lang="en-US" dirty="0" smtClean="0"/>
              <a:t>Fault-tolerant CAN</a:t>
            </a:r>
          </a:p>
          <a:p>
            <a:pPr lvl="1"/>
            <a:r>
              <a:rPr lang="en-US" dirty="0" smtClean="0"/>
              <a:t>Single-wire CAN</a:t>
            </a:r>
          </a:p>
          <a:p>
            <a:r>
              <a:rPr lang="en-US" dirty="0" smtClean="0"/>
              <a:t>All are based on the same concept, but implement it differently</a:t>
            </a:r>
          </a:p>
        </p:txBody>
      </p:sp>
    </p:spTree>
    <p:extLst>
      <p:ext uri="{BB962C8B-B14F-4D97-AF65-F5344CB8AC3E}">
        <p14:creationId xmlns:p14="http://schemas.microsoft.com/office/powerpoint/2010/main" val="270597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Dual-Wire High-Speed 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Specified by ISO (International Organization for Standardization) 11898-2</a:t>
            </a:r>
          </a:p>
          <a:p>
            <a:r>
              <a:rPr lang="en-US" dirty="0" smtClean="0"/>
              <a:t>Most prevalent physical layer protocol</a:t>
            </a:r>
          </a:p>
          <a:p>
            <a:r>
              <a:rPr lang="en-US" dirty="0" smtClean="0"/>
              <a:t>USA federally-mandated OBD-II (</a:t>
            </a:r>
            <a:r>
              <a:rPr lang="en-US" dirty="0" err="1" smtClean="0"/>
              <a:t>OnBoard</a:t>
            </a:r>
            <a:r>
              <a:rPr lang="en-US" dirty="0" smtClean="0"/>
              <a:t> Diagnostics, version 2) network for MY (Model Year) 2008 and newer</a:t>
            </a:r>
          </a:p>
          <a:p>
            <a:r>
              <a:rPr lang="en-US" dirty="0" smtClean="0"/>
              <a:t>Used in heavy trucks and agriculture via SAE (Society of Automotive Engineers, and your hosts for the CyberAuto Challenge) J1939</a:t>
            </a:r>
          </a:p>
          <a:p>
            <a:r>
              <a:rPr lang="en-US" dirty="0" smtClean="0"/>
              <a:t>Used in marine industry via NMEA (National Marine Electronics Association) 2000 standard</a:t>
            </a:r>
          </a:p>
        </p:txBody>
      </p:sp>
    </p:spTree>
    <p:extLst>
      <p:ext uri="{BB962C8B-B14F-4D97-AF65-F5344CB8AC3E}">
        <p14:creationId xmlns:p14="http://schemas.microsoft.com/office/powerpoint/2010/main" val="360969277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172</TotalTime>
  <Words>2206</Words>
  <Application>Microsoft Office PowerPoint</Application>
  <PresentationFormat>Widescreen</PresentationFormat>
  <Paragraphs>294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Century Gothic</vt:lpstr>
      <vt:lpstr>Vapor Trail</vt:lpstr>
      <vt:lpstr>CanBus basics</vt:lpstr>
      <vt:lpstr>Vocabulary</vt:lpstr>
      <vt:lpstr>More Vocab</vt:lpstr>
      <vt:lpstr>Why Canbus?</vt:lpstr>
      <vt:lpstr>Why CANBUS, continued</vt:lpstr>
      <vt:lpstr>Quick facts</vt:lpstr>
      <vt:lpstr>Quick Facts, continued</vt:lpstr>
      <vt:lpstr>Physical Layer Protocols</vt:lpstr>
      <vt:lpstr>Dual-Wire High-Speed CAN</vt:lpstr>
      <vt:lpstr>Dual-Wire CAN, continued</vt:lpstr>
      <vt:lpstr>Dual-Wire CAN, continued</vt:lpstr>
      <vt:lpstr>Single-Wire CAN</vt:lpstr>
      <vt:lpstr>Single-Wire CAN Schematic</vt:lpstr>
      <vt:lpstr>Fault-Tolerant CAN</vt:lpstr>
      <vt:lpstr>Fault-Tolerant CAN Schematic</vt:lpstr>
      <vt:lpstr>CAN Frame Formats (unique to CAN, not borrowed from previous networks</vt:lpstr>
      <vt:lpstr>CAN Frame Fields and Default Values</vt:lpstr>
      <vt:lpstr>CAN Fields and Default Values, Continued</vt:lpstr>
      <vt:lpstr>CAN Fields and Default Values, Continued</vt:lpstr>
      <vt:lpstr>CAN Fields and Default Values, Continued</vt:lpstr>
      <vt:lpstr>CAN Fields and Default Values, Continued</vt:lpstr>
      <vt:lpstr>Bit Timing and Sampling</vt:lpstr>
      <vt:lpstr>Bit Timing and sampling, Continued</vt:lpstr>
      <vt:lpstr>Bit Timing and sampling, Continued</vt:lpstr>
      <vt:lpstr>Bit Timing and sampling, Continued</vt:lpstr>
      <vt:lpstr>Frame Types</vt:lpstr>
      <vt:lpstr>Modes of Fault Containment</vt:lpstr>
      <vt:lpstr>Modes of Fault Containment, Continued</vt:lpstr>
      <vt:lpstr>Modes of Fault Containment, Continued</vt:lpstr>
      <vt:lpstr>CAN Bus Robustness</vt:lpstr>
      <vt:lpstr>Media Access Control</vt:lpstr>
      <vt:lpstr>Arbitration</vt:lpstr>
      <vt:lpstr>Understanding Hexadecimal Numbers</vt:lpstr>
      <vt:lpstr>Sample CAN Bus Frames</vt:lpstr>
      <vt:lpstr>Recap</vt:lpstr>
      <vt:lpstr>Recap, Cont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CanBus basics</dc:title>
  <dc:creator>Schein, David D;Leale, Robert III</dc:creator>
  <cp:lastModifiedBy>Schein, David D</cp:lastModifiedBy>
  <cp:revision>20</cp:revision>
  <dcterms:created xsi:type="dcterms:W3CDTF">2016-02-16T16:45:33Z</dcterms:created>
  <dcterms:modified xsi:type="dcterms:W3CDTF">2016-04-05T13:27:12Z</dcterms:modified>
</cp:coreProperties>
</file>