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4" r:id="rId3"/>
    <p:sldId id="545" r:id="rId4"/>
    <p:sldId id="440" r:id="rId5"/>
    <p:sldId id="508" r:id="rId6"/>
    <p:sldId id="513" r:id="rId7"/>
    <p:sldId id="546" r:id="rId8"/>
    <p:sldId id="514" r:id="rId9"/>
    <p:sldId id="356" r:id="rId10"/>
    <p:sldId id="530" r:id="rId11"/>
    <p:sldId id="515" r:id="rId12"/>
    <p:sldId id="377" r:id="rId13"/>
    <p:sldId id="531" r:id="rId14"/>
    <p:sldId id="516" r:id="rId15"/>
    <p:sldId id="389" r:id="rId16"/>
    <p:sldId id="532" r:id="rId17"/>
    <p:sldId id="533" r:id="rId18"/>
    <p:sldId id="412" r:id="rId19"/>
    <p:sldId id="427" r:id="rId20"/>
    <p:sldId id="542" r:id="rId21"/>
    <p:sldId id="548" r:id="rId22"/>
    <p:sldId id="549" r:id="rId23"/>
    <p:sldId id="547" r:id="rId24"/>
    <p:sldId id="543" r:id="rId25"/>
    <p:sldId id="550" r:id="rId26"/>
    <p:sldId id="539" r:id="rId27"/>
    <p:sldId id="534" r:id="rId28"/>
    <p:sldId id="535" r:id="rId29"/>
    <p:sldId id="536" r:id="rId30"/>
    <p:sldId id="537" r:id="rId31"/>
    <p:sldId id="538" r:id="rId32"/>
    <p:sldId id="479" r:id="rId33"/>
    <p:sldId id="480" r:id="rId34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0" autoAdjust="0"/>
    <p:restoredTop sz="95407" autoAdjust="0"/>
  </p:normalViewPr>
  <p:slideViewPr>
    <p:cSldViewPr snapToGrid="0">
      <p:cViewPr varScale="1">
        <p:scale>
          <a:sx n="82" d="100"/>
          <a:sy n="82" d="100"/>
        </p:scale>
        <p:origin x="91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07483B-760B-4C6C-9F39-AF6F697A67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2A6BE-5255-44A4-9C63-B4DEBE34EA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1A38177-D9B7-441B-A155-0894D198C0E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9FFAE-F30C-4C2B-ABFA-19781339F3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AA0D9-1E14-44F0-83E0-4A3674FA8C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FEDC5517-CAA5-4AA4-BF92-49B3DF99C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13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B3C1AA54-4B33-4FFA-AEC1-3FDB10913EFB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A3E34A58-FB88-49F3-AFF0-3A58CC64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6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C3235E6-8568-4652-BE97-DDE5093AD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120647-D0E2-4CBA-968B-46186F334972}"/>
              </a:ext>
            </a:extLst>
          </p:cNvPr>
          <p:cNvSpPr/>
          <p:nvPr userDrawn="1"/>
        </p:nvSpPr>
        <p:spPr>
          <a:xfrm>
            <a:off x="712403" y="5839691"/>
            <a:ext cx="10989425" cy="101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66BC2-5FD7-4596-8C3C-DE60A1A2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AF81-4349-4FE0-A4E2-B222F967D043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D0086-B9A7-4514-A121-38F8EF2E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Remote Simulation of Heavy Vehicle Electronics and Communications Environment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14384-DB93-4242-AC80-668749D6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5B2F5-FC78-4899-BB94-CE034F828D80}"/>
              </a:ext>
            </a:extLst>
          </p:cNvPr>
          <p:cNvSpPr/>
          <p:nvPr userDrawn="1"/>
        </p:nvSpPr>
        <p:spPr>
          <a:xfrm>
            <a:off x="530469" y="1271424"/>
            <a:ext cx="10989425" cy="101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07844A-5BB3-4E63-8AE2-B6B98A38D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48" y="53247"/>
            <a:ext cx="4748292" cy="1727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634CF5-44D9-4516-ADDF-DCC8E4DD1C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1011"/>
            <a:ext cx="1719628" cy="17295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144072-773E-4694-9A04-A28EBC72F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093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F0E3-8793-4062-BA96-0E2EDFA7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004FB-0679-49C1-91BA-309F083D5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10717-A4CE-447B-A97F-0AC251B9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5E21-F77E-473A-9B07-8796F2FCDE81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574BA-55F3-4C48-A90A-60DCADB6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Validation of NSF Heavy Vehicle Testbed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EBD9D-767A-4A3D-A693-18109A6B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2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7A2AE-E883-42E2-9A0D-AA01B49DA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1817C-55FF-4949-913A-8B9427E3E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889C-EA19-4DA7-B9C9-147BF195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17F0-A894-4258-AF5C-BD3AEF1797EF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D87C2-5B91-4B33-A1C5-10116228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Validation of NSF Heavy Vehicle Testbed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7966B-A340-4F14-BE04-8FB088FD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5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9307-9795-4BF1-B93E-70CFB86D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25E9-33CC-437C-8D1C-D2C3D3BED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07538-1630-4981-BD9F-9D681DCE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ABD-2561-468D-B111-BAC6CF005599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A852-2354-4D65-9BEC-46269CCB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Remote Simulation of Heavy Vehicle Electronics and Communications Environment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B5748-94A9-4F8B-8AE2-68D2A0DB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051A-7C0E-403D-B15A-943E5C91B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D3EC9-DCC3-4615-A219-097A2642B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DB450-DBB2-418B-924D-B03A296B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34D-3C95-464A-97F3-56A8B592F1C8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565B1-1EFB-415D-9167-26431A2C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Remote Simulation of Heavy Vehicle Electronics and Communications Environment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0DF6-663F-45A4-98BB-CDE04AE4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2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89AF-9A21-4409-89C8-E3F8F698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C9B2F-57EA-4D12-9764-E35C2EC33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B0E5C-C022-451F-80AD-0628E6411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765C4-085D-426C-9481-2BB7012A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7186-E414-42CC-B89E-DC7D24AACC26}" type="datetime1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BB3C2-CC8D-4A64-9E2E-8052308A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Validation of NSF Heavy Vehicle Testbed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2013C-8A3B-4524-936F-19E4A432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9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2894-968E-42E0-AB50-95B0DB386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8CDEC-6CA1-4882-81B8-DFAA3D5D1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78DC0-F939-4C50-9655-405000B47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D6089-C40A-4177-8DBE-49AC7633B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22969-B44B-47C4-B06F-939C45D55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A328A1-9D72-4602-AA42-214F3D3D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9E9-4EC3-4ECC-92BB-C8DE189F660B}" type="datetime1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1E9BC-D140-4616-8CA0-6D0560B0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Validation of NSF Heavy Vehicle Testbed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50298-0D29-4DC3-844F-DA2602FD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7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41E5-1845-4F7C-B75F-EFF03CF7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D3C0E-14CD-43E6-AEC7-3D4170F7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D91D-27F3-4D5B-92DE-72145E0AA278}" type="datetime1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6BF8B-E2D7-4AD0-80CF-4AAA6532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Validation of NSF Heavy Vehicle Testbed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C0AA6-2AC8-4792-97AD-B05B231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8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709CA-893E-443F-A3B1-874059AD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EF4A-64C8-4FD4-B95C-0AB96281C9A3}" type="datetime1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4C421-6F8A-4237-8940-3AFB44B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Validation of NSF Heavy Vehicle Testbed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1310-06C2-4D5A-9BD2-E81FAAB7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6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60B1-609E-40B0-B5BE-3BF08310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AF379-280D-4D6A-8265-DE872209F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00E85-F66C-48CA-ADCB-7E36F15F4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66B29-0BEB-4BD1-9EEC-C9033833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6FCC-1FCF-499C-9DEC-5996F311F2C0}" type="datetime1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EB920-EDCE-4CE6-91A9-D80A12E5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Validation of NSF Heavy Vehicle Testbed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6A40F-EEE9-48A2-A2F1-81A7CD83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1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B2C3-3D9D-4FF1-8806-2BCD858A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71A77-8F24-4D70-B5F2-5C63315A6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12CBF-0860-4CFD-A99F-0D53FBEC9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A2515-6A51-4142-AFF4-7C9E421C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1AC9-8267-459B-8BB3-1D58A4412BA2}" type="datetime1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A7960-8BE2-471B-B8D0-0149A5AC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Validation of NSF Heavy Vehicle Testbed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8ED53-3D50-4178-A9F9-130784DC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8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DA129-7251-4CB9-941A-8EEE33F5E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A4B23-61A7-4EBA-BF72-523017E4A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479AF-C479-4AC5-92A7-929E9BF5E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AC38-F187-4A28-A62B-CBDA960B887B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D938C-B3EA-4F06-86FF-72769EABC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Validation of NSF Heavy Vehicle Testbed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03A9C-02C6-4BC1-AF0B-621AD1A87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5FC64-467A-4F8E-A9AF-7A24BA157F6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F7C13E-AF20-4ABC-85FC-7ACAC841E3A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8" y="6380438"/>
            <a:ext cx="862761" cy="3617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9BA2D2-374B-49BD-8DA3-2AF183F475A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6317754"/>
            <a:ext cx="439774" cy="44231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874DA7-55E5-4C42-80D4-C0EEC2DBC405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0F8A7D-5AF7-4D3A-8313-03D22C3BFD54}"/>
              </a:ext>
            </a:extLst>
          </p:cNvPr>
          <p:cNvCxnSpPr/>
          <p:nvPr userDrawn="1"/>
        </p:nvCxnSpPr>
        <p:spPr>
          <a:xfrm>
            <a:off x="838200" y="6314280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4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avy-Vehicle-Networking-At-U-Tulsa/NMFTA-CAN-Logg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avy-Vehicle-Networking-At-U-Tulsa/NMFTA-CAN-Logge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uskyillusions.com/niche-niche-question/man-with-question-04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6685-8D1F-4E73-A9EF-33D1C992C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306512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Proposed Heavy Vehicle Testbed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7F894-CAC4-411D-9CD0-752F6D8E9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94112"/>
            <a:ext cx="9144000" cy="1655762"/>
          </a:xfrm>
        </p:spPr>
        <p:txBody>
          <a:bodyPr/>
          <a:lstStyle/>
          <a:p>
            <a:r>
              <a:rPr lang="en-US" dirty="0"/>
              <a:t>A Presentation by Blake Fusick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06665-2BBD-431A-859E-2322AF6C7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524" y="4029343"/>
            <a:ext cx="3732951" cy="264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25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BFC-A50B-41C2-8E8D-DDEAB9EF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69" y="365125"/>
            <a:ext cx="10665031" cy="1325563"/>
          </a:xfrm>
        </p:spPr>
        <p:txBody>
          <a:bodyPr/>
          <a:lstStyle/>
          <a:p>
            <a:r>
              <a:rPr lang="en-US" dirty="0"/>
              <a:t>Proposed CAN Bus Traffic Logger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7F841-3CED-4797-8E39-310B0AB42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Request Handling</a:t>
            </a:r>
          </a:p>
          <a:p>
            <a:pPr marL="742950" lvl="1" indent="-285750"/>
            <a:r>
              <a:rPr lang="en-US" dirty="0"/>
              <a:t>Wait for Requests from Front Interface</a:t>
            </a:r>
          </a:p>
          <a:p>
            <a:pPr marL="1200150" lvl="2" indent="-285750"/>
            <a:r>
              <a:rPr lang="en-US" dirty="0" err="1"/>
              <a:t>StartCanStream</a:t>
            </a:r>
            <a:endParaRPr lang="en-US" dirty="0"/>
          </a:p>
          <a:p>
            <a:pPr marL="285750" indent="-285750"/>
            <a:r>
              <a:rPr lang="en-US" dirty="0"/>
              <a:t>Types of Requests</a:t>
            </a:r>
          </a:p>
          <a:p>
            <a:pPr marL="742950" lvl="1" indent="-285750"/>
            <a:r>
              <a:rPr lang="en-US" dirty="0" err="1"/>
              <a:t>StartCanStream</a:t>
            </a:r>
            <a:r>
              <a:rPr lang="en-US" dirty="0"/>
              <a:t> HTTP POST</a:t>
            </a:r>
          </a:p>
          <a:p>
            <a:pPr marL="1200150" lvl="2" indent="-285750"/>
            <a:r>
              <a:rPr lang="en-US" dirty="0"/>
              <a:t>JSON</a:t>
            </a:r>
          </a:p>
          <a:p>
            <a:pPr marL="1657350" lvl="3" indent="-285750"/>
            <a:r>
              <a:rPr lang="en-US" dirty="0"/>
              <a:t>“function”: “on” or “off”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FB79-7B8D-439F-91C2-C1E9345E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ABD-2561-468D-B111-BAC6CF005599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D3E3-8F40-4E4F-A2FA-7642F2D9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Remote Simulation of Heavy Vehicle Electronics and Communications Environment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7282-204A-4AB7-BBC7-25DD478A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5DCA7D-F19E-408E-8984-55F0BE186F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7"/>
          <a:stretch/>
        </p:blipFill>
        <p:spPr>
          <a:xfrm>
            <a:off x="8610600" y="1825625"/>
            <a:ext cx="2417064" cy="443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8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BFC-A50B-41C2-8E8D-DDEAB9EF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69" y="365125"/>
            <a:ext cx="10665031" cy="1325563"/>
          </a:xfrm>
        </p:spPr>
        <p:txBody>
          <a:bodyPr/>
          <a:lstStyle/>
          <a:p>
            <a:r>
              <a:rPr lang="en-US" dirty="0"/>
              <a:t>Experiment Handler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FB79-7B8D-439F-91C2-C1E9345E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ABD-2561-468D-B111-BAC6CF005599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D3E3-8F40-4E4F-A2FA-7642F2D9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Remote Simulation of Heavy Vehicle Electronics and Communications Environment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7282-204A-4AB7-BBC7-25DD478A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11</a:t>
            </a:fld>
            <a:endParaRPr lang="en-US"/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F5177D4F-B82F-4C82-81CC-6BB18AB045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1818957"/>
            <a:ext cx="5727700" cy="440912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21AD6DB-544F-48A2-91EC-4D72AB5010BC}"/>
              </a:ext>
            </a:extLst>
          </p:cNvPr>
          <p:cNvSpPr/>
          <p:nvPr/>
        </p:nvSpPr>
        <p:spPr>
          <a:xfrm>
            <a:off x="7651240" y="4124278"/>
            <a:ext cx="490653" cy="4906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3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BFC-A50B-41C2-8E8D-DDEAB9EF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69" y="365125"/>
            <a:ext cx="10665031" cy="1325563"/>
          </a:xfrm>
        </p:spPr>
        <p:txBody>
          <a:bodyPr/>
          <a:lstStyle/>
          <a:p>
            <a:r>
              <a:rPr lang="en-US" dirty="0"/>
              <a:t>Current Experiment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7F841-3CED-4797-8E39-310B0AB42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Tasks</a:t>
            </a:r>
          </a:p>
          <a:p>
            <a:pPr marL="742950" lvl="1" indent="-285750"/>
            <a:r>
              <a:rPr lang="en-US" dirty="0"/>
              <a:t>Send CAN Frames</a:t>
            </a:r>
          </a:p>
          <a:p>
            <a:pPr marL="742950" lvl="1" indent="-285750"/>
            <a:r>
              <a:rPr lang="en-US" dirty="0"/>
              <a:t>Send SSS2 Commands</a:t>
            </a:r>
          </a:p>
          <a:p>
            <a:pPr marL="742950" lvl="1" indent="-285750"/>
            <a:r>
              <a:rPr lang="en-US" dirty="0"/>
              <a:t>Send HTTP Request to Logger</a:t>
            </a:r>
          </a:p>
          <a:p>
            <a:pPr marL="742950" lvl="1" indent="-285750"/>
            <a:r>
              <a:rPr lang="en-US" dirty="0"/>
              <a:t>Use Commands at Specified Delays</a:t>
            </a:r>
          </a:p>
          <a:p>
            <a:pPr marL="742950" lvl="1" indent="-285750"/>
            <a:r>
              <a:rPr lang="en-US" dirty="0"/>
              <a:t>Wait for HTTP POST Experiment Request</a:t>
            </a:r>
          </a:p>
          <a:p>
            <a:pPr marL="1200150" lvl="2" indent="-285750"/>
            <a:r>
              <a:rPr lang="en-US" dirty="0"/>
              <a:t>Starts the Experiment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FB79-7B8D-439F-91C2-C1E9345E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ABD-2561-468D-B111-BAC6CF005599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D3E3-8F40-4E4F-A2FA-7642F2D9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Remote Simulation of Heavy Vehicle Electronics and Communications Environment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7282-204A-4AB7-BBC7-25DD478A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D43560-DAB9-4F2F-9BF2-0BE3DE236F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24332" y="2237264"/>
            <a:ext cx="5052695" cy="35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58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BFC-A50B-41C2-8E8D-DDEAB9EF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69" y="365125"/>
            <a:ext cx="10665031" cy="1325563"/>
          </a:xfrm>
        </p:spPr>
        <p:txBody>
          <a:bodyPr/>
          <a:lstStyle/>
          <a:p>
            <a:r>
              <a:rPr lang="en-US" dirty="0"/>
              <a:t>Proposed Experiment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7F841-3CED-4797-8E39-310B0AB42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Tasks</a:t>
            </a:r>
          </a:p>
          <a:p>
            <a:pPr marL="742950" lvl="1" indent="-285750"/>
            <a:r>
              <a:rPr lang="en-US" dirty="0"/>
              <a:t>Send CAN Frames at Specified Delays</a:t>
            </a:r>
          </a:p>
          <a:p>
            <a:pPr marL="742950" lvl="1" indent="-285750"/>
            <a:r>
              <a:rPr lang="en-US" dirty="0"/>
              <a:t>Send SSS2 Commands at Specified Delays</a:t>
            </a:r>
          </a:p>
          <a:p>
            <a:pPr marL="742950" lvl="1" indent="-285750"/>
            <a:r>
              <a:rPr lang="en-US" dirty="0"/>
              <a:t>Wait for HTTP POST Experiment Request</a:t>
            </a:r>
          </a:p>
          <a:p>
            <a:pPr marL="285750" indent="-285750"/>
            <a:r>
              <a:rPr lang="en-US" dirty="0"/>
              <a:t>Functionality</a:t>
            </a:r>
          </a:p>
          <a:p>
            <a:pPr marL="742950" lvl="1" indent="-285750"/>
            <a:r>
              <a:rPr lang="en-US" dirty="0"/>
              <a:t>No Experiment Objects on Handler</a:t>
            </a:r>
          </a:p>
          <a:p>
            <a:pPr marL="742950" lvl="1" indent="-285750"/>
            <a:r>
              <a:rPr lang="en-US" dirty="0"/>
              <a:t>Just JSON with Commands at Specified Delays</a:t>
            </a:r>
          </a:p>
          <a:p>
            <a:pPr marL="742950" lvl="1" indent="-285750"/>
            <a:r>
              <a:rPr lang="en-US" dirty="0"/>
              <a:t>Time = 0 =&gt; Perform Command Immediately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FB79-7B8D-439F-91C2-C1E9345E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ABD-2561-468D-B111-BAC6CF005599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D3E3-8F40-4E4F-A2FA-7642F2D9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Remote Simulation of Heavy Vehicle Electronics and Communications Environment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7282-204A-4AB7-BBC7-25DD478A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CCA4A6-D5FB-44D9-9BC4-EFF2C3FB6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83" y="2227501"/>
            <a:ext cx="4872609" cy="371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BFC-A50B-41C2-8E8D-DDEAB9EF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69" y="365125"/>
            <a:ext cx="10665031" cy="1325563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FB79-7B8D-439F-91C2-C1E9345E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ABD-2561-468D-B111-BAC6CF005599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D3E3-8F40-4E4F-A2FA-7642F2D9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Remote Simulation of Heavy Vehicle Electronics and Communications Environment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7282-204A-4AB7-BBC7-25DD478A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14</a:t>
            </a:fld>
            <a:endParaRPr lang="en-US"/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F5177D4F-B82F-4C82-81CC-6BB18AB045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1818957"/>
            <a:ext cx="5727700" cy="440912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21AD6DB-544F-48A2-91EC-4D72AB5010BC}"/>
              </a:ext>
            </a:extLst>
          </p:cNvPr>
          <p:cNvSpPr/>
          <p:nvPr/>
        </p:nvSpPr>
        <p:spPr>
          <a:xfrm>
            <a:off x="3793273" y="2663469"/>
            <a:ext cx="2406805" cy="12729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2117D8-1867-4D2E-9563-EFE0E64B140E}"/>
              </a:ext>
            </a:extLst>
          </p:cNvPr>
          <p:cNvSpPr/>
          <p:nvPr/>
        </p:nvSpPr>
        <p:spPr>
          <a:xfrm>
            <a:off x="6761201" y="3299924"/>
            <a:ext cx="1137425" cy="882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4DEC5E-2064-41EA-B603-36C454911282}"/>
              </a:ext>
            </a:extLst>
          </p:cNvPr>
          <p:cNvSpPr/>
          <p:nvPr/>
        </p:nvSpPr>
        <p:spPr>
          <a:xfrm>
            <a:off x="3023996" y="3741327"/>
            <a:ext cx="1391888" cy="1039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44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BFC-A50B-41C2-8E8D-DDEAB9EF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69" y="365125"/>
            <a:ext cx="10665031" cy="1325563"/>
          </a:xfrm>
        </p:spPr>
        <p:txBody>
          <a:bodyPr/>
          <a:lstStyle/>
          <a:p>
            <a:r>
              <a:rPr lang="en-US" dirty="0"/>
              <a:t>Old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7F841-3CED-4797-8E39-310B0AB42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742950" lvl="1" indent="-285750"/>
            <a:r>
              <a:rPr lang="en-US" dirty="0"/>
              <a:t>Browser-Based Interface</a:t>
            </a:r>
          </a:p>
          <a:p>
            <a:pPr marL="1200150" lvl="2" indent="-285750"/>
            <a:r>
              <a:rPr lang="en-US" dirty="0"/>
              <a:t>User-Friendly</a:t>
            </a:r>
          </a:p>
          <a:p>
            <a:pPr marL="1200150" lvl="2" indent="-285750"/>
            <a:r>
              <a:rPr lang="en-US" dirty="0"/>
              <a:t>Take Input from Users</a:t>
            </a:r>
          </a:p>
          <a:p>
            <a:pPr marL="1200150" lvl="2" indent="-285750"/>
            <a:r>
              <a:rPr lang="en-US" dirty="0"/>
              <a:t>Login/Users</a:t>
            </a:r>
          </a:p>
          <a:p>
            <a:pPr marL="1657350" lvl="3" indent="-285750"/>
            <a:r>
              <a:rPr lang="en-US" dirty="0"/>
              <a:t>Associated with Experiments</a:t>
            </a:r>
          </a:p>
          <a:p>
            <a:pPr marL="742950" lvl="1" indent="-285750"/>
            <a:r>
              <a:rPr lang="en-US" dirty="0"/>
              <a:t>Scheduling Tasks</a:t>
            </a:r>
          </a:p>
          <a:p>
            <a:pPr marL="742950" lvl="1" indent="-285750"/>
            <a:r>
              <a:rPr lang="en-US" dirty="0"/>
              <a:t>Communication</a:t>
            </a:r>
          </a:p>
          <a:p>
            <a:pPr marL="1200150" lvl="2" indent="-285750"/>
            <a:r>
              <a:rPr lang="en-US" dirty="0"/>
              <a:t>Start Experiment</a:t>
            </a:r>
          </a:p>
          <a:p>
            <a:pPr marL="1200150" lvl="2" indent="-285750"/>
            <a:r>
              <a:rPr lang="en-US" dirty="0"/>
              <a:t>Retrieve Logs</a:t>
            </a:r>
          </a:p>
          <a:p>
            <a:pPr marL="1200150" lvl="2" indent="-285750"/>
            <a:r>
              <a:rPr lang="en-US" dirty="0"/>
              <a:t>Retrieve Plot Data</a:t>
            </a:r>
          </a:p>
          <a:p>
            <a:pPr marL="742950" lvl="1" indent="-285750"/>
            <a:r>
              <a:rPr lang="en-US" dirty="0"/>
              <a:t>Database</a:t>
            </a:r>
          </a:p>
          <a:p>
            <a:pPr marL="1200150" lvl="2" indent="-285750"/>
            <a:r>
              <a:rPr lang="en-US" dirty="0"/>
              <a:t>Store Experiments/Data/Plot Data</a:t>
            </a:r>
          </a:p>
          <a:p>
            <a:pPr marL="742950" lvl="1" indent="-285750"/>
            <a:r>
              <a:rPr lang="en-US" dirty="0"/>
              <a:t>Remote Access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FB79-7B8D-439F-91C2-C1E9345E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ABD-2561-468D-B111-BAC6CF005599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D3E3-8F40-4E4F-A2FA-7642F2D9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Remote Simulation of Heavy Vehicle Electronics and Communications Environment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7282-204A-4AB7-BBC7-25DD478A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042256-0B90-46A8-BFA4-B77505B6D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640" y="2174651"/>
            <a:ext cx="5435917" cy="369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4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BFC-A50B-41C2-8E8D-DDEAB9EF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69" y="365125"/>
            <a:ext cx="10665031" cy="1325563"/>
          </a:xfrm>
        </p:spPr>
        <p:txBody>
          <a:bodyPr/>
          <a:lstStyle/>
          <a:p>
            <a:r>
              <a:rPr lang="en-US" dirty="0"/>
              <a:t>New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7F841-3CED-4797-8E39-310B0AB42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742950" lvl="1" indent="-285750"/>
            <a:r>
              <a:rPr lang="en-US" dirty="0"/>
              <a:t>Browser-Based Interface</a:t>
            </a:r>
          </a:p>
          <a:p>
            <a:pPr marL="1200150" lvl="2" indent="-285750"/>
            <a:r>
              <a:rPr lang="en-US" dirty="0"/>
              <a:t>User-Friendly</a:t>
            </a:r>
          </a:p>
          <a:p>
            <a:pPr marL="1200150" lvl="2" indent="-285750"/>
            <a:r>
              <a:rPr lang="en-US" dirty="0"/>
              <a:t>Take Input from Users</a:t>
            </a:r>
          </a:p>
          <a:p>
            <a:pPr marL="1200150" lvl="2" indent="-285750"/>
            <a:r>
              <a:rPr lang="en-US" dirty="0"/>
              <a:t>Login/Users</a:t>
            </a:r>
          </a:p>
          <a:p>
            <a:pPr marL="1657350" lvl="3" indent="-285750"/>
            <a:r>
              <a:rPr lang="en-US" dirty="0"/>
              <a:t>Associated with Experiments</a:t>
            </a:r>
          </a:p>
          <a:p>
            <a:pPr marL="742950" lvl="1" indent="-285750"/>
            <a:r>
              <a:rPr lang="en-US" dirty="0"/>
              <a:t>Scheduling Tasks</a:t>
            </a:r>
          </a:p>
          <a:p>
            <a:pPr marL="742950" lvl="1" indent="-285750"/>
            <a:r>
              <a:rPr lang="en-US" dirty="0"/>
              <a:t>Communication</a:t>
            </a:r>
          </a:p>
          <a:p>
            <a:pPr marL="1200150" lvl="2" indent="-285750"/>
            <a:r>
              <a:rPr lang="en-US" dirty="0"/>
              <a:t>Start Experiment</a:t>
            </a:r>
          </a:p>
          <a:p>
            <a:pPr marL="1200150" lvl="2" indent="-285750"/>
            <a:r>
              <a:rPr lang="en-US" dirty="0"/>
              <a:t>Retrieve Logs</a:t>
            </a:r>
          </a:p>
          <a:p>
            <a:pPr marL="1200150" lvl="2" indent="-285750"/>
            <a:r>
              <a:rPr lang="en-US" dirty="0"/>
              <a:t>Retrieve Plot Data</a:t>
            </a:r>
          </a:p>
          <a:p>
            <a:pPr marL="742950" lvl="1" indent="-285750"/>
            <a:r>
              <a:rPr lang="en-US" dirty="0"/>
              <a:t>Database</a:t>
            </a:r>
          </a:p>
          <a:p>
            <a:pPr marL="1200150" lvl="2" indent="-285750"/>
            <a:r>
              <a:rPr lang="en-US" dirty="0"/>
              <a:t>Store Experiments/Data/Plot Data</a:t>
            </a:r>
          </a:p>
          <a:p>
            <a:pPr marL="742950" lvl="1" indent="-285750"/>
            <a:r>
              <a:rPr lang="en-US" dirty="0"/>
              <a:t>Remote Access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FB79-7B8D-439F-91C2-C1E9345E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ABD-2561-468D-B111-BAC6CF005599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D3E3-8F40-4E4F-A2FA-7642F2D9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Remote Simulation of Heavy Vehicle Electronics and Communications Environment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7282-204A-4AB7-BBC7-25DD478A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F263F2-59B7-41F7-A35A-EF7F13495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454" y="1957388"/>
            <a:ext cx="6315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88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5ADE-36C4-4593-8899-777033190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953" y="1755776"/>
            <a:ext cx="10705394" cy="2852737"/>
          </a:xfrm>
        </p:spPr>
        <p:txBody>
          <a:bodyPr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A8B15-162B-4CF0-83A3-E3CDE45D5E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Selecting a Plot and Parsing on User Interface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9ED4-0EEB-4D1B-AAB1-ACB633B8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34D-3C95-464A-97F3-56A8B592F1C8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1AEE1-EAAB-4B61-9875-60861314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Remote Simulation of Heavy Vehicle Electronics and Communications Environment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57ECF-1769-4B26-A4E8-916707ED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50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BFC-A50B-41C2-8E8D-DDEAB9EF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69" y="365125"/>
            <a:ext cx="10665031" cy="1325563"/>
          </a:xfrm>
        </p:spPr>
        <p:txBody>
          <a:bodyPr/>
          <a:lstStyle/>
          <a:p>
            <a:r>
              <a:rPr lang="en-US" dirty="0"/>
              <a:t>My Experiments Page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FB79-7B8D-439F-91C2-C1E9345E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ABD-2561-468D-B111-BAC6CF005599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D3E3-8F40-4E4F-A2FA-7642F2D9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Remote Simulation of Heavy Vehicle Electronics and Communications Environment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7282-204A-4AB7-BBC7-25DD478A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DD734D-DEF1-46F6-9ABE-5C66B298E5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" t="2936" r="3739" b="3213"/>
          <a:stretch/>
        </p:blipFill>
        <p:spPr>
          <a:xfrm>
            <a:off x="1451213" y="1730693"/>
            <a:ext cx="9140141" cy="453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4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BFC-A50B-41C2-8E8D-DDEAB9EF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69" y="365125"/>
            <a:ext cx="10665031" cy="1325563"/>
          </a:xfrm>
        </p:spPr>
        <p:txBody>
          <a:bodyPr/>
          <a:lstStyle/>
          <a:p>
            <a:r>
              <a:rPr lang="en-US" dirty="0"/>
              <a:t>Run Results of an Experiment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FB79-7B8D-439F-91C2-C1E9345E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ABD-2561-468D-B111-BAC6CF005599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D3E3-8F40-4E4F-A2FA-7642F2D9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Remote Simulation of Heavy Vehicle Electronics and Communications Environment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7282-204A-4AB7-BBC7-25DD478A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257B0A-4050-475A-8ACC-37CAAE71C380}"/>
              </a:ext>
            </a:extLst>
          </p:cNvPr>
          <p:cNvPicPr/>
          <p:nvPr/>
        </p:nvPicPr>
        <p:blipFill rotWithShape="1">
          <a:blip r:embed="rId2"/>
          <a:srcRect l="15997" r="16507" b="22044"/>
          <a:stretch/>
        </p:blipFill>
        <p:spPr bwMode="auto">
          <a:xfrm>
            <a:off x="1496552" y="4745108"/>
            <a:ext cx="9198895" cy="14292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1300DE-7623-47DC-BB04-DA27A4364B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" t="2936" r="3739" b="3213"/>
          <a:stretch/>
        </p:blipFill>
        <p:spPr>
          <a:xfrm>
            <a:off x="3581400" y="2066380"/>
            <a:ext cx="5031112" cy="249678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8CBED6-90AD-418F-9397-738601495FD6}"/>
              </a:ext>
            </a:extLst>
          </p:cNvPr>
          <p:cNvSpPr/>
          <p:nvPr/>
        </p:nvSpPr>
        <p:spPr>
          <a:xfrm>
            <a:off x="7319102" y="3037462"/>
            <a:ext cx="60579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5BBE48-0FB9-445F-9818-64F26CF9396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924892" y="3123187"/>
            <a:ext cx="228508" cy="162192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6E7F954-001C-4D0C-B9B1-C3F7F86C7A92}"/>
              </a:ext>
            </a:extLst>
          </p:cNvPr>
          <p:cNvSpPr/>
          <p:nvPr/>
        </p:nvSpPr>
        <p:spPr>
          <a:xfrm>
            <a:off x="9530861" y="5708130"/>
            <a:ext cx="1066801" cy="466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6E88-E691-424D-AF3A-8366C557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F7CEA-FB67-4074-B88B-C4A63AE8C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Efficiency</a:t>
            </a:r>
          </a:p>
          <a:p>
            <a:pPr lvl="1"/>
            <a:r>
              <a:rPr lang="en-US" dirty="0"/>
              <a:t>Data Transfer Improvements (only logging on front interface)</a:t>
            </a:r>
          </a:p>
          <a:p>
            <a:pPr lvl="2"/>
            <a:r>
              <a:rPr lang="en-US" dirty="0"/>
              <a:t>Less Overhead (Quicker Data Transfer)</a:t>
            </a:r>
          </a:p>
          <a:p>
            <a:pPr lvl="2"/>
            <a:r>
              <a:rPr lang="en-US" dirty="0"/>
              <a:t>Leads to Simplicity</a:t>
            </a:r>
          </a:p>
          <a:p>
            <a:pPr lvl="1"/>
            <a:r>
              <a:rPr lang="en-US" dirty="0"/>
              <a:t>Parsing Data on Front Interface for Plots</a:t>
            </a:r>
          </a:p>
          <a:p>
            <a:pPr lvl="2"/>
            <a:r>
              <a:rPr lang="en-US" dirty="0"/>
              <a:t>Rather than Parsing and Sending from </a:t>
            </a:r>
            <a:r>
              <a:rPr lang="en-US" dirty="0" err="1"/>
              <a:t>BeagleBone</a:t>
            </a:r>
            <a:endParaRPr lang="en-US" dirty="0"/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Check if Frames are Dropped</a:t>
            </a:r>
          </a:p>
          <a:p>
            <a:pPr lvl="1"/>
            <a:r>
              <a:rPr lang="en-US" dirty="0"/>
              <a:t>Determine Latency</a:t>
            </a:r>
          </a:p>
          <a:p>
            <a:pPr lvl="1"/>
            <a:r>
              <a:rPr lang="en-US" dirty="0"/>
              <a:t>Log Format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2"/>
              </a:rPr>
              <a:t>https://github.com/Heavy-Vehicle-Networking-At-U-Tulsa/NMFTA-CAN-Logger</a:t>
            </a:r>
            <a:endParaRPr lang="en-US" dirty="0"/>
          </a:p>
          <a:p>
            <a:pPr lvl="1"/>
            <a:r>
              <a:rPr lang="en-US" dirty="0"/>
              <a:t>Perform Diagnostics Tests</a:t>
            </a:r>
          </a:p>
          <a:p>
            <a:r>
              <a:rPr lang="en-US" dirty="0"/>
              <a:t>Solve Timestamp Problem</a:t>
            </a:r>
          </a:p>
          <a:p>
            <a:pPr lvl="1"/>
            <a:r>
              <a:rPr lang="en-US" dirty="0"/>
              <a:t>Power Loss Resets </a:t>
            </a:r>
            <a:r>
              <a:rPr lang="en-US" dirty="0" err="1"/>
              <a:t>BeagleBones</a:t>
            </a:r>
            <a:r>
              <a:rPr lang="en-US" dirty="0"/>
              <a:t> Causing Scheduling Issues</a:t>
            </a:r>
          </a:p>
          <a:p>
            <a:pPr lvl="1"/>
            <a:r>
              <a:rPr lang="en-US" dirty="0"/>
              <a:t>Connect </a:t>
            </a:r>
            <a:r>
              <a:rPr lang="en-US" dirty="0" err="1"/>
              <a:t>BeagleBones</a:t>
            </a:r>
            <a:r>
              <a:rPr lang="en-US" dirty="0"/>
              <a:t> to Server with Timestamp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917EA-ECB4-4ED9-842D-A35E3D89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ABD-2561-468D-B111-BAC6CF005599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2DAEB-40F8-40C8-91D4-B8E12EB0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Remote Simulation of Heavy Vehicle Electronics and Communications Environment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5BE3D-D38A-40D1-A816-0EC3C75B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95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BFC-A50B-41C2-8E8D-DDEAB9EF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69" y="365125"/>
            <a:ext cx="10665031" cy="1325563"/>
          </a:xfrm>
        </p:spPr>
        <p:txBody>
          <a:bodyPr/>
          <a:lstStyle/>
          <a:p>
            <a:r>
              <a:rPr lang="en-US" dirty="0"/>
              <a:t>View Plots Page Proposal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FB79-7B8D-439F-91C2-C1E9345E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ABD-2561-468D-B111-BAC6CF005599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D3E3-8F40-4E4F-A2FA-7642F2D9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Remote Simulation of Heavy Vehicle Electronics and Communications Environment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7282-204A-4AB7-BBC7-25DD478A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20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A7437-B50B-4977-93B3-22B7418EC7A0}"/>
              </a:ext>
            </a:extLst>
          </p:cNvPr>
          <p:cNvSpPr/>
          <p:nvPr/>
        </p:nvSpPr>
        <p:spPr>
          <a:xfrm>
            <a:off x="688769" y="1941391"/>
            <a:ext cx="11054357" cy="4232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B7AD1-1872-4BA1-AB04-8FDEBEAACF80}"/>
              </a:ext>
            </a:extLst>
          </p:cNvPr>
          <p:cNvSpPr/>
          <p:nvPr/>
        </p:nvSpPr>
        <p:spPr>
          <a:xfrm>
            <a:off x="3609377" y="2356384"/>
            <a:ext cx="902677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CEB63-1DB0-40E8-B7BA-6D996D17FC32}"/>
              </a:ext>
            </a:extLst>
          </p:cNvPr>
          <p:cNvSpPr txBox="1"/>
          <p:nvPr/>
        </p:nvSpPr>
        <p:spPr>
          <a:xfrm>
            <a:off x="3567327" y="2321215"/>
            <a:ext cx="10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4E96A1-6FE0-4FF6-9A6C-E1976447D4D0}"/>
              </a:ext>
            </a:extLst>
          </p:cNvPr>
          <p:cNvSpPr/>
          <p:nvPr/>
        </p:nvSpPr>
        <p:spPr>
          <a:xfrm>
            <a:off x="4512054" y="2356384"/>
            <a:ext cx="304800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CCC1467-DDA3-4F0C-9AAD-FC22E701334A}"/>
              </a:ext>
            </a:extLst>
          </p:cNvPr>
          <p:cNvSpPr/>
          <p:nvPr/>
        </p:nvSpPr>
        <p:spPr>
          <a:xfrm flipV="1">
            <a:off x="4571688" y="2411054"/>
            <a:ext cx="185531" cy="20393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05342B-B966-42CD-8144-236EA4895FFD}"/>
              </a:ext>
            </a:extLst>
          </p:cNvPr>
          <p:cNvSpPr/>
          <p:nvPr/>
        </p:nvSpPr>
        <p:spPr>
          <a:xfrm>
            <a:off x="5108175" y="2370777"/>
            <a:ext cx="1191729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C4A3DB-9BFC-46E7-A67C-1D142F36EC68}"/>
              </a:ext>
            </a:extLst>
          </p:cNvPr>
          <p:cNvSpPr txBox="1"/>
          <p:nvPr/>
        </p:nvSpPr>
        <p:spPr>
          <a:xfrm>
            <a:off x="5139157" y="2321215"/>
            <a:ext cx="116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426FA0-F4E0-4EA9-A048-24C220113C58}"/>
              </a:ext>
            </a:extLst>
          </p:cNvPr>
          <p:cNvSpPr/>
          <p:nvPr/>
        </p:nvSpPr>
        <p:spPr>
          <a:xfrm>
            <a:off x="6299904" y="2364705"/>
            <a:ext cx="304800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4DBFBFD-7D29-402E-A8E3-94105F6F2DD1}"/>
              </a:ext>
            </a:extLst>
          </p:cNvPr>
          <p:cNvSpPr/>
          <p:nvPr/>
        </p:nvSpPr>
        <p:spPr>
          <a:xfrm flipV="1">
            <a:off x="6359538" y="2419375"/>
            <a:ext cx="185531" cy="20393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1E9E56-651F-46DC-90E7-D0DBEBE811D7}"/>
              </a:ext>
            </a:extLst>
          </p:cNvPr>
          <p:cNvSpPr/>
          <p:nvPr/>
        </p:nvSpPr>
        <p:spPr>
          <a:xfrm>
            <a:off x="6880414" y="2356384"/>
            <a:ext cx="902677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2CFCF2-4806-47CB-BABD-09073C7B47BC}"/>
              </a:ext>
            </a:extLst>
          </p:cNvPr>
          <p:cNvSpPr txBox="1"/>
          <p:nvPr/>
        </p:nvSpPr>
        <p:spPr>
          <a:xfrm>
            <a:off x="6989300" y="232835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62764A-ADDC-4189-AD81-B596C558C0CB}"/>
              </a:ext>
            </a:extLst>
          </p:cNvPr>
          <p:cNvSpPr/>
          <p:nvPr/>
        </p:nvSpPr>
        <p:spPr>
          <a:xfrm>
            <a:off x="7783091" y="2356384"/>
            <a:ext cx="304800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939BF44A-B56F-4DDE-B605-A80CFAA46C9E}"/>
              </a:ext>
            </a:extLst>
          </p:cNvPr>
          <p:cNvSpPr/>
          <p:nvPr/>
        </p:nvSpPr>
        <p:spPr>
          <a:xfrm flipV="1">
            <a:off x="7842725" y="2411054"/>
            <a:ext cx="185531" cy="20393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C1E988-9077-491B-AAB7-4BDCACF4D130}"/>
              </a:ext>
            </a:extLst>
          </p:cNvPr>
          <p:cNvSpPr/>
          <p:nvPr/>
        </p:nvSpPr>
        <p:spPr>
          <a:xfrm>
            <a:off x="1453662" y="3223846"/>
            <a:ext cx="8979876" cy="2766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36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6E88-E691-424D-AF3A-8366C557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Timestamp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F7CEA-FB67-4074-B88B-C4A63AE8C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Testing</a:t>
            </a:r>
          </a:p>
          <a:p>
            <a:pPr lvl="1"/>
            <a:r>
              <a:rPr lang="en-US" dirty="0"/>
              <a:t>Check if Frames are Dropped (full bus load)</a:t>
            </a:r>
          </a:p>
          <a:p>
            <a:pPr lvl="2"/>
            <a:r>
              <a:rPr lang="en-US" dirty="0"/>
              <a:t>4 Bytes of Tx Counter</a:t>
            </a:r>
          </a:p>
          <a:p>
            <a:pPr lvl="1"/>
            <a:r>
              <a:rPr lang="en-US" dirty="0"/>
              <a:t>Determine Latency</a:t>
            </a:r>
          </a:p>
          <a:p>
            <a:pPr lvl="2"/>
            <a:r>
              <a:rPr lang="en-US" dirty="0"/>
              <a:t>4 Bytes of Timestamp</a:t>
            </a:r>
          </a:p>
          <a:p>
            <a:pPr lvl="1"/>
            <a:r>
              <a:rPr lang="en-US" dirty="0"/>
              <a:t>Log Format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2"/>
              </a:rPr>
              <a:t>https://github.com/Heavy-Vehicle-Networking-At-U-Tulsa/NMFTA-CAN-Logger</a:t>
            </a:r>
            <a:endParaRPr lang="en-US" dirty="0"/>
          </a:p>
          <a:p>
            <a:pPr lvl="1"/>
            <a:r>
              <a:rPr lang="en-US" dirty="0"/>
              <a:t>Perform Diagnostics Tests</a:t>
            </a:r>
          </a:p>
          <a:p>
            <a:r>
              <a:rPr lang="en-US" dirty="0"/>
              <a:t>Solve Timestamp Problem</a:t>
            </a:r>
          </a:p>
          <a:p>
            <a:pPr lvl="1"/>
            <a:r>
              <a:rPr lang="en-US" dirty="0"/>
              <a:t>Power Loss Resets </a:t>
            </a:r>
            <a:r>
              <a:rPr lang="en-US" dirty="0" err="1"/>
              <a:t>BeagleBones</a:t>
            </a:r>
            <a:r>
              <a:rPr lang="en-US" dirty="0"/>
              <a:t> Causing Scheduling Issues</a:t>
            </a:r>
          </a:p>
          <a:p>
            <a:pPr lvl="1"/>
            <a:r>
              <a:rPr lang="en-US" dirty="0"/>
              <a:t>Connect </a:t>
            </a:r>
            <a:r>
              <a:rPr lang="en-US" dirty="0" err="1"/>
              <a:t>BeagleBones</a:t>
            </a:r>
            <a:r>
              <a:rPr lang="en-US" dirty="0"/>
              <a:t> to Server with Timestamp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917EA-ECB4-4ED9-842D-A35E3D89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ABD-2561-468D-B111-BAC6CF005599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2DAEB-40F8-40C8-91D4-B8E12EB0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Remote Simulation of Heavy Vehicle Electronics and Communications Environment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5BE3D-D38A-40D1-A816-0EC3C75B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12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6E88-E691-424D-AF3A-8366C557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F7CEA-FB67-4074-B88B-C4A63AE8C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Features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Viewing/Filtering CAN Messages on Front Interface</a:t>
            </a:r>
          </a:p>
          <a:p>
            <a:pPr lvl="1"/>
            <a:r>
              <a:rPr lang="en-US" dirty="0"/>
              <a:t>Loop all Simulation Commands (Loop Drive)</a:t>
            </a:r>
          </a:p>
          <a:p>
            <a:pPr lvl="1"/>
            <a:r>
              <a:rPr lang="en-US" dirty="0"/>
              <a:t>Create Default Drives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917EA-ECB4-4ED9-842D-A35E3D89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ABD-2561-468D-B111-BAC6CF005599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2DAEB-40F8-40C8-91D4-B8E12EB0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Remote Simulation of Heavy Vehicle Electronics and Communications Environment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5BE3D-D38A-40D1-A816-0EC3C75B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27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BFC-A50B-41C2-8E8D-DDEAB9EF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69" y="365125"/>
            <a:ext cx="10665031" cy="1325563"/>
          </a:xfrm>
        </p:spPr>
        <p:txBody>
          <a:bodyPr/>
          <a:lstStyle/>
          <a:p>
            <a:r>
              <a:rPr lang="en-US" dirty="0"/>
              <a:t>Run Results of an Experiment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FB79-7B8D-439F-91C2-C1E9345E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ABD-2561-468D-B111-BAC6CF005599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D3E3-8F40-4E4F-A2FA-7642F2D9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Remote Simulation of Heavy Vehicle Electronics and Communications Environment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7282-204A-4AB7-BBC7-25DD478A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257B0A-4050-475A-8ACC-37CAAE71C380}"/>
              </a:ext>
            </a:extLst>
          </p:cNvPr>
          <p:cNvPicPr/>
          <p:nvPr/>
        </p:nvPicPr>
        <p:blipFill rotWithShape="1">
          <a:blip r:embed="rId2"/>
          <a:srcRect l="15997" r="16507" b="22044"/>
          <a:stretch/>
        </p:blipFill>
        <p:spPr bwMode="auto">
          <a:xfrm>
            <a:off x="1496552" y="4745108"/>
            <a:ext cx="9198895" cy="14292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1300DE-7623-47DC-BB04-DA27A4364B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" t="2936" r="3739" b="3213"/>
          <a:stretch/>
        </p:blipFill>
        <p:spPr>
          <a:xfrm>
            <a:off x="3581400" y="2066380"/>
            <a:ext cx="5031112" cy="249678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8CBED6-90AD-418F-9397-738601495FD6}"/>
              </a:ext>
            </a:extLst>
          </p:cNvPr>
          <p:cNvSpPr/>
          <p:nvPr/>
        </p:nvSpPr>
        <p:spPr>
          <a:xfrm>
            <a:off x="7319102" y="3037462"/>
            <a:ext cx="60579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5BBE48-0FB9-445F-9818-64F26CF9396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924892" y="3123187"/>
            <a:ext cx="228508" cy="162192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6E7F954-001C-4D0C-B9B1-C3F7F86C7A92}"/>
              </a:ext>
            </a:extLst>
          </p:cNvPr>
          <p:cNvSpPr/>
          <p:nvPr/>
        </p:nvSpPr>
        <p:spPr>
          <a:xfrm>
            <a:off x="7831014" y="5766746"/>
            <a:ext cx="902677" cy="281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C1671E-BEEE-4FD4-B365-11E79FE4DAD9}"/>
              </a:ext>
            </a:extLst>
          </p:cNvPr>
          <p:cNvSpPr txBox="1"/>
          <p:nvPr/>
        </p:nvSpPr>
        <p:spPr>
          <a:xfrm>
            <a:off x="7774132" y="5723102"/>
            <a:ext cx="102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Log</a:t>
            </a:r>
          </a:p>
        </p:txBody>
      </p:sp>
    </p:spTree>
    <p:extLst>
      <p:ext uri="{BB962C8B-B14F-4D97-AF65-F5344CB8AC3E}">
        <p14:creationId xmlns:p14="http://schemas.microsoft.com/office/powerpoint/2010/main" val="567115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BFC-A50B-41C2-8E8D-DDEAB9EF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69" y="365125"/>
            <a:ext cx="10665031" cy="1325563"/>
          </a:xfrm>
        </p:spPr>
        <p:txBody>
          <a:bodyPr/>
          <a:lstStyle/>
          <a:p>
            <a:r>
              <a:rPr lang="en-US" dirty="0"/>
              <a:t>View Logs Page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FB79-7B8D-439F-91C2-C1E9345E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ABD-2561-468D-B111-BAC6CF005599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D3E3-8F40-4E4F-A2FA-7642F2D9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Remote Simulation of Heavy Vehicle Electronics and Communications Environment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7282-204A-4AB7-BBC7-25DD478A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24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A7437-B50B-4977-93B3-22B7418EC7A0}"/>
              </a:ext>
            </a:extLst>
          </p:cNvPr>
          <p:cNvSpPr/>
          <p:nvPr/>
        </p:nvSpPr>
        <p:spPr>
          <a:xfrm>
            <a:off x="568821" y="1922585"/>
            <a:ext cx="11054357" cy="4232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B7AD1-1872-4BA1-AB04-8FDEBEAACF80}"/>
              </a:ext>
            </a:extLst>
          </p:cNvPr>
          <p:cNvSpPr/>
          <p:nvPr/>
        </p:nvSpPr>
        <p:spPr>
          <a:xfrm>
            <a:off x="1008185" y="2766642"/>
            <a:ext cx="902677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CEB63-1DB0-40E8-B7BA-6D996D17FC32}"/>
              </a:ext>
            </a:extLst>
          </p:cNvPr>
          <p:cNvSpPr txBox="1"/>
          <p:nvPr/>
        </p:nvSpPr>
        <p:spPr>
          <a:xfrm>
            <a:off x="966135" y="2731473"/>
            <a:ext cx="10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4E96A1-6FE0-4FF6-9A6C-E1976447D4D0}"/>
              </a:ext>
            </a:extLst>
          </p:cNvPr>
          <p:cNvSpPr/>
          <p:nvPr/>
        </p:nvSpPr>
        <p:spPr>
          <a:xfrm>
            <a:off x="1910862" y="2766642"/>
            <a:ext cx="304800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CCC1467-DDA3-4F0C-9AAD-FC22E701334A}"/>
              </a:ext>
            </a:extLst>
          </p:cNvPr>
          <p:cNvSpPr/>
          <p:nvPr/>
        </p:nvSpPr>
        <p:spPr>
          <a:xfrm flipV="1">
            <a:off x="1970496" y="2821312"/>
            <a:ext cx="185531" cy="20393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05342B-B966-42CD-8144-236EA4895FFD}"/>
              </a:ext>
            </a:extLst>
          </p:cNvPr>
          <p:cNvSpPr/>
          <p:nvPr/>
        </p:nvSpPr>
        <p:spPr>
          <a:xfrm>
            <a:off x="2344616" y="2760781"/>
            <a:ext cx="902677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C4A3DB-9BFC-46E7-A67C-1D142F36EC68}"/>
              </a:ext>
            </a:extLst>
          </p:cNvPr>
          <p:cNvSpPr txBox="1"/>
          <p:nvPr/>
        </p:nvSpPr>
        <p:spPr>
          <a:xfrm>
            <a:off x="2302566" y="2725612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426FA0-F4E0-4EA9-A048-24C220113C58}"/>
              </a:ext>
            </a:extLst>
          </p:cNvPr>
          <p:cNvSpPr/>
          <p:nvPr/>
        </p:nvSpPr>
        <p:spPr>
          <a:xfrm>
            <a:off x="3247293" y="2760781"/>
            <a:ext cx="304800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4DBFBFD-7D29-402E-A8E3-94105F6F2DD1}"/>
              </a:ext>
            </a:extLst>
          </p:cNvPr>
          <p:cNvSpPr/>
          <p:nvPr/>
        </p:nvSpPr>
        <p:spPr>
          <a:xfrm flipV="1">
            <a:off x="3306927" y="2815451"/>
            <a:ext cx="185531" cy="20393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446D0-88C0-4CC7-935D-6508350714E7}"/>
              </a:ext>
            </a:extLst>
          </p:cNvPr>
          <p:cNvSpPr/>
          <p:nvPr/>
        </p:nvSpPr>
        <p:spPr>
          <a:xfrm>
            <a:off x="3697613" y="2760781"/>
            <a:ext cx="902677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9613C-73C1-407D-814A-6C9370011C33}"/>
              </a:ext>
            </a:extLst>
          </p:cNvPr>
          <p:cNvSpPr txBox="1"/>
          <p:nvPr/>
        </p:nvSpPr>
        <p:spPr>
          <a:xfrm>
            <a:off x="3849830" y="272561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PGN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BA00D3-08F5-4139-8486-1F29ADF78F75}"/>
              </a:ext>
            </a:extLst>
          </p:cNvPr>
          <p:cNvSpPr/>
          <p:nvPr/>
        </p:nvSpPr>
        <p:spPr>
          <a:xfrm>
            <a:off x="4600290" y="2760781"/>
            <a:ext cx="304800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AC86B6A-FC5C-4E27-8A7B-DE79F1127846}"/>
              </a:ext>
            </a:extLst>
          </p:cNvPr>
          <p:cNvSpPr/>
          <p:nvPr/>
        </p:nvSpPr>
        <p:spPr>
          <a:xfrm flipV="1">
            <a:off x="4659924" y="2815451"/>
            <a:ext cx="185531" cy="20393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F39AC6-5E61-4DCD-99BA-6C9C2F75CE3A}"/>
              </a:ext>
            </a:extLst>
          </p:cNvPr>
          <p:cNvSpPr/>
          <p:nvPr/>
        </p:nvSpPr>
        <p:spPr>
          <a:xfrm>
            <a:off x="5045079" y="2760781"/>
            <a:ext cx="902677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41E98-DC12-43CE-AFF9-9EBC9DB32BB4}"/>
              </a:ext>
            </a:extLst>
          </p:cNvPr>
          <p:cNvSpPr txBox="1"/>
          <p:nvPr/>
        </p:nvSpPr>
        <p:spPr>
          <a:xfrm>
            <a:off x="5267923" y="2725612"/>
            <a:ext cx="45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257831-EC75-48FD-AED6-6D9E47A82356}"/>
              </a:ext>
            </a:extLst>
          </p:cNvPr>
          <p:cNvSpPr/>
          <p:nvPr/>
        </p:nvSpPr>
        <p:spPr>
          <a:xfrm>
            <a:off x="5947756" y="2760781"/>
            <a:ext cx="304800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BF5F6B7-8CED-4B09-A1AB-0FD2EAB287CA}"/>
              </a:ext>
            </a:extLst>
          </p:cNvPr>
          <p:cNvSpPr/>
          <p:nvPr/>
        </p:nvSpPr>
        <p:spPr>
          <a:xfrm flipV="1">
            <a:off x="6007390" y="2815451"/>
            <a:ext cx="185531" cy="20393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B1F790-C7FF-47FC-AF88-641C73ABE52C}"/>
              </a:ext>
            </a:extLst>
          </p:cNvPr>
          <p:cNvSpPr/>
          <p:nvPr/>
        </p:nvSpPr>
        <p:spPr>
          <a:xfrm>
            <a:off x="6392543" y="2760781"/>
            <a:ext cx="902677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2A0B3E-B9BD-417A-8679-DDEB4BBD8806}"/>
              </a:ext>
            </a:extLst>
          </p:cNvPr>
          <p:cNvSpPr txBox="1"/>
          <p:nvPr/>
        </p:nvSpPr>
        <p:spPr>
          <a:xfrm>
            <a:off x="6639073" y="2725612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53BB58-8346-490E-A754-8B04C0D290EF}"/>
              </a:ext>
            </a:extLst>
          </p:cNvPr>
          <p:cNvSpPr/>
          <p:nvPr/>
        </p:nvSpPr>
        <p:spPr>
          <a:xfrm>
            <a:off x="7295220" y="2760781"/>
            <a:ext cx="304800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86A12C9E-B74B-49FB-87E9-2A1460B39578}"/>
              </a:ext>
            </a:extLst>
          </p:cNvPr>
          <p:cNvSpPr/>
          <p:nvPr/>
        </p:nvSpPr>
        <p:spPr>
          <a:xfrm flipV="1">
            <a:off x="7354854" y="2815451"/>
            <a:ext cx="185531" cy="20393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872ECE-90C4-4DCF-B41B-A334BD3DF721}"/>
              </a:ext>
            </a:extLst>
          </p:cNvPr>
          <p:cNvSpPr/>
          <p:nvPr/>
        </p:nvSpPr>
        <p:spPr>
          <a:xfrm>
            <a:off x="7751992" y="2758057"/>
            <a:ext cx="902677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60E3FA-FAC5-48AB-B4B0-3998C2091FC0}"/>
              </a:ext>
            </a:extLst>
          </p:cNvPr>
          <p:cNvSpPr txBox="1"/>
          <p:nvPr/>
        </p:nvSpPr>
        <p:spPr>
          <a:xfrm>
            <a:off x="7810962" y="2722653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ID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2B1810-9C57-4EC5-8F10-3BA1A6E0293B}"/>
              </a:ext>
            </a:extLst>
          </p:cNvPr>
          <p:cNvSpPr/>
          <p:nvPr/>
        </p:nvSpPr>
        <p:spPr>
          <a:xfrm>
            <a:off x="8654669" y="2758057"/>
            <a:ext cx="304800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9AA58DF-063E-4C9A-AE43-A3FE2D9C2CAE}"/>
              </a:ext>
            </a:extLst>
          </p:cNvPr>
          <p:cNvSpPr/>
          <p:nvPr/>
        </p:nvSpPr>
        <p:spPr>
          <a:xfrm flipV="1">
            <a:off x="8714303" y="2812727"/>
            <a:ext cx="185531" cy="20393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2FBF23-FFDE-4ED6-BE89-62D85B4FB1AF}"/>
              </a:ext>
            </a:extLst>
          </p:cNvPr>
          <p:cNvSpPr txBox="1"/>
          <p:nvPr/>
        </p:nvSpPr>
        <p:spPr>
          <a:xfrm>
            <a:off x="1293619" y="3257141"/>
            <a:ext cx="1032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can1                  6                       FEF1         FF (Broadcast)   00 (Engine)       18FEF100      11 22 33 44 55 66 77 88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CED035-AC45-44AE-9CE1-BBC38C47D192}"/>
              </a:ext>
            </a:extLst>
          </p:cNvPr>
          <p:cNvSpPr txBox="1"/>
          <p:nvPr/>
        </p:nvSpPr>
        <p:spPr>
          <a:xfrm>
            <a:off x="1293618" y="3598143"/>
            <a:ext cx="1023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can0                  3                       F004         FF (Broadcast)   00 (Engine)       18F00400     00 11 22 33 44 55 66 77</a:t>
            </a:r>
          </a:p>
        </p:txBody>
      </p:sp>
    </p:spTree>
    <p:extLst>
      <p:ext uri="{BB962C8B-B14F-4D97-AF65-F5344CB8AC3E}">
        <p14:creationId xmlns:p14="http://schemas.microsoft.com/office/powerpoint/2010/main" val="2960232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5ADE-36C4-4593-8899-777033190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953" y="1755776"/>
            <a:ext cx="10705394" cy="2852737"/>
          </a:xfrm>
        </p:spPr>
        <p:txBody>
          <a:bodyPr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A8B15-162B-4CF0-83A3-E3CDE45D5E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9ED4-0EEB-4D1B-AAB1-ACB633B8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34D-3C95-464A-97F3-56A8B592F1C8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1AEE1-EAAB-4B61-9875-60861314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Remote Simulation of Heavy Vehicle Electronics and Communications Environment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57ECF-1769-4B26-A4E8-916707ED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13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BFC-A50B-41C2-8E8D-DDEAB9EF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69" y="365125"/>
            <a:ext cx="10665031" cy="1325563"/>
          </a:xfrm>
        </p:spPr>
        <p:txBody>
          <a:bodyPr/>
          <a:lstStyle/>
          <a:p>
            <a:r>
              <a:rPr lang="en-US" dirty="0"/>
              <a:t>My Experiments Page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FB79-7B8D-439F-91C2-C1E9345E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ABD-2561-468D-B111-BAC6CF005599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D3E3-8F40-4E4F-A2FA-7642F2D9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Remote Simulation of Heavy Vehicle Electronics and Communications Environment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7282-204A-4AB7-BBC7-25DD478A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DD734D-DEF1-46F6-9ABE-5C66B298E5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" t="2936" r="3739" b="3213"/>
          <a:stretch/>
        </p:blipFill>
        <p:spPr>
          <a:xfrm>
            <a:off x="1451213" y="1730693"/>
            <a:ext cx="9140141" cy="45359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4CA413-1C3D-49B2-A571-0F43FA3B16BB}"/>
              </a:ext>
            </a:extLst>
          </p:cNvPr>
          <p:cNvSpPr/>
          <p:nvPr/>
        </p:nvSpPr>
        <p:spPr>
          <a:xfrm>
            <a:off x="5303479" y="2990088"/>
            <a:ext cx="1435608" cy="292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5AFC1-62FD-4A76-B080-E2FD03BD4FA3}"/>
              </a:ext>
            </a:extLst>
          </p:cNvPr>
          <p:cNvSpPr txBox="1"/>
          <p:nvPr/>
        </p:nvSpPr>
        <p:spPr>
          <a:xfrm>
            <a:off x="5242223" y="2951726"/>
            <a:ext cx="155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Live Data</a:t>
            </a:r>
          </a:p>
        </p:txBody>
      </p:sp>
    </p:spTree>
    <p:extLst>
      <p:ext uri="{BB962C8B-B14F-4D97-AF65-F5344CB8AC3E}">
        <p14:creationId xmlns:p14="http://schemas.microsoft.com/office/powerpoint/2010/main" val="1333515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BFC-A50B-41C2-8E8D-DDEAB9EF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69" y="365125"/>
            <a:ext cx="10665031" cy="1325563"/>
          </a:xfrm>
        </p:spPr>
        <p:txBody>
          <a:bodyPr/>
          <a:lstStyle/>
          <a:p>
            <a:r>
              <a:rPr lang="en-US" dirty="0"/>
              <a:t>View Live Data Page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FB79-7B8D-439F-91C2-C1E9345E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ABD-2561-468D-B111-BAC6CF005599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D3E3-8F40-4E4F-A2FA-7642F2D9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Remote Simulation of Heavy Vehicle Electronics and Communications Environment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7282-204A-4AB7-BBC7-25DD478A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27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A7437-B50B-4977-93B3-22B7418EC7A0}"/>
              </a:ext>
            </a:extLst>
          </p:cNvPr>
          <p:cNvSpPr/>
          <p:nvPr/>
        </p:nvSpPr>
        <p:spPr>
          <a:xfrm>
            <a:off x="568821" y="1922585"/>
            <a:ext cx="11054357" cy="4232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B7AD1-1872-4BA1-AB04-8FDEBEAACF80}"/>
              </a:ext>
            </a:extLst>
          </p:cNvPr>
          <p:cNvSpPr/>
          <p:nvPr/>
        </p:nvSpPr>
        <p:spPr>
          <a:xfrm>
            <a:off x="1008185" y="2766642"/>
            <a:ext cx="902677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CEB63-1DB0-40E8-B7BA-6D996D17FC32}"/>
              </a:ext>
            </a:extLst>
          </p:cNvPr>
          <p:cNvSpPr txBox="1"/>
          <p:nvPr/>
        </p:nvSpPr>
        <p:spPr>
          <a:xfrm>
            <a:off x="966135" y="2731473"/>
            <a:ext cx="10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4E96A1-6FE0-4FF6-9A6C-E1976447D4D0}"/>
              </a:ext>
            </a:extLst>
          </p:cNvPr>
          <p:cNvSpPr/>
          <p:nvPr/>
        </p:nvSpPr>
        <p:spPr>
          <a:xfrm>
            <a:off x="1910862" y="2766642"/>
            <a:ext cx="304800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CCC1467-DDA3-4F0C-9AAD-FC22E701334A}"/>
              </a:ext>
            </a:extLst>
          </p:cNvPr>
          <p:cNvSpPr/>
          <p:nvPr/>
        </p:nvSpPr>
        <p:spPr>
          <a:xfrm flipV="1">
            <a:off x="1970496" y="2821312"/>
            <a:ext cx="185531" cy="20393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05342B-B966-42CD-8144-236EA4895FFD}"/>
              </a:ext>
            </a:extLst>
          </p:cNvPr>
          <p:cNvSpPr/>
          <p:nvPr/>
        </p:nvSpPr>
        <p:spPr>
          <a:xfrm>
            <a:off x="2344616" y="2760781"/>
            <a:ext cx="902677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C4A3DB-9BFC-46E7-A67C-1D142F36EC68}"/>
              </a:ext>
            </a:extLst>
          </p:cNvPr>
          <p:cNvSpPr txBox="1"/>
          <p:nvPr/>
        </p:nvSpPr>
        <p:spPr>
          <a:xfrm>
            <a:off x="2302566" y="2725612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426FA0-F4E0-4EA9-A048-24C220113C58}"/>
              </a:ext>
            </a:extLst>
          </p:cNvPr>
          <p:cNvSpPr/>
          <p:nvPr/>
        </p:nvSpPr>
        <p:spPr>
          <a:xfrm>
            <a:off x="3247293" y="2760781"/>
            <a:ext cx="304800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4DBFBFD-7D29-402E-A8E3-94105F6F2DD1}"/>
              </a:ext>
            </a:extLst>
          </p:cNvPr>
          <p:cNvSpPr/>
          <p:nvPr/>
        </p:nvSpPr>
        <p:spPr>
          <a:xfrm flipV="1">
            <a:off x="3306927" y="2815451"/>
            <a:ext cx="185531" cy="20393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446D0-88C0-4CC7-935D-6508350714E7}"/>
              </a:ext>
            </a:extLst>
          </p:cNvPr>
          <p:cNvSpPr/>
          <p:nvPr/>
        </p:nvSpPr>
        <p:spPr>
          <a:xfrm>
            <a:off x="3697613" y="2760781"/>
            <a:ext cx="902677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9613C-73C1-407D-814A-6C9370011C33}"/>
              </a:ext>
            </a:extLst>
          </p:cNvPr>
          <p:cNvSpPr txBox="1"/>
          <p:nvPr/>
        </p:nvSpPr>
        <p:spPr>
          <a:xfrm>
            <a:off x="3849830" y="272561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PGN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BA00D3-08F5-4139-8486-1F29ADF78F75}"/>
              </a:ext>
            </a:extLst>
          </p:cNvPr>
          <p:cNvSpPr/>
          <p:nvPr/>
        </p:nvSpPr>
        <p:spPr>
          <a:xfrm>
            <a:off x="4600290" y="2760781"/>
            <a:ext cx="304800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AC86B6A-FC5C-4E27-8A7B-DE79F1127846}"/>
              </a:ext>
            </a:extLst>
          </p:cNvPr>
          <p:cNvSpPr/>
          <p:nvPr/>
        </p:nvSpPr>
        <p:spPr>
          <a:xfrm flipV="1">
            <a:off x="4659924" y="2815451"/>
            <a:ext cx="185531" cy="20393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F39AC6-5E61-4DCD-99BA-6C9C2F75CE3A}"/>
              </a:ext>
            </a:extLst>
          </p:cNvPr>
          <p:cNvSpPr/>
          <p:nvPr/>
        </p:nvSpPr>
        <p:spPr>
          <a:xfrm>
            <a:off x="5045079" y="2760781"/>
            <a:ext cx="902677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41E98-DC12-43CE-AFF9-9EBC9DB32BB4}"/>
              </a:ext>
            </a:extLst>
          </p:cNvPr>
          <p:cNvSpPr txBox="1"/>
          <p:nvPr/>
        </p:nvSpPr>
        <p:spPr>
          <a:xfrm>
            <a:off x="5267923" y="2725612"/>
            <a:ext cx="45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257831-EC75-48FD-AED6-6D9E47A82356}"/>
              </a:ext>
            </a:extLst>
          </p:cNvPr>
          <p:cNvSpPr/>
          <p:nvPr/>
        </p:nvSpPr>
        <p:spPr>
          <a:xfrm>
            <a:off x="5947756" y="2760781"/>
            <a:ext cx="304800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BF5F6B7-8CED-4B09-A1AB-0FD2EAB287CA}"/>
              </a:ext>
            </a:extLst>
          </p:cNvPr>
          <p:cNvSpPr/>
          <p:nvPr/>
        </p:nvSpPr>
        <p:spPr>
          <a:xfrm flipV="1">
            <a:off x="6007390" y="2815451"/>
            <a:ext cx="185531" cy="20393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B1F790-C7FF-47FC-AF88-641C73ABE52C}"/>
              </a:ext>
            </a:extLst>
          </p:cNvPr>
          <p:cNvSpPr/>
          <p:nvPr/>
        </p:nvSpPr>
        <p:spPr>
          <a:xfrm>
            <a:off x="6392543" y="2760781"/>
            <a:ext cx="902677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2A0B3E-B9BD-417A-8679-DDEB4BBD8806}"/>
              </a:ext>
            </a:extLst>
          </p:cNvPr>
          <p:cNvSpPr txBox="1"/>
          <p:nvPr/>
        </p:nvSpPr>
        <p:spPr>
          <a:xfrm>
            <a:off x="6639073" y="2725612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53BB58-8346-490E-A754-8B04C0D290EF}"/>
              </a:ext>
            </a:extLst>
          </p:cNvPr>
          <p:cNvSpPr/>
          <p:nvPr/>
        </p:nvSpPr>
        <p:spPr>
          <a:xfrm>
            <a:off x="7295220" y="2760781"/>
            <a:ext cx="304800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86A12C9E-B74B-49FB-87E9-2A1460B39578}"/>
              </a:ext>
            </a:extLst>
          </p:cNvPr>
          <p:cNvSpPr/>
          <p:nvPr/>
        </p:nvSpPr>
        <p:spPr>
          <a:xfrm flipV="1">
            <a:off x="7354854" y="2815451"/>
            <a:ext cx="185531" cy="20393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872ECE-90C4-4DCF-B41B-A334BD3DF721}"/>
              </a:ext>
            </a:extLst>
          </p:cNvPr>
          <p:cNvSpPr/>
          <p:nvPr/>
        </p:nvSpPr>
        <p:spPr>
          <a:xfrm>
            <a:off x="7751992" y="2758057"/>
            <a:ext cx="902677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60E3FA-FAC5-48AB-B4B0-3998C2091FC0}"/>
              </a:ext>
            </a:extLst>
          </p:cNvPr>
          <p:cNvSpPr txBox="1"/>
          <p:nvPr/>
        </p:nvSpPr>
        <p:spPr>
          <a:xfrm>
            <a:off x="7810962" y="2722653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ID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2B1810-9C57-4EC5-8F10-3BA1A6E0293B}"/>
              </a:ext>
            </a:extLst>
          </p:cNvPr>
          <p:cNvSpPr/>
          <p:nvPr/>
        </p:nvSpPr>
        <p:spPr>
          <a:xfrm>
            <a:off x="8654669" y="2758057"/>
            <a:ext cx="304800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9AA58DF-063E-4C9A-AE43-A3FE2D9C2CAE}"/>
              </a:ext>
            </a:extLst>
          </p:cNvPr>
          <p:cNvSpPr/>
          <p:nvPr/>
        </p:nvSpPr>
        <p:spPr>
          <a:xfrm flipV="1">
            <a:off x="8714303" y="2812727"/>
            <a:ext cx="185531" cy="20393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2FBF23-FFDE-4ED6-BE89-62D85B4FB1AF}"/>
              </a:ext>
            </a:extLst>
          </p:cNvPr>
          <p:cNvSpPr txBox="1"/>
          <p:nvPr/>
        </p:nvSpPr>
        <p:spPr>
          <a:xfrm>
            <a:off x="1293619" y="3257141"/>
            <a:ext cx="1032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can1                  6                       FEF1         FF (Broadcast)   00 (Engine)       18FEF100      11 22 33 44 55 66 77 88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CED035-AC45-44AE-9CE1-BBC38C47D192}"/>
              </a:ext>
            </a:extLst>
          </p:cNvPr>
          <p:cNvSpPr txBox="1"/>
          <p:nvPr/>
        </p:nvSpPr>
        <p:spPr>
          <a:xfrm>
            <a:off x="1293618" y="3598143"/>
            <a:ext cx="1023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can0                  3                       F004         FF (Broadcast)   00 (Engine)       18F00400     00 11 22 33 44 55 66 77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ADE2926-A649-4A1B-A9A9-1DCCA01B67C4}"/>
              </a:ext>
            </a:extLst>
          </p:cNvPr>
          <p:cNvSpPr/>
          <p:nvPr/>
        </p:nvSpPr>
        <p:spPr>
          <a:xfrm>
            <a:off x="3697613" y="2286000"/>
            <a:ext cx="241341" cy="2378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E1DDD00-06BA-43ED-8D39-C0207788C22B}"/>
              </a:ext>
            </a:extLst>
          </p:cNvPr>
          <p:cNvSpPr/>
          <p:nvPr/>
        </p:nvSpPr>
        <p:spPr>
          <a:xfrm>
            <a:off x="6639073" y="2286000"/>
            <a:ext cx="241341" cy="237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2FEC9E-7FC5-46DD-8A31-741196724381}"/>
              </a:ext>
            </a:extLst>
          </p:cNvPr>
          <p:cNvSpPr txBox="1"/>
          <p:nvPr/>
        </p:nvSpPr>
        <p:spPr>
          <a:xfrm>
            <a:off x="4055937" y="222027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DDBEA5-F583-41CD-8C4E-A23BDD7F3815}"/>
              </a:ext>
            </a:extLst>
          </p:cNvPr>
          <p:cNvSpPr txBox="1"/>
          <p:nvPr/>
        </p:nvSpPr>
        <p:spPr>
          <a:xfrm>
            <a:off x="6955292" y="2220272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Plots</a:t>
            </a:r>
          </a:p>
        </p:txBody>
      </p:sp>
    </p:spTree>
    <p:extLst>
      <p:ext uri="{BB962C8B-B14F-4D97-AF65-F5344CB8AC3E}">
        <p14:creationId xmlns:p14="http://schemas.microsoft.com/office/powerpoint/2010/main" val="1055638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BFC-A50B-41C2-8E8D-DDEAB9EF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69" y="365125"/>
            <a:ext cx="10665031" cy="1325563"/>
          </a:xfrm>
        </p:spPr>
        <p:txBody>
          <a:bodyPr/>
          <a:lstStyle/>
          <a:p>
            <a:r>
              <a:rPr lang="en-US" dirty="0"/>
              <a:t>View Live Plots Page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FB79-7B8D-439F-91C2-C1E9345E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ABD-2561-468D-B111-BAC6CF005599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D3E3-8F40-4E4F-A2FA-7642F2D9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Remote Simulation of Heavy Vehicle Electronics and Communications Environment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7282-204A-4AB7-BBC7-25DD478A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28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A7437-B50B-4977-93B3-22B7418EC7A0}"/>
              </a:ext>
            </a:extLst>
          </p:cNvPr>
          <p:cNvSpPr/>
          <p:nvPr/>
        </p:nvSpPr>
        <p:spPr>
          <a:xfrm>
            <a:off x="568821" y="1922585"/>
            <a:ext cx="11054357" cy="4232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B7AD1-1872-4BA1-AB04-8FDEBEAACF80}"/>
              </a:ext>
            </a:extLst>
          </p:cNvPr>
          <p:cNvSpPr/>
          <p:nvPr/>
        </p:nvSpPr>
        <p:spPr>
          <a:xfrm>
            <a:off x="3609377" y="2719797"/>
            <a:ext cx="902677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CEB63-1DB0-40E8-B7BA-6D996D17FC32}"/>
              </a:ext>
            </a:extLst>
          </p:cNvPr>
          <p:cNvSpPr txBox="1"/>
          <p:nvPr/>
        </p:nvSpPr>
        <p:spPr>
          <a:xfrm>
            <a:off x="3567327" y="2684628"/>
            <a:ext cx="10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4E96A1-6FE0-4FF6-9A6C-E1976447D4D0}"/>
              </a:ext>
            </a:extLst>
          </p:cNvPr>
          <p:cNvSpPr/>
          <p:nvPr/>
        </p:nvSpPr>
        <p:spPr>
          <a:xfrm>
            <a:off x="4512054" y="2719797"/>
            <a:ext cx="304800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CCC1467-DDA3-4F0C-9AAD-FC22E701334A}"/>
              </a:ext>
            </a:extLst>
          </p:cNvPr>
          <p:cNvSpPr/>
          <p:nvPr/>
        </p:nvSpPr>
        <p:spPr>
          <a:xfrm flipV="1">
            <a:off x="4571688" y="2774467"/>
            <a:ext cx="185531" cy="20393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05342B-B966-42CD-8144-236EA4895FFD}"/>
              </a:ext>
            </a:extLst>
          </p:cNvPr>
          <p:cNvSpPr/>
          <p:nvPr/>
        </p:nvSpPr>
        <p:spPr>
          <a:xfrm>
            <a:off x="5108175" y="2734190"/>
            <a:ext cx="1191729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C4A3DB-9BFC-46E7-A67C-1D142F36EC68}"/>
              </a:ext>
            </a:extLst>
          </p:cNvPr>
          <p:cNvSpPr txBox="1"/>
          <p:nvPr/>
        </p:nvSpPr>
        <p:spPr>
          <a:xfrm>
            <a:off x="5139157" y="2684628"/>
            <a:ext cx="116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426FA0-F4E0-4EA9-A048-24C220113C58}"/>
              </a:ext>
            </a:extLst>
          </p:cNvPr>
          <p:cNvSpPr/>
          <p:nvPr/>
        </p:nvSpPr>
        <p:spPr>
          <a:xfrm>
            <a:off x="6299904" y="2728118"/>
            <a:ext cx="304800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4DBFBFD-7D29-402E-A8E3-94105F6F2DD1}"/>
              </a:ext>
            </a:extLst>
          </p:cNvPr>
          <p:cNvSpPr/>
          <p:nvPr/>
        </p:nvSpPr>
        <p:spPr>
          <a:xfrm flipV="1">
            <a:off x="6359538" y="2782788"/>
            <a:ext cx="185531" cy="20393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ADE2926-A649-4A1B-A9A9-1DCCA01B67C4}"/>
              </a:ext>
            </a:extLst>
          </p:cNvPr>
          <p:cNvSpPr/>
          <p:nvPr/>
        </p:nvSpPr>
        <p:spPr>
          <a:xfrm>
            <a:off x="3697613" y="2286000"/>
            <a:ext cx="241341" cy="237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E1DDD00-06BA-43ED-8D39-C0207788C22B}"/>
              </a:ext>
            </a:extLst>
          </p:cNvPr>
          <p:cNvSpPr/>
          <p:nvPr/>
        </p:nvSpPr>
        <p:spPr>
          <a:xfrm>
            <a:off x="6639073" y="2286000"/>
            <a:ext cx="241341" cy="2378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2FEC9E-7FC5-46DD-8A31-741196724381}"/>
              </a:ext>
            </a:extLst>
          </p:cNvPr>
          <p:cNvSpPr txBox="1"/>
          <p:nvPr/>
        </p:nvSpPr>
        <p:spPr>
          <a:xfrm>
            <a:off x="4055937" y="222027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DDBEA5-F583-41CD-8C4E-A23BDD7F3815}"/>
              </a:ext>
            </a:extLst>
          </p:cNvPr>
          <p:cNvSpPr txBox="1"/>
          <p:nvPr/>
        </p:nvSpPr>
        <p:spPr>
          <a:xfrm>
            <a:off x="6955292" y="2220272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1E9E56-651F-46DC-90E7-D0DBEBE811D7}"/>
              </a:ext>
            </a:extLst>
          </p:cNvPr>
          <p:cNvSpPr/>
          <p:nvPr/>
        </p:nvSpPr>
        <p:spPr>
          <a:xfrm>
            <a:off x="6880414" y="2719797"/>
            <a:ext cx="902677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2CFCF2-4806-47CB-BABD-09073C7B47BC}"/>
              </a:ext>
            </a:extLst>
          </p:cNvPr>
          <p:cNvSpPr txBox="1"/>
          <p:nvPr/>
        </p:nvSpPr>
        <p:spPr>
          <a:xfrm>
            <a:off x="6989300" y="269176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62764A-ADDC-4189-AD81-B596C558C0CB}"/>
              </a:ext>
            </a:extLst>
          </p:cNvPr>
          <p:cNvSpPr/>
          <p:nvPr/>
        </p:nvSpPr>
        <p:spPr>
          <a:xfrm>
            <a:off x="7783091" y="2719797"/>
            <a:ext cx="304800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939BF44A-B56F-4DDE-B605-A80CFAA46C9E}"/>
              </a:ext>
            </a:extLst>
          </p:cNvPr>
          <p:cNvSpPr/>
          <p:nvPr/>
        </p:nvSpPr>
        <p:spPr>
          <a:xfrm flipV="1">
            <a:off x="7842725" y="2774467"/>
            <a:ext cx="185531" cy="20393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C1E988-9077-491B-AAB7-4BDCACF4D130}"/>
              </a:ext>
            </a:extLst>
          </p:cNvPr>
          <p:cNvSpPr/>
          <p:nvPr/>
        </p:nvSpPr>
        <p:spPr>
          <a:xfrm>
            <a:off x="1453662" y="3223846"/>
            <a:ext cx="8979876" cy="2766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57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BFC-A50B-41C2-8E8D-DDEAB9EF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42" y="434275"/>
            <a:ext cx="11245323" cy="1325563"/>
          </a:xfrm>
        </p:spPr>
        <p:txBody>
          <a:bodyPr/>
          <a:lstStyle/>
          <a:p>
            <a:r>
              <a:rPr lang="en-US" dirty="0"/>
              <a:t>View Live Data Command Inputs (Scrolled Down)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FB79-7B8D-439F-91C2-C1E9345E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ABD-2561-468D-B111-BAC6CF005599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D3E3-8F40-4E4F-A2FA-7642F2D9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Remote Simulation of Heavy Vehicle Electronics and Communications Environment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7282-204A-4AB7-BBC7-25DD478A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29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A7437-B50B-4977-93B3-22B7418EC7A0}"/>
              </a:ext>
            </a:extLst>
          </p:cNvPr>
          <p:cNvSpPr/>
          <p:nvPr/>
        </p:nvSpPr>
        <p:spPr>
          <a:xfrm>
            <a:off x="568821" y="1943527"/>
            <a:ext cx="11054357" cy="4232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B7AD1-1872-4BA1-AB04-8FDEBEAACF80}"/>
              </a:ext>
            </a:extLst>
          </p:cNvPr>
          <p:cNvSpPr/>
          <p:nvPr/>
        </p:nvSpPr>
        <p:spPr>
          <a:xfrm>
            <a:off x="998786" y="2687769"/>
            <a:ext cx="902677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CEB63-1DB0-40E8-B7BA-6D996D17FC32}"/>
              </a:ext>
            </a:extLst>
          </p:cNvPr>
          <p:cNvSpPr txBox="1"/>
          <p:nvPr/>
        </p:nvSpPr>
        <p:spPr>
          <a:xfrm>
            <a:off x="956736" y="2652600"/>
            <a:ext cx="10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4E96A1-6FE0-4FF6-9A6C-E1976447D4D0}"/>
              </a:ext>
            </a:extLst>
          </p:cNvPr>
          <p:cNvSpPr/>
          <p:nvPr/>
        </p:nvSpPr>
        <p:spPr>
          <a:xfrm>
            <a:off x="1901463" y="2687769"/>
            <a:ext cx="304800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CCC1467-DDA3-4F0C-9AAD-FC22E701334A}"/>
              </a:ext>
            </a:extLst>
          </p:cNvPr>
          <p:cNvSpPr/>
          <p:nvPr/>
        </p:nvSpPr>
        <p:spPr>
          <a:xfrm flipV="1">
            <a:off x="1961097" y="2742439"/>
            <a:ext cx="185531" cy="20393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4AFC52-F7B7-4824-949B-629AA70EFF28}"/>
              </a:ext>
            </a:extLst>
          </p:cNvPr>
          <p:cNvSpPr txBox="1"/>
          <p:nvPr/>
        </p:nvSpPr>
        <p:spPr>
          <a:xfrm>
            <a:off x="2513358" y="263629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ID: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A12A40-8167-493B-942A-72DD4EE94B44}"/>
              </a:ext>
            </a:extLst>
          </p:cNvPr>
          <p:cNvSpPr/>
          <p:nvPr/>
        </p:nvSpPr>
        <p:spPr>
          <a:xfrm>
            <a:off x="3097153" y="2680282"/>
            <a:ext cx="1404509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0784B8-01FD-4308-9310-1B63C42240C0}"/>
              </a:ext>
            </a:extLst>
          </p:cNvPr>
          <p:cNvSpPr txBox="1"/>
          <p:nvPr/>
        </p:nvSpPr>
        <p:spPr>
          <a:xfrm>
            <a:off x="4873362" y="2636293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59A654-B83B-447F-AF0D-49F4E2A3B969}"/>
              </a:ext>
            </a:extLst>
          </p:cNvPr>
          <p:cNvSpPr/>
          <p:nvPr/>
        </p:nvSpPr>
        <p:spPr>
          <a:xfrm>
            <a:off x="5750234" y="2680282"/>
            <a:ext cx="1404509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EBEDE1-C5F2-432C-8BB5-D5D119A87B9D}"/>
              </a:ext>
            </a:extLst>
          </p:cNvPr>
          <p:cNvSpPr/>
          <p:nvPr/>
        </p:nvSpPr>
        <p:spPr>
          <a:xfrm>
            <a:off x="8770510" y="2680282"/>
            <a:ext cx="2109054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EA0C5B-4272-4A5D-8D0D-06B95F150FE8}"/>
              </a:ext>
            </a:extLst>
          </p:cNvPr>
          <p:cNvSpPr txBox="1"/>
          <p:nvPr/>
        </p:nvSpPr>
        <p:spPr>
          <a:xfrm>
            <a:off x="8829847" y="2636293"/>
            <a:ext cx="1986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CAN Message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A4C925-44FE-4D67-9B05-4A8B510A407A}"/>
              </a:ext>
            </a:extLst>
          </p:cNvPr>
          <p:cNvSpPr/>
          <p:nvPr/>
        </p:nvSpPr>
        <p:spPr>
          <a:xfrm>
            <a:off x="998786" y="3459932"/>
            <a:ext cx="902677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1274E6-71C7-4C36-9099-356EB2907BE8}"/>
              </a:ext>
            </a:extLst>
          </p:cNvPr>
          <p:cNvSpPr txBox="1"/>
          <p:nvPr/>
        </p:nvSpPr>
        <p:spPr>
          <a:xfrm>
            <a:off x="956736" y="3424763"/>
            <a:ext cx="10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2B9710-5DD4-41BB-9B1B-649353FA7871}"/>
              </a:ext>
            </a:extLst>
          </p:cNvPr>
          <p:cNvSpPr/>
          <p:nvPr/>
        </p:nvSpPr>
        <p:spPr>
          <a:xfrm>
            <a:off x="1901463" y="3459932"/>
            <a:ext cx="304800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F9ABC52-D243-49D8-89E0-01FD482726AF}"/>
              </a:ext>
            </a:extLst>
          </p:cNvPr>
          <p:cNvSpPr/>
          <p:nvPr/>
        </p:nvSpPr>
        <p:spPr>
          <a:xfrm flipV="1">
            <a:off x="1961097" y="3514602"/>
            <a:ext cx="185531" cy="20393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7EE57F-8C52-4356-B815-CE14D6BA948A}"/>
              </a:ext>
            </a:extLst>
          </p:cNvPr>
          <p:cNvSpPr txBox="1"/>
          <p:nvPr/>
        </p:nvSpPr>
        <p:spPr>
          <a:xfrm>
            <a:off x="2513358" y="384297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ID: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798993-0416-429E-B2A9-A22C6FFFE770}"/>
              </a:ext>
            </a:extLst>
          </p:cNvPr>
          <p:cNvSpPr/>
          <p:nvPr/>
        </p:nvSpPr>
        <p:spPr>
          <a:xfrm>
            <a:off x="3097153" y="3886962"/>
            <a:ext cx="1404509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2DA4DD-1760-424E-B5F3-72A9526F9798}"/>
              </a:ext>
            </a:extLst>
          </p:cNvPr>
          <p:cNvSpPr txBox="1"/>
          <p:nvPr/>
        </p:nvSpPr>
        <p:spPr>
          <a:xfrm>
            <a:off x="4873362" y="3842973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BA3D7D-E1D4-4964-9E3F-B291EBC7CAA9}"/>
              </a:ext>
            </a:extLst>
          </p:cNvPr>
          <p:cNvSpPr/>
          <p:nvPr/>
        </p:nvSpPr>
        <p:spPr>
          <a:xfrm>
            <a:off x="5750234" y="3886962"/>
            <a:ext cx="1404509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CD16EC-725C-48AD-A325-AE1E45EC1EB6}"/>
              </a:ext>
            </a:extLst>
          </p:cNvPr>
          <p:cNvSpPr txBox="1"/>
          <p:nvPr/>
        </p:nvSpPr>
        <p:spPr>
          <a:xfrm>
            <a:off x="6538810" y="340549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Gap: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3F26DA-E7C6-48EF-9227-39699F4A6FCB}"/>
              </a:ext>
            </a:extLst>
          </p:cNvPr>
          <p:cNvSpPr/>
          <p:nvPr/>
        </p:nvSpPr>
        <p:spPr>
          <a:xfrm>
            <a:off x="7206091" y="3459932"/>
            <a:ext cx="1404509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3F8D09-8C25-4789-B7A0-F930AED31B63}"/>
              </a:ext>
            </a:extLst>
          </p:cNvPr>
          <p:cNvSpPr/>
          <p:nvPr/>
        </p:nvSpPr>
        <p:spPr>
          <a:xfrm>
            <a:off x="2724782" y="3453788"/>
            <a:ext cx="304801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6932B2-2084-4B50-B9CC-B8078E1383D8}"/>
              </a:ext>
            </a:extLst>
          </p:cNvPr>
          <p:cNvSpPr/>
          <p:nvPr/>
        </p:nvSpPr>
        <p:spPr>
          <a:xfrm>
            <a:off x="4606955" y="3468752"/>
            <a:ext cx="304801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5F2FF2-0D0A-40E1-A9F5-41CE68228C66}"/>
              </a:ext>
            </a:extLst>
          </p:cNvPr>
          <p:cNvSpPr txBox="1"/>
          <p:nvPr/>
        </p:nvSpPr>
        <p:spPr>
          <a:xfrm>
            <a:off x="3080411" y="3408456"/>
            <a:ext cx="137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Extended Bit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DDA10C-6BB2-4414-A1CD-CF6C426F5CE9}"/>
              </a:ext>
            </a:extLst>
          </p:cNvPr>
          <p:cNvSpPr txBox="1"/>
          <p:nvPr/>
        </p:nvSpPr>
        <p:spPr>
          <a:xfrm>
            <a:off x="5093525" y="3420124"/>
            <a:ext cx="852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RTR Bit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91F98C-3568-4E19-89A9-1FDD3D6F00A3}"/>
              </a:ext>
            </a:extLst>
          </p:cNvPr>
          <p:cNvSpPr/>
          <p:nvPr/>
        </p:nvSpPr>
        <p:spPr>
          <a:xfrm>
            <a:off x="8770510" y="3936996"/>
            <a:ext cx="2109054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2EC933-8E2D-4781-81B5-36F0343128D3}"/>
              </a:ext>
            </a:extLst>
          </p:cNvPr>
          <p:cNvSpPr txBox="1"/>
          <p:nvPr/>
        </p:nvSpPr>
        <p:spPr>
          <a:xfrm>
            <a:off x="8829847" y="3893007"/>
            <a:ext cx="198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CAN Message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AB502EA-3C82-4125-8722-986112EC3F27}"/>
              </a:ext>
            </a:extLst>
          </p:cNvPr>
          <p:cNvSpPr/>
          <p:nvPr/>
        </p:nvSpPr>
        <p:spPr>
          <a:xfrm>
            <a:off x="1974506" y="4584667"/>
            <a:ext cx="902677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51663E-C085-4948-96A6-9E7166881DF6}"/>
              </a:ext>
            </a:extLst>
          </p:cNvPr>
          <p:cNvSpPr txBox="1"/>
          <p:nvPr/>
        </p:nvSpPr>
        <p:spPr>
          <a:xfrm>
            <a:off x="2111913" y="4556637"/>
            <a:ext cx="6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9030646-C44D-4D96-9010-484E9957A2F9}"/>
              </a:ext>
            </a:extLst>
          </p:cNvPr>
          <p:cNvSpPr/>
          <p:nvPr/>
        </p:nvSpPr>
        <p:spPr>
          <a:xfrm>
            <a:off x="2877183" y="4584667"/>
            <a:ext cx="304800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CFC3D01E-FE5E-4CA4-96B8-DB37E2B849D2}"/>
              </a:ext>
            </a:extLst>
          </p:cNvPr>
          <p:cNvSpPr/>
          <p:nvPr/>
        </p:nvSpPr>
        <p:spPr>
          <a:xfrm flipV="1">
            <a:off x="2936817" y="4639337"/>
            <a:ext cx="185531" cy="20393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46DE668-3398-47A7-8B83-183FB54CB547}"/>
              </a:ext>
            </a:extLst>
          </p:cNvPr>
          <p:cNvSpPr txBox="1"/>
          <p:nvPr/>
        </p:nvSpPr>
        <p:spPr>
          <a:xfrm>
            <a:off x="3625706" y="4554816"/>
            <a:ext cx="136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Parameters: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8D6A434-1B09-47D5-AD04-9654691E4213}"/>
              </a:ext>
            </a:extLst>
          </p:cNvPr>
          <p:cNvSpPr/>
          <p:nvPr/>
        </p:nvSpPr>
        <p:spPr>
          <a:xfrm>
            <a:off x="5042679" y="4594977"/>
            <a:ext cx="1404509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AC254EA-E660-4B6D-A475-31CACCF4E214}"/>
              </a:ext>
            </a:extLst>
          </p:cNvPr>
          <p:cNvSpPr/>
          <p:nvPr/>
        </p:nvSpPr>
        <p:spPr>
          <a:xfrm>
            <a:off x="8153400" y="4598805"/>
            <a:ext cx="2726164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D66208-609C-4130-8CB7-23105CC12FA4}"/>
              </a:ext>
            </a:extLst>
          </p:cNvPr>
          <p:cNvSpPr txBox="1"/>
          <p:nvPr/>
        </p:nvSpPr>
        <p:spPr>
          <a:xfrm>
            <a:off x="8195361" y="4550988"/>
            <a:ext cx="283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Simulation Command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B58BDA-2CD2-4993-BF2B-535310340864}"/>
              </a:ext>
            </a:extLst>
          </p:cNvPr>
          <p:cNvSpPr txBox="1"/>
          <p:nvPr/>
        </p:nvSpPr>
        <p:spPr>
          <a:xfrm>
            <a:off x="620549" y="5218063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VIN: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95784E1-7900-4603-AEF2-139D52B558AA}"/>
              </a:ext>
            </a:extLst>
          </p:cNvPr>
          <p:cNvSpPr/>
          <p:nvPr/>
        </p:nvSpPr>
        <p:spPr>
          <a:xfrm>
            <a:off x="1359078" y="5262052"/>
            <a:ext cx="1404509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4662E69-DF9E-4C87-ABB4-27E7D47BF355}"/>
              </a:ext>
            </a:extLst>
          </p:cNvPr>
          <p:cNvSpPr/>
          <p:nvPr/>
        </p:nvSpPr>
        <p:spPr>
          <a:xfrm>
            <a:off x="3346621" y="5268062"/>
            <a:ext cx="1364733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F1C6E29-87AD-4299-B466-3A42F9FF8BCB}"/>
              </a:ext>
            </a:extLst>
          </p:cNvPr>
          <p:cNvSpPr txBox="1"/>
          <p:nvPr/>
        </p:nvSpPr>
        <p:spPr>
          <a:xfrm>
            <a:off x="3405958" y="5224073"/>
            <a:ext cx="126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VIN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141DB4F-E134-4AA8-B245-0DBE8C721B9B}"/>
              </a:ext>
            </a:extLst>
          </p:cNvPr>
          <p:cNvSpPr txBox="1"/>
          <p:nvPr/>
        </p:nvSpPr>
        <p:spPr>
          <a:xfrm>
            <a:off x="5153372" y="5218063"/>
            <a:ext cx="182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Governor Speed: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1BA564C-EAF6-4161-AD4D-07ECFE015AE0}"/>
              </a:ext>
            </a:extLst>
          </p:cNvPr>
          <p:cNvSpPr/>
          <p:nvPr/>
        </p:nvSpPr>
        <p:spPr>
          <a:xfrm>
            <a:off x="6970617" y="5262052"/>
            <a:ext cx="1404509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E40FA0D-E0A9-469E-BE12-BE92EE0CEDD1}"/>
              </a:ext>
            </a:extLst>
          </p:cNvPr>
          <p:cNvSpPr/>
          <p:nvPr/>
        </p:nvSpPr>
        <p:spPr>
          <a:xfrm>
            <a:off x="8875964" y="5241474"/>
            <a:ext cx="1956958" cy="301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9F010A-48B1-4E68-989C-B2D372A01943}"/>
              </a:ext>
            </a:extLst>
          </p:cNvPr>
          <p:cNvSpPr txBox="1"/>
          <p:nvPr/>
        </p:nvSpPr>
        <p:spPr>
          <a:xfrm>
            <a:off x="8901816" y="5207774"/>
            <a:ext cx="193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Gov Speed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C7A4DD-587A-4C4B-AD29-00B0ABDDD894}"/>
              </a:ext>
            </a:extLst>
          </p:cNvPr>
          <p:cNvSpPr txBox="1"/>
          <p:nvPr/>
        </p:nvSpPr>
        <p:spPr>
          <a:xfrm>
            <a:off x="525958" y="2191424"/>
            <a:ext cx="259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Single CAN Message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4C11F7-FFAF-450E-889C-70E4565CA72C}"/>
              </a:ext>
            </a:extLst>
          </p:cNvPr>
          <p:cNvSpPr txBox="1"/>
          <p:nvPr/>
        </p:nvSpPr>
        <p:spPr>
          <a:xfrm>
            <a:off x="525483" y="3105855"/>
            <a:ext cx="282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Looped CAN Messages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850880-EE10-440F-85EA-E1A719C2777A}"/>
              </a:ext>
            </a:extLst>
          </p:cNvPr>
          <p:cNvSpPr txBox="1"/>
          <p:nvPr/>
        </p:nvSpPr>
        <p:spPr>
          <a:xfrm>
            <a:off x="631427" y="4171144"/>
            <a:ext cx="272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Simulation Command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DEF525-7547-4758-851F-9BCEFAC73C18}"/>
              </a:ext>
            </a:extLst>
          </p:cNvPr>
          <p:cNvSpPr txBox="1"/>
          <p:nvPr/>
        </p:nvSpPr>
        <p:spPr>
          <a:xfrm>
            <a:off x="576737" y="4862616"/>
            <a:ext cx="199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Updates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485D73F-087B-4CC3-84D2-16EBFF276099}"/>
              </a:ext>
            </a:extLst>
          </p:cNvPr>
          <p:cNvSpPr/>
          <p:nvPr/>
        </p:nvSpPr>
        <p:spPr>
          <a:xfrm>
            <a:off x="4352606" y="5791411"/>
            <a:ext cx="3186791" cy="281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CDF877E-1C55-4C37-9B9B-FC37195B5DF9}"/>
              </a:ext>
            </a:extLst>
          </p:cNvPr>
          <p:cNvSpPr txBox="1"/>
          <p:nvPr/>
        </p:nvSpPr>
        <p:spPr>
          <a:xfrm>
            <a:off x="4464035" y="5761027"/>
            <a:ext cx="30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Active Looped Messages</a:t>
            </a:r>
          </a:p>
        </p:txBody>
      </p:sp>
    </p:spTree>
    <p:extLst>
      <p:ext uri="{BB962C8B-B14F-4D97-AF65-F5344CB8AC3E}">
        <p14:creationId xmlns:p14="http://schemas.microsoft.com/office/powerpoint/2010/main" val="172689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6E88-E691-424D-AF3A-8366C557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F7CEA-FB67-4074-B88B-C4A63AE8C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Features</a:t>
            </a:r>
          </a:p>
          <a:p>
            <a:pPr lvl="1"/>
            <a:r>
              <a:rPr lang="en-US" dirty="0"/>
              <a:t>Viewing/Filtering CAN Messages on Front Interface</a:t>
            </a:r>
          </a:p>
          <a:p>
            <a:pPr lvl="1"/>
            <a:r>
              <a:rPr lang="en-US" dirty="0"/>
              <a:t>Loop all Simulation Commands (Loop Drive)</a:t>
            </a:r>
          </a:p>
          <a:p>
            <a:pPr lvl="1"/>
            <a:r>
              <a:rPr lang="en-US" dirty="0"/>
              <a:t>Create Default Drives</a:t>
            </a:r>
          </a:p>
          <a:p>
            <a:r>
              <a:rPr lang="en-US" dirty="0"/>
              <a:t>Simplicity</a:t>
            </a:r>
          </a:p>
          <a:p>
            <a:pPr lvl="1"/>
            <a:r>
              <a:rPr lang="en-US" dirty="0"/>
              <a:t>Rather than Start 5 Different Scripts, Start Testbed with One</a:t>
            </a:r>
          </a:p>
          <a:p>
            <a:pPr lvl="1"/>
            <a:r>
              <a:rPr lang="en-US" dirty="0"/>
              <a:t>Eliminate unused Files/Code Leftover</a:t>
            </a:r>
          </a:p>
          <a:p>
            <a:r>
              <a:rPr lang="en-US" dirty="0"/>
              <a:t>Live Data/Commands (Ambitious Goal)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917EA-ECB4-4ED9-842D-A35E3D89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ABD-2561-468D-B111-BAC6CF005599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2DAEB-40F8-40C8-91D4-B8E12EB0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Remote Simulation of Heavy Vehicle Electronics and Communications Environment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5BE3D-D38A-40D1-A816-0EC3C75B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23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BFC-A50B-41C2-8E8D-DDEAB9EF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69" y="365125"/>
            <a:ext cx="10665031" cy="1325563"/>
          </a:xfrm>
        </p:spPr>
        <p:txBody>
          <a:bodyPr/>
          <a:lstStyle/>
          <a:p>
            <a:r>
              <a:rPr lang="en-US" dirty="0"/>
              <a:t>View Active </a:t>
            </a:r>
            <a:r>
              <a:rPr lang="en-US" dirty="0" err="1"/>
              <a:t>Cangens</a:t>
            </a:r>
            <a:r>
              <a:rPr lang="en-US" dirty="0"/>
              <a:t> Page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FB79-7B8D-439F-91C2-C1E9345E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ABD-2561-468D-B111-BAC6CF005599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D3E3-8F40-4E4F-A2FA-7642F2D9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Remote Simulation of Heavy Vehicle Electronics and Communications Environment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7282-204A-4AB7-BBC7-25DD478A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30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A7437-B50B-4977-93B3-22B7418EC7A0}"/>
              </a:ext>
            </a:extLst>
          </p:cNvPr>
          <p:cNvSpPr/>
          <p:nvPr/>
        </p:nvSpPr>
        <p:spPr>
          <a:xfrm>
            <a:off x="568821" y="1922585"/>
            <a:ext cx="11054357" cy="4232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C1E988-9077-491B-AAB7-4BDCACF4D130}"/>
              </a:ext>
            </a:extLst>
          </p:cNvPr>
          <p:cNvSpPr/>
          <p:nvPr/>
        </p:nvSpPr>
        <p:spPr>
          <a:xfrm>
            <a:off x="1002323" y="2262553"/>
            <a:ext cx="10111153" cy="410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2E7429-9395-4301-89D8-ADE3699E3922}"/>
              </a:ext>
            </a:extLst>
          </p:cNvPr>
          <p:cNvSpPr/>
          <p:nvPr/>
        </p:nvSpPr>
        <p:spPr>
          <a:xfrm>
            <a:off x="1002323" y="2672862"/>
            <a:ext cx="10111153" cy="410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F94690-8D85-4C79-A168-736C24DB6299}"/>
              </a:ext>
            </a:extLst>
          </p:cNvPr>
          <p:cNvSpPr txBox="1"/>
          <p:nvPr/>
        </p:nvSpPr>
        <p:spPr>
          <a:xfrm>
            <a:off x="1156056" y="2303530"/>
            <a:ext cx="485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can1 –</a:t>
            </a:r>
            <a:r>
              <a:rPr lang="en-US" dirty="0" err="1"/>
              <a:t>eI</a:t>
            </a:r>
            <a:r>
              <a:rPr lang="en-US" dirty="0"/>
              <a:t> 18FEF100 –D 1122334455667788 –g 350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7EADEB-7485-4B45-9004-2F8E3C4DF16A}"/>
              </a:ext>
            </a:extLst>
          </p:cNvPr>
          <p:cNvSpPr txBox="1"/>
          <p:nvPr/>
        </p:nvSpPr>
        <p:spPr>
          <a:xfrm>
            <a:off x="1156056" y="2679376"/>
            <a:ext cx="263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can1 –</a:t>
            </a:r>
            <a:r>
              <a:rPr lang="en-US" dirty="0" err="1"/>
              <a:t>eI</a:t>
            </a:r>
            <a:r>
              <a:rPr lang="en-US" dirty="0"/>
              <a:t> 18F00400 –g 100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45357D-0843-48FB-845D-93F0D4F282D8}"/>
              </a:ext>
            </a:extLst>
          </p:cNvPr>
          <p:cNvSpPr/>
          <p:nvPr/>
        </p:nvSpPr>
        <p:spPr>
          <a:xfrm>
            <a:off x="9680206" y="2754921"/>
            <a:ext cx="1125414" cy="257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121024-65CC-42DE-B60C-7EDC0251346F}"/>
              </a:ext>
            </a:extLst>
          </p:cNvPr>
          <p:cNvSpPr txBox="1"/>
          <p:nvPr/>
        </p:nvSpPr>
        <p:spPr>
          <a:xfrm>
            <a:off x="9910193" y="2699209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F1242C-539E-4E78-828B-D645A67552AD}"/>
              </a:ext>
            </a:extLst>
          </p:cNvPr>
          <p:cNvSpPr/>
          <p:nvPr/>
        </p:nvSpPr>
        <p:spPr>
          <a:xfrm>
            <a:off x="9680206" y="2344612"/>
            <a:ext cx="1125414" cy="257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E011D7-95EA-484F-B0E0-4FD96525213B}"/>
              </a:ext>
            </a:extLst>
          </p:cNvPr>
          <p:cNvSpPr txBox="1"/>
          <p:nvPr/>
        </p:nvSpPr>
        <p:spPr>
          <a:xfrm>
            <a:off x="9910193" y="2288900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944757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BFC-A50B-41C2-8E8D-DDEAB9EF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69" y="365125"/>
            <a:ext cx="10665031" cy="1325563"/>
          </a:xfrm>
        </p:spPr>
        <p:txBody>
          <a:bodyPr/>
          <a:lstStyle/>
          <a:p>
            <a:r>
              <a:rPr lang="en-US" dirty="0"/>
              <a:t>Stop </a:t>
            </a:r>
            <a:r>
              <a:rPr lang="en-US" dirty="0" err="1"/>
              <a:t>Cangen</a:t>
            </a:r>
            <a:r>
              <a:rPr lang="en-US" dirty="0"/>
              <a:t> Page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FB79-7B8D-439F-91C2-C1E9345E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ABD-2561-468D-B111-BAC6CF005599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D3E3-8F40-4E4F-A2FA-7642F2D9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Remote Simulation of Heavy Vehicle Electronics and Communications Environment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7282-204A-4AB7-BBC7-25DD478A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31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A7437-B50B-4977-93B3-22B7418EC7A0}"/>
              </a:ext>
            </a:extLst>
          </p:cNvPr>
          <p:cNvSpPr/>
          <p:nvPr/>
        </p:nvSpPr>
        <p:spPr>
          <a:xfrm>
            <a:off x="568821" y="1922585"/>
            <a:ext cx="11054357" cy="4232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F94690-8D85-4C79-A168-736C24DB6299}"/>
              </a:ext>
            </a:extLst>
          </p:cNvPr>
          <p:cNvSpPr txBox="1"/>
          <p:nvPr/>
        </p:nvSpPr>
        <p:spPr>
          <a:xfrm>
            <a:off x="1156056" y="2303530"/>
            <a:ext cx="422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you sure you want to stop this </a:t>
            </a:r>
            <a:r>
              <a:rPr lang="en-US" dirty="0" err="1"/>
              <a:t>cangen</a:t>
            </a:r>
            <a:r>
              <a:rPr lang="en-US" dirty="0"/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7EADEB-7485-4B45-9004-2F8E3C4DF16A}"/>
              </a:ext>
            </a:extLst>
          </p:cNvPr>
          <p:cNvSpPr txBox="1"/>
          <p:nvPr/>
        </p:nvSpPr>
        <p:spPr>
          <a:xfrm>
            <a:off x="4780735" y="2904416"/>
            <a:ext cx="263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can1 –</a:t>
            </a:r>
            <a:r>
              <a:rPr lang="en-US" dirty="0" err="1"/>
              <a:t>eI</a:t>
            </a:r>
            <a:r>
              <a:rPr lang="en-US" dirty="0"/>
              <a:t> 18F00400 –g 100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45357D-0843-48FB-845D-93F0D4F282D8}"/>
              </a:ext>
            </a:extLst>
          </p:cNvPr>
          <p:cNvSpPr/>
          <p:nvPr/>
        </p:nvSpPr>
        <p:spPr>
          <a:xfrm>
            <a:off x="7063625" y="4727411"/>
            <a:ext cx="1125414" cy="257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121024-65CC-42DE-B60C-7EDC0251346F}"/>
              </a:ext>
            </a:extLst>
          </p:cNvPr>
          <p:cNvSpPr txBox="1"/>
          <p:nvPr/>
        </p:nvSpPr>
        <p:spPr>
          <a:xfrm>
            <a:off x="7383317" y="467169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F1242C-539E-4E78-828B-D645A67552AD}"/>
              </a:ext>
            </a:extLst>
          </p:cNvPr>
          <p:cNvSpPr/>
          <p:nvPr/>
        </p:nvSpPr>
        <p:spPr>
          <a:xfrm>
            <a:off x="3337525" y="4727411"/>
            <a:ext cx="1125414" cy="257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E011D7-95EA-484F-B0E0-4FD96525213B}"/>
              </a:ext>
            </a:extLst>
          </p:cNvPr>
          <p:cNvSpPr txBox="1"/>
          <p:nvPr/>
        </p:nvSpPr>
        <p:spPr>
          <a:xfrm>
            <a:off x="3643911" y="4671699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025323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BFC-A50B-41C2-8E8D-DDEAB9EF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69" y="365125"/>
            <a:ext cx="10665031" cy="1325563"/>
          </a:xfrm>
        </p:spPr>
        <p:txBody>
          <a:bodyPr/>
          <a:lstStyle/>
          <a:p>
            <a:r>
              <a:rPr lang="en-US" dirty="0"/>
              <a:t>Summary of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7F841-3CED-4797-8E39-310B0AB42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742950" lvl="1" indent="-285750"/>
            <a:r>
              <a:rPr lang="en-US" dirty="0"/>
              <a:t>Efficiency</a:t>
            </a:r>
          </a:p>
          <a:p>
            <a:pPr marL="742950" lvl="1" indent="-285750"/>
            <a:r>
              <a:rPr lang="en-US" dirty="0"/>
              <a:t>Testing</a:t>
            </a:r>
          </a:p>
          <a:p>
            <a:pPr marL="742950" lvl="1" indent="-285750"/>
            <a:r>
              <a:rPr lang="en-US" dirty="0"/>
              <a:t>Extra Features</a:t>
            </a:r>
          </a:p>
          <a:p>
            <a:pPr marL="742950" lvl="1" indent="-285750"/>
            <a:r>
              <a:rPr lang="en-US" dirty="0"/>
              <a:t>Simplicity</a:t>
            </a:r>
          </a:p>
          <a:p>
            <a:pPr marL="742950" lvl="1" indent="-285750"/>
            <a:r>
              <a:rPr lang="en-US" dirty="0"/>
              <a:t>Live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FB79-7B8D-439F-91C2-C1E9345E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ABD-2561-468D-B111-BAC6CF005599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D3E3-8F40-4E4F-A2FA-7642F2D9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Remote Simulation of Heavy Vehicle Electronics and Communications Environment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7282-204A-4AB7-BBC7-25DD478A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55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BFC-A50B-41C2-8E8D-DDEAB9EF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69" y="365125"/>
            <a:ext cx="10665031" cy="1325563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FB79-7B8D-439F-91C2-C1E9345E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ABD-2561-468D-B111-BAC6CF005599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D3E3-8F40-4E4F-A2FA-7642F2D9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Remote Simulation of Heavy Vehicle Electronics and Communications Environment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7282-204A-4AB7-BBC7-25DD478A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33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7A67B6-C93E-4A3E-99A4-7F4F8630DF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30700" y="2032000"/>
            <a:ext cx="3822700" cy="3822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FDDDE8-665D-4070-9066-C8AEFC5D770F}"/>
              </a:ext>
            </a:extLst>
          </p:cNvPr>
          <p:cNvSpPr txBox="1"/>
          <p:nvPr/>
        </p:nvSpPr>
        <p:spPr>
          <a:xfrm>
            <a:off x="4381500" y="5980096"/>
            <a:ext cx="3924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https://www.duskyillusions.com/niche-niche-question/man-with-question-04/</a:t>
            </a:r>
          </a:p>
        </p:txBody>
      </p:sp>
    </p:spTree>
    <p:extLst>
      <p:ext uri="{BB962C8B-B14F-4D97-AF65-F5344CB8AC3E}">
        <p14:creationId xmlns:p14="http://schemas.microsoft.com/office/powerpoint/2010/main" val="145174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BFC-A50B-41C2-8E8D-DDEAB9EF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69" y="365125"/>
            <a:ext cx="10665031" cy="1325563"/>
          </a:xfrm>
        </p:spPr>
        <p:txBody>
          <a:bodyPr/>
          <a:lstStyle/>
          <a:p>
            <a:r>
              <a:rPr lang="en-US" dirty="0"/>
              <a:t>Testbed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FB79-7B8D-439F-91C2-C1E9345E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ABD-2561-468D-B111-BAC6CF005599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D3E3-8F40-4E4F-A2FA-7642F2D9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Remote Simulation of Heavy Vehicle Electronics and Communications Environment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7282-204A-4AB7-BBC7-25DD478A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4</a:t>
            </a:fld>
            <a:endParaRPr lang="en-US"/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F5177D4F-B82F-4C82-81CC-6BB18AB045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1818957"/>
            <a:ext cx="5727700" cy="440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2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BFC-A50B-41C2-8E8D-DDEAB9EF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69" y="365125"/>
            <a:ext cx="10665031" cy="1325563"/>
          </a:xfrm>
        </p:spPr>
        <p:txBody>
          <a:bodyPr/>
          <a:lstStyle/>
          <a:p>
            <a:r>
              <a:rPr lang="en-US" dirty="0"/>
              <a:t>ECUs and Simulators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FB79-7B8D-439F-91C2-C1E9345E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ABD-2561-468D-B111-BAC6CF005599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D3E3-8F40-4E4F-A2FA-7642F2D9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Remote Simulation of Heavy Vehicle Electronics and Communications Environment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7282-204A-4AB7-BBC7-25DD478A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5</a:t>
            </a:fld>
            <a:endParaRPr lang="en-US"/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F5177D4F-B82F-4C82-81CC-6BB18AB045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1818957"/>
            <a:ext cx="5727700" cy="440912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86B353A-6966-4D69-A339-9CBEEAD6B2B3}"/>
              </a:ext>
            </a:extLst>
          </p:cNvPr>
          <p:cNvSpPr/>
          <p:nvPr/>
        </p:nvSpPr>
        <p:spPr>
          <a:xfrm>
            <a:off x="7270596" y="4137103"/>
            <a:ext cx="490653" cy="4906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786DB1-998C-4175-A32A-0D4F5A3E5880}"/>
              </a:ext>
            </a:extLst>
          </p:cNvPr>
          <p:cNvSpPr/>
          <p:nvPr/>
        </p:nvSpPr>
        <p:spPr>
          <a:xfrm>
            <a:off x="8002859" y="4222595"/>
            <a:ext cx="490653" cy="4906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5C5EF6-5177-422E-A021-2C268C8D0661}"/>
              </a:ext>
            </a:extLst>
          </p:cNvPr>
          <p:cNvSpPr/>
          <p:nvPr/>
        </p:nvSpPr>
        <p:spPr>
          <a:xfrm>
            <a:off x="6021284" y="3429000"/>
            <a:ext cx="981682" cy="563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8B7F60-9EB1-407F-8CB1-EDC46D42BB8D}"/>
              </a:ext>
            </a:extLst>
          </p:cNvPr>
          <p:cNvSpPr/>
          <p:nvPr/>
        </p:nvSpPr>
        <p:spPr>
          <a:xfrm>
            <a:off x="7350137" y="3776547"/>
            <a:ext cx="803263" cy="360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7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BFC-A50B-41C2-8E8D-DDEAB9EF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69" y="365125"/>
            <a:ext cx="10665031" cy="1325563"/>
          </a:xfrm>
        </p:spPr>
        <p:txBody>
          <a:bodyPr/>
          <a:lstStyle/>
          <a:p>
            <a:r>
              <a:rPr lang="en-US" dirty="0"/>
              <a:t>Network Control Nodes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FB79-7B8D-439F-91C2-C1E9345E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ABD-2561-468D-B111-BAC6CF005599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D3E3-8F40-4E4F-A2FA-7642F2D9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Remote Simulation of Heavy Vehicle Electronics and Communications Environment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7282-204A-4AB7-BBC7-25DD478A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6</a:t>
            </a:fld>
            <a:endParaRPr lang="en-US"/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F5177D4F-B82F-4C82-81CC-6BB18AB045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1818957"/>
            <a:ext cx="5727700" cy="440912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476D78A-FFCD-4CCE-B2E1-E37EBA08BC3B}"/>
              </a:ext>
            </a:extLst>
          </p:cNvPr>
          <p:cNvSpPr/>
          <p:nvPr/>
        </p:nvSpPr>
        <p:spPr>
          <a:xfrm>
            <a:off x="6619086" y="4137103"/>
            <a:ext cx="490653" cy="4906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A20795-AAD3-4028-A562-D9DBAE86CDBB}"/>
              </a:ext>
            </a:extLst>
          </p:cNvPr>
          <p:cNvSpPr/>
          <p:nvPr/>
        </p:nvSpPr>
        <p:spPr>
          <a:xfrm>
            <a:off x="6996276" y="4124279"/>
            <a:ext cx="490653" cy="4906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1AD6DB-544F-48A2-91EC-4D72AB5010BC}"/>
              </a:ext>
            </a:extLst>
          </p:cNvPr>
          <p:cNvSpPr/>
          <p:nvPr/>
        </p:nvSpPr>
        <p:spPr>
          <a:xfrm>
            <a:off x="7651240" y="4124278"/>
            <a:ext cx="490653" cy="4906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5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5ADE-36C4-4593-8899-777033190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953" y="1755776"/>
            <a:ext cx="10705394" cy="2852737"/>
          </a:xfrm>
        </p:spPr>
        <p:txBody>
          <a:bodyPr/>
          <a:lstStyle/>
          <a:p>
            <a:pPr algn="ctr"/>
            <a:r>
              <a:rPr lang="en-US" dirty="0"/>
              <a:t>Data Transfer Improvements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9ED4-0EEB-4D1B-AAB1-ACB633B8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34D-3C95-464A-97F3-56A8B592F1C8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1AEE1-EAAB-4B61-9875-60861314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Remote Simulation of Heavy Vehicle Electronics and Communications Environment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57ECF-1769-4B26-A4E8-916707ED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7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0FF37F-4B29-4D3A-B9BC-C934CFF3AA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8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BFC-A50B-41C2-8E8D-DDEAB9EF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69" y="365125"/>
            <a:ext cx="10665031" cy="1325563"/>
          </a:xfrm>
        </p:spPr>
        <p:txBody>
          <a:bodyPr/>
          <a:lstStyle/>
          <a:p>
            <a:r>
              <a:rPr lang="en-US" dirty="0"/>
              <a:t>Can Bus Traffic Logger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FB79-7B8D-439F-91C2-C1E9345E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ABD-2561-468D-B111-BAC6CF005599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D3E3-8F40-4E4F-A2FA-7642F2D9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Remote Simulation of Heavy Vehicle Electronics and Communications Environment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7282-204A-4AB7-BBC7-25DD478A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8</a:t>
            </a:fld>
            <a:endParaRPr lang="en-US"/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F5177D4F-B82F-4C82-81CC-6BB18AB045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1818957"/>
            <a:ext cx="5727700" cy="440912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476D78A-FFCD-4CCE-B2E1-E37EBA08BC3B}"/>
              </a:ext>
            </a:extLst>
          </p:cNvPr>
          <p:cNvSpPr/>
          <p:nvPr/>
        </p:nvSpPr>
        <p:spPr>
          <a:xfrm>
            <a:off x="6619086" y="4137103"/>
            <a:ext cx="490653" cy="4906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9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BFC-A50B-41C2-8E8D-DDEAB9EF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69" y="365125"/>
            <a:ext cx="10665031" cy="1325563"/>
          </a:xfrm>
        </p:spPr>
        <p:txBody>
          <a:bodyPr/>
          <a:lstStyle/>
          <a:p>
            <a:r>
              <a:rPr lang="en-US" dirty="0"/>
              <a:t>Current CAN Bus Traffic Logger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7F841-3CED-4797-8E39-310B0AB42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285750" indent="-285750"/>
            <a:r>
              <a:rPr lang="en-US" dirty="0"/>
              <a:t>Request Handling</a:t>
            </a:r>
          </a:p>
          <a:p>
            <a:pPr marL="742950" lvl="1" indent="-285750"/>
            <a:r>
              <a:rPr lang="en-US" dirty="0"/>
              <a:t>Wait for Requests from Experiment Handler</a:t>
            </a:r>
          </a:p>
          <a:p>
            <a:pPr marL="1200150" lvl="2" indent="-285750"/>
            <a:r>
              <a:rPr lang="en-US" dirty="0"/>
              <a:t>Start Logging Data Locally</a:t>
            </a:r>
          </a:p>
          <a:p>
            <a:pPr marL="742950" lvl="1" indent="-285750"/>
            <a:r>
              <a:rPr lang="en-US" dirty="0"/>
              <a:t>Wait for Requests from Front Interface</a:t>
            </a:r>
          </a:p>
          <a:p>
            <a:pPr marL="1200150" lvl="2" indent="-285750"/>
            <a:r>
              <a:rPr lang="en-US" dirty="0"/>
              <a:t>Send Experiment Data</a:t>
            </a:r>
          </a:p>
          <a:p>
            <a:pPr marL="1200150" lvl="2" indent="-285750"/>
            <a:r>
              <a:rPr lang="en-US" dirty="0"/>
              <a:t>Send Plottable Data</a:t>
            </a:r>
          </a:p>
          <a:p>
            <a:pPr marL="1200150" lvl="2" indent="-285750"/>
            <a:r>
              <a:rPr lang="en-US" dirty="0"/>
              <a:t>Delete Experiments</a:t>
            </a:r>
          </a:p>
          <a:p>
            <a:pPr marL="285750" indent="-285750"/>
            <a:r>
              <a:rPr lang="en-US" dirty="0"/>
              <a:t>Types of Requests</a:t>
            </a:r>
          </a:p>
          <a:p>
            <a:pPr marL="742950" lvl="1" indent="-285750"/>
            <a:r>
              <a:rPr lang="en-US" dirty="0" err="1"/>
              <a:t>DeleteExperiment</a:t>
            </a:r>
            <a:endParaRPr lang="en-US" dirty="0"/>
          </a:p>
          <a:p>
            <a:pPr marL="742950" lvl="1" indent="-285750"/>
            <a:r>
              <a:rPr lang="en-US" dirty="0" err="1"/>
              <a:t>GetExperiment</a:t>
            </a:r>
            <a:endParaRPr lang="en-US" dirty="0"/>
          </a:p>
          <a:p>
            <a:pPr marL="742950" lvl="1" indent="-285750"/>
            <a:r>
              <a:rPr lang="en-US" dirty="0" err="1"/>
              <a:t>GetAxleBasedVehicleSpeed</a:t>
            </a:r>
            <a:endParaRPr lang="en-US" dirty="0"/>
          </a:p>
          <a:p>
            <a:pPr marL="742950" lvl="1" indent="-285750"/>
            <a:r>
              <a:rPr lang="en-US" dirty="0" err="1"/>
              <a:t>StartLogging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FB79-7B8D-439F-91C2-C1E9345E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1ABD-2561-468D-B111-BAC6CF005599}" type="datetime1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D3E3-8F40-4E4F-A2FA-7642F2D9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Remote Simulation of Heavy Vehicle Electronics and Communications Environment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7282-204A-4AB7-BBC7-25DD478A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FC64-467A-4F8E-A9AF-7A24BA157F6B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8445A9-31AF-4C0F-A07B-A5A2C37B43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68452" y="1942941"/>
            <a:ext cx="4798695" cy="416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6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26778</TotalTime>
  <Words>1085</Words>
  <Application>Microsoft Office PowerPoint</Application>
  <PresentationFormat>Widescreen</PresentationFormat>
  <Paragraphs>299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Proposed Heavy Vehicle Testbed Updates</vt:lpstr>
      <vt:lpstr>Contributions</vt:lpstr>
      <vt:lpstr>More Contributions</vt:lpstr>
      <vt:lpstr>Testbed</vt:lpstr>
      <vt:lpstr>ECUs and Simulators</vt:lpstr>
      <vt:lpstr>Network Control Nodes</vt:lpstr>
      <vt:lpstr>Data Transfer Improvements</vt:lpstr>
      <vt:lpstr>Can Bus Traffic Logger</vt:lpstr>
      <vt:lpstr>Current CAN Bus Traffic Logger</vt:lpstr>
      <vt:lpstr>Proposed CAN Bus Traffic Logger</vt:lpstr>
      <vt:lpstr>Experiment Handler</vt:lpstr>
      <vt:lpstr>Current Experiment Handler</vt:lpstr>
      <vt:lpstr>Proposed Experiment Handler</vt:lpstr>
      <vt:lpstr>User Interface</vt:lpstr>
      <vt:lpstr>Old User Interface</vt:lpstr>
      <vt:lpstr>New User Interface</vt:lpstr>
      <vt:lpstr>User Interface</vt:lpstr>
      <vt:lpstr>My Experiments Page</vt:lpstr>
      <vt:lpstr>Run Results of an Experiment</vt:lpstr>
      <vt:lpstr>View Plots Page Proposal</vt:lpstr>
      <vt:lpstr>Testing and Timestamp Issues</vt:lpstr>
      <vt:lpstr>Additional Features</vt:lpstr>
      <vt:lpstr>Run Results of an Experiment</vt:lpstr>
      <vt:lpstr>View Logs Page</vt:lpstr>
      <vt:lpstr>User Interface</vt:lpstr>
      <vt:lpstr>My Experiments Page</vt:lpstr>
      <vt:lpstr>View Live Data Page</vt:lpstr>
      <vt:lpstr>View Live Plots Page</vt:lpstr>
      <vt:lpstr>View Live Data Command Inputs (Scrolled Down)</vt:lpstr>
      <vt:lpstr>View Active Cangens Page</vt:lpstr>
      <vt:lpstr>Stop Cangen Page</vt:lpstr>
      <vt:lpstr>Summary of Contributions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 of NSF Remote Heavy Vehicle Testbed</dc:title>
  <dc:creator>Blake Fusick</dc:creator>
  <cp:lastModifiedBy>Blake</cp:lastModifiedBy>
  <cp:revision>305</cp:revision>
  <cp:lastPrinted>2018-07-13T05:10:05Z</cp:lastPrinted>
  <dcterms:created xsi:type="dcterms:W3CDTF">2017-11-01T21:53:58Z</dcterms:created>
  <dcterms:modified xsi:type="dcterms:W3CDTF">2018-07-20T16:35:57Z</dcterms:modified>
</cp:coreProperties>
</file>