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E1FA-68BA-4201-81E5-CE38A72F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22F46-55C1-482E-BB52-4A9225E03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A2C8-29D8-4361-B892-9D237697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B3E1-73F2-4659-B486-2A8CC5EA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E614-2044-4AE1-ADDE-7CAE5BBA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8A95-11B3-4523-AF9C-8BFC2EC8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FBE7F-D18A-401D-9AD3-316179FBB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4495-B47D-46C9-8E51-F4B32B5B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BCC4-9A8A-4098-A8B6-6AAE79E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8744-0885-426A-95B1-6B5441A5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3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B92C9-30D4-4EF0-A63F-2244B738B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E2B4E-F20F-4D55-ADE9-D4B45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A610-C36C-429D-AA6A-B110E7D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BE81-EF55-49D6-AF83-8F08699D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871D-42FE-44B3-BFE3-5F0BDBCF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2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9BA6-D508-48C7-B7CA-5BE91106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4CF5-F638-47B9-8E7C-FADA8DC3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A4E9-A681-467C-9D47-7DD4EC33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D5B8-9651-4EBF-BB47-F9261C25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1068-5713-4622-8DE4-6AE55960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244B-71EE-4359-88C8-7328400A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1C0D-C465-4588-AE23-4C4A4F869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3AD5-CC6E-4C2D-AAE5-89FE7C2C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7449-3BE6-4228-B368-CDCEB5B6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2777-6E2B-494E-B804-1BB7E64E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1E9A-D79D-4264-9089-F5F9A9EB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A471-AA36-4658-A185-A1ECE2BE5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3EC9C-2030-404F-B5FE-B968D1EB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584F2-D409-44E3-BDE4-92CFBB0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25CCA-6CE0-4C28-9B0E-D1E71342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0780D-A7AF-418B-BFA8-80933823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CC57-C697-4FC7-A239-44AA7A8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638C4-B57B-4B87-B75C-9786DD8B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A033E-0DD6-48EF-842E-67D1504D4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7C93C-1595-4523-94CD-968B3EA21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DC575-08FA-4F23-926A-7EFB553AA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FF4DF-6579-4B16-B10C-47EDB91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69E68-27A9-466A-B8B4-FF273029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02B97-936E-472C-A504-F14B5A88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6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3AA9-C4E1-49E4-AE70-E115FAE2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56AA8-128A-44FD-B1B1-237E19CE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6CE7B-A3CF-437D-AA89-E27224FF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366E8-61B0-4704-B516-CBF240F9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8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4993-B723-4EC7-AA15-BDD28A1A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DF3D9-D582-45ED-999F-BD21B3F5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4264-F168-426D-B6C9-1593BB42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7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6C1D-D2D9-4926-A9F2-28D84CD1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DE7C-ADB5-4233-B7C7-33258709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0C1ED-0125-4E33-B76B-384B3A5C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9089-DF8C-457A-B679-4F6B9647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BD1C-948F-41C2-BCB1-AE2AF1C4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11E17-97BB-46B4-8FA7-134417DB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3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9D61-FC65-4B69-89F2-2FC1EBE5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8B4E7-79F8-4D31-BB20-86069FBC2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38694-AEAE-4BEB-9F54-569EA0A9D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D757A-F7AB-475E-AC66-E3841BFE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4A3D-387C-4640-8C57-972987F5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B278-646E-4DE8-B74E-793BE6C5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2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E8619-7BA6-47AA-886E-CCD2BDC5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17EF-4952-4F42-B05D-4EC8198E8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4C0C9-26D6-4059-8817-7A6779D8D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C0CC-8E00-4261-9180-21152A325F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4C36-9D46-4A5C-9291-096D6AF34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0C8C-BF8C-4C7F-9907-AC766D5F4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D700-3A0A-4E72-B270-39A87076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65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5D3EDE0-4179-43D2-BE37-BBCE356E9C49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F861E-F936-43D7-AD40-2C42C485E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45"/>
            <a:ext cx="4378569" cy="3283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04B20-B884-44ED-B181-3075069E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74072"/>
            <a:ext cx="4378569" cy="3283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7B64C-EFB1-4AB5-B5C0-D239C0CC0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2877"/>
            <a:ext cx="5976132" cy="4482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677EA3-5E19-431A-86CA-016A9FAD5DDC}"/>
              </a:ext>
            </a:extLst>
          </p:cNvPr>
          <p:cNvSpPr txBox="1"/>
          <p:nvPr/>
        </p:nvSpPr>
        <p:spPr>
          <a:xfrm>
            <a:off x="4190707" y="521059"/>
            <a:ext cx="695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PWM Signal: </a:t>
            </a:r>
          </a:p>
          <a:p>
            <a:r>
              <a:rPr lang="en-US" dirty="0"/>
              <a:t>Ramp Input from 700us to 1400us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1CE59-466D-45FA-B24F-AB585D3EC992}"/>
              </a:ext>
            </a:extLst>
          </p:cNvPr>
          <p:cNvSpPr txBox="1"/>
          <p:nvPr/>
        </p:nvSpPr>
        <p:spPr>
          <a:xfrm>
            <a:off x="4190707" y="5823929"/>
            <a:ext cx="5976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Motor RPM: </a:t>
            </a:r>
          </a:p>
          <a:p>
            <a:r>
              <a:rPr lang="en-US" dirty="0"/>
              <a:t>Ramp Input from 700us to 1400us </a:t>
            </a:r>
          </a:p>
          <a:p>
            <a:r>
              <a:rPr lang="en-US" b="1" dirty="0"/>
              <a:t>-&gt;</a:t>
            </a:r>
            <a:r>
              <a:rPr lang="en-US" dirty="0"/>
              <a:t> Clockwise rotation (RPM +</a:t>
            </a:r>
            <a:r>
              <a:rPr lang="en-US" dirty="0" err="1"/>
              <a:t>ve</a:t>
            </a:r>
            <a:r>
              <a:rPr lang="en-US" dirty="0"/>
              <a:t>)</a:t>
            </a:r>
            <a:endParaRPr lang="en-IN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C8F6DD-1CA6-45F9-927D-E32549BB89D7}"/>
              </a:ext>
            </a:extLst>
          </p:cNvPr>
          <p:cNvSpPr/>
          <p:nvPr/>
        </p:nvSpPr>
        <p:spPr>
          <a:xfrm>
            <a:off x="4703445" y="3250906"/>
            <a:ext cx="1272687" cy="64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6E7D2FC-C50E-431E-AEDF-1AFB779AFE0A}"/>
              </a:ext>
            </a:extLst>
          </p:cNvPr>
          <p:cNvSpPr/>
          <p:nvPr/>
        </p:nvSpPr>
        <p:spPr>
          <a:xfrm rot="16200000">
            <a:off x="7793503" y="804352"/>
            <a:ext cx="835859" cy="26447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7F7D6-A1E3-45BC-8EDC-A18BC86181F8}"/>
              </a:ext>
            </a:extLst>
          </p:cNvPr>
          <p:cNvSpPr txBox="1"/>
          <p:nvPr/>
        </p:nvSpPr>
        <p:spPr>
          <a:xfrm>
            <a:off x="6973475" y="2450320"/>
            <a:ext cx="247591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Saturation</a:t>
            </a:r>
          </a:p>
          <a:p>
            <a:r>
              <a:rPr lang="en-US" b="1" dirty="0"/>
              <a:t>Rpm variation (51-53)</a:t>
            </a:r>
          </a:p>
          <a:p>
            <a:r>
              <a:rPr lang="en-US" b="1" dirty="0"/>
              <a:t>PWM (700 - 1100)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55091-7DF3-4910-BA82-BFCA91C985C2}"/>
              </a:ext>
            </a:extLst>
          </p:cNvPr>
          <p:cNvSpPr txBox="1"/>
          <p:nvPr/>
        </p:nvSpPr>
        <p:spPr>
          <a:xfrm>
            <a:off x="8691343" y="102320"/>
            <a:ext cx="351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V</a:t>
            </a:r>
            <a:r>
              <a:rPr lang="en-US" sz="2400" b="1" u="sng" dirty="0"/>
              <a:t>ALIDATION</a:t>
            </a:r>
            <a:r>
              <a:rPr lang="en-US" sz="3200" b="1" u="sng" dirty="0"/>
              <a:t> D</a:t>
            </a:r>
            <a:r>
              <a:rPr lang="en-US" sz="2400" b="1" u="sng" dirty="0"/>
              <a:t>ATASET - </a:t>
            </a:r>
            <a:r>
              <a:rPr lang="en-US" sz="3200" b="1" u="sng" dirty="0"/>
              <a:t>1</a:t>
            </a:r>
            <a:endParaRPr lang="en-IN" sz="3200" b="1" u="sng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00B835A-1290-4E84-B022-D08057A44035}"/>
              </a:ext>
            </a:extLst>
          </p:cNvPr>
          <p:cNvSpPr/>
          <p:nvPr/>
        </p:nvSpPr>
        <p:spPr>
          <a:xfrm rot="5400000">
            <a:off x="10332428" y="4531154"/>
            <a:ext cx="390380" cy="1987644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58BC9-3564-4722-A3A9-B174412407FF}"/>
              </a:ext>
            </a:extLst>
          </p:cNvPr>
          <p:cNvSpPr txBox="1"/>
          <p:nvPr/>
        </p:nvSpPr>
        <p:spPr>
          <a:xfrm>
            <a:off x="9156313" y="5759329"/>
            <a:ext cx="274261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Region of Interest </a:t>
            </a:r>
          </a:p>
          <a:p>
            <a:pPr algn="ctr"/>
            <a:r>
              <a:rPr lang="en-US" b="1" dirty="0"/>
              <a:t>PWM(1100 - 1400)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E4DED1-7FD4-4E30-9249-7474BD4E2C6A}"/>
              </a:ext>
            </a:extLst>
          </p:cNvPr>
          <p:cNvSpPr txBox="1"/>
          <p:nvPr/>
        </p:nvSpPr>
        <p:spPr>
          <a:xfrm>
            <a:off x="9631976" y="571067"/>
            <a:ext cx="257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   CLOCKWISE RUN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D3BA15-93D1-47DC-B67A-D2781B8D6562}"/>
              </a:ext>
            </a:extLst>
          </p:cNvPr>
          <p:cNvCxnSpPr>
            <a:cxnSpLocks/>
          </p:cNvCxnSpPr>
          <p:nvPr/>
        </p:nvCxnSpPr>
        <p:spPr>
          <a:xfrm>
            <a:off x="98474" y="3574072"/>
            <a:ext cx="4071721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F98198-38D8-47DF-AC04-E65357684F01}"/>
              </a:ext>
            </a:extLst>
          </p:cNvPr>
          <p:cNvCxnSpPr/>
          <p:nvPr/>
        </p:nvCxnSpPr>
        <p:spPr>
          <a:xfrm>
            <a:off x="4170195" y="537214"/>
            <a:ext cx="0" cy="590998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81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010031E-7928-404A-A239-85819C7E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88" y="1183697"/>
            <a:ext cx="6028595" cy="4521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00E496-7B79-4F27-8D26-98D870BBC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4073"/>
            <a:ext cx="4378569" cy="3283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C4D99D-FC7B-4BE0-9B34-5CA5EA5E1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46"/>
            <a:ext cx="4378569" cy="32839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D3EDE0-4179-43D2-BE37-BBCE356E9C49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77EA3-5E19-431A-86CA-016A9FAD5DDC}"/>
              </a:ext>
            </a:extLst>
          </p:cNvPr>
          <p:cNvSpPr txBox="1"/>
          <p:nvPr/>
        </p:nvSpPr>
        <p:spPr>
          <a:xfrm>
            <a:off x="4190707" y="521059"/>
            <a:ext cx="695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PWM Signal: </a:t>
            </a:r>
          </a:p>
          <a:p>
            <a:r>
              <a:rPr lang="en-US" dirty="0"/>
              <a:t>Ramp Input from 1400us to 2300us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1CE59-466D-45FA-B24F-AB585D3EC992}"/>
              </a:ext>
            </a:extLst>
          </p:cNvPr>
          <p:cNvSpPr txBox="1"/>
          <p:nvPr/>
        </p:nvSpPr>
        <p:spPr>
          <a:xfrm>
            <a:off x="4190707" y="5823929"/>
            <a:ext cx="5976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Motor RPM: </a:t>
            </a:r>
          </a:p>
          <a:p>
            <a:r>
              <a:rPr lang="en-US" dirty="0"/>
              <a:t>Ramp Input from 1400us to 2300us </a:t>
            </a:r>
          </a:p>
          <a:p>
            <a:r>
              <a:rPr lang="en-US" b="1" dirty="0"/>
              <a:t>-&gt;</a:t>
            </a:r>
            <a:r>
              <a:rPr lang="en-US" dirty="0"/>
              <a:t> Anticlockwise rotation (RPM -</a:t>
            </a:r>
            <a:r>
              <a:rPr lang="en-US" dirty="0" err="1"/>
              <a:t>ve</a:t>
            </a:r>
            <a:r>
              <a:rPr lang="en-US" dirty="0"/>
              <a:t>)</a:t>
            </a:r>
            <a:endParaRPr lang="en-IN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C8F6DD-1CA6-45F9-927D-E32549BB89D7}"/>
              </a:ext>
            </a:extLst>
          </p:cNvPr>
          <p:cNvSpPr/>
          <p:nvPr/>
        </p:nvSpPr>
        <p:spPr>
          <a:xfrm>
            <a:off x="4703445" y="3250906"/>
            <a:ext cx="1272687" cy="64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6E7D2FC-C50E-431E-AEDF-1AFB779AFE0A}"/>
              </a:ext>
            </a:extLst>
          </p:cNvPr>
          <p:cNvSpPr/>
          <p:nvPr/>
        </p:nvSpPr>
        <p:spPr>
          <a:xfrm rot="16200000">
            <a:off x="10218302" y="4426951"/>
            <a:ext cx="463004" cy="26447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7F7D6-A1E3-45BC-8EDC-A18BC86181F8}"/>
              </a:ext>
            </a:extLst>
          </p:cNvPr>
          <p:cNvSpPr txBox="1"/>
          <p:nvPr/>
        </p:nvSpPr>
        <p:spPr>
          <a:xfrm>
            <a:off x="9213908" y="5902373"/>
            <a:ext cx="25603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Saturation</a:t>
            </a:r>
          </a:p>
          <a:p>
            <a:r>
              <a:rPr lang="en-US" b="1" dirty="0"/>
              <a:t>Rpm variation (51-54)</a:t>
            </a:r>
          </a:p>
          <a:p>
            <a:r>
              <a:rPr lang="en-US" b="1" dirty="0"/>
              <a:t>PWM (1800 - 2300)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55091-7DF3-4910-BA82-BFCA91C985C2}"/>
              </a:ext>
            </a:extLst>
          </p:cNvPr>
          <p:cNvSpPr txBox="1"/>
          <p:nvPr/>
        </p:nvSpPr>
        <p:spPr>
          <a:xfrm>
            <a:off x="8691343" y="102320"/>
            <a:ext cx="351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V</a:t>
            </a:r>
            <a:r>
              <a:rPr lang="en-US" sz="2400" b="1" u="sng" dirty="0"/>
              <a:t>ALIDATION</a:t>
            </a:r>
            <a:r>
              <a:rPr lang="en-US" sz="3200" b="1" u="sng" dirty="0"/>
              <a:t> D</a:t>
            </a:r>
            <a:r>
              <a:rPr lang="en-US" sz="2400" b="1" u="sng" dirty="0"/>
              <a:t>ATASET - </a:t>
            </a:r>
            <a:r>
              <a:rPr lang="en-US" sz="3200" b="1" u="sng" dirty="0"/>
              <a:t>2</a:t>
            </a:r>
            <a:endParaRPr lang="en-IN" sz="3200" b="1" u="sng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00B835A-1290-4E84-B022-D08057A44035}"/>
              </a:ext>
            </a:extLst>
          </p:cNvPr>
          <p:cNvSpPr/>
          <p:nvPr/>
        </p:nvSpPr>
        <p:spPr>
          <a:xfrm rot="16200000">
            <a:off x="8073242" y="2645264"/>
            <a:ext cx="381308" cy="1592592"/>
          </a:xfrm>
          <a:prstGeom prst="rightBrace">
            <a:avLst>
              <a:gd name="adj1" fmla="val 8333"/>
              <a:gd name="adj2" fmla="val 5432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58BC9-3564-4722-A3A9-B174412407FF}"/>
              </a:ext>
            </a:extLst>
          </p:cNvPr>
          <p:cNvSpPr txBox="1"/>
          <p:nvPr/>
        </p:nvSpPr>
        <p:spPr>
          <a:xfrm>
            <a:off x="9357360" y="2790693"/>
            <a:ext cx="211520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Region of Interest </a:t>
            </a:r>
          </a:p>
          <a:p>
            <a:pPr algn="ctr"/>
            <a:r>
              <a:rPr lang="en-US" b="1" dirty="0"/>
              <a:t>PWM(1100 - 1400)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E4DED1-7FD4-4E30-9249-7474BD4E2C6A}"/>
              </a:ext>
            </a:extLst>
          </p:cNvPr>
          <p:cNvSpPr txBox="1"/>
          <p:nvPr/>
        </p:nvSpPr>
        <p:spPr>
          <a:xfrm>
            <a:off x="9220200" y="571067"/>
            <a:ext cx="29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  ANTICLOCKWISE RUN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D3BA15-93D1-47DC-B67A-D2781B8D6562}"/>
              </a:ext>
            </a:extLst>
          </p:cNvPr>
          <p:cNvCxnSpPr>
            <a:cxnSpLocks/>
          </p:cNvCxnSpPr>
          <p:nvPr/>
        </p:nvCxnSpPr>
        <p:spPr>
          <a:xfrm>
            <a:off x="98474" y="3574072"/>
            <a:ext cx="4071721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F98198-38D8-47DF-AC04-E65357684F01}"/>
              </a:ext>
            </a:extLst>
          </p:cNvPr>
          <p:cNvCxnSpPr/>
          <p:nvPr/>
        </p:nvCxnSpPr>
        <p:spPr>
          <a:xfrm>
            <a:off x="4170195" y="537214"/>
            <a:ext cx="0" cy="590998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F8B11-5916-44A9-BC8E-4134201FBEAE}"/>
              </a:ext>
            </a:extLst>
          </p:cNvPr>
          <p:cNvCxnSpPr/>
          <p:nvPr/>
        </p:nvCxnSpPr>
        <p:spPr>
          <a:xfrm>
            <a:off x="8340391" y="3007608"/>
            <a:ext cx="1016969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0EA2AD-5179-4B15-AE7C-5331EEE02C43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8332696" y="3002281"/>
            <a:ext cx="3152" cy="2486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FB79EFF-5D1A-4C7C-8519-434C326EE287}"/>
              </a:ext>
            </a:extLst>
          </p:cNvPr>
          <p:cNvSpPr/>
          <p:nvPr/>
        </p:nvSpPr>
        <p:spPr>
          <a:xfrm rot="5400000">
            <a:off x="7145098" y="2046527"/>
            <a:ext cx="201412" cy="4469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548AD-7042-45BC-9A30-5894F3F98DE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245804" y="2370731"/>
            <a:ext cx="0" cy="27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F7EEE7-C566-443B-A030-D143DA6A38F8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6341550" y="2650331"/>
            <a:ext cx="904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2F7696-F6E0-47E3-9291-59633FE399BD}"/>
              </a:ext>
            </a:extLst>
          </p:cNvPr>
          <p:cNvSpPr txBox="1"/>
          <p:nvPr/>
        </p:nvSpPr>
        <p:spPr>
          <a:xfrm>
            <a:off x="4451419" y="2327165"/>
            <a:ext cx="189013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DEAD BAND</a:t>
            </a:r>
          </a:p>
          <a:p>
            <a:pPr algn="ctr"/>
            <a:r>
              <a:rPr lang="en-US" dirty="0"/>
              <a:t>PWM(1410 -1490)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60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010031E-7928-404A-A239-85819C7E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88" y="1183697"/>
            <a:ext cx="6028595" cy="4521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00E496-7B79-4F27-8D26-98D870BBC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4073"/>
            <a:ext cx="4378569" cy="3283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C4D99D-FC7B-4BE0-9B34-5CA5EA5E1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46"/>
            <a:ext cx="4378569" cy="32839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D3EDE0-4179-43D2-BE37-BBCE356E9C49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77EA3-5E19-431A-86CA-016A9FAD5DDC}"/>
              </a:ext>
            </a:extLst>
          </p:cNvPr>
          <p:cNvSpPr txBox="1"/>
          <p:nvPr/>
        </p:nvSpPr>
        <p:spPr>
          <a:xfrm>
            <a:off x="4190707" y="521059"/>
            <a:ext cx="695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PWM Signal: </a:t>
            </a:r>
          </a:p>
          <a:p>
            <a:r>
              <a:rPr lang="en-US" dirty="0"/>
              <a:t>Ramp Input from 1400us to 2300us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1CE59-466D-45FA-B24F-AB585D3EC992}"/>
              </a:ext>
            </a:extLst>
          </p:cNvPr>
          <p:cNvSpPr txBox="1"/>
          <p:nvPr/>
        </p:nvSpPr>
        <p:spPr>
          <a:xfrm>
            <a:off x="4190707" y="5823929"/>
            <a:ext cx="5976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Motor RPM: </a:t>
            </a:r>
          </a:p>
          <a:p>
            <a:r>
              <a:rPr lang="en-US" dirty="0"/>
              <a:t>Ramp Input from 1400us to 2300us </a:t>
            </a:r>
          </a:p>
          <a:p>
            <a:r>
              <a:rPr lang="en-US" b="1" dirty="0"/>
              <a:t>-&gt;</a:t>
            </a:r>
            <a:r>
              <a:rPr lang="en-US" dirty="0"/>
              <a:t> Anticlockwise rotation (RPM -</a:t>
            </a:r>
            <a:r>
              <a:rPr lang="en-US" dirty="0" err="1"/>
              <a:t>ve</a:t>
            </a:r>
            <a:r>
              <a:rPr lang="en-US" dirty="0"/>
              <a:t>)</a:t>
            </a:r>
            <a:endParaRPr lang="en-IN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C8F6DD-1CA6-45F9-927D-E32549BB89D7}"/>
              </a:ext>
            </a:extLst>
          </p:cNvPr>
          <p:cNvSpPr/>
          <p:nvPr/>
        </p:nvSpPr>
        <p:spPr>
          <a:xfrm>
            <a:off x="4703445" y="3250906"/>
            <a:ext cx="1272687" cy="64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6E7D2FC-C50E-431E-AEDF-1AFB779AFE0A}"/>
              </a:ext>
            </a:extLst>
          </p:cNvPr>
          <p:cNvSpPr/>
          <p:nvPr/>
        </p:nvSpPr>
        <p:spPr>
          <a:xfrm rot="16200000">
            <a:off x="10218302" y="4426951"/>
            <a:ext cx="463004" cy="26447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7F7D6-A1E3-45BC-8EDC-A18BC86181F8}"/>
              </a:ext>
            </a:extLst>
          </p:cNvPr>
          <p:cNvSpPr txBox="1"/>
          <p:nvPr/>
        </p:nvSpPr>
        <p:spPr>
          <a:xfrm>
            <a:off x="9213908" y="5902373"/>
            <a:ext cx="25603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Saturation</a:t>
            </a:r>
          </a:p>
          <a:p>
            <a:r>
              <a:rPr lang="en-US" b="1" dirty="0"/>
              <a:t>Rpm variation (51-54)</a:t>
            </a:r>
          </a:p>
          <a:p>
            <a:r>
              <a:rPr lang="en-US" b="1" dirty="0"/>
              <a:t>PWM (1800 - 2300)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55091-7DF3-4910-BA82-BFCA91C985C2}"/>
              </a:ext>
            </a:extLst>
          </p:cNvPr>
          <p:cNvSpPr txBox="1"/>
          <p:nvPr/>
        </p:nvSpPr>
        <p:spPr>
          <a:xfrm>
            <a:off x="8691343" y="102320"/>
            <a:ext cx="351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V</a:t>
            </a:r>
            <a:r>
              <a:rPr lang="en-US" sz="2400" b="1" u="sng" dirty="0"/>
              <a:t>ALIDATION</a:t>
            </a:r>
            <a:r>
              <a:rPr lang="en-US" sz="3200" b="1" u="sng" dirty="0"/>
              <a:t> D</a:t>
            </a:r>
            <a:r>
              <a:rPr lang="en-US" sz="2400" b="1" u="sng" dirty="0"/>
              <a:t>ATASET - </a:t>
            </a:r>
            <a:r>
              <a:rPr lang="en-US" sz="3200" b="1" u="sng" dirty="0"/>
              <a:t>3</a:t>
            </a:r>
            <a:endParaRPr lang="en-IN" sz="3200" b="1" u="sng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00B835A-1290-4E84-B022-D08057A44035}"/>
              </a:ext>
            </a:extLst>
          </p:cNvPr>
          <p:cNvSpPr/>
          <p:nvPr/>
        </p:nvSpPr>
        <p:spPr>
          <a:xfrm rot="16200000">
            <a:off x="8073242" y="2645264"/>
            <a:ext cx="381308" cy="1592592"/>
          </a:xfrm>
          <a:prstGeom prst="rightBrace">
            <a:avLst>
              <a:gd name="adj1" fmla="val 8333"/>
              <a:gd name="adj2" fmla="val 5432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58BC9-3564-4722-A3A9-B174412407FF}"/>
              </a:ext>
            </a:extLst>
          </p:cNvPr>
          <p:cNvSpPr txBox="1"/>
          <p:nvPr/>
        </p:nvSpPr>
        <p:spPr>
          <a:xfrm>
            <a:off x="9357360" y="2724815"/>
            <a:ext cx="226972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Region of Interest </a:t>
            </a:r>
          </a:p>
          <a:p>
            <a:pPr algn="ctr"/>
            <a:r>
              <a:rPr lang="en-US" b="1" dirty="0"/>
              <a:t>PWM(1500 - 1800)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E4DED1-7FD4-4E30-9249-7474BD4E2C6A}"/>
              </a:ext>
            </a:extLst>
          </p:cNvPr>
          <p:cNvSpPr txBox="1"/>
          <p:nvPr/>
        </p:nvSpPr>
        <p:spPr>
          <a:xfrm>
            <a:off x="9220200" y="571067"/>
            <a:ext cx="29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  ANTICLOCKWISE RUN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D3BA15-93D1-47DC-B67A-D2781B8D6562}"/>
              </a:ext>
            </a:extLst>
          </p:cNvPr>
          <p:cNvCxnSpPr>
            <a:cxnSpLocks/>
          </p:cNvCxnSpPr>
          <p:nvPr/>
        </p:nvCxnSpPr>
        <p:spPr>
          <a:xfrm>
            <a:off x="98474" y="3574072"/>
            <a:ext cx="4071721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F98198-38D8-47DF-AC04-E65357684F01}"/>
              </a:ext>
            </a:extLst>
          </p:cNvPr>
          <p:cNvCxnSpPr/>
          <p:nvPr/>
        </p:nvCxnSpPr>
        <p:spPr>
          <a:xfrm>
            <a:off x="4170195" y="537214"/>
            <a:ext cx="0" cy="590998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F8B11-5916-44A9-BC8E-4134201FBEAE}"/>
              </a:ext>
            </a:extLst>
          </p:cNvPr>
          <p:cNvCxnSpPr/>
          <p:nvPr/>
        </p:nvCxnSpPr>
        <p:spPr>
          <a:xfrm>
            <a:off x="8340391" y="3007608"/>
            <a:ext cx="1016969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0EA2AD-5179-4B15-AE7C-5331EEE02C43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8332696" y="3002281"/>
            <a:ext cx="3152" cy="2486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FB79EFF-5D1A-4C7C-8519-434C326EE287}"/>
              </a:ext>
            </a:extLst>
          </p:cNvPr>
          <p:cNvSpPr/>
          <p:nvPr/>
        </p:nvSpPr>
        <p:spPr>
          <a:xfrm rot="5400000">
            <a:off x="7145098" y="2046527"/>
            <a:ext cx="201412" cy="4469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548AD-7042-45BC-9A30-5894F3F98DE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245804" y="2370731"/>
            <a:ext cx="0" cy="27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F7EEE7-C566-443B-A030-D143DA6A38F8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6341550" y="2650331"/>
            <a:ext cx="904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2F7696-F6E0-47E3-9291-59633FE399BD}"/>
              </a:ext>
            </a:extLst>
          </p:cNvPr>
          <p:cNvSpPr txBox="1"/>
          <p:nvPr/>
        </p:nvSpPr>
        <p:spPr>
          <a:xfrm>
            <a:off x="4451419" y="2327165"/>
            <a:ext cx="189013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DEAD BAND</a:t>
            </a:r>
          </a:p>
          <a:p>
            <a:pPr algn="ctr"/>
            <a:r>
              <a:rPr lang="en-US" dirty="0"/>
              <a:t>PWM(1410 -1490)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26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3FBFF7F-1D38-42D3-98EC-593436A0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21" y="1277342"/>
            <a:ext cx="5628105" cy="4221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7C793-2BA9-4161-9C13-DFCF99359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" y="3574073"/>
            <a:ext cx="4378569" cy="3283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26889-D793-463D-9010-7606CD7B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" y="135918"/>
            <a:ext cx="4378569" cy="32839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D3EDE0-4179-43D2-BE37-BBCE356E9C49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77EA3-5E19-431A-86CA-016A9FAD5DDC}"/>
              </a:ext>
            </a:extLst>
          </p:cNvPr>
          <p:cNvSpPr txBox="1"/>
          <p:nvPr/>
        </p:nvSpPr>
        <p:spPr>
          <a:xfrm>
            <a:off x="4190707" y="521059"/>
            <a:ext cx="695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PWM Signal: </a:t>
            </a:r>
          </a:p>
          <a:p>
            <a:r>
              <a:rPr lang="en-US" dirty="0"/>
              <a:t>Ramp Input from 1000us to 2000us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1CE59-466D-45FA-B24F-AB585D3EC992}"/>
              </a:ext>
            </a:extLst>
          </p:cNvPr>
          <p:cNvSpPr txBox="1"/>
          <p:nvPr/>
        </p:nvSpPr>
        <p:spPr>
          <a:xfrm>
            <a:off x="4190707" y="5823929"/>
            <a:ext cx="332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Motor RPM: </a:t>
            </a:r>
          </a:p>
          <a:p>
            <a:r>
              <a:rPr lang="en-US" dirty="0"/>
              <a:t>Ramp Input from 1000us to 2000us </a:t>
            </a:r>
            <a:r>
              <a:rPr lang="en-US" b="1" dirty="0"/>
              <a:t>-&gt;</a:t>
            </a:r>
            <a:r>
              <a:rPr lang="en-US" dirty="0"/>
              <a:t> 2 Cycles</a:t>
            </a:r>
            <a:endParaRPr lang="en-IN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C8F6DD-1CA6-45F9-927D-E32549BB89D7}"/>
              </a:ext>
            </a:extLst>
          </p:cNvPr>
          <p:cNvSpPr/>
          <p:nvPr/>
        </p:nvSpPr>
        <p:spPr>
          <a:xfrm>
            <a:off x="4703445" y="3250906"/>
            <a:ext cx="1272687" cy="64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6E7D2FC-C50E-431E-AEDF-1AFB779AFE0A}"/>
              </a:ext>
            </a:extLst>
          </p:cNvPr>
          <p:cNvSpPr/>
          <p:nvPr/>
        </p:nvSpPr>
        <p:spPr>
          <a:xfrm rot="5400000">
            <a:off x="7322555" y="3118857"/>
            <a:ext cx="194839" cy="42545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7F7D6-A1E3-45BC-8EDC-A18BC86181F8}"/>
              </a:ext>
            </a:extLst>
          </p:cNvPr>
          <p:cNvSpPr txBox="1"/>
          <p:nvPr/>
        </p:nvSpPr>
        <p:spPr>
          <a:xfrm>
            <a:off x="4532218" y="1821439"/>
            <a:ext cx="24759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Saturation</a:t>
            </a:r>
          </a:p>
          <a:p>
            <a:r>
              <a:rPr lang="en-US" b="1" dirty="0"/>
              <a:t>Rpm variation (51-53)</a:t>
            </a:r>
          </a:p>
          <a:p>
            <a:r>
              <a:rPr lang="en-US" b="1" dirty="0"/>
              <a:t>PWM ([1000, 1100], [1800, 2000])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55091-7DF3-4910-BA82-BFCA91C985C2}"/>
              </a:ext>
            </a:extLst>
          </p:cNvPr>
          <p:cNvSpPr txBox="1"/>
          <p:nvPr/>
        </p:nvSpPr>
        <p:spPr>
          <a:xfrm>
            <a:off x="8691343" y="102320"/>
            <a:ext cx="351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/>
              <a:t>E</a:t>
            </a:r>
            <a:r>
              <a:rPr lang="en-US" sz="2400" b="1" u="sng" dirty="0"/>
              <a:t>STIMATION</a:t>
            </a:r>
            <a:r>
              <a:rPr lang="en-US" sz="3200" b="1" u="sng" dirty="0"/>
              <a:t> D</a:t>
            </a:r>
            <a:r>
              <a:rPr lang="en-US" sz="2400" b="1" u="sng" dirty="0"/>
              <a:t>ATASET</a:t>
            </a:r>
            <a:endParaRPr lang="en-IN" sz="3200" b="1" u="sng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00B835A-1290-4E84-B022-D08057A44035}"/>
              </a:ext>
            </a:extLst>
          </p:cNvPr>
          <p:cNvSpPr/>
          <p:nvPr/>
        </p:nvSpPr>
        <p:spPr>
          <a:xfrm rot="5400000">
            <a:off x="8189516" y="4760263"/>
            <a:ext cx="346294" cy="134992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58BC9-3564-4722-A3A9-B174412407FF}"/>
              </a:ext>
            </a:extLst>
          </p:cNvPr>
          <p:cNvSpPr txBox="1"/>
          <p:nvPr/>
        </p:nvSpPr>
        <p:spPr>
          <a:xfrm>
            <a:off x="7008132" y="5800872"/>
            <a:ext cx="437856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Region of Interest </a:t>
            </a:r>
          </a:p>
          <a:p>
            <a:pPr algn="ctr"/>
            <a:r>
              <a:rPr lang="en-US" b="1" dirty="0"/>
              <a:t>PWM([1100 , 1400], [1500, 1800])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E4DED1-7FD4-4E30-9249-7474BD4E2C6A}"/>
              </a:ext>
            </a:extLst>
          </p:cNvPr>
          <p:cNvSpPr txBox="1"/>
          <p:nvPr/>
        </p:nvSpPr>
        <p:spPr>
          <a:xfrm>
            <a:off x="9631976" y="571067"/>
            <a:ext cx="257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   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D3BA15-93D1-47DC-B67A-D2781B8D6562}"/>
              </a:ext>
            </a:extLst>
          </p:cNvPr>
          <p:cNvCxnSpPr>
            <a:cxnSpLocks/>
          </p:cNvCxnSpPr>
          <p:nvPr/>
        </p:nvCxnSpPr>
        <p:spPr>
          <a:xfrm>
            <a:off x="98474" y="3574072"/>
            <a:ext cx="4071721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F98198-38D8-47DF-AC04-E65357684F01}"/>
              </a:ext>
            </a:extLst>
          </p:cNvPr>
          <p:cNvCxnSpPr/>
          <p:nvPr/>
        </p:nvCxnSpPr>
        <p:spPr>
          <a:xfrm>
            <a:off x="4170195" y="537214"/>
            <a:ext cx="0" cy="590998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5393F4-1F8B-415E-A420-4E2C5948A3FA}"/>
              </a:ext>
            </a:extLst>
          </p:cNvPr>
          <p:cNvSpPr txBox="1"/>
          <p:nvPr/>
        </p:nvSpPr>
        <p:spPr>
          <a:xfrm>
            <a:off x="8241917" y="1007613"/>
            <a:ext cx="189013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DEAD BAND</a:t>
            </a:r>
          </a:p>
          <a:p>
            <a:pPr algn="ctr"/>
            <a:r>
              <a:rPr lang="en-US" dirty="0"/>
              <a:t>PWM(1410 -1490)</a:t>
            </a:r>
            <a:endParaRPr lang="en-IN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D944F0D-BCCB-4E3A-B6A7-F9F97628CEE2}"/>
              </a:ext>
            </a:extLst>
          </p:cNvPr>
          <p:cNvSpPr/>
          <p:nvPr/>
        </p:nvSpPr>
        <p:spPr>
          <a:xfrm rot="16200000">
            <a:off x="9084378" y="1624925"/>
            <a:ext cx="148213" cy="36187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B2DD1FE-7BC5-44D2-B94B-BA5BA2C6EB77}"/>
              </a:ext>
            </a:extLst>
          </p:cNvPr>
          <p:cNvSpPr/>
          <p:nvPr/>
        </p:nvSpPr>
        <p:spPr>
          <a:xfrm rot="5400000">
            <a:off x="9894579" y="4760264"/>
            <a:ext cx="346294" cy="134992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C47E4F-473D-4230-84A3-05ECFF9C9C00}"/>
              </a:ext>
            </a:extLst>
          </p:cNvPr>
          <p:cNvCxnSpPr>
            <a:stCxn id="18" idx="1"/>
            <a:endCxn id="25" idx="1"/>
          </p:cNvCxnSpPr>
          <p:nvPr/>
        </p:nvCxnSpPr>
        <p:spPr>
          <a:xfrm>
            <a:off x="8362663" y="5608373"/>
            <a:ext cx="1705063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B34671-70E2-48E8-8641-B8C2B0DC794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197417" y="5608373"/>
            <a:ext cx="0" cy="19249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052525E7-A220-45CE-98B9-FC66B8E0CCCA}"/>
              </a:ext>
            </a:extLst>
          </p:cNvPr>
          <p:cNvSpPr/>
          <p:nvPr/>
        </p:nvSpPr>
        <p:spPr>
          <a:xfrm rot="5400000">
            <a:off x="10933455" y="2988916"/>
            <a:ext cx="346296" cy="86450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A2949C-6C85-434F-830B-C4A230241A50}"/>
              </a:ext>
            </a:extLst>
          </p:cNvPr>
          <p:cNvCxnSpPr>
            <a:cxnSpLocks/>
          </p:cNvCxnSpPr>
          <p:nvPr/>
        </p:nvCxnSpPr>
        <p:spPr>
          <a:xfrm flipH="1">
            <a:off x="5765800" y="3184522"/>
            <a:ext cx="5340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E71EA-484B-4E07-9779-232771867D7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770175" y="3021768"/>
            <a:ext cx="0" cy="165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7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6E586F-0033-4C73-BE68-5CFDADA82322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288-F3AF-4139-8841-C6A0E0DDA68A}"/>
              </a:ext>
            </a:extLst>
          </p:cNvPr>
          <p:cNvSpPr txBox="1"/>
          <p:nvPr/>
        </p:nvSpPr>
        <p:spPr>
          <a:xfrm>
            <a:off x="8691343" y="102320"/>
            <a:ext cx="351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/>
              <a:t>D</a:t>
            </a:r>
            <a:r>
              <a:rPr lang="en-US" sz="2400" b="1" u="sng" dirty="0"/>
              <a:t>ATA</a:t>
            </a:r>
            <a:r>
              <a:rPr lang="en-US" sz="3200" b="1" u="sng" dirty="0"/>
              <a:t> F</a:t>
            </a:r>
            <a:r>
              <a:rPr lang="en-US" sz="2400" b="1" u="sng" dirty="0"/>
              <a:t>ILTERING</a:t>
            </a:r>
            <a:endParaRPr lang="en-IN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FD1D5-F863-42C6-81B9-30E2374757D4}"/>
              </a:ext>
            </a:extLst>
          </p:cNvPr>
          <p:cNvSpPr txBox="1"/>
          <p:nvPr/>
        </p:nvSpPr>
        <p:spPr>
          <a:xfrm>
            <a:off x="454266" y="1042877"/>
            <a:ext cx="5227908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As the region of interest lies in </a:t>
            </a:r>
            <a:r>
              <a:rPr lang="en-US" b="1" dirty="0"/>
              <a:t>[1100us, 1400us]</a:t>
            </a:r>
            <a:r>
              <a:rPr lang="en-US" dirty="0"/>
              <a:t> for clockwise motion and </a:t>
            </a:r>
            <a:r>
              <a:rPr lang="en-US" b="1" dirty="0"/>
              <a:t>[1500us, 1800us]</a:t>
            </a:r>
            <a:r>
              <a:rPr lang="en-US" dirty="0"/>
              <a:t> for anticlockwise motion, thus here we only filter the data points from the above region and rescale the input signal so as to make the above region a continuous function.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Region 1 : - [1100us, 1400us] </a:t>
            </a:r>
            <a:r>
              <a:rPr lang="en-US" dirty="0"/>
              <a:t>(clockwise)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New Scale: </a:t>
            </a:r>
            <a:r>
              <a:rPr lang="en-US" dirty="0"/>
              <a:t>[-300, 0]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Subtract the PWM signal by 1400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Region 2 : - [1500us, 1800us](anti-clockwise)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New Scale:</a:t>
            </a:r>
            <a:r>
              <a:rPr lang="en-US" dirty="0"/>
              <a:t> [0, 300]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Subtract the PWM signal by 1500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Input to the plant will be sent with respect to the new scale.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1B664-DE3C-45B1-9DF8-F229EB596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62" y="1219924"/>
            <a:ext cx="5913716" cy="4435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396A74-D794-40ED-86D2-E21E527DE8E6}"/>
              </a:ext>
            </a:extLst>
          </p:cNvPr>
          <p:cNvSpPr txBox="1"/>
          <p:nvPr/>
        </p:nvSpPr>
        <p:spPr>
          <a:xfrm>
            <a:off x="7294098" y="3084286"/>
            <a:ext cx="125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REGION 1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75777-18ED-4799-8619-19A78DCA5033}"/>
              </a:ext>
            </a:extLst>
          </p:cNvPr>
          <p:cNvSpPr txBox="1"/>
          <p:nvPr/>
        </p:nvSpPr>
        <p:spPr>
          <a:xfrm>
            <a:off x="9412458" y="3084286"/>
            <a:ext cx="125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REGION 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4168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6E586F-0033-4C73-BE68-5CFDADA82322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288-F3AF-4139-8841-C6A0E0DDA68A}"/>
              </a:ext>
            </a:extLst>
          </p:cNvPr>
          <p:cNvSpPr txBox="1"/>
          <p:nvPr/>
        </p:nvSpPr>
        <p:spPr>
          <a:xfrm>
            <a:off x="5682174" y="-34341"/>
            <a:ext cx="6526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/>
              <a:t>S</a:t>
            </a:r>
            <a:r>
              <a:rPr lang="en-US" sz="2400" b="1" u="sng" dirty="0"/>
              <a:t>YSTEM</a:t>
            </a:r>
            <a:r>
              <a:rPr lang="en-US" sz="3200" b="1" u="sng" dirty="0"/>
              <a:t> I</a:t>
            </a:r>
            <a:r>
              <a:rPr lang="en-US" sz="2400" b="1" u="sng" dirty="0"/>
              <a:t>DENTIFICATION</a:t>
            </a:r>
          </a:p>
          <a:p>
            <a:pPr algn="r"/>
            <a:r>
              <a:rPr lang="en-US" sz="3200" b="1" u="sng" dirty="0"/>
              <a:t>T</a:t>
            </a:r>
            <a:r>
              <a:rPr lang="en-US" sz="2400" b="1" u="sng" dirty="0"/>
              <a:t>OOLBOX</a:t>
            </a:r>
            <a:endParaRPr lang="en-IN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FD1D5-F863-42C6-81B9-30E2374757D4}"/>
              </a:ext>
            </a:extLst>
          </p:cNvPr>
          <p:cNvSpPr txBox="1"/>
          <p:nvPr/>
        </p:nvSpPr>
        <p:spPr>
          <a:xfrm>
            <a:off x="102574" y="181102"/>
            <a:ext cx="192942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Poles:</a:t>
            </a:r>
            <a:r>
              <a:rPr lang="en-US" sz="2000" dirty="0"/>
              <a:t> 1 </a:t>
            </a:r>
            <a:r>
              <a:rPr lang="en-US" sz="2000" b="1" dirty="0"/>
              <a:t>Zeros:</a:t>
            </a:r>
            <a:r>
              <a:rPr lang="en-US" sz="2000" dirty="0"/>
              <a:t> 0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777FD-AD67-41CB-92E7-D28E4070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" y="933173"/>
            <a:ext cx="6274192" cy="4705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FFC95-E505-44EC-A859-E45C981BFFE3}"/>
              </a:ext>
            </a:extLst>
          </p:cNvPr>
          <p:cNvSpPr txBox="1"/>
          <p:nvPr/>
        </p:nvSpPr>
        <p:spPr>
          <a:xfrm>
            <a:off x="6692118" y="3285995"/>
            <a:ext cx="6756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poles: 1   Number of zeros: 0</a:t>
            </a:r>
          </a:p>
          <a:p>
            <a:endParaRPr lang="en-IN" dirty="0"/>
          </a:p>
          <a:p>
            <a:r>
              <a:rPr lang="en-IN" dirty="0"/>
              <a:t>Status:                                            </a:t>
            </a:r>
          </a:p>
          <a:p>
            <a:r>
              <a:rPr lang="en-IN" dirty="0"/>
              <a:t>Fit to estimation data: </a:t>
            </a:r>
            <a:r>
              <a:rPr lang="en-IN" b="1" dirty="0"/>
              <a:t>75.87%                     </a:t>
            </a:r>
          </a:p>
          <a:p>
            <a:r>
              <a:rPr lang="en-IN" dirty="0"/>
              <a:t>FPE: </a:t>
            </a:r>
            <a:r>
              <a:rPr lang="en-IN" b="1" dirty="0"/>
              <a:t>90.42</a:t>
            </a:r>
            <a:r>
              <a:rPr lang="en-IN" dirty="0"/>
              <a:t>, MSE: </a:t>
            </a:r>
            <a:r>
              <a:rPr lang="en-IN" b="1" dirty="0"/>
              <a:t>86.49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/>
              <p:nvPr/>
            </p:nvSpPr>
            <p:spPr>
              <a:xfrm>
                <a:off x="7113565" y="2072560"/>
                <a:ext cx="3945398" cy="7668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0.05214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+0.2285)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65" y="2072560"/>
                <a:ext cx="3945398" cy="76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4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6E586F-0033-4C73-BE68-5CFDADA82322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288-F3AF-4139-8841-C6A0E0DDA68A}"/>
              </a:ext>
            </a:extLst>
          </p:cNvPr>
          <p:cNvSpPr txBox="1"/>
          <p:nvPr/>
        </p:nvSpPr>
        <p:spPr>
          <a:xfrm>
            <a:off x="5682174" y="-34341"/>
            <a:ext cx="6526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/>
              <a:t>S</a:t>
            </a:r>
            <a:r>
              <a:rPr lang="en-US" sz="2400" b="1" u="sng" dirty="0"/>
              <a:t>YSTEM</a:t>
            </a:r>
            <a:r>
              <a:rPr lang="en-US" sz="3200" b="1" u="sng" dirty="0"/>
              <a:t> I</a:t>
            </a:r>
            <a:r>
              <a:rPr lang="en-US" sz="2400" b="1" u="sng" dirty="0"/>
              <a:t>DENTIFICATION</a:t>
            </a:r>
          </a:p>
          <a:p>
            <a:pPr algn="r"/>
            <a:r>
              <a:rPr lang="en-US" sz="3200" b="1" u="sng" dirty="0"/>
              <a:t>T</a:t>
            </a:r>
            <a:r>
              <a:rPr lang="en-US" sz="2400" b="1" u="sng" dirty="0"/>
              <a:t>OOLBOX</a:t>
            </a:r>
            <a:endParaRPr lang="en-IN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FD1D5-F863-42C6-81B9-30E2374757D4}"/>
              </a:ext>
            </a:extLst>
          </p:cNvPr>
          <p:cNvSpPr txBox="1"/>
          <p:nvPr/>
        </p:nvSpPr>
        <p:spPr>
          <a:xfrm>
            <a:off x="102574" y="181102"/>
            <a:ext cx="1958455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 b="1"/>
            </a:lvl1pPr>
          </a:lstStyle>
          <a:p>
            <a:r>
              <a:rPr lang="en-US" dirty="0"/>
              <a:t>Poles: </a:t>
            </a:r>
            <a:r>
              <a:rPr lang="en-US" b="0" dirty="0"/>
              <a:t>2</a:t>
            </a:r>
            <a:r>
              <a:rPr lang="en-US" dirty="0"/>
              <a:t> Zeros: </a:t>
            </a:r>
            <a:r>
              <a:rPr lang="en-US" b="0" dirty="0"/>
              <a:t>0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FFC95-E505-44EC-A859-E45C981BFFE3}"/>
              </a:ext>
            </a:extLst>
          </p:cNvPr>
          <p:cNvSpPr txBox="1"/>
          <p:nvPr/>
        </p:nvSpPr>
        <p:spPr>
          <a:xfrm>
            <a:off x="6559645" y="3253942"/>
            <a:ext cx="5214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poles: 2   Number of zeros: 0</a:t>
            </a:r>
          </a:p>
          <a:p>
            <a:endParaRPr lang="en-US" dirty="0"/>
          </a:p>
          <a:p>
            <a:r>
              <a:rPr lang="en-US" dirty="0"/>
              <a:t>Status:                                            </a:t>
            </a:r>
          </a:p>
          <a:p>
            <a:r>
              <a:rPr lang="en-US" dirty="0"/>
              <a:t>Fit to estimation data: </a:t>
            </a:r>
            <a:r>
              <a:rPr lang="en-US" b="1" dirty="0"/>
              <a:t>93.3%                      </a:t>
            </a:r>
          </a:p>
          <a:p>
            <a:r>
              <a:rPr lang="en-US" dirty="0"/>
              <a:t>FPE: </a:t>
            </a:r>
            <a:r>
              <a:rPr lang="en-US" b="1" dirty="0"/>
              <a:t>7.172</a:t>
            </a:r>
            <a:r>
              <a:rPr lang="en-US" dirty="0"/>
              <a:t>, MSE: </a:t>
            </a:r>
            <a:r>
              <a:rPr lang="en-US" b="1" dirty="0"/>
              <a:t>6.66</a:t>
            </a:r>
            <a:r>
              <a:rPr lang="en-US" dirty="0"/>
              <a:t> 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/>
              <p:nvPr/>
            </p:nvSpPr>
            <p:spPr>
              <a:xfrm>
                <a:off x="6692996" y="1945505"/>
                <a:ext cx="4947727" cy="7668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0.0007035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0028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+0.003537)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96" y="1945505"/>
                <a:ext cx="4947727" cy="766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9C45D45-471C-4A41-8403-0C5E5779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" y="901120"/>
            <a:ext cx="6274192" cy="470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6E586F-0033-4C73-BE68-5CFDADA82322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288-F3AF-4139-8841-C6A0E0DDA68A}"/>
              </a:ext>
            </a:extLst>
          </p:cNvPr>
          <p:cNvSpPr txBox="1"/>
          <p:nvPr/>
        </p:nvSpPr>
        <p:spPr>
          <a:xfrm>
            <a:off x="5682174" y="-34341"/>
            <a:ext cx="6526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/>
              <a:t>S</a:t>
            </a:r>
            <a:r>
              <a:rPr lang="en-US" sz="2400" b="1" u="sng" dirty="0"/>
              <a:t>YSTEM</a:t>
            </a:r>
            <a:r>
              <a:rPr lang="en-US" sz="3200" b="1" u="sng" dirty="0"/>
              <a:t> I</a:t>
            </a:r>
            <a:r>
              <a:rPr lang="en-US" sz="2400" b="1" u="sng" dirty="0"/>
              <a:t>DENTIFICATION</a:t>
            </a:r>
          </a:p>
          <a:p>
            <a:pPr algn="r"/>
            <a:r>
              <a:rPr lang="en-US" sz="3200" b="1" u="sng" dirty="0"/>
              <a:t>T</a:t>
            </a:r>
            <a:r>
              <a:rPr lang="en-US" sz="2400" b="1" u="sng" dirty="0"/>
              <a:t>OOLBOX</a:t>
            </a:r>
            <a:endParaRPr lang="en-IN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FD1D5-F863-42C6-81B9-30E2374757D4}"/>
              </a:ext>
            </a:extLst>
          </p:cNvPr>
          <p:cNvSpPr txBox="1"/>
          <p:nvPr/>
        </p:nvSpPr>
        <p:spPr>
          <a:xfrm>
            <a:off x="102574" y="181102"/>
            <a:ext cx="1885883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 b="1"/>
            </a:lvl1pPr>
          </a:lstStyle>
          <a:p>
            <a:r>
              <a:rPr lang="en-US" dirty="0"/>
              <a:t>Poles: </a:t>
            </a:r>
            <a:r>
              <a:rPr lang="en-US" b="0" dirty="0"/>
              <a:t>2</a:t>
            </a:r>
            <a:r>
              <a:rPr lang="en-US" dirty="0"/>
              <a:t> Zeros: </a:t>
            </a:r>
            <a:r>
              <a:rPr lang="en-US" b="0" dirty="0"/>
              <a:t>1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FFC95-E505-44EC-A859-E45C981BFFE3}"/>
              </a:ext>
            </a:extLst>
          </p:cNvPr>
          <p:cNvSpPr txBox="1"/>
          <p:nvPr/>
        </p:nvSpPr>
        <p:spPr>
          <a:xfrm>
            <a:off x="6559645" y="3253942"/>
            <a:ext cx="5214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poles: 2   Number of zeros: 1</a:t>
            </a:r>
          </a:p>
          <a:p>
            <a:endParaRPr lang="en-US" dirty="0"/>
          </a:p>
          <a:p>
            <a:r>
              <a:rPr lang="en-US" dirty="0"/>
              <a:t>Status:                                            </a:t>
            </a:r>
          </a:p>
          <a:p>
            <a:r>
              <a:rPr lang="en-US" dirty="0"/>
              <a:t>Fit to estimation data: </a:t>
            </a:r>
            <a:r>
              <a:rPr lang="en-US" b="1" dirty="0"/>
              <a:t>91.33%                     </a:t>
            </a:r>
          </a:p>
          <a:p>
            <a:r>
              <a:rPr lang="en-US" dirty="0"/>
              <a:t>FPE: </a:t>
            </a:r>
            <a:r>
              <a:rPr lang="en-US" b="1" dirty="0"/>
              <a:t>12.2</a:t>
            </a:r>
            <a:r>
              <a:rPr lang="en-US" dirty="0"/>
              <a:t>, MSE: </a:t>
            </a:r>
            <a:r>
              <a:rPr lang="en-US" b="1" dirty="0"/>
              <a:t>11.16 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/>
              <p:nvPr/>
            </p:nvSpPr>
            <p:spPr>
              <a:xfrm>
                <a:off x="6692996" y="1945505"/>
                <a:ext cx="4947727" cy="7668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0.001367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+2.567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−0.5)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0037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+0.001117)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96" y="1945505"/>
                <a:ext cx="4947727" cy="766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E3FA220-8933-4742-8457-E37B5B3B7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" y="901120"/>
            <a:ext cx="6274191" cy="47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162DC7-55D9-4B68-95A9-B70C7C7F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" y="901121"/>
            <a:ext cx="6274189" cy="4705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E586F-0033-4C73-BE68-5CFDADA82322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288-F3AF-4139-8841-C6A0E0DDA68A}"/>
              </a:ext>
            </a:extLst>
          </p:cNvPr>
          <p:cNvSpPr txBox="1"/>
          <p:nvPr/>
        </p:nvSpPr>
        <p:spPr>
          <a:xfrm>
            <a:off x="5682174" y="-34341"/>
            <a:ext cx="6526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/>
              <a:t>S</a:t>
            </a:r>
            <a:r>
              <a:rPr lang="en-US" sz="2400" b="1" u="sng" dirty="0"/>
              <a:t>YSTEM</a:t>
            </a:r>
            <a:r>
              <a:rPr lang="en-US" sz="3200" b="1" u="sng" dirty="0"/>
              <a:t> I</a:t>
            </a:r>
            <a:r>
              <a:rPr lang="en-US" sz="2400" b="1" u="sng" dirty="0"/>
              <a:t>DENTIFICATION</a:t>
            </a:r>
          </a:p>
          <a:p>
            <a:pPr algn="r"/>
            <a:r>
              <a:rPr lang="en-US" sz="3200" b="1" u="sng" dirty="0"/>
              <a:t>T</a:t>
            </a:r>
            <a:r>
              <a:rPr lang="en-US" sz="2400" b="1" u="sng" dirty="0"/>
              <a:t>OOLBOX</a:t>
            </a:r>
            <a:endParaRPr lang="en-IN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FD1D5-F863-42C6-81B9-30E2374757D4}"/>
              </a:ext>
            </a:extLst>
          </p:cNvPr>
          <p:cNvSpPr txBox="1"/>
          <p:nvPr/>
        </p:nvSpPr>
        <p:spPr>
          <a:xfrm>
            <a:off x="102574" y="181102"/>
            <a:ext cx="1885883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 b="1"/>
            </a:lvl1pPr>
          </a:lstStyle>
          <a:p>
            <a:r>
              <a:rPr lang="en-US" dirty="0"/>
              <a:t>Poles: </a:t>
            </a:r>
            <a:r>
              <a:rPr lang="en-US" b="0" dirty="0"/>
              <a:t>2</a:t>
            </a:r>
            <a:r>
              <a:rPr lang="en-US" dirty="0"/>
              <a:t> Zeros: </a:t>
            </a:r>
            <a:r>
              <a:rPr lang="en-US" b="0" dirty="0"/>
              <a:t>2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FFC95-E505-44EC-A859-E45C981BFFE3}"/>
              </a:ext>
            </a:extLst>
          </p:cNvPr>
          <p:cNvSpPr txBox="1"/>
          <p:nvPr/>
        </p:nvSpPr>
        <p:spPr>
          <a:xfrm>
            <a:off x="6559645" y="3253942"/>
            <a:ext cx="5214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poles: 2   Number of zeros: 2</a:t>
            </a:r>
          </a:p>
          <a:p>
            <a:endParaRPr lang="en-US" dirty="0"/>
          </a:p>
          <a:p>
            <a:r>
              <a:rPr lang="en-US" dirty="0"/>
              <a:t>Status:                                            </a:t>
            </a:r>
          </a:p>
          <a:p>
            <a:r>
              <a:rPr lang="en-US" dirty="0"/>
              <a:t>Fit to estimation data: </a:t>
            </a:r>
            <a:r>
              <a:rPr lang="en-US" b="1" dirty="0"/>
              <a:t>93.35%                     </a:t>
            </a:r>
          </a:p>
          <a:p>
            <a:r>
              <a:rPr lang="en-US" dirty="0"/>
              <a:t>FPE: </a:t>
            </a:r>
            <a:r>
              <a:rPr lang="en-US" b="1" dirty="0"/>
              <a:t>7.284</a:t>
            </a:r>
            <a:r>
              <a:rPr lang="en-US" dirty="0"/>
              <a:t>, MSE: </a:t>
            </a:r>
            <a:r>
              <a:rPr lang="en-US" b="1" dirty="0"/>
              <a:t>6.566 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/>
              <p:nvPr/>
            </p:nvSpPr>
            <p:spPr>
              <a:xfrm>
                <a:off x="5366534" y="2171330"/>
                <a:ext cx="6841732" cy="768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0.1537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^2+4.979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+6.906 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−04)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0052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+0.003483)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34" y="2171330"/>
                <a:ext cx="6841732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44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0C53A-C491-4B08-A322-02732138C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" y="901121"/>
            <a:ext cx="6274189" cy="4705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E586F-0033-4C73-BE68-5CFDADA82322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288-F3AF-4139-8841-C6A0E0DDA68A}"/>
              </a:ext>
            </a:extLst>
          </p:cNvPr>
          <p:cNvSpPr txBox="1"/>
          <p:nvPr/>
        </p:nvSpPr>
        <p:spPr>
          <a:xfrm>
            <a:off x="5682174" y="-34341"/>
            <a:ext cx="6526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/>
              <a:t>S</a:t>
            </a:r>
            <a:r>
              <a:rPr lang="en-US" sz="2400" b="1" u="sng" dirty="0"/>
              <a:t>YSTEM</a:t>
            </a:r>
            <a:r>
              <a:rPr lang="en-US" sz="3200" b="1" u="sng" dirty="0"/>
              <a:t> I</a:t>
            </a:r>
            <a:r>
              <a:rPr lang="en-US" sz="2400" b="1" u="sng" dirty="0"/>
              <a:t>DENTIFICATION</a:t>
            </a:r>
          </a:p>
          <a:p>
            <a:pPr algn="r"/>
            <a:r>
              <a:rPr lang="en-US" sz="3200" b="1" u="sng" dirty="0"/>
              <a:t>T</a:t>
            </a:r>
            <a:r>
              <a:rPr lang="en-US" sz="2400" b="1" u="sng" dirty="0"/>
              <a:t>OOLBOX</a:t>
            </a:r>
            <a:endParaRPr lang="en-IN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FD1D5-F863-42C6-81B9-30E2374757D4}"/>
              </a:ext>
            </a:extLst>
          </p:cNvPr>
          <p:cNvSpPr txBox="1"/>
          <p:nvPr/>
        </p:nvSpPr>
        <p:spPr>
          <a:xfrm>
            <a:off x="102574" y="181102"/>
            <a:ext cx="1885883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 b="1"/>
            </a:lvl1pPr>
          </a:lstStyle>
          <a:p>
            <a:r>
              <a:rPr lang="en-US" dirty="0"/>
              <a:t>Poles: </a:t>
            </a:r>
            <a:r>
              <a:rPr lang="en-US" b="0" dirty="0"/>
              <a:t>3</a:t>
            </a:r>
            <a:r>
              <a:rPr lang="en-US" dirty="0"/>
              <a:t> Zeros: </a:t>
            </a:r>
            <a:r>
              <a:rPr lang="en-US" b="0" dirty="0"/>
              <a:t>1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FFC95-E505-44EC-A859-E45C981BFFE3}"/>
              </a:ext>
            </a:extLst>
          </p:cNvPr>
          <p:cNvSpPr txBox="1"/>
          <p:nvPr/>
        </p:nvSpPr>
        <p:spPr>
          <a:xfrm>
            <a:off x="6559645" y="3253942"/>
            <a:ext cx="5214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poles: 3   Number of zeros: 1</a:t>
            </a:r>
          </a:p>
          <a:p>
            <a:endParaRPr lang="en-US" dirty="0"/>
          </a:p>
          <a:p>
            <a:r>
              <a:rPr lang="en-US" dirty="0"/>
              <a:t>Status:                                            </a:t>
            </a:r>
          </a:p>
          <a:p>
            <a:r>
              <a:rPr lang="en-US" dirty="0"/>
              <a:t>Fit to estimation data: </a:t>
            </a:r>
            <a:r>
              <a:rPr lang="en-US" b="1" dirty="0"/>
              <a:t>84.3%                      </a:t>
            </a:r>
          </a:p>
          <a:p>
            <a:r>
              <a:rPr lang="en-US" dirty="0"/>
              <a:t>FPE: </a:t>
            </a:r>
            <a:r>
              <a:rPr lang="en-US" b="1" dirty="0"/>
              <a:t>41.22</a:t>
            </a:r>
            <a:r>
              <a:rPr lang="en-US" dirty="0"/>
              <a:t>, MSE: </a:t>
            </a:r>
            <a:r>
              <a:rPr lang="en-US" b="1" dirty="0"/>
              <a:t>36.61</a:t>
            </a:r>
            <a:r>
              <a:rPr lang="en-US" dirty="0"/>
              <a:t> 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/>
              <p:nvPr/>
            </p:nvSpPr>
            <p:spPr>
              <a:xfrm>
                <a:off x="5196114" y="2171330"/>
                <a:ext cx="7012152" cy="768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8.662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+2.645 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−05)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2259 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+0.001184 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+2.672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−04)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114" y="2171330"/>
                <a:ext cx="7012152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23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46830-40CF-4CB5-967F-51C51ABD4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" y="901121"/>
            <a:ext cx="6274188" cy="47056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E586F-0033-4C73-BE68-5CFDADA82322}"/>
              </a:ext>
            </a:extLst>
          </p:cNvPr>
          <p:cNvSpPr/>
          <p:nvPr/>
        </p:nvSpPr>
        <p:spPr>
          <a:xfrm>
            <a:off x="7948246" y="11974"/>
            <a:ext cx="4243754" cy="103090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288-F3AF-4139-8841-C6A0E0DDA68A}"/>
              </a:ext>
            </a:extLst>
          </p:cNvPr>
          <p:cNvSpPr txBox="1"/>
          <p:nvPr/>
        </p:nvSpPr>
        <p:spPr>
          <a:xfrm>
            <a:off x="5682174" y="-34341"/>
            <a:ext cx="6526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/>
              <a:t>S</a:t>
            </a:r>
            <a:r>
              <a:rPr lang="en-US" sz="2400" b="1" u="sng" dirty="0"/>
              <a:t>YSTEM</a:t>
            </a:r>
            <a:r>
              <a:rPr lang="en-US" sz="3200" b="1" u="sng" dirty="0"/>
              <a:t> I</a:t>
            </a:r>
            <a:r>
              <a:rPr lang="en-US" sz="2400" b="1" u="sng" dirty="0"/>
              <a:t>DENTIFICATION</a:t>
            </a:r>
          </a:p>
          <a:p>
            <a:pPr algn="r"/>
            <a:r>
              <a:rPr lang="en-US" sz="3200" b="1" u="sng" dirty="0"/>
              <a:t>T</a:t>
            </a:r>
            <a:r>
              <a:rPr lang="en-US" sz="2400" b="1" u="sng" dirty="0"/>
              <a:t>OOLBOX</a:t>
            </a:r>
            <a:endParaRPr lang="en-IN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FD1D5-F863-42C6-81B9-30E2374757D4}"/>
              </a:ext>
            </a:extLst>
          </p:cNvPr>
          <p:cNvSpPr txBox="1"/>
          <p:nvPr/>
        </p:nvSpPr>
        <p:spPr>
          <a:xfrm>
            <a:off x="102574" y="181102"/>
            <a:ext cx="1885883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 b="1"/>
            </a:lvl1pPr>
          </a:lstStyle>
          <a:p>
            <a:r>
              <a:rPr lang="en-US" dirty="0"/>
              <a:t>Poles: </a:t>
            </a:r>
            <a:r>
              <a:rPr lang="en-US" b="0" dirty="0"/>
              <a:t>3</a:t>
            </a:r>
            <a:r>
              <a:rPr lang="en-US" dirty="0"/>
              <a:t> Zeros: </a:t>
            </a:r>
            <a:r>
              <a:rPr lang="en-US" b="0" dirty="0"/>
              <a:t>2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FFC95-E505-44EC-A859-E45C981BFFE3}"/>
              </a:ext>
            </a:extLst>
          </p:cNvPr>
          <p:cNvSpPr txBox="1"/>
          <p:nvPr/>
        </p:nvSpPr>
        <p:spPr>
          <a:xfrm>
            <a:off x="6559645" y="3253942"/>
            <a:ext cx="5214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poles: 3   Number of zeros: 2</a:t>
            </a:r>
          </a:p>
          <a:p>
            <a:endParaRPr lang="en-US" dirty="0"/>
          </a:p>
          <a:p>
            <a:r>
              <a:rPr lang="en-US" dirty="0"/>
              <a:t>Status:                                            </a:t>
            </a:r>
          </a:p>
          <a:p>
            <a:r>
              <a:rPr lang="en-US" dirty="0"/>
              <a:t>Fit to estimation data: </a:t>
            </a:r>
            <a:r>
              <a:rPr lang="en-US" b="1" dirty="0"/>
              <a:t>93.3%                      </a:t>
            </a:r>
          </a:p>
          <a:p>
            <a:r>
              <a:rPr lang="en-US" dirty="0"/>
              <a:t>FPE: </a:t>
            </a:r>
            <a:r>
              <a:rPr lang="en-US" b="1" dirty="0"/>
              <a:t>7.62</a:t>
            </a:r>
            <a:r>
              <a:rPr lang="en-US" dirty="0"/>
              <a:t>, MSE: </a:t>
            </a:r>
            <a:r>
              <a:rPr lang="en-US" b="1" dirty="0"/>
              <a:t>6.668</a:t>
            </a:r>
            <a:r>
              <a:rPr lang="en-US" dirty="0"/>
              <a:t> 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/>
              <p:nvPr/>
            </p:nvSpPr>
            <p:spPr>
              <a:xfrm>
                <a:off x="5366534" y="2171330"/>
                <a:ext cx="6841732" cy="7914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0.2823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^2+3.097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−03 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+1.669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−03)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.238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+0.01618 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+0.008224 )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EE223-24E0-4F49-93AC-46AEF82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34" y="2171330"/>
                <a:ext cx="6841732" cy="791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91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600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2022-05-18T14:08:29Z</dcterms:created>
  <dcterms:modified xsi:type="dcterms:W3CDTF">2022-05-18T11:18:47Z</dcterms:modified>
</cp:coreProperties>
</file>