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79" r:id="rId12"/>
    <p:sldId id="268" r:id="rId13"/>
    <p:sldId id="266" r:id="rId14"/>
    <p:sldId id="280" r:id="rId15"/>
    <p:sldId id="281" r:id="rId16"/>
    <p:sldId id="267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B402F-1307-4551-A00C-2D736ED9E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85814"/>
            <a:ext cx="8361229" cy="755553"/>
          </a:xfrm>
        </p:spPr>
        <p:txBody>
          <a:bodyPr/>
          <a:lstStyle/>
          <a:p>
            <a:r>
              <a:rPr lang="pt-BR" sz="4800" dirty="0"/>
              <a:t>T9A2 - Economia e Finanças</a:t>
            </a:r>
            <a:endParaRPr lang="pt-BR" sz="8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060469F-5F43-4749-A03C-2A47A42BEF27}"/>
              </a:ext>
            </a:extLst>
          </p:cNvPr>
          <p:cNvSpPr txBox="1">
            <a:spLocks/>
          </p:cNvSpPr>
          <p:nvPr/>
        </p:nvSpPr>
        <p:spPr>
          <a:xfrm>
            <a:off x="2088098" y="3429000"/>
            <a:ext cx="8015288" cy="19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Gustavo Tarrafil Sousa Pereira - 159740</a:t>
            </a:r>
          </a:p>
          <a:p>
            <a:r>
              <a:rPr lang="pt-BR" sz="2400" dirty="0"/>
              <a:t>Kevin Barrios - 219643</a:t>
            </a:r>
          </a:p>
          <a:p>
            <a:r>
              <a:rPr lang="pt-BR" sz="2400" dirty="0"/>
              <a:t>Lucas Henrique Carneiro Leão Couto - 220784</a:t>
            </a:r>
          </a:p>
          <a:p>
            <a:r>
              <a:rPr lang="pt-BR" sz="2400" dirty="0"/>
              <a:t>Matheus </a:t>
            </a:r>
            <a:r>
              <a:rPr lang="pt-BR" sz="2400" dirty="0" err="1"/>
              <a:t>Percário</a:t>
            </a:r>
            <a:r>
              <a:rPr lang="pt-BR" sz="2400" dirty="0"/>
              <a:t> </a:t>
            </a:r>
            <a:r>
              <a:rPr lang="pt-BR" sz="2400" dirty="0" err="1"/>
              <a:t>Bruder</a:t>
            </a:r>
            <a:r>
              <a:rPr lang="pt-BR" sz="2400" dirty="0"/>
              <a:t> - 222327</a:t>
            </a:r>
          </a:p>
        </p:txBody>
      </p:sp>
    </p:spTree>
    <p:extLst>
      <p:ext uri="{BB962C8B-B14F-4D97-AF65-F5344CB8AC3E}">
        <p14:creationId xmlns:p14="http://schemas.microsoft.com/office/powerpoint/2010/main" val="18488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8000"/>
    </mc:Choice>
    <mc:Fallback xmlns="">
      <p:transition spd="slow" advClick="0" advTm="18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467E1-9A26-42CE-8AB4-DCF10289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BR" sz="4000" dirty="0"/>
              <a:t>RETORNO SOBRE O INVESTIMENTO (ROI)</a:t>
            </a:r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66B1064C-20F0-4690-9802-0335EC8B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2" y="1802245"/>
            <a:ext cx="74961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72CB688-CD00-4D05-B432-B05609413A1C}"/>
              </a:ext>
            </a:extLst>
          </p:cNvPr>
          <p:cNvSpPr txBox="1"/>
          <p:nvPr/>
        </p:nvSpPr>
        <p:spPr>
          <a:xfrm>
            <a:off x="2304473" y="4184073"/>
            <a:ext cx="7583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RECEITA – CUSTO = LUCRO LÍQUIDO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CUSTO = INVESTIMENTO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Fornecidos pelo site da B3</a:t>
            </a:r>
          </a:p>
        </p:txBody>
      </p:sp>
    </p:spTree>
    <p:extLst>
      <p:ext uri="{BB962C8B-B14F-4D97-AF65-F5344CB8AC3E}">
        <p14:creationId xmlns:p14="http://schemas.microsoft.com/office/powerpoint/2010/main" val="1583044324"/>
      </p:ext>
    </p:extLst>
  </p:cSld>
  <p:clrMapOvr>
    <a:masterClrMapping/>
  </p:clrMapOvr>
  <p:transition spd="slow" advClick="0" advTm="5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5E5AE40-6DD7-44DC-9F11-F75C3F02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6" y="188448"/>
            <a:ext cx="10481096" cy="64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45434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D51050-3A25-4282-AEBF-1E4F9463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4" y="181206"/>
            <a:ext cx="11117449" cy="6495588"/>
          </a:xfrm>
          <a:prstGeom prst="rect">
            <a:avLst/>
          </a:prstGeom>
          <a:noFill/>
          <a:ln>
            <a:noFill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392134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05D78-665C-428D-826F-771B1E8E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COMPROMETIMENTO DO LUCRO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A5FFC0-FB75-43A6-B8F1-AE2391377ACA}"/>
              </a:ext>
            </a:extLst>
          </p:cNvPr>
          <p:cNvSpPr txBox="1"/>
          <p:nvPr/>
        </p:nvSpPr>
        <p:spPr>
          <a:xfrm>
            <a:off x="3673764" y="2536993"/>
            <a:ext cx="499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LUCRO DO EXERCÍCIO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675D01-3113-45D7-B4A1-9ED9A8463AE8}"/>
              </a:ext>
            </a:extLst>
          </p:cNvPr>
          <p:cNvSpPr txBox="1"/>
          <p:nvPr/>
        </p:nvSpPr>
        <p:spPr>
          <a:xfrm>
            <a:off x="3612573" y="3443845"/>
            <a:ext cx="5119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DESPESAS FINANCEIRAS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A9D723-2B31-454A-B8D3-5E54A68CE41B}"/>
              </a:ext>
            </a:extLst>
          </p:cNvPr>
          <p:cNvCxnSpPr>
            <a:cxnSpLocks/>
          </p:cNvCxnSpPr>
          <p:nvPr/>
        </p:nvCxnSpPr>
        <p:spPr>
          <a:xfrm>
            <a:off x="3364345" y="3288146"/>
            <a:ext cx="561570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0677"/>
      </p:ext>
    </p:extLst>
  </p:cSld>
  <p:clrMapOvr>
    <a:masterClrMapping/>
  </p:clrMapOvr>
  <p:transition spd="slow" advClick="0" advTm="500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E55FC1-B50B-497B-8640-4DE23961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09" y="466196"/>
            <a:ext cx="11176000" cy="59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1314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545CE22-DF6E-4CD7-ABB8-F1DD066A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3" y="99048"/>
            <a:ext cx="10776094" cy="66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7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7A8EE-7C48-4EEC-97C6-EFFF1F48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D4B2EE-DA73-41BF-8CB7-A49048145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5" t="16403" r="11126" b="20411"/>
          <a:stretch/>
        </p:blipFill>
        <p:spPr>
          <a:xfrm>
            <a:off x="1142423" y="1573077"/>
            <a:ext cx="6534727" cy="28205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EB6340-BEA0-4119-B1FD-C175DAE56866}"/>
              </a:ext>
            </a:extLst>
          </p:cNvPr>
          <p:cNvSpPr txBox="1"/>
          <p:nvPr/>
        </p:nvSpPr>
        <p:spPr>
          <a:xfrm>
            <a:off x="4003963" y="5156537"/>
            <a:ext cx="4184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70C0"/>
                </a:solidFill>
              </a:rPr>
              <a:t>5 ANOS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221E63B-1DEE-44CB-B493-855CBE3D4FB3}"/>
              </a:ext>
            </a:extLst>
          </p:cNvPr>
          <p:cNvGrpSpPr/>
          <p:nvPr/>
        </p:nvGrpSpPr>
        <p:grpSpPr>
          <a:xfrm>
            <a:off x="8344626" y="1573077"/>
            <a:ext cx="3285688" cy="2820545"/>
            <a:chOff x="8344626" y="1573077"/>
            <a:chExt cx="3285688" cy="2820545"/>
          </a:xfrm>
        </p:grpSpPr>
        <p:pic>
          <p:nvPicPr>
            <p:cNvPr id="5124" name="Picture 4" descr="Imagem relacionada">
              <a:extLst>
                <a:ext uri="{FF2B5EF4-FFF2-40B4-BE49-F238E27FC236}">
                  <a16:creationId xmlns:a16="http://schemas.microsoft.com/office/drawing/2014/main" id="{10966975-18FD-47B6-9129-1A8F67702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626" y="1573077"/>
              <a:ext cx="3285688" cy="2820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6374655-EF20-478E-82DF-4F34D0277461}"/>
                </a:ext>
              </a:extLst>
            </p:cNvPr>
            <p:cNvSpPr/>
            <p:nvPr/>
          </p:nvSpPr>
          <p:spPr>
            <a:xfrm>
              <a:off x="10054591" y="2663190"/>
              <a:ext cx="1215390" cy="7658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60941826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2832A56-0B45-4FBD-A403-CD45D740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49" y="158544"/>
            <a:ext cx="10512178" cy="654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25647"/>
      </p:ext>
    </p:extLst>
  </p:cSld>
  <p:clrMapOvr>
    <a:masterClrMapping/>
  </p:clrMapOvr>
  <p:transition spd="med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F026A29-CDF5-4015-98D2-C891FC2B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40" y="97948"/>
            <a:ext cx="8248319" cy="666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663518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F371-8356-473E-859A-8DCEC6C3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Agradecimentos</a:t>
            </a:r>
            <a:r>
              <a:rPr lang="en-US" dirty="0"/>
              <a:t>….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966D49-60C9-4B91-B189-A0A063E3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7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A86CF-617E-4D60-ABDE-DF576DB4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4513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Modelos Analíticos da estrutura de capital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A9780-5497-413D-8BE1-50E43A09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768436"/>
            <a:ext cx="9601200" cy="2098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Analisar, por meio de modelos financeiros, se o setor de educação é rentável no brasil</a:t>
            </a:r>
          </a:p>
        </p:txBody>
      </p:sp>
    </p:spTree>
    <p:extLst>
      <p:ext uri="{BB962C8B-B14F-4D97-AF65-F5344CB8AC3E}">
        <p14:creationId xmlns:p14="http://schemas.microsoft.com/office/powerpoint/2010/main" val="25490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ovespa logo">
            <a:extLst>
              <a:ext uri="{FF2B5EF4-FFF2-40B4-BE49-F238E27FC236}">
                <a16:creationId xmlns:a16="http://schemas.microsoft.com/office/drawing/2014/main" id="{18AA3781-61AB-435E-AF4B-18E4557C0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" y="2461757"/>
            <a:ext cx="4313382" cy="193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ovespa logo">
            <a:extLst>
              <a:ext uri="{FF2B5EF4-FFF2-40B4-BE49-F238E27FC236}">
                <a16:creationId xmlns:a16="http://schemas.microsoft.com/office/drawing/2014/main" id="{9887421C-4495-4E4F-B7A7-C84E50C4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87" y="1130081"/>
            <a:ext cx="4743450" cy="13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TIP logo">
            <a:extLst>
              <a:ext uri="{FF2B5EF4-FFF2-40B4-BE49-F238E27FC236}">
                <a16:creationId xmlns:a16="http://schemas.microsoft.com/office/drawing/2014/main" id="{F1C32357-626C-420B-B5F5-B6A42A563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063" y1="61636" x2="23063" y2="61636"/>
                        <a14:foregroundMark x1="33063" y1="63273" x2="33063" y2="63273"/>
                        <a14:foregroundMark x1="44505" y1="56727" x2="44505" y2="56727"/>
                        <a14:foregroundMark x1="51171" y1="60182" x2="51171" y2="60182"/>
                        <a14:foregroundMark x1="50721" y1="46727" x2="50721" y2="46727"/>
                        <a14:foregroundMark x1="54414" y1="64727" x2="54414" y2="64727"/>
                        <a14:foregroundMark x1="63874" y1="27636" x2="63874" y2="27636"/>
                        <a14:foregroundMark x1="74054" y1="40182" x2="74054" y2="40182"/>
                        <a14:foregroundMark x1="72793" y1="47091" x2="62883" y2="29636"/>
                        <a14:foregroundMark x1="67970" y1="30937" x2="75676" y2="32909"/>
                        <a14:foregroundMark x1="62883" y1="29636" x2="67153" y2="30728"/>
                        <a14:foregroundMark x1="75676" y1="32909" x2="73333" y2="45636"/>
                        <a14:backgroundMark x1="68559" y1="34545" x2="68559" y2="34545"/>
                        <a14:backgroundMark x1="68559" y1="31636" x2="68378" y2="32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26" y="4214911"/>
            <a:ext cx="3712499" cy="183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gual a 3">
            <a:extLst>
              <a:ext uri="{FF2B5EF4-FFF2-40B4-BE49-F238E27FC236}">
                <a16:creationId xmlns:a16="http://schemas.microsoft.com/office/drawing/2014/main" id="{C2120A2B-8DEA-4E13-B3D9-2DE232B27002}"/>
              </a:ext>
            </a:extLst>
          </p:cNvPr>
          <p:cNvSpPr/>
          <p:nvPr/>
        </p:nvSpPr>
        <p:spPr>
          <a:xfrm>
            <a:off x="5412509" y="2903347"/>
            <a:ext cx="1366982" cy="12469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inal de Adição 4">
            <a:extLst>
              <a:ext uri="{FF2B5EF4-FFF2-40B4-BE49-F238E27FC236}">
                <a16:creationId xmlns:a16="http://schemas.microsoft.com/office/drawing/2014/main" id="{6BABFF29-2DAC-48E3-BFF7-BEB8D0F71D38}"/>
              </a:ext>
            </a:extLst>
          </p:cNvPr>
          <p:cNvSpPr/>
          <p:nvPr/>
        </p:nvSpPr>
        <p:spPr>
          <a:xfrm>
            <a:off x="8257309" y="2903346"/>
            <a:ext cx="1366982" cy="12469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5E0CDC-B50D-49C1-9EEB-0FD88E4EA03D}"/>
              </a:ext>
            </a:extLst>
          </p:cNvPr>
          <p:cNvSpPr txBox="1"/>
          <p:nvPr/>
        </p:nvSpPr>
        <p:spPr>
          <a:xfrm>
            <a:off x="6879135" y="6386948"/>
            <a:ext cx="53128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https://pt.wikipedia.org/wiki/B3_(</a:t>
            </a:r>
            <a:r>
              <a:rPr lang="pt-BR" sz="1600" dirty="0" err="1"/>
              <a:t>bolsa_de_valores</a:t>
            </a:r>
            <a:r>
              <a:rPr lang="pt-BR" sz="1600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812592"/>
      </p:ext>
    </p:extLst>
  </p:cSld>
  <p:clrMapOvr>
    <a:masterClrMapping/>
  </p:clrMapOvr>
  <p:transition spd="slow" advClick="0" advTm="1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84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14D4FD-55B6-410A-A24F-CDAF09699C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B707BC-F883-40CA-B278-4E7D19DDF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68" b="4781"/>
          <a:stretch/>
        </p:blipFill>
        <p:spPr>
          <a:xfrm>
            <a:off x="0" y="852054"/>
            <a:ext cx="12192000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C0D86-D49E-4A1C-BB08-49A5DFE7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B37B6D-B148-4338-A691-56A970E5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2618"/>
            <a:ext cx="5675745" cy="4867564"/>
          </a:xfrm>
        </p:spPr>
        <p:txBody>
          <a:bodyPr>
            <a:normAutofit/>
          </a:bodyPr>
          <a:lstStyle/>
          <a:p>
            <a:r>
              <a:rPr lang="pt-BR" sz="2800" dirty="0"/>
              <a:t>Total do ativo</a:t>
            </a:r>
          </a:p>
          <a:p>
            <a:r>
              <a:rPr lang="pt-BR" sz="2800" dirty="0"/>
              <a:t>Total do passivo</a:t>
            </a:r>
          </a:p>
          <a:p>
            <a:r>
              <a:rPr lang="pt-BR" sz="2800" dirty="0"/>
              <a:t>Patrimônio líquido</a:t>
            </a:r>
          </a:p>
          <a:p>
            <a:r>
              <a:rPr lang="pt-BR" sz="2800" dirty="0"/>
              <a:t>Lucro liquido</a:t>
            </a:r>
          </a:p>
          <a:p>
            <a:r>
              <a:rPr lang="pt-BR" sz="2800" dirty="0"/>
              <a:t>Despesas financeiras</a:t>
            </a:r>
          </a:p>
          <a:p>
            <a:r>
              <a:rPr lang="pt-BR" sz="2800" dirty="0"/>
              <a:t>Despesas operacionais</a:t>
            </a:r>
          </a:p>
          <a:p>
            <a:r>
              <a:rPr lang="pt-BR" sz="2800" dirty="0"/>
              <a:t>Amortização / Depreciação</a:t>
            </a:r>
          </a:p>
          <a:p>
            <a:r>
              <a:rPr lang="pt-BR" sz="2800" dirty="0"/>
              <a:t>Juros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424792-4301-46DB-8635-F297BEC9A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15"/>
          <a:stretch/>
        </p:blipFill>
        <p:spPr>
          <a:xfrm>
            <a:off x="6747925" y="1782618"/>
            <a:ext cx="4953945" cy="44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97397"/>
      </p:ext>
    </p:extLst>
  </p:cSld>
  <p:clrMapOvr>
    <a:masterClrMapping/>
  </p:clrMapOvr>
  <p:transition spd="slow" advClick="0" advTm="15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82BEE-290A-4A8B-B072-D6F10897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55937-4BC4-431E-AFC2-07163C92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1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BBB03-2D09-4749-8DB8-2EBFB427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7F402-AFE4-4034-B1A7-90EB969EF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12"/>
            <a:ext cx="9601200" cy="2356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EBITDA</a:t>
            </a:r>
            <a:r>
              <a:rPr lang="pt-BR" sz="2400" dirty="0"/>
              <a:t> - </a:t>
            </a:r>
            <a:r>
              <a:rPr lang="pt-BR" sz="2400" dirty="0" err="1"/>
              <a:t>Earnings</a:t>
            </a:r>
            <a:r>
              <a:rPr lang="pt-BR" sz="2400" dirty="0"/>
              <a:t> </a:t>
            </a:r>
            <a:r>
              <a:rPr lang="pt-BR" sz="2400" dirty="0" err="1"/>
              <a:t>Before</a:t>
            </a:r>
            <a:r>
              <a:rPr lang="pt-BR" sz="2400" dirty="0"/>
              <a:t> </a:t>
            </a:r>
            <a:r>
              <a:rPr lang="pt-BR" sz="2400" dirty="0" err="1"/>
              <a:t>Interest</a:t>
            </a:r>
            <a:r>
              <a:rPr lang="pt-BR" sz="2400" dirty="0"/>
              <a:t>, Taxes, </a:t>
            </a:r>
            <a:r>
              <a:rPr lang="pt-BR" sz="2400" dirty="0" err="1"/>
              <a:t>Depreciation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Amortization</a:t>
            </a: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800" dirty="0"/>
              <a:t>LAJIDA</a:t>
            </a:r>
            <a:r>
              <a:rPr lang="pt-BR" sz="2400" dirty="0"/>
              <a:t> - Lucros Antes de Juros, Impostos, Depreciação e Amortização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0E54F8-3CBD-4FE1-AB92-83EAFD9B56FB}"/>
              </a:ext>
            </a:extLst>
          </p:cNvPr>
          <p:cNvSpPr txBox="1"/>
          <p:nvPr/>
        </p:nvSpPr>
        <p:spPr>
          <a:xfrm>
            <a:off x="3076575" y="6456501"/>
            <a:ext cx="951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https://www.btgpactualdigital.com/blog/financas/ebitda-o-que-e-para-que-serve-e-como-calcular</a:t>
            </a:r>
          </a:p>
        </p:txBody>
      </p:sp>
      <p:sp>
        <p:nvSpPr>
          <p:cNvPr id="5" name="Igual a 4">
            <a:extLst>
              <a:ext uri="{FF2B5EF4-FFF2-40B4-BE49-F238E27FC236}">
                <a16:creationId xmlns:a16="http://schemas.microsoft.com/office/drawing/2014/main" id="{2994D957-3495-4C46-86E3-EC6455E695D9}"/>
              </a:ext>
            </a:extLst>
          </p:cNvPr>
          <p:cNvSpPr/>
          <p:nvPr/>
        </p:nvSpPr>
        <p:spPr>
          <a:xfrm>
            <a:off x="5417127" y="2169449"/>
            <a:ext cx="1357746" cy="11453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m para capital aberto">
            <a:extLst>
              <a:ext uri="{FF2B5EF4-FFF2-40B4-BE49-F238E27FC236}">
                <a16:creationId xmlns:a16="http://schemas.microsoft.com/office/drawing/2014/main" id="{34E3026B-6185-40D9-8431-6D829329F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24" y="3980236"/>
            <a:ext cx="4829752" cy="219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DA2658D-F193-4FEF-82EF-C3FDC8126424}"/>
              </a:ext>
            </a:extLst>
          </p:cNvPr>
          <p:cNvSpPr txBox="1">
            <a:spLocks/>
          </p:cNvSpPr>
          <p:nvPr/>
        </p:nvSpPr>
        <p:spPr>
          <a:xfrm>
            <a:off x="1371600" y="4438831"/>
            <a:ext cx="9601200" cy="235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pt-BR" sz="2800" dirty="0"/>
              <a:t>ROI </a:t>
            </a:r>
            <a:r>
              <a:rPr lang="pt-BR" sz="2400" dirty="0"/>
              <a:t>– Retorno sobre o investimento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pt-BR" sz="2800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pt-BR" sz="2800" dirty="0"/>
              <a:t>Comprometimento do lucro</a:t>
            </a:r>
            <a:endParaRPr lang="pt-BR" sz="2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5D2658-9F9A-4AA0-82ED-494394014E41}"/>
              </a:ext>
            </a:extLst>
          </p:cNvPr>
          <p:cNvSpPr/>
          <p:nvPr/>
        </p:nvSpPr>
        <p:spPr>
          <a:xfrm>
            <a:off x="957695" y="1452182"/>
            <a:ext cx="10276609" cy="23562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8DC917-B1B9-4186-9E59-381F6FEE0321}"/>
              </a:ext>
            </a:extLst>
          </p:cNvPr>
          <p:cNvSpPr/>
          <p:nvPr/>
        </p:nvSpPr>
        <p:spPr>
          <a:xfrm>
            <a:off x="957695" y="4333115"/>
            <a:ext cx="10276609" cy="7377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A6BF9E-759B-48D9-8502-8643911F4491}"/>
              </a:ext>
            </a:extLst>
          </p:cNvPr>
          <p:cNvSpPr/>
          <p:nvPr/>
        </p:nvSpPr>
        <p:spPr>
          <a:xfrm>
            <a:off x="957694" y="5440127"/>
            <a:ext cx="10276609" cy="7377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4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2000">
        <p:cut/>
      </p:transition>
    </mc:Choice>
    <mc:Fallback xmlns="">
      <p:transition advClick="0" advTm="1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xit" presetSubtype="37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uiExpand="1" build="p"/>
      <p:bldP spid="6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02060-1B25-47C5-958E-1761DD83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EBITDA</a:t>
            </a:r>
          </a:p>
        </p:txBody>
      </p:sp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459D5DD1-66DC-44A3-A6D1-A9B4D0B5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625" r="92000">
                        <a14:foregroundMark x1="9625" y1="35000" x2="8625" y2="53250"/>
                        <a14:foregroundMark x1="91125" y1="29875" x2="90250" y2="37500"/>
                        <a14:foregroundMark x1="90250" y1="37500" x2="92000" y2="44500"/>
                        <a14:foregroundMark x1="92000" y1="44500" x2="90756" y2="50223"/>
                        <a14:foregroundMark x1="83687" y1="59053" x2="83625" y2="59500"/>
                        <a14:foregroundMark x1="83764" y1="58500" x2="83736" y2="58705"/>
                        <a14:foregroundMark x1="11250" y1="71000" x2="18625" y2="69250"/>
                        <a14:foregroundMark x1="18625" y1="69250" x2="14500" y2="75500"/>
                        <a14:foregroundMark x1="14500" y1="75500" x2="12250" y2="75750"/>
                        <a14:foregroundMark x1="14750" y1="82500" x2="28625" y2="86750"/>
                        <a14:foregroundMark x1="28625" y1="86750" x2="30625" y2="86750"/>
                        <a14:foregroundMark x1="42875" y1="76500" x2="42875" y2="76500"/>
                        <a14:foregroundMark x1="41750" y1="74000" x2="42625" y2="75750"/>
                        <a14:foregroundMark x1="44500" y1="69375" x2="43750" y2="68125"/>
                        <a14:foregroundMark x1="48000" y1="81625" x2="47125" y2="81500"/>
                        <a14:foregroundMark x1="49875" y1="75875" x2="49750" y2="76375"/>
                        <a14:foregroundMark x1="54000" y1="67750" x2="53500" y2="67750"/>
                        <a14:foregroundMark x1="62500" y1="71250" x2="62125" y2="71125"/>
                        <a14:foregroundMark x1="79750" y1="68000" x2="69375" y2="79250"/>
                        <a14:foregroundMark x1="69375" y1="79250" x2="70875" y2="86250"/>
                        <a14:foregroundMark x1="70875" y1="86250" x2="86000" y2="85625"/>
                        <a14:foregroundMark x1="86000" y1="85625" x2="89500" y2="78500"/>
                        <a14:foregroundMark x1="89500" y1="78500" x2="87000" y2="71250"/>
                        <a14:foregroundMark x1="87000" y1="71250" x2="79875" y2="69125"/>
                        <a14:foregroundMark x1="79875" y1="69125" x2="78875" y2="69375"/>
                        <a14:backgroundMark x1="81375" y1="47375" x2="83375" y2="48500"/>
                        <a14:backgroundMark x1="85375" y1="51000" x2="84625" y2="58000"/>
                        <a14:backgroundMark x1="81000" y1="51500" x2="82000" y2="52000"/>
                        <a14:backgroundMark x1="80875" y1="50500" x2="82500" y2="51375"/>
                        <a14:backgroundMark x1="88375" y1="53750" x2="91125" y2="60125"/>
                        <a14:backgroundMark x1="91125" y1="60125" x2="84375" y2="57625"/>
                        <a14:backgroundMark x1="84375" y1="57625" x2="84125" y2="57125"/>
                        <a14:backgroundMark x1="81125" y1="50875" x2="84875" y2="57500"/>
                        <a14:backgroundMark x1="84875" y1="57500" x2="84000" y2="58125"/>
                        <a14:backgroundMark x1="82500" y1="57250" x2="82375" y2="56250"/>
                        <a14:backgroundMark x1="88500" y1="52375" x2="91875" y2="52625"/>
                        <a14:backgroundMark x1="83625" y1="59500" x2="83625" y2="59500"/>
                        <a14:backgroundMark x1="83250" y1="58500" x2="83250" y2="58500"/>
                        <a14:backgroundMark x1="84000" y1="58000" x2="83500" y2="58000"/>
                        <a14:backgroundMark x1="83750" y1="59250" x2="83750" y2="58750"/>
                        <a14:backgroundMark x1="83500" y1="58750" x2="83750" y2="56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4" y="915554"/>
            <a:ext cx="5026891" cy="50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>
            <a:extLst>
              <a:ext uri="{FF2B5EF4-FFF2-40B4-BE49-F238E27FC236}">
                <a16:creationId xmlns:a16="http://schemas.microsoft.com/office/drawing/2014/main" id="{F4F25F17-1008-46DA-A8D4-8C76CC979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02" y="1882263"/>
            <a:ext cx="5026891" cy="309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9A3AFB-63EC-4B4E-9D61-3CCAEFECC79C}"/>
              </a:ext>
            </a:extLst>
          </p:cNvPr>
          <p:cNvSpPr txBox="1"/>
          <p:nvPr/>
        </p:nvSpPr>
        <p:spPr>
          <a:xfrm>
            <a:off x="3076575" y="6456501"/>
            <a:ext cx="951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https://www.btgpactualdigital.com/blog/financas/ebitda-o-que-e-para-que-serve-e-como-calcular</a:t>
            </a:r>
          </a:p>
        </p:txBody>
      </p:sp>
    </p:spTree>
    <p:extLst>
      <p:ext uri="{BB962C8B-B14F-4D97-AF65-F5344CB8AC3E}">
        <p14:creationId xmlns:p14="http://schemas.microsoft.com/office/powerpoint/2010/main" val="2285523316"/>
      </p:ext>
    </p:extLst>
  </p:cSld>
  <p:clrMapOvr>
    <a:masterClrMapping/>
  </p:clrMapOvr>
  <p:transition spd="slow" advClick="0" advTm="5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333 0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919</TotalTime>
  <Words>188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Franklin Gothic Book</vt:lpstr>
      <vt:lpstr>Cortar</vt:lpstr>
      <vt:lpstr>T9A2 - Economia e Finanças</vt:lpstr>
      <vt:lpstr>Modelos Analíticos da estrutura de capital</vt:lpstr>
      <vt:lpstr>Apresentação do PowerPoint</vt:lpstr>
      <vt:lpstr>Apresentação do PowerPoint</vt:lpstr>
      <vt:lpstr>Apresentação do PowerPoint</vt:lpstr>
      <vt:lpstr>DADOS:</vt:lpstr>
      <vt:lpstr>Apresentação do PowerPoint</vt:lpstr>
      <vt:lpstr>INDICADORES</vt:lpstr>
      <vt:lpstr>EBITDA</vt:lpstr>
      <vt:lpstr>RETORNO SOBRE O INVESTIMENTO (ROI)</vt:lpstr>
      <vt:lpstr>Apresentação do PowerPoint</vt:lpstr>
      <vt:lpstr>Apresentação do PowerPoint</vt:lpstr>
      <vt:lpstr>COMPROMETIMENTO DO LUCRO</vt:lpstr>
      <vt:lpstr>Apresentação do PowerPoint</vt:lpstr>
      <vt:lpstr>Apresentação do PowerPoint</vt:lpstr>
      <vt:lpstr>ANÁLISE</vt:lpstr>
      <vt:lpstr>Apresentação do PowerPoint</vt:lpstr>
      <vt:lpstr>Apresentação do PowerPoint</vt:lpstr>
      <vt:lpstr>Agradecimentos….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T9A2 - Economia e Finanças</dc:title>
  <dc:creator>Gustavo Pereira</dc:creator>
  <cp:lastModifiedBy>Gustavo Pereira</cp:lastModifiedBy>
  <cp:revision>38</cp:revision>
  <dcterms:created xsi:type="dcterms:W3CDTF">2018-11-10T13:56:04Z</dcterms:created>
  <dcterms:modified xsi:type="dcterms:W3CDTF">2018-11-12T20:06:49Z</dcterms:modified>
</cp:coreProperties>
</file>