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7" r:id="rId4"/>
    <p:sldId id="268" r:id="rId5"/>
    <p:sldId id="267" r:id="rId6"/>
    <p:sldId id="269" r:id="rId7"/>
    <p:sldId id="270" r:id="rId8"/>
    <p:sldId id="258" r:id="rId9"/>
    <p:sldId id="265" r:id="rId10"/>
    <p:sldId id="272" r:id="rId11"/>
    <p:sldId id="273" r:id="rId12"/>
    <p:sldId id="271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D68"/>
    <a:srgbClr val="B3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3210" autoAdjust="0"/>
  </p:normalViewPr>
  <p:slideViewPr>
    <p:cSldViewPr snapToGrid="0">
      <p:cViewPr varScale="1">
        <p:scale>
          <a:sx n="84" d="100"/>
          <a:sy n="84" d="100"/>
        </p:scale>
        <p:origin x="70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07312-3AFE-4AB9-B30E-6DC1B9DBD100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01364-3A96-4EF8-B561-20D4874A7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9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Origin: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programa de computador próprio para gráficos científicos interativos e análise de dados, produzido pela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OriginLab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O programa R é um resultado do trabalho em conjunto de colaboradores de diversas partes do mundo. Foi desenvolvido em uma Universidade Americana.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4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Excel é um editor de planilhas (Folhas de Cálculo) produzido pela Microsoft existente a mais de trinta anos no mercado. Excel é reconhecido como ferramenta para análise de dados e como um excelente suporte didático para o ensino. Uma vantagem do Excel é que está instalado na maioria dos computadores pessoais e possui uma interface intuitiva e “amigável”.</a:t>
            </a:r>
          </a:p>
          <a:p>
            <a:endParaRPr lang="pt-B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mesmo assim, não possui credibilidade suficiente frente as analises estatísticas. A comunidade acredita que seus resultados não sejam íntegros.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95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1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realizar a pesquisa, foram utilizados dados fornecidos pelo Laboratório de Biofísica Aplicada da UNESP de Botucatu/SP. Os dados são relativos às medições de densidade de madeira clonal de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Eucalyptus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ssp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fim de determinar a época certa de colheita para indústrias.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44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Padronizamos com 5 casas decimais</a:t>
            </a:r>
          </a:p>
          <a:p>
            <a:endParaRPr lang="pt-BR" dirty="0"/>
          </a:p>
          <a:p>
            <a:r>
              <a:rPr lang="pt-BR" dirty="0" err="1"/>
              <a:t>Origin</a:t>
            </a:r>
            <a:r>
              <a:rPr lang="pt-BR" dirty="0"/>
              <a:t> é totalmente pago, </a:t>
            </a:r>
            <a:r>
              <a:rPr lang="pt-BR" dirty="0" err="1"/>
              <a:t>excel</a:t>
            </a:r>
            <a:r>
              <a:rPr lang="pt-BR" dirty="0"/>
              <a:t> tem versão online gratuita, R </a:t>
            </a:r>
            <a:r>
              <a:rPr lang="pt-BR" dirty="0" err="1"/>
              <a:t>free</a:t>
            </a:r>
            <a:r>
              <a:rPr lang="pt-BR" dirty="0"/>
              <a:t> mas feio e </a:t>
            </a:r>
            <a:r>
              <a:rPr lang="pt-BR" dirty="0" err="1"/>
              <a:t>dificil</a:t>
            </a:r>
            <a:endParaRPr lang="pt-BR" dirty="0"/>
          </a:p>
          <a:p>
            <a:r>
              <a:rPr lang="pt-BR" dirty="0"/>
              <a:t>Teve limitação do R, não deu pra calcular regressão linear por falta familiarização com o programa que comprova a dificuldade de lidar com ele, e moda não existe a função pra ser calculada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Houve diferença numérica, em diferentes casas decimais de acordo com o cálculos, mas não significativa em todos eles</a:t>
            </a:r>
          </a:p>
          <a:p>
            <a:r>
              <a:rPr lang="pt-BR" dirty="0"/>
              <a:t>As empresas e pesquisadores podem sim usar </a:t>
            </a:r>
            <a:r>
              <a:rPr lang="pt-BR" dirty="0" err="1"/>
              <a:t>excel</a:t>
            </a:r>
            <a:r>
              <a:rPr lang="pt-BR" dirty="0"/>
              <a:t>, pelo fácil acesso e fácil aprendizado </a:t>
            </a:r>
            <a:r>
              <a:rPr lang="pt-BR" dirty="0" err="1"/>
              <a:t>disponivel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01364-3A96-4EF8-B561-20D4874A7C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1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8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4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1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5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DA8A-4BDB-4D97-A66C-AEA20F2E0589}" type="datetimeFigureOut">
              <a:rPr lang="pt-BR" smtClean="0"/>
              <a:t>29/10/2018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515C-724E-4970-A446-4DBF242B6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1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jp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jp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C283FED3-AF16-4093-885C-90A66D53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90" y="1156809"/>
            <a:ext cx="8503619" cy="2387600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</a:rPr>
              <a:t>INTEGRIDADE DE DADOS OBTIDOS POR ANÁLISES COM O MICROSOFT EXCEL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Corpo)"/>
              <a:cs typeface="Arial" panose="020B0604020202020204" pitchFamily="34" charset="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3AF925F-600E-41B4-847D-3C5351DDC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49" y="347113"/>
            <a:ext cx="1229319" cy="1064472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9E7D1BF-3739-44C3-89A1-5325F36E773C}"/>
              </a:ext>
            </a:extLst>
          </p:cNvPr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C0F082F-75C2-4AA9-87D4-B7C2FFE92BD4}"/>
                </a:ext>
              </a:extLst>
            </p:cNvPr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A421EBE-7BEB-4CD5-B3C3-07E462BACE82}"/>
                </a:ext>
              </a:extLst>
            </p:cNvPr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539D224E-3934-4AFD-A1C5-6CB3A6F6F382}"/>
                </a:ext>
              </a:extLst>
            </p:cNvPr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6A178F13-9BF4-4D49-B99F-68CA90FF8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3" y="317931"/>
            <a:ext cx="1093654" cy="1093654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6850472-CEB6-4AEA-83A9-8F63AB5FFEFF}"/>
              </a:ext>
            </a:extLst>
          </p:cNvPr>
          <p:cNvSpPr/>
          <p:nvPr/>
        </p:nvSpPr>
        <p:spPr>
          <a:xfrm>
            <a:off x="1950665" y="3280606"/>
            <a:ext cx="5358081" cy="2146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Percário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Bruder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Gustavo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Tarrafil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Souza Pereira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Kevin Barrios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André Franceschi de Angelis 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Edson Marcelo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Bruder</a:t>
            </a:r>
            <a:endParaRPr lang="pt-BR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A3F2B62-5192-42A7-8606-3B57BD305E3E}"/>
              </a:ext>
            </a:extLst>
          </p:cNvPr>
          <p:cNvSpPr/>
          <p:nvPr/>
        </p:nvSpPr>
        <p:spPr>
          <a:xfrm>
            <a:off x="519798" y="5701191"/>
            <a:ext cx="8219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de Sistemas de Informação da Faculdade de Tecnologia da UNICAMP – Limeira/SP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matheuspercario@gmail.com</a:t>
            </a:r>
          </a:p>
        </p:txBody>
      </p:sp>
    </p:spTree>
    <p:extLst>
      <p:ext uri="{BB962C8B-B14F-4D97-AF65-F5344CB8AC3E}">
        <p14:creationId xmlns:p14="http://schemas.microsoft.com/office/powerpoint/2010/main" val="347267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5" name="Retângulo 14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68F7C652-E4D5-421D-9A7F-59524AB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8201552-6435-4640-82FB-495026B4B1FD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2. MATERIAL E MÉTODOS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34580-69DA-4CEE-8053-C23F713B9637}"/>
              </a:ext>
            </a:extLst>
          </p:cNvPr>
          <p:cNvSpPr txBox="1"/>
          <p:nvPr/>
        </p:nvSpPr>
        <p:spPr>
          <a:xfrm>
            <a:off x="11438913" y="359517"/>
            <a:ext cx="5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12/19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81CDAAE-B38E-41C8-8668-2C1B8EAB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04CFF79C-79B0-409F-9BCA-9E6F8B383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742"/>
          <a:stretch/>
        </p:blipFill>
        <p:spPr>
          <a:xfrm>
            <a:off x="6762278" y="6526859"/>
            <a:ext cx="374536" cy="327940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FFB5820A-69C6-4D9D-AED9-8D7676EB6741}"/>
              </a:ext>
            </a:extLst>
          </p:cNvPr>
          <p:cNvSpPr txBox="1"/>
          <p:nvPr/>
        </p:nvSpPr>
        <p:spPr>
          <a:xfrm>
            <a:off x="891540" y="1061701"/>
            <a:ext cx="736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Calibri (Corpo)"/>
              </a:rPr>
              <a:t>Ao final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0C46A67-3591-467B-B7EF-E403219B2AD0}"/>
              </a:ext>
            </a:extLst>
          </p:cNvPr>
          <p:cNvGrpSpPr/>
          <p:nvPr/>
        </p:nvGrpSpPr>
        <p:grpSpPr>
          <a:xfrm>
            <a:off x="4033178" y="2237275"/>
            <a:ext cx="5458200" cy="1096955"/>
            <a:chOff x="7877381" y="3563046"/>
            <a:chExt cx="4178999" cy="839869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30608965-13EF-4251-A1C8-4DF284F0D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7" t="26335" r="9491" b="23811"/>
            <a:stretch/>
          </p:blipFill>
          <p:spPr>
            <a:xfrm>
              <a:off x="7877381" y="3563046"/>
              <a:ext cx="3548950" cy="7429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FFB00CE1-6C12-4DEB-B032-344C48C77AE4}"/>
                </a:ext>
              </a:extLst>
            </p:cNvPr>
            <p:cNvSpPr txBox="1"/>
            <p:nvPr/>
          </p:nvSpPr>
          <p:spPr>
            <a:xfrm>
              <a:off x="11410337" y="3941250"/>
              <a:ext cx="64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(3)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03706D7-1DAB-46E3-8934-2F2B2F66D298}"/>
              </a:ext>
            </a:extLst>
          </p:cNvPr>
          <p:cNvGrpSpPr/>
          <p:nvPr/>
        </p:nvGrpSpPr>
        <p:grpSpPr>
          <a:xfrm>
            <a:off x="4033177" y="3417501"/>
            <a:ext cx="3835601" cy="1433687"/>
            <a:chOff x="7877381" y="4464292"/>
            <a:chExt cx="2801165" cy="1047031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1EB709A2-3819-473A-81BC-F5F566FDC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47" t="17519" r="19556" b="13707"/>
            <a:stretch/>
          </p:blipFill>
          <p:spPr>
            <a:xfrm>
              <a:off x="7877381" y="4464292"/>
              <a:ext cx="2169796" cy="9287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F4BBAE7-94B2-4FC0-B220-977F60F89E3E}"/>
                </a:ext>
              </a:extLst>
            </p:cNvPr>
            <p:cNvSpPr txBox="1"/>
            <p:nvPr/>
          </p:nvSpPr>
          <p:spPr>
            <a:xfrm>
              <a:off x="10032503" y="5049658"/>
              <a:ext cx="646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(4)</a:t>
              </a:r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C807F79-69E9-43A7-8375-DF0375540626}"/>
              </a:ext>
            </a:extLst>
          </p:cNvPr>
          <p:cNvSpPr txBox="1"/>
          <p:nvPr/>
        </p:nvSpPr>
        <p:spPr>
          <a:xfrm>
            <a:off x="348763" y="2349215"/>
            <a:ext cx="736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 (Corpo)"/>
              </a:rPr>
              <a:t>Média (3)</a:t>
            </a:r>
          </a:p>
          <a:p>
            <a:endParaRPr lang="pt-BR" sz="2800" dirty="0">
              <a:latin typeface="Calibri (Corpo)"/>
            </a:endParaRPr>
          </a:p>
          <a:p>
            <a:endParaRPr lang="pt-BR" sz="2800" dirty="0">
              <a:latin typeface="Calibri (Corpo)"/>
            </a:endParaRPr>
          </a:p>
          <a:p>
            <a:r>
              <a:rPr lang="pt-BR" sz="2800" dirty="0">
                <a:latin typeface="Calibri (Corpo)"/>
              </a:rPr>
              <a:t>Desvio padrão (4)</a:t>
            </a:r>
            <a:endParaRPr lang="pt-BR" sz="2400" dirty="0">
              <a:latin typeface="Calibri (Corpo)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B6D7BD4-9F1F-4F9A-91D4-7EE19521ECB8}"/>
              </a:ext>
            </a:extLst>
          </p:cNvPr>
          <p:cNvSpPr txBox="1"/>
          <p:nvPr/>
        </p:nvSpPr>
        <p:spPr>
          <a:xfrm>
            <a:off x="826002" y="4934544"/>
            <a:ext cx="736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 (Corpo)"/>
              </a:rPr>
              <a:t>Sobre valores finais de cada série dentro das amostras </a:t>
            </a:r>
          </a:p>
          <a:p>
            <a:pPr algn="ctr"/>
            <a:r>
              <a:rPr lang="pt-BR" sz="3600" dirty="0" err="1">
                <a:latin typeface="Calibri (Corpo)"/>
              </a:rPr>
              <a:t>BD</a:t>
            </a:r>
            <a:r>
              <a:rPr lang="pt-BR" sz="3600" baseline="-25000" dirty="0" err="1">
                <a:latin typeface="Calibri (Corpo)"/>
              </a:rPr>
              <a:t>a</a:t>
            </a:r>
            <a:r>
              <a:rPr lang="pt-BR" sz="3600" dirty="0">
                <a:latin typeface="Calibri (Corpo)"/>
              </a:rPr>
              <a:t> = 200, </a:t>
            </a:r>
            <a:r>
              <a:rPr lang="pt-BR" sz="3600" dirty="0" err="1">
                <a:latin typeface="Calibri (Corpo)"/>
              </a:rPr>
              <a:t>BD</a:t>
            </a:r>
            <a:r>
              <a:rPr lang="pt-BR" sz="3600" baseline="-25000" dirty="0" err="1">
                <a:latin typeface="Calibri (Corpo)"/>
              </a:rPr>
              <a:t>b</a:t>
            </a:r>
            <a:r>
              <a:rPr lang="pt-BR" sz="3600" dirty="0">
                <a:latin typeface="Calibri (Corpo)"/>
              </a:rPr>
              <a:t> = 500 e </a:t>
            </a:r>
            <a:r>
              <a:rPr lang="pt-BR" sz="3600" dirty="0" err="1">
                <a:latin typeface="Calibri (Corpo)"/>
              </a:rPr>
              <a:t>BD</a:t>
            </a:r>
            <a:r>
              <a:rPr lang="pt-BR" sz="3600" baseline="-25000" dirty="0" err="1">
                <a:latin typeface="Calibri (Corpo)"/>
              </a:rPr>
              <a:t>c</a:t>
            </a:r>
            <a:r>
              <a:rPr lang="pt-BR" sz="3600" dirty="0">
                <a:latin typeface="Calibri (Corpo)"/>
              </a:rPr>
              <a:t> = 2000</a:t>
            </a:r>
            <a:r>
              <a:rPr lang="pt-BR" sz="3600" baseline="-25000" dirty="0">
                <a:latin typeface="Calibri (Corpo)"/>
              </a:rPr>
              <a:t> </a:t>
            </a:r>
            <a:endParaRPr lang="pt-BR" sz="3600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35911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5" name="Retângulo 14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68F7C652-E4D5-421D-9A7F-59524AB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8201552-6435-4640-82FB-495026B4B1FD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3. RESULTADOS E DISCUSSÃO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34580-69DA-4CEE-8053-C23F713B9637}"/>
              </a:ext>
            </a:extLst>
          </p:cNvPr>
          <p:cNvSpPr txBox="1"/>
          <p:nvPr/>
        </p:nvSpPr>
        <p:spPr>
          <a:xfrm>
            <a:off x="11438913" y="359517"/>
            <a:ext cx="5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12/19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81CDAAE-B38E-41C8-8668-2C1B8EAB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CF4C009-61B0-4B3B-9C60-879ADF572815}"/>
              </a:ext>
            </a:extLst>
          </p:cNvPr>
          <p:cNvSpPr txBox="1"/>
          <p:nvPr/>
        </p:nvSpPr>
        <p:spPr>
          <a:xfrm>
            <a:off x="115411" y="1486948"/>
            <a:ext cx="902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Tabela – Resultados da média, moda, mediana, desvio padrão e coeficiente de variação das amostras referentes aos bancos de dados de densidade de madeira clonal de </a:t>
            </a:r>
            <a:r>
              <a:rPr lang="pt-BR" i="1" dirty="0" err="1"/>
              <a:t>Eucalyptus</a:t>
            </a:r>
            <a:r>
              <a:rPr lang="pt-BR" dirty="0"/>
              <a:t> </a:t>
            </a:r>
            <a:r>
              <a:rPr lang="pt-BR" i="1" dirty="0" err="1"/>
              <a:t>ssp</a:t>
            </a:r>
            <a:r>
              <a:rPr lang="pt-BR" dirty="0"/>
              <a:t> </a:t>
            </a:r>
          </a:p>
          <a:p>
            <a:pPr algn="just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6F0CFF-B149-479B-B940-75D3F2447480}"/>
              </a:ext>
            </a:extLst>
          </p:cNvPr>
          <p:cNvSpPr/>
          <p:nvPr/>
        </p:nvSpPr>
        <p:spPr>
          <a:xfrm>
            <a:off x="176650" y="5138281"/>
            <a:ext cx="8908060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software Excel e </a:t>
            </a:r>
            <a:r>
              <a:rPr lang="pt-BR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Origin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estão representados na mesma coluna devido à igualdade de seus resultados 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CV(%) = Coeficiente de Variação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875E5A8-763E-45D8-B27E-BE59A88F4B22}"/>
              </a:ext>
            </a:extLst>
          </p:cNvPr>
          <p:cNvGrpSpPr/>
          <p:nvPr/>
        </p:nvGrpSpPr>
        <p:grpSpPr>
          <a:xfrm>
            <a:off x="176650" y="2464296"/>
            <a:ext cx="8908061" cy="2473464"/>
            <a:chOff x="176650" y="2464296"/>
            <a:chExt cx="8908061" cy="247346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F8E8CEA-043E-458C-8559-E8F1D91E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651" y="2464296"/>
              <a:ext cx="8908060" cy="2427744"/>
            </a:xfrm>
            <a:prstGeom prst="rect">
              <a:avLst/>
            </a:prstGeom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E2DCC54-87FC-4821-8D93-499B9A7D858B}"/>
                </a:ext>
              </a:extLst>
            </p:cNvPr>
            <p:cNvCxnSpPr/>
            <p:nvPr/>
          </p:nvCxnSpPr>
          <p:spPr>
            <a:xfrm>
              <a:off x="176650" y="4937760"/>
              <a:ext cx="8908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8B0F0C-698B-452D-B53C-97F183288996}"/>
              </a:ext>
            </a:extLst>
          </p:cNvPr>
          <p:cNvSpPr txBox="1"/>
          <p:nvPr/>
        </p:nvSpPr>
        <p:spPr>
          <a:xfrm>
            <a:off x="129995" y="5933708"/>
            <a:ext cx="890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houve</a:t>
            </a:r>
            <a:r>
              <a:rPr lang="en-US" sz="2000" dirty="0"/>
              <a:t> </a:t>
            </a:r>
            <a:r>
              <a:rPr lang="en-US" sz="2000" dirty="0" err="1"/>
              <a:t>diferença</a:t>
            </a:r>
            <a:r>
              <a:rPr lang="en-US" sz="2000" dirty="0"/>
              <a:t> </a:t>
            </a:r>
            <a:r>
              <a:rPr lang="en-US" sz="2000" dirty="0" err="1"/>
              <a:t>significativa</a:t>
            </a:r>
            <a:endParaRPr lang="pt-BR" sz="20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9012E0E-55AF-4079-87AD-11731CB41AF6}"/>
              </a:ext>
            </a:extLst>
          </p:cNvPr>
          <p:cNvSpPr/>
          <p:nvPr/>
        </p:nvSpPr>
        <p:spPr>
          <a:xfrm>
            <a:off x="8129514" y="4561150"/>
            <a:ext cx="987131" cy="3394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685035A-FEFD-481B-93B9-9E242AF17646}"/>
              </a:ext>
            </a:extLst>
          </p:cNvPr>
          <p:cNvSpPr/>
          <p:nvPr/>
        </p:nvSpPr>
        <p:spPr>
          <a:xfrm>
            <a:off x="4801061" y="4561149"/>
            <a:ext cx="987131" cy="3394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1" name="Retângulo 10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521520A9-4647-4DCF-AEF1-57DC5BC99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BAC560F-4C4C-4E43-AB11-9ECD1C8E8867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3. RESULTADOS E DISCUSSÃO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5CA2EB7-477A-4A89-BEFE-94E50C60D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55"/>
          <a:stretch/>
        </p:blipFill>
        <p:spPr>
          <a:xfrm>
            <a:off x="1309790" y="2591872"/>
            <a:ext cx="1781753" cy="19296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BAB40AC-F0B3-475E-965D-30930900E618}"/>
              </a:ext>
            </a:extLst>
          </p:cNvPr>
          <p:cNvGrpSpPr/>
          <p:nvPr/>
        </p:nvGrpSpPr>
        <p:grpSpPr>
          <a:xfrm>
            <a:off x="5995448" y="3197930"/>
            <a:ext cx="2477713" cy="800003"/>
            <a:chOff x="8258461" y="5412256"/>
            <a:chExt cx="2100932" cy="665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30" name="Picture 6" descr="Image result for microcal origin 8 logo">
              <a:extLst>
                <a:ext uri="{FF2B5EF4-FFF2-40B4-BE49-F238E27FC236}">
                  <a16:creationId xmlns:a16="http://schemas.microsoft.com/office/drawing/2014/main" id="{2B842C8B-0FF2-4945-BE3A-56C3A7201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1429" y1="23387" x2="11429" y2="23387"/>
                          <a14:foregroundMark x1="4969" y1="43952" x2="4969" y2="43952"/>
                          <a14:foregroundMark x1="16522" y1="70968" x2="16522" y2="70968"/>
                          <a14:foregroundMark x1="12547" y1="45161" x2="12547" y2="45161"/>
                          <a14:foregroundMark x1="12671" y1="33468" x2="12671" y2="33468"/>
                          <a14:foregroundMark x1="23602" y1="41935" x2="23602" y2="41935"/>
                          <a14:foregroundMark x1="23230" y1="14113" x2="23230" y2="14113"/>
                          <a14:foregroundMark x1="24224" y1="9274" x2="24224" y2="9274"/>
                          <a14:foregroundMark x1="11801" y1="6048" x2="11801" y2="6048"/>
                          <a14:foregroundMark x1="8323" y1="6048" x2="8323" y2="6048"/>
                          <a14:foregroundMark x1="21491" y1="50806" x2="22112" y2="48790"/>
                          <a14:foregroundMark x1="26460" y1="60081" x2="26460" y2="60081"/>
                          <a14:foregroundMark x1="26460" y1="52823" x2="26460" y2="52823"/>
                          <a14:foregroundMark x1="26211" y1="41935" x2="26211" y2="41935"/>
                          <a14:foregroundMark x1="26460" y1="20968" x2="26460" y2="20968"/>
                          <a14:foregroundMark x1="26087" y1="8871" x2="26087" y2="8871"/>
                          <a14:foregroundMark x1="17143" y1="8468" x2="17143" y2="8468"/>
                          <a14:foregroundMark x1="25963" y1="55645" x2="25963" y2="55645"/>
                          <a14:foregroundMark x1="14161" y1="64113" x2="14161" y2="64113"/>
                          <a14:foregroundMark x1="14658" y1="5645" x2="14658" y2="5645"/>
                          <a14:foregroundMark x1="21863" y1="14919" x2="21863" y2="14919"/>
                          <a14:foregroundMark x1="21491" y1="27823" x2="21491" y2="27823"/>
                          <a14:foregroundMark x1="20497" y1="7258" x2="20497" y2="7258"/>
                          <a14:foregroundMark x1="19255" y1="9677" x2="19255" y2="9677"/>
                          <a14:foregroundMark x1="25342" y1="4839" x2="25342" y2="4839"/>
                          <a14:foregroundMark x1="13665" y1="43548" x2="13665" y2="43548"/>
                          <a14:foregroundMark x1="10683" y1="74597" x2="10683" y2="74597"/>
                          <a14:foregroundMark x1="55155" y1="53226" x2="55155" y2="53226"/>
                          <a14:foregroundMark x1="62360" y1="52016" x2="62360" y2="52016"/>
                          <a14:foregroundMark x1="66584" y1="58065" x2="66584" y2="58065"/>
                          <a14:foregroundMark x1="80870" y1="54032" x2="80870" y2="54032"/>
                          <a14:foregroundMark x1="85466" y1="34677" x2="85466" y2="34677"/>
                          <a14:foregroundMark x1="98882" y1="29435" x2="98882" y2="29435"/>
                          <a14:foregroundMark x1="98261" y1="24597" x2="98261" y2="24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461" y="5541186"/>
              <a:ext cx="1740232" cy="53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Image result for microcal origin 8 logo">
              <a:extLst>
                <a:ext uri="{FF2B5EF4-FFF2-40B4-BE49-F238E27FC236}">
                  <a16:creationId xmlns:a16="http://schemas.microsoft.com/office/drawing/2014/main" id="{5F11F110-3CE0-474D-B7A4-CCD77DCF4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77960" r="8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4" r="10584"/>
            <a:stretch/>
          </p:blipFill>
          <p:spPr bwMode="auto">
            <a:xfrm>
              <a:off x="10014772" y="5412256"/>
              <a:ext cx="344621" cy="65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32F275D-5F1C-460D-9371-4694D6488F26}"/>
              </a:ext>
            </a:extLst>
          </p:cNvPr>
          <p:cNvSpPr txBox="1"/>
          <p:nvPr/>
        </p:nvSpPr>
        <p:spPr>
          <a:xfrm>
            <a:off x="-71664" y="4163391"/>
            <a:ext cx="4509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 (Corpo)"/>
              </a:rPr>
              <a:t>Excel Online - </a:t>
            </a:r>
            <a:r>
              <a:rPr lang="en-US" sz="2200" dirty="0" err="1">
                <a:latin typeface="Calibri (Corpo)"/>
              </a:rPr>
              <a:t>Gratuito</a:t>
            </a:r>
            <a:endParaRPr lang="pt-BR" sz="2200" dirty="0">
              <a:latin typeface="Calibri (Corpo)"/>
            </a:endParaRPr>
          </a:p>
          <a:p>
            <a:pPr algn="ctr"/>
            <a:r>
              <a:rPr lang="pt-BR" sz="2200" dirty="0">
                <a:latin typeface="Calibri (Corpo)"/>
              </a:rPr>
              <a:t>Excel 2016 - </a:t>
            </a:r>
            <a:r>
              <a:rPr lang="pt-BR" sz="2200" i="1" dirty="0">
                <a:latin typeface="Calibri (Corpo)"/>
              </a:rPr>
              <a:t>R$449,00 </a:t>
            </a:r>
            <a:r>
              <a:rPr lang="pt-BR" sz="2200" dirty="0">
                <a:latin typeface="Calibri (Corpo)"/>
              </a:rPr>
              <a:t>(1 PC)</a:t>
            </a:r>
          </a:p>
          <a:p>
            <a:pPr algn="ctr"/>
            <a:r>
              <a:rPr lang="pt-BR" sz="2200" dirty="0">
                <a:latin typeface="Calibri (Corpo)"/>
              </a:rPr>
              <a:t>Excel 365 - </a:t>
            </a:r>
            <a:r>
              <a:rPr lang="pt-BR" sz="2200" i="1" dirty="0">
                <a:latin typeface="Calibri (Corpo)"/>
              </a:rPr>
              <a:t>R$299,00 </a:t>
            </a:r>
            <a:r>
              <a:rPr lang="pt-BR" sz="2200" dirty="0">
                <a:latin typeface="Calibri (Corpo)"/>
              </a:rPr>
              <a:t>(5 </a:t>
            </a:r>
            <a:r>
              <a:rPr lang="pt-BR" sz="2200" dirty="0" err="1">
                <a:latin typeface="Calibri (Corpo)"/>
              </a:rPr>
              <a:t>PC’s</a:t>
            </a:r>
            <a:r>
              <a:rPr lang="pt-BR" sz="2200" dirty="0">
                <a:latin typeface="Calibri (Corpo)"/>
              </a:rPr>
              <a:t> - 1 ano)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A4CE284-D876-4E95-91DA-25AFAD0CD24A}"/>
              </a:ext>
            </a:extLst>
          </p:cNvPr>
          <p:cNvSpPr txBox="1"/>
          <p:nvPr/>
        </p:nvSpPr>
        <p:spPr>
          <a:xfrm>
            <a:off x="5305982" y="4249010"/>
            <a:ext cx="392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err="1">
                <a:latin typeface="Calibri (Corpo)"/>
              </a:rPr>
              <a:t>Origin</a:t>
            </a:r>
            <a:r>
              <a:rPr lang="pt-BR" sz="2200" dirty="0">
                <a:latin typeface="Calibri (Corpo)"/>
              </a:rPr>
              <a:t> - </a:t>
            </a:r>
            <a:r>
              <a:rPr lang="pt-BR" sz="2200" i="1" dirty="0">
                <a:latin typeface="Calibri (Corpo)"/>
              </a:rPr>
              <a:t>R$322,00</a:t>
            </a:r>
            <a:r>
              <a:rPr lang="pt-BR" sz="2200" dirty="0">
                <a:latin typeface="Calibri (Corpo)"/>
              </a:rPr>
              <a:t> (1 PC - 1 ano)</a:t>
            </a:r>
          </a:p>
        </p:txBody>
      </p:sp>
      <p:pic>
        <p:nvPicPr>
          <p:cNvPr id="34" name="Picture 12" descr="Related image">
            <a:extLst>
              <a:ext uri="{FF2B5EF4-FFF2-40B4-BE49-F238E27FC236}">
                <a16:creationId xmlns:a16="http://schemas.microsoft.com/office/drawing/2014/main" id="{67F5EA07-9EA3-4687-BE14-015773FA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49" y="3178028"/>
            <a:ext cx="1342093" cy="10770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DFCF9CF-F188-49CE-8C36-A5BE2B2DE73B}"/>
              </a:ext>
            </a:extLst>
          </p:cNvPr>
          <p:cNvSpPr txBox="1"/>
          <p:nvPr/>
        </p:nvSpPr>
        <p:spPr>
          <a:xfrm>
            <a:off x="3166614" y="2674710"/>
            <a:ext cx="280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Calibri (Corpo)"/>
              </a:rPr>
              <a:t>Grátis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C9E563-388F-4F93-998C-E2AE91C7C231}"/>
              </a:ext>
            </a:extLst>
          </p:cNvPr>
          <p:cNvSpPr txBox="1"/>
          <p:nvPr/>
        </p:nvSpPr>
        <p:spPr>
          <a:xfrm>
            <a:off x="3091543" y="2041220"/>
            <a:ext cx="280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Calibri (Corpo)"/>
              </a:rPr>
              <a:t>5 casas </a:t>
            </a:r>
          </a:p>
        </p:txBody>
      </p:sp>
      <p:sp>
        <p:nvSpPr>
          <p:cNvPr id="37" name="Chave Esquerda 36">
            <a:extLst>
              <a:ext uri="{FF2B5EF4-FFF2-40B4-BE49-F238E27FC236}">
                <a16:creationId xmlns:a16="http://schemas.microsoft.com/office/drawing/2014/main" id="{D6CA8E73-EC3A-4B98-8194-5E331C41E313}"/>
              </a:ext>
            </a:extLst>
          </p:cNvPr>
          <p:cNvSpPr/>
          <p:nvPr/>
        </p:nvSpPr>
        <p:spPr>
          <a:xfrm rot="16200000">
            <a:off x="4452598" y="926727"/>
            <a:ext cx="238803" cy="1616453"/>
          </a:xfrm>
          <a:prstGeom prst="leftBrac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8969C29-113B-44CF-9424-DE71BA41920E}"/>
              </a:ext>
            </a:extLst>
          </p:cNvPr>
          <p:cNvSpPr txBox="1"/>
          <p:nvPr/>
        </p:nvSpPr>
        <p:spPr>
          <a:xfrm>
            <a:off x="3586040" y="1009084"/>
            <a:ext cx="197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Calibri (Corpo)"/>
              </a:rPr>
              <a:t>0,XXXXX</a:t>
            </a: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BF2B36E3-19AA-4847-953D-3F3E3C573C44}"/>
              </a:ext>
            </a:extLst>
          </p:cNvPr>
          <p:cNvSpPr/>
          <p:nvPr/>
        </p:nvSpPr>
        <p:spPr>
          <a:xfrm rot="5400000">
            <a:off x="4056992" y="4697151"/>
            <a:ext cx="1024352" cy="4150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43DF0DE-0920-4CC7-9F34-B009CDCE4777}"/>
              </a:ext>
            </a:extLst>
          </p:cNvPr>
          <p:cNvSpPr txBox="1"/>
          <p:nvPr/>
        </p:nvSpPr>
        <p:spPr>
          <a:xfrm>
            <a:off x="2374866" y="5398396"/>
            <a:ext cx="4509679" cy="132343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Calibri (Corpo)"/>
              </a:rPr>
              <a:t>Regressão linear</a:t>
            </a:r>
          </a:p>
          <a:p>
            <a:pPr algn="ctr"/>
            <a:r>
              <a:rPr lang="en-US" sz="4000" dirty="0" err="1">
                <a:latin typeface="Calibri (Corpo)"/>
              </a:rPr>
              <a:t>Moda</a:t>
            </a:r>
            <a:endParaRPr lang="pt-BR" sz="600" dirty="0">
              <a:latin typeface="Calibri (Corpo)"/>
            </a:endParaRPr>
          </a:p>
        </p:txBody>
      </p:sp>
      <p:sp>
        <p:nvSpPr>
          <p:cNvPr id="41" name="Sinal de Multiplicação 40">
            <a:extLst>
              <a:ext uri="{FF2B5EF4-FFF2-40B4-BE49-F238E27FC236}">
                <a16:creationId xmlns:a16="http://schemas.microsoft.com/office/drawing/2014/main" id="{549811FC-6A69-434D-9A60-5F42724AAC6D}"/>
              </a:ext>
            </a:extLst>
          </p:cNvPr>
          <p:cNvSpPr/>
          <p:nvPr/>
        </p:nvSpPr>
        <p:spPr>
          <a:xfrm>
            <a:off x="2864253" y="5242449"/>
            <a:ext cx="3409835" cy="1792972"/>
          </a:xfrm>
          <a:prstGeom prst="mathMultiply">
            <a:avLst>
              <a:gd name="adj1" fmla="val 3933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3C22F5A4-9D1C-426E-8213-73D649139E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1" name="Retângulo 10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66646F6E-6C92-4922-9302-CB67CAEC0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1A89FCE-184F-4DF9-A00A-B7F467D9FA9A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4. CONCLUSÕES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423EDB7-2146-4E2A-9797-4C5A5054A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336" y="3928586"/>
            <a:ext cx="3726134" cy="26170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6B47DB-B069-4FAB-9483-B532684C3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855" y="1153207"/>
            <a:ext cx="2367464" cy="23674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40F3B5-A908-4B62-A806-B19EA7FCC5BD}"/>
              </a:ext>
            </a:extLst>
          </p:cNvPr>
          <p:cNvSpPr txBox="1"/>
          <p:nvPr/>
        </p:nvSpPr>
        <p:spPr>
          <a:xfrm>
            <a:off x="301083" y="1527926"/>
            <a:ext cx="854183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houve</a:t>
            </a:r>
            <a:r>
              <a:rPr lang="en-US" sz="2400" dirty="0"/>
              <a:t> </a:t>
            </a:r>
            <a:r>
              <a:rPr lang="en-US" sz="2400" dirty="0" err="1"/>
              <a:t>diferenças</a:t>
            </a:r>
            <a:r>
              <a:rPr lang="en-US" sz="2400" dirty="0"/>
              <a:t> </a:t>
            </a:r>
            <a:r>
              <a:rPr lang="en-US" sz="2400" dirty="0" err="1"/>
              <a:t>significativas</a:t>
            </a:r>
            <a:r>
              <a:rPr lang="en-US" sz="2400" dirty="0"/>
              <a:t> entre as </a:t>
            </a:r>
            <a:r>
              <a:rPr lang="en-US" sz="2400" dirty="0" err="1"/>
              <a:t>análises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Microcal</a:t>
            </a:r>
            <a:r>
              <a:rPr lang="en-US" sz="2400" dirty="0"/>
              <a:t> Origin 8.0 </a:t>
            </a:r>
            <a:r>
              <a:rPr lang="en-US" sz="2400" dirty="0" err="1"/>
              <a:t>possui</a:t>
            </a:r>
            <a:r>
              <a:rPr lang="en-US" sz="2400" dirty="0"/>
              <a:t> a interface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amigável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Cabe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escolher</a:t>
            </a:r>
            <a:r>
              <a:rPr lang="en-US" sz="2400" dirty="0"/>
              <a:t> o </a:t>
            </a:r>
            <a:r>
              <a:rPr lang="en-US" sz="2400" dirty="0" err="1"/>
              <a:t>programa</a:t>
            </a:r>
            <a:r>
              <a:rPr lang="en-US" sz="2400" dirty="0"/>
              <a:t> que </a:t>
            </a:r>
            <a:r>
              <a:rPr lang="en-US" sz="2400" dirty="0" err="1"/>
              <a:t>lhe</a:t>
            </a:r>
            <a:r>
              <a:rPr lang="en-US" sz="2400" dirty="0"/>
              <a:t> </a:t>
            </a:r>
            <a:r>
              <a:rPr lang="en-US" sz="2400" dirty="0" err="1"/>
              <a:t>apresentar</a:t>
            </a:r>
            <a:r>
              <a:rPr lang="en-US" sz="2400" dirty="0"/>
              <a:t> </a:t>
            </a:r>
            <a:r>
              <a:rPr lang="en-US" sz="2400" dirty="0" err="1"/>
              <a:t>maior</a:t>
            </a:r>
            <a:r>
              <a:rPr lang="en-US" sz="2400" dirty="0"/>
              <a:t> </a:t>
            </a:r>
            <a:r>
              <a:rPr lang="en-US" sz="2400" dirty="0" err="1"/>
              <a:t>familiaridade</a:t>
            </a:r>
            <a:r>
              <a:rPr lang="en-US" sz="2400" dirty="0"/>
              <a:t> e </a:t>
            </a:r>
            <a:r>
              <a:rPr lang="en-US" sz="2400" dirty="0" err="1"/>
              <a:t>facilidade</a:t>
            </a:r>
            <a:r>
              <a:rPr lang="en-US" sz="2400" dirty="0"/>
              <a:t> para </a:t>
            </a:r>
            <a:r>
              <a:rPr lang="en-US" sz="2400" dirty="0" err="1"/>
              <a:t>aprender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Microsoft Excel, </a:t>
            </a:r>
            <a:r>
              <a:rPr lang="en-US" sz="2400" dirty="0" err="1"/>
              <a:t>pode</a:t>
            </a:r>
            <a:r>
              <a:rPr lang="en-US" sz="2400" dirty="0"/>
              <a:t> sim, ser </a:t>
            </a:r>
            <a:r>
              <a:rPr lang="en-US" sz="2400" dirty="0" err="1"/>
              <a:t>utilizado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análises</a:t>
            </a:r>
            <a:r>
              <a:rPr lang="en-US" sz="2400" dirty="0"/>
              <a:t> de dados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comprometimento</a:t>
            </a:r>
            <a:r>
              <a:rPr lang="en-US" sz="2400" dirty="0"/>
              <a:t> da </a:t>
            </a:r>
            <a:r>
              <a:rPr lang="en-US" sz="2400" dirty="0" err="1"/>
              <a:t>integridade</a:t>
            </a:r>
            <a:r>
              <a:rPr lang="en-US" sz="2400" dirty="0"/>
              <a:t> dos </a:t>
            </a:r>
            <a:r>
              <a:rPr lang="en-US" sz="2400" dirty="0" err="1"/>
              <a:t>mesmos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B5577C9-7898-4EC0-AD11-A6625C6EA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6911" y="1153206"/>
            <a:ext cx="8763924" cy="56204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100" dirty="0"/>
              <a:t>SOUSA, M. H; SILVA, N. N. Comparação de softwares para análise de dados de levantamentos complexos. Rev. De Saúde Pública., v.34, n.6, p.646-53, dezembro 2000. </a:t>
            </a:r>
          </a:p>
          <a:p>
            <a:pPr marL="0" indent="0" algn="ctr">
              <a:buNone/>
            </a:pPr>
            <a:r>
              <a:rPr lang="pt-BR" sz="2100" dirty="0"/>
              <a:t>ALVES, H.; CUNHA, L. M. XII – Software Estatístico. Disponível em: &lt;http://homepage.ufp.pt/</a:t>
            </a:r>
            <a:r>
              <a:rPr lang="pt-BR" sz="2100" dirty="0" err="1"/>
              <a:t>cmanso</a:t>
            </a:r>
            <a:r>
              <a:rPr lang="pt-BR" sz="2100" dirty="0"/>
              <a:t>/ALEA/Dossier12.pdf&gt;. Acesso em: 11 mai. 2018 </a:t>
            </a:r>
          </a:p>
          <a:p>
            <a:pPr marL="0" indent="0" algn="ctr">
              <a:buNone/>
            </a:pPr>
            <a:r>
              <a:rPr lang="pt-BR" sz="2100" dirty="0"/>
              <a:t>LAGE, M. C.; GODOY, A. S. O uso do computador na análise de dados qualitativos: questões emergentes. Rev. Adm. Mackenzie, v.09, n.4, junho 2008. </a:t>
            </a:r>
          </a:p>
          <a:p>
            <a:pPr marL="0" indent="0" algn="ctr">
              <a:buNone/>
            </a:pPr>
            <a:r>
              <a:rPr lang="pt-BR" sz="2100" dirty="0"/>
              <a:t>PAES, A. T. et al. Que programa estatístico utilizar? Rev. </a:t>
            </a:r>
            <a:r>
              <a:rPr lang="pt-BR" sz="2100" dirty="0" err="1"/>
              <a:t>Einsten</a:t>
            </a:r>
            <a:r>
              <a:rPr lang="pt-BR" sz="2100" dirty="0"/>
              <a:t>, p.125-7, setembro 2011. </a:t>
            </a:r>
          </a:p>
          <a:p>
            <a:pPr marL="0" indent="0" algn="ctr">
              <a:buNone/>
            </a:pPr>
            <a:r>
              <a:rPr lang="pt-BR" sz="2100" dirty="0"/>
              <a:t>WASS, J. A. </a:t>
            </a:r>
            <a:r>
              <a:rPr lang="pt-BR" sz="2100" dirty="0" err="1"/>
              <a:t>OriginPro</a:t>
            </a:r>
            <a:r>
              <a:rPr lang="pt-BR" sz="2100" dirty="0"/>
              <a:t> 8 — </a:t>
            </a:r>
            <a:r>
              <a:rPr lang="pt-BR" sz="2100" dirty="0" err="1"/>
              <a:t>Not</a:t>
            </a:r>
            <a:r>
              <a:rPr lang="pt-BR" sz="2100" dirty="0"/>
              <a:t> Just for </a:t>
            </a:r>
            <a:r>
              <a:rPr lang="pt-BR" sz="2100" dirty="0" err="1"/>
              <a:t>Graphics</a:t>
            </a:r>
            <a:r>
              <a:rPr lang="pt-BR" sz="2100" dirty="0"/>
              <a:t> </a:t>
            </a:r>
            <a:r>
              <a:rPr lang="pt-BR" sz="2100" dirty="0" err="1"/>
              <a:t>Anymore</a:t>
            </a:r>
            <a:r>
              <a:rPr lang="pt-BR" sz="2100" dirty="0"/>
              <a:t>. 2008. Disponível em: </a:t>
            </a:r>
            <a:r>
              <a:rPr lang="pt-BR" sz="2100" b="1" dirty="0"/>
              <a:t>&lt;</a:t>
            </a:r>
            <a:r>
              <a:rPr lang="pt-BR" sz="2100" dirty="0"/>
              <a:t>https://www.scientificcomputing.com/</a:t>
            </a:r>
            <a:r>
              <a:rPr lang="pt-BR" sz="2100" dirty="0" err="1"/>
              <a:t>article</a:t>
            </a:r>
            <a:r>
              <a:rPr lang="pt-BR" sz="2100" dirty="0"/>
              <a:t>/2008/02/originpro-8-%E2%80%94-not-just-graphics-anymore&gt;. Acesso em: 27 mai. 2018. </a:t>
            </a:r>
          </a:p>
          <a:p>
            <a:pPr marL="0" indent="0" algn="ctr">
              <a:buNone/>
            </a:pPr>
            <a:r>
              <a:rPr lang="pt-BR" sz="2100" dirty="0"/>
              <a:t>NETO, A. A. H.; STEIN, C. E. (2003). Uma abordagem dos testes não-paramétricos com utilização do Excel. Disponível em: &lt;http://home.furb.br/</a:t>
            </a:r>
            <a:r>
              <a:rPr lang="pt-BR" sz="2100" dirty="0" err="1"/>
              <a:t>efrain</a:t>
            </a:r>
            <a:r>
              <a:rPr lang="pt-BR" sz="2100" dirty="0"/>
              <a:t>/</a:t>
            </a:r>
            <a:r>
              <a:rPr lang="pt-BR" sz="2100" dirty="0" err="1"/>
              <a:t>matematica</a:t>
            </a:r>
            <a:r>
              <a:rPr lang="pt-BR" sz="2100" dirty="0"/>
              <a:t>/minicurso/artigo_11_09_2003.doc&gt;. Acesso em: 15 mai. 2018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1" name="Retângulo 10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AF31E5AB-6F42-4F05-A373-0CF662288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FED043B5-EB0F-4F1F-B2E1-8979BD46C8AF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5. REFERÊNCIAS BIBLIOGRÁFICAS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AEEBD8-2C22-4D57-B936-B3AF0241A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675" y="1717166"/>
            <a:ext cx="8642173" cy="2387600"/>
          </a:xfrm>
          <a:effectLst/>
        </p:spPr>
        <p:txBody>
          <a:bodyPr anchor="ctr">
            <a:normAutofit/>
          </a:bodyPr>
          <a:lstStyle/>
          <a:p>
            <a: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</a:rPr>
              <a:t>INTEGRIDADE DE DADOS OBTIDOS POR ANÁLISES COM</a:t>
            </a:r>
            <a:b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</a:rPr>
            </a:br>
            <a:r>
              <a:rPr lang="pt-BR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</a:rPr>
              <a:t>O MICROSOFT EXCEL</a:t>
            </a:r>
            <a:endParaRPr lang="pt-BR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Corpo)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676" y="4427660"/>
            <a:ext cx="8788892" cy="2026406"/>
          </a:xfrm>
        </p:spPr>
        <p:txBody>
          <a:bodyPr anchor="ctr">
            <a:normAutofit/>
          </a:bodyPr>
          <a:lstStyle/>
          <a:p>
            <a:r>
              <a:rPr lang="pt-BR" sz="2800" b="1" u="sng" dirty="0">
                <a:cs typeface="Arial" panose="020B0604020202020204" pitchFamily="34" charset="0"/>
              </a:rPr>
              <a:t>Matheus Percário Bruder</a:t>
            </a:r>
          </a:p>
          <a:p>
            <a:endParaRPr lang="pt-BR" sz="2800" b="1" dirty="0">
              <a:cs typeface="Arial" panose="020B0604020202020204" pitchFamily="34" charset="0"/>
            </a:endParaRPr>
          </a:p>
          <a:p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OBRIGADO!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1" name="Retângulo 10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697DB678-6B77-4441-80EA-BD89396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49" y="347113"/>
            <a:ext cx="1229319" cy="10644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4542F6B-A39F-464E-AF15-4345A669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3" y="317931"/>
            <a:ext cx="1093654" cy="10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1. INTRODUÇÃO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E7D1765-D825-4089-BDE8-9C46B195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24" y="4117463"/>
            <a:ext cx="2679457" cy="2679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B469307-5E3B-42DE-9DD7-1ABAC70FB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7" r="23107"/>
          <a:stretch/>
        </p:blipFill>
        <p:spPr>
          <a:xfrm>
            <a:off x="5334439" y="4117463"/>
            <a:ext cx="2679457" cy="2679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187037-6118-43E1-B96C-6C22FCBEF4FE}"/>
              </a:ext>
            </a:extLst>
          </p:cNvPr>
          <p:cNvGrpSpPr/>
          <p:nvPr/>
        </p:nvGrpSpPr>
        <p:grpSpPr>
          <a:xfrm>
            <a:off x="825049" y="4691172"/>
            <a:ext cx="3890347" cy="1231491"/>
            <a:chOff x="1811162" y="5957146"/>
            <a:chExt cx="2100932" cy="665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6" descr="Image result for microcal origin 8 logo">
              <a:extLst>
                <a:ext uri="{FF2B5EF4-FFF2-40B4-BE49-F238E27FC236}">
                  <a16:creationId xmlns:a16="http://schemas.microsoft.com/office/drawing/2014/main" id="{B813F2F7-6EBE-4D7F-ACE2-39C6DFE03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1429" y1="23387" x2="11429" y2="23387"/>
                          <a14:foregroundMark x1="4969" y1="43952" x2="4969" y2="43952"/>
                          <a14:foregroundMark x1="16522" y1="70968" x2="16522" y2="70968"/>
                          <a14:foregroundMark x1="12547" y1="45161" x2="12547" y2="45161"/>
                          <a14:foregroundMark x1="12671" y1="33468" x2="12671" y2="33468"/>
                          <a14:foregroundMark x1="23602" y1="41935" x2="23602" y2="41935"/>
                          <a14:foregroundMark x1="23230" y1="14113" x2="23230" y2="14113"/>
                          <a14:foregroundMark x1="24224" y1="9274" x2="24224" y2="9274"/>
                          <a14:foregroundMark x1="11801" y1="6048" x2="11801" y2="6048"/>
                          <a14:foregroundMark x1="8323" y1="6048" x2="8323" y2="6048"/>
                          <a14:foregroundMark x1="21491" y1="50806" x2="22112" y2="48790"/>
                          <a14:foregroundMark x1="26460" y1="60081" x2="26460" y2="60081"/>
                          <a14:foregroundMark x1="26460" y1="52823" x2="26460" y2="52823"/>
                          <a14:foregroundMark x1="26211" y1="41935" x2="26211" y2="41935"/>
                          <a14:foregroundMark x1="26460" y1="20968" x2="26460" y2="20968"/>
                          <a14:foregroundMark x1="26087" y1="8871" x2="26087" y2="8871"/>
                          <a14:foregroundMark x1="17143" y1="8468" x2="17143" y2="8468"/>
                          <a14:foregroundMark x1="25963" y1="55645" x2="25963" y2="55645"/>
                          <a14:foregroundMark x1="14161" y1="64113" x2="14161" y2="64113"/>
                          <a14:foregroundMark x1="14658" y1="5645" x2="14658" y2="5645"/>
                          <a14:foregroundMark x1="21863" y1="14919" x2="21863" y2="14919"/>
                          <a14:foregroundMark x1="21491" y1="27823" x2="21491" y2="27823"/>
                          <a14:foregroundMark x1="20497" y1="7258" x2="20497" y2="7258"/>
                          <a14:foregroundMark x1="19255" y1="9677" x2="19255" y2="9677"/>
                          <a14:foregroundMark x1="25342" y1="4839" x2="25342" y2="4839"/>
                          <a14:foregroundMark x1="13665" y1="43548" x2="13665" y2="43548"/>
                          <a14:foregroundMark x1="10683" y1="74597" x2="10683" y2="74597"/>
                          <a14:foregroundMark x1="55155" y1="53226" x2="55155" y2="53226"/>
                          <a14:foregroundMark x1="62360" y1="52016" x2="62360" y2="52016"/>
                          <a14:foregroundMark x1="66584" y1="58065" x2="66584" y2="58065"/>
                          <a14:foregroundMark x1="80870" y1="54032" x2="80870" y2="54032"/>
                          <a14:foregroundMark x1="85466" y1="34677" x2="85466" y2="34677"/>
                          <a14:foregroundMark x1="98882" y1="29435" x2="98882" y2="29435"/>
                          <a14:foregroundMark x1="98261" y1="24597" x2="98261" y2="24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162" y="6086076"/>
              <a:ext cx="1740232" cy="53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microcal origin 8 logo">
              <a:extLst>
                <a:ext uri="{FF2B5EF4-FFF2-40B4-BE49-F238E27FC236}">
                  <a16:creationId xmlns:a16="http://schemas.microsoft.com/office/drawing/2014/main" id="{9B5A13BE-0633-47C2-A701-4CEAD55229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77960" r="8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4" r="10584"/>
            <a:stretch/>
          </p:blipFill>
          <p:spPr bwMode="auto">
            <a:xfrm>
              <a:off x="3567473" y="5957146"/>
              <a:ext cx="344621" cy="65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2" descr="Related image">
            <a:extLst>
              <a:ext uri="{FF2B5EF4-FFF2-40B4-BE49-F238E27FC236}">
                <a16:creationId xmlns:a16="http://schemas.microsoft.com/office/drawing/2014/main" id="{D0BE4691-7F4C-4627-87E5-C0B54811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89" y="4649183"/>
            <a:ext cx="1560659" cy="125242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5386EE4-9D6D-4E07-8669-26A4E756A1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2B8597-67AE-47D3-A683-B923C048B8B7}"/>
              </a:ext>
            </a:extLst>
          </p:cNvPr>
          <p:cNvSpPr txBox="1"/>
          <p:nvPr/>
        </p:nvSpPr>
        <p:spPr>
          <a:xfrm>
            <a:off x="356839" y="1170878"/>
            <a:ext cx="8564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Comunidade</a:t>
            </a:r>
            <a:r>
              <a:rPr lang="en-US" sz="2400" dirty="0"/>
              <a:t> </a:t>
            </a:r>
            <a:r>
              <a:rPr lang="en-US" sz="2400" dirty="0" err="1"/>
              <a:t>estatística</a:t>
            </a:r>
            <a:r>
              <a:rPr lang="en-US" sz="2400" dirty="0"/>
              <a:t> </a:t>
            </a:r>
            <a:r>
              <a:rPr lang="en-US" sz="2400" dirty="0" err="1"/>
              <a:t>acredita</a:t>
            </a:r>
            <a:r>
              <a:rPr lang="en-US" sz="2400" dirty="0"/>
              <a:t> que o Microsoft Excel NÃO </a:t>
            </a:r>
            <a:r>
              <a:rPr lang="en-US" sz="2400" dirty="0" err="1"/>
              <a:t>possui</a:t>
            </a:r>
            <a:r>
              <a:rPr lang="en-US" sz="2400" dirty="0"/>
              <a:t> </a:t>
            </a:r>
            <a:r>
              <a:rPr lang="en-US" sz="2400" dirty="0" err="1"/>
              <a:t>integridade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análises</a:t>
            </a:r>
            <a:r>
              <a:rPr lang="en-US" sz="2400" dirty="0"/>
              <a:t>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Excel </a:t>
            </a:r>
            <a:r>
              <a:rPr lang="en-US" sz="2400" dirty="0" err="1"/>
              <a:t>perde</a:t>
            </a:r>
            <a:r>
              <a:rPr lang="en-US" sz="2400" dirty="0"/>
              <a:t> </a:t>
            </a:r>
            <a:r>
              <a:rPr lang="en-US" sz="2400" dirty="0" err="1"/>
              <a:t>espaço</a:t>
            </a:r>
            <a:r>
              <a:rPr lang="en-US" sz="2400" dirty="0"/>
              <a:t> para </a:t>
            </a:r>
            <a:r>
              <a:rPr lang="en-US" sz="2400" dirty="0" err="1"/>
              <a:t>programas</a:t>
            </a:r>
            <a:r>
              <a:rPr lang="en-US" sz="2400" dirty="0"/>
              <a:t> </a:t>
            </a:r>
            <a:r>
              <a:rPr lang="en-US" sz="2400" dirty="0" err="1"/>
              <a:t>espeficíficos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74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-3.7037E-6 L 0.07084 -0.2965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8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-3.7037E-6 L -0.07361 -0.2965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1. INTRODUÇÃO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3E26461-4171-47FE-8442-2CB4C54C4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76" b="21203"/>
          <a:stretch/>
        </p:blipFill>
        <p:spPr>
          <a:xfrm>
            <a:off x="190339" y="1746842"/>
            <a:ext cx="4524274" cy="3302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1EE582C-3ACC-4303-B1D1-80C0177B4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60" b="33847"/>
          <a:stretch/>
        </p:blipFill>
        <p:spPr>
          <a:xfrm>
            <a:off x="4914229" y="1750681"/>
            <a:ext cx="4094669" cy="3302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E151709-0C11-43F7-A584-2A18AA5B34A0}"/>
              </a:ext>
            </a:extLst>
          </p:cNvPr>
          <p:cNvGrpSpPr/>
          <p:nvPr/>
        </p:nvGrpSpPr>
        <p:grpSpPr>
          <a:xfrm>
            <a:off x="843929" y="5268019"/>
            <a:ext cx="3217094" cy="1018372"/>
            <a:chOff x="1811162" y="5957146"/>
            <a:chExt cx="2100932" cy="665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6" descr="Image result for microcal origin 8 logo">
              <a:extLst>
                <a:ext uri="{FF2B5EF4-FFF2-40B4-BE49-F238E27FC236}">
                  <a16:creationId xmlns:a16="http://schemas.microsoft.com/office/drawing/2014/main" id="{53D8D51A-9D94-4D5E-A79E-94452A2E1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1429" y1="23387" x2="11429" y2="23387"/>
                          <a14:foregroundMark x1="4969" y1="43952" x2="4969" y2="43952"/>
                          <a14:foregroundMark x1="16522" y1="70968" x2="16522" y2="70968"/>
                          <a14:foregroundMark x1="12547" y1="45161" x2="12547" y2="45161"/>
                          <a14:foregroundMark x1="12671" y1="33468" x2="12671" y2="33468"/>
                          <a14:foregroundMark x1="23602" y1="41935" x2="23602" y2="41935"/>
                          <a14:foregroundMark x1="23230" y1="14113" x2="23230" y2="14113"/>
                          <a14:foregroundMark x1="24224" y1="9274" x2="24224" y2="9274"/>
                          <a14:foregroundMark x1="11801" y1="6048" x2="11801" y2="6048"/>
                          <a14:foregroundMark x1="8323" y1="6048" x2="8323" y2="6048"/>
                          <a14:foregroundMark x1="21491" y1="50806" x2="22112" y2="48790"/>
                          <a14:foregroundMark x1="26460" y1="60081" x2="26460" y2="60081"/>
                          <a14:foregroundMark x1="26460" y1="52823" x2="26460" y2="52823"/>
                          <a14:foregroundMark x1="26211" y1="41935" x2="26211" y2="41935"/>
                          <a14:foregroundMark x1="26460" y1="20968" x2="26460" y2="20968"/>
                          <a14:foregroundMark x1="26087" y1="8871" x2="26087" y2="8871"/>
                          <a14:foregroundMark x1="17143" y1="8468" x2="17143" y2="8468"/>
                          <a14:foregroundMark x1="25963" y1="55645" x2="25963" y2="55645"/>
                          <a14:foregroundMark x1="14161" y1="64113" x2="14161" y2="64113"/>
                          <a14:foregroundMark x1="14658" y1="5645" x2="14658" y2="5645"/>
                          <a14:foregroundMark x1="21863" y1="14919" x2="21863" y2="14919"/>
                          <a14:foregroundMark x1="21491" y1="27823" x2="21491" y2="27823"/>
                          <a14:foregroundMark x1="20497" y1="7258" x2="20497" y2="7258"/>
                          <a14:foregroundMark x1="19255" y1="9677" x2="19255" y2="9677"/>
                          <a14:foregroundMark x1="25342" y1="4839" x2="25342" y2="4839"/>
                          <a14:foregroundMark x1="13665" y1="43548" x2="13665" y2="43548"/>
                          <a14:foregroundMark x1="10683" y1="74597" x2="10683" y2="74597"/>
                          <a14:foregroundMark x1="55155" y1="53226" x2="55155" y2="53226"/>
                          <a14:foregroundMark x1="62360" y1="52016" x2="62360" y2="52016"/>
                          <a14:foregroundMark x1="66584" y1="58065" x2="66584" y2="58065"/>
                          <a14:foregroundMark x1="80870" y1="54032" x2="80870" y2="54032"/>
                          <a14:foregroundMark x1="85466" y1="34677" x2="85466" y2="34677"/>
                          <a14:foregroundMark x1="98882" y1="29435" x2="98882" y2="29435"/>
                          <a14:foregroundMark x1="98261" y1="24597" x2="98261" y2="24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162" y="6086076"/>
              <a:ext cx="1740232" cy="53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microcal origin 8 logo">
              <a:extLst>
                <a:ext uri="{FF2B5EF4-FFF2-40B4-BE49-F238E27FC236}">
                  <a16:creationId xmlns:a16="http://schemas.microsoft.com/office/drawing/2014/main" id="{91602AE4-8D48-49EC-BA42-D14602A918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77960" r="8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4" r="10584"/>
            <a:stretch/>
          </p:blipFill>
          <p:spPr bwMode="auto">
            <a:xfrm>
              <a:off x="3567473" y="5957146"/>
              <a:ext cx="344621" cy="65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2" descr="Related image">
            <a:extLst>
              <a:ext uri="{FF2B5EF4-FFF2-40B4-BE49-F238E27FC236}">
                <a16:creationId xmlns:a16="http://schemas.microsoft.com/office/drawing/2014/main" id="{9B946C97-8CDE-4BEB-BC8D-3C504ED3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13" y="5268019"/>
            <a:ext cx="1170499" cy="9393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00B8F30-8D52-43C4-B445-5024E1A774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1. INTRODUÇÃO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C1038B40-6E76-4BCC-9E28-FF0443B67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455"/>
          <a:stretch/>
        </p:blipFill>
        <p:spPr>
          <a:xfrm>
            <a:off x="3472930" y="878151"/>
            <a:ext cx="1921025" cy="2080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C0DC4AE-C5F8-4654-8427-593564142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5" t="1344" r="3660" b="32660"/>
          <a:stretch/>
        </p:blipFill>
        <p:spPr>
          <a:xfrm>
            <a:off x="1761068" y="2719548"/>
            <a:ext cx="5767880" cy="38851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791730AF-F511-45E2-9D8B-95F0A908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1. INTRODUÇÃO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77FD11C-1FA3-4FED-B6E2-A6EE7857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991" y="3896081"/>
            <a:ext cx="3387009" cy="296191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939B05C-5ACF-469F-9E6B-8F2B71127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EBA95A-84A4-424F-9A95-01DA32392C2F}"/>
              </a:ext>
            </a:extLst>
          </p:cNvPr>
          <p:cNvSpPr txBox="1"/>
          <p:nvPr/>
        </p:nvSpPr>
        <p:spPr>
          <a:xfrm>
            <a:off x="490654" y="1827177"/>
            <a:ext cx="84972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Excel: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 “</a:t>
            </a:r>
            <a:r>
              <a:rPr lang="en-US" sz="2800" dirty="0" err="1"/>
              <a:t>amigável</a:t>
            </a:r>
            <a:r>
              <a:rPr lang="en-US" sz="2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estatísticos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Difícil</a:t>
            </a:r>
            <a:r>
              <a:rPr lang="en-US" sz="2800" dirty="0"/>
              <a:t> </a:t>
            </a:r>
            <a:r>
              <a:rPr lang="en-US" sz="2800" dirty="0" err="1"/>
              <a:t>acesso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Interfaces “</a:t>
            </a:r>
            <a:r>
              <a:rPr lang="en-US" sz="2800" dirty="0" err="1"/>
              <a:t>pouco</a:t>
            </a:r>
            <a:r>
              <a:rPr lang="en-US" sz="2800" dirty="0"/>
              <a:t> </a:t>
            </a:r>
            <a:r>
              <a:rPr lang="en-US" sz="2800" dirty="0" err="1"/>
              <a:t>amigáveis</a:t>
            </a:r>
            <a:r>
              <a:rPr lang="en-US" sz="28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baratos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30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1. INTRODUÇÃO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1FD83EB-8063-4D29-B269-DA804F55C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55"/>
          <a:stretch/>
        </p:blipFill>
        <p:spPr>
          <a:xfrm>
            <a:off x="2947538" y="5067282"/>
            <a:ext cx="1751493" cy="18969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79EDDC-A775-43EA-A3D3-642C7F120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07" r="23107"/>
          <a:stretch/>
        </p:blipFill>
        <p:spPr>
          <a:xfrm>
            <a:off x="587377" y="5158160"/>
            <a:ext cx="1464577" cy="14645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E400876-616E-4734-928F-6E678739EC4B}"/>
              </a:ext>
            </a:extLst>
          </p:cNvPr>
          <p:cNvGrpSpPr/>
          <p:nvPr/>
        </p:nvGrpSpPr>
        <p:grpSpPr>
          <a:xfrm>
            <a:off x="5911972" y="5556725"/>
            <a:ext cx="1761254" cy="748283"/>
            <a:chOff x="8258461" y="5412256"/>
            <a:chExt cx="2100932" cy="66505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5" name="Picture 6" descr="Image result for microcal origin 8 logo">
              <a:extLst>
                <a:ext uri="{FF2B5EF4-FFF2-40B4-BE49-F238E27FC236}">
                  <a16:creationId xmlns:a16="http://schemas.microsoft.com/office/drawing/2014/main" id="{FD7AD8D8-F183-4EA2-BA39-89E066BA9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1429" y1="23387" x2="11429" y2="23387"/>
                          <a14:foregroundMark x1="4969" y1="43952" x2="4969" y2="43952"/>
                          <a14:foregroundMark x1="16522" y1="70968" x2="16522" y2="70968"/>
                          <a14:foregroundMark x1="12547" y1="45161" x2="12547" y2="45161"/>
                          <a14:foregroundMark x1="12671" y1="33468" x2="12671" y2="33468"/>
                          <a14:foregroundMark x1="23602" y1="41935" x2="23602" y2="41935"/>
                          <a14:foregroundMark x1="23230" y1="14113" x2="23230" y2="14113"/>
                          <a14:foregroundMark x1="24224" y1="9274" x2="24224" y2="9274"/>
                          <a14:foregroundMark x1="11801" y1="6048" x2="11801" y2="6048"/>
                          <a14:foregroundMark x1="8323" y1="6048" x2="8323" y2="6048"/>
                          <a14:foregroundMark x1="21491" y1="50806" x2="22112" y2="48790"/>
                          <a14:foregroundMark x1="26460" y1="60081" x2="26460" y2="60081"/>
                          <a14:foregroundMark x1="26460" y1="52823" x2="26460" y2="52823"/>
                          <a14:foregroundMark x1="26211" y1="41935" x2="26211" y2="41935"/>
                          <a14:foregroundMark x1="26460" y1="20968" x2="26460" y2="20968"/>
                          <a14:foregroundMark x1="26087" y1="8871" x2="26087" y2="8871"/>
                          <a14:foregroundMark x1="17143" y1="8468" x2="17143" y2="8468"/>
                          <a14:foregroundMark x1="25963" y1="55645" x2="25963" y2="55645"/>
                          <a14:foregroundMark x1="14161" y1="64113" x2="14161" y2="64113"/>
                          <a14:foregroundMark x1="14658" y1="5645" x2="14658" y2="5645"/>
                          <a14:foregroundMark x1="21863" y1="14919" x2="21863" y2="14919"/>
                          <a14:foregroundMark x1="21491" y1="27823" x2="21491" y2="27823"/>
                          <a14:foregroundMark x1="20497" y1="7258" x2="20497" y2="7258"/>
                          <a14:foregroundMark x1="19255" y1="9677" x2="19255" y2="9677"/>
                          <a14:foregroundMark x1="25342" y1="4839" x2="25342" y2="4839"/>
                          <a14:foregroundMark x1="13665" y1="43548" x2="13665" y2="43548"/>
                          <a14:foregroundMark x1="10683" y1="74597" x2="10683" y2="74597"/>
                          <a14:foregroundMark x1="55155" y1="53226" x2="55155" y2="53226"/>
                          <a14:foregroundMark x1="62360" y1="52016" x2="62360" y2="52016"/>
                          <a14:foregroundMark x1="66584" y1="58065" x2="66584" y2="58065"/>
                          <a14:foregroundMark x1="80870" y1="54032" x2="80870" y2="54032"/>
                          <a14:foregroundMark x1="85466" y1="34677" x2="85466" y2="34677"/>
                          <a14:foregroundMark x1="98882" y1="29435" x2="98882" y2="29435"/>
                          <a14:foregroundMark x1="98261" y1="24597" x2="98261" y2="24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8461" y="5541186"/>
              <a:ext cx="1740232" cy="53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microcal origin 8 logo">
              <a:extLst>
                <a:ext uri="{FF2B5EF4-FFF2-40B4-BE49-F238E27FC236}">
                  <a16:creationId xmlns:a16="http://schemas.microsoft.com/office/drawing/2014/main" id="{ED10B68C-7411-4724-92AB-2ACAF4C42E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77960" r="8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4" r="10584"/>
            <a:stretch/>
          </p:blipFill>
          <p:spPr bwMode="auto">
            <a:xfrm>
              <a:off x="10014772" y="5412256"/>
              <a:ext cx="344621" cy="65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2" descr="Related image">
            <a:extLst>
              <a:ext uri="{FF2B5EF4-FFF2-40B4-BE49-F238E27FC236}">
                <a16:creationId xmlns:a16="http://schemas.microsoft.com/office/drawing/2014/main" id="{D4DDB2AB-003E-4CA1-AD09-52719D7B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45" y="5602237"/>
            <a:ext cx="856888" cy="68765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7BD69E58-CF9A-4558-919C-FAC7463EA023}"/>
              </a:ext>
            </a:extLst>
          </p:cNvPr>
          <p:cNvSpPr/>
          <p:nvPr/>
        </p:nvSpPr>
        <p:spPr>
          <a:xfrm>
            <a:off x="2368668" y="5556725"/>
            <a:ext cx="566514" cy="5481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A5B12F-D9B9-4129-9A5C-FC1051719A0E}"/>
              </a:ext>
            </a:extLst>
          </p:cNvPr>
          <p:cNvSpPr txBox="1"/>
          <p:nvPr/>
        </p:nvSpPr>
        <p:spPr>
          <a:xfrm>
            <a:off x="4790181" y="5289709"/>
            <a:ext cx="47139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7200" b="1" dirty="0">
                <a:latin typeface="Consolas" panose="020B0609020204030204" pitchFamily="49" charset="0"/>
              </a:rPr>
              <a:t>=</a:t>
            </a:r>
            <a:endParaRPr lang="pt-BR" b="1" dirty="0">
              <a:latin typeface="Consolas" panose="020B0609020204030204" pitchFamily="49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460AAFA-C2DD-4D4F-A61D-96E4C4A3E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193CB75-D4D2-49ED-9773-07084C1ED56A}"/>
              </a:ext>
            </a:extLst>
          </p:cNvPr>
          <p:cNvSpPr txBox="1"/>
          <p:nvPr/>
        </p:nvSpPr>
        <p:spPr>
          <a:xfrm>
            <a:off x="334537" y="1343271"/>
            <a:ext cx="85752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pt-BR" sz="2400" dirty="0"/>
              <a:t>Verificar a integridade dos resultados provenientes de análises de dados realizadas pelo Microsoft Excel, sendo utilizado como base para comparação dos resultados com outros dois software específicos, o </a:t>
            </a:r>
            <a:r>
              <a:rPr lang="pt-BR" sz="2400" i="1" dirty="0" err="1"/>
              <a:t>Microcal</a:t>
            </a:r>
            <a:r>
              <a:rPr lang="pt-BR" sz="2400" i="1" dirty="0"/>
              <a:t> </a:t>
            </a:r>
            <a:r>
              <a:rPr lang="pt-BR" sz="2400" i="1" dirty="0" err="1"/>
              <a:t>Origin</a:t>
            </a:r>
            <a:r>
              <a:rPr lang="pt-BR" sz="2400" i="1" dirty="0"/>
              <a:t> </a:t>
            </a:r>
            <a:r>
              <a:rPr lang="pt-BR" sz="2400" dirty="0"/>
              <a:t>8.0 e o R. </a:t>
            </a:r>
          </a:p>
        </p:txBody>
      </p:sp>
    </p:spTree>
    <p:extLst>
      <p:ext uri="{BB962C8B-B14F-4D97-AF65-F5344CB8AC3E}">
        <p14:creationId xmlns:p14="http://schemas.microsoft.com/office/powerpoint/2010/main" val="306359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7" name="Retângulo 6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2. MATERIAL E MÉTODOS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5D462D8-E17B-49D1-87A5-829F2BDF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04" y="888995"/>
            <a:ext cx="9905998" cy="1478570"/>
          </a:xfrm>
        </p:spPr>
        <p:txBody>
          <a:bodyPr>
            <a:normAutofit/>
          </a:bodyPr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  <a:cs typeface="BrowalliaUPC" panose="020B0502040204020203" pitchFamily="34" charset="-34"/>
              </a:rPr>
              <a:t>DADOS utilizados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CF8C7ED-00F9-4D04-90ED-CF8D4BEF3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24" t="7278" r="12849" b="8898"/>
          <a:stretch/>
        </p:blipFill>
        <p:spPr>
          <a:xfrm>
            <a:off x="934499" y="2264713"/>
            <a:ext cx="3187714" cy="3566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0FB6572-E2BA-4C4E-A9B8-5E40AAA80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4063" l="0" r="100000">
                        <a14:backgroundMark x1="18770" y1="5313" x2="76538" y2="44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5003" y="1811383"/>
            <a:ext cx="3174230" cy="423672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0B4134-F8EA-4BC6-8C01-E2B35903DB6C}"/>
              </a:ext>
            </a:extLst>
          </p:cNvPr>
          <p:cNvSpPr txBox="1"/>
          <p:nvPr/>
        </p:nvSpPr>
        <p:spPr>
          <a:xfrm>
            <a:off x="4572000" y="5534358"/>
            <a:ext cx="47482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 (Corpo)"/>
              </a:rPr>
              <a:t>Madeira clonal de </a:t>
            </a:r>
            <a:r>
              <a:rPr lang="pt-BR" sz="3200" dirty="0" err="1">
                <a:latin typeface="Calibri (Corpo)"/>
              </a:rPr>
              <a:t>Eucalyptus</a:t>
            </a:r>
            <a:r>
              <a:rPr lang="pt-BR" sz="3200" dirty="0">
                <a:latin typeface="Calibri (Corpo)"/>
              </a:rPr>
              <a:t> </a:t>
            </a:r>
            <a:r>
              <a:rPr lang="pt-BR" sz="3200" dirty="0" err="1">
                <a:latin typeface="Calibri (Corpo)"/>
              </a:rPr>
              <a:t>ssp</a:t>
            </a:r>
            <a:endParaRPr lang="pt-BR" sz="3200" dirty="0">
              <a:latin typeface="Calibri (Corpo)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429CC70-73D7-4FB7-8EEC-78E7A6409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5" name="Retângulo 14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68F7C652-E4D5-421D-9A7F-59524AB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8201552-6435-4640-82FB-495026B4B1FD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2. MATERIAL E MÉTODOS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34580-69DA-4CEE-8053-C23F713B9637}"/>
              </a:ext>
            </a:extLst>
          </p:cNvPr>
          <p:cNvSpPr txBox="1"/>
          <p:nvPr/>
        </p:nvSpPr>
        <p:spPr>
          <a:xfrm>
            <a:off x="11438913" y="359517"/>
            <a:ext cx="5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12/19</a:t>
            </a:r>
          </a:p>
        </p:txBody>
      </p:sp>
      <p:sp>
        <p:nvSpPr>
          <p:cNvPr id="48" name="Shape 68">
            <a:extLst>
              <a:ext uri="{FF2B5EF4-FFF2-40B4-BE49-F238E27FC236}">
                <a16:creationId xmlns:a16="http://schemas.microsoft.com/office/drawing/2014/main" id="{47A2B00E-A56B-48CC-9099-7855D90A7153}"/>
              </a:ext>
            </a:extLst>
          </p:cNvPr>
          <p:cNvSpPr/>
          <p:nvPr/>
        </p:nvSpPr>
        <p:spPr>
          <a:xfrm>
            <a:off x="482024" y="1166840"/>
            <a:ext cx="8144388" cy="735711"/>
          </a:xfrm>
          <a:prstGeom prst="roundRect">
            <a:avLst>
              <a:gd name="adj" fmla="val 4702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>
                <a:latin typeface="Calibri (Corpo)"/>
              </a:rPr>
              <a:t>Banco de Dados Padrão (BD = 4.000 amostras total)</a:t>
            </a:r>
            <a:endParaRPr sz="2400" dirty="0">
              <a:latin typeface="Calibri (Corpo)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98481DD-FDF6-4E7F-9E07-D2DA090A1395}"/>
              </a:ext>
            </a:extLst>
          </p:cNvPr>
          <p:cNvGrpSpPr/>
          <p:nvPr/>
        </p:nvGrpSpPr>
        <p:grpSpPr>
          <a:xfrm>
            <a:off x="1369290" y="3212618"/>
            <a:ext cx="5768669" cy="1662676"/>
            <a:chOff x="3823943" y="2734382"/>
            <a:chExt cx="4025311" cy="10167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21C4B0D1-B0DF-4C80-BC13-9A185D672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455"/>
            <a:stretch/>
          </p:blipFill>
          <p:spPr>
            <a:xfrm>
              <a:off x="3823943" y="2734382"/>
              <a:ext cx="938757" cy="1016703"/>
            </a:xfrm>
            <a:prstGeom prst="rect">
              <a:avLst/>
            </a:prstGeom>
          </p:spPr>
        </p:pic>
        <p:pic>
          <p:nvPicPr>
            <p:cNvPr id="51" name="Picture 6" descr="Image result for microcal origin 8 logo">
              <a:extLst>
                <a:ext uri="{FF2B5EF4-FFF2-40B4-BE49-F238E27FC236}">
                  <a16:creationId xmlns:a16="http://schemas.microsoft.com/office/drawing/2014/main" id="{0E26D053-E340-411F-A158-F8DD735E9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1429" y1="23387" x2="11429" y2="23387"/>
                          <a14:foregroundMark x1="4969" y1="43952" x2="4969" y2="43952"/>
                          <a14:foregroundMark x1="16522" y1="70968" x2="16522" y2="70968"/>
                          <a14:foregroundMark x1="12547" y1="45161" x2="12547" y2="45161"/>
                          <a14:foregroundMark x1="12671" y1="33468" x2="12671" y2="33468"/>
                          <a14:foregroundMark x1="23602" y1="41935" x2="23602" y2="41935"/>
                          <a14:foregroundMark x1="23230" y1="14113" x2="23230" y2="14113"/>
                          <a14:foregroundMark x1="24224" y1="9274" x2="24224" y2="9274"/>
                          <a14:foregroundMark x1="11801" y1="6048" x2="11801" y2="6048"/>
                          <a14:foregroundMark x1="8323" y1="6048" x2="8323" y2="6048"/>
                          <a14:foregroundMark x1="21491" y1="50806" x2="22112" y2="48790"/>
                          <a14:foregroundMark x1="26460" y1="60081" x2="26460" y2="60081"/>
                          <a14:foregroundMark x1="26460" y1="52823" x2="26460" y2="52823"/>
                          <a14:foregroundMark x1="26211" y1="41935" x2="26211" y2="41935"/>
                          <a14:foregroundMark x1="26460" y1="20968" x2="26460" y2="20968"/>
                          <a14:foregroundMark x1="26087" y1="8871" x2="26087" y2="8871"/>
                          <a14:foregroundMark x1="17143" y1="8468" x2="17143" y2="8468"/>
                          <a14:foregroundMark x1="25963" y1="55645" x2="25963" y2="55645"/>
                          <a14:foregroundMark x1="14161" y1="64113" x2="14161" y2="64113"/>
                          <a14:foregroundMark x1="14658" y1="5645" x2="14658" y2="5645"/>
                          <a14:foregroundMark x1="21863" y1="14919" x2="21863" y2="14919"/>
                          <a14:foregroundMark x1="21491" y1="27823" x2="21491" y2="27823"/>
                          <a14:foregroundMark x1="20497" y1="7258" x2="20497" y2="7258"/>
                          <a14:foregroundMark x1="19255" y1="9677" x2="19255" y2="9677"/>
                          <a14:foregroundMark x1="25342" y1="4839" x2="25342" y2="4839"/>
                          <a14:foregroundMark x1="13665" y1="43548" x2="13665" y2="43548"/>
                          <a14:foregroundMark x1="10683" y1="74597" x2="10683" y2="74597"/>
                          <a14:foregroundMark x1="55155" y1="53226" x2="55155" y2="53226"/>
                          <a14:foregroundMark x1="62360" y1="52016" x2="62360" y2="52016"/>
                          <a14:foregroundMark x1="66584" y1="58065" x2="66584" y2="58065"/>
                          <a14:foregroundMark x1="80870" y1="54032" x2="80870" y2="54032"/>
                          <a14:foregroundMark x1="85466" y1="34677" x2="85466" y2="34677"/>
                          <a14:foregroundMark x1="98882" y1="29435" x2="98882" y2="29435"/>
                          <a14:foregroundMark x1="98261" y1="24597" x2="98261" y2="245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5248" y="3039014"/>
              <a:ext cx="1740232" cy="536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Image result for microcal origin 8 logo">
              <a:extLst>
                <a:ext uri="{FF2B5EF4-FFF2-40B4-BE49-F238E27FC236}">
                  <a16:creationId xmlns:a16="http://schemas.microsoft.com/office/drawing/2014/main" id="{EC3C53A0-9FC7-4A20-A25B-EECEDF5B19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77960" r="857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4" r="10584"/>
            <a:stretch/>
          </p:blipFill>
          <p:spPr bwMode="auto">
            <a:xfrm>
              <a:off x="6641559" y="2910084"/>
              <a:ext cx="344621" cy="65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Related image">
              <a:extLst>
                <a:ext uri="{FF2B5EF4-FFF2-40B4-BE49-F238E27FC236}">
                  <a16:creationId xmlns:a16="http://schemas.microsoft.com/office/drawing/2014/main" id="{19253471-E8B3-4C9C-9D18-87A785C74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90" y="2939167"/>
              <a:ext cx="747664" cy="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3EF305A-4951-456F-9AC3-C0BE8A3C771C}"/>
              </a:ext>
            </a:extLst>
          </p:cNvPr>
          <p:cNvSpPr txBox="1"/>
          <p:nvPr/>
        </p:nvSpPr>
        <p:spPr>
          <a:xfrm>
            <a:off x="2442758" y="2077034"/>
            <a:ext cx="391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(Corpo)"/>
              </a:rPr>
              <a:t>usando</a:t>
            </a:r>
          </a:p>
        </p:txBody>
      </p:sp>
      <p:sp>
        <p:nvSpPr>
          <p:cNvPr id="55" name="Shape 71">
            <a:extLst>
              <a:ext uri="{FF2B5EF4-FFF2-40B4-BE49-F238E27FC236}">
                <a16:creationId xmlns:a16="http://schemas.microsoft.com/office/drawing/2014/main" id="{58980FAA-684F-4346-9C67-EEB12884FCF4}"/>
              </a:ext>
            </a:extLst>
          </p:cNvPr>
          <p:cNvSpPr/>
          <p:nvPr/>
        </p:nvSpPr>
        <p:spPr>
          <a:xfrm>
            <a:off x="3607048" y="1956195"/>
            <a:ext cx="1814467" cy="730813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a</a:t>
            </a:r>
            <a:r>
              <a:rPr lang="pt-BR" sz="2400" dirty="0">
                <a:latin typeface="Calibri (Corpo)"/>
              </a:rPr>
              <a:t> = 200</a:t>
            </a:r>
            <a:endParaRPr sz="2400" dirty="0">
              <a:latin typeface="Calibri (Corpo)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04A6EC-CA6E-4230-AFFC-E65DD7803216}"/>
              </a:ext>
            </a:extLst>
          </p:cNvPr>
          <p:cNvSpPr txBox="1"/>
          <p:nvPr/>
        </p:nvSpPr>
        <p:spPr>
          <a:xfrm>
            <a:off x="2797715" y="4111144"/>
            <a:ext cx="548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 (Corpo)"/>
              </a:rPr>
              <a:t>S1</a:t>
            </a:r>
          </a:p>
          <a:p>
            <a:r>
              <a:rPr lang="pt-BR" b="1" dirty="0">
                <a:latin typeface="Calibri (Corpo)"/>
              </a:rPr>
              <a:t>d</a:t>
            </a:r>
          </a:p>
          <a:p>
            <a:r>
              <a:rPr lang="pt-BR" b="1" dirty="0">
                <a:latin typeface="Calibri (Corpo)"/>
              </a:rPr>
              <a:t>e</a:t>
            </a:r>
          </a:p>
          <a:p>
            <a:r>
              <a:rPr lang="pt-BR" b="1" dirty="0">
                <a:latin typeface="Calibri (Corpo)"/>
              </a:rPr>
              <a:t>f</a:t>
            </a:r>
          </a:p>
          <a:p>
            <a:r>
              <a:rPr lang="pt-BR" b="1" dirty="0">
                <a:latin typeface="Calibri (Corpo)"/>
              </a:rPr>
              <a:t>g</a:t>
            </a:r>
          </a:p>
          <a:p>
            <a:r>
              <a:rPr lang="pt-BR" b="1" dirty="0">
                <a:latin typeface="Calibri (Corpo)"/>
              </a:rPr>
              <a:t>h</a:t>
            </a:r>
          </a:p>
          <a:p>
            <a:r>
              <a:rPr lang="pt-BR" b="1" dirty="0">
                <a:latin typeface="Calibri (Corpo)"/>
              </a:rPr>
              <a:t>...</a:t>
            </a:r>
            <a:endParaRPr lang="pt-BR" sz="1600" b="1" dirty="0">
              <a:latin typeface="Calibri (Corpo)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741964E-7B21-406C-AAF6-81A43C125A4A}"/>
              </a:ext>
            </a:extLst>
          </p:cNvPr>
          <p:cNvSpPr txBox="1"/>
          <p:nvPr/>
        </p:nvSpPr>
        <p:spPr>
          <a:xfrm>
            <a:off x="3810963" y="4111144"/>
            <a:ext cx="564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 (Corpo)"/>
              </a:rPr>
              <a:t>S2</a:t>
            </a:r>
          </a:p>
          <a:p>
            <a:r>
              <a:rPr lang="pt-BR" b="1" dirty="0">
                <a:latin typeface="Calibri (Corpo)"/>
              </a:rPr>
              <a:t>j</a:t>
            </a:r>
          </a:p>
          <a:p>
            <a:r>
              <a:rPr lang="pt-BR" b="1" dirty="0">
                <a:latin typeface="Calibri (Corpo)"/>
              </a:rPr>
              <a:t>k</a:t>
            </a:r>
          </a:p>
          <a:p>
            <a:r>
              <a:rPr lang="pt-BR" b="1" dirty="0">
                <a:latin typeface="Calibri (Corpo)"/>
              </a:rPr>
              <a:t>l</a:t>
            </a:r>
          </a:p>
          <a:p>
            <a:r>
              <a:rPr lang="pt-BR" b="1" dirty="0">
                <a:latin typeface="Calibri (Corpo)"/>
              </a:rPr>
              <a:t>m</a:t>
            </a:r>
          </a:p>
          <a:p>
            <a:r>
              <a:rPr lang="pt-BR" b="1" dirty="0">
                <a:latin typeface="Calibri (Corpo)"/>
              </a:rPr>
              <a:t>n</a:t>
            </a:r>
          </a:p>
          <a:p>
            <a:r>
              <a:rPr lang="pt-BR" b="1" dirty="0">
                <a:latin typeface="Calibri (Corpo)"/>
              </a:rPr>
              <a:t>...</a:t>
            </a:r>
            <a:endParaRPr lang="pt-BR" sz="1600" b="1" dirty="0">
              <a:latin typeface="Calibri (Corpo)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D6F1CE5-C482-4E19-8708-77F12CF8C5A4}"/>
              </a:ext>
            </a:extLst>
          </p:cNvPr>
          <p:cNvSpPr txBox="1"/>
          <p:nvPr/>
        </p:nvSpPr>
        <p:spPr>
          <a:xfrm>
            <a:off x="4928497" y="4121692"/>
            <a:ext cx="922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 (Corpo)"/>
              </a:rPr>
              <a:t>S3</a:t>
            </a:r>
          </a:p>
          <a:p>
            <a:r>
              <a:rPr lang="pt-BR" b="1" dirty="0">
                <a:latin typeface="Calibri (Corpo)"/>
              </a:rPr>
              <a:t>p</a:t>
            </a:r>
          </a:p>
          <a:p>
            <a:r>
              <a:rPr lang="pt-BR" b="1" dirty="0">
                <a:latin typeface="Calibri (Corpo)"/>
              </a:rPr>
              <a:t>q</a:t>
            </a:r>
          </a:p>
          <a:p>
            <a:r>
              <a:rPr lang="pt-BR" b="1" dirty="0">
                <a:latin typeface="Calibri (Corpo)"/>
              </a:rPr>
              <a:t>r</a:t>
            </a:r>
          </a:p>
          <a:p>
            <a:r>
              <a:rPr lang="pt-BR" b="1" dirty="0">
                <a:latin typeface="Calibri (Corpo)"/>
              </a:rPr>
              <a:t>s</a:t>
            </a:r>
          </a:p>
          <a:p>
            <a:r>
              <a:rPr lang="pt-BR" b="1" dirty="0">
                <a:latin typeface="Calibri (Corpo)"/>
              </a:rPr>
              <a:t>t</a:t>
            </a:r>
          </a:p>
          <a:p>
            <a:r>
              <a:rPr lang="pt-BR" b="1" dirty="0">
                <a:latin typeface="Calibri (Corpo)"/>
              </a:rPr>
              <a:t>...</a:t>
            </a:r>
            <a:endParaRPr lang="pt-BR" sz="1600" b="1" dirty="0">
              <a:latin typeface="Calibri (Corpo)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6328E88-F0A7-476F-ACEA-FE211EB55697}"/>
              </a:ext>
            </a:extLst>
          </p:cNvPr>
          <p:cNvSpPr txBox="1"/>
          <p:nvPr/>
        </p:nvSpPr>
        <p:spPr>
          <a:xfrm>
            <a:off x="3372786" y="2750953"/>
            <a:ext cx="228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(Corpo)"/>
              </a:rPr>
              <a:t>20 séries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A6D7C14-4B42-4926-A16B-BB8825DA2388}"/>
              </a:ext>
            </a:extLst>
          </p:cNvPr>
          <p:cNvSpPr txBox="1"/>
          <p:nvPr/>
        </p:nvSpPr>
        <p:spPr>
          <a:xfrm>
            <a:off x="547110" y="4790803"/>
            <a:ext cx="2250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(Corpo)"/>
              </a:rPr>
              <a:t>200 dados aleatórios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3FEBC56-4B48-4195-AF56-5587942692A5}"/>
              </a:ext>
            </a:extLst>
          </p:cNvPr>
          <p:cNvSpPr txBox="1"/>
          <p:nvPr/>
        </p:nvSpPr>
        <p:spPr>
          <a:xfrm>
            <a:off x="5520089" y="4058573"/>
            <a:ext cx="17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libri (Corpo)"/>
              </a:rPr>
              <a:t>...</a:t>
            </a:r>
          </a:p>
        </p:txBody>
      </p:sp>
      <p:sp>
        <p:nvSpPr>
          <p:cNvPr id="62" name="Chave Esquerda 61">
            <a:extLst>
              <a:ext uri="{FF2B5EF4-FFF2-40B4-BE49-F238E27FC236}">
                <a16:creationId xmlns:a16="http://schemas.microsoft.com/office/drawing/2014/main" id="{7BABDE88-04CF-46BA-9E85-227823A9B0BD}"/>
              </a:ext>
            </a:extLst>
          </p:cNvPr>
          <p:cNvSpPr/>
          <p:nvPr/>
        </p:nvSpPr>
        <p:spPr>
          <a:xfrm>
            <a:off x="2169107" y="3952212"/>
            <a:ext cx="453276" cy="2234837"/>
          </a:xfrm>
          <a:prstGeom prst="leftBrac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63" name="Chave Esquerda 62">
            <a:extLst>
              <a:ext uri="{FF2B5EF4-FFF2-40B4-BE49-F238E27FC236}">
                <a16:creationId xmlns:a16="http://schemas.microsoft.com/office/drawing/2014/main" id="{9A11C421-9CA7-4251-8A62-61AB775318B5}"/>
              </a:ext>
            </a:extLst>
          </p:cNvPr>
          <p:cNvSpPr/>
          <p:nvPr/>
        </p:nvSpPr>
        <p:spPr>
          <a:xfrm rot="5400000">
            <a:off x="4234745" y="1964376"/>
            <a:ext cx="517250" cy="3463186"/>
          </a:xfrm>
          <a:prstGeom prst="leftBrac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64" name="Shape 71">
            <a:extLst>
              <a:ext uri="{FF2B5EF4-FFF2-40B4-BE49-F238E27FC236}">
                <a16:creationId xmlns:a16="http://schemas.microsoft.com/office/drawing/2014/main" id="{F5D9B43A-9ED1-4118-AA37-3546D6629DA5}"/>
              </a:ext>
            </a:extLst>
          </p:cNvPr>
          <p:cNvSpPr/>
          <p:nvPr/>
        </p:nvSpPr>
        <p:spPr>
          <a:xfrm>
            <a:off x="6356454" y="1954121"/>
            <a:ext cx="1901925" cy="730813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c</a:t>
            </a:r>
            <a:r>
              <a:rPr lang="pt-BR" sz="2400" dirty="0">
                <a:latin typeface="Calibri (Corpo)"/>
              </a:rPr>
              <a:t> = 2.000</a:t>
            </a:r>
            <a:endParaRPr sz="2400" dirty="0">
              <a:latin typeface="Calibri (Corpo)"/>
            </a:endParaRPr>
          </a:p>
        </p:txBody>
      </p:sp>
      <p:sp>
        <p:nvSpPr>
          <p:cNvPr id="65" name="Shape 71">
            <a:extLst>
              <a:ext uri="{FF2B5EF4-FFF2-40B4-BE49-F238E27FC236}">
                <a16:creationId xmlns:a16="http://schemas.microsoft.com/office/drawing/2014/main" id="{43D2106E-E02B-4375-88C1-1726CD97E976}"/>
              </a:ext>
            </a:extLst>
          </p:cNvPr>
          <p:cNvSpPr/>
          <p:nvPr/>
        </p:nvSpPr>
        <p:spPr>
          <a:xfrm>
            <a:off x="857642" y="1954121"/>
            <a:ext cx="1814467" cy="730813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b</a:t>
            </a:r>
            <a:r>
              <a:rPr lang="pt-BR" sz="2400" dirty="0">
                <a:latin typeface="Calibri (Corpo)"/>
              </a:rPr>
              <a:t> = 500</a:t>
            </a:r>
            <a:endParaRPr sz="2400" dirty="0">
              <a:latin typeface="Calibri (Corpo)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30209C0-5223-46E3-98C4-AF0B48783972}"/>
              </a:ext>
            </a:extLst>
          </p:cNvPr>
          <p:cNvSpPr txBox="1"/>
          <p:nvPr/>
        </p:nvSpPr>
        <p:spPr>
          <a:xfrm>
            <a:off x="549753" y="4174788"/>
            <a:ext cx="82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 (Corpo)"/>
              </a:rPr>
              <a:t>2.000</a:t>
            </a:r>
          </a:p>
          <a:p>
            <a:r>
              <a:rPr lang="pt-BR" sz="2000" dirty="0">
                <a:latin typeface="Calibri (Corpo)"/>
              </a:rPr>
              <a:t>500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06A8066-EE4C-4C61-9D39-D115E37137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15" name="Retângulo 14"/>
            <p:cNvSpPr/>
            <p:nvPr/>
          </p:nvSpPr>
          <p:spPr>
            <a:xfrm>
              <a:off x="0" y="116294"/>
              <a:ext cx="9144000" cy="114525"/>
            </a:xfrm>
            <a:prstGeom prst="rect">
              <a:avLst/>
            </a:prstGeom>
            <a:solidFill>
              <a:srgbClr val="475D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0" y="0"/>
              <a:ext cx="9144000" cy="116296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 rot="16200000">
              <a:off x="-3313147" y="3429442"/>
              <a:ext cx="6741705" cy="115409"/>
            </a:xfrm>
            <a:prstGeom prst="rect">
              <a:avLst/>
            </a:prstGeom>
            <a:solidFill>
              <a:srgbClr val="B3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68F7C652-E4D5-421D-9A7F-59524ABC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13" y="258248"/>
            <a:ext cx="901297" cy="78043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8201552-6435-4640-82FB-495026B4B1FD}"/>
              </a:ext>
            </a:extLst>
          </p:cNvPr>
          <p:cNvSpPr/>
          <p:nvPr/>
        </p:nvSpPr>
        <p:spPr>
          <a:xfrm>
            <a:off x="115411" y="230816"/>
            <a:ext cx="8013605" cy="807871"/>
          </a:xfrm>
          <a:prstGeom prst="rect">
            <a:avLst/>
          </a:prstGeom>
          <a:solidFill>
            <a:srgbClr val="B32D3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1"/>
                </a:solidFill>
              </a:rPr>
              <a:t> 2. MATERIAL E MÉTODOS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34580-69DA-4CEE-8053-C23F713B9637}"/>
              </a:ext>
            </a:extLst>
          </p:cNvPr>
          <p:cNvSpPr txBox="1"/>
          <p:nvPr/>
        </p:nvSpPr>
        <p:spPr>
          <a:xfrm>
            <a:off x="11438913" y="359517"/>
            <a:ext cx="59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12/19</a:t>
            </a:r>
          </a:p>
        </p:txBody>
      </p:sp>
      <p:sp>
        <p:nvSpPr>
          <p:cNvPr id="30" name="Shape 71">
            <a:extLst>
              <a:ext uri="{FF2B5EF4-FFF2-40B4-BE49-F238E27FC236}">
                <a16:creationId xmlns:a16="http://schemas.microsoft.com/office/drawing/2014/main" id="{345F3C70-EBE1-4146-8B62-427E141AD4BD}"/>
              </a:ext>
            </a:extLst>
          </p:cNvPr>
          <p:cNvSpPr/>
          <p:nvPr/>
        </p:nvSpPr>
        <p:spPr>
          <a:xfrm>
            <a:off x="982225" y="1153207"/>
            <a:ext cx="1443734" cy="568348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a</a:t>
            </a:r>
            <a:r>
              <a:rPr lang="pt-BR" sz="2400" dirty="0">
                <a:latin typeface="Calibri (Corpo)"/>
              </a:rPr>
              <a:t> = 200</a:t>
            </a:r>
            <a:r>
              <a:rPr lang="pt-BR" sz="2400" baseline="-25000" dirty="0">
                <a:latin typeface="Calibri (Corpo)"/>
              </a:rPr>
              <a:t> </a:t>
            </a:r>
            <a:endParaRPr sz="2400" dirty="0">
              <a:latin typeface="Calibri (Corpo)"/>
            </a:endParaRPr>
          </a:p>
        </p:txBody>
      </p:sp>
      <p:sp>
        <p:nvSpPr>
          <p:cNvPr id="31" name="Shape 71">
            <a:extLst>
              <a:ext uri="{FF2B5EF4-FFF2-40B4-BE49-F238E27FC236}">
                <a16:creationId xmlns:a16="http://schemas.microsoft.com/office/drawing/2014/main" id="{69ED839D-45BD-45BB-A022-52C82906AE6F}"/>
              </a:ext>
            </a:extLst>
          </p:cNvPr>
          <p:cNvSpPr/>
          <p:nvPr/>
        </p:nvSpPr>
        <p:spPr>
          <a:xfrm>
            <a:off x="6915071" y="1142353"/>
            <a:ext cx="1703215" cy="57831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c</a:t>
            </a:r>
            <a:r>
              <a:rPr lang="pt-BR" sz="2400" dirty="0">
                <a:latin typeface="Calibri (Corpo)"/>
              </a:rPr>
              <a:t> = 2000</a:t>
            </a:r>
            <a:endParaRPr sz="2400" dirty="0">
              <a:latin typeface="Calibri (Corpo)"/>
            </a:endParaRPr>
          </a:p>
        </p:txBody>
      </p:sp>
      <p:sp>
        <p:nvSpPr>
          <p:cNvPr id="32" name="Shape 71">
            <a:extLst>
              <a:ext uri="{FF2B5EF4-FFF2-40B4-BE49-F238E27FC236}">
                <a16:creationId xmlns:a16="http://schemas.microsoft.com/office/drawing/2014/main" id="{5AE976B7-2B96-45F8-A448-2A29D9AD25B1}"/>
              </a:ext>
            </a:extLst>
          </p:cNvPr>
          <p:cNvSpPr/>
          <p:nvPr/>
        </p:nvSpPr>
        <p:spPr>
          <a:xfrm>
            <a:off x="4022843" y="1142353"/>
            <a:ext cx="1517533" cy="57831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  <a:lumOff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dirty="0" err="1">
                <a:latin typeface="Calibri (Corpo)"/>
              </a:rPr>
              <a:t>BD</a:t>
            </a:r>
            <a:r>
              <a:rPr lang="pt-BR" sz="2400" baseline="-25000" dirty="0" err="1">
                <a:latin typeface="Calibri (Corpo)"/>
              </a:rPr>
              <a:t>b</a:t>
            </a:r>
            <a:r>
              <a:rPr lang="pt-BR" sz="2400" dirty="0">
                <a:latin typeface="Calibri (Corpo)"/>
              </a:rPr>
              <a:t> = 500</a:t>
            </a:r>
            <a:r>
              <a:rPr lang="pt-BR" sz="2400" baseline="-25000" dirty="0">
                <a:latin typeface="Calibri (Corpo)"/>
              </a:rPr>
              <a:t> </a:t>
            </a:r>
            <a:endParaRPr sz="2400" dirty="0">
              <a:latin typeface="Calibri (Corpo)"/>
            </a:endParaRPr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6595196F-D365-41A0-8EF9-71ECF417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69" y="2492687"/>
            <a:ext cx="5827243" cy="444049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alibri (Corpo)"/>
              </a:rPr>
              <a:t>Análise de variância (1)</a:t>
            </a:r>
          </a:p>
          <a:p>
            <a:r>
              <a:rPr lang="pt-BR" sz="2400" dirty="0">
                <a:latin typeface="Calibri (Corpo)"/>
              </a:rPr>
              <a:t>Análise de regressão linear (2)</a:t>
            </a:r>
          </a:p>
          <a:p>
            <a:r>
              <a:rPr lang="pt-BR" sz="2400" dirty="0">
                <a:latin typeface="Calibri (Corpo)"/>
              </a:rPr>
              <a:t>Média (3)</a:t>
            </a:r>
          </a:p>
          <a:p>
            <a:r>
              <a:rPr lang="pt-BR" sz="2400" dirty="0">
                <a:latin typeface="Calibri (Corpo)"/>
              </a:rPr>
              <a:t>Moda</a:t>
            </a:r>
          </a:p>
          <a:p>
            <a:r>
              <a:rPr lang="pt-BR" sz="2400" dirty="0">
                <a:latin typeface="Calibri (Corpo)"/>
              </a:rPr>
              <a:t>Mediana</a:t>
            </a:r>
          </a:p>
          <a:p>
            <a:r>
              <a:rPr lang="pt-BR" sz="2400" dirty="0">
                <a:latin typeface="Calibri (Corpo)"/>
              </a:rPr>
              <a:t>Desvio padrão (4)</a:t>
            </a:r>
          </a:p>
          <a:p>
            <a:r>
              <a:rPr lang="pt-BR" sz="2400" dirty="0">
                <a:latin typeface="Calibri (Corpo)"/>
              </a:rPr>
              <a:t>Análise de correlação (5)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C64C74D-3D4E-4729-BB28-8EA0A711B6E9}"/>
              </a:ext>
            </a:extLst>
          </p:cNvPr>
          <p:cNvGrpSpPr/>
          <p:nvPr/>
        </p:nvGrpSpPr>
        <p:grpSpPr>
          <a:xfrm>
            <a:off x="5540376" y="1950218"/>
            <a:ext cx="2358071" cy="731134"/>
            <a:chOff x="7877381" y="1877721"/>
            <a:chExt cx="2699179" cy="854116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921F3B06-6372-4894-85B5-70DB76DC4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924" t="20654" r="12890" b="18524"/>
            <a:stretch/>
          </p:blipFill>
          <p:spPr>
            <a:xfrm>
              <a:off x="7877381" y="1877721"/>
              <a:ext cx="1949594" cy="8541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D6DB5CD-5432-4261-BE59-CB84A92ECD74}"/>
                </a:ext>
              </a:extLst>
            </p:cNvPr>
            <p:cNvSpPr txBox="1"/>
            <p:nvPr/>
          </p:nvSpPr>
          <p:spPr>
            <a:xfrm>
              <a:off x="9809724" y="2326772"/>
              <a:ext cx="76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(1)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61DC29E-F3D0-4931-8B76-278BE5547EDF}"/>
              </a:ext>
            </a:extLst>
          </p:cNvPr>
          <p:cNvGrpSpPr/>
          <p:nvPr/>
        </p:nvGrpSpPr>
        <p:grpSpPr>
          <a:xfrm>
            <a:off x="5540376" y="2930969"/>
            <a:ext cx="3100452" cy="467642"/>
            <a:chOff x="11437483" y="1687096"/>
            <a:chExt cx="3548950" cy="546303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1EB6E842-0789-467C-87D8-5D346EA76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56" t="36294" r="22805" b="30817"/>
            <a:stretch/>
          </p:blipFill>
          <p:spPr>
            <a:xfrm>
              <a:off x="11437483" y="1687096"/>
              <a:ext cx="2974005" cy="546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25014A3-772E-4B8C-8EFF-03583AB10AF2}"/>
                </a:ext>
              </a:extLst>
            </p:cNvPr>
            <p:cNvSpPr txBox="1"/>
            <p:nvPr/>
          </p:nvSpPr>
          <p:spPr>
            <a:xfrm>
              <a:off x="14340390" y="1823408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(2)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560266-C3C5-47C8-9784-350B9BAF7DED}"/>
              </a:ext>
            </a:extLst>
          </p:cNvPr>
          <p:cNvGrpSpPr/>
          <p:nvPr/>
        </p:nvGrpSpPr>
        <p:grpSpPr>
          <a:xfrm>
            <a:off x="5540376" y="3635542"/>
            <a:ext cx="3650879" cy="639901"/>
            <a:chOff x="7877381" y="3563046"/>
            <a:chExt cx="4178999" cy="747536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1262B4FF-3183-44C6-82A6-0B18E2795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527" t="26335" r="9491" b="23811"/>
            <a:stretch/>
          </p:blipFill>
          <p:spPr>
            <a:xfrm>
              <a:off x="7877381" y="3563046"/>
              <a:ext cx="3548950" cy="7429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E2DF112-F788-49D0-AF9D-CE8AA85592F4}"/>
                </a:ext>
              </a:extLst>
            </p:cNvPr>
            <p:cNvSpPr txBox="1"/>
            <p:nvPr/>
          </p:nvSpPr>
          <p:spPr>
            <a:xfrm>
              <a:off x="11410337" y="3941250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(3)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5B51825-6217-40F5-9E26-763905CCF78C}"/>
              </a:ext>
            </a:extLst>
          </p:cNvPr>
          <p:cNvGrpSpPr/>
          <p:nvPr/>
        </p:nvGrpSpPr>
        <p:grpSpPr>
          <a:xfrm>
            <a:off x="5540376" y="4536789"/>
            <a:ext cx="2398013" cy="794989"/>
            <a:chOff x="7877381" y="4464292"/>
            <a:chExt cx="2744899" cy="928713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615A73DF-A03C-41E9-A85C-7B5683E35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47" t="17519" r="19556" b="13707"/>
            <a:stretch/>
          </p:blipFill>
          <p:spPr>
            <a:xfrm>
              <a:off x="7877381" y="4464292"/>
              <a:ext cx="2169796" cy="9287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06320F3-4B3F-4D01-A416-DE7A49E81937}"/>
                </a:ext>
              </a:extLst>
            </p:cNvPr>
            <p:cNvSpPr txBox="1"/>
            <p:nvPr/>
          </p:nvSpPr>
          <p:spPr>
            <a:xfrm>
              <a:off x="9976237" y="4940616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(4)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D577013-065D-4476-A963-766DB238592F}"/>
              </a:ext>
            </a:extLst>
          </p:cNvPr>
          <p:cNvGrpSpPr/>
          <p:nvPr/>
        </p:nvGrpSpPr>
        <p:grpSpPr>
          <a:xfrm>
            <a:off x="5540376" y="5613277"/>
            <a:ext cx="3496620" cy="774954"/>
            <a:chOff x="9006544" y="7292259"/>
            <a:chExt cx="4002426" cy="905307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1F60A19-24AD-48E2-A9D3-EF87553A0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512" t="20773" r="19369" b="29737"/>
            <a:stretch/>
          </p:blipFill>
          <p:spPr>
            <a:xfrm>
              <a:off x="9006544" y="7292259"/>
              <a:ext cx="3356383" cy="9053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27B5738-4076-4283-A4A3-E974F05E3A03}"/>
                </a:ext>
              </a:extLst>
            </p:cNvPr>
            <p:cNvSpPr txBox="1"/>
            <p:nvPr/>
          </p:nvSpPr>
          <p:spPr>
            <a:xfrm>
              <a:off x="12362927" y="7735901"/>
              <a:ext cx="64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(5)</a:t>
              </a:r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671E8CC-94AA-46F6-9102-E56B15387258}"/>
              </a:ext>
            </a:extLst>
          </p:cNvPr>
          <p:cNvSpPr txBox="1"/>
          <p:nvPr/>
        </p:nvSpPr>
        <p:spPr>
          <a:xfrm>
            <a:off x="2288778" y="2487145"/>
            <a:ext cx="483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Corpo)"/>
              </a:rPr>
              <a:t>Para cada série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881CDAAE-B38E-41C8-8668-2C1B8EAB1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6" y="213254"/>
            <a:ext cx="825430" cy="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69" grpId="0"/>
      <p:bldP spid="69" grpId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1056</Words>
  <Application>Microsoft Office PowerPoint</Application>
  <PresentationFormat>Apresentação na tela (4:3)</PresentationFormat>
  <Paragraphs>155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BrowalliaUPC</vt:lpstr>
      <vt:lpstr>Calibri</vt:lpstr>
      <vt:lpstr>Calibri (Corpo)</vt:lpstr>
      <vt:lpstr>Calibri Light</vt:lpstr>
      <vt:lpstr>Consolas</vt:lpstr>
      <vt:lpstr>Times New Roman</vt:lpstr>
      <vt:lpstr>Tema do Office</vt:lpstr>
      <vt:lpstr>INTEGRIDADE DE DADOS OBTIDOS POR ANÁLISES COM O MICROSOFT EXCEL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DADOS utilizados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INTEGRIDADE DE DADOS OBTIDOS POR ANÁLISES COM O MICROSOFT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Marcelo Denadai</dc:creator>
  <cp:lastModifiedBy>Matheus Bruder</cp:lastModifiedBy>
  <cp:revision>55</cp:revision>
  <dcterms:created xsi:type="dcterms:W3CDTF">2017-03-20T23:29:17Z</dcterms:created>
  <dcterms:modified xsi:type="dcterms:W3CDTF">2018-10-29T13:31:59Z</dcterms:modified>
</cp:coreProperties>
</file>