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39" r:id="rId2"/>
    <p:sldId id="440" r:id="rId3"/>
    <p:sldId id="526" r:id="rId4"/>
    <p:sldId id="527" r:id="rId5"/>
    <p:sldId id="528" r:id="rId6"/>
    <p:sldId id="529" r:id="rId7"/>
    <p:sldId id="531" r:id="rId8"/>
    <p:sldId id="530" r:id="rId9"/>
    <p:sldId id="532" r:id="rId10"/>
    <p:sldId id="438" r:id="rId11"/>
  </p:sldIdLst>
  <p:sldSz cx="9144000" cy="5143500" type="screen16x9"/>
  <p:notesSz cx="6858000" cy="9144000"/>
  <p:defaultTextStyle>
    <a:defPPr>
      <a:defRPr lang="de-DE"/>
    </a:defPPr>
    <a:lvl1pPr marL="0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0">
          <p15:clr>
            <a:srgbClr val="A4A3A4"/>
          </p15:clr>
        </p15:guide>
        <p15:guide id="2" orient="horz" pos="1466">
          <p15:clr>
            <a:srgbClr val="A4A3A4"/>
          </p15:clr>
        </p15:guide>
        <p15:guide id="3" pos="2835">
          <p15:clr>
            <a:srgbClr val="A4A3A4"/>
          </p15:clr>
        </p15:guide>
        <p15:guide id="4" pos="514">
          <p15:clr>
            <a:srgbClr val="A4A3A4"/>
          </p15:clr>
        </p15:guide>
        <p15:guide id="5" pos="2531">
          <p15:clr>
            <a:srgbClr val="A4A3A4"/>
          </p15:clr>
        </p15:guide>
        <p15:guide id="6" pos="2104">
          <p15:clr>
            <a:srgbClr val="A4A3A4"/>
          </p15:clr>
        </p15:guide>
        <p15:guide id="7" pos="5517">
          <p15:clr>
            <a:srgbClr val="A4A3A4"/>
          </p15:clr>
        </p15:guide>
        <p15:guide id="8" pos="5193">
          <p15:clr>
            <a:srgbClr val="A4A3A4"/>
          </p15:clr>
        </p15:guide>
        <p15:guide id="9" pos="3035">
          <p15:clr>
            <a:srgbClr val="A4A3A4"/>
          </p15:clr>
        </p15:guide>
        <p15:guide id="10" pos="3385">
          <p15:clr>
            <a:srgbClr val="A4A3A4"/>
          </p15:clr>
        </p15:guide>
        <p15:guide id="11" pos="2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7790"/>
    <a:srgbClr val="189A80"/>
    <a:srgbClr val="F09C2A"/>
    <a:srgbClr val="D24132"/>
    <a:srgbClr val="2C3F4E"/>
    <a:srgbClr val="F07E2A"/>
    <a:srgbClr val="B00000"/>
    <a:srgbClr val="395266"/>
    <a:srgbClr val="D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93537" autoAdjust="0"/>
  </p:normalViewPr>
  <p:slideViewPr>
    <p:cSldViewPr showGuides="1">
      <p:cViewPr varScale="1">
        <p:scale>
          <a:sx n="110" d="100"/>
          <a:sy n="110" d="100"/>
        </p:scale>
        <p:origin x="634" y="62"/>
      </p:cViewPr>
      <p:guideLst>
        <p:guide orient="horz" pos="1650"/>
        <p:guide orient="horz" pos="1466"/>
        <p:guide pos="2835"/>
        <p:guide pos="514"/>
        <p:guide pos="2531"/>
        <p:guide pos="2104"/>
        <p:guide pos="5517"/>
        <p:guide pos="5193"/>
        <p:guide pos="3035"/>
        <p:guide pos="3385"/>
        <p:guide pos="24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7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A22D-4BDC-45F8-88E2-6B7D3585B9EE}" type="datetimeFigureOut">
              <a:rPr lang="de-DE" smtClean="0"/>
              <a:t>06.04.2020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A9D4-D471-4F64-A1CA-D520F4F83BF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3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64E5-F2C9-4EC3-A727-49129F5ECE03}" type="datetimeFigureOut">
              <a:rPr lang="de-DE" smtClean="0"/>
              <a:pPr/>
              <a:t>06.04.2020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C738-07E0-4EE3-B194-D757C9C975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9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073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1472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2207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2943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03679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42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34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5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05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34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19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:\Pepperl+Fuchs\PPT Unternehmen 2015\_eingesetzte Bilder\_VERWENDET\Titel_2015_16zu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, picture+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9F8731D-324F-44E3-A6DD-67C112F6A9E8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179512" y="1116000"/>
            <a:ext cx="4320000" cy="1800000"/>
          </a:xfrm>
          <a:ln w="6350">
            <a:solidFill>
              <a:schemeClr val="tx1"/>
            </a:solidFill>
          </a:ln>
        </p:spPr>
        <p:txBody>
          <a:bodyPr lIns="7200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4643512" y="3024000"/>
            <a:ext cx="4284000" cy="1755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9"/>
          <p:cNvSpPr>
            <a:spLocks noGrp="1"/>
          </p:cNvSpPr>
          <p:nvPr>
            <p:ph sz="quarter" idx="16"/>
          </p:nvPr>
        </p:nvSpPr>
        <p:spPr>
          <a:xfrm>
            <a:off x="4643512" y="1116000"/>
            <a:ext cx="4320000" cy="1800000"/>
          </a:xfrm>
          <a:ln w="6350">
            <a:solidFill>
              <a:schemeClr val="tx1"/>
            </a:solidFill>
          </a:ln>
        </p:spPr>
        <p:txBody>
          <a:bodyPr lIns="7200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7"/>
          </p:nvPr>
        </p:nvSpPr>
        <p:spPr>
          <a:xfrm>
            <a:off x="179512" y="3024000"/>
            <a:ext cx="4284000" cy="1755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9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, produc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" y="1422000"/>
            <a:ext cx="9144000" cy="35100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284000" cy="324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de-DE" dirty="0" smtClean="0">
                <a:solidFill>
                  <a:schemeClr val="tx1"/>
                </a:solidFill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de-DE" sz="1400" dirty="0" smtClean="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476000"/>
            <a:ext cx="4320000" cy="3078000"/>
          </a:xfrm>
          <a:ln w="6350">
            <a:noFill/>
          </a:ln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buClr>
                <a:schemeClr val="bg2"/>
              </a:buClr>
              <a:buFont typeface="Wingdings" pitchFamily="2" charset="2"/>
              <a:buNone/>
              <a:defRPr lang="de-DE" dirty="0" smtClean="0">
                <a:solidFill>
                  <a:schemeClr val="tx1"/>
                </a:solidFill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lang="de-DE" dirty="0" smtClean="0"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44000" y="4535999"/>
            <a:ext cx="4320000" cy="180000"/>
          </a:xfr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lang="de-DE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801472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B7D86ACC-9484-4F16-AB93-B0E4D21DC411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 in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104000" cy="324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824000" y="1476000"/>
            <a:ext cx="4140000" cy="3240000"/>
          </a:xfr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2C461D42-C5E4-43E4-8F72-CBFCDD5F4350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graphical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116000"/>
            <a:ext cx="4320000" cy="1800000"/>
          </a:xfrm>
          <a:ln w="6350">
            <a:noFill/>
          </a:ln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4320000" cy="180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179389" y="3024000"/>
            <a:ext cx="8785225" cy="1809000"/>
          </a:xfr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049074FD-5D2D-4B57-AF59-53C415C7D24E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9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large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180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6"/>
          </p:nvPr>
        </p:nvSpPr>
        <p:spPr>
          <a:xfrm>
            <a:off x="179389" y="3051000"/>
            <a:ext cx="8785225" cy="1809000"/>
          </a:xfr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29A4DDCA-DDA1-483C-B65F-F4EBC950A2F6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sanne\Jobs\Pepperl &amp; Fuchs\P+F - Unternehmenspräsentation 2012-11\PPT Leitfaden\_bilder\HG_verlauf2.jp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3999"/>
            <a:ext cx="8784000" cy="18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512" y="3105000"/>
            <a:ext cx="8784000" cy="1728000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79999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3106800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37200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21"/>
          </p:nvPr>
        </p:nvSpPr>
        <p:spPr>
          <a:xfrm>
            <a:off x="180000" y="275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4E3B5791-0EF2-42EE-A99C-3B9661FA44F7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2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5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5D58-F700-4484-B523-2DCBBB2C34EA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2"/>
          </p:nvPr>
        </p:nvSpPr>
        <p:spPr>
          <a:xfrm>
            <a:off x="179999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17"/>
          </p:nvPr>
        </p:nvSpPr>
        <p:spPr>
          <a:xfrm>
            <a:off x="3106800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37200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23"/>
          </p:nvPr>
        </p:nvSpPr>
        <p:spPr>
          <a:xfrm>
            <a:off x="180000" y="2619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24"/>
          </p:nvPr>
        </p:nvSpPr>
        <p:spPr>
          <a:xfrm>
            <a:off x="179512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7" name="Bildplatzhalter 6"/>
          <p:cNvSpPr>
            <a:spLocks noGrp="1"/>
          </p:cNvSpPr>
          <p:nvPr>
            <p:ph type="pic" sz="quarter" idx="25"/>
          </p:nvPr>
        </p:nvSpPr>
        <p:spPr>
          <a:xfrm>
            <a:off x="3106313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Bildplatzhalter 6"/>
          <p:cNvSpPr>
            <a:spLocks noGrp="1"/>
          </p:cNvSpPr>
          <p:nvPr>
            <p:ph type="pic" sz="quarter" idx="26"/>
          </p:nvPr>
        </p:nvSpPr>
        <p:spPr>
          <a:xfrm>
            <a:off x="6036713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Textplatzhalter 15"/>
          <p:cNvSpPr>
            <a:spLocks noGrp="1"/>
          </p:cNvSpPr>
          <p:nvPr>
            <p:ph type="body" sz="quarter" idx="27"/>
          </p:nvPr>
        </p:nvSpPr>
        <p:spPr>
          <a:xfrm>
            <a:off x="179513" y="437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00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988A-605A-45F7-A956-2C7CBF14BF70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79999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2376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572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768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179512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/>
          </p:nvPr>
        </p:nvSpPr>
        <p:spPr>
          <a:xfrm>
            <a:off x="2375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/>
          </p:nvPr>
        </p:nvSpPr>
        <p:spPr>
          <a:xfrm>
            <a:off x="4571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6767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180000" y="2619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4" spcCol="216000" anchor="ctr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 Textmasterformat bearbeiten Textmasterformat bearbeiten Textmasterformat bearbeiten 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179513" y="437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4" spcCol="216000" anchor="ctr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 Textmasterformat bearbeiten Textmasterformat bearbeiten Textmasterformat bearbeiten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33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79999" y="2700000"/>
            <a:ext cx="8784000" cy="405000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algn="l">
              <a:lnSpc>
                <a:spcPct val="110000"/>
              </a:lnSpc>
              <a:defRPr lang="de-DE" sz="2400" b="1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Partners and pioneers in automation.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0000" y="3132000"/>
            <a:ext cx="8784000" cy="1192195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marR="0" indent="0" algn="l" defTabSz="60110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800" b="0">
                <a:solidFill>
                  <a:schemeClr val="tx2"/>
                </a:solidFill>
              </a:defRPr>
            </a:lvl2pPr>
            <a:lvl3pPr marL="601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2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3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0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Worldwide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2412000" y="5008465"/>
            <a:ext cx="972000" cy="9368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245166-F350-4788-9C76-1DDCA01696E0}" type="datetime1">
              <a:rPr lang="en-US" altLang="zh-CN" smtClean="0"/>
              <a:t>4/6/2020</a:t>
            </a:fld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00" y="5008500"/>
            <a:ext cx="2159752" cy="93680"/>
          </a:xfrm>
          <a:prstGeom prst="rect">
            <a:avLst/>
          </a:prstGeom>
        </p:spPr>
        <p:txBody>
          <a:bodyPr vert="horz" wrap="square" lIns="36000" tIns="0" rIns="0" bIns="0" rtlCol="0" anchor="ctr">
            <a:noAutofit/>
          </a:bodyPr>
          <a:lstStyle>
            <a:lvl1pPr algn="just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5008465"/>
            <a:ext cx="436100" cy="9368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r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Picture 2" descr="D:\Susanne\Jobs\Pepperl &amp; Fuchs\P+F - PPTs\PPT_Unternehmen-Leitfaden_2013\PPT Unternehmen\_eingesetzte Bilder\_VERWENDET\Logo_Titel_RZ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1000"/>
            <a:ext cx="9144001" cy="197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107504" y="141480"/>
            <a:ext cx="26642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11534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:\Pepperl+Fuchs\PPT Unternehmen 2015\_eingesetzte Bilder\_VERWENDET\Rückseite_2015_16zu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80000" y="2700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lang="de-DE" sz="32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30000"/>
            <a:ext cx="9144000" cy="2628000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80000" y="3312000"/>
            <a:ext cx="8784000" cy="118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marR="0" indent="0" algn="l" defTabSz="80147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2400" b="1">
                <a:solidFill>
                  <a:schemeClr val="accent1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1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3FFEBAD8-45B6-4E92-A3B0-4A173AC485B2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3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367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6FD4E149-14E8-4ABE-8531-82036B4997CF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1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80000" y="1116000"/>
            <a:ext cx="8784000" cy="2520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79512" y="3672000"/>
            <a:ext cx="8784000" cy="10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5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18301BAF-44E0-4443-8EB7-B3466E8AE8C0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 or graphical el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87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A503C99D-EB16-4094-8A44-F9BD6A011BFE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87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03D0FB31-02A1-4167-B8F0-2A31270CEB45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1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or graphical el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82E9BD3E-CC8A-43AD-9611-8E6DB87A71E3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, picture+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530000"/>
            <a:ext cx="4320000" cy="2952000"/>
          </a:xfrm>
          <a:ln w="6350">
            <a:solidFill>
              <a:schemeClr val="tx1"/>
            </a:solidFill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2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44000" y="4509000"/>
            <a:ext cx="4320000" cy="216000"/>
          </a:xfr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42EBD230-2134-41BA-9288-19F2F149C63A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"/>
            <a:ext cx="9144000" cy="48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180000" y="1080000"/>
            <a:ext cx="8784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4932000"/>
            <a:ext cx="9144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9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2412000" y="4986000"/>
            <a:ext cx="972000" cy="9368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A8BE9B-DA03-46A4-9F82-FC1F140F2E20}" type="datetime1">
              <a:rPr lang="en-US" smtClean="0"/>
              <a:t>4/6/2020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00" y="4986000"/>
            <a:ext cx="2159752" cy="93680"/>
          </a:xfrm>
          <a:prstGeom prst="rect">
            <a:avLst/>
          </a:prstGeom>
        </p:spPr>
        <p:txBody>
          <a:bodyPr vert="horz" wrap="square" lIns="36000" tIns="0" rIns="0" bIns="0" rtlCol="0" anchor="ctr" anchorCtr="0">
            <a:noAutofit/>
          </a:bodyPr>
          <a:lstStyle>
            <a:lvl1pPr algn="just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4986000"/>
            <a:ext cx="436100" cy="9368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r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6804248" y="4986000"/>
            <a:ext cx="1126912" cy="101567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www.pepperl-fuchs.com </a:t>
            </a:r>
            <a:endParaRPr lang="de-DE" sz="120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X:\P+F - Kurzprojekte 2014-01\PPT Unternehmen 2014\_eingesetzte Bilder\P+F-Logo_rgb2014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2520701" cy="2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  <p:sldLayoutId id="2147483654" r:id="rId3"/>
    <p:sldLayoutId id="2147483680" r:id="rId4"/>
    <p:sldLayoutId id="2147483674" r:id="rId5"/>
    <p:sldLayoutId id="2147483658" r:id="rId6"/>
    <p:sldLayoutId id="2147483672" r:id="rId7"/>
    <p:sldLayoutId id="2147483673" r:id="rId8"/>
    <p:sldLayoutId id="2147483666" r:id="rId9"/>
    <p:sldLayoutId id="2147483679" r:id="rId10"/>
    <p:sldLayoutId id="2147483668" r:id="rId11"/>
    <p:sldLayoutId id="2147483661" r:id="rId12"/>
    <p:sldLayoutId id="2147483671" r:id="rId13"/>
    <p:sldLayoutId id="2147483667" r:id="rId14"/>
    <p:sldLayoutId id="2147483678" r:id="rId15"/>
    <p:sldLayoutId id="2147483676" r:id="rId16"/>
    <p:sldLayoutId id="2147483677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80147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552" indent="-300552" algn="l" defTabSz="801472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801472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04047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4783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5519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254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7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80000" y="3132000"/>
            <a:ext cx="8783999" cy="51987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R2000 DET </a:t>
            </a:r>
            <a:r>
              <a:rPr lang="en-US" altLang="zh-CN" b="1" dirty="0" smtClean="0">
                <a:solidFill>
                  <a:schemeClr val="tx1"/>
                </a:solidFill>
              </a:rPr>
              <a:t>1.0 </a:t>
            </a:r>
            <a:r>
              <a:rPr lang="zh-CN" altLang="en-US" b="1" dirty="0" smtClean="0">
                <a:solidFill>
                  <a:schemeClr val="tx1"/>
                </a:solidFill>
              </a:rPr>
              <a:t>区域</a:t>
            </a:r>
            <a:r>
              <a:rPr lang="zh-CN" altLang="en-US" b="1" dirty="0">
                <a:solidFill>
                  <a:schemeClr val="tx1"/>
                </a:solidFill>
              </a:rPr>
              <a:t>划分使用说明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395536" y="4916792"/>
            <a:ext cx="2159752" cy="275682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2699792" y="4902892"/>
            <a:ext cx="1511928" cy="36533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AF7C08A4-D16A-4025-90D6-FD8779074742}" type="datetime1">
              <a:rPr lang="en-US" altLang="zh-CN" smtClean="0">
                <a:solidFill>
                  <a:schemeClr val="bg1"/>
                </a:solidFill>
              </a:rPr>
              <a:t>4/6/2020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9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5" y="514876"/>
            <a:ext cx="36724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区域划分软件功能及界面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实现</a:t>
            </a:r>
            <a:r>
              <a:rPr lang="en-US" altLang="zh-CN" sz="1400" b="1" dirty="0" smtClean="0"/>
              <a:t>R2000 30</a:t>
            </a:r>
            <a:r>
              <a:rPr lang="zh-CN" altLang="en-US" sz="1400" b="1" dirty="0" smtClean="0"/>
              <a:t>米的区域划分（主要针对常用的</a:t>
            </a:r>
            <a:r>
              <a:rPr lang="en-US" altLang="zh-CN" sz="1400" b="1" dirty="0" smtClean="0"/>
              <a:t>30</a:t>
            </a:r>
            <a:r>
              <a:rPr lang="zh-CN" altLang="en-US" sz="1400" b="1" dirty="0" smtClean="0"/>
              <a:t>米型号）</a:t>
            </a:r>
            <a:r>
              <a:rPr lang="en-US" altLang="zh-CN" sz="14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实现分组，分区域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区域新增、删除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分组新增、删除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当前</a:t>
            </a:r>
            <a:r>
              <a:rPr lang="en-US" altLang="zh-CN" sz="1400" b="1" dirty="0" smtClean="0"/>
              <a:t>X,Y</a:t>
            </a:r>
            <a:r>
              <a:rPr lang="zh-CN" altLang="en-US" sz="1400" b="1" dirty="0" smtClean="0"/>
              <a:t>轴坐标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显示当前鼠标所在位置与中心点的距离，以便距离划分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所在区域检测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配置的保存及删除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理论上可以建立</a:t>
            </a:r>
            <a:r>
              <a:rPr lang="en-US" altLang="zh-CN" sz="1400" b="1" dirty="0" smtClean="0"/>
              <a:t>65535</a:t>
            </a:r>
            <a:r>
              <a:rPr lang="zh-CN" altLang="en-US" sz="1400" b="1" dirty="0" smtClean="0"/>
              <a:t>个分组，每个分组可以有</a:t>
            </a:r>
            <a:r>
              <a:rPr lang="en-US" altLang="zh-CN" sz="1400" b="1" dirty="0" smtClean="0"/>
              <a:t>65535</a:t>
            </a:r>
            <a:r>
              <a:rPr lang="zh-CN" altLang="en-US" sz="1400" b="1" dirty="0" smtClean="0"/>
              <a:t>个区域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</a:rPr>
              <a:t>注意：如果已有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配置文件，没有“打开配置文件”的操作，所有的新建区域将覆盖原有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配置文件！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屏幕分辨率不能低于</a:t>
            </a:r>
            <a:r>
              <a:rPr lang="en-US" altLang="zh-CN" sz="1400" b="1" dirty="0" smtClean="0"/>
              <a:t>1920X1080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0222"/>
            <a:ext cx="5093241" cy="47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5" y="514876"/>
            <a:ext cx="367240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区域划分软件使用说明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画完区域后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1400" b="1" dirty="0" smtClean="0"/>
              <a:t>点击“封闭区域”，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会自动封闭区域</a:t>
            </a:r>
            <a:r>
              <a:rPr lang="zh-CN" altLang="en-US" sz="1400" b="1" dirty="0" smtClean="0"/>
              <a:t>！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每完成一个“封闭区域”会自动新增一个区域，无需手动增加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如果有一个无任何区域划分的组，将无法新建分组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退出请点击“退出”或右上角的“</a:t>
            </a:r>
            <a:r>
              <a:rPr lang="en-US" altLang="zh-CN" sz="1400" b="1" dirty="0" smtClean="0"/>
              <a:t>X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保存的配置文件固定为“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打开的配置文件也</a:t>
            </a:r>
            <a:r>
              <a:rPr lang="zh-CN" altLang="en-US" sz="1400" b="1" dirty="0"/>
              <a:t>固定为“</a:t>
            </a:r>
            <a:r>
              <a:rPr lang="en-US" altLang="zh-CN" sz="1400" b="1" dirty="0" err="1"/>
              <a:t>Config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建立配置文件之后，如需</a:t>
            </a:r>
            <a:r>
              <a:rPr lang="en-US" altLang="zh-CN" sz="1400" b="1" dirty="0" smtClean="0"/>
              <a:t>API</a:t>
            </a:r>
            <a:r>
              <a:rPr lang="zh-CN" altLang="en-US" sz="1400" b="1" dirty="0" smtClean="0"/>
              <a:t>调用，需将“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”文件保存到</a:t>
            </a:r>
            <a:r>
              <a:rPr lang="en-US" altLang="zh-CN" sz="1400" b="1" dirty="0" smtClean="0"/>
              <a:t>AGV</a:t>
            </a:r>
            <a:r>
              <a:rPr lang="zh-CN" altLang="en-US" sz="1400" b="1" dirty="0" smtClean="0"/>
              <a:t>运行主程序相同的文件夹中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移动鼠标可以在右侧提示文本内看到鼠标所在的区域编号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增加相关提示在文本框内、及确认对话框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3478"/>
            <a:ext cx="5256584" cy="478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784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实现功能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载入“</a:t>
            </a:r>
            <a:r>
              <a:rPr lang="en-US" altLang="zh-CN" sz="1600" b="1" dirty="0" err="1" smtClean="0"/>
              <a:t>Config</a:t>
            </a:r>
            <a:r>
              <a:rPr lang="zh-CN" altLang="en-US" sz="1600" b="1" dirty="0" smtClean="0"/>
              <a:t>”配置文件，需要在运行时候的文件夹同一路径，但可在程序中修改成绝对路径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启用一个指定分组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停止指定一个分组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获取当前配置所有分组数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获取当前组的区域</a:t>
            </a:r>
            <a:r>
              <a:rPr lang="zh-CN" altLang="en-US" sz="1600" b="1" dirty="0" smtClean="0"/>
              <a:t>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获取当前分组状态（是否有障碍物在区域内），目前固定是连续两个点在区域内才算在区域内，否则认为是干扰点，同时也可启用</a:t>
            </a:r>
            <a:r>
              <a:rPr lang="en-US" altLang="zh-CN" sz="1600" b="1" dirty="0" smtClean="0"/>
              <a:t>R2000</a:t>
            </a:r>
            <a:r>
              <a:rPr lang="zh-CN" altLang="en-US" sz="1600" b="1" dirty="0" smtClean="0"/>
              <a:t>自带的过滤功能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以逆时针（</a:t>
            </a:r>
            <a:r>
              <a:rPr lang="en-US" altLang="zh-CN" sz="1600" b="1" dirty="0" smtClean="0"/>
              <a:t>CCW</a:t>
            </a:r>
            <a:r>
              <a:rPr lang="zh-CN" altLang="en-US" sz="1600" b="1" smtClean="0"/>
              <a:t>）为正方向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结束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，释放内存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说明：在画区域的软件中定义蓝色区域（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480,480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）为中心点，而保存在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的坐标是窗口蓝色区域的实际坐标，该坐标的原点是蓝色区域最左上角。所以，在实际进行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R2000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坐标转换时候，流程是：极坐标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-&gt;</a:t>
            </a:r>
            <a:r>
              <a:rPr lang="zh-CN" altLang="en-US" sz="1600" b="1" dirty="0">
                <a:solidFill>
                  <a:srgbClr val="FF0000"/>
                </a:solidFill>
              </a:rPr>
              <a:t>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维坐标（假设为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x1,y1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），所以计算出来的二维坐标将</a:t>
            </a: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480,480</a:t>
            </a:r>
            <a:r>
              <a:rPr lang="zh-CN" altLang="en-US" sz="1600" b="1" dirty="0">
                <a:solidFill>
                  <a:srgbClr val="FF0000"/>
                </a:solidFill>
              </a:rPr>
              <a:t>）设置为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原点，所以相对于（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480,480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）实际坐标为（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x1+480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y1+480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在进行比对时候会自动进行转换。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使用方法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函数篇：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</a:t>
            </a:r>
            <a:r>
              <a:rPr lang="en-US" altLang="zh-CN" sz="1600" b="1" dirty="0" smtClean="0"/>
              <a:t>ool </a:t>
            </a:r>
            <a:r>
              <a:rPr lang="en-US" altLang="zh-CN" sz="1600" b="1" dirty="0" err="1" smtClean="0"/>
              <a:t>InitAPI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：用于载入</a:t>
            </a:r>
            <a:r>
              <a:rPr lang="en-US" altLang="zh-CN" sz="1600" b="1" dirty="0" err="1" smtClean="0"/>
              <a:t>Config</a:t>
            </a:r>
            <a:r>
              <a:rPr lang="zh-CN" altLang="en-US" sz="1600" b="1" dirty="0" smtClean="0"/>
              <a:t>文件，并进行初始化，返回类型为布尔类型，即：</a:t>
            </a:r>
            <a:r>
              <a:rPr lang="en-US" altLang="zh-CN" sz="1600" b="1" dirty="0" smtClean="0"/>
              <a:t>true</a:t>
            </a:r>
            <a:r>
              <a:rPr lang="zh-CN" altLang="en-US" sz="1600" b="1" dirty="0" smtClean="0"/>
              <a:t>为成功，</a:t>
            </a:r>
            <a:r>
              <a:rPr lang="en-US" altLang="zh-CN" sz="1600" b="1" dirty="0" smtClean="0"/>
              <a:t>false</a:t>
            </a:r>
            <a:r>
              <a:rPr lang="zh-CN" altLang="en-US" sz="1600" b="1" dirty="0" smtClean="0"/>
              <a:t>为失败，如果失败请检查</a:t>
            </a:r>
            <a:r>
              <a:rPr lang="en-US" altLang="zh-CN" sz="1600" b="1" dirty="0" err="1" smtClean="0"/>
              <a:t>Config</a:t>
            </a:r>
            <a:r>
              <a:rPr lang="zh-CN" altLang="en-US" sz="1600" b="1" dirty="0" smtClean="0"/>
              <a:t>文件是否存在、文件格式是否正确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bool </a:t>
            </a:r>
            <a:r>
              <a:rPr lang="en-US" altLang="zh-CN" sz="1600" b="1" dirty="0" err="1"/>
              <a:t>StartGroup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i_Group</a:t>
            </a:r>
            <a:r>
              <a:rPr lang="en-US" altLang="zh-CN" sz="1600" b="1" dirty="0" smtClean="0"/>
              <a:t>):</a:t>
            </a:r>
            <a:r>
              <a:rPr lang="zh-CN" altLang="en-US" sz="1600" b="1" dirty="0" smtClean="0"/>
              <a:t>启用一个分组，参数为</a:t>
            </a:r>
            <a:r>
              <a:rPr lang="en-US" altLang="zh-CN" sz="1600" b="1" dirty="0" err="1" smtClean="0"/>
              <a:t>Config</a:t>
            </a:r>
            <a:r>
              <a:rPr lang="zh-CN" altLang="en-US" sz="1600" b="1" dirty="0" smtClean="0"/>
              <a:t>中的分组编号，从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开始，返回成功或失败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bool </a:t>
            </a:r>
            <a:r>
              <a:rPr lang="en-US" altLang="zh-CN" sz="1600" b="1" dirty="0" err="1"/>
              <a:t>StopGroup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i_Group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：停止指定一</a:t>
            </a:r>
            <a:r>
              <a:rPr lang="zh-CN" altLang="en-US" sz="1600" b="1" dirty="0"/>
              <a:t>个分组，参数为</a:t>
            </a:r>
            <a:r>
              <a:rPr lang="en-US" altLang="zh-CN" sz="1600" b="1" dirty="0" err="1"/>
              <a:t>Config</a:t>
            </a:r>
            <a:r>
              <a:rPr lang="zh-CN" altLang="en-US" sz="1600" b="1" dirty="0"/>
              <a:t>中的分组编号，从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开始，返回成功或</a:t>
            </a:r>
            <a:r>
              <a:rPr lang="zh-CN" altLang="en-US" sz="1600" b="1" dirty="0" smtClean="0"/>
              <a:t>失败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AllGroupNum</a:t>
            </a:r>
            <a:r>
              <a:rPr lang="zh-CN" altLang="en-US" sz="1600" b="1" dirty="0" smtClean="0"/>
              <a:t>：当前配置文件所有分组数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ZoneofGroup</a:t>
            </a:r>
            <a:r>
              <a:rPr lang="zh-CN" altLang="en-US" sz="1600" b="1" dirty="0" smtClean="0"/>
              <a:t>：当前</a:t>
            </a:r>
            <a:r>
              <a:rPr lang="zh-CN" altLang="en-US" sz="1600" b="1" dirty="0"/>
              <a:t>组的区域</a:t>
            </a:r>
            <a:r>
              <a:rPr lang="zh-CN" altLang="en-US" sz="1600" b="1" dirty="0" smtClean="0"/>
              <a:t>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Group</a:t>
            </a:r>
            <a:r>
              <a:rPr lang="zh-CN" altLang="en-US" sz="1600" b="1" dirty="0" smtClean="0"/>
              <a:t>：当前</a:t>
            </a:r>
            <a:r>
              <a:rPr lang="zh-CN" altLang="en-US" sz="1600" b="1" dirty="0"/>
              <a:t>使用的分组</a:t>
            </a:r>
            <a:r>
              <a:rPr lang="zh-CN" altLang="en-US" sz="1600" b="1" dirty="0" smtClean="0"/>
              <a:t>编号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bool </a:t>
            </a:r>
            <a:r>
              <a:rPr lang="en-US" altLang="zh-CN" sz="1600" b="1" dirty="0" err="1" smtClean="0"/>
              <a:t>b_Init</a:t>
            </a:r>
            <a:r>
              <a:rPr lang="zh-CN" altLang="en-US" sz="1600" b="1" dirty="0" smtClean="0"/>
              <a:t>：初始化状态，</a:t>
            </a:r>
            <a:r>
              <a:rPr lang="en-US" altLang="zh-CN" sz="1600" b="1" dirty="0" smtClean="0"/>
              <a:t>true</a:t>
            </a:r>
            <a:r>
              <a:rPr lang="zh-CN" altLang="en-US" sz="1600" b="1" dirty="0" smtClean="0"/>
              <a:t>为已经初始化成功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bool *</a:t>
            </a:r>
            <a:r>
              <a:rPr lang="en-US" altLang="zh-CN" sz="1600" b="1" dirty="0" err="1" smtClean="0"/>
              <a:t>GetStatus</a:t>
            </a:r>
            <a:r>
              <a:rPr lang="en-US" altLang="zh-CN" sz="1600" b="1" dirty="0" smtClean="0"/>
              <a:t>(char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PointBuffer</a:t>
            </a:r>
            <a:r>
              <a:rPr lang="en-US" altLang="zh-CN" sz="1600" b="1" dirty="0"/>
              <a:t>)</a:t>
            </a:r>
            <a:r>
              <a:rPr lang="zh-CN" altLang="en-US" sz="1600" b="1" dirty="0" smtClean="0"/>
              <a:t>：获取当前分组状态（是否有障碍物在区域内），返回为</a:t>
            </a:r>
            <a:r>
              <a:rPr lang="en-US" altLang="zh-CN" sz="1600" b="1" dirty="0" smtClean="0"/>
              <a:t>bool</a:t>
            </a:r>
            <a:r>
              <a:rPr lang="zh-CN" altLang="en-US" sz="1600" b="1" dirty="0" smtClean="0"/>
              <a:t>数组，包含每个区域状态，</a:t>
            </a:r>
            <a:r>
              <a:rPr lang="en-US" altLang="zh-CN" sz="1600" b="1" dirty="0" smtClean="0"/>
              <a:t>bool</a:t>
            </a:r>
            <a:r>
              <a:rPr lang="zh-CN" altLang="en-US" sz="1600" b="1" dirty="0" smtClean="0"/>
              <a:t>数组个数为当前分组区域个数，参数为</a:t>
            </a:r>
            <a:r>
              <a:rPr lang="en-US" altLang="zh-CN" sz="1600" b="1" dirty="0" smtClean="0"/>
              <a:t>R2000</a:t>
            </a:r>
            <a:r>
              <a:rPr lang="zh-CN" altLang="en-US" sz="1600" b="1" dirty="0" smtClean="0"/>
              <a:t>原始数据，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数据类型为“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”！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bool </a:t>
            </a:r>
            <a:r>
              <a:rPr lang="en-US" altLang="zh-CN" sz="1600" b="1" dirty="0" err="1" smtClean="0"/>
              <a:t>EndAPI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：</a:t>
            </a:r>
            <a:r>
              <a:rPr lang="zh-CN" altLang="en-US" sz="1600" b="1" dirty="0"/>
              <a:t>结束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，释放</a:t>
            </a:r>
            <a:r>
              <a:rPr lang="zh-CN" altLang="en-US" sz="1600" b="1" dirty="0" smtClean="0"/>
              <a:t>内存，程序退出前请务必使用，避免内存泄漏！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7134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使用方法</a:t>
            </a:r>
            <a:r>
              <a:rPr lang="en-US" altLang="zh-CN" sz="2000" b="1" dirty="0"/>
              <a:t>——</a:t>
            </a:r>
            <a:r>
              <a:rPr lang="en-US" altLang="zh-CN" sz="2000" b="1" dirty="0" smtClean="0"/>
              <a:t>CMakeLists.txt</a:t>
            </a:r>
            <a:r>
              <a:rPr lang="zh-CN" altLang="en-US" sz="2000" b="1" dirty="0" smtClean="0"/>
              <a:t>编写（主程序名为：</a:t>
            </a:r>
            <a:r>
              <a:rPr lang="en-US" altLang="zh-CN" sz="2000" b="1" dirty="0" smtClean="0"/>
              <a:t>r2000test.cpp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sz="1600" b="1" dirty="0"/>
              <a:t>set(CMAKE_CXX_FLAGS "${CMAKE_CXX_FLAGS} -Wall -</a:t>
            </a:r>
            <a:r>
              <a:rPr lang="en-US" sz="1600" b="1" dirty="0" err="1"/>
              <a:t>std</a:t>
            </a:r>
            <a:r>
              <a:rPr lang="en-US" sz="1600" b="1" dirty="0"/>
              <a:t>=</a:t>
            </a:r>
            <a:r>
              <a:rPr lang="en-US" sz="1600" b="1" dirty="0" err="1"/>
              <a:t>c++</a:t>
            </a:r>
            <a:r>
              <a:rPr lang="en-US" sz="1600" b="1" dirty="0"/>
              <a:t>0x -</a:t>
            </a:r>
            <a:r>
              <a:rPr lang="en-US" sz="1600" b="1" dirty="0" err="1"/>
              <a:t>Wfatal</a:t>
            </a:r>
            <a:r>
              <a:rPr lang="en-US" sz="1600" b="1" dirty="0"/>
              <a:t>-errors")</a:t>
            </a:r>
          </a:p>
          <a:p>
            <a:r>
              <a:rPr lang="en-US" sz="1600" b="1" dirty="0" err="1"/>
              <a:t>include_directories</a:t>
            </a:r>
            <a:r>
              <a:rPr lang="en-US" sz="1600" b="1" dirty="0"/>
              <a:t>(</a:t>
            </a:r>
          </a:p>
          <a:p>
            <a:r>
              <a:rPr lang="en-US" sz="1600" b="1" dirty="0"/>
              <a:t>  include</a:t>
            </a:r>
          </a:p>
          <a:p>
            <a:r>
              <a:rPr lang="en-US" sz="1600" b="1" dirty="0"/>
              <a:t>  ${</a:t>
            </a:r>
            <a:r>
              <a:rPr lang="en-US" sz="1600" b="1" dirty="0" err="1"/>
              <a:t>catkin_INCLUDE_DIRS</a:t>
            </a:r>
            <a:r>
              <a:rPr lang="en-US" sz="1600" b="1" dirty="0"/>
              <a:t>}</a:t>
            </a:r>
          </a:p>
          <a:p>
            <a:r>
              <a:rPr lang="en-US" sz="1600" b="1" dirty="0"/>
              <a:t>)</a:t>
            </a:r>
          </a:p>
          <a:p>
            <a:r>
              <a:rPr lang="en-US" sz="1600" b="1" dirty="0" err="1"/>
              <a:t>add_library</a:t>
            </a:r>
            <a:r>
              <a:rPr lang="en-US" sz="1600" b="1" dirty="0"/>
              <a:t>(R2000DETAPI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src</a:t>
            </a:r>
            <a:r>
              <a:rPr lang="en-US" sz="1600" b="1" dirty="0"/>
              <a:t>/R2000DETAPI.cpp</a:t>
            </a:r>
          </a:p>
          <a:p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 err="1"/>
              <a:t>add_executable</a:t>
            </a:r>
            <a:r>
              <a:rPr lang="en-US" sz="1600" b="1" dirty="0"/>
              <a:t>(r2000test </a:t>
            </a:r>
            <a:r>
              <a:rPr lang="en-US" sz="1600" b="1" dirty="0" err="1"/>
              <a:t>src</a:t>
            </a:r>
            <a:r>
              <a:rPr lang="en-US" sz="1600" b="1" dirty="0"/>
              <a:t>/r2000test.cpp)</a:t>
            </a:r>
          </a:p>
          <a:p>
            <a:r>
              <a:rPr lang="en-US" sz="1600" b="1" dirty="0" err="1"/>
              <a:t>target_link_libraries</a:t>
            </a:r>
            <a:r>
              <a:rPr lang="en-US" sz="1600" b="1" dirty="0"/>
              <a:t>(r2000test ${</a:t>
            </a:r>
            <a:r>
              <a:rPr lang="en-US" sz="1600" b="1" dirty="0" err="1"/>
              <a:t>catkin_LIBRARIES</a:t>
            </a:r>
            <a:r>
              <a:rPr lang="en-US" sz="1600" b="1" dirty="0"/>
              <a:t>})</a:t>
            </a:r>
          </a:p>
          <a:p>
            <a:r>
              <a:rPr lang="en-US" sz="1600" b="1" dirty="0" err="1"/>
              <a:t>target_link_libraries</a:t>
            </a:r>
            <a:r>
              <a:rPr lang="en-US" sz="1600" b="1" dirty="0"/>
              <a:t>(r2000test</a:t>
            </a:r>
          </a:p>
          <a:p>
            <a:r>
              <a:rPr lang="en-US" sz="1600" b="1" dirty="0"/>
              <a:t>  R2000DETAPI</a:t>
            </a:r>
          </a:p>
          <a:p>
            <a:r>
              <a:rPr lang="en-US" sz="1600" b="1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08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DEMO</a:t>
            </a:r>
            <a:r>
              <a:rPr lang="zh-CN" altLang="en-US" sz="2000" b="1" dirty="0" smtClean="0"/>
              <a:t>，在</a:t>
            </a:r>
            <a:r>
              <a:rPr lang="en-US" altLang="zh-CN" sz="2000" b="1" dirty="0" smtClean="0"/>
              <a:t>ROS</a:t>
            </a:r>
            <a:r>
              <a:rPr lang="zh-CN" altLang="en-US" sz="2000" b="1" dirty="0" smtClean="0"/>
              <a:t>中运行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在相关程序或头文件中包含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头文件：</a:t>
            </a:r>
            <a:r>
              <a:rPr lang="en-US" altLang="zh-CN" sz="1600" b="1" dirty="0" smtClean="0"/>
              <a:t>#include “R2000DET.h”</a:t>
            </a:r>
            <a:r>
              <a:rPr lang="zh-CN" altLang="en-US" sz="1600" b="1" dirty="0" smtClean="0"/>
              <a:t>，注意大小写。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DEMO</a:t>
            </a:r>
            <a:r>
              <a:rPr lang="zh-CN" altLang="en-US" sz="1600" b="1" dirty="0" smtClean="0"/>
              <a:t>代码如下：</a:t>
            </a:r>
            <a:endParaRPr lang="en-US" altLang="zh-CN" sz="1600" b="1" dirty="0" smtClean="0"/>
          </a:p>
          <a:p>
            <a:r>
              <a:rPr lang="en-US" altLang="zh-CN" sz="1600" b="1" dirty="0"/>
              <a:t>m</a:t>
            </a:r>
            <a:r>
              <a:rPr lang="en-US" altLang="zh-CN" sz="1600" b="1" dirty="0" smtClean="0"/>
              <a:t>ain()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    if (</a:t>
            </a:r>
            <a:r>
              <a:rPr lang="en-US" altLang="zh-CN" sz="1600" b="1" dirty="0" err="1"/>
              <a:t>InitAPI</a:t>
            </a:r>
            <a:r>
              <a:rPr lang="en-US" altLang="zh-CN" sz="1600" b="1" dirty="0" smtClean="0"/>
              <a:t>())//</a:t>
            </a:r>
            <a:r>
              <a:rPr lang="zh-CN" altLang="en-US" sz="1600" b="1" dirty="0" smtClean="0"/>
              <a:t>初始化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{</a:t>
            </a:r>
          </a:p>
          <a:p>
            <a:r>
              <a:rPr lang="en-US" altLang="zh-CN" sz="1600" b="1" dirty="0" smtClean="0"/>
              <a:t>         </a:t>
            </a:r>
            <a:r>
              <a:rPr lang="en-US" altLang="zh-CN" sz="1600" b="1" dirty="0" err="1" smtClean="0"/>
              <a:t>StartGroup</a:t>
            </a:r>
            <a:r>
              <a:rPr lang="en-US" altLang="zh-CN" sz="1600" b="1" dirty="0" smtClean="0"/>
              <a:t>(1);//</a:t>
            </a:r>
            <a:r>
              <a:rPr lang="zh-CN" altLang="en-US" sz="1600" b="1" dirty="0" smtClean="0"/>
              <a:t>启用分组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}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/>
              <a:t>while(</a:t>
            </a:r>
            <a:r>
              <a:rPr lang="en-US" altLang="zh-CN" sz="1600" b="1" dirty="0" err="1"/>
              <a:t>ros</a:t>
            </a:r>
            <a:r>
              <a:rPr lang="en-US" altLang="zh-CN" sz="1600" b="1" dirty="0"/>
              <a:t>::ok())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bool * Zone1Status=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GetStatus</a:t>
            </a:r>
            <a:r>
              <a:rPr lang="en-US" altLang="zh-CN" sz="1600" b="1" dirty="0" smtClean="0"/>
              <a:t>(R2000_Buffer);//</a:t>
            </a:r>
            <a:r>
              <a:rPr lang="zh-CN" altLang="en-US" sz="1600" b="1" dirty="0" smtClean="0"/>
              <a:t>获取启用分组中区域状态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   //</a:t>
            </a:r>
            <a:r>
              <a:rPr lang="zh-CN" altLang="en-US" sz="1600" b="1" dirty="0" smtClean="0"/>
              <a:t>以下添加对各区域返回值后的逻辑处理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}</a:t>
            </a:r>
          </a:p>
          <a:p>
            <a:r>
              <a:rPr lang="en-US" altLang="zh-CN" sz="1600" b="1" dirty="0" smtClean="0"/>
              <a:t>     </a:t>
            </a:r>
            <a:r>
              <a:rPr lang="en-US" altLang="zh-CN" sz="1600" b="1" dirty="0" err="1" smtClean="0"/>
              <a:t>EndAPI</a:t>
            </a:r>
            <a:r>
              <a:rPr lang="en-US" altLang="zh-CN" sz="1600" b="1" dirty="0" smtClean="0"/>
              <a:t>();//</a:t>
            </a:r>
            <a:r>
              <a:rPr lang="zh-CN" altLang="en-US" sz="1600" b="1" dirty="0" smtClean="0"/>
              <a:t>先结束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，之后在结束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退出主程序</a:t>
            </a:r>
            <a:endParaRPr lang="en-US" altLang="zh-CN" sz="1600" b="1" dirty="0" smtClean="0"/>
          </a:p>
          <a:p>
            <a:r>
              <a:rPr lang="en-US" altLang="zh-CN" sz="1600" b="1" dirty="0"/>
              <a:t>}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898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4/6/2020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其他说明</a:t>
            </a:r>
            <a:endParaRPr lang="en-US" altLang="zh-CN" sz="2000" b="1" dirty="0" smtClean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API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中模拟测试，基本功能测试通过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由于屏幕设置的是</a:t>
            </a:r>
            <a:r>
              <a:rPr lang="en-US" altLang="zh-CN" b="1" dirty="0" smtClean="0"/>
              <a:t>960X960</a:t>
            </a:r>
            <a:r>
              <a:rPr lang="zh-CN" altLang="en-US" b="1" dirty="0" smtClean="0"/>
              <a:t>，中间点是（</a:t>
            </a:r>
            <a:r>
              <a:rPr lang="en-US" altLang="zh-CN" b="1" dirty="0" smtClean="0"/>
              <a:t>480,480</a:t>
            </a:r>
            <a:r>
              <a:rPr lang="zh-CN" altLang="en-US" b="1" dirty="0" smtClean="0"/>
              <a:t>），精度在</a:t>
            </a:r>
            <a:r>
              <a:rPr lang="en-US" altLang="zh-CN" b="1" dirty="0" smtClean="0"/>
              <a:t>6.25mm</a:t>
            </a:r>
            <a:r>
              <a:rPr lang="zh-CN" altLang="en-US" b="1" dirty="0" smtClean="0"/>
              <a:t>每个像素点（程序中判断距离差值在</a:t>
            </a:r>
            <a:r>
              <a:rPr lang="en-US" altLang="zh-CN" b="1" dirty="0" smtClean="0"/>
              <a:t>0.1</a:t>
            </a:r>
            <a:r>
              <a:rPr lang="zh-CN" altLang="en-US" b="1" dirty="0" smtClean="0"/>
              <a:t>内），但需要确认。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自己写的程序在</a:t>
            </a:r>
            <a:r>
              <a:rPr lang="en-US" altLang="zh-CN" b="1" dirty="0" smtClean="0"/>
              <a:t>ROS</a:t>
            </a:r>
            <a:r>
              <a:rPr lang="zh-CN" altLang="en-US" b="1" dirty="0" smtClean="0"/>
              <a:t>中使用</a:t>
            </a:r>
            <a:r>
              <a:rPr lang="en-US" altLang="zh-CN" b="1" dirty="0" err="1" smtClean="0"/>
              <a:t>catkin_make</a:t>
            </a:r>
            <a:r>
              <a:rPr lang="zh-CN" altLang="en-US" b="1" dirty="0" smtClean="0"/>
              <a:t>编译通过，并可运行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7734"/>
            <a:ext cx="5270755" cy="22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+F Design">
  <a:themeElements>
    <a:clrScheme name="Pepperl+Fuchs 2014">
      <a:dk1>
        <a:srgbClr val="000000"/>
      </a:dk1>
      <a:lt1>
        <a:srgbClr val="FFFFFF"/>
      </a:lt1>
      <a:dk2>
        <a:srgbClr val="425563"/>
      </a:dk2>
      <a:lt2>
        <a:srgbClr val="B3BBC1"/>
      </a:lt2>
      <a:accent1>
        <a:srgbClr val="00A587"/>
      </a:accent1>
      <a:accent2>
        <a:srgbClr val="D0DF00"/>
      </a:accent2>
      <a:accent3>
        <a:srgbClr val="8DC8E8"/>
      </a:accent3>
      <a:accent4>
        <a:srgbClr val="EAAA00"/>
      </a:accent4>
      <a:accent5>
        <a:srgbClr val="FF6A39"/>
      </a:accent5>
      <a:accent6>
        <a:srgbClr val="7D2248"/>
      </a:accent6>
      <a:hlink>
        <a:srgbClr val="00A587"/>
      </a:hlink>
      <a:folHlink>
        <a:srgbClr val="8E99A1"/>
      </a:folHlink>
    </a:clrScheme>
    <a:fontScheme name="Pe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11111</TotalTime>
  <Words>907</Words>
  <Application>Microsoft Office PowerPoint</Application>
  <PresentationFormat>全屏显示(16:9)</PresentationFormat>
  <Paragraphs>125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ＭＳ Ｐゴシック</vt:lpstr>
      <vt:lpstr>宋体</vt:lpstr>
      <vt:lpstr>Arial</vt:lpstr>
      <vt:lpstr>Calibri</vt:lpstr>
      <vt:lpstr>Wingdings</vt:lpstr>
      <vt:lpstr>P+F Design</vt:lpstr>
      <vt:lpstr>PowerPoint 演示文稿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Patricia Flatow</dc:creator>
  <cp:lastModifiedBy>Pan Zhi Xiang</cp:lastModifiedBy>
  <cp:revision>1016</cp:revision>
  <dcterms:created xsi:type="dcterms:W3CDTF">2012-09-03T10:00:46Z</dcterms:created>
  <dcterms:modified xsi:type="dcterms:W3CDTF">2020-04-06T04:31:16Z</dcterms:modified>
</cp:coreProperties>
</file>