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39" r:id="rId2"/>
    <p:sldId id="440" r:id="rId3"/>
    <p:sldId id="526" r:id="rId4"/>
    <p:sldId id="527" r:id="rId5"/>
    <p:sldId id="528" r:id="rId6"/>
    <p:sldId id="529" r:id="rId7"/>
    <p:sldId id="531" r:id="rId8"/>
    <p:sldId id="530" r:id="rId9"/>
    <p:sldId id="532" r:id="rId10"/>
    <p:sldId id="438" r:id="rId11"/>
  </p:sldIdLst>
  <p:sldSz cx="9144000" cy="5143500" type="screen16x9"/>
  <p:notesSz cx="6858000" cy="9144000"/>
  <p:defaultTextStyle>
    <a:defPPr>
      <a:defRPr lang="de-DE"/>
    </a:defPPr>
    <a:lvl1pPr marL="0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0">
          <p15:clr>
            <a:srgbClr val="A4A3A4"/>
          </p15:clr>
        </p15:guide>
        <p15:guide id="2" orient="horz" pos="1466">
          <p15:clr>
            <a:srgbClr val="A4A3A4"/>
          </p15:clr>
        </p15:guide>
        <p15:guide id="3" pos="2835">
          <p15:clr>
            <a:srgbClr val="A4A3A4"/>
          </p15:clr>
        </p15:guide>
        <p15:guide id="4" pos="514">
          <p15:clr>
            <a:srgbClr val="A4A3A4"/>
          </p15:clr>
        </p15:guide>
        <p15:guide id="5" pos="2531">
          <p15:clr>
            <a:srgbClr val="A4A3A4"/>
          </p15:clr>
        </p15:guide>
        <p15:guide id="6" pos="2104">
          <p15:clr>
            <a:srgbClr val="A4A3A4"/>
          </p15:clr>
        </p15:guide>
        <p15:guide id="7" pos="5517">
          <p15:clr>
            <a:srgbClr val="A4A3A4"/>
          </p15:clr>
        </p15:guide>
        <p15:guide id="8" pos="5193">
          <p15:clr>
            <a:srgbClr val="A4A3A4"/>
          </p15:clr>
        </p15:guide>
        <p15:guide id="9" pos="3035">
          <p15:clr>
            <a:srgbClr val="A4A3A4"/>
          </p15:clr>
        </p15:guide>
        <p15:guide id="10" pos="3385">
          <p15:clr>
            <a:srgbClr val="A4A3A4"/>
          </p15:clr>
        </p15:guide>
        <p15:guide id="11" pos="24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7790"/>
    <a:srgbClr val="189A80"/>
    <a:srgbClr val="F09C2A"/>
    <a:srgbClr val="D24132"/>
    <a:srgbClr val="2C3F4E"/>
    <a:srgbClr val="F07E2A"/>
    <a:srgbClr val="B00000"/>
    <a:srgbClr val="395266"/>
    <a:srgbClr val="D0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93537" autoAdjust="0"/>
  </p:normalViewPr>
  <p:slideViewPr>
    <p:cSldViewPr showGuides="1">
      <p:cViewPr varScale="1">
        <p:scale>
          <a:sx n="110" d="100"/>
          <a:sy n="110" d="100"/>
        </p:scale>
        <p:origin x="634" y="62"/>
      </p:cViewPr>
      <p:guideLst>
        <p:guide orient="horz" pos="1650"/>
        <p:guide orient="horz" pos="1466"/>
        <p:guide pos="2835"/>
        <p:guide pos="514"/>
        <p:guide pos="2531"/>
        <p:guide pos="2104"/>
        <p:guide pos="5517"/>
        <p:guide pos="5193"/>
        <p:guide pos="3035"/>
        <p:guide pos="3385"/>
        <p:guide pos="24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17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8A22D-4BDC-45F8-88E2-6B7D3585B9EE}" type="datetimeFigureOut">
              <a:rPr lang="de-DE" smtClean="0"/>
              <a:t>09.04.2020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BA9D4-D471-4F64-A1CA-D520F4F83BF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33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F64E5-F2C9-4EC3-A727-49129F5ECE03}" type="datetimeFigureOut">
              <a:rPr lang="de-DE" smtClean="0"/>
              <a:pPr/>
              <a:t>09.04.2020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CC738-07E0-4EE3-B194-D757C9C975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9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0736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01472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02207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02943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03679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4415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5151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05886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5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42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34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75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056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6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345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CC738-07E0-4EE3-B194-D757C9C9756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19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:\Pepperl+Fuchs\PPT Unternehmen 2015\_eingesetzte Bilder\_VERWENDET\Titel_2015_16zu9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ext, picture+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9F8731D-324F-44E3-A6DD-67C112F6A9E8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 algn="just"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9"/>
          <p:cNvSpPr>
            <a:spLocks noGrp="1"/>
          </p:cNvSpPr>
          <p:nvPr>
            <p:ph sz="quarter" idx="15"/>
          </p:nvPr>
        </p:nvSpPr>
        <p:spPr>
          <a:xfrm>
            <a:off x="179512" y="1116000"/>
            <a:ext cx="4320000" cy="1800000"/>
          </a:xfrm>
          <a:ln w="6350">
            <a:solidFill>
              <a:schemeClr val="tx1"/>
            </a:solidFill>
          </a:ln>
        </p:spPr>
        <p:txBody>
          <a:bodyPr lIns="72000" tIns="0" rIns="0" bIns="0">
            <a:noAutofit/>
          </a:bodyPr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00736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700" b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4"/>
          </p:nvPr>
        </p:nvSpPr>
        <p:spPr>
          <a:xfrm>
            <a:off x="4643512" y="3024000"/>
            <a:ext cx="4284000" cy="1755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9"/>
          <p:cNvSpPr>
            <a:spLocks noGrp="1"/>
          </p:cNvSpPr>
          <p:nvPr>
            <p:ph sz="quarter" idx="16"/>
          </p:nvPr>
        </p:nvSpPr>
        <p:spPr>
          <a:xfrm>
            <a:off x="4643512" y="1116000"/>
            <a:ext cx="4320000" cy="1800000"/>
          </a:xfrm>
          <a:ln w="6350">
            <a:solidFill>
              <a:schemeClr val="tx1"/>
            </a:solidFill>
          </a:ln>
        </p:spPr>
        <p:txBody>
          <a:bodyPr lIns="72000" tIns="0" rIns="0" bIns="0">
            <a:noAutofit/>
          </a:bodyPr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00736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700" b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7"/>
          </p:nvPr>
        </p:nvSpPr>
        <p:spPr>
          <a:xfrm>
            <a:off x="179512" y="3024000"/>
            <a:ext cx="4284000" cy="1755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9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, text, produc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" y="1422000"/>
            <a:ext cx="9144000" cy="35100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476000"/>
            <a:ext cx="4284000" cy="324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de-DE" dirty="0" smtClean="0">
                <a:solidFill>
                  <a:schemeClr val="tx1"/>
                </a:solidFill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de-DE" sz="1400" dirty="0" smtClean="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9"/>
          <p:cNvSpPr>
            <a:spLocks noGrp="1"/>
          </p:cNvSpPr>
          <p:nvPr>
            <p:ph sz="quarter" idx="15"/>
          </p:nvPr>
        </p:nvSpPr>
        <p:spPr>
          <a:xfrm>
            <a:off x="4644000" y="1476000"/>
            <a:ext cx="4320000" cy="3078000"/>
          </a:xfrm>
          <a:ln w="6350">
            <a:noFill/>
          </a:ln>
        </p:spPr>
        <p:txBody>
          <a:bodyPr vert="horz" lIns="0" tIns="0" rIns="0" bIns="0">
            <a:noAutofit/>
          </a:bodyPr>
          <a:lstStyle>
            <a:lvl1pPr marL="0" indent="0">
              <a:lnSpc>
                <a:spcPct val="130000"/>
              </a:lnSpc>
              <a:buClr>
                <a:schemeClr val="bg2"/>
              </a:buClr>
              <a:buFont typeface="Wingdings" pitchFamily="2" charset="2"/>
              <a:buNone/>
              <a:defRPr lang="de-DE" dirty="0" smtClean="0">
                <a:solidFill>
                  <a:schemeClr val="tx1"/>
                </a:solidFill>
              </a:defRPr>
            </a:lvl1pPr>
            <a:lvl2pPr marL="400736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700" b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999" y="1116000"/>
            <a:ext cx="8784000" cy="36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lang="de-DE" dirty="0" smtClean="0">
                <a:solidFill>
                  <a:schemeClr val="tx2"/>
                </a:solidFill>
              </a:defRPr>
            </a:lvl1pPr>
            <a:lvl2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44000" y="4535999"/>
            <a:ext cx="4320000" cy="180000"/>
          </a:xfr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lang="de-DE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801472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de-DE" dirty="0" smtClean="0"/>
              <a:t>Textmasterformat bearbeiten</a:t>
            </a:r>
            <a:endParaRPr lang="de-DE" dirty="0"/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B7D86ACC-9484-4F16-AB93-B0E4D21DC411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13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5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, text in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476000"/>
            <a:ext cx="4104000" cy="324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4824000" y="1476000"/>
            <a:ext cx="4140000" cy="3240000"/>
          </a:xfrm>
        </p:spPr>
        <p:txBody>
          <a:bodyPr vert="horz"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999" y="1116000"/>
            <a:ext cx="8784000" cy="36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2C461D42-C5E4-43E4-8F72-CBFCDD5F4350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3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4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wo graphical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9"/>
          <p:cNvSpPr>
            <a:spLocks noGrp="1"/>
          </p:cNvSpPr>
          <p:nvPr>
            <p:ph sz="quarter" idx="15"/>
          </p:nvPr>
        </p:nvSpPr>
        <p:spPr>
          <a:xfrm>
            <a:off x="4644000" y="1116000"/>
            <a:ext cx="4320000" cy="1800000"/>
          </a:xfrm>
          <a:ln w="6350">
            <a:noFill/>
          </a:ln>
        </p:spPr>
        <p:txBody>
          <a:bodyPr vert="horz" lIns="0" tIns="0" rIns="0" bIns="0">
            <a:noAutofit/>
          </a:bodyPr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00736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700" b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116000"/>
            <a:ext cx="4320000" cy="180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179389" y="3024000"/>
            <a:ext cx="8785225" cy="1809000"/>
          </a:xfr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049074FD-5D2D-4B57-AF59-53C415C7D24E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49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large graphical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116000"/>
            <a:ext cx="8784000" cy="180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6"/>
          </p:nvPr>
        </p:nvSpPr>
        <p:spPr>
          <a:xfrm>
            <a:off x="179389" y="3051000"/>
            <a:ext cx="8785225" cy="1809000"/>
          </a:xfr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29A4DDCA-DDA1-483C-B65F-F4EBC950A2F6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13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4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3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creen;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usanne\Jobs\Pepperl &amp; Fuchs\P+F - Unternehmenspräsentation 2012-11\PPT Leitfaden\_bilder\HG_verlauf2.jpg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3999"/>
            <a:ext cx="8784000" cy="18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512" y="3105000"/>
            <a:ext cx="8784000" cy="1728000"/>
          </a:xfrm>
          <a:prstGeom prst="rect">
            <a:avLst/>
          </a:prstGeom>
        </p:spPr>
        <p:txBody>
          <a:bodyPr lIns="3600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30000"/>
              </a:lnSpc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179999" y="1134000"/>
            <a:ext cx="2926800" cy="189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/>
          </p:nvPr>
        </p:nvSpPr>
        <p:spPr>
          <a:xfrm>
            <a:off x="3106800" y="1134000"/>
            <a:ext cx="2926800" cy="189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37200" y="1134000"/>
            <a:ext cx="2926800" cy="189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21"/>
          </p:nvPr>
        </p:nvSpPr>
        <p:spPr>
          <a:xfrm>
            <a:off x="180000" y="2754000"/>
            <a:ext cx="8785225" cy="270000"/>
          </a:xfrm>
          <a:solidFill>
            <a:srgbClr val="2C3F4E">
              <a:alpha val="90000"/>
            </a:srgbClr>
          </a:solidFill>
        </p:spPr>
        <p:txBody>
          <a:bodyPr lIns="108000" rIns="108000" numCol="3" spcCol="216000" anchor="ctr" anchorCtr="0"/>
          <a:lstStyle>
            <a:lvl1pPr marL="0" marR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4E3B5791-0EF2-42EE-A99C-3B9661FA44F7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1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2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5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creen; 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5D58-F700-4484-B523-2DCBBB2C34EA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2"/>
          </p:nvPr>
        </p:nvSpPr>
        <p:spPr>
          <a:xfrm>
            <a:off x="179999" y="1134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17"/>
          </p:nvPr>
        </p:nvSpPr>
        <p:spPr>
          <a:xfrm>
            <a:off x="3106800" y="1134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37200" y="1134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5" name="Textplatzhalter 15"/>
          <p:cNvSpPr>
            <a:spLocks noGrp="1"/>
          </p:cNvSpPr>
          <p:nvPr>
            <p:ph type="body" sz="quarter" idx="23"/>
          </p:nvPr>
        </p:nvSpPr>
        <p:spPr>
          <a:xfrm>
            <a:off x="180000" y="2619000"/>
            <a:ext cx="8785225" cy="270000"/>
          </a:xfrm>
          <a:solidFill>
            <a:srgbClr val="2C3F4E">
              <a:alpha val="90000"/>
            </a:srgbClr>
          </a:solidFill>
        </p:spPr>
        <p:txBody>
          <a:bodyPr lIns="108000" rIns="108000" numCol="3" spcCol="216000" anchor="ctr" anchorCtr="0"/>
          <a:lstStyle>
            <a:lvl1pPr marL="0" marR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24"/>
          </p:nvPr>
        </p:nvSpPr>
        <p:spPr>
          <a:xfrm>
            <a:off x="179512" y="2889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7" name="Bildplatzhalter 6"/>
          <p:cNvSpPr>
            <a:spLocks noGrp="1"/>
          </p:cNvSpPr>
          <p:nvPr>
            <p:ph type="pic" sz="quarter" idx="25"/>
          </p:nvPr>
        </p:nvSpPr>
        <p:spPr>
          <a:xfrm>
            <a:off x="3106313" y="2889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8" name="Bildplatzhalter 6"/>
          <p:cNvSpPr>
            <a:spLocks noGrp="1"/>
          </p:cNvSpPr>
          <p:nvPr>
            <p:ph type="pic" sz="quarter" idx="26"/>
          </p:nvPr>
        </p:nvSpPr>
        <p:spPr>
          <a:xfrm>
            <a:off x="6036713" y="2889000"/>
            <a:ext cx="29268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9" name="Textplatzhalter 15"/>
          <p:cNvSpPr>
            <a:spLocks noGrp="1"/>
          </p:cNvSpPr>
          <p:nvPr>
            <p:ph type="body" sz="quarter" idx="27"/>
          </p:nvPr>
        </p:nvSpPr>
        <p:spPr>
          <a:xfrm>
            <a:off x="179513" y="4374000"/>
            <a:ext cx="8785225" cy="270000"/>
          </a:xfrm>
          <a:solidFill>
            <a:srgbClr val="2C3F4E">
              <a:alpha val="90000"/>
            </a:srgbClr>
          </a:solidFill>
        </p:spPr>
        <p:txBody>
          <a:bodyPr lIns="108000" rIns="108000" numCol="3" spcCol="216000" anchor="ctr" anchorCtr="0"/>
          <a:lstStyle>
            <a:lvl1pPr marL="0" marR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0" marR="0" lvl="0" indent="0" algn="l" defTabSz="80147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00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creen; 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988A-605A-45F7-A956-2C7CBF14BF70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179999" y="1134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2376000" y="1134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4572000" y="1134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768000" y="1134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/>
          </p:nvPr>
        </p:nvSpPr>
        <p:spPr>
          <a:xfrm>
            <a:off x="179512" y="2889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/>
          </p:nvPr>
        </p:nvSpPr>
        <p:spPr>
          <a:xfrm>
            <a:off x="2375513" y="2889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/>
          </p:nvPr>
        </p:nvSpPr>
        <p:spPr>
          <a:xfrm>
            <a:off x="4571513" y="2889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/>
          </p:nvPr>
        </p:nvSpPr>
        <p:spPr>
          <a:xfrm>
            <a:off x="6767513" y="2889000"/>
            <a:ext cx="2196000" cy="175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180000" y="2619000"/>
            <a:ext cx="8785225" cy="270000"/>
          </a:xfrm>
          <a:solidFill>
            <a:srgbClr val="2C3F4E">
              <a:alpha val="90000"/>
            </a:srgbClr>
          </a:solidFill>
        </p:spPr>
        <p:txBody>
          <a:bodyPr lIns="108000" rIns="108000" numCol="4" spcCol="216000" anchor="ctr" anchorCtr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 Textmasterformat bearbeiten Textmasterformat bearbeiten Textmasterformat bearbeiten </a:t>
            </a:r>
            <a:endParaRPr lang="de-DE" dirty="0"/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179513" y="4374000"/>
            <a:ext cx="8785225" cy="270000"/>
          </a:xfrm>
          <a:solidFill>
            <a:srgbClr val="2C3F4E">
              <a:alpha val="90000"/>
            </a:srgbClr>
          </a:solidFill>
        </p:spPr>
        <p:txBody>
          <a:bodyPr lIns="108000" rIns="108000" numCol="4" spcCol="216000" anchor="ctr" anchorCtr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Textmasterformat bearbeiten Textmasterformat bearbeiten Textmasterformat bearbeiten Textmasterformat bearbeiten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33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179999" y="2700000"/>
            <a:ext cx="8784000" cy="405000"/>
          </a:xfrm>
          <a:prstGeom prst="rect">
            <a:avLst/>
          </a:prstGeom>
        </p:spPr>
        <p:txBody>
          <a:bodyPr lIns="36000" tIns="0" rIns="0" bIns="0">
            <a:noAutofit/>
          </a:bodyPr>
          <a:lstStyle>
            <a:lvl1pPr algn="l">
              <a:lnSpc>
                <a:spcPct val="110000"/>
              </a:lnSpc>
              <a:defRPr lang="de-DE" sz="2400" b="1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Partners and pioneers in automation.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80000" y="3132000"/>
            <a:ext cx="8784000" cy="1192195"/>
          </a:xfrm>
          <a:prstGeom prst="rect">
            <a:avLst/>
          </a:prstGeom>
        </p:spPr>
        <p:txBody>
          <a:bodyPr lIns="3600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0" marR="0" indent="0" algn="l" defTabSz="60110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sz="1800" b="0">
                <a:solidFill>
                  <a:schemeClr val="tx2"/>
                </a:solidFill>
              </a:defRPr>
            </a:lvl2pPr>
            <a:lvl3pPr marL="601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02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03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0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Worldwide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2412000" y="5008465"/>
            <a:ext cx="972000" cy="9368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lnSpc>
                <a:spcPct val="110000"/>
              </a:lnSpc>
              <a:defRPr sz="900" b="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2245166-F350-4788-9C76-1DDCA01696E0}" type="datetime1">
              <a:rPr lang="en-US" altLang="zh-CN" smtClean="0"/>
              <a:t>4/9/2020</a:t>
            </a:fld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000" y="5008500"/>
            <a:ext cx="2159752" cy="93680"/>
          </a:xfrm>
          <a:prstGeom prst="rect">
            <a:avLst/>
          </a:prstGeom>
        </p:spPr>
        <p:txBody>
          <a:bodyPr vert="horz" wrap="square" lIns="36000" tIns="0" rIns="0" bIns="0" rtlCol="0" anchor="ctr">
            <a:noAutofit/>
          </a:bodyPr>
          <a:lstStyle>
            <a:lvl1pPr algn="just">
              <a:lnSpc>
                <a:spcPct val="110000"/>
              </a:lnSpc>
              <a:defRPr sz="900" b="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60432" y="5008465"/>
            <a:ext cx="436100" cy="9368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r">
              <a:lnSpc>
                <a:spcPct val="110000"/>
              </a:lnSpc>
              <a:defRPr sz="900" b="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Picture 2" descr="D:\Susanne\Jobs\Pepperl &amp; Fuchs\P+F - PPTs\PPT_Unternehmen-Leitfaden_2013\PPT Unternehmen\_eingesetzte Bilder\_VERWENDET\Logo_Titel_RZ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1000"/>
            <a:ext cx="9144001" cy="197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107504" y="141480"/>
            <a:ext cx="26642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11534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:\Pepperl+Fuchs\PPT Unternehmen 2015\_eingesetzte Bilder\_VERWENDET\Rückseite_2015_16zu9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hapter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80000" y="2700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lang="de-DE" sz="32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30000"/>
            <a:ext cx="9144000" cy="2628000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180000" y="3312000"/>
            <a:ext cx="8784000" cy="118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2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marR="0" indent="0" algn="l" defTabSz="80147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 sz="2400" b="1">
                <a:solidFill>
                  <a:schemeClr val="accent1"/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1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3FFEBAD8-45B6-4E92-A3B0-4A173AC485B2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2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3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8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116000"/>
            <a:ext cx="8784000" cy="367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6FD4E149-14E8-4ABE-8531-82036B4997CF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1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 pictur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80000" y="1116000"/>
            <a:ext cx="8784000" cy="25200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179512" y="3672000"/>
            <a:ext cx="8784000" cy="10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5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18301BAF-44E0-4443-8EB7-B3466E8AE8C0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0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, text or graphical el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999" y="1116000"/>
            <a:ext cx="8784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476000"/>
            <a:ext cx="8784000" cy="32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A503C99D-EB16-4094-8A44-F9BD6A011BFE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999" y="1116000"/>
            <a:ext cx="8784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476000"/>
            <a:ext cx="8784000" cy="32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tabLst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03D0FB31-02A1-4167-B8F0-2A31270CEB45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1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or graphical el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116000"/>
            <a:ext cx="878400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82E9BD3E-CC8A-43AD-9611-8E6DB87A71E3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74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, text, picture+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576000"/>
            <a:ext cx="8784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9"/>
          <p:cNvSpPr>
            <a:spLocks noGrp="1"/>
          </p:cNvSpPr>
          <p:nvPr>
            <p:ph sz="quarter" idx="15"/>
          </p:nvPr>
        </p:nvSpPr>
        <p:spPr>
          <a:xfrm>
            <a:off x="4644000" y="1530000"/>
            <a:ext cx="4320000" cy="2952000"/>
          </a:xfrm>
          <a:ln w="6350">
            <a:solidFill>
              <a:schemeClr val="tx1"/>
            </a:solidFill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00736" indent="0">
              <a:lnSpc>
                <a:spcPct val="110000"/>
              </a:lnSpc>
              <a:buClr>
                <a:schemeClr val="bg2"/>
              </a:buClr>
              <a:buFont typeface="Wingdings" pitchFamily="2" charset="2"/>
              <a:buNone/>
              <a:defRPr sz="1700" b="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4"/>
          </p:nvPr>
        </p:nvSpPr>
        <p:spPr>
          <a:xfrm>
            <a:off x="180000" y="1476000"/>
            <a:ext cx="4284000" cy="32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1338" indent="-274638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080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0747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41438" indent="-26670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79999" y="1116000"/>
            <a:ext cx="8784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44000" y="4509000"/>
            <a:ext cx="4320000" cy="216000"/>
          </a:xfrm>
        </p:spPr>
        <p:txBody>
          <a:bodyPr lIns="0" tIns="0" rIns="0" bIns="0"/>
          <a:lstStyle>
            <a:lvl1pPr marL="0" indent="0">
              <a:lnSpc>
                <a:spcPct val="120000"/>
              </a:lnSpc>
              <a:buNone/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10"/>
          </p:nvPr>
        </p:nvSpPr>
        <p:spPr>
          <a:xfrm>
            <a:off x="2412000" y="4986000"/>
            <a:ext cx="972000" cy="93680"/>
          </a:xfrm>
        </p:spPr>
        <p:txBody>
          <a:bodyPr/>
          <a:lstStyle/>
          <a:p>
            <a:fld id="{42EBD230-2134-41BA-9288-19F2F149C63A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0000" y="4986000"/>
            <a:ext cx="2159752" cy="93680"/>
          </a:xfrm>
        </p:spPr>
        <p:txBody>
          <a:bodyPr lIns="0"/>
          <a:lstStyle>
            <a:lvl1pPr algn="just">
              <a:defRPr/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460432" y="4986000"/>
            <a:ext cx="436100" cy="93680"/>
          </a:xfrm>
        </p:spPr>
        <p:txBody>
          <a:bodyPr/>
          <a:lstStyle/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1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1"/>
            <a:ext cx="9144000" cy="48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180000" y="1080000"/>
            <a:ext cx="8784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4932000"/>
            <a:ext cx="9144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9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2412000" y="4986000"/>
            <a:ext cx="972000" cy="9368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10000"/>
              </a:lnSpc>
              <a:defRPr sz="1200" b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7A8BE9B-DA03-46A4-9F82-FC1F140F2E20}" type="datetime1">
              <a:rPr lang="en-US" smtClean="0"/>
              <a:t>4/9/2020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000" y="4986000"/>
            <a:ext cx="2159752" cy="93680"/>
          </a:xfrm>
          <a:prstGeom prst="rect">
            <a:avLst/>
          </a:prstGeom>
        </p:spPr>
        <p:txBody>
          <a:bodyPr vert="horz" wrap="square" lIns="36000" tIns="0" rIns="0" bIns="0" rtlCol="0" anchor="ctr" anchorCtr="0">
            <a:noAutofit/>
          </a:bodyPr>
          <a:lstStyle>
            <a:lvl1pPr algn="just">
              <a:lnSpc>
                <a:spcPct val="110000"/>
              </a:lnSpc>
              <a:defRPr sz="1200" b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Author:Pan Zhixiang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60432" y="4986000"/>
            <a:ext cx="436100" cy="9368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r">
              <a:lnSpc>
                <a:spcPct val="110000"/>
              </a:lnSpc>
              <a:defRPr sz="1200" b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C01C00-BF13-48D5-80DE-58EA1E6873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6804248" y="4986000"/>
            <a:ext cx="1126912" cy="101567"/>
          </a:xfrm>
          <a:prstGeom prst="rect">
            <a:avLst/>
          </a:prstGeom>
        </p:spPr>
        <p:txBody>
          <a:bodyPr vert="horz" wrap="none" lIns="0" tIns="0" rIns="0" bIns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DE" sz="120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www.pepperl-fuchs.com </a:t>
            </a:r>
            <a:endParaRPr lang="de-DE" sz="120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 descr="X:\P+F - Kurzprojekte 2014-01\PPT Unternehmen 2014\_eingesetzte Bilder\P+F-Logo_rgb2014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2520701" cy="28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89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1" r:id="rId2"/>
    <p:sldLayoutId id="2147483654" r:id="rId3"/>
    <p:sldLayoutId id="2147483680" r:id="rId4"/>
    <p:sldLayoutId id="2147483674" r:id="rId5"/>
    <p:sldLayoutId id="2147483658" r:id="rId6"/>
    <p:sldLayoutId id="2147483672" r:id="rId7"/>
    <p:sldLayoutId id="2147483673" r:id="rId8"/>
    <p:sldLayoutId id="2147483666" r:id="rId9"/>
    <p:sldLayoutId id="2147483679" r:id="rId10"/>
    <p:sldLayoutId id="2147483668" r:id="rId11"/>
    <p:sldLayoutId id="2147483661" r:id="rId12"/>
    <p:sldLayoutId id="2147483671" r:id="rId13"/>
    <p:sldLayoutId id="2147483667" r:id="rId14"/>
    <p:sldLayoutId id="2147483678" r:id="rId15"/>
    <p:sldLayoutId id="2147483676" r:id="rId16"/>
    <p:sldLayoutId id="2147483677" r:id="rId17"/>
    <p:sldLayoutId id="214748368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80147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552" indent="-300552" algn="l" defTabSz="801472" rtl="0" eaLnBrk="1" latinLnBrk="0" hangingPunct="1">
        <a:lnSpc>
          <a:spcPct val="130000"/>
        </a:lnSpc>
        <a:spcBef>
          <a:spcPts val="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defTabSz="801472" rtl="0" eaLnBrk="1" latinLnBrk="0" hangingPunct="1">
        <a:lnSpc>
          <a:spcPct val="130000"/>
        </a:lnSpc>
        <a:spcBef>
          <a:spcPts val="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6700" algn="l" defTabSz="801472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801472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6700" algn="l" defTabSz="801472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04047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4783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5519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6254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7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80000" y="3132000"/>
            <a:ext cx="8783999" cy="519870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R2000 DET </a:t>
            </a:r>
            <a:r>
              <a:rPr lang="en-US" altLang="zh-CN" b="1" dirty="0" smtClean="0">
                <a:solidFill>
                  <a:schemeClr val="tx1"/>
                </a:solidFill>
              </a:rPr>
              <a:t>1.0 </a:t>
            </a:r>
            <a:r>
              <a:rPr lang="zh-CN" altLang="en-US" b="1" dirty="0" smtClean="0">
                <a:solidFill>
                  <a:schemeClr val="tx1"/>
                </a:solidFill>
              </a:rPr>
              <a:t>区域</a:t>
            </a:r>
            <a:r>
              <a:rPr lang="zh-CN" altLang="en-US" b="1" dirty="0">
                <a:solidFill>
                  <a:schemeClr val="tx1"/>
                </a:solidFill>
              </a:rPr>
              <a:t>划分使用说明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395536" y="4916792"/>
            <a:ext cx="2159752" cy="275682"/>
          </a:xfrm>
          <a:prstGeom prst="rect">
            <a:avLst/>
          </a:prstGeom>
        </p:spPr>
        <p:txBody>
          <a:bodyPr/>
          <a:lstStyle/>
          <a:p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2699792" y="4902892"/>
            <a:ext cx="1511928" cy="36533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AF7C08A4-D16A-4025-90D6-FD8779074742}" type="datetime1">
              <a:rPr lang="en-US" altLang="zh-CN" smtClean="0">
                <a:solidFill>
                  <a:schemeClr val="bg1"/>
                </a:solidFill>
              </a:rPr>
              <a:t>4/9/2020</a:t>
            </a:fld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01C00-BF13-48D5-80DE-58EA1E6873E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9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4/9/2020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5" y="514876"/>
            <a:ext cx="36724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区域划分软件功能及界面</a:t>
            </a:r>
            <a:endParaRPr lang="en-US" altLang="zh-CN" sz="2000" b="1" dirty="0" smtClean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实现</a:t>
            </a:r>
            <a:r>
              <a:rPr lang="en-US" altLang="zh-CN" sz="1400" b="1" dirty="0" smtClean="0"/>
              <a:t>R2000 30</a:t>
            </a:r>
            <a:r>
              <a:rPr lang="zh-CN" altLang="en-US" sz="1400" b="1" dirty="0" smtClean="0"/>
              <a:t>米的区域划分（主要针对常用的</a:t>
            </a:r>
            <a:r>
              <a:rPr lang="en-US" altLang="zh-CN" sz="1400" b="1" dirty="0" smtClean="0"/>
              <a:t>30</a:t>
            </a:r>
            <a:r>
              <a:rPr lang="zh-CN" altLang="en-US" sz="1400" b="1" dirty="0" smtClean="0"/>
              <a:t>米型号）</a:t>
            </a:r>
            <a:r>
              <a:rPr lang="en-US" altLang="zh-CN" sz="1400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实现分组，分区域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区域新增、删除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分组新增、删除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当前</a:t>
            </a:r>
            <a:r>
              <a:rPr lang="en-US" altLang="zh-CN" sz="1400" b="1" dirty="0" smtClean="0"/>
              <a:t>X,Y</a:t>
            </a:r>
            <a:r>
              <a:rPr lang="zh-CN" altLang="en-US" sz="1400" b="1" dirty="0" smtClean="0"/>
              <a:t>轴坐标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显示当前鼠标所在位置与中心点的距离，以便距离划分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所在区域检测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配置的保存及删除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理论上可以建立</a:t>
            </a:r>
            <a:r>
              <a:rPr lang="en-US" altLang="zh-CN" sz="1400" b="1" dirty="0" smtClean="0"/>
              <a:t>65535</a:t>
            </a:r>
            <a:r>
              <a:rPr lang="zh-CN" altLang="en-US" sz="1400" b="1" dirty="0" smtClean="0"/>
              <a:t>个分组，每个分组可以有</a:t>
            </a:r>
            <a:r>
              <a:rPr lang="en-US" altLang="zh-CN" sz="1400" b="1" dirty="0" smtClean="0"/>
              <a:t>65535</a:t>
            </a:r>
            <a:r>
              <a:rPr lang="zh-CN" altLang="en-US" sz="1400" b="1" dirty="0" smtClean="0"/>
              <a:t>个区域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FF0000"/>
                </a:solidFill>
              </a:rPr>
              <a:t>注意：如果已有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配置文件，没有“打开配置文件”的操作，所有的新建区域将覆盖原有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配置文件！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屏幕分辨率不能低于</a:t>
            </a:r>
            <a:r>
              <a:rPr lang="en-US" altLang="zh-CN" sz="1400" b="1" dirty="0" smtClean="0"/>
              <a:t>1920X1080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90222"/>
            <a:ext cx="5093241" cy="47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4/9/2020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5" y="514876"/>
            <a:ext cx="367240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区域划分软件使用说明</a:t>
            </a:r>
            <a:endParaRPr lang="en-US" altLang="zh-CN" sz="2000" b="1" dirty="0" smtClean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画完区域后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必须</a:t>
            </a:r>
            <a:r>
              <a:rPr lang="zh-CN" altLang="en-US" sz="1400" b="1" dirty="0" smtClean="0"/>
              <a:t>点击“封闭区域”，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会自动封闭区域</a:t>
            </a:r>
            <a:r>
              <a:rPr lang="zh-CN" altLang="en-US" sz="1400" b="1" dirty="0" smtClean="0"/>
              <a:t>！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每完成一个“封闭区域”会自动新增一个区域，无需手动增加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如果有一个无任何区域划分的组，将无法新建分组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退出请点击“退出”或右上角的“</a:t>
            </a:r>
            <a:r>
              <a:rPr lang="en-US" altLang="zh-CN" sz="1400" b="1" dirty="0" smtClean="0"/>
              <a:t>X</a:t>
            </a:r>
            <a:r>
              <a:rPr lang="zh-CN" altLang="en-US" sz="1400" b="1" dirty="0" smtClean="0"/>
              <a:t>”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保存的配置文件固定为“</a:t>
            </a:r>
            <a:r>
              <a:rPr lang="en-US" altLang="zh-CN" sz="1400" b="1" dirty="0" err="1" smtClean="0"/>
              <a:t>Config</a:t>
            </a:r>
            <a:r>
              <a:rPr lang="zh-CN" altLang="en-US" sz="1400" b="1" dirty="0" smtClean="0"/>
              <a:t>”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打开的配置文件也</a:t>
            </a:r>
            <a:r>
              <a:rPr lang="zh-CN" altLang="en-US" sz="1400" b="1" dirty="0"/>
              <a:t>固定为“</a:t>
            </a:r>
            <a:r>
              <a:rPr lang="en-US" altLang="zh-CN" sz="1400" b="1" dirty="0" err="1"/>
              <a:t>Config</a:t>
            </a:r>
            <a:r>
              <a:rPr lang="zh-CN" altLang="en-US" sz="1400" b="1" dirty="0" smtClean="0"/>
              <a:t>”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建立配置文件之后，如需</a:t>
            </a:r>
            <a:r>
              <a:rPr lang="en-US" altLang="zh-CN" sz="1400" b="1" dirty="0" smtClean="0"/>
              <a:t>API</a:t>
            </a:r>
            <a:r>
              <a:rPr lang="zh-CN" altLang="en-US" sz="1400" b="1" dirty="0" smtClean="0"/>
              <a:t>调用，需将“</a:t>
            </a:r>
            <a:r>
              <a:rPr lang="en-US" altLang="zh-CN" sz="1400" b="1" dirty="0" err="1" smtClean="0"/>
              <a:t>Config</a:t>
            </a:r>
            <a:r>
              <a:rPr lang="zh-CN" altLang="en-US" sz="1400" b="1" dirty="0" smtClean="0"/>
              <a:t>”文件保存到</a:t>
            </a:r>
            <a:r>
              <a:rPr lang="en-US" altLang="zh-CN" sz="1400" b="1" dirty="0" smtClean="0"/>
              <a:t>AGV</a:t>
            </a:r>
            <a:r>
              <a:rPr lang="zh-CN" altLang="en-US" sz="1400" b="1" dirty="0" smtClean="0"/>
              <a:t>运行主程序相同的文件夹中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移动鼠标可以在右侧提示文本内看到鼠标所在的区域编号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/>
              <a:t>增加相关提示在文本框内、及确认对话框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23478"/>
            <a:ext cx="5256584" cy="478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4/9/2020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4" y="514876"/>
            <a:ext cx="87849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API</a:t>
            </a:r>
            <a:r>
              <a:rPr lang="zh-CN" altLang="en-US" sz="2000" b="1" dirty="0" smtClean="0"/>
              <a:t>实现功能</a:t>
            </a:r>
            <a:endParaRPr lang="en-US" altLang="zh-CN" sz="2000" b="1" dirty="0" smtClean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载入“</a:t>
            </a:r>
            <a:r>
              <a:rPr lang="en-US" altLang="zh-CN" sz="1600" b="1" dirty="0" err="1" smtClean="0"/>
              <a:t>Config</a:t>
            </a:r>
            <a:r>
              <a:rPr lang="zh-CN" altLang="en-US" sz="1600" b="1" dirty="0" smtClean="0"/>
              <a:t>”配置文件，需要在运行时候的文件夹同一路径，但可在程序中修改成绝对路径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启用一个指定分组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停止指定一个分组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获取当前配置所有分组数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获取当前组的区域</a:t>
            </a:r>
            <a:r>
              <a:rPr lang="zh-CN" altLang="en-US" sz="1600" b="1" dirty="0" smtClean="0"/>
              <a:t>数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获取当前分组状态（是否有障碍物在区域内），目前固定是连续两个点在区域内才算在区域内，否则认为是干扰点，同时也可启用</a:t>
            </a:r>
            <a:r>
              <a:rPr lang="en-US" altLang="zh-CN" sz="1600" b="1" dirty="0" smtClean="0"/>
              <a:t>R2000</a:t>
            </a:r>
            <a:r>
              <a:rPr lang="zh-CN" altLang="en-US" sz="1600" b="1" dirty="0" smtClean="0"/>
              <a:t>自带的过滤功能。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设置</a:t>
            </a:r>
            <a:r>
              <a:rPr lang="en-US" altLang="zh-CN" sz="1600" b="1" dirty="0" smtClean="0"/>
              <a:t>CW/CCW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结束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，释放内存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说明：在画区域的软件中定义蓝色区域（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480,480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）为中心点，而保存在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的坐标是窗口蓝色区域的实际坐标，该坐标的原点是蓝色区域最左上角。所以，在实际进行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R2000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坐标转换时候，流程是：极坐标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-&gt;</a:t>
            </a:r>
            <a:r>
              <a:rPr lang="zh-CN" altLang="en-US" sz="1600" b="1" dirty="0">
                <a:solidFill>
                  <a:srgbClr val="FF0000"/>
                </a:solidFill>
              </a:rPr>
              <a:t>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维坐标（假设为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x1,y1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），所以计算出来的二维坐标将</a:t>
            </a: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480,480</a:t>
            </a:r>
            <a:r>
              <a:rPr lang="zh-CN" altLang="en-US" sz="1600" b="1" dirty="0">
                <a:solidFill>
                  <a:srgbClr val="FF0000"/>
                </a:solidFill>
              </a:rPr>
              <a:t>）设置为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原点，所以相对于（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480,480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）实际坐标为（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x1+480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y1+480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API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在进行比对时候会自动进行转换。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4/9/2020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4" y="514876"/>
            <a:ext cx="87849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API</a:t>
            </a:r>
            <a:r>
              <a:rPr lang="zh-CN" altLang="en-US" sz="2000" b="1" dirty="0" smtClean="0"/>
              <a:t>使用方法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函数篇：</a:t>
            </a:r>
            <a:endParaRPr lang="en-US" altLang="zh-CN" sz="2000" b="1" dirty="0" smtClean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b</a:t>
            </a:r>
            <a:r>
              <a:rPr lang="en-US" altLang="zh-CN" sz="1400" b="1" dirty="0" smtClean="0"/>
              <a:t>ool </a:t>
            </a:r>
            <a:r>
              <a:rPr lang="en-US" altLang="zh-CN" sz="1400" b="1" dirty="0" err="1" smtClean="0"/>
              <a:t>InitAPI</a:t>
            </a:r>
            <a:r>
              <a:rPr lang="en-US" altLang="zh-CN" sz="1400" b="1" dirty="0" smtClean="0"/>
              <a:t>()</a:t>
            </a:r>
            <a:r>
              <a:rPr lang="zh-CN" altLang="en-US" sz="1400" b="1" dirty="0" smtClean="0"/>
              <a:t>：用于载入</a:t>
            </a:r>
            <a:r>
              <a:rPr lang="en-US" altLang="zh-CN" sz="1400" b="1" dirty="0" err="1" smtClean="0"/>
              <a:t>Config</a:t>
            </a:r>
            <a:r>
              <a:rPr lang="zh-CN" altLang="en-US" sz="1400" b="1" dirty="0" smtClean="0"/>
              <a:t>文件，并进行初始化，返回类型为布尔类型，即：</a:t>
            </a:r>
            <a:r>
              <a:rPr lang="en-US" altLang="zh-CN" sz="1400" b="1" dirty="0" smtClean="0"/>
              <a:t>true</a:t>
            </a:r>
            <a:r>
              <a:rPr lang="zh-CN" altLang="en-US" sz="1400" b="1" dirty="0" smtClean="0"/>
              <a:t>为成功，</a:t>
            </a:r>
            <a:r>
              <a:rPr lang="en-US" altLang="zh-CN" sz="1400" b="1" dirty="0" smtClean="0"/>
              <a:t>false</a:t>
            </a:r>
            <a:r>
              <a:rPr lang="zh-CN" altLang="en-US" sz="1400" b="1" dirty="0" smtClean="0"/>
              <a:t>为失败，如果失败请检查</a:t>
            </a:r>
            <a:r>
              <a:rPr lang="en-US" altLang="zh-CN" sz="1400" b="1" dirty="0" err="1" smtClean="0"/>
              <a:t>Config</a:t>
            </a:r>
            <a:r>
              <a:rPr lang="zh-CN" altLang="en-US" sz="1400" b="1" dirty="0" smtClean="0"/>
              <a:t>文件是否存在、文件格式是否正确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bool </a:t>
            </a:r>
            <a:r>
              <a:rPr lang="en-US" altLang="zh-CN" sz="1400" b="1" dirty="0" err="1"/>
              <a:t>StartGroup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i_Group</a:t>
            </a:r>
            <a:r>
              <a:rPr lang="en-US" altLang="zh-CN" sz="1400" b="1" dirty="0" smtClean="0"/>
              <a:t>):</a:t>
            </a:r>
            <a:r>
              <a:rPr lang="zh-CN" altLang="en-US" sz="1400" b="1" dirty="0" smtClean="0"/>
              <a:t>启用一个分组，参数为</a:t>
            </a:r>
            <a:r>
              <a:rPr lang="en-US" altLang="zh-CN" sz="1400" b="1" dirty="0" err="1" smtClean="0"/>
              <a:t>Config</a:t>
            </a:r>
            <a:r>
              <a:rPr lang="zh-CN" altLang="en-US" sz="1400" b="1" dirty="0" smtClean="0"/>
              <a:t>中的分组编号，从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开始，返回成功或失败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bool </a:t>
            </a:r>
            <a:r>
              <a:rPr lang="en-US" altLang="zh-CN" sz="1400" b="1" dirty="0" err="1"/>
              <a:t>StopGroup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i_Group</a:t>
            </a:r>
            <a:r>
              <a:rPr lang="en-US" altLang="zh-CN" sz="1400" b="1" dirty="0" smtClean="0"/>
              <a:t>)</a:t>
            </a:r>
            <a:r>
              <a:rPr lang="zh-CN" altLang="en-US" sz="1400" b="1" dirty="0" smtClean="0"/>
              <a:t>：停止指定一</a:t>
            </a:r>
            <a:r>
              <a:rPr lang="zh-CN" altLang="en-US" sz="1400" b="1" dirty="0"/>
              <a:t>个分组，参数为</a:t>
            </a:r>
            <a:r>
              <a:rPr lang="en-US" altLang="zh-CN" sz="1400" b="1" dirty="0" err="1"/>
              <a:t>Config</a:t>
            </a:r>
            <a:r>
              <a:rPr lang="zh-CN" altLang="en-US" sz="1400" b="1" dirty="0"/>
              <a:t>中的分组编号，从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开始，返回成功或</a:t>
            </a:r>
            <a:r>
              <a:rPr lang="zh-CN" altLang="en-US" sz="1400" b="1" dirty="0" smtClean="0"/>
              <a:t>失败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 smtClean="0"/>
              <a:t>AllGroupNum</a:t>
            </a:r>
            <a:r>
              <a:rPr lang="zh-CN" altLang="en-US" sz="1400" b="1" dirty="0" smtClean="0"/>
              <a:t>：当前配置文件所有分组数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 smtClean="0"/>
              <a:t>ZoneofGroup</a:t>
            </a:r>
            <a:r>
              <a:rPr lang="zh-CN" altLang="en-US" sz="1400" b="1" dirty="0" smtClean="0"/>
              <a:t>：当前</a:t>
            </a:r>
            <a:r>
              <a:rPr lang="zh-CN" altLang="en-US" sz="1400" b="1" dirty="0"/>
              <a:t>组的区域</a:t>
            </a:r>
            <a:r>
              <a:rPr lang="zh-CN" altLang="en-US" sz="1400" b="1" dirty="0" smtClean="0"/>
              <a:t>数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smtClean="0"/>
              <a:t>Group</a:t>
            </a:r>
            <a:r>
              <a:rPr lang="zh-CN" altLang="en-US" sz="1400" b="1" dirty="0" smtClean="0"/>
              <a:t>：当前</a:t>
            </a:r>
            <a:r>
              <a:rPr lang="zh-CN" altLang="en-US" sz="1400" b="1" dirty="0"/>
              <a:t>使用的分组</a:t>
            </a:r>
            <a:r>
              <a:rPr lang="zh-CN" altLang="en-US" sz="1400" b="1" dirty="0" smtClean="0"/>
              <a:t>编号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bool </a:t>
            </a:r>
            <a:r>
              <a:rPr lang="en-US" altLang="zh-CN" sz="1400" b="1" dirty="0" err="1" smtClean="0"/>
              <a:t>b_Init</a:t>
            </a:r>
            <a:r>
              <a:rPr lang="zh-CN" altLang="en-US" sz="1400" b="1" dirty="0" smtClean="0"/>
              <a:t>：初始化状态，</a:t>
            </a:r>
            <a:r>
              <a:rPr lang="en-US" altLang="zh-CN" sz="1400" b="1" dirty="0" smtClean="0"/>
              <a:t>true</a:t>
            </a:r>
            <a:r>
              <a:rPr lang="zh-CN" altLang="en-US" sz="1400" b="1" dirty="0" smtClean="0"/>
              <a:t>为已经初始化成功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bool *</a:t>
            </a:r>
            <a:r>
              <a:rPr lang="en-US" altLang="zh-CN" sz="1400" b="1" dirty="0" err="1" smtClean="0"/>
              <a:t>GetStatus</a:t>
            </a:r>
            <a:r>
              <a:rPr lang="en-US" altLang="zh-CN" sz="1400" b="1" dirty="0" smtClean="0"/>
              <a:t>(char</a:t>
            </a:r>
            <a:r>
              <a:rPr lang="en-US" altLang="zh-CN" sz="1400" b="1" dirty="0"/>
              <a:t>* </a:t>
            </a:r>
            <a:r>
              <a:rPr lang="en-US" altLang="zh-CN" sz="1400" b="1" dirty="0" err="1"/>
              <a:t>PointBuffer</a:t>
            </a:r>
            <a:r>
              <a:rPr lang="en-US" altLang="zh-CN" sz="1400" b="1" dirty="0"/>
              <a:t>)</a:t>
            </a:r>
            <a:r>
              <a:rPr lang="zh-CN" altLang="en-US" sz="1400" b="1" dirty="0" smtClean="0"/>
              <a:t>：获取当前分组状态（是否有障碍物在区域内），返回为</a:t>
            </a:r>
            <a:r>
              <a:rPr lang="en-US" altLang="zh-CN" sz="1400" b="1" dirty="0" smtClean="0"/>
              <a:t>bool</a:t>
            </a:r>
            <a:r>
              <a:rPr lang="zh-CN" altLang="en-US" sz="1400" b="1" dirty="0" smtClean="0"/>
              <a:t>数组，包含每个区域状态，</a:t>
            </a:r>
            <a:r>
              <a:rPr lang="en-US" altLang="zh-CN" sz="1400" b="1" dirty="0" smtClean="0"/>
              <a:t>bool</a:t>
            </a:r>
            <a:r>
              <a:rPr lang="zh-CN" altLang="en-US" sz="1400" b="1" dirty="0" smtClean="0"/>
              <a:t>数组个数为当前分组区域个数，参数为</a:t>
            </a:r>
            <a:r>
              <a:rPr lang="en-US" altLang="zh-CN" sz="1400" b="1" dirty="0" smtClean="0"/>
              <a:t>R2000</a:t>
            </a:r>
            <a:r>
              <a:rPr lang="zh-CN" altLang="en-US" sz="1400" b="1" dirty="0" smtClean="0"/>
              <a:t>原始数据，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数据类型为“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”！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b</a:t>
            </a:r>
            <a:r>
              <a:rPr lang="en-US" altLang="zh-CN" sz="1400" b="1" dirty="0" smtClean="0"/>
              <a:t>ool </a:t>
            </a:r>
            <a:r>
              <a:rPr lang="en-US" altLang="zh-CN" sz="1400" b="1" dirty="0" err="1" smtClean="0"/>
              <a:t>SetCW_CCW</a:t>
            </a:r>
            <a:r>
              <a:rPr lang="en-US" altLang="zh-CN" sz="1400" b="1" dirty="0" smtClean="0"/>
              <a:t>(bool </a:t>
            </a:r>
            <a:r>
              <a:rPr lang="en-US" altLang="zh-CN" sz="1400" b="1" dirty="0"/>
              <a:t>CW_CCW</a:t>
            </a:r>
            <a:r>
              <a:rPr lang="en-US" altLang="zh-CN" sz="1400" b="1" dirty="0" smtClean="0"/>
              <a:t>)</a:t>
            </a:r>
            <a:r>
              <a:rPr lang="zh-CN" altLang="en-US" sz="1400" b="1" dirty="0" smtClean="0"/>
              <a:t>：</a:t>
            </a:r>
            <a:r>
              <a:rPr lang="en-US" altLang="zh-CN" sz="1400" b="1" dirty="0" err="1" smtClean="0"/>
              <a:t>true:CCW,false:CW</a:t>
            </a:r>
            <a:r>
              <a:rPr lang="zh-CN" altLang="en-US" sz="1400" b="1" dirty="0" smtClean="0"/>
              <a:t>，默认</a:t>
            </a:r>
            <a:r>
              <a:rPr lang="en-US" altLang="zh-CN" sz="1400" b="1" dirty="0" smtClean="0"/>
              <a:t>CCW</a:t>
            </a:r>
            <a:r>
              <a:rPr lang="zh-CN" altLang="en-US" sz="1400" b="1" dirty="0" smtClean="0"/>
              <a:t>，返回成功失败，需要在</a:t>
            </a:r>
            <a:r>
              <a:rPr lang="en-US" altLang="zh-CN" sz="1400" b="1" dirty="0" err="1" smtClean="0"/>
              <a:t>InitAPI</a:t>
            </a:r>
            <a:r>
              <a:rPr lang="en-US" altLang="zh-CN" sz="1400" b="1" dirty="0" smtClean="0"/>
              <a:t>()</a:t>
            </a:r>
            <a:r>
              <a:rPr lang="zh-CN" altLang="en-US" sz="1400" b="1" dirty="0" smtClean="0"/>
              <a:t>之后才能设置，</a:t>
            </a:r>
            <a:r>
              <a:rPr lang="en-US" altLang="zh-CN" sz="1400" b="1" dirty="0" err="1" smtClean="0"/>
              <a:t>EndAPI</a:t>
            </a:r>
            <a:r>
              <a:rPr lang="en-US" altLang="zh-CN" sz="1400" b="1" dirty="0" smtClean="0"/>
              <a:t>()</a:t>
            </a:r>
            <a:r>
              <a:rPr lang="zh-CN" altLang="en-US" sz="1400" b="1" dirty="0" smtClean="0"/>
              <a:t>之后自动设置为</a:t>
            </a:r>
            <a:r>
              <a:rPr lang="en-US" altLang="zh-CN" sz="1400" b="1" dirty="0" smtClean="0"/>
              <a:t>true</a:t>
            </a:r>
            <a:r>
              <a:rPr lang="zh-CN" altLang="en-US" sz="1400" b="1" smtClean="0"/>
              <a:t>；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bool </a:t>
            </a:r>
            <a:r>
              <a:rPr lang="en-US" altLang="zh-CN" sz="1400" b="1" dirty="0" err="1" smtClean="0"/>
              <a:t>EndAPI</a:t>
            </a:r>
            <a:r>
              <a:rPr lang="en-US" altLang="zh-CN" sz="1400" b="1" dirty="0" smtClean="0"/>
              <a:t>()</a:t>
            </a:r>
            <a:r>
              <a:rPr lang="zh-CN" altLang="en-US" sz="1400" b="1" dirty="0" smtClean="0"/>
              <a:t>：</a:t>
            </a:r>
            <a:r>
              <a:rPr lang="zh-CN" altLang="en-US" sz="1400" b="1" dirty="0"/>
              <a:t>结束</a:t>
            </a:r>
            <a:r>
              <a:rPr lang="en-US" altLang="zh-CN" sz="1400" b="1" dirty="0"/>
              <a:t>API</a:t>
            </a:r>
            <a:r>
              <a:rPr lang="zh-CN" altLang="en-US" sz="1400" b="1" dirty="0"/>
              <a:t>，释放</a:t>
            </a:r>
            <a:r>
              <a:rPr lang="zh-CN" altLang="en-US" sz="1400" b="1" dirty="0" smtClean="0"/>
              <a:t>内存，程序退出前请务必使用，避免内存泄漏！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271348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4/9/2020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4" y="514876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API</a:t>
            </a:r>
            <a:r>
              <a:rPr lang="zh-CN" altLang="en-US" sz="2000" b="1" dirty="0" smtClean="0"/>
              <a:t>使用方法</a:t>
            </a:r>
            <a:r>
              <a:rPr lang="en-US" altLang="zh-CN" sz="2000" b="1" dirty="0"/>
              <a:t>——</a:t>
            </a:r>
            <a:r>
              <a:rPr lang="en-US" altLang="zh-CN" sz="2000" b="1" dirty="0" smtClean="0"/>
              <a:t>CMakeLists.txt</a:t>
            </a:r>
            <a:r>
              <a:rPr lang="zh-CN" altLang="en-US" sz="2000" b="1" dirty="0" smtClean="0"/>
              <a:t>编写（主程序名为：</a:t>
            </a:r>
            <a:r>
              <a:rPr lang="en-US" altLang="zh-CN" sz="2000" b="1" dirty="0" smtClean="0"/>
              <a:t>r2000test.cpp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sz="1600" b="1" dirty="0"/>
              <a:t>set(CMAKE_CXX_FLAGS "${CMAKE_CXX_FLAGS} -Wall -</a:t>
            </a:r>
            <a:r>
              <a:rPr lang="en-US" sz="1600" b="1" dirty="0" err="1"/>
              <a:t>std</a:t>
            </a:r>
            <a:r>
              <a:rPr lang="en-US" sz="1600" b="1" dirty="0"/>
              <a:t>=</a:t>
            </a:r>
            <a:r>
              <a:rPr lang="en-US" sz="1600" b="1" dirty="0" err="1"/>
              <a:t>c++</a:t>
            </a:r>
            <a:r>
              <a:rPr lang="en-US" sz="1600" b="1" dirty="0"/>
              <a:t>0x -</a:t>
            </a:r>
            <a:r>
              <a:rPr lang="en-US" sz="1600" b="1" dirty="0" err="1"/>
              <a:t>Wfatal</a:t>
            </a:r>
            <a:r>
              <a:rPr lang="en-US" sz="1600" b="1" dirty="0"/>
              <a:t>-errors")</a:t>
            </a:r>
          </a:p>
          <a:p>
            <a:r>
              <a:rPr lang="en-US" sz="1600" b="1" dirty="0" err="1"/>
              <a:t>include_directories</a:t>
            </a:r>
            <a:r>
              <a:rPr lang="en-US" sz="1600" b="1" dirty="0"/>
              <a:t>(</a:t>
            </a:r>
          </a:p>
          <a:p>
            <a:r>
              <a:rPr lang="en-US" sz="1600" b="1" dirty="0"/>
              <a:t>  include</a:t>
            </a:r>
          </a:p>
          <a:p>
            <a:r>
              <a:rPr lang="en-US" sz="1600" b="1" dirty="0"/>
              <a:t>  ${</a:t>
            </a:r>
            <a:r>
              <a:rPr lang="en-US" sz="1600" b="1" dirty="0" err="1"/>
              <a:t>catkin_INCLUDE_DIRS</a:t>
            </a:r>
            <a:r>
              <a:rPr lang="en-US" sz="1600" b="1" dirty="0"/>
              <a:t>}</a:t>
            </a:r>
          </a:p>
          <a:p>
            <a:r>
              <a:rPr lang="en-US" sz="1600" b="1" dirty="0"/>
              <a:t>)</a:t>
            </a:r>
          </a:p>
          <a:p>
            <a:r>
              <a:rPr lang="en-US" sz="1600" b="1" dirty="0" err="1"/>
              <a:t>add_library</a:t>
            </a:r>
            <a:r>
              <a:rPr lang="en-US" sz="1600" b="1" dirty="0"/>
              <a:t>(R2000DETAPI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src</a:t>
            </a:r>
            <a:r>
              <a:rPr lang="en-US" sz="1600" b="1" dirty="0"/>
              <a:t>/R2000DETAPI.cpp</a:t>
            </a:r>
          </a:p>
          <a:p>
            <a:r>
              <a:rPr lang="en-US" sz="1600" b="1" dirty="0"/>
              <a:t>)</a:t>
            </a:r>
          </a:p>
          <a:p>
            <a:endParaRPr lang="en-US" sz="1600" b="1" dirty="0"/>
          </a:p>
          <a:p>
            <a:r>
              <a:rPr lang="en-US" sz="1600" b="1" dirty="0" err="1"/>
              <a:t>add_executable</a:t>
            </a:r>
            <a:r>
              <a:rPr lang="en-US" sz="1600" b="1" dirty="0"/>
              <a:t>(r2000test </a:t>
            </a:r>
            <a:r>
              <a:rPr lang="en-US" sz="1600" b="1" dirty="0" err="1"/>
              <a:t>src</a:t>
            </a:r>
            <a:r>
              <a:rPr lang="en-US" sz="1600" b="1" dirty="0"/>
              <a:t>/r2000test.cpp)</a:t>
            </a:r>
          </a:p>
          <a:p>
            <a:r>
              <a:rPr lang="en-US" sz="1600" b="1" dirty="0" err="1"/>
              <a:t>target_link_libraries</a:t>
            </a:r>
            <a:r>
              <a:rPr lang="en-US" sz="1600" b="1" dirty="0"/>
              <a:t>(r2000test ${</a:t>
            </a:r>
            <a:r>
              <a:rPr lang="en-US" sz="1600" b="1" dirty="0" err="1"/>
              <a:t>catkin_LIBRARIES</a:t>
            </a:r>
            <a:r>
              <a:rPr lang="en-US" sz="1600" b="1" dirty="0"/>
              <a:t>})</a:t>
            </a:r>
          </a:p>
          <a:p>
            <a:r>
              <a:rPr lang="en-US" sz="1600" b="1" dirty="0" err="1"/>
              <a:t>target_link_libraries</a:t>
            </a:r>
            <a:r>
              <a:rPr lang="en-US" sz="1600" b="1" dirty="0"/>
              <a:t>(r2000test</a:t>
            </a:r>
          </a:p>
          <a:p>
            <a:r>
              <a:rPr lang="en-US" sz="1600" b="1" dirty="0"/>
              <a:t>  R2000DETAPI</a:t>
            </a:r>
          </a:p>
          <a:p>
            <a:r>
              <a:rPr lang="en-US" sz="1600" b="1" dirty="0"/>
              <a:t>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08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4/9/2020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4" y="514876"/>
            <a:ext cx="84249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API</a:t>
            </a:r>
            <a:r>
              <a:rPr lang="zh-CN" altLang="en-US" sz="2000" b="1" dirty="0" smtClean="0"/>
              <a:t>使用</a:t>
            </a:r>
            <a:r>
              <a:rPr lang="en-US" altLang="zh-CN" sz="2000" b="1" dirty="0" smtClean="0"/>
              <a:t>DEMO</a:t>
            </a:r>
            <a:r>
              <a:rPr lang="zh-CN" altLang="en-US" sz="2000" b="1" dirty="0" smtClean="0"/>
              <a:t>，在</a:t>
            </a:r>
            <a:r>
              <a:rPr lang="en-US" altLang="zh-CN" sz="2000" b="1" dirty="0" smtClean="0"/>
              <a:t>ROS</a:t>
            </a:r>
            <a:r>
              <a:rPr lang="zh-CN" altLang="en-US" sz="2000" b="1" dirty="0" smtClean="0"/>
              <a:t>中运行</a:t>
            </a:r>
            <a:endParaRPr lang="en-US" altLang="zh-CN" sz="2000" b="1" dirty="0" smtClean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在相关程序或头文件中包含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头文件：</a:t>
            </a:r>
            <a:r>
              <a:rPr lang="en-US" altLang="zh-CN" sz="1600" b="1" dirty="0" smtClean="0"/>
              <a:t>#include “R2000DET.h”</a:t>
            </a:r>
            <a:r>
              <a:rPr lang="zh-CN" altLang="en-US" sz="1600" b="1" dirty="0" smtClean="0"/>
              <a:t>，注意大小写。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DEMO</a:t>
            </a:r>
            <a:r>
              <a:rPr lang="zh-CN" altLang="en-US" sz="1600" b="1" dirty="0" smtClean="0"/>
              <a:t>代码如下：</a:t>
            </a:r>
            <a:endParaRPr lang="en-US" altLang="zh-CN" sz="1600" b="1" dirty="0" smtClean="0"/>
          </a:p>
          <a:p>
            <a:r>
              <a:rPr lang="en-US" altLang="zh-CN" sz="1600" b="1" dirty="0"/>
              <a:t>m</a:t>
            </a:r>
            <a:r>
              <a:rPr lang="en-US" altLang="zh-CN" sz="1600" b="1" dirty="0" smtClean="0"/>
              <a:t>ain()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    if (</a:t>
            </a:r>
            <a:r>
              <a:rPr lang="en-US" altLang="zh-CN" sz="1600" b="1" dirty="0" err="1"/>
              <a:t>InitAPI</a:t>
            </a:r>
            <a:r>
              <a:rPr lang="en-US" altLang="zh-CN" sz="1600" b="1" dirty="0" smtClean="0"/>
              <a:t>())//</a:t>
            </a:r>
            <a:r>
              <a:rPr lang="zh-CN" altLang="en-US" sz="1600" b="1" dirty="0" smtClean="0"/>
              <a:t>初始化</a:t>
            </a:r>
            <a:r>
              <a:rPr lang="en-US" altLang="zh-CN" sz="1600" b="1" dirty="0" smtClean="0"/>
              <a:t>API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{</a:t>
            </a:r>
          </a:p>
          <a:p>
            <a:r>
              <a:rPr lang="en-US" altLang="zh-CN" sz="1600" b="1" dirty="0" smtClean="0"/>
              <a:t>         </a:t>
            </a:r>
            <a:r>
              <a:rPr lang="en-US" altLang="zh-CN" sz="1600" b="1" dirty="0" err="1" smtClean="0"/>
              <a:t>StartGroup</a:t>
            </a:r>
            <a:r>
              <a:rPr lang="en-US" altLang="zh-CN" sz="1600" b="1" dirty="0" smtClean="0"/>
              <a:t>(1);//</a:t>
            </a:r>
            <a:r>
              <a:rPr lang="zh-CN" altLang="en-US" sz="1600" b="1" dirty="0" smtClean="0"/>
              <a:t>启用分组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</a:t>
            </a:r>
            <a:r>
              <a:rPr lang="en-US" altLang="zh-CN" sz="1600" b="1" dirty="0" err="1" smtClean="0"/>
              <a:t>SetCW_CCW</a:t>
            </a:r>
            <a:r>
              <a:rPr lang="en-US" altLang="zh-CN" sz="1600" b="1" dirty="0" smtClean="0"/>
              <a:t>(false);//</a:t>
            </a:r>
            <a:r>
              <a:rPr lang="zh-CN" altLang="en-US" sz="1600" b="1" dirty="0" smtClean="0"/>
              <a:t>设置为</a:t>
            </a:r>
            <a:r>
              <a:rPr lang="en-US" altLang="zh-CN" sz="1600" b="1" dirty="0" smtClean="0"/>
              <a:t>CW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}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/>
              <a:t>while(</a:t>
            </a:r>
            <a:r>
              <a:rPr lang="en-US" altLang="zh-CN" sz="1600" b="1" dirty="0" err="1"/>
              <a:t>ros</a:t>
            </a:r>
            <a:r>
              <a:rPr lang="en-US" altLang="zh-CN" sz="1600" b="1" dirty="0"/>
              <a:t>::ok())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{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bool * Zone1Status=</a:t>
            </a: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GetStatus</a:t>
            </a:r>
            <a:r>
              <a:rPr lang="en-US" altLang="zh-CN" sz="1600" b="1" dirty="0" smtClean="0"/>
              <a:t>(R2000_Buffer);//</a:t>
            </a:r>
            <a:r>
              <a:rPr lang="zh-CN" altLang="en-US" sz="1600" b="1" dirty="0" smtClean="0"/>
              <a:t>获取启用分组中区域状态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    //</a:t>
            </a:r>
            <a:r>
              <a:rPr lang="zh-CN" altLang="en-US" sz="1600" b="1" dirty="0" smtClean="0"/>
              <a:t>以下添加对各区域返回值后的逻辑处理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}</a:t>
            </a:r>
          </a:p>
          <a:p>
            <a:r>
              <a:rPr lang="en-US" altLang="zh-CN" sz="1600" b="1" dirty="0" smtClean="0"/>
              <a:t>     </a:t>
            </a:r>
            <a:r>
              <a:rPr lang="en-US" altLang="zh-CN" sz="1600" b="1" dirty="0" err="1" smtClean="0"/>
              <a:t>EndAPI</a:t>
            </a:r>
            <a:r>
              <a:rPr lang="en-US" altLang="zh-CN" sz="1600" b="1" dirty="0" smtClean="0"/>
              <a:t>();//</a:t>
            </a:r>
            <a:r>
              <a:rPr lang="zh-CN" altLang="en-US" sz="1600" b="1" dirty="0" smtClean="0"/>
              <a:t>先结束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，之后在结束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退出主程序</a:t>
            </a:r>
            <a:endParaRPr lang="en-US" altLang="zh-CN" sz="1600" b="1" dirty="0" smtClean="0"/>
          </a:p>
          <a:p>
            <a:r>
              <a:rPr lang="en-US" altLang="zh-CN" sz="1600" b="1" dirty="0"/>
              <a:t>}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28988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9542"/>
            <a:ext cx="8712968" cy="1224136"/>
          </a:xfrm>
        </p:spPr>
        <p:txBody>
          <a:bodyPr/>
          <a:lstStyle/>
          <a:p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350" b="0" dirty="0"/>
              <a:t/>
            </a:r>
            <a:br>
              <a:rPr lang="en-US" altLang="zh-CN" sz="1350" b="0" dirty="0"/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/>
            </a:r>
            <a:br>
              <a:rPr lang="en-US" altLang="zh-CN" sz="1275" dirty="0">
                <a:solidFill>
                  <a:srgbClr val="2C3F4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ＭＳ Ｐゴシック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ea typeface="ＭＳ Ｐゴシック"/>
              </a:rPr>
            </a:b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3203848" y="4907130"/>
            <a:ext cx="1584176" cy="2287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fld id="{5133B1EC-CA37-40B3-99C5-0F39FEB783B6}" type="datetime1">
              <a:rPr lang="en-US" smtClean="0">
                <a:solidFill>
                  <a:schemeClr val="bg1"/>
                </a:solidFill>
              </a:rPr>
              <a:t>4/9/2020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899592" y="4914785"/>
            <a:ext cx="1584176" cy="18736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1200" dirty="0" smtClean="0">
                <a:solidFill>
                  <a:schemeClr val="bg1"/>
                </a:solidFill>
              </a:rPr>
              <a:t>Author:Pan Zhixiang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7488324" y="5008465"/>
            <a:ext cx="327075" cy="93680"/>
          </a:xfrm>
          <a:prstGeom prst="rect">
            <a:avLst/>
          </a:prstGeom>
        </p:spPr>
        <p:txBody>
          <a:bodyPr/>
          <a:lstStyle/>
          <a:p>
            <a:fld id="{B6C01C00-BF13-48D5-80DE-58EA1E6873E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0" name="文本框 19"/>
          <p:cNvSpPr txBox="1"/>
          <p:nvPr/>
        </p:nvSpPr>
        <p:spPr>
          <a:xfrm>
            <a:off x="107504" y="514876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其他说明</a:t>
            </a:r>
            <a:endParaRPr lang="en-US" altLang="zh-CN" sz="2000" b="1" dirty="0" smtClean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API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中模拟测试，基本功能测试通过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由于屏幕设置的是</a:t>
            </a:r>
            <a:r>
              <a:rPr lang="en-US" altLang="zh-CN" b="1" dirty="0" smtClean="0"/>
              <a:t>960X960</a:t>
            </a:r>
            <a:r>
              <a:rPr lang="zh-CN" altLang="en-US" b="1" dirty="0" smtClean="0"/>
              <a:t>，中间点是（</a:t>
            </a:r>
            <a:r>
              <a:rPr lang="en-US" altLang="zh-CN" b="1" dirty="0" smtClean="0"/>
              <a:t>480,480</a:t>
            </a:r>
            <a:r>
              <a:rPr lang="zh-CN" altLang="en-US" b="1" dirty="0" smtClean="0"/>
              <a:t>），精度在</a:t>
            </a:r>
            <a:r>
              <a:rPr lang="en-US" altLang="zh-CN" b="1" dirty="0" smtClean="0"/>
              <a:t>6.25mm</a:t>
            </a:r>
            <a:r>
              <a:rPr lang="zh-CN" altLang="en-US" b="1" dirty="0" smtClean="0"/>
              <a:t>每个像素点（程序中判断距离差值在</a:t>
            </a:r>
            <a:r>
              <a:rPr lang="en-US" altLang="zh-CN" b="1" dirty="0" smtClean="0"/>
              <a:t>0.1</a:t>
            </a:r>
            <a:r>
              <a:rPr lang="zh-CN" altLang="en-US" b="1" dirty="0" smtClean="0"/>
              <a:t>内），但需要确认。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自己写的程序在</a:t>
            </a:r>
            <a:r>
              <a:rPr lang="en-US" altLang="zh-CN" b="1" dirty="0" smtClean="0"/>
              <a:t>ROS</a:t>
            </a:r>
            <a:r>
              <a:rPr lang="zh-CN" altLang="en-US" b="1" dirty="0" smtClean="0"/>
              <a:t>中使用</a:t>
            </a:r>
            <a:r>
              <a:rPr lang="en-US" altLang="zh-CN" b="1" dirty="0" err="1" smtClean="0"/>
              <a:t>catkin_make</a:t>
            </a:r>
            <a:r>
              <a:rPr lang="zh-CN" altLang="en-US" b="1" dirty="0" smtClean="0"/>
              <a:t>编译通过，并可运行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27734"/>
            <a:ext cx="5270755" cy="22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+F Design">
  <a:themeElements>
    <a:clrScheme name="Pepperl+Fuchs 2014">
      <a:dk1>
        <a:srgbClr val="000000"/>
      </a:dk1>
      <a:lt1>
        <a:srgbClr val="FFFFFF"/>
      </a:lt1>
      <a:dk2>
        <a:srgbClr val="425563"/>
      </a:dk2>
      <a:lt2>
        <a:srgbClr val="B3BBC1"/>
      </a:lt2>
      <a:accent1>
        <a:srgbClr val="00A587"/>
      </a:accent1>
      <a:accent2>
        <a:srgbClr val="D0DF00"/>
      </a:accent2>
      <a:accent3>
        <a:srgbClr val="8DC8E8"/>
      </a:accent3>
      <a:accent4>
        <a:srgbClr val="EAAA00"/>
      </a:accent4>
      <a:accent5>
        <a:srgbClr val="FF6A39"/>
      </a:accent5>
      <a:accent6>
        <a:srgbClr val="7D2248"/>
      </a:accent6>
      <a:hlink>
        <a:srgbClr val="00A587"/>
      </a:hlink>
      <a:folHlink>
        <a:srgbClr val="8E99A1"/>
      </a:folHlink>
    </a:clrScheme>
    <a:fontScheme name="Pe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11117</TotalTime>
  <Words>937</Words>
  <Application>Microsoft Office PowerPoint</Application>
  <PresentationFormat>全屏显示(16:9)</PresentationFormat>
  <Paragraphs>127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ＭＳ Ｐゴシック</vt:lpstr>
      <vt:lpstr>宋体</vt:lpstr>
      <vt:lpstr>Arial</vt:lpstr>
      <vt:lpstr>Calibri</vt:lpstr>
      <vt:lpstr>Wingdings</vt:lpstr>
      <vt:lpstr>P+F Design</vt:lpstr>
      <vt:lpstr>PowerPoint 演示文稿</vt:lpstr>
      <vt:lpstr>PowerPoint 演示文稿</vt:lpstr>
      <vt:lpstr>     </vt:lpstr>
      <vt:lpstr>     </vt:lpstr>
      <vt:lpstr>     </vt:lpstr>
      <vt:lpstr>     </vt:lpstr>
      <vt:lpstr>     </vt:lpstr>
      <vt:lpstr>     </vt:lpstr>
      <vt:lpstr>    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Patricia Flatow</dc:creator>
  <cp:lastModifiedBy>Pan Zhi Xiang</cp:lastModifiedBy>
  <cp:revision>1022</cp:revision>
  <dcterms:created xsi:type="dcterms:W3CDTF">2012-09-03T10:00:46Z</dcterms:created>
  <dcterms:modified xsi:type="dcterms:W3CDTF">2020-04-09T02:00:55Z</dcterms:modified>
</cp:coreProperties>
</file>