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9" r:id="rId7"/>
    <p:sldId id="267" r:id="rId8"/>
    <p:sldId id="268" r:id="rId9"/>
    <p:sldId id="266" r:id="rId10"/>
    <p:sldId id="260" r:id="rId11"/>
    <p:sldId id="271" r:id="rId12"/>
    <p:sldId id="272" r:id="rId13"/>
    <p:sldId id="274" r:id="rId14"/>
    <p:sldId id="273" r:id="rId15"/>
    <p:sldId id="27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266FC-A397-463D-8409-0B72759AFB73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E0A2E-617C-46F0-8DBD-07E0939D5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286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266FC-A397-463D-8409-0B72759AFB73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E0A2E-617C-46F0-8DBD-07E0939D5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819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266FC-A397-463D-8409-0B72759AFB73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E0A2E-617C-46F0-8DBD-07E0939D5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103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266FC-A397-463D-8409-0B72759AFB73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E0A2E-617C-46F0-8DBD-07E0939D5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447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266FC-A397-463D-8409-0B72759AFB73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E0A2E-617C-46F0-8DBD-07E0939D5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344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266FC-A397-463D-8409-0B72759AFB73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E0A2E-617C-46F0-8DBD-07E0939D5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243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266FC-A397-463D-8409-0B72759AFB73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E0A2E-617C-46F0-8DBD-07E0939D5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138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266FC-A397-463D-8409-0B72759AFB73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E0A2E-617C-46F0-8DBD-07E0939D5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314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266FC-A397-463D-8409-0B72759AFB73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E0A2E-617C-46F0-8DBD-07E0939D5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833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266FC-A397-463D-8409-0B72759AFB73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E0A2E-617C-46F0-8DBD-07E0939D5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705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266FC-A397-463D-8409-0B72759AFB73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E0A2E-617C-46F0-8DBD-07E0939D5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630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1266FC-A397-463D-8409-0B72759AFB73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EE0A2E-617C-46F0-8DBD-07E0939D5FF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MSIPCMContentMarking" descr="{&quot;HashCode&quot;:-1699574231,&quot;Placement&quot;:&quot;Footer&quot;}"/>
          <p:cNvSpPr txBox="1"/>
          <p:nvPr userDrawn="1"/>
        </p:nvSpPr>
        <p:spPr>
          <a:xfrm>
            <a:off x="0" y="6646927"/>
            <a:ext cx="619703" cy="21107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700" smtClean="0">
                <a:solidFill>
                  <a:srgbClr val="000000"/>
                </a:solidFill>
                <a:latin typeface="Calibri" panose="020F0502020204030204" pitchFamily="34" charset="0"/>
              </a:rPr>
              <a:t>C2 General</a:t>
            </a:r>
            <a:endParaRPr lang="en-US" sz="7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5877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3391" y="1738589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DevOps Engineer  Assignment</a:t>
            </a:r>
            <a:endParaRPr lang="en-US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100808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960" y="576470"/>
            <a:ext cx="8958890" cy="5491749"/>
          </a:xfrm>
        </p:spPr>
      </p:pic>
    </p:spTree>
    <p:extLst>
      <p:ext uri="{BB962C8B-B14F-4D97-AF65-F5344CB8AC3E}">
        <p14:creationId xmlns:p14="http://schemas.microsoft.com/office/powerpoint/2010/main" val="42752872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432" y="0"/>
            <a:ext cx="11473377" cy="6453775"/>
          </a:xfrm>
        </p:spPr>
      </p:pic>
    </p:spTree>
    <p:extLst>
      <p:ext uri="{BB962C8B-B14F-4D97-AF65-F5344CB8AC3E}">
        <p14:creationId xmlns:p14="http://schemas.microsoft.com/office/powerpoint/2010/main" val="42132443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0870" y="365126"/>
            <a:ext cx="9862930" cy="1066110"/>
          </a:xfrm>
        </p:spPr>
        <p:txBody>
          <a:bodyPr/>
          <a:lstStyle/>
          <a:p>
            <a:r>
              <a:rPr lang="en-US" b="1" dirty="0" smtClean="0"/>
              <a:t>Before and After Jenkins</a:t>
            </a:r>
            <a:endParaRPr lang="en-US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182757" y="2133124"/>
          <a:ext cx="10171043" cy="3969502"/>
        </p:xfrm>
        <a:graphic>
          <a:graphicData uri="http://schemas.openxmlformats.org/drawingml/2006/table">
            <a:tbl>
              <a:tblPr/>
              <a:tblGrid>
                <a:gridCol w="5046502">
                  <a:extLst>
                    <a:ext uri="{9D8B030D-6E8A-4147-A177-3AD203B41FA5}">
                      <a16:colId xmlns:a16="http://schemas.microsoft.com/office/drawing/2014/main" val="605873552"/>
                    </a:ext>
                  </a:extLst>
                </a:gridCol>
                <a:gridCol w="5124541">
                  <a:extLst>
                    <a:ext uri="{9D8B030D-6E8A-4147-A177-3AD203B41FA5}">
                      <a16:colId xmlns:a16="http://schemas.microsoft.com/office/drawing/2014/main" val="436726199"/>
                    </a:ext>
                  </a:extLst>
                </a:gridCol>
              </a:tblGrid>
              <a:tr h="387340">
                <a:tc>
                  <a:txBody>
                    <a:bodyPr/>
                    <a:lstStyle/>
                    <a:p>
                      <a:pPr algn="just"/>
                      <a:r>
                        <a:rPr lang="en-US" dirty="0">
                          <a:effectLst/>
                        </a:rPr>
                        <a:t>  Before Jenkins</a:t>
                      </a:r>
                    </a:p>
                  </a:txBody>
                  <a:tcPr marL="31750" marR="31750" marT="31750" marB="317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>
                          <a:effectLst/>
                        </a:rPr>
                        <a:t>  After Jenkins</a:t>
                      </a:r>
                    </a:p>
                  </a:txBody>
                  <a:tcPr marL="31750" marR="31750" marT="31750" marB="317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6575155"/>
                  </a:ext>
                </a:extLst>
              </a:tr>
              <a:tr h="1718273">
                <a:tc>
                  <a:txBody>
                    <a:bodyPr/>
                    <a:lstStyle/>
                    <a:p>
                      <a:pPr algn="just"/>
                      <a:r>
                        <a:rPr lang="en-US" dirty="0">
                          <a:effectLst/>
                        </a:rPr>
                        <a:t>The entire source code was built and then tested. Locating and fixing bugs in the event of build and test failure was difficult and time-consuming, which in turn slows the software delivery process.</a:t>
                      </a:r>
                    </a:p>
                  </a:txBody>
                  <a:tcPr marL="63500" marR="63500" marT="63500" marB="635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>
                          <a:effectLst/>
                        </a:rPr>
                        <a:t>Every commit made in the source code is built and tested. So, instead of checking the entire source code developers only need to focus on a particular commit. This leads to frequent new software releases.</a:t>
                      </a:r>
                    </a:p>
                  </a:txBody>
                  <a:tcPr marL="63500" marR="63500" marT="63500" marB="635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4478931"/>
                  </a:ext>
                </a:extLst>
              </a:tr>
              <a:tr h="774679">
                <a:tc>
                  <a:txBody>
                    <a:bodyPr/>
                    <a:lstStyle/>
                    <a:p>
                      <a:pPr algn="just"/>
                      <a:r>
                        <a:rPr lang="en-US" dirty="0">
                          <a:effectLst/>
                        </a:rPr>
                        <a:t>Developers have to wait for test results</a:t>
                      </a:r>
                    </a:p>
                  </a:txBody>
                  <a:tcPr marL="63500" marR="63500" marT="63500" marB="635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>
                          <a:effectLst/>
                        </a:rPr>
                        <a:t>Developers know the test result of every commit made in the source code on the run.</a:t>
                      </a:r>
                    </a:p>
                  </a:txBody>
                  <a:tcPr marL="63500" marR="63500" marT="63500" marB="635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606178"/>
                  </a:ext>
                </a:extLst>
              </a:tr>
              <a:tr h="1089210">
                <a:tc>
                  <a:txBody>
                    <a:bodyPr/>
                    <a:lstStyle/>
                    <a:p>
                      <a:pPr algn="just"/>
                      <a:r>
                        <a:rPr lang="en-US" dirty="0">
                          <a:effectLst/>
                        </a:rPr>
                        <a:t>The whole process is manual</a:t>
                      </a:r>
                    </a:p>
                  </a:txBody>
                  <a:tcPr marL="63500" marR="63500" marT="63500" marB="635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>
                          <a:effectLst/>
                        </a:rPr>
                        <a:t>You only need to commit changes to the source code and Jenkins will automate the rest of the process for you.</a:t>
                      </a:r>
                    </a:p>
                  </a:txBody>
                  <a:tcPr marL="63500" marR="63500" marT="63500" marB="635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4375319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934278" y="2017644"/>
          <a:ext cx="10436087" cy="4144618"/>
        </p:xfrm>
        <a:graphic>
          <a:graphicData uri="http://schemas.openxmlformats.org/drawingml/2006/table">
            <a:tbl>
              <a:tblPr/>
              <a:tblGrid>
                <a:gridCol w="10436087">
                  <a:extLst>
                    <a:ext uri="{9D8B030D-6E8A-4147-A177-3AD203B41FA5}">
                      <a16:colId xmlns:a16="http://schemas.microsoft.com/office/drawing/2014/main" val="2486838267"/>
                    </a:ext>
                  </a:extLst>
                </a:gridCol>
              </a:tblGrid>
              <a:tr h="414461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50642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1320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5339" y="633482"/>
            <a:ext cx="10515600" cy="1325563"/>
          </a:xfrm>
        </p:spPr>
        <p:txBody>
          <a:bodyPr/>
          <a:lstStyle/>
          <a:p>
            <a:r>
              <a:rPr lang="en-US" dirty="0" smtClean="0"/>
              <a:t>Assignment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8079" y="1959045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 A development team developing a billing application, one of the releases contain a change which will have huge impact on the application performance and the product owner want this release as fast as possible, in order to deliver this release it took around 3 working days after they finished the coding (exceeded the scheduled date by 3 days) in order to integrate the code, checking its quality, proceed in the testing phase and then deploy it. </a:t>
            </a:r>
          </a:p>
          <a:p>
            <a:r>
              <a:rPr lang="en-US" dirty="0"/>
              <a:t>You are the deployment geek who is responsible to deploy this application on the targeted environment and you didn’t like the fact that they spent 3 days to get their application ready to be deployed and you want to convince them to transform to the DevOps methodology </a:t>
            </a:r>
          </a:p>
        </p:txBody>
      </p:sp>
    </p:spTree>
    <p:extLst>
      <p:ext uri="{BB962C8B-B14F-4D97-AF65-F5344CB8AC3E}">
        <p14:creationId xmlns:p14="http://schemas.microsoft.com/office/powerpoint/2010/main" val="2990862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6165" y="1560443"/>
            <a:ext cx="10727635" cy="461652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  <a:p>
            <a:r>
              <a:rPr lang="en-US" sz="2900" dirty="0"/>
              <a:t>1. What are the steps you are going to take to lead this transformation? a. Provide a presentation explaining the steps/milestones taking into consideration that the development team is not familiar with the DevOps methodology. </a:t>
            </a:r>
          </a:p>
          <a:p>
            <a:endParaRPr lang="en-US" sz="2900" dirty="0"/>
          </a:p>
          <a:p>
            <a:r>
              <a:rPr lang="en-US" sz="2900" dirty="0"/>
              <a:t>2. Imagine that you convinced them, they agreed to transform, and you have been asked to get the DevOps platform ready: a. Implement and configure secure Kubernetes cluster on AWS using infrastructure as a code. </a:t>
            </a:r>
          </a:p>
          <a:p>
            <a:r>
              <a:rPr lang="en-US" sz="2900" dirty="0"/>
              <a:t>b. Implement the needed DevOps tools to create CICD pipeline (Jenkins, </a:t>
            </a:r>
            <a:r>
              <a:rPr lang="en-US" sz="2900" dirty="0" err="1"/>
              <a:t>SonarQube</a:t>
            </a:r>
            <a:r>
              <a:rPr lang="en-US" sz="2900" dirty="0"/>
              <a:t>, Nexus, etc. ...) using </a:t>
            </a:r>
            <a:r>
              <a:rPr lang="en-US" sz="2900" dirty="0" err="1"/>
              <a:t>ansible</a:t>
            </a:r>
            <a:r>
              <a:rPr lang="en-US" sz="2900" dirty="0"/>
              <a:t> or any other configuration management tool on the created k8s cluster. </a:t>
            </a:r>
          </a:p>
          <a:p>
            <a:r>
              <a:rPr lang="en-US" sz="2900" dirty="0"/>
              <a:t>c. Implement a CICD pipeline for any application using the tools and the platform implemented from the previous steps this pipeline should be using groovy scripting Jenkins file. </a:t>
            </a:r>
          </a:p>
          <a:p>
            <a:endParaRPr lang="en-US" sz="2900" dirty="0"/>
          </a:p>
          <a:p>
            <a:endParaRPr lang="en-US" sz="2900" dirty="0"/>
          </a:p>
          <a:p>
            <a:r>
              <a:rPr lang="en-US" sz="2900" dirty="0"/>
              <a:t>Additional notes: </a:t>
            </a:r>
          </a:p>
          <a:p>
            <a:r>
              <a:rPr lang="en-US" sz="2900" dirty="0"/>
              <a:t>For the second requirement please provide the </a:t>
            </a:r>
            <a:r>
              <a:rPr lang="en-US" sz="2900" dirty="0" err="1"/>
              <a:t>git</a:t>
            </a:r>
            <a:r>
              <a:rPr lang="en-US" sz="2900" dirty="0"/>
              <a:t> repo with detailed readme file describing the steps and a presentation showing how you implemented the solution. </a:t>
            </a:r>
          </a:p>
        </p:txBody>
      </p:sp>
    </p:spTree>
    <p:extLst>
      <p:ext uri="{BB962C8B-B14F-4D97-AF65-F5344CB8AC3E}">
        <p14:creationId xmlns:p14="http://schemas.microsoft.com/office/powerpoint/2010/main" val="2827385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Waterfall vs Agile methodology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547" y="1977888"/>
            <a:ext cx="11075617" cy="4380938"/>
          </a:xfrm>
        </p:spPr>
      </p:pic>
    </p:spTree>
    <p:extLst>
      <p:ext uri="{BB962C8B-B14F-4D97-AF65-F5344CB8AC3E}">
        <p14:creationId xmlns:p14="http://schemas.microsoft.com/office/powerpoint/2010/main" val="1330395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27583" y="1803089"/>
            <a:ext cx="8625509" cy="4312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5736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DevOps methodology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377" y="1825625"/>
            <a:ext cx="8455246" cy="4351338"/>
          </a:xfrm>
        </p:spPr>
      </p:pic>
    </p:spTree>
    <p:extLst>
      <p:ext uri="{BB962C8B-B14F-4D97-AF65-F5344CB8AC3E}">
        <p14:creationId xmlns:p14="http://schemas.microsoft.com/office/powerpoint/2010/main" val="2087592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 we will use DevOps methodology in order </a:t>
            </a:r>
            <a:r>
              <a:rPr lang="en-US" dirty="0"/>
              <a:t>to decrease human </a:t>
            </a:r>
            <a:r>
              <a:rPr lang="en-US" dirty="0" smtClean="0"/>
              <a:t>intervention so will avoid mistakes</a:t>
            </a:r>
          </a:p>
          <a:p>
            <a:r>
              <a:rPr lang="en-US" dirty="0" smtClean="0"/>
              <a:t>improve the quality and speed</a:t>
            </a:r>
          </a:p>
          <a:p>
            <a:r>
              <a:rPr lang="en-US" dirty="0" smtClean="0"/>
              <a:t>We will integrate </a:t>
            </a:r>
            <a:r>
              <a:rPr lang="en-US" dirty="0" err="1" smtClean="0"/>
              <a:t>devops</a:t>
            </a:r>
            <a:r>
              <a:rPr lang="en-US" dirty="0" smtClean="0"/>
              <a:t> tools together </a:t>
            </a:r>
          </a:p>
          <a:p>
            <a:r>
              <a:rPr lang="en-US" dirty="0"/>
              <a:t>It aims to shorten the systems development life cycle and provide continuous delivery with high software quality</a:t>
            </a:r>
          </a:p>
        </p:txBody>
      </p:sp>
    </p:spTree>
    <p:extLst>
      <p:ext uri="{BB962C8B-B14F-4D97-AF65-F5344CB8AC3E}">
        <p14:creationId xmlns:p14="http://schemas.microsoft.com/office/powerpoint/2010/main" val="45936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will install terraform in our local machine </a:t>
            </a:r>
          </a:p>
          <a:p>
            <a:r>
              <a:rPr lang="en-US" dirty="0" smtClean="0"/>
              <a:t>Create account in AWS and name it :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terraformuser</a:t>
            </a:r>
            <a:r>
              <a:rPr lang="en-US" dirty="0" smtClean="0"/>
              <a:t> with full access Ec2 permissions</a:t>
            </a:r>
          </a:p>
          <a:p>
            <a:r>
              <a:rPr lang="en-US" dirty="0" smtClean="0"/>
              <a:t>Install </a:t>
            </a:r>
            <a:r>
              <a:rPr lang="en-US" dirty="0" err="1" smtClean="0"/>
              <a:t>kubernetes</a:t>
            </a:r>
            <a:r>
              <a:rPr lang="en-US" dirty="0" smtClean="0"/>
              <a:t> cluster using the terraform</a:t>
            </a:r>
          </a:p>
          <a:p>
            <a:r>
              <a:rPr lang="en-US" dirty="0" smtClean="0"/>
              <a:t>Will install </a:t>
            </a:r>
            <a:r>
              <a:rPr lang="en-US" dirty="0" err="1" smtClean="0"/>
              <a:t>ansible</a:t>
            </a:r>
            <a:r>
              <a:rPr lang="en-US" dirty="0" smtClean="0"/>
              <a:t> in our local machine, and the host will be the created cluster</a:t>
            </a:r>
          </a:p>
          <a:p>
            <a:r>
              <a:rPr lang="en-US" dirty="0" smtClean="0"/>
              <a:t>Will let </a:t>
            </a:r>
            <a:r>
              <a:rPr lang="en-US" dirty="0" err="1" smtClean="0"/>
              <a:t>ansible</a:t>
            </a:r>
            <a:r>
              <a:rPr lang="en-US" dirty="0" smtClean="0"/>
              <a:t> deploy Jenkins</a:t>
            </a:r>
            <a:r>
              <a:rPr lang="en-US" dirty="0"/>
              <a:t>, </a:t>
            </a:r>
            <a:r>
              <a:rPr lang="en-US" dirty="0" err="1"/>
              <a:t>SonarQube</a:t>
            </a:r>
            <a:r>
              <a:rPr lang="en-US" dirty="0"/>
              <a:t>, </a:t>
            </a:r>
            <a:r>
              <a:rPr lang="en-US" dirty="0" smtClean="0"/>
              <a:t>Nexus to the host </a:t>
            </a:r>
            <a:r>
              <a:rPr lang="en-US" dirty="0" smtClean="0"/>
              <a:t>(our Kubernetes Cluster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837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Kubernetes with IAAS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298" y="1825625"/>
            <a:ext cx="9889404" cy="4351338"/>
          </a:xfrm>
        </p:spPr>
      </p:pic>
    </p:spTree>
    <p:extLst>
      <p:ext uri="{BB962C8B-B14F-4D97-AF65-F5344CB8AC3E}">
        <p14:creationId xmlns:p14="http://schemas.microsoft.com/office/powerpoint/2010/main" val="3705069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56FA49C763884C9A21F3D21A0C0F1E" ma:contentTypeVersion="10" ma:contentTypeDescription="Create a new document." ma:contentTypeScope="" ma:versionID="30fad17a7e39fda97e3c9c56542ba157">
  <xsd:schema xmlns:xsd="http://www.w3.org/2001/XMLSchema" xmlns:xs="http://www.w3.org/2001/XMLSchema" xmlns:p="http://schemas.microsoft.com/office/2006/metadata/properties" xmlns:ns3="c541c611-4aa8-40a2-ad2f-9eaeec4bc099" targetNamespace="http://schemas.microsoft.com/office/2006/metadata/properties" ma:root="true" ma:fieldsID="badd48f631c52f2f443327dea7377eff" ns3:_="">
    <xsd:import namespace="c541c611-4aa8-40a2-ad2f-9eaeec4bc09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41c611-4aa8-40a2-ad2f-9eaeec4bc09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A7D4517-4D45-48E7-BD4E-318BB1BCEC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541c611-4aa8-40a2-ad2f-9eaeec4bc09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BA7601B-E4A8-44DE-9AA6-707EC4F7817A}">
  <ds:schemaRefs>
    <ds:schemaRef ds:uri="http://schemas.openxmlformats.org/package/2006/metadata/core-properties"/>
    <ds:schemaRef ds:uri="http://schemas.microsoft.com/office/infopath/2007/PartnerControls"/>
    <ds:schemaRef ds:uri="http://purl.org/dc/terms/"/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purl.org/dc/dcmitype/"/>
    <ds:schemaRef ds:uri="c541c611-4aa8-40a2-ad2f-9eaeec4bc099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A234285A-569E-4449-900A-4312D68FE63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568</Words>
  <Application>Microsoft Office PowerPoint</Application>
  <PresentationFormat>Widescreen</PresentationFormat>
  <Paragraphs>40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DevOps Engineer  Assignment</vt:lpstr>
      <vt:lpstr>Assignment description</vt:lpstr>
      <vt:lpstr>Requirements</vt:lpstr>
      <vt:lpstr>Waterfall vs Agile methodology</vt:lpstr>
      <vt:lpstr>Sprint</vt:lpstr>
      <vt:lpstr>DevOps methodology</vt:lpstr>
      <vt:lpstr>DevOps</vt:lpstr>
      <vt:lpstr>The solution</vt:lpstr>
      <vt:lpstr>Kubernetes with IAAS</vt:lpstr>
      <vt:lpstr>PowerPoint Presentation</vt:lpstr>
      <vt:lpstr>PowerPoint Presentation</vt:lpstr>
      <vt:lpstr>Before and After Jenkins</vt:lpstr>
    </vt:vector>
  </TitlesOfParts>
  <Company>Vodafone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DevOps Engineer  Assignment</dc:title>
  <dc:creator>ElSayed, Heba, Vodafone Group</dc:creator>
  <cp:lastModifiedBy>ElSayed, Heba, Vodafone Group</cp:lastModifiedBy>
  <cp:revision>15</cp:revision>
  <dcterms:created xsi:type="dcterms:W3CDTF">2020-11-23T21:22:43Z</dcterms:created>
  <dcterms:modified xsi:type="dcterms:W3CDTF">2020-12-02T00:18:30Z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359f705-2ba0-454b-9cfc-6ce5bcaac040_Enabled">
    <vt:lpwstr>True</vt:lpwstr>
  </property>
  <property fmtid="{D5CDD505-2E9C-101B-9397-08002B2CF9AE}" pid="3" name="MSIP_Label_0359f705-2ba0-454b-9cfc-6ce5bcaac040_SiteId">
    <vt:lpwstr>68283f3b-8487-4c86-adb3-a5228f18b893</vt:lpwstr>
  </property>
  <property fmtid="{D5CDD505-2E9C-101B-9397-08002B2CF9AE}" pid="4" name="MSIP_Label_0359f705-2ba0-454b-9cfc-6ce5bcaac040_Owner">
    <vt:lpwstr>heba.elsayed2@vodafone.com</vt:lpwstr>
  </property>
  <property fmtid="{D5CDD505-2E9C-101B-9397-08002B2CF9AE}" pid="5" name="MSIP_Label_0359f705-2ba0-454b-9cfc-6ce5bcaac040_SetDate">
    <vt:lpwstr>2020-11-23T21:28:05.8741857Z</vt:lpwstr>
  </property>
  <property fmtid="{D5CDD505-2E9C-101B-9397-08002B2CF9AE}" pid="6" name="MSIP_Label_0359f705-2ba0-454b-9cfc-6ce5bcaac040_Name">
    <vt:lpwstr>C2 General</vt:lpwstr>
  </property>
  <property fmtid="{D5CDD505-2E9C-101B-9397-08002B2CF9AE}" pid="7" name="MSIP_Label_0359f705-2ba0-454b-9cfc-6ce5bcaac040_Application">
    <vt:lpwstr>Microsoft Azure Information Protection</vt:lpwstr>
  </property>
  <property fmtid="{D5CDD505-2E9C-101B-9397-08002B2CF9AE}" pid="8" name="MSIP_Label_0359f705-2ba0-454b-9cfc-6ce5bcaac040_Extended_MSFT_Method">
    <vt:lpwstr>Automatic</vt:lpwstr>
  </property>
  <property fmtid="{D5CDD505-2E9C-101B-9397-08002B2CF9AE}" pid="9" name="Sensitivity">
    <vt:lpwstr>C2 General</vt:lpwstr>
  </property>
  <property fmtid="{D5CDD505-2E9C-101B-9397-08002B2CF9AE}" pid="10" name="ContentTypeId">
    <vt:lpwstr>0x0101000F56FA49C763884C9A21F3D21A0C0F1E</vt:lpwstr>
  </property>
</Properties>
</file>