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9208800">
            <a:off x="6242760" y="3915360"/>
            <a:ext cx="575640" cy="143208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9208800">
            <a:off x="7550280" y="2926440"/>
            <a:ext cx="1043640" cy="259524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9208800">
            <a:off x="7166880" y="4114080"/>
            <a:ext cx="486000" cy="12085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9208800">
            <a:off x="5746680" y="4566960"/>
            <a:ext cx="272880" cy="678600"/>
          </a:xfrm>
          <a:prstGeom prst="flowChartManualInpu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127720" y="2185920"/>
            <a:ext cx="1016280" cy="229392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20008800">
            <a:off x="1931760" y="-107280"/>
            <a:ext cx="290520" cy="722880"/>
          </a:xfrm>
          <a:prstGeom prst="flowChartManualInpu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rot="20008800">
            <a:off x="338760" y="-233280"/>
            <a:ext cx="616320" cy="153288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 rot="20008800">
            <a:off x="1264680" y="-258120"/>
            <a:ext cx="714960" cy="17784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 rot="20008800">
            <a:off x="2578320" y="-126360"/>
            <a:ext cx="325440" cy="8096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10800000">
            <a:off x="539280" y="1299240"/>
            <a:ext cx="538920" cy="121680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71080" cy="11595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 flipH="1" rot="9208800">
            <a:off x="6704640" y="4110840"/>
            <a:ext cx="483840" cy="120312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H="1" rot="9208800">
            <a:off x="7804080" y="3279600"/>
            <a:ext cx="877320" cy="21812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rot="9208800">
            <a:off x="7481880" y="4277160"/>
            <a:ext cx="408600" cy="10159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 flipH="1" rot="9208800">
            <a:off x="6287400" y="4657680"/>
            <a:ext cx="229320" cy="5706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8289360" y="2656080"/>
            <a:ext cx="854280" cy="1928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 flipH="1" rot="20008800">
            <a:off x="1361160" y="-74880"/>
            <a:ext cx="204840" cy="50976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 flipH="1" rot="20008800">
            <a:off x="239040" y="-163800"/>
            <a:ext cx="434520" cy="10807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 flipH="1" rot="20008800">
            <a:off x="892080" y="-181080"/>
            <a:ext cx="504000" cy="125352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 flipH="1" rot="20008800">
            <a:off x="1818000" y="-88200"/>
            <a:ext cx="229320" cy="57060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 rot="10800000">
            <a:off x="380160" y="916920"/>
            <a:ext cx="379800" cy="857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1"/>
          <p:cNvSpPr>
            <a:spLocks noGrp="1"/>
          </p:cNvSpPr>
          <p:nvPr>
            <p:ph type="title"/>
          </p:nvPr>
        </p:nvSpPr>
        <p:spPr>
          <a:xfrm>
            <a:off x="1031400" y="1149840"/>
            <a:ext cx="5760000" cy="6804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1031400" y="1860840"/>
            <a:ext cx="2795760" cy="3064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13"/>
          <p:cNvSpPr>
            <a:spLocks noGrp="1"/>
          </p:cNvSpPr>
          <p:nvPr>
            <p:ph type="body"/>
          </p:nvPr>
        </p:nvSpPr>
        <p:spPr>
          <a:xfrm>
            <a:off x="3995640" y="1860840"/>
            <a:ext cx="2795760" cy="3064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14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B06D90FE-B682-466B-834A-CDEBB0BB8936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9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rot="9208800">
            <a:off x="6704640" y="4110840"/>
            <a:ext cx="483840" cy="120312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 flipH="1" rot="9208800">
            <a:off x="7804080" y="3279600"/>
            <a:ext cx="877320" cy="218124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 flipH="1" rot="9208800">
            <a:off x="7481880" y="4277160"/>
            <a:ext cx="408600" cy="101592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 flipH="1" rot="9208800">
            <a:off x="6287400" y="4657680"/>
            <a:ext cx="229320" cy="57060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8289360" y="2656080"/>
            <a:ext cx="854280" cy="1928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 flipH="1" rot="20008800">
            <a:off x="1361160" y="-74880"/>
            <a:ext cx="204840" cy="50976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 flipH="1" rot="20008800">
            <a:off x="239040" y="-163800"/>
            <a:ext cx="434520" cy="108072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 flipH="1" rot="20008800">
            <a:off x="892080" y="-181080"/>
            <a:ext cx="504000" cy="125352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 flipH="1" rot="20008800">
            <a:off x="1818000" y="-88200"/>
            <a:ext cx="229320" cy="570600"/>
          </a:xfrm>
          <a:prstGeom prst="flowChartManualInput">
            <a:avLst/>
          </a:pr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 rot="10800000">
            <a:off x="380160" y="916920"/>
            <a:ext cx="379800" cy="857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1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8BA8D9E0-03E7-4078-8ADF-CE4027529EB1}" type="slidenum"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flipH="1" rot="9208800">
            <a:off x="6704640" y="4110840"/>
            <a:ext cx="483840" cy="120312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 flipH="1" rot="9208800">
            <a:off x="7804080" y="3279600"/>
            <a:ext cx="877320" cy="21812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 flipH="1" rot="9208800">
            <a:off x="7481880" y="4277160"/>
            <a:ext cx="408600" cy="10159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 flipH="1" rot="9208800">
            <a:off x="6287400" y="4657680"/>
            <a:ext cx="229320" cy="5706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8289360" y="2656080"/>
            <a:ext cx="854280" cy="1928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 flipH="1" rot="20008800">
            <a:off x="1361160" y="-74880"/>
            <a:ext cx="204840" cy="50976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 flipH="1" rot="20008800">
            <a:off x="239040" y="-163800"/>
            <a:ext cx="434520" cy="10807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"/>
          <p:cNvSpPr/>
          <p:nvPr/>
        </p:nvSpPr>
        <p:spPr>
          <a:xfrm flipH="1" rot="20008800">
            <a:off x="892080" y="-181080"/>
            <a:ext cx="504000" cy="125352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 flipH="1" rot="20008800">
            <a:off x="1818000" y="-88200"/>
            <a:ext cx="229320" cy="57060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 rot="10800000">
            <a:off x="380160" y="916920"/>
            <a:ext cx="379800" cy="857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11"/>
          <p:cNvSpPr>
            <a:spLocks noGrp="1"/>
          </p:cNvSpPr>
          <p:nvPr>
            <p:ph type="title"/>
          </p:nvPr>
        </p:nvSpPr>
        <p:spPr>
          <a:xfrm>
            <a:off x="1031400" y="1149840"/>
            <a:ext cx="5760000" cy="6804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12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836273EC-235C-45F6-A923-DB0D8D65D8FD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flipH="1" rot="9208800">
            <a:off x="6704640" y="4110840"/>
            <a:ext cx="483840" cy="120312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 flipH="1" rot="9208800">
            <a:off x="7804080" y="3279600"/>
            <a:ext cx="877320" cy="21812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 flipH="1" rot="9208800">
            <a:off x="7481880" y="4277160"/>
            <a:ext cx="408600" cy="10159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 flipH="1" rot="9208800">
            <a:off x="6287400" y="4657680"/>
            <a:ext cx="229320" cy="5706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8289360" y="2656080"/>
            <a:ext cx="854280" cy="1928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 flipH="1" rot="20008800">
            <a:off x="1361160" y="-74880"/>
            <a:ext cx="204840" cy="50976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 flipH="1" rot="20008800">
            <a:off x="239040" y="-163800"/>
            <a:ext cx="434520" cy="10807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 flipH="1" rot="20008800">
            <a:off x="892080" y="-181080"/>
            <a:ext cx="504000" cy="125352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 flipH="1" rot="20008800">
            <a:off x="1818000" y="-88200"/>
            <a:ext cx="229320" cy="57060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 rot="10800000">
            <a:off x="380160" y="916920"/>
            <a:ext cx="379800" cy="857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11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593C88F3-D856-428F-AD8B-CD7D916AD387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2822760" y="2161800"/>
            <a:ext cx="3498120" cy="8197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 flipH="1" rot="9208800">
            <a:off x="6242760" y="3915360"/>
            <a:ext cx="575640" cy="143208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 flipH="1" rot="9208800">
            <a:off x="7550280" y="2926440"/>
            <a:ext cx="1043640" cy="259524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 flipH="1" rot="9208800">
            <a:off x="7166880" y="4114080"/>
            <a:ext cx="486000" cy="12085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 flipH="1" rot="9208800">
            <a:off x="5746680" y="4566960"/>
            <a:ext cx="272880" cy="67860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8127720" y="2185920"/>
            <a:ext cx="1016280" cy="229392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"/>
          <p:cNvSpPr/>
          <p:nvPr/>
        </p:nvSpPr>
        <p:spPr>
          <a:xfrm flipH="1" rot="20008800">
            <a:off x="1931760" y="-107280"/>
            <a:ext cx="290520" cy="72288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8"/>
          <p:cNvSpPr/>
          <p:nvPr/>
        </p:nvSpPr>
        <p:spPr>
          <a:xfrm flipH="1" rot="20008800">
            <a:off x="338760" y="-233280"/>
            <a:ext cx="616320" cy="153288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9"/>
          <p:cNvSpPr/>
          <p:nvPr/>
        </p:nvSpPr>
        <p:spPr>
          <a:xfrm flipH="1" rot="20008800">
            <a:off x="1264680" y="-258120"/>
            <a:ext cx="714960" cy="17784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0"/>
          <p:cNvSpPr/>
          <p:nvPr/>
        </p:nvSpPr>
        <p:spPr>
          <a:xfrm flipH="1" rot="20008800">
            <a:off x="2578320" y="-126360"/>
            <a:ext cx="325440" cy="8096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1"/>
          <p:cNvSpPr/>
          <p:nvPr/>
        </p:nvSpPr>
        <p:spPr>
          <a:xfrm rot="10800000">
            <a:off x="539280" y="1299240"/>
            <a:ext cx="538920" cy="121680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PlaceHolder 12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BC73F743-76B7-4165-B2EC-C22373A400B6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 flipH="1" rot="9208800">
            <a:off x="6704640" y="4110840"/>
            <a:ext cx="483840" cy="120312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 flipH="1" rot="9208800">
            <a:off x="7804080" y="3279600"/>
            <a:ext cx="877320" cy="218124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 flipH="1" rot="9208800">
            <a:off x="7481880" y="4277160"/>
            <a:ext cx="408600" cy="10159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 flipH="1" rot="9208800">
            <a:off x="6287400" y="4657680"/>
            <a:ext cx="229320" cy="57060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8289360" y="2656080"/>
            <a:ext cx="854280" cy="1928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 flipH="1" rot="20008800">
            <a:off x="1361160" y="-74880"/>
            <a:ext cx="204840" cy="509760"/>
          </a:xfrm>
          <a:prstGeom prst="flowChartManualInput">
            <a:avLst/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 flipH="1" rot="20008800">
            <a:off x="239040" y="-163800"/>
            <a:ext cx="434520" cy="108072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 flipH="1" rot="20008800">
            <a:off x="892080" y="-181080"/>
            <a:ext cx="504000" cy="1253520"/>
          </a:xfrm>
          <a:prstGeom prst="flowChartManualInput">
            <a:avLst/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 flipH="1" rot="20008800">
            <a:off x="1818000" y="-88200"/>
            <a:ext cx="229320" cy="570600"/>
          </a:xfrm>
          <a:prstGeom prst="flowChartManualInput">
            <a:avLst/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0"/>
          <p:cNvSpPr/>
          <p:nvPr/>
        </p:nvSpPr>
        <p:spPr>
          <a:xfrm rot="10800000">
            <a:off x="380160" y="916920"/>
            <a:ext cx="379800" cy="857880"/>
          </a:xfrm>
          <a:custGeom>
            <a:avLst/>
            <a:gdLst/>
            <a:ahLst/>
            <a:rect l="l" t="t" r="r" b="b"/>
            <a:pathLst>
              <a:path w="37596" h="84860">
                <a:moveTo>
                  <a:pt x="19066" y="0"/>
                </a:moveTo>
                <a:lnTo>
                  <a:pt x="0" y="9130"/>
                </a:lnTo>
                <a:lnTo>
                  <a:pt x="37596" y="84860"/>
                </a:lnTo>
                <a:lnTo>
                  <a:pt x="37596" y="37328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11"/>
          <p:cNvSpPr>
            <a:spLocks noGrp="1"/>
          </p:cNvSpPr>
          <p:nvPr>
            <p:ph type="title"/>
          </p:nvPr>
        </p:nvSpPr>
        <p:spPr>
          <a:xfrm>
            <a:off x="1031400" y="1149840"/>
            <a:ext cx="5760000" cy="6804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12"/>
          <p:cNvSpPr>
            <a:spLocks noGrp="1"/>
          </p:cNvSpPr>
          <p:nvPr>
            <p:ph type="body"/>
          </p:nvPr>
        </p:nvSpPr>
        <p:spPr>
          <a:xfrm>
            <a:off x="1031400" y="1776960"/>
            <a:ext cx="5760000" cy="2520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13"/>
          <p:cNvSpPr>
            <a:spLocks noGrp="1"/>
          </p:cNvSpPr>
          <p:nvPr>
            <p:ph type="sldNum"/>
          </p:nvPr>
        </p:nvSpPr>
        <p:spPr>
          <a:xfrm>
            <a:off x="8556840" y="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A08D1BEC-2283-4F61-B825-CD4BCB3AEFBA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7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566640" y="1965960"/>
            <a:ext cx="6373800" cy="173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New York </a:t>
            </a:r>
            <a:r>
              <a:rPr b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r>
              <a:rPr b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Taxi Fare Prediction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9ED85A73-45FE-4B46-AB20-96763CCE6F4A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3"/>
          <p:cNvSpPr txBox="1"/>
          <p:nvPr/>
        </p:nvSpPr>
        <p:spPr>
          <a:xfrm>
            <a:off x="2517120" y="22392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AirPorts &amp; Pickups Relations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Google Shape;272;p22" descr=""/>
          <p:cNvPicPr/>
          <p:nvPr/>
        </p:nvPicPr>
        <p:blipFill>
          <a:blip r:embed="rId1"/>
          <a:srcRect l="50173" t="0" r="0" b="50154"/>
          <a:stretch/>
        </p:blipFill>
        <p:spPr>
          <a:xfrm>
            <a:off x="4908960" y="853920"/>
            <a:ext cx="4351680" cy="2931480"/>
          </a:xfrm>
          <a:prstGeom prst="rect">
            <a:avLst/>
          </a:prstGeom>
          <a:ln>
            <a:noFill/>
          </a:ln>
        </p:spPr>
      </p:pic>
      <p:pic>
        <p:nvPicPr>
          <p:cNvPr id="391" name="Google Shape;273;p22" descr=""/>
          <p:cNvPicPr/>
          <p:nvPr/>
        </p:nvPicPr>
        <p:blipFill>
          <a:blip r:embed="rId2"/>
          <a:srcRect l="0" t="0" r="50732" b="49898"/>
          <a:stretch/>
        </p:blipFill>
        <p:spPr>
          <a:xfrm>
            <a:off x="0" y="833400"/>
            <a:ext cx="3927240" cy="293148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274;p22" descr=""/>
          <p:cNvPicPr/>
          <p:nvPr/>
        </p:nvPicPr>
        <p:blipFill>
          <a:blip r:embed="rId3"/>
          <a:srcRect l="0" t="50404" r="50576" b="0"/>
          <a:stretch/>
        </p:blipFill>
        <p:spPr>
          <a:xfrm>
            <a:off x="1379160" y="2491560"/>
            <a:ext cx="3805920" cy="237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51F9E404-0FC2-4081-A4D1-018FE174E1B4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2372400" y="20088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Boroughs comparison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6007320" y="2649240"/>
            <a:ext cx="3136320" cy="249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6" name="Google Shape;282;p23" descr=""/>
          <p:cNvPicPr/>
          <p:nvPr/>
        </p:nvPicPr>
        <p:blipFill>
          <a:blip r:embed="rId1"/>
          <a:srcRect l="0" t="-1095" r="51984" b="66381"/>
          <a:stretch/>
        </p:blipFill>
        <p:spPr>
          <a:xfrm>
            <a:off x="646920" y="768240"/>
            <a:ext cx="3900960" cy="2130840"/>
          </a:xfrm>
          <a:prstGeom prst="rect">
            <a:avLst/>
          </a:prstGeom>
          <a:ln>
            <a:noFill/>
          </a:ln>
        </p:spPr>
      </p:pic>
      <p:pic>
        <p:nvPicPr>
          <p:cNvPr id="397" name="Google Shape;283;p23" descr=""/>
          <p:cNvPicPr/>
          <p:nvPr/>
        </p:nvPicPr>
        <p:blipFill>
          <a:blip r:embed="rId2"/>
          <a:srcRect l="51249" t="-762" r="0" b="66425"/>
          <a:stretch/>
        </p:blipFill>
        <p:spPr>
          <a:xfrm>
            <a:off x="4746240" y="768240"/>
            <a:ext cx="4003920" cy="2130840"/>
          </a:xfrm>
          <a:prstGeom prst="rect">
            <a:avLst/>
          </a:prstGeom>
          <a:ln>
            <a:noFill/>
          </a:ln>
        </p:spPr>
      </p:pic>
      <p:pic>
        <p:nvPicPr>
          <p:cNvPr id="398" name="Google Shape;284;p23" descr=""/>
          <p:cNvPicPr/>
          <p:nvPr/>
        </p:nvPicPr>
        <p:blipFill>
          <a:blip r:embed="rId3"/>
          <a:srcRect l="0" t="33632" r="51369" b="33498"/>
          <a:stretch/>
        </p:blipFill>
        <p:spPr>
          <a:xfrm>
            <a:off x="4746240" y="2975760"/>
            <a:ext cx="4003920" cy="2114640"/>
          </a:xfrm>
          <a:prstGeom prst="rect">
            <a:avLst/>
          </a:prstGeom>
          <a:ln>
            <a:noFill/>
          </a:ln>
        </p:spPr>
      </p:pic>
      <p:pic>
        <p:nvPicPr>
          <p:cNvPr id="399" name="Google Shape;285;p23" descr=""/>
          <p:cNvPicPr/>
          <p:nvPr/>
        </p:nvPicPr>
        <p:blipFill>
          <a:blip r:embed="rId4"/>
          <a:srcRect l="0" t="66336" r="50571" b="250"/>
          <a:stretch/>
        </p:blipFill>
        <p:spPr>
          <a:xfrm>
            <a:off x="655920" y="3020400"/>
            <a:ext cx="4003920" cy="2025360"/>
          </a:xfrm>
          <a:prstGeom prst="rect">
            <a:avLst/>
          </a:prstGeom>
          <a:ln>
            <a:noFill/>
          </a:ln>
        </p:spPr>
      </p:pic>
      <p:pic>
        <p:nvPicPr>
          <p:cNvPr id="400" name="Google Shape;286;p23" descr=""/>
          <p:cNvPicPr/>
          <p:nvPr/>
        </p:nvPicPr>
        <p:blipFill>
          <a:blip r:embed="rId5"/>
          <a:srcRect l="49900" t="33632" r="0" b="33498"/>
          <a:stretch/>
        </p:blipFill>
        <p:spPr>
          <a:xfrm>
            <a:off x="2265840" y="1835280"/>
            <a:ext cx="4307040" cy="21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6C013F42-05A7-40D7-8D7C-E8680D2FE253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Shape 3"/>
          <p:cNvSpPr txBox="1"/>
          <p:nvPr/>
        </p:nvSpPr>
        <p:spPr>
          <a:xfrm>
            <a:off x="2372400" y="351720"/>
            <a:ext cx="50216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Distance to the center Vs. Fare Amount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5" name="Google Shape;295;p24" descr=""/>
          <p:cNvPicPr/>
          <p:nvPr/>
        </p:nvPicPr>
        <p:blipFill>
          <a:blip r:embed="rId1"/>
          <a:stretch/>
        </p:blipFill>
        <p:spPr>
          <a:xfrm>
            <a:off x="1057320" y="990360"/>
            <a:ext cx="7029000" cy="4066200"/>
          </a:xfrm>
          <a:prstGeom prst="rect">
            <a:avLst/>
          </a:prstGeom>
          <a:ln>
            <a:noFill/>
          </a:ln>
        </p:spPr>
      </p:pic>
      <p:pic>
        <p:nvPicPr>
          <p:cNvPr id="406" name="Google Shape;296;p24" descr=""/>
          <p:cNvPicPr/>
          <p:nvPr/>
        </p:nvPicPr>
        <p:blipFill>
          <a:blip r:embed="rId2"/>
          <a:stretch/>
        </p:blipFill>
        <p:spPr>
          <a:xfrm>
            <a:off x="2949120" y="1761480"/>
            <a:ext cx="360000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43CA6446-D9F2-4D24-91B8-7718A76FA7BE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TextShape 3"/>
          <p:cNvSpPr txBox="1"/>
          <p:nvPr/>
        </p:nvSpPr>
        <p:spPr>
          <a:xfrm>
            <a:off x="2372400" y="50436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Distribution of Pickup date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1" name="Google Shape;305;p25" descr=""/>
          <p:cNvPicPr/>
          <p:nvPr/>
        </p:nvPicPr>
        <p:blipFill>
          <a:blip r:embed="rId1"/>
          <a:stretch/>
        </p:blipFill>
        <p:spPr>
          <a:xfrm>
            <a:off x="1889640" y="1229400"/>
            <a:ext cx="5364360" cy="35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0F2A7DF0-D4E9-4354-99B0-4DF33676B520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TextShape 3"/>
          <p:cNvSpPr txBox="1"/>
          <p:nvPr/>
        </p:nvSpPr>
        <p:spPr>
          <a:xfrm>
            <a:off x="2372400" y="27576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Distribution of Pickup date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Google Shape;314;p26" descr=""/>
          <p:cNvPicPr/>
          <p:nvPr/>
        </p:nvPicPr>
        <p:blipFill>
          <a:blip r:embed="rId1"/>
          <a:srcRect l="0" t="0" r="-503" b="0"/>
          <a:stretch/>
        </p:blipFill>
        <p:spPr>
          <a:xfrm>
            <a:off x="853200" y="994320"/>
            <a:ext cx="758628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B180E424-A3A0-4372-9AED-FE06A9F348FD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3"/>
          <p:cNvSpPr txBox="1"/>
          <p:nvPr/>
        </p:nvSpPr>
        <p:spPr>
          <a:xfrm>
            <a:off x="2372400" y="50472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Models Trials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760680" y="1795320"/>
            <a:ext cx="728208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15000"/>
              </a:lnSpc>
            </a:pP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1. Baseline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Just calculating the average fare amounts.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Any model we build should have an RMSE lower than the baseline model’s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which is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9.71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2.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It identifies a line that best fits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test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for Linear Regression model was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8.14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, and 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training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was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8.20.</a:t>
            </a:r>
            <a:r>
              <a:rPr b="0" lang="en-US" sz="15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0101EADD-61EA-42FF-B857-B91DE11A2665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TextShape 3"/>
          <p:cNvSpPr txBox="1"/>
          <p:nvPr/>
        </p:nvSpPr>
        <p:spPr>
          <a:xfrm>
            <a:off x="1589760" y="528120"/>
            <a:ext cx="6568920" cy="103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Brief Description For Ensemble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"/>
          <p:cNvSpPr/>
          <p:nvPr/>
        </p:nvSpPr>
        <p:spPr>
          <a:xfrm>
            <a:off x="608040" y="1309320"/>
            <a:ext cx="8241120" cy="33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23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Ensemble is just a collection of predictors which come together to give a final prediction.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Ensembling techniques are further classified into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Bagging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and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Boosting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7" name="Google Shape;333;p28" descr=""/>
          <p:cNvPicPr/>
          <p:nvPr/>
        </p:nvPicPr>
        <p:blipFill>
          <a:blip r:embed="rId1"/>
          <a:stretch/>
        </p:blipFill>
        <p:spPr>
          <a:xfrm>
            <a:off x="1133280" y="2174760"/>
            <a:ext cx="6877080" cy="260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20DC9BAE-3907-48CC-9AB4-572E0E34ADC2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Shape 3"/>
          <p:cNvSpPr txBox="1"/>
          <p:nvPr/>
        </p:nvSpPr>
        <p:spPr>
          <a:xfrm>
            <a:off x="2565000" y="31176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Models Trials(cont.)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888840" y="1505520"/>
            <a:ext cx="73065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just">
              <a:lnSpc>
                <a:spcPct val="115000"/>
              </a:lnSpc>
            </a:pP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3. Random Forest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It is an example of bagging ensemble.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 Random Forest, multiple decision trees are created, and the output is the average prediction by each of these trees.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test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was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3.83,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and 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training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was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3.27.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4. Light GBM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Light GBM is based on boosting method.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It is a variation of the Gradient Boosting Decision Trees in which the decision trees are trained iteratively.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Roboto Condensed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test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was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3.55,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and the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training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was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2.75.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D31AD6CD-A8C8-4909-93CB-2795EE698AA3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TextShape 3"/>
          <p:cNvSpPr txBox="1"/>
          <p:nvPr/>
        </p:nvSpPr>
        <p:spPr>
          <a:xfrm>
            <a:off x="2372400" y="50472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Models Comparison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5"/>
          <p:cNvGraphicFramePr/>
          <p:nvPr/>
        </p:nvGraphicFramePr>
        <p:xfrm>
          <a:off x="1753920" y="1461600"/>
          <a:ext cx="5776200" cy="2450880"/>
        </p:xfrm>
        <a:graphic>
          <a:graphicData uri="http://schemas.openxmlformats.org/drawingml/2006/table">
            <a:tbl>
              <a:tblPr/>
              <a:tblGrid>
                <a:gridCol w="1490040"/>
                <a:gridCol w="1466640"/>
                <a:gridCol w="1371600"/>
                <a:gridCol w="1447920"/>
              </a:tblGrid>
              <a:tr h="45396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Model name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RMSE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Train RMSE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7808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Baseline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9.61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9.65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0.042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5044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Linear Regression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8.14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8.20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0.069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5396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Random Forest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3.82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3.27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-0.54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1444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LightGBM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3.79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3.07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21212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-0.72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38" name="CustomShape 6"/>
          <p:cNvSpPr/>
          <p:nvPr/>
        </p:nvSpPr>
        <p:spPr>
          <a:xfrm>
            <a:off x="2865240" y="4138560"/>
            <a:ext cx="341316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choose the Light GBM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24D31971-F57E-4668-BD7C-9C341C4DC06C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TextShape 3"/>
          <p:cNvSpPr txBox="1"/>
          <p:nvPr/>
        </p:nvSpPr>
        <p:spPr>
          <a:xfrm>
            <a:off x="2372400" y="39348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Feature Engineering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5"/>
          <p:cNvSpPr/>
          <p:nvPr/>
        </p:nvSpPr>
        <p:spPr>
          <a:xfrm>
            <a:off x="911880" y="1229760"/>
            <a:ext cx="790200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added these features: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distance of the trip.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Whether the pickup or drop was from or to the airport.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borough the pickup or drop was from.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pickup and drop distance from airports.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pickup and drop distance from each borough.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Whether the pickup or drop was from or to lower_manhattan.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Applying Light GBM model on this feature engineering data resulted in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RMSE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3.54 (drop from 3.79)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a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variance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-0.83.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C4E5A4F8-F377-452D-806C-237ED5926D10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31" name="Google Shape;173;p13" descr=""/>
          <p:cNvPicPr/>
          <p:nvPr/>
        </p:nvPicPr>
        <p:blipFill>
          <a:blip r:embed="rId1"/>
          <a:stretch/>
        </p:blipFill>
        <p:spPr>
          <a:xfrm>
            <a:off x="3796200" y="194400"/>
            <a:ext cx="3315600" cy="371232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90000" y="1507680"/>
            <a:ext cx="4923720" cy="71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Presented By: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85800" y="2226960"/>
            <a:ext cx="4923720" cy="1953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Abd-ElRhman Sobhy</a:t>
            </a: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
</a:t>
            </a: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Fatema Khalid</a:t>
            </a: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
</a:t>
            </a: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Feryal Hisham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Heba Ahmed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BF045AF8-4239-4D11-AF9B-23CAEBBD670F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7" name="Google Shape;369;p32" descr=""/>
          <p:cNvPicPr/>
          <p:nvPr/>
        </p:nvPicPr>
        <p:blipFill>
          <a:blip r:embed="rId1"/>
          <a:stretch/>
        </p:blipFill>
        <p:spPr>
          <a:xfrm>
            <a:off x="798480" y="1262520"/>
            <a:ext cx="2890080" cy="3670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370;p32" descr=""/>
          <p:cNvPicPr/>
          <p:nvPr/>
        </p:nvPicPr>
        <p:blipFill>
          <a:blip r:embed="rId2"/>
          <a:stretch/>
        </p:blipFill>
        <p:spPr>
          <a:xfrm>
            <a:off x="3798360" y="304200"/>
            <a:ext cx="5219640" cy="47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5C72478E-822C-4387-A4E1-1B23AFC21404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TextShape 3"/>
          <p:cNvSpPr txBox="1"/>
          <p:nvPr/>
        </p:nvSpPr>
        <p:spPr>
          <a:xfrm>
            <a:off x="2372400" y="50472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 Tuning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5"/>
          <p:cNvSpPr/>
          <p:nvPr/>
        </p:nvSpPr>
        <p:spPr>
          <a:xfrm>
            <a:off x="911880" y="1356120"/>
            <a:ext cx="7902000" cy="26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phase we optimized some parameters in LightGBM to reduce overfitting: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colsample_bytree.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Subsample.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Max_depth.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num_leaves.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n_estimators.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learning_rate.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17DA630D-6118-4929-8A69-BB933AB3EEC6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TextShape 3"/>
          <p:cNvSpPr txBox="1"/>
          <p:nvPr/>
        </p:nvSpPr>
        <p:spPr>
          <a:xfrm>
            <a:off x="2372400" y="39348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Model Tuning(cont.)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"/>
          <p:cNvSpPr/>
          <p:nvPr/>
        </p:nvSpPr>
        <p:spPr>
          <a:xfrm>
            <a:off x="900000" y="1437840"/>
            <a:ext cx="7902000" cy="29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use Hyperopt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which is a search package that implements various search algorithms to find the best set of hyperparameters within a search space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objective function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to minimize the RMSE in a LightGBM Regressor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search space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defines the set of values a given parameter can take.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defining the objective function and the search space, we run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 trials.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tuning paramters the LightGBM model resulted in an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RMSE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3.55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variance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-0.25 (drop from -0.83).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EA0C5128-63A1-48AF-BFC7-B1DDF13EF8AC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3"/>
          <p:cNvSpPr txBox="1"/>
          <p:nvPr/>
        </p:nvSpPr>
        <p:spPr>
          <a:xfrm>
            <a:off x="2430720" y="13644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Final Result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3" name="Google Shape;397;p35" descr=""/>
          <p:cNvPicPr/>
          <p:nvPr/>
        </p:nvPicPr>
        <p:blipFill>
          <a:blip r:embed="rId1"/>
          <a:stretch/>
        </p:blipFill>
        <p:spPr>
          <a:xfrm>
            <a:off x="1960920" y="861480"/>
            <a:ext cx="5403600" cy="3638520"/>
          </a:xfrm>
          <a:prstGeom prst="rect">
            <a:avLst/>
          </a:prstGeom>
          <a:ln>
            <a:noFill/>
          </a:ln>
        </p:spPr>
      </p:pic>
      <p:sp>
        <p:nvSpPr>
          <p:cNvPr id="464" name="CustomShape 5"/>
          <p:cNvSpPr/>
          <p:nvPr/>
        </p:nvSpPr>
        <p:spPr>
          <a:xfrm>
            <a:off x="3157560" y="4600080"/>
            <a:ext cx="380592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RMSE</a:t>
            </a:r>
            <a:r>
              <a:rPr b="0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</a:t>
            </a:r>
            <a:r>
              <a:rPr b="1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3.55</a:t>
            </a:r>
            <a:r>
              <a:rPr b="0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, </a:t>
            </a:r>
            <a:r>
              <a:rPr b="1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Variance</a:t>
            </a:r>
            <a:r>
              <a:rPr b="0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</a:t>
            </a:r>
            <a:r>
              <a:rPr b="1" lang="en-US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-0.25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85800" y="2093400"/>
            <a:ext cx="4923720" cy="71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THANKS!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685800" y="2608560"/>
            <a:ext cx="4923720" cy="1953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Any questions?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81F206DD-57EE-4DD0-89C1-C0AA96FBE808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031400" y="1149840"/>
            <a:ext cx="6320520" cy="680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Business Value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5F69827B-155C-4532-A6FE-2C64B47E8796}" type="slidenum"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237320" y="1986840"/>
            <a:ext cx="2661120" cy="2538720"/>
          </a:xfrm>
          <a:prstGeom prst="ellipse">
            <a:avLst/>
          </a:prstGeom>
          <a:noFill/>
          <a:ln w="38160">
            <a:solidFill>
              <a:srgbClr val="81d1e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Customers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583080" y="1986840"/>
            <a:ext cx="2661120" cy="2538720"/>
          </a:xfrm>
          <a:prstGeom prst="ellipse">
            <a:avLst/>
          </a:prstGeom>
          <a:noFill/>
          <a:ln w="38160">
            <a:solidFill>
              <a:srgbClr val="81d1e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Drivers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031400" y="1149840"/>
            <a:ext cx="5760000" cy="680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Project Pipeline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02600" y="2232720"/>
            <a:ext cx="1554120" cy="117792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Data Cleaning And Exploration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342440" y="2232720"/>
            <a:ext cx="1584000" cy="117792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Models Trials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2617200" y="2232720"/>
            <a:ext cx="1584000" cy="117792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Model Selection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1B8A329B-DDB6-4E46-A6E9-8EAE4192E574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3895200" y="2232720"/>
            <a:ext cx="1832400" cy="117792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Feature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5419080" y="2232720"/>
            <a:ext cx="1584000" cy="117792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Model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6705000" y="2232720"/>
            <a:ext cx="1584000" cy="117792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Final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7001640" y="2691720"/>
            <a:ext cx="281880" cy="2689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7106400" y="1633680"/>
            <a:ext cx="625680" cy="625680"/>
          </a:xfrm>
          <a:custGeom>
            <a:avLst/>
            <a:gdLst/>
            <a:ahLst/>
            <a:rect l="l" t="t" r="r" b="b"/>
            <a:pathLst>
              <a:path w="8475" h="8476">
                <a:moveTo>
                  <a:pt x="8157" y="0"/>
                </a:moveTo>
                <a:lnTo>
                  <a:pt x="7327" y="1075"/>
                </a:lnTo>
                <a:lnTo>
                  <a:pt x="6399" y="2150"/>
                </a:lnTo>
                <a:lnTo>
                  <a:pt x="5422" y="3249"/>
                </a:lnTo>
                <a:lnTo>
                  <a:pt x="4347" y="4348"/>
                </a:lnTo>
                <a:lnTo>
                  <a:pt x="3248" y="5422"/>
                </a:lnTo>
                <a:lnTo>
                  <a:pt x="2149" y="6399"/>
                </a:lnTo>
                <a:lnTo>
                  <a:pt x="1075" y="7327"/>
                </a:lnTo>
                <a:lnTo>
                  <a:pt x="0" y="8158"/>
                </a:lnTo>
                <a:lnTo>
                  <a:pt x="440" y="8280"/>
                </a:lnTo>
                <a:lnTo>
                  <a:pt x="855" y="8377"/>
                </a:lnTo>
                <a:lnTo>
                  <a:pt x="1294" y="8426"/>
                </a:lnTo>
                <a:lnTo>
                  <a:pt x="1734" y="8475"/>
                </a:lnTo>
                <a:lnTo>
                  <a:pt x="2174" y="8475"/>
                </a:lnTo>
                <a:lnTo>
                  <a:pt x="2613" y="8451"/>
                </a:lnTo>
                <a:lnTo>
                  <a:pt x="3028" y="8402"/>
                </a:lnTo>
                <a:lnTo>
                  <a:pt x="3468" y="8304"/>
                </a:lnTo>
                <a:lnTo>
                  <a:pt x="3883" y="8207"/>
                </a:lnTo>
                <a:lnTo>
                  <a:pt x="4323" y="8060"/>
                </a:lnTo>
                <a:lnTo>
                  <a:pt x="4714" y="7889"/>
                </a:lnTo>
                <a:lnTo>
                  <a:pt x="5129" y="7694"/>
                </a:lnTo>
                <a:lnTo>
                  <a:pt x="5520" y="7449"/>
                </a:lnTo>
                <a:lnTo>
                  <a:pt x="5886" y="7205"/>
                </a:lnTo>
                <a:lnTo>
                  <a:pt x="6252" y="6912"/>
                </a:lnTo>
                <a:lnTo>
                  <a:pt x="6594" y="6595"/>
                </a:lnTo>
                <a:lnTo>
                  <a:pt x="6912" y="6253"/>
                </a:lnTo>
                <a:lnTo>
                  <a:pt x="7205" y="5886"/>
                </a:lnTo>
                <a:lnTo>
                  <a:pt x="7449" y="5520"/>
                </a:lnTo>
                <a:lnTo>
                  <a:pt x="7693" y="5129"/>
                </a:lnTo>
                <a:lnTo>
                  <a:pt x="7889" y="4714"/>
                </a:lnTo>
                <a:lnTo>
                  <a:pt x="8060" y="4323"/>
                </a:lnTo>
                <a:lnTo>
                  <a:pt x="8206" y="3884"/>
                </a:lnTo>
                <a:lnTo>
                  <a:pt x="8304" y="3468"/>
                </a:lnTo>
                <a:lnTo>
                  <a:pt x="8402" y="3029"/>
                </a:lnTo>
                <a:lnTo>
                  <a:pt x="8450" y="2614"/>
                </a:lnTo>
                <a:lnTo>
                  <a:pt x="8475" y="2174"/>
                </a:lnTo>
                <a:lnTo>
                  <a:pt x="8475" y="1734"/>
                </a:lnTo>
                <a:lnTo>
                  <a:pt x="8426" y="1295"/>
                </a:lnTo>
                <a:lnTo>
                  <a:pt x="8377" y="855"/>
                </a:lnTo>
                <a:lnTo>
                  <a:pt x="8279" y="440"/>
                </a:lnTo>
                <a:lnTo>
                  <a:pt x="8157" y="0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6651720" y="1179000"/>
            <a:ext cx="1208160" cy="1208520"/>
          </a:xfrm>
          <a:custGeom>
            <a:avLst/>
            <a:gdLst/>
            <a:ahLst/>
            <a:rect l="l" t="t" r="r" b="b"/>
            <a:pathLst>
              <a:path w="16364" h="16365">
                <a:moveTo>
                  <a:pt x="13580" y="1686"/>
                </a:moveTo>
                <a:lnTo>
                  <a:pt x="13677" y="1735"/>
                </a:lnTo>
                <a:lnTo>
                  <a:pt x="13775" y="1759"/>
                </a:lnTo>
                <a:lnTo>
                  <a:pt x="13848" y="1832"/>
                </a:lnTo>
                <a:lnTo>
                  <a:pt x="13897" y="1906"/>
                </a:lnTo>
                <a:lnTo>
                  <a:pt x="13946" y="1979"/>
                </a:lnTo>
                <a:lnTo>
                  <a:pt x="13970" y="2077"/>
                </a:lnTo>
                <a:lnTo>
                  <a:pt x="13995" y="2174"/>
                </a:lnTo>
                <a:lnTo>
                  <a:pt x="13995" y="2419"/>
                </a:lnTo>
                <a:lnTo>
                  <a:pt x="13922" y="2687"/>
                </a:lnTo>
                <a:lnTo>
                  <a:pt x="13824" y="3029"/>
                </a:lnTo>
                <a:lnTo>
                  <a:pt x="13677" y="3371"/>
                </a:lnTo>
                <a:lnTo>
                  <a:pt x="13482" y="3762"/>
                </a:lnTo>
                <a:lnTo>
                  <a:pt x="13238" y="4177"/>
                </a:lnTo>
                <a:lnTo>
                  <a:pt x="12993" y="3908"/>
                </a:lnTo>
                <a:lnTo>
                  <a:pt x="12749" y="3615"/>
                </a:lnTo>
                <a:lnTo>
                  <a:pt x="12407" y="3298"/>
                </a:lnTo>
                <a:lnTo>
                  <a:pt x="12041" y="3029"/>
                </a:lnTo>
                <a:lnTo>
                  <a:pt x="11675" y="2761"/>
                </a:lnTo>
                <a:lnTo>
                  <a:pt x="11308" y="2541"/>
                </a:lnTo>
                <a:lnTo>
                  <a:pt x="11748" y="2272"/>
                </a:lnTo>
                <a:lnTo>
                  <a:pt x="12187" y="2052"/>
                </a:lnTo>
                <a:lnTo>
                  <a:pt x="12554" y="1881"/>
                </a:lnTo>
                <a:lnTo>
                  <a:pt x="12920" y="1759"/>
                </a:lnTo>
                <a:lnTo>
                  <a:pt x="13213" y="1686"/>
                </a:lnTo>
                <a:close/>
                <a:moveTo>
                  <a:pt x="9721" y="3591"/>
                </a:moveTo>
                <a:lnTo>
                  <a:pt x="9794" y="3615"/>
                </a:lnTo>
                <a:lnTo>
                  <a:pt x="9916" y="3713"/>
                </a:lnTo>
                <a:lnTo>
                  <a:pt x="10014" y="3835"/>
                </a:lnTo>
                <a:lnTo>
                  <a:pt x="10038" y="3908"/>
                </a:lnTo>
                <a:lnTo>
                  <a:pt x="10038" y="3982"/>
                </a:lnTo>
                <a:lnTo>
                  <a:pt x="10038" y="4055"/>
                </a:lnTo>
                <a:lnTo>
                  <a:pt x="10014" y="4128"/>
                </a:lnTo>
                <a:lnTo>
                  <a:pt x="9916" y="4250"/>
                </a:lnTo>
                <a:lnTo>
                  <a:pt x="9794" y="4348"/>
                </a:lnTo>
                <a:lnTo>
                  <a:pt x="9721" y="4372"/>
                </a:lnTo>
                <a:lnTo>
                  <a:pt x="9574" y="4372"/>
                </a:lnTo>
                <a:lnTo>
                  <a:pt x="9501" y="4348"/>
                </a:lnTo>
                <a:lnTo>
                  <a:pt x="9379" y="4250"/>
                </a:lnTo>
                <a:lnTo>
                  <a:pt x="9281" y="4128"/>
                </a:lnTo>
                <a:lnTo>
                  <a:pt x="9257" y="4055"/>
                </a:lnTo>
                <a:lnTo>
                  <a:pt x="9257" y="3982"/>
                </a:lnTo>
                <a:lnTo>
                  <a:pt x="9257" y="3908"/>
                </a:lnTo>
                <a:lnTo>
                  <a:pt x="9281" y="3835"/>
                </a:lnTo>
                <a:lnTo>
                  <a:pt x="9379" y="3713"/>
                </a:lnTo>
                <a:lnTo>
                  <a:pt x="9501" y="3615"/>
                </a:lnTo>
                <a:lnTo>
                  <a:pt x="9574" y="3591"/>
                </a:lnTo>
                <a:close/>
                <a:moveTo>
                  <a:pt x="8182" y="3322"/>
                </a:moveTo>
                <a:lnTo>
                  <a:pt x="8304" y="3347"/>
                </a:lnTo>
                <a:lnTo>
                  <a:pt x="8402" y="3371"/>
                </a:lnTo>
                <a:lnTo>
                  <a:pt x="8500" y="3420"/>
                </a:lnTo>
                <a:lnTo>
                  <a:pt x="8597" y="3493"/>
                </a:lnTo>
                <a:lnTo>
                  <a:pt x="8671" y="3591"/>
                </a:lnTo>
                <a:lnTo>
                  <a:pt x="8719" y="3689"/>
                </a:lnTo>
                <a:lnTo>
                  <a:pt x="8768" y="3786"/>
                </a:lnTo>
                <a:lnTo>
                  <a:pt x="8768" y="3908"/>
                </a:lnTo>
                <a:lnTo>
                  <a:pt x="8768" y="4031"/>
                </a:lnTo>
                <a:lnTo>
                  <a:pt x="8719" y="4153"/>
                </a:lnTo>
                <a:lnTo>
                  <a:pt x="8671" y="4250"/>
                </a:lnTo>
                <a:lnTo>
                  <a:pt x="8597" y="4324"/>
                </a:lnTo>
                <a:lnTo>
                  <a:pt x="8500" y="4397"/>
                </a:lnTo>
                <a:lnTo>
                  <a:pt x="8402" y="4446"/>
                </a:lnTo>
                <a:lnTo>
                  <a:pt x="8304" y="4495"/>
                </a:lnTo>
                <a:lnTo>
                  <a:pt x="8060" y="4495"/>
                </a:lnTo>
                <a:lnTo>
                  <a:pt x="7962" y="4446"/>
                </a:lnTo>
                <a:lnTo>
                  <a:pt x="7865" y="4397"/>
                </a:lnTo>
                <a:lnTo>
                  <a:pt x="7767" y="4324"/>
                </a:lnTo>
                <a:lnTo>
                  <a:pt x="7694" y="4250"/>
                </a:lnTo>
                <a:lnTo>
                  <a:pt x="7645" y="4153"/>
                </a:lnTo>
                <a:lnTo>
                  <a:pt x="7596" y="4031"/>
                </a:lnTo>
                <a:lnTo>
                  <a:pt x="7596" y="3908"/>
                </a:lnTo>
                <a:lnTo>
                  <a:pt x="7596" y="3786"/>
                </a:lnTo>
                <a:lnTo>
                  <a:pt x="7645" y="3689"/>
                </a:lnTo>
                <a:lnTo>
                  <a:pt x="7694" y="3591"/>
                </a:lnTo>
                <a:lnTo>
                  <a:pt x="7767" y="3493"/>
                </a:lnTo>
                <a:lnTo>
                  <a:pt x="7865" y="3420"/>
                </a:lnTo>
                <a:lnTo>
                  <a:pt x="7962" y="3371"/>
                </a:lnTo>
                <a:lnTo>
                  <a:pt x="8060" y="3347"/>
                </a:lnTo>
                <a:lnTo>
                  <a:pt x="8182" y="3322"/>
                </a:lnTo>
                <a:close/>
                <a:moveTo>
                  <a:pt x="9086" y="4763"/>
                </a:moveTo>
                <a:lnTo>
                  <a:pt x="9159" y="4788"/>
                </a:lnTo>
                <a:lnTo>
                  <a:pt x="9281" y="4885"/>
                </a:lnTo>
                <a:lnTo>
                  <a:pt x="9354" y="5007"/>
                </a:lnTo>
                <a:lnTo>
                  <a:pt x="9379" y="5081"/>
                </a:lnTo>
                <a:lnTo>
                  <a:pt x="9379" y="5154"/>
                </a:lnTo>
                <a:lnTo>
                  <a:pt x="9379" y="5227"/>
                </a:lnTo>
                <a:lnTo>
                  <a:pt x="9354" y="5301"/>
                </a:lnTo>
                <a:lnTo>
                  <a:pt x="9281" y="5423"/>
                </a:lnTo>
                <a:lnTo>
                  <a:pt x="9159" y="5520"/>
                </a:lnTo>
                <a:lnTo>
                  <a:pt x="9086" y="5545"/>
                </a:lnTo>
                <a:lnTo>
                  <a:pt x="8915" y="5545"/>
                </a:lnTo>
                <a:lnTo>
                  <a:pt x="8842" y="5520"/>
                </a:lnTo>
                <a:lnTo>
                  <a:pt x="8719" y="5423"/>
                </a:lnTo>
                <a:lnTo>
                  <a:pt x="8646" y="5301"/>
                </a:lnTo>
                <a:lnTo>
                  <a:pt x="8622" y="5227"/>
                </a:lnTo>
                <a:lnTo>
                  <a:pt x="8597" y="5154"/>
                </a:lnTo>
                <a:lnTo>
                  <a:pt x="8622" y="5081"/>
                </a:lnTo>
                <a:lnTo>
                  <a:pt x="8646" y="5007"/>
                </a:lnTo>
                <a:lnTo>
                  <a:pt x="8719" y="4885"/>
                </a:lnTo>
                <a:lnTo>
                  <a:pt x="8842" y="4788"/>
                </a:lnTo>
                <a:lnTo>
                  <a:pt x="8915" y="4763"/>
                </a:lnTo>
                <a:close/>
                <a:moveTo>
                  <a:pt x="2540" y="11309"/>
                </a:moveTo>
                <a:lnTo>
                  <a:pt x="2760" y="11675"/>
                </a:lnTo>
                <a:lnTo>
                  <a:pt x="3029" y="12041"/>
                </a:lnTo>
                <a:lnTo>
                  <a:pt x="3298" y="12408"/>
                </a:lnTo>
                <a:lnTo>
                  <a:pt x="3615" y="12750"/>
                </a:lnTo>
                <a:lnTo>
                  <a:pt x="3908" y="12994"/>
                </a:lnTo>
                <a:lnTo>
                  <a:pt x="4177" y="13238"/>
                </a:lnTo>
                <a:lnTo>
                  <a:pt x="3762" y="13482"/>
                </a:lnTo>
                <a:lnTo>
                  <a:pt x="3371" y="13678"/>
                </a:lnTo>
                <a:lnTo>
                  <a:pt x="3029" y="13824"/>
                </a:lnTo>
                <a:lnTo>
                  <a:pt x="2687" y="13922"/>
                </a:lnTo>
                <a:lnTo>
                  <a:pt x="2418" y="13995"/>
                </a:lnTo>
                <a:lnTo>
                  <a:pt x="2174" y="13995"/>
                </a:lnTo>
                <a:lnTo>
                  <a:pt x="2076" y="13971"/>
                </a:lnTo>
                <a:lnTo>
                  <a:pt x="1979" y="13946"/>
                </a:lnTo>
                <a:lnTo>
                  <a:pt x="1905" y="13897"/>
                </a:lnTo>
                <a:lnTo>
                  <a:pt x="1832" y="13849"/>
                </a:lnTo>
                <a:lnTo>
                  <a:pt x="1759" y="13775"/>
                </a:lnTo>
                <a:lnTo>
                  <a:pt x="1734" y="13678"/>
                </a:lnTo>
                <a:lnTo>
                  <a:pt x="1686" y="13580"/>
                </a:lnTo>
                <a:lnTo>
                  <a:pt x="1686" y="13482"/>
                </a:lnTo>
                <a:lnTo>
                  <a:pt x="1686" y="13214"/>
                </a:lnTo>
                <a:lnTo>
                  <a:pt x="1759" y="12921"/>
                </a:lnTo>
                <a:lnTo>
                  <a:pt x="1881" y="12554"/>
                </a:lnTo>
                <a:lnTo>
                  <a:pt x="2052" y="12188"/>
                </a:lnTo>
                <a:lnTo>
                  <a:pt x="2272" y="11748"/>
                </a:lnTo>
                <a:lnTo>
                  <a:pt x="2540" y="11309"/>
                </a:lnTo>
                <a:close/>
                <a:moveTo>
                  <a:pt x="15362" y="1"/>
                </a:moveTo>
                <a:lnTo>
                  <a:pt x="15094" y="25"/>
                </a:lnTo>
                <a:lnTo>
                  <a:pt x="14801" y="74"/>
                </a:lnTo>
                <a:lnTo>
                  <a:pt x="14483" y="172"/>
                </a:lnTo>
                <a:lnTo>
                  <a:pt x="14141" y="294"/>
                </a:lnTo>
                <a:lnTo>
                  <a:pt x="13775" y="440"/>
                </a:lnTo>
                <a:lnTo>
                  <a:pt x="13384" y="611"/>
                </a:lnTo>
                <a:lnTo>
                  <a:pt x="12993" y="831"/>
                </a:lnTo>
                <a:lnTo>
                  <a:pt x="12578" y="1051"/>
                </a:lnTo>
                <a:lnTo>
                  <a:pt x="11699" y="1613"/>
                </a:lnTo>
                <a:lnTo>
                  <a:pt x="10747" y="2272"/>
                </a:lnTo>
                <a:lnTo>
                  <a:pt x="10307" y="2101"/>
                </a:lnTo>
                <a:lnTo>
                  <a:pt x="9843" y="1955"/>
                </a:lnTo>
                <a:lnTo>
                  <a:pt x="9379" y="1857"/>
                </a:lnTo>
                <a:lnTo>
                  <a:pt x="8915" y="1784"/>
                </a:lnTo>
                <a:lnTo>
                  <a:pt x="8451" y="1735"/>
                </a:lnTo>
                <a:lnTo>
                  <a:pt x="7962" y="1735"/>
                </a:lnTo>
                <a:lnTo>
                  <a:pt x="7498" y="1784"/>
                </a:lnTo>
                <a:lnTo>
                  <a:pt x="7034" y="1832"/>
                </a:lnTo>
                <a:lnTo>
                  <a:pt x="6570" y="1930"/>
                </a:lnTo>
                <a:lnTo>
                  <a:pt x="6106" y="2077"/>
                </a:lnTo>
                <a:lnTo>
                  <a:pt x="5667" y="2248"/>
                </a:lnTo>
                <a:lnTo>
                  <a:pt x="5227" y="2443"/>
                </a:lnTo>
                <a:lnTo>
                  <a:pt x="4787" y="2687"/>
                </a:lnTo>
                <a:lnTo>
                  <a:pt x="4397" y="2980"/>
                </a:lnTo>
                <a:lnTo>
                  <a:pt x="4006" y="3273"/>
                </a:lnTo>
                <a:lnTo>
                  <a:pt x="3615" y="3615"/>
                </a:lnTo>
                <a:lnTo>
                  <a:pt x="3273" y="4006"/>
                </a:lnTo>
                <a:lnTo>
                  <a:pt x="2980" y="4397"/>
                </a:lnTo>
                <a:lnTo>
                  <a:pt x="2687" y="4788"/>
                </a:lnTo>
                <a:lnTo>
                  <a:pt x="2443" y="5227"/>
                </a:lnTo>
                <a:lnTo>
                  <a:pt x="2247" y="5667"/>
                </a:lnTo>
                <a:lnTo>
                  <a:pt x="2076" y="6107"/>
                </a:lnTo>
                <a:lnTo>
                  <a:pt x="1930" y="6571"/>
                </a:lnTo>
                <a:lnTo>
                  <a:pt x="1832" y="7035"/>
                </a:lnTo>
                <a:lnTo>
                  <a:pt x="1783" y="7499"/>
                </a:lnTo>
                <a:lnTo>
                  <a:pt x="1734" y="7963"/>
                </a:lnTo>
                <a:lnTo>
                  <a:pt x="1734" y="8451"/>
                </a:lnTo>
                <a:lnTo>
                  <a:pt x="1783" y="8915"/>
                </a:lnTo>
                <a:lnTo>
                  <a:pt x="1857" y="9379"/>
                </a:lnTo>
                <a:lnTo>
                  <a:pt x="1954" y="9843"/>
                </a:lnTo>
                <a:lnTo>
                  <a:pt x="2101" y="10307"/>
                </a:lnTo>
                <a:lnTo>
                  <a:pt x="2272" y="10747"/>
                </a:lnTo>
                <a:lnTo>
                  <a:pt x="1612" y="11699"/>
                </a:lnTo>
                <a:lnTo>
                  <a:pt x="1051" y="12579"/>
                </a:lnTo>
                <a:lnTo>
                  <a:pt x="831" y="12994"/>
                </a:lnTo>
                <a:lnTo>
                  <a:pt x="611" y="13385"/>
                </a:lnTo>
                <a:lnTo>
                  <a:pt x="440" y="13775"/>
                </a:lnTo>
                <a:lnTo>
                  <a:pt x="293" y="14142"/>
                </a:lnTo>
                <a:lnTo>
                  <a:pt x="171" y="14484"/>
                </a:lnTo>
                <a:lnTo>
                  <a:pt x="74" y="14801"/>
                </a:lnTo>
                <a:lnTo>
                  <a:pt x="25" y="15094"/>
                </a:lnTo>
                <a:lnTo>
                  <a:pt x="0" y="15363"/>
                </a:lnTo>
                <a:lnTo>
                  <a:pt x="0" y="15583"/>
                </a:lnTo>
                <a:lnTo>
                  <a:pt x="49" y="15802"/>
                </a:lnTo>
                <a:lnTo>
                  <a:pt x="123" y="15973"/>
                </a:lnTo>
                <a:lnTo>
                  <a:pt x="245" y="16120"/>
                </a:lnTo>
                <a:lnTo>
                  <a:pt x="342" y="16218"/>
                </a:lnTo>
                <a:lnTo>
                  <a:pt x="489" y="16291"/>
                </a:lnTo>
                <a:lnTo>
                  <a:pt x="635" y="16340"/>
                </a:lnTo>
                <a:lnTo>
                  <a:pt x="806" y="16364"/>
                </a:lnTo>
                <a:lnTo>
                  <a:pt x="1173" y="16364"/>
                </a:lnTo>
                <a:lnTo>
                  <a:pt x="1393" y="16315"/>
                </a:lnTo>
                <a:lnTo>
                  <a:pt x="1637" y="16267"/>
                </a:lnTo>
                <a:lnTo>
                  <a:pt x="2150" y="16120"/>
                </a:lnTo>
                <a:lnTo>
                  <a:pt x="2711" y="15876"/>
                </a:lnTo>
                <a:lnTo>
                  <a:pt x="3322" y="15583"/>
                </a:lnTo>
                <a:lnTo>
                  <a:pt x="3957" y="15192"/>
                </a:lnTo>
                <a:lnTo>
                  <a:pt x="4665" y="14752"/>
                </a:lnTo>
                <a:lnTo>
                  <a:pt x="5373" y="14264"/>
                </a:lnTo>
                <a:lnTo>
                  <a:pt x="6131" y="13702"/>
                </a:lnTo>
                <a:lnTo>
                  <a:pt x="6912" y="13092"/>
                </a:lnTo>
                <a:lnTo>
                  <a:pt x="7718" y="12432"/>
                </a:lnTo>
                <a:lnTo>
                  <a:pt x="8524" y="11724"/>
                </a:lnTo>
                <a:lnTo>
                  <a:pt x="9330" y="10967"/>
                </a:lnTo>
                <a:lnTo>
                  <a:pt x="10160" y="10161"/>
                </a:lnTo>
                <a:lnTo>
                  <a:pt x="10966" y="9330"/>
                </a:lnTo>
                <a:lnTo>
                  <a:pt x="11723" y="8524"/>
                </a:lnTo>
                <a:lnTo>
                  <a:pt x="12432" y="7718"/>
                </a:lnTo>
                <a:lnTo>
                  <a:pt x="13091" y="6912"/>
                </a:lnTo>
                <a:lnTo>
                  <a:pt x="13702" y="6131"/>
                </a:lnTo>
                <a:lnTo>
                  <a:pt x="14263" y="5374"/>
                </a:lnTo>
                <a:lnTo>
                  <a:pt x="14752" y="4666"/>
                </a:lnTo>
                <a:lnTo>
                  <a:pt x="15192" y="3957"/>
                </a:lnTo>
                <a:lnTo>
                  <a:pt x="15582" y="3322"/>
                </a:lnTo>
                <a:lnTo>
                  <a:pt x="15875" y="2712"/>
                </a:lnTo>
                <a:lnTo>
                  <a:pt x="16120" y="2150"/>
                </a:lnTo>
                <a:lnTo>
                  <a:pt x="16266" y="1637"/>
                </a:lnTo>
                <a:lnTo>
                  <a:pt x="16315" y="1393"/>
                </a:lnTo>
                <a:lnTo>
                  <a:pt x="16364" y="1173"/>
                </a:lnTo>
                <a:lnTo>
                  <a:pt x="16364" y="978"/>
                </a:lnTo>
                <a:lnTo>
                  <a:pt x="16364" y="807"/>
                </a:lnTo>
                <a:lnTo>
                  <a:pt x="16339" y="636"/>
                </a:lnTo>
                <a:lnTo>
                  <a:pt x="16291" y="489"/>
                </a:lnTo>
                <a:lnTo>
                  <a:pt x="16217" y="343"/>
                </a:lnTo>
                <a:lnTo>
                  <a:pt x="16120" y="245"/>
                </a:lnTo>
                <a:lnTo>
                  <a:pt x="15973" y="123"/>
                </a:lnTo>
                <a:lnTo>
                  <a:pt x="15802" y="50"/>
                </a:lnTo>
                <a:lnTo>
                  <a:pt x="15582" y="1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 rot="1057200">
            <a:off x="5486760" y="2129040"/>
            <a:ext cx="798120" cy="798120"/>
          </a:xfrm>
          <a:custGeom>
            <a:avLst/>
            <a:gdLst/>
            <a:ahLst/>
            <a:rect l="l" t="t" r="r" b="b"/>
            <a:pathLst>
              <a:path w="17732" h="17733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 rot="1057200">
            <a:off x="5462280" y="2647440"/>
            <a:ext cx="131760" cy="131760"/>
          </a:xfrm>
          <a:custGeom>
            <a:avLst/>
            <a:gdLst/>
            <a:ahLst/>
            <a:rect l="l" t="t" r="r" b="b"/>
            <a:pathLst>
              <a:path w="2932" h="2932">
                <a:moveTo>
                  <a:pt x="2028" y="1"/>
                </a:moveTo>
                <a:lnTo>
                  <a:pt x="1857" y="25"/>
                </a:lnTo>
                <a:lnTo>
                  <a:pt x="1686" y="74"/>
                </a:lnTo>
                <a:lnTo>
                  <a:pt x="1515" y="147"/>
                </a:lnTo>
                <a:lnTo>
                  <a:pt x="1369" y="269"/>
                </a:lnTo>
                <a:lnTo>
                  <a:pt x="1222" y="489"/>
                </a:lnTo>
                <a:lnTo>
                  <a:pt x="1002" y="831"/>
                </a:lnTo>
                <a:lnTo>
                  <a:pt x="563" y="1735"/>
                </a:lnTo>
                <a:lnTo>
                  <a:pt x="172" y="2565"/>
                </a:lnTo>
                <a:lnTo>
                  <a:pt x="1" y="2932"/>
                </a:lnTo>
                <a:lnTo>
                  <a:pt x="1" y="2932"/>
                </a:lnTo>
                <a:lnTo>
                  <a:pt x="367" y="2761"/>
                </a:lnTo>
                <a:lnTo>
                  <a:pt x="1198" y="2370"/>
                </a:lnTo>
                <a:lnTo>
                  <a:pt x="2101" y="1930"/>
                </a:lnTo>
                <a:lnTo>
                  <a:pt x="2443" y="1710"/>
                </a:lnTo>
                <a:lnTo>
                  <a:pt x="2663" y="1564"/>
                </a:lnTo>
                <a:lnTo>
                  <a:pt x="2785" y="1417"/>
                </a:lnTo>
                <a:lnTo>
                  <a:pt x="2858" y="1246"/>
                </a:lnTo>
                <a:lnTo>
                  <a:pt x="2907" y="1075"/>
                </a:lnTo>
                <a:lnTo>
                  <a:pt x="2932" y="904"/>
                </a:lnTo>
                <a:lnTo>
                  <a:pt x="2907" y="733"/>
                </a:lnTo>
                <a:lnTo>
                  <a:pt x="2858" y="562"/>
                </a:lnTo>
                <a:lnTo>
                  <a:pt x="2785" y="416"/>
                </a:lnTo>
                <a:lnTo>
                  <a:pt x="2663" y="269"/>
                </a:lnTo>
                <a:lnTo>
                  <a:pt x="2517" y="147"/>
                </a:lnTo>
                <a:lnTo>
                  <a:pt x="2370" y="74"/>
                </a:lnTo>
                <a:lnTo>
                  <a:pt x="2199" y="25"/>
                </a:lnTo>
                <a:lnTo>
                  <a:pt x="2028" y="1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 rot="1057200">
            <a:off x="5544720" y="2745720"/>
            <a:ext cx="84240" cy="84240"/>
          </a:xfrm>
          <a:custGeom>
            <a:avLst/>
            <a:gdLst/>
            <a:ahLst/>
            <a:rect l="l" t="t" r="r" b="b"/>
            <a:pathLst>
              <a:path w="1881" h="1881">
                <a:moveTo>
                  <a:pt x="1124" y="0"/>
                </a:moveTo>
                <a:lnTo>
                  <a:pt x="977" y="25"/>
                </a:lnTo>
                <a:lnTo>
                  <a:pt x="831" y="74"/>
                </a:lnTo>
                <a:lnTo>
                  <a:pt x="709" y="147"/>
                </a:lnTo>
                <a:lnTo>
                  <a:pt x="586" y="245"/>
                </a:lnTo>
                <a:lnTo>
                  <a:pt x="464" y="391"/>
                </a:lnTo>
                <a:lnTo>
                  <a:pt x="367" y="611"/>
                </a:lnTo>
                <a:lnTo>
                  <a:pt x="269" y="880"/>
                </a:lnTo>
                <a:lnTo>
                  <a:pt x="171" y="1173"/>
                </a:lnTo>
                <a:lnTo>
                  <a:pt x="49" y="1686"/>
                </a:lnTo>
                <a:lnTo>
                  <a:pt x="0" y="1881"/>
                </a:lnTo>
                <a:lnTo>
                  <a:pt x="0" y="1881"/>
                </a:lnTo>
                <a:lnTo>
                  <a:pt x="220" y="1857"/>
                </a:lnTo>
                <a:lnTo>
                  <a:pt x="733" y="1710"/>
                </a:lnTo>
                <a:lnTo>
                  <a:pt x="1002" y="1637"/>
                </a:lnTo>
                <a:lnTo>
                  <a:pt x="1270" y="1539"/>
                </a:lnTo>
                <a:lnTo>
                  <a:pt x="1515" y="1417"/>
                </a:lnTo>
                <a:lnTo>
                  <a:pt x="1661" y="1319"/>
                </a:lnTo>
                <a:lnTo>
                  <a:pt x="1759" y="1197"/>
                </a:lnTo>
                <a:lnTo>
                  <a:pt x="1832" y="1051"/>
                </a:lnTo>
                <a:lnTo>
                  <a:pt x="1881" y="928"/>
                </a:lnTo>
                <a:lnTo>
                  <a:pt x="1881" y="782"/>
                </a:lnTo>
                <a:lnTo>
                  <a:pt x="1881" y="635"/>
                </a:lnTo>
                <a:lnTo>
                  <a:pt x="1832" y="489"/>
                </a:lnTo>
                <a:lnTo>
                  <a:pt x="1759" y="367"/>
                </a:lnTo>
                <a:lnTo>
                  <a:pt x="1661" y="245"/>
                </a:lnTo>
                <a:lnTo>
                  <a:pt x="1539" y="147"/>
                </a:lnTo>
                <a:lnTo>
                  <a:pt x="1417" y="74"/>
                </a:lnTo>
                <a:lnTo>
                  <a:pt x="1270" y="25"/>
                </a:lnTo>
                <a:lnTo>
                  <a:pt x="1124" y="0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"/>
          <p:cNvSpPr/>
          <p:nvPr/>
        </p:nvSpPr>
        <p:spPr>
          <a:xfrm rot="1057200">
            <a:off x="5459040" y="2580120"/>
            <a:ext cx="84240" cy="84240"/>
          </a:xfrm>
          <a:custGeom>
            <a:avLst/>
            <a:gdLst/>
            <a:ahLst/>
            <a:rect l="l" t="t" r="r" b="b"/>
            <a:pathLst>
              <a:path w="1882" h="1882">
                <a:moveTo>
                  <a:pt x="953" y="1"/>
                </a:moveTo>
                <a:lnTo>
                  <a:pt x="831" y="49"/>
                </a:lnTo>
                <a:lnTo>
                  <a:pt x="684" y="123"/>
                </a:lnTo>
                <a:lnTo>
                  <a:pt x="562" y="220"/>
                </a:lnTo>
                <a:lnTo>
                  <a:pt x="465" y="367"/>
                </a:lnTo>
                <a:lnTo>
                  <a:pt x="342" y="611"/>
                </a:lnTo>
                <a:lnTo>
                  <a:pt x="245" y="880"/>
                </a:lnTo>
                <a:lnTo>
                  <a:pt x="171" y="1148"/>
                </a:lnTo>
                <a:lnTo>
                  <a:pt x="25" y="1661"/>
                </a:lnTo>
                <a:lnTo>
                  <a:pt x="1" y="1881"/>
                </a:lnTo>
                <a:lnTo>
                  <a:pt x="196" y="1832"/>
                </a:lnTo>
                <a:lnTo>
                  <a:pt x="709" y="1710"/>
                </a:lnTo>
                <a:lnTo>
                  <a:pt x="1002" y="1613"/>
                </a:lnTo>
                <a:lnTo>
                  <a:pt x="1271" y="1515"/>
                </a:lnTo>
                <a:lnTo>
                  <a:pt x="1490" y="1417"/>
                </a:lnTo>
                <a:lnTo>
                  <a:pt x="1637" y="1295"/>
                </a:lnTo>
                <a:lnTo>
                  <a:pt x="1735" y="1173"/>
                </a:lnTo>
                <a:lnTo>
                  <a:pt x="1808" y="1051"/>
                </a:lnTo>
                <a:lnTo>
                  <a:pt x="1857" y="904"/>
                </a:lnTo>
                <a:lnTo>
                  <a:pt x="1881" y="758"/>
                </a:lnTo>
                <a:lnTo>
                  <a:pt x="1857" y="611"/>
                </a:lnTo>
                <a:lnTo>
                  <a:pt x="1808" y="465"/>
                </a:lnTo>
                <a:lnTo>
                  <a:pt x="1735" y="343"/>
                </a:lnTo>
                <a:lnTo>
                  <a:pt x="1637" y="220"/>
                </a:lnTo>
                <a:lnTo>
                  <a:pt x="1515" y="123"/>
                </a:lnTo>
                <a:lnTo>
                  <a:pt x="1393" y="49"/>
                </a:lnTo>
                <a:lnTo>
                  <a:pt x="1246" y="1"/>
                </a:lnTo>
                <a:close/>
              </a:path>
            </a:pathLst>
          </a:custGeom>
          <a:solidFill>
            <a:srgbClr val="3796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8"/>
          <p:cNvSpPr/>
          <p:nvPr/>
        </p:nvSpPr>
        <p:spPr>
          <a:xfrm rot="2466600">
            <a:off x="5576400" y="1413000"/>
            <a:ext cx="391680" cy="3740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9"/>
          <p:cNvSpPr/>
          <p:nvPr/>
        </p:nvSpPr>
        <p:spPr>
          <a:xfrm rot="19990800">
            <a:off x="6149520" y="1648800"/>
            <a:ext cx="281880" cy="2689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0"/>
          <p:cNvSpPr/>
          <p:nvPr/>
        </p:nvSpPr>
        <p:spPr>
          <a:xfrm rot="2925600">
            <a:off x="7859880" y="1862280"/>
            <a:ext cx="210960" cy="2012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1"/>
          <p:cNvSpPr/>
          <p:nvPr/>
        </p:nvSpPr>
        <p:spPr>
          <a:xfrm rot="19990800">
            <a:off x="6980760" y="510840"/>
            <a:ext cx="190080" cy="1814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TextShape 12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05BB5FBB-0907-4BBB-A1CE-8C6AD07CF542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13"/>
          <p:cNvSpPr txBox="1"/>
          <p:nvPr/>
        </p:nvSpPr>
        <p:spPr>
          <a:xfrm>
            <a:off x="959760" y="2448720"/>
            <a:ext cx="6356520" cy="174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 Cleaning </a:t>
            </a:r>
            <a:r>
              <a:rPr b="0" lang="en-US" sz="5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r>
              <a:rPr b="0" lang="en-US" sz="50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and Exploration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2372400" y="656640"/>
            <a:ext cx="4398840" cy="87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Fare Amount Negative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78A31D39-187B-4FBA-841D-CCA734509763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61" name="Google Shape;227;p18" descr=""/>
          <p:cNvPicPr/>
          <p:nvPr/>
        </p:nvPicPr>
        <p:blipFill>
          <a:blip r:embed="rId1"/>
          <a:stretch/>
        </p:blipFill>
        <p:spPr>
          <a:xfrm>
            <a:off x="530280" y="1748160"/>
            <a:ext cx="3917880" cy="271440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5337720" y="210528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Google Shape;229;p18" descr=""/>
          <p:cNvPicPr/>
          <p:nvPr/>
        </p:nvPicPr>
        <p:blipFill>
          <a:blip r:embed="rId2"/>
          <a:stretch/>
        </p:blipFill>
        <p:spPr>
          <a:xfrm>
            <a:off x="4448520" y="1783080"/>
            <a:ext cx="4205520" cy="26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756148BF-F16C-4FD6-86A2-542257C7ABB1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2372400" y="65664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Distribution of Trip Distance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6964200" y="343908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Google Shape;238;p19" descr=""/>
          <p:cNvPicPr/>
          <p:nvPr/>
        </p:nvPicPr>
        <p:blipFill>
          <a:blip r:embed="rId1"/>
          <a:stretch/>
        </p:blipFill>
        <p:spPr>
          <a:xfrm>
            <a:off x="2381400" y="1545840"/>
            <a:ext cx="4380840" cy="34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D3ABDE18-A670-42A4-9D0E-9C2D314F25D6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3"/>
          <p:cNvSpPr txBox="1"/>
          <p:nvPr/>
        </p:nvSpPr>
        <p:spPr>
          <a:xfrm>
            <a:off x="2372400" y="65664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Geographical Trips Distribution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Google Shape;246;p20" descr=""/>
          <p:cNvPicPr/>
          <p:nvPr/>
        </p:nvPicPr>
        <p:blipFill>
          <a:blip r:embed="rId1"/>
          <a:stretch/>
        </p:blipFill>
        <p:spPr>
          <a:xfrm>
            <a:off x="357480" y="1386000"/>
            <a:ext cx="4234680" cy="2783520"/>
          </a:xfrm>
          <a:prstGeom prst="rect">
            <a:avLst/>
          </a:prstGeom>
          <a:ln>
            <a:noFill/>
          </a:ln>
        </p:spPr>
      </p:pic>
      <p:pic>
        <p:nvPicPr>
          <p:cNvPr id="373" name="Google Shape;247;p20" descr=""/>
          <p:cNvPicPr/>
          <p:nvPr/>
        </p:nvPicPr>
        <p:blipFill>
          <a:blip r:embed="rId2"/>
          <a:stretch/>
        </p:blipFill>
        <p:spPr>
          <a:xfrm>
            <a:off x="4455720" y="1386000"/>
            <a:ext cx="4234680" cy="27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556840" y="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079B46CC-1670-451B-94FB-5827C11642AF}" type="slidenum">
              <a:rPr b="0" lang="en-US" sz="1300" spc="-1" strike="noStrike">
                <a:solidFill>
                  <a:srgbClr val="4bb5d9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337720" y="2081520"/>
            <a:ext cx="3805920" cy="306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3"/>
          <p:cNvSpPr txBox="1"/>
          <p:nvPr/>
        </p:nvSpPr>
        <p:spPr>
          <a:xfrm>
            <a:off x="2372400" y="123120"/>
            <a:ext cx="43988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3796b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Geographical Trips Distribution(cont.)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Google Shape;255;p21" descr=""/>
          <p:cNvPicPr/>
          <p:nvPr/>
        </p:nvPicPr>
        <p:blipFill>
          <a:blip r:embed="rId1"/>
          <a:stretch/>
        </p:blipFill>
        <p:spPr>
          <a:xfrm>
            <a:off x="4572000" y="790920"/>
            <a:ext cx="3446640" cy="2169360"/>
          </a:xfrm>
          <a:prstGeom prst="rect">
            <a:avLst/>
          </a:prstGeom>
          <a:ln>
            <a:noFill/>
          </a:ln>
        </p:spPr>
      </p:pic>
      <p:pic>
        <p:nvPicPr>
          <p:cNvPr id="378" name="Google Shape;256;p21" descr=""/>
          <p:cNvPicPr/>
          <p:nvPr/>
        </p:nvPicPr>
        <p:blipFill>
          <a:blip r:embed="rId2"/>
          <a:stretch/>
        </p:blipFill>
        <p:spPr>
          <a:xfrm>
            <a:off x="1032840" y="2900160"/>
            <a:ext cx="3366360" cy="2109240"/>
          </a:xfrm>
          <a:prstGeom prst="rect">
            <a:avLst/>
          </a:prstGeom>
          <a:ln>
            <a:noFill/>
          </a:ln>
        </p:spPr>
      </p:pic>
      <p:pic>
        <p:nvPicPr>
          <p:cNvPr id="379" name="Google Shape;257;p21" descr=""/>
          <p:cNvPicPr/>
          <p:nvPr/>
        </p:nvPicPr>
        <p:blipFill>
          <a:blip r:embed="rId3"/>
          <a:stretch/>
        </p:blipFill>
        <p:spPr>
          <a:xfrm>
            <a:off x="992520" y="793800"/>
            <a:ext cx="3446640" cy="2169000"/>
          </a:xfrm>
          <a:prstGeom prst="rect">
            <a:avLst/>
          </a:prstGeom>
          <a:ln>
            <a:noFill/>
          </a:ln>
        </p:spPr>
      </p:pic>
      <p:pic>
        <p:nvPicPr>
          <p:cNvPr id="380" name="Google Shape;258;p21" descr=""/>
          <p:cNvPicPr/>
          <p:nvPr/>
        </p:nvPicPr>
        <p:blipFill>
          <a:blip r:embed="rId4"/>
          <a:stretch/>
        </p:blipFill>
        <p:spPr>
          <a:xfrm>
            <a:off x="4638960" y="2909880"/>
            <a:ext cx="3446640" cy="2169360"/>
          </a:xfrm>
          <a:prstGeom prst="rect">
            <a:avLst/>
          </a:prstGeom>
          <a:ln>
            <a:noFill/>
          </a:ln>
        </p:spPr>
      </p:pic>
      <p:sp>
        <p:nvSpPr>
          <p:cNvPr id="381" name="CustomShape 4"/>
          <p:cNvSpPr/>
          <p:nvPr/>
        </p:nvSpPr>
        <p:spPr>
          <a:xfrm>
            <a:off x="3227760" y="2672280"/>
            <a:ext cx="10821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Manhatten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3228120" y="4730760"/>
            <a:ext cx="10821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Brooklyn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6904080" y="4807080"/>
            <a:ext cx="10821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Queens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885720" y="2673360"/>
            <a:ext cx="108216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Bronx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5" name="Google Shape;263;p21" descr=""/>
          <p:cNvPicPr/>
          <p:nvPr/>
        </p:nvPicPr>
        <p:blipFill>
          <a:blip r:embed="rId5"/>
          <a:stretch/>
        </p:blipFill>
        <p:spPr>
          <a:xfrm>
            <a:off x="2772360" y="1658520"/>
            <a:ext cx="3446640" cy="22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2019-04-20T18:54:59Z</dcterms:modified>
  <cp:revision>1</cp:revision>
  <dc:subject/>
  <dc:title/>
</cp:coreProperties>
</file>