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7" r:id="rId3"/>
    <p:sldId id="259" r:id="rId4"/>
    <p:sldId id="261" r:id="rId5"/>
    <p:sldId id="258" r:id="rId6"/>
    <p:sldId id="260" r:id="rId7"/>
    <p:sldId id="266" r:id="rId8"/>
    <p:sldId id="297" r:id="rId9"/>
    <p:sldId id="269" r:id="rId10"/>
    <p:sldId id="275" r:id="rId11"/>
    <p:sldId id="277" r:id="rId12"/>
    <p:sldId id="298" r:id="rId13"/>
  </p:sldIdLst>
  <p:sldSz cx="9144000" cy="5143500" type="screen16x9"/>
  <p:notesSz cx="6858000" cy="9144000"/>
  <p:embeddedFontLst>
    <p:embeddedFont>
      <p:font typeface="Maven Pro" panose="020B0604020202020204" charset="0"/>
      <p:regular r:id="rId15"/>
      <p:bold r:id="rId16"/>
    </p:embeddedFont>
    <p:embeddedFont>
      <p:font typeface="Roboto" panose="020B0604020202020204" charset="0"/>
      <p:regular r:id="rId17"/>
      <p:bold r:id="rId18"/>
      <p:italic r:id="rId19"/>
      <p:boldItalic r:id="rId20"/>
    </p:embeddedFont>
    <p:embeddedFont>
      <p:font typeface="Share Tech" panose="020B0604020202020204" charset="0"/>
      <p:regular r:id="rId21"/>
    </p:embeddedFont>
    <p:embeddedFont>
      <p:font typeface="Maven Pro Regular" panose="020B0604020202020204" charset="0"/>
      <p:regular r:id="rId22"/>
      <p:bold r:id="rId23"/>
    </p:embeddedFont>
    <p:embeddedFont>
      <p:font typeface="Fira Sans Extra Condensed" panose="020B0604020202020204" charset="0"/>
      <p:regular r:id="rId24"/>
      <p:bold r:id="rId25"/>
      <p:italic r:id="rId26"/>
      <p:boldItalic r:id="rId27"/>
    </p:embeddedFont>
    <p:embeddedFont>
      <p:font typeface="Advent Pro SemiBold" panose="020B0604020202020204" charset="0"/>
      <p:regular r:id="rId28"/>
      <p:bold r:id="rId29"/>
    </p:embeddedFont>
    <p:embeddedFont>
      <p:font typeface="Fira Sans Condensed Medium"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77797D6-3020-4E32-8F8B-8A82E3CA86BE}">
  <a:tblStyle styleId="{577797D6-3020-4E32-8F8B-8A82E3CA86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8" d="100"/>
          <a:sy n="128" d="100"/>
        </p:scale>
        <p:origin x="-130" y="23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060473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9"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stats.stackexchange.com/questions/132777/what-does-auc-stand-for-and-what-is-it"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ebaAladdin/Kaggle-home-credit-risk/blob/main/EDA/Exploratory%20Data%20Analysis.ipynb"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 Machine Learning approach</a:t>
            </a:r>
          </a:p>
          <a:p>
            <a:pPr marL="0" lvl="0" indent="0" algn="ctr" rtl="0">
              <a:spcBef>
                <a:spcPts val="0"/>
              </a:spcBef>
              <a:spcAft>
                <a:spcPts val="0"/>
              </a:spcAft>
              <a:buNone/>
            </a:pPr>
            <a:r>
              <a:rPr lang="en" dirty="0" smtClean="0"/>
              <a:t>Made by: Heba Aladdin</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HOME</a:t>
            </a:r>
            <a:r>
              <a:rPr lang="en" dirty="0" smtClean="0"/>
              <a:t> </a:t>
            </a:r>
            <a:r>
              <a:rPr lang="en" dirty="0" smtClean="0">
                <a:solidFill>
                  <a:schemeClr val="accent2"/>
                </a:solidFill>
              </a:rPr>
              <a:t>CREDIT</a:t>
            </a:r>
            <a:r>
              <a:rPr lang="en" dirty="0" smtClean="0"/>
              <a:t> DEFAULT RISK</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94116" y="320949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669" y="1849134"/>
            <a:ext cx="896885" cy="88191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2" name="Google Shape;1242;p4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MODELING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23950"/>
            <a:ext cx="2667000" cy="2667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1119868"/>
            <a:ext cx="2667000" cy="2667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1123950"/>
            <a:ext cx="2971800" cy="2658836"/>
          </a:xfrm>
          <a:prstGeom prst="rect">
            <a:avLst/>
          </a:prstGeom>
        </p:spPr>
      </p:pic>
      <p:sp>
        <p:nvSpPr>
          <p:cNvPr id="16" name="Google Shape;1062;p35"/>
          <p:cNvSpPr txBox="1"/>
          <p:nvPr/>
        </p:nvSpPr>
        <p:spPr>
          <a:xfrm>
            <a:off x="329185" y="39149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on raw Data</a:t>
            </a:r>
            <a:endParaRPr sz="1600" dirty="0">
              <a:solidFill>
                <a:schemeClr val="lt1"/>
              </a:solidFill>
              <a:latin typeface="Share Tech"/>
              <a:ea typeface="Share Tech"/>
              <a:cs typeface="Share Tech"/>
              <a:sym typeface="Share Tech"/>
            </a:endParaRPr>
          </a:p>
        </p:txBody>
      </p:sp>
      <p:sp>
        <p:nvSpPr>
          <p:cNvPr id="17" name="Google Shape;1062;p35"/>
          <p:cNvSpPr txBox="1"/>
          <p:nvPr/>
        </p:nvSpPr>
        <p:spPr>
          <a:xfrm>
            <a:off x="3194850" y="39149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with Domain knowladge features</a:t>
            </a:r>
            <a:endParaRPr sz="1600" dirty="0">
              <a:solidFill>
                <a:schemeClr val="lt1"/>
              </a:solidFill>
              <a:latin typeface="Share Tech"/>
              <a:ea typeface="Share Tech"/>
              <a:cs typeface="Share Tech"/>
              <a:sym typeface="Share Tech"/>
            </a:endParaRPr>
          </a:p>
        </p:txBody>
      </p:sp>
      <p:sp>
        <p:nvSpPr>
          <p:cNvPr id="18" name="Google Shape;1062;p35"/>
          <p:cNvSpPr txBox="1"/>
          <p:nvPr/>
        </p:nvSpPr>
        <p:spPr>
          <a:xfrm>
            <a:off x="6242850" y="39149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with Aggregated features</a:t>
            </a:r>
            <a:endParaRPr sz="1600" dirty="0">
              <a:solidFill>
                <a:schemeClr val="lt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RESULTS</a:t>
            </a:r>
            <a:endParaRPr dirty="0"/>
          </a:p>
        </p:txBody>
      </p:sp>
      <p:sp>
        <p:nvSpPr>
          <p:cNvPr id="2" name="Text Placeholder 1"/>
          <p:cNvSpPr>
            <a:spLocks noGrp="1"/>
          </p:cNvSpPr>
          <p:nvPr>
            <p:ph type="body" idx="1"/>
          </p:nvPr>
        </p:nvSpPr>
        <p:spPr>
          <a:xfrm>
            <a:off x="618306" y="1047750"/>
            <a:ext cx="4791894" cy="3352800"/>
          </a:xfrm>
        </p:spPr>
        <p:txBody>
          <a:bodyPr/>
          <a:lstStyle/>
          <a:p>
            <a:r>
              <a:rPr lang="en-US" sz="1400" dirty="0" smtClean="0"/>
              <a:t>The metric we choose to evaluate our models is </a:t>
            </a:r>
            <a:r>
              <a:rPr lang="en-US" sz="1400" dirty="0" smtClean="0">
                <a:hlinkClick r:id="rId3"/>
              </a:rPr>
              <a:t>Receiver </a:t>
            </a:r>
            <a:r>
              <a:rPr lang="en-US" sz="1400" dirty="0">
                <a:hlinkClick r:id="rId3"/>
              </a:rPr>
              <a:t>Operating Characteristic Area Under the Curve (ROC AUC, also sometimes called AUROC</a:t>
            </a:r>
            <a:r>
              <a:rPr lang="en-US" sz="1400" dirty="0" smtClean="0">
                <a:hlinkClick r:id="rId3"/>
              </a:rPr>
              <a:t>)</a:t>
            </a:r>
            <a:r>
              <a:rPr lang="en-US" sz="1400" dirty="0" smtClean="0"/>
              <a:t> due to the high unbalanced labels.</a:t>
            </a:r>
          </a:p>
          <a:p>
            <a:r>
              <a:rPr lang="en-US" sz="1400" dirty="0"/>
              <a:t>Home credit will face losses if the model prediction is wrong in two </a:t>
            </a:r>
            <a:r>
              <a:rPr lang="en-US" sz="1400" dirty="0" smtClean="0"/>
              <a:t>scenarios: </a:t>
            </a:r>
          </a:p>
        </p:txBody>
      </p:sp>
      <p:grpSp>
        <p:nvGrpSpPr>
          <p:cNvPr id="32" name="Google Shape;10072;p58"/>
          <p:cNvGrpSpPr/>
          <p:nvPr/>
        </p:nvGrpSpPr>
        <p:grpSpPr>
          <a:xfrm>
            <a:off x="2799889" y="3381066"/>
            <a:ext cx="426079" cy="409884"/>
            <a:chOff x="1952836" y="3680964"/>
            <a:chExt cx="357720" cy="355148"/>
          </a:xfrm>
          <a:solidFill>
            <a:schemeClr val="accent2"/>
          </a:solidFill>
        </p:grpSpPr>
        <p:sp>
          <p:nvSpPr>
            <p:cNvPr id="33" name="Google Shape;10073;p58"/>
            <p:cNvSpPr/>
            <p:nvPr/>
          </p:nvSpPr>
          <p:spPr>
            <a:xfrm>
              <a:off x="2054166" y="3814144"/>
              <a:ext cx="38233" cy="49188"/>
            </a:xfrm>
            <a:custGeom>
              <a:avLst/>
              <a:gdLst/>
              <a:ahLst/>
              <a:cxnLst/>
              <a:rect l="l" t="t" r="r" b="b"/>
              <a:pathLst>
                <a:path w="1204"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074;p58"/>
            <p:cNvSpPr/>
            <p:nvPr/>
          </p:nvSpPr>
          <p:spPr>
            <a:xfrm>
              <a:off x="2170992" y="3814144"/>
              <a:ext cx="37852" cy="49188"/>
            </a:xfrm>
            <a:custGeom>
              <a:avLst/>
              <a:gdLst/>
              <a:ahLst/>
              <a:cxnLst/>
              <a:rect l="l" t="t" r="r" b="b"/>
              <a:pathLst>
                <a:path w="1192"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075;p58"/>
            <p:cNvSpPr/>
            <p:nvPr/>
          </p:nvSpPr>
          <p:spPr>
            <a:xfrm>
              <a:off x="2070043" y="3908647"/>
              <a:ext cx="122924" cy="33311"/>
            </a:xfrm>
            <a:custGeom>
              <a:avLst/>
              <a:gdLst/>
              <a:ahLst/>
              <a:cxnLst/>
              <a:rect l="l" t="t" r="r" b="b"/>
              <a:pathLst>
                <a:path w="3871" h="1049" extrusionOk="0">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076;p58"/>
            <p:cNvSpPr/>
            <p:nvPr/>
          </p:nvSpPr>
          <p:spPr>
            <a:xfrm>
              <a:off x="1952836" y="3680964"/>
              <a:ext cx="298338" cy="296528"/>
            </a:xfrm>
            <a:custGeom>
              <a:avLst/>
              <a:gdLst/>
              <a:ahLst/>
              <a:cxnLst/>
              <a:rect l="l" t="t" r="r" b="b"/>
              <a:pathLst>
                <a:path w="9395" h="9338" extrusionOk="0">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77;p58"/>
            <p:cNvSpPr/>
            <p:nvPr/>
          </p:nvSpPr>
          <p:spPr>
            <a:xfrm>
              <a:off x="2012217" y="3739075"/>
              <a:ext cx="298338" cy="297036"/>
            </a:xfrm>
            <a:custGeom>
              <a:avLst/>
              <a:gdLst/>
              <a:ahLst/>
              <a:cxnLst/>
              <a:rect l="l" t="t" r="r" b="b"/>
              <a:pathLst>
                <a:path w="9395" h="9354" extrusionOk="0">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9115;p56"/>
          <p:cNvGrpSpPr/>
          <p:nvPr/>
        </p:nvGrpSpPr>
        <p:grpSpPr>
          <a:xfrm>
            <a:off x="1066800" y="2793799"/>
            <a:ext cx="3962400" cy="1264678"/>
            <a:chOff x="238125" y="1188750"/>
            <a:chExt cx="7140450" cy="2589700"/>
          </a:xfrm>
        </p:grpSpPr>
        <p:sp>
          <p:nvSpPr>
            <p:cNvPr id="39" name="Google Shape;9116;p56"/>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chemeClr val="accent3"/>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18;p56"/>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chemeClr val="accent2"/>
            </a:soli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120;p56"/>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3120" y="2869999"/>
            <a:ext cx="1219200" cy="307777"/>
          </a:xfrm>
          <a:prstGeom prst="rect">
            <a:avLst/>
          </a:prstGeom>
          <a:noFill/>
        </p:spPr>
        <p:txBody>
          <a:bodyPr wrap="square" rtlCol="0">
            <a:spAutoFit/>
          </a:bodyPr>
          <a:lstStyle/>
          <a:p>
            <a:r>
              <a:rPr lang="en-US" dirty="0" smtClean="0">
                <a:solidFill>
                  <a:schemeClr val="bg1"/>
                </a:solidFill>
              </a:rPr>
              <a:t>Scenario 1</a:t>
            </a:r>
            <a:endParaRPr lang="en-US" dirty="0">
              <a:solidFill>
                <a:schemeClr val="bg1"/>
              </a:solidFill>
            </a:endParaRPr>
          </a:p>
        </p:txBody>
      </p:sp>
      <p:sp>
        <p:nvSpPr>
          <p:cNvPr id="46" name="TextBox 45"/>
          <p:cNvSpPr txBox="1"/>
          <p:nvPr/>
        </p:nvSpPr>
        <p:spPr>
          <a:xfrm>
            <a:off x="3509120" y="2869999"/>
            <a:ext cx="1219200" cy="307777"/>
          </a:xfrm>
          <a:prstGeom prst="rect">
            <a:avLst/>
          </a:prstGeom>
          <a:noFill/>
        </p:spPr>
        <p:txBody>
          <a:bodyPr wrap="square" rtlCol="0">
            <a:spAutoFit/>
          </a:bodyPr>
          <a:lstStyle/>
          <a:p>
            <a:r>
              <a:rPr lang="en-US" dirty="0" smtClean="0">
                <a:solidFill>
                  <a:schemeClr val="bg1"/>
                </a:solidFill>
              </a:rPr>
              <a:t>Scenario 2</a:t>
            </a:r>
            <a:endParaRPr lang="en-US" dirty="0">
              <a:solidFill>
                <a:schemeClr val="bg1"/>
              </a:solidFill>
            </a:endParaRPr>
          </a:p>
        </p:txBody>
      </p:sp>
      <p:sp>
        <p:nvSpPr>
          <p:cNvPr id="5" name="TextBox 4"/>
          <p:cNvSpPr txBox="1"/>
          <p:nvPr/>
        </p:nvSpPr>
        <p:spPr>
          <a:xfrm>
            <a:off x="994520" y="3673914"/>
            <a:ext cx="1447800" cy="938719"/>
          </a:xfrm>
          <a:prstGeom prst="rect">
            <a:avLst/>
          </a:prstGeom>
          <a:noFill/>
        </p:spPr>
        <p:txBody>
          <a:bodyPr wrap="square" rtlCol="0">
            <a:spAutoFit/>
          </a:bodyPr>
          <a:lstStyle/>
          <a:p>
            <a:r>
              <a:rPr lang="en-US" sz="1100" dirty="0">
                <a:solidFill>
                  <a:schemeClr val="bg1"/>
                </a:solidFill>
              </a:rPr>
              <a:t>If the model has predicted the client will repay the loan but actually he has defaulted</a:t>
            </a:r>
            <a:endParaRPr lang="en-US" sz="1100" dirty="0">
              <a:solidFill>
                <a:schemeClr val="bg1"/>
              </a:solidFill>
            </a:endParaRPr>
          </a:p>
        </p:txBody>
      </p:sp>
      <p:sp>
        <p:nvSpPr>
          <p:cNvPr id="48" name="TextBox 47"/>
          <p:cNvSpPr txBox="1"/>
          <p:nvPr/>
        </p:nvSpPr>
        <p:spPr>
          <a:xfrm>
            <a:off x="3509120" y="3619541"/>
            <a:ext cx="2143496" cy="1107996"/>
          </a:xfrm>
          <a:prstGeom prst="rect">
            <a:avLst/>
          </a:prstGeom>
          <a:noFill/>
        </p:spPr>
        <p:txBody>
          <a:bodyPr wrap="square" rtlCol="0">
            <a:spAutoFit/>
          </a:bodyPr>
          <a:lstStyle/>
          <a:p>
            <a:r>
              <a:rPr lang="en-US" sz="1100" dirty="0">
                <a:solidFill>
                  <a:schemeClr val="bg1"/>
                </a:solidFill>
              </a:rPr>
              <a:t>If the model has predicted the client will default but he can actually pay the loan back deserving candidate not getting a loan, bank loss in return interest</a:t>
            </a:r>
            <a:endParaRPr lang="en-US" sz="1100" dirty="0">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200150"/>
            <a:ext cx="3505200" cy="1897544"/>
          </a:xfrm>
          <a:prstGeom prst="rect">
            <a:avLst/>
          </a:prstGeom>
        </p:spPr>
      </p:pic>
      <p:sp>
        <p:nvSpPr>
          <p:cNvPr id="51" name="Google Shape;1062;p35"/>
          <p:cNvSpPr txBox="1"/>
          <p:nvPr/>
        </p:nvSpPr>
        <p:spPr>
          <a:xfrm>
            <a:off x="5976150" y="31615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10 k-fold</a:t>
            </a:r>
            <a:endParaRPr sz="1600" dirty="0">
              <a:solidFill>
                <a:schemeClr val="lt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295400" y="742950"/>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THANKS </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94116" y="320949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669" y="1849134"/>
            <a:ext cx="896885" cy="881913"/>
          </a:xfrm>
          <a:prstGeom prst="rect">
            <a:avLst/>
          </a:prstGeom>
        </p:spPr>
      </p:pic>
    </p:spTree>
    <p:extLst>
      <p:ext uri="{BB962C8B-B14F-4D97-AF65-F5344CB8AC3E}">
        <p14:creationId xmlns:p14="http://schemas.microsoft.com/office/powerpoint/2010/main" val="4216142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Here’s what you’ll find in this </a:t>
            </a:r>
            <a:r>
              <a:rPr lang="en" dirty="0" smtClean="0"/>
              <a:t>presentation:</a:t>
            </a:r>
            <a:endParaRPr dirty="0"/>
          </a:p>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Business problem</a:t>
            </a:r>
            <a:r>
              <a:rPr lang="en" dirty="0" smtClean="0">
                <a:solidFill>
                  <a:schemeClr val="accent2"/>
                </a:solidFill>
              </a:rPr>
              <a:t>.</a:t>
            </a:r>
            <a:endParaRPr dirty="0">
              <a:solidFill>
                <a:schemeClr val="accent2"/>
              </a:solidFill>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Value propasition</a:t>
            </a:r>
            <a:r>
              <a:rPr lang="en" dirty="0" smtClean="0"/>
              <a:t>.</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Approach.</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Key insights and findings.</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solidFill>
                  <a:schemeClr val="bg1"/>
                </a:solidFill>
                <a:uFill>
                  <a:noFill/>
                </a:uFill>
                <a:latin typeface="Maven Pro Regular"/>
                <a:ea typeface="Maven Pro Regular"/>
                <a:cs typeface="Maven Pro Regular"/>
                <a:sym typeface="Maven Pro Regular"/>
              </a:rPr>
              <a:t>Training ML models</a:t>
            </a:r>
            <a:r>
              <a:rPr lang="en" dirty="0" smtClean="0">
                <a:latin typeface="Maven Pro Regular"/>
                <a:ea typeface="Maven Pro Regular"/>
                <a:cs typeface="Maven Pro Regular"/>
                <a:sym typeface="Maven Pro Regular"/>
              </a:rPr>
              <a:t>.</a:t>
            </a:r>
            <a:endParaRPr dirty="0">
              <a:latin typeface="Maven Pro Regular"/>
              <a:ea typeface="Maven Pro Regular"/>
              <a:cs typeface="Maven Pro Regular"/>
              <a:sym typeface="Maven Pro Regular"/>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Results and conclusion</a:t>
            </a:r>
            <a:endParaRPr dirty="0"/>
          </a:p>
          <a:p>
            <a:pPr marL="0" lvl="0" indent="0" algn="l" rtl="0">
              <a:lnSpc>
                <a:spcPct val="100000"/>
              </a:lnSpc>
              <a:spcBef>
                <a:spcPts val="1600"/>
              </a:spcBef>
              <a:spcAft>
                <a:spcPts val="0"/>
              </a:spcAft>
              <a:buNone/>
            </a:pPr>
            <a:endParaRPr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CONTENT</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81000" y="1121973"/>
            <a:ext cx="4181775" cy="2264176"/>
          </a:xfrm>
          <a:prstGeom prst="rect">
            <a:avLst/>
          </a:prstGeom>
        </p:spPr>
        <p:txBody>
          <a:bodyPr spcFirstLastPara="1" wrap="square" lIns="91425" tIns="91425" rIns="91425" bIns="91425" anchor="t" anchorCtr="0">
            <a:noAutofit/>
          </a:bodyPr>
          <a:lstStyle/>
          <a:p>
            <a:pPr marL="0" lvl="0" indent="0">
              <a:buNone/>
            </a:pPr>
            <a:r>
              <a:rPr lang="en-US" sz="1400" dirty="0"/>
              <a:t>Default risk is the chance that companies or individuals will be unable to make the required payments on their debt obligations. In other words, credit default risk is the probability that if you lend money, there is a chance that they won’t be able to give the money back on time</a:t>
            </a:r>
            <a:r>
              <a:rPr lang="en-US" sz="1400" dirty="0" smtClean="0"/>
              <a:t>.</a:t>
            </a:r>
          </a:p>
          <a:p>
            <a:pPr marL="0" lvl="0" indent="0">
              <a:buNone/>
            </a:pPr>
            <a:endParaRPr lang="en-US" sz="1400" dirty="0"/>
          </a:p>
          <a:p>
            <a:pPr marL="0" lvl="0" indent="0">
              <a:buNone/>
            </a:pPr>
            <a:r>
              <a:rPr lang="en-US" sz="1400" dirty="0" smtClean="0"/>
              <a:t>Lenders </a:t>
            </a:r>
            <a:r>
              <a:rPr lang="en-US" sz="1400" dirty="0"/>
              <a:t>and investors are exposed to default risk in virtually all forms of credit extensions. To mitigate the impact of default risk, lenders often impose charges that correspond to the debtor’s level of default risk. A higher level of risk leads to a higher required return</a:t>
            </a:r>
            <a:endParaRPr sz="1400" dirty="0"/>
          </a:p>
        </p:txBody>
      </p:sp>
      <p:sp>
        <p:nvSpPr>
          <p:cNvPr id="507" name="Google Shape;507;p28"/>
          <p:cNvSpPr txBox="1">
            <a:spLocks noGrp="1"/>
          </p:cNvSpPr>
          <p:nvPr>
            <p:ph type="ctrTitle"/>
          </p:nvPr>
        </p:nvSpPr>
        <p:spPr>
          <a:xfrm>
            <a:off x="618824" y="411675"/>
            <a:ext cx="3114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BUSINESS PROBLEM</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314" y="237814"/>
            <a:ext cx="896885" cy="8819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612" y="1612785"/>
            <a:ext cx="2286000" cy="1981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smtClean="0"/>
              <a:t>VALUE PROPOSITION</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DECREASE EXPOSURE</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INCREASE BORROWER BASE</a:t>
            </a:r>
            <a:endParaRPr dirty="0"/>
          </a:p>
        </p:txBody>
      </p:sp>
      <p:sp>
        <p:nvSpPr>
          <p:cNvPr id="603" name="Google Shape;603;p30"/>
          <p:cNvSpPr txBox="1">
            <a:spLocks noGrp="1"/>
          </p:cNvSpPr>
          <p:nvPr>
            <p:ph type="subTitle" idx="7"/>
          </p:nvPr>
        </p:nvSpPr>
        <p:spPr>
          <a:xfrm>
            <a:off x="6019800" y="3395982"/>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Lend more gain more</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FASTER PROCESS</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Shorter lending process </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Decrease exposure that leanders are exposed to</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Trust more applicants and unbanked population</a:t>
            </a:r>
            <a:endParaRPr dirty="0"/>
          </a:p>
        </p:txBody>
      </p:sp>
      <p:sp>
        <p:nvSpPr>
          <p:cNvPr id="608" name="Google Shape;608;p30"/>
          <p:cNvSpPr txBox="1">
            <a:spLocks noGrp="1"/>
          </p:cNvSpPr>
          <p:nvPr>
            <p:ph type="ctrTitle" idx="6"/>
          </p:nvPr>
        </p:nvSpPr>
        <p:spPr>
          <a:xfrm>
            <a:off x="6019800" y="2876519"/>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INCREASE PROFIT</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5704" y="302895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MODELING</a:t>
            </a:r>
            <a:endParaRPr dirty="0"/>
          </a:p>
        </p:txBody>
      </p:sp>
      <p:sp>
        <p:nvSpPr>
          <p:cNvPr id="472" name="Google Shape;472;p27"/>
          <p:cNvSpPr txBox="1">
            <a:spLocks noGrp="1"/>
          </p:cNvSpPr>
          <p:nvPr>
            <p:ph type="subTitle" idx="1"/>
          </p:nvPr>
        </p:nvSpPr>
        <p:spPr>
          <a:xfrm>
            <a:off x="6665704" y="3562350"/>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Training machine learning models</a:t>
            </a:r>
            <a:endParaRPr dirty="0"/>
          </a:p>
        </p:txBody>
      </p:sp>
      <p:sp>
        <p:nvSpPr>
          <p:cNvPr id="473" name="Google Shape;473;p27"/>
          <p:cNvSpPr txBox="1">
            <a:spLocks noGrp="1"/>
          </p:cNvSpPr>
          <p:nvPr>
            <p:ph type="ctrTitle" idx="4"/>
          </p:nvPr>
        </p:nvSpPr>
        <p:spPr>
          <a:xfrm>
            <a:off x="3942827" y="3638550"/>
            <a:ext cx="2076966" cy="91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FEATURE ENGINEERING &amp; FEATURE SELECTION</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ANALYSIS &amp; EDA</a:t>
            </a:r>
            <a:endParaRPr dirty="0"/>
          </a:p>
        </p:txBody>
      </p:sp>
      <p:sp>
        <p:nvSpPr>
          <p:cNvPr id="475" name="Google Shape;475;p27"/>
          <p:cNvSpPr txBox="1">
            <a:spLocks noGrp="1"/>
          </p:cNvSpPr>
          <p:nvPr>
            <p:ph type="subTitle" idx="2"/>
          </p:nvPr>
        </p:nvSpPr>
        <p:spPr>
          <a:xfrm>
            <a:off x="1223300" y="3829680"/>
            <a:ext cx="2129500" cy="570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Exploaring the dataset to find patterns and business insights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lvl="0"/>
            <a:r>
              <a:rPr lang="en" dirty="0" smtClean="0"/>
              <a:t>APPROACH</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sp>
        <p:nvSpPr>
          <p:cNvPr id="572" name="Google Shape;572;p29"/>
          <p:cNvSpPr txBox="1">
            <a:spLocks noGrp="1"/>
          </p:cNvSpPr>
          <p:nvPr>
            <p:ph type="ctrTitle"/>
          </p:nvPr>
        </p:nvSpPr>
        <p:spPr>
          <a:xfrm>
            <a:off x="931234" y="1196026"/>
            <a:ext cx="982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REPAY</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Applicants with no payment delays on their first few installments.</a:t>
            </a:r>
          </a:p>
          <a:p>
            <a:pPr marL="0" lvl="0" indent="0" algn="l" rtl="0">
              <a:spcBef>
                <a:spcPts val="0"/>
              </a:spcBef>
              <a:spcAft>
                <a:spcPts val="0"/>
              </a:spcAft>
              <a:buNone/>
            </a:pPr>
            <a:r>
              <a:rPr lang="en" dirty="0" smtClean="0"/>
              <a:t>TARGET = 0</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7050378" y="1196025"/>
            <a:ext cx="123165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DEFAULT</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r>
              <a:rPr lang="en-US" dirty="0"/>
              <a:t>Applicants </a:t>
            </a:r>
            <a:r>
              <a:rPr lang="en-US" dirty="0" smtClean="0"/>
              <a:t>with </a:t>
            </a:r>
            <a:r>
              <a:rPr lang="en-US" dirty="0"/>
              <a:t>payment </a:t>
            </a:r>
            <a:r>
              <a:rPr lang="en-US" dirty="0" smtClean="0"/>
              <a:t>difficulties on their first few installments.</a:t>
            </a:r>
          </a:p>
          <a:p>
            <a:pPr marL="0" lvl="0" indent="0"/>
            <a:r>
              <a:rPr lang="en-US" dirty="0" smtClean="0"/>
              <a:t>TARGET = 1</a:t>
            </a:r>
            <a:endParaRPr dirty="0"/>
          </a:p>
        </p:txBody>
      </p:sp>
      <p:cxnSp>
        <p:nvCxnSpPr>
          <p:cNvPr id="592" name="Google Shape;592;p29"/>
          <p:cNvCxnSpPr/>
          <p:nvPr/>
        </p:nvCxnSpPr>
        <p:spPr>
          <a:xfrm>
            <a:off x="931234" y="1524952"/>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5943600" y="1484925"/>
            <a:ext cx="2338433" cy="2152110"/>
          </a:xfrm>
          <a:prstGeom prst="bentConnector3">
            <a:avLst>
              <a:gd name="adj1" fmla="val -9776"/>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490" y="1047503"/>
            <a:ext cx="2266570" cy="1456309"/>
          </a:xfrm>
          <a:prstGeom prst="rect">
            <a:avLst/>
          </a:prstGeom>
        </p:spPr>
      </p:pic>
      <p:grpSp>
        <p:nvGrpSpPr>
          <p:cNvPr id="34" name="Google Shape;1530;p48"/>
          <p:cNvGrpSpPr/>
          <p:nvPr/>
        </p:nvGrpSpPr>
        <p:grpSpPr>
          <a:xfrm>
            <a:off x="3643178" y="2766825"/>
            <a:ext cx="1884131" cy="1635572"/>
            <a:chOff x="5732541" y="713700"/>
            <a:chExt cx="1015752" cy="943910"/>
          </a:xfrm>
        </p:grpSpPr>
        <p:sp>
          <p:nvSpPr>
            <p:cNvPr id="35" name="Google Shape;1531;p48"/>
            <p:cNvSpPr/>
            <p:nvPr/>
          </p:nvSpPr>
          <p:spPr>
            <a:xfrm>
              <a:off x="5754750" y="713700"/>
              <a:ext cx="929150" cy="929150"/>
            </a:xfrm>
            <a:custGeom>
              <a:avLst/>
              <a:gdLst/>
              <a:ahLst/>
              <a:cxnLst/>
              <a:rect l="l" t="t" r="r" b="b"/>
              <a:pathLst>
                <a:path w="37166" h="37166" extrusionOk="0">
                  <a:moveTo>
                    <a:pt x="18575" y="1"/>
                  </a:moveTo>
                  <a:cubicBezTo>
                    <a:pt x="8324" y="1"/>
                    <a:pt x="1" y="8324"/>
                    <a:pt x="1" y="18592"/>
                  </a:cubicBezTo>
                  <a:cubicBezTo>
                    <a:pt x="1" y="28859"/>
                    <a:pt x="8324" y="37166"/>
                    <a:pt x="18575" y="37166"/>
                  </a:cubicBezTo>
                  <a:cubicBezTo>
                    <a:pt x="28843" y="37166"/>
                    <a:pt x="37166" y="28859"/>
                    <a:pt x="37166" y="18592"/>
                  </a:cubicBezTo>
                  <a:cubicBezTo>
                    <a:pt x="37166" y="8324"/>
                    <a:pt x="28843" y="1"/>
                    <a:pt x="18575" y="1"/>
                  </a:cubicBezTo>
                  <a:close/>
                </a:path>
              </a:pathLst>
            </a:custGeom>
            <a:solidFill>
              <a:srgbClr val="00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2;p48"/>
            <p:cNvSpPr/>
            <p:nvPr/>
          </p:nvSpPr>
          <p:spPr>
            <a:xfrm rot="1576680">
              <a:off x="6293477" y="878587"/>
              <a:ext cx="454816" cy="417565"/>
            </a:xfrm>
            <a:custGeom>
              <a:avLst/>
              <a:gdLst/>
              <a:ahLst/>
              <a:cxnLst/>
              <a:rect l="l" t="t" r="r" b="b"/>
              <a:pathLst>
                <a:path w="19597" h="18279" extrusionOk="0">
                  <a:moveTo>
                    <a:pt x="9362" y="1"/>
                  </a:moveTo>
                  <a:lnTo>
                    <a:pt x="0" y="18279"/>
                  </a:lnTo>
                  <a:lnTo>
                    <a:pt x="0" y="18279"/>
                  </a:lnTo>
                  <a:lnTo>
                    <a:pt x="19597" y="12115"/>
                  </a:lnTo>
                  <a:cubicBezTo>
                    <a:pt x="17932" y="6874"/>
                    <a:pt x="14257" y="2506"/>
                    <a:pt x="93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3;p48"/>
            <p:cNvSpPr/>
            <p:nvPr/>
          </p:nvSpPr>
          <p:spPr>
            <a:xfrm>
              <a:off x="5732541" y="713702"/>
              <a:ext cx="656800" cy="554100"/>
            </a:xfrm>
            <a:custGeom>
              <a:avLst/>
              <a:gdLst/>
              <a:ahLst/>
              <a:cxnLst/>
              <a:rect l="l" t="t" r="r" b="b"/>
              <a:pathLst>
                <a:path w="26272" h="22164" extrusionOk="0">
                  <a:moveTo>
                    <a:pt x="19533" y="0"/>
                  </a:moveTo>
                  <a:cubicBezTo>
                    <a:pt x="15242" y="0"/>
                    <a:pt x="11004" y="1485"/>
                    <a:pt x="7598" y="4331"/>
                  </a:cubicBezTo>
                  <a:cubicBezTo>
                    <a:pt x="2406" y="8682"/>
                    <a:pt x="0" y="15522"/>
                    <a:pt x="1302" y="22163"/>
                  </a:cubicBezTo>
                  <a:lnTo>
                    <a:pt x="19530" y="18571"/>
                  </a:lnTo>
                  <a:lnTo>
                    <a:pt x="26271" y="1265"/>
                  </a:lnTo>
                  <a:cubicBezTo>
                    <a:pt x="24087" y="416"/>
                    <a:pt x="21803" y="0"/>
                    <a:pt x="19533" y="0"/>
                  </a:cubicBezTo>
                  <a:close/>
                </a:path>
              </a:pathLst>
            </a:custGeom>
            <a:solidFill>
              <a:srgbClr val="00CFCC"/>
            </a:solidFill>
            <a:ln>
              <a:noFill/>
            </a:ln>
          </p:spPr>
          <p:txBody>
            <a:bodyPr spcFirstLastPara="1" wrap="square" lIns="91425" tIns="91425" rIns="91425" bIns="91425" anchor="ctr" anchorCtr="0">
              <a:noAutofit/>
            </a:bodyPr>
            <a:lstStyle/>
            <a:p>
              <a:endParaRPr/>
            </a:p>
          </p:txBody>
        </p:sp>
        <p:sp>
          <p:nvSpPr>
            <p:cNvPr id="38" name="Google Shape;1534;p48"/>
            <p:cNvSpPr/>
            <p:nvPr/>
          </p:nvSpPr>
          <p:spPr>
            <a:xfrm>
              <a:off x="5765332" y="1173513"/>
              <a:ext cx="829529" cy="484097"/>
            </a:xfrm>
            <a:custGeom>
              <a:avLst/>
              <a:gdLst/>
              <a:ahLst/>
              <a:cxnLst/>
              <a:rect l="l" t="t" r="r" b="b"/>
              <a:pathLst>
                <a:path w="36523" h="20657" extrusionOk="0">
                  <a:moveTo>
                    <a:pt x="20272" y="0"/>
                  </a:moveTo>
                  <a:lnTo>
                    <a:pt x="1" y="3989"/>
                  </a:lnTo>
                  <a:cubicBezTo>
                    <a:pt x="1566" y="11916"/>
                    <a:pt x="7598" y="18212"/>
                    <a:pt x="15460" y="20091"/>
                  </a:cubicBezTo>
                  <a:cubicBezTo>
                    <a:pt x="17054" y="20472"/>
                    <a:pt x="18663" y="20657"/>
                    <a:pt x="20257" y="20657"/>
                  </a:cubicBezTo>
                  <a:cubicBezTo>
                    <a:pt x="26523" y="20657"/>
                    <a:pt x="32555" y="17795"/>
                    <a:pt x="36523" y="12724"/>
                  </a:cubicBezTo>
                  <a:lnTo>
                    <a:pt x="20272" y="0"/>
                  </a:lnTo>
                  <a:close/>
                </a:path>
              </a:pathLst>
            </a:custGeom>
            <a:solidFill>
              <a:srgbClr val="00CFCC"/>
            </a:solidFill>
            <a:ln>
              <a:noFill/>
            </a:ln>
          </p:spPr>
          <p:txBody>
            <a:bodyPr spcFirstLastPara="1" wrap="square" lIns="91425" tIns="91425" rIns="91425" bIns="91425" anchor="ctr" anchorCtr="0">
              <a:noAutofit/>
            </a:bodyPr>
            <a:lstStyle/>
            <a:p>
              <a:endParaRPr/>
            </a:p>
          </p:txBody>
        </p:sp>
      </p:grpSp>
      <p:sp>
        <p:nvSpPr>
          <p:cNvPr id="47" name="Google Shape;1003;p34"/>
          <p:cNvSpPr txBox="1">
            <a:spLocks/>
          </p:cNvSpPr>
          <p:nvPr/>
        </p:nvSpPr>
        <p:spPr>
          <a:xfrm>
            <a:off x="2775675" y="3172972"/>
            <a:ext cx="908700"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2200" dirty="0" smtClean="0">
                <a:solidFill>
                  <a:schemeClr val="accent2"/>
                </a:solidFill>
                <a:latin typeface="Share Tech"/>
                <a:ea typeface="Share Tech"/>
                <a:cs typeface="Share Tech"/>
                <a:sym typeface="Share Tech"/>
              </a:rPr>
              <a:t>92%</a:t>
            </a:r>
            <a:endParaRPr lang="en" sz="2200" dirty="0">
              <a:solidFill>
                <a:schemeClr val="accent2"/>
              </a:solidFill>
              <a:latin typeface="Share Tech"/>
              <a:ea typeface="Share Tech"/>
              <a:cs typeface="Share Tech"/>
              <a:sym typeface="Share Tech"/>
            </a:endParaRPr>
          </a:p>
        </p:txBody>
      </p:sp>
      <p:sp>
        <p:nvSpPr>
          <p:cNvPr id="48" name="Google Shape;1004;p34"/>
          <p:cNvSpPr txBox="1">
            <a:spLocks/>
          </p:cNvSpPr>
          <p:nvPr/>
        </p:nvSpPr>
        <p:spPr>
          <a:xfrm>
            <a:off x="5489250" y="3172972"/>
            <a:ext cx="908700"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2200" dirty="0">
                <a:solidFill>
                  <a:schemeClr val="accent3"/>
                </a:solidFill>
                <a:latin typeface="Share Tech"/>
                <a:ea typeface="Share Tech"/>
                <a:cs typeface="Share Tech"/>
                <a:sym typeface="Share Tech"/>
              </a:rPr>
              <a:t>8</a:t>
            </a:r>
            <a:r>
              <a:rPr lang="en" sz="2200" dirty="0" smtClean="0">
                <a:solidFill>
                  <a:schemeClr val="accent3"/>
                </a:solidFill>
                <a:latin typeface="Share Tech"/>
                <a:ea typeface="Share Tech"/>
                <a:cs typeface="Share Tech"/>
                <a:sym typeface="Share Tech"/>
              </a:rPr>
              <a:t>%</a:t>
            </a:r>
            <a:endParaRPr lang="en" sz="2200" dirty="0">
              <a:solidFill>
                <a:schemeClr val="accent3"/>
              </a:solidFill>
              <a:latin typeface="Share Tech"/>
              <a:ea typeface="Share Tech"/>
              <a:cs typeface="Share Tech"/>
              <a:sym typeface="Share Tech"/>
            </a:endParaRPr>
          </a:p>
        </p:txBody>
      </p:sp>
      <p:sp>
        <p:nvSpPr>
          <p:cNvPr id="49" name="Google Shape;1055;p35"/>
          <p:cNvSpPr txBox="1"/>
          <p:nvPr/>
        </p:nvSpPr>
        <p:spPr>
          <a:xfrm>
            <a:off x="3894150" y="4476750"/>
            <a:ext cx="1595100" cy="390600"/>
          </a:xfrm>
          <a:prstGeom prst="rect">
            <a:avLst/>
          </a:prstGeom>
          <a:noFill/>
          <a:ln>
            <a:noFill/>
          </a:ln>
        </p:spPr>
        <p:txBody>
          <a:bodyPr spcFirstLastPara="1" wrap="square" lIns="91425" tIns="91425" rIns="91425" bIns="91425" anchor="ctr" anchorCtr="0">
            <a:noAutofit/>
          </a:bodyPr>
          <a:lstStyle/>
          <a:p>
            <a:pPr marL="914400" lvl="0" indent="-914400" algn="ctr" rtl="0">
              <a:spcBef>
                <a:spcPts val="0"/>
              </a:spcBef>
              <a:spcAft>
                <a:spcPts val="0"/>
              </a:spcAft>
              <a:buNone/>
            </a:pPr>
            <a:r>
              <a:rPr lang="en" sz="3000" dirty="0">
                <a:solidFill>
                  <a:schemeClr val="bg1"/>
                </a:solidFill>
                <a:latin typeface="Share Tech"/>
                <a:ea typeface="Share Tech"/>
                <a:cs typeface="Share Tech"/>
                <a:sym typeface="Share Tech"/>
              </a:rPr>
              <a:t>3</a:t>
            </a:r>
            <a:r>
              <a:rPr lang="en" sz="3000" dirty="0" smtClean="0">
                <a:solidFill>
                  <a:schemeClr val="bg1"/>
                </a:solidFill>
                <a:latin typeface="Share Tech"/>
                <a:ea typeface="Share Tech"/>
                <a:cs typeface="Share Tech"/>
                <a:sym typeface="Share Tech"/>
              </a:rPr>
              <a:t>00,000+</a:t>
            </a:r>
            <a:endParaRPr sz="3000" dirty="0">
              <a:solidFill>
                <a:schemeClr val="bg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KEY INSIGHTS &amp; FINDINGS</a:t>
            </a:r>
            <a:endParaRPr dirty="0"/>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txBox="1"/>
          <p:nvPr/>
        </p:nvSpPr>
        <p:spPr>
          <a:xfrm>
            <a:off x="1446264" y="3514400"/>
            <a:ext cx="841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accent3"/>
                </a:solidFill>
                <a:latin typeface="Share Tech"/>
                <a:ea typeface="Share Tech"/>
                <a:cs typeface="Share Tech"/>
                <a:sym typeface="Share Tech"/>
              </a:rPr>
              <a:t>66</a:t>
            </a:r>
            <a:r>
              <a:rPr lang="en" sz="2000" dirty="0" smtClean="0">
                <a:solidFill>
                  <a:schemeClr val="accent3"/>
                </a:solidFill>
                <a:latin typeface="Share Tech"/>
                <a:ea typeface="Share Tech"/>
                <a:cs typeface="Share Tech"/>
                <a:sym typeface="Share Tech"/>
              </a:rPr>
              <a:t>%</a:t>
            </a:r>
            <a:endParaRPr sz="2000" dirty="0">
              <a:solidFill>
                <a:schemeClr val="accent3"/>
              </a:solidFill>
              <a:latin typeface="Share Tech"/>
              <a:ea typeface="Share Tech"/>
              <a:cs typeface="Share Tech"/>
              <a:sym typeface="Share Tech"/>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txBox="1"/>
          <p:nvPr/>
        </p:nvSpPr>
        <p:spPr>
          <a:xfrm>
            <a:off x="1446264" y="4068100"/>
            <a:ext cx="841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accent2"/>
                </a:solidFill>
                <a:latin typeface="Share Tech"/>
                <a:ea typeface="Share Tech"/>
                <a:cs typeface="Share Tech"/>
                <a:sym typeface="Share Tech"/>
              </a:rPr>
              <a:t>34</a:t>
            </a:r>
            <a:r>
              <a:rPr lang="en" sz="2000" dirty="0" smtClean="0">
                <a:solidFill>
                  <a:schemeClr val="accent2"/>
                </a:solidFill>
                <a:latin typeface="Share Tech"/>
                <a:ea typeface="Share Tech"/>
                <a:cs typeface="Share Tech"/>
                <a:sym typeface="Share Tech"/>
              </a:rPr>
              <a:t>%</a:t>
            </a:r>
            <a:endParaRPr sz="2000" dirty="0">
              <a:solidFill>
                <a:schemeClr val="accent2"/>
              </a:solidFill>
              <a:latin typeface="Share Tech"/>
              <a:ea typeface="Share Tech"/>
              <a:cs typeface="Share Tech"/>
              <a:sym typeface="Share Tech"/>
            </a:endParaRPr>
          </a:p>
        </p:txBody>
      </p:sp>
      <p:sp>
        <p:nvSpPr>
          <p:cNvPr id="1016" name="Google Shape;1016;p35"/>
          <p:cNvSpPr txBox="1"/>
          <p:nvPr/>
        </p:nvSpPr>
        <p:spPr>
          <a:xfrm>
            <a:off x="2230880" y="3514400"/>
            <a:ext cx="12048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lt1"/>
                </a:solidFill>
                <a:latin typeface="Maven Pro"/>
                <a:ea typeface="Maven Pro"/>
                <a:cs typeface="Maven Pro"/>
                <a:sym typeface="Maven Pro"/>
              </a:rPr>
              <a:t>Female</a:t>
            </a:r>
            <a:endParaRPr sz="2000" dirty="0">
              <a:solidFill>
                <a:schemeClr val="lt1"/>
              </a:solidFill>
              <a:latin typeface="Maven Pro"/>
              <a:ea typeface="Maven Pro"/>
              <a:cs typeface="Maven Pro"/>
              <a:sym typeface="Maven Pro"/>
            </a:endParaRPr>
          </a:p>
        </p:txBody>
      </p:sp>
      <p:sp>
        <p:nvSpPr>
          <p:cNvPr id="1017" name="Google Shape;1017;p35"/>
          <p:cNvSpPr txBox="1"/>
          <p:nvPr/>
        </p:nvSpPr>
        <p:spPr>
          <a:xfrm>
            <a:off x="2230888" y="4068100"/>
            <a:ext cx="1045712"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lt1"/>
                </a:solidFill>
                <a:latin typeface="Maven Pro"/>
                <a:ea typeface="Maven Pro"/>
                <a:cs typeface="Maven Pro"/>
                <a:sym typeface="Maven Pro"/>
              </a:rPr>
              <a:t>Male</a:t>
            </a:r>
            <a:endParaRPr sz="2000" dirty="0">
              <a:solidFill>
                <a:schemeClr val="lt1"/>
              </a:solidFill>
              <a:latin typeface="Maven Pro"/>
              <a:ea typeface="Maven Pro"/>
              <a:cs typeface="Maven Pro"/>
              <a:sym typeface="Maven Pro"/>
            </a:endParaRPr>
          </a:p>
        </p:txBody>
      </p:sp>
      <p:cxnSp>
        <p:nvCxnSpPr>
          <p:cNvPr id="1018" name="Google Shape;1018;p35"/>
          <p:cNvCxnSpPr>
            <a:stCxn id="1014" idx="0"/>
            <a:endCxn id="1015" idx="1"/>
          </p:cNvCxnSpPr>
          <p:nvPr/>
        </p:nvCxnSpPr>
        <p:spPr>
          <a:xfrm rot="5400000">
            <a:off x="619639" y="3278713"/>
            <a:ext cx="1811100" cy="158100"/>
          </a:xfrm>
          <a:prstGeom prst="bentConnector4">
            <a:avLst>
              <a:gd name="adj1" fmla="val -1062"/>
              <a:gd name="adj2" fmla="val 250538"/>
            </a:avLst>
          </a:prstGeom>
          <a:noFill/>
          <a:ln w="9525" cap="flat" cmpd="sng">
            <a:solidFill>
              <a:schemeClr val="accent2"/>
            </a:solidFill>
            <a:prstDash val="solid"/>
            <a:round/>
            <a:headEnd type="none" w="med" len="med"/>
            <a:tailEnd type="none" w="med" len="med"/>
          </a:ln>
        </p:spPr>
      </p:cxnSp>
      <p:cxnSp>
        <p:nvCxnSpPr>
          <p:cNvPr id="1019" name="Google Shape;1019;p35"/>
          <p:cNvCxnSpPr/>
          <p:nvPr/>
        </p:nvCxnSpPr>
        <p:spPr>
          <a:xfrm rot="10800000">
            <a:off x="1709408" y="3068100"/>
            <a:ext cx="0" cy="521100"/>
          </a:xfrm>
          <a:prstGeom prst="straightConnector1">
            <a:avLst/>
          </a:prstGeom>
          <a:noFill/>
          <a:ln w="9525" cap="flat" cmpd="sng">
            <a:solidFill>
              <a:schemeClr val="accent3"/>
            </a:solidFill>
            <a:prstDash val="solid"/>
            <a:round/>
            <a:headEnd type="none" w="med" len="med"/>
            <a:tailEnd type="none" w="med" len="med"/>
          </a:ln>
        </p:spPr>
      </p:cxnSp>
      <p:sp>
        <p:nvSpPr>
          <p:cNvPr id="1020" name="Google Shape;1020;p35"/>
          <p:cNvSpPr txBox="1"/>
          <p:nvPr/>
        </p:nvSpPr>
        <p:spPr>
          <a:xfrm>
            <a:off x="3276600" y="1671325"/>
            <a:ext cx="1578942" cy="39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solidFill>
                  <a:schemeClr val="lt1"/>
                </a:solidFill>
                <a:latin typeface="Maven Pro"/>
                <a:ea typeface="Maven Pro"/>
                <a:cs typeface="Maven Pro"/>
                <a:sym typeface="Maven Pro"/>
              </a:rPr>
              <a:t>Repay on time</a:t>
            </a:r>
            <a:endParaRPr dirty="0">
              <a:solidFill>
                <a:schemeClr val="lt1"/>
              </a:solidFill>
              <a:latin typeface="Maven Pro"/>
              <a:ea typeface="Maven Pro"/>
              <a:cs typeface="Maven Pro"/>
              <a:sym typeface="Maven Pro"/>
            </a:endParaRPr>
          </a:p>
        </p:txBody>
      </p:sp>
      <p:sp>
        <p:nvSpPr>
          <p:cNvPr id="1021" name="Google Shape;1021;p35"/>
          <p:cNvSpPr txBox="1"/>
          <p:nvPr/>
        </p:nvSpPr>
        <p:spPr>
          <a:xfrm>
            <a:off x="4014342" y="2318175"/>
            <a:ext cx="841200" cy="39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lt1"/>
                </a:solidFill>
                <a:latin typeface="Maven Pro"/>
                <a:ea typeface="Maven Pro"/>
                <a:cs typeface="Maven Pro"/>
                <a:sym typeface="Maven Pro"/>
              </a:rPr>
              <a:t>Default</a:t>
            </a:r>
            <a:endParaRPr dirty="0">
              <a:solidFill>
                <a:schemeClr val="lt1"/>
              </a:solidFill>
              <a:latin typeface="Maven Pro"/>
              <a:ea typeface="Maven Pro"/>
              <a:cs typeface="Maven Pro"/>
              <a:sym typeface="Maven Pro"/>
            </a:endParaRPr>
          </a:p>
        </p:txBody>
      </p:sp>
      <p:sp>
        <p:nvSpPr>
          <p:cNvPr id="1022" name="Google Shape;1022;p35"/>
          <p:cNvSpPr/>
          <p:nvPr/>
        </p:nvSpPr>
        <p:spPr>
          <a:xfrm>
            <a:off x="509057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540275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571492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602710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633927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665145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endParaRPr/>
          </a:p>
        </p:txBody>
      </p:sp>
      <p:sp>
        <p:nvSpPr>
          <p:cNvPr id="1028" name="Google Shape;1028;p35"/>
          <p:cNvSpPr/>
          <p:nvPr/>
        </p:nvSpPr>
        <p:spPr>
          <a:xfrm>
            <a:off x="6963625" y="1615425"/>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29" name="Google Shape;1029;p35"/>
          <p:cNvSpPr/>
          <p:nvPr/>
        </p:nvSpPr>
        <p:spPr>
          <a:xfrm>
            <a:off x="509057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5402750"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571492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6027100"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633927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6651450" y="1905300"/>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35" name="Google Shape;1035;p35"/>
          <p:cNvSpPr/>
          <p:nvPr/>
        </p:nvSpPr>
        <p:spPr>
          <a:xfrm>
            <a:off x="6963625" y="1905300"/>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5090575"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5402750"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5714925"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6027100"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endParaRPr/>
          </a:p>
        </p:txBody>
      </p:sp>
      <p:sp>
        <p:nvSpPr>
          <p:cNvPr id="1040" name="Google Shape;1040;p35"/>
          <p:cNvSpPr/>
          <p:nvPr/>
        </p:nvSpPr>
        <p:spPr>
          <a:xfrm>
            <a:off x="6339275" y="2295775"/>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41" name="Google Shape;1041;p35"/>
          <p:cNvSpPr/>
          <p:nvPr/>
        </p:nvSpPr>
        <p:spPr>
          <a:xfrm>
            <a:off x="6651450" y="2295775"/>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42" name="Google Shape;1042;p35"/>
          <p:cNvSpPr/>
          <p:nvPr/>
        </p:nvSpPr>
        <p:spPr>
          <a:xfrm>
            <a:off x="6963625" y="2295775"/>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509057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540275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571492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602710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633927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endParaRPr/>
          </a:p>
        </p:txBody>
      </p:sp>
      <p:sp>
        <p:nvSpPr>
          <p:cNvPr id="1048" name="Google Shape;1048;p35"/>
          <p:cNvSpPr/>
          <p:nvPr/>
        </p:nvSpPr>
        <p:spPr>
          <a:xfrm>
            <a:off x="665145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endParaRPr/>
          </a:p>
        </p:txBody>
      </p:sp>
      <p:sp>
        <p:nvSpPr>
          <p:cNvPr id="1049" name="Google Shape;1049;p35"/>
          <p:cNvSpPr/>
          <p:nvPr/>
        </p:nvSpPr>
        <p:spPr>
          <a:xfrm>
            <a:off x="6963625" y="2585650"/>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txBox="1"/>
          <p:nvPr/>
        </p:nvSpPr>
        <p:spPr>
          <a:xfrm>
            <a:off x="7275792" y="2305774"/>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1"/>
                </a:solidFill>
                <a:latin typeface="Share Tech"/>
                <a:ea typeface="Share Tech"/>
                <a:cs typeface="Share Tech"/>
                <a:sym typeface="Share Tech"/>
              </a:rPr>
              <a:t>7</a:t>
            </a:r>
            <a:r>
              <a:rPr lang="en" sz="2400" dirty="0" smtClean="0">
                <a:solidFill>
                  <a:schemeClr val="lt1"/>
                </a:solidFill>
                <a:latin typeface="Share Tech"/>
                <a:ea typeface="Share Tech"/>
                <a:cs typeface="Share Tech"/>
                <a:sym typeface="Share Tech"/>
              </a:rPr>
              <a:t>%</a:t>
            </a:r>
            <a:endParaRPr sz="2400" dirty="0">
              <a:solidFill>
                <a:schemeClr val="lt1"/>
              </a:solidFill>
              <a:latin typeface="Share Tech"/>
              <a:ea typeface="Share Tech"/>
              <a:cs typeface="Share Tech"/>
              <a:sym typeface="Share Tech"/>
            </a:endParaRPr>
          </a:p>
        </p:txBody>
      </p:sp>
      <p:grpSp>
        <p:nvGrpSpPr>
          <p:cNvPr id="1052" name="Google Shape;1052;p35"/>
          <p:cNvGrpSpPr/>
          <p:nvPr/>
        </p:nvGrpSpPr>
        <p:grpSpPr>
          <a:xfrm>
            <a:off x="4923267" y="3422061"/>
            <a:ext cx="417992" cy="1036638"/>
            <a:chOff x="3343310" y="4475555"/>
            <a:chExt cx="127717" cy="316753"/>
          </a:xfrm>
        </p:grpSpPr>
        <p:sp>
          <p:nvSpPr>
            <p:cNvPr id="1053" name="Google Shape;1053;p35"/>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5"/>
          <p:cNvSpPr txBox="1"/>
          <p:nvPr/>
        </p:nvSpPr>
        <p:spPr>
          <a:xfrm>
            <a:off x="5756375" y="3422050"/>
            <a:ext cx="1595100" cy="390600"/>
          </a:xfrm>
          <a:prstGeom prst="rect">
            <a:avLst/>
          </a:prstGeom>
          <a:noFill/>
          <a:ln>
            <a:noFill/>
          </a:ln>
        </p:spPr>
        <p:txBody>
          <a:bodyPr spcFirstLastPara="1" wrap="square" lIns="91425" tIns="91425" rIns="91425" bIns="91425" anchor="ctr" anchorCtr="0">
            <a:noAutofit/>
          </a:bodyPr>
          <a:lstStyle/>
          <a:p>
            <a:pPr marL="914400" lvl="0" indent="-914400" algn="ctr" rtl="0">
              <a:spcBef>
                <a:spcPts val="0"/>
              </a:spcBef>
              <a:spcAft>
                <a:spcPts val="0"/>
              </a:spcAft>
              <a:buNone/>
            </a:pPr>
            <a:r>
              <a:rPr lang="en" sz="3000" dirty="0">
                <a:solidFill>
                  <a:schemeClr val="accent3"/>
                </a:solidFill>
                <a:latin typeface="Share Tech"/>
                <a:ea typeface="Share Tech"/>
                <a:cs typeface="Share Tech"/>
                <a:sym typeface="Share Tech"/>
              </a:rPr>
              <a:t>3</a:t>
            </a:r>
            <a:r>
              <a:rPr lang="en" sz="3000" dirty="0" smtClean="0">
                <a:solidFill>
                  <a:schemeClr val="accent3"/>
                </a:solidFill>
                <a:latin typeface="Share Tech"/>
                <a:ea typeface="Share Tech"/>
                <a:cs typeface="Share Tech"/>
                <a:sym typeface="Share Tech"/>
              </a:rPr>
              <a:t>00,000</a:t>
            </a:r>
            <a:r>
              <a:rPr lang="en" sz="3000" dirty="0">
                <a:solidFill>
                  <a:schemeClr val="accent3"/>
                </a:solidFill>
                <a:latin typeface="Share Tech"/>
                <a:ea typeface="Share Tech"/>
                <a:cs typeface="Share Tech"/>
                <a:sym typeface="Share Tech"/>
              </a:rPr>
              <a:t>+</a:t>
            </a:r>
            <a:endParaRPr sz="3000" dirty="0">
              <a:solidFill>
                <a:schemeClr val="accent3"/>
              </a:solidFill>
              <a:latin typeface="Share Tech"/>
              <a:ea typeface="Share Tech"/>
              <a:cs typeface="Share Tech"/>
              <a:sym typeface="Share Tech"/>
            </a:endParaRPr>
          </a:p>
        </p:txBody>
      </p:sp>
      <p:sp>
        <p:nvSpPr>
          <p:cNvPr id="1056" name="Google Shape;1056;p35"/>
          <p:cNvSpPr txBox="1"/>
          <p:nvPr/>
        </p:nvSpPr>
        <p:spPr>
          <a:xfrm>
            <a:off x="5680688" y="3830650"/>
            <a:ext cx="17466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solidFill>
                  <a:schemeClr val="lt1"/>
                </a:solidFill>
                <a:latin typeface="Maven Pro"/>
                <a:ea typeface="Maven Pro"/>
                <a:cs typeface="Maven Pro"/>
                <a:sym typeface="Maven Pro"/>
              </a:rPr>
              <a:t>Applicants</a:t>
            </a:r>
            <a:endParaRPr sz="1800" dirty="0">
              <a:solidFill>
                <a:schemeClr val="lt1"/>
              </a:solidFill>
              <a:latin typeface="Maven Pro"/>
              <a:ea typeface="Maven Pro"/>
              <a:cs typeface="Maven Pro"/>
              <a:sym typeface="Maven Pro"/>
            </a:endParaRPr>
          </a:p>
        </p:txBody>
      </p:sp>
      <p:sp>
        <p:nvSpPr>
          <p:cNvPr id="1057" name="Google Shape;1057;p35"/>
          <p:cNvSpPr/>
          <p:nvPr/>
        </p:nvSpPr>
        <p:spPr>
          <a:xfrm>
            <a:off x="5482538" y="3388075"/>
            <a:ext cx="184200" cy="1104600"/>
          </a:xfrm>
          <a:prstGeom prst="rightBrace">
            <a:avLst>
              <a:gd name="adj1" fmla="val 0"/>
              <a:gd name="adj2" fmla="val 8488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35"/>
          <p:cNvCxnSpPr>
            <a:stCxn id="1057" idx="1"/>
          </p:cNvCxnSpPr>
          <p:nvPr/>
        </p:nvCxnSpPr>
        <p:spPr>
          <a:xfrm>
            <a:off x="5666738" y="4325704"/>
            <a:ext cx="1774500" cy="0"/>
          </a:xfrm>
          <a:prstGeom prst="straightConnector1">
            <a:avLst/>
          </a:prstGeom>
          <a:noFill/>
          <a:ln w="9525" cap="flat" cmpd="sng">
            <a:solidFill>
              <a:schemeClr val="lt2"/>
            </a:solidFill>
            <a:prstDash val="solid"/>
            <a:round/>
            <a:headEnd type="none" w="med" len="med"/>
            <a:tailEnd type="none" w="med" len="med"/>
          </a:ln>
        </p:spPr>
      </p:cxnSp>
      <p:grpSp>
        <p:nvGrpSpPr>
          <p:cNvPr id="1059" name="Google Shape;1059;p35"/>
          <p:cNvGrpSpPr/>
          <p:nvPr/>
        </p:nvGrpSpPr>
        <p:grpSpPr>
          <a:xfrm>
            <a:off x="4363992" y="3422061"/>
            <a:ext cx="417992" cy="1036638"/>
            <a:chOff x="3343310" y="4475555"/>
            <a:chExt cx="127717" cy="316753"/>
          </a:xfrm>
        </p:grpSpPr>
        <p:sp>
          <p:nvSpPr>
            <p:cNvPr id="1060" name="Google Shape;1060;p35"/>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35"/>
          <p:cNvSpPr txBox="1"/>
          <p:nvPr/>
        </p:nvSpPr>
        <p:spPr>
          <a:xfrm>
            <a:off x="1307862" y="1022054"/>
            <a:ext cx="212781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lt1"/>
                </a:solidFill>
                <a:latin typeface="Share Tech"/>
                <a:ea typeface="Share Tech"/>
                <a:cs typeface="Share Tech"/>
                <a:sym typeface="Share Tech"/>
              </a:rPr>
              <a:t>BORROWER GENDER</a:t>
            </a:r>
            <a:endParaRPr sz="2000" dirty="0">
              <a:solidFill>
                <a:schemeClr val="lt1"/>
              </a:solidFill>
              <a:latin typeface="Share Tech"/>
              <a:ea typeface="Share Tech"/>
              <a:cs typeface="Share Tech"/>
              <a:sym typeface="Share Tech"/>
            </a:endParaRPr>
          </a:p>
        </p:txBody>
      </p:sp>
      <p:sp>
        <p:nvSpPr>
          <p:cNvPr id="1063" name="Google Shape;1063;p35"/>
          <p:cNvSpPr txBox="1"/>
          <p:nvPr/>
        </p:nvSpPr>
        <p:spPr>
          <a:xfrm>
            <a:off x="5282437" y="1022054"/>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lt1"/>
                </a:solidFill>
                <a:latin typeface="Share Tech"/>
                <a:ea typeface="Share Tech"/>
                <a:cs typeface="Share Tech"/>
                <a:sym typeface="Share Tech"/>
              </a:rPr>
              <a:t>DEFAULT</a:t>
            </a:r>
            <a:endParaRPr sz="2000" dirty="0">
              <a:solidFill>
                <a:schemeClr val="lt1"/>
              </a:solidFill>
              <a:latin typeface="Share Tech"/>
              <a:ea typeface="Share Tech"/>
              <a:cs typeface="Share Tech"/>
              <a:sym typeface="Share Tech"/>
            </a:endParaRPr>
          </a:p>
        </p:txBody>
      </p:sp>
      <p:sp>
        <p:nvSpPr>
          <p:cNvPr id="57" name="Google Shape;1051;p35"/>
          <p:cNvSpPr txBox="1"/>
          <p:nvPr/>
        </p:nvSpPr>
        <p:spPr>
          <a:xfrm>
            <a:off x="7275792" y="2585650"/>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lt1"/>
                </a:solidFill>
                <a:latin typeface="Share Tech"/>
                <a:ea typeface="Share Tech"/>
                <a:cs typeface="Share Tech"/>
                <a:sym typeface="Share Tech"/>
              </a:rPr>
              <a:t>10</a:t>
            </a:r>
            <a:r>
              <a:rPr lang="en" sz="2400" dirty="0" smtClean="0">
                <a:solidFill>
                  <a:schemeClr val="lt1"/>
                </a:solidFill>
                <a:latin typeface="Share Tech"/>
                <a:ea typeface="Share Tech"/>
                <a:cs typeface="Share Tech"/>
                <a:sym typeface="Share Tech"/>
              </a:rPr>
              <a:t>%</a:t>
            </a:r>
            <a:endParaRPr sz="2400" dirty="0">
              <a:solidFill>
                <a:schemeClr val="lt1"/>
              </a:solidFill>
              <a:latin typeface="Share Tech"/>
              <a:ea typeface="Share Tech"/>
              <a:cs typeface="Share Tech"/>
              <a:sym typeface="Share Tech"/>
            </a:endParaRPr>
          </a:p>
        </p:txBody>
      </p:sp>
      <p:sp>
        <p:nvSpPr>
          <p:cNvPr id="58" name="Google Shape;1051;p35"/>
          <p:cNvSpPr txBox="1"/>
          <p:nvPr/>
        </p:nvSpPr>
        <p:spPr>
          <a:xfrm>
            <a:off x="7275792" y="1905300"/>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lt1"/>
                </a:solidFill>
                <a:latin typeface="Share Tech"/>
                <a:ea typeface="Share Tech"/>
                <a:cs typeface="Share Tech"/>
                <a:sym typeface="Share Tech"/>
              </a:rPr>
              <a:t>90%</a:t>
            </a:r>
            <a:endParaRPr sz="2400" dirty="0">
              <a:solidFill>
                <a:schemeClr val="lt1"/>
              </a:solidFill>
              <a:latin typeface="Share Tech"/>
              <a:ea typeface="Share Tech"/>
              <a:cs typeface="Share Tech"/>
              <a:sym typeface="Share Tech"/>
            </a:endParaRPr>
          </a:p>
        </p:txBody>
      </p:sp>
      <p:sp>
        <p:nvSpPr>
          <p:cNvPr id="59" name="Google Shape;1051;p35"/>
          <p:cNvSpPr txBox="1"/>
          <p:nvPr/>
        </p:nvSpPr>
        <p:spPr>
          <a:xfrm>
            <a:off x="7275792" y="1629135"/>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lt1"/>
                </a:solidFill>
                <a:latin typeface="Share Tech"/>
                <a:ea typeface="Share Tech"/>
                <a:cs typeface="Share Tech"/>
                <a:sym typeface="Share Tech"/>
              </a:rPr>
              <a:t>93%</a:t>
            </a:r>
            <a:endParaRPr sz="2400" dirty="0">
              <a:solidFill>
                <a:schemeClr val="lt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KEY INSIGHTS &amp; FINDINGS</a:t>
            </a:r>
            <a:endParaRPr dirty="0"/>
          </a:p>
        </p:txBody>
      </p:sp>
      <p:grpSp>
        <p:nvGrpSpPr>
          <p:cNvPr id="77" name="Google Shape;181;p18"/>
          <p:cNvGrpSpPr/>
          <p:nvPr/>
        </p:nvGrpSpPr>
        <p:grpSpPr>
          <a:xfrm>
            <a:off x="233292" y="1227417"/>
            <a:ext cx="5243142" cy="2343870"/>
            <a:chOff x="1774813" y="1357225"/>
            <a:chExt cx="5594400" cy="2343870"/>
          </a:xfrm>
        </p:grpSpPr>
        <p:cxnSp>
          <p:nvCxnSpPr>
            <p:cNvPr id="78" name="Google Shape;182;p18"/>
            <p:cNvCxnSpPr/>
            <p:nvPr/>
          </p:nvCxnSpPr>
          <p:spPr>
            <a:xfrm>
              <a:off x="1774813" y="135722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79" name="Google Shape;183;p18"/>
            <p:cNvCxnSpPr/>
            <p:nvPr/>
          </p:nvCxnSpPr>
          <p:spPr>
            <a:xfrm>
              <a:off x="1774813" y="161765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0" name="Google Shape;184;p18"/>
            <p:cNvCxnSpPr/>
            <p:nvPr/>
          </p:nvCxnSpPr>
          <p:spPr>
            <a:xfrm>
              <a:off x="1774813" y="187808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185;p18"/>
            <p:cNvCxnSpPr/>
            <p:nvPr/>
          </p:nvCxnSpPr>
          <p:spPr>
            <a:xfrm>
              <a:off x="1774813" y="213851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186;p18"/>
            <p:cNvCxnSpPr/>
            <p:nvPr/>
          </p:nvCxnSpPr>
          <p:spPr>
            <a:xfrm>
              <a:off x="1774813" y="239894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187;p18"/>
            <p:cNvCxnSpPr/>
            <p:nvPr/>
          </p:nvCxnSpPr>
          <p:spPr>
            <a:xfrm>
              <a:off x="1774813" y="265937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188;p18"/>
            <p:cNvCxnSpPr/>
            <p:nvPr/>
          </p:nvCxnSpPr>
          <p:spPr>
            <a:xfrm>
              <a:off x="1774813" y="291980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189;p18"/>
            <p:cNvCxnSpPr/>
            <p:nvPr/>
          </p:nvCxnSpPr>
          <p:spPr>
            <a:xfrm>
              <a:off x="1774813" y="318023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190;p18"/>
            <p:cNvCxnSpPr/>
            <p:nvPr/>
          </p:nvCxnSpPr>
          <p:spPr>
            <a:xfrm>
              <a:off x="1774813" y="344066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191;p18"/>
            <p:cNvCxnSpPr/>
            <p:nvPr/>
          </p:nvCxnSpPr>
          <p:spPr>
            <a:xfrm>
              <a:off x="1774813" y="3701095"/>
              <a:ext cx="5594400" cy="0"/>
            </a:xfrm>
            <a:prstGeom prst="straightConnector1">
              <a:avLst/>
            </a:prstGeom>
            <a:noFill/>
            <a:ln w="9525" cap="flat" cmpd="sng">
              <a:solidFill>
                <a:schemeClr val="lt2"/>
              </a:solidFill>
              <a:prstDash val="solid"/>
              <a:round/>
              <a:headEnd type="none" w="med" len="med"/>
              <a:tailEnd type="none" w="med" len="med"/>
            </a:ln>
          </p:spPr>
        </p:cxnSp>
      </p:grpSp>
      <p:grpSp>
        <p:nvGrpSpPr>
          <p:cNvPr id="91" name="Google Shape;196;p18"/>
          <p:cNvGrpSpPr/>
          <p:nvPr/>
        </p:nvGrpSpPr>
        <p:grpSpPr>
          <a:xfrm>
            <a:off x="559034" y="2298842"/>
            <a:ext cx="714067" cy="1533013"/>
            <a:chOff x="1526500" y="2276500"/>
            <a:chExt cx="758400" cy="1533013"/>
          </a:xfrm>
        </p:grpSpPr>
        <p:sp>
          <p:nvSpPr>
            <p:cNvPr id="92" name="Google Shape;197;p18"/>
            <p:cNvSpPr/>
            <p:nvPr/>
          </p:nvSpPr>
          <p:spPr>
            <a:xfrm>
              <a:off x="1607652" y="2507213"/>
              <a:ext cx="596100" cy="1302300"/>
            </a:xfrm>
            <a:prstGeom prst="snip2SameRect">
              <a:avLst>
                <a:gd name="adj1" fmla="val 50000"/>
                <a:gd name="adj2" fmla="val 0"/>
              </a:avLst>
            </a:prstGeom>
            <a:solidFill>
              <a:schemeClr val="accent1"/>
            </a:solidFill>
            <a:ln>
              <a:noFill/>
            </a:ln>
          </p:spPr>
          <p:txBody>
            <a:bodyPr spcFirstLastPara="1" wrap="square" lIns="0" tIns="91425" rIns="0" bIns="91425" anchor="ctr" anchorCtr="0">
              <a:noAutofit/>
            </a:bodyPr>
            <a:lstStyle/>
            <a:p>
              <a:pPr lvl="0" algn="ctr">
                <a:buClr>
                  <a:schemeClr val="dk1"/>
                </a:buClr>
                <a:buSzPts val="1100"/>
              </a:pPr>
              <a:r>
                <a:rPr lang="en" dirty="0">
                  <a:solidFill>
                    <a:srgbClr val="FFFFFF"/>
                  </a:solidFill>
                  <a:latin typeface="Fira Sans Extra Condensed"/>
                  <a:ea typeface="Fira Sans Extra Condensed"/>
                  <a:cs typeface="Fira Sans Extra Condensed"/>
                  <a:sym typeface="Fira Sans Extra Condensed"/>
                </a:rPr>
                <a:t>4%</a:t>
              </a:r>
              <a:endParaRPr lang="en" dirty="0">
                <a:solidFill>
                  <a:schemeClr val="dk1"/>
                </a:solidFill>
                <a:latin typeface="Fira Sans Extra Condensed"/>
                <a:ea typeface="Fira Sans Extra Condensed"/>
                <a:cs typeface="Fira Sans Extra Condensed"/>
                <a:sym typeface="Fira Sans Extra Condensed"/>
              </a:endParaRPr>
            </a:p>
          </p:txBody>
        </p:sp>
        <p:sp>
          <p:nvSpPr>
            <p:cNvPr id="93" name="Google Shape;198;p18"/>
            <p:cNvSpPr txBox="1"/>
            <p:nvPr/>
          </p:nvSpPr>
          <p:spPr>
            <a:xfrm>
              <a:off x="1526500" y="227650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65 - 70</a:t>
              </a:r>
              <a:endParaRPr sz="1200" dirty="0">
                <a:solidFill>
                  <a:schemeClr val="bg1"/>
                </a:solidFill>
                <a:latin typeface="Roboto"/>
                <a:ea typeface="Roboto"/>
                <a:cs typeface="Roboto"/>
                <a:sym typeface="Roboto"/>
              </a:endParaRPr>
            </a:p>
          </p:txBody>
        </p:sp>
      </p:grpSp>
      <p:grpSp>
        <p:nvGrpSpPr>
          <p:cNvPr id="103" name="Google Shape;208;p18"/>
          <p:cNvGrpSpPr/>
          <p:nvPr/>
        </p:nvGrpSpPr>
        <p:grpSpPr>
          <a:xfrm>
            <a:off x="1598784" y="2035892"/>
            <a:ext cx="714067" cy="1795938"/>
            <a:chOff x="2566250" y="2013550"/>
            <a:chExt cx="758400" cy="1795938"/>
          </a:xfrm>
        </p:grpSpPr>
        <p:sp>
          <p:nvSpPr>
            <p:cNvPr id="104" name="Google Shape;209;p18"/>
            <p:cNvSpPr/>
            <p:nvPr/>
          </p:nvSpPr>
          <p:spPr>
            <a:xfrm>
              <a:off x="2647402" y="2246788"/>
              <a:ext cx="596100" cy="1562700"/>
            </a:xfrm>
            <a:prstGeom prst="snip2SameRect">
              <a:avLst>
                <a:gd name="adj1" fmla="val 50000"/>
                <a:gd name="adj2" fmla="val 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dirty="0" smtClean="0">
                  <a:solidFill>
                    <a:srgbClr val="FFFFFF"/>
                  </a:solidFill>
                  <a:latin typeface="Fira Sans Extra Condensed"/>
                  <a:ea typeface="Fira Sans Extra Condensed"/>
                  <a:cs typeface="Fira Sans Extra Condensed"/>
                  <a:sym typeface="Fira Sans Extra Condensed"/>
                </a:rPr>
                <a:t>6%</a:t>
              </a:r>
              <a:endParaRPr dirty="0">
                <a:solidFill>
                  <a:schemeClr val="dk1"/>
                </a:solidFill>
                <a:latin typeface="Fira Sans Extra Condensed"/>
                <a:ea typeface="Fira Sans Extra Condensed"/>
                <a:cs typeface="Fira Sans Extra Condensed"/>
                <a:sym typeface="Fira Sans Extra Condensed"/>
              </a:endParaRPr>
            </a:p>
          </p:txBody>
        </p:sp>
        <p:sp>
          <p:nvSpPr>
            <p:cNvPr id="105" name="Google Shape;210;p18"/>
            <p:cNvSpPr txBox="1"/>
            <p:nvPr/>
          </p:nvSpPr>
          <p:spPr>
            <a:xfrm>
              <a:off x="2566250" y="201355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60 - 65</a:t>
              </a:r>
              <a:endParaRPr sz="1200" dirty="0">
                <a:solidFill>
                  <a:schemeClr val="bg1"/>
                </a:solidFill>
                <a:latin typeface="Roboto"/>
                <a:ea typeface="Roboto"/>
                <a:cs typeface="Roboto"/>
                <a:sym typeface="Roboto"/>
              </a:endParaRPr>
            </a:p>
          </p:txBody>
        </p:sp>
      </p:grpSp>
      <p:grpSp>
        <p:nvGrpSpPr>
          <p:cNvPr id="110" name="Google Shape;215;p18"/>
          <p:cNvGrpSpPr/>
          <p:nvPr/>
        </p:nvGrpSpPr>
        <p:grpSpPr>
          <a:xfrm>
            <a:off x="2638534" y="1772942"/>
            <a:ext cx="714067" cy="2058863"/>
            <a:chOff x="3606000" y="1750600"/>
            <a:chExt cx="758400" cy="2058863"/>
          </a:xfrm>
        </p:grpSpPr>
        <p:sp>
          <p:nvSpPr>
            <p:cNvPr id="111" name="Google Shape;216;p18"/>
            <p:cNvSpPr/>
            <p:nvPr/>
          </p:nvSpPr>
          <p:spPr>
            <a:xfrm>
              <a:off x="3687152" y="1986363"/>
              <a:ext cx="596100" cy="1823100"/>
            </a:xfrm>
            <a:prstGeom prst="snip2SameRect">
              <a:avLst>
                <a:gd name="adj1" fmla="val 50000"/>
                <a:gd name="adj2" fmla="val 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dirty="0" smtClean="0">
                  <a:solidFill>
                    <a:srgbClr val="FFFFFF"/>
                  </a:solidFill>
                  <a:latin typeface="Fira Sans Extra Condensed"/>
                  <a:ea typeface="Fira Sans Extra Condensed"/>
                  <a:cs typeface="Fira Sans Extra Condensed"/>
                  <a:sym typeface="Fira Sans Extra Condensed"/>
                </a:rPr>
                <a:t>8%</a:t>
              </a:r>
              <a:endParaRPr dirty="0">
                <a:solidFill>
                  <a:schemeClr val="dk1"/>
                </a:solidFill>
                <a:latin typeface="Fira Sans Extra Condensed"/>
                <a:ea typeface="Fira Sans Extra Condensed"/>
                <a:cs typeface="Fira Sans Extra Condensed"/>
                <a:sym typeface="Fira Sans Extra Condensed"/>
              </a:endParaRPr>
            </a:p>
          </p:txBody>
        </p:sp>
        <p:sp>
          <p:nvSpPr>
            <p:cNvPr id="112" name="Google Shape;217;p18"/>
            <p:cNvSpPr txBox="1"/>
            <p:nvPr/>
          </p:nvSpPr>
          <p:spPr>
            <a:xfrm>
              <a:off x="3606000" y="175060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40 - 45</a:t>
              </a:r>
              <a:endParaRPr sz="1200" dirty="0">
                <a:solidFill>
                  <a:schemeClr val="bg1"/>
                </a:solidFill>
                <a:latin typeface="Roboto"/>
                <a:ea typeface="Roboto"/>
                <a:cs typeface="Roboto"/>
                <a:sym typeface="Roboto"/>
              </a:endParaRPr>
            </a:p>
          </p:txBody>
        </p:sp>
      </p:grpSp>
      <p:grpSp>
        <p:nvGrpSpPr>
          <p:cNvPr id="116" name="Google Shape;221;p18"/>
          <p:cNvGrpSpPr/>
          <p:nvPr/>
        </p:nvGrpSpPr>
        <p:grpSpPr>
          <a:xfrm>
            <a:off x="3678284" y="1515017"/>
            <a:ext cx="714067" cy="2316738"/>
            <a:chOff x="4645750" y="1492675"/>
            <a:chExt cx="758400" cy="2316738"/>
          </a:xfrm>
        </p:grpSpPr>
        <p:sp>
          <p:nvSpPr>
            <p:cNvPr id="117" name="Google Shape;222;p18"/>
            <p:cNvSpPr/>
            <p:nvPr/>
          </p:nvSpPr>
          <p:spPr>
            <a:xfrm>
              <a:off x="4726902" y="1725913"/>
              <a:ext cx="596100" cy="2083500"/>
            </a:xfrm>
            <a:prstGeom prst="snip2SameRect">
              <a:avLst>
                <a:gd name="adj1" fmla="val 50000"/>
                <a:gd name="adj2" fmla="val 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smtClean="0">
                  <a:solidFill>
                    <a:srgbClr val="FFFFFF"/>
                  </a:solidFill>
                  <a:latin typeface="Fira Sans Extra Condensed"/>
                  <a:ea typeface="Fira Sans Extra Condensed"/>
                  <a:cs typeface="Fira Sans Extra Condensed"/>
                  <a:sym typeface="Fira Sans Extra Condensed"/>
                </a:rPr>
                <a:t>11%</a:t>
              </a:r>
              <a:endParaRPr sz="1100" dirty="0">
                <a:solidFill>
                  <a:schemeClr val="dk1"/>
                </a:solidFill>
                <a:latin typeface="Fira Sans Extra Condensed"/>
                <a:ea typeface="Fira Sans Extra Condensed"/>
                <a:cs typeface="Fira Sans Extra Condensed"/>
                <a:sym typeface="Fira Sans Extra Condensed"/>
              </a:endParaRPr>
            </a:p>
          </p:txBody>
        </p:sp>
        <p:sp>
          <p:nvSpPr>
            <p:cNvPr id="118" name="Google Shape;223;p18"/>
            <p:cNvSpPr txBox="1"/>
            <p:nvPr/>
          </p:nvSpPr>
          <p:spPr>
            <a:xfrm>
              <a:off x="4645750" y="1492675"/>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25 - 30</a:t>
              </a:r>
              <a:endParaRPr sz="1200" dirty="0">
                <a:solidFill>
                  <a:schemeClr val="bg1"/>
                </a:solidFill>
                <a:latin typeface="Roboto"/>
                <a:ea typeface="Roboto"/>
                <a:cs typeface="Roboto"/>
                <a:sym typeface="Roboto"/>
              </a:endParaRPr>
            </a:p>
          </p:txBody>
        </p:sp>
      </p:grpSp>
      <p:grpSp>
        <p:nvGrpSpPr>
          <p:cNvPr id="125" name="Google Shape;230;p18"/>
          <p:cNvGrpSpPr/>
          <p:nvPr/>
        </p:nvGrpSpPr>
        <p:grpSpPr>
          <a:xfrm>
            <a:off x="4718034" y="1259592"/>
            <a:ext cx="714067" cy="2572138"/>
            <a:chOff x="5685500" y="1237250"/>
            <a:chExt cx="758400" cy="2572138"/>
          </a:xfrm>
        </p:grpSpPr>
        <p:sp>
          <p:nvSpPr>
            <p:cNvPr id="126" name="Google Shape;231;p18"/>
            <p:cNvSpPr/>
            <p:nvPr/>
          </p:nvSpPr>
          <p:spPr>
            <a:xfrm>
              <a:off x="5766652" y="1465488"/>
              <a:ext cx="596100" cy="2343900"/>
            </a:xfrm>
            <a:prstGeom prst="snip2SameRect">
              <a:avLst>
                <a:gd name="adj1" fmla="val 50000"/>
                <a:gd name="adj2" fmla="val 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smtClean="0">
                  <a:solidFill>
                    <a:srgbClr val="FFFFFF"/>
                  </a:solidFill>
                  <a:latin typeface="Fira Sans Extra Condensed"/>
                  <a:ea typeface="Fira Sans Extra Condensed"/>
                  <a:cs typeface="Fira Sans Extra Condensed"/>
                  <a:sym typeface="Fira Sans Extra Condensed"/>
                </a:rPr>
                <a:t>12%</a:t>
              </a:r>
              <a:endParaRPr sz="1100" dirty="0">
                <a:solidFill>
                  <a:schemeClr val="dk1"/>
                </a:solidFill>
                <a:latin typeface="Fira Sans Extra Condensed"/>
                <a:ea typeface="Fira Sans Extra Condensed"/>
                <a:cs typeface="Fira Sans Extra Condensed"/>
                <a:sym typeface="Fira Sans Extra Condensed"/>
              </a:endParaRPr>
            </a:p>
          </p:txBody>
        </p:sp>
        <p:sp>
          <p:nvSpPr>
            <p:cNvPr id="127" name="Google Shape;232;p18"/>
            <p:cNvSpPr txBox="1"/>
            <p:nvPr/>
          </p:nvSpPr>
          <p:spPr>
            <a:xfrm>
              <a:off x="5685500" y="123725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20 - 25</a:t>
              </a:r>
              <a:endParaRPr sz="1200" dirty="0">
                <a:solidFill>
                  <a:schemeClr val="bg1"/>
                </a:solidFill>
                <a:latin typeface="Roboto"/>
                <a:ea typeface="Roboto"/>
                <a:cs typeface="Roboto"/>
                <a:sym typeface="Roboto"/>
              </a:endParaRPr>
            </a:p>
          </p:txBody>
        </p:sp>
      </p:grpSp>
      <p:cxnSp>
        <p:nvCxnSpPr>
          <p:cNvPr id="128" name="Google Shape;233;p18"/>
          <p:cNvCxnSpPr/>
          <p:nvPr/>
        </p:nvCxnSpPr>
        <p:spPr>
          <a:xfrm>
            <a:off x="233345" y="3831717"/>
            <a:ext cx="5243080" cy="0"/>
          </a:xfrm>
          <a:prstGeom prst="straightConnector1">
            <a:avLst/>
          </a:prstGeom>
          <a:noFill/>
          <a:ln w="19050" cap="flat" cmpd="sng">
            <a:solidFill>
              <a:schemeClr val="accent6"/>
            </a:solidFill>
            <a:prstDash val="solid"/>
            <a:round/>
            <a:headEnd type="none" w="med" len="med"/>
            <a:tailEnd type="none" w="med" len="med"/>
          </a:ln>
        </p:spPr>
      </p:cxnSp>
      <p:sp>
        <p:nvSpPr>
          <p:cNvPr id="143" name="Google Shape;1062;p35"/>
          <p:cNvSpPr txBox="1"/>
          <p:nvPr/>
        </p:nvSpPr>
        <p:spPr>
          <a:xfrm>
            <a:off x="329185" y="3914980"/>
            <a:ext cx="50514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lt1"/>
                </a:solidFill>
                <a:latin typeface="Share Tech"/>
                <a:ea typeface="Share Tech"/>
                <a:cs typeface="Share Tech"/>
                <a:sym typeface="Share Tech"/>
              </a:rPr>
              <a:t>BORROWER AGE GROUP VS FAILURE TO REPAY</a:t>
            </a:r>
            <a:endParaRPr sz="2000" dirty="0">
              <a:solidFill>
                <a:schemeClr val="lt1"/>
              </a:solidFill>
              <a:latin typeface="Share Tech"/>
              <a:ea typeface="Share Tech"/>
              <a:cs typeface="Share Tech"/>
              <a:sym typeface="Share Tech"/>
            </a:endParaRPr>
          </a:p>
        </p:txBody>
      </p:sp>
      <p:sp>
        <p:nvSpPr>
          <p:cNvPr id="172" name="Google Shape;715;p34"/>
          <p:cNvSpPr txBox="1"/>
          <p:nvPr/>
        </p:nvSpPr>
        <p:spPr>
          <a:xfrm>
            <a:off x="5569558" y="1265406"/>
            <a:ext cx="1500931" cy="3279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smtClean="0">
                <a:solidFill>
                  <a:schemeClr val="lt1"/>
                </a:solidFill>
                <a:latin typeface="Share Tech"/>
                <a:ea typeface="Share Tech"/>
                <a:cs typeface="Share Tech"/>
                <a:sym typeface="Share Tech"/>
              </a:rPr>
              <a:t>Risky</a:t>
            </a:r>
            <a:endParaRPr sz="2000" dirty="0">
              <a:solidFill>
                <a:schemeClr val="lt1"/>
              </a:solidFill>
              <a:latin typeface="Share Tech"/>
              <a:ea typeface="Share Tech"/>
              <a:cs typeface="Share Tech"/>
              <a:sym typeface="Share Tech"/>
            </a:endParaRPr>
          </a:p>
        </p:txBody>
      </p:sp>
      <p:grpSp>
        <p:nvGrpSpPr>
          <p:cNvPr id="173" name="Google Shape;990;p34"/>
          <p:cNvGrpSpPr/>
          <p:nvPr/>
        </p:nvGrpSpPr>
        <p:grpSpPr>
          <a:xfrm>
            <a:off x="6184827" y="1700088"/>
            <a:ext cx="228600" cy="1701033"/>
            <a:chOff x="6048625" y="1698225"/>
            <a:chExt cx="338207" cy="2014657"/>
          </a:xfrm>
        </p:grpSpPr>
        <p:sp>
          <p:nvSpPr>
            <p:cNvPr id="174"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981;p34"/>
          <p:cNvGrpSpPr/>
          <p:nvPr/>
        </p:nvGrpSpPr>
        <p:grpSpPr>
          <a:xfrm>
            <a:off x="6883884" y="1708230"/>
            <a:ext cx="229166" cy="1692892"/>
            <a:chOff x="6905926" y="1698225"/>
            <a:chExt cx="338207" cy="2014657"/>
          </a:xfrm>
        </p:grpSpPr>
        <p:sp>
          <p:nvSpPr>
            <p:cNvPr id="179"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990;p34"/>
          <p:cNvGrpSpPr/>
          <p:nvPr/>
        </p:nvGrpSpPr>
        <p:grpSpPr>
          <a:xfrm>
            <a:off x="7606224" y="1693248"/>
            <a:ext cx="228600" cy="1701033"/>
            <a:chOff x="6048625" y="1698225"/>
            <a:chExt cx="338207" cy="2014657"/>
          </a:xfrm>
        </p:grpSpPr>
        <p:sp>
          <p:nvSpPr>
            <p:cNvPr id="195"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981;p34"/>
          <p:cNvGrpSpPr/>
          <p:nvPr/>
        </p:nvGrpSpPr>
        <p:grpSpPr>
          <a:xfrm>
            <a:off x="8356315" y="1691367"/>
            <a:ext cx="229166" cy="1692892"/>
            <a:chOff x="6905926" y="1698225"/>
            <a:chExt cx="338207" cy="2014657"/>
          </a:xfrm>
        </p:grpSpPr>
        <p:sp>
          <p:nvSpPr>
            <p:cNvPr id="200"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715;p34"/>
          <p:cNvSpPr txBox="1"/>
          <p:nvPr/>
        </p:nvSpPr>
        <p:spPr>
          <a:xfrm>
            <a:off x="7543800" y="1276474"/>
            <a:ext cx="908413" cy="3279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smtClean="0">
                <a:solidFill>
                  <a:schemeClr val="lt1"/>
                </a:solidFill>
                <a:latin typeface="Share Tech"/>
                <a:ea typeface="Share Tech"/>
                <a:cs typeface="Share Tech"/>
                <a:sym typeface="Share Tech"/>
              </a:rPr>
              <a:t>SAFE</a:t>
            </a:r>
            <a:endParaRPr sz="2000" dirty="0">
              <a:solidFill>
                <a:schemeClr val="lt1"/>
              </a:solidFill>
              <a:latin typeface="Share Tech"/>
              <a:ea typeface="Share Tech"/>
              <a:cs typeface="Share Tech"/>
              <a:sym typeface="Share Tech"/>
            </a:endParaRPr>
          </a:p>
        </p:txBody>
      </p:sp>
      <p:sp>
        <p:nvSpPr>
          <p:cNvPr id="216" name="Google Shape;715;p34"/>
          <p:cNvSpPr txBox="1"/>
          <p:nvPr/>
        </p:nvSpPr>
        <p:spPr>
          <a:xfrm>
            <a:off x="5943600" y="3946292"/>
            <a:ext cx="2988911" cy="3279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smtClean="0">
                <a:solidFill>
                  <a:schemeClr val="lt1"/>
                </a:solidFill>
                <a:latin typeface="Share Tech"/>
                <a:ea typeface="Share Tech"/>
                <a:cs typeface="Share Tech"/>
                <a:sym typeface="Share Tech"/>
              </a:rPr>
              <a:t>BORROWER JOB VS DEFAULT</a:t>
            </a:r>
            <a:endParaRPr sz="2000" dirty="0">
              <a:solidFill>
                <a:schemeClr val="lt1"/>
              </a:solidFill>
              <a:latin typeface="Share Tech"/>
              <a:ea typeface="Share Tech"/>
              <a:cs typeface="Share Tech"/>
              <a:sym typeface="Share Tech"/>
            </a:endParaRPr>
          </a:p>
        </p:txBody>
      </p:sp>
      <p:sp>
        <p:nvSpPr>
          <p:cNvPr id="217" name="Google Shape;1002;p34"/>
          <p:cNvSpPr txBox="1">
            <a:spLocks/>
          </p:cNvSpPr>
          <p:nvPr/>
        </p:nvSpPr>
        <p:spPr>
          <a:xfrm>
            <a:off x="6091424" y="3401122"/>
            <a:ext cx="457200" cy="37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smtClean="0">
                <a:solidFill>
                  <a:schemeClr val="accent1"/>
                </a:solidFill>
                <a:latin typeface="Share Tech"/>
                <a:ea typeface="Share Tech"/>
                <a:cs typeface="Share Tech"/>
                <a:sym typeface="Share Tech"/>
              </a:rPr>
              <a:t>18%</a:t>
            </a:r>
            <a:endParaRPr lang="en" sz="1200" dirty="0">
              <a:solidFill>
                <a:schemeClr val="accent1"/>
              </a:solidFill>
              <a:latin typeface="Share Tech"/>
              <a:ea typeface="Share Tech"/>
              <a:cs typeface="Share Tech"/>
              <a:sym typeface="Share Tech"/>
            </a:endParaRPr>
          </a:p>
        </p:txBody>
      </p:sp>
      <p:sp>
        <p:nvSpPr>
          <p:cNvPr id="218" name="Google Shape;1003;p34"/>
          <p:cNvSpPr txBox="1">
            <a:spLocks/>
          </p:cNvSpPr>
          <p:nvPr/>
        </p:nvSpPr>
        <p:spPr>
          <a:xfrm>
            <a:off x="6734457" y="3394038"/>
            <a:ext cx="528455"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smtClean="0">
                <a:solidFill>
                  <a:schemeClr val="accent2"/>
                </a:solidFill>
                <a:latin typeface="Share Tech"/>
                <a:ea typeface="Share Tech"/>
                <a:cs typeface="Share Tech"/>
                <a:sym typeface="Share Tech"/>
              </a:rPr>
              <a:t>11%</a:t>
            </a:r>
            <a:endParaRPr lang="en" sz="1200" dirty="0">
              <a:solidFill>
                <a:schemeClr val="accent2"/>
              </a:solidFill>
              <a:latin typeface="Share Tech"/>
              <a:ea typeface="Share Tech"/>
              <a:cs typeface="Share Tech"/>
              <a:sym typeface="Share Tech"/>
            </a:endParaRPr>
          </a:p>
        </p:txBody>
      </p:sp>
      <p:sp>
        <p:nvSpPr>
          <p:cNvPr id="220" name="Google Shape;1002;p34"/>
          <p:cNvSpPr txBox="1">
            <a:spLocks/>
          </p:cNvSpPr>
          <p:nvPr/>
        </p:nvSpPr>
        <p:spPr>
          <a:xfrm>
            <a:off x="7411643" y="3390922"/>
            <a:ext cx="457200" cy="37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a:solidFill>
                  <a:schemeClr val="accent1"/>
                </a:solidFill>
                <a:latin typeface="Share Tech"/>
                <a:ea typeface="Share Tech"/>
                <a:cs typeface="Share Tech"/>
                <a:sym typeface="Share Tech"/>
              </a:rPr>
              <a:t>5</a:t>
            </a:r>
            <a:r>
              <a:rPr lang="en" sz="1200" dirty="0" smtClean="0">
                <a:solidFill>
                  <a:schemeClr val="accent1"/>
                </a:solidFill>
                <a:latin typeface="Share Tech"/>
                <a:ea typeface="Share Tech"/>
                <a:cs typeface="Share Tech"/>
                <a:sym typeface="Share Tech"/>
              </a:rPr>
              <a:t>%</a:t>
            </a:r>
            <a:endParaRPr lang="en" sz="1200" dirty="0">
              <a:solidFill>
                <a:schemeClr val="accent1"/>
              </a:solidFill>
              <a:latin typeface="Share Tech"/>
              <a:ea typeface="Share Tech"/>
              <a:cs typeface="Share Tech"/>
              <a:sym typeface="Share Tech"/>
            </a:endParaRPr>
          </a:p>
        </p:txBody>
      </p:sp>
      <p:sp>
        <p:nvSpPr>
          <p:cNvPr id="221" name="Google Shape;1003;p34"/>
          <p:cNvSpPr txBox="1">
            <a:spLocks/>
          </p:cNvSpPr>
          <p:nvPr/>
        </p:nvSpPr>
        <p:spPr>
          <a:xfrm>
            <a:off x="8206888" y="3364998"/>
            <a:ext cx="528455"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smtClean="0">
                <a:solidFill>
                  <a:schemeClr val="accent2"/>
                </a:solidFill>
                <a:latin typeface="Share Tech"/>
                <a:ea typeface="Share Tech"/>
                <a:cs typeface="Share Tech"/>
                <a:sym typeface="Share Tech"/>
              </a:rPr>
              <a:t>7%</a:t>
            </a:r>
            <a:endParaRPr lang="en" sz="1200" dirty="0">
              <a:solidFill>
                <a:schemeClr val="accent2"/>
              </a:solidFill>
              <a:latin typeface="Share Tech"/>
              <a:ea typeface="Share Tech"/>
              <a:cs typeface="Share Tech"/>
              <a:sym typeface="Share Tech"/>
            </a:endParaRPr>
          </a:p>
        </p:txBody>
      </p:sp>
      <p:sp>
        <p:nvSpPr>
          <p:cNvPr id="223" name="Google Shape;999;p34"/>
          <p:cNvSpPr txBox="1">
            <a:spLocks/>
          </p:cNvSpPr>
          <p:nvPr/>
        </p:nvSpPr>
        <p:spPr>
          <a:xfrm>
            <a:off x="5951505" y="3572736"/>
            <a:ext cx="737037"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Labor</a:t>
            </a:r>
            <a:endParaRPr lang="en-US" sz="1100" dirty="0"/>
          </a:p>
        </p:txBody>
      </p:sp>
      <p:sp>
        <p:nvSpPr>
          <p:cNvPr id="225" name="Google Shape;999;p34"/>
          <p:cNvSpPr txBox="1">
            <a:spLocks/>
          </p:cNvSpPr>
          <p:nvPr/>
        </p:nvSpPr>
        <p:spPr>
          <a:xfrm>
            <a:off x="6639178" y="3554724"/>
            <a:ext cx="718577"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Drivers</a:t>
            </a:r>
            <a:endParaRPr lang="en-US" sz="1100" dirty="0"/>
          </a:p>
        </p:txBody>
      </p:sp>
      <p:sp>
        <p:nvSpPr>
          <p:cNvPr id="226" name="Google Shape;999;p34"/>
          <p:cNvSpPr txBox="1">
            <a:spLocks/>
          </p:cNvSpPr>
          <p:nvPr/>
        </p:nvSpPr>
        <p:spPr>
          <a:xfrm>
            <a:off x="7189149" y="3554724"/>
            <a:ext cx="1062749"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Accountants</a:t>
            </a:r>
            <a:endParaRPr lang="en-US" sz="1100" dirty="0"/>
          </a:p>
        </p:txBody>
      </p:sp>
      <p:sp>
        <p:nvSpPr>
          <p:cNvPr id="228" name="Google Shape;999;p34"/>
          <p:cNvSpPr txBox="1">
            <a:spLocks/>
          </p:cNvSpPr>
          <p:nvPr/>
        </p:nvSpPr>
        <p:spPr>
          <a:xfrm>
            <a:off x="8093797" y="3554724"/>
            <a:ext cx="838714"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Managers</a:t>
            </a:r>
            <a:endParaRPr lang="en-US" sz="1100" dirty="0"/>
          </a:p>
        </p:txBody>
      </p:sp>
      <p:sp>
        <p:nvSpPr>
          <p:cNvPr id="229" name="Google Shape;1062;p35"/>
          <p:cNvSpPr txBox="1"/>
          <p:nvPr/>
        </p:nvSpPr>
        <p:spPr>
          <a:xfrm>
            <a:off x="233292" y="4552950"/>
            <a:ext cx="50514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For more insights check the </a:t>
            </a:r>
            <a:r>
              <a:rPr lang="en" sz="1600" dirty="0" smtClean="0">
                <a:solidFill>
                  <a:schemeClr val="lt1"/>
                </a:solidFill>
                <a:latin typeface="Share Tech"/>
                <a:ea typeface="Share Tech"/>
                <a:cs typeface="Share Tech"/>
                <a:sym typeface="Share Tech"/>
                <a:hlinkClick r:id="rId3"/>
              </a:rPr>
              <a:t>EDA notebook</a:t>
            </a:r>
            <a:endParaRPr sz="1600" dirty="0">
              <a:solidFill>
                <a:schemeClr val="lt1"/>
              </a:solidFill>
              <a:latin typeface="Share Tech"/>
              <a:ea typeface="Share Tech"/>
              <a:cs typeface="Share Tech"/>
              <a:sym typeface="Share Tech"/>
            </a:endParaRPr>
          </a:p>
        </p:txBody>
      </p:sp>
    </p:spTree>
    <p:extLst>
      <p:ext uri="{BB962C8B-B14F-4D97-AF65-F5344CB8AC3E}">
        <p14:creationId xmlns:p14="http://schemas.microsoft.com/office/powerpoint/2010/main" val="984220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OUR PIPELINE</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610438" y="1721997"/>
            <a:ext cx="1881300" cy="644700"/>
          </a:xfrm>
          <a:prstGeom prst="rect">
            <a:avLst/>
          </a:prstGeom>
        </p:spPr>
        <p:txBody>
          <a:bodyPr spcFirstLastPara="1" wrap="square" lIns="91425" tIns="91425" rIns="91425" bIns="91425" anchor="b" anchorCtr="0">
            <a:noAutofit/>
          </a:bodyPr>
          <a:lstStyle/>
          <a:p>
            <a:pPr marL="0" indent="0">
              <a:lnSpc>
                <a:spcPct val="100000"/>
              </a:lnSpc>
              <a:buSzPts val="2800"/>
              <a:buNone/>
            </a:pPr>
            <a:r>
              <a:rPr lang="en-US" sz="1200" dirty="0">
                <a:latin typeface="Share Tech"/>
                <a:ea typeface="Share Tech"/>
                <a:cs typeface="Share Tech"/>
                <a:sym typeface="Share Tech"/>
              </a:rPr>
              <a:t>Handling missing feature, anomalies, encoding </a:t>
            </a:r>
            <a:endParaRPr sz="1200" dirty="0">
              <a:latin typeface="Share Tech"/>
              <a:ea typeface="Share Tech"/>
              <a:cs typeface="Share Tech"/>
              <a:sym typeface="Share Tech"/>
            </a:endParaRPr>
          </a:p>
        </p:txBody>
      </p:sp>
      <p:sp>
        <p:nvSpPr>
          <p:cNvPr id="1105" name="Google Shape;1105;p38"/>
          <p:cNvSpPr txBox="1">
            <a:spLocks noGrp="1"/>
          </p:cNvSpPr>
          <p:nvPr>
            <p:ph type="subTitle" idx="4294967295"/>
          </p:nvPr>
        </p:nvSpPr>
        <p:spPr>
          <a:xfrm>
            <a:off x="6720688" y="3486150"/>
            <a:ext cx="1881300" cy="644700"/>
          </a:xfrm>
          <a:prstGeom prst="rect">
            <a:avLst/>
          </a:prstGeom>
        </p:spPr>
        <p:txBody>
          <a:bodyPr spcFirstLastPara="1" wrap="square" lIns="91425" tIns="91425" rIns="91425" bIns="91425" anchor="t" anchorCtr="0">
            <a:noAutofit/>
          </a:bodyPr>
          <a:lstStyle/>
          <a:p>
            <a:pPr marL="0" indent="0">
              <a:lnSpc>
                <a:spcPct val="100000"/>
              </a:lnSpc>
              <a:buSzPts val="2800"/>
              <a:buNone/>
            </a:pPr>
            <a:r>
              <a:rPr lang="en" sz="1200" dirty="0" smtClean="0">
                <a:latin typeface="Share Tech"/>
                <a:ea typeface="Share Tech"/>
                <a:cs typeface="Share Tech"/>
                <a:sym typeface="Share Tech"/>
              </a:rPr>
              <a:t>- Baseline </a:t>
            </a:r>
            <a:r>
              <a:rPr lang="en" sz="1200" dirty="0">
                <a:latin typeface="Share Tech"/>
                <a:ea typeface="Share Tech"/>
                <a:cs typeface="Share Tech"/>
                <a:sym typeface="Share Tech"/>
              </a:rPr>
              <a:t>model: logistic </a:t>
            </a:r>
            <a:r>
              <a:rPr lang="en" sz="1200" dirty="0" smtClean="0">
                <a:latin typeface="Share Tech"/>
                <a:ea typeface="Share Tech"/>
                <a:cs typeface="Share Tech"/>
                <a:sym typeface="Share Tech"/>
              </a:rPr>
              <a:t>regression</a:t>
            </a:r>
          </a:p>
          <a:p>
            <a:pPr marL="0" indent="0">
              <a:lnSpc>
                <a:spcPct val="100000"/>
              </a:lnSpc>
              <a:buSzPts val="2800"/>
              <a:buNone/>
            </a:pPr>
            <a:r>
              <a:rPr lang="en" sz="1200" dirty="0" smtClean="0">
                <a:latin typeface="Share Tech"/>
                <a:ea typeface="Share Tech"/>
                <a:cs typeface="Share Tech"/>
                <a:sym typeface="Share Tech"/>
              </a:rPr>
              <a:t>- Random </a:t>
            </a:r>
            <a:r>
              <a:rPr lang="en" sz="1200" dirty="0">
                <a:latin typeface="Share Tech"/>
                <a:ea typeface="Share Tech"/>
                <a:cs typeface="Share Tech"/>
                <a:sym typeface="Share Tech"/>
              </a:rPr>
              <a:t>forest</a:t>
            </a:r>
            <a:endParaRPr lang="en" sz="1200" dirty="0">
              <a:latin typeface="Share Tech"/>
              <a:ea typeface="Share Tech"/>
              <a:cs typeface="Share Tech"/>
              <a:sym typeface="Share Tech"/>
            </a:endParaRPr>
          </a:p>
          <a:p>
            <a:pPr marL="0" indent="0">
              <a:lnSpc>
                <a:spcPct val="100000"/>
              </a:lnSpc>
              <a:buSzPts val="2800"/>
              <a:buNone/>
            </a:pPr>
            <a:r>
              <a:rPr lang="en" sz="1200" dirty="0" smtClean="0">
                <a:latin typeface="Share Tech"/>
                <a:ea typeface="Share Tech"/>
                <a:cs typeface="Share Tech"/>
                <a:sym typeface="Share Tech"/>
              </a:rPr>
              <a:t>- LightGBM 10 Kfold</a:t>
            </a:r>
            <a:endParaRPr lang="en" sz="1200" dirty="0">
              <a:latin typeface="Share Tech"/>
              <a:ea typeface="Share Tech"/>
              <a:cs typeface="Share Tech"/>
              <a:sym typeface="Share Tech"/>
            </a:endParaRPr>
          </a:p>
        </p:txBody>
      </p:sp>
      <p:sp>
        <p:nvSpPr>
          <p:cNvPr id="1106" name="Google Shape;1106;p38"/>
          <p:cNvSpPr txBox="1">
            <a:spLocks noGrp="1"/>
          </p:cNvSpPr>
          <p:nvPr>
            <p:ph type="ctrTitle" idx="4294967295"/>
          </p:nvPr>
        </p:nvSpPr>
        <p:spPr>
          <a:xfrm>
            <a:off x="2647180" y="3638550"/>
            <a:ext cx="1881300" cy="42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200" dirty="0" smtClean="0"/>
              <a:t>Adding two sets of features</a:t>
            </a:r>
            <a:br>
              <a:rPr lang="en" sz="1200" dirty="0" smtClean="0"/>
            </a:br>
            <a:r>
              <a:rPr lang="en" sz="1200" dirty="0" smtClean="0"/>
              <a:t>- Domain Knowladge</a:t>
            </a:r>
            <a:br>
              <a:rPr lang="en" sz="1200" dirty="0" smtClean="0"/>
            </a:br>
            <a:r>
              <a:rPr lang="en" sz="1200" dirty="0" smtClean="0"/>
              <a:t>- Aggregated features</a:t>
            </a:r>
            <a:endParaRPr sz="1200" dirty="0"/>
          </a:p>
        </p:txBody>
      </p:sp>
      <p:sp>
        <p:nvSpPr>
          <p:cNvPr id="1109" name="Google Shape;1109;p38"/>
          <p:cNvSpPr txBox="1">
            <a:spLocks noGrp="1"/>
          </p:cNvSpPr>
          <p:nvPr>
            <p:ph type="subTitle" idx="4294967295"/>
          </p:nvPr>
        </p:nvSpPr>
        <p:spPr>
          <a:xfrm>
            <a:off x="4748008" y="1657350"/>
            <a:ext cx="2109900" cy="644700"/>
          </a:xfrm>
          <a:prstGeom prst="rect">
            <a:avLst/>
          </a:prstGeom>
        </p:spPr>
        <p:txBody>
          <a:bodyPr spcFirstLastPara="1" wrap="square" lIns="91425" tIns="91425" rIns="91425" bIns="91425" anchor="b" anchorCtr="0">
            <a:noAutofit/>
          </a:bodyPr>
          <a:lstStyle/>
          <a:p>
            <a:pPr marL="0" indent="0">
              <a:lnSpc>
                <a:spcPct val="100000"/>
              </a:lnSpc>
              <a:buSzPts val="2800"/>
              <a:buNone/>
            </a:pPr>
            <a:r>
              <a:rPr lang="en" sz="1200" dirty="0" smtClean="0">
                <a:latin typeface="Share Tech"/>
                <a:ea typeface="Share Tech"/>
                <a:cs typeface="Share Tech"/>
                <a:sym typeface="Share Tech"/>
              </a:rPr>
              <a:t>- Remove </a:t>
            </a:r>
            <a:r>
              <a:rPr lang="en" sz="1200" dirty="0">
                <a:latin typeface="Share Tech"/>
                <a:ea typeface="Share Tech"/>
                <a:cs typeface="Share Tech"/>
                <a:sym typeface="Share Tech"/>
              </a:rPr>
              <a:t>missing columns</a:t>
            </a:r>
          </a:p>
          <a:p>
            <a:pPr marL="0" indent="0">
              <a:lnSpc>
                <a:spcPct val="100000"/>
              </a:lnSpc>
              <a:buSzPts val="2800"/>
              <a:buNone/>
            </a:pPr>
            <a:r>
              <a:rPr lang="en" sz="1200" dirty="0" smtClean="0">
                <a:latin typeface="Share Tech"/>
                <a:ea typeface="Share Tech"/>
                <a:cs typeface="Share Tech"/>
                <a:sym typeface="Share Tech"/>
              </a:rPr>
              <a:t>- Correlation </a:t>
            </a:r>
            <a:r>
              <a:rPr lang="en" sz="1200" dirty="0">
                <a:latin typeface="Share Tech"/>
                <a:ea typeface="Share Tech"/>
                <a:cs typeface="Share Tech"/>
                <a:sym typeface="Share Tech"/>
              </a:rPr>
              <a:t>chart</a:t>
            </a:r>
          </a:p>
          <a:p>
            <a:pPr marL="0" indent="0">
              <a:lnSpc>
                <a:spcPct val="100000"/>
              </a:lnSpc>
              <a:buSzPts val="2800"/>
              <a:buNone/>
            </a:pPr>
            <a:r>
              <a:rPr lang="en" sz="1200" dirty="0" smtClean="0">
                <a:latin typeface="Share Tech"/>
                <a:ea typeface="Share Tech"/>
                <a:cs typeface="Share Tech"/>
                <a:sym typeface="Share Tech"/>
              </a:rPr>
              <a:t>- Collinear </a:t>
            </a:r>
            <a:r>
              <a:rPr lang="en" sz="1200" dirty="0">
                <a:latin typeface="Share Tech"/>
                <a:ea typeface="Share Tech"/>
                <a:cs typeface="Share Tech"/>
                <a:sym typeface="Share Tech"/>
              </a:rPr>
              <a:t>features removal</a:t>
            </a:r>
            <a:endParaRPr sz="1200" dirty="0">
              <a:latin typeface="Share Tech"/>
              <a:ea typeface="Share Tech"/>
              <a:cs typeface="Share Tech"/>
              <a:sym typeface="Share Tech"/>
            </a:endParaRPr>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2"/>
                </a:solidFill>
              </a:rPr>
              <a:t>DATA ClEANING</a:t>
            </a:r>
            <a:endParaRPr sz="2400" dirty="0">
              <a:solidFill>
                <a:schemeClr val="accent2"/>
              </a:solidFill>
            </a:endParaRPr>
          </a:p>
        </p:txBody>
      </p:sp>
      <p:sp>
        <p:nvSpPr>
          <p:cNvPr id="1111" name="Google Shape;1111;p38"/>
          <p:cNvSpPr txBox="1">
            <a:spLocks noGrp="1"/>
          </p:cNvSpPr>
          <p:nvPr>
            <p:ph type="ctrTitle" idx="4294967295"/>
          </p:nvPr>
        </p:nvSpPr>
        <p:spPr>
          <a:xfrm>
            <a:off x="2590800" y="2113408"/>
            <a:ext cx="19050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1"/>
                </a:solidFill>
              </a:rPr>
              <a:t>FEATURE ENGINEERING</a:t>
            </a:r>
            <a:endParaRPr sz="2400" dirty="0">
              <a:solidFill>
                <a:schemeClr val="accent1"/>
              </a:solidFill>
            </a:endParaRPr>
          </a:p>
        </p:txBody>
      </p:sp>
      <p:sp>
        <p:nvSpPr>
          <p:cNvPr id="1112" name="Google Shape;1112;p38"/>
          <p:cNvSpPr txBox="1">
            <a:spLocks noGrp="1"/>
          </p:cNvSpPr>
          <p:nvPr>
            <p:ph type="ctrTitle" idx="4294967295"/>
          </p:nvPr>
        </p:nvSpPr>
        <p:spPr>
          <a:xfrm>
            <a:off x="4981400" y="3282474"/>
            <a:ext cx="1419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3"/>
                </a:solidFill>
              </a:rPr>
              <a:t>FEATURE SELECTION</a:t>
            </a:r>
            <a:endParaRPr sz="2400" dirty="0">
              <a:solidFill>
                <a:schemeClr val="accent3"/>
              </a:solidFill>
            </a:endParaRPr>
          </a:p>
        </p:txBody>
      </p:sp>
      <p:sp>
        <p:nvSpPr>
          <p:cNvPr id="1113" name="Google Shape;1113;p38"/>
          <p:cNvSpPr txBox="1">
            <a:spLocks noGrp="1"/>
          </p:cNvSpPr>
          <p:nvPr>
            <p:ph type="ctrTitle" idx="4294967295"/>
          </p:nvPr>
        </p:nvSpPr>
        <p:spPr>
          <a:xfrm>
            <a:off x="6934200" y="2113408"/>
            <a:ext cx="14478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4"/>
                </a:solidFill>
              </a:rPr>
              <a:t>MODELING</a:t>
            </a:r>
            <a:endParaRPr sz="2400" dirty="0">
              <a:solidFill>
                <a:schemeClr val="accent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493</Words>
  <Application>Microsoft Office PowerPoint</Application>
  <PresentationFormat>On-screen Show (16:9)</PresentationFormat>
  <Paragraphs>109</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Maven Pro</vt:lpstr>
      <vt:lpstr>Roboto</vt:lpstr>
      <vt:lpstr>Share Tech</vt:lpstr>
      <vt:lpstr>Maven Pro Regular</vt:lpstr>
      <vt:lpstr>Fira Sans Extra Condensed</vt:lpstr>
      <vt:lpstr>Advent Pro SemiBold</vt:lpstr>
      <vt:lpstr>Nunito Light</vt:lpstr>
      <vt:lpstr>Livvic Light</vt:lpstr>
      <vt:lpstr>Fira Sans Condensed Medium</vt:lpstr>
      <vt:lpstr>Fira Sans Extra Condensed Medium</vt:lpstr>
      <vt:lpstr>Data Science Consulting by Slidesgo</vt:lpstr>
      <vt:lpstr>HOME CREDIT DEFAULT RISK</vt:lpstr>
      <vt:lpstr>CONTENT</vt:lpstr>
      <vt:lpstr>BUSINESS PROBLEM</vt:lpstr>
      <vt:lpstr>VALUE PROPOSITION</vt:lpstr>
      <vt:lpstr>MODELING</vt:lpstr>
      <vt:lpstr>UNDERSTANDING THE PROBLEM</vt:lpstr>
      <vt:lpstr>KEY INSIGHTS &amp; FINDINGS</vt:lpstr>
      <vt:lpstr>KEY INSIGHTS &amp; FINDINGS</vt:lpstr>
      <vt:lpstr>OUR PIPELINE</vt:lpstr>
      <vt:lpstr>MODELING </vt:lpstr>
      <vt:lpstr>RESULTS</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heba aladdin</dc:creator>
  <cp:lastModifiedBy>heba aladdin</cp:lastModifiedBy>
  <cp:revision>25</cp:revision>
  <dcterms:modified xsi:type="dcterms:W3CDTF">2021-02-22T00:57:37Z</dcterms:modified>
</cp:coreProperties>
</file>