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7" r:id="rId2"/>
    <p:sldId id="262" r:id="rId3"/>
    <p:sldId id="258" r:id="rId4"/>
    <p:sldId id="264" r:id="rId5"/>
    <p:sldId id="265" r:id="rId6"/>
    <p:sldId id="263" r:id="rId7"/>
    <p:sldId id="267" r:id="rId8"/>
    <p:sldId id="268" r:id="rId9"/>
    <p:sldId id="266" r:id="rId10"/>
  </p:sldIdLst>
  <p:sldSz cx="14630400" cy="8229600"/>
  <p:notesSz cx="8229600" cy="14630400"/>
  <p:embeddedFontLst>
    <p:embeddedFont>
      <p:font typeface="Barlow" panose="00000500000000000000" pitchFamily="2" charset="0"/>
      <p:regular r:id="rId12"/>
      <p:bold r:id="rId13"/>
      <p:italic r:id="rId14"/>
      <p:boldItalic r:id="rId15"/>
    </p:embeddedFont>
    <p:embeddedFont>
      <p:font typeface="Prompt" panose="00000500000000000000" pitchFamily="2" charset="-34"/>
      <p:regular r:id="rId16"/>
      <p:bold r:id="rId17"/>
      <p:italic r:id="rId18"/>
      <p:boldItalic r:id="rId19"/>
    </p:embeddedFont>
    <p:embeddedFont>
      <p:font typeface="Spline Sans"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6" d="100"/>
          <a:sy n="66" d="100"/>
        </p:scale>
        <p:origin x="3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921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687578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783479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859213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121750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358877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622925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864290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7" name="Text 0"/>
          <p:cNvSpPr/>
          <p:nvPr/>
        </p:nvSpPr>
        <p:spPr>
          <a:xfrm>
            <a:off x="6350437" y="3168491"/>
            <a:ext cx="7415927" cy="1892618"/>
          </a:xfrm>
          <a:prstGeom prst="rect">
            <a:avLst/>
          </a:prstGeom>
          <a:noFill/>
          <a:ln/>
        </p:spPr>
        <p:txBody>
          <a:bodyPr wrap="square" lIns="0" tIns="0" rIns="0" bIns="0" rtlCol="0" anchor="t"/>
          <a:lstStyle/>
          <a:p>
            <a:pPr marL="0" indent="0">
              <a:lnSpc>
                <a:spcPts val="7450"/>
              </a:lnSpc>
              <a:buNone/>
            </a:pPr>
            <a:r>
              <a:rPr lang="en-US" sz="5950" b="1" dirty="0">
                <a:solidFill>
                  <a:srgbClr val="F0FCFF"/>
                </a:solidFill>
                <a:latin typeface="Spline Sans" pitchFamily="34" charset="0"/>
                <a:ea typeface="Spline Sans" pitchFamily="34" charset="-122"/>
                <a:cs typeface="Spline Sans" pitchFamily="34" charset="-120"/>
              </a:rPr>
              <a:t>Fundamental Data Structures in Python</a:t>
            </a:r>
            <a:endParaRPr lang="en-US" sz="59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21356" y="1648208"/>
            <a:ext cx="5486400" cy="685800"/>
          </a:xfrm>
          <a:prstGeom prst="rect">
            <a:avLst/>
          </a:prstGeom>
          <a:noFill/>
          <a:ln/>
        </p:spPr>
        <p:txBody>
          <a:bodyPr wrap="none" lIns="0" tIns="0" rIns="0" bIns="0" rtlCol="0" anchor="t"/>
          <a:lstStyle/>
          <a:p>
            <a:pPr marL="0" indent="0">
              <a:lnSpc>
                <a:spcPts val="5400"/>
              </a:lnSpc>
              <a:buNone/>
            </a:pPr>
            <a:r>
              <a:rPr lang="en-US" sz="4300" b="1" dirty="0">
                <a:solidFill>
                  <a:srgbClr val="F0FCFF"/>
                </a:solidFill>
                <a:latin typeface="Spline Sans" pitchFamily="34" charset="0"/>
                <a:ea typeface="Spline Sans" pitchFamily="34" charset="-122"/>
                <a:cs typeface="Spline Sans" pitchFamily="34" charset="-120"/>
              </a:rPr>
              <a:t>Table of Content</a:t>
            </a:r>
            <a:endParaRPr lang="en-US" sz="4300" dirty="0"/>
          </a:p>
        </p:txBody>
      </p:sp>
      <p:sp>
        <p:nvSpPr>
          <p:cNvPr id="3" name="Text 1"/>
          <p:cNvSpPr/>
          <p:nvPr/>
        </p:nvSpPr>
        <p:spPr>
          <a:xfrm>
            <a:off x="1814989" y="2810830"/>
            <a:ext cx="11494056" cy="493752"/>
          </a:xfrm>
          <a:prstGeom prst="rect">
            <a:avLst/>
          </a:prstGeom>
          <a:noFill/>
          <a:ln/>
        </p:spPr>
        <p:txBody>
          <a:bodyPr wrap="none" lIns="0" tIns="0" rIns="0" bIns="0" rtlCol="0" anchor="t"/>
          <a:lstStyle/>
          <a:p>
            <a:pPr marL="342900" indent="-342900" algn="l">
              <a:lnSpc>
                <a:spcPts val="3850"/>
              </a:lnSpc>
              <a:buSzPct val="100000"/>
              <a:buChar char="•"/>
            </a:pPr>
            <a:r>
              <a:rPr lang="en-US" sz="3200" dirty="0">
                <a:solidFill>
                  <a:srgbClr val="E0E4E6"/>
                </a:solidFill>
                <a:latin typeface="Barlow" pitchFamily="34" charset="0"/>
                <a:ea typeface="Barlow" pitchFamily="34" charset="-122"/>
                <a:cs typeface="Barlow" pitchFamily="34" charset="-120"/>
              </a:rPr>
              <a:t>Dictionaries</a:t>
            </a:r>
            <a:endParaRPr lang="en-US" sz="3200" dirty="0"/>
          </a:p>
        </p:txBody>
      </p:sp>
      <p:sp>
        <p:nvSpPr>
          <p:cNvPr id="4" name="Text 2"/>
          <p:cNvSpPr/>
          <p:nvPr/>
        </p:nvSpPr>
        <p:spPr>
          <a:xfrm>
            <a:off x="1814989" y="3594098"/>
            <a:ext cx="11494056" cy="493752"/>
          </a:xfrm>
          <a:prstGeom prst="rect">
            <a:avLst/>
          </a:prstGeom>
          <a:noFill/>
          <a:ln/>
        </p:spPr>
        <p:txBody>
          <a:bodyPr wrap="none" lIns="0" tIns="0" rIns="0" bIns="0" rtlCol="0" anchor="t"/>
          <a:lstStyle/>
          <a:p>
            <a:pPr marL="342900" indent="-342900" algn="l">
              <a:lnSpc>
                <a:spcPts val="3850"/>
              </a:lnSpc>
              <a:buSzPct val="100000"/>
              <a:buChar char="•"/>
            </a:pPr>
            <a:r>
              <a:rPr lang="en-US" sz="3200" dirty="0">
                <a:solidFill>
                  <a:srgbClr val="E0E4E6"/>
                </a:solidFill>
                <a:latin typeface="Barlow" pitchFamily="34" charset="0"/>
                <a:ea typeface="Barlow" pitchFamily="34" charset="-122"/>
                <a:cs typeface="Barlow" pitchFamily="34" charset="-120"/>
              </a:rPr>
              <a:t>Numpy Arrays</a:t>
            </a:r>
            <a:endParaRPr lang="en-US" sz="3200" dirty="0"/>
          </a:p>
        </p:txBody>
      </p:sp>
      <p:sp>
        <p:nvSpPr>
          <p:cNvPr id="5" name="Text 3"/>
          <p:cNvSpPr/>
          <p:nvPr/>
        </p:nvSpPr>
        <p:spPr>
          <a:xfrm>
            <a:off x="1814989" y="4377367"/>
            <a:ext cx="11494056" cy="493752"/>
          </a:xfrm>
          <a:prstGeom prst="rect">
            <a:avLst/>
          </a:prstGeom>
          <a:noFill/>
          <a:ln/>
        </p:spPr>
        <p:txBody>
          <a:bodyPr wrap="none" lIns="0" tIns="0" rIns="0" bIns="0" rtlCol="0" anchor="t"/>
          <a:lstStyle/>
          <a:p>
            <a:pPr marL="342900" indent="-342900" algn="l">
              <a:lnSpc>
                <a:spcPts val="3850"/>
              </a:lnSpc>
              <a:buSzPct val="100000"/>
              <a:buChar char="•"/>
            </a:pPr>
            <a:r>
              <a:rPr lang="en-US" sz="3200" dirty="0">
                <a:solidFill>
                  <a:srgbClr val="E0E4E6"/>
                </a:solidFill>
                <a:latin typeface="Barlow" pitchFamily="34" charset="0"/>
                <a:ea typeface="Barlow" pitchFamily="34" charset="-122"/>
                <a:cs typeface="Barlow" pitchFamily="34" charset="-120"/>
              </a:rPr>
              <a:t>Dataframes</a:t>
            </a:r>
            <a:endParaRPr lang="en-US" sz="3200" dirty="0"/>
          </a:p>
        </p:txBody>
      </p:sp>
    </p:spTree>
    <p:extLst>
      <p:ext uri="{BB962C8B-B14F-4D97-AF65-F5344CB8AC3E}">
        <p14:creationId xmlns:p14="http://schemas.microsoft.com/office/powerpoint/2010/main" val="1840356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1321356" y="653415"/>
            <a:ext cx="7028617" cy="648533"/>
          </a:xfrm>
          <a:prstGeom prst="rect">
            <a:avLst/>
          </a:prstGeom>
          <a:noFill/>
          <a:ln/>
        </p:spPr>
        <p:txBody>
          <a:bodyPr wrap="none" lIns="0" tIns="0" rIns="0" bIns="0" rtlCol="0" anchor="t"/>
          <a:lstStyle/>
          <a:p>
            <a:pPr marL="0" indent="0">
              <a:lnSpc>
                <a:spcPts val="5100"/>
              </a:lnSpc>
              <a:buNone/>
            </a:pPr>
            <a:r>
              <a:rPr lang="en-US" sz="4050" b="1" dirty="0">
                <a:solidFill>
                  <a:srgbClr val="F0FCFF"/>
                </a:solidFill>
                <a:latin typeface="Spline Sans" pitchFamily="34" charset="0"/>
                <a:ea typeface="Spline Sans" pitchFamily="34" charset="-122"/>
                <a:cs typeface="Spline Sans" pitchFamily="34" charset="-120"/>
              </a:rPr>
              <a:t>Dictionaries: Key-Value Pairs</a:t>
            </a:r>
            <a:endParaRPr lang="en-US" sz="4050" dirty="0"/>
          </a:p>
        </p:txBody>
      </p:sp>
      <p:sp>
        <p:nvSpPr>
          <p:cNvPr id="3" name="Text 1"/>
          <p:cNvSpPr/>
          <p:nvPr/>
        </p:nvSpPr>
        <p:spPr>
          <a:xfrm>
            <a:off x="1321356" y="1652111"/>
            <a:ext cx="11987689" cy="373499"/>
          </a:xfrm>
          <a:prstGeom prst="rect">
            <a:avLst/>
          </a:prstGeom>
          <a:noFill/>
          <a:ln/>
        </p:spPr>
        <p:txBody>
          <a:bodyPr wrap="none" lIns="0" tIns="0" rIns="0" bIns="0" rtlCol="0" anchor="t"/>
          <a:lstStyle/>
          <a:p>
            <a:pPr marL="0" indent="0">
              <a:lnSpc>
                <a:spcPts val="2900"/>
              </a:lnSpc>
              <a:buNone/>
            </a:pPr>
            <a:r>
              <a:rPr lang="en-US" sz="1800" b="1" dirty="0">
                <a:solidFill>
                  <a:srgbClr val="E0E4E6"/>
                </a:solidFill>
                <a:latin typeface="Barlow" pitchFamily="34" charset="0"/>
                <a:ea typeface="Barlow" pitchFamily="34" charset="-122"/>
                <a:cs typeface="Barlow" pitchFamily="34" charset="-120"/>
              </a:rPr>
              <a:t>Definition</a:t>
            </a:r>
            <a:r>
              <a:rPr lang="en-US" sz="1800" dirty="0">
                <a:solidFill>
                  <a:srgbClr val="E0E4E6"/>
                </a:solidFill>
                <a:latin typeface="Barlow" pitchFamily="34" charset="0"/>
                <a:ea typeface="Barlow" pitchFamily="34" charset="-122"/>
                <a:cs typeface="Barlow" pitchFamily="34" charset="-120"/>
              </a:rPr>
              <a:t>: A dictionary is a collection of key-value pairs.</a:t>
            </a:r>
            <a:endParaRPr lang="en-US" sz="1800" dirty="0"/>
          </a:p>
        </p:txBody>
      </p:sp>
      <p:sp>
        <p:nvSpPr>
          <p:cNvPr id="4" name="Shape 2"/>
          <p:cNvSpPr/>
          <p:nvPr/>
        </p:nvSpPr>
        <p:spPr>
          <a:xfrm>
            <a:off x="1321356" y="2288262"/>
            <a:ext cx="5877163" cy="2634258"/>
          </a:xfrm>
          <a:prstGeom prst="roundRect">
            <a:avLst>
              <a:gd name="adj" fmla="val 13295"/>
            </a:avLst>
          </a:prstGeom>
          <a:solidFill>
            <a:srgbClr val="0A081B"/>
          </a:solidFill>
          <a:ln w="22860">
            <a:solidFill>
              <a:srgbClr val="16FFBB"/>
            </a:solidFill>
            <a:prstDash val="solid"/>
          </a:ln>
        </p:spPr>
        <p:txBody>
          <a:bodyPr/>
          <a:lstStyle/>
          <a:p>
            <a:endParaRPr lang="en-US"/>
          </a:p>
        </p:txBody>
      </p:sp>
      <p:sp>
        <p:nvSpPr>
          <p:cNvPr id="5" name="Text 3"/>
          <p:cNvSpPr/>
          <p:nvPr/>
        </p:nvSpPr>
        <p:spPr>
          <a:xfrm>
            <a:off x="1577697" y="2544604"/>
            <a:ext cx="2594253" cy="324207"/>
          </a:xfrm>
          <a:prstGeom prst="rect">
            <a:avLst/>
          </a:prstGeom>
          <a:noFill/>
          <a:ln/>
        </p:spPr>
        <p:txBody>
          <a:bodyPr wrap="none" lIns="0" tIns="0" rIns="0" bIns="0" rtlCol="0" anchor="t"/>
          <a:lstStyle/>
          <a:p>
            <a:pPr marL="0" indent="0">
              <a:lnSpc>
                <a:spcPts val="2550"/>
              </a:lnSpc>
              <a:buNone/>
            </a:pPr>
            <a:r>
              <a:rPr lang="en-US" sz="2000" b="1" dirty="0">
                <a:solidFill>
                  <a:srgbClr val="E0E4E6"/>
                </a:solidFill>
                <a:latin typeface="Spline Sans" pitchFamily="34" charset="0"/>
                <a:ea typeface="Spline Sans" pitchFamily="34" charset="-122"/>
                <a:cs typeface="Spline Sans" pitchFamily="34" charset="-120"/>
              </a:rPr>
              <a:t>Key Features</a:t>
            </a:r>
            <a:endParaRPr lang="en-US" sz="2000" dirty="0"/>
          </a:p>
        </p:txBody>
      </p:sp>
      <p:sp>
        <p:nvSpPr>
          <p:cNvPr id="6" name="Text 4"/>
          <p:cNvSpPr/>
          <p:nvPr/>
        </p:nvSpPr>
        <p:spPr>
          <a:xfrm>
            <a:off x="1951196" y="3008828"/>
            <a:ext cx="4990981" cy="373499"/>
          </a:xfrm>
          <a:prstGeom prst="rect">
            <a:avLst/>
          </a:prstGeom>
          <a:noFill/>
          <a:ln/>
        </p:spPr>
        <p:txBody>
          <a:bodyPr wrap="none" lIns="0" tIns="0" rIns="0" bIns="0" rtlCol="0" anchor="t"/>
          <a:lstStyle/>
          <a:p>
            <a:pPr marL="342900" indent="-342900" algn="l">
              <a:lnSpc>
                <a:spcPts val="2900"/>
              </a:lnSpc>
              <a:buSzPct val="100000"/>
              <a:buChar char="•"/>
            </a:pPr>
            <a:r>
              <a:rPr lang="en-US" sz="1800" dirty="0">
                <a:solidFill>
                  <a:srgbClr val="E0E4E6"/>
                </a:solidFill>
                <a:latin typeface="Barlow" pitchFamily="34" charset="0"/>
                <a:ea typeface="Barlow" pitchFamily="34" charset="-122"/>
                <a:cs typeface="Barlow" pitchFamily="34" charset="-120"/>
              </a:rPr>
              <a:t>Keys are unique and immutable.</a:t>
            </a:r>
            <a:endParaRPr lang="en-US" sz="1800" dirty="0"/>
          </a:p>
        </p:txBody>
      </p:sp>
      <p:sp>
        <p:nvSpPr>
          <p:cNvPr id="7" name="Text 5"/>
          <p:cNvSpPr/>
          <p:nvPr/>
        </p:nvSpPr>
        <p:spPr>
          <a:xfrm>
            <a:off x="1951196" y="3464004"/>
            <a:ext cx="4990981" cy="373499"/>
          </a:xfrm>
          <a:prstGeom prst="rect">
            <a:avLst/>
          </a:prstGeom>
          <a:noFill/>
          <a:ln/>
        </p:spPr>
        <p:txBody>
          <a:bodyPr wrap="none" lIns="0" tIns="0" rIns="0" bIns="0" rtlCol="0" anchor="t"/>
          <a:lstStyle/>
          <a:p>
            <a:pPr marL="342900" indent="-342900" algn="l">
              <a:lnSpc>
                <a:spcPts val="2900"/>
              </a:lnSpc>
              <a:buSzPct val="100000"/>
              <a:buChar char="•"/>
            </a:pPr>
            <a:r>
              <a:rPr lang="en-US" sz="1800" dirty="0">
                <a:solidFill>
                  <a:srgbClr val="E0E4E6"/>
                </a:solidFill>
                <a:latin typeface="Barlow" pitchFamily="34" charset="0"/>
                <a:ea typeface="Barlow" pitchFamily="34" charset="-122"/>
                <a:cs typeface="Barlow" pitchFamily="34" charset="-120"/>
              </a:rPr>
              <a:t>Values can be of any type (int, string, list, etc.).</a:t>
            </a:r>
            <a:endParaRPr lang="en-US" sz="1800" dirty="0"/>
          </a:p>
        </p:txBody>
      </p:sp>
      <p:sp>
        <p:nvSpPr>
          <p:cNvPr id="8" name="Text 6"/>
          <p:cNvSpPr/>
          <p:nvPr/>
        </p:nvSpPr>
        <p:spPr>
          <a:xfrm>
            <a:off x="1951196" y="3919180"/>
            <a:ext cx="4990981" cy="746998"/>
          </a:xfrm>
          <a:prstGeom prst="rect">
            <a:avLst/>
          </a:prstGeom>
          <a:noFill/>
          <a:ln/>
        </p:spPr>
        <p:txBody>
          <a:bodyPr wrap="square" lIns="0" tIns="0" rIns="0" bIns="0" rtlCol="0" anchor="t"/>
          <a:lstStyle/>
          <a:p>
            <a:pPr marL="342900" indent="-342900" algn="l">
              <a:lnSpc>
                <a:spcPts val="2900"/>
              </a:lnSpc>
              <a:buSzPct val="100000"/>
              <a:buChar char="•"/>
            </a:pPr>
            <a:r>
              <a:rPr lang="en-US" sz="1800" dirty="0">
                <a:solidFill>
                  <a:srgbClr val="E0E4E6"/>
                </a:solidFill>
                <a:latin typeface="Barlow" pitchFamily="34" charset="0"/>
                <a:ea typeface="Barlow" pitchFamily="34" charset="-122"/>
                <a:cs typeface="Barlow" pitchFamily="34" charset="-120"/>
              </a:rPr>
              <a:t>Dictionaries are unordered before Python 3.7 (OrderedDict in older versions).</a:t>
            </a:r>
            <a:endParaRPr lang="en-US" sz="1800" dirty="0"/>
          </a:p>
        </p:txBody>
      </p:sp>
      <p:sp>
        <p:nvSpPr>
          <p:cNvPr id="9" name="Shape 7"/>
          <p:cNvSpPr/>
          <p:nvPr/>
        </p:nvSpPr>
        <p:spPr>
          <a:xfrm>
            <a:off x="7432000" y="2288262"/>
            <a:ext cx="5877163" cy="2634258"/>
          </a:xfrm>
          <a:prstGeom prst="roundRect">
            <a:avLst>
              <a:gd name="adj" fmla="val 13295"/>
            </a:avLst>
          </a:prstGeom>
          <a:solidFill>
            <a:srgbClr val="0A081B"/>
          </a:solidFill>
          <a:ln w="22860">
            <a:solidFill>
              <a:srgbClr val="29DDDA"/>
            </a:solidFill>
            <a:prstDash val="solid"/>
          </a:ln>
        </p:spPr>
        <p:txBody>
          <a:bodyPr/>
          <a:lstStyle/>
          <a:p>
            <a:endParaRPr lang="en-US"/>
          </a:p>
        </p:txBody>
      </p:sp>
      <p:sp>
        <p:nvSpPr>
          <p:cNvPr id="10" name="Text 8"/>
          <p:cNvSpPr/>
          <p:nvPr/>
        </p:nvSpPr>
        <p:spPr>
          <a:xfrm>
            <a:off x="7688342" y="2544604"/>
            <a:ext cx="2594253" cy="324207"/>
          </a:xfrm>
          <a:prstGeom prst="rect">
            <a:avLst/>
          </a:prstGeom>
          <a:noFill/>
          <a:ln/>
        </p:spPr>
        <p:txBody>
          <a:bodyPr wrap="none" lIns="0" tIns="0" rIns="0" bIns="0" rtlCol="0" anchor="t"/>
          <a:lstStyle/>
          <a:p>
            <a:pPr marL="0" indent="0">
              <a:lnSpc>
                <a:spcPts val="2550"/>
              </a:lnSpc>
              <a:buNone/>
            </a:pPr>
            <a:r>
              <a:rPr lang="en-US" sz="2000" b="1" dirty="0">
                <a:solidFill>
                  <a:srgbClr val="E0E4E6"/>
                </a:solidFill>
                <a:latin typeface="Spline Sans" pitchFamily="34" charset="0"/>
                <a:ea typeface="Spline Sans" pitchFamily="34" charset="-122"/>
                <a:cs typeface="Spline Sans" pitchFamily="34" charset="-120"/>
              </a:rPr>
              <a:t>Creating Dictionary</a:t>
            </a:r>
            <a:endParaRPr lang="en-US" sz="2000" dirty="0"/>
          </a:p>
        </p:txBody>
      </p:sp>
      <p:pic>
        <p:nvPicPr>
          <p:cNvPr id="11" name="Image 0" descr="preencoded.png"/>
          <p:cNvPicPr>
            <a:picLocks noChangeAspect="1"/>
          </p:cNvPicPr>
          <p:nvPr/>
        </p:nvPicPr>
        <p:blipFill>
          <a:blip r:embed="rId3"/>
          <a:stretch>
            <a:fillRect/>
          </a:stretch>
        </p:blipFill>
        <p:spPr>
          <a:xfrm>
            <a:off x="7688342" y="3131463"/>
            <a:ext cx="5038606" cy="1124545"/>
          </a:xfrm>
          <a:prstGeom prst="rect">
            <a:avLst/>
          </a:prstGeom>
        </p:spPr>
      </p:pic>
      <p:sp>
        <p:nvSpPr>
          <p:cNvPr id="12" name="Shape 9"/>
          <p:cNvSpPr/>
          <p:nvPr/>
        </p:nvSpPr>
        <p:spPr>
          <a:xfrm>
            <a:off x="1321356" y="5156002"/>
            <a:ext cx="5877163" cy="2420183"/>
          </a:xfrm>
          <a:prstGeom prst="roundRect">
            <a:avLst>
              <a:gd name="adj" fmla="val 14471"/>
            </a:avLst>
          </a:prstGeom>
          <a:solidFill>
            <a:srgbClr val="0A081B"/>
          </a:solidFill>
          <a:ln w="22860">
            <a:solidFill>
              <a:srgbClr val="37A7E7"/>
            </a:solidFill>
            <a:prstDash val="solid"/>
          </a:ln>
        </p:spPr>
        <p:txBody>
          <a:bodyPr/>
          <a:lstStyle/>
          <a:p>
            <a:endParaRPr lang="en-US"/>
          </a:p>
        </p:txBody>
      </p:sp>
      <p:sp>
        <p:nvSpPr>
          <p:cNvPr id="13" name="Text 10"/>
          <p:cNvSpPr/>
          <p:nvPr/>
        </p:nvSpPr>
        <p:spPr>
          <a:xfrm>
            <a:off x="1577697" y="5412343"/>
            <a:ext cx="2594253" cy="324207"/>
          </a:xfrm>
          <a:prstGeom prst="rect">
            <a:avLst/>
          </a:prstGeom>
          <a:noFill/>
          <a:ln/>
        </p:spPr>
        <p:txBody>
          <a:bodyPr wrap="none" lIns="0" tIns="0" rIns="0" bIns="0" rtlCol="0" anchor="t"/>
          <a:lstStyle/>
          <a:p>
            <a:pPr marL="0" indent="0">
              <a:lnSpc>
                <a:spcPts val="2550"/>
              </a:lnSpc>
              <a:buNone/>
            </a:pPr>
            <a:r>
              <a:rPr lang="en-US" sz="2000" b="1" dirty="0">
                <a:solidFill>
                  <a:srgbClr val="E0E4E6"/>
                </a:solidFill>
                <a:latin typeface="Spline Sans" pitchFamily="34" charset="0"/>
                <a:ea typeface="Spline Sans" pitchFamily="34" charset="-122"/>
                <a:cs typeface="Spline Sans" pitchFamily="34" charset="-120"/>
              </a:rPr>
              <a:t>Accessing Values</a:t>
            </a:r>
            <a:endParaRPr lang="en-US" sz="2000" dirty="0"/>
          </a:p>
        </p:txBody>
      </p:sp>
      <p:pic>
        <p:nvPicPr>
          <p:cNvPr id="14" name="Image 1" descr="preencoded.png"/>
          <p:cNvPicPr>
            <a:picLocks noChangeAspect="1"/>
          </p:cNvPicPr>
          <p:nvPr/>
        </p:nvPicPr>
        <p:blipFill>
          <a:blip r:embed="rId4"/>
          <a:stretch>
            <a:fillRect/>
          </a:stretch>
        </p:blipFill>
        <p:spPr>
          <a:xfrm>
            <a:off x="1577697" y="5999202"/>
            <a:ext cx="3862507" cy="1320641"/>
          </a:xfrm>
          <a:prstGeom prst="rect">
            <a:avLst/>
          </a:prstGeom>
        </p:spPr>
      </p:pic>
      <p:sp>
        <p:nvSpPr>
          <p:cNvPr id="15" name="Shape 11"/>
          <p:cNvSpPr/>
          <p:nvPr/>
        </p:nvSpPr>
        <p:spPr>
          <a:xfrm>
            <a:off x="7432000" y="5156002"/>
            <a:ext cx="5877163" cy="2420183"/>
          </a:xfrm>
          <a:prstGeom prst="roundRect">
            <a:avLst>
              <a:gd name="adj" fmla="val 14471"/>
            </a:avLst>
          </a:prstGeom>
          <a:solidFill>
            <a:srgbClr val="0A081B"/>
          </a:solidFill>
          <a:ln w="22860">
            <a:solidFill>
              <a:srgbClr val="091231"/>
            </a:solidFill>
            <a:prstDash val="solid"/>
          </a:ln>
        </p:spPr>
        <p:txBody>
          <a:bodyPr/>
          <a:lstStyle/>
          <a:p>
            <a:endParaRPr lang="en-US"/>
          </a:p>
        </p:txBody>
      </p:sp>
      <p:sp>
        <p:nvSpPr>
          <p:cNvPr id="16" name="Text 12"/>
          <p:cNvSpPr/>
          <p:nvPr/>
        </p:nvSpPr>
        <p:spPr>
          <a:xfrm>
            <a:off x="7688342" y="5412343"/>
            <a:ext cx="2594253" cy="324207"/>
          </a:xfrm>
          <a:prstGeom prst="rect">
            <a:avLst/>
          </a:prstGeom>
          <a:noFill/>
          <a:ln/>
        </p:spPr>
        <p:txBody>
          <a:bodyPr wrap="none" lIns="0" tIns="0" rIns="0" bIns="0" rtlCol="0" anchor="t"/>
          <a:lstStyle/>
          <a:p>
            <a:pPr marL="0" indent="0">
              <a:lnSpc>
                <a:spcPts val="2550"/>
              </a:lnSpc>
              <a:buNone/>
            </a:pPr>
            <a:r>
              <a:rPr lang="en-US" sz="2000" b="1" dirty="0">
                <a:solidFill>
                  <a:srgbClr val="E0E4E6"/>
                </a:solidFill>
                <a:latin typeface="Spline Sans" pitchFamily="34" charset="0"/>
                <a:ea typeface="Spline Sans" pitchFamily="34" charset="-122"/>
                <a:cs typeface="Spline Sans" pitchFamily="34" charset="-120"/>
              </a:rPr>
              <a:t>Dictionary Methods</a:t>
            </a:r>
            <a:endParaRPr lang="en-US" sz="2000" dirty="0"/>
          </a:p>
        </p:txBody>
      </p:sp>
      <p:sp>
        <p:nvSpPr>
          <p:cNvPr id="17" name="Text 13"/>
          <p:cNvSpPr/>
          <p:nvPr/>
        </p:nvSpPr>
        <p:spPr>
          <a:xfrm>
            <a:off x="8061841" y="5876568"/>
            <a:ext cx="4990981" cy="373499"/>
          </a:xfrm>
          <a:prstGeom prst="rect">
            <a:avLst/>
          </a:prstGeom>
          <a:noFill/>
          <a:ln/>
        </p:spPr>
        <p:txBody>
          <a:bodyPr wrap="none" lIns="0" tIns="0" rIns="0" bIns="0" rtlCol="0" anchor="t"/>
          <a:lstStyle/>
          <a:p>
            <a:pPr marL="342900" indent="-342900" algn="l">
              <a:lnSpc>
                <a:spcPts val="2900"/>
              </a:lnSpc>
              <a:buSzPct val="100000"/>
              <a:buChar char="•"/>
            </a:pPr>
            <a:r>
              <a:rPr lang="en-US" sz="1800" dirty="0">
                <a:solidFill>
                  <a:srgbClr val="E0E4E6"/>
                </a:solidFill>
                <a:latin typeface="Barlow" pitchFamily="34" charset="0"/>
                <a:ea typeface="Barlow" pitchFamily="34" charset="-122"/>
                <a:cs typeface="Barlow" pitchFamily="34" charset="-120"/>
              </a:rPr>
              <a:t>keys(): Returns all the keys.</a:t>
            </a:r>
            <a:endParaRPr lang="en-US" sz="1800" dirty="0"/>
          </a:p>
        </p:txBody>
      </p:sp>
      <p:sp>
        <p:nvSpPr>
          <p:cNvPr id="18" name="Text 14"/>
          <p:cNvSpPr/>
          <p:nvPr/>
        </p:nvSpPr>
        <p:spPr>
          <a:xfrm>
            <a:off x="8061841" y="6331744"/>
            <a:ext cx="4990981" cy="373499"/>
          </a:xfrm>
          <a:prstGeom prst="rect">
            <a:avLst/>
          </a:prstGeom>
          <a:noFill/>
          <a:ln/>
        </p:spPr>
        <p:txBody>
          <a:bodyPr wrap="none" lIns="0" tIns="0" rIns="0" bIns="0" rtlCol="0" anchor="t"/>
          <a:lstStyle/>
          <a:p>
            <a:pPr marL="342900" indent="-342900" algn="l">
              <a:lnSpc>
                <a:spcPts val="2900"/>
              </a:lnSpc>
              <a:buSzPct val="100000"/>
              <a:buChar char="•"/>
            </a:pPr>
            <a:r>
              <a:rPr lang="en-US" sz="1800" dirty="0">
                <a:solidFill>
                  <a:srgbClr val="E0E4E6"/>
                </a:solidFill>
                <a:latin typeface="Barlow" pitchFamily="34" charset="0"/>
                <a:ea typeface="Barlow" pitchFamily="34" charset="-122"/>
                <a:cs typeface="Barlow" pitchFamily="34" charset="-120"/>
              </a:rPr>
              <a:t>values(): Returns all the values.</a:t>
            </a:r>
            <a:endParaRPr lang="en-US" sz="1800" dirty="0"/>
          </a:p>
        </p:txBody>
      </p:sp>
      <p:sp>
        <p:nvSpPr>
          <p:cNvPr id="19" name="Text 15"/>
          <p:cNvSpPr/>
          <p:nvPr/>
        </p:nvSpPr>
        <p:spPr>
          <a:xfrm>
            <a:off x="8061841" y="6786920"/>
            <a:ext cx="4990981" cy="373499"/>
          </a:xfrm>
          <a:prstGeom prst="rect">
            <a:avLst/>
          </a:prstGeom>
          <a:noFill/>
          <a:ln/>
        </p:spPr>
        <p:txBody>
          <a:bodyPr wrap="none" lIns="0" tIns="0" rIns="0" bIns="0" rtlCol="0" anchor="t"/>
          <a:lstStyle/>
          <a:p>
            <a:pPr marL="342900" indent="-342900" algn="l">
              <a:lnSpc>
                <a:spcPts val="2900"/>
              </a:lnSpc>
              <a:buSzPct val="100000"/>
              <a:buChar char="•"/>
            </a:pPr>
            <a:r>
              <a:rPr lang="en-US" sz="1800" dirty="0">
                <a:solidFill>
                  <a:srgbClr val="E0E4E6"/>
                </a:solidFill>
                <a:latin typeface="Barlow" pitchFamily="34" charset="0"/>
                <a:ea typeface="Barlow" pitchFamily="34" charset="-122"/>
                <a:cs typeface="Barlow" pitchFamily="34" charset="-120"/>
              </a:rPr>
              <a:t>items(): Returns key-value pairs as tuples.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21356" y="444818"/>
            <a:ext cx="6694408" cy="449223"/>
          </a:xfrm>
          <a:prstGeom prst="rect">
            <a:avLst/>
          </a:prstGeom>
          <a:noFill/>
          <a:ln/>
        </p:spPr>
        <p:txBody>
          <a:bodyPr wrap="none" lIns="0" tIns="0" rIns="0" bIns="0" rtlCol="0" anchor="t"/>
          <a:lstStyle/>
          <a:p>
            <a:pPr marL="0" indent="0">
              <a:lnSpc>
                <a:spcPts val="3500"/>
              </a:lnSpc>
              <a:buNone/>
            </a:pPr>
            <a:r>
              <a:rPr lang="en-US" sz="2800" b="1" dirty="0">
                <a:solidFill>
                  <a:srgbClr val="F0FCFF"/>
                </a:solidFill>
                <a:latin typeface="Spline Sans" pitchFamily="34" charset="0"/>
                <a:ea typeface="Spline Sans" pitchFamily="34" charset="-122"/>
                <a:cs typeface="Spline Sans" pitchFamily="34" charset="-120"/>
              </a:rPr>
              <a:t>Numpy Arrays: Efficient Numerical Data</a:t>
            </a:r>
            <a:endParaRPr lang="en-US" sz="2800" dirty="0"/>
          </a:p>
        </p:txBody>
      </p:sp>
      <p:sp>
        <p:nvSpPr>
          <p:cNvPr id="3" name="Text 1"/>
          <p:cNvSpPr/>
          <p:nvPr/>
        </p:nvSpPr>
        <p:spPr>
          <a:xfrm>
            <a:off x="1321356" y="1136690"/>
            <a:ext cx="11987689" cy="258842"/>
          </a:xfrm>
          <a:prstGeom prst="rect">
            <a:avLst/>
          </a:prstGeom>
          <a:noFill/>
          <a:ln/>
        </p:spPr>
        <p:txBody>
          <a:bodyPr wrap="none" lIns="0" tIns="0" rIns="0" bIns="0" rtlCol="0" anchor="t"/>
          <a:lstStyle/>
          <a:p>
            <a:pPr marL="0" indent="0">
              <a:lnSpc>
                <a:spcPts val="2000"/>
              </a:lnSpc>
              <a:buNone/>
            </a:pPr>
            <a:r>
              <a:rPr lang="en-US" sz="1250" b="1" dirty="0">
                <a:solidFill>
                  <a:srgbClr val="E0E4E6"/>
                </a:solidFill>
                <a:latin typeface="Barlow" pitchFamily="34" charset="0"/>
                <a:ea typeface="Barlow" pitchFamily="34" charset="-122"/>
                <a:cs typeface="Barlow" pitchFamily="34" charset="-120"/>
              </a:rPr>
              <a:t>Definition</a:t>
            </a:r>
            <a:r>
              <a:rPr lang="en-US" sz="1250" dirty="0">
                <a:solidFill>
                  <a:srgbClr val="E0E4E6"/>
                </a:solidFill>
                <a:latin typeface="Barlow" pitchFamily="34" charset="0"/>
                <a:ea typeface="Barlow" pitchFamily="34" charset="-122"/>
                <a:cs typeface="Barlow" pitchFamily="34" charset="-120"/>
              </a:rPr>
              <a:t>: A NumPy array is a grid of values, all of the same type.</a:t>
            </a:r>
            <a:endParaRPr lang="en-US" sz="1250" dirty="0"/>
          </a:p>
        </p:txBody>
      </p:sp>
      <p:sp>
        <p:nvSpPr>
          <p:cNvPr id="4" name="Shape 2"/>
          <p:cNvSpPr/>
          <p:nvPr/>
        </p:nvSpPr>
        <p:spPr>
          <a:xfrm>
            <a:off x="1321356" y="1759387"/>
            <a:ext cx="363974" cy="363974"/>
          </a:xfrm>
          <a:prstGeom prst="roundRect">
            <a:avLst>
              <a:gd name="adj" fmla="val 66671"/>
            </a:avLst>
          </a:prstGeom>
          <a:solidFill>
            <a:srgbClr val="0A081B"/>
          </a:solidFill>
          <a:ln w="15240">
            <a:solidFill>
              <a:srgbClr val="16FFBB"/>
            </a:solidFill>
            <a:prstDash val="solid"/>
          </a:ln>
        </p:spPr>
        <p:txBody>
          <a:bodyPr/>
          <a:lstStyle/>
          <a:p>
            <a:endParaRPr lang="en-US"/>
          </a:p>
        </p:txBody>
      </p:sp>
      <p:sp>
        <p:nvSpPr>
          <p:cNvPr id="5" name="Text 3"/>
          <p:cNvSpPr/>
          <p:nvPr/>
        </p:nvSpPr>
        <p:spPr>
          <a:xfrm>
            <a:off x="1456611" y="1833443"/>
            <a:ext cx="93345" cy="215741"/>
          </a:xfrm>
          <a:prstGeom prst="rect">
            <a:avLst/>
          </a:prstGeom>
          <a:noFill/>
          <a:ln/>
        </p:spPr>
        <p:txBody>
          <a:bodyPr wrap="none" lIns="0" tIns="0" rIns="0" bIns="0" rtlCol="0" anchor="t"/>
          <a:lstStyle/>
          <a:p>
            <a:pPr marL="0" indent="0" algn="ctr">
              <a:lnSpc>
                <a:spcPts val="1650"/>
              </a:lnSpc>
              <a:buNone/>
            </a:pPr>
            <a:r>
              <a:rPr lang="en-US" sz="1650" b="1" dirty="0">
                <a:solidFill>
                  <a:srgbClr val="E0E4E6"/>
                </a:solidFill>
                <a:latin typeface="Spline Sans" pitchFamily="34" charset="0"/>
                <a:ea typeface="Spline Sans" pitchFamily="34" charset="-122"/>
                <a:cs typeface="Spline Sans" pitchFamily="34" charset="-120"/>
              </a:rPr>
              <a:t>1</a:t>
            </a:r>
            <a:endParaRPr lang="en-US" sz="1650" dirty="0"/>
          </a:p>
        </p:txBody>
      </p:sp>
      <p:sp>
        <p:nvSpPr>
          <p:cNvPr id="6" name="Text 4"/>
          <p:cNvSpPr/>
          <p:nvPr/>
        </p:nvSpPr>
        <p:spPr>
          <a:xfrm>
            <a:off x="1847017" y="1759387"/>
            <a:ext cx="1797487" cy="224671"/>
          </a:xfrm>
          <a:prstGeom prst="rect">
            <a:avLst/>
          </a:prstGeom>
          <a:noFill/>
          <a:ln/>
        </p:spPr>
        <p:txBody>
          <a:bodyPr wrap="none" lIns="0" tIns="0" rIns="0" bIns="0" rtlCol="0" anchor="t"/>
          <a:lstStyle/>
          <a:p>
            <a:pPr marL="0" indent="0">
              <a:lnSpc>
                <a:spcPts val="1750"/>
              </a:lnSpc>
              <a:buNone/>
            </a:pPr>
            <a:r>
              <a:rPr lang="en-US" sz="1400" b="1" dirty="0">
                <a:solidFill>
                  <a:srgbClr val="E0E4E6"/>
                </a:solidFill>
                <a:latin typeface="Spline Sans" pitchFamily="34" charset="0"/>
                <a:ea typeface="Spline Sans" pitchFamily="34" charset="-122"/>
                <a:cs typeface="Spline Sans" pitchFamily="34" charset="-120"/>
              </a:rPr>
              <a:t>Key Features</a:t>
            </a:r>
            <a:endParaRPr lang="en-US" sz="1400" dirty="0"/>
          </a:p>
        </p:txBody>
      </p:sp>
      <p:sp>
        <p:nvSpPr>
          <p:cNvPr id="7" name="Text 5"/>
          <p:cNvSpPr/>
          <p:nvPr/>
        </p:nvSpPr>
        <p:spPr>
          <a:xfrm>
            <a:off x="2105739" y="2081093"/>
            <a:ext cx="5128617" cy="258842"/>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E0E4E6"/>
                </a:solidFill>
                <a:latin typeface="Barlow" pitchFamily="34" charset="0"/>
                <a:ea typeface="Barlow" pitchFamily="34" charset="-122"/>
                <a:cs typeface="Barlow" pitchFamily="34" charset="-120"/>
              </a:rPr>
              <a:t>Supports multi-dimensional arrays.</a:t>
            </a:r>
            <a:endParaRPr lang="en-US" sz="1250" dirty="0"/>
          </a:p>
        </p:txBody>
      </p:sp>
      <p:sp>
        <p:nvSpPr>
          <p:cNvPr id="8" name="Text 6"/>
          <p:cNvSpPr/>
          <p:nvPr/>
        </p:nvSpPr>
        <p:spPr>
          <a:xfrm>
            <a:off x="2105739" y="2396490"/>
            <a:ext cx="5128617" cy="258842"/>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E0E4E6"/>
                </a:solidFill>
                <a:latin typeface="Barlow" pitchFamily="34" charset="0"/>
                <a:ea typeface="Barlow" pitchFamily="34" charset="-122"/>
                <a:cs typeface="Barlow" pitchFamily="34" charset="-120"/>
              </a:rPr>
              <a:t>Optimized for mathematical and numerical operations.</a:t>
            </a:r>
            <a:endParaRPr lang="en-US" sz="1250" dirty="0"/>
          </a:p>
        </p:txBody>
      </p:sp>
      <p:sp>
        <p:nvSpPr>
          <p:cNvPr id="9" name="Text 7"/>
          <p:cNvSpPr/>
          <p:nvPr/>
        </p:nvSpPr>
        <p:spPr>
          <a:xfrm>
            <a:off x="2105739" y="2711887"/>
            <a:ext cx="5128617" cy="258842"/>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E0E4E6"/>
                </a:solidFill>
                <a:latin typeface="Barlow" pitchFamily="34" charset="0"/>
                <a:ea typeface="Barlow" pitchFamily="34" charset="-122"/>
                <a:cs typeface="Barlow" pitchFamily="34" charset="-120"/>
              </a:rPr>
              <a:t>Faster and more efficient than Python lists.</a:t>
            </a:r>
            <a:endParaRPr lang="en-US" sz="1250" dirty="0"/>
          </a:p>
        </p:txBody>
      </p:sp>
      <p:sp>
        <p:nvSpPr>
          <p:cNvPr id="10" name="Shape 8"/>
          <p:cNvSpPr/>
          <p:nvPr/>
        </p:nvSpPr>
        <p:spPr>
          <a:xfrm>
            <a:off x="7396043" y="1759387"/>
            <a:ext cx="363974" cy="363974"/>
          </a:xfrm>
          <a:prstGeom prst="roundRect">
            <a:avLst>
              <a:gd name="adj" fmla="val 66671"/>
            </a:avLst>
          </a:prstGeom>
          <a:solidFill>
            <a:srgbClr val="0A081B"/>
          </a:solidFill>
          <a:ln w="15240">
            <a:solidFill>
              <a:srgbClr val="29DDDA"/>
            </a:solidFill>
            <a:prstDash val="solid"/>
          </a:ln>
        </p:spPr>
        <p:txBody>
          <a:bodyPr/>
          <a:lstStyle/>
          <a:p>
            <a:endParaRPr lang="en-US"/>
          </a:p>
        </p:txBody>
      </p:sp>
      <p:sp>
        <p:nvSpPr>
          <p:cNvPr id="11" name="Text 9"/>
          <p:cNvSpPr/>
          <p:nvPr/>
        </p:nvSpPr>
        <p:spPr>
          <a:xfrm>
            <a:off x="7518083" y="1833443"/>
            <a:ext cx="119896" cy="215741"/>
          </a:xfrm>
          <a:prstGeom prst="rect">
            <a:avLst/>
          </a:prstGeom>
          <a:noFill/>
          <a:ln/>
        </p:spPr>
        <p:txBody>
          <a:bodyPr wrap="none" lIns="0" tIns="0" rIns="0" bIns="0" rtlCol="0" anchor="t"/>
          <a:lstStyle/>
          <a:p>
            <a:pPr marL="0" indent="0" algn="ctr">
              <a:lnSpc>
                <a:spcPts val="1650"/>
              </a:lnSpc>
              <a:buNone/>
            </a:pPr>
            <a:r>
              <a:rPr lang="en-US" sz="1650" b="1" dirty="0">
                <a:solidFill>
                  <a:srgbClr val="E0E4E6"/>
                </a:solidFill>
                <a:latin typeface="Spline Sans" pitchFamily="34" charset="0"/>
                <a:ea typeface="Spline Sans" pitchFamily="34" charset="-122"/>
                <a:cs typeface="Spline Sans" pitchFamily="34" charset="-120"/>
              </a:rPr>
              <a:t>2</a:t>
            </a:r>
            <a:endParaRPr lang="en-US" sz="1650" dirty="0"/>
          </a:p>
        </p:txBody>
      </p:sp>
      <p:sp>
        <p:nvSpPr>
          <p:cNvPr id="12" name="Text 10"/>
          <p:cNvSpPr/>
          <p:nvPr/>
        </p:nvSpPr>
        <p:spPr>
          <a:xfrm>
            <a:off x="7921704" y="1759387"/>
            <a:ext cx="1797487" cy="224671"/>
          </a:xfrm>
          <a:prstGeom prst="rect">
            <a:avLst/>
          </a:prstGeom>
          <a:noFill/>
          <a:ln/>
        </p:spPr>
        <p:txBody>
          <a:bodyPr wrap="none" lIns="0" tIns="0" rIns="0" bIns="0" rtlCol="0" anchor="t"/>
          <a:lstStyle/>
          <a:p>
            <a:pPr marL="0" indent="0">
              <a:lnSpc>
                <a:spcPts val="1750"/>
              </a:lnSpc>
              <a:buNone/>
            </a:pPr>
            <a:r>
              <a:rPr lang="en-US" sz="1400" b="1" dirty="0">
                <a:solidFill>
                  <a:srgbClr val="E0E4E6"/>
                </a:solidFill>
                <a:latin typeface="Spline Sans" pitchFamily="34" charset="0"/>
                <a:ea typeface="Spline Sans" pitchFamily="34" charset="-122"/>
                <a:cs typeface="Spline Sans" pitchFamily="34" charset="-120"/>
              </a:rPr>
              <a:t>Creating an Array</a:t>
            </a:r>
            <a:endParaRPr lang="en-US" sz="1400" dirty="0"/>
          </a:p>
        </p:txBody>
      </p:sp>
      <p:pic>
        <p:nvPicPr>
          <p:cNvPr id="13" name="Image 0" descr="preencoded.png"/>
          <p:cNvPicPr>
            <a:picLocks noChangeAspect="1"/>
          </p:cNvPicPr>
          <p:nvPr/>
        </p:nvPicPr>
        <p:blipFill>
          <a:blip r:embed="rId3"/>
          <a:stretch>
            <a:fillRect/>
          </a:stretch>
        </p:blipFill>
        <p:spPr>
          <a:xfrm>
            <a:off x="7921704" y="2165985"/>
            <a:ext cx="2812018" cy="2638782"/>
          </a:xfrm>
          <a:prstGeom prst="rect">
            <a:avLst/>
          </a:prstGeom>
        </p:spPr>
      </p:pic>
      <p:sp>
        <p:nvSpPr>
          <p:cNvPr id="14" name="Text 11"/>
          <p:cNvSpPr/>
          <p:nvPr/>
        </p:nvSpPr>
        <p:spPr>
          <a:xfrm>
            <a:off x="7921704" y="4986695"/>
            <a:ext cx="5387340" cy="258842"/>
          </a:xfrm>
          <a:prstGeom prst="rect">
            <a:avLst/>
          </a:prstGeom>
          <a:noFill/>
          <a:ln/>
        </p:spPr>
        <p:txBody>
          <a:bodyPr wrap="none" lIns="0" tIns="0" rIns="0" bIns="0" rtlCol="0" anchor="t"/>
          <a:lstStyle/>
          <a:p>
            <a:pPr marL="0" indent="0">
              <a:lnSpc>
                <a:spcPts val="2000"/>
              </a:lnSpc>
              <a:buNone/>
            </a:pPr>
            <a:endParaRPr lang="en-US" sz="1250" dirty="0"/>
          </a:p>
        </p:txBody>
      </p:sp>
      <p:sp>
        <p:nvSpPr>
          <p:cNvPr id="15" name="Shape 12"/>
          <p:cNvSpPr/>
          <p:nvPr/>
        </p:nvSpPr>
        <p:spPr>
          <a:xfrm>
            <a:off x="1321356" y="5589151"/>
            <a:ext cx="363974" cy="363974"/>
          </a:xfrm>
          <a:prstGeom prst="roundRect">
            <a:avLst>
              <a:gd name="adj" fmla="val 66671"/>
            </a:avLst>
          </a:prstGeom>
          <a:solidFill>
            <a:srgbClr val="0A081B"/>
          </a:solidFill>
          <a:ln w="15240">
            <a:solidFill>
              <a:srgbClr val="37A7E7"/>
            </a:solidFill>
            <a:prstDash val="solid"/>
          </a:ln>
        </p:spPr>
        <p:txBody>
          <a:bodyPr/>
          <a:lstStyle/>
          <a:p>
            <a:endParaRPr lang="en-US"/>
          </a:p>
        </p:txBody>
      </p:sp>
      <p:sp>
        <p:nvSpPr>
          <p:cNvPr id="16" name="Text 13"/>
          <p:cNvSpPr/>
          <p:nvPr/>
        </p:nvSpPr>
        <p:spPr>
          <a:xfrm>
            <a:off x="1440180" y="5663208"/>
            <a:ext cx="126325" cy="215741"/>
          </a:xfrm>
          <a:prstGeom prst="rect">
            <a:avLst/>
          </a:prstGeom>
          <a:noFill/>
          <a:ln/>
        </p:spPr>
        <p:txBody>
          <a:bodyPr wrap="none" lIns="0" tIns="0" rIns="0" bIns="0" rtlCol="0" anchor="t"/>
          <a:lstStyle/>
          <a:p>
            <a:pPr marL="0" indent="0" algn="ctr">
              <a:lnSpc>
                <a:spcPts val="1650"/>
              </a:lnSpc>
              <a:buNone/>
            </a:pPr>
            <a:r>
              <a:rPr lang="en-US" sz="1650" b="1" dirty="0">
                <a:solidFill>
                  <a:srgbClr val="E0E4E6"/>
                </a:solidFill>
                <a:latin typeface="Spline Sans" pitchFamily="34" charset="0"/>
                <a:ea typeface="Spline Sans" pitchFamily="34" charset="-122"/>
                <a:cs typeface="Spline Sans" pitchFamily="34" charset="-120"/>
              </a:rPr>
              <a:t>3</a:t>
            </a:r>
            <a:endParaRPr lang="en-US" sz="1650" dirty="0"/>
          </a:p>
        </p:txBody>
      </p:sp>
      <p:sp>
        <p:nvSpPr>
          <p:cNvPr id="17" name="Text 14"/>
          <p:cNvSpPr/>
          <p:nvPr/>
        </p:nvSpPr>
        <p:spPr>
          <a:xfrm>
            <a:off x="1847017" y="5589151"/>
            <a:ext cx="1797487" cy="224671"/>
          </a:xfrm>
          <a:prstGeom prst="rect">
            <a:avLst/>
          </a:prstGeom>
          <a:noFill/>
          <a:ln/>
        </p:spPr>
        <p:txBody>
          <a:bodyPr wrap="none" lIns="0" tIns="0" rIns="0" bIns="0" rtlCol="0" anchor="t"/>
          <a:lstStyle/>
          <a:p>
            <a:pPr marL="0" indent="0">
              <a:lnSpc>
                <a:spcPts val="1750"/>
              </a:lnSpc>
              <a:buNone/>
            </a:pPr>
            <a:r>
              <a:rPr lang="en-US" sz="1400" b="1" dirty="0">
                <a:solidFill>
                  <a:srgbClr val="E0E4E6"/>
                </a:solidFill>
                <a:latin typeface="Spline Sans" pitchFamily="34" charset="0"/>
                <a:ea typeface="Spline Sans" pitchFamily="34" charset="-122"/>
                <a:cs typeface="Spline Sans" pitchFamily="34" charset="-120"/>
              </a:rPr>
              <a:t>Generating an Array</a:t>
            </a:r>
            <a:endParaRPr lang="en-US" sz="1400" dirty="0"/>
          </a:p>
        </p:txBody>
      </p:sp>
      <p:sp>
        <p:nvSpPr>
          <p:cNvPr id="18" name="Text 15"/>
          <p:cNvSpPr/>
          <p:nvPr/>
        </p:nvSpPr>
        <p:spPr>
          <a:xfrm>
            <a:off x="2105739" y="5910858"/>
            <a:ext cx="5128617" cy="258842"/>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E0E4E6"/>
                </a:solidFill>
                <a:latin typeface="Barlow" pitchFamily="34" charset="0"/>
                <a:ea typeface="Barlow" pitchFamily="34" charset="-122"/>
                <a:cs typeface="Barlow" pitchFamily="34" charset="-120"/>
              </a:rPr>
              <a:t>np.zeros((rows, columns)) </a:t>
            </a:r>
            <a:endParaRPr lang="en-US" sz="1250" dirty="0"/>
          </a:p>
        </p:txBody>
      </p:sp>
      <p:sp>
        <p:nvSpPr>
          <p:cNvPr id="19" name="Text 16"/>
          <p:cNvSpPr/>
          <p:nvPr/>
        </p:nvSpPr>
        <p:spPr>
          <a:xfrm>
            <a:off x="2105739" y="6226254"/>
            <a:ext cx="5128617" cy="258842"/>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E0E4E6"/>
                </a:solidFill>
                <a:latin typeface="Barlow" pitchFamily="34" charset="0"/>
                <a:ea typeface="Barlow" pitchFamily="34" charset="-122"/>
                <a:cs typeface="Barlow" pitchFamily="34" charset="-120"/>
              </a:rPr>
              <a:t>np.ones((rows, columns))</a:t>
            </a:r>
            <a:endParaRPr lang="en-US" sz="1250" dirty="0"/>
          </a:p>
        </p:txBody>
      </p:sp>
      <p:sp>
        <p:nvSpPr>
          <p:cNvPr id="20" name="Text 17"/>
          <p:cNvSpPr/>
          <p:nvPr/>
        </p:nvSpPr>
        <p:spPr>
          <a:xfrm>
            <a:off x="2105739" y="6541651"/>
            <a:ext cx="5128617" cy="258842"/>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E0E4E6"/>
                </a:solidFill>
                <a:latin typeface="Barlow" pitchFamily="34" charset="0"/>
                <a:ea typeface="Barlow" pitchFamily="34" charset="-122"/>
                <a:cs typeface="Barlow" pitchFamily="34" charset="-120"/>
              </a:rPr>
              <a:t>np.arange(start, stop, step)</a:t>
            </a:r>
            <a:endParaRPr lang="en-US" sz="1250" dirty="0"/>
          </a:p>
        </p:txBody>
      </p:sp>
      <p:sp>
        <p:nvSpPr>
          <p:cNvPr id="21" name="Text 18"/>
          <p:cNvSpPr/>
          <p:nvPr/>
        </p:nvSpPr>
        <p:spPr>
          <a:xfrm>
            <a:off x="2105739" y="6857048"/>
            <a:ext cx="5128617" cy="258842"/>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E0E4E6"/>
                </a:solidFill>
                <a:latin typeface="Barlow" pitchFamily="34" charset="0"/>
                <a:ea typeface="Barlow" pitchFamily="34" charset="-122"/>
                <a:cs typeface="Barlow" pitchFamily="34" charset="-120"/>
              </a:rPr>
              <a:t>np.linspace(start, stop, num)</a:t>
            </a:r>
            <a:endParaRPr lang="en-US" sz="1250" dirty="0"/>
          </a:p>
        </p:txBody>
      </p:sp>
      <p:sp>
        <p:nvSpPr>
          <p:cNvPr id="22" name="Text 19"/>
          <p:cNvSpPr/>
          <p:nvPr/>
        </p:nvSpPr>
        <p:spPr>
          <a:xfrm>
            <a:off x="2105739" y="7172444"/>
            <a:ext cx="5128617" cy="258842"/>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E0E4E6"/>
                </a:solidFill>
                <a:latin typeface="Barlow" pitchFamily="34" charset="0"/>
                <a:ea typeface="Barlow" pitchFamily="34" charset="-122"/>
                <a:cs typeface="Barlow" pitchFamily="34" charset="-120"/>
              </a:rPr>
              <a:t>np.random.randint(low, high, size)</a:t>
            </a:r>
            <a:endParaRPr lang="en-US" sz="1250" dirty="0"/>
          </a:p>
        </p:txBody>
      </p:sp>
      <p:sp>
        <p:nvSpPr>
          <p:cNvPr id="24" name="Shape 21"/>
          <p:cNvSpPr/>
          <p:nvPr/>
        </p:nvSpPr>
        <p:spPr>
          <a:xfrm>
            <a:off x="7396043" y="5589151"/>
            <a:ext cx="363974" cy="363974"/>
          </a:xfrm>
          <a:prstGeom prst="roundRect">
            <a:avLst>
              <a:gd name="adj" fmla="val 66671"/>
            </a:avLst>
          </a:prstGeom>
          <a:solidFill>
            <a:srgbClr val="0A081B"/>
          </a:solidFill>
          <a:ln w="15240">
            <a:solidFill>
              <a:srgbClr val="091231"/>
            </a:solidFill>
            <a:prstDash val="solid"/>
          </a:ln>
        </p:spPr>
        <p:txBody>
          <a:bodyPr/>
          <a:lstStyle/>
          <a:p>
            <a:endParaRPr lang="en-US"/>
          </a:p>
        </p:txBody>
      </p:sp>
      <p:sp>
        <p:nvSpPr>
          <p:cNvPr id="25" name="Text 22"/>
          <p:cNvSpPr/>
          <p:nvPr/>
        </p:nvSpPr>
        <p:spPr>
          <a:xfrm>
            <a:off x="7517011" y="5663208"/>
            <a:ext cx="121920" cy="215741"/>
          </a:xfrm>
          <a:prstGeom prst="rect">
            <a:avLst/>
          </a:prstGeom>
          <a:noFill/>
          <a:ln/>
        </p:spPr>
        <p:txBody>
          <a:bodyPr wrap="none" lIns="0" tIns="0" rIns="0" bIns="0" rtlCol="0" anchor="t"/>
          <a:lstStyle/>
          <a:p>
            <a:pPr marL="0" indent="0" algn="ctr">
              <a:lnSpc>
                <a:spcPts val="1650"/>
              </a:lnSpc>
              <a:buNone/>
            </a:pPr>
            <a:r>
              <a:rPr lang="en-US" sz="1650" b="1" dirty="0">
                <a:solidFill>
                  <a:srgbClr val="E0E4E6"/>
                </a:solidFill>
                <a:latin typeface="Spline Sans" pitchFamily="34" charset="0"/>
                <a:ea typeface="Spline Sans" pitchFamily="34" charset="-122"/>
                <a:cs typeface="Spline Sans" pitchFamily="34" charset="-120"/>
              </a:rPr>
              <a:t>4</a:t>
            </a:r>
            <a:endParaRPr lang="en-US" sz="1650" dirty="0"/>
          </a:p>
        </p:txBody>
      </p:sp>
      <p:sp>
        <p:nvSpPr>
          <p:cNvPr id="26" name="Text 23"/>
          <p:cNvSpPr/>
          <p:nvPr/>
        </p:nvSpPr>
        <p:spPr>
          <a:xfrm>
            <a:off x="7921704" y="5589151"/>
            <a:ext cx="1797487" cy="224671"/>
          </a:xfrm>
          <a:prstGeom prst="rect">
            <a:avLst/>
          </a:prstGeom>
          <a:noFill/>
          <a:ln/>
        </p:spPr>
        <p:txBody>
          <a:bodyPr wrap="none" lIns="0" tIns="0" rIns="0" bIns="0" rtlCol="0" anchor="t"/>
          <a:lstStyle/>
          <a:p>
            <a:pPr marL="0" indent="0">
              <a:lnSpc>
                <a:spcPts val="1750"/>
              </a:lnSpc>
              <a:buNone/>
            </a:pPr>
            <a:r>
              <a:rPr lang="en-US" sz="1400" b="1" dirty="0">
                <a:solidFill>
                  <a:srgbClr val="E0E4E6"/>
                </a:solidFill>
                <a:latin typeface="Spline Sans" pitchFamily="34" charset="0"/>
                <a:ea typeface="Spline Sans" pitchFamily="34" charset="-122"/>
                <a:cs typeface="Spline Sans" pitchFamily="34" charset="-120"/>
              </a:rPr>
              <a:t>Data Selection</a:t>
            </a:r>
            <a:endParaRPr lang="en-US" sz="1400" dirty="0"/>
          </a:p>
        </p:txBody>
      </p:sp>
      <p:sp>
        <p:nvSpPr>
          <p:cNvPr id="27" name="Text 24"/>
          <p:cNvSpPr/>
          <p:nvPr/>
        </p:nvSpPr>
        <p:spPr>
          <a:xfrm>
            <a:off x="8180427" y="5910858"/>
            <a:ext cx="5128617" cy="258842"/>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E0E4E6"/>
                </a:solidFill>
                <a:latin typeface="Barlow" pitchFamily="34" charset="0"/>
                <a:ea typeface="Barlow" pitchFamily="34" charset="-122"/>
                <a:cs typeface="Barlow" pitchFamily="34" charset="-120"/>
              </a:rPr>
              <a:t>arr[index] ➔ Access a specific element by index</a:t>
            </a:r>
            <a:endParaRPr lang="en-US" sz="1250" dirty="0"/>
          </a:p>
        </p:txBody>
      </p:sp>
      <p:sp>
        <p:nvSpPr>
          <p:cNvPr id="28" name="Text 25"/>
          <p:cNvSpPr/>
          <p:nvPr/>
        </p:nvSpPr>
        <p:spPr>
          <a:xfrm>
            <a:off x="8180427" y="6226254"/>
            <a:ext cx="5128617" cy="258842"/>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E0E4E6"/>
                </a:solidFill>
                <a:latin typeface="Barlow" pitchFamily="34" charset="0"/>
                <a:ea typeface="Barlow" pitchFamily="34" charset="-122"/>
                <a:cs typeface="Barlow" pitchFamily="34" charset="-120"/>
              </a:rPr>
              <a:t> arr[start:stop] ➔ Slice an array from index start to stop </a:t>
            </a:r>
            <a:endParaRPr lang="en-US" sz="1250" dirty="0"/>
          </a:p>
        </p:txBody>
      </p:sp>
      <p:sp>
        <p:nvSpPr>
          <p:cNvPr id="29" name="Text 26"/>
          <p:cNvSpPr/>
          <p:nvPr/>
        </p:nvSpPr>
        <p:spPr>
          <a:xfrm>
            <a:off x="8180427" y="6541651"/>
            <a:ext cx="5128617" cy="258842"/>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E0E4E6"/>
                </a:solidFill>
                <a:latin typeface="Barlow" pitchFamily="34" charset="0"/>
                <a:ea typeface="Barlow" pitchFamily="34" charset="-122"/>
                <a:cs typeface="Barlow" pitchFamily="34" charset="-120"/>
              </a:rPr>
              <a:t>arr[start:stop:step] ➔ Slice with a step </a:t>
            </a:r>
            <a:endParaRPr lang="en-US" sz="1250" dirty="0"/>
          </a:p>
        </p:txBody>
      </p:sp>
      <p:sp>
        <p:nvSpPr>
          <p:cNvPr id="30" name="Text 27"/>
          <p:cNvSpPr/>
          <p:nvPr/>
        </p:nvSpPr>
        <p:spPr>
          <a:xfrm>
            <a:off x="8180427" y="6857048"/>
            <a:ext cx="5128617" cy="258842"/>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E0E4E6"/>
                </a:solidFill>
                <a:latin typeface="Barlow" pitchFamily="34" charset="0"/>
                <a:ea typeface="Barlow" pitchFamily="34" charset="-122"/>
                <a:cs typeface="Barlow" pitchFamily="34" charset="-120"/>
              </a:rPr>
              <a:t>arr[condition] ➔ Return elements where the condition is true</a:t>
            </a:r>
            <a:endParaRPr lang="en-US" sz="1250" dirty="0"/>
          </a:p>
        </p:txBody>
      </p:sp>
    </p:spTree>
    <p:extLst>
      <p:ext uri="{BB962C8B-B14F-4D97-AF65-F5344CB8AC3E}">
        <p14:creationId xmlns:p14="http://schemas.microsoft.com/office/powerpoint/2010/main" val="288498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2100"/>
          </a:xfrm>
          <a:prstGeom prst="rect">
            <a:avLst/>
          </a:prstGeom>
        </p:spPr>
      </p:pic>
      <p:sp>
        <p:nvSpPr>
          <p:cNvPr id="3" name="Text 0"/>
          <p:cNvSpPr/>
          <p:nvPr/>
        </p:nvSpPr>
        <p:spPr>
          <a:xfrm>
            <a:off x="595432" y="467797"/>
            <a:ext cx="6938129" cy="472440"/>
          </a:xfrm>
          <a:prstGeom prst="rect">
            <a:avLst/>
          </a:prstGeom>
          <a:noFill/>
          <a:ln/>
        </p:spPr>
        <p:txBody>
          <a:bodyPr wrap="none" lIns="0" tIns="0" rIns="0" bIns="0" rtlCol="0" anchor="t"/>
          <a:lstStyle/>
          <a:p>
            <a:pPr marL="0" indent="0">
              <a:lnSpc>
                <a:spcPts val="3700"/>
              </a:lnSpc>
              <a:buNone/>
            </a:pPr>
            <a:r>
              <a:rPr lang="en-US" sz="2950" b="1" dirty="0">
                <a:solidFill>
                  <a:srgbClr val="F0FCFF"/>
                </a:solidFill>
                <a:latin typeface="Spline Sans" pitchFamily="34" charset="0"/>
                <a:ea typeface="Spline Sans" pitchFamily="34" charset="-122"/>
                <a:cs typeface="Spline Sans" pitchFamily="34" charset="-120"/>
              </a:rPr>
              <a:t>DataFrames: Tabular Data Organization</a:t>
            </a:r>
            <a:endParaRPr lang="en-US" sz="2950" dirty="0"/>
          </a:p>
        </p:txBody>
      </p:sp>
      <p:sp>
        <p:nvSpPr>
          <p:cNvPr id="4" name="Text 1"/>
          <p:cNvSpPr/>
          <p:nvPr/>
        </p:nvSpPr>
        <p:spPr>
          <a:xfrm>
            <a:off x="595432" y="1195388"/>
            <a:ext cx="7953137" cy="816531"/>
          </a:xfrm>
          <a:prstGeom prst="rect">
            <a:avLst/>
          </a:prstGeom>
          <a:noFill/>
          <a:ln/>
        </p:spPr>
        <p:txBody>
          <a:bodyPr wrap="square" lIns="0" tIns="0" rIns="0" bIns="0" rtlCol="0" anchor="t"/>
          <a:lstStyle/>
          <a:p>
            <a:pPr marL="0" indent="0">
              <a:lnSpc>
                <a:spcPts val="2100"/>
              </a:lnSpc>
              <a:buNone/>
            </a:pPr>
            <a:r>
              <a:rPr lang="en-US" sz="1300" dirty="0">
                <a:solidFill>
                  <a:srgbClr val="E0E4E6"/>
                </a:solidFill>
                <a:latin typeface="Barlow" pitchFamily="34" charset="0"/>
                <a:ea typeface="Barlow" pitchFamily="34" charset="-122"/>
                <a:cs typeface="Barlow" pitchFamily="34" charset="-120"/>
              </a:rPr>
              <a:t>Pandas DataFrames are a powerful data structure for working with tabular data in Python. They provide a structured and efficient way to store and analyze data in a table-like format, with rows representing observations and columns representing features or variables.</a:t>
            </a:r>
            <a:endParaRPr lang="en-US" sz="1300" dirty="0"/>
          </a:p>
        </p:txBody>
      </p:sp>
      <p:sp>
        <p:nvSpPr>
          <p:cNvPr id="5" name="Shape 2"/>
          <p:cNvSpPr/>
          <p:nvPr/>
        </p:nvSpPr>
        <p:spPr>
          <a:xfrm>
            <a:off x="595432" y="2394585"/>
            <a:ext cx="382786" cy="382786"/>
          </a:xfrm>
          <a:prstGeom prst="roundRect">
            <a:avLst>
              <a:gd name="adj" fmla="val 66667"/>
            </a:avLst>
          </a:prstGeom>
          <a:solidFill>
            <a:srgbClr val="0A081B"/>
          </a:solidFill>
          <a:ln w="15240">
            <a:solidFill>
              <a:srgbClr val="16FFBB"/>
            </a:solidFill>
            <a:prstDash val="solid"/>
          </a:ln>
        </p:spPr>
        <p:txBody>
          <a:bodyPr/>
          <a:lstStyle/>
          <a:p>
            <a:endParaRPr lang="en-US"/>
          </a:p>
        </p:txBody>
      </p:sp>
      <p:sp>
        <p:nvSpPr>
          <p:cNvPr id="6" name="Text 3"/>
          <p:cNvSpPr/>
          <p:nvPr/>
        </p:nvSpPr>
        <p:spPr>
          <a:xfrm>
            <a:off x="737711" y="2472571"/>
            <a:ext cx="98108" cy="226814"/>
          </a:xfrm>
          <a:prstGeom prst="rect">
            <a:avLst/>
          </a:prstGeom>
          <a:noFill/>
          <a:ln/>
        </p:spPr>
        <p:txBody>
          <a:bodyPr wrap="none" lIns="0" tIns="0" rIns="0" bIns="0" rtlCol="0" anchor="t"/>
          <a:lstStyle/>
          <a:p>
            <a:pPr marL="0" indent="0" algn="ctr">
              <a:lnSpc>
                <a:spcPts val="1750"/>
              </a:lnSpc>
              <a:buNone/>
            </a:pPr>
            <a:r>
              <a:rPr lang="en-US" sz="1750" b="1" dirty="0">
                <a:solidFill>
                  <a:srgbClr val="E0E4E6"/>
                </a:solidFill>
                <a:latin typeface="Spline Sans" pitchFamily="34" charset="0"/>
                <a:ea typeface="Spline Sans" pitchFamily="34" charset="-122"/>
                <a:cs typeface="Spline Sans" pitchFamily="34" charset="-120"/>
              </a:rPr>
              <a:t>1</a:t>
            </a:r>
            <a:endParaRPr lang="en-US" sz="1750" dirty="0"/>
          </a:p>
        </p:txBody>
      </p:sp>
      <p:sp>
        <p:nvSpPr>
          <p:cNvPr id="7" name="Text 4"/>
          <p:cNvSpPr/>
          <p:nvPr/>
        </p:nvSpPr>
        <p:spPr>
          <a:xfrm>
            <a:off x="1148239" y="2394585"/>
            <a:ext cx="1890236" cy="236339"/>
          </a:xfrm>
          <a:prstGeom prst="rect">
            <a:avLst/>
          </a:prstGeom>
          <a:noFill/>
          <a:ln/>
        </p:spPr>
        <p:txBody>
          <a:bodyPr wrap="none" lIns="0" tIns="0" rIns="0" bIns="0" rtlCol="0" anchor="t"/>
          <a:lstStyle/>
          <a:p>
            <a:pPr marL="0" indent="0">
              <a:lnSpc>
                <a:spcPts val="1850"/>
              </a:lnSpc>
              <a:buNone/>
            </a:pPr>
            <a:r>
              <a:rPr lang="en-US" sz="1450" b="1" dirty="0">
                <a:solidFill>
                  <a:srgbClr val="E0E4E6"/>
                </a:solidFill>
                <a:latin typeface="Spline Sans" pitchFamily="34" charset="0"/>
                <a:ea typeface="Spline Sans" pitchFamily="34" charset="-122"/>
                <a:cs typeface="Spline Sans" pitchFamily="34" charset="-120"/>
              </a:rPr>
              <a:t>Key Features</a:t>
            </a:r>
            <a:endParaRPr lang="en-US" sz="1450" dirty="0"/>
          </a:p>
        </p:txBody>
      </p:sp>
      <p:sp>
        <p:nvSpPr>
          <p:cNvPr id="8" name="Text 5"/>
          <p:cNvSpPr/>
          <p:nvPr/>
        </p:nvSpPr>
        <p:spPr>
          <a:xfrm>
            <a:off x="1420297" y="2732961"/>
            <a:ext cx="7128272" cy="272177"/>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E0E4E6"/>
                </a:solidFill>
                <a:latin typeface="Barlow" pitchFamily="34" charset="0"/>
                <a:ea typeface="Barlow" pitchFamily="34" charset="-122"/>
                <a:cs typeface="Barlow" pitchFamily="34" charset="-120"/>
              </a:rPr>
              <a:t>Each column can be of a different data type (e.g., integers, strings).</a:t>
            </a:r>
            <a:endParaRPr lang="en-US" sz="1300" dirty="0"/>
          </a:p>
        </p:txBody>
      </p:sp>
      <p:sp>
        <p:nvSpPr>
          <p:cNvPr id="9" name="Text 6"/>
          <p:cNvSpPr/>
          <p:nvPr/>
        </p:nvSpPr>
        <p:spPr>
          <a:xfrm>
            <a:off x="1420297" y="3064669"/>
            <a:ext cx="7128272" cy="272177"/>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E0E4E6"/>
                </a:solidFill>
                <a:latin typeface="Barlow" pitchFamily="34" charset="0"/>
                <a:ea typeface="Barlow" pitchFamily="34" charset="-122"/>
                <a:cs typeface="Barlow" pitchFamily="34" charset="-120"/>
              </a:rPr>
              <a:t>Supports operations on rows and columns.</a:t>
            </a:r>
            <a:endParaRPr lang="en-US" sz="1300" dirty="0"/>
          </a:p>
        </p:txBody>
      </p:sp>
      <p:sp>
        <p:nvSpPr>
          <p:cNvPr id="10" name="Text 7"/>
          <p:cNvSpPr/>
          <p:nvPr/>
        </p:nvSpPr>
        <p:spPr>
          <a:xfrm>
            <a:off x="1420297" y="3396377"/>
            <a:ext cx="7128272" cy="272177"/>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E0E4E6"/>
                </a:solidFill>
                <a:latin typeface="Barlow" pitchFamily="34" charset="0"/>
                <a:ea typeface="Barlow" pitchFamily="34" charset="-122"/>
                <a:cs typeface="Barlow" pitchFamily="34" charset="-120"/>
              </a:rPr>
              <a:t>Often used for data manipulation and analysis.</a:t>
            </a:r>
            <a:endParaRPr lang="en-US" sz="1300" dirty="0"/>
          </a:p>
        </p:txBody>
      </p:sp>
      <p:sp>
        <p:nvSpPr>
          <p:cNvPr id="11" name="Shape 8"/>
          <p:cNvSpPr/>
          <p:nvPr/>
        </p:nvSpPr>
        <p:spPr>
          <a:xfrm>
            <a:off x="595432" y="4029908"/>
            <a:ext cx="382786" cy="382786"/>
          </a:xfrm>
          <a:prstGeom prst="roundRect">
            <a:avLst>
              <a:gd name="adj" fmla="val 66667"/>
            </a:avLst>
          </a:prstGeom>
          <a:solidFill>
            <a:srgbClr val="0A081B"/>
          </a:solidFill>
          <a:ln w="15240">
            <a:solidFill>
              <a:srgbClr val="29DDDA"/>
            </a:solidFill>
            <a:prstDash val="solid"/>
          </a:ln>
        </p:spPr>
        <p:txBody>
          <a:bodyPr/>
          <a:lstStyle/>
          <a:p>
            <a:endParaRPr lang="en-US"/>
          </a:p>
        </p:txBody>
      </p:sp>
      <p:sp>
        <p:nvSpPr>
          <p:cNvPr id="12" name="Text 9"/>
          <p:cNvSpPr/>
          <p:nvPr/>
        </p:nvSpPr>
        <p:spPr>
          <a:xfrm>
            <a:off x="723781" y="4107894"/>
            <a:ext cx="126087" cy="226814"/>
          </a:xfrm>
          <a:prstGeom prst="rect">
            <a:avLst/>
          </a:prstGeom>
          <a:noFill/>
          <a:ln/>
        </p:spPr>
        <p:txBody>
          <a:bodyPr wrap="none" lIns="0" tIns="0" rIns="0" bIns="0" rtlCol="0" anchor="t"/>
          <a:lstStyle/>
          <a:p>
            <a:pPr marL="0" indent="0" algn="ctr">
              <a:lnSpc>
                <a:spcPts val="1750"/>
              </a:lnSpc>
              <a:buNone/>
            </a:pPr>
            <a:r>
              <a:rPr lang="en-US" sz="1750" b="1" dirty="0">
                <a:solidFill>
                  <a:srgbClr val="E0E4E6"/>
                </a:solidFill>
                <a:latin typeface="Spline Sans" pitchFamily="34" charset="0"/>
                <a:ea typeface="Spline Sans" pitchFamily="34" charset="-122"/>
                <a:cs typeface="Spline Sans" pitchFamily="34" charset="-120"/>
              </a:rPr>
              <a:t>2</a:t>
            </a:r>
            <a:endParaRPr lang="en-US" sz="1750" dirty="0"/>
          </a:p>
        </p:txBody>
      </p:sp>
      <p:sp>
        <p:nvSpPr>
          <p:cNvPr id="13" name="Text 10"/>
          <p:cNvSpPr/>
          <p:nvPr/>
        </p:nvSpPr>
        <p:spPr>
          <a:xfrm>
            <a:off x="1148239" y="4029908"/>
            <a:ext cx="2098715" cy="236339"/>
          </a:xfrm>
          <a:prstGeom prst="rect">
            <a:avLst/>
          </a:prstGeom>
          <a:noFill/>
          <a:ln/>
        </p:spPr>
        <p:txBody>
          <a:bodyPr wrap="none" lIns="0" tIns="0" rIns="0" bIns="0" rtlCol="0" anchor="t"/>
          <a:lstStyle/>
          <a:p>
            <a:pPr marL="0" indent="0">
              <a:lnSpc>
                <a:spcPts val="1850"/>
              </a:lnSpc>
              <a:buNone/>
            </a:pPr>
            <a:r>
              <a:rPr lang="en-US" sz="1450" b="1" dirty="0">
                <a:solidFill>
                  <a:srgbClr val="E0E4E6"/>
                </a:solidFill>
                <a:latin typeface="Spline Sans" pitchFamily="34" charset="0"/>
                <a:ea typeface="Spline Sans" pitchFamily="34" charset="-122"/>
                <a:cs typeface="Spline Sans" pitchFamily="34" charset="-120"/>
              </a:rPr>
              <a:t>Creation of DataFrames</a:t>
            </a:r>
            <a:endParaRPr lang="en-US" sz="1450" dirty="0"/>
          </a:p>
        </p:txBody>
      </p:sp>
      <p:pic>
        <p:nvPicPr>
          <p:cNvPr id="14" name="Image 1" descr="preencoded.png"/>
          <p:cNvPicPr>
            <a:picLocks noChangeAspect="1"/>
          </p:cNvPicPr>
          <p:nvPr/>
        </p:nvPicPr>
        <p:blipFill>
          <a:blip r:embed="rId4"/>
          <a:stretch>
            <a:fillRect/>
          </a:stretch>
        </p:blipFill>
        <p:spPr>
          <a:xfrm>
            <a:off x="1148239" y="4457581"/>
            <a:ext cx="6081951" cy="1339691"/>
          </a:xfrm>
          <a:prstGeom prst="rect">
            <a:avLst/>
          </a:prstGeom>
        </p:spPr>
      </p:pic>
      <p:sp>
        <p:nvSpPr>
          <p:cNvPr id="15" name="Shape 11"/>
          <p:cNvSpPr/>
          <p:nvPr/>
        </p:nvSpPr>
        <p:spPr>
          <a:xfrm>
            <a:off x="595432" y="6158627"/>
            <a:ext cx="382786" cy="382786"/>
          </a:xfrm>
          <a:prstGeom prst="roundRect">
            <a:avLst>
              <a:gd name="adj" fmla="val 66667"/>
            </a:avLst>
          </a:prstGeom>
          <a:solidFill>
            <a:srgbClr val="0A081B"/>
          </a:solidFill>
          <a:ln w="15240">
            <a:solidFill>
              <a:srgbClr val="37A7E7"/>
            </a:solidFill>
            <a:prstDash val="solid"/>
          </a:ln>
        </p:spPr>
        <p:txBody>
          <a:bodyPr/>
          <a:lstStyle/>
          <a:p>
            <a:endParaRPr lang="en-US"/>
          </a:p>
        </p:txBody>
      </p:sp>
      <p:sp>
        <p:nvSpPr>
          <p:cNvPr id="16" name="Text 12"/>
          <p:cNvSpPr/>
          <p:nvPr/>
        </p:nvSpPr>
        <p:spPr>
          <a:xfrm>
            <a:off x="720447" y="6236613"/>
            <a:ext cx="132755" cy="226814"/>
          </a:xfrm>
          <a:prstGeom prst="rect">
            <a:avLst/>
          </a:prstGeom>
          <a:noFill/>
          <a:ln/>
        </p:spPr>
        <p:txBody>
          <a:bodyPr wrap="none" lIns="0" tIns="0" rIns="0" bIns="0" rtlCol="0" anchor="t"/>
          <a:lstStyle/>
          <a:p>
            <a:pPr marL="0" indent="0" algn="ctr">
              <a:lnSpc>
                <a:spcPts val="1750"/>
              </a:lnSpc>
              <a:buNone/>
            </a:pPr>
            <a:r>
              <a:rPr lang="en-US" sz="1750" b="1" dirty="0">
                <a:solidFill>
                  <a:srgbClr val="E0E4E6"/>
                </a:solidFill>
                <a:latin typeface="Spline Sans" pitchFamily="34" charset="0"/>
                <a:ea typeface="Spline Sans" pitchFamily="34" charset="-122"/>
                <a:cs typeface="Spline Sans" pitchFamily="34" charset="-120"/>
              </a:rPr>
              <a:t>3</a:t>
            </a:r>
            <a:endParaRPr lang="en-US" sz="1750" dirty="0"/>
          </a:p>
        </p:txBody>
      </p:sp>
      <p:sp>
        <p:nvSpPr>
          <p:cNvPr id="17" name="Text 13"/>
          <p:cNvSpPr/>
          <p:nvPr/>
        </p:nvSpPr>
        <p:spPr>
          <a:xfrm>
            <a:off x="1148239" y="6158627"/>
            <a:ext cx="1890236" cy="236339"/>
          </a:xfrm>
          <a:prstGeom prst="rect">
            <a:avLst/>
          </a:prstGeom>
          <a:noFill/>
          <a:ln/>
        </p:spPr>
        <p:txBody>
          <a:bodyPr wrap="none" lIns="0" tIns="0" rIns="0" bIns="0" rtlCol="0" anchor="t"/>
          <a:lstStyle/>
          <a:p>
            <a:pPr marL="0" indent="0">
              <a:lnSpc>
                <a:spcPts val="1850"/>
              </a:lnSpc>
              <a:buNone/>
            </a:pPr>
            <a:r>
              <a:rPr lang="en-US" sz="1450" b="1" dirty="0">
                <a:solidFill>
                  <a:srgbClr val="E0E4E6"/>
                </a:solidFill>
                <a:latin typeface="Spline Sans" pitchFamily="34" charset="0"/>
                <a:ea typeface="Spline Sans" pitchFamily="34" charset="-122"/>
                <a:cs typeface="Spline Sans" pitchFamily="34" charset="-120"/>
              </a:rPr>
              <a:t>Viewing Data</a:t>
            </a:r>
            <a:endParaRPr lang="en-US" sz="1450" dirty="0"/>
          </a:p>
        </p:txBody>
      </p:sp>
      <p:sp>
        <p:nvSpPr>
          <p:cNvPr id="18" name="Text 14"/>
          <p:cNvSpPr/>
          <p:nvPr/>
        </p:nvSpPr>
        <p:spPr>
          <a:xfrm>
            <a:off x="1420297" y="6497002"/>
            <a:ext cx="7128272" cy="272177"/>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E0E4E6"/>
                </a:solidFill>
                <a:latin typeface="Barlow" pitchFamily="34" charset="0"/>
                <a:ea typeface="Barlow" pitchFamily="34" charset="-122"/>
                <a:cs typeface="Barlow" pitchFamily="34" charset="-120"/>
              </a:rPr>
              <a:t>df.head(n)➔View the first n rows (default is 5). </a:t>
            </a:r>
            <a:endParaRPr lang="en-US" sz="1300" dirty="0"/>
          </a:p>
        </p:txBody>
      </p:sp>
      <p:sp>
        <p:nvSpPr>
          <p:cNvPr id="19" name="Text 15"/>
          <p:cNvSpPr/>
          <p:nvPr/>
        </p:nvSpPr>
        <p:spPr>
          <a:xfrm>
            <a:off x="1420297" y="6828711"/>
            <a:ext cx="7128272" cy="272177"/>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E0E4E6"/>
                </a:solidFill>
                <a:latin typeface="Barlow" pitchFamily="34" charset="0"/>
                <a:ea typeface="Barlow" pitchFamily="34" charset="-122"/>
                <a:cs typeface="Barlow" pitchFamily="34" charset="-120"/>
              </a:rPr>
              <a:t>df.tail(n)➔View the last n rows. </a:t>
            </a:r>
            <a:endParaRPr lang="en-US" sz="1300" dirty="0"/>
          </a:p>
        </p:txBody>
      </p:sp>
      <p:sp>
        <p:nvSpPr>
          <p:cNvPr id="20" name="Text 16"/>
          <p:cNvSpPr/>
          <p:nvPr/>
        </p:nvSpPr>
        <p:spPr>
          <a:xfrm>
            <a:off x="1420297" y="7160419"/>
            <a:ext cx="7128272" cy="272177"/>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E0E4E6"/>
                </a:solidFill>
                <a:latin typeface="Barlow" pitchFamily="34" charset="0"/>
                <a:ea typeface="Barlow" pitchFamily="34" charset="-122"/>
                <a:cs typeface="Barlow" pitchFamily="34" charset="-120"/>
              </a:rPr>
              <a:t>​df.info()​➔Summary of the DataFrame (including data types). </a:t>
            </a:r>
            <a:endParaRPr lang="en-US" sz="1300" dirty="0"/>
          </a:p>
        </p:txBody>
      </p:sp>
      <p:sp>
        <p:nvSpPr>
          <p:cNvPr id="21" name="Text 17"/>
          <p:cNvSpPr/>
          <p:nvPr/>
        </p:nvSpPr>
        <p:spPr>
          <a:xfrm>
            <a:off x="1420297" y="7492127"/>
            <a:ext cx="7128272" cy="272177"/>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E0E4E6"/>
                </a:solidFill>
                <a:latin typeface="Barlow" pitchFamily="34" charset="0"/>
                <a:ea typeface="Barlow" pitchFamily="34" charset="-122"/>
                <a:cs typeface="Barlow" pitchFamily="34" charset="-120"/>
              </a:rPr>
              <a:t>df.describe()➔Generate descriptive statistics for numeric columns.</a:t>
            </a:r>
            <a:endParaRPr lang="en-US" sz="1300" dirty="0"/>
          </a:p>
        </p:txBody>
      </p:sp>
    </p:spTree>
    <p:extLst>
      <p:ext uri="{BB962C8B-B14F-4D97-AF65-F5344CB8AC3E}">
        <p14:creationId xmlns:p14="http://schemas.microsoft.com/office/powerpoint/2010/main" val="1075409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21356" y="638532"/>
            <a:ext cx="6028373" cy="472321"/>
          </a:xfrm>
          <a:prstGeom prst="rect">
            <a:avLst/>
          </a:prstGeom>
          <a:noFill/>
          <a:ln/>
        </p:spPr>
        <p:txBody>
          <a:bodyPr wrap="none" lIns="0" tIns="0" rIns="0" bIns="0" rtlCol="0" anchor="t"/>
          <a:lstStyle/>
          <a:p>
            <a:pPr marL="0" indent="0">
              <a:lnSpc>
                <a:spcPts val="3700"/>
              </a:lnSpc>
              <a:buNone/>
            </a:pPr>
            <a:r>
              <a:rPr lang="en-US" sz="2950" b="1" dirty="0">
                <a:solidFill>
                  <a:srgbClr val="F0FCFF"/>
                </a:solidFill>
                <a:latin typeface="Spline Sans" pitchFamily="34" charset="0"/>
                <a:ea typeface="Spline Sans" pitchFamily="34" charset="-122"/>
                <a:cs typeface="Spline Sans" pitchFamily="34" charset="-120"/>
              </a:rPr>
              <a:t>Choosing the Right Data Structure</a:t>
            </a:r>
            <a:endParaRPr lang="en-US" sz="2950" dirty="0"/>
          </a:p>
        </p:txBody>
      </p:sp>
      <p:sp>
        <p:nvSpPr>
          <p:cNvPr id="3" name="Text 1"/>
          <p:cNvSpPr/>
          <p:nvPr/>
        </p:nvSpPr>
        <p:spPr>
          <a:xfrm>
            <a:off x="1321356" y="1450896"/>
            <a:ext cx="11987689" cy="543878"/>
          </a:xfrm>
          <a:prstGeom prst="rect">
            <a:avLst/>
          </a:prstGeom>
          <a:noFill/>
          <a:ln/>
        </p:spPr>
        <p:txBody>
          <a:bodyPr wrap="square" lIns="0" tIns="0" rIns="0" bIns="0" rtlCol="0" anchor="t"/>
          <a:lstStyle/>
          <a:p>
            <a:pPr marL="0" indent="0">
              <a:lnSpc>
                <a:spcPts val="2100"/>
              </a:lnSpc>
              <a:buNone/>
            </a:pPr>
            <a:r>
              <a:rPr lang="en-US" sz="1300" dirty="0">
                <a:solidFill>
                  <a:srgbClr val="E0E4E6"/>
                </a:solidFill>
                <a:latin typeface="Barlow" pitchFamily="34" charset="0"/>
                <a:ea typeface="Barlow" pitchFamily="34" charset="-122"/>
                <a:cs typeface="Barlow" pitchFamily="34" charset="-120"/>
              </a:rPr>
              <a:t>Python provides a rich set of data structures, each with unique properties and use cases. Choosing the appropriate data structure depends on the specific needs of your application. Consider factors like the type of data, the required operations, and the importance of order, immutability, and uniqueness.</a:t>
            </a:r>
            <a:endParaRPr lang="en-US" sz="1300" dirty="0"/>
          </a:p>
        </p:txBody>
      </p:sp>
      <p:sp>
        <p:nvSpPr>
          <p:cNvPr id="4" name="Shape 2"/>
          <p:cNvSpPr/>
          <p:nvPr/>
        </p:nvSpPr>
        <p:spPr>
          <a:xfrm>
            <a:off x="7303770" y="2185988"/>
            <a:ext cx="22860" cy="5404961"/>
          </a:xfrm>
          <a:prstGeom prst="roundRect">
            <a:avLst>
              <a:gd name="adj" fmla="val 1115884"/>
            </a:avLst>
          </a:prstGeom>
          <a:solidFill>
            <a:srgbClr val="FFFFFF">
              <a:alpha val="24000"/>
            </a:srgbClr>
          </a:solidFill>
          <a:ln/>
        </p:spPr>
        <p:txBody>
          <a:bodyPr/>
          <a:lstStyle/>
          <a:p>
            <a:endParaRPr lang="en-US"/>
          </a:p>
        </p:txBody>
      </p:sp>
      <p:sp>
        <p:nvSpPr>
          <p:cNvPr id="5" name="Shape 3"/>
          <p:cNvSpPr/>
          <p:nvPr/>
        </p:nvSpPr>
        <p:spPr>
          <a:xfrm>
            <a:off x="6551593" y="2556986"/>
            <a:ext cx="595193" cy="22860"/>
          </a:xfrm>
          <a:prstGeom prst="roundRect">
            <a:avLst>
              <a:gd name="adj" fmla="val 1115884"/>
            </a:avLst>
          </a:prstGeom>
          <a:solidFill>
            <a:srgbClr val="16FFBB"/>
          </a:solidFill>
          <a:ln/>
        </p:spPr>
        <p:txBody>
          <a:bodyPr/>
          <a:lstStyle/>
          <a:p>
            <a:endParaRPr lang="en-US"/>
          </a:p>
        </p:txBody>
      </p:sp>
      <p:sp>
        <p:nvSpPr>
          <p:cNvPr id="6" name="Shape 4"/>
          <p:cNvSpPr/>
          <p:nvPr/>
        </p:nvSpPr>
        <p:spPr>
          <a:xfrm>
            <a:off x="7123926" y="2377202"/>
            <a:ext cx="382548" cy="382548"/>
          </a:xfrm>
          <a:prstGeom prst="roundRect">
            <a:avLst>
              <a:gd name="adj" fmla="val 66682"/>
            </a:avLst>
          </a:prstGeom>
          <a:solidFill>
            <a:srgbClr val="0A081B"/>
          </a:solidFill>
          <a:ln w="15240">
            <a:solidFill>
              <a:srgbClr val="16FFBB"/>
            </a:solidFill>
            <a:prstDash val="solid"/>
          </a:ln>
        </p:spPr>
        <p:txBody>
          <a:bodyPr/>
          <a:lstStyle/>
          <a:p>
            <a:endParaRPr lang="en-US"/>
          </a:p>
        </p:txBody>
      </p:sp>
      <p:sp>
        <p:nvSpPr>
          <p:cNvPr id="7" name="Text 5"/>
          <p:cNvSpPr/>
          <p:nvPr/>
        </p:nvSpPr>
        <p:spPr>
          <a:xfrm>
            <a:off x="7266087" y="2455069"/>
            <a:ext cx="98108" cy="226695"/>
          </a:xfrm>
          <a:prstGeom prst="rect">
            <a:avLst/>
          </a:prstGeom>
          <a:noFill/>
          <a:ln/>
        </p:spPr>
        <p:txBody>
          <a:bodyPr wrap="none" lIns="0" tIns="0" rIns="0" bIns="0" rtlCol="0" anchor="t"/>
          <a:lstStyle/>
          <a:p>
            <a:pPr marL="0" indent="0" algn="ctr">
              <a:lnSpc>
                <a:spcPts val="1750"/>
              </a:lnSpc>
              <a:buNone/>
            </a:pPr>
            <a:r>
              <a:rPr lang="en-US" sz="1750" b="1" dirty="0">
                <a:solidFill>
                  <a:srgbClr val="E0E4E6"/>
                </a:solidFill>
                <a:latin typeface="Spline Sans" pitchFamily="34" charset="0"/>
                <a:ea typeface="Spline Sans" pitchFamily="34" charset="-122"/>
                <a:cs typeface="Spline Sans" pitchFamily="34" charset="-120"/>
              </a:rPr>
              <a:t>1</a:t>
            </a:r>
            <a:endParaRPr lang="en-US" sz="1750" dirty="0"/>
          </a:p>
        </p:txBody>
      </p:sp>
      <p:sp>
        <p:nvSpPr>
          <p:cNvPr id="8" name="Text 6"/>
          <p:cNvSpPr/>
          <p:nvPr/>
        </p:nvSpPr>
        <p:spPr>
          <a:xfrm>
            <a:off x="4490442" y="2356009"/>
            <a:ext cx="1889522" cy="236101"/>
          </a:xfrm>
          <a:prstGeom prst="rect">
            <a:avLst/>
          </a:prstGeom>
          <a:noFill/>
          <a:ln/>
        </p:spPr>
        <p:txBody>
          <a:bodyPr wrap="none" lIns="0" tIns="0" rIns="0" bIns="0" rtlCol="0" anchor="t"/>
          <a:lstStyle/>
          <a:p>
            <a:pPr marL="0" indent="0" algn="r">
              <a:lnSpc>
                <a:spcPts val="1850"/>
              </a:lnSpc>
              <a:buNone/>
            </a:pPr>
            <a:r>
              <a:rPr lang="en-US" sz="1450" b="1" dirty="0">
                <a:solidFill>
                  <a:srgbClr val="E0E4E6"/>
                </a:solidFill>
                <a:latin typeface="Spline Sans" pitchFamily="34" charset="0"/>
                <a:ea typeface="Spline Sans" pitchFamily="34" charset="-122"/>
                <a:cs typeface="Spline Sans" pitchFamily="34" charset="-120"/>
              </a:rPr>
              <a:t>Lists</a:t>
            </a:r>
            <a:endParaRPr lang="en-US" sz="1450" dirty="0"/>
          </a:p>
        </p:txBody>
      </p:sp>
      <p:sp>
        <p:nvSpPr>
          <p:cNvPr id="9" name="Text 7"/>
          <p:cNvSpPr/>
          <p:nvPr/>
        </p:nvSpPr>
        <p:spPr>
          <a:xfrm>
            <a:off x="1321356" y="2694027"/>
            <a:ext cx="5058608" cy="543878"/>
          </a:xfrm>
          <a:prstGeom prst="rect">
            <a:avLst/>
          </a:prstGeom>
          <a:noFill/>
          <a:ln/>
        </p:spPr>
        <p:txBody>
          <a:bodyPr wrap="square" lIns="0" tIns="0" rIns="0" bIns="0" rtlCol="0" anchor="t"/>
          <a:lstStyle/>
          <a:p>
            <a:pPr marL="0" indent="0" algn="r">
              <a:lnSpc>
                <a:spcPts val="2100"/>
              </a:lnSpc>
              <a:buNone/>
            </a:pPr>
            <a:r>
              <a:rPr lang="en-US" sz="1300" dirty="0">
                <a:solidFill>
                  <a:srgbClr val="E0E4E6"/>
                </a:solidFill>
                <a:latin typeface="Barlow" pitchFamily="34" charset="0"/>
                <a:ea typeface="Barlow" pitchFamily="34" charset="-122"/>
                <a:cs typeface="Barlow" pitchFamily="34" charset="-120"/>
              </a:rPr>
              <a:t>Use lists for ordered collections of data where you need to modify elements or iterate through them.</a:t>
            </a:r>
            <a:endParaRPr lang="en-US" sz="1300" dirty="0"/>
          </a:p>
        </p:txBody>
      </p:sp>
      <p:sp>
        <p:nvSpPr>
          <p:cNvPr id="10" name="Shape 8"/>
          <p:cNvSpPr/>
          <p:nvPr/>
        </p:nvSpPr>
        <p:spPr>
          <a:xfrm>
            <a:off x="7483614" y="3407212"/>
            <a:ext cx="595193" cy="22860"/>
          </a:xfrm>
          <a:prstGeom prst="roundRect">
            <a:avLst>
              <a:gd name="adj" fmla="val 1115884"/>
            </a:avLst>
          </a:prstGeom>
          <a:solidFill>
            <a:srgbClr val="29DDDA"/>
          </a:solidFill>
          <a:ln/>
        </p:spPr>
        <p:txBody>
          <a:bodyPr/>
          <a:lstStyle/>
          <a:p>
            <a:endParaRPr lang="en-US"/>
          </a:p>
        </p:txBody>
      </p:sp>
      <p:sp>
        <p:nvSpPr>
          <p:cNvPr id="11" name="Shape 9"/>
          <p:cNvSpPr/>
          <p:nvPr/>
        </p:nvSpPr>
        <p:spPr>
          <a:xfrm>
            <a:off x="7123926" y="3227427"/>
            <a:ext cx="382548" cy="382548"/>
          </a:xfrm>
          <a:prstGeom prst="roundRect">
            <a:avLst>
              <a:gd name="adj" fmla="val 66682"/>
            </a:avLst>
          </a:prstGeom>
          <a:solidFill>
            <a:srgbClr val="0A081B"/>
          </a:solidFill>
          <a:ln w="15240">
            <a:solidFill>
              <a:srgbClr val="29DDDA"/>
            </a:solidFill>
            <a:prstDash val="solid"/>
          </a:ln>
        </p:spPr>
        <p:txBody>
          <a:bodyPr/>
          <a:lstStyle/>
          <a:p>
            <a:endParaRPr lang="en-US"/>
          </a:p>
        </p:txBody>
      </p:sp>
      <p:sp>
        <p:nvSpPr>
          <p:cNvPr id="12" name="Text 10"/>
          <p:cNvSpPr/>
          <p:nvPr/>
        </p:nvSpPr>
        <p:spPr>
          <a:xfrm>
            <a:off x="7252156" y="3305294"/>
            <a:ext cx="126087" cy="226695"/>
          </a:xfrm>
          <a:prstGeom prst="rect">
            <a:avLst/>
          </a:prstGeom>
          <a:noFill/>
          <a:ln/>
        </p:spPr>
        <p:txBody>
          <a:bodyPr wrap="none" lIns="0" tIns="0" rIns="0" bIns="0" rtlCol="0" anchor="t"/>
          <a:lstStyle/>
          <a:p>
            <a:pPr marL="0" indent="0" algn="ctr">
              <a:lnSpc>
                <a:spcPts val="1750"/>
              </a:lnSpc>
              <a:buNone/>
            </a:pPr>
            <a:r>
              <a:rPr lang="en-US" sz="1750" b="1" dirty="0">
                <a:solidFill>
                  <a:srgbClr val="E0E4E6"/>
                </a:solidFill>
                <a:latin typeface="Spline Sans" pitchFamily="34" charset="0"/>
                <a:ea typeface="Spline Sans" pitchFamily="34" charset="-122"/>
                <a:cs typeface="Spline Sans" pitchFamily="34" charset="-120"/>
              </a:rPr>
              <a:t>2</a:t>
            </a:r>
            <a:endParaRPr lang="en-US" sz="1750" dirty="0"/>
          </a:p>
        </p:txBody>
      </p:sp>
      <p:sp>
        <p:nvSpPr>
          <p:cNvPr id="13" name="Text 11"/>
          <p:cNvSpPr/>
          <p:nvPr/>
        </p:nvSpPr>
        <p:spPr>
          <a:xfrm>
            <a:off x="8250436" y="3206234"/>
            <a:ext cx="1889522" cy="236101"/>
          </a:xfrm>
          <a:prstGeom prst="rect">
            <a:avLst/>
          </a:prstGeom>
          <a:noFill/>
          <a:ln/>
        </p:spPr>
        <p:txBody>
          <a:bodyPr wrap="none" lIns="0" tIns="0" rIns="0" bIns="0" rtlCol="0" anchor="t"/>
          <a:lstStyle/>
          <a:p>
            <a:pPr marL="0" indent="0" algn="l">
              <a:lnSpc>
                <a:spcPts val="1850"/>
              </a:lnSpc>
              <a:buNone/>
            </a:pPr>
            <a:r>
              <a:rPr lang="en-US" sz="1450" b="1" dirty="0">
                <a:solidFill>
                  <a:srgbClr val="E0E4E6"/>
                </a:solidFill>
                <a:latin typeface="Spline Sans" pitchFamily="34" charset="0"/>
                <a:ea typeface="Spline Sans" pitchFamily="34" charset="-122"/>
                <a:cs typeface="Spline Sans" pitchFamily="34" charset="-120"/>
              </a:rPr>
              <a:t>Dictionaries</a:t>
            </a:r>
            <a:endParaRPr lang="en-US" sz="1450" dirty="0"/>
          </a:p>
        </p:txBody>
      </p:sp>
      <p:sp>
        <p:nvSpPr>
          <p:cNvPr id="14" name="Text 12"/>
          <p:cNvSpPr/>
          <p:nvPr/>
        </p:nvSpPr>
        <p:spPr>
          <a:xfrm>
            <a:off x="8250436" y="3544252"/>
            <a:ext cx="5058608" cy="543878"/>
          </a:xfrm>
          <a:prstGeom prst="rect">
            <a:avLst/>
          </a:prstGeom>
          <a:noFill/>
          <a:ln/>
        </p:spPr>
        <p:txBody>
          <a:bodyPr wrap="square" lIns="0" tIns="0" rIns="0" bIns="0" rtlCol="0" anchor="t"/>
          <a:lstStyle/>
          <a:p>
            <a:pPr marL="0" indent="0" algn="l">
              <a:lnSpc>
                <a:spcPts val="2100"/>
              </a:lnSpc>
              <a:buNone/>
            </a:pPr>
            <a:r>
              <a:rPr lang="en-US" sz="1300" dirty="0">
                <a:solidFill>
                  <a:srgbClr val="E0E4E6"/>
                </a:solidFill>
                <a:latin typeface="Barlow" pitchFamily="34" charset="0"/>
                <a:ea typeface="Barlow" pitchFamily="34" charset="-122"/>
                <a:cs typeface="Barlow" pitchFamily="34" charset="-120"/>
              </a:rPr>
              <a:t>Use dictionaries when you need to store data as key-value pairs for efficient retrieval based on keys.</a:t>
            </a:r>
            <a:endParaRPr lang="en-US" sz="1300" dirty="0"/>
          </a:p>
        </p:txBody>
      </p:sp>
      <p:sp>
        <p:nvSpPr>
          <p:cNvPr id="15" name="Shape 13"/>
          <p:cNvSpPr/>
          <p:nvPr/>
        </p:nvSpPr>
        <p:spPr>
          <a:xfrm>
            <a:off x="6551593" y="4172426"/>
            <a:ext cx="595193" cy="22860"/>
          </a:xfrm>
          <a:prstGeom prst="roundRect">
            <a:avLst>
              <a:gd name="adj" fmla="val 1115884"/>
            </a:avLst>
          </a:prstGeom>
          <a:solidFill>
            <a:srgbClr val="37A7E7"/>
          </a:solidFill>
          <a:ln/>
        </p:spPr>
        <p:txBody>
          <a:bodyPr/>
          <a:lstStyle/>
          <a:p>
            <a:endParaRPr lang="en-US"/>
          </a:p>
        </p:txBody>
      </p:sp>
      <p:sp>
        <p:nvSpPr>
          <p:cNvPr id="16" name="Shape 14"/>
          <p:cNvSpPr/>
          <p:nvPr/>
        </p:nvSpPr>
        <p:spPr>
          <a:xfrm>
            <a:off x="7123926" y="3992642"/>
            <a:ext cx="382548" cy="382548"/>
          </a:xfrm>
          <a:prstGeom prst="roundRect">
            <a:avLst>
              <a:gd name="adj" fmla="val 66682"/>
            </a:avLst>
          </a:prstGeom>
          <a:solidFill>
            <a:srgbClr val="0A081B"/>
          </a:solidFill>
          <a:ln w="15240">
            <a:solidFill>
              <a:srgbClr val="37A7E7"/>
            </a:solidFill>
            <a:prstDash val="solid"/>
          </a:ln>
        </p:spPr>
        <p:txBody>
          <a:bodyPr/>
          <a:lstStyle/>
          <a:p>
            <a:endParaRPr lang="en-US"/>
          </a:p>
        </p:txBody>
      </p:sp>
      <p:sp>
        <p:nvSpPr>
          <p:cNvPr id="17" name="Text 15"/>
          <p:cNvSpPr/>
          <p:nvPr/>
        </p:nvSpPr>
        <p:spPr>
          <a:xfrm>
            <a:off x="7248823" y="4070509"/>
            <a:ext cx="132755" cy="226695"/>
          </a:xfrm>
          <a:prstGeom prst="rect">
            <a:avLst/>
          </a:prstGeom>
          <a:noFill/>
          <a:ln/>
        </p:spPr>
        <p:txBody>
          <a:bodyPr wrap="none" lIns="0" tIns="0" rIns="0" bIns="0" rtlCol="0" anchor="t"/>
          <a:lstStyle/>
          <a:p>
            <a:pPr marL="0" indent="0" algn="ctr">
              <a:lnSpc>
                <a:spcPts val="1750"/>
              </a:lnSpc>
              <a:buNone/>
            </a:pPr>
            <a:r>
              <a:rPr lang="en-US" sz="1750" b="1" dirty="0">
                <a:solidFill>
                  <a:srgbClr val="E0E4E6"/>
                </a:solidFill>
                <a:latin typeface="Spline Sans" pitchFamily="34" charset="0"/>
                <a:ea typeface="Spline Sans" pitchFamily="34" charset="-122"/>
                <a:cs typeface="Spline Sans" pitchFamily="34" charset="-120"/>
              </a:rPr>
              <a:t>3</a:t>
            </a:r>
            <a:endParaRPr lang="en-US" sz="1750" dirty="0"/>
          </a:p>
        </p:txBody>
      </p:sp>
      <p:sp>
        <p:nvSpPr>
          <p:cNvPr id="18" name="Text 16"/>
          <p:cNvSpPr/>
          <p:nvPr/>
        </p:nvSpPr>
        <p:spPr>
          <a:xfrm>
            <a:off x="4490442" y="3971449"/>
            <a:ext cx="1889522" cy="236101"/>
          </a:xfrm>
          <a:prstGeom prst="rect">
            <a:avLst/>
          </a:prstGeom>
          <a:noFill/>
          <a:ln/>
        </p:spPr>
        <p:txBody>
          <a:bodyPr wrap="none" lIns="0" tIns="0" rIns="0" bIns="0" rtlCol="0" anchor="t"/>
          <a:lstStyle/>
          <a:p>
            <a:pPr marL="0" indent="0" algn="r">
              <a:lnSpc>
                <a:spcPts val="1850"/>
              </a:lnSpc>
              <a:buNone/>
            </a:pPr>
            <a:r>
              <a:rPr lang="en-US" sz="1450" b="1" dirty="0">
                <a:solidFill>
                  <a:srgbClr val="E0E4E6"/>
                </a:solidFill>
                <a:latin typeface="Spline Sans" pitchFamily="34" charset="0"/>
                <a:ea typeface="Spline Sans" pitchFamily="34" charset="-122"/>
                <a:cs typeface="Spline Sans" pitchFamily="34" charset="-120"/>
              </a:rPr>
              <a:t>NumPy Arrays</a:t>
            </a:r>
            <a:endParaRPr lang="en-US" sz="1450" dirty="0"/>
          </a:p>
        </p:txBody>
      </p:sp>
      <p:sp>
        <p:nvSpPr>
          <p:cNvPr id="19" name="Text 17"/>
          <p:cNvSpPr/>
          <p:nvPr/>
        </p:nvSpPr>
        <p:spPr>
          <a:xfrm>
            <a:off x="1321356" y="4309467"/>
            <a:ext cx="5058608" cy="815816"/>
          </a:xfrm>
          <a:prstGeom prst="rect">
            <a:avLst/>
          </a:prstGeom>
          <a:noFill/>
          <a:ln/>
        </p:spPr>
        <p:txBody>
          <a:bodyPr wrap="square" lIns="0" tIns="0" rIns="0" bIns="0" rtlCol="0" anchor="t"/>
          <a:lstStyle/>
          <a:p>
            <a:pPr marL="0" indent="0" algn="r">
              <a:lnSpc>
                <a:spcPts val="2100"/>
              </a:lnSpc>
              <a:buNone/>
            </a:pPr>
            <a:r>
              <a:rPr lang="en-US" sz="1300" dirty="0">
                <a:solidFill>
                  <a:srgbClr val="E0E4E6"/>
                </a:solidFill>
                <a:latin typeface="Barlow" pitchFamily="34" charset="0"/>
                <a:ea typeface="Barlow" pitchFamily="34" charset="-122"/>
                <a:cs typeface="Barlow" pitchFamily="34" charset="-120"/>
              </a:rPr>
              <a:t>Use NumPy arrays for efficient storage and manipulation of numerical data, especially for mathematical operations and data analysis.</a:t>
            </a:r>
            <a:endParaRPr lang="en-US" sz="1300" dirty="0"/>
          </a:p>
        </p:txBody>
      </p:sp>
      <p:sp>
        <p:nvSpPr>
          <p:cNvPr id="20" name="Shape 18"/>
          <p:cNvSpPr/>
          <p:nvPr/>
        </p:nvSpPr>
        <p:spPr>
          <a:xfrm>
            <a:off x="7483614" y="5004316"/>
            <a:ext cx="595193" cy="22860"/>
          </a:xfrm>
          <a:prstGeom prst="roundRect">
            <a:avLst>
              <a:gd name="adj" fmla="val 1115884"/>
            </a:avLst>
          </a:prstGeom>
          <a:solidFill>
            <a:srgbClr val="091231"/>
          </a:solidFill>
          <a:ln/>
        </p:spPr>
        <p:txBody>
          <a:bodyPr/>
          <a:lstStyle/>
          <a:p>
            <a:endParaRPr lang="en-US"/>
          </a:p>
        </p:txBody>
      </p:sp>
      <p:sp>
        <p:nvSpPr>
          <p:cNvPr id="21" name="Shape 19"/>
          <p:cNvSpPr/>
          <p:nvPr/>
        </p:nvSpPr>
        <p:spPr>
          <a:xfrm>
            <a:off x="7123926" y="4824532"/>
            <a:ext cx="382548" cy="382548"/>
          </a:xfrm>
          <a:prstGeom prst="roundRect">
            <a:avLst>
              <a:gd name="adj" fmla="val 66682"/>
            </a:avLst>
          </a:prstGeom>
          <a:solidFill>
            <a:srgbClr val="0A081B"/>
          </a:solidFill>
          <a:ln w="15240">
            <a:solidFill>
              <a:srgbClr val="091231"/>
            </a:solidFill>
            <a:prstDash val="solid"/>
          </a:ln>
        </p:spPr>
        <p:txBody>
          <a:bodyPr/>
          <a:lstStyle/>
          <a:p>
            <a:endParaRPr lang="en-US"/>
          </a:p>
        </p:txBody>
      </p:sp>
      <p:sp>
        <p:nvSpPr>
          <p:cNvPr id="22" name="Text 20"/>
          <p:cNvSpPr/>
          <p:nvPr/>
        </p:nvSpPr>
        <p:spPr>
          <a:xfrm>
            <a:off x="7251085" y="4902398"/>
            <a:ext cx="128111" cy="226695"/>
          </a:xfrm>
          <a:prstGeom prst="rect">
            <a:avLst/>
          </a:prstGeom>
          <a:noFill/>
          <a:ln/>
        </p:spPr>
        <p:txBody>
          <a:bodyPr wrap="none" lIns="0" tIns="0" rIns="0" bIns="0" rtlCol="0" anchor="t"/>
          <a:lstStyle/>
          <a:p>
            <a:pPr marL="0" indent="0" algn="ctr">
              <a:lnSpc>
                <a:spcPts val="1750"/>
              </a:lnSpc>
              <a:buNone/>
            </a:pPr>
            <a:r>
              <a:rPr lang="en-US" sz="1750" b="1" dirty="0">
                <a:solidFill>
                  <a:srgbClr val="E0E4E6"/>
                </a:solidFill>
                <a:latin typeface="Spline Sans" pitchFamily="34" charset="0"/>
                <a:ea typeface="Spline Sans" pitchFamily="34" charset="-122"/>
                <a:cs typeface="Spline Sans" pitchFamily="34" charset="-120"/>
              </a:rPr>
              <a:t>4</a:t>
            </a:r>
            <a:endParaRPr lang="en-US" sz="1750" dirty="0"/>
          </a:p>
        </p:txBody>
      </p:sp>
      <p:sp>
        <p:nvSpPr>
          <p:cNvPr id="23" name="Text 21"/>
          <p:cNvSpPr/>
          <p:nvPr/>
        </p:nvSpPr>
        <p:spPr>
          <a:xfrm>
            <a:off x="8250436" y="4803338"/>
            <a:ext cx="1889522" cy="236101"/>
          </a:xfrm>
          <a:prstGeom prst="rect">
            <a:avLst/>
          </a:prstGeom>
          <a:noFill/>
          <a:ln/>
        </p:spPr>
        <p:txBody>
          <a:bodyPr wrap="none" lIns="0" tIns="0" rIns="0" bIns="0" rtlCol="0" anchor="t"/>
          <a:lstStyle/>
          <a:p>
            <a:pPr marL="0" indent="0" algn="l">
              <a:lnSpc>
                <a:spcPts val="1850"/>
              </a:lnSpc>
              <a:buNone/>
            </a:pPr>
            <a:r>
              <a:rPr lang="en-US" sz="1450" b="1" dirty="0">
                <a:solidFill>
                  <a:srgbClr val="E0E4E6"/>
                </a:solidFill>
                <a:latin typeface="Spline Sans" pitchFamily="34" charset="0"/>
                <a:ea typeface="Spline Sans" pitchFamily="34" charset="-122"/>
                <a:cs typeface="Spline Sans" pitchFamily="34" charset="-120"/>
              </a:rPr>
              <a:t>DataFrames</a:t>
            </a:r>
            <a:endParaRPr lang="en-US" sz="1450" dirty="0"/>
          </a:p>
        </p:txBody>
      </p:sp>
      <p:sp>
        <p:nvSpPr>
          <p:cNvPr id="24" name="Text 22"/>
          <p:cNvSpPr/>
          <p:nvPr/>
        </p:nvSpPr>
        <p:spPr>
          <a:xfrm>
            <a:off x="8250436" y="5141357"/>
            <a:ext cx="5058608" cy="543878"/>
          </a:xfrm>
          <a:prstGeom prst="rect">
            <a:avLst/>
          </a:prstGeom>
          <a:noFill/>
          <a:ln/>
        </p:spPr>
        <p:txBody>
          <a:bodyPr wrap="square" lIns="0" tIns="0" rIns="0" bIns="0" rtlCol="0" anchor="t"/>
          <a:lstStyle/>
          <a:p>
            <a:pPr marL="0" indent="0" algn="l">
              <a:lnSpc>
                <a:spcPts val="2100"/>
              </a:lnSpc>
              <a:buNone/>
            </a:pPr>
            <a:r>
              <a:rPr lang="en-US" sz="1300" dirty="0">
                <a:solidFill>
                  <a:srgbClr val="E0E4E6"/>
                </a:solidFill>
                <a:latin typeface="Barlow" pitchFamily="34" charset="0"/>
                <a:ea typeface="Barlow" pitchFamily="34" charset="-122"/>
                <a:cs typeface="Barlow" pitchFamily="34" charset="-120"/>
              </a:rPr>
              <a:t>Use DataFrames for working with tabular data, providing a structured and efficient way to analyze and visualize data in a table-like format.</a:t>
            </a:r>
            <a:endParaRPr lang="en-US" sz="1300" dirty="0"/>
          </a:p>
        </p:txBody>
      </p:sp>
      <p:sp>
        <p:nvSpPr>
          <p:cNvPr id="25" name="Shape 23"/>
          <p:cNvSpPr/>
          <p:nvPr/>
        </p:nvSpPr>
        <p:spPr>
          <a:xfrm>
            <a:off x="6551593" y="5836325"/>
            <a:ext cx="595193" cy="22860"/>
          </a:xfrm>
          <a:prstGeom prst="roundRect">
            <a:avLst>
              <a:gd name="adj" fmla="val 1115884"/>
            </a:avLst>
          </a:prstGeom>
          <a:solidFill>
            <a:srgbClr val="16FFBB"/>
          </a:solidFill>
          <a:ln/>
        </p:spPr>
        <p:txBody>
          <a:bodyPr/>
          <a:lstStyle/>
          <a:p>
            <a:endParaRPr lang="en-US"/>
          </a:p>
        </p:txBody>
      </p:sp>
      <p:sp>
        <p:nvSpPr>
          <p:cNvPr id="26" name="Shape 24"/>
          <p:cNvSpPr/>
          <p:nvPr/>
        </p:nvSpPr>
        <p:spPr>
          <a:xfrm>
            <a:off x="7123926" y="5656540"/>
            <a:ext cx="382548" cy="382548"/>
          </a:xfrm>
          <a:prstGeom prst="roundRect">
            <a:avLst>
              <a:gd name="adj" fmla="val 66682"/>
            </a:avLst>
          </a:prstGeom>
          <a:solidFill>
            <a:srgbClr val="0A081B"/>
          </a:solidFill>
          <a:ln w="15240">
            <a:solidFill>
              <a:srgbClr val="16FFBB"/>
            </a:solidFill>
            <a:prstDash val="solid"/>
          </a:ln>
        </p:spPr>
        <p:txBody>
          <a:bodyPr/>
          <a:lstStyle/>
          <a:p>
            <a:endParaRPr lang="en-US"/>
          </a:p>
        </p:txBody>
      </p:sp>
      <p:sp>
        <p:nvSpPr>
          <p:cNvPr id="27" name="Text 25"/>
          <p:cNvSpPr/>
          <p:nvPr/>
        </p:nvSpPr>
        <p:spPr>
          <a:xfrm>
            <a:off x="7251323" y="5734407"/>
            <a:ext cx="127754" cy="226695"/>
          </a:xfrm>
          <a:prstGeom prst="rect">
            <a:avLst/>
          </a:prstGeom>
          <a:noFill/>
          <a:ln/>
        </p:spPr>
        <p:txBody>
          <a:bodyPr wrap="none" lIns="0" tIns="0" rIns="0" bIns="0" rtlCol="0" anchor="t"/>
          <a:lstStyle/>
          <a:p>
            <a:pPr marL="0" indent="0" algn="ctr">
              <a:lnSpc>
                <a:spcPts val="1750"/>
              </a:lnSpc>
              <a:buNone/>
            </a:pPr>
            <a:r>
              <a:rPr lang="en-US" sz="1750" b="1" dirty="0">
                <a:solidFill>
                  <a:srgbClr val="E0E4E6"/>
                </a:solidFill>
                <a:latin typeface="Spline Sans" pitchFamily="34" charset="0"/>
                <a:ea typeface="Spline Sans" pitchFamily="34" charset="-122"/>
                <a:cs typeface="Spline Sans" pitchFamily="34" charset="-120"/>
              </a:rPr>
              <a:t>5</a:t>
            </a:r>
            <a:endParaRPr lang="en-US" sz="1750" dirty="0"/>
          </a:p>
        </p:txBody>
      </p:sp>
      <p:sp>
        <p:nvSpPr>
          <p:cNvPr id="28" name="Text 26"/>
          <p:cNvSpPr/>
          <p:nvPr/>
        </p:nvSpPr>
        <p:spPr>
          <a:xfrm>
            <a:off x="4490442" y="5635347"/>
            <a:ext cx="1889522" cy="236101"/>
          </a:xfrm>
          <a:prstGeom prst="rect">
            <a:avLst/>
          </a:prstGeom>
          <a:noFill/>
          <a:ln/>
        </p:spPr>
        <p:txBody>
          <a:bodyPr wrap="none" lIns="0" tIns="0" rIns="0" bIns="0" rtlCol="0" anchor="t"/>
          <a:lstStyle/>
          <a:p>
            <a:pPr marL="0" indent="0" algn="r">
              <a:lnSpc>
                <a:spcPts val="1850"/>
              </a:lnSpc>
              <a:buNone/>
            </a:pPr>
            <a:r>
              <a:rPr lang="en-US" sz="1450" b="1" dirty="0">
                <a:solidFill>
                  <a:srgbClr val="E0E4E6"/>
                </a:solidFill>
                <a:latin typeface="Spline Sans" pitchFamily="34" charset="0"/>
                <a:ea typeface="Spline Sans" pitchFamily="34" charset="-122"/>
                <a:cs typeface="Spline Sans" pitchFamily="34" charset="-120"/>
              </a:rPr>
              <a:t>Sets</a:t>
            </a:r>
            <a:endParaRPr lang="en-US" sz="1450" dirty="0"/>
          </a:p>
        </p:txBody>
      </p:sp>
      <p:sp>
        <p:nvSpPr>
          <p:cNvPr id="29" name="Text 27"/>
          <p:cNvSpPr/>
          <p:nvPr/>
        </p:nvSpPr>
        <p:spPr>
          <a:xfrm>
            <a:off x="1321356" y="5973366"/>
            <a:ext cx="5058608" cy="543878"/>
          </a:xfrm>
          <a:prstGeom prst="rect">
            <a:avLst/>
          </a:prstGeom>
          <a:noFill/>
          <a:ln/>
        </p:spPr>
        <p:txBody>
          <a:bodyPr wrap="square" lIns="0" tIns="0" rIns="0" bIns="0" rtlCol="0" anchor="t"/>
          <a:lstStyle/>
          <a:p>
            <a:pPr marL="0" indent="0" algn="r">
              <a:lnSpc>
                <a:spcPts val="2100"/>
              </a:lnSpc>
              <a:buNone/>
            </a:pPr>
            <a:r>
              <a:rPr lang="en-US" sz="1300" dirty="0">
                <a:solidFill>
                  <a:srgbClr val="E0E4E6"/>
                </a:solidFill>
                <a:latin typeface="Barlow" pitchFamily="34" charset="0"/>
                <a:ea typeface="Barlow" pitchFamily="34" charset="-122"/>
                <a:cs typeface="Barlow" pitchFamily="34" charset="-120"/>
              </a:rPr>
              <a:t>Use sets when you need to store unique elements, remove duplicates, or check membership efficiently.</a:t>
            </a:r>
            <a:endParaRPr lang="en-US" sz="1300" dirty="0"/>
          </a:p>
        </p:txBody>
      </p:sp>
      <p:sp>
        <p:nvSpPr>
          <p:cNvPr id="30" name="Shape 28"/>
          <p:cNvSpPr/>
          <p:nvPr/>
        </p:nvSpPr>
        <p:spPr>
          <a:xfrm>
            <a:off x="7483614" y="6601539"/>
            <a:ext cx="595193" cy="22860"/>
          </a:xfrm>
          <a:prstGeom prst="roundRect">
            <a:avLst>
              <a:gd name="adj" fmla="val 1115884"/>
            </a:avLst>
          </a:prstGeom>
          <a:solidFill>
            <a:srgbClr val="29DDDA"/>
          </a:solidFill>
          <a:ln/>
        </p:spPr>
        <p:txBody>
          <a:bodyPr/>
          <a:lstStyle/>
          <a:p>
            <a:endParaRPr lang="en-US"/>
          </a:p>
        </p:txBody>
      </p:sp>
      <p:sp>
        <p:nvSpPr>
          <p:cNvPr id="31" name="Shape 29"/>
          <p:cNvSpPr/>
          <p:nvPr/>
        </p:nvSpPr>
        <p:spPr>
          <a:xfrm>
            <a:off x="7123926" y="6421755"/>
            <a:ext cx="382548" cy="382548"/>
          </a:xfrm>
          <a:prstGeom prst="roundRect">
            <a:avLst>
              <a:gd name="adj" fmla="val 66682"/>
            </a:avLst>
          </a:prstGeom>
          <a:solidFill>
            <a:srgbClr val="0A081B"/>
          </a:solidFill>
          <a:ln w="15240">
            <a:solidFill>
              <a:srgbClr val="29DDDA"/>
            </a:solidFill>
            <a:prstDash val="solid"/>
          </a:ln>
        </p:spPr>
        <p:txBody>
          <a:bodyPr/>
          <a:lstStyle/>
          <a:p>
            <a:endParaRPr lang="en-US"/>
          </a:p>
        </p:txBody>
      </p:sp>
      <p:sp>
        <p:nvSpPr>
          <p:cNvPr id="32" name="Text 30"/>
          <p:cNvSpPr/>
          <p:nvPr/>
        </p:nvSpPr>
        <p:spPr>
          <a:xfrm>
            <a:off x="7249656" y="6499622"/>
            <a:ext cx="131088" cy="226695"/>
          </a:xfrm>
          <a:prstGeom prst="rect">
            <a:avLst/>
          </a:prstGeom>
          <a:noFill/>
          <a:ln/>
        </p:spPr>
        <p:txBody>
          <a:bodyPr wrap="none" lIns="0" tIns="0" rIns="0" bIns="0" rtlCol="0" anchor="t"/>
          <a:lstStyle/>
          <a:p>
            <a:pPr marL="0" indent="0" algn="ctr">
              <a:lnSpc>
                <a:spcPts val="1750"/>
              </a:lnSpc>
              <a:buNone/>
            </a:pPr>
            <a:r>
              <a:rPr lang="en-US" sz="1750" b="1" dirty="0">
                <a:solidFill>
                  <a:srgbClr val="E0E4E6"/>
                </a:solidFill>
                <a:latin typeface="Spline Sans" pitchFamily="34" charset="0"/>
                <a:ea typeface="Spline Sans" pitchFamily="34" charset="-122"/>
                <a:cs typeface="Spline Sans" pitchFamily="34" charset="-120"/>
              </a:rPr>
              <a:t>6</a:t>
            </a:r>
            <a:endParaRPr lang="en-US" sz="1750" dirty="0"/>
          </a:p>
        </p:txBody>
      </p:sp>
      <p:sp>
        <p:nvSpPr>
          <p:cNvPr id="33" name="Text 31"/>
          <p:cNvSpPr/>
          <p:nvPr/>
        </p:nvSpPr>
        <p:spPr>
          <a:xfrm>
            <a:off x="8250436" y="6400562"/>
            <a:ext cx="1889522" cy="236101"/>
          </a:xfrm>
          <a:prstGeom prst="rect">
            <a:avLst/>
          </a:prstGeom>
          <a:noFill/>
          <a:ln/>
        </p:spPr>
        <p:txBody>
          <a:bodyPr wrap="none" lIns="0" tIns="0" rIns="0" bIns="0" rtlCol="0" anchor="t"/>
          <a:lstStyle/>
          <a:p>
            <a:pPr marL="0" indent="0" algn="l">
              <a:lnSpc>
                <a:spcPts val="1850"/>
              </a:lnSpc>
              <a:buNone/>
            </a:pPr>
            <a:r>
              <a:rPr lang="en-US" sz="1450" b="1" dirty="0">
                <a:solidFill>
                  <a:srgbClr val="E0E4E6"/>
                </a:solidFill>
                <a:latin typeface="Spline Sans" pitchFamily="34" charset="0"/>
                <a:ea typeface="Spline Sans" pitchFamily="34" charset="-122"/>
                <a:cs typeface="Spline Sans" pitchFamily="34" charset="-120"/>
              </a:rPr>
              <a:t>Tuples</a:t>
            </a:r>
            <a:endParaRPr lang="en-US" sz="1450" dirty="0"/>
          </a:p>
        </p:txBody>
      </p:sp>
      <p:sp>
        <p:nvSpPr>
          <p:cNvPr id="34" name="Text 32"/>
          <p:cNvSpPr/>
          <p:nvPr/>
        </p:nvSpPr>
        <p:spPr>
          <a:xfrm>
            <a:off x="8250436" y="6738580"/>
            <a:ext cx="5058608" cy="543878"/>
          </a:xfrm>
          <a:prstGeom prst="rect">
            <a:avLst/>
          </a:prstGeom>
          <a:noFill/>
          <a:ln/>
        </p:spPr>
        <p:txBody>
          <a:bodyPr wrap="square" lIns="0" tIns="0" rIns="0" bIns="0" rtlCol="0" anchor="t"/>
          <a:lstStyle/>
          <a:p>
            <a:pPr marL="0" indent="0" algn="l">
              <a:lnSpc>
                <a:spcPts val="2100"/>
              </a:lnSpc>
              <a:buNone/>
            </a:pPr>
            <a:r>
              <a:rPr lang="en-US" sz="1300" dirty="0">
                <a:solidFill>
                  <a:srgbClr val="E0E4E6"/>
                </a:solidFill>
                <a:latin typeface="Barlow" pitchFamily="34" charset="0"/>
                <a:ea typeface="Barlow" pitchFamily="34" charset="-122"/>
                <a:cs typeface="Barlow" pitchFamily="34" charset="-120"/>
              </a:rPr>
              <a:t>Use tuples when you need an immutable sequence to ensure data integrity or as keys in dictionaries.</a:t>
            </a:r>
            <a:endParaRPr lang="en-US" sz="1300" dirty="0"/>
          </a:p>
        </p:txBody>
      </p:sp>
    </p:spTree>
    <p:extLst>
      <p:ext uri="{BB962C8B-B14F-4D97-AF65-F5344CB8AC3E}">
        <p14:creationId xmlns:p14="http://schemas.microsoft.com/office/powerpoint/2010/main" val="376697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595432" y="467797"/>
            <a:ext cx="6938129" cy="472440"/>
          </a:xfrm>
          <a:prstGeom prst="rect">
            <a:avLst/>
          </a:prstGeom>
          <a:noFill/>
          <a:ln/>
        </p:spPr>
        <p:txBody>
          <a:bodyPr wrap="none" lIns="0" tIns="0" rIns="0" bIns="0" rtlCol="0" anchor="t"/>
          <a:lstStyle/>
          <a:p>
            <a:pPr marL="0" indent="0">
              <a:lnSpc>
                <a:spcPts val="3700"/>
              </a:lnSpc>
              <a:buNone/>
            </a:pPr>
            <a:r>
              <a:rPr lang="en-US" sz="4000" b="1" dirty="0">
                <a:solidFill>
                  <a:srgbClr val="F0FCFF"/>
                </a:solidFill>
                <a:latin typeface="Spline Sans" pitchFamily="34" charset="0"/>
                <a:ea typeface="Spline Sans" pitchFamily="34" charset="-122"/>
                <a:cs typeface="Spline Sans" pitchFamily="34" charset="-120"/>
              </a:rPr>
              <a:t>What is </a:t>
            </a:r>
            <a:r>
              <a:rPr lang="en-US" sz="4000" b="1" dirty="0" err="1">
                <a:solidFill>
                  <a:srgbClr val="F0FCFF"/>
                </a:solidFill>
                <a:latin typeface="Spline Sans" pitchFamily="34" charset="0"/>
                <a:ea typeface="Spline Sans" pitchFamily="34" charset="-122"/>
                <a:cs typeface="Spline Sans" pitchFamily="34" charset="-120"/>
              </a:rPr>
              <a:t>Dask</a:t>
            </a:r>
            <a:r>
              <a:rPr lang="en-US" sz="4000" b="1" dirty="0">
                <a:solidFill>
                  <a:srgbClr val="F0FCFF"/>
                </a:solidFill>
                <a:latin typeface="Spline Sans" pitchFamily="34" charset="0"/>
                <a:ea typeface="Spline Sans" pitchFamily="34" charset="-122"/>
                <a:cs typeface="Spline Sans" pitchFamily="34" charset="-120"/>
              </a:rPr>
              <a:t>?</a:t>
            </a:r>
            <a:endParaRPr lang="en-US" sz="4000" dirty="0"/>
          </a:p>
        </p:txBody>
      </p:sp>
      <p:sp>
        <p:nvSpPr>
          <p:cNvPr id="4" name="Text 1"/>
          <p:cNvSpPr/>
          <p:nvPr/>
        </p:nvSpPr>
        <p:spPr>
          <a:xfrm>
            <a:off x="595432" y="1311501"/>
            <a:ext cx="12031997" cy="1286555"/>
          </a:xfrm>
          <a:prstGeom prst="rect">
            <a:avLst/>
          </a:prstGeom>
          <a:noFill/>
          <a:ln/>
        </p:spPr>
        <p:txBody>
          <a:bodyPr wrap="square" lIns="0" tIns="0" rIns="0" bIns="0" rtlCol="0" anchor="t"/>
          <a:lstStyle/>
          <a:p>
            <a:pPr marL="0" indent="0">
              <a:buNone/>
            </a:pPr>
            <a:r>
              <a:rPr lang="en-US" sz="2400" dirty="0" err="1">
                <a:solidFill>
                  <a:srgbClr val="E0E4E6"/>
                </a:solidFill>
                <a:latin typeface="Barlow" pitchFamily="34" charset="0"/>
                <a:ea typeface="Barlow" pitchFamily="34" charset="-122"/>
                <a:cs typeface="Barlow" pitchFamily="34" charset="-120"/>
              </a:rPr>
              <a:t>Dask</a:t>
            </a:r>
            <a:r>
              <a:rPr lang="en-US" sz="2400" dirty="0">
                <a:solidFill>
                  <a:srgbClr val="E0E4E6"/>
                </a:solidFill>
                <a:latin typeface="Barlow" pitchFamily="34" charset="0"/>
                <a:ea typeface="Barlow" pitchFamily="34" charset="-122"/>
                <a:cs typeface="Barlow" pitchFamily="34" charset="-120"/>
              </a:rPr>
              <a:t> is a flexible library for parallel computing in Python. It is designed to scale data analysis workflows from a single machine to a cluster of machines. </a:t>
            </a:r>
            <a:r>
              <a:rPr lang="en-US" sz="2400" dirty="0" err="1">
                <a:solidFill>
                  <a:srgbClr val="E0E4E6"/>
                </a:solidFill>
                <a:latin typeface="Barlow" pitchFamily="34" charset="0"/>
                <a:ea typeface="Barlow" pitchFamily="34" charset="-122"/>
                <a:cs typeface="Barlow" pitchFamily="34" charset="-120"/>
              </a:rPr>
              <a:t>Dask</a:t>
            </a:r>
            <a:r>
              <a:rPr lang="en-US" sz="2400" dirty="0">
                <a:solidFill>
                  <a:srgbClr val="E0E4E6"/>
                </a:solidFill>
                <a:latin typeface="Barlow" pitchFamily="34" charset="0"/>
                <a:ea typeface="Barlow" pitchFamily="34" charset="-122"/>
                <a:cs typeface="Barlow" pitchFamily="34" charset="-120"/>
              </a:rPr>
              <a:t> enables computations on large datasets that do not fit into memory by breaking them into smaller chunks and parallelizing operations. </a:t>
            </a:r>
            <a:r>
              <a:rPr lang="en-US" sz="2400" dirty="0" err="1">
                <a:solidFill>
                  <a:srgbClr val="E0E4E6"/>
                </a:solidFill>
                <a:latin typeface="Barlow" pitchFamily="34" charset="0"/>
                <a:ea typeface="Barlow" pitchFamily="34" charset="-122"/>
                <a:cs typeface="Barlow" pitchFamily="34" charset="-120"/>
              </a:rPr>
              <a:t>Dask</a:t>
            </a:r>
            <a:r>
              <a:rPr lang="en-US" sz="2400" dirty="0">
                <a:solidFill>
                  <a:srgbClr val="E0E4E6"/>
                </a:solidFill>
                <a:latin typeface="Barlow" pitchFamily="34" charset="0"/>
                <a:ea typeface="Barlow" pitchFamily="34" charset="-122"/>
                <a:cs typeface="Barlow" pitchFamily="34" charset="-120"/>
              </a:rPr>
              <a:t> is well-suited for tasks like:</a:t>
            </a:r>
          </a:p>
        </p:txBody>
      </p:sp>
      <p:grpSp>
        <p:nvGrpSpPr>
          <p:cNvPr id="24" name="Group 23">
            <a:extLst>
              <a:ext uri="{FF2B5EF4-FFF2-40B4-BE49-F238E27FC236}">
                <a16:creationId xmlns:a16="http://schemas.microsoft.com/office/drawing/2014/main" id="{E7347A25-05AC-2ACC-CD09-312723CF537A}"/>
              </a:ext>
            </a:extLst>
          </p:cNvPr>
          <p:cNvGrpSpPr/>
          <p:nvPr/>
        </p:nvGrpSpPr>
        <p:grpSpPr>
          <a:xfrm>
            <a:off x="595432" y="3107598"/>
            <a:ext cx="2443043" cy="382786"/>
            <a:chOff x="595432" y="2394585"/>
            <a:chExt cx="2443043" cy="382786"/>
          </a:xfrm>
        </p:grpSpPr>
        <p:sp>
          <p:nvSpPr>
            <p:cNvPr id="5" name="Shape 2"/>
            <p:cNvSpPr/>
            <p:nvPr/>
          </p:nvSpPr>
          <p:spPr>
            <a:xfrm>
              <a:off x="595432" y="2394585"/>
              <a:ext cx="382786" cy="382786"/>
            </a:xfrm>
            <a:prstGeom prst="roundRect">
              <a:avLst>
                <a:gd name="adj" fmla="val 66667"/>
              </a:avLst>
            </a:prstGeom>
            <a:solidFill>
              <a:srgbClr val="0A081B"/>
            </a:solidFill>
            <a:ln w="15240">
              <a:solidFill>
                <a:srgbClr val="16FFBB"/>
              </a:solidFill>
              <a:prstDash val="solid"/>
            </a:ln>
          </p:spPr>
          <p:txBody>
            <a:bodyPr/>
            <a:lstStyle/>
            <a:p>
              <a:endParaRPr lang="en-US"/>
            </a:p>
          </p:txBody>
        </p:sp>
        <p:sp>
          <p:nvSpPr>
            <p:cNvPr id="6" name="Text 3"/>
            <p:cNvSpPr/>
            <p:nvPr/>
          </p:nvSpPr>
          <p:spPr>
            <a:xfrm>
              <a:off x="737711" y="2472571"/>
              <a:ext cx="98108" cy="226814"/>
            </a:xfrm>
            <a:prstGeom prst="rect">
              <a:avLst/>
            </a:prstGeom>
            <a:noFill/>
            <a:ln/>
          </p:spPr>
          <p:txBody>
            <a:bodyPr wrap="none" lIns="0" tIns="0" rIns="0" bIns="0" rtlCol="0" anchor="t"/>
            <a:lstStyle/>
            <a:p>
              <a:pPr marL="0" indent="0" algn="ctr">
                <a:lnSpc>
                  <a:spcPts val="1750"/>
                </a:lnSpc>
                <a:buNone/>
              </a:pPr>
              <a:r>
                <a:rPr lang="en-US" sz="1750" b="1" dirty="0">
                  <a:solidFill>
                    <a:srgbClr val="E0E4E6"/>
                  </a:solidFill>
                  <a:latin typeface="Spline Sans" pitchFamily="34" charset="0"/>
                  <a:ea typeface="Spline Sans" pitchFamily="34" charset="-122"/>
                  <a:cs typeface="Spline Sans" pitchFamily="34" charset="-120"/>
                </a:rPr>
                <a:t>1</a:t>
              </a:r>
              <a:endParaRPr lang="en-US" sz="1750" dirty="0"/>
            </a:p>
          </p:txBody>
        </p:sp>
        <p:sp>
          <p:nvSpPr>
            <p:cNvPr id="7" name="Text 4"/>
            <p:cNvSpPr/>
            <p:nvPr/>
          </p:nvSpPr>
          <p:spPr>
            <a:xfrm>
              <a:off x="1148239" y="2394585"/>
              <a:ext cx="1890236" cy="236339"/>
            </a:xfrm>
            <a:prstGeom prst="rect">
              <a:avLst/>
            </a:prstGeom>
            <a:noFill/>
            <a:ln/>
          </p:spPr>
          <p:txBody>
            <a:bodyPr wrap="none" lIns="0" tIns="0" rIns="0" bIns="0" rtlCol="0" anchor="t"/>
            <a:lstStyle/>
            <a:p>
              <a:pPr>
                <a:lnSpc>
                  <a:spcPts val="2100"/>
                </a:lnSpc>
              </a:pPr>
              <a:r>
                <a:rPr lang="en-US" sz="2000" dirty="0">
                  <a:solidFill>
                    <a:srgbClr val="E0E4E6"/>
                  </a:solidFill>
                  <a:latin typeface="Barlow" pitchFamily="34" charset="0"/>
                  <a:ea typeface="Barlow" pitchFamily="34" charset="-122"/>
                  <a:cs typeface="Barlow" pitchFamily="34" charset="-120"/>
                </a:rPr>
                <a:t>Big data manipulation and analysis</a:t>
              </a:r>
            </a:p>
          </p:txBody>
        </p:sp>
      </p:grpSp>
      <p:grpSp>
        <p:nvGrpSpPr>
          <p:cNvPr id="23" name="Group 22">
            <a:extLst>
              <a:ext uri="{FF2B5EF4-FFF2-40B4-BE49-F238E27FC236}">
                <a16:creationId xmlns:a16="http://schemas.microsoft.com/office/drawing/2014/main" id="{B8C828B6-41E9-9935-9FE5-399BAB6B72F9}"/>
              </a:ext>
            </a:extLst>
          </p:cNvPr>
          <p:cNvGrpSpPr/>
          <p:nvPr/>
        </p:nvGrpSpPr>
        <p:grpSpPr>
          <a:xfrm>
            <a:off x="595432" y="4385506"/>
            <a:ext cx="2651522" cy="382786"/>
            <a:chOff x="595432" y="4029908"/>
            <a:chExt cx="2651522" cy="382786"/>
          </a:xfrm>
        </p:grpSpPr>
        <p:sp>
          <p:nvSpPr>
            <p:cNvPr id="11" name="Shape 8"/>
            <p:cNvSpPr/>
            <p:nvPr/>
          </p:nvSpPr>
          <p:spPr>
            <a:xfrm>
              <a:off x="595432" y="4029908"/>
              <a:ext cx="382786" cy="382786"/>
            </a:xfrm>
            <a:prstGeom prst="roundRect">
              <a:avLst>
                <a:gd name="adj" fmla="val 66667"/>
              </a:avLst>
            </a:prstGeom>
            <a:solidFill>
              <a:srgbClr val="0A081B"/>
            </a:solidFill>
            <a:ln w="15240">
              <a:solidFill>
                <a:srgbClr val="29DDDA"/>
              </a:solidFill>
              <a:prstDash val="solid"/>
            </a:ln>
          </p:spPr>
          <p:txBody>
            <a:bodyPr/>
            <a:lstStyle/>
            <a:p>
              <a:endParaRPr lang="en-US"/>
            </a:p>
          </p:txBody>
        </p:sp>
        <p:sp>
          <p:nvSpPr>
            <p:cNvPr id="12" name="Text 9"/>
            <p:cNvSpPr/>
            <p:nvPr/>
          </p:nvSpPr>
          <p:spPr>
            <a:xfrm>
              <a:off x="723781" y="4107894"/>
              <a:ext cx="126087" cy="226814"/>
            </a:xfrm>
            <a:prstGeom prst="rect">
              <a:avLst/>
            </a:prstGeom>
            <a:noFill/>
            <a:ln/>
          </p:spPr>
          <p:txBody>
            <a:bodyPr wrap="none" lIns="0" tIns="0" rIns="0" bIns="0" rtlCol="0" anchor="t"/>
            <a:lstStyle/>
            <a:p>
              <a:pPr marL="0" indent="0" algn="ctr">
                <a:lnSpc>
                  <a:spcPts val="1750"/>
                </a:lnSpc>
                <a:buNone/>
              </a:pPr>
              <a:r>
                <a:rPr lang="en-US" sz="1750" b="1" dirty="0">
                  <a:solidFill>
                    <a:srgbClr val="E0E4E6"/>
                  </a:solidFill>
                  <a:latin typeface="Spline Sans" pitchFamily="34" charset="0"/>
                  <a:ea typeface="Spline Sans" pitchFamily="34" charset="-122"/>
                  <a:cs typeface="Spline Sans" pitchFamily="34" charset="-120"/>
                </a:rPr>
                <a:t>2</a:t>
              </a:r>
              <a:endParaRPr lang="en-US" sz="1750" dirty="0"/>
            </a:p>
          </p:txBody>
        </p:sp>
        <p:sp>
          <p:nvSpPr>
            <p:cNvPr id="13" name="Text 10"/>
            <p:cNvSpPr/>
            <p:nvPr/>
          </p:nvSpPr>
          <p:spPr>
            <a:xfrm>
              <a:off x="1148239" y="4029908"/>
              <a:ext cx="2098715" cy="236339"/>
            </a:xfrm>
            <a:prstGeom prst="rect">
              <a:avLst/>
            </a:prstGeom>
            <a:noFill/>
            <a:ln/>
          </p:spPr>
          <p:txBody>
            <a:bodyPr wrap="none" lIns="0" tIns="0" rIns="0" bIns="0" rtlCol="0" anchor="t"/>
            <a:lstStyle/>
            <a:p>
              <a:pPr>
                <a:lnSpc>
                  <a:spcPts val="2100"/>
                </a:lnSpc>
              </a:pPr>
              <a:r>
                <a:rPr lang="en-US" sz="2000" dirty="0">
                  <a:solidFill>
                    <a:srgbClr val="E0E4E6"/>
                  </a:solidFill>
                  <a:latin typeface="Barlow" pitchFamily="34" charset="0"/>
                  <a:ea typeface="Barlow" pitchFamily="34" charset="-122"/>
                  <a:cs typeface="Barlow" pitchFamily="34" charset="-120"/>
                </a:rPr>
                <a:t>Handling large arrays, </a:t>
              </a:r>
              <a:r>
                <a:rPr lang="en-US" sz="2000" dirty="0" err="1">
                  <a:solidFill>
                    <a:srgbClr val="E0E4E6"/>
                  </a:solidFill>
                  <a:latin typeface="Barlow" pitchFamily="34" charset="0"/>
                  <a:ea typeface="Barlow" pitchFamily="34" charset="-122"/>
                  <a:cs typeface="Barlow" pitchFamily="34" charset="-120"/>
                </a:rPr>
                <a:t>dataframes</a:t>
              </a:r>
              <a:r>
                <a:rPr lang="en-US" sz="2000" dirty="0">
                  <a:solidFill>
                    <a:srgbClr val="E0E4E6"/>
                  </a:solidFill>
                  <a:latin typeface="Barlow" pitchFamily="34" charset="0"/>
                  <a:ea typeface="Barlow" pitchFamily="34" charset="-122"/>
                  <a:cs typeface="Barlow" pitchFamily="34" charset="-120"/>
                </a:rPr>
                <a:t>, and machine learning computations</a:t>
              </a:r>
            </a:p>
          </p:txBody>
        </p:sp>
      </p:grpSp>
      <p:grpSp>
        <p:nvGrpSpPr>
          <p:cNvPr id="22" name="Group 21">
            <a:extLst>
              <a:ext uri="{FF2B5EF4-FFF2-40B4-BE49-F238E27FC236}">
                <a16:creationId xmlns:a16="http://schemas.microsoft.com/office/drawing/2014/main" id="{98FCEEC9-A95E-54A4-C27D-C0E8F179D582}"/>
              </a:ext>
            </a:extLst>
          </p:cNvPr>
          <p:cNvGrpSpPr/>
          <p:nvPr/>
        </p:nvGrpSpPr>
        <p:grpSpPr>
          <a:xfrm>
            <a:off x="595432" y="5634752"/>
            <a:ext cx="2443043" cy="382786"/>
            <a:chOff x="595432" y="6158627"/>
            <a:chExt cx="2443043" cy="382786"/>
          </a:xfrm>
        </p:grpSpPr>
        <p:sp>
          <p:nvSpPr>
            <p:cNvPr id="15" name="Shape 11"/>
            <p:cNvSpPr/>
            <p:nvPr/>
          </p:nvSpPr>
          <p:spPr>
            <a:xfrm>
              <a:off x="595432" y="6158627"/>
              <a:ext cx="382786" cy="382786"/>
            </a:xfrm>
            <a:prstGeom prst="roundRect">
              <a:avLst>
                <a:gd name="adj" fmla="val 66667"/>
              </a:avLst>
            </a:prstGeom>
            <a:solidFill>
              <a:srgbClr val="0A081B"/>
            </a:solidFill>
            <a:ln w="15240">
              <a:solidFill>
                <a:srgbClr val="37A7E7"/>
              </a:solidFill>
              <a:prstDash val="solid"/>
            </a:ln>
          </p:spPr>
          <p:txBody>
            <a:bodyPr/>
            <a:lstStyle/>
            <a:p>
              <a:endParaRPr lang="en-US"/>
            </a:p>
          </p:txBody>
        </p:sp>
        <p:sp>
          <p:nvSpPr>
            <p:cNvPr id="16" name="Text 12"/>
            <p:cNvSpPr/>
            <p:nvPr/>
          </p:nvSpPr>
          <p:spPr>
            <a:xfrm>
              <a:off x="720447" y="6236613"/>
              <a:ext cx="132755" cy="226814"/>
            </a:xfrm>
            <a:prstGeom prst="rect">
              <a:avLst/>
            </a:prstGeom>
            <a:noFill/>
            <a:ln/>
          </p:spPr>
          <p:txBody>
            <a:bodyPr wrap="none" lIns="0" tIns="0" rIns="0" bIns="0" rtlCol="0" anchor="t"/>
            <a:lstStyle/>
            <a:p>
              <a:pPr marL="0" indent="0" algn="ctr">
                <a:lnSpc>
                  <a:spcPts val="1750"/>
                </a:lnSpc>
                <a:buNone/>
              </a:pPr>
              <a:r>
                <a:rPr lang="en-US" sz="1750" b="1" dirty="0">
                  <a:solidFill>
                    <a:srgbClr val="E0E4E6"/>
                  </a:solidFill>
                  <a:latin typeface="Spline Sans" pitchFamily="34" charset="0"/>
                  <a:ea typeface="Spline Sans" pitchFamily="34" charset="-122"/>
                  <a:cs typeface="Spline Sans" pitchFamily="34" charset="-120"/>
                </a:rPr>
                <a:t>3</a:t>
              </a:r>
              <a:endParaRPr lang="en-US" sz="1750" dirty="0"/>
            </a:p>
          </p:txBody>
        </p:sp>
        <p:sp>
          <p:nvSpPr>
            <p:cNvPr id="17" name="Text 13"/>
            <p:cNvSpPr/>
            <p:nvPr/>
          </p:nvSpPr>
          <p:spPr>
            <a:xfrm>
              <a:off x="1148239" y="6158627"/>
              <a:ext cx="1890236" cy="236339"/>
            </a:xfrm>
            <a:prstGeom prst="rect">
              <a:avLst/>
            </a:prstGeom>
            <a:noFill/>
            <a:ln/>
          </p:spPr>
          <p:txBody>
            <a:bodyPr wrap="none" lIns="0" tIns="0" rIns="0" bIns="0" rtlCol="0" anchor="t"/>
            <a:lstStyle/>
            <a:p>
              <a:pPr>
                <a:lnSpc>
                  <a:spcPts val="2100"/>
                </a:lnSpc>
              </a:pPr>
              <a:r>
                <a:rPr lang="en-US" sz="2000" dirty="0">
                  <a:solidFill>
                    <a:srgbClr val="E0E4E6"/>
                  </a:solidFill>
                  <a:latin typeface="Barlow" pitchFamily="34" charset="0"/>
                  <a:ea typeface="Barlow" pitchFamily="34" charset="-122"/>
                  <a:cs typeface="Barlow" pitchFamily="34" charset="-120"/>
                </a:rPr>
                <a:t>Parallelizing Python code on multiple cores or distributed systems</a:t>
              </a:r>
              <a:endParaRPr lang="en-US" sz="2000" dirty="0"/>
            </a:p>
          </p:txBody>
        </p:sp>
      </p:grpSp>
    </p:spTree>
    <p:extLst>
      <p:ext uri="{BB962C8B-B14F-4D97-AF65-F5344CB8AC3E}">
        <p14:creationId xmlns:p14="http://schemas.microsoft.com/office/powerpoint/2010/main" val="2636233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57719365-107B-C284-85FB-F9EF8108A231}"/>
              </a:ext>
            </a:extLst>
          </p:cNvPr>
          <p:cNvSpPr/>
          <p:nvPr/>
        </p:nvSpPr>
        <p:spPr>
          <a:xfrm>
            <a:off x="1321356" y="1438929"/>
            <a:ext cx="9128930" cy="68580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5400"/>
              </a:lnSpc>
              <a:buNone/>
            </a:pPr>
            <a:r>
              <a:rPr lang="en-US" sz="4000" b="1" dirty="0" err="1">
                <a:solidFill>
                  <a:srgbClr val="F0FCFF"/>
                </a:solidFill>
                <a:latin typeface="Spline Sans" pitchFamily="34" charset="0"/>
              </a:rPr>
              <a:t>Dask</a:t>
            </a:r>
            <a:r>
              <a:rPr lang="en-US" sz="4000" b="1" dirty="0">
                <a:solidFill>
                  <a:srgbClr val="F0FCFF"/>
                </a:solidFill>
                <a:latin typeface="Spline Sans" pitchFamily="34" charset="0"/>
              </a:rPr>
              <a:t> </a:t>
            </a:r>
            <a:r>
              <a:rPr lang="en-US" sz="4000" b="1" dirty="0" err="1">
                <a:solidFill>
                  <a:srgbClr val="F0FCFF"/>
                </a:solidFill>
                <a:latin typeface="Spline Sans" pitchFamily="34" charset="0"/>
              </a:rPr>
              <a:t>DataFrame</a:t>
            </a:r>
            <a:r>
              <a:rPr lang="en-US" sz="4000" b="1" dirty="0">
                <a:solidFill>
                  <a:srgbClr val="F0FCFF"/>
                </a:solidFill>
                <a:latin typeface="Spline Sans" pitchFamily="34" charset="0"/>
              </a:rPr>
              <a:t> vs. Pandas </a:t>
            </a:r>
            <a:r>
              <a:rPr lang="en-US" sz="4000" b="1" dirty="0" err="1">
                <a:solidFill>
                  <a:srgbClr val="F0FCFF"/>
                </a:solidFill>
                <a:latin typeface="Spline Sans" pitchFamily="34" charset="0"/>
              </a:rPr>
              <a:t>DataFrame</a:t>
            </a:r>
            <a:endParaRPr lang="en-US" sz="4000" b="1" dirty="0">
              <a:solidFill>
                <a:srgbClr val="F0FCFF"/>
              </a:solidFill>
              <a:latin typeface="Spline Sans" pitchFamily="34" charset="0"/>
            </a:endParaRPr>
          </a:p>
        </p:txBody>
      </p:sp>
      <p:sp>
        <p:nvSpPr>
          <p:cNvPr id="8" name="Shape 1">
            <a:extLst>
              <a:ext uri="{FF2B5EF4-FFF2-40B4-BE49-F238E27FC236}">
                <a16:creationId xmlns:a16="http://schemas.microsoft.com/office/drawing/2014/main" id="{DF63D3E8-2778-D2E9-ACE6-511A4C6D2B2B}"/>
              </a:ext>
            </a:extLst>
          </p:cNvPr>
          <p:cNvSpPr/>
          <p:nvPr/>
        </p:nvSpPr>
        <p:spPr>
          <a:xfrm>
            <a:off x="1321356" y="2618481"/>
            <a:ext cx="11987689" cy="4827347"/>
          </a:xfrm>
          <a:prstGeom prst="roundRect">
            <a:avLst>
              <a:gd name="adj" fmla="val 2485"/>
            </a:avLst>
          </a:prstGeom>
          <a:noFill/>
          <a:ln w="15240">
            <a:solidFill>
              <a:srgbClr val="FFFFFF">
                <a:alpha val="24000"/>
              </a:srgbClr>
            </a:solidFill>
            <a:prstDash val="soli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Shape 2">
            <a:extLst>
              <a:ext uri="{FF2B5EF4-FFF2-40B4-BE49-F238E27FC236}">
                <a16:creationId xmlns:a16="http://schemas.microsoft.com/office/drawing/2014/main" id="{64062022-4695-553E-E96A-C48F251E784C}"/>
              </a:ext>
            </a:extLst>
          </p:cNvPr>
          <p:cNvSpPr/>
          <p:nvPr/>
        </p:nvSpPr>
        <p:spPr>
          <a:xfrm>
            <a:off x="1336596" y="2633722"/>
            <a:ext cx="11957209" cy="722948"/>
          </a:xfrm>
          <a:prstGeom prst="rect">
            <a:avLst/>
          </a:prstGeom>
          <a:solidFill>
            <a:srgbClr val="FFFFFF">
              <a:alpha val="4000"/>
            </a:srgbClr>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Text 3">
            <a:extLst>
              <a:ext uri="{FF2B5EF4-FFF2-40B4-BE49-F238E27FC236}">
                <a16:creationId xmlns:a16="http://schemas.microsoft.com/office/drawing/2014/main" id="{50FA20AB-9E04-BC33-85D2-F42B7AA9F3E6}"/>
              </a:ext>
            </a:extLst>
          </p:cNvPr>
          <p:cNvSpPr/>
          <p:nvPr/>
        </p:nvSpPr>
        <p:spPr>
          <a:xfrm>
            <a:off x="2678073" y="2789455"/>
            <a:ext cx="3291840" cy="41148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200"/>
              </a:lnSpc>
              <a:buNone/>
            </a:pPr>
            <a:r>
              <a:rPr lang="en-US" sz="2550" dirty="0" err="1">
                <a:solidFill>
                  <a:srgbClr val="C6BFEE"/>
                </a:solidFill>
                <a:latin typeface="Prompt" pitchFamily="34" charset="0"/>
                <a:ea typeface="Prompt" pitchFamily="34" charset="-122"/>
                <a:cs typeface="Prompt" pitchFamily="34" charset="-120"/>
              </a:rPr>
              <a:t>Dask</a:t>
            </a:r>
            <a:r>
              <a:rPr lang="en-US" sz="2550" dirty="0">
                <a:solidFill>
                  <a:srgbClr val="C6BFEE"/>
                </a:solidFill>
                <a:latin typeface="Prompt" pitchFamily="34" charset="0"/>
                <a:ea typeface="Prompt" pitchFamily="34" charset="-122"/>
                <a:cs typeface="Prompt" pitchFamily="34" charset="-120"/>
              </a:rPr>
              <a:t> </a:t>
            </a:r>
            <a:endParaRPr lang="en-US" sz="2550" dirty="0"/>
          </a:p>
        </p:txBody>
      </p:sp>
      <p:sp>
        <p:nvSpPr>
          <p:cNvPr id="14" name="Text 4">
            <a:extLst>
              <a:ext uri="{FF2B5EF4-FFF2-40B4-BE49-F238E27FC236}">
                <a16:creationId xmlns:a16="http://schemas.microsoft.com/office/drawing/2014/main" id="{15203EC1-EBCC-5A22-D162-EA8F93CAF31B}"/>
              </a:ext>
            </a:extLst>
          </p:cNvPr>
          <p:cNvSpPr/>
          <p:nvPr/>
        </p:nvSpPr>
        <p:spPr>
          <a:xfrm>
            <a:off x="8660487" y="2789455"/>
            <a:ext cx="3291840" cy="41148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200"/>
              </a:lnSpc>
              <a:buNone/>
            </a:pPr>
            <a:r>
              <a:rPr lang="en-US" sz="2550" dirty="0">
                <a:solidFill>
                  <a:srgbClr val="C6BFEE"/>
                </a:solidFill>
                <a:latin typeface="Prompt" pitchFamily="34" charset="0"/>
                <a:ea typeface="Prompt" pitchFamily="34" charset="-122"/>
                <a:cs typeface="Prompt" pitchFamily="34" charset="-120"/>
              </a:rPr>
              <a:t>Pandas</a:t>
            </a:r>
            <a:endParaRPr lang="en-US" sz="2550" dirty="0"/>
          </a:p>
        </p:txBody>
      </p:sp>
      <p:sp>
        <p:nvSpPr>
          <p:cNvPr id="18" name="Shape 5">
            <a:extLst>
              <a:ext uri="{FF2B5EF4-FFF2-40B4-BE49-F238E27FC236}">
                <a16:creationId xmlns:a16="http://schemas.microsoft.com/office/drawing/2014/main" id="{F87CEB2E-C118-0177-B3CA-6FCEC99BE2A8}"/>
              </a:ext>
            </a:extLst>
          </p:cNvPr>
          <p:cNvSpPr/>
          <p:nvPr/>
        </p:nvSpPr>
        <p:spPr>
          <a:xfrm>
            <a:off x="1336596" y="3356669"/>
            <a:ext cx="11957209" cy="758131"/>
          </a:xfrm>
          <a:prstGeom prst="rect">
            <a:avLst/>
          </a:prstGeom>
          <a:solidFill>
            <a:srgbClr val="000000">
              <a:alpha val="4000"/>
            </a:srgbClr>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ext 7">
            <a:extLst>
              <a:ext uri="{FF2B5EF4-FFF2-40B4-BE49-F238E27FC236}">
                <a16:creationId xmlns:a16="http://schemas.microsoft.com/office/drawing/2014/main" id="{AD52ECAB-E8C8-DA34-CCE3-8EDDAF8E150F}"/>
              </a:ext>
            </a:extLst>
          </p:cNvPr>
          <p:cNvSpPr/>
          <p:nvPr/>
        </p:nvSpPr>
        <p:spPr>
          <a:xfrm>
            <a:off x="7960757" y="3438346"/>
            <a:ext cx="5086231" cy="395049"/>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3100"/>
              </a:lnSpc>
              <a:buSzPct val="100000"/>
              <a:buChar char="•"/>
            </a:pPr>
            <a:r>
              <a:rPr lang="en-US" sz="1900" dirty="0">
                <a:solidFill>
                  <a:srgbClr val="DAD8E9"/>
                </a:solidFill>
                <a:latin typeface="Mukta" pitchFamily="34" charset="0"/>
                <a:ea typeface="Mukta" pitchFamily="34" charset="-122"/>
                <a:cs typeface="Mukta" pitchFamily="34" charset="-120"/>
              </a:rPr>
              <a:t>Limited by memory on a single machine.</a:t>
            </a:r>
            <a:endParaRPr lang="en-US" sz="1900" dirty="0"/>
          </a:p>
        </p:txBody>
      </p:sp>
      <p:sp>
        <p:nvSpPr>
          <p:cNvPr id="21" name="Shape 8">
            <a:extLst>
              <a:ext uri="{FF2B5EF4-FFF2-40B4-BE49-F238E27FC236}">
                <a16:creationId xmlns:a16="http://schemas.microsoft.com/office/drawing/2014/main" id="{7D51C7AB-5268-DFAB-050F-4495DC4F2F90}"/>
              </a:ext>
            </a:extLst>
          </p:cNvPr>
          <p:cNvSpPr/>
          <p:nvPr/>
        </p:nvSpPr>
        <p:spPr>
          <a:xfrm>
            <a:off x="1336596" y="4327146"/>
            <a:ext cx="11957209" cy="953453"/>
          </a:xfrm>
          <a:prstGeom prst="rect">
            <a:avLst/>
          </a:prstGeom>
          <a:solidFill>
            <a:srgbClr val="FFFFFF">
              <a:alpha val="4000"/>
            </a:srgbClr>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Text 12">
            <a:extLst>
              <a:ext uri="{FF2B5EF4-FFF2-40B4-BE49-F238E27FC236}">
                <a16:creationId xmlns:a16="http://schemas.microsoft.com/office/drawing/2014/main" id="{4A2A2FE4-D5B2-2A43-7B08-1B068FDFF217}"/>
              </a:ext>
            </a:extLst>
          </p:cNvPr>
          <p:cNvSpPr/>
          <p:nvPr/>
        </p:nvSpPr>
        <p:spPr>
          <a:xfrm>
            <a:off x="1978343" y="4366140"/>
            <a:ext cx="5086231" cy="790099"/>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3100"/>
              </a:lnSpc>
              <a:buSzPct val="100000"/>
              <a:buChar char="•"/>
            </a:pPr>
            <a:r>
              <a:rPr lang="en-US" sz="1900" dirty="0">
                <a:solidFill>
                  <a:srgbClr val="DAD8E9"/>
                </a:solidFill>
                <a:latin typeface="Mukta" pitchFamily="34" charset="0"/>
                <a:ea typeface="Mukta" pitchFamily="34" charset="-122"/>
                <a:cs typeface="Mukta" pitchFamily="34" charset="-120"/>
              </a:rPr>
              <a:t>Supports parallel processing and distributed computing.</a:t>
            </a:r>
            <a:endParaRPr lang="en-US" sz="1900" dirty="0"/>
          </a:p>
        </p:txBody>
      </p:sp>
      <p:sp>
        <p:nvSpPr>
          <p:cNvPr id="29" name="Text 13">
            <a:extLst>
              <a:ext uri="{FF2B5EF4-FFF2-40B4-BE49-F238E27FC236}">
                <a16:creationId xmlns:a16="http://schemas.microsoft.com/office/drawing/2014/main" id="{1C36E026-3F05-ADA9-064B-FD1532E3D403}"/>
              </a:ext>
            </a:extLst>
          </p:cNvPr>
          <p:cNvSpPr/>
          <p:nvPr/>
        </p:nvSpPr>
        <p:spPr>
          <a:xfrm>
            <a:off x="7960757" y="4366140"/>
            <a:ext cx="5086231" cy="395049"/>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3100"/>
              </a:lnSpc>
              <a:buSzPct val="100000"/>
              <a:buChar char="•"/>
            </a:pPr>
            <a:r>
              <a:rPr lang="en-US" sz="1900" dirty="0">
                <a:solidFill>
                  <a:srgbClr val="DAD8E9"/>
                </a:solidFill>
                <a:latin typeface="Mukta" pitchFamily="34" charset="0"/>
                <a:ea typeface="Mukta" pitchFamily="34" charset="-122"/>
                <a:cs typeface="Mukta" pitchFamily="34" charset="-120"/>
              </a:rPr>
              <a:t>Runs on a single thread.</a:t>
            </a:r>
            <a:endParaRPr lang="en-US" sz="1900" dirty="0"/>
          </a:p>
        </p:txBody>
      </p:sp>
      <p:sp>
        <p:nvSpPr>
          <p:cNvPr id="30" name="Shape 14">
            <a:extLst>
              <a:ext uri="{FF2B5EF4-FFF2-40B4-BE49-F238E27FC236}">
                <a16:creationId xmlns:a16="http://schemas.microsoft.com/office/drawing/2014/main" id="{B192A67D-2E3A-CBFB-B4B0-CFCE55B4C986}"/>
              </a:ext>
            </a:extLst>
          </p:cNvPr>
          <p:cNvSpPr/>
          <p:nvPr/>
        </p:nvSpPr>
        <p:spPr>
          <a:xfrm>
            <a:off x="1336596" y="6148686"/>
            <a:ext cx="11957209" cy="454759"/>
          </a:xfrm>
          <a:prstGeom prst="rect">
            <a:avLst/>
          </a:prstGeom>
          <a:solidFill>
            <a:srgbClr val="FFFFFF">
              <a:alpha val="4000"/>
            </a:srgbClr>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Text 15">
            <a:extLst>
              <a:ext uri="{FF2B5EF4-FFF2-40B4-BE49-F238E27FC236}">
                <a16:creationId xmlns:a16="http://schemas.microsoft.com/office/drawing/2014/main" id="{CD75EF9C-A22E-0AB1-A1FB-6594DEB2E1B7}"/>
              </a:ext>
            </a:extLst>
          </p:cNvPr>
          <p:cNvSpPr/>
          <p:nvPr/>
        </p:nvSpPr>
        <p:spPr>
          <a:xfrm>
            <a:off x="1978343" y="5319593"/>
            <a:ext cx="5086231" cy="790099"/>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3100"/>
              </a:lnSpc>
              <a:buSzPct val="100000"/>
              <a:buChar char="•"/>
            </a:pPr>
            <a:r>
              <a:rPr lang="en-US" sz="1900" dirty="0">
                <a:solidFill>
                  <a:srgbClr val="DAD8E9"/>
                </a:solidFill>
                <a:latin typeface="Mukta" pitchFamily="34" charset="0"/>
                <a:ea typeface="Mukta" pitchFamily="34" charset="-122"/>
                <a:cs typeface="Mukta" pitchFamily="34" charset="-120"/>
              </a:rPr>
              <a:t>Slower for small datasets due to overhead of parallelization.</a:t>
            </a:r>
            <a:endParaRPr lang="en-US" sz="1900" dirty="0"/>
          </a:p>
        </p:txBody>
      </p:sp>
      <p:sp>
        <p:nvSpPr>
          <p:cNvPr id="43" name="Text 9">
            <a:extLst>
              <a:ext uri="{FF2B5EF4-FFF2-40B4-BE49-F238E27FC236}">
                <a16:creationId xmlns:a16="http://schemas.microsoft.com/office/drawing/2014/main" id="{21A69663-0D3C-E6F2-7ABD-5292FA2E5EBF}"/>
              </a:ext>
            </a:extLst>
          </p:cNvPr>
          <p:cNvSpPr/>
          <p:nvPr/>
        </p:nvSpPr>
        <p:spPr>
          <a:xfrm>
            <a:off x="1978343" y="3384611"/>
            <a:ext cx="5086231" cy="790099"/>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7472" indent="-347472" algn="l" rtl="0" eaLnBrk="1" latinLnBrk="0" hangingPunct="1">
              <a:lnSpc>
                <a:spcPts val="3100"/>
              </a:lnSpc>
              <a:spcBef>
                <a:spcPts val="0"/>
              </a:spcBef>
              <a:spcAft>
                <a:spcPts val="0"/>
              </a:spcAft>
              <a:buClrTx/>
              <a:buSzPct val="100000"/>
              <a:buFont typeface="Arial" panose="020B0604020202020204" pitchFamily="34" charset="0"/>
              <a:buChar char="•"/>
            </a:pPr>
            <a:r>
              <a:rPr lang="en-US" sz="1800" kern="1200" dirty="0">
                <a:solidFill>
                  <a:srgbClr val="DAD8E9"/>
                </a:solidFill>
                <a:effectLst/>
                <a:latin typeface="Mukta"/>
                <a:ea typeface="Mukta"/>
                <a:cs typeface="Mukta"/>
              </a:rPr>
              <a:t>Works well with large datasets, distributed across multiple cores or machines.</a:t>
            </a:r>
            <a:endParaRPr lang="en-US" sz="1800" dirty="0">
              <a:effectLst/>
            </a:endParaRPr>
          </a:p>
        </p:txBody>
      </p:sp>
      <p:sp>
        <p:nvSpPr>
          <p:cNvPr id="46" name="Text 15">
            <a:extLst>
              <a:ext uri="{FF2B5EF4-FFF2-40B4-BE49-F238E27FC236}">
                <a16:creationId xmlns:a16="http://schemas.microsoft.com/office/drawing/2014/main" id="{9FAD96EE-5E00-9A2D-B08E-B36FCDAC3D01}"/>
              </a:ext>
            </a:extLst>
          </p:cNvPr>
          <p:cNvSpPr/>
          <p:nvPr/>
        </p:nvSpPr>
        <p:spPr>
          <a:xfrm>
            <a:off x="7960757" y="5319593"/>
            <a:ext cx="5086231" cy="790099"/>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3100"/>
              </a:lnSpc>
              <a:buSzPct val="100000"/>
              <a:buChar char="•"/>
            </a:pPr>
            <a:r>
              <a:rPr lang="en-US" sz="1900" dirty="0">
                <a:solidFill>
                  <a:srgbClr val="DAD8E9"/>
                </a:solidFill>
                <a:latin typeface="Mukta" pitchFamily="34" charset="0"/>
                <a:ea typeface="Mukta" pitchFamily="34" charset="-122"/>
                <a:cs typeface="Mukta" pitchFamily="34" charset="-120"/>
              </a:rPr>
              <a:t>Faster for small datasets due to simple execution on one machine.</a:t>
            </a:r>
          </a:p>
        </p:txBody>
      </p:sp>
      <p:sp>
        <p:nvSpPr>
          <p:cNvPr id="47" name="Text 15">
            <a:extLst>
              <a:ext uri="{FF2B5EF4-FFF2-40B4-BE49-F238E27FC236}">
                <a16:creationId xmlns:a16="http://schemas.microsoft.com/office/drawing/2014/main" id="{60D86399-F9FB-3418-1F74-D7D2D6D3B63B}"/>
              </a:ext>
            </a:extLst>
          </p:cNvPr>
          <p:cNvSpPr/>
          <p:nvPr/>
        </p:nvSpPr>
        <p:spPr>
          <a:xfrm>
            <a:off x="1978343" y="6159481"/>
            <a:ext cx="5086231" cy="567036"/>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3100"/>
              </a:lnSpc>
              <a:buSzPct val="100000"/>
              <a:buChar char="•"/>
            </a:pPr>
            <a:r>
              <a:rPr lang="en-US" sz="1900" dirty="0">
                <a:solidFill>
                  <a:srgbClr val="DAD8E9"/>
                </a:solidFill>
                <a:latin typeface="Mukta" pitchFamily="34" charset="0"/>
                <a:ea typeface="Mukta" pitchFamily="34" charset="-122"/>
                <a:cs typeface="Mukta" pitchFamily="34" charset="-120"/>
              </a:rPr>
              <a:t>Reads data in chunks.</a:t>
            </a:r>
            <a:endParaRPr lang="en-US" sz="1900" dirty="0"/>
          </a:p>
        </p:txBody>
      </p:sp>
      <p:sp>
        <p:nvSpPr>
          <p:cNvPr id="48" name="Text 15">
            <a:extLst>
              <a:ext uri="{FF2B5EF4-FFF2-40B4-BE49-F238E27FC236}">
                <a16:creationId xmlns:a16="http://schemas.microsoft.com/office/drawing/2014/main" id="{97AA1365-5304-E9A4-05DA-310D6CB85892}"/>
              </a:ext>
            </a:extLst>
          </p:cNvPr>
          <p:cNvSpPr/>
          <p:nvPr/>
        </p:nvSpPr>
        <p:spPr>
          <a:xfrm>
            <a:off x="7960756" y="6179711"/>
            <a:ext cx="5086231" cy="392708"/>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3100"/>
              </a:lnSpc>
              <a:buSzPct val="100000"/>
              <a:buChar char="•"/>
            </a:pPr>
            <a:r>
              <a:rPr lang="en-US" sz="1900" dirty="0">
                <a:solidFill>
                  <a:srgbClr val="DAD8E9"/>
                </a:solidFill>
                <a:latin typeface="Mukta" pitchFamily="34" charset="0"/>
                <a:ea typeface="Mukta" pitchFamily="34" charset="-122"/>
                <a:cs typeface="Mukta" pitchFamily="34" charset="-120"/>
              </a:rPr>
              <a:t>Loads entire data into memory.</a:t>
            </a:r>
            <a:endParaRPr lang="en-US" sz="1900" dirty="0"/>
          </a:p>
        </p:txBody>
      </p:sp>
      <p:sp>
        <p:nvSpPr>
          <p:cNvPr id="49" name="Text 15">
            <a:extLst>
              <a:ext uri="{FF2B5EF4-FFF2-40B4-BE49-F238E27FC236}">
                <a16:creationId xmlns:a16="http://schemas.microsoft.com/office/drawing/2014/main" id="{68A08E85-DE12-175C-AB90-4498A7D7880E}"/>
              </a:ext>
            </a:extLst>
          </p:cNvPr>
          <p:cNvSpPr/>
          <p:nvPr/>
        </p:nvSpPr>
        <p:spPr>
          <a:xfrm>
            <a:off x="1978343" y="6642438"/>
            <a:ext cx="5086231" cy="803389"/>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3100"/>
              </a:lnSpc>
              <a:buSzPct val="100000"/>
              <a:buChar char="•"/>
            </a:pPr>
            <a:r>
              <a:rPr lang="en-US" sz="1900" dirty="0">
                <a:solidFill>
                  <a:srgbClr val="DAD8E9"/>
                </a:solidFill>
                <a:latin typeface="Mukta" pitchFamily="34" charset="0"/>
                <a:ea typeface="Mukta" pitchFamily="34" charset="-122"/>
                <a:cs typeface="Mukta" pitchFamily="34" charset="-120"/>
              </a:rPr>
              <a:t>Lazy execution (operations are delayed until explicitly computed).</a:t>
            </a:r>
            <a:endParaRPr lang="en-US" sz="1900" dirty="0"/>
          </a:p>
        </p:txBody>
      </p:sp>
      <p:sp>
        <p:nvSpPr>
          <p:cNvPr id="50" name="Text 15">
            <a:extLst>
              <a:ext uri="{FF2B5EF4-FFF2-40B4-BE49-F238E27FC236}">
                <a16:creationId xmlns:a16="http://schemas.microsoft.com/office/drawing/2014/main" id="{F98D3107-C0E5-6696-FF73-7CB81067C75C}"/>
              </a:ext>
            </a:extLst>
          </p:cNvPr>
          <p:cNvSpPr/>
          <p:nvPr/>
        </p:nvSpPr>
        <p:spPr>
          <a:xfrm>
            <a:off x="7960755" y="6665141"/>
            <a:ext cx="5086231" cy="780685"/>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3100"/>
              </a:lnSpc>
              <a:buSzPct val="100000"/>
              <a:buChar char="•"/>
            </a:pPr>
            <a:r>
              <a:rPr lang="en-US" sz="1900" dirty="0">
                <a:solidFill>
                  <a:srgbClr val="DAD8E9"/>
                </a:solidFill>
                <a:latin typeface="Mukta" pitchFamily="34" charset="0"/>
                <a:ea typeface="Mukta" pitchFamily="34" charset="-122"/>
                <a:cs typeface="Mukta" pitchFamily="34" charset="-120"/>
              </a:rPr>
              <a:t>Eager execution (operations are computed immediately).</a:t>
            </a:r>
            <a:endParaRPr lang="en-US" sz="1900" dirty="0"/>
          </a:p>
        </p:txBody>
      </p:sp>
    </p:spTree>
    <p:extLst>
      <p:ext uri="{BB962C8B-B14F-4D97-AF65-F5344CB8AC3E}">
        <p14:creationId xmlns:p14="http://schemas.microsoft.com/office/powerpoint/2010/main" val="1743135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0">
            <a:extLst>
              <a:ext uri="{FF2B5EF4-FFF2-40B4-BE49-F238E27FC236}">
                <a16:creationId xmlns:a16="http://schemas.microsoft.com/office/drawing/2014/main" id="{D681D33B-A1C8-2973-540E-32B09E8553BA}"/>
              </a:ext>
            </a:extLst>
          </p:cNvPr>
          <p:cNvSpPr/>
          <p:nvPr/>
        </p:nvSpPr>
        <p:spPr>
          <a:xfrm>
            <a:off x="4445109" y="3940254"/>
            <a:ext cx="5740182" cy="1317546"/>
          </a:xfrm>
          <a:prstGeom prst="rect">
            <a:avLst/>
          </a:prstGeom>
          <a:noFill/>
          <a:ln/>
        </p:spPr>
        <p:txBody>
          <a:bodyPr wrap="square" lIns="0" tIns="0" rIns="0" bIns="0" rtlCol="0" anchor="t"/>
          <a:lstStyle/>
          <a:p>
            <a:pPr marL="0" indent="0">
              <a:lnSpc>
                <a:spcPts val="7450"/>
              </a:lnSpc>
              <a:buNone/>
            </a:pPr>
            <a:r>
              <a:rPr lang="en-US" sz="8800" b="1" dirty="0">
                <a:solidFill>
                  <a:srgbClr val="F0FCFF"/>
                </a:solidFill>
                <a:latin typeface="Spline Sans" pitchFamily="34" charset="0"/>
                <a:ea typeface="Spline Sans" pitchFamily="34" charset="-122"/>
                <a:cs typeface="Spline Sans" pitchFamily="34" charset="-120"/>
              </a:rPr>
              <a:t>Thank You</a:t>
            </a:r>
            <a:endParaRPr lang="en-US" sz="8800" dirty="0"/>
          </a:p>
        </p:txBody>
      </p:sp>
    </p:spTree>
    <p:extLst>
      <p:ext uri="{BB962C8B-B14F-4D97-AF65-F5344CB8AC3E}">
        <p14:creationId xmlns:p14="http://schemas.microsoft.com/office/powerpoint/2010/main" val="1202006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747</TotalTime>
  <Words>775</Words>
  <Application>Microsoft Office PowerPoint</Application>
  <PresentationFormat>Custom</PresentationFormat>
  <Paragraphs>105</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Barlow</vt:lpstr>
      <vt:lpstr>Prompt</vt:lpstr>
      <vt:lpstr>Spline Sans</vt:lpstr>
      <vt:lpstr>Arial</vt:lpstr>
      <vt:lpstr>Mukta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هبه الله احمد عبدالبصير عبد الحميد رسلان</cp:lastModifiedBy>
  <cp:revision>5</cp:revision>
  <dcterms:created xsi:type="dcterms:W3CDTF">2024-09-24T21:21:57Z</dcterms:created>
  <dcterms:modified xsi:type="dcterms:W3CDTF">2024-09-28T23:49:27Z</dcterms:modified>
</cp:coreProperties>
</file>