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هدفنا فى البروجكت ده كان ازاى نعمل Library system…. يكون فيه كل ال possible features الى هتحتاجها اى مكتبة. </a:t>
            </a:r>
            <a:br>
              <a:rPr lang="en"/>
            </a:br>
            <a:br>
              <a:rPr lang="en"/>
            </a:br>
            <a:r>
              <a:rPr lang="en"/>
              <a:t>استخدامنا لل UML diagrams كان ساعدنا ان احنا ن visualize</a:t>
            </a:r>
            <a:r>
              <a:rPr lang="en"/>
              <a:t> كل جزء من ال project…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بحيث نقلل المشاكل الى ممكن تظهر وقت الكود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ade07ad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ade07ad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a9c8e45d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a9c8e45d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a9c8e45d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a9c8e45d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a9c8e45d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a9c8e45d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a9c8e45d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a9c8e45d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a9c8e45d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a9c8e45d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aa12abf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aa12abf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aa12abf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aa12abf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aa12abf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aa12abf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a9c8e45d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a9c8e45d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aa12abf0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aa12abf0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هنبدأ ف البرزنتيشن نعرض ال main features الى عملنالها implementation فى ال project,</a:t>
            </a:r>
            <a:br>
              <a:rPr lang="en"/>
            </a:br>
            <a:r>
              <a:rPr lang="en"/>
              <a:t>بعد كده نتكلم عن ال tool الى استخدمناها - تاريخها والمميزات والعيوب الى فيها</a:t>
            </a:r>
            <a:br>
              <a:rPr lang="en"/>
            </a:br>
            <a:r>
              <a:rPr lang="en"/>
              <a:t>وهنعمل live demo يوضح ال main features  زى ال genrating code from UML و عمل reverse engineering  و استخراج documentation لل diagrams </a:t>
            </a:r>
            <a:br>
              <a:rPr lang="en"/>
            </a:br>
            <a:br>
              <a:rPr lang="en"/>
            </a:br>
            <a:r>
              <a:rPr lang="en"/>
              <a:t>بعدها هنشرح كل Diagram عندنا </a:t>
            </a:r>
            <a:br>
              <a:rPr lang="en"/>
            </a:br>
            <a:br>
              <a:rPr lang="en"/>
            </a:br>
            <a:r>
              <a:rPr lang="en"/>
              <a:t>وبعدها هنستعرض ال code بتاع ال library system ونعرض demo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aa12abf0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aa12abf0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aa12abf0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aa12abf0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aa12abf0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aa12abf0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aa12abf07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faa12abf07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aa12abf07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faa12abf07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a9c8e45d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a9c8e45d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هنمسك ال two main entities الى عندنا فى ال system عشان نبدأ نشرح ال features </a:t>
            </a:r>
            <a:br>
              <a:rPr lang="en"/>
            </a:br>
            <a:r>
              <a:rPr lang="en"/>
              <a:t>1- اساسى بيكون عندى جزء ال authentication خلال ال register و ال login </a:t>
            </a:r>
            <a:br>
              <a:rPr lang="en"/>
            </a:br>
            <a:r>
              <a:rPr lang="en"/>
              <a:t>2- بعدين بيظهرل ال customer dashboard  بيكون فيها انه ممكن يبحث عن كتاب معين بالاسم </a:t>
            </a:r>
            <a:br>
              <a:rPr lang="en"/>
            </a:br>
            <a:r>
              <a:rPr lang="en"/>
              <a:t>3 - عايز يستلف او يرجع او يشترى كتاب </a:t>
            </a:r>
            <a:br>
              <a:rPr lang="en"/>
            </a:br>
            <a:r>
              <a:rPr lang="en"/>
              <a:t>4- متاح ليه اختيار اى payment method من الى متاحين </a:t>
            </a:r>
            <a:br>
              <a:rPr lang="en"/>
            </a:br>
            <a:r>
              <a:rPr lang="en"/>
              <a:t>5- عنده section زى ال inbox كده بيستقبل فيه رسايل من ال librarian فى حالة انه اتأخر ف ارجاع كتاب معين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a9c8e45d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a9c8e45d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بالنسبة لل Librarian عندنا برده Librarian Dashboard  </a:t>
            </a:r>
            <a:br>
              <a:rPr lang="en"/>
            </a:br>
            <a:r>
              <a:rPr lang="en"/>
              <a:t>1- يقدر يعمل Crud operations زى انه يضيف او يمسح كتاب او يعدل ال stock الى موجود منه</a:t>
            </a:r>
            <a:br>
              <a:rPr lang="en"/>
            </a:br>
            <a:r>
              <a:rPr lang="en"/>
              <a:t>2- ويقدر انه يبعت ايميلات للناس الى اخدت كتب كتذكير لميعاد التسليم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a9c8e45d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a9c8e45d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وعنده كمان section يقدر ي generate report</a:t>
            </a:r>
            <a:r>
              <a:rPr lang="en"/>
              <a:t>s ………</a:t>
            </a:r>
            <a:r>
              <a:rPr lang="en"/>
              <a:t>تحتوى على كل ال data الى موجودة عنده ف ال system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aa12abf0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aa12abf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ال tool بتاعتنا اسمها StarUML ,, معمولة على اساس software تانى كان تخصصه بس ال oop modeling اسمه plastic </a:t>
            </a:r>
            <a:br>
              <a:rPr lang="en"/>
            </a:br>
            <a:r>
              <a:rPr lang="en"/>
              <a:t>البرنامج مكتوب بال java  و اول نسخة كانت من 2006 </a:t>
            </a:r>
            <a:br>
              <a:rPr lang="en"/>
            </a:br>
            <a:r>
              <a:rPr lang="en"/>
              <a:t>ولحد دلوقتى بينزله updates و اخر نسخة هى 5.1 ودى الى استخدمناها فى ال project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aa12abf0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aa12abf0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*مميزات*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زمان النسخة القديمة من البرامج مكنتش بتدعم الا 11 دايجرام بس ,, كان ناقصه حاجات زى ال timing و ال package  دايجرامز </a:t>
            </a:r>
            <a:br>
              <a:rPr lang="en"/>
            </a:br>
            <a:r>
              <a:rPr lang="en"/>
              <a:t>بس دلوقتى فى كل الى ممكن تحتاجه وزيادة كمان … ف دى ميزة كبيرة </a:t>
            </a:r>
            <a:br>
              <a:rPr lang="en"/>
            </a:br>
            <a:r>
              <a:rPr lang="en"/>
              <a:t>2- generate code , reverse engineering, documentation  وكل ده هنوضحه فى ال demo دلوقتى 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العيوب* </a:t>
            </a:r>
            <a:br>
              <a:rPr lang="en"/>
            </a:br>
            <a:r>
              <a:rPr lang="en"/>
              <a:t>1- انه اوفلاين بس , و دى مشكلة ف عصر ان كل ال teams  شغالة remotly وفيه منافسين زى draw.io و creatly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بس ممكن تتجازو النقطة دى ب انك تستخدم حاجة زى github </a:t>
            </a:r>
            <a:br>
              <a:rPr lang="en"/>
            </a:br>
            <a:r>
              <a:rPr lang="en"/>
              <a:t>2- بسبب النقطة الاولى ال community بتاعته مش كبيرة , ف مش سهل تلاقى حل لأى مشكلة ممكن تواجهك 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aa12abf07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aa12abf07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نبدأ بقى نشرح demo  سريع للبرنامج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a9c8e45d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a9c8e45d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891350" y="1175429"/>
            <a:ext cx="5361300" cy="7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System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851225" y="2049125"/>
            <a:ext cx="5361300" cy="2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Presented to : Eng/Basma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Created by 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1-Heba Ahmed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2-Bassant Mahgoub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3-Mina Yossry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4-Raouf </a:t>
            </a:r>
            <a:r>
              <a:rPr lang="en">
                <a:solidFill>
                  <a:schemeClr val="dk1"/>
                </a:solidFill>
              </a:rPr>
              <a:t>Aladdin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5-Ahmed Taha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650" y="1279626"/>
            <a:ext cx="1237125" cy="12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86675"/>
            <a:ext cx="8368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Diagrams: Use case diagram</a:t>
            </a:r>
            <a:br>
              <a:rPr lang="en" sz="2000"/>
            </a:br>
            <a:endParaRPr sz="1333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700" y="913450"/>
            <a:ext cx="6765951" cy="41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86675"/>
            <a:ext cx="8368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Diagrams: Activity  diagram</a:t>
            </a:r>
            <a:br>
              <a:rPr lang="en" sz="2000"/>
            </a:br>
            <a:r>
              <a:rPr lang="en" sz="1333"/>
              <a:t>   (Login &amp; Reg)</a:t>
            </a:r>
            <a:endParaRPr sz="1333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00" y="1362525"/>
            <a:ext cx="8228101" cy="36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87900" y="539075"/>
            <a:ext cx="83682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Diagrams: Activity  diagram</a:t>
            </a:r>
            <a:br>
              <a:rPr lang="en" sz="2000"/>
            </a:br>
            <a:r>
              <a:rPr lang="en" sz="1333"/>
              <a:t>   (</a:t>
            </a:r>
            <a:r>
              <a:rPr lang="en" sz="1333"/>
              <a:t>Librarian</a:t>
            </a:r>
            <a:r>
              <a:rPr lang="en" sz="1333"/>
              <a:t>)</a:t>
            </a:r>
            <a:endParaRPr sz="1333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00" y="1370100"/>
            <a:ext cx="8243075" cy="36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87900" y="486675"/>
            <a:ext cx="8368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Diagrams: Activity  diagram</a:t>
            </a:r>
            <a:br>
              <a:rPr lang="en" sz="2000"/>
            </a:br>
            <a:r>
              <a:rPr lang="en" sz="1333"/>
              <a:t>   (</a:t>
            </a:r>
            <a:r>
              <a:rPr lang="en" sz="1333"/>
              <a:t>Librarian cont’d</a:t>
            </a:r>
            <a:r>
              <a:rPr lang="en" sz="1333"/>
              <a:t>)</a:t>
            </a:r>
            <a:endParaRPr sz="1333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00" y="1370100"/>
            <a:ext cx="8220599" cy="358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87900" y="486675"/>
            <a:ext cx="8368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Diagrams: Activity  diagram</a:t>
            </a:r>
            <a:br>
              <a:rPr lang="en" sz="2000"/>
            </a:br>
            <a:r>
              <a:rPr lang="en" sz="1333"/>
              <a:t>   (Librarian cont’d)</a:t>
            </a:r>
            <a:endParaRPr sz="1333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5" y="1370100"/>
            <a:ext cx="8243075" cy="36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87900" y="486675"/>
            <a:ext cx="8368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Diagrams: Activity  diagram</a:t>
            </a:r>
            <a:br>
              <a:rPr lang="en" sz="2000"/>
            </a:br>
            <a:r>
              <a:rPr lang="en" sz="1333"/>
              <a:t>   (Customer)</a:t>
            </a:r>
            <a:endParaRPr sz="1333"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75" y="1362625"/>
            <a:ext cx="8205651" cy="367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87900" y="486675"/>
            <a:ext cx="8368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Diagrams: Activity  diagram</a:t>
            </a:r>
            <a:br>
              <a:rPr lang="en" sz="2000"/>
            </a:br>
            <a:r>
              <a:rPr lang="en" sz="1333"/>
              <a:t>   (Customer cont’d)</a:t>
            </a:r>
            <a:endParaRPr sz="1333"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00" y="1362625"/>
            <a:ext cx="8220625" cy="36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87900" y="486675"/>
            <a:ext cx="8368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Diagrams: Activity  diagram</a:t>
            </a:r>
            <a:br>
              <a:rPr lang="en" sz="2000"/>
            </a:br>
            <a:r>
              <a:rPr lang="en" sz="1333"/>
              <a:t>   (Customer cont’d)</a:t>
            </a:r>
            <a:endParaRPr sz="1333"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00" y="1372675"/>
            <a:ext cx="8235601" cy="36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87900" y="486675"/>
            <a:ext cx="8368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Diagrams: Activity  diagram</a:t>
            </a:r>
            <a:br>
              <a:rPr lang="en" sz="2000"/>
            </a:br>
            <a:r>
              <a:rPr lang="en" sz="1333"/>
              <a:t>   (Customer cont’d)</a:t>
            </a:r>
            <a:endParaRPr sz="1333"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5" y="1372675"/>
            <a:ext cx="8232926" cy="36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87900" y="434250"/>
            <a:ext cx="83682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Diagrams: Class diagram</a:t>
            </a:r>
            <a:br>
              <a:rPr lang="en" sz="1800"/>
            </a:br>
            <a:r>
              <a:rPr lang="en" sz="1466"/>
              <a:t>cont’d</a:t>
            </a:r>
            <a:endParaRPr sz="1466"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500" y="1210100"/>
            <a:ext cx="6819926" cy="379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500775" y="4660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Content:</a:t>
            </a:r>
            <a:endParaRPr sz="20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747150" y="1352775"/>
            <a:ext cx="7649700" cy="3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1-System features</a:t>
            </a:r>
            <a:br>
              <a:rPr lang="en" sz="1500"/>
            </a:br>
            <a:r>
              <a:rPr lang="en" sz="1500"/>
              <a:t>2-Tool :</a:t>
            </a:r>
            <a:br>
              <a:rPr lang="en" sz="1500"/>
            </a:br>
            <a:r>
              <a:rPr lang="en" sz="1500"/>
              <a:t>	2.1:History</a:t>
            </a:r>
            <a:br>
              <a:rPr lang="en" sz="1500"/>
            </a:br>
            <a:r>
              <a:rPr lang="en" sz="1500"/>
              <a:t>	2.2:Pros and Cons , Live demo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br>
              <a:rPr lang="en" sz="1500"/>
            </a:br>
            <a:r>
              <a:rPr lang="en" sz="1500"/>
              <a:t>3-Diagrams:</a:t>
            </a:r>
            <a:br>
              <a:rPr lang="en" sz="1500"/>
            </a:br>
            <a:r>
              <a:rPr lang="en" sz="1500"/>
              <a:t>	3.1:Use case diagram</a:t>
            </a:r>
            <a:br>
              <a:rPr lang="en" sz="1500"/>
            </a:br>
            <a:r>
              <a:rPr lang="en" sz="1500"/>
              <a:t>	3.2:Activity diagram</a:t>
            </a:r>
            <a:br>
              <a:rPr lang="en" sz="1500"/>
            </a:br>
            <a:r>
              <a:rPr lang="en" sz="1500"/>
              <a:t>	3.3:Class diagram</a:t>
            </a:r>
            <a:br>
              <a:rPr lang="en" sz="1500"/>
            </a:br>
            <a:r>
              <a:rPr lang="en" sz="1500"/>
              <a:t>	3.4:Interaction overview diagram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500"/>
            </a:br>
            <a:r>
              <a:rPr lang="en" sz="1500"/>
              <a:t>4-Implementation Demo</a:t>
            </a:r>
            <a:endParaRPr sz="15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125" y="1657575"/>
            <a:ext cx="1658025" cy="16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87900" y="486675"/>
            <a:ext cx="8368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Diagrams: Interaction diagram</a:t>
            </a:r>
            <a:br>
              <a:rPr lang="en" sz="2000"/>
            </a:br>
            <a:r>
              <a:rPr lang="en" sz="1333"/>
              <a:t>   </a:t>
            </a:r>
            <a:endParaRPr sz="1333"/>
          </a:p>
        </p:txBody>
      </p:sp>
      <p:sp>
        <p:nvSpPr>
          <p:cNvPr id="188" name="Google Shape;188;p32"/>
          <p:cNvSpPr txBox="1"/>
          <p:nvPr/>
        </p:nvSpPr>
        <p:spPr>
          <a:xfrm>
            <a:off x="531575" y="1444975"/>
            <a:ext cx="435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Description: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-An interaction overview diagram is a form of activity diagram in which the nodes represent interaction diagrams.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-Interaction diagrams can include sequence, communication, interaction overview and timing diagrams. Most of the notation for interaction overview diagrams is the same for activity diagrams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375" y="1260375"/>
            <a:ext cx="4110025" cy="32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87900" y="486675"/>
            <a:ext cx="8368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Diagrams: Interaction diagram</a:t>
            </a:r>
            <a:br>
              <a:rPr lang="en" sz="2000"/>
            </a:br>
            <a:r>
              <a:rPr lang="en" sz="1333"/>
              <a:t>   cont’d</a:t>
            </a:r>
            <a:endParaRPr sz="1333"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5" y="1370025"/>
            <a:ext cx="8225425" cy="36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87900" y="486675"/>
            <a:ext cx="8368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Diagrams: Interaction diagram</a:t>
            </a:r>
            <a:br>
              <a:rPr lang="en" sz="2000"/>
            </a:br>
            <a:r>
              <a:rPr lang="en" sz="1333"/>
              <a:t>   cont’d</a:t>
            </a:r>
            <a:endParaRPr sz="1333"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75" y="1347650"/>
            <a:ext cx="8240424" cy="366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2548500" y="1918725"/>
            <a:ext cx="3393000" cy="84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Coding Time </a:t>
            </a:r>
            <a:endParaRPr sz="2933"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050" y="1122900"/>
            <a:ext cx="2897700" cy="28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2563700" y="1918725"/>
            <a:ext cx="3908100" cy="10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 You </a:t>
            </a:r>
            <a:endParaRPr sz="4933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819150" y="845600"/>
            <a:ext cx="7505700" cy="6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System features: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625" y="991575"/>
            <a:ext cx="2950675" cy="29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19150" y="1527325"/>
            <a:ext cx="75057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1C232"/>
                </a:solidFill>
              </a:rPr>
              <a:t>Customer:</a:t>
            </a:r>
            <a:br>
              <a:rPr lang="en" sz="1400"/>
            </a:br>
            <a:r>
              <a:rPr lang="en" sz="1400"/>
              <a:t>1-Register</a:t>
            </a:r>
            <a:br>
              <a:rPr lang="en" sz="1400"/>
            </a:br>
            <a:r>
              <a:rPr lang="en" sz="1400"/>
              <a:t>2-Login</a:t>
            </a:r>
            <a:br>
              <a:rPr lang="en" sz="1400"/>
            </a:br>
            <a:r>
              <a:rPr lang="en" sz="1400"/>
              <a:t>3-Search for book</a:t>
            </a:r>
            <a:br>
              <a:rPr lang="en" sz="1400"/>
            </a:br>
            <a:r>
              <a:rPr lang="en" sz="1400"/>
              <a:t>4-Request borrow book</a:t>
            </a:r>
            <a:br>
              <a:rPr lang="en" sz="1400"/>
            </a:br>
            <a:r>
              <a:rPr lang="en" sz="1400"/>
              <a:t>5-Return Book</a:t>
            </a:r>
            <a:br>
              <a:rPr lang="en" sz="1400"/>
            </a:br>
            <a:r>
              <a:rPr lang="en" sz="1400"/>
              <a:t>6-Buy Book</a:t>
            </a:r>
            <a:br>
              <a:rPr lang="en" sz="1400"/>
            </a:br>
            <a:r>
              <a:rPr lang="en" sz="1400"/>
              <a:t>7-Choose payment method</a:t>
            </a:r>
            <a:br>
              <a:rPr lang="en" sz="1400"/>
            </a:br>
            <a:r>
              <a:rPr lang="en" sz="1400"/>
              <a:t>8-Check mail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819150" y="913400"/>
            <a:ext cx="75057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System features:</a:t>
            </a:r>
            <a:br>
              <a:rPr lang="en"/>
            </a:br>
            <a:r>
              <a:rPr lang="en" sz="1550"/>
              <a:t>    </a:t>
            </a:r>
            <a:r>
              <a:rPr lang="en" sz="1666">
                <a:solidFill>
                  <a:srgbClr val="FFFF00"/>
                </a:solidFill>
              </a:rPr>
              <a:t>cont’d</a:t>
            </a:r>
            <a:endParaRPr sz="1666">
              <a:solidFill>
                <a:srgbClr val="FFFF00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819150" y="1527325"/>
            <a:ext cx="75057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Librarian</a:t>
            </a:r>
            <a:r>
              <a:rPr b="1" lang="en">
                <a:solidFill>
                  <a:srgbClr val="FF9900"/>
                </a:solidFill>
              </a:rPr>
              <a:t>:</a:t>
            </a:r>
            <a:br>
              <a:rPr lang="en" sz="1400"/>
            </a:br>
            <a:r>
              <a:rPr lang="en" sz="1400"/>
              <a:t> </a:t>
            </a:r>
            <a:r>
              <a:rPr lang="en" sz="1400"/>
              <a:t>1-Register</a:t>
            </a:r>
            <a:br>
              <a:rPr lang="en" sz="1400"/>
            </a:br>
            <a:r>
              <a:rPr lang="en" sz="1400"/>
              <a:t> 2-Login</a:t>
            </a:r>
            <a:br>
              <a:rPr lang="en" sz="1400"/>
            </a:br>
            <a:r>
              <a:rPr lang="en" sz="1400"/>
              <a:t> 3-Add new book</a:t>
            </a:r>
            <a:br>
              <a:rPr lang="en" sz="1400"/>
            </a:br>
            <a:r>
              <a:rPr lang="en" sz="1400"/>
              <a:t> 4-Delete book</a:t>
            </a:r>
            <a:br>
              <a:rPr lang="en" sz="1400"/>
            </a:br>
            <a:r>
              <a:rPr lang="en" sz="1400"/>
              <a:t> 5-Update book</a:t>
            </a:r>
            <a:br>
              <a:rPr lang="en" sz="1400"/>
            </a:br>
            <a:r>
              <a:rPr lang="en" sz="1400"/>
              <a:t> 6-Search for book</a:t>
            </a:r>
            <a:br>
              <a:rPr lang="en" sz="1400"/>
            </a:br>
            <a:r>
              <a:rPr lang="en" sz="1400"/>
              <a:t> 7-Lend book</a:t>
            </a:r>
            <a:br>
              <a:rPr lang="en" sz="1400"/>
            </a:br>
            <a:r>
              <a:rPr lang="en" sz="1400"/>
              <a:t> 8-Request borrowed book</a:t>
            </a:r>
            <a:br>
              <a:rPr lang="en" sz="1400"/>
            </a:br>
            <a:r>
              <a:rPr lang="en" sz="1400"/>
              <a:t> 9-Add Payment method</a:t>
            </a:r>
            <a:endParaRPr sz="14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850" y="752200"/>
            <a:ext cx="3724600" cy="37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819150" y="845600"/>
            <a:ext cx="7505700" cy="7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System features:</a:t>
            </a:r>
            <a:br>
              <a:rPr lang="en"/>
            </a:br>
            <a:r>
              <a:rPr lang="en" sz="1550"/>
              <a:t>    </a:t>
            </a:r>
            <a:r>
              <a:rPr lang="en" sz="1666">
                <a:solidFill>
                  <a:srgbClr val="FFFF00"/>
                </a:solidFill>
              </a:rPr>
              <a:t>cont’d</a:t>
            </a:r>
            <a:endParaRPr sz="1666">
              <a:solidFill>
                <a:srgbClr val="FFFF00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514350" y="1527325"/>
            <a:ext cx="75057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Librarian:</a:t>
            </a:r>
            <a:br>
              <a:rPr lang="en" sz="1400"/>
            </a:br>
            <a:r>
              <a:rPr lang="en" sz="1400"/>
              <a:t> 10-Generate Different reports: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400"/>
            </a:br>
            <a:r>
              <a:rPr lang="en" sz="1400"/>
              <a:t>	a-Total number &amp; list of all borrowed books</a:t>
            </a:r>
            <a:br>
              <a:rPr lang="en" sz="1400"/>
            </a:br>
            <a:r>
              <a:rPr lang="en" sz="1400"/>
              <a:t>	b-Total number &amp; list of all books in the library</a:t>
            </a:r>
            <a:br>
              <a:rPr lang="en" sz="1400"/>
            </a:br>
            <a:r>
              <a:rPr lang="en" sz="1400"/>
              <a:t>	c-Total number &amp; list of all books  in each book category</a:t>
            </a:r>
            <a:br>
              <a:rPr lang="en" sz="1400"/>
            </a:br>
            <a:r>
              <a:rPr lang="en" sz="1400"/>
              <a:t>	d-Total number &amp; list of all missed books from the library</a:t>
            </a:r>
            <a:br>
              <a:rPr lang="en" sz="1400"/>
            </a:br>
            <a:r>
              <a:rPr lang="en" sz="1400"/>
              <a:t>	e-Total number &amp; list of all books for specific author</a:t>
            </a:r>
            <a:br>
              <a:rPr lang="en" sz="1400"/>
            </a:br>
            <a:r>
              <a:rPr lang="en" sz="1400"/>
              <a:t>	f-Total number &amp; list of customer’s details</a:t>
            </a:r>
            <a:endParaRPr sz="14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200" y="1052775"/>
            <a:ext cx="2700775" cy="27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Used Tool : StarUML</a:t>
            </a:r>
            <a:endParaRPr sz="18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History</a:t>
            </a:r>
            <a:r>
              <a:rPr lang="en" sz="1600"/>
              <a:t>:</a:t>
            </a:r>
            <a:br>
              <a:rPr lang="en" sz="1600"/>
            </a:br>
            <a:r>
              <a:rPr lang="en" sz="1400"/>
              <a:t>-StarUML is the </a:t>
            </a:r>
            <a:r>
              <a:rPr b="1" lang="en" sz="1400">
                <a:solidFill>
                  <a:schemeClr val="accent6"/>
                </a:solidFill>
              </a:rPr>
              <a:t>successor</a:t>
            </a:r>
            <a:r>
              <a:rPr b="1" lang="en" sz="1400"/>
              <a:t> </a:t>
            </a:r>
            <a:r>
              <a:rPr lang="en" sz="1400"/>
              <a:t>of an </a:t>
            </a:r>
            <a:r>
              <a:rPr b="1" lang="en" sz="1400">
                <a:solidFill>
                  <a:schemeClr val="accent6"/>
                </a:solidFill>
              </a:rPr>
              <a:t>object oriented modelling</a:t>
            </a:r>
            <a:r>
              <a:rPr lang="en" sz="1400"/>
              <a:t> software called </a:t>
            </a:r>
            <a:r>
              <a:rPr b="1" lang="en" sz="1400">
                <a:solidFill>
                  <a:schemeClr val="accent5"/>
                </a:solidFill>
              </a:rPr>
              <a:t>plastic</a:t>
            </a:r>
            <a:r>
              <a:rPr b="1" lang="en" sz="1400"/>
              <a:t> </a:t>
            </a:r>
            <a:r>
              <a:rPr lang="en" sz="1400"/>
              <a:t>was published in 1997 to support the OMT notation.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400"/>
              <a:t>-The software was renamed StarUML 5.0 in 2005 with a view to publishing it as open source</a:t>
            </a:r>
            <a:br>
              <a:rPr lang="en" sz="1400"/>
            </a:br>
            <a:r>
              <a:rPr lang="en" sz="1400"/>
              <a:t>-It was written in Java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400"/>
              <a:t>-Developers: MKLabs co.ltd.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400"/>
            </a:br>
            <a:r>
              <a:rPr lang="en" sz="1400"/>
              <a:t>-Initial release : August 7 ,2006</a:t>
            </a:r>
            <a:br>
              <a:rPr lang="en" sz="1400"/>
            </a:br>
            <a:r>
              <a:rPr lang="en" sz="1400"/>
              <a:t>-Stable release: v5.1.0 in January 12, 2023</a:t>
            </a:r>
            <a:endParaRPr sz="14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750" y="612774"/>
            <a:ext cx="1074300" cy="10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Used Tool : Star UML</a:t>
            </a:r>
            <a:endParaRPr sz="1800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Pros:</a:t>
            </a:r>
            <a:br>
              <a:rPr lang="en" sz="1600"/>
            </a:br>
            <a:r>
              <a:rPr lang="en" sz="1600"/>
              <a:t>   	</a:t>
            </a:r>
            <a:r>
              <a:rPr lang="en" sz="1400"/>
              <a:t>1-Support most of the diagrams in UML look Fig-1</a:t>
            </a:r>
            <a:br>
              <a:rPr lang="en" sz="1400"/>
            </a:br>
            <a:r>
              <a:rPr lang="en" sz="1400"/>
              <a:t>	2-Can generate code to (c++,c#,java,python,ruby…..)</a:t>
            </a:r>
            <a:br>
              <a:rPr lang="en" sz="1400"/>
            </a:br>
            <a:r>
              <a:rPr lang="en" sz="1400"/>
              <a:t>	3-Can reverse engineer the code into UML diagram</a:t>
            </a:r>
            <a:br>
              <a:rPr lang="en" sz="1400"/>
            </a:br>
            <a:r>
              <a:rPr lang="en" sz="1400"/>
              <a:t>	4-Can generate documentation as html file</a:t>
            </a:r>
            <a:br>
              <a:rPr lang="en" sz="1400"/>
            </a:br>
            <a:r>
              <a:rPr lang="en" sz="1400"/>
              <a:t>	5-</a:t>
            </a:r>
            <a:r>
              <a:rPr lang="en" sz="1400"/>
              <a:t>Has good representation</a:t>
            </a:r>
            <a:br>
              <a:rPr lang="en" sz="1400"/>
            </a:br>
            <a:r>
              <a:rPr b="1" lang="en" sz="1400">
                <a:solidFill>
                  <a:srgbClr val="E06666"/>
                </a:solidFill>
              </a:rPr>
              <a:t>Cons:</a:t>
            </a:r>
            <a:br>
              <a:rPr lang="en" sz="1400"/>
            </a:br>
            <a:r>
              <a:rPr lang="en" sz="1400"/>
              <a:t>	1- it’s only offline </a:t>
            </a:r>
            <a:br>
              <a:rPr lang="en" sz="1400"/>
            </a:br>
            <a:r>
              <a:rPr lang="en" sz="1400"/>
              <a:t>	</a:t>
            </a:r>
            <a:r>
              <a:rPr lang="en" sz="1400"/>
              <a:t>2-Limited community support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endParaRPr sz="14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625" y="1600589"/>
            <a:ext cx="1856700" cy="293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5708625" y="4609850"/>
            <a:ext cx="1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Fig-1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8925" y="428099"/>
            <a:ext cx="1074300" cy="10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386650" y="2188950"/>
            <a:ext cx="60384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Let’s dive into the software</a:t>
            </a:r>
            <a:endParaRPr sz="33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925" y="428099"/>
            <a:ext cx="1074300" cy="10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000" y="3208650"/>
            <a:ext cx="815050" cy="8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87900" y="486675"/>
            <a:ext cx="8368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Diagrams: Use case diagram</a:t>
            </a:r>
            <a:br>
              <a:rPr lang="en" sz="2000"/>
            </a:br>
            <a:endParaRPr sz="1333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900" y="1237375"/>
            <a:ext cx="72580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