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114" d="100"/>
          <a:sy n="114" d="100"/>
        </p:scale>
        <p:origin x="66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AB598C3-0196-47C3-A781-C0A6D052C403}" type="datetimeFigureOut">
              <a:rPr lang="es-BO" smtClean="0"/>
              <a:t>7/6/2023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2D2FC908-7FFA-44F8-9D32-1F686BD51D43}" type="slidenum">
              <a:rPr lang="es-BO" smtClean="0"/>
              <a:t>‹Nº›</a:t>
            </a:fld>
            <a:endParaRPr lang="es-BO"/>
          </a:p>
        </p:txBody>
      </p:sp>
    </p:spTree>
    <p:extLst>
      <p:ext uri="{BB962C8B-B14F-4D97-AF65-F5344CB8AC3E}">
        <p14:creationId xmlns:p14="http://schemas.microsoft.com/office/powerpoint/2010/main" val="314763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AB598C3-0196-47C3-A781-C0A6D052C403}" type="datetimeFigureOut">
              <a:rPr lang="es-BO" smtClean="0"/>
              <a:t>7/6/2023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2D2FC908-7FFA-44F8-9D32-1F686BD51D43}" type="slidenum">
              <a:rPr lang="es-BO" smtClean="0"/>
              <a:t>‹Nº›</a:t>
            </a:fld>
            <a:endParaRPr lang="es-BO"/>
          </a:p>
        </p:txBody>
      </p:sp>
    </p:spTree>
    <p:extLst>
      <p:ext uri="{BB962C8B-B14F-4D97-AF65-F5344CB8AC3E}">
        <p14:creationId xmlns:p14="http://schemas.microsoft.com/office/powerpoint/2010/main" val="942564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AB598C3-0196-47C3-A781-C0A6D052C403}" type="datetimeFigureOut">
              <a:rPr lang="es-BO" smtClean="0"/>
              <a:t>7/6/2023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2D2FC908-7FFA-44F8-9D32-1F686BD51D43}" type="slidenum">
              <a:rPr lang="es-BO" smtClean="0"/>
              <a:t>‹Nº›</a:t>
            </a:fld>
            <a:endParaRPr lang="es-BO"/>
          </a:p>
        </p:txBody>
      </p:sp>
    </p:spTree>
    <p:extLst>
      <p:ext uri="{BB962C8B-B14F-4D97-AF65-F5344CB8AC3E}">
        <p14:creationId xmlns:p14="http://schemas.microsoft.com/office/powerpoint/2010/main" val="715820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AB598C3-0196-47C3-A781-C0A6D052C403}" type="datetimeFigureOut">
              <a:rPr lang="es-BO" smtClean="0"/>
              <a:t>7/6/2023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2D2FC908-7FFA-44F8-9D32-1F686BD51D43}" type="slidenum">
              <a:rPr lang="es-BO" smtClean="0"/>
              <a:t>‹Nº›</a:t>
            </a:fld>
            <a:endParaRPr lang="es-BO"/>
          </a:p>
        </p:txBody>
      </p:sp>
    </p:spTree>
    <p:extLst>
      <p:ext uri="{BB962C8B-B14F-4D97-AF65-F5344CB8AC3E}">
        <p14:creationId xmlns:p14="http://schemas.microsoft.com/office/powerpoint/2010/main" val="3052321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AB598C3-0196-47C3-A781-C0A6D052C403}" type="datetimeFigureOut">
              <a:rPr lang="es-BO" smtClean="0"/>
              <a:t>7/6/2023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2D2FC908-7FFA-44F8-9D32-1F686BD51D43}" type="slidenum">
              <a:rPr lang="es-BO" smtClean="0"/>
              <a:t>‹Nº›</a:t>
            </a:fld>
            <a:endParaRPr lang="es-BO"/>
          </a:p>
        </p:txBody>
      </p:sp>
    </p:spTree>
    <p:extLst>
      <p:ext uri="{BB962C8B-B14F-4D97-AF65-F5344CB8AC3E}">
        <p14:creationId xmlns:p14="http://schemas.microsoft.com/office/powerpoint/2010/main" val="2529998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AB598C3-0196-47C3-A781-C0A6D052C403}" type="datetimeFigureOut">
              <a:rPr lang="es-BO" smtClean="0"/>
              <a:t>7/6/2023</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2D2FC908-7FFA-44F8-9D32-1F686BD51D43}" type="slidenum">
              <a:rPr lang="es-BO" smtClean="0"/>
              <a:t>‹Nº›</a:t>
            </a:fld>
            <a:endParaRPr lang="es-BO"/>
          </a:p>
        </p:txBody>
      </p:sp>
    </p:spTree>
    <p:extLst>
      <p:ext uri="{BB962C8B-B14F-4D97-AF65-F5344CB8AC3E}">
        <p14:creationId xmlns:p14="http://schemas.microsoft.com/office/powerpoint/2010/main" val="3721367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AB598C3-0196-47C3-A781-C0A6D052C403}" type="datetimeFigureOut">
              <a:rPr lang="es-BO" smtClean="0"/>
              <a:t>7/6/2023</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2D2FC908-7FFA-44F8-9D32-1F686BD51D43}" type="slidenum">
              <a:rPr lang="es-BO" smtClean="0"/>
              <a:t>‹Nº›</a:t>
            </a:fld>
            <a:endParaRPr lang="es-BO"/>
          </a:p>
        </p:txBody>
      </p:sp>
    </p:spTree>
    <p:extLst>
      <p:ext uri="{BB962C8B-B14F-4D97-AF65-F5344CB8AC3E}">
        <p14:creationId xmlns:p14="http://schemas.microsoft.com/office/powerpoint/2010/main" val="185603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AB598C3-0196-47C3-A781-C0A6D052C403}" type="datetimeFigureOut">
              <a:rPr lang="es-BO" smtClean="0"/>
              <a:t>7/6/2023</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2D2FC908-7FFA-44F8-9D32-1F686BD51D43}" type="slidenum">
              <a:rPr lang="es-BO" smtClean="0"/>
              <a:t>‹Nº›</a:t>
            </a:fld>
            <a:endParaRPr lang="es-BO"/>
          </a:p>
        </p:txBody>
      </p:sp>
    </p:spTree>
    <p:extLst>
      <p:ext uri="{BB962C8B-B14F-4D97-AF65-F5344CB8AC3E}">
        <p14:creationId xmlns:p14="http://schemas.microsoft.com/office/powerpoint/2010/main" val="2879528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B598C3-0196-47C3-A781-C0A6D052C403}" type="datetimeFigureOut">
              <a:rPr lang="es-BO" smtClean="0"/>
              <a:t>7/6/2023</a:t>
            </a:fld>
            <a:endParaRPr lang="es-BO"/>
          </a:p>
        </p:txBody>
      </p:sp>
      <p:sp>
        <p:nvSpPr>
          <p:cNvPr id="3" name="Footer Placeholder 2"/>
          <p:cNvSpPr>
            <a:spLocks noGrp="1"/>
          </p:cNvSpPr>
          <p:nvPr>
            <p:ph type="ftr" sz="quarter" idx="11"/>
          </p:nvPr>
        </p:nvSpPr>
        <p:spPr/>
        <p:txBody>
          <a:bodyPr/>
          <a:lstStyle/>
          <a:p>
            <a:endParaRPr lang="es-BO"/>
          </a:p>
        </p:txBody>
      </p:sp>
      <p:sp>
        <p:nvSpPr>
          <p:cNvPr id="4" name="Slide Number Placeholder 3"/>
          <p:cNvSpPr>
            <a:spLocks noGrp="1"/>
          </p:cNvSpPr>
          <p:nvPr>
            <p:ph type="sldNum" sz="quarter" idx="12"/>
          </p:nvPr>
        </p:nvSpPr>
        <p:spPr/>
        <p:txBody>
          <a:bodyPr/>
          <a:lstStyle/>
          <a:p>
            <a:fld id="{2D2FC908-7FFA-44F8-9D32-1F686BD51D43}" type="slidenum">
              <a:rPr lang="es-BO" smtClean="0"/>
              <a:t>‹Nº›</a:t>
            </a:fld>
            <a:endParaRPr lang="es-BO"/>
          </a:p>
        </p:txBody>
      </p:sp>
    </p:spTree>
    <p:extLst>
      <p:ext uri="{BB962C8B-B14F-4D97-AF65-F5344CB8AC3E}">
        <p14:creationId xmlns:p14="http://schemas.microsoft.com/office/powerpoint/2010/main" val="2922763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AB598C3-0196-47C3-A781-C0A6D052C403}" type="datetimeFigureOut">
              <a:rPr lang="es-BO" smtClean="0"/>
              <a:t>7/6/2023</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2D2FC908-7FFA-44F8-9D32-1F686BD51D43}" type="slidenum">
              <a:rPr lang="es-BO" smtClean="0"/>
              <a:t>‹Nº›</a:t>
            </a:fld>
            <a:endParaRPr lang="es-BO"/>
          </a:p>
        </p:txBody>
      </p:sp>
    </p:spTree>
    <p:extLst>
      <p:ext uri="{BB962C8B-B14F-4D97-AF65-F5344CB8AC3E}">
        <p14:creationId xmlns:p14="http://schemas.microsoft.com/office/powerpoint/2010/main" val="883706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AB598C3-0196-47C3-A781-C0A6D052C403}" type="datetimeFigureOut">
              <a:rPr lang="es-BO" smtClean="0"/>
              <a:t>7/6/2023</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2D2FC908-7FFA-44F8-9D32-1F686BD51D43}" type="slidenum">
              <a:rPr lang="es-BO" smtClean="0"/>
              <a:t>‹Nº›</a:t>
            </a:fld>
            <a:endParaRPr lang="es-BO"/>
          </a:p>
        </p:txBody>
      </p:sp>
    </p:spTree>
    <p:extLst>
      <p:ext uri="{BB962C8B-B14F-4D97-AF65-F5344CB8AC3E}">
        <p14:creationId xmlns:p14="http://schemas.microsoft.com/office/powerpoint/2010/main" val="4026430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B598C3-0196-47C3-A781-C0A6D052C403}" type="datetimeFigureOut">
              <a:rPr lang="es-BO" smtClean="0"/>
              <a:t>7/6/2023</a:t>
            </a:fld>
            <a:endParaRPr lang="es-B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B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FC908-7FFA-44F8-9D32-1F686BD51D43}" type="slidenum">
              <a:rPr lang="es-BO" smtClean="0"/>
              <a:t>‹Nº›</a:t>
            </a:fld>
            <a:endParaRPr lang="es-BO"/>
          </a:p>
        </p:txBody>
      </p:sp>
    </p:spTree>
    <p:extLst>
      <p:ext uri="{BB962C8B-B14F-4D97-AF65-F5344CB8AC3E}">
        <p14:creationId xmlns:p14="http://schemas.microsoft.com/office/powerpoint/2010/main" val="155680488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La reducción de los costos para construir un centro de datos en medio de la  crisis en la cadena de suministros">
            <a:extLst>
              <a:ext uri="{FF2B5EF4-FFF2-40B4-BE49-F238E27FC236}">
                <a16:creationId xmlns:a16="http://schemas.microsoft.com/office/drawing/2014/main" id="{59E28E43-382E-3C17-162F-73616FE2D7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621" r="18790"/>
          <a:stretch/>
        </p:blipFill>
        <p:spPr bwMode="auto">
          <a:xfrm>
            <a:off x="0" y="333373"/>
            <a:ext cx="12191999" cy="6181725"/>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16">
            <a:extLst>
              <a:ext uri="{FF2B5EF4-FFF2-40B4-BE49-F238E27FC236}">
                <a16:creationId xmlns:a16="http://schemas.microsoft.com/office/drawing/2014/main" id="{701EA1A7-20B2-8C74-8BB4-122A8CF54EF1}"/>
              </a:ext>
            </a:extLst>
          </p:cNvPr>
          <p:cNvSpPr txBox="1">
            <a:spLocks/>
          </p:cNvSpPr>
          <p:nvPr/>
        </p:nvSpPr>
        <p:spPr>
          <a:xfrm>
            <a:off x="1742445" y="335557"/>
            <a:ext cx="8707110" cy="378970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BO" sz="9600" b="1" dirty="0">
                <a:latin typeface="Gabriola" panose="04040605051002020D02" pitchFamily="82" charset="0"/>
              </a:rPr>
              <a:t>Evaluación Procesual </a:t>
            </a:r>
            <a:br>
              <a:rPr lang="es-BO" sz="9600" b="1" dirty="0">
                <a:latin typeface="Gabriola" panose="04040605051002020D02" pitchFamily="82" charset="0"/>
              </a:rPr>
            </a:br>
            <a:r>
              <a:rPr lang="es-BO" sz="9600" b="1" dirty="0">
                <a:latin typeface="Gabriola" panose="04040605051002020D02" pitchFamily="82" charset="0"/>
              </a:rPr>
              <a:t>Hito 4</a:t>
            </a:r>
          </a:p>
        </p:txBody>
      </p:sp>
      <p:sp>
        <p:nvSpPr>
          <p:cNvPr id="5" name="Subtítulo 17">
            <a:extLst>
              <a:ext uri="{FF2B5EF4-FFF2-40B4-BE49-F238E27FC236}">
                <a16:creationId xmlns:a16="http://schemas.microsoft.com/office/drawing/2014/main" id="{E3692F85-F336-1285-F8FD-055403697D09}"/>
              </a:ext>
            </a:extLst>
          </p:cNvPr>
          <p:cNvSpPr>
            <a:spLocks noGrp="1"/>
          </p:cNvSpPr>
          <p:nvPr>
            <p:ph type="subTitle" idx="1"/>
          </p:nvPr>
        </p:nvSpPr>
        <p:spPr>
          <a:xfrm>
            <a:off x="2165022" y="4615600"/>
            <a:ext cx="6214800" cy="2242400"/>
          </a:xfrm>
        </p:spPr>
        <p:txBody>
          <a:bodyPr/>
          <a:lstStyle/>
          <a:p>
            <a:pPr algn="l"/>
            <a:r>
              <a:rPr lang="es-ES" sz="2800" b="1" dirty="0">
                <a:latin typeface="Gabriola" panose="04040605051002020D02" pitchFamily="82" charset="0"/>
                <a:cs typeface="Times New Roman" panose="02020603050405020304" pitchFamily="18" charset="0"/>
              </a:rPr>
              <a:t>Estudiante</a:t>
            </a:r>
            <a:r>
              <a:rPr lang="es-ES" sz="2800" dirty="0">
                <a:latin typeface="Gabriola" panose="04040605051002020D02" pitchFamily="82" charset="0"/>
                <a:cs typeface="Times New Roman" panose="02020603050405020304" pitchFamily="18" charset="0"/>
              </a:rPr>
              <a:t>: </a:t>
            </a:r>
            <a:r>
              <a:rPr lang="es-ES" sz="2800" dirty="0">
                <a:solidFill>
                  <a:schemeClr val="tx1"/>
                </a:solidFill>
                <a:latin typeface="Gabriola" panose="04040605051002020D02" pitchFamily="82" charset="0"/>
                <a:cs typeface="Times New Roman" panose="02020603050405020304" pitchFamily="18" charset="0"/>
              </a:rPr>
              <a:t>Heber </a:t>
            </a:r>
            <a:r>
              <a:rPr lang="es-ES" sz="2800" dirty="0" err="1">
                <a:solidFill>
                  <a:schemeClr val="tx1"/>
                </a:solidFill>
                <a:latin typeface="Gabriola" panose="04040605051002020D02" pitchFamily="82" charset="0"/>
                <a:cs typeface="Times New Roman" panose="02020603050405020304" pitchFamily="18" charset="0"/>
              </a:rPr>
              <a:t>Mollericona</a:t>
            </a:r>
            <a:r>
              <a:rPr lang="es-ES" sz="2800" dirty="0">
                <a:solidFill>
                  <a:schemeClr val="tx1"/>
                </a:solidFill>
                <a:latin typeface="Gabriola" panose="04040605051002020D02" pitchFamily="82" charset="0"/>
                <a:cs typeface="Times New Roman" panose="02020603050405020304" pitchFamily="18" charset="0"/>
              </a:rPr>
              <a:t> Miranda</a:t>
            </a:r>
          </a:p>
          <a:p>
            <a:pPr algn="l"/>
            <a:r>
              <a:rPr lang="es-ES" sz="2800" b="1" dirty="0">
                <a:latin typeface="Gabriola" panose="04040605051002020D02" pitchFamily="82" charset="0"/>
                <a:cs typeface="Times New Roman" panose="02020603050405020304" pitchFamily="18" charset="0"/>
              </a:rPr>
              <a:t>CI</a:t>
            </a:r>
            <a:r>
              <a:rPr lang="es-ES" sz="2800" dirty="0">
                <a:latin typeface="Gabriola" panose="04040605051002020D02" pitchFamily="82" charset="0"/>
                <a:cs typeface="Times New Roman" panose="02020603050405020304" pitchFamily="18" charset="0"/>
              </a:rPr>
              <a:t>:  13409189</a:t>
            </a:r>
            <a:endParaRPr lang="es-BO" sz="2800" dirty="0">
              <a:latin typeface="Gabriola" panose="04040605051002020D02" pitchFamily="82" charset="0"/>
              <a:cs typeface="Times New Roman" panose="02020603050405020304" pitchFamily="18" charset="0"/>
            </a:endParaRPr>
          </a:p>
        </p:txBody>
      </p:sp>
    </p:spTree>
    <p:extLst>
      <p:ext uri="{BB962C8B-B14F-4D97-AF65-F5344CB8AC3E}">
        <p14:creationId xmlns:p14="http://schemas.microsoft.com/office/powerpoint/2010/main" val="3879787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298836-0FA2-AD0C-06E2-07D32C883059}"/>
              </a:ext>
            </a:extLst>
          </p:cNvPr>
          <p:cNvSpPr>
            <a:spLocks noGrp="1"/>
          </p:cNvSpPr>
          <p:nvPr>
            <p:ph type="title"/>
          </p:nvPr>
        </p:nvSpPr>
        <p:spPr>
          <a:xfrm>
            <a:off x="838200" y="2766218"/>
            <a:ext cx="10515600" cy="1325563"/>
          </a:xfrm>
        </p:spPr>
        <p:txBody>
          <a:bodyPr>
            <a:noAutofit/>
          </a:bodyPr>
          <a:lstStyle/>
          <a:p>
            <a:pPr algn="ctr"/>
            <a:r>
              <a:rPr lang="es-ES" sz="10000" b="1" dirty="0">
                <a:latin typeface="Gabriola" panose="04040605051002020D02" pitchFamily="82" charset="0"/>
              </a:rPr>
              <a:t>PARTE </a:t>
            </a:r>
            <a:br>
              <a:rPr lang="es-ES" sz="10000" b="1" dirty="0">
                <a:latin typeface="Gabriola" panose="04040605051002020D02" pitchFamily="82" charset="0"/>
              </a:rPr>
            </a:br>
            <a:r>
              <a:rPr lang="es-ES" sz="10000" b="1" dirty="0">
                <a:latin typeface="Gabriola" panose="04040605051002020D02" pitchFamily="82" charset="0"/>
              </a:rPr>
              <a:t>PRACTICA</a:t>
            </a:r>
            <a:endParaRPr lang="es-BO" sz="10000" b="1" dirty="0">
              <a:latin typeface="Gabriola" panose="04040605051002020D02" pitchFamily="82" charset="0"/>
            </a:endParaRPr>
          </a:p>
        </p:txBody>
      </p:sp>
    </p:spTree>
    <p:extLst>
      <p:ext uri="{BB962C8B-B14F-4D97-AF65-F5344CB8AC3E}">
        <p14:creationId xmlns:p14="http://schemas.microsoft.com/office/powerpoint/2010/main" val="3869438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170F86-C56C-74F5-3E02-7BDA15B418F4}"/>
              </a:ext>
            </a:extLst>
          </p:cNvPr>
          <p:cNvSpPr>
            <a:spLocks noGrp="1"/>
          </p:cNvSpPr>
          <p:nvPr>
            <p:ph type="title"/>
          </p:nvPr>
        </p:nvSpPr>
        <p:spPr/>
        <p:txBody>
          <a:bodyPr>
            <a:normAutofit/>
          </a:bodyPr>
          <a:lstStyle/>
          <a:p>
            <a:r>
              <a:rPr lang="es-ES" sz="3000" dirty="0">
                <a:latin typeface="Times New Roman" panose="02020603050405020304" pitchFamily="18" charset="0"/>
                <a:cs typeface="Times New Roman" panose="02020603050405020304" pitchFamily="18" charset="0"/>
              </a:rPr>
              <a:t> Crear la siguiente Base de datos y sus registros.</a:t>
            </a:r>
            <a:endParaRPr lang="es-BO" sz="3000" dirty="0">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A59C5250-4671-10B2-4B6A-F544F13F09A2}"/>
              </a:ext>
            </a:extLst>
          </p:cNvPr>
          <p:cNvPicPr>
            <a:picLocks noChangeAspect="1"/>
          </p:cNvPicPr>
          <p:nvPr/>
        </p:nvPicPr>
        <p:blipFill>
          <a:blip r:embed="rId2"/>
          <a:stretch>
            <a:fillRect/>
          </a:stretch>
        </p:blipFill>
        <p:spPr>
          <a:xfrm>
            <a:off x="3530329" y="1368632"/>
            <a:ext cx="5131341" cy="5057568"/>
          </a:xfrm>
          <a:prstGeom prst="rect">
            <a:avLst/>
          </a:prstGeom>
        </p:spPr>
      </p:pic>
    </p:spTree>
    <p:extLst>
      <p:ext uri="{BB962C8B-B14F-4D97-AF65-F5344CB8AC3E}">
        <p14:creationId xmlns:p14="http://schemas.microsoft.com/office/powerpoint/2010/main" val="3179694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170F86-C56C-74F5-3E02-7BDA15B418F4}"/>
              </a:ext>
            </a:extLst>
          </p:cNvPr>
          <p:cNvSpPr>
            <a:spLocks noGrp="1"/>
          </p:cNvSpPr>
          <p:nvPr>
            <p:ph type="title"/>
          </p:nvPr>
        </p:nvSpPr>
        <p:spPr/>
        <p:txBody>
          <a:bodyPr>
            <a:normAutofit/>
          </a:bodyPr>
          <a:lstStyle/>
          <a:p>
            <a:r>
              <a:rPr lang="es-ES" sz="3000" dirty="0">
                <a:latin typeface="Times New Roman" panose="02020603050405020304" pitchFamily="18" charset="0"/>
                <a:cs typeface="Times New Roman" panose="02020603050405020304" pitchFamily="18" charset="0"/>
              </a:rPr>
              <a:t>Crear una función que sume los valores de la serie Fibonacci</a:t>
            </a:r>
            <a:endParaRPr lang="es-BO" sz="3000" dirty="0">
              <a:latin typeface="Times New Roman" panose="02020603050405020304" pitchFamily="18" charset="0"/>
              <a:cs typeface="Times New Roman" panose="02020603050405020304" pitchFamily="18" charset="0"/>
            </a:endParaRPr>
          </a:p>
        </p:txBody>
      </p:sp>
      <p:pic>
        <p:nvPicPr>
          <p:cNvPr id="4" name="Imagen 3">
            <a:extLst>
              <a:ext uri="{FF2B5EF4-FFF2-40B4-BE49-F238E27FC236}">
                <a16:creationId xmlns:a16="http://schemas.microsoft.com/office/drawing/2014/main" id="{41FA9698-FD59-CA15-E989-D621A29345A9}"/>
              </a:ext>
            </a:extLst>
          </p:cNvPr>
          <p:cNvPicPr>
            <a:picLocks noChangeAspect="1"/>
          </p:cNvPicPr>
          <p:nvPr/>
        </p:nvPicPr>
        <p:blipFill>
          <a:blip r:embed="rId2"/>
          <a:stretch>
            <a:fillRect/>
          </a:stretch>
        </p:blipFill>
        <p:spPr>
          <a:xfrm>
            <a:off x="838200" y="1434394"/>
            <a:ext cx="6487430" cy="5058481"/>
          </a:xfrm>
          <a:prstGeom prst="rect">
            <a:avLst/>
          </a:prstGeom>
        </p:spPr>
      </p:pic>
      <p:pic>
        <p:nvPicPr>
          <p:cNvPr id="6" name="Imagen 5">
            <a:extLst>
              <a:ext uri="{FF2B5EF4-FFF2-40B4-BE49-F238E27FC236}">
                <a16:creationId xmlns:a16="http://schemas.microsoft.com/office/drawing/2014/main" id="{3456873B-E991-432D-C504-1CEB2D68BDD2}"/>
              </a:ext>
            </a:extLst>
          </p:cNvPr>
          <p:cNvPicPr>
            <a:picLocks noChangeAspect="1"/>
          </p:cNvPicPr>
          <p:nvPr/>
        </p:nvPicPr>
        <p:blipFill>
          <a:blip r:embed="rId3"/>
          <a:stretch>
            <a:fillRect/>
          </a:stretch>
        </p:blipFill>
        <p:spPr>
          <a:xfrm>
            <a:off x="7736650" y="3176549"/>
            <a:ext cx="3617150" cy="881101"/>
          </a:xfrm>
          <a:prstGeom prst="rect">
            <a:avLst/>
          </a:prstGeom>
        </p:spPr>
      </p:pic>
    </p:spTree>
    <p:extLst>
      <p:ext uri="{BB962C8B-B14F-4D97-AF65-F5344CB8AC3E}">
        <p14:creationId xmlns:p14="http://schemas.microsoft.com/office/powerpoint/2010/main" val="4063709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170F86-C56C-74F5-3E02-7BDA15B418F4}"/>
              </a:ext>
            </a:extLst>
          </p:cNvPr>
          <p:cNvSpPr>
            <a:spLocks noGrp="1"/>
          </p:cNvSpPr>
          <p:nvPr>
            <p:ph type="title"/>
          </p:nvPr>
        </p:nvSpPr>
        <p:spPr>
          <a:xfrm>
            <a:off x="571500" y="-358775"/>
            <a:ext cx="11049000" cy="2987675"/>
          </a:xfrm>
        </p:spPr>
        <p:txBody>
          <a:bodyPr>
            <a:normAutofit/>
          </a:bodyPr>
          <a:lstStyle/>
          <a:p>
            <a:r>
              <a:rPr lang="es-ES" sz="3000" dirty="0">
                <a:latin typeface="Times New Roman" panose="02020603050405020304" pitchFamily="18" charset="0"/>
                <a:cs typeface="Times New Roman" panose="02020603050405020304" pitchFamily="18" charset="0"/>
              </a:rPr>
              <a:t>La consulta de la vista debe reflejar como campos:</a:t>
            </a:r>
            <a:br>
              <a:rPr lang="es-ES" sz="3000" dirty="0">
                <a:latin typeface="Times New Roman" panose="02020603050405020304" pitchFamily="18" charset="0"/>
                <a:cs typeface="Times New Roman" panose="02020603050405020304" pitchFamily="18" charset="0"/>
              </a:rPr>
            </a:br>
            <a:r>
              <a:rPr lang="es-ES" sz="3000" dirty="0">
                <a:latin typeface="Times New Roman" panose="02020603050405020304" pitchFamily="18" charset="0"/>
                <a:cs typeface="Times New Roman" panose="02020603050405020304" pitchFamily="18" charset="0"/>
              </a:rPr>
              <a:t>Nombres y apellidos concatenados, la edad, fecha de nacimiento, Nombre del proyecto</a:t>
            </a:r>
            <a:endParaRPr lang="es-BO" sz="3000" dirty="0">
              <a:latin typeface="Times New Roman" panose="02020603050405020304" pitchFamily="18" charset="0"/>
              <a:cs typeface="Times New Roman" panose="02020603050405020304" pitchFamily="18" charset="0"/>
            </a:endParaRPr>
          </a:p>
        </p:txBody>
      </p:sp>
      <p:pic>
        <p:nvPicPr>
          <p:cNvPr id="4" name="Imagen 3">
            <a:extLst>
              <a:ext uri="{FF2B5EF4-FFF2-40B4-BE49-F238E27FC236}">
                <a16:creationId xmlns:a16="http://schemas.microsoft.com/office/drawing/2014/main" id="{CE5AEB35-31A7-847D-EDE0-0DF3DA17647A}"/>
              </a:ext>
            </a:extLst>
          </p:cNvPr>
          <p:cNvPicPr>
            <a:picLocks noChangeAspect="1"/>
          </p:cNvPicPr>
          <p:nvPr/>
        </p:nvPicPr>
        <p:blipFill>
          <a:blip r:embed="rId2"/>
          <a:stretch>
            <a:fillRect/>
          </a:stretch>
        </p:blipFill>
        <p:spPr>
          <a:xfrm>
            <a:off x="1727944" y="2112089"/>
            <a:ext cx="8736112" cy="2987675"/>
          </a:xfrm>
          <a:prstGeom prst="rect">
            <a:avLst/>
          </a:prstGeom>
        </p:spPr>
      </p:pic>
      <p:pic>
        <p:nvPicPr>
          <p:cNvPr id="6" name="Imagen 5">
            <a:extLst>
              <a:ext uri="{FF2B5EF4-FFF2-40B4-BE49-F238E27FC236}">
                <a16:creationId xmlns:a16="http://schemas.microsoft.com/office/drawing/2014/main" id="{446A31FE-E299-226E-754F-BBD39048AF1B}"/>
              </a:ext>
            </a:extLst>
          </p:cNvPr>
          <p:cNvPicPr>
            <a:picLocks noChangeAspect="1"/>
          </p:cNvPicPr>
          <p:nvPr/>
        </p:nvPicPr>
        <p:blipFill>
          <a:blip r:embed="rId3"/>
          <a:stretch>
            <a:fillRect/>
          </a:stretch>
        </p:blipFill>
        <p:spPr>
          <a:xfrm>
            <a:off x="1899156" y="5423614"/>
            <a:ext cx="8250995" cy="653335"/>
          </a:xfrm>
          <a:prstGeom prst="rect">
            <a:avLst/>
          </a:prstGeom>
        </p:spPr>
      </p:pic>
    </p:spTree>
    <p:extLst>
      <p:ext uri="{BB962C8B-B14F-4D97-AF65-F5344CB8AC3E}">
        <p14:creationId xmlns:p14="http://schemas.microsoft.com/office/powerpoint/2010/main" val="133605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170F86-C56C-74F5-3E02-7BDA15B418F4}"/>
              </a:ext>
            </a:extLst>
          </p:cNvPr>
          <p:cNvSpPr>
            <a:spLocks noGrp="1"/>
          </p:cNvSpPr>
          <p:nvPr>
            <p:ph type="title"/>
          </p:nvPr>
        </p:nvSpPr>
        <p:spPr>
          <a:xfrm>
            <a:off x="838200" y="409575"/>
            <a:ext cx="10515600" cy="2252663"/>
          </a:xfrm>
        </p:spPr>
        <p:txBody>
          <a:bodyPr>
            <a:normAutofit/>
          </a:bodyPr>
          <a:lstStyle/>
          <a:p>
            <a:pPr>
              <a:lnSpc>
                <a:spcPct val="100000"/>
              </a:lnSpc>
            </a:pPr>
            <a:r>
              <a:rPr lang="es-ES" sz="3000" dirty="0">
                <a:latin typeface="Times New Roman" panose="02020603050405020304" pitchFamily="18" charset="0"/>
                <a:cs typeface="Times New Roman" panose="02020603050405020304" pitchFamily="18" charset="0"/>
              </a:rPr>
              <a:t> Crear TRIGGERS </a:t>
            </a:r>
            <a:r>
              <a:rPr lang="es-ES" sz="3000" dirty="0" err="1">
                <a:latin typeface="Times New Roman" panose="02020603050405020304" pitchFamily="18" charset="0"/>
                <a:cs typeface="Times New Roman" panose="02020603050405020304" pitchFamily="18" charset="0"/>
              </a:rPr>
              <a:t>Before</a:t>
            </a:r>
            <a:r>
              <a:rPr lang="es-ES" sz="3000" dirty="0">
                <a:latin typeface="Times New Roman" panose="02020603050405020304" pitchFamily="18" charset="0"/>
                <a:cs typeface="Times New Roman" panose="02020603050405020304" pitchFamily="18" charset="0"/>
              </a:rPr>
              <a:t> </a:t>
            </a:r>
            <a:r>
              <a:rPr lang="es-ES" sz="3000" dirty="0" err="1">
                <a:latin typeface="Times New Roman" panose="02020603050405020304" pitchFamily="18" charset="0"/>
                <a:cs typeface="Times New Roman" panose="02020603050405020304" pitchFamily="18" charset="0"/>
              </a:rPr>
              <a:t>or</a:t>
            </a:r>
            <a:r>
              <a:rPr lang="es-ES" sz="3000" dirty="0">
                <a:latin typeface="Times New Roman" panose="02020603050405020304" pitchFamily="18" charset="0"/>
                <a:cs typeface="Times New Roman" panose="02020603050405020304" pitchFamily="18" charset="0"/>
              </a:rPr>
              <a:t> After para INSERT y UPDATE aplicado a la tabla PROYECTO</a:t>
            </a:r>
            <a:br>
              <a:rPr lang="es-ES" sz="3000" dirty="0">
                <a:latin typeface="Times New Roman" panose="02020603050405020304" pitchFamily="18" charset="0"/>
                <a:cs typeface="Times New Roman" panose="02020603050405020304" pitchFamily="18" charset="0"/>
              </a:rPr>
            </a:br>
            <a:endParaRPr lang="es-BO" sz="3000" dirty="0">
              <a:latin typeface="Times New Roman" panose="02020603050405020304" pitchFamily="18" charset="0"/>
              <a:cs typeface="Times New Roman" panose="02020603050405020304" pitchFamily="18" charset="0"/>
            </a:endParaRPr>
          </a:p>
        </p:txBody>
      </p:sp>
      <p:pic>
        <p:nvPicPr>
          <p:cNvPr id="4" name="Imagen 3">
            <a:extLst>
              <a:ext uri="{FF2B5EF4-FFF2-40B4-BE49-F238E27FC236}">
                <a16:creationId xmlns:a16="http://schemas.microsoft.com/office/drawing/2014/main" id="{D4A70197-4878-89D1-1BAA-CDB16E69485E}"/>
              </a:ext>
            </a:extLst>
          </p:cNvPr>
          <p:cNvPicPr>
            <a:picLocks noChangeAspect="1"/>
          </p:cNvPicPr>
          <p:nvPr/>
        </p:nvPicPr>
        <p:blipFill>
          <a:blip r:embed="rId2"/>
          <a:stretch>
            <a:fillRect/>
          </a:stretch>
        </p:blipFill>
        <p:spPr>
          <a:xfrm>
            <a:off x="1495425" y="2264303"/>
            <a:ext cx="9580386" cy="2783947"/>
          </a:xfrm>
          <a:prstGeom prst="rect">
            <a:avLst/>
          </a:prstGeom>
        </p:spPr>
      </p:pic>
    </p:spTree>
    <p:extLst>
      <p:ext uri="{BB962C8B-B14F-4D97-AF65-F5344CB8AC3E}">
        <p14:creationId xmlns:p14="http://schemas.microsoft.com/office/powerpoint/2010/main" val="1536762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ADFA7FB-826B-4D4A-EDDC-DA221FEA1005}"/>
              </a:ext>
            </a:extLst>
          </p:cNvPr>
          <p:cNvPicPr>
            <a:picLocks noChangeAspect="1"/>
          </p:cNvPicPr>
          <p:nvPr/>
        </p:nvPicPr>
        <p:blipFill>
          <a:blip r:embed="rId2"/>
          <a:stretch>
            <a:fillRect/>
          </a:stretch>
        </p:blipFill>
        <p:spPr>
          <a:xfrm>
            <a:off x="1576632" y="857031"/>
            <a:ext cx="9038735" cy="3238704"/>
          </a:xfrm>
          <a:prstGeom prst="rect">
            <a:avLst/>
          </a:prstGeom>
        </p:spPr>
      </p:pic>
      <p:pic>
        <p:nvPicPr>
          <p:cNvPr id="8" name="Imagen 7">
            <a:extLst>
              <a:ext uri="{FF2B5EF4-FFF2-40B4-BE49-F238E27FC236}">
                <a16:creationId xmlns:a16="http://schemas.microsoft.com/office/drawing/2014/main" id="{6832762C-F247-A07E-DCEC-6B92B909BF70}"/>
              </a:ext>
            </a:extLst>
          </p:cNvPr>
          <p:cNvPicPr>
            <a:picLocks noChangeAspect="1"/>
          </p:cNvPicPr>
          <p:nvPr/>
        </p:nvPicPr>
        <p:blipFill>
          <a:blip r:embed="rId3"/>
          <a:stretch>
            <a:fillRect/>
          </a:stretch>
        </p:blipFill>
        <p:spPr>
          <a:xfrm>
            <a:off x="2442611" y="4381617"/>
            <a:ext cx="7306778" cy="1714587"/>
          </a:xfrm>
          <a:prstGeom prst="rect">
            <a:avLst/>
          </a:prstGeom>
        </p:spPr>
      </p:pic>
    </p:spTree>
    <p:extLst>
      <p:ext uri="{BB962C8B-B14F-4D97-AF65-F5344CB8AC3E}">
        <p14:creationId xmlns:p14="http://schemas.microsoft.com/office/powerpoint/2010/main" val="1949305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170F86-C56C-74F5-3E02-7BDA15B418F4}"/>
              </a:ext>
            </a:extLst>
          </p:cNvPr>
          <p:cNvSpPr>
            <a:spLocks noGrp="1"/>
          </p:cNvSpPr>
          <p:nvPr>
            <p:ph type="title"/>
          </p:nvPr>
        </p:nvSpPr>
        <p:spPr>
          <a:xfrm>
            <a:off x="838200" y="365125"/>
            <a:ext cx="10763250" cy="1325563"/>
          </a:xfrm>
        </p:spPr>
        <p:txBody>
          <a:bodyPr>
            <a:normAutofit/>
          </a:bodyPr>
          <a:lstStyle/>
          <a:p>
            <a:r>
              <a:rPr lang="es-ES" sz="3000" dirty="0">
                <a:latin typeface="Times New Roman" panose="02020603050405020304" pitchFamily="18" charset="0"/>
                <a:cs typeface="Times New Roman" panose="02020603050405020304" pitchFamily="18" charset="0"/>
              </a:rPr>
              <a:t>Crear un </a:t>
            </a:r>
            <a:r>
              <a:rPr lang="es-ES" sz="3000" dirty="0" err="1">
                <a:latin typeface="Times New Roman" panose="02020603050405020304" pitchFamily="18" charset="0"/>
                <a:cs typeface="Times New Roman" panose="02020603050405020304" pitchFamily="18" charset="0"/>
              </a:rPr>
              <a:t>trigger</a:t>
            </a:r>
            <a:r>
              <a:rPr lang="es-ES" sz="3000" dirty="0">
                <a:latin typeface="Times New Roman" panose="02020603050405020304" pitchFamily="18" charset="0"/>
                <a:cs typeface="Times New Roman" panose="02020603050405020304" pitchFamily="18" charset="0"/>
              </a:rPr>
              <a:t>, debe de llamarse </a:t>
            </a:r>
            <a:r>
              <a:rPr lang="es-ES" sz="3000" dirty="0" err="1">
                <a:latin typeface="Times New Roman" panose="02020603050405020304" pitchFamily="18" charset="0"/>
                <a:cs typeface="Times New Roman" panose="02020603050405020304" pitchFamily="18" charset="0"/>
              </a:rPr>
              <a:t>calculaEdad</a:t>
            </a:r>
            <a:endParaRPr lang="es-BO" sz="3000" dirty="0">
              <a:latin typeface="Times New Roman" panose="02020603050405020304" pitchFamily="18" charset="0"/>
              <a:cs typeface="Times New Roman" panose="02020603050405020304" pitchFamily="18" charset="0"/>
            </a:endParaRPr>
          </a:p>
        </p:txBody>
      </p:sp>
      <p:pic>
        <p:nvPicPr>
          <p:cNvPr id="6" name="Imagen 5">
            <a:extLst>
              <a:ext uri="{FF2B5EF4-FFF2-40B4-BE49-F238E27FC236}">
                <a16:creationId xmlns:a16="http://schemas.microsoft.com/office/drawing/2014/main" id="{B074251A-9560-2BC9-4757-AAA2367B70F5}"/>
              </a:ext>
            </a:extLst>
          </p:cNvPr>
          <p:cNvPicPr>
            <a:picLocks noChangeAspect="1"/>
          </p:cNvPicPr>
          <p:nvPr/>
        </p:nvPicPr>
        <p:blipFill>
          <a:blip r:embed="rId2"/>
          <a:stretch>
            <a:fillRect/>
          </a:stretch>
        </p:blipFill>
        <p:spPr>
          <a:xfrm>
            <a:off x="1142617" y="1643063"/>
            <a:ext cx="7999630" cy="2319337"/>
          </a:xfrm>
          <a:prstGeom prst="rect">
            <a:avLst/>
          </a:prstGeom>
        </p:spPr>
      </p:pic>
      <p:pic>
        <p:nvPicPr>
          <p:cNvPr id="8" name="Imagen 7">
            <a:extLst>
              <a:ext uri="{FF2B5EF4-FFF2-40B4-BE49-F238E27FC236}">
                <a16:creationId xmlns:a16="http://schemas.microsoft.com/office/drawing/2014/main" id="{4FADBD58-8A84-B223-4F85-CAC0B2DEC87D}"/>
              </a:ext>
            </a:extLst>
          </p:cNvPr>
          <p:cNvPicPr>
            <a:picLocks noChangeAspect="1"/>
          </p:cNvPicPr>
          <p:nvPr/>
        </p:nvPicPr>
        <p:blipFill>
          <a:blip r:embed="rId3"/>
          <a:stretch>
            <a:fillRect/>
          </a:stretch>
        </p:blipFill>
        <p:spPr>
          <a:xfrm>
            <a:off x="284939" y="4305204"/>
            <a:ext cx="11622122" cy="1371791"/>
          </a:xfrm>
          <a:prstGeom prst="rect">
            <a:avLst/>
          </a:prstGeom>
        </p:spPr>
      </p:pic>
    </p:spTree>
    <p:extLst>
      <p:ext uri="{BB962C8B-B14F-4D97-AF65-F5344CB8AC3E}">
        <p14:creationId xmlns:p14="http://schemas.microsoft.com/office/powerpoint/2010/main" val="3898091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170F86-C56C-74F5-3E02-7BDA15B418F4}"/>
              </a:ext>
            </a:extLst>
          </p:cNvPr>
          <p:cNvSpPr>
            <a:spLocks noGrp="1"/>
          </p:cNvSpPr>
          <p:nvPr>
            <p:ph type="title"/>
          </p:nvPr>
        </p:nvSpPr>
        <p:spPr>
          <a:xfrm>
            <a:off x="838200" y="209550"/>
            <a:ext cx="10515600" cy="2743200"/>
          </a:xfrm>
        </p:spPr>
        <p:txBody>
          <a:bodyPr>
            <a:normAutofit/>
          </a:bodyPr>
          <a:lstStyle/>
          <a:p>
            <a:pPr>
              <a:lnSpc>
                <a:spcPct val="100000"/>
              </a:lnSpc>
            </a:pPr>
            <a:r>
              <a:rPr lang="es-ES" sz="3000" dirty="0">
                <a:latin typeface="Times New Roman" panose="02020603050405020304" pitchFamily="18" charset="0"/>
                <a:cs typeface="Times New Roman" panose="02020603050405020304" pitchFamily="18" charset="0"/>
              </a:rPr>
              <a:t>Crear otra tabla con los mismos campos de la tabla persona. Crear un </a:t>
            </a:r>
            <a:r>
              <a:rPr lang="es-ES" sz="3000" dirty="0" err="1">
                <a:latin typeface="Times New Roman" panose="02020603050405020304" pitchFamily="18" charset="0"/>
                <a:cs typeface="Times New Roman" panose="02020603050405020304" pitchFamily="18" charset="0"/>
              </a:rPr>
              <a:t>trigger</a:t>
            </a:r>
            <a:r>
              <a:rPr lang="es-ES" sz="3000" dirty="0">
                <a:latin typeface="Times New Roman" panose="02020603050405020304" pitchFamily="18" charset="0"/>
                <a:cs typeface="Times New Roman" panose="02020603050405020304" pitchFamily="18" charset="0"/>
              </a:rPr>
              <a:t> </a:t>
            </a:r>
            <a:r>
              <a:rPr lang="es-ES" sz="3000" dirty="0" err="1">
                <a:latin typeface="Times New Roman" panose="02020603050405020304" pitchFamily="18" charset="0"/>
                <a:cs typeface="Times New Roman" panose="02020603050405020304" pitchFamily="18" charset="0"/>
              </a:rPr>
              <a:t>before</a:t>
            </a:r>
            <a:r>
              <a:rPr lang="es-ES" sz="3000" dirty="0">
                <a:latin typeface="Times New Roman" panose="02020603050405020304" pitchFamily="18" charset="0"/>
                <a:cs typeface="Times New Roman" panose="02020603050405020304" pitchFamily="18" charset="0"/>
              </a:rPr>
              <a:t> </a:t>
            </a:r>
            <a:r>
              <a:rPr lang="es-ES" sz="3000" dirty="0" err="1">
                <a:latin typeface="Times New Roman" panose="02020603050405020304" pitchFamily="18" charset="0"/>
                <a:cs typeface="Times New Roman" panose="02020603050405020304" pitchFamily="18" charset="0"/>
              </a:rPr>
              <a:t>insert</a:t>
            </a:r>
            <a:r>
              <a:rPr lang="es-ES" sz="3000" dirty="0">
                <a:latin typeface="Times New Roman" panose="02020603050405020304" pitchFamily="18" charset="0"/>
                <a:cs typeface="Times New Roman" panose="02020603050405020304" pitchFamily="18" charset="0"/>
              </a:rPr>
              <a:t> para la tabla PERSONA.</a:t>
            </a:r>
            <a:br>
              <a:rPr lang="es-ES" sz="3000" dirty="0">
                <a:latin typeface="Times New Roman" panose="02020603050405020304" pitchFamily="18" charset="0"/>
                <a:cs typeface="Times New Roman" panose="02020603050405020304" pitchFamily="18" charset="0"/>
              </a:rPr>
            </a:br>
            <a:br>
              <a:rPr lang="es-ES" sz="3000" dirty="0">
                <a:latin typeface="Times New Roman" panose="02020603050405020304" pitchFamily="18" charset="0"/>
                <a:cs typeface="Times New Roman" panose="02020603050405020304" pitchFamily="18" charset="0"/>
              </a:rPr>
            </a:br>
            <a:endParaRPr lang="es-BO" sz="3000" dirty="0">
              <a:latin typeface="Times New Roman" panose="02020603050405020304" pitchFamily="18" charset="0"/>
              <a:cs typeface="Times New Roman" panose="02020603050405020304" pitchFamily="18" charset="0"/>
            </a:endParaRPr>
          </a:p>
        </p:txBody>
      </p:sp>
      <p:pic>
        <p:nvPicPr>
          <p:cNvPr id="4" name="Imagen 3">
            <a:extLst>
              <a:ext uri="{FF2B5EF4-FFF2-40B4-BE49-F238E27FC236}">
                <a16:creationId xmlns:a16="http://schemas.microsoft.com/office/drawing/2014/main" id="{FD28B91D-02CC-022A-7463-D460C1A61746}"/>
              </a:ext>
            </a:extLst>
          </p:cNvPr>
          <p:cNvPicPr>
            <a:picLocks noChangeAspect="1"/>
          </p:cNvPicPr>
          <p:nvPr/>
        </p:nvPicPr>
        <p:blipFill>
          <a:blip r:embed="rId2"/>
          <a:stretch>
            <a:fillRect/>
          </a:stretch>
        </p:blipFill>
        <p:spPr>
          <a:xfrm>
            <a:off x="1385579" y="2085831"/>
            <a:ext cx="9420842" cy="2192782"/>
          </a:xfrm>
          <a:prstGeom prst="rect">
            <a:avLst/>
          </a:prstGeom>
        </p:spPr>
      </p:pic>
      <p:pic>
        <p:nvPicPr>
          <p:cNvPr id="6" name="Imagen 5">
            <a:extLst>
              <a:ext uri="{FF2B5EF4-FFF2-40B4-BE49-F238E27FC236}">
                <a16:creationId xmlns:a16="http://schemas.microsoft.com/office/drawing/2014/main" id="{B9BB4A37-DB89-A467-C477-4406DB49CB13}"/>
              </a:ext>
            </a:extLst>
          </p:cNvPr>
          <p:cNvPicPr>
            <a:picLocks noChangeAspect="1"/>
          </p:cNvPicPr>
          <p:nvPr/>
        </p:nvPicPr>
        <p:blipFill>
          <a:blip r:embed="rId3"/>
          <a:stretch>
            <a:fillRect/>
          </a:stretch>
        </p:blipFill>
        <p:spPr>
          <a:xfrm>
            <a:off x="446886" y="4771881"/>
            <a:ext cx="11298227" cy="533474"/>
          </a:xfrm>
          <a:prstGeom prst="rect">
            <a:avLst/>
          </a:prstGeom>
        </p:spPr>
      </p:pic>
    </p:spTree>
    <p:extLst>
      <p:ext uri="{BB962C8B-B14F-4D97-AF65-F5344CB8AC3E}">
        <p14:creationId xmlns:p14="http://schemas.microsoft.com/office/powerpoint/2010/main" val="884844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170F86-C56C-74F5-3E02-7BDA15B418F4}"/>
              </a:ext>
            </a:extLst>
          </p:cNvPr>
          <p:cNvSpPr>
            <a:spLocks noGrp="1"/>
          </p:cNvSpPr>
          <p:nvPr>
            <p:ph type="title"/>
          </p:nvPr>
        </p:nvSpPr>
        <p:spPr/>
        <p:txBody>
          <a:bodyPr>
            <a:noAutofit/>
          </a:bodyPr>
          <a:lstStyle/>
          <a:p>
            <a:br>
              <a:rPr lang="es-ES" sz="3000" dirty="0">
                <a:latin typeface="Times New Roman" panose="02020603050405020304" pitchFamily="18" charset="0"/>
                <a:cs typeface="Times New Roman" panose="02020603050405020304" pitchFamily="18" charset="0"/>
              </a:rPr>
            </a:br>
            <a:r>
              <a:rPr lang="es-ES" sz="3000" dirty="0">
                <a:latin typeface="Times New Roman" panose="02020603050405020304" pitchFamily="18" charset="0"/>
                <a:cs typeface="Times New Roman" panose="02020603050405020304" pitchFamily="18" charset="0"/>
              </a:rPr>
              <a:t>Crear una consulta SQL que haga uso de todas las tablas.</a:t>
            </a:r>
            <a:br>
              <a:rPr lang="es-ES" sz="3000" dirty="0">
                <a:latin typeface="Times New Roman" panose="02020603050405020304" pitchFamily="18" charset="0"/>
                <a:cs typeface="Times New Roman" panose="02020603050405020304" pitchFamily="18" charset="0"/>
              </a:rPr>
            </a:br>
            <a:endParaRPr lang="es-BO" sz="3000" dirty="0">
              <a:latin typeface="Times New Roman" panose="02020603050405020304" pitchFamily="18" charset="0"/>
              <a:cs typeface="Times New Roman" panose="02020603050405020304" pitchFamily="18" charset="0"/>
            </a:endParaRPr>
          </a:p>
        </p:txBody>
      </p:sp>
      <p:pic>
        <p:nvPicPr>
          <p:cNvPr id="4" name="Imagen 3">
            <a:extLst>
              <a:ext uri="{FF2B5EF4-FFF2-40B4-BE49-F238E27FC236}">
                <a16:creationId xmlns:a16="http://schemas.microsoft.com/office/drawing/2014/main" id="{097DDF42-B8C5-1FA3-D79C-F7B6CE9C7DEA}"/>
              </a:ext>
            </a:extLst>
          </p:cNvPr>
          <p:cNvPicPr>
            <a:picLocks noChangeAspect="1"/>
          </p:cNvPicPr>
          <p:nvPr/>
        </p:nvPicPr>
        <p:blipFill>
          <a:blip r:embed="rId2"/>
          <a:stretch>
            <a:fillRect/>
          </a:stretch>
        </p:blipFill>
        <p:spPr>
          <a:xfrm>
            <a:off x="1347125" y="4843618"/>
            <a:ext cx="9497750" cy="895475"/>
          </a:xfrm>
          <a:prstGeom prst="rect">
            <a:avLst/>
          </a:prstGeom>
        </p:spPr>
      </p:pic>
      <p:pic>
        <p:nvPicPr>
          <p:cNvPr id="6" name="Imagen 5">
            <a:extLst>
              <a:ext uri="{FF2B5EF4-FFF2-40B4-BE49-F238E27FC236}">
                <a16:creationId xmlns:a16="http://schemas.microsoft.com/office/drawing/2014/main" id="{C7586989-342F-A322-D98B-3FF735C10048}"/>
              </a:ext>
            </a:extLst>
          </p:cNvPr>
          <p:cNvPicPr>
            <a:picLocks noChangeAspect="1"/>
          </p:cNvPicPr>
          <p:nvPr/>
        </p:nvPicPr>
        <p:blipFill>
          <a:blip r:embed="rId3"/>
          <a:stretch>
            <a:fillRect/>
          </a:stretch>
        </p:blipFill>
        <p:spPr>
          <a:xfrm>
            <a:off x="1380467" y="1819401"/>
            <a:ext cx="9431066" cy="2581635"/>
          </a:xfrm>
          <a:prstGeom prst="rect">
            <a:avLst/>
          </a:prstGeom>
        </p:spPr>
      </p:pic>
    </p:spTree>
    <p:extLst>
      <p:ext uri="{BB962C8B-B14F-4D97-AF65-F5344CB8AC3E}">
        <p14:creationId xmlns:p14="http://schemas.microsoft.com/office/powerpoint/2010/main" val="2673090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9D0463-4FE5-5D6A-812D-CDCD8CA3B5C7}"/>
              </a:ext>
            </a:extLst>
          </p:cNvPr>
          <p:cNvSpPr>
            <a:spLocks noGrp="1"/>
          </p:cNvSpPr>
          <p:nvPr>
            <p:ph type="title"/>
          </p:nvPr>
        </p:nvSpPr>
        <p:spPr>
          <a:xfrm>
            <a:off x="838200" y="662627"/>
            <a:ext cx="10515600" cy="1325563"/>
          </a:xfrm>
        </p:spPr>
        <p:txBody>
          <a:bodyPr/>
          <a:lstStyle/>
          <a:p>
            <a:pPr algn="ctr"/>
            <a:r>
              <a:rPr lang="es-ES" b="1" dirty="0">
                <a:latin typeface="Times New Roman" panose="02020603050405020304" pitchFamily="18" charset="0"/>
                <a:cs typeface="Times New Roman" panose="02020603050405020304" pitchFamily="18" charset="0"/>
              </a:rPr>
              <a:t>Defina que es lenguaje procedural en MySQL</a:t>
            </a:r>
            <a:endParaRPr lang="es-BO" b="1" dirty="0">
              <a:latin typeface="Times New Roman" panose="02020603050405020304" pitchFamily="18" charset="0"/>
              <a:cs typeface="Times New Roman" panose="02020603050405020304" pitchFamily="18" charset="0"/>
            </a:endParaRPr>
          </a:p>
        </p:txBody>
      </p:sp>
      <p:sp>
        <p:nvSpPr>
          <p:cNvPr id="6" name="CuadroTexto 5">
            <a:extLst>
              <a:ext uri="{FF2B5EF4-FFF2-40B4-BE49-F238E27FC236}">
                <a16:creationId xmlns:a16="http://schemas.microsoft.com/office/drawing/2014/main" id="{A9E31EE0-0FCE-754E-66E3-3EB5C517D897}"/>
              </a:ext>
            </a:extLst>
          </p:cNvPr>
          <p:cNvSpPr txBox="1"/>
          <p:nvPr/>
        </p:nvSpPr>
        <p:spPr>
          <a:xfrm>
            <a:off x="1880532" y="2466363"/>
            <a:ext cx="8430935" cy="1704569"/>
          </a:xfrm>
          <a:prstGeom prst="rect">
            <a:avLst/>
          </a:prstGeom>
          <a:noFill/>
        </p:spPr>
        <p:txBody>
          <a:bodyPr wrap="square" rtlCol="0">
            <a:spAutoFit/>
          </a:bodyPr>
          <a:lstStyle/>
          <a:p>
            <a:pPr algn="ctr">
              <a:lnSpc>
                <a:spcPct val="150000"/>
              </a:lnSpc>
            </a:pPr>
            <a:r>
              <a:rPr lang="es-ES" b="0" i="0" dirty="0">
                <a:effectLst/>
                <a:latin typeface="Times New Roman" panose="02020603050405020304" pitchFamily="18" charset="0"/>
                <a:cs typeface="Times New Roman" panose="02020603050405020304" pitchFamily="18" charset="0"/>
              </a:rPr>
              <a:t>En MySQL, el lenguaje procedural se refiere a un conjunto de instrucciones y bloques de código que se utilizan para definir procedimientos almacenados y funciones. Estas son estructuras que permiten escribir código más complejo y lógico dentro del propio motor de la base de datos.</a:t>
            </a:r>
          </a:p>
        </p:txBody>
      </p:sp>
      <p:pic>
        <p:nvPicPr>
          <p:cNvPr id="1026" name="Picture 2">
            <a:extLst>
              <a:ext uri="{FF2B5EF4-FFF2-40B4-BE49-F238E27FC236}">
                <a16:creationId xmlns:a16="http://schemas.microsoft.com/office/drawing/2014/main" id="{8A51C527-2A1B-AD04-BB9C-553ABB3259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822"/>
          <a:stretch/>
        </p:blipFill>
        <p:spPr bwMode="auto">
          <a:xfrm>
            <a:off x="3450409" y="4729439"/>
            <a:ext cx="5131529" cy="1862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687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9D0463-4FE5-5D6A-812D-CDCD8CA3B5C7}"/>
              </a:ext>
            </a:extLst>
          </p:cNvPr>
          <p:cNvSpPr>
            <a:spLocks noGrp="1"/>
          </p:cNvSpPr>
          <p:nvPr>
            <p:ph type="title"/>
          </p:nvPr>
        </p:nvSpPr>
        <p:spPr>
          <a:xfrm>
            <a:off x="1056315" y="767795"/>
            <a:ext cx="5227039" cy="1325563"/>
          </a:xfrm>
        </p:spPr>
        <p:txBody>
          <a:bodyPr>
            <a:normAutofit fontScale="90000"/>
          </a:bodyPr>
          <a:lstStyle/>
          <a:p>
            <a:pPr algn="ctr"/>
            <a:r>
              <a:rPr lang="es-ES" b="1" dirty="0">
                <a:latin typeface="Times New Roman" panose="02020603050405020304" pitchFamily="18" charset="0"/>
                <a:cs typeface="Times New Roman" panose="02020603050405020304" pitchFamily="18" charset="0"/>
              </a:rPr>
              <a:t>Defina que es una FUCNTION en MySQL</a:t>
            </a:r>
            <a:endParaRPr lang="es-BO" b="1" dirty="0">
              <a:latin typeface="Times New Roman" panose="02020603050405020304" pitchFamily="18" charset="0"/>
              <a:cs typeface="Times New Roman" panose="02020603050405020304" pitchFamily="18" charset="0"/>
            </a:endParaRPr>
          </a:p>
        </p:txBody>
      </p:sp>
      <p:sp>
        <p:nvSpPr>
          <p:cNvPr id="3" name="CuadroTexto 2">
            <a:extLst>
              <a:ext uri="{FF2B5EF4-FFF2-40B4-BE49-F238E27FC236}">
                <a16:creationId xmlns:a16="http://schemas.microsoft.com/office/drawing/2014/main" id="{EDA383BF-6B09-C9D3-ABE2-9DCBBB0606D6}"/>
              </a:ext>
            </a:extLst>
          </p:cNvPr>
          <p:cNvSpPr txBox="1"/>
          <p:nvPr/>
        </p:nvSpPr>
        <p:spPr>
          <a:xfrm>
            <a:off x="673010" y="2817873"/>
            <a:ext cx="5822309" cy="2535566"/>
          </a:xfrm>
          <a:prstGeom prst="rect">
            <a:avLst/>
          </a:prstGeom>
          <a:noFill/>
        </p:spPr>
        <p:txBody>
          <a:bodyPr wrap="square" rtlCol="0">
            <a:spAutoFit/>
          </a:bodyPr>
          <a:lstStyle/>
          <a:p>
            <a:pPr algn="ctr">
              <a:lnSpc>
                <a:spcPct val="150000"/>
              </a:lnSpc>
            </a:pPr>
            <a:r>
              <a:rPr lang="es-ES" b="0" i="0" dirty="0">
                <a:effectLst/>
                <a:latin typeface="Times New Roman" panose="02020603050405020304" pitchFamily="18" charset="0"/>
                <a:cs typeface="Times New Roman" panose="02020603050405020304" pitchFamily="18" charset="0"/>
              </a:rPr>
              <a:t>En MySQL, una función es un objeto de base de datos que realiza un cálculo o una operación y devuelve un valor. Puede recibir parámetros de entrada, realizar una serie de operaciones y luego devolver un resultado. Las funciones se utilizan comúnmente para realizar cálculos y transformaciones de datos dentro de las consultas.</a:t>
            </a:r>
          </a:p>
        </p:txBody>
      </p:sp>
      <p:pic>
        <p:nvPicPr>
          <p:cNvPr id="5" name="Imagen 4">
            <a:extLst>
              <a:ext uri="{FF2B5EF4-FFF2-40B4-BE49-F238E27FC236}">
                <a16:creationId xmlns:a16="http://schemas.microsoft.com/office/drawing/2014/main" id="{B945A8B2-12ED-22F1-5CA6-381A33D93F27}"/>
              </a:ext>
            </a:extLst>
          </p:cNvPr>
          <p:cNvPicPr>
            <a:picLocks noChangeAspect="1"/>
          </p:cNvPicPr>
          <p:nvPr/>
        </p:nvPicPr>
        <p:blipFill rotWithShape="1">
          <a:blip r:embed="rId2"/>
          <a:srcRect l="19063"/>
          <a:stretch/>
        </p:blipFill>
        <p:spPr>
          <a:xfrm>
            <a:off x="6982429" y="0"/>
            <a:ext cx="6601348" cy="6858000"/>
          </a:xfrm>
          <a:prstGeom prst="rect">
            <a:avLst/>
          </a:prstGeom>
        </p:spPr>
      </p:pic>
    </p:spTree>
    <p:extLst>
      <p:ext uri="{BB962C8B-B14F-4D97-AF65-F5344CB8AC3E}">
        <p14:creationId xmlns:p14="http://schemas.microsoft.com/office/powerpoint/2010/main" val="1449736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9D0463-4FE5-5D6A-812D-CDCD8CA3B5C7}"/>
              </a:ext>
            </a:extLst>
          </p:cNvPr>
          <p:cNvSpPr>
            <a:spLocks noGrp="1"/>
          </p:cNvSpPr>
          <p:nvPr>
            <p:ph type="title"/>
          </p:nvPr>
        </p:nvSpPr>
        <p:spPr>
          <a:xfrm>
            <a:off x="5057863" y="759408"/>
            <a:ext cx="6703503" cy="1325563"/>
          </a:xfrm>
        </p:spPr>
        <p:txBody>
          <a:bodyPr>
            <a:normAutofit fontScale="90000"/>
          </a:bodyPr>
          <a:lstStyle/>
          <a:p>
            <a:pPr algn="ctr"/>
            <a:r>
              <a:rPr lang="es-ES" b="1" dirty="0">
                <a:latin typeface="Times New Roman" panose="02020603050405020304" pitchFamily="18" charset="0"/>
                <a:cs typeface="Times New Roman" panose="02020603050405020304" pitchFamily="18" charset="0"/>
              </a:rPr>
              <a:t>Cuál es la diferencia entre funciones y procedimientos almacenados</a:t>
            </a:r>
            <a:endParaRPr lang="es-BO" b="1" dirty="0">
              <a:latin typeface="Times New Roman" panose="02020603050405020304" pitchFamily="18" charset="0"/>
              <a:cs typeface="Times New Roman" panose="02020603050405020304" pitchFamily="18" charset="0"/>
            </a:endParaRPr>
          </a:p>
        </p:txBody>
      </p:sp>
      <p:sp>
        <p:nvSpPr>
          <p:cNvPr id="3" name="CuadroTexto 2">
            <a:extLst>
              <a:ext uri="{FF2B5EF4-FFF2-40B4-BE49-F238E27FC236}">
                <a16:creationId xmlns:a16="http://schemas.microsoft.com/office/drawing/2014/main" id="{F6641090-DA22-4B74-B186-10BA6BC5CAA5}"/>
              </a:ext>
            </a:extLst>
          </p:cNvPr>
          <p:cNvSpPr txBox="1"/>
          <p:nvPr/>
        </p:nvSpPr>
        <p:spPr>
          <a:xfrm>
            <a:off x="5696125" y="2474751"/>
            <a:ext cx="5587068" cy="2951064"/>
          </a:xfrm>
          <a:prstGeom prst="rect">
            <a:avLst/>
          </a:prstGeom>
          <a:noFill/>
        </p:spPr>
        <p:txBody>
          <a:bodyPr wrap="square" rtlCol="0">
            <a:spAutoFit/>
          </a:bodyPr>
          <a:lstStyle/>
          <a:p>
            <a:pPr algn="just">
              <a:lnSpc>
                <a:spcPct val="150000"/>
              </a:lnSpc>
            </a:pPr>
            <a:r>
              <a:rPr lang="es-ES" b="0" i="0" dirty="0">
                <a:effectLst/>
                <a:latin typeface="Times New Roman" panose="02020603050405020304" pitchFamily="18" charset="0"/>
                <a:cs typeface="Times New Roman" panose="02020603050405020304" pitchFamily="18" charset="0"/>
              </a:rPr>
              <a:t>La diferencia principal entre funciones y procedimientos almacenados en MySQL radica en su propósito y forma de uso. Las funciones están diseñadas para devolver un valor específico, mientras que los procedimientos almacenados son secuencias de comandos que pueden realizar operaciones complejas pero no necesariamente devuelven un valor.</a:t>
            </a:r>
            <a:endParaRPr lang="es-BO" dirty="0">
              <a:latin typeface="Times New Roman" panose="02020603050405020304" pitchFamily="18" charset="0"/>
              <a:cs typeface="Times New Roman" panose="02020603050405020304" pitchFamily="18" charset="0"/>
            </a:endParaRPr>
          </a:p>
        </p:txBody>
      </p:sp>
      <p:pic>
        <p:nvPicPr>
          <p:cNvPr id="4" name="Imagen 3">
            <a:extLst>
              <a:ext uri="{FF2B5EF4-FFF2-40B4-BE49-F238E27FC236}">
                <a16:creationId xmlns:a16="http://schemas.microsoft.com/office/drawing/2014/main" id="{6318F52F-CEA0-F7C6-02FC-AF2C69B61A76}"/>
              </a:ext>
            </a:extLst>
          </p:cNvPr>
          <p:cNvPicPr>
            <a:picLocks noChangeAspect="1"/>
          </p:cNvPicPr>
          <p:nvPr/>
        </p:nvPicPr>
        <p:blipFill rotWithShape="1">
          <a:blip r:embed="rId2"/>
          <a:srcRect l="19063" r="24570"/>
          <a:stretch/>
        </p:blipFill>
        <p:spPr>
          <a:xfrm>
            <a:off x="430634" y="0"/>
            <a:ext cx="4597400" cy="6858000"/>
          </a:xfrm>
          <a:prstGeom prst="rect">
            <a:avLst/>
          </a:prstGeom>
        </p:spPr>
      </p:pic>
    </p:spTree>
    <p:extLst>
      <p:ext uri="{BB962C8B-B14F-4D97-AF65-F5344CB8AC3E}">
        <p14:creationId xmlns:p14="http://schemas.microsoft.com/office/powerpoint/2010/main" val="2007035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9D0463-4FE5-5D6A-812D-CDCD8CA3B5C7}"/>
              </a:ext>
            </a:extLst>
          </p:cNvPr>
          <p:cNvSpPr>
            <a:spLocks noGrp="1"/>
          </p:cNvSpPr>
          <p:nvPr>
            <p:ph type="title"/>
          </p:nvPr>
        </p:nvSpPr>
        <p:spPr>
          <a:xfrm>
            <a:off x="838200" y="365125"/>
            <a:ext cx="10572750" cy="1325563"/>
          </a:xfrm>
        </p:spPr>
        <p:txBody>
          <a:bodyPr>
            <a:normAutofit/>
          </a:bodyPr>
          <a:lstStyle/>
          <a:p>
            <a:pPr algn="ctr"/>
            <a:r>
              <a:rPr lang="es-ES" b="1" dirty="0">
                <a:latin typeface="Times New Roman" panose="02020603050405020304" pitchFamily="18" charset="0"/>
                <a:cs typeface="Times New Roman" panose="02020603050405020304" pitchFamily="18" charset="0"/>
              </a:rPr>
              <a:t>Cómo se ejecuta una función y un procedimiento almacenado</a:t>
            </a:r>
            <a:endParaRPr lang="es-BO" b="1" dirty="0">
              <a:latin typeface="Times New Roman" panose="02020603050405020304" pitchFamily="18" charset="0"/>
              <a:cs typeface="Times New Roman" panose="02020603050405020304" pitchFamily="18" charset="0"/>
            </a:endParaRPr>
          </a:p>
        </p:txBody>
      </p:sp>
      <p:sp>
        <p:nvSpPr>
          <p:cNvPr id="3" name="CuadroTexto 2">
            <a:extLst>
              <a:ext uri="{FF2B5EF4-FFF2-40B4-BE49-F238E27FC236}">
                <a16:creationId xmlns:a16="http://schemas.microsoft.com/office/drawing/2014/main" id="{4BD71F34-CD71-DC58-43CE-F452B4976568}"/>
              </a:ext>
            </a:extLst>
          </p:cNvPr>
          <p:cNvSpPr txBox="1"/>
          <p:nvPr/>
        </p:nvSpPr>
        <p:spPr>
          <a:xfrm>
            <a:off x="838200" y="1980675"/>
            <a:ext cx="4884227" cy="3782061"/>
          </a:xfrm>
          <a:prstGeom prst="rect">
            <a:avLst/>
          </a:prstGeom>
          <a:noFill/>
        </p:spPr>
        <p:txBody>
          <a:bodyPr wrap="square" rtlCol="0">
            <a:spAutoFit/>
          </a:bodyPr>
          <a:lstStyle/>
          <a:p>
            <a:pPr algn="just">
              <a:lnSpc>
                <a:spcPct val="150000"/>
              </a:lnSpc>
            </a:pPr>
            <a:r>
              <a:rPr lang="es-ES" b="0" i="0" dirty="0">
                <a:effectLst/>
                <a:latin typeface="Times New Roman" panose="02020603050405020304" pitchFamily="18" charset="0"/>
                <a:cs typeface="Times New Roman" panose="02020603050405020304" pitchFamily="18" charset="0"/>
              </a:rPr>
              <a:t>Para ejecutar una función en MySQL, se puede utilizar en una consulta SQL como cualquier otro elemento en la cláusula SELECT. Por ejemplo: SELECT </a:t>
            </a:r>
            <a:r>
              <a:rPr lang="es-ES" b="0" i="0" dirty="0" err="1">
                <a:effectLst/>
                <a:latin typeface="Times New Roman" panose="02020603050405020304" pitchFamily="18" charset="0"/>
                <a:cs typeface="Times New Roman" panose="02020603050405020304" pitchFamily="18" charset="0"/>
              </a:rPr>
              <a:t>nombre_funcion</a:t>
            </a:r>
            <a:r>
              <a:rPr lang="es-ES" b="0" i="0" dirty="0">
                <a:effectLst/>
                <a:latin typeface="Times New Roman" panose="02020603050405020304" pitchFamily="18" charset="0"/>
                <a:cs typeface="Times New Roman" panose="02020603050405020304" pitchFamily="18" charset="0"/>
              </a:rPr>
              <a:t>(</a:t>
            </a:r>
            <a:r>
              <a:rPr lang="es-ES" b="0" i="0" dirty="0" err="1">
                <a:effectLst/>
                <a:latin typeface="Times New Roman" panose="02020603050405020304" pitchFamily="18" charset="0"/>
                <a:cs typeface="Times New Roman" panose="02020603050405020304" pitchFamily="18" charset="0"/>
              </a:rPr>
              <a:t>parametros</a:t>
            </a:r>
            <a:r>
              <a:rPr lang="es-ES" b="0" i="0" dirty="0">
                <a:effectLst/>
                <a:latin typeface="Times New Roman" panose="02020603050405020304" pitchFamily="18" charset="0"/>
                <a:cs typeface="Times New Roman" panose="02020603050405020304" pitchFamily="18" charset="0"/>
              </a:rPr>
              <a:t>). En cambio, para ejecutar un procedimiento almacenado, se utiliza la instrucción CALL seguida del nombre del procedimiento y los parámetros si los requiere. Por ejemplo: CALL </a:t>
            </a:r>
            <a:r>
              <a:rPr lang="es-ES" b="0" i="0" dirty="0" err="1">
                <a:effectLst/>
                <a:latin typeface="Times New Roman" panose="02020603050405020304" pitchFamily="18" charset="0"/>
                <a:cs typeface="Times New Roman" panose="02020603050405020304" pitchFamily="18" charset="0"/>
              </a:rPr>
              <a:t>nombre_procedimiento</a:t>
            </a:r>
            <a:r>
              <a:rPr lang="es-ES" b="0" i="0" dirty="0">
                <a:effectLst/>
                <a:latin typeface="Times New Roman" panose="02020603050405020304" pitchFamily="18" charset="0"/>
                <a:cs typeface="Times New Roman" panose="02020603050405020304" pitchFamily="18" charset="0"/>
              </a:rPr>
              <a:t>(</a:t>
            </a:r>
            <a:r>
              <a:rPr lang="es-ES" b="0" i="0" dirty="0" err="1">
                <a:effectLst/>
                <a:latin typeface="Times New Roman" panose="02020603050405020304" pitchFamily="18" charset="0"/>
                <a:cs typeface="Times New Roman" panose="02020603050405020304" pitchFamily="18" charset="0"/>
              </a:rPr>
              <a:t>parametros</a:t>
            </a:r>
            <a:r>
              <a:rPr lang="es-ES" b="0" i="0" dirty="0">
                <a:effectLst/>
                <a:latin typeface="Times New Roman" panose="02020603050405020304" pitchFamily="18" charset="0"/>
                <a:cs typeface="Times New Roman" panose="02020603050405020304" pitchFamily="18" charset="0"/>
              </a:rPr>
              <a:t>).</a:t>
            </a:r>
          </a:p>
        </p:txBody>
      </p:sp>
      <p:pic>
        <p:nvPicPr>
          <p:cNvPr id="5" name="Imagen 4">
            <a:extLst>
              <a:ext uri="{FF2B5EF4-FFF2-40B4-BE49-F238E27FC236}">
                <a16:creationId xmlns:a16="http://schemas.microsoft.com/office/drawing/2014/main" id="{6FD58AB0-48A3-5603-0D2A-16699A404583}"/>
              </a:ext>
            </a:extLst>
          </p:cNvPr>
          <p:cNvPicPr>
            <a:picLocks noChangeAspect="1"/>
          </p:cNvPicPr>
          <p:nvPr/>
        </p:nvPicPr>
        <p:blipFill>
          <a:blip r:embed="rId2"/>
          <a:stretch>
            <a:fillRect/>
          </a:stretch>
        </p:blipFill>
        <p:spPr>
          <a:xfrm>
            <a:off x="6648224" y="1980675"/>
            <a:ext cx="4880760" cy="3782061"/>
          </a:xfrm>
          <a:prstGeom prst="rect">
            <a:avLst/>
          </a:prstGeom>
        </p:spPr>
      </p:pic>
      <p:sp>
        <p:nvSpPr>
          <p:cNvPr id="6" name="Flecha: a la derecha 5">
            <a:extLst>
              <a:ext uri="{FF2B5EF4-FFF2-40B4-BE49-F238E27FC236}">
                <a16:creationId xmlns:a16="http://schemas.microsoft.com/office/drawing/2014/main" id="{F9D2F5E1-CBC2-69A8-6899-D5352B5FA1D3}"/>
              </a:ext>
            </a:extLst>
          </p:cNvPr>
          <p:cNvSpPr/>
          <p:nvPr/>
        </p:nvSpPr>
        <p:spPr>
          <a:xfrm rot="20197703">
            <a:off x="5429250" y="5610591"/>
            <a:ext cx="1333500" cy="447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Tree>
    <p:extLst>
      <p:ext uri="{BB962C8B-B14F-4D97-AF65-F5344CB8AC3E}">
        <p14:creationId xmlns:p14="http://schemas.microsoft.com/office/powerpoint/2010/main" val="3482993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9D0463-4FE5-5D6A-812D-CDCD8CA3B5C7}"/>
              </a:ext>
            </a:extLst>
          </p:cNvPr>
          <p:cNvSpPr>
            <a:spLocks noGrp="1"/>
          </p:cNvSpPr>
          <p:nvPr>
            <p:ph type="title"/>
          </p:nvPr>
        </p:nvSpPr>
        <p:spPr/>
        <p:txBody>
          <a:bodyPr/>
          <a:lstStyle/>
          <a:p>
            <a:r>
              <a:rPr lang="es-ES" b="1" dirty="0">
                <a:latin typeface="Times New Roman" panose="02020603050405020304" pitchFamily="18" charset="0"/>
                <a:cs typeface="Times New Roman" panose="02020603050405020304" pitchFamily="18" charset="0"/>
              </a:rPr>
              <a:t>Defina que es una TRIGGER en MySQL</a:t>
            </a:r>
            <a:endParaRPr lang="es-BO" b="1" dirty="0">
              <a:latin typeface="Times New Roman" panose="02020603050405020304" pitchFamily="18" charset="0"/>
              <a:cs typeface="Times New Roman" panose="02020603050405020304" pitchFamily="18" charset="0"/>
            </a:endParaRPr>
          </a:p>
        </p:txBody>
      </p:sp>
      <p:sp>
        <p:nvSpPr>
          <p:cNvPr id="3" name="CuadroTexto 2">
            <a:extLst>
              <a:ext uri="{FF2B5EF4-FFF2-40B4-BE49-F238E27FC236}">
                <a16:creationId xmlns:a16="http://schemas.microsoft.com/office/drawing/2014/main" id="{F65EF81C-1DDA-6729-965F-BD6E4ED65439}"/>
              </a:ext>
            </a:extLst>
          </p:cNvPr>
          <p:cNvSpPr txBox="1"/>
          <p:nvPr/>
        </p:nvSpPr>
        <p:spPr>
          <a:xfrm>
            <a:off x="1279801" y="1614488"/>
            <a:ext cx="9472744" cy="1704569"/>
          </a:xfrm>
          <a:prstGeom prst="rect">
            <a:avLst/>
          </a:prstGeom>
          <a:noFill/>
        </p:spPr>
        <p:txBody>
          <a:bodyPr wrap="square" rtlCol="0">
            <a:spAutoFit/>
          </a:bodyPr>
          <a:lstStyle/>
          <a:p>
            <a:pPr algn="ctr">
              <a:lnSpc>
                <a:spcPct val="150000"/>
              </a:lnSpc>
            </a:pPr>
            <a:r>
              <a:rPr lang="es-ES" b="0" i="0" dirty="0">
                <a:effectLst/>
                <a:latin typeface="Times New Roman" panose="02020603050405020304" pitchFamily="18" charset="0"/>
                <a:cs typeface="Times New Roman" panose="02020603050405020304" pitchFamily="18" charset="0"/>
              </a:rPr>
              <a:t>Un </a:t>
            </a:r>
            <a:r>
              <a:rPr lang="es-ES" b="0" i="0" dirty="0" err="1">
                <a:effectLst/>
                <a:latin typeface="Times New Roman" panose="02020603050405020304" pitchFamily="18" charset="0"/>
                <a:cs typeface="Times New Roman" panose="02020603050405020304" pitchFamily="18" charset="0"/>
              </a:rPr>
              <a:t>trigger</a:t>
            </a:r>
            <a:r>
              <a:rPr lang="es-ES" b="0" i="0" dirty="0">
                <a:effectLst/>
                <a:latin typeface="Times New Roman" panose="02020603050405020304" pitchFamily="18" charset="0"/>
                <a:cs typeface="Times New Roman" panose="02020603050405020304" pitchFamily="18" charset="0"/>
              </a:rPr>
              <a:t> en MySQL es un tipo especial de objeto de base de datos que se asocia con una tabla y se activa automáticamente cuando se realiza una operación (INSERT, UPDATE o DELETE) en esa tabla. Un </a:t>
            </a:r>
            <a:r>
              <a:rPr lang="es-ES" b="0" i="0" dirty="0" err="1">
                <a:effectLst/>
                <a:latin typeface="Times New Roman" panose="02020603050405020304" pitchFamily="18" charset="0"/>
                <a:cs typeface="Times New Roman" panose="02020603050405020304" pitchFamily="18" charset="0"/>
              </a:rPr>
              <a:t>trigger</a:t>
            </a:r>
            <a:r>
              <a:rPr lang="es-ES" b="0" i="0" dirty="0">
                <a:effectLst/>
                <a:latin typeface="Times New Roman" panose="02020603050405020304" pitchFamily="18" charset="0"/>
                <a:cs typeface="Times New Roman" panose="02020603050405020304" pitchFamily="18" charset="0"/>
              </a:rPr>
              <a:t> permite ejecutar un conjunto de instrucciones o acciones cuando se cumple una condición específica, como modificar otra tabla o generar un registro de auditoría.</a:t>
            </a:r>
          </a:p>
        </p:txBody>
      </p:sp>
      <p:pic>
        <p:nvPicPr>
          <p:cNvPr id="4" name="Picture 2">
            <a:extLst>
              <a:ext uri="{FF2B5EF4-FFF2-40B4-BE49-F238E27FC236}">
                <a16:creationId xmlns:a16="http://schemas.microsoft.com/office/drawing/2014/main" id="{E89D05B4-3E67-C4B1-3CF7-D22064CD25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822"/>
          <a:stretch/>
        </p:blipFill>
        <p:spPr bwMode="auto">
          <a:xfrm>
            <a:off x="3317059" y="4148414"/>
            <a:ext cx="5131529" cy="1862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209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D82ECC2B-4819-D33E-6F09-DBE4501654E9}"/>
              </a:ext>
            </a:extLst>
          </p:cNvPr>
          <p:cNvSpPr/>
          <p:nvPr/>
        </p:nvSpPr>
        <p:spPr>
          <a:xfrm>
            <a:off x="10487025" y="4243385"/>
            <a:ext cx="885825" cy="31618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4" name="Rectángulo 3">
            <a:extLst>
              <a:ext uri="{FF2B5EF4-FFF2-40B4-BE49-F238E27FC236}">
                <a16:creationId xmlns:a16="http://schemas.microsoft.com/office/drawing/2014/main" id="{3A61EA2A-D598-B2A6-1BB7-9F0BB4E2F065}"/>
              </a:ext>
            </a:extLst>
          </p:cNvPr>
          <p:cNvSpPr/>
          <p:nvPr/>
        </p:nvSpPr>
        <p:spPr>
          <a:xfrm>
            <a:off x="8277225" y="4242458"/>
            <a:ext cx="885825" cy="31618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2" name="Título 1">
            <a:extLst>
              <a:ext uri="{FF2B5EF4-FFF2-40B4-BE49-F238E27FC236}">
                <a16:creationId xmlns:a16="http://schemas.microsoft.com/office/drawing/2014/main" id="{F19D0463-4FE5-5D6A-812D-CDCD8CA3B5C7}"/>
              </a:ext>
            </a:extLst>
          </p:cNvPr>
          <p:cNvSpPr>
            <a:spLocks noGrp="1"/>
          </p:cNvSpPr>
          <p:nvPr>
            <p:ph type="title"/>
          </p:nvPr>
        </p:nvSpPr>
        <p:spPr>
          <a:xfrm>
            <a:off x="838200" y="565150"/>
            <a:ext cx="10515600" cy="1325563"/>
          </a:xfrm>
        </p:spPr>
        <p:txBody>
          <a:bodyPr/>
          <a:lstStyle/>
          <a:p>
            <a:r>
              <a:rPr lang="es-ES" b="1" dirty="0">
                <a:latin typeface="Times New Roman" panose="02020603050405020304" pitchFamily="18" charset="0"/>
                <a:cs typeface="Times New Roman" panose="02020603050405020304" pitchFamily="18" charset="0"/>
              </a:rPr>
              <a:t>En un </a:t>
            </a:r>
            <a:r>
              <a:rPr lang="es-ES" b="1" dirty="0" err="1">
                <a:latin typeface="Times New Roman" panose="02020603050405020304" pitchFamily="18" charset="0"/>
                <a:cs typeface="Times New Roman" panose="02020603050405020304" pitchFamily="18" charset="0"/>
              </a:rPr>
              <a:t>trigger</a:t>
            </a:r>
            <a:r>
              <a:rPr lang="es-ES" b="1" dirty="0">
                <a:latin typeface="Times New Roman" panose="02020603050405020304" pitchFamily="18" charset="0"/>
                <a:cs typeface="Times New Roman" panose="02020603050405020304" pitchFamily="18" charset="0"/>
              </a:rPr>
              <a:t> que papel juega las variables OLD y NEW</a:t>
            </a:r>
            <a:endParaRPr lang="es-BO" b="1" dirty="0">
              <a:latin typeface="Times New Roman" panose="02020603050405020304" pitchFamily="18" charset="0"/>
              <a:cs typeface="Times New Roman" panose="02020603050405020304" pitchFamily="18" charset="0"/>
            </a:endParaRPr>
          </a:p>
        </p:txBody>
      </p:sp>
      <p:sp>
        <p:nvSpPr>
          <p:cNvPr id="3" name="CuadroTexto 2">
            <a:extLst>
              <a:ext uri="{FF2B5EF4-FFF2-40B4-BE49-F238E27FC236}">
                <a16:creationId xmlns:a16="http://schemas.microsoft.com/office/drawing/2014/main" id="{A622AAD3-8125-3813-BA9D-765CF3B8D2F1}"/>
              </a:ext>
            </a:extLst>
          </p:cNvPr>
          <p:cNvSpPr txBox="1"/>
          <p:nvPr/>
        </p:nvSpPr>
        <p:spPr>
          <a:xfrm>
            <a:off x="1009563" y="2401086"/>
            <a:ext cx="6182686" cy="3366563"/>
          </a:xfrm>
          <a:prstGeom prst="rect">
            <a:avLst/>
          </a:prstGeom>
          <a:noFill/>
        </p:spPr>
        <p:txBody>
          <a:bodyPr wrap="square" rtlCol="0">
            <a:spAutoFit/>
          </a:bodyPr>
          <a:lstStyle/>
          <a:p>
            <a:pPr algn="l">
              <a:lnSpc>
                <a:spcPct val="150000"/>
              </a:lnSpc>
            </a:pPr>
            <a:r>
              <a:rPr lang="es-ES" b="0" i="0" dirty="0">
                <a:effectLst/>
                <a:latin typeface="Times New Roman" panose="02020603050405020304" pitchFamily="18" charset="0"/>
                <a:cs typeface="Times New Roman" panose="02020603050405020304" pitchFamily="18" charset="0"/>
              </a:rPr>
              <a:t>En un </a:t>
            </a:r>
            <a:r>
              <a:rPr lang="es-ES" b="0" i="0" dirty="0" err="1">
                <a:effectLst/>
                <a:latin typeface="Times New Roman" panose="02020603050405020304" pitchFamily="18" charset="0"/>
                <a:cs typeface="Times New Roman" panose="02020603050405020304" pitchFamily="18" charset="0"/>
              </a:rPr>
              <a:t>trigger</a:t>
            </a:r>
            <a:r>
              <a:rPr lang="es-ES" b="0" i="0" dirty="0">
                <a:effectLst/>
                <a:latin typeface="Times New Roman" panose="02020603050405020304" pitchFamily="18" charset="0"/>
                <a:cs typeface="Times New Roman" panose="02020603050405020304" pitchFamily="18" charset="0"/>
              </a:rPr>
              <a:t> de MySQL, las variables OLD y NEW se utilizan para acceder a los valores antiguos y nuevos de las filas afectadas por la operación que disparó el </a:t>
            </a:r>
            <a:r>
              <a:rPr lang="es-ES" b="0" i="0" dirty="0" err="1">
                <a:effectLst/>
                <a:latin typeface="Times New Roman" panose="02020603050405020304" pitchFamily="18" charset="0"/>
                <a:cs typeface="Times New Roman" panose="02020603050405020304" pitchFamily="18" charset="0"/>
              </a:rPr>
              <a:t>trigger</a:t>
            </a:r>
            <a:r>
              <a:rPr lang="es-ES" b="0" i="0" dirty="0">
                <a:effectLst/>
                <a:latin typeface="Times New Roman" panose="02020603050405020304" pitchFamily="18" charset="0"/>
                <a:cs typeface="Times New Roman" panose="02020603050405020304" pitchFamily="18" charset="0"/>
              </a:rPr>
              <a:t>. La variable OLD contiene los valores antiguos antes de la operación y la variable NEW contiene los valores nuevos después de la operación. Estas variables se utilizan comúnmente en los </a:t>
            </a:r>
            <a:r>
              <a:rPr lang="es-ES" b="0" i="0" dirty="0" err="1">
                <a:effectLst/>
                <a:latin typeface="Times New Roman" panose="02020603050405020304" pitchFamily="18" charset="0"/>
                <a:cs typeface="Times New Roman" panose="02020603050405020304" pitchFamily="18" charset="0"/>
              </a:rPr>
              <a:t>triggers</a:t>
            </a:r>
            <a:r>
              <a:rPr lang="es-ES" b="0" i="0" dirty="0">
                <a:effectLst/>
                <a:latin typeface="Times New Roman" panose="02020603050405020304" pitchFamily="18" charset="0"/>
                <a:cs typeface="Times New Roman" panose="02020603050405020304" pitchFamily="18" charset="0"/>
              </a:rPr>
              <a:t> para realizar comparaciones y aplicar lógica basada en los cambios realizados en la tabla.</a:t>
            </a:r>
          </a:p>
        </p:txBody>
      </p:sp>
      <p:pic>
        <p:nvPicPr>
          <p:cNvPr id="2050" name="Picture 2">
            <a:extLst>
              <a:ext uri="{FF2B5EF4-FFF2-40B4-BE49-F238E27FC236}">
                <a16:creationId xmlns:a16="http://schemas.microsoft.com/office/drawing/2014/main" id="{A11D4DD5-CCA3-461C-3861-49A31BCE04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6224" y="2569369"/>
            <a:ext cx="3820701"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541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73862877-1946-D9C3-180A-5A1A8CB93185}"/>
              </a:ext>
            </a:extLst>
          </p:cNvPr>
          <p:cNvSpPr/>
          <p:nvPr/>
        </p:nvSpPr>
        <p:spPr>
          <a:xfrm>
            <a:off x="2141879" y="5546531"/>
            <a:ext cx="1977684" cy="59704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2" name="Título 1">
            <a:extLst>
              <a:ext uri="{FF2B5EF4-FFF2-40B4-BE49-F238E27FC236}">
                <a16:creationId xmlns:a16="http://schemas.microsoft.com/office/drawing/2014/main" id="{F19D0463-4FE5-5D6A-812D-CDCD8CA3B5C7}"/>
              </a:ext>
            </a:extLst>
          </p:cNvPr>
          <p:cNvSpPr>
            <a:spLocks noGrp="1"/>
          </p:cNvSpPr>
          <p:nvPr>
            <p:ph type="title"/>
          </p:nvPr>
        </p:nvSpPr>
        <p:spPr/>
        <p:txBody>
          <a:bodyPr/>
          <a:lstStyle/>
          <a:p>
            <a:pPr algn="ctr"/>
            <a:r>
              <a:rPr lang="es-ES" b="1" dirty="0">
                <a:latin typeface="Times New Roman" panose="02020603050405020304" pitchFamily="18" charset="0"/>
                <a:cs typeface="Times New Roman" panose="02020603050405020304" pitchFamily="18" charset="0"/>
              </a:rPr>
              <a:t>En un </a:t>
            </a:r>
            <a:r>
              <a:rPr lang="es-ES" b="1" dirty="0" err="1">
                <a:latin typeface="Times New Roman" panose="02020603050405020304" pitchFamily="18" charset="0"/>
                <a:cs typeface="Times New Roman" panose="02020603050405020304" pitchFamily="18" charset="0"/>
              </a:rPr>
              <a:t>trigger</a:t>
            </a:r>
            <a:r>
              <a:rPr lang="es-ES" b="1" dirty="0">
                <a:latin typeface="Times New Roman" panose="02020603050405020304" pitchFamily="18" charset="0"/>
                <a:cs typeface="Times New Roman" panose="02020603050405020304" pitchFamily="18" charset="0"/>
              </a:rPr>
              <a:t> que papel juega los conceptos(cláusulas) BEFORE o AFTER</a:t>
            </a:r>
            <a:endParaRPr lang="es-BO" b="1" dirty="0">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60D95DE9-770C-4991-6F7E-456D2D5AE1D4}"/>
              </a:ext>
            </a:extLst>
          </p:cNvPr>
          <p:cNvSpPr txBox="1"/>
          <p:nvPr/>
        </p:nvSpPr>
        <p:spPr>
          <a:xfrm>
            <a:off x="1533437" y="2063097"/>
            <a:ext cx="9125125" cy="873572"/>
          </a:xfrm>
          <a:prstGeom prst="rect">
            <a:avLst/>
          </a:prstGeom>
          <a:noFill/>
        </p:spPr>
        <p:txBody>
          <a:bodyPr wrap="square">
            <a:spAutoFit/>
          </a:bodyPr>
          <a:lstStyle/>
          <a:p>
            <a:pPr algn="ctr">
              <a:lnSpc>
                <a:spcPct val="150000"/>
              </a:lnSpc>
            </a:pPr>
            <a:r>
              <a:rPr lang="es-ES" b="0" i="0" dirty="0">
                <a:effectLst/>
                <a:latin typeface="Times New Roman" panose="02020603050405020304" pitchFamily="18" charset="0"/>
                <a:cs typeface="Times New Roman" panose="02020603050405020304" pitchFamily="18" charset="0"/>
              </a:rPr>
              <a:t>Las cláusulas BEFORE y AFTER en un </a:t>
            </a:r>
            <a:r>
              <a:rPr lang="es-ES" b="0" i="0" dirty="0" err="1">
                <a:effectLst/>
                <a:latin typeface="Times New Roman" panose="02020603050405020304" pitchFamily="18" charset="0"/>
                <a:cs typeface="Times New Roman" panose="02020603050405020304" pitchFamily="18" charset="0"/>
              </a:rPr>
              <a:t>trigger</a:t>
            </a:r>
            <a:r>
              <a:rPr lang="es-ES" b="0" i="0" dirty="0">
                <a:effectLst/>
                <a:latin typeface="Times New Roman" panose="02020603050405020304" pitchFamily="18" charset="0"/>
                <a:cs typeface="Times New Roman" panose="02020603050405020304" pitchFamily="18" charset="0"/>
              </a:rPr>
              <a:t> de MySQL definen cuándo se ejecutará el </a:t>
            </a:r>
            <a:r>
              <a:rPr lang="es-ES" b="0" i="0" dirty="0" err="1">
                <a:effectLst/>
                <a:latin typeface="Times New Roman" panose="02020603050405020304" pitchFamily="18" charset="0"/>
                <a:cs typeface="Times New Roman" panose="02020603050405020304" pitchFamily="18" charset="0"/>
              </a:rPr>
              <a:t>trigger</a:t>
            </a:r>
            <a:r>
              <a:rPr lang="es-ES" b="0" i="0" dirty="0">
                <a:effectLst/>
                <a:latin typeface="Times New Roman" panose="02020603050405020304" pitchFamily="18" charset="0"/>
                <a:cs typeface="Times New Roman" panose="02020603050405020304" pitchFamily="18" charset="0"/>
              </a:rPr>
              <a:t> en relación con la operación que lo activa.</a:t>
            </a:r>
          </a:p>
        </p:txBody>
      </p:sp>
      <p:sp>
        <p:nvSpPr>
          <p:cNvPr id="6" name="CuadroTexto 5">
            <a:extLst>
              <a:ext uri="{FF2B5EF4-FFF2-40B4-BE49-F238E27FC236}">
                <a16:creationId xmlns:a16="http://schemas.microsoft.com/office/drawing/2014/main" id="{C5831B65-441C-2F05-99A4-5FE5B0A8EBF5}"/>
              </a:ext>
            </a:extLst>
          </p:cNvPr>
          <p:cNvSpPr txBox="1"/>
          <p:nvPr/>
        </p:nvSpPr>
        <p:spPr>
          <a:xfrm>
            <a:off x="838199" y="3309078"/>
            <a:ext cx="4326623" cy="1289071"/>
          </a:xfrm>
          <a:prstGeom prst="rect">
            <a:avLst/>
          </a:prstGeom>
          <a:noFill/>
        </p:spPr>
        <p:txBody>
          <a:bodyPr wrap="square">
            <a:spAutoFit/>
          </a:bodyPr>
          <a:lstStyle/>
          <a:p>
            <a:pPr marL="742950" lvl="1" indent="-285750" algn="just">
              <a:lnSpc>
                <a:spcPct val="150000"/>
              </a:lnSpc>
              <a:buFont typeface="Arial" panose="020B0604020202020204" pitchFamily="34" charset="0"/>
              <a:buChar char="•"/>
            </a:pPr>
            <a:r>
              <a:rPr lang="es-ES" b="0" i="0" dirty="0">
                <a:effectLst/>
                <a:latin typeface="Times New Roman" panose="02020603050405020304" pitchFamily="18" charset="0"/>
                <a:cs typeface="Times New Roman" panose="02020603050405020304" pitchFamily="18" charset="0"/>
              </a:rPr>
              <a:t>BEFORE indica que el </a:t>
            </a:r>
            <a:r>
              <a:rPr lang="es-ES" b="0" i="0" dirty="0" err="1">
                <a:effectLst/>
                <a:latin typeface="Times New Roman" panose="02020603050405020304" pitchFamily="18" charset="0"/>
                <a:cs typeface="Times New Roman" panose="02020603050405020304" pitchFamily="18" charset="0"/>
              </a:rPr>
              <a:t>trigger</a:t>
            </a:r>
            <a:r>
              <a:rPr lang="es-ES" b="0" i="0" dirty="0">
                <a:effectLst/>
                <a:latin typeface="Times New Roman" panose="02020603050405020304" pitchFamily="18" charset="0"/>
                <a:cs typeface="Times New Roman" panose="02020603050405020304" pitchFamily="18" charset="0"/>
              </a:rPr>
              <a:t> se ejecutará antes de la operación que lo disparó.</a:t>
            </a:r>
          </a:p>
        </p:txBody>
      </p:sp>
      <p:sp>
        <p:nvSpPr>
          <p:cNvPr id="8" name="CuadroTexto 7">
            <a:extLst>
              <a:ext uri="{FF2B5EF4-FFF2-40B4-BE49-F238E27FC236}">
                <a16:creationId xmlns:a16="http://schemas.microsoft.com/office/drawing/2014/main" id="{2AE84918-C0AE-AE6E-48BA-AD77AC3097B7}"/>
              </a:ext>
            </a:extLst>
          </p:cNvPr>
          <p:cNvSpPr txBox="1"/>
          <p:nvPr/>
        </p:nvSpPr>
        <p:spPr>
          <a:xfrm>
            <a:off x="6095999" y="3309078"/>
            <a:ext cx="4737683" cy="873572"/>
          </a:xfrm>
          <a:prstGeom prst="rect">
            <a:avLst/>
          </a:prstGeom>
          <a:noFill/>
        </p:spPr>
        <p:txBody>
          <a:bodyPr wrap="square">
            <a:spAutoFit/>
          </a:bodyPr>
          <a:lstStyle/>
          <a:p>
            <a:pPr marL="742950" lvl="1" indent="-285750" algn="just">
              <a:lnSpc>
                <a:spcPct val="150000"/>
              </a:lnSpc>
              <a:buFont typeface="Arial" panose="020B0604020202020204" pitchFamily="34" charset="0"/>
              <a:buChar char="•"/>
            </a:pPr>
            <a:r>
              <a:rPr lang="es-ES" b="0" i="0" dirty="0">
                <a:effectLst/>
                <a:latin typeface="Times New Roman" panose="02020603050405020304" pitchFamily="18" charset="0"/>
                <a:cs typeface="Times New Roman" panose="02020603050405020304" pitchFamily="18" charset="0"/>
              </a:rPr>
              <a:t>AFTER indica que el </a:t>
            </a:r>
            <a:r>
              <a:rPr lang="es-ES" b="0" i="0" dirty="0" err="1">
                <a:effectLst/>
                <a:latin typeface="Times New Roman" panose="02020603050405020304" pitchFamily="18" charset="0"/>
                <a:cs typeface="Times New Roman" panose="02020603050405020304" pitchFamily="18" charset="0"/>
              </a:rPr>
              <a:t>trigger</a:t>
            </a:r>
            <a:r>
              <a:rPr lang="es-ES" b="0" i="0" dirty="0">
                <a:effectLst/>
                <a:latin typeface="Times New Roman" panose="02020603050405020304" pitchFamily="18" charset="0"/>
                <a:cs typeface="Times New Roman" panose="02020603050405020304" pitchFamily="18" charset="0"/>
              </a:rPr>
              <a:t> se ejecutará después de la operación que lo disparó.</a:t>
            </a:r>
          </a:p>
        </p:txBody>
      </p:sp>
      <p:pic>
        <p:nvPicPr>
          <p:cNvPr id="4100" name="Picture 4">
            <a:extLst>
              <a:ext uri="{FF2B5EF4-FFF2-40B4-BE49-F238E27FC236}">
                <a16:creationId xmlns:a16="http://schemas.microsoft.com/office/drawing/2014/main" id="{93331107-DD96-D85D-1A29-BAC3006115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9113" b="25924"/>
          <a:stretch/>
        </p:blipFill>
        <p:spPr bwMode="auto">
          <a:xfrm>
            <a:off x="4910358" y="4358081"/>
            <a:ext cx="2116822" cy="197560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0847FC52-EE20-00A4-1675-29C1472C37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6463" y="4555059"/>
            <a:ext cx="19431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4AC37FE3-1296-9AB6-1BEB-4D05DD46061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0071"/>
          <a:stretch/>
        </p:blipFill>
        <p:spPr bwMode="auto">
          <a:xfrm>
            <a:off x="7817975" y="4632067"/>
            <a:ext cx="2286000" cy="1369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48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9D0463-4FE5-5D6A-812D-CDCD8CA3B5C7}"/>
              </a:ext>
            </a:extLst>
          </p:cNvPr>
          <p:cNvSpPr>
            <a:spLocks noGrp="1"/>
          </p:cNvSpPr>
          <p:nvPr>
            <p:ph type="title"/>
          </p:nvPr>
        </p:nvSpPr>
        <p:spPr>
          <a:xfrm>
            <a:off x="838200" y="532905"/>
            <a:ext cx="10515600" cy="1325563"/>
          </a:xfrm>
        </p:spPr>
        <p:txBody>
          <a:bodyPr/>
          <a:lstStyle/>
          <a:p>
            <a:r>
              <a:rPr lang="es-ES" b="1" dirty="0">
                <a:latin typeface="Times New Roman" panose="02020603050405020304" pitchFamily="18" charset="0"/>
                <a:cs typeface="Times New Roman" panose="02020603050405020304" pitchFamily="18" charset="0"/>
              </a:rPr>
              <a:t>A que se refiere cuando se habla de eventos en TRIGGERS</a:t>
            </a:r>
            <a:endParaRPr lang="es-BO" b="1" dirty="0">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F6D85DC1-30F0-1257-7017-7D9FED4E83F2}"/>
              </a:ext>
            </a:extLst>
          </p:cNvPr>
          <p:cNvSpPr txBox="1"/>
          <p:nvPr/>
        </p:nvSpPr>
        <p:spPr>
          <a:xfrm>
            <a:off x="1058411" y="2209985"/>
            <a:ext cx="10515599" cy="1704569"/>
          </a:xfrm>
          <a:prstGeom prst="rect">
            <a:avLst/>
          </a:prstGeom>
          <a:noFill/>
        </p:spPr>
        <p:txBody>
          <a:bodyPr wrap="square">
            <a:spAutoFit/>
          </a:bodyPr>
          <a:lstStyle/>
          <a:p>
            <a:pPr>
              <a:lnSpc>
                <a:spcPct val="150000"/>
              </a:lnSpc>
            </a:pPr>
            <a:r>
              <a:rPr lang="es-ES" b="0" i="0" dirty="0">
                <a:effectLst/>
                <a:latin typeface="Times New Roman" panose="02020603050405020304" pitchFamily="18" charset="0"/>
                <a:cs typeface="Times New Roman" panose="02020603050405020304" pitchFamily="18" charset="0"/>
              </a:rPr>
              <a:t>Cuando se habla de eventos en </a:t>
            </a:r>
            <a:r>
              <a:rPr lang="es-ES" b="0" i="0" dirty="0" err="1">
                <a:effectLst/>
                <a:latin typeface="Times New Roman" panose="02020603050405020304" pitchFamily="18" charset="0"/>
                <a:cs typeface="Times New Roman" panose="02020603050405020304" pitchFamily="18" charset="0"/>
              </a:rPr>
              <a:t>triggers</a:t>
            </a:r>
            <a:r>
              <a:rPr lang="es-ES" b="0" i="0" dirty="0">
                <a:effectLst/>
                <a:latin typeface="Times New Roman" panose="02020603050405020304" pitchFamily="18" charset="0"/>
                <a:cs typeface="Times New Roman" panose="02020603050405020304" pitchFamily="18" charset="0"/>
              </a:rPr>
              <a:t> de MySQL, se refiere a las operaciones que activan el </a:t>
            </a:r>
            <a:r>
              <a:rPr lang="es-ES" b="0" i="0" dirty="0" err="1">
                <a:effectLst/>
                <a:latin typeface="Times New Roman" panose="02020603050405020304" pitchFamily="18" charset="0"/>
                <a:cs typeface="Times New Roman" panose="02020603050405020304" pitchFamily="18" charset="0"/>
              </a:rPr>
              <a:t>trigger</a:t>
            </a:r>
            <a:r>
              <a:rPr lang="es-ES" b="0" i="0" dirty="0">
                <a:effectLst/>
                <a:latin typeface="Times New Roman" panose="02020603050405020304" pitchFamily="18" charset="0"/>
                <a:cs typeface="Times New Roman" panose="02020603050405020304" pitchFamily="18" charset="0"/>
              </a:rPr>
              <a:t>. Estos eventos pueden ser INSERT (cuando se agrega un nuevo registro), UPDATE (cuando se actualiza un registro existente) o DELETE (cuando se elimina un registro). El </a:t>
            </a:r>
            <a:r>
              <a:rPr lang="es-ES" b="0" i="0" dirty="0" err="1">
                <a:effectLst/>
                <a:latin typeface="Times New Roman" panose="02020603050405020304" pitchFamily="18" charset="0"/>
                <a:cs typeface="Times New Roman" panose="02020603050405020304" pitchFamily="18" charset="0"/>
              </a:rPr>
              <a:t>trigger</a:t>
            </a:r>
            <a:r>
              <a:rPr lang="es-ES" b="0" i="0" dirty="0">
                <a:effectLst/>
                <a:latin typeface="Times New Roman" panose="02020603050405020304" pitchFamily="18" charset="0"/>
                <a:cs typeface="Times New Roman" panose="02020603050405020304" pitchFamily="18" charset="0"/>
              </a:rPr>
              <a:t> se dispara automáticamente cuando se realiza uno de estos eventos en la tabla asociada al </a:t>
            </a:r>
            <a:r>
              <a:rPr lang="es-ES" b="0" i="0" dirty="0" err="1">
                <a:effectLst/>
                <a:latin typeface="Times New Roman" panose="02020603050405020304" pitchFamily="18" charset="0"/>
                <a:cs typeface="Times New Roman" panose="02020603050405020304" pitchFamily="18" charset="0"/>
              </a:rPr>
              <a:t>trigger</a:t>
            </a:r>
            <a:r>
              <a:rPr lang="es-ES" b="0" i="0" dirty="0">
                <a:effectLst/>
                <a:latin typeface="Times New Roman" panose="02020603050405020304" pitchFamily="18" charset="0"/>
                <a:cs typeface="Times New Roman" panose="02020603050405020304" pitchFamily="18" charset="0"/>
              </a:rPr>
              <a:t>.</a:t>
            </a:r>
            <a:endParaRPr lang="es-BO" dirty="0">
              <a:latin typeface="Times New Roman" panose="02020603050405020304" pitchFamily="18" charset="0"/>
              <a:cs typeface="Times New Roman" panose="02020603050405020304" pitchFamily="18" charset="0"/>
            </a:endParaRPr>
          </a:p>
        </p:txBody>
      </p:sp>
      <p:pic>
        <p:nvPicPr>
          <p:cNvPr id="5124" name="Picture 4" descr="How To Use MySQL Triggers {With Examples} | phoenixNAP KB">
            <a:extLst>
              <a:ext uri="{FF2B5EF4-FFF2-40B4-BE49-F238E27FC236}">
                <a16:creationId xmlns:a16="http://schemas.microsoft.com/office/drawing/2014/main" id="{86F9B3B8-CA24-BAC9-F824-B891D3C4C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8924" y="4185406"/>
            <a:ext cx="5294152" cy="2316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712972"/>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332</TotalTime>
  <Words>699</Words>
  <Application>Microsoft Office PowerPoint</Application>
  <PresentationFormat>Panorámica</PresentationFormat>
  <Paragraphs>29</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Calibri</vt:lpstr>
      <vt:lpstr>Calibri Light</vt:lpstr>
      <vt:lpstr>Gabriola</vt:lpstr>
      <vt:lpstr>Times New Roman</vt:lpstr>
      <vt:lpstr>Tema de Office</vt:lpstr>
      <vt:lpstr>Presentación de PowerPoint</vt:lpstr>
      <vt:lpstr>Defina que es lenguaje procedural en MySQL</vt:lpstr>
      <vt:lpstr>Defina que es una FUCNTION en MySQL</vt:lpstr>
      <vt:lpstr>Cuál es la diferencia entre funciones y procedimientos almacenados</vt:lpstr>
      <vt:lpstr>Cómo se ejecuta una función y un procedimiento almacenado</vt:lpstr>
      <vt:lpstr>Defina que es una TRIGGER en MySQL</vt:lpstr>
      <vt:lpstr>En un trigger que papel juega las variables OLD y NEW</vt:lpstr>
      <vt:lpstr>En un trigger que papel juega los conceptos(cláusulas) BEFORE o AFTER</vt:lpstr>
      <vt:lpstr>A que se refiere cuando se habla de eventos en TRIGGERS</vt:lpstr>
      <vt:lpstr>PARTE  PRACTICA</vt:lpstr>
      <vt:lpstr> Crear la siguiente Base de datos y sus registros.</vt:lpstr>
      <vt:lpstr>Crear una función que sume los valores de la serie Fibonacci</vt:lpstr>
      <vt:lpstr>La consulta de la vista debe reflejar como campos: Nombres y apellidos concatenados, la edad, fecha de nacimiento, Nombre del proyecto</vt:lpstr>
      <vt:lpstr> Crear TRIGGERS Before or After para INSERT y UPDATE aplicado a la tabla PROYECTO </vt:lpstr>
      <vt:lpstr>Presentación de PowerPoint</vt:lpstr>
      <vt:lpstr>Crear un trigger, debe de llamarse calculaEdad</vt:lpstr>
      <vt:lpstr>Crear otra tabla con los mismos campos de la tabla persona. Crear un trigger before insert para la tabla PERSONA.  </vt:lpstr>
      <vt:lpstr> Crear una consulta SQL que haga uso de todas las tablas.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hebermollericona@gmail.com</dc:creator>
  <cp:lastModifiedBy>Heber Mollericona</cp:lastModifiedBy>
  <cp:revision>4</cp:revision>
  <dcterms:created xsi:type="dcterms:W3CDTF">2023-06-03T21:36:07Z</dcterms:created>
  <dcterms:modified xsi:type="dcterms:W3CDTF">2023-06-07T21:14:52Z</dcterms:modified>
</cp:coreProperties>
</file>