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47" r:id="rId3"/>
    <p:sldId id="489" r:id="rId4"/>
    <p:sldId id="488" r:id="rId5"/>
    <p:sldId id="490" r:id="rId6"/>
    <p:sldId id="500" r:id="rId7"/>
    <p:sldId id="516" r:id="rId8"/>
    <p:sldId id="491" r:id="rId9"/>
    <p:sldId id="392" r:id="rId10"/>
    <p:sldId id="495" r:id="rId11"/>
    <p:sldId id="502" r:id="rId12"/>
    <p:sldId id="50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94" autoAdjust="0"/>
    <p:restoredTop sz="96310"/>
  </p:normalViewPr>
  <p:slideViewPr>
    <p:cSldViewPr snapToGrid="0">
      <p:cViewPr varScale="1">
        <p:scale>
          <a:sx n="61" d="100"/>
          <a:sy n="61" d="100"/>
        </p:scale>
        <p:origin x="-448" y="2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28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65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4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16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38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07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21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68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68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36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5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04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xmlns="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87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1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pPr/>
              <a:t>19/03/2023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262A0F-9E49-6B4D-94F3-647B33A25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  <p:sldLayoutId id="2147483690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xmlns="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/>
          <a:p>
            <a:r>
              <a:rPr lang="en-US" altLang="zh-CN" dirty="0" smtClean="0"/>
              <a:t>Group Project 2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8" y="2569936"/>
            <a:ext cx="6021881" cy="6223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Linxuan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PiuSheung</a:t>
            </a:r>
            <a:r>
              <a:rPr lang="en-US" altLang="zh-CN" dirty="0" smtClean="0"/>
              <a:t> TANG, </a:t>
            </a:r>
            <a:r>
              <a:rPr lang="en-US" altLang="zh-CN" dirty="0" err="1" smtClean="0"/>
              <a:t>Yiqing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Chenghao</a:t>
            </a:r>
            <a:r>
              <a:rPr lang="en-US" altLang="zh-CN" dirty="0" smtClean="0"/>
              <a:t> YANG, </a:t>
            </a:r>
            <a:r>
              <a:rPr lang="en-US" altLang="zh-CN" dirty="0" err="1" smtClean="0"/>
              <a:t>Yanqi</a:t>
            </a:r>
            <a:r>
              <a:rPr lang="en-US" altLang="zh-CN" dirty="0" smtClean="0"/>
              <a:t> Zhu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1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Mazumdar-Shaw Advanced Research Centre (ARC) ">
            <a:extLst>
              <a:ext uri="{FF2B5EF4-FFF2-40B4-BE49-F238E27FC236}">
                <a16:creationId xmlns:a16="http://schemas.microsoft.com/office/drawing/2014/main" xmlns="" id="{CBEB13FD-A353-05EA-798F-91C847D17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6" y="1604798"/>
            <a:ext cx="6632372" cy="3982086"/>
          </a:xfrm>
          <a:prstGeom prst="rect">
            <a:avLst/>
          </a:prstGeom>
          <a:solidFill>
            <a:schemeClr val="bg1">
              <a:alpha val="9001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4" y="1604800"/>
            <a:ext cx="6848908" cy="6720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 smtClean="0"/>
              <a:t>Model </a:t>
            </a:r>
            <a:r>
              <a:rPr lang="en-US" altLang="zh-CN" sz="3100" dirty="0" err="1" smtClean="0"/>
              <a:t>optimisation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/>
            </a:r>
            <a:b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5" y="2180862"/>
            <a:ext cx="6333436" cy="39586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r>
              <a:rPr lang="en-US" altLang="zh-CN" dirty="0" smtClean="0"/>
              <a:t>Removed the value YEAR.</a:t>
            </a: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982" y="2779678"/>
            <a:ext cx="6620604" cy="273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0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udent reading a book in the Library">
            <a:extLst>
              <a:ext uri="{FF2B5EF4-FFF2-40B4-BE49-F238E27FC236}">
                <a16:creationId xmlns:a16="http://schemas.microsoft.com/office/drawing/2014/main" xmlns="" id="{58CAC186-D512-27A2-C937-3AB0E27DA2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5" y="1604798"/>
            <a:ext cx="6882670" cy="384894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4" y="1604800"/>
            <a:ext cx="6848909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 smtClean="0"/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3" y="2180862"/>
            <a:ext cx="6848910" cy="39586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r>
              <a:rPr lang="en-US" altLang="zh-CN" dirty="0" smtClean="0"/>
              <a:t>Assuming a probability greater than 0.5, the predicted outcome is classified as a rating greater than </a:t>
            </a:r>
            <a:r>
              <a:rPr lang="en-US" altLang="zh-CN" dirty="0" smtClean="0"/>
              <a:t>7.</a:t>
            </a:r>
          </a:p>
          <a:p>
            <a:pPr marL="380990" indent="-380990"/>
            <a:r>
              <a:rPr lang="en-US" altLang="zh-CN" dirty="0" smtClean="0"/>
              <a:t>Prediction </a:t>
            </a:r>
            <a:r>
              <a:rPr lang="en-US" altLang="zh-CN" dirty="0" smtClean="0"/>
              <a:t>accuracy </a:t>
            </a:r>
            <a:r>
              <a:rPr lang="en-US" altLang="zh-CN" dirty="0" smtClean="0"/>
              <a:t>is 90%.</a:t>
            </a:r>
          </a:p>
          <a:p>
            <a:pPr marL="380990" indent="-380990"/>
            <a:r>
              <a:rPr lang="en-US" altLang="zh-CN" dirty="0" smtClean="0"/>
              <a:t>The </a:t>
            </a:r>
            <a:r>
              <a:rPr lang="en-US" altLang="zh-CN" dirty="0" smtClean="0"/>
              <a:t>factors that influence whether a film rating is greater than 7 are: length, budget, votes, and genre.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114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students studying in the School of Law">
            <a:extLst>
              <a:ext uri="{FF2B5EF4-FFF2-40B4-BE49-F238E27FC236}">
                <a16:creationId xmlns:a16="http://schemas.microsoft.com/office/drawing/2014/main" xmlns="" id="{EACC5282-6D32-29A1-A287-C19295577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6" y="1604797"/>
            <a:ext cx="3881180" cy="45985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066090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conculusions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4" y="2180862"/>
            <a:ext cx="4078610" cy="46771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r>
              <a:rPr lang="en-US" altLang="zh-CN" dirty="0" smtClean="0"/>
              <a:t>figure 4 </a:t>
            </a:r>
            <a:r>
              <a:rPr lang="en-US" altLang="zh-CN" dirty="0" smtClean="0"/>
              <a:t>shows </a:t>
            </a:r>
            <a:r>
              <a:rPr lang="en-US" altLang="zh-CN" dirty="0" smtClean="0"/>
              <a:t>the odds ratios of each variable</a:t>
            </a:r>
            <a:r>
              <a:rPr lang="en-US" altLang="zh-CN" dirty="0" smtClean="0"/>
              <a:t>.</a:t>
            </a:r>
          </a:p>
          <a:p>
            <a:pPr marL="380990" indent="-380990"/>
            <a:r>
              <a:rPr lang="en-US" altLang="zh-CN" dirty="0" smtClean="0"/>
              <a:t>A </a:t>
            </a:r>
            <a:r>
              <a:rPr lang="en-US" altLang="zh-CN" dirty="0" smtClean="0"/>
              <a:t>red number indicates that the variable </a:t>
            </a:r>
            <a:r>
              <a:rPr lang="en-US" altLang="zh-CN" dirty="0" smtClean="0"/>
              <a:t>has </a:t>
            </a:r>
            <a:r>
              <a:rPr lang="en-US" altLang="zh-CN" dirty="0" smtClean="0"/>
              <a:t>a negative impact on the movie </a:t>
            </a:r>
            <a:r>
              <a:rPr lang="en-US" altLang="zh-CN" dirty="0" smtClean="0"/>
              <a:t>rating.</a:t>
            </a:r>
          </a:p>
          <a:p>
            <a:pPr marL="380990" indent="-380990"/>
            <a:r>
              <a:rPr lang="en-US" altLang="zh-CN" dirty="0" smtClean="0"/>
              <a:t>The </a:t>
            </a:r>
            <a:r>
              <a:rPr lang="en-US" altLang="zh-CN" dirty="0" smtClean="0"/>
              <a:t>variable corresponding to a blue number has a positive impact on the movie.</a:t>
            </a: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1993" y="1566036"/>
            <a:ext cx="5913653" cy="468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91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xmlns="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FE8D2E6-CE5E-9344-8A5F-03E8D2B1A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5652120" y="4237877"/>
            <a:chExt cx="3413095" cy="8541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C0453A2-AEE0-5240-8453-87A32EE76A19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EDFC026-C260-A146-90D3-068313FC637F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10452A7-409E-2B4B-BDEB-4830E7E43CE4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F19679AC-163D-0141-A7B2-1701C1A60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B3BD8E9D-7401-184D-B897-73F772A32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0CB68A71-5BDD-A040-A021-252AE28C2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798637"/>
            <a:ext cx="7737528" cy="2100263"/>
          </a:xfrm>
        </p:spPr>
        <p:txBody>
          <a:bodyPr>
            <a:no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Thanks </a:t>
            </a:r>
            <a:r>
              <a:rPr lang="en-GB" smtClean="0">
                <a:solidFill>
                  <a:schemeClr val="bg1"/>
                </a:solidFill>
              </a:rPr>
              <a:t>for listening.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xmlns="" id="{F5289F01-9C4E-404B-A711-E83C3A3636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6" y="1627833"/>
            <a:ext cx="7687450" cy="304465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653222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 smtClean="0"/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761441" y="2180864"/>
            <a:ext cx="7769609" cy="25318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r>
              <a:rPr lang="en-US" altLang="zh-CN" dirty="0" smtClean="0"/>
              <a:t>IMDB stands for Internet Movie Database</a:t>
            </a:r>
            <a:r>
              <a:rPr lang="en-US" altLang="zh-CN" kern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80990" indent="-380990"/>
            <a:r>
              <a:rPr lang="en-US" altLang="zh-CN" dirty="0" smtClean="0"/>
              <a:t>Which </a:t>
            </a:r>
            <a:r>
              <a:rPr lang="en-US" altLang="zh-CN" dirty="0" smtClean="0"/>
              <a:t>properties of films influence whether they are rated by IMDB as greater than 7 or </a:t>
            </a:r>
            <a:r>
              <a:rPr lang="en-US" altLang="zh-CN" dirty="0" smtClean="0"/>
              <a:t>not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380990" indent="-380990"/>
            <a:r>
              <a:rPr lang="en-US" altLang="zh-CN" dirty="0" smtClean="0"/>
              <a:t>U</a:t>
            </a:r>
            <a:r>
              <a:rPr lang="en-US" altLang="zh-CN" dirty="0" smtClean="0"/>
              <a:t>sed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generalised</a:t>
            </a:r>
            <a:r>
              <a:rPr lang="en-US" altLang="zh-CN" dirty="0" smtClean="0"/>
              <a:t> linear model(GLM) to fit </a:t>
            </a:r>
            <a:r>
              <a:rPr lang="en-US" altLang="zh-CN" dirty="0" smtClean="0"/>
              <a:t>the data.</a:t>
            </a: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1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students standing on University Gardens">
            <a:extLst>
              <a:ext uri="{FF2B5EF4-FFF2-40B4-BE49-F238E27FC236}">
                <a16:creationId xmlns:a16="http://schemas.microsoft.com/office/drawing/2014/main" xmlns="" id="{8F9AA573-9787-5551-6C1D-6783B42AF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5" y="1604801"/>
            <a:ext cx="8059239" cy="1952315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0932" y="1604800"/>
            <a:ext cx="6006329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 smtClean="0"/>
              <a:t>Data processing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750932" y="2180864"/>
            <a:ext cx="7940891" cy="20896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dirty="0" smtClean="0"/>
              <a:t>First </a:t>
            </a:r>
            <a:r>
              <a:rPr lang="en-US" altLang="zh-CN" dirty="0" smtClean="0"/>
              <a:t>omit those NA </a:t>
            </a:r>
            <a:r>
              <a:rPr lang="en-US" altLang="zh-CN" dirty="0" smtClean="0"/>
              <a:t>value.</a:t>
            </a:r>
          </a:p>
          <a:p>
            <a:r>
              <a:rPr lang="en-US" altLang="zh-CN" dirty="0" smtClean="0"/>
              <a:t>Then, we use the column rating to create a binary factor. </a:t>
            </a:r>
            <a:endParaRPr lang="en-US" altLang="zh-CN" dirty="0" smtClean="0"/>
          </a:p>
          <a:p>
            <a:r>
              <a:rPr lang="en-US" altLang="zh-CN" dirty="0" smtClean="0"/>
              <a:t>And </a:t>
            </a:r>
            <a:r>
              <a:rPr lang="en-US" altLang="zh-CN" dirty="0" smtClean="0"/>
              <a:t>we omit the invalid column </a:t>
            </a:r>
            <a:r>
              <a:rPr lang="en-US" altLang="zh-CN" dirty="0" err="1" smtClean="0"/>
              <a:t>film_id</a:t>
            </a:r>
            <a:r>
              <a:rPr lang="en-US" altLang="zh-CN" dirty="0" smtClean="0"/>
              <a:t> and rating. </a:t>
            </a:r>
            <a:endParaRPr lang="en-GB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45810" y="3935095"/>
          <a:ext cx="812800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477108"/>
                <a:gridCol w="845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film_id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budget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rating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49834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53923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Comedy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1992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15.4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Documentary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46364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Comedy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61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antum research at the University">
            <a:extLst>
              <a:ext uri="{FF2B5EF4-FFF2-40B4-BE49-F238E27FC236}">
                <a16:creationId xmlns:a16="http://schemas.microsoft.com/office/drawing/2014/main" xmlns="" id="{1F37BC3D-F4D7-0F77-EA28-13310B137F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6" y="1604802"/>
            <a:ext cx="8420400" cy="19512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0933" y="1604800"/>
            <a:ext cx="5345068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0931" y="2180865"/>
            <a:ext cx="8372971" cy="1185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column “greater_than_7” was added to each row to present whether the rating of the film is greater than 7.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5957" y="3925090"/>
          <a:ext cx="106590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601"/>
                <a:gridCol w="1340601"/>
                <a:gridCol w="1340601"/>
                <a:gridCol w="1340601"/>
                <a:gridCol w="1217032"/>
                <a:gridCol w="1464170"/>
                <a:gridCol w="261545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budget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greater_than_7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IMDB rate less than 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Documentary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IMDB rate greater than 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1964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9.4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34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Comedy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IMDB rate less than 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IMDB rate less than 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IMDB rate less than 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71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tower of the Gilbert Scott Building">
            <a:extLst>
              <a:ext uri="{FF2B5EF4-FFF2-40B4-BE49-F238E27FC236}">
                <a16:creationId xmlns:a16="http://schemas.microsoft.com/office/drawing/2014/main" xmlns="" id="{712661B4-6439-2608-1C9B-1EDF11245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5" y="1604800"/>
            <a:ext cx="7607064" cy="507735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7117206" cy="6720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Exploratory Data Analysis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680" y="2150348"/>
            <a:ext cx="6948292" cy="44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8622698" y="1596427"/>
            <a:ext cx="3133873" cy="50957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8641581" y="2100478"/>
            <a:ext cx="3054700" cy="513433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dirty="0" smtClean="0"/>
              <a:t>figure 1 shows that most correlations between explanatory variables are really </a:t>
            </a:r>
            <a:r>
              <a:rPr lang="en-US" altLang="zh-CN" dirty="0" smtClean="0"/>
              <a:t>insignificant. </a:t>
            </a:r>
            <a:endParaRPr lang="en-US" sz="2133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8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udent looking at paintings in the Hunterian Art Gallery">
            <a:extLst>
              <a:ext uri="{FF2B5EF4-FFF2-40B4-BE49-F238E27FC236}">
                <a16:creationId xmlns:a16="http://schemas.microsoft.com/office/drawing/2014/main" xmlns="" id="{3D470864-62B4-1B4C-B2D4-674394A28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4" y="1604801"/>
            <a:ext cx="8913350" cy="4427865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653222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Exploratory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753164" y="2180864"/>
            <a:ext cx="8682238" cy="385180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dirty="0" smtClean="0"/>
              <a:t>Figure 2 demonstrates the relationships between the four numerical variables and the response variable </a:t>
            </a:r>
            <a:r>
              <a:rPr lang="en-US" altLang="zh-CN" dirty="0" smtClean="0"/>
              <a:t>through </a:t>
            </a:r>
            <a:r>
              <a:rPr lang="en-US" altLang="zh-CN" dirty="0" smtClean="0"/>
              <a:t>multiple </a:t>
            </a:r>
            <a:r>
              <a:rPr lang="en-US" altLang="zh-CN" dirty="0" err="1" smtClean="0"/>
              <a:t>boxplots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 smtClean="0"/>
              <a:t>are zero potential outliers in the top left corner plot. </a:t>
            </a:r>
            <a:endParaRPr lang="en-US" altLang="zh-CN" dirty="0" smtClean="0"/>
          </a:p>
          <a:p>
            <a:r>
              <a:rPr lang="en-US" altLang="zh-CN" dirty="0" smtClean="0"/>
              <a:t>There </a:t>
            </a:r>
            <a:r>
              <a:rPr lang="en-US" altLang="zh-CN" dirty="0" smtClean="0"/>
              <a:t>are many potential outliers in the top right corner plot. </a:t>
            </a:r>
            <a:endParaRPr lang="en-US" altLang="zh-CN" dirty="0" smtClean="0"/>
          </a:p>
          <a:p>
            <a:r>
              <a:rPr lang="en-US" altLang="zh-CN" dirty="0" smtClean="0"/>
              <a:t>There </a:t>
            </a:r>
            <a:r>
              <a:rPr lang="en-US" altLang="zh-CN" dirty="0" smtClean="0"/>
              <a:t>are eight potential outliers in the bottom left corner plot. </a:t>
            </a:r>
            <a:endParaRPr lang="en-US" altLang="zh-CN" dirty="0" smtClean="0"/>
          </a:p>
          <a:p>
            <a:r>
              <a:rPr lang="en-US" altLang="zh-CN" dirty="0" smtClean="0"/>
              <a:t>There </a:t>
            </a:r>
            <a:r>
              <a:rPr lang="en-US" altLang="zh-CN" dirty="0" smtClean="0"/>
              <a:t>are all potential outliers in the bottom right corner plot. 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90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udent looking at paintings in the Hunterian Art Gallery">
            <a:extLst>
              <a:ext uri="{FF2B5EF4-FFF2-40B4-BE49-F238E27FC236}">
                <a16:creationId xmlns:a16="http://schemas.microsoft.com/office/drawing/2014/main" xmlns="" id="{3D470864-62B4-1B4C-B2D4-674394A28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3" y="1627833"/>
            <a:ext cx="7335760" cy="508446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653222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Exploratory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626" y="2061435"/>
            <a:ext cx="6501284" cy="451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90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Earth with flight-paths highlighted on top">
            <a:extLst>
              <a:ext uri="{FF2B5EF4-FFF2-40B4-BE49-F238E27FC236}">
                <a16:creationId xmlns:a16="http://schemas.microsoft.com/office/drawing/2014/main" xmlns="" id="{FF43C497-ED40-5641-B2B1-20E51449F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4" y="1604800"/>
            <a:ext cx="7647257" cy="472566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653222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altLang="zh-CN" dirty="0" smtClean="0">
                <a:solidFill>
                  <a:schemeClr val="tx1"/>
                </a:solidFill>
              </a:rPr>
              <a:t>Exploratory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20" y="2046141"/>
            <a:ext cx="5918480" cy="41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8622698" y="1596427"/>
            <a:ext cx="3133873" cy="4754131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8641585" y="1959801"/>
            <a:ext cx="3056400" cy="5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buFont typeface="Arial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 smtClean="0"/>
              <a:t>histogram </a:t>
            </a:r>
            <a:r>
              <a:rPr lang="en-US" altLang="zh-CN" dirty="0" smtClean="0"/>
              <a:t>shows how many IMDB rates are less than 7 and more than 7 in different movie genre, respectively.</a:t>
            </a: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James McCune Smith Learning Hub">
            <a:extLst>
              <a:ext uri="{FF2B5EF4-FFF2-40B4-BE49-F238E27FC236}">
                <a16:creationId xmlns:a16="http://schemas.microsoft.com/office/drawing/2014/main" xmlns="" id="{3E431173-99E3-2A45-045B-4FA4E13A2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753165" y="1615308"/>
            <a:ext cx="6454458" cy="4104174"/>
          </a:xfrm>
          <a:prstGeom prst="rect">
            <a:avLst/>
          </a:prstGeom>
          <a:solidFill>
            <a:schemeClr val="bg1">
              <a:alpha val="9021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4" y="1604800"/>
            <a:ext cx="6704540" cy="67207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CN" dirty="0" smtClean="0"/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4" y="2180862"/>
            <a:ext cx="6454459" cy="395868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dirty="0" smtClean="0"/>
              <a:t>Initial </a:t>
            </a:r>
            <a:r>
              <a:rPr lang="en-US" altLang="zh-CN" dirty="0" err="1" smtClean="0"/>
              <a:t>modelling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486400" cy="654050"/>
          </a:xfrm>
          <a:prstGeom prst="rect">
            <a:avLst/>
          </a:prstGeom>
          <a:noFill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486400" cy="654050"/>
          </a:xfrm>
          <a:prstGeom prst="rect">
            <a:avLst/>
          </a:prstGeom>
          <a:noFill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26" y="2811910"/>
            <a:ext cx="6447065" cy="27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70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446</Words>
  <Application>Microsoft Office PowerPoint</Application>
  <PresentationFormat>自定义</PresentationFormat>
  <Paragraphs>133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Group Project 2 </vt:lpstr>
      <vt:lpstr>Introduction</vt:lpstr>
      <vt:lpstr>Data processing </vt:lpstr>
      <vt:lpstr>Data processing</vt:lpstr>
      <vt:lpstr>Exploratory Data Analysis </vt:lpstr>
      <vt:lpstr>Exploratory analysis</vt:lpstr>
      <vt:lpstr>Exploratory analysis</vt:lpstr>
      <vt:lpstr>Exploratory analysis</vt:lpstr>
      <vt:lpstr>Modeling</vt:lpstr>
      <vt:lpstr>Model optimisation </vt:lpstr>
      <vt:lpstr>Conclusions</vt:lpstr>
      <vt:lpstr>conculusions</vt:lpstr>
      <vt:lpstr>Thanks for listening.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aa</cp:lastModifiedBy>
  <cp:revision>89</cp:revision>
  <dcterms:created xsi:type="dcterms:W3CDTF">2021-01-06T14:22:07Z</dcterms:created>
  <dcterms:modified xsi:type="dcterms:W3CDTF">2023-03-19T16:12:10Z</dcterms:modified>
</cp:coreProperties>
</file>