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98" r:id="rId5"/>
    <p:sldId id="301" r:id="rId6"/>
    <p:sldId id="300" r:id="rId7"/>
    <p:sldId id="303" r:id="rId8"/>
    <p:sldId id="302"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19"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6D139-EDC2-4E63-B462-8FF40F540129}"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284D3-A87A-422B-ADFE-E2F50F2936A5}" type="slidenum">
              <a:rPr lang="en-US" smtClean="0"/>
              <a:t>‹#›</a:t>
            </a:fld>
            <a:endParaRPr lang="en-US"/>
          </a:p>
        </p:txBody>
      </p:sp>
    </p:spTree>
    <p:extLst>
      <p:ext uri="{BB962C8B-B14F-4D97-AF65-F5344CB8AC3E}">
        <p14:creationId xmlns:p14="http://schemas.microsoft.com/office/powerpoint/2010/main" val="422903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Fraud detection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Heberto Jimenez</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73C10F36-3395-4D1F-B917-A78AE3DF971F}"/>
              </a:ext>
            </a:extLst>
          </p:cNvPr>
          <p:cNvSpPr txBox="1"/>
          <p:nvPr/>
        </p:nvSpPr>
        <p:spPr>
          <a:xfrm>
            <a:off x="8131038" y="4995669"/>
            <a:ext cx="2852257" cy="523220"/>
          </a:xfrm>
          <a:prstGeom prst="rect">
            <a:avLst/>
          </a:prstGeom>
          <a:noFill/>
        </p:spPr>
        <p:txBody>
          <a:bodyPr wrap="square" rtlCol="0">
            <a:spAutoFit/>
          </a:bodyPr>
          <a:lstStyle/>
          <a:p>
            <a:r>
              <a:rPr lang="en-US" sz="1400" dirty="0"/>
              <a:t>Heb.jimenez@gmail.com</a:t>
            </a:r>
          </a:p>
          <a:p>
            <a:endParaRPr lang="es-CO" sz="14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0211-DD19-4862-B06D-84A1CFFEFA5E}"/>
              </a:ext>
            </a:extLst>
          </p:cNvPr>
          <p:cNvSpPr>
            <a:spLocks noGrp="1"/>
          </p:cNvSpPr>
          <p:nvPr>
            <p:ph type="title"/>
          </p:nvPr>
        </p:nvSpPr>
        <p:spPr/>
        <p:txBody>
          <a:bodyPr/>
          <a:lstStyle/>
          <a:p>
            <a:r>
              <a:rPr lang="en-US" dirty="0"/>
              <a:t>Data visualization</a:t>
            </a:r>
          </a:p>
        </p:txBody>
      </p:sp>
      <p:pic>
        <p:nvPicPr>
          <p:cNvPr id="5" name="Content Placeholder 4" descr="Chart, bar chart&#10;&#10;Description automatically generated">
            <a:extLst>
              <a:ext uri="{FF2B5EF4-FFF2-40B4-BE49-F238E27FC236}">
                <a16:creationId xmlns:a16="http://schemas.microsoft.com/office/drawing/2014/main" id="{48011F96-9081-43E9-A31A-F45C88408EEF}"/>
              </a:ext>
            </a:extLst>
          </p:cNvPr>
          <p:cNvPicPr>
            <a:picLocks noGrp="1" noChangeAspect="1"/>
          </p:cNvPicPr>
          <p:nvPr>
            <p:ph idx="1"/>
          </p:nvPr>
        </p:nvPicPr>
        <p:blipFill>
          <a:blip r:embed="rId2"/>
          <a:stretch>
            <a:fillRect/>
          </a:stretch>
        </p:blipFill>
        <p:spPr>
          <a:xfrm>
            <a:off x="719776" y="2922747"/>
            <a:ext cx="4833666" cy="2454596"/>
          </a:xfrm>
        </p:spPr>
      </p:pic>
      <p:sp>
        <p:nvSpPr>
          <p:cNvPr id="6" name="TextBox 5">
            <a:extLst>
              <a:ext uri="{FF2B5EF4-FFF2-40B4-BE49-F238E27FC236}">
                <a16:creationId xmlns:a16="http://schemas.microsoft.com/office/drawing/2014/main" id="{30B17014-E4AB-48D9-BF8D-855EFA40A550}"/>
              </a:ext>
            </a:extLst>
          </p:cNvPr>
          <p:cNvSpPr txBox="1"/>
          <p:nvPr/>
        </p:nvSpPr>
        <p:spPr>
          <a:xfrm>
            <a:off x="1316783" y="2614970"/>
            <a:ext cx="3639651" cy="307777"/>
          </a:xfrm>
          <a:prstGeom prst="rect">
            <a:avLst/>
          </a:prstGeom>
          <a:noFill/>
        </p:spPr>
        <p:txBody>
          <a:bodyPr wrap="none" rtlCol="0">
            <a:spAutoFit/>
          </a:bodyPr>
          <a:lstStyle/>
          <a:p>
            <a:r>
              <a:rPr lang="en-US" sz="1400" u="sng" dirty="0">
                <a:effectLst>
                  <a:outerShdw blurRad="38100" dist="38100" dir="2700000" algn="tl">
                    <a:srgbClr val="000000">
                      <a:alpha val="43137"/>
                    </a:srgbClr>
                  </a:outerShdw>
                </a:effectLst>
              </a:rPr>
              <a:t>Hours of a day vs Fraud mean during the hour</a:t>
            </a:r>
          </a:p>
        </p:txBody>
      </p:sp>
      <p:pic>
        <p:nvPicPr>
          <p:cNvPr id="10" name="Picture 9" descr="Chart&#10;&#10;Description automatically generated">
            <a:extLst>
              <a:ext uri="{FF2B5EF4-FFF2-40B4-BE49-F238E27FC236}">
                <a16:creationId xmlns:a16="http://schemas.microsoft.com/office/drawing/2014/main" id="{2B469DA2-17A8-4E56-9F4D-3DB71D95E00A}"/>
              </a:ext>
            </a:extLst>
          </p:cNvPr>
          <p:cNvPicPr>
            <a:picLocks noChangeAspect="1"/>
          </p:cNvPicPr>
          <p:nvPr/>
        </p:nvPicPr>
        <p:blipFill>
          <a:blip r:embed="rId3"/>
          <a:stretch>
            <a:fillRect/>
          </a:stretch>
        </p:blipFill>
        <p:spPr>
          <a:xfrm>
            <a:off x="5905850" y="2787911"/>
            <a:ext cx="5096192" cy="2587910"/>
          </a:xfrm>
          <a:prstGeom prst="rect">
            <a:avLst/>
          </a:prstGeom>
        </p:spPr>
      </p:pic>
      <p:sp>
        <p:nvSpPr>
          <p:cNvPr id="11" name="TextBox 10">
            <a:extLst>
              <a:ext uri="{FF2B5EF4-FFF2-40B4-BE49-F238E27FC236}">
                <a16:creationId xmlns:a16="http://schemas.microsoft.com/office/drawing/2014/main" id="{8B94EB7E-2607-4C7E-81AA-4D4093E4519E}"/>
              </a:ext>
            </a:extLst>
          </p:cNvPr>
          <p:cNvSpPr txBox="1"/>
          <p:nvPr/>
        </p:nvSpPr>
        <p:spPr>
          <a:xfrm>
            <a:off x="7338795" y="2511295"/>
            <a:ext cx="2443361" cy="307777"/>
          </a:xfrm>
          <a:prstGeom prst="rect">
            <a:avLst/>
          </a:prstGeom>
          <a:noFill/>
        </p:spPr>
        <p:txBody>
          <a:bodyPr wrap="none" rtlCol="0">
            <a:spAutoFit/>
          </a:bodyPr>
          <a:lstStyle/>
          <a:p>
            <a:r>
              <a:rPr lang="en-US" sz="1400" u="sng" dirty="0">
                <a:effectLst>
                  <a:outerShdw blurRad="38100" dist="38100" dir="2700000" algn="tl">
                    <a:srgbClr val="000000">
                      <a:alpha val="43137"/>
                    </a:srgbClr>
                  </a:outerShdw>
                </a:effectLst>
              </a:rPr>
              <a:t>Processing value vs Franchise</a:t>
            </a:r>
          </a:p>
        </p:txBody>
      </p:sp>
    </p:spTree>
    <p:extLst>
      <p:ext uri="{BB962C8B-B14F-4D97-AF65-F5344CB8AC3E}">
        <p14:creationId xmlns:p14="http://schemas.microsoft.com/office/powerpoint/2010/main" val="25538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scatter chart&#10;&#10;Description automatically generated">
            <a:extLst>
              <a:ext uri="{FF2B5EF4-FFF2-40B4-BE49-F238E27FC236}">
                <a16:creationId xmlns:a16="http://schemas.microsoft.com/office/drawing/2014/main" id="{4B3A50F2-D696-4421-96FB-F159CB26C869}"/>
              </a:ext>
            </a:extLst>
          </p:cNvPr>
          <p:cNvPicPr>
            <a:picLocks noGrp="1" noChangeAspect="1"/>
          </p:cNvPicPr>
          <p:nvPr>
            <p:ph idx="1"/>
          </p:nvPr>
        </p:nvPicPr>
        <p:blipFill>
          <a:blip r:embed="rId2"/>
          <a:stretch>
            <a:fillRect/>
          </a:stretch>
        </p:blipFill>
        <p:spPr>
          <a:xfrm>
            <a:off x="3230567" y="2192195"/>
            <a:ext cx="5730866" cy="2910206"/>
          </a:xfrm>
        </p:spPr>
      </p:pic>
      <p:sp>
        <p:nvSpPr>
          <p:cNvPr id="4" name="Title 1">
            <a:extLst>
              <a:ext uri="{FF2B5EF4-FFF2-40B4-BE49-F238E27FC236}">
                <a16:creationId xmlns:a16="http://schemas.microsoft.com/office/drawing/2014/main" id="{B5BCD764-B81E-4DA7-968A-CC27F987BDB6}"/>
              </a:ext>
            </a:extLst>
          </p:cNvPr>
          <p:cNvSpPr>
            <a:spLocks noGrp="1"/>
          </p:cNvSpPr>
          <p:nvPr>
            <p:ph type="title"/>
          </p:nvPr>
        </p:nvSpPr>
        <p:spPr>
          <a:xfrm>
            <a:off x="1096963" y="287338"/>
            <a:ext cx="10058400" cy="1449387"/>
          </a:xfrm>
        </p:spPr>
        <p:txBody>
          <a:bodyPr/>
          <a:lstStyle/>
          <a:p>
            <a:r>
              <a:rPr lang="en-US" dirty="0"/>
              <a:t>Data visualization</a:t>
            </a:r>
          </a:p>
        </p:txBody>
      </p:sp>
      <p:sp>
        <p:nvSpPr>
          <p:cNvPr id="7" name="TextBox 6">
            <a:extLst>
              <a:ext uri="{FF2B5EF4-FFF2-40B4-BE49-F238E27FC236}">
                <a16:creationId xmlns:a16="http://schemas.microsoft.com/office/drawing/2014/main" id="{BE96FC59-BC99-4E3E-8B7A-21B0D86CFF3F}"/>
              </a:ext>
            </a:extLst>
          </p:cNvPr>
          <p:cNvSpPr txBox="1"/>
          <p:nvPr/>
        </p:nvSpPr>
        <p:spPr>
          <a:xfrm>
            <a:off x="1096963" y="5121276"/>
            <a:ext cx="10058400" cy="923330"/>
          </a:xfrm>
          <a:prstGeom prst="rect">
            <a:avLst/>
          </a:prstGeom>
          <a:noFill/>
        </p:spPr>
        <p:txBody>
          <a:bodyPr wrap="square" rtlCol="0">
            <a:spAutoFit/>
          </a:bodyPr>
          <a:lstStyle/>
          <a:p>
            <a:pPr algn="just"/>
            <a:r>
              <a:rPr lang="en-US" dirty="0"/>
              <a:t>As seen in the graphics above, the hour of the transaction and the payment method have a relationship with the fraud assumption, but one of the most important characteristic, is the processing value</a:t>
            </a:r>
          </a:p>
        </p:txBody>
      </p:sp>
    </p:spTree>
    <p:extLst>
      <p:ext uri="{BB962C8B-B14F-4D97-AF65-F5344CB8AC3E}">
        <p14:creationId xmlns:p14="http://schemas.microsoft.com/office/powerpoint/2010/main" val="53125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1275-07B6-4625-99FF-FA230496628E}"/>
              </a:ext>
            </a:extLst>
          </p:cNvPr>
          <p:cNvSpPr>
            <a:spLocks noGrp="1"/>
          </p:cNvSpPr>
          <p:nvPr>
            <p:ph type="title"/>
          </p:nvPr>
        </p:nvSpPr>
        <p:spPr/>
        <p:txBody>
          <a:bodyPr/>
          <a:lstStyle/>
          <a:p>
            <a:r>
              <a:rPr lang="en-US" dirty="0"/>
              <a:t>Machine learning models</a:t>
            </a:r>
          </a:p>
        </p:txBody>
      </p:sp>
      <p:sp>
        <p:nvSpPr>
          <p:cNvPr id="12" name="Content Placeholder 11">
            <a:extLst>
              <a:ext uri="{FF2B5EF4-FFF2-40B4-BE49-F238E27FC236}">
                <a16:creationId xmlns:a16="http://schemas.microsoft.com/office/drawing/2014/main" id="{BE65BE27-9029-43C7-84C2-17B3C6DF0FAE}"/>
              </a:ext>
            </a:extLst>
          </p:cNvPr>
          <p:cNvSpPr>
            <a:spLocks noGrp="1"/>
          </p:cNvSpPr>
          <p:nvPr>
            <p:ph idx="1"/>
          </p:nvPr>
        </p:nvSpPr>
        <p:spPr>
          <a:xfrm>
            <a:off x="1097280" y="2057867"/>
            <a:ext cx="10058400" cy="3760891"/>
          </a:xfrm>
        </p:spPr>
        <p:txBody>
          <a:bodyPr/>
          <a:lstStyle/>
          <a:p>
            <a:r>
              <a:rPr lang="en-US" dirty="0"/>
              <a:t>Since data is unbalance a new set of balanced data is created in order to train a fit the models, due to the kind of problem, 4 machine learning models are suggested: Decision tree classifier, random forest classifier, logistic regression and AdaBoost. After the models are trained, a validation process is done in order to obtain the best model. With the set of best models, the data is tested with the original data set.</a:t>
            </a:r>
          </a:p>
        </p:txBody>
      </p:sp>
      <p:sp>
        <p:nvSpPr>
          <p:cNvPr id="19" name="TextBox 18">
            <a:extLst>
              <a:ext uri="{FF2B5EF4-FFF2-40B4-BE49-F238E27FC236}">
                <a16:creationId xmlns:a16="http://schemas.microsoft.com/office/drawing/2014/main" id="{F2BAA765-197C-4011-91C7-94ED61ED58C5}"/>
              </a:ext>
            </a:extLst>
          </p:cNvPr>
          <p:cNvSpPr txBox="1"/>
          <p:nvPr/>
        </p:nvSpPr>
        <p:spPr>
          <a:xfrm>
            <a:off x="3691574" y="3938312"/>
            <a:ext cx="3841739" cy="1846659"/>
          </a:xfrm>
          <a:prstGeom prst="rect">
            <a:avLst/>
          </a:prstGeom>
          <a:noFill/>
        </p:spPr>
        <p:txBody>
          <a:bodyPr wrap="square">
            <a:spAutoFit/>
          </a:bodyPr>
          <a:lstStyle/>
          <a:p>
            <a:r>
              <a:rPr lang="en-US" sz="1600" u="sng" dirty="0" err="1">
                <a:effectLst>
                  <a:outerShdw blurRad="38100" dist="38100" dir="2700000" algn="tl">
                    <a:srgbClr val="000000">
                      <a:alpha val="43137"/>
                    </a:srgbClr>
                  </a:outerShdw>
                </a:effectLst>
              </a:rPr>
              <a:t>lr</a:t>
            </a:r>
            <a:r>
              <a:rPr lang="en-US" sz="1600" u="sng" dirty="0">
                <a:effectLst>
                  <a:outerShdw blurRad="38100" dist="38100" dir="2700000" algn="tl">
                    <a:srgbClr val="000000">
                      <a:alpha val="43137"/>
                    </a:srgbClr>
                  </a:outerShdw>
                </a:effectLst>
              </a:rPr>
              <a:t> = </a:t>
            </a:r>
            <a:r>
              <a:rPr lang="en-US" sz="1600" u="sng" dirty="0" err="1">
                <a:effectLst>
                  <a:outerShdw blurRad="38100" dist="38100" dir="2700000" algn="tl">
                    <a:srgbClr val="000000">
                      <a:alpha val="43137"/>
                    </a:srgbClr>
                  </a:outerShdw>
                </a:effectLst>
              </a:rPr>
              <a:t>LogisticRegression</a:t>
            </a:r>
            <a:r>
              <a:rPr lang="en-US" sz="1600" u="sng" dirty="0">
                <a:effectLst>
                  <a:outerShdw blurRad="38100" dist="38100" dir="2700000" algn="tl">
                    <a:srgbClr val="000000">
                      <a:alpha val="43137"/>
                    </a:srgbClr>
                  </a:outerShdw>
                </a:effectLst>
              </a:rPr>
              <a:t>(</a:t>
            </a:r>
            <a:r>
              <a:rPr lang="en-US" sz="1600" u="sng" dirty="0" err="1">
                <a:effectLst>
                  <a:outerShdw blurRad="38100" dist="38100" dir="2700000" algn="tl">
                    <a:srgbClr val="000000">
                      <a:alpha val="43137"/>
                    </a:srgbClr>
                  </a:outerShdw>
                </a:effectLst>
              </a:rPr>
              <a:t>random_state</a:t>
            </a:r>
            <a:r>
              <a:rPr lang="en-US" sz="1600" u="sng" dirty="0">
                <a:effectLst>
                  <a:outerShdw blurRad="38100" dist="38100" dir="2700000" algn="tl">
                    <a:srgbClr val="000000">
                      <a:alpha val="43137"/>
                    </a:srgbClr>
                  </a:outerShdw>
                </a:effectLst>
              </a:rPr>
              <a:t>=42)</a:t>
            </a:r>
          </a:p>
          <a:p>
            <a:endParaRPr lang="en-US" sz="1600" u="sng" dirty="0">
              <a:effectLst>
                <a:outerShdw blurRad="38100" dist="38100" dir="2700000" algn="tl">
                  <a:srgbClr val="000000">
                    <a:alpha val="43137"/>
                  </a:srgbClr>
                </a:outerShdw>
              </a:effectLst>
            </a:endParaRPr>
          </a:p>
          <a:p>
            <a:r>
              <a:rPr lang="en-US" sz="1600" u="sng" dirty="0">
                <a:effectLst>
                  <a:outerShdw blurRad="38100" dist="38100" dir="2700000" algn="tl">
                    <a:srgbClr val="000000">
                      <a:alpha val="43137"/>
                    </a:srgbClr>
                  </a:outerShdw>
                </a:effectLst>
              </a:rPr>
              <a:t>dt = </a:t>
            </a:r>
            <a:r>
              <a:rPr lang="en-US" sz="1600" u="sng" dirty="0" err="1">
                <a:effectLst>
                  <a:outerShdw blurRad="38100" dist="38100" dir="2700000" algn="tl">
                    <a:srgbClr val="000000">
                      <a:alpha val="43137"/>
                    </a:srgbClr>
                  </a:outerShdw>
                </a:effectLst>
              </a:rPr>
              <a:t>DecisionTreeClassifier</a:t>
            </a:r>
            <a:r>
              <a:rPr lang="en-US" sz="1600" u="sng" dirty="0">
                <a:effectLst>
                  <a:outerShdw blurRad="38100" dist="38100" dir="2700000" algn="tl">
                    <a:srgbClr val="000000">
                      <a:alpha val="43137"/>
                    </a:srgbClr>
                  </a:outerShdw>
                </a:effectLst>
              </a:rPr>
              <a:t>()</a:t>
            </a:r>
          </a:p>
          <a:p>
            <a:endParaRPr lang="en-US" sz="1600" u="sng" dirty="0">
              <a:effectLst>
                <a:outerShdw blurRad="38100" dist="38100" dir="2700000" algn="tl">
                  <a:srgbClr val="000000">
                    <a:alpha val="43137"/>
                  </a:srgbClr>
                </a:outerShdw>
              </a:effectLst>
            </a:endParaRPr>
          </a:p>
          <a:p>
            <a:r>
              <a:rPr lang="en-US" sz="1600" u="sng" dirty="0">
                <a:effectLst>
                  <a:outerShdw blurRad="38100" dist="38100" dir="2700000" algn="tl">
                    <a:srgbClr val="000000">
                      <a:alpha val="43137"/>
                    </a:srgbClr>
                  </a:outerShdw>
                </a:effectLst>
              </a:rPr>
              <a:t>rf = </a:t>
            </a:r>
            <a:r>
              <a:rPr lang="en-US" sz="1600" u="sng" dirty="0" err="1">
                <a:effectLst>
                  <a:outerShdw blurRad="38100" dist="38100" dir="2700000" algn="tl">
                    <a:srgbClr val="000000">
                      <a:alpha val="43137"/>
                    </a:srgbClr>
                  </a:outerShdw>
                </a:effectLst>
              </a:rPr>
              <a:t>RandomForestClassifier</a:t>
            </a:r>
            <a:r>
              <a:rPr lang="en-US" sz="1600" u="sng" dirty="0">
                <a:effectLst>
                  <a:outerShdw blurRad="38100" dist="38100" dir="2700000" algn="tl">
                    <a:srgbClr val="000000">
                      <a:alpha val="43137"/>
                    </a:srgbClr>
                  </a:outerShdw>
                </a:effectLst>
              </a:rPr>
              <a:t>()</a:t>
            </a:r>
          </a:p>
          <a:p>
            <a:endParaRPr lang="en-US" sz="1600" u="sng" dirty="0">
              <a:effectLst>
                <a:outerShdw blurRad="38100" dist="38100" dir="2700000" algn="tl">
                  <a:srgbClr val="000000">
                    <a:alpha val="43137"/>
                  </a:srgbClr>
                </a:outerShdw>
              </a:effectLst>
            </a:endParaRPr>
          </a:p>
          <a:p>
            <a:r>
              <a:rPr lang="en-US" sz="1600" u="sng" dirty="0" err="1">
                <a:effectLst>
                  <a:outerShdw blurRad="38100" dist="38100" dir="2700000" algn="tl">
                    <a:srgbClr val="000000">
                      <a:alpha val="43137"/>
                    </a:srgbClr>
                  </a:outerShdw>
                </a:effectLst>
              </a:rPr>
              <a:t>ada</a:t>
            </a:r>
            <a:r>
              <a:rPr lang="en-US" sz="1600" u="sng" dirty="0">
                <a:effectLst>
                  <a:outerShdw blurRad="38100" dist="38100" dir="2700000" algn="tl">
                    <a:srgbClr val="000000">
                      <a:alpha val="43137"/>
                    </a:srgbClr>
                  </a:outerShdw>
                </a:effectLst>
              </a:rPr>
              <a:t> = </a:t>
            </a:r>
            <a:r>
              <a:rPr lang="en-US" sz="1600" u="sng" dirty="0" err="1">
                <a:effectLst>
                  <a:outerShdw blurRad="38100" dist="38100" dir="2700000" algn="tl">
                    <a:srgbClr val="000000">
                      <a:alpha val="43137"/>
                    </a:srgbClr>
                  </a:outerShdw>
                </a:effectLst>
              </a:rPr>
              <a:t>AdaBoostClassifier</a:t>
            </a:r>
            <a:r>
              <a:rPr lang="en-US" sz="1600" u="sng"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3338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6254CE-3984-4846-885D-18CB82648FAC}"/>
              </a:ext>
            </a:extLst>
          </p:cNvPr>
          <p:cNvSpPr>
            <a:spLocks noGrp="1"/>
          </p:cNvSpPr>
          <p:nvPr>
            <p:ph type="title"/>
          </p:nvPr>
        </p:nvSpPr>
        <p:spPr>
          <a:xfrm>
            <a:off x="1097280" y="286603"/>
            <a:ext cx="10058400" cy="1450757"/>
          </a:xfrm>
        </p:spPr>
        <p:txBody>
          <a:bodyPr/>
          <a:lstStyle/>
          <a:p>
            <a:r>
              <a:rPr lang="en-US" dirty="0"/>
              <a:t>Machine learning models</a:t>
            </a:r>
          </a:p>
        </p:txBody>
      </p:sp>
      <p:sp>
        <p:nvSpPr>
          <p:cNvPr id="8" name="Content Placeholder 7">
            <a:extLst>
              <a:ext uri="{FF2B5EF4-FFF2-40B4-BE49-F238E27FC236}">
                <a16:creationId xmlns:a16="http://schemas.microsoft.com/office/drawing/2014/main" id="{1863E599-9FE0-4A49-9AA9-E976B51C8851}"/>
              </a:ext>
            </a:extLst>
          </p:cNvPr>
          <p:cNvSpPr>
            <a:spLocks noGrp="1"/>
          </p:cNvSpPr>
          <p:nvPr>
            <p:ph idx="1"/>
          </p:nvPr>
        </p:nvSpPr>
        <p:spPr/>
        <p:txBody>
          <a:bodyPr/>
          <a:lstStyle/>
          <a:p>
            <a:r>
              <a:rPr lang="en-US" dirty="0"/>
              <a:t>A </a:t>
            </a:r>
            <a:r>
              <a:rPr lang="en-US" dirty="0" err="1"/>
              <a:t>GridsearchCV</a:t>
            </a:r>
            <a:r>
              <a:rPr lang="en-US" dirty="0"/>
              <a:t> for best parameters was applied, however, it did not provide much improvement on data, related to machine training time.</a:t>
            </a:r>
          </a:p>
        </p:txBody>
      </p:sp>
    </p:spTree>
    <p:extLst>
      <p:ext uri="{BB962C8B-B14F-4D97-AF65-F5344CB8AC3E}">
        <p14:creationId xmlns:p14="http://schemas.microsoft.com/office/powerpoint/2010/main" val="301797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close-up of a pencil&#10;&#10;Description automatically generated with low confidence">
            <a:extLst>
              <a:ext uri="{FF2B5EF4-FFF2-40B4-BE49-F238E27FC236}">
                <a16:creationId xmlns:a16="http://schemas.microsoft.com/office/drawing/2014/main" id="{B85C76CF-8C88-4D94-A1B6-7D02A78ADDA8}"/>
              </a:ext>
            </a:extLst>
          </p:cNvPr>
          <p:cNvPicPr>
            <a:picLocks noChangeAspect="1"/>
          </p:cNvPicPr>
          <p:nvPr/>
        </p:nvPicPr>
        <p:blipFill rotWithShape="1">
          <a:blip r:embed="rId2">
            <a:alphaModFix amt="35000"/>
          </a:blip>
          <a:srcRect t="10067" b="5663"/>
          <a:stretch/>
        </p:blipFill>
        <p:spPr>
          <a:xfrm>
            <a:off x="20" y="10"/>
            <a:ext cx="12191980" cy="6857990"/>
          </a:xfrm>
          <a:prstGeom prst="rect">
            <a:avLst/>
          </a:prstGeom>
        </p:spPr>
      </p:pic>
      <p:sp>
        <p:nvSpPr>
          <p:cNvPr id="2" name="Title 1">
            <a:extLst>
              <a:ext uri="{FF2B5EF4-FFF2-40B4-BE49-F238E27FC236}">
                <a16:creationId xmlns:a16="http://schemas.microsoft.com/office/drawing/2014/main" id="{8048DAA2-DC58-43DD-A044-323426802850}"/>
              </a:ext>
            </a:extLst>
          </p:cNvPr>
          <p:cNvSpPr>
            <a:spLocks noGrp="1"/>
          </p:cNvSpPr>
          <p:nvPr>
            <p:ph type="title"/>
          </p:nvPr>
        </p:nvSpPr>
        <p:spPr>
          <a:xfrm>
            <a:off x="1147812" y="1426708"/>
            <a:ext cx="10058400" cy="1450757"/>
          </a:xfrm>
        </p:spPr>
        <p:txBody>
          <a:bodyPr>
            <a:normAutofit fontScale="90000"/>
          </a:bodyPr>
          <a:lstStyle/>
          <a:p>
            <a:r>
              <a:rPr lang="en-US" sz="2800" dirty="0"/>
              <a:t>Section 2</a:t>
            </a:r>
            <a:br>
              <a:rPr lang="en-US" sz="2800" dirty="0"/>
            </a:br>
            <a:br>
              <a:rPr lang="en-US" sz="2800" dirty="0"/>
            </a:br>
            <a:r>
              <a:rPr lang="en-US" sz="4800" dirty="0"/>
              <a:t>Results</a:t>
            </a:r>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2689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CA3D-DFC8-4579-B6C9-C2F71806092C}"/>
              </a:ext>
            </a:extLst>
          </p:cNvPr>
          <p:cNvSpPr>
            <a:spLocks noGrp="1"/>
          </p:cNvSpPr>
          <p:nvPr>
            <p:ph type="title"/>
          </p:nvPr>
        </p:nvSpPr>
        <p:spPr/>
        <p:txBody>
          <a:bodyPr/>
          <a:lstStyle/>
          <a:p>
            <a:r>
              <a:rPr lang="en-US" dirty="0"/>
              <a:t>Logistic Regression</a:t>
            </a:r>
          </a:p>
        </p:txBody>
      </p:sp>
      <p:pic>
        <p:nvPicPr>
          <p:cNvPr id="5" name="Picture 4">
            <a:extLst>
              <a:ext uri="{FF2B5EF4-FFF2-40B4-BE49-F238E27FC236}">
                <a16:creationId xmlns:a16="http://schemas.microsoft.com/office/drawing/2014/main" id="{CD46B966-FDD5-4A12-8010-77D98642D926}"/>
              </a:ext>
            </a:extLst>
          </p:cNvPr>
          <p:cNvPicPr>
            <a:picLocks noChangeAspect="1"/>
          </p:cNvPicPr>
          <p:nvPr/>
        </p:nvPicPr>
        <p:blipFill>
          <a:blip r:embed="rId2"/>
          <a:stretch>
            <a:fillRect/>
          </a:stretch>
        </p:blipFill>
        <p:spPr>
          <a:xfrm>
            <a:off x="3910012" y="2800350"/>
            <a:ext cx="4371975" cy="3086100"/>
          </a:xfrm>
          <a:prstGeom prst="rect">
            <a:avLst/>
          </a:prstGeom>
        </p:spPr>
      </p:pic>
      <p:sp>
        <p:nvSpPr>
          <p:cNvPr id="6" name="TextBox 5">
            <a:extLst>
              <a:ext uri="{FF2B5EF4-FFF2-40B4-BE49-F238E27FC236}">
                <a16:creationId xmlns:a16="http://schemas.microsoft.com/office/drawing/2014/main" id="{27650E1C-1B56-4668-9319-31E4926DF657}"/>
              </a:ext>
            </a:extLst>
          </p:cNvPr>
          <p:cNvSpPr txBox="1"/>
          <p:nvPr/>
        </p:nvSpPr>
        <p:spPr>
          <a:xfrm>
            <a:off x="5217952" y="2323750"/>
            <a:ext cx="1620252" cy="369332"/>
          </a:xfrm>
          <a:prstGeom prst="rect">
            <a:avLst/>
          </a:prstGeom>
          <a:noFill/>
        </p:spPr>
        <p:txBody>
          <a:bodyPr wrap="none" rtlCol="0">
            <a:spAutoFit/>
          </a:bodyPr>
          <a:lstStyle/>
          <a:p>
            <a:r>
              <a:rPr lang="en-US" dirty="0"/>
              <a:t>Accuracy: 0.67</a:t>
            </a:r>
          </a:p>
        </p:txBody>
      </p:sp>
    </p:spTree>
    <p:extLst>
      <p:ext uri="{BB962C8B-B14F-4D97-AF65-F5344CB8AC3E}">
        <p14:creationId xmlns:p14="http://schemas.microsoft.com/office/powerpoint/2010/main" val="342718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CFD6-2718-4B6B-AE04-0682B839A2E6}"/>
              </a:ext>
            </a:extLst>
          </p:cNvPr>
          <p:cNvSpPr>
            <a:spLocks noGrp="1"/>
          </p:cNvSpPr>
          <p:nvPr>
            <p:ph type="title"/>
          </p:nvPr>
        </p:nvSpPr>
        <p:spPr/>
        <p:txBody>
          <a:bodyPr/>
          <a:lstStyle/>
          <a:p>
            <a:r>
              <a:rPr lang="en-US" dirty="0"/>
              <a:t>ADA Boost</a:t>
            </a:r>
          </a:p>
        </p:txBody>
      </p:sp>
      <p:pic>
        <p:nvPicPr>
          <p:cNvPr id="5" name="Picture 4">
            <a:extLst>
              <a:ext uri="{FF2B5EF4-FFF2-40B4-BE49-F238E27FC236}">
                <a16:creationId xmlns:a16="http://schemas.microsoft.com/office/drawing/2014/main" id="{E2E8A8E3-922E-4F0D-A6B4-383713A8A8A4}"/>
              </a:ext>
            </a:extLst>
          </p:cNvPr>
          <p:cNvPicPr>
            <a:picLocks noChangeAspect="1"/>
          </p:cNvPicPr>
          <p:nvPr/>
        </p:nvPicPr>
        <p:blipFill>
          <a:blip r:embed="rId2"/>
          <a:stretch>
            <a:fillRect/>
          </a:stretch>
        </p:blipFill>
        <p:spPr>
          <a:xfrm>
            <a:off x="3924300" y="2730048"/>
            <a:ext cx="4343400" cy="3209925"/>
          </a:xfrm>
          <a:prstGeom prst="rect">
            <a:avLst/>
          </a:prstGeom>
        </p:spPr>
      </p:pic>
      <p:sp>
        <p:nvSpPr>
          <p:cNvPr id="6" name="TextBox 5">
            <a:extLst>
              <a:ext uri="{FF2B5EF4-FFF2-40B4-BE49-F238E27FC236}">
                <a16:creationId xmlns:a16="http://schemas.microsoft.com/office/drawing/2014/main" id="{8CF71E42-1030-42FE-9E56-2A0C7A602697}"/>
              </a:ext>
            </a:extLst>
          </p:cNvPr>
          <p:cNvSpPr txBox="1"/>
          <p:nvPr/>
        </p:nvSpPr>
        <p:spPr>
          <a:xfrm>
            <a:off x="5192785" y="2290194"/>
            <a:ext cx="1623714" cy="369332"/>
          </a:xfrm>
          <a:prstGeom prst="rect">
            <a:avLst/>
          </a:prstGeom>
          <a:noFill/>
        </p:spPr>
        <p:txBody>
          <a:bodyPr wrap="none" rtlCol="0">
            <a:spAutoFit/>
          </a:bodyPr>
          <a:lstStyle/>
          <a:p>
            <a:r>
              <a:rPr lang="en-US" dirty="0"/>
              <a:t>Accuracy: 0.83</a:t>
            </a:r>
          </a:p>
        </p:txBody>
      </p:sp>
    </p:spTree>
    <p:extLst>
      <p:ext uri="{BB962C8B-B14F-4D97-AF65-F5344CB8AC3E}">
        <p14:creationId xmlns:p14="http://schemas.microsoft.com/office/powerpoint/2010/main" val="112616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7AEA-6FCD-478D-A4A1-6E5C2227E7AC}"/>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075BDF01-9450-4793-B581-8C210BBC4AD0}"/>
              </a:ext>
            </a:extLst>
          </p:cNvPr>
          <p:cNvSpPr>
            <a:spLocks noGrp="1"/>
          </p:cNvSpPr>
          <p:nvPr>
            <p:ph idx="1"/>
          </p:nvPr>
        </p:nvSpPr>
        <p:spPr>
          <a:xfrm>
            <a:off x="1097280" y="2108202"/>
            <a:ext cx="10058400" cy="811168"/>
          </a:xfrm>
        </p:spPr>
        <p:txBody>
          <a:bodyPr/>
          <a:lstStyle/>
          <a:p>
            <a:r>
              <a:rPr lang="en-US" dirty="0"/>
              <a:t>Since the results for models above are not good enough, more information is gathered just for the best models.</a:t>
            </a:r>
          </a:p>
        </p:txBody>
      </p:sp>
      <p:sp>
        <p:nvSpPr>
          <p:cNvPr id="6" name="Rectangle 2">
            <a:extLst>
              <a:ext uri="{FF2B5EF4-FFF2-40B4-BE49-F238E27FC236}">
                <a16:creationId xmlns:a16="http://schemas.microsoft.com/office/drawing/2014/main" id="{3EA7BA0A-0453-431C-A179-A07F0BCCA136}"/>
              </a:ext>
            </a:extLst>
          </p:cNvPr>
          <p:cNvSpPr>
            <a:spLocks noChangeArrowheads="1"/>
          </p:cNvSpPr>
          <p:nvPr/>
        </p:nvSpPr>
        <p:spPr bwMode="auto">
          <a:xfrm>
            <a:off x="4554054" y="2967046"/>
            <a:ext cx="33304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Accuracy for test with Decision Tree model is: 0.9297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Decision Tree model recall is: 0.9231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Decision Tree model precision is: 0.9297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Decision Tree model balanced F-score is: 0.9297 </a:t>
            </a:r>
          </a:p>
        </p:txBody>
      </p:sp>
      <p:pic>
        <p:nvPicPr>
          <p:cNvPr id="8" name="Picture 7">
            <a:extLst>
              <a:ext uri="{FF2B5EF4-FFF2-40B4-BE49-F238E27FC236}">
                <a16:creationId xmlns:a16="http://schemas.microsoft.com/office/drawing/2014/main" id="{BD77E149-A475-451E-AB74-EF2579FE9385}"/>
              </a:ext>
            </a:extLst>
          </p:cNvPr>
          <p:cNvPicPr>
            <a:picLocks noChangeAspect="1"/>
          </p:cNvPicPr>
          <p:nvPr/>
        </p:nvPicPr>
        <p:blipFill>
          <a:blip r:embed="rId2"/>
          <a:stretch>
            <a:fillRect/>
          </a:stretch>
        </p:blipFill>
        <p:spPr>
          <a:xfrm>
            <a:off x="2670714" y="3661053"/>
            <a:ext cx="3302019" cy="2489214"/>
          </a:xfrm>
          <a:prstGeom prst="rect">
            <a:avLst/>
          </a:prstGeom>
        </p:spPr>
      </p:pic>
      <p:pic>
        <p:nvPicPr>
          <p:cNvPr id="10" name="Picture 9">
            <a:extLst>
              <a:ext uri="{FF2B5EF4-FFF2-40B4-BE49-F238E27FC236}">
                <a16:creationId xmlns:a16="http://schemas.microsoft.com/office/drawing/2014/main" id="{A047BDA2-17E0-463C-B1B5-FB47135B7005}"/>
              </a:ext>
            </a:extLst>
          </p:cNvPr>
          <p:cNvPicPr>
            <a:picLocks noChangeAspect="1"/>
          </p:cNvPicPr>
          <p:nvPr/>
        </p:nvPicPr>
        <p:blipFill>
          <a:blip r:embed="rId3"/>
          <a:stretch>
            <a:fillRect/>
          </a:stretch>
        </p:blipFill>
        <p:spPr>
          <a:xfrm>
            <a:off x="6219269" y="3938631"/>
            <a:ext cx="2876245" cy="2012763"/>
          </a:xfrm>
          <a:prstGeom prst="rect">
            <a:avLst/>
          </a:prstGeom>
        </p:spPr>
      </p:pic>
    </p:spTree>
    <p:extLst>
      <p:ext uri="{BB962C8B-B14F-4D97-AF65-F5344CB8AC3E}">
        <p14:creationId xmlns:p14="http://schemas.microsoft.com/office/powerpoint/2010/main" val="2584822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45D9-DE31-4DC5-8987-2150BAC14A74}"/>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1E8281C6-7BE7-4635-9578-D02444A2B4FE}"/>
              </a:ext>
            </a:extLst>
          </p:cNvPr>
          <p:cNvPicPr>
            <a:picLocks noGrp="1" noChangeAspect="1"/>
          </p:cNvPicPr>
          <p:nvPr>
            <p:ph idx="1"/>
          </p:nvPr>
        </p:nvPicPr>
        <p:blipFill>
          <a:blip r:embed="rId2"/>
          <a:stretch>
            <a:fillRect/>
          </a:stretch>
        </p:blipFill>
        <p:spPr>
          <a:xfrm>
            <a:off x="2924670" y="3698003"/>
            <a:ext cx="3090237" cy="2270803"/>
          </a:xfrm>
        </p:spPr>
      </p:pic>
      <p:pic>
        <p:nvPicPr>
          <p:cNvPr id="7" name="Picture 6">
            <a:extLst>
              <a:ext uri="{FF2B5EF4-FFF2-40B4-BE49-F238E27FC236}">
                <a16:creationId xmlns:a16="http://schemas.microsoft.com/office/drawing/2014/main" id="{14E65074-4CB0-4699-92D1-D581238E17DE}"/>
              </a:ext>
            </a:extLst>
          </p:cNvPr>
          <p:cNvPicPr>
            <a:picLocks noChangeAspect="1"/>
          </p:cNvPicPr>
          <p:nvPr/>
        </p:nvPicPr>
        <p:blipFill>
          <a:blip r:embed="rId3"/>
          <a:stretch>
            <a:fillRect/>
          </a:stretch>
        </p:blipFill>
        <p:spPr>
          <a:xfrm>
            <a:off x="6177092" y="3818360"/>
            <a:ext cx="2976067" cy="2029990"/>
          </a:xfrm>
          <a:prstGeom prst="rect">
            <a:avLst/>
          </a:prstGeom>
        </p:spPr>
      </p:pic>
      <p:sp>
        <p:nvSpPr>
          <p:cNvPr id="8" name="Rectangle 1">
            <a:extLst>
              <a:ext uri="{FF2B5EF4-FFF2-40B4-BE49-F238E27FC236}">
                <a16:creationId xmlns:a16="http://schemas.microsoft.com/office/drawing/2014/main" id="{F5C94DC3-EACE-4276-8748-6471B7BA7CDC}"/>
              </a:ext>
            </a:extLst>
          </p:cNvPr>
          <p:cNvSpPr>
            <a:spLocks noChangeArrowheads="1"/>
          </p:cNvSpPr>
          <p:nvPr/>
        </p:nvSpPr>
        <p:spPr bwMode="auto">
          <a:xfrm>
            <a:off x="4739780" y="2836831"/>
            <a:ext cx="40938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Accuracy for test with Random Forest model is: 0.9283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recall is: 0.9232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precision is: 0.9283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balanced F-score is: 0.9283 </a:t>
            </a:r>
          </a:p>
        </p:txBody>
      </p:sp>
    </p:spTree>
    <p:extLst>
      <p:ext uri="{BB962C8B-B14F-4D97-AF65-F5344CB8AC3E}">
        <p14:creationId xmlns:p14="http://schemas.microsoft.com/office/powerpoint/2010/main" val="206044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7BCC-F5AF-4483-8641-8B92DAF7492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2C9BE93-6C95-456E-8E00-6B4CD7A0AD20}"/>
              </a:ext>
            </a:extLst>
          </p:cNvPr>
          <p:cNvSpPr>
            <a:spLocks noGrp="1"/>
          </p:cNvSpPr>
          <p:nvPr>
            <p:ph idx="1"/>
          </p:nvPr>
        </p:nvSpPr>
        <p:spPr/>
        <p:txBody>
          <a:bodyPr/>
          <a:lstStyle/>
          <a:p>
            <a:pPr marL="457200" indent="-457200">
              <a:buClr>
                <a:schemeClr val="tx1"/>
              </a:buClr>
              <a:buFont typeface="+mj-lt"/>
              <a:buAutoNum type="arabicPeriod"/>
            </a:pPr>
            <a:r>
              <a:rPr lang="en-US" dirty="0"/>
              <a:t> A fraud detection machine learning model can be implemented in the payment platform, since it will provide an accuracy above 90%.</a:t>
            </a:r>
          </a:p>
          <a:p>
            <a:pPr marL="457200" indent="-457200">
              <a:buClr>
                <a:schemeClr val="tx1"/>
              </a:buClr>
              <a:buFont typeface="+mj-lt"/>
              <a:buAutoNum type="arabicPeriod"/>
            </a:pPr>
            <a:r>
              <a:rPr lang="en-US" dirty="0"/>
              <a:t>The model is good at predicting no fraud transaction but needs improvement predicting fraud transaction.</a:t>
            </a:r>
          </a:p>
          <a:p>
            <a:pPr marL="457200" indent="-457200">
              <a:buClr>
                <a:schemeClr val="tx1"/>
              </a:buClr>
              <a:buFont typeface="+mj-lt"/>
              <a:buAutoNum type="arabicPeriod"/>
            </a:pPr>
            <a:r>
              <a:rPr lang="en-US" dirty="0"/>
              <a:t>Decision Tree and random forest provides almost the same results, system can use any of these models.</a:t>
            </a:r>
          </a:p>
          <a:p>
            <a:endParaRPr lang="en-US" dirty="0"/>
          </a:p>
        </p:txBody>
      </p:sp>
    </p:spTree>
    <p:extLst>
      <p:ext uri="{BB962C8B-B14F-4D97-AF65-F5344CB8AC3E}">
        <p14:creationId xmlns:p14="http://schemas.microsoft.com/office/powerpoint/2010/main" val="128030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A46E-3536-40CA-ADED-5131A2B8E04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4DCBEDE-5198-44A1-BFCD-E5C366C963C3}"/>
              </a:ext>
            </a:extLst>
          </p:cNvPr>
          <p:cNvSpPr>
            <a:spLocks noGrp="1"/>
          </p:cNvSpPr>
          <p:nvPr>
            <p:ph idx="1"/>
          </p:nvPr>
        </p:nvSpPr>
        <p:spPr/>
        <p:txBody>
          <a:bodyPr/>
          <a:lstStyle/>
          <a:p>
            <a:pPr>
              <a:buClrTx/>
              <a:buFont typeface="Arial" panose="020B0604020202020204" pitchFamily="34" charset="0"/>
              <a:buChar char="•"/>
            </a:pPr>
            <a:r>
              <a:rPr lang="es-CO" dirty="0">
                <a:solidFill>
                  <a:schemeClr val="tx1"/>
                </a:solidFill>
              </a:rPr>
              <a:t>Executive </a:t>
            </a:r>
            <a:r>
              <a:rPr lang="en-US" dirty="0">
                <a:solidFill>
                  <a:schemeClr val="tx1"/>
                </a:solidFill>
              </a:rPr>
              <a:t>Summary</a:t>
            </a:r>
          </a:p>
          <a:p>
            <a:pPr>
              <a:buClrTx/>
              <a:buFont typeface="Arial" panose="020B0604020202020204" pitchFamily="34" charset="0"/>
              <a:buChar char="•"/>
            </a:pPr>
            <a:r>
              <a:rPr lang="en-US" dirty="0">
                <a:solidFill>
                  <a:schemeClr val="tx1"/>
                </a:solidFill>
              </a:rPr>
              <a:t>Introduction</a:t>
            </a:r>
          </a:p>
          <a:p>
            <a:pPr>
              <a:buClrTx/>
              <a:buFont typeface="Arial" panose="020B0604020202020204" pitchFamily="34" charset="0"/>
              <a:buChar char="•"/>
            </a:pPr>
            <a:r>
              <a:rPr lang="en-US" dirty="0">
                <a:solidFill>
                  <a:schemeClr val="tx1"/>
                </a:solidFill>
              </a:rPr>
              <a:t>Methodology</a:t>
            </a:r>
          </a:p>
          <a:p>
            <a:pPr>
              <a:buClrTx/>
              <a:buFont typeface="Arial" panose="020B0604020202020204" pitchFamily="34" charset="0"/>
              <a:buChar char="•"/>
            </a:pPr>
            <a:r>
              <a:rPr lang="en-US" dirty="0">
                <a:solidFill>
                  <a:schemeClr val="tx1"/>
                </a:solidFill>
              </a:rPr>
              <a:t>Results</a:t>
            </a:r>
          </a:p>
          <a:p>
            <a:pPr>
              <a:buClrTx/>
              <a:buFont typeface="Arial" panose="020B0604020202020204" pitchFamily="34" charset="0"/>
              <a:buChar char="•"/>
            </a:pPr>
            <a:r>
              <a:rPr lang="en-US" dirty="0">
                <a:solidFill>
                  <a:schemeClr val="tx1"/>
                </a:solidFill>
              </a:rPr>
              <a:t>Conclusions</a:t>
            </a:r>
          </a:p>
        </p:txBody>
      </p:sp>
    </p:spTree>
    <p:extLst>
      <p:ext uri="{BB962C8B-B14F-4D97-AF65-F5344CB8AC3E}">
        <p14:creationId xmlns:p14="http://schemas.microsoft.com/office/powerpoint/2010/main" val="2295775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s-CO" dirty="0"/>
              <a:t>Executive </a:t>
            </a:r>
            <a:r>
              <a:rPr lang="en-US" dirty="0"/>
              <a:t>Summary</a:t>
            </a:r>
          </a:p>
        </p:txBody>
      </p:sp>
      <p:pic>
        <p:nvPicPr>
          <p:cNvPr id="10" name="Content Placeholder 9">
            <a:extLst>
              <a:ext uri="{FF2B5EF4-FFF2-40B4-BE49-F238E27FC236}">
                <a16:creationId xmlns:a16="http://schemas.microsoft.com/office/drawing/2014/main" id="{72470EBB-8119-4EEA-9800-CCCCC8FF3C31}"/>
              </a:ext>
            </a:extLst>
          </p:cNvPr>
          <p:cNvPicPr>
            <a:picLocks noGrp="1" noChangeAspect="1"/>
          </p:cNvPicPr>
          <p:nvPr>
            <p:ph idx="1"/>
          </p:nvPr>
        </p:nvPicPr>
        <p:blipFill>
          <a:blip r:embed="rId3"/>
          <a:stretch>
            <a:fillRect/>
          </a:stretch>
        </p:blipFill>
        <p:spPr>
          <a:xfrm>
            <a:off x="3001581" y="4535610"/>
            <a:ext cx="2489199" cy="1817954"/>
          </a:xfrm>
        </p:spPr>
      </p:pic>
      <p:sp>
        <p:nvSpPr>
          <p:cNvPr id="8" name="Rectangle 2">
            <a:extLst>
              <a:ext uri="{FF2B5EF4-FFF2-40B4-BE49-F238E27FC236}">
                <a16:creationId xmlns:a16="http://schemas.microsoft.com/office/drawing/2014/main" id="{368D2196-62BB-4358-B240-2AD08080DC78}"/>
              </a:ext>
            </a:extLst>
          </p:cNvPr>
          <p:cNvSpPr>
            <a:spLocks noChangeArrowheads="1"/>
          </p:cNvSpPr>
          <p:nvPr/>
        </p:nvSpPr>
        <p:spPr bwMode="auto">
          <a:xfrm>
            <a:off x="2649243" y="3875261"/>
            <a:ext cx="33220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Accuracy for test with Decision Tree model is: 0.9297 Decision Tree model recall is: 0.9231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Decision Tree model precision is: 0.9297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Decision Tree model balanced F-score is: 0.9297</a:t>
            </a:r>
            <a:r>
              <a:rPr kumimoji="0" lang="en-US" altLang="es-CO" sz="700" b="0" i="0" u="none" strike="noStrike" cap="none" normalizeH="0" baseline="0" dirty="0">
                <a:ln>
                  <a:noFill/>
                </a:ln>
                <a:solidFill>
                  <a:schemeClr val="tx1"/>
                </a:solidFill>
                <a:effectLst/>
              </a:rPr>
              <a:t> </a:t>
            </a:r>
            <a:endParaRPr kumimoji="0" lang="en-US" altLang="es-CO" sz="1600" b="0" i="0" u="none" strike="noStrike" cap="none" normalizeH="0" baseline="0" dirty="0">
              <a:ln>
                <a:noFill/>
              </a:ln>
              <a:solidFill>
                <a:schemeClr val="tx1"/>
              </a:solidFill>
              <a:effectLst/>
            </a:endParaRPr>
          </a:p>
        </p:txBody>
      </p:sp>
      <p:pic>
        <p:nvPicPr>
          <p:cNvPr id="12" name="Picture 11">
            <a:extLst>
              <a:ext uri="{FF2B5EF4-FFF2-40B4-BE49-F238E27FC236}">
                <a16:creationId xmlns:a16="http://schemas.microsoft.com/office/drawing/2014/main" id="{793BCF7F-284A-4F6F-8E45-377BF313FFF4}"/>
              </a:ext>
            </a:extLst>
          </p:cNvPr>
          <p:cNvPicPr>
            <a:picLocks noChangeAspect="1"/>
          </p:cNvPicPr>
          <p:nvPr/>
        </p:nvPicPr>
        <p:blipFill>
          <a:blip r:embed="rId4"/>
          <a:stretch>
            <a:fillRect/>
          </a:stretch>
        </p:blipFill>
        <p:spPr>
          <a:xfrm>
            <a:off x="6096000" y="4521592"/>
            <a:ext cx="2558057" cy="1831971"/>
          </a:xfrm>
          <a:prstGeom prst="rect">
            <a:avLst/>
          </a:prstGeom>
        </p:spPr>
      </p:pic>
      <p:sp>
        <p:nvSpPr>
          <p:cNvPr id="14" name="Rectangle 3">
            <a:extLst>
              <a:ext uri="{FF2B5EF4-FFF2-40B4-BE49-F238E27FC236}">
                <a16:creationId xmlns:a16="http://schemas.microsoft.com/office/drawing/2014/main" id="{0ACBF6AD-2F56-41D2-85B5-F87DB4D31F3E}"/>
              </a:ext>
            </a:extLst>
          </p:cNvPr>
          <p:cNvSpPr>
            <a:spLocks noChangeArrowheads="1"/>
          </p:cNvSpPr>
          <p:nvPr/>
        </p:nvSpPr>
        <p:spPr bwMode="auto">
          <a:xfrm>
            <a:off x="6257348" y="3889279"/>
            <a:ext cx="28526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Accuracy for test with Random Forest model is: 0.9283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recall is: 0.9232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precision is: 0.9283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900" b="0" i="0" u="none" strike="noStrike" cap="none" normalizeH="0" baseline="0" dirty="0">
                <a:ln>
                  <a:noFill/>
                </a:ln>
                <a:solidFill>
                  <a:schemeClr val="tx1"/>
                </a:solidFill>
                <a:effectLst/>
              </a:rPr>
              <a:t>Random Forest model balanced F-score is: 0.9283 </a:t>
            </a:r>
          </a:p>
        </p:txBody>
      </p:sp>
      <p:sp>
        <p:nvSpPr>
          <p:cNvPr id="16" name="TextBox 15">
            <a:extLst>
              <a:ext uri="{FF2B5EF4-FFF2-40B4-BE49-F238E27FC236}">
                <a16:creationId xmlns:a16="http://schemas.microsoft.com/office/drawing/2014/main" id="{F34A94D5-4E36-4AD1-B9FA-544672E5C8E5}"/>
              </a:ext>
            </a:extLst>
          </p:cNvPr>
          <p:cNvSpPr txBox="1"/>
          <p:nvPr/>
        </p:nvSpPr>
        <p:spPr>
          <a:xfrm>
            <a:off x="1097279" y="1962913"/>
            <a:ext cx="10320138" cy="1754326"/>
          </a:xfrm>
          <a:prstGeom prst="rect">
            <a:avLst/>
          </a:prstGeom>
          <a:noFill/>
        </p:spPr>
        <p:txBody>
          <a:bodyPr wrap="square" rtlCol="0">
            <a:spAutoFit/>
          </a:bodyPr>
          <a:lstStyle/>
          <a:p>
            <a:pPr algn="just"/>
            <a:r>
              <a:rPr lang="en-US" dirty="0"/>
              <a:t>The Study achieved in this project is focused on a fraud detection model in a payment transaction platform for XX enterprise, an agriculture online business. For this, a record of 570313 transactions have been evaluated with 4 different machine learning models: A decision tree classifier, random forest classifier, logistic regression and AdaBoost. Data was trained first, with a balanced set of the data and then tested in the unbalanced system that represents the real scenario. Project found 2 best models with a precision of ~93% each.</a:t>
            </a:r>
          </a:p>
        </p:txBody>
      </p:sp>
    </p:spTree>
    <p:extLst>
      <p:ext uri="{BB962C8B-B14F-4D97-AF65-F5344CB8AC3E}">
        <p14:creationId xmlns:p14="http://schemas.microsoft.com/office/powerpoint/2010/main" val="2933514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16C-8077-43CC-A6DA-EB9DA16131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2AE864-C2CA-4CB9-8874-2BE6280FB6A8}"/>
              </a:ext>
            </a:extLst>
          </p:cNvPr>
          <p:cNvSpPr>
            <a:spLocks noGrp="1"/>
          </p:cNvSpPr>
          <p:nvPr>
            <p:ph idx="1"/>
          </p:nvPr>
        </p:nvSpPr>
        <p:spPr/>
        <p:txBody>
          <a:bodyPr/>
          <a:lstStyle/>
          <a:p>
            <a:pPr algn="just"/>
            <a:r>
              <a:rPr lang="en-US" dirty="0"/>
              <a:t>Online payment platforms are being one of the main targets for cyber attackers. Reinforcement of the cyber security is vital to maintain these type of systems, being updated each day with new technology. Machine learning models have provided a tremendous help for these security systems, since no matter how strength it is, there will be a hacker that will brake into it. With these machine learning models; predictions of attacks or fraud transactions can be detected before hackers can even process it. </a:t>
            </a:r>
          </a:p>
          <a:p>
            <a:pPr algn="just"/>
            <a:r>
              <a:rPr lang="en-US" dirty="0"/>
              <a:t>The project presents the study of an agriculture payment platform which its fraud transaction has raised during the pandemic. With the history of these transactions, the study will create a model that can predict if any transaction is going to be licit or fraudulent. </a:t>
            </a:r>
          </a:p>
        </p:txBody>
      </p:sp>
    </p:spTree>
    <p:extLst>
      <p:ext uri="{BB962C8B-B14F-4D97-AF65-F5344CB8AC3E}">
        <p14:creationId xmlns:p14="http://schemas.microsoft.com/office/powerpoint/2010/main" val="2392389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pencil&#10;&#10;Description automatically generated with low confidence">
            <a:extLst>
              <a:ext uri="{FF2B5EF4-FFF2-40B4-BE49-F238E27FC236}">
                <a16:creationId xmlns:a16="http://schemas.microsoft.com/office/drawing/2014/main" id="{37A3B4CC-EC43-48C9-B06D-5CF102776709}"/>
              </a:ext>
            </a:extLst>
          </p:cNvPr>
          <p:cNvPicPr>
            <a:picLocks noChangeAspect="1"/>
          </p:cNvPicPr>
          <p:nvPr/>
        </p:nvPicPr>
        <p:blipFill rotWithShape="1">
          <a:blip r:embed="rId2">
            <a:alphaModFix amt="35000"/>
          </a:blip>
          <a:srcRect t="10067" b="5663"/>
          <a:stretch/>
        </p:blipFill>
        <p:spPr>
          <a:xfrm>
            <a:off x="20" y="10"/>
            <a:ext cx="12191980" cy="6857990"/>
          </a:xfrm>
          <a:prstGeom prst="rect">
            <a:avLst/>
          </a:prstGeom>
        </p:spPr>
      </p:pic>
      <p:sp>
        <p:nvSpPr>
          <p:cNvPr id="2" name="Title 1">
            <a:extLst>
              <a:ext uri="{FF2B5EF4-FFF2-40B4-BE49-F238E27FC236}">
                <a16:creationId xmlns:a16="http://schemas.microsoft.com/office/drawing/2014/main" id="{F88B518B-E17B-42F4-B7C8-09B44D4D6497}"/>
              </a:ext>
            </a:extLst>
          </p:cNvPr>
          <p:cNvSpPr>
            <a:spLocks noGrp="1"/>
          </p:cNvSpPr>
          <p:nvPr>
            <p:ph type="title"/>
          </p:nvPr>
        </p:nvSpPr>
        <p:spPr>
          <a:xfrm>
            <a:off x="1268134" y="1342240"/>
            <a:ext cx="10058400" cy="1950440"/>
          </a:xfrm>
        </p:spPr>
        <p:txBody>
          <a:bodyPr>
            <a:normAutofit/>
          </a:bodyPr>
          <a:lstStyle/>
          <a:p>
            <a:r>
              <a:rPr lang="en-US" sz="2800" dirty="0"/>
              <a:t>Section 1</a:t>
            </a:r>
            <a:br>
              <a:rPr lang="en-US" dirty="0"/>
            </a:br>
            <a:br>
              <a:rPr lang="en-US" dirty="0"/>
            </a:br>
            <a:r>
              <a:rPr lang="en-US" dirty="0"/>
              <a:t>Methodology</a:t>
            </a:r>
          </a:p>
        </p:txBody>
      </p:sp>
      <p:cxnSp>
        <p:nvCxnSpPr>
          <p:cNvPr id="14" name="Straight Connector 13">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9730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4222-66AB-4A2B-9403-1FAC3EE08716}"/>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D37CD76E-6406-404F-B926-8BA2483902EB}"/>
              </a:ext>
            </a:extLst>
          </p:cNvPr>
          <p:cNvSpPr>
            <a:spLocks noGrp="1"/>
          </p:cNvSpPr>
          <p:nvPr>
            <p:ph idx="1"/>
          </p:nvPr>
        </p:nvSpPr>
        <p:spPr/>
        <p:txBody>
          <a:bodyPr/>
          <a:lstStyle/>
          <a:p>
            <a:r>
              <a:rPr lang="en-US" dirty="0"/>
              <a:t>Data collected from payment platform is presented in a csv file, and it contains a total of 570313 transactions between March 1</a:t>
            </a:r>
            <a:r>
              <a:rPr lang="en-US" baseline="30000" dirty="0"/>
              <a:t>st</a:t>
            </a:r>
            <a:r>
              <a:rPr lang="en-US" dirty="0"/>
              <a:t>, 2020, to August 31</a:t>
            </a:r>
            <a:r>
              <a:rPr lang="en-US" baseline="30000" dirty="0"/>
              <a:t>st</a:t>
            </a:r>
            <a:r>
              <a:rPr lang="en-US" dirty="0"/>
              <a:t>, 2020, with 29 attributes such as: Processing Value, Date, response code and more.</a:t>
            </a:r>
          </a:p>
          <a:p>
            <a:endParaRPr lang="en-US" dirty="0"/>
          </a:p>
        </p:txBody>
      </p:sp>
      <p:pic>
        <p:nvPicPr>
          <p:cNvPr id="5" name="Picture 4">
            <a:extLst>
              <a:ext uri="{FF2B5EF4-FFF2-40B4-BE49-F238E27FC236}">
                <a16:creationId xmlns:a16="http://schemas.microsoft.com/office/drawing/2014/main" id="{ABC8193B-17E0-4AEA-9938-87CD93FB0A41}"/>
              </a:ext>
            </a:extLst>
          </p:cNvPr>
          <p:cNvPicPr>
            <a:picLocks noChangeAspect="1"/>
          </p:cNvPicPr>
          <p:nvPr/>
        </p:nvPicPr>
        <p:blipFill>
          <a:blip r:embed="rId2"/>
          <a:stretch>
            <a:fillRect/>
          </a:stretch>
        </p:blipFill>
        <p:spPr>
          <a:xfrm>
            <a:off x="2616189" y="3429000"/>
            <a:ext cx="7020581" cy="2152509"/>
          </a:xfrm>
          <a:prstGeom prst="rect">
            <a:avLst/>
          </a:prstGeom>
        </p:spPr>
      </p:pic>
    </p:spTree>
    <p:extLst>
      <p:ext uri="{BB962C8B-B14F-4D97-AF65-F5344CB8AC3E}">
        <p14:creationId xmlns:p14="http://schemas.microsoft.com/office/powerpoint/2010/main" val="113573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5CBF-FB38-49CA-A048-D21D4C426B97}"/>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2D286D3A-4022-4A13-929D-2D2B9C811487}"/>
              </a:ext>
            </a:extLst>
          </p:cNvPr>
          <p:cNvSpPr>
            <a:spLocks noGrp="1"/>
          </p:cNvSpPr>
          <p:nvPr>
            <p:ph idx="1"/>
          </p:nvPr>
        </p:nvSpPr>
        <p:spPr/>
        <p:txBody>
          <a:bodyPr>
            <a:normAutofit lnSpcReduction="10000"/>
          </a:bodyPr>
          <a:lstStyle/>
          <a:p>
            <a:r>
              <a:rPr lang="en-US" dirty="0"/>
              <a:t>As mentioned, there are a total of 29 attributes related to each transaction. However, no all attribute contains useful information, for example: Valor and processing value corresponds to the same value. Country refers to only one value, CO and so on. There are also a total of 1521918 missing values, and data is unbalanced.</a:t>
            </a:r>
          </a:p>
          <a:p>
            <a:endParaRPr lang="en-US" dirty="0"/>
          </a:p>
          <a:p>
            <a:pPr marL="457200" indent="-457200">
              <a:buClr>
                <a:schemeClr val="tx1"/>
              </a:buClr>
              <a:buAutoNum type="arabicPeriod"/>
            </a:pPr>
            <a:r>
              <a:rPr lang="en-US" dirty="0"/>
              <a:t>Removing any unnecessary attribute.</a:t>
            </a:r>
          </a:p>
          <a:p>
            <a:pPr marL="457200" indent="-457200">
              <a:buClr>
                <a:schemeClr val="tx1"/>
              </a:buClr>
              <a:buAutoNum type="arabicPeriod"/>
            </a:pPr>
            <a:r>
              <a:rPr lang="en-US" dirty="0"/>
              <a:t>Specify the target attribute.</a:t>
            </a:r>
          </a:p>
          <a:p>
            <a:pPr marL="457200" indent="-457200">
              <a:buClr>
                <a:schemeClr val="tx1"/>
              </a:buClr>
              <a:buAutoNum type="arabicPeriod"/>
            </a:pPr>
            <a:r>
              <a:rPr lang="en-US" dirty="0"/>
              <a:t>Resample the data.</a:t>
            </a:r>
          </a:p>
          <a:p>
            <a:pPr marL="457200" indent="-457200">
              <a:buClr>
                <a:schemeClr val="tx1"/>
              </a:buClr>
              <a:buAutoNum type="arabicPeriod"/>
            </a:pPr>
            <a:r>
              <a:rPr lang="en-US" dirty="0"/>
              <a:t>Remove missing values.</a:t>
            </a:r>
          </a:p>
        </p:txBody>
      </p:sp>
    </p:spTree>
    <p:extLst>
      <p:ext uri="{BB962C8B-B14F-4D97-AF65-F5344CB8AC3E}">
        <p14:creationId xmlns:p14="http://schemas.microsoft.com/office/powerpoint/2010/main" val="201326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A4006B-4B9E-4B21-B756-B6401F16A4EF}"/>
              </a:ext>
            </a:extLst>
          </p:cNvPr>
          <p:cNvPicPr>
            <a:picLocks noChangeAspect="1"/>
          </p:cNvPicPr>
          <p:nvPr/>
        </p:nvPicPr>
        <p:blipFill>
          <a:blip r:embed="rId2"/>
          <a:stretch>
            <a:fillRect/>
          </a:stretch>
        </p:blipFill>
        <p:spPr>
          <a:xfrm>
            <a:off x="509108" y="2179320"/>
            <a:ext cx="4801124" cy="1673971"/>
          </a:xfrm>
          <a:prstGeom prst="rect">
            <a:avLst/>
          </a:prstGeom>
        </p:spPr>
      </p:pic>
      <p:pic>
        <p:nvPicPr>
          <p:cNvPr id="7" name="Picture 6">
            <a:extLst>
              <a:ext uri="{FF2B5EF4-FFF2-40B4-BE49-F238E27FC236}">
                <a16:creationId xmlns:a16="http://schemas.microsoft.com/office/drawing/2014/main" id="{5355A4CA-0DEF-4260-B6AE-333F8A9DEB32}"/>
              </a:ext>
            </a:extLst>
          </p:cNvPr>
          <p:cNvPicPr>
            <a:picLocks noChangeAspect="1"/>
          </p:cNvPicPr>
          <p:nvPr/>
        </p:nvPicPr>
        <p:blipFill>
          <a:blip r:embed="rId3"/>
          <a:stretch>
            <a:fillRect/>
          </a:stretch>
        </p:blipFill>
        <p:spPr>
          <a:xfrm>
            <a:off x="5478010" y="4302716"/>
            <a:ext cx="6213274" cy="1496173"/>
          </a:xfrm>
          <a:prstGeom prst="rect">
            <a:avLst/>
          </a:prstGeom>
        </p:spPr>
      </p:pic>
      <p:cxnSp>
        <p:nvCxnSpPr>
          <p:cNvPr id="9" name="Connector: Curved 8">
            <a:extLst>
              <a:ext uri="{FF2B5EF4-FFF2-40B4-BE49-F238E27FC236}">
                <a16:creationId xmlns:a16="http://schemas.microsoft.com/office/drawing/2014/main" id="{A536583F-8BC5-48C4-AF46-4E31E7D981FA}"/>
              </a:ext>
            </a:extLst>
          </p:cNvPr>
          <p:cNvCxnSpPr>
            <a:cxnSpLocks/>
          </p:cNvCxnSpPr>
          <p:nvPr/>
        </p:nvCxnSpPr>
        <p:spPr>
          <a:xfrm rot="16200000" flipH="1">
            <a:off x="3595084" y="3018546"/>
            <a:ext cx="1197512" cy="256834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465BEE13-57D0-4038-9A1F-B7988D8F62A3}"/>
              </a:ext>
            </a:extLst>
          </p:cNvPr>
          <p:cNvPicPr>
            <a:picLocks noChangeAspect="1"/>
          </p:cNvPicPr>
          <p:nvPr/>
        </p:nvPicPr>
        <p:blipFill>
          <a:blip r:embed="rId4"/>
          <a:stretch>
            <a:fillRect/>
          </a:stretch>
        </p:blipFill>
        <p:spPr>
          <a:xfrm>
            <a:off x="7119721" y="2303756"/>
            <a:ext cx="1517701" cy="1496173"/>
          </a:xfrm>
          <a:prstGeom prst="rect">
            <a:avLst/>
          </a:prstGeom>
        </p:spPr>
      </p:pic>
      <p:pic>
        <p:nvPicPr>
          <p:cNvPr id="13" name="Picture 12">
            <a:extLst>
              <a:ext uri="{FF2B5EF4-FFF2-40B4-BE49-F238E27FC236}">
                <a16:creationId xmlns:a16="http://schemas.microsoft.com/office/drawing/2014/main" id="{AC11A707-8AEA-426B-8365-E8893767C31C}"/>
              </a:ext>
            </a:extLst>
          </p:cNvPr>
          <p:cNvPicPr>
            <a:picLocks noChangeAspect="1"/>
          </p:cNvPicPr>
          <p:nvPr/>
        </p:nvPicPr>
        <p:blipFill>
          <a:blip r:embed="rId5"/>
          <a:stretch>
            <a:fillRect/>
          </a:stretch>
        </p:blipFill>
        <p:spPr>
          <a:xfrm>
            <a:off x="9290720" y="2339295"/>
            <a:ext cx="1517701" cy="1425096"/>
          </a:xfrm>
          <a:prstGeom prst="rect">
            <a:avLst/>
          </a:prstGeom>
        </p:spPr>
      </p:pic>
      <p:cxnSp>
        <p:nvCxnSpPr>
          <p:cNvPr id="15" name="Straight Arrow Connector 14">
            <a:extLst>
              <a:ext uri="{FF2B5EF4-FFF2-40B4-BE49-F238E27FC236}">
                <a16:creationId xmlns:a16="http://schemas.microsoft.com/office/drawing/2014/main" id="{2145EF19-6C44-4F5E-93C1-FB72566514FD}"/>
              </a:ext>
            </a:extLst>
          </p:cNvPr>
          <p:cNvCxnSpPr>
            <a:stCxn id="11" idx="3"/>
            <a:endCxn id="13" idx="1"/>
          </p:cNvCxnSpPr>
          <p:nvPr/>
        </p:nvCxnSpPr>
        <p:spPr>
          <a:xfrm>
            <a:off x="8637422" y="3051843"/>
            <a:ext cx="653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itle 1">
            <a:extLst>
              <a:ext uri="{FF2B5EF4-FFF2-40B4-BE49-F238E27FC236}">
                <a16:creationId xmlns:a16="http://schemas.microsoft.com/office/drawing/2014/main" id="{09A02212-B648-4D93-9BDC-D16075F22A39}"/>
              </a:ext>
            </a:extLst>
          </p:cNvPr>
          <p:cNvSpPr>
            <a:spLocks noGrp="1"/>
          </p:cNvSpPr>
          <p:nvPr>
            <p:ph type="title"/>
          </p:nvPr>
        </p:nvSpPr>
        <p:spPr>
          <a:xfrm>
            <a:off x="1097280" y="286603"/>
            <a:ext cx="10058400" cy="1450757"/>
          </a:xfrm>
        </p:spPr>
        <p:txBody>
          <a:bodyPr/>
          <a:lstStyle/>
          <a:p>
            <a:r>
              <a:rPr lang="en-US" dirty="0"/>
              <a:t>Data Wrangling</a:t>
            </a:r>
          </a:p>
        </p:txBody>
      </p:sp>
    </p:spTree>
    <p:extLst>
      <p:ext uri="{BB962C8B-B14F-4D97-AF65-F5344CB8AC3E}">
        <p14:creationId xmlns:p14="http://schemas.microsoft.com/office/powerpoint/2010/main" val="20081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8D5A-5D41-48D5-AE9E-7A32E68E8FC0}"/>
              </a:ext>
            </a:extLst>
          </p:cNvPr>
          <p:cNvSpPr>
            <a:spLocks noGrp="1"/>
          </p:cNvSpPr>
          <p:nvPr>
            <p:ph idx="1"/>
          </p:nvPr>
        </p:nvSpPr>
        <p:spPr/>
        <p:txBody>
          <a:bodyPr/>
          <a:lstStyle/>
          <a:p>
            <a:r>
              <a:rPr lang="en-US" dirty="0"/>
              <a:t>As seen before in pie chart, Y represents the response code: 1 if it is fraud and 0 if not.</a:t>
            </a:r>
          </a:p>
          <a:p>
            <a:r>
              <a:rPr lang="en-US" dirty="0"/>
              <a:t>Finally, encoding the categorical variables: Some of them with one hot encoding, and some other with a frequency encoding (BIN Bank and Country BIN ISO).</a:t>
            </a:r>
          </a:p>
        </p:txBody>
      </p:sp>
      <p:sp>
        <p:nvSpPr>
          <p:cNvPr id="4" name="Title 1">
            <a:extLst>
              <a:ext uri="{FF2B5EF4-FFF2-40B4-BE49-F238E27FC236}">
                <a16:creationId xmlns:a16="http://schemas.microsoft.com/office/drawing/2014/main" id="{3FB9F497-CB38-4D15-A9BF-67A51242523C}"/>
              </a:ext>
            </a:extLst>
          </p:cNvPr>
          <p:cNvSpPr>
            <a:spLocks noGrp="1"/>
          </p:cNvSpPr>
          <p:nvPr>
            <p:ph type="title"/>
          </p:nvPr>
        </p:nvSpPr>
        <p:spPr>
          <a:xfrm>
            <a:off x="1097280" y="286603"/>
            <a:ext cx="10058400" cy="1450757"/>
          </a:xfrm>
        </p:spPr>
        <p:txBody>
          <a:bodyPr/>
          <a:lstStyle/>
          <a:p>
            <a:r>
              <a:rPr lang="en-US" dirty="0"/>
              <a:t>Data Wrangling</a:t>
            </a:r>
          </a:p>
        </p:txBody>
      </p:sp>
      <p:pic>
        <p:nvPicPr>
          <p:cNvPr id="6" name="Picture 5">
            <a:extLst>
              <a:ext uri="{FF2B5EF4-FFF2-40B4-BE49-F238E27FC236}">
                <a16:creationId xmlns:a16="http://schemas.microsoft.com/office/drawing/2014/main" id="{7197663E-ECE2-47ED-B9DC-0CFCAF924D03}"/>
              </a:ext>
            </a:extLst>
          </p:cNvPr>
          <p:cNvPicPr>
            <a:picLocks noChangeAspect="1"/>
          </p:cNvPicPr>
          <p:nvPr/>
        </p:nvPicPr>
        <p:blipFill>
          <a:blip r:embed="rId2"/>
          <a:stretch>
            <a:fillRect/>
          </a:stretch>
        </p:blipFill>
        <p:spPr>
          <a:xfrm>
            <a:off x="2429351" y="3429000"/>
            <a:ext cx="7394258" cy="1530482"/>
          </a:xfrm>
          <a:prstGeom prst="rect">
            <a:avLst/>
          </a:prstGeom>
        </p:spPr>
      </p:pic>
    </p:spTree>
    <p:extLst>
      <p:ext uri="{BB962C8B-B14F-4D97-AF65-F5344CB8AC3E}">
        <p14:creationId xmlns:p14="http://schemas.microsoft.com/office/powerpoint/2010/main" val="208183501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{88D7A49D-1DE3-4FA6-B0DF-8529B02842D2}tf22712842_win32</Template>
  <TotalTime>169</TotalTime>
  <Words>871</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Fraud detection</vt:lpstr>
      <vt:lpstr>Outline</vt:lpstr>
      <vt:lpstr>Executive Summary</vt:lpstr>
      <vt:lpstr>Introduction</vt:lpstr>
      <vt:lpstr>Section 1  Methodology</vt:lpstr>
      <vt:lpstr>Data Collection</vt:lpstr>
      <vt:lpstr>Data Wrangling</vt:lpstr>
      <vt:lpstr>Data Wrangling</vt:lpstr>
      <vt:lpstr>Data Wrangling</vt:lpstr>
      <vt:lpstr>Data visualization</vt:lpstr>
      <vt:lpstr>Data visualization</vt:lpstr>
      <vt:lpstr>Machine learning models</vt:lpstr>
      <vt:lpstr>Machine learning models</vt:lpstr>
      <vt:lpstr>Section 2  Results</vt:lpstr>
      <vt:lpstr>Logistic Regression</vt:lpstr>
      <vt:lpstr>ADA Boost</vt:lpstr>
      <vt:lpstr>Decision Tree</vt:lpstr>
      <vt:lpstr>Random Forest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dc:title>
  <dc:creator>Heberto Jimenez Estupiñan</dc:creator>
  <cp:lastModifiedBy>Heberto Jimenez Estupiñan</cp:lastModifiedBy>
  <cp:revision>2</cp:revision>
  <dcterms:created xsi:type="dcterms:W3CDTF">2022-04-19T08:20:57Z</dcterms:created>
  <dcterms:modified xsi:type="dcterms:W3CDTF">2022-04-20T00:43:46Z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