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46" r:id="rId3"/>
    <p:sldId id="357" r:id="rId4"/>
    <p:sldId id="591" r:id="rId5"/>
    <p:sldId id="356" r:id="rId6"/>
    <p:sldId id="592" r:id="rId7"/>
    <p:sldId id="593" r:id="rId8"/>
    <p:sldId id="364" r:id="rId9"/>
    <p:sldId id="347" r:id="rId10"/>
    <p:sldId id="367" r:id="rId11"/>
    <p:sldId id="355" r:id="rId12"/>
    <p:sldId id="349" r:id="rId13"/>
    <p:sldId id="359" r:id="rId14"/>
    <p:sldId id="350" r:id="rId15"/>
    <p:sldId id="360" r:id="rId16"/>
    <p:sldId id="351" r:id="rId17"/>
    <p:sldId id="361" r:id="rId18"/>
    <p:sldId id="363" r:id="rId19"/>
    <p:sldId id="365" r:id="rId20"/>
    <p:sldId id="366" r:id="rId21"/>
    <p:sldId id="5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25CDA-228B-FE4D-947C-38456E772912}">
          <p14:sldIdLst>
            <p14:sldId id="256"/>
            <p14:sldId id="346"/>
            <p14:sldId id="357"/>
            <p14:sldId id="591"/>
            <p14:sldId id="356"/>
            <p14:sldId id="592"/>
            <p14:sldId id="593"/>
            <p14:sldId id="364"/>
            <p14:sldId id="347"/>
            <p14:sldId id="367"/>
            <p14:sldId id="355"/>
            <p14:sldId id="349"/>
            <p14:sldId id="359"/>
            <p14:sldId id="350"/>
            <p14:sldId id="360"/>
            <p14:sldId id="351"/>
            <p14:sldId id="361"/>
            <p14:sldId id="363"/>
            <p14:sldId id="365"/>
            <p14:sldId id="366"/>
            <p14:sldId id="5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1"/>
    <p:restoredTop sz="94687"/>
  </p:normalViewPr>
  <p:slideViewPr>
    <p:cSldViewPr snapToGrid="0" snapToObjects="1">
      <p:cViewPr varScale="1">
        <p:scale>
          <a:sx n="107" d="100"/>
          <a:sy n="107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2DE-85E1-8045-B7E9-E6781CEBF0C0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3B9D-A173-9242-A5B0-9B56FFC8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745A-C07C-D742-98D1-0C67B09EA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379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7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0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3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4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74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0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1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96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2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46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0211-3345-534A-983B-159FBC5E53D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ABBA-2C62-0041-A60C-74FBFADC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534" y="2175910"/>
            <a:ext cx="9664931" cy="1780948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r>
              <a:rPr lang="en-US" sz="6700" dirty="0"/>
              <a:t>Tuskegee, Belmont and me—</a:t>
            </a:r>
            <a:br>
              <a:rPr lang="en-US" sz="6700" dirty="0"/>
            </a:br>
            <a:r>
              <a:rPr lang="en-US" sz="6700" dirty="0"/>
              <a:t>Ethics and Accessible UX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465" y="4305093"/>
            <a:ext cx="9144000" cy="189382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r"/>
            <a:r>
              <a:rPr lang="en-US" sz="3600" dirty="0"/>
              <a:t>David Sloan</a:t>
            </a:r>
          </a:p>
          <a:p>
            <a:pPr algn="r"/>
            <a:r>
              <a:rPr lang="en-US" sz="3600" dirty="0"/>
              <a:t>UX Research Lead, The Paciello Group</a:t>
            </a:r>
          </a:p>
          <a:p>
            <a:pPr algn="r"/>
            <a:r>
              <a:rPr lang="en-US" sz="3600" dirty="0"/>
              <a:t>Accessibility Toronto 2020</a:t>
            </a:r>
          </a:p>
        </p:txBody>
      </p:sp>
    </p:spTree>
    <p:extLst>
      <p:ext uri="{BB962C8B-B14F-4D97-AF65-F5344CB8AC3E}">
        <p14:creationId xmlns:p14="http://schemas.microsoft.com/office/powerpoint/2010/main" val="18227155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of Belmont Report webpage">
            <a:extLst>
              <a:ext uri="{FF2B5EF4-FFF2-40B4-BE49-F238E27FC236}">
                <a16:creationId xmlns:a16="http://schemas.microsoft.com/office/drawing/2014/main" id="{CF35B9ED-3DC2-734B-AC8C-324A0F6D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6" y="0"/>
            <a:ext cx="642078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3A2A5-EE0A-1E4E-947C-26CBC831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6" y="2726575"/>
            <a:ext cx="10515600" cy="3241963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F3F3F"/>
                </a:solidFill>
              </a:rPr>
              <a:t>The Belmont Report</a:t>
            </a:r>
            <a:br>
              <a:rPr lang="en-US" dirty="0">
                <a:solidFill>
                  <a:srgbClr val="3F3F3F"/>
                </a:solidFill>
              </a:rPr>
            </a:br>
            <a:r>
              <a:rPr lang="en-US" sz="4000" i="1" dirty="0">
                <a:solidFill>
                  <a:srgbClr val="3F3F3F"/>
                </a:solidFill>
              </a:rPr>
              <a:t>Ethical Principles and Guidelines for the Protection of Human Subjects of Research</a:t>
            </a:r>
            <a:br>
              <a:rPr lang="en-US" dirty="0">
                <a:solidFill>
                  <a:srgbClr val="3F3F3F"/>
                </a:solidFill>
              </a:rPr>
            </a:br>
            <a:br>
              <a:rPr lang="en-US" dirty="0">
                <a:solidFill>
                  <a:srgbClr val="3F3F3F"/>
                </a:solidFill>
              </a:rPr>
            </a:br>
            <a:r>
              <a:rPr lang="en-US" sz="3100" dirty="0">
                <a:solidFill>
                  <a:srgbClr val="3F3F3F"/>
                </a:solidFill>
              </a:rPr>
              <a:t>https://</a:t>
            </a:r>
            <a:r>
              <a:rPr lang="en-US" sz="3100" dirty="0" err="1">
                <a:solidFill>
                  <a:srgbClr val="3F3F3F"/>
                </a:solidFill>
              </a:rPr>
              <a:t>www.hhs.gov</a:t>
            </a:r>
            <a:r>
              <a:rPr lang="en-US" sz="3100" dirty="0">
                <a:solidFill>
                  <a:srgbClr val="3F3F3F"/>
                </a:solidFill>
              </a:rPr>
              <a:t>/</a:t>
            </a:r>
            <a:r>
              <a:rPr lang="en-US" sz="3100" dirty="0" err="1">
                <a:solidFill>
                  <a:srgbClr val="3F3F3F"/>
                </a:solidFill>
              </a:rPr>
              <a:t>ohrp</a:t>
            </a:r>
            <a:r>
              <a:rPr lang="en-US" sz="3100" dirty="0">
                <a:solidFill>
                  <a:srgbClr val="3F3F3F"/>
                </a:solidFill>
              </a:rPr>
              <a:t>/regulations-and-policy/</a:t>
            </a:r>
            <a:r>
              <a:rPr lang="en-US" sz="3100" dirty="0" err="1">
                <a:solidFill>
                  <a:srgbClr val="3F3F3F"/>
                </a:solidFill>
              </a:rPr>
              <a:t>belmont</a:t>
            </a:r>
            <a:r>
              <a:rPr lang="en-US" sz="3100" dirty="0">
                <a:solidFill>
                  <a:srgbClr val="3F3F3F"/>
                </a:solidFill>
              </a:rPr>
              <a:t>-report/read-the-</a:t>
            </a:r>
            <a:r>
              <a:rPr lang="en-US" sz="3100" dirty="0" err="1">
                <a:solidFill>
                  <a:srgbClr val="3F3F3F"/>
                </a:solidFill>
              </a:rPr>
              <a:t>belmont</a:t>
            </a:r>
            <a:r>
              <a:rPr lang="en-US" sz="3100" dirty="0">
                <a:solidFill>
                  <a:srgbClr val="3F3F3F"/>
                </a:solidFill>
              </a:rPr>
              <a:t>-report/</a:t>
            </a:r>
            <a:r>
              <a:rPr lang="en-US" sz="3100" dirty="0" err="1">
                <a:solidFill>
                  <a:srgbClr val="3F3F3F"/>
                </a:solidFill>
              </a:rPr>
              <a:t>index.html</a:t>
            </a:r>
            <a:endParaRPr 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2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263C-68DF-EF43-B523-9DE46D21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00457"/>
          </a:xfrm>
        </p:spPr>
        <p:txBody>
          <a:bodyPr>
            <a:normAutofit/>
          </a:bodyPr>
          <a:lstStyle/>
          <a:p>
            <a:r>
              <a:rPr lang="en-US" sz="4800" dirty="0"/>
              <a:t>What does Belmont call “research”?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341B-9F37-7244-A8EA-CAB297B1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47617"/>
            <a:ext cx="10515600" cy="256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…an activity designed to test an hypothesis, permit conclusions to be drawn, and thereby </a:t>
            </a:r>
            <a:r>
              <a:rPr lang="en-US" sz="3600" b="1" dirty="0"/>
              <a:t>to develop or contribute to generalizable knowledge</a:t>
            </a:r>
            <a:r>
              <a:rPr lang="en-US" sz="3600" dirty="0"/>
              <a:t> (expressed, for example, in theories, principles, and statements of relationships).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05936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1. Principle of Respect for Persons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Treat people as autonomous agents</a:t>
            </a:r>
          </a:p>
          <a:p>
            <a:r>
              <a:rPr lang="en-US" sz="3600" dirty="0"/>
              <a:t>Protect people with diminished autonomy</a:t>
            </a:r>
          </a:p>
        </p:txBody>
      </p:sp>
    </p:spTree>
    <p:extLst>
      <p:ext uri="{BB962C8B-B14F-4D97-AF65-F5344CB8AC3E}">
        <p14:creationId xmlns:p14="http://schemas.microsoft.com/office/powerpoint/2010/main" val="13660714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Respect for Persons in accessible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Provide an accessible informed consent process</a:t>
            </a:r>
          </a:p>
          <a:p>
            <a:r>
              <a:rPr lang="en-US" sz="3600" dirty="0"/>
              <a:t>Avoid unnecessary deception</a:t>
            </a:r>
          </a:p>
          <a:p>
            <a:r>
              <a:rPr lang="en-US" sz="3600" dirty="0"/>
              <a:t>Don’t place undue demands on people with disabilities to participate.</a:t>
            </a:r>
          </a:p>
          <a:p>
            <a:r>
              <a:rPr lang="en-US" sz="3600" dirty="0"/>
              <a:t>Avoid undue intrusions of privacy</a:t>
            </a:r>
          </a:p>
          <a:p>
            <a:pPr lvl="1"/>
            <a:r>
              <a:rPr lang="en-US" sz="2800" dirty="0"/>
              <a:t>Focus on disabled people’s usage of technology over medical history</a:t>
            </a:r>
          </a:p>
          <a:p>
            <a:pPr lvl="1"/>
            <a:r>
              <a:rPr lang="en-US" sz="2800" dirty="0"/>
              <a:t>Avoid </a:t>
            </a:r>
            <a:r>
              <a:rPr lang="en-US" sz="2800" i="1" dirty="0"/>
              <a:t>involuntary</a:t>
            </a:r>
            <a:r>
              <a:rPr lang="en-US" sz="2800" dirty="0"/>
              <a:t> disclosure of identity</a:t>
            </a:r>
          </a:p>
        </p:txBody>
      </p:sp>
    </p:spTree>
    <p:extLst>
      <p:ext uri="{BB962C8B-B14F-4D97-AF65-F5344CB8AC3E}">
        <p14:creationId xmlns:p14="http://schemas.microsoft.com/office/powerpoint/2010/main" val="37066755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Principle of Beneficence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Protect people from harm</a:t>
            </a:r>
          </a:p>
          <a:p>
            <a:r>
              <a:rPr lang="en-US" sz="3600" dirty="0"/>
              <a:t>Maximize possible benefits and minimize possible harms</a:t>
            </a:r>
          </a:p>
        </p:txBody>
      </p:sp>
    </p:spTree>
    <p:extLst>
      <p:ext uri="{BB962C8B-B14F-4D97-AF65-F5344CB8AC3E}">
        <p14:creationId xmlns:p14="http://schemas.microsoft.com/office/powerpoint/2010/main" val="35691225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Beneficence in accessible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Design research activities to minimize harm and maximize benefit</a:t>
            </a:r>
          </a:p>
          <a:p>
            <a:r>
              <a:rPr lang="en-US" sz="3600" dirty="0"/>
              <a:t>Adjust scheduling, location and methodology to:</a:t>
            </a:r>
            <a:endParaRPr lang="en-US" dirty="0"/>
          </a:p>
          <a:p>
            <a:pPr lvl="1"/>
            <a:r>
              <a:rPr lang="en-US" sz="2800" dirty="0"/>
              <a:t>Avoid undue physical effort in carrying out research activities</a:t>
            </a:r>
          </a:p>
          <a:p>
            <a:pPr lvl="1"/>
            <a:r>
              <a:rPr lang="en-US" sz="2800" dirty="0"/>
              <a:t>Avoid the mental stress of being asked to interact with an inaccessible product, especially one that is known to be inaccessible</a:t>
            </a:r>
          </a:p>
          <a:p>
            <a:pPr lvl="1"/>
            <a:r>
              <a:rPr lang="en-US" sz="2800" dirty="0"/>
              <a:t>Avoid placing financial demands on participation (requiring transport, demanding participants use their own data connection)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933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 Principle of Justice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burden of participation should be compensated by the benefits of the research contribution</a:t>
            </a:r>
          </a:p>
          <a:p>
            <a:r>
              <a:rPr lang="en-US" sz="3600" dirty="0"/>
              <a:t>Research participants should benefit from the discoveries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1819648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Justice in accessible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Ask the right research questions!</a:t>
            </a:r>
          </a:p>
          <a:p>
            <a:r>
              <a:rPr lang="en-US" sz="3200" dirty="0"/>
              <a:t>Make sure as far as you can that participants </a:t>
            </a:r>
            <a:r>
              <a:rPr lang="en-US" sz="3200" i="1" dirty="0"/>
              <a:t>and others with similar accessibility needs</a:t>
            </a:r>
            <a:r>
              <a:rPr lang="en-US" sz="3200" dirty="0"/>
              <a:t> will benefit</a:t>
            </a:r>
          </a:p>
          <a:p>
            <a:pPr lvl="1"/>
            <a:r>
              <a:rPr lang="en-US" sz="2800" dirty="0"/>
              <a:t>Look at </a:t>
            </a:r>
            <a:r>
              <a:rPr lang="en-US" sz="2800" dirty="0" err="1"/>
              <a:t>intersectionalism</a:t>
            </a:r>
            <a:r>
              <a:rPr lang="en-US" sz="2800" dirty="0"/>
              <a:t> and disability, in order to try to get a cross-section of perspectives, </a:t>
            </a:r>
          </a:p>
          <a:p>
            <a:pPr lvl="1"/>
            <a:r>
              <a:rPr lang="en-US" sz="2800" dirty="0"/>
              <a:t>Adapt recruitment methods and session scheduling accordingly</a:t>
            </a:r>
          </a:p>
          <a:p>
            <a:r>
              <a:rPr lang="en-US" sz="3200" dirty="0"/>
              <a:t>Accept the risk that you may identify issues but don’t resolve them. </a:t>
            </a:r>
          </a:p>
          <a:p>
            <a:pPr lvl="1"/>
            <a:r>
              <a:rPr lang="en-US" sz="2800" dirty="0"/>
              <a:t>You raise expectations amongst participants, so manage expectations</a:t>
            </a:r>
          </a:p>
          <a:p>
            <a:pPr lvl="1"/>
            <a:r>
              <a:rPr lang="en-US" sz="2800" dirty="0"/>
              <a:t>And let them know about the impact of the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740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of Sarah Higley's blog post on 24 Accessibility.">
            <a:extLst>
              <a:ext uri="{FF2B5EF4-FFF2-40B4-BE49-F238E27FC236}">
                <a16:creationId xmlns:a16="http://schemas.microsoft.com/office/drawing/2014/main" id="{D9096DC9-3B9E-DF47-94E9-202BE161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26" y="0"/>
            <a:ext cx="704814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698"/>
            <a:ext cx="10515600" cy="2477192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F3F3F"/>
                </a:solidFill>
              </a:rPr>
              <a:t>Sharing results of user research:</a:t>
            </a:r>
            <a:br>
              <a:rPr lang="en-US" sz="4800" dirty="0">
                <a:solidFill>
                  <a:srgbClr val="3F3F3F"/>
                </a:solidFill>
              </a:rPr>
            </a:br>
            <a:br>
              <a:rPr lang="en-US" dirty="0">
                <a:solidFill>
                  <a:srgbClr val="3F3F3F"/>
                </a:solidFill>
              </a:rPr>
            </a:br>
            <a:r>
              <a:rPr lang="en-US" sz="3600" dirty="0">
                <a:solidFill>
                  <a:srgbClr val="3F3F3F"/>
                </a:solidFill>
              </a:rPr>
              <a:t>Sarah Higley’s </a:t>
            </a:r>
            <a:r>
              <a:rPr lang="en-US" sz="3600" i="1" dirty="0">
                <a:solidFill>
                  <a:srgbClr val="3F3F3F"/>
                </a:solidFill>
              </a:rPr>
              <a:t>“Select your poison”</a:t>
            </a:r>
            <a:br>
              <a:rPr lang="en-US" i="1" dirty="0">
                <a:solidFill>
                  <a:srgbClr val="3F3F3F"/>
                </a:solidFill>
              </a:rPr>
            </a:br>
            <a:r>
              <a:rPr lang="en-US" sz="3200" dirty="0">
                <a:solidFill>
                  <a:srgbClr val="3F3F3F"/>
                </a:solidFill>
              </a:rPr>
              <a:t>https://www.24a11y.com/2019/select-your-poison/</a:t>
            </a:r>
            <a:endParaRPr 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576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Share your user research findings!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took part?</a:t>
            </a:r>
          </a:p>
          <a:p>
            <a:r>
              <a:rPr lang="en-US" sz="3600" dirty="0"/>
              <a:t>What was tested?</a:t>
            </a:r>
          </a:p>
          <a:p>
            <a:r>
              <a:rPr lang="en-US" sz="3600" dirty="0"/>
              <a:t>How did you test? </a:t>
            </a:r>
          </a:p>
          <a:p>
            <a:r>
              <a:rPr lang="en-US" sz="3600" dirty="0"/>
              <a:t>When the study took place?</a:t>
            </a:r>
          </a:p>
          <a:p>
            <a:r>
              <a:rPr lang="en-US" sz="3600" dirty="0"/>
              <a:t>What did you find?</a:t>
            </a:r>
          </a:p>
          <a:p>
            <a:r>
              <a:rPr lang="en-US" sz="3600" dirty="0"/>
              <a:t>Any limitations to applying your findings?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95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8590341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FA65-30BB-9848-9151-466B2F6A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Challenge your assumptions. </a:t>
            </a:r>
            <a:br>
              <a:rPr lang="en-US" sz="4800" dirty="0"/>
            </a:br>
            <a:r>
              <a:rPr lang="en-US" sz="4800" dirty="0"/>
              <a:t>Test your claims.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ABF4E-E380-2545-BF8B-592B9C2F7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56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7A6-DD34-DD44-A3F4-C0AC32C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3D1E-678B-594A-A8AF-DE0381B21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Email: dsloan@paciellogroup.com</a:t>
            </a:r>
          </a:p>
          <a:p>
            <a:r>
              <a:rPr lang="en-US" dirty="0"/>
              <a:t>Twitter: @</a:t>
            </a:r>
            <a:r>
              <a:rPr lang="en-US" dirty="0" err="1"/>
              <a:t>sloandr</a:t>
            </a:r>
            <a:endParaRPr lang="en-US" dirty="0"/>
          </a:p>
          <a:p>
            <a:r>
              <a:rPr lang="en-US" dirty="0"/>
              <a:t>LinkedIn: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sloandr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43080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50087"/>
          </a:xfrm>
        </p:spPr>
        <p:txBody>
          <a:bodyPr>
            <a:normAutofit/>
          </a:bodyPr>
          <a:lstStyle/>
          <a:p>
            <a:r>
              <a:rPr lang="en-US" sz="4800" dirty="0"/>
              <a:t>Accessible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15154"/>
            <a:ext cx="10515600" cy="2166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Accessibility professionals know that there’s value in building on accessibility standards conformance by working with people with disabilities in the UX research, design and development process.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08408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Bell Curve</a:t>
            </a:r>
          </a:p>
        </p:txBody>
      </p:sp>
      <p:pic>
        <p:nvPicPr>
          <p:cNvPr id="7" name="Picture 6" descr="Illustration of an unlabelled bell cur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5098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933748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6679"/>
          </a:xfrm>
        </p:spPr>
        <p:txBody>
          <a:bodyPr>
            <a:normAutofit/>
          </a:bodyPr>
          <a:lstStyle/>
          <a:p>
            <a:r>
              <a:rPr lang="en-US" sz="4800" dirty="0"/>
              <a:t>Involving people with disabilities in UX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UX research helps us:</a:t>
            </a:r>
          </a:p>
          <a:p>
            <a:r>
              <a:rPr lang="en-US" sz="3600" b="1" dirty="0"/>
              <a:t>Validate our assumptions </a:t>
            </a:r>
            <a:r>
              <a:rPr lang="en-US" sz="3600" dirty="0"/>
              <a:t>about a problem space, including our users</a:t>
            </a:r>
          </a:p>
          <a:p>
            <a:r>
              <a:rPr lang="en-US" sz="3600" b="1" dirty="0"/>
              <a:t>Test our claims </a:t>
            </a:r>
            <a:r>
              <a:rPr lang="en-US" sz="3600" dirty="0"/>
              <a:t>about what we think a solution will achieve</a:t>
            </a:r>
          </a:p>
        </p:txBody>
      </p:sp>
    </p:spTree>
    <p:extLst>
      <p:ext uri="{BB962C8B-B14F-4D97-AF65-F5344CB8AC3E}">
        <p14:creationId xmlns:p14="http://schemas.microsoft.com/office/powerpoint/2010/main" val="38291057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4800" dirty="0"/>
              <a:t>Involving people with disabilities in UX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/>
              <a:t>Generative research, activities to help us explore and discover more about a problem space in order to define a design problem</a:t>
            </a:r>
          </a:p>
          <a:p>
            <a:pPr marL="0" indent="0">
              <a:buNone/>
            </a:pPr>
            <a:r>
              <a:rPr lang="en-US" sz="3600" dirty="0"/>
              <a:t>Evaluative research, activities to help us understand how well our designs solve the problem. </a:t>
            </a:r>
          </a:p>
        </p:txBody>
      </p:sp>
    </p:spTree>
    <p:extLst>
      <p:ext uri="{BB962C8B-B14F-4D97-AF65-F5344CB8AC3E}">
        <p14:creationId xmlns:p14="http://schemas.microsoft.com/office/powerpoint/2010/main" val="42053809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434"/>
            <a:ext cx="10515600" cy="2560320"/>
          </a:xfrm>
        </p:spPr>
        <p:txBody>
          <a:bodyPr>
            <a:noAutofit/>
          </a:bodyPr>
          <a:lstStyle/>
          <a:p>
            <a:r>
              <a:rPr lang="en-US" sz="4800" dirty="0"/>
              <a:t>Are we doing enough user research with people with disabilities?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And are we doing it in the right way?</a:t>
            </a:r>
          </a:p>
        </p:txBody>
      </p:sp>
    </p:spTree>
    <p:extLst>
      <p:ext uri="{BB962C8B-B14F-4D97-AF65-F5344CB8AC3E}">
        <p14:creationId xmlns:p14="http://schemas.microsoft.com/office/powerpoint/2010/main" val="17560437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433"/>
            <a:ext cx="10515600" cy="2809701"/>
          </a:xfrm>
        </p:spPr>
        <p:txBody>
          <a:bodyPr>
            <a:normAutofit/>
          </a:bodyPr>
          <a:lstStyle/>
          <a:p>
            <a:r>
              <a:rPr lang="en-US" sz="4800" dirty="0"/>
              <a:t>Now seems like a good time to reflect on the ethical framework for why and how we should be involving people with disabilities in UX.</a:t>
            </a:r>
          </a:p>
        </p:txBody>
      </p:sp>
    </p:spTree>
    <p:extLst>
      <p:ext uri="{BB962C8B-B14F-4D97-AF65-F5344CB8AC3E}">
        <p14:creationId xmlns:p14="http://schemas.microsoft.com/office/powerpoint/2010/main" val="30786197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A20-F525-E940-8B40-0F638358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82844"/>
          </a:xfrm>
        </p:spPr>
        <p:txBody>
          <a:bodyPr>
            <a:normAutofit/>
          </a:bodyPr>
          <a:lstStyle/>
          <a:p>
            <a:r>
              <a:rPr lang="en-US" sz="4800" dirty="0"/>
              <a:t>Tuskegee, and research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FAAC-70E0-094C-8B28-7DAED87D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06619"/>
            <a:ext cx="105156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The Tuskegee Syphilis Study (1932-72) was an example of a research study that exploited and violated the rights of participants, in this case African-American males.</a:t>
            </a:r>
          </a:p>
        </p:txBody>
      </p:sp>
    </p:spTree>
    <p:extLst>
      <p:ext uri="{BB962C8B-B14F-4D97-AF65-F5344CB8AC3E}">
        <p14:creationId xmlns:p14="http://schemas.microsoft.com/office/powerpoint/2010/main" val="5511934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FFFF"/>
      </a:hlink>
      <a:folHlink>
        <a:srgbClr val="FEFFFF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</TotalTime>
  <Words>664</Words>
  <Application>Microsoft Macintosh PowerPoint</Application>
  <PresentationFormat>Widescreen</PresentationFormat>
  <Paragraphs>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Office Theme</vt:lpstr>
      <vt:lpstr> Tuskegee, Belmont and me— Ethics and Accessible UX</vt:lpstr>
      <vt:lpstr>2020</vt:lpstr>
      <vt:lpstr>Accessible UX</vt:lpstr>
      <vt:lpstr>Bell Curve</vt:lpstr>
      <vt:lpstr>Involving people with disabilities in UX research</vt:lpstr>
      <vt:lpstr>Involving people with disabilities in UX research</vt:lpstr>
      <vt:lpstr>Are we doing enough user research with people with disabilities?  And are we doing it in the right way?</vt:lpstr>
      <vt:lpstr>Now seems like a good time to reflect on the ethical framework for why and how we should be involving people with disabilities in UX.</vt:lpstr>
      <vt:lpstr>Tuskegee, and research ethics</vt:lpstr>
      <vt:lpstr>The Belmont Report Ethical Principles and Guidelines for the Protection of Human Subjects of Research  https://www.hhs.gov/ohrp/regulations-and-policy/belmont-report/read-the-belmont-report/index.html</vt:lpstr>
      <vt:lpstr>What does Belmont call “research”?</vt:lpstr>
      <vt:lpstr>1. Principle of Respect for Persons</vt:lpstr>
      <vt:lpstr>Respect for Persons in accessible UX</vt:lpstr>
      <vt:lpstr>2. Principle of Beneficence</vt:lpstr>
      <vt:lpstr>Beneficence in accessible UX</vt:lpstr>
      <vt:lpstr>3. Principle of Justice</vt:lpstr>
      <vt:lpstr>Justice in accessible UX</vt:lpstr>
      <vt:lpstr>Sharing results of user research:  Sarah Higley’s “Select your poison” https://www.24a11y.com/2019/select-your-poison/</vt:lpstr>
      <vt:lpstr>Share your user research findings!</vt:lpstr>
      <vt:lpstr>Challenge your assumptions.  Test your claims.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</dc:title>
  <dc:creator>David Sloan</dc:creator>
  <cp:lastModifiedBy>David Sloan</cp:lastModifiedBy>
  <cp:revision>85</cp:revision>
  <dcterms:created xsi:type="dcterms:W3CDTF">2017-11-14T22:39:22Z</dcterms:created>
  <dcterms:modified xsi:type="dcterms:W3CDTF">2020-09-30T19:24:13Z</dcterms:modified>
</cp:coreProperties>
</file>