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8"/>
  </p:notesMasterIdLst>
  <p:handoutMasterIdLst>
    <p:handoutMasterId r:id="rId29"/>
  </p:handoutMasterIdLst>
  <p:sldIdLst>
    <p:sldId id="274" r:id="rId2"/>
    <p:sldId id="362" r:id="rId3"/>
    <p:sldId id="360" r:id="rId4"/>
    <p:sldId id="361" r:id="rId5"/>
    <p:sldId id="363" r:id="rId6"/>
    <p:sldId id="284" r:id="rId7"/>
    <p:sldId id="290" r:id="rId8"/>
    <p:sldId id="294" r:id="rId9"/>
    <p:sldId id="293" r:id="rId10"/>
    <p:sldId id="364" r:id="rId11"/>
    <p:sldId id="306" r:id="rId12"/>
    <p:sldId id="350" r:id="rId13"/>
    <p:sldId id="349" r:id="rId14"/>
    <p:sldId id="348" r:id="rId15"/>
    <p:sldId id="354" r:id="rId16"/>
    <p:sldId id="318" r:id="rId17"/>
    <p:sldId id="319" r:id="rId18"/>
    <p:sldId id="320" r:id="rId19"/>
    <p:sldId id="355" r:id="rId20"/>
    <p:sldId id="341" r:id="rId21"/>
    <p:sldId id="315" r:id="rId22"/>
    <p:sldId id="337" r:id="rId23"/>
    <p:sldId id="329" r:id="rId24"/>
    <p:sldId id="334" r:id="rId25"/>
    <p:sldId id="335" r:id="rId26"/>
    <p:sldId id="336"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C002E"/>
    <a:srgbClr val="000000"/>
    <a:srgbClr val="333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54524" autoAdjust="0"/>
  </p:normalViewPr>
  <p:slideViewPr>
    <p:cSldViewPr snapToGrid="0">
      <p:cViewPr varScale="1">
        <p:scale>
          <a:sx n="65" d="100"/>
          <a:sy n="65" d="100"/>
        </p:scale>
        <p:origin x="2082" y="6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6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503015-6BB3-48A3-86D3-DE306B0F2F5B}" type="datetimeFigureOut">
              <a:rPr lang="en-CA" smtClean="0"/>
              <a:t>2020-09-23</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E6B460-BB21-45C6-A73D-1E29F8B19881}" type="slidenum">
              <a:rPr lang="en-CA" smtClean="0"/>
              <a:t>‹#›</a:t>
            </a:fld>
            <a:endParaRPr lang="en-CA"/>
          </a:p>
        </p:txBody>
      </p:sp>
    </p:spTree>
    <p:extLst>
      <p:ext uri="{BB962C8B-B14F-4D97-AF65-F5344CB8AC3E}">
        <p14:creationId xmlns:p14="http://schemas.microsoft.com/office/powerpoint/2010/main" val="985370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BE81C-7577-4CD8-BCDA-70814D829C05}" type="datetimeFigureOut">
              <a:rPr lang="en-CA" smtClean="0"/>
              <a:t>2020-09-23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81BA8-657C-4B10-B913-849340A2651B}" type="slidenum">
              <a:rPr lang="en-CA" smtClean="0"/>
              <a:t>‹#›</a:t>
            </a:fld>
            <a:endParaRPr lang="en-CA"/>
          </a:p>
        </p:txBody>
      </p:sp>
    </p:spTree>
    <p:extLst>
      <p:ext uri="{BB962C8B-B14F-4D97-AF65-F5344CB8AC3E}">
        <p14:creationId xmlns:p14="http://schemas.microsoft.com/office/powerpoint/2010/main" val="2035782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B781BA8-657C-4B10-B913-849340A2651B}" type="slidenum">
              <a:rPr lang="en-CA" smtClean="0"/>
              <a:t>1</a:t>
            </a:fld>
            <a:endParaRPr lang="en-CA"/>
          </a:p>
        </p:txBody>
      </p:sp>
    </p:spTree>
    <p:extLst>
      <p:ext uri="{BB962C8B-B14F-4D97-AF65-F5344CB8AC3E}">
        <p14:creationId xmlns:p14="http://schemas.microsoft.com/office/powerpoint/2010/main" val="388522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11</a:t>
            </a:fld>
            <a:endParaRPr lang="en-CA"/>
          </a:p>
        </p:txBody>
      </p:sp>
    </p:spTree>
    <p:extLst>
      <p:ext uri="{BB962C8B-B14F-4D97-AF65-F5344CB8AC3E}">
        <p14:creationId xmlns:p14="http://schemas.microsoft.com/office/powerpoint/2010/main" val="116164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12</a:t>
            </a:fld>
            <a:endParaRPr lang="en-CA"/>
          </a:p>
        </p:txBody>
      </p:sp>
    </p:spTree>
    <p:extLst>
      <p:ext uri="{BB962C8B-B14F-4D97-AF65-F5344CB8AC3E}">
        <p14:creationId xmlns:p14="http://schemas.microsoft.com/office/powerpoint/2010/main" val="4073084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13</a:t>
            </a:fld>
            <a:endParaRPr lang="en-CA"/>
          </a:p>
        </p:txBody>
      </p:sp>
    </p:spTree>
    <p:extLst>
      <p:ext uri="{BB962C8B-B14F-4D97-AF65-F5344CB8AC3E}">
        <p14:creationId xmlns:p14="http://schemas.microsoft.com/office/powerpoint/2010/main" val="3976981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endParaRPr lang="en-GB" sz="12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14</a:t>
            </a:fld>
            <a:endParaRPr lang="en-CA"/>
          </a:p>
        </p:txBody>
      </p:sp>
    </p:spTree>
    <p:extLst>
      <p:ext uri="{BB962C8B-B14F-4D97-AF65-F5344CB8AC3E}">
        <p14:creationId xmlns:p14="http://schemas.microsoft.com/office/powerpoint/2010/main" val="866703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15</a:t>
            </a:fld>
            <a:endParaRPr lang="en-CA"/>
          </a:p>
        </p:txBody>
      </p:sp>
    </p:spTree>
    <p:extLst>
      <p:ext uri="{BB962C8B-B14F-4D97-AF65-F5344CB8AC3E}">
        <p14:creationId xmlns:p14="http://schemas.microsoft.com/office/powerpoint/2010/main" val="2337669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16</a:t>
            </a:fld>
            <a:endParaRPr lang="en-CA"/>
          </a:p>
        </p:txBody>
      </p:sp>
    </p:spTree>
    <p:extLst>
      <p:ext uri="{BB962C8B-B14F-4D97-AF65-F5344CB8AC3E}">
        <p14:creationId xmlns:p14="http://schemas.microsoft.com/office/powerpoint/2010/main" val="3437862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17</a:t>
            </a:fld>
            <a:endParaRPr lang="en-CA"/>
          </a:p>
        </p:txBody>
      </p:sp>
    </p:spTree>
    <p:extLst>
      <p:ext uri="{BB962C8B-B14F-4D97-AF65-F5344CB8AC3E}">
        <p14:creationId xmlns:p14="http://schemas.microsoft.com/office/powerpoint/2010/main" val="337553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18</a:t>
            </a:fld>
            <a:endParaRPr lang="en-CA"/>
          </a:p>
        </p:txBody>
      </p:sp>
    </p:spTree>
    <p:extLst>
      <p:ext uri="{BB962C8B-B14F-4D97-AF65-F5344CB8AC3E}">
        <p14:creationId xmlns:p14="http://schemas.microsoft.com/office/powerpoint/2010/main" val="3878010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19</a:t>
            </a:fld>
            <a:endParaRPr lang="en-CA"/>
          </a:p>
        </p:txBody>
      </p:sp>
    </p:spTree>
    <p:extLst>
      <p:ext uri="{BB962C8B-B14F-4D97-AF65-F5344CB8AC3E}">
        <p14:creationId xmlns:p14="http://schemas.microsoft.com/office/powerpoint/2010/main" val="619483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B781BA8-657C-4B10-B913-849340A2651B}" type="slidenum">
              <a:rPr lang="en-CA" smtClean="0"/>
              <a:t>20</a:t>
            </a:fld>
            <a:endParaRPr lang="en-CA"/>
          </a:p>
        </p:txBody>
      </p:sp>
    </p:spTree>
    <p:extLst>
      <p:ext uri="{BB962C8B-B14F-4D97-AF65-F5344CB8AC3E}">
        <p14:creationId xmlns:p14="http://schemas.microsoft.com/office/powerpoint/2010/main" val="2131434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B781BA8-657C-4B10-B913-849340A2651B}" type="slidenum">
              <a:rPr lang="en-CA" smtClean="0"/>
              <a:t>2</a:t>
            </a:fld>
            <a:endParaRPr lang="en-CA"/>
          </a:p>
        </p:txBody>
      </p:sp>
    </p:spTree>
    <p:extLst>
      <p:ext uri="{BB962C8B-B14F-4D97-AF65-F5344CB8AC3E}">
        <p14:creationId xmlns:p14="http://schemas.microsoft.com/office/powerpoint/2010/main" val="4169056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21</a:t>
            </a:fld>
            <a:endParaRPr lang="en-CA"/>
          </a:p>
        </p:txBody>
      </p:sp>
    </p:spTree>
    <p:extLst>
      <p:ext uri="{BB962C8B-B14F-4D97-AF65-F5344CB8AC3E}">
        <p14:creationId xmlns:p14="http://schemas.microsoft.com/office/powerpoint/2010/main" val="2615695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B781BA8-657C-4B10-B913-849340A2651B}" type="slidenum">
              <a:rPr lang="en-CA" smtClean="0"/>
              <a:t>22</a:t>
            </a:fld>
            <a:endParaRPr lang="en-CA"/>
          </a:p>
        </p:txBody>
      </p:sp>
    </p:spTree>
    <p:extLst>
      <p:ext uri="{BB962C8B-B14F-4D97-AF65-F5344CB8AC3E}">
        <p14:creationId xmlns:p14="http://schemas.microsoft.com/office/powerpoint/2010/main" val="1235750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B781BA8-657C-4B10-B913-849340A2651B}" type="slidenum">
              <a:rPr lang="en-CA" smtClean="0"/>
              <a:t>23</a:t>
            </a:fld>
            <a:endParaRPr lang="en-CA"/>
          </a:p>
        </p:txBody>
      </p:sp>
    </p:spTree>
    <p:extLst>
      <p:ext uri="{BB962C8B-B14F-4D97-AF65-F5344CB8AC3E}">
        <p14:creationId xmlns:p14="http://schemas.microsoft.com/office/powerpoint/2010/main" val="374978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B781BA8-657C-4B10-B913-849340A2651B}" type="slidenum">
              <a:rPr lang="en-CA" smtClean="0"/>
              <a:t>24</a:t>
            </a:fld>
            <a:endParaRPr lang="en-CA"/>
          </a:p>
        </p:txBody>
      </p:sp>
    </p:spTree>
    <p:extLst>
      <p:ext uri="{BB962C8B-B14F-4D97-AF65-F5344CB8AC3E}">
        <p14:creationId xmlns:p14="http://schemas.microsoft.com/office/powerpoint/2010/main" val="429649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B781BA8-657C-4B10-B913-849340A2651B}" type="slidenum">
              <a:rPr lang="en-CA" smtClean="0"/>
              <a:t>25</a:t>
            </a:fld>
            <a:endParaRPr lang="en-CA"/>
          </a:p>
        </p:txBody>
      </p:sp>
    </p:spTree>
    <p:extLst>
      <p:ext uri="{BB962C8B-B14F-4D97-AF65-F5344CB8AC3E}">
        <p14:creationId xmlns:p14="http://schemas.microsoft.com/office/powerpoint/2010/main" val="1406189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B781BA8-657C-4B10-B913-849340A2651B}" type="slidenum">
              <a:rPr lang="en-CA" smtClean="0"/>
              <a:t>26</a:t>
            </a:fld>
            <a:endParaRPr lang="en-CA"/>
          </a:p>
        </p:txBody>
      </p:sp>
    </p:spTree>
    <p:extLst>
      <p:ext uri="{BB962C8B-B14F-4D97-AF65-F5344CB8AC3E}">
        <p14:creationId xmlns:p14="http://schemas.microsoft.com/office/powerpoint/2010/main" val="274202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B781BA8-657C-4B10-B913-849340A2651B}" type="slidenum">
              <a:rPr lang="en-CA" smtClean="0"/>
              <a:t>3</a:t>
            </a:fld>
            <a:endParaRPr lang="en-CA"/>
          </a:p>
        </p:txBody>
      </p:sp>
    </p:spTree>
    <p:extLst>
      <p:ext uri="{BB962C8B-B14F-4D97-AF65-F5344CB8AC3E}">
        <p14:creationId xmlns:p14="http://schemas.microsoft.com/office/powerpoint/2010/main" val="286955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5</a:t>
            </a:fld>
            <a:endParaRPr lang="en-CA"/>
          </a:p>
        </p:txBody>
      </p:sp>
    </p:spTree>
    <p:extLst>
      <p:ext uri="{BB962C8B-B14F-4D97-AF65-F5344CB8AC3E}">
        <p14:creationId xmlns:p14="http://schemas.microsoft.com/office/powerpoint/2010/main" val="3711911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6</a:t>
            </a:fld>
            <a:endParaRPr lang="en-CA"/>
          </a:p>
        </p:txBody>
      </p:sp>
    </p:spTree>
    <p:extLst>
      <p:ext uri="{BB962C8B-B14F-4D97-AF65-F5344CB8AC3E}">
        <p14:creationId xmlns:p14="http://schemas.microsoft.com/office/powerpoint/2010/main" val="308037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600"/>
              </a:spcAft>
            </a:pPr>
            <a:endParaRPr lang="en-CA"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7</a:t>
            </a:fld>
            <a:endParaRPr lang="en-CA"/>
          </a:p>
        </p:txBody>
      </p:sp>
    </p:spTree>
    <p:extLst>
      <p:ext uri="{BB962C8B-B14F-4D97-AF65-F5344CB8AC3E}">
        <p14:creationId xmlns:p14="http://schemas.microsoft.com/office/powerpoint/2010/main" val="1347371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B781BA8-657C-4B10-B913-849340A2651B}" type="slidenum">
              <a:rPr lang="en-CA" smtClean="0"/>
              <a:t>8</a:t>
            </a:fld>
            <a:endParaRPr lang="en-CA"/>
          </a:p>
        </p:txBody>
      </p:sp>
    </p:spTree>
    <p:extLst>
      <p:ext uri="{BB962C8B-B14F-4D97-AF65-F5344CB8AC3E}">
        <p14:creationId xmlns:p14="http://schemas.microsoft.com/office/powerpoint/2010/main" val="395493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dirty="0"/>
          </a:p>
        </p:txBody>
      </p:sp>
      <p:sp>
        <p:nvSpPr>
          <p:cNvPr id="4" name="Slide Number Placeholder 3"/>
          <p:cNvSpPr>
            <a:spLocks noGrp="1"/>
          </p:cNvSpPr>
          <p:nvPr>
            <p:ph type="sldNum" sz="quarter" idx="10"/>
          </p:nvPr>
        </p:nvSpPr>
        <p:spPr/>
        <p:txBody>
          <a:bodyPr/>
          <a:lstStyle/>
          <a:p>
            <a:fld id="{EB781BA8-657C-4B10-B913-849340A2651B}" type="slidenum">
              <a:rPr lang="en-CA" smtClean="0"/>
              <a:t>9</a:t>
            </a:fld>
            <a:endParaRPr lang="en-CA"/>
          </a:p>
        </p:txBody>
      </p:sp>
    </p:spTree>
    <p:extLst>
      <p:ext uri="{BB962C8B-B14F-4D97-AF65-F5344CB8AC3E}">
        <p14:creationId xmlns:p14="http://schemas.microsoft.com/office/powerpoint/2010/main" val="1717841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sz="12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fld id="{EB781BA8-657C-4B10-B913-849340A2651B}" type="slidenum">
              <a:rPr lang="en-CA" smtClean="0"/>
              <a:t>10</a:t>
            </a:fld>
            <a:endParaRPr lang="en-CA"/>
          </a:p>
        </p:txBody>
      </p:sp>
    </p:spTree>
    <p:extLst>
      <p:ext uri="{BB962C8B-B14F-4D97-AF65-F5344CB8AC3E}">
        <p14:creationId xmlns:p14="http://schemas.microsoft.com/office/powerpoint/2010/main" val="261147262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slideMaster" Target="../slideMasters/slideMaster1.xm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330519A-75D8-4757-9EE0-0400B204ACB6}"/>
              </a:ext>
            </a:extLst>
          </p:cNvPr>
          <p:cNvPicPr>
            <a:picLocks noChangeAspect="1"/>
          </p:cNvPicPr>
          <p:nvPr userDrawn="1">
            <p:custDataLst>
              <p:tags r:id="rId1"/>
            </p:custDataLst>
          </p:nvPr>
        </p:nvPicPr>
        <p:blipFill>
          <a:blip r:embed="rId5" cstate="screen">
            <a:extLst>
              <a:ext uri="{28A0092B-C50C-407E-A947-70E740481C1C}">
                <a14:useLocalDpi xmlns:a14="http://schemas.microsoft.com/office/drawing/2010/main"/>
              </a:ext>
            </a:extLst>
          </a:blip>
          <a:stretch>
            <a:fillRect/>
          </a:stretch>
        </p:blipFill>
        <p:spPr bwMode="invGray">
          <a:xfrm>
            <a:off x="0" y="0"/>
            <a:ext cx="12192000" cy="6858000"/>
          </a:xfrm>
          <a:prstGeom prst="rect">
            <a:avLst/>
          </a:prstGeom>
          <a:solidFill>
            <a:schemeClr val="tx1">
              <a:lumMod val="50000"/>
              <a:alpha val="0"/>
            </a:schemeClr>
          </a:solidFill>
        </p:spPr>
      </p:pic>
      <p:sp>
        <p:nvSpPr>
          <p:cNvPr id="14" name="Title 1">
            <a:extLst>
              <a:ext uri="{FF2B5EF4-FFF2-40B4-BE49-F238E27FC236}">
                <a16:creationId xmlns:a16="http://schemas.microsoft.com/office/drawing/2014/main" id="{0304DC90-0E1D-4D93-BBDD-43673FC75B5B}"/>
              </a:ext>
            </a:extLst>
          </p:cNvPr>
          <p:cNvSpPr>
            <a:spLocks noGrp="1"/>
          </p:cNvSpPr>
          <p:nvPr>
            <p:ph type="ctrTitle" hasCustomPrompt="1"/>
          </p:nvPr>
        </p:nvSpPr>
        <p:spPr>
          <a:xfrm>
            <a:off x="3271268" y="1321570"/>
            <a:ext cx="7320000" cy="734400"/>
          </a:xfrm>
          <a:prstGeom prst="rect">
            <a:avLst/>
          </a:prstGeom>
        </p:spPr>
        <p:txBody>
          <a:bodyPr vert="horz" lIns="91440" tIns="45720" rIns="91440" bIns="45720" rtlCol="0" anchor="t">
            <a:noAutofit/>
          </a:bodyPr>
          <a:lstStyle>
            <a:lvl1pPr algn="l">
              <a:lnSpc>
                <a:spcPct val="100000"/>
              </a:lnSpc>
              <a:defRPr lang="en-US" sz="3200" b="1" dirty="0">
                <a:solidFill>
                  <a:schemeClr val="bg1"/>
                </a:solidFill>
              </a:defRPr>
            </a:lvl1pPr>
          </a:lstStyle>
          <a:p>
            <a:pPr lvl="0"/>
            <a:r>
              <a:rPr lang="en-US" dirty="0"/>
              <a:t>Click to edit Master title / </a:t>
            </a:r>
            <a:r>
              <a:rPr lang="en-US" dirty="0" err="1"/>
              <a:t>Cliquez</a:t>
            </a:r>
            <a:r>
              <a:rPr lang="en-US" dirty="0"/>
              <a:t> pour modifier le </a:t>
            </a:r>
            <a:r>
              <a:rPr lang="en-US" dirty="0" err="1"/>
              <a:t>titre</a:t>
            </a:r>
            <a:endParaRPr lang="en-US" dirty="0"/>
          </a:p>
        </p:txBody>
      </p:sp>
      <p:sp>
        <p:nvSpPr>
          <p:cNvPr id="15" name="Subtitle 2">
            <a:extLst>
              <a:ext uri="{FF2B5EF4-FFF2-40B4-BE49-F238E27FC236}">
                <a16:creationId xmlns:a16="http://schemas.microsoft.com/office/drawing/2014/main" id="{62A3BB08-7A9C-435F-B260-4EFE22C54A79}"/>
              </a:ext>
            </a:extLst>
          </p:cNvPr>
          <p:cNvSpPr>
            <a:spLocks noGrp="1"/>
          </p:cNvSpPr>
          <p:nvPr>
            <p:ph type="subTitle" idx="1" hasCustomPrompt="1"/>
          </p:nvPr>
        </p:nvSpPr>
        <p:spPr>
          <a:xfrm>
            <a:off x="3271270" y="2513748"/>
            <a:ext cx="5586169" cy="1086056"/>
          </a:xfrm>
          <a:prstGeom prst="rect">
            <a:avLst/>
          </a:prstGeom>
        </p:spPr>
        <p:txBody>
          <a:bodyPr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ts val="2500"/>
              </a:lnSpc>
              <a:spcBef>
                <a:spcPts val="1000"/>
              </a:spcBef>
              <a:spcAft>
                <a:spcPts val="0"/>
              </a:spcAft>
              <a:buClrTx/>
              <a:buSzTx/>
              <a:buFont typeface="Arial" panose="020B0604020202020204" pitchFamily="34" charset="0"/>
              <a:buNone/>
              <a:tabLst/>
              <a:defRPr/>
            </a:pPr>
            <a:r>
              <a:rPr lang="en-US" dirty="0"/>
              <a:t>Click to edit subheading</a:t>
            </a:r>
            <a:br>
              <a:rPr lang="en-US" dirty="0"/>
            </a:br>
            <a:r>
              <a:rPr lang="en-US" dirty="0" err="1"/>
              <a:t>Cliquez</a:t>
            </a:r>
            <a:r>
              <a:rPr lang="en-US" dirty="0"/>
              <a:t> pour modifier le sous-</a:t>
            </a:r>
            <a:r>
              <a:rPr lang="en-US" dirty="0" err="1"/>
              <a:t>titre</a:t>
            </a:r>
            <a:endParaRPr lang="en-US" dirty="0"/>
          </a:p>
        </p:txBody>
      </p:sp>
      <p:pic>
        <p:nvPicPr>
          <p:cNvPr id="16" name="Picture 15">
            <a:extLst>
              <a:ext uri="{FF2B5EF4-FFF2-40B4-BE49-F238E27FC236}">
                <a16:creationId xmlns:a16="http://schemas.microsoft.com/office/drawing/2014/main" id="{814D6ECB-EF03-47C6-8819-064577DBAC8C}"/>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1036095" y="2060042"/>
            <a:ext cx="924835" cy="976793"/>
          </a:xfrm>
          <a:prstGeom prst="rect">
            <a:avLst/>
          </a:prstGeom>
        </p:spPr>
      </p:pic>
      <p:cxnSp>
        <p:nvCxnSpPr>
          <p:cNvPr id="17" name="Straight Connector 16">
            <a:extLst>
              <a:ext uri="{FF2B5EF4-FFF2-40B4-BE49-F238E27FC236}">
                <a16:creationId xmlns:a16="http://schemas.microsoft.com/office/drawing/2014/main" id="{C74D8CD5-B73D-4CFC-AC49-52BC7C98A44A}"/>
              </a:ext>
            </a:extLst>
          </p:cNvPr>
          <p:cNvCxnSpPr/>
          <p:nvPr userDrawn="1">
            <p:custDataLst>
              <p:tags r:id="rId2"/>
            </p:custDataLst>
          </p:nvPr>
        </p:nvCxnSpPr>
        <p:spPr>
          <a:xfrm flipH="1">
            <a:off x="3392728" y="3912420"/>
            <a:ext cx="10101837" cy="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6813063-6611-40AB-B2C7-8DAF2CEA4017}"/>
              </a:ext>
            </a:extLst>
          </p:cNvPr>
          <p:cNvPicPr>
            <a:picLocks/>
          </p:cNvPicPr>
          <p:nvPr userDrawn="1">
            <p:custDataLst>
              <p:tags r:id="rId3"/>
            </p:custDataLst>
          </p:nvPr>
        </p:nvPicPr>
        <p:blipFill>
          <a:blip r:embed="rId7"/>
          <a:stretch>
            <a:fillRect/>
          </a:stretch>
        </p:blipFill>
        <p:spPr bwMode="black">
          <a:xfrm>
            <a:off x="1182049" y="982494"/>
            <a:ext cx="1530000" cy="1540000"/>
          </a:xfrm>
          <a:prstGeom prst="rect">
            <a:avLst/>
          </a:prstGeom>
        </p:spPr>
      </p:pic>
      <p:pic>
        <p:nvPicPr>
          <p:cNvPr id="19" name="Picture 18">
            <a:extLst>
              <a:ext uri="{FF2B5EF4-FFF2-40B4-BE49-F238E27FC236}">
                <a16:creationId xmlns:a16="http://schemas.microsoft.com/office/drawing/2014/main" id="{147982A5-AAA7-4797-AA07-9F8CD1DE26BE}"/>
              </a:ext>
            </a:extLst>
          </p:cNvPr>
          <p:cNvPicPr>
            <a:picLocks/>
          </p:cNvPicPr>
          <p:nvPr userDrawn="1"/>
        </p:nvPicPr>
        <p:blipFill>
          <a:blip r:embed="rId8" cstate="print">
            <a:extLst>
              <a:ext uri="{28A0092B-C50C-407E-A947-70E740481C1C}">
                <a14:useLocalDpi xmlns:a14="http://schemas.microsoft.com/office/drawing/2010/main" val="0"/>
              </a:ext>
            </a:extLst>
          </a:blip>
          <a:stretch>
            <a:fillRect/>
          </a:stretch>
        </p:blipFill>
        <p:spPr bwMode="black">
          <a:xfrm>
            <a:off x="3178257" y="4225042"/>
            <a:ext cx="3074051" cy="436731"/>
          </a:xfrm>
          <a:prstGeom prst="rect">
            <a:avLst/>
          </a:prstGeom>
        </p:spPr>
      </p:pic>
      <p:pic>
        <p:nvPicPr>
          <p:cNvPr id="20" name="Picture 19">
            <a:extLst>
              <a:ext uri="{FF2B5EF4-FFF2-40B4-BE49-F238E27FC236}">
                <a16:creationId xmlns:a16="http://schemas.microsoft.com/office/drawing/2014/main" id="{EA290BDE-1609-4169-95F6-2193A4F6D7A7}"/>
              </a:ext>
            </a:extLst>
          </p:cNvPr>
          <p:cNvPicPr>
            <a:picLocks/>
          </p:cNvPicPr>
          <p:nvPr userDrawn="1"/>
        </p:nvPicPr>
        <p:blipFill>
          <a:blip r:embed="rId9" cstate="print">
            <a:extLst>
              <a:ext uri="{28A0092B-C50C-407E-A947-70E740481C1C}">
                <a14:useLocalDpi xmlns:a14="http://schemas.microsoft.com/office/drawing/2010/main" val="0"/>
              </a:ext>
            </a:extLst>
          </a:blip>
          <a:stretch>
            <a:fillRect/>
          </a:stretch>
        </p:blipFill>
        <p:spPr bwMode="black">
          <a:xfrm>
            <a:off x="6702556" y="4243590"/>
            <a:ext cx="1288921" cy="304053"/>
          </a:xfrm>
          <a:prstGeom prst="rect">
            <a:avLst/>
          </a:prstGeom>
        </p:spPr>
      </p:pic>
    </p:spTree>
    <p:extLst>
      <p:ext uri="{BB962C8B-B14F-4D97-AF65-F5344CB8AC3E}">
        <p14:creationId xmlns:p14="http://schemas.microsoft.com/office/powerpoint/2010/main" val="1420306454"/>
      </p:ext>
    </p:extLst>
  </p:cSld>
  <p:clrMapOvr>
    <a:masterClrMapping/>
  </p:clrMapOvr>
  <p:extLst>
    <p:ext uri="{DCECCB84-F9BA-43D5-87BE-67443E8EF086}">
      <p15:sldGuideLst xmlns:p15="http://schemas.microsoft.com/office/powerpoint/2012/main">
        <p15:guide id="1" orient="horz" pos="2069" userDrawn="1">
          <p15:clr>
            <a:srgbClr val="FBAE40"/>
          </p15:clr>
        </p15:guide>
        <p15:guide id="2" pos="60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ayout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35199" y="451976"/>
            <a:ext cx="8941252" cy="856125"/>
          </a:xfrm>
          <a:prstGeom prst="rect">
            <a:avLst/>
          </a:prstGeom>
        </p:spPr>
        <p:txBody>
          <a:bodyPr>
            <a:noAutofit/>
          </a:bodyPr>
          <a:lstStyle>
            <a:lvl1pPr>
              <a:defRPr sz="3200" b="1" baseline="0">
                <a:solidFill>
                  <a:srgbClr val="33333C"/>
                </a:solidFill>
              </a:defRPr>
            </a:lvl1pPr>
          </a:lstStyle>
          <a:p>
            <a:r>
              <a:rPr lang="en-US" dirty="0"/>
              <a:t>Click to edit Master title /</a:t>
            </a:r>
            <a:br>
              <a:rPr lang="en-US" dirty="0"/>
            </a:br>
            <a:r>
              <a:rPr lang="en-US" dirty="0" err="1"/>
              <a:t>Cliquez</a:t>
            </a:r>
            <a:r>
              <a:rPr lang="en-US" dirty="0"/>
              <a:t> pour modifier le </a:t>
            </a:r>
            <a:r>
              <a:rPr lang="en-US" dirty="0" err="1"/>
              <a:t>titre</a:t>
            </a:r>
            <a:endParaRPr lang="en-US" dirty="0"/>
          </a:p>
        </p:txBody>
      </p:sp>
      <p:sp>
        <p:nvSpPr>
          <p:cNvPr id="3" name="Content Placeholder 2"/>
          <p:cNvSpPr>
            <a:spLocks noGrp="1"/>
          </p:cNvSpPr>
          <p:nvPr>
            <p:ph idx="1" hasCustomPrompt="1"/>
          </p:nvPr>
        </p:nvSpPr>
        <p:spPr>
          <a:xfrm>
            <a:off x="661251" y="1711573"/>
            <a:ext cx="10895100" cy="442283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baseline="0">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baseline="0">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baseline="0">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text / </a:t>
            </a:r>
            <a:r>
              <a:rPr lang="en-US" dirty="0" err="1"/>
              <a:t>Cliquez</a:t>
            </a:r>
            <a:r>
              <a:rPr lang="en-US" dirty="0"/>
              <a:t> pour modifier le </a:t>
            </a:r>
            <a:r>
              <a:rPr lang="en-US" dirty="0" err="1"/>
              <a:t>texte</a:t>
            </a:r>
            <a:endParaRPr lang="en-US" dirty="0"/>
          </a:p>
          <a:p>
            <a:pPr lvl="0"/>
            <a:endParaRPr lang="en-US" dirty="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Second level / </a:t>
            </a:r>
            <a:r>
              <a:rPr lang="en-US" dirty="0" err="1"/>
              <a:t>Deuxième</a:t>
            </a:r>
            <a:r>
              <a:rPr lang="en-US" dirty="0"/>
              <a:t> </a:t>
            </a:r>
            <a:r>
              <a:rPr lang="en-US" dirty="0" err="1"/>
              <a:t>niveau</a:t>
            </a:r>
            <a:endParaRPr lang="en-US" dirty="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Third level / </a:t>
            </a:r>
            <a:r>
              <a:rPr lang="en-US" dirty="0" err="1"/>
              <a:t>Troisième</a:t>
            </a:r>
            <a:r>
              <a:rPr lang="en-US" dirty="0"/>
              <a:t> </a:t>
            </a:r>
            <a:r>
              <a:rPr lang="en-US" dirty="0" err="1"/>
              <a:t>niveau</a:t>
            </a:r>
            <a:endParaRPr lang="en-US" dirty="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Quatrième</a:t>
            </a:r>
            <a:r>
              <a:rPr lang="en-US" dirty="0"/>
              <a:t> </a:t>
            </a:r>
            <a:r>
              <a:rPr lang="en-US" dirty="0" err="1"/>
              <a:t>niveau</a:t>
            </a:r>
            <a:r>
              <a:rPr lang="en-US" dirty="0"/>
              <a:t> / 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Cinquième</a:t>
            </a:r>
            <a:r>
              <a:rPr lang="en-US" dirty="0"/>
              <a:t> </a:t>
            </a:r>
            <a:r>
              <a:rPr lang="en-US" dirty="0" err="1"/>
              <a:t>niveau</a:t>
            </a:r>
            <a:r>
              <a:rPr lang="en-US" dirty="0"/>
              <a:t> / Fifth level</a:t>
            </a:r>
          </a:p>
        </p:txBody>
      </p:sp>
    </p:spTree>
    <p:extLst>
      <p:ext uri="{BB962C8B-B14F-4D97-AF65-F5344CB8AC3E}">
        <p14:creationId xmlns:p14="http://schemas.microsoft.com/office/powerpoint/2010/main" val="293907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C002E"/>
        </a:solidFill>
        <a:effectLst/>
      </p:bgPr>
    </p:bg>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625374" y="3012659"/>
            <a:ext cx="8941252" cy="856125"/>
          </a:xfrm>
          <a:prstGeom prst="rect">
            <a:avLst/>
          </a:prstGeom>
          <a:noFill/>
        </p:spPr>
        <p:txBody>
          <a:bodyPr>
            <a:noAutofit/>
          </a:bodyPr>
          <a:lstStyle>
            <a:lvl1pPr algn="ctr">
              <a:defRPr sz="3600" b="1" baseline="0">
                <a:solidFill>
                  <a:schemeClr val="bg1"/>
                </a:solidFill>
              </a:defRPr>
            </a:lvl1pPr>
          </a:lstStyle>
          <a:p>
            <a:r>
              <a:rPr lang="en-US" dirty="0"/>
              <a:t>Click to edit Master title /</a:t>
            </a:r>
            <a:br>
              <a:rPr lang="en-US" dirty="0"/>
            </a:br>
            <a:r>
              <a:rPr lang="en-US" dirty="0" err="1"/>
              <a:t>Cliquez</a:t>
            </a:r>
            <a:r>
              <a:rPr lang="en-US" dirty="0"/>
              <a:t> pour modifier le </a:t>
            </a:r>
            <a:r>
              <a:rPr lang="en-US" dirty="0" err="1"/>
              <a:t>titre</a:t>
            </a:r>
            <a:endParaRPr lang="en-US" dirty="0"/>
          </a:p>
        </p:txBody>
      </p:sp>
      <p:sp>
        <p:nvSpPr>
          <p:cNvPr id="2" name="Rectangle 1"/>
          <p:cNvSpPr/>
          <p:nvPr userDrawn="1"/>
        </p:nvSpPr>
        <p:spPr bwMode="hidden">
          <a:xfrm>
            <a:off x="710119" y="1225685"/>
            <a:ext cx="2286000" cy="233464"/>
          </a:xfrm>
          <a:prstGeom prst="rect">
            <a:avLst/>
          </a:prstGeom>
          <a:solidFill>
            <a:srgbClr val="0C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2677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Layout 3">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35199" y="451976"/>
            <a:ext cx="8941252" cy="856125"/>
          </a:xfrm>
          <a:prstGeom prst="rect">
            <a:avLst/>
          </a:prstGeom>
        </p:spPr>
        <p:txBody>
          <a:bodyPr>
            <a:noAutofit/>
          </a:bodyPr>
          <a:lstStyle>
            <a:lvl1pPr>
              <a:defRPr sz="3200" b="1" baseline="0">
                <a:solidFill>
                  <a:srgbClr val="33333C"/>
                </a:solidFill>
              </a:defRPr>
            </a:lvl1pPr>
          </a:lstStyle>
          <a:p>
            <a:r>
              <a:rPr lang="en-US" dirty="0"/>
              <a:t>Click to edit Master title /</a:t>
            </a:r>
            <a:br>
              <a:rPr lang="en-US" dirty="0"/>
            </a:br>
            <a:r>
              <a:rPr lang="en-US" dirty="0" err="1"/>
              <a:t>Cliquez</a:t>
            </a:r>
            <a:r>
              <a:rPr lang="en-US" dirty="0"/>
              <a:t> pour modifier le </a:t>
            </a:r>
            <a:r>
              <a:rPr lang="en-US" dirty="0" err="1"/>
              <a:t>titre</a:t>
            </a:r>
            <a:endParaRPr lang="en-US" dirty="0"/>
          </a:p>
        </p:txBody>
      </p:sp>
      <p:sp>
        <p:nvSpPr>
          <p:cNvPr id="5" name="Content Placeholder 2"/>
          <p:cNvSpPr>
            <a:spLocks noGrp="1"/>
          </p:cNvSpPr>
          <p:nvPr>
            <p:ph idx="1" hasCustomPrompt="1"/>
          </p:nvPr>
        </p:nvSpPr>
        <p:spPr>
          <a:xfrm>
            <a:off x="661251" y="1711573"/>
            <a:ext cx="10895100" cy="4422831"/>
          </a:xfrm>
          <a:prstGeom prst="rect">
            <a:avLst/>
          </a:prstGeom>
        </p:spPr>
        <p:txBody>
          <a:bodyPr>
            <a:normAutofit/>
          </a:bodyPr>
          <a:lstStyle>
            <a:lvl1pPr marL="228600" marR="0" indent="-228600" algn="l" defTabSz="914400" rtl="0" eaLnBrk="1" fontAlgn="auto" latinLnBrk="0" hangingPunct="1">
              <a:lnSpc>
                <a:spcPct val="114000"/>
              </a:lnSpc>
              <a:spcBef>
                <a:spcPts val="1000"/>
              </a:spcBef>
              <a:spcAft>
                <a:spcPts val="0"/>
              </a:spcAft>
              <a:buClrTx/>
              <a:buSzTx/>
              <a:buFont typeface="Arial" panose="020B0604020202020204" pitchFamily="34" charset="0"/>
              <a:buChar char="•"/>
              <a:tabLst/>
              <a:defRPr sz="2800" b="0" baseline="0">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114000"/>
              </a:lnSpc>
              <a:spcBef>
                <a:spcPts val="500"/>
              </a:spcBef>
              <a:spcAft>
                <a:spcPts val="0"/>
              </a:spcAft>
              <a:buClrTx/>
              <a:buSzTx/>
              <a:buFont typeface="Arial" panose="020B0604020202020204" pitchFamily="34" charset="0"/>
              <a:buChar char="•"/>
              <a:tabLst/>
              <a:defRPr sz="2400">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114000"/>
              </a:lnSpc>
              <a:spcBef>
                <a:spcPts val="500"/>
              </a:spcBef>
              <a:spcAft>
                <a:spcPts val="0"/>
              </a:spcAft>
              <a:buClrTx/>
              <a:buSzTx/>
              <a:buFont typeface="Arial" panose="020B0604020202020204" pitchFamily="34" charset="0"/>
              <a:buChar char="•"/>
              <a:tabLst/>
              <a:defRPr sz="2400" baseline="0">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114000"/>
              </a:lnSpc>
              <a:spcBef>
                <a:spcPts val="500"/>
              </a:spcBef>
              <a:spcAft>
                <a:spcPts val="0"/>
              </a:spcAft>
              <a:buClrTx/>
              <a:buSzTx/>
              <a:buFont typeface="Arial" panose="020B0604020202020204" pitchFamily="34" charset="0"/>
              <a:buChar char="•"/>
              <a:tabLst/>
              <a:defRPr sz="2400" baseline="0">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114000"/>
              </a:lnSpc>
              <a:spcBef>
                <a:spcPts val="500"/>
              </a:spcBef>
              <a:spcAft>
                <a:spcPts val="0"/>
              </a:spcAft>
              <a:buClrTx/>
              <a:buSzTx/>
              <a:buFont typeface="Arial" panose="020B0604020202020204" pitchFamily="34" charset="0"/>
              <a:buChar char="•"/>
              <a:tabLst/>
              <a:defRPr sz="2400"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text / </a:t>
            </a:r>
            <a:r>
              <a:rPr lang="en-US" dirty="0" err="1"/>
              <a:t>Cliquez</a:t>
            </a:r>
            <a:r>
              <a:rPr lang="en-US" dirty="0"/>
              <a:t> pour modifier le </a:t>
            </a:r>
            <a:r>
              <a:rPr lang="en-US" dirty="0" err="1"/>
              <a:t>texte</a:t>
            </a:r>
            <a:endParaRPr lang="en-US" dirty="0"/>
          </a:p>
          <a:p>
            <a:pPr lvl="0"/>
            <a:endParaRPr lang="en-US" dirty="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Second level / </a:t>
            </a:r>
            <a:r>
              <a:rPr lang="en-US" dirty="0" err="1"/>
              <a:t>Deuxième</a:t>
            </a:r>
            <a:r>
              <a:rPr lang="en-US" dirty="0"/>
              <a:t> </a:t>
            </a:r>
            <a:r>
              <a:rPr lang="en-US" dirty="0" err="1"/>
              <a:t>niveau</a:t>
            </a:r>
            <a:endParaRPr lang="en-US" dirty="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Third level / </a:t>
            </a:r>
            <a:r>
              <a:rPr lang="en-US" dirty="0" err="1"/>
              <a:t>Troisième</a:t>
            </a:r>
            <a:r>
              <a:rPr lang="en-US" dirty="0"/>
              <a:t> </a:t>
            </a:r>
            <a:r>
              <a:rPr lang="en-US" dirty="0" err="1"/>
              <a:t>niveau</a:t>
            </a:r>
            <a:endParaRPr lang="en-US" dirty="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Quatrième</a:t>
            </a:r>
            <a:r>
              <a:rPr lang="en-US" dirty="0"/>
              <a:t> </a:t>
            </a:r>
            <a:r>
              <a:rPr lang="en-US" dirty="0" err="1"/>
              <a:t>niveau</a:t>
            </a:r>
            <a:r>
              <a:rPr lang="en-US" dirty="0"/>
              <a:t> / 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Cinquième</a:t>
            </a:r>
            <a:r>
              <a:rPr lang="en-US" dirty="0"/>
              <a:t> </a:t>
            </a:r>
            <a:r>
              <a:rPr lang="en-US" dirty="0" err="1"/>
              <a:t>niveau</a:t>
            </a:r>
            <a:r>
              <a:rPr lang="en-US" dirty="0"/>
              <a:t> / Fifth level</a:t>
            </a:r>
          </a:p>
        </p:txBody>
      </p:sp>
    </p:spTree>
    <p:extLst>
      <p:ext uri="{BB962C8B-B14F-4D97-AF65-F5344CB8AC3E}">
        <p14:creationId xmlns:p14="http://schemas.microsoft.com/office/powerpoint/2010/main" val="110593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4">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35199" y="451976"/>
            <a:ext cx="8941252" cy="856125"/>
          </a:xfrm>
          <a:prstGeom prst="rect">
            <a:avLst/>
          </a:prstGeom>
        </p:spPr>
        <p:txBody>
          <a:bodyPr>
            <a:noAutofit/>
          </a:bodyPr>
          <a:lstStyle>
            <a:lvl1pPr>
              <a:defRPr sz="3200" b="1" baseline="0">
                <a:solidFill>
                  <a:srgbClr val="33333C"/>
                </a:solidFill>
              </a:defRPr>
            </a:lvl1pPr>
          </a:lstStyle>
          <a:p>
            <a:r>
              <a:rPr lang="en-US" dirty="0"/>
              <a:t>Click to edit Master title /</a:t>
            </a:r>
            <a:br>
              <a:rPr lang="en-US" dirty="0"/>
            </a:br>
            <a:r>
              <a:rPr lang="en-US" dirty="0" err="1"/>
              <a:t>Cliquez</a:t>
            </a:r>
            <a:r>
              <a:rPr lang="en-US" dirty="0"/>
              <a:t> pour modifier le </a:t>
            </a:r>
            <a:r>
              <a:rPr lang="en-US" dirty="0" err="1"/>
              <a:t>titre</a:t>
            </a:r>
            <a:endParaRPr lang="en-US" dirty="0"/>
          </a:p>
        </p:txBody>
      </p:sp>
      <p:sp>
        <p:nvSpPr>
          <p:cNvPr id="10" name="Content Placeholder 2"/>
          <p:cNvSpPr>
            <a:spLocks noGrp="1"/>
          </p:cNvSpPr>
          <p:nvPr>
            <p:ph idx="11" hasCustomPrompt="1"/>
          </p:nvPr>
        </p:nvSpPr>
        <p:spPr>
          <a:xfrm>
            <a:off x="661253" y="1711573"/>
            <a:ext cx="5146751" cy="442283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baseline="0">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text / </a:t>
            </a:r>
            <a:r>
              <a:rPr lang="en-US" dirty="0" err="1"/>
              <a:t>Cliquez</a:t>
            </a:r>
            <a:r>
              <a:rPr lang="en-US" dirty="0"/>
              <a:t> pour modifier le </a:t>
            </a:r>
            <a:r>
              <a:rPr lang="en-US" dirty="0" err="1"/>
              <a:t>texte</a:t>
            </a:r>
            <a:endParaRPr lang="en-US" dirty="0"/>
          </a:p>
          <a:p>
            <a:pPr lvl="0"/>
            <a:endParaRPr lang="en-US" dirty="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Second level / </a:t>
            </a:r>
            <a:r>
              <a:rPr lang="en-US" dirty="0" err="1"/>
              <a:t>Deuxième</a:t>
            </a:r>
            <a:r>
              <a:rPr lang="en-US" dirty="0"/>
              <a:t> </a:t>
            </a:r>
            <a:r>
              <a:rPr lang="en-US" dirty="0" err="1"/>
              <a:t>niveau</a:t>
            </a:r>
            <a:endParaRPr lang="en-US" dirty="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Third level / </a:t>
            </a:r>
            <a:r>
              <a:rPr lang="en-US" dirty="0" err="1"/>
              <a:t>Troisième</a:t>
            </a:r>
            <a:r>
              <a:rPr lang="en-US" dirty="0"/>
              <a:t> </a:t>
            </a:r>
            <a:r>
              <a:rPr lang="en-US" dirty="0" err="1"/>
              <a:t>niveau</a:t>
            </a:r>
            <a:endParaRPr lang="en-US" dirty="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Quatrième</a:t>
            </a:r>
            <a:r>
              <a:rPr lang="en-US" dirty="0"/>
              <a:t> </a:t>
            </a:r>
            <a:r>
              <a:rPr lang="en-US" dirty="0" err="1"/>
              <a:t>niveau</a:t>
            </a:r>
            <a:r>
              <a:rPr lang="en-US" dirty="0"/>
              <a:t> / 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Cinquième</a:t>
            </a:r>
            <a:r>
              <a:rPr lang="en-US" dirty="0"/>
              <a:t> </a:t>
            </a:r>
            <a:r>
              <a:rPr lang="en-US" dirty="0" err="1"/>
              <a:t>niveau</a:t>
            </a:r>
            <a:r>
              <a:rPr lang="en-US" dirty="0"/>
              <a:t> / Fifth level</a:t>
            </a:r>
          </a:p>
        </p:txBody>
      </p:sp>
      <p:sp>
        <p:nvSpPr>
          <p:cNvPr id="5" name="Picture Placeholder 4"/>
          <p:cNvSpPr>
            <a:spLocks noGrp="1"/>
          </p:cNvSpPr>
          <p:nvPr>
            <p:ph type="pic" sz="quarter" idx="10" hasCustomPrompt="1"/>
          </p:nvPr>
        </p:nvSpPr>
        <p:spPr>
          <a:xfrm>
            <a:off x="6403197" y="1711573"/>
            <a:ext cx="5376000" cy="4422831"/>
          </a:xfrm>
          <a:prstGeom prst="rect">
            <a:avLst/>
          </a:prstGeom>
        </p:spPr>
        <p:txBody>
          <a:bodyPr>
            <a:normAutofit/>
          </a:bodyPr>
          <a:lstStyle>
            <a:lvl1pPr>
              <a:defRPr sz="2000" b="0">
                <a:latin typeface="Arial" panose="020B0604020202020204" pitchFamily="34" charset="0"/>
                <a:cs typeface="Arial" panose="020B0604020202020204" pitchFamily="34" charset="0"/>
              </a:defRPr>
            </a:lvl1pPr>
          </a:lstStyle>
          <a:p>
            <a:r>
              <a:rPr lang="en-CA" dirty="0"/>
              <a:t>Image / Picture</a:t>
            </a:r>
          </a:p>
        </p:txBody>
      </p:sp>
    </p:spTree>
    <p:extLst>
      <p:ext uri="{BB962C8B-B14F-4D97-AF65-F5344CB8AC3E}">
        <p14:creationId xmlns:p14="http://schemas.microsoft.com/office/powerpoint/2010/main" val="416476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ayout 5">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35199" y="451976"/>
            <a:ext cx="8941252" cy="856125"/>
          </a:xfrm>
          <a:prstGeom prst="rect">
            <a:avLst/>
          </a:prstGeom>
        </p:spPr>
        <p:txBody>
          <a:bodyPr>
            <a:noAutofit/>
          </a:bodyPr>
          <a:lstStyle>
            <a:lvl1pPr>
              <a:defRPr sz="3200" b="1" baseline="0">
                <a:solidFill>
                  <a:srgbClr val="33333C"/>
                </a:solidFill>
              </a:defRPr>
            </a:lvl1pPr>
          </a:lstStyle>
          <a:p>
            <a:r>
              <a:rPr lang="en-US" dirty="0"/>
              <a:t>Click to edit Master title /</a:t>
            </a:r>
            <a:br>
              <a:rPr lang="en-US" dirty="0"/>
            </a:br>
            <a:r>
              <a:rPr lang="en-US" dirty="0" err="1"/>
              <a:t>Cliquez</a:t>
            </a:r>
            <a:r>
              <a:rPr lang="en-US" dirty="0"/>
              <a:t> pour modifier le </a:t>
            </a:r>
            <a:r>
              <a:rPr lang="en-US" dirty="0" err="1"/>
              <a:t>titre</a:t>
            </a:r>
            <a:endParaRPr lang="en-US" dirty="0"/>
          </a:p>
        </p:txBody>
      </p:sp>
      <p:sp>
        <p:nvSpPr>
          <p:cNvPr id="8" name="Content Placeholder 2"/>
          <p:cNvSpPr>
            <a:spLocks noGrp="1"/>
          </p:cNvSpPr>
          <p:nvPr>
            <p:ph idx="11" hasCustomPrompt="1"/>
          </p:nvPr>
        </p:nvSpPr>
        <p:spPr>
          <a:xfrm>
            <a:off x="661253" y="1711573"/>
            <a:ext cx="5146751" cy="442283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baseline="0">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text / </a:t>
            </a:r>
            <a:r>
              <a:rPr lang="en-US" dirty="0" err="1"/>
              <a:t>Cliquez</a:t>
            </a:r>
            <a:r>
              <a:rPr lang="en-US" dirty="0"/>
              <a:t> pour modifier le </a:t>
            </a:r>
            <a:r>
              <a:rPr lang="en-US" dirty="0" err="1"/>
              <a:t>texte</a:t>
            </a:r>
            <a:endParaRPr lang="en-US" dirty="0"/>
          </a:p>
          <a:p>
            <a:pPr lvl="0"/>
            <a:endParaRPr lang="en-US" dirty="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Second level / </a:t>
            </a:r>
            <a:r>
              <a:rPr lang="en-US" dirty="0" err="1"/>
              <a:t>Deuxième</a:t>
            </a:r>
            <a:r>
              <a:rPr lang="en-US" dirty="0"/>
              <a:t> </a:t>
            </a:r>
            <a:r>
              <a:rPr lang="en-US" dirty="0" err="1"/>
              <a:t>niveau</a:t>
            </a:r>
            <a:endParaRPr lang="en-US" dirty="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Third level / </a:t>
            </a:r>
            <a:r>
              <a:rPr lang="en-US" dirty="0" err="1"/>
              <a:t>Troisième</a:t>
            </a:r>
            <a:r>
              <a:rPr lang="en-US" dirty="0"/>
              <a:t> </a:t>
            </a:r>
            <a:r>
              <a:rPr lang="en-US" dirty="0" err="1"/>
              <a:t>niveau</a:t>
            </a:r>
            <a:endParaRPr lang="en-US" dirty="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Quatrième</a:t>
            </a:r>
            <a:r>
              <a:rPr lang="en-US" dirty="0"/>
              <a:t> </a:t>
            </a:r>
            <a:r>
              <a:rPr lang="en-US" dirty="0" err="1"/>
              <a:t>niveau</a:t>
            </a:r>
            <a:r>
              <a:rPr lang="en-US" dirty="0"/>
              <a:t> / 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Cinquième</a:t>
            </a:r>
            <a:r>
              <a:rPr lang="en-US" dirty="0"/>
              <a:t> </a:t>
            </a:r>
            <a:r>
              <a:rPr lang="en-US" dirty="0" err="1"/>
              <a:t>niveau</a:t>
            </a:r>
            <a:r>
              <a:rPr lang="en-US" dirty="0"/>
              <a:t> / Fifth level</a:t>
            </a:r>
          </a:p>
        </p:txBody>
      </p:sp>
      <p:sp>
        <p:nvSpPr>
          <p:cNvPr id="11" name="Content Placeholder 2"/>
          <p:cNvSpPr>
            <a:spLocks noGrp="1"/>
          </p:cNvSpPr>
          <p:nvPr>
            <p:ph idx="12" hasCustomPrompt="1"/>
          </p:nvPr>
        </p:nvSpPr>
        <p:spPr>
          <a:xfrm>
            <a:off x="6345642" y="1711573"/>
            <a:ext cx="5146751" cy="442283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baseline="0">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text / </a:t>
            </a:r>
            <a:r>
              <a:rPr lang="en-US" dirty="0" err="1"/>
              <a:t>Cliquez</a:t>
            </a:r>
            <a:r>
              <a:rPr lang="en-US" dirty="0"/>
              <a:t> pour modifier le </a:t>
            </a:r>
            <a:r>
              <a:rPr lang="en-US" dirty="0" err="1"/>
              <a:t>texte</a:t>
            </a:r>
            <a:endParaRPr lang="en-US" dirty="0"/>
          </a:p>
          <a:p>
            <a:pPr lvl="0"/>
            <a:endParaRPr lang="en-US" dirty="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Second level / </a:t>
            </a:r>
            <a:r>
              <a:rPr lang="en-US" dirty="0" err="1"/>
              <a:t>Deuxième</a:t>
            </a:r>
            <a:r>
              <a:rPr lang="en-US" dirty="0"/>
              <a:t> </a:t>
            </a:r>
            <a:r>
              <a:rPr lang="en-US" dirty="0" err="1"/>
              <a:t>niveau</a:t>
            </a:r>
            <a:endParaRPr lang="en-US" dirty="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Third level / </a:t>
            </a:r>
            <a:r>
              <a:rPr lang="en-US" dirty="0" err="1"/>
              <a:t>Troisième</a:t>
            </a:r>
            <a:r>
              <a:rPr lang="en-US" dirty="0"/>
              <a:t> </a:t>
            </a:r>
            <a:r>
              <a:rPr lang="en-US" dirty="0" err="1"/>
              <a:t>niveau</a:t>
            </a:r>
            <a:endParaRPr lang="en-US" dirty="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Quatrième</a:t>
            </a:r>
            <a:r>
              <a:rPr lang="en-US" dirty="0"/>
              <a:t> </a:t>
            </a:r>
            <a:r>
              <a:rPr lang="en-US" dirty="0" err="1"/>
              <a:t>niveau</a:t>
            </a:r>
            <a:r>
              <a:rPr lang="en-US" dirty="0"/>
              <a:t> / 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Cinquième</a:t>
            </a:r>
            <a:r>
              <a:rPr lang="en-US" dirty="0"/>
              <a:t> </a:t>
            </a:r>
            <a:r>
              <a:rPr lang="en-US" dirty="0" err="1"/>
              <a:t>niveau</a:t>
            </a:r>
            <a:r>
              <a:rPr lang="en-US" dirty="0"/>
              <a:t> / Fifth level</a:t>
            </a:r>
          </a:p>
        </p:txBody>
      </p:sp>
    </p:spTree>
    <p:extLst>
      <p:ext uri="{BB962C8B-B14F-4D97-AF65-F5344CB8AC3E}">
        <p14:creationId xmlns:p14="http://schemas.microsoft.com/office/powerpoint/2010/main" val="176488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yout 6">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35199" y="451976"/>
            <a:ext cx="8941252" cy="856125"/>
          </a:xfrm>
          <a:prstGeom prst="rect">
            <a:avLst/>
          </a:prstGeom>
        </p:spPr>
        <p:txBody>
          <a:bodyPr>
            <a:noAutofit/>
          </a:bodyPr>
          <a:lstStyle>
            <a:lvl1pPr>
              <a:defRPr sz="3200" b="1" baseline="0">
                <a:solidFill>
                  <a:srgbClr val="33333C"/>
                </a:solidFill>
              </a:defRPr>
            </a:lvl1pPr>
          </a:lstStyle>
          <a:p>
            <a:r>
              <a:rPr lang="en-US" dirty="0"/>
              <a:t>Click to edit Master title /</a:t>
            </a:r>
            <a:br>
              <a:rPr lang="en-US" dirty="0"/>
            </a:br>
            <a:r>
              <a:rPr lang="en-US" dirty="0" err="1"/>
              <a:t>Cliquez</a:t>
            </a:r>
            <a:r>
              <a:rPr lang="en-US" dirty="0"/>
              <a:t> pour modifier le </a:t>
            </a:r>
            <a:r>
              <a:rPr lang="en-US" dirty="0" err="1"/>
              <a:t>titre</a:t>
            </a:r>
            <a:endParaRPr lang="en-US" dirty="0"/>
          </a:p>
        </p:txBody>
      </p:sp>
      <p:sp>
        <p:nvSpPr>
          <p:cNvPr id="16" name="Text Placeholder 2"/>
          <p:cNvSpPr>
            <a:spLocks noGrp="1"/>
          </p:cNvSpPr>
          <p:nvPr>
            <p:ph type="body" idx="13" hasCustomPrompt="1"/>
          </p:nvPr>
        </p:nvSpPr>
        <p:spPr>
          <a:xfrm>
            <a:off x="661251" y="1569430"/>
            <a:ext cx="5146751" cy="683847"/>
          </a:xfrm>
          <a:prstGeom prst="rect">
            <a:avLst/>
          </a:prstGeom>
        </p:spPr>
        <p:txBody>
          <a:bodyPr vert="horz" lIns="91440" tIns="45720" rIns="91440" bIns="45720" rtlCol="0">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2400" b="0" baseline="0">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text /</a:t>
            </a:r>
            <a:br>
              <a:rPr lang="en-US" dirty="0"/>
            </a:br>
            <a:r>
              <a:rPr lang="en-US" dirty="0" err="1"/>
              <a:t>Cliquez</a:t>
            </a:r>
            <a:r>
              <a:rPr lang="en-US" dirty="0"/>
              <a:t> pour modifier le </a:t>
            </a:r>
            <a:r>
              <a:rPr lang="en-US" dirty="0" err="1"/>
              <a:t>texte</a:t>
            </a:r>
            <a:br>
              <a:rPr lang="en-US" dirty="0"/>
            </a:br>
            <a:endParaRPr lang="en-US" dirty="0"/>
          </a:p>
        </p:txBody>
      </p:sp>
      <p:sp>
        <p:nvSpPr>
          <p:cNvPr id="10" name="Content Placeholder 2"/>
          <p:cNvSpPr>
            <a:spLocks noGrp="1"/>
          </p:cNvSpPr>
          <p:nvPr>
            <p:ph idx="11" hasCustomPrompt="1"/>
          </p:nvPr>
        </p:nvSpPr>
        <p:spPr>
          <a:xfrm>
            <a:off x="661253" y="2433019"/>
            <a:ext cx="5146751" cy="3701380"/>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baseline="0">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text / </a:t>
            </a:r>
            <a:r>
              <a:rPr lang="en-US" dirty="0" err="1"/>
              <a:t>Cliquez</a:t>
            </a:r>
            <a:r>
              <a:rPr lang="en-US" dirty="0"/>
              <a:t> pour modifier le </a:t>
            </a:r>
            <a:r>
              <a:rPr lang="en-US" dirty="0" err="1"/>
              <a:t>texte</a:t>
            </a:r>
            <a:endParaRPr lang="en-US" dirty="0"/>
          </a:p>
          <a:p>
            <a:pPr lvl="0"/>
            <a:endParaRPr lang="en-US" dirty="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Second level / </a:t>
            </a:r>
            <a:r>
              <a:rPr lang="en-US" dirty="0" err="1"/>
              <a:t>Deuxième</a:t>
            </a:r>
            <a:r>
              <a:rPr lang="en-US" dirty="0"/>
              <a:t> </a:t>
            </a:r>
            <a:r>
              <a:rPr lang="en-US" dirty="0" err="1"/>
              <a:t>niveau</a:t>
            </a:r>
            <a:endParaRPr lang="en-US" dirty="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Third level / </a:t>
            </a:r>
            <a:r>
              <a:rPr lang="en-US" dirty="0" err="1"/>
              <a:t>Troisième</a:t>
            </a:r>
            <a:r>
              <a:rPr lang="en-US" dirty="0"/>
              <a:t> </a:t>
            </a:r>
            <a:r>
              <a:rPr lang="en-US" dirty="0" err="1"/>
              <a:t>niveau</a:t>
            </a:r>
            <a:endParaRPr lang="en-US" dirty="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Quatrième</a:t>
            </a:r>
            <a:r>
              <a:rPr lang="en-US" dirty="0"/>
              <a:t> </a:t>
            </a:r>
            <a:r>
              <a:rPr lang="en-US" dirty="0" err="1"/>
              <a:t>niveau</a:t>
            </a:r>
            <a:r>
              <a:rPr lang="en-US" dirty="0"/>
              <a:t> / 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Cinquième</a:t>
            </a:r>
            <a:r>
              <a:rPr lang="en-US" dirty="0"/>
              <a:t> </a:t>
            </a:r>
            <a:r>
              <a:rPr lang="en-US" dirty="0" err="1"/>
              <a:t>niveau</a:t>
            </a:r>
            <a:r>
              <a:rPr lang="en-US" dirty="0"/>
              <a:t> / Fifth level</a:t>
            </a:r>
          </a:p>
        </p:txBody>
      </p:sp>
      <p:sp>
        <p:nvSpPr>
          <p:cNvPr id="15" name="Text Placeholder 2"/>
          <p:cNvSpPr>
            <a:spLocks noGrp="1"/>
          </p:cNvSpPr>
          <p:nvPr>
            <p:ph type="body" idx="1" hasCustomPrompt="1"/>
          </p:nvPr>
        </p:nvSpPr>
        <p:spPr>
          <a:xfrm>
            <a:off x="6345641" y="1566985"/>
            <a:ext cx="5146751" cy="683847"/>
          </a:xfrm>
          <a:prstGeom prst="rect">
            <a:avLst/>
          </a:prstGeom>
        </p:spPr>
        <p:txBody>
          <a:bodyPr vert="horz" lIns="91440" tIns="45720" rIns="91440" bIns="45720" rtlCol="0">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2400" b="0">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text /</a:t>
            </a:r>
            <a:br>
              <a:rPr lang="en-US" dirty="0"/>
            </a:br>
            <a:r>
              <a:rPr lang="en-US" dirty="0" err="1"/>
              <a:t>Cliquez</a:t>
            </a:r>
            <a:r>
              <a:rPr lang="en-US" dirty="0"/>
              <a:t> pour modifier le </a:t>
            </a:r>
            <a:r>
              <a:rPr lang="en-US" dirty="0" err="1"/>
              <a:t>texte</a:t>
            </a:r>
            <a:br>
              <a:rPr lang="en-US" dirty="0"/>
            </a:br>
            <a:endParaRPr lang="en-US" dirty="0"/>
          </a:p>
        </p:txBody>
      </p:sp>
      <p:sp>
        <p:nvSpPr>
          <p:cNvPr id="11" name="Content Placeholder 2"/>
          <p:cNvSpPr>
            <a:spLocks noGrp="1"/>
          </p:cNvSpPr>
          <p:nvPr>
            <p:ph idx="12" hasCustomPrompt="1"/>
          </p:nvPr>
        </p:nvSpPr>
        <p:spPr>
          <a:xfrm>
            <a:off x="6345642" y="2433019"/>
            <a:ext cx="5146751" cy="3701380"/>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baseline="0">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text / </a:t>
            </a:r>
            <a:r>
              <a:rPr lang="en-US" dirty="0" err="1"/>
              <a:t>Cliquez</a:t>
            </a:r>
            <a:r>
              <a:rPr lang="en-US" dirty="0"/>
              <a:t> pour modifier le </a:t>
            </a:r>
            <a:r>
              <a:rPr lang="en-US" dirty="0" err="1"/>
              <a:t>texte</a:t>
            </a:r>
            <a:endParaRPr lang="en-US" dirty="0"/>
          </a:p>
          <a:p>
            <a:pPr lvl="0"/>
            <a:endParaRPr lang="en-US" dirty="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Second level / </a:t>
            </a:r>
            <a:r>
              <a:rPr lang="en-US" dirty="0" err="1"/>
              <a:t>Deuxième</a:t>
            </a:r>
            <a:r>
              <a:rPr lang="en-US" dirty="0"/>
              <a:t> </a:t>
            </a:r>
            <a:r>
              <a:rPr lang="en-US" dirty="0" err="1"/>
              <a:t>niveau</a:t>
            </a:r>
            <a:endParaRPr lang="en-US" dirty="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Third level / </a:t>
            </a:r>
            <a:r>
              <a:rPr lang="en-US" dirty="0" err="1"/>
              <a:t>Troisième</a:t>
            </a:r>
            <a:r>
              <a:rPr lang="en-US" dirty="0"/>
              <a:t> </a:t>
            </a:r>
            <a:r>
              <a:rPr lang="en-US" dirty="0" err="1"/>
              <a:t>niveau</a:t>
            </a:r>
            <a:endParaRPr lang="en-US" dirty="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Quatrième</a:t>
            </a:r>
            <a:r>
              <a:rPr lang="en-US" dirty="0"/>
              <a:t> </a:t>
            </a:r>
            <a:r>
              <a:rPr lang="en-US" dirty="0" err="1"/>
              <a:t>niveau</a:t>
            </a:r>
            <a:r>
              <a:rPr lang="en-US" dirty="0"/>
              <a:t> / 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err="1"/>
              <a:t>Cinquième</a:t>
            </a:r>
            <a:r>
              <a:rPr lang="en-US" dirty="0"/>
              <a:t> </a:t>
            </a:r>
            <a:r>
              <a:rPr lang="en-US" dirty="0" err="1"/>
              <a:t>niveau</a:t>
            </a:r>
            <a:r>
              <a:rPr lang="en-US" dirty="0"/>
              <a:t> / Fifth level</a:t>
            </a:r>
          </a:p>
        </p:txBody>
      </p:sp>
    </p:spTree>
    <p:extLst>
      <p:ext uri="{BB962C8B-B14F-4D97-AF65-F5344CB8AC3E}">
        <p14:creationId xmlns:p14="http://schemas.microsoft.com/office/powerpoint/2010/main" val="91296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40409" y="214989"/>
            <a:ext cx="10515600" cy="1325563"/>
          </a:xfrm>
          <a:prstGeom prst="rect">
            <a:avLst/>
          </a:prstGeom>
        </p:spPr>
        <p:txBody>
          <a:bodyPr vert="horz" lIns="91440" tIns="45720" rIns="91440" bIns="45720" rtlCol="0" anchor="ctr">
            <a:normAutofit/>
          </a:bodyPr>
          <a:lstStyle/>
          <a:p>
            <a:r>
              <a:rPr lang="en-US" dirty="0"/>
              <a:t>Click to edit Master title /</a:t>
            </a:r>
            <a:br>
              <a:rPr lang="en-US" dirty="0"/>
            </a:br>
            <a:r>
              <a:rPr lang="en-US" dirty="0" err="1"/>
              <a:t>Cliquez</a:t>
            </a:r>
            <a:r>
              <a:rPr lang="en-US" dirty="0"/>
              <a:t> pour modifier le </a:t>
            </a:r>
            <a:r>
              <a:rPr lang="en-US" dirty="0" err="1"/>
              <a:t>titre</a:t>
            </a:r>
            <a:endParaRPr lang="en-CA" dirty="0"/>
          </a:p>
        </p:txBody>
      </p:sp>
      <p:sp>
        <p:nvSpPr>
          <p:cNvPr id="10" name="Text Placeholder 2"/>
          <p:cNvSpPr>
            <a:spLocks noGrp="1"/>
          </p:cNvSpPr>
          <p:nvPr>
            <p:ph type="body" idx="1"/>
          </p:nvPr>
        </p:nvSpPr>
        <p:spPr>
          <a:xfrm>
            <a:off x="661252" y="1716210"/>
            <a:ext cx="10895101"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edit Master text styles │ </a:t>
            </a:r>
            <a:r>
              <a:rPr lang="en-US" dirty="0" err="1"/>
              <a:t>Cliquez</a:t>
            </a:r>
            <a:r>
              <a:rPr lang="en-US" dirty="0"/>
              <a:t> pour modifier les styles</a:t>
            </a:r>
          </a:p>
          <a:p>
            <a:pPr lvl="0"/>
            <a:endParaRPr lang="en-US" dirty="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Second level / </a:t>
            </a:r>
            <a:r>
              <a:rPr lang="en-US" dirty="0" err="1"/>
              <a:t>Deuxième</a:t>
            </a:r>
            <a:endParaRPr lang="en-US" dirty="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Third level / </a:t>
            </a:r>
            <a:r>
              <a:rPr lang="en-US" dirty="0" err="1"/>
              <a:t>Troisième</a:t>
            </a:r>
            <a:r>
              <a:rPr lang="en-US" dirty="0"/>
              <a:t> </a:t>
            </a:r>
            <a:r>
              <a:rPr lang="en-US" dirty="0" err="1"/>
              <a:t>niveau</a:t>
            </a:r>
            <a:endParaRPr lang="en-US" dirty="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Fourth level / </a:t>
            </a:r>
            <a:r>
              <a:rPr lang="en-US" dirty="0" err="1"/>
              <a:t>Quatrième</a:t>
            </a:r>
            <a:r>
              <a:rPr lang="en-US" dirty="0"/>
              <a:t> </a:t>
            </a:r>
            <a:r>
              <a:rPr lang="en-US" dirty="0" err="1"/>
              <a:t>niveau</a:t>
            </a:r>
            <a:endParaRPr lang="en-US" dirty="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Fifth level / </a:t>
            </a:r>
            <a:r>
              <a:rPr lang="en-US" dirty="0" err="1"/>
              <a:t>Cinquième</a:t>
            </a:r>
            <a:r>
              <a:rPr lang="en-US" dirty="0"/>
              <a:t> </a:t>
            </a:r>
            <a:r>
              <a:rPr lang="en-US" dirty="0" err="1"/>
              <a:t>niveau</a:t>
            </a:r>
            <a:endParaRPr lang="en-US" dirty="0"/>
          </a:p>
        </p:txBody>
      </p:sp>
      <p:sp>
        <p:nvSpPr>
          <p:cNvPr id="4" name="Date Placeholder 3"/>
          <p:cNvSpPr>
            <a:spLocks noGrp="1"/>
          </p:cNvSpPr>
          <p:nvPr>
            <p:ph type="dt" sz="half" idx="2"/>
          </p:nvPr>
        </p:nvSpPr>
        <p:spPr>
          <a:xfrm>
            <a:off x="536005" y="6356356"/>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24BC8F84-BEDA-457D-B8CD-71F5FD82D9D2}" type="datetimeFigureOut">
              <a:rPr lang="en-CA" smtClean="0"/>
              <a:pPr/>
              <a:t>2020-09-23</a:t>
            </a:fld>
            <a:endParaRPr lang="en-CA" dirty="0"/>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CA" dirty="0"/>
          </a:p>
        </p:txBody>
      </p:sp>
      <p:pic>
        <p:nvPicPr>
          <p:cNvPr id="9" name="Picture 8">
            <a:extLst>
              <a:ext uri="{FF2B5EF4-FFF2-40B4-BE49-F238E27FC236}">
                <a16:creationId xmlns:a16="http://schemas.microsoft.com/office/drawing/2014/main" id="{DEB00CC0-99EC-44C6-9960-531478C7D159}"/>
              </a:ext>
            </a:extLst>
          </p:cNvPr>
          <p:cNvPicPr>
            <a:picLocks noChangeAspect="1"/>
          </p:cNvPicPr>
          <p:nvPr userDrawn="1"/>
        </p:nvPicPr>
        <p:blipFill>
          <a:blip r:embed="rId10"/>
          <a:stretch>
            <a:fillRect/>
          </a:stretch>
        </p:blipFill>
        <p:spPr bwMode="invGray">
          <a:xfrm>
            <a:off x="10962380" y="5931768"/>
            <a:ext cx="1273069" cy="949468"/>
          </a:xfrm>
          <a:prstGeom prst="rect">
            <a:avLst/>
          </a:prstGeom>
        </p:spPr>
      </p:pic>
      <p:sp>
        <p:nvSpPr>
          <p:cNvPr id="11" name="Slide Number Placeholder 5">
            <a:extLst>
              <a:ext uri="{FF2B5EF4-FFF2-40B4-BE49-F238E27FC236}">
                <a16:creationId xmlns:a16="http://schemas.microsoft.com/office/drawing/2014/main" id="{1CD1735D-4CE4-48D6-9C5C-6CD00BFBE09A}"/>
              </a:ext>
            </a:extLst>
          </p:cNvPr>
          <p:cNvSpPr txBox="1">
            <a:spLocks/>
          </p:cNvSpPr>
          <p:nvPr userDrawn="1"/>
        </p:nvSpPr>
        <p:spPr bwMode="black">
          <a:xfrm>
            <a:off x="11556351" y="6429007"/>
            <a:ext cx="55019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0701E-6F3F-4C1C-85F1-A48826A3E1A0}" type="slidenum">
              <a:rPr lang="en-CA" sz="1200" b="1" smtClean="0">
                <a:solidFill>
                  <a:schemeClr val="bg1"/>
                </a:solidFill>
                <a:latin typeface="Arial" panose="020B0604020202020204" pitchFamily="34" charset="0"/>
                <a:cs typeface="Arial" panose="020B0604020202020204" pitchFamily="34" charset="0"/>
              </a:rPr>
              <a:pPr/>
              <a:t>‹#›</a:t>
            </a:fld>
            <a:endParaRPr lang="en-CA" sz="1200" b="1" dirty="0">
              <a:solidFill>
                <a:schemeClr val="bg1"/>
              </a:solidFill>
              <a:latin typeface="Arial" panose="020B0604020202020204" pitchFamily="34" charset="0"/>
              <a:cs typeface="Arial" panose="020B0604020202020204" pitchFamily="34" charset="0"/>
            </a:endParaRPr>
          </a:p>
        </p:txBody>
      </p:sp>
      <p:sp>
        <p:nvSpPr>
          <p:cNvPr id="14" name="Rectangle 13"/>
          <p:cNvSpPr/>
          <p:nvPr userDrawn="1">
            <p:custDataLst>
              <p:tags r:id="rId9"/>
            </p:custDataLst>
          </p:nvPr>
        </p:nvSpPr>
        <p:spPr bwMode="hidden">
          <a:xfrm>
            <a:off x="778084" y="1318650"/>
            <a:ext cx="2125984" cy="71033"/>
          </a:xfrm>
          <a:prstGeom prst="rect">
            <a:avLst/>
          </a:prstGeom>
          <a:solidFill>
            <a:srgbClr val="453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88" dirty="0">
              <a:solidFill>
                <a:srgbClr val="453897"/>
              </a:solidFill>
            </a:endParaRPr>
          </a:p>
        </p:txBody>
      </p:sp>
    </p:spTree>
    <p:extLst>
      <p:ext uri="{BB962C8B-B14F-4D97-AF65-F5344CB8AC3E}">
        <p14:creationId xmlns:p14="http://schemas.microsoft.com/office/powerpoint/2010/main" val="1860478830"/>
      </p:ext>
    </p:extLst>
  </p:cSld>
  <p:clrMap bg1="lt1" tx1="dk1" bg2="lt2" tx2="dk2" accent1="accent1" accent2="accent2" accent3="accent3" accent4="accent4" accent5="accent5" accent6="accent6" hlink="hlink" folHlink="folHlink"/>
  <p:sldLayoutIdLst>
    <p:sldLayoutId id="2147483678" r:id="rId1"/>
    <p:sldLayoutId id="2147483675" r:id="rId2"/>
    <p:sldLayoutId id="2147483666" r:id="rId3"/>
    <p:sldLayoutId id="2147483673" r:id="rId4"/>
    <p:sldLayoutId id="2147483674" r:id="rId5"/>
    <p:sldLayoutId id="2147483664" r:id="rId6"/>
    <p:sldLayoutId id="2147483665" r:id="rId7"/>
  </p:sldLayoutIdLst>
  <p:txStyles>
    <p:titleStyle>
      <a:lvl1pPr algn="l" defTabSz="914400" rtl="0" eaLnBrk="1" latinLnBrk="0" hangingPunct="1">
        <a:lnSpc>
          <a:spcPct val="90000"/>
        </a:lnSpc>
        <a:spcBef>
          <a:spcPct val="0"/>
        </a:spcBef>
        <a:buNone/>
        <a:defRPr lang="en-US" sz="3200" b="1" kern="1200" dirty="0">
          <a:solidFill>
            <a:schemeClr val="tx1"/>
          </a:solidFill>
          <a:latin typeface="Century Gothic" panose="020B0502020202020204" pitchFamily="34" charset="0"/>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kern="1200">
          <a:solidFill>
            <a:schemeClr val="tx1"/>
          </a:solidFill>
          <a:latin typeface="Arial" panose="020B0604020202020204" pitchFamily="34" charset="0"/>
          <a:ea typeface="+mn-ea"/>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11yreq.herokuapp.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section508.gov/art/home" TargetMode="External"/><Relationship Id="rId4" Type="http://schemas.openxmlformats.org/officeDocument/2006/relationships/hyperlink" Target="http://mandate376.standards.eu/procurement-stages/writing-a-call-for-tenders/wizard/technical-requiremen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ssc.att-eta.spc@canada.ca?subject=a11yTO%20presentatio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bs-sct.gc.ca/pol/doc-eng.aspx?id=2360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tbs-sct.gc.ca/pol/doc-eng.aspx?id=12541&amp;section=text#cha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canada.ca/en/employment-social-development/programs/accessible-people-disabilitie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bs-sct.gc.ca/pol/doc-eng.aspx?id=14494" TargetMode="External"/><Relationship Id="rId5" Type="http://schemas.openxmlformats.org/officeDocument/2006/relationships/hyperlink" Target="https://www.tbs-sct.gc.ca/pol/doc-eng.aspx?id=32620" TargetMode="External"/><Relationship Id="rId4" Type="http://schemas.openxmlformats.org/officeDocument/2006/relationships/hyperlink" Target="https://www.canada.ca/en/government/publicservice/wellness-inclusion-diversity-public-service/diversity-inclusion-public-service/accessibility-public-service/accessibility-strategy-public-service-toc.htmlhttps:/www.canada.ca/en/government/publicservice/wellness-inclusion-diversity-public-service/diversity-inclusion-public-service/accessibility-public-service/accessibility-strategy-public-service-technology.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309368" y="1321570"/>
            <a:ext cx="7610916" cy="734400"/>
          </a:xfrm>
        </p:spPr>
        <p:txBody>
          <a:bodyPr/>
          <a:lstStyle/>
          <a:p>
            <a:r>
              <a:rPr lang="en-CA" dirty="0"/>
              <a:t>Procuring accessible Information and Communication Technology (ICT)</a:t>
            </a:r>
            <a:endParaRPr lang="en-CA" sz="3600" dirty="0"/>
          </a:p>
        </p:txBody>
      </p:sp>
      <p:sp>
        <p:nvSpPr>
          <p:cNvPr id="7" name="Subtitle 6"/>
          <p:cNvSpPr>
            <a:spLocks noGrp="1"/>
          </p:cNvSpPr>
          <p:nvPr>
            <p:ph type="subTitle" idx="4294967295"/>
          </p:nvPr>
        </p:nvSpPr>
        <p:spPr>
          <a:xfrm>
            <a:off x="3309368" y="2775156"/>
            <a:ext cx="6836557" cy="1219200"/>
          </a:xfrm>
        </p:spPr>
        <p:txBody>
          <a:bodyPr>
            <a:normAutofit/>
          </a:bodyPr>
          <a:lstStyle/>
          <a:p>
            <a:pPr marL="0" indent="0">
              <a:buNone/>
            </a:pPr>
            <a:r>
              <a:rPr lang="en-CA" sz="2000" dirty="0">
                <a:solidFill>
                  <a:schemeClr val="bg1"/>
                </a:solidFill>
              </a:rPr>
              <a:t>#a11yTO Conf</a:t>
            </a:r>
          </a:p>
          <a:p>
            <a:pPr marL="0" indent="0">
              <a:buNone/>
            </a:pPr>
            <a:r>
              <a:rPr lang="en-CA" sz="2000" dirty="0">
                <a:solidFill>
                  <a:schemeClr val="bg1"/>
                </a:solidFill>
              </a:rPr>
              <a:t>October 2020</a:t>
            </a:r>
          </a:p>
        </p:txBody>
      </p:sp>
      <p:graphicFrame>
        <p:nvGraphicFramePr>
          <p:cNvPr id="2" name="Object 1" descr="Shared Services Canada">
            <a:extLst>
              <a:ext uri="{FF2B5EF4-FFF2-40B4-BE49-F238E27FC236}">
                <a16:creationId xmlns:a16="http://schemas.microsoft.com/office/drawing/2014/main" id="{9F6E19EB-3760-4DCE-843B-AC7C83CDAE57}"/>
              </a:ext>
            </a:extLst>
          </p:cNvPr>
          <p:cNvGraphicFramePr>
            <a:graphicFrameLocks noChangeAspect="1"/>
          </p:cNvGraphicFramePr>
          <p:nvPr>
            <p:extLst>
              <p:ext uri="{D42A27DB-BD31-4B8C-83A1-F6EECF244321}">
                <p14:modId xmlns:p14="http://schemas.microsoft.com/office/powerpoint/2010/main" val="2630071694"/>
              </p:ext>
            </p:extLst>
          </p:nvPr>
        </p:nvGraphicFramePr>
        <p:xfrm>
          <a:off x="3309368" y="4144297"/>
          <a:ext cx="2786632" cy="629317"/>
        </p:xfrm>
        <a:graphic>
          <a:graphicData uri="http://schemas.openxmlformats.org/presentationml/2006/ole">
            <mc:AlternateContent xmlns:mc="http://schemas.openxmlformats.org/markup-compatibility/2006">
              <mc:Choice xmlns:v="urn:schemas-microsoft-com:vml" Requires="v">
                <p:oleObj spid="_x0000_s1034" name="Bitmap Image" r:id="rId4" imgW="1800360" imgH="1800360" progId="Paint.Picture">
                  <p:embed/>
                </p:oleObj>
              </mc:Choice>
              <mc:Fallback>
                <p:oleObj name="Bitmap Image" r:id="rId4" imgW="1800360" imgH="1800360" progId="Paint.Picture">
                  <p:embed/>
                  <p:pic>
                    <p:nvPicPr>
                      <p:cNvPr id="0" name=""/>
                      <p:cNvPicPr/>
                      <p:nvPr/>
                    </p:nvPicPr>
                    <p:blipFill>
                      <a:blip r:embed="rId5">
                        <a:alphaModFix amt="0"/>
                      </a:blip>
                      <a:stretch>
                        <a:fillRect/>
                      </a:stretch>
                    </p:blipFill>
                    <p:spPr>
                      <a:xfrm>
                        <a:off x="3309368" y="4144297"/>
                        <a:ext cx="2786632" cy="629317"/>
                      </a:xfrm>
                      <a:prstGeom prst="rect">
                        <a:avLst/>
                      </a:prstGeom>
                    </p:spPr>
                  </p:pic>
                </p:oleObj>
              </mc:Fallback>
            </mc:AlternateContent>
          </a:graphicData>
        </a:graphic>
      </p:graphicFrame>
    </p:spTree>
    <p:extLst>
      <p:ext uri="{BB962C8B-B14F-4D97-AF65-F5344CB8AC3E}">
        <p14:creationId xmlns:p14="http://schemas.microsoft.com/office/powerpoint/2010/main" val="9501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5199" y="293227"/>
            <a:ext cx="8941252" cy="1173624"/>
          </a:xfrm>
          <a:solidFill>
            <a:schemeClr val="bg1"/>
          </a:solidFill>
        </p:spPr>
        <p:txBody>
          <a:bodyPr/>
          <a:lstStyle/>
          <a:p>
            <a:r>
              <a:rPr lang="en-CA" dirty="0"/>
              <a:t>Accessibility in the procurement workflow</a:t>
            </a:r>
          </a:p>
        </p:txBody>
      </p:sp>
      <p:pic>
        <p:nvPicPr>
          <p:cNvPr id="9" name="Picture 8" descr="Flowchart diagram of workflow. Link to text alternative follows.">
            <a:extLst>
              <a:ext uri="{FF2B5EF4-FFF2-40B4-BE49-F238E27FC236}">
                <a16:creationId xmlns:a16="http://schemas.microsoft.com/office/drawing/2014/main" id="{B0F95E2B-1F02-49E2-8EA8-887B6568FF82}"/>
              </a:ext>
            </a:extLst>
          </p:cNvPr>
          <p:cNvPicPr>
            <a:picLocks noChangeAspect="1"/>
          </p:cNvPicPr>
          <p:nvPr/>
        </p:nvPicPr>
        <p:blipFill>
          <a:blip r:embed="rId3"/>
          <a:stretch>
            <a:fillRect/>
          </a:stretch>
        </p:blipFill>
        <p:spPr>
          <a:xfrm>
            <a:off x="0" y="1127245"/>
            <a:ext cx="12192000" cy="5591486"/>
          </a:xfrm>
          <a:prstGeom prst="rect">
            <a:avLst/>
          </a:prstGeom>
        </p:spPr>
      </p:pic>
      <p:sp>
        <p:nvSpPr>
          <p:cNvPr id="7" name="TextBox 6">
            <a:extLst>
              <a:ext uri="{FF2B5EF4-FFF2-40B4-BE49-F238E27FC236}">
                <a16:creationId xmlns:a16="http://schemas.microsoft.com/office/drawing/2014/main" id="{CA48E4C8-A35A-4D06-8742-730A2998D8A6}"/>
              </a:ext>
            </a:extLst>
          </p:cNvPr>
          <p:cNvSpPr txBox="1"/>
          <p:nvPr/>
        </p:nvSpPr>
        <p:spPr>
          <a:xfrm>
            <a:off x="10369764" y="174653"/>
            <a:ext cx="1733336" cy="431800"/>
          </a:xfrm>
          <a:prstGeom prst="rect">
            <a:avLst/>
          </a:prstGeom>
        </p:spPr>
        <p:txBody>
          <a:bodyPr wrap="none" rtlCol="0">
            <a:noAutofit/>
          </a:bodyPr>
          <a:lstStyle/>
          <a:p>
            <a:r>
              <a:rPr lang="en-CA" dirty="0">
                <a:latin typeface="Arial" panose="020B0604020202020204" pitchFamily="34" charset="0"/>
                <a:cs typeface="Arial" panose="020B0604020202020204" pitchFamily="34" charset="0"/>
                <a:hlinkClick r:id="rId4" action="ppaction://hlinksldjump"/>
              </a:rPr>
              <a:t>Text alternative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645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Evaluation criteria</a:t>
            </a:r>
          </a:p>
        </p:txBody>
      </p:sp>
      <p:sp>
        <p:nvSpPr>
          <p:cNvPr id="2" name="Content Placeholder 1"/>
          <p:cNvSpPr>
            <a:spLocks noGrp="1"/>
          </p:cNvSpPr>
          <p:nvPr>
            <p:ph idx="1"/>
          </p:nvPr>
        </p:nvSpPr>
        <p:spPr/>
        <p:txBody>
          <a:bodyPr>
            <a:normAutofit/>
          </a:bodyPr>
          <a:lstStyle/>
          <a:p>
            <a:pPr lvl="0">
              <a:lnSpc>
                <a:spcPct val="114000"/>
              </a:lnSpc>
            </a:pPr>
            <a:r>
              <a:rPr lang="en-CA" dirty="0"/>
              <a:t>Requirements vary based on what we’re buying, is it custom, etc.</a:t>
            </a:r>
          </a:p>
          <a:p>
            <a:pPr lvl="0">
              <a:lnSpc>
                <a:spcPct val="114000"/>
              </a:lnSpc>
            </a:pPr>
            <a:r>
              <a:rPr lang="en-CA" dirty="0"/>
              <a:t>Mix of mandatory and/or rated requirements, for example:</a:t>
            </a:r>
          </a:p>
          <a:p>
            <a:pPr lvl="1">
              <a:lnSpc>
                <a:spcPct val="114000"/>
              </a:lnSpc>
            </a:pPr>
            <a:r>
              <a:rPr lang="en-CA" b="1" dirty="0"/>
              <a:t>Mandatory</a:t>
            </a:r>
          </a:p>
          <a:p>
            <a:pPr lvl="2">
              <a:lnSpc>
                <a:spcPct val="114000"/>
              </a:lnSpc>
            </a:pPr>
            <a:r>
              <a:rPr lang="en-CA" b="1" dirty="0"/>
              <a:t>Provide an Accessibility Conformance Report (ACR) </a:t>
            </a:r>
            <a:r>
              <a:rPr lang="en-CA" dirty="0"/>
              <a:t>based on Voluntary Product Accessibility Template (VPAT)</a:t>
            </a:r>
          </a:p>
          <a:p>
            <a:pPr lvl="1">
              <a:lnSpc>
                <a:spcPct val="114000"/>
              </a:lnSpc>
            </a:pPr>
            <a:r>
              <a:rPr lang="en-CA" b="1" dirty="0"/>
              <a:t>Rated</a:t>
            </a:r>
          </a:p>
          <a:p>
            <a:pPr lvl="2">
              <a:lnSpc>
                <a:spcPct val="114000"/>
              </a:lnSpc>
            </a:pPr>
            <a:r>
              <a:rPr lang="en-US" dirty="0"/>
              <a:t>Bidder provides an ACR based on VPAT 2.3 or higher: 10 points</a:t>
            </a:r>
          </a:p>
          <a:p>
            <a:pPr lvl="2">
              <a:lnSpc>
                <a:spcPct val="114000"/>
              </a:lnSpc>
            </a:pPr>
            <a:r>
              <a:rPr lang="en-US" dirty="0"/>
              <a:t>Bidder </a:t>
            </a:r>
            <a:r>
              <a:rPr lang="en-US" b="1" dirty="0"/>
              <a:t>provides an ACR that includes EN 301 549</a:t>
            </a:r>
            <a:r>
              <a:rPr lang="en-US" dirty="0"/>
              <a:t> 2018+: 20 points</a:t>
            </a:r>
          </a:p>
          <a:p>
            <a:pPr lvl="1">
              <a:lnSpc>
                <a:spcPct val="114000"/>
              </a:lnSpc>
            </a:pPr>
            <a:endParaRPr lang="en-CA" dirty="0"/>
          </a:p>
          <a:p>
            <a:pPr lvl="0">
              <a:lnSpc>
                <a:spcPct val="114000"/>
              </a:lnSpc>
            </a:pPr>
            <a:endParaRPr lang="en-CA" dirty="0"/>
          </a:p>
          <a:p>
            <a:pPr lvl="0">
              <a:lnSpc>
                <a:spcPct val="114000"/>
              </a:lnSpc>
            </a:pPr>
            <a:endParaRPr lang="en-CA" sz="2800" dirty="0"/>
          </a:p>
        </p:txBody>
      </p:sp>
    </p:spTree>
    <p:extLst>
      <p:ext uri="{BB962C8B-B14F-4D97-AF65-F5344CB8AC3E}">
        <p14:creationId xmlns:p14="http://schemas.microsoft.com/office/powerpoint/2010/main" val="52521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Rating by testing</a:t>
            </a:r>
          </a:p>
        </p:txBody>
      </p:sp>
      <p:sp>
        <p:nvSpPr>
          <p:cNvPr id="2" name="Content Placeholder 1"/>
          <p:cNvSpPr>
            <a:spLocks noGrp="1"/>
          </p:cNvSpPr>
          <p:nvPr>
            <p:ph idx="1"/>
          </p:nvPr>
        </p:nvSpPr>
        <p:spPr>
          <a:xfrm>
            <a:off x="661251" y="1711573"/>
            <a:ext cx="10895100" cy="4863397"/>
          </a:xfrm>
        </p:spPr>
        <p:txBody>
          <a:bodyPr>
            <a:normAutofit/>
          </a:bodyPr>
          <a:lstStyle/>
          <a:p>
            <a:pPr>
              <a:lnSpc>
                <a:spcPct val="114000"/>
              </a:lnSpc>
            </a:pPr>
            <a:r>
              <a:rPr lang="en-US" dirty="0"/>
              <a:t>Conformance testing</a:t>
            </a:r>
          </a:p>
          <a:p>
            <a:pPr lvl="1">
              <a:lnSpc>
                <a:spcPct val="114000"/>
              </a:lnSpc>
            </a:pPr>
            <a:r>
              <a:rPr lang="en-US" dirty="0"/>
              <a:t>The evaluation team will award points based on level of conformance with the</a:t>
            </a:r>
            <a:r>
              <a:rPr lang="en-US" b="1" dirty="0"/>
              <a:t> EN 301 549 (2018) </a:t>
            </a:r>
            <a:r>
              <a:rPr lang="en-US" dirty="0"/>
              <a:t>requirements listed in Annex X. Level of conformance will be determined by AAACT testing.</a:t>
            </a:r>
          </a:p>
          <a:p>
            <a:pPr lvl="2">
              <a:lnSpc>
                <a:spcPct val="114000"/>
              </a:lnSpc>
            </a:pPr>
            <a:r>
              <a:rPr lang="en-US" dirty="0"/>
              <a:t>1 point for each “Supports” or “Not Applicable”</a:t>
            </a:r>
          </a:p>
          <a:p>
            <a:pPr lvl="2">
              <a:lnSpc>
                <a:spcPct val="114000"/>
              </a:lnSpc>
            </a:pPr>
            <a:r>
              <a:rPr lang="en-US" dirty="0"/>
              <a:t>0.5 points for each “Partially Supports”</a:t>
            </a:r>
          </a:p>
          <a:p>
            <a:pPr lvl="2">
              <a:lnSpc>
                <a:spcPct val="114000"/>
              </a:lnSpc>
            </a:pPr>
            <a:r>
              <a:rPr lang="en-US" dirty="0"/>
              <a:t>0 points for each “Does Not Support”</a:t>
            </a:r>
          </a:p>
          <a:p>
            <a:pPr>
              <a:lnSpc>
                <a:spcPct val="114000"/>
              </a:lnSpc>
            </a:pPr>
            <a:r>
              <a:rPr lang="en-US" dirty="0"/>
              <a:t>Usability testing</a:t>
            </a:r>
          </a:p>
          <a:p>
            <a:pPr lvl="1">
              <a:lnSpc>
                <a:spcPct val="114000"/>
              </a:lnSpc>
            </a:pPr>
            <a:r>
              <a:rPr lang="en-US" dirty="0"/>
              <a:t>By persons with disabilities and with </a:t>
            </a:r>
            <a:r>
              <a:rPr lang="en-US" b="1" dirty="0"/>
              <a:t>adaptive technologies</a:t>
            </a:r>
          </a:p>
        </p:txBody>
      </p:sp>
    </p:spTree>
    <p:extLst>
      <p:ext uri="{BB962C8B-B14F-4D97-AF65-F5344CB8AC3E}">
        <p14:creationId xmlns:p14="http://schemas.microsoft.com/office/powerpoint/2010/main" val="274468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Achieving conformance during contract</a:t>
            </a:r>
          </a:p>
        </p:txBody>
      </p:sp>
      <p:sp>
        <p:nvSpPr>
          <p:cNvPr id="2" name="Content Placeholder 1"/>
          <p:cNvSpPr>
            <a:spLocks noGrp="1"/>
          </p:cNvSpPr>
          <p:nvPr>
            <p:ph idx="1"/>
          </p:nvPr>
        </p:nvSpPr>
        <p:spPr>
          <a:xfrm>
            <a:off x="661251" y="1711573"/>
            <a:ext cx="10425849" cy="4863397"/>
          </a:xfrm>
        </p:spPr>
        <p:txBody>
          <a:bodyPr>
            <a:normAutofit/>
          </a:bodyPr>
          <a:lstStyle/>
          <a:p>
            <a:pPr>
              <a:lnSpc>
                <a:spcPct val="114000"/>
              </a:lnSpc>
            </a:pPr>
            <a:r>
              <a:rPr lang="en-CA" dirty="0"/>
              <a:t>Evaluation criteria may require an attestation</a:t>
            </a:r>
          </a:p>
          <a:p>
            <a:pPr lvl="1">
              <a:lnSpc>
                <a:spcPct val="114000"/>
              </a:lnSpc>
            </a:pPr>
            <a:r>
              <a:rPr lang="en-US" dirty="0"/>
              <a:t>The bidder’s response must include confirmation that the bidder either:</a:t>
            </a:r>
          </a:p>
          <a:p>
            <a:pPr lvl="2">
              <a:lnSpc>
                <a:spcPct val="114000"/>
              </a:lnSpc>
            </a:pPr>
            <a:r>
              <a:rPr lang="en-US" dirty="0"/>
              <a:t>already fully conforms with the accessibility requirements</a:t>
            </a:r>
            <a:br>
              <a:rPr lang="en-US" dirty="0"/>
            </a:br>
            <a:r>
              <a:rPr lang="en-US" dirty="0"/>
              <a:t>OR</a:t>
            </a:r>
            <a:endParaRPr lang="en-CA" sz="3200" dirty="0"/>
          </a:p>
          <a:p>
            <a:pPr lvl="2">
              <a:lnSpc>
                <a:spcPct val="114000"/>
              </a:lnSpc>
            </a:pPr>
            <a:r>
              <a:rPr lang="en-US" b="1" dirty="0"/>
              <a:t>will reach conformance within 24 months [or whatever term is appropriate] of contract award</a:t>
            </a:r>
            <a:r>
              <a:rPr lang="en-US" dirty="0"/>
              <a:t>, and is solely responsible for any upgrades, subcontracting…</a:t>
            </a:r>
          </a:p>
          <a:p>
            <a:pPr>
              <a:lnSpc>
                <a:spcPct val="114000"/>
              </a:lnSpc>
            </a:pPr>
            <a:r>
              <a:rPr lang="en-US" dirty="0"/>
              <a:t>Providing accessibility testing results to suppliers</a:t>
            </a:r>
          </a:p>
          <a:p>
            <a:pPr lvl="1">
              <a:lnSpc>
                <a:spcPct val="114000"/>
              </a:lnSpc>
            </a:pPr>
            <a:r>
              <a:rPr lang="en-US" dirty="0"/>
              <a:t>Improves product accessibility for everyone</a:t>
            </a:r>
          </a:p>
        </p:txBody>
      </p:sp>
    </p:spTree>
    <p:extLst>
      <p:ext uri="{BB962C8B-B14F-4D97-AF65-F5344CB8AC3E}">
        <p14:creationId xmlns:p14="http://schemas.microsoft.com/office/powerpoint/2010/main" val="45930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Statement of work (SoW)</a:t>
            </a:r>
          </a:p>
        </p:txBody>
      </p:sp>
      <p:sp>
        <p:nvSpPr>
          <p:cNvPr id="2" name="Content Placeholder 1"/>
          <p:cNvSpPr>
            <a:spLocks noGrp="1"/>
          </p:cNvSpPr>
          <p:nvPr>
            <p:ph idx="1"/>
          </p:nvPr>
        </p:nvSpPr>
        <p:spPr>
          <a:xfrm>
            <a:off x="661251" y="1711573"/>
            <a:ext cx="10993720" cy="4422831"/>
          </a:xfrm>
        </p:spPr>
        <p:txBody>
          <a:bodyPr>
            <a:noAutofit/>
          </a:bodyPr>
          <a:lstStyle/>
          <a:p>
            <a:pPr marL="0" indent="0">
              <a:lnSpc>
                <a:spcPct val="114000"/>
              </a:lnSpc>
              <a:buNone/>
            </a:pPr>
            <a:r>
              <a:rPr lang="en-US" sz="2400" dirty="0"/>
              <a:t>All digital components must conform with relevant accessibility requirements of the EN 301 549 (2018) as detailed in Annex X.</a:t>
            </a:r>
          </a:p>
          <a:p>
            <a:pPr marL="0" indent="0">
              <a:lnSpc>
                <a:spcPct val="114000"/>
              </a:lnSpc>
              <a:spcBef>
                <a:spcPts val="1800"/>
              </a:spcBef>
              <a:buNone/>
            </a:pPr>
            <a:r>
              <a:rPr lang="en-US" sz="2400" b="1" dirty="0"/>
              <a:t>“Digital components” include but are not limited to</a:t>
            </a:r>
            <a:r>
              <a:rPr lang="en-US" sz="2400" dirty="0"/>
              <a:t>:</a:t>
            </a:r>
            <a:endParaRPr lang="en-CA" sz="2400" dirty="0"/>
          </a:p>
          <a:p>
            <a:pPr lvl="1">
              <a:lnSpc>
                <a:spcPct val="114000"/>
              </a:lnSpc>
            </a:pPr>
            <a:r>
              <a:rPr lang="en-US" dirty="0"/>
              <a:t>User interface components of the product, including content authoring and administrative interfaces</a:t>
            </a:r>
          </a:p>
          <a:p>
            <a:pPr lvl="1">
              <a:lnSpc>
                <a:spcPct val="114000"/>
              </a:lnSpc>
            </a:pPr>
            <a:r>
              <a:rPr lang="en-CA" dirty="0"/>
              <a:t>Content authored by the product</a:t>
            </a:r>
          </a:p>
          <a:p>
            <a:pPr lvl="1">
              <a:lnSpc>
                <a:spcPct val="114000"/>
              </a:lnSpc>
            </a:pPr>
            <a:r>
              <a:rPr lang="en-CA" dirty="0"/>
              <a:t>Product documentation</a:t>
            </a:r>
          </a:p>
        </p:txBody>
      </p:sp>
    </p:spTree>
    <p:extLst>
      <p:ext uri="{BB962C8B-B14F-4D97-AF65-F5344CB8AC3E}">
        <p14:creationId xmlns:p14="http://schemas.microsoft.com/office/powerpoint/2010/main" val="1561382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5198" y="451976"/>
            <a:ext cx="10261401" cy="856125"/>
          </a:xfrm>
        </p:spPr>
        <p:txBody>
          <a:bodyPr/>
          <a:lstStyle/>
          <a:p>
            <a:r>
              <a:rPr lang="en-CA" dirty="0"/>
              <a:t>Generating EN 301 549 requirements annex</a:t>
            </a:r>
          </a:p>
        </p:txBody>
      </p:sp>
      <p:sp>
        <p:nvSpPr>
          <p:cNvPr id="2" name="Content Placeholder 1"/>
          <p:cNvSpPr>
            <a:spLocks noGrp="1"/>
          </p:cNvSpPr>
          <p:nvPr>
            <p:ph idx="1"/>
          </p:nvPr>
        </p:nvSpPr>
        <p:spPr>
          <a:xfrm>
            <a:off x="661251" y="1711573"/>
            <a:ext cx="10895100" cy="4917827"/>
          </a:xfrm>
        </p:spPr>
        <p:txBody>
          <a:bodyPr>
            <a:normAutofit/>
          </a:bodyPr>
          <a:lstStyle/>
          <a:p>
            <a:pPr>
              <a:lnSpc>
                <a:spcPct val="114000"/>
              </a:lnSpc>
            </a:pPr>
            <a:r>
              <a:rPr lang="en-CA" dirty="0">
                <a:hlinkClick r:id="rId3"/>
              </a:rPr>
              <a:t>ICT Accessibility Requirements Wizard</a:t>
            </a:r>
            <a:endParaRPr lang="en-CA" dirty="0"/>
          </a:p>
          <a:p>
            <a:pPr lvl="1">
              <a:lnSpc>
                <a:spcPct val="114000"/>
              </a:lnSpc>
            </a:pPr>
            <a:r>
              <a:rPr lang="en-CA" dirty="0"/>
              <a:t>Select only </a:t>
            </a:r>
            <a:r>
              <a:rPr lang="en-CA" b="1" dirty="0"/>
              <a:t>relevant</a:t>
            </a:r>
            <a:r>
              <a:rPr lang="en-CA" dirty="0"/>
              <a:t> requirements</a:t>
            </a:r>
          </a:p>
          <a:p>
            <a:pPr>
              <a:lnSpc>
                <a:spcPct val="114000"/>
              </a:lnSpc>
            </a:pPr>
            <a:r>
              <a:rPr lang="en-CA" dirty="0"/>
              <a:t>Inspired by existing requirements tools, e.g.</a:t>
            </a:r>
          </a:p>
          <a:p>
            <a:pPr lvl="1">
              <a:lnSpc>
                <a:spcPct val="114000"/>
              </a:lnSpc>
            </a:pPr>
            <a:r>
              <a:rPr lang="en-CA" dirty="0">
                <a:hlinkClick r:id="rId4"/>
              </a:rPr>
              <a:t>Mandate 376 Accessibility Requirements Generator</a:t>
            </a:r>
            <a:endParaRPr lang="en-CA" dirty="0"/>
          </a:p>
          <a:p>
            <a:pPr lvl="1">
              <a:lnSpc>
                <a:spcPct val="114000"/>
              </a:lnSpc>
            </a:pPr>
            <a:r>
              <a:rPr lang="en-CA" dirty="0">
                <a:hlinkClick r:id="rId5"/>
              </a:rPr>
              <a:t>GSA Accessibility Requirements Tool (ART)</a:t>
            </a:r>
            <a:endParaRPr lang="en-CA" dirty="0"/>
          </a:p>
          <a:p>
            <a:pPr>
              <a:lnSpc>
                <a:spcPct val="114000"/>
              </a:lnSpc>
            </a:pPr>
            <a:r>
              <a:rPr lang="en-CA" dirty="0"/>
              <a:t>So why build another one?</a:t>
            </a:r>
          </a:p>
          <a:p>
            <a:pPr lvl="1">
              <a:lnSpc>
                <a:spcPct val="114000"/>
              </a:lnSpc>
            </a:pPr>
            <a:r>
              <a:rPr lang="en-CA" dirty="0"/>
              <a:t>Use EN 301 549 (2018) standard</a:t>
            </a:r>
          </a:p>
          <a:p>
            <a:pPr lvl="1">
              <a:lnSpc>
                <a:spcPct val="114000"/>
              </a:lnSpc>
            </a:pPr>
            <a:r>
              <a:rPr lang="en-CA" dirty="0"/>
              <a:t>More granularity than afforded by commodity </a:t>
            </a:r>
            <a:r>
              <a:rPr lang="en-CA" dirty="0" err="1"/>
              <a:t>presets</a:t>
            </a:r>
            <a:endParaRPr lang="en-CA" dirty="0"/>
          </a:p>
        </p:txBody>
      </p:sp>
    </p:spTree>
    <p:extLst>
      <p:ext uri="{BB962C8B-B14F-4D97-AF65-F5344CB8AC3E}">
        <p14:creationId xmlns:p14="http://schemas.microsoft.com/office/powerpoint/2010/main" val="398731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Wizard screenshots (1/3)</a:t>
            </a:r>
          </a:p>
        </p:txBody>
      </p:sp>
      <p:pic>
        <p:nvPicPr>
          <p:cNvPr id="5" name="Picture 4" descr="Screenshot of Step 1 (Define ICT functionality) checklist."/>
          <p:cNvPicPr>
            <a:picLocks noChangeAspect="1"/>
          </p:cNvPicPr>
          <p:nvPr/>
        </p:nvPicPr>
        <p:blipFill>
          <a:blip r:embed="rId3"/>
          <a:stretch>
            <a:fillRect/>
          </a:stretch>
        </p:blipFill>
        <p:spPr>
          <a:xfrm>
            <a:off x="489755" y="213864"/>
            <a:ext cx="11212490" cy="6430272"/>
          </a:xfrm>
          <a:prstGeom prst="rect">
            <a:avLst/>
          </a:prstGeom>
        </p:spPr>
      </p:pic>
      <p:sp>
        <p:nvSpPr>
          <p:cNvPr id="6" name="TextBox 5">
            <a:extLst>
              <a:ext uri="{FF2B5EF4-FFF2-40B4-BE49-F238E27FC236}">
                <a16:creationId xmlns:a16="http://schemas.microsoft.com/office/drawing/2014/main" id="{A4A1BA4B-7972-4AF0-9DF5-A93F625333B2}"/>
              </a:ext>
            </a:extLst>
          </p:cNvPr>
          <p:cNvSpPr txBox="1"/>
          <p:nvPr/>
        </p:nvSpPr>
        <p:spPr>
          <a:xfrm>
            <a:off x="10369764" y="174653"/>
            <a:ext cx="1733336" cy="431800"/>
          </a:xfrm>
          <a:prstGeom prst="rect">
            <a:avLst/>
          </a:prstGeom>
        </p:spPr>
        <p:txBody>
          <a:bodyPr wrap="none" rtlCol="0">
            <a:noAutofit/>
          </a:bodyPr>
          <a:lstStyle/>
          <a:p>
            <a:r>
              <a:rPr lang="en-CA" dirty="0">
                <a:latin typeface="Arial" panose="020B0604020202020204" pitchFamily="34" charset="0"/>
                <a:cs typeface="Arial" panose="020B0604020202020204" pitchFamily="34" charset="0"/>
                <a:hlinkClick r:id="rId4" action="ppaction://hlinksldjump"/>
              </a:rPr>
              <a:t>Text alternative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701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Wizard screenshots (2/3)</a:t>
            </a:r>
          </a:p>
        </p:txBody>
      </p:sp>
      <p:pic>
        <p:nvPicPr>
          <p:cNvPr id="4" name="Picture 3" descr="Screenshot of Step 2: Refine clause selection checklist tree."/>
          <p:cNvPicPr>
            <a:picLocks noChangeAspect="1"/>
          </p:cNvPicPr>
          <p:nvPr/>
        </p:nvPicPr>
        <p:blipFill>
          <a:blip r:embed="rId3"/>
          <a:stretch>
            <a:fillRect/>
          </a:stretch>
        </p:blipFill>
        <p:spPr>
          <a:xfrm>
            <a:off x="480229" y="197957"/>
            <a:ext cx="11231542" cy="4925112"/>
          </a:xfrm>
          <a:prstGeom prst="rect">
            <a:avLst/>
          </a:prstGeom>
        </p:spPr>
      </p:pic>
      <p:sp>
        <p:nvSpPr>
          <p:cNvPr id="6" name="TextBox 5">
            <a:extLst>
              <a:ext uri="{FF2B5EF4-FFF2-40B4-BE49-F238E27FC236}">
                <a16:creationId xmlns:a16="http://schemas.microsoft.com/office/drawing/2014/main" id="{4C0BC556-1B09-475A-98C3-C149B4DC6E31}"/>
              </a:ext>
            </a:extLst>
          </p:cNvPr>
          <p:cNvSpPr txBox="1"/>
          <p:nvPr/>
        </p:nvSpPr>
        <p:spPr>
          <a:xfrm>
            <a:off x="10369764" y="174653"/>
            <a:ext cx="1733336" cy="431800"/>
          </a:xfrm>
          <a:prstGeom prst="rect">
            <a:avLst/>
          </a:prstGeom>
        </p:spPr>
        <p:txBody>
          <a:bodyPr wrap="none" rtlCol="0">
            <a:noAutofit/>
          </a:bodyPr>
          <a:lstStyle/>
          <a:p>
            <a:r>
              <a:rPr lang="en-CA" dirty="0">
                <a:latin typeface="Arial" panose="020B0604020202020204" pitchFamily="34" charset="0"/>
                <a:cs typeface="Arial" panose="020B0604020202020204" pitchFamily="34" charset="0"/>
                <a:hlinkClick r:id="rId4" action="ppaction://hlinksldjump"/>
              </a:rPr>
              <a:t>Text alternative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56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Wizard screenshots (3/3)</a:t>
            </a:r>
          </a:p>
        </p:txBody>
      </p:sp>
      <p:pic>
        <p:nvPicPr>
          <p:cNvPr id="4" name="Picture 3" descr="Screenshot of Step 3: Generate requirements documents links."/>
          <p:cNvPicPr>
            <a:picLocks noChangeAspect="1"/>
          </p:cNvPicPr>
          <p:nvPr/>
        </p:nvPicPr>
        <p:blipFill>
          <a:blip r:embed="rId3"/>
          <a:stretch>
            <a:fillRect/>
          </a:stretch>
        </p:blipFill>
        <p:spPr>
          <a:xfrm>
            <a:off x="475264" y="202314"/>
            <a:ext cx="11222016" cy="4877481"/>
          </a:xfrm>
          <a:prstGeom prst="rect">
            <a:avLst/>
          </a:prstGeom>
        </p:spPr>
      </p:pic>
      <p:sp>
        <p:nvSpPr>
          <p:cNvPr id="6" name="TextBox 5">
            <a:extLst>
              <a:ext uri="{FF2B5EF4-FFF2-40B4-BE49-F238E27FC236}">
                <a16:creationId xmlns:a16="http://schemas.microsoft.com/office/drawing/2014/main" id="{D27BFA29-AA9F-4796-A650-2074330BCD05}"/>
              </a:ext>
            </a:extLst>
          </p:cNvPr>
          <p:cNvSpPr txBox="1"/>
          <p:nvPr/>
        </p:nvSpPr>
        <p:spPr>
          <a:xfrm>
            <a:off x="10369764" y="174653"/>
            <a:ext cx="1733336" cy="431800"/>
          </a:xfrm>
          <a:prstGeom prst="rect">
            <a:avLst/>
          </a:prstGeom>
        </p:spPr>
        <p:txBody>
          <a:bodyPr wrap="none" rtlCol="0">
            <a:noAutofit/>
          </a:bodyPr>
          <a:lstStyle/>
          <a:p>
            <a:r>
              <a:rPr lang="en-CA" dirty="0">
                <a:latin typeface="Arial" panose="020B0604020202020204" pitchFamily="34" charset="0"/>
                <a:cs typeface="Arial" panose="020B0604020202020204" pitchFamily="34" charset="0"/>
                <a:hlinkClick r:id="rId4" action="ppaction://hlinksldjump"/>
              </a:rPr>
              <a:t>Text alternative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1987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38175" y="481437"/>
            <a:ext cx="8941252" cy="856125"/>
          </a:xfrm>
        </p:spPr>
        <p:txBody>
          <a:bodyPr/>
          <a:lstStyle/>
          <a:p>
            <a:r>
              <a:rPr lang="en-CA" dirty="0"/>
              <a:t>Word document example (1/2)</a:t>
            </a:r>
          </a:p>
        </p:txBody>
      </p:sp>
      <p:sp>
        <p:nvSpPr>
          <p:cNvPr id="6" name="Rectangle 1">
            <a:extLst>
              <a:ext uri="{FF2B5EF4-FFF2-40B4-BE49-F238E27FC236}">
                <a16:creationId xmlns:a16="http://schemas.microsoft.com/office/drawing/2014/main" id="{3458160D-CD2E-4BDF-8CEE-CECB7C6086FD}"/>
              </a:ext>
            </a:extLst>
          </p:cNvPr>
          <p:cNvSpPr>
            <a:spLocks noChangeArrowheads="1"/>
          </p:cNvSpPr>
          <p:nvPr/>
        </p:nvSpPr>
        <p:spPr bwMode="auto">
          <a:xfrm>
            <a:off x="418975" y="393665"/>
            <a:ext cx="11354049" cy="1338828"/>
          </a:xfrm>
          <a:prstGeom prst="rect">
            <a:avLst/>
          </a:prstGeom>
          <a:solidFill>
            <a:schemeClr val="bg1"/>
          </a:solidFill>
          <a:ln>
            <a:noFill/>
          </a:ln>
          <a:effectLst/>
        </p:spPr>
        <p:txBody>
          <a:bodyPr vert="horz" wrap="square" lIns="72000" tIns="45720" rIns="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Scope</a:t>
            </a:r>
            <a:endParaRPr kumimoji="0" lang="en-CA"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following Functional Accessibility Requirements are applicable to the Functional Performance Statements in Part A. If a solution meets all of these it is considered to have met the Functional Performance Statements and is therefore deemed to conform with EN 301 549.</a:t>
            </a:r>
            <a:endParaRPr kumimoji="0" lang="en-CA"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Clauses 5.2, 9.1.1.1, 9.1.2.1, 9.1.2.2, 9.1.2.3, 9.1.2.4, 9.1.2.5, 9.1.3.1, 9.1.3.2, 9.1.3.3, 9.1.3.4, 9.1.3.5, 9.1.4.1, 9.1.4.2, 9.1.4.3, 9.1.4.4, 9.1.4.5, 9.1.4.10, 9.1.4.11, 9.1.4.12, 9.1.4.13, 9.2.1.1, 9.2.1.2, 9.2.1.4, 9.2.2.1, 9.2.2.2, 9.2.3.1, 9.2.4.1, 9.2.4.2, 9.2.4.3, 9.2.4.4, 9.2.4.5, 9.2.4.6, 9.2.4.7, 9.2.5.1, 9.2.5.2, 9.2.5.3, 9.2.5.4, 9.3.1.1, 9.3.1.2, 9.3.2.1, 9.3.2.2, 9.3.2.3, 9.3.2.4, 9.3.3.1, 9.3.3.2, 9.3.3.3, 9.3.3.4, 9.4.1.1, 9.4.1.2, 9.4.1.3, 9.5, 11.8.1, 11.8.2, 11.8.3, 11.8.4, 11.8.5, 12.1.1 and 12.1.2 have been deemed relevant to this ICT.</a:t>
            </a:r>
            <a:endParaRPr kumimoji="0" lang="en-CA"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descr="VPAT-like fillable table including requirement clauses, determination of compliance, and two empty columns: &quot;Supports?&quot; and &quot;Explanation&quot;">
            <a:extLst>
              <a:ext uri="{FF2B5EF4-FFF2-40B4-BE49-F238E27FC236}">
                <a16:creationId xmlns:a16="http://schemas.microsoft.com/office/drawing/2014/main" id="{22D5736B-A0E0-42F1-AE38-5BF00676EE0C}"/>
              </a:ext>
            </a:extLst>
          </p:cNvPr>
          <p:cNvGraphicFramePr>
            <a:graphicFrameLocks noGrp="1"/>
          </p:cNvGraphicFramePr>
          <p:nvPr/>
        </p:nvGraphicFramePr>
        <p:xfrm>
          <a:off x="418974" y="1528700"/>
          <a:ext cx="11354050" cy="4879095"/>
        </p:xfrm>
        <a:graphic>
          <a:graphicData uri="http://schemas.openxmlformats.org/drawingml/2006/table">
            <a:tbl>
              <a:tblPr firstRow="1" firstCol="1" bandRow="1">
                <a:tableStyleId>{5C22544A-7EE6-4342-B048-85BDC9FD1C3A}</a:tableStyleId>
              </a:tblPr>
              <a:tblGrid>
                <a:gridCol w="4428797">
                  <a:extLst>
                    <a:ext uri="{9D8B030D-6E8A-4147-A177-3AD203B41FA5}">
                      <a16:colId xmlns:a16="http://schemas.microsoft.com/office/drawing/2014/main" val="2395585741"/>
                    </a:ext>
                  </a:extLst>
                </a:gridCol>
                <a:gridCol w="4542972">
                  <a:extLst>
                    <a:ext uri="{9D8B030D-6E8A-4147-A177-3AD203B41FA5}">
                      <a16:colId xmlns:a16="http://schemas.microsoft.com/office/drawing/2014/main" val="1997726098"/>
                    </a:ext>
                  </a:extLst>
                </a:gridCol>
                <a:gridCol w="986971">
                  <a:extLst>
                    <a:ext uri="{9D8B030D-6E8A-4147-A177-3AD203B41FA5}">
                      <a16:colId xmlns:a16="http://schemas.microsoft.com/office/drawing/2014/main" val="2019407279"/>
                    </a:ext>
                  </a:extLst>
                </a:gridCol>
                <a:gridCol w="1395310">
                  <a:extLst>
                    <a:ext uri="{9D8B030D-6E8A-4147-A177-3AD203B41FA5}">
                      <a16:colId xmlns:a16="http://schemas.microsoft.com/office/drawing/2014/main" val="1761751486"/>
                    </a:ext>
                  </a:extLst>
                </a:gridCol>
              </a:tblGrid>
              <a:tr h="329129">
                <a:tc>
                  <a:txBody>
                    <a:bodyPr/>
                    <a:lstStyle/>
                    <a:p>
                      <a:pPr marL="19050" marR="19050" algn="ctr">
                        <a:lnSpc>
                          <a:spcPct val="107000"/>
                        </a:lnSpc>
                        <a:spcBef>
                          <a:spcPts val="150"/>
                        </a:spcBef>
                        <a:spcAft>
                          <a:spcPts val="150"/>
                        </a:spcAft>
                      </a:pPr>
                      <a:r>
                        <a:rPr lang="en-CA" sz="1000" dirty="0">
                          <a:solidFill>
                            <a:sysClr val="windowText" lastClr="000000"/>
                          </a:solidFill>
                          <a:effectLst/>
                          <a:latin typeface="Arial" panose="020B0604020202020204" pitchFamily="34" charset="0"/>
                          <a:cs typeface="Arial" panose="020B0604020202020204" pitchFamily="34" charset="0"/>
                        </a:rPr>
                        <a:t>EN 301 549 (2018) clauses</a:t>
                      </a:r>
                      <a:endParaRPr lang="en-CA" sz="100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9050" marR="19050" algn="ctr">
                        <a:lnSpc>
                          <a:spcPct val="107000"/>
                        </a:lnSpc>
                        <a:spcBef>
                          <a:spcPts val="150"/>
                        </a:spcBef>
                        <a:spcAft>
                          <a:spcPts val="150"/>
                        </a:spcAft>
                      </a:pPr>
                      <a:r>
                        <a:rPr lang="en-CA" sz="1000" dirty="0">
                          <a:solidFill>
                            <a:sysClr val="windowText" lastClr="000000"/>
                          </a:solidFill>
                          <a:effectLst/>
                          <a:latin typeface="Arial" panose="020B0604020202020204" pitchFamily="34" charset="0"/>
                          <a:cs typeface="Arial" panose="020B0604020202020204" pitchFamily="34" charset="0"/>
                        </a:rPr>
                        <a:t>Determination of compliance</a:t>
                      </a:r>
                      <a:endParaRPr lang="en-CA" sz="100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9050" marR="19050" algn="ctr">
                        <a:lnSpc>
                          <a:spcPct val="107000"/>
                        </a:lnSpc>
                        <a:spcBef>
                          <a:spcPts val="150"/>
                        </a:spcBef>
                        <a:spcAft>
                          <a:spcPts val="150"/>
                        </a:spcAft>
                      </a:pPr>
                      <a:r>
                        <a:rPr lang="en-CA" sz="1000" dirty="0">
                          <a:solidFill>
                            <a:sysClr val="windowText" lastClr="000000"/>
                          </a:solidFill>
                          <a:effectLst/>
                          <a:latin typeface="Arial" panose="020B0604020202020204" pitchFamily="34" charset="0"/>
                          <a:cs typeface="Arial" panose="020B0604020202020204" pitchFamily="34" charset="0"/>
                        </a:rPr>
                        <a:t>Supports?</a:t>
                      </a:r>
                      <a:endParaRPr lang="en-CA" sz="100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9050" marR="19050" algn="ctr">
                        <a:lnSpc>
                          <a:spcPct val="107000"/>
                        </a:lnSpc>
                        <a:spcBef>
                          <a:spcPts val="150"/>
                        </a:spcBef>
                        <a:spcAft>
                          <a:spcPts val="150"/>
                        </a:spcAft>
                      </a:pPr>
                      <a:r>
                        <a:rPr lang="en-CA" sz="1000" dirty="0">
                          <a:solidFill>
                            <a:sysClr val="windowText" lastClr="000000"/>
                          </a:solidFill>
                          <a:effectLst/>
                          <a:latin typeface="Arial" panose="020B0604020202020204" pitchFamily="34" charset="0"/>
                          <a:cs typeface="Arial" panose="020B0604020202020204" pitchFamily="34" charset="0"/>
                        </a:rPr>
                        <a:t>Explanation</a:t>
                      </a:r>
                      <a:endParaRPr lang="en-CA" sz="100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2001353"/>
                  </a:ext>
                </a:extLst>
              </a:tr>
              <a:tr h="306917">
                <a:tc>
                  <a:txBody>
                    <a:bodyPr/>
                    <a:lstStyle/>
                    <a:p>
                      <a:pPr marL="19050" marR="19050">
                        <a:lnSpc>
                          <a:spcPct val="107000"/>
                        </a:lnSpc>
                        <a:spcBef>
                          <a:spcPts val="0"/>
                        </a:spcBef>
                        <a:spcAft>
                          <a:spcPts val="600"/>
                        </a:spcAft>
                      </a:pPr>
                      <a:r>
                        <a:rPr lang="en-CA" sz="1000">
                          <a:solidFill>
                            <a:sysClr val="windowText" lastClr="000000"/>
                          </a:solidFill>
                          <a:effectLst/>
                          <a:latin typeface="Arial" panose="020B0604020202020204" pitchFamily="34" charset="0"/>
                          <a:cs typeface="Arial" panose="020B0604020202020204" pitchFamily="34" charset="0"/>
                        </a:rPr>
                        <a:t>5 Generic requirements</a:t>
                      </a:r>
                      <a:endParaRPr lang="en-CA" sz="100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0"/>
                        </a:spcBef>
                        <a:spcAft>
                          <a:spcPts val="600"/>
                        </a:spcAft>
                      </a:pPr>
                      <a:r>
                        <a:rPr lang="en-CA" sz="1000" b="1" dirty="0">
                          <a:solidFill>
                            <a:sysClr val="windowText" lastClr="000000"/>
                          </a:solidFill>
                          <a:effectLst/>
                          <a:latin typeface="Arial" panose="020B0604020202020204" pitchFamily="34" charset="0"/>
                          <a:cs typeface="Arial" panose="020B0604020202020204" pitchFamily="34" charset="0"/>
                        </a:rPr>
                        <a:t>C.5 Generic requirements</a:t>
                      </a:r>
                      <a:endParaRPr lang="en-CA" sz="1000" b="1"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150"/>
                        </a:spcBef>
                        <a:spcAft>
                          <a:spcPts val="150"/>
                        </a:spcAft>
                      </a:pPr>
                      <a:r>
                        <a:rPr lang="en-CA" sz="1000">
                          <a:solidFill>
                            <a:sysClr val="windowText" lastClr="000000"/>
                          </a:solidFill>
                          <a:effectLst/>
                          <a:latin typeface="Arial" panose="020B0604020202020204" pitchFamily="34" charset="0"/>
                          <a:cs typeface="Arial" panose="020B0604020202020204" pitchFamily="34" charset="0"/>
                        </a:rPr>
                        <a:t>---</a:t>
                      </a:r>
                      <a:endParaRPr lang="en-CA" sz="100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150"/>
                        </a:spcBef>
                        <a:spcAft>
                          <a:spcPts val="150"/>
                        </a:spcAft>
                      </a:pPr>
                      <a:r>
                        <a:rPr lang="en-CA" sz="1000" dirty="0">
                          <a:solidFill>
                            <a:sysClr val="windowText" lastClr="000000"/>
                          </a:solidFill>
                          <a:effectLst/>
                          <a:latin typeface="Arial" panose="020B0604020202020204" pitchFamily="34" charset="0"/>
                          <a:cs typeface="Arial" panose="020B0604020202020204" pitchFamily="34" charset="0"/>
                        </a:rPr>
                        <a:t>---</a:t>
                      </a:r>
                      <a:endParaRPr lang="en-CA" sz="100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0985612"/>
                  </a:ext>
                </a:extLst>
              </a:tr>
              <a:tr h="1728857">
                <a:tc>
                  <a:txBody>
                    <a:bodyPr/>
                    <a:lstStyle/>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5.2 Activation of accessibility features</a:t>
                      </a:r>
                    </a:p>
                    <a:p>
                      <a:pPr marL="19050" marR="19050">
                        <a:lnSpc>
                          <a:spcPct val="107000"/>
                        </a:lnSpc>
                        <a:spcBef>
                          <a:spcPts val="0"/>
                        </a:spcBef>
                        <a:spcAft>
                          <a:spcPts val="600"/>
                        </a:spcAft>
                      </a:pPr>
                      <a:r>
                        <a:rPr lang="en-CA" sz="1000" b="0" dirty="0">
                          <a:solidFill>
                            <a:sysClr val="windowText" lastClr="000000"/>
                          </a:solidFill>
                          <a:effectLst/>
                          <a:latin typeface="Arial" panose="020B0604020202020204" pitchFamily="34" charset="0"/>
                          <a:cs typeface="Arial" panose="020B0604020202020204" pitchFamily="34" charset="0"/>
                        </a:rPr>
                        <a:t>Where ICT has documented accessibility features, it shall be possible to activate those documented accessibility features that are required to meet a specific need without relying on a method that does not support that need. </a:t>
                      </a:r>
                      <a:endParaRPr lang="en-CA" sz="1000" b="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0"/>
                        </a:spcBef>
                        <a:spcAft>
                          <a:spcPts val="600"/>
                        </a:spcAft>
                      </a:pPr>
                      <a:r>
                        <a:rPr lang="en-CA" sz="1000" b="1" dirty="0">
                          <a:solidFill>
                            <a:sysClr val="windowText" lastClr="000000"/>
                          </a:solidFill>
                          <a:effectLst/>
                          <a:latin typeface="Arial" panose="020B0604020202020204" pitchFamily="34" charset="0"/>
                          <a:cs typeface="Arial" panose="020B0604020202020204" pitchFamily="34" charset="0"/>
                        </a:rPr>
                        <a:t>C.5.2 Activation of accessibility features</a:t>
                      </a:r>
                    </a:p>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Type of assessment </a:t>
                      </a:r>
                    </a:p>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Inspection </a:t>
                      </a:r>
                    </a:p>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Pre-conditions </a:t>
                      </a:r>
                    </a:p>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1. The ICT has documented accessibility features to meet a specific need. </a:t>
                      </a:r>
                    </a:p>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Procedure </a:t>
                      </a:r>
                    </a:p>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1. Check that it is possible to activate those accessibility features without relying on a method that does not support that need. </a:t>
                      </a:r>
                    </a:p>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Result </a:t>
                      </a:r>
                    </a:p>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Pass: Check 1 is true </a:t>
                      </a:r>
                    </a:p>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Fail: Check 1 is false </a:t>
                      </a:r>
                      <a:endParaRPr lang="en-CA" sz="100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150"/>
                        </a:spcBef>
                        <a:spcAft>
                          <a:spcPts val="150"/>
                        </a:spcAft>
                      </a:pPr>
                      <a:r>
                        <a:rPr lang="en-CA" sz="1000" dirty="0">
                          <a:solidFill>
                            <a:sysClr val="windowText" lastClr="000000"/>
                          </a:solidFill>
                          <a:effectLst/>
                          <a:latin typeface="Arial" panose="020B0604020202020204" pitchFamily="34" charset="0"/>
                          <a:cs typeface="Arial" panose="020B0604020202020204" pitchFamily="34" charset="0"/>
                        </a:rPr>
                        <a:t> </a:t>
                      </a:r>
                      <a:endParaRPr lang="en-CA" sz="100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150"/>
                        </a:spcBef>
                        <a:spcAft>
                          <a:spcPts val="150"/>
                        </a:spcAft>
                      </a:pPr>
                      <a:r>
                        <a:rPr lang="en-CA" sz="1000" dirty="0">
                          <a:solidFill>
                            <a:sysClr val="windowText" lastClr="000000"/>
                          </a:solidFill>
                          <a:effectLst/>
                          <a:latin typeface="Arial" panose="020B0604020202020204" pitchFamily="34" charset="0"/>
                          <a:cs typeface="Arial" panose="020B0604020202020204" pitchFamily="34" charset="0"/>
                        </a:rPr>
                        <a:t> </a:t>
                      </a:r>
                      <a:endParaRPr lang="en-CA" sz="100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814984"/>
                  </a:ext>
                </a:extLst>
              </a:tr>
              <a:tr h="306917">
                <a:tc>
                  <a:txBody>
                    <a:bodyPr/>
                    <a:lstStyle/>
                    <a:p>
                      <a:pPr marL="19050" marR="19050">
                        <a:lnSpc>
                          <a:spcPct val="107000"/>
                        </a:lnSpc>
                        <a:spcBef>
                          <a:spcPts val="0"/>
                        </a:spcBef>
                        <a:spcAft>
                          <a:spcPts val="600"/>
                        </a:spcAft>
                      </a:pPr>
                      <a:r>
                        <a:rPr lang="en-CA" sz="1000">
                          <a:solidFill>
                            <a:sysClr val="windowText" lastClr="000000"/>
                          </a:solidFill>
                          <a:effectLst/>
                          <a:latin typeface="Arial" panose="020B0604020202020204" pitchFamily="34" charset="0"/>
                          <a:cs typeface="Arial" panose="020B0604020202020204" pitchFamily="34" charset="0"/>
                        </a:rPr>
                        <a:t>9 Web</a:t>
                      </a:r>
                      <a:endParaRPr lang="en-CA" sz="100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0"/>
                        </a:spcBef>
                        <a:spcAft>
                          <a:spcPts val="600"/>
                        </a:spcAft>
                      </a:pPr>
                      <a:r>
                        <a:rPr lang="en-CA" sz="1000" b="1" dirty="0">
                          <a:solidFill>
                            <a:sysClr val="windowText" lastClr="000000"/>
                          </a:solidFill>
                          <a:effectLst/>
                          <a:latin typeface="Arial" panose="020B0604020202020204" pitchFamily="34" charset="0"/>
                          <a:cs typeface="Arial" panose="020B0604020202020204" pitchFamily="34" charset="0"/>
                        </a:rPr>
                        <a:t>C.9 Web</a:t>
                      </a:r>
                      <a:endParaRPr lang="en-CA" sz="1000" b="1"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150"/>
                        </a:spcBef>
                        <a:spcAft>
                          <a:spcPts val="150"/>
                        </a:spcAft>
                      </a:pPr>
                      <a:r>
                        <a:rPr lang="en-CA" sz="1000">
                          <a:solidFill>
                            <a:sysClr val="windowText" lastClr="000000"/>
                          </a:solidFill>
                          <a:effectLst/>
                          <a:latin typeface="Arial" panose="020B0604020202020204" pitchFamily="34" charset="0"/>
                          <a:cs typeface="Arial" panose="020B0604020202020204" pitchFamily="34" charset="0"/>
                        </a:rPr>
                        <a:t>---</a:t>
                      </a:r>
                      <a:endParaRPr lang="en-CA" sz="100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150"/>
                        </a:spcBef>
                        <a:spcAft>
                          <a:spcPts val="150"/>
                        </a:spcAft>
                      </a:pPr>
                      <a:r>
                        <a:rPr lang="en-CA" sz="1000">
                          <a:solidFill>
                            <a:sysClr val="windowText" lastClr="000000"/>
                          </a:solidFill>
                          <a:effectLst/>
                          <a:latin typeface="Arial" panose="020B0604020202020204" pitchFamily="34" charset="0"/>
                          <a:cs typeface="Arial" panose="020B0604020202020204" pitchFamily="34" charset="0"/>
                        </a:rPr>
                        <a:t>---</a:t>
                      </a:r>
                      <a:endParaRPr lang="en-CA" sz="100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6712090"/>
                  </a:ext>
                </a:extLst>
              </a:tr>
              <a:tr h="900951">
                <a:tc>
                  <a:txBody>
                    <a:bodyPr/>
                    <a:lstStyle/>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9.0 General (informative)</a:t>
                      </a:r>
                    </a:p>
                    <a:p>
                      <a:pPr marL="19050" marR="19050">
                        <a:lnSpc>
                          <a:spcPct val="107000"/>
                        </a:lnSpc>
                        <a:spcBef>
                          <a:spcPts val="0"/>
                        </a:spcBef>
                        <a:spcAft>
                          <a:spcPts val="600"/>
                        </a:spcAft>
                      </a:pPr>
                      <a:r>
                        <a:rPr lang="en-CA" sz="1000" b="0" dirty="0">
                          <a:solidFill>
                            <a:sysClr val="windowText" lastClr="000000"/>
                          </a:solidFill>
                          <a:effectLst/>
                          <a:latin typeface="Arial" panose="020B0604020202020204" pitchFamily="34" charset="0"/>
                          <a:cs typeface="Arial" panose="020B0604020202020204" pitchFamily="34" charset="0"/>
                        </a:rPr>
                        <a:t>Requirements in clause 9 apply to web pages (as defined in clause 3.1) including:</a:t>
                      </a:r>
                    </a:p>
                    <a:p>
                      <a:pPr marL="342900" marR="19050" lvl="0" indent="-342900">
                        <a:lnSpc>
                          <a:spcPct val="107000"/>
                        </a:lnSpc>
                        <a:spcBef>
                          <a:spcPts val="0"/>
                        </a:spcBef>
                        <a:spcAft>
                          <a:spcPts val="800"/>
                        </a:spcAft>
                        <a:buSzPts val="1000"/>
                        <a:buFont typeface="Symbol" panose="05050102010706020507" pitchFamily="18" charset="2"/>
                        <a:buChar char=""/>
                        <a:tabLst>
                          <a:tab pos="457200" algn="l"/>
                        </a:tabLst>
                      </a:pPr>
                      <a:r>
                        <a:rPr lang="en-CA" sz="1000" b="0" dirty="0">
                          <a:solidFill>
                            <a:sysClr val="windowText" lastClr="000000"/>
                          </a:solidFill>
                          <a:effectLst/>
                          <a:latin typeface="Arial" panose="020B0604020202020204" pitchFamily="34" charset="0"/>
                          <a:cs typeface="Arial" panose="020B0604020202020204" pitchFamily="34" charset="0"/>
                        </a:rPr>
                        <a:t>Conformance with WCAG 2.0 Level AA is equivalent to conforming with clauses 9.1.1, 9.1.2, 9.1.3.1 to 9.1.3.3, 9.1.4.1 to 9.1.4.5, 9.2.1.1, 9.2.1.2, 9.2.1.4, 9.2.1.1, 9.2.1.2, 9.2.2, 9.2.3, 9.2.4, 9.3, 9.4.1.1, 9.4.1.2 and the conformance requirements of clause 9.5 of the present document.</a:t>
                      </a:r>
                      <a:endParaRPr lang="en-CA" sz="1000" b="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0"/>
                        </a:spcBef>
                        <a:spcAft>
                          <a:spcPts val="600"/>
                        </a:spcAft>
                      </a:pPr>
                      <a:r>
                        <a:rPr lang="en-CA" sz="1000" b="1" dirty="0">
                          <a:solidFill>
                            <a:sysClr val="windowText" lastClr="000000"/>
                          </a:solidFill>
                          <a:effectLst/>
                          <a:latin typeface="Arial" panose="020B0604020202020204" pitchFamily="34" charset="0"/>
                          <a:cs typeface="Arial" panose="020B0604020202020204" pitchFamily="34" charset="0"/>
                        </a:rPr>
                        <a:t>C.9.0 General (informative)</a:t>
                      </a:r>
                    </a:p>
                    <a:p>
                      <a:pPr marL="19050" marR="19050">
                        <a:lnSpc>
                          <a:spcPct val="107000"/>
                        </a:lnSpc>
                        <a:spcBef>
                          <a:spcPts val="0"/>
                        </a:spcBef>
                        <a:spcAft>
                          <a:spcPts val="600"/>
                        </a:spcAft>
                      </a:pPr>
                      <a:r>
                        <a:rPr lang="en-CA" sz="1000" dirty="0">
                          <a:solidFill>
                            <a:sysClr val="windowText" lastClr="000000"/>
                          </a:solidFill>
                          <a:effectLst/>
                          <a:latin typeface="Arial" panose="020B0604020202020204" pitchFamily="34" charset="0"/>
                          <a:cs typeface="Arial" panose="020B0604020202020204" pitchFamily="34" charset="0"/>
                        </a:rPr>
                        <a:t>Clause 9.0 is informative only and contains no requirements requiring test.</a:t>
                      </a:r>
                      <a:endParaRPr lang="en-CA" sz="100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150"/>
                        </a:spcBef>
                        <a:spcAft>
                          <a:spcPts val="150"/>
                        </a:spcAft>
                      </a:pPr>
                      <a:r>
                        <a:rPr lang="en-CA" sz="1000">
                          <a:solidFill>
                            <a:sysClr val="windowText" lastClr="000000"/>
                          </a:solidFill>
                          <a:effectLst/>
                          <a:latin typeface="Arial" panose="020B0604020202020204" pitchFamily="34" charset="0"/>
                          <a:cs typeface="Arial" panose="020B0604020202020204" pitchFamily="34" charset="0"/>
                        </a:rPr>
                        <a:t>---</a:t>
                      </a:r>
                      <a:endParaRPr lang="en-CA" sz="100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9050" marR="19050">
                        <a:lnSpc>
                          <a:spcPct val="107000"/>
                        </a:lnSpc>
                        <a:spcBef>
                          <a:spcPts val="150"/>
                        </a:spcBef>
                        <a:spcAft>
                          <a:spcPts val="150"/>
                        </a:spcAft>
                      </a:pPr>
                      <a:r>
                        <a:rPr lang="en-CA" sz="1000" dirty="0">
                          <a:solidFill>
                            <a:sysClr val="windowText" lastClr="000000"/>
                          </a:solidFill>
                          <a:effectLst/>
                          <a:latin typeface="Arial" panose="020B0604020202020204" pitchFamily="34" charset="0"/>
                          <a:cs typeface="Arial" panose="020B0604020202020204" pitchFamily="34" charset="0"/>
                        </a:rPr>
                        <a:t>---</a:t>
                      </a:r>
                      <a:endParaRPr lang="en-CA" sz="1000" dirty="0">
                        <a:solidFill>
                          <a:sysClr val="windowText" lastClr="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6000" marR="36000" marT="5847" marB="58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3415152"/>
                  </a:ext>
                </a:extLst>
              </a:tr>
            </a:tbl>
          </a:graphicData>
        </a:graphic>
      </p:graphicFrame>
    </p:spTree>
    <p:extLst>
      <p:ext uri="{BB962C8B-B14F-4D97-AF65-F5344CB8AC3E}">
        <p14:creationId xmlns:p14="http://schemas.microsoft.com/office/powerpoint/2010/main" val="147019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B4CC-BFFE-4C1D-86F8-8C37B7FFCCA1}"/>
              </a:ext>
            </a:extLst>
          </p:cNvPr>
          <p:cNvSpPr>
            <a:spLocks noGrp="1"/>
          </p:cNvSpPr>
          <p:nvPr>
            <p:ph type="title"/>
          </p:nvPr>
        </p:nvSpPr>
        <p:spPr>
          <a:xfrm>
            <a:off x="635199" y="451976"/>
            <a:ext cx="10167120" cy="856125"/>
          </a:xfrm>
        </p:spPr>
        <p:txBody>
          <a:bodyPr/>
          <a:lstStyle/>
          <a:p>
            <a:r>
              <a:rPr lang="en-CA" dirty="0"/>
              <a:t>How procurement can improve accessibility</a:t>
            </a:r>
          </a:p>
        </p:txBody>
      </p:sp>
      <p:sp>
        <p:nvSpPr>
          <p:cNvPr id="3" name="Content Placeholder 2">
            <a:extLst>
              <a:ext uri="{FF2B5EF4-FFF2-40B4-BE49-F238E27FC236}">
                <a16:creationId xmlns:a16="http://schemas.microsoft.com/office/drawing/2014/main" id="{29940A07-68AE-4912-A5FB-F70ED07FBA56}"/>
              </a:ext>
            </a:extLst>
          </p:cNvPr>
          <p:cNvSpPr>
            <a:spLocks noGrp="1"/>
          </p:cNvSpPr>
          <p:nvPr>
            <p:ph idx="1"/>
          </p:nvPr>
        </p:nvSpPr>
        <p:spPr/>
        <p:txBody>
          <a:bodyPr>
            <a:normAutofit/>
          </a:bodyPr>
          <a:lstStyle/>
          <a:p>
            <a:pPr>
              <a:lnSpc>
                <a:spcPct val="114000"/>
              </a:lnSpc>
            </a:pPr>
            <a:r>
              <a:rPr lang="en-CA" dirty="0"/>
              <a:t>Shared Services Canada (SSC)</a:t>
            </a:r>
          </a:p>
          <a:p>
            <a:pPr lvl="1">
              <a:lnSpc>
                <a:spcPct val="114000"/>
              </a:lnSpc>
            </a:pPr>
            <a:r>
              <a:rPr lang="en-CA" dirty="0"/>
              <a:t>Provides digital services to Government of Canada (GC) departments</a:t>
            </a:r>
          </a:p>
          <a:p>
            <a:pPr>
              <a:lnSpc>
                <a:spcPct val="114000"/>
              </a:lnSpc>
            </a:pPr>
            <a:r>
              <a:rPr lang="en-CA" dirty="0"/>
              <a:t>SSC awarded over 10,000 contracts last year</a:t>
            </a:r>
          </a:p>
          <a:p>
            <a:pPr lvl="1">
              <a:lnSpc>
                <a:spcPct val="114000"/>
              </a:lnSpc>
            </a:pPr>
            <a:r>
              <a:rPr lang="en-CA" dirty="0"/>
              <a:t>Totalling </a:t>
            </a:r>
            <a:r>
              <a:rPr lang="en-CA" b="1" dirty="0"/>
              <a:t>$1.8 billion </a:t>
            </a:r>
            <a:r>
              <a:rPr lang="en-CA" dirty="0"/>
              <a:t>– mostly ICT</a:t>
            </a:r>
          </a:p>
          <a:p>
            <a:pPr>
              <a:lnSpc>
                <a:spcPct val="114000"/>
              </a:lnSpc>
            </a:pPr>
            <a:r>
              <a:rPr lang="en-CA" dirty="0"/>
              <a:t>Procurement process</a:t>
            </a:r>
          </a:p>
          <a:p>
            <a:pPr lvl="1">
              <a:lnSpc>
                <a:spcPct val="114000"/>
              </a:lnSpc>
            </a:pPr>
            <a:r>
              <a:rPr lang="en-CA" dirty="0"/>
              <a:t>How we buy things, and determine who to buy from</a:t>
            </a:r>
          </a:p>
          <a:p>
            <a:pPr>
              <a:lnSpc>
                <a:spcPct val="114000"/>
              </a:lnSpc>
            </a:pPr>
            <a:r>
              <a:rPr lang="en-CA" b="1" dirty="0"/>
              <a:t>Accessibility built into procurement process</a:t>
            </a:r>
          </a:p>
          <a:p>
            <a:pPr lvl="1">
              <a:lnSpc>
                <a:spcPct val="114000"/>
              </a:lnSpc>
            </a:pPr>
            <a:r>
              <a:rPr lang="en-CA" b="1" dirty="0"/>
              <a:t>Financial incentive to industry to make things accessible</a:t>
            </a:r>
          </a:p>
        </p:txBody>
      </p:sp>
    </p:spTree>
    <p:extLst>
      <p:ext uri="{BB962C8B-B14F-4D97-AF65-F5344CB8AC3E}">
        <p14:creationId xmlns:p14="http://schemas.microsoft.com/office/powerpoint/2010/main" val="3334777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49AC8B-0A7A-4F32-892D-037302FF1E14}"/>
              </a:ext>
            </a:extLst>
          </p:cNvPr>
          <p:cNvSpPr>
            <a:spLocks noGrp="1"/>
          </p:cNvSpPr>
          <p:nvPr>
            <p:ph type="title"/>
          </p:nvPr>
        </p:nvSpPr>
        <p:spPr/>
        <p:txBody>
          <a:bodyPr/>
          <a:lstStyle/>
          <a:p>
            <a:r>
              <a:rPr lang="en-CA" dirty="0"/>
              <a:t>Summary of SSC approach</a:t>
            </a:r>
          </a:p>
        </p:txBody>
      </p:sp>
      <p:sp>
        <p:nvSpPr>
          <p:cNvPr id="4" name="Content Placeholder 3">
            <a:extLst>
              <a:ext uri="{FF2B5EF4-FFF2-40B4-BE49-F238E27FC236}">
                <a16:creationId xmlns:a16="http://schemas.microsoft.com/office/drawing/2014/main" id="{DBE9944B-B341-4AF2-9832-F1B0C79DCCE1}"/>
              </a:ext>
            </a:extLst>
          </p:cNvPr>
          <p:cNvSpPr>
            <a:spLocks noGrp="1"/>
          </p:cNvSpPr>
          <p:nvPr>
            <p:ph idx="1"/>
          </p:nvPr>
        </p:nvSpPr>
        <p:spPr>
          <a:xfrm>
            <a:off x="661251" y="1711573"/>
            <a:ext cx="10895100" cy="4694452"/>
          </a:xfrm>
        </p:spPr>
        <p:txBody>
          <a:bodyPr>
            <a:noAutofit/>
          </a:bodyPr>
          <a:lstStyle/>
          <a:p>
            <a:pPr>
              <a:lnSpc>
                <a:spcPct val="114000"/>
              </a:lnSpc>
            </a:pPr>
            <a:r>
              <a:rPr lang="en-CA" dirty="0"/>
              <a:t>Formed multidisciplinary team: accessibility, strategy, procurement</a:t>
            </a:r>
          </a:p>
          <a:p>
            <a:pPr>
              <a:lnSpc>
                <a:spcPct val="114000"/>
              </a:lnSpc>
            </a:pPr>
            <a:r>
              <a:rPr lang="en-CA" dirty="0"/>
              <a:t>Embedded accessibility into procurement governance</a:t>
            </a:r>
          </a:p>
          <a:p>
            <a:pPr>
              <a:lnSpc>
                <a:spcPct val="114000"/>
              </a:lnSpc>
            </a:pPr>
            <a:r>
              <a:rPr lang="en-CA" dirty="0"/>
              <a:t>Communicating widely, learning from other jurisdictions</a:t>
            </a:r>
          </a:p>
          <a:p>
            <a:pPr>
              <a:lnSpc>
                <a:spcPct val="114000"/>
              </a:lnSpc>
            </a:pPr>
            <a:r>
              <a:rPr lang="en-CA" dirty="0"/>
              <a:t>Standardizing / automating processes</a:t>
            </a:r>
            <a:br>
              <a:rPr lang="en-CA" dirty="0"/>
            </a:br>
            <a:endParaRPr lang="en-CA" dirty="0"/>
          </a:p>
          <a:p>
            <a:pPr>
              <a:lnSpc>
                <a:spcPct val="114000"/>
              </a:lnSpc>
            </a:pPr>
            <a:r>
              <a:rPr lang="en-CA" dirty="0"/>
              <a:t>Overall success of our approach is yet to be determined</a:t>
            </a:r>
          </a:p>
          <a:p>
            <a:pPr lvl="1">
              <a:lnSpc>
                <a:spcPct val="114000"/>
              </a:lnSpc>
            </a:pPr>
            <a:r>
              <a:rPr lang="en-CA" dirty="0"/>
              <a:t>Still developing standard processes for SoW, evaluation criteria</a:t>
            </a:r>
          </a:p>
          <a:p>
            <a:pPr lvl="1">
              <a:lnSpc>
                <a:spcPct val="114000"/>
              </a:lnSpc>
            </a:pPr>
            <a:r>
              <a:rPr lang="en-CA" dirty="0"/>
              <a:t>Lessons learned will inform future GC direction and standards</a:t>
            </a:r>
          </a:p>
        </p:txBody>
      </p:sp>
    </p:spTree>
    <p:extLst>
      <p:ext uri="{BB962C8B-B14F-4D97-AF65-F5344CB8AC3E}">
        <p14:creationId xmlns:p14="http://schemas.microsoft.com/office/powerpoint/2010/main" val="2196349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Contact</a:t>
            </a:r>
          </a:p>
        </p:txBody>
      </p:sp>
      <p:sp>
        <p:nvSpPr>
          <p:cNvPr id="2" name="Content Placeholder 1"/>
          <p:cNvSpPr>
            <a:spLocks noGrp="1"/>
          </p:cNvSpPr>
          <p:nvPr>
            <p:ph idx="1"/>
          </p:nvPr>
        </p:nvSpPr>
        <p:spPr/>
        <p:txBody>
          <a:bodyPr>
            <a:normAutofit/>
          </a:bodyPr>
          <a:lstStyle/>
          <a:p>
            <a:pPr marL="0" indent="0">
              <a:lnSpc>
                <a:spcPct val="114000"/>
              </a:lnSpc>
              <a:buNone/>
            </a:pPr>
            <a:r>
              <a:rPr lang="en-CA" sz="3200" dirty="0"/>
              <a:t>Accessibility Triage Team (</a:t>
            </a:r>
            <a:r>
              <a:rPr lang="en-CA" sz="3200" u="sng" dirty="0">
                <a:hlinkClick r:id="rId3"/>
              </a:rPr>
              <a:t>ssc.att-eta.spc@canada.ca</a:t>
            </a:r>
            <a:r>
              <a:rPr lang="en-CA" sz="3200" dirty="0"/>
              <a:t>)</a:t>
            </a:r>
          </a:p>
        </p:txBody>
      </p:sp>
    </p:spTree>
    <p:extLst>
      <p:ext uri="{BB962C8B-B14F-4D97-AF65-F5344CB8AC3E}">
        <p14:creationId xmlns:p14="http://schemas.microsoft.com/office/powerpoint/2010/main" val="674766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5374" y="3012659"/>
            <a:ext cx="8941252" cy="856125"/>
          </a:xfrm>
        </p:spPr>
        <p:txBody>
          <a:bodyPr/>
          <a:lstStyle/>
          <a:p>
            <a:r>
              <a:rPr lang="en-CA" dirty="0"/>
              <a:t>Appendix: Text alternatives</a:t>
            </a:r>
          </a:p>
        </p:txBody>
      </p:sp>
    </p:spTree>
    <p:extLst>
      <p:ext uri="{BB962C8B-B14F-4D97-AF65-F5344CB8AC3E}">
        <p14:creationId xmlns:p14="http://schemas.microsoft.com/office/powerpoint/2010/main" val="116610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71F4ED-A6B1-446A-9A62-DF550D59FCC8}"/>
              </a:ext>
            </a:extLst>
          </p:cNvPr>
          <p:cNvSpPr>
            <a:spLocks noGrp="1"/>
          </p:cNvSpPr>
          <p:nvPr>
            <p:ph type="title"/>
          </p:nvPr>
        </p:nvSpPr>
        <p:spPr>
          <a:xfrm>
            <a:off x="635199" y="451976"/>
            <a:ext cx="8508801" cy="856125"/>
          </a:xfrm>
        </p:spPr>
        <p:txBody>
          <a:bodyPr/>
          <a:lstStyle/>
          <a:p>
            <a:r>
              <a:rPr lang="en-CA" dirty="0"/>
              <a:t>Accessibility in the procurement workflow </a:t>
            </a:r>
            <a:r>
              <a:rPr lang="en-CA" dirty="0">
                <a:latin typeface="+mj-lt"/>
                <a:cs typeface="Arial" panose="020B0604020202020204" pitchFamily="34" charset="0"/>
              </a:rPr>
              <a:t>– Text alternative</a:t>
            </a:r>
            <a:endParaRPr lang="en-CA" dirty="0">
              <a:latin typeface="+mj-lt"/>
            </a:endParaRPr>
          </a:p>
        </p:txBody>
      </p:sp>
      <p:sp>
        <p:nvSpPr>
          <p:cNvPr id="2" name="Content Placeholder 1">
            <a:extLst>
              <a:ext uri="{FF2B5EF4-FFF2-40B4-BE49-F238E27FC236}">
                <a16:creationId xmlns:a16="http://schemas.microsoft.com/office/drawing/2014/main" id="{86A1F392-230C-4C4F-BDBC-0B189C0AEC2F}"/>
              </a:ext>
            </a:extLst>
          </p:cNvPr>
          <p:cNvSpPr>
            <a:spLocks noGrp="1"/>
          </p:cNvSpPr>
          <p:nvPr>
            <p:ph idx="1"/>
          </p:nvPr>
        </p:nvSpPr>
        <p:spPr>
          <a:xfrm>
            <a:off x="661251" y="1711574"/>
            <a:ext cx="10895100" cy="4971774"/>
          </a:xfrm>
        </p:spPr>
        <p:txBody>
          <a:bodyPr>
            <a:normAutofit fontScale="47500" lnSpcReduction="20000"/>
          </a:bodyPr>
          <a:lstStyle/>
          <a:p>
            <a:pPr marL="0" indent="0">
              <a:lnSpc>
                <a:spcPct val="120000"/>
              </a:lnSpc>
              <a:buNone/>
            </a:pPr>
            <a:r>
              <a:rPr lang="en-CA" dirty="0"/>
              <a:t>A flowchart diagram shows three swim lanes: Technical Authority, Accessibility Triage Team (ATT) / AAACT and Contracting Authority. It proceeds through the following steps, starting with the pre-contractual phase:</a:t>
            </a:r>
          </a:p>
          <a:p>
            <a:pPr marL="514350" lvl="0" indent="-514350">
              <a:lnSpc>
                <a:spcPct val="120000"/>
              </a:lnSpc>
              <a:buFont typeface="+mj-lt"/>
              <a:buAutoNum type="arabicPeriod"/>
            </a:pPr>
            <a:r>
              <a:rPr lang="en-CA" dirty="0"/>
              <a:t>Technical Authority asks “Does ICT have accessibility requirements?”</a:t>
            </a:r>
          </a:p>
          <a:p>
            <a:pPr lvl="1">
              <a:lnSpc>
                <a:spcPct val="120000"/>
              </a:lnSpc>
            </a:pPr>
            <a:r>
              <a:rPr lang="en-CA" dirty="0"/>
              <a:t>If yes, proceed.</a:t>
            </a:r>
          </a:p>
          <a:p>
            <a:pPr marL="514350" lvl="0" indent="-514350">
              <a:lnSpc>
                <a:spcPct val="120000"/>
              </a:lnSpc>
              <a:buFont typeface="+mj-lt"/>
              <a:buAutoNum type="arabicPeriod"/>
            </a:pPr>
            <a:r>
              <a:rPr lang="en-CA" dirty="0"/>
              <a:t>Technical Authority and Contracting Authority consult with ATT / AAACT to develop accessibility requirements and develop evaluation criteria.</a:t>
            </a:r>
          </a:p>
          <a:p>
            <a:pPr marL="514350" lvl="0" indent="-514350">
              <a:lnSpc>
                <a:spcPct val="120000"/>
              </a:lnSpc>
              <a:buFont typeface="+mj-lt"/>
              <a:buAutoNum type="arabicPeriod"/>
            </a:pPr>
            <a:r>
              <a:rPr lang="en-CA" dirty="0"/>
              <a:t>Contracting Authority asks “Accessibility addressed in SoW?”</a:t>
            </a:r>
          </a:p>
          <a:p>
            <a:pPr lvl="1">
              <a:lnSpc>
                <a:spcPct val="120000"/>
              </a:lnSpc>
            </a:pPr>
            <a:r>
              <a:rPr lang="en-CA" dirty="0"/>
              <a:t>If yes, proceed.</a:t>
            </a:r>
          </a:p>
          <a:p>
            <a:pPr marL="514350" lvl="0" indent="-514350">
              <a:lnSpc>
                <a:spcPct val="120000"/>
              </a:lnSpc>
              <a:buFont typeface="+mj-lt"/>
              <a:buAutoNum type="arabicPeriod"/>
            </a:pPr>
            <a:r>
              <a:rPr lang="en-CA" dirty="0"/>
              <a:t>Contracting Authority prepares </a:t>
            </a:r>
            <a:r>
              <a:rPr lang="en-CA" dirty="0" err="1"/>
              <a:t>RFx</a:t>
            </a:r>
            <a:r>
              <a:rPr lang="en-CA" dirty="0"/>
              <a:t>, gets legal review, and posts </a:t>
            </a:r>
            <a:r>
              <a:rPr lang="en-CA" dirty="0" err="1"/>
              <a:t>RFx</a:t>
            </a:r>
            <a:r>
              <a:rPr lang="en-CA" dirty="0"/>
              <a:t>.</a:t>
            </a:r>
          </a:p>
          <a:p>
            <a:pPr marL="514350" lvl="0" indent="-514350">
              <a:lnSpc>
                <a:spcPct val="120000"/>
              </a:lnSpc>
              <a:buFont typeface="+mj-lt"/>
              <a:buAutoNum type="arabicPeriod"/>
            </a:pPr>
            <a:r>
              <a:rPr lang="en-CA" dirty="0"/>
              <a:t>Contracting Authority engages with ATT / AAACT for Supplier Q &amp; A.</a:t>
            </a:r>
          </a:p>
          <a:p>
            <a:pPr marL="514350" lvl="0" indent="-514350">
              <a:lnSpc>
                <a:spcPct val="120000"/>
              </a:lnSpc>
              <a:buFont typeface="+mj-lt"/>
              <a:buAutoNum type="arabicPeriod"/>
            </a:pPr>
            <a:r>
              <a:rPr lang="en-CA" dirty="0"/>
              <a:t>Contracting Authority asks “Response meets mandatory?”</a:t>
            </a:r>
          </a:p>
          <a:p>
            <a:pPr lvl="1">
              <a:lnSpc>
                <a:spcPct val="120000"/>
              </a:lnSpc>
            </a:pPr>
            <a:r>
              <a:rPr lang="en-CA" dirty="0"/>
              <a:t>If yes, proceed.</a:t>
            </a:r>
          </a:p>
          <a:p>
            <a:pPr marL="514350" lvl="0" indent="-514350">
              <a:lnSpc>
                <a:spcPct val="120000"/>
              </a:lnSpc>
              <a:buFont typeface="+mj-lt"/>
              <a:buAutoNum type="arabicPeriod"/>
            </a:pPr>
            <a:r>
              <a:rPr lang="en-CA" dirty="0"/>
              <a:t>Technical Authority engages with ATT / AAACT to test functional requirements including accessibility.</a:t>
            </a:r>
          </a:p>
          <a:p>
            <a:pPr marL="514350" lvl="0" indent="-514350">
              <a:lnSpc>
                <a:spcPct val="120000"/>
              </a:lnSpc>
              <a:buFont typeface="+mj-lt"/>
              <a:buAutoNum type="arabicPeriod"/>
            </a:pPr>
            <a:r>
              <a:rPr lang="en-CA" dirty="0"/>
              <a:t>Following award, the process moves into the contracting phase.</a:t>
            </a:r>
          </a:p>
          <a:p>
            <a:pPr marL="914400" lvl="1" indent="-457200">
              <a:lnSpc>
                <a:spcPct val="120000"/>
              </a:lnSpc>
              <a:buFont typeface="+mj-lt"/>
              <a:buAutoNum type="alphaLcParenR"/>
            </a:pPr>
            <a:r>
              <a:rPr lang="en-CA" dirty="0"/>
              <a:t>Technical Authority monitors delivery of accessibility requirements and addresses issues</a:t>
            </a:r>
          </a:p>
          <a:p>
            <a:pPr marL="914400" lvl="1" indent="-457200">
              <a:lnSpc>
                <a:spcPct val="120000"/>
              </a:lnSpc>
              <a:buFont typeface="+mj-lt"/>
              <a:buAutoNum type="alphaLcParenR"/>
            </a:pPr>
            <a:r>
              <a:rPr lang="en-CA" dirty="0"/>
              <a:t>In connection with (a), ATT / AAACT evaluates accessibility requirements as indicated in the contract.</a:t>
            </a:r>
          </a:p>
          <a:p>
            <a:pPr marL="514350" lvl="0" indent="-514350">
              <a:lnSpc>
                <a:spcPct val="120000"/>
              </a:lnSpc>
              <a:buFont typeface="+mj-lt"/>
              <a:buAutoNum type="arabicPeriod"/>
            </a:pPr>
            <a:r>
              <a:rPr lang="en-CA" dirty="0"/>
              <a:t>Contracting Authority performs contract administration and post-contractual processes.</a:t>
            </a:r>
          </a:p>
        </p:txBody>
      </p:sp>
      <p:sp>
        <p:nvSpPr>
          <p:cNvPr id="4" name="TextBox 3">
            <a:extLst>
              <a:ext uri="{FF2B5EF4-FFF2-40B4-BE49-F238E27FC236}">
                <a16:creationId xmlns:a16="http://schemas.microsoft.com/office/drawing/2014/main" id="{98FCE7B9-3F57-40A9-B446-2CC2E8B63465}"/>
              </a:ext>
            </a:extLst>
          </p:cNvPr>
          <p:cNvSpPr txBox="1"/>
          <p:nvPr/>
        </p:nvSpPr>
        <p:spPr>
          <a:xfrm>
            <a:off x="10369764" y="174653"/>
            <a:ext cx="1733336" cy="431800"/>
          </a:xfrm>
          <a:prstGeom prst="rect">
            <a:avLst/>
          </a:prstGeom>
        </p:spPr>
        <p:txBody>
          <a:bodyPr wrap="none" rtlCol="0">
            <a:noAutofit/>
          </a:bodyPr>
          <a:lstStyle/>
          <a:p>
            <a:r>
              <a:rPr lang="en-CA" dirty="0">
                <a:latin typeface="Arial" panose="020B0604020202020204" pitchFamily="34" charset="0"/>
                <a:cs typeface="Arial" panose="020B0604020202020204" pitchFamily="34" charset="0"/>
                <a:hlinkClick r:id="rId3" action="ppaction://hlinksldjump"/>
              </a:rPr>
              <a:t>Return to slide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9822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latin typeface="+mj-lt"/>
                <a:cs typeface="Arial" panose="020B0604020202020204" pitchFamily="34" charset="0"/>
              </a:rPr>
              <a:t>Wizard screenshots (1/3) – Text alternative</a:t>
            </a:r>
          </a:p>
        </p:txBody>
      </p:sp>
      <p:sp>
        <p:nvSpPr>
          <p:cNvPr id="4" name="Rectangle 1">
            <a:extLst>
              <a:ext uri="{FF2B5EF4-FFF2-40B4-BE49-F238E27FC236}">
                <a16:creationId xmlns:a16="http://schemas.microsoft.com/office/drawing/2014/main" id="{FE1636A6-B4D3-40A9-8E42-9E59FB57BD06}"/>
              </a:ext>
            </a:extLst>
          </p:cNvPr>
          <p:cNvSpPr>
            <a:spLocks noChangeArrowheads="1"/>
          </p:cNvSpPr>
          <p:nvPr/>
        </p:nvSpPr>
        <p:spPr bwMode="auto">
          <a:xfrm>
            <a:off x="635199" y="1440066"/>
            <a:ext cx="1084897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b="1" dirty="0">
                <a:latin typeface="Arial" panose="020B0604020202020204" pitchFamily="34" charset="0"/>
              </a:rPr>
              <a:t>Step 1: Define ICT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dirty="0">
                <a:ln>
                  <a:noFill/>
                </a:ln>
                <a:solidFill>
                  <a:schemeClr val="tx1"/>
                </a:solidFill>
                <a:effectLst/>
                <a:latin typeface="Arial" panose="020B0604020202020204" pitchFamily="34" charset="0"/>
              </a:rPr>
              <a:t>Instructions: Step 1 (link)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dirty="0">
                <a:ln>
                  <a:noFill/>
                </a:ln>
                <a:solidFill>
                  <a:schemeClr val="tx1"/>
                </a:solidFill>
                <a:effectLst/>
                <a:latin typeface="Arial" panose="020B0604020202020204" pitchFamily="34" charset="0"/>
              </a:rPr>
              <a:t>Does the ICT procurement provide... (checkboxes for each item)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User-facing physical (hardware) components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User-facing hardware that is integrated into the environment (</a:t>
            </a:r>
            <a:r>
              <a:rPr kumimoji="0" lang="en-US" altLang="en-US" sz="1000" b="0" i="0" u="none" strike="noStrike" cap="none" normalizeH="0" baseline="0" dirty="0" err="1">
                <a:ln>
                  <a:noFill/>
                </a:ln>
                <a:solidFill>
                  <a:schemeClr val="tx1"/>
                </a:solidFill>
                <a:effectLst/>
                <a:latin typeface="Arial" panose="020B0604020202020204" pitchFamily="34" charset="0"/>
              </a:rPr>
              <a:t>eg.</a:t>
            </a:r>
            <a:r>
              <a:rPr kumimoji="0" lang="en-US" altLang="en-US" sz="1000" b="0" i="0" u="none" strike="noStrike" cap="none" normalizeH="0" baseline="0" dirty="0">
                <a:ln>
                  <a:noFill/>
                </a:ln>
                <a:solidFill>
                  <a:schemeClr val="tx1"/>
                </a:solidFill>
                <a:effectLst/>
                <a:latin typeface="Arial" panose="020B0604020202020204" pitchFamily="34" charset="0"/>
              </a:rPr>
              <a:t> permanently installed self-service kiosk or large, immovable photocopier)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Websites, web applications, or HTML documents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Documents that are not HTML</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Platform software (e.g. an operating system)</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Software that provides a user interface outside of the browser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Adaptive (assistive) technology software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Product documentation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Support services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Documented accessibility features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Two-way communication (any medium)</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Two-way voice communication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Two-way video communication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Biometric authentication or control</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Functionality that is closed to adaptive technologies (</a:t>
            </a:r>
            <a:r>
              <a:rPr kumimoji="0" lang="en-US" altLang="en-US" sz="1000" b="0" i="0" u="none" strike="noStrike" cap="none" normalizeH="0" baseline="0" dirty="0" err="1">
                <a:ln>
                  <a:noFill/>
                </a:ln>
                <a:solidFill>
                  <a:schemeClr val="tx1"/>
                </a:solidFill>
                <a:effectLst/>
                <a:latin typeface="Arial" panose="020B0604020202020204" pitchFamily="34" charset="0"/>
              </a:rPr>
              <a:t>eg.</a:t>
            </a:r>
            <a:r>
              <a:rPr kumimoji="0" lang="en-US" altLang="en-US" sz="1000" b="0" i="0" u="none" strike="noStrike" cap="none" normalizeH="0" baseline="0" dirty="0">
                <a:ln>
                  <a:noFill/>
                </a:ln>
                <a:solidFill>
                  <a:schemeClr val="tx1"/>
                </a:solidFill>
                <a:effectLst/>
                <a:latin typeface="Arial" panose="020B0604020202020204" pitchFamily="34" charset="0"/>
              </a:rPr>
              <a:t> a system where no screen-reader software can be installed)</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Conversion of information between electronic formats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Video playback, transmission, conversion, or recording (with synchronized audio)</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Hardware with speech output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Relay services (e.g. captioned telephony service)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Authoring tools (e.g. a word processor or web CMS)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Fixed-line communication device which is normally held to the ear and carries the "T" symbol</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Wireless communication device which is normally held to the ear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Functionality designed for shared use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Provisioning keys, tickets or fare cards, where their orientation is important for further use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Primary functionality of displaying materials containing video with associated audio content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0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Arial" panose="020B0604020202020204" pitchFamily="34" charset="0"/>
              </a:rPr>
              <a:t>(“Next” button)</a:t>
            </a:r>
          </a:p>
        </p:txBody>
      </p:sp>
      <p:sp>
        <p:nvSpPr>
          <p:cNvPr id="31" name="TextBox 30">
            <a:extLst>
              <a:ext uri="{FF2B5EF4-FFF2-40B4-BE49-F238E27FC236}">
                <a16:creationId xmlns:a16="http://schemas.microsoft.com/office/drawing/2014/main" id="{7494B27E-0129-4E29-8A1C-1A9BAE64AA2E}"/>
              </a:ext>
            </a:extLst>
          </p:cNvPr>
          <p:cNvSpPr txBox="1"/>
          <p:nvPr/>
        </p:nvSpPr>
        <p:spPr>
          <a:xfrm>
            <a:off x="10369764" y="174653"/>
            <a:ext cx="1733336" cy="431800"/>
          </a:xfrm>
          <a:prstGeom prst="rect">
            <a:avLst/>
          </a:prstGeom>
        </p:spPr>
        <p:txBody>
          <a:bodyPr wrap="none" rtlCol="0">
            <a:noAutofit/>
          </a:bodyPr>
          <a:lstStyle/>
          <a:p>
            <a:r>
              <a:rPr lang="en-CA" dirty="0">
                <a:latin typeface="Arial" panose="020B0604020202020204" pitchFamily="34" charset="0"/>
                <a:cs typeface="Arial" panose="020B0604020202020204" pitchFamily="34" charset="0"/>
                <a:hlinkClick r:id="rId3" action="ppaction://hlinksldjump"/>
              </a:rPr>
              <a:t>Return to slide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5872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latin typeface="+mj-lt"/>
                <a:cs typeface="Arial" panose="020B0604020202020204" pitchFamily="34" charset="0"/>
              </a:rPr>
              <a:t>Wizard screenshots (2/3) – Text alternative</a:t>
            </a:r>
          </a:p>
        </p:txBody>
      </p:sp>
      <p:sp>
        <p:nvSpPr>
          <p:cNvPr id="2" name="Rectangle 1">
            <a:extLst>
              <a:ext uri="{FF2B5EF4-FFF2-40B4-BE49-F238E27FC236}">
                <a16:creationId xmlns:a16="http://schemas.microsoft.com/office/drawing/2014/main" id="{E08876EA-BC9A-4411-BEC6-5320C12ED2A6}"/>
              </a:ext>
            </a:extLst>
          </p:cNvPr>
          <p:cNvSpPr>
            <a:spLocks noChangeArrowheads="1"/>
          </p:cNvSpPr>
          <p:nvPr/>
        </p:nvSpPr>
        <p:spPr bwMode="auto">
          <a:xfrm>
            <a:off x="635199" y="1455015"/>
            <a:ext cx="492442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Step 2: Refine clause selection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Instructions: Step</a:t>
            </a:r>
            <a:r>
              <a:rPr kumimoji="0" lang="en-US" altLang="en-US" sz="1000" b="0" i="0" u="none" strike="noStrike" cap="none" normalizeH="0" dirty="0">
                <a:ln>
                  <a:noFill/>
                </a:ln>
                <a:solidFill>
                  <a:schemeClr val="tx1"/>
                </a:solidFill>
                <a:effectLst/>
                <a:latin typeface="Arial" panose="020B0604020202020204" pitchFamily="34" charset="0"/>
              </a:rPr>
              <a:t> 2 (link)</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Required clauses</a:t>
            </a:r>
            <a:endParaRPr lang="en-US" altLang="en-US" sz="1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(buttons for “Expand</a:t>
            </a:r>
            <a:r>
              <a:rPr kumimoji="0" lang="en-US" altLang="en-US" sz="1000" b="0" i="0" u="none" strike="noStrike" cap="none" normalizeH="0" dirty="0">
                <a:ln>
                  <a:noFill/>
                </a:ln>
                <a:solidFill>
                  <a:schemeClr val="tx1"/>
                </a:solidFill>
                <a:effectLst/>
                <a:latin typeface="Arial" panose="020B0604020202020204" pitchFamily="34" charset="0"/>
              </a:rPr>
              <a:t> tree”, “Expand all”, “Collapse all”)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baseline="0" dirty="0">
              <a:latin typeface="Arial" panose="020B0604020202020204" pitchFamily="34" charset="0"/>
            </a:endParaRPr>
          </a:p>
          <a:p>
            <a:pPr eaLnBrk="0" fontAlgn="base" hangingPunct="0">
              <a:spcBef>
                <a:spcPct val="0"/>
              </a:spcBef>
              <a:spcAft>
                <a:spcPct val="0"/>
              </a:spcAft>
            </a:pPr>
            <a:r>
              <a:rPr kumimoji="0" lang="en-US" altLang="en-US" sz="1000" b="0" i="0" u="none" strike="noStrike" cap="none" normalizeH="0" dirty="0">
                <a:ln>
                  <a:noFill/>
                </a:ln>
                <a:solidFill>
                  <a:schemeClr val="tx1"/>
                </a:solidFill>
                <a:effectLst/>
                <a:latin typeface="Arial" panose="020B0604020202020204" pitchFamily="34" charset="0"/>
              </a:rPr>
              <a:t>A tree navigation structure follows, with checkboxes for each clause</a:t>
            </a:r>
            <a:r>
              <a:rPr lang="en-US" altLang="en-US" sz="1000" dirty="0">
                <a:latin typeface="Arial" panose="020B0604020202020204" pitchFamily="34" charset="0"/>
              </a:rPr>
              <a:t>, some of which are fully or partially checked:</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5 Generic requirements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6 ICT with two-way voice communication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7 ICT with video capabilities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8 Hardware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9 Web</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10 Non-web documents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11 Software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12 Documentation and support services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13 ICT providing relay or emergency service access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0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000" dirty="0">
                <a:latin typeface="Arial" panose="020B0604020202020204" pitchFamily="34" charset="0"/>
              </a:rPr>
              <a:t>(buttons for “Enter clause list” and “Next”)</a:t>
            </a:r>
          </a:p>
        </p:txBody>
      </p:sp>
      <p:sp>
        <p:nvSpPr>
          <p:cNvPr id="15" name="TextBox 14">
            <a:extLst>
              <a:ext uri="{FF2B5EF4-FFF2-40B4-BE49-F238E27FC236}">
                <a16:creationId xmlns:a16="http://schemas.microsoft.com/office/drawing/2014/main" id="{806749B4-0D69-4427-A62E-C99635FDB64B}"/>
              </a:ext>
            </a:extLst>
          </p:cNvPr>
          <p:cNvSpPr txBox="1"/>
          <p:nvPr/>
        </p:nvSpPr>
        <p:spPr>
          <a:xfrm>
            <a:off x="10369764" y="174653"/>
            <a:ext cx="1733336" cy="431800"/>
          </a:xfrm>
          <a:prstGeom prst="rect">
            <a:avLst/>
          </a:prstGeom>
        </p:spPr>
        <p:txBody>
          <a:bodyPr wrap="none" rtlCol="0">
            <a:noAutofit/>
          </a:bodyPr>
          <a:lstStyle/>
          <a:p>
            <a:r>
              <a:rPr lang="en-CA" dirty="0">
                <a:latin typeface="Arial" panose="020B0604020202020204" pitchFamily="34" charset="0"/>
                <a:cs typeface="Arial" panose="020B0604020202020204" pitchFamily="34" charset="0"/>
                <a:hlinkClick r:id="rId3" action="ppaction://hlinksldjump"/>
              </a:rPr>
              <a:t>Return to slide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8277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latin typeface="+mj-lt"/>
                <a:cs typeface="Arial" panose="020B0604020202020204" pitchFamily="34" charset="0"/>
              </a:rPr>
              <a:t>Wizard screenshots (3/3) – Text alternative</a:t>
            </a:r>
          </a:p>
        </p:txBody>
      </p:sp>
      <p:sp>
        <p:nvSpPr>
          <p:cNvPr id="2" name="Rectangle 1">
            <a:extLst>
              <a:ext uri="{FF2B5EF4-FFF2-40B4-BE49-F238E27FC236}">
                <a16:creationId xmlns:a16="http://schemas.microsoft.com/office/drawing/2014/main" id="{C619BB2A-1E3D-4B8A-9EC0-21F6444E45AF}"/>
              </a:ext>
            </a:extLst>
          </p:cNvPr>
          <p:cNvSpPr>
            <a:spLocks noChangeArrowheads="1"/>
          </p:cNvSpPr>
          <p:nvPr/>
        </p:nvSpPr>
        <p:spPr bwMode="auto">
          <a:xfrm>
            <a:off x="635199" y="1454538"/>
            <a:ext cx="7521774"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b="1" dirty="0">
                <a:latin typeface="Arial" panose="020B0604020202020204" pitchFamily="34" charset="0"/>
              </a:rPr>
              <a:t>Step 3: Generate requirements documents</a:t>
            </a: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Instructions: Step 3 (link)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Download documents (links)</a:t>
            </a:r>
            <a:br>
              <a:rPr kumimoji="0" lang="en-US" altLang="en-US" sz="1000" b="0" i="0" u="none" strike="noStrike" cap="none" normalizeH="0" baseline="0" dirty="0">
                <a:ln>
                  <a:noFill/>
                </a:ln>
                <a:solidFill>
                  <a:schemeClr val="tx1"/>
                </a:solidFill>
                <a:effectLst/>
                <a:latin typeface="Arial" panose="020B0604020202020204" pitchFamily="34"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Full requirements table with informative sections (English)</a:t>
            </a:r>
          </a:p>
          <a:p>
            <a:pPr marL="171450" lvl="0" indent="-171450" eaLnBrk="0" fontAlgn="base" hangingPunct="0">
              <a:spcBef>
                <a:spcPct val="0"/>
              </a:spcBef>
              <a:spcAft>
                <a:spcPct val="0"/>
              </a:spcAft>
              <a:buFont typeface="Arial" panose="020B0604020202020204" pitchFamily="34" charset="0"/>
              <a:buChar char="•"/>
            </a:pPr>
            <a:r>
              <a:rPr lang="en-US" altLang="en-US" sz="1000" dirty="0">
                <a:latin typeface="Arial" panose="020B0604020202020204" pitchFamily="34" charset="0"/>
              </a:rPr>
              <a:t>Full requirements table with informative sections (French)</a:t>
            </a:r>
          </a:p>
          <a:p>
            <a:pPr marL="171450" lvl="0" indent="-171450" eaLnBrk="0" fontAlgn="base" hangingPunct="0">
              <a:spcBef>
                <a:spcPct val="0"/>
              </a:spcBef>
              <a:spcAft>
                <a:spcPct val="0"/>
              </a:spcAft>
              <a:buFont typeface="Arial" panose="020B0604020202020204" pitchFamily="34" charset="0"/>
              <a:buChar char="•"/>
            </a:pPr>
            <a:r>
              <a:rPr kumimoji="0" lang="en-US" altLang="en-US" sz="1000" b="0" i="0" u="none" strike="noStrike" cap="none" normalizeH="0" baseline="0" dirty="0">
                <a:ln>
                  <a:noFill/>
                </a:ln>
                <a:solidFill>
                  <a:schemeClr val="tx1"/>
                </a:solidFill>
                <a:effectLst/>
                <a:latin typeface="Arial" panose="020B0604020202020204" pitchFamily="34" charset="0"/>
              </a:rPr>
              <a:t>Testable requirements and determination of complian</a:t>
            </a:r>
            <a:r>
              <a:rPr lang="en-US" altLang="en-US" sz="1000" dirty="0">
                <a:latin typeface="Arial" panose="020B0604020202020204" pitchFamily="34" charset="0"/>
              </a:rPr>
              <a:t>ce table (English)</a:t>
            </a:r>
          </a:p>
          <a:p>
            <a:pPr marL="171450" lvl="0" indent="-171450" eaLnBrk="0" fontAlgn="base" hangingPunct="0">
              <a:spcBef>
                <a:spcPct val="0"/>
              </a:spcBef>
              <a:spcAft>
                <a:spcPct val="0"/>
              </a:spcAft>
              <a:buFont typeface="Arial" panose="020B0604020202020204" pitchFamily="34" charset="0"/>
              <a:buChar char="•"/>
            </a:pPr>
            <a:r>
              <a:rPr lang="en-US" altLang="en-US" sz="1000" dirty="0">
                <a:latin typeface="Arial" panose="020B0604020202020204" pitchFamily="34" charset="0"/>
              </a:rPr>
              <a:t>Testable requirements and determination of compliance table (French)</a:t>
            </a:r>
          </a:p>
          <a:p>
            <a:pPr marL="171450" lvl="0" indent="-171450" eaLnBrk="0" fontAlgn="base" hangingPunct="0">
              <a:spcBef>
                <a:spcPct val="0"/>
              </a:spcBef>
              <a:spcAft>
                <a:spcPct val="0"/>
              </a:spcAft>
              <a:buFont typeface="Arial" panose="020B0604020202020204" pitchFamily="34" charset="0"/>
              <a:buChar char="•"/>
            </a:pPr>
            <a:r>
              <a:rPr kumimoji="0" lang="en-US" altLang="en-US" sz="1000" b="0" i="0" u="none" strike="noStrike" cap="none" normalizeH="0" baseline="0" dirty="0">
                <a:ln>
                  <a:noFill/>
                </a:ln>
                <a:solidFill>
                  <a:schemeClr val="tx1"/>
                </a:solidFill>
                <a:effectLst/>
                <a:latin typeface="Arial" panose="020B0604020202020204" pitchFamily="34" charset="0"/>
              </a:rPr>
              <a:t>Headered requirements with details (English)</a:t>
            </a:r>
          </a:p>
          <a:p>
            <a:pPr marL="171450" lvl="0" indent="-171450" eaLnBrk="0" fontAlgn="base" hangingPunct="0">
              <a:spcBef>
                <a:spcPct val="0"/>
              </a:spcBef>
              <a:spcAft>
                <a:spcPct val="0"/>
              </a:spcAft>
              <a:buFont typeface="Arial" panose="020B0604020202020204" pitchFamily="34" charset="0"/>
              <a:buChar char="•"/>
            </a:pPr>
            <a:r>
              <a:rPr lang="en-US" altLang="en-US" sz="1000" dirty="0">
                <a:latin typeface="Arial" panose="020B0604020202020204" pitchFamily="34" charset="0"/>
              </a:rPr>
              <a:t>Headered requirements with details (English)</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Document properties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Page orientation field 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Portrait radio button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Landscape radio button (selected)</a:t>
            </a:r>
          </a:p>
        </p:txBody>
      </p:sp>
      <p:sp>
        <p:nvSpPr>
          <p:cNvPr id="7" name="TextBox 6">
            <a:extLst>
              <a:ext uri="{FF2B5EF4-FFF2-40B4-BE49-F238E27FC236}">
                <a16:creationId xmlns:a16="http://schemas.microsoft.com/office/drawing/2014/main" id="{2AB76B44-0BB8-4818-8E2A-9F64556F7645}"/>
              </a:ext>
            </a:extLst>
          </p:cNvPr>
          <p:cNvSpPr txBox="1"/>
          <p:nvPr/>
        </p:nvSpPr>
        <p:spPr>
          <a:xfrm>
            <a:off x="10369764" y="174653"/>
            <a:ext cx="1733336" cy="431800"/>
          </a:xfrm>
          <a:prstGeom prst="rect">
            <a:avLst/>
          </a:prstGeom>
        </p:spPr>
        <p:txBody>
          <a:bodyPr wrap="none" rtlCol="0">
            <a:noAutofit/>
          </a:bodyPr>
          <a:lstStyle/>
          <a:p>
            <a:r>
              <a:rPr lang="en-CA" dirty="0">
                <a:latin typeface="Arial" panose="020B0604020202020204" pitchFamily="34" charset="0"/>
                <a:cs typeface="Arial" panose="020B0604020202020204" pitchFamily="34" charset="0"/>
                <a:hlinkClick r:id="rId3" action="ppaction://hlinksldjump"/>
              </a:rPr>
              <a:t>Return to slide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81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C80D-C1F8-4932-A0CF-DF4096B8CC6D}"/>
              </a:ext>
            </a:extLst>
          </p:cNvPr>
          <p:cNvSpPr>
            <a:spLocks noGrp="1"/>
          </p:cNvSpPr>
          <p:nvPr>
            <p:ph type="title"/>
          </p:nvPr>
        </p:nvSpPr>
        <p:spPr>
          <a:xfrm>
            <a:off x="635199" y="451976"/>
            <a:ext cx="8941252" cy="856125"/>
          </a:xfrm>
        </p:spPr>
        <p:txBody>
          <a:bodyPr anchor="ctr">
            <a:normAutofit/>
          </a:bodyPr>
          <a:lstStyle/>
          <a:p>
            <a:r>
              <a:rPr lang="en-CA" dirty="0"/>
              <a:t>About the AAACT program (where I work)</a:t>
            </a:r>
          </a:p>
        </p:txBody>
      </p:sp>
      <p:sp>
        <p:nvSpPr>
          <p:cNvPr id="3" name="Content Placeholder 2">
            <a:extLst>
              <a:ext uri="{FF2B5EF4-FFF2-40B4-BE49-F238E27FC236}">
                <a16:creationId xmlns:a16="http://schemas.microsoft.com/office/drawing/2014/main" id="{11B76E34-024D-441C-B5F8-D3423C16D4E1}"/>
              </a:ext>
            </a:extLst>
          </p:cNvPr>
          <p:cNvSpPr>
            <a:spLocks noGrp="1"/>
          </p:cNvSpPr>
          <p:nvPr>
            <p:ph idx="11"/>
          </p:nvPr>
        </p:nvSpPr>
        <p:spPr>
          <a:xfrm>
            <a:off x="661253" y="1711573"/>
            <a:ext cx="11151302" cy="4969446"/>
          </a:xfrm>
        </p:spPr>
        <p:txBody>
          <a:bodyPr>
            <a:normAutofit/>
          </a:bodyPr>
          <a:lstStyle/>
          <a:p>
            <a:pPr marL="0" indent="0">
              <a:lnSpc>
                <a:spcPct val="114000"/>
              </a:lnSpc>
              <a:buNone/>
            </a:pPr>
            <a:r>
              <a:rPr lang="en-CA" dirty="0"/>
              <a:t>Accessibility, Accommodation and Adaptive Computer Technology (AAACT)</a:t>
            </a:r>
          </a:p>
          <a:p>
            <a:pPr marL="514350" indent="-514350">
              <a:lnSpc>
                <a:spcPct val="114000"/>
              </a:lnSpc>
              <a:buFont typeface="+mj-lt"/>
              <a:buAutoNum type="arabicPeriod"/>
            </a:pPr>
            <a:r>
              <a:rPr lang="en-CA" sz="2800" b="1" dirty="0"/>
              <a:t>Accommodations</a:t>
            </a:r>
            <a:r>
              <a:rPr lang="en-CA" sz="2800" dirty="0"/>
              <a:t> including adaptive technology</a:t>
            </a:r>
          </a:p>
          <a:p>
            <a:pPr lvl="1">
              <a:lnSpc>
                <a:spcPct val="114000"/>
              </a:lnSpc>
            </a:pPr>
            <a:r>
              <a:rPr lang="en-CA" sz="2400" dirty="0"/>
              <a:t>Mostly individual services related to disability or injury</a:t>
            </a:r>
          </a:p>
          <a:p>
            <a:pPr marL="514350" indent="-514350">
              <a:lnSpc>
                <a:spcPct val="114000"/>
              </a:lnSpc>
              <a:buFont typeface="+mj-lt"/>
              <a:buAutoNum type="arabicPeriod"/>
            </a:pPr>
            <a:r>
              <a:rPr lang="en-CA" sz="2800" b="1" dirty="0"/>
              <a:t>Accessibility</a:t>
            </a:r>
            <a:r>
              <a:rPr lang="en-CA" sz="2800" dirty="0"/>
              <a:t> and inclusive design</a:t>
            </a:r>
          </a:p>
          <a:p>
            <a:pPr lvl="1">
              <a:lnSpc>
                <a:spcPct val="114000"/>
              </a:lnSpc>
            </a:pPr>
            <a:r>
              <a:rPr lang="en-CA" sz="2400" dirty="0"/>
              <a:t>Conformance testing, training, consultation…</a:t>
            </a:r>
            <a:endParaRPr lang="en-CA" sz="1100" dirty="0"/>
          </a:p>
          <a:p>
            <a:pPr marL="0" indent="0" defTabSz="360000">
              <a:lnSpc>
                <a:spcPct val="110000"/>
              </a:lnSpc>
              <a:spcBef>
                <a:spcPts val="2400"/>
              </a:spcBef>
              <a:buNone/>
            </a:pPr>
            <a:r>
              <a:rPr lang="en-CA" sz="2800" dirty="0"/>
              <a:t>	Accommodations lens</a:t>
            </a:r>
            <a:br>
              <a:rPr lang="en-CA" sz="2800" dirty="0"/>
            </a:br>
            <a:r>
              <a:rPr lang="en-CA" sz="2800" dirty="0"/>
              <a:t>+	Accessibility lens</a:t>
            </a:r>
          </a:p>
          <a:p>
            <a:pPr marL="0" indent="0" defTabSz="360000">
              <a:lnSpc>
                <a:spcPct val="114000"/>
              </a:lnSpc>
              <a:buNone/>
            </a:pPr>
            <a:r>
              <a:rPr lang="en-CA" sz="2800" b="1" dirty="0"/>
              <a:t>	Perspective</a:t>
            </a:r>
          </a:p>
        </p:txBody>
      </p:sp>
      <p:pic>
        <p:nvPicPr>
          <p:cNvPr id="5" name="Picture 4" descr="3D glasses with blue and red lenses">
            <a:extLst>
              <a:ext uri="{FF2B5EF4-FFF2-40B4-BE49-F238E27FC236}">
                <a16:creationId xmlns:a16="http://schemas.microsoft.com/office/drawing/2014/main" id="{6CFF5858-BAF4-447D-984D-22D06F94C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617" y="4365529"/>
            <a:ext cx="4221571" cy="1889152"/>
          </a:xfrm>
          <a:prstGeom prst="rect">
            <a:avLst/>
          </a:prstGeom>
          <a:noFill/>
        </p:spPr>
      </p:pic>
      <p:cxnSp>
        <p:nvCxnSpPr>
          <p:cNvPr id="7" name="Straight Connector 6">
            <a:extLst>
              <a:ext uri="{FF2B5EF4-FFF2-40B4-BE49-F238E27FC236}">
                <a16:creationId xmlns:a16="http://schemas.microsoft.com/office/drawing/2014/main" id="{935A2E0A-D82A-4F21-ADE0-5E3A20EF2E0A}"/>
              </a:ext>
              <a:ext uri="{C183D7F6-B498-43B3-948B-1728B52AA6E4}">
                <adec:decorative xmlns:adec="http://schemas.microsoft.com/office/drawing/2017/decorative" val="1"/>
              </a:ext>
            </a:extLst>
          </p:cNvPr>
          <p:cNvCxnSpPr>
            <a:cxnSpLocks/>
          </p:cNvCxnSpPr>
          <p:nvPr/>
        </p:nvCxnSpPr>
        <p:spPr>
          <a:xfrm>
            <a:off x="802433" y="5676714"/>
            <a:ext cx="3788228"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47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D1B0-8B10-43AA-A233-18A6B0B69F86}"/>
              </a:ext>
            </a:extLst>
          </p:cNvPr>
          <p:cNvSpPr>
            <a:spLocks noGrp="1"/>
          </p:cNvSpPr>
          <p:nvPr>
            <p:ph type="title"/>
          </p:nvPr>
        </p:nvSpPr>
        <p:spPr/>
        <p:txBody>
          <a:bodyPr/>
          <a:lstStyle/>
          <a:p>
            <a:r>
              <a:rPr lang="en-GB" dirty="0"/>
              <a:t>Two benefits from procuring accessible ICT</a:t>
            </a:r>
            <a:endParaRPr lang="en-CA" dirty="0"/>
          </a:p>
        </p:txBody>
      </p:sp>
      <p:sp>
        <p:nvSpPr>
          <p:cNvPr id="3" name="Content Placeholder 2">
            <a:extLst>
              <a:ext uri="{FF2B5EF4-FFF2-40B4-BE49-F238E27FC236}">
                <a16:creationId xmlns:a16="http://schemas.microsoft.com/office/drawing/2014/main" id="{4DD05F5A-9E62-4FBC-BF7F-04B5FDA95480}"/>
              </a:ext>
            </a:extLst>
          </p:cNvPr>
          <p:cNvSpPr>
            <a:spLocks noGrp="1"/>
          </p:cNvSpPr>
          <p:nvPr>
            <p:ph idx="1"/>
          </p:nvPr>
        </p:nvSpPr>
        <p:spPr/>
        <p:txBody>
          <a:bodyPr>
            <a:noAutofit/>
          </a:bodyPr>
          <a:lstStyle/>
          <a:p>
            <a:pPr marL="514350" indent="-514350">
              <a:lnSpc>
                <a:spcPct val="114000"/>
              </a:lnSpc>
              <a:buFont typeface="+mj-lt"/>
              <a:buAutoNum type="arabicPeriod"/>
            </a:pPr>
            <a:r>
              <a:rPr lang="en-GB" dirty="0"/>
              <a:t>Government of Canada (GC) provides:</a:t>
            </a:r>
          </a:p>
          <a:p>
            <a:pPr lvl="1">
              <a:lnSpc>
                <a:spcPct val="114000"/>
              </a:lnSpc>
            </a:pPr>
            <a:r>
              <a:rPr lang="en-GB" dirty="0"/>
              <a:t>More accessible services to Canadians</a:t>
            </a:r>
          </a:p>
          <a:p>
            <a:pPr lvl="1">
              <a:lnSpc>
                <a:spcPct val="114000"/>
              </a:lnSpc>
            </a:pPr>
            <a:r>
              <a:rPr lang="en-CA" dirty="0"/>
              <a:t>More </a:t>
            </a:r>
            <a:r>
              <a:rPr lang="en-CA" b="1" dirty="0"/>
              <a:t>accessible workplace tools </a:t>
            </a:r>
            <a:r>
              <a:rPr lang="en-CA" dirty="0"/>
              <a:t>to almost 300k employees</a:t>
            </a:r>
          </a:p>
          <a:p>
            <a:pPr lvl="1">
              <a:lnSpc>
                <a:spcPct val="114000"/>
              </a:lnSpc>
            </a:pPr>
            <a:endParaRPr lang="en-CA" sz="2800" dirty="0"/>
          </a:p>
          <a:p>
            <a:pPr marL="514350" indent="-514350">
              <a:lnSpc>
                <a:spcPct val="114000"/>
              </a:lnSpc>
              <a:buFont typeface="+mj-lt"/>
              <a:buAutoNum type="arabicPeriod"/>
            </a:pPr>
            <a:r>
              <a:rPr lang="en-CA" dirty="0"/>
              <a:t>Bigger picture:</a:t>
            </a:r>
          </a:p>
          <a:p>
            <a:pPr lvl="1">
              <a:lnSpc>
                <a:spcPct val="114000"/>
              </a:lnSpc>
            </a:pPr>
            <a:r>
              <a:rPr lang="en-CA" dirty="0"/>
              <a:t>Procurement requirements push industry to build more accessible</a:t>
            </a:r>
          </a:p>
          <a:p>
            <a:pPr lvl="1">
              <a:lnSpc>
                <a:spcPct val="114000"/>
              </a:lnSpc>
            </a:pPr>
            <a:r>
              <a:rPr lang="en-CA" b="1" dirty="0"/>
              <a:t>Eventually, everything is built accessible by default</a:t>
            </a:r>
          </a:p>
        </p:txBody>
      </p:sp>
    </p:spTree>
    <p:extLst>
      <p:ext uri="{BB962C8B-B14F-4D97-AF65-F5344CB8AC3E}">
        <p14:creationId xmlns:p14="http://schemas.microsoft.com/office/powerpoint/2010/main" val="273276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5199" y="451976"/>
            <a:ext cx="9948134" cy="856125"/>
          </a:xfrm>
        </p:spPr>
        <p:txBody>
          <a:bodyPr/>
          <a:lstStyle/>
          <a:p>
            <a:r>
              <a:rPr lang="en-CA" dirty="0"/>
              <a:t>GC policies, commitments etc. – longstanding</a:t>
            </a:r>
          </a:p>
        </p:txBody>
      </p:sp>
      <p:sp>
        <p:nvSpPr>
          <p:cNvPr id="2" name="Content Placeholder 1"/>
          <p:cNvSpPr>
            <a:spLocks noGrp="1"/>
          </p:cNvSpPr>
          <p:nvPr>
            <p:ph idx="1"/>
          </p:nvPr>
        </p:nvSpPr>
        <p:spPr>
          <a:xfrm>
            <a:off x="661251" y="1711573"/>
            <a:ext cx="10895100" cy="4875494"/>
          </a:xfrm>
        </p:spPr>
        <p:txBody>
          <a:bodyPr>
            <a:noAutofit/>
          </a:bodyPr>
          <a:lstStyle/>
          <a:p>
            <a:pPr lvl="0">
              <a:lnSpc>
                <a:spcPct val="114000"/>
              </a:lnSpc>
              <a:spcBef>
                <a:spcPts val="1200"/>
              </a:spcBef>
            </a:pPr>
            <a:r>
              <a:rPr lang="en-CA" dirty="0">
                <a:hlinkClick r:id="rId3"/>
              </a:rPr>
              <a:t>Standard on Web Accessibility</a:t>
            </a:r>
            <a:endParaRPr lang="en-CA" dirty="0"/>
          </a:p>
          <a:p>
            <a:pPr lvl="1">
              <a:lnSpc>
                <a:spcPct val="114000"/>
              </a:lnSpc>
            </a:pPr>
            <a:r>
              <a:rPr lang="en-CA" dirty="0"/>
              <a:t>External-facing web: </a:t>
            </a:r>
            <a:r>
              <a:rPr lang="en-CA" b="1" dirty="0"/>
              <a:t>WCAG 2.0 AA</a:t>
            </a:r>
          </a:p>
          <a:p>
            <a:pPr lvl="1">
              <a:lnSpc>
                <a:spcPct val="114000"/>
              </a:lnSpc>
            </a:pPr>
            <a:r>
              <a:rPr lang="en-CA" dirty="0"/>
              <a:t>Donna </a:t>
            </a:r>
            <a:r>
              <a:rPr lang="en-CA" dirty="0" err="1"/>
              <a:t>Jodhan</a:t>
            </a:r>
            <a:r>
              <a:rPr lang="en-CA" dirty="0"/>
              <a:t> vs. GC (2010)</a:t>
            </a:r>
          </a:p>
          <a:p>
            <a:pPr lvl="1">
              <a:lnSpc>
                <a:spcPct val="114000"/>
              </a:lnSpc>
            </a:pPr>
            <a:r>
              <a:rPr lang="en-CA" dirty="0"/>
              <a:t>Not internal tools, hardware, software, documents…</a:t>
            </a:r>
          </a:p>
          <a:p>
            <a:pPr>
              <a:lnSpc>
                <a:spcPct val="114000"/>
              </a:lnSpc>
            </a:pPr>
            <a:r>
              <a:rPr lang="en-CA" sz="2800" dirty="0">
                <a:hlinkClick r:id="rId4"/>
              </a:rPr>
              <a:t>Duty to Accommodate</a:t>
            </a:r>
            <a:endParaRPr lang="en-CA" sz="2800" dirty="0"/>
          </a:p>
          <a:p>
            <a:pPr lvl="1">
              <a:lnSpc>
                <a:spcPct val="114000"/>
              </a:lnSpc>
            </a:pPr>
            <a:r>
              <a:rPr lang="en-CA" dirty="0"/>
              <a:t>Internal-facing</a:t>
            </a:r>
          </a:p>
          <a:p>
            <a:pPr lvl="1">
              <a:lnSpc>
                <a:spcPct val="114000"/>
              </a:lnSpc>
            </a:pPr>
            <a:r>
              <a:rPr lang="en-CA" dirty="0"/>
              <a:t>Build inclusive by design</a:t>
            </a:r>
          </a:p>
          <a:p>
            <a:pPr lvl="1">
              <a:lnSpc>
                <a:spcPct val="114000"/>
              </a:lnSpc>
            </a:pPr>
            <a:r>
              <a:rPr lang="en-CA" dirty="0"/>
              <a:t>No technical standard specified</a:t>
            </a:r>
          </a:p>
        </p:txBody>
      </p:sp>
    </p:spTree>
    <p:extLst>
      <p:ext uri="{BB962C8B-B14F-4D97-AF65-F5344CB8AC3E}">
        <p14:creationId xmlns:p14="http://schemas.microsoft.com/office/powerpoint/2010/main" val="167028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5198" y="451976"/>
            <a:ext cx="10642401" cy="856125"/>
          </a:xfrm>
        </p:spPr>
        <p:txBody>
          <a:bodyPr/>
          <a:lstStyle/>
          <a:p>
            <a:r>
              <a:rPr lang="en-CA" dirty="0"/>
              <a:t>GC policies, commitments etc. – new as of 2019</a:t>
            </a:r>
          </a:p>
        </p:txBody>
      </p:sp>
      <p:sp>
        <p:nvSpPr>
          <p:cNvPr id="2" name="Content Placeholder 1"/>
          <p:cNvSpPr>
            <a:spLocks noGrp="1"/>
          </p:cNvSpPr>
          <p:nvPr>
            <p:ph idx="1"/>
          </p:nvPr>
        </p:nvSpPr>
        <p:spPr>
          <a:xfrm>
            <a:off x="661251" y="1711573"/>
            <a:ext cx="10895100" cy="4875494"/>
          </a:xfrm>
        </p:spPr>
        <p:txBody>
          <a:bodyPr>
            <a:noAutofit/>
          </a:bodyPr>
          <a:lstStyle/>
          <a:p>
            <a:pPr>
              <a:lnSpc>
                <a:spcPct val="114000"/>
              </a:lnSpc>
            </a:pPr>
            <a:r>
              <a:rPr lang="en-CA" i="1" dirty="0">
                <a:hlinkClick r:id="rId3"/>
              </a:rPr>
              <a:t>Accessible Canada Act</a:t>
            </a:r>
            <a:endParaRPr lang="en-CA" dirty="0"/>
          </a:p>
          <a:p>
            <a:pPr lvl="1">
              <a:lnSpc>
                <a:spcPct val="114000"/>
              </a:lnSpc>
            </a:pPr>
            <a:r>
              <a:rPr lang="en-CA" dirty="0"/>
              <a:t>Identify, remove and prevent accessibility barriers</a:t>
            </a:r>
          </a:p>
          <a:p>
            <a:pPr>
              <a:lnSpc>
                <a:spcPct val="114000"/>
              </a:lnSpc>
            </a:pPr>
            <a:r>
              <a:rPr lang="en-CA" dirty="0">
                <a:hlinkClick r:id="rId4"/>
              </a:rPr>
              <a:t>Accessibility Strategy for the Public Service</a:t>
            </a:r>
            <a:endParaRPr lang="en-CA" dirty="0"/>
          </a:p>
          <a:p>
            <a:pPr lvl="1">
              <a:lnSpc>
                <a:spcPct val="114000"/>
              </a:lnSpc>
            </a:pPr>
            <a:r>
              <a:rPr lang="en-CA" dirty="0"/>
              <a:t>All major ICT systems launched as of 2021 to be accessible</a:t>
            </a:r>
          </a:p>
          <a:p>
            <a:pPr>
              <a:lnSpc>
                <a:spcPct val="114000"/>
              </a:lnSpc>
            </a:pPr>
            <a:r>
              <a:rPr lang="en-CA" dirty="0">
                <a:hlinkClick r:id="rId5"/>
              </a:rPr>
              <a:t>Guideline on Making IT Usable by All</a:t>
            </a:r>
            <a:endParaRPr lang="en-CA" dirty="0"/>
          </a:p>
          <a:p>
            <a:pPr lvl="1">
              <a:lnSpc>
                <a:spcPct val="114000"/>
              </a:lnSpc>
            </a:pPr>
            <a:r>
              <a:rPr lang="en-CA" dirty="0"/>
              <a:t>Strongly encourages departments to leverage EN 301 549 (2018) for external and internal-facing ICT</a:t>
            </a:r>
          </a:p>
          <a:p>
            <a:pPr>
              <a:lnSpc>
                <a:spcPct val="114000"/>
              </a:lnSpc>
            </a:pPr>
            <a:r>
              <a:rPr lang="en-CA" dirty="0">
                <a:hlinkClick r:id="rId6"/>
              </a:rPr>
              <a:t>Contracting Policy</a:t>
            </a:r>
            <a:r>
              <a:rPr lang="en-CA" dirty="0"/>
              <a:t> (update)</a:t>
            </a:r>
          </a:p>
          <a:p>
            <a:pPr lvl="1">
              <a:lnSpc>
                <a:spcPct val="114000"/>
              </a:lnSpc>
            </a:pPr>
            <a:r>
              <a:rPr lang="en-CA" dirty="0"/>
              <a:t>Consider accessibility in requirements and ensure it is delivered</a:t>
            </a:r>
          </a:p>
        </p:txBody>
      </p:sp>
    </p:spTree>
    <p:extLst>
      <p:ext uri="{BB962C8B-B14F-4D97-AF65-F5344CB8AC3E}">
        <p14:creationId xmlns:p14="http://schemas.microsoft.com/office/powerpoint/2010/main" val="328033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EN 301 549 (2018) vs. other standards</a:t>
            </a:r>
          </a:p>
        </p:txBody>
      </p:sp>
      <p:sp>
        <p:nvSpPr>
          <p:cNvPr id="5" name="Content Placeholder 4"/>
          <p:cNvSpPr>
            <a:spLocks noGrp="1"/>
          </p:cNvSpPr>
          <p:nvPr>
            <p:ph idx="11"/>
          </p:nvPr>
        </p:nvSpPr>
        <p:spPr>
          <a:xfrm>
            <a:off x="661252" y="1711573"/>
            <a:ext cx="6830117" cy="4844870"/>
          </a:xfrm>
        </p:spPr>
        <p:txBody>
          <a:bodyPr>
            <a:normAutofit/>
          </a:bodyPr>
          <a:lstStyle/>
          <a:p>
            <a:pPr lvl="0">
              <a:lnSpc>
                <a:spcPct val="124000"/>
              </a:lnSpc>
            </a:pPr>
            <a:r>
              <a:rPr lang="en-CA" dirty="0"/>
              <a:t>Web Content Accessibility Guidelines (WCAG)</a:t>
            </a:r>
          </a:p>
          <a:p>
            <a:pPr lvl="1">
              <a:lnSpc>
                <a:spcPct val="124000"/>
              </a:lnSpc>
            </a:pPr>
            <a:r>
              <a:rPr lang="en-CA" dirty="0"/>
              <a:t>WCAG 2.1 (2018) adds criteria to WCAG 2.0 (2008)</a:t>
            </a:r>
          </a:p>
          <a:p>
            <a:pPr lvl="1">
              <a:lnSpc>
                <a:spcPct val="124000"/>
              </a:lnSpc>
            </a:pPr>
            <a:r>
              <a:rPr lang="en-CA" dirty="0"/>
              <a:t>Criteria divided into A, AA and AAA levels</a:t>
            </a:r>
          </a:p>
          <a:p>
            <a:pPr lvl="0">
              <a:lnSpc>
                <a:spcPct val="124000"/>
              </a:lnSpc>
            </a:pPr>
            <a:r>
              <a:rPr lang="en-CA" dirty="0"/>
              <a:t>Revised</a:t>
            </a:r>
            <a:r>
              <a:rPr lang="en-CA" b="1" dirty="0"/>
              <a:t> </a:t>
            </a:r>
            <a:r>
              <a:rPr lang="en-CA" dirty="0"/>
              <a:t>Section 508</a:t>
            </a:r>
          </a:p>
          <a:p>
            <a:pPr lvl="1">
              <a:lnSpc>
                <a:spcPct val="124000"/>
              </a:lnSpc>
            </a:pPr>
            <a:r>
              <a:rPr lang="en-CA" dirty="0"/>
              <a:t>2017 revision includes WCAG 2.0 levels A and AA</a:t>
            </a:r>
          </a:p>
          <a:p>
            <a:pPr lvl="1">
              <a:lnSpc>
                <a:spcPct val="124000"/>
              </a:lnSpc>
            </a:pPr>
            <a:r>
              <a:rPr lang="en-CA" dirty="0"/>
              <a:t>Also includes hardware, software requirements</a:t>
            </a:r>
          </a:p>
          <a:p>
            <a:pPr lvl="0">
              <a:lnSpc>
                <a:spcPct val="124000"/>
              </a:lnSpc>
            </a:pPr>
            <a:r>
              <a:rPr lang="en-CA" b="1" dirty="0"/>
              <a:t>EN 301 549 (2018)</a:t>
            </a:r>
          </a:p>
          <a:p>
            <a:pPr lvl="1">
              <a:lnSpc>
                <a:spcPct val="124000"/>
              </a:lnSpc>
            </a:pPr>
            <a:r>
              <a:rPr lang="en-CA" dirty="0"/>
              <a:t>European standard since 2014</a:t>
            </a:r>
          </a:p>
          <a:p>
            <a:pPr lvl="1">
              <a:lnSpc>
                <a:spcPct val="124000"/>
              </a:lnSpc>
            </a:pPr>
            <a:r>
              <a:rPr lang="en-CA" dirty="0"/>
              <a:t>Closely harmonized with Revised Section 508</a:t>
            </a:r>
          </a:p>
          <a:p>
            <a:pPr lvl="1">
              <a:lnSpc>
                <a:spcPct val="124000"/>
              </a:lnSpc>
            </a:pPr>
            <a:r>
              <a:rPr lang="en-CA" dirty="0"/>
              <a:t>2018 version includes WCAG 2.1 levels A and AA</a:t>
            </a:r>
          </a:p>
        </p:txBody>
      </p:sp>
      <p:pic>
        <p:nvPicPr>
          <p:cNvPr id="6" name="Picture Placeholder 5" descr="Venn diagram showing overlap and difference between EN 301 549 (2018), WCAG 2.0 and 2.1, and Revised Section 508. The EN 301 549 encompasses WCAG 2.0 and 2.1, and most of 508."/>
          <p:cNvPicPr>
            <a:picLocks noGrp="1"/>
          </p:cNvPicPr>
          <p:nvPr>
            <p:ph type="pic" sz="quarter" idx="10"/>
          </p:nvPr>
        </p:nvPicPr>
        <p:blipFill rotWithShape="1">
          <a:blip r:embed="rId3" cstate="print">
            <a:extLst>
              <a:ext uri="{28A0092B-C50C-407E-A947-70E740481C1C}">
                <a14:useLocalDpi xmlns:a14="http://schemas.microsoft.com/office/drawing/2010/main" val="0"/>
              </a:ext>
            </a:extLst>
          </a:blip>
          <a:srcRect l="-11798" t="-848" r="-11798" b="-848"/>
          <a:stretch/>
        </p:blipFill>
        <p:spPr bwMode="auto">
          <a:xfrm>
            <a:off x="7103590" y="1711573"/>
            <a:ext cx="5376000" cy="4422831"/>
          </a:xfrm>
          <a:prstGeom prst="rect">
            <a:avLst/>
          </a:prstGeom>
          <a:noFill/>
          <a:ln>
            <a:noFill/>
          </a:ln>
        </p:spPr>
      </p:pic>
      <p:sp>
        <p:nvSpPr>
          <p:cNvPr id="2" name="TextBox 1">
            <a:extLst>
              <a:ext uri="{FF2B5EF4-FFF2-40B4-BE49-F238E27FC236}">
                <a16:creationId xmlns:a16="http://schemas.microsoft.com/office/drawing/2014/main" id="{38F52697-CD20-4B3B-AE9E-181E36AF8027}"/>
              </a:ext>
            </a:extLst>
          </p:cNvPr>
          <p:cNvSpPr txBox="1"/>
          <p:nvPr/>
        </p:nvSpPr>
        <p:spPr>
          <a:xfrm>
            <a:off x="8970323" y="6155875"/>
            <a:ext cx="1642533" cy="914400"/>
          </a:xfrm>
          <a:prstGeom prst="rect">
            <a:avLst/>
          </a:prstGeom>
        </p:spPr>
        <p:txBody>
          <a:bodyPr wrap="none" rtlCol="0">
            <a:noAutofit/>
          </a:bodyPr>
          <a:lstStyle/>
          <a:p>
            <a:pPr algn="ctr"/>
            <a:r>
              <a:rPr lang="en-CA" sz="1900" dirty="0">
                <a:latin typeface="Arial" panose="020B0604020202020204" pitchFamily="34" charset="0"/>
                <a:cs typeface="Arial" panose="020B0604020202020204" pitchFamily="34" charset="0"/>
              </a:rPr>
              <a:t>* not to scale</a:t>
            </a:r>
          </a:p>
        </p:txBody>
      </p:sp>
    </p:spTree>
    <p:extLst>
      <p:ext uri="{BB962C8B-B14F-4D97-AF65-F5344CB8AC3E}">
        <p14:creationId xmlns:p14="http://schemas.microsoft.com/office/powerpoint/2010/main" val="372869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SSC’s accessible ICT procurement pilot</a:t>
            </a:r>
          </a:p>
        </p:txBody>
      </p:sp>
      <p:sp>
        <p:nvSpPr>
          <p:cNvPr id="2" name="Content Placeholder 1"/>
          <p:cNvSpPr>
            <a:spLocks noGrp="1"/>
          </p:cNvSpPr>
          <p:nvPr>
            <p:ph idx="1"/>
          </p:nvPr>
        </p:nvSpPr>
        <p:spPr>
          <a:xfrm>
            <a:off x="661251" y="1711573"/>
            <a:ext cx="10895100" cy="4981458"/>
          </a:xfrm>
        </p:spPr>
        <p:txBody>
          <a:bodyPr>
            <a:normAutofit/>
          </a:bodyPr>
          <a:lstStyle/>
          <a:p>
            <a:pPr lvl="0">
              <a:lnSpc>
                <a:spcPct val="114000"/>
              </a:lnSpc>
            </a:pPr>
            <a:r>
              <a:rPr lang="en-CA" dirty="0"/>
              <a:t>Piloting </a:t>
            </a:r>
            <a:r>
              <a:rPr lang="en-CA" b="1" dirty="0"/>
              <a:t>EN 301 549 </a:t>
            </a:r>
            <a:r>
              <a:rPr lang="en-CA" dirty="0"/>
              <a:t>requirements in (enterprise) procurements</a:t>
            </a:r>
          </a:p>
          <a:p>
            <a:pPr lvl="1">
              <a:lnSpc>
                <a:spcPct val="114000"/>
              </a:lnSpc>
            </a:pPr>
            <a:r>
              <a:rPr lang="en-CA" dirty="0"/>
              <a:t>In advance of a formal policy to do so</a:t>
            </a:r>
          </a:p>
          <a:p>
            <a:pPr lvl="1">
              <a:lnSpc>
                <a:spcPct val="114000"/>
              </a:lnSpc>
            </a:pPr>
            <a:r>
              <a:rPr lang="en-CA" dirty="0"/>
              <a:t>Best way to incorporate into procurement process?</a:t>
            </a:r>
          </a:p>
          <a:p>
            <a:pPr lvl="1">
              <a:lnSpc>
                <a:spcPct val="114000"/>
              </a:lnSpc>
            </a:pPr>
            <a:r>
              <a:rPr lang="en-CA" dirty="0"/>
              <a:t>Assess industry response, build on lessons learned</a:t>
            </a:r>
          </a:p>
          <a:p>
            <a:pPr lvl="0">
              <a:lnSpc>
                <a:spcPct val="114000"/>
              </a:lnSpc>
            </a:pPr>
            <a:r>
              <a:rPr lang="en-CA" dirty="0"/>
              <a:t>Formed interdisciplinary </a:t>
            </a:r>
            <a:r>
              <a:rPr lang="en-CA" b="1" dirty="0"/>
              <a:t>Accessibility Triage Team</a:t>
            </a:r>
          </a:p>
          <a:p>
            <a:pPr lvl="1">
              <a:lnSpc>
                <a:spcPct val="114000"/>
              </a:lnSpc>
            </a:pPr>
            <a:r>
              <a:rPr lang="en-CA" dirty="0"/>
              <a:t>Members of accessibility, strategy and procurement units</a:t>
            </a:r>
          </a:p>
          <a:p>
            <a:pPr lvl="1">
              <a:lnSpc>
                <a:spcPct val="114000"/>
              </a:lnSpc>
            </a:pPr>
            <a:r>
              <a:rPr lang="en-CA" dirty="0"/>
              <a:t>Supports the development of ICT accessibility requirements</a:t>
            </a:r>
          </a:p>
          <a:p>
            <a:pPr>
              <a:lnSpc>
                <a:spcPct val="114000"/>
              </a:lnSpc>
            </a:pPr>
            <a:r>
              <a:rPr lang="en-CA" dirty="0"/>
              <a:t>Procurement </a:t>
            </a:r>
            <a:r>
              <a:rPr lang="en-CA" b="1" dirty="0"/>
              <a:t>Governance</a:t>
            </a:r>
            <a:r>
              <a:rPr lang="en-CA" dirty="0"/>
              <a:t> </a:t>
            </a:r>
            <a:r>
              <a:rPr lang="en-CA" b="1" dirty="0"/>
              <a:t>Framework</a:t>
            </a:r>
            <a:endParaRPr lang="en-CA" dirty="0"/>
          </a:p>
        </p:txBody>
      </p:sp>
    </p:spTree>
    <p:extLst>
      <p:ext uri="{BB962C8B-B14F-4D97-AF65-F5344CB8AC3E}">
        <p14:creationId xmlns:p14="http://schemas.microsoft.com/office/powerpoint/2010/main" val="348402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What the Accessibility Triage Team does</a:t>
            </a:r>
          </a:p>
        </p:txBody>
      </p:sp>
      <p:sp>
        <p:nvSpPr>
          <p:cNvPr id="2" name="Content Placeholder 1"/>
          <p:cNvSpPr>
            <a:spLocks noGrp="1"/>
          </p:cNvSpPr>
          <p:nvPr>
            <p:ph idx="1"/>
          </p:nvPr>
        </p:nvSpPr>
        <p:spPr>
          <a:xfrm>
            <a:off x="661251" y="1711573"/>
            <a:ext cx="10895100" cy="4875494"/>
          </a:xfrm>
        </p:spPr>
        <p:txBody>
          <a:bodyPr>
            <a:normAutofit/>
          </a:bodyPr>
          <a:lstStyle/>
          <a:p>
            <a:pPr lvl="0">
              <a:lnSpc>
                <a:spcPct val="114000"/>
              </a:lnSpc>
            </a:pPr>
            <a:r>
              <a:rPr lang="en-CA" dirty="0"/>
              <a:t>Develop and include ICT </a:t>
            </a:r>
            <a:r>
              <a:rPr lang="en-CA" b="1" dirty="0"/>
              <a:t>accessibility requirements</a:t>
            </a:r>
          </a:p>
          <a:p>
            <a:pPr lvl="1">
              <a:lnSpc>
                <a:spcPct val="114000"/>
              </a:lnSpc>
            </a:pPr>
            <a:r>
              <a:rPr lang="en-CA" dirty="0"/>
              <a:t>Working with contracting and technical authorities</a:t>
            </a:r>
          </a:p>
          <a:p>
            <a:pPr lvl="1">
              <a:lnSpc>
                <a:spcPct val="114000"/>
              </a:lnSpc>
            </a:pPr>
            <a:r>
              <a:rPr lang="en-CA" dirty="0"/>
              <a:t>Building tools and processes</a:t>
            </a:r>
          </a:p>
          <a:p>
            <a:pPr>
              <a:lnSpc>
                <a:spcPct val="114000"/>
              </a:lnSpc>
            </a:pPr>
            <a:r>
              <a:rPr lang="en-CA" dirty="0"/>
              <a:t>Communications, research and </a:t>
            </a:r>
            <a:r>
              <a:rPr lang="en-CA" b="1" dirty="0"/>
              <a:t>collaboration</a:t>
            </a:r>
          </a:p>
          <a:p>
            <a:pPr lvl="1">
              <a:lnSpc>
                <a:spcPct val="114000"/>
              </a:lnSpc>
            </a:pPr>
            <a:r>
              <a:rPr lang="en-CA" dirty="0"/>
              <a:t>Presented to over 170 contracting and technical authorities</a:t>
            </a:r>
          </a:p>
          <a:p>
            <a:pPr lvl="1">
              <a:lnSpc>
                <a:spcPct val="114000"/>
              </a:lnSpc>
            </a:pPr>
            <a:r>
              <a:rPr lang="en-CA" dirty="0"/>
              <a:t>Sharing with other departments and industry groups</a:t>
            </a:r>
          </a:p>
          <a:p>
            <a:pPr lvl="1">
              <a:lnSpc>
                <a:spcPct val="114000"/>
              </a:lnSpc>
            </a:pPr>
            <a:r>
              <a:rPr lang="en-CA" dirty="0"/>
              <a:t>Discussing with other jurisdictions including Ontario, US, EU, Netherlands, Belgium, South Australia</a:t>
            </a:r>
          </a:p>
        </p:txBody>
      </p:sp>
      <p:pic>
        <p:nvPicPr>
          <p:cNvPr id="5" name="Picture 4" descr="Globe of planet earth">
            <a:extLst>
              <a:ext uri="{FF2B5EF4-FFF2-40B4-BE49-F238E27FC236}">
                <a16:creationId xmlns:a16="http://schemas.microsoft.com/office/drawing/2014/main" id="{0CEF56F2-98CD-4E49-9883-A9C81F1073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2451" y="1540122"/>
            <a:ext cx="2061896" cy="2041277"/>
          </a:xfrm>
          <a:prstGeom prst="rect">
            <a:avLst/>
          </a:prstGeom>
        </p:spPr>
      </p:pic>
    </p:spTree>
    <p:extLst>
      <p:ext uri="{BB962C8B-B14F-4D97-AF65-F5344CB8AC3E}">
        <p14:creationId xmlns:p14="http://schemas.microsoft.com/office/powerpoint/2010/main" val="3873580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421764|-14129459|-10013765|-16738424|-16728873|Shared Services Canada&quot;,&quot;Id&quot;:&quot;5f6b75fd3739414d1495257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2.xml><?xml version="1.0" encoding="utf-8"?>
<p:tagLst xmlns:a="http://schemas.openxmlformats.org/drawingml/2006/main" xmlns:r="http://schemas.openxmlformats.org/officeDocument/2006/relationships" xmlns:p="http://schemas.openxmlformats.org/presentationml/2006/main">
  <p:tag name="NUM" val="8"/>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6"/>
</p:tagLst>
</file>

<file path=ppt/tags/tag5.xml><?xml version="1.0" encoding="utf-8"?>
<p:tagLst xmlns:a="http://schemas.openxmlformats.org/drawingml/2006/main" xmlns:r="http://schemas.openxmlformats.org/officeDocument/2006/relationships" xmlns:p="http://schemas.openxmlformats.org/presentationml/2006/main">
  <p:tag name="NUM" val="7"/>
</p:tagLst>
</file>

<file path=ppt/theme/theme1.xml><?xml version="1.0" encoding="utf-8"?>
<a:theme xmlns:a="http://schemas.openxmlformats.org/drawingml/2006/main" name="Office Theme">
  <a:themeElements>
    <a:clrScheme name="SSC colors">
      <a:dk1>
        <a:srgbClr val="33333C"/>
      </a:dk1>
      <a:lt1>
        <a:srgbClr val="FFFFFF"/>
      </a:lt1>
      <a:dk2>
        <a:srgbClr val="52596A"/>
      </a:dk2>
      <a:lt2>
        <a:srgbClr val="D2DAE8"/>
      </a:lt2>
      <a:accent1>
        <a:srgbClr val="2866CD"/>
      </a:accent1>
      <a:accent2>
        <a:srgbClr val="00BCD7"/>
      </a:accent2>
      <a:accent3>
        <a:srgbClr val="009788"/>
      </a:accent3>
      <a:accent4>
        <a:srgbClr val="3D3186"/>
      </a:accent4>
      <a:accent5>
        <a:srgbClr val="6733BB"/>
      </a:accent5>
      <a:accent6>
        <a:srgbClr val="A02AB3"/>
      </a:accent6>
      <a:hlink>
        <a:srgbClr val="2866CD"/>
      </a:hlink>
      <a:folHlink>
        <a:srgbClr val="A02AB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oAutofit/>
      </a:bodyPr>
      <a:lstStyle>
        <a:defPPr>
          <a:defRPr dirty="0" smtClean="0"/>
        </a:defPPr>
      </a:lstStyle>
    </a:txDef>
  </a:objectDefaults>
  <a:extraClrSchemeLst/>
  <a:extLst>
    <a:ext uri="{05A4C25C-085E-4340-85A3-A5531E510DB2}">
      <thm15:themeFamily xmlns:thm15="http://schemas.microsoft.com/office/thememl/2012/main" name="NEW-wide-screen-bil-template-bigfonts-EN" id="{2A3D8CBA-BB64-4960-AD95-C1E5B6FEE3C0}" vid="{EAC00054-16C9-4374-905F-C99B835768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2051</Words>
  <Application>Microsoft Office PowerPoint</Application>
  <PresentationFormat>Widescreen</PresentationFormat>
  <Paragraphs>285</Paragraphs>
  <Slides>26</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Century Gothic</vt:lpstr>
      <vt:lpstr>Symbol</vt:lpstr>
      <vt:lpstr>Times New Roman</vt:lpstr>
      <vt:lpstr>Office Theme</vt:lpstr>
      <vt:lpstr>Bitmap Image</vt:lpstr>
      <vt:lpstr>Procuring accessible Information and Communication Technology (ICT)</vt:lpstr>
      <vt:lpstr>How procurement can improve accessibility</vt:lpstr>
      <vt:lpstr>About the AAACT program (where I work)</vt:lpstr>
      <vt:lpstr>Two benefits from procuring accessible ICT</vt:lpstr>
      <vt:lpstr>GC policies, commitments etc. – longstanding</vt:lpstr>
      <vt:lpstr>GC policies, commitments etc. – new as of 2019</vt:lpstr>
      <vt:lpstr>EN 301 549 (2018) vs. other standards</vt:lpstr>
      <vt:lpstr>SSC’s accessible ICT procurement pilot</vt:lpstr>
      <vt:lpstr>What the Accessibility Triage Team does</vt:lpstr>
      <vt:lpstr>Accessibility in the procurement workflow</vt:lpstr>
      <vt:lpstr>Evaluation criteria</vt:lpstr>
      <vt:lpstr>Rating by testing</vt:lpstr>
      <vt:lpstr>Achieving conformance during contract</vt:lpstr>
      <vt:lpstr>Statement of work (SoW)</vt:lpstr>
      <vt:lpstr>Generating EN 301 549 requirements annex</vt:lpstr>
      <vt:lpstr>Wizard screenshots (1/3)</vt:lpstr>
      <vt:lpstr>Wizard screenshots (2/3)</vt:lpstr>
      <vt:lpstr>Wizard screenshots (3/3)</vt:lpstr>
      <vt:lpstr>Word document example (1/2)</vt:lpstr>
      <vt:lpstr>Summary of SSC approach</vt:lpstr>
      <vt:lpstr>Contact</vt:lpstr>
      <vt:lpstr>Appendix: Text alternatives</vt:lpstr>
      <vt:lpstr>Accessibility in the procurement workflow – Text alternative</vt:lpstr>
      <vt:lpstr>Wizard screenshots (1/3) – Text alternative</vt:lpstr>
      <vt:lpstr>Wizard screenshots (2/3) – Text alternative</vt:lpstr>
      <vt:lpstr>Wizard screenshots (3/3)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2020-09-21T20:54:46Z</dcterms:created>
  <dcterms:modified xsi:type="dcterms:W3CDTF">2020-09-23T16:21:36Z</dcterms:modified>
</cp:coreProperties>
</file>