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07" autoAdjust="0"/>
  </p:normalViewPr>
  <p:slideViewPr>
    <p:cSldViewPr snapToGrid="0" showGuides="1">
      <p:cViewPr varScale="1">
        <p:scale>
          <a:sx n="79" d="100"/>
          <a:sy n="79" d="100"/>
        </p:scale>
        <p:origin x="101" y="12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49CE54-3C97-4182-95CC-76F986937645}" type="datetimeFigureOut">
              <a:rPr lang="zh-CN" altLang="en-US" smtClean="0"/>
              <a:t>22/9/25 Sun</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2B8772-6B6D-4D43-8DC1-B4EB7461D57D}" type="slidenum">
              <a:rPr lang="zh-CN" altLang="en-US" smtClean="0"/>
              <a:t>‹#›</a:t>
            </a:fld>
            <a:endParaRPr lang="zh-CN" altLang="en-US"/>
          </a:p>
        </p:txBody>
      </p:sp>
    </p:spTree>
    <p:extLst>
      <p:ext uri="{BB962C8B-B14F-4D97-AF65-F5344CB8AC3E}">
        <p14:creationId xmlns:p14="http://schemas.microsoft.com/office/powerpoint/2010/main" val="662920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2B8772-6B6D-4D43-8DC1-B4EB7461D57D}" type="slidenum">
              <a:rPr lang="zh-CN" altLang="en-US" smtClean="0"/>
              <a:t>2</a:t>
            </a:fld>
            <a:endParaRPr lang="zh-CN" altLang="en-US"/>
          </a:p>
        </p:txBody>
      </p:sp>
    </p:spTree>
    <p:extLst>
      <p:ext uri="{BB962C8B-B14F-4D97-AF65-F5344CB8AC3E}">
        <p14:creationId xmlns:p14="http://schemas.microsoft.com/office/powerpoint/2010/main" val="1353305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2B8772-6B6D-4D43-8DC1-B4EB7461D57D}" type="slidenum">
              <a:rPr lang="zh-CN" altLang="en-US" smtClean="0"/>
              <a:t>3</a:t>
            </a:fld>
            <a:endParaRPr lang="zh-CN" altLang="en-US"/>
          </a:p>
        </p:txBody>
      </p:sp>
    </p:spTree>
    <p:extLst>
      <p:ext uri="{BB962C8B-B14F-4D97-AF65-F5344CB8AC3E}">
        <p14:creationId xmlns:p14="http://schemas.microsoft.com/office/powerpoint/2010/main" val="104758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BF837-FD8F-4B25-B9C0-4EF46AF94B0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D7A2A6D-9AB3-4A89-9CC8-8136BF5922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0434169-148C-4D6B-9D3F-BA638B8DF043}"/>
              </a:ext>
            </a:extLst>
          </p:cNvPr>
          <p:cNvSpPr>
            <a:spLocks noGrp="1"/>
          </p:cNvSpPr>
          <p:nvPr>
            <p:ph type="dt" sz="half" idx="10"/>
          </p:nvPr>
        </p:nvSpPr>
        <p:spPr/>
        <p:txBody>
          <a:bodyPr/>
          <a:lstStyle/>
          <a:p>
            <a:fld id="{B65FFB70-F8CA-4E3E-9BCC-23E3F678B883}" type="datetimeFigureOut">
              <a:rPr lang="zh-CN" altLang="en-US" smtClean="0"/>
              <a:t>22/9/25 Sun</a:t>
            </a:fld>
            <a:endParaRPr lang="zh-CN" altLang="en-US"/>
          </a:p>
        </p:txBody>
      </p:sp>
      <p:sp>
        <p:nvSpPr>
          <p:cNvPr id="5" name="页脚占位符 4">
            <a:extLst>
              <a:ext uri="{FF2B5EF4-FFF2-40B4-BE49-F238E27FC236}">
                <a16:creationId xmlns:a16="http://schemas.microsoft.com/office/drawing/2014/main" id="{A560CEDB-F568-40EA-8C5D-20121F0CE9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A93774-D98D-4AFC-8078-5146E6C48D0F}"/>
              </a:ext>
            </a:extLst>
          </p:cNvPr>
          <p:cNvSpPr>
            <a:spLocks noGrp="1"/>
          </p:cNvSpPr>
          <p:nvPr>
            <p:ph type="sldNum" sz="quarter" idx="12"/>
          </p:nvPr>
        </p:nvSpPr>
        <p:spPr/>
        <p:txBody>
          <a:bodyPr/>
          <a:lstStyle/>
          <a:p>
            <a:fld id="{2229A94A-CF75-427D-863C-D201D5A7BD0F}" type="slidenum">
              <a:rPr lang="zh-CN" altLang="en-US" smtClean="0"/>
              <a:t>‹#›</a:t>
            </a:fld>
            <a:endParaRPr lang="zh-CN" altLang="en-US"/>
          </a:p>
        </p:txBody>
      </p:sp>
    </p:spTree>
    <p:extLst>
      <p:ext uri="{BB962C8B-B14F-4D97-AF65-F5344CB8AC3E}">
        <p14:creationId xmlns:p14="http://schemas.microsoft.com/office/powerpoint/2010/main" val="2266435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4AAB2C-D042-48C2-BF73-6243592D77B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47DA098-D040-44D9-A820-B8E60C1C68E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F9FDD52-372F-417E-8059-C671772792DC}"/>
              </a:ext>
            </a:extLst>
          </p:cNvPr>
          <p:cNvSpPr>
            <a:spLocks noGrp="1"/>
          </p:cNvSpPr>
          <p:nvPr>
            <p:ph type="dt" sz="half" idx="10"/>
          </p:nvPr>
        </p:nvSpPr>
        <p:spPr/>
        <p:txBody>
          <a:bodyPr/>
          <a:lstStyle/>
          <a:p>
            <a:fld id="{B65FFB70-F8CA-4E3E-9BCC-23E3F678B883}" type="datetimeFigureOut">
              <a:rPr lang="zh-CN" altLang="en-US" smtClean="0"/>
              <a:t>22/9/25 Sun</a:t>
            </a:fld>
            <a:endParaRPr lang="zh-CN" altLang="en-US"/>
          </a:p>
        </p:txBody>
      </p:sp>
      <p:sp>
        <p:nvSpPr>
          <p:cNvPr id="5" name="页脚占位符 4">
            <a:extLst>
              <a:ext uri="{FF2B5EF4-FFF2-40B4-BE49-F238E27FC236}">
                <a16:creationId xmlns:a16="http://schemas.microsoft.com/office/drawing/2014/main" id="{1F98751B-9A6A-4230-BABD-2B03332570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03B147-F657-4BA6-96D5-8702802C5B59}"/>
              </a:ext>
            </a:extLst>
          </p:cNvPr>
          <p:cNvSpPr>
            <a:spLocks noGrp="1"/>
          </p:cNvSpPr>
          <p:nvPr>
            <p:ph type="sldNum" sz="quarter" idx="12"/>
          </p:nvPr>
        </p:nvSpPr>
        <p:spPr/>
        <p:txBody>
          <a:bodyPr/>
          <a:lstStyle/>
          <a:p>
            <a:fld id="{2229A94A-CF75-427D-863C-D201D5A7BD0F}" type="slidenum">
              <a:rPr lang="zh-CN" altLang="en-US" smtClean="0"/>
              <a:t>‹#›</a:t>
            </a:fld>
            <a:endParaRPr lang="zh-CN" altLang="en-US"/>
          </a:p>
        </p:txBody>
      </p:sp>
    </p:spTree>
    <p:extLst>
      <p:ext uri="{BB962C8B-B14F-4D97-AF65-F5344CB8AC3E}">
        <p14:creationId xmlns:p14="http://schemas.microsoft.com/office/powerpoint/2010/main" val="824368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6F58625-AFFB-450A-8CAF-AE89AB88490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9267A5B-38D2-4536-BB1C-3196319B09F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1EB5544-9C71-445D-A411-456B174793D9}"/>
              </a:ext>
            </a:extLst>
          </p:cNvPr>
          <p:cNvSpPr>
            <a:spLocks noGrp="1"/>
          </p:cNvSpPr>
          <p:nvPr>
            <p:ph type="dt" sz="half" idx="10"/>
          </p:nvPr>
        </p:nvSpPr>
        <p:spPr/>
        <p:txBody>
          <a:bodyPr/>
          <a:lstStyle/>
          <a:p>
            <a:fld id="{B65FFB70-F8CA-4E3E-9BCC-23E3F678B883}" type="datetimeFigureOut">
              <a:rPr lang="zh-CN" altLang="en-US" smtClean="0"/>
              <a:t>22/9/25 Sun</a:t>
            </a:fld>
            <a:endParaRPr lang="zh-CN" altLang="en-US"/>
          </a:p>
        </p:txBody>
      </p:sp>
      <p:sp>
        <p:nvSpPr>
          <p:cNvPr id="5" name="页脚占位符 4">
            <a:extLst>
              <a:ext uri="{FF2B5EF4-FFF2-40B4-BE49-F238E27FC236}">
                <a16:creationId xmlns:a16="http://schemas.microsoft.com/office/drawing/2014/main" id="{08DFE862-5695-4542-909C-260BAEC458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D5971B-2E60-4CB1-8CD2-3C1B72E271AC}"/>
              </a:ext>
            </a:extLst>
          </p:cNvPr>
          <p:cNvSpPr>
            <a:spLocks noGrp="1"/>
          </p:cNvSpPr>
          <p:nvPr>
            <p:ph type="sldNum" sz="quarter" idx="12"/>
          </p:nvPr>
        </p:nvSpPr>
        <p:spPr/>
        <p:txBody>
          <a:bodyPr/>
          <a:lstStyle/>
          <a:p>
            <a:fld id="{2229A94A-CF75-427D-863C-D201D5A7BD0F}" type="slidenum">
              <a:rPr lang="zh-CN" altLang="en-US" smtClean="0"/>
              <a:t>‹#›</a:t>
            </a:fld>
            <a:endParaRPr lang="zh-CN" altLang="en-US"/>
          </a:p>
        </p:txBody>
      </p:sp>
    </p:spTree>
    <p:extLst>
      <p:ext uri="{BB962C8B-B14F-4D97-AF65-F5344CB8AC3E}">
        <p14:creationId xmlns:p14="http://schemas.microsoft.com/office/powerpoint/2010/main" val="824022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6E56C5-495C-4843-8B8A-254B6272259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F4F34C2-D1FF-492B-B0FA-31D3EDE1B5F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487FE84-F839-4F55-9991-D70FCC311ABF}"/>
              </a:ext>
            </a:extLst>
          </p:cNvPr>
          <p:cNvSpPr>
            <a:spLocks noGrp="1"/>
          </p:cNvSpPr>
          <p:nvPr>
            <p:ph type="dt" sz="half" idx="10"/>
          </p:nvPr>
        </p:nvSpPr>
        <p:spPr/>
        <p:txBody>
          <a:bodyPr/>
          <a:lstStyle/>
          <a:p>
            <a:fld id="{B65FFB70-F8CA-4E3E-9BCC-23E3F678B883}" type="datetimeFigureOut">
              <a:rPr lang="zh-CN" altLang="en-US" smtClean="0"/>
              <a:t>22/9/25 Sun</a:t>
            </a:fld>
            <a:endParaRPr lang="zh-CN" altLang="en-US"/>
          </a:p>
        </p:txBody>
      </p:sp>
      <p:sp>
        <p:nvSpPr>
          <p:cNvPr id="5" name="页脚占位符 4">
            <a:extLst>
              <a:ext uri="{FF2B5EF4-FFF2-40B4-BE49-F238E27FC236}">
                <a16:creationId xmlns:a16="http://schemas.microsoft.com/office/drawing/2014/main" id="{9CFD00B9-4B20-4EF9-AF9E-D05FC490EA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89E36D-DF4A-487C-B796-00FD7C0BFB9F}"/>
              </a:ext>
            </a:extLst>
          </p:cNvPr>
          <p:cNvSpPr>
            <a:spLocks noGrp="1"/>
          </p:cNvSpPr>
          <p:nvPr>
            <p:ph type="sldNum" sz="quarter" idx="12"/>
          </p:nvPr>
        </p:nvSpPr>
        <p:spPr/>
        <p:txBody>
          <a:bodyPr/>
          <a:lstStyle/>
          <a:p>
            <a:fld id="{2229A94A-CF75-427D-863C-D201D5A7BD0F}" type="slidenum">
              <a:rPr lang="zh-CN" altLang="en-US" smtClean="0"/>
              <a:t>‹#›</a:t>
            </a:fld>
            <a:endParaRPr lang="zh-CN" altLang="en-US"/>
          </a:p>
        </p:txBody>
      </p:sp>
    </p:spTree>
    <p:extLst>
      <p:ext uri="{BB962C8B-B14F-4D97-AF65-F5344CB8AC3E}">
        <p14:creationId xmlns:p14="http://schemas.microsoft.com/office/powerpoint/2010/main" val="1607615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FE6B97-7E93-4B07-B452-1356CC3A831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64C302D-E511-4C1E-9131-65E7AC8D45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C59F07E-4708-4CFB-A8E1-1F403BE2928F}"/>
              </a:ext>
            </a:extLst>
          </p:cNvPr>
          <p:cNvSpPr>
            <a:spLocks noGrp="1"/>
          </p:cNvSpPr>
          <p:nvPr>
            <p:ph type="dt" sz="half" idx="10"/>
          </p:nvPr>
        </p:nvSpPr>
        <p:spPr/>
        <p:txBody>
          <a:bodyPr/>
          <a:lstStyle/>
          <a:p>
            <a:fld id="{B65FFB70-F8CA-4E3E-9BCC-23E3F678B883}" type="datetimeFigureOut">
              <a:rPr lang="zh-CN" altLang="en-US" smtClean="0"/>
              <a:t>22/9/25 Sun</a:t>
            </a:fld>
            <a:endParaRPr lang="zh-CN" altLang="en-US"/>
          </a:p>
        </p:txBody>
      </p:sp>
      <p:sp>
        <p:nvSpPr>
          <p:cNvPr id="5" name="页脚占位符 4">
            <a:extLst>
              <a:ext uri="{FF2B5EF4-FFF2-40B4-BE49-F238E27FC236}">
                <a16:creationId xmlns:a16="http://schemas.microsoft.com/office/drawing/2014/main" id="{3DDF1AA0-6D5D-4B3B-B8F9-53AAE51F2F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A0E986-85B2-4EE5-A535-0A165C48D59C}"/>
              </a:ext>
            </a:extLst>
          </p:cNvPr>
          <p:cNvSpPr>
            <a:spLocks noGrp="1"/>
          </p:cNvSpPr>
          <p:nvPr>
            <p:ph type="sldNum" sz="quarter" idx="12"/>
          </p:nvPr>
        </p:nvSpPr>
        <p:spPr/>
        <p:txBody>
          <a:bodyPr/>
          <a:lstStyle/>
          <a:p>
            <a:fld id="{2229A94A-CF75-427D-863C-D201D5A7BD0F}" type="slidenum">
              <a:rPr lang="zh-CN" altLang="en-US" smtClean="0"/>
              <a:t>‹#›</a:t>
            </a:fld>
            <a:endParaRPr lang="zh-CN" altLang="en-US"/>
          </a:p>
        </p:txBody>
      </p:sp>
    </p:spTree>
    <p:extLst>
      <p:ext uri="{BB962C8B-B14F-4D97-AF65-F5344CB8AC3E}">
        <p14:creationId xmlns:p14="http://schemas.microsoft.com/office/powerpoint/2010/main" val="601813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E5D50E-CF01-436E-93FB-5013E472673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7E7AE2F-6ADA-4226-B41F-2064AFF0A6C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BDBC7E9-4F4C-4EAB-835B-7BF352DC2AD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529985A-EB75-4373-967E-B07F9A814BDF}"/>
              </a:ext>
            </a:extLst>
          </p:cNvPr>
          <p:cNvSpPr>
            <a:spLocks noGrp="1"/>
          </p:cNvSpPr>
          <p:nvPr>
            <p:ph type="dt" sz="half" idx="10"/>
          </p:nvPr>
        </p:nvSpPr>
        <p:spPr/>
        <p:txBody>
          <a:bodyPr/>
          <a:lstStyle/>
          <a:p>
            <a:fld id="{B65FFB70-F8CA-4E3E-9BCC-23E3F678B883}" type="datetimeFigureOut">
              <a:rPr lang="zh-CN" altLang="en-US" smtClean="0"/>
              <a:t>22/9/25 Sun</a:t>
            </a:fld>
            <a:endParaRPr lang="zh-CN" altLang="en-US"/>
          </a:p>
        </p:txBody>
      </p:sp>
      <p:sp>
        <p:nvSpPr>
          <p:cNvPr id="6" name="页脚占位符 5">
            <a:extLst>
              <a:ext uri="{FF2B5EF4-FFF2-40B4-BE49-F238E27FC236}">
                <a16:creationId xmlns:a16="http://schemas.microsoft.com/office/drawing/2014/main" id="{3F518CA2-22A5-44F7-811A-ACA45D71F2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312CC5D-024C-43BF-96D9-747C49F99EBE}"/>
              </a:ext>
            </a:extLst>
          </p:cNvPr>
          <p:cNvSpPr>
            <a:spLocks noGrp="1"/>
          </p:cNvSpPr>
          <p:nvPr>
            <p:ph type="sldNum" sz="quarter" idx="12"/>
          </p:nvPr>
        </p:nvSpPr>
        <p:spPr/>
        <p:txBody>
          <a:bodyPr/>
          <a:lstStyle/>
          <a:p>
            <a:fld id="{2229A94A-CF75-427D-863C-D201D5A7BD0F}" type="slidenum">
              <a:rPr lang="zh-CN" altLang="en-US" smtClean="0"/>
              <a:t>‹#›</a:t>
            </a:fld>
            <a:endParaRPr lang="zh-CN" altLang="en-US"/>
          </a:p>
        </p:txBody>
      </p:sp>
    </p:spTree>
    <p:extLst>
      <p:ext uri="{BB962C8B-B14F-4D97-AF65-F5344CB8AC3E}">
        <p14:creationId xmlns:p14="http://schemas.microsoft.com/office/powerpoint/2010/main" val="3564856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C4B39-D5B4-4ED4-BD35-4E2CF99F0A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A835CC-9ABE-4B84-A904-5F4F8F7B2F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F82985D-1A08-45C5-82EF-3BA6AEFA796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C8BD329-030B-491A-8A57-753779E6D6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E47FDA4-DDD4-4C9C-B6B8-DAE05CB5825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36F7CF8-0897-49AB-870A-1649A8095030}"/>
              </a:ext>
            </a:extLst>
          </p:cNvPr>
          <p:cNvSpPr>
            <a:spLocks noGrp="1"/>
          </p:cNvSpPr>
          <p:nvPr>
            <p:ph type="dt" sz="half" idx="10"/>
          </p:nvPr>
        </p:nvSpPr>
        <p:spPr/>
        <p:txBody>
          <a:bodyPr/>
          <a:lstStyle/>
          <a:p>
            <a:fld id="{B65FFB70-F8CA-4E3E-9BCC-23E3F678B883}" type="datetimeFigureOut">
              <a:rPr lang="zh-CN" altLang="en-US" smtClean="0"/>
              <a:t>22/9/25 Sun</a:t>
            </a:fld>
            <a:endParaRPr lang="zh-CN" altLang="en-US"/>
          </a:p>
        </p:txBody>
      </p:sp>
      <p:sp>
        <p:nvSpPr>
          <p:cNvPr id="8" name="页脚占位符 7">
            <a:extLst>
              <a:ext uri="{FF2B5EF4-FFF2-40B4-BE49-F238E27FC236}">
                <a16:creationId xmlns:a16="http://schemas.microsoft.com/office/drawing/2014/main" id="{53373A73-D27B-4D43-AF63-DC8F3E7A5E5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F3F91A3-8A16-4F88-A873-C3E7A2C0ED66}"/>
              </a:ext>
            </a:extLst>
          </p:cNvPr>
          <p:cNvSpPr>
            <a:spLocks noGrp="1"/>
          </p:cNvSpPr>
          <p:nvPr>
            <p:ph type="sldNum" sz="quarter" idx="12"/>
          </p:nvPr>
        </p:nvSpPr>
        <p:spPr/>
        <p:txBody>
          <a:bodyPr/>
          <a:lstStyle/>
          <a:p>
            <a:fld id="{2229A94A-CF75-427D-863C-D201D5A7BD0F}" type="slidenum">
              <a:rPr lang="zh-CN" altLang="en-US" smtClean="0"/>
              <a:t>‹#›</a:t>
            </a:fld>
            <a:endParaRPr lang="zh-CN" altLang="en-US"/>
          </a:p>
        </p:txBody>
      </p:sp>
    </p:spTree>
    <p:extLst>
      <p:ext uri="{BB962C8B-B14F-4D97-AF65-F5344CB8AC3E}">
        <p14:creationId xmlns:p14="http://schemas.microsoft.com/office/powerpoint/2010/main" val="2610879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16EE60-395F-4C30-9B8A-BEFF25A21AB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BBF65FD-1B97-46ED-92D0-40ECE8D8160C}"/>
              </a:ext>
            </a:extLst>
          </p:cNvPr>
          <p:cNvSpPr>
            <a:spLocks noGrp="1"/>
          </p:cNvSpPr>
          <p:nvPr>
            <p:ph type="dt" sz="half" idx="10"/>
          </p:nvPr>
        </p:nvSpPr>
        <p:spPr/>
        <p:txBody>
          <a:bodyPr/>
          <a:lstStyle/>
          <a:p>
            <a:fld id="{B65FFB70-F8CA-4E3E-9BCC-23E3F678B883}" type="datetimeFigureOut">
              <a:rPr lang="zh-CN" altLang="en-US" smtClean="0"/>
              <a:t>22/9/25 Sun</a:t>
            </a:fld>
            <a:endParaRPr lang="zh-CN" altLang="en-US"/>
          </a:p>
        </p:txBody>
      </p:sp>
      <p:sp>
        <p:nvSpPr>
          <p:cNvPr id="4" name="页脚占位符 3">
            <a:extLst>
              <a:ext uri="{FF2B5EF4-FFF2-40B4-BE49-F238E27FC236}">
                <a16:creationId xmlns:a16="http://schemas.microsoft.com/office/drawing/2014/main" id="{F672D883-21C0-48F6-9CF5-5952C12423A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C30D1EE-E382-4A4C-A4EC-33BE4DDFC569}"/>
              </a:ext>
            </a:extLst>
          </p:cNvPr>
          <p:cNvSpPr>
            <a:spLocks noGrp="1"/>
          </p:cNvSpPr>
          <p:nvPr>
            <p:ph type="sldNum" sz="quarter" idx="12"/>
          </p:nvPr>
        </p:nvSpPr>
        <p:spPr/>
        <p:txBody>
          <a:bodyPr/>
          <a:lstStyle/>
          <a:p>
            <a:fld id="{2229A94A-CF75-427D-863C-D201D5A7BD0F}" type="slidenum">
              <a:rPr lang="zh-CN" altLang="en-US" smtClean="0"/>
              <a:t>‹#›</a:t>
            </a:fld>
            <a:endParaRPr lang="zh-CN" altLang="en-US"/>
          </a:p>
        </p:txBody>
      </p:sp>
    </p:spTree>
    <p:extLst>
      <p:ext uri="{BB962C8B-B14F-4D97-AF65-F5344CB8AC3E}">
        <p14:creationId xmlns:p14="http://schemas.microsoft.com/office/powerpoint/2010/main" val="3189179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67A3C4-F87D-417E-A6AE-B7AAAA4B5DF9}"/>
              </a:ext>
            </a:extLst>
          </p:cNvPr>
          <p:cNvSpPr>
            <a:spLocks noGrp="1"/>
          </p:cNvSpPr>
          <p:nvPr>
            <p:ph type="dt" sz="half" idx="10"/>
          </p:nvPr>
        </p:nvSpPr>
        <p:spPr/>
        <p:txBody>
          <a:bodyPr/>
          <a:lstStyle/>
          <a:p>
            <a:fld id="{B65FFB70-F8CA-4E3E-9BCC-23E3F678B883}" type="datetimeFigureOut">
              <a:rPr lang="zh-CN" altLang="en-US" smtClean="0"/>
              <a:t>22/9/25 Sun</a:t>
            </a:fld>
            <a:endParaRPr lang="zh-CN" altLang="en-US"/>
          </a:p>
        </p:txBody>
      </p:sp>
      <p:sp>
        <p:nvSpPr>
          <p:cNvPr id="3" name="页脚占位符 2">
            <a:extLst>
              <a:ext uri="{FF2B5EF4-FFF2-40B4-BE49-F238E27FC236}">
                <a16:creationId xmlns:a16="http://schemas.microsoft.com/office/drawing/2014/main" id="{762E30CE-5F44-4D4E-B552-6ED26264FEB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BE3B768-079A-46A8-A6EF-D13E2FFE7A11}"/>
              </a:ext>
            </a:extLst>
          </p:cNvPr>
          <p:cNvSpPr>
            <a:spLocks noGrp="1"/>
          </p:cNvSpPr>
          <p:nvPr>
            <p:ph type="sldNum" sz="quarter" idx="12"/>
          </p:nvPr>
        </p:nvSpPr>
        <p:spPr/>
        <p:txBody>
          <a:bodyPr/>
          <a:lstStyle/>
          <a:p>
            <a:fld id="{2229A94A-CF75-427D-863C-D201D5A7BD0F}" type="slidenum">
              <a:rPr lang="zh-CN" altLang="en-US" smtClean="0"/>
              <a:t>‹#›</a:t>
            </a:fld>
            <a:endParaRPr lang="zh-CN" altLang="en-US"/>
          </a:p>
        </p:txBody>
      </p:sp>
    </p:spTree>
    <p:extLst>
      <p:ext uri="{BB962C8B-B14F-4D97-AF65-F5344CB8AC3E}">
        <p14:creationId xmlns:p14="http://schemas.microsoft.com/office/powerpoint/2010/main" val="18087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D38E4-6E46-4847-A08B-ACB523B01C9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00176E2-7332-460B-A89C-8D66C6BFB4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008BCE3-1B40-4C33-9C0E-2DBD0FA0E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E88A1FB-7C90-4D7E-88B4-7F76E00A9BD5}"/>
              </a:ext>
            </a:extLst>
          </p:cNvPr>
          <p:cNvSpPr>
            <a:spLocks noGrp="1"/>
          </p:cNvSpPr>
          <p:nvPr>
            <p:ph type="dt" sz="half" idx="10"/>
          </p:nvPr>
        </p:nvSpPr>
        <p:spPr/>
        <p:txBody>
          <a:bodyPr/>
          <a:lstStyle/>
          <a:p>
            <a:fld id="{B65FFB70-F8CA-4E3E-9BCC-23E3F678B883}" type="datetimeFigureOut">
              <a:rPr lang="zh-CN" altLang="en-US" smtClean="0"/>
              <a:t>22/9/25 Sun</a:t>
            </a:fld>
            <a:endParaRPr lang="zh-CN" altLang="en-US"/>
          </a:p>
        </p:txBody>
      </p:sp>
      <p:sp>
        <p:nvSpPr>
          <p:cNvPr id="6" name="页脚占位符 5">
            <a:extLst>
              <a:ext uri="{FF2B5EF4-FFF2-40B4-BE49-F238E27FC236}">
                <a16:creationId xmlns:a16="http://schemas.microsoft.com/office/drawing/2014/main" id="{A64708FC-5AE5-4AA4-896E-017C0C20685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AC8BB8-C462-410E-B3BA-CC9E4AFF07BD}"/>
              </a:ext>
            </a:extLst>
          </p:cNvPr>
          <p:cNvSpPr>
            <a:spLocks noGrp="1"/>
          </p:cNvSpPr>
          <p:nvPr>
            <p:ph type="sldNum" sz="quarter" idx="12"/>
          </p:nvPr>
        </p:nvSpPr>
        <p:spPr/>
        <p:txBody>
          <a:bodyPr/>
          <a:lstStyle/>
          <a:p>
            <a:fld id="{2229A94A-CF75-427D-863C-D201D5A7BD0F}" type="slidenum">
              <a:rPr lang="zh-CN" altLang="en-US" smtClean="0"/>
              <a:t>‹#›</a:t>
            </a:fld>
            <a:endParaRPr lang="zh-CN" altLang="en-US"/>
          </a:p>
        </p:txBody>
      </p:sp>
    </p:spTree>
    <p:extLst>
      <p:ext uri="{BB962C8B-B14F-4D97-AF65-F5344CB8AC3E}">
        <p14:creationId xmlns:p14="http://schemas.microsoft.com/office/powerpoint/2010/main" val="2084081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0A430-B6F2-475B-B894-F7C79B0CDD4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74E72A0-8798-4A17-ADA3-EB84E888A3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730408-6C27-4593-A379-B075BE249A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27AB614-B0B8-4513-990C-115783ED59CC}"/>
              </a:ext>
            </a:extLst>
          </p:cNvPr>
          <p:cNvSpPr>
            <a:spLocks noGrp="1"/>
          </p:cNvSpPr>
          <p:nvPr>
            <p:ph type="dt" sz="half" idx="10"/>
          </p:nvPr>
        </p:nvSpPr>
        <p:spPr/>
        <p:txBody>
          <a:bodyPr/>
          <a:lstStyle/>
          <a:p>
            <a:fld id="{B65FFB70-F8CA-4E3E-9BCC-23E3F678B883}" type="datetimeFigureOut">
              <a:rPr lang="zh-CN" altLang="en-US" smtClean="0"/>
              <a:t>22/9/25 Sun</a:t>
            </a:fld>
            <a:endParaRPr lang="zh-CN" altLang="en-US"/>
          </a:p>
        </p:txBody>
      </p:sp>
      <p:sp>
        <p:nvSpPr>
          <p:cNvPr id="6" name="页脚占位符 5">
            <a:extLst>
              <a:ext uri="{FF2B5EF4-FFF2-40B4-BE49-F238E27FC236}">
                <a16:creationId xmlns:a16="http://schemas.microsoft.com/office/drawing/2014/main" id="{BA80A96D-576C-4B5D-81AC-B068995A45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9EB25B-E790-4DBB-B30C-79C83DF295BB}"/>
              </a:ext>
            </a:extLst>
          </p:cNvPr>
          <p:cNvSpPr>
            <a:spLocks noGrp="1"/>
          </p:cNvSpPr>
          <p:nvPr>
            <p:ph type="sldNum" sz="quarter" idx="12"/>
          </p:nvPr>
        </p:nvSpPr>
        <p:spPr/>
        <p:txBody>
          <a:bodyPr/>
          <a:lstStyle/>
          <a:p>
            <a:fld id="{2229A94A-CF75-427D-863C-D201D5A7BD0F}" type="slidenum">
              <a:rPr lang="zh-CN" altLang="en-US" smtClean="0"/>
              <a:t>‹#›</a:t>
            </a:fld>
            <a:endParaRPr lang="zh-CN" altLang="en-US"/>
          </a:p>
        </p:txBody>
      </p:sp>
    </p:spTree>
    <p:extLst>
      <p:ext uri="{BB962C8B-B14F-4D97-AF65-F5344CB8AC3E}">
        <p14:creationId xmlns:p14="http://schemas.microsoft.com/office/powerpoint/2010/main" val="2188333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B1BA699-A054-4B76-8CF3-8B53DD8A82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9948316-4E39-42B6-8F01-4A0E18E081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81AF3A1-E2C2-4B53-8990-983ECD5BB6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FFB70-F8CA-4E3E-9BCC-23E3F678B883}" type="datetimeFigureOut">
              <a:rPr lang="zh-CN" altLang="en-US" smtClean="0"/>
              <a:t>22/9/25 Sun</a:t>
            </a:fld>
            <a:endParaRPr lang="zh-CN" altLang="en-US"/>
          </a:p>
        </p:txBody>
      </p:sp>
      <p:sp>
        <p:nvSpPr>
          <p:cNvPr id="5" name="页脚占位符 4">
            <a:extLst>
              <a:ext uri="{FF2B5EF4-FFF2-40B4-BE49-F238E27FC236}">
                <a16:creationId xmlns:a16="http://schemas.microsoft.com/office/drawing/2014/main" id="{311EB193-EBDB-4793-BC89-8B28A5F82C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5608E6D-337F-423A-B020-FF0B888C35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9A94A-CF75-427D-863C-D201D5A7BD0F}" type="slidenum">
              <a:rPr lang="zh-CN" altLang="en-US" smtClean="0"/>
              <a:t>‹#›</a:t>
            </a:fld>
            <a:endParaRPr lang="zh-CN" altLang="en-US"/>
          </a:p>
        </p:txBody>
      </p:sp>
    </p:spTree>
    <p:extLst>
      <p:ext uri="{BB962C8B-B14F-4D97-AF65-F5344CB8AC3E}">
        <p14:creationId xmlns:p14="http://schemas.microsoft.com/office/powerpoint/2010/main" val="845028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13DDBC8-3150-4C39-8D41-24308B98B1CE}"/>
              </a:ext>
            </a:extLst>
          </p:cNvPr>
          <p:cNvPicPr>
            <a:picLocks noChangeAspect="1"/>
          </p:cNvPicPr>
          <p:nvPr/>
        </p:nvPicPr>
        <p:blipFill rotWithShape="1">
          <a:blip r:embed="rId2">
            <a:extLst>
              <a:ext uri="{28A0092B-C50C-407E-A947-70E740481C1C}">
                <a14:useLocalDpi xmlns:a14="http://schemas.microsoft.com/office/drawing/2010/main" val="0"/>
              </a:ext>
            </a:extLst>
          </a:blip>
          <a:srcRect l="25954" t="25670" r="52692" b="26129"/>
          <a:stretch/>
        </p:blipFill>
        <p:spPr>
          <a:xfrm>
            <a:off x="1592954" y="2064689"/>
            <a:ext cx="3307404" cy="4473472"/>
          </a:xfrm>
          <a:prstGeom prst="rect">
            <a:avLst/>
          </a:prstGeom>
        </p:spPr>
      </p:pic>
      <p:sp>
        <p:nvSpPr>
          <p:cNvPr id="6" name="文本框 5">
            <a:extLst>
              <a:ext uri="{FF2B5EF4-FFF2-40B4-BE49-F238E27FC236}">
                <a16:creationId xmlns:a16="http://schemas.microsoft.com/office/drawing/2014/main" id="{4F593F82-03EB-413B-B036-1A347EDCCA10}"/>
              </a:ext>
            </a:extLst>
          </p:cNvPr>
          <p:cNvSpPr txBox="1"/>
          <p:nvPr/>
        </p:nvSpPr>
        <p:spPr>
          <a:xfrm>
            <a:off x="622570" y="262646"/>
            <a:ext cx="3822970" cy="369332"/>
          </a:xfrm>
          <a:prstGeom prst="rect">
            <a:avLst/>
          </a:prstGeom>
          <a:noFill/>
        </p:spPr>
        <p:txBody>
          <a:bodyPr wrap="square" rtlCol="0">
            <a:spAutoFit/>
          </a:bodyPr>
          <a:lstStyle/>
          <a:p>
            <a:r>
              <a:rPr lang="zh-CN" altLang="en-US" dirty="0">
                <a:highlight>
                  <a:srgbClr val="FFFF00"/>
                </a:highlight>
              </a:rPr>
              <a:t>二维修改意见（忽略厚度维度）：</a:t>
            </a:r>
          </a:p>
        </p:txBody>
      </p:sp>
      <p:pic>
        <p:nvPicPr>
          <p:cNvPr id="9" name="图片 8">
            <a:extLst>
              <a:ext uri="{FF2B5EF4-FFF2-40B4-BE49-F238E27FC236}">
                <a16:creationId xmlns:a16="http://schemas.microsoft.com/office/drawing/2014/main" id="{004AA5D2-1708-4D71-B824-FF36E5BD6ADF}"/>
              </a:ext>
            </a:extLst>
          </p:cNvPr>
          <p:cNvPicPr>
            <a:picLocks noChangeAspect="1"/>
          </p:cNvPicPr>
          <p:nvPr/>
        </p:nvPicPr>
        <p:blipFill rotWithShape="1">
          <a:blip r:embed="rId3">
            <a:extLst>
              <a:ext uri="{28A0092B-C50C-407E-A947-70E740481C1C}">
                <a14:useLocalDpi xmlns:a14="http://schemas.microsoft.com/office/drawing/2010/main" val="0"/>
              </a:ext>
            </a:extLst>
          </a:blip>
          <a:srcRect l="63898" t="12934" r="4434" b="12934"/>
          <a:stretch/>
        </p:blipFill>
        <p:spPr>
          <a:xfrm>
            <a:off x="7421548" y="2110275"/>
            <a:ext cx="3177498" cy="4382300"/>
          </a:xfrm>
          <a:prstGeom prst="rect">
            <a:avLst/>
          </a:prstGeom>
        </p:spPr>
      </p:pic>
      <p:sp>
        <p:nvSpPr>
          <p:cNvPr id="8" name="文本框 7">
            <a:extLst>
              <a:ext uri="{FF2B5EF4-FFF2-40B4-BE49-F238E27FC236}">
                <a16:creationId xmlns:a16="http://schemas.microsoft.com/office/drawing/2014/main" id="{DE2872BD-F223-4306-ACF1-71AFFF101E70}"/>
              </a:ext>
            </a:extLst>
          </p:cNvPr>
          <p:cNvSpPr txBox="1"/>
          <p:nvPr/>
        </p:nvSpPr>
        <p:spPr>
          <a:xfrm>
            <a:off x="622569" y="644703"/>
            <a:ext cx="9081268" cy="1477328"/>
          </a:xfrm>
          <a:prstGeom prst="rect">
            <a:avLst/>
          </a:prstGeom>
          <a:noFill/>
        </p:spPr>
        <p:txBody>
          <a:bodyPr wrap="square" rtlCol="0">
            <a:spAutoFit/>
          </a:bodyPr>
          <a:lstStyle/>
          <a:p>
            <a:r>
              <a:rPr lang="zh-CN" altLang="en-US" dirty="0">
                <a:solidFill>
                  <a:srgbClr val="FF0000"/>
                </a:solidFill>
                <a:highlight>
                  <a:srgbClr val="FFFF00"/>
                </a:highlight>
              </a:rPr>
              <a:t>我们注意到设计师非常精准地复制了我们给出的目前最满意的二维设计图</a:t>
            </a:r>
            <a:r>
              <a:rPr lang="zh-CN" altLang="en-US" dirty="0"/>
              <a:t>（虽然我们也说过对这份二维设计不完全满意）。因此我们毫不怀疑设计师的照抄实力，并且在此鼓励设计师</a:t>
            </a:r>
            <a:r>
              <a:rPr lang="zh-CN" altLang="en-US" dirty="0">
                <a:solidFill>
                  <a:srgbClr val="FF0000"/>
                </a:solidFill>
              </a:rPr>
              <a:t>适当发挥，不需要机械照抄</a:t>
            </a:r>
            <a:r>
              <a:rPr lang="zh-CN" altLang="en-US" dirty="0"/>
              <a:t>。</a:t>
            </a:r>
            <a:r>
              <a:rPr lang="zh-CN" altLang="en-US" dirty="0">
                <a:solidFill>
                  <a:srgbClr val="FF0000"/>
                </a:solidFill>
                <a:highlight>
                  <a:srgbClr val="FFFF00"/>
                </a:highlight>
              </a:rPr>
              <a:t>本页为膜拜设计师大佬，无具体意见。</a:t>
            </a:r>
            <a:r>
              <a:rPr lang="zh-CN" altLang="en-US" dirty="0"/>
              <a:t>很多时候我们可能对“适当发挥”这个词充满迷茫，所以我们的意见</a:t>
            </a:r>
            <a:r>
              <a:rPr lang="zh-CN" altLang="en-US" dirty="0">
                <a:solidFill>
                  <a:srgbClr val="FF0000"/>
                </a:solidFill>
              </a:rPr>
              <a:t>可能多处用到黄金分割比例</a:t>
            </a:r>
            <a:r>
              <a:rPr lang="en-US" altLang="zh-CN" dirty="0">
                <a:solidFill>
                  <a:srgbClr val="FF0000"/>
                </a:solidFill>
              </a:rPr>
              <a:t>0.618</a:t>
            </a:r>
            <a:r>
              <a:rPr lang="zh-CN" altLang="en-US" dirty="0">
                <a:solidFill>
                  <a:srgbClr val="FF0000"/>
                </a:solidFill>
              </a:rPr>
              <a:t>作为</a:t>
            </a:r>
            <a:r>
              <a:rPr lang="zh-CN" altLang="en-US" dirty="0">
                <a:highlight>
                  <a:srgbClr val="FFFF00"/>
                </a:highlight>
              </a:rPr>
              <a:t>参考</a:t>
            </a:r>
            <a:r>
              <a:rPr lang="zh-CN" altLang="en-US" dirty="0"/>
              <a:t>。</a:t>
            </a:r>
            <a:r>
              <a:rPr lang="zh-CN" altLang="en-US" dirty="0">
                <a:solidFill>
                  <a:srgbClr val="FF0000"/>
                </a:solidFill>
              </a:rPr>
              <a:t>请不要完全机械地使用</a:t>
            </a:r>
            <a:r>
              <a:rPr lang="en-US" altLang="zh-CN" dirty="0">
                <a:solidFill>
                  <a:srgbClr val="FF0000"/>
                </a:solidFill>
              </a:rPr>
              <a:t>0.618</a:t>
            </a:r>
            <a:r>
              <a:rPr lang="zh-CN" altLang="en-US" dirty="0">
                <a:solidFill>
                  <a:srgbClr val="FF0000"/>
                </a:solidFill>
              </a:rPr>
              <a:t>。欢迎修改发挥！</a:t>
            </a:r>
            <a:endParaRPr lang="zh-CN" altLang="en-US" dirty="0"/>
          </a:p>
        </p:txBody>
      </p:sp>
    </p:spTree>
    <p:extLst>
      <p:ext uri="{BB962C8B-B14F-4D97-AF65-F5344CB8AC3E}">
        <p14:creationId xmlns:p14="http://schemas.microsoft.com/office/powerpoint/2010/main" val="591124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F593F82-03EB-413B-B036-1A347EDCCA10}"/>
              </a:ext>
            </a:extLst>
          </p:cNvPr>
          <p:cNvSpPr txBox="1"/>
          <p:nvPr/>
        </p:nvSpPr>
        <p:spPr>
          <a:xfrm>
            <a:off x="622570" y="262646"/>
            <a:ext cx="3822970" cy="369332"/>
          </a:xfrm>
          <a:prstGeom prst="rect">
            <a:avLst/>
          </a:prstGeom>
          <a:noFill/>
        </p:spPr>
        <p:txBody>
          <a:bodyPr wrap="square" rtlCol="0">
            <a:spAutoFit/>
          </a:bodyPr>
          <a:lstStyle/>
          <a:p>
            <a:r>
              <a:rPr lang="zh-CN" altLang="en-US" dirty="0">
                <a:highlight>
                  <a:srgbClr val="FFFF00"/>
                </a:highlight>
              </a:rPr>
              <a:t>二维修改意见（忽略厚度维度）：</a:t>
            </a:r>
          </a:p>
        </p:txBody>
      </p:sp>
      <p:pic>
        <p:nvPicPr>
          <p:cNvPr id="9" name="图片 8">
            <a:extLst>
              <a:ext uri="{FF2B5EF4-FFF2-40B4-BE49-F238E27FC236}">
                <a16:creationId xmlns:a16="http://schemas.microsoft.com/office/drawing/2014/main" id="{004AA5D2-1708-4D71-B824-FF36E5BD6ADF}"/>
              </a:ext>
            </a:extLst>
          </p:cNvPr>
          <p:cNvPicPr>
            <a:picLocks noChangeAspect="1"/>
          </p:cNvPicPr>
          <p:nvPr/>
        </p:nvPicPr>
        <p:blipFill rotWithShape="1">
          <a:blip r:embed="rId3">
            <a:extLst>
              <a:ext uri="{28A0092B-C50C-407E-A947-70E740481C1C}">
                <a14:useLocalDpi xmlns:a14="http://schemas.microsoft.com/office/drawing/2010/main" val="0"/>
              </a:ext>
            </a:extLst>
          </a:blip>
          <a:srcRect l="63898" t="12934" r="4434" b="12934"/>
          <a:stretch/>
        </p:blipFill>
        <p:spPr>
          <a:xfrm>
            <a:off x="1956035" y="1474585"/>
            <a:ext cx="3177498" cy="4382300"/>
          </a:xfrm>
          <a:prstGeom prst="rect">
            <a:avLst/>
          </a:prstGeom>
        </p:spPr>
      </p:pic>
      <p:sp>
        <p:nvSpPr>
          <p:cNvPr id="8" name="文本框 7">
            <a:extLst>
              <a:ext uri="{FF2B5EF4-FFF2-40B4-BE49-F238E27FC236}">
                <a16:creationId xmlns:a16="http://schemas.microsoft.com/office/drawing/2014/main" id="{DE2872BD-F223-4306-ACF1-71AFFF101E70}"/>
              </a:ext>
            </a:extLst>
          </p:cNvPr>
          <p:cNvSpPr txBox="1"/>
          <p:nvPr/>
        </p:nvSpPr>
        <p:spPr>
          <a:xfrm>
            <a:off x="622569" y="644703"/>
            <a:ext cx="7513725" cy="646331"/>
          </a:xfrm>
          <a:prstGeom prst="rect">
            <a:avLst/>
          </a:prstGeom>
          <a:noFill/>
        </p:spPr>
        <p:txBody>
          <a:bodyPr wrap="square" rtlCol="0">
            <a:spAutoFit/>
          </a:bodyPr>
          <a:lstStyle/>
          <a:p>
            <a:r>
              <a:rPr lang="zh-CN" altLang="en-US" dirty="0"/>
              <a:t>（因为复刻设计图过于精准，所以我们对着更清晰的原设计图说明意见。）</a:t>
            </a:r>
            <a:r>
              <a:rPr lang="zh-CN" altLang="en-US" dirty="0">
                <a:solidFill>
                  <a:srgbClr val="FF0000"/>
                </a:solidFill>
              </a:rPr>
              <a:t>我画的线仅供参考</a:t>
            </a:r>
            <a:r>
              <a:rPr lang="zh-CN" altLang="en-US" dirty="0"/>
              <a:t>。）</a:t>
            </a:r>
          </a:p>
        </p:txBody>
      </p:sp>
      <p:cxnSp>
        <p:nvCxnSpPr>
          <p:cNvPr id="11" name="直接箭头连接符 10">
            <a:extLst>
              <a:ext uri="{FF2B5EF4-FFF2-40B4-BE49-F238E27FC236}">
                <a16:creationId xmlns:a16="http://schemas.microsoft.com/office/drawing/2014/main" id="{44E0C1B5-22B2-4F9B-85E6-39349444E823}"/>
              </a:ext>
            </a:extLst>
          </p:cNvPr>
          <p:cNvCxnSpPr>
            <a:cxnSpLocks/>
            <a:stCxn id="14" idx="3"/>
          </p:cNvCxnSpPr>
          <p:nvPr/>
        </p:nvCxnSpPr>
        <p:spPr>
          <a:xfrm flipV="1">
            <a:off x="2053832" y="3364992"/>
            <a:ext cx="636126" cy="3758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文本框 13">
            <a:extLst>
              <a:ext uri="{FF2B5EF4-FFF2-40B4-BE49-F238E27FC236}">
                <a16:creationId xmlns:a16="http://schemas.microsoft.com/office/drawing/2014/main" id="{F019739A-3456-496E-BBE3-80937C52B0D9}"/>
              </a:ext>
            </a:extLst>
          </p:cNvPr>
          <p:cNvSpPr txBox="1"/>
          <p:nvPr/>
        </p:nvSpPr>
        <p:spPr>
          <a:xfrm>
            <a:off x="493640" y="3417670"/>
            <a:ext cx="1560192" cy="646331"/>
          </a:xfrm>
          <a:prstGeom prst="rect">
            <a:avLst/>
          </a:prstGeom>
          <a:noFill/>
          <a:ln>
            <a:solidFill>
              <a:srgbClr val="FF0000"/>
            </a:solidFill>
          </a:ln>
        </p:spPr>
        <p:txBody>
          <a:bodyPr wrap="square" rtlCol="0">
            <a:spAutoFit/>
          </a:bodyPr>
          <a:lstStyle/>
          <a:p>
            <a:r>
              <a:rPr lang="zh-CN" altLang="en-US" dirty="0"/>
              <a:t>四个爪的面积，考虑减小一些</a:t>
            </a:r>
          </a:p>
        </p:txBody>
      </p:sp>
      <p:pic>
        <p:nvPicPr>
          <p:cNvPr id="16" name="图片 15">
            <a:extLst>
              <a:ext uri="{FF2B5EF4-FFF2-40B4-BE49-F238E27FC236}">
                <a16:creationId xmlns:a16="http://schemas.microsoft.com/office/drawing/2014/main" id="{E8B6CE5F-FF79-4C1E-8798-7698162A082C}"/>
              </a:ext>
            </a:extLst>
          </p:cNvPr>
          <p:cNvPicPr>
            <a:picLocks noChangeAspect="1"/>
          </p:cNvPicPr>
          <p:nvPr/>
        </p:nvPicPr>
        <p:blipFill rotWithShape="1">
          <a:blip r:embed="rId3">
            <a:extLst>
              <a:ext uri="{28A0092B-C50C-407E-A947-70E740481C1C}">
                <a14:useLocalDpi xmlns:a14="http://schemas.microsoft.com/office/drawing/2010/main" val="0"/>
              </a:ext>
            </a:extLst>
          </a:blip>
          <a:srcRect l="63898" t="12934" r="4434" b="12934"/>
          <a:stretch/>
        </p:blipFill>
        <p:spPr>
          <a:xfrm>
            <a:off x="7058467" y="1474585"/>
            <a:ext cx="3177498" cy="4382300"/>
          </a:xfrm>
          <a:prstGeom prst="rect">
            <a:avLst/>
          </a:prstGeom>
        </p:spPr>
      </p:pic>
      <p:sp>
        <p:nvSpPr>
          <p:cNvPr id="19" name="文本框 18">
            <a:extLst>
              <a:ext uri="{FF2B5EF4-FFF2-40B4-BE49-F238E27FC236}">
                <a16:creationId xmlns:a16="http://schemas.microsoft.com/office/drawing/2014/main" id="{60CA282B-A5BA-47DA-9D5B-5671935FC4FA}"/>
              </a:ext>
            </a:extLst>
          </p:cNvPr>
          <p:cNvSpPr txBox="1"/>
          <p:nvPr/>
        </p:nvSpPr>
        <p:spPr>
          <a:xfrm>
            <a:off x="3799748" y="988197"/>
            <a:ext cx="1662268" cy="64633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a:t>使用弧线，而不是直线</a:t>
            </a:r>
            <a:r>
              <a:rPr lang="en-US" altLang="zh-CN" dirty="0"/>
              <a:t>/</a:t>
            </a:r>
            <a:r>
              <a:rPr lang="zh-CN" altLang="en-US" dirty="0"/>
              <a:t>折线</a:t>
            </a:r>
          </a:p>
        </p:txBody>
      </p:sp>
      <p:cxnSp>
        <p:nvCxnSpPr>
          <p:cNvPr id="21" name="直接箭头连接符 20">
            <a:extLst>
              <a:ext uri="{FF2B5EF4-FFF2-40B4-BE49-F238E27FC236}">
                <a16:creationId xmlns:a16="http://schemas.microsoft.com/office/drawing/2014/main" id="{FEC2396E-5AB5-463A-AFC0-FFD48A123974}"/>
              </a:ext>
            </a:extLst>
          </p:cNvPr>
          <p:cNvCxnSpPr/>
          <p:nvPr/>
        </p:nvCxnSpPr>
        <p:spPr>
          <a:xfrm flipH="1">
            <a:off x="3855720" y="1634528"/>
            <a:ext cx="325120" cy="269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2A94818E-D0F4-4B22-A256-5FDB38A4BE16}"/>
              </a:ext>
            </a:extLst>
          </p:cNvPr>
          <p:cNvCxnSpPr>
            <a:cxnSpLocks/>
          </p:cNvCxnSpPr>
          <p:nvPr/>
        </p:nvCxnSpPr>
        <p:spPr>
          <a:xfrm flipH="1">
            <a:off x="4394200" y="1634528"/>
            <a:ext cx="210740" cy="996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6E72B378-7A27-4E9B-A5C3-E487A48307C0}"/>
              </a:ext>
            </a:extLst>
          </p:cNvPr>
          <p:cNvCxnSpPr>
            <a:cxnSpLocks/>
            <a:stCxn id="19" idx="1"/>
          </p:cNvCxnSpPr>
          <p:nvPr/>
        </p:nvCxnSpPr>
        <p:spPr>
          <a:xfrm flipH="1">
            <a:off x="3561080" y="1311363"/>
            <a:ext cx="238668" cy="217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0898B3D7-82FB-4513-B055-AD025A6460B0}"/>
              </a:ext>
            </a:extLst>
          </p:cNvPr>
          <p:cNvSpPr txBox="1"/>
          <p:nvPr/>
        </p:nvSpPr>
        <p:spPr>
          <a:xfrm>
            <a:off x="4180840" y="3904058"/>
            <a:ext cx="2428240" cy="1477328"/>
          </a:xfrm>
          <a:prstGeom prst="rect">
            <a:avLst/>
          </a:prstGeom>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dirty="0"/>
              <a:t>这里请不要强硬地转折。转折处可带点弧线。两处转折之间的直线段可以视情况，短短地保留一些。</a:t>
            </a:r>
          </a:p>
        </p:txBody>
      </p:sp>
      <p:cxnSp>
        <p:nvCxnSpPr>
          <p:cNvPr id="36" name="直接箭头连接符 35">
            <a:extLst>
              <a:ext uri="{FF2B5EF4-FFF2-40B4-BE49-F238E27FC236}">
                <a16:creationId xmlns:a16="http://schemas.microsoft.com/office/drawing/2014/main" id="{6690987A-695D-475E-80D2-C5F575823E2F}"/>
              </a:ext>
            </a:extLst>
          </p:cNvPr>
          <p:cNvCxnSpPr>
            <a:cxnSpLocks/>
          </p:cNvCxnSpPr>
          <p:nvPr/>
        </p:nvCxnSpPr>
        <p:spPr>
          <a:xfrm flipH="1" flipV="1">
            <a:off x="3733800" y="3904058"/>
            <a:ext cx="447040" cy="1599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直接箭头连接符 17">
            <a:extLst>
              <a:ext uri="{FF2B5EF4-FFF2-40B4-BE49-F238E27FC236}">
                <a16:creationId xmlns:a16="http://schemas.microsoft.com/office/drawing/2014/main" id="{8406A559-726E-41EC-9526-B713C62F8580}"/>
              </a:ext>
            </a:extLst>
          </p:cNvPr>
          <p:cNvCxnSpPr>
            <a:cxnSpLocks/>
          </p:cNvCxnSpPr>
          <p:nvPr/>
        </p:nvCxnSpPr>
        <p:spPr>
          <a:xfrm flipH="1" flipV="1">
            <a:off x="3733800" y="3744115"/>
            <a:ext cx="447040" cy="1599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任意多边形: 形状 16">
            <a:extLst>
              <a:ext uri="{FF2B5EF4-FFF2-40B4-BE49-F238E27FC236}">
                <a16:creationId xmlns:a16="http://schemas.microsoft.com/office/drawing/2014/main" id="{B93954C3-4FEC-4632-982C-D3B6FB0A86C4}"/>
              </a:ext>
            </a:extLst>
          </p:cNvPr>
          <p:cNvSpPr/>
          <p:nvPr/>
        </p:nvSpPr>
        <p:spPr>
          <a:xfrm>
            <a:off x="8789314" y="3515360"/>
            <a:ext cx="146406" cy="746760"/>
          </a:xfrm>
          <a:custGeom>
            <a:avLst/>
            <a:gdLst>
              <a:gd name="connsiteX0" fmla="*/ 105766 w 146406"/>
              <a:gd name="connsiteY0" fmla="*/ 0 h 746760"/>
              <a:gd name="connsiteX1" fmla="*/ 9246 w 146406"/>
              <a:gd name="connsiteY1" fmla="*/ 208280 h 746760"/>
              <a:gd name="connsiteX2" fmla="*/ 19406 w 146406"/>
              <a:gd name="connsiteY2" fmla="*/ 431800 h 746760"/>
              <a:gd name="connsiteX3" fmla="*/ 146406 w 146406"/>
              <a:gd name="connsiteY3" fmla="*/ 746760 h 746760"/>
            </a:gdLst>
            <a:ahLst/>
            <a:cxnLst>
              <a:cxn ang="0">
                <a:pos x="connsiteX0" y="connsiteY0"/>
              </a:cxn>
              <a:cxn ang="0">
                <a:pos x="connsiteX1" y="connsiteY1"/>
              </a:cxn>
              <a:cxn ang="0">
                <a:pos x="connsiteX2" y="connsiteY2"/>
              </a:cxn>
              <a:cxn ang="0">
                <a:pos x="connsiteX3" y="connsiteY3"/>
              </a:cxn>
            </a:cxnLst>
            <a:rect l="l" t="t" r="r" b="b"/>
            <a:pathLst>
              <a:path w="146406" h="746760">
                <a:moveTo>
                  <a:pt x="105766" y="0"/>
                </a:moveTo>
                <a:cubicBezTo>
                  <a:pt x="64702" y="68156"/>
                  <a:pt x="23639" y="136313"/>
                  <a:pt x="9246" y="208280"/>
                </a:cubicBezTo>
                <a:cubicBezTo>
                  <a:pt x="-5147" y="280247"/>
                  <a:pt x="-3454" y="342053"/>
                  <a:pt x="19406" y="431800"/>
                </a:cubicBezTo>
                <a:cubicBezTo>
                  <a:pt x="42266" y="521547"/>
                  <a:pt x="82906" y="730673"/>
                  <a:pt x="146406" y="746760"/>
                </a:cubicBezTo>
              </a:path>
            </a:pathLst>
          </a:custGeom>
          <a:ln w="47625"/>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32" name="任意多边形: 形状 31">
            <a:extLst>
              <a:ext uri="{FF2B5EF4-FFF2-40B4-BE49-F238E27FC236}">
                <a16:creationId xmlns:a16="http://schemas.microsoft.com/office/drawing/2014/main" id="{33714EFE-2313-4218-95E9-1DB6F18F3C31}"/>
              </a:ext>
            </a:extLst>
          </p:cNvPr>
          <p:cNvSpPr/>
          <p:nvPr/>
        </p:nvSpPr>
        <p:spPr>
          <a:xfrm>
            <a:off x="8637270" y="1565910"/>
            <a:ext cx="822960" cy="1143000"/>
          </a:xfrm>
          <a:custGeom>
            <a:avLst/>
            <a:gdLst>
              <a:gd name="connsiteX0" fmla="*/ 0 w 822960"/>
              <a:gd name="connsiteY0" fmla="*/ 0 h 1143000"/>
              <a:gd name="connsiteX1" fmla="*/ 480060 w 822960"/>
              <a:gd name="connsiteY1" fmla="*/ 598170 h 1143000"/>
              <a:gd name="connsiteX2" fmla="*/ 822960 w 822960"/>
              <a:gd name="connsiteY2" fmla="*/ 1143000 h 1143000"/>
            </a:gdLst>
            <a:ahLst/>
            <a:cxnLst>
              <a:cxn ang="0">
                <a:pos x="connsiteX0" y="connsiteY0"/>
              </a:cxn>
              <a:cxn ang="0">
                <a:pos x="connsiteX1" y="connsiteY1"/>
              </a:cxn>
              <a:cxn ang="0">
                <a:pos x="connsiteX2" y="connsiteY2"/>
              </a:cxn>
            </a:cxnLst>
            <a:rect l="l" t="t" r="r" b="b"/>
            <a:pathLst>
              <a:path w="822960" h="1143000">
                <a:moveTo>
                  <a:pt x="0" y="0"/>
                </a:moveTo>
                <a:cubicBezTo>
                  <a:pt x="171450" y="203835"/>
                  <a:pt x="342900" y="407670"/>
                  <a:pt x="480060" y="598170"/>
                </a:cubicBezTo>
                <a:cubicBezTo>
                  <a:pt x="617220" y="788670"/>
                  <a:pt x="756920" y="1029335"/>
                  <a:pt x="822960" y="1143000"/>
                </a:cubicBezTo>
              </a:path>
            </a:pathLst>
          </a:custGeom>
          <a:ln w="34925"/>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A41D7787-AD2B-4429-8C01-1940F2D7B540}"/>
              </a:ext>
            </a:extLst>
          </p:cNvPr>
          <p:cNvSpPr txBox="1"/>
          <p:nvPr/>
        </p:nvSpPr>
        <p:spPr>
          <a:xfrm>
            <a:off x="404437" y="1425237"/>
            <a:ext cx="1560192" cy="646331"/>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上爪位置：</a:t>
            </a:r>
            <a:endParaRPr lang="en-US" altLang="zh-CN" dirty="0"/>
          </a:p>
          <a:p>
            <a:r>
              <a:rPr lang="zh-CN" altLang="en-US" dirty="0"/>
              <a:t>考虑黄金分割</a:t>
            </a:r>
          </a:p>
        </p:txBody>
      </p:sp>
      <p:cxnSp>
        <p:nvCxnSpPr>
          <p:cNvPr id="41" name="直接箭头连接符 40">
            <a:extLst>
              <a:ext uri="{FF2B5EF4-FFF2-40B4-BE49-F238E27FC236}">
                <a16:creationId xmlns:a16="http://schemas.microsoft.com/office/drawing/2014/main" id="{BD9322BA-A7A5-464B-A9B7-63497991B896}"/>
              </a:ext>
            </a:extLst>
          </p:cNvPr>
          <p:cNvCxnSpPr>
            <a:cxnSpLocks/>
            <a:stCxn id="37" idx="3"/>
          </p:cNvCxnSpPr>
          <p:nvPr/>
        </p:nvCxnSpPr>
        <p:spPr>
          <a:xfrm>
            <a:off x="1964629" y="1748403"/>
            <a:ext cx="954024" cy="53901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43" name="文本框 42">
            <a:extLst>
              <a:ext uri="{FF2B5EF4-FFF2-40B4-BE49-F238E27FC236}">
                <a16:creationId xmlns:a16="http://schemas.microsoft.com/office/drawing/2014/main" id="{9DE9DEAE-8FB0-48D6-9FF0-DDDF2D5A599F}"/>
              </a:ext>
            </a:extLst>
          </p:cNvPr>
          <p:cNvSpPr txBox="1"/>
          <p:nvPr/>
        </p:nvSpPr>
        <p:spPr>
          <a:xfrm>
            <a:off x="400140" y="2084293"/>
            <a:ext cx="1560192" cy="923330"/>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上爪伸出角度：</a:t>
            </a:r>
            <a:endParaRPr lang="en-US" altLang="zh-CN" dirty="0"/>
          </a:p>
          <a:p>
            <a:r>
              <a:rPr lang="zh-CN" altLang="en-US" dirty="0"/>
              <a:t>考虑再往上撇一些</a:t>
            </a:r>
          </a:p>
        </p:txBody>
      </p:sp>
      <p:cxnSp>
        <p:nvCxnSpPr>
          <p:cNvPr id="10" name="直接箭头连接符 9">
            <a:extLst>
              <a:ext uri="{FF2B5EF4-FFF2-40B4-BE49-F238E27FC236}">
                <a16:creationId xmlns:a16="http://schemas.microsoft.com/office/drawing/2014/main" id="{08FEFA66-B407-47CE-A1A7-2BDE9D1CE48B}"/>
              </a:ext>
            </a:extLst>
          </p:cNvPr>
          <p:cNvCxnSpPr>
            <a:cxnSpLocks/>
            <a:stCxn id="14" idx="0"/>
          </p:cNvCxnSpPr>
          <p:nvPr/>
        </p:nvCxnSpPr>
        <p:spPr>
          <a:xfrm flipV="1">
            <a:off x="1273736" y="2255520"/>
            <a:ext cx="1229483" cy="11621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5" name="直接箭头连接符 44">
            <a:extLst>
              <a:ext uri="{FF2B5EF4-FFF2-40B4-BE49-F238E27FC236}">
                <a16:creationId xmlns:a16="http://schemas.microsoft.com/office/drawing/2014/main" id="{694FE7CE-1EB4-4F39-85DA-61C806D23003}"/>
              </a:ext>
            </a:extLst>
          </p:cNvPr>
          <p:cNvCxnSpPr/>
          <p:nvPr/>
        </p:nvCxnSpPr>
        <p:spPr>
          <a:xfrm flipV="1">
            <a:off x="9168384" y="1828800"/>
            <a:ext cx="883920" cy="50596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 name="直接箭头连接符 46">
            <a:extLst>
              <a:ext uri="{FF2B5EF4-FFF2-40B4-BE49-F238E27FC236}">
                <a16:creationId xmlns:a16="http://schemas.microsoft.com/office/drawing/2014/main" id="{26E3D2E5-0FA1-4D20-99D8-6A736E99FD8C}"/>
              </a:ext>
            </a:extLst>
          </p:cNvPr>
          <p:cNvCxnSpPr>
            <a:cxnSpLocks/>
          </p:cNvCxnSpPr>
          <p:nvPr/>
        </p:nvCxnSpPr>
        <p:spPr>
          <a:xfrm flipV="1">
            <a:off x="9162288" y="1681480"/>
            <a:ext cx="770479" cy="65328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9" name="直接连接符 48">
            <a:extLst>
              <a:ext uri="{FF2B5EF4-FFF2-40B4-BE49-F238E27FC236}">
                <a16:creationId xmlns:a16="http://schemas.microsoft.com/office/drawing/2014/main" id="{C2D5410F-E491-4D06-A2E9-EF5F76BBC456}"/>
              </a:ext>
            </a:extLst>
          </p:cNvPr>
          <p:cNvCxnSpPr>
            <a:cxnSpLocks/>
          </p:cNvCxnSpPr>
          <p:nvPr/>
        </p:nvCxnSpPr>
        <p:spPr>
          <a:xfrm flipV="1">
            <a:off x="9932767" y="1127892"/>
            <a:ext cx="0" cy="3633086"/>
          </a:xfrm>
          <a:prstGeom prst="line">
            <a:avLst/>
          </a:prstGeom>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A0D5FDF4-DBAD-436B-A73D-05428B816CE4}"/>
              </a:ext>
            </a:extLst>
          </p:cNvPr>
          <p:cNvSpPr txBox="1"/>
          <p:nvPr/>
        </p:nvSpPr>
        <p:spPr>
          <a:xfrm>
            <a:off x="10227371" y="1127892"/>
            <a:ext cx="1831995" cy="1200329"/>
          </a:xfrm>
          <a:prstGeom prst="rect">
            <a:avLst/>
          </a:prstGeom>
          <a:noFill/>
          <a:ln>
            <a:solidFill>
              <a:schemeClr val="accent6"/>
            </a:solidFill>
          </a:ln>
        </p:spPr>
        <p:txBody>
          <a:bodyPr wrap="square" rtlCol="0">
            <a:spAutoFit/>
          </a:bodyPr>
          <a:lstStyle/>
          <a:p>
            <a:r>
              <a:rPr lang="zh-CN" altLang="en-US" dirty="0"/>
              <a:t>考虑上爪伸出的角度，使得上下爪在竖直线上对齐</a:t>
            </a:r>
          </a:p>
        </p:txBody>
      </p:sp>
      <p:cxnSp>
        <p:nvCxnSpPr>
          <p:cNvPr id="58" name="直接箭头连接符 57">
            <a:extLst>
              <a:ext uri="{FF2B5EF4-FFF2-40B4-BE49-F238E27FC236}">
                <a16:creationId xmlns:a16="http://schemas.microsoft.com/office/drawing/2014/main" id="{8D90B8D2-A966-402A-85E3-FC3797B916F3}"/>
              </a:ext>
            </a:extLst>
          </p:cNvPr>
          <p:cNvCxnSpPr/>
          <p:nvPr/>
        </p:nvCxnSpPr>
        <p:spPr>
          <a:xfrm flipH="1">
            <a:off x="7787640" y="1361440"/>
            <a:ext cx="574040" cy="8077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直接箭头连接符 59">
            <a:extLst>
              <a:ext uri="{FF2B5EF4-FFF2-40B4-BE49-F238E27FC236}">
                <a16:creationId xmlns:a16="http://schemas.microsoft.com/office/drawing/2014/main" id="{D25062CD-491F-42EE-AF34-361F42E49788}"/>
              </a:ext>
            </a:extLst>
          </p:cNvPr>
          <p:cNvCxnSpPr/>
          <p:nvPr/>
        </p:nvCxnSpPr>
        <p:spPr>
          <a:xfrm flipH="1">
            <a:off x="7604760" y="1419890"/>
            <a:ext cx="853440" cy="117091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61" name="文本框 60">
            <a:extLst>
              <a:ext uri="{FF2B5EF4-FFF2-40B4-BE49-F238E27FC236}">
                <a16:creationId xmlns:a16="http://schemas.microsoft.com/office/drawing/2014/main" id="{9AA6166D-F755-4FC7-AF1B-08044E990839}"/>
              </a:ext>
            </a:extLst>
          </p:cNvPr>
          <p:cNvSpPr txBox="1"/>
          <p:nvPr/>
        </p:nvSpPr>
        <p:spPr>
          <a:xfrm>
            <a:off x="6570149" y="1343751"/>
            <a:ext cx="1453971" cy="369332"/>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蓝</a:t>
            </a:r>
            <a:r>
              <a:rPr lang="en-US" altLang="zh-CN" dirty="0"/>
              <a:t>/</a:t>
            </a:r>
            <a:r>
              <a:rPr lang="zh-CN" altLang="en-US" dirty="0"/>
              <a:t>橙</a:t>
            </a:r>
            <a:r>
              <a:rPr lang="en-US" altLang="zh-CN" dirty="0"/>
              <a:t>=0.618</a:t>
            </a:r>
            <a:endParaRPr lang="zh-CN" altLang="en-US" dirty="0"/>
          </a:p>
        </p:txBody>
      </p:sp>
      <p:sp>
        <p:nvSpPr>
          <p:cNvPr id="67" name="任意多边形: 形状 66">
            <a:extLst>
              <a:ext uri="{FF2B5EF4-FFF2-40B4-BE49-F238E27FC236}">
                <a16:creationId xmlns:a16="http://schemas.microsoft.com/office/drawing/2014/main" id="{F5ACD866-BD21-4A16-9372-7BCE1640CEB5}"/>
              </a:ext>
            </a:extLst>
          </p:cNvPr>
          <p:cNvSpPr/>
          <p:nvPr/>
        </p:nvSpPr>
        <p:spPr>
          <a:xfrm>
            <a:off x="9536630" y="2571391"/>
            <a:ext cx="65023" cy="235183"/>
          </a:xfrm>
          <a:custGeom>
            <a:avLst/>
            <a:gdLst>
              <a:gd name="connsiteX0" fmla="*/ 0 w 65023"/>
              <a:gd name="connsiteY0" fmla="*/ 0 h 235183"/>
              <a:gd name="connsiteX1" fmla="*/ 55880 w 65023"/>
              <a:gd name="connsiteY1" fmla="*/ 96520 h 235183"/>
              <a:gd name="connsiteX2" fmla="*/ 60960 w 65023"/>
              <a:gd name="connsiteY2" fmla="*/ 157480 h 235183"/>
              <a:gd name="connsiteX3" fmla="*/ 15240 w 65023"/>
              <a:gd name="connsiteY3" fmla="*/ 228600 h 235183"/>
            </a:gdLst>
            <a:ahLst/>
            <a:cxnLst>
              <a:cxn ang="0">
                <a:pos x="connsiteX0" y="connsiteY0"/>
              </a:cxn>
              <a:cxn ang="0">
                <a:pos x="connsiteX1" y="connsiteY1"/>
              </a:cxn>
              <a:cxn ang="0">
                <a:pos x="connsiteX2" y="connsiteY2"/>
              </a:cxn>
              <a:cxn ang="0">
                <a:pos x="connsiteX3" y="connsiteY3"/>
              </a:cxn>
            </a:cxnLst>
            <a:rect l="l" t="t" r="r" b="b"/>
            <a:pathLst>
              <a:path w="65023" h="235183">
                <a:moveTo>
                  <a:pt x="0" y="0"/>
                </a:moveTo>
                <a:cubicBezTo>
                  <a:pt x="22860" y="35136"/>
                  <a:pt x="45720" y="70273"/>
                  <a:pt x="55880" y="96520"/>
                </a:cubicBezTo>
                <a:cubicBezTo>
                  <a:pt x="66040" y="122767"/>
                  <a:pt x="67733" y="135467"/>
                  <a:pt x="60960" y="157480"/>
                </a:cubicBezTo>
                <a:cubicBezTo>
                  <a:pt x="54187" y="179493"/>
                  <a:pt x="2540" y="258233"/>
                  <a:pt x="15240" y="228600"/>
                </a:cubicBezTo>
              </a:path>
            </a:pathLst>
          </a:custGeom>
          <a:ln w="25400"/>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p>
        </p:txBody>
      </p:sp>
      <p:sp>
        <p:nvSpPr>
          <p:cNvPr id="70" name="任意多边形: 形状 69">
            <a:extLst>
              <a:ext uri="{FF2B5EF4-FFF2-40B4-BE49-F238E27FC236}">
                <a16:creationId xmlns:a16="http://schemas.microsoft.com/office/drawing/2014/main" id="{0CFBACDD-1A38-4215-8A68-1B53007F5566}"/>
              </a:ext>
            </a:extLst>
          </p:cNvPr>
          <p:cNvSpPr/>
          <p:nvPr/>
        </p:nvSpPr>
        <p:spPr>
          <a:xfrm>
            <a:off x="8519160" y="1377315"/>
            <a:ext cx="228600" cy="125730"/>
          </a:xfrm>
          <a:custGeom>
            <a:avLst/>
            <a:gdLst>
              <a:gd name="connsiteX0" fmla="*/ 0 w 228600"/>
              <a:gd name="connsiteY0" fmla="*/ 125730 h 125730"/>
              <a:gd name="connsiteX1" fmla="*/ 28575 w 228600"/>
              <a:gd name="connsiteY1" fmla="*/ 80010 h 125730"/>
              <a:gd name="connsiteX2" fmla="*/ 72390 w 228600"/>
              <a:gd name="connsiteY2" fmla="*/ 26670 h 125730"/>
              <a:gd name="connsiteX3" fmla="*/ 121920 w 228600"/>
              <a:gd name="connsiteY3" fmla="*/ 0 h 125730"/>
              <a:gd name="connsiteX4" fmla="*/ 169545 w 228600"/>
              <a:gd name="connsiteY4" fmla="*/ 26670 h 125730"/>
              <a:gd name="connsiteX5" fmla="*/ 209550 w 228600"/>
              <a:gd name="connsiteY5" fmla="*/ 76200 h 125730"/>
              <a:gd name="connsiteX6" fmla="*/ 228600 w 228600"/>
              <a:gd name="connsiteY6" fmla="*/ 116205 h 12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125730">
                <a:moveTo>
                  <a:pt x="0" y="125730"/>
                </a:moveTo>
                <a:cubicBezTo>
                  <a:pt x="8255" y="111125"/>
                  <a:pt x="16510" y="96520"/>
                  <a:pt x="28575" y="80010"/>
                </a:cubicBezTo>
                <a:cubicBezTo>
                  <a:pt x="40640" y="63500"/>
                  <a:pt x="56832" y="40005"/>
                  <a:pt x="72390" y="26670"/>
                </a:cubicBezTo>
                <a:cubicBezTo>
                  <a:pt x="87948" y="13335"/>
                  <a:pt x="105728" y="0"/>
                  <a:pt x="121920" y="0"/>
                </a:cubicBezTo>
                <a:cubicBezTo>
                  <a:pt x="138112" y="0"/>
                  <a:pt x="154940" y="13970"/>
                  <a:pt x="169545" y="26670"/>
                </a:cubicBezTo>
                <a:cubicBezTo>
                  <a:pt x="184150" y="39370"/>
                  <a:pt x="199708" y="61278"/>
                  <a:pt x="209550" y="76200"/>
                </a:cubicBezTo>
                <a:cubicBezTo>
                  <a:pt x="219392" y="91122"/>
                  <a:pt x="223838" y="104458"/>
                  <a:pt x="228600" y="116205"/>
                </a:cubicBezTo>
              </a:path>
            </a:pathLst>
          </a:custGeom>
          <a:ln w="25400"/>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sp>
        <p:nvSpPr>
          <p:cNvPr id="71" name="文本框 70">
            <a:extLst>
              <a:ext uri="{FF2B5EF4-FFF2-40B4-BE49-F238E27FC236}">
                <a16:creationId xmlns:a16="http://schemas.microsoft.com/office/drawing/2014/main" id="{2121A56A-DEC4-433E-BF99-7DFB5A95A5F9}"/>
              </a:ext>
            </a:extLst>
          </p:cNvPr>
          <p:cNvSpPr txBox="1"/>
          <p:nvPr/>
        </p:nvSpPr>
        <p:spPr>
          <a:xfrm>
            <a:off x="8821800" y="1361440"/>
            <a:ext cx="757371" cy="369332"/>
          </a:xfrm>
          <a:prstGeom prst="rect">
            <a:avLst/>
          </a:prstGeom>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dirty="0"/>
              <a:t>弧线！</a:t>
            </a:r>
          </a:p>
        </p:txBody>
      </p:sp>
      <p:cxnSp>
        <p:nvCxnSpPr>
          <p:cNvPr id="73" name="直接箭头连接符 72">
            <a:extLst>
              <a:ext uri="{FF2B5EF4-FFF2-40B4-BE49-F238E27FC236}">
                <a16:creationId xmlns:a16="http://schemas.microsoft.com/office/drawing/2014/main" id="{D5E5A703-04AA-4666-8753-7CF3042412DE}"/>
              </a:ext>
            </a:extLst>
          </p:cNvPr>
          <p:cNvCxnSpPr/>
          <p:nvPr/>
        </p:nvCxnSpPr>
        <p:spPr>
          <a:xfrm flipH="1">
            <a:off x="7398983" y="2598620"/>
            <a:ext cx="1225336" cy="1074935"/>
          </a:xfrm>
          <a:prstGeom prst="straightConnector1">
            <a:avLst/>
          </a:prstGeom>
          <a:ln w="254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7E78E271-C17F-48D4-B31C-921F458F9E01}"/>
              </a:ext>
            </a:extLst>
          </p:cNvPr>
          <p:cNvCxnSpPr>
            <a:cxnSpLocks/>
          </p:cNvCxnSpPr>
          <p:nvPr/>
        </p:nvCxnSpPr>
        <p:spPr>
          <a:xfrm flipH="1">
            <a:off x="7490691" y="3264735"/>
            <a:ext cx="618675" cy="5200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9A454659-F39C-47C4-8CC8-FB41D0E98B84}"/>
              </a:ext>
            </a:extLst>
          </p:cNvPr>
          <p:cNvSpPr txBox="1"/>
          <p:nvPr/>
        </p:nvSpPr>
        <p:spPr>
          <a:xfrm>
            <a:off x="5978490" y="2663198"/>
            <a:ext cx="1477680" cy="646331"/>
          </a:xfrm>
          <a:prstGeom prst="rect">
            <a:avLst/>
          </a:prstGeom>
          <a:noFill/>
          <a:ln>
            <a:solidFill>
              <a:srgbClr val="FF0000"/>
            </a:solidFill>
          </a:ln>
        </p:spPr>
        <p:txBody>
          <a:bodyPr wrap="square" rtlCol="0">
            <a:spAutoFit/>
          </a:bodyPr>
          <a:lstStyle/>
          <a:p>
            <a:r>
              <a:rPr lang="zh-CN" altLang="en-US" dirty="0"/>
              <a:t>红</a:t>
            </a:r>
            <a:r>
              <a:rPr lang="en-US" altLang="zh-CN" dirty="0"/>
              <a:t>/</a:t>
            </a:r>
            <a:r>
              <a:rPr lang="zh-CN" altLang="en-US" dirty="0"/>
              <a:t>黄</a:t>
            </a:r>
            <a:r>
              <a:rPr lang="en-US" altLang="zh-CN" dirty="0"/>
              <a:t>=0.382</a:t>
            </a:r>
          </a:p>
          <a:p>
            <a:r>
              <a:rPr lang="en-US" altLang="zh-CN" dirty="0"/>
              <a:t>=1-0.618</a:t>
            </a:r>
            <a:endParaRPr lang="zh-CN" altLang="en-US" dirty="0"/>
          </a:p>
        </p:txBody>
      </p:sp>
      <p:cxnSp>
        <p:nvCxnSpPr>
          <p:cNvPr id="78" name="直接箭头连接符 77">
            <a:extLst>
              <a:ext uri="{FF2B5EF4-FFF2-40B4-BE49-F238E27FC236}">
                <a16:creationId xmlns:a16="http://schemas.microsoft.com/office/drawing/2014/main" id="{46CB10F0-300D-45B2-AF47-3AEEDDB5BB83}"/>
              </a:ext>
            </a:extLst>
          </p:cNvPr>
          <p:cNvCxnSpPr>
            <a:cxnSpLocks/>
          </p:cNvCxnSpPr>
          <p:nvPr/>
        </p:nvCxnSpPr>
        <p:spPr>
          <a:xfrm>
            <a:off x="8024120" y="3020344"/>
            <a:ext cx="212052" cy="28918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CCECEC8A-702A-408B-880C-7E3F88C39552}"/>
              </a:ext>
            </a:extLst>
          </p:cNvPr>
          <p:cNvCxnSpPr>
            <a:cxnSpLocks/>
          </p:cNvCxnSpPr>
          <p:nvPr/>
        </p:nvCxnSpPr>
        <p:spPr>
          <a:xfrm>
            <a:off x="7932487" y="2716730"/>
            <a:ext cx="665197" cy="890070"/>
          </a:xfrm>
          <a:prstGeom prst="straightConnector1">
            <a:avLst/>
          </a:prstGeom>
          <a:ln w="254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717C8918-FC00-413C-9C7D-05B9980F4EAB}"/>
              </a:ext>
            </a:extLst>
          </p:cNvPr>
          <p:cNvCxnSpPr/>
          <p:nvPr/>
        </p:nvCxnSpPr>
        <p:spPr>
          <a:xfrm>
            <a:off x="7684851" y="3122579"/>
            <a:ext cx="339269" cy="484221"/>
          </a:xfrm>
          <a:prstGeom prst="straightConnector1">
            <a:avLst/>
          </a:prstGeom>
          <a:ln w="41275">
            <a:tailEnd type="triangle"/>
          </a:ln>
        </p:spPr>
        <p:style>
          <a:lnRef idx="2">
            <a:schemeClr val="accent6"/>
          </a:lnRef>
          <a:fillRef idx="0">
            <a:schemeClr val="accent6"/>
          </a:fillRef>
          <a:effectRef idx="1">
            <a:schemeClr val="accent6"/>
          </a:effectRef>
          <a:fontRef idx="minor">
            <a:schemeClr val="tx1"/>
          </a:fontRef>
        </p:style>
      </p:cxnSp>
      <p:sp>
        <p:nvSpPr>
          <p:cNvPr id="87" name="文本框 86">
            <a:extLst>
              <a:ext uri="{FF2B5EF4-FFF2-40B4-BE49-F238E27FC236}">
                <a16:creationId xmlns:a16="http://schemas.microsoft.com/office/drawing/2014/main" id="{5BEC08E2-BAED-4D8A-BF7B-780F2DFDDD87}"/>
              </a:ext>
            </a:extLst>
          </p:cNvPr>
          <p:cNvSpPr txBox="1"/>
          <p:nvPr/>
        </p:nvSpPr>
        <p:spPr>
          <a:xfrm>
            <a:off x="6854489" y="3924743"/>
            <a:ext cx="1477680" cy="369332"/>
          </a:xfrm>
          <a:prstGeom prst="rect">
            <a:avLst/>
          </a:prstGeom>
          <a:noFill/>
          <a:ln>
            <a:solidFill>
              <a:srgbClr val="FF0000"/>
            </a:solidFill>
          </a:ln>
        </p:spPr>
        <p:txBody>
          <a:bodyPr wrap="square" rtlCol="0">
            <a:spAutoFit/>
          </a:bodyPr>
          <a:lstStyle/>
          <a:p>
            <a:r>
              <a:rPr lang="zh-CN" altLang="en-US" dirty="0"/>
              <a:t>红</a:t>
            </a:r>
            <a:r>
              <a:rPr lang="en-US" altLang="zh-CN" dirty="0"/>
              <a:t>/</a:t>
            </a:r>
            <a:r>
              <a:rPr lang="zh-CN" altLang="en-US" dirty="0"/>
              <a:t>绿</a:t>
            </a:r>
            <a:r>
              <a:rPr lang="en-US" altLang="zh-CN" dirty="0"/>
              <a:t>=0.618</a:t>
            </a:r>
            <a:endParaRPr lang="zh-CN" altLang="en-US" dirty="0"/>
          </a:p>
        </p:txBody>
      </p:sp>
    </p:spTree>
    <p:extLst>
      <p:ext uri="{BB962C8B-B14F-4D97-AF65-F5344CB8AC3E}">
        <p14:creationId xmlns:p14="http://schemas.microsoft.com/office/powerpoint/2010/main" val="2289074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F593F82-03EB-413B-B036-1A347EDCCA10}"/>
              </a:ext>
            </a:extLst>
          </p:cNvPr>
          <p:cNvSpPr txBox="1"/>
          <p:nvPr/>
        </p:nvSpPr>
        <p:spPr>
          <a:xfrm>
            <a:off x="622569" y="262646"/>
            <a:ext cx="4016431" cy="923330"/>
          </a:xfrm>
          <a:prstGeom prst="rect">
            <a:avLst/>
          </a:prstGeom>
          <a:noFill/>
        </p:spPr>
        <p:txBody>
          <a:bodyPr wrap="square" rtlCol="0">
            <a:spAutoFit/>
          </a:bodyPr>
          <a:lstStyle/>
          <a:p>
            <a:r>
              <a:rPr lang="zh-CN" altLang="en-US" dirty="0">
                <a:highlight>
                  <a:srgbClr val="FF00FF"/>
                </a:highlight>
              </a:rPr>
              <a:t>不知归入二维还是三维的修改意见：</a:t>
            </a:r>
            <a:endParaRPr lang="en-US" altLang="zh-CN" dirty="0">
              <a:highlight>
                <a:srgbClr val="FF00FF"/>
              </a:highlight>
            </a:endParaRPr>
          </a:p>
          <a:p>
            <a:r>
              <a:rPr lang="zh-CN" altLang="en-US" dirty="0">
                <a:highlight>
                  <a:srgbClr val="FFFF00"/>
                </a:highlight>
              </a:rPr>
              <a:t>您可以完全推翻此页全部想法，用其他手段构造黄金分割。</a:t>
            </a:r>
          </a:p>
        </p:txBody>
      </p:sp>
      <p:pic>
        <p:nvPicPr>
          <p:cNvPr id="9" name="图片 8">
            <a:extLst>
              <a:ext uri="{FF2B5EF4-FFF2-40B4-BE49-F238E27FC236}">
                <a16:creationId xmlns:a16="http://schemas.microsoft.com/office/drawing/2014/main" id="{004AA5D2-1708-4D71-B824-FF36E5BD6ADF}"/>
              </a:ext>
            </a:extLst>
          </p:cNvPr>
          <p:cNvPicPr>
            <a:picLocks noChangeAspect="1"/>
          </p:cNvPicPr>
          <p:nvPr/>
        </p:nvPicPr>
        <p:blipFill rotWithShape="1">
          <a:blip r:embed="rId3">
            <a:extLst>
              <a:ext uri="{28A0092B-C50C-407E-A947-70E740481C1C}">
                <a14:useLocalDpi xmlns:a14="http://schemas.microsoft.com/office/drawing/2010/main" val="0"/>
              </a:ext>
            </a:extLst>
          </a:blip>
          <a:srcRect l="63898" t="12934" r="4434" b="12934"/>
          <a:stretch/>
        </p:blipFill>
        <p:spPr>
          <a:xfrm>
            <a:off x="1461513" y="1372810"/>
            <a:ext cx="3177498" cy="4382300"/>
          </a:xfrm>
          <a:prstGeom prst="rect">
            <a:avLst/>
          </a:prstGeom>
        </p:spPr>
      </p:pic>
      <p:sp>
        <p:nvSpPr>
          <p:cNvPr id="24" name="文本框 23">
            <a:extLst>
              <a:ext uri="{FF2B5EF4-FFF2-40B4-BE49-F238E27FC236}">
                <a16:creationId xmlns:a16="http://schemas.microsoft.com/office/drawing/2014/main" id="{E2E5DCD8-F489-4F1D-BFF3-D4CF79A09276}"/>
              </a:ext>
            </a:extLst>
          </p:cNvPr>
          <p:cNvSpPr txBox="1"/>
          <p:nvPr/>
        </p:nvSpPr>
        <p:spPr>
          <a:xfrm>
            <a:off x="770400" y="1230868"/>
            <a:ext cx="1812181" cy="369332"/>
          </a:xfrm>
          <a:prstGeom prst="rect">
            <a:avLst/>
          </a:prstGeom>
          <a:ln>
            <a:solidFill>
              <a:srgbClr val="92D05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a:t>边框需要宽一点</a:t>
            </a:r>
          </a:p>
        </p:txBody>
      </p:sp>
      <p:cxnSp>
        <p:nvCxnSpPr>
          <p:cNvPr id="26" name="直接箭头连接符 25">
            <a:extLst>
              <a:ext uri="{FF2B5EF4-FFF2-40B4-BE49-F238E27FC236}">
                <a16:creationId xmlns:a16="http://schemas.microsoft.com/office/drawing/2014/main" id="{04A6FC17-7FF8-48E5-B852-3ECA0E4B6321}"/>
              </a:ext>
            </a:extLst>
          </p:cNvPr>
          <p:cNvCxnSpPr>
            <a:cxnSpLocks/>
            <a:stCxn id="24" idx="3"/>
          </p:cNvCxnSpPr>
          <p:nvPr/>
        </p:nvCxnSpPr>
        <p:spPr>
          <a:xfrm>
            <a:off x="2582581" y="1415534"/>
            <a:ext cx="253353" cy="22429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32" name="图片 31">
            <a:extLst>
              <a:ext uri="{FF2B5EF4-FFF2-40B4-BE49-F238E27FC236}">
                <a16:creationId xmlns:a16="http://schemas.microsoft.com/office/drawing/2014/main" id="{EEC019EA-FE49-4FAA-8B2B-3729BD022123}"/>
              </a:ext>
            </a:extLst>
          </p:cNvPr>
          <p:cNvPicPr>
            <a:picLocks noChangeAspect="1"/>
          </p:cNvPicPr>
          <p:nvPr/>
        </p:nvPicPr>
        <p:blipFill>
          <a:blip r:embed="rId4"/>
          <a:stretch>
            <a:fillRect/>
          </a:stretch>
        </p:blipFill>
        <p:spPr>
          <a:xfrm>
            <a:off x="6964530" y="1372810"/>
            <a:ext cx="3576084" cy="4647298"/>
          </a:xfrm>
          <a:prstGeom prst="rect">
            <a:avLst/>
          </a:prstGeom>
        </p:spPr>
      </p:pic>
      <p:sp>
        <p:nvSpPr>
          <p:cNvPr id="33" name="文本框 32">
            <a:extLst>
              <a:ext uri="{FF2B5EF4-FFF2-40B4-BE49-F238E27FC236}">
                <a16:creationId xmlns:a16="http://schemas.microsoft.com/office/drawing/2014/main" id="{7F28A4BC-74A8-4677-9361-6C886E526D2E}"/>
              </a:ext>
            </a:extLst>
          </p:cNvPr>
          <p:cNvSpPr txBox="1"/>
          <p:nvPr/>
        </p:nvSpPr>
        <p:spPr>
          <a:xfrm>
            <a:off x="6805144" y="787998"/>
            <a:ext cx="3155447" cy="369332"/>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solidFill>
                  <a:srgbClr val="FF0000"/>
                </a:solidFill>
                <a:highlight>
                  <a:srgbClr val="FFFF00"/>
                </a:highlight>
              </a:rPr>
              <a:t>送一个三维效果图作重要参考</a:t>
            </a:r>
          </a:p>
        </p:txBody>
      </p:sp>
      <p:cxnSp>
        <p:nvCxnSpPr>
          <p:cNvPr id="5" name="直接箭头连接符 4">
            <a:extLst>
              <a:ext uri="{FF2B5EF4-FFF2-40B4-BE49-F238E27FC236}">
                <a16:creationId xmlns:a16="http://schemas.microsoft.com/office/drawing/2014/main" id="{921598AA-842D-442E-BEEF-046CB7D20048}"/>
              </a:ext>
            </a:extLst>
          </p:cNvPr>
          <p:cNvCxnSpPr/>
          <p:nvPr/>
        </p:nvCxnSpPr>
        <p:spPr>
          <a:xfrm flipV="1">
            <a:off x="8113776" y="2450592"/>
            <a:ext cx="786384" cy="97536"/>
          </a:xfrm>
          <a:prstGeom prst="straightConnector1">
            <a:avLst/>
          </a:prstGeom>
          <a:ln w="63500">
            <a:tailEnd type="triangle"/>
          </a:ln>
        </p:spPr>
        <p:style>
          <a:lnRef idx="1">
            <a:schemeClr val="accent4"/>
          </a:lnRef>
          <a:fillRef idx="0">
            <a:schemeClr val="accent4"/>
          </a:fillRef>
          <a:effectRef idx="0">
            <a:schemeClr val="accent4"/>
          </a:effectRef>
          <a:fontRef idx="minor">
            <a:schemeClr val="tx1"/>
          </a:fontRef>
        </p:style>
      </p:cxnSp>
      <p:cxnSp>
        <p:nvCxnSpPr>
          <p:cNvPr id="23" name="直接箭头连接符 22">
            <a:extLst>
              <a:ext uri="{FF2B5EF4-FFF2-40B4-BE49-F238E27FC236}">
                <a16:creationId xmlns:a16="http://schemas.microsoft.com/office/drawing/2014/main" id="{B71002FA-D3D3-449B-9F94-BBA9B923600D}"/>
              </a:ext>
            </a:extLst>
          </p:cNvPr>
          <p:cNvCxnSpPr>
            <a:cxnSpLocks/>
          </p:cNvCxnSpPr>
          <p:nvPr/>
        </p:nvCxnSpPr>
        <p:spPr>
          <a:xfrm flipV="1">
            <a:off x="8113776" y="2170176"/>
            <a:ext cx="1322832" cy="190760"/>
          </a:xfrm>
          <a:prstGeom prst="straightConnector1">
            <a:avLst/>
          </a:prstGeom>
          <a:ln w="63500">
            <a:solidFill>
              <a:srgbClr val="00B050"/>
            </a:solidFill>
            <a:tailEnd type="triangle"/>
          </a:ln>
        </p:spPr>
        <p:style>
          <a:lnRef idx="1">
            <a:schemeClr val="accent4"/>
          </a:lnRef>
          <a:fillRef idx="0">
            <a:schemeClr val="accent4"/>
          </a:fillRef>
          <a:effectRef idx="0">
            <a:schemeClr val="accent4"/>
          </a:effectRef>
          <a:fontRef idx="minor">
            <a:schemeClr val="tx1"/>
          </a:fontRef>
        </p:style>
      </p:cxnSp>
      <p:sp>
        <p:nvSpPr>
          <p:cNvPr id="25" name="文本框 24">
            <a:extLst>
              <a:ext uri="{FF2B5EF4-FFF2-40B4-BE49-F238E27FC236}">
                <a16:creationId xmlns:a16="http://schemas.microsoft.com/office/drawing/2014/main" id="{E246AF7B-3393-4D34-B92F-BB9253B5707A}"/>
              </a:ext>
            </a:extLst>
          </p:cNvPr>
          <p:cNvSpPr txBox="1"/>
          <p:nvPr/>
        </p:nvSpPr>
        <p:spPr>
          <a:xfrm>
            <a:off x="10023620" y="777240"/>
            <a:ext cx="1965918" cy="2308324"/>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可以考虑黄箭头长度 除以 绿箭头长度 </a:t>
            </a:r>
            <a:r>
              <a:rPr lang="zh-CN" altLang="en-US" dirty="0">
                <a:solidFill>
                  <a:srgbClr val="FF0000"/>
                </a:solidFill>
              </a:rPr>
              <a:t>接近</a:t>
            </a:r>
            <a:r>
              <a:rPr lang="zh-CN" altLang="en-US" dirty="0"/>
              <a:t> 黄金分割</a:t>
            </a:r>
            <a:r>
              <a:rPr lang="en-US" altLang="zh-CN" dirty="0"/>
              <a:t>0.618 (</a:t>
            </a:r>
            <a:r>
              <a:rPr lang="zh-CN" altLang="en-US" dirty="0"/>
              <a:t>我们倾向于宁可</a:t>
            </a:r>
            <a:r>
              <a:rPr lang="zh-CN" altLang="en-US" dirty="0">
                <a:solidFill>
                  <a:srgbClr val="FF0000"/>
                </a:solidFill>
              </a:rPr>
              <a:t>略大于</a:t>
            </a:r>
            <a:r>
              <a:rPr lang="zh-CN" altLang="en-US" dirty="0">
                <a:solidFill>
                  <a:schemeClr val="tx1"/>
                </a:solidFill>
              </a:rPr>
              <a:t>，用以在正面观看时保持宝石的主角地位</a:t>
            </a:r>
            <a:r>
              <a:rPr lang="en-US" altLang="zh-CN" dirty="0">
                <a:solidFill>
                  <a:schemeClr val="tx1"/>
                </a:solidFill>
              </a:rPr>
              <a:t>)</a:t>
            </a:r>
            <a:endParaRPr lang="zh-CN" altLang="en-US" dirty="0"/>
          </a:p>
        </p:txBody>
      </p:sp>
      <p:sp>
        <p:nvSpPr>
          <p:cNvPr id="12" name="文本框 11">
            <a:extLst>
              <a:ext uri="{FF2B5EF4-FFF2-40B4-BE49-F238E27FC236}">
                <a16:creationId xmlns:a16="http://schemas.microsoft.com/office/drawing/2014/main" id="{234A2C7C-9499-4A9B-8A2B-2875C8AEF096}"/>
              </a:ext>
            </a:extLst>
          </p:cNvPr>
          <p:cNvSpPr txBox="1"/>
          <p:nvPr/>
        </p:nvSpPr>
        <p:spPr>
          <a:xfrm>
            <a:off x="3861881" y="3313821"/>
            <a:ext cx="3102649" cy="3416320"/>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dirty="0">
                <a:highlight>
                  <a:srgbClr val="FFFF00"/>
                </a:highlight>
              </a:rPr>
              <a:t>【</a:t>
            </a:r>
            <a:r>
              <a:rPr lang="zh-CN" altLang="en-US" dirty="0">
                <a:highlight>
                  <a:srgbClr val="FFFF00"/>
                </a:highlight>
              </a:rPr>
              <a:t>估计宝石到边框的过渡会比较麻烦，可以先不做或做成折线</a:t>
            </a:r>
            <a:r>
              <a:rPr lang="en-US" altLang="zh-CN" dirty="0">
                <a:highlight>
                  <a:srgbClr val="FFFF00"/>
                </a:highlight>
              </a:rPr>
              <a:t>】</a:t>
            </a:r>
            <a:r>
              <a:rPr lang="zh-CN" altLang="en-US" dirty="0"/>
              <a:t>考虑使用巧妙弧面以及巧妙厚度，使得正面观看时宝石所占比例大于黄金分割，而在偏侧面观看时，比例接近黄金分割。由于宝石比边框贵，比边框脆弱，所以此操作还可增大边框材料的体积，减少宝石材料的体积，增强整体强度，降低生产成本。</a:t>
            </a:r>
          </a:p>
        </p:txBody>
      </p:sp>
      <p:sp>
        <p:nvSpPr>
          <p:cNvPr id="4" name="椭圆 3">
            <a:extLst>
              <a:ext uri="{FF2B5EF4-FFF2-40B4-BE49-F238E27FC236}">
                <a16:creationId xmlns:a16="http://schemas.microsoft.com/office/drawing/2014/main" id="{526A3D47-4148-4F2D-AF99-6F07CC5ACE5A}"/>
              </a:ext>
            </a:extLst>
          </p:cNvPr>
          <p:cNvSpPr/>
          <p:nvPr/>
        </p:nvSpPr>
        <p:spPr>
          <a:xfrm>
            <a:off x="6152349" y="938167"/>
            <a:ext cx="111610" cy="10668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5E08F267-B09C-4D10-9161-AA88209AF7EB}"/>
              </a:ext>
            </a:extLst>
          </p:cNvPr>
          <p:cNvCxnSpPr>
            <a:stCxn id="4" idx="0"/>
          </p:cNvCxnSpPr>
          <p:nvPr/>
        </p:nvCxnSpPr>
        <p:spPr>
          <a:xfrm flipV="1">
            <a:off x="6208154" y="450759"/>
            <a:ext cx="0" cy="487408"/>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CC22AD0D-589F-4F51-9BBC-0ADC0BD03ECD}"/>
              </a:ext>
            </a:extLst>
          </p:cNvPr>
          <p:cNvSpPr txBox="1"/>
          <p:nvPr/>
        </p:nvSpPr>
        <p:spPr>
          <a:xfrm>
            <a:off x="5351631" y="205309"/>
            <a:ext cx="649296" cy="369332"/>
          </a:xfrm>
          <a:prstGeom prst="rect">
            <a:avLst/>
          </a:prstGeom>
          <a:noFill/>
        </p:spPr>
        <p:txBody>
          <a:bodyPr wrap="square" rtlCol="0">
            <a:spAutoFit/>
          </a:bodyPr>
          <a:lstStyle/>
          <a:p>
            <a:r>
              <a:rPr lang="zh-CN" altLang="en-US" dirty="0"/>
              <a:t>宝石</a:t>
            </a:r>
          </a:p>
        </p:txBody>
      </p:sp>
      <p:sp>
        <p:nvSpPr>
          <p:cNvPr id="19" name="文本框 18">
            <a:extLst>
              <a:ext uri="{FF2B5EF4-FFF2-40B4-BE49-F238E27FC236}">
                <a16:creationId xmlns:a16="http://schemas.microsoft.com/office/drawing/2014/main" id="{F9ADF900-B8A5-459D-811B-B0B2DF59DD52}"/>
              </a:ext>
            </a:extLst>
          </p:cNvPr>
          <p:cNvSpPr txBox="1"/>
          <p:nvPr/>
        </p:nvSpPr>
        <p:spPr>
          <a:xfrm>
            <a:off x="6208154" y="205309"/>
            <a:ext cx="649296" cy="369332"/>
          </a:xfrm>
          <a:prstGeom prst="rect">
            <a:avLst/>
          </a:prstGeom>
          <a:noFill/>
        </p:spPr>
        <p:txBody>
          <a:bodyPr wrap="square" rtlCol="0">
            <a:spAutoFit/>
          </a:bodyPr>
          <a:lstStyle/>
          <a:p>
            <a:r>
              <a:rPr lang="zh-CN" altLang="en-US" dirty="0"/>
              <a:t>边框</a:t>
            </a:r>
          </a:p>
        </p:txBody>
      </p:sp>
      <p:sp>
        <p:nvSpPr>
          <p:cNvPr id="27" name="文本框 26">
            <a:extLst>
              <a:ext uri="{FF2B5EF4-FFF2-40B4-BE49-F238E27FC236}">
                <a16:creationId xmlns:a16="http://schemas.microsoft.com/office/drawing/2014/main" id="{4BCF545B-7740-488A-98EE-3522124152FE}"/>
              </a:ext>
            </a:extLst>
          </p:cNvPr>
          <p:cNvSpPr txBox="1"/>
          <p:nvPr/>
        </p:nvSpPr>
        <p:spPr>
          <a:xfrm>
            <a:off x="10023620" y="3278632"/>
            <a:ext cx="1965918" cy="1477328"/>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从宝石到边框，曲率全程连续变化。也就是说，</a:t>
            </a:r>
            <a:r>
              <a:rPr lang="zh-CN" altLang="en-US" dirty="0">
                <a:highlight>
                  <a:srgbClr val="FFFF00"/>
                </a:highlight>
              </a:rPr>
              <a:t>宝石不需要比边框更向外凸出</a:t>
            </a:r>
            <a:r>
              <a:rPr lang="zh-CN" altLang="en-US" dirty="0"/>
              <a:t>。</a:t>
            </a:r>
          </a:p>
        </p:txBody>
      </p:sp>
      <p:sp>
        <p:nvSpPr>
          <p:cNvPr id="20" name="任意多边形: 形状 19">
            <a:extLst>
              <a:ext uri="{FF2B5EF4-FFF2-40B4-BE49-F238E27FC236}">
                <a16:creationId xmlns:a16="http://schemas.microsoft.com/office/drawing/2014/main" id="{CC12FAF3-DE3C-4C27-B2A4-A10DA9C6962D}"/>
              </a:ext>
            </a:extLst>
          </p:cNvPr>
          <p:cNvSpPr/>
          <p:nvPr/>
        </p:nvSpPr>
        <p:spPr>
          <a:xfrm>
            <a:off x="5567601" y="702739"/>
            <a:ext cx="912475" cy="588295"/>
          </a:xfrm>
          <a:custGeom>
            <a:avLst/>
            <a:gdLst>
              <a:gd name="connsiteX0" fmla="*/ 0 w 736600"/>
              <a:gd name="connsiteY0" fmla="*/ 518160 h 518160"/>
              <a:gd name="connsiteX1" fmla="*/ 340360 w 736600"/>
              <a:gd name="connsiteY1" fmla="*/ 396240 h 518160"/>
              <a:gd name="connsiteX2" fmla="*/ 528320 w 736600"/>
              <a:gd name="connsiteY2" fmla="*/ 264160 h 518160"/>
              <a:gd name="connsiteX3" fmla="*/ 650240 w 736600"/>
              <a:gd name="connsiteY3" fmla="*/ 132080 h 518160"/>
              <a:gd name="connsiteX4" fmla="*/ 736600 w 736600"/>
              <a:gd name="connsiteY4" fmla="*/ 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518160">
                <a:moveTo>
                  <a:pt x="0" y="518160"/>
                </a:moveTo>
                <a:cubicBezTo>
                  <a:pt x="126153" y="478366"/>
                  <a:pt x="252307" y="438573"/>
                  <a:pt x="340360" y="396240"/>
                </a:cubicBezTo>
                <a:cubicBezTo>
                  <a:pt x="428413" y="353907"/>
                  <a:pt x="476673" y="308187"/>
                  <a:pt x="528320" y="264160"/>
                </a:cubicBezTo>
                <a:cubicBezTo>
                  <a:pt x="579967" y="220133"/>
                  <a:pt x="615527" y="176107"/>
                  <a:pt x="650240" y="132080"/>
                </a:cubicBezTo>
                <a:cubicBezTo>
                  <a:pt x="684953" y="88053"/>
                  <a:pt x="708660" y="28787"/>
                  <a:pt x="7366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箭头连接符 27">
            <a:extLst>
              <a:ext uri="{FF2B5EF4-FFF2-40B4-BE49-F238E27FC236}">
                <a16:creationId xmlns:a16="http://schemas.microsoft.com/office/drawing/2014/main" id="{159BFEC6-F65C-447A-9680-A88C37561085}"/>
              </a:ext>
            </a:extLst>
          </p:cNvPr>
          <p:cNvCxnSpPr>
            <a:cxnSpLocks/>
          </p:cNvCxnSpPr>
          <p:nvPr/>
        </p:nvCxnSpPr>
        <p:spPr>
          <a:xfrm flipH="1">
            <a:off x="5567600" y="702739"/>
            <a:ext cx="896700"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0" name="直接箭头连接符 29">
            <a:extLst>
              <a:ext uri="{FF2B5EF4-FFF2-40B4-BE49-F238E27FC236}">
                <a16:creationId xmlns:a16="http://schemas.microsoft.com/office/drawing/2014/main" id="{8284E116-D20A-4EB8-B6F3-1126E2CDF02D}"/>
              </a:ext>
            </a:extLst>
          </p:cNvPr>
          <p:cNvCxnSpPr>
            <a:cxnSpLocks/>
          </p:cNvCxnSpPr>
          <p:nvPr/>
        </p:nvCxnSpPr>
        <p:spPr>
          <a:xfrm flipH="1">
            <a:off x="5567600" y="992882"/>
            <a:ext cx="6379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直接箭头连接符 35">
            <a:extLst>
              <a:ext uri="{FF2B5EF4-FFF2-40B4-BE49-F238E27FC236}">
                <a16:creationId xmlns:a16="http://schemas.microsoft.com/office/drawing/2014/main" id="{5BCE7949-FBAD-4FFF-91B6-4D0C9D7CE0FF}"/>
              </a:ext>
            </a:extLst>
          </p:cNvPr>
          <p:cNvCxnSpPr>
            <a:cxnSpLocks/>
          </p:cNvCxnSpPr>
          <p:nvPr/>
        </p:nvCxnSpPr>
        <p:spPr>
          <a:xfrm flipV="1">
            <a:off x="5638800" y="1190147"/>
            <a:ext cx="655373" cy="31207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9" name="直接箭头连接符 38">
            <a:extLst>
              <a:ext uri="{FF2B5EF4-FFF2-40B4-BE49-F238E27FC236}">
                <a16:creationId xmlns:a16="http://schemas.microsoft.com/office/drawing/2014/main" id="{E07FFFD7-C38A-47DC-A617-21B5155899E9}"/>
              </a:ext>
            </a:extLst>
          </p:cNvPr>
          <p:cNvCxnSpPr>
            <a:cxnSpLocks/>
          </p:cNvCxnSpPr>
          <p:nvPr/>
        </p:nvCxnSpPr>
        <p:spPr>
          <a:xfrm flipV="1">
            <a:off x="5676279" y="1164243"/>
            <a:ext cx="1034898" cy="43595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40" name="文本框 39">
            <a:extLst>
              <a:ext uri="{FF2B5EF4-FFF2-40B4-BE49-F238E27FC236}">
                <a16:creationId xmlns:a16="http://schemas.microsoft.com/office/drawing/2014/main" id="{1B0CD200-E256-4528-9329-C2E5E06C3C61}"/>
              </a:ext>
            </a:extLst>
          </p:cNvPr>
          <p:cNvSpPr txBox="1"/>
          <p:nvPr/>
        </p:nvSpPr>
        <p:spPr>
          <a:xfrm>
            <a:off x="4789076" y="1674292"/>
            <a:ext cx="2737688" cy="1477328"/>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t>正面观看：蓝</a:t>
            </a:r>
            <a:r>
              <a:rPr lang="en-US" altLang="zh-CN" dirty="0"/>
              <a:t>/</a:t>
            </a:r>
            <a:r>
              <a:rPr lang="zh-CN" altLang="en-US" dirty="0"/>
              <a:t>灰</a:t>
            </a:r>
            <a:r>
              <a:rPr lang="en-US" altLang="zh-CN" dirty="0"/>
              <a:t>&gt;0.618</a:t>
            </a:r>
          </a:p>
          <a:p>
            <a:r>
              <a:rPr lang="zh-CN" altLang="en-US" dirty="0"/>
              <a:t>考虑 蓝</a:t>
            </a:r>
            <a:r>
              <a:rPr lang="en-US" altLang="zh-CN" dirty="0"/>
              <a:t>/</a:t>
            </a:r>
            <a:r>
              <a:rPr lang="zh-CN" altLang="en-US" dirty="0"/>
              <a:t>灰≥根号</a:t>
            </a:r>
            <a:r>
              <a:rPr lang="en-US" altLang="zh-CN" dirty="0"/>
              <a:t>(0.618)</a:t>
            </a:r>
          </a:p>
          <a:p>
            <a:r>
              <a:rPr lang="zh-CN" altLang="en-US" dirty="0"/>
              <a:t>≥ </a:t>
            </a:r>
            <a:r>
              <a:rPr lang="en-US" altLang="zh-CN" dirty="0"/>
              <a:t>0.786</a:t>
            </a:r>
          </a:p>
          <a:p>
            <a:r>
              <a:rPr lang="zh-CN" altLang="en-US" dirty="0"/>
              <a:t>斜侧观看：</a:t>
            </a:r>
            <a:endParaRPr lang="en-US" altLang="zh-CN" dirty="0"/>
          </a:p>
          <a:p>
            <a:r>
              <a:rPr lang="zh-CN" altLang="en-US" dirty="0"/>
              <a:t>黄</a:t>
            </a:r>
            <a:r>
              <a:rPr lang="en-US" altLang="zh-CN" dirty="0"/>
              <a:t>/</a:t>
            </a:r>
            <a:r>
              <a:rPr lang="zh-CN" altLang="en-US" dirty="0"/>
              <a:t>绿</a:t>
            </a:r>
            <a:r>
              <a:rPr lang="en-US" altLang="zh-CN" dirty="0"/>
              <a:t>=0.618</a:t>
            </a:r>
            <a:endParaRPr lang="zh-CN" altLang="en-US" dirty="0"/>
          </a:p>
        </p:txBody>
      </p:sp>
      <p:sp>
        <p:nvSpPr>
          <p:cNvPr id="41" name="文本框 40">
            <a:extLst>
              <a:ext uri="{FF2B5EF4-FFF2-40B4-BE49-F238E27FC236}">
                <a16:creationId xmlns:a16="http://schemas.microsoft.com/office/drawing/2014/main" id="{07D44796-0744-4D2D-B09E-3356B2E996E1}"/>
              </a:ext>
            </a:extLst>
          </p:cNvPr>
          <p:cNvSpPr txBox="1"/>
          <p:nvPr/>
        </p:nvSpPr>
        <p:spPr>
          <a:xfrm>
            <a:off x="8517684" y="4755960"/>
            <a:ext cx="3471854" cy="2031325"/>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dirty="0">
                <a:highlight>
                  <a:srgbClr val="FFFF00"/>
                </a:highlight>
              </a:rPr>
              <a:t>注意我画的蓝色弧线为了方便说明，画得曲率过大了。真按这条曲线造出来很可能偏圆润。最凛冽的做法是直接折线</a:t>
            </a:r>
            <a:r>
              <a:rPr lang="en-US" altLang="zh-CN" dirty="0">
                <a:highlight>
                  <a:srgbClr val="FFFF00"/>
                </a:highlight>
              </a:rPr>
              <a:t>(</a:t>
            </a:r>
            <a:r>
              <a:rPr lang="zh-CN" altLang="en-US" dirty="0">
                <a:highlight>
                  <a:srgbClr val="FFFF00"/>
                </a:highlight>
              </a:rPr>
              <a:t>也不太好</a:t>
            </a:r>
            <a:r>
              <a:rPr lang="en-US" altLang="zh-CN" dirty="0">
                <a:highlight>
                  <a:srgbClr val="FFFF00"/>
                </a:highlight>
              </a:rPr>
              <a:t>)</a:t>
            </a:r>
            <a:r>
              <a:rPr lang="zh-CN" altLang="en-US" dirty="0">
                <a:highlight>
                  <a:srgbClr val="FFFF00"/>
                </a:highlight>
              </a:rPr>
              <a:t>。</a:t>
            </a:r>
            <a:endParaRPr lang="en-US" altLang="zh-CN" dirty="0">
              <a:highlight>
                <a:srgbClr val="FFFF00"/>
              </a:highlight>
            </a:endParaRPr>
          </a:p>
          <a:p>
            <a:r>
              <a:rPr lang="zh-CN" altLang="en-US" dirty="0">
                <a:solidFill>
                  <a:srgbClr val="FF0000"/>
                </a:solidFill>
                <a:highlight>
                  <a:srgbClr val="FFFF00"/>
                </a:highlight>
              </a:rPr>
              <a:t>这条弧线的好坏非常关键！可能需要您一边画，一边在建模软件不同视角多多品味一下。</a:t>
            </a:r>
          </a:p>
        </p:txBody>
      </p:sp>
      <p:sp>
        <p:nvSpPr>
          <p:cNvPr id="2" name="文本框 1">
            <a:extLst>
              <a:ext uri="{FF2B5EF4-FFF2-40B4-BE49-F238E27FC236}">
                <a16:creationId xmlns:a16="http://schemas.microsoft.com/office/drawing/2014/main" id="{338D1E7D-7C78-4CED-9019-9C7F8E9F52F7}"/>
              </a:ext>
            </a:extLst>
          </p:cNvPr>
          <p:cNvSpPr txBox="1"/>
          <p:nvPr/>
        </p:nvSpPr>
        <p:spPr>
          <a:xfrm>
            <a:off x="63469" y="2161666"/>
            <a:ext cx="1937423" cy="20313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a:t>四爪正面全部做出</a:t>
            </a:r>
            <a:r>
              <a:rPr lang="zh-CN" altLang="en-US" dirty="0">
                <a:solidFill>
                  <a:srgbClr val="FF0000"/>
                </a:solidFill>
                <a:highlight>
                  <a:srgbClr val="FFFF00"/>
                </a:highlight>
              </a:rPr>
              <a:t>非常非常非常轻微的</a:t>
            </a:r>
            <a:r>
              <a:rPr lang="zh-CN" altLang="en-US" dirty="0"/>
              <a:t>十字棱</a:t>
            </a:r>
            <a:r>
              <a:rPr lang="zh-CN" altLang="en-US"/>
              <a:t>效果。别忘了四</a:t>
            </a:r>
            <a:r>
              <a:rPr lang="zh-CN" altLang="en-US" dirty="0"/>
              <a:t>爪面积减小，可与其他结构形成合理黄金分割。</a:t>
            </a:r>
            <a:endParaRPr lang="en-US" altLang="zh-CN" dirty="0"/>
          </a:p>
        </p:txBody>
      </p:sp>
      <p:cxnSp>
        <p:nvCxnSpPr>
          <p:cNvPr id="29" name="直接箭头连接符 28">
            <a:extLst>
              <a:ext uri="{FF2B5EF4-FFF2-40B4-BE49-F238E27FC236}">
                <a16:creationId xmlns:a16="http://schemas.microsoft.com/office/drawing/2014/main" id="{B1455DA7-60AB-4F62-A437-069AEB6EF5A7}"/>
              </a:ext>
            </a:extLst>
          </p:cNvPr>
          <p:cNvCxnSpPr>
            <a:cxnSpLocks/>
            <a:stCxn id="2" idx="0"/>
          </p:cNvCxnSpPr>
          <p:nvPr/>
        </p:nvCxnSpPr>
        <p:spPr>
          <a:xfrm flipV="1">
            <a:off x="1032181" y="1927534"/>
            <a:ext cx="796619" cy="234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346C2593-02C6-4E4F-A0A6-0CFE633781ED}"/>
              </a:ext>
            </a:extLst>
          </p:cNvPr>
          <p:cNvCxnSpPr>
            <a:cxnSpLocks/>
          </p:cNvCxnSpPr>
          <p:nvPr/>
        </p:nvCxnSpPr>
        <p:spPr>
          <a:xfrm flipV="1">
            <a:off x="2007909" y="1857080"/>
            <a:ext cx="263951" cy="414780"/>
          </a:xfrm>
          <a:prstGeom prst="line">
            <a:avLst/>
          </a:prstGeom>
        </p:spPr>
        <p:style>
          <a:lnRef idx="1">
            <a:schemeClr val="accent2"/>
          </a:lnRef>
          <a:fillRef idx="0">
            <a:schemeClr val="accent2"/>
          </a:fillRef>
          <a:effectRef idx="0">
            <a:schemeClr val="accent2"/>
          </a:effectRef>
          <a:fontRef idx="minor">
            <a:schemeClr val="tx1"/>
          </a:fontRef>
        </p:style>
      </p:cxnSp>
      <p:cxnSp>
        <p:nvCxnSpPr>
          <p:cNvPr id="34" name="直接连接符 33">
            <a:extLst>
              <a:ext uri="{FF2B5EF4-FFF2-40B4-BE49-F238E27FC236}">
                <a16:creationId xmlns:a16="http://schemas.microsoft.com/office/drawing/2014/main" id="{F48FB8D2-917C-4C50-BE6C-B0A634D49BEF}"/>
              </a:ext>
            </a:extLst>
          </p:cNvPr>
          <p:cNvCxnSpPr>
            <a:cxnSpLocks/>
          </p:cNvCxnSpPr>
          <p:nvPr/>
        </p:nvCxnSpPr>
        <p:spPr>
          <a:xfrm>
            <a:off x="1651386" y="1781666"/>
            <a:ext cx="799583" cy="433633"/>
          </a:xfrm>
          <a:prstGeom prst="line">
            <a:avLst/>
          </a:prstGeom>
        </p:spPr>
        <p:style>
          <a:lnRef idx="1">
            <a:schemeClr val="accent2"/>
          </a:lnRef>
          <a:fillRef idx="0">
            <a:schemeClr val="accent2"/>
          </a:fillRef>
          <a:effectRef idx="0">
            <a:schemeClr val="accent2"/>
          </a:effectRef>
          <a:fontRef idx="minor">
            <a:schemeClr val="tx1"/>
          </a:fontRef>
        </p:style>
      </p:cxnSp>
      <p:sp>
        <p:nvSpPr>
          <p:cNvPr id="21" name="矩形 20">
            <a:extLst>
              <a:ext uri="{FF2B5EF4-FFF2-40B4-BE49-F238E27FC236}">
                <a16:creationId xmlns:a16="http://schemas.microsoft.com/office/drawing/2014/main" id="{190985C1-EB4B-4667-A82D-7358D1287D91}"/>
              </a:ext>
            </a:extLst>
          </p:cNvPr>
          <p:cNvSpPr/>
          <p:nvPr/>
        </p:nvSpPr>
        <p:spPr>
          <a:xfrm>
            <a:off x="12589" y="4270241"/>
            <a:ext cx="2600810" cy="258532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zh-CN" altLang="en-US" dirty="0"/>
              <a:t>四爪三维厚度变化：设</a:t>
            </a:r>
            <a:r>
              <a:rPr lang="en-US" altLang="zh-CN" dirty="0"/>
              <a:t>z</a:t>
            </a:r>
            <a:r>
              <a:rPr lang="zh-CN" altLang="en-US" dirty="0"/>
              <a:t>轴从屏幕内穿出指向本</a:t>
            </a:r>
            <a:r>
              <a:rPr lang="en-US" altLang="zh-CN" dirty="0"/>
              <a:t>ppt</a:t>
            </a:r>
            <a:r>
              <a:rPr lang="zh-CN" altLang="en-US" dirty="0"/>
              <a:t>观众。四爪背面从根部到爪尖，整体略微向</a:t>
            </a:r>
            <a:r>
              <a:rPr lang="en-US" altLang="zh-CN" dirty="0"/>
              <a:t>z</a:t>
            </a:r>
            <a:r>
              <a:rPr lang="zh-CN" altLang="en-US" dirty="0"/>
              <a:t>负方向伸展，爪尖</a:t>
            </a:r>
            <a:r>
              <a:rPr lang="en-US" altLang="zh-CN" dirty="0"/>
              <a:t>z</a:t>
            </a:r>
            <a:r>
              <a:rPr lang="zh-CN" altLang="en-US" dirty="0"/>
              <a:t>坐标最小处与宝石背面最小</a:t>
            </a:r>
            <a:r>
              <a:rPr lang="en-US" altLang="zh-CN" dirty="0"/>
              <a:t>z</a:t>
            </a:r>
            <a:r>
              <a:rPr lang="zh-CN" altLang="en-US" dirty="0"/>
              <a:t>一致。四爪正面十字棱顶点</a:t>
            </a:r>
            <a:r>
              <a:rPr lang="en-US" altLang="zh-CN" dirty="0"/>
              <a:t>z</a:t>
            </a:r>
            <a:r>
              <a:rPr lang="zh-CN" altLang="en-US" dirty="0"/>
              <a:t>最大值不要超过镶嵌座与宝石接缝处的</a:t>
            </a:r>
            <a:r>
              <a:rPr lang="en-US" altLang="zh-CN" dirty="0"/>
              <a:t>z</a:t>
            </a:r>
            <a:endParaRPr lang="zh-CN" altLang="en-US" dirty="0"/>
          </a:p>
        </p:txBody>
      </p:sp>
      <p:sp>
        <p:nvSpPr>
          <p:cNvPr id="35" name="任意多边形: 形状 34">
            <a:extLst>
              <a:ext uri="{FF2B5EF4-FFF2-40B4-BE49-F238E27FC236}">
                <a16:creationId xmlns:a16="http://schemas.microsoft.com/office/drawing/2014/main" id="{3127C175-8E2C-46C3-8AC0-FB9F3BA65026}"/>
              </a:ext>
            </a:extLst>
          </p:cNvPr>
          <p:cNvSpPr/>
          <p:nvPr/>
        </p:nvSpPr>
        <p:spPr>
          <a:xfrm>
            <a:off x="8037105" y="1527243"/>
            <a:ext cx="1097167" cy="2801566"/>
          </a:xfrm>
          <a:custGeom>
            <a:avLst/>
            <a:gdLst>
              <a:gd name="connsiteX0" fmla="*/ 1097167 w 1097167"/>
              <a:gd name="connsiteY0" fmla="*/ 0 h 2801566"/>
              <a:gd name="connsiteX1" fmla="*/ 503780 w 1097167"/>
              <a:gd name="connsiteY1" fmla="*/ 466927 h 2801566"/>
              <a:gd name="connsiteX2" fmla="*/ 36852 w 1097167"/>
              <a:gd name="connsiteY2" fmla="*/ 1079770 h 2801566"/>
              <a:gd name="connsiteX3" fmla="*/ 36852 w 1097167"/>
              <a:gd name="connsiteY3" fmla="*/ 1828800 h 2801566"/>
              <a:gd name="connsiteX4" fmla="*/ 95218 w 1097167"/>
              <a:gd name="connsiteY4" fmla="*/ 2801566 h 2801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167" h="2801566">
                <a:moveTo>
                  <a:pt x="1097167" y="0"/>
                </a:moveTo>
                <a:cubicBezTo>
                  <a:pt x="888833" y="143483"/>
                  <a:pt x="680499" y="286966"/>
                  <a:pt x="503780" y="466927"/>
                </a:cubicBezTo>
                <a:cubicBezTo>
                  <a:pt x="327061" y="646888"/>
                  <a:pt x="114673" y="852791"/>
                  <a:pt x="36852" y="1079770"/>
                </a:cubicBezTo>
                <a:cubicBezTo>
                  <a:pt x="-40969" y="1306749"/>
                  <a:pt x="27124" y="1541834"/>
                  <a:pt x="36852" y="1828800"/>
                </a:cubicBezTo>
                <a:cubicBezTo>
                  <a:pt x="46580" y="2115766"/>
                  <a:pt x="57929" y="2563238"/>
                  <a:pt x="95218" y="2801566"/>
                </a:cubicBezTo>
              </a:path>
            </a:pathLst>
          </a:custGeom>
          <a:ln w="53975"/>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711386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F593F82-03EB-413B-B036-1A347EDCCA10}"/>
              </a:ext>
            </a:extLst>
          </p:cNvPr>
          <p:cNvSpPr txBox="1"/>
          <p:nvPr/>
        </p:nvSpPr>
        <p:spPr>
          <a:xfrm>
            <a:off x="622570" y="262646"/>
            <a:ext cx="3025302" cy="369332"/>
          </a:xfrm>
          <a:prstGeom prst="rect">
            <a:avLst/>
          </a:prstGeom>
          <a:noFill/>
        </p:spPr>
        <p:txBody>
          <a:bodyPr wrap="square" rtlCol="0">
            <a:spAutoFit/>
          </a:bodyPr>
          <a:lstStyle/>
          <a:p>
            <a:r>
              <a:rPr lang="zh-CN" altLang="en-US" dirty="0">
                <a:highlight>
                  <a:srgbClr val="00FFFF"/>
                </a:highlight>
              </a:rPr>
              <a:t>三维：截面修改意见</a:t>
            </a:r>
          </a:p>
        </p:txBody>
      </p:sp>
      <p:pic>
        <p:nvPicPr>
          <p:cNvPr id="3" name="图片 2">
            <a:extLst>
              <a:ext uri="{FF2B5EF4-FFF2-40B4-BE49-F238E27FC236}">
                <a16:creationId xmlns:a16="http://schemas.microsoft.com/office/drawing/2014/main" id="{DBEC0438-8DBB-4E55-995F-5BD0A1A2A01D}"/>
              </a:ext>
            </a:extLst>
          </p:cNvPr>
          <p:cNvPicPr>
            <a:picLocks noChangeAspect="1"/>
          </p:cNvPicPr>
          <p:nvPr/>
        </p:nvPicPr>
        <p:blipFill rotWithShape="1">
          <a:blip r:embed="rId2">
            <a:extLst>
              <a:ext uri="{28A0092B-C50C-407E-A947-70E740481C1C}">
                <a14:useLocalDpi xmlns:a14="http://schemas.microsoft.com/office/drawing/2010/main" val="0"/>
              </a:ext>
            </a:extLst>
          </a:blip>
          <a:srcRect l="30569" t="13978" r="31590" b="6878"/>
          <a:stretch/>
        </p:blipFill>
        <p:spPr>
          <a:xfrm>
            <a:off x="1112520" y="1296055"/>
            <a:ext cx="3175919" cy="4425269"/>
          </a:xfrm>
          <a:prstGeom prst="rect">
            <a:avLst/>
          </a:prstGeom>
        </p:spPr>
      </p:pic>
      <p:cxnSp>
        <p:nvCxnSpPr>
          <p:cNvPr id="7" name="直接箭头连接符 6">
            <a:extLst>
              <a:ext uri="{FF2B5EF4-FFF2-40B4-BE49-F238E27FC236}">
                <a16:creationId xmlns:a16="http://schemas.microsoft.com/office/drawing/2014/main" id="{ADF08B55-B020-44EF-B102-2936846845EE}"/>
              </a:ext>
            </a:extLst>
          </p:cNvPr>
          <p:cNvCxnSpPr>
            <a:cxnSpLocks/>
            <a:stCxn id="11" idx="1"/>
          </p:cNvCxnSpPr>
          <p:nvPr/>
        </p:nvCxnSpPr>
        <p:spPr>
          <a:xfrm flipH="1">
            <a:off x="2872743" y="1343367"/>
            <a:ext cx="1225194" cy="454953"/>
          </a:xfrm>
          <a:prstGeom prst="straightConnector1">
            <a:avLst/>
          </a:prstGeom>
          <a:ln w="34925">
            <a:tailEnd type="triangle"/>
          </a:ln>
        </p:spPr>
        <p:style>
          <a:lnRef idx="3">
            <a:schemeClr val="accent2"/>
          </a:lnRef>
          <a:fillRef idx="0">
            <a:schemeClr val="accent2"/>
          </a:fillRef>
          <a:effectRef idx="2">
            <a:schemeClr val="accent2"/>
          </a:effectRef>
          <a:fontRef idx="minor">
            <a:schemeClr val="tx1"/>
          </a:fontRef>
        </p:style>
      </p:cxnSp>
      <p:sp>
        <p:nvSpPr>
          <p:cNvPr id="11" name="文本框 10">
            <a:extLst>
              <a:ext uri="{FF2B5EF4-FFF2-40B4-BE49-F238E27FC236}">
                <a16:creationId xmlns:a16="http://schemas.microsoft.com/office/drawing/2014/main" id="{5EBDC223-A34E-4C73-A6F2-E8A13249CDB5}"/>
              </a:ext>
            </a:extLst>
          </p:cNvPr>
          <p:cNvSpPr txBox="1"/>
          <p:nvPr/>
        </p:nvSpPr>
        <p:spPr>
          <a:xfrm>
            <a:off x="4097937" y="189205"/>
            <a:ext cx="4907367" cy="230832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dirty="0"/>
              <a:t>肯定不能在整个轮廓上留一个这样的竖直厚度的边框。我们考虑参照上一张</a:t>
            </a:r>
            <a:r>
              <a:rPr lang="en-US" altLang="zh-CN" dirty="0"/>
              <a:t>ppt</a:t>
            </a:r>
            <a:r>
              <a:rPr lang="zh-CN" altLang="en-US" dirty="0"/>
              <a:t>，把正面做成优美的弧线，然后我们曾经的想法是：用近似于瞬间转折的，锐利的弧线，以极小的厚度，过渡到背面。背面可考虑做成和正面宝石类似的十字棱相交，只是很扁。结局是增加了太多圆润感。现在我们考虑锐利的弧线转折，快速折到背面。</a:t>
            </a:r>
            <a:r>
              <a:rPr lang="zh-CN" altLang="en-US" dirty="0">
                <a:highlight>
                  <a:srgbClr val="FFFF00"/>
                </a:highlight>
              </a:rPr>
              <a:t>参考上一张</a:t>
            </a:r>
            <a:r>
              <a:rPr lang="en-US" altLang="zh-CN" dirty="0">
                <a:highlight>
                  <a:srgbClr val="FFFF00"/>
                </a:highlight>
              </a:rPr>
              <a:t>ppt</a:t>
            </a:r>
            <a:r>
              <a:rPr lang="zh-CN" altLang="en-US" dirty="0">
                <a:highlight>
                  <a:srgbClr val="FFFF00"/>
                </a:highlight>
              </a:rPr>
              <a:t>右图</a:t>
            </a:r>
            <a:r>
              <a:rPr lang="zh-CN" altLang="en-US" dirty="0"/>
              <a:t>。</a:t>
            </a:r>
          </a:p>
        </p:txBody>
      </p:sp>
      <p:sp>
        <p:nvSpPr>
          <p:cNvPr id="18" name="椭圆 17">
            <a:extLst>
              <a:ext uri="{FF2B5EF4-FFF2-40B4-BE49-F238E27FC236}">
                <a16:creationId xmlns:a16="http://schemas.microsoft.com/office/drawing/2014/main" id="{52B0749B-516C-412B-ABD8-29453C9A603F}"/>
              </a:ext>
            </a:extLst>
          </p:cNvPr>
          <p:cNvSpPr/>
          <p:nvPr/>
        </p:nvSpPr>
        <p:spPr>
          <a:xfrm>
            <a:off x="5367987" y="3757625"/>
            <a:ext cx="111610" cy="10668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id="{57CC39D1-5E74-4B81-B882-0D2BE6532A79}"/>
              </a:ext>
            </a:extLst>
          </p:cNvPr>
          <p:cNvCxnSpPr>
            <a:cxnSpLocks/>
            <a:stCxn id="18" idx="0"/>
          </p:cNvCxnSpPr>
          <p:nvPr/>
        </p:nvCxnSpPr>
        <p:spPr>
          <a:xfrm flipH="1" flipV="1">
            <a:off x="5410200" y="2659380"/>
            <a:ext cx="13592" cy="1098245"/>
          </a:xfrm>
          <a:prstGeom prst="line">
            <a:avLst/>
          </a:prstGeom>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F2264AD6-2F98-4617-8D2E-44AFD4C09BEE}"/>
              </a:ext>
            </a:extLst>
          </p:cNvPr>
          <p:cNvSpPr txBox="1"/>
          <p:nvPr/>
        </p:nvSpPr>
        <p:spPr>
          <a:xfrm>
            <a:off x="4590181" y="2498929"/>
            <a:ext cx="649296" cy="369332"/>
          </a:xfrm>
          <a:prstGeom prst="rect">
            <a:avLst/>
          </a:prstGeom>
          <a:noFill/>
        </p:spPr>
        <p:txBody>
          <a:bodyPr wrap="square" rtlCol="0">
            <a:spAutoFit/>
          </a:bodyPr>
          <a:lstStyle/>
          <a:p>
            <a:r>
              <a:rPr lang="zh-CN" altLang="en-US" dirty="0"/>
              <a:t>宝石</a:t>
            </a:r>
          </a:p>
        </p:txBody>
      </p:sp>
      <p:sp>
        <p:nvSpPr>
          <p:cNvPr id="21" name="文本框 20">
            <a:extLst>
              <a:ext uri="{FF2B5EF4-FFF2-40B4-BE49-F238E27FC236}">
                <a16:creationId xmlns:a16="http://schemas.microsoft.com/office/drawing/2014/main" id="{E66039F2-E753-4443-960D-9E22929A0813}"/>
              </a:ext>
            </a:extLst>
          </p:cNvPr>
          <p:cNvSpPr txBox="1"/>
          <p:nvPr/>
        </p:nvSpPr>
        <p:spPr>
          <a:xfrm>
            <a:off x="5446704" y="2498929"/>
            <a:ext cx="649296" cy="369332"/>
          </a:xfrm>
          <a:prstGeom prst="rect">
            <a:avLst/>
          </a:prstGeom>
          <a:noFill/>
        </p:spPr>
        <p:txBody>
          <a:bodyPr wrap="square" rtlCol="0">
            <a:spAutoFit/>
          </a:bodyPr>
          <a:lstStyle/>
          <a:p>
            <a:r>
              <a:rPr lang="zh-CN" altLang="en-US" dirty="0"/>
              <a:t>边框</a:t>
            </a:r>
          </a:p>
        </p:txBody>
      </p:sp>
      <p:cxnSp>
        <p:nvCxnSpPr>
          <p:cNvPr id="23" name="直接箭头连接符 22">
            <a:extLst>
              <a:ext uri="{FF2B5EF4-FFF2-40B4-BE49-F238E27FC236}">
                <a16:creationId xmlns:a16="http://schemas.microsoft.com/office/drawing/2014/main" id="{6B67749A-A9D6-4B36-9A11-C9AC6409135F}"/>
              </a:ext>
            </a:extLst>
          </p:cNvPr>
          <p:cNvCxnSpPr>
            <a:cxnSpLocks/>
          </p:cNvCxnSpPr>
          <p:nvPr/>
        </p:nvCxnSpPr>
        <p:spPr>
          <a:xfrm flipH="1">
            <a:off x="4783238" y="3522197"/>
            <a:ext cx="896700"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4" name="直接箭头连接符 23">
            <a:extLst>
              <a:ext uri="{FF2B5EF4-FFF2-40B4-BE49-F238E27FC236}">
                <a16:creationId xmlns:a16="http://schemas.microsoft.com/office/drawing/2014/main" id="{DFAF503A-1400-425A-B4CE-DCA5C5F02106}"/>
              </a:ext>
            </a:extLst>
          </p:cNvPr>
          <p:cNvCxnSpPr>
            <a:cxnSpLocks/>
          </p:cNvCxnSpPr>
          <p:nvPr/>
        </p:nvCxnSpPr>
        <p:spPr>
          <a:xfrm flipH="1">
            <a:off x="4783238" y="3812340"/>
            <a:ext cx="6379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直接箭头连接符 24">
            <a:extLst>
              <a:ext uri="{FF2B5EF4-FFF2-40B4-BE49-F238E27FC236}">
                <a16:creationId xmlns:a16="http://schemas.microsoft.com/office/drawing/2014/main" id="{A657C3F0-CAC0-4920-AC41-CBD62BE3CC8C}"/>
              </a:ext>
            </a:extLst>
          </p:cNvPr>
          <p:cNvCxnSpPr>
            <a:cxnSpLocks/>
          </p:cNvCxnSpPr>
          <p:nvPr/>
        </p:nvCxnSpPr>
        <p:spPr>
          <a:xfrm flipV="1">
            <a:off x="4854438" y="4009605"/>
            <a:ext cx="655373" cy="31207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直接箭头连接符 25">
            <a:extLst>
              <a:ext uri="{FF2B5EF4-FFF2-40B4-BE49-F238E27FC236}">
                <a16:creationId xmlns:a16="http://schemas.microsoft.com/office/drawing/2014/main" id="{0F666666-C3F4-4FD1-8BAD-560B45CACBC8}"/>
              </a:ext>
            </a:extLst>
          </p:cNvPr>
          <p:cNvCxnSpPr>
            <a:cxnSpLocks/>
          </p:cNvCxnSpPr>
          <p:nvPr/>
        </p:nvCxnSpPr>
        <p:spPr>
          <a:xfrm flipV="1">
            <a:off x="4891917" y="3983701"/>
            <a:ext cx="1034898" cy="43595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8" name="任意多边形: 形状 27">
            <a:extLst>
              <a:ext uri="{FF2B5EF4-FFF2-40B4-BE49-F238E27FC236}">
                <a16:creationId xmlns:a16="http://schemas.microsoft.com/office/drawing/2014/main" id="{776C1DC4-0D41-40C8-BEF5-86A1516FE004}"/>
              </a:ext>
            </a:extLst>
          </p:cNvPr>
          <p:cNvSpPr/>
          <p:nvPr/>
        </p:nvSpPr>
        <p:spPr>
          <a:xfrm>
            <a:off x="5676900" y="3459480"/>
            <a:ext cx="15286" cy="80010"/>
          </a:xfrm>
          <a:custGeom>
            <a:avLst/>
            <a:gdLst>
              <a:gd name="connsiteX0" fmla="*/ 3810 w 15286"/>
              <a:gd name="connsiteY0" fmla="*/ 80010 h 80010"/>
              <a:gd name="connsiteX1" fmla="*/ 15240 w 15286"/>
              <a:gd name="connsiteY1" fmla="*/ 26670 h 80010"/>
              <a:gd name="connsiteX2" fmla="*/ 0 w 15286"/>
              <a:gd name="connsiteY2" fmla="*/ 0 h 80010"/>
            </a:gdLst>
            <a:ahLst/>
            <a:cxnLst>
              <a:cxn ang="0">
                <a:pos x="connsiteX0" y="connsiteY0"/>
              </a:cxn>
              <a:cxn ang="0">
                <a:pos x="connsiteX1" y="connsiteY1"/>
              </a:cxn>
              <a:cxn ang="0">
                <a:pos x="connsiteX2" y="connsiteY2"/>
              </a:cxn>
            </a:cxnLst>
            <a:rect l="l" t="t" r="r" b="b"/>
            <a:pathLst>
              <a:path w="15286" h="80010">
                <a:moveTo>
                  <a:pt x="3810" y="80010"/>
                </a:moveTo>
                <a:cubicBezTo>
                  <a:pt x="9842" y="60007"/>
                  <a:pt x="15875" y="40005"/>
                  <a:pt x="15240" y="26670"/>
                </a:cubicBezTo>
                <a:cubicBezTo>
                  <a:pt x="14605" y="13335"/>
                  <a:pt x="7302" y="6667"/>
                  <a:pt x="0" y="0"/>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34" name="任意多边形: 形状 33">
            <a:extLst>
              <a:ext uri="{FF2B5EF4-FFF2-40B4-BE49-F238E27FC236}">
                <a16:creationId xmlns:a16="http://schemas.microsoft.com/office/drawing/2014/main" id="{6DDA9C1A-9544-4506-91F5-E735C426A181}"/>
              </a:ext>
            </a:extLst>
          </p:cNvPr>
          <p:cNvSpPr/>
          <p:nvPr/>
        </p:nvSpPr>
        <p:spPr>
          <a:xfrm>
            <a:off x="4284980" y="3431540"/>
            <a:ext cx="1394460" cy="27940"/>
          </a:xfrm>
          <a:custGeom>
            <a:avLst/>
            <a:gdLst>
              <a:gd name="connsiteX0" fmla="*/ 1394460 w 1394460"/>
              <a:gd name="connsiteY0" fmla="*/ 27940 h 27940"/>
              <a:gd name="connsiteX1" fmla="*/ 911860 w 1394460"/>
              <a:gd name="connsiteY1" fmla="*/ 7620 h 27940"/>
              <a:gd name="connsiteX2" fmla="*/ 523240 w 1394460"/>
              <a:gd name="connsiteY2" fmla="*/ 0 h 27940"/>
              <a:gd name="connsiteX3" fmla="*/ 0 w 1394460"/>
              <a:gd name="connsiteY3" fmla="*/ 7620 h 27940"/>
            </a:gdLst>
            <a:ahLst/>
            <a:cxnLst>
              <a:cxn ang="0">
                <a:pos x="connsiteX0" y="connsiteY0"/>
              </a:cxn>
              <a:cxn ang="0">
                <a:pos x="connsiteX1" y="connsiteY1"/>
              </a:cxn>
              <a:cxn ang="0">
                <a:pos x="connsiteX2" y="connsiteY2"/>
              </a:cxn>
              <a:cxn ang="0">
                <a:pos x="connsiteX3" y="connsiteY3"/>
              </a:cxn>
            </a:cxnLst>
            <a:rect l="l" t="t" r="r" b="b"/>
            <a:pathLst>
              <a:path w="1394460" h="27940">
                <a:moveTo>
                  <a:pt x="1394460" y="27940"/>
                </a:moveTo>
                <a:lnTo>
                  <a:pt x="911860" y="7620"/>
                </a:lnTo>
                <a:cubicBezTo>
                  <a:pt x="766657" y="2963"/>
                  <a:pt x="675217" y="0"/>
                  <a:pt x="523240" y="0"/>
                </a:cubicBezTo>
                <a:cubicBezTo>
                  <a:pt x="371263" y="0"/>
                  <a:pt x="185631" y="3810"/>
                  <a:pt x="0" y="7620"/>
                </a:cubicBezTo>
              </a:path>
            </a:pathLst>
          </a:cu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zh-CN" altLang="en-US"/>
          </a:p>
        </p:txBody>
      </p:sp>
      <p:cxnSp>
        <p:nvCxnSpPr>
          <p:cNvPr id="36" name="直接箭头连接符 35">
            <a:extLst>
              <a:ext uri="{FF2B5EF4-FFF2-40B4-BE49-F238E27FC236}">
                <a16:creationId xmlns:a16="http://schemas.microsoft.com/office/drawing/2014/main" id="{17DF7EC4-8F04-4B95-9E53-BBE0354CBFD1}"/>
              </a:ext>
            </a:extLst>
          </p:cNvPr>
          <p:cNvCxnSpPr>
            <a:cxnSpLocks/>
            <a:stCxn id="11" idx="2"/>
            <a:endCxn id="34" idx="0"/>
          </p:cNvCxnSpPr>
          <p:nvPr/>
        </p:nvCxnSpPr>
        <p:spPr>
          <a:xfrm flipH="1">
            <a:off x="5679440" y="2497529"/>
            <a:ext cx="872181" cy="961951"/>
          </a:xfrm>
          <a:prstGeom prst="straightConnector1">
            <a:avLst/>
          </a:prstGeom>
          <a:ln w="34925">
            <a:tailEnd type="triangle"/>
          </a:ln>
        </p:spPr>
        <p:style>
          <a:lnRef idx="3">
            <a:schemeClr val="accent2"/>
          </a:lnRef>
          <a:fillRef idx="0">
            <a:schemeClr val="accent2"/>
          </a:fillRef>
          <a:effectRef idx="2">
            <a:schemeClr val="accent2"/>
          </a:effectRef>
          <a:fontRef idx="minor">
            <a:schemeClr val="tx1"/>
          </a:fontRef>
        </p:style>
      </p:cxnSp>
      <p:cxnSp>
        <p:nvCxnSpPr>
          <p:cNvPr id="45" name="直接连接符 44">
            <a:extLst>
              <a:ext uri="{FF2B5EF4-FFF2-40B4-BE49-F238E27FC236}">
                <a16:creationId xmlns:a16="http://schemas.microsoft.com/office/drawing/2014/main" id="{F68FC88E-09CE-4DDD-9000-688D689BF9B3}"/>
              </a:ext>
            </a:extLst>
          </p:cNvPr>
          <p:cNvCxnSpPr>
            <a:cxnSpLocks/>
            <a:endCxn id="18" idx="3"/>
          </p:cNvCxnSpPr>
          <p:nvPr/>
        </p:nvCxnSpPr>
        <p:spPr>
          <a:xfrm flipV="1">
            <a:off x="4783238" y="3848682"/>
            <a:ext cx="601094" cy="272214"/>
          </a:xfrm>
          <a:prstGeom prst="line">
            <a:avLst/>
          </a:prstGeom>
        </p:spPr>
        <p:style>
          <a:lnRef idx="3">
            <a:schemeClr val="accent1"/>
          </a:lnRef>
          <a:fillRef idx="0">
            <a:schemeClr val="accent1"/>
          </a:fillRef>
          <a:effectRef idx="2">
            <a:schemeClr val="accent1"/>
          </a:effectRef>
          <a:fontRef idx="minor">
            <a:schemeClr val="tx1"/>
          </a:fontRef>
        </p:style>
      </p:cxnSp>
      <p:cxnSp>
        <p:nvCxnSpPr>
          <p:cNvPr id="47" name="直接连接符 46">
            <a:extLst>
              <a:ext uri="{FF2B5EF4-FFF2-40B4-BE49-F238E27FC236}">
                <a16:creationId xmlns:a16="http://schemas.microsoft.com/office/drawing/2014/main" id="{CBE72FBA-B131-453D-AEBE-2E7FB84C23AC}"/>
              </a:ext>
            </a:extLst>
          </p:cNvPr>
          <p:cNvCxnSpPr>
            <a:cxnSpLocks/>
            <a:stCxn id="18" idx="7"/>
          </p:cNvCxnSpPr>
          <p:nvPr/>
        </p:nvCxnSpPr>
        <p:spPr>
          <a:xfrm flipV="1">
            <a:off x="5463252" y="3539492"/>
            <a:ext cx="213648" cy="233756"/>
          </a:xfrm>
          <a:prstGeom prst="line">
            <a:avLst/>
          </a:prstGeom>
        </p:spPr>
        <p:style>
          <a:lnRef idx="3">
            <a:schemeClr val="accent3"/>
          </a:lnRef>
          <a:fillRef idx="0">
            <a:schemeClr val="accent3"/>
          </a:fillRef>
          <a:effectRef idx="2">
            <a:schemeClr val="accent3"/>
          </a:effectRef>
          <a:fontRef idx="minor">
            <a:schemeClr val="tx1"/>
          </a:fontRef>
        </p:style>
      </p:cxnSp>
      <p:cxnSp>
        <p:nvCxnSpPr>
          <p:cNvPr id="51" name="直接连接符 50">
            <a:extLst>
              <a:ext uri="{FF2B5EF4-FFF2-40B4-BE49-F238E27FC236}">
                <a16:creationId xmlns:a16="http://schemas.microsoft.com/office/drawing/2014/main" id="{B7A6CD8A-60F0-4784-8E43-D53AD0F3910A}"/>
              </a:ext>
            </a:extLst>
          </p:cNvPr>
          <p:cNvCxnSpPr/>
          <p:nvPr/>
        </p:nvCxnSpPr>
        <p:spPr>
          <a:xfrm>
            <a:off x="2443480" y="3773248"/>
            <a:ext cx="30480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53" name="直接连接符 52">
            <a:extLst>
              <a:ext uri="{FF2B5EF4-FFF2-40B4-BE49-F238E27FC236}">
                <a16:creationId xmlns:a16="http://schemas.microsoft.com/office/drawing/2014/main" id="{9A529AED-A5B1-472E-B1ED-FE39940AD0D1}"/>
              </a:ext>
            </a:extLst>
          </p:cNvPr>
          <p:cNvCxnSpPr/>
          <p:nvPr/>
        </p:nvCxnSpPr>
        <p:spPr>
          <a:xfrm>
            <a:off x="2266545" y="4419658"/>
            <a:ext cx="68093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55" name="直接连接符 54">
            <a:extLst>
              <a:ext uri="{FF2B5EF4-FFF2-40B4-BE49-F238E27FC236}">
                <a16:creationId xmlns:a16="http://schemas.microsoft.com/office/drawing/2014/main" id="{3433D48D-AA07-4D5A-B142-E126D76EF098}"/>
              </a:ext>
            </a:extLst>
          </p:cNvPr>
          <p:cNvCxnSpPr/>
          <p:nvPr/>
        </p:nvCxnSpPr>
        <p:spPr>
          <a:xfrm flipH="1">
            <a:off x="2266545" y="1498060"/>
            <a:ext cx="321012" cy="1161320"/>
          </a:xfrm>
          <a:prstGeom prst="line">
            <a:avLst/>
          </a:prstGeom>
        </p:spPr>
        <p:style>
          <a:lnRef idx="3">
            <a:schemeClr val="dk1"/>
          </a:lnRef>
          <a:fillRef idx="0">
            <a:schemeClr val="dk1"/>
          </a:fillRef>
          <a:effectRef idx="2">
            <a:schemeClr val="dk1"/>
          </a:effectRef>
          <a:fontRef idx="minor">
            <a:schemeClr val="tx1"/>
          </a:fontRef>
        </p:style>
      </p:cxnSp>
      <p:cxnSp>
        <p:nvCxnSpPr>
          <p:cNvPr id="57" name="直接连接符 56">
            <a:extLst>
              <a:ext uri="{FF2B5EF4-FFF2-40B4-BE49-F238E27FC236}">
                <a16:creationId xmlns:a16="http://schemas.microsoft.com/office/drawing/2014/main" id="{4B45322D-E9CC-411C-9D53-AF14B169326A}"/>
              </a:ext>
            </a:extLst>
          </p:cNvPr>
          <p:cNvCxnSpPr/>
          <p:nvPr/>
        </p:nvCxnSpPr>
        <p:spPr>
          <a:xfrm>
            <a:off x="2266545" y="2659380"/>
            <a:ext cx="282102" cy="1017675"/>
          </a:xfrm>
          <a:prstGeom prst="line">
            <a:avLst/>
          </a:prstGeom>
        </p:spPr>
        <p:style>
          <a:lnRef idx="3">
            <a:schemeClr val="dk1"/>
          </a:lnRef>
          <a:fillRef idx="0">
            <a:schemeClr val="dk1"/>
          </a:fillRef>
          <a:effectRef idx="2">
            <a:schemeClr val="dk1"/>
          </a:effectRef>
          <a:fontRef idx="minor">
            <a:schemeClr val="tx1"/>
          </a:fontRef>
        </p:style>
      </p:cxnSp>
      <p:cxnSp>
        <p:nvCxnSpPr>
          <p:cNvPr id="58" name="直接连接符 57">
            <a:extLst>
              <a:ext uri="{FF2B5EF4-FFF2-40B4-BE49-F238E27FC236}">
                <a16:creationId xmlns:a16="http://schemas.microsoft.com/office/drawing/2014/main" id="{702BF609-FF5A-44CB-8F81-90CE9A50BE4E}"/>
              </a:ext>
            </a:extLst>
          </p:cNvPr>
          <p:cNvCxnSpPr>
            <a:cxnSpLocks/>
          </p:cNvCxnSpPr>
          <p:nvPr/>
        </p:nvCxnSpPr>
        <p:spPr>
          <a:xfrm>
            <a:off x="2558467" y="3677055"/>
            <a:ext cx="17289" cy="1986129"/>
          </a:xfrm>
          <a:prstGeom prst="line">
            <a:avLst/>
          </a:prstGeom>
        </p:spPr>
        <p:style>
          <a:lnRef idx="3">
            <a:schemeClr val="dk1"/>
          </a:lnRef>
          <a:fillRef idx="0">
            <a:schemeClr val="dk1"/>
          </a:fillRef>
          <a:effectRef idx="2">
            <a:schemeClr val="dk1"/>
          </a:effectRef>
          <a:fontRef idx="minor">
            <a:schemeClr val="tx1"/>
          </a:fontRef>
        </p:style>
      </p:cxnSp>
      <p:sp>
        <p:nvSpPr>
          <p:cNvPr id="61" name="文本框 60">
            <a:extLst>
              <a:ext uri="{FF2B5EF4-FFF2-40B4-BE49-F238E27FC236}">
                <a16:creationId xmlns:a16="http://schemas.microsoft.com/office/drawing/2014/main" id="{A8D10638-B2C7-4581-8318-38AC940AA316}"/>
              </a:ext>
            </a:extLst>
          </p:cNvPr>
          <p:cNvSpPr txBox="1"/>
          <p:nvPr/>
        </p:nvSpPr>
        <p:spPr>
          <a:xfrm>
            <a:off x="2953693" y="4637470"/>
            <a:ext cx="5654419" cy="203132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dirty="0"/>
              <a:t>跨越黑线从左到右的转折硬度：不要从上到下都硬硬地一贯到底。</a:t>
            </a:r>
            <a:endParaRPr lang="en-US" altLang="zh-CN" dirty="0"/>
          </a:p>
          <a:p>
            <a:r>
              <a:rPr lang="zh-CN" altLang="en-US" dirty="0"/>
              <a:t>黄线本身做成圆润，几乎没有转折。在黄线与绿线之间（灰线），黑线的转折不要太过明显。</a:t>
            </a:r>
            <a:endParaRPr lang="en-US" altLang="zh-CN" dirty="0"/>
          </a:p>
          <a:p>
            <a:r>
              <a:rPr lang="zh-CN" altLang="en-US" dirty="0"/>
              <a:t>可以让整个下爪（包括饰品背面）构成十字棱，但绿线与黄线之间转折不要过于明显。</a:t>
            </a:r>
            <a:r>
              <a:rPr lang="zh-CN" altLang="en-US" dirty="0">
                <a:solidFill>
                  <a:srgbClr val="FF0000"/>
                </a:solidFill>
                <a:highlight>
                  <a:srgbClr val="FFFF00"/>
                </a:highlight>
              </a:rPr>
              <a:t>可以越往下越渐硬。最底部可以是尖的。</a:t>
            </a:r>
            <a:endParaRPr lang="en-US" altLang="zh-CN" dirty="0">
              <a:solidFill>
                <a:srgbClr val="FF0000"/>
              </a:solidFill>
              <a:highlight>
                <a:srgbClr val="FFFF00"/>
              </a:highlight>
            </a:endParaRPr>
          </a:p>
        </p:txBody>
      </p:sp>
      <p:cxnSp>
        <p:nvCxnSpPr>
          <p:cNvPr id="62" name="直接连接符 61">
            <a:extLst>
              <a:ext uri="{FF2B5EF4-FFF2-40B4-BE49-F238E27FC236}">
                <a16:creationId xmlns:a16="http://schemas.microsoft.com/office/drawing/2014/main" id="{B6E3D1FA-47AF-4C26-AD78-E362404EAB14}"/>
              </a:ext>
            </a:extLst>
          </p:cNvPr>
          <p:cNvCxnSpPr>
            <a:cxnSpLocks/>
          </p:cNvCxnSpPr>
          <p:nvPr/>
        </p:nvCxnSpPr>
        <p:spPr>
          <a:xfrm>
            <a:off x="9774584" y="1566799"/>
            <a:ext cx="562407" cy="1161320"/>
          </a:xfrm>
          <a:prstGeom prst="line">
            <a:avLst/>
          </a:prstGeom>
        </p:spPr>
        <p:style>
          <a:lnRef idx="3">
            <a:schemeClr val="accent5"/>
          </a:lnRef>
          <a:fillRef idx="0">
            <a:schemeClr val="accent5"/>
          </a:fillRef>
          <a:effectRef idx="2">
            <a:schemeClr val="accent5"/>
          </a:effectRef>
          <a:fontRef idx="minor">
            <a:schemeClr val="tx1"/>
          </a:fontRef>
        </p:style>
      </p:cxnSp>
      <p:cxnSp>
        <p:nvCxnSpPr>
          <p:cNvPr id="64" name="直接连接符 63">
            <a:extLst>
              <a:ext uri="{FF2B5EF4-FFF2-40B4-BE49-F238E27FC236}">
                <a16:creationId xmlns:a16="http://schemas.microsoft.com/office/drawing/2014/main" id="{6BC01764-E3D5-4AB3-A597-8F3F93B007DF}"/>
              </a:ext>
            </a:extLst>
          </p:cNvPr>
          <p:cNvCxnSpPr>
            <a:cxnSpLocks/>
          </p:cNvCxnSpPr>
          <p:nvPr/>
        </p:nvCxnSpPr>
        <p:spPr>
          <a:xfrm flipH="1">
            <a:off x="9841411" y="2728119"/>
            <a:ext cx="495581" cy="1189302"/>
          </a:xfrm>
          <a:prstGeom prst="line">
            <a:avLst/>
          </a:prstGeom>
        </p:spPr>
        <p:style>
          <a:lnRef idx="3">
            <a:schemeClr val="accent5"/>
          </a:lnRef>
          <a:fillRef idx="0">
            <a:schemeClr val="accent5"/>
          </a:fillRef>
          <a:effectRef idx="2">
            <a:schemeClr val="accent5"/>
          </a:effectRef>
          <a:fontRef idx="minor">
            <a:schemeClr val="tx1"/>
          </a:fontRef>
        </p:style>
      </p:cxnSp>
      <p:cxnSp>
        <p:nvCxnSpPr>
          <p:cNvPr id="69" name="直接连接符 68">
            <a:extLst>
              <a:ext uri="{FF2B5EF4-FFF2-40B4-BE49-F238E27FC236}">
                <a16:creationId xmlns:a16="http://schemas.microsoft.com/office/drawing/2014/main" id="{466FFC2E-B5D2-4B30-A8F5-948367F65F42}"/>
              </a:ext>
            </a:extLst>
          </p:cNvPr>
          <p:cNvCxnSpPr>
            <a:cxnSpLocks/>
          </p:cNvCxnSpPr>
          <p:nvPr/>
        </p:nvCxnSpPr>
        <p:spPr>
          <a:xfrm>
            <a:off x="9841410" y="3889439"/>
            <a:ext cx="0" cy="341360"/>
          </a:xfrm>
          <a:prstGeom prst="line">
            <a:avLst/>
          </a:prstGeom>
        </p:spPr>
        <p:style>
          <a:lnRef idx="3">
            <a:schemeClr val="dk1"/>
          </a:lnRef>
          <a:fillRef idx="0">
            <a:schemeClr val="dk1"/>
          </a:fillRef>
          <a:effectRef idx="2">
            <a:schemeClr val="dk1"/>
          </a:effectRef>
          <a:fontRef idx="minor">
            <a:schemeClr val="tx1"/>
          </a:fontRef>
        </p:style>
      </p:cxnSp>
      <p:cxnSp>
        <p:nvCxnSpPr>
          <p:cNvPr id="29" name="直接连接符 28">
            <a:extLst>
              <a:ext uri="{FF2B5EF4-FFF2-40B4-BE49-F238E27FC236}">
                <a16:creationId xmlns:a16="http://schemas.microsoft.com/office/drawing/2014/main" id="{116717E3-F63A-4858-85C5-F4F60B1BB443}"/>
              </a:ext>
            </a:extLst>
          </p:cNvPr>
          <p:cNvCxnSpPr>
            <a:cxnSpLocks/>
          </p:cNvCxnSpPr>
          <p:nvPr/>
        </p:nvCxnSpPr>
        <p:spPr>
          <a:xfrm>
            <a:off x="9841410" y="4230799"/>
            <a:ext cx="198812" cy="508059"/>
          </a:xfrm>
          <a:prstGeom prst="line">
            <a:avLst/>
          </a:prstGeom>
        </p:spPr>
        <p:style>
          <a:lnRef idx="3">
            <a:schemeClr val="dk1"/>
          </a:lnRef>
          <a:fillRef idx="0">
            <a:schemeClr val="dk1"/>
          </a:fillRef>
          <a:effectRef idx="2">
            <a:schemeClr val="dk1"/>
          </a:effectRef>
          <a:fontRef idx="minor">
            <a:schemeClr val="tx1"/>
          </a:fontRef>
        </p:style>
      </p:cxnSp>
      <p:cxnSp>
        <p:nvCxnSpPr>
          <p:cNvPr id="33" name="直接连接符 32">
            <a:extLst>
              <a:ext uri="{FF2B5EF4-FFF2-40B4-BE49-F238E27FC236}">
                <a16:creationId xmlns:a16="http://schemas.microsoft.com/office/drawing/2014/main" id="{3CF3C621-5E6B-4510-AF88-F15CD5BECFEC}"/>
              </a:ext>
            </a:extLst>
          </p:cNvPr>
          <p:cNvCxnSpPr>
            <a:cxnSpLocks/>
          </p:cNvCxnSpPr>
          <p:nvPr/>
        </p:nvCxnSpPr>
        <p:spPr>
          <a:xfrm flipH="1">
            <a:off x="9614010" y="4706209"/>
            <a:ext cx="426212" cy="1347216"/>
          </a:xfrm>
          <a:prstGeom prst="line">
            <a:avLst/>
          </a:prstGeom>
        </p:spPr>
        <p:style>
          <a:lnRef idx="3">
            <a:schemeClr val="dk1"/>
          </a:lnRef>
          <a:fillRef idx="0">
            <a:schemeClr val="dk1"/>
          </a:fillRef>
          <a:effectRef idx="2">
            <a:schemeClr val="dk1"/>
          </a:effectRef>
          <a:fontRef idx="minor">
            <a:schemeClr val="tx1"/>
          </a:fontRef>
        </p:style>
      </p:cxnSp>
      <p:cxnSp>
        <p:nvCxnSpPr>
          <p:cNvPr id="37" name="直接连接符 36">
            <a:extLst>
              <a:ext uri="{FF2B5EF4-FFF2-40B4-BE49-F238E27FC236}">
                <a16:creationId xmlns:a16="http://schemas.microsoft.com/office/drawing/2014/main" id="{FE76F6D2-D47D-46FE-8D69-A2F40C3557B9}"/>
              </a:ext>
            </a:extLst>
          </p:cNvPr>
          <p:cNvCxnSpPr>
            <a:cxnSpLocks/>
          </p:cNvCxnSpPr>
          <p:nvPr/>
        </p:nvCxnSpPr>
        <p:spPr>
          <a:xfrm>
            <a:off x="9595540" y="1331830"/>
            <a:ext cx="179044" cy="234969"/>
          </a:xfrm>
          <a:prstGeom prst="line">
            <a:avLst/>
          </a:prstGeom>
        </p:spPr>
        <p:style>
          <a:lnRef idx="3">
            <a:schemeClr val="dk1"/>
          </a:lnRef>
          <a:fillRef idx="0">
            <a:schemeClr val="dk1"/>
          </a:fillRef>
          <a:effectRef idx="2">
            <a:schemeClr val="dk1"/>
          </a:effectRef>
          <a:fontRef idx="minor">
            <a:schemeClr val="tx1"/>
          </a:fontRef>
        </p:style>
      </p:cxnSp>
      <p:cxnSp>
        <p:nvCxnSpPr>
          <p:cNvPr id="40" name="直接连接符 39">
            <a:extLst>
              <a:ext uri="{FF2B5EF4-FFF2-40B4-BE49-F238E27FC236}">
                <a16:creationId xmlns:a16="http://schemas.microsoft.com/office/drawing/2014/main" id="{1EE0E469-81EA-4CAC-9867-9E865AACF03D}"/>
              </a:ext>
            </a:extLst>
          </p:cNvPr>
          <p:cNvCxnSpPr>
            <a:cxnSpLocks/>
          </p:cNvCxnSpPr>
          <p:nvPr/>
        </p:nvCxnSpPr>
        <p:spPr>
          <a:xfrm>
            <a:off x="9561166" y="1296055"/>
            <a:ext cx="52843" cy="4757370"/>
          </a:xfrm>
          <a:prstGeom prst="line">
            <a:avLst/>
          </a:prstGeom>
        </p:spPr>
        <p:style>
          <a:lnRef idx="3">
            <a:schemeClr val="dk1"/>
          </a:lnRef>
          <a:fillRef idx="0">
            <a:schemeClr val="dk1"/>
          </a:fillRef>
          <a:effectRef idx="2">
            <a:schemeClr val="dk1"/>
          </a:effectRef>
          <a:fontRef idx="minor">
            <a:schemeClr val="tx1"/>
          </a:fontRef>
        </p:style>
      </p:cxnSp>
      <p:cxnSp>
        <p:nvCxnSpPr>
          <p:cNvPr id="59" name="直接连接符 58">
            <a:extLst>
              <a:ext uri="{FF2B5EF4-FFF2-40B4-BE49-F238E27FC236}">
                <a16:creationId xmlns:a16="http://schemas.microsoft.com/office/drawing/2014/main" id="{0C75B835-708A-4B9E-8EB9-61ADA24AE961}"/>
              </a:ext>
            </a:extLst>
          </p:cNvPr>
          <p:cNvCxnSpPr>
            <a:cxnSpLocks/>
          </p:cNvCxnSpPr>
          <p:nvPr/>
        </p:nvCxnSpPr>
        <p:spPr>
          <a:xfrm>
            <a:off x="9358009" y="4078344"/>
            <a:ext cx="469107"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60" name="直接连接符 59">
            <a:extLst>
              <a:ext uri="{FF2B5EF4-FFF2-40B4-BE49-F238E27FC236}">
                <a16:creationId xmlns:a16="http://schemas.microsoft.com/office/drawing/2014/main" id="{EA5319FC-6DC6-4523-9BB3-66D6B8C7DE8D}"/>
              </a:ext>
            </a:extLst>
          </p:cNvPr>
          <p:cNvCxnSpPr>
            <a:cxnSpLocks/>
          </p:cNvCxnSpPr>
          <p:nvPr/>
        </p:nvCxnSpPr>
        <p:spPr>
          <a:xfrm>
            <a:off x="9388384" y="4738858"/>
            <a:ext cx="6268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63" name="直接连接符 62">
            <a:extLst>
              <a:ext uri="{FF2B5EF4-FFF2-40B4-BE49-F238E27FC236}">
                <a16:creationId xmlns:a16="http://schemas.microsoft.com/office/drawing/2014/main" id="{25DFA7C3-09FD-40A9-A5A4-FDDDABE40A42}"/>
              </a:ext>
            </a:extLst>
          </p:cNvPr>
          <p:cNvCxnSpPr>
            <a:cxnSpLocks/>
          </p:cNvCxnSpPr>
          <p:nvPr/>
        </p:nvCxnSpPr>
        <p:spPr>
          <a:xfrm flipV="1">
            <a:off x="10672936" y="4052440"/>
            <a:ext cx="354142" cy="27389"/>
          </a:xfrm>
          <a:prstGeom prst="line">
            <a:avLst/>
          </a:prstGeom>
        </p:spPr>
        <p:style>
          <a:lnRef idx="3">
            <a:schemeClr val="accent4"/>
          </a:lnRef>
          <a:fillRef idx="0">
            <a:schemeClr val="accent4"/>
          </a:fillRef>
          <a:effectRef idx="2">
            <a:schemeClr val="accent4"/>
          </a:effectRef>
          <a:fontRef idx="minor">
            <a:schemeClr val="tx1"/>
          </a:fontRef>
        </p:style>
      </p:cxnSp>
      <p:cxnSp>
        <p:nvCxnSpPr>
          <p:cNvPr id="65" name="直接连接符 64">
            <a:extLst>
              <a:ext uri="{FF2B5EF4-FFF2-40B4-BE49-F238E27FC236}">
                <a16:creationId xmlns:a16="http://schemas.microsoft.com/office/drawing/2014/main" id="{9EE000CE-36F0-424E-A7F3-0B18983DD385}"/>
              </a:ext>
            </a:extLst>
          </p:cNvPr>
          <p:cNvCxnSpPr>
            <a:cxnSpLocks/>
          </p:cNvCxnSpPr>
          <p:nvPr/>
        </p:nvCxnSpPr>
        <p:spPr>
          <a:xfrm>
            <a:off x="11027078" y="4052441"/>
            <a:ext cx="359852" cy="25903"/>
          </a:xfrm>
          <a:prstGeom prst="line">
            <a:avLst/>
          </a:prstGeom>
        </p:spPr>
        <p:style>
          <a:lnRef idx="3">
            <a:schemeClr val="accent4"/>
          </a:lnRef>
          <a:fillRef idx="0">
            <a:schemeClr val="accent4"/>
          </a:fillRef>
          <a:effectRef idx="2">
            <a:schemeClr val="accent4"/>
          </a:effectRef>
          <a:fontRef idx="minor">
            <a:schemeClr val="tx1"/>
          </a:fontRef>
        </p:style>
      </p:cxnSp>
      <p:cxnSp>
        <p:nvCxnSpPr>
          <p:cNvPr id="68" name="直接连接符 67">
            <a:extLst>
              <a:ext uri="{FF2B5EF4-FFF2-40B4-BE49-F238E27FC236}">
                <a16:creationId xmlns:a16="http://schemas.microsoft.com/office/drawing/2014/main" id="{9EAE9BFB-EB28-4577-B94F-C4575F8C2109}"/>
              </a:ext>
            </a:extLst>
          </p:cNvPr>
          <p:cNvCxnSpPr>
            <a:cxnSpLocks/>
          </p:cNvCxnSpPr>
          <p:nvPr/>
        </p:nvCxnSpPr>
        <p:spPr>
          <a:xfrm flipV="1">
            <a:off x="10563970" y="4089029"/>
            <a:ext cx="127163" cy="141770"/>
          </a:xfrm>
          <a:prstGeom prst="line">
            <a:avLst/>
          </a:prstGeom>
        </p:spPr>
        <p:style>
          <a:lnRef idx="3">
            <a:schemeClr val="accent4"/>
          </a:lnRef>
          <a:fillRef idx="0">
            <a:schemeClr val="accent4"/>
          </a:fillRef>
          <a:effectRef idx="2">
            <a:schemeClr val="accent4"/>
          </a:effectRef>
          <a:fontRef idx="minor">
            <a:schemeClr val="tx1"/>
          </a:fontRef>
        </p:style>
      </p:cxnSp>
      <p:cxnSp>
        <p:nvCxnSpPr>
          <p:cNvPr id="70" name="直接连接符 69">
            <a:extLst>
              <a:ext uri="{FF2B5EF4-FFF2-40B4-BE49-F238E27FC236}">
                <a16:creationId xmlns:a16="http://schemas.microsoft.com/office/drawing/2014/main" id="{BDC258CF-3BC7-42F0-B534-C19A0C519153}"/>
              </a:ext>
            </a:extLst>
          </p:cNvPr>
          <p:cNvCxnSpPr>
            <a:cxnSpLocks/>
          </p:cNvCxnSpPr>
          <p:nvPr/>
        </p:nvCxnSpPr>
        <p:spPr>
          <a:xfrm flipH="1" flipV="1">
            <a:off x="11386930" y="4060119"/>
            <a:ext cx="135728" cy="170680"/>
          </a:xfrm>
          <a:prstGeom prst="line">
            <a:avLst/>
          </a:prstGeom>
        </p:spPr>
        <p:style>
          <a:lnRef idx="3">
            <a:schemeClr val="accent4"/>
          </a:lnRef>
          <a:fillRef idx="0">
            <a:schemeClr val="accent4"/>
          </a:fillRef>
          <a:effectRef idx="2">
            <a:schemeClr val="accent4"/>
          </a:effectRef>
          <a:fontRef idx="minor">
            <a:schemeClr val="tx1"/>
          </a:fontRef>
        </p:style>
      </p:cxnSp>
      <p:cxnSp>
        <p:nvCxnSpPr>
          <p:cNvPr id="73" name="直接连接符 72">
            <a:extLst>
              <a:ext uri="{FF2B5EF4-FFF2-40B4-BE49-F238E27FC236}">
                <a16:creationId xmlns:a16="http://schemas.microsoft.com/office/drawing/2014/main" id="{F600B0D5-C306-4528-8B68-B35682730CEF}"/>
              </a:ext>
            </a:extLst>
          </p:cNvPr>
          <p:cNvCxnSpPr>
            <a:cxnSpLocks/>
          </p:cNvCxnSpPr>
          <p:nvPr/>
        </p:nvCxnSpPr>
        <p:spPr>
          <a:xfrm flipV="1">
            <a:off x="10563970" y="4679799"/>
            <a:ext cx="463108" cy="348441"/>
          </a:xfrm>
          <a:prstGeom prst="line">
            <a:avLst/>
          </a:prstGeom>
        </p:spPr>
        <p:style>
          <a:lnRef idx="3">
            <a:schemeClr val="accent6"/>
          </a:lnRef>
          <a:fillRef idx="0">
            <a:schemeClr val="accent6"/>
          </a:fillRef>
          <a:effectRef idx="2">
            <a:schemeClr val="accent6"/>
          </a:effectRef>
          <a:fontRef idx="minor">
            <a:schemeClr val="tx1"/>
          </a:fontRef>
        </p:style>
      </p:cxnSp>
      <p:cxnSp>
        <p:nvCxnSpPr>
          <p:cNvPr id="75" name="直接连接符 74">
            <a:extLst>
              <a:ext uri="{FF2B5EF4-FFF2-40B4-BE49-F238E27FC236}">
                <a16:creationId xmlns:a16="http://schemas.microsoft.com/office/drawing/2014/main" id="{587778B2-3987-425D-BC0A-AE9F1A930C90}"/>
              </a:ext>
            </a:extLst>
          </p:cNvPr>
          <p:cNvCxnSpPr>
            <a:cxnSpLocks/>
          </p:cNvCxnSpPr>
          <p:nvPr/>
        </p:nvCxnSpPr>
        <p:spPr>
          <a:xfrm>
            <a:off x="11027078" y="4678314"/>
            <a:ext cx="495580" cy="317275"/>
          </a:xfrm>
          <a:prstGeom prst="line">
            <a:avLst/>
          </a:prstGeom>
        </p:spPr>
        <p:style>
          <a:lnRef idx="3">
            <a:schemeClr val="accent6"/>
          </a:lnRef>
          <a:fillRef idx="0">
            <a:schemeClr val="accent6"/>
          </a:fillRef>
          <a:effectRef idx="2">
            <a:schemeClr val="accent6"/>
          </a:effectRef>
          <a:fontRef idx="minor">
            <a:schemeClr val="tx1"/>
          </a:fontRef>
        </p:style>
      </p:cxnSp>
      <p:cxnSp>
        <p:nvCxnSpPr>
          <p:cNvPr id="83" name="直接连接符 82">
            <a:extLst>
              <a:ext uri="{FF2B5EF4-FFF2-40B4-BE49-F238E27FC236}">
                <a16:creationId xmlns:a16="http://schemas.microsoft.com/office/drawing/2014/main" id="{DE27B93E-AEA7-4888-804B-5075A31290A2}"/>
              </a:ext>
            </a:extLst>
          </p:cNvPr>
          <p:cNvCxnSpPr/>
          <p:nvPr/>
        </p:nvCxnSpPr>
        <p:spPr>
          <a:xfrm>
            <a:off x="2340864" y="4120896"/>
            <a:ext cx="469392"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4" name="直接连接符 83">
            <a:extLst>
              <a:ext uri="{FF2B5EF4-FFF2-40B4-BE49-F238E27FC236}">
                <a16:creationId xmlns:a16="http://schemas.microsoft.com/office/drawing/2014/main" id="{36D86923-21D0-459A-BAE1-7457119F8AB8}"/>
              </a:ext>
            </a:extLst>
          </p:cNvPr>
          <p:cNvCxnSpPr>
            <a:cxnSpLocks/>
          </p:cNvCxnSpPr>
          <p:nvPr/>
        </p:nvCxnSpPr>
        <p:spPr>
          <a:xfrm flipV="1">
            <a:off x="10563970" y="4335939"/>
            <a:ext cx="463108" cy="158612"/>
          </a:xfrm>
          <a:prstGeom prst="line">
            <a:avLst/>
          </a:prstGeom>
        </p:spPr>
        <p:style>
          <a:lnRef idx="3">
            <a:schemeClr val="accent3"/>
          </a:lnRef>
          <a:fillRef idx="0">
            <a:schemeClr val="accent3"/>
          </a:fillRef>
          <a:effectRef idx="2">
            <a:schemeClr val="accent3"/>
          </a:effectRef>
          <a:fontRef idx="minor">
            <a:schemeClr val="tx1"/>
          </a:fontRef>
        </p:style>
      </p:cxnSp>
      <p:cxnSp>
        <p:nvCxnSpPr>
          <p:cNvPr id="86" name="直接连接符 85">
            <a:extLst>
              <a:ext uri="{FF2B5EF4-FFF2-40B4-BE49-F238E27FC236}">
                <a16:creationId xmlns:a16="http://schemas.microsoft.com/office/drawing/2014/main" id="{88E69CF6-D704-43E4-946D-2887563AB69C}"/>
              </a:ext>
            </a:extLst>
          </p:cNvPr>
          <p:cNvCxnSpPr>
            <a:cxnSpLocks/>
          </p:cNvCxnSpPr>
          <p:nvPr/>
        </p:nvCxnSpPr>
        <p:spPr>
          <a:xfrm>
            <a:off x="11027078" y="4327043"/>
            <a:ext cx="495580" cy="179341"/>
          </a:xfrm>
          <a:prstGeom prst="line">
            <a:avLst/>
          </a:prstGeom>
        </p:spPr>
        <p:style>
          <a:lnRef idx="3">
            <a:schemeClr val="accent3"/>
          </a:lnRef>
          <a:fillRef idx="0">
            <a:schemeClr val="accent3"/>
          </a:fillRef>
          <a:effectRef idx="2">
            <a:schemeClr val="accent3"/>
          </a:effectRef>
          <a:fontRef idx="minor">
            <a:schemeClr val="tx1"/>
          </a:fontRef>
        </p:style>
      </p:cxnSp>
      <p:cxnSp>
        <p:nvCxnSpPr>
          <p:cNvPr id="88" name="直接连接符 87">
            <a:extLst>
              <a:ext uri="{FF2B5EF4-FFF2-40B4-BE49-F238E27FC236}">
                <a16:creationId xmlns:a16="http://schemas.microsoft.com/office/drawing/2014/main" id="{F18C2195-B406-4912-973C-6E6738ED976D}"/>
              </a:ext>
            </a:extLst>
          </p:cNvPr>
          <p:cNvCxnSpPr>
            <a:cxnSpLocks/>
          </p:cNvCxnSpPr>
          <p:nvPr/>
        </p:nvCxnSpPr>
        <p:spPr>
          <a:xfrm>
            <a:off x="9445235" y="4484828"/>
            <a:ext cx="495581"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91" name="直接连接符 90">
            <a:extLst>
              <a:ext uri="{FF2B5EF4-FFF2-40B4-BE49-F238E27FC236}">
                <a16:creationId xmlns:a16="http://schemas.microsoft.com/office/drawing/2014/main" id="{90897D61-66CF-452C-9E5E-B7514B36F075}"/>
              </a:ext>
            </a:extLst>
          </p:cNvPr>
          <p:cNvCxnSpPr>
            <a:cxnSpLocks/>
          </p:cNvCxnSpPr>
          <p:nvPr/>
        </p:nvCxnSpPr>
        <p:spPr>
          <a:xfrm flipV="1">
            <a:off x="10537300" y="4503447"/>
            <a:ext cx="26670" cy="96244"/>
          </a:xfrm>
          <a:prstGeom prst="line">
            <a:avLst/>
          </a:prstGeom>
        </p:spPr>
        <p:style>
          <a:lnRef idx="3">
            <a:schemeClr val="accent3"/>
          </a:lnRef>
          <a:fillRef idx="0">
            <a:schemeClr val="accent3"/>
          </a:fillRef>
          <a:effectRef idx="2">
            <a:schemeClr val="accent3"/>
          </a:effectRef>
          <a:fontRef idx="minor">
            <a:schemeClr val="tx1"/>
          </a:fontRef>
        </p:style>
      </p:cxnSp>
      <p:cxnSp>
        <p:nvCxnSpPr>
          <p:cNvPr id="94" name="直接连接符 93">
            <a:extLst>
              <a:ext uri="{FF2B5EF4-FFF2-40B4-BE49-F238E27FC236}">
                <a16:creationId xmlns:a16="http://schemas.microsoft.com/office/drawing/2014/main" id="{04258744-4806-4BAE-918B-B68ECC383AB1}"/>
              </a:ext>
            </a:extLst>
          </p:cNvPr>
          <p:cNvCxnSpPr>
            <a:cxnSpLocks/>
          </p:cNvCxnSpPr>
          <p:nvPr/>
        </p:nvCxnSpPr>
        <p:spPr>
          <a:xfrm flipH="1" flipV="1">
            <a:off x="11522658" y="4503447"/>
            <a:ext cx="35722" cy="96244"/>
          </a:xfrm>
          <a:prstGeom prst="line">
            <a:avLst/>
          </a:prstGeom>
        </p:spPr>
        <p:style>
          <a:lnRef idx="3">
            <a:schemeClr val="accent3"/>
          </a:lnRef>
          <a:fillRef idx="0">
            <a:schemeClr val="accent3"/>
          </a:fillRef>
          <a:effectRef idx="2">
            <a:schemeClr val="accent3"/>
          </a:effectRef>
          <a:fontRef idx="minor">
            <a:schemeClr val="tx1"/>
          </a:fontRef>
        </p:style>
      </p:cxnSp>
      <p:cxnSp>
        <p:nvCxnSpPr>
          <p:cNvPr id="99" name="直接连接符 98">
            <a:extLst>
              <a:ext uri="{FF2B5EF4-FFF2-40B4-BE49-F238E27FC236}">
                <a16:creationId xmlns:a16="http://schemas.microsoft.com/office/drawing/2014/main" id="{7B980DF0-7046-4371-A932-CC791AEAD12D}"/>
              </a:ext>
            </a:extLst>
          </p:cNvPr>
          <p:cNvCxnSpPr>
            <a:cxnSpLocks/>
          </p:cNvCxnSpPr>
          <p:nvPr/>
        </p:nvCxnSpPr>
        <p:spPr>
          <a:xfrm>
            <a:off x="9588248" y="5222728"/>
            <a:ext cx="282302"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1" name="直接连接符 100">
            <a:extLst>
              <a:ext uri="{FF2B5EF4-FFF2-40B4-BE49-F238E27FC236}">
                <a16:creationId xmlns:a16="http://schemas.microsoft.com/office/drawing/2014/main" id="{CA998BE6-3F8D-49CB-B789-8B2B3543FE47}"/>
              </a:ext>
            </a:extLst>
          </p:cNvPr>
          <p:cNvCxnSpPr>
            <a:cxnSpLocks/>
          </p:cNvCxnSpPr>
          <p:nvPr/>
        </p:nvCxnSpPr>
        <p:spPr>
          <a:xfrm flipV="1">
            <a:off x="10627551" y="5143659"/>
            <a:ext cx="399527" cy="260686"/>
          </a:xfrm>
          <a:prstGeom prst="line">
            <a:avLst/>
          </a:prstGeom>
        </p:spPr>
        <p:style>
          <a:lnRef idx="3">
            <a:schemeClr val="accent6"/>
          </a:lnRef>
          <a:fillRef idx="0">
            <a:schemeClr val="accent6"/>
          </a:fillRef>
          <a:effectRef idx="2">
            <a:schemeClr val="accent6"/>
          </a:effectRef>
          <a:fontRef idx="minor">
            <a:schemeClr val="tx1"/>
          </a:fontRef>
        </p:style>
      </p:cxnSp>
      <p:cxnSp>
        <p:nvCxnSpPr>
          <p:cNvPr id="103" name="直接连接符 102">
            <a:extLst>
              <a:ext uri="{FF2B5EF4-FFF2-40B4-BE49-F238E27FC236}">
                <a16:creationId xmlns:a16="http://schemas.microsoft.com/office/drawing/2014/main" id="{DF3EC9B7-7B69-4A10-8D20-20993C0CB23D}"/>
              </a:ext>
            </a:extLst>
          </p:cNvPr>
          <p:cNvCxnSpPr>
            <a:cxnSpLocks/>
          </p:cNvCxnSpPr>
          <p:nvPr/>
        </p:nvCxnSpPr>
        <p:spPr>
          <a:xfrm>
            <a:off x="11027078" y="5132342"/>
            <a:ext cx="531302" cy="272002"/>
          </a:xfrm>
          <a:prstGeom prst="line">
            <a:avLst/>
          </a:prstGeom>
        </p:spPr>
        <p:style>
          <a:lnRef idx="3">
            <a:schemeClr val="accent6"/>
          </a:lnRef>
          <a:fillRef idx="0">
            <a:schemeClr val="accent6"/>
          </a:fillRef>
          <a:effectRef idx="2">
            <a:schemeClr val="accent6"/>
          </a:effectRef>
          <a:fontRef idx="minor">
            <a:schemeClr val="tx1"/>
          </a:fontRef>
        </p:style>
      </p:cxnSp>
      <p:sp>
        <p:nvSpPr>
          <p:cNvPr id="105" name="文本框 104">
            <a:extLst>
              <a:ext uri="{FF2B5EF4-FFF2-40B4-BE49-F238E27FC236}">
                <a16:creationId xmlns:a16="http://schemas.microsoft.com/office/drawing/2014/main" id="{02FF656E-1288-43F2-849A-4D9D46792025}"/>
              </a:ext>
            </a:extLst>
          </p:cNvPr>
          <p:cNvSpPr txBox="1"/>
          <p:nvPr/>
        </p:nvSpPr>
        <p:spPr>
          <a:xfrm>
            <a:off x="10015184" y="5591760"/>
            <a:ext cx="2030384"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dirty="0">
                <a:solidFill>
                  <a:srgbClr val="FF0000"/>
                </a:solidFill>
                <a:highlight>
                  <a:srgbClr val="FFFF00"/>
                </a:highlight>
              </a:rPr>
              <a:t>上面四条线不是都做硬转折。</a:t>
            </a:r>
            <a:r>
              <a:rPr lang="zh-CN" altLang="en-US" dirty="0"/>
              <a:t>请适当弧线，避免全局圆润或全局生硬</a:t>
            </a:r>
          </a:p>
        </p:txBody>
      </p:sp>
      <p:sp>
        <p:nvSpPr>
          <p:cNvPr id="106" name="文本框 105">
            <a:extLst>
              <a:ext uri="{FF2B5EF4-FFF2-40B4-BE49-F238E27FC236}">
                <a16:creationId xmlns:a16="http://schemas.microsoft.com/office/drawing/2014/main" id="{BEF21110-35CB-40CB-ABBA-B492EC98E984}"/>
              </a:ext>
            </a:extLst>
          </p:cNvPr>
          <p:cNvSpPr txBox="1"/>
          <p:nvPr/>
        </p:nvSpPr>
        <p:spPr>
          <a:xfrm>
            <a:off x="10453971" y="1805792"/>
            <a:ext cx="1591597"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dirty="0"/>
              <a:t>上面四爪，每个爪都可以考虑参考下爪，做出十字棱</a:t>
            </a:r>
            <a:endParaRPr lang="en-US" altLang="zh-CN" dirty="0"/>
          </a:p>
        </p:txBody>
      </p:sp>
      <p:cxnSp>
        <p:nvCxnSpPr>
          <p:cNvPr id="107" name="直接连接符 106">
            <a:extLst>
              <a:ext uri="{FF2B5EF4-FFF2-40B4-BE49-F238E27FC236}">
                <a16:creationId xmlns:a16="http://schemas.microsoft.com/office/drawing/2014/main" id="{32470EF5-90F2-4DE2-A89A-2EC270EAC689}"/>
              </a:ext>
            </a:extLst>
          </p:cNvPr>
          <p:cNvCxnSpPr>
            <a:cxnSpLocks/>
          </p:cNvCxnSpPr>
          <p:nvPr/>
        </p:nvCxnSpPr>
        <p:spPr>
          <a:xfrm>
            <a:off x="2328087" y="4926850"/>
            <a:ext cx="544655"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4" name="直接箭头连接符 3">
            <a:extLst>
              <a:ext uri="{FF2B5EF4-FFF2-40B4-BE49-F238E27FC236}">
                <a16:creationId xmlns:a16="http://schemas.microsoft.com/office/drawing/2014/main" id="{AFF3F5EE-537C-4D52-B703-4C541847670B}"/>
              </a:ext>
            </a:extLst>
          </p:cNvPr>
          <p:cNvCxnSpPr>
            <a:cxnSpLocks/>
            <a:stCxn id="56" idx="1"/>
          </p:cNvCxnSpPr>
          <p:nvPr/>
        </p:nvCxnSpPr>
        <p:spPr>
          <a:xfrm flipH="1">
            <a:off x="9774586" y="1036395"/>
            <a:ext cx="476202" cy="530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6551BF2C-F794-454A-AC9B-155EFF116527}"/>
              </a:ext>
            </a:extLst>
          </p:cNvPr>
          <p:cNvSpPr txBox="1"/>
          <p:nvPr/>
        </p:nvSpPr>
        <p:spPr>
          <a:xfrm>
            <a:off x="10250788" y="574730"/>
            <a:ext cx="1794779" cy="92333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dirty="0"/>
              <a:t>折线，曲线或直线均可。曲率较小的曲线优先。</a:t>
            </a:r>
            <a:endParaRPr lang="en-US" altLang="zh-CN" dirty="0"/>
          </a:p>
        </p:txBody>
      </p:sp>
      <p:cxnSp>
        <p:nvCxnSpPr>
          <p:cNvPr id="10" name="直接连接符 9">
            <a:extLst>
              <a:ext uri="{FF2B5EF4-FFF2-40B4-BE49-F238E27FC236}">
                <a16:creationId xmlns:a16="http://schemas.microsoft.com/office/drawing/2014/main" id="{7335457D-9E80-4B35-8638-599D14507E39}"/>
              </a:ext>
            </a:extLst>
          </p:cNvPr>
          <p:cNvCxnSpPr/>
          <p:nvPr/>
        </p:nvCxnSpPr>
        <p:spPr>
          <a:xfrm flipH="1" flipV="1">
            <a:off x="9539718" y="1036395"/>
            <a:ext cx="234866" cy="530404"/>
          </a:xfrm>
          <a:prstGeom prst="line">
            <a:avLst/>
          </a:prstGeom>
        </p:spPr>
        <p:style>
          <a:lnRef idx="1">
            <a:schemeClr val="accent1"/>
          </a:lnRef>
          <a:fillRef idx="0">
            <a:schemeClr val="accent1"/>
          </a:fillRef>
          <a:effectRef idx="0">
            <a:schemeClr val="accent1"/>
          </a:effectRef>
          <a:fontRef idx="minor">
            <a:schemeClr val="tx1"/>
          </a:fontRef>
        </p:style>
      </p:cxnSp>
      <p:sp>
        <p:nvSpPr>
          <p:cNvPr id="13" name="任意多边形: 形状 12">
            <a:extLst>
              <a:ext uri="{FF2B5EF4-FFF2-40B4-BE49-F238E27FC236}">
                <a16:creationId xmlns:a16="http://schemas.microsoft.com/office/drawing/2014/main" id="{CD546295-2E6F-4C2F-BE83-C2D1B46AE8CA}"/>
              </a:ext>
            </a:extLst>
          </p:cNvPr>
          <p:cNvSpPr/>
          <p:nvPr/>
        </p:nvSpPr>
        <p:spPr>
          <a:xfrm>
            <a:off x="9565750" y="1501299"/>
            <a:ext cx="278130" cy="220980"/>
          </a:xfrm>
          <a:custGeom>
            <a:avLst/>
            <a:gdLst>
              <a:gd name="connsiteX0" fmla="*/ 278130 w 278130"/>
              <a:gd name="connsiteY0" fmla="*/ 220980 h 220980"/>
              <a:gd name="connsiteX1" fmla="*/ 190500 w 278130"/>
              <a:gd name="connsiteY1" fmla="*/ 87630 h 220980"/>
              <a:gd name="connsiteX2" fmla="*/ 0 w 278130"/>
              <a:gd name="connsiteY2" fmla="*/ 0 h 220980"/>
            </a:gdLst>
            <a:ahLst/>
            <a:cxnLst>
              <a:cxn ang="0">
                <a:pos x="connsiteX0" y="connsiteY0"/>
              </a:cxn>
              <a:cxn ang="0">
                <a:pos x="connsiteX1" y="connsiteY1"/>
              </a:cxn>
              <a:cxn ang="0">
                <a:pos x="connsiteX2" y="connsiteY2"/>
              </a:cxn>
            </a:cxnLst>
            <a:rect l="l" t="t" r="r" b="b"/>
            <a:pathLst>
              <a:path w="278130" h="220980">
                <a:moveTo>
                  <a:pt x="278130" y="220980"/>
                </a:moveTo>
                <a:cubicBezTo>
                  <a:pt x="257492" y="172720"/>
                  <a:pt x="236855" y="124460"/>
                  <a:pt x="190500" y="87630"/>
                </a:cubicBezTo>
                <a:cubicBezTo>
                  <a:pt x="144145" y="50800"/>
                  <a:pt x="53975" y="20320"/>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连接符 65">
            <a:extLst>
              <a:ext uri="{FF2B5EF4-FFF2-40B4-BE49-F238E27FC236}">
                <a16:creationId xmlns:a16="http://schemas.microsoft.com/office/drawing/2014/main" id="{CBC110B6-DCFD-45EC-A26E-F437D025085A}"/>
              </a:ext>
            </a:extLst>
          </p:cNvPr>
          <p:cNvCxnSpPr>
            <a:cxnSpLocks/>
          </p:cNvCxnSpPr>
          <p:nvPr/>
        </p:nvCxnSpPr>
        <p:spPr>
          <a:xfrm>
            <a:off x="9251764" y="4689456"/>
            <a:ext cx="362246" cy="1353480"/>
          </a:xfrm>
          <a:prstGeom prst="line">
            <a:avLst/>
          </a:prstGeom>
        </p:spPr>
        <p:style>
          <a:lnRef idx="3">
            <a:schemeClr val="dk1"/>
          </a:lnRef>
          <a:fillRef idx="0">
            <a:schemeClr val="dk1"/>
          </a:fillRef>
          <a:effectRef idx="2">
            <a:schemeClr val="dk1"/>
          </a:effectRef>
          <a:fontRef idx="minor">
            <a:schemeClr val="tx1"/>
          </a:fontRef>
        </p:style>
      </p:cxnSp>
      <p:cxnSp>
        <p:nvCxnSpPr>
          <p:cNvPr id="72" name="直接连接符 71">
            <a:extLst>
              <a:ext uri="{FF2B5EF4-FFF2-40B4-BE49-F238E27FC236}">
                <a16:creationId xmlns:a16="http://schemas.microsoft.com/office/drawing/2014/main" id="{743952D5-B516-45C3-91E9-A3E1A99C6B1B}"/>
              </a:ext>
            </a:extLst>
          </p:cNvPr>
          <p:cNvCxnSpPr>
            <a:cxnSpLocks/>
          </p:cNvCxnSpPr>
          <p:nvPr/>
        </p:nvCxnSpPr>
        <p:spPr>
          <a:xfrm flipH="1">
            <a:off x="9342586" y="1331830"/>
            <a:ext cx="207836" cy="245550"/>
          </a:xfrm>
          <a:prstGeom prst="line">
            <a:avLst/>
          </a:prstGeom>
        </p:spPr>
        <p:style>
          <a:lnRef idx="3">
            <a:schemeClr val="dk1"/>
          </a:lnRef>
          <a:fillRef idx="0">
            <a:schemeClr val="dk1"/>
          </a:fillRef>
          <a:effectRef idx="2">
            <a:schemeClr val="dk1"/>
          </a:effectRef>
          <a:fontRef idx="minor">
            <a:schemeClr val="tx1"/>
          </a:fontRef>
        </p:style>
      </p:cxnSp>
      <p:cxnSp>
        <p:nvCxnSpPr>
          <p:cNvPr id="74" name="直接连接符 73">
            <a:extLst>
              <a:ext uri="{FF2B5EF4-FFF2-40B4-BE49-F238E27FC236}">
                <a16:creationId xmlns:a16="http://schemas.microsoft.com/office/drawing/2014/main" id="{100CDDD0-4E12-4B0F-89CC-7AAC4F82240C}"/>
              </a:ext>
            </a:extLst>
          </p:cNvPr>
          <p:cNvCxnSpPr>
            <a:cxnSpLocks/>
          </p:cNvCxnSpPr>
          <p:nvPr/>
        </p:nvCxnSpPr>
        <p:spPr>
          <a:xfrm>
            <a:off x="9358009" y="1585609"/>
            <a:ext cx="30375" cy="2645190"/>
          </a:xfrm>
          <a:prstGeom prst="line">
            <a:avLst/>
          </a:prstGeom>
        </p:spPr>
        <p:style>
          <a:lnRef idx="3">
            <a:schemeClr val="dk1"/>
          </a:lnRef>
          <a:fillRef idx="0">
            <a:schemeClr val="dk1"/>
          </a:fillRef>
          <a:effectRef idx="2">
            <a:schemeClr val="dk1"/>
          </a:effectRef>
          <a:fontRef idx="minor">
            <a:schemeClr val="tx1"/>
          </a:fontRef>
        </p:style>
      </p:cxnSp>
      <p:cxnSp>
        <p:nvCxnSpPr>
          <p:cNvPr id="54" name="直接箭头连接符 53">
            <a:extLst>
              <a:ext uri="{FF2B5EF4-FFF2-40B4-BE49-F238E27FC236}">
                <a16:creationId xmlns:a16="http://schemas.microsoft.com/office/drawing/2014/main" id="{0D4B64FE-1739-4DA9-A5FB-87F9E0855DAC}"/>
              </a:ext>
            </a:extLst>
          </p:cNvPr>
          <p:cNvCxnSpPr>
            <a:cxnSpLocks/>
            <a:stCxn id="89" idx="2"/>
          </p:cNvCxnSpPr>
          <p:nvPr/>
        </p:nvCxnSpPr>
        <p:spPr>
          <a:xfrm>
            <a:off x="8138415" y="3933369"/>
            <a:ext cx="1094390" cy="744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文本框 88">
            <a:extLst>
              <a:ext uri="{FF2B5EF4-FFF2-40B4-BE49-F238E27FC236}">
                <a16:creationId xmlns:a16="http://schemas.microsoft.com/office/drawing/2014/main" id="{F790C88C-2945-478D-BD43-57B030455DC7}"/>
              </a:ext>
            </a:extLst>
          </p:cNvPr>
          <p:cNvSpPr txBox="1"/>
          <p:nvPr/>
        </p:nvSpPr>
        <p:spPr>
          <a:xfrm>
            <a:off x="7548179" y="3287038"/>
            <a:ext cx="1180471"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dirty="0"/>
              <a:t>适当圆润</a:t>
            </a:r>
            <a:endParaRPr lang="en-US" altLang="zh-CN" dirty="0"/>
          </a:p>
          <a:p>
            <a:r>
              <a:rPr lang="zh-CN" altLang="en-US" dirty="0"/>
              <a:t>避免戳人</a:t>
            </a:r>
          </a:p>
        </p:txBody>
      </p:sp>
      <p:cxnSp>
        <p:nvCxnSpPr>
          <p:cNvPr id="95" name="直接箭头连接符 94">
            <a:extLst>
              <a:ext uri="{FF2B5EF4-FFF2-40B4-BE49-F238E27FC236}">
                <a16:creationId xmlns:a16="http://schemas.microsoft.com/office/drawing/2014/main" id="{EFD30166-F7BF-4296-91DF-7334B69874DB}"/>
              </a:ext>
            </a:extLst>
          </p:cNvPr>
          <p:cNvCxnSpPr>
            <a:cxnSpLocks/>
            <a:stCxn id="89" idx="0"/>
          </p:cNvCxnSpPr>
          <p:nvPr/>
        </p:nvCxnSpPr>
        <p:spPr>
          <a:xfrm flipV="1">
            <a:off x="8138415" y="1577380"/>
            <a:ext cx="1192383" cy="1709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9B6BDCE4-5936-4AD8-AA59-A7588DCF80FF}"/>
              </a:ext>
            </a:extLst>
          </p:cNvPr>
          <p:cNvCxnSpPr>
            <a:cxnSpLocks/>
            <a:stCxn id="13" idx="1"/>
          </p:cNvCxnSpPr>
          <p:nvPr/>
        </p:nvCxnSpPr>
        <p:spPr>
          <a:xfrm>
            <a:off x="9756250" y="1588929"/>
            <a:ext cx="85160" cy="2319233"/>
          </a:xfrm>
          <a:prstGeom prst="line">
            <a:avLst/>
          </a:prstGeom>
        </p:spPr>
        <p:style>
          <a:lnRef idx="3">
            <a:schemeClr val="dk1"/>
          </a:lnRef>
          <a:fillRef idx="0">
            <a:schemeClr val="dk1"/>
          </a:fillRef>
          <a:effectRef idx="2">
            <a:schemeClr val="dk1"/>
          </a:effectRef>
          <a:fontRef idx="minor">
            <a:schemeClr val="tx1"/>
          </a:fontRef>
        </p:style>
      </p:cxnSp>
      <p:cxnSp>
        <p:nvCxnSpPr>
          <p:cNvPr id="102" name="直接箭头连接符 101">
            <a:extLst>
              <a:ext uri="{FF2B5EF4-FFF2-40B4-BE49-F238E27FC236}">
                <a16:creationId xmlns:a16="http://schemas.microsoft.com/office/drawing/2014/main" id="{B045F323-161C-4A21-A430-DA539B4A1DB3}"/>
              </a:ext>
            </a:extLst>
          </p:cNvPr>
          <p:cNvCxnSpPr>
            <a:cxnSpLocks/>
            <a:stCxn id="89" idx="3"/>
          </p:cNvCxnSpPr>
          <p:nvPr/>
        </p:nvCxnSpPr>
        <p:spPr>
          <a:xfrm>
            <a:off x="8728650" y="3610204"/>
            <a:ext cx="793666" cy="399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B20D5174-B16A-4B13-853E-C0AE3355406F}"/>
              </a:ext>
            </a:extLst>
          </p:cNvPr>
          <p:cNvCxnSpPr>
            <a:cxnSpLocks/>
          </p:cNvCxnSpPr>
          <p:nvPr/>
        </p:nvCxnSpPr>
        <p:spPr>
          <a:xfrm flipH="1">
            <a:off x="9100832" y="2728119"/>
            <a:ext cx="1353139" cy="0"/>
          </a:xfrm>
          <a:prstGeom prst="line">
            <a:avLst/>
          </a:prstGeom>
          <a:ln w="381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8" name="文本框 127">
            <a:extLst>
              <a:ext uri="{FF2B5EF4-FFF2-40B4-BE49-F238E27FC236}">
                <a16:creationId xmlns:a16="http://schemas.microsoft.com/office/drawing/2014/main" id="{993CE2AA-A5F8-4DB8-82F3-74C07B2E6B42}"/>
              </a:ext>
            </a:extLst>
          </p:cNvPr>
          <p:cNvSpPr txBox="1"/>
          <p:nvPr/>
        </p:nvSpPr>
        <p:spPr>
          <a:xfrm>
            <a:off x="125665" y="3748703"/>
            <a:ext cx="1184756"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dirty="0"/>
              <a:t>偏圆润，但从正面还是需要看出转折</a:t>
            </a:r>
            <a:endParaRPr lang="en-US" altLang="zh-CN" dirty="0"/>
          </a:p>
        </p:txBody>
      </p:sp>
      <p:cxnSp>
        <p:nvCxnSpPr>
          <p:cNvPr id="130" name="直接箭头连接符 129">
            <a:extLst>
              <a:ext uri="{FF2B5EF4-FFF2-40B4-BE49-F238E27FC236}">
                <a16:creationId xmlns:a16="http://schemas.microsoft.com/office/drawing/2014/main" id="{E7A02FB5-23D1-4BA6-B97E-442E2EED8042}"/>
              </a:ext>
            </a:extLst>
          </p:cNvPr>
          <p:cNvCxnSpPr>
            <a:cxnSpLocks/>
            <a:stCxn id="128" idx="3"/>
          </p:cNvCxnSpPr>
          <p:nvPr/>
        </p:nvCxnSpPr>
        <p:spPr>
          <a:xfrm flipV="1">
            <a:off x="1310421" y="4049089"/>
            <a:ext cx="1225354" cy="299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文本框 130">
            <a:extLst>
              <a:ext uri="{FF2B5EF4-FFF2-40B4-BE49-F238E27FC236}">
                <a16:creationId xmlns:a16="http://schemas.microsoft.com/office/drawing/2014/main" id="{74A0224E-DB74-4E44-9416-986E25AF3BD8}"/>
              </a:ext>
            </a:extLst>
          </p:cNvPr>
          <p:cNvSpPr txBox="1"/>
          <p:nvPr/>
        </p:nvSpPr>
        <p:spPr>
          <a:xfrm>
            <a:off x="125664" y="5143659"/>
            <a:ext cx="1225354"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dirty="0"/>
              <a:t>偏硬转折</a:t>
            </a:r>
            <a:endParaRPr lang="en-US" altLang="zh-CN" dirty="0"/>
          </a:p>
        </p:txBody>
      </p:sp>
      <p:cxnSp>
        <p:nvCxnSpPr>
          <p:cNvPr id="134" name="直接箭头连接符 133">
            <a:extLst>
              <a:ext uri="{FF2B5EF4-FFF2-40B4-BE49-F238E27FC236}">
                <a16:creationId xmlns:a16="http://schemas.microsoft.com/office/drawing/2014/main" id="{A00C249A-B148-4E4F-A9AA-EA9A0A7E83FD}"/>
              </a:ext>
            </a:extLst>
          </p:cNvPr>
          <p:cNvCxnSpPr>
            <a:cxnSpLocks/>
            <a:stCxn id="131" idx="3"/>
          </p:cNvCxnSpPr>
          <p:nvPr/>
        </p:nvCxnSpPr>
        <p:spPr>
          <a:xfrm flipV="1">
            <a:off x="1351018" y="4826525"/>
            <a:ext cx="1176463" cy="501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481E81B5-D682-47CD-AB0A-C5C999FB7760}"/>
              </a:ext>
            </a:extLst>
          </p:cNvPr>
          <p:cNvCxnSpPr>
            <a:cxnSpLocks/>
          </p:cNvCxnSpPr>
          <p:nvPr/>
        </p:nvCxnSpPr>
        <p:spPr>
          <a:xfrm flipV="1">
            <a:off x="1349561" y="4437326"/>
            <a:ext cx="1055708" cy="890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直接连接符 159">
            <a:extLst>
              <a:ext uri="{FF2B5EF4-FFF2-40B4-BE49-F238E27FC236}">
                <a16:creationId xmlns:a16="http://schemas.microsoft.com/office/drawing/2014/main" id="{AE53D905-A516-4F6C-8F4E-EE7D61963D58}"/>
              </a:ext>
            </a:extLst>
          </p:cNvPr>
          <p:cNvCxnSpPr>
            <a:cxnSpLocks/>
          </p:cNvCxnSpPr>
          <p:nvPr/>
        </p:nvCxnSpPr>
        <p:spPr>
          <a:xfrm flipH="1">
            <a:off x="9257427" y="4198978"/>
            <a:ext cx="132827" cy="490478"/>
          </a:xfrm>
          <a:prstGeom prst="line">
            <a:avLst/>
          </a:prstGeom>
        </p:spPr>
        <p:style>
          <a:lnRef idx="3">
            <a:schemeClr val="dk1"/>
          </a:lnRef>
          <a:fillRef idx="0">
            <a:schemeClr val="dk1"/>
          </a:fillRef>
          <a:effectRef idx="2">
            <a:schemeClr val="dk1"/>
          </a:effectRef>
          <a:fontRef idx="minor">
            <a:schemeClr val="tx1"/>
          </a:fontRef>
        </p:style>
      </p:cxnSp>
      <p:sp>
        <p:nvSpPr>
          <p:cNvPr id="164" name="文本框 163">
            <a:extLst>
              <a:ext uri="{FF2B5EF4-FFF2-40B4-BE49-F238E27FC236}">
                <a16:creationId xmlns:a16="http://schemas.microsoft.com/office/drawing/2014/main" id="{9228E99D-E566-4400-8BD6-583388DB2D22}"/>
              </a:ext>
            </a:extLst>
          </p:cNvPr>
          <p:cNvSpPr txBox="1"/>
          <p:nvPr/>
        </p:nvSpPr>
        <p:spPr>
          <a:xfrm>
            <a:off x="8721412" y="6111857"/>
            <a:ext cx="1180471"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dirty="0"/>
              <a:t>绿线以下</a:t>
            </a:r>
            <a:endParaRPr lang="en-US" altLang="zh-CN" dirty="0"/>
          </a:p>
          <a:p>
            <a:r>
              <a:rPr lang="zh-CN" altLang="en-US" dirty="0"/>
              <a:t>可以尖锐</a:t>
            </a:r>
          </a:p>
        </p:txBody>
      </p:sp>
      <p:cxnSp>
        <p:nvCxnSpPr>
          <p:cNvPr id="165" name="直接箭头连接符 164">
            <a:extLst>
              <a:ext uri="{FF2B5EF4-FFF2-40B4-BE49-F238E27FC236}">
                <a16:creationId xmlns:a16="http://schemas.microsoft.com/office/drawing/2014/main" id="{C7BD2BE0-87C4-4AD9-9BB1-9F5F193E42A1}"/>
              </a:ext>
            </a:extLst>
          </p:cNvPr>
          <p:cNvCxnSpPr>
            <a:cxnSpLocks/>
            <a:stCxn id="164" idx="0"/>
          </p:cNvCxnSpPr>
          <p:nvPr/>
        </p:nvCxnSpPr>
        <p:spPr>
          <a:xfrm flipV="1">
            <a:off x="9311648" y="4985030"/>
            <a:ext cx="228070" cy="1126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矩形 169">
            <a:extLst>
              <a:ext uri="{FF2B5EF4-FFF2-40B4-BE49-F238E27FC236}">
                <a16:creationId xmlns:a16="http://schemas.microsoft.com/office/drawing/2014/main" id="{64A1BA09-10DF-46EC-A033-C9C91F612AA4}"/>
              </a:ext>
            </a:extLst>
          </p:cNvPr>
          <p:cNvSpPr/>
          <p:nvPr/>
        </p:nvSpPr>
        <p:spPr>
          <a:xfrm>
            <a:off x="9478054" y="3014468"/>
            <a:ext cx="185464" cy="6045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cxnSp>
        <p:nvCxnSpPr>
          <p:cNvPr id="172" name="直接箭头连接符 171">
            <a:extLst>
              <a:ext uri="{FF2B5EF4-FFF2-40B4-BE49-F238E27FC236}">
                <a16:creationId xmlns:a16="http://schemas.microsoft.com/office/drawing/2014/main" id="{D8EC5744-C325-4999-A1D5-FEAD35109F6A}"/>
              </a:ext>
            </a:extLst>
          </p:cNvPr>
          <p:cNvCxnSpPr>
            <a:cxnSpLocks/>
            <a:stCxn id="174" idx="1"/>
            <a:endCxn id="170" idx="3"/>
          </p:cNvCxnSpPr>
          <p:nvPr/>
        </p:nvCxnSpPr>
        <p:spPr>
          <a:xfrm flipH="1" flipV="1">
            <a:off x="9663518" y="3316744"/>
            <a:ext cx="731773" cy="8781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4" name="文本框 173">
            <a:extLst>
              <a:ext uri="{FF2B5EF4-FFF2-40B4-BE49-F238E27FC236}">
                <a16:creationId xmlns:a16="http://schemas.microsoft.com/office/drawing/2014/main" id="{26590DBC-CB47-4C72-A080-356B5165AD74}"/>
              </a:ext>
            </a:extLst>
          </p:cNvPr>
          <p:cNvSpPr txBox="1"/>
          <p:nvPr/>
        </p:nvSpPr>
        <p:spPr>
          <a:xfrm>
            <a:off x="10395291" y="3081396"/>
            <a:ext cx="1591597"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dirty="0"/>
              <a:t>爪连接处示例。爪末端</a:t>
            </a:r>
            <a:r>
              <a:rPr lang="en-US" altLang="zh-CN" dirty="0"/>
              <a:t>z=0</a:t>
            </a:r>
            <a:endParaRPr lang="zh-CN" altLang="en-US" dirty="0"/>
          </a:p>
        </p:txBody>
      </p:sp>
      <p:cxnSp>
        <p:nvCxnSpPr>
          <p:cNvPr id="178" name="直接箭头连接符 177">
            <a:extLst>
              <a:ext uri="{FF2B5EF4-FFF2-40B4-BE49-F238E27FC236}">
                <a16:creationId xmlns:a16="http://schemas.microsoft.com/office/drawing/2014/main" id="{B5AEBFA7-B5A6-4539-B29B-C475C42C0747}"/>
              </a:ext>
            </a:extLst>
          </p:cNvPr>
          <p:cNvCxnSpPr/>
          <p:nvPr/>
        </p:nvCxnSpPr>
        <p:spPr>
          <a:xfrm>
            <a:off x="9201965" y="377072"/>
            <a:ext cx="27240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9" name="文本框 178">
            <a:extLst>
              <a:ext uri="{FF2B5EF4-FFF2-40B4-BE49-F238E27FC236}">
                <a16:creationId xmlns:a16="http://schemas.microsoft.com/office/drawing/2014/main" id="{A68295F4-4EA5-4E7C-89AB-279BAD70E51F}"/>
              </a:ext>
            </a:extLst>
          </p:cNvPr>
          <p:cNvSpPr txBox="1"/>
          <p:nvPr/>
        </p:nvSpPr>
        <p:spPr>
          <a:xfrm>
            <a:off x="9078251" y="478629"/>
            <a:ext cx="623387"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dirty="0">
                <a:solidFill>
                  <a:srgbClr val="FF0000"/>
                </a:solidFill>
                <a:highlight>
                  <a:srgbClr val="FFFF00"/>
                </a:highlight>
              </a:rPr>
              <a:t>z=0</a:t>
            </a:r>
          </a:p>
        </p:txBody>
      </p:sp>
      <p:sp>
        <p:nvSpPr>
          <p:cNvPr id="180" name="文本框 179">
            <a:extLst>
              <a:ext uri="{FF2B5EF4-FFF2-40B4-BE49-F238E27FC236}">
                <a16:creationId xmlns:a16="http://schemas.microsoft.com/office/drawing/2014/main" id="{2AB62A9E-EB23-444C-82E2-CECC5FD024F7}"/>
              </a:ext>
            </a:extLst>
          </p:cNvPr>
          <p:cNvSpPr txBox="1"/>
          <p:nvPr/>
        </p:nvSpPr>
        <p:spPr>
          <a:xfrm>
            <a:off x="11568613" y="8414"/>
            <a:ext cx="271453"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dirty="0">
                <a:solidFill>
                  <a:srgbClr val="FF0000"/>
                </a:solidFill>
                <a:highlight>
                  <a:srgbClr val="FFFF00"/>
                </a:highlight>
              </a:rPr>
              <a:t>z</a:t>
            </a:r>
          </a:p>
        </p:txBody>
      </p:sp>
      <p:cxnSp>
        <p:nvCxnSpPr>
          <p:cNvPr id="184" name="直接箭头连接符 183">
            <a:extLst>
              <a:ext uri="{FF2B5EF4-FFF2-40B4-BE49-F238E27FC236}">
                <a16:creationId xmlns:a16="http://schemas.microsoft.com/office/drawing/2014/main" id="{AD6D362F-6F87-47C6-9695-89310FDC069D}"/>
              </a:ext>
            </a:extLst>
          </p:cNvPr>
          <p:cNvCxnSpPr>
            <a:cxnSpLocks/>
          </p:cNvCxnSpPr>
          <p:nvPr/>
        </p:nvCxnSpPr>
        <p:spPr>
          <a:xfrm>
            <a:off x="9232805" y="847961"/>
            <a:ext cx="127034" cy="72941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86" name="文本框 185">
            <a:extLst>
              <a:ext uri="{FF2B5EF4-FFF2-40B4-BE49-F238E27FC236}">
                <a16:creationId xmlns:a16="http://schemas.microsoft.com/office/drawing/2014/main" id="{4D02EB05-EEA3-47AD-95AD-5AC51EEA3C5B}"/>
              </a:ext>
            </a:extLst>
          </p:cNvPr>
          <p:cNvSpPr txBox="1"/>
          <p:nvPr/>
        </p:nvSpPr>
        <p:spPr>
          <a:xfrm>
            <a:off x="6450563" y="3953360"/>
            <a:ext cx="1373887"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dirty="0">
                <a:solidFill>
                  <a:srgbClr val="FF0000"/>
                </a:solidFill>
                <a:highlight>
                  <a:srgbClr val="FFFF00"/>
                </a:highlight>
              </a:rPr>
              <a:t>z</a:t>
            </a:r>
            <a:r>
              <a:rPr lang="zh-CN" altLang="en-US" dirty="0">
                <a:solidFill>
                  <a:srgbClr val="FF0000"/>
                </a:solidFill>
                <a:highlight>
                  <a:srgbClr val="FFFF00"/>
                </a:highlight>
              </a:rPr>
              <a:t>略小于</a:t>
            </a:r>
            <a:r>
              <a:rPr lang="en-US" altLang="zh-CN" dirty="0">
                <a:solidFill>
                  <a:srgbClr val="FF0000"/>
                </a:solidFill>
                <a:highlight>
                  <a:srgbClr val="FFFF00"/>
                </a:highlight>
              </a:rPr>
              <a:t>0</a:t>
            </a:r>
          </a:p>
          <a:p>
            <a:r>
              <a:rPr lang="zh-CN" altLang="en-US" dirty="0">
                <a:solidFill>
                  <a:srgbClr val="FF0000"/>
                </a:solidFill>
                <a:highlight>
                  <a:srgbClr val="FFFF00"/>
                </a:highlight>
              </a:rPr>
              <a:t>别针厚度！</a:t>
            </a:r>
            <a:endParaRPr lang="en-US" altLang="zh-CN" dirty="0">
              <a:solidFill>
                <a:srgbClr val="FF0000"/>
              </a:solidFill>
              <a:highlight>
                <a:srgbClr val="FFFF00"/>
              </a:highlight>
            </a:endParaRPr>
          </a:p>
        </p:txBody>
      </p:sp>
      <p:cxnSp>
        <p:nvCxnSpPr>
          <p:cNvPr id="187" name="直接箭头连接符 186">
            <a:extLst>
              <a:ext uri="{FF2B5EF4-FFF2-40B4-BE49-F238E27FC236}">
                <a16:creationId xmlns:a16="http://schemas.microsoft.com/office/drawing/2014/main" id="{2A07189D-A1AD-4DDA-8A4C-7A521635D583}"/>
              </a:ext>
            </a:extLst>
          </p:cNvPr>
          <p:cNvCxnSpPr>
            <a:cxnSpLocks/>
            <a:stCxn id="186" idx="3"/>
          </p:cNvCxnSpPr>
          <p:nvPr/>
        </p:nvCxnSpPr>
        <p:spPr>
          <a:xfrm>
            <a:off x="7824450" y="4276526"/>
            <a:ext cx="1431175" cy="46022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97" name="矩形 196">
            <a:extLst>
              <a:ext uri="{FF2B5EF4-FFF2-40B4-BE49-F238E27FC236}">
                <a16:creationId xmlns:a16="http://schemas.microsoft.com/office/drawing/2014/main" id="{9DC2C0B6-BC27-41AB-9049-1E8CCC7D5951}"/>
              </a:ext>
            </a:extLst>
          </p:cNvPr>
          <p:cNvSpPr/>
          <p:nvPr/>
        </p:nvSpPr>
        <p:spPr>
          <a:xfrm>
            <a:off x="9459308" y="1862373"/>
            <a:ext cx="185464" cy="60455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cxnSp>
        <p:nvCxnSpPr>
          <p:cNvPr id="199" name="直接箭头连接符 198">
            <a:extLst>
              <a:ext uri="{FF2B5EF4-FFF2-40B4-BE49-F238E27FC236}">
                <a16:creationId xmlns:a16="http://schemas.microsoft.com/office/drawing/2014/main" id="{F3F7789B-B561-4357-92B1-18CA8E0CE1A0}"/>
              </a:ext>
            </a:extLst>
          </p:cNvPr>
          <p:cNvCxnSpPr>
            <a:cxnSpLocks/>
            <a:stCxn id="174" idx="1"/>
            <a:endCxn id="197" idx="3"/>
          </p:cNvCxnSpPr>
          <p:nvPr/>
        </p:nvCxnSpPr>
        <p:spPr>
          <a:xfrm flipH="1" flipV="1">
            <a:off x="9644772" y="2164649"/>
            <a:ext cx="750519" cy="123991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3056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904</Words>
  <Application>Microsoft Office PowerPoint</Application>
  <PresentationFormat>宽屏</PresentationFormat>
  <Paragraphs>58</Paragraphs>
  <Slides>4</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等线</vt:lpstr>
      <vt:lpstr>等线 Light</vt:lpstr>
      <vt:lpstr>Arial</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RhantolkYtriHistoria</dc:creator>
  <cp:lastModifiedBy>RhantolkYtriHistoria</cp:lastModifiedBy>
  <cp:revision>240</cp:revision>
  <dcterms:created xsi:type="dcterms:W3CDTF">2022-09-24T12:46:30Z</dcterms:created>
  <dcterms:modified xsi:type="dcterms:W3CDTF">2022-09-25T12:50:52Z</dcterms:modified>
</cp:coreProperties>
</file>