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sldIdLst>
    <p:sldId id="256" r:id="rId2"/>
    <p:sldId id="257" r:id="rId3"/>
    <p:sldId id="278" r:id="rId4"/>
    <p:sldId id="275" r:id="rId5"/>
    <p:sldId id="276" r:id="rId6"/>
    <p:sldId id="279" r:id="rId7"/>
    <p:sldId id="260" r:id="rId8"/>
    <p:sldId id="262" r:id="rId9"/>
    <p:sldId id="263" r:id="rId10"/>
    <p:sldId id="277" r:id="rId11"/>
    <p:sldId id="266" r:id="rId12"/>
    <p:sldId id="261" r:id="rId13"/>
    <p:sldId id="268" r:id="rId14"/>
    <p:sldId id="272" r:id="rId15"/>
    <p:sldId id="269" r:id="rId16"/>
    <p:sldId id="273" r:id="rId17"/>
    <p:sldId id="274" r:id="rId18"/>
    <p:sldId id="27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BBEF"/>
    <a:srgbClr val="CAD680"/>
    <a:srgbClr val="9FCAED"/>
    <a:srgbClr val="FCB4B5"/>
    <a:srgbClr val="FCD2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FEA57D-C09D-8577-01C4-1944C263DCEC}" v="2186" dt="2020-12-02T22:55:20.431"/>
    <p1510:client id="{7CF59493-AB81-2B5E-1AB1-44891535FCCC}" v="65" dt="2020-12-02T17:48:18.400"/>
    <p1510:client id="{5A014184-E733-D402-1388-F09842DC5081}" v="122" dt="2020-12-02T12:37:55.066"/>
    <p1510:client id="{D8B560B2-D1C5-D2B3-CBE3-E87EDF5CFD82}" v="5" dt="2020-12-02T10:19:04.1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331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12/3/2020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490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060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27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105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325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044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126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217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534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166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013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47A131F-D5DE-41A5-B4CF-4F345319B40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AF4666D-BD98-40A5-A75F-478B982010B2}"/>
              </a:ext>
            </a:extLst>
          </p:cNvPr>
          <p:cNvSpPr/>
          <p:nvPr/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8680585-71F9-4721-A998-4974171D2EB4}"/>
              </a:ext>
            </a:extLst>
          </p:cNvPr>
          <p:cNvSpPr/>
          <p:nvPr/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2BC95C2-2EEC-4F59-ABA8-660B0D059CCF}"/>
              </a:ext>
            </a:extLst>
          </p:cNvPr>
          <p:cNvSpPr/>
          <p:nvPr/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1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</a:extLst>
          </p:cNvPr>
          <p:cNvGrpSpPr/>
          <p:nvPr/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</a:extLst>
            </p:cNvPr>
            <p:cNvSpPr/>
            <p:nvPr/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</a:extLst>
            </p:cNvPr>
            <p:cNvSpPr/>
            <p:nvPr/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</a:extLst>
            </p:cNvPr>
            <p:cNvSpPr/>
            <p:nvPr/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</a:extLst>
            </p:cNvPr>
            <p:cNvSpPr/>
            <p:nvPr/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</a:extLst>
            </p:cNvPr>
            <p:cNvSpPr/>
            <p:nvPr/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</a:extLst>
            </p:cNvPr>
            <p:cNvSpPr/>
            <p:nvPr/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</a:extLst>
            </p:cNvPr>
            <p:cNvSpPr/>
            <p:nvPr/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9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</a:extLst>
          </p:cNvPr>
          <p:cNvGrpSpPr/>
          <p:nvPr/>
        </p:nvGrpSpPr>
        <p:grpSpPr>
          <a:xfrm>
            <a:off x="8610600" y="3276600"/>
            <a:ext cx="3529260" cy="3581399"/>
            <a:chOff x="4114800" y="1423987"/>
            <a:chExt cx="3961542" cy="4007547"/>
          </a:xfrm>
          <a:noFill/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</a:extLst>
            </p:cNvPr>
            <p:cNvSpPr/>
            <p:nvPr/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</a:extLst>
            </p:cNvPr>
            <p:cNvSpPr/>
            <p:nvPr/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</a:extLst>
            </p:cNvPr>
            <p:cNvSpPr/>
            <p:nvPr/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</a:extLst>
            </p:cNvPr>
            <p:cNvSpPr/>
            <p:nvPr/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</a:extLst>
            </p:cNvPr>
            <p:cNvSpPr/>
            <p:nvPr/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</a:extLst>
            </p:cNvPr>
            <p:cNvSpPr/>
            <p:nvPr/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</a:extLst>
            </p:cNvPr>
            <p:cNvSpPr/>
            <p:nvPr/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0DAF61AA-5A98-4049-A93E-477E5505141A}" type="datetimeFigureOut">
              <a:rPr lang="en-US" smtClean="0"/>
              <a:pPr/>
              <a:t>12/3/2020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900" kern="1200" cap="all" spc="200" dirty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002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78" r:id="rId6"/>
    <p:sldLayoutId id="2147483674" r:id="rId7"/>
    <p:sldLayoutId id="2147483675" r:id="rId8"/>
    <p:sldLayoutId id="2147483676" r:id="rId9"/>
    <p:sldLayoutId id="2147483677" r:id="rId10"/>
    <p:sldLayoutId id="2147483679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Char char="+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ixiv.net/member_illust.php?mode=medium&amp;illust_id=72244430" TargetMode="External"/><Relationship Id="rId2" Type="http://schemas.openxmlformats.org/officeDocument/2006/relationships/hyperlink" Target="https://github.com/AaronFeng753/Waifu2x-Extension-GUI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eg"/><Relationship Id="rId4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link.zhihu.com/?target=https%3A//www.cv-foundation.org/openaccess/content_iccv_2015/papers/Salvador_Naive_Bayes_Super-Resolution_ICCV_2015_paper.pdf" TargetMode="External"/><Relationship Id="rId3" Type="http://schemas.openxmlformats.org/officeDocument/2006/relationships/hyperlink" Target="https://link.zhihu.com/?target=http%3A//www.ifp.illinois.edu/~jyang29/ScSR.htm" TargetMode="External"/><Relationship Id="rId7" Type="http://schemas.openxmlformats.org/officeDocument/2006/relationships/hyperlink" Target="https://link.zhihu.com/?target=https%3A//uofi.box.com/shared/static/8llt4ijgc39n3t7ftllx7fpaaqi3yau0.pdf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link.zhihu.com/?target=http%3A//www.vision.ee.ethz.ch/~timofter/CVPR2016_ID769_SUPPLEMENTARY/index.html" TargetMode="External"/><Relationship Id="rId5" Type="http://schemas.openxmlformats.org/officeDocument/2006/relationships/hyperlink" Target="https://link.zhihu.com/?target=http%3A//www.vision.ee.ethz.ch/~timofter/ACCV2014_ID820_SUPPLEMENTARY/" TargetMode="External"/><Relationship Id="rId4" Type="http://schemas.openxmlformats.org/officeDocument/2006/relationships/hyperlink" Target="https://link.zhihu.com/?target=http%3A//www.vision.ee.ethz.ch/~timofter/ICCV2013_ID1774_SUPPLEMENTARY/index.html" TargetMode="External"/><Relationship Id="rId9" Type="http://schemas.openxmlformats.org/officeDocument/2006/relationships/hyperlink" Target="https://link.zhihu.com/?target=https%3A//www.cv-foundation.org/openaccess/content_cvpr_2015/papers/Schulter_Fast_and_Accurate_2015_CVPR_paper.pdf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3A6C273A-38F2-4D34-98BF-47B248862B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2E2CF659-EE5D-432C-B47F-10AC4A48A3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61" name="Footer Placeholder 42">
            <a:extLst>
              <a:ext uri="{FF2B5EF4-FFF2-40B4-BE49-F238E27FC236}">
                <a16:creationId xmlns:a16="http://schemas.microsoft.com/office/drawing/2014/main" id="{03E51277-1095-412F-913B-8FA8021AA6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00" cap="all" spc="20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grpSp>
        <p:nvGrpSpPr>
          <p:cNvPr id="63" name="Top Left">
            <a:extLst>
              <a:ext uri="{FF2B5EF4-FFF2-40B4-BE49-F238E27FC236}">
                <a16:creationId xmlns:a16="http://schemas.microsoft.com/office/drawing/2014/main" id="{FC280B3D-FC68-4DDC-950C-506B5C683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3087"/>
            <a:ext cx="7921775" cy="6887020"/>
            <a:chOff x="0" y="-3087"/>
            <a:chExt cx="7921775" cy="6887020"/>
          </a:xfrm>
        </p:grpSpPr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4EA2AE61-06D9-484D-8DD1-BACA157CCA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712269F1-E4D6-4EEB-8A0F-059FAFC408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0919" y="61392"/>
              <a:ext cx="4450856" cy="6822541"/>
            </a:xfrm>
            <a:custGeom>
              <a:avLst/>
              <a:gdLst>
                <a:gd name="connsiteX0" fmla="*/ 545711 w 2478714"/>
                <a:gd name="connsiteY0" fmla="*/ 3799523 h 3799522"/>
                <a:gd name="connsiteX1" fmla="*/ 280820 w 2478714"/>
                <a:gd name="connsiteY1" fmla="*/ 3178874 h 3799522"/>
                <a:gd name="connsiteX2" fmla="*/ 43076 w 2478714"/>
                <a:gd name="connsiteY2" fmla="*/ 2663762 h 3799522"/>
                <a:gd name="connsiteX3" fmla="*/ 3167 w 2478714"/>
                <a:gd name="connsiteY3" fmla="*/ 2344769 h 3799522"/>
                <a:gd name="connsiteX4" fmla="*/ 117943 w 2478714"/>
                <a:gd name="connsiteY4" fmla="*/ 1976723 h 3799522"/>
                <a:gd name="connsiteX5" fmla="*/ 224242 w 2478714"/>
                <a:gd name="connsiteY5" fmla="*/ 1744123 h 3799522"/>
                <a:gd name="connsiteX6" fmla="*/ 447222 w 2478714"/>
                <a:gd name="connsiteY6" fmla="*/ 1569244 h 3799522"/>
                <a:gd name="connsiteX7" fmla="*/ 708588 w 2478714"/>
                <a:gd name="connsiteY7" fmla="*/ 1598295 h 3799522"/>
                <a:gd name="connsiteX8" fmla="*/ 1024532 w 2478714"/>
                <a:gd name="connsiteY8" fmla="*/ 1741837 h 3799522"/>
                <a:gd name="connsiteX9" fmla="*/ 1538692 w 2478714"/>
                <a:gd name="connsiteY9" fmla="*/ 1773460 h 3799522"/>
                <a:gd name="connsiteX10" fmla="*/ 1869019 w 2478714"/>
                <a:gd name="connsiteY10" fmla="*/ 1650016 h 3799522"/>
                <a:gd name="connsiteX11" fmla="*/ 2124670 w 2478714"/>
                <a:gd name="connsiteY11" fmla="*/ 1515047 h 3799522"/>
                <a:gd name="connsiteX12" fmla="*/ 2334410 w 2478714"/>
                <a:gd name="connsiteY12" fmla="*/ 1305401 h 3799522"/>
                <a:gd name="connsiteX13" fmla="*/ 2430232 w 2478714"/>
                <a:gd name="connsiteY13" fmla="*/ 933164 h 3799522"/>
                <a:gd name="connsiteX14" fmla="*/ 2430232 w 2478714"/>
                <a:gd name="connsiteY14" fmla="*/ 571786 h 3799522"/>
                <a:gd name="connsiteX15" fmla="*/ 2445472 w 2478714"/>
                <a:gd name="connsiteY15" fmla="*/ 315659 h 3799522"/>
                <a:gd name="connsiteX16" fmla="*/ 2478714 w 2478714"/>
                <a:gd name="connsiteY16" fmla="*/ 0 h 3799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478714" h="3799522">
                  <a:moveTo>
                    <a:pt x="545711" y="3799523"/>
                  </a:moveTo>
                  <a:cubicBezTo>
                    <a:pt x="492847" y="3532346"/>
                    <a:pt x="330541" y="3270313"/>
                    <a:pt x="280820" y="3178874"/>
                  </a:cubicBezTo>
                  <a:cubicBezTo>
                    <a:pt x="190047" y="3012281"/>
                    <a:pt x="98988" y="2844832"/>
                    <a:pt x="43076" y="2663762"/>
                  </a:cubicBezTo>
                  <a:cubicBezTo>
                    <a:pt x="11072" y="2560130"/>
                    <a:pt x="-7882" y="2452402"/>
                    <a:pt x="3167" y="2344769"/>
                  </a:cubicBezTo>
                  <a:cubicBezTo>
                    <a:pt x="16311" y="2216468"/>
                    <a:pt x="71175" y="2097310"/>
                    <a:pt x="117943" y="1976723"/>
                  </a:cubicBezTo>
                  <a:cubicBezTo>
                    <a:pt x="148899" y="1896904"/>
                    <a:pt x="177569" y="1815751"/>
                    <a:pt x="224242" y="1744123"/>
                  </a:cubicBezTo>
                  <a:cubicBezTo>
                    <a:pt x="277677" y="1662017"/>
                    <a:pt x="352829" y="1593437"/>
                    <a:pt x="447222" y="1569244"/>
                  </a:cubicBezTo>
                  <a:cubicBezTo>
                    <a:pt x="534090" y="1547051"/>
                    <a:pt x="624387" y="1565910"/>
                    <a:pt x="708588" y="1598295"/>
                  </a:cubicBezTo>
                  <a:cubicBezTo>
                    <a:pt x="816697" y="1640015"/>
                    <a:pt x="915948" y="1701546"/>
                    <a:pt x="1024532" y="1741837"/>
                  </a:cubicBezTo>
                  <a:cubicBezTo>
                    <a:pt x="1188743" y="1802797"/>
                    <a:pt x="1367814" y="1811750"/>
                    <a:pt x="1538692" y="1773460"/>
                  </a:cubicBezTo>
                  <a:cubicBezTo>
                    <a:pt x="1653659" y="1747647"/>
                    <a:pt x="1761863" y="1699355"/>
                    <a:pt x="1869019" y="1650016"/>
                  </a:cubicBezTo>
                  <a:cubicBezTo>
                    <a:pt x="1956744" y="1609630"/>
                    <a:pt x="2044279" y="1568291"/>
                    <a:pt x="2124670" y="1515047"/>
                  </a:cubicBezTo>
                  <a:cubicBezTo>
                    <a:pt x="2208204" y="1459706"/>
                    <a:pt x="2282976" y="1391222"/>
                    <a:pt x="2334410" y="1305401"/>
                  </a:cubicBezTo>
                  <a:cubicBezTo>
                    <a:pt x="2401181" y="1194054"/>
                    <a:pt x="2423565" y="1063276"/>
                    <a:pt x="2430232" y="933164"/>
                  </a:cubicBezTo>
                  <a:cubicBezTo>
                    <a:pt x="2436423" y="812864"/>
                    <a:pt x="2428517" y="692277"/>
                    <a:pt x="2430232" y="571786"/>
                  </a:cubicBezTo>
                  <a:cubicBezTo>
                    <a:pt x="2431470" y="486251"/>
                    <a:pt x="2438233" y="400907"/>
                    <a:pt x="2445472" y="315659"/>
                  </a:cubicBezTo>
                  <a:cubicBezTo>
                    <a:pt x="2454426" y="210217"/>
                    <a:pt x="2463284" y="104680"/>
                    <a:pt x="247871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088D87B2-D2A4-4577-89DC-7AF275C017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274" y="1582560"/>
              <a:ext cx="4133888" cy="5301373"/>
            </a:xfrm>
            <a:custGeom>
              <a:avLst/>
              <a:gdLst>
                <a:gd name="connsiteX0" fmla="*/ 2302193 w 2302192"/>
                <a:gd name="connsiteY0" fmla="*/ 2952373 h 2952373"/>
                <a:gd name="connsiteX1" fmla="*/ 2022729 w 2302192"/>
                <a:gd name="connsiteY1" fmla="*/ 2442309 h 2952373"/>
                <a:gd name="connsiteX2" fmla="*/ 1834039 w 2302192"/>
                <a:gd name="connsiteY2" fmla="*/ 1937199 h 2952373"/>
                <a:gd name="connsiteX3" fmla="*/ 1789748 w 2302192"/>
                <a:gd name="connsiteY3" fmla="*/ 1609063 h 2952373"/>
                <a:gd name="connsiteX4" fmla="*/ 1870139 w 2302192"/>
                <a:gd name="connsiteY4" fmla="*/ 1183962 h 2952373"/>
                <a:gd name="connsiteX5" fmla="*/ 2021110 w 2302192"/>
                <a:gd name="connsiteY5" fmla="*/ 743621 h 2952373"/>
                <a:gd name="connsiteX6" fmla="*/ 2010061 w 2302192"/>
                <a:gd name="connsiteY6" fmla="*/ 342047 h 2952373"/>
                <a:gd name="connsiteX7" fmla="*/ 1867376 w 2302192"/>
                <a:gd name="connsiteY7" fmla="*/ 55440 h 2952373"/>
                <a:gd name="connsiteX8" fmla="*/ 1652683 w 2302192"/>
                <a:gd name="connsiteY8" fmla="*/ 2862 h 2952373"/>
                <a:gd name="connsiteX9" fmla="*/ 1295305 w 2302192"/>
                <a:gd name="connsiteY9" fmla="*/ 234129 h 2952373"/>
                <a:gd name="connsiteX10" fmla="*/ 812101 w 2302192"/>
                <a:gd name="connsiteY10" fmla="*/ 886401 h 2952373"/>
                <a:gd name="connsiteX11" fmla="*/ 668846 w 2302192"/>
                <a:gd name="connsiteY11" fmla="*/ 1126145 h 2952373"/>
                <a:gd name="connsiteX12" fmla="*/ 498443 w 2302192"/>
                <a:gd name="connsiteY12" fmla="*/ 1405799 h 2952373"/>
                <a:gd name="connsiteX13" fmla="*/ 355759 w 2302192"/>
                <a:gd name="connsiteY13" fmla="*/ 1634304 h 2952373"/>
                <a:gd name="connsiteX14" fmla="*/ 161449 w 2302192"/>
                <a:gd name="connsiteY14" fmla="*/ 1913576 h 2952373"/>
                <a:gd name="connsiteX15" fmla="*/ 0 w 2302192"/>
                <a:gd name="connsiteY15" fmla="*/ 2189802 h 2952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302192" h="2952373">
                  <a:moveTo>
                    <a:pt x="2302193" y="2952373"/>
                  </a:moveTo>
                  <a:cubicBezTo>
                    <a:pt x="2141125" y="2809308"/>
                    <a:pt x="2070068" y="2504603"/>
                    <a:pt x="2022729" y="2442309"/>
                  </a:cubicBezTo>
                  <a:cubicBezTo>
                    <a:pt x="1884140" y="2259810"/>
                    <a:pt x="1887760" y="2160274"/>
                    <a:pt x="1834039" y="1937199"/>
                  </a:cubicBezTo>
                  <a:cubicBezTo>
                    <a:pt x="1808131" y="1829376"/>
                    <a:pt x="1789367" y="1719838"/>
                    <a:pt x="1789748" y="1609063"/>
                  </a:cubicBezTo>
                  <a:cubicBezTo>
                    <a:pt x="1790224" y="1464092"/>
                    <a:pt x="1822418" y="1321122"/>
                    <a:pt x="1870139" y="1183962"/>
                  </a:cubicBezTo>
                  <a:cubicBezTo>
                    <a:pt x="1921288" y="1036896"/>
                    <a:pt x="1991868" y="896307"/>
                    <a:pt x="2021110" y="743621"/>
                  </a:cubicBezTo>
                  <a:cubicBezTo>
                    <a:pt x="2046637" y="610842"/>
                    <a:pt x="2036921" y="474730"/>
                    <a:pt x="2010061" y="342047"/>
                  </a:cubicBezTo>
                  <a:cubicBezTo>
                    <a:pt x="1988058" y="233367"/>
                    <a:pt x="1954340" y="122210"/>
                    <a:pt x="1867376" y="55440"/>
                  </a:cubicBezTo>
                  <a:cubicBezTo>
                    <a:pt x="1806512" y="8767"/>
                    <a:pt x="1728883" y="-7140"/>
                    <a:pt x="1652683" y="2862"/>
                  </a:cubicBezTo>
                  <a:cubicBezTo>
                    <a:pt x="1508474" y="21816"/>
                    <a:pt x="1395984" y="127068"/>
                    <a:pt x="1295305" y="234129"/>
                  </a:cubicBezTo>
                  <a:cubicBezTo>
                    <a:pt x="1109377" y="431772"/>
                    <a:pt x="953453" y="654657"/>
                    <a:pt x="812101" y="886401"/>
                  </a:cubicBezTo>
                  <a:cubicBezTo>
                    <a:pt x="763619" y="965934"/>
                    <a:pt x="716566" y="1046230"/>
                    <a:pt x="668846" y="1126145"/>
                  </a:cubicBezTo>
                  <a:cubicBezTo>
                    <a:pt x="612839" y="1219871"/>
                    <a:pt x="555308" y="1312644"/>
                    <a:pt x="498443" y="1405799"/>
                  </a:cubicBezTo>
                  <a:cubicBezTo>
                    <a:pt x="451676" y="1482475"/>
                    <a:pt x="405289" y="1559342"/>
                    <a:pt x="355759" y="1634304"/>
                  </a:cubicBezTo>
                  <a:cubicBezTo>
                    <a:pt x="293275" y="1728887"/>
                    <a:pt x="225362" y="1819946"/>
                    <a:pt x="161449" y="1913576"/>
                  </a:cubicBezTo>
                  <a:cubicBezTo>
                    <a:pt x="86487" y="2023495"/>
                    <a:pt x="0" y="2189802"/>
                    <a:pt x="0" y="2189802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ACCB55F8-F950-431F-9B90-688950D9F3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3087"/>
              <a:ext cx="17103" cy="17103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27D0AA11-2E4E-479C-B953-547285E724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3087"/>
              <a:ext cx="17103" cy="17103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90D86C66-EDF0-4ABB-87F4-A2882A2E02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931" y="3518322"/>
              <a:ext cx="2880722" cy="3317378"/>
            </a:xfrm>
            <a:custGeom>
              <a:avLst/>
              <a:gdLst>
                <a:gd name="connsiteX0" fmla="*/ 1604296 w 1604295"/>
                <a:gd name="connsiteY0" fmla="*/ 1847472 h 1847472"/>
                <a:gd name="connsiteX1" fmla="*/ 1517809 w 1604295"/>
                <a:gd name="connsiteY1" fmla="*/ 1544292 h 1847472"/>
                <a:gd name="connsiteX2" fmla="*/ 1394841 w 1604295"/>
                <a:gd name="connsiteY2" fmla="*/ 1183771 h 1847472"/>
                <a:gd name="connsiteX3" fmla="*/ 1318355 w 1604295"/>
                <a:gd name="connsiteY3" fmla="*/ 695233 h 1847472"/>
                <a:gd name="connsiteX4" fmla="*/ 1359884 w 1604295"/>
                <a:gd name="connsiteY4" fmla="*/ 397863 h 1847472"/>
                <a:gd name="connsiteX5" fmla="*/ 1359884 w 1604295"/>
                <a:gd name="connsiteY5" fmla="*/ 236700 h 1847472"/>
                <a:gd name="connsiteX6" fmla="*/ 1351598 w 1604295"/>
                <a:gd name="connsiteY6" fmla="*/ 67250 h 1847472"/>
                <a:gd name="connsiteX7" fmla="*/ 1316641 w 1604295"/>
                <a:gd name="connsiteY7" fmla="*/ 10767 h 1847472"/>
                <a:gd name="connsiteX8" fmla="*/ 1195292 w 1604295"/>
                <a:gd name="connsiteY8" fmla="*/ 34008 h 1847472"/>
                <a:gd name="connsiteX9" fmla="*/ 1005745 w 1604295"/>
                <a:gd name="connsiteY9" fmla="*/ 254988 h 1847472"/>
                <a:gd name="connsiteX10" fmla="*/ 763048 w 1604295"/>
                <a:gd name="connsiteY10" fmla="*/ 587315 h 1847472"/>
                <a:gd name="connsiteX11" fmla="*/ 548640 w 1604295"/>
                <a:gd name="connsiteY11" fmla="*/ 861444 h 1847472"/>
                <a:gd name="connsiteX12" fmla="*/ 328803 w 1604295"/>
                <a:gd name="connsiteY12" fmla="*/ 1145480 h 1847472"/>
                <a:gd name="connsiteX13" fmla="*/ 0 w 1604295"/>
                <a:gd name="connsiteY13" fmla="*/ 1607157 h 1847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04295" h="1847472">
                  <a:moveTo>
                    <a:pt x="1604296" y="1847472"/>
                  </a:moveTo>
                  <a:cubicBezTo>
                    <a:pt x="1573721" y="1753270"/>
                    <a:pt x="1548479" y="1638399"/>
                    <a:pt x="1517809" y="1544292"/>
                  </a:cubicBezTo>
                  <a:cubicBezTo>
                    <a:pt x="1478471" y="1423515"/>
                    <a:pt x="1432846" y="1304929"/>
                    <a:pt x="1394841" y="1183771"/>
                  </a:cubicBezTo>
                  <a:cubicBezTo>
                    <a:pt x="1345025" y="1024893"/>
                    <a:pt x="1305497" y="860778"/>
                    <a:pt x="1318355" y="695233"/>
                  </a:cubicBezTo>
                  <a:cubicBezTo>
                    <a:pt x="1326071" y="595316"/>
                    <a:pt x="1353312" y="497780"/>
                    <a:pt x="1359884" y="397863"/>
                  </a:cubicBezTo>
                  <a:cubicBezTo>
                    <a:pt x="1363409" y="344237"/>
                    <a:pt x="1359503" y="290421"/>
                    <a:pt x="1359884" y="236700"/>
                  </a:cubicBezTo>
                  <a:cubicBezTo>
                    <a:pt x="1360265" y="179740"/>
                    <a:pt x="1366076" y="122114"/>
                    <a:pt x="1351598" y="67250"/>
                  </a:cubicBezTo>
                  <a:cubicBezTo>
                    <a:pt x="1345692" y="44866"/>
                    <a:pt x="1335691" y="23530"/>
                    <a:pt x="1316641" y="10767"/>
                  </a:cubicBezTo>
                  <a:cubicBezTo>
                    <a:pt x="1279874" y="-13998"/>
                    <a:pt x="1233202" y="8290"/>
                    <a:pt x="1195292" y="34008"/>
                  </a:cubicBezTo>
                  <a:cubicBezTo>
                    <a:pt x="1114330" y="89062"/>
                    <a:pt x="1060990" y="173644"/>
                    <a:pt x="1005745" y="254988"/>
                  </a:cubicBezTo>
                  <a:cubicBezTo>
                    <a:pt x="928688" y="368526"/>
                    <a:pt x="847058" y="478825"/>
                    <a:pt x="763048" y="587315"/>
                  </a:cubicBezTo>
                  <a:cubicBezTo>
                    <a:pt x="691991" y="679041"/>
                    <a:pt x="621697" y="771338"/>
                    <a:pt x="548640" y="861444"/>
                  </a:cubicBezTo>
                  <a:cubicBezTo>
                    <a:pt x="425672" y="1012987"/>
                    <a:pt x="453866" y="995747"/>
                    <a:pt x="328803" y="1145480"/>
                  </a:cubicBezTo>
                  <a:cubicBezTo>
                    <a:pt x="294418" y="1186628"/>
                    <a:pt x="21146" y="1558103"/>
                    <a:pt x="0" y="160715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D026082B-E695-4987-8C03-332366C6C9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69" y="2957679"/>
              <a:ext cx="2196245" cy="3010367"/>
            </a:xfrm>
            <a:custGeom>
              <a:avLst/>
              <a:gdLst>
                <a:gd name="connsiteX0" fmla="*/ 1223105 w 1223105"/>
                <a:gd name="connsiteY0" fmla="*/ 0 h 1676495"/>
                <a:gd name="connsiteX1" fmla="*/ 1000792 w 1223105"/>
                <a:gd name="connsiteY1" fmla="*/ 254794 h 1676495"/>
                <a:gd name="connsiteX2" fmla="*/ 744760 w 1223105"/>
                <a:gd name="connsiteY2" fmla="*/ 651891 h 1676495"/>
                <a:gd name="connsiteX3" fmla="*/ 345758 w 1223105"/>
                <a:gd name="connsiteY3" fmla="*/ 1231773 h 1676495"/>
                <a:gd name="connsiteX4" fmla="*/ 0 w 1223105"/>
                <a:gd name="connsiteY4" fmla="*/ 1676495 h 1676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3105" h="1676495">
                  <a:moveTo>
                    <a:pt x="1223105" y="0"/>
                  </a:moveTo>
                  <a:cubicBezTo>
                    <a:pt x="1136523" y="72771"/>
                    <a:pt x="1066324" y="162401"/>
                    <a:pt x="1000792" y="254794"/>
                  </a:cubicBezTo>
                  <a:cubicBezTo>
                    <a:pt x="909733" y="383286"/>
                    <a:pt x="827723" y="517970"/>
                    <a:pt x="744760" y="651891"/>
                  </a:cubicBezTo>
                  <a:cubicBezTo>
                    <a:pt x="621030" y="851726"/>
                    <a:pt x="497777" y="1052608"/>
                    <a:pt x="345758" y="1231773"/>
                  </a:cubicBezTo>
                  <a:cubicBezTo>
                    <a:pt x="248888" y="1345978"/>
                    <a:pt x="61722" y="1540764"/>
                    <a:pt x="0" y="1676495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461A8835-D9FC-4CAB-AF19-A5513B17BA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34043" y="2855696"/>
              <a:ext cx="1200999" cy="3994030"/>
            </a:xfrm>
            <a:custGeom>
              <a:avLst/>
              <a:gdLst>
                <a:gd name="connsiteX0" fmla="*/ 668846 w 668845"/>
                <a:gd name="connsiteY0" fmla="*/ 2224305 h 2224304"/>
                <a:gd name="connsiteX1" fmla="*/ 486918 w 668845"/>
                <a:gd name="connsiteY1" fmla="*/ 1944365 h 2224304"/>
                <a:gd name="connsiteX2" fmla="*/ 376809 w 668845"/>
                <a:gd name="connsiteY2" fmla="*/ 1659663 h 2224304"/>
                <a:gd name="connsiteX3" fmla="*/ 319373 w 668845"/>
                <a:gd name="connsiteY3" fmla="*/ 1425157 h 2224304"/>
                <a:gd name="connsiteX4" fmla="*/ 264319 w 668845"/>
                <a:gd name="connsiteY4" fmla="*/ 1130834 h 2224304"/>
                <a:gd name="connsiteX5" fmla="*/ 278702 w 668845"/>
                <a:gd name="connsiteY5" fmla="*/ 882041 h 2224304"/>
                <a:gd name="connsiteX6" fmla="*/ 302609 w 668845"/>
                <a:gd name="connsiteY6" fmla="*/ 736118 h 2224304"/>
                <a:gd name="connsiteX7" fmla="*/ 360045 w 668845"/>
                <a:gd name="connsiteY7" fmla="*/ 444177 h 2224304"/>
                <a:gd name="connsiteX8" fmla="*/ 386334 w 668845"/>
                <a:gd name="connsiteY8" fmla="*/ 233675 h 2224304"/>
                <a:gd name="connsiteX9" fmla="*/ 0 w 668845"/>
                <a:gd name="connsiteY9" fmla="*/ 56795 h 2224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68845" h="2224304">
                  <a:moveTo>
                    <a:pt x="668846" y="2224305"/>
                  </a:moveTo>
                  <a:cubicBezTo>
                    <a:pt x="599218" y="2137151"/>
                    <a:pt x="537210" y="2043996"/>
                    <a:pt x="486918" y="1944365"/>
                  </a:cubicBezTo>
                  <a:cubicBezTo>
                    <a:pt x="441008" y="1853306"/>
                    <a:pt x="404717" y="1757770"/>
                    <a:pt x="376809" y="1659663"/>
                  </a:cubicBezTo>
                  <a:cubicBezTo>
                    <a:pt x="354806" y="1582224"/>
                    <a:pt x="337757" y="1503548"/>
                    <a:pt x="319373" y="1425157"/>
                  </a:cubicBezTo>
                  <a:cubicBezTo>
                    <a:pt x="296418" y="1327811"/>
                    <a:pt x="270510" y="1230657"/>
                    <a:pt x="264319" y="1130834"/>
                  </a:cubicBezTo>
                  <a:cubicBezTo>
                    <a:pt x="259080" y="1047681"/>
                    <a:pt x="266891" y="964528"/>
                    <a:pt x="278702" y="882041"/>
                  </a:cubicBezTo>
                  <a:cubicBezTo>
                    <a:pt x="285655" y="833274"/>
                    <a:pt x="293751" y="784601"/>
                    <a:pt x="302609" y="736118"/>
                  </a:cubicBezTo>
                  <a:cubicBezTo>
                    <a:pt x="320516" y="638582"/>
                    <a:pt x="339471" y="541237"/>
                    <a:pt x="360045" y="444177"/>
                  </a:cubicBezTo>
                  <a:cubicBezTo>
                    <a:pt x="374809" y="374549"/>
                    <a:pt x="389763" y="304541"/>
                    <a:pt x="386334" y="233675"/>
                  </a:cubicBezTo>
                  <a:cubicBezTo>
                    <a:pt x="383191" y="168809"/>
                    <a:pt x="391287" y="-120751"/>
                    <a:pt x="0" y="56795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54E6BA76-9515-415F-BAC9-76958DA6E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7437" y="5668418"/>
              <a:ext cx="1982111" cy="1181308"/>
            </a:xfrm>
            <a:custGeom>
              <a:avLst/>
              <a:gdLst>
                <a:gd name="connsiteX0" fmla="*/ 1103852 w 1103852"/>
                <a:gd name="connsiteY0" fmla="*/ 657879 h 657879"/>
                <a:gd name="connsiteX1" fmla="*/ 883063 w 1103852"/>
                <a:gd name="connsiteY1" fmla="*/ 177724 h 657879"/>
                <a:gd name="connsiteX2" fmla="*/ 678085 w 1103852"/>
                <a:gd name="connsiteY2" fmla="*/ 17132 h 657879"/>
                <a:gd name="connsiteX3" fmla="*/ 461962 w 1103852"/>
                <a:gd name="connsiteY3" fmla="*/ 17132 h 657879"/>
                <a:gd name="connsiteX4" fmla="*/ 136398 w 1103852"/>
                <a:gd name="connsiteY4" fmla="*/ 267735 h 657879"/>
                <a:gd name="connsiteX5" fmla="*/ 0 w 1103852"/>
                <a:gd name="connsiteY5" fmla="*/ 650830 h 657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03852" h="657879">
                  <a:moveTo>
                    <a:pt x="1103852" y="657879"/>
                  </a:moveTo>
                  <a:cubicBezTo>
                    <a:pt x="1071563" y="576250"/>
                    <a:pt x="937546" y="246494"/>
                    <a:pt x="883063" y="177724"/>
                  </a:cubicBezTo>
                  <a:cubicBezTo>
                    <a:pt x="828104" y="108382"/>
                    <a:pt x="761238" y="46279"/>
                    <a:pt x="678085" y="17132"/>
                  </a:cubicBezTo>
                  <a:cubicBezTo>
                    <a:pt x="608171" y="-7347"/>
                    <a:pt x="533210" y="-4013"/>
                    <a:pt x="461962" y="17132"/>
                  </a:cubicBezTo>
                  <a:cubicBezTo>
                    <a:pt x="326898" y="57137"/>
                    <a:pt x="214027" y="150101"/>
                    <a:pt x="136398" y="267735"/>
                  </a:cubicBezTo>
                  <a:cubicBezTo>
                    <a:pt x="86773" y="343078"/>
                    <a:pt x="16764" y="562153"/>
                    <a:pt x="0" y="65083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4C120B3D-CF1C-49AE-B5B4-6BF589737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103" y="25817"/>
              <a:ext cx="2282549" cy="5138883"/>
            </a:xfrm>
            <a:custGeom>
              <a:avLst/>
              <a:gdLst>
                <a:gd name="connsiteX0" fmla="*/ 0 w 1271168"/>
                <a:gd name="connsiteY0" fmla="*/ 2861882 h 2861881"/>
                <a:gd name="connsiteX1" fmla="*/ 115157 w 1271168"/>
                <a:gd name="connsiteY1" fmla="*/ 2685002 h 2861881"/>
                <a:gd name="connsiteX2" fmla="*/ 277178 w 1271168"/>
                <a:gd name="connsiteY2" fmla="*/ 2461070 h 2861881"/>
                <a:gd name="connsiteX3" fmla="*/ 421958 w 1271168"/>
                <a:gd name="connsiteY3" fmla="*/ 2209514 h 2861881"/>
                <a:gd name="connsiteX4" fmla="*/ 690848 w 1271168"/>
                <a:gd name="connsiteY4" fmla="*/ 1751267 h 2861881"/>
                <a:gd name="connsiteX5" fmla="*/ 830580 w 1271168"/>
                <a:gd name="connsiteY5" fmla="*/ 1451039 h 2861881"/>
                <a:gd name="connsiteX6" fmla="*/ 917067 w 1271168"/>
                <a:gd name="connsiteY6" fmla="*/ 1276541 h 2861881"/>
                <a:gd name="connsiteX7" fmla="*/ 1114901 w 1271168"/>
                <a:gd name="connsiteY7" fmla="*/ 965835 h 2861881"/>
                <a:gd name="connsiteX8" fmla="*/ 1204627 w 1271168"/>
                <a:gd name="connsiteY8" fmla="*/ 819626 h 2861881"/>
                <a:gd name="connsiteX9" fmla="*/ 1271111 w 1271168"/>
                <a:gd name="connsiteY9" fmla="*/ 585311 h 2861881"/>
                <a:gd name="connsiteX10" fmla="*/ 1128141 w 1271168"/>
                <a:gd name="connsiteY10" fmla="*/ 292894 h 2861881"/>
                <a:gd name="connsiteX11" fmla="*/ 882110 w 1271168"/>
                <a:gd name="connsiteY11" fmla="*/ 135065 h 2861881"/>
                <a:gd name="connsiteX12" fmla="*/ 574929 w 1271168"/>
                <a:gd name="connsiteY12" fmla="*/ 0 h 2861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71168" h="2861881">
                  <a:moveTo>
                    <a:pt x="0" y="2861882"/>
                  </a:moveTo>
                  <a:cubicBezTo>
                    <a:pt x="0" y="2861882"/>
                    <a:pt x="67151" y="2751201"/>
                    <a:pt x="115157" y="2685002"/>
                  </a:cubicBezTo>
                  <a:cubicBezTo>
                    <a:pt x="169259" y="2610326"/>
                    <a:pt x="226981" y="2538317"/>
                    <a:pt x="277178" y="2461070"/>
                  </a:cubicBezTo>
                  <a:cubicBezTo>
                    <a:pt x="329946" y="2379917"/>
                    <a:pt x="374142" y="2293715"/>
                    <a:pt x="421958" y="2209514"/>
                  </a:cubicBezTo>
                  <a:cubicBezTo>
                    <a:pt x="509492" y="2055495"/>
                    <a:pt x="609695" y="1908715"/>
                    <a:pt x="690848" y="1751267"/>
                  </a:cubicBezTo>
                  <a:cubicBezTo>
                    <a:pt x="741426" y="1653159"/>
                    <a:pt x="784670" y="1551432"/>
                    <a:pt x="830580" y="1451039"/>
                  </a:cubicBezTo>
                  <a:cubicBezTo>
                    <a:pt x="857631" y="1391984"/>
                    <a:pt x="885635" y="1333405"/>
                    <a:pt x="917067" y="1276541"/>
                  </a:cubicBezTo>
                  <a:cubicBezTo>
                    <a:pt x="976408" y="1169003"/>
                    <a:pt x="1046417" y="1067848"/>
                    <a:pt x="1114901" y="965835"/>
                  </a:cubicBezTo>
                  <a:cubicBezTo>
                    <a:pt x="1146810" y="918305"/>
                    <a:pt x="1177671" y="870109"/>
                    <a:pt x="1204627" y="819626"/>
                  </a:cubicBezTo>
                  <a:cubicBezTo>
                    <a:pt x="1243679" y="746665"/>
                    <a:pt x="1272635" y="667703"/>
                    <a:pt x="1271111" y="585311"/>
                  </a:cubicBezTo>
                  <a:cubicBezTo>
                    <a:pt x="1269111" y="473012"/>
                    <a:pt x="1209485" y="371284"/>
                    <a:pt x="1128141" y="292894"/>
                  </a:cubicBezTo>
                  <a:cubicBezTo>
                    <a:pt x="1057561" y="224790"/>
                    <a:pt x="971836" y="175260"/>
                    <a:pt x="882110" y="135065"/>
                  </a:cubicBezTo>
                  <a:cubicBezTo>
                    <a:pt x="779907" y="89249"/>
                    <a:pt x="672560" y="54673"/>
                    <a:pt x="574929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5F7B6392-DF04-4EF6-A433-4A7A757D65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103" y="53524"/>
              <a:ext cx="1650357" cy="4733534"/>
            </a:xfrm>
            <a:custGeom>
              <a:avLst/>
              <a:gdLst>
                <a:gd name="connsiteX0" fmla="*/ 0 w 919096"/>
                <a:gd name="connsiteY0" fmla="*/ 2636139 h 2636139"/>
                <a:gd name="connsiteX1" fmla="*/ 274415 w 919096"/>
                <a:gd name="connsiteY1" fmla="*/ 2218277 h 2636139"/>
                <a:gd name="connsiteX2" fmla="*/ 607981 w 919096"/>
                <a:gd name="connsiteY2" fmla="*/ 1655921 h 2636139"/>
                <a:gd name="connsiteX3" fmla="*/ 792290 w 919096"/>
                <a:gd name="connsiteY3" fmla="*/ 1163003 h 2636139"/>
                <a:gd name="connsiteX4" fmla="*/ 914400 w 919096"/>
                <a:gd name="connsiteY4" fmla="*/ 808863 h 2636139"/>
                <a:gd name="connsiteX5" fmla="*/ 847344 w 919096"/>
                <a:gd name="connsiteY5" fmla="*/ 516922 h 2636139"/>
                <a:gd name="connsiteX6" fmla="*/ 610362 w 919096"/>
                <a:gd name="connsiteY6" fmla="*/ 366141 h 2636139"/>
                <a:gd name="connsiteX7" fmla="*/ 361379 w 919096"/>
                <a:gd name="connsiteY7" fmla="*/ 222599 h 2636139"/>
                <a:gd name="connsiteX8" fmla="*/ 67056 w 919096"/>
                <a:gd name="connsiteY8" fmla="*/ 0 h 2636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19096" h="2636139">
                  <a:moveTo>
                    <a:pt x="0" y="2636139"/>
                  </a:moveTo>
                  <a:cubicBezTo>
                    <a:pt x="0" y="2636139"/>
                    <a:pt x="162020" y="2392394"/>
                    <a:pt x="274415" y="2218277"/>
                  </a:cubicBezTo>
                  <a:cubicBezTo>
                    <a:pt x="392906" y="2034730"/>
                    <a:pt x="518732" y="1854994"/>
                    <a:pt x="607981" y="1655921"/>
                  </a:cubicBezTo>
                  <a:cubicBezTo>
                    <a:pt x="679799" y="1495806"/>
                    <a:pt x="726091" y="1325594"/>
                    <a:pt x="792290" y="1163003"/>
                  </a:cubicBezTo>
                  <a:cubicBezTo>
                    <a:pt x="839724" y="1046607"/>
                    <a:pt x="897922" y="933164"/>
                    <a:pt x="914400" y="808863"/>
                  </a:cubicBezTo>
                  <a:cubicBezTo>
                    <a:pt x="928116" y="705326"/>
                    <a:pt x="913543" y="596932"/>
                    <a:pt x="847344" y="516922"/>
                  </a:cubicBezTo>
                  <a:cubicBezTo>
                    <a:pt x="786956" y="444056"/>
                    <a:pt x="696087" y="407956"/>
                    <a:pt x="610362" y="366141"/>
                  </a:cubicBezTo>
                  <a:cubicBezTo>
                    <a:pt x="524161" y="324136"/>
                    <a:pt x="442722" y="273272"/>
                    <a:pt x="361379" y="222599"/>
                  </a:cubicBezTo>
                  <a:cubicBezTo>
                    <a:pt x="245459" y="150400"/>
                    <a:pt x="126968" y="121348"/>
                    <a:pt x="6705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CFB987BC-4338-4C63-8DB9-5CB9DC4890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103" y="379002"/>
              <a:ext cx="1123546" cy="4116271"/>
            </a:xfrm>
            <a:custGeom>
              <a:avLst/>
              <a:gdLst>
                <a:gd name="connsiteX0" fmla="*/ 0 w 625711"/>
                <a:gd name="connsiteY0" fmla="*/ 2292382 h 2292381"/>
                <a:gd name="connsiteX1" fmla="*/ 181070 w 625711"/>
                <a:gd name="connsiteY1" fmla="*/ 2019967 h 2292381"/>
                <a:gd name="connsiteX2" fmla="*/ 385000 w 625711"/>
                <a:gd name="connsiteY2" fmla="*/ 1640967 h 2292381"/>
                <a:gd name="connsiteX3" fmla="*/ 514255 w 625711"/>
                <a:gd name="connsiteY3" fmla="*/ 1376839 h 2292381"/>
                <a:gd name="connsiteX4" fmla="*/ 606171 w 625711"/>
                <a:gd name="connsiteY4" fmla="*/ 1015079 h 2292381"/>
                <a:gd name="connsiteX5" fmla="*/ 606171 w 625711"/>
                <a:gd name="connsiteY5" fmla="*/ 673418 h 2292381"/>
                <a:gd name="connsiteX6" fmla="*/ 485489 w 625711"/>
                <a:gd name="connsiteY6" fmla="*/ 475297 h 2292381"/>
                <a:gd name="connsiteX7" fmla="*/ 313182 w 625711"/>
                <a:gd name="connsiteY7" fmla="*/ 328898 h 2292381"/>
                <a:gd name="connsiteX8" fmla="*/ 173831 w 625711"/>
                <a:gd name="connsiteY8" fmla="*/ 189643 h 2292381"/>
                <a:gd name="connsiteX9" fmla="*/ 0 w 625711"/>
                <a:gd name="connsiteY9" fmla="*/ 0 h 22923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25711" h="2292381">
                  <a:moveTo>
                    <a:pt x="0" y="2292382"/>
                  </a:moveTo>
                  <a:cubicBezTo>
                    <a:pt x="0" y="2292382"/>
                    <a:pt x="110776" y="2140363"/>
                    <a:pt x="181070" y="2019967"/>
                  </a:cubicBezTo>
                  <a:cubicBezTo>
                    <a:pt x="253460" y="1896047"/>
                    <a:pt x="318325" y="1768031"/>
                    <a:pt x="385000" y="1640967"/>
                  </a:cubicBezTo>
                  <a:cubicBezTo>
                    <a:pt x="430625" y="1554099"/>
                    <a:pt x="478536" y="1468184"/>
                    <a:pt x="514255" y="1376839"/>
                  </a:cubicBezTo>
                  <a:cubicBezTo>
                    <a:pt x="559689" y="1260634"/>
                    <a:pt x="585788" y="1138333"/>
                    <a:pt x="606171" y="1015079"/>
                  </a:cubicBezTo>
                  <a:cubicBezTo>
                    <a:pt x="625031" y="900779"/>
                    <a:pt x="638556" y="784003"/>
                    <a:pt x="606171" y="673418"/>
                  </a:cubicBezTo>
                  <a:cubicBezTo>
                    <a:pt x="584168" y="598075"/>
                    <a:pt x="540258" y="531590"/>
                    <a:pt x="485489" y="475297"/>
                  </a:cubicBezTo>
                  <a:cubicBezTo>
                    <a:pt x="432911" y="421195"/>
                    <a:pt x="369475" y="379095"/>
                    <a:pt x="313182" y="328898"/>
                  </a:cubicBezTo>
                  <a:cubicBezTo>
                    <a:pt x="264128" y="285179"/>
                    <a:pt x="219361" y="237077"/>
                    <a:pt x="173831" y="189643"/>
                  </a:cubicBezTo>
                  <a:cubicBezTo>
                    <a:pt x="109347" y="122111"/>
                    <a:pt x="0" y="0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F0B5029E-655F-4CB5-BCA2-B62400CE76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103" y="798206"/>
              <a:ext cx="756945" cy="3350210"/>
            </a:xfrm>
            <a:custGeom>
              <a:avLst/>
              <a:gdLst>
                <a:gd name="connsiteX0" fmla="*/ 0 w 421548"/>
                <a:gd name="connsiteY0" fmla="*/ 0 h 1865756"/>
                <a:gd name="connsiteX1" fmla="*/ 258699 w 421548"/>
                <a:gd name="connsiteY1" fmla="*/ 330803 h 1865756"/>
                <a:gd name="connsiteX2" fmla="*/ 408051 w 421548"/>
                <a:gd name="connsiteY2" fmla="*/ 617887 h 1865756"/>
                <a:gd name="connsiteX3" fmla="*/ 408051 w 421548"/>
                <a:gd name="connsiteY3" fmla="*/ 910781 h 1865756"/>
                <a:gd name="connsiteX4" fmla="*/ 336233 w 421548"/>
                <a:gd name="connsiteY4" fmla="*/ 1269683 h 1865756"/>
                <a:gd name="connsiteX5" fmla="*/ 186881 w 421548"/>
                <a:gd name="connsiteY5" fmla="*/ 1582674 h 1865756"/>
                <a:gd name="connsiteX6" fmla="*/ 0 w 421548"/>
                <a:gd name="connsiteY6" fmla="*/ 1865757 h 1865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1548" h="1865756">
                  <a:moveTo>
                    <a:pt x="0" y="0"/>
                  </a:moveTo>
                  <a:cubicBezTo>
                    <a:pt x="0" y="0"/>
                    <a:pt x="155734" y="188309"/>
                    <a:pt x="258699" y="330803"/>
                  </a:cubicBezTo>
                  <a:cubicBezTo>
                    <a:pt x="322517" y="419100"/>
                    <a:pt x="383096" y="512255"/>
                    <a:pt x="408051" y="617887"/>
                  </a:cubicBezTo>
                  <a:cubicBezTo>
                    <a:pt x="430625" y="713613"/>
                    <a:pt x="420815" y="812768"/>
                    <a:pt x="408051" y="910781"/>
                  </a:cubicBezTo>
                  <a:cubicBezTo>
                    <a:pt x="392240" y="1032129"/>
                    <a:pt x="376142" y="1154049"/>
                    <a:pt x="336233" y="1269683"/>
                  </a:cubicBezTo>
                  <a:cubicBezTo>
                    <a:pt x="298418" y="1379125"/>
                    <a:pt x="246412" y="1483138"/>
                    <a:pt x="186881" y="1582674"/>
                  </a:cubicBezTo>
                  <a:cubicBezTo>
                    <a:pt x="122777" y="1689640"/>
                    <a:pt x="0" y="1865757"/>
                    <a:pt x="0" y="186575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966F436B-D502-4927-A05D-0691A99F65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103" y="1247513"/>
              <a:ext cx="515229" cy="2438941"/>
            </a:xfrm>
            <a:custGeom>
              <a:avLst/>
              <a:gdLst>
                <a:gd name="connsiteX0" fmla="*/ 11621 w 286935"/>
                <a:gd name="connsiteY0" fmla="*/ 1358265 h 1358264"/>
                <a:gd name="connsiteX1" fmla="*/ 163830 w 286935"/>
                <a:gd name="connsiteY1" fmla="*/ 1157287 h 1358264"/>
                <a:gd name="connsiteX2" fmla="*/ 258604 w 286935"/>
                <a:gd name="connsiteY2" fmla="*/ 858679 h 1358264"/>
                <a:gd name="connsiteX3" fmla="*/ 284417 w 286935"/>
                <a:gd name="connsiteY3" fmla="*/ 577310 h 1358264"/>
                <a:gd name="connsiteX4" fmla="*/ 215456 w 286935"/>
                <a:gd name="connsiteY4" fmla="*/ 330422 h 1358264"/>
                <a:gd name="connsiteX5" fmla="*/ 0 w 286935"/>
                <a:gd name="connsiteY5" fmla="*/ 0 h 1358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6935" h="1358264">
                  <a:moveTo>
                    <a:pt x="11621" y="1358265"/>
                  </a:moveTo>
                  <a:cubicBezTo>
                    <a:pt x="11621" y="1358265"/>
                    <a:pt x="104299" y="1269016"/>
                    <a:pt x="163830" y="1157287"/>
                  </a:cubicBezTo>
                  <a:cubicBezTo>
                    <a:pt x="213074" y="1064800"/>
                    <a:pt x="237458" y="961453"/>
                    <a:pt x="258604" y="858679"/>
                  </a:cubicBezTo>
                  <a:cubicBezTo>
                    <a:pt x="277749" y="765905"/>
                    <a:pt x="293180" y="671512"/>
                    <a:pt x="284417" y="577310"/>
                  </a:cubicBezTo>
                  <a:cubicBezTo>
                    <a:pt x="276511" y="491680"/>
                    <a:pt x="250412" y="409099"/>
                    <a:pt x="215456" y="330422"/>
                  </a:cubicBezTo>
                  <a:cubicBezTo>
                    <a:pt x="153353" y="190405"/>
                    <a:pt x="0" y="0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63D19BC0-342A-4662-8B01-078F5BC25F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103" y="1752232"/>
              <a:ext cx="300409" cy="1599679"/>
            </a:xfrm>
            <a:custGeom>
              <a:avLst/>
              <a:gdLst>
                <a:gd name="connsiteX0" fmla="*/ 0 w 167300"/>
                <a:gd name="connsiteY0" fmla="*/ 0 h 890873"/>
                <a:gd name="connsiteX1" fmla="*/ 143732 w 167300"/>
                <a:gd name="connsiteY1" fmla="*/ 233077 h 890873"/>
                <a:gd name="connsiteX2" fmla="*/ 160973 w 167300"/>
                <a:gd name="connsiteY2" fmla="*/ 482822 h 890873"/>
                <a:gd name="connsiteX3" fmla="*/ 0 w 167300"/>
                <a:gd name="connsiteY3" fmla="*/ 890873 h 890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7300" h="890873">
                  <a:moveTo>
                    <a:pt x="0" y="0"/>
                  </a:moveTo>
                  <a:cubicBezTo>
                    <a:pt x="0" y="0"/>
                    <a:pt x="110585" y="127254"/>
                    <a:pt x="143732" y="233077"/>
                  </a:cubicBezTo>
                  <a:cubicBezTo>
                    <a:pt x="168974" y="313563"/>
                    <a:pt x="172593" y="399098"/>
                    <a:pt x="160973" y="482822"/>
                  </a:cubicBezTo>
                  <a:cubicBezTo>
                    <a:pt x="136970" y="655892"/>
                    <a:pt x="0" y="890873"/>
                    <a:pt x="0" y="890873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DF32521F-B67B-4D14-BB6E-0DD27E1C70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131253" y="14016"/>
              <a:ext cx="5523537" cy="3012568"/>
            </a:xfrm>
            <a:custGeom>
              <a:avLst/>
              <a:gdLst>
                <a:gd name="connsiteX0" fmla="*/ 3076099 w 3076098"/>
                <a:gd name="connsiteY0" fmla="*/ 12287 h 1677721"/>
                <a:gd name="connsiteX1" fmla="*/ 3054287 w 3076098"/>
                <a:gd name="connsiteY1" fmla="*/ 609029 h 1677721"/>
                <a:gd name="connsiteX2" fmla="*/ 3054287 w 3076098"/>
                <a:gd name="connsiteY2" fmla="*/ 824770 h 1677721"/>
                <a:gd name="connsiteX3" fmla="*/ 3002375 w 3076098"/>
                <a:gd name="connsiteY3" fmla="*/ 1158240 h 1677721"/>
                <a:gd name="connsiteX4" fmla="*/ 2945797 w 3076098"/>
                <a:gd name="connsiteY4" fmla="*/ 1277112 h 1677721"/>
                <a:gd name="connsiteX5" fmla="*/ 2706815 w 3076098"/>
                <a:gd name="connsiteY5" fmla="*/ 1492853 h 1677721"/>
                <a:gd name="connsiteX6" fmla="*/ 2451735 w 3076098"/>
                <a:gd name="connsiteY6" fmla="*/ 1618583 h 1677721"/>
                <a:gd name="connsiteX7" fmla="*/ 2128457 w 3076098"/>
                <a:gd name="connsiteY7" fmla="*/ 1677448 h 1677721"/>
                <a:gd name="connsiteX8" fmla="*/ 1672495 w 3076098"/>
                <a:gd name="connsiteY8" fmla="*/ 1505522 h 1677721"/>
                <a:gd name="connsiteX9" fmla="*/ 1445038 w 3076098"/>
                <a:gd name="connsiteY9" fmla="*/ 1230916 h 1677721"/>
                <a:gd name="connsiteX10" fmla="*/ 1381506 w 3076098"/>
                <a:gd name="connsiteY10" fmla="*/ 1044035 h 1677721"/>
                <a:gd name="connsiteX11" fmla="*/ 1260253 w 3076098"/>
                <a:gd name="connsiteY11" fmla="*/ 837533 h 1677721"/>
                <a:gd name="connsiteX12" fmla="*/ 1108520 w 3076098"/>
                <a:gd name="connsiteY12" fmla="*/ 772954 h 1677721"/>
                <a:gd name="connsiteX13" fmla="*/ 955358 w 3076098"/>
                <a:gd name="connsiteY13" fmla="*/ 751427 h 1677721"/>
                <a:gd name="connsiteX14" fmla="*/ 763810 w 3076098"/>
                <a:gd name="connsiteY14" fmla="*/ 764762 h 1677721"/>
                <a:gd name="connsiteX15" fmla="*/ 651224 w 3076098"/>
                <a:gd name="connsiteY15" fmla="*/ 728186 h 1677721"/>
                <a:gd name="connsiteX16" fmla="*/ 510730 w 3076098"/>
                <a:gd name="connsiteY16" fmla="*/ 587788 h 1677721"/>
                <a:gd name="connsiteX17" fmla="*/ 323183 w 3076098"/>
                <a:gd name="connsiteY17" fmla="*/ 353187 h 1677721"/>
                <a:gd name="connsiteX18" fmla="*/ 0 w 3076098"/>
                <a:gd name="connsiteY18" fmla="*/ 0 h 1677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076098" h="1677721">
                  <a:moveTo>
                    <a:pt x="3076099" y="12287"/>
                  </a:moveTo>
                  <a:cubicBezTo>
                    <a:pt x="3069336" y="183071"/>
                    <a:pt x="3053525" y="438150"/>
                    <a:pt x="3054287" y="609029"/>
                  </a:cubicBezTo>
                  <a:cubicBezTo>
                    <a:pt x="3054572" y="680942"/>
                    <a:pt x="3056477" y="752856"/>
                    <a:pt x="3054287" y="824770"/>
                  </a:cubicBezTo>
                  <a:cubicBezTo>
                    <a:pt x="3050858" y="937832"/>
                    <a:pt x="3038285" y="1051084"/>
                    <a:pt x="3002375" y="1158240"/>
                  </a:cubicBezTo>
                  <a:cubicBezTo>
                    <a:pt x="2988374" y="1200055"/>
                    <a:pt x="2969895" y="1240155"/>
                    <a:pt x="2945797" y="1277112"/>
                  </a:cubicBezTo>
                  <a:cubicBezTo>
                    <a:pt x="2886742" y="1367885"/>
                    <a:pt x="2798636" y="1434846"/>
                    <a:pt x="2706815" y="1492853"/>
                  </a:cubicBezTo>
                  <a:cubicBezTo>
                    <a:pt x="2626424" y="1543717"/>
                    <a:pt x="2541080" y="1586103"/>
                    <a:pt x="2451735" y="1618583"/>
                  </a:cubicBezTo>
                  <a:cubicBezTo>
                    <a:pt x="2347817" y="1656398"/>
                    <a:pt x="2238851" y="1680591"/>
                    <a:pt x="2128457" y="1677448"/>
                  </a:cubicBezTo>
                  <a:cubicBezTo>
                    <a:pt x="1962436" y="1672781"/>
                    <a:pt x="1804702" y="1606677"/>
                    <a:pt x="1672495" y="1505522"/>
                  </a:cubicBezTo>
                  <a:cubicBezTo>
                    <a:pt x="1576483" y="1432084"/>
                    <a:pt x="1493520" y="1341501"/>
                    <a:pt x="1445038" y="1230916"/>
                  </a:cubicBezTo>
                  <a:cubicBezTo>
                    <a:pt x="1418653" y="1170623"/>
                    <a:pt x="1401794" y="1106710"/>
                    <a:pt x="1381506" y="1044035"/>
                  </a:cubicBezTo>
                  <a:cubicBezTo>
                    <a:pt x="1356360" y="966026"/>
                    <a:pt x="1324261" y="887730"/>
                    <a:pt x="1260253" y="837533"/>
                  </a:cubicBezTo>
                  <a:cubicBezTo>
                    <a:pt x="1216628" y="803243"/>
                    <a:pt x="1162717" y="786194"/>
                    <a:pt x="1108520" y="772954"/>
                  </a:cubicBezTo>
                  <a:cubicBezTo>
                    <a:pt x="1058228" y="760667"/>
                    <a:pt x="1007078" y="750570"/>
                    <a:pt x="955358" y="751427"/>
                  </a:cubicBezTo>
                  <a:cubicBezTo>
                    <a:pt x="891064" y="752475"/>
                    <a:pt x="827818" y="770001"/>
                    <a:pt x="763810" y="764762"/>
                  </a:cubicBezTo>
                  <a:cubicBezTo>
                    <a:pt x="723995" y="761524"/>
                    <a:pt x="685514" y="748760"/>
                    <a:pt x="651224" y="728186"/>
                  </a:cubicBezTo>
                  <a:cubicBezTo>
                    <a:pt x="594074" y="693896"/>
                    <a:pt x="552545" y="639985"/>
                    <a:pt x="510730" y="587788"/>
                  </a:cubicBezTo>
                  <a:cubicBezTo>
                    <a:pt x="448151" y="509683"/>
                    <a:pt x="384524" y="432245"/>
                    <a:pt x="323183" y="353187"/>
                  </a:cubicBezTo>
                  <a:cubicBezTo>
                    <a:pt x="246221" y="253937"/>
                    <a:pt x="94202" y="82868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56F73602-5ACB-4102-894B-D140E71E6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87455" y="75587"/>
              <a:ext cx="4681672" cy="2637228"/>
            </a:xfrm>
            <a:custGeom>
              <a:avLst/>
              <a:gdLst>
                <a:gd name="connsiteX0" fmla="*/ 2568321 w 2607257"/>
                <a:gd name="connsiteY0" fmla="*/ 18002 h 1468691"/>
                <a:gd name="connsiteX1" fmla="*/ 2590609 w 2607257"/>
                <a:gd name="connsiteY1" fmla="*/ 258509 h 1468691"/>
                <a:gd name="connsiteX2" fmla="*/ 2606802 w 2607257"/>
                <a:gd name="connsiteY2" fmla="*/ 563118 h 1468691"/>
                <a:gd name="connsiteX3" fmla="*/ 2587181 w 2607257"/>
                <a:gd name="connsiteY3" fmla="*/ 910400 h 1468691"/>
                <a:gd name="connsiteX4" fmla="*/ 2568702 w 2607257"/>
                <a:gd name="connsiteY4" fmla="*/ 1001554 h 1468691"/>
                <a:gd name="connsiteX5" fmla="*/ 2407063 w 2607257"/>
                <a:gd name="connsiteY5" fmla="*/ 1262348 h 1468691"/>
                <a:gd name="connsiteX6" fmla="*/ 2211896 w 2607257"/>
                <a:gd name="connsiteY6" fmla="*/ 1390078 h 1468691"/>
                <a:gd name="connsiteX7" fmla="*/ 1936623 w 2607257"/>
                <a:gd name="connsiteY7" fmla="*/ 1466660 h 1468691"/>
                <a:gd name="connsiteX8" fmla="*/ 1749933 w 2607257"/>
                <a:gd name="connsiteY8" fmla="*/ 1447514 h 1468691"/>
                <a:gd name="connsiteX9" fmla="*/ 1594295 w 2607257"/>
                <a:gd name="connsiteY9" fmla="*/ 1351788 h 1468691"/>
                <a:gd name="connsiteX10" fmla="*/ 1512951 w 2607257"/>
                <a:gd name="connsiteY10" fmla="*/ 1227392 h 1468691"/>
                <a:gd name="connsiteX11" fmla="*/ 1500949 w 2607257"/>
                <a:gd name="connsiteY11" fmla="*/ 992886 h 1468691"/>
                <a:gd name="connsiteX12" fmla="*/ 1541621 w 2607257"/>
                <a:gd name="connsiteY12" fmla="*/ 803910 h 1468691"/>
                <a:gd name="connsiteX13" fmla="*/ 1541621 w 2607257"/>
                <a:gd name="connsiteY13" fmla="*/ 665131 h 1468691"/>
                <a:gd name="connsiteX14" fmla="*/ 1429131 w 2607257"/>
                <a:gd name="connsiteY14" fmla="*/ 526352 h 1468691"/>
                <a:gd name="connsiteX15" fmla="*/ 1163383 w 2607257"/>
                <a:gd name="connsiteY15" fmla="*/ 449771 h 1468691"/>
                <a:gd name="connsiteX16" fmla="*/ 811530 w 2607257"/>
                <a:gd name="connsiteY16" fmla="*/ 406718 h 1468691"/>
                <a:gd name="connsiteX17" fmla="*/ 574548 w 2607257"/>
                <a:gd name="connsiteY17" fmla="*/ 354044 h 1468691"/>
                <a:gd name="connsiteX18" fmla="*/ 284893 w 2607257"/>
                <a:gd name="connsiteY18" fmla="*/ 224885 h 1468691"/>
                <a:gd name="connsiteX19" fmla="*/ 0 w 2607257"/>
                <a:gd name="connsiteY19" fmla="*/ 0 h 14686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607257" h="1468691">
                  <a:moveTo>
                    <a:pt x="2568321" y="18002"/>
                  </a:moveTo>
                  <a:cubicBezTo>
                    <a:pt x="2574989" y="70009"/>
                    <a:pt x="2587752" y="206121"/>
                    <a:pt x="2590609" y="258509"/>
                  </a:cubicBezTo>
                  <a:cubicBezTo>
                    <a:pt x="2596134" y="360045"/>
                    <a:pt x="2604707" y="461486"/>
                    <a:pt x="2606802" y="563118"/>
                  </a:cubicBezTo>
                  <a:cubicBezTo>
                    <a:pt x="2609088" y="679228"/>
                    <a:pt x="2602802" y="795338"/>
                    <a:pt x="2587181" y="910400"/>
                  </a:cubicBezTo>
                  <a:cubicBezTo>
                    <a:pt x="2582990" y="941165"/>
                    <a:pt x="2577274" y="971645"/>
                    <a:pt x="2568702" y="1001554"/>
                  </a:cubicBezTo>
                  <a:cubicBezTo>
                    <a:pt x="2540222" y="1101471"/>
                    <a:pt x="2482501" y="1190816"/>
                    <a:pt x="2407063" y="1262348"/>
                  </a:cubicBezTo>
                  <a:cubicBezTo>
                    <a:pt x="2350294" y="1316165"/>
                    <a:pt x="2283047" y="1357313"/>
                    <a:pt x="2211896" y="1390078"/>
                  </a:cubicBezTo>
                  <a:cubicBezTo>
                    <a:pt x="2124742" y="1430179"/>
                    <a:pt x="2032159" y="1458754"/>
                    <a:pt x="1936623" y="1466660"/>
                  </a:cubicBezTo>
                  <a:cubicBezTo>
                    <a:pt x="1873567" y="1471898"/>
                    <a:pt x="1809845" y="1467517"/>
                    <a:pt x="1749933" y="1447514"/>
                  </a:cubicBezTo>
                  <a:cubicBezTo>
                    <a:pt x="1691449" y="1428083"/>
                    <a:pt x="1638109" y="1395222"/>
                    <a:pt x="1594295" y="1351788"/>
                  </a:cubicBezTo>
                  <a:cubicBezTo>
                    <a:pt x="1558576" y="1316450"/>
                    <a:pt x="1530001" y="1274540"/>
                    <a:pt x="1512951" y="1227392"/>
                  </a:cubicBezTo>
                  <a:cubicBezTo>
                    <a:pt x="1485900" y="1152811"/>
                    <a:pt x="1487519" y="1071467"/>
                    <a:pt x="1500949" y="992886"/>
                  </a:cubicBezTo>
                  <a:cubicBezTo>
                    <a:pt x="1511808" y="929354"/>
                    <a:pt x="1529810" y="867251"/>
                    <a:pt x="1541621" y="803910"/>
                  </a:cubicBezTo>
                  <a:cubicBezTo>
                    <a:pt x="1550194" y="757714"/>
                    <a:pt x="1554194" y="710279"/>
                    <a:pt x="1541621" y="665131"/>
                  </a:cubicBezTo>
                  <a:cubicBezTo>
                    <a:pt x="1525143" y="605981"/>
                    <a:pt x="1481233" y="559403"/>
                    <a:pt x="1429131" y="526352"/>
                  </a:cubicBezTo>
                  <a:cubicBezTo>
                    <a:pt x="1350455" y="476536"/>
                    <a:pt x="1256157" y="461772"/>
                    <a:pt x="1163383" y="449771"/>
                  </a:cubicBezTo>
                  <a:cubicBezTo>
                    <a:pt x="1046131" y="434626"/>
                    <a:pt x="928306" y="424720"/>
                    <a:pt x="811530" y="406718"/>
                  </a:cubicBezTo>
                  <a:cubicBezTo>
                    <a:pt x="731425" y="394335"/>
                    <a:pt x="652081" y="377571"/>
                    <a:pt x="574548" y="354044"/>
                  </a:cubicBezTo>
                  <a:cubicBezTo>
                    <a:pt x="472916" y="323279"/>
                    <a:pt x="375094" y="280702"/>
                    <a:pt x="284893" y="224885"/>
                  </a:cubicBezTo>
                  <a:cubicBezTo>
                    <a:pt x="181832" y="161068"/>
                    <a:pt x="90868" y="80296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E87FA368-45DC-4276-A257-F67A12B20F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10305" y="31802"/>
              <a:ext cx="3763077" cy="2110194"/>
            </a:xfrm>
            <a:custGeom>
              <a:avLst/>
              <a:gdLst>
                <a:gd name="connsiteX0" fmla="*/ 1950434 w 2095685"/>
                <a:gd name="connsiteY0" fmla="*/ 0 h 1175182"/>
                <a:gd name="connsiteX1" fmla="*/ 2077307 w 2095685"/>
                <a:gd name="connsiteY1" fmla="*/ 479108 h 1175182"/>
                <a:gd name="connsiteX2" fmla="*/ 2089309 w 2095685"/>
                <a:gd name="connsiteY2" fmla="*/ 826008 h 1175182"/>
                <a:gd name="connsiteX3" fmla="*/ 1987582 w 2095685"/>
                <a:gd name="connsiteY3" fmla="*/ 1101185 h 1175182"/>
                <a:gd name="connsiteX4" fmla="*/ 1818037 w 2095685"/>
                <a:gd name="connsiteY4" fmla="*/ 1173004 h 1175182"/>
                <a:gd name="connsiteX5" fmla="*/ 1694402 w 2095685"/>
                <a:gd name="connsiteY5" fmla="*/ 1157097 h 1175182"/>
                <a:gd name="connsiteX6" fmla="*/ 1594676 w 2095685"/>
                <a:gd name="connsiteY6" fmla="*/ 1013555 h 1175182"/>
                <a:gd name="connsiteX7" fmla="*/ 1664494 w 2095685"/>
                <a:gd name="connsiteY7" fmla="*/ 790289 h 1175182"/>
                <a:gd name="connsiteX8" fmla="*/ 1684401 w 2095685"/>
                <a:gd name="connsiteY8" fmla="*/ 527114 h 1175182"/>
                <a:gd name="connsiteX9" fmla="*/ 1550765 w 2095685"/>
                <a:gd name="connsiteY9" fmla="*/ 343662 h 1175182"/>
                <a:gd name="connsiteX10" fmla="*/ 1315402 w 2095685"/>
                <a:gd name="connsiteY10" fmla="*/ 265938 h 1175182"/>
                <a:gd name="connsiteX11" fmla="*/ 876586 w 2095685"/>
                <a:gd name="connsiteY11" fmla="*/ 200120 h 1175182"/>
                <a:gd name="connsiteX12" fmla="*/ 591312 w 2095685"/>
                <a:gd name="connsiteY12" fmla="*/ 186119 h 1175182"/>
                <a:gd name="connsiteX13" fmla="*/ 0 w 2095685"/>
                <a:gd name="connsiteY13" fmla="*/ 16669 h 1175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95685" h="1175182">
                  <a:moveTo>
                    <a:pt x="1950434" y="0"/>
                  </a:moveTo>
                  <a:cubicBezTo>
                    <a:pt x="1973485" y="77629"/>
                    <a:pt x="2063115" y="399383"/>
                    <a:pt x="2077307" y="479108"/>
                  </a:cubicBezTo>
                  <a:cubicBezTo>
                    <a:pt x="2097786" y="593693"/>
                    <a:pt x="2100167" y="710089"/>
                    <a:pt x="2089309" y="826008"/>
                  </a:cubicBezTo>
                  <a:cubicBezTo>
                    <a:pt x="2079784" y="927545"/>
                    <a:pt x="2061401" y="1032891"/>
                    <a:pt x="1987582" y="1101185"/>
                  </a:cubicBezTo>
                  <a:cubicBezTo>
                    <a:pt x="1941481" y="1143762"/>
                    <a:pt x="1880616" y="1165670"/>
                    <a:pt x="1818037" y="1173004"/>
                  </a:cubicBezTo>
                  <a:cubicBezTo>
                    <a:pt x="1775746" y="1177957"/>
                    <a:pt x="1732693" y="1175195"/>
                    <a:pt x="1694402" y="1157097"/>
                  </a:cubicBezTo>
                  <a:cubicBezTo>
                    <a:pt x="1638110" y="1130427"/>
                    <a:pt x="1600295" y="1075373"/>
                    <a:pt x="1594676" y="1013555"/>
                  </a:cubicBezTo>
                  <a:cubicBezTo>
                    <a:pt x="1587532" y="934879"/>
                    <a:pt x="1635633" y="864870"/>
                    <a:pt x="1664494" y="790289"/>
                  </a:cubicBezTo>
                  <a:cubicBezTo>
                    <a:pt x="1696974" y="706279"/>
                    <a:pt x="1708594" y="613791"/>
                    <a:pt x="1684401" y="527114"/>
                  </a:cubicBezTo>
                  <a:cubicBezTo>
                    <a:pt x="1663351" y="451580"/>
                    <a:pt x="1616488" y="386620"/>
                    <a:pt x="1550765" y="343662"/>
                  </a:cubicBezTo>
                  <a:cubicBezTo>
                    <a:pt x="1480947" y="298133"/>
                    <a:pt x="1397508" y="282131"/>
                    <a:pt x="1315402" y="265938"/>
                  </a:cubicBezTo>
                  <a:cubicBezTo>
                    <a:pt x="1170051" y="237173"/>
                    <a:pt x="1024128" y="212027"/>
                    <a:pt x="876586" y="200120"/>
                  </a:cubicBezTo>
                  <a:cubicBezTo>
                    <a:pt x="781717" y="192500"/>
                    <a:pt x="686276" y="193643"/>
                    <a:pt x="591312" y="186119"/>
                  </a:cubicBezTo>
                  <a:cubicBezTo>
                    <a:pt x="465296" y="176213"/>
                    <a:pt x="160211" y="193453"/>
                    <a:pt x="0" y="16669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83" name="Bottom Right">
            <a:extLst>
              <a:ext uri="{FF2B5EF4-FFF2-40B4-BE49-F238E27FC236}">
                <a16:creationId xmlns:a16="http://schemas.microsoft.com/office/drawing/2014/main" id="{88540B56-6256-419C-AC81-7B56D0DD72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EB5E9C2F-6749-4023-8E94-45C1C3FC6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85" name="Graphic 157">
              <a:extLst>
                <a:ext uri="{FF2B5EF4-FFF2-40B4-BE49-F238E27FC236}">
                  <a16:creationId xmlns:a16="http://schemas.microsoft.com/office/drawing/2014/main" id="{D87C11F9-4A6E-44BC-BF6C-0468EFD71B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2B1B9F72-6727-48A7-A229-1B9E8620C6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F112D38F-1CDF-4293-96FC-2190D03954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CF3E4DE9-57D9-4C4C-BE4E-7F081A1B3B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6BB673C9-C994-4CA3-B78E-F65C5F8C61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9B6FF51D-0B4A-4C30-AEC8-D66E88C98C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DCF516A0-FBBD-4A87-9E93-708625DE5EC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6F1EDD83-3119-40A9-B093-626EB1B126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BA5F46DB-9B25-49AD-BC98-191E88919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06461" y="854412"/>
            <a:ext cx="9683943" cy="3906005"/>
          </a:xfrm>
        </p:spPr>
        <p:txBody>
          <a:bodyPr>
            <a:normAutofit/>
          </a:bodyPr>
          <a:lstStyle/>
          <a:p>
            <a:r>
              <a:rPr lang="en-US" sz="5000" dirty="0">
                <a:latin typeface="Microsoft GothicNeo"/>
                <a:ea typeface="+mj-lt"/>
                <a:cs typeface="+mj-lt"/>
              </a:rPr>
              <a:t>Lightweight Unsupervised Super-Resolution with Emphasis on Structural Similarity </a:t>
            </a:r>
            <a:endParaRPr lang="en-US" sz="5000">
              <a:latin typeface="Microsoft GothicNeo"/>
            </a:endParaRPr>
          </a:p>
          <a:p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80831" y="4543022"/>
            <a:ext cx="10345400" cy="1973811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en-US" sz="2200" dirty="0" err="1">
                <a:ea typeface="+mn-lt"/>
                <a:cs typeface="+mn-lt"/>
              </a:rPr>
              <a:t>Xinghao</a:t>
            </a:r>
            <a:r>
              <a:rPr lang="en-US" sz="2200" dirty="0">
                <a:ea typeface="+mn-lt"/>
                <a:cs typeface="+mn-lt"/>
              </a:rPr>
              <a:t> Chen          Meng Zhang </a:t>
            </a:r>
            <a:endParaRPr lang="en-US" dirty="0">
              <a:ea typeface="+mn-lt"/>
              <a:cs typeface="+mn-lt"/>
            </a:endParaRPr>
          </a:p>
          <a:p>
            <a:r>
              <a:rPr lang="en-US" sz="2200">
                <a:cs typeface="Segoe UI"/>
              </a:rPr>
              <a:t>ECE 6258 Course </a:t>
            </a:r>
            <a:r>
              <a:rPr lang="en-US" sz="2200" dirty="0">
                <a:cs typeface="Segoe UI"/>
              </a:rPr>
              <a:t>Project</a:t>
            </a:r>
            <a:endParaRPr lang="en-US" sz="2200" dirty="0">
              <a:ea typeface="+mn-lt"/>
              <a:cs typeface="+mn-lt"/>
            </a:endParaRPr>
          </a:p>
          <a:p>
            <a:r>
              <a:rPr lang="en-US" sz="2200" i="1" dirty="0">
                <a:ea typeface="+mn-lt"/>
                <a:cs typeface="+mn-lt"/>
              </a:rPr>
              <a:t>School of Electrical and Computer Engineering</a:t>
            </a:r>
          </a:p>
          <a:p>
            <a:r>
              <a:rPr lang="en-US" sz="2200" i="1" dirty="0">
                <a:ea typeface="+mn-lt"/>
                <a:cs typeface="+mn-lt"/>
              </a:rPr>
              <a:t>Georgia Institute of Technology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Shenzhen, China</a:t>
            </a:r>
          </a:p>
          <a:p>
            <a:endParaRPr lang="en-US" sz="2200" dirty="0">
              <a:cs typeface="Segoe UI"/>
            </a:endParaRPr>
          </a:p>
        </p:txBody>
      </p:sp>
      <p:grpSp>
        <p:nvGrpSpPr>
          <p:cNvPr id="95" name="Cross">
            <a:extLst>
              <a:ext uri="{FF2B5EF4-FFF2-40B4-BE49-F238E27FC236}">
                <a16:creationId xmlns:a16="http://schemas.microsoft.com/office/drawing/2014/main" id="{DDB99EF5-8801-40E2-83D3-196FADCBBA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30939" y="3874229"/>
            <a:ext cx="118872" cy="118872"/>
            <a:chOff x="1175347" y="3733800"/>
            <a:chExt cx="118872" cy="118872"/>
          </a:xfrm>
        </p:grpSpPr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50FE3A76-C0EC-41F2-92AD-1A75BA3771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C22AF00A-AACB-4D06-A706-4231FD4EC6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F689E5-66BF-45D5-8B1F-761085A2A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Back-projection</a:t>
            </a:r>
            <a:endParaRPr lang="zh-CN" altLang="en-US" dirty="0"/>
          </a:p>
        </p:txBody>
      </p:sp>
      <p:sp>
        <p:nvSpPr>
          <p:cNvPr id="4" name="Rectangle: Rounded Corners 4">
            <a:extLst>
              <a:ext uri="{FF2B5EF4-FFF2-40B4-BE49-F238E27FC236}">
                <a16:creationId xmlns:a16="http://schemas.microsoft.com/office/drawing/2014/main" id="{9D006C07-C865-4D27-B5A6-998ACFB82C5B}"/>
              </a:ext>
            </a:extLst>
          </p:cNvPr>
          <p:cNvSpPr/>
          <p:nvPr/>
        </p:nvSpPr>
        <p:spPr>
          <a:xfrm>
            <a:off x="2116057" y="2294841"/>
            <a:ext cx="1553028" cy="1161143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2">
                    <a:lumMod val="50000"/>
                  </a:schemeClr>
                </a:solidFill>
                <a:cs typeface="Segoe UI"/>
              </a:rPr>
              <a:t>HR input</a:t>
            </a:r>
          </a:p>
        </p:txBody>
      </p:sp>
      <p:sp>
        <p:nvSpPr>
          <p:cNvPr id="5" name="Rectangle: Rounded Corners 33">
            <a:extLst>
              <a:ext uri="{FF2B5EF4-FFF2-40B4-BE49-F238E27FC236}">
                <a16:creationId xmlns:a16="http://schemas.microsoft.com/office/drawing/2014/main" id="{E8E39646-CEFE-449F-9DF5-1B7982F1C63D}"/>
              </a:ext>
            </a:extLst>
          </p:cNvPr>
          <p:cNvSpPr/>
          <p:nvPr/>
        </p:nvSpPr>
        <p:spPr>
          <a:xfrm>
            <a:off x="4924570" y="2287583"/>
            <a:ext cx="1553028" cy="1161143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400">
                <a:solidFill>
                  <a:schemeClr val="accent2">
                    <a:lumMod val="50000"/>
                  </a:schemeClr>
                </a:solidFill>
                <a:cs typeface="Segoe UI"/>
              </a:rPr>
              <a:t>LR input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EC36EC4-8F92-4640-93B1-F5F0D605D563}"/>
              </a:ext>
            </a:extLst>
          </p:cNvPr>
          <p:cNvCxnSpPr/>
          <p:nvPr/>
        </p:nvCxnSpPr>
        <p:spPr>
          <a:xfrm>
            <a:off x="3666818" y="2894917"/>
            <a:ext cx="1255485" cy="72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TextBox 7">
            <a:extLst>
              <a:ext uri="{FF2B5EF4-FFF2-40B4-BE49-F238E27FC236}">
                <a16:creationId xmlns:a16="http://schemas.microsoft.com/office/drawing/2014/main" id="{60F3F72B-1363-488B-BFA4-31BFCB2B62E6}"/>
              </a:ext>
            </a:extLst>
          </p:cNvPr>
          <p:cNvSpPr txBox="1"/>
          <p:nvPr/>
        </p:nvSpPr>
        <p:spPr>
          <a:xfrm>
            <a:off x="3611753" y="2909025"/>
            <a:ext cx="157479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  <a:cs typeface="Segoe UI"/>
              </a:rPr>
              <a:t>2. Bicubic Downscale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8" name="TextBox 38">
            <a:extLst>
              <a:ext uri="{FF2B5EF4-FFF2-40B4-BE49-F238E27FC236}">
                <a16:creationId xmlns:a16="http://schemas.microsoft.com/office/drawing/2014/main" id="{2975FE23-3061-4B45-97B5-677A8F8C7685}"/>
              </a:ext>
            </a:extLst>
          </p:cNvPr>
          <p:cNvSpPr txBox="1"/>
          <p:nvPr/>
        </p:nvSpPr>
        <p:spPr>
          <a:xfrm>
            <a:off x="2067089" y="1655391"/>
            <a:ext cx="171994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  <a:cs typeface="Segoe UI"/>
              </a:rPr>
              <a:t>1. Data</a:t>
            </a:r>
          </a:p>
          <a:p>
            <a:r>
              <a:rPr lang="en-US" dirty="0">
                <a:solidFill>
                  <a:schemeClr val="accent2">
                    <a:lumMod val="50000"/>
                  </a:schemeClr>
                </a:solidFill>
                <a:cs typeface="Segoe UI"/>
              </a:rPr>
              <a:t>Augmentation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F92F26-79D3-43F1-958B-E996218E10D7}"/>
              </a:ext>
            </a:extLst>
          </p:cNvPr>
          <p:cNvSpPr txBox="1"/>
          <p:nvPr/>
        </p:nvSpPr>
        <p:spPr>
          <a:xfrm>
            <a:off x="6477600" y="2182356"/>
            <a:ext cx="137885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  <a:cs typeface="Segoe UI"/>
              </a:rPr>
              <a:t>3. Bicubic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accent2">
                    <a:lumMod val="50000"/>
                  </a:schemeClr>
                </a:solidFill>
                <a:cs typeface="Segoe UI"/>
              </a:rPr>
              <a:t>Upscale 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10" name="Straight Arrow Connector 40">
            <a:extLst>
              <a:ext uri="{FF2B5EF4-FFF2-40B4-BE49-F238E27FC236}">
                <a16:creationId xmlns:a16="http://schemas.microsoft.com/office/drawing/2014/main" id="{4E3D4399-8FBD-47B9-B0CC-E3D2E5F19165}"/>
              </a:ext>
            </a:extLst>
          </p:cNvPr>
          <p:cNvCxnSpPr>
            <a:cxnSpLocks/>
          </p:cNvCxnSpPr>
          <p:nvPr/>
        </p:nvCxnSpPr>
        <p:spPr>
          <a:xfrm>
            <a:off x="6468074" y="2865888"/>
            <a:ext cx="1255485" cy="72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Rectangle: Rounded Corners 34">
            <a:extLst>
              <a:ext uri="{FF2B5EF4-FFF2-40B4-BE49-F238E27FC236}">
                <a16:creationId xmlns:a16="http://schemas.microsoft.com/office/drawing/2014/main" id="{9AF72D00-A1EF-4AB2-9200-2E44EC9610DD}"/>
              </a:ext>
            </a:extLst>
          </p:cNvPr>
          <p:cNvSpPr/>
          <p:nvPr/>
        </p:nvSpPr>
        <p:spPr>
          <a:xfrm>
            <a:off x="7733083" y="2294841"/>
            <a:ext cx="1727199" cy="1161143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2">
                    <a:lumMod val="50000"/>
                  </a:schemeClr>
                </a:solidFill>
                <a:cs typeface="Segoe UI"/>
              </a:rPr>
              <a:t>Back-projected</a:t>
            </a:r>
          </a:p>
          <a:p>
            <a:pPr algn="ctr"/>
            <a:r>
              <a:rPr lang="en-US" sz="2400" dirty="0">
                <a:solidFill>
                  <a:schemeClr val="accent2">
                    <a:lumMod val="50000"/>
                  </a:schemeClr>
                </a:solidFill>
                <a:cs typeface="Segoe UI"/>
              </a:rPr>
              <a:t>HR input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30AD67D0-DDDC-4A7E-8207-AD1FC4DD3956}"/>
              </a:ext>
            </a:extLst>
          </p:cNvPr>
          <p:cNvSpPr txBox="1"/>
          <p:nvPr/>
        </p:nvSpPr>
        <p:spPr>
          <a:xfrm>
            <a:off x="2697609" y="5066116"/>
            <a:ext cx="6006946" cy="1200329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2"/>
                </a:solidFill>
              </a:rPr>
              <a:t>Our notation:</a:t>
            </a:r>
          </a:p>
          <a:p>
            <a:r>
              <a:rPr lang="en-US" altLang="zh-CN" dirty="0">
                <a:solidFill>
                  <a:schemeClr val="accent2"/>
                </a:solidFill>
              </a:rPr>
              <a:t>HR: the </a:t>
            </a:r>
            <a:r>
              <a:rPr lang="en-US" altLang="zh-CN" b="1" dirty="0">
                <a:solidFill>
                  <a:srgbClr val="FF0000"/>
                </a:solidFill>
              </a:rPr>
              <a:t>input</a:t>
            </a:r>
            <a:r>
              <a:rPr lang="en-US" altLang="zh-CN" dirty="0">
                <a:solidFill>
                  <a:schemeClr val="accent2"/>
                </a:solidFill>
              </a:rPr>
              <a:t> image we are to perform super-resolution</a:t>
            </a:r>
          </a:p>
          <a:p>
            <a:r>
              <a:rPr lang="en-US" altLang="zh-CN" dirty="0">
                <a:solidFill>
                  <a:schemeClr val="accent2"/>
                </a:solidFill>
              </a:rPr>
              <a:t>LR: the </a:t>
            </a:r>
            <a:r>
              <a:rPr lang="en-US" altLang="zh-CN" dirty="0" err="1">
                <a:solidFill>
                  <a:schemeClr val="accent2"/>
                </a:solidFill>
              </a:rPr>
              <a:t>futher</a:t>
            </a:r>
            <a:r>
              <a:rPr lang="en-US" altLang="zh-CN" dirty="0">
                <a:solidFill>
                  <a:schemeClr val="accent2"/>
                </a:solidFill>
              </a:rPr>
              <a:t>-downscaled input</a:t>
            </a:r>
          </a:p>
          <a:p>
            <a:r>
              <a:rPr lang="en-US" altLang="zh-CN" dirty="0">
                <a:solidFill>
                  <a:schemeClr val="accent2"/>
                </a:solidFill>
              </a:rPr>
              <a:t>SR: the target image we would like to acquire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8298BC9E-2CBB-4BDE-86A4-14612C261C1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2849" y="3455984"/>
            <a:ext cx="1108419" cy="1198639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144D1762-83D9-4672-9CD9-C3EE0F977EB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4684" y="3768601"/>
            <a:ext cx="552797" cy="598517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5E676203-3ED3-42E5-8408-0F9C8BC753C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2472" y="3473347"/>
            <a:ext cx="1108419" cy="1198639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F9FC714A-B4AA-4E48-9B67-D1E57F089112}"/>
              </a:ext>
            </a:extLst>
          </p:cNvPr>
          <p:cNvSpPr txBox="1"/>
          <p:nvPr/>
        </p:nvSpPr>
        <p:spPr>
          <a:xfrm>
            <a:off x="9263168" y="3837026"/>
            <a:ext cx="555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1x</a:t>
            </a:r>
            <a:endParaRPr lang="zh-CN" altLang="en-US" sz="2400" b="1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21D48278-68D7-4190-AB5A-D62046C6ED10}"/>
              </a:ext>
            </a:extLst>
          </p:cNvPr>
          <p:cNvSpPr txBox="1"/>
          <p:nvPr/>
        </p:nvSpPr>
        <p:spPr>
          <a:xfrm>
            <a:off x="5977481" y="3826295"/>
            <a:ext cx="8077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0.5x</a:t>
            </a:r>
            <a:endParaRPr lang="zh-CN" altLang="en-US" sz="2400" b="1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B74538A7-EE79-46AB-A099-221BF9BCF7B7}"/>
              </a:ext>
            </a:extLst>
          </p:cNvPr>
          <p:cNvSpPr txBox="1"/>
          <p:nvPr/>
        </p:nvSpPr>
        <p:spPr>
          <a:xfrm>
            <a:off x="3509038" y="3844517"/>
            <a:ext cx="555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1x</a:t>
            </a:r>
            <a:endParaRPr lang="zh-CN" altLang="en-US" sz="2400" b="1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CB3CFB5A-9FB6-4A2B-A84A-5F820AA40652}"/>
              </a:ext>
            </a:extLst>
          </p:cNvPr>
          <p:cNvSpPr txBox="1"/>
          <p:nvPr/>
        </p:nvSpPr>
        <p:spPr>
          <a:xfrm>
            <a:off x="2111015" y="5271765"/>
            <a:ext cx="555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1x</a:t>
            </a:r>
            <a:endParaRPr lang="zh-CN" altLang="en-US" sz="2400" b="1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6F9842F6-DF9D-4E05-B60B-11B791544E89}"/>
              </a:ext>
            </a:extLst>
          </p:cNvPr>
          <p:cNvSpPr txBox="1"/>
          <p:nvPr/>
        </p:nvSpPr>
        <p:spPr>
          <a:xfrm>
            <a:off x="1859236" y="5551418"/>
            <a:ext cx="8077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0.5x</a:t>
            </a:r>
            <a:endParaRPr lang="zh-CN" altLang="en-US" sz="2400" b="1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0EED6A7E-9294-48DE-A342-E6010DC7EFD7}"/>
              </a:ext>
            </a:extLst>
          </p:cNvPr>
          <p:cNvSpPr txBox="1"/>
          <p:nvPr/>
        </p:nvSpPr>
        <p:spPr>
          <a:xfrm>
            <a:off x="2111015" y="5822314"/>
            <a:ext cx="555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2x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2717551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89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8" name="Rectangle 91">
            <a:extLst>
              <a:ext uri="{FF2B5EF4-FFF2-40B4-BE49-F238E27FC236}">
                <a16:creationId xmlns:a16="http://schemas.microsoft.com/office/drawing/2014/main" id="{996DFAFB-BCE1-4BEC-82FB-D574234DE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89" name="Top left">
            <a:extLst>
              <a:ext uri="{FF2B5EF4-FFF2-40B4-BE49-F238E27FC236}">
                <a16:creationId xmlns:a16="http://schemas.microsoft.com/office/drawing/2014/main" id="{4210BA9D-B4AC-4A1D-B63B-44F10A9A7D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2AB57F67-BA3E-4168-B776-298ABEE40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1A37E474-2AB5-44C2-89C5-00B18BBF0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3C7682BD-43A7-412C-9D1C-C253EDF7F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CE322CA5-5700-49C5-B2F4-5451AEC68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7FF4B5E5-C2CB-47A0-BDC9-D9560C77B3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DC206FD4-2993-45C6-A6D2-945277425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0AC4F993-F14F-4F25-A6AB-1AD9E2A820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1CD13FF4-3251-4983-B074-BD35A9902B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540" y="-67891"/>
            <a:ext cx="6751844" cy="1326619"/>
          </a:xfrm>
        </p:spPr>
        <p:txBody>
          <a:bodyPr anchor="b">
            <a:normAutofit/>
          </a:bodyPr>
          <a:lstStyle/>
          <a:p>
            <a:pPr algn="l"/>
            <a:r>
              <a:rPr lang="en-US" sz="5400" dirty="0"/>
              <a:t>Training Procedure</a:t>
            </a:r>
            <a:endParaRPr lang="en-US" dirty="0"/>
          </a:p>
        </p:txBody>
      </p:sp>
      <p:grpSp>
        <p:nvGrpSpPr>
          <p:cNvPr id="104" name="Cross">
            <a:extLst>
              <a:ext uri="{FF2B5EF4-FFF2-40B4-BE49-F238E27FC236}">
                <a16:creationId xmlns:a16="http://schemas.microsoft.com/office/drawing/2014/main" id="{80F56037-8334-4400-9C7A-A3BEFA96A8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945264" y="149792"/>
            <a:ext cx="118872" cy="118872"/>
            <a:chOff x="1175347" y="3733800"/>
            <a:chExt cx="118872" cy="118872"/>
          </a:xfrm>
        </p:grpSpPr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060AD0EB-D554-49C4-9728-C64D6D6867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1" name="Straight Connector 105">
              <a:extLst>
                <a:ext uri="{FF2B5EF4-FFF2-40B4-BE49-F238E27FC236}">
                  <a16:creationId xmlns:a16="http://schemas.microsoft.com/office/drawing/2014/main" id="{C9432895-644F-4E09-97C7-F8DB36AAE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08" name="Bottom Right">
            <a:extLst>
              <a:ext uri="{FF2B5EF4-FFF2-40B4-BE49-F238E27FC236}">
                <a16:creationId xmlns:a16="http://schemas.microsoft.com/office/drawing/2014/main" id="{6B310A71-665E-47AB-9D80-2D90F7D921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6AD1AF10-782F-4908-A718-EA87EC7170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110" name="Graphic 157">
              <a:extLst>
                <a:ext uri="{FF2B5EF4-FFF2-40B4-BE49-F238E27FC236}">
                  <a16:creationId xmlns:a16="http://schemas.microsoft.com/office/drawing/2014/main" id="{A935357A-B553-44CD-9376-FE1E605750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112" name="Freeform: Shape 111">
                <a:extLst>
                  <a:ext uri="{FF2B5EF4-FFF2-40B4-BE49-F238E27FC236}">
                    <a16:creationId xmlns:a16="http://schemas.microsoft.com/office/drawing/2014/main" id="{71A180B9-74EE-45CB-8BC1-41E1C075852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" name="Freeform: Shape 112">
                <a:extLst>
                  <a:ext uri="{FF2B5EF4-FFF2-40B4-BE49-F238E27FC236}">
                    <a16:creationId xmlns:a16="http://schemas.microsoft.com/office/drawing/2014/main" id="{D0ED6DBC-425A-4959-8ACF-4263EEF2467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4" name="Freeform: Shape 113">
                <a:extLst>
                  <a:ext uri="{FF2B5EF4-FFF2-40B4-BE49-F238E27FC236}">
                    <a16:creationId xmlns:a16="http://schemas.microsoft.com/office/drawing/2014/main" id="{1B431B70-9FAD-408D-890D-646D4840455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5" name="Freeform: Shape 114">
                <a:extLst>
                  <a:ext uri="{FF2B5EF4-FFF2-40B4-BE49-F238E27FC236}">
                    <a16:creationId xmlns:a16="http://schemas.microsoft.com/office/drawing/2014/main" id="{8E532E75-ACFE-4179-B41D-039B3B768C7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" name="Freeform: Shape 115">
                <a:extLst>
                  <a:ext uri="{FF2B5EF4-FFF2-40B4-BE49-F238E27FC236}">
                    <a16:creationId xmlns:a16="http://schemas.microsoft.com/office/drawing/2014/main" id="{1C81F463-8260-4AAF-9233-3FE29293CD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7" name="Freeform: Shape 116">
                <a:extLst>
                  <a:ext uri="{FF2B5EF4-FFF2-40B4-BE49-F238E27FC236}">
                    <a16:creationId xmlns:a16="http://schemas.microsoft.com/office/drawing/2014/main" id="{5D51C233-AAFA-43B0-85ED-E42E8DE5E5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8" name="Freeform: Shape 117">
                <a:extLst>
                  <a:ext uri="{FF2B5EF4-FFF2-40B4-BE49-F238E27FC236}">
                    <a16:creationId xmlns:a16="http://schemas.microsoft.com/office/drawing/2014/main" id="{0D7BBAB6-5F70-4658-9F1E-4F56C83F042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2FADCFE9-3879-4BEB-8C66-8CDE965275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FFCF2A94-C00A-49DB-88BC-10130BED687C}"/>
              </a:ext>
            </a:extLst>
          </p:cNvPr>
          <p:cNvSpPr/>
          <p:nvPr/>
        </p:nvSpPr>
        <p:spPr>
          <a:xfrm>
            <a:off x="3101834" y="2214448"/>
            <a:ext cx="1727199" cy="1161143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2">
                    <a:lumMod val="50000"/>
                  </a:schemeClr>
                </a:solidFill>
                <a:cs typeface="Segoe UI"/>
              </a:rPr>
              <a:t>Back-projected</a:t>
            </a:r>
          </a:p>
          <a:p>
            <a:pPr algn="ctr"/>
            <a:r>
              <a:rPr lang="en-US" sz="2400" dirty="0">
                <a:solidFill>
                  <a:schemeClr val="accent2">
                    <a:lumMod val="50000"/>
                  </a:schemeClr>
                </a:solidFill>
                <a:cs typeface="Segoe UI"/>
              </a:rPr>
              <a:t>HR input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5987D093-326B-467D-8A61-5D57DC517EAE}"/>
              </a:ext>
            </a:extLst>
          </p:cNvPr>
          <p:cNvSpPr/>
          <p:nvPr/>
        </p:nvSpPr>
        <p:spPr>
          <a:xfrm>
            <a:off x="3292987" y="4367294"/>
            <a:ext cx="1553028" cy="1161143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2">
                    <a:lumMod val="50000"/>
                  </a:schemeClr>
                </a:solidFill>
                <a:cs typeface="Segoe UI"/>
              </a:rPr>
              <a:t>Original</a:t>
            </a:r>
          </a:p>
          <a:p>
            <a:pPr algn="ctr"/>
            <a:r>
              <a:rPr lang="en-US" sz="2400" dirty="0">
                <a:solidFill>
                  <a:schemeClr val="accent2">
                    <a:lumMod val="50000"/>
                  </a:schemeClr>
                </a:solidFill>
                <a:cs typeface="Segoe UI"/>
              </a:rPr>
              <a:t>HR input</a:t>
            </a:r>
          </a:p>
        </p:txBody>
      </p:sp>
      <p:sp>
        <p:nvSpPr>
          <p:cNvPr id="12" name="Right Bracket 11">
            <a:extLst>
              <a:ext uri="{FF2B5EF4-FFF2-40B4-BE49-F238E27FC236}">
                <a16:creationId xmlns:a16="http://schemas.microsoft.com/office/drawing/2014/main" id="{DF3A793A-5A2C-4624-8C8E-43E4B2E5F055}"/>
              </a:ext>
            </a:extLst>
          </p:cNvPr>
          <p:cNvSpPr/>
          <p:nvPr/>
        </p:nvSpPr>
        <p:spPr>
          <a:xfrm>
            <a:off x="4843546" y="2773702"/>
            <a:ext cx="348508" cy="2133601"/>
          </a:xfrm>
          <a:prstGeom prst="rightBracke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9D979F9A-F1B9-4194-8220-72416EE2A154}"/>
              </a:ext>
            </a:extLst>
          </p:cNvPr>
          <p:cNvSpPr/>
          <p:nvPr/>
        </p:nvSpPr>
        <p:spPr>
          <a:xfrm>
            <a:off x="5194359" y="3690495"/>
            <a:ext cx="1447110" cy="166682"/>
          </a:xfrm>
          <a:prstGeom prst="rightArrow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672CCDAC-435B-43E3-8661-EEB4D619C002}"/>
              </a:ext>
            </a:extLst>
          </p:cNvPr>
          <p:cNvSpPr/>
          <p:nvPr/>
        </p:nvSpPr>
        <p:spPr>
          <a:xfrm>
            <a:off x="6644517" y="3186906"/>
            <a:ext cx="1553028" cy="1161143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400" dirty="0">
                <a:solidFill>
                  <a:schemeClr val="accent2">
                    <a:lumMod val="50000"/>
                  </a:schemeClr>
                </a:solidFill>
                <a:cs typeface="Segoe UI"/>
              </a:rPr>
              <a:t>Model</a:t>
            </a:r>
            <a:endParaRPr 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21E5969-D414-4880-B2A5-DCAC01DA5EE9}"/>
              </a:ext>
            </a:extLst>
          </p:cNvPr>
          <p:cNvSpPr txBox="1"/>
          <p:nvPr/>
        </p:nvSpPr>
        <p:spPr>
          <a:xfrm>
            <a:off x="5407875" y="3341094"/>
            <a:ext cx="104502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solidFill>
                  <a:schemeClr val="accent2">
                    <a:lumMod val="50000"/>
                  </a:schemeClr>
                </a:solidFill>
                <a:cs typeface="Segoe UI"/>
              </a:rPr>
              <a:t>1. Train</a:t>
            </a:r>
          </a:p>
        </p:txBody>
      </p:sp>
      <p:cxnSp>
        <p:nvCxnSpPr>
          <p:cNvPr id="63" name="Straight Arrow Connector 13">
            <a:extLst>
              <a:ext uri="{FF2B5EF4-FFF2-40B4-BE49-F238E27FC236}">
                <a16:creationId xmlns:a16="http://schemas.microsoft.com/office/drawing/2014/main" id="{9C6AC02E-C1D9-498D-A1CB-8BEF443AC365}"/>
              </a:ext>
            </a:extLst>
          </p:cNvPr>
          <p:cNvCxnSpPr/>
          <p:nvPr/>
        </p:nvCxnSpPr>
        <p:spPr>
          <a:xfrm flipH="1">
            <a:off x="7394767" y="4103764"/>
            <a:ext cx="0" cy="870857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: Rounded Corners 55">
            <a:extLst>
              <a:ext uri="{FF2B5EF4-FFF2-40B4-BE49-F238E27FC236}">
                <a16:creationId xmlns:a16="http://schemas.microsoft.com/office/drawing/2014/main" id="{05A0A4EE-6655-495E-B2C6-D5F42796D10C}"/>
              </a:ext>
            </a:extLst>
          </p:cNvPr>
          <p:cNvSpPr/>
          <p:nvPr/>
        </p:nvSpPr>
        <p:spPr>
          <a:xfrm>
            <a:off x="6618253" y="4656201"/>
            <a:ext cx="1553028" cy="1161143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400" dirty="0">
                <a:solidFill>
                  <a:schemeClr val="accent2">
                    <a:lumMod val="50000"/>
                  </a:schemeClr>
                </a:solidFill>
                <a:cs typeface="Segoe UI"/>
              </a:rPr>
              <a:t>SR-sized input</a:t>
            </a:r>
          </a:p>
        </p:txBody>
      </p:sp>
      <p:sp>
        <p:nvSpPr>
          <p:cNvPr id="66" name="Rectangle: Rounded Corners 57">
            <a:extLst>
              <a:ext uri="{FF2B5EF4-FFF2-40B4-BE49-F238E27FC236}">
                <a16:creationId xmlns:a16="http://schemas.microsoft.com/office/drawing/2014/main" id="{18D6DB13-03FF-447B-8461-3D302C12DE88}"/>
              </a:ext>
            </a:extLst>
          </p:cNvPr>
          <p:cNvSpPr/>
          <p:nvPr/>
        </p:nvSpPr>
        <p:spPr>
          <a:xfrm>
            <a:off x="6644517" y="1423030"/>
            <a:ext cx="1553028" cy="1161143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400">
                <a:solidFill>
                  <a:schemeClr val="accent2">
                    <a:lumMod val="50000"/>
                  </a:schemeClr>
                </a:solidFill>
                <a:cs typeface="Segoe UI"/>
              </a:rPr>
              <a:t>SR </a:t>
            </a:r>
          </a:p>
          <a:p>
            <a:pPr algn="ctr"/>
            <a:r>
              <a:rPr lang="en-US" sz="2400">
                <a:solidFill>
                  <a:schemeClr val="accent2">
                    <a:lumMod val="50000"/>
                  </a:schemeClr>
                </a:solidFill>
                <a:cs typeface="Segoe UI"/>
              </a:rPr>
              <a:t>Ouput</a:t>
            </a:r>
            <a:endParaRPr lang="en-US" sz="2400" dirty="0">
              <a:solidFill>
                <a:schemeClr val="accent2">
                  <a:lumMod val="50000"/>
                </a:schemeClr>
              </a:solidFill>
              <a:cs typeface="Segoe UI"/>
            </a:endParaRPr>
          </a:p>
        </p:txBody>
      </p:sp>
      <p:cxnSp>
        <p:nvCxnSpPr>
          <p:cNvPr id="67" name="Straight Arrow Connector 40">
            <a:extLst>
              <a:ext uri="{FF2B5EF4-FFF2-40B4-BE49-F238E27FC236}">
                <a16:creationId xmlns:a16="http://schemas.microsoft.com/office/drawing/2014/main" id="{C426AF88-440F-4D0E-B309-C59C4792A867}"/>
              </a:ext>
            </a:extLst>
          </p:cNvPr>
          <p:cNvCxnSpPr>
            <a:cxnSpLocks/>
            <a:endCxn id="64" idx="1"/>
          </p:cNvCxnSpPr>
          <p:nvPr/>
        </p:nvCxnSpPr>
        <p:spPr>
          <a:xfrm>
            <a:off x="4843546" y="5236773"/>
            <a:ext cx="177470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8" name="TextBox 8">
            <a:extLst>
              <a:ext uri="{FF2B5EF4-FFF2-40B4-BE49-F238E27FC236}">
                <a16:creationId xmlns:a16="http://schemas.microsoft.com/office/drawing/2014/main" id="{106B2D2A-BCF8-482B-B5FF-362FD0166EB6}"/>
              </a:ext>
            </a:extLst>
          </p:cNvPr>
          <p:cNvSpPr txBox="1"/>
          <p:nvPr/>
        </p:nvSpPr>
        <p:spPr>
          <a:xfrm>
            <a:off x="5074045" y="5363112"/>
            <a:ext cx="137885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  <a:cs typeface="Segoe UI"/>
              </a:rPr>
              <a:t>2. Bicubic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accent2">
                    <a:lumMod val="50000"/>
                  </a:schemeClr>
                </a:solidFill>
                <a:cs typeface="Segoe UI"/>
              </a:rPr>
              <a:t>Upscale 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5" name="Arrow: Right 56">
            <a:extLst>
              <a:ext uri="{FF2B5EF4-FFF2-40B4-BE49-F238E27FC236}">
                <a16:creationId xmlns:a16="http://schemas.microsoft.com/office/drawing/2014/main" id="{8E343624-CC8D-40EB-9CF2-210087DC0D96}"/>
              </a:ext>
            </a:extLst>
          </p:cNvPr>
          <p:cNvSpPr/>
          <p:nvPr/>
        </p:nvSpPr>
        <p:spPr>
          <a:xfrm rot="16200000">
            <a:off x="6916659" y="2862518"/>
            <a:ext cx="1008744" cy="203200"/>
          </a:xfrm>
          <a:prstGeom prst="rightArrow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8">
            <a:extLst>
              <a:ext uri="{FF2B5EF4-FFF2-40B4-BE49-F238E27FC236}">
                <a16:creationId xmlns:a16="http://schemas.microsoft.com/office/drawing/2014/main" id="{EFD1754C-EA38-444E-809B-EA0136C353C9}"/>
              </a:ext>
            </a:extLst>
          </p:cNvPr>
          <p:cNvSpPr txBox="1"/>
          <p:nvPr/>
        </p:nvSpPr>
        <p:spPr>
          <a:xfrm>
            <a:off x="7524636" y="2587260"/>
            <a:ext cx="336394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  <a:cs typeface="Segoe UI"/>
              </a:rPr>
              <a:t>3. Amend the bicubic upscaled SR image with our model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8" name="箭头: 左弧形 27">
            <a:extLst>
              <a:ext uri="{FF2B5EF4-FFF2-40B4-BE49-F238E27FC236}">
                <a16:creationId xmlns:a16="http://schemas.microsoft.com/office/drawing/2014/main" id="{0AB936FD-1337-4E5E-8AF0-1A149E751936}"/>
              </a:ext>
            </a:extLst>
          </p:cNvPr>
          <p:cNvSpPr/>
          <p:nvPr/>
        </p:nvSpPr>
        <p:spPr>
          <a:xfrm>
            <a:off x="2578196" y="2398603"/>
            <a:ext cx="523638" cy="788303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2" name="TextBox 52">
            <a:extLst>
              <a:ext uri="{FF2B5EF4-FFF2-40B4-BE49-F238E27FC236}">
                <a16:creationId xmlns:a16="http://schemas.microsoft.com/office/drawing/2014/main" id="{016EF5F7-417E-4352-B7D2-F9DA418168C3}"/>
              </a:ext>
            </a:extLst>
          </p:cNvPr>
          <p:cNvSpPr txBox="1"/>
          <p:nvPr/>
        </p:nvSpPr>
        <p:spPr>
          <a:xfrm>
            <a:off x="615589" y="2302504"/>
            <a:ext cx="2136466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solidFill>
                  <a:schemeClr val="accent2">
                    <a:lumMod val="50000"/>
                  </a:schemeClr>
                </a:solidFill>
                <a:cs typeface="Segoe UI"/>
              </a:rPr>
              <a:t>0. Generate different back-projected input as training set</a:t>
            </a:r>
          </a:p>
        </p:txBody>
      </p:sp>
      <p:sp>
        <p:nvSpPr>
          <p:cNvPr id="84" name="TextBox 52">
            <a:extLst>
              <a:ext uri="{FF2B5EF4-FFF2-40B4-BE49-F238E27FC236}">
                <a16:creationId xmlns:a16="http://schemas.microsoft.com/office/drawing/2014/main" id="{68A97DAA-23D7-45AA-96FE-258D5FA8F7B5}"/>
              </a:ext>
            </a:extLst>
          </p:cNvPr>
          <p:cNvSpPr txBox="1"/>
          <p:nvPr/>
        </p:nvSpPr>
        <p:spPr>
          <a:xfrm>
            <a:off x="3335886" y="3443482"/>
            <a:ext cx="1976182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solidFill>
                  <a:schemeClr val="accent2">
                    <a:lumMod val="50000"/>
                  </a:schemeClr>
                </a:solidFill>
                <a:cs typeface="Segoe UI"/>
              </a:rPr>
              <a:t>Paired blocks of 128</a:t>
            </a:r>
            <a:r>
              <a:rPr lang="en-US" altLang="zh-CN" dirty="0">
                <a:solidFill>
                  <a:schemeClr val="accent2">
                    <a:lumMod val="50000"/>
                  </a:schemeClr>
                </a:solidFill>
                <a:cs typeface="Segoe UI"/>
              </a:rPr>
              <a:t>×128 pixels</a:t>
            </a:r>
          </a:p>
        </p:txBody>
      </p:sp>
      <p:sp>
        <p:nvSpPr>
          <p:cNvPr id="85" name="TextBox 52">
            <a:extLst>
              <a:ext uri="{FF2B5EF4-FFF2-40B4-BE49-F238E27FC236}">
                <a16:creationId xmlns:a16="http://schemas.microsoft.com/office/drawing/2014/main" id="{B8CD0BE0-6F49-4196-BEA6-CD09E45CD92E}"/>
              </a:ext>
            </a:extLst>
          </p:cNvPr>
          <p:cNvSpPr txBox="1"/>
          <p:nvPr/>
        </p:nvSpPr>
        <p:spPr>
          <a:xfrm>
            <a:off x="8077107" y="3294415"/>
            <a:ext cx="3126503" cy="923330"/>
          </a:xfrm>
          <a:prstGeom prst="rect">
            <a:avLst/>
          </a:prstGeom>
          <a:solidFill>
            <a:srgbClr val="CAD680"/>
          </a:solidFill>
          <a:ln>
            <a:solidFill>
              <a:srgbClr val="FF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solidFill>
                  <a:schemeClr val="accent2">
                    <a:lumMod val="50000"/>
                  </a:schemeClr>
                </a:solidFill>
                <a:cs typeface="Segoe UI"/>
              </a:rPr>
              <a:t>8 layers of</a:t>
            </a:r>
          </a:p>
          <a:p>
            <a:pPr algn="ctr"/>
            <a:r>
              <a:rPr lang="en-US" dirty="0">
                <a:solidFill>
                  <a:schemeClr val="accent2">
                    <a:lumMod val="50000"/>
                  </a:schemeClr>
                </a:solidFill>
                <a:cs typeface="Segoe UI"/>
              </a:rPr>
              <a:t>64</a:t>
            </a:r>
            <a:r>
              <a:rPr lang="en-US" altLang="zh-CN" dirty="0">
                <a:solidFill>
                  <a:schemeClr val="accent2">
                    <a:lumMod val="50000"/>
                  </a:schemeClr>
                </a:solidFill>
                <a:cs typeface="Segoe UI"/>
              </a:rPr>
              <a:t> 3×3 conv2d filters + </a:t>
            </a:r>
            <a:r>
              <a:rPr lang="en-US" altLang="zh-CN" dirty="0" err="1">
                <a:solidFill>
                  <a:schemeClr val="accent2">
                    <a:lumMod val="50000"/>
                  </a:schemeClr>
                </a:solidFill>
                <a:cs typeface="Segoe UI"/>
              </a:rPr>
              <a:t>ReLU</a:t>
            </a:r>
            <a:endParaRPr lang="en-US" altLang="zh-CN" dirty="0">
              <a:solidFill>
                <a:schemeClr val="accent2">
                  <a:lumMod val="50000"/>
                </a:schemeClr>
              </a:solidFill>
              <a:cs typeface="Segoe UI"/>
            </a:endParaRPr>
          </a:p>
          <a:p>
            <a:pPr algn="ctr"/>
            <a:r>
              <a:rPr lang="en-US" altLang="zh-CN" dirty="0">
                <a:solidFill>
                  <a:schemeClr val="accent2">
                    <a:lumMod val="50000"/>
                  </a:schemeClr>
                </a:solidFill>
                <a:cs typeface="Segoe UI"/>
              </a:rPr>
              <a:t>residual dense connection</a:t>
            </a: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9041097E-5FA4-4281-B0D7-5AB708049B50}"/>
              </a:ext>
            </a:extLst>
          </p:cNvPr>
          <p:cNvSpPr txBox="1"/>
          <p:nvPr/>
        </p:nvSpPr>
        <p:spPr>
          <a:xfrm>
            <a:off x="4828507" y="2264967"/>
            <a:ext cx="555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1x</a:t>
            </a:r>
            <a:endParaRPr lang="zh-CN" altLang="en-US" sz="2400" b="1" dirty="0"/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614B8367-0960-4741-8A82-C3B6701E48BF}"/>
              </a:ext>
            </a:extLst>
          </p:cNvPr>
          <p:cNvSpPr txBox="1"/>
          <p:nvPr/>
        </p:nvSpPr>
        <p:spPr>
          <a:xfrm>
            <a:off x="4733373" y="4414396"/>
            <a:ext cx="555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1x</a:t>
            </a:r>
            <a:endParaRPr lang="zh-CN" altLang="en-US" sz="2400" b="1" dirty="0"/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9772BB49-C770-40C2-AD72-7E2A84A1BB7A}"/>
              </a:ext>
            </a:extLst>
          </p:cNvPr>
          <p:cNvSpPr txBox="1"/>
          <p:nvPr/>
        </p:nvSpPr>
        <p:spPr>
          <a:xfrm>
            <a:off x="8203425" y="1763564"/>
            <a:ext cx="555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2x</a:t>
            </a:r>
            <a:endParaRPr lang="zh-CN" altLang="en-US" sz="2400" b="1" dirty="0"/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7E9B1074-CFA9-4767-A9DC-C8E530D48797}"/>
              </a:ext>
            </a:extLst>
          </p:cNvPr>
          <p:cNvSpPr txBox="1"/>
          <p:nvPr/>
        </p:nvSpPr>
        <p:spPr>
          <a:xfrm>
            <a:off x="8263867" y="4907303"/>
            <a:ext cx="555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2x</a:t>
            </a:r>
            <a:endParaRPr lang="zh-CN" altLang="en-US" sz="2400" b="1" dirty="0"/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id="{3704BB3C-028F-4FF5-91CB-B8018F7BEEEB}"/>
              </a:ext>
            </a:extLst>
          </p:cNvPr>
          <p:cNvSpPr txBox="1"/>
          <p:nvPr/>
        </p:nvSpPr>
        <p:spPr>
          <a:xfrm>
            <a:off x="8550122" y="4229886"/>
            <a:ext cx="2076969" cy="36902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FF0000"/>
                </a:solidFill>
              </a:rPr>
              <a:t>lightweight!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07" name="TextBox 52">
            <a:extLst>
              <a:ext uri="{FF2B5EF4-FFF2-40B4-BE49-F238E27FC236}">
                <a16:creationId xmlns:a16="http://schemas.microsoft.com/office/drawing/2014/main" id="{2E01587D-F77D-4FB1-8B72-73F208EF165A}"/>
              </a:ext>
            </a:extLst>
          </p:cNvPr>
          <p:cNvSpPr txBox="1"/>
          <p:nvPr/>
        </p:nvSpPr>
        <p:spPr>
          <a:xfrm>
            <a:off x="7471592" y="5909945"/>
            <a:ext cx="4337532" cy="923330"/>
          </a:xfrm>
          <a:prstGeom prst="rect">
            <a:avLst/>
          </a:prstGeom>
          <a:solidFill>
            <a:srgbClr val="CAD680"/>
          </a:solidFill>
          <a:ln>
            <a:solidFill>
              <a:srgbClr val="FF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solidFill>
                  <a:schemeClr val="accent2">
                    <a:lumMod val="50000"/>
                  </a:schemeClr>
                </a:solidFill>
                <a:cs typeface="Segoe UI"/>
              </a:rPr>
              <a:t>RDN: 64 residual dense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  <a:cs typeface="Segoe UI"/>
              </a:rPr>
              <a:t>blocks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cs typeface="Segoe UI"/>
              </a:rPr>
              <a:t>,</a:t>
            </a:r>
          </a:p>
          <a:p>
            <a:pPr algn="ctr"/>
            <a:r>
              <a:rPr lang="en-US" dirty="0">
                <a:solidFill>
                  <a:schemeClr val="accent2">
                    <a:lumMod val="50000"/>
                  </a:schemeClr>
                </a:solidFill>
                <a:cs typeface="Segoe UI"/>
              </a:rPr>
              <a:t>with 8 convolutional layers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  <a:cs typeface="Segoe UI"/>
              </a:rPr>
              <a:t>in each block</a:t>
            </a:r>
          </a:p>
          <a:p>
            <a:pPr algn="ctr"/>
            <a:r>
              <a:rPr lang="en-US" altLang="zh-CN" dirty="0">
                <a:solidFill>
                  <a:schemeClr val="accent2">
                    <a:lumMod val="50000"/>
                  </a:schemeClr>
                </a:solidFill>
                <a:cs typeface="Segoe UI"/>
              </a:rPr>
              <a:t>More than 64x heavier than ours</a:t>
            </a:r>
          </a:p>
        </p:txBody>
      </p:sp>
    </p:spTree>
    <p:extLst>
      <p:ext uri="{BB962C8B-B14F-4D97-AF65-F5344CB8AC3E}">
        <p14:creationId xmlns:p14="http://schemas.microsoft.com/office/powerpoint/2010/main" val="27079618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56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55" name="Rectangle 58">
            <a:extLst>
              <a:ext uri="{FF2B5EF4-FFF2-40B4-BE49-F238E27FC236}">
                <a16:creationId xmlns:a16="http://schemas.microsoft.com/office/drawing/2014/main" id="{996DFAFB-BCE1-4BEC-82FB-D574234DE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56" name="Top left">
            <a:extLst>
              <a:ext uri="{FF2B5EF4-FFF2-40B4-BE49-F238E27FC236}">
                <a16:creationId xmlns:a16="http://schemas.microsoft.com/office/drawing/2014/main" id="{4210BA9D-B4AC-4A1D-B63B-44F10A9A7D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2AB57F67-BA3E-4168-B776-298ABEE40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1A37E474-2AB5-44C2-89C5-00B18BBF0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3C7682BD-43A7-412C-9D1C-C253EDF7F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CE322CA5-5700-49C5-B2F4-5451AEC68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7FF4B5E5-C2CB-47A0-BDC9-D9560C77B3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DC206FD4-2993-45C6-A6D2-945277425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0AC4F993-F14F-4F25-A6AB-1AD9E2A820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1CD13FF4-3251-4983-B074-BD35A9902B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71" name="Cross">
            <a:extLst>
              <a:ext uri="{FF2B5EF4-FFF2-40B4-BE49-F238E27FC236}">
                <a16:creationId xmlns:a16="http://schemas.microsoft.com/office/drawing/2014/main" id="{80F56037-8334-4400-9C7A-A3BEFA96A8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945264" y="149792"/>
            <a:ext cx="118872" cy="118872"/>
            <a:chOff x="1175347" y="3733800"/>
            <a:chExt cx="118872" cy="118872"/>
          </a:xfrm>
        </p:grpSpPr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060AD0EB-D554-49C4-9728-C64D6D6867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8" name="Straight Connector 72">
              <a:extLst>
                <a:ext uri="{FF2B5EF4-FFF2-40B4-BE49-F238E27FC236}">
                  <a16:creationId xmlns:a16="http://schemas.microsoft.com/office/drawing/2014/main" id="{C9432895-644F-4E09-97C7-F8DB36AAE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75" name="Bottom Right">
            <a:extLst>
              <a:ext uri="{FF2B5EF4-FFF2-40B4-BE49-F238E27FC236}">
                <a16:creationId xmlns:a16="http://schemas.microsoft.com/office/drawing/2014/main" id="{6B310A71-665E-47AB-9D80-2D90F7D921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6AD1AF10-782F-4908-A718-EA87EC7170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77" name="Graphic 157">
              <a:extLst>
                <a:ext uri="{FF2B5EF4-FFF2-40B4-BE49-F238E27FC236}">
                  <a16:creationId xmlns:a16="http://schemas.microsoft.com/office/drawing/2014/main" id="{A935357A-B553-44CD-9376-FE1E605750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71A180B9-74EE-45CB-8BC1-41E1C075852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D0ED6DBC-425A-4959-8ACF-4263EEF2467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1B431B70-9FAD-408D-890D-646D4840455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8E532E75-ACFE-4179-B41D-039B3B768C7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: Shape 82">
                <a:extLst>
                  <a:ext uri="{FF2B5EF4-FFF2-40B4-BE49-F238E27FC236}">
                    <a16:creationId xmlns:a16="http://schemas.microsoft.com/office/drawing/2014/main" id="{1C81F463-8260-4AAF-9233-3FE29293CD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5D51C233-AAFA-43B0-85ED-E42E8DE5E5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0D7BBAB6-5F70-4658-9F1E-4F56C83F042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2FADCFE9-3879-4BEB-8C66-8CDE965275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7" name="Subtitle 2">
            <a:extLst>
              <a:ext uri="{FF2B5EF4-FFF2-40B4-BE49-F238E27FC236}">
                <a16:creationId xmlns:a16="http://schemas.microsoft.com/office/drawing/2014/main" id="{52E2F18F-D5CC-4ADE-9D1B-750689C449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5968" y="1174822"/>
            <a:ext cx="11746915" cy="5392591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457200" indent="-457200" algn="l">
              <a:buFont typeface="Arial" panose="020B0504020202020204" pitchFamily="34" charset="0"/>
              <a:buChar char="•"/>
            </a:pPr>
            <a:r>
              <a:rPr lang="en-US" b="1" dirty="0">
                <a:cs typeface="Segoe UI"/>
              </a:rPr>
              <a:t>Estimation of upscaling kernel:</a:t>
            </a:r>
            <a:endParaRPr lang="en-US" b="1" dirty="0">
              <a:ea typeface="+mn-lt"/>
              <a:cs typeface="+mn-lt"/>
            </a:endParaRPr>
          </a:p>
          <a:p>
            <a:pPr marL="1371600" lvl="1" indent="-342900" algn="l">
              <a:buFont typeface="Arial" panose="020B0504020202020204" pitchFamily="34" charset="0"/>
              <a:buChar char="•"/>
            </a:pPr>
            <a:r>
              <a:rPr lang="en-US" b="1" dirty="0">
                <a:ea typeface="+mn-lt"/>
                <a:cs typeface="+mn-lt"/>
              </a:rPr>
              <a:t>Supervised</a:t>
            </a:r>
            <a:r>
              <a:rPr lang="en-US" dirty="0">
                <a:ea typeface="+mn-lt"/>
                <a:cs typeface="+mn-lt"/>
              </a:rPr>
              <a:t>: kernel inferred from many images</a:t>
            </a:r>
          </a:p>
          <a:p>
            <a:pPr marL="1828800" lvl="2" indent="-342900" algn="l">
              <a:buFont typeface="Arial" panose="020B0504020202020204" pitchFamily="34" charset="0"/>
              <a:buChar char="•"/>
            </a:pPr>
            <a:r>
              <a:rPr lang="en-US" dirty="0">
                <a:ea typeface="+mn-lt"/>
                <a:cs typeface="+mn-lt"/>
              </a:rPr>
              <a:t>each actually possessing different kernels</a:t>
            </a:r>
          </a:p>
          <a:p>
            <a:pPr marL="1371600" lvl="1" indent="-342900" algn="l">
              <a:buFont typeface="Arial" panose="020B0504020202020204" pitchFamily="34" charset="0"/>
              <a:buChar char="•"/>
            </a:pPr>
            <a:r>
              <a:rPr lang="en-US" b="1" dirty="0">
                <a:ea typeface="+mn-lt"/>
                <a:cs typeface="+mn-lt"/>
              </a:rPr>
              <a:t>Unsupervised</a:t>
            </a:r>
            <a:r>
              <a:rPr lang="en-US" dirty="0">
                <a:ea typeface="+mn-lt"/>
                <a:cs typeface="+mn-lt"/>
              </a:rPr>
              <a:t>: kernel inferred from only the image that we perform SR on.</a:t>
            </a:r>
            <a:endParaRPr lang="en-US" dirty="0"/>
          </a:p>
          <a:p>
            <a:pPr marL="457200" indent="-457200" algn="l">
              <a:buFont typeface="Arial" panose="020B0504020202020204" pitchFamily="34" charset="0"/>
              <a:buChar char="•"/>
            </a:pPr>
            <a:r>
              <a:rPr lang="en-US" altLang="zh-CN" b="1" dirty="0">
                <a:cs typeface="Segoe UI"/>
              </a:rPr>
              <a:t>Advantages of unsupervised model:</a:t>
            </a:r>
            <a:endParaRPr lang="en-US" altLang="zh-CN" b="1" dirty="0">
              <a:ea typeface="+mn-lt"/>
              <a:cs typeface="+mn-lt"/>
            </a:endParaRPr>
          </a:p>
          <a:p>
            <a:pPr marL="1371600" lvl="1" indent="-342900" algn="l">
              <a:buFont typeface="Arial" panose="020B0504020202020204" pitchFamily="34" charset="0"/>
              <a:buChar char="•"/>
            </a:pPr>
            <a:r>
              <a:rPr lang="en-US" altLang="zh-CN" b="1" dirty="0">
                <a:ea typeface="+mn-lt"/>
                <a:cs typeface="+mn-lt"/>
              </a:rPr>
              <a:t>No need for heavy dataset and pre-training</a:t>
            </a:r>
          </a:p>
          <a:p>
            <a:pPr marL="1828800" lvl="2" indent="-342900" algn="l">
              <a:buFont typeface="Arial" panose="020B0504020202020204" pitchFamily="34" charset="0"/>
              <a:buChar char="•"/>
            </a:pPr>
            <a:r>
              <a:rPr lang="en-US" altLang="zh-CN" b="1" dirty="0">
                <a:ea typeface="+mn-lt"/>
                <a:cs typeface="+mn-lt"/>
              </a:rPr>
              <a:t>model trained for each input before using</a:t>
            </a:r>
          </a:p>
          <a:p>
            <a:pPr marL="1371600" lvl="1" indent="-342900" algn="l">
              <a:buFont typeface="Arial" panose="020B0504020202020204" pitchFamily="34" charset="0"/>
              <a:buChar char="•"/>
            </a:pPr>
            <a:r>
              <a:rPr lang="en-US" altLang="zh-CN" b="1" dirty="0">
                <a:ea typeface="+mn-lt"/>
                <a:cs typeface="+mn-lt"/>
              </a:rPr>
              <a:t>Problem of generalization partially averted</a:t>
            </a:r>
          </a:p>
          <a:p>
            <a:pPr marL="342900" indent="-342900" algn="l">
              <a:buFont typeface="Arial" panose="020B0504020202020204" pitchFamily="34" charset="0"/>
              <a:buChar char="•"/>
            </a:pPr>
            <a:r>
              <a:rPr lang="en-US" b="1" dirty="0">
                <a:ea typeface="+mn-lt"/>
                <a:cs typeface="+mn-lt"/>
              </a:rPr>
              <a:t>Data Augmentation:</a:t>
            </a:r>
            <a:endParaRPr lang="en-US" b="1" dirty="0">
              <a:cs typeface="Segoe UI"/>
            </a:endParaRPr>
          </a:p>
          <a:p>
            <a:pPr marL="1257300" lvl="1" indent="-342900" algn="l">
              <a:buFont typeface="Arial" panose="020B0504020202020204" pitchFamily="34" charset="0"/>
              <a:buChar char="•"/>
            </a:pPr>
            <a:r>
              <a:rPr lang="en-US" sz="1600" dirty="0">
                <a:ea typeface="+mn-lt"/>
                <a:cs typeface="+mn-lt"/>
              </a:rPr>
              <a:t>Affine transforms</a:t>
            </a:r>
          </a:p>
          <a:p>
            <a:pPr marL="1257300" lvl="1" indent="-342900" algn="l">
              <a:buFont typeface="Arial" panose="020B0504020202020204" pitchFamily="34" charset="0"/>
              <a:buChar char="•"/>
            </a:pPr>
            <a:r>
              <a:rPr lang="en-US" sz="1600" dirty="0">
                <a:ea typeface="+mn-lt"/>
                <a:cs typeface="+mn-lt"/>
              </a:rPr>
              <a:t>Shifting</a:t>
            </a:r>
          </a:p>
          <a:p>
            <a:pPr marL="1257300" lvl="1" indent="-342900" algn="l">
              <a:buFont typeface="Arial" panose="020B0504020202020204" pitchFamily="34" charset="0"/>
              <a:buChar char="•"/>
            </a:pPr>
            <a:r>
              <a:rPr lang="en-US" sz="1600" dirty="0">
                <a:ea typeface="+mn-lt"/>
                <a:cs typeface="+mn-lt"/>
              </a:rPr>
              <a:t>Various kernels for back-projection</a:t>
            </a:r>
            <a:endParaRPr lang="en-US" sz="1600" dirty="0">
              <a:ea typeface="+mn-lt"/>
              <a:cs typeface="Segoe UI"/>
            </a:endParaRPr>
          </a:p>
          <a:p>
            <a:pPr marL="1257300" lvl="1" indent="-342900" algn="l">
              <a:buFont typeface="Arial" panose="020B0504020202020204" pitchFamily="34" charset="0"/>
              <a:buChar char="•"/>
            </a:pPr>
            <a:r>
              <a:rPr lang="en-US" sz="1600" dirty="0">
                <a:ea typeface="+mn-lt"/>
                <a:cs typeface="Segoe UI"/>
              </a:rPr>
              <a:t>Random noise (not implemented)</a:t>
            </a:r>
          </a:p>
          <a:p>
            <a:pPr marL="1257300" lvl="1" indent="-342900" algn="l">
              <a:buFont typeface="Arial" panose="020B0504020202020204" pitchFamily="34" charset="0"/>
              <a:buChar char="•"/>
            </a:pPr>
            <a:r>
              <a:rPr lang="en-US" dirty="0">
                <a:ea typeface="+mn-lt"/>
                <a:cs typeface="Segoe UI"/>
              </a:rPr>
              <a:t>Gradual upscaling (1x</a:t>
            </a:r>
            <a:r>
              <a:rPr lang="zh-CN" altLang="en-US" dirty="0">
                <a:ea typeface="+mn-lt"/>
                <a:cs typeface="Segoe UI"/>
              </a:rPr>
              <a:t>→</a:t>
            </a:r>
            <a:r>
              <a:rPr lang="en-US" altLang="zh-CN" dirty="0">
                <a:ea typeface="+mn-lt"/>
                <a:cs typeface="Segoe UI"/>
              </a:rPr>
              <a:t>1.5x</a:t>
            </a:r>
            <a:r>
              <a:rPr lang="zh-CN" altLang="en-US" dirty="0">
                <a:ea typeface="+mn-lt"/>
                <a:cs typeface="Segoe UI"/>
              </a:rPr>
              <a:t>→</a:t>
            </a:r>
            <a:r>
              <a:rPr lang="en-US" altLang="zh-CN" dirty="0">
                <a:ea typeface="+mn-lt"/>
                <a:cs typeface="Segoe UI"/>
              </a:rPr>
              <a:t>2x</a:t>
            </a:r>
            <a:r>
              <a:rPr lang="en-US" dirty="0">
                <a:ea typeface="+mn-lt"/>
                <a:cs typeface="Segoe UI"/>
              </a:rPr>
              <a:t>)</a:t>
            </a:r>
            <a:endParaRPr lang="en-US" dirty="0">
              <a:cs typeface="Segoe UI"/>
            </a:endParaRPr>
          </a:p>
          <a:p>
            <a:pPr marL="1257300" lvl="1" indent="-342900" algn="l">
              <a:buFont typeface="Arial" panose="020B0504020202020204" pitchFamily="34" charset="0"/>
              <a:buChar char="•"/>
            </a:pPr>
            <a:endParaRPr lang="en-US" dirty="0">
              <a:cs typeface="Segoe UI"/>
            </a:endParaRPr>
          </a:p>
          <a:p>
            <a:pPr marL="800100" lvl="1" indent="-342900" algn="l">
              <a:buFont typeface="Arial" panose="020B0504020202020204" pitchFamily="34" charset="0"/>
              <a:buChar char="•"/>
            </a:pPr>
            <a:endParaRPr lang="en-US" dirty="0">
              <a:cs typeface="Segoe UI"/>
            </a:endParaRPr>
          </a:p>
          <a:p>
            <a:pPr algn="l"/>
            <a:endParaRPr lang="en-US" sz="2200" dirty="0">
              <a:cs typeface="Segoe UI"/>
            </a:endParaRPr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1003A617-0E69-4FD8-BB44-9ABD945A29A8}"/>
              </a:ext>
            </a:extLst>
          </p:cNvPr>
          <p:cNvSpPr txBox="1">
            <a:spLocks/>
          </p:cNvSpPr>
          <p:nvPr/>
        </p:nvSpPr>
        <p:spPr>
          <a:xfrm>
            <a:off x="381540" y="-254156"/>
            <a:ext cx="6751844" cy="132661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6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5400" dirty="0"/>
              <a:t>Unsupervised!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9705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56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55" name="Rectangle 58">
            <a:extLst>
              <a:ext uri="{FF2B5EF4-FFF2-40B4-BE49-F238E27FC236}">
                <a16:creationId xmlns:a16="http://schemas.microsoft.com/office/drawing/2014/main" id="{996DFAFB-BCE1-4BEC-82FB-D574234DE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56" name="Top left">
            <a:extLst>
              <a:ext uri="{FF2B5EF4-FFF2-40B4-BE49-F238E27FC236}">
                <a16:creationId xmlns:a16="http://schemas.microsoft.com/office/drawing/2014/main" id="{4210BA9D-B4AC-4A1D-B63B-44F10A9A7D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2AB57F67-BA3E-4168-B776-298ABEE40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1A37E474-2AB5-44C2-89C5-00B18BBF0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3C7682BD-43A7-412C-9D1C-C253EDF7F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CE322CA5-5700-49C5-B2F4-5451AEC68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7FF4B5E5-C2CB-47A0-BDC9-D9560C77B3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DC206FD4-2993-45C6-A6D2-945277425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0AC4F993-F14F-4F25-A6AB-1AD9E2A820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1CD13FF4-3251-4983-B074-BD35A9902B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854" y="-154977"/>
            <a:ext cx="6846663" cy="1137934"/>
          </a:xfrm>
        </p:spPr>
        <p:txBody>
          <a:bodyPr anchor="b">
            <a:normAutofit/>
          </a:bodyPr>
          <a:lstStyle/>
          <a:p>
            <a:pPr algn="l"/>
            <a:r>
              <a:rPr lang="en-US" sz="5400" dirty="0"/>
              <a:t>Loss Metrics</a:t>
            </a:r>
          </a:p>
        </p:txBody>
      </p:sp>
      <p:grpSp>
        <p:nvGrpSpPr>
          <p:cNvPr id="71" name="Cross">
            <a:extLst>
              <a:ext uri="{FF2B5EF4-FFF2-40B4-BE49-F238E27FC236}">
                <a16:creationId xmlns:a16="http://schemas.microsoft.com/office/drawing/2014/main" id="{80F56037-8334-4400-9C7A-A3BEFA96A8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945264" y="149792"/>
            <a:ext cx="118872" cy="118872"/>
            <a:chOff x="1175347" y="3733800"/>
            <a:chExt cx="118872" cy="118872"/>
          </a:xfrm>
        </p:grpSpPr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060AD0EB-D554-49C4-9728-C64D6D6867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8" name="Straight Connector 72">
              <a:extLst>
                <a:ext uri="{FF2B5EF4-FFF2-40B4-BE49-F238E27FC236}">
                  <a16:creationId xmlns:a16="http://schemas.microsoft.com/office/drawing/2014/main" id="{C9432895-644F-4E09-97C7-F8DB36AAE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75" name="Bottom Right">
            <a:extLst>
              <a:ext uri="{FF2B5EF4-FFF2-40B4-BE49-F238E27FC236}">
                <a16:creationId xmlns:a16="http://schemas.microsoft.com/office/drawing/2014/main" id="{6B310A71-665E-47AB-9D80-2D90F7D921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6AD1AF10-782F-4908-A718-EA87EC7170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77" name="Graphic 157">
              <a:extLst>
                <a:ext uri="{FF2B5EF4-FFF2-40B4-BE49-F238E27FC236}">
                  <a16:creationId xmlns:a16="http://schemas.microsoft.com/office/drawing/2014/main" id="{A935357A-B553-44CD-9376-FE1E605750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71A180B9-74EE-45CB-8BC1-41E1C075852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D0ED6DBC-425A-4959-8ACF-4263EEF2467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1B431B70-9FAD-408D-890D-646D4840455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8E532E75-ACFE-4179-B41D-039B3B768C7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: Shape 82">
                <a:extLst>
                  <a:ext uri="{FF2B5EF4-FFF2-40B4-BE49-F238E27FC236}">
                    <a16:creationId xmlns:a16="http://schemas.microsoft.com/office/drawing/2014/main" id="{1C81F463-8260-4AAF-9233-3FE29293CD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5D51C233-AAFA-43B0-85ED-E42E8DE5E5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0D7BBAB6-5F70-4658-9F1E-4F56C83F042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2FADCFE9-3879-4BEB-8C66-8CDE965275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7" name="Subtitle 2">
            <a:extLst>
              <a:ext uri="{FF2B5EF4-FFF2-40B4-BE49-F238E27FC236}">
                <a16:creationId xmlns:a16="http://schemas.microsoft.com/office/drawing/2014/main" id="{52E2F18F-D5CC-4ADE-9D1B-750689C449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9823" y="1113394"/>
            <a:ext cx="10287871" cy="5392591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342900" indent="-342900" algn="l">
              <a:buFont typeface="Arial" panose="020B0504020202020204" pitchFamily="34" charset="0"/>
              <a:buChar char="•"/>
            </a:pPr>
            <a:r>
              <a:rPr lang="en-US" altLang="zh-CN" dirty="0">
                <a:cs typeface="Segoe UI"/>
              </a:rPr>
              <a:t>We had attempted to amplify SSIM with a discrete method</a:t>
            </a:r>
          </a:p>
          <a:p>
            <a:pPr marL="342900" indent="-342900" algn="l">
              <a:buFont typeface="Arial" panose="020B0504020202020204" pitchFamily="34" charset="0"/>
              <a:buChar char="•"/>
            </a:pPr>
            <a:r>
              <a:rPr lang="en-US" altLang="zh-CN" dirty="0">
                <a:cs typeface="Segoe UI"/>
              </a:rPr>
              <a:t>But the convolutional network automatically made it for us…</a:t>
            </a:r>
          </a:p>
          <a:p>
            <a:pPr marL="342900" indent="-342900" algn="l">
              <a:buFont typeface="Arial" panose="020B0504020202020204" pitchFamily="34" charset="0"/>
              <a:buChar char="•"/>
            </a:pPr>
            <a:r>
              <a:rPr lang="en-US" altLang="zh-CN" dirty="0">
                <a:cs typeface="Segoe UI"/>
              </a:rPr>
              <a:t>Common loss functions:</a:t>
            </a:r>
          </a:p>
          <a:p>
            <a:pPr marL="800100" lvl="1" indent="-342900" algn="l">
              <a:buFont typeface="Arial" panose="020B0504020202020204" pitchFamily="34" charset="0"/>
              <a:buChar char="•"/>
            </a:pPr>
            <a:r>
              <a:rPr lang="en-US" altLang="zh-CN" dirty="0">
                <a:cs typeface="Segoe UI"/>
              </a:rPr>
              <a:t>L1: mean absolute error</a:t>
            </a:r>
          </a:p>
          <a:p>
            <a:pPr marL="800100" lvl="1" indent="-342900" algn="l">
              <a:buFont typeface="Arial" panose="020B0504020202020204" pitchFamily="34" charset="0"/>
              <a:buChar char="•"/>
            </a:pPr>
            <a:r>
              <a:rPr lang="en-US" altLang="zh-CN" dirty="0">
                <a:cs typeface="Segoe UI"/>
              </a:rPr>
              <a:t>L2: mean square error</a:t>
            </a:r>
          </a:p>
          <a:p>
            <a:pPr marL="800100" lvl="1" indent="-342900" algn="l">
              <a:buFont typeface="Arial" panose="020B0504020202020204" pitchFamily="34" charset="0"/>
              <a:buChar char="•"/>
            </a:pPr>
            <a:r>
              <a:rPr lang="en-US" altLang="zh-CN" dirty="0">
                <a:cs typeface="Segoe UI"/>
              </a:rPr>
              <a:t>Combination of metrics (e.g. L1+L2); proved to be more effective</a:t>
            </a:r>
          </a:p>
          <a:p>
            <a:pPr marL="342900" indent="-342900" algn="l">
              <a:buFont typeface="Arial" panose="020B0504020202020204" pitchFamily="34" charset="0"/>
              <a:buChar char="•"/>
            </a:pPr>
            <a:r>
              <a:rPr lang="en-US" altLang="zh-CN" dirty="0">
                <a:cs typeface="Segoe UI"/>
              </a:rPr>
              <a:t>Our loss function: </a:t>
            </a:r>
            <a:r>
              <a:rPr lang="en-US" altLang="zh-CN" b="1" i="1" dirty="0">
                <a:ea typeface="+mn-lt"/>
                <a:cs typeface="+mn-lt"/>
              </a:rPr>
              <a:t>−40SSIM − PSNR </a:t>
            </a:r>
            <a:endParaRPr lang="en-US" b="1" dirty="0">
              <a:cs typeface="Segoe UI"/>
            </a:endParaRPr>
          </a:p>
          <a:p>
            <a:pPr marL="1257300" lvl="1" indent="-342900" algn="l">
              <a:buFont typeface="Arial" panose="020B0504020202020204" pitchFamily="34" charset="0"/>
              <a:buChar char="•"/>
            </a:pPr>
            <a:r>
              <a:rPr lang="en-US" dirty="0">
                <a:ea typeface="+mn-lt"/>
                <a:cs typeface="+mn-lt"/>
              </a:rPr>
              <a:t>Logarithmic element-wise loss</a:t>
            </a:r>
          </a:p>
          <a:p>
            <a:pPr marL="1714500" lvl="2" indent="-342900" algn="l">
              <a:buFont typeface="Arial" panose="020B0504020202020204" pitchFamily="34" charset="0"/>
              <a:buChar char="•"/>
            </a:pPr>
            <a:r>
              <a:rPr lang="en-US" altLang="zh-CN" dirty="0">
                <a:ea typeface="+mn-lt"/>
                <a:cs typeface="+mn-lt"/>
              </a:rPr>
              <a:t>decreased importance of PSNR when PSNR is large enough</a:t>
            </a:r>
          </a:p>
          <a:p>
            <a:pPr marL="1714500" lvl="2" indent="-342900" algn="l">
              <a:buFont typeface="Arial" panose="020B0504020202020204" pitchFamily="34" charset="0"/>
              <a:buChar char="•"/>
            </a:pPr>
            <a:r>
              <a:rPr lang="en-US" altLang="zh-CN" dirty="0">
                <a:ea typeface="+mn-lt"/>
                <a:cs typeface="+mn-lt"/>
              </a:rPr>
              <a:t>Combination of all levels of norms in a single package</a:t>
            </a:r>
          </a:p>
          <a:p>
            <a:pPr marL="1714500" lvl="2" indent="-342900" algn="l">
              <a:buFont typeface="Arial" panose="020B0504020202020204" pitchFamily="34" charset="0"/>
              <a:buChar char="•"/>
            </a:pPr>
            <a:r>
              <a:rPr lang="en-US" dirty="0">
                <a:ea typeface="+mn-lt"/>
                <a:cs typeface="+mn-lt"/>
              </a:rPr>
              <a:t>can focus on SSIM when element-wise error is low enough</a:t>
            </a:r>
          </a:p>
          <a:p>
            <a:pPr marL="1257300" lvl="1" indent="-342900" algn="l">
              <a:buFont typeface="Arial" panose="020B0504020202020204" pitchFamily="34" charset="0"/>
              <a:buChar char="•"/>
            </a:pPr>
            <a:r>
              <a:rPr lang="en-US" dirty="0">
                <a:cs typeface="Segoe UI"/>
              </a:rPr>
              <a:t>Emphasis on visual quality.</a:t>
            </a:r>
          </a:p>
          <a:p>
            <a:pPr marL="1714500" lvl="2" algn="l">
              <a:buFont typeface="Arial" panose="020B0504020202020204" pitchFamily="34" charset="0"/>
              <a:buChar char="•"/>
            </a:pPr>
            <a:endParaRPr lang="en-US" dirty="0">
              <a:cs typeface="Segoe UI"/>
            </a:endParaRPr>
          </a:p>
          <a:p>
            <a:pPr marL="1257300" lvl="1" indent="-342900" algn="l">
              <a:buFont typeface="Arial" panose="020B0504020202020204" pitchFamily="34" charset="0"/>
              <a:buChar char="•"/>
            </a:pPr>
            <a:endParaRPr lang="en-US" dirty="0">
              <a:cs typeface="Segoe UI"/>
            </a:endParaRPr>
          </a:p>
          <a:p>
            <a:pPr marL="800100" lvl="1" indent="-342900" algn="l">
              <a:buFont typeface="Arial" panose="020B0504020202020204" pitchFamily="34" charset="0"/>
              <a:buChar char="•"/>
            </a:pPr>
            <a:endParaRPr lang="en-US" dirty="0">
              <a:cs typeface="Segoe UI"/>
            </a:endParaRPr>
          </a:p>
          <a:p>
            <a:pPr algn="l"/>
            <a:endParaRPr lang="en-US" sz="2200" dirty="0"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34935180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56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55" name="Rectangle 58">
            <a:extLst>
              <a:ext uri="{FF2B5EF4-FFF2-40B4-BE49-F238E27FC236}">
                <a16:creationId xmlns:a16="http://schemas.microsoft.com/office/drawing/2014/main" id="{996DFAFB-BCE1-4BEC-82FB-D574234DE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56" name="Top left">
            <a:extLst>
              <a:ext uri="{FF2B5EF4-FFF2-40B4-BE49-F238E27FC236}">
                <a16:creationId xmlns:a16="http://schemas.microsoft.com/office/drawing/2014/main" id="{4210BA9D-B4AC-4A1D-B63B-44F10A9A7D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2AB57F67-BA3E-4168-B776-298ABEE40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1A37E474-2AB5-44C2-89C5-00B18BBF0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3C7682BD-43A7-412C-9D1C-C253EDF7F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CE322CA5-5700-49C5-B2F4-5451AEC68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7FF4B5E5-C2CB-47A0-BDC9-D9560C77B3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DC206FD4-2993-45C6-A6D2-945277425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0AC4F993-F14F-4F25-A6AB-1AD9E2A820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1CD13FF4-3251-4983-B074-BD35A9902B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7997" y="-109112"/>
            <a:ext cx="6846663" cy="1137934"/>
          </a:xfrm>
        </p:spPr>
        <p:txBody>
          <a:bodyPr anchor="b">
            <a:normAutofit/>
          </a:bodyPr>
          <a:lstStyle/>
          <a:p>
            <a:pPr algn="l"/>
            <a:r>
              <a:rPr lang="en-US" sz="5400" dirty="0"/>
              <a:t>Experiments</a:t>
            </a:r>
          </a:p>
        </p:txBody>
      </p:sp>
      <p:grpSp>
        <p:nvGrpSpPr>
          <p:cNvPr id="71" name="Cross">
            <a:extLst>
              <a:ext uri="{FF2B5EF4-FFF2-40B4-BE49-F238E27FC236}">
                <a16:creationId xmlns:a16="http://schemas.microsoft.com/office/drawing/2014/main" id="{80F56037-8334-4400-9C7A-A3BEFA96A8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945264" y="149792"/>
            <a:ext cx="118872" cy="118872"/>
            <a:chOff x="1175347" y="3733800"/>
            <a:chExt cx="118872" cy="118872"/>
          </a:xfrm>
        </p:grpSpPr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060AD0EB-D554-49C4-9728-C64D6D6867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8" name="Straight Connector 72">
              <a:extLst>
                <a:ext uri="{FF2B5EF4-FFF2-40B4-BE49-F238E27FC236}">
                  <a16:creationId xmlns:a16="http://schemas.microsoft.com/office/drawing/2014/main" id="{C9432895-644F-4E09-97C7-F8DB36AAE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75" name="Bottom Right">
            <a:extLst>
              <a:ext uri="{FF2B5EF4-FFF2-40B4-BE49-F238E27FC236}">
                <a16:creationId xmlns:a16="http://schemas.microsoft.com/office/drawing/2014/main" id="{6B310A71-665E-47AB-9D80-2D90F7D921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6AD1AF10-782F-4908-A718-EA87EC7170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77" name="Graphic 157">
              <a:extLst>
                <a:ext uri="{FF2B5EF4-FFF2-40B4-BE49-F238E27FC236}">
                  <a16:creationId xmlns:a16="http://schemas.microsoft.com/office/drawing/2014/main" id="{A935357A-B553-44CD-9376-FE1E605750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71A180B9-74EE-45CB-8BC1-41E1C075852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D0ED6DBC-425A-4959-8ACF-4263EEF2467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1B431B70-9FAD-408D-890D-646D4840455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8E532E75-ACFE-4179-B41D-039B3B768C7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: Shape 82">
                <a:extLst>
                  <a:ext uri="{FF2B5EF4-FFF2-40B4-BE49-F238E27FC236}">
                    <a16:creationId xmlns:a16="http://schemas.microsoft.com/office/drawing/2014/main" id="{1C81F463-8260-4AAF-9233-3FE29293CD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5D51C233-AAFA-43B0-85ED-E42E8DE5E5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0D7BBAB6-5F70-4658-9F1E-4F56C83F042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2FADCFE9-3879-4BEB-8C66-8CDE965275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7" name="Subtitle 2">
            <a:extLst>
              <a:ext uri="{FF2B5EF4-FFF2-40B4-BE49-F238E27FC236}">
                <a16:creationId xmlns:a16="http://schemas.microsoft.com/office/drawing/2014/main" id="{52E2F18F-D5CC-4ADE-9D1B-750689C449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3112" y="1099066"/>
            <a:ext cx="10794644" cy="5578561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457200" indent="-457200" algn="l">
              <a:buFont typeface="Arial" panose="020B0504020202020204" pitchFamily="34" charset="0"/>
              <a:buChar char="•"/>
            </a:pPr>
            <a:r>
              <a:rPr lang="en-US" altLang="zh-CN" sz="2800" b="1" i="1" dirty="0">
                <a:ea typeface="+mn-lt"/>
                <a:cs typeface="+mn-lt"/>
              </a:rPr>
              <a:t>Set14 </a:t>
            </a:r>
            <a:r>
              <a:rPr lang="en-US" altLang="zh-CN" sz="2800" b="1" dirty="0">
                <a:ea typeface="+mn-lt"/>
                <a:cs typeface="+mn-lt"/>
              </a:rPr>
              <a:t>2× scaling (we had no time for other datasets…)</a:t>
            </a:r>
            <a:endParaRPr lang="en-US" sz="2800" b="1" dirty="0">
              <a:ea typeface="+mn-lt"/>
              <a:cs typeface="+mn-lt"/>
            </a:endParaRPr>
          </a:p>
          <a:p>
            <a:pPr marL="914400" lvl="1" indent="-342900" algn="l">
              <a:buFont typeface="Arial" panose="020B0504020202020204" pitchFamily="34" charset="0"/>
              <a:buChar char="•"/>
            </a:pPr>
            <a:r>
              <a:rPr lang="en-US" sz="2400" dirty="0">
                <a:ea typeface="+mn-lt"/>
                <a:cs typeface="+mn-lt"/>
              </a:rPr>
              <a:t>PSNR, SSIM = </a:t>
            </a:r>
            <a:r>
              <a:rPr lang="en-US" sz="2400" b="1" dirty="0">
                <a:ea typeface="+mn-lt"/>
                <a:cs typeface="+mn-lt"/>
              </a:rPr>
              <a:t>31.894</a:t>
            </a:r>
            <a:r>
              <a:rPr lang="en-US" sz="2400" dirty="0">
                <a:ea typeface="+mn-lt"/>
                <a:cs typeface="+mn-lt"/>
              </a:rPr>
              <a:t>, </a:t>
            </a:r>
            <a:r>
              <a:rPr lang="en-US" sz="2400" b="1" dirty="0">
                <a:solidFill>
                  <a:srgbClr val="FF0000"/>
                </a:solidFill>
                <a:ea typeface="+mn-lt"/>
                <a:cs typeface="+mn-lt"/>
              </a:rPr>
              <a:t>0.9425</a:t>
            </a:r>
          </a:p>
          <a:p>
            <a:pPr marL="914400" lvl="1" indent="-342900" algn="l">
              <a:buFont typeface="Arial" panose="020B0504020202020204" pitchFamily="34" charset="0"/>
              <a:buChar char="•"/>
            </a:pPr>
            <a:r>
              <a:rPr lang="en-US" altLang="zh-CN" sz="2400" dirty="0">
                <a:ea typeface="+mn-lt"/>
                <a:cs typeface="+mn-lt"/>
              </a:rPr>
              <a:t>Without gradual-upscaling strategy applied, </a:t>
            </a:r>
          </a:p>
          <a:p>
            <a:pPr marL="571500" lvl="1" algn="l"/>
            <a:r>
              <a:rPr lang="en-US" altLang="zh-CN" sz="2400" dirty="0">
                <a:ea typeface="+mn-lt"/>
                <a:cs typeface="+mn-lt"/>
              </a:rPr>
              <a:t>	PSNR, SSIM = 31.891, </a:t>
            </a:r>
            <a:r>
              <a:rPr lang="en-US" altLang="zh-CN" sz="2400" b="1" dirty="0">
                <a:ea typeface="+mn-lt"/>
                <a:cs typeface="+mn-lt"/>
              </a:rPr>
              <a:t>0.9417</a:t>
            </a:r>
          </a:p>
          <a:p>
            <a:pPr marL="571500" lvl="1" algn="l"/>
            <a:r>
              <a:rPr lang="en-US" altLang="zh-CN" sz="2400" dirty="0">
                <a:ea typeface="+mn-lt"/>
                <a:cs typeface="+mn-lt"/>
              </a:rPr>
              <a:t>	(RDN+: </a:t>
            </a:r>
            <a:r>
              <a:rPr lang="en-US" altLang="zh-CN" sz="2400" b="1" dirty="0">
                <a:solidFill>
                  <a:srgbClr val="FF0000"/>
                </a:solidFill>
                <a:ea typeface="+mn-lt"/>
                <a:cs typeface="+mn-lt"/>
              </a:rPr>
              <a:t>34.20</a:t>
            </a:r>
            <a:r>
              <a:rPr lang="en-US" altLang="zh-CN" sz="2400" dirty="0">
                <a:ea typeface="+mn-lt"/>
                <a:cs typeface="+mn-lt"/>
              </a:rPr>
              <a:t>, 0.9218)</a:t>
            </a:r>
          </a:p>
          <a:p>
            <a:pPr marL="571500" lvl="1" algn="l"/>
            <a:endParaRPr lang="en-US" sz="2400" dirty="0">
              <a:ea typeface="+mn-lt"/>
              <a:cs typeface="+mn-lt"/>
            </a:endParaRPr>
          </a:p>
          <a:p>
            <a:pPr marL="914400" lvl="1" indent="-342900" algn="l">
              <a:buFont typeface="Arial" panose="020B0504020202020204" pitchFamily="34" charset="0"/>
              <a:buChar char="•"/>
            </a:pPr>
            <a:r>
              <a:rPr lang="en-US" sz="2400" dirty="0">
                <a:ea typeface="+mn-lt"/>
                <a:cs typeface="+mn-lt"/>
              </a:rPr>
              <a:t>SSIM better than </a:t>
            </a:r>
            <a:r>
              <a:rPr lang="en-US" sz="2400" dirty="0" err="1">
                <a:ea typeface="+mn-lt"/>
                <a:cs typeface="+mn-lt"/>
              </a:rPr>
              <a:t>SotA</a:t>
            </a:r>
            <a:r>
              <a:rPr lang="en-US" sz="2400" dirty="0">
                <a:ea typeface="+mn-lt"/>
                <a:cs typeface="+mn-lt"/>
              </a:rPr>
              <a:t> methods; decent PSNR</a:t>
            </a:r>
          </a:p>
          <a:p>
            <a:pPr marL="914400" lvl="1" indent="-342900" algn="l">
              <a:buFont typeface="Arial" panose="020B0504020202020204" pitchFamily="34" charset="0"/>
              <a:buChar char="•"/>
            </a:pPr>
            <a:r>
              <a:rPr lang="en-US" sz="2400" dirty="0">
                <a:ea typeface="+mn-lt"/>
                <a:cs typeface="+mn-lt"/>
              </a:rPr>
              <a:t>Visually appealing output: good subjective quality</a:t>
            </a:r>
          </a:p>
          <a:p>
            <a:pPr marL="914400" lvl="1" indent="-342900" algn="l">
              <a:buFont typeface="Arial" panose="020B0504020202020204" pitchFamily="34" charset="0"/>
              <a:buChar char="•"/>
            </a:pPr>
            <a:r>
              <a:rPr lang="en-US" sz="2400" dirty="0">
                <a:ea typeface="+mn-lt"/>
                <a:cs typeface="+mn-lt"/>
              </a:rPr>
              <a:t>Primary features of the image preserved</a:t>
            </a:r>
          </a:p>
          <a:p>
            <a:pPr marL="914400" lvl="1" indent="-342900" algn="l">
              <a:buFont typeface="Arial" panose="020B0504020202020204" pitchFamily="34" charset="0"/>
              <a:buChar char="•"/>
            </a:pPr>
            <a:r>
              <a:rPr lang="en-US" sz="2400" dirty="0">
                <a:ea typeface="+mn-lt"/>
                <a:cs typeface="+mn-lt"/>
              </a:rPr>
              <a:t>Some </a:t>
            </a:r>
            <a:r>
              <a:rPr lang="en-US" sz="2400" b="1" dirty="0">
                <a:ea typeface="+mn-lt"/>
                <a:cs typeface="+mn-lt"/>
              </a:rPr>
              <a:t>high-frequency information</a:t>
            </a:r>
            <a:r>
              <a:rPr lang="en-US" sz="2400" dirty="0">
                <a:ea typeface="+mn-lt"/>
                <a:cs typeface="+mn-lt"/>
              </a:rPr>
              <a:t> can still be </a:t>
            </a:r>
            <a:r>
              <a:rPr lang="en-US" sz="2400" b="1" dirty="0">
                <a:ea typeface="+mn-lt"/>
                <a:cs typeface="+mn-lt"/>
              </a:rPr>
              <a:t>lost</a:t>
            </a:r>
            <a:r>
              <a:rPr lang="en-US" sz="2400" dirty="0">
                <a:ea typeface="+mn-lt"/>
                <a:cs typeface="+mn-lt"/>
              </a:rPr>
              <a:t>.</a:t>
            </a:r>
          </a:p>
          <a:p>
            <a:pPr marL="914400" lvl="1" indent="-342900" algn="l">
              <a:buFont typeface="Arial" panose="020B0504020202020204" pitchFamily="34" charset="0"/>
              <a:buChar char="•"/>
            </a:pPr>
            <a:r>
              <a:rPr lang="en-US" sz="2400" dirty="0">
                <a:ea typeface="+mn-lt"/>
                <a:cs typeface="+mn-lt"/>
              </a:rPr>
              <a:t>Without exploiting the information from heavy HR datasets, it might be difficult for our model to infer very detailed structures thoroughly. 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299C527-E5A8-4B98-A642-E85C3878B0D3}"/>
              </a:ext>
            </a:extLst>
          </p:cNvPr>
          <p:cNvSpPr/>
          <p:nvPr/>
        </p:nvSpPr>
        <p:spPr>
          <a:xfrm>
            <a:off x="7980400" y="1658774"/>
            <a:ext cx="1939955" cy="830997"/>
          </a:xfrm>
          <a:prstGeom prst="rect">
            <a:avLst/>
          </a:prstGeom>
          <a:ln>
            <a:solidFill>
              <a:srgbClr val="D9BBEF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FF0000"/>
                </a:solidFill>
                <a:ea typeface="+mn-lt"/>
                <a:cs typeface="+mn-lt"/>
              </a:rPr>
              <a:t>Best</a:t>
            </a:r>
          </a:p>
          <a:p>
            <a:pPr algn="ctr"/>
            <a:r>
              <a:rPr lang="en-US" altLang="zh-CN" sz="2400" b="1" dirty="0">
                <a:solidFill>
                  <a:schemeClr val="tx2"/>
                </a:solidFill>
                <a:ea typeface="+mn-lt"/>
                <a:cs typeface="+mn-lt"/>
              </a:rPr>
              <a:t>Second</a:t>
            </a:r>
            <a:r>
              <a:rPr lang="en-US" altLang="zh-CN" sz="2400" b="1" dirty="0">
                <a:solidFill>
                  <a:srgbClr val="FF0000"/>
                </a:solidFill>
                <a:ea typeface="+mn-lt"/>
                <a:cs typeface="+mn-lt"/>
              </a:rPr>
              <a:t> </a:t>
            </a:r>
            <a:r>
              <a:rPr lang="en-US" altLang="zh-CN" sz="2400" b="1" dirty="0">
                <a:solidFill>
                  <a:schemeClr val="tx2"/>
                </a:solidFill>
                <a:ea typeface="+mn-lt"/>
                <a:cs typeface="+mn-lt"/>
              </a:rPr>
              <a:t>Best</a:t>
            </a:r>
            <a:endParaRPr lang="zh-CN" altLang="en-US" sz="2400" b="1" dirty="0">
              <a:solidFill>
                <a:schemeClr val="tx2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560031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56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55" name="Rectangle 58">
            <a:extLst>
              <a:ext uri="{FF2B5EF4-FFF2-40B4-BE49-F238E27FC236}">
                <a16:creationId xmlns:a16="http://schemas.microsoft.com/office/drawing/2014/main" id="{996DFAFB-BCE1-4BEC-82FB-D574234DE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56" name="Top left">
            <a:extLst>
              <a:ext uri="{FF2B5EF4-FFF2-40B4-BE49-F238E27FC236}">
                <a16:creationId xmlns:a16="http://schemas.microsoft.com/office/drawing/2014/main" id="{4210BA9D-B4AC-4A1D-B63B-44F10A9A7D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2AB57F67-BA3E-4168-B776-298ABEE40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1A37E474-2AB5-44C2-89C5-00B18BBF0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3C7682BD-43A7-412C-9D1C-C253EDF7F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CE322CA5-5700-49C5-B2F4-5451AEC68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7FF4B5E5-C2CB-47A0-BDC9-D9560C77B3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DC206FD4-2993-45C6-A6D2-945277425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0AC4F993-F14F-4F25-A6AB-1AD9E2A820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1CD13FF4-3251-4983-B074-BD35A9902B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87273"/>
            <a:ext cx="13007976" cy="684077"/>
          </a:xfrm>
        </p:spPr>
        <p:txBody>
          <a:bodyPr anchor="b">
            <a:noAutofit/>
          </a:bodyPr>
          <a:lstStyle/>
          <a:p>
            <a:pPr algn="l"/>
            <a:r>
              <a:rPr lang="en-US" sz="3600" dirty="0"/>
              <a:t>Example: The Loss of the High Frequency information </a:t>
            </a:r>
            <a:endParaRPr lang="en-US" sz="2800" dirty="0"/>
          </a:p>
        </p:txBody>
      </p:sp>
      <p:grpSp>
        <p:nvGrpSpPr>
          <p:cNvPr id="71" name="Cross">
            <a:extLst>
              <a:ext uri="{FF2B5EF4-FFF2-40B4-BE49-F238E27FC236}">
                <a16:creationId xmlns:a16="http://schemas.microsoft.com/office/drawing/2014/main" id="{80F56037-8334-4400-9C7A-A3BEFA96A8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945264" y="149792"/>
            <a:ext cx="118872" cy="118872"/>
            <a:chOff x="1175347" y="3733800"/>
            <a:chExt cx="118872" cy="118872"/>
          </a:xfrm>
        </p:grpSpPr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060AD0EB-D554-49C4-9728-C64D6D6867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8" name="Straight Connector 72">
              <a:extLst>
                <a:ext uri="{FF2B5EF4-FFF2-40B4-BE49-F238E27FC236}">
                  <a16:creationId xmlns:a16="http://schemas.microsoft.com/office/drawing/2014/main" id="{C9432895-644F-4E09-97C7-F8DB36AAE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75" name="Bottom Right">
            <a:extLst>
              <a:ext uri="{FF2B5EF4-FFF2-40B4-BE49-F238E27FC236}">
                <a16:creationId xmlns:a16="http://schemas.microsoft.com/office/drawing/2014/main" id="{6B310A71-665E-47AB-9D80-2D90F7D921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6AD1AF10-782F-4908-A718-EA87EC7170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77" name="Graphic 157">
              <a:extLst>
                <a:ext uri="{FF2B5EF4-FFF2-40B4-BE49-F238E27FC236}">
                  <a16:creationId xmlns:a16="http://schemas.microsoft.com/office/drawing/2014/main" id="{A935357A-B553-44CD-9376-FE1E605750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71A180B9-74EE-45CB-8BC1-41E1C075852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D0ED6DBC-425A-4959-8ACF-4263EEF2467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1B431B70-9FAD-408D-890D-646D4840455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8E532E75-ACFE-4179-B41D-039B3B768C7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: Shape 82">
                <a:extLst>
                  <a:ext uri="{FF2B5EF4-FFF2-40B4-BE49-F238E27FC236}">
                    <a16:creationId xmlns:a16="http://schemas.microsoft.com/office/drawing/2014/main" id="{1C81F463-8260-4AAF-9233-3FE29293CD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5D51C233-AAFA-43B0-85ED-E42E8DE5E5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0D7BBAB6-5F70-4658-9F1E-4F56C83F042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2FADCFE9-3879-4BEB-8C66-8CDE965275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6" name="Picture 7" descr="A group of people standing in front of a building&#10;&#10;Description automatically generated">
            <a:extLst>
              <a:ext uri="{FF2B5EF4-FFF2-40B4-BE49-F238E27FC236}">
                <a16:creationId xmlns:a16="http://schemas.microsoft.com/office/drawing/2014/main" id="{0F03AC17-886C-4C3F-8B7C-A15C02DC5C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5095" y="888573"/>
            <a:ext cx="6165869" cy="5811645"/>
          </a:xfrm>
          <a:prstGeom prst="rect">
            <a:avLst/>
          </a:prstGeom>
        </p:spPr>
      </p:pic>
      <p:pic>
        <p:nvPicPr>
          <p:cNvPr id="11" name="Picture 11" descr="A group of people standing in front of a building&#10;&#10;Description automatically generated">
            <a:extLst>
              <a:ext uri="{FF2B5EF4-FFF2-40B4-BE49-F238E27FC236}">
                <a16:creationId xmlns:a16="http://schemas.microsoft.com/office/drawing/2014/main" id="{A9A58677-1260-4603-B3A6-C540AF8447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7778" y="880988"/>
            <a:ext cx="6076292" cy="5815035"/>
          </a:xfrm>
          <a:prstGeom prst="rect">
            <a:avLst/>
          </a:prstGeom>
        </p:spPr>
      </p:pic>
      <p:pic>
        <p:nvPicPr>
          <p:cNvPr id="13" name="Picture 13" descr="A close up of a tower&#10;&#10;Description automatically generated">
            <a:extLst>
              <a:ext uri="{FF2B5EF4-FFF2-40B4-BE49-F238E27FC236}">
                <a16:creationId xmlns:a16="http://schemas.microsoft.com/office/drawing/2014/main" id="{C0E04D7F-357F-4894-8AB4-57EFB28227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1543" y="1191352"/>
            <a:ext cx="2743200" cy="176083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4" name="Picture 14" descr="A picture containing outdoor, water, wooden, sitting&#10;&#10;Description automatically generated">
            <a:extLst>
              <a:ext uri="{FF2B5EF4-FFF2-40B4-BE49-F238E27FC236}">
                <a16:creationId xmlns:a16="http://schemas.microsoft.com/office/drawing/2014/main" id="{C53D63AC-A304-450E-8622-28434ABAB8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97939" y="1155101"/>
            <a:ext cx="2684236" cy="1826079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8" name="Arrow: Left 17">
            <a:extLst>
              <a:ext uri="{FF2B5EF4-FFF2-40B4-BE49-F238E27FC236}">
                <a16:creationId xmlns:a16="http://schemas.microsoft.com/office/drawing/2014/main" id="{FB93A77E-AE78-45B8-91BD-A4D9C28BFF81}"/>
              </a:ext>
            </a:extLst>
          </p:cNvPr>
          <p:cNvSpPr/>
          <p:nvPr/>
        </p:nvSpPr>
        <p:spPr>
          <a:xfrm rot="3360000">
            <a:off x="3651678" y="3296803"/>
            <a:ext cx="1473199" cy="239486"/>
          </a:xfrm>
          <a:prstGeom prst="lef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Arrow: Left 43">
            <a:extLst>
              <a:ext uri="{FF2B5EF4-FFF2-40B4-BE49-F238E27FC236}">
                <a16:creationId xmlns:a16="http://schemas.microsoft.com/office/drawing/2014/main" id="{E4F10C45-2071-4931-9897-C3DDA448ECC0}"/>
              </a:ext>
            </a:extLst>
          </p:cNvPr>
          <p:cNvSpPr/>
          <p:nvPr/>
        </p:nvSpPr>
        <p:spPr>
          <a:xfrm rot="3360000">
            <a:off x="9225163" y="3151659"/>
            <a:ext cx="1473199" cy="239486"/>
          </a:xfrm>
          <a:prstGeom prst="lef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13" descr="A close up of a tower&#10;&#10;Description automatically generated">
            <a:extLst>
              <a:ext uri="{FF2B5EF4-FFF2-40B4-BE49-F238E27FC236}">
                <a16:creationId xmlns:a16="http://schemas.microsoft.com/office/drawing/2014/main" id="{98177645-82C7-4F78-9BA9-EABEB612AF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0045" y="1173418"/>
            <a:ext cx="2743200" cy="176083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35" name="Picture 14" descr="A picture containing outdoor, water, wooden, sitting&#10;&#10;Description automatically generated">
            <a:extLst>
              <a:ext uri="{FF2B5EF4-FFF2-40B4-BE49-F238E27FC236}">
                <a16:creationId xmlns:a16="http://schemas.microsoft.com/office/drawing/2014/main" id="{0766B118-F410-43F6-A6E8-B7D38D142A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94891" y="1166383"/>
            <a:ext cx="2684236" cy="1826079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1598080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6DC80A09-04F2-4B52-A999-FB06E119F0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2371" y="835087"/>
            <a:ext cx="3352800" cy="27432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DE551DC-24C6-4480-AF29-71EB96B075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220" y="835087"/>
            <a:ext cx="3352800" cy="274320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BD38ECD1-62FF-49D9-B8D7-D087C50D482F}"/>
              </a:ext>
            </a:extLst>
          </p:cNvPr>
          <p:cNvSpPr txBox="1"/>
          <p:nvPr/>
        </p:nvSpPr>
        <p:spPr>
          <a:xfrm>
            <a:off x="5150416" y="130625"/>
            <a:ext cx="2547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results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D1CB675-4B17-4B4A-8DD2-A93001B18B52}"/>
              </a:ext>
            </a:extLst>
          </p:cNvPr>
          <p:cNvSpPr txBox="1"/>
          <p:nvPr/>
        </p:nvSpPr>
        <p:spPr>
          <a:xfrm>
            <a:off x="1170991" y="130625"/>
            <a:ext cx="2547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Groudtruth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DD3688F-A8FD-49F1-9BEE-73378154CCE6}"/>
              </a:ext>
            </a:extLst>
          </p:cNvPr>
          <p:cNvSpPr txBox="1"/>
          <p:nvPr/>
        </p:nvSpPr>
        <p:spPr>
          <a:xfrm>
            <a:off x="8876519" y="130625"/>
            <a:ext cx="2547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PSNR / SSIM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DF82990-228E-40DB-9101-4DF93C9F8A28}"/>
              </a:ext>
            </a:extLst>
          </p:cNvPr>
          <p:cNvSpPr txBox="1"/>
          <p:nvPr/>
        </p:nvSpPr>
        <p:spPr>
          <a:xfrm>
            <a:off x="8883582" y="834217"/>
            <a:ext cx="2547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/>
              <a:t>28.94 / 0.9017</a:t>
            </a:r>
            <a:endParaRPr lang="zh-CN" altLang="en-US" sz="2800" dirty="0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0D3EE6EF-E1AC-4065-976F-212DA65777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2371" y="3834879"/>
            <a:ext cx="3352800" cy="2743200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884F1CCF-EA43-4E4B-8AF3-44774BA2FE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220" y="3834879"/>
            <a:ext cx="3352800" cy="2743200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7DA8911D-C5E2-4F85-827F-0E6182ED203E}"/>
              </a:ext>
            </a:extLst>
          </p:cNvPr>
          <p:cNvSpPr txBox="1"/>
          <p:nvPr/>
        </p:nvSpPr>
        <p:spPr>
          <a:xfrm>
            <a:off x="8625435" y="1749320"/>
            <a:ext cx="3063549" cy="95410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High-frequency information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lost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84A445A-7A29-4C01-B534-6B22746CDDC0}"/>
              </a:ext>
            </a:extLst>
          </p:cNvPr>
          <p:cNvSpPr txBox="1"/>
          <p:nvPr/>
        </p:nvSpPr>
        <p:spPr>
          <a:xfrm>
            <a:off x="8848528" y="5674240"/>
            <a:ext cx="2547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/>
              <a:t>34.42 / 0.9832</a:t>
            </a:r>
            <a:endParaRPr lang="zh-CN" altLang="en-US" sz="2800" dirty="0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6E27875D-F57D-45C8-818E-57DE2B8ACFE7}"/>
              </a:ext>
            </a:extLst>
          </p:cNvPr>
          <p:cNvSpPr/>
          <p:nvPr/>
        </p:nvSpPr>
        <p:spPr>
          <a:xfrm>
            <a:off x="4696409" y="3671240"/>
            <a:ext cx="693443" cy="383260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7" name="图片 26">
            <a:extLst>
              <a:ext uri="{FF2B5EF4-FFF2-40B4-BE49-F238E27FC236}">
                <a16:creationId xmlns:a16="http://schemas.microsoft.com/office/drawing/2014/main" id="{B3518639-725B-4099-810B-CAD19EEEC7D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68614" y="4121035"/>
            <a:ext cx="2562225" cy="933450"/>
          </a:xfrm>
          <a:prstGeom prst="rect">
            <a:avLst/>
          </a:prstGeom>
        </p:spPr>
      </p:pic>
      <p:sp>
        <p:nvSpPr>
          <p:cNvPr id="28" name="矩形 27">
            <a:extLst>
              <a:ext uri="{FF2B5EF4-FFF2-40B4-BE49-F238E27FC236}">
                <a16:creationId xmlns:a16="http://schemas.microsoft.com/office/drawing/2014/main" id="{198EDB1B-C2C0-4B5D-B523-509C6EC6F562}"/>
              </a:ext>
            </a:extLst>
          </p:cNvPr>
          <p:cNvSpPr/>
          <p:nvPr/>
        </p:nvSpPr>
        <p:spPr>
          <a:xfrm>
            <a:off x="1849120" y="2013232"/>
            <a:ext cx="375920" cy="3200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3A2F8E6C-DDBF-45B4-859B-DD9CC4848459}"/>
              </a:ext>
            </a:extLst>
          </p:cNvPr>
          <p:cNvSpPr/>
          <p:nvPr/>
        </p:nvSpPr>
        <p:spPr>
          <a:xfrm>
            <a:off x="5908040" y="2013232"/>
            <a:ext cx="375920" cy="3200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CB4F17C-4034-4EF3-9BD6-D8E470173A4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19894" y="2900795"/>
            <a:ext cx="1266825" cy="105727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A3EEAD4-9FA3-4530-991A-64C762EE770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81418" y="2903990"/>
            <a:ext cx="1266825" cy="105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0121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53AE6E5-9DAE-46D9-89FC-97BB1D942FCA}"/>
              </a:ext>
            </a:extLst>
          </p:cNvPr>
          <p:cNvSpPr txBox="1"/>
          <p:nvPr/>
        </p:nvSpPr>
        <p:spPr>
          <a:xfrm>
            <a:off x="4777176" y="130625"/>
            <a:ext cx="2547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results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38C2BEC-91CF-4488-B2A9-272798F7BC17}"/>
              </a:ext>
            </a:extLst>
          </p:cNvPr>
          <p:cNvSpPr txBox="1"/>
          <p:nvPr/>
        </p:nvSpPr>
        <p:spPr>
          <a:xfrm>
            <a:off x="797751" y="130625"/>
            <a:ext cx="2547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Groudtruth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DBB5F6F-8E61-404D-877D-425FF9294E17}"/>
              </a:ext>
            </a:extLst>
          </p:cNvPr>
          <p:cNvSpPr txBox="1"/>
          <p:nvPr/>
        </p:nvSpPr>
        <p:spPr>
          <a:xfrm>
            <a:off x="8503279" y="130625"/>
            <a:ext cx="2547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PSNR / SSIM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81B0CB4-B4AF-444B-AAC2-4E54EA36A66A}"/>
              </a:ext>
            </a:extLst>
          </p:cNvPr>
          <p:cNvSpPr txBox="1"/>
          <p:nvPr/>
        </p:nvSpPr>
        <p:spPr>
          <a:xfrm>
            <a:off x="7901454" y="1188775"/>
            <a:ext cx="37509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/>
              <a:t>27.96</a:t>
            </a:r>
            <a:r>
              <a:rPr lang="zh-CN" altLang="en-US" sz="2800" dirty="0">
                <a:solidFill>
                  <a:srgbClr val="FF0000"/>
                </a:solidFill>
              </a:rPr>
              <a:t>↓</a:t>
            </a:r>
            <a:r>
              <a:rPr lang="en-US" altLang="zh-CN" sz="2800" dirty="0"/>
              <a:t> / 0.9492</a:t>
            </a:r>
            <a:r>
              <a:rPr lang="zh-CN" altLang="en-US" sz="2800" dirty="0">
                <a:solidFill>
                  <a:srgbClr val="00B0F0"/>
                </a:solidFill>
              </a:rPr>
              <a:t>↑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418CE59-B4CE-45E4-A538-95E049D08BB5}"/>
              </a:ext>
            </a:extLst>
          </p:cNvPr>
          <p:cNvSpPr txBox="1"/>
          <p:nvPr/>
        </p:nvSpPr>
        <p:spPr>
          <a:xfrm>
            <a:off x="8105170" y="5596896"/>
            <a:ext cx="33434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/>
              <a:t>32.18</a:t>
            </a:r>
            <a:r>
              <a:rPr lang="zh-CN" altLang="en-US" sz="2800" dirty="0">
                <a:solidFill>
                  <a:srgbClr val="00B0F0"/>
                </a:solidFill>
              </a:rPr>
              <a:t>↑</a:t>
            </a:r>
            <a:r>
              <a:rPr lang="en-US" altLang="zh-CN" sz="2800" dirty="0"/>
              <a:t> / 0.9179</a:t>
            </a:r>
            <a:r>
              <a:rPr lang="zh-CN" altLang="en-US" sz="2800" dirty="0">
                <a:solidFill>
                  <a:srgbClr val="FF0000"/>
                </a:solidFill>
              </a:rPr>
              <a:t>↓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DF37FA5E-5C89-41A1-AE92-88E8BB60AB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179" y="656930"/>
            <a:ext cx="2381250" cy="342900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78B3A789-5367-4232-8751-9B55336A58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754" y="656930"/>
            <a:ext cx="2381250" cy="3429000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F6FA3C90-811A-4748-A871-4E83FA21FE3E}"/>
              </a:ext>
            </a:extLst>
          </p:cNvPr>
          <p:cNvSpPr txBox="1"/>
          <p:nvPr/>
        </p:nvSpPr>
        <p:spPr>
          <a:xfrm>
            <a:off x="7901454" y="2132932"/>
            <a:ext cx="3750906" cy="138499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High-contrast images tend to have better SSIM,</a:t>
            </a:r>
          </a:p>
          <a:p>
            <a:pPr algn="ctr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 worse PSNR?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A5F9F1CD-B9FE-4D3B-81E2-520A02EE80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6354" y="4177780"/>
            <a:ext cx="2628900" cy="2628900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3F23C145-020A-47C6-A397-8395396FECA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929" y="4177780"/>
            <a:ext cx="2628900" cy="2628900"/>
          </a:xfrm>
          <a:prstGeom prst="rect">
            <a:avLst/>
          </a:prstGeom>
        </p:spPr>
      </p:pic>
      <p:sp>
        <p:nvSpPr>
          <p:cNvPr id="26" name="文本框 25">
            <a:extLst>
              <a:ext uri="{FF2B5EF4-FFF2-40B4-BE49-F238E27FC236}">
                <a16:creationId xmlns:a16="http://schemas.microsoft.com/office/drawing/2014/main" id="{602E9791-D762-4D7E-A45D-7E9E5254CCCC}"/>
              </a:ext>
            </a:extLst>
          </p:cNvPr>
          <p:cNvSpPr txBox="1"/>
          <p:nvPr/>
        </p:nvSpPr>
        <p:spPr>
          <a:xfrm>
            <a:off x="8105170" y="3896376"/>
            <a:ext cx="3343472" cy="138499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SSIM loss might preserve the global contrast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41000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0" name="Rectangle 89">
            <a:extLst>
              <a:ext uri="{FF2B5EF4-FFF2-40B4-BE49-F238E27FC236}">
                <a16:creationId xmlns:a16="http://schemas.microsoft.com/office/drawing/2014/main" id="{81BC67A1-175E-439E-85E2-88911C119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94A7B82C-30F1-42B4-BE36-3DB42DD517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94" name="Top Left">
            <a:extLst>
              <a:ext uri="{FF2B5EF4-FFF2-40B4-BE49-F238E27FC236}">
                <a16:creationId xmlns:a16="http://schemas.microsoft.com/office/drawing/2014/main" id="{019E22E7-A14F-465E-A704-1E81AFD8DF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3086"/>
            <a:ext cx="4853749" cy="5127923"/>
            <a:chOff x="0" y="-3086"/>
            <a:chExt cx="4853749" cy="5127923"/>
          </a:xfrm>
        </p:grpSpPr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4EA2AE61-06D9-484D-8DD1-BACA157CCA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454C1B16-3C93-4003-88AD-F74DAD18C8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-110962" y="150592"/>
              <a:ext cx="5085197" cy="4844224"/>
            </a:xfrm>
            <a:custGeom>
              <a:avLst/>
              <a:gdLst>
                <a:gd name="connsiteX0" fmla="*/ 425663 w 5085197"/>
                <a:gd name="connsiteY0" fmla="*/ 0 h 4844224"/>
                <a:gd name="connsiteX1" fmla="*/ 277263 w 5085197"/>
                <a:gd name="connsiteY1" fmla="*/ 200882 h 4844224"/>
                <a:gd name="connsiteX2" fmla="*/ 155629 w 5085197"/>
                <a:gd name="connsiteY2" fmla="*/ 472154 h 4844224"/>
                <a:gd name="connsiteX3" fmla="*/ 55998 w 5085197"/>
                <a:gd name="connsiteY3" fmla="*/ 785336 h 4844224"/>
                <a:gd name="connsiteX4" fmla="*/ 6182 w 5085197"/>
                <a:gd name="connsiteY4" fmla="*/ 1154335 h 4844224"/>
                <a:gd name="connsiteX5" fmla="*/ 6182 w 5085197"/>
                <a:gd name="connsiteY5" fmla="*/ 1577245 h 4844224"/>
                <a:gd name="connsiteX6" fmla="*/ 59998 w 5085197"/>
                <a:gd name="connsiteY6" fmla="*/ 1960245 h 4844224"/>
                <a:gd name="connsiteX7" fmla="*/ 187633 w 5085197"/>
                <a:gd name="connsiteY7" fmla="*/ 2261426 h 4844224"/>
                <a:gd name="connsiteX8" fmla="*/ 365084 w 5085197"/>
                <a:gd name="connsiteY8" fmla="*/ 2474881 h 4844224"/>
                <a:gd name="connsiteX9" fmla="*/ 642261 w 5085197"/>
                <a:gd name="connsiteY9" fmla="*/ 2658428 h 4844224"/>
                <a:gd name="connsiteX10" fmla="*/ 965254 w 5085197"/>
                <a:gd name="connsiteY10" fmla="*/ 2770156 h 4844224"/>
                <a:gd name="connsiteX11" fmla="*/ 1312155 w 5085197"/>
                <a:gd name="connsiteY11" fmla="*/ 2812066 h 4844224"/>
                <a:gd name="connsiteX12" fmla="*/ 1493606 w 5085197"/>
                <a:gd name="connsiteY12" fmla="*/ 2877884 h 4844224"/>
                <a:gd name="connsiteX13" fmla="*/ 1700965 w 5085197"/>
                <a:gd name="connsiteY13" fmla="*/ 3085338 h 4844224"/>
                <a:gd name="connsiteX14" fmla="*/ 1856508 w 5085197"/>
                <a:gd name="connsiteY14" fmla="*/ 3320701 h 4844224"/>
                <a:gd name="connsiteX15" fmla="*/ 1968141 w 5085197"/>
                <a:gd name="connsiteY15" fmla="*/ 3460337 h 4844224"/>
                <a:gd name="connsiteX16" fmla="*/ 2147593 w 5085197"/>
                <a:gd name="connsiteY16" fmla="*/ 3544157 h 4844224"/>
                <a:gd name="connsiteX17" fmla="*/ 2492493 w 5085197"/>
                <a:gd name="connsiteY17" fmla="*/ 3544157 h 4844224"/>
                <a:gd name="connsiteX18" fmla="*/ 2729760 w 5085197"/>
                <a:gd name="connsiteY18" fmla="*/ 3544157 h 4844224"/>
                <a:gd name="connsiteX19" fmla="*/ 2865301 w 5085197"/>
                <a:gd name="connsiteY19" fmla="*/ 3627978 h 4844224"/>
                <a:gd name="connsiteX20" fmla="*/ 2984935 w 5085197"/>
                <a:gd name="connsiteY20" fmla="*/ 3773615 h 4844224"/>
                <a:gd name="connsiteX21" fmla="*/ 3126477 w 5085197"/>
                <a:gd name="connsiteY21" fmla="*/ 3995071 h 4844224"/>
                <a:gd name="connsiteX22" fmla="*/ 3293926 w 5085197"/>
                <a:gd name="connsiteY22" fmla="*/ 4348163 h 4844224"/>
                <a:gd name="connsiteX23" fmla="*/ 3445469 w 5085197"/>
                <a:gd name="connsiteY23" fmla="*/ 4623435 h 4844224"/>
                <a:gd name="connsiteX24" fmla="*/ 3549196 w 5085197"/>
                <a:gd name="connsiteY24" fmla="*/ 4727163 h 4844224"/>
                <a:gd name="connsiteX25" fmla="*/ 3953913 w 5085197"/>
                <a:gd name="connsiteY25" fmla="*/ 4773073 h 4844224"/>
                <a:gd name="connsiteX26" fmla="*/ 4406542 w 5085197"/>
                <a:gd name="connsiteY26" fmla="*/ 4729163 h 4844224"/>
                <a:gd name="connsiteX27" fmla="*/ 4573991 w 5085197"/>
                <a:gd name="connsiteY27" fmla="*/ 4709256 h 4844224"/>
                <a:gd name="connsiteX28" fmla="*/ 5085198 w 5085197"/>
                <a:gd name="connsiteY28" fmla="*/ 4844225 h 4844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085197" h="4844224">
                  <a:moveTo>
                    <a:pt x="425663" y="0"/>
                  </a:moveTo>
                  <a:cubicBezTo>
                    <a:pt x="425663" y="0"/>
                    <a:pt x="309172" y="142875"/>
                    <a:pt x="277263" y="200882"/>
                  </a:cubicBezTo>
                  <a:cubicBezTo>
                    <a:pt x="229448" y="287846"/>
                    <a:pt x="191253" y="379571"/>
                    <a:pt x="155629" y="472154"/>
                  </a:cubicBezTo>
                  <a:cubicBezTo>
                    <a:pt x="116291" y="574548"/>
                    <a:pt x="80953" y="678561"/>
                    <a:pt x="55998" y="785336"/>
                  </a:cubicBezTo>
                  <a:cubicBezTo>
                    <a:pt x="27804" y="906399"/>
                    <a:pt x="13707" y="1030224"/>
                    <a:pt x="6182" y="1154335"/>
                  </a:cubicBezTo>
                  <a:cubicBezTo>
                    <a:pt x="-2391" y="1295114"/>
                    <a:pt x="-1724" y="1436370"/>
                    <a:pt x="6182" y="1577245"/>
                  </a:cubicBezTo>
                  <a:cubicBezTo>
                    <a:pt x="13421" y="1706309"/>
                    <a:pt x="26851" y="1835372"/>
                    <a:pt x="59998" y="1960245"/>
                  </a:cubicBezTo>
                  <a:cubicBezTo>
                    <a:pt x="88097" y="2066258"/>
                    <a:pt x="130007" y="2168176"/>
                    <a:pt x="187633" y="2261426"/>
                  </a:cubicBezTo>
                  <a:cubicBezTo>
                    <a:pt x="236496" y="2340578"/>
                    <a:pt x="296028" y="2412587"/>
                    <a:pt x="365084" y="2474881"/>
                  </a:cubicBezTo>
                  <a:cubicBezTo>
                    <a:pt x="447761" y="2549366"/>
                    <a:pt x="542439" y="2609088"/>
                    <a:pt x="642261" y="2658428"/>
                  </a:cubicBezTo>
                  <a:cubicBezTo>
                    <a:pt x="744941" y="2709196"/>
                    <a:pt x="852573" y="2749963"/>
                    <a:pt x="965254" y="2770156"/>
                  </a:cubicBezTo>
                  <a:cubicBezTo>
                    <a:pt x="1080030" y="2790635"/>
                    <a:pt x="1197664" y="2789778"/>
                    <a:pt x="1312155" y="2812066"/>
                  </a:cubicBezTo>
                  <a:cubicBezTo>
                    <a:pt x="1375877" y="2824448"/>
                    <a:pt x="1437980" y="2844641"/>
                    <a:pt x="1493606" y="2877884"/>
                  </a:cubicBezTo>
                  <a:cubicBezTo>
                    <a:pt x="1578283" y="2928366"/>
                    <a:pt x="1643053" y="3005138"/>
                    <a:pt x="1700965" y="3085338"/>
                  </a:cubicBezTo>
                  <a:cubicBezTo>
                    <a:pt x="1756020" y="3161538"/>
                    <a:pt x="1805645" y="3241548"/>
                    <a:pt x="1856508" y="3320701"/>
                  </a:cubicBezTo>
                  <a:cubicBezTo>
                    <a:pt x="1888893" y="3371183"/>
                    <a:pt x="1922707" y="3421380"/>
                    <a:pt x="1968141" y="3460337"/>
                  </a:cubicBezTo>
                  <a:cubicBezTo>
                    <a:pt x="2019005" y="3503962"/>
                    <a:pt x="2082060" y="3529679"/>
                    <a:pt x="2147593" y="3544157"/>
                  </a:cubicBezTo>
                  <a:cubicBezTo>
                    <a:pt x="2260559" y="3569018"/>
                    <a:pt x="2377526" y="3558445"/>
                    <a:pt x="2492493" y="3544157"/>
                  </a:cubicBezTo>
                  <a:cubicBezTo>
                    <a:pt x="2572122" y="3534251"/>
                    <a:pt x="2653370" y="3521012"/>
                    <a:pt x="2729760" y="3544157"/>
                  </a:cubicBezTo>
                  <a:cubicBezTo>
                    <a:pt x="2781291" y="3559778"/>
                    <a:pt x="2826249" y="3590735"/>
                    <a:pt x="2865301" y="3627978"/>
                  </a:cubicBezTo>
                  <a:cubicBezTo>
                    <a:pt x="2910831" y="3671411"/>
                    <a:pt x="2948550" y="3722180"/>
                    <a:pt x="2984935" y="3773615"/>
                  </a:cubicBezTo>
                  <a:cubicBezTo>
                    <a:pt x="3035608" y="3845147"/>
                    <a:pt x="3084471" y="3918109"/>
                    <a:pt x="3126477" y="3995071"/>
                  </a:cubicBezTo>
                  <a:cubicBezTo>
                    <a:pt x="3188961" y="4109371"/>
                    <a:pt x="3239729" y="4229576"/>
                    <a:pt x="3293926" y="4348163"/>
                  </a:cubicBezTo>
                  <a:cubicBezTo>
                    <a:pt x="3337646" y="4443698"/>
                    <a:pt x="3384318" y="4538187"/>
                    <a:pt x="3445469" y="4623435"/>
                  </a:cubicBezTo>
                  <a:cubicBezTo>
                    <a:pt x="3474330" y="4663631"/>
                    <a:pt x="3507858" y="4700207"/>
                    <a:pt x="3549196" y="4727163"/>
                  </a:cubicBezTo>
                  <a:cubicBezTo>
                    <a:pt x="3665401" y="4802886"/>
                    <a:pt x="3813896" y="4783931"/>
                    <a:pt x="3953913" y="4773073"/>
                  </a:cubicBezTo>
                  <a:cubicBezTo>
                    <a:pt x="4105170" y="4761262"/>
                    <a:pt x="4256904" y="4753928"/>
                    <a:pt x="4406542" y="4729163"/>
                  </a:cubicBezTo>
                  <a:cubicBezTo>
                    <a:pt x="4462168" y="4720019"/>
                    <a:pt x="4517698" y="4709256"/>
                    <a:pt x="4573991" y="4709256"/>
                  </a:cubicBezTo>
                  <a:cubicBezTo>
                    <a:pt x="4675813" y="4709065"/>
                    <a:pt x="4891841" y="4844225"/>
                    <a:pt x="5085198" y="4844225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2E65E8AD-ED51-4874-AABA-DDA0C15978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-170994" y="210625"/>
              <a:ext cx="5010476" cy="4649438"/>
            </a:xfrm>
            <a:custGeom>
              <a:avLst/>
              <a:gdLst>
                <a:gd name="connsiteX0" fmla="*/ 454193 w 5010476"/>
                <a:gd name="connsiteY0" fmla="*/ 0 h 4649438"/>
                <a:gd name="connsiteX1" fmla="*/ 352085 w 5010476"/>
                <a:gd name="connsiteY1" fmla="*/ 92869 h 4649438"/>
                <a:gd name="connsiteX2" fmla="*/ 242452 w 5010476"/>
                <a:gd name="connsiteY2" fmla="*/ 260414 h 4649438"/>
                <a:gd name="connsiteX3" fmla="*/ 130819 w 5010476"/>
                <a:gd name="connsiteY3" fmla="*/ 535686 h 4649438"/>
                <a:gd name="connsiteX4" fmla="*/ 57000 w 5010476"/>
                <a:gd name="connsiteY4" fmla="*/ 761143 h 4649438"/>
                <a:gd name="connsiteX5" fmla="*/ 3184 w 5010476"/>
                <a:gd name="connsiteY5" fmla="*/ 1140143 h 4649438"/>
                <a:gd name="connsiteX6" fmla="*/ 3184 w 5010476"/>
                <a:gd name="connsiteY6" fmla="*/ 1439704 h 4649438"/>
                <a:gd name="connsiteX7" fmla="*/ 60524 w 5010476"/>
                <a:gd name="connsiteY7" fmla="*/ 1905953 h 4649438"/>
                <a:gd name="connsiteX8" fmla="*/ 213686 w 5010476"/>
                <a:gd name="connsiteY8" fmla="*/ 2269808 h 4649438"/>
                <a:gd name="connsiteX9" fmla="*/ 373325 w 5010476"/>
                <a:gd name="connsiteY9" fmla="*/ 2455926 h 4649438"/>
                <a:gd name="connsiteX10" fmla="*/ 644502 w 5010476"/>
                <a:gd name="connsiteY10" fmla="*/ 2625662 h 4649438"/>
                <a:gd name="connsiteX11" fmla="*/ 902915 w 5010476"/>
                <a:gd name="connsiteY11" fmla="*/ 2697195 h 4649438"/>
                <a:gd name="connsiteX12" fmla="*/ 1224860 w 5010476"/>
                <a:gd name="connsiteY12" fmla="*/ 2719102 h 4649438"/>
                <a:gd name="connsiteX13" fmla="*/ 1430315 w 5010476"/>
                <a:gd name="connsiteY13" fmla="*/ 2731008 h 4649438"/>
                <a:gd name="connsiteX14" fmla="*/ 1652914 w 5010476"/>
                <a:gd name="connsiteY14" fmla="*/ 2852642 h 4649438"/>
                <a:gd name="connsiteX15" fmla="*/ 1739306 w 5010476"/>
                <a:gd name="connsiteY15" fmla="*/ 2985611 h 4649438"/>
                <a:gd name="connsiteX16" fmla="*/ 1848938 w 5010476"/>
                <a:gd name="connsiteY16" fmla="*/ 3155156 h 4649438"/>
                <a:gd name="connsiteX17" fmla="*/ 2015054 w 5010476"/>
                <a:gd name="connsiteY17" fmla="*/ 3294793 h 4649438"/>
                <a:gd name="connsiteX18" fmla="*/ 2231082 w 5010476"/>
                <a:gd name="connsiteY18" fmla="*/ 3336322 h 4649438"/>
                <a:gd name="connsiteX19" fmla="*/ 2427106 w 5010476"/>
                <a:gd name="connsiteY19" fmla="*/ 3278124 h 4649438"/>
                <a:gd name="connsiteX20" fmla="*/ 2531786 w 5010476"/>
                <a:gd name="connsiteY20" fmla="*/ 3151823 h 4649438"/>
                <a:gd name="connsiteX21" fmla="*/ 2520165 w 5010476"/>
                <a:gd name="connsiteY21" fmla="*/ 2907411 h 4649438"/>
                <a:gd name="connsiteX22" fmla="*/ 2481970 w 5010476"/>
                <a:gd name="connsiteY22" fmla="*/ 2648045 h 4649438"/>
                <a:gd name="connsiteX23" fmla="*/ 2458729 w 5010476"/>
                <a:gd name="connsiteY23" fmla="*/ 2513362 h 4649438"/>
                <a:gd name="connsiteX24" fmla="*/ 2458729 w 5010476"/>
                <a:gd name="connsiteY24" fmla="*/ 2408587 h 4649438"/>
                <a:gd name="connsiteX25" fmla="*/ 2581697 w 5010476"/>
                <a:gd name="connsiteY25" fmla="*/ 2310479 h 4649438"/>
                <a:gd name="connsiteX26" fmla="*/ 2762767 w 5010476"/>
                <a:gd name="connsiteY26" fmla="*/ 2325434 h 4649438"/>
                <a:gd name="connsiteX27" fmla="*/ 2872400 w 5010476"/>
                <a:gd name="connsiteY27" fmla="*/ 2410206 h 4649438"/>
                <a:gd name="connsiteX28" fmla="*/ 2925549 w 5010476"/>
                <a:gd name="connsiteY28" fmla="*/ 2637949 h 4649438"/>
                <a:gd name="connsiteX29" fmla="*/ 2820869 w 5010476"/>
                <a:gd name="connsiteY29" fmla="*/ 2968752 h 4649438"/>
                <a:gd name="connsiteX30" fmla="*/ 2789342 w 5010476"/>
                <a:gd name="connsiteY30" fmla="*/ 3194876 h 4649438"/>
                <a:gd name="connsiteX31" fmla="*/ 2889069 w 5010476"/>
                <a:gd name="connsiteY31" fmla="*/ 3447574 h 4649438"/>
                <a:gd name="connsiteX32" fmla="*/ 3070139 w 5010476"/>
                <a:gd name="connsiteY32" fmla="*/ 3783330 h 4649438"/>
                <a:gd name="connsiteX33" fmla="*/ 3181486 w 5010476"/>
                <a:gd name="connsiteY33" fmla="*/ 4014407 h 4649438"/>
                <a:gd name="connsiteX34" fmla="*/ 3351888 w 5010476"/>
                <a:gd name="connsiteY34" fmla="*/ 4312539 h 4649438"/>
                <a:gd name="connsiteX35" fmla="*/ 3512194 w 5010476"/>
                <a:gd name="connsiteY35" fmla="*/ 4504087 h 4649438"/>
                <a:gd name="connsiteX36" fmla="*/ 3670119 w 5010476"/>
                <a:gd name="connsiteY36" fmla="*/ 4595051 h 4649438"/>
                <a:gd name="connsiteX37" fmla="*/ 3909386 w 5010476"/>
                <a:gd name="connsiteY37" fmla="*/ 4623816 h 4649438"/>
                <a:gd name="connsiteX38" fmla="*/ 4136653 w 5010476"/>
                <a:gd name="connsiteY38" fmla="*/ 4623816 h 4649438"/>
                <a:gd name="connsiteX39" fmla="*/ 4435071 w 5010476"/>
                <a:gd name="connsiteY39" fmla="*/ 4599432 h 4649438"/>
                <a:gd name="connsiteX40" fmla="*/ 4562992 w 5010476"/>
                <a:gd name="connsiteY40" fmla="*/ 4599432 h 4649438"/>
                <a:gd name="connsiteX41" fmla="*/ 5010477 w 5010476"/>
                <a:gd name="connsiteY41" fmla="*/ 4649439 h 4649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5010476" h="4649438">
                  <a:moveTo>
                    <a:pt x="454193" y="0"/>
                  </a:moveTo>
                  <a:cubicBezTo>
                    <a:pt x="448478" y="9811"/>
                    <a:pt x="357800" y="83153"/>
                    <a:pt x="352085" y="92869"/>
                  </a:cubicBezTo>
                  <a:cubicBezTo>
                    <a:pt x="318271" y="150495"/>
                    <a:pt x="275694" y="202597"/>
                    <a:pt x="242452" y="260414"/>
                  </a:cubicBezTo>
                  <a:cubicBezTo>
                    <a:pt x="192922" y="346424"/>
                    <a:pt x="162632" y="441484"/>
                    <a:pt x="130819" y="535686"/>
                  </a:cubicBezTo>
                  <a:cubicBezTo>
                    <a:pt x="105482" y="610648"/>
                    <a:pt x="77574" y="684752"/>
                    <a:pt x="57000" y="761143"/>
                  </a:cubicBezTo>
                  <a:cubicBezTo>
                    <a:pt x="23853" y="884682"/>
                    <a:pt x="8994" y="1012222"/>
                    <a:pt x="3184" y="1140143"/>
                  </a:cubicBezTo>
                  <a:cubicBezTo>
                    <a:pt x="-1388" y="1239964"/>
                    <a:pt x="-721" y="1339882"/>
                    <a:pt x="3184" y="1439704"/>
                  </a:cubicBezTo>
                  <a:cubicBezTo>
                    <a:pt x="9280" y="1596676"/>
                    <a:pt x="22805" y="1753553"/>
                    <a:pt x="60524" y="1905953"/>
                  </a:cubicBezTo>
                  <a:cubicBezTo>
                    <a:pt x="92433" y="2034635"/>
                    <a:pt x="141106" y="2158937"/>
                    <a:pt x="213686" y="2269808"/>
                  </a:cubicBezTo>
                  <a:cubicBezTo>
                    <a:pt x="258644" y="2338483"/>
                    <a:pt x="312080" y="2401253"/>
                    <a:pt x="373325" y="2455926"/>
                  </a:cubicBezTo>
                  <a:cubicBezTo>
                    <a:pt x="453431" y="2527459"/>
                    <a:pt x="545252" y="2584514"/>
                    <a:pt x="644502" y="2625662"/>
                  </a:cubicBezTo>
                  <a:cubicBezTo>
                    <a:pt x="727370" y="2660047"/>
                    <a:pt x="814428" y="2683002"/>
                    <a:pt x="902915" y="2697195"/>
                  </a:cubicBezTo>
                  <a:cubicBezTo>
                    <a:pt x="1009310" y="2714244"/>
                    <a:pt x="1117133" y="2718911"/>
                    <a:pt x="1224860" y="2719102"/>
                  </a:cubicBezTo>
                  <a:cubicBezTo>
                    <a:pt x="1293726" y="2719292"/>
                    <a:pt x="1362878" y="2717673"/>
                    <a:pt x="1430315" y="2731008"/>
                  </a:cubicBezTo>
                  <a:cubicBezTo>
                    <a:pt x="1515563" y="2747867"/>
                    <a:pt x="1595383" y="2787872"/>
                    <a:pt x="1652914" y="2852642"/>
                  </a:cubicBezTo>
                  <a:cubicBezTo>
                    <a:pt x="1688061" y="2892266"/>
                    <a:pt x="1713398" y="2939320"/>
                    <a:pt x="1739306" y="2985611"/>
                  </a:cubicBezTo>
                  <a:cubicBezTo>
                    <a:pt x="1772167" y="3044476"/>
                    <a:pt x="1806743" y="3102578"/>
                    <a:pt x="1848938" y="3155156"/>
                  </a:cubicBezTo>
                  <a:cubicBezTo>
                    <a:pt x="1894754" y="3212306"/>
                    <a:pt x="1949427" y="3262503"/>
                    <a:pt x="2015054" y="3294793"/>
                  </a:cubicBezTo>
                  <a:cubicBezTo>
                    <a:pt x="2081825" y="3327749"/>
                    <a:pt x="2156596" y="3340037"/>
                    <a:pt x="2231082" y="3336322"/>
                  </a:cubicBezTo>
                  <a:cubicBezTo>
                    <a:pt x="2300423" y="3332893"/>
                    <a:pt x="2368813" y="3315557"/>
                    <a:pt x="2427106" y="3278124"/>
                  </a:cubicBezTo>
                  <a:cubicBezTo>
                    <a:pt x="2474541" y="3247644"/>
                    <a:pt x="2513403" y="3204877"/>
                    <a:pt x="2531786" y="3151823"/>
                  </a:cubicBezTo>
                  <a:cubicBezTo>
                    <a:pt x="2558837" y="3073622"/>
                    <a:pt x="2535691" y="2989707"/>
                    <a:pt x="2520165" y="2907411"/>
                  </a:cubicBezTo>
                  <a:cubicBezTo>
                    <a:pt x="2503973" y="2821496"/>
                    <a:pt x="2495781" y="2734342"/>
                    <a:pt x="2481970" y="2648045"/>
                  </a:cubicBezTo>
                  <a:cubicBezTo>
                    <a:pt x="2474731" y="2603087"/>
                    <a:pt x="2466159" y="2558320"/>
                    <a:pt x="2458729" y="2513362"/>
                  </a:cubicBezTo>
                  <a:cubicBezTo>
                    <a:pt x="2452919" y="2478310"/>
                    <a:pt x="2447870" y="2442305"/>
                    <a:pt x="2458729" y="2408587"/>
                  </a:cubicBezTo>
                  <a:cubicBezTo>
                    <a:pt x="2475779" y="2355628"/>
                    <a:pt x="2527119" y="2324481"/>
                    <a:pt x="2581697" y="2310479"/>
                  </a:cubicBezTo>
                  <a:cubicBezTo>
                    <a:pt x="2641990" y="2295049"/>
                    <a:pt x="2705617" y="2300954"/>
                    <a:pt x="2762767" y="2325434"/>
                  </a:cubicBezTo>
                  <a:cubicBezTo>
                    <a:pt x="2806011" y="2343912"/>
                    <a:pt x="2844206" y="2372582"/>
                    <a:pt x="2872400" y="2410206"/>
                  </a:cubicBezTo>
                  <a:cubicBezTo>
                    <a:pt x="2920787" y="2474595"/>
                    <a:pt x="2933931" y="2557463"/>
                    <a:pt x="2925549" y="2637949"/>
                  </a:cubicBezTo>
                  <a:cubicBezTo>
                    <a:pt x="2913548" y="2753392"/>
                    <a:pt x="2857636" y="2858262"/>
                    <a:pt x="2820869" y="2968752"/>
                  </a:cubicBezTo>
                  <a:cubicBezTo>
                    <a:pt x="2796486" y="3041904"/>
                    <a:pt x="2780388" y="3118390"/>
                    <a:pt x="2789342" y="3194876"/>
                  </a:cubicBezTo>
                  <a:cubicBezTo>
                    <a:pt x="2799914" y="3285554"/>
                    <a:pt x="2844587" y="3367373"/>
                    <a:pt x="2889069" y="3447574"/>
                  </a:cubicBezTo>
                  <a:cubicBezTo>
                    <a:pt x="2950695" y="3558826"/>
                    <a:pt x="3013560" y="3669506"/>
                    <a:pt x="3070139" y="3783330"/>
                  </a:cubicBezTo>
                  <a:cubicBezTo>
                    <a:pt x="3108239" y="3859911"/>
                    <a:pt x="3143481" y="3937826"/>
                    <a:pt x="3181486" y="4014407"/>
                  </a:cubicBezTo>
                  <a:cubicBezTo>
                    <a:pt x="3232445" y="4116991"/>
                    <a:pt x="3288452" y="4217099"/>
                    <a:pt x="3351888" y="4312539"/>
                  </a:cubicBezTo>
                  <a:cubicBezTo>
                    <a:pt x="3398180" y="4382262"/>
                    <a:pt x="3448567" y="4449795"/>
                    <a:pt x="3512194" y="4504087"/>
                  </a:cubicBezTo>
                  <a:cubicBezTo>
                    <a:pt x="3558867" y="4543901"/>
                    <a:pt x="3611826" y="4575906"/>
                    <a:pt x="3670119" y="4595051"/>
                  </a:cubicBezTo>
                  <a:cubicBezTo>
                    <a:pt x="3746795" y="4620292"/>
                    <a:pt x="3828519" y="4621911"/>
                    <a:pt x="3909386" y="4623816"/>
                  </a:cubicBezTo>
                  <a:cubicBezTo>
                    <a:pt x="3985205" y="4625531"/>
                    <a:pt x="4061025" y="4627436"/>
                    <a:pt x="4136653" y="4623816"/>
                  </a:cubicBezTo>
                  <a:cubicBezTo>
                    <a:pt x="4236380" y="4619054"/>
                    <a:pt x="4335345" y="4605052"/>
                    <a:pt x="4435071" y="4599432"/>
                  </a:cubicBezTo>
                  <a:cubicBezTo>
                    <a:pt x="4477648" y="4597051"/>
                    <a:pt x="4520415" y="4596194"/>
                    <a:pt x="4562992" y="4599432"/>
                  </a:cubicBezTo>
                  <a:cubicBezTo>
                    <a:pt x="4649765" y="4606005"/>
                    <a:pt x="4925799" y="4629150"/>
                    <a:pt x="5010477" y="4649439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78E5C306-3C29-4BD3-97E1-DCA86FF3E0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-181127" y="220663"/>
              <a:ext cx="4933777" cy="4552473"/>
            </a:xfrm>
            <a:custGeom>
              <a:avLst/>
              <a:gdLst>
                <a:gd name="connsiteX0" fmla="*/ 4933778 w 4933777"/>
                <a:gd name="connsiteY0" fmla="*/ 4552474 h 4552473"/>
                <a:gd name="connsiteX1" fmla="*/ 4020997 w 4933777"/>
                <a:gd name="connsiteY1" fmla="*/ 4493324 h 4552473"/>
                <a:gd name="connsiteX2" fmla="*/ 3777538 w 4933777"/>
                <a:gd name="connsiteY2" fmla="*/ 4468273 h 4552473"/>
                <a:gd name="connsiteX3" fmla="*/ 3411207 w 4933777"/>
                <a:gd name="connsiteY3" fmla="*/ 4277868 h 4552473"/>
                <a:gd name="connsiteX4" fmla="*/ 3215944 w 4933777"/>
                <a:gd name="connsiteY4" fmla="*/ 3958971 h 4552473"/>
                <a:gd name="connsiteX5" fmla="*/ 3056400 w 4933777"/>
                <a:gd name="connsiteY5" fmla="*/ 3618548 h 4552473"/>
                <a:gd name="connsiteX6" fmla="*/ 2963341 w 4933777"/>
                <a:gd name="connsiteY6" fmla="*/ 3314319 h 4552473"/>
                <a:gd name="connsiteX7" fmla="*/ 3029825 w 4933777"/>
                <a:gd name="connsiteY7" fmla="*/ 2870454 h 4552473"/>
                <a:gd name="connsiteX8" fmla="*/ 3094595 w 4933777"/>
                <a:gd name="connsiteY8" fmla="*/ 2449830 h 4552473"/>
                <a:gd name="connsiteX9" fmla="*/ 2979915 w 4933777"/>
                <a:gd name="connsiteY9" fmla="*/ 2245328 h 4552473"/>
                <a:gd name="connsiteX10" fmla="*/ 2843707 w 4933777"/>
                <a:gd name="connsiteY10" fmla="*/ 2162175 h 4552473"/>
                <a:gd name="connsiteX11" fmla="*/ 2529668 w 4933777"/>
                <a:gd name="connsiteY11" fmla="*/ 2080736 h 4552473"/>
                <a:gd name="connsiteX12" fmla="*/ 2336977 w 4933777"/>
                <a:gd name="connsiteY12" fmla="*/ 2125599 h 4552473"/>
                <a:gd name="connsiteX13" fmla="*/ 2044559 w 4933777"/>
                <a:gd name="connsiteY13" fmla="*/ 2271903 h 4552473"/>
                <a:gd name="connsiteX14" fmla="*/ 2007317 w 4933777"/>
                <a:gd name="connsiteY14" fmla="*/ 2312099 h 4552473"/>
                <a:gd name="connsiteX15" fmla="*/ 1999030 w 4933777"/>
                <a:gd name="connsiteY15" fmla="*/ 2371916 h 4552473"/>
                <a:gd name="connsiteX16" fmla="*/ 2129427 w 4933777"/>
                <a:gd name="connsiteY16" fmla="*/ 2502408 h 4552473"/>
                <a:gd name="connsiteX17" fmla="*/ 2226582 w 4933777"/>
                <a:gd name="connsiteY17" fmla="*/ 2627948 h 4552473"/>
                <a:gd name="connsiteX18" fmla="*/ 2273064 w 4933777"/>
                <a:gd name="connsiteY18" fmla="*/ 2782538 h 4552473"/>
                <a:gd name="connsiteX19" fmla="*/ 2203246 w 4933777"/>
                <a:gd name="connsiteY19" fmla="*/ 2993612 h 4552473"/>
                <a:gd name="connsiteX20" fmla="*/ 2115140 w 4933777"/>
                <a:gd name="connsiteY20" fmla="*/ 3048476 h 4552473"/>
                <a:gd name="connsiteX21" fmla="*/ 1952262 w 4933777"/>
                <a:gd name="connsiteY21" fmla="*/ 3025235 h 4552473"/>
                <a:gd name="connsiteX22" fmla="*/ 1801100 w 4933777"/>
                <a:gd name="connsiteY22" fmla="*/ 2888933 h 4552473"/>
                <a:gd name="connsiteX23" fmla="*/ 1722995 w 4933777"/>
                <a:gd name="connsiteY23" fmla="*/ 2689479 h 4552473"/>
                <a:gd name="connsiteX24" fmla="*/ 1653177 w 4933777"/>
                <a:gd name="connsiteY24" fmla="*/ 2574798 h 4552473"/>
                <a:gd name="connsiteX25" fmla="*/ 1500301 w 4933777"/>
                <a:gd name="connsiteY25" fmla="*/ 2531555 h 4552473"/>
                <a:gd name="connsiteX26" fmla="*/ 1364093 w 4933777"/>
                <a:gd name="connsiteY26" fmla="*/ 2583085 h 4552473"/>
                <a:gd name="connsiteX27" fmla="*/ 1191310 w 4933777"/>
                <a:gd name="connsiteY27" fmla="*/ 2618041 h 4552473"/>
                <a:gd name="connsiteX28" fmla="*/ 759351 w 4933777"/>
                <a:gd name="connsiteY28" fmla="*/ 2618041 h 4552473"/>
                <a:gd name="connsiteX29" fmla="*/ 506843 w 4933777"/>
                <a:gd name="connsiteY29" fmla="*/ 2521649 h 4552473"/>
                <a:gd name="connsiteX30" fmla="*/ 290816 w 4933777"/>
                <a:gd name="connsiteY30" fmla="*/ 2343817 h 4552473"/>
                <a:gd name="connsiteX31" fmla="*/ 126320 w 4933777"/>
                <a:gd name="connsiteY31" fmla="*/ 2062925 h 4552473"/>
                <a:gd name="connsiteX32" fmla="*/ 24021 w 4933777"/>
                <a:gd name="connsiteY32" fmla="*/ 1594295 h 4552473"/>
                <a:gd name="connsiteX33" fmla="*/ 1066 w 4933777"/>
                <a:gd name="connsiteY33" fmla="*/ 1140428 h 4552473"/>
                <a:gd name="connsiteX34" fmla="*/ 87172 w 4933777"/>
                <a:gd name="connsiteY34" fmla="*/ 617601 h 4552473"/>
                <a:gd name="connsiteX35" fmla="*/ 256526 w 4933777"/>
                <a:gd name="connsiteY35" fmla="*/ 249936 h 4552473"/>
                <a:gd name="connsiteX36" fmla="*/ 461504 w 4933777"/>
                <a:gd name="connsiteY36" fmla="*/ 0 h 4552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933777" h="4552473">
                  <a:moveTo>
                    <a:pt x="4933778" y="4552474"/>
                  </a:moveTo>
                  <a:cubicBezTo>
                    <a:pt x="4747183" y="4533519"/>
                    <a:pt x="4208735" y="4496562"/>
                    <a:pt x="4020997" y="4493324"/>
                  </a:cubicBezTo>
                  <a:cubicBezTo>
                    <a:pt x="3939273" y="4491895"/>
                    <a:pt x="3857548" y="4485323"/>
                    <a:pt x="3777538" y="4468273"/>
                  </a:cubicBezTo>
                  <a:cubicBezTo>
                    <a:pt x="3639807" y="4438936"/>
                    <a:pt x="3509028" y="4378738"/>
                    <a:pt x="3411207" y="4277868"/>
                  </a:cubicBezTo>
                  <a:cubicBezTo>
                    <a:pt x="3323958" y="4187857"/>
                    <a:pt x="3270236" y="4072414"/>
                    <a:pt x="3215944" y="3958971"/>
                  </a:cubicBezTo>
                  <a:cubicBezTo>
                    <a:pt x="3161842" y="3845909"/>
                    <a:pt x="3106407" y="3733419"/>
                    <a:pt x="3056400" y="3618548"/>
                  </a:cubicBezTo>
                  <a:cubicBezTo>
                    <a:pt x="3013728" y="3520631"/>
                    <a:pt x="2975152" y="3420237"/>
                    <a:pt x="2963341" y="3314319"/>
                  </a:cubicBezTo>
                  <a:cubicBezTo>
                    <a:pt x="2946672" y="3164205"/>
                    <a:pt x="2985249" y="3015329"/>
                    <a:pt x="3029825" y="2870454"/>
                  </a:cubicBezTo>
                  <a:cubicBezTo>
                    <a:pt x="3072498" y="2731865"/>
                    <a:pt x="3122790" y="2590895"/>
                    <a:pt x="3094595" y="2449830"/>
                  </a:cubicBezTo>
                  <a:cubicBezTo>
                    <a:pt x="3078879" y="2371154"/>
                    <a:pt x="3040112" y="2298383"/>
                    <a:pt x="2979915" y="2245328"/>
                  </a:cubicBezTo>
                  <a:cubicBezTo>
                    <a:pt x="2939814" y="2209991"/>
                    <a:pt x="2892094" y="2185035"/>
                    <a:pt x="2843707" y="2162175"/>
                  </a:cubicBezTo>
                  <a:cubicBezTo>
                    <a:pt x="2744075" y="2115312"/>
                    <a:pt x="2639110" y="2075212"/>
                    <a:pt x="2529668" y="2080736"/>
                  </a:cubicBezTo>
                  <a:cubicBezTo>
                    <a:pt x="2463469" y="2084070"/>
                    <a:pt x="2399651" y="2103882"/>
                    <a:pt x="2336977" y="2125599"/>
                  </a:cubicBezTo>
                  <a:cubicBezTo>
                    <a:pt x="2233059" y="2161604"/>
                    <a:pt x="2130094" y="2203133"/>
                    <a:pt x="2044559" y="2271903"/>
                  </a:cubicBezTo>
                  <a:cubicBezTo>
                    <a:pt x="2030177" y="2283524"/>
                    <a:pt x="2016175" y="2295906"/>
                    <a:pt x="2007317" y="2312099"/>
                  </a:cubicBezTo>
                  <a:cubicBezTo>
                    <a:pt x="1997315" y="2330291"/>
                    <a:pt x="1994934" y="2351532"/>
                    <a:pt x="1999030" y="2371916"/>
                  </a:cubicBezTo>
                  <a:cubicBezTo>
                    <a:pt x="2011508" y="2434019"/>
                    <a:pt x="2079040" y="2461165"/>
                    <a:pt x="2129427" y="2502408"/>
                  </a:cubicBezTo>
                  <a:cubicBezTo>
                    <a:pt x="2170766" y="2536222"/>
                    <a:pt x="2202103" y="2580418"/>
                    <a:pt x="2226582" y="2627948"/>
                  </a:cubicBezTo>
                  <a:cubicBezTo>
                    <a:pt x="2251538" y="2676335"/>
                    <a:pt x="2269254" y="2728341"/>
                    <a:pt x="2273064" y="2782538"/>
                  </a:cubicBezTo>
                  <a:cubicBezTo>
                    <a:pt x="2278589" y="2859786"/>
                    <a:pt x="2256395" y="2937605"/>
                    <a:pt x="2203246" y="2993612"/>
                  </a:cubicBezTo>
                  <a:cubicBezTo>
                    <a:pt x="2178957" y="3019235"/>
                    <a:pt x="2149144" y="3039047"/>
                    <a:pt x="2115140" y="3048476"/>
                  </a:cubicBezTo>
                  <a:cubicBezTo>
                    <a:pt x="2060752" y="3063526"/>
                    <a:pt x="2003507" y="3049905"/>
                    <a:pt x="1952262" y="3025235"/>
                  </a:cubicBezTo>
                  <a:cubicBezTo>
                    <a:pt x="1889873" y="2995136"/>
                    <a:pt x="1836724" y="2948369"/>
                    <a:pt x="1801100" y="2888933"/>
                  </a:cubicBezTo>
                  <a:cubicBezTo>
                    <a:pt x="1764239" y="2827591"/>
                    <a:pt x="1748237" y="2756630"/>
                    <a:pt x="1722995" y="2689479"/>
                  </a:cubicBezTo>
                  <a:cubicBezTo>
                    <a:pt x="1706993" y="2646903"/>
                    <a:pt x="1686896" y="2605088"/>
                    <a:pt x="1653177" y="2574798"/>
                  </a:cubicBezTo>
                  <a:cubicBezTo>
                    <a:pt x="1611839" y="2537555"/>
                    <a:pt x="1555260" y="2522315"/>
                    <a:pt x="1500301" y="2531555"/>
                  </a:cubicBezTo>
                  <a:cubicBezTo>
                    <a:pt x="1452295" y="2539651"/>
                    <a:pt x="1409718" y="2565749"/>
                    <a:pt x="1364093" y="2583085"/>
                  </a:cubicBezTo>
                  <a:cubicBezTo>
                    <a:pt x="1308944" y="2603945"/>
                    <a:pt x="1249984" y="2611374"/>
                    <a:pt x="1191310" y="2618041"/>
                  </a:cubicBezTo>
                  <a:cubicBezTo>
                    <a:pt x="1047197" y="2634424"/>
                    <a:pt x="901274" y="2646236"/>
                    <a:pt x="759351" y="2618041"/>
                  </a:cubicBezTo>
                  <a:cubicBezTo>
                    <a:pt x="670388" y="2600325"/>
                    <a:pt x="585329" y="2567083"/>
                    <a:pt x="506843" y="2521649"/>
                  </a:cubicBezTo>
                  <a:cubicBezTo>
                    <a:pt x="425595" y="2474595"/>
                    <a:pt x="352253" y="2414778"/>
                    <a:pt x="290816" y="2343817"/>
                  </a:cubicBezTo>
                  <a:cubicBezTo>
                    <a:pt x="219284" y="2261140"/>
                    <a:pt x="165753" y="2164937"/>
                    <a:pt x="126320" y="2062925"/>
                  </a:cubicBezTo>
                  <a:cubicBezTo>
                    <a:pt x="68503" y="1913192"/>
                    <a:pt x="42500" y="1753838"/>
                    <a:pt x="24021" y="1594295"/>
                  </a:cubicBezTo>
                  <a:cubicBezTo>
                    <a:pt x="6590" y="1443609"/>
                    <a:pt x="-3411" y="1292066"/>
                    <a:pt x="1066" y="1140428"/>
                  </a:cubicBezTo>
                  <a:cubicBezTo>
                    <a:pt x="6305" y="962882"/>
                    <a:pt x="31927" y="786289"/>
                    <a:pt x="87172" y="617601"/>
                  </a:cubicBezTo>
                  <a:cubicBezTo>
                    <a:pt x="129272" y="489014"/>
                    <a:pt x="190423" y="367951"/>
                    <a:pt x="256526" y="249936"/>
                  </a:cubicBezTo>
                  <a:cubicBezTo>
                    <a:pt x="281577" y="205645"/>
                    <a:pt x="431786" y="41243"/>
                    <a:pt x="46150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0B2BA2F3-A842-4EA4-8CB8-FD66BD1CE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-211647" y="267756"/>
              <a:ext cx="4844417" cy="4402074"/>
            </a:xfrm>
            <a:custGeom>
              <a:avLst/>
              <a:gdLst>
                <a:gd name="connsiteX0" fmla="*/ 486254 w 4844417"/>
                <a:gd name="connsiteY0" fmla="*/ 0 h 4402074"/>
                <a:gd name="connsiteX1" fmla="*/ 223364 w 4844417"/>
                <a:gd name="connsiteY1" fmla="*/ 286226 h 4402074"/>
                <a:gd name="connsiteX2" fmla="*/ 67821 w 4844417"/>
                <a:gd name="connsiteY2" fmla="*/ 699135 h 4402074"/>
                <a:gd name="connsiteX3" fmla="*/ 3 w 4844417"/>
                <a:gd name="connsiteY3" fmla="*/ 1273683 h 4402074"/>
                <a:gd name="connsiteX4" fmla="*/ 135543 w 4844417"/>
                <a:gd name="connsiteY4" fmla="*/ 2031683 h 4402074"/>
                <a:gd name="connsiteX5" fmla="*/ 297088 w 4844417"/>
                <a:gd name="connsiteY5" fmla="*/ 2312956 h 4402074"/>
                <a:gd name="connsiteX6" fmla="*/ 582171 w 4844417"/>
                <a:gd name="connsiteY6" fmla="*/ 2518410 h 4402074"/>
                <a:gd name="connsiteX7" fmla="*/ 972982 w 4844417"/>
                <a:gd name="connsiteY7" fmla="*/ 2518410 h 4402074"/>
                <a:gd name="connsiteX8" fmla="*/ 1389700 w 4844417"/>
                <a:gd name="connsiteY8" fmla="*/ 2350484 h 4402074"/>
                <a:gd name="connsiteX9" fmla="*/ 1665544 w 4844417"/>
                <a:gd name="connsiteY9" fmla="*/ 2204180 h 4402074"/>
                <a:gd name="connsiteX10" fmla="*/ 2180656 w 4844417"/>
                <a:gd name="connsiteY10" fmla="*/ 1966436 h 4402074"/>
                <a:gd name="connsiteX11" fmla="*/ 2499649 w 4844417"/>
                <a:gd name="connsiteY11" fmla="*/ 1926527 h 4402074"/>
                <a:gd name="connsiteX12" fmla="*/ 2867695 w 4844417"/>
                <a:gd name="connsiteY12" fmla="*/ 2041303 h 4402074"/>
                <a:gd name="connsiteX13" fmla="*/ 3100295 w 4844417"/>
                <a:gd name="connsiteY13" fmla="*/ 2147602 h 4402074"/>
                <a:gd name="connsiteX14" fmla="*/ 3275174 w 4844417"/>
                <a:gd name="connsiteY14" fmla="*/ 2370582 h 4402074"/>
                <a:gd name="connsiteX15" fmla="*/ 3246123 w 4844417"/>
                <a:gd name="connsiteY15" fmla="*/ 2631948 h 4402074"/>
                <a:gd name="connsiteX16" fmla="*/ 3102581 w 4844417"/>
                <a:gd name="connsiteY16" fmla="*/ 2947892 h 4402074"/>
                <a:gd name="connsiteX17" fmla="*/ 3070958 w 4844417"/>
                <a:gd name="connsiteY17" fmla="*/ 3462052 h 4402074"/>
                <a:gd name="connsiteX18" fmla="*/ 3194402 w 4844417"/>
                <a:gd name="connsiteY18" fmla="*/ 3792379 h 4402074"/>
                <a:gd name="connsiteX19" fmla="*/ 3329371 w 4844417"/>
                <a:gd name="connsiteY19" fmla="*/ 4048030 h 4402074"/>
                <a:gd name="connsiteX20" fmla="*/ 3539017 w 4844417"/>
                <a:gd name="connsiteY20" fmla="*/ 4257771 h 4402074"/>
                <a:gd name="connsiteX21" fmla="*/ 3911254 w 4844417"/>
                <a:gd name="connsiteY21" fmla="*/ 4353592 h 4402074"/>
                <a:gd name="connsiteX22" fmla="*/ 4272632 w 4844417"/>
                <a:gd name="connsiteY22" fmla="*/ 4353592 h 4402074"/>
                <a:gd name="connsiteX23" fmla="*/ 4528760 w 4844417"/>
                <a:gd name="connsiteY23" fmla="*/ 4368832 h 4402074"/>
                <a:gd name="connsiteX24" fmla="*/ 4844418 w 4844417"/>
                <a:gd name="connsiteY24" fmla="*/ 4402074 h 4402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4844417" h="4402074">
                  <a:moveTo>
                    <a:pt x="486254" y="0"/>
                  </a:moveTo>
                  <a:cubicBezTo>
                    <a:pt x="486254" y="0"/>
                    <a:pt x="289182" y="178689"/>
                    <a:pt x="223364" y="286226"/>
                  </a:cubicBezTo>
                  <a:cubicBezTo>
                    <a:pt x="146116" y="412337"/>
                    <a:pt x="101825" y="555022"/>
                    <a:pt x="67821" y="699135"/>
                  </a:cubicBezTo>
                  <a:cubicBezTo>
                    <a:pt x="23434" y="887540"/>
                    <a:pt x="289" y="1080135"/>
                    <a:pt x="3" y="1273683"/>
                  </a:cubicBezTo>
                  <a:cubicBezTo>
                    <a:pt x="-378" y="1532668"/>
                    <a:pt x="38865" y="1791748"/>
                    <a:pt x="135543" y="2031683"/>
                  </a:cubicBezTo>
                  <a:cubicBezTo>
                    <a:pt x="176215" y="2132648"/>
                    <a:pt x="227650" y="2229231"/>
                    <a:pt x="297088" y="2312956"/>
                  </a:cubicBezTo>
                  <a:cubicBezTo>
                    <a:pt x="373383" y="2404967"/>
                    <a:pt x="469014" y="2480882"/>
                    <a:pt x="582171" y="2518410"/>
                  </a:cubicBezTo>
                  <a:cubicBezTo>
                    <a:pt x="708091" y="2560130"/>
                    <a:pt x="843727" y="2550605"/>
                    <a:pt x="972982" y="2518410"/>
                  </a:cubicBezTo>
                  <a:cubicBezTo>
                    <a:pt x="1118714" y="2482120"/>
                    <a:pt x="1255874" y="2419160"/>
                    <a:pt x="1389700" y="2350484"/>
                  </a:cubicBezTo>
                  <a:cubicBezTo>
                    <a:pt x="1482283" y="2302955"/>
                    <a:pt x="1574104" y="2253996"/>
                    <a:pt x="1665544" y="2204180"/>
                  </a:cubicBezTo>
                  <a:cubicBezTo>
                    <a:pt x="1832137" y="2113407"/>
                    <a:pt x="1999586" y="2022348"/>
                    <a:pt x="2180656" y="1966436"/>
                  </a:cubicBezTo>
                  <a:cubicBezTo>
                    <a:pt x="2284288" y="1934432"/>
                    <a:pt x="2392016" y="1915478"/>
                    <a:pt x="2499649" y="1926527"/>
                  </a:cubicBezTo>
                  <a:cubicBezTo>
                    <a:pt x="2627950" y="1939671"/>
                    <a:pt x="2747108" y="1994535"/>
                    <a:pt x="2867695" y="2041303"/>
                  </a:cubicBezTo>
                  <a:cubicBezTo>
                    <a:pt x="2947514" y="2072259"/>
                    <a:pt x="3028667" y="2100929"/>
                    <a:pt x="3100295" y="2147602"/>
                  </a:cubicBezTo>
                  <a:cubicBezTo>
                    <a:pt x="3182401" y="2201037"/>
                    <a:pt x="3250980" y="2276189"/>
                    <a:pt x="3275174" y="2370582"/>
                  </a:cubicBezTo>
                  <a:cubicBezTo>
                    <a:pt x="3297367" y="2457450"/>
                    <a:pt x="3278508" y="2547747"/>
                    <a:pt x="3246123" y="2631948"/>
                  </a:cubicBezTo>
                  <a:cubicBezTo>
                    <a:pt x="3204403" y="2740057"/>
                    <a:pt x="3142872" y="2839307"/>
                    <a:pt x="3102581" y="2947892"/>
                  </a:cubicBezTo>
                  <a:cubicBezTo>
                    <a:pt x="3041621" y="3112103"/>
                    <a:pt x="3032668" y="3291173"/>
                    <a:pt x="3070958" y="3462052"/>
                  </a:cubicBezTo>
                  <a:cubicBezTo>
                    <a:pt x="3096771" y="3577019"/>
                    <a:pt x="3145063" y="3685223"/>
                    <a:pt x="3194402" y="3792379"/>
                  </a:cubicBezTo>
                  <a:cubicBezTo>
                    <a:pt x="3234788" y="3880104"/>
                    <a:pt x="3276127" y="3967639"/>
                    <a:pt x="3329371" y="4048030"/>
                  </a:cubicBezTo>
                  <a:cubicBezTo>
                    <a:pt x="3384712" y="4131564"/>
                    <a:pt x="3453196" y="4206335"/>
                    <a:pt x="3539017" y="4257771"/>
                  </a:cubicBezTo>
                  <a:cubicBezTo>
                    <a:pt x="3650364" y="4324541"/>
                    <a:pt x="3781142" y="4346924"/>
                    <a:pt x="3911254" y="4353592"/>
                  </a:cubicBezTo>
                  <a:cubicBezTo>
                    <a:pt x="4031554" y="4359783"/>
                    <a:pt x="4152141" y="4351878"/>
                    <a:pt x="4272632" y="4353592"/>
                  </a:cubicBezTo>
                  <a:cubicBezTo>
                    <a:pt x="4358167" y="4354830"/>
                    <a:pt x="4443511" y="4361593"/>
                    <a:pt x="4528760" y="4368832"/>
                  </a:cubicBezTo>
                  <a:cubicBezTo>
                    <a:pt x="4634201" y="4377785"/>
                    <a:pt x="4739738" y="4386644"/>
                    <a:pt x="4844418" y="4402074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11968F54-9FAB-433B-B990-0552F58E04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-722281" y="1625540"/>
              <a:ext cx="3915933" cy="2452322"/>
            </a:xfrm>
            <a:custGeom>
              <a:avLst/>
              <a:gdLst>
                <a:gd name="connsiteX0" fmla="*/ 540651 w 3915933"/>
                <a:gd name="connsiteY0" fmla="*/ 0 h 2452322"/>
                <a:gd name="connsiteX1" fmla="*/ 235470 w 3915933"/>
                <a:gd name="connsiteY1" fmla="*/ 274320 h 2452322"/>
                <a:gd name="connsiteX2" fmla="*/ 103929 w 3915933"/>
                <a:gd name="connsiteY2" fmla="*/ 537496 h 2452322"/>
                <a:gd name="connsiteX3" fmla="*/ 2869 w 3915933"/>
                <a:gd name="connsiteY3" fmla="*/ 998792 h 2452322"/>
                <a:gd name="connsiteX4" fmla="*/ 59638 w 3915933"/>
                <a:gd name="connsiteY4" fmla="*/ 1582007 h 2452322"/>
                <a:gd name="connsiteX5" fmla="*/ 139934 w 3915933"/>
                <a:gd name="connsiteY5" fmla="*/ 1897856 h 2452322"/>
                <a:gd name="connsiteX6" fmla="*/ 258996 w 3915933"/>
                <a:gd name="connsiteY6" fmla="*/ 2195703 h 2452322"/>
                <a:gd name="connsiteX7" fmla="*/ 495788 w 3915933"/>
                <a:gd name="connsiteY7" fmla="*/ 2417350 h 2452322"/>
                <a:gd name="connsiteX8" fmla="*/ 627328 w 3915933"/>
                <a:gd name="connsiteY8" fmla="*/ 2450592 h 2452322"/>
                <a:gd name="connsiteX9" fmla="*/ 1170063 w 3915933"/>
                <a:gd name="connsiteY9" fmla="*/ 2249710 h 2452322"/>
                <a:gd name="connsiteX10" fmla="*/ 1352847 w 3915933"/>
                <a:gd name="connsiteY10" fmla="*/ 2102834 h 2452322"/>
                <a:gd name="connsiteX11" fmla="*/ 1978735 w 3915933"/>
                <a:gd name="connsiteY11" fmla="*/ 1834134 h 2452322"/>
                <a:gd name="connsiteX12" fmla="*/ 2306872 w 3915933"/>
                <a:gd name="connsiteY12" fmla="*/ 1789843 h 2452322"/>
                <a:gd name="connsiteX13" fmla="*/ 2731972 w 3915933"/>
                <a:gd name="connsiteY13" fmla="*/ 1870234 h 2452322"/>
                <a:gd name="connsiteX14" fmla="*/ 3172313 w 3915933"/>
                <a:gd name="connsiteY14" fmla="*/ 2021205 h 2452322"/>
                <a:gd name="connsiteX15" fmla="*/ 3573887 w 3915933"/>
                <a:gd name="connsiteY15" fmla="*/ 2010156 h 2452322"/>
                <a:gd name="connsiteX16" fmla="*/ 3860494 w 3915933"/>
                <a:gd name="connsiteY16" fmla="*/ 1867472 h 2452322"/>
                <a:gd name="connsiteX17" fmla="*/ 3913072 w 3915933"/>
                <a:gd name="connsiteY17" fmla="*/ 1652778 h 2452322"/>
                <a:gd name="connsiteX18" fmla="*/ 3681805 w 3915933"/>
                <a:gd name="connsiteY18" fmla="*/ 1295400 h 2452322"/>
                <a:gd name="connsiteX19" fmla="*/ 3029533 w 3915933"/>
                <a:gd name="connsiteY19" fmla="*/ 812197 h 2452322"/>
                <a:gd name="connsiteX20" fmla="*/ 2789789 w 3915933"/>
                <a:gd name="connsiteY20" fmla="*/ 668941 h 2452322"/>
                <a:gd name="connsiteX21" fmla="*/ 2510135 w 3915933"/>
                <a:gd name="connsiteY21" fmla="*/ 498539 h 2452322"/>
                <a:gd name="connsiteX22" fmla="*/ 2281630 w 3915933"/>
                <a:gd name="connsiteY22" fmla="*/ 355854 h 2452322"/>
                <a:gd name="connsiteX23" fmla="*/ 2002357 w 3915933"/>
                <a:gd name="connsiteY23" fmla="*/ 161544 h 2452322"/>
                <a:gd name="connsiteX24" fmla="*/ 1726037 w 3915933"/>
                <a:gd name="connsiteY24" fmla="*/ 0 h 2452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3915933" h="2452322">
                  <a:moveTo>
                    <a:pt x="540651" y="0"/>
                  </a:moveTo>
                  <a:cubicBezTo>
                    <a:pt x="540651" y="0"/>
                    <a:pt x="298906" y="176213"/>
                    <a:pt x="235470" y="274320"/>
                  </a:cubicBezTo>
                  <a:cubicBezTo>
                    <a:pt x="182130" y="356997"/>
                    <a:pt x="139172" y="445675"/>
                    <a:pt x="103929" y="537496"/>
                  </a:cubicBezTo>
                  <a:cubicBezTo>
                    <a:pt x="47160" y="685324"/>
                    <a:pt x="12585" y="840772"/>
                    <a:pt x="2869" y="998792"/>
                  </a:cubicBezTo>
                  <a:cubicBezTo>
                    <a:pt x="-9228" y="1194530"/>
                    <a:pt x="18300" y="1390079"/>
                    <a:pt x="59638" y="1582007"/>
                  </a:cubicBezTo>
                  <a:cubicBezTo>
                    <a:pt x="82498" y="1688211"/>
                    <a:pt x="110121" y="1793367"/>
                    <a:pt x="139934" y="1897856"/>
                  </a:cubicBezTo>
                  <a:cubicBezTo>
                    <a:pt x="169461" y="2001393"/>
                    <a:pt x="202894" y="2104073"/>
                    <a:pt x="258996" y="2195703"/>
                  </a:cubicBezTo>
                  <a:cubicBezTo>
                    <a:pt x="316623" y="2289810"/>
                    <a:pt x="395585" y="2371725"/>
                    <a:pt x="495788" y="2417350"/>
                  </a:cubicBezTo>
                  <a:cubicBezTo>
                    <a:pt x="537317" y="2436305"/>
                    <a:pt x="581799" y="2446973"/>
                    <a:pt x="627328" y="2450592"/>
                  </a:cubicBezTo>
                  <a:cubicBezTo>
                    <a:pt x="824686" y="2466404"/>
                    <a:pt x="1012233" y="2371820"/>
                    <a:pt x="1170063" y="2249710"/>
                  </a:cubicBezTo>
                  <a:cubicBezTo>
                    <a:pt x="1231975" y="2201894"/>
                    <a:pt x="1290554" y="2150174"/>
                    <a:pt x="1352847" y="2102834"/>
                  </a:cubicBezTo>
                  <a:cubicBezTo>
                    <a:pt x="1535346" y="1964246"/>
                    <a:pt x="1755564" y="1887760"/>
                    <a:pt x="1978735" y="1834134"/>
                  </a:cubicBezTo>
                  <a:cubicBezTo>
                    <a:pt x="2086558" y="1808226"/>
                    <a:pt x="2196096" y="1789462"/>
                    <a:pt x="2306872" y="1789843"/>
                  </a:cubicBezTo>
                  <a:cubicBezTo>
                    <a:pt x="2451842" y="1790319"/>
                    <a:pt x="2594812" y="1822514"/>
                    <a:pt x="2731972" y="1870234"/>
                  </a:cubicBezTo>
                  <a:cubicBezTo>
                    <a:pt x="2879038" y="1921383"/>
                    <a:pt x="3019627" y="1991963"/>
                    <a:pt x="3172313" y="2021205"/>
                  </a:cubicBezTo>
                  <a:cubicBezTo>
                    <a:pt x="3305091" y="2046732"/>
                    <a:pt x="3441204" y="2037017"/>
                    <a:pt x="3573887" y="2010156"/>
                  </a:cubicBezTo>
                  <a:cubicBezTo>
                    <a:pt x="3682567" y="1988153"/>
                    <a:pt x="3793724" y="1954435"/>
                    <a:pt x="3860494" y="1867472"/>
                  </a:cubicBezTo>
                  <a:cubicBezTo>
                    <a:pt x="3907167" y="1806607"/>
                    <a:pt x="3923073" y="1728978"/>
                    <a:pt x="3913072" y="1652778"/>
                  </a:cubicBezTo>
                  <a:cubicBezTo>
                    <a:pt x="3894118" y="1508570"/>
                    <a:pt x="3788866" y="1396079"/>
                    <a:pt x="3681805" y="1295400"/>
                  </a:cubicBezTo>
                  <a:cubicBezTo>
                    <a:pt x="3484162" y="1109472"/>
                    <a:pt x="3261277" y="953548"/>
                    <a:pt x="3029533" y="812197"/>
                  </a:cubicBezTo>
                  <a:cubicBezTo>
                    <a:pt x="2949999" y="763715"/>
                    <a:pt x="2869704" y="716661"/>
                    <a:pt x="2789789" y="668941"/>
                  </a:cubicBezTo>
                  <a:cubicBezTo>
                    <a:pt x="2696063" y="612934"/>
                    <a:pt x="2603289" y="555403"/>
                    <a:pt x="2510135" y="498539"/>
                  </a:cubicBezTo>
                  <a:cubicBezTo>
                    <a:pt x="2433459" y="451771"/>
                    <a:pt x="2356592" y="405384"/>
                    <a:pt x="2281630" y="355854"/>
                  </a:cubicBezTo>
                  <a:cubicBezTo>
                    <a:pt x="2187047" y="293370"/>
                    <a:pt x="2095988" y="225457"/>
                    <a:pt x="2002357" y="161544"/>
                  </a:cubicBezTo>
                  <a:cubicBezTo>
                    <a:pt x="1892439" y="86487"/>
                    <a:pt x="1726037" y="0"/>
                    <a:pt x="1726037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F890D7E4-2E90-4189-AA14-2693B94739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0" y="5115312"/>
              <a:ext cx="9525" cy="9525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3D53848D-8416-4C24-A2D1-CB2D5EF4B1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0" y="5115312"/>
              <a:ext cx="9525" cy="9525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D5C6ABEA-3701-4591-9F7A-DF96C707B2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0" y="5115312"/>
              <a:ext cx="9525" cy="9525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8BABF3D0-6D14-430A-8648-AA359FF6D4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-450974" y="2432177"/>
              <a:ext cx="2567851" cy="1647045"/>
            </a:xfrm>
            <a:custGeom>
              <a:avLst/>
              <a:gdLst>
                <a:gd name="connsiteX0" fmla="*/ 630083 w 2567851"/>
                <a:gd name="connsiteY0" fmla="*/ 95 h 1647045"/>
                <a:gd name="connsiteX1" fmla="*/ 124686 w 2567851"/>
                <a:gd name="connsiteY1" fmla="*/ 410718 h 1647045"/>
                <a:gd name="connsiteX2" fmla="*/ 26674 w 2567851"/>
                <a:gd name="connsiteY2" fmla="*/ 689991 h 1647045"/>
                <a:gd name="connsiteX3" fmla="*/ 1718 w 2567851"/>
                <a:gd name="connsiteY3" fmla="*/ 974217 h 1647045"/>
                <a:gd name="connsiteX4" fmla="*/ 56582 w 2567851"/>
                <a:gd name="connsiteY4" fmla="*/ 1208627 h 1647045"/>
                <a:gd name="connsiteX5" fmla="*/ 212792 w 2567851"/>
                <a:gd name="connsiteY5" fmla="*/ 1443038 h 1647045"/>
                <a:gd name="connsiteX6" fmla="*/ 385576 w 2567851"/>
                <a:gd name="connsiteY6" fmla="*/ 1590961 h 1647045"/>
                <a:gd name="connsiteX7" fmla="*/ 528451 w 2567851"/>
                <a:gd name="connsiteY7" fmla="*/ 1645825 h 1647045"/>
                <a:gd name="connsiteX8" fmla="*/ 739430 w 2567851"/>
                <a:gd name="connsiteY8" fmla="*/ 1604296 h 1647045"/>
                <a:gd name="connsiteX9" fmla="*/ 1023560 w 2567851"/>
                <a:gd name="connsiteY9" fmla="*/ 1517809 h 1647045"/>
                <a:gd name="connsiteX10" fmla="*/ 1384082 w 2567851"/>
                <a:gd name="connsiteY10" fmla="*/ 1394841 h 1647045"/>
                <a:gd name="connsiteX11" fmla="*/ 1872619 w 2567851"/>
                <a:gd name="connsiteY11" fmla="*/ 1318355 h 1647045"/>
                <a:gd name="connsiteX12" fmla="*/ 2169989 w 2567851"/>
                <a:gd name="connsiteY12" fmla="*/ 1359884 h 1647045"/>
                <a:gd name="connsiteX13" fmla="*/ 2331152 w 2567851"/>
                <a:gd name="connsiteY13" fmla="*/ 1359884 h 1647045"/>
                <a:gd name="connsiteX14" fmla="*/ 2500602 w 2567851"/>
                <a:gd name="connsiteY14" fmla="*/ 1351598 h 1647045"/>
                <a:gd name="connsiteX15" fmla="*/ 2557085 w 2567851"/>
                <a:gd name="connsiteY15" fmla="*/ 1316641 h 1647045"/>
                <a:gd name="connsiteX16" fmla="*/ 2533844 w 2567851"/>
                <a:gd name="connsiteY16" fmla="*/ 1195292 h 1647045"/>
                <a:gd name="connsiteX17" fmla="*/ 2312864 w 2567851"/>
                <a:gd name="connsiteY17" fmla="*/ 1005745 h 1647045"/>
                <a:gd name="connsiteX18" fmla="*/ 1980537 w 2567851"/>
                <a:gd name="connsiteY18" fmla="*/ 763048 h 1647045"/>
                <a:gd name="connsiteX19" fmla="*/ 1706408 w 2567851"/>
                <a:gd name="connsiteY19" fmla="*/ 548640 h 1647045"/>
                <a:gd name="connsiteX20" fmla="*/ 1422372 w 2567851"/>
                <a:gd name="connsiteY20" fmla="*/ 328803 h 1647045"/>
                <a:gd name="connsiteX21" fmla="*/ 960695 w 2567851"/>
                <a:gd name="connsiteY21" fmla="*/ 0 h 1647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567851" h="1647045">
                  <a:moveTo>
                    <a:pt x="630083" y="95"/>
                  </a:moveTo>
                  <a:cubicBezTo>
                    <a:pt x="431201" y="60008"/>
                    <a:pt x="185837" y="291751"/>
                    <a:pt x="124686" y="410718"/>
                  </a:cubicBezTo>
                  <a:cubicBezTo>
                    <a:pt x="79442" y="498920"/>
                    <a:pt x="47438" y="593027"/>
                    <a:pt x="26674" y="689991"/>
                  </a:cubicBezTo>
                  <a:cubicBezTo>
                    <a:pt x="6576" y="783431"/>
                    <a:pt x="-4473" y="878967"/>
                    <a:pt x="1718" y="974217"/>
                  </a:cubicBezTo>
                  <a:cubicBezTo>
                    <a:pt x="7052" y="1054894"/>
                    <a:pt x="24674" y="1134332"/>
                    <a:pt x="56582" y="1208627"/>
                  </a:cubicBezTo>
                  <a:cubicBezTo>
                    <a:pt x="93825" y="1295495"/>
                    <a:pt x="148975" y="1373219"/>
                    <a:pt x="212792" y="1443038"/>
                  </a:cubicBezTo>
                  <a:cubicBezTo>
                    <a:pt x="264227" y="1499330"/>
                    <a:pt x="320996" y="1550575"/>
                    <a:pt x="385576" y="1590961"/>
                  </a:cubicBezTo>
                  <a:cubicBezTo>
                    <a:pt x="429486" y="1618393"/>
                    <a:pt x="477111" y="1640681"/>
                    <a:pt x="528451" y="1645825"/>
                  </a:cubicBezTo>
                  <a:cubicBezTo>
                    <a:pt x="600460" y="1653064"/>
                    <a:pt x="670278" y="1626680"/>
                    <a:pt x="739430" y="1604296"/>
                  </a:cubicBezTo>
                  <a:cubicBezTo>
                    <a:pt x="833632" y="1573721"/>
                    <a:pt x="929453" y="1548479"/>
                    <a:pt x="1023560" y="1517809"/>
                  </a:cubicBezTo>
                  <a:cubicBezTo>
                    <a:pt x="1144337" y="1478471"/>
                    <a:pt x="1262924" y="1432846"/>
                    <a:pt x="1384082" y="1394841"/>
                  </a:cubicBezTo>
                  <a:cubicBezTo>
                    <a:pt x="1542959" y="1345025"/>
                    <a:pt x="1707074" y="1305497"/>
                    <a:pt x="1872619" y="1318355"/>
                  </a:cubicBezTo>
                  <a:cubicBezTo>
                    <a:pt x="1972536" y="1326071"/>
                    <a:pt x="2070072" y="1353312"/>
                    <a:pt x="2169989" y="1359884"/>
                  </a:cubicBezTo>
                  <a:cubicBezTo>
                    <a:pt x="2223615" y="1363409"/>
                    <a:pt x="2277431" y="1359503"/>
                    <a:pt x="2331152" y="1359884"/>
                  </a:cubicBezTo>
                  <a:cubicBezTo>
                    <a:pt x="2388112" y="1360265"/>
                    <a:pt x="2445738" y="1366076"/>
                    <a:pt x="2500602" y="1351598"/>
                  </a:cubicBezTo>
                  <a:cubicBezTo>
                    <a:pt x="2522986" y="1345692"/>
                    <a:pt x="2544322" y="1335691"/>
                    <a:pt x="2557085" y="1316641"/>
                  </a:cubicBezTo>
                  <a:cubicBezTo>
                    <a:pt x="2581850" y="1279874"/>
                    <a:pt x="2559562" y="1233202"/>
                    <a:pt x="2533844" y="1195292"/>
                  </a:cubicBezTo>
                  <a:cubicBezTo>
                    <a:pt x="2478790" y="1114330"/>
                    <a:pt x="2394208" y="1060990"/>
                    <a:pt x="2312864" y="1005745"/>
                  </a:cubicBezTo>
                  <a:cubicBezTo>
                    <a:pt x="2199326" y="928688"/>
                    <a:pt x="2089027" y="847058"/>
                    <a:pt x="1980537" y="763048"/>
                  </a:cubicBezTo>
                  <a:cubicBezTo>
                    <a:pt x="1888811" y="691991"/>
                    <a:pt x="1796514" y="621697"/>
                    <a:pt x="1706408" y="548640"/>
                  </a:cubicBezTo>
                  <a:cubicBezTo>
                    <a:pt x="1554865" y="425672"/>
                    <a:pt x="1572105" y="453866"/>
                    <a:pt x="1422372" y="328803"/>
                  </a:cubicBezTo>
                  <a:cubicBezTo>
                    <a:pt x="1381224" y="294418"/>
                    <a:pt x="1009749" y="21146"/>
                    <a:pt x="96069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7C04F5C9-F7C6-4B5D-AA5A-252D9DDBAB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-205503" y="1886195"/>
              <a:ext cx="1676495" cy="1223010"/>
            </a:xfrm>
            <a:custGeom>
              <a:avLst/>
              <a:gdLst>
                <a:gd name="connsiteX0" fmla="*/ 1676495 w 1676495"/>
                <a:gd name="connsiteY0" fmla="*/ 1223010 h 1223010"/>
                <a:gd name="connsiteX1" fmla="*/ 1421702 w 1676495"/>
                <a:gd name="connsiteY1" fmla="*/ 1000697 h 1223010"/>
                <a:gd name="connsiteX2" fmla="*/ 1024604 w 1676495"/>
                <a:gd name="connsiteY2" fmla="*/ 744665 h 1223010"/>
                <a:gd name="connsiteX3" fmla="*/ 444722 w 1676495"/>
                <a:gd name="connsiteY3" fmla="*/ 345758 h 1223010"/>
                <a:gd name="connsiteX4" fmla="*/ 0 w 1676495"/>
                <a:gd name="connsiteY4" fmla="*/ 0 h 12230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6495" h="1223010">
                  <a:moveTo>
                    <a:pt x="1676495" y="1223010"/>
                  </a:moveTo>
                  <a:cubicBezTo>
                    <a:pt x="1603724" y="1136428"/>
                    <a:pt x="1514094" y="1066229"/>
                    <a:pt x="1421702" y="1000697"/>
                  </a:cubicBezTo>
                  <a:cubicBezTo>
                    <a:pt x="1293209" y="909638"/>
                    <a:pt x="1158526" y="827627"/>
                    <a:pt x="1024604" y="744665"/>
                  </a:cubicBezTo>
                  <a:cubicBezTo>
                    <a:pt x="824770" y="620935"/>
                    <a:pt x="623792" y="497681"/>
                    <a:pt x="444722" y="345758"/>
                  </a:cubicBezTo>
                  <a:cubicBezTo>
                    <a:pt x="330517" y="248888"/>
                    <a:pt x="135731" y="61722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7337B922-7D88-47CA-A9FD-0841B3735E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-472196" y="2084568"/>
              <a:ext cx="3028800" cy="2065359"/>
            </a:xfrm>
            <a:custGeom>
              <a:avLst/>
              <a:gdLst>
                <a:gd name="connsiteX0" fmla="*/ 525127 w 3028800"/>
                <a:gd name="connsiteY0" fmla="*/ 0 h 2065359"/>
                <a:gd name="connsiteX1" fmla="*/ 256141 w 3028800"/>
                <a:gd name="connsiteY1" fmla="*/ 229648 h 2065359"/>
                <a:gd name="connsiteX2" fmla="*/ 115552 w 3028800"/>
                <a:gd name="connsiteY2" fmla="*/ 438531 h 2065359"/>
                <a:gd name="connsiteX3" fmla="*/ 29446 w 3028800"/>
                <a:gd name="connsiteY3" fmla="*/ 723424 h 2065359"/>
                <a:gd name="connsiteX4" fmla="*/ 776 w 3028800"/>
                <a:gd name="connsiteY4" fmla="*/ 1034606 h 2065359"/>
                <a:gd name="connsiteX5" fmla="*/ 48592 w 3028800"/>
                <a:gd name="connsiteY5" fmla="*/ 1288352 h 2065359"/>
                <a:gd name="connsiteX6" fmla="*/ 146699 w 3028800"/>
                <a:gd name="connsiteY6" fmla="*/ 1496568 h 2065359"/>
                <a:gd name="connsiteX7" fmla="*/ 254332 w 3028800"/>
                <a:gd name="connsiteY7" fmla="*/ 1721549 h 2065359"/>
                <a:gd name="connsiteX8" fmla="*/ 338056 w 3028800"/>
                <a:gd name="connsiteY8" fmla="*/ 1905857 h 2065359"/>
                <a:gd name="connsiteX9" fmla="*/ 407398 w 3028800"/>
                <a:gd name="connsiteY9" fmla="*/ 2008823 h 2065359"/>
                <a:gd name="connsiteX10" fmla="*/ 476740 w 3028800"/>
                <a:gd name="connsiteY10" fmla="*/ 2059114 h 2065359"/>
                <a:gd name="connsiteX11" fmla="*/ 596374 w 3028800"/>
                <a:gd name="connsiteY11" fmla="*/ 2047113 h 2065359"/>
                <a:gd name="connsiteX12" fmla="*/ 804496 w 3028800"/>
                <a:gd name="connsiteY12" fmla="*/ 1903476 h 2065359"/>
                <a:gd name="connsiteX13" fmla="*/ 1084435 w 3028800"/>
                <a:gd name="connsiteY13" fmla="*/ 1721549 h 2065359"/>
                <a:gd name="connsiteX14" fmla="*/ 1369138 w 3028800"/>
                <a:gd name="connsiteY14" fmla="*/ 1611439 h 2065359"/>
                <a:gd name="connsiteX15" fmla="*/ 1603643 w 3028800"/>
                <a:gd name="connsiteY15" fmla="*/ 1554004 h 2065359"/>
                <a:gd name="connsiteX16" fmla="*/ 1897966 w 3028800"/>
                <a:gd name="connsiteY16" fmla="*/ 1498949 h 2065359"/>
                <a:gd name="connsiteX17" fmla="*/ 2146759 w 3028800"/>
                <a:gd name="connsiteY17" fmla="*/ 1513332 h 2065359"/>
                <a:gd name="connsiteX18" fmla="*/ 2292682 w 3028800"/>
                <a:gd name="connsiteY18" fmla="*/ 1537240 h 2065359"/>
                <a:gd name="connsiteX19" fmla="*/ 2584623 w 3028800"/>
                <a:gd name="connsiteY19" fmla="*/ 1594676 h 2065359"/>
                <a:gd name="connsiteX20" fmla="*/ 2795126 w 3028800"/>
                <a:gd name="connsiteY20" fmla="*/ 1620964 h 2065359"/>
                <a:gd name="connsiteX21" fmla="*/ 2972005 w 3028800"/>
                <a:gd name="connsiteY21" fmla="*/ 1234631 h 2065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028800" h="2065359">
                  <a:moveTo>
                    <a:pt x="525127" y="0"/>
                  </a:moveTo>
                  <a:cubicBezTo>
                    <a:pt x="525127" y="0"/>
                    <a:pt x="307386" y="172212"/>
                    <a:pt x="256141" y="229648"/>
                  </a:cubicBezTo>
                  <a:cubicBezTo>
                    <a:pt x="199944" y="292608"/>
                    <a:pt x="151843" y="362331"/>
                    <a:pt x="115552" y="438531"/>
                  </a:cubicBezTo>
                  <a:cubicBezTo>
                    <a:pt x="72785" y="528447"/>
                    <a:pt x="48115" y="625507"/>
                    <a:pt x="29446" y="723424"/>
                  </a:cubicBezTo>
                  <a:cubicBezTo>
                    <a:pt x="9825" y="826103"/>
                    <a:pt x="-3415" y="930212"/>
                    <a:pt x="776" y="1034606"/>
                  </a:cubicBezTo>
                  <a:cubicBezTo>
                    <a:pt x="4205" y="1121093"/>
                    <a:pt x="19159" y="1206913"/>
                    <a:pt x="48592" y="1288352"/>
                  </a:cubicBezTo>
                  <a:cubicBezTo>
                    <a:pt x="74785" y="1360551"/>
                    <a:pt x="111457" y="1428274"/>
                    <a:pt x="146699" y="1496568"/>
                  </a:cubicBezTo>
                  <a:cubicBezTo>
                    <a:pt x="184894" y="1570482"/>
                    <a:pt x="221185" y="1645349"/>
                    <a:pt x="254332" y="1721549"/>
                  </a:cubicBezTo>
                  <a:cubicBezTo>
                    <a:pt x="281287" y="1783461"/>
                    <a:pt x="306433" y="1846231"/>
                    <a:pt x="338056" y="1905857"/>
                  </a:cubicBezTo>
                  <a:cubicBezTo>
                    <a:pt x="357583" y="1942529"/>
                    <a:pt x="379776" y="1977866"/>
                    <a:pt x="407398" y="2008823"/>
                  </a:cubicBezTo>
                  <a:cubicBezTo>
                    <a:pt x="426829" y="2030539"/>
                    <a:pt x="449308" y="2049780"/>
                    <a:pt x="476740" y="2059114"/>
                  </a:cubicBezTo>
                  <a:cubicBezTo>
                    <a:pt x="515793" y="2072354"/>
                    <a:pt x="557893" y="2062734"/>
                    <a:pt x="596374" y="2047113"/>
                  </a:cubicBezTo>
                  <a:cubicBezTo>
                    <a:pt x="674860" y="2015300"/>
                    <a:pt x="738106" y="1956530"/>
                    <a:pt x="804496" y="1903476"/>
                  </a:cubicBezTo>
                  <a:cubicBezTo>
                    <a:pt x="891649" y="1833848"/>
                    <a:pt x="984804" y="1771841"/>
                    <a:pt x="1084435" y="1721549"/>
                  </a:cubicBezTo>
                  <a:cubicBezTo>
                    <a:pt x="1175494" y="1675638"/>
                    <a:pt x="1271030" y="1639348"/>
                    <a:pt x="1369138" y="1611439"/>
                  </a:cubicBezTo>
                  <a:cubicBezTo>
                    <a:pt x="1446576" y="1589437"/>
                    <a:pt x="1525252" y="1572387"/>
                    <a:pt x="1603643" y="1554004"/>
                  </a:cubicBezTo>
                  <a:cubicBezTo>
                    <a:pt x="1700989" y="1531049"/>
                    <a:pt x="1798144" y="1505141"/>
                    <a:pt x="1897966" y="1498949"/>
                  </a:cubicBezTo>
                  <a:cubicBezTo>
                    <a:pt x="1981119" y="1493711"/>
                    <a:pt x="2064272" y="1501521"/>
                    <a:pt x="2146759" y="1513332"/>
                  </a:cubicBezTo>
                  <a:cubicBezTo>
                    <a:pt x="2195527" y="1520285"/>
                    <a:pt x="2244200" y="1528382"/>
                    <a:pt x="2292682" y="1537240"/>
                  </a:cubicBezTo>
                  <a:cubicBezTo>
                    <a:pt x="2390218" y="1555147"/>
                    <a:pt x="2487563" y="1574102"/>
                    <a:pt x="2584623" y="1594676"/>
                  </a:cubicBezTo>
                  <a:cubicBezTo>
                    <a:pt x="2654251" y="1609439"/>
                    <a:pt x="2724260" y="1624393"/>
                    <a:pt x="2795126" y="1620964"/>
                  </a:cubicBezTo>
                  <a:cubicBezTo>
                    <a:pt x="2859991" y="1617821"/>
                    <a:pt x="3149551" y="1625918"/>
                    <a:pt x="2972005" y="123463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3099EA02-8097-44CE-ABA3-D27A4AA008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47124" y="3225064"/>
              <a:ext cx="1161937" cy="1049976"/>
            </a:xfrm>
            <a:custGeom>
              <a:avLst/>
              <a:gdLst>
                <a:gd name="connsiteX0" fmla="*/ 279459 w 1161937"/>
                <a:gd name="connsiteY0" fmla="*/ 64453 h 1049976"/>
                <a:gd name="connsiteX1" fmla="*/ 99437 w 1161937"/>
                <a:gd name="connsiteY1" fmla="*/ 232093 h 1049976"/>
                <a:gd name="connsiteX2" fmla="*/ 2472 w 1161937"/>
                <a:gd name="connsiteY2" fmla="*/ 507746 h 1049976"/>
                <a:gd name="connsiteX3" fmla="*/ 17712 w 1161937"/>
                <a:gd name="connsiteY3" fmla="*/ 734917 h 1049976"/>
                <a:gd name="connsiteX4" fmla="*/ 85530 w 1161937"/>
                <a:gd name="connsiteY4" fmla="*/ 905320 h 1049976"/>
                <a:gd name="connsiteX5" fmla="*/ 388806 w 1161937"/>
                <a:gd name="connsiteY5" fmla="*/ 1048004 h 1049976"/>
                <a:gd name="connsiteX6" fmla="*/ 755709 w 1161937"/>
                <a:gd name="connsiteY6" fmla="*/ 984282 h 1049976"/>
                <a:gd name="connsiteX7" fmla="*/ 984214 w 1161937"/>
                <a:gd name="connsiteY7" fmla="*/ 856837 h 1049976"/>
                <a:gd name="connsiteX8" fmla="*/ 1144806 w 1161937"/>
                <a:gd name="connsiteY8" fmla="*/ 651859 h 1049976"/>
                <a:gd name="connsiteX9" fmla="*/ 1144806 w 1161937"/>
                <a:gd name="connsiteY9" fmla="*/ 435737 h 1049976"/>
                <a:gd name="connsiteX10" fmla="*/ 894203 w 1161937"/>
                <a:gd name="connsiteY10" fmla="*/ 110173 h 1049976"/>
                <a:gd name="connsiteX11" fmla="*/ 645219 w 1161937"/>
                <a:gd name="connsiteY11" fmla="*/ 11494 h 1049976"/>
                <a:gd name="connsiteX12" fmla="*/ 469102 w 1161937"/>
                <a:gd name="connsiteY12" fmla="*/ 3207 h 1049976"/>
                <a:gd name="connsiteX13" fmla="*/ 279459 w 1161937"/>
                <a:gd name="connsiteY13" fmla="*/ 64453 h 1049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61937" h="1049976">
                  <a:moveTo>
                    <a:pt x="279459" y="64453"/>
                  </a:moveTo>
                  <a:cubicBezTo>
                    <a:pt x="206784" y="104934"/>
                    <a:pt x="145538" y="162751"/>
                    <a:pt x="99437" y="232093"/>
                  </a:cubicBezTo>
                  <a:cubicBezTo>
                    <a:pt x="44763" y="314389"/>
                    <a:pt x="10759" y="409258"/>
                    <a:pt x="2472" y="507746"/>
                  </a:cubicBezTo>
                  <a:cubicBezTo>
                    <a:pt x="-3909" y="583660"/>
                    <a:pt x="2377" y="660146"/>
                    <a:pt x="17712" y="734917"/>
                  </a:cubicBezTo>
                  <a:cubicBezTo>
                    <a:pt x="30190" y="795782"/>
                    <a:pt x="48002" y="855980"/>
                    <a:pt x="85530" y="905320"/>
                  </a:cubicBezTo>
                  <a:cubicBezTo>
                    <a:pt x="155730" y="997617"/>
                    <a:pt x="272030" y="1038955"/>
                    <a:pt x="388806" y="1048004"/>
                  </a:cubicBezTo>
                  <a:cubicBezTo>
                    <a:pt x="514251" y="1057720"/>
                    <a:pt x="638361" y="1030764"/>
                    <a:pt x="755709" y="984282"/>
                  </a:cubicBezTo>
                  <a:cubicBezTo>
                    <a:pt x="837339" y="951992"/>
                    <a:pt x="915444" y="911320"/>
                    <a:pt x="984214" y="856837"/>
                  </a:cubicBezTo>
                  <a:cubicBezTo>
                    <a:pt x="1053556" y="801878"/>
                    <a:pt x="1115659" y="735013"/>
                    <a:pt x="1144806" y="651859"/>
                  </a:cubicBezTo>
                  <a:cubicBezTo>
                    <a:pt x="1169285" y="581946"/>
                    <a:pt x="1165951" y="506984"/>
                    <a:pt x="1144806" y="435737"/>
                  </a:cubicBezTo>
                  <a:cubicBezTo>
                    <a:pt x="1104801" y="300673"/>
                    <a:pt x="1011837" y="187801"/>
                    <a:pt x="894203" y="110173"/>
                  </a:cubicBezTo>
                  <a:cubicBezTo>
                    <a:pt x="818860" y="60547"/>
                    <a:pt x="733897" y="28258"/>
                    <a:pt x="645219" y="11494"/>
                  </a:cubicBezTo>
                  <a:cubicBezTo>
                    <a:pt x="587117" y="540"/>
                    <a:pt x="527776" y="-3365"/>
                    <a:pt x="469102" y="3207"/>
                  </a:cubicBezTo>
                  <a:cubicBezTo>
                    <a:pt x="402522" y="10636"/>
                    <a:pt x="337943" y="31782"/>
                    <a:pt x="279459" y="64453"/>
                  </a:cubicBezTo>
                  <a:close/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77B9352D-F916-42DA-A39C-C6F0C72BB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272867" y="3402818"/>
              <a:ext cx="846327" cy="774726"/>
            </a:xfrm>
            <a:custGeom>
              <a:avLst/>
              <a:gdLst>
                <a:gd name="connsiteX0" fmla="*/ 223506 w 846327"/>
                <a:gd name="connsiteY0" fmla="*/ 47187 h 774726"/>
                <a:gd name="connsiteX1" fmla="*/ 29100 w 846327"/>
                <a:gd name="connsiteY1" fmla="*/ 283216 h 774726"/>
                <a:gd name="connsiteX2" fmla="*/ 29100 w 846327"/>
                <a:gd name="connsiteY2" fmla="*/ 589064 h 774726"/>
                <a:gd name="connsiteX3" fmla="*/ 155402 w 846327"/>
                <a:gd name="connsiteY3" fmla="*/ 735368 h 774726"/>
                <a:gd name="connsiteX4" fmla="*/ 402957 w 846327"/>
                <a:gd name="connsiteY4" fmla="*/ 770325 h 774726"/>
                <a:gd name="connsiteX5" fmla="*/ 638891 w 846327"/>
                <a:gd name="connsiteY5" fmla="*/ 698887 h 774726"/>
                <a:gd name="connsiteX6" fmla="*/ 818342 w 846327"/>
                <a:gd name="connsiteY6" fmla="*/ 519341 h 774726"/>
                <a:gd name="connsiteX7" fmla="*/ 844917 w 846327"/>
                <a:gd name="connsiteY7" fmla="*/ 356463 h 774726"/>
                <a:gd name="connsiteX8" fmla="*/ 675467 w 846327"/>
                <a:gd name="connsiteY8" fmla="*/ 70523 h 774726"/>
                <a:gd name="connsiteX9" fmla="*/ 343140 w 846327"/>
                <a:gd name="connsiteY9" fmla="*/ 7372 h 774726"/>
                <a:gd name="connsiteX10" fmla="*/ 223506 w 846327"/>
                <a:gd name="connsiteY10" fmla="*/ 47187 h 774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46327" h="774726">
                  <a:moveTo>
                    <a:pt x="223506" y="47187"/>
                  </a:moveTo>
                  <a:cubicBezTo>
                    <a:pt x="131304" y="97288"/>
                    <a:pt x="65391" y="184537"/>
                    <a:pt x="29100" y="283216"/>
                  </a:cubicBezTo>
                  <a:cubicBezTo>
                    <a:pt x="-7380" y="382467"/>
                    <a:pt x="-11952" y="491909"/>
                    <a:pt x="29100" y="589064"/>
                  </a:cubicBezTo>
                  <a:cubicBezTo>
                    <a:pt x="54913" y="650214"/>
                    <a:pt x="97585" y="703078"/>
                    <a:pt x="155402" y="735368"/>
                  </a:cubicBezTo>
                  <a:cubicBezTo>
                    <a:pt x="229697" y="776802"/>
                    <a:pt x="317898" y="779659"/>
                    <a:pt x="402957" y="770325"/>
                  </a:cubicBezTo>
                  <a:cubicBezTo>
                    <a:pt x="485538" y="761181"/>
                    <a:pt x="566120" y="738987"/>
                    <a:pt x="638891" y="698887"/>
                  </a:cubicBezTo>
                  <a:cubicBezTo>
                    <a:pt x="714900" y="656977"/>
                    <a:pt x="781956" y="597827"/>
                    <a:pt x="818342" y="519341"/>
                  </a:cubicBezTo>
                  <a:cubicBezTo>
                    <a:pt x="841964" y="468477"/>
                    <a:pt x="849870" y="412280"/>
                    <a:pt x="844917" y="356463"/>
                  </a:cubicBezTo>
                  <a:cubicBezTo>
                    <a:pt x="834630" y="240449"/>
                    <a:pt x="771955" y="135293"/>
                    <a:pt x="675467" y="70523"/>
                  </a:cubicBezTo>
                  <a:cubicBezTo>
                    <a:pt x="578788" y="5658"/>
                    <a:pt x="458392" y="-11868"/>
                    <a:pt x="343140" y="7372"/>
                  </a:cubicBezTo>
                  <a:cubicBezTo>
                    <a:pt x="301325" y="14325"/>
                    <a:pt x="260748" y="26994"/>
                    <a:pt x="223506" y="47187"/>
                  </a:cubicBezTo>
                  <a:close/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BBECF786-5D3B-4D7B-941E-FE96E6478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435437" y="3593840"/>
              <a:ext cx="477596" cy="447528"/>
            </a:xfrm>
            <a:custGeom>
              <a:avLst/>
              <a:gdLst>
                <a:gd name="connsiteX0" fmla="*/ 88185 w 477596"/>
                <a:gd name="connsiteY0" fmla="*/ 75022 h 447528"/>
                <a:gd name="connsiteX1" fmla="*/ 79 w 477596"/>
                <a:gd name="connsiteY1" fmla="*/ 236280 h 447528"/>
                <a:gd name="connsiteX2" fmla="*/ 69897 w 477596"/>
                <a:gd name="connsiteY2" fmla="*/ 370964 h 447528"/>
                <a:gd name="connsiteX3" fmla="*/ 172958 w 477596"/>
                <a:gd name="connsiteY3" fmla="*/ 429162 h 447528"/>
                <a:gd name="connsiteX4" fmla="*/ 309165 w 477596"/>
                <a:gd name="connsiteY4" fmla="*/ 440782 h 447528"/>
                <a:gd name="connsiteX5" fmla="*/ 432990 w 477596"/>
                <a:gd name="connsiteY5" fmla="*/ 316957 h 447528"/>
                <a:gd name="connsiteX6" fmla="*/ 476996 w 477596"/>
                <a:gd name="connsiteY6" fmla="*/ 164843 h 447528"/>
                <a:gd name="connsiteX7" fmla="*/ 383937 w 477596"/>
                <a:gd name="connsiteY7" fmla="*/ 26826 h 447528"/>
                <a:gd name="connsiteX8" fmla="*/ 88185 w 477596"/>
                <a:gd name="connsiteY8" fmla="*/ 75022 h 447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77596" h="447528">
                  <a:moveTo>
                    <a:pt x="88185" y="75022"/>
                  </a:moveTo>
                  <a:cubicBezTo>
                    <a:pt x="37798" y="116361"/>
                    <a:pt x="-2016" y="171796"/>
                    <a:pt x="79" y="236280"/>
                  </a:cubicBezTo>
                  <a:cubicBezTo>
                    <a:pt x="1794" y="288763"/>
                    <a:pt x="30178" y="336103"/>
                    <a:pt x="69897" y="370964"/>
                  </a:cubicBezTo>
                  <a:cubicBezTo>
                    <a:pt x="99806" y="397253"/>
                    <a:pt x="135429" y="415636"/>
                    <a:pt x="172958" y="429162"/>
                  </a:cubicBezTo>
                  <a:cubicBezTo>
                    <a:pt x="217249" y="445068"/>
                    <a:pt x="264588" y="454784"/>
                    <a:pt x="309165" y="440782"/>
                  </a:cubicBezTo>
                  <a:cubicBezTo>
                    <a:pt x="366696" y="422780"/>
                    <a:pt x="403272" y="370297"/>
                    <a:pt x="432990" y="316957"/>
                  </a:cubicBezTo>
                  <a:cubicBezTo>
                    <a:pt x="459375" y="269618"/>
                    <a:pt x="481568" y="218469"/>
                    <a:pt x="476996" y="164843"/>
                  </a:cubicBezTo>
                  <a:cubicBezTo>
                    <a:pt x="472043" y="106169"/>
                    <a:pt x="435276" y="55972"/>
                    <a:pt x="383937" y="26826"/>
                  </a:cubicBezTo>
                  <a:cubicBezTo>
                    <a:pt x="289734" y="-26705"/>
                    <a:pt x="173244" y="5299"/>
                    <a:pt x="88185" y="75022"/>
                  </a:cubicBezTo>
                  <a:close/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FF19012F-4A59-4866-B2D1-60B1A896B6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-785832" y="822034"/>
              <a:ext cx="2861881" cy="1271168"/>
            </a:xfrm>
            <a:custGeom>
              <a:avLst/>
              <a:gdLst>
                <a:gd name="connsiteX0" fmla="*/ 0 w 2861881"/>
                <a:gd name="connsiteY0" fmla="*/ 0 h 1271168"/>
                <a:gd name="connsiteX1" fmla="*/ 176879 w 2861881"/>
                <a:gd name="connsiteY1" fmla="*/ 115157 h 1271168"/>
                <a:gd name="connsiteX2" fmla="*/ 400812 w 2861881"/>
                <a:gd name="connsiteY2" fmla="*/ 277178 h 1271168"/>
                <a:gd name="connsiteX3" fmla="*/ 652367 w 2861881"/>
                <a:gd name="connsiteY3" fmla="*/ 421958 h 1271168"/>
                <a:gd name="connsiteX4" fmla="*/ 1110615 w 2861881"/>
                <a:gd name="connsiteY4" fmla="*/ 690848 h 1271168"/>
                <a:gd name="connsiteX5" fmla="*/ 1410843 w 2861881"/>
                <a:gd name="connsiteY5" fmla="*/ 830580 h 1271168"/>
                <a:gd name="connsiteX6" fmla="*/ 1585341 w 2861881"/>
                <a:gd name="connsiteY6" fmla="*/ 917067 h 1271168"/>
                <a:gd name="connsiteX7" fmla="*/ 1896047 w 2861881"/>
                <a:gd name="connsiteY7" fmla="*/ 1114901 h 1271168"/>
                <a:gd name="connsiteX8" fmla="*/ 2042255 w 2861881"/>
                <a:gd name="connsiteY8" fmla="*/ 1204627 h 1271168"/>
                <a:gd name="connsiteX9" fmla="*/ 2276570 w 2861881"/>
                <a:gd name="connsiteY9" fmla="*/ 1271111 h 1271168"/>
                <a:gd name="connsiteX10" fmla="*/ 2568988 w 2861881"/>
                <a:gd name="connsiteY10" fmla="*/ 1128141 h 1271168"/>
                <a:gd name="connsiteX11" fmla="*/ 2726817 w 2861881"/>
                <a:gd name="connsiteY11" fmla="*/ 882110 h 1271168"/>
                <a:gd name="connsiteX12" fmla="*/ 2861882 w 2861881"/>
                <a:gd name="connsiteY12" fmla="*/ 574929 h 1271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861881" h="1271168">
                  <a:moveTo>
                    <a:pt x="0" y="0"/>
                  </a:moveTo>
                  <a:cubicBezTo>
                    <a:pt x="0" y="0"/>
                    <a:pt x="110680" y="67151"/>
                    <a:pt x="176879" y="115157"/>
                  </a:cubicBezTo>
                  <a:cubicBezTo>
                    <a:pt x="251555" y="169259"/>
                    <a:pt x="323564" y="226981"/>
                    <a:pt x="400812" y="277178"/>
                  </a:cubicBezTo>
                  <a:cubicBezTo>
                    <a:pt x="481965" y="329946"/>
                    <a:pt x="568166" y="374142"/>
                    <a:pt x="652367" y="421958"/>
                  </a:cubicBezTo>
                  <a:cubicBezTo>
                    <a:pt x="806387" y="509492"/>
                    <a:pt x="953167" y="609695"/>
                    <a:pt x="1110615" y="690848"/>
                  </a:cubicBezTo>
                  <a:cubicBezTo>
                    <a:pt x="1208723" y="741426"/>
                    <a:pt x="1310449" y="784670"/>
                    <a:pt x="1410843" y="830580"/>
                  </a:cubicBezTo>
                  <a:cubicBezTo>
                    <a:pt x="1469898" y="857631"/>
                    <a:pt x="1528477" y="885635"/>
                    <a:pt x="1585341" y="917067"/>
                  </a:cubicBezTo>
                  <a:cubicBezTo>
                    <a:pt x="1692878" y="976408"/>
                    <a:pt x="1794034" y="1046417"/>
                    <a:pt x="1896047" y="1114901"/>
                  </a:cubicBezTo>
                  <a:cubicBezTo>
                    <a:pt x="1943576" y="1146810"/>
                    <a:pt x="1991773" y="1177671"/>
                    <a:pt x="2042255" y="1204627"/>
                  </a:cubicBezTo>
                  <a:cubicBezTo>
                    <a:pt x="2115217" y="1243679"/>
                    <a:pt x="2194179" y="1272635"/>
                    <a:pt x="2276570" y="1271111"/>
                  </a:cubicBezTo>
                  <a:cubicBezTo>
                    <a:pt x="2388870" y="1269111"/>
                    <a:pt x="2490597" y="1209485"/>
                    <a:pt x="2568988" y="1128141"/>
                  </a:cubicBezTo>
                  <a:cubicBezTo>
                    <a:pt x="2637092" y="1057561"/>
                    <a:pt x="2686622" y="971836"/>
                    <a:pt x="2726817" y="882110"/>
                  </a:cubicBezTo>
                  <a:cubicBezTo>
                    <a:pt x="2772632" y="779907"/>
                    <a:pt x="2807208" y="672560"/>
                    <a:pt x="2861882" y="574929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FA9DE6B4-5329-41C6-9FB0-2E88732A10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-849044" y="900581"/>
              <a:ext cx="2636234" cy="919096"/>
            </a:xfrm>
            <a:custGeom>
              <a:avLst/>
              <a:gdLst>
                <a:gd name="connsiteX0" fmla="*/ 0 w 2636234"/>
                <a:gd name="connsiteY0" fmla="*/ 0 h 919096"/>
                <a:gd name="connsiteX1" fmla="*/ 417862 w 2636234"/>
                <a:gd name="connsiteY1" fmla="*/ 274415 h 919096"/>
                <a:gd name="connsiteX2" fmla="*/ 980218 w 2636234"/>
                <a:gd name="connsiteY2" fmla="*/ 607981 h 919096"/>
                <a:gd name="connsiteX3" fmla="*/ 1473137 w 2636234"/>
                <a:gd name="connsiteY3" fmla="*/ 792290 h 919096"/>
                <a:gd name="connsiteX4" fmla="*/ 1827276 w 2636234"/>
                <a:gd name="connsiteY4" fmla="*/ 914400 h 919096"/>
                <a:gd name="connsiteX5" fmla="*/ 2119218 w 2636234"/>
                <a:gd name="connsiteY5" fmla="*/ 847344 h 919096"/>
                <a:gd name="connsiteX6" fmla="*/ 2269998 w 2636234"/>
                <a:gd name="connsiteY6" fmla="*/ 610362 h 919096"/>
                <a:gd name="connsiteX7" fmla="*/ 2413540 w 2636234"/>
                <a:gd name="connsiteY7" fmla="*/ 361379 h 919096"/>
                <a:gd name="connsiteX8" fmla="*/ 2636235 w 2636234"/>
                <a:gd name="connsiteY8" fmla="*/ 66961 h 919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36234" h="919096">
                  <a:moveTo>
                    <a:pt x="0" y="0"/>
                  </a:moveTo>
                  <a:cubicBezTo>
                    <a:pt x="0" y="0"/>
                    <a:pt x="243745" y="162020"/>
                    <a:pt x="417862" y="274415"/>
                  </a:cubicBezTo>
                  <a:cubicBezTo>
                    <a:pt x="601409" y="392906"/>
                    <a:pt x="781145" y="518732"/>
                    <a:pt x="980218" y="607981"/>
                  </a:cubicBezTo>
                  <a:cubicBezTo>
                    <a:pt x="1140333" y="679799"/>
                    <a:pt x="1310545" y="726091"/>
                    <a:pt x="1473137" y="792290"/>
                  </a:cubicBezTo>
                  <a:cubicBezTo>
                    <a:pt x="1589532" y="839724"/>
                    <a:pt x="1702975" y="897922"/>
                    <a:pt x="1827276" y="914400"/>
                  </a:cubicBezTo>
                  <a:cubicBezTo>
                    <a:pt x="1930813" y="928116"/>
                    <a:pt x="2039208" y="913543"/>
                    <a:pt x="2119218" y="847344"/>
                  </a:cubicBezTo>
                  <a:cubicBezTo>
                    <a:pt x="2192084" y="786956"/>
                    <a:pt x="2228184" y="696087"/>
                    <a:pt x="2269998" y="610362"/>
                  </a:cubicBezTo>
                  <a:cubicBezTo>
                    <a:pt x="2312003" y="524161"/>
                    <a:pt x="2362867" y="442722"/>
                    <a:pt x="2413540" y="361379"/>
                  </a:cubicBezTo>
                  <a:cubicBezTo>
                    <a:pt x="2485835" y="245459"/>
                    <a:pt x="2514886" y="126873"/>
                    <a:pt x="2636235" y="6696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D5B645CC-35E5-4026-A374-3213D01731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-823810" y="1056703"/>
              <a:ext cx="2292381" cy="625711"/>
            </a:xfrm>
            <a:custGeom>
              <a:avLst/>
              <a:gdLst>
                <a:gd name="connsiteX0" fmla="*/ 0 w 2292381"/>
                <a:gd name="connsiteY0" fmla="*/ 0 h 625711"/>
                <a:gd name="connsiteX1" fmla="*/ 272415 w 2292381"/>
                <a:gd name="connsiteY1" fmla="*/ 181070 h 625711"/>
                <a:gd name="connsiteX2" fmla="*/ 651415 w 2292381"/>
                <a:gd name="connsiteY2" fmla="*/ 385000 h 625711"/>
                <a:gd name="connsiteX3" fmla="*/ 915543 w 2292381"/>
                <a:gd name="connsiteY3" fmla="*/ 514255 h 625711"/>
                <a:gd name="connsiteX4" fmla="*/ 1277302 w 2292381"/>
                <a:gd name="connsiteY4" fmla="*/ 606171 h 625711"/>
                <a:gd name="connsiteX5" fmla="*/ 1618964 w 2292381"/>
                <a:gd name="connsiteY5" fmla="*/ 606171 h 625711"/>
                <a:gd name="connsiteX6" fmla="*/ 1817084 w 2292381"/>
                <a:gd name="connsiteY6" fmla="*/ 485489 h 625711"/>
                <a:gd name="connsiteX7" fmla="*/ 1963483 w 2292381"/>
                <a:gd name="connsiteY7" fmla="*/ 313182 h 625711"/>
                <a:gd name="connsiteX8" fmla="*/ 2102739 w 2292381"/>
                <a:gd name="connsiteY8" fmla="*/ 173831 h 625711"/>
                <a:gd name="connsiteX9" fmla="*/ 2292382 w 2292381"/>
                <a:gd name="connsiteY9" fmla="*/ 0 h 625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92381" h="625711">
                  <a:moveTo>
                    <a:pt x="0" y="0"/>
                  </a:moveTo>
                  <a:cubicBezTo>
                    <a:pt x="0" y="0"/>
                    <a:pt x="152019" y="110776"/>
                    <a:pt x="272415" y="181070"/>
                  </a:cubicBezTo>
                  <a:cubicBezTo>
                    <a:pt x="396335" y="253460"/>
                    <a:pt x="524351" y="318325"/>
                    <a:pt x="651415" y="385000"/>
                  </a:cubicBezTo>
                  <a:cubicBezTo>
                    <a:pt x="738283" y="430625"/>
                    <a:pt x="824198" y="478536"/>
                    <a:pt x="915543" y="514255"/>
                  </a:cubicBezTo>
                  <a:cubicBezTo>
                    <a:pt x="1031748" y="559689"/>
                    <a:pt x="1154049" y="585788"/>
                    <a:pt x="1277302" y="606171"/>
                  </a:cubicBezTo>
                  <a:cubicBezTo>
                    <a:pt x="1391602" y="625031"/>
                    <a:pt x="1508379" y="638556"/>
                    <a:pt x="1618964" y="606171"/>
                  </a:cubicBezTo>
                  <a:cubicBezTo>
                    <a:pt x="1694307" y="584168"/>
                    <a:pt x="1760791" y="540258"/>
                    <a:pt x="1817084" y="485489"/>
                  </a:cubicBezTo>
                  <a:cubicBezTo>
                    <a:pt x="1871186" y="432911"/>
                    <a:pt x="1913287" y="369475"/>
                    <a:pt x="1963483" y="313182"/>
                  </a:cubicBezTo>
                  <a:cubicBezTo>
                    <a:pt x="2007203" y="264128"/>
                    <a:pt x="2055305" y="219361"/>
                    <a:pt x="2102739" y="173831"/>
                  </a:cubicBezTo>
                  <a:cubicBezTo>
                    <a:pt x="2170271" y="109347"/>
                    <a:pt x="2292382" y="0"/>
                    <a:pt x="22923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C17ABE3A-3743-4935-8680-30474904B8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-712627" y="1178978"/>
              <a:ext cx="1865852" cy="421548"/>
            </a:xfrm>
            <a:custGeom>
              <a:avLst/>
              <a:gdLst>
                <a:gd name="connsiteX0" fmla="*/ 1865852 w 1865852"/>
                <a:gd name="connsiteY0" fmla="*/ 0 h 421548"/>
                <a:gd name="connsiteX1" fmla="*/ 1535049 w 1865852"/>
                <a:gd name="connsiteY1" fmla="*/ 258699 h 421548"/>
                <a:gd name="connsiteX2" fmla="*/ 1247965 w 1865852"/>
                <a:gd name="connsiteY2" fmla="*/ 408051 h 421548"/>
                <a:gd name="connsiteX3" fmla="*/ 955072 w 1865852"/>
                <a:gd name="connsiteY3" fmla="*/ 408051 h 421548"/>
                <a:gd name="connsiteX4" fmla="*/ 596170 w 1865852"/>
                <a:gd name="connsiteY4" fmla="*/ 336233 h 421548"/>
                <a:gd name="connsiteX5" fmla="*/ 283178 w 1865852"/>
                <a:gd name="connsiteY5" fmla="*/ 186881 h 421548"/>
                <a:gd name="connsiteX6" fmla="*/ 0 w 1865852"/>
                <a:gd name="connsiteY6" fmla="*/ 0 h 421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5852" h="421548">
                  <a:moveTo>
                    <a:pt x="1865852" y="0"/>
                  </a:moveTo>
                  <a:cubicBezTo>
                    <a:pt x="1865852" y="0"/>
                    <a:pt x="1677543" y="155734"/>
                    <a:pt x="1535049" y="258699"/>
                  </a:cubicBezTo>
                  <a:cubicBezTo>
                    <a:pt x="1446752" y="322517"/>
                    <a:pt x="1353598" y="383096"/>
                    <a:pt x="1247965" y="408051"/>
                  </a:cubicBezTo>
                  <a:cubicBezTo>
                    <a:pt x="1152239" y="430625"/>
                    <a:pt x="1053084" y="420815"/>
                    <a:pt x="955072" y="408051"/>
                  </a:cubicBezTo>
                  <a:cubicBezTo>
                    <a:pt x="833723" y="392240"/>
                    <a:pt x="711803" y="376142"/>
                    <a:pt x="596170" y="336233"/>
                  </a:cubicBezTo>
                  <a:cubicBezTo>
                    <a:pt x="486728" y="298418"/>
                    <a:pt x="382714" y="246412"/>
                    <a:pt x="283178" y="186881"/>
                  </a:cubicBezTo>
                  <a:cubicBezTo>
                    <a:pt x="176117" y="122777"/>
                    <a:pt x="0" y="0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C35BA021-8EE3-4AAC-886D-84BD02C5D5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-526140" y="1242712"/>
              <a:ext cx="1358265" cy="286935"/>
            </a:xfrm>
            <a:custGeom>
              <a:avLst/>
              <a:gdLst>
                <a:gd name="connsiteX0" fmla="*/ 0 w 1358265"/>
                <a:gd name="connsiteY0" fmla="*/ 11621 h 286935"/>
                <a:gd name="connsiteX1" fmla="*/ 200978 w 1358265"/>
                <a:gd name="connsiteY1" fmla="*/ 163830 h 286935"/>
                <a:gd name="connsiteX2" fmla="*/ 499586 w 1358265"/>
                <a:gd name="connsiteY2" fmla="*/ 258604 h 286935"/>
                <a:gd name="connsiteX3" fmla="*/ 780955 w 1358265"/>
                <a:gd name="connsiteY3" fmla="*/ 284417 h 286935"/>
                <a:gd name="connsiteX4" fmla="*/ 1027843 w 1358265"/>
                <a:gd name="connsiteY4" fmla="*/ 215456 h 286935"/>
                <a:gd name="connsiteX5" fmla="*/ 1358265 w 1358265"/>
                <a:gd name="connsiteY5" fmla="*/ 0 h 286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58265" h="286935">
                  <a:moveTo>
                    <a:pt x="0" y="11621"/>
                  </a:moveTo>
                  <a:cubicBezTo>
                    <a:pt x="0" y="11621"/>
                    <a:pt x="89249" y="104299"/>
                    <a:pt x="200978" y="163830"/>
                  </a:cubicBezTo>
                  <a:cubicBezTo>
                    <a:pt x="293465" y="213074"/>
                    <a:pt x="396812" y="237458"/>
                    <a:pt x="499586" y="258604"/>
                  </a:cubicBezTo>
                  <a:cubicBezTo>
                    <a:pt x="592360" y="277749"/>
                    <a:pt x="686753" y="293180"/>
                    <a:pt x="780955" y="284417"/>
                  </a:cubicBezTo>
                  <a:cubicBezTo>
                    <a:pt x="866585" y="276511"/>
                    <a:pt x="949166" y="250412"/>
                    <a:pt x="1027843" y="215456"/>
                  </a:cubicBezTo>
                  <a:cubicBezTo>
                    <a:pt x="1167860" y="153353"/>
                    <a:pt x="1358265" y="0"/>
                    <a:pt x="135826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474FDD7A-185B-4C48-925E-B353DDF0AC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-352309" y="1349964"/>
              <a:ext cx="890968" cy="167300"/>
            </a:xfrm>
            <a:custGeom>
              <a:avLst/>
              <a:gdLst>
                <a:gd name="connsiteX0" fmla="*/ 890968 w 890968"/>
                <a:gd name="connsiteY0" fmla="*/ 0 h 167300"/>
                <a:gd name="connsiteX1" fmla="*/ 657892 w 890968"/>
                <a:gd name="connsiteY1" fmla="*/ 143732 h 167300"/>
                <a:gd name="connsiteX2" fmla="*/ 408146 w 890968"/>
                <a:gd name="connsiteY2" fmla="*/ 160973 h 167300"/>
                <a:gd name="connsiteX3" fmla="*/ 0 w 890968"/>
                <a:gd name="connsiteY3" fmla="*/ 0 h 167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0968" h="167300">
                  <a:moveTo>
                    <a:pt x="890968" y="0"/>
                  </a:moveTo>
                  <a:cubicBezTo>
                    <a:pt x="890968" y="0"/>
                    <a:pt x="763714" y="110585"/>
                    <a:pt x="657892" y="143732"/>
                  </a:cubicBezTo>
                  <a:cubicBezTo>
                    <a:pt x="577405" y="168974"/>
                    <a:pt x="491871" y="172593"/>
                    <a:pt x="408146" y="160973"/>
                  </a:cubicBezTo>
                  <a:cubicBezTo>
                    <a:pt x="235077" y="136970"/>
                    <a:pt x="0" y="0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AECAF353-692D-4440-A095-A282E677A7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886050" y="-679131"/>
              <a:ext cx="1677721" cy="3076193"/>
            </a:xfrm>
            <a:custGeom>
              <a:avLst/>
              <a:gdLst>
                <a:gd name="connsiteX0" fmla="*/ 1665434 w 1677721"/>
                <a:gd name="connsiteY0" fmla="*/ 3076194 h 3076193"/>
                <a:gd name="connsiteX1" fmla="*/ 1068693 w 1677721"/>
                <a:gd name="connsiteY1" fmla="*/ 3054382 h 3076193"/>
                <a:gd name="connsiteX2" fmla="*/ 852952 w 1677721"/>
                <a:gd name="connsiteY2" fmla="*/ 3054382 h 3076193"/>
                <a:gd name="connsiteX3" fmla="*/ 519481 w 1677721"/>
                <a:gd name="connsiteY3" fmla="*/ 3002471 h 3076193"/>
                <a:gd name="connsiteX4" fmla="*/ 400610 w 1677721"/>
                <a:gd name="connsiteY4" fmla="*/ 2945892 h 3076193"/>
                <a:gd name="connsiteX5" fmla="*/ 184868 w 1677721"/>
                <a:gd name="connsiteY5" fmla="*/ 2706910 h 3076193"/>
                <a:gd name="connsiteX6" fmla="*/ 59138 w 1677721"/>
                <a:gd name="connsiteY6" fmla="*/ 2451830 h 3076193"/>
                <a:gd name="connsiteX7" fmla="*/ 274 w 1677721"/>
                <a:gd name="connsiteY7" fmla="*/ 2128552 h 3076193"/>
                <a:gd name="connsiteX8" fmla="*/ 172200 w 1677721"/>
                <a:gd name="connsiteY8" fmla="*/ 1672590 h 3076193"/>
                <a:gd name="connsiteX9" fmla="*/ 446806 w 1677721"/>
                <a:gd name="connsiteY9" fmla="*/ 1445133 h 3076193"/>
                <a:gd name="connsiteX10" fmla="*/ 633686 w 1677721"/>
                <a:gd name="connsiteY10" fmla="*/ 1381601 h 3076193"/>
                <a:gd name="connsiteX11" fmla="*/ 840188 w 1677721"/>
                <a:gd name="connsiteY11" fmla="*/ 1260348 h 3076193"/>
                <a:gd name="connsiteX12" fmla="*/ 904768 w 1677721"/>
                <a:gd name="connsiteY12" fmla="*/ 1108615 h 3076193"/>
                <a:gd name="connsiteX13" fmla="*/ 926294 w 1677721"/>
                <a:gd name="connsiteY13" fmla="*/ 955453 h 3076193"/>
                <a:gd name="connsiteX14" fmla="*/ 912959 w 1677721"/>
                <a:gd name="connsiteY14" fmla="*/ 763905 h 3076193"/>
                <a:gd name="connsiteX15" fmla="*/ 949535 w 1677721"/>
                <a:gd name="connsiteY15" fmla="*/ 651320 h 3076193"/>
                <a:gd name="connsiteX16" fmla="*/ 1089934 w 1677721"/>
                <a:gd name="connsiteY16" fmla="*/ 510826 h 3076193"/>
                <a:gd name="connsiteX17" fmla="*/ 1324535 w 1677721"/>
                <a:gd name="connsiteY17" fmla="*/ 323278 h 3076193"/>
                <a:gd name="connsiteX18" fmla="*/ 1677721 w 1677721"/>
                <a:gd name="connsiteY18" fmla="*/ 0 h 3076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77721" h="3076193">
                  <a:moveTo>
                    <a:pt x="1665434" y="3076194"/>
                  </a:moveTo>
                  <a:cubicBezTo>
                    <a:pt x="1494651" y="3069431"/>
                    <a:pt x="1239571" y="3053620"/>
                    <a:pt x="1068693" y="3054382"/>
                  </a:cubicBezTo>
                  <a:cubicBezTo>
                    <a:pt x="996779" y="3054668"/>
                    <a:pt x="924866" y="3056573"/>
                    <a:pt x="852952" y="3054382"/>
                  </a:cubicBezTo>
                  <a:cubicBezTo>
                    <a:pt x="739890" y="3050953"/>
                    <a:pt x="626638" y="3038380"/>
                    <a:pt x="519481" y="3002471"/>
                  </a:cubicBezTo>
                  <a:cubicBezTo>
                    <a:pt x="477667" y="2988469"/>
                    <a:pt x="437567" y="2969990"/>
                    <a:pt x="400610" y="2945892"/>
                  </a:cubicBezTo>
                  <a:cubicBezTo>
                    <a:pt x="309836" y="2886837"/>
                    <a:pt x="242876" y="2798731"/>
                    <a:pt x="184868" y="2706910"/>
                  </a:cubicBezTo>
                  <a:cubicBezTo>
                    <a:pt x="134005" y="2626519"/>
                    <a:pt x="91618" y="2541175"/>
                    <a:pt x="59138" y="2451830"/>
                  </a:cubicBezTo>
                  <a:cubicBezTo>
                    <a:pt x="21324" y="2347913"/>
                    <a:pt x="-2870" y="2238947"/>
                    <a:pt x="274" y="2128552"/>
                  </a:cubicBezTo>
                  <a:cubicBezTo>
                    <a:pt x="4941" y="1962531"/>
                    <a:pt x="71044" y="1804797"/>
                    <a:pt x="172200" y="1672590"/>
                  </a:cubicBezTo>
                  <a:cubicBezTo>
                    <a:pt x="245638" y="1576578"/>
                    <a:pt x="336220" y="1493615"/>
                    <a:pt x="446806" y="1445133"/>
                  </a:cubicBezTo>
                  <a:cubicBezTo>
                    <a:pt x="507099" y="1418749"/>
                    <a:pt x="571012" y="1401890"/>
                    <a:pt x="633686" y="1381601"/>
                  </a:cubicBezTo>
                  <a:cubicBezTo>
                    <a:pt x="711696" y="1356455"/>
                    <a:pt x="789992" y="1324356"/>
                    <a:pt x="840188" y="1260348"/>
                  </a:cubicBezTo>
                  <a:cubicBezTo>
                    <a:pt x="874478" y="1216724"/>
                    <a:pt x="891528" y="1162812"/>
                    <a:pt x="904768" y="1108615"/>
                  </a:cubicBezTo>
                  <a:cubicBezTo>
                    <a:pt x="917055" y="1058323"/>
                    <a:pt x="927152" y="1007174"/>
                    <a:pt x="926294" y="955453"/>
                  </a:cubicBezTo>
                  <a:cubicBezTo>
                    <a:pt x="925246" y="891159"/>
                    <a:pt x="907720" y="827913"/>
                    <a:pt x="912959" y="763905"/>
                  </a:cubicBezTo>
                  <a:cubicBezTo>
                    <a:pt x="916198" y="724090"/>
                    <a:pt x="928961" y="685610"/>
                    <a:pt x="949535" y="651320"/>
                  </a:cubicBezTo>
                  <a:cubicBezTo>
                    <a:pt x="983825" y="594170"/>
                    <a:pt x="1037737" y="552640"/>
                    <a:pt x="1089934" y="510826"/>
                  </a:cubicBezTo>
                  <a:cubicBezTo>
                    <a:pt x="1168039" y="448247"/>
                    <a:pt x="1245477" y="384619"/>
                    <a:pt x="1324535" y="323278"/>
                  </a:cubicBezTo>
                  <a:cubicBezTo>
                    <a:pt x="1423785" y="246221"/>
                    <a:pt x="1594854" y="94202"/>
                    <a:pt x="167772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68A28F31-C1FD-4B00-8A52-48952AB443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2065946" y="-514793"/>
              <a:ext cx="1468691" cy="2607257"/>
            </a:xfrm>
            <a:custGeom>
              <a:avLst/>
              <a:gdLst>
                <a:gd name="connsiteX0" fmla="*/ 1450689 w 1468691"/>
                <a:gd name="connsiteY0" fmla="*/ 2568321 h 2607257"/>
                <a:gd name="connsiteX1" fmla="*/ 1210183 w 1468691"/>
                <a:gd name="connsiteY1" fmla="*/ 2590609 h 2607257"/>
                <a:gd name="connsiteX2" fmla="*/ 905573 w 1468691"/>
                <a:gd name="connsiteY2" fmla="*/ 2606802 h 2607257"/>
                <a:gd name="connsiteX3" fmla="*/ 558292 w 1468691"/>
                <a:gd name="connsiteY3" fmla="*/ 2587181 h 2607257"/>
                <a:gd name="connsiteX4" fmla="*/ 467138 w 1468691"/>
                <a:gd name="connsiteY4" fmla="*/ 2568702 h 2607257"/>
                <a:gd name="connsiteX5" fmla="*/ 206343 w 1468691"/>
                <a:gd name="connsiteY5" fmla="*/ 2407063 h 2607257"/>
                <a:gd name="connsiteX6" fmla="*/ 78613 w 1468691"/>
                <a:gd name="connsiteY6" fmla="*/ 2211896 h 2607257"/>
                <a:gd name="connsiteX7" fmla="*/ 2032 w 1468691"/>
                <a:gd name="connsiteY7" fmla="*/ 1936623 h 2607257"/>
                <a:gd name="connsiteX8" fmla="*/ 21177 w 1468691"/>
                <a:gd name="connsiteY8" fmla="*/ 1749933 h 2607257"/>
                <a:gd name="connsiteX9" fmla="*/ 116903 w 1468691"/>
                <a:gd name="connsiteY9" fmla="*/ 1594295 h 2607257"/>
                <a:gd name="connsiteX10" fmla="*/ 241300 w 1468691"/>
                <a:gd name="connsiteY10" fmla="*/ 1512951 h 2607257"/>
                <a:gd name="connsiteX11" fmla="*/ 475805 w 1468691"/>
                <a:gd name="connsiteY11" fmla="*/ 1500949 h 2607257"/>
                <a:gd name="connsiteX12" fmla="*/ 664781 w 1468691"/>
                <a:gd name="connsiteY12" fmla="*/ 1541621 h 2607257"/>
                <a:gd name="connsiteX13" fmla="*/ 803560 w 1468691"/>
                <a:gd name="connsiteY13" fmla="*/ 1541621 h 2607257"/>
                <a:gd name="connsiteX14" fmla="*/ 942340 w 1468691"/>
                <a:gd name="connsiteY14" fmla="*/ 1429131 h 2607257"/>
                <a:gd name="connsiteX15" fmla="*/ 1018921 w 1468691"/>
                <a:gd name="connsiteY15" fmla="*/ 1163383 h 2607257"/>
                <a:gd name="connsiteX16" fmla="*/ 1061974 w 1468691"/>
                <a:gd name="connsiteY16" fmla="*/ 811530 h 2607257"/>
                <a:gd name="connsiteX17" fmla="*/ 1114647 w 1468691"/>
                <a:gd name="connsiteY17" fmla="*/ 574548 h 2607257"/>
                <a:gd name="connsiteX18" fmla="*/ 1243806 w 1468691"/>
                <a:gd name="connsiteY18" fmla="*/ 284893 h 2607257"/>
                <a:gd name="connsiteX19" fmla="*/ 1468691 w 1468691"/>
                <a:gd name="connsiteY19" fmla="*/ 0 h 2607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468691" h="2607257">
                  <a:moveTo>
                    <a:pt x="1450689" y="2568321"/>
                  </a:moveTo>
                  <a:cubicBezTo>
                    <a:pt x="1398682" y="2574989"/>
                    <a:pt x="1262570" y="2587752"/>
                    <a:pt x="1210183" y="2590609"/>
                  </a:cubicBezTo>
                  <a:cubicBezTo>
                    <a:pt x="1108646" y="2596134"/>
                    <a:pt x="1007205" y="2604707"/>
                    <a:pt x="905573" y="2606802"/>
                  </a:cubicBezTo>
                  <a:cubicBezTo>
                    <a:pt x="789464" y="2609088"/>
                    <a:pt x="673354" y="2602802"/>
                    <a:pt x="558292" y="2587181"/>
                  </a:cubicBezTo>
                  <a:cubicBezTo>
                    <a:pt x="527526" y="2582990"/>
                    <a:pt x="497046" y="2577274"/>
                    <a:pt x="467138" y="2568702"/>
                  </a:cubicBezTo>
                  <a:cubicBezTo>
                    <a:pt x="367220" y="2540222"/>
                    <a:pt x="277876" y="2482501"/>
                    <a:pt x="206343" y="2407063"/>
                  </a:cubicBezTo>
                  <a:cubicBezTo>
                    <a:pt x="152527" y="2350294"/>
                    <a:pt x="111379" y="2283047"/>
                    <a:pt x="78613" y="2211896"/>
                  </a:cubicBezTo>
                  <a:cubicBezTo>
                    <a:pt x="38513" y="2124742"/>
                    <a:pt x="9938" y="2032159"/>
                    <a:pt x="2032" y="1936623"/>
                  </a:cubicBezTo>
                  <a:cubicBezTo>
                    <a:pt x="-3207" y="1873567"/>
                    <a:pt x="1174" y="1809845"/>
                    <a:pt x="21177" y="1749933"/>
                  </a:cubicBezTo>
                  <a:cubicBezTo>
                    <a:pt x="40608" y="1691449"/>
                    <a:pt x="73469" y="1638109"/>
                    <a:pt x="116903" y="1594295"/>
                  </a:cubicBezTo>
                  <a:cubicBezTo>
                    <a:pt x="152241" y="1558576"/>
                    <a:pt x="194151" y="1530001"/>
                    <a:pt x="241300" y="1512951"/>
                  </a:cubicBezTo>
                  <a:cubicBezTo>
                    <a:pt x="315881" y="1485900"/>
                    <a:pt x="397224" y="1487519"/>
                    <a:pt x="475805" y="1500949"/>
                  </a:cubicBezTo>
                  <a:cubicBezTo>
                    <a:pt x="539337" y="1511808"/>
                    <a:pt x="601440" y="1529810"/>
                    <a:pt x="664781" y="1541621"/>
                  </a:cubicBezTo>
                  <a:cubicBezTo>
                    <a:pt x="710977" y="1550194"/>
                    <a:pt x="758412" y="1554194"/>
                    <a:pt x="803560" y="1541621"/>
                  </a:cubicBezTo>
                  <a:cubicBezTo>
                    <a:pt x="862711" y="1525143"/>
                    <a:pt x="909288" y="1481233"/>
                    <a:pt x="942340" y="1429131"/>
                  </a:cubicBezTo>
                  <a:cubicBezTo>
                    <a:pt x="992156" y="1350455"/>
                    <a:pt x="1006919" y="1256157"/>
                    <a:pt x="1018921" y="1163383"/>
                  </a:cubicBezTo>
                  <a:cubicBezTo>
                    <a:pt x="1034065" y="1046131"/>
                    <a:pt x="1043972" y="928306"/>
                    <a:pt x="1061974" y="811530"/>
                  </a:cubicBezTo>
                  <a:cubicBezTo>
                    <a:pt x="1074356" y="731425"/>
                    <a:pt x="1091120" y="652081"/>
                    <a:pt x="1114647" y="574548"/>
                  </a:cubicBezTo>
                  <a:cubicBezTo>
                    <a:pt x="1145413" y="472916"/>
                    <a:pt x="1187990" y="375094"/>
                    <a:pt x="1243806" y="284893"/>
                  </a:cubicBezTo>
                  <a:cubicBezTo>
                    <a:pt x="1307623" y="181832"/>
                    <a:pt x="1388396" y="90868"/>
                    <a:pt x="146869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E1E3F6DD-B482-497A-843E-010612C85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2248093" y="-430241"/>
              <a:ext cx="1175182" cy="2095685"/>
            </a:xfrm>
            <a:custGeom>
              <a:avLst/>
              <a:gdLst>
                <a:gd name="connsiteX0" fmla="*/ 1175183 w 1175182"/>
                <a:gd name="connsiteY0" fmla="*/ 1950434 h 2095685"/>
                <a:gd name="connsiteX1" fmla="*/ 696075 w 1175182"/>
                <a:gd name="connsiteY1" fmla="*/ 2077307 h 2095685"/>
                <a:gd name="connsiteX2" fmla="*/ 349175 w 1175182"/>
                <a:gd name="connsiteY2" fmla="*/ 2089309 h 2095685"/>
                <a:gd name="connsiteX3" fmla="*/ 73997 w 1175182"/>
                <a:gd name="connsiteY3" fmla="*/ 1987582 h 2095685"/>
                <a:gd name="connsiteX4" fmla="*/ 2179 w 1175182"/>
                <a:gd name="connsiteY4" fmla="*/ 1818037 h 2095685"/>
                <a:gd name="connsiteX5" fmla="*/ 18086 w 1175182"/>
                <a:gd name="connsiteY5" fmla="*/ 1694402 h 2095685"/>
                <a:gd name="connsiteX6" fmla="*/ 161627 w 1175182"/>
                <a:gd name="connsiteY6" fmla="*/ 1594676 h 2095685"/>
                <a:gd name="connsiteX7" fmla="*/ 384893 w 1175182"/>
                <a:gd name="connsiteY7" fmla="*/ 1664494 h 2095685"/>
                <a:gd name="connsiteX8" fmla="*/ 648069 w 1175182"/>
                <a:gd name="connsiteY8" fmla="*/ 1684401 h 2095685"/>
                <a:gd name="connsiteX9" fmla="*/ 831520 w 1175182"/>
                <a:gd name="connsiteY9" fmla="*/ 1550765 h 2095685"/>
                <a:gd name="connsiteX10" fmla="*/ 909245 w 1175182"/>
                <a:gd name="connsiteY10" fmla="*/ 1315402 h 2095685"/>
                <a:gd name="connsiteX11" fmla="*/ 975062 w 1175182"/>
                <a:gd name="connsiteY11" fmla="*/ 876586 h 2095685"/>
                <a:gd name="connsiteX12" fmla="*/ 989064 w 1175182"/>
                <a:gd name="connsiteY12" fmla="*/ 591312 h 2095685"/>
                <a:gd name="connsiteX13" fmla="*/ 1158514 w 1175182"/>
                <a:gd name="connsiteY13" fmla="*/ 0 h 2095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75182" h="2095685">
                  <a:moveTo>
                    <a:pt x="1175183" y="1950434"/>
                  </a:moveTo>
                  <a:cubicBezTo>
                    <a:pt x="1097554" y="1973485"/>
                    <a:pt x="775799" y="2063115"/>
                    <a:pt x="696075" y="2077307"/>
                  </a:cubicBezTo>
                  <a:cubicBezTo>
                    <a:pt x="581489" y="2097786"/>
                    <a:pt x="465094" y="2100167"/>
                    <a:pt x="349175" y="2089309"/>
                  </a:cubicBezTo>
                  <a:cubicBezTo>
                    <a:pt x="247638" y="2079784"/>
                    <a:pt x="142292" y="2061401"/>
                    <a:pt x="73997" y="1987582"/>
                  </a:cubicBezTo>
                  <a:cubicBezTo>
                    <a:pt x="31420" y="1941481"/>
                    <a:pt x="9513" y="1880616"/>
                    <a:pt x="2179" y="1818037"/>
                  </a:cubicBezTo>
                  <a:cubicBezTo>
                    <a:pt x="-2774" y="1775746"/>
                    <a:pt x="-12" y="1732693"/>
                    <a:pt x="18086" y="1694402"/>
                  </a:cubicBezTo>
                  <a:cubicBezTo>
                    <a:pt x="44755" y="1638110"/>
                    <a:pt x="99810" y="1600295"/>
                    <a:pt x="161627" y="1594676"/>
                  </a:cubicBezTo>
                  <a:cubicBezTo>
                    <a:pt x="240304" y="1587532"/>
                    <a:pt x="310312" y="1635633"/>
                    <a:pt x="384893" y="1664494"/>
                  </a:cubicBezTo>
                  <a:cubicBezTo>
                    <a:pt x="468904" y="1696974"/>
                    <a:pt x="561392" y="1708594"/>
                    <a:pt x="648069" y="1684401"/>
                  </a:cubicBezTo>
                  <a:cubicBezTo>
                    <a:pt x="723602" y="1663351"/>
                    <a:pt x="788563" y="1616488"/>
                    <a:pt x="831520" y="1550765"/>
                  </a:cubicBezTo>
                  <a:cubicBezTo>
                    <a:pt x="877050" y="1480947"/>
                    <a:pt x="893052" y="1397508"/>
                    <a:pt x="909245" y="1315402"/>
                  </a:cubicBezTo>
                  <a:cubicBezTo>
                    <a:pt x="938010" y="1170051"/>
                    <a:pt x="963156" y="1024128"/>
                    <a:pt x="975062" y="876586"/>
                  </a:cubicBezTo>
                  <a:cubicBezTo>
                    <a:pt x="982682" y="781717"/>
                    <a:pt x="981539" y="686276"/>
                    <a:pt x="989064" y="591312"/>
                  </a:cubicBezTo>
                  <a:cubicBezTo>
                    <a:pt x="998970" y="465296"/>
                    <a:pt x="981730" y="160211"/>
                    <a:pt x="115851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20" name="Bottom Right">
            <a:extLst>
              <a:ext uri="{FF2B5EF4-FFF2-40B4-BE49-F238E27FC236}">
                <a16:creationId xmlns:a16="http://schemas.microsoft.com/office/drawing/2014/main" id="{44F880E8-D890-4B32-8082-A3337BF3D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E4961325-8EF4-4C7A-9833-FB20C4DD5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122" name="Graphic 157">
              <a:extLst>
                <a:ext uri="{FF2B5EF4-FFF2-40B4-BE49-F238E27FC236}">
                  <a16:creationId xmlns:a16="http://schemas.microsoft.com/office/drawing/2014/main" id="{AC3C1455-2522-4EFE-8D33-83807CF781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124" name="Freeform: Shape 123">
                <a:extLst>
                  <a:ext uri="{FF2B5EF4-FFF2-40B4-BE49-F238E27FC236}">
                    <a16:creationId xmlns:a16="http://schemas.microsoft.com/office/drawing/2014/main" id="{537D90C7-3836-4178-B926-44AA5E3B4EC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5" name="Freeform: Shape 124">
                <a:extLst>
                  <a:ext uri="{FF2B5EF4-FFF2-40B4-BE49-F238E27FC236}">
                    <a16:creationId xmlns:a16="http://schemas.microsoft.com/office/drawing/2014/main" id="{25161F7E-ABD4-4A6E-864C-5ED1DD8B5D2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6" name="Freeform: Shape 125">
                <a:extLst>
                  <a:ext uri="{FF2B5EF4-FFF2-40B4-BE49-F238E27FC236}">
                    <a16:creationId xmlns:a16="http://schemas.microsoft.com/office/drawing/2014/main" id="{444A5CB6-84AB-4A73-BB98-6D0482A909D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7" name="Freeform: Shape 126">
                <a:extLst>
                  <a:ext uri="{FF2B5EF4-FFF2-40B4-BE49-F238E27FC236}">
                    <a16:creationId xmlns:a16="http://schemas.microsoft.com/office/drawing/2014/main" id="{8FCFD2D9-E87A-4C33-A158-63D4FFE093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8" name="Freeform: Shape 127">
                <a:extLst>
                  <a:ext uri="{FF2B5EF4-FFF2-40B4-BE49-F238E27FC236}">
                    <a16:creationId xmlns:a16="http://schemas.microsoft.com/office/drawing/2014/main" id="{362B6679-1B90-4CB1-AC3E-B8309C31B1D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9" name="Freeform: Shape 128">
                <a:extLst>
                  <a:ext uri="{FF2B5EF4-FFF2-40B4-BE49-F238E27FC236}">
                    <a16:creationId xmlns:a16="http://schemas.microsoft.com/office/drawing/2014/main" id="{1C024DDF-6017-463E-82DC-5D51B97501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0" name="Freeform: Shape 129">
                <a:extLst>
                  <a:ext uri="{FF2B5EF4-FFF2-40B4-BE49-F238E27FC236}">
                    <a16:creationId xmlns:a16="http://schemas.microsoft.com/office/drawing/2014/main" id="{6AE97FA4-4E41-47AD-A123-2F6EA202B34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55DF185A-8061-4998-A019-A4FBA15F5D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29133" y="532307"/>
            <a:ext cx="7530685" cy="3163864"/>
          </a:xfrm>
        </p:spPr>
        <p:txBody>
          <a:bodyPr>
            <a:normAutofit/>
          </a:bodyPr>
          <a:lstStyle/>
          <a:p>
            <a:r>
              <a:rPr lang="en-US" sz="5400" dirty="0"/>
              <a:t>Thanks for watching!</a:t>
            </a:r>
          </a:p>
        </p:txBody>
      </p:sp>
      <p:grpSp>
        <p:nvGrpSpPr>
          <p:cNvPr id="132" name="Cross">
            <a:extLst>
              <a:ext uri="{FF2B5EF4-FFF2-40B4-BE49-F238E27FC236}">
                <a16:creationId xmlns:a16="http://schemas.microsoft.com/office/drawing/2014/main" id="{7EA2E9ED-9579-480C-8036-C3FE412742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28991" y="4031354"/>
            <a:ext cx="118872" cy="118872"/>
            <a:chOff x="1175347" y="3733800"/>
            <a:chExt cx="118872" cy="118872"/>
          </a:xfrm>
        </p:grpSpPr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46359521-A2E0-4F20-B7DA-9DA02BE493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FD51D877-AAD8-42E5-8DD7-4BFECAE462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1F2A2A3D-7830-493C-8B57-E9325173D322}"/>
              </a:ext>
            </a:extLst>
          </p:cNvPr>
          <p:cNvSpPr/>
          <p:nvPr/>
        </p:nvSpPr>
        <p:spPr>
          <a:xfrm>
            <a:off x="3167262" y="4056403"/>
            <a:ext cx="5866221" cy="369332"/>
          </a:xfrm>
          <a:prstGeom prst="rect">
            <a:avLst/>
          </a:prstGeom>
          <a:ln>
            <a:solidFill>
              <a:srgbClr val="D9BBEF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altLang="zh-CN" b="1" dirty="0">
                <a:solidFill>
                  <a:srgbClr val="CAD680"/>
                </a:solidFill>
                <a:cs typeface="Segoe UI"/>
              </a:rPr>
              <a:t>Also thank my GPU who takes all the tedious work…</a:t>
            </a:r>
          </a:p>
        </p:txBody>
      </p:sp>
    </p:spTree>
    <p:extLst>
      <p:ext uri="{BB962C8B-B14F-4D97-AF65-F5344CB8AC3E}">
        <p14:creationId xmlns:p14="http://schemas.microsoft.com/office/powerpoint/2010/main" val="902550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>
            <a:extLst>
              <a:ext uri="{FF2B5EF4-FFF2-40B4-BE49-F238E27FC236}">
                <a16:creationId xmlns:a16="http://schemas.microsoft.com/office/drawing/2014/main" id="{247A131F-D5DE-41A5-B4CF-4F345319B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3AF4666D-BD98-40A5-A75F-478B98201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68680585-71F9-4721-A998-4974171D2E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12BC95C2-2EEC-4F59-ABA8-660B0D059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65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74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610600" y="3276600"/>
            <a:ext cx="3529260" cy="3581398"/>
            <a:chOff x="4114800" y="1423987"/>
            <a:chExt cx="3961542" cy="4007547"/>
          </a:xfrm>
          <a:noFill/>
        </p:grpSpPr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 useBgFill="1">
        <p:nvSpPr>
          <p:cNvPr id="83" name="Rectangle 82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87" name="Top Left">
            <a:extLst>
              <a:ext uri="{FF2B5EF4-FFF2-40B4-BE49-F238E27FC236}">
                <a16:creationId xmlns:a16="http://schemas.microsoft.com/office/drawing/2014/main" id="{A97C5526-E5B9-4185-A5C6-455B9ABEE9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32618F2D-150A-4462-AA3E-0DCDD05577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0283139B-883B-4734-8A26-BC623F91A4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EBFCB3D8-7588-4755-B29B-5F97290D7C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EF46A7B4-02F2-4C37-8C5E-6D825E95DD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B9D6B09A-3EDF-421A-AE6D-76FEFB45C8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C20CF77B-DB97-4B8D-9400-E4E8ED6B04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5EEEE768-C64B-4296-8921-8D9F342AF9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399A0EBB-E594-42E3-9628-D6F0E625D3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98181" y="559813"/>
            <a:ext cx="9988166" cy="166457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Contents</a:t>
            </a:r>
          </a:p>
        </p:txBody>
      </p:sp>
      <p:grpSp>
        <p:nvGrpSpPr>
          <p:cNvPr id="97" name="Bottom Right">
            <a:extLst>
              <a:ext uri="{FF2B5EF4-FFF2-40B4-BE49-F238E27FC236}">
                <a16:creationId xmlns:a16="http://schemas.microsoft.com/office/drawing/2014/main" id="{92EC3874-05DD-47EE-9CA4-F0534A946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170FD15C-3AF3-48D2-BB71-1E8F0EA5D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99" name="Graphic 157">
              <a:extLst>
                <a:ext uri="{FF2B5EF4-FFF2-40B4-BE49-F238E27FC236}">
                  <a16:creationId xmlns:a16="http://schemas.microsoft.com/office/drawing/2014/main" id="{4E831CDE-CEE1-496B-AEDB-FB2A196FCA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93AA54E4-E5E3-435E-8667-AE6F80B5AD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59585BA2-83E2-46ED-B377-86D4F165511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id="{C15FDA69-033D-45F7-8CB5-4BC51040E2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E8307457-2BDD-4E1B-86B0-0B11C1B14E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" name="Freeform: Shape 104">
                <a:extLst>
                  <a:ext uri="{FF2B5EF4-FFF2-40B4-BE49-F238E27FC236}">
                    <a16:creationId xmlns:a16="http://schemas.microsoft.com/office/drawing/2014/main" id="{ABE53357-59FC-47FD-A904-1DDBC0E152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" name="Freeform: Shape 105">
                <a:extLst>
                  <a:ext uri="{FF2B5EF4-FFF2-40B4-BE49-F238E27FC236}">
                    <a16:creationId xmlns:a16="http://schemas.microsoft.com/office/drawing/2014/main" id="{1DC07FFC-92FC-4B86-91D7-44BD070FB7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" name="Freeform: Shape 106">
                <a:extLst>
                  <a:ext uri="{FF2B5EF4-FFF2-40B4-BE49-F238E27FC236}">
                    <a16:creationId xmlns:a16="http://schemas.microsoft.com/office/drawing/2014/main" id="{BDA817E7-2BA6-4DDA-A9BE-B3CE938B0E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C6A443FE-CA29-481D-BD91-3440C734B7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64133" y="1893025"/>
            <a:ext cx="10159587" cy="4213266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342900" indent="-228600" algn="l">
              <a:lnSpc>
                <a:spcPct val="100000"/>
              </a:lnSpc>
              <a:buFont typeface="Avenir Next LT Pro" panose="020B0504020202020204" pitchFamily="34" charset="0"/>
              <a:buChar char="+"/>
            </a:pPr>
            <a:r>
              <a:rPr lang="en-US" sz="3600" dirty="0"/>
              <a:t>What is super-resolution (SR)?</a:t>
            </a:r>
          </a:p>
          <a:p>
            <a:pPr marL="342900" indent="-228600" algn="l">
              <a:lnSpc>
                <a:spcPct val="100000"/>
              </a:lnSpc>
              <a:buFont typeface="Avenir Next LT Pro" panose="020B0504020202020204" pitchFamily="34" charset="0"/>
              <a:buChar char="+"/>
            </a:pPr>
            <a:r>
              <a:rPr lang="en-US" altLang="zh-CN" sz="3600" dirty="0"/>
              <a:t>Landscape of State-of-the-Art (</a:t>
            </a:r>
            <a:r>
              <a:rPr lang="en-US" altLang="zh-CN" sz="3600" dirty="0" err="1"/>
              <a:t>SotA</a:t>
            </a:r>
            <a:r>
              <a:rPr lang="en-US" altLang="zh-CN" sz="3600" dirty="0"/>
              <a:t>) SR methods</a:t>
            </a:r>
          </a:p>
          <a:p>
            <a:pPr marL="342900" indent="-228600" algn="l">
              <a:lnSpc>
                <a:spcPct val="100000"/>
              </a:lnSpc>
              <a:buFont typeface="Avenir Next LT Pro" panose="020B0504020202020204" pitchFamily="34" charset="0"/>
              <a:buChar char="+"/>
            </a:pPr>
            <a:r>
              <a:rPr lang="en-US" altLang="zh-CN" sz="3600" dirty="0"/>
              <a:t>Our Goals</a:t>
            </a:r>
          </a:p>
          <a:p>
            <a:pPr marL="342900" indent="-228600" algn="l">
              <a:lnSpc>
                <a:spcPct val="100000"/>
              </a:lnSpc>
              <a:buFont typeface="Avenir Next LT Pro" panose="020B0504020202020204" pitchFamily="34" charset="0"/>
              <a:buChar char="+"/>
            </a:pPr>
            <a:r>
              <a:rPr lang="en-US" sz="3600" dirty="0"/>
              <a:t>Referenced Papers</a:t>
            </a:r>
          </a:p>
          <a:p>
            <a:pPr marL="342900" indent="-228600" algn="l">
              <a:lnSpc>
                <a:spcPct val="100000"/>
              </a:lnSpc>
              <a:buFont typeface="Avenir Next LT Pro" panose="020B0504020202020204" pitchFamily="34" charset="0"/>
              <a:buChar char="+"/>
            </a:pPr>
            <a:r>
              <a:rPr lang="en-US" sz="3600" dirty="0"/>
              <a:t>Network Design</a:t>
            </a:r>
          </a:p>
          <a:p>
            <a:pPr marL="342900" indent="-228600" algn="l">
              <a:lnSpc>
                <a:spcPct val="100000"/>
              </a:lnSpc>
              <a:buFont typeface="Avenir Next LT Pro" panose="020B0504020202020204" pitchFamily="34" charset="0"/>
              <a:buChar char="+"/>
            </a:pPr>
            <a:r>
              <a:rPr lang="en-US" sz="3600" dirty="0"/>
              <a:t>Training Procedure</a:t>
            </a:r>
          </a:p>
          <a:p>
            <a:pPr marL="342900" indent="-228600" algn="l">
              <a:lnSpc>
                <a:spcPct val="100000"/>
              </a:lnSpc>
              <a:buFont typeface="Avenir Next LT Pro" panose="020B0504020202020204" pitchFamily="34" charset="0"/>
              <a:buChar char="+"/>
            </a:pPr>
            <a:r>
              <a:rPr lang="en-US" sz="3600" dirty="0"/>
              <a:t>Experiments &amp; Results</a:t>
            </a:r>
          </a:p>
        </p:txBody>
      </p:sp>
    </p:spTree>
    <p:extLst>
      <p:ext uri="{BB962C8B-B14F-4D97-AF65-F5344CB8AC3E}">
        <p14:creationId xmlns:p14="http://schemas.microsoft.com/office/powerpoint/2010/main" val="1557189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2ED0CD5E-3294-4D04-918D-0060EFD1D46B}"/>
              </a:ext>
            </a:extLst>
          </p:cNvPr>
          <p:cNvSpPr txBox="1">
            <a:spLocks/>
          </p:cNvSpPr>
          <p:nvPr/>
        </p:nvSpPr>
        <p:spPr>
          <a:xfrm>
            <a:off x="679884" y="-15092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What is super-resolution (SR)?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EC32E04-4CF2-45AD-BC11-92C92E4A8890}"/>
              </a:ext>
            </a:extLst>
          </p:cNvPr>
          <p:cNvSpPr/>
          <p:nvPr/>
        </p:nvSpPr>
        <p:spPr>
          <a:xfrm>
            <a:off x="38101" y="5987938"/>
            <a:ext cx="1211579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/>
              <a:t>Super-resolution operated by </a:t>
            </a:r>
            <a:r>
              <a:rPr lang="en-US" altLang="zh-CN" sz="1600" dirty="0">
                <a:hlinkClick r:id="rId2"/>
              </a:rPr>
              <a:t>https://github.com/AaronFeng753/Waifu2x-Extension-GUI</a:t>
            </a:r>
            <a:r>
              <a:rPr lang="en-US" altLang="zh-CN" sz="1600" dirty="0"/>
              <a:t> with Waifu2x-NCNN-Vulkan engine</a:t>
            </a:r>
            <a:endParaRPr lang="zh-CN" altLang="en-US" sz="1600" dirty="0"/>
          </a:p>
          <a:p>
            <a:r>
              <a:rPr lang="en-US" altLang="zh-CN" sz="1600" dirty="0"/>
              <a:t>Image from </a:t>
            </a:r>
            <a:r>
              <a:rPr lang="zh-CN" altLang="en-US" sz="1600" dirty="0">
                <a:hlinkClick r:id="rId3"/>
              </a:rPr>
              <a:t>https://www.pixiv.net/member_illust.php?mode=medium&amp;illust_id=72244430</a:t>
            </a:r>
            <a:endParaRPr lang="en-US" altLang="zh-CN" sz="1600" dirty="0"/>
          </a:p>
          <a:p>
            <a:r>
              <a:rPr lang="en-US" altLang="zh-CN" sz="1600" dirty="0"/>
              <a:t>Characters from </a:t>
            </a:r>
            <a:r>
              <a:rPr lang="en-US" altLang="zh-CN" sz="1600" i="1" dirty="0" err="1"/>
              <a:t>SukaMoka</a:t>
            </a:r>
            <a:r>
              <a:rPr lang="en-US" altLang="zh-CN" sz="1600" i="1" dirty="0"/>
              <a:t> </a:t>
            </a:r>
            <a:r>
              <a:rPr lang="en-US" altLang="zh-CN" sz="1600" dirty="0"/>
              <a:t>Series</a:t>
            </a:r>
          </a:p>
        </p:txBody>
      </p:sp>
      <p:sp>
        <p:nvSpPr>
          <p:cNvPr id="8" name="箭头: 右 7">
            <a:extLst>
              <a:ext uri="{FF2B5EF4-FFF2-40B4-BE49-F238E27FC236}">
                <a16:creationId xmlns:a16="http://schemas.microsoft.com/office/drawing/2014/main" id="{26C7354C-5BC8-454D-9AC0-A529EDECF3B1}"/>
              </a:ext>
            </a:extLst>
          </p:cNvPr>
          <p:cNvSpPr/>
          <p:nvPr/>
        </p:nvSpPr>
        <p:spPr>
          <a:xfrm>
            <a:off x="2452508" y="3372298"/>
            <a:ext cx="599440" cy="2844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8D742AE-0550-4B0E-BCE4-2D54138D4C15}"/>
              </a:ext>
            </a:extLst>
          </p:cNvPr>
          <p:cNvSpPr txBox="1"/>
          <p:nvPr/>
        </p:nvSpPr>
        <p:spPr>
          <a:xfrm>
            <a:off x="587266" y="4172539"/>
            <a:ext cx="1908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774×837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C326A40-E219-4CE6-9DA3-9A933FD828EB}"/>
              </a:ext>
            </a:extLst>
          </p:cNvPr>
          <p:cNvSpPr txBox="1"/>
          <p:nvPr/>
        </p:nvSpPr>
        <p:spPr>
          <a:xfrm>
            <a:off x="4671415" y="5717546"/>
            <a:ext cx="1908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3096×3348</a:t>
            </a:r>
            <a:endParaRPr lang="zh-CN" altLang="en-US" dirty="0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0D2757A2-A7D9-457B-8EEE-95642001107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407" y="2921120"/>
            <a:ext cx="1108419" cy="1198639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79E09AB9-883B-46A1-9163-0D1A4CC1080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8630" y="950846"/>
            <a:ext cx="4434270" cy="4795200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2F150ACB-9F87-41EC-AA6B-BA68177610B6}"/>
              </a:ext>
            </a:extLst>
          </p:cNvPr>
          <p:cNvSpPr txBox="1"/>
          <p:nvPr/>
        </p:nvSpPr>
        <p:spPr>
          <a:xfrm>
            <a:off x="2409051" y="2921120"/>
            <a:ext cx="555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4x!</a:t>
            </a:r>
            <a:endParaRPr lang="zh-CN" altLang="en-US" sz="2400" b="1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6CCD19B4-6286-4DBE-98D0-90A11B2E04CB}"/>
              </a:ext>
            </a:extLst>
          </p:cNvPr>
          <p:cNvSpPr/>
          <p:nvPr/>
        </p:nvSpPr>
        <p:spPr>
          <a:xfrm>
            <a:off x="10032934" y="1405298"/>
            <a:ext cx="541538" cy="541538"/>
          </a:xfrm>
          <a:prstGeom prst="rect">
            <a:avLst/>
          </a:prstGeom>
          <a:solidFill>
            <a:srgbClr val="FCD28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4BDDDE1F-732D-46A1-9D1B-114AD399A3FC}"/>
              </a:ext>
            </a:extLst>
          </p:cNvPr>
          <p:cNvSpPr/>
          <p:nvPr/>
        </p:nvSpPr>
        <p:spPr>
          <a:xfrm>
            <a:off x="9491396" y="1405298"/>
            <a:ext cx="541538" cy="541538"/>
          </a:xfrm>
          <a:prstGeom prst="rect">
            <a:avLst/>
          </a:prstGeom>
          <a:solidFill>
            <a:srgbClr val="FCB4B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6AB49451-41CA-4B3A-A201-12D56AEA51B1}"/>
              </a:ext>
            </a:extLst>
          </p:cNvPr>
          <p:cNvSpPr/>
          <p:nvPr/>
        </p:nvSpPr>
        <p:spPr>
          <a:xfrm>
            <a:off x="10032934" y="862067"/>
            <a:ext cx="541538" cy="541538"/>
          </a:xfrm>
          <a:prstGeom prst="rect">
            <a:avLst/>
          </a:prstGeom>
          <a:solidFill>
            <a:srgbClr val="D9BBE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5B8C8213-AE3B-4750-9A3C-6CB2DE4E97A9}"/>
              </a:ext>
            </a:extLst>
          </p:cNvPr>
          <p:cNvSpPr/>
          <p:nvPr/>
        </p:nvSpPr>
        <p:spPr>
          <a:xfrm>
            <a:off x="9491396" y="862067"/>
            <a:ext cx="541538" cy="541538"/>
          </a:xfrm>
          <a:prstGeom prst="rect">
            <a:avLst/>
          </a:prstGeom>
          <a:solidFill>
            <a:srgbClr val="CAD6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4" name="箭头: 右 23">
            <a:extLst>
              <a:ext uri="{FF2B5EF4-FFF2-40B4-BE49-F238E27FC236}">
                <a16:creationId xmlns:a16="http://schemas.microsoft.com/office/drawing/2014/main" id="{F0D06438-E79E-4F24-9F2E-DC85814534C1}"/>
              </a:ext>
            </a:extLst>
          </p:cNvPr>
          <p:cNvSpPr/>
          <p:nvPr/>
        </p:nvSpPr>
        <p:spPr>
          <a:xfrm rot="5400000">
            <a:off x="9727562" y="2178749"/>
            <a:ext cx="599440" cy="2844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0B5F8C64-CB83-4E2E-A08D-5A4F18347269}"/>
              </a:ext>
            </a:extLst>
          </p:cNvPr>
          <p:cNvSpPr/>
          <p:nvPr/>
        </p:nvSpPr>
        <p:spPr>
          <a:xfrm>
            <a:off x="8676263" y="2671773"/>
            <a:ext cx="541538" cy="541538"/>
          </a:xfrm>
          <a:prstGeom prst="rect">
            <a:avLst/>
          </a:prstGeom>
          <a:solidFill>
            <a:srgbClr val="CAD6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68E8231F-5A6E-4780-B738-AB9BA81CDC21}"/>
              </a:ext>
            </a:extLst>
          </p:cNvPr>
          <p:cNvSpPr/>
          <p:nvPr/>
        </p:nvSpPr>
        <p:spPr>
          <a:xfrm>
            <a:off x="9217801" y="2671773"/>
            <a:ext cx="541538" cy="541538"/>
          </a:xfrm>
          <a:prstGeom prst="rect">
            <a:avLst/>
          </a:prstGeom>
          <a:solidFill>
            <a:srgbClr val="9FCAE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?</a:t>
            </a:r>
            <a:endParaRPr lang="zh-CN" altLang="en-US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5B4B3983-E240-4747-8F28-DC41EE3991C3}"/>
              </a:ext>
            </a:extLst>
          </p:cNvPr>
          <p:cNvSpPr/>
          <p:nvPr/>
        </p:nvSpPr>
        <p:spPr>
          <a:xfrm>
            <a:off x="9759339" y="2671773"/>
            <a:ext cx="541538" cy="541538"/>
          </a:xfrm>
          <a:prstGeom prst="rect">
            <a:avLst/>
          </a:prstGeom>
          <a:solidFill>
            <a:srgbClr val="9FCAE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?</a:t>
            </a:r>
            <a:endParaRPr lang="zh-CN" altLang="en-US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B6083AE0-AE8B-4521-A280-9D9C2E920DDB}"/>
              </a:ext>
            </a:extLst>
          </p:cNvPr>
          <p:cNvSpPr/>
          <p:nvPr/>
        </p:nvSpPr>
        <p:spPr>
          <a:xfrm>
            <a:off x="10300877" y="2671773"/>
            <a:ext cx="541538" cy="541538"/>
          </a:xfrm>
          <a:prstGeom prst="rect">
            <a:avLst/>
          </a:prstGeom>
          <a:solidFill>
            <a:srgbClr val="9FCAE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?</a:t>
            </a:r>
            <a:endParaRPr lang="zh-CN" altLang="en-US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D83443E0-62DC-4C72-A5B8-F9C517D11D5C}"/>
              </a:ext>
            </a:extLst>
          </p:cNvPr>
          <p:cNvSpPr/>
          <p:nvPr/>
        </p:nvSpPr>
        <p:spPr>
          <a:xfrm>
            <a:off x="10839589" y="2671773"/>
            <a:ext cx="541538" cy="541538"/>
          </a:xfrm>
          <a:prstGeom prst="rect">
            <a:avLst/>
          </a:prstGeom>
          <a:solidFill>
            <a:srgbClr val="D9BBE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BB2DFBC5-5072-46CC-9DBD-C71D41D0DC25}"/>
              </a:ext>
            </a:extLst>
          </p:cNvPr>
          <p:cNvSpPr/>
          <p:nvPr/>
        </p:nvSpPr>
        <p:spPr>
          <a:xfrm>
            <a:off x="9217801" y="3213311"/>
            <a:ext cx="541538" cy="541538"/>
          </a:xfrm>
          <a:prstGeom prst="rect">
            <a:avLst/>
          </a:prstGeom>
          <a:solidFill>
            <a:srgbClr val="9FCAE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?</a:t>
            </a:r>
            <a:endParaRPr lang="zh-CN" altLang="en-US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45E076F9-1E5F-4123-B07C-E26892ED4353}"/>
              </a:ext>
            </a:extLst>
          </p:cNvPr>
          <p:cNvSpPr/>
          <p:nvPr/>
        </p:nvSpPr>
        <p:spPr>
          <a:xfrm>
            <a:off x="9759339" y="3213311"/>
            <a:ext cx="541538" cy="541538"/>
          </a:xfrm>
          <a:prstGeom prst="rect">
            <a:avLst/>
          </a:prstGeom>
          <a:solidFill>
            <a:srgbClr val="9FCAE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?</a:t>
            </a:r>
            <a:endParaRPr lang="zh-CN" altLang="en-US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75286650-D140-4196-BE53-E84A13D4C59C}"/>
              </a:ext>
            </a:extLst>
          </p:cNvPr>
          <p:cNvSpPr/>
          <p:nvPr/>
        </p:nvSpPr>
        <p:spPr>
          <a:xfrm>
            <a:off x="10300877" y="3213311"/>
            <a:ext cx="541538" cy="541538"/>
          </a:xfrm>
          <a:prstGeom prst="rect">
            <a:avLst/>
          </a:prstGeom>
          <a:solidFill>
            <a:srgbClr val="9FCAE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?</a:t>
            </a:r>
            <a:endParaRPr lang="zh-CN" altLang="en-US" dirty="0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C23C87C7-BECA-43E6-B74E-B85DCC447A9D}"/>
              </a:ext>
            </a:extLst>
          </p:cNvPr>
          <p:cNvSpPr/>
          <p:nvPr/>
        </p:nvSpPr>
        <p:spPr>
          <a:xfrm>
            <a:off x="8676263" y="3213311"/>
            <a:ext cx="541538" cy="541538"/>
          </a:xfrm>
          <a:prstGeom prst="rect">
            <a:avLst/>
          </a:prstGeom>
          <a:solidFill>
            <a:srgbClr val="9FCAE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?</a:t>
            </a:r>
            <a:endParaRPr lang="zh-CN" altLang="en-US" dirty="0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B357CFE2-AA65-40DA-BB0B-6057464E3E74}"/>
              </a:ext>
            </a:extLst>
          </p:cNvPr>
          <p:cNvSpPr/>
          <p:nvPr/>
        </p:nvSpPr>
        <p:spPr>
          <a:xfrm>
            <a:off x="9214975" y="3745910"/>
            <a:ext cx="541538" cy="541538"/>
          </a:xfrm>
          <a:prstGeom prst="rect">
            <a:avLst/>
          </a:prstGeom>
          <a:solidFill>
            <a:srgbClr val="9FCAE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?</a:t>
            </a:r>
            <a:endParaRPr lang="zh-CN" altLang="en-US" dirty="0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C538A976-7A06-4EB9-B4CB-F585287992A1}"/>
              </a:ext>
            </a:extLst>
          </p:cNvPr>
          <p:cNvSpPr/>
          <p:nvPr/>
        </p:nvSpPr>
        <p:spPr>
          <a:xfrm>
            <a:off x="9756513" y="3745910"/>
            <a:ext cx="541538" cy="541538"/>
          </a:xfrm>
          <a:prstGeom prst="rect">
            <a:avLst/>
          </a:prstGeom>
          <a:solidFill>
            <a:srgbClr val="9FCAE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?</a:t>
            </a:r>
            <a:endParaRPr lang="zh-CN" altLang="en-US" dirty="0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8CA7EB56-DD02-432F-80FE-8209938D7E15}"/>
              </a:ext>
            </a:extLst>
          </p:cNvPr>
          <p:cNvSpPr/>
          <p:nvPr/>
        </p:nvSpPr>
        <p:spPr>
          <a:xfrm>
            <a:off x="10298051" y="3745910"/>
            <a:ext cx="541538" cy="541538"/>
          </a:xfrm>
          <a:prstGeom prst="rect">
            <a:avLst/>
          </a:prstGeom>
          <a:solidFill>
            <a:srgbClr val="9FCAE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?</a:t>
            </a:r>
            <a:endParaRPr lang="zh-CN" altLang="en-US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20A9A002-1F61-4BBA-BD65-AECDB7E56693}"/>
              </a:ext>
            </a:extLst>
          </p:cNvPr>
          <p:cNvSpPr/>
          <p:nvPr/>
        </p:nvSpPr>
        <p:spPr>
          <a:xfrm>
            <a:off x="8673437" y="3745910"/>
            <a:ext cx="541538" cy="541538"/>
          </a:xfrm>
          <a:prstGeom prst="rect">
            <a:avLst/>
          </a:prstGeom>
          <a:solidFill>
            <a:srgbClr val="9FCAE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?</a:t>
            </a:r>
            <a:endParaRPr lang="zh-CN" altLang="en-US" dirty="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CD1412C7-691A-4F57-BE18-5D638EC8780A}"/>
              </a:ext>
            </a:extLst>
          </p:cNvPr>
          <p:cNvSpPr/>
          <p:nvPr/>
        </p:nvSpPr>
        <p:spPr>
          <a:xfrm>
            <a:off x="9214975" y="4278509"/>
            <a:ext cx="541538" cy="541538"/>
          </a:xfrm>
          <a:prstGeom prst="rect">
            <a:avLst/>
          </a:prstGeom>
          <a:solidFill>
            <a:srgbClr val="9FCAE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?</a:t>
            </a:r>
            <a:endParaRPr lang="zh-CN" altLang="en-US" dirty="0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D532D7A3-6233-45DF-B6E2-0CD9E294D83C}"/>
              </a:ext>
            </a:extLst>
          </p:cNvPr>
          <p:cNvSpPr/>
          <p:nvPr/>
        </p:nvSpPr>
        <p:spPr>
          <a:xfrm>
            <a:off x="9756513" y="4278509"/>
            <a:ext cx="541538" cy="541538"/>
          </a:xfrm>
          <a:prstGeom prst="rect">
            <a:avLst/>
          </a:prstGeom>
          <a:solidFill>
            <a:srgbClr val="9FCAE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?</a:t>
            </a:r>
            <a:endParaRPr lang="zh-CN" altLang="en-US" dirty="0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C0B1C2B4-BEC0-490F-A9EB-1D8E6FC0A80C}"/>
              </a:ext>
            </a:extLst>
          </p:cNvPr>
          <p:cNvSpPr/>
          <p:nvPr/>
        </p:nvSpPr>
        <p:spPr>
          <a:xfrm>
            <a:off x="10298051" y="4278509"/>
            <a:ext cx="541538" cy="541538"/>
          </a:xfrm>
          <a:prstGeom prst="rect">
            <a:avLst/>
          </a:prstGeom>
          <a:solidFill>
            <a:srgbClr val="9FCAE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?</a:t>
            </a:r>
            <a:endParaRPr lang="zh-CN" altLang="en-US" dirty="0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6A4A9490-431A-4EF3-A296-F62C470F2A40}"/>
              </a:ext>
            </a:extLst>
          </p:cNvPr>
          <p:cNvSpPr/>
          <p:nvPr/>
        </p:nvSpPr>
        <p:spPr>
          <a:xfrm>
            <a:off x="8673437" y="4278509"/>
            <a:ext cx="541538" cy="541538"/>
          </a:xfrm>
          <a:prstGeom prst="rect">
            <a:avLst/>
          </a:prstGeom>
          <a:solidFill>
            <a:srgbClr val="9FCAE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?</a:t>
            </a:r>
            <a:endParaRPr lang="zh-CN" altLang="en-US" dirty="0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31174CEE-4A10-463B-A6C7-DDD14B2A3FB0}"/>
              </a:ext>
            </a:extLst>
          </p:cNvPr>
          <p:cNvSpPr/>
          <p:nvPr/>
        </p:nvSpPr>
        <p:spPr>
          <a:xfrm>
            <a:off x="8664322" y="4814998"/>
            <a:ext cx="541538" cy="541538"/>
          </a:xfrm>
          <a:prstGeom prst="rect">
            <a:avLst/>
          </a:prstGeom>
          <a:solidFill>
            <a:srgbClr val="FCB4B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2B6743F5-5A5C-4944-AB5E-074F9F71FA81}"/>
              </a:ext>
            </a:extLst>
          </p:cNvPr>
          <p:cNvSpPr/>
          <p:nvPr/>
        </p:nvSpPr>
        <p:spPr>
          <a:xfrm>
            <a:off x="10839589" y="4820047"/>
            <a:ext cx="541538" cy="541538"/>
          </a:xfrm>
          <a:prstGeom prst="rect">
            <a:avLst/>
          </a:prstGeom>
          <a:solidFill>
            <a:srgbClr val="FCD28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6BC79D1B-463D-4734-9632-2C23E9BDD2D4}"/>
              </a:ext>
            </a:extLst>
          </p:cNvPr>
          <p:cNvSpPr txBox="1"/>
          <p:nvPr/>
        </p:nvSpPr>
        <p:spPr>
          <a:xfrm>
            <a:off x="8100584" y="2112632"/>
            <a:ext cx="1784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Interpolation!</a:t>
            </a:r>
            <a:endParaRPr lang="zh-CN" altLang="en-US" b="1" dirty="0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CC007A28-D2FD-4604-AEC8-2F10589E6606}"/>
              </a:ext>
            </a:extLst>
          </p:cNvPr>
          <p:cNvSpPr txBox="1"/>
          <p:nvPr/>
        </p:nvSpPr>
        <p:spPr>
          <a:xfrm>
            <a:off x="8514427" y="5510214"/>
            <a:ext cx="2741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Metrics</a:t>
            </a:r>
            <a:r>
              <a:rPr lang="en-US" altLang="zh-CN" b="1" dirty="0"/>
              <a:t>: PSNR, SSIM, …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820489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0F95190F-927E-4657-8E7E-BCB0B9C560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882" y="1688378"/>
            <a:ext cx="5844700" cy="478260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2AFE16BB-990A-427C-9A14-5A81EE8238C9}"/>
              </a:ext>
            </a:extLst>
          </p:cNvPr>
          <p:cNvSpPr txBox="1"/>
          <p:nvPr/>
        </p:nvSpPr>
        <p:spPr>
          <a:xfrm>
            <a:off x="679883" y="765048"/>
            <a:ext cx="71946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Chart from</a:t>
            </a:r>
          </a:p>
          <a:p>
            <a:r>
              <a:rPr lang="en-US" altLang="zh-CN" b="1" dirty="0"/>
              <a:t>Wang, Z., Chen, J., &amp; Hoi, S. C. (2019). Deep learning for image super-resolution: A survey. </a:t>
            </a:r>
            <a:r>
              <a:rPr lang="en-US" altLang="zh-CN" b="1" dirty="0" err="1"/>
              <a:t>arXiv</a:t>
            </a:r>
            <a:r>
              <a:rPr lang="en-US" altLang="zh-CN" b="1" dirty="0"/>
              <a:t> preprint arXiv:1902.06068.</a:t>
            </a:r>
            <a:endParaRPr lang="zh-CN" altLang="en-US" b="1" dirty="0"/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CDAA2D20-3D1B-42AD-B043-D4BFBEE8ACE5}"/>
              </a:ext>
            </a:extLst>
          </p:cNvPr>
          <p:cNvSpPr txBox="1">
            <a:spLocks/>
          </p:cNvSpPr>
          <p:nvPr/>
        </p:nvSpPr>
        <p:spPr>
          <a:xfrm>
            <a:off x="679884" y="-15092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Landscape of super-resolution (SR)</a:t>
            </a:r>
            <a:endParaRPr lang="zh-CN" altLang="en-US" dirty="0"/>
          </a:p>
        </p:txBody>
      </p:sp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7FE74C58-2CEC-410D-9DAD-7A7EA6CDC9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9966" y="1725494"/>
            <a:ext cx="4631924" cy="4729369"/>
          </a:xfrm>
        </p:spPr>
        <p:txBody>
          <a:bodyPr>
            <a:normAutofit fontScale="92500"/>
          </a:bodyPr>
          <a:lstStyle/>
          <a:p>
            <a:r>
              <a:rPr lang="en-US" altLang="zh-CN" dirty="0"/>
              <a:t>Non-deep-learning methods:</a:t>
            </a:r>
          </a:p>
          <a:p>
            <a:pPr lvl="1"/>
            <a:r>
              <a:rPr lang="en-US" altLang="zh-CN" dirty="0"/>
              <a:t>Bilinear, Bicubic, … </a:t>
            </a:r>
            <a:r>
              <a:rPr lang="en-US" altLang="zh-CN" sz="1700" dirty="0"/>
              <a:t>(studied in class)</a:t>
            </a:r>
            <a:endParaRPr lang="en-US" altLang="zh-CN" dirty="0"/>
          </a:p>
          <a:p>
            <a:pPr lvl="1"/>
            <a:r>
              <a:rPr lang="en-US" altLang="zh-CN" dirty="0" err="1"/>
              <a:t>ScSR</a:t>
            </a:r>
            <a:r>
              <a:rPr lang="en-US" altLang="zh-CN" dirty="0"/>
              <a:t> | </a:t>
            </a:r>
            <a:r>
              <a:rPr lang="en-US" altLang="zh-CN" dirty="0">
                <a:hlinkClick r:id="rId3"/>
              </a:rPr>
              <a:t>CVPR08</a:t>
            </a:r>
            <a:endParaRPr lang="en-US" altLang="zh-CN" dirty="0"/>
          </a:p>
          <a:p>
            <a:pPr lvl="1"/>
            <a:r>
              <a:rPr lang="en-US" altLang="zh-CN" dirty="0"/>
              <a:t>ANR | </a:t>
            </a:r>
            <a:r>
              <a:rPr lang="en-US" altLang="zh-CN" dirty="0">
                <a:hlinkClick r:id="rId4"/>
              </a:rPr>
              <a:t>ICCV13</a:t>
            </a:r>
            <a:endParaRPr lang="en-US" altLang="zh-CN" dirty="0"/>
          </a:p>
          <a:p>
            <a:pPr lvl="1"/>
            <a:r>
              <a:rPr lang="en-US" altLang="zh-CN" dirty="0"/>
              <a:t>A+ | </a:t>
            </a:r>
            <a:r>
              <a:rPr lang="en-US" altLang="zh-CN" dirty="0">
                <a:hlinkClick r:id="rId5"/>
              </a:rPr>
              <a:t>ACCV14</a:t>
            </a:r>
            <a:endParaRPr lang="en-US" altLang="zh-CN" dirty="0"/>
          </a:p>
          <a:p>
            <a:pPr lvl="1"/>
            <a:r>
              <a:rPr lang="en-US" altLang="zh-CN" dirty="0"/>
              <a:t>IA | </a:t>
            </a:r>
            <a:r>
              <a:rPr lang="en-US" altLang="zh-CN" dirty="0">
                <a:hlinkClick r:id="rId6"/>
              </a:rPr>
              <a:t>CVPR16</a:t>
            </a:r>
            <a:endParaRPr lang="en-US" altLang="zh-CN" dirty="0"/>
          </a:p>
          <a:p>
            <a:pPr lvl="1"/>
            <a:r>
              <a:rPr lang="en-US" altLang="zh-CN" dirty="0" err="1"/>
              <a:t>SelfExSR</a:t>
            </a:r>
            <a:r>
              <a:rPr lang="en-US" altLang="zh-CN" dirty="0"/>
              <a:t> | </a:t>
            </a:r>
            <a:r>
              <a:rPr lang="en-US" altLang="zh-CN" dirty="0">
                <a:hlinkClick r:id="rId7"/>
              </a:rPr>
              <a:t>CVPR15</a:t>
            </a:r>
            <a:endParaRPr lang="en-US" altLang="zh-CN" dirty="0"/>
          </a:p>
          <a:p>
            <a:pPr lvl="1"/>
            <a:r>
              <a:rPr lang="en-US" altLang="zh-CN" dirty="0"/>
              <a:t>NBSRF | </a:t>
            </a:r>
            <a:r>
              <a:rPr lang="en-US" altLang="zh-CN" dirty="0">
                <a:hlinkClick r:id="rId8"/>
              </a:rPr>
              <a:t>ICCV15</a:t>
            </a:r>
            <a:endParaRPr lang="en-US" altLang="zh-CN" dirty="0"/>
          </a:p>
          <a:p>
            <a:pPr lvl="1"/>
            <a:r>
              <a:rPr lang="en-US" altLang="zh-CN" dirty="0"/>
              <a:t>RFL | </a:t>
            </a:r>
            <a:r>
              <a:rPr lang="en-US" altLang="zh-CN" dirty="0">
                <a:hlinkClick r:id="rId9"/>
              </a:rPr>
              <a:t>ICCV15</a:t>
            </a:r>
            <a:endParaRPr lang="en-US" altLang="zh-CN" dirty="0"/>
          </a:p>
          <a:p>
            <a:pPr lvl="1"/>
            <a:r>
              <a:rPr lang="en-US" altLang="zh-CN" dirty="0"/>
              <a:t>…</a:t>
            </a:r>
          </a:p>
          <a:p>
            <a:pPr lvl="1"/>
            <a:endParaRPr lang="en-US" altLang="zh-CN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8782B22-EE74-47D5-A2EF-729F9601632F}"/>
              </a:ext>
            </a:extLst>
          </p:cNvPr>
          <p:cNvSpPr txBox="1"/>
          <p:nvPr/>
        </p:nvSpPr>
        <p:spPr>
          <a:xfrm>
            <a:off x="6991909" y="6092952"/>
            <a:ext cx="5037334" cy="492443"/>
          </a:xfrm>
          <a:prstGeom prst="rect">
            <a:avLst/>
          </a:prstGeom>
          <a:solidFill>
            <a:srgbClr val="9FCAED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600" dirty="0">
                <a:solidFill>
                  <a:schemeClr val="tx2"/>
                </a:solidFill>
              </a:rPr>
              <a:t>Good for real-time applications</a:t>
            </a:r>
            <a:endParaRPr lang="zh-CN" altLang="en-US" sz="26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64820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F1228BDC-75C8-4A59-B030-87F53341EB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617" y="1027906"/>
            <a:ext cx="12192000" cy="5835702"/>
          </a:xfrm>
          <a:prstGeom prst="rect">
            <a:avLst/>
          </a:prstGeom>
        </p:spPr>
      </p:pic>
      <p:sp>
        <p:nvSpPr>
          <p:cNvPr id="5" name="标题 1">
            <a:extLst>
              <a:ext uri="{FF2B5EF4-FFF2-40B4-BE49-F238E27FC236}">
                <a16:creationId xmlns:a16="http://schemas.microsoft.com/office/drawing/2014/main" id="{6339A2BB-18C6-4BBF-932E-D75A77B09619}"/>
              </a:ext>
            </a:extLst>
          </p:cNvPr>
          <p:cNvSpPr txBox="1">
            <a:spLocks/>
          </p:cNvSpPr>
          <p:nvPr/>
        </p:nvSpPr>
        <p:spPr>
          <a:xfrm>
            <a:off x="679884" y="-15092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Landscape of super-resolution (SR)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251AE92-08DB-4829-9673-18E93AEDD2BC}"/>
              </a:ext>
            </a:extLst>
          </p:cNvPr>
          <p:cNvSpPr txBox="1"/>
          <p:nvPr/>
        </p:nvSpPr>
        <p:spPr>
          <a:xfrm>
            <a:off x="679884" y="1298902"/>
            <a:ext cx="57653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Chart from</a:t>
            </a:r>
          </a:p>
          <a:p>
            <a:r>
              <a:rPr lang="en-US" altLang="zh-CN" b="1" dirty="0"/>
              <a:t>Saeed Anwar, Salman Khan, Nick Barnes. A Deep Journey into Super-resolution: A survey. </a:t>
            </a:r>
            <a:r>
              <a:rPr lang="en-US" altLang="zh-CN" b="1" dirty="0" err="1"/>
              <a:t>arxiv</a:t>
            </a:r>
            <a:r>
              <a:rPr lang="en-US" altLang="zh-CN" b="1" dirty="0"/>
              <a:t>, 2019.</a:t>
            </a:r>
            <a:endParaRPr lang="zh-CN" altLang="en-US" b="1" dirty="0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062F423B-73E4-4A01-8FCC-CFAC3AC2FE81}"/>
              </a:ext>
            </a:extLst>
          </p:cNvPr>
          <p:cNvCxnSpPr/>
          <p:nvPr/>
        </p:nvCxnSpPr>
        <p:spPr>
          <a:xfrm>
            <a:off x="7235301" y="5326602"/>
            <a:ext cx="594804" cy="117185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136C9677-6B20-4BDC-B243-A5E05B2BF3F7}"/>
              </a:ext>
            </a:extLst>
          </p:cNvPr>
          <p:cNvSpPr txBox="1"/>
          <p:nvPr/>
        </p:nvSpPr>
        <p:spPr>
          <a:xfrm>
            <a:off x="5778624" y="4957270"/>
            <a:ext cx="2913353" cy="369332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TRILLIONs of operations!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9445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2A2F7C84-FBFC-4728-95AB-6777645F6D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13562"/>
            <a:ext cx="12192000" cy="4091506"/>
          </a:xfrm>
          <a:prstGeom prst="rect">
            <a:avLst/>
          </a:prstGeom>
        </p:spPr>
      </p:pic>
      <p:sp>
        <p:nvSpPr>
          <p:cNvPr id="5" name="标题 1">
            <a:extLst>
              <a:ext uri="{FF2B5EF4-FFF2-40B4-BE49-F238E27FC236}">
                <a16:creationId xmlns:a16="http://schemas.microsoft.com/office/drawing/2014/main" id="{6CF28301-5AF1-44BF-92DA-CDF216E6897F}"/>
              </a:ext>
            </a:extLst>
          </p:cNvPr>
          <p:cNvSpPr txBox="1">
            <a:spLocks/>
          </p:cNvSpPr>
          <p:nvPr/>
        </p:nvSpPr>
        <p:spPr>
          <a:xfrm>
            <a:off x="679884" y="-15092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Landscape of super-resolution (SR)</a:t>
            </a:r>
            <a:endParaRPr lang="zh-CN" altLang="en-US" dirty="0"/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826B2982-AE73-4F21-9A5F-CB93C7BA4E13}"/>
              </a:ext>
            </a:extLst>
          </p:cNvPr>
          <p:cNvSpPr txBox="1">
            <a:spLocks/>
          </p:cNvSpPr>
          <p:nvPr/>
        </p:nvSpPr>
        <p:spPr>
          <a:xfrm>
            <a:off x="679884" y="75293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Results from RDN </a:t>
            </a:r>
            <a:r>
              <a:rPr lang="en-US" altLang="zh-CN" sz="2800" dirty="0"/>
              <a:t>(bicubic degradation)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70E3570-6B9A-497E-A02B-45464E769508}"/>
              </a:ext>
            </a:extLst>
          </p:cNvPr>
          <p:cNvSpPr/>
          <p:nvPr/>
        </p:nvSpPr>
        <p:spPr>
          <a:xfrm>
            <a:off x="264850" y="6211669"/>
            <a:ext cx="11662299" cy="646331"/>
          </a:xfrm>
          <a:prstGeom prst="rect">
            <a:avLst/>
          </a:prstGeom>
          <a:solidFill>
            <a:srgbClr val="CAD680"/>
          </a:solidFill>
        </p:spPr>
        <p:txBody>
          <a:bodyPr wrap="square">
            <a:spAutoFit/>
          </a:bodyPr>
          <a:lstStyle/>
          <a:p>
            <a:r>
              <a:rPr lang="en-US" altLang="zh-CN" dirty="0"/>
              <a:t>\</a:t>
            </a:r>
            <a:r>
              <a:rPr lang="en-US" altLang="zh-CN" dirty="0" err="1"/>
              <a:t>bibitem</a:t>
            </a:r>
            <a:r>
              <a:rPr lang="en-US" altLang="zh-CN" dirty="0"/>
              <a:t>{</a:t>
            </a:r>
            <a:r>
              <a:rPr lang="en-US" altLang="zh-CN" b="1" dirty="0">
                <a:solidFill>
                  <a:srgbClr val="FF0000"/>
                </a:solidFill>
              </a:rPr>
              <a:t>RDN</a:t>
            </a:r>
            <a:r>
              <a:rPr lang="en-US" altLang="zh-CN" dirty="0"/>
              <a:t>} Y. Zhang, Y. Tian, Y. Kong, B. Zhong, and Y. Fu, “Residual dense network for image super-resolution,” 2018 IEEE/CVF Conference on Computer Vision and Pattern Recognition (CVPR) IEEE, 2018.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3408582-737A-4E04-8B2D-65B656FE55A3}"/>
              </a:ext>
            </a:extLst>
          </p:cNvPr>
          <p:cNvSpPr/>
          <p:nvPr/>
        </p:nvSpPr>
        <p:spPr>
          <a:xfrm>
            <a:off x="11008311" y="3163239"/>
            <a:ext cx="1074198" cy="2102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67106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89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8" name="Rectangle 91">
            <a:extLst>
              <a:ext uri="{FF2B5EF4-FFF2-40B4-BE49-F238E27FC236}">
                <a16:creationId xmlns:a16="http://schemas.microsoft.com/office/drawing/2014/main" id="{996DFAFB-BCE1-4BEC-82FB-D574234DE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89" name="Top left">
            <a:extLst>
              <a:ext uri="{FF2B5EF4-FFF2-40B4-BE49-F238E27FC236}">
                <a16:creationId xmlns:a16="http://schemas.microsoft.com/office/drawing/2014/main" id="{4210BA9D-B4AC-4A1D-B63B-44F10A9A7D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2AB57F67-BA3E-4168-B776-298ABEE40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1A37E474-2AB5-44C2-89C5-00B18BBF0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3C7682BD-43A7-412C-9D1C-C253EDF7F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CE322CA5-5700-49C5-B2F4-5451AEC68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7FF4B5E5-C2CB-47A0-BDC9-D9560C77B3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DC206FD4-2993-45C6-A6D2-945277425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0AC4F993-F14F-4F25-A6AB-1AD9E2A820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1CD13FF4-3251-4983-B074-BD35A9902B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3140" y="396566"/>
            <a:ext cx="3776416" cy="1326619"/>
          </a:xfrm>
        </p:spPr>
        <p:txBody>
          <a:bodyPr anchor="b">
            <a:normAutofit/>
          </a:bodyPr>
          <a:lstStyle/>
          <a:p>
            <a:pPr algn="l"/>
            <a:r>
              <a:rPr lang="en-US" sz="5400" dirty="0"/>
              <a:t>Our Goal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3729" y="2426187"/>
            <a:ext cx="11561715" cy="2019462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6000" dirty="0">
                <a:cs typeface="Segoe UI"/>
              </a:rPr>
              <a:t>Do better than RDN in SSIM!</a:t>
            </a:r>
          </a:p>
          <a:p>
            <a:r>
              <a:rPr lang="en-US" sz="2800" dirty="0">
                <a:cs typeface="Segoe UI"/>
              </a:rPr>
              <a:t>without severe loss in PSNR</a:t>
            </a:r>
          </a:p>
        </p:txBody>
      </p:sp>
      <p:grpSp>
        <p:nvGrpSpPr>
          <p:cNvPr id="104" name="Cross">
            <a:extLst>
              <a:ext uri="{FF2B5EF4-FFF2-40B4-BE49-F238E27FC236}">
                <a16:creationId xmlns:a16="http://schemas.microsoft.com/office/drawing/2014/main" id="{80F56037-8334-4400-9C7A-A3BEFA96A8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945264" y="149792"/>
            <a:ext cx="118872" cy="118872"/>
            <a:chOff x="1175347" y="3733800"/>
            <a:chExt cx="118872" cy="118872"/>
          </a:xfrm>
        </p:grpSpPr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060AD0EB-D554-49C4-9728-C64D6D6867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1" name="Straight Connector 105">
              <a:extLst>
                <a:ext uri="{FF2B5EF4-FFF2-40B4-BE49-F238E27FC236}">
                  <a16:creationId xmlns:a16="http://schemas.microsoft.com/office/drawing/2014/main" id="{C9432895-644F-4E09-97C7-F8DB36AAE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08" name="Bottom Right">
            <a:extLst>
              <a:ext uri="{FF2B5EF4-FFF2-40B4-BE49-F238E27FC236}">
                <a16:creationId xmlns:a16="http://schemas.microsoft.com/office/drawing/2014/main" id="{6B310A71-665E-47AB-9D80-2D90F7D921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6AD1AF10-782F-4908-A718-EA87EC7170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110" name="Graphic 157">
              <a:extLst>
                <a:ext uri="{FF2B5EF4-FFF2-40B4-BE49-F238E27FC236}">
                  <a16:creationId xmlns:a16="http://schemas.microsoft.com/office/drawing/2014/main" id="{A935357A-B553-44CD-9376-FE1E605750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112" name="Freeform: Shape 111">
                <a:extLst>
                  <a:ext uri="{FF2B5EF4-FFF2-40B4-BE49-F238E27FC236}">
                    <a16:creationId xmlns:a16="http://schemas.microsoft.com/office/drawing/2014/main" id="{71A180B9-74EE-45CB-8BC1-41E1C075852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" name="Freeform: Shape 112">
                <a:extLst>
                  <a:ext uri="{FF2B5EF4-FFF2-40B4-BE49-F238E27FC236}">
                    <a16:creationId xmlns:a16="http://schemas.microsoft.com/office/drawing/2014/main" id="{D0ED6DBC-425A-4959-8ACF-4263EEF2467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4" name="Freeform: Shape 113">
                <a:extLst>
                  <a:ext uri="{FF2B5EF4-FFF2-40B4-BE49-F238E27FC236}">
                    <a16:creationId xmlns:a16="http://schemas.microsoft.com/office/drawing/2014/main" id="{1B431B70-9FAD-408D-890D-646D4840455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5" name="Freeform: Shape 114">
                <a:extLst>
                  <a:ext uri="{FF2B5EF4-FFF2-40B4-BE49-F238E27FC236}">
                    <a16:creationId xmlns:a16="http://schemas.microsoft.com/office/drawing/2014/main" id="{8E532E75-ACFE-4179-B41D-039B3B768C7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" name="Freeform: Shape 115">
                <a:extLst>
                  <a:ext uri="{FF2B5EF4-FFF2-40B4-BE49-F238E27FC236}">
                    <a16:creationId xmlns:a16="http://schemas.microsoft.com/office/drawing/2014/main" id="{1C81F463-8260-4AAF-9233-3FE29293CD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7" name="Freeform: Shape 116">
                <a:extLst>
                  <a:ext uri="{FF2B5EF4-FFF2-40B4-BE49-F238E27FC236}">
                    <a16:creationId xmlns:a16="http://schemas.microsoft.com/office/drawing/2014/main" id="{5D51C233-AAFA-43B0-85ED-E42E8DE5E5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8" name="Freeform: Shape 117">
                <a:extLst>
                  <a:ext uri="{FF2B5EF4-FFF2-40B4-BE49-F238E27FC236}">
                    <a16:creationId xmlns:a16="http://schemas.microsoft.com/office/drawing/2014/main" id="{0D7BBAB6-5F70-4658-9F1E-4F56C83F042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2FADCFE9-3879-4BEB-8C66-8CDE965275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3" name="文本框 32">
            <a:extLst>
              <a:ext uri="{FF2B5EF4-FFF2-40B4-BE49-F238E27FC236}">
                <a16:creationId xmlns:a16="http://schemas.microsoft.com/office/drawing/2014/main" id="{30FB089B-391F-4431-B24B-F7A7E186266B}"/>
              </a:ext>
            </a:extLst>
          </p:cNvPr>
          <p:cNvSpPr txBox="1"/>
          <p:nvPr/>
        </p:nvSpPr>
        <p:spPr>
          <a:xfrm>
            <a:off x="6281451" y="5050611"/>
            <a:ext cx="525747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dirty="0">
                <a:solidFill>
                  <a:srgbClr val="CAD680"/>
                </a:solidFill>
              </a:rPr>
              <a:t>(We do not have powerful </a:t>
            </a:r>
            <a:r>
              <a:rPr lang="en-US" altLang="zh-CN" sz="2600" b="1" dirty="0">
                <a:solidFill>
                  <a:srgbClr val="CAD680"/>
                </a:solidFill>
              </a:rPr>
              <a:t>GPU</a:t>
            </a:r>
            <a:r>
              <a:rPr lang="en-US" altLang="zh-CN" sz="2600" dirty="0">
                <a:solidFill>
                  <a:srgbClr val="CAD680"/>
                </a:solidFill>
              </a:rPr>
              <a:t>s…)</a:t>
            </a:r>
            <a:endParaRPr lang="zh-CN" altLang="en-US" sz="2600" dirty="0">
              <a:solidFill>
                <a:srgbClr val="CAD6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90421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81BC67A1-175E-439E-85E2-88911C119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94A7B82C-30F1-42B4-BE36-3DB42DD517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2" name="Top Left">
            <a:extLst>
              <a:ext uri="{FF2B5EF4-FFF2-40B4-BE49-F238E27FC236}">
                <a16:creationId xmlns:a16="http://schemas.microsoft.com/office/drawing/2014/main" id="{019E22E7-A14F-465E-A704-1E81AFD8DF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3086"/>
            <a:ext cx="4853749" cy="5127923"/>
            <a:chOff x="0" y="-3086"/>
            <a:chExt cx="4853749" cy="5127923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EA2AE61-06D9-484D-8DD1-BACA157CCA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454C1B16-3C93-4003-88AD-F74DAD18C8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-110962" y="150592"/>
              <a:ext cx="5085197" cy="4844224"/>
            </a:xfrm>
            <a:custGeom>
              <a:avLst/>
              <a:gdLst>
                <a:gd name="connsiteX0" fmla="*/ 425663 w 5085197"/>
                <a:gd name="connsiteY0" fmla="*/ 0 h 4844224"/>
                <a:gd name="connsiteX1" fmla="*/ 277263 w 5085197"/>
                <a:gd name="connsiteY1" fmla="*/ 200882 h 4844224"/>
                <a:gd name="connsiteX2" fmla="*/ 155629 w 5085197"/>
                <a:gd name="connsiteY2" fmla="*/ 472154 h 4844224"/>
                <a:gd name="connsiteX3" fmla="*/ 55998 w 5085197"/>
                <a:gd name="connsiteY3" fmla="*/ 785336 h 4844224"/>
                <a:gd name="connsiteX4" fmla="*/ 6182 w 5085197"/>
                <a:gd name="connsiteY4" fmla="*/ 1154335 h 4844224"/>
                <a:gd name="connsiteX5" fmla="*/ 6182 w 5085197"/>
                <a:gd name="connsiteY5" fmla="*/ 1577245 h 4844224"/>
                <a:gd name="connsiteX6" fmla="*/ 59998 w 5085197"/>
                <a:gd name="connsiteY6" fmla="*/ 1960245 h 4844224"/>
                <a:gd name="connsiteX7" fmla="*/ 187633 w 5085197"/>
                <a:gd name="connsiteY7" fmla="*/ 2261426 h 4844224"/>
                <a:gd name="connsiteX8" fmla="*/ 365084 w 5085197"/>
                <a:gd name="connsiteY8" fmla="*/ 2474881 h 4844224"/>
                <a:gd name="connsiteX9" fmla="*/ 642261 w 5085197"/>
                <a:gd name="connsiteY9" fmla="*/ 2658428 h 4844224"/>
                <a:gd name="connsiteX10" fmla="*/ 965254 w 5085197"/>
                <a:gd name="connsiteY10" fmla="*/ 2770156 h 4844224"/>
                <a:gd name="connsiteX11" fmla="*/ 1312155 w 5085197"/>
                <a:gd name="connsiteY11" fmla="*/ 2812066 h 4844224"/>
                <a:gd name="connsiteX12" fmla="*/ 1493606 w 5085197"/>
                <a:gd name="connsiteY12" fmla="*/ 2877884 h 4844224"/>
                <a:gd name="connsiteX13" fmla="*/ 1700965 w 5085197"/>
                <a:gd name="connsiteY13" fmla="*/ 3085338 h 4844224"/>
                <a:gd name="connsiteX14" fmla="*/ 1856508 w 5085197"/>
                <a:gd name="connsiteY14" fmla="*/ 3320701 h 4844224"/>
                <a:gd name="connsiteX15" fmla="*/ 1968141 w 5085197"/>
                <a:gd name="connsiteY15" fmla="*/ 3460337 h 4844224"/>
                <a:gd name="connsiteX16" fmla="*/ 2147593 w 5085197"/>
                <a:gd name="connsiteY16" fmla="*/ 3544157 h 4844224"/>
                <a:gd name="connsiteX17" fmla="*/ 2492493 w 5085197"/>
                <a:gd name="connsiteY17" fmla="*/ 3544157 h 4844224"/>
                <a:gd name="connsiteX18" fmla="*/ 2729760 w 5085197"/>
                <a:gd name="connsiteY18" fmla="*/ 3544157 h 4844224"/>
                <a:gd name="connsiteX19" fmla="*/ 2865301 w 5085197"/>
                <a:gd name="connsiteY19" fmla="*/ 3627978 h 4844224"/>
                <a:gd name="connsiteX20" fmla="*/ 2984935 w 5085197"/>
                <a:gd name="connsiteY20" fmla="*/ 3773615 h 4844224"/>
                <a:gd name="connsiteX21" fmla="*/ 3126477 w 5085197"/>
                <a:gd name="connsiteY21" fmla="*/ 3995071 h 4844224"/>
                <a:gd name="connsiteX22" fmla="*/ 3293926 w 5085197"/>
                <a:gd name="connsiteY22" fmla="*/ 4348163 h 4844224"/>
                <a:gd name="connsiteX23" fmla="*/ 3445469 w 5085197"/>
                <a:gd name="connsiteY23" fmla="*/ 4623435 h 4844224"/>
                <a:gd name="connsiteX24" fmla="*/ 3549196 w 5085197"/>
                <a:gd name="connsiteY24" fmla="*/ 4727163 h 4844224"/>
                <a:gd name="connsiteX25" fmla="*/ 3953913 w 5085197"/>
                <a:gd name="connsiteY25" fmla="*/ 4773073 h 4844224"/>
                <a:gd name="connsiteX26" fmla="*/ 4406542 w 5085197"/>
                <a:gd name="connsiteY26" fmla="*/ 4729163 h 4844224"/>
                <a:gd name="connsiteX27" fmla="*/ 4573991 w 5085197"/>
                <a:gd name="connsiteY27" fmla="*/ 4709256 h 4844224"/>
                <a:gd name="connsiteX28" fmla="*/ 5085198 w 5085197"/>
                <a:gd name="connsiteY28" fmla="*/ 4844225 h 4844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085197" h="4844224">
                  <a:moveTo>
                    <a:pt x="425663" y="0"/>
                  </a:moveTo>
                  <a:cubicBezTo>
                    <a:pt x="425663" y="0"/>
                    <a:pt x="309172" y="142875"/>
                    <a:pt x="277263" y="200882"/>
                  </a:cubicBezTo>
                  <a:cubicBezTo>
                    <a:pt x="229448" y="287846"/>
                    <a:pt x="191253" y="379571"/>
                    <a:pt x="155629" y="472154"/>
                  </a:cubicBezTo>
                  <a:cubicBezTo>
                    <a:pt x="116291" y="574548"/>
                    <a:pt x="80953" y="678561"/>
                    <a:pt x="55998" y="785336"/>
                  </a:cubicBezTo>
                  <a:cubicBezTo>
                    <a:pt x="27804" y="906399"/>
                    <a:pt x="13707" y="1030224"/>
                    <a:pt x="6182" y="1154335"/>
                  </a:cubicBezTo>
                  <a:cubicBezTo>
                    <a:pt x="-2391" y="1295114"/>
                    <a:pt x="-1724" y="1436370"/>
                    <a:pt x="6182" y="1577245"/>
                  </a:cubicBezTo>
                  <a:cubicBezTo>
                    <a:pt x="13421" y="1706309"/>
                    <a:pt x="26851" y="1835372"/>
                    <a:pt x="59998" y="1960245"/>
                  </a:cubicBezTo>
                  <a:cubicBezTo>
                    <a:pt x="88097" y="2066258"/>
                    <a:pt x="130007" y="2168176"/>
                    <a:pt x="187633" y="2261426"/>
                  </a:cubicBezTo>
                  <a:cubicBezTo>
                    <a:pt x="236496" y="2340578"/>
                    <a:pt x="296028" y="2412587"/>
                    <a:pt x="365084" y="2474881"/>
                  </a:cubicBezTo>
                  <a:cubicBezTo>
                    <a:pt x="447761" y="2549366"/>
                    <a:pt x="542439" y="2609088"/>
                    <a:pt x="642261" y="2658428"/>
                  </a:cubicBezTo>
                  <a:cubicBezTo>
                    <a:pt x="744941" y="2709196"/>
                    <a:pt x="852573" y="2749963"/>
                    <a:pt x="965254" y="2770156"/>
                  </a:cubicBezTo>
                  <a:cubicBezTo>
                    <a:pt x="1080030" y="2790635"/>
                    <a:pt x="1197664" y="2789778"/>
                    <a:pt x="1312155" y="2812066"/>
                  </a:cubicBezTo>
                  <a:cubicBezTo>
                    <a:pt x="1375877" y="2824448"/>
                    <a:pt x="1437980" y="2844641"/>
                    <a:pt x="1493606" y="2877884"/>
                  </a:cubicBezTo>
                  <a:cubicBezTo>
                    <a:pt x="1578283" y="2928366"/>
                    <a:pt x="1643053" y="3005138"/>
                    <a:pt x="1700965" y="3085338"/>
                  </a:cubicBezTo>
                  <a:cubicBezTo>
                    <a:pt x="1756020" y="3161538"/>
                    <a:pt x="1805645" y="3241548"/>
                    <a:pt x="1856508" y="3320701"/>
                  </a:cubicBezTo>
                  <a:cubicBezTo>
                    <a:pt x="1888893" y="3371183"/>
                    <a:pt x="1922707" y="3421380"/>
                    <a:pt x="1968141" y="3460337"/>
                  </a:cubicBezTo>
                  <a:cubicBezTo>
                    <a:pt x="2019005" y="3503962"/>
                    <a:pt x="2082060" y="3529679"/>
                    <a:pt x="2147593" y="3544157"/>
                  </a:cubicBezTo>
                  <a:cubicBezTo>
                    <a:pt x="2260559" y="3569018"/>
                    <a:pt x="2377526" y="3558445"/>
                    <a:pt x="2492493" y="3544157"/>
                  </a:cubicBezTo>
                  <a:cubicBezTo>
                    <a:pt x="2572122" y="3534251"/>
                    <a:pt x="2653370" y="3521012"/>
                    <a:pt x="2729760" y="3544157"/>
                  </a:cubicBezTo>
                  <a:cubicBezTo>
                    <a:pt x="2781291" y="3559778"/>
                    <a:pt x="2826249" y="3590735"/>
                    <a:pt x="2865301" y="3627978"/>
                  </a:cubicBezTo>
                  <a:cubicBezTo>
                    <a:pt x="2910831" y="3671411"/>
                    <a:pt x="2948550" y="3722180"/>
                    <a:pt x="2984935" y="3773615"/>
                  </a:cubicBezTo>
                  <a:cubicBezTo>
                    <a:pt x="3035608" y="3845147"/>
                    <a:pt x="3084471" y="3918109"/>
                    <a:pt x="3126477" y="3995071"/>
                  </a:cubicBezTo>
                  <a:cubicBezTo>
                    <a:pt x="3188961" y="4109371"/>
                    <a:pt x="3239729" y="4229576"/>
                    <a:pt x="3293926" y="4348163"/>
                  </a:cubicBezTo>
                  <a:cubicBezTo>
                    <a:pt x="3337646" y="4443698"/>
                    <a:pt x="3384318" y="4538187"/>
                    <a:pt x="3445469" y="4623435"/>
                  </a:cubicBezTo>
                  <a:cubicBezTo>
                    <a:pt x="3474330" y="4663631"/>
                    <a:pt x="3507858" y="4700207"/>
                    <a:pt x="3549196" y="4727163"/>
                  </a:cubicBezTo>
                  <a:cubicBezTo>
                    <a:pt x="3665401" y="4802886"/>
                    <a:pt x="3813896" y="4783931"/>
                    <a:pt x="3953913" y="4773073"/>
                  </a:cubicBezTo>
                  <a:cubicBezTo>
                    <a:pt x="4105170" y="4761262"/>
                    <a:pt x="4256904" y="4753928"/>
                    <a:pt x="4406542" y="4729163"/>
                  </a:cubicBezTo>
                  <a:cubicBezTo>
                    <a:pt x="4462168" y="4720019"/>
                    <a:pt x="4517698" y="4709256"/>
                    <a:pt x="4573991" y="4709256"/>
                  </a:cubicBezTo>
                  <a:cubicBezTo>
                    <a:pt x="4675813" y="4709065"/>
                    <a:pt x="4891841" y="4844225"/>
                    <a:pt x="5085198" y="4844225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E65E8AD-ED51-4874-AABA-DDA0C15978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-170994" y="210625"/>
              <a:ext cx="5010476" cy="4649438"/>
            </a:xfrm>
            <a:custGeom>
              <a:avLst/>
              <a:gdLst>
                <a:gd name="connsiteX0" fmla="*/ 454193 w 5010476"/>
                <a:gd name="connsiteY0" fmla="*/ 0 h 4649438"/>
                <a:gd name="connsiteX1" fmla="*/ 352085 w 5010476"/>
                <a:gd name="connsiteY1" fmla="*/ 92869 h 4649438"/>
                <a:gd name="connsiteX2" fmla="*/ 242452 w 5010476"/>
                <a:gd name="connsiteY2" fmla="*/ 260414 h 4649438"/>
                <a:gd name="connsiteX3" fmla="*/ 130819 w 5010476"/>
                <a:gd name="connsiteY3" fmla="*/ 535686 h 4649438"/>
                <a:gd name="connsiteX4" fmla="*/ 57000 w 5010476"/>
                <a:gd name="connsiteY4" fmla="*/ 761143 h 4649438"/>
                <a:gd name="connsiteX5" fmla="*/ 3184 w 5010476"/>
                <a:gd name="connsiteY5" fmla="*/ 1140143 h 4649438"/>
                <a:gd name="connsiteX6" fmla="*/ 3184 w 5010476"/>
                <a:gd name="connsiteY6" fmla="*/ 1439704 h 4649438"/>
                <a:gd name="connsiteX7" fmla="*/ 60524 w 5010476"/>
                <a:gd name="connsiteY7" fmla="*/ 1905953 h 4649438"/>
                <a:gd name="connsiteX8" fmla="*/ 213686 w 5010476"/>
                <a:gd name="connsiteY8" fmla="*/ 2269808 h 4649438"/>
                <a:gd name="connsiteX9" fmla="*/ 373325 w 5010476"/>
                <a:gd name="connsiteY9" fmla="*/ 2455926 h 4649438"/>
                <a:gd name="connsiteX10" fmla="*/ 644502 w 5010476"/>
                <a:gd name="connsiteY10" fmla="*/ 2625662 h 4649438"/>
                <a:gd name="connsiteX11" fmla="*/ 902915 w 5010476"/>
                <a:gd name="connsiteY11" fmla="*/ 2697195 h 4649438"/>
                <a:gd name="connsiteX12" fmla="*/ 1224860 w 5010476"/>
                <a:gd name="connsiteY12" fmla="*/ 2719102 h 4649438"/>
                <a:gd name="connsiteX13" fmla="*/ 1430315 w 5010476"/>
                <a:gd name="connsiteY13" fmla="*/ 2731008 h 4649438"/>
                <a:gd name="connsiteX14" fmla="*/ 1652914 w 5010476"/>
                <a:gd name="connsiteY14" fmla="*/ 2852642 h 4649438"/>
                <a:gd name="connsiteX15" fmla="*/ 1739306 w 5010476"/>
                <a:gd name="connsiteY15" fmla="*/ 2985611 h 4649438"/>
                <a:gd name="connsiteX16" fmla="*/ 1848938 w 5010476"/>
                <a:gd name="connsiteY16" fmla="*/ 3155156 h 4649438"/>
                <a:gd name="connsiteX17" fmla="*/ 2015054 w 5010476"/>
                <a:gd name="connsiteY17" fmla="*/ 3294793 h 4649438"/>
                <a:gd name="connsiteX18" fmla="*/ 2231082 w 5010476"/>
                <a:gd name="connsiteY18" fmla="*/ 3336322 h 4649438"/>
                <a:gd name="connsiteX19" fmla="*/ 2427106 w 5010476"/>
                <a:gd name="connsiteY19" fmla="*/ 3278124 h 4649438"/>
                <a:gd name="connsiteX20" fmla="*/ 2531786 w 5010476"/>
                <a:gd name="connsiteY20" fmla="*/ 3151823 h 4649438"/>
                <a:gd name="connsiteX21" fmla="*/ 2520165 w 5010476"/>
                <a:gd name="connsiteY21" fmla="*/ 2907411 h 4649438"/>
                <a:gd name="connsiteX22" fmla="*/ 2481970 w 5010476"/>
                <a:gd name="connsiteY22" fmla="*/ 2648045 h 4649438"/>
                <a:gd name="connsiteX23" fmla="*/ 2458729 w 5010476"/>
                <a:gd name="connsiteY23" fmla="*/ 2513362 h 4649438"/>
                <a:gd name="connsiteX24" fmla="*/ 2458729 w 5010476"/>
                <a:gd name="connsiteY24" fmla="*/ 2408587 h 4649438"/>
                <a:gd name="connsiteX25" fmla="*/ 2581697 w 5010476"/>
                <a:gd name="connsiteY25" fmla="*/ 2310479 h 4649438"/>
                <a:gd name="connsiteX26" fmla="*/ 2762767 w 5010476"/>
                <a:gd name="connsiteY26" fmla="*/ 2325434 h 4649438"/>
                <a:gd name="connsiteX27" fmla="*/ 2872400 w 5010476"/>
                <a:gd name="connsiteY27" fmla="*/ 2410206 h 4649438"/>
                <a:gd name="connsiteX28" fmla="*/ 2925549 w 5010476"/>
                <a:gd name="connsiteY28" fmla="*/ 2637949 h 4649438"/>
                <a:gd name="connsiteX29" fmla="*/ 2820869 w 5010476"/>
                <a:gd name="connsiteY29" fmla="*/ 2968752 h 4649438"/>
                <a:gd name="connsiteX30" fmla="*/ 2789342 w 5010476"/>
                <a:gd name="connsiteY30" fmla="*/ 3194876 h 4649438"/>
                <a:gd name="connsiteX31" fmla="*/ 2889069 w 5010476"/>
                <a:gd name="connsiteY31" fmla="*/ 3447574 h 4649438"/>
                <a:gd name="connsiteX32" fmla="*/ 3070139 w 5010476"/>
                <a:gd name="connsiteY32" fmla="*/ 3783330 h 4649438"/>
                <a:gd name="connsiteX33" fmla="*/ 3181486 w 5010476"/>
                <a:gd name="connsiteY33" fmla="*/ 4014407 h 4649438"/>
                <a:gd name="connsiteX34" fmla="*/ 3351888 w 5010476"/>
                <a:gd name="connsiteY34" fmla="*/ 4312539 h 4649438"/>
                <a:gd name="connsiteX35" fmla="*/ 3512194 w 5010476"/>
                <a:gd name="connsiteY35" fmla="*/ 4504087 h 4649438"/>
                <a:gd name="connsiteX36" fmla="*/ 3670119 w 5010476"/>
                <a:gd name="connsiteY36" fmla="*/ 4595051 h 4649438"/>
                <a:gd name="connsiteX37" fmla="*/ 3909386 w 5010476"/>
                <a:gd name="connsiteY37" fmla="*/ 4623816 h 4649438"/>
                <a:gd name="connsiteX38" fmla="*/ 4136653 w 5010476"/>
                <a:gd name="connsiteY38" fmla="*/ 4623816 h 4649438"/>
                <a:gd name="connsiteX39" fmla="*/ 4435071 w 5010476"/>
                <a:gd name="connsiteY39" fmla="*/ 4599432 h 4649438"/>
                <a:gd name="connsiteX40" fmla="*/ 4562992 w 5010476"/>
                <a:gd name="connsiteY40" fmla="*/ 4599432 h 4649438"/>
                <a:gd name="connsiteX41" fmla="*/ 5010477 w 5010476"/>
                <a:gd name="connsiteY41" fmla="*/ 4649439 h 4649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5010476" h="4649438">
                  <a:moveTo>
                    <a:pt x="454193" y="0"/>
                  </a:moveTo>
                  <a:cubicBezTo>
                    <a:pt x="448478" y="9811"/>
                    <a:pt x="357800" y="83153"/>
                    <a:pt x="352085" y="92869"/>
                  </a:cubicBezTo>
                  <a:cubicBezTo>
                    <a:pt x="318271" y="150495"/>
                    <a:pt x="275694" y="202597"/>
                    <a:pt x="242452" y="260414"/>
                  </a:cubicBezTo>
                  <a:cubicBezTo>
                    <a:pt x="192922" y="346424"/>
                    <a:pt x="162632" y="441484"/>
                    <a:pt x="130819" y="535686"/>
                  </a:cubicBezTo>
                  <a:cubicBezTo>
                    <a:pt x="105482" y="610648"/>
                    <a:pt x="77574" y="684752"/>
                    <a:pt x="57000" y="761143"/>
                  </a:cubicBezTo>
                  <a:cubicBezTo>
                    <a:pt x="23853" y="884682"/>
                    <a:pt x="8994" y="1012222"/>
                    <a:pt x="3184" y="1140143"/>
                  </a:cubicBezTo>
                  <a:cubicBezTo>
                    <a:pt x="-1388" y="1239964"/>
                    <a:pt x="-721" y="1339882"/>
                    <a:pt x="3184" y="1439704"/>
                  </a:cubicBezTo>
                  <a:cubicBezTo>
                    <a:pt x="9280" y="1596676"/>
                    <a:pt x="22805" y="1753553"/>
                    <a:pt x="60524" y="1905953"/>
                  </a:cubicBezTo>
                  <a:cubicBezTo>
                    <a:pt x="92433" y="2034635"/>
                    <a:pt x="141106" y="2158937"/>
                    <a:pt x="213686" y="2269808"/>
                  </a:cubicBezTo>
                  <a:cubicBezTo>
                    <a:pt x="258644" y="2338483"/>
                    <a:pt x="312080" y="2401253"/>
                    <a:pt x="373325" y="2455926"/>
                  </a:cubicBezTo>
                  <a:cubicBezTo>
                    <a:pt x="453431" y="2527459"/>
                    <a:pt x="545252" y="2584514"/>
                    <a:pt x="644502" y="2625662"/>
                  </a:cubicBezTo>
                  <a:cubicBezTo>
                    <a:pt x="727370" y="2660047"/>
                    <a:pt x="814428" y="2683002"/>
                    <a:pt x="902915" y="2697195"/>
                  </a:cubicBezTo>
                  <a:cubicBezTo>
                    <a:pt x="1009310" y="2714244"/>
                    <a:pt x="1117133" y="2718911"/>
                    <a:pt x="1224860" y="2719102"/>
                  </a:cubicBezTo>
                  <a:cubicBezTo>
                    <a:pt x="1293726" y="2719292"/>
                    <a:pt x="1362878" y="2717673"/>
                    <a:pt x="1430315" y="2731008"/>
                  </a:cubicBezTo>
                  <a:cubicBezTo>
                    <a:pt x="1515563" y="2747867"/>
                    <a:pt x="1595383" y="2787872"/>
                    <a:pt x="1652914" y="2852642"/>
                  </a:cubicBezTo>
                  <a:cubicBezTo>
                    <a:pt x="1688061" y="2892266"/>
                    <a:pt x="1713398" y="2939320"/>
                    <a:pt x="1739306" y="2985611"/>
                  </a:cubicBezTo>
                  <a:cubicBezTo>
                    <a:pt x="1772167" y="3044476"/>
                    <a:pt x="1806743" y="3102578"/>
                    <a:pt x="1848938" y="3155156"/>
                  </a:cubicBezTo>
                  <a:cubicBezTo>
                    <a:pt x="1894754" y="3212306"/>
                    <a:pt x="1949427" y="3262503"/>
                    <a:pt x="2015054" y="3294793"/>
                  </a:cubicBezTo>
                  <a:cubicBezTo>
                    <a:pt x="2081825" y="3327749"/>
                    <a:pt x="2156596" y="3340037"/>
                    <a:pt x="2231082" y="3336322"/>
                  </a:cubicBezTo>
                  <a:cubicBezTo>
                    <a:pt x="2300423" y="3332893"/>
                    <a:pt x="2368813" y="3315557"/>
                    <a:pt x="2427106" y="3278124"/>
                  </a:cubicBezTo>
                  <a:cubicBezTo>
                    <a:pt x="2474541" y="3247644"/>
                    <a:pt x="2513403" y="3204877"/>
                    <a:pt x="2531786" y="3151823"/>
                  </a:cubicBezTo>
                  <a:cubicBezTo>
                    <a:pt x="2558837" y="3073622"/>
                    <a:pt x="2535691" y="2989707"/>
                    <a:pt x="2520165" y="2907411"/>
                  </a:cubicBezTo>
                  <a:cubicBezTo>
                    <a:pt x="2503973" y="2821496"/>
                    <a:pt x="2495781" y="2734342"/>
                    <a:pt x="2481970" y="2648045"/>
                  </a:cubicBezTo>
                  <a:cubicBezTo>
                    <a:pt x="2474731" y="2603087"/>
                    <a:pt x="2466159" y="2558320"/>
                    <a:pt x="2458729" y="2513362"/>
                  </a:cubicBezTo>
                  <a:cubicBezTo>
                    <a:pt x="2452919" y="2478310"/>
                    <a:pt x="2447870" y="2442305"/>
                    <a:pt x="2458729" y="2408587"/>
                  </a:cubicBezTo>
                  <a:cubicBezTo>
                    <a:pt x="2475779" y="2355628"/>
                    <a:pt x="2527119" y="2324481"/>
                    <a:pt x="2581697" y="2310479"/>
                  </a:cubicBezTo>
                  <a:cubicBezTo>
                    <a:pt x="2641990" y="2295049"/>
                    <a:pt x="2705617" y="2300954"/>
                    <a:pt x="2762767" y="2325434"/>
                  </a:cubicBezTo>
                  <a:cubicBezTo>
                    <a:pt x="2806011" y="2343912"/>
                    <a:pt x="2844206" y="2372582"/>
                    <a:pt x="2872400" y="2410206"/>
                  </a:cubicBezTo>
                  <a:cubicBezTo>
                    <a:pt x="2920787" y="2474595"/>
                    <a:pt x="2933931" y="2557463"/>
                    <a:pt x="2925549" y="2637949"/>
                  </a:cubicBezTo>
                  <a:cubicBezTo>
                    <a:pt x="2913548" y="2753392"/>
                    <a:pt x="2857636" y="2858262"/>
                    <a:pt x="2820869" y="2968752"/>
                  </a:cubicBezTo>
                  <a:cubicBezTo>
                    <a:pt x="2796486" y="3041904"/>
                    <a:pt x="2780388" y="3118390"/>
                    <a:pt x="2789342" y="3194876"/>
                  </a:cubicBezTo>
                  <a:cubicBezTo>
                    <a:pt x="2799914" y="3285554"/>
                    <a:pt x="2844587" y="3367373"/>
                    <a:pt x="2889069" y="3447574"/>
                  </a:cubicBezTo>
                  <a:cubicBezTo>
                    <a:pt x="2950695" y="3558826"/>
                    <a:pt x="3013560" y="3669506"/>
                    <a:pt x="3070139" y="3783330"/>
                  </a:cubicBezTo>
                  <a:cubicBezTo>
                    <a:pt x="3108239" y="3859911"/>
                    <a:pt x="3143481" y="3937826"/>
                    <a:pt x="3181486" y="4014407"/>
                  </a:cubicBezTo>
                  <a:cubicBezTo>
                    <a:pt x="3232445" y="4116991"/>
                    <a:pt x="3288452" y="4217099"/>
                    <a:pt x="3351888" y="4312539"/>
                  </a:cubicBezTo>
                  <a:cubicBezTo>
                    <a:pt x="3398180" y="4382262"/>
                    <a:pt x="3448567" y="4449795"/>
                    <a:pt x="3512194" y="4504087"/>
                  </a:cubicBezTo>
                  <a:cubicBezTo>
                    <a:pt x="3558867" y="4543901"/>
                    <a:pt x="3611826" y="4575906"/>
                    <a:pt x="3670119" y="4595051"/>
                  </a:cubicBezTo>
                  <a:cubicBezTo>
                    <a:pt x="3746795" y="4620292"/>
                    <a:pt x="3828519" y="4621911"/>
                    <a:pt x="3909386" y="4623816"/>
                  </a:cubicBezTo>
                  <a:cubicBezTo>
                    <a:pt x="3985205" y="4625531"/>
                    <a:pt x="4061025" y="4627436"/>
                    <a:pt x="4136653" y="4623816"/>
                  </a:cubicBezTo>
                  <a:cubicBezTo>
                    <a:pt x="4236380" y="4619054"/>
                    <a:pt x="4335345" y="4605052"/>
                    <a:pt x="4435071" y="4599432"/>
                  </a:cubicBezTo>
                  <a:cubicBezTo>
                    <a:pt x="4477648" y="4597051"/>
                    <a:pt x="4520415" y="4596194"/>
                    <a:pt x="4562992" y="4599432"/>
                  </a:cubicBezTo>
                  <a:cubicBezTo>
                    <a:pt x="4649765" y="4606005"/>
                    <a:pt x="4925799" y="4629150"/>
                    <a:pt x="5010477" y="4649439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78E5C306-3C29-4BD3-97E1-DCA86FF3E0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-181127" y="220663"/>
              <a:ext cx="4933777" cy="4552473"/>
            </a:xfrm>
            <a:custGeom>
              <a:avLst/>
              <a:gdLst>
                <a:gd name="connsiteX0" fmla="*/ 4933778 w 4933777"/>
                <a:gd name="connsiteY0" fmla="*/ 4552474 h 4552473"/>
                <a:gd name="connsiteX1" fmla="*/ 4020997 w 4933777"/>
                <a:gd name="connsiteY1" fmla="*/ 4493324 h 4552473"/>
                <a:gd name="connsiteX2" fmla="*/ 3777538 w 4933777"/>
                <a:gd name="connsiteY2" fmla="*/ 4468273 h 4552473"/>
                <a:gd name="connsiteX3" fmla="*/ 3411207 w 4933777"/>
                <a:gd name="connsiteY3" fmla="*/ 4277868 h 4552473"/>
                <a:gd name="connsiteX4" fmla="*/ 3215944 w 4933777"/>
                <a:gd name="connsiteY4" fmla="*/ 3958971 h 4552473"/>
                <a:gd name="connsiteX5" fmla="*/ 3056400 w 4933777"/>
                <a:gd name="connsiteY5" fmla="*/ 3618548 h 4552473"/>
                <a:gd name="connsiteX6" fmla="*/ 2963341 w 4933777"/>
                <a:gd name="connsiteY6" fmla="*/ 3314319 h 4552473"/>
                <a:gd name="connsiteX7" fmla="*/ 3029825 w 4933777"/>
                <a:gd name="connsiteY7" fmla="*/ 2870454 h 4552473"/>
                <a:gd name="connsiteX8" fmla="*/ 3094595 w 4933777"/>
                <a:gd name="connsiteY8" fmla="*/ 2449830 h 4552473"/>
                <a:gd name="connsiteX9" fmla="*/ 2979915 w 4933777"/>
                <a:gd name="connsiteY9" fmla="*/ 2245328 h 4552473"/>
                <a:gd name="connsiteX10" fmla="*/ 2843707 w 4933777"/>
                <a:gd name="connsiteY10" fmla="*/ 2162175 h 4552473"/>
                <a:gd name="connsiteX11" fmla="*/ 2529668 w 4933777"/>
                <a:gd name="connsiteY11" fmla="*/ 2080736 h 4552473"/>
                <a:gd name="connsiteX12" fmla="*/ 2336977 w 4933777"/>
                <a:gd name="connsiteY12" fmla="*/ 2125599 h 4552473"/>
                <a:gd name="connsiteX13" fmla="*/ 2044559 w 4933777"/>
                <a:gd name="connsiteY13" fmla="*/ 2271903 h 4552473"/>
                <a:gd name="connsiteX14" fmla="*/ 2007317 w 4933777"/>
                <a:gd name="connsiteY14" fmla="*/ 2312099 h 4552473"/>
                <a:gd name="connsiteX15" fmla="*/ 1999030 w 4933777"/>
                <a:gd name="connsiteY15" fmla="*/ 2371916 h 4552473"/>
                <a:gd name="connsiteX16" fmla="*/ 2129427 w 4933777"/>
                <a:gd name="connsiteY16" fmla="*/ 2502408 h 4552473"/>
                <a:gd name="connsiteX17" fmla="*/ 2226582 w 4933777"/>
                <a:gd name="connsiteY17" fmla="*/ 2627948 h 4552473"/>
                <a:gd name="connsiteX18" fmla="*/ 2273064 w 4933777"/>
                <a:gd name="connsiteY18" fmla="*/ 2782538 h 4552473"/>
                <a:gd name="connsiteX19" fmla="*/ 2203246 w 4933777"/>
                <a:gd name="connsiteY19" fmla="*/ 2993612 h 4552473"/>
                <a:gd name="connsiteX20" fmla="*/ 2115140 w 4933777"/>
                <a:gd name="connsiteY20" fmla="*/ 3048476 h 4552473"/>
                <a:gd name="connsiteX21" fmla="*/ 1952262 w 4933777"/>
                <a:gd name="connsiteY21" fmla="*/ 3025235 h 4552473"/>
                <a:gd name="connsiteX22" fmla="*/ 1801100 w 4933777"/>
                <a:gd name="connsiteY22" fmla="*/ 2888933 h 4552473"/>
                <a:gd name="connsiteX23" fmla="*/ 1722995 w 4933777"/>
                <a:gd name="connsiteY23" fmla="*/ 2689479 h 4552473"/>
                <a:gd name="connsiteX24" fmla="*/ 1653177 w 4933777"/>
                <a:gd name="connsiteY24" fmla="*/ 2574798 h 4552473"/>
                <a:gd name="connsiteX25" fmla="*/ 1500301 w 4933777"/>
                <a:gd name="connsiteY25" fmla="*/ 2531555 h 4552473"/>
                <a:gd name="connsiteX26" fmla="*/ 1364093 w 4933777"/>
                <a:gd name="connsiteY26" fmla="*/ 2583085 h 4552473"/>
                <a:gd name="connsiteX27" fmla="*/ 1191310 w 4933777"/>
                <a:gd name="connsiteY27" fmla="*/ 2618041 h 4552473"/>
                <a:gd name="connsiteX28" fmla="*/ 759351 w 4933777"/>
                <a:gd name="connsiteY28" fmla="*/ 2618041 h 4552473"/>
                <a:gd name="connsiteX29" fmla="*/ 506843 w 4933777"/>
                <a:gd name="connsiteY29" fmla="*/ 2521649 h 4552473"/>
                <a:gd name="connsiteX30" fmla="*/ 290816 w 4933777"/>
                <a:gd name="connsiteY30" fmla="*/ 2343817 h 4552473"/>
                <a:gd name="connsiteX31" fmla="*/ 126320 w 4933777"/>
                <a:gd name="connsiteY31" fmla="*/ 2062925 h 4552473"/>
                <a:gd name="connsiteX32" fmla="*/ 24021 w 4933777"/>
                <a:gd name="connsiteY32" fmla="*/ 1594295 h 4552473"/>
                <a:gd name="connsiteX33" fmla="*/ 1066 w 4933777"/>
                <a:gd name="connsiteY33" fmla="*/ 1140428 h 4552473"/>
                <a:gd name="connsiteX34" fmla="*/ 87172 w 4933777"/>
                <a:gd name="connsiteY34" fmla="*/ 617601 h 4552473"/>
                <a:gd name="connsiteX35" fmla="*/ 256526 w 4933777"/>
                <a:gd name="connsiteY35" fmla="*/ 249936 h 4552473"/>
                <a:gd name="connsiteX36" fmla="*/ 461504 w 4933777"/>
                <a:gd name="connsiteY36" fmla="*/ 0 h 4552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933777" h="4552473">
                  <a:moveTo>
                    <a:pt x="4933778" y="4552474"/>
                  </a:moveTo>
                  <a:cubicBezTo>
                    <a:pt x="4747183" y="4533519"/>
                    <a:pt x="4208735" y="4496562"/>
                    <a:pt x="4020997" y="4493324"/>
                  </a:cubicBezTo>
                  <a:cubicBezTo>
                    <a:pt x="3939273" y="4491895"/>
                    <a:pt x="3857548" y="4485323"/>
                    <a:pt x="3777538" y="4468273"/>
                  </a:cubicBezTo>
                  <a:cubicBezTo>
                    <a:pt x="3639807" y="4438936"/>
                    <a:pt x="3509028" y="4378738"/>
                    <a:pt x="3411207" y="4277868"/>
                  </a:cubicBezTo>
                  <a:cubicBezTo>
                    <a:pt x="3323958" y="4187857"/>
                    <a:pt x="3270236" y="4072414"/>
                    <a:pt x="3215944" y="3958971"/>
                  </a:cubicBezTo>
                  <a:cubicBezTo>
                    <a:pt x="3161842" y="3845909"/>
                    <a:pt x="3106407" y="3733419"/>
                    <a:pt x="3056400" y="3618548"/>
                  </a:cubicBezTo>
                  <a:cubicBezTo>
                    <a:pt x="3013728" y="3520631"/>
                    <a:pt x="2975152" y="3420237"/>
                    <a:pt x="2963341" y="3314319"/>
                  </a:cubicBezTo>
                  <a:cubicBezTo>
                    <a:pt x="2946672" y="3164205"/>
                    <a:pt x="2985249" y="3015329"/>
                    <a:pt x="3029825" y="2870454"/>
                  </a:cubicBezTo>
                  <a:cubicBezTo>
                    <a:pt x="3072498" y="2731865"/>
                    <a:pt x="3122790" y="2590895"/>
                    <a:pt x="3094595" y="2449830"/>
                  </a:cubicBezTo>
                  <a:cubicBezTo>
                    <a:pt x="3078879" y="2371154"/>
                    <a:pt x="3040112" y="2298383"/>
                    <a:pt x="2979915" y="2245328"/>
                  </a:cubicBezTo>
                  <a:cubicBezTo>
                    <a:pt x="2939814" y="2209991"/>
                    <a:pt x="2892094" y="2185035"/>
                    <a:pt x="2843707" y="2162175"/>
                  </a:cubicBezTo>
                  <a:cubicBezTo>
                    <a:pt x="2744075" y="2115312"/>
                    <a:pt x="2639110" y="2075212"/>
                    <a:pt x="2529668" y="2080736"/>
                  </a:cubicBezTo>
                  <a:cubicBezTo>
                    <a:pt x="2463469" y="2084070"/>
                    <a:pt x="2399651" y="2103882"/>
                    <a:pt x="2336977" y="2125599"/>
                  </a:cubicBezTo>
                  <a:cubicBezTo>
                    <a:pt x="2233059" y="2161604"/>
                    <a:pt x="2130094" y="2203133"/>
                    <a:pt x="2044559" y="2271903"/>
                  </a:cubicBezTo>
                  <a:cubicBezTo>
                    <a:pt x="2030177" y="2283524"/>
                    <a:pt x="2016175" y="2295906"/>
                    <a:pt x="2007317" y="2312099"/>
                  </a:cubicBezTo>
                  <a:cubicBezTo>
                    <a:pt x="1997315" y="2330291"/>
                    <a:pt x="1994934" y="2351532"/>
                    <a:pt x="1999030" y="2371916"/>
                  </a:cubicBezTo>
                  <a:cubicBezTo>
                    <a:pt x="2011508" y="2434019"/>
                    <a:pt x="2079040" y="2461165"/>
                    <a:pt x="2129427" y="2502408"/>
                  </a:cubicBezTo>
                  <a:cubicBezTo>
                    <a:pt x="2170766" y="2536222"/>
                    <a:pt x="2202103" y="2580418"/>
                    <a:pt x="2226582" y="2627948"/>
                  </a:cubicBezTo>
                  <a:cubicBezTo>
                    <a:pt x="2251538" y="2676335"/>
                    <a:pt x="2269254" y="2728341"/>
                    <a:pt x="2273064" y="2782538"/>
                  </a:cubicBezTo>
                  <a:cubicBezTo>
                    <a:pt x="2278589" y="2859786"/>
                    <a:pt x="2256395" y="2937605"/>
                    <a:pt x="2203246" y="2993612"/>
                  </a:cubicBezTo>
                  <a:cubicBezTo>
                    <a:pt x="2178957" y="3019235"/>
                    <a:pt x="2149144" y="3039047"/>
                    <a:pt x="2115140" y="3048476"/>
                  </a:cubicBezTo>
                  <a:cubicBezTo>
                    <a:pt x="2060752" y="3063526"/>
                    <a:pt x="2003507" y="3049905"/>
                    <a:pt x="1952262" y="3025235"/>
                  </a:cubicBezTo>
                  <a:cubicBezTo>
                    <a:pt x="1889873" y="2995136"/>
                    <a:pt x="1836724" y="2948369"/>
                    <a:pt x="1801100" y="2888933"/>
                  </a:cubicBezTo>
                  <a:cubicBezTo>
                    <a:pt x="1764239" y="2827591"/>
                    <a:pt x="1748237" y="2756630"/>
                    <a:pt x="1722995" y="2689479"/>
                  </a:cubicBezTo>
                  <a:cubicBezTo>
                    <a:pt x="1706993" y="2646903"/>
                    <a:pt x="1686896" y="2605088"/>
                    <a:pt x="1653177" y="2574798"/>
                  </a:cubicBezTo>
                  <a:cubicBezTo>
                    <a:pt x="1611839" y="2537555"/>
                    <a:pt x="1555260" y="2522315"/>
                    <a:pt x="1500301" y="2531555"/>
                  </a:cubicBezTo>
                  <a:cubicBezTo>
                    <a:pt x="1452295" y="2539651"/>
                    <a:pt x="1409718" y="2565749"/>
                    <a:pt x="1364093" y="2583085"/>
                  </a:cubicBezTo>
                  <a:cubicBezTo>
                    <a:pt x="1308944" y="2603945"/>
                    <a:pt x="1249984" y="2611374"/>
                    <a:pt x="1191310" y="2618041"/>
                  </a:cubicBezTo>
                  <a:cubicBezTo>
                    <a:pt x="1047197" y="2634424"/>
                    <a:pt x="901274" y="2646236"/>
                    <a:pt x="759351" y="2618041"/>
                  </a:cubicBezTo>
                  <a:cubicBezTo>
                    <a:pt x="670388" y="2600325"/>
                    <a:pt x="585329" y="2567083"/>
                    <a:pt x="506843" y="2521649"/>
                  </a:cubicBezTo>
                  <a:cubicBezTo>
                    <a:pt x="425595" y="2474595"/>
                    <a:pt x="352253" y="2414778"/>
                    <a:pt x="290816" y="2343817"/>
                  </a:cubicBezTo>
                  <a:cubicBezTo>
                    <a:pt x="219284" y="2261140"/>
                    <a:pt x="165753" y="2164937"/>
                    <a:pt x="126320" y="2062925"/>
                  </a:cubicBezTo>
                  <a:cubicBezTo>
                    <a:pt x="68503" y="1913192"/>
                    <a:pt x="42500" y="1753838"/>
                    <a:pt x="24021" y="1594295"/>
                  </a:cubicBezTo>
                  <a:cubicBezTo>
                    <a:pt x="6590" y="1443609"/>
                    <a:pt x="-3411" y="1292066"/>
                    <a:pt x="1066" y="1140428"/>
                  </a:cubicBezTo>
                  <a:cubicBezTo>
                    <a:pt x="6305" y="962882"/>
                    <a:pt x="31927" y="786289"/>
                    <a:pt x="87172" y="617601"/>
                  </a:cubicBezTo>
                  <a:cubicBezTo>
                    <a:pt x="129272" y="489014"/>
                    <a:pt x="190423" y="367951"/>
                    <a:pt x="256526" y="249936"/>
                  </a:cubicBezTo>
                  <a:cubicBezTo>
                    <a:pt x="281577" y="205645"/>
                    <a:pt x="431786" y="41243"/>
                    <a:pt x="46150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B2BA2F3-A842-4EA4-8CB8-FD66BD1CE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-211647" y="267756"/>
              <a:ext cx="4844417" cy="4402074"/>
            </a:xfrm>
            <a:custGeom>
              <a:avLst/>
              <a:gdLst>
                <a:gd name="connsiteX0" fmla="*/ 486254 w 4844417"/>
                <a:gd name="connsiteY0" fmla="*/ 0 h 4402074"/>
                <a:gd name="connsiteX1" fmla="*/ 223364 w 4844417"/>
                <a:gd name="connsiteY1" fmla="*/ 286226 h 4402074"/>
                <a:gd name="connsiteX2" fmla="*/ 67821 w 4844417"/>
                <a:gd name="connsiteY2" fmla="*/ 699135 h 4402074"/>
                <a:gd name="connsiteX3" fmla="*/ 3 w 4844417"/>
                <a:gd name="connsiteY3" fmla="*/ 1273683 h 4402074"/>
                <a:gd name="connsiteX4" fmla="*/ 135543 w 4844417"/>
                <a:gd name="connsiteY4" fmla="*/ 2031683 h 4402074"/>
                <a:gd name="connsiteX5" fmla="*/ 297088 w 4844417"/>
                <a:gd name="connsiteY5" fmla="*/ 2312956 h 4402074"/>
                <a:gd name="connsiteX6" fmla="*/ 582171 w 4844417"/>
                <a:gd name="connsiteY6" fmla="*/ 2518410 h 4402074"/>
                <a:gd name="connsiteX7" fmla="*/ 972982 w 4844417"/>
                <a:gd name="connsiteY7" fmla="*/ 2518410 h 4402074"/>
                <a:gd name="connsiteX8" fmla="*/ 1389700 w 4844417"/>
                <a:gd name="connsiteY8" fmla="*/ 2350484 h 4402074"/>
                <a:gd name="connsiteX9" fmla="*/ 1665544 w 4844417"/>
                <a:gd name="connsiteY9" fmla="*/ 2204180 h 4402074"/>
                <a:gd name="connsiteX10" fmla="*/ 2180656 w 4844417"/>
                <a:gd name="connsiteY10" fmla="*/ 1966436 h 4402074"/>
                <a:gd name="connsiteX11" fmla="*/ 2499649 w 4844417"/>
                <a:gd name="connsiteY11" fmla="*/ 1926527 h 4402074"/>
                <a:gd name="connsiteX12" fmla="*/ 2867695 w 4844417"/>
                <a:gd name="connsiteY12" fmla="*/ 2041303 h 4402074"/>
                <a:gd name="connsiteX13" fmla="*/ 3100295 w 4844417"/>
                <a:gd name="connsiteY13" fmla="*/ 2147602 h 4402074"/>
                <a:gd name="connsiteX14" fmla="*/ 3275174 w 4844417"/>
                <a:gd name="connsiteY14" fmla="*/ 2370582 h 4402074"/>
                <a:gd name="connsiteX15" fmla="*/ 3246123 w 4844417"/>
                <a:gd name="connsiteY15" fmla="*/ 2631948 h 4402074"/>
                <a:gd name="connsiteX16" fmla="*/ 3102581 w 4844417"/>
                <a:gd name="connsiteY16" fmla="*/ 2947892 h 4402074"/>
                <a:gd name="connsiteX17" fmla="*/ 3070958 w 4844417"/>
                <a:gd name="connsiteY17" fmla="*/ 3462052 h 4402074"/>
                <a:gd name="connsiteX18" fmla="*/ 3194402 w 4844417"/>
                <a:gd name="connsiteY18" fmla="*/ 3792379 h 4402074"/>
                <a:gd name="connsiteX19" fmla="*/ 3329371 w 4844417"/>
                <a:gd name="connsiteY19" fmla="*/ 4048030 h 4402074"/>
                <a:gd name="connsiteX20" fmla="*/ 3539017 w 4844417"/>
                <a:gd name="connsiteY20" fmla="*/ 4257771 h 4402074"/>
                <a:gd name="connsiteX21" fmla="*/ 3911254 w 4844417"/>
                <a:gd name="connsiteY21" fmla="*/ 4353592 h 4402074"/>
                <a:gd name="connsiteX22" fmla="*/ 4272632 w 4844417"/>
                <a:gd name="connsiteY22" fmla="*/ 4353592 h 4402074"/>
                <a:gd name="connsiteX23" fmla="*/ 4528760 w 4844417"/>
                <a:gd name="connsiteY23" fmla="*/ 4368832 h 4402074"/>
                <a:gd name="connsiteX24" fmla="*/ 4844418 w 4844417"/>
                <a:gd name="connsiteY24" fmla="*/ 4402074 h 4402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4844417" h="4402074">
                  <a:moveTo>
                    <a:pt x="486254" y="0"/>
                  </a:moveTo>
                  <a:cubicBezTo>
                    <a:pt x="486254" y="0"/>
                    <a:pt x="289182" y="178689"/>
                    <a:pt x="223364" y="286226"/>
                  </a:cubicBezTo>
                  <a:cubicBezTo>
                    <a:pt x="146116" y="412337"/>
                    <a:pt x="101825" y="555022"/>
                    <a:pt x="67821" y="699135"/>
                  </a:cubicBezTo>
                  <a:cubicBezTo>
                    <a:pt x="23434" y="887540"/>
                    <a:pt x="289" y="1080135"/>
                    <a:pt x="3" y="1273683"/>
                  </a:cubicBezTo>
                  <a:cubicBezTo>
                    <a:pt x="-378" y="1532668"/>
                    <a:pt x="38865" y="1791748"/>
                    <a:pt x="135543" y="2031683"/>
                  </a:cubicBezTo>
                  <a:cubicBezTo>
                    <a:pt x="176215" y="2132648"/>
                    <a:pt x="227650" y="2229231"/>
                    <a:pt x="297088" y="2312956"/>
                  </a:cubicBezTo>
                  <a:cubicBezTo>
                    <a:pt x="373383" y="2404967"/>
                    <a:pt x="469014" y="2480882"/>
                    <a:pt x="582171" y="2518410"/>
                  </a:cubicBezTo>
                  <a:cubicBezTo>
                    <a:pt x="708091" y="2560130"/>
                    <a:pt x="843727" y="2550605"/>
                    <a:pt x="972982" y="2518410"/>
                  </a:cubicBezTo>
                  <a:cubicBezTo>
                    <a:pt x="1118714" y="2482120"/>
                    <a:pt x="1255874" y="2419160"/>
                    <a:pt x="1389700" y="2350484"/>
                  </a:cubicBezTo>
                  <a:cubicBezTo>
                    <a:pt x="1482283" y="2302955"/>
                    <a:pt x="1574104" y="2253996"/>
                    <a:pt x="1665544" y="2204180"/>
                  </a:cubicBezTo>
                  <a:cubicBezTo>
                    <a:pt x="1832137" y="2113407"/>
                    <a:pt x="1999586" y="2022348"/>
                    <a:pt x="2180656" y="1966436"/>
                  </a:cubicBezTo>
                  <a:cubicBezTo>
                    <a:pt x="2284288" y="1934432"/>
                    <a:pt x="2392016" y="1915478"/>
                    <a:pt x="2499649" y="1926527"/>
                  </a:cubicBezTo>
                  <a:cubicBezTo>
                    <a:pt x="2627950" y="1939671"/>
                    <a:pt x="2747108" y="1994535"/>
                    <a:pt x="2867695" y="2041303"/>
                  </a:cubicBezTo>
                  <a:cubicBezTo>
                    <a:pt x="2947514" y="2072259"/>
                    <a:pt x="3028667" y="2100929"/>
                    <a:pt x="3100295" y="2147602"/>
                  </a:cubicBezTo>
                  <a:cubicBezTo>
                    <a:pt x="3182401" y="2201037"/>
                    <a:pt x="3250980" y="2276189"/>
                    <a:pt x="3275174" y="2370582"/>
                  </a:cubicBezTo>
                  <a:cubicBezTo>
                    <a:pt x="3297367" y="2457450"/>
                    <a:pt x="3278508" y="2547747"/>
                    <a:pt x="3246123" y="2631948"/>
                  </a:cubicBezTo>
                  <a:cubicBezTo>
                    <a:pt x="3204403" y="2740057"/>
                    <a:pt x="3142872" y="2839307"/>
                    <a:pt x="3102581" y="2947892"/>
                  </a:cubicBezTo>
                  <a:cubicBezTo>
                    <a:pt x="3041621" y="3112103"/>
                    <a:pt x="3032668" y="3291173"/>
                    <a:pt x="3070958" y="3462052"/>
                  </a:cubicBezTo>
                  <a:cubicBezTo>
                    <a:pt x="3096771" y="3577019"/>
                    <a:pt x="3145063" y="3685223"/>
                    <a:pt x="3194402" y="3792379"/>
                  </a:cubicBezTo>
                  <a:cubicBezTo>
                    <a:pt x="3234788" y="3880104"/>
                    <a:pt x="3276127" y="3967639"/>
                    <a:pt x="3329371" y="4048030"/>
                  </a:cubicBezTo>
                  <a:cubicBezTo>
                    <a:pt x="3384712" y="4131564"/>
                    <a:pt x="3453196" y="4206335"/>
                    <a:pt x="3539017" y="4257771"/>
                  </a:cubicBezTo>
                  <a:cubicBezTo>
                    <a:pt x="3650364" y="4324541"/>
                    <a:pt x="3781142" y="4346924"/>
                    <a:pt x="3911254" y="4353592"/>
                  </a:cubicBezTo>
                  <a:cubicBezTo>
                    <a:pt x="4031554" y="4359783"/>
                    <a:pt x="4152141" y="4351878"/>
                    <a:pt x="4272632" y="4353592"/>
                  </a:cubicBezTo>
                  <a:cubicBezTo>
                    <a:pt x="4358167" y="4354830"/>
                    <a:pt x="4443511" y="4361593"/>
                    <a:pt x="4528760" y="4368832"/>
                  </a:cubicBezTo>
                  <a:cubicBezTo>
                    <a:pt x="4634201" y="4377785"/>
                    <a:pt x="4739738" y="4386644"/>
                    <a:pt x="4844418" y="4402074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11968F54-9FAB-433B-B990-0552F58E04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-722281" y="1625540"/>
              <a:ext cx="3915933" cy="2452322"/>
            </a:xfrm>
            <a:custGeom>
              <a:avLst/>
              <a:gdLst>
                <a:gd name="connsiteX0" fmla="*/ 540651 w 3915933"/>
                <a:gd name="connsiteY0" fmla="*/ 0 h 2452322"/>
                <a:gd name="connsiteX1" fmla="*/ 235470 w 3915933"/>
                <a:gd name="connsiteY1" fmla="*/ 274320 h 2452322"/>
                <a:gd name="connsiteX2" fmla="*/ 103929 w 3915933"/>
                <a:gd name="connsiteY2" fmla="*/ 537496 h 2452322"/>
                <a:gd name="connsiteX3" fmla="*/ 2869 w 3915933"/>
                <a:gd name="connsiteY3" fmla="*/ 998792 h 2452322"/>
                <a:gd name="connsiteX4" fmla="*/ 59638 w 3915933"/>
                <a:gd name="connsiteY4" fmla="*/ 1582007 h 2452322"/>
                <a:gd name="connsiteX5" fmla="*/ 139934 w 3915933"/>
                <a:gd name="connsiteY5" fmla="*/ 1897856 h 2452322"/>
                <a:gd name="connsiteX6" fmla="*/ 258996 w 3915933"/>
                <a:gd name="connsiteY6" fmla="*/ 2195703 h 2452322"/>
                <a:gd name="connsiteX7" fmla="*/ 495788 w 3915933"/>
                <a:gd name="connsiteY7" fmla="*/ 2417350 h 2452322"/>
                <a:gd name="connsiteX8" fmla="*/ 627328 w 3915933"/>
                <a:gd name="connsiteY8" fmla="*/ 2450592 h 2452322"/>
                <a:gd name="connsiteX9" fmla="*/ 1170063 w 3915933"/>
                <a:gd name="connsiteY9" fmla="*/ 2249710 h 2452322"/>
                <a:gd name="connsiteX10" fmla="*/ 1352847 w 3915933"/>
                <a:gd name="connsiteY10" fmla="*/ 2102834 h 2452322"/>
                <a:gd name="connsiteX11" fmla="*/ 1978735 w 3915933"/>
                <a:gd name="connsiteY11" fmla="*/ 1834134 h 2452322"/>
                <a:gd name="connsiteX12" fmla="*/ 2306872 w 3915933"/>
                <a:gd name="connsiteY12" fmla="*/ 1789843 h 2452322"/>
                <a:gd name="connsiteX13" fmla="*/ 2731972 w 3915933"/>
                <a:gd name="connsiteY13" fmla="*/ 1870234 h 2452322"/>
                <a:gd name="connsiteX14" fmla="*/ 3172313 w 3915933"/>
                <a:gd name="connsiteY14" fmla="*/ 2021205 h 2452322"/>
                <a:gd name="connsiteX15" fmla="*/ 3573887 w 3915933"/>
                <a:gd name="connsiteY15" fmla="*/ 2010156 h 2452322"/>
                <a:gd name="connsiteX16" fmla="*/ 3860494 w 3915933"/>
                <a:gd name="connsiteY16" fmla="*/ 1867472 h 2452322"/>
                <a:gd name="connsiteX17" fmla="*/ 3913072 w 3915933"/>
                <a:gd name="connsiteY17" fmla="*/ 1652778 h 2452322"/>
                <a:gd name="connsiteX18" fmla="*/ 3681805 w 3915933"/>
                <a:gd name="connsiteY18" fmla="*/ 1295400 h 2452322"/>
                <a:gd name="connsiteX19" fmla="*/ 3029533 w 3915933"/>
                <a:gd name="connsiteY19" fmla="*/ 812197 h 2452322"/>
                <a:gd name="connsiteX20" fmla="*/ 2789789 w 3915933"/>
                <a:gd name="connsiteY20" fmla="*/ 668941 h 2452322"/>
                <a:gd name="connsiteX21" fmla="*/ 2510135 w 3915933"/>
                <a:gd name="connsiteY21" fmla="*/ 498539 h 2452322"/>
                <a:gd name="connsiteX22" fmla="*/ 2281630 w 3915933"/>
                <a:gd name="connsiteY22" fmla="*/ 355854 h 2452322"/>
                <a:gd name="connsiteX23" fmla="*/ 2002357 w 3915933"/>
                <a:gd name="connsiteY23" fmla="*/ 161544 h 2452322"/>
                <a:gd name="connsiteX24" fmla="*/ 1726037 w 3915933"/>
                <a:gd name="connsiteY24" fmla="*/ 0 h 2452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3915933" h="2452322">
                  <a:moveTo>
                    <a:pt x="540651" y="0"/>
                  </a:moveTo>
                  <a:cubicBezTo>
                    <a:pt x="540651" y="0"/>
                    <a:pt x="298906" y="176213"/>
                    <a:pt x="235470" y="274320"/>
                  </a:cubicBezTo>
                  <a:cubicBezTo>
                    <a:pt x="182130" y="356997"/>
                    <a:pt x="139172" y="445675"/>
                    <a:pt x="103929" y="537496"/>
                  </a:cubicBezTo>
                  <a:cubicBezTo>
                    <a:pt x="47160" y="685324"/>
                    <a:pt x="12585" y="840772"/>
                    <a:pt x="2869" y="998792"/>
                  </a:cubicBezTo>
                  <a:cubicBezTo>
                    <a:pt x="-9228" y="1194530"/>
                    <a:pt x="18300" y="1390079"/>
                    <a:pt x="59638" y="1582007"/>
                  </a:cubicBezTo>
                  <a:cubicBezTo>
                    <a:pt x="82498" y="1688211"/>
                    <a:pt x="110121" y="1793367"/>
                    <a:pt x="139934" y="1897856"/>
                  </a:cubicBezTo>
                  <a:cubicBezTo>
                    <a:pt x="169461" y="2001393"/>
                    <a:pt x="202894" y="2104073"/>
                    <a:pt x="258996" y="2195703"/>
                  </a:cubicBezTo>
                  <a:cubicBezTo>
                    <a:pt x="316623" y="2289810"/>
                    <a:pt x="395585" y="2371725"/>
                    <a:pt x="495788" y="2417350"/>
                  </a:cubicBezTo>
                  <a:cubicBezTo>
                    <a:pt x="537317" y="2436305"/>
                    <a:pt x="581799" y="2446973"/>
                    <a:pt x="627328" y="2450592"/>
                  </a:cubicBezTo>
                  <a:cubicBezTo>
                    <a:pt x="824686" y="2466404"/>
                    <a:pt x="1012233" y="2371820"/>
                    <a:pt x="1170063" y="2249710"/>
                  </a:cubicBezTo>
                  <a:cubicBezTo>
                    <a:pt x="1231975" y="2201894"/>
                    <a:pt x="1290554" y="2150174"/>
                    <a:pt x="1352847" y="2102834"/>
                  </a:cubicBezTo>
                  <a:cubicBezTo>
                    <a:pt x="1535346" y="1964246"/>
                    <a:pt x="1755564" y="1887760"/>
                    <a:pt x="1978735" y="1834134"/>
                  </a:cubicBezTo>
                  <a:cubicBezTo>
                    <a:pt x="2086558" y="1808226"/>
                    <a:pt x="2196096" y="1789462"/>
                    <a:pt x="2306872" y="1789843"/>
                  </a:cubicBezTo>
                  <a:cubicBezTo>
                    <a:pt x="2451842" y="1790319"/>
                    <a:pt x="2594812" y="1822514"/>
                    <a:pt x="2731972" y="1870234"/>
                  </a:cubicBezTo>
                  <a:cubicBezTo>
                    <a:pt x="2879038" y="1921383"/>
                    <a:pt x="3019627" y="1991963"/>
                    <a:pt x="3172313" y="2021205"/>
                  </a:cubicBezTo>
                  <a:cubicBezTo>
                    <a:pt x="3305091" y="2046732"/>
                    <a:pt x="3441204" y="2037017"/>
                    <a:pt x="3573887" y="2010156"/>
                  </a:cubicBezTo>
                  <a:cubicBezTo>
                    <a:pt x="3682567" y="1988153"/>
                    <a:pt x="3793724" y="1954435"/>
                    <a:pt x="3860494" y="1867472"/>
                  </a:cubicBezTo>
                  <a:cubicBezTo>
                    <a:pt x="3907167" y="1806607"/>
                    <a:pt x="3923073" y="1728978"/>
                    <a:pt x="3913072" y="1652778"/>
                  </a:cubicBezTo>
                  <a:cubicBezTo>
                    <a:pt x="3894118" y="1508570"/>
                    <a:pt x="3788866" y="1396079"/>
                    <a:pt x="3681805" y="1295400"/>
                  </a:cubicBezTo>
                  <a:cubicBezTo>
                    <a:pt x="3484162" y="1109472"/>
                    <a:pt x="3261277" y="953548"/>
                    <a:pt x="3029533" y="812197"/>
                  </a:cubicBezTo>
                  <a:cubicBezTo>
                    <a:pt x="2949999" y="763715"/>
                    <a:pt x="2869704" y="716661"/>
                    <a:pt x="2789789" y="668941"/>
                  </a:cubicBezTo>
                  <a:cubicBezTo>
                    <a:pt x="2696063" y="612934"/>
                    <a:pt x="2603289" y="555403"/>
                    <a:pt x="2510135" y="498539"/>
                  </a:cubicBezTo>
                  <a:cubicBezTo>
                    <a:pt x="2433459" y="451771"/>
                    <a:pt x="2356592" y="405384"/>
                    <a:pt x="2281630" y="355854"/>
                  </a:cubicBezTo>
                  <a:cubicBezTo>
                    <a:pt x="2187047" y="293370"/>
                    <a:pt x="2095988" y="225457"/>
                    <a:pt x="2002357" y="161544"/>
                  </a:cubicBezTo>
                  <a:cubicBezTo>
                    <a:pt x="1892439" y="86487"/>
                    <a:pt x="1726037" y="0"/>
                    <a:pt x="1726037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890D7E4-2E90-4189-AA14-2693B94739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0" y="5115312"/>
              <a:ext cx="9525" cy="9525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D53848D-8416-4C24-A2D1-CB2D5EF4B1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0" y="5115312"/>
              <a:ext cx="9525" cy="9525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5C6ABEA-3701-4591-9F7A-DF96C707B2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0" y="5115312"/>
              <a:ext cx="9525" cy="9525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8BABF3D0-6D14-430A-8648-AA359FF6D4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-450974" y="2432177"/>
              <a:ext cx="2567851" cy="1647045"/>
            </a:xfrm>
            <a:custGeom>
              <a:avLst/>
              <a:gdLst>
                <a:gd name="connsiteX0" fmla="*/ 630083 w 2567851"/>
                <a:gd name="connsiteY0" fmla="*/ 95 h 1647045"/>
                <a:gd name="connsiteX1" fmla="*/ 124686 w 2567851"/>
                <a:gd name="connsiteY1" fmla="*/ 410718 h 1647045"/>
                <a:gd name="connsiteX2" fmla="*/ 26674 w 2567851"/>
                <a:gd name="connsiteY2" fmla="*/ 689991 h 1647045"/>
                <a:gd name="connsiteX3" fmla="*/ 1718 w 2567851"/>
                <a:gd name="connsiteY3" fmla="*/ 974217 h 1647045"/>
                <a:gd name="connsiteX4" fmla="*/ 56582 w 2567851"/>
                <a:gd name="connsiteY4" fmla="*/ 1208627 h 1647045"/>
                <a:gd name="connsiteX5" fmla="*/ 212792 w 2567851"/>
                <a:gd name="connsiteY5" fmla="*/ 1443038 h 1647045"/>
                <a:gd name="connsiteX6" fmla="*/ 385576 w 2567851"/>
                <a:gd name="connsiteY6" fmla="*/ 1590961 h 1647045"/>
                <a:gd name="connsiteX7" fmla="*/ 528451 w 2567851"/>
                <a:gd name="connsiteY7" fmla="*/ 1645825 h 1647045"/>
                <a:gd name="connsiteX8" fmla="*/ 739430 w 2567851"/>
                <a:gd name="connsiteY8" fmla="*/ 1604296 h 1647045"/>
                <a:gd name="connsiteX9" fmla="*/ 1023560 w 2567851"/>
                <a:gd name="connsiteY9" fmla="*/ 1517809 h 1647045"/>
                <a:gd name="connsiteX10" fmla="*/ 1384082 w 2567851"/>
                <a:gd name="connsiteY10" fmla="*/ 1394841 h 1647045"/>
                <a:gd name="connsiteX11" fmla="*/ 1872619 w 2567851"/>
                <a:gd name="connsiteY11" fmla="*/ 1318355 h 1647045"/>
                <a:gd name="connsiteX12" fmla="*/ 2169989 w 2567851"/>
                <a:gd name="connsiteY12" fmla="*/ 1359884 h 1647045"/>
                <a:gd name="connsiteX13" fmla="*/ 2331152 w 2567851"/>
                <a:gd name="connsiteY13" fmla="*/ 1359884 h 1647045"/>
                <a:gd name="connsiteX14" fmla="*/ 2500602 w 2567851"/>
                <a:gd name="connsiteY14" fmla="*/ 1351598 h 1647045"/>
                <a:gd name="connsiteX15" fmla="*/ 2557085 w 2567851"/>
                <a:gd name="connsiteY15" fmla="*/ 1316641 h 1647045"/>
                <a:gd name="connsiteX16" fmla="*/ 2533844 w 2567851"/>
                <a:gd name="connsiteY16" fmla="*/ 1195292 h 1647045"/>
                <a:gd name="connsiteX17" fmla="*/ 2312864 w 2567851"/>
                <a:gd name="connsiteY17" fmla="*/ 1005745 h 1647045"/>
                <a:gd name="connsiteX18" fmla="*/ 1980537 w 2567851"/>
                <a:gd name="connsiteY18" fmla="*/ 763048 h 1647045"/>
                <a:gd name="connsiteX19" fmla="*/ 1706408 w 2567851"/>
                <a:gd name="connsiteY19" fmla="*/ 548640 h 1647045"/>
                <a:gd name="connsiteX20" fmla="*/ 1422372 w 2567851"/>
                <a:gd name="connsiteY20" fmla="*/ 328803 h 1647045"/>
                <a:gd name="connsiteX21" fmla="*/ 960695 w 2567851"/>
                <a:gd name="connsiteY21" fmla="*/ 0 h 1647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567851" h="1647045">
                  <a:moveTo>
                    <a:pt x="630083" y="95"/>
                  </a:moveTo>
                  <a:cubicBezTo>
                    <a:pt x="431201" y="60008"/>
                    <a:pt x="185837" y="291751"/>
                    <a:pt x="124686" y="410718"/>
                  </a:cubicBezTo>
                  <a:cubicBezTo>
                    <a:pt x="79442" y="498920"/>
                    <a:pt x="47438" y="593027"/>
                    <a:pt x="26674" y="689991"/>
                  </a:cubicBezTo>
                  <a:cubicBezTo>
                    <a:pt x="6576" y="783431"/>
                    <a:pt x="-4473" y="878967"/>
                    <a:pt x="1718" y="974217"/>
                  </a:cubicBezTo>
                  <a:cubicBezTo>
                    <a:pt x="7052" y="1054894"/>
                    <a:pt x="24674" y="1134332"/>
                    <a:pt x="56582" y="1208627"/>
                  </a:cubicBezTo>
                  <a:cubicBezTo>
                    <a:pt x="93825" y="1295495"/>
                    <a:pt x="148975" y="1373219"/>
                    <a:pt x="212792" y="1443038"/>
                  </a:cubicBezTo>
                  <a:cubicBezTo>
                    <a:pt x="264227" y="1499330"/>
                    <a:pt x="320996" y="1550575"/>
                    <a:pt x="385576" y="1590961"/>
                  </a:cubicBezTo>
                  <a:cubicBezTo>
                    <a:pt x="429486" y="1618393"/>
                    <a:pt x="477111" y="1640681"/>
                    <a:pt x="528451" y="1645825"/>
                  </a:cubicBezTo>
                  <a:cubicBezTo>
                    <a:pt x="600460" y="1653064"/>
                    <a:pt x="670278" y="1626680"/>
                    <a:pt x="739430" y="1604296"/>
                  </a:cubicBezTo>
                  <a:cubicBezTo>
                    <a:pt x="833632" y="1573721"/>
                    <a:pt x="929453" y="1548479"/>
                    <a:pt x="1023560" y="1517809"/>
                  </a:cubicBezTo>
                  <a:cubicBezTo>
                    <a:pt x="1144337" y="1478471"/>
                    <a:pt x="1262924" y="1432846"/>
                    <a:pt x="1384082" y="1394841"/>
                  </a:cubicBezTo>
                  <a:cubicBezTo>
                    <a:pt x="1542959" y="1345025"/>
                    <a:pt x="1707074" y="1305497"/>
                    <a:pt x="1872619" y="1318355"/>
                  </a:cubicBezTo>
                  <a:cubicBezTo>
                    <a:pt x="1972536" y="1326071"/>
                    <a:pt x="2070072" y="1353312"/>
                    <a:pt x="2169989" y="1359884"/>
                  </a:cubicBezTo>
                  <a:cubicBezTo>
                    <a:pt x="2223615" y="1363409"/>
                    <a:pt x="2277431" y="1359503"/>
                    <a:pt x="2331152" y="1359884"/>
                  </a:cubicBezTo>
                  <a:cubicBezTo>
                    <a:pt x="2388112" y="1360265"/>
                    <a:pt x="2445738" y="1366076"/>
                    <a:pt x="2500602" y="1351598"/>
                  </a:cubicBezTo>
                  <a:cubicBezTo>
                    <a:pt x="2522986" y="1345692"/>
                    <a:pt x="2544322" y="1335691"/>
                    <a:pt x="2557085" y="1316641"/>
                  </a:cubicBezTo>
                  <a:cubicBezTo>
                    <a:pt x="2581850" y="1279874"/>
                    <a:pt x="2559562" y="1233202"/>
                    <a:pt x="2533844" y="1195292"/>
                  </a:cubicBezTo>
                  <a:cubicBezTo>
                    <a:pt x="2478790" y="1114330"/>
                    <a:pt x="2394208" y="1060990"/>
                    <a:pt x="2312864" y="1005745"/>
                  </a:cubicBezTo>
                  <a:cubicBezTo>
                    <a:pt x="2199326" y="928688"/>
                    <a:pt x="2089027" y="847058"/>
                    <a:pt x="1980537" y="763048"/>
                  </a:cubicBezTo>
                  <a:cubicBezTo>
                    <a:pt x="1888811" y="691991"/>
                    <a:pt x="1796514" y="621697"/>
                    <a:pt x="1706408" y="548640"/>
                  </a:cubicBezTo>
                  <a:cubicBezTo>
                    <a:pt x="1554865" y="425672"/>
                    <a:pt x="1572105" y="453866"/>
                    <a:pt x="1422372" y="328803"/>
                  </a:cubicBezTo>
                  <a:cubicBezTo>
                    <a:pt x="1381224" y="294418"/>
                    <a:pt x="1009749" y="21146"/>
                    <a:pt x="96069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7C04F5C9-F7C6-4B5D-AA5A-252D9DDBAB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-205503" y="1886195"/>
              <a:ext cx="1676495" cy="1223010"/>
            </a:xfrm>
            <a:custGeom>
              <a:avLst/>
              <a:gdLst>
                <a:gd name="connsiteX0" fmla="*/ 1676495 w 1676495"/>
                <a:gd name="connsiteY0" fmla="*/ 1223010 h 1223010"/>
                <a:gd name="connsiteX1" fmla="*/ 1421702 w 1676495"/>
                <a:gd name="connsiteY1" fmla="*/ 1000697 h 1223010"/>
                <a:gd name="connsiteX2" fmla="*/ 1024604 w 1676495"/>
                <a:gd name="connsiteY2" fmla="*/ 744665 h 1223010"/>
                <a:gd name="connsiteX3" fmla="*/ 444722 w 1676495"/>
                <a:gd name="connsiteY3" fmla="*/ 345758 h 1223010"/>
                <a:gd name="connsiteX4" fmla="*/ 0 w 1676495"/>
                <a:gd name="connsiteY4" fmla="*/ 0 h 12230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6495" h="1223010">
                  <a:moveTo>
                    <a:pt x="1676495" y="1223010"/>
                  </a:moveTo>
                  <a:cubicBezTo>
                    <a:pt x="1603724" y="1136428"/>
                    <a:pt x="1514094" y="1066229"/>
                    <a:pt x="1421702" y="1000697"/>
                  </a:cubicBezTo>
                  <a:cubicBezTo>
                    <a:pt x="1293209" y="909638"/>
                    <a:pt x="1158526" y="827627"/>
                    <a:pt x="1024604" y="744665"/>
                  </a:cubicBezTo>
                  <a:cubicBezTo>
                    <a:pt x="824770" y="620935"/>
                    <a:pt x="623792" y="497681"/>
                    <a:pt x="444722" y="345758"/>
                  </a:cubicBezTo>
                  <a:cubicBezTo>
                    <a:pt x="330517" y="248888"/>
                    <a:pt x="135731" y="61722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7337B922-7D88-47CA-A9FD-0841B3735E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-472196" y="2084568"/>
              <a:ext cx="3028800" cy="2065359"/>
            </a:xfrm>
            <a:custGeom>
              <a:avLst/>
              <a:gdLst>
                <a:gd name="connsiteX0" fmla="*/ 525127 w 3028800"/>
                <a:gd name="connsiteY0" fmla="*/ 0 h 2065359"/>
                <a:gd name="connsiteX1" fmla="*/ 256141 w 3028800"/>
                <a:gd name="connsiteY1" fmla="*/ 229648 h 2065359"/>
                <a:gd name="connsiteX2" fmla="*/ 115552 w 3028800"/>
                <a:gd name="connsiteY2" fmla="*/ 438531 h 2065359"/>
                <a:gd name="connsiteX3" fmla="*/ 29446 w 3028800"/>
                <a:gd name="connsiteY3" fmla="*/ 723424 h 2065359"/>
                <a:gd name="connsiteX4" fmla="*/ 776 w 3028800"/>
                <a:gd name="connsiteY4" fmla="*/ 1034606 h 2065359"/>
                <a:gd name="connsiteX5" fmla="*/ 48592 w 3028800"/>
                <a:gd name="connsiteY5" fmla="*/ 1288352 h 2065359"/>
                <a:gd name="connsiteX6" fmla="*/ 146699 w 3028800"/>
                <a:gd name="connsiteY6" fmla="*/ 1496568 h 2065359"/>
                <a:gd name="connsiteX7" fmla="*/ 254332 w 3028800"/>
                <a:gd name="connsiteY7" fmla="*/ 1721549 h 2065359"/>
                <a:gd name="connsiteX8" fmla="*/ 338056 w 3028800"/>
                <a:gd name="connsiteY8" fmla="*/ 1905857 h 2065359"/>
                <a:gd name="connsiteX9" fmla="*/ 407398 w 3028800"/>
                <a:gd name="connsiteY9" fmla="*/ 2008823 h 2065359"/>
                <a:gd name="connsiteX10" fmla="*/ 476740 w 3028800"/>
                <a:gd name="connsiteY10" fmla="*/ 2059114 h 2065359"/>
                <a:gd name="connsiteX11" fmla="*/ 596374 w 3028800"/>
                <a:gd name="connsiteY11" fmla="*/ 2047113 h 2065359"/>
                <a:gd name="connsiteX12" fmla="*/ 804496 w 3028800"/>
                <a:gd name="connsiteY12" fmla="*/ 1903476 h 2065359"/>
                <a:gd name="connsiteX13" fmla="*/ 1084435 w 3028800"/>
                <a:gd name="connsiteY13" fmla="*/ 1721549 h 2065359"/>
                <a:gd name="connsiteX14" fmla="*/ 1369138 w 3028800"/>
                <a:gd name="connsiteY14" fmla="*/ 1611439 h 2065359"/>
                <a:gd name="connsiteX15" fmla="*/ 1603643 w 3028800"/>
                <a:gd name="connsiteY15" fmla="*/ 1554004 h 2065359"/>
                <a:gd name="connsiteX16" fmla="*/ 1897966 w 3028800"/>
                <a:gd name="connsiteY16" fmla="*/ 1498949 h 2065359"/>
                <a:gd name="connsiteX17" fmla="*/ 2146759 w 3028800"/>
                <a:gd name="connsiteY17" fmla="*/ 1513332 h 2065359"/>
                <a:gd name="connsiteX18" fmla="*/ 2292682 w 3028800"/>
                <a:gd name="connsiteY18" fmla="*/ 1537240 h 2065359"/>
                <a:gd name="connsiteX19" fmla="*/ 2584623 w 3028800"/>
                <a:gd name="connsiteY19" fmla="*/ 1594676 h 2065359"/>
                <a:gd name="connsiteX20" fmla="*/ 2795126 w 3028800"/>
                <a:gd name="connsiteY20" fmla="*/ 1620964 h 2065359"/>
                <a:gd name="connsiteX21" fmla="*/ 2972005 w 3028800"/>
                <a:gd name="connsiteY21" fmla="*/ 1234631 h 2065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028800" h="2065359">
                  <a:moveTo>
                    <a:pt x="525127" y="0"/>
                  </a:moveTo>
                  <a:cubicBezTo>
                    <a:pt x="525127" y="0"/>
                    <a:pt x="307386" y="172212"/>
                    <a:pt x="256141" y="229648"/>
                  </a:cubicBezTo>
                  <a:cubicBezTo>
                    <a:pt x="199944" y="292608"/>
                    <a:pt x="151843" y="362331"/>
                    <a:pt x="115552" y="438531"/>
                  </a:cubicBezTo>
                  <a:cubicBezTo>
                    <a:pt x="72785" y="528447"/>
                    <a:pt x="48115" y="625507"/>
                    <a:pt x="29446" y="723424"/>
                  </a:cubicBezTo>
                  <a:cubicBezTo>
                    <a:pt x="9825" y="826103"/>
                    <a:pt x="-3415" y="930212"/>
                    <a:pt x="776" y="1034606"/>
                  </a:cubicBezTo>
                  <a:cubicBezTo>
                    <a:pt x="4205" y="1121093"/>
                    <a:pt x="19159" y="1206913"/>
                    <a:pt x="48592" y="1288352"/>
                  </a:cubicBezTo>
                  <a:cubicBezTo>
                    <a:pt x="74785" y="1360551"/>
                    <a:pt x="111457" y="1428274"/>
                    <a:pt x="146699" y="1496568"/>
                  </a:cubicBezTo>
                  <a:cubicBezTo>
                    <a:pt x="184894" y="1570482"/>
                    <a:pt x="221185" y="1645349"/>
                    <a:pt x="254332" y="1721549"/>
                  </a:cubicBezTo>
                  <a:cubicBezTo>
                    <a:pt x="281287" y="1783461"/>
                    <a:pt x="306433" y="1846231"/>
                    <a:pt x="338056" y="1905857"/>
                  </a:cubicBezTo>
                  <a:cubicBezTo>
                    <a:pt x="357583" y="1942529"/>
                    <a:pt x="379776" y="1977866"/>
                    <a:pt x="407398" y="2008823"/>
                  </a:cubicBezTo>
                  <a:cubicBezTo>
                    <a:pt x="426829" y="2030539"/>
                    <a:pt x="449308" y="2049780"/>
                    <a:pt x="476740" y="2059114"/>
                  </a:cubicBezTo>
                  <a:cubicBezTo>
                    <a:pt x="515793" y="2072354"/>
                    <a:pt x="557893" y="2062734"/>
                    <a:pt x="596374" y="2047113"/>
                  </a:cubicBezTo>
                  <a:cubicBezTo>
                    <a:pt x="674860" y="2015300"/>
                    <a:pt x="738106" y="1956530"/>
                    <a:pt x="804496" y="1903476"/>
                  </a:cubicBezTo>
                  <a:cubicBezTo>
                    <a:pt x="891649" y="1833848"/>
                    <a:pt x="984804" y="1771841"/>
                    <a:pt x="1084435" y="1721549"/>
                  </a:cubicBezTo>
                  <a:cubicBezTo>
                    <a:pt x="1175494" y="1675638"/>
                    <a:pt x="1271030" y="1639348"/>
                    <a:pt x="1369138" y="1611439"/>
                  </a:cubicBezTo>
                  <a:cubicBezTo>
                    <a:pt x="1446576" y="1589437"/>
                    <a:pt x="1525252" y="1572387"/>
                    <a:pt x="1603643" y="1554004"/>
                  </a:cubicBezTo>
                  <a:cubicBezTo>
                    <a:pt x="1700989" y="1531049"/>
                    <a:pt x="1798144" y="1505141"/>
                    <a:pt x="1897966" y="1498949"/>
                  </a:cubicBezTo>
                  <a:cubicBezTo>
                    <a:pt x="1981119" y="1493711"/>
                    <a:pt x="2064272" y="1501521"/>
                    <a:pt x="2146759" y="1513332"/>
                  </a:cubicBezTo>
                  <a:cubicBezTo>
                    <a:pt x="2195527" y="1520285"/>
                    <a:pt x="2244200" y="1528382"/>
                    <a:pt x="2292682" y="1537240"/>
                  </a:cubicBezTo>
                  <a:cubicBezTo>
                    <a:pt x="2390218" y="1555147"/>
                    <a:pt x="2487563" y="1574102"/>
                    <a:pt x="2584623" y="1594676"/>
                  </a:cubicBezTo>
                  <a:cubicBezTo>
                    <a:pt x="2654251" y="1609439"/>
                    <a:pt x="2724260" y="1624393"/>
                    <a:pt x="2795126" y="1620964"/>
                  </a:cubicBezTo>
                  <a:cubicBezTo>
                    <a:pt x="2859991" y="1617821"/>
                    <a:pt x="3149551" y="1625918"/>
                    <a:pt x="2972005" y="123463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3099EA02-8097-44CE-ABA3-D27A4AA008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47124" y="3225064"/>
              <a:ext cx="1161937" cy="1049976"/>
            </a:xfrm>
            <a:custGeom>
              <a:avLst/>
              <a:gdLst>
                <a:gd name="connsiteX0" fmla="*/ 279459 w 1161937"/>
                <a:gd name="connsiteY0" fmla="*/ 64453 h 1049976"/>
                <a:gd name="connsiteX1" fmla="*/ 99437 w 1161937"/>
                <a:gd name="connsiteY1" fmla="*/ 232093 h 1049976"/>
                <a:gd name="connsiteX2" fmla="*/ 2472 w 1161937"/>
                <a:gd name="connsiteY2" fmla="*/ 507746 h 1049976"/>
                <a:gd name="connsiteX3" fmla="*/ 17712 w 1161937"/>
                <a:gd name="connsiteY3" fmla="*/ 734917 h 1049976"/>
                <a:gd name="connsiteX4" fmla="*/ 85530 w 1161937"/>
                <a:gd name="connsiteY4" fmla="*/ 905320 h 1049976"/>
                <a:gd name="connsiteX5" fmla="*/ 388806 w 1161937"/>
                <a:gd name="connsiteY5" fmla="*/ 1048004 h 1049976"/>
                <a:gd name="connsiteX6" fmla="*/ 755709 w 1161937"/>
                <a:gd name="connsiteY6" fmla="*/ 984282 h 1049976"/>
                <a:gd name="connsiteX7" fmla="*/ 984214 w 1161937"/>
                <a:gd name="connsiteY7" fmla="*/ 856837 h 1049976"/>
                <a:gd name="connsiteX8" fmla="*/ 1144806 w 1161937"/>
                <a:gd name="connsiteY8" fmla="*/ 651859 h 1049976"/>
                <a:gd name="connsiteX9" fmla="*/ 1144806 w 1161937"/>
                <a:gd name="connsiteY9" fmla="*/ 435737 h 1049976"/>
                <a:gd name="connsiteX10" fmla="*/ 894203 w 1161937"/>
                <a:gd name="connsiteY10" fmla="*/ 110173 h 1049976"/>
                <a:gd name="connsiteX11" fmla="*/ 645219 w 1161937"/>
                <a:gd name="connsiteY11" fmla="*/ 11494 h 1049976"/>
                <a:gd name="connsiteX12" fmla="*/ 469102 w 1161937"/>
                <a:gd name="connsiteY12" fmla="*/ 3207 h 1049976"/>
                <a:gd name="connsiteX13" fmla="*/ 279459 w 1161937"/>
                <a:gd name="connsiteY13" fmla="*/ 64453 h 1049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61937" h="1049976">
                  <a:moveTo>
                    <a:pt x="279459" y="64453"/>
                  </a:moveTo>
                  <a:cubicBezTo>
                    <a:pt x="206784" y="104934"/>
                    <a:pt x="145538" y="162751"/>
                    <a:pt x="99437" y="232093"/>
                  </a:cubicBezTo>
                  <a:cubicBezTo>
                    <a:pt x="44763" y="314389"/>
                    <a:pt x="10759" y="409258"/>
                    <a:pt x="2472" y="507746"/>
                  </a:cubicBezTo>
                  <a:cubicBezTo>
                    <a:pt x="-3909" y="583660"/>
                    <a:pt x="2377" y="660146"/>
                    <a:pt x="17712" y="734917"/>
                  </a:cubicBezTo>
                  <a:cubicBezTo>
                    <a:pt x="30190" y="795782"/>
                    <a:pt x="48002" y="855980"/>
                    <a:pt x="85530" y="905320"/>
                  </a:cubicBezTo>
                  <a:cubicBezTo>
                    <a:pt x="155730" y="997617"/>
                    <a:pt x="272030" y="1038955"/>
                    <a:pt x="388806" y="1048004"/>
                  </a:cubicBezTo>
                  <a:cubicBezTo>
                    <a:pt x="514251" y="1057720"/>
                    <a:pt x="638361" y="1030764"/>
                    <a:pt x="755709" y="984282"/>
                  </a:cubicBezTo>
                  <a:cubicBezTo>
                    <a:pt x="837339" y="951992"/>
                    <a:pt x="915444" y="911320"/>
                    <a:pt x="984214" y="856837"/>
                  </a:cubicBezTo>
                  <a:cubicBezTo>
                    <a:pt x="1053556" y="801878"/>
                    <a:pt x="1115659" y="735013"/>
                    <a:pt x="1144806" y="651859"/>
                  </a:cubicBezTo>
                  <a:cubicBezTo>
                    <a:pt x="1169285" y="581946"/>
                    <a:pt x="1165951" y="506984"/>
                    <a:pt x="1144806" y="435737"/>
                  </a:cubicBezTo>
                  <a:cubicBezTo>
                    <a:pt x="1104801" y="300673"/>
                    <a:pt x="1011837" y="187801"/>
                    <a:pt x="894203" y="110173"/>
                  </a:cubicBezTo>
                  <a:cubicBezTo>
                    <a:pt x="818860" y="60547"/>
                    <a:pt x="733897" y="28258"/>
                    <a:pt x="645219" y="11494"/>
                  </a:cubicBezTo>
                  <a:cubicBezTo>
                    <a:pt x="587117" y="540"/>
                    <a:pt x="527776" y="-3365"/>
                    <a:pt x="469102" y="3207"/>
                  </a:cubicBezTo>
                  <a:cubicBezTo>
                    <a:pt x="402522" y="10636"/>
                    <a:pt x="337943" y="31782"/>
                    <a:pt x="279459" y="64453"/>
                  </a:cubicBezTo>
                  <a:close/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77B9352D-F916-42DA-A39C-C6F0C72BB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272867" y="3402818"/>
              <a:ext cx="846327" cy="774726"/>
            </a:xfrm>
            <a:custGeom>
              <a:avLst/>
              <a:gdLst>
                <a:gd name="connsiteX0" fmla="*/ 223506 w 846327"/>
                <a:gd name="connsiteY0" fmla="*/ 47187 h 774726"/>
                <a:gd name="connsiteX1" fmla="*/ 29100 w 846327"/>
                <a:gd name="connsiteY1" fmla="*/ 283216 h 774726"/>
                <a:gd name="connsiteX2" fmla="*/ 29100 w 846327"/>
                <a:gd name="connsiteY2" fmla="*/ 589064 h 774726"/>
                <a:gd name="connsiteX3" fmla="*/ 155402 w 846327"/>
                <a:gd name="connsiteY3" fmla="*/ 735368 h 774726"/>
                <a:gd name="connsiteX4" fmla="*/ 402957 w 846327"/>
                <a:gd name="connsiteY4" fmla="*/ 770325 h 774726"/>
                <a:gd name="connsiteX5" fmla="*/ 638891 w 846327"/>
                <a:gd name="connsiteY5" fmla="*/ 698887 h 774726"/>
                <a:gd name="connsiteX6" fmla="*/ 818342 w 846327"/>
                <a:gd name="connsiteY6" fmla="*/ 519341 h 774726"/>
                <a:gd name="connsiteX7" fmla="*/ 844917 w 846327"/>
                <a:gd name="connsiteY7" fmla="*/ 356463 h 774726"/>
                <a:gd name="connsiteX8" fmla="*/ 675467 w 846327"/>
                <a:gd name="connsiteY8" fmla="*/ 70523 h 774726"/>
                <a:gd name="connsiteX9" fmla="*/ 343140 w 846327"/>
                <a:gd name="connsiteY9" fmla="*/ 7372 h 774726"/>
                <a:gd name="connsiteX10" fmla="*/ 223506 w 846327"/>
                <a:gd name="connsiteY10" fmla="*/ 47187 h 774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46327" h="774726">
                  <a:moveTo>
                    <a:pt x="223506" y="47187"/>
                  </a:moveTo>
                  <a:cubicBezTo>
                    <a:pt x="131304" y="97288"/>
                    <a:pt x="65391" y="184537"/>
                    <a:pt x="29100" y="283216"/>
                  </a:cubicBezTo>
                  <a:cubicBezTo>
                    <a:pt x="-7380" y="382467"/>
                    <a:pt x="-11952" y="491909"/>
                    <a:pt x="29100" y="589064"/>
                  </a:cubicBezTo>
                  <a:cubicBezTo>
                    <a:pt x="54913" y="650214"/>
                    <a:pt x="97585" y="703078"/>
                    <a:pt x="155402" y="735368"/>
                  </a:cubicBezTo>
                  <a:cubicBezTo>
                    <a:pt x="229697" y="776802"/>
                    <a:pt x="317898" y="779659"/>
                    <a:pt x="402957" y="770325"/>
                  </a:cubicBezTo>
                  <a:cubicBezTo>
                    <a:pt x="485538" y="761181"/>
                    <a:pt x="566120" y="738987"/>
                    <a:pt x="638891" y="698887"/>
                  </a:cubicBezTo>
                  <a:cubicBezTo>
                    <a:pt x="714900" y="656977"/>
                    <a:pt x="781956" y="597827"/>
                    <a:pt x="818342" y="519341"/>
                  </a:cubicBezTo>
                  <a:cubicBezTo>
                    <a:pt x="841964" y="468477"/>
                    <a:pt x="849870" y="412280"/>
                    <a:pt x="844917" y="356463"/>
                  </a:cubicBezTo>
                  <a:cubicBezTo>
                    <a:pt x="834630" y="240449"/>
                    <a:pt x="771955" y="135293"/>
                    <a:pt x="675467" y="70523"/>
                  </a:cubicBezTo>
                  <a:cubicBezTo>
                    <a:pt x="578788" y="5658"/>
                    <a:pt x="458392" y="-11868"/>
                    <a:pt x="343140" y="7372"/>
                  </a:cubicBezTo>
                  <a:cubicBezTo>
                    <a:pt x="301325" y="14325"/>
                    <a:pt x="260748" y="26994"/>
                    <a:pt x="223506" y="47187"/>
                  </a:cubicBezTo>
                  <a:close/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BBECF786-5D3B-4D7B-941E-FE96E6478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435437" y="3593840"/>
              <a:ext cx="477596" cy="447528"/>
            </a:xfrm>
            <a:custGeom>
              <a:avLst/>
              <a:gdLst>
                <a:gd name="connsiteX0" fmla="*/ 88185 w 477596"/>
                <a:gd name="connsiteY0" fmla="*/ 75022 h 447528"/>
                <a:gd name="connsiteX1" fmla="*/ 79 w 477596"/>
                <a:gd name="connsiteY1" fmla="*/ 236280 h 447528"/>
                <a:gd name="connsiteX2" fmla="*/ 69897 w 477596"/>
                <a:gd name="connsiteY2" fmla="*/ 370964 h 447528"/>
                <a:gd name="connsiteX3" fmla="*/ 172958 w 477596"/>
                <a:gd name="connsiteY3" fmla="*/ 429162 h 447528"/>
                <a:gd name="connsiteX4" fmla="*/ 309165 w 477596"/>
                <a:gd name="connsiteY4" fmla="*/ 440782 h 447528"/>
                <a:gd name="connsiteX5" fmla="*/ 432990 w 477596"/>
                <a:gd name="connsiteY5" fmla="*/ 316957 h 447528"/>
                <a:gd name="connsiteX6" fmla="*/ 476996 w 477596"/>
                <a:gd name="connsiteY6" fmla="*/ 164843 h 447528"/>
                <a:gd name="connsiteX7" fmla="*/ 383937 w 477596"/>
                <a:gd name="connsiteY7" fmla="*/ 26826 h 447528"/>
                <a:gd name="connsiteX8" fmla="*/ 88185 w 477596"/>
                <a:gd name="connsiteY8" fmla="*/ 75022 h 447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77596" h="447528">
                  <a:moveTo>
                    <a:pt x="88185" y="75022"/>
                  </a:moveTo>
                  <a:cubicBezTo>
                    <a:pt x="37798" y="116361"/>
                    <a:pt x="-2016" y="171796"/>
                    <a:pt x="79" y="236280"/>
                  </a:cubicBezTo>
                  <a:cubicBezTo>
                    <a:pt x="1794" y="288763"/>
                    <a:pt x="30178" y="336103"/>
                    <a:pt x="69897" y="370964"/>
                  </a:cubicBezTo>
                  <a:cubicBezTo>
                    <a:pt x="99806" y="397253"/>
                    <a:pt x="135429" y="415636"/>
                    <a:pt x="172958" y="429162"/>
                  </a:cubicBezTo>
                  <a:cubicBezTo>
                    <a:pt x="217249" y="445068"/>
                    <a:pt x="264588" y="454784"/>
                    <a:pt x="309165" y="440782"/>
                  </a:cubicBezTo>
                  <a:cubicBezTo>
                    <a:pt x="366696" y="422780"/>
                    <a:pt x="403272" y="370297"/>
                    <a:pt x="432990" y="316957"/>
                  </a:cubicBezTo>
                  <a:cubicBezTo>
                    <a:pt x="459375" y="269618"/>
                    <a:pt x="481568" y="218469"/>
                    <a:pt x="476996" y="164843"/>
                  </a:cubicBezTo>
                  <a:cubicBezTo>
                    <a:pt x="472043" y="106169"/>
                    <a:pt x="435276" y="55972"/>
                    <a:pt x="383937" y="26826"/>
                  </a:cubicBezTo>
                  <a:cubicBezTo>
                    <a:pt x="289734" y="-26705"/>
                    <a:pt x="173244" y="5299"/>
                    <a:pt x="88185" y="75022"/>
                  </a:cubicBezTo>
                  <a:close/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FF19012F-4A59-4866-B2D1-60B1A896B6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-785832" y="822034"/>
              <a:ext cx="2861881" cy="1271168"/>
            </a:xfrm>
            <a:custGeom>
              <a:avLst/>
              <a:gdLst>
                <a:gd name="connsiteX0" fmla="*/ 0 w 2861881"/>
                <a:gd name="connsiteY0" fmla="*/ 0 h 1271168"/>
                <a:gd name="connsiteX1" fmla="*/ 176879 w 2861881"/>
                <a:gd name="connsiteY1" fmla="*/ 115157 h 1271168"/>
                <a:gd name="connsiteX2" fmla="*/ 400812 w 2861881"/>
                <a:gd name="connsiteY2" fmla="*/ 277178 h 1271168"/>
                <a:gd name="connsiteX3" fmla="*/ 652367 w 2861881"/>
                <a:gd name="connsiteY3" fmla="*/ 421958 h 1271168"/>
                <a:gd name="connsiteX4" fmla="*/ 1110615 w 2861881"/>
                <a:gd name="connsiteY4" fmla="*/ 690848 h 1271168"/>
                <a:gd name="connsiteX5" fmla="*/ 1410843 w 2861881"/>
                <a:gd name="connsiteY5" fmla="*/ 830580 h 1271168"/>
                <a:gd name="connsiteX6" fmla="*/ 1585341 w 2861881"/>
                <a:gd name="connsiteY6" fmla="*/ 917067 h 1271168"/>
                <a:gd name="connsiteX7" fmla="*/ 1896047 w 2861881"/>
                <a:gd name="connsiteY7" fmla="*/ 1114901 h 1271168"/>
                <a:gd name="connsiteX8" fmla="*/ 2042255 w 2861881"/>
                <a:gd name="connsiteY8" fmla="*/ 1204627 h 1271168"/>
                <a:gd name="connsiteX9" fmla="*/ 2276570 w 2861881"/>
                <a:gd name="connsiteY9" fmla="*/ 1271111 h 1271168"/>
                <a:gd name="connsiteX10" fmla="*/ 2568988 w 2861881"/>
                <a:gd name="connsiteY10" fmla="*/ 1128141 h 1271168"/>
                <a:gd name="connsiteX11" fmla="*/ 2726817 w 2861881"/>
                <a:gd name="connsiteY11" fmla="*/ 882110 h 1271168"/>
                <a:gd name="connsiteX12" fmla="*/ 2861882 w 2861881"/>
                <a:gd name="connsiteY12" fmla="*/ 574929 h 1271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861881" h="1271168">
                  <a:moveTo>
                    <a:pt x="0" y="0"/>
                  </a:moveTo>
                  <a:cubicBezTo>
                    <a:pt x="0" y="0"/>
                    <a:pt x="110680" y="67151"/>
                    <a:pt x="176879" y="115157"/>
                  </a:cubicBezTo>
                  <a:cubicBezTo>
                    <a:pt x="251555" y="169259"/>
                    <a:pt x="323564" y="226981"/>
                    <a:pt x="400812" y="277178"/>
                  </a:cubicBezTo>
                  <a:cubicBezTo>
                    <a:pt x="481965" y="329946"/>
                    <a:pt x="568166" y="374142"/>
                    <a:pt x="652367" y="421958"/>
                  </a:cubicBezTo>
                  <a:cubicBezTo>
                    <a:pt x="806387" y="509492"/>
                    <a:pt x="953167" y="609695"/>
                    <a:pt x="1110615" y="690848"/>
                  </a:cubicBezTo>
                  <a:cubicBezTo>
                    <a:pt x="1208723" y="741426"/>
                    <a:pt x="1310449" y="784670"/>
                    <a:pt x="1410843" y="830580"/>
                  </a:cubicBezTo>
                  <a:cubicBezTo>
                    <a:pt x="1469898" y="857631"/>
                    <a:pt x="1528477" y="885635"/>
                    <a:pt x="1585341" y="917067"/>
                  </a:cubicBezTo>
                  <a:cubicBezTo>
                    <a:pt x="1692878" y="976408"/>
                    <a:pt x="1794034" y="1046417"/>
                    <a:pt x="1896047" y="1114901"/>
                  </a:cubicBezTo>
                  <a:cubicBezTo>
                    <a:pt x="1943576" y="1146810"/>
                    <a:pt x="1991773" y="1177671"/>
                    <a:pt x="2042255" y="1204627"/>
                  </a:cubicBezTo>
                  <a:cubicBezTo>
                    <a:pt x="2115217" y="1243679"/>
                    <a:pt x="2194179" y="1272635"/>
                    <a:pt x="2276570" y="1271111"/>
                  </a:cubicBezTo>
                  <a:cubicBezTo>
                    <a:pt x="2388870" y="1269111"/>
                    <a:pt x="2490597" y="1209485"/>
                    <a:pt x="2568988" y="1128141"/>
                  </a:cubicBezTo>
                  <a:cubicBezTo>
                    <a:pt x="2637092" y="1057561"/>
                    <a:pt x="2686622" y="971836"/>
                    <a:pt x="2726817" y="882110"/>
                  </a:cubicBezTo>
                  <a:cubicBezTo>
                    <a:pt x="2772632" y="779907"/>
                    <a:pt x="2807208" y="672560"/>
                    <a:pt x="2861882" y="574929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FA9DE6B4-5329-41C6-9FB0-2E88732A10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-849044" y="900581"/>
              <a:ext cx="2636234" cy="919096"/>
            </a:xfrm>
            <a:custGeom>
              <a:avLst/>
              <a:gdLst>
                <a:gd name="connsiteX0" fmla="*/ 0 w 2636234"/>
                <a:gd name="connsiteY0" fmla="*/ 0 h 919096"/>
                <a:gd name="connsiteX1" fmla="*/ 417862 w 2636234"/>
                <a:gd name="connsiteY1" fmla="*/ 274415 h 919096"/>
                <a:gd name="connsiteX2" fmla="*/ 980218 w 2636234"/>
                <a:gd name="connsiteY2" fmla="*/ 607981 h 919096"/>
                <a:gd name="connsiteX3" fmla="*/ 1473137 w 2636234"/>
                <a:gd name="connsiteY3" fmla="*/ 792290 h 919096"/>
                <a:gd name="connsiteX4" fmla="*/ 1827276 w 2636234"/>
                <a:gd name="connsiteY4" fmla="*/ 914400 h 919096"/>
                <a:gd name="connsiteX5" fmla="*/ 2119218 w 2636234"/>
                <a:gd name="connsiteY5" fmla="*/ 847344 h 919096"/>
                <a:gd name="connsiteX6" fmla="*/ 2269998 w 2636234"/>
                <a:gd name="connsiteY6" fmla="*/ 610362 h 919096"/>
                <a:gd name="connsiteX7" fmla="*/ 2413540 w 2636234"/>
                <a:gd name="connsiteY7" fmla="*/ 361379 h 919096"/>
                <a:gd name="connsiteX8" fmla="*/ 2636235 w 2636234"/>
                <a:gd name="connsiteY8" fmla="*/ 66961 h 919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36234" h="919096">
                  <a:moveTo>
                    <a:pt x="0" y="0"/>
                  </a:moveTo>
                  <a:cubicBezTo>
                    <a:pt x="0" y="0"/>
                    <a:pt x="243745" y="162020"/>
                    <a:pt x="417862" y="274415"/>
                  </a:cubicBezTo>
                  <a:cubicBezTo>
                    <a:pt x="601409" y="392906"/>
                    <a:pt x="781145" y="518732"/>
                    <a:pt x="980218" y="607981"/>
                  </a:cubicBezTo>
                  <a:cubicBezTo>
                    <a:pt x="1140333" y="679799"/>
                    <a:pt x="1310545" y="726091"/>
                    <a:pt x="1473137" y="792290"/>
                  </a:cubicBezTo>
                  <a:cubicBezTo>
                    <a:pt x="1589532" y="839724"/>
                    <a:pt x="1702975" y="897922"/>
                    <a:pt x="1827276" y="914400"/>
                  </a:cubicBezTo>
                  <a:cubicBezTo>
                    <a:pt x="1930813" y="928116"/>
                    <a:pt x="2039208" y="913543"/>
                    <a:pt x="2119218" y="847344"/>
                  </a:cubicBezTo>
                  <a:cubicBezTo>
                    <a:pt x="2192084" y="786956"/>
                    <a:pt x="2228184" y="696087"/>
                    <a:pt x="2269998" y="610362"/>
                  </a:cubicBezTo>
                  <a:cubicBezTo>
                    <a:pt x="2312003" y="524161"/>
                    <a:pt x="2362867" y="442722"/>
                    <a:pt x="2413540" y="361379"/>
                  </a:cubicBezTo>
                  <a:cubicBezTo>
                    <a:pt x="2485835" y="245459"/>
                    <a:pt x="2514886" y="126873"/>
                    <a:pt x="2636235" y="6696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D5B645CC-35E5-4026-A374-3213D01731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-823810" y="1056703"/>
              <a:ext cx="2292381" cy="625711"/>
            </a:xfrm>
            <a:custGeom>
              <a:avLst/>
              <a:gdLst>
                <a:gd name="connsiteX0" fmla="*/ 0 w 2292381"/>
                <a:gd name="connsiteY0" fmla="*/ 0 h 625711"/>
                <a:gd name="connsiteX1" fmla="*/ 272415 w 2292381"/>
                <a:gd name="connsiteY1" fmla="*/ 181070 h 625711"/>
                <a:gd name="connsiteX2" fmla="*/ 651415 w 2292381"/>
                <a:gd name="connsiteY2" fmla="*/ 385000 h 625711"/>
                <a:gd name="connsiteX3" fmla="*/ 915543 w 2292381"/>
                <a:gd name="connsiteY3" fmla="*/ 514255 h 625711"/>
                <a:gd name="connsiteX4" fmla="*/ 1277302 w 2292381"/>
                <a:gd name="connsiteY4" fmla="*/ 606171 h 625711"/>
                <a:gd name="connsiteX5" fmla="*/ 1618964 w 2292381"/>
                <a:gd name="connsiteY5" fmla="*/ 606171 h 625711"/>
                <a:gd name="connsiteX6" fmla="*/ 1817084 w 2292381"/>
                <a:gd name="connsiteY6" fmla="*/ 485489 h 625711"/>
                <a:gd name="connsiteX7" fmla="*/ 1963483 w 2292381"/>
                <a:gd name="connsiteY7" fmla="*/ 313182 h 625711"/>
                <a:gd name="connsiteX8" fmla="*/ 2102739 w 2292381"/>
                <a:gd name="connsiteY8" fmla="*/ 173831 h 625711"/>
                <a:gd name="connsiteX9" fmla="*/ 2292382 w 2292381"/>
                <a:gd name="connsiteY9" fmla="*/ 0 h 625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92381" h="625711">
                  <a:moveTo>
                    <a:pt x="0" y="0"/>
                  </a:moveTo>
                  <a:cubicBezTo>
                    <a:pt x="0" y="0"/>
                    <a:pt x="152019" y="110776"/>
                    <a:pt x="272415" y="181070"/>
                  </a:cubicBezTo>
                  <a:cubicBezTo>
                    <a:pt x="396335" y="253460"/>
                    <a:pt x="524351" y="318325"/>
                    <a:pt x="651415" y="385000"/>
                  </a:cubicBezTo>
                  <a:cubicBezTo>
                    <a:pt x="738283" y="430625"/>
                    <a:pt x="824198" y="478536"/>
                    <a:pt x="915543" y="514255"/>
                  </a:cubicBezTo>
                  <a:cubicBezTo>
                    <a:pt x="1031748" y="559689"/>
                    <a:pt x="1154049" y="585788"/>
                    <a:pt x="1277302" y="606171"/>
                  </a:cubicBezTo>
                  <a:cubicBezTo>
                    <a:pt x="1391602" y="625031"/>
                    <a:pt x="1508379" y="638556"/>
                    <a:pt x="1618964" y="606171"/>
                  </a:cubicBezTo>
                  <a:cubicBezTo>
                    <a:pt x="1694307" y="584168"/>
                    <a:pt x="1760791" y="540258"/>
                    <a:pt x="1817084" y="485489"/>
                  </a:cubicBezTo>
                  <a:cubicBezTo>
                    <a:pt x="1871186" y="432911"/>
                    <a:pt x="1913287" y="369475"/>
                    <a:pt x="1963483" y="313182"/>
                  </a:cubicBezTo>
                  <a:cubicBezTo>
                    <a:pt x="2007203" y="264128"/>
                    <a:pt x="2055305" y="219361"/>
                    <a:pt x="2102739" y="173831"/>
                  </a:cubicBezTo>
                  <a:cubicBezTo>
                    <a:pt x="2170271" y="109347"/>
                    <a:pt x="2292382" y="0"/>
                    <a:pt x="22923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C17ABE3A-3743-4935-8680-30474904B8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-712627" y="1178978"/>
              <a:ext cx="1865852" cy="421548"/>
            </a:xfrm>
            <a:custGeom>
              <a:avLst/>
              <a:gdLst>
                <a:gd name="connsiteX0" fmla="*/ 1865852 w 1865852"/>
                <a:gd name="connsiteY0" fmla="*/ 0 h 421548"/>
                <a:gd name="connsiteX1" fmla="*/ 1535049 w 1865852"/>
                <a:gd name="connsiteY1" fmla="*/ 258699 h 421548"/>
                <a:gd name="connsiteX2" fmla="*/ 1247965 w 1865852"/>
                <a:gd name="connsiteY2" fmla="*/ 408051 h 421548"/>
                <a:gd name="connsiteX3" fmla="*/ 955072 w 1865852"/>
                <a:gd name="connsiteY3" fmla="*/ 408051 h 421548"/>
                <a:gd name="connsiteX4" fmla="*/ 596170 w 1865852"/>
                <a:gd name="connsiteY4" fmla="*/ 336233 h 421548"/>
                <a:gd name="connsiteX5" fmla="*/ 283178 w 1865852"/>
                <a:gd name="connsiteY5" fmla="*/ 186881 h 421548"/>
                <a:gd name="connsiteX6" fmla="*/ 0 w 1865852"/>
                <a:gd name="connsiteY6" fmla="*/ 0 h 421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5852" h="421548">
                  <a:moveTo>
                    <a:pt x="1865852" y="0"/>
                  </a:moveTo>
                  <a:cubicBezTo>
                    <a:pt x="1865852" y="0"/>
                    <a:pt x="1677543" y="155734"/>
                    <a:pt x="1535049" y="258699"/>
                  </a:cubicBezTo>
                  <a:cubicBezTo>
                    <a:pt x="1446752" y="322517"/>
                    <a:pt x="1353598" y="383096"/>
                    <a:pt x="1247965" y="408051"/>
                  </a:cubicBezTo>
                  <a:cubicBezTo>
                    <a:pt x="1152239" y="430625"/>
                    <a:pt x="1053084" y="420815"/>
                    <a:pt x="955072" y="408051"/>
                  </a:cubicBezTo>
                  <a:cubicBezTo>
                    <a:pt x="833723" y="392240"/>
                    <a:pt x="711803" y="376142"/>
                    <a:pt x="596170" y="336233"/>
                  </a:cubicBezTo>
                  <a:cubicBezTo>
                    <a:pt x="486728" y="298418"/>
                    <a:pt x="382714" y="246412"/>
                    <a:pt x="283178" y="186881"/>
                  </a:cubicBezTo>
                  <a:cubicBezTo>
                    <a:pt x="176117" y="122777"/>
                    <a:pt x="0" y="0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C35BA021-8EE3-4AAC-886D-84BD02C5D5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-526140" y="1242712"/>
              <a:ext cx="1358265" cy="286935"/>
            </a:xfrm>
            <a:custGeom>
              <a:avLst/>
              <a:gdLst>
                <a:gd name="connsiteX0" fmla="*/ 0 w 1358265"/>
                <a:gd name="connsiteY0" fmla="*/ 11621 h 286935"/>
                <a:gd name="connsiteX1" fmla="*/ 200978 w 1358265"/>
                <a:gd name="connsiteY1" fmla="*/ 163830 h 286935"/>
                <a:gd name="connsiteX2" fmla="*/ 499586 w 1358265"/>
                <a:gd name="connsiteY2" fmla="*/ 258604 h 286935"/>
                <a:gd name="connsiteX3" fmla="*/ 780955 w 1358265"/>
                <a:gd name="connsiteY3" fmla="*/ 284417 h 286935"/>
                <a:gd name="connsiteX4" fmla="*/ 1027843 w 1358265"/>
                <a:gd name="connsiteY4" fmla="*/ 215456 h 286935"/>
                <a:gd name="connsiteX5" fmla="*/ 1358265 w 1358265"/>
                <a:gd name="connsiteY5" fmla="*/ 0 h 286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58265" h="286935">
                  <a:moveTo>
                    <a:pt x="0" y="11621"/>
                  </a:moveTo>
                  <a:cubicBezTo>
                    <a:pt x="0" y="11621"/>
                    <a:pt x="89249" y="104299"/>
                    <a:pt x="200978" y="163830"/>
                  </a:cubicBezTo>
                  <a:cubicBezTo>
                    <a:pt x="293465" y="213074"/>
                    <a:pt x="396812" y="237458"/>
                    <a:pt x="499586" y="258604"/>
                  </a:cubicBezTo>
                  <a:cubicBezTo>
                    <a:pt x="592360" y="277749"/>
                    <a:pt x="686753" y="293180"/>
                    <a:pt x="780955" y="284417"/>
                  </a:cubicBezTo>
                  <a:cubicBezTo>
                    <a:pt x="866585" y="276511"/>
                    <a:pt x="949166" y="250412"/>
                    <a:pt x="1027843" y="215456"/>
                  </a:cubicBezTo>
                  <a:cubicBezTo>
                    <a:pt x="1167860" y="153353"/>
                    <a:pt x="1358265" y="0"/>
                    <a:pt x="135826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474FDD7A-185B-4C48-925E-B353DDF0AC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-352309" y="1349964"/>
              <a:ext cx="890968" cy="167300"/>
            </a:xfrm>
            <a:custGeom>
              <a:avLst/>
              <a:gdLst>
                <a:gd name="connsiteX0" fmla="*/ 890968 w 890968"/>
                <a:gd name="connsiteY0" fmla="*/ 0 h 167300"/>
                <a:gd name="connsiteX1" fmla="*/ 657892 w 890968"/>
                <a:gd name="connsiteY1" fmla="*/ 143732 h 167300"/>
                <a:gd name="connsiteX2" fmla="*/ 408146 w 890968"/>
                <a:gd name="connsiteY2" fmla="*/ 160973 h 167300"/>
                <a:gd name="connsiteX3" fmla="*/ 0 w 890968"/>
                <a:gd name="connsiteY3" fmla="*/ 0 h 167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0968" h="167300">
                  <a:moveTo>
                    <a:pt x="890968" y="0"/>
                  </a:moveTo>
                  <a:cubicBezTo>
                    <a:pt x="890968" y="0"/>
                    <a:pt x="763714" y="110585"/>
                    <a:pt x="657892" y="143732"/>
                  </a:cubicBezTo>
                  <a:cubicBezTo>
                    <a:pt x="577405" y="168974"/>
                    <a:pt x="491871" y="172593"/>
                    <a:pt x="408146" y="160973"/>
                  </a:cubicBezTo>
                  <a:cubicBezTo>
                    <a:pt x="235077" y="136970"/>
                    <a:pt x="0" y="0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ECAF353-692D-4440-A095-A282E677A7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886050" y="-679131"/>
              <a:ext cx="1677721" cy="3076193"/>
            </a:xfrm>
            <a:custGeom>
              <a:avLst/>
              <a:gdLst>
                <a:gd name="connsiteX0" fmla="*/ 1665434 w 1677721"/>
                <a:gd name="connsiteY0" fmla="*/ 3076194 h 3076193"/>
                <a:gd name="connsiteX1" fmla="*/ 1068693 w 1677721"/>
                <a:gd name="connsiteY1" fmla="*/ 3054382 h 3076193"/>
                <a:gd name="connsiteX2" fmla="*/ 852952 w 1677721"/>
                <a:gd name="connsiteY2" fmla="*/ 3054382 h 3076193"/>
                <a:gd name="connsiteX3" fmla="*/ 519481 w 1677721"/>
                <a:gd name="connsiteY3" fmla="*/ 3002471 h 3076193"/>
                <a:gd name="connsiteX4" fmla="*/ 400610 w 1677721"/>
                <a:gd name="connsiteY4" fmla="*/ 2945892 h 3076193"/>
                <a:gd name="connsiteX5" fmla="*/ 184868 w 1677721"/>
                <a:gd name="connsiteY5" fmla="*/ 2706910 h 3076193"/>
                <a:gd name="connsiteX6" fmla="*/ 59138 w 1677721"/>
                <a:gd name="connsiteY6" fmla="*/ 2451830 h 3076193"/>
                <a:gd name="connsiteX7" fmla="*/ 274 w 1677721"/>
                <a:gd name="connsiteY7" fmla="*/ 2128552 h 3076193"/>
                <a:gd name="connsiteX8" fmla="*/ 172200 w 1677721"/>
                <a:gd name="connsiteY8" fmla="*/ 1672590 h 3076193"/>
                <a:gd name="connsiteX9" fmla="*/ 446806 w 1677721"/>
                <a:gd name="connsiteY9" fmla="*/ 1445133 h 3076193"/>
                <a:gd name="connsiteX10" fmla="*/ 633686 w 1677721"/>
                <a:gd name="connsiteY10" fmla="*/ 1381601 h 3076193"/>
                <a:gd name="connsiteX11" fmla="*/ 840188 w 1677721"/>
                <a:gd name="connsiteY11" fmla="*/ 1260348 h 3076193"/>
                <a:gd name="connsiteX12" fmla="*/ 904768 w 1677721"/>
                <a:gd name="connsiteY12" fmla="*/ 1108615 h 3076193"/>
                <a:gd name="connsiteX13" fmla="*/ 926294 w 1677721"/>
                <a:gd name="connsiteY13" fmla="*/ 955453 h 3076193"/>
                <a:gd name="connsiteX14" fmla="*/ 912959 w 1677721"/>
                <a:gd name="connsiteY14" fmla="*/ 763905 h 3076193"/>
                <a:gd name="connsiteX15" fmla="*/ 949535 w 1677721"/>
                <a:gd name="connsiteY15" fmla="*/ 651320 h 3076193"/>
                <a:gd name="connsiteX16" fmla="*/ 1089934 w 1677721"/>
                <a:gd name="connsiteY16" fmla="*/ 510826 h 3076193"/>
                <a:gd name="connsiteX17" fmla="*/ 1324535 w 1677721"/>
                <a:gd name="connsiteY17" fmla="*/ 323278 h 3076193"/>
                <a:gd name="connsiteX18" fmla="*/ 1677721 w 1677721"/>
                <a:gd name="connsiteY18" fmla="*/ 0 h 3076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77721" h="3076193">
                  <a:moveTo>
                    <a:pt x="1665434" y="3076194"/>
                  </a:moveTo>
                  <a:cubicBezTo>
                    <a:pt x="1494651" y="3069431"/>
                    <a:pt x="1239571" y="3053620"/>
                    <a:pt x="1068693" y="3054382"/>
                  </a:cubicBezTo>
                  <a:cubicBezTo>
                    <a:pt x="996779" y="3054668"/>
                    <a:pt x="924866" y="3056573"/>
                    <a:pt x="852952" y="3054382"/>
                  </a:cubicBezTo>
                  <a:cubicBezTo>
                    <a:pt x="739890" y="3050953"/>
                    <a:pt x="626638" y="3038380"/>
                    <a:pt x="519481" y="3002471"/>
                  </a:cubicBezTo>
                  <a:cubicBezTo>
                    <a:pt x="477667" y="2988469"/>
                    <a:pt x="437567" y="2969990"/>
                    <a:pt x="400610" y="2945892"/>
                  </a:cubicBezTo>
                  <a:cubicBezTo>
                    <a:pt x="309836" y="2886837"/>
                    <a:pt x="242876" y="2798731"/>
                    <a:pt x="184868" y="2706910"/>
                  </a:cubicBezTo>
                  <a:cubicBezTo>
                    <a:pt x="134005" y="2626519"/>
                    <a:pt x="91618" y="2541175"/>
                    <a:pt x="59138" y="2451830"/>
                  </a:cubicBezTo>
                  <a:cubicBezTo>
                    <a:pt x="21324" y="2347913"/>
                    <a:pt x="-2870" y="2238947"/>
                    <a:pt x="274" y="2128552"/>
                  </a:cubicBezTo>
                  <a:cubicBezTo>
                    <a:pt x="4941" y="1962531"/>
                    <a:pt x="71044" y="1804797"/>
                    <a:pt x="172200" y="1672590"/>
                  </a:cubicBezTo>
                  <a:cubicBezTo>
                    <a:pt x="245638" y="1576578"/>
                    <a:pt x="336220" y="1493615"/>
                    <a:pt x="446806" y="1445133"/>
                  </a:cubicBezTo>
                  <a:cubicBezTo>
                    <a:pt x="507099" y="1418749"/>
                    <a:pt x="571012" y="1401890"/>
                    <a:pt x="633686" y="1381601"/>
                  </a:cubicBezTo>
                  <a:cubicBezTo>
                    <a:pt x="711696" y="1356455"/>
                    <a:pt x="789992" y="1324356"/>
                    <a:pt x="840188" y="1260348"/>
                  </a:cubicBezTo>
                  <a:cubicBezTo>
                    <a:pt x="874478" y="1216724"/>
                    <a:pt x="891528" y="1162812"/>
                    <a:pt x="904768" y="1108615"/>
                  </a:cubicBezTo>
                  <a:cubicBezTo>
                    <a:pt x="917055" y="1058323"/>
                    <a:pt x="927152" y="1007174"/>
                    <a:pt x="926294" y="955453"/>
                  </a:cubicBezTo>
                  <a:cubicBezTo>
                    <a:pt x="925246" y="891159"/>
                    <a:pt x="907720" y="827913"/>
                    <a:pt x="912959" y="763905"/>
                  </a:cubicBezTo>
                  <a:cubicBezTo>
                    <a:pt x="916198" y="724090"/>
                    <a:pt x="928961" y="685610"/>
                    <a:pt x="949535" y="651320"/>
                  </a:cubicBezTo>
                  <a:cubicBezTo>
                    <a:pt x="983825" y="594170"/>
                    <a:pt x="1037737" y="552640"/>
                    <a:pt x="1089934" y="510826"/>
                  </a:cubicBezTo>
                  <a:cubicBezTo>
                    <a:pt x="1168039" y="448247"/>
                    <a:pt x="1245477" y="384619"/>
                    <a:pt x="1324535" y="323278"/>
                  </a:cubicBezTo>
                  <a:cubicBezTo>
                    <a:pt x="1423785" y="246221"/>
                    <a:pt x="1594854" y="94202"/>
                    <a:pt x="167772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68A28F31-C1FD-4B00-8A52-48952AB443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2065946" y="-514793"/>
              <a:ext cx="1468691" cy="2607257"/>
            </a:xfrm>
            <a:custGeom>
              <a:avLst/>
              <a:gdLst>
                <a:gd name="connsiteX0" fmla="*/ 1450689 w 1468691"/>
                <a:gd name="connsiteY0" fmla="*/ 2568321 h 2607257"/>
                <a:gd name="connsiteX1" fmla="*/ 1210183 w 1468691"/>
                <a:gd name="connsiteY1" fmla="*/ 2590609 h 2607257"/>
                <a:gd name="connsiteX2" fmla="*/ 905573 w 1468691"/>
                <a:gd name="connsiteY2" fmla="*/ 2606802 h 2607257"/>
                <a:gd name="connsiteX3" fmla="*/ 558292 w 1468691"/>
                <a:gd name="connsiteY3" fmla="*/ 2587181 h 2607257"/>
                <a:gd name="connsiteX4" fmla="*/ 467138 w 1468691"/>
                <a:gd name="connsiteY4" fmla="*/ 2568702 h 2607257"/>
                <a:gd name="connsiteX5" fmla="*/ 206343 w 1468691"/>
                <a:gd name="connsiteY5" fmla="*/ 2407063 h 2607257"/>
                <a:gd name="connsiteX6" fmla="*/ 78613 w 1468691"/>
                <a:gd name="connsiteY6" fmla="*/ 2211896 h 2607257"/>
                <a:gd name="connsiteX7" fmla="*/ 2032 w 1468691"/>
                <a:gd name="connsiteY7" fmla="*/ 1936623 h 2607257"/>
                <a:gd name="connsiteX8" fmla="*/ 21177 w 1468691"/>
                <a:gd name="connsiteY8" fmla="*/ 1749933 h 2607257"/>
                <a:gd name="connsiteX9" fmla="*/ 116903 w 1468691"/>
                <a:gd name="connsiteY9" fmla="*/ 1594295 h 2607257"/>
                <a:gd name="connsiteX10" fmla="*/ 241300 w 1468691"/>
                <a:gd name="connsiteY10" fmla="*/ 1512951 h 2607257"/>
                <a:gd name="connsiteX11" fmla="*/ 475805 w 1468691"/>
                <a:gd name="connsiteY11" fmla="*/ 1500949 h 2607257"/>
                <a:gd name="connsiteX12" fmla="*/ 664781 w 1468691"/>
                <a:gd name="connsiteY12" fmla="*/ 1541621 h 2607257"/>
                <a:gd name="connsiteX13" fmla="*/ 803560 w 1468691"/>
                <a:gd name="connsiteY13" fmla="*/ 1541621 h 2607257"/>
                <a:gd name="connsiteX14" fmla="*/ 942340 w 1468691"/>
                <a:gd name="connsiteY14" fmla="*/ 1429131 h 2607257"/>
                <a:gd name="connsiteX15" fmla="*/ 1018921 w 1468691"/>
                <a:gd name="connsiteY15" fmla="*/ 1163383 h 2607257"/>
                <a:gd name="connsiteX16" fmla="*/ 1061974 w 1468691"/>
                <a:gd name="connsiteY16" fmla="*/ 811530 h 2607257"/>
                <a:gd name="connsiteX17" fmla="*/ 1114647 w 1468691"/>
                <a:gd name="connsiteY17" fmla="*/ 574548 h 2607257"/>
                <a:gd name="connsiteX18" fmla="*/ 1243806 w 1468691"/>
                <a:gd name="connsiteY18" fmla="*/ 284893 h 2607257"/>
                <a:gd name="connsiteX19" fmla="*/ 1468691 w 1468691"/>
                <a:gd name="connsiteY19" fmla="*/ 0 h 2607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468691" h="2607257">
                  <a:moveTo>
                    <a:pt x="1450689" y="2568321"/>
                  </a:moveTo>
                  <a:cubicBezTo>
                    <a:pt x="1398682" y="2574989"/>
                    <a:pt x="1262570" y="2587752"/>
                    <a:pt x="1210183" y="2590609"/>
                  </a:cubicBezTo>
                  <a:cubicBezTo>
                    <a:pt x="1108646" y="2596134"/>
                    <a:pt x="1007205" y="2604707"/>
                    <a:pt x="905573" y="2606802"/>
                  </a:cubicBezTo>
                  <a:cubicBezTo>
                    <a:pt x="789464" y="2609088"/>
                    <a:pt x="673354" y="2602802"/>
                    <a:pt x="558292" y="2587181"/>
                  </a:cubicBezTo>
                  <a:cubicBezTo>
                    <a:pt x="527526" y="2582990"/>
                    <a:pt x="497046" y="2577274"/>
                    <a:pt x="467138" y="2568702"/>
                  </a:cubicBezTo>
                  <a:cubicBezTo>
                    <a:pt x="367220" y="2540222"/>
                    <a:pt x="277876" y="2482501"/>
                    <a:pt x="206343" y="2407063"/>
                  </a:cubicBezTo>
                  <a:cubicBezTo>
                    <a:pt x="152527" y="2350294"/>
                    <a:pt x="111379" y="2283047"/>
                    <a:pt x="78613" y="2211896"/>
                  </a:cubicBezTo>
                  <a:cubicBezTo>
                    <a:pt x="38513" y="2124742"/>
                    <a:pt x="9938" y="2032159"/>
                    <a:pt x="2032" y="1936623"/>
                  </a:cubicBezTo>
                  <a:cubicBezTo>
                    <a:pt x="-3207" y="1873567"/>
                    <a:pt x="1174" y="1809845"/>
                    <a:pt x="21177" y="1749933"/>
                  </a:cubicBezTo>
                  <a:cubicBezTo>
                    <a:pt x="40608" y="1691449"/>
                    <a:pt x="73469" y="1638109"/>
                    <a:pt x="116903" y="1594295"/>
                  </a:cubicBezTo>
                  <a:cubicBezTo>
                    <a:pt x="152241" y="1558576"/>
                    <a:pt x="194151" y="1530001"/>
                    <a:pt x="241300" y="1512951"/>
                  </a:cubicBezTo>
                  <a:cubicBezTo>
                    <a:pt x="315881" y="1485900"/>
                    <a:pt x="397224" y="1487519"/>
                    <a:pt x="475805" y="1500949"/>
                  </a:cubicBezTo>
                  <a:cubicBezTo>
                    <a:pt x="539337" y="1511808"/>
                    <a:pt x="601440" y="1529810"/>
                    <a:pt x="664781" y="1541621"/>
                  </a:cubicBezTo>
                  <a:cubicBezTo>
                    <a:pt x="710977" y="1550194"/>
                    <a:pt x="758412" y="1554194"/>
                    <a:pt x="803560" y="1541621"/>
                  </a:cubicBezTo>
                  <a:cubicBezTo>
                    <a:pt x="862711" y="1525143"/>
                    <a:pt x="909288" y="1481233"/>
                    <a:pt x="942340" y="1429131"/>
                  </a:cubicBezTo>
                  <a:cubicBezTo>
                    <a:pt x="992156" y="1350455"/>
                    <a:pt x="1006919" y="1256157"/>
                    <a:pt x="1018921" y="1163383"/>
                  </a:cubicBezTo>
                  <a:cubicBezTo>
                    <a:pt x="1034065" y="1046131"/>
                    <a:pt x="1043972" y="928306"/>
                    <a:pt x="1061974" y="811530"/>
                  </a:cubicBezTo>
                  <a:cubicBezTo>
                    <a:pt x="1074356" y="731425"/>
                    <a:pt x="1091120" y="652081"/>
                    <a:pt x="1114647" y="574548"/>
                  </a:cubicBezTo>
                  <a:cubicBezTo>
                    <a:pt x="1145413" y="472916"/>
                    <a:pt x="1187990" y="375094"/>
                    <a:pt x="1243806" y="284893"/>
                  </a:cubicBezTo>
                  <a:cubicBezTo>
                    <a:pt x="1307623" y="181832"/>
                    <a:pt x="1388396" y="90868"/>
                    <a:pt x="146869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E1E3F6DD-B482-497A-843E-010612C85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2248093" y="-430241"/>
              <a:ext cx="1175182" cy="2095685"/>
            </a:xfrm>
            <a:custGeom>
              <a:avLst/>
              <a:gdLst>
                <a:gd name="connsiteX0" fmla="*/ 1175183 w 1175182"/>
                <a:gd name="connsiteY0" fmla="*/ 1950434 h 2095685"/>
                <a:gd name="connsiteX1" fmla="*/ 696075 w 1175182"/>
                <a:gd name="connsiteY1" fmla="*/ 2077307 h 2095685"/>
                <a:gd name="connsiteX2" fmla="*/ 349175 w 1175182"/>
                <a:gd name="connsiteY2" fmla="*/ 2089309 h 2095685"/>
                <a:gd name="connsiteX3" fmla="*/ 73997 w 1175182"/>
                <a:gd name="connsiteY3" fmla="*/ 1987582 h 2095685"/>
                <a:gd name="connsiteX4" fmla="*/ 2179 w 1175182"/>
                <a:gd name="connsiteY4" fmla="*/ 1818037 h 2095685"/>
                <a:gd name="connsiteX5" fmla="*/ 18086 w 1175182"/>
                <a:gd name="connsiteY5" fmla="*/ 1694402 h 2095685"/>
                <a:gd name="connsiteX6" fmla="*/ 161627 w 1175182"/>
                <a:gd name="connsiteY6" fmla="*/ 1594676 h 2095685"/>
                <a:gd name="connsiteX7" fmla="*/ 384893 w 1175182"/>
                <a:gd name="connsiteY7" fmla="*/ 1664494 h 2095685"/>
                <a:gd name="connsiteX8" fmla="*/ 648069 w 1175182"/>
                <a:gd name="connsiteY8" fmla="*/ 1684401 h 2095685"/>
                <a:gd name="connsiteX9" fmla="*/ 831520 w 1175182"/>
                <a:gd name="connsiteY9" fmla="*/ 1550765 h 2095685"/>
                <a:gd name="connsiteX10" fmla="*/ 909245 w 1175182"/>
                <a:gd name="connsiteY10" fmla="*/ 1315402 h 2095685"/>
                <a:gd name="connsiteX11" fmla="*/ 975062 w 1175182"/>
                <a:gd name="connsiteY11" fmla="*/ 876586 h 2095685"/>
                <a:gd name="connsiteX12" fmla="*/ 989064 w 1175182"/>
                <a:gd name="connsiteY12" fmla="*/ 591312 h 2095685"/>
                <a:gd name="connsiteX13" fmla="*/ 1158514 w 1175182"/>
                <a:gd name="connsiteY13" fmla="*/ 0 h 2095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75182" h="2095685">
                  <a:moveTo>
                    <a:pt x="1175183" y="1950434"/>
                  </a:moveTo>
                  <a:cubicBezTo>
                    <a:pt x="1097554" y="1973485"/>
                    <a:pt x="775799" y="2063115"/>
                    <a:pt x="696075" y="2077307"/>
                  </a:cubicBezTo>
                  <a:cubicBezTo>
                    <a:pt x="581489" y="2097786"/>
                    <a:pt x="465094" y="2100167"/>
                    <a:pt x="349175" y="2089309"/>
                  </a:cubicBezTo>
                  <a:cubicBezTo>
                    <a:pt x="247638" y="2079784"/>
                    <a:pt x="142292" y="2061401"/>
                    <a:pt x="73997" y="1987582"/>
                  </a:cubicBezTo>
                  <a:cubicBezTo>
                    <a:pt x="31420" y="1941481"/>
                    <a:pt x="9513" y="1880616"/>
                    <a:pt x="2179" y="1818037"/>
                  </a:cubicBezTo>
                  <a:cubicBezTo>
                    <a:pt x="-2774" y="1775746"/>
                    <a:pt x="-12" y="1732693"/>
                    <a:pt x="18086" y="1694402"/>
                  </a:cubicBezTo>
                  <a:cubicBezTo>
                    <a:pt x="44755" y="1638110"/>
                    <a:pt x="99810" y="1600295"/>
                    <a:pt x="161627" y="1594676"/>
                  </a:cubicBezTo>
                  <a:cubicBezTo>
                    <a:pt x="240304" y="1587532"/>
                    <a:pt x="310312" y="1635633"/>
                    <a:pt x="384893" y="1664494"/>
                  </a:cubicBezTo>
                  <a:cubicBezTo>
                    <a:pt x="468904" y="1696974"/>
                    <a:pt x="561392" y="1708594"/>
                    <a:pt x="648069" y="1684401"/>
                  </a:cubicBezTo>
                  <a:cubicBezTo>
                    <a:pt x="723602" y="1663351"/>
                    <a:pt x="788563" y="1616488"/>
                    <a:pt x="831520" y="1550765"/>
                  </a:cubicBezTo>
                  <a:cubicBezTo>
                    <a:pt x="877050" y="1480947"/>
                    <a:pt x="893052" y="1397508"/>
                    <a:pt x="909245" y="1315402"/>
                  </a:cubicBezTo>
                  <a:cubicBezTo>
                    <a:pt x="938010" y="1170051"/>
                    <a:pt x="963156" y="1024128"/>
                    <a:pt x="975062" y="876586"/>
                  </a:cubicBezTo>
                  <a:cubicBezTo>
                    <a:pt x="982682" y="781717"/>
                    <a:pt x="981539" y="686276"/>
                    <a:pt x="989064" y="591312"/>
                  </a:cubicBezTo>
                  <a:cubicBezTo>
                    <a:pt x="998970" y="465296"/>
                    <a:pt x="981730" y="160211"/>
                    <a:pt x="115851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8" name="Bottom Right">
            <a:extLst>
              <a:ext uri="{FF2B5EF4-FFF2-40B4-BE49-F238E27FC236}">
                <a16:creationId xmlns:a16="http://schemas.microsoft.com/office/drawing/2014/main" id="{44F880E8-D890-4B32-8082-A3337BF3D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E4961325-8EF4-4C7A-9833-FB20C4DD5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40" name="Graphic 157">
              <a:extLst>
                <a:ext uri="{FF2B5EF4-FFF2-40B4-BE49-F238E27FC236}">
                  <a16:creationId xmlns:a16="http://schemas.microsoft.com/office/drawing/2014/main" id="{AC3C1455-2522-4EFE-8D33-83807CF781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537D90C7-3836-4178-B926-44AA5E3B4EC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25161F7E-ABD4-4A6E-864C-5ED1DD8B5D2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444A5CB6-84AB-4A73-BB98-6D0482A909D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8FCFD2D9-E87A-4C33-A158-63D4FFE093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362B6679-1B90-4CB1-AC3E-B8309C31B1D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1C024DDF-6017-463E-82DC-5D51B97501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6AE97FA4-4E41-47AD-A123-2F6EA202B34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55DF185A-8061-4998-A019-A4FBA15F5D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8192" y="312372"/>
            <a:ext cx="7537942" cy="1073807"/>
          </a:xfrm>
        </p:spPr>
        <p:txBody>
          <a:bodyPr>
            <a:normAutofit/>
          </a:bodyPr>
          <a:lstStyle/>
          <a:p>
            <a:pPr algn="l"/>
            <a:r>
              <a:rPr lang="en-US" sz="5400" dirty="0"/>
              <a:t>Referenced Papers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8192" y="1724503"/>
            <a:ext cx="10439098" cy="4743723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 algn="l"/>
            <a:r>
              <a:rPr lang="en-US" altLang="zh-CN" sz="2000" dirty="0"/>
              <a:t>\</a:t>
            </a:r>
            <a:r>
              <a:rPr lang="en-US" altLang="zh-CN" sz="2000" dirty="0" err="1"/>
              <a:t>bibitem</a:t>
            </a:r>
            <a:r>
              <a:rPr lang="en-US" altLang="zh-CN" sz="2000" dirty="0"/>
              <a:t>{</a:t>
            </a:r>
            <a:r>
              <a:rPr lang="en-US" altLang="zh-CN" sz="2000" b="1" dirty="0"/>
              <a:t>RCAN</a:t>
            </a:r>
            <a:r>
              <a:rPr lang="en-US" altLang="zh-CN" sz="2000" dirty="0"/>
              <a:t>} Zhang, </a:t>
            </a:r>
            <a:r>
              <a:rPr lang="en-US" altLang="zh-CN" sz="2000" dirty="0" err="1"/>
              <a:t>Yulun</a:t>
            </a:r>
            <a:r>
              <a:rPr lang="en-US" altLang="zh-CN" sz="2000" dirty="0"/>
              <a:t> , et al. "Image Super-Resolution Using Very Deep Residual Channel Attention Networks." (2018).</a:t>
            </a:r>
          </a:p>
          <a:p>
            <a:pPr algn="l"/>
            <a:r>
              <a:rPr lang="en-US" altLang="zh-CN" sz="2000" dirty="0"/>
              <a:t>\</a:t>
            </a:r>
            <a:r>
              <a:rPr lang="en-US" altLang="zh-CN" sz="2000" dirty="0" err="1"/>
              <a:t>bibitem</a:t>
            </a:r>
            <a:r>
              <a:rPr lang="en-US" altLang="zh-CN" sz="2000" dirty="0"/>
              <a:t>{</a:t>
            </a:r>
            <a:r>
              <a:rPr lang="en-US" altLang="zh-CN" sz="2000" b="1" dirty="0"/>
              <a:t>SAN</a:t>
            </a:r>
            <a:r>
              <a:rPr lang="en-US" altLang="zh-CN" sz="2000" dirty="0"/>
              <a:t>} Dai, Tao , et al. "Second-order Attention Network for Single Image Super-Resolution." 2019 IEEE/CVF Conference on Computer Vision and Pattern Recognition (CVPR) IEEE, 2019.</a:t>
            </a:r>
          </a:p>
          <a:p>
            <a:pPr algn="l"/>
            <a:r>
              <a:rPr lang="en-US" altLang="zh-CN" sz="2000" dirty="0"/>
              <a:t>\</a:t>
            </a:r>
            <a:r>
              <a:rPr lang="en-US" altLang="zh-CN" sz="2000" dirty="0" err="1"/>
              <a:t>bibitem</a:t>
            </a:r>
            <a:r>
              <a:rPr lang="en-US" altLang="zh-CN" sz="2000" dirty="0"/>
              <a:t>{</a:t>
            </a:r>
            <a:r>
              <a:rPr lang="en-US" altLang="zh-CN" sz="2000" b="1" dirty="0">
                <a:solidFill>
                  <a:srgbClr val="FF0000"/>
                </a:solidFill>
              </a:rPr>
              <a:t>RDN</a:t>
            </a:r>
            <a:r>
              <a:rPr lang="en-US" altLang="zh-CN" sz="2000" dirty="0"/>
              <a:t>} Y. Zhang, Y. Tian, Y. Kong, B. Zhong, and Y. Fu, “Residual dense network for image super-resolution,” 2018 IEEE/CVF Conference on Computer Vision and Pattern Recognition (CVPR) IEEE, 2018.</a:t>
            </a:r>
          </a:p>
          <a:p>
            <a:pPr algn="l"/>
            <a:r>
              <a:rPr lang="en-US" altLang="zh-CN" sz="2000" dirty="0"/>
              <a:t>\</a:t>
            </a:r>
            <a:r>
              <a:rPr lang="en-US" altLang="zh-CN" sz="2000" dirty="0" err="1"/>
              <a:t>bibitem</a:t>
            </a:r>
            <a:r>
              <a:rPr lang="en-US" altLang="zh-CN" sz="2000" dirty="0"/>
              <a:t>{</a:t>
            </a:r>
            <a:r>
              <a:rPr lang="en-US" altLang="zh-CN" sz="2000" b="1" dirty="0"/>
              <a:t>EDSR</a:t>
            </a:r>
            <a:r>
              <a:rPr lang="en-US" altLang="zh-CN" sz="2000" dirty="0"/>
              <a:t>} B. Lim, S. Son, H. Kim, S. Nah, and K. M. Lee, “Enhanced </a:t>
            </a:r>
            <a:r>
              <a:rPr lang="en-US" altLang="zh-CN" sz="2000" dirty="0" err="1"/>
              <a:t>deepresidual</a:t>
            </a:r>
            <a:r>
              <a:rPr lang="en-US" altLang="zh-CN" sz="2000" dirty="0"/>
              <a:t> networks for single image super-resolution,” CVPRW, 2017.</a:t>
            </a:r>
          </a:p>
          <a:p>
            <a:pPr algn="l"/>
            <a:r>
              <a:rPr lang="en-US" altLang="zh-CN" sz="2000" dirty="0"/>
              <a:t>\</a:t>
            </a:r>
            <a:r>
              <a:rPr lang="en-US" altLang="zh-CN" sz="2000" dirty="0" err="1"/>
              <a:t>bibitem</a:t>
            </a:r>
            <a:r>
              <a:rPr lang="en-US" altLang="zh-CN" sz="2000" dirty="0"/>
              <a:t>{</a:t>
            </a:r>
            <a:r>
              <a:rPr lang="en-US" altLang="zh-CN" sz="2000" b="1" dirty="0">
                <a:solidFill>
                  <a:srgbClr val="FF0000"/>
                </a:solidFill>
              </a:rPr>
              <a:t>ZSSR</a:t>
            </a:r>
            <a:r>
              <a:rPr lang="en-US" altLang="zh-CN" sz="2000" dirty="0"/>
              <a:t>} A. </a:t>
            </a:r>
            <a:r>
              <a:rPr lang="en-US" altLang="zh-CN" sz="2000" dirty="0" err="1"/>
              <a:t>Shocher</a:t>
            </a:r>
            <a:r>
              <a:rPr lang="en-US" altLang="zh-CN" sz="2000" dirty="0"/>
              <a:t>, N. Cohen, and M. Irani, “zero-shot super-resolution using deep internal learning,” CVPR, 2018.</a:t>
            </a:r>
          </a:p>
          <a:p>
            <a:pPr algn="l"/>
            <a:r>
              <a:rPr lang="en-US" altLang="zh-CN" sz="2000" dirty="0"/>
              <a:t>\</a:t>
            </a:r>
            <a:r>
              <a:rPr lang="en-US" altLang="zh-CN" sz="2000" dirty="0" err="1"/>
              <a:t>bibitem</a:t>
            </a:r>
            <a:r>
              <a:rPr lang="en-US" altLang="zh-CN" sz="2000" dirty="0"/>
              <a:t>{</a:t>
            </a:r>
            <a:r>
              <a:rPr lang="en-US" altLang="zh-CN" sz="2000" dirty="0" err="1"/>
              <a:t>DenseNet</a:t>
            </a:r>
            <a:r>
              <a:rPr lang="en-US" altLang="zh-CN" sz="2000" dirty="0"/>
              <a:t>} G. Huang, Z. Liu, L. Van Der </a:t>
            </a:r>
            <a:r>
              <a:rPr lang="en-US" altLang="zh-CN" sz="2000" dirty="0" err="1"/>
              <a:t>Maaten</a:t>
            </a:r>
            <a:r>
              <a:rPr lang="en-US" altLang="zh-CN" sz="2000" dirty="0"/>
              <a:t>, and K. Q. Weinberger, “Densely connected convolutional networks,” CVPR, 2017.</a:t>
            </a:r>
          </a:p>
          <a:p>
            <a:pPr algn="l"/>
            <a:r>
              <a:rPr lang="en-US" altLang="zh-CN" sz="2000" dirty="0"/>
              <a:t>\</a:t>
            </a:r>
            <a:r>
              <a:rPr lang="en-US" altLang="zh-CN" sz="2000" dirty="0" err="1"/>
              <a:t>bibitem</a:t>
            </a:r>
            <a:r>
              <a:rPr lang="en-US" altLang="zh-CN" sz="2000" dirty="0"/>
              <a:t>{</a:t>
            </a:r>
            <a:r>
              <a:rPr lang="en-US" altLang="zh-CN" sz="2000" dirty="0" err="1"/>
              <a:t>ResNet</a:t>
            </a:r>
            <a:r>
              <a:rPr lang="en-US" altLang="zh-CN" sz="2000" dirty="0"/>
              <a:t>} K. He, X. Zhang, S. Ren, and J. Sun, “Deep residual learning for image recognition,” CVPR, 2016.</a:t>
            </a:r>
          </a:p>
          <a:p>
            <a:pPr algn="l"/>
            <a:r>
              <a:rPr lang="en-US" altLang="zh-CN" sz="2000" dirty="0"/>
              <a:t>\</a:t>
            </a:r>
            <a:r>
              <a:rPr lang="en-US" altLang="zh-CN" sz="2000" dirty="0" err="1"/>
              <a:t>bibitem</a:t>
            </a:r>
            <a:r>
              <a:rPr lang="en-US" altLang="zh-CN" sz="2000" dirty="0"/>
              <a:t>{</a:t>
            </a:r>
            <a:r>
              <a:rPr lang="en-US" altLang="zh-CN" sz="2000" b="1" dirty="0"/>
              <a:t>loss</a:t>
            </a:r>
            <a:r>
              <a:rPr lang="en-US" altLang="zh-CN" sz="2000" dirty="0"/>
              <a:t>} Zhao, Hang , et al. "Loss Functions for Neural Networks for Image Processing." CVPR, 2015.</a:t>
            </a:r>
            <a:endParaRPr lang="en-US" sz="2200" dirty="0">
              <a:cs typeface="Segoe UI"/>
            </a:endParaRPr>
          </a:p>
        </p:txBody>
      </p:sp>
      <p:grpSp>
        <p:nvGrpSpPr>
          <p:cNvPr id="50" name="Cross">
            <a:extLst>
              <a:ext uri="{FF2B5EF4-FFF2-40B4-BE49-F238E27FC236}">
                <a16:creationId xmlns:a16="http://schemas.microsoft.com/office/drawing/2014/main" id="{7EA2E9ED-9579-480C-8036-C3FE412742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28991" y="4031354"/>
            <a:ext cx="118872" cy="118872"/>
            <a:chOff x="1175347" y="3733800"/>
            <a:chExt cx="118872" cy="118872"/>
          </a:xfrm>
        </p:grpSpPr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46359521-A2E0-4F20-B7DA-9DA02BE493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FD51D877-AAD8-42E5-8DD7-4BFECAE462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017297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89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8" name="Rectangle 91">
            <a:extLst>
              <a:ext uri="{FF2B5EF4-FFF2-40B4-BE49-F238E27FC236}">
                <a16:creationId xmlns:a16="http://schemas.microsoft.com/office/drawing/2014/main" id="{996DFAFB-BCE1-4BEC-82FB-D574234DE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89" name="Top left">
            <a:extLst>
              <a:ext uri="{FF2B5EF4-FFF2-40B4-BE49-F238E27FC236}">
                <a16:creationId xmlns:a16="http://schemas.microsoft.com/office/drawing/2014/main" id="{4210BA9D-B4AC-4A1D-B63B-44F10A9A7D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2AB57F67-BA3E-4168-B776-298ABEE40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1A37E474-2AB5-44C2-89C5-00B18BBF0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3C7682BD-43A7-412C-9D1C-C253EDF7F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CE322CA5-5700-49C5-B2F4-5451AEC68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7FF4B5E5-C2CB-47A0-BDC9-D9560C77B3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DC206FD4-2993-45C6-A6D2-945277425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0AC4F993-F14F-4F25-A6AB-1AD9E2A820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1CD13FF4-3251-4983-B074-BD35A9902B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0911" y="-184005"/>
            <a:ext cx="7920244" cy="1326619"/>
          </a:xfrm>
        </p:spPr>
        <p:txBody>
          <a:bodyPr anchor="b">
            <a:normAutofit/>
          </a:bodyPr>
          <a:lstStyle/>
          <a:p>
            <a:pPr algn="l"/>
            <a:r>
              <a:rPr lang="en-US" sz="5400"/>
              <a:t>Network Design 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6099" y="1135642"/>
            <a:ext cx="6544619" cy="5392591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342900" indent="-342900" algn="l">
              <a:buFont typeface="Arial" panose="020B0504020202020204" pitchFamily="34" charset="0"/>
              <a:buChar char="•"/>
            </a:pPr>
            <a:r>
              <a:rPr lang="en-US" altLang="zh-CN" b="1" dirty="0">
                <a:cs typeface="Segoe UI"/>
              </a:rPr>
              <a:t>Residual learning</a:t>
            </a:r>
          </a:p>
          <a:p>
            <a:pPr marL="800100" lvl="1" indent="-342900" algn="l">
              <a:buFont typeface="Arial" panose="020B0504020202020204" pitchFamily="34" charset="0"/>
              <a:buChar char="•"/>
            </a:pPr>
            <a:r>
              <a:rPr lang="en-US" altLang="zh-CN" dirty="0">
                <a:ea typeface="+mn-lt"/>
                <a:cs typeface="+mn-lt"/>
              </a:rPr>
              <a:t>The initial input simply added to the output</a:t>
            </a:r>
          </a:p>
          <a:p>
            <a:pPr marL="800100" lvl="1" indent="-342900" algn="l">
              <a:buFont typeface="Arial" panose="020B0504020202020204" pitchFamily="34" charset="0"/>
              <a:buChar char="•"/>
            </a:pPr>
            <a:r>
              <a:rPr lang="en-US" altLang="zh-CN" dirty="0">
                <a:ea typeface="+mn-lt"/>
                <a:cs typeface="+mn-lt"/>
              </a:rPr>
              <a:t>The model only has to output the difference</a:t>
            </a:r>
          </a:p>
          <a:p>
            <a:pPr marL="800100" lvl="1" indent="-342900" algn="l">
              <a:buFont typeface="Arial" panose="020B0504020202020204" pitchFamily="34" charset="0"/>
              <a:buChar char="•"/>
            </a:pPr>
            <a:r>
              <a:rPr lang="en-US" altLang="zh-CN" dirty="0">
                <a:ea typeface="+mn-lt"/>
                <a:cs typeface="+mn-lt"/>
              </a:rPr>
              <a:t>Reduced model complexity</a:t>
            </a:r>
          </a:p>
          <a:p>
            <a:pPr marL="800100" lvl="1" indent="-342900" algn="l">
              <a:buFont typeface="Arial" panose="020B0504020202020204" pitchFamily="34" charset="0"/>
              <a:buChar char="•"/>
            </a:pPr>
            <a:endParaRPr lang="en-US" altLang="zh-CN" dirty="0">
              <a:ea typeface="+mn-lt"/>
              <a:cs typeface="+mn-lt"/>
            </a:endParaRPr>
          </a:p>
          <a:p>
            <a:pPr marL="457200" indent="-457200" algn="l">
              <a:buFont typeface="Arial" panose="020B0504020202020204" pitchFamily="34" charset="0"/>
              <a:buChar char="•"/>
            </a:pPr>
            <a:r>
              <a:rPr lang="en-US" b="1" dirty="0"/>
              <a:t>Dense Connection</a:t>
            </a:r>
          </a:p>
          <a:p>
            <a:pPr marL="914400" lvl="1" indent="-457200" algn="l">
              <a:buFont typeface="Arial" panose="020B0504020202020204" pitchFamily="34" charset="0"/>
              <a:buChar char="•"/>
            </a:pPr>
            <a:r>
              <a:rPr lang="en-US" altLang="zh-CN" dirty="0">
                <a:ea typeface="+mn-lt"/>
                <a:cs typeface="+mn-lt"/>
              </a:rPr>
              <a:t>Each layer obtains additional inputs from all preceding layers</a:t>
            </a:r>
          </a:p>
          <a:p>
            <a:pPr marL="914400" lvl="1" indent="-457200" algn="l">
              <a:buFont typeface="Arial" panose="020B0504020202020204" pitchFamily="34" charset="0"/>
              <a:buChar char="•"/>
            </a:pPr>
            <a:r>
              <a:rPr lang="en-US" altLang="zh-CN" dirty="0">
                <a:ea typeface="+mn-lt"/>
                <a:cs typeface="+mn-lt"/>
              </a:rPr>
              <a:t>Each layer’s output serves as input of all subsequent layers</a:t>
            </a:r>
          </a:p>
          <a:p>
            <a:pPr marL="914400" lvl="1" indent="-457200" algn="l">
              <a:buFont typeface="Arial" panose="020B0504020202020204" pitchFamily="34" charset="0"/>
              <a:buChar char="•"/>
            </a:pPr>
            <a:r>
              <a:rPr lang="en-US" altLang="zh-CN" dirty="0">
                <a:ea typeface="+mn-lt"/>
                <a:cs typeface="+mn-lt"/>
              </a:rPr>
              <a:t>Enhanced data propagation</a:t>
            </a:r>
          </a:p>
          <a:p>
            <a:pPr marL="914400" lvl="1" indent="-457200" algn="l">
              <a:buFont typeface="Arial" panose="020B0504020202020204" pitchFamily="34" charset="0"/>
              <a:buChar char="•"/>
            </a:pPr>
            <a:r>
              <a:rPr lang="en-US" altLang="zh-CN" dirty="0">
                <a:ea typeface="+mn-lt"/>
                <a:cs typeface="+mn-lt"/>
              </a:rPr>
              <a:t>Reduced model complexity</a:t>
            </a:r>
          </a:p>
          <a:p>
            <a:pPr marL="457200" indent="-457200" algn="l">
              <a:buFont typeface="Wingdings" panose="05000000000000000000" pitchFamily="2" charset="2"/>
              <a:buChar char="l"/>
            </a:pPr>
            <a:r>
              <a:rPr lang="en-US" b="1" dirty="0"/>
              <a:t>RDN: Residual Dense Network</a:t>
            </a:r>
          </a:p>
          <a:p>
            <a:pPr lvl="1" algn="l"/>
            <a:endParaRPr lang="en-US" sz="2400" b="1" dirty="0"/>
          </a:p>
          <a:p>
            <a:pPr marL="800100" lvl="1" indent="-342900" algn="l">
              <a:buFont typeface="Arial" panose="020B0504020202020204" pitchFamily="34" charset="0"/>
              <a:buChar char="•"/>
            </a:pPr>
            <a:endParaRPr lang="en-US" dirty="0">
              <a:cs typeface="Segoe UI"/>
            </a:endParaRPr>
          </a:p>
          <a:p>
            <a:pPr algn="l"/>
            <a:endParaRPr lang="en-US" sz="2200" dirty="0">
              <a:cs typeface="Segoe UI"/>
            </a:endParaRPr>
          </a:p>
        </p:txBody>
      </p:sp>
      <p:grpSp>
        <p:nvGrpSpPr>
          <p:cNvPr id="104" name="Cross">
            <a:extLst>
              <a:ext uri="{FF2B5EF4-FFF2-40B4-BE49-F238E27FC236}">
                <a16:creationId xmlns:a16="http://schemas.microsoft.com/office/drawing/2014/main" id="{80F56037-8334-4400-9C7A-A3BEFA96A8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945264" y="149792"/>
            <a:ext cx="118872" cy="118872"/>
            <a:chOff x="1175347" y="3733800"/>
            <a:chExt cx="118872" cy="118872"/>
          </a:xfrm>
        </p:grpSpPr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060AD0EB-D554-49C4-9728-C64D6D6867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1" name="Straight Connector 105">
              <a:extLst>
                <a:ext uri="{FF2B5EF4-FFF2-40B4-BE49-F238E27FC236}">
                  <a16:creationId xmlns:a16="http://schemas.microsoft.com/office/drawing/2014/main" id="{C9432895-644F-4E09-97C7-F8DB36AAE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08" name="Bottom Right">
            <a:extLst>
              <a:ext uri="{FF2B5EF4-FFF2-40B4-BE49-F238E27FC236}">
                <a16:creationId xmlns:a16="http://schemas.microsoft.com/office/drawing/2014/main" id="{6B310A71-665E-47AB-9D80-2D90F7D921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6AD1AF10-782F-4908-A718-EA87EC7170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110" name="Graphic 157">
              <a:extLst>
                <a:ext uri="{FF2B5EF4-FFF2-40B4-BE49-F238E27FC236}">
                  <a16:creationId xmlns:a16="http://schemas.microsoft.com/office/drawing/2014/main" id="{A935357A-B553-44CD-9376-FE1E605750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112" name="Freeform: Shape 111">
                <a:extLst>
                  <a:ext uri="{FF2B5EF4-FFF2-40B4-BE49-F238E27FC236}">
                    <a16:creationId xmlns:a16="http://schemas.microsoft.com/office/drawing/2014/main" id="{71A180B9-74EE-45CB-8BC1-41E1C075852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" name="Freeform: Shape 112">
                <a:extLst>
                  <a:ext uri="{FF2B5EF4-FFF2-40B4-BE49-F238E27FC236}">
                    <a16:creationId xmlns:a16="http://schemas.microsoft.com/office/drawing/2014/main" id="{D0ED6DBC-425A-4959-8ACF-4263EEF2467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4" name="Freeform: Shape 113">
                <a:extLst>
                  <a:ext uri="{FF2B5EF4-FFF2-40B4-BE49-F238E27FC236}">
                    <a16:creationId xmlns:a16="http://schemas.microsoft.com/office/drawing/2014/main" id="{1B431B70-9FAD-408D-890D-646D4840455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5" name="Freeform: Shape 114">
                <a:extLst>
                  <a:ext uri="{FF2B5EF4-FFF2-40B4-BE49-F238E27FC236}">
                    <a16:creationId xmlns:a16="http://schemas.microsoft.com/office/drawing/2014/main" id="{8E532E75-ACFE-4179-B41D-039B3B768C7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" name="Freeform: Shape 115">
                <a:extLst>
                  <a:ext uri="{FF2B5EF4-FFF2-40B4-BE49-F238E27FC236}">
                    <a16:creationId xmlns:a16="http://schemas.microsoft.com/office/drawing/2014/main" id="{1C81F463-8260-4AAF-9233-3FE29293CD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7" name="Freeform: Shape 116">
                <a:extLst>
                  <a:ext uri="{FF2B5EF4-FFF2-40B4-BE49-F238E27FC236}">
                    <a16:creationId xmlns:a16="http://schemas.microsoft.com/office/drawing/2014/main" id="{5D51C233-AAFA-43B0-85ED-E42E8DE5E5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8" name="Freeform: Shape 117">
                <a:extLst>
                  <a:ext uri="{FF2B5EF4-FFF2-40B4-BE49-F238E27FC236}">
                    <a16:creationId xmlns:a16="http://schemas.microsoft.com/office/drawing/2014/main" id="{0D7BBAB6-5F70-4658-9F1E-4F56C83F042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2FADCFE9-3879-4BEB-8C66-8CDE965275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F1D1D6A5-8287-4E17-8A5E-12E6EE6F8F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8084" y="1052404"/>
            <a:ext cx="4622507" cy="221258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E7A958F-1152-4297-8068-01BEBB351C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1716" y="3719440"/>
            <a:ext cx="4813749" cy="2628295"/>
          </a:xfrm>
          <a:prstGeom prst="rect">
            <a:avLst/>
          </a:prstGeom>
        </p:spPr>
      </p:pic>
      <p:sp>
        <p:nvSpPr>
          <p:cNvPr id="33" name="文本框 32">
            <a:extLst>
              <a:ext uri="{FF2B5EF4-FFF2-40B4-BE49-F238E27FC236}">
                <a16:creationId xmlns:a16="http://schemas.microsoft.com/office/drawing/2014/main" id="{F5BA097E-451A-46BD-B0A2-6B7875B9D917}"/>
              </a:ext>
            </a:extLst>
          </p:cNvPr>
          <p:cNvSpPr txBox="1"/>
          <p:nvPr/>
        </p:nvSpPr>
        <p:spPr>
          <a:xfrm>
            <a:off x="6179960" y="135978"/>
            <a:ext cx="57653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Images from</a:t>
            </a:r>
          </a:p>
          <a:p>
            <a:r>
              <a:rPr lang="en-US" altLang="zh-CN" b="1" dirty="0"/>
              <a:t>Saeed Anwar, Salman Khan, Nick Barnes. A Deep Journey into Super-resolution: A survey. </a:t>
            </a:r>
            <a:r>
              <a:rPr lang="en-US" altLang="zh-CN" b="1" dirty="0" err="1"/>
              <a:t>arxiv</a:t>
            </a:r>
            <a:r>
              <a:rPr lang="en-US" altLang="zh-CN" b="1" dirty="0"/>
              <a:t>, 2019.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94711343"/>
      </p:ext>
    </p:extLst>
  </p:cSld>
  <p:clrMapOvr>
    <a:masterClrMapping/>
  </p:clrMapOvr>
</p:sld>
</file>

<file path=ppt/theme/theme1.xml><?xml version="1.0" encoding="utf-8"?>
<a:theme xmlns:a="http://schemas.openxmlformats.org/drawingml/2006/main" name="ExploreVTI">
  <a:themeElements>
    <a:clrScheme name="Custom 33">
      <a:dk1>
        <a:sysClr val="windowText" lastClr="000000"/>
      </a:dk1>
      <a:lt1>
        <a:sysClr val="window" lastClr="FFFFFF"/>
      </a:lt1>
      <a:dk2>
        <a:srgbClr val="201449"/>
      </a:dk2>
      <a:lt2>
        <a:srgbClr val="F3F0E9"/>
      </a:lt2>
      <a:accent1>
        <a:srgbClr val="E45221"/>
      </a:accent1>
      <a:accent2>
        <a:srgbClr val="4D4EE6"/>
      </a:accent2>
      <a:accent3>
        <a:srgbClr val="454B78"/>
      </a:accent3>
      <a:accent4>
        <a:srgbClr val="A3A3C1"/>
      </a:accent4>
      <a:accent5>
        <a:srgbClr val="7162FE"/>
      </a:accent5>
      <a:accent6>
        <a:srgbClr val="1EBE9B"/>
      </a:accent6>
      <a:hlink>
        <a:srgbClr val="F900A0"/>
      </a:hlink>
      <a:folHlink>
        <a:srgbClr val="954F72"/>
      </a:folHlink>
    </a:clrScheme>
    <a:fontScheme name="Custom 23">
      <a:majorFont>
        <a:latin typeface="Rockwell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xploreVTI" id="{157DDAE2-BFCD-43FD-9602-E5EFEAD66DC3}" vid="{04B6EBF8-4645-4305-9753-050B4204785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311</TotalTime>
  <Words>1214</Words>
  <Application>Microsoft Office PowerPoint</Application>
  <PresentationFormat>宽屏</PresentationFormat>
  <Paragraphs>197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8" baseType="lpstr">
      <vt:lpstr>AvenirNext LT Pro Medium</vt:lpstr>
      <vt:lpstr>Microsoft GothicNeo</vt:lpstr>
      <vt:lpstr>Arial</vt:lpstr>
      <vt:lpstr>Avenir Next LT Pro</vt:lpstr>
      <vt:lpstr>Rockwell</vt:lpstr>
      <vt:lpstr>Segoe UI</vt:lpstr>
      <vt:lpstr>Segoe UI Semilight</vt:lpstr>
      <vt:lpstr>Times New Roman</vt:lpstr>
      <vt:lpstr>Wingdings</vt:lpstr>
      <vt:lpstr>ExploreVTI</vt:lpstr>
      <vt:lpstr>Lightweight Unsupervised Super-Resolution with Emphasis on Structural Similarity  </vt:lpstr>
      <vt:lpstr>Contents</vt:lpstr>
      <vt:lpstr>PowerPoint 演示文稿</vt:lpstr>
      <vt:lpstr>PowerPoint 演示文稿</vt:lpstr>
      <vt:lpstr>PowerPoint 演示文稿</vt:lpstr>
      <vt:lpstr>PowerPoint 演示文稿</vt:lpstr>
      <vt:lpstr>Our Goal</vt:lpstr>
      <vt:lpstr>Referenced Papers</vt:lpstr>
      <vt:lpstr>Network Design </vt:lpstr>
      <vt:lpstr>Back-projection</vt:lpstr>
      <vt:lpstr>Training Procedure</vt:lpstr>
      <vt:lpstr>PowerPoint 演示文稿</vt:lpstr>
      <vt:lpstr>Loss Metrics</vt:lpstr>
      <vt:lpstr>Experiments</vt:lpstr>
      <vt:lpstr>Example: The Loss of the High Frequency information </vt:lpstr>
      <vt:lpstr>PowerPoint 演示文稿</vt:lpstr>
      <vt:lpstr>PowerPoint 演示文稿</vt:lpstr>
      <vt:lpstr>Thanks for watching!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RhantolkYtriHistoria</cp:lastModifiedBy>
  <cp:revision>928</cp:revision>
  <dcterms:created xsi:type="dcterms:W3CDTF">2020-12-02T10:16:01Z</dcterms:created>
  <dcterms:modified xsi:type="dcterms:W3CDTF">2020-12-03T11:07:03Z</dcterms:modified>
</cp:coreProperties>
</file>