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8"/>
  </p:notesMasterIdLst>
  <p:sldIdLst>
    <p:sldId id="256" r:id="rId2"/>
    <p:sldId id="257" r:id="rId3"/>
    <p:sldId id="308" r:id="rId4"/>
    <p:sldId id="309" r:id="rId5"/>
    <p:sldId id="310" r:id="rId6"/>
    <p:sldId id="258" r:id="rId7"/>
    <p:sldId id="304" r:id="rId8"/>
    <p:sldId id="306" r:id="rId9"/>
    <p:sldId id="311" r:id="rId10"/>
    <p:sldId id="312" r:id="rId11"/>
    <p:sldId id="314" r:id="rId12"/>
    <p:sldId id="316" r:id="rId13"/>
    <p:sldId id="324" r:id="rId14"/>
    <p:sldId id="325" r:id="rId15"/>
    <p:sldId id="326" r:id="rId16"/>
    <p:sldId id="305" r:id="rId17"/>
    <p:sldId id="327" r:id="rId18"/>
    <p:sldId id="30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345" r:id="rId37"/>
  </p:sldIdLst>
  <p:sldSz cx="9144000" cy="5143500" type="screen16x9"/>
  <p:notesSz cx="6858000" cy="9144000"/>
  <p:embeddedFontLst>
    <p:embeddedFont>
      <p:font typeface="Livvic" pitchFamily="2" charset="0"/>
      <p:regular r:id="rId39"/>
      <p:bold r:id="rId40"/>
      <p:italic r:id="rId41"/>
      <p:boldItalic r:id="rId42"/>
    </p:embeddedFont>
    <p:embeddedFont>
      <p:font typeface="Nunito" pitchFamily="2" charset="0"/>
      <p:regular r:id="rId43"/>
      <p:bold r:id="rId44"/>
      <p:italic r:id="rId45"/>
      <p:boldItalic r:id="rId46"/>
    </p:embeddedFont>
    <p:embeddedFont>
      <p:font typeface="Questrial" pitchFamily="2" charset="0"/>
      <p:regular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1A196A-F5D8-444A-8333-F5F0C3B40391}">
  <a:tblStyle styleId="{291A196A-F5D8-444A-8333-F5F0C3B403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904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030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64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40075" y="1807225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41825" y="1202500"/>
            <a:ext cx="7194000" cy="3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ivvic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710750" y="33800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710750" y="3785547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2"/>
          </p:nvPr>
        </p:nvSpPr>
        <p:spPr>
          <a:xfrm>
            <a:off x="710750" y="12231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3"/>
          </p:nvPr>
        </p:nvSpPr>
        <p:spPr>
          <a:xfrm>
            <a:off x="710750" y="1627900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4"/>
          </p:nvPr>
        </p:nvSpPr>
        <p:spPr>
          <a:xfrm>
            <a:off x="710750" y="2301213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5"/>
          </p:nvPr>
        </p:nvSpPr>
        <p:spPr>
          <a:xfrm>
            <a:off x="710750" y="2706729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4" r:id="rId4"/>
    <p:sldLayoutId id="2147483669" r:id="rId5"/>
    <p:sldLayoutId id="214748367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ctrTitle"/>
          </p:nvPr>
        </p:nvSpPr>
        <p:spPr>
          <a:xfrm>
            <a:off x="4138541" y="360082"/>
            <a:ext cx="45534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+mn-lt"/>
              </a:rPr>
              <a:t>Bài tập lớn:</a:t>
            </a:r>
            <a:br>
              <a:rPr lang="es" dirty="0">
                <a:latin typeface="+mn-lt"/>
              </a:rPr>
            </a:br>
            <a:r>
              <a:rPr lang="es" dirty="0">
                <a:latin typeface="+mn-lt"/>
              </a:rPr>
              <a:t>Lập trình mini Calculator 8086</a:t>
            </a:r>
            <a:endParaRPr b="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44" name="Google Shape;144;p28"/>
          <p:cNvSpPr txBox="1">
            <a:spLocks noGrp="1"/>
          </p:cNvSpPr>
          <p:nvPr>
            <p:ph type="subTitle" idx="1"/>
          </p:nvPr>
        </p:nvSpPr>
        <p:spPr>
          <a:xfrm>
            <a:off x="4040075" y="2474689"/>
            <a:ext cx="4553400" cy="5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+mn-lt"/>
              </a:rPr>
              <a:t>Nhóm 5 – lớp KTMT 02: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+mn-lt"/>
              </a:rPr>
              <a:t>Lê Quang Hiệp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+mn-lt"/>
              </a:rPr>
              <a:t>Nguyễn D</a:t>
            </a:r>
            <a:r>
              <a:rPr lang="en-US" dirty="0">
                <a:latin typeface="+mn-lt"/>
              </a:rPr>
              <a:t>u</a:t>
            </a:r>
            <a:r>
              <a:rPr lang="es" dirty="0">
                <a:latin typeface="+mn-lt"/>
              </a:rPr>
              <a:t>y Hải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+mn-lt"/>
              </a:rPr>
              <a:t>Mai Tiến Đức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+mn-lt"/>
              </a:rPr>
              <a:t>Giáo viên hướng dẫn: Đinh Xuân Trường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  <p:cxnSp>
        <p:nvCxnSpPr>
          <p:cNvPr id="145" name="Google Shape;145;p28"/>
          <p:cNvCxnSpPr/>
          <p:nvPr/>
        </p:nvCxnSpPr>
        <p:spPr>
          <a:xfrm>
            <a:off x="4222254" y="2379185"/>
            <a:ext cx="3113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6" name="Google Shape;146;p28"/>
          <p:cNvPicPr preferRelativeResize="0"/>
          <p:nvPr/>
        </p:nvPicPr>
        <p:blipFill rotWithShape="1">
          <a:blip r:embed="rId3">
            <a:alphaModFix/>
          </a:blip>
          <a:srcRect t="12512" b="-2854"/>
          <a:stretch/>
        </p:blipFill>
        <p:spPr>
          <a:xfrm>
            <a:off x="855150" y="801574"/>
            <a:ext cx="2686450" cy="3540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009498-D134-65E6-1FD5-E8FFACDAB74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81584" y="1027394"/>
            <a:ext cx="1805100" cy="527700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Chức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năng</a:t>
            </a:r>
            <a:endParaRPr lang="en-US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8ED773A-A90B-A8EB-25C6-50DE2C0220D4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Xóa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nhãn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hiện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thị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kết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quả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trên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màn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hình</a:t>
            </a:r>
            <a:endParaRPr lang="en-US" dirty="0">
              <a:latin typeface="+mn-l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D4470D-ADB7-DDBC-E700-FEFD5E0FDB78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Hoạt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động</a:t>
            </a:r>
            <a:endParaRPr lang="en-US" dirty="0">
              <a:latin typeface="+mn-lt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F5517AA-4E99-89CD-7BA7-E221A3F13B92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491809" y="2868550"/>
            <a:ext cx="3465900" cy="776400"/>
          </a:xfrm>
        </p:spPr>
        <p:txBody>
          <a:bodyPr/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Thực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hiện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xóa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nhãn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bằng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việc</a:t>
            </a:r>
            <a:r>
              <a:rPr lang="en-US" dirty="0">
                <a:latin typeface="+mn-lt"/>
              </a:rPr>
              <a:t> in </a:t>
            </a:r>
            <a:r>
              <a:rPr lang="en-US" dirty="0" err="1">
                <a:latin typeface="+mn-lt"/>
              </a:rPr>
              <a:t>đè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lên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đó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xâu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chứa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toàn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khoảng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trắng</a:t>
            </a:r>
            <a:r>
              <a:rPr lang="en-US" dirty="0">
                <a:latin typeface="+mn-lt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Sử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dụng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hàm</a:t>
            </a:r>
            <a:r>
              <a:rPr lang="en-US" dirty="0">
                <a:latin typeface="+mn-lt"/>
              </a:rPr>
              <a:t> 9 </a:t>
            </a:r>
            <a:r>
              <a:rPr lang="en-US" dirty="0" err="1">
                <a:latin typeface="+mn-lt"/>
              </a:rPr>
              <a:t>của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ngắt</a:t>
            </a:r>
            <a:r>
              <a:rPr lang="en-US" dirty="0">
                <a:latin typeface="+mn-lt"/>
              </a:rPr>
              <a:t> INT 21H </a:t>
            </a:r>
            <a:r>
              <a:rPr lang="en-US" dirty="0" err="1">
                <a:latin typeface="+mn-lt"/>
              </a:rPr>
              <a:t>để</a:t>
            </a:r>
            <a:r>
              <a:rPr lang="en-US" dirty="0">
                <a:latin typeface="+mn-lt"/>
              </a:rPr>
              <a:t> in </a:t>
            </a:r>
            <a:r>
              <a:rPr lang="en-US" dirty="0" err="1">
                <a:latin typeface="+mn-lt"/>
              </a:rPr>
              <a:t>xâu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hàm</a:t>
            </a:r>
            <a:r>
              <a:rPr lang="en-US" dirty="0">
                <a:latin typeface="+mn-lt"/>
              </a:rPr>
              <a:t> 2 </a:t>
            </a:r>
            <a:r>
              <a:rPr lang="en-US" dirty="0" err="1">
                <a:latin typeface="+mn-lt"/>
              </a:rPr>
              <a:t>của</a:t>
            </a:r>
            <a:r>
              <a:rPr lang="en-US" dirty="0">
                <a:latin typeface="+mn-lt"/>
              </a:rPr>
              <a:t> INT 10H </a:t>
            </a:r>
            <a:r>
              <a:rPr lang="en-US" dirty="0" err="1">
                <a:latin typeface="+mn-lt"/>
              </a:rPr>
              <a:t>để</a:t>
            </a:r>
            <a:r>
              <a:rPr lang="en-US" dirty="0">
                <a:latin typeface="+mn-lt"/>
              </a:rPr>
              <a:t> di </a:t>
            </a:r>
            <a:r>
              <a:rPr lang="en-US" dirty="0" err="1">
                <a:latin typeface="+mn-lt"/>
              </a:rPr>
              <a:t>chuyển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vị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trí</a:t>
            </a:r>
            <a:r>
              <a:rPr lang="en-US" dirty="0">
                <a:latin typeface="+mn-lt"/>
              </a:rPr>
              <a:t> con </a:t>
            </a:r>
            <a:r>
              <a:rPr lang="en-US" dirty="0" err="1">
                <a:latin typeface="+mn-lt"/>
              </a:rPr>
              <a:t>trỏ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đến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vị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trí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trên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màn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hình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22520CB-97C6-8F9D-723E-B21C52E4B09E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710749" y="387250"/>
            <a:ext cx="7390061" cy="776400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Hàm</a:t>
            </a:r>
            <a:r>
              <a:rPr lang="en-US" dirty="0">
                <a:latin typeface="+mn-lt"/>
              </a:rPr>
              <a:t> con </a:t>
            </a:r>
            <a:r>
              <a:rPr lang="en-US" dirty="0" err="1">
                <a:latin typeface="+mn-lt"/>
              </a:rPr>
              <a:t>Clear_res_label</a:t>
            </a:r>
            <a:endParaRPr lang="en-US" dirty="0"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77A7DF-0B64-AE42-CD9B-D4AA942A2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837" y="1384238"/>
            <a:ext cx="5082084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40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FB3BB1-37D7-6305-5A86-5078EEFE8294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0750" y="1027394"/>
            <a:ext cx="1805100" cy="527700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Chức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năng</a:t>
            </a:r>
            <a:endParaRPr lang="en-US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4AB6558-0DEA-F70D-0198-FB31DDA8D476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10750" y="1627900"/>
            <a:ext cx="3242371" cy="776400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Xóa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nhãn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hiển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thị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số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hạng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thứ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nhất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trên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màn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hình</a:t>
            </a:r>
            <a:endParaRPr lang="en-US" dirty="0">
              <a:latin typeface="+mn-l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C89DEA-6E06-284E-4388-AAC4C2EC4D7D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Hoạt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động</a:t>
            </a:r>
            <a:endParaRPr lang="en-US" dirty="0">
              <a:latin typeface="+mn-lt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BC4C2AB-93C1-8632-1295-EB81438DB154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Thực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hiện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xóa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nhãn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bằng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việc</a:t>
            </a:r>
            <a:r>
              <a:rPr lang="en-US" dirty="0">
                <a:latin typeface="+mn-lt"/>
              </a:rPr>
              <a:t> in </a:t>
            </a:r>
            <a:r>
              <a:rPr lang="en-US" dirty="0" err="1">
                <a:latin typeface="+mn-lt"/>
              </a:rPr>
              <a:t>đè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lên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đó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xâu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chứa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toàn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khoảng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trắng</a:t>
            </a:r>
            <a:r>
              <a:rPr lang="en-US" dirty="0">
                <a:latin typeface="+mn-lt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Sử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dụng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hàm</a:t>
            </a:r>
            <a:r>
              <a:rPr lang="en-US" dirty="0">
                <a:latin typeface="+mn-lt"/>
              </a:rPr>
              <a:t> 9 </a:t>
            </a:r>
            <a:r>
              <a:rPr lang="en-US" dirty="0" err="1">
                <a:latin typeface="+mn-lt"/>
              </a:rPr>
              <a:t>của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ngắt</a:t>
            </a:r>
            <a:r>
              <a:rPr lang="en-US" dirty="0">
                <a:latin typeface="+mn-lt"/>
              </a:rPr>
              <a:t> INT 21H </a:t>
            </a:r>
            <a:r>
              <a:rPr lang="en-US" dirty="0" err="1">
                <a:latin typeface="+mn-lt"/>
              </a:rPr>
              <a:t>để</a:t>
            </a:r>
            <a:r>
              <a:rPr lang="en-US" dirty="0">
                <a:latin typeface="+mn-lt"/>
              </a:rPr>
              <a:t> in </a:t>
            </a:r>
            <a:r>
              <a:rPr lang="en-US" dirty="0" err="1">
                <a:latin typeface="+mn-lt"/>
              </a:rPr>
              <a:t>xâu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hàm</a:t>
            </a:r>
            <a:r>
              <a:rPr lang="en-US" dirty="0">
                <a:latin typeface="+mn-lt"/>
              </a:rPr>
              <a:t> 2 </a:t>
            </a:r>
            <a:r>
              <a:rPr lang="en-US" dirty="0" err="1">
                <a:latin typeface="+mn-lt"/>
              </a:rPr>
              <a:t>của</a:t>
            </a:r>
            <a:r>
              <a:rPr lang="en-US" dirty="0">
                <a:latin typeface="+mn-lt"/>
              </a:rPr>
              <a:t> INT 10H </a:t>
            </a:r>
            <a:r>
              <a:rPr lang="en-US" dirty="0" err="1">
                <a:latin typeface="+mn-lt"/>
              </a:rPr>
              <a:t>để</a:t>
            </a:r>
            <a:r>
              <a:rPr lang="en-US" dirty="0">
                <a:latin typeface="+mn-lt"/>
              </a:rPr>
              <a:t> di </a:t>
            </a:r>
            <a:r>
              <a:rPr lang="en-US" dirty="0" err="1">
                <a:latin typeface="+mn-lt"/>
              </a:rPr>
              <a:t>chuyển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vị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trí</a:t>
            </a:r>
            <a:r>
              <a:rPr lang="en-US" dirty="0">
                <a:latin typeface="+mn-lt"/>
              </a:rPr>
              <a:t> con </a:t>
            </a:r>
            <a:r>
              <a:rPr lang="en-US" dirty="0" err="1">
                <a:latin typeface="+mn-lt"/>
              </a:rPr>
              <a:t>trỏ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đến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vị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trí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trên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màn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hình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89AE0FD-17F4-68E1-AAED-B84CC1371D8D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710750" y="387250"/>
            <a:ext cx="6997256" cy="776400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Hàm</a:t>
            </a:r>
            <a:r>
              <a:rPr lang="en-US" dirty="0">
                <a:latin typeface="+mn-lt"/>
              </a:rPr>
              <a:t> com </a:t>
            </a:r>
            <a:r>
              <a:rPr lang="en-US" b="1" dirty="0">
                <a:effectLst/>
                <a:latin typeface="+mn-lt"/>
                <a:ea typeface="Questrial" pitchFamily="2" charset="0"/>
                <a:cs typeface="Questrial" pitchFamily="2" charset="0"/>
              </a:rPr>
              <a:t>clear_operand1_label </a:t>
            </a:r>
            <a:endParaRPr lang="en-US" dirty="0">
              <a:latin typeface="+mn-lt"/>
              <a:ea typeface="Questrial" pitchFamily="2" charset="0"/>
              <a:cs typeface="Questrial" pitchFamily="2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E9A40DB-424F-38F4-BEE6-B46A82D22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121" y="1564834"/>
            <a:ext cx="4740118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5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D25F15-BC67-2190-77F2-0C465208A78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865295" y="1131925"/>
            <a:ext cx="1805100" cy="527700"/>
          </a:xfrm>
        </p:spPr>
        <p:txBody>
          <a:bodyPr/>
          <a:lstStyle/>
          <a:p>
            <a:r>
              <a:rPr lang="en-US" sz="2400" dirty="0" err="1">
                <a:latin typeface="+mn-lt"/>
                <a:ea typeface="Questrial" pitchFamily="2" charset="0"/>
                <a:cs typeface="Questrial" pitchFamily="2" charset="0"/>
              </a:rPr>
              <a:t>Chức</a:t>
            </a:r>
            <a:r>
              <a:rPr lang="en-US" sz="2400" dirty="0">
                <a:latin typeface="+mn-lt"/>
                <a:ea typeface="Questrial" pitchFamily="2" charset="0"/>
                <a:cs typeface="Questrial" pitchFamily="2" charset="0"/>
              </a:rPr>
              <a:t> </a:t>
            </a:r>
            <a:r>
              <a:rPr lang="en-US" sz="2400" dirty="0" err="1">
                <a:latin typeface="+mn-lt"/>
                <a:ea typeface="Questrial" pitchFamily="2" charset="0"/>
                <a:cs typeface="Questrial" pitchFamily="2" charset="0"/>
              </a:rPr>
              <a:t>năng</a:t>
            </a:r>
            <a:endParaRPr lang="en-US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63F5898-69EE-FBD4-4604-31CFB691E364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Xóa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nhãn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hiển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thị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số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hạng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thứ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nhất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trên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màn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hình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2BED42-F3E0-7FCF-4DA9-35894E18FA65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Hoạt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động</a:t>
            </a:r>
            <a:endParaRPr lang="en-US" dirty="0">
              <a:latin typeface="+mn-lt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DC819A3-A0AD-D257-D2BF-47597EE27619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710749" y="2706729"/>
            <a:ext cx="3597233" cy="1532300"/>
          </a:xfrm>
        </p:spPr>
        <p:txBody>
          <a:bodyPr/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Thực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hiện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xóa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nhãn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bằng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việc</a:t>
            </a:r>
            <a:r>
              <a:rPr lang="en-US" dirty="0">
                <a:latin typeface="+mn-lt"/>
              </a:rPr>
              <a:t> in </a:t>
            </a:r>
            <a:r>
              <a:rPr lang="en-US" dirty="0" err="1">
                <a:latin typeface="+mn-lt"/>
              </a:rPr>
              <a:t>đè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lên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đó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xâu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chứa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toàn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khoảng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trắng</a:t>
            </a:r>
            <a:r>
              <a:rPr lang="en-US" dirty="0">
                <a:latin typeface="+mn-lt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Sử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dụng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hàm</a:t>
            </a:r>
            <a:r>
              <a:rPr lang="en-US" dirty="0">
                <a:latin typeface="+mn-lt"/>
              </a:rPr>
              <a:t> 9 </a:t>
            </a:r>
            <a:r>
              <a:rPr lang="en-US" dirty="0" err="1">
                <a:latin typeface="+mn-lt"/>
              </a:rPr>
              <a:t>của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ngắt</a:t>
            </a:r>
            <a:r>
              <a:rPr lang="en-US" dirty="0">
                <a:latin typeface="+mn-lt"/>
              </a:rPr>
              <a:t> INT 21H </a:t>
            </a:r>
            <a:r>
              <a:rPr lang="en-US" dirty="0" err="1">
                <a:latin typeface="+mn-lt"/>
              </a:rPr>
              <a:t>để</a:t>
            </a:r>
            <a:r>
              <a:rPr lang="en-US" dirty="0">
                <a:latin typeface="+mn-lt"/>
              </a:rPr>
              <a:t> in </a:t>
            </a:r>
            <a:r>
              <a:rPr lang="en-US" dirty="0" err="1">
                <a:latin typeface="+mn-lt"/>
              </a:rPr>
              <a:t>xâu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hàm</a:t>
            </a:r>
            <a:r>
              <a:rPr lang="en-US" dirty="0">
                <a:latin typeface="+mn-lt"/>
              </a:rPr>
              <a:t> 2 </a:t>
            </a:r>
            <a:r>
              <a:rPr lang="en-US" dirty="0" err="1">
                <a:latin typeface="+mn-lt"/>
              </a:rPr>
              <a:t>của</a:t>
            </a:r>
            <a:r>
              <a:rPr lang="en-US" dirty="0">
                <a:latin typeface="+mn-lt"/>
              </a:rPr>
              <a:t> INT 10H </a:t>
            </a:r>
            <a:r>
              <a:rPr lang="en-US" dirty="0" err="1">
                <a:latin typeface="+mn-lt"/>
              </a:rPr>
              <a:t>để</a:t>
            </a:r>
            <a:r>
              <a:rPr lang="en-US" dirty="0">
                <a:latin typeface="+mn-lt"/>
              </a:rPr>
              <a:t> di </a:t>
            </a:r>
            <a:r>
              <a:rPr lang="en-US" dirty="0" err="1">
                <a:latin typeface="+mn-lt"/>
              </a:rPr>
              <a:t>chuyển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vị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trí</a:t>
            </a:r>
            <a:r>
              <a:rPr lang="en-US" dirty="0">
                <a:latin typeface="+mn-lt"/>
              </a:rPr>
              <a:t> con </a:t>
            </a:r>
            <a:r>
              <a:rPr lang="en-US" dirty="0" err="1">
                <a:latin typeface="+mn-lt"/>
              </a:rPr>
              <a:t>trỏ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đến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vị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trí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trên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màn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hình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6F71D74-C605-AD20-C6FF-BDC96A777A5E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710749" y="387250"/>
            <a:ext cx="7982489" cy="776400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Hàm</a:t>
            </a:r>
            <a:r>
              <a:rPr lang="en-US" dirty="0">
                <a:latin typeface="+mn-lt"/>
              </a:rPr>
              <a:t> com </a:t>
            </a:r>
            <a:r>
              <a:rPr lang="en-US" b="1" dirty="0">
                <a:effectLst/>
                <a:latin typeface="+mn-lt"/>
                <a:ea typeface="Questrial" pitchFamily="2" charset="0"/>
                <a:cs typeface="Questrial" pitchFamily="2" charset="0"/>
              </a:rPr>
              <a:t>clear_operand2_label </a:t>
            </a:r>
            <a:br>
              <a:rPr lang="en-US" dirty="0">
                <a:latin typeface="+mn-lt"/>
                <a:ea typeface="Questrial" pitchFamily="2" charset="0"/>
                <a:cs typeface="Questrial" pitchFamily="2" charset="0"/>
              </a:rPr>
            </a:br>
            <a:endParaRPr lang="en-US" sz="2400" dirty="0">
              <a:latin typeface="+mn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12EE22-03C7-41E0-073A-D0CF8FC3D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492" y="1816017"/>
            <a:ext cx="4547320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68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B241F8-954D-46AE-591A-EE95D2A2087A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Chức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năng</a:t>
            </a:r>
            <a:endParaRPr lang="en-US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7AB158-7B88-A6CE-9E02-4B56C8B124B0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88401" y="1795350"/>
            <a:ext cx="3465900" cy="776400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Xóa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nhãn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hiển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thị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toán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tử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trên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màn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hình</a:t>
            </a:r>
            <a:endParaRPr lang="en-US" dirty="0">
              <a:latin typeface="+mn-l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C2D2CF-963D-6BB9-F40D-7E5DAE0F80BD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889867" y="2571750"/>
            <a:ext cx="1805100" cy="527700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Hoạt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động</a:t>
            </a:r>
            <a:endParaRPr lang="en-US" dirty="0">
              <a:latin typeface="+mn-lt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D012508-F880-AD65-5CC4-E3C8029297EE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450015" y="3136183"/>
            <a:ext cx="3465900" cy="776400"/>
          </a:xfrm>
        </p:spPr>
        <p:txBody>
          <a:bodyPr/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Thực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hiện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xóa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nhãn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bằng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việc</a:t>
            </a:r>
            <a:r>
              <a:rPr lang="en-US" dirty="0">
                <a:latin typeface="+mn-lt"/>
              </a:rPr>
              <a:t> in </a:t>
            </a:r>
            <a:r>
              <a:rPr lang="en-US" dirty="0" err="1">
                <a:latin typeface="+mn-lt"/>
              </a:rPr>
              <a:t>đè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lên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đó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xâu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chứa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toàn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khoảng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trắng</a:t>
            </a:r>
            <a:r>
              <a:rPr lang="en-US" dirty="0">
                <a:latin typeface="+mn-lt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Sử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dụng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hàm</a:t>
            </a:r>
            <a:r>
              <a:rPr lang="en-US" dirty="0">
                <a:latin typeface="+mn-lt"/>
              </a:rPr>
              <a:t> 9 </a:t>
            </a:r>
            <a:r>
              <a:rPr lang="en-US" dirty="0" err="1">
                <a:latin typeface="+mn-lt"/>
              </a:rPr>
              <a:t>của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ngắt</a:t>
            </a:r>
            <a:r>
              <a:rPr lang="en-US" dirty="0">
                <a:latin typeface="+mn-lt"/>
              </a:rPr>
              <a:t> INT 21H </a:t>
            </a:r>
            <a:r>
              <a:rPr lang="en-US" dirty="0" err="1">
                <a:latin typeface="+mn-lt"/>
              </a:rPr>
              <a:t>để</a:t>
            </a:r>
            <a:r>
              <a:rPr lang="en-US" dirty="0">
                <a:latin typeface="+mn-lt"/>
              </a:rPr>
              <a:t> in </a:t>
            </a:r>
            <a:r>
              <a:rPr lang="en-US" dirty="0" err="1">
                <a:latin typeface="+mn-lt"/>
              </a:rPr>
              <a:t>xâu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hàm</a:t>
            </a:r>
            <a:r>
              <a:rPr lang="en-US" dirty="0">
                <a:latin typeface="+mn-lt"/>
              </a:rPr>
              <a:t> 2 </a:t>
            </a:r>
            <a:r>
              <a:rPr lang="en-US" dirty="0" err="1">
                <a:latin typeface="+mn-lt"/>
              </a:rPr>
              <a:t>của</a:t>
            </a:r>
            <a:r>
              <a:rPr lang="en-US" dirty="0">
                <a:latin typeface="+mn-lt"/>
              </a:rPr>
              <a:t> INT 10H </a:t>
            </a:r>
            <a:r>
              <a:rPr lang="en-US" dirty="0" err="1">
                <a:latin typeface="+mn-lt"/>
              </a:rPr>
              <a:t>để</a:t>
            </a:r>
            <a:r>
              <a:rPr lang="en-US" dirty="0">
                <a:latin typeface="+mn-lt"/>
              </a:rPr>
              <a:t> di </a:t>
            </a:r>
            <a:r>
              <a:rPr lang="en-US" dirty="0" err="1">
                <a:latin typeface="+mn-lt"/>
              </a:rPr>
              <a:t>chuyển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vị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trí</a:t>
            </a:r>
            <a:r>
              <a:rPr lang="en-US" dirty="0">
                <a:latin typeface="+mn-lt"/>
              </a:rPr>
              <a:t> con </a:t>
            </a:r>
            <a:r>
              <a:rPr lang="en-US" dirty="0" err="1">
                <a:latin typeface="+mn-lt"/>
              </a:rPr>
              <a:t>trỏ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đến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vị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trí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trên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màn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hình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F0F3575-E0BE-4FCA-CEF9-F3426E6AE25D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710749" y="387250"/>
            <a:ext cx="7602563" cy="776400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Hàm</a:t>
            </a:r>
            <a:r>
              <a:rPr lang="en-US" dirty="0">
                <a:latin typeface="+mn-lt"/>
              </a:rPr>
              <a:t> con </a:t>
            </a:r>
            <a:r>
              <a:rPr lang="en-US" dirty="0" err="1">
                <a:latin typeface="+mn-lt"/>
              </a:rPr>
              <a:t>Clear_operator_label</a:t>
            </a:r>
            <a:endParaRPr lang="en-US" dirty="0">
              <a:latin typeface="+mn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CC41FC9-A886-F296-1E14-AD8449494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184" y="1619117"/>
            <a:ext cx="4018083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83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7698-B44C-9D05-FBFF-013CEB62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50" y="2404300"/>
            <a:ext cx="1805100" cy="527700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Hoạt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động</a:t>
            </a: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BD81C-8BBE-A413-FC88-72BA7ED1B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930" y="2932000"/>
            <a:ext cx="3465900" cy="776400"/>
          </a:xfrm>
        </p:spPr>
        <p:txBody>
          <a:bodyPr/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Thực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hiện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xóa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nhãn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bằng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việc</a:t>
            </a:r>
            <a:r>
              <a:rPr lang="en-US" dirty="0">
                <a:latin typeface="+mn-lt"/>
              </a:rPr>
              <a:t> in </a:t>
            </a:r>
            <a:r>
              <a:rPr lang="en-US" dirty="0" err="1">
                <a:latin typeface="+mn-lt"/>
              </a:rPr>
              <a:t>đè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lên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đó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xâu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chứa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toàn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khoảng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trắng</a:t>
            </a:r>
            <a:r>
              <a:rPr lang="en-US" dirty="0">
                <a:latin typeface="+mn-lt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Sử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dụng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hàm</a:t>
            </a:r>
            <a:r>
              <a:rPr lang="en-US" dirty="0">
                <a:latin typeface="+mn-lt"/>
              </a:rPr>
              <a:t> 9 </a:t>
            </a:r>
            <a:r>
              <a:rPr lang="en-US" dirty="0" err="1">
                <a:latin typeface="+mn-lt"/>
              </a:rPr>
              <a:t>của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ngắt</a:t>
            </a:r>
            <a:r>
              <a:rPr lang="en-US" dirty="0">
                <a:latin typeface="+mn-lt"/>
              </a:rPr>
              <a:t> INT 21H </a:t>
            </a:r>
            <a:r>
              <a:rPr lang="en-US" dirty="0" err="1">
                <a:latin typeface="+mn-lt"/>
              </a:rPr>
              <a:t>để</a:t>
            </a:r>
            <a:r>
              <a:rPr lang="en-US" dirty="0">
                <a:latin typeface="+mn-lt"/>
              </a:rPr>
              <a:t> in </a:t>
            </a:r>
            <a:r>
              <a:rPr lang="en-US" dirty="0" err="1">
                <a:latin typeface="+mn-lt"/>
              </a:rPr>
              <a:t>xâu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hàm</a:t>
            </a:r>
            <a:r>
              <a:rPr lang="en-US" dirty="0">
                <a:latin typeface="+mn-lt"/>
              </a:rPr>
              <a:t> 2 </a:t>
            </a:r>
            <a:r>
              <a:rPr lang="en-US" dirty="0" err="1">
                <a:latin typeface="+mn-lt"/>
              </a:rPr>
              <a:t>của</a:t>
            </a:r>
            <a:r>
              <a:rPr lang="en-US" dirty="0">
                <a:latin typeface="+mn-lt"/>
              </a:rPr>
              <a:t> INT 10H </a:t>
            </a:r>
            <a:r>
              <a:rPr lang="en-US" dirty="0" err="1">
                <a:latin typeface="+mn-lt"/>
              </a:rPr>
              <a:t>để</a:t>
            </a:r>
            <a:r>
              <a:rPr lang="en-US" dirty="0">
                <a:latin typeface="+mn-lt"/>
              </a:rPr>
              <a:t> di </a:t>
            </a:r>
            <a:r>
              <a:rPr lang="en-US" dirty="0" err="1">
                <a:latin typeface="+mn-lt"/>
              </a:rPr>
              <a:t>chuyển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vị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trí</a:t>
            </a:r>
            <a:r>
              <a:rPr lang="en-US" dirty="0">
                <a:latin typeface="+mn-lt"/>
              </a:rPr>
              <a:t> con </a:t>
            </a:r>
            <a:r>
              <a:rPr lang="en-US" dirty="0" err="1">
                <a:latin typeface="+mn-lt"/>
              </a:rPr>
              <a:t>trỏ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đến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vị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trí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trên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màn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hình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7FC461-8FBE-2BE3-CFC8-84043225CFC7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Chức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năng</a:t>
            </a:r>
            <a:r>
              <a:rPr lang="en-US" dirty="0">
                <a:latin typeface="+mn-lt"/>
              </a:rPr>
              <a:t>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966CB0E-54C8-E4AA-C631-EA924F9F2E06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Xóa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nhãn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hiển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thị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số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đã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nhập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trên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màn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hình</a:t>
            </a:r>
            <a:endParaRPr lang="en-US" dirty="0">
              <a:latin typeface="+mn-lt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1CDFDB2-8310-B0BB-5F9B-2272124860C8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710749" y="387250"/>
            <a:ext cx="8008247" cy="776400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Hàm</a:t>
            </a:r>
            <a:r>
              <a:rPr lang="en-US" dirty="0">
                <a:latin typeface="+mn-lt"/>
              </a:rPr>
              <a:t> con </a:t>
            </a:r>
            <a:r>
              <a:rPr lang="en-US" dirty="0" err="1">
                <a:latin typeface="+mn-lt"/>
              </a:rPr>
              <a:t>clear_input_label</a:t>
            </a:r>
            <a:r>
              <a:rPr lang="en-US" dirty="0">
                <a:latin typeface="+mn-lt"/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1874F4-5A3A-D6BF-C148-F8AA857F8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352" y="1956492"/>
            <a:ext cx="3804761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24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F39B-08F2-40EB-D92D-C5A5C647E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50" y="2483061"/>
            <a:ext cx="1805100" cy="527700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Hoạt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động</a:t>
            </a: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ACA92-80B8-D97D-52BB-1045E2CC3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096" y="3027686"/>
            <a:ext cx="3465900" cy="776400"/>
          </a:xfrm>
        </p:spPr>
        <p:txBody>
          <a:bodyPr/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Thực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hiện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xóa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nhãn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bằng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việc</a:t>
            </a:r>
            <a:r>
              <a:rPr lang="en-US" dirty="0">
                <a:latin typeface="+mn-lt"/>
              </a:rPr>
              <a:t> in </a:t>
            </a:r>
            <a:r>
              <a:rPr lang="en-US" dirty="0" err="1">
                <a:latin typeface="+mn-lt"/>
              </a:rPr>
              <a:t>đè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lên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đó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xâu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chứa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toàn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khoảng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trắng</a:t>
            </a:r>
            <a:r>
              <a:rPr lang="en-US" dirty="0">
                <a:latin typeface="+mn-lt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Sử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dụng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hàm</a:t>
            </a:r>
            <a:r>
              <a:rPr lang="en-US" dirty="0">
                <a:latin typeface="+mn-lt"/>
              </a:rPr>
              <a:t> 9 </a:t>
            </a:r>
            <a:r>
              <a:rPr lang="en-US" dirty="0" err="1">
                <a:latin typeface="+mn-lt"/>
              </a:rPr>
              <a:t>của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ngắt</a:t>
            </a:r>
            <a:r>
              <a:rPr lang="en-US" dirty="0">
                <a:latin typeface="+mn-lt"/>
              </a:rPr>
              <a:t> INT 21H </a:t>
            </a:r>
            <a:r>
              <a:rPr lang="en-US" dirty="0" err="1">
                <a:latin typeface="+mn-lt"/>
              </a:rPr>
              <a:t>để</a:t>
            </a:r>
            <a:r>
              <a:rPr lang="en-US" dirty="0">
                <a:latin typeface="+mn-lt"/>
              </a:rPr>
              <a:t> in </a:t>
            </a:r>
            <a:r>
              <a:rPr lang="en-US" dirty="0" err="1">
                <a:latin typeface="+mn-lt"/>
              </a:rPr>
              <a:t>xâu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hàm</a:t>
            </a:r>
            <a:r>
              <a:rPr lang="en-US" dirty="0">
                <a:latin typeface="+mn-lt"/>
              </a:rPr>
              <a:t> 2 </a:t>
            </a:r>
            <a:r>
              <a:rPr lang="en-US" dirty="0" err="1">
                <a:latin typeface="+mn-lt"/>
              </a:rPr>
              <a:t>của</a:t>
            </a:r>
            <a:r>
              <a:rPr lang="en-US" dirty="0">
                <a:latin typeface="+mn-lt"/>
              </a:rPr>
              <a:t> INT 10H </a:t>
            </a:r>
            <a:r>
              <a:rPr lang="en-US" dirty="0" err="1">
                <a:latin typeface="+mn-lt"/>
              </a:rPr>
              <a:t>để</a:t>
            </a:r>
            <a:r>
              <a:rPr lang="en-US" dirty="0">
                <a:latin typeface="+mn-lt"/>
              </a:rPr>
              <a:t> di </a:t>
            </a:r>
            <a:r>
              <a:rPr lang="en-US" dirty="0" err="1">
                <a:latin typeface="+mn-lt"/>
              </a:rPr>
              <a:t>chuyển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vị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trí</a:t>
            </a:r>
            <a:r>
              <a:rPr lang="en-US" dirty="0">
                <a:latin typeface="+mn-lt"/>
              </a:rPr>
              <a:t> con </a:t>
            </a:r>
            <a:r>
              <a:rPr lang="en-US" dirty="0" err="1">
                <a:latin typeface="+mn-lt"/>
              </a:rPr>
              <a:t>trỏ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đến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vị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trí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trên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màn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hình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93A253-44E1-63CC-CDE7-1CEADE370C6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Chức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năng</a:t>
            </a:r>
            <a:r>
              <a:rPr lang="en-US" dirty="0">
                <a:latin typeface="+mn-lt"/>
              </a:rPr>
              <a:t>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9CD793-720F-45E7-1373-F0F835452EE4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272868" y="1689736"/>
            <a:ext cx="3465900" cy="776400"/>
          </a:xfrm>
        </p:spPr>
        <p:txBody>
          <a:bodyPr/>
          <a:lstStyle/>
          <a:p>
            <a:r>
              <a:rPr lang="en-US" dirty="0">
                <a:latin typeface="+mn-lt"/>
              </a:rPr>
              <a:t>         </a:t>
            </a:r>
            <a:r>
              <a:rPr lang="en-US" dirty="0" err="1">
                <a:latin typeface="+mn-lt"/>
              </a:rPr>
              <a:t>Xóa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nhãn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hiển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thị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thông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báo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có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muốn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thực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hiện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chương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trình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tiếp</a:t>
            </a:r>
            <a:r>
              <a:rPr lang="en-US" dirty="0">
                <a:latin typeface="+mn-lt"/>
              </a:rPr>
              <a:t> hay </a:t>
            </a:r>
            <a:r>
              <a:rPr lang="en-US" dirty="0" err="1">
                <a:latin typeface="+mn-lt"/>
              </a:rPr>
              <a:t>không</a:t>
            </a:r>
            <a:endParaRPr lang="en-US" dirty="0">
              <a:latin typeface="+mn-lt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143F3BE-33EE-3EAC-7664-9CC9F51432D6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710750" y="387250"/>
            <a:ext cx="7879458" cy="776400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Hàm</a:t>
            </a:r>
            <a:r>
              <a:rPr lang="en-US" dirty="0">
                <a:latin typeface="+mn-lt"/>
              </a:rPr>
              <a:t> con </a:t>
            </a:r>
            <a:r>
              <a:rPr lang="en-US" dirty="0" err="1">
                <a:latin typeface="+mn-lt"/>
              </a:rPr>
              <a:t>clear_restart_noti</a:t>
            </a:r>
            <a:endParaRPr lang="en-US" dirty="0"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E10698-2360-3584-BFDA-6DE3DB24C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900557"/>
            <a:ext cx="4079477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29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DD9BCCD-B81D-D098-D872-20DB8A144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8480" y="4418484"/>
            <a:ext cx="924867" cy="383685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Trước</a:t>
            </a:r>
            <a:endParaRPr lang="en-US" dirty="0">
              <a:latin typeface="+mn-lt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6CFDED4-8841-BF4A-DF2F-459E18322BF8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710750" y="387250"/>
            <a:ext cx="7222636" cy="776400"/>
          </a:xfrm>
        </p:spPr>
        <p:txBody>
          <a:bodyPr/>
          <a:lstStyle/>
          <a:p>
            <a:r>
              <a:rPr lang="en-US" dirty="0" err="1">
                <a:latin typeface="+mn-lt"/>
                <a:ea typeface="Questrial" pitchFamily="2" charset="0"/>
                <a:cs typeface="Questrial" pitchFamily="2" charset="0"/>
              </a:rPr>
              <a:t>Các</a:t>
            </a:r>
            <a:r>
              <a:rPr lang="en-US" dirty="0">
                <a:latin typeface="+mn-lt"/>
                <a:ea typeface="Questrial" pitchFamily="2" charset="0"/>
                <a:cs typeface="Questrial" pitchFamily="2" charset="0"/>
              </a:rPr>
              <a:t> </a:t>
            </a:r>
            <a:r>
              <a:rPr lang="en-US" dirty="0" err="1">
                <a:latin typeface="+mn-lt"/>
                <a:ea typeface="Questrial" pitchFamily="2" charset="0"/>
                <a:cs typeface="Questrial" pitchFamily="2" charset="0"/>
              </a:rPr>
              <a:t>hàm</a:t>
            </a:r>
            <a:r>
              <a:rPr lang="en-US" dirty="0">
                <a:latin typeface="+mn-lt"/>
                <a:ea typeface="Questrial" pitchFamily="2" charset="0"/>
                <a:cs typeface="Questrial" pitchFamily="2" charset="0"/>
              </a:rPr>
              <a:t> clear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9D1678-12D4-AF26-ABAC-BC5A66262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28" y="2135426"/>
            <a:ext cx="3542630" cy="22830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7C1234-479C-7A55-1734-25E829477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35426"/>
            <a:ext cx="4015324" cy="22830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A8283B-ACA3-E922-63A4-8F891D153924}"/>
              </a:ext>
            </a:extLst>
          </p:cNvPr>
          <p:cNvSpPr txBox="1"/>
          <p:nvPr/>
        </p:nvSpPr>
        <p:spPr>
          <a:xfrm>
            <a:off x="6206174" y="4456437"/>
            <a:ext cx="74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Sau</a:t>
            </a:r>
          </a:p>
        </p:txBody>
      </p:sp>
    </p:spTree>
    <p:extLst>
      <p:ext uri="{BB962C8B-B14F-4D97-AF65-F5344CB8AC3E}">
        <p14:creationId xmlns:p14="http://schemas.microsoft.com/office/powerpoint/2010/main" val="17405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B234-1839-7045-2A8A-93A6E6B8A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024" y="2055404"/>
            <a:ext cx="1805100" cy="527700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Hoạt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động</a:t>
            </a: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A1BE1-49FC-E30A-7100-70ABEF4B3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750" y="2868550"/>
            <a:ext cx="3465900" cy="776400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Thực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hiện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hàm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ngắt</a:t>
            </a:r>
            <a:r>
              <a:rPr lang="en-US" dirty="0">
                <a:latin typeface="+mn-lt"/>
              </a:rPr>
              <a:t> 0 </a:t>
            </a:r>
            <a:r>
              <a:rPr lang="en-US" dirty="0" err="1">
                <a:latin typeface="+mn-lt"/>
              </a:rPr>
              <a:t>của</a:t>
            </a:r>
            <a:r>
              <a:rPr lang="en-US" dirty="0">
                <a:latin typeface="+mn-lt"/>
              </a:rPr>
              <a:t> INT 10h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BAE52D-7328-9852-E214-D3698213E05D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981206" y="1024373"/>
            <a:ext cx="1805100" cy="527700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Chức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năng</a:t>
            </a:r>
            <a:r>
              <a:rPr lang="en-US" dirty="0">
                <a:latin typeface="+mn-lt"/>
              </a:rPr>
              <a:t>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30BD34F-3442-C553-EFC7-4A354095890D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Xóa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toàn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màn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hình</a:t>
            </a:r>
            <a:endParaRPr lang="en-US" dirty="0">
              <a:latin typeface="+mn-lt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69B1881-B23F-F00F-0CBF-135547A8FF02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710750" y="387250"/>
            <a:ext cx="7705594" cy="776400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Hàm</a:t>
            </a:r>
            <a:r>
              <a:rPr lang="en-US" dirty="0">
                <a:latin typeface="+mn-lt"/>
              </a:rPr>
              <a:t> con </a:t>
            </a:r>
            <a:r>
              <a:rPr lang="en-US" dirty="0" err="1">
                <a:latin typeface="+mn-lt"/>
              </a:rPr>
              <a:t>clear_screen</a:t>
            </a:r>
            <a:endParaRPr lang="en-US" dirty="0"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565A2A-2402-BA72-480C-9D8102B37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728" y="2055404"/>
            <a:ext cx="3924848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83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7924535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latin typeface="+mn-lt"/>
              </a:rPr>
              <a:t>Hàm con clear_screen</a:t>
            </a:r>
            <a:endParaRPr sz="3000" b="0" dirty="0">
              <a:latin typeface="+mn-lt"/>
            </a:endParaRPr>
          </a:p>
        </p:txBody>
      </p:sp>
      <p:cxnSp>
        <p:nvCxnSpPr>
          <p:cNvPr id="166" name="Google Shape;166;p30"/>
          <p:cNvCxnSpPr>
            <a:cxnSpLocks/>
          </p:cNvCxnSpPr>
          <p:nvPr/>
        </p:nvCxnSpPr>
        <p:spPr>
          <a:xfrm flipV="1">
            <a:off x="812499" y="998113"/>
            <a:ext cx="7867862" cy="4761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CA8145E-3A42-BC78-CE10-63C1A3758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61" y="1955362"/>
            <a:ext cx="4251944" cy="2415522"/>
          </a:xfrm>
          <a:prstGeom prst="rect">
            <a:avLst/>
          </a:prstGeom>
        </p:spPr>
      </p:pic>
      <p:sp>
        <p:nvSpPr>
          <p:cNvPr id="6" name="Google Shape;163;p30">
            <a:extLst>
              <a:ext uri="{FF2B5EF4-FFF2-40B4-BE49-F238E27FC236}">
                <a16:creationId xmlns:a16="http://schemas.microsoft.com/office/drawing/2014/main" id="{1F560E3C-0253-6648-2142-F000DDABF8B1}"/>
              </a:ext>
            </a:extLst>
          </p:cNvPr>
          <p:cNvSpPr txBox="1">
            <a:spLocks/>
          </p:cNvSpPr>
          <p:nvPr/>
        </p:nvSpPr>
        <p:spPr>
          <a:xfrm>
            <a:off x="1355696" y="4322546"/>
            <a:ext cx="1366386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US" dirty="0" err="1">
                <a:latin typeface="+mn-lt"/>
              </a:rPr>
              <a:t>Trước</a:t>
            </a:r>
            <a:endParaRPr lang="en-US" dirty="0">
              <a:latin typeface="+mn-lt"/>
            </a:endParaRPr>
          </a:p>
        </p:txBody>
      </p:sp>
      <p:sp>
        <p:nvSpPr>
          <p:cNvPr id="7" name="Google Shape;163;p30">
            <a:extLst>
              <a:ext uri="{FF2B5EF4-FFF2-40B4-BE49-F238E27FC236}">
                <a16:creationId xmlns:a16="http://schemas.microsoft.com/office/drawing/2014/main" id="{83FB11A8-D111-F2B4-4712-7D83D21268C9}"/>
              </a:ext>
            </a:extLst>
          </p:cNvPr>
          <p:cNvSpPr txBox="1">
            <a:spLocks/>
          </p:cNvSpPr>
          <p:nvPr/>
        </p:nvSpPr>
        <p:spPr>
          <a:xfrm>
            <a:off x="6022181" y="4322546"/>
            <a:ext cx="791067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US" dirty="0">
                <a:latin typeface="+mn-lt"/>
              </a:rPr>
              <a:t>Sau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E53056-C7B1-2429-AAFF-62A8496DE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430" y="1955362"/>
            <a:ext cx="4091166" cy="236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72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9F0C-7F67-9E39-0F77-C33E0F2ED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CA297-75B4-A8DC-44FB-DD322B9688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28D02A-93E3-ED87-4329-C415C025752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0750" y="1027394"/>
            <a:ext cx="1805100" cy="527700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Chức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năng</a:t>
            </a:r>
            <a:r>
              <a:rPr lang="en-US" dirty="0">
                <a:latin typeface="+mn-lt"/>
              </a:rPr>
              <a:t>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30435CF-A863-0B4B-F506-34CED21A2BF8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272869" y="1718006"/>
            <a:ext cx="3465900" cy="776400"/>
          </a:xfrm>
        </p:spPr>
        <p:txBody>
          <a:bodyPr/>
          <a:lstStyle/>
          <a:p>
            <a:r>
              <a:rPr lang="en-US" dirty="0">
                <a:latin typeface="+mn-lt"/>
              </a:rPr>
              <a:t>       </a:t>
            </a:r>
            <a:r>
              <a:rPr lang="en-US" dirty="0" err="1">
                <a:latin typeface="+mn-lt"/>
              </a:rPr>
              <a:t>Thực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hiện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nhập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phép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tính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muốn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thực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hiện</a:t>
            </a:r>
            <a:endParaRPr lang="en-US" dirty="0">
              <a:latin typeface="+mn-l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11B4FD9-F067-57FE-F4C1-F9C57923BB52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B2F0E23-C072-21CE-F07B-6DABA07C899A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39CAD33-6FA5-38B6-0385-23FFF7D39A63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710750" y="387250"/>
            <a:ext cx="8091960" cy="776400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Hàm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input_operator_selection</a:t>
            </a:r>
            <a:endParaRPr lang="en-US" dirty="0"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286D58-338A-5994-65B9-581FFBE8B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985" y="1223125"/>
            <a:ext cx="4102272" cy="353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9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>
                <a:latin typeface="+mn-lt"/>
              </a:rPr>
              <a:t>Giới thiệu đề tài</a:t>
            </a:r>
            <a:endParaRPr b="0" dirty="0">
              <a:latin typeface="+mn-lt"/>
            </a:endParaRPr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1"/>
          </p:nvPr>
        </p:nvSpPr>
        <p:spPr>
          <a:xfrm>
            <a:off x="941825" y="1202500"/>
            <a:ext cx="3115825" cy="3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Aft>
                <a:spcPts val="1000"/>
              </a:spcAft>
              <a:buNone/>
              <a:tabLst>
                <a:tab pos="228600" algn="l"/>
                <a:tab pos="457200" algn="l"/>
              </a:tabLst>
            </a:pP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</a:rPr>
              <a:t>Đề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</a:rPr>
              <a:t>tài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</a:rPr>
              <a:t>Lập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 Mini Calculator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 Emu 8086.</a:t>
            </a: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None/>
              <a:tabLst>
                <a:tab pos="228600" algn="l"/>
                <a:tab pos="457200" algn="l"/>
              </a:tabLst>
            </a:pPr>
            <a:r>
              <a:rPr lang="en-US" sz="18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Bao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dirty="0">
              <a:solidFill>
                <a:schemeClr val="dk1"/>
              </a:solidFill>
              <a:latin typeface="+mn-lt"/>
            </a:endParaRPr>
          </a:p>
        </p:txBody>
      </p:sp>
      <p:cxnSp>
        <p:nvCxnSpPr>
          <p:cNvPr id="153" name="Google Shape;153;p29"/>
          <p:cNvCxnSpPr/>
          <p:nvPr/>
        </p:nvCxnSpPr>
        <p:spPr>
          <a:xfrm>
            <a:off x="805925" y="1045726"/>
            <a:ext cx="5443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E8508CD-795A-BCBF-39FB-B0874CDB8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053" y="1261244"/>
            <a:ext cx="4251944" cy="241552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909F37-E987-BEC1-A96A-D8567D840D04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Chức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năng</a:t>
            </a:r>
            <a:r>
              <a:rPr lang="en-US" dirty="0">
                <a:latin typeface="+mn-lt"/>
              </a:rPr>
              <a:t>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65A8915-22BE-9A1E-9A21-CEEF9DC16815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276896" y="1810300"/>
            <a:ext cx="3136005" cy="776400"/>
          </a:xfrm>
        </p:spPr>
        <p:txBody>
          <a:bodyPr/>
          <a:lstStyle/>
          <a:p>
            <a:r>
              <a:rPr lang="en-US" dirty="0">
                <a:latin typeface="+mn-lt"/>
              </a:rPr>
              <a:t>         </a:t>
            </a:r>
            <a:r>
              <a:rPr lang="en-US" dirty="0" err="1">
                <a:latin typeface="+mn-lt"/>
              </a:rPr>
              <a:t>Xác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định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xem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người</a:t>
            </a:r>
            <a:r>
              <a:rPr lang="en-US" dirty="0">
                <a:latin typeface="+mn-lt"/>
              </a:rPr>
              <a:t> dung </a:t>
            </a:r>
            <a:r>
              <a:rPr lang="en-US" dirty="0" err="1">
                <a:latin typeface="+mn-lt"/>
              </a:rPr>
              <a:t>có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muốn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thực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hiện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phép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tính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tiếp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theo</a:t>
            </a:r>
            <a:r>
              <a:rPr lang="en-US" dirty="0">
                <a:latin typeface="+mn-lt"/>
              </a:rPr>
              <a:t> hay </a:t>
            </a:r>
            <a:r>
              <a:rPr lang="en-US" dirty="0" err="1">
                <a:latin typeface="+mn-lt"/>
              </a:rPr>
              <a:t>không</a:t>
            </a:r>
            <a:endParaRPr lang="en-US" dirty="0">
              <a:latin typeface="+mn-lt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FA314E0-ED7A-B4D4-725B-8955214486CE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710749" y="387250"/>
            <a:ext cx="7963171" cy="776400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Hàm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input_restart_selection</a:t>
            </a:r>
            <a:endParaRPr lang="en-US" dirty="0"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6DA47C-BA3F-17B1-12E1-0C91FBF68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965" y="1163650"/>
            <a:ext cx="5062888" cy="334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65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8749-D588-A1DE-51D6-82D2DE0FE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DB2C3-8625-3B39-868E-4E9EBA459D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BC047B-5F97-940B-35C0-C8656B01A61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28001" y="971925"/>
            <a:ext cx="1805100" cy="527700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Chức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năng</a:t>
            </a:r>
            <a:endParaRPr lang="en-US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06E5A4B-DC94-E1C0-25EC-CE23CBDE2F7A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81961" y="1437259"/>
            <a:ext cx="3465900" cy="776400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Nhập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toán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hạng</a:t>
            </a:r>
            <a:r>
              <a:rPr lang="en-US" dirty="0">
                <a:latin typeface="+mn-lt"/>
              </a:rPr>
              <a:t> 1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2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A9009E2-AA68-2C66-DD5B-8662A8C32599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794462" y="1860096"/>
            <a:ext cx="1805100" cy="527700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Hoạt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động</a:t>
            </a:r>
            <a:endParaRPr lang="en-US" dirty="0">
              <a:latin typeface="+mn-lt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D0B516D-EE6B-F475-3E97-BF7264636E27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710750" y="2387796"/>
            <a:ext cx="3465900" cy="1095333"/>
          </a:xfrm>
        </p:spPr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62B386B-F09C-B554-5606-C24BA2E00BAD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292994" y="300388"/>
            <a:ext cx="8445887" cy="776400"/>
          </a:xfrm>
        </p:spPr>
        <p:txBody>
          <a:bodyPr/>
          <a:lstStyle/>
          <a:p>
            <a:r>
              <a:rPr lang="en-US" sz="3200" dirty="0" err="1">
                <a:latin typeface="+mn-lt"/>
              </a:rPr>
              <a:t>Hàm</a:t>
            </a:r>
            <a:r>
              <a:rPr lang="en-US" sz="3200" dirty="0">
                <a:latin typeface="+mn-lt"/>
              </a:rPr>
              <a:t> input_operand1 </a:t>
            </a:r>
            <a:r>
              <a:rPr lang="en-US" sz="3200" dirty="0" err="1">
                <a:latin typeface="+mn-lt"/>
              </a:rPr>
              <a:t>và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input_operand</a:t>
            </a:r>
            <a:r>
              <a:rPr lang="en-US" sz="3200" dirty="0">
                <a:latin typeface="+mn-lt"/>
              </a:rPr>
              <a:t>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7863ED-0C41-AB0C-A6E5-F041A439A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452" y="1352132"/>
            <a:ext cx="4383429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473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747AD5-741D-1E36-1FE9-780E3B8DD82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0750" y="1030643"/>
            <a:ext cx="1805100" cy="527700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Chức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năng</a:t>
            </a:r>
            <a:endParaRPr lang="en-US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E3410D9-ABD8-7231-2A4B-F7F1023649AB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11127" y="1653542"/>
            <a:ext cx="3465900" cy="776400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Nhập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số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vào</a:t>
            </a:r>
            <a:r>
              <a:rPr lang="en-US" dirty="0">
                <a:latin typeface="+mn-lt"/>
              </a:rPr>
              <a:t> 1 </a:t>
            </a:r>
            <a:r>
              <a:rPr lang="en-US" dirty="0" err="1">
                <a:latin typeface="+mn-lt"/>
              </a:rPr>
              <a:t>biến</a:t>
            </a:r>
            <a:endParaRPr lang="en-US" dirty="0">
              <a:latin typeface="+mn-lt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B38D89B-7F88-C839-0058-A857C2966DC4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Hàm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input_number</a:t>
            </a:r>
            <a:endParaRPr lang="en-US" dirty="0"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95AE5D-1F5D-964F-AEA8-EF5057ECA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822" y="1021982"/>
            <a:ext cx="5614479" cy="38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3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260145-66C8-0F17-09A7-94CB60C884E2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Chức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năng</a:t>
            </a:r>
            <a:endParaRPr lang="en-US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B741227-096D-AB70-18F9-65ABF7AB5956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In </a:t>
            </a:r>
            <a:r>
              <a:rPr lang="en-US" dirty="0" err="1">
                <a:latin typeface="+mn-lt"/>
              </a:rPr>
              <a:t>số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đã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nhập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thứ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nhất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thứ</a:t>
            </a:r>
            <a:r>
              <a:rPr lang="en-US" dirty="0">
                <a:latin typeface="+mn-lt"/>
              </a:rPr>
              <a:t> 2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F43BA51-BEE2-38B9-890E-78257BED4414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710749" y="387250"/>
            <a:ext cx="6546495" cy="776400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Hàm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print_operand</a:t>
            </a:r>
            <a:r>
              <a:rPr lang="en-US" dirty="0">
                <a:latin typeface="+mn-lt"/>
              </a:rPr>
              <a:t> 1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C0D21B-71C8-97E4-5BE1-9A75F92F7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377" y="1247542"/>
            <a:ext cx="4354606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74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5F539B-CE71-F343-B4F2-922CE59B0BE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Chức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năng</a:t>
            </a:r>
            <a:endParaRPr lang="en-US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7752164-65B2-500A-63BD-A7D8EBD2583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Hiện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thị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phép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tính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trên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màn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hình</a:t>
            </a:r>
            <a:endParaRPr lang="en-US" dirty="0">
              <a:latin typeface="+mn-lt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F9BAE5B-F6B2-506A-FE50-75D2C235C6DF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Hàm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print_operator</a:t>
            </a:r>
            <a:endParaRPr lang="en-US" dirty="0"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DF72CB-A2FE-00F0-B3D9-C8075D503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95301"/>
            <a:ext cx="3962953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62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AC460D-3A7B-3E6E-F7B9-CE7FDC149326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Chức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năng</a:t>
            </a:r>
            <a:r>
              <a:rPr lang="en-US" dirty="0">
                <a:latin typeface="+mn-lt"/>
              </a:rPr>
              <a:t>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94BAF08-4296-7536-4254-6EB4BED730E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61506" y="1755987"/>
            <a:ext cx="3465900" cy="776400"/>
          </a:xfrm>
        </p:spPr>
        <p:txBody>
          <a:bodyPr/>
          <a:lstStyle/>
          <a:p>
            <a:r>
              <a:rPr lang="en-US" dirty="0">
                <a:latin typeface="+mn-lt"/>
              </a:rPr>
              <a:t>       </a:t>
            </a:r>
            <a:r>
              <a:rPr lang="en-US" dirty="0" err="1">
                <a:latin typeface="+mn-lt"/>
              </a:rPr>
              <a:t>Hiển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thị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thông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báo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yêu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cầu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người</a:t>
            </a:r>
            <a:r>
              <a:rPr lang="en-US" dirty="0">
                <a:latin typeface="+mn-lt"/>
              </a:rPr>
              <a:t> dung </a:t>
            </a:r>
            <a:r>
              <a:rPr lang="en-US" dirty="0" err="1">
                <a:latin typeface="+mn-lt"/>
              </a:rPr>
              <a:t>nhập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số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vào</a:t>
            </a:r>
            <a:endParaRPr lang="en-US" dirty="0">
              <a:latin typeface="+mn-lt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3C360AA-6F22-496F-BCAB-53960DFCE8F1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710750" y="387250"/>
            <a:ext cx="8071744" cy="776400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Hàm</a:t>
            </a:r>
            <a:r>
              <a:rPr lang="en-US" dirty="0">
                <a:latin typeface="+mn-lt"/>
              </a:rPr>
              <a:t> print_operand1(2)_</a:t>
            </a:r>
            <a:r>
              <a:rPr lang="en-US" dirty="0" err="1">
                <a:latin typeface="+mn-lt"/>
              </a:rPr>
              <a:t>input_noti</a:t>
            </a:r>
            <a:endParaRPr lang="en-US" dirty="0"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6C1DD1-390A-1E0E-0309-CFAA22680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224" y="1163650"/>
            <a:ext cx="4439270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51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155C-BA7E-BFB1-6AD9-917BEDF6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1D693-2218-0FC2-E39E-637B4DB472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EC6FEE-9D75-870E-39D2-58F0C36DC40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Chức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năng</a:t>
            </a:r>
            <a:endParaRPr lang="en-US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FFCBF9-B124-009B-48CF-464BB644D06A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24384" y="1646991"/>
            <a:ext cx="3326777" cy="673313"/>
          </a:xfrm>
        </p:spPr>
        <p:txBody>
          <a:bodyPr/>
          <a:lstStyle/>
          <a:p>
            <a:r>
              <a:rPr lang="en-US" dirty="0">
                <a:latin typeface="+mn-lt"/>
              </a:rPr>
              <a:t>	In </a:t>
            </a:r>
            <a:r>
              <a:rPr lang="en-US" dirty="0" err="1">
                <a:latin typeface="+mn-lt"/>
              </a:rPr>
              <a:t>ra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thông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báo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yêu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cầu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chọn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phép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tính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muốn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thực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hiện</a:t>
            </a:r>
            <a:endParaRPr lang="en-US" dirty="0">
              <a:latin typeface="+mn-l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DD25E33-BDE8-A9A6-022B-1D6034CB6A92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D12FD9A-C8C2-340D-0BB8-3EF7471CAF25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25835AC-DF64-5A42-9597-1DFD2DE5128C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710749" y="387250"/>
            <a:ext cx="7551047" cy="776400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Hàm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print_operator_input_noti</a:t>
            </a:r>
            <a:endParaRPr lang="en-US" dirty="0"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5DB8A8-2421-EB7D-55D6-BF81D10DD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093" y="1750825"/>
            <a:ext cx="4382112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88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DA36D1-C31D-BB30-F874-A6DA767D819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0750" y="899800"/>
            <a:ext cx="1805100" cy="527700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Chức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năng</a:t>
            </a:r>
            <a:endParaRPr lang="en-US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F53B3FC-BE40-FBDF-4503-25A5924B8317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279308" y="1302023"/>
            <a:ext cx="3465900" cy="776400"/>
          </a:xfrm>
        </p:spPr>
        <p:txBody>
          <a:bodyPr/>
          <a:lstStyle/>
          <a:p>
            <a:r>
              <a:rPr lang="en-US" dirty="0">
                <a:latin typeface="+mn-lt"/>
              </a:rPr>
              <a:t>	Thông </a:t>
            </a:r>
            <a:r>
              <a:rPr lang="en-US" dirty="0" err="1">
                <a:latin typeface="+mn-lt"/>
              </a:rPr>
              <a:t>báo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số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đã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nhập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vượt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quá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giới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hạn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phép</a:t>
            </a:r>
            <a:endParaRPr lang="en-US" dirty="0">
              <a:latin typeface="+mn-l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81C669-5C58-0C29-8157-AC93C8F11951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813780" y="3065078"/>
            <a:ext cx="1805100" cy="527700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Chức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năng</a:t>
            </a:r>
            <a:endParaRPr lang="en-US" dirty="0">
              <a:latin typeface="+mn-lt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4C56095-739F-0C5E-7F8E-A3391420036B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279308" y="3726711"/>
            <a:ext cx="3465900" cy="776400"/>
          </a:xfrm>
        </p:spPr>
        <p:txBody>
          <a:bodyPr/>
          <a:lstStyle/>
          <a:p>
            <a:r>
              <a:rPr lang="en-US" dirty="0">
                <a:latin typeface="+mn-lt"/>
              </a:rPr>
              <a:t>Thông </a:t>
            </a:r>
            <a:r>
              <a:rPr lang="en-US" dirty="0" err="1">
                <a:latin typeface="+mn-lt"/>
              </a:rPr>
              <a:t>báo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lỗi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nhập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sai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định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dạng</a:t>
            </a:r>
            <a:endParaRPr lang="en-US" dirty="0">
              <a:latin typeface="+mn-lt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627523B-1C9D-EF5E-A5E6-DB5AB030DF7D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710750" y="387250"/>
            <a:ext cx="8091960" cy="776400"/>
          </a:xfrm>
        </p:spPr>
        <p:txBody>
          <a:bodyPr/>
          <a:lstStyle/>
          <a:p>
            <a:r>
              <a:rPr lang="en-US" sz="2000" dirty="0" err="1">
                <a:latin typeface="+mn-lt"/>
              </a:rPr>
              <a:t>Hàm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print_overflow_num_noti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và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print_wrong_fomat_noti</a:t>
            </a:r>
            <a:endParaRPr lang="en-US" sz="2000" dirty="0"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CAE5FD-48B3-84E8-A132-B3879A876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175" y="1087283"/>
            <a:ext cx="4258269" cy="18576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9CE77E-29F4-1E03-BC05-90F71AD4F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175" y="2993197"/>
            <a:ext cx="4505954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66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40F97-D72B-AD08-4E8D-E41C8FFF8F4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98020" y="946058"/>
            <a:ext cx="1805100" cy="527700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Chức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năng</a:t>
            </a:r>
            <a:endParaRPr lang="en-US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82BDBD-BF96-BAE5-7657-0062B88521C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07720" y="1609550"/>
            <a:ext cx="3465900" cy="776400"/>
          </a:xfrm>
        </p:spPr>
        <p:txBody>
          <a:bodyPr/>
          <a:lstStyle/>
          <a:p>
            <a:r>
              <a:rPr lang="en-US" dirty="0">
                <a:latin typeface="+mn-lt"/>
              </a:rPr>
              <a:t>Thông </a:t>
            </a:r>
            <a:r>
              <a:rPr lang="en-US" dirty="0" err="1">
                <a:latin typeface="+mn-lt"/>
              </a:rPr>
              <a:t>báo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không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thể</a:t>
            </a:r>
            <a:r>
              <a:rPr lang="en-US" dirty="0">
                <a:latin typeface="+mn-lt"/>
              </a:rPr>
              <a:t> chia </a:t>
            </a:r>
            <a:r>
              <a:rPr lang="en-US" dirty="0" err="1">
                <a:latin typeface="+mn-lt"/>
              </a:rPr>
              <a:t>cho</a:t>
            </a:r>
            <a:r>
              <a:rPr lang="en-US" dirty="0">
                <a:latin typeface="+mn-lt"/>
              </a:rPr>
              <a:t> 0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E745B26-06A1-79D0-68CC-B1AEB619C827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910372" y="2696058"/>
            <a:ext cx="1805100" cy="527700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Chức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năng</a:t>
            </a:r>
            <a:endParaRPr lang="en-US" dirty="0">
              <a:latin typeface="+mn-lt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3C00CE3-6739-6267-CA5D-9C342EAF75E2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543326" y="3472599"/>
            <a:ext cx="3465900" cy="776400"/>
          </a:xfrm>
        </p:spPr>
        <p:txBody>
          <a:bodyPr/>
          <a:lstStyle/>
          <a:p>
            <a:r>
              <a:rPr lang="en-US" dirty="0">
                <a:latin typeface="+mn-lt"/>
              </a:rPr>
              <a:t>Thông </a:t>
            </a:r>
            <a:r>
              <a:rPr lang="en-US" dirty="0" err="1">
                <a:latin typeface="+mn-lt"/>
              </a:rPr>
              <a:t>báo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xem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người</a:t>
            </a:r>
            <a:r>
              <a:rPr lang="en-US" dirty="0">
                <a:latin typeface="+mn-lt"/>
              </a:rPr>
              <a:t> dung </a:t>
            </a:r>
            <a:r>
              <a:rPr lang="en-US" dirty="0" err="1">
                <a:latin typeface="+mn-lt"/>
              </a:rPr>
              <a:t>có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muốn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bắt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đầu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lại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không</a:t>
            </a:r>
            <a:endParaRPr lang="en-US" dirty="0">
              <a:latin typeface="+mn-lt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7BFA646-F205-0322-2256-819F8D95A256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710749" y="387250"/>
            <a:ext cx="7899851" cy="776400"/>
          </a:xfrm>
        </p:spPr>
        <p:txBody>
          <a:bodyPr/>
          <a:lstStyle/>
          <a:p>
            <a:r>
              <a:rPr lang="en-US" sz="2400" dirty="0" err="1">
                <a:latin typeface="+mn-lt"/>
              </a:rPr>
              <a:t>Hàm</a:t>
            </a:r>
            <a:r>
              <a:rPr lang="en-US" sz="2400" dirty="0">
                <a:latin typeface="+mn-lt"/>
              </a:rPr>
              <a:t> print_divided_by_0_noti </a:t>
            </a:r>
            <a:r>
              <a:rPr lang="en-US" sz="2400" dirty="0" err="1">
                <a:latin typeface="+mn-lt"/>
              </a:rPr>
              <a:t>và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print_restart_noti</a:t>
            </a:r>
            <a:endParaRPr lang="en-US" sz="2400" dirty="0"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95762E-383D-263D-3203-E45933A9D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491" y="946058"/>
            <a:ext cx="4172532" cy="19433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D5B9F6-F959-058E-B7F7-13F24B4D7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491" y="2917693"/>
            <a:ext cx="4420217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47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5F21-9783-B190-BA25-E99558F9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EFA76-F769-81EE-35CC-833B8B55C7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28F421-EC00-4394-3B36-174D1CFF942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85362" y="830253"/>
            <a:ext cx="1805100" cy="527700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Chức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năng</a:t>
            </a:r>
            <a:endParaRPr lang="en-US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9471BCD-0011-3666-DDDE-1950D5DF88D7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52795" y="1372672"/>
            <a:ext cx="3465900" cy="776400"/>
          </a:xfrm>
        </p:spPr>
        <p:txBody>
          <a:bodyPr/>
          <a:lstStyle/>
          <a:p>
            <a:r>
              <a:rPr lang="en-US" dirty="0">
                <a:latin typeface="+mn-lt"/>
              </a:rPr>
              <a:t>In </a:t>
            </a:r>
            <a:r>
              <a:rPr lang="en-US" dirty="0" err="1">
                <a:latin typeface="+mn-lt"/>
              </a:rPr>
              <a:t>số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ra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màn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hình</a:t>
            </a:r>
            <a:endParaRPr lang="en-US" dirty="0">
              <a:latin typeface="+mn-l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5F345D1-A055-00B0-0933-CB147F30F9CA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D6C01C3-9AED-C5D4-0D90-C7CDD5134CA6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6449E16-3C3C-805E-80EC-E9DF5CC866F1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652795" y="194879"/>
            <a:ext cx="4724700" cy="776400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Hàm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print_number</a:t>
            </a:r>
            <a:endParaRPr lang="en-US" dirty="0"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DB0317-C3A2-73C0-7ECA-CCE5C3633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128" y="971279"/>
            <a:ext cx="4505954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9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EFB9-A1C6-F500-FA4E-8E77E78BA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031" y="136400"/>
            <a:ext cx="2654265" cy="464850"/>
          </a:xfrm>
        </p:spPr>
        <p:txBody>
          <a:bodyPr/>
          <a:lstStyle/>
          <a:p>
            <a:r>
              <a:rPr lang="en-US" dirty="0">
                <a:latin typeface="+mn-lt"/>
              </a:rPr>
              <a:t>Flow 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BFD17-99F2-426A-FA4E-61C8AAD350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D7C7D-BDCC-AEA7-8AC8-D2C8935BA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00" y="749357"/>
            <a:ext cx="7799375" cy="394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78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CF8C-81BF-A648-02E1-CACF9E86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C6DD6-0664-2795-81AF-A0FD15768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63BF93-C773-C49A-A16E-C435261239E7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0750" y="998839"/>
            <a:ext cx="1805100" cy="5277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Chức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năng</a:t>
            </a:r>
            <a:endParaRPr lang="en-US" dirty="0">
              <a:latin typeface="+mj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A266954-4381-A259-54CB-28E85381CC32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 err="1">
                <a:latin typeface="+mj-lt"/>
              </a:rPr>
              <a:t>Kiểm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phép</a:t>
            </a:r>
            <a:r>
              <a:rPr lang="en-US" dirty="0">
                <a:latin typeface="+mj-lt"/>
              </a:rPr>
              <a:t> chia hay </a:t>
            </a:r>
            <a:r>
              <a:rPr lang="en-US" dirty="0" err="1">
                <a:latin typeface="+mj-lt"/>
              </a:rPr>
              <a:t>trừ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In </a:t>
            </a:r>
            <a:r>
              <a:rPr lang="en-US" dirty="0" err="1">
                <a:latin typeface="+mj-lt"/>
              </a:rPr>
              <a:t>kết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phép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tính</a:t>
            </a:r>
            <a:endParaRPr lang="en-US" dirty="0">
              <a:latin typeface="+mj-l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656AC9D-FA53-3563-5A9D-66247B44C5A2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4549AEF-B9E1-4079-A378-AB4F745C21C1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689344A-BB4D-FB72-06A6-A033CAB83225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en-US" dirty="0" err="1">
                <a:latin typeface="+mj-lt"/>
              </a:rPr>
              <a:t>Hàm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print_res</a:t>
            </a:r>
            <a:endParaRPr lang="en-US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C5D641-00A1-7044-74BA-D8A2454AA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385" y="341290"/>
            <a:ext cx="3188593" cy="441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81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88F43-6B4A-5D2B-7A4B-92847D23C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3D46C-25ED-0DCA-05C4-EE001607D0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79A6D4-D373-7D78-C654-F98D66B5EA1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 err="1">
                <a:latin typeface="+mj-lt"/>
              </a:rPr>
              <a:t>Chức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năng</a:t>
            </a:r>
            <a:endParaRPr lang="en-US" dirty="0">
              <a:latin typeface="+mj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32D2EC-F804-FAA0-6316-D54DF7E6CEF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In </a:t>
            </a:r>
            <a:r>
              <a:rPr lang="en-US" dirty="0" err="1">
                <a:latin typeface="+mj-lt"/>
              </a:rPr>
              <a:t>số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dư</a:t>
            </a:r>
            <a:endParaRPr lang="en-US" dirty="0">
              <a:latin typeface="+mj-l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28BF9D-B05A-44B3-372C-C929BC23C2C4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E5AD914-7144-F691-DBEE-A662AD559B4C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095730F-71D9-0EE1-1BF4-10B8C7EE13E7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710750" y="387250"/>
            <a:ext cx="7092130" cy="7764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Hàm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print_remainder</a:t>
            </a:r>
            <a:endParaRPr lang="en-US" dirty="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9EED9B-8E16-59B7-C3C7-756626B7F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143" y="2081773"/>
            <a:ext cx="4134427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560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CD37-12B8-2A61-03B9-CC969BC8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F0B90-C7B4-959C-9212-125C58C153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B9828D-EA70-AA0D-F5F5-865C3F59524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0750" y="1027026"/>
            <a:ext cx="7480750" cy="5277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Chức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năng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Cộng</a:t>
            </a:r>
            <a:r>
              <a:rPr lang="en-US" dirty="0">
                <a:latin typeface="+mj-lt"/>
              </a:rPr>
              <a:t> 2 </a:t>
            </a:r>
            <a:r>
              <a:rPr lang="en-US" dirty="0" err="1">
                <a:latin typeface="+mj-lt"/>
              </a:rPr>
              <a:t>toán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nhau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AD37ED-5495-BD27-7CE9-6723EDB0A116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44DE8AF-28CF-3E8A-AADB-53409CA309C6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33B2856-F5F1-4A4E-C454-9D653F0D5C8E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710750" y="387250"/>
            <a:ext cx="6288918" cy="7764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Hàm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addition_process</a:t>
            </a:r>
            <a:endParaRPr lang="en-US" dirty="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C45B5E-16AF-DFBF-B71E-291A2DF76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38" y="1694939"/>
            <a:ext cx="4556325" cy="23625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225B94-242E-AC0F-9044-82FC155B7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180" y="1668443"/>
            <a:ext cx="4018782" cy="241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42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80CB13-D150-03C3-E894-0B0D0D49290C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16376" y="1061621"/>
            <a:ext cx="7892337" cy="5277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Chức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năng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hai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toán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nhau</a:t>
            </a:r>
            <a:endParaRPr lang="en-US" dirty="0">
              <a:latin typeface="+mj-l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EC93243-0EEC-F977-A8BE-66737F9F40D4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1FA85DE-2695-8D5A-9B59-1E4912C13F1E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C8B5DBB-9F41-8D58-4B33-E61D2D1AB78E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710749" y="387250"/>
            <a:ext cx="7621881" cy="7764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Hàm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multiplication_process</a:t>
            </a:r>
            <a:endParaRPr lang="en-US" dirty="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8F3FC2-17D9-0706-C989-DAF8A675E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52" y="1997437"/>
            <a:ext cx="4112304" cy="20143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7CC4ED-D5C8-12FB-24FB-97C651F4F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545" y="1720541"/>
            <a:ext cx="4131214" cy="28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92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E4A057-43AB-01E7-CDB0-2ECEB8CA5866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84883" y="1002535"/>
            <a:ext cx="7834382" cy="5277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Chức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năng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thực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hiện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phép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trừ</a:t>
            </a:r>
            <a:r>
              <a:rPr lang="en-US" dirty="0">
                <a:latin typeface="+mj-lt"/>
              </a:rPr>
              <a:t> 2 </a:t>
            </a:r>
            <a:r>
              <a:rPr lang="en-US" dirty="0" err="1">
                <a:latin typeface="+mj-lt"/>
              </a:rPr>
              <a:t>toán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hạng</a:t>
            </a:r>
            <a:endParaRPr lang="en-US" dirty="0">
              <a:latin typeface="+mj-lt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768FD11-EF31-A75F-8C99-5BB23C842769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710750" y="387250"/>
            <a:ext cx="6836270" cy="7764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Hàm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subtraction_process</a:t>
            </a:r>
            <a:endParaRPr lang="en-US" dirty="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FD0EFE-1CDF-BC21-CD1E-F752BFE93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28" y="1661299"/>
            <a:ext cx="3533326" cy="26483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3C88CC-ED59-789D-CA63-78B6FD113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886" y="1622897"/>
            <a:ext cx="4007947" cy="272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982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5D897C-8C60-9DEA-4598-822EA9DA17F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0749" y="1223125"/>
            <a:ext cx="8079081" cy="5277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Chức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năng</a:t>
            </a:r>
            <a:r>
              <a:rPr lang="en-US" dirty="0">
                <a:latin typeface="+mj-lt"/>
              </a:rPr>
              <a:t> chia 2 </a:t>
            </a:r>
            <a:r>
              <a:rPr lang="en-US" dirty="0" err="1">
                <a:latin typeface="+mj-lt"/>
              </a:rPr>
              <a:t>toán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hạng</a:t>
            </a:r>
            <a:endParaRPr lang="en-US" dirty="0">
              <a:latin typeface="+mj-lt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5A3297-76D1-6F5D-59FB-34DC68F45617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710750" y="387250"/>
            <a:ext cx="6993070" cy="7764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Hàm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divided_process</a:t>
            </a:r>
            <a:endParaRPr lang="en-US" dirty="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F20B15-094C-5F87-F3B5-8DE6193F2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50" y="2016100"/>
            <a:ext cx="3972479" cy="2629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B43BC4-8E4B-CBBC-8559-F8D1A810F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352" y="2005611"/>
            <a:ext cx="3542630" cy="228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034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A96C171-4635-A915-C13D-C12A673469D7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2417630" y="883920"/>
            <a:ext cx="4724700" cy="2613660"/>
          </a:xfrm>
        </p:spPr>
        <p:txBody>
          <a:bodyPr/>
          <a:lstStyle/>
          <a:p>
            <a:r>
              <a:rPr lang="en-US" sz="7200" dirty="0"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154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AB07D-72F2-5523-2200-DA474DB7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062" y="224350"/>
            <a:ext cx="3240254" cy="652100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Khởi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tạo</a:t>
            </a:r>
            <a:r>
              <a:rPr lang="en-US" dirty="0">
                <a:latin typeface="+mn-lt"/>
              </a:rPr>
              <a:t>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66791-F4C4-18F4-8FAF-543AC56A0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7966" y="876450"/>
            <a:ext cx="5042825" cy="3390600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Gọi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biến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để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khởi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tạo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giao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diện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tính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toán</a:t>
            </a: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E0A4A-DDA8-B5B9-7BAA-7C219203E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09" y="2349463"/>
            <a:ext cx="3457979" cy="24843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88A72A-0B2D-14C7-CCE1-878D5F3FA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24" y="212979"/>
            <a:ext cx="3562350" cy="2171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43479F-B3C0-5B61-BF54-B357B003C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062" y="1562100"/>
            <a:ext cx="3406460" cy="269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50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A53AE-1818-3632-EB17-45EB9E8E0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Hàm</a:t>
            </a:r>
            <a:r>
              <a:rPr lang="en-US" dirty="0">
                <a:latin typeface="+mn-lt"/>
              </a:rPr>
              <a:t> main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72DC5-5A18-54F3-2D19-F9D38B7A5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1825" y="1202500"/>
            <a:ext cx="2548350" cy="3390600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>
                <a:latin typeface="+mn-lt"/>
              </a:rPr>
              <a:t>Chức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năng</a:t>
            </a:r>
            <a:r>
              <a:rPr lang="en-US" dirty="0">
                <a:latin typeface="+mn-lt"/>
              </a:rPr>
              <a:t>: </a:t>
            </a:r>
            <a:r>
              <a:rPr lang="en-US" dirty="0" err="1">
                <a:latin typeface="+mn-lt"/>
              </a:rPr>
              <a:t>Gọi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hàm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để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chạy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chương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trình</a:t>
            </a:r>
            <a:r>
              <a:rPr lang="en-US" dirty="0">
                <a:latin typeface="+mn-lt"/>
              </a:rPr>
              <a:t> mini Calculator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82E4A-0DCF-98F3-1507-96D49096F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227" y="1383113"/>
            <a:ext cx="5858693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5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+mn-lt"/>
              </a:rPr>
              <a:t>Chương trình con init_ui</a:t>
            </a:r>
            <a:endParaRPr sz="3000" b="0">
              <a:latin typeface="+mn-lt"/>
            </a:endParaRPr>
          </a:p>
        </p:txBody>
      </p:sp>
      <p:sp>
        <p:nvSpPr>
          <p:cNvPr id="161" name="Google Shape;161;p30"/>
          <p:cNvSpPr txBox="1">
            <a:spLocks noGrp="1"/>
          </p:cNvSpPr>
          <p:nvPr>
            <p:ph type="title" idx="2"/>
          </p:nvPr>
        </p:nvSpPr>
        <p:spPr>
          <a:xfrm>
            <a:off x="710750" y="1084295"/>
            <a:ext cx="2849414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+mn-lt"/>
              </a:rPr>
              <a:t>Chức năng chính</a:t>
            </a:r>
            <a:endParaRPr>
              <a:latin typeface="+mn-lt"/>
            </a:endParaRPr>
          </a:p>
        </p:txBody>
      </p:sp>
      <p:sp>
        <p:nvSpPr>
          <p:cNvPr id="162" name="Google Shape;162;p30"/>
          <p:cNvSpPr txBox="1">
            <a:spLocks noGrp="1"/>
          </p:cNvSpPr>
          <p:nvPr>
            <p:ph type="subTitle" idx="3"/>
          </p:nvPr>
        </p:nvSpPr>
        <p:spPr>
          <a:xfrm>
            <a:off x="710750" y="1498817"/>
            <a:ext cx="2774463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Khởi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tạo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giao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diện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hiển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thị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kết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quả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phép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tính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số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đã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nhập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vào</a:t>
            </a:r>
            <a:r>
              <a:rPr lang="en-US" dirty="0">
                <a:latin typeface="+mn-lt"/>
              </a:rPr>
              <a:t>.</a:t>
            </a:r>
            <a:endParaRPr dirty="0">
              <a:latin typeface="+mn-lt"/>
            </a:endParaRPr>
          </a:p>
        </p:txBody>
      </p:sp>
      <p:sp>
        <p:nvSpPr>
          <p:cNvPr id="163" name="Google Shape;163;p30"/>
          <p:cNvSpPr txBox="1">
            <a:spLocks noGrp="1"/>
          </p:cNvSpPr>
          <p:nvPr>
            <p:ph type="title" idx="4"/>
          </p:nvPr>
        </p:nvSpPr>
        <p:spPr>
          <a:xfrm>
            <a:off x="710750" y="2268239"/>
            <a:ext cx="3096752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+mn-lt"/>
              </a:rPr>
              <a:t>Cách thức hoạt động</a:t>
            </a:r>
            <a:endParaRPr>
              <a:latin typeface="+mn-lt"/>
            </a:endParaRPr>
          </a:p>
        </p:txBody>
      </p:sp>
      <p:sp>
        <p:nvSpPr>
          <p:cNvPr id="164" name="Google Shape;164;p30"/>
          <p:cNvSpPr txBox="1">
            <a:spLocks noGrp="1"/>
          </p:cNvSpPr>
          <p:nvPr>
            <p:ph type="subTitle" idx="5"/>
          </p:nvPr>
        </p:nvSpPr>
        <p:spPr>
          <a:xfrm>
            <a:off x="710750" y="2796261"/>
            <a:ext cx="2579591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Sử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dụng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hàm</a:t>
            </a:r>
            <a:r>
              <a:rPr lang="en-US" dirty="0">
                <a:latin typeface="+mn-lt"/>
              </a:rPr>
              <a:t> 2 </a:t>
            </a:r>
            <a:r>
              <a:rPr lang="en-US" dirty="0" err="1">
                <a:latin typeface="+mn-lt"/>
              </a:rPr>
              <a:t>của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ngắt</a:t>
            </a:r>
            <a:r>
              <a:rPr lang="en-US" dirty="0">
                <a:latin typeface="+mn-lt"/>
              </a:rPr>
              <a:t> INT 10h </a:t>
            </a:r>
            <a:r>
              <a:rPr lang="en-US" dirty="0" err="1">
                <a:latin typeface="+mn-lt"/>
              </a:rPr>
              <a:t>để</a:t>
            </a:r>
            <a:r>
              <a:rPr lang="en-US" dirty="0">
                <a:latin typeface="+mn-lt"/>
              </a:rPr>
              <a:t> di </a:t>
            </a:r>
            <a:r>
              <a:rPr lang="en-US" dirty="0" err="1">
                <a:latin typeface="+mn-lt"/>
              </a:rPr>
              <a:t>duyển</a:t>
            </a:r>
            <a:r>
              <a:rPr lang="en-US" dirty="0">
                <a:latin typeface="+mn-lt"/>
              </a:rPr>
              <a:t> con </a:t>
            </a:r>
            <a:r>
              <a:rPr lang="en-US" dirty="0" err="1">
                <a:latin typeface="+mn-lt"/>
              </a:rPr>
              <a:t>trỏ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đến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vị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trí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cần</a:t>
            </a:r>
            <a:r>
              <a:rPr lang="en-US" dirty="0">
                <a:latin typeface="+mn-lt"/>
              </a:rPr>
              <a:t> in.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Sau </a:t>
            </a:r>
            <a:r>
              <a:rPr lang="en-US" dirty="0" err="1">
                <a:latin typeface="+mn-lt"/>
              </a:rPr>
              <a:t>đó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sử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dụng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hàm</a:t>
            </a:r>
            <a:r>
              <a:rPr lang="en-US" dirty="0">
                <a:latin typeface="+mn-lt"/>
              </a:rPr>
              <a:t> 9 </a:t>
            </a:r>
            <a:r>
              <a:rPr lang="en-US" dirty="0" err="1">
                <a:latin typeface="+mn-lt"/>
              </a:rPr>
              <a:t>của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ngắt</a:t>
            </a:r>
            <a:r>
              <a:rPr lang="en-US" dirty="0">
                <a:latin typeface="+mn-lt"/>
              </a:rPr>
              <a:t> INT 21h </a:t>
            </a:r>
            <a:r>
              <a:rPr lang="en-US" dirty="0" err="1">
                <a:latin typeface="+mn-lt"/>
              </a:rPr>
              <a:t>để</a:t>
            </a:r>
            <a:r>
              <a:rPr lang="en-US" dirty="0">
                <a:latin typeface="+mn-lt"/>
              </a:rPr>
              <a:t> in </a:t>
            </a:r>
            <a:r>
              <a:rPr lang="en-US" dirty="0" err="1">
                <a:latin typeface="+mn-lt"/>
              </a:rPr>
              <a:t>ra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choỗi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kí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từ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cần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thiết</a:t>
            </a:r>
            <a:endParaRPr lang="en-US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dirty="0">
              <a:latin typeface="+mn-lt"/>
            </a:endParaRPr>
          </a:p>
        </p:txBody>
      </p:sp>
      <p:cxnSp>
        <p:nvCxnSpPr>
          <p:cNvPr id="166" name="Google Shape;166;p30"/>
          <p:cNvCxnSpPr/>
          <p:nvPr/>
        </p:nvCxnSpPr>
        <p:spPr>
          <a:xfrm>
            <a:off x="812499" y="1045726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7FA09B2-1EA7-09DD-32A1-4560630B0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823" y="1189215"/>
            <a:ext cx="4315427" cy="21720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505BEF-B9DF-1B17-5278-90C97A6CE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823" y="3452183"/>
            <a:ext cx="4315427" cy="7967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latin typeface="+mn-lt"/>
              </a:rPr>
              <a:t>Chương trình con init_ui</a:t>
            </a:r>
            <a:endParaRPr sz="3000" b="0" dirty="0">
              <a:latin typeface="+mn-lt"/>
            </a:endParaRPr>
          </a:p>
        </p:txBody>
      </p:sp>
      <p:cxnSp>
        <p:nvCxnSpPr>
          <p:cNvPr id="166" name="Google Shape;166;p30"/>
          <p:cNvCxnSpPr/>
          <p:nvPr/>
        </p:nvCxnSpPr>
        <p:spPr>
          <a:xfrm>
            <a:off x="812499" y="1045726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5EAF4EA-EF64-8973-1B4D-9444831EB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385" y="1163650"/>
            <a:ext cx="5828144" cy="329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26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title" idx="6"/>
          </p:nvPr>
        </p:nvSpPr>
        <p:spPr>
          <a:xfrm>
            <a:off x="710750" y="140729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+mn-lt"/>
              </a:rPr>
              <a:t>Hàm con clear_data</a:t>
            </a:r>
            <a:endParaRPr sz="3000" b="0">
              <a:latin typeface="+mn-lt"/>
            </a:endParaRPr>
          </a:p>
        </p:txBody>
      </p:sp>
      <p:sp>
        <p:nvSpPr>
          <p:cNvPr id="161" name="Google Shape;161;p30"/>
          <p:cNvSpPr txBox="1">
            <a:spLocks noGrp="1"/>
          </p:cNvSpPr>
          <p:nvPr>
            <p:ph type="title" idx="2"/>
          </p:nvPr>
        </p:nvSpPr>
        <p:spPr>
          <a:xfrm>
            <a:off x="702358" y="798387"/>
            <a:ext cx="2849414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+mn-lt"/>
              </a:rPr>
              <a:t>Chức năng chính</a:t>
            </a:r>
            <a:endParaRPr>
              <a:latin typeface="+mn-lt"/>
            </a:endParaRPr>
          </a:p>
        </p:txBody>
      </p:sp>
      <p:sp>
        <p:nvSpPr>
          <p:cNvPr id="162" name="Google Shape;162;p30"/>
          <p:cNvSpPr txBox="1">
            <a:spLocks noGrp="1"/>
          </p:cNvSpPr>
          <p:nvPr>
            <p:ph type="subTitle" idx="3"/>
          </p:nvPr>
        </p:nvSpPr>
        <p:spPr>
          <a:xfrm>
            <a:off x="710750" y="1262851"/>
            <a:ext cx="2264798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err="1">
                <a:latin typeface="+mn-lt"/>
              </a:rPr>
              <a:t>Khởi</a:t>
            </a:r>
            <a:r>
              <a:rPr lang="en-US">
                <a:latin typeface="+mn-lt"/>
              </a:rPr>
              <a:t> </a:t>
            </a:r>
            <a:r>
              <a:rPr lang="en-US" err="1">
                <a:latin typeface="+mn-lt"/>
              </a:rPr>
              <a:t>tạo</a:t>
            </a:r>
            <a:r>
              <a:rPr lang="en-US">
                <a:latin typeface="+mn-lt"/>
              </a:rPr>
              <a:t> </a:t>
            </a:r>
            <a:r>
              <a:rPr lang="en-US" err="1">
                <a:latin typeface="+mn-lt"/>
              </a:rPr>
              <a:t>các</a:t>
            </a:r>
            <a:r>
              <a:rPr lang="en-US">
                <a:latin typeface="+mn-lt"/>
              </a:rPr>
              <a:t> </a:t>
            </a:r>
            <a:r>
              <a:rPr lang="en-US" err="1">
                <a:latin typeface="+mn-lt"/>
              </a:rPr>
              <a:t>biến</a:t>
            </a:r>
            <a:r>
              <a:rPr lang="en-US">
                <a:latin typeface="+mn-lt"/>
              </a:rPr>
              <a:t> </a:t>
            </a:r>
            <a:r>
              <a:rPr lang="en-US" err="1">
                <a:latin typeface="+mn-lt"/>
              </a:rPr>
              <a:t>đánh</a:t>
            </a:r>
            <a:r>
              <a:rPr lang="en-US">
                <a:latin typeface="+mn-lt"/>
              </a:rPr>
              <a:t> </a:t>
            </a:r>
            <a:r>
              <a:rPr lang="en-US" err="1">
                <a:latin typeface="+mn-lt"/>
              </a:rPr>
              <a:t>dấu</a:t>
            </a:r>
            <a:r>
              <a:rPr lang="en-US">
                <a:latin typeface="+mn-lt"/>
              </a:rPr>
              <a:t> (</a:t>
            </a:r>
            <a:r>
              <a:rPr lang="en-US" err="1">
                <a:latin typeface="+mn-lt"/>
              </a:rPr>
              <a:t>is_res_overflow</a:t>
            </a:r>
            <a:r>
              <a:rPr lang="en-US">
                <a:latin typeface="+mn-lt"/>
              </a:rPr>
              <a:t>, …) </a:t>
            </a:r>
            <a:r>
              <a:rPr lang="en-US" err="1">
                <a:latin typeface="+mn-lt"/>
              </a:rPr>
              <a:t>về</a:t>
            </a:r>
            <a:r>
              <a:rPr lang="en-US">
                <a:latin typeface="+mn-lt"/>
              </a:rPr>
              <a:t> </a:t>
            </a:r>
            <a:r>
              <a:rPr lang="en-US" err="1">
                <a:latin typeface="+mn-lt"/>
              </a:rPr>
              <a:t>giá</a:t>
            </a:r>
            <a:r>
              <a:rPr lang="en-US">
                <a:latin typeface="+mn-lt"/>
              </a:rPr>
              <a:t> </a:t>
            </a:r>
            <a:r>
              <a:rPr lang="en-US" err="1">
                <a:latin typeface="+mn-lt"/>
              </a:rPr>
              <a:t>trị</a:t>
            </a:r>
            <a:r>
              <a:rPr lang="en-US">
                <a:latin typeface="+mn-lt"/>
              </a:rPr>
              <a:t> </a:t>
            </a:r>
            <a:r>
              <a:rPr lang="en-US" err="1">
                <a:latin typeface="+mn-lt"/>
              </a:rPr>
              <a:t>mặc</a:t>
            </a:r>
            <a:r>
              <a:rPr lang="en-US">
                <a:latin typeface="+mn-lt"/>
              </a:rPr>
              <a:t> </a:t>
            </a:r>
            <a:r>
              <a:rPr lang="en-US" err="1">
                <a:latin typeface="+mn-lt"/>
              </a:rPr>
              <a:t>định</a:t>
            </a:r>
            <a:r>
              <a:rPr lang="en-US">
                <a:latin typeface="+mn-lt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err="1">
                <a:latin typeface="+mn-lt"/>
              </a:rPr>
              <a:t>Xóa</a:t>
            </a:r>
            <a:r>
              <a:rPr lang="en-US">
                <a:latin typeface="+mn-lt"/>
              </a:rPr>
              <a:t> </a:t>
            </a:r>
            <a:r>
              <a:rPr lang="en-US" err="1">
                <a:latin typeface="+mn-lt"/>
              </a:rPr>
              <a:t>các</a:t>
            </a:r>
            <a:r>
              <a:rPr lang="en-US">
                <a:latin typeface="+mn-lt"/>
              </a:rPr>
              <a:t> </a:t>
            </a:r>
            <a:r>
              <a:rPr lang="en-US" err="1">
                <a:latin typeface="+mn-lt"/>
              </a:rPr>
              <a:t>nhãn</a:t>
            </a:r>
            <a:r>
              <a:rPr lang="en-US">
                <a:latin typeface="+mn-lt"/>
              </a:rPr>
              <a:t> </a:t>
            </a:r>
            <a:r>
              <a:rPr lang="en-US" err="1">
                <a:latin typeface="+mn-lt"/>
              </a:rPr>
              <a:t>hiển</a:t>
            </a:r>
            <a:r>
              <a:rPr lang="en-US">
                <a:latin typeface="+mn-lt"/>
              </a:rPr>
              <a:t> </a:t>
            </a:r>
            <a:r>
              <a:rPr lang="en-US" err="1">
                <a:latin typeface="+mn-lt"/>
              </a:rPr>
              <a:t>thị</a:t>
            </a:r>
            <a:r>
              <a:rPr lang="en-US">
                <a:latin typeface="+mn-lt"/>
              </a:rPr>
              <a:t> </a:t>
            </a:r>
            <a:r>
              <a:rPr lang="en-US" err="1">
                <a:latin typeface="+mn-lt"/>
              </a:rPr>
              <a:t>trên</a:t>
            </a:r>
            <a:r>
              <a:rPr lang="en-US">
                <a:latin typeface="+mn-lt"/>
              </a:rPr>
              <a:t> </a:t>
            </a:r>
            <a:r>
              <a:rPr lang="en-US" err="1">
                <a:latin typeface="+mn-lt"/>
              </a:rPr>
              <a:t>màn</a:t>
            </a:r>
            <a:r>
              <a:rPr lang="en-US">
                <a:latin typeface="+mn-lt"/>
              </a:rPr>
              <a:t> </a:t>
            </a:r>
            <a:r>
              <a:rPr lang="en-US" err="1">
                <a:latin typeface="+mn-lt"/>
              </a:rPr>
              <a:t>hình</a:t>
            </a:r>
            <a:r>
              <a:rPr lang="en-US">
                <a:latin typeface="+mn-lt"/>
              </a:rPr>
              <a:t> </a:t>
            </a:r>
            <a:r>
              <a:rPr lang="en-US" err="1">
                <a:latin typeface="+mn-lt"/>
              </a:rPr>
              <a:t>từ</a:t>
            </a:r>
            <a:r>
              <a:rPr lang="en-US">
                <a:latin typeface="+mn-lt"/>
              </a:rPr>
              <a:t> </a:t>
            </a:r>
            <a:r>
              <a:rPr lang="en-US" err="1">
                <a:latin typeface="+mn-lt"/>
              </a:rPr>
              <a:t>phép</a:t>
            </a:r>
            <a:r>
              <a:rPr lang="en-US">
                <a:latin typeface="+mn-lt"/>
              </a:rPr>
              <a:t> </a:t>
            </a:r>
            <a:r>
              <a:rPr lang="en-US" err="1">
                <a:latin typeface="+mn-lt"/>
              </a:rPr>
              <a:t>tính</a:t>
            </a:r>
            <a:r>
              <a:rPr lang="en-US">
                <a:latin typeface="+mn-lt"/>
              </a:rPr>
              <a:t> </a:t>
            </a:r>
            <a:r>
              <a:rPr lang="en-US" err="1">
                <a:latin typeface="+mn-lt"/>
              </a:rPr>
              <a:t>trước</a:t>
            </a:r>
            <a:r>
              <a:rPr lang="en-US">
                <a:latin typeface="+mn-lt"/>
              </a:rPr>
              <a:t>.</a:t>
            </a:r>
            <a:endParaRPr>
              <a:latin typeface="+mn-lt"/>
            </a:endParaRPr>
          </a:p>
        </p:txBody>
      </p:sp>
      <p:sp>
        <p:nvSpPr>
          <p:cNvPr id="163" name="Google Shape;163;p30"/>
          <p:cNvSpPr txBox="1">
            <a:spLocks noGrp="1"/>
          </p:cNvSpPr>
          <p:nvPr>
            <p:ph type="title" idx="4"/>
          </p:nvPr>
        </p:nvSpPr>
        <p:spPr>
          <a:xfrm>
            <a:off x="819354" y="2532410"/>
            <a:ext cx="2984325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Hoạt động</a:t>
            </a:r>
            <a:endParaRPr>
              <a:latin typeface="+mn-lt"/>
            </a:endParaRPr>
          </a:p>
        </p:txBody>
      </p:sp>
      <p:sp>
        <p:nvSpPr>
          <p:cNvPr id="164" name="Google Shape;164;p30"/>
          <p:cNvSpPr txBox="1">
            <a:spLocks noGrp="1"/>
          </p:cNvSpPr>
          <p:nvPr>
            <p:ph type="subTitle" idx="5"/>
          </p:nvPr>
        </p:nvSpPr>
        <p:spPr>
          <a:xfrm>
            <a:off x="710750" y="3041014"/>
            <a:ext cx="275584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Thực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hiện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xóa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nhãn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bằng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việc</a:t>
            </a:r>
            <a:r>
              <a:rPr lang="en-US" dirty="0">
                <a:latin typeface="+mn-lt"/>
              </a:rPr>
              <a:t> in </a:t>
            </a:r>
            <a:r>
              <a:rPr lang="en-US" dirty="0" err="1">
                <a:latin typeface="+mn-lt"/>
              </a:rPr>
              <a:t>đè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lên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đó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xâu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chứa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toàn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khoảng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trắng</a:t>
            </a:r>
            <a:r>
              <a:rPr lang="en-US" dirty="0">
                <a:latin typeface="+mn-lt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Sử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dụng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hàm</a:t>
            </a:r>
            <a:r>
              <a:rPr lang="en-US" dirty="0">
                <a:latin typeface="+mn-lt"/>
              </a:rPr>
              <a:t> 9 </a:t>
            </a:r>
            <a:r>
              <a:rPr lang="en-US" dirty="0" err="1">
                <a:latin typeface="+mn-lt"/>
              </a:rPr>
              <a:t>của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ngắt</a:t>
            </a:r>
            <a:r>
              <a:rPr lang="en-US" dirty="0">
                <a:latin typeface="+mn-lt"/>
              </a:rPr>
              <a:t> INT 21H </a:t>
            </a:r>
            <a:r>
              <a:rPr lang="en-US" dirty="0" err="1">
                <a:latin typeface="+mn-lt"/>
              </a:rPr>
              <a:t>để</a:t>
            </a:r>
            <a:r>
              <a:rPr lang="en-US" dirty="0">
                <a:latin typeface="+mn-lt"/>
              </a:rPr>
              <a:t> in </a:t>
            </a:r>
            <a:r>
              <a:rPr lang="en-US" dirty="0" err="1">
                <a:latin typeface="+mn-lt"/>
              </a:rPr>
              <a:t>xâu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hàm</a:t>
            </a:r>
            <a:r>
              <a:rPr lang="en-US" dirty="0">
                <a:latin typeface="+mn-lt"/>
              </a:rPr>
              <a:t> 2 </a:t>
            </a:r>
            <a:r>
              <a:rPr lang="en-US" dirty="0" err="1">
                <a:latin typeface="+mn-lt"/>
              </a:rPr>
              <a:t>của</a:t>
            </a:r>
            <a:r>
              <a:rPr lang="en-US" dirty="0">
                <a:latin typeface="+mn-lt"/>
              </a:rPr>
              <a:t> INT 10H </a:t>
            </a:r>
            <a:r>
              <a:rPr lang="en-US" dirty="0" err="1">
                <a:latin typeface="+mn-lt"/>
              </a:rPr>
              <a:t>để</a:t>
            </a:r>
            <a:r>
              <a:rPr lang="en-US" dirty="0">
                <a:latin typeface="+mn-lt"/>
              </a:rPr>
              <a:t> di </a:t>
            </a:r>
            <a:r>
              <a:rPr lang="en-US" dirty="0" err="1">
                <a:latin typeface="+mn-lt"/>
              </a:rPr>
              <a:t>chuyển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vị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trí</a:t>
            </a:r>
            <a:r>
              <a:rPr lang="en-US" dirty="0">
                <a:latin typeface="+mn-lt"/>
              </a:rPr>
              <a:t> con </a:t>
            </a:r>
            <a:r>
              <a:rPr lang="en-US" dirty="0" err="1">
                <a:latin typeface="+mn-lt"/>
              </a:rPr>
              <a:t>trỏ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đến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vị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trí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trên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màn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hình</a:t>
            </a:r>
            <a:endParaRPr dirty="0">
              <a:latin typeface="+mn-lt"/>
            </a:endParaRPr>
          </a:p>
        </p:txBody>
      </p:sp>
      <p:cxnSp>
        <p:nvCxnSpPr>
          <p:cNvPr id="166" name="Google Shape;166;p30"/>
          <p:cNvCxnSpPr/>
          <p:nvPr/>
        </p:nvCxnSpPr>
        <p:spPr>
          <a:xfrm>
            <a:off x="819354" y="798388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E89CB14-6C86-928D-7DA2-805718EA6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846" y="917129"/>
            <a:ext cx="2755849" cy="3013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05F550-0ABC-6745-A2DA-0990283C9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4692" y="1574787"/>
            <a:ext cx="2859154" cy="197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4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B6B9-282B-86DE-B3D5-0F93153A0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65" y="2647575"/>
            <a:ext cx="1805100" cy="527700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Hoạt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động</a:t>
            </a: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E83EE-6017-929E-9AD3-4DCA6635B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49" y="3175275"/>
            <a:ext cx="3465900" cy="776400"/>
          </a:xfrm>
        </p:spPr>
        <p:txBody>
          <a:bodyPr/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Thực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hiện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xóa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nhãn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bằng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việc</a:t>
            </a:r>
            <a:r>
              <a:rPr lang="en-US" dirty="0">
                <a:latin typeface="+mn-lt"/>
              </a:rPr>
              <a:t> in </a:t>
            </a:r>
            <a:r>
              <a:rPr lang="en-US" dirty="0" err="1">
                <a:latin typeface="+mn-lt"/>
              </a:rPr>
              <a:t>đè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lên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đó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xâu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chứa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toàn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khoảng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trắng</a:t>
            </a:r>
            <a:r>
              <a:rPr lang="en-US" dirty="0">
                <a:latin typeface="+mn-lt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Sử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dụng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hàm</a:t>
            </a:r>
            <a:r>
              <a:rPr lang="en-US" dirty="0">
                <a:latin typeface="+mn-lt"/>
              </a:rPr>
              <a:t> 9 </a:t>
            </a:r>
            <a:r>
              <a:rPr lang="en-US" dirty="0" err="1">
                <a:latin typeface="+mn-lt"/>
              </a:rPr>
              <a:t>của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ngắt</a:t>
            </a:r>
            <a:r>
              <a:rPr lang="en-US" dirty="0">
                <a:latin typeface="+mn-lt"/>
              </a:rPr>
              <a:t> INT 21H </a:t>
            </a:r>
            <a:r>
              <a:rPr lang="en-US" dirty="0" err="1">
                <a:latin typeface="+mn-lt"/>
              </a:rPr>
              <a:t>để</a:t>
            </a:r>
            <a:r>
              <a:rPr lang="en-US" dirty="0">
                <a:latin typeface="+mn-lt"/>
              </a:rPr>
              <a:t> in </a:t>
            </a:r>
            <a:r>
              <a:rPr lang="en-US" dirty="0" err="1">
                <a:latin typeface="+mn-lt"/>
              </a:rPr>
              <a:t>xâu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hàm</a:t>
            </a:r>
            <a:r>
              <a:rPr lang="en-US" dirty="0">
                <a:latin typeface="+mn-lt"/>
              </a:rPr>
              <a:t> 2 </a:t>
            </a:r>
            <a:r>
              <a:rPr lang="en-US" dirty="0" err="1">
                <a:latin typeface="+mn-lt"/>
              </a:rPr>
              <a:t>của</a:t>
            </a:r>
            <a:r>
              <a:rPr lang="en-US" dirty="0">
                <a:latin typeface="+mn-lt"/>
              </a:rPr>
              <a:t> INT 10H </a:t>
            </a:r>
            <a:r>
              <a:rPr lang="en-US" dirty="0" err="1">
                <a:latin typeface="+mn-lt"/>
              </a:rPr>
              <a:t>để</a:t>
            </a:r>
            <a:r>
              <a:rPr lang="en-US" dirty="0">
                <a:latin typeface="+mn-lt"/>
              </a:rPr>
              <a:t> di </a:t>
            </a:r>
            <a:r>
              <a:rPr lang="en-US" dirty="0" err="1">
                <a:latin typeface="+mn-lt"/>
              </a:rPr>
              <a:t>chuyển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vị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trí</a:t>
            </a:r>
            <a:r>
              <a:rPr lang="en-US" dirty="0">
                <a:latin typeface="+mn-lt"/>
              </a:rPr>
              <a:t> con </a:t>
            </a:r>
            <a:r>
              <a:rPr lang="en-US" dirty="0" err="1">
                <a:latin typeface="+mn-lt"/>
              </a:rPr>
              <a:t>trỏ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đến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vị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trí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trên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màn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hình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0DFD01D-3CD2-BEAA-708F-810CE2AD269F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596333" y="1486975"/>
            <a:ext cx="3465900" cy="776400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Chức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năng</a:t>
            </a:r>
            <a:r>
              <a:rPr lang="en-US" dirty="0">
                <a:latin typeface="+mn-lt"/>
              </a:rPr>
              <a:t>: </a:t>
            </a:r>
            <a:r>
              <a:rPr lang="en-US" dirty="0" err="1">
                <a:latin typeface="+mn-lt"/>
              </a:rPr>
              <a:t>xóa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nhãn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hiển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thị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số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dư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trên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màn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hình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03C275-545C-2579-2698-C990A0114B71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710750" y="387250"/>
            <a:ext cx="7080968" cy="776400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Hàm</a:t>
            </a:r>
            <a:r>
              <a:rPr lang="en-US" dirty="0">
                <a:latin typeface="+mn-lt"/>
              </a:rPr>
              <a:t> con </a:t>
            </a:r>
            <a:r>
              <a:rPr lang="en-US" b="1" dirty="0" err="1">
                <a:effectLst/>
                <a:latin typeface="+mn-lt"/>
                <a:ea typeface="Questrial" pitchFamily="2" charset="0"/>
                <a:cs typeface="Questrial" pitchFamily="2" charset="0"/>
              </a:rPr>
              <a:t>clear_remainder_label</a:t>
            </a:r>
            <a:r>
              <a:rPr lang="en-US" dirty="0">
                <a:effectLst/>
                <a:latin typeface="+mn-lt"/>
                <a:ea typeface="Questrial" pitchFamily="2" charset="0"/>
                <a:cs typeface="Questrial" pitchFamily="2" charset="0"/>
              </a:rPr>
              <a:t> </a:t>
            </a:r>
            <a:endParaRPr lang="en-US" dirty="0"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68172A8-347F-7F61-F983-8220719A7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003" y="1486975"/>
            <a:ext cx="4200618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23456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Slides for meeting by Slidesgo">
  <a:themeElements>
    <a:clrScheme name="Simple Light">
      <a:dk1>
        <a:srgbClr val="3F4252"/>
      </a:dk1>
      <a:lt1>
        <a:srgbClr val="F5F5F5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F42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1102</Words>
  <Application>Microsoft Office PowerPoint</Application>
  <PresentationFormat>On-screen Show (16:9)</PresentationFormat>
  <Paragraphs>134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Nunito</vt:lpstr>
      <vt:lpstr>Darker Grotesque SemiBold</vt:lpstr>
      <vt:lpstr>Arial</vt:lpstr>
      <vt:lpstr>Questrial</vt:lpstr>
      <vt:lpstr>Livvic</vt:lpstr>
      <vt:lpstr>Minimalist Slides for meeting by Slidesgo</vt:lpstr>
      <vt:lpstr>Bài tập lớn: Lập trình mini Calculator 8086</vt:lpstr>
      <vt:lpstr>Giới thiệu đề tài</vt:lpstr>
      <vt:lpstr>Flow chart</vt:lpstr>
      <vt:lpstr>Khởi tạo data</vt:lpstr>
      <vt:lpstr>Hàm main</vt:lpstr>
      <vt:lpstr>Chương trình con init_ui</vt:lpstr>
      <vt:lpstr>Chương trình con init_ui</vt:lpstr>
      <vt:lpstr>Hàm con clear_data</vt:lpstr>
      <vt:lpstr>Hoạt động</vt:lpstr>
      <vt:lpstr>Chức năng</vt:lpstr>
      <vt:lpstr>Chức năng</vt:lpstr>
      <vt:lpstr>Hàm com clear_operand2_label  </vt:lpstr>
      <vt:lpstr>Chức năng</vt:lpstr>
      <vt:lpstr>Hoạt động</vt:lpstr>
      <vt:lpstr>Hoạt động</vt:lpstr>
      <vt:lpstr>Các hàm clear</vt:lpstr>
      <vt:lpstr>Hoạt động</vt:lpstr>
      <vt:lpstr>Hàm con clear_screen</vt:lpstr>
      <vt:lpstr>PowerPoint Presentation</vt:lpstr>
      <vt:lpstr>Chức năng:</vt:lpstr>
      <vt:lpstr>PowerPoint Presentation</vt:lpstr>
      <vt:lpstr>Chức năng</vt:lpstr>
      <vt:lpstr>Chức năng</vt:lpstr>
      <vt:lpstr>Chức năng</vt:lpstr>
      <vt:lpstr>Chức năng:</vt:lpstr>
      <vt:lpstr>PowerPoint Presentation</vt:lpstr>
      <vt:lpstr>Chức năng</vt:lpstr>
      <vt:lpstr>Chức năng</vt:lpstr>
      <vt:lpstr>PowerPoint Presentation</vt:lpstr>
      <vt:lpstr>PowerPoint Presentation</vt:lpstr>
      <vt:lpstr>PowerPoint Presentation</vt:lpstr>
      <vt:lpstr>PowerPoint Presentation</vt:lpstr>
      <vt:lpstr>Chức năng: nhân hai toán hạng với nhau</vt:lpstr>
      <vt:lpstr>Chức năng: thực hiện phép trừ 2 toán hạng</vt:lpstr>
      <vt:lpstr>Chức năng chia 2 toán hạng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diapositivas minimalistas para reuniones</dc:title>
  <dc:creator>Admin</dc:creator>
  <cp:lastModifiedBy>Nguyen Duy Hai D22CN02</cp:lastModifiedBy>
  <cp:revision>5</cp:revision>
  <dcterms:modified xsi:type="dcterms:W3CDTF">2024-05-18T19:07:31Z</dcterms:modified>
</cp:coreProperties>
</file>