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99" r:id="rId3"/>
    <p:sldId id="1100" r:id="rId5"/>
    <p:sldId id="1140" r:id="rId6"/>
    <p:sldId id="1348" r:id="rId7"/>
    <p:sldId id="1101" r:id="rId8"/>
    <p:sldId id="1102" r:id="rId9"/>
    <p:sldId id="1104" r:id="rId10"/>
    <p:sldId id="1105" r:id="rId11"/>
    <p:sldId id="1106" r:id="rId12"/>
    <p:sldId id="1107" r:id="rId13"/>
    <p:sldId id="1108" r:id="rId14"/>
    <p:sldId id="1109" r:id="rId15"/>
    <p:sldId id="1103" r:id="rId16"/>
    <p:sldId id="1111" r:id="rId17"/>
    <p:sldId id="1112" r:id="rId18"/>
    <p:sldId id="1113" r:id="rId19"/>
    <p:sldId id="1114" r:id="rId20"/>
    <p:sldId id="1349" r:id="rId21"/>
    <p:sldId id="1115" r:id="rId22"/>
    <p:sldId id="1116" r:id="rId23"/>
    <p:sldId id="1117" r:id="rId24"/>
    <p:sldId id="1118" r:id="rId25"/>
    <p:sldId id="1120" r:id="rId26"/>
    <p:sldId id="1121" r:id="rId27"/>
    <p:sldId id="1122" r:id="rId28"/>
    <p:sldId id="1123" r:id="rId29"/>
    <p:sldId id="1124" r:id="rId30"/>
    <p:sldId id="1141" r:id="rId31"/>
    <p:sldId id="1125" r:id="rId32"/>
    <p:sldId id="1126" r:id="rId33"/>
    <p:sldId id="1127" r:id="rId34"/>
    <p:sldId id="1130" r:id="rId35"/>
    <p:sldId id="1142" r:id="rId36"/>
    <p:sldId id="1350" r:id="rId37"/>
    <p:sldId id="1133" r:id="rId38"/>
    <p:sldId id="1280" r:id="rId39"/>
    <p:sldId id="1351" r:id="rId40"/>
    <p:sldId id="1352" r:id="rId41"/>
    <p:sldId id="1353" r:id="rId42"/>
    <p:sldId id="907" r:id="rId43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5BF"/>
    <a:srgbClr val="0095F0"/>
    <a:srgbClr val="0066CC"/>
    <a:srgbClr val="C55A11"/>
    <a:srgbClr val="144AF8"/>
    <a:srgbClr val="0087CD"/>
    <a:srgbClr val="F4B184"/>
    <a:srgbClr val="071DE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1954" autoAdjust="0"/>
  </p:normalViewPr>
  <p:slideViewPr>
    <p:cSldViewPr>
      <p:cViewPr varScale="1">
        <p:scale>
          <a:sx n="104" d="100"/>
          <a:sy n="104" d="100"/>
        </p:scale>
        <p:origin x="835" y="77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9A2287-9998-4D6E-9D41-F11FBB6CE4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9A2287-9998-4D6E-9D41-F11FBB6CE4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9A2287-9998-4D6E-9D41-F11FBB6CE4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9A2287-9998-4D6E-9D41-F11FBB6CE4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是变量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似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A5E92-7AC9-41C0-B934-A7826E5215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156176" y="365187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3.png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411163" y="1930400"/>
            <a:ext cx="1627369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800" y="2355850"/>
            <a:ext cx="2236510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范数理论</a:t>
            </a:r>
            <a:endParaRPr lang="zh-CN" altLang="en-US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83375" y="1708150"/>
            <a:ext cx="2449513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714625" y="1779588"/>
            <a:ext cx="38163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510" name="Picture 2" descr="C:\Users\Administrator\Desktop\988f62c5210bdb445a106b023dc4778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19925" y="2355850"/>
            <a:ext cx="7747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图片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2541588"/>
            <a:ext cx="125571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8832" y="615723"/>
                <a:ext cx="7771226" cy="136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常用的矩阵范数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𝐹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，证相容性则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32" y="615723"/>
                <a:ext cx="7771226" cy="1363963"/>
              </a:xfrm>
              <a:prstGeom prst="rect">
                <a:avLst/>
              </a:prstGeom>
              <a:blipFill rotWithShape="1">
                <a:blip r:embed="rId1"/>
                <a:stretch>
                  <a:fillRect l="-6" t="-30" r="7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-108520" y="1717301"/>
            <a:ext cx="7081819" cy="2662518"/>
            <a:chOff x="179512" y="2395178"/>
            <a:chExt cx="7081819" cy="26625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bject 10"/>
                <p:cNvSpPr txBox="1"/>
                <p:nvPr/>
              </p:nvSpPr>
              <p:spPr bwMode="auto">
                <a:xfrm>
                  <a:off x="179512" y="2395178"/>
                  <a:ext cx="5863281" cy="1116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𝑖𝑘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⟨"/>
                                                <m:endChr m:val="⟩"/>
                                                <m:ctrlP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512" y="2395178"/>
                  <a:ext cx="5863281" cy="1116575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bject 11"/>
                <p:cNvSpPr txBox="1"/>
                <p:nvPr/>
              </p:nvSpPr>
              <p:spPr bwMode="auto">
                <a:xfrm>
                  <a:off x="395536" y="3351134"/>
                  <a:ext cx="5258717" cy="1706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e>
                        </m:rad>
                      </m:oMath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zh-CN" alt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e>
                            </m:nary>
                          </m:e>
                        </m:ra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5536" y="3351134"/>
                  <a:ext cx="5258717" cy="1706562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4885067" y="3315581"/>
              <a:ext cx="23762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rPr>
                <a:t>Cauchy-Schwarz</a:t>
              </a:r>
              <a:r>
                <a:rPr lang="zh-CN" altLang="en-US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rPr>
                <a:t>不等式</a:t>
              </a:r>
              <a:endParaRPr lang="zh-CN" altLang="en-US" dirty="0"/>
            </a:p>
          </p:txBody>
        </p:sp>
        <p:sp>
          <p:nvSpPr>
            <p:cNvPr id="16" name="AutoShape 1039"/>
            <p:cNvSpPr>
              <a:spLocks noChangeArrowheads="1"/>
            </p:cNvSpPr>
            <p:nvPr/>
          </p:nvSpPr>
          <p:spPr bwMode="auto">
            <a:xfrm>
              <a:off x="3856473" y="3511756"/>
              <a:ext cx="762000" cy="152400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481506" y="3012142"/>
                <a:ext cx="4680520" cy="2021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06" y="3012142"/>
                <a:ext cx="4680520" cy="2021707"/>
              </a:xfrm>
              <a:prstGeom prst="rect">
                <a:avLst/>
              </a:prstGeom>
              <a:blipFill rotWithShape="1">
                <a:blip r:embed="rId4"/>
                <a:stretch>
                  <a:fillRect l="-7" t="-17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322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常用的矩阵范数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𝐹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75B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 Light" panose="020B0306030504020204" pitchFamily="34" charset="0"/>
                      </a:rPr>
                      <m:t>𝑭</m:t>
                    </m:r>
                    <m:r>
                      <a:rPr lang="en-US" altLang="zh-CN" sz="2000" b="1" i="1" dirty="0">
                        <a:solidFill>
                          <a:srgbClr val="0075B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 Light" panose="020B0306030504020204" pitchFamily="34" charset="0"/>
                      </a:rPr>
                      <m:t>−</m:t>
                    </m:r>
                  </m:oMath>
                </a14:m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范数的酉不变性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A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，则对任意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阶酉矩阵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𝑈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，恒有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𝑈𝐴𝑉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则称之为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范数的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酉不变性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: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</m:e>
                          </m:func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𝑈𝐴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𝑈𝐴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ra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𝑈𝐴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3228769"/>
              </a:xfrm>
              <a:prstGeom prst="rect">
                <a:avLst/>
              </a:prstGeom>
              <a:blipFill rotWithShape="1">
                <a:blip r:embed="rId1"/>
                <a:stretch>
                  <a:fillRect l="-6" t="-13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3"/>
              <p:cNvSpPr txBox="1"/>
              <p:nvPr/>
            </p:nvSpPr>
            <p:spPr bwMode="auto">
              <a:xfrm>
                <a:off x="2405774" y="3534944"/>
                <a:ext cx="1447750" cy="52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5774" y="3534944"/>
                <a:ext cx="1447750" cy="527050"/>
              </a:xfrm>
              <a:prstGeom prst="rect">
                <a:avLst/>
              </a:prstGeom>
              <a:blipFill rotWithShape="1">
                <a:blip r:embed="rId2"/>
                <a:stretch>
                  <a:fillRect l="-27" t="-101" r="24" b="10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4024056" y="3620669"/>
            <a:ext cx="609600" cy="177800"/>
          </a:xfrm>
          <a:prstGeom prst="rightArrow">
            <a:avLst>
              <a:gd name="adj1" fmla="val 50000"/>
              <a:gd name="adj2" fmla="val 85714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15"/>
              <p:cNvSpPr txBox="1"/>
              <p:nvPr/>
            </p:nvSpPr>
            <p:spPr bwMode="auto">
              <a:xfrm>
                <a:off x="4709906" y="3529359"/>
                <a:ext cx="2088356" cy="3989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9906" y="3529359"/>
                <a:ext cx="2088356" cy="398952"/>
              </a:xfrm>
              <a:prstGeom prst="rect">
                <a:avLst/>
              </a:prstGeom>
              <a:blipFill rotWithShape="1">
                <a:blip r:embed="rId3"/>
                <a:stretch>
                  <a:fillRect l="-5" t="-7" r="28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16"/>
              <p:cNvSpPr txBox="1"/>
              <p:nvPr/>
            </p:nvSpPr>
            <p:spPr bwMode="auto">
              <a:xfrm>
                <a:off x="1387475" y="3886200"/>
                <a:ext cx="7799388" cy="52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𝐴𝑉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𝐴𝑉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𝐴𝑉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𝐴𝑉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475" y="3886200"/>
                <a:ext cx="7799388" cy="527050"/>
              </a:xfrm>
              <a:prstGeom prst="rect">
                <a:avLst/>
              </a:prstGeom>
              <a:blipFill rotWithShape="1">
                <a:blip r:embed="rId4"/>
                <a:stretch>
                  <a:fillRect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1"/>
              <p:cNvSpPr txBox="1"/>
              <p:nvPr/>
            </p:nvSpPr>
            <p:spPr bwMode="auto">
              <a:xfrm>
                <a:off x="2408452" y="4404341"/>
                <a:ext cx="3888779" cy="458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𝑈𝐴𝑉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8452" y="4404341"/>
                <a:ext cx="3888779" cy="458787"/>
              </a:xfrm>
              <a:prstGeom prst="rect">
                <a:avLst/>
              </a:prstGeom>
              <a:blipFill rotWithShape="1">
                <a:blip r:embed="rId5"/>
                <a:stretch>
                  <a:fillRect l="-14" t="-134" r="15" b="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4090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常用的矩阵范数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∙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1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≤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𝑗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≤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证明实值函数是否为矩阵范数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证明三角不等式：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limLow>
                      <m:limLow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zh-CN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∙</m:t>
                    </m:r>
                    <m:limLow>
                      <m:limLow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∙</m:t>
                    </m:r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zh-CN" altLang="en-US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zh-CN" altLang="en-US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证明相容性：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∙</m:t>
                    </m:r>
                    <m:limLow>
                      <m:limLow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∙</m:t>
                    </m:r>
                    <m:limLow>
                      <m:limLow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华文楷体" panose="02010600040101010101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</a:rPr>
                        <m:t>∙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</a:rPr>
                        <m:t>∙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</a:rPr>
                        <m:t>∙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</a:rPr>
                        <m:t>∙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4090094"/>
              </a:xfrm>
              <a:prstGeom prst="rect">
                <a:avLst/>
              </a:prstGeom>
              <a:blipFill rotWithShape="1">
                <a:blip r:embed="rId1"/>
                <a:stretch>
                  <a:fillRect l="-6" t="-10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48354" y="634798"/>
                <a:ext cx="777122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矩阵范数与向量范数的相容性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上的矩阵范数，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上的向量范数，如果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，满足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则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称矩阵范数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相容</a:t>
                </a:r>
                <a:endParaRPr lang="en-US" altLang="zh-CN" sz="2000" b="1" dirty="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下标使用的原因：矩阵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——matrix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，向量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——vector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矩阵范数中的相容性是矩阵范数与向量范数相容的必要条件：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𝐵𝑥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54" y="634798"/>
                <a:ext cx="7771226" cy="3170099"/>
              </a:xfrm>
              <a:prstGeom prst="rect">
                <a:avLst/>
              </a:prstGeom>
              <a:blipFill rotWithShape="1">
                <a:blip r:embed="rId1"/>
                <a:stretch>
                  <a:fillRect l="-4" t="-14"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1678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定理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𝒏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𝑭</m:t>
                    </m:r>
                  </m:oMath>
                </a14:m>
                <a:r>
                  <a:rPr lang="en-US" altLang="zh-CN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范数分别与定义在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上的向量</a:t>
                </a:r>
                <a:r>
                  <a:rPr lang="en-US" altLang="zh-CN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1-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范数和</a:t>
                </a:r>
                <a:r>
                  <a:rPr lang="en-US" altLang="zh-CN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范数相容。</a:t>
                </a:r>
                <a:endParaRPr lang="en-US" altLang="zh-CN" sz="2000" b="1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证明：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范数与向量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1-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范数相容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1678023"/>
              </a:xfrm>
              <a:prstGeom prst="rect">
                <a:avLst/>
              </a:prstGeom>
              <a:blipFill rotWithShape="1">
                <a:blip r:embed="rId1"/>
                <a:stretch>
                  <a:fillRect l="-6" t="-24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8"/>
              <p:cNvSpPr txBox="1"/>
              <p:nvPr/>
            </p:nvSpPr>
            <p:spPr bwMode="auto">
              <a:xfrm>
                <a:off x="5292080" y="1430636"/>
                <a:ext cx="1872158" cy="1335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1430636"/>
                <a:ext cx="1872158" cy="1335300"/>
              </a:xfrm>
              <a:prstGeom prst="rect">
                <a:avLst/>
              </a:prstGeom>
              <a:blipFill rotWithShape="1">
                <a:blip r:embed="rId2"/>
                <a:stretch>
                  <a:fillRect l="-33" t="-46" r="9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20"/>
              <p:cNvSpPr txBox="1"/>
              <p:nvPr/>
            </p:nvSpPr>
            <p:spPr bwMode="auto">
              <a:xfrm>
                <a:off x="1258887" y="2587625"/>
                <a:ext cx="5618869" cy="7563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7" y="2587625"/>
                <a:ext cx="5618869" cy="756303"/>
              </a:xfrm>
              <a:prstGeom prst="rect">
                <a:avLst/>
              </a:prstGeom>
              <a:blipFill rotWithShape="1">
                <a:blip r:embed="rId3"/>
                <a:stretch>
                  <a:fillRect l="-6" r="1" b="-460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1"/>
              <p:cNvSpPr txBox="1"/>
              <p:nvPr/>
            </p:nvSpPr>
            <p:spPr bwMode="auto">
              <a:xfrm>
                <a:off x="1868488" y="3282950"/>
                <a:ext cx="3652265" cy="6673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8488" y="3282950"/>
                <a:ext cx="3652265" cy="667326"/>
              </a:xfrm>
              <a:prstGeom prst="rect">
                <a:avLst/>
              </a:prstGeom>
              <a:blipFill rotWithShape="1">
                <a:blip r:embed="rId4"/>
                <a:stretch>
                  <a:fillRect l="-9" r="-1806" b="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035"/>
              <p:cNvSpPr txBox="1"/>
              <p:nvPr/>
            </p:nvSpPr>
            <p:spPr bwMode="auto">
              <a:xfrm>
                <a:off x="1868488" y="3894789"/>
                <a:ext cx="3499346" cy="1336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Object 10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8488" y="3894789"/>
                <a:ext cx="3499346" cy="1336675"/>
              </a:xfrm>
              <a:prstGeom prst="rect">
                <a:avLst/>
              </a:prstGeom>
              <a:blipFill rotWithShape="1">
                <a:blip r:embed="rId5"/>
                <a:stretch>
                  <a:fillRect l="-9" t="-25" r="-2753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定理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证明：矩阵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范数与向量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范数相容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6" t="-57" r="7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036"/>
              <p:cNvSpPr txBox="1"/>
              <p:nvPr/>
            </p:nvSpPr>
            <p:spPr bwMode="auto">
              <a:xfrm>
                <a:off x="827989" y="1271534"/>
                <a:ext cx="5154910" cy="9271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989" y="1271534"/>
                <a:ext cx="5154910" cy="927119"/>
              </a:xfrm>
              <a:prstGeom prst="rect">
                <a:avLst/>
              </a:prstGeom>
              <a:blipFill rotWithShape="1">
                <a:blip r:embed="rId2"/>
                <a:stretch>
                  <a:fillRect l="-11" t="-28" r="11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037"/>
              <p:cNvSpPr txBox="1"/>
              <p:nvPr/>
            </p:nvSpPr>
            <p:spPr bwMode="auto">
              <a:xfrm>
                <a:off x="1878443" y="2067694"/>
                <a:ext cx="5849764" cy="2754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ject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8443" y="2067694"/>
                <a:ext cx="5849764" cy="2754338"/>
              </a:xfrm>
              <a:prstGeom prst="rect">
                <a:avLst/>
              </a:prstGeom>
              <a:blipFill rotWithShape="1">
                <a:blip r:embed="rId3"/>
                <a:stretch>
                  <a:fillRect l="-2" t="-5" r="4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1678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定理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𝒏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范数与定义在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上的向量</a:t>
                </a:r>
                <a:r>
                  <a:rPr lang="en-US" altLang="zh-CN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1-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范数、</a:t>
                </a:r>
                <a:r>
                  <a:rPr lang="en-US" altLang="zh-CN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范数和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∞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−</m:t>
                    </m:r>
                  </m:oMath>
                </a14:m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范数相容。</a:t>
                </a:r>
                <a:endParaRPr lang="en-US" altLang="zh-CN" sz="2000" b="1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证明：矩阵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范数与向量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∞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−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范数相容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1678023"/>
              </a:xfrm>
              <a:prstGeom prst="rect">
                <a:avLst/>
              </a:prstGeom>
              <a:blipFill rotWithShape="1">
                <a:blip r:embed="rId1"/>
                <a:stretch>
                  <a:fillRect l="-6" t="-24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8"/>
              <p:cNvSpPr txBox="1"/>
              <p:nvPr/>
            </p:nvSpPr>
            <p:spPr bwMode="auto">
              <a:xfrm>
                <a:off x="5580112" y="1464185"/>
                <a:ext cx="1872158" cy="1335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1464185"/>
                <a:ext cx="1872158" cy="1335300"/>
              </a:xfrm>
              <a:prstGeom prst="rect">
                <a:avLst/>
              </a:prstGeom>
              <a:blipFill rotWithShape="1">
                <a:blip r:embed="rId2"/>
                <a:stretch>
                  <a:fillRect l="-20" t="-38" r="29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6"/>
              <p:cNvSpPr txBox="1"/>
              <p:nvPr/>
            </p:nvSpPr>
            <p:spPr bwMode="auto">
              <a:xfrm>
                <a:off x="1598091" y="2411590"/>
                <a:ext cx="6523882" cy="7093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8091" y="2411590"/>
                <a:ext cx="6523882" cy="709376"/>
              </a:xfrm>
              <a:prstGeom prst="rect">
                <a:avLst/>
              </a:prstGeom>
              <a:blipFill rotWithShape="1">
                <a:blip r:embed="rId3"/>
                <a:stretch>
                  <a:fillRect l="-7" t="-70" r="5" b="8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7"/>
              <p:cNvSpPr txBox="1"/>
              <p:nvPr/>
            </p:nvSpPr>
            <p:spPr bwMode="auto">
              <a:xfrm>
                <a:off x="2329929" y="3011665"/>
                <a:ext cx="3618160" cy="19281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9929" y="3011665"/>
                <a:ext cx="3618160" cy="1928105"/>
              </a:xfrm>
              <a:prstGeom prst="rect">
                <a:avLst/>
              </a:prstGeom>
              <a:blipFill rotWithShape="1">
                <a:blip r:embed="rId4"/>
                <a:stretch>
                  <a:fillRect l="-3" t="-26" r="1" b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定理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是定义在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上的一种矩阵范数，则在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上必存在与它相容的向量范数。</a:t>
                </a:r>
                <a:endParaRPr lang="en-US" altLang="zh-CN" sz="2000" b="1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证明：</a:t>
                </a:r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用构造法证明。取定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相容的向量范数。（</a:t>
                </a:r>
                <a:r>
                  <a:rPr lang="zh-CN" altLang="en-US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也称为由矩阵范数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所诱导的向量范数</a:t>
                </a:r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）</a:t>
                </a:r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首先证明三角不等式：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其次证明绝对齐性：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证明正定性：</a:t>
                </a:r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最后证相容性：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3816429"/>
              </a:xfrm>
              <a:prstGeom prst="rect">
                <a:avLst/>
              </a:prstGeom>
              <a:blipFill rotWithShape="1">
                <a:blip r:embed="rId1"/>
                <a:stretch>
                  <a:fillRect l="-6" t="-11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1"/>
          <p:cNvSpPr txBox="1"/>
          <p:nvPr/>
        </p:nvSpPr>
        <p:spPr bwMode="auto">
          <a:xfrm>
            <a:off x="1724641" y="2916803"/>
            <a:ext cx="975151" cy="4201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75038" y="3268356"/>
            <a:ext cx="5978498" cy="976556"/>
            <a:chOff x="1906588" y="3305175"/>
            <a:chExt cx="5978498" cy="976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bject 24"/>
                <p:cNvSpPr txBox="1"/>
                <p:nvPr/>
              </p:nvSpPr>
              <p:spPr bwMode="auto">
                <a:xfrm>
                  <a:off x="1906589" y="3352801"/>
                  <a:ext cx="834408" cy="412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Object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6589" y="3352801"/>
                  <a:ext cx="834408" cy="412892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>
              <a:off x="2694959" y="3454989"/>
              <a:ext cx="436563" cy="179388"/>
            </a:xfrm>
            <a:prstGeom prst="rightArrow">
              <a:avLst>
                <a:gd name="adj1" fmla="val 50000"/>
                <a:gd name="adj2" fmla="val 60841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bject 26"/>
                <p:cNvSpPr txBox="1"/>
                <p:nvPr/>
              </p:nvSpPr>
              <p:spPr bwMode="auto">
                <a:xfrm>
                  <a:off x="5437187" y="3315546"/>
                  <a:ext cx="2447899" cy="527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37187" y="3315546"/>
                  <a:ext cx="2447899" cy="52705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bject 27"/>
                <p:cNvSpPr txBox="1"/>
                <p:nvPr/>
              </p:nvSpPr>
              <p:spPr bwMode="auto">
                <a:xfrm>
                  <a:off x="3502025" y="3305175"/>
                  <a:ext cx="1174134" cy="4030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2025" y="3305175"/>
                  <a:ext cx="1174134" cy="40306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4790459" y="3416889"/>
              <a:ext cx="436563" cy="179388"/>
            </a:xfrm>
            <a:prstGeom prst="rightArrow">
              <a:avLst>
                <a:gd name="adj1" fmla="val 50000"/>
                <a:gd name="adj2" fmla="val 60841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bject 29"/>
                <p:cNvSpPr txBox="1"/>
                <p:nvPr/>
              </p:nvSpPr>
              <p:spPr bwMode="auto">
                <a:xfrm>
                  <a:off x="1906588" y="3810000"/>
                  <a:ext cx="788371" cy="412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6588" y="3810000"/>
                  <a:ext cx="788371" cy="412892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bject 31"/>
                <p:cNvSpPr txBox="1"/>
                <p:nvPr/>
              </p:nvSpPr>
              <p:spPr bwMode="auto">
                <a:xfrm>
                  <a:off x="5435226" y="3754681"/>
                  <a:ext cx="2447899" cy="527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bject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35226" y="3754681"/>
                  <a:ext cx="2447899" cy="52705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bject 32"/>
                <p:cNvSpPr txBox="1"/>
                <p:nvPr/>
              </p:nvSpPr>
              <p:spPr bwMode="auto">
                <a:xfrm>
                  <a:off x="3485092" y="3810000"/>
                  <a:ext cx="1287811" cy="454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Object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85092" y="3810000"/>
                  <a:ext cx="1287811" cy="454025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2618759" y="3912189"/>
              <a:ext cx="609600" cy="152400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4676159" y="3899489"/>
              <a:ext cx="609600" cy="152400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bject 15"/>
              <p:cNvSpPr txBox="1"/>
              <p:nvPr/>
            </p:nvSpPr>
            <p:spPr bwMode="auto">
              <a:xfrm>
                <a:off x="2212216" y="4423358"/>
                <a:ext cx="5609825" cy="52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2216" y="4423358"/>
                <a:ext cx="5609825" cy="527050"/>
              </a:xfrm>
              <a:prstGeom prst="rect">
                <a:avLst/>
              </a:prstGeom>
              <a:blipFill rotWithShape="1">
                <a:blip r:embed="rId8"/>
                <a:stretch>
                  <a:fillRect l="-9" t="-111" r="2" b="1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214" y="699542"/>
            <a:ext cx="7771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总结</a:t>
            </a: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  <a:p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与一方阵范数相容的向量范数可能不唯一；任何一个方阵范数都存在与之相容的向量范数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med" advClick="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320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从属于向量范数的矩阵范数（从属范数）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给定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定义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 panose="02010600040101010101" charset="-122"/>
                                          <a:cs typeface="Open Sans Light" panose="020B03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华文楷体" panose="02010600040101010101" charset="-122"/>
                                          <a:cs typeface="Open Sans Light" panose="020B0306030504020204" pitchFamily="34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 panose="02010600040101010101" charset="-122"/>
                                          <a:cs typeface="Open Sans Light" panose="020B03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华文楷体" panose="02010600040101010101" charset="-122"/>
                                          <a:cs typeface="Open Sans Light" panose="020B0306030504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          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max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}</m:t>
                      </m:r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是定义在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相容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的矩阵范数，且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为由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𝒗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导出的矩阵范数或从属于向量范数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𝒗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的矩阵范数。</a:t>
                </a:r>
                <a:endParaRPr lang="en-US" altLang="zh-CN" sz="2000" b="1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在证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为矩阵范数的过程中，很容易证得其绝对齐性和正定性，下面只证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满足三角不等式和相容性。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3201454"/>
              </a:xfrm>
              <a:prstGeom prst="rect">
                <a:avLst/>
              </a:prstGeom>
              <a:blipFill rotWithShape="1">
                <a:blip r:embed="rId1"/>
                <a:stretch>
                  <a:fillRect l="-6" t="-13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view.jp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9" y="177989"/>
            <a:ext cx="1531636" cy="4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Administrator\Desktop\988f62c5210bdb445a106b023dc4778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6" y="-15246"/>
            <a:ext cx="869863" cy="78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71621" y="213079"/>
            <a:ext cx="216024" cy="330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2699792" y="213079"/>
            <a:ext cx="6552728" cy="330141"/>
          </a:xfrm>
          <a:prstGeom prst="rect">
            <a:avLst/>
          </a:prstGeom>
          <a:solidFill>
            <a:srgbClr val="0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75936" y="-134143"/>
            <a:ext cx="17508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sz="2000" b="0"/>
          </a:p>
        </p:txBody>
      </p:sp>
      <p:sp>
        <p:nvSpPr>
          <p:cNvPr id="2" name="文本框 1"/>
          <p:cNvSpPr txBox="1"/>
          <p:nvPr/>
        </p:nvSpPr>
        <p:spPr>
          <a:xfrm>
            <a:off x="1070430" y="916196"/>
            <a:ext cx="464666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范数理论的主要内容</a:t>
            </a: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矩阵范数</a:t>
            </a:r>
            <a:endParaRPr lang="zh-CN" altLang="en-US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范数应用举例</a:t>
            </a: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矩阵的条件数</a:t>
            </a: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从属于向量范数的矩阵范数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证明：在证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为矩阵范数的过程中，很容易证得其绝对齐性和正定性，下面只证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满足三角不等式和相容性。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三角不等式：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6" t="-31" r="7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9"/>
              <p:cNvSpPr txBox="1"/>
              <p:nvPr/>
            </p:nvSpPr>
            <p:spPr bwMode="auto">
              <a:xfrm>
                <a:off x="3923928" y="2022981"/>
                <a:ext cx="3711601" cy="7432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2022981"/>
                <a:ext cx="3711601" cy="743272"/>
              </a:xfrm>
              <a:prstGeom prst="rect">
                <a:avLst/>
              </a:prstGeom>
              <a:blipFill rotWithShape="1">
                <a:blip r:embed="rId2"/>
                <a:stretch>
                  <a:fillRect l="-7" t="-68" r="8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3"/>
              <p:cNvSpPr txBox="1"/>
              <p:nvPr/>
            </p:nvSpPr>
            <p:spPr bwMode="auto">
              <a:xfrm>
                <a:off x="4790729" y="2695987"/>
                <a:ext cx="3168352" cy="16561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0729" y="2695987"/>
                <a:ext cx="3168352" cy="1656184"/>
              </a:xfrm>
              <a:prstGeom prst="rect">
                <a:avLst/>
              </a:prstGeom>
              <a:blipFill rotWithShape="1">
                <a:blip r:embed="rId3"/>
                <a:stretch>
                  <a:fillRect l="-9" t="-25" r="20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06736" y="2757187"/>
                <a:ext cx="24837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的齐次性和满足三角形不等式</a:t>
                </a:r>
                <a:endParaRPr lang="zh-CN" altLang="en-US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36" y="2757187"/>
                <a:ext cx="248379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1" t="-3" r="23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4"/>
          <p:cNvSpPr>
            <a:spLocks noChangeArrowheads="1"/>
          </p:cNvSpPr>
          <p:nvPr/>
        </p:nvSpPr>
        <p:spPr bwMode="auto">
          <a:xfrm rot="10800000" flipH="1">
            <a:off x="3901377" y="2926810"/>
            <a:ext cx="436563" cy="179388"/>
          </a:xfrm>
          <a:prstGeom prst="rightArrow">
            <a:avLst>
              <a:gd name="adj1" fmla="val 50000"/>
              <a:gd name="adj2" fmla="val 60841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med" advClick="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2893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从属于向量范数的矩阵范数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相容性：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即矩阵范数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与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相容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，由于此条件是矩阵范数定义第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4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条（相容性）的必要条件，则得到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2893677"/>
              </a:xfrm>
              <a:prstGeom prst="rect">
                <a:avLst/>
              </a:prstGeom>
              <a:blipFill rotWithShape="1">
                <a:blip r:embed="rId1"/>
                <a:stretch>
                  <a:fillRect l="-6" t="-14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430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从属于向量范数的矩阵范数的例子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从属于向量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1-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范数的矩阵范数为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		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从属于向量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范数的矩阵范数为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max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{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𝐼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}</m:t>
                      </m:r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	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从属于向量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∞</m:t>
                    </m:r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范数的矩阵范数为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4304127"/>
              </a:xfrm>
              <a:prstGeom prst="rect">
                <a:avLst/>
              </a:prstGeom>
              <a:blipFill rotWithShape="1">
                <a:blip r:embed="rId1"/>
                <a:stretch>
                  <a:fillRect l="-6" t="-9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4"/>
          <p:cNvSpPr>
            <a:spLocks noChangeArrowheads="1"/>
          </p:cNvSpPr>
          <p:nvPr/>
        </p:nvSpPr>
        <p:spPr bwMode="auto">
          <a:xfrm rot="10800000" flipH="1">
            <a:off x="6002938" y="1706183"/>
            <a:ext cx="436563" cy="179388"/>
          </a:xfrm>
          <a:prstGeom prst="rightArrow">
            <a:avLst>
              <a:gd name="adj1" fmla="val 50000"/>
              <a:gd name="adj2" fmla="val 60841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 rot="10800000" flipH="1">
            <a:off x="6066877" y="4119083"/>
            <a:ext cx="436563" cy="179388"/>
          </a:xfrm>
          <a:prstGeom prst="rightArrow">
            <a:avLst>
              <a:gd name="adj1" fmla="val 50000"/>
              <a:gd name="adj2" fmla="val 60841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471107" y="4024111"/>
                <a:ext cx="1427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行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和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范数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07" y="4024111"/>
                <a:ext cx="142754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2" t="-31" r="36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372200" y="1611211"/>
                <a:ext cx="14036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列和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范数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611211"/>
                <a:ext cx="14036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" t="-58" r="19" b="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851854" y="2787774"/>
                <a:ext cx="1061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谱范数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854" y="2787774"/>
                <a:ext cx="10618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" t="-34" r="21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24"/>
          <p:cNvSpPr>
            <a:spLocks noChangeArrowheads="1"/>
          </p:cNvSpPr>
          <p:nvPr/>
        </p:nvSpPr>
        <p:spPr bwMode="auto">
          <a:xfrm rot="10800000" flipH="1">
            <a:off x="7462086" y="2912633"/>
            <a:ext cx="436563" cy="179388"/>
          </a:xfrm>
          <a:prstGeom prst="rightArrow">
            <a:avLst>
              <a:gd name="adj1" fmla="val 50000"/>
              <a:gd name="adj2" fmla="val 60841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med" advClick="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49246" y="604649"/>
                <a:ext cx="7771226" cy="240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从属于向量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范数的矩阵范数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 smtClean="0">
                                <a:solidFill>
                                  <a:srgbClr val="0075B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75B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Open Sans Light" panose="020B0306030504020204" pitchFamily="34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的性质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𝑈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阶酉矩阵，则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𝑈𝐴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𝐴𝑉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𝑈𝐴𝑉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范数的酉不变性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是正规矩阵，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个特征值，则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k</m:t>
                          </m:r>
                        </m:lim>
                      </m:limLow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|</m:t>
                      </m:r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证明：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46" y="604649"/>
                <a:ext cx="7771226" cy="2401555"/>
              </a:xfrm>
              <a:prstGeom prst="rect">
                <a:avLst/>
              </a:prstGeom>
              <a:blipFill rotWithShape="1">
                <a:blip r:embed="rId1"/>
                <a:stretch>
                  <a:fillRect l="-7" t="-5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2"/>
              <p:cNvSpPr txBox="1"/>
              <p:nvPr/>
            </p:nvSpPr>
            <p:spPr bwMode="auto">
              <a:xfrm>
                <a:off x="833222" y="3020623"/>
                <a:ext cx="5221287" cy="481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rad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222" y="3020623"/>
                <a:ext cx="5221287" cy="481013"/>
              </a:xfrm>
              <a:prstGeom prst="rect">
                <a:avLst/>
              </a:prstGeom>
              <a:blipFill rotWithShape="1">
                <a:blip r:embed="rId2"/>
                <a:stretch>
                  <a:fillRect l="-2" t="-117" r="8" b="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5"/>
              <p:cNvSpPr txBox="1"/>
              <p:nvPr/>
            </p:nvSpPr>
            <p:spPr bwMode="auto">
              <a:xfrm>
                <a:off x="828459" y="3557198"/>
                <a:ext cx="5402263" cy="525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rad>
                          </m:e>
                          <m:e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459" y="3557198"/>
                <a:ext cx="5402263" cy="525463"/>
              </a:xfrm>
              <a:prstGeom prst="rect">
                <a:avLst/>
              </a:prstGeom>
              <a:blipFill rotWithShape="1">
                <a:blip r:embed="rId3"/>
                <a:stretch>
                  <a:fillRect l="-8" t="-107" r="2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6"/>
              <p:cNvSpPr txBox="1"/>
              <p:nvPr/>
            </p:nvSpPr>
            <p:spPr bwMode="auto">
              <a:xfrm>
                <a:off x="845922" y="4120761"/>
                <a:ext cx="1776412" cy="411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922" y="4120761"/>
                <a:ext cx="1776412" cy="411162"/>
              </a:xfrm>
              <a:prstGeom prst="rect">
                <a:avLst/>
              </a:prstGeom>
              <a:blipFill rotWithShape="1">
                <a:blip r:embed="rId4"/>
                <a:stretch>
                  <a:fillRect l="-6" t="-60" r="24" b="1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2979901" y="4239457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768509" y="4130991"/>
                <a:ext cx="337118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𝐻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的非零特征值相同</a:t>
                </a:r>
                <a:endParaRPr lang="zh-CN" altLang="en-US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09" y="4130991"/>
                <a:ext cx="3371180" cy="374270"/>
              </a:xfrm>
              <a:prstGeom prst="rect">
                <a:avLst/>
              </a:prstGeom>
              <a:blipFill rotWithShape="1">
                <a:blip r:embed="rId5"/>
                <a:stretch>
                  <a:fillRect l="-12" t="-84" r="11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21"/>
              <p:cNvSpPr txBox="1"/>
              <p:nvPr/>
            </p:nvSpPr>
            <p:spPr bwMode="auto">
              <a:xfrm>
                <a:off x="2725522" y="4597010"/>
                <a:ext cx="2109911" cy="5942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5522" y="4597010"/>
                <a:ext cx="2109911" cy="594267"/>
              </a:xfrm>
              <a:prstGeom prst="rect">
                <a:avLst/>
              </a:prstGeom>
              <a:blipFill rotWithShape="1">
                <a:blip r:embed="rId6"/>
                <a:stretch>
                  <a:fillRect l="-5" t="-41" r="26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1742016" y="4732005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 advClick="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从属于向量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范数的矩阵范数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75B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75B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Open Sans Light" panose="020B0306030504020204" pitchFamily="34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的性质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𝑈𝐴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𝐴𝑉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𝑈𝐴𝑉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6" t="-57" r="7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4"/>
              <p:cNvSpPr txBox="1"/>
              <p:nvPr/>
            </p:nvSpPr>
            <p:spPr bwMode="auto">
              <a:xfrm>
                <a:off x="1352873" y="1316760"/>
                <a:ext cx="4675187" cy="52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𝑈𝐴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2873" y="1316760"/>
                <a:ext cx="4675187" cy="527050"/>
              </a:xfrm>
              <a:prstGeom prst="rect">
                <a:avLst/>
              </a:prstGeom>
              <a:blipFill rotWithShape="1">
                <a:blip r:embed="rId2"/>
                <a:stretch>
                  <a:fillRect l="-7" t="-77" b="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0"/>
              <p:cNvSpPr txBox="1"/>
              <p:nvPr/>
            </p:nvSpPr>
            <p:spPr bwMode="auto">
              <a:xfrm>
                <a:off x="2109258" y="1766359"/>
                <a:ext cx="5075138" cy="1511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9258" y="1766359"/>
                <a:ext cx="5075138" cy="1511300"/>
              </a:xfrm>
              <a:prstGeom prst="rect">
                <a:avLst/>
              </a:prstGeom>
              <a:blipFill rotWithShape="1">
                <a:blip r:embed="rId3"/>
                <a:stretch>
                  <a:fillRect l="-8" t="-28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21"/>
              <p:cNvSpPr txBox="1"/>
              <p:nvPr/>
            </p:nvSpPr>
            <p:spPr bwMode="auto">
              <a:xfrm>
                <a:off x="1394792" y="3322397"/>
                <a:ext cx="3825279" cy="4734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4792" y="3322397"/>
                <a:ext cx="3825279" cy="473490"/>
              </a:xfrm>
              <a:prstGeom prst="rect">
                <a:avLst/>
              </a:prstGeom>
              <a:blipFill rotWithShape="1">
                <a:blip r:embed="rId4"/>
                <a:stretch>
                  <a:fillRect l="-9" t="-16" r="10" b="1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2"/>
              <p:cNvSpPr txBox="1"/>
              <p:nvPr/>
            </p:nvSpPr>
            <p:spPr bwMode="auto">
              <a:xfrm>
                <a:off x="1394792" y="3752907"/>
                <a:ext cx="2889176" cy="5407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𝑈𝐴𝑉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4792" y="3752907"/>
                <a:ext cx="2889176" cy="540724"/>
              </a:xfrm>
              <a:prstGeom prst="rect">
                <a:avLst/>
              </a:prstGeom>
              <a:blipFill rotWithShape="1">
                <a:blip r:embed="rId5"/>
                <a:stretch>
                  <a:fillRect l="-11" t="-11" r="9" b="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24"/>
              <p:cNvSpPr txBox="1"/>
              <p:nvPr/>
            </p:nvSpPr>
            <p:spPr bwMode="auto">
              <a:xfrm>
                <a:off x="1386574" y="2859782"/>
                <a:ext cx="6043463" cy="6204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rad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6574" y="2859782"/>
                <a:ext cx="6043463" cy="620448"/>
              </a:xfrm>
              <a:prstGeom prst="rect">
                <a:avLst/>
              </a:prstGeom>
              <a:blipFill rotWithShape="1">
                <a:blip r:embed="rId6"/>
                <a:stretch>
                  <a:fillRect l="-6" t="-61" r="9" b="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235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从属于向量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范数的矩阵范数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75B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75B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Open Sans Light" panose="020B0306030504020204" pitchFamily="34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的性质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>
                        <a:latin typeface="华文楷体" panose="02010600040101010101" charset="-122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m:rPr>
                        <m:nor/>
                      </m:rPr>
                      <a:rPr lang="zh-CN" altLang="en-US" sz="2000" dirty="0">
                        <a:latin typeface="华文楷体" panose="02010600040101010101" charset="-122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是正规矩阵，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 dirty="0">
                        <a:latin typeface="华文楷体" panose="02010600040101010101" charset="-122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是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m:rPr>
                        <m:nor/>
                      </m:rPr>
                      <a:rPr lang="zh-CN" altLang="en-US" sz="2000" dirty="0">
                        <a:latin typeface="华文楷体" panose="02010600040101010101" charset="-122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的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  <m:r>
                      <m:rPr>
                        <m:nor/>
                      </m:rPr>
                      <a:rPr lang="zh-CN" altLang="en-US" sz="2000" dirty="0">
                        <a:latin typeface="华文楷体" panose="02010600040101010101" charset="-122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个特征值，</m:t>
                    </m:r>
                    <m:r>
                      <m:rPr>
                        <m:nor/>
                      </m:rPr>
                      <a:rPr lang="zh-CN" altLang="en-US" sz="2000" dirty="0" smtClean="0">
                        <a:latin typeface="华文楷体" panose="02010600040101010101" charset="-122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则</m:t>
                    </m:r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k</m:t>
                          </m:r>
                        </m:lim>
                      </m:limLow>
                      <m:r>
                        <a:rPr lang="en-US" altLang="zh-CN" sz="200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|</m:t>
                      </m:r>
                    </m:oMath>
                  </m:oMathPara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正规矩阵时，存在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阶酉矩阵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𝑈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diag</m:t>
                        </m:r>
                      </m:fName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r>
                  <a:rPr lang="zh-CN" altLang="en-US" sz="2000" dirty="0"/>
                  <a:t>那么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</m:fName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plcHide m:val="on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𝐴𝑈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𝐴𝑈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2354875"/>
              </a:xfrm>
              <a:prstGeom prst="rect">
                <a:avLst/>
              </a:prstGeom>
              <a:blipFill rotWithShape="1">
                <a:blip r:embed="rId1"/>
                <a:stretch>
                  <a:fillRect l="-6" t="-17" r="7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10"/>
              <p:cNvSpPr txBox="1"/>
              <p:nvPr/>
            </p:nvSpPr>
            <p:spPr bwMode="auto">
              <a:xfrm>
                <a:off x="1691680" y="3247075"/>
                <a:ext cx="4035425" cy="52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247075"/>
                <a:ext cx="4035425" cy="527050"/>
              </a:xfrm>
              <a:prstGeom prst="rect">
                <a:avLst/>
              </a:prstGeom>
              <a:blipFill rotWithShape="1">
                <a:blip r:embed="rId2"/>
                <a:stretch>
                  <a:fillRect l="-1" t="-61" r="1" b="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15"/>
              <p:cNvSpPr txBox="1"/>
              <p:nvPr/>
            </p:nvSpPr>
            <p:spPr bwMode="auto">
              <a:xfrm>
                <a:off x="2213968" y="3783650"/>
                <a:ext cx="3533775" cy="844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func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3968" y="3783650"/>
                <a:ext cx="3533775" cy="844550"/>
              </a:xfrm>
              <a:prstGeom prst="rect">
                <a:avLst/>
              </a:prstGeom>
              <a:blipFill rotWithShape="1">
                <a:blip r:embed="rId3"/>
                <a:stretch>
                  <a:fillRect l="-10" t="-38" r="10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3735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长方阵的范数：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75B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 Light" panose="020B0306030504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</a:t>
                </a: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solidFill>
                      <a:srgbClr val="0075BF"/>
                    </a:solidFill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5B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 Light" panose="020B0306030504020204" pitchFamily="34" charset="0"/>
                      </a:rPr>
                      <m:t>𝑭</m:t>
                    </m:r>
                  </m:oMath>
                </a14:m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</a:t>
                </a: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1-</a:t>
                </a:r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范数（列范数）</a:t>
                </a: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范数（谱范数）</a:t>
                </a: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3735382"/>
              </a:xfrm>
              <a:prstGeom prst="rect">
                <a:avLst/>
              </a:prstGeom>
              <a:blipFill rotWithShape="1">
                <a:blip r:embed="rId1"/>
                <a:stretch>
                  <a:fillRect l="-6" t="-11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8"/>
              <p:cNvSpPr txBox="1"/>
              <p:nvPr/>
            </p:nvSpPr>
            <p:spPr bwMode="auto">
              <a:xfrm>
                <a:off x="1697160" y="1275606"/>
                <a:ext cx="2664297" cy="648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7160" y="1275606"/>
                <a:ext cx="2664297" cy="648072"/>
              </a:xfrm>
              <a:prstGeom prst="rect">
                <a:avLst/>
              </a:prstGeom>
              <a:blipFill rotWithShape="1">
                <a:blip r:embed="rId2"/>
                <a:stretch>
                  <a:fillRect l="-17" t="-81" r="10" b="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9"/>
              <p:cNvSpPr txBox="1"/>
              <p:nvPr/>
            </p:nvSpPr>
            <p:spPr bwMode="auto">
              <a:xfrm>
                <a:off x="4788024" y="1275606"/>
                <a:ext cx="2664296" cy="648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1275606"/>
                <a:ext cx="2664296" cy="648072"/>
              </a:xfrm>
              <a:prstGeom prst="rect">
                <a:avLst/>
              </a:prstGeom>
              <a:blipFill rotWithShape="1">
                <a:blip r:embed="rId3"/>
                <a:stretch>
                  <a:fillRect l="-5" t="-81" r="22" b="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21"/>
              <p:cNvSpPr txBox="1"/>
              <p:nvPr/>
            </p:nvSpPr>
            <p:spPr bwMode="auto">
              <a:xfrm>
                <a:off x="1223600" y="1870515"/>
                <a:ext cx="4522464" cy="8955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600" y="1870515"/>
                <a:ext cx="4522464" cy="895591"/>
              </a:xfrm>
              <a:prstGeom prst="rect">
                <a:avLst/>
              </a:prstGeom>
              <a:blipFill rotWithShape="1">
                <a:blip r:embed="rId4"/>
                <a:stretch>
                  <a:fillRect l="-13" t="-49" r="13" b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2"/>
              <p:cNvSpPr txBox="1"/>
              <p:nvPr/>
            </p:nvSpPr>
            <p:spPr bwMode="auto">
              <a:xfrm>
                <a:off x="5185608" y="1862882"/>
                <a:ext cx="4522464" cy="8955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5608" y="1862882"/>
                <a:ext cx="4522464" cy="895591"/>
              </a:xfrm>
              <a:prstGeom prst="rect">
                <a:avLst/>
              </a:prstGeom>
              <a:blipFill rotWithShape="1">
                <a:blip r:embed="rId5"/>
                <a:stretch>
                  <a:fillRect l="-4" t="-48" r="4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3"/>
              <p:cNvSpPr txBox="1"/>
              <p:nvPr/>
            </p:nvSpPr>
            <p:spPr bwMode="auto">
              <a:xfrm>
                <a:off x="1882617" y="2899742"/>
                <a:ext cx="2663973" cy="7753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2617" y="2899742"/>
                <a:ext cx="2663973" cy="775320"/>
              </a:xfrm>
              <a:prstGeom prst="rect">
                <a:avLst/>
              </a:prstGeom>
              <a:blipFill rotWithShape="1">
                <a:blip r:embed="rId6"/>
                <a:stretch>
                  <a:fillRect l="-18" t="-43" r="23" b="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4"/>
              <p:cNvSpPr txBox="1"/>
              <p:nvPr/>
            </p:nvSpPr>
            <p:spPr bwMode="auto">
              <a:xfrm>
                <a:off x="4932040" y="2899742"/>
                <a:ext cx="2663973" cy="7753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2899742"/>
                <a:ext cx="2663973" cy="775320"/>
              </a:xfrm>
              <a:prstGeom prst="rect">
                <a:avLst/>
              </a:prstGeom>
              <a:blipFill rotWithShape="1">
                <a:blip r:embed="rId7"/>
                <a:stretch>
                  <a:fillRect l="-24" t="-43" r="5" b="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25"/>
              <p:cNvSpPr txBox="1"/>
              <p:nvPr/>
            </p:nvSpPr>
            <p:spPr bwMode="auto">
              <a:xfrm>
                <a:off x="1547813" y="3775075"/>
                <a:ext cx="5221287" cy="481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rad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13" y="3775075"/>
                <a:ext cx="5221287" cy="481013"/>
              </a:xfrm>
              <a:prstGeom prst="rect">
                <a:avLst/>
              </a:prstGeom>
              <a:blipFill rotWithShape="1">
                <a:blip r:embed="rId8"/>
                <a:stretch>
                  <a:fillRect l="-6" b="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2627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长方阵的范数：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5"/>
                </a:pPr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0075BF"/>
                    </a:solidFill>
                    <a:ea typeface="Cambria Math" panose="02040503050406030204" pitchFamily="18" charset="0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5B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</a:t>
                </a: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5"/>
                </a:pPr>
                <a:r>
                  <a:rPr lang="en-US" altLang="zh-CN" b="1" dirty="0">
                    <a:solidFill>
                      <a:srgbClr val="0075BF"/>
                    </a:solidFill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5B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 Light" panose="020B0306030504020204" pitchFamily="34" charset="0"/>
                      </a:rPr>
                      <m:t>𝑴</m:t>
                    </m:r>
                  </m:oMath>
                </a14:m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</a:t>
                </a: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5"/>
                </a:pPr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5B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 Light" panose="020B0306030504020204" pitchFamily="34" charset="0"/>
                      </a:rPr>
                      <m:t>𝑮</m:t>
                    </m:r>
                  </m:oMath>
                </a14:m>
                <a:r>
                  <a:rPr lang="en-US" altLang="zh-CN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范数</a:t>
                </a: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5"/>
                </a:pPr>
                <a:endParaRPr lang="en-US" altLang="zh-CN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2627386"/>
              </a:xfrm>
              <a:prstGeom prst="rect">
                <a:avLst/>
              </a:prstGeom>
              <a:blipFill rotWithShape="1">
                <a:blip r:embed="rId1"/>
                <a:stretch>
                  <a:fillRect l="-6" t="-15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6"/>
              <p:cNvSpPr txBox="1"/>
              <p:nvPr/>
            </p:nvSpPr>
            <p:spPr bwMode="auto">
              <a:xfrm>
                <a:off x="1590112" y="1203598"/>
                <a:ext cx="2663973" cy="7088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0112" y="1203598"/>
                <a:ext cx="2663973" cy="708818"/>
              </a:xfrm>
              <a:prstGeom prst="rect">
                <a:avLst/>
              </a:prstGeom>
              <a:blipFill rotWithShape="1">
                <a:blip r:embed="rId2"/>
                <a:stretch>
                  <a:fillRect l="-3" t="-39" r="8" b="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7"/>
              <p:cNvSpPr txBox="1"/>
              <p:nvPr/>
            </p:nvSpPr>
            <p:spPr bwMode="auto">
              <a:xfrm>
                <a:off x="4211960" y="1203598"/>
                <a:ext cx="2663973" cy="7088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1203598"/>
                <a:ext cx="2663973" cy="708817"/>
              </a:xfrm>
              <a:prstGeom prst="rect">
                <a:avLst/>
              </a:prstGeom>
              <a:blipFill rotWithShape="1">
                <a:blip r:embed="rId3"/>
                <a:stretch>
                  <a:fillRect t="-39" r="6" b="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16"/>
              <p:cNvSpPr txBox="1"/>
              <p:nvPr/>
            </p:nvSpPr>
            <p:spPr bwMode="auto">
              <a:xfrm>
                <a:off x="1811437" y="2179686"/>
                <a:ext cx="2919412" cy="571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1437" y="2179686"/>
                <a:ext cx="2919412" cy="571500"/>
              </a:xfrm>
              <a:prstGeom prst="rect">
                <a:avLst/>
              </a:prstGeom>
              <a:blipFill rotWithShape="1">
                <a:blip r:embed="rId4"/>
                <a:stretch>
                  <a:fillRect l="-14" t="-64" r="3" b="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7"/>
              <p:cNvSpPr txBox="1"/>
              <p:nvPr/>
            </p:nvSpPr>
            <p:spPr bwMode="auto">
              <a:xfrm>
                <a:off x="1920875" y="3017838"/>
                <a:ext cx="2303463" cy="571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e>
                      </m:rad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0875" y="3017838"/>
                <a:ext cx="2303463" cy="571500"/>
              </a:xfrm>
              <a:prstGeom prst="rect">
                <a:avLst/>
              </a:prstGeom>
              <a:blipFill rotWithShape="1">
                <a:blip r:embed="rId5"/>
                <a:stretch>
                  <a:fillRect t="-56" r="14" b="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411163" y="1930400"/>
            <a:ext cx="1627369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800" y="2355850"/>
            <a:ext cx="2236510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范数理论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范数应用举例</a:t>
            </a:r>
            <a:endParaRPr lang="zh-CN" altLang="en-US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83375" y="1708150"/>
            <a:ext cx="2449513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714625" y="1779588"/>
            <a:ext cx="38163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510" name="Picture 2" descr="C:\Users\Administrator\Desktop\988f62c5210bdb445a106b023dc4778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19925" y="2355850"/>
            <a:ext cx="7747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图片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2541588"/>
            <a:ext cx="125571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范数应用举例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3976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矩阵范数应用：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有了矩阵范数，就有了距离，就可以定义矩阵数列的极限，矩阵级数的收敛，矩阵函数的连续性等矩阵分析方向。</a:t>
                </a:r>
                <a:endParaRPr lang="en-US" altLang="zh-CN" sz="2000" b="1" dirty="0">
                  <a:solidFill>
                    <a:srgbClr val="0075BF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矩阵的谱半径：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的特征值，则称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𝜌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max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|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lim>
                    </m:limLow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为矩阵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谱半径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。（矩阵收敛中有应用）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谱半径的性质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，则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𝜌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𝜌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b="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𝜌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𝜌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（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范数的平方）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时正规矩阵时，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𝜌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3976217"/>
              </a:xfrm>
              <a:prstGeom prst="rect">
                <a:avLst/>
              </a:prstGeom>
              <a:blipFill rotWithShape="1">
                <a:blip r:embed="rId1"/>
                <a:stretch>
                  <a:fillRect l="-6" t="-10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411163" y="1930400"/>
            <a:ext cx="1627369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800" y="2355850"/>
            <a:ext cx="2236510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范数理论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矩阵范数</a:t>
            </a:r>
            <a:endParaRPr lang="zh-CN" altLang="en-US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83375" y="1708150"/>
            <a:ext cx="2449513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714625" y="1779588"/>
            <a:ext cx="38163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510" name="Picture 2" descr="C:\Users\Administrator\Desktop\988f62c5210bdb445a106b023dc4778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19925" y="2355850"/>
            <a:ext cx="7747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图片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2541588"/>
            <a:ext cx="125571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范数应用举例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428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性质证明：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先用归纳法证明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𝑘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的特征值。已知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成立，假设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时，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也成立。那么有：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因为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plc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rad>
                        </m:e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mr>
                    </m:m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𝐻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𝐻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𝐻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的非零特征值相同，则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根据前一节，当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是正规矩阵时，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。而根据谱半径的定义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。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4281108"/>
              </a:xfrm>
              <a:prstGeom prst="rect">
                <a:avLst/>
              </a:prstGeom>
              <a:blipFill rotWithShape="1">
                <a:blip r:embed="rId1"/>
                <a:stretch>
                  <a:fillRect l="-6" t="-10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4127500" y="5803900"/>
          <a:ext cx="1344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2" imgW="748665" imgH="254000" progId="Equation.DSMT4">
                  <p:embed/>
                </p:oleObj>
              </mc:Choice>
              <mc:Fallback>
                <p:oleObj name="Equation" r:id="rId2" imgW="748665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803900"/>
                        <a:ext cx="1344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范数应用举例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55048" y="611683"/>
                <a:ext cx="777122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定理：</a:t>
                </a: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，则对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上的任一矩阵范数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，都有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谱半径是所有矩阵范数中最小的。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定理：</a:t>
                </a: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zh-CN" altLang="en-US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&gt;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0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∃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⟶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，使得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两定理联合起来，说明谱半径是矩阵范数的下确界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8" y="611683"/>
                <a:ext cx="7771226" cy="1938992"/>
              </a:xfrm>
              <a:prstGeom prst="rect">
                <a:avLst/>
              </a:prstGeom>
              <a:blipFill rotWithShape="1">
                <a:blip r:embed="rId1"/>
                <a:stretch>
                  <a:fillRect t="-9" r="2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范数应用举例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214" y="699542"/>
            <a:ext cx="8275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举例</a:t>
            </a:r>
            <a:endParaRPr lang="zh-CN" altLang="en-US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  <a:p>
            <a:r>
              <a:rPr lang="zh-CN" altLang="en-US" sz="2000" dirty="0">
                <a:ea typeface="华文楷体" panose="02010600040101010101" charset="-122"/>
                <a:cs typeface="Open Sans Light" panose="020B0306030504020204" pitchFamily="34" charset="0"/>
              </a:rPr>
              <a:t>该定理可以用来估计矩阵的谱半径。在现实生活中，有时候算出谱半径的精确比较困难，不像理论中三阶四阶矩阵，因此需要一些方法来估计。</a:t>
            </a:r>
            <a:endParaRPr lang="en-US" altLang="zh-CN" sz="2000" dirty="0">
              <a:ea typeface="华文楷体" panose="02010600040101010101" charset="-122"/>
              <a:cs typeface="Open Sans Light" panose="020B03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5" y="1715205"/>
            <a:ext cx="7674005" cy="1348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064062"/>
            <a:ext cx="9144000" cy="975171"/>
          </a:xfrm>
          <a:prstGeom prst="rect">
            <a:avLst/>
          </a:prstGeom>
        </p:spPr>
      </p:pic>
    </p:spTree>
  </p:cSld>
  <p:clrMapOvr>
    <a:masterClrMapping/>
  </p:clrMapOvr>
  <p:transition spd="med" advClick="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411163" y="1930400"/>
            <a:ext cx="1627369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800" y="2355850"/>
            <a:ext cx="2236510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范数理论</a:t>
            </a:r>
            <a:endParaRPr lang="en-US" altLang="zh-CN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矩阵条件数</a:t>
            </a:r>
            <a:endParaRPr lang="zh-CN" altLang="en-US" sz="4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83375" y="1708150"/>
            <a:ext cx="2449513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714625" y="1779588"/>
            <a:ext cx="38163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510" name="Picture 2" descr="C:\Users\Administrator\Desktop\988f62c5210bdb445a106b023dc4778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19925" y="2355850"/>
            <a:ext cx="7747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图片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2541588"/>
            <a:ext cx="1255713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矩阵的条件数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214" y="699542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定义矩阵条件数的工程背景</a:t>
            </a: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5247"/>
            <a:ext cx="9144000" cy="2804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62" y="4011910"/>
                <a:ext cx="34692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𝐴𝑥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𝑏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dirty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)(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𝛿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)=(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62" y="4011910"/>
                <a:ext cx="346923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8" t="-95" r="15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627705" y="4074626"/>
                <a:ext cx="512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 Light" panose="020B0306030504020204" pitchFamily="34" charset="0"/>
                        </a:rPr>
                        <m:t>⇒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5" y="4074626"/>
                <a:ext cx="5122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4" t="-126" r="76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427984" y="4068253"/>
                <a:ext cx="33843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敏感性分析，利用范数给出误差对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的解的影响，即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068253"/>
                <a:ext cx="3384376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" t="-69" r="17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矩阵的条件数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8059258" cy="415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矩阵条件数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当一个方程组由于初始数据的小扰动而使解严重失真时，称之为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 panose="02010600040101010101" charset="-122"/>
                    <a:cs typeface="Open Sans Light" panose="020B0306030504020204" pitchFamily="34" charset="0"/>
                  </a:rPr>
                  <a:t>病态（坏条件的）方程组</a:t>
                </a: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，反之，称之为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 panose="02010600040101010101" charset="-122"/>
                    <a:cs typeface="Open Sans Light" panose="020B0306030504020204" pitchFamily="34" charset="0"/>
                  </a:rPr>
                  <a:t>良态（好条件的）方程组</a:t>
                </a: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。通常用方程组系数矩阵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的条件数来刻画方程组的这种性态。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上的某一矩阵范数，称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𝑐𝑜𝑛𝑑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·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b="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为矩阵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 panose="02010600040101010101" charset="-122"/>
                    <a:cs typeface="Open Sans Light" panose="020B0306030504020204" pitchFamily="34" charset="0"/>
                  </a:rPr>
                  <a:t>条件数。</a:t>
                </a:r>
                <a:endParaRPr lang="en-US" altLang="zh-CN" sz="2000" dirty="0">
                  <a:solidFill>
                    <a:srgbClr val="0070C0"/>
                  </a:solidFill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矩阵的奇异值：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&gt;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𝐻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的特征值为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≥…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=…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0</m:t>
                      </m:r>
                    </m:oMath>
                  </m:oMathPara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则称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,…,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 panose="02010600040101010101" charset="-122"/>
                    <a:cs typeface="Open Sans Light" panose="020B0306030504020204" pitchFamily="34" charset="0"/>
                  </a:rPr>
                  <a:t>奇异值</a:t>
                </a:r>
                <a:endParaRPr lang="en-US" altLang="zh-CN" sz="2000" dirty="0">
                  <a:solidFill>
                    <a:srgbClr val="0070C0"/>
                  </a:solidFill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8059258" cy="4158382"/>
              </a:xfrm>
              <a:prstGeom prst="rect">
                <a:avLst/>
              </a:prstGeom>
              <a:blipFill rotWithShape="1">
                <a:blip r:embed="rId1"/>
                <a:stretch>
                  <a:fillRect l="-6" t="-10" r="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矩阵的条件数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8059258" cy="440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定理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。若对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上的某一矩阵范数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，则非齐次线性方程组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𝐴𝑥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(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+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𝛿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)=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+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𝛿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的解满足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zh-CN" alt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𝑐𝑜𝑛𝑑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证明从略。</a:t>
                </a:r>
                <a:endParaRPr lang="zh-CN" altLang="en-US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从这个不等式可以看出，当条件数很大，则说明求逆或求解线性方程组的病态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8059258" cy="4404347"/>
              </a:xfrm>
              <a:prstGeom prst="rect">
                <a:avLst/>
              </a:prstGeom>
              <a:blipFill rotWithShape="1">
                <a:blip r:embed="rId1"/>
                <a:stretch>
                  <a:fillRect l="-6" t="-9" r="4" b="-3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矩阵的条件数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8059258" cy="416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关于条件数的例子：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5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那么正常来说，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的解为：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10</m:t>
                    </m:r>
                  </m:oMath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但现在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有误差，则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变为：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5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其解为：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101</m:t>
                        </m:r>
                      </m:den>
                    </m:f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5</m:t>
                    </m:r>
                  </m:oMath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可以看到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变化较小，而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变化很大，所以其对误差的敏感性较大。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所以该方程其实是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 panose="02010600040101010101" charset="-122"/>
                    <a:cs typeface="Open Sans Light" panose="020B0306030504020204" pitchFamily="34" charset="0"/>
                  </a:rPr>
                  <a:t>病态</a:t>
                </a: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其条件数是：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100</m:t>
                    </m:r>
                  </m:oMath>
                </a14:m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</m:t>
                    </m:r>
                  </m:oMath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条件数为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100</m:t>
                    </m:r>
                  </m:oMath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8059258" cy="4161973"/>
              </a:xfrm>
              <a:prstGeom prst="rect">
                <a:avLst/>
              </a:prstGeom>
              <a:blipFill rotWithShape="1">
                <a:blip r:embed="rId1"/>
                <a:stretch>
                  <a:fillRect l="-6" t="-10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矩阵的条件数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8059258" cy="431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关于条件数的例子：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50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charset="-122"/>
                                      <a:cs typeface="Open Sans Light" panose="020B0306030504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5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那么正常来说，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的解为：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，但现在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有误差，则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变为：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51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51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charset="-122"/>
                          <a:cs typeface="Open Sans Light" panose="020B0306030504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charset="-122"/>
                              <a:cs typeface="Open Sans Light" panose="020B0306030504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charset="-122"/>
                                  <a:cs typeface="Open Sans Light" panose="020B0306030504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5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其解为：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51</m:t>
                        </m:r>
                      </m:den>
                    </m:f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0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51</m:t>
                        </m:r>
                      </m:den>
                    </m:f>
                  </m:oMath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可以看到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变化都是不大的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所以该方程其实是</a:t>
                </a:r>
                <a:r>
                  <a:rPr lang="zh-CN" altLang="en-US" sz="2000" dirty="0">
                    <a:solidFill>
                      <a:srgbClr val="0070C0"/>
                    </a:solidFill>
                    <a:ea typeface="华文楷体" panose="02010600040101010101" charset="-122"/>
                    <a:cs typeface="Open Sans Light" panose="020B0306030504020204" pitchFamily="34" charset="0"/>
                  </a:rPr>
                  <a:t>良态</a:t>
                </a:r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的</a:t>
                </a:r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其条件数是：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50</m:t>
                    </m:r>
                  </m:oMath>
                </a14:m>
                <a:r>
                  <a:rPr lang="en-US" altLang="zh-CN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50</m:t>
                        </m:r>
                      </m:den>
                    </m:f>
                  </m:oMath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ea typeface="华文楷体" panose="02010600040101010101" charset="-122"/>
                    <a:cs typeface="Open Sans Light" panose="020B0306030504020204" pitchFamily="34" charset="0"/>
                  </a:rPr>
                  <a:t>条件数为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</m:t>
                    </m:r>
                  </m:oMath>
                </a14:m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8059258" cy="4318618"/>
              </a:xfrm>
              <a:prstGeom prst="rect">
                <a:avLst/>
              </a:prstGeom>
              <a:blipFill rotWithShape="1">
                <a:blip r:embed="rId1"/>
                <a:stretch>
                  <a:fillRect l="-6" t="-9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矩阵的条件数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214" y="699542"/>
            <a:ext cx="80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作业：</a:t>
            </a:r>
            <a:endParaRPr lang="en-US" altLang="zh-CN" sz="2000" b="1" dirty="0">
              <a:solidFill>
                <a:srgbClr val="0075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694" y="1675559"/>
            <a:ext cx="6469941" cy="1181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7" y="1058286"/>
            <a:ext cx="5326842" cy="6172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57" y="2856761"/>
            <a:ext cx="6165114" cy="1196444"/>
          </a:xfrm>
          <a:prstGeom prst="rect">
            <a:avLst/>
          </a:prstGeom>
        </p:spPr>
      </p:pic>
    </p:spTree>
  </p:cSld>
  <p:clrMapOvr>
    <a:masterClrMapping/>
  </p:clrMapOvr>
  <p:transition spd="med" advClick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19068"/>
                <a:ext cx="777122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范数理论是为后面的矩阵分析打基础的，本章节很多概念和定理。在讲这章内容之前，我们先来探讨以下概念：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为什么定义范数？</a:t>
                </a:r>
                <a:endParaRPr lang="zh-CN" altLang="en-US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高等数学是建立在实数域上的理论，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绝对值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就是数与数间的距离，那么在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维空间中如何体现距离呢？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一种方法是欧式距离，但是现在依然有其他的方法来体现“距离”，比如有直线距离、曼哈顿距离等，那么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向量范数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其实就是在</a:t>
                </a: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n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维空间中距离的体现，一个概括和推广。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而在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空间中，</a:t>
                </a:r>
                <a:r>
                  <a:rPr lang="zh-CN" altLang="en-US" sz="2000" b="1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矩阵范数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就是来定义矩阵间的距离。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19068"/>
                <a:ext cx="7771226" cy="3170099"/>
              </a:xfrm>
              <a:prstGeom prst="rect">
                <a:avLst/>
              </a:prstGeom>
              <a:blipFill rotWithShape="1">
                <a:blip r:embed="rId1"/>
                <a:stretch>
                  <a:fillRect l="-6" t="-18" r="7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9144000" cy="514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4117132" y="271039"/>
            <a:ext cx="765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563888" y="1059582"/>
            <a:ext cx="187166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708200" y="1417375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  <a:endParaRPr lang="zh-CN" altLang="en-US" sz="96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 advClick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64845" y="537210"/>
                <a:ext cx="8131175" cy="4641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向量范数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回忆一下，向量的长度或范数：设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令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)</m:t>
                        </m:r>
                      </m:e>
                    </m:ra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=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的长度或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2-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。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向量的长度的性质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正定性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；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齐次性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𝜆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；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三角不等式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常用的向量范数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	1-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	2-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≤+∞</m:t>
                    </m:r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≤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≤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∞</m:t>
                    </m:r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" y="537210"/>
                <a:ext cx="8131175" cy="4641215"/>
              </a:xfrm>
              <a:prstGeom prst="rect">
                <a:avLst/>
              </a:prstGeom>
              <a:blipFill rotWithShape="1">
                <a:blip r:embed="rId1"/>
                <a:stretch>
                  <a:fillRect b="-1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563888" y="59043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向量范数是一种特殊的函数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8064" y="1737925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这里实际上不是绝对值，在复数域上该式子表示复数的模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88024" y="2522756"/>
                <a:ext cx="4572000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满足这三个性质就称为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的范数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522756"/>
                <a:ext cx="4572000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3" t="-80" r="3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28821" y="580911"/>
                <a:ext cx="8486358" cy="4651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上的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实值函数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·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⟶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𝑅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（对任意矩阵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A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都有一个实数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与之对应），如果使得：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𝐶</m:t>
                    </m:r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都满足：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三角不等式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𝐵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绝对齐性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𝛼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正定性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&gt;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0</m:t>
                    </m:r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𝑶</m:t>
                    </m:r>
                  </m:oMath>
                </a14:m>
                <a:endParaRPr lang="en-US" altLang="zh-CN" sz="2000" b="1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相容性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𝐴𝐵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𝐴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则称此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实函数为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上方阵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的范数</a:t>
                </a:r>
                <a:endParaRPr lang="en-US" altLang="zh-CN" sz="2000" b="1" dirty="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常用的矩阵范数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𝑗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=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𝐹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b="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en-US" altLang="zh-CN" sz="2000" b="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b="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r>
                  <a:rPr lang="en-US" altLang="zh-CN" sz="2000" b="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(</a:t>
                </a:r>
                <a:r>
                  <a:rPr lang="en-US" altLang="zh-CN" sz="2000" b="0" dirty="0" err="1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Frobenius</a:t>
                </a:r>
                <a:r>
                  <a:rPr lang="zh-CN" altLang="en-US" sz="2000" b="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r>
                  <a:rPr lang="en-US" altLang="zh-CN" sz="2000" b="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)</a:t>
                </a:r>
                <a:endParaRPr lang="en-US" altLang="zh-CN" sz="2000" b="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 Light" panose="020B0306030504020204" pitchFamily="34" charset="0"/>
                      </a:rPr>
                      <m:t>∙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1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≤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≤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 Light" panose="020B0306030504020204" pitchFamily="34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21" y="580911"/>
                <a:ext cx="8486358" cy="4651466"/>
              </a:xfrm>
              <a:prstGeom prst="rect">
                <a:avLst/>
              </a:prstGeom>
              <a:blipFill rotWithShape="1">
                <a:blip r:embed="rId1"/>
                <a:stretch>
                  <a:fillRect l="-6" t="-11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32573" y="1635646"/>
                <a:ext cx="3744416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复数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的模，等于将复数的实部与虚部的平方和的平方根的值记为该复数的模，即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73" y="1635646"/>
                <a:ext cx="3744416" cy="957250"/>
              </a:xfrm>
              <a:prstGeom prst="rect">
                <a:avLst/>
              </a:prstGeom>
              <a:blipFill rotWithShape="1">
                <a:blip r:embed="rId2"/>
                <a:stretch>
                  <a:fillRect l="-6" t="-54" r="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843234" cy="1428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常用的矩阵范数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𝑗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=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证明该实值函数是否为矩阵范数</a:t>
                </a:r>
                <a:r>
                  <a:rPr lang="en-US" altLang="zh-CN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:</a:t>
                </a:r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相容性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，由绝对值不等式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843234" cy="1428148"/>
              </a:xfrm>
              <a:prstGeom prst="rect">
                <a:avLst/>
              </a:prstGeom>
              <a:blipFill rotWithShape="1">
                <a:blip r:embed="rId1"/>
                <a:stretch>
                  <a:fillRect l="-6" t="-28" r="3" b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3"/>
              <p:cNvSpPr txBox="1"/>
              <p:nvPr/>
            </p:nvSpPr>
            <p:spPr bwMode="auto">
              <a:xfrm>
                <a:off x="971600" y="2068846"/>
                <a:ext cx="6840761" cy="7618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068846"/>
                <a:ext cx="6840761" cy="761889"/>
              </a:xfrm>
              <a:prstGeom prst="rect">
                <a:avLst/>
              </a:prstGeom>
              <a:blipFill rotWithShape="1">
                <a:blip r:embed="rId2"/>
                <a:stretch>
                  <a:fillRect l="-1" t="-2" r="9" b="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4"/>
              <p:cNvSpPr txBox="1"/>
              <p:nvPr/>
            </p:nvSpPr>
            <p:spPr bwMode="auto">
              <a:xfrm>
                <a:off x="1763688" y="2715766"/>
                <a:ext cx="6505729" cy="2162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2715766"/>
                <a:ext cx="6505729" cy="2162687"/>
              </a:xfrm>
              <a:prstGeom prst="rect">
                <a:avLst/>
              </a:prstGeom>
              <a:blipFill rotWithShape="1">
                <a:blip r:embed="rId3"/>
                <a:stretch>
                  <a:fillRect l="-5" t="-23" r="7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167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常用的矩阵范数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𝐹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证明该实值函数是否为矩阵范数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，证三角不等式则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1671740"/>
              </a:xfrm>
              <a:prstGeom prst="rect">
                <a:avLst/>
              </a:prstGeom>
              <a:blipFill rotWithShape="1">
                <a:blip r:embed="rId1"/>
                <a:stretch>
                  <a:fillRect l="-6" t="-24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037"/>
              <p:cNvSpPr txBox="1"/>
              <p:nvPr/>
            </p:nvSpPr>
            <p:spPr bwMode="auto">
              <a:xfrm>
                <a:off x="467544" y="2406815"/>
                <a:ext cx="6840760" cy="8640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bject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406815"/>
                <a:ext cx="6840760" cy="864096"/>
              </a:xfrm>
              <a:prstGeom prst="rect">
                <a:avLst/>
              </a:prstGeom>
              <a:blipFill rotWithShape="1">
                <a:blip r:embed="rId2"/>
                <a:stretch>
                  <a:fillRect l="-3" t="-19" r="1" b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038"/>
              <p:cNvSpPr txBox="1"/>
              <p:nvPr/>
            </p:nvSpPr>
            <p:spPr bwMode="auto">
              <a:xfrm>
                <a:off x="1475656" y="3145823"/>
                <a:ext cx="8569572" cy="2112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bject 10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3145823"/>
                <a:ext cx="8569572" cy="2112863"/>
              </a:xfrm>
              <a:prstGeom prst="rect">
                <a:avLst/>
              </a:prstGeom>
              <a:blipFill rotWithShape="1">
                <a:blip r:embed="rId3"/>
                <a:stretch>
                  <a:fillRect l="-6" t="-2" r="2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5292080" y="4586080"/>
            <a:ext cx="2690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Cauchy-Schwarz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Open Sans Light" panose="020B0306030504020204" pitchFamily="34" charset="0"/>
              </a:rPr>
              <a:t>不等式</a:t>
            </a:r>
            <a:endParaRPr lang="zh-CN" altLang="en-US" dirty="0"/>
          </a:p>
        </p:txBody>
      </p:sp>
      <p:sp>
        <p:nvSpPr>
          <p:cNvPr id="16" name="AutoShape 1039"/>
          <p:cNvSpPr>
            <a:spLocks noChangeArrowheads="1"/>
          </p:cNvSpPr>
          <p:nvPr/>
        </p:nvSpPr>
        <p:spPr bwMode="auto">
          <a:xfrm>
            <a:off x="4360529" y="4694546"/>
            <a:ext cx="762000" cy="152400"/>
          </a:xfrm>
          <a:prstGeom prst="leftArrow">
            <a:avLst>
              <a:gd name="adj1" fmla="val 50000"/>
              <a:gd name="adj2" fmla="val 125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 advClick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 bwMode="auto">
          <a:xfrm>
            <a:off x="857250" y="127471"/>
            <a:ext cx="7315150" cy="379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第二章 范数理论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矩阵范数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	</a:t>
            </a:r>
            <a:endParaRPr lang="en-GB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7250" y="619068"/>
            <a:ext cx="774719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539552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89206" y="196941"/>
            <a:ext cx="144016" cy="235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1214" y="699542"/>
                <a:ext cx="7771226" cy="167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常用的矩阵范数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𝐹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charset="-122"/>
                                        <a:cs typeface="Open Sans Light" panose="020B0306030504020204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charset="-122"/>
                                            <a:cs typeface="Open Sans Light" panose="020B0306030504020204" pitchFamily="34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华文楷体" panose="02010600040101010101" charset="-122"/>
                                                <a:cs typeface="Open Sans Light" panose="020B0306030504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华文楷体" panose="02010600040101010101" charset="-122"/>
                                                    <a:cs typeface="Open Sans Light" panose="020B0306030504020204" pitchFamily="34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华文楷体" panose="02010600040101010101" charset="-122"/>
                                    <a:cs typeface="Open Sans Light" panose="020B0306030504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𝐹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-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范数</a:t>
                </a:r>
                <a:endParaRPr lang="en-US" altLang="zh-CN" sz="2000" dirty="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b="1" dirty="0">
                    <a:solidFill>
                      <a:srgbClr val="0075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anose="020B0306030504020204" pitchFamily="34" charset="0"/>
                  </a:rPr>
                  <a:t>证明该实值函数是否为矩阵范数</a:t>
                </a:r>
                <a:endParaRPr lang="en-US" altLang="zh-CN" sz="2000" b="1" dirty="0">
                  <a:solidFill>
                    <a:srgbClr val="0075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anose="020B0306030504020204" pitchFamily="34" charset="0"/>
                </a:endParaRPr>
              </a:p>
              <a:p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charset="-122"/>
                                <a:cs typeface="Open Sans Light" panose="020B0306030504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charset="-122"/>
                        <a:cs typeface="Open Sans Light" panose="020B0306030504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charset="-122"/>
                            <a:cs typeface="Open Sans Light" panose="020B0306030504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 Light" panose="020B0306030504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华文楷体" panose="02010600040101010101" charset="-122"/>
                    <a:ea typeface="华文楷体" panose="02010600040101010101" charset="-122"/>
                    <a:cs typeface="Open Sans Light" panose="020B0306030504020204" pitchFamily="34" charset="0"/>
                  </a:rPr>
                  <a:t>，证三角不等式则</a:t>
                </a:r>
                <a:endParaRPr lang="en-US" altLang="zh-CN" sz="2000" dirty="0">
                  <a:latin typeface="华文楷体" panose="02010600040101010101" charset="-122"/>
                  <a:ea typeface="华文楷体" panose="02010600040101010101" charset="-122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14" y="699542"/>
                <a:ext cx="7771226" cy="1671740"/>
              </a:xfrm>
              <a:prstGeom prst="rect">
                <a:avLst/>
              </a:prstGeom>
              <a:blipFill rotWithShape="1">
                <a:blip r:embed="rId1"/>
                <a:stretch>
                  <a:fillRect l="-6" t="-24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035"/>
              <p:cNvSpPr txBox="1"/>
              <p:nvPr/>
            </p:nvSpPr>
            <p:spPr bwMode="auto">
              <a:xfrm>
                <a:off x="906816" y="2293314"/>
                <a:ext cx="5889625" cy="2468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bject 10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816" y="2293314"/>
                <a:ext cx="5889625" cy="2468562"/>
              </a:xfrm>
              <a:prstGeom prst="rect">
                <a:avLst/>
              </a:prstGeom>
              <a:blipFill rotWithShape="1">
                <a:blip r:embed="rId2"/>
                <a:stretch>
                  <a:fillRect l="-1" t="-13" r="-2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1036"/>
              <p:cNvSpPr txBox="1"/>
              <p:nvPr/>
            </p:nvSpPr>
            <p:spPr bwMode="auto">
              <a:xfrm>
                <a:off x="6891738" y="1851670"/>
                <a:ext cx="2145595" cy="1738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1738" y="1851670"/>
                <a:ext cx="2145595" cy="1738313"/>
              </a:xfrm>
              <a:prstGeom prst="rect">
                <a:avLst/>
              </a:prstGeom>
              <a:blipFill rotWithShape="1">
                <a:blip r:embed="rId3"/>
                <a:stretch>
                  <a:fillRect l="-4" t="-1" r="1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37"/>
              <p:cNvSpPr txBox="1"/>
              <p:nvPr/>
            </p:nvSpPr>
            <p:spPr bwMode="auto">
              <a:xfrm>
                <a:off x="6962548" y="3589983"/>
                <a:ext cx="2145595" cy="1738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bject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2548" y="3589983"/>
                <a:ext cx="2145595" cy="1738313"/>
              </a:xfrm>
              <a:prstGeom prst="rect">
                <a:avLst/>
              </a:prstGeom>
              <a:blipFill rotWithShape="1">
                <a:blip r:embed="rId4"/>
                <a:stretch>
                  <a:fillRect l="-19" t="-19" r="16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 advClick="0">
    <p:pull/>
  </p:transition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12427</Words>
  <Application>WPS 演示</Application>
  <PresentationFormat>全屏显示(16:9)</PresentationFormat>
  <Paragraphs>498</Paragraphs>
  <Slides>40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Open Sans</vt:lpstr>
      <vt:lpstr>Segoe Print</vt:lpstr>
      <vt:lpstr>冬青黑体简体中文 W3</vt:lpstr>
      <vt:lpstr>黑体</vt:lpstr>
      <vt:lpstr>Open Sans Light</vt:lpstr>
      <vt:lpstr>Times New Roman</vt:lpstr>
      <vt:lpstr>华文楷体</vt:lpstr>
      <vt:lpstr>Open Sans Light</vt:lpstr>
      <vt:lpstr>Cambria Math</vt:lpstr>
      <vt:lpstr>楷体_GB2312</vt:lpstr>
      <vt:lpstr>Calibri</vt:lpstr>
      <vt:lpstr>Arial Unicode MS</vt:lpstr>
      <vt:lpstr>华文行楷</vt:lpstr>
      <vt:lpstr>新宋体</vt:lpstr>
      <vt:lpstr>第一PPT，www.1ppt.com​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山海</cp:lastModifiedBy>
  <cp:revision>919</cp:revision>
  <dcterms:created xsi:type="dcterms:W3CDTF">2014-11-09T01:07:00Z</dcterms:created>
  <dcterms:modified xsi:type="dcterms:W3CDTF">2024-06-10T09:41:49Z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2052-11.8.2.11978</vt:lpwstr>
  </property>
  <property fmtid="{D5CDD505-2E9C-101B-9397-08002B2CF9AE}" pid="3" name="ICV">
    <vt:lpwstr>D185A5E7683C425596A1B492FFE94D1B</vt:lpwstr>
  </property>
</Properties>
</file>