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5" r:id="rId3"/>
    <p:sldId id="316" r:id="rId4"/>
    <p:sldId id="317" r:id="rId5"/>
    <p:sldId id="318" r:id="rId6"/>
    <p:sldId id="319" r:id="rId7"/>
    <p:sldId id="323" r:id="rId8"/>
    <p:sldId id="324" r:id="rId9"/>
    <p:sldId id="325" r:id="rId10"/>
    <p:sldId id="326" r:id="rId11"/>
    <p:sldId id="396" r:id="rId12"/>
    <p:sldId id="397" r:id="rId13"/>
    <p:sldId id="398" r:id="rId14"/>
    <p:sldId id="399" r:id="rId15"/>
    <p:sldId id="404" r:id="rId16"/>
    <p:sldId id="405" r:id="rId17"/>
    <p:sldId id="406" r:id="rId18"/>
    <p:sldId id="407" r:id="rId19"/>
    <p:sldId id="408" r:id="rId20"/>
    <p:sldId id="409" r:id="rId21"/>
    <p:sldId id="410" r:id="rId22"/>
    <p:sldId id="294" r:id="rId23"/>
    <p:sldId id="298" r:id="rId24"/>
    <p:sldId id="299" r:id="rId25"/>
    <p:sldId id="286" r:id="rId26"/>
    <p:sldId id="288" r:id="rId27"/>
    <p:sldId id="292" r:id="rId28"/>
    <p:sldId id="293" r:id="rId29"/>
    <p:sldId id="443" r:id="rId30"/>
    <p:sldId id="444" r:id="rId31"/>
    <p:sldId id="445" r:id="rId32"/>
    <p:sldId id="447" r:id="rId33"/>
    <p:sldId id="448" r:id="rId34"/>
    <p:sldId id="449" r:id="rId35"/>
    <p:sldId id="451" r:id="rId36"/>
    <p:sldId id="450" r:id="rId37"/>
    <p:sldId id="452" r:id="rId38"/>
    <p:sldId id="432" r:id="rId39"/>
    <p:sldId id="433" r:id="rId40"/>
    <p:sldId id="434" r:id="rId41"/>
    <p:sldId id="436" r:id="rId42"/>
    <p:sldId id="43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93DCCA-D4C6-4680-BB99-9CB2CC5A81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22F38D-3E55-4FC8-9D6B-3352186124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3DCCA-D4C6-4680-BB99-9CB2CC5A81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2F38D-3E55-4FC8-9D6B-3352186124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6.wmf"/><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 Id="rId3" Type="http://schemas.openxmlformats.org/officeDocument/2006/relationships/oleObject" Target="../embeddings/oleObject19.bin"/><Relationship Id="rId2" Type="http://schemas.openxmlformats.org/officeDocument/2006/relationships/image" Target="../media/image23.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28.wmf"/><Relationship Id="rId11" Type="http://schemas.openxmlformats.org/officeDocument/2006/relationships/oleObject" Target="../embeddings/oleObject23.bin"/><Relationship Id="rId10" Type="http://schemas.openxmlformats.org/officeDocument/2006/relationships/image" Target="../media/image27.wmf"/><Relationship Id="rId1"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30.emf"/><Relationship Id="rId2" Type="http://schemas.openxmlformats.org/officeDocument/2006/relationships/image" Target="../media/image29.wmf"/><Relationship Id="rId1"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32.wmf"/><Relationship Id="rId3" Type="http://schemas.openxmlformats.org/officeDocument/2006/relationships/oleObject" Target="../embeddings/oleObject26.bin"/><Relationship Id="rId2" Type="http://schemas.openxmlformats.org/officeDocument/2006/relationships/image" Target="../media/image31.wmf"/><Relationship Id="rId1"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image" Target="../media/image34.emf"/><Relationship Id="rId2" Type="http://schemas.openxmlformats.org/officeDocument/2006/relationships/image" Target="../media/image33.wmf"/><Relationship Id="rId1"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6" Type="http://schemas.openxmlformats.org/officeDocument/2006/relationships/vmlDrawing" Target="../drawings/vmlDrawing1.vml"/><Relationship Id="rId15" Type="http://schemas.openxmlformats.org/officeDocument/2006/relationships/slideLayout" Target="../slideLayouts/slideLayout7.xml"/><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7.wmf"/><Relationship Id="rId3" Type="http://schemas.openxmlformats.org/officeDocument/2006/relationships/oleObject" Target="../embeddings/oleObject29.bin"/><Relationship Id="rId2" Type="http://schemas.openxmlformats.org/officeDocument/2006/relationships/image" Target="../media/image36.wmf"/><Relationship Id="rId1"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6.xml"/><Relationship Id="rId2" Type="http://schemas.openxmlformats.org/officeDocument/2006/relationships/image" Target="../media/image39.wmf"/><Relationship Id="rId1"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emf"/></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6.xml"/><Relationship Id="rId3" Type="http://schemas.openxmlformats.org/officeDocument/2006/relationships/image" Target="../media/image42.emf"/><Relationship Id="rId2" Type="http://schemas.openxmlformats.org/officeDocument/2006/relationships/image" Target="../media/image41.wmf"/><Relationship Id="rId1" Type="http://schemas.openxmlformats.org/officeDocument/2006/relationships/oleObject" Target="../embeddings/oleObject31.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11.bin"/><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1344611" y="566737"/>
            <a:ext cx="907256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4800" b="1" dirty="0">
                <a:solidFill>
                  <a:srgbClr val="FF0000"/>
                </a:solidFill>
              </a:rPr>
              <a:t>例题：</a:t>
            </a:r>
            <a:r>
              <a:rPr lang="zh-CN" altLang="zh-CN" sz="2800" dirty="0"/>
              <a:t>有一台变间隙非接触式电容测微仪，其传感器的极板半径</a:t>
            </a:r>
            <a:r>
              <a:rPr lang="en-US" altLang="zh-CN" sz="2800" dirty="0"/>
              <a:t>r=5mm</a:t>
            </a:r>
            <a:r>
              <a:rPr lang="zh-CN" altLang="zh-CN" sz="2800" dirty="0"/>
              <a:t>，假设与被测工件的初始间隙</a:t>
            </a:r>
            <a:r>
              <a:rPr lang="en-US" altLang="zh-CN" sz="2800" dirty="0"/>
              <a:t>d</a:t>
            </a:r>
            <a:r>
              <a:rPr lang="en-US" altLang="zh-CN" sz="2800" baseline="-25000" dirty="0"/>
              <a:t>0</a:t>
            </a:r>
            <a:r>
              <a:rPr lang="en-US" altLang="zh-CN" sz="2800" dirty="0"/>
              <a:t>=0.5mm</a:t>
            </a:r>
            <a:r>
              <a:rPr lang="zh-CN" altLang="zh-CN" sz="2800" dirty="0"/>
              <a:t>。已知试真空的介电常数等于</a:t>
            </a:r>
            <a:r>
              <a:rPr lang="en-US" altLang="zh-CN" sz="2800" dirty="0"/>
              <a:t>8.854</a:t>
            </a:r>
            <a:r>
              <a:rPr lang="zh-CN" altLang="zh-CN" sz="2800" dirty="0"/>
              <a:t>×</a:t>
            </a:r>
            <a:r>
              <a:rPr lang="en-US" altLang="zh-CN" sz="2800" dirty="0"/>
              <a:t>10</a:t>
            </a:r>
            <a:r>
              <a:rPr lang="en-US" altLang="zh-CN" sz="2800" baseline="30000" dirty="0"/>
              <a:t>-12</a:t>
            </a:r>
            <a:r>
              <a:rPr lang="en-US" altLang="zh-CN" sz="2800" dirty="0"/>
              <a:t>F/m</a:t>
            </a:r>
            <a:r>
              <a:rPr lang="zh-CN" altLang="zh-CN" sz="2800" dirty="0"/>
              <a:t>，求：</a:t>
            </a:r>
            <a:endParaRPr lang="zh-CN" altLang="zh-CN" sz="2800" dirty="0"/>
          </a:p>
          <a:p>
            <a:pPr>
              <a:lnSpc>
                <a:spcPct val="150000"/>
              </a:lnSpc>
            </a:pPr>
            <a:r>
              <a:rPr lang="zh-CN" altLang="zh-CN" sz="2800" dirty="0"/>
              <a:t>（</a:t>
            </a:r>
            <a:r>
              <a:rPr lang="en-US" altLang="zh-CN" sz="2800" dirty="0"/>
              <a:t>1</a:t>
            </a:r>
            <a:r>
              <a:rPr lang="zh-CN" altLang="zh-CN" sz="2800" dirty="0"/>
              <a:t>）如果传感器与工件的间隙变化量增大△</a:t>
            </a:r>
            <a:r>
              <a:rPr lang="en-US" altLang="zh-CN" sz="2800" dirty="0"/>
              <a:t>d=10</a:t>
            </a:r>
            <a:r>
              <a:rPr lang="zh-CN" altLang="zh-CN" sz="2800" dirty="0"/>
              <a:t>μ</a:t>
            </a:r>
            <a:r>
              <a:rPr lang="en-US" altLang="zh-CN" sz="2800" dirty="0"/>
              <a:t>m</a:t>
            </a:r>
            <a:r>
              <a:rPr lang="zh-CN" altLang="zh-CN" sz="2800" dirty="0"/>
              <a:t>，电容变化量为多少？</a:t>
            </a:r>
            <a:r>
              <a:rPr lang="en-US" altLang="zh-CN" sz="2800" dirty="0"/>
              <a:t> </a:t>
            </a:r>
            <a:endParaRPr lang="zh-CN" altLang="zh-CN" sz="2800" dirty="0"/>
          </a:p>
          <a:p>
            <a:pPr>
              <a:lnSpc>
                <a:spcPct val="150000"/>
              </a:lnSpc>
            </a:pPr>
            <a:r>
              <a:rPr lang="zh-CN" altLang="zh-CN" sz="2800" dirty="0"/>
              <a:t>（</a:t>
            </a:r>
            <a:r>
              <a:rPr lang="en-US" altLang="zh-CN" sz="2800" dirty="0"/>
              <a:t>2</a:t>
            </a:r>
            <a:r>
              <a:rPr lang="zh-CN" altLang="zh-CN" sz="2800" dirty="0"/>
              <a:t>）如果测量电路的灵敏度</a:t>
            </a:r>
            <a:r>
              <a:rPr lang="en-US" altLang="zh-CN" sz="2800" dirty="0"/>
              <a:t>Ku=100mV/pF,</a:t>
            </a:r>
            <a:r>
              <a:rPr lang="zh-CN" altLang="zh-CN" sz="2800" dirty="0"/>
              <a:t>则在间隙增大△</a:t>
            </a:r>
            <a:r>
              <a:rPr lang="en-US" altLang="zh-CN" sz="2800" dirty="0"/>
              <a:t>d=1</a:t>
            </a:r>
            <a:r>
              <a:rPr lang="zh-CN" altLang="zh-CN" sz="2800" dirty="0"/>
              <a:t>μ</a:t>
            </a:r>
            <a:r>
              <a:rPr lang="en-US" altLang="zh-CN" sz="2800" dirty="0"/>
              <a:t>m</a:t>
            </a:r>
            <a:r>
              <a:rPr lang="zh-CN" altLang="zh-CN" sz="2800" dirty="0"/>
              <a:t>时的输出电压为多少？</a:t>
            </a:r>
            <a:endParaRPr lang="zh-CN" altLang="en-US" dirty="0"/>
          </a:p>
        </p:txBody>
      </p:sp>
      <p:sp>
        <p:nvSpPr>
          <p:cNvPr id="33795"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dirty="0">
                <a:solidFill>
                  <a:srgbClr val="FF3300"/>
                </a:solidFill>
                <a:latin typeface="Times New Roman" panose="02020603050405020304" pitchFamily="18" charset="0"/>
                <a:ea typeface="华文行楷" panose="02010800040101010101" pitchFamily="2" charset="-122"/>
              </a:rPr>
              <a:t>第四章：电容式传感器</a:t>
            </a:r>
            <a:endParaRPr kumimoji="1" lang="zh-CN" altLang="en-US" sz="4000" dirty="0">
              <a:solidFill>
                <a:srgbClr val="FF3300"/>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2314" y="1163639"/>
            <a:ext cx="7775575" cy="1704975"/>
          </a:xfrm>
          <a:prstGeom prst="rect">
            <a:avLst/>
          </a:prstGeom>
          <a:solidFill>
            <a:schemeClr val="bg1">
              <a:lumMod val="85000"/>
            </a:schemeClr>
          </a:solidFill>
          <a:ln>
            <a:solidFill>
              <a:srgbClr val="FF0000"/>
            </a:solidFill>
          </a:ln>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nSpc>
                <a:spcPct val="150000"/>
              </a:lnSpc>
              <a:defRPr/>
            </a:pPr>
            <a:r>
              <a:rPr lang="en-US" altLang="zh-CN">
                <a:solidFill>
                  <a:srgbClr val="0000FF"/>
                </a:solidFill>
              </a:rPr>
              <a:t>1</a:t>
            </a:r>
            <a:r>
              <a:rPr lang="zh-CN" altLang="zh-CN">
                <a:solidFill>
                  <a:srgbClr val="0000FF"/>
                </a:solidFill>
              </a:rPr>
              <a:t>、已知变气隙电感传感器的铁心截面积</a:t>
            </a:r>
            <a:r>
              <a:rPr lang="en-US" altLang="zh-CN">
                <a:solidFill>
                  <a:srgbClr val="0000FF"/>
                </a:solidFill>
              </a:rPr>
              <a:t>S=1.5cm</a:t>
            </a:r>
            <a:r>
              <a:rPr lang="en-US" altLang="zh-CN" baseline="30000">
                <a:solidFill>
                  <a:srgbClr val="0000FF"/>
                </a:solidFill>
              </a:rPr>
              <a:t>2</a:t>
            </a:r>
            <a:r>
              <a:rPr lang="en-US" altLang="zh-CN">
                <a:solidFill>
                  <a:srgbClr val="0000FF"/>
                </a:solidFill>
              </a:rPr>
              <a:t>,</a:t>
            </a:r>
            <a:r>
              <a:rPr lang="zh-CN" altLang="zh-CN">
                <a:solidFill>
                  <a:srgbClr val="0000FF"/>
                </a:solidFill>
              </a:rPr>
              <a:t>磁路长度</a:t>
            </a:r>
            <a:r>
              <a:rPr lang="en-US" altLang="zh-CN">
                <a:solidFill>
                  <a:srgbClr val="0000FF"/>
                </a:solidFill>
              </a:rPr>
              <a:t>L=20cm</a:t>
            </a:r>
            <a:r>
              <a:rPr lang="zh-CN" altLang="zh-CN">
                <a:solidFill>
                  <a:srgbClr val="0000FF"/>
                </a:solidFill>
              </a:rPr>
              <a:t>，相对磁导率μ</a:t>
            </a:r>
            <a:r>
              <a:rPr lang="en-US" altLang="zh-CN" baseline="-25000">
                <a:solidFill>
                  <a:srgbClr val="0000FF"/>
                </a:solidFill>
              </a:rPr>
              <a:t>i</a:t>
            </a:r>
            <a:r>
              <a:rPr lang="en-US" altLang="zh-CN">
                <a:solidFill>
                  <a:srgbClr val="0000FF"/>
                </a:solidFill>
              </a:rPr>
              <a:t>=5000</a:t>
            </a:r>
            <a:r>
              <a:rPr lang="zh-CN" altLang="zh-CN">
                <a:solidFill>
                  <a:srgbClr val="0000FF"/>
                </a:solidFill>
              </a:rPr>
              <a:t>，气隙δ</a:t>
            </a:r>
            <a:r>
              <a:rPr lang="en-US" altLang="zh-CN" baseline="-25000">
                <a:solidFill>
                  <a:srgbClr val="0000FF"/>
                </a:solidFill>
              </a:rPr>
              <a:t>0</a:t>
            </a:r>
            <a:r>
              <a:rPr lang="en-US" altLang="zh-CN">
                <a:solidFill>
                  <a:srgbClr val="0000FF"/>
                </a:solidFill>
              </a:rPr>
              <a:t>=0.5cm</a:t>
            </a:r>
            <a:r>
              <a:rPr lang="zh-CN" altLang="zh-CN">
                <a:solidFill>
                  <a:srgbClr val="0000FF"/>
                </a:solidFill>
              </a:rPr>
              <a:t>，△δ</a:t>
            </a:r>
            <a:r>
              <a:rPr lang="en-US" altLang="zh-CN">
                <a:solidFill>
                  <a:srgbClr val="0000FF"/>
                </a:solidFill>
              </a:rPr>
              <a:t>=</a:t>
            </a:r>
            <a:r>
              <a:rPr lang="zh-CN" altLang="zh-CN">
                <a:solidFill>
                  <a:srgbClr val="0000FF"/>
                </a:solidFill>
              </a:rPr>
              <a:t>±</a:t>
            </a:r>
            <a:r>
              <a:rPr lang="en-US" altLang="zh-CN">
                <a:solidFill>
                  <a:srgbClr val="0000FF"/>
                </a:solidFill>
              </a:rPr>
              <a:t>0.1mm</a:t>
            </a:r>
            <a:r>
              <a:rPr lang="zh-CN" altLang="zh-CN">
                <a:solidFill>
                  <a:srgbClr val="0000FF"/>
                </a:solidFill>
              </a:rPr>
              <a:t>，真空磁导率μ</a:t>
            </a:r>
            <a:r>
              <a:rPr lang="en-US" altLang="zh-CN" baseline="-25000">
                <a:solidFill>
                  <a:srgbClr val="0000FF"/>
                </a:solidFill>
              </a:rPr>
              <a:t>0</a:t>
            </a:r>
            <a:r>
              <a:rPr lang="en-US" altLang="zh-CN">
                <a:solidFill>
                  <a:srgbClr val="0000FF"/>
                </a:solidFill>
              </a:rPr>
              <a:t>=4</a:t>
            </a:r>
            <a:r>
              <a:rPr lang="zh-CN" altLang="zh-CN">
                <a:solidFill>
                  <a:srgbClr val="0000FF"/>
                </a:solidFill>
              </a:rPr>
              <a:t>π×</a:t>
            </a:r>
            <a:r>
              <a:rPr lang="en-US" altLang="zh-CN">
                <a:solidFill>
                  <a:srgbClr val="0000FF"/>
                </a:solidFill>
              </a:rPr>
              <a:t>10</a:t>
            </a:r>
            <a:r>
              <a:rPr lang="en-US" altLang="zh-CN" baseline="30000">
                <a:solidFill>
                  <a:srgbClr val="0000FF"/>
                </a:solidFill>
              </a:rPr>
              <a:t>-7</a:t>
            </a:r>
            <a:r>
              <a:rPr lang="en-US" altLang="zh-CN">
                <a:solidFill>
                  <a:srgbClr val="0000FF"/>
                </a:solidFill>
              </a:rPr>
              <a:t>H/m</a:t>
            </a:r>
            <a:r>
              <a:rPr lang="zh-CN" altLang="zh-CN">
                <a:solidFill>
                  <a:srgbClr val="0000FF"/>
                </a:solidFill>
              </a:rPr>
              <a:t>，线圈匝数</a:t>
            </a:r>
            <a:r>
              <a:rPr lang="en-US" altLang="zh-CN">
                <a:solidFill>
                  <a:srgbClr val="0000FF"/>
                </a:solidFill>
              </a:rPr>
              <a:t>N=3000</a:t>
            </a:r>
            <a:r>
              <a:rPr lang="zh-CN" altLang="zh-CN">
                <a:solidFill>
                  <a:srgbClr val="0000FF"/>
                </a:solidFill>
              </a:rPr>
              <a:t>，求单端式传感器的灵敏度△</a:t>
            </a:r>
            <a:r>
              <a:rPr lang="en-US" altLang="zh-CN">
                <a:solidFill>
                  <a:srgbClr val="0000FF"/>
                </a:solidFill>
              </a:rPr>
              <a:t>L/</a:t>
            </a:r>
            <a:r>
              <a:rPr lang="zh-CN" altLang="zh-CN">
                <a:solidFill>
                  <a:srgbClr val="0000FF"/>
                </a:solidFill>
              </a:rPr>
              <a:t>△δ，若做成差动结构形式，其灵敏度将如何变化？</a:t>
            </a:r>
            <a:endParaRPr lang="zh-CN" altLang="en-US">
              <a:solidFill>
                <a:srgbClr val="0000FF"/>
              </a:solidFill>
            </a:endParaRPr>
          </a:p>
        </p:txBody>
      </p:sp>
      <p:sp>
        <p:nvSpPr>
          <p:cNvPr id="41987"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dirty="0">
                <a:solidFill>
                  <a:srgbClr val="FF3300"/>
                </a:solidFill>
                <a:latin typeface="Times New Roman" panose="02020603050405020304" pitchFamily="18" charset="0"/>
                <a:ea typeface="华文行楷" panose="02010800040101010101" pitchFamily="2" charset="-122"/>
              </a:rPr>
              <a:t>第五章：电感传感器例题</a:t>
            </a:r>
            <a:endParaRPr kumimoji="1" lang="zh-CN" altLang="en-US" sz="4000" dirty="0">
              <a:solidFill>
                <a:srgbClr val="FF3300"/>
              </a:solidFill>
              <a:latin typeface="Times New Roman" panose="02020603050405020304" pitchFamily="18" charset="0"/>
              <a:ea typeface="华文行楷" panose="02010800040101010101" pitchFamily="2" charset="-122"/>
            </a:endParaRPr>
          </a:p>
        </p:txBody>
      </p:sp>
      <p:sp>
        <p:nvSpPr>
          <p:cNvPr id="41988" name="矩形 3"/>
          <p:cNvSpPr>
            <a:spLocks noChangeArrowheads="1"/>
          </p:cNvSpPr>
          <p:nvPr/>
        </p:nvSpPr>
        <p:spPr bwMode="auto">
          <a:xfrm>
            <a:off x="2424113" y="3068639"/>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解：</a:t>
            </a:r>
            <a:endParaRPr lang="zh-CN" altLang="en-US"/>
          </a:p>
        </p:txBody>
      </p:sp>
      <p:sp>
        <p:nvSpPr>
          <p:cNvPr id="41989"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6" name="对象 5"/>
          <p:cNvGraphicFramePr>
            <a:graphicFrameLocks noChangeAspect="1"/>
          </p:cNvGraphicFramePr>
          <p:nvPr/>
        </p:nvGraphicFramePr>
        <p:xfrm>
          <a:off x="3087689" y="3789364"/>
          <a:ext cx="1208087" cy="720725"/>
        </p:xfrm>
        <a:graphic>
          <a:graphicData uri="http://schemas.openxmlformats.org/presentationml/2006/ole">
            <mc:AlternateContent xmlns:mc="http://schemas.openxmlformats.org/markup-compatibility/2006">
              <mc:Choice xmlns:v="urn:schemas-microsoft-com:vml" Requires="v">
                <p:oleObj spid="_x0000_s3089" name="Equation" r:id="rId1" imgW="12287250" imgH="7458075" progId="Equation.DSMT4">
                  <p:embed/>
                </p:oleObj>
              </mc:Choice>
              <mc:Fallback>
                <p:oleObj name="Equation" r:id="rId1" imgW="12287250" imgH="7458075" progId="Equation.DSMT4">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9" y="3789364"/>
                        <a:ext cx="12080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8" name="对象 7"/>
          <p:cNvGraphicFramePr>
            <a:graphicFrameLocks noChangeAspect="1"/>
          </p:cNvGraphicFramePr>
          <p:nvPr/>
        </p:nvGraphicFramePr>
        <p:xfrm>
          <a:off x="3070226" y="4587876"/>
          <a:ext cx="5305425" cy="1044575"/>
        </p:xfrm>
        <a:graphic>
          <a:graphicData uri="http://schemas.openxmlformats.org/presentationml/2006/ole">
            <mc:AlternateContent xmlns:mc="http://schemas.openxmlformats.org/markup-compatibility/2006">
              <mc:Choice xmlns:v="urn:schemas-microsoft-com:vml" Requires="v">
                <p:oleObj spid="_x0000_s3090" name="Equation" r:id="rId3" imgW="39938325" imgH="7896225" progId="Equation.DSMT4">
                  <p:embed/>
                </p:oleObj>
              </mc:Choice>
              <mc:Fallback>
                <p:oleObj name="Equation" r:id="rId3" imgW="39938325" imgH="7896225"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6" y="4587876"/>
                        <a:ext cx="53054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3"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10" name="对象 9"/>
          <p:cNvGraphicFramePr>
            <a:graphicFrameLocks noChangeAspect="1"/>
          </p:cNvGraphicFramePr>
          <p:nvPr/>
        </p:nvGraphicFramePr>
        <p:xfrm>
          <a:off x="3063875" y="2898775"/>
          <a:ext cx="7289800" cy="890588"/>
        </p:xfrm>
        <a:graphic>
          <a:graphicData uri="http://schemas.openxmlformats.org/presentationml/2006/ole">
            <mc:AlternateContent xmlns:mc="http://schemas.openxmlformats.org/markup-compatibility/2006">
              <mc:Choice xmlns:v="urn:schemas-microsoft-com:vml" Requires="v">
                <p:oleObj spid="_x0000_s3091" name="Equation" r:id="rId5" imgW="64731900" imgH="7896225" progId="Equation.DSMT4">
                  <p:embed/>
                </p:oleObj>
              </mc:Choice>
              <mc:Fallback>
                <p:oleObj name="Equation" r:id="rId5" imgW="64731900" imgH="7896225"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75" y="2898775"/>
                        <a:ext cx="72898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a:spLocks noChangeArrowheads="1"/>
          </p:cNvSpPr>
          <p:nvPr/>
        </p:nvSpPr>
        <p:spPr bwMode="auto">
          <a:xfrm>
            <a:off x="2611439" y="5661025"/>
            <a:ext cx="6751637" cy="954088"/>
          </a:xfrm>
          <a:prstGeom prst="rect">
            <a:avLst/>
          </a:prstGeom>
          <a:noFill/>
          <a:ln w="57150">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en-US" sz="2800" b="1">
                <a:solidFill>
                  <a:srgbClr val="0000FF"/>
                </a:solidFill>
              </a:rPr>
              <a:t>做成差动结构形式灵敏度将提高一倍。</a:t>
            </a:r>
            <a:endParaRPr lang="zh-CN" altLang="en-US" sz="2800" b="1">
              <a:solidFill>
                <a:srgbClr val="0000FF"/>
              </a:solidFill>
            </a:endParaRPr>
          </a:p>
          <a:p>
            <a:r>
              <a:rPr lang="zh-CN" altLang="en-US" sz="2800" b="1">
                <a:solidFill>
                  <a:srgbClr val="0000FF"/>
                </a:solidFill>
              </a:rPr>
              <a:t>　　知识点：变磁阻电感式传感器</a:t>
            </a:r>
            <a:endParaRPr lang="zh-CN" altLang="en-US"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2314" y="1196976"/>
            <a:ext cx="8135937" cy="646113"/>
          </a:xfrm>
          <a:prstGeom prst="rect">
            <a:avLst/>
          </a:prstGeom>
          <a:solidFill>
            <a:schemeClr val="bg1">
              <a:lumMod val="85000"/>
            </a:schemeClr>
          </a:solidFill>
          <a:ln>
            <a:solidFill>
              <a:srgbClr val="FF0000"/>
            </a:solidFill>
          </a:ln>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defRPr/>
            </a:pPr>
            <a:r>
              <a:rPr lang="en-US" altLang="zh-CN" b="1">
                <a:solidFill>
                  <a:srgbClr val="0000FF"/>
                </a:solidFill>
              </a:rPr>
              <a:t>2</a:t>
            </a:r>
            <a:r>
              <a:rPr lang="zh-CN" altLang="zh-CN" b="1">
                <a:solidFill>
                  <a:srgbClr val="0000FF"/>
                </a:solidFill>
              </a:rPr>
              <a:t>、分析如图所示自感传感器当动铁心左右移动时自感</a:t>
            </a:r>
            <a:r>
              <a:rPr lang="en-US" altLang="zh-CN" b="1">
                <a:solidFill>
                  <a:srgbClr val="0000FF"/>
                </a:solidFill>
              </a:rPr>
              <a:t>L</a:t>
            </a:r>
            <a:r>
              <a:rPr lang="zh-CN" altLang="zh-CN" b="1">
                <a:solidFill>
                  <a:srgbClr val="0000FF"/>
                </a:solidFill>
              </a:rPr>
              <a:t>变化情况（已知空气隙的长度为</a:t>
            </a:r>
            <a:r>
              <a:rPr lang="en-US" altLang="zh-CN" b="1">
                <a:solidFill>
                  <a:srgbClr val="0000FF"/>
                </a:solidFill>
              </a:rPr>
              <a:t>x1</a:t>
            </a:r>
            <a:r>
              <a:rPr lang="zh-CN" altLang="zh-CN" b="1">
                <a:solidFill>
                  <a:srgbClr val="0000FF"/>
                </a:solidFill>
              </a:rPr>
              <a:t>和</a:t>
            </a:r>
            <a:r>
              <a:rPr lang="en-US" altLang="zh-CN" b="1">
                <a:solidFill>
                  <a:srgbClr val="0000FF"/>
                </a:solidFill>
              </a:rPr>
              <a:t>x2</a:t>
            </a:r>
            <a:r>
              <a:rPr lang="zh-CN" altLang="zh-CN" b="1">
                <a:solidFill>
                  <a:srgbClr val="0000FF"/>
                </a:solidFill>
              </a:rPr>
              <a:t>，空气隙的面积为</a:t>
            </a:r>
            <a:r>
              <a:rPr lang="en-US" altLang="zh-CN" b="1">
                <a:solidFill>
                  <a:srgbClr val="0000FF"/>
                </a:solidFill>
              </a:rPr>
              <a:t>S</a:t>
            </a:r>
            <a:r>
              <a:rPr lang="zh-CN" altLang="zh-CN" b="1">
                <a:solidFill>
                  <a:srgbClr val="0000FF"/>
                </a:solidFill>
              </a:rPr>
              <a:t>，磁导率为μ，线圈匝数</a:t>
            </a:r>
            <a:r>
              <a:rPr lang="en-US" altLang="zh-CN" b="1">
                <a:solidFill>
                  <a:srgbClr val="0000FF"/>
                </a:solidFill>
              </a:rPr>
              <a:t>W</a:t>
            </a:r>
            <a:r>
              <a:rPr lang="zh-CN" altLang="zh-CN" b="1">
                <a:solidFill>
                  <a:srgbClr val="0000FF"/>
                </a:solidFill>
              </a:rPr>
              <a:t>不变）。</a:t>
            </a:r>
            <a:endParaRPr lang="zh-CN" altLang="zh-CN" b="1">
              <a:solidFill>
                <a:srgbClr val="0000FF"/>
              </a:solidFill>
            </a:endParaRPr>
          </a:p>
        </p:txBody>
      </p:sp>
      <p:sp>
        <p:nvSpPr>
          <p:cNvPr id="43011"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电感传感器例题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4301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3013" name="对象 4"/>
          <p:cNvGraphicFramePr>
            <a:graphicFrameLocks noChangeAspect="1"/>
          </p:cNvGraphicFramePr>
          <p:nvPr/>
        </p:nvGraphicFramePr>
        <p:xfrm>
          <a:off x="7464426" y="1843088"/>
          <a:ext cx="2873375" cy="2527300"/>
        </p:xfrm>
        <a:graphic>
          <a:graphicData uri="http://schemas.openxmlformats.org/presentationml/2006/ole">
            <mc:AlternateContent xmlns:mc="http://schemas.openxmlformats.org/markup-compatibility/2006">
              <mc:Choice xmlns:v="urn:schemas-microsoft-com:vml" Requires="v">
                <p:oleObj spid="_x0000_s4113" name="" r:id="rId1" imgW="10610850" imgH="9410700" progId="Visio.Drawing.11">
                  <p:embed/>
                </p:oleObj>
              </mc:Choice>
              <mc:Fallback>
                <p:oleObj name="" r:id="rId1" imgW="10610850" imgH="9410700" progId="Visio.Drawing.11">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6" y="1843088"/>
                        <a:ext cx="28733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矩形 5"/>
          <p:cNvSpPr>
            <a:spLocks noChangeArrowheads="1"/>
          </p:cNvSpPr>
          <p:nvPr/>
        </p:nvSpPr>
        <p:spPr bwMode="auto">
          <a:xfrm>
            <a:off x="1919289" y="2205039"/>
            <a:ext cx="2262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解：线圈中自感量：</a:t>
            </a:r>
            <a:endParaRPr lang="zh-CN" altLang="en-US"/>
          </a:p>
        </p:txBody>
      </p:sp>
      <p:sp>
        <p:nvSpPr>
          <p:cNvPr id="43015"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3016" name="对象 7"/>
          <p:cNvGraphicFramePr>
            <a:graphicFrameLocks noChangeAspect="1"/>
          </p:cNvGraphicFramePr>
          <p:nvPr/>
        </p:nvGraphicFramePr>
        <p:xfrm>
          <a:off x="4511676" y="2205038"/>
          <a:ext cx="976313" cy="831850"/>
        </p:xfrm>
        <a:graphic>
          <a:graphicData uri="http://schemas.openxmlformats.org/presentationml/2006/ole">
            <mc:AlternateContent xmlns:mc="http://schemas.openxmlformats.org/markup-compatibility/2006">
              <mc:Choice xmlns:v="urn:schemas-microsoft-com:vml" Requires="v">
                <p:oleObj spid="_x0000_s4114" name="Equation" r:id="rId3" imgW="9220200" imgH="7896225" progId="Equation.DSMT4">
                  <p:embed/>
                </p:oleObj>
              </mc:Choice>
              <mc:Fallback>
                <p:oleObj name="Equation" r:id="rId3" imgW="9220200" imgH="7896225"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6" y="2205038"/>
                        <a:ext cx="976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矩形 8"/>
          <p:cNvSpPr>
            <a:spLocks noChangeArrowheads="1"/>
          </p:cNvSpPr>
          <p:nvPr/>
        </p:nvSpPr>
        <p:spPr bwMode="auto">
          <a:xfrm>
            <a:off x="2135189" y="3090864"/>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磁路总磁阻：</a:t>
            </a:r>
            <a:endParaRPr lang="zh-CN" altLang="en-US"/>
          </a:p>
        </p:txBody>
      </p:sp>
      <p:sp>
        <p:nvSpPr>
          <p:cNvPr id="43018"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3019" name="对象 10"/>
          <p:cNvGraphicFramePr>
            <a:graphicFrameLocks noChangeAspect="1"/>
          </p:cNvGraphicFramePr>
          <p:nvPr/>
        </p:nvGraphicFramePr>
        <p:xfrm>
          <a:off x="3359151" y="3457575"/>
          <a:ext cx="4473575" cy="846138"/>
        </p:xfrm>
        <a:graphic>
          <a:graphicData uri="http://schemas.openxmlformats.org/presentationml/2006/ole">
            <mc:AlternateContent xmlns:mc="http://schemas.openxmlformats.org/markup-compatibility/2006">
              <mc:Choice xmlns:v="urn:schemas-microsoft-com:vml" Requires="v">
                <p:oleObj spid="_x0000_s4115" name="Equation" r:id="rId5" imgW="39719250" imgH="7458075" progId="Equation.DSMT4">
                  <p:embed/>
                </p:oleObj>
              </mc:Choice>
              <mc:Fallback>
                <p:oleObj name="Equation" r:id="rId5" imgW="39719250" imgH="7458075"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1" y="3457575"/>
                        <a:ext cx="447357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2316164" y="4437063"/>
            <a:ext cx="7559675" cy="2195986"/>
          </a:xfrm>
          <a:prstGeom prst="rect">
            <a:avLst/>
          </a:prstGeom>
          <a:solidFill>
            <a:schemeClr val="bg1">
              <a:lumMod val="85000"/>
            </a:schemeClr>
          </a:solidFill>
          <a:ln>
            <a:solidFill>
              <a:srgbClr val="FF0000"/>
            </a:solidFill>
          </a:ln>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lnSpc>
                <a:spcPct val="200000"/>
              </a:lnSpc>
              <a:defRPr/>
            </a:pPr>
            <a:r>
              <a:rPr lang="zh-CN" altLang="zh-CN" sz="2400" b="1">
                <a:solidFill>
                  <a:srgbClr val="0000FF"/>
                </a:solidFill>
              </a:rPr>
              <a:t>空气隙</a:t>
            </a:r>
            <a:r>
              <a:rPr lang="en-US" altLang="zh-CN" sz="2400" b="1">
                <a:solidFill>
                  <a:srgbClr val="0000FF"/>
                </a:solidFill>
              </a:rPr>
              <a:t>x</a:t>
            </a:r>
            <a:r>
              <a:rPr lang="en-US" altLang="zh-CN" sz="2400" b="1" baseline="-25000">
                <a:solidFill>
                  <a:srgbClr val="0000FF"/>
                </a:solidFill>
              </a:rPr>
              <a:t>1</a:t>
            </a:r>
            <a:r>
              <a:rPr lang="zh-CN" altLang="zh-CN" sz="2400" b="1">
                <a:solidFill>
                  <a:srgbClr val="0000FF"/>
                </a:solidFill>
              </a:rPr>
              <a:t>和</a:t>
            </a:r>
            <a:r>
              <a:rPr lang="en-US" altLang="zh-CN" sz="2400" b="1">
                <a:solidFill>
                  <a:srgbClr val="0000FF"/>
                </a:solidFill>
              </a:rPr>
              <a:t>x</a:t>
            </a:r>
            <a:r>
              <a:rPr lang="en-US" altLang="zh-CN" sz="2400" b="1" baseline="-25000">
                <a:solidFill>
                  <a:srgbClr val="0000FF"/>
                </a:solidFill>
              </a:rPr>
              <a:t>2</a:t>
            </a:r>
            <a:r>
              <a:rPr lang="zh-CN" altLang="zh-CN" sz="2400" b="1">
                <a:solidFill>
                  <a:srgbClr val="0000FF"/>
                </a:solidFill>
              </a:rPr>
              <a:t>各自变而其和不变，其他变量都不变，所以自感量</a:t>
            </a:r>
            <a:r>
              <a:rPr lang="en-US" altLang="zh-CN" sz="2400" b="1">
                <a:solidFill>
                  <a:srgbClr val="0000FF"/>
                </a:solidFill>
              </a:rPr>
              <a:t>L</a:t>
            </a:r>
            <a:r>
              <a:rPr lang="zh-CN" altLang="zh-CN" sz="2400" b="1">
                <a:solidFill>
                  <a:srgbClr val="0000FF"/>
                </a:solidFill>
              </a:rPr>
              <a:t>不变。</a:t>
            </a:r>
            <a:endParaRPr lang="zh-CN" altLang="zh-CN" sz="2400" b="1">
              <a:solidFill>
                <a:srgbClr val="0000FF"/>
              </a:solidFill>
            </a:endParaRPr>
          </a:p>
          <a:p>
            <a:pPr algn="ctr">
              <a:lnSpc>
                <a:spcPct val="200000"/>
              </a:lnSpc>
              <a:defRPr/>
            </a:pPr>
            <a:r>
              <a:rPr lang="zh-CN" altLang="zh-CN" sz="2400" b="1">
                <a:solidFill>
                  <a:srgbClr val="0000FF"/>
                </a:solidFill>
              </a:rPr>
              <a:t>　　知识点：变磁阻电感式传感器</a:t>
            </a:r>
            <a:endParaRPr lang="zh-CN" altLang="zh-CN" sz="2400" b="1">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TextBox 1"/>
          <p:cNvPicPr>
            <a:picLocks noRot="1" noChangeAspect="1" noMove="1" noResize="1" noEditPoints="1" noAdjustHandles="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181100"/>
            <a:ext cx="77978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电感传感器例题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pic>
        <p:nvPicPr>
          <p:cNvPr id="4403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9" y="3429000"/>
            <a:ext cx="4535487"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电感传感器例题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graphicFrame>
        <p:nvGraphicFramePr>
          <p:cNvPr id="45059" name="对象 4"/>
          <p:cNvGraphicFramePr>
            <a:graphicFrameLocks noChangeAspect="1"/>
          </p:cNvGraphicFramePr>
          <p:nvPr/>
        </p:nvGraphicFramePr>
        <p:xfrm>
          <a:off x="3503614" y="1000125"/>
          <a:ext cx="2147887" cy="762000"/>
        </p:xfrm>
        <a:graphic>
          <a:graphicData uri="http://schemas.openxmlformats.org/presentationml/2006/ole">
            <mc:AlternateContent xmlns:mc="http://schemas.openxmlformats.org/markup-compatibility/2006">
              <mc:Choice xmlns:v="urn:schemas-microsoft-com:vml" Requires="v">
                <p:oleObj spid="_x0000_s5152" name="Equation" r:id="rId1" imgW="18869025" imgH="6800850" progId="Equation.DSMT4">
                  <p:embed/>
                </p:oleObj>
              </mc:Choice>
              <mc:Fallback>
                <p:oleObj name="Equation" r:id="rId1" imgW="18869025" imgH="6800850" progId="Equation.DSMT4">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000125"/>
                        <a:ext cx="21478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Rectangle 3"/>
          <p:cNvSpPr>
            <a:spLocks noChangeArrowheads="1"/>
          </p:cNvSpPr>
          <p:nvPr/>
        </p:nvSpPr>
        <p:spPr bwMode="auto">
          <a:xfrm>
            <a:off x="1524000" y="311994"/>
            <a:ext cx="20069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sz="400"/>
              <a:t> </a:t>
            </a:r>
            <a:endParaRPr lang="zh-CN" altLang="zh-CN"/>
          </a:p>
        </p:txBody>
      </p:sp>
      <p:sp>
        <p:nvSpPr>
          <p:cNvPr id="45061" name="矩形 6"/>
          <p:cNvSpPr>
            <a:spLocks noChangeArrowheads="1"/>
          </p:cNvSpPr>
          <p:nvPr/>
        </p:nvSpPr>
        <p:spPr bwMode="auto">
          <a:xfrm>
            <a:off x="1824038" y="1196975"/>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解：（</a:t>
            </a:r>
            <a:r>
              <a:rPr lang="en-US" altLang="zh-CN"/>
              <a:t>1</a:t>
            </a:r>
            <a:r>
              <a:rPr lang="zh-CN" altLang="zh-CN"/>
              <a:t>）</a:t>
            </a:r>
            <a:endParaRPr lang="zh-CN" altLang="en-US"/>
          </a:p>
        </p:txBody>
      </p:sp>
      <p:sp>
        <p:nvSpPr>
          <p:cNvPr id="45062"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5063" name="对象 8"/>
          <p:cNvGraphicFramePr>
            <a:graphicFrameLocks noChangeAspect="1"/>
          </p:cNvGraphicFramePr>
          <p:nvPr/>
        </p:nvGraphicFramePr>
        <p:xfrm>
          <a:off x="3143251" y="1916114"/>
          <a:ext cx="4818063" cy="865187"/>
        </p:xfrm>
        <a:graphic>
          <a:graphicData uri="http://schemas.openxmlformats.org/presentationml/2006/ole">
            <mc:AlternateContent xmlns:mc="http://schemas.openxmlformats.org/markup-compatibility/2006">
              <mc:Choice xmlns:v="urn:schemas-microsoft-com:vml" Requires="v">
                <p:oleObj spid="_x0000_s5153" name="Equation" r:id="rId3" imgW="58807350" imgH="10534650" progId="Equation.DSMT4">
                  <p:embed/>
                </p:oleObj>
              </mc:Choice>
              <mc:Fallback>
                <p:oleObj name="Equation" r:id="rId3" imgW="58807350" imgH="1053465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916114"/>
                        <a:ext cx="48180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矩形 9"/>
          <p:cNvSpPr>
            <a:spLocks noChangeArrowheads="1"/>
          </p:cNvSpPr>
          <p:nvPr/>
        </p:nvSpPr>
        <p:spPr bwMode="auto">
          <a:xfrm>
            <a:off x="1663700" y="3068639"/>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a:t>
            </a:r>
            <a:r>
              <a:rPr lang="en-US" altLang="zh-CN"/>
              <a:t>2</a:t>
            </a:r>
            <a:r>
              <a:rPr lang="zh-CN" altLang="zh-CN"/>
              <a:t>）</a:t>
            </a:r>
            <a:endParaRPr lang="zh-CN" altLang="en-US"/>
          </a:p>
        </p:txBody>
      </p:sp>
      <p:sp>
        <p:nvSpPr>
          <p:cNvPr id="45065" name="Rectangle 1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5066" name="对象 11"/>
          <p:cNvGraphicFramePr>
            <a:graphicFrameLocks noChangeAspect="1"/>
          </p:cNvGraphicFramePr>
          <p:nvPr/>
        </p:nvGraphicFramePr>
        <p:xfrm>
          <a:off x="2343151" y="2924176"/>
          <a:ext cx="8031163" cy="720725"/>
        </p:xfrm>
        <a:graphic>
          <a:graphicData uri="http://schemas.openxmlformats.org/presentationml/2006/ole">
            <mc:AlternateContent xmlns:mc="http://schemas.openxmlformats.org/markup-compatibility/2006">
              <mc:Choice xmlns:v="urn:schemas-microsoft-com:vml" Requires="v">
                <p:oleObj spid="_x0000_s5154" name="Equation" r:id="rId5" imgW="82286475" imgH="7458075" progId="Equation.DSMT4">
                  <p:embed/>
                </p:oleObj>
              </mc:Choice>
              <mc:Fallback>
                <p:oleObj name="Equation" r:id="rId5" imgW="82286475" imgH="7458075"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3151" y="2924176"/>
                        <a:ext cx="80311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5068" name="对象 13"/>
          <p:cNvGraphicFramePr>
            <a:graphicFrameLocks noChangeAspect="1"/>
          </p:cNvGraphicFramePr>
          <p:nvPr/>
        </p:nvGraphicFramePr>
        <p:xfrm>
          <a:off x="5495925" y="4365626"/>
          <a:ext cx="2001838" cy="792163"/>
        </p:xfrm>
        <a:graphic>
          <a:graphicData uri="http://schemas.openxmlformats.org/presentationml/2006/ole">
            <mc:AlternateContent xmlns:mc="http://schemas.openxmlformats.org/markup-compatibility/2006">
              <mc:Choice xmlns:v="urn:schemas-microsoft-com:vml" Requires="v">
                <p:oleObj spid="_x0000_s5155" name="Equation" r:id="rId7" imgW="16897350" imgH="6800850" progId="Equation.DSMT4">
                  <p:embed/>
                </p:oleObj>
              </mc:Choice>
              <mc:Fallback>
                <p:oleObj name="Equation" r:id="rId7" imgW="16897350" imgH="6800850" progId="Equation.DSMT4">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5925" y="4365626"/>
                        <a:ext cx="20018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9" name="矩形 14"/>
          <p:cNvSpPr>
            <a:spLocks noChangeArrowheads="1"/>
          </p:cNvSpPr>
          <p:nvPr/>
        </p:nvSpPr>
        <p:spPr bwMode="auto">
          <a:xfrm>
            <a:off x="1949450" y="4652964"/>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a:t>
            </a:r>
            <a:r>
              <a:rPr lang="en-US" altLang="zh-CN"/>
              <a:t>3</a:t>
            </a:r>
            <a:r>
              <a:rPr lang="zh-CN" altLang="zh-CN"/>
              <a:t>）</a:t>
            </a:r>
            <a:endParaRPr lang="zh-CN" altLang="en-US"/>
          </a:p>
        </p:txBody>
      </p:sp>
      <p:sp>
        <p:nvSpPr>
          <p:cNvPr id="45070" name="矩形 15"/>
          <p:cNvSpPr>
            <a:spLocks noChangeArrowheads="1"/>
          </p:cNvSpPr>
          <p:nvPr/>
        </p:nvSpPr>
        <p:spPr bwMode="auto">
          <a:xfrm>
            <a:off x="1927225" y="5732464"/>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a:t>
            </a:r>
            <a:r>
              <a:rPr lang="en-US" altLang="zh-CN"/>
              <a:t>4</a:t>
            </a:r>
            <a:r>
              <a:rPr lang="zh-CN" altLang="zh-CN"/>
              <a:t>）</a:t>
            </a:r>
            <a:endParaRPr lang="zh-CN" altLang="en-US"/>
          </a:p>
        </p:txBody>
      </p:sp>
      <p:graphicFrame>
        <p:nvGraphicFramePr>
          <p:cNvPr id="45071" name="对象 16"/>
          <p:cNvGraphicFramePr>
            <a:graphicFrameLocks noChangeAspect="1"/>
          </p:cNvGraphicFramePr>
          <p:nvPr/>
        </p:nvGraphicFramePr>
        <p:xfrm>
          <a:off x="2855914" y="5729289"/>
          <a:ext cx="2187575" cy="739775"/>
        </p:xfrm>
        <a:graphic>
          <a:graphicData uri="http://schemas.openxmlformats.org/presentationml/2006/ole">
            <mc:AlternateContent xmlns:mc="http://schemas.openxmlformats.org/markup-compatibility/2006">
              <mc:Choice xmlns:v="urn:schemas-microsoft-com:vml" Requires="v">
                <p:oleObj spid="_x0000_s5156" name="Equation" r:id="rId9" imgW="19964400" imgH="6800850" progId="Equation.DSMT4">
                  <p:embed/>
                </p:oleObj>
              </mc:Choice>
              <mc:Fallback>
                <p:oleObj name="Equation" r:id="rId9" imgW="19964400" imgH="6800850" progId="Equation.DSMT4">
                  <p:embed/>
                  <p:pic>
                    <p:nvPicPr>
                      <p:cNvPr id="0" name="对象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4" y="5729289"/>
                        <a:ext cx="21875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2" name="对象 17"/>
          <p:cNvGraphicFramePr>
            <a:graphicFrameLocks noChangeAspect="1"/>
          </p:cNvGraphicFramePr>
          <p:nvPr/>
        </p:nvGraphicFramePr>
        <p:xfrm>
          <a:off x="6088064" y="5784850"/>
          <a:ext cx="2898775" cy="635000"/>
        </p:xfrm>
        <a:graphic>
          <a:graphicData uri="http://schemas.openxmlformats.org/presentationml/2006/ole">
            <mc:AlternateContent xmlns:mc="http://schemas.openxmlformats.org/markup-compatibility/2006">
              <mc:Choice xmlns:v="urn:schemas-microsoft-com:vml" Requires="v">
                <p:oleObj spid="_x0000_s5157" name="Equation" r:id="rId11" imgW="33137475" imgH="7239000" progId="Equation.DSMT4">
                  <p:embed/>
                </p:oleObj>
              </mc:Choice>
              <mc:Fallback>
                <p:oleObj name="Equation" r:id="rId11" imgW="33137475" imgH="7239000" progId="Equation.DSMT4">
                  <p:embed/>
                  <p:pic>
                    <p:nvPicPr>
                      <p:cNvPr id="0" name="对象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8064" y="5784850"/>
                        <a:ext cx="2898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3" name="Rectangle 1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5074" name="Rectangle 17"/>
          <p:cNvSpPr>
            <a:spLocks noChangeArrowheads="1"/>
          </p:cNvSpPr>
          <p:nvPr/>
        </p:nvSpPr>
        <p:spPr bwMode="auto">
          <a:xfrm>
            <a:off x="1524000" y="731094"/>
            <a:ext cx="20069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sz="400"/>
              <a:t> </a:t>
            </a:r>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2351089" y="1341438"/>
            <a:ext cx="727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a:t>1</a:t>
            </a:r>
            <a:r>
              <a:rPr lang="zh-CN" altLang="zh-CN"/>
              <a:t>、说明差动变隙式电感传感器的主要组成和工作原理。</a:t>
            </a:r>
            <a:endParaRPr lang="zh-CN" altLang="zh-CN"/>
          </a:p>
        </p:txBody>
      </p:sp>
      <p:sp>
        <p:nvSpPr>
          <p:cNvPr id="51203"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简答题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graphicFrame>
        <p:nvGraphicFramePr>
          <p:cNvPr id="4" name="对象 3"/>
          <p:cNvGraphicFramePr>
            <a:graphicFrameLocks noChangeAspect="1"/>
          </p:cNvGraphicFramePr>
          <p:nvPr/>
        </p:nvGraphicFramePr>
        <p:xfrm>
          <a:off x="1538288" y="2349500"/>
          <a:ext cx="3333750" cy="2876550"/>
        </p:xfrm>
        <a:graphic>
          <a:graphicData uri="http://schemas.openxmlformats.org/presentationml/2006/ole">
            <mc:AlternateContent xmlns:mc="http://schemas.openxmlformats.org/markup-compatibility/2006">
              <mc:Choice xmlns:v="urn:schemas-microsoft-com:vml" Requires="v">
                <p:oleObj spid="_x0000_s6151" name="" r:id="rId1" imgW="20326350" imgH="17545050" progId="">
                  <p:embed/>
                </p:oleObj>
              </mc:Choice>
              <mc:Fallback>
                <p:oleObj name="" r:id="rId1" imgW="20326350" imgH="17545050" progId="">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2349500"/>
                        <a:ext cx="3333750" cy="28765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76" y="1916114"/>
            <a:ext cx="505301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Effect transition="in" filter="fade">
                                      <p:cBhvr>
                                        <p:cTn id="13" dur="1000"/>
                                        <p:tgtEl>
                                          <p:spTgt spid="74755"/>
                                        </p:tgtEl>
                                      </p:cBhvr>
                                    </p:animEffect>
                                    <p:anim calcmode="lin" valueType="num">
                                      <p:cBhvr>
                                        <p:cTn id="14" dur="1000" fill="hold"/>
                                        <p:tgtEl>
                                          <p:spTgt spid="74755"/>
                                        </p:tgtEl>
                                        <p:attrNameLst>
                                          <p:attrName>ppt_x</p:attrName>
                                        </p:attrNameLst>
                                      </p:cBhvr>
                                      <p:tavLst>
                                        <p:tav tm="0">
                                          <p:val>
                                            <p:strVal val="#ppt_x"/>
                                          </p:val>
                                        </p:tav>
                                        <p:tav tm="100000">
                                          <p:val>
                                            <p:strVal val="#ppt_x"/>
                                          </p:val>
                                        </p:tav>
                                      </p:tavLst>
                                    </p:anim>
                                    <p:anim calcmode="lin" valueType="num">
                                      <p:cBhvr>
                                        <p:cTn id="15" dur="1000" fill="hold"/>
                                        <p:tgtEl>
                                          <p:spTgt spid="747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1"/>
          <p:cNvSpPr txBox="1">
            <a:spLocks noChangeArrowheads="1"/>
          </p:cNvSpPr>
          <p:nvPr/>
        </p:nvSpPr>
        <p:spPr bwMode="auto">
          <a:xfrm>
            <a:off x="2351089" y="1341438"/>
            <a:ext cx="727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a:t>2</a:t>
            </a:r>
            <a:r>
              <a:rPr lang="zh-CN" altLang="zh-CN"/>
              <a:t>、差动变压器式传感器有几种结构形式？ 各有什么特点？</a:t>
            </a:r>
            <a:endParaRPr lang="zh-CN" altLang="zh-CN"/>
          </a:p>
        </p:txBody>
      </p:sp>
      <p:sp>
        <p:nvSpPr>
          <p:cNvPr id="52227"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简答题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5" name="TextBox 4"/>
          <p:cNvSpPr txBox="1">
            <a:spLocks noChangeArrowheads="1"/>
          </p:cNvSpPr>
          <p:nvPr/>
        </p:nvSpPr>
        <p:spPr bwMode="auto">
          <a:xfrm>
            <a:off x="2424114" y="1989138"/>
            <a:ext cx="70564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答：差动变压器式传感器主要有</a:t>
            </a:r>
            <a:r>
              <a:rPr lang="zh-CN" altLang="zh-CN">
                <a:solidFill>
                  <a:srgbClr val="FF0000"/>
                </a:solidFill>
              </a:rPr>
              <a:t>变隙式</a:t>
            </a:r>
            <a:r>
              <a:rPr lang="zh-CN" altLang="zh-CN"/>
              <a:t>差动传感器和</a:t>
            </a:r>
            <a:r>
              <a:rPr lang="zh-CN" altLang="zh-CN">
                <a:solidFill>
                  <a:srgbClr val="FF0000"/>
                </a:solidFill>
              </a:rPr>
              <a:t>螺线管式</a:t>
            </a:r>
            <a:r>
              <a:rPr lang="zh-CN" altLang="zh-CN"/>
              <a:t>差动变压器两种结构形式。</a:t>
            </a:r>
            <a:endParaRPr lang="zh-CN" altLang="zh-CN"/>
          </a:p>
          <a:p>
            <a:r>
              <a:rPr lang="zh-CN" altLang="zh-CN"/>
              <a:t>差动变压器式传感器根据输出电压的大小和极性可以反映出被测物体位移的大小和方向。</a:t>
            </a:r>
            <a:endParaRPr lang="zh-CN" altLang="zh-CN"/>
          </a:p>
          <a:p>
            <a:r>
              <a:rPr lang="zh-CN" altLang="zh-CN"/>
              <a:t>螺线管式差动变压器如采用差动整流电路，可消除零点残余电压，根据输出电压的符号可判断衔铁的位置，但不能判断运动的方向；如配用相敏检波电路，可判断位移的大小和方向。</a:t>
            </a:r>
            <a:endParaRPr lang="zh-CN" altLang="en-US"/>
          </a:p>
        </p:txBody>
      </p:sp>
      <p:sp>
        <p:nvSpPr>
          <p:cNvPr id="52229" name="TextBox 5"/>
          <p:cNvSpPr txBox="1">
            <a:spLocks noChangeArrowheads="1"/>
          </p:cNvSpPr>
          <p:nvPr/>
        </p:nvSpPr>
        <p:spPr bwMode="auto">
          <a:xfrm>
            <a:off x="2351088" y="4365626"/>
            <a:ext cx="71294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en-US" altLang="zh-CN"/>
              <a:t>3</a:t>
            </a:r>
            <a:r>
              <a:rPr lang="zh-CN" altLang="zh-CN"/>
              <a:t>、差动变压器式传感器的零点残余电压产生的原因是什么？怎样减小和消除它的影响？</a:t>
            </a:r>
            <a:endParaRPr lang="zh-CN" altLang="zh-CN"/>
          </a:p>
        </p:txBody>
      </p:sp>
      <p:sp>
        <p:nvSpPr>
          <p:cNvPr id="7" name="TextBox 6"/>
          <p:cNvSpPr txBox="1">
            <a:spLocks noChangeArrowheads="1"/>
          </p:cNvSpPr>
          <p:nvPr/>
        </p:nvSpPr>
        <p:spPr bwMode="auto">
          <a:xfrm>
            <a:off x="2424114" y="5157789"/>
            <a:ext cx="74882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答：零点残余电压的产生原因：传感器的两次极绕组的电气参数与几何尺寸不对称，导致它们产生的感应电势幅值不等、相位不同，构成了零点残余电压的基波；由于磁性材料磁化曲线的非线性（磁饱和，磁滞），产生了零点残余电压的高次谐波（主要是三次谐波）。</a:t>
            </a:r>
            <a:endParaRPr lang="zh-CN" altLang="zh-CN"/>
          </a:p>
          <a:p>
            <a:r>
              <a:rPr lang="en-US" altLang="zh-CN"/>
              <a:t>   </a:t>
            </a:r>
            <a:r>
              <a:rPr lang="zh-CN" altLang="zh-CN"/>
              <a:t>为了减小和消除零点残余电压，可采用差动整流电路。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1558925" y="1196975"/>
            <a:ext cx="892968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nSpc>
                <a:spcPct val="200000"/>
              </a:lnSpc>
            </a:pPr>
            <a:r>
              <a:rPr lang="zh-CN" altLang="zh-CN" sz="2000"/>
              <a:t>若要你需要用差动变压器式加速度传感器来测量某测试平台振动的加速度。请你：</a:t>
            </a:r>
            <a:endParaRPr lang="zh-CN" altLang="zh-CN" sz="2000" b="1"/>
          </a:p>
          <a:p>
            <a:pPr>
              <a:lnSpc>
                <a:spcPct val="200000"/>
              </a:lnSpc>
            </a:pPr>
            <a:r>
              <a:rPr lang="zh-CN" altLang="zh-CN" sz="2000"/>
              <a:t>（</a:t>
            </a:r>
            <a:r>
              <a:rPr lang="en-US" altLang="zh-CN" sz="2000"/>
              <a:t>1</a:t>
            </a:r>
            <a:r>
              <a:rPr lang="zh-CN" altLang="zh-CN" sz="2000"/>
              <a:t>）设计出该测量系统的框图，并作必要的标注或说明；</a:t>
            </a:r>
            <a:endParaRPr lang="zh-CN" altLang="zh-CN" sz="2000"/>
          </a:p>
          <a:p>
            <a:pPr>
              <a:lnSpc>
                <a:spcPct val="200000"/>
              </a:lnSpc>
            </a:pPr>
            <a:r>
              <a:rPr lang="zh-CN" altLang="zh-CN" sz="2000"/>
              <a:t>（</a:t>
            </a:r>
            <a:r>
              <a:rPr lang="en-US" altLang="zh-CN" sz="2000"/>
              <a:t>2</a:t>
            </a:r>
            <a:r>
              <a:rPr lang="zh-CN" altLang="zh-CN" sz="2000"/>
              <a:t>）画出你所选用的差动变压器式加速度传感器的原理图，并简述其基本工作原理；</a:t>
            </a:r>
            <a:endParaRPr lang="zh-CN" altLang="zh-CN" sz="2000"/>
          </a:p>
          <a:p>
            <a:pPr>
              <a:lnSpc>
                <a:spcPct val="200000"/>
              </a:lnSpc>
            </a:pPr>
            <a:r>
              <a:rPr lang="zh-CN" altLang="zh-CN" sz="2000"/>
              <a:t>（</a:t>
            </a:r>
            <a:r>
              <a:rPr lang="en-US" altLang="zh-CN" sz="2000"/>
              <a:t>3</a:t>
            </a:r>
            <a:r>
              <a:rPr lang="zh-CN" altLang="zh-CN" sz="2000"/>
              <a:t>）给出差动变压器式加速度的测量电路图，并从工作原理上详细阐明它是如何实现既能测量加速度的大小，又能辨别加速度的方向的。</a:t>
            </a:r>
            <a:endParaRPr lang="zh-CN" altLang="en-US" sz="2000"/>
          </a:p>
        </p:txBody>
      </p:sp>
      <p:sp>
        <p:nvSpPr>
          <p:cNvPr id="53251"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综合分析设计题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2063751" y="1196976"/>
            <a:ext cx="8424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解：</a:t>
            </a:r>
            <a:endParaRPr lang="zh-CN" altLang="zh-CN"/>
          </a:p>
          <a:p>
            <a:r>
              <a:rPr lang="zh-CN" altLang="zh-CN"/>
              <a:t>（</a:t>
            </a:r>
            <a:r>
              <a:rPr lang="en-US" altLang="zh-CN"/>
              <a:t>1</a:t>
            </a:r>
            <a:r>
              <a:rPr lang="zh-CN" altLang="zh-CN"/>
              <a:t>）设计出该测量系统的框图，并作必要的标注或说明</a:t>
            </a:r>
            <a:endParaRPr lang="zh-CN" altLang="en-US"/>
          </a:p>
        </p:txBody>
      </p:sp>
      <p:sp>
        <p:nvSpPr>
          <p:cNvPr id="54275"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综合分析设计题答案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5427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54277" name="对象 4"/>
          <p:cNvGraphicFramePr>
            <a:graphicFrameLocks noChangeAspect="1"/>
          </p:cNvGraphicFramePr>
          <p:nvPr/>
        </p:nvGraphicFramePr>
        <p:xfrm>
          <a:off x="2566989" y="2276476"/>
          <a:ext cx="6238875" cy="2016125"/>
        </p:xfrm>
        <a:graphic>
          <a:graphicData uri="http://schemas.openxmlformats.org/presentationml/2006/ole">
            <mc:AlternateContent xmlns:mc="http://schemas.openxmlformats.org/markup-compatibility/2006">
              <mc:Choice xmlns:v="urn:schemas-microsoft-com:vml" Requires="v">
                <p:oleObj spid="_x0000_s7180" name="" r:id="rId1" imgW="24460200" imgH="7924800" progId="Visio.Drawing.6">
                  <p:embed/>
                </p:oleObj>
              </mc:Choice>
              <mc:Fallback>
                <p:oleObj name="" r:id="rId1" imgW="24460200" imgH="7924800" progId="Visio.Drawing.6">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2276476"/>
                        <a:ext cx="62388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矩形 5"/>
          <p:cNvSpPr>
            <a:spLocks noChangeArrowheads="1"/>
          </p:cNvSpPr>
          <p:nvPr/>
        </p:nvSpPr>
        <p:spPr bwMode="auto">
          <a:xfrm>
            <a:off x="1847851" y="4724400"/>
            <a:ext cx="447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a:t>
            </a:r>
            <a:r>
              <a:rPr lang="en-US" altLang="zh-CN"/>
              <a:t>2</a:t>
            </a:r>
            <a:r>
              <a:rPr lang="zh-CN" altLang="zh-CN"/>
              <a:t>）差动变压器式加速度传感器的原理图</a:t>
            </a:r>
            <a:endParaRPr lang="zh-CN" altLang="en-US"/>
          </a:p>
        </p:txBody>
      </p:sp>
      <p:graphicFrame>
        <p:nvGraphicFramePr>
          <p:cNvPr id="54279" name="对象 6"/>
          <p:cNvGraphicFramePr>
            <a:graphicFrameLocks noChangeAspect="1"/>
          </p:cNvGraphicFramePr>
          <p:nvPr/>
        </p:nvGraphicFramePr>
        <p:xfrm>
          <a:off x="7304089" y="4189413"/>
          <a:ext cx="2892425" cy="1809750"/>
        </p:xfrm>
        <a:graphic>
          <a:graphicData uri="http://schemas.openxmlformats.org/presentationml/2006/ole">
            <mc:AlternateContent xmlns:mc="http://schemas.openxmlformats.org/markup-compatibility/2006">
              <mc:Choice xmlns:v="urn:schemas-microsoft-com:vml" Requires="v">
                <p:oleObj spid="_x0000_s7181" name="" r:id="rId3" imgW="2609850" imgH="1628775" progId="">
                  <p:embed/>
                </p:oleObj>
              </mc:Choice>
              <mc:Fallback>
                <p:oleObj name="" r:id="rId3" imgW="2609850" imgH="1628775" progId="">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4089" y="4189413"/>
                        <a:ext cx="2892425" cy="1809750"/>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B80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综合分析设计题答案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55299"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55300" name="矩形 7"/>
          <p:cNvSpPr>
            <a:spLocks noChangeArrowheads="1"/>
          </p:cNvSpPr>
          <p:nvPr/>
        </p:nvSpPr>
        <p:spPr bwMode="auto">
          <a:xfrm>
            <a:off x="1804989" y="1268413"/>
            <a:ext cx="84677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a:t>
            </a:r>
            <a:r>
              <a:rPr lang="en-US" altLang="zh-CN"/>
              <a:t>3</a:t>
            </a:r>
            <a:r>
              <a:rPr lang="zh-CN" altLang="zh-CN"/>
              <a:t>）差动变压器式加速度的测量电路图</a:t>
            </a:r>
            <a:endParaRPr lang="zh-CN" altLang="zh-CN"/>
          </a:p>
          <a:p>
            <a:r>
              <a:rPr lang="zh-CN" altLang="zh-CN"/>
              <a:t>为了达到能辨别移动方向和消除零点残余电压的目的，实际测量时，常常采用差动整流电路或相敏检波电路。 </a:t>
            </a:r>
            <a:endParaRPr lang="zh-CN" altLang="zh-CN"/>
          </a:p>
          <a:p>
            <a:r>
              <a:rPr lang="zh-CN" altLang="zh-CN">
                <a:solidFill>
                  <a:srgbClr val="0000FF"/>
                </a:solidFill>
              </a:rPr>
              <a:t>法一</a:t>
            </a:r>
            <a:r>
              <a:rPr lang="zh-CN" altLang="zh-CN"/>
              <a:t>：差动整流电路</a:t>
            </a:r>
            <a:endParaRPr lang="zh-CN" altLang="zh-CN"/>
          </a:p>
          <a:p>
            <a:r>
              <a:rPr lang="zh-CN" altLang="zh-CN"/>
              <a:t>把差动变压器的两个次级输出电压分别整流， 然后将整流的电压或电流的差值作为输出。</a:t>
            </a:r>
            <a:endParaRPr lang="zh-CN" altLang="zh-CN"/>
          </a:p>
          <a:p>
            <a:r>
              <a:rPr lang="zh-CN" altLang="zh-CN"/>
              <a:t>下面给出全波电压输出的差动整流电路：</a:t>
            </a:r>
            <a:endParaRPr lang="zh-CN" altLang="en-US"/>
          </a:p>
        </p:txBody>
      </p:sp>
      <p:sp>
        <p:nvSpPr>
          <p:cNvPr id="55301"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55302" name="对象 9"/>
          <p:cNvGraphicFramePr>
            <a:graphicFrameLocks noChangeAspect="1"/>
          </p:cNvGraphicFramePr>
          <p:nvPr/>
        </p:nvGraphicFramePr>
        <p:xfrm>
          <a:off x="6888163" y="2924175"/>
          <a:ext cx="3663950" cy="2522538"/>
        </p:xfrm>
        <a:graphic>
          <a:graphicData uri="http://schemas.openxmlformats.org/presentationml/2006/ole">
            <mc:AlternateContent xmlns:mc="http://schemas.openxmlformats.org/markup-compatibility/2006">
              <mc:Choice xmlns:v="urn:schemas-microsoft-com:vml" Requires="v">
                <p:oleObj spid="_x0000_s8199" name="" r:id="rId1" imgW="16116300" imgH="11106150" progId="Visio.Drawing.6">
                  <p:embed/>
                </p:oleObj>
              </mc:Choice>
              <mc:Fallback>
                <p:oleObj name="" r:id="rId1" imgW="16116300" imgH="11106150" progId="Visio.Drawing.6">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3" y="2924175"/>
                        <a:ext cx="3663950"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53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4868863"/>
            <a:ext cx="5260975"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综合分析设计题答案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5632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56324" name="矩形 7"/>
          <p:cNvSpPr>
            <a:spLocks noChangeArrowheads="1"/>
          </p:cNvSpPr>
          <p:nvPr/>
        </p:nvSpPr>
        <p:spPr bwMode="auto">
          <a:xfrm>
            <a:off x="1703389" y="1052513"/>
            <a:ext cx="84661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sz="1400"/>
              <a:t>法二：相敏检</a:t>
            </a:r>
            <a:br>
              <a:rPr lang="zh-CN" altLang="zh-CN" sz="1400"/>
            </a:br>
            <a:r>
              <a:rPr lang="zh-CN" altLang="zh-CN" sz="1400"/>
              <a:t>波电路</a:t>
            </a:r>
            <a:r>
              <a:rPr lang="en-US" altLang="zh-CN" sz="1400"/>
              <a:t>         </a:t>
            </a:r>
            <a:endParaRPr lang="zh-CN" altLang="zh-CN" sz="1400"/>
          </a:p>
          <a:p>
            <a:r>
              <a:rPr lang="zh-CN" altLang="zh-CN" sz="1400"/>
              <a:t>　　输入信号</a:t>
            </a:r>
            <a:r>
              <a:rPr lang="en-US" altLang="zh-CN" sz="1400" i="1"/>
              <a:t>u</a:t>
            </a:r>
            <a:r>
              <a:rPr lang="en-US" altLang="zh-CN" sz="1400"/>
              <a:t>2(</a:t>
            </a:r>
            <a:r>
              <a:rPr lang="zh-CN" altLang="zh-CN" sz="1400"/>
              <a:t>差动变压器式传感器输出的调幅波电压</a:t>
            </a:r>
            <a:r>
              <a:rPr lang="en-US" altLang="zh-CN" sz="1400"/>
              <a:t>)</a:t>
            </a:r>
            <a:r>
              <a:rPr lang="zh-CN" altLang="zh-CN" sz="1400"/>
              <a:t>通过变压器</a:t>
            </a:r>
            <a:r>
              <a:rPr lang="en-US" altLang="zh-CN" sz="1400"/>
              <a:t>T1</a:t>
            </a:r>
            <a:r>
              <a:rPr lang="zh-CN" altLang="zh-CN" sz="1400"/>
              <a:t>加到环形电桥的一个对角线上。参考信号</a:t>
            </a:r>
            <a:r>
              <a:rPr lang="en-US" altLang="zh-CN" sz="1400" i="1"/>
              <a:t>u</a:t>
            </a:r>
            <a:r>
              <a:rPr lang="en-US" altLang="zh-CN" sz="1400"/>
              <a:t>s</a:t>
            </a:r>
            <a:r>
              <a:rPr lang="zh-CN" altLang="zh-CN" sz="1400"/>
              <a:t>通过变压器</a:t>
            </a:r>
            <a:r>
              <a:rPr lang="en-US" altLang="zh-CN" sz="1400"/>
              <a:t>T2</a:t>
            </a:r>
            <a:r>
              <a:rPr lang="zh-CN" altLang="zh-CN" sz="1400"/>
              <a:t>加到环形电桥的另一个对角线上。 输出信号</a:t>
            </a:r>
            <a:r>
              <a:rPr lang="en-US" altLang="zh-CN" sz="1400" i="1"/>
              <a:t>u</a:t>
            </a:r>
            <a:r>
              <a:rPr lang="en-US" altLang="zh-CN" sz="1400"/>
              <a:t>o</a:t>
            </a:r>
            <a:r>
              <a:rPr lang="zh-CN" altLang="zh-CN" sz="1400"/>
              <a:t>从变压器</a:t>
            </a:r>
            <a:r>
              <a:rPr lang="en-US" altLang="zh-CN" sz="1400"/>
              <a:t>T1</a:t>
            </a:r>
            <a:r>
              <a:rPr lang="zh-CN" altLang="zh-CN" sz="1400"/>
              <a:t>与</a:t>
            </a:r>
            <a:r>
              <a:rPr lang="en-US" altLang="zh-CN" sz="1400"/>
              <a:t>T2</a:t>
            </a:r>
            <a:r>
              <a:rPr lang="zh-CN" altLang="zh-CN" sz="1400"/>
              <a:t>的中心抽头引出。</a:t>
            </a:r>
            <a:endParaRPr lang="zh-CN" altLang="zh-CN" sz="1400"/>
          </a:p>
          <a:p>
            <a:r>
              <a:rPr lang="zh-CN" altLang="zh-CN" sz="1400"/>
              <a:t>　　平衡电阻</a:t>
            </a:r>
            <a:r>
              <a:rPr lang="en-US" altLang="zh-CN" sz="1400" i="1"/>
              <a:t>R</a:t>
            </a:r>
            <a:r>
              <a:rPr lang="zh-CN" altLang="zh-CN" sz="1400"/>
              <a:t>起限流作用，以避免二极管导通时变压器</a:t>
            </a:r>
            <a:r>
              <a:rPr lang="en-US" altLang="zh-CN" sz="1400"/>
              <a:t>T2</a:t>
            </a:r>
            <a:r>
              <a:rPr lang="zh-CN" altLang="zh-CN" sz="1400"/>
              <a:t>的次级电流过大。</a:t>
            </a:r>
            <a:r>
              <a:rPr lang="en-US" altLang="zh-CN" sz="1400" i="1"/>
              <a:t>RL</a:t>
            </a:r>
            <a:r>
              <a:rPr lang="zh-CN" altLang="zh-CN" sz="1400"/>
              <a:t>为负载电阻。</a:t>
            </a:r>
            <a:r>
              <a:rPr lang="en-US" altLang="zh-CN" sz="1400" i="1"/>
              <a:t>u</a:t>
            </a:r>
            <a:r>
              <a:rPr lang="en-US" altLang="zh-CN" sz="1400"/>
              <a:t>s</a:t>
            </a:r>
            <a:r>
              <a:rPr lang="zh-CN" altLang="zh-CN" sz="1400"/>
              <a:t>的幅值要远大于输入信号</a:t>
            </a:r>
            <a:r>
              <a:rPr lang="en-US" altLang="zh-CN" sz="1400" i="1"/>
              <a:t>u</a:t>
            </a:r>
            <a:r>
              <a:rPr lang="en-US" altLang="zh-CN" sz="1400"/>
              <a:t>2</a:t>
            </a:r>
            <a:r>
              <a:rPr lang="zh-CN" altLang="zh-CN" sz="1400"/>
              <a:t>的幅值，以便有效控制四个二极管的导通状态，且</a:t>
            </a:r>
            <a:r>
              <a:rPr lang="en-US" altLang="zh-CN" sz="1400" i="1"/>
              <a:t>u</a:t>
            </a:r>
            <a:r>
              <a:rPr lang="en-US" altLang="zh-CN" sz="1400"/>
              <a:t>s</a:t>
            </a:r>
            <a:r>
              <a:rPr lang="zh-CN" altLang="zh-CN" sz="1400"/>
              <a:t>和差动变压器式传感器激磁电压</a:t>
            </a:r>
            <a:r>
              <a:rPr lang="en-US" altLang="zh-CN" sz="1400" i="1"/>
              <a:t>u</a:t>
            </a:r>
            <a:r>
              <a:rPr lang="en-US" altLang="zh-CN" sz="1400"/>
              <a:t>1</a:t>
            </a:r>
            <a:r>
              <a:rPr lang="zh-CN" altLang="zh-CN" sz="1400"/>
              <a:t>由同一振荡器供电， 保证二者同频同相（或反相）。</a:t>
            </a:r>
            <a:endParaRPr lang="zh-CN" altLang="en-US" sz="1400"/>
          </a:p>
        </p:txBody>
      </p:sp>
      <p:sp>
        <p:nvSpPr>
          <p:cNvPr id="5632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pic>
        <p:nvPicPr>
          <p:cNvPr id="5632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1901" y="2852739"/>
            <a:ext cx="44291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电容式传感器</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graphicFrame>
        <p:nvGraphicFramePr>
          <p:cNvPr id="34819" name="对象 17"/>
          <p:cNvGraphicFramePr>
            <a:graphicFrameLocks noChangeAspect="1"/>
          </p:cNvGraphicFramePr>
          <p:nvPr/>
        </p:nvGraphicFramePr>
        <p:xfrm>
          <a:off x="5880101" y="1052513"/>
          <a:ext cx="1584325" cy="901700"/>
        </p:xfrm>
        <a:graphic>
          <a:graphicData uri="http://schemas.openxmlformats.org/presentationml/2006/ole">
            <mc:AlternateContent xmlns:mc="http://schemas.openxmlformats.org/markup-compatibility/2006">
              <mc:Choice xmlns:v="urn:schemas-microsoft-com:vml" Requires="v">
                <p:oleObj spid="_x0000_s1061" name="Equation" r:id="rId1" imgW="711200" imgH="406400" progId="Equation.DSMT4">
                  <p:embed/>
                </p:oleObj>
              </mc:Choice>
              <mc:Fallback>
                <p:oleObj name="Equation" r:id="rId1" imgW="711200" imgH="406400" progId="Equation.DSMT4">
                  <p:embed/>
                  <p:pic>
                    <p:nvPicPr>
                      <p:cNvPr id="0" name="对象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1" y="1052513"/>
                        <a:ext cx="1584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0" name="对象 18"/>
          <p:cNvGraphicFramePr>
            <a:graphicFrameLocks noChangeAspect="1"/>
          </p:cNvGraphicFramePr>
          <p:nvPr/>
        </p:nvGraphicFramePr>
        <p:xfrm>
          <a:off x="5083175" y="1916113"/>
          <a:ext cx="4629150" cy="601662"/>
        </p:xfrm>
        <a:graphic>
          <a:graphicData uri="http://schemas.openxmlformats.org/presentationml/2006/ole">
            <mc:AlternateContent xmlns:mc="http://schemas.openxmlformats.org/markup-compatibility/2006">
              <mc:Choice xmlns:v="urn:schemas-microsoft-com:vml" Requires="v">
                <p:oleObj spid="_x0000_s1062" name="Equation" r:id="rId3" imgW="3517900" imgH="457200" progId="Equation.DSMT4">
                  <p:embed/>
                </p:oleObj>
              </mc:Choice>
              <mc:Fallback>
                <p:oleObj name="Equation" r:id="rId3" imgW="3517900" imgH="4572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75" y="1916113"/>
                        <a:ext cx="46291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对象 19"/>
          <p:cNvGraphicFramePr>
            <a:graphicFrameLocks noChangeAspect="1"/>
          </p:cNvGraphicFramePr>
          <p:nvPr/>
        </p:nvGraphicFramePr>
        <p:xfrm>
          <a:off x="5232400" y="2641601"/>
          <a:ext cx="4484688" cy="576263"/>
        </p:xfrm>
        <a:graphic>
          <a:graphicData uri="http://schemas.openxmlformats.org/presentationml/2006/ole">
            <mc:AlternateContent xmlns:mc="http://schemas.openxmlformats.org/markup-compatibility/2006">
              <mc:Choice xmlns:v="urn:schemas-microsoft-com:vml" Requires="v">
                <p:oleObj spid="_x0000_s1063" name="Equation" r:id="rId5" imgW="3556000" imgH="457200" progId="Equation.DSMT4">
                  <p:embed/>
                </p:oleObj>
              </mc:Choice>
              <mc:Fallback>
                <p:oleObj name="Equation" r:id="rId5" imgW="3556000" imgH="457200" progId="Equation.DSMT4">
                  <p:embed/>
                  <p:pic>
                    <p:nvPicPr>
                      <p:cNvPr id="0" name="对象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400" y="2641601"/>
                        <a:ext cx="44846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对象 20"/>
          <p:cNvGraphicFramePr>
            <a:graphicFrameLocks noChangeAspect="1"/>
          </p:cNvGraphicFramePr>
          <p:nvPr/>
        </p:nvGraphicFramePr>
        <p:xfrm>
          <a:off x="5441950" y="3357563"/>
          <a:ext cx="4133850" cy="431800"/>
        </p:xfrm>
        <a:graphic>
          <a:graphicData uri="http://schemas.openxmlformats.org/presentationml/2006/ole">
            <mc:AlternateContent xmlns:mc="http://schemas.openxmlformats.org/markup-compatibility/2006">
              <mc:Choice xmlns:v="urn:schemas-microsoft-com:vml" Requires="v">
                <p:oleObj spid="_x0000_s1064" name="Equation" r:id="rId7" imgW="2184400" imgH="228600" progId="Equation.DSMT4">
                  <p:embed/>
                </p:oleObj>
              </mc:Choice>
              <mc:Fallback>
                <p:oleObj name="Equation" r:id="rId7" imgW="2184400" imgH="228600" progId="Equation.DSMT4">
                  <p:embed/>
                  <p:pic>
                    <p:nvPicPr>
                      <p:cNvPr id="0" name="对象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1950" y="3357563"/>
                        <a:ext cx="4133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对象 21"/>
          <p:cNvGraphicFramePr>
            <a:graphicFrameLocks noChangeAspect="1"/>
          </p:cNvGraphicFramePr>
          <p:nvPr/>
        </p:nvGraphicFramePr>
        <p:xfrm>
          <a:off x="3967163" y="3952875"/>
          <a:ext cx="1954212" cy="647700"/>
        </p:xfrm>
        <a:graphic>
          <a:graphicData uri="http://schemas.openxmlformats.org/presentationml/2006/ole">
            <mc:AlternateContent xmlns:mc="http://schemas.openxmlformats.org/markup-compatibility/2006">
              <mc:Choice xmlns:v="urn:schemas-microsoft-com:vml" Requires="v">
                <p:oleObj spid="_x0000_s1065" name="Equation" r:id="rId9" imgW="1307465" imgH="431800" progId="Equation.DSMT4">
                  <p:embed/>
                </p:oleObj>
              </mc:Choice>
              <mc:Fallback>
                <p:oleObj name="Equation" r:id="rId9" imgW="1307465" imgH="431800" progId="Equation.DSMT4">
                  <p:embed/>
                  <p:pic>
                    <p:nvPicPr>
                      <p:cNvPr id="0" name="对象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3" y="3952875"/>
                        <a:ext cx="1954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对象 22"/>
          <p:cNvGraphicFramePr>
            <a:graphicFrameLocks noChangeAspect="1"/>
          </p:cNvGraphicFramePr>
          <p:nvPr/>
        </p:nvGraphicFramePr>
        <p:xfrm>
          <a:off x="6600826" y="3900489"/>
          <a:ext cx="1839913" cy="649287"/>
        </p:xfrm>
        <a:graphic>
          <a:graphicData uri="http://schemas.openxmlformats.org/presentationml/2006/ole">
            <mc:AlternateContent xmlns:mc="http://schemas.openxmlformats.org/markup-compatibility/2006">
              <mc:Choice xmlns:v="urn:schemas-microsoft-com:vml" Requires="v">
                <p:oleObj spid="_x0000_s1066" name="Equation" r:id="rId11" imgW="1193800" imgH="419100" progId="Equation.DSMT4">
                  <p:embed/>
                </p:oleObj>
              </mc:Choice>
              <mc:Fallback>
                <p:oleObj name="Equation" r:id="rId11" imgW="1193800" imgH="419100" progId="Equation.DSMT4">
                  <p:embed/>
                  <p:pic>
                    <p:nvPicPr>
                      <p:cNvPr id="0" name="对象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0826" y="3900489"/>
                        <a:ext cx="18399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对象 23"/>
          <p:cNvGraphicFramePr>
            <a:graphicFrameLocks noChangeAspect="1"/>
          </p:cNvGraphicFramePr>
          <p:nvPr/>
        </p:nvGraphicFramePr>
        <p:xfrm>
          <a:off x="2744789" y="4652963"/>
          <a:ext cx="6899275" cy="1439862"/>
        </p:xfrm>
        <a:graphic>
          <a:graphicData uri="http://schemas.openxmlformats.org/presentationml/2006/ole">
            <mc:AlternateContent xmlns:mc="http://schemas.openxmlformats.org/markup-compatibility/2006">
              <mc:Choice xmlns:v="urn:schemas-microsoft-com:vml" Requires="v">
                <p:oleObj spid="_x0000_s1067" name="Equation" r:id="rId13" imgW="4013200" imgH="838200" progId="Equation.DSMT4">
                  <p:embed/>
                </p:oleObj>
              </mc:Choice>
              <mc:Fallback>
                <p:oleObj name="Equation" r:id="rId13" imgW="4013200" imgH="838200" progId="Equation.DSMT4">
                  <p:embed/>
                  <p:pic>
                    <p:nvPicPr>
                      <p:cNvPr id="0" name="对象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4789" y="4652963"/>
                        <a:ext cx="68992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6" name="Rectangle 23"/>
          <p:cNvSpPr>
            <a:spLocks noChangeArrowheads="1"/>
          </p:cNvSpPr>
          <p:nvPr/>
        </p:nvSpPr>
        <p:spPr bwMode="auto">
          <a:xfrm>
            <a:off x="1944688" y="1382714"/>
            <a:ext cx="31607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zh-CN" sz="1600">
                <a:latin typeface="宋体" panose="02010600030101010101" pitchFamily="2" charset="-122"/>
                <a:cs typeface="Times New Roman" panose="02020603050405020304" pitchFamily="18" charset="0"/>
              </a:rPr>
              <a:t>解：① 电容式传感器的电容量：</a:t>
            </a:r>
            <a:endParaRPr lang="zh-CN" altLang="zh-CN" sz="1600"/>
          </a:p>
        </p:txBody>
      </p:sp>
      <p:sp>
        <p:nvSpPr>
          <p:cNvPr id="34827" name="Rectangle 24"/>
          <p:cNvSpPr>
            <a:spLocks noChangeArrowheads="1"/>
          </p:cNvSpPr>
          <p:nvPr/>
        </p:nvSpPr>
        <p:spPr bwMode="auto">
          <a:xfrm>
            <a:off x="2497138" y="1998663"/>
            <a:ext cx="19923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2000">
                <a:latin typeface="宋体" panose="02010600030101010101" pitchFamily="2" charset="-122"/>
                <a:cs typeface="Times New Roman" panose="02020603050405020304" pitchFamily="18" charset="0"/>
              </a:rPr>
              <a:t>则初始电量：</a:t>
            </a:r>
            <a:endParaRPr lang="zh-CN" altLang="en-US" sz="2000"/>
          </a:p>
        </p:txBody>
      </p:sp>
      <p:sp>
        <p:nvSpPr>
          <p:cNvPr id="34828" name="Rectangle 25"/>
          <p:cNvSpPr>
            <a:spLocks noChangeArrowheads="1"/>
          </p:cNvSpPr>
          <p:nvPr/>
        </p:nvSpPr>
        <p:spPr bwMode="auto">
          <a:xfrm>
            <a:off x="1963739" y="2641600"/>
            <a:ext cx="25304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a:latin typeface="宋体" panose="02010600030101010101" pitchFamily="2" charset="-122"/>
                <a:cs typeface="Times New Roman" panose="02020603050405020304" pitchFamily="18" charset="0"/>
              </a:rPr>
              <a:t>间隙变化后的电容量</a:t>
            </a:r>
            <a:endParaRPr lang="zh-CN" altLang="en-US"/>
          </a:p>
        </p:txBody>
      </p:sp>
      <p:sp>
        <p:nvSpPr>
          <p:cNvPr id="34829" name="Rectangle 29"/>
          <p:cNvSpPr>
            <a:spLocks noChangeArrowheads="1"/>
          </p:cNvSpPr>
          <p:nvPr/>
        </p:nvSpPr>
        <p:spPr bwMode="auto">
          <a:xfrm>
            <a:off x="1735138" y="4724401"/>
            <a:ext cx="1562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2800">
                <a:latin typeface="宋体" panose="02010600030101010101" pitchFamily="2" charset="-122"/>
                <a:cs typeface="Times New Roman" panose="02020603050405020304" pitchFamily="18" charset="0"/>
              </a:rPr>
              <a:t>则：</a:t>
            </a:r>
            <a:endParaRPr lang="zh-CN" altLang="en-US" sz="2800"/>
          </a:p>
        </p:txBody>
      </p:sp>
      <p:sp>
        <p:nvSpPr>
          <p:cNvPr id="32" name="Rectangle 30"/>
          <p:cNvSpPr>
            <a:spLocks noChangeArrowheads="1"/>
          </p:cNvSpPr>
          <p:nvPr/>
        </p:nvSpPr>
        <p:spPr bwMode="auto">
          <a:xfrm>
            <a:off x="4506914" y="6140450"/>
            <a:ext cx="3736975" cy="585788"/>
          </a:xfrm>
          <a:prstGeom prst="rect">
            <a:avLst/>
          </a:prstGeom>
          <a:solidFill>
            <a:schemeClr val="bg1">
              <a:lumMod val="85000"/>
            </a:schemeClr>
          </a:solidFill>
          <a:ln w="9525">
            <a:solidFill>
              <a:schemeClr val="tx1"/>
            </a:solidFill>
            <a:miter lim="800000"/>
          </a:ln>
          <a:effectLst/>
        </p:spPr>
        <p:txBody>
          <a:bodyPr wrap="none" anchor="ctr">
            <a:spAutoFit/>
          </a:bodyPr>
          <a:lstStyle/>
          <a:p>
            <a:pPr indent="266700">
              <a:defRPr/>
            </a:pPr>
            <a:r>
              <a:rPr lang="zh-CN" altLang="en-US" sz="3200" b="1" dirty="0">
                <a:solidFill>
                  <a:srgbClr val="FF0000"/>
                </a:solidFill>
                <a:latin typeface="宋体" panose="02010600030101010101" pitchFamily="2" charset="-122"/>
                <a:cs typeface="Times New Roman" panose="02020603050405020304" pitchFamily="18" charset="0"/>
              </a:rPr>
              <a:t>知识点：测量电路</a:t>
            </a:r>
            <a:endParaRPr lang="zh-CN" altLang="en-US" sz="3200" b="1" dirty="0">
              <a:solidFill>
                <a:srgbClr val="FF0000"/>
              </a:solidFill>
            </a:endParaRPr>
          </a:p>
        </p:txBody>
      </p:sp>
      <p:sp>
        <p:nvSpPr>
          <p:cNvPr id="34831" name="Rectangle 29"/>
          <p:cNvSpPr>
            <a:spLocks noChangeArrowheads="1"/>
          </p:cNvSpPr>
          <p:nvPr/>
        </p:nvSpPr>
        <p:spPr bwMode="auto">
          <a:xfrm>
            <a:off x="2222501" y="3284538"/>
            <a:ext cx="2720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2000">
                <a:latin typeface="宋体" panose="02010600030101010101" pitchFamily="2" charset="-122"/>
                <a:cs typeface="Times New Roman" panose="02020603050405020304" pitchFamily="18" charset="0"/>
              </a:rPr>
              <a:t>则电容的变化为：</a:t>
            </a:r>
            <a:endParaRPr lang="zh-CN" altLang="en-US" sz="2000"/>
          </a:p>
        </p:txBody>
      </p:sp>
      <p:sp>
        <p:nvSpPr>
          <p:cNvPr id="34832" name="Rectangle 29"/>
          <p:cNvSpPr>
            <a:spLocks noChangeArrowheads="1"/>
          </p:cNvSpPr>
          <p:nvPr/>
        </p:nvSpPr>
        <p:spPr bwMode="auto">
          <a:xfrm>
            <a:off x="1703389" y="3860800"/>
            <a:ext cx="2720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zh-CN" sz="2000"/>
              <a:t>②灵敏度</a:t>
            </a:r>
            <a:r>
              <a:rPr lang="zh-CN" altLang="en-US" sz="2000">
                <a:latin typeface="宋体" panose="02010600030101010101" pitchFamily="2" charset="-122"/>
                <a:cs typeface="Times New Roman" panose="02020603050405020304" pitchFamily="18" charset="0"/>
              </a:rPr>
              <a:t>：</a:t>
            </a:r>
            <a:endParaRPr lang="zh-C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综合分析设计题答案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57347" name="Rectangle 3"/>
          <p:cNvSpPr>
            <a:spLocks noChangeArrowheads="1"/>
          </p:cNvSpPr>
          <p:nvPr/>
        </p:nvSpPr>
        <p:spPr bwMode="auto">
          <a:xfrm>
            <a:off x="1676401"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57348" name="对象 7"/>
          <p:cNvGraphicFramePr>
            <a:graphicFrameLocks noChangeAspect="1"/>
          </p:cNvGraphicFramePr>
          <p:nvPr/>
        </p:nvGraphicFramePr>
        <p:xfrm>
          <a:off x="6456363" y="1341438"/>
          <a:ext cx="2735262" cy="3683000"/>
        </p:xfrm>
        <a:graphic>
          <a:graphicData uri="http://schemas.openxmlformats.org/presentationml/2006/ole">
            <mc:AlternateContent xmlns:mc="http://schemas.openxmlformats.org/markup-compatibility/2006">
              <mc:Choice xmlns:v="urn:schemas-microsoft-com:vml" Requires="v">
                <p:oleObj spid="_x0000_s9228" name="" r:id="rId1" imgW="2105025" imgH="2838450" progId="">
                  <p:embed/>
                </p:oleObj>
              </mc:Choice>
              <mc:Fallback>
                <p:oleObj name="" r:id="rId1" imgW="2105025" imgH="2838450" progId="">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363" y="1341438"/>
                        <a:ext cx="27352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对象 8"/>
          <p:cNvGraphicFramePr>
            <a:graphicFrameLocks noChangeAspect="1"/>
          </p:cNvGraphicFramePr>
          <p:nvPr/>
        </p:nvGraphicFramePr>
        <p:xfrm>
          <a:off x="2351089" y="1557338"/>
          <a:ext cx="2757487" cy="1008062"/>
        </p:xfrm>
        <a:graphic>
          <a:graphicData uri="http://schemas.openxmlformats.org/presentationml/2006/ole">
            <mc:AlternateContent xmlns:mc="http://schemas.openxmlformats.org/markup-compatibility/2006">
              <mc:Choice xmlns:v="urn:schemas-microsoft-com:vml" Requires="v">
                <p:oleObj spid="_x0000_s9229" name="Equation" r:id="rId3" imgW="20402550" imgH="7458075" progId="Equation.DSMT4">
                  <p:embed/>
                </p:oleObj>
              </mc:Choice>
              <mc:Fallback>
                <p:oleObj name="Equation" r:id="rId3" imgW="20402550" imgH="7458075"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9" y="1557338"/>
                        <a:ext cx="2757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矩形 9"/>
          <p:cNvSpPr>
            <a:spLocks noChangeArrowheads="1"/>
          </p:cNvSpPr>
          <p:nvPr/>
        </p:nvSpPr>
        <p:spPr bwMode="auto">
          <a:xfrm>
            <a:off x="2279650" y="3429001"/>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zh-CN"/>
              <a:t>（</a:t>
            </a:r>
            <a:r>
              <a:rPr lang="en-US" altLang="zh-CN"/>
              <a:t>a</a:t>
            </a:r>
            <a:r>
              <a:rPr lang="zh-CN" altLang="zh-CN"/>
              <a:t>） 被测位移变化波形图</a:t>
            </a:r>
            <a:r>
              <a:rPr lang="en-US" altLang="zh-CN"/>
              <a:t>;  </a:t>
            </a:r>
            <a:endParaRPr lang="zh-CN" altLang="zh-CN"/>
          </a:p>
          <a:p>
            <a:r>
              <a:rPr lang="zh-CN" altLang="zh-CN"/>
              <a:t>（</a:t>
            </a:r>
            <a:r>
              <a:rPr lang="en-US" altLang="zh-CN"/>
              <a:t>b</a:t>
            </a:r>
            <a:r>
              <a:rPr lang="zh-CN" altLang="zh-CN"/>
              <a:t>） 差动变压器激磁电压波形</a:t>
            </a:r>
            <a:r>
              <a:rPr lang="en-US" altLang="zh-CN"/>
              <a:t>; </a:t>
            </a:r>
            <a:endParaRPr lang="zh-CN" altLang="zh-CN"/>
          </a:p>
          <a:p>
            <a:r>
              <a:rPr lang="zh-CN" altLang="zh-CN"/>
              <a:t>（</a:t>
            </a:r>
            <a:r>
              <a:rPr lang="en-US" altLang="zh-CN"/>
              <a:t>c</a:t>
            </a:r>
            <a:r>
              <a:rPr lang="zh-CN" altLang="zh-CN"/>
              <a:t>） 差动变压器输出电压波形</a:t>
            </a:r>
            <a:endParaRPr lang="zh-CN" altLang="zh-CN"/>
          </a:p>
          <a:p>
            <a:r>
              <a:rPr lang="en-US" altLang="zh-CN"/>
              <a:t>  (d)   </a:t>
            </a:r>
            <a:r>
              <a:rPr lang="zh-CN" altLang="zh-CN"/>
              <a:t>相敏检波解调电压波形；</a:t>
            </a:r>
            <a:endParaRPr lang="zh-CN" altLang="zh-CN"/>
          </a:p>
          <a:p>
            <a:r>
              <a:rPr lang="en-US" altLang="zh-CN"/>
              <a:t>  (e)   </a:t>
            </a:r>
            <a:r>
              <a:rPr lang="zh-CN" altLang="zh-CN"/>
              <a:t>相敏检波输出电压波形 </a:t>
            </a:r>
            <a:endParaRPr lang="zh-CN" altLang="en-US"/>
          </a:p>
        </p:txBody>
      </p:sp>
      <p:sp>
        <p:nvSpPr>
          <p:cNvPr id="57351" name="矩形 10"/>
          <p:cNvSpPr>
            <a:spLocks noChangeArrowheads="1"/>
          </p:cNvSpPr>
          <p:nvPr/>
        </p:nvSpPr>
        <p:spPr bwMode="auto">
          <a:xfrm>
            <a:off x="3700463" y="522922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a:r>
              <a:rPr lang="en-US" altLang="zh-CN" b="1" i="1">
                <a:solidFill>
                  <a:srgbClr val="0000FF"/>
                </a:solidFill>
              </a:rPr>
              <a:t>U</a:t>
            </a:r>
            <a:r>
              <a:rPr lang="en-US" altLang="zh-CN" b="1">
                <a:solidFill>
                  <a:srgbClr val="0000FF"/>
                </a:solidFill>
              </a:rPr>
              <a:t>2</a:t>
            </a:r>
            <a:r>
              <a:rPr lang="zh-CN" altLang="zh-CN" b="1">
                <a:solidFill>
                  <a:srgbClr val="0000FF"/>
                </a:solidFill>
              </a:rPr>
              <a:t>的有效值大小反映了位移的大小，从而利用①式可以反求加速</a:t>
            </a:r>
            <a:endParaRPr lang="zh-CN" altLang="zh-CN" b="1">
              <a:solidFill>
                <a:srgbClr val="0000FF"/>
              </a:solidFill>
            </a:endParaRPr>
          </a:p>
          <a:p>
            <a:pPr algn="ctr"/>
            <a:r>
              <a:rPr lang="zh-CN" altLang="zh-CN" b="1">
                <a:solidFill>
                  <a:srgbClr val="0000FF"/>
                </a:solidFill>
              </a:rPr>
              <a:t>度的大小；</a:t>
            </a:r>
            <a:r>
              <a:rPr lang="en-US" altLang="zh-CN" b="1" i="1">
                <a:solidFill>
                  <a:srgbClr val="0000FF"/>
                </a:solidFill>
              </a:rPr>
              <a:t>U</a:t>
            </a:r>
            <a:r>
              <a:rPr lang="en-US" altLang="zh-CN" b="1">
                <a:solidFill>
                  <a:srgbClr val="0000FF"/>
                </a:solidFill>
              </a:rPr>
              <a:t>2</a:t>
            </a:r>
            <a:r>
              <a:rPr lang="zh-CN" altLang="zh-CN" b="1">
                <a:solidFill>
                  <a:srgbClr val="0000FF"/>
                </a:solidFill>
              </a:rPr>
              <a:t>正负表示衔铁位移的方向，即振动的加速度方向。</a:t>
            </a:r>
            <a:endParaRPr lang="zh-CN" altLang="en-US" b="1">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992314" y="1773238"/>
            <a:ext cx="79914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1800">
                <a:latin typeface="Tahoma" panose="020B0604030504040204" pitchFamily="34" charset="0"/>
              </a:rPr>
              <a:t>11</a:t>
            </a:r>
            <a:r>
              <a:rPr lang="zh-CN" altLang="zh-CN" sz="1800">
                <a:latin typeface="Tahoma" panose="020B0604030504040204" pitchFamily="34" charset="0"/>
              </a:rPr>
              <a:t>、在运算放大器放大倍数很大时，压电传感器输入电路中的电荷放大器的输出电压与（</a:t>
            </a:r>
            <a:r>
              <a:rPr lang="en-US" altLang="zh-CN" sz="1800">
                <a:latin typeface="Tahoma" panose="020B0604030504040204" pitchFamily="34" charset="0"/>
              </a:rPr>
              <a:t>    </a:t>
            </a:r>
            <a:r>
              <a:rPr lang="zh-CN" altLang="zh-CN" sz="1800">
                <a:latin typeface="Tahoma" panose="020B0604030504040204" pitchFamily="34" charset="0"/>
              </a:rPr>
              <a:t>）成正比。</a:t>
            </a:r>
            <a:endParaRPr lang="zh-CN" altLang="zh-CN" sz="1800">
              <a:latin typeface="Tahoma" panose="020B0604030504040204" pitchFamily="34" charset="0"/>
            </a:endParaRPr>
          </a:p>
          <a:p>
            <a:pPr>
              <a:spcBef>
                <a:spcPct val="0"/>
              </a:spcBef>
              <a:buFontTx/>
              <a:buNone/>
            </a:pPr>
            <a:r>
              <a:rPr lang="en-US" altLang="zh-CN" sz="1800">
                <a:solidFill>
                  <a:srgbClr val="FF0000"/>
                </a:solidFill>
                <a:latin typeface="Tahoma" panose="020B0604030504040204" pitchFamily="34" charset="0"/>
              </a:rPr>
              <a:t>A</a:t>
            </a:r>
            <a:r>
              <a:rPr lang="zh-CN" altLang="zh-CN" sz="1800">
                <a:solidFill>
                  <a:srgbClr val="FF0000"/>
                </a:solidFill>
                <a:latin typeface="Tahoma" panose="020B0604030504040204" pitchFamily="34" charset="0"/>
              </a:rPr>
              <a:t>．输入电荷</a:t>
            </a:r>
            <a:r>
              <a:rPr lang="en-US" altLang="zh-CN" sz="1800">
                <a:solidFill>
                  <a:srgbClr val="FF0000"/>
                </a:solidFill>
                <a:latin typeface="Tahoma" panose="020B0604030504040204" pitchFamily="34" charset="0"/>
              </a:rPr>
              <a:t>                       </a:t>
            </a:r>
            <a:r>
              <a:rPr lang="en-US" altLang="zh-CN" sz="1800">
                <a:latin typeface="Tahoma" panose="020B0604030504040204" pitchFamily="34" charset="0"/>
              </a:rPr>
              <a:t>B.</a:t>
            </a:r>
            <a:r>
              <a:rPr lang="zh-CN" altLang="zh-CN" sz="1800">
                <a:latin typeface="Tahoma" panose="020B0604030504040204" pitchFamily="34" charset="0"/>
              </a:rPr>
              <a:t>反馈电容</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C</a:t>
            </a:r>
            <a:r>
              <a:rPr lang="zh-CN" altLang="zh-CN" sz="1800">
                <a:latin typeface="Tahoma" panose="020B0604030504040204" pitchFamily="34" charset="0"/>
              </a:rPr>
              <a:t>．电缆电容</a:t>
            </a:r>
            <a:r>
              <a:rPr lang="en-US" altLang="zh-CN" sz="1800">
                <a:latin typeface="Tahoma" panose="020B0604030504040204" pitchFamily="34" charset="0"/>
              </a:rPr>
              <a:t>                       D.</a:t>
            </a:r>
            <a:r>
              <a:rPr lang="zh-CN" altLang="zh-CN" sz="1800">
                <a:latin typeface="Tahoma" panose="020B0604030504040204" pitchFamily="34" charset="0"/>
              </a:rPr>
              <a:t>放大倍数</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12</a:t>
            </a:r>
            <a:r>
              <a:rPr lang="zh-CN" altLang="zh-CN" sz="1800">
                <a:latin typeface="Tahoma" panose="020B0604030504040204" pitchFamily="34" charset="0"/>
              </a:rPr>
              <a:t>、石英晶体在沿电轴</a:t>
            </a:r>
            <a:r>
              <a:rPr lang="en-US" altLang="zh-CN" sz="1800">
                <a:latin typeface="Tahoma" panose="020B0604030504040204" pitchFamily="34" charset="0"/>
              </a:rPr>
              <a:t>X</a:t>
            </a:r>
            <a:r>
              <a:rPr lang="zh-CN" altLang="zh-CN" sz="1800">
                <a:latin typeface="Tahoma" panose="020B0604030504040204" pitchFamily="34" charset="0"/>
              </a:rPr>
              <a:t>方向的力作用下会（</a:t>
            </a:r>
            <a:r>
              <a:rPr lang="en-US" altLang="zh-CN" sz="1800">
                <a:latin typeface="Tahoma" panose="020B0604030504040204" pitchFamily="34" charset="0"/>
              </a:rPr>
              <a:t>      </a:t>
            </a:r>
            <a:r>
              <a:rPr lang="zh-CN" altLang="zh-CN" sz="1800">
                <a:latin typeface="Tahoma" panose="020B0604030504040204" pitchFamily="34" charset="0"/>
              </a:rPr>
              <a:t>）</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A</a:t>
            </a:r>
            <a:r>
              <a:rPr lang="zh-CN" altLang="zh-CN" sz="1800">
                <a:latin typeface="Tahoma" panose="020B0604030504040204" pitchFamily="34" charset="0"/>
              </a:rPr>
              <a:t>．不产生压电效应</a:t>
            </a:r>
            <a:r>
              <a:rPr lang="en-US" altLang="zh-CN" sz="1800">
                <a:latin typeface="Tahoma" panose="020B0604030504040204" pitchFamily="34" charset="0"/>
              </a:rPr>
              <a:t>                 B. </a:t>
            </a:r>
            <a:r>
              <a:rPr lang="zh-CN" altLang="zh-CN" sz="1800">
                <a:latin typeface="Tahoma" panose="020B0604030504040204" pitchFamily="34" charset="0"/>
              </a:rPr>
              <a:t>产生逆向压电效应</a:t>
            </a:r>
            <a:r>
              <a:rPr lang="en-US" altLang="zh-CN" sz="1800">
                <a:latin typeface="Tahoma" panose="020B0604030504040204" pitchFamily="34" charset="0"/>
              </a:rPr>
              <a:t>           </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C. </a:t>
            </a:r>
            <a:r>
              <a:rPr lang="zh-CN" altLang="zh-CN" sz="1800">
                <a:latin typeface="Tahoma" panose="020B0604030504040204" pitchFamily="34" charset="0"/>
              </a:rPr>
              <a:t>产生横向压电效应</a:t>
            </a:r>
            <a:r>
              <a:rPr lang="en-US" altLang="zh-CN" sz="1800">
                <a:latin typeface="Tahoma" panose="020B0604030504040204" pitchFamily="34" charset="0"/>
              </a:rPr>
              <a:t>               </a:t>
            </a:r>
            <a:r>
              <a:rPr lang="en-US" altLang="zh-CN" sz="1800">
                <a:solidFill>
                  <a:srgbClr val="FF0000"/>
                </a:solidFill>
                <a:latin typeface="Tahoma" panose="020B0604030504040204" pitchFamily="34" charset="0"/>
              </a:rPr>
              <a:t>D</a:t>
            </a:r>
            <a:r>
              <a:rPr lang="zh-CN" altLang="zh-CN" sz="1800">
                <a:solidFill>
                  <a:srgbClr val="FF0000"/>
                </a:solidFill>
                <a:latin typeface="Tahoma" panose="020B0604030504040204" pitchFamily="34" charset="0"/>
              </a:rPr>
              <a:t>．产生纵向压电效应</a:t>
            </a:r>
            <a:r>
              <a:rPr lang="en-US" altLang="zh-CN" sz="1800">
                <a:solidFill>
                  <a:srgbClr val="FF0000"/>
                </a:solidFill>
                <a:latin typeface="Tahoma" panose="020B0604030504040204" pitchFamily="34" charset="0"/>
              </a:rPr>
              <a:t>    </a:t>
            </a:r>
            <a:endParaRPr lang="zh-CN" altLang="zh-CN" sz="1800">
              <a:solidFill>
                <a:srgbClr val="FF0000"/>
              </a:solidFill>
              <a:latin typeface="Tahoma" panose="020B0604030504040204" pitchFamily="34" charset="0"/>
            </a:endParaRPr>
          </a:p>
          <a:p>
            <a:pPr>
              <a:spcBef>
                <a:spcPct val="0"/>
              </a:spcBef>
              <a:buFontTx/>
              <a:buNone/>
            </a:pPr>
            <a:r>
              <a:rPr lang="en-US" altLang="zh-CN" sz="1800">
                <a:latin typeface="Tahoma" panose="020B0604030504040204" pitchFamily="34" charset="0"/>
              </a:rPr>
              <a:t>13</a:t>
            </a:r>
            <a:r>
              <a:rPr lang="zh-CN" altLang="zh-CN" sz="1800">
                <a:latin typeface="Tahoma" panose="020B0604030504040204" pitchFamily="34" charset="0"/>
              </a:rPr>
              <a:t>、关于压电式传感器中压电元件的连接，以下说法正确的是（ </a:t>
            </a:r>
            <a:r>
              <a:rPr lang="en-US" altLang="zh-CN" sz="1800">
                <a:latin typeface="Tahoma" panose="020B0604030504040204" pitchFamily="34" charset="0"/>
              </a:rPr>
              <a:t>    </a:t>
            </a:r>
            <a:r>
              <a:rPr lang="zh-CN" altLang="zh-CN" sz="1800">
                <a:latin typeface="Tahoma" panose="020B0604030504040204" pitchFamily="34" charset="0"/>
              </a:rPr>
              <a:t>）</a:t>
            </a:r>
            <a:endParaRPr lang="zh-CN" altLang="zh-CN" sz="1800">
              <a:latin typeface="Tahoma" panose="020B0604030504040204" pitchFamily="34" charset="0"/>
            </a:endParaRPr>
          </a:p>
          <a:p>
            <a:pPr>
              <a:spcBef>
                <a:spcPct val="0"/>
              </a:spcBef>
              <a:buFontTx/>
              <a:buNone/>
            </a:pPr>
            <a:r>
              <a:rPr lang="en-US" altLang="zh-CN" sz="1800">
                <a:solidFill>
                  <a:srgbClr val="FF0000"/>
                </a:solidFill>
                <a:latin typeface="Tahoma" panose="020B0604030504040204" pitchFamily="34" charset="0"/>
              </a:rPr>
              <a:t>A</a:t>
            </a:r>
            <a:r>
              <a:rPr lang="zh-CN" altLang="zh-CN" sz="1800">
                <a:solidFill>
                  <a:srgbClr val="FF0000"/>
                </a:solidFill>
                <a:latin typeface="Tahoma" panose="020B0604030504040204" pitchFamily="34" charset="0"/>
              </a:rPr>
              <a:t>．与单片相比，并联时电荷量增加</a:t>
            </a:r>
            <a:r>
              <a:rPr lang="en-US" altLang="zh-CN" sz="1800">
                <a:solidFill>
                  <a:srgbClr val="FF0000"/>
                </a:solidFill>
                <a:latin typeface="Tahoma" panose="020B0604030504040204" pitchFamily="34" charset="0"/>
              </a:rPr>
              <a:t>1</a:t>
            </a:r>
            <a:r>
              <a:rPr lang="zh-CN" altLang="zh-CN" sz="1800">
                <a:solidFill>
                  <a:srgbClr val="FF0000"/>
                </a:solidFill>
                <a:latin typeface="Tahoma" panose="020B0604030504040204" pitchFamily="34" charset="0"/>
              </a:rPr>
              <a:t>倍、电容量增加</a:t>
            </a:r>
            <a:r>
              <a:rPr lang="en-US" altLang="zh-CN" sz="1800">
                <a:solidFill>
                  <a:srgbClr val="FF0000"/>
                </a:solidFill>
                <a:latin typeface="Tahoma" panose="020B0604030504040204" pitchFamily="34" charset="0"/>
              </a:rPr>
              <a:t>1</a:t>
            </a:r>
            <a:r>
              <a:rPr lang="zh-CN" altLang="zh-CN" sz="1800">
                <a:solidFill>
                  <a:srgbClr val="FF0000"/>
                </a:solidFill>
                <a:latin typeface="Tahoma" panose="020B0604030504040204" pitchFamily="34" charset="0"/>
              </a:rPr>
              <a:t>倍、输出电压不变</a:t>
            </a:r>
            <a:r>
              <a:rPr lang="en-US" altLang="zh-CN" sz="1800">
                <a:solidFill>
                  <a:srgbClr val="FF0000"/>
                </a:solidFill>
                <a:latin typeface="Tahoma" panose="020B0604030504040204" pitchFamily="34" charset="0"/>
              </a:rPr>
              <a:t>               </a:t>
            </a:r>
            <a:endParaRPr lang="zh-CN" altLang="zh-CN" sz="1800">
              <a:solidFill>
                <a:srgbClr val="FF0000"/>
              </a:solidFill>
              <a:latin typeface="Tahoma" panose="020B0604030504040204" pitchFamily="34" charset="0"/>
            </a:endParaRPr>
          </a:p>
          <a:p>
            <a:pPr>
              <a:spcBef>
                <a:spcPct val="0"/>
              </a:spcBef>
              <a:buFontTx/>
              <a:buNone/>
            </a:pPr>
            <a:r>
              <a:rPr lang="en-US" altLang="zh-CN" sz="1800">
                <a:latin typeface="Tahoma" panose="020B0604030504040204" pitchFamily="34" charset="0"/>
              </a:rPr>
              <a:t>B. </a:t>
            </a:r>
            <a:r>
              <a:rPr lang="zh-CN" altLang="zh-CN" sz="1800">
                <a:latin typeface="Tahoma" panose="020B0604030504040204" pitchFamily="34" charset="0"/>
              </a:rPr>
              <a:t>与单片相比，串联时电荷量增加</a:t>
            </a:r>
            <a:r>
              <a:rPr lang="en-US" altLang="zh-CN" sz="1800">
                <a:latin typeface="Tahoma" panose="020B0604030504040204" pitchFamily="34" charset="0"/>
              </a:rPr>
              <a:t>1</a:t>
            </a:r>
            <a:r>
              <a:rPr lang="zh-CN" altLang="zh-CN" sz="1800">
                <a:latin typeface="Tahoma" panose="020B0604030504040204" pitchFamily="34" charset="0"/>
              </a:rPr>
              <a:t>倍、电容量增加</a:t>
            </a:r>
            <a:r>
              <a:rPr lang="en-US" altLang="zh-CN" sz="1800">
                <a:latin typeface="Tahoma" panose="020B0604030504040204" pitchFamily="34" charset="0"/>
              </a:rPr>
              <a:t>1</a:t>
            </a:r>
            <a:r>
              <a:rPr lang="zh-CN" altLang="zh-CN" sz="1800">
                <a:latin typeface="Tahoma" panose="020B0604030504040204" pitchFamily="34" charset="0"/>
              </a:rPr>
              <a:t>倍、输出电压增大</a:t>
            </a:r>
            <a:r>
              <a:rPr lang="en-US" altLang="zh-CN" sz="1800">
                <a:latin typeface="Tahoma" panose="020B0604030504040204" pitchFamily="34" charset="0"/>
              </a:rPr>
              <a:t>1</a:t>
            </a:r>
            <a:r>
              <a:rPr lang="zh-CN" altLang="zh-CN" sz="1800">
                <a:latin typeface="Tahoma" panose="020B0604030504040204" pitchFamily="34" charset="0"/>
              </a:rPr>
              <a:t>倍</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C</a:t>
            </a:r>
            <a:r>
              <a:rPr lang="zh-CN" altLang="zh-CN" sz="1800">
                <a:latin typeface="Tahoma" panose="020B0604030504040204" pitchFamily="34" charset="0"/>
              </a:rPr>
              <a:t>．与单片相比，并联时电荷量不变、电容量减半、输出电压增大</a:t>
            </a:r>
            <a:r>
              <a:rPr lang="en-US" altLang="zh-CN" sz="1800">
                <a:latin typeface="Tahoma" panose="020B0604030504040204" pitchFamily="34" charset="0"/>
              </a:rPr>
              <a:t>1</a:t>
            </a:r>
            <a:r>
              <a:rPr lang="zh-CN" altLang="zh-CN" sz="1800">
                <a:latin typeface="Tahoma" panose="020B0604030504040204" pitchFamily="34" charset="0"/>
              </a:rPr>
              <a:t>倍</a:t>
            </a:r>
            <a:r>
              <a:rPr lang="en-US" altLang="zh-CN" sz="1800">
                <a:latin typeface="Tahoma" panose="020B0604030504040204" pitchFamily="34" charset="0"/>
              </a:rPr>
              <a:t>                 </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D. </a:t>
            </a:r>
            <a:r>
              <a:rPr lang="zh-CN" altLang="zh-CN" sz="1800">
                <a:latin typeface="Tahoma" panose="020B0604030504040204" pitchFamily="34" charset="0"/>
              </a:rPr>
              <a:t>与单片相比，串联时电荷量不变、电容量减半、输出电压不变 </a:t>
            </a:r>
            <a:endParaRPr lang="zh-CN" altLang="en-US" sz="1800">
              <a:latin typeface="Tahoma" panose="020B0604030504040204" pitchFamily="34" charset="0"/>
            </a:endParaRPr>
          </a:p>
        </p:txBody>
      </p:sp>
      <p:sp>
        <p:nvSpPr>
          <p:cNvPr id="38915" name="标题 1"/>
          <p:cNvSpPr>
            <a:spLocks noGrp="1"/>
          </p:cNvSpPr>
          <p:nvPr>
            <p:ph type="title"/>
          </p:nvPr>
        </p:nvSpPr>
        <p:spPr>
          <a:xfrm>
            <a:off x="2003425" y="-12700"/>
            <a:ext cx="8229600" cy="1143000"/>
          </a:xfrm>
        </p:spPr>
        <p:txBody>
          <a:bodyPr/>
          <a:lstStyle/>
          <a:p>
            <a:pPr eaLnBrk="1" hangingPunct="1"/>
            <a:r>
              <a:rPr lang="zh-CN" altLang="en-US" b="1" dirty="0">
                <a:solidFill>
                  <a:srgbClr val="FF0000"/>
                </a:solidFill>
              </a:rPr>
              <a:t>第六章练习：选择题</a:t>
            </a:r>
            <a:endParaRPr lang="zh-CN" altLang="en-US" b="1" dirty="0">
              <a:solidFill>
                <a:srgbClr val="FF0000"/>
              </a:solidFill>
            </a:endParaRPr>
          </a:p>
        </p:txBody>
      </p:sp>
      <p:graphicFrame>
        <p:nvGraphicFramePr>
          <p:cNvPr id="6" name="表格 5"/>
          <p:cNvGraphicFramePr>
            <a:graphicFrameLocks noGrp="1"/>
          </p:cNvGraphicFramePr>
          <p:nvPr/>
        </p:nvGraphicFramePr>
        <p:xfrm>
          <a:off x="9191626" y="5300663"/>
          <a:ext cx="792163" cy="762000"/>
        </p:xfrm>
        <a:graphic>
          <a:graphicData uri="http://schemas.openxmlformats.org/drawingml/2006/table">
            <a:tbl>
              <a:tblPr firstRow="1" firstCol="1" bandRow="1"/>
              <a:tblGrid>
                <a:gridCol w="428666"/>
                <a:gridCol w="363497"/>
              </a:tblGrid>
              <a:tr h="254000">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11</a:t>
                      </a:r>
                      <a:endParaRPr lang="zh-CN" sz="1200" kern="100" dirty="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A</a:t>
                      </a:r>
                      <a:endParaRPr lang="zh-CN" sz="1200" kern="10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000">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12</a:t>
                      </a:r>
                      <a:endParaRPr lang="zh-CN" sz="1200" kern="10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200" kern="100" dirty="0">
                          <a:effectLst/>
                          <a:latin typeface="宋体" panose="02010600030101010101" pitchFamily="2" charset="-122"/>
                          <a:ea typeface="宋体" panose="02010600030101010101" pitchFamily="2" charset="-122"/>
                        </a:rPr>
                        <a:t>D</a:t>
                      </a:r>
                      <a:endParaRPr lang="zh-CN" sz="1200" kern="100" dirty="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000">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13</a:t>
                      </a:r>
                      <a:endParaRPr lang="zh-CN" sz="1200" kern="10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200" kern="100" dirty="0">
                          <a:effectLst/>
                          <a:latin typeface="宋体" panose="02010600030101010101" pitchFamily="2" charset="-122"/>
                          <a:ea typeface="宋体" panose="02010600030101010101" pitchFamily="2" charset="-122"/>
                        </a:rPr>
                        <a:t>A</a:t>
                      </a:r>
                      <a:endParaRPr lang="zh-CN" sz="1200" kern="100" dirty="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188" y="863600"/>
            <a:ext cx="8229600" cy="533400"/>
          </a:xfrm>
        </p:spPr>
        <p:txBody>
          <a:bodyPr rtlCol="0">
            <a:normAutofit/>
          </a:bodyPr>
          <a:lstStyle/>
          <a:p>
            <a:pPr marL="0" indent="0">
              <a:buNone/>
              <a:defRPr/>
            </a:pPr>
            <a:r>
              <a:rPr lang="en-US" altLang="zh-CN" dirty="0"/>
              <a:t>1</a:t>
            </a:r>
            <a:r>
              <a:rPr lang="zh-CN" altLang="zh-CN" dirty="0"/>
              <a:t>、画出压电元件的两种等效电路。</a:t>
            </a:r>
            <a:endParaRPr lang="zh-CN" altLang="zh-CN" dirty="0"/>
          </a:p>
          <a:p>
            <a:pPr>
              <a:defRPr/>
            </a:pPr>
            <a:endParaRPr lang="zh-CN" altLang="en-US" dirty="0"/>
          </a:p>
        </p:txBody>
      </p:sp>
      <p:sp>
        <p:nvSpPr>
          <p:cNvPr id="43011" name="标题 1"/>
          <p:cNvSpPr>
            <a:spLocks noGrp="1"/>
          </p:cNvSpPr>
          <p:nvPr>
            <p:ph type="title"/>
          </p:nvPr>
        </p:nvSpPr>
        <p:spPr>
          <a:xfrm>
            <a:off x="2003425" y="-12700"/>
            <a:ext cx="8229600" cy="1143000"/>
          </a:xfrm>
        </p:spPr>
        <p:txBody>
          <a:bodyPr/>
          <a:lstStyle/>
          <a:p>
            <a:pPr eaLnBrk="1" hangingPunct="1"/>
            <a:r>
              <a:rPr lang="zh-CN" altLang="en-US" b="1">
                <a:solidFill>
                  <a:srgbClr val="FF0000"/>
                </a:solidFill>
              </a:rPr>
              <a:t>练习：简答题</a:t>
            </a:r>
            <a:endParaRPr lang="zh-CN" altLang="en-US" b="1">
              <a:solidFill>
                <a:srgbClr val="FF0000"/>
              </a:solidFill>
            </a:endParaRPr>
          </a:p>
        </p:txBody>
      </p:sp>
      <p:pic>
        <p:nvPicPr>
          <p:cNvPr id="430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089" y="1360488"/>
            <a:ext cx="63087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矩形 1"/>
          <p:cNvSpPr>
            <a:spLocks noChangeArrowheads="1"/>
          </p:cNvSpPr>
          <p:nvPr/>
        </p:nvSpPr>
        <p:spPr bwMode="auto">
          <a:xfrm>
            <a:off x="1976438" y="4130675"/>
            <a:ext cx="765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Tahoma" panose="020B0604030504040204" pitchFamily="34" charset="0"/>
              </a:rPr>
              <a:t>4</a:t>
            </a:r>
            <a:r>
              <a:rPr lang="zh-CN" altLang="zh-CN" sz="1800">
                <a:latin typeface="Tahoma" panose="020B0604030504040204" pitchFamily="34" charset="0"/>
              </a:rPr>
              <a:t>、简述压电式传感器分别与电压放大器和电荷放大器相连时各自的特点。</a:t>
            </a:r>
            <a:endParaRPr lang="zh-CN" altLang="zh-CN" sz="1800">
              <a:latin typeface="Tahoma" panose="020B0604030504040204" pitchFamily="34" charset="0"/>
            </a:endParaRPr>
          </a:p>
        </p:txBody>
      </p:sp>
      <p:sp>
        <p:nvSpPr>
          <p:cNvPr id="43014" name="矩形 3"/>
          <p:cNvSpPr>
            <a:spLocks noChangeArrowheads="1"/>
          </p:cNvSpPr>
          <p:nvPr/>
        </p:nvSpPr>
        <p:spPr bwMode="auto">
          <a:xfrm>
            <a:off x="2135188" y="4767263"/>
            <a:ext cx="7651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zh-CN" altLang="en-US" sz="1800">
                <a:latin typeface="Tahoma" panose="020B0604030504040204" pitchFamily="34" charset="0"/>
              </a:rPr>
              <a:t>答：传感器与电压放大器连接的电路</a:t>
            </a:r>
            <a:r>
              <a:rPr lang="en-US" altLang="zh-CN" sz="1800">
                <a:latin typeface="Tahoma" panose="020B0604030504040204" pitchFamily="34" charset="0"/>
              </a:rPr>
              <a:t>,</a:t>
            </a:r>
            <a:r>
              <a:rPr lang="zh-CN" altLang="en-US" sz="1800">
                <a:latin typeface="Tahoma" panose="020B0604030504040204" pitchFamily="34" charset="0"/>
              </a:rPr>
              <a:t>其输出电压与压电元件的输出电压成正比</a:t>
            </a:r>
            <a:r>
              <a:rPr lang="en-US" altLang="zh-CN" sz="1800">
                <a:latin typeface="Tahoma" panose="020B0604030504040204" pitchFamily="34" charset="0"/>
              </a:rPr>
              <a:t>,</a:t>
            </a:r>
            <a:r>
              <a:rPr lang="zh-CN" altLang="en-US" sz="1800">
                <a:latin typeface="Tahoma" panose="020B0604030504040204" pitchFamily="34" charset="0"/>
              </a:rPr>
              <a:t>但容易受电缆电容的影响。</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传感器与电荷放大器连接的电路</a:t>
            </a:r>
            <a:r>
              <a:rPr lang="en-US" altLang="zh-CN" sz="1800">
                <a:latin typeface="Tahoma" panose="020B0604030504040204" pitchFamily="34" charset="0"/>
              </a:rPr>
              <a:t>,</a:t>
            </a:r>
            <a:r>
              <a:rPr lang="zh-CN" altLang="en-US" sz="1800">
                <a:latin typeface="Tahoma" panose="020B0604030504040204" pitchFamily="34" charset="0"/>
              </a:rPr>
              <a:t>其输出电压与压电元件的输出电荷成正比</a:t>
            </a:r>
            <a:r>
              <a:rPr lang="en-US" altLang="zh-CN" sz="1800">
                <a:latin typeface="Tahoma" panose="020B0604030504040204" pitchFamily="34" charset="0"/>
              </a:rPr>
              <a:t>,</a:t>
            </a:r>
            <a:r>
              <a:rPr lang="zh-CN" altLang="en-US" sz="1800">
                <a:latin typeface="Tahoma" panose="020B0604030504040204" pitchFamily="34" charset="0"/>
              </a:rPr>
              <a:t>电缆电容的影响小。</a:t>
            </a:r>
            <a:endParaRPr lang="zh-CN" altLang="en-US" sz="1800">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1958975" y="838200"/>
            <a:ext cx="8229600" cy="865188"/>
          </a:xfrm>
        </p:spPr>
        <p:txBody>
          <a:bodyPr/>
          <a:lstStyle/>
          <a:p>
            <a:pPr marL="0" indent="0">
              <a:buNone/>
            </a:pPr>
            <a:r>
              <a:rPr lang="en-US" altLang="zh-CN" sz="2000"/>
              <a:t>2</a:t>
            </a:r>
            <a:r>
              <a:rPr lang="zh-CN" altLang="zh-CN" sz="2000"/>
              <a:t>、压电元件在使用时常采用多片串接或并接的结构形式。试述在不同接法下输出电压、电荷、电容的关系，它们分别适用于何种应用场合？</a:t>
            </a:r>
            <a:endParaRPr lang="zh-CN" altLang="zh-CN" sz="2000"/>
          </a:p>
        </p:txBody>
      </p:sp>
      <p:sp>
        <p:nvSpPr>
          <p:cNvPr id="44035" name="标题 1"/>
          <p:cNvSpPr>
            <a:spLocks noGrp="1"/>
          </p:cNvSpPr>
          <p:nvPr>
            <p:ph type="title"/>
          </p:nvPr>
        </p:nvSpPr>
        <p:spPr>
          <a:xfrm>
            <a:off x="2003425" y="-12700"/>
            <a:ext cx="8229600" cy="1143000"/>
          </a:xfrm>
        </p:spPr>
        <p:txBody>
          <a:bodyPr/>
          <a:lstStyle/>
          <a:p>
            <a:pPr eaLnBrk="1" hangingPunct="1"/>
            <a:r>
              <a:rPr lang="zh-CN" altLang="en-US" b="1">
                <a:solidFill>
                  <a:srgbClr val="FF0000"/>
                </a:solidFill>
              </a:rPr>
              <a:t>练习：简答题</a:t>
            </a:r>
            <a:endParaRPr lang="zh-CN" altLang="en-US" b="1">
              <a:solidFill>
                <a:srgbClr val="FF0000"/>
              </a:solidFill>
            </a:endParaRPr>
          </a:p>
        </p:txBody>
      </p:sp>
      <p:sp>
        <p:nvSpPr>
          <p:cNvPr id="44036" name="矩形 1"/>
          <p:cNvSpPr>
            <a:spLocks noChangeArrowheads="1"/>
          </p:cNvSpPr>
          <p:nvPr/>
        </p:nvSpPr>
        <p:spPr bwMode="auto">
          <a:xfrm>
            <a:off x="2003425" y="1538288"/>
            <a:ext cx="72009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zh-CN" altLang="en-US" sz="1800">
                <a:latin typeface="Tahoma" panose="020B0604030504040204" pitchFamily="34" charset="0"/>
              </a:rPr>
              <a:t>答：并联接法在外力作用下正负电极上的电荷量增加了</a:t>
            </a:r>
            <a:r>
              <a:rPr lang="en-US" altLang="zh-CN" sz="1800">
                <a:latin typeface="Tahoma" panose="020B0604030504040204" pitchFamily="34" charset="0"/>
              </a:rPr>
              <a:t>1</a:t>
            </a:r>
            <a:r>
              <a:rPr lang="zh-CN" altLang="en-US" sz="1800">
                <a:latin typeface="Tahoma" panose="020B0604030504040204" pitchFamily="34" charset="0"/>
              </a:rPr>
              <a:t>倍，电容量也增加了</a:t>
            </a:r>
            <a:r>
              <a:rPr lang="en-US" altLang="zh-CN" sz="1800">
                <a:latin typeface="Tahoma" panose="020B0604030504040204" pitchFamily="34" charset="0"/>
              </a:rPr>
              <a:t>1</a:t>
            </a:r>
            <a:r>
              <a:rPr lang="zh-CN" altLang="en-US" sz="1800">
                <a:latin typeface="Tahoma" panose="020B0604030504040204" pitchFamily="34" charset="0"/>
              </a:rPr>
              <a:t>倍，输出电压与单片时相同。适宜测量慢变信号且以电荷作为输出量的场合。</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串联接法上、 下极板的电荷量与单片时相同，总电容量为单片的一半，输出电压增大了</a:t>
            </a:r>
            <a:r>
              <a:rPr lang="en-US" altLang="zh-CN" sz="1800">
                <a:latin typeface="Tahoma" panose="020B0604030504040204" pitchFamily="34" charset="0"/>
              </a:rPr>
              <a:t>1</a:t>
            </a:r>
            <a:r>
              <a:rPr lang="zh-CN" altLang="en-US" sz="1800">
                <a:latin typeface="Tahoma" panose="020B0604030504040204" pitchFamily="34" charset="0"/>
              </a:rPr>
              <a:t>倍。 适宜以电压作输出信号且测量电路输入阻抗很高的场合。</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知识点：压电元件的连接</a:t>
            </a:r>
            <a:endParaRPr lang="zh-CN" altLang="en-US" sz="1800">
              <a:latin typeface="Tahoma" panose="020B0604030504040204" pitchFamily="34" charset="0"/>
            </a:endParaRPr>
          </a:p>
        </p:txBody>
      </p:sp>
      <p:sp>
        <p:nvSpPr>
          <p:cNvPr id="44037" name="矩形 1"/>
          <p:cNvSpPr>
            <a:spLocks noChangeArrowheads="1"/>
          </p:cNvSpPr>
          <p:nvPr/>
        </p:nvSpPr>
        <p:spPr bwMode="auto">
          <a:xfrm>
            <a:off x="1954213" y="3570289"/>
            <a:ext cx="7454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Tahoma" panose="020B0604030504040204" pitchFamily="34" charset="0"/>
              </a:rPr>
              <a:t>3</a:t>
            </a:r>
            <a:r>
              <a:rPr lang="zh-CN" altLang="zh-CN" sz="1800">
                <a:latin typeface="Tahoma" panose="020B0604030504040204" pitchFamily="34" charset="0"/>
              </a:rPr>
              <a:t>、压电式传感器中采用电荷放大器有何优点？</a:t>
            </a:r>
            <a:endParaRPr lang="zh-CN" altLang="zh-CN" sz="1800">
              <a:latin typeface="Tahoma" panose="020B0604030504040204" pitchFamily="34" charset="0"/>
            </a:endParaRPr>
          </a:p>
        </p:txBody>
      </p:sp>
      <p:sp>
        <p:nvSpPr>
          <p:cNvPr id="44038" name="矩形 2"/>
          <p:cNvSpPr>
            <a:spLocks noChangeArrowheads="1"/>
          </p:cNvSpPr>
          <p:nvPr/>
        </p:nvSpPr>
        <p:spPr bwMode="auto">
          <a:xfrm>
            <a:off x="2005013" y="3956051"/>
            <a:ext cx="71993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zh-CN" altLang="en-US" sz="1800">
                <a:latin typeface="Tahoma" panose="020B0604030504040204" pitchFamily="34" charset="0"/>
              </a:rPr>
              <a:t>答：电荷放大器的特点是：</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①放大器的输入阻抗极高，输入端几乎没有分流，电荷Ｑ只对反馈电容Ｃｆ充电，充电电压Ｕｃｆ（反馈电容两端的电压）接近于放大器的输出电压。</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②电荷放大器的输出电压Ｕ</a:t>
            </a:r>
            <a:r>
              <a:rPr lang="en-US" altLang="zh-CN" sz="1800">
                <a:latin typeface="Tahoma" panose="020B0604030504040204" pitchFamily="34" charset="0"/>
              </a:rPr>
              <a:t>o</a:t>
            </a:r>
            <a:r>
              <a:rPr lang="zh-CN" altLang="en-US" sz="1800">
                <a:latin typeface="Tahoma" panose="020B0604030504040204" pitchFamily="34" charset="0"/>
              </a:rPr>
              <a:t>与电缆电容</a:t>
            </a:r>
            <a:r>
              <a:rPr lang="en-US" altLang="zh-CN" sz="1800">
                <a:latin typeface="Tahoma" panose="020B0604030504040204" pitchFamily="34" charset="0"/>
              </a:rPr>
              <a:t>Cc</a:t>
            </a:r>
            <a:r>
              <a:rPr lang="zh-CN" altLang="en-US" sz="1800">
                <a:latin typeface="Tahoma" panose="020B0604030504040204" pitchFamily="34" charset="0"/>
              </a:rPr>
              <a:t>无关，而与</a:t>
            </a:r>
            <a:r>
              <a:rPr lang="en-US" altLang="zh-CN" sz="1800">
                <a:latin typeface="Tahoma" panose="020B0604030504040204" pitchFamily="34" charset="0"/>
              </a:rPr>
              <a:t>Q</a:t>
            </a:r>
            <a:r>
              <a:rPr lang="zh-CN" altLang="en-US" sz="1800">
                <a:latin typeface="Tahoma" panose="020B0604030504040204" pitchFamily="34" charset="0"/>
              </a:rPr>
              <a:t>成正比，这是电荷放大器的突出优点。由于</a:t>
            </a:r>
            <a:r>
              <a:rPr lang="en-US" altLang="zh-CN" sz="1800">
                <a:latin typeface="Tahoma" panose="020B0604030504040204" pitchFamily="34" charset="0"/>
              </a:rPr>
              <a:t>Q</a:t>
            </a:r>
            <a:r>
              <a:rPr lang="zh-CN" altLang="en-US" sz="1800">
                <a:latin typeface="Tahoma" panose="020B0604030504040204" pitchFamily="34" charset="0"/>
              </a:rPr>
              <a:t>与被测压力成线性关系，因此，输出电压与被测压力成线性关系。</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知识点：测量电路</a:t>
            </a:r>
            <a:endParaRPr lang="zh-CN" altLang="en-US" sz="1800">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003425" y="-12700"/>
            <a:ext cx="8229600" cy="1143000"/>
          </a:xfrm>
        </p:spPr>
        <p:txBody>
          <a:bodyPr/>
          <a:lstStyle/>
          <a:p>
            <a:pPr eaLnBrk="1" hangingPunct="1"/>
            <a:r>
              <a:rPr lang="zh-CN" altLang="en-US" b="1" dirty="0">
                <a:solidFill>
                  <a:srgbClr val="FF0000"/>
                </a:solidFill>
              </a:rPr>
              <a:t>第七章练习：选择题</a:t>
            </a:r>
            <a:endParaRPr lang="zh-CN" altLang="en-US" b="1" dirty="0">
              <a:solidFill>
                <a:srgbClr val="FF0000"/>
              </a:solidFill>
            </a:endParaRPr>
          </a:p>
        </p:txBody>
      </p:sp>
      <p:sp>
        <p:nvSpPr>
          <p:cNvPr id="36867" name="TextBox 4"/>
          <p:cNvSpPr txBox="1">
            <a:spLocks noChangeArrowheads="1"/>
          </p:cNvSpPr>
          <p:nvPr/>
        </p:nvSpPr>
        <p:spPr bwMode="auto">
          <a:xfrm>
            <a:off x="1703389" y="981075"/>
            <a:ext cx="85693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1800" dirty="0">
                <a:latin typeface="Tahoma" panose="020B0604030504040204" pitchFamily="34" charset="0"/>
              </a:rPr>
              <a:t>1</a:t>
            </a:r>
            <a:r>
              <a:rPr lang="zh-CN" altLang="zh-CN" sz="1800" dirty="0">
                <a:latin typeface="Tahoma" panose="020B0604030504040204" pitchFamily="34" charset="0"/>
              </a:rPr>
              <a:t>、对石英晶体，下列说法正确的是（</a:t>
            </a:r>
            <a:r>
              <a:rPr lang="en-US" altLang="zh-CN" sz="1800" dirty="0">
                <a:latin typeface="Tahoma" panose="020B0604030504040204" pitchFamily="34" charset="0"/>
              </a:rPr>
              <a:t>      </a:t>
            </a:r>
            <a:r>
              <a:rPr lang="zh-CN" altLang="zh-CN" sz="1800" dirty="0">
                <a:latin typeface="Tahoma" panose="020B0604030504040204" pitchFamily="34" charset="0"/>
              </a:rPr>
              <a:t>）。</a:t>
            </a:r>
            <a:endParaRPr lang="zh-CN" altLang="zh-CN" sz="1800" dirty="0">
              <a:latin typeface="Tahoma" panose="020B0604030504040204" pitchFamily="34" charset="0"/>
            </a:endParaRPr>
          </a:p>
          <a:p>
            <a:pPr>
              <a:spcBef>
                <a:spcPct val="0"/>
              </a:spcBef>
              <a:buFontTx/>
              <a:buNone/>
            </a:pPr>
            <a:r>
              <a:rPr lang="en-US" altLang="zh-CN" sz="1800" dirty="0">
                <a:solidFill>
                  <a:srgbClr val="FF0000"/>
                </a:solidFill>
                <a:latin typeface="Tahoma" panose="020B0604030504040204" pitchFamily="34" charset="0"/>
              </a:rPr>
              <a:t>A. </a:t>
            </a:r>
            <a:r>
              <a:rPr lang="zh-CN" altLang="zh-CN" sz="1800" dirty="0">
                <a:solidFill>
                  <a:srgbClr val="FF0000"/>
                </a:solidFill>
                <a:latin typeface="Tahoma" panose="020B0604030504040204" pitchFamily="34" charset="0"/>
              </a:rPr>
              <a:t>沿光轴方向施加作用力，不会产生压电效应，也没有电荷产生。</a:t>
            </a:r>
            <a:endParaRPr lang="zh-CN" altLang="zh-CN" sz="1800" dirty="0">
              <a:solidFill>
                <a:srgbClr val="FF0000"/>
              </a:solidFill>
              <a:latin typeface="Tahoma" panose="020B0604030504040204" pitchFamily="34" charset="0"/>
            </a:endParaRPr>
          </a:p>
          <a:p>
            <a:pPr>
              <a:spcBef>
                <a:spcPct val="0"/>
              </a:spcBef>
              <a:buFontTx/>
              <a:buNone/>
            </a:pPr>
            <a:r>
              <a:rPr lang="en-US" altLang="zh-CN" sz="1800" dirty="0">
                <a:latin typeface="Tahoma" panose="020B0604030504040204" pitchFamily="34" charset="0"/>
              </a:rPr>
              <a:t>B. </a:t>
            </a:r>
            <a:r>
              <a:rPr lang="zh-CN" altLang="zh-CN" sz="1800" dirty="0">
                <a:latin typeface="Tahoma" panose="020B0604030504040204" pitchFamily="34" charset="0"/>
              </a:rPr>
              <a:t>沿光轴方向施加作用力，不会产生压电效应，但会有电荷产生。</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C. </a:t>
            </a:r>
            <a:r>
              <a:rPr lang="zh-CN" altLang="zh-CN" sz="1800" dirty="0">
                <a:latin typeface="Tahoma" panose="020B0604030504040204" pitchFamily="34" charset="0"/>
              </a:rPr>
              <a:t>沿光轴方向施加作用力，会产生压电效应，但没有电荷产生。</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D. </a:t>
            </a:r>
            <a:r>
              <a:rPr lang="zh-CN" altLang="zh-CN" sz="1800" dirty="0">
                <a:latin typeface="Tahoma" panose="020B0604030504040204" pitchFamily="34" charset="0"/>
              </a:rPr>
              <a:t>沿光轴方向施加作用力，会产生压电效应，也会有电荷产生。</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2</a:t>
            </a:r>
            <a:r>
              <a:rPr lang="zh-CN" altLang="zh-CN" sz="1800" dirty="0">
                <a:latin typeface="Tahoma" panose="020B0604030504040204" pitchFamily="34" charset="0"/>
              </a:rPr>
              <a:t>、石英晶体和压电陶瓷的压电效应对比正确的是（</a:t>
            </a:r>
            <a:r>
              <a:rPr lang="en-US" altLang="zh-CN" sz="1800" dirty="0">
                <a:latin typeface="Tahoma" panose="020B0604030504040204" pitchFamily="34" charset="0"/>
              </a:rPr>
              <a:t>     </a:t>
            </a:r>
            <a:r>
              <a:rPr lang="zh-CN" altLang="zh-CN" sz="1800" dirty="0">
                <a:latin typeface="Tahoma" panose="020B0604030504040204" pitchFamily="34" charset="0"/>
              </a:rPr>
              <a:t>）</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A. </a:t>
            </a:r>
            <a:r>
              <a:rPr lang="zh-CN" altLang="zh-CN" sz="1800" dirty="0">
                <a:latin typeface="Tahoma" panose="020B0604030504040204" pitchFamily="34" charset="0"/>
              </a:rPr>
              <a:t>压电陶瓷比石英晶体的压电效应明显，稳定性也比石英晶体好</a:t>
            </a:r>
            <a:endParaRPr lang="zh-CN" altLang="zh-CN" sz="1800" dirty="0">
              <a:latin typeface="Tahoma" panose="020B0604030504040204" pitchFamily="34" charset="0"/>
            </a:endParaRPr>
          </a:p>
          <a:p>
            <a:pPr>
              <a:spcBef>
                <a:spcPct val="0"/>
              </a:spcBef>
              <a:buFontTx/>
              <a:buNone/>
            </a:pPr>
            <a:r>
              <a:rPr lang="en-US" altLang="zh-CN" sz="1800" dirty="0">
                <a:solidFill>
                  <a:srgbClr val="FF0000"/>
                </a:solidFill>
                <a:latin typeface="Tahoma" panose="020B0604030504040204" pitchFamily="34" charset="0"/>
              </a:rPr>
              <a:t>B. </a:t>
            </a:r>
            <a:r>
              <a:rPr lang="zh-CN" altLang="zh-CN" sz="1800" dirty="0">
                <a:solidFill>
                  <a:srgbClr val="FF0000"/>
                </a:solidFill>
                <a:latin typeface="Tahoma" panose="020B0604030504040204" pitchFamily="34" charset="0"/>
              </a:rPr>
              <a:t>压电陶瓷比石英晶体的压电效应明显，稳定性不如石英晶体好</a:t>
            </a:r>
            <a:endParaRPr lang="zh-CN" altLang="zh-CN" sz="1800" dirty="0">
              <a:solidFill>
                <a:srgbClr val="FF0000"/>
              </a:solidFill>
              <a:latin typeface="Tahoma" panose="020B0604030504040204" pitchFamily="34" charset="0"/>
            </a:endParaRPr>
          </a:p>
          <a:p>
            <a:pPr>
              <a:spcBef>
                <a:spcPct val="0"/>
              </a:spcBef>
              <a:buFontTx/>
              <a:buNone/>
            </a:pPr>
            <a:r>
              <a:rPr lang="en-US" altLang="zh-CN" sz="1800" dirty="0">
                <a:latin typeface="Tahoma" panose="020B0604030504040204" pitchFamily="34" charset="0"/>
              </a:rPr>
              <a:t>C. </a:t>
            </a:r>
            <a:r>
              <a:rPr lang="zh-CN" altLang="zh-CN" sz="1800" dirty="0">
                <a:latin typeface="Tahoma" panose="020B0604030504040204" pitchFamily="34" charset="0"/>
              </a:rPr>
              <a:t>石英晶体比压电陶瓷的压电效应明显，稳定性也比压电陶瓷好</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D. </a:t>
            </a:r>
            <a:r>
              <a:rPr lang="zh-CN" altLang="zh-CN" sz="1800" dirty="0">
                <a:latin typeface="Tahoma" panose="020B0604030504040204" pitchFamily="34" charset="0"/>
              </a:rPr>
              <a:t>石英晶体比压电陶瓷的压电效应明显，稳定性不如压电陶瓷好</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3</a:t>
            </a:r>
            <a:r>
              <a:rPr lang="zh-CN" altLang="zh-CN" sz="1800" dirty="0">
                <a:latin typeface="Tahoma" panose="020B0604030504040204" pitchFamily="34" charset="0"/>
              </a:rPr>
              <a:t>、两个压电元件相并联与单片时相比说法正确的是（</a:t>
            </a:r>
            <a:r>
              <a:rPr lang="en-US" altLang="zh-CN" sz="1800" dirty="0">
                <a:latin typeface="Tahoma" panose="020B0604030504040204" pitchFamily="34" charset="0"/>
              </a:rPr>
              <a:t>    </a:t>
            </a:r>
            <a:r>
              <a:rPr lang="zh-CN" altLang="zh-CN" sz="1800" dirty="0">
                <a:latin typeface="Tahoma" panose="020B0604030504040204" pitchFamily="34" charset="0"/>
              </a:rPr>
              <a:t>）</a:t>
            </a:r>
            <a:r>
              <a:rPr lang="en-US" altLang="zh-CN" sz="1800" dirty="0">
                <a:latin typeface="Tahoma" panose="020B0604030504040204" pitchFamily="34" charset="0"/>
              </a:rPr>
              <a:t> </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A. </a:t>
            </a:r>
            <a:r>
              <a:rPr lang="zh-CN" altLang="zh-CN" sz="1800" dirty="0">
                <a:latin typeface="Tahoma" panose="020B0604030504040204" pitchFamily="34" charset="0"/>
              </a:rPr>
              <a:t>并联时输出电压不变，输出电容是单片时的一半</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B. </a:t>
            </a:r>
            <a:r>
              <a:rPr lang="zh-CN" altLang="zh-CN" sz="1800" dirty="0">
                <a:latin typeface="Tahoma" panose="020B0604030504040204" pitchFamily="34" charset="0"/>
              </a:rPr>
              <a:t>并联时输出电压不变，电荷量增加了</a:t>
            </a:r>
            <a:r>
              <a:rPr lang="en-US" altLang="zh-CN" sz="1800" dirty="0">
                <a:latin typeface="Tahoma" panose="020B0604030504040204" pitchFamily="34" charset="0"/>
              </a:rPr>
              <a:t>2</a:t>
            </a:r>
            <a:r>
              <a:rPr lang="zh-CN" altLang="zh-CN" sz="1800" dirty="0">
                <a:latin typeface="Tahoma" panose="020B0604030504040204" pitchFamily="34" charset="0"/>
              </a:rPr>
              <a:t>倍</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C. </a:t>
            </a:r>
            <a:r>
              <a:rPr lang="zh-CN" altLang="zh-CN" sz="1800" dirty="0">
                <a:latin typeface="Tahoma" panose="020B0604030504040204" pitchFamily="34" charset="0"/>
              </a:rPr>
              <a:t>并联时电荷量增加了</a:t>
            </a:r>
            <a:r>
              <a:rPr lang="en-US" altLang="zh-CN" sz="1800" dirty="0">
                <a:latin typeface="Tahoma" panose="020B0604030504040204" pitchFamily="34" charset="0"/>
              </a:rPr>
              <a:t>2</a:t>
            </a:r>
            <a:r>
              <a:rPr lang="zh-CN" altLang="zh-CN" sz="1800" dirty="0">
                <a:latin typeface="Tahoma" panose="020B0604030504040204" pitchFamily="34" charset="0"/>
              </a:rPr>
              <a:t>倍，输出电容为单片时</a:t>
            </a:r>
            <a:r>
              <a:rPr lang="en-US" altLang="zh-CN" sz="1800" dirty="0">
                <a:latin typeface="Tahoma" panose="020B0604030504040204" pitchFamily="34" charset="0"/>
              </a:rPr>
              <a:t>2</a:t>
            </a:r>
            <a:r>
              <a:rPr lang="zh-CN" altLang="zh-CN" sz="1800" dirty="0">
                <a:latin typeface="Tahoma" panose="020B0604030504040204" pitchFamily="34" charset="0"/>
              </a:rPr>
              <a:t>倍</a:t>
            </a:r>
            <a:endParaRPr lang="zh-CN" altLang="zh-CN" sz="1800" dirty="0">
              <a:latin typeface="Tahoma" panose="020B0604030504040204" pitchFamily="34" charset="0"/>
            </a:endParaRPr>
          </a:p>
          <a:p>
            <a:pPr>
              <a:spcBef>
                <a:spcPct val="0"/>
              </a:spcBef>
              <a:buFontTx/>
              <a:buNone/>
            </a:pPr>
            <a:r>
              <a:rPr lang="en-US" altLang="zh-CN" sz="1800" dirty="0">
                <a:solidFill>
                  <a:srgbClr val="FF0000"/>
                </a:solidFill>
                <a:latin typeface="Tahoma" panose="020B0604030504040204" pitchFamily="34" charset="0"/>
              </a:rPr>
              <a:t>D. </a:t>
            </a:r>
            <a:r>
              <a:rPr lang="zh-CN" altLang="zh-CN" sz="1800" dirty="0">
                <a:solidFill>
                  <a:srgbClr val="FF0000"/>
                </a:solidFill>
                <a:latin typeface="Tahoma" panose="020B0604030504040204" pitchFamily="34" charset="0"/>
              </a:rPr>
              <a:t>并联时电荷量增加了一倍，输出电容为单片时的</a:t>
            </a:r>
            <a:r>
              <a:rPr lang="en-US" altLang="zh-CN" sz="1800" dirty="0">
                <a:solidFill>
                  <a:srgbClr val="FF0000"/>
                </a:solidFill>
                <a:latin typeface="Tahoma" panose="020B0604030504040204" pitchFamily="34" charset="0"/>
              </a:rPr>
              <a:t>2</a:t>
            </a:r>
            <a:r>
              <a:rPr lang="zh-CN" altLang="zh-CN" sz="1800" dirty="0">
                <a:solidFill>
                  <a:srgbClr val="FF0000"/>
                </a:solidFill>
                <a:latin typeface="Tahoma" panose="020B0604030504040204" pitchFamily="34" charset="0"/>
              </a:rPr>
              <a:t>倍</a:t>
            </a:r>
            <a:endParaRPr lang="zh-CN" altLang="zh-CN" sz="1800" dirty="0">
              <a:solidFill>
                <a:srgbClr val="FF0000"/>
              </a:solidFill>
              <a:latin typeface="Tahoma" panose="020B0604030504040204" pitchFamily="34" charset="0"/>
            </a:endParaRPr>
          </a:p>
          <a:p>
            <a:pPr>
              <a:spcBef>
                <a:spcPct val="0"/>
              </a:spcBef>
              <a:buFontTx/>
              <a:buNone/>
            </a:pPr>
            <a:r>
              <a:rPr lang="en-US" altLang="zh-CN" sz="1800" dirty="0">
                <a:latin typeface="Tahoma" panose="020B0604030504040204" pitchFamily="34" charset="0"/>
              </a:rPr>
              <a:t>4</a:t>
            </a:r>
            <a:r>
              <a:rPr lang="zh-CN" altLang="zh-CN" sz="1800" dirty="0">
                <a:latin typeface="Tahoma" panose="020B0604030504040204" pitchFamily="34" charset="0"/>
              </a:rPr>
              <a:t>、两个压电元件相串联与单片时相比说法正确的是（</a:t>
            </a:r>
            <a:r>
              <a:rPr lang="en-US" altLang="zh-CN" sz="1800" dirty="0">
                <a:latin typeface="Tahoma" panose="020B0604030504040204" pitchFamily="34" charset="0"/>
              </a:rPr>
              <a:t>    </a:t>
            </a:r>
            <a:r>
              <a:rPr lang="zh-CN" altLang="zh-CN" sz="1800" dirty="0">
                <a:latin typeface="Tahoma" panose="020B0604030504040204" pitchFamily="34" charset="0"/>
              </a:rPr>
              <a:t>）</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A. </a:t>
            </a:r>
            <a:r>
              <a:rPr lang="zh-CN" altLang="zh-CN" sz="1800" dirty="0">
                <a:latin typeface="Tahoma" panose="020B0604030504040204" pitchFamily="34" charset="0"/>
              </a:rPr>
              <a:t>串联时输出电压不变，电荷量与单片时相同</a:t>
            </a:r>
            <a:endParaRPr lang="zh-CN" altLang="zh-CN" sz="1800" dirty="0">
              <a:latin typeface="Tahoma" panose="020B0604030504040204" pitchFamily="34" charset="0"/>
            </a:endParaRPr>
          </a:p>
          <a:p>
            <a:pPr>
              <a:spcBef>
                <a:spcPct val="0"/>
              </a:spcBef>
              <a:buFontTx/>
              <a:buNone/>
            </a:pPr>
            <a:r>
              <a:rPr lang="en-US" altLang="zh-CN" sz="1800" dirty="0">
                <a:solidFill>
                  <a:srgbClr val="FF0000"/>
                </a:solidFill>
                <a:latin typeface="Tahoma" panose="020B0604030504040204" pitchFamily="34" charset="0"/>
              </a:rPr>
              <a:t>B. </a:t>
            </a:r>
            <a:r>
              <a:rPr lang="zh-CN" altLang="zh-CN" sz="1800" dirty="0">
                <a:solidFill>
                  <a:srgbClr val="FF0000"/>
                </a:solidFill>
                <a:latin typeface="Tahoma" panose="020B0604030504040204" pitchFamily="34" charset="0"/>
              </a:rPr>
              <a:t>串联时输出电压增大一倍，电荷量与单片时相同</a:t>
            </a:r>
            <a:endParaRPr lang="zh-CN" altLang="zh-CN" sz="1800" dirty="0">
              <a:solidFill>
                <a:srgbClr val="FF0000"/>
              </a:solidFill>
              <a:latin typeface="Tahoma" panose="020B0604030504040204" pitchFamily="34" charset="0"/>
            </a:endParaRPr>
          </a:p>
          <a:p>
            <a:pPr>
              <a:spcBef>
                <a:spcPct val="0"/>
              </a:spcBef>
              <a:buFontTx/>
              <a:buNone/>
            </a:pPr>
            <a:r>
              <a:rPr lang="en-US" altLang="zh-CN" sz="1800" dirty="0">
                <a:latin typeface="Tahoma" panose="020B0604030504040204" pitchFamily="34" charset="0"/>
              </a:rPr>
              <a:t>C. </a:t>
            </a:r>
            <a:r>
              <a:rPr lang="zh-CN" altLang="zh-CN" sz="1800" dirty="0">
                <a:latin typeface="Tahoma" panose="020B0604030504040204" pitchFamily="34" charset="0"/>
              </a:rPr>
              <a:t>串联时电荷量增大一倍，电容量不变</a:t>
            </a:r>
            <a:endParaRPr lang="zh-CN" altLang="zh-CN" sz="1800" dirty="0">
              <a:latin typeface="Tahoma" panose="020B0604030504040204" pitchFamily="34" charset="0"/>
            </a:endParaRPr>
          </a:p>
          <a:p>
            <a:pPr>
              <a:spcBef>
                <a:spcPct val="0"/>
              </a:spcBef>
              <a:buFontTx/>
              <a:buNone/>
            </a:pPr>
            <a:r>
              <a:rPr lang="en-US" altLang="zh-CN" sz="1800" dirty="0">
                <a:latin typeface="Tahoma" panose="020B0604030504040204" pitchFamily="34" charset="0"/>
              </a:rPr>
              <a:t>D. </a:t>
            </a:r>
            <a:r>
              <a:rPr lang="zh-CN" altLang="zh-CN" sz="1800" dirty="0">
                <a:latin typeface="Tahoma" panose="020B0604030504040204" pitchFamily="34" charset="0"/>
              </a:rPr>
              <a:t>串联时电荷量增大一倍，电容量为单片时的一半</a:t>
            </a:r>
            <a:endParaRPr lang="zh-CN" altLang="zh-CN" sz="1800" dirty="0">
              <a:latin typeface="Tahoma" panose="020B0604030504040204" pitchFamily="34" charset="0"/>
            </a:endParaRPr>
          </a:p>
        </p:txBody>
      </p:sp>
      <p:graphicFrame>
        <p:nvGraphicFramePr>
          <p:cNvPr id="6" name="表格 5"/>
          <p:cNvGraphicFramePr>
            <a:graphicFrameLocks noGrp="1"/>
          </p:cNvGraphicFramePr>
          <p:nvPr/>
        </p:nvGraphicFramePr>
        <p:xfrm>
          <a:off x="8832851" y="4221163"/>
          <a:ext cx="987425" cy="1504380"/>
        </p:xfrm>
        <a:graphic>
          <a:graphicData uri="http://schemas.openxmlformats.org/drawingml/2006/table">
            <a:tbl>
              <a:tblPr firstRow="1" firstCol="1" bandRow="1">
                <a:tableStyleId>{5C22544A-7EE6-4342-B048-85BDC9FD1C3A}</a:tableStyleId>
              </a:tblPr>
              <a:tblGrid>
                <a:gridCol w="428126"/>
                <a:gridCol w="559299"/>
              </a:tblGrid>
              <a:tr h="478345">
                <a:tc>
                  <a:txBody>
                    <a:bodyPr/>
                    <a:lstStyle/>
                    <a:p>
                      <a:pPr algn="just">
                        <a:lnSpc>
                          <a:spcPts val="2000"/>
                        </a:lnSpc>
                        <a:spcAft>
                          <a:spcPts val="0"/>
                        </a:spcAft>
                      </a:pPr>
                      <a:r>
                        <a:rPr lang="zh-CN" sz="1200" kern="100">
                          <a:effectLst/>
                        </a:rPr>
                        <a:t>题号</a:t>
                      </a:r>
                      <a:endParaRPr lang="zh-CN" sz="1200" kern="100">
                        <a:effectLst/>
                        <a:latin typeface="Times New Roman" panose="02020603050405020304"/>
                        <a:ea typeface="宋体" panose="02010600030101010101" pitchFamily="2" charset="-122"/>
                      </a:endParaRPr>
                    </a:p>
                  </a:txBody>
                  <a:tcPr marL="68500" marR="68500" marT="0" marB="0"/>
                </a:tc>
                <a:tc>
                  <a:txBody>
                    <a:bodyPr/>
                    <a:lstStyle/>
                    <a:p>
                      <a:pPr algn="just">
                        <a:lnSpc>
                          <a:spcPts val="2000"/>
                        </a:lnSpc>
                        <a:spcAft>
                          <a:spcPts val="0"/>
                        </a:spcAft>
                      </a:pPr>
                      <a:r>
                        <a:rPr lang="zh-CN" sz="1200" kern="100">
                          <a:effectLst/>
                        </a:rPr>
                        <a:t>答案</a:t>
                      </a:r>
                      <a:endParaRPr lang="zh-CN" sz="1200" kern="100">
                        <a:effectLst/>
                        <a:latin typeface="Times New Roman" panose="02020603050405020304"/>
                        <a:ea typeface="宋体" panose="02010600030101010101" pitchFamily="2" charset="-122"/>
                      </a:endParaRPr>
                    </a:p>
                  </a:txBody>
                  <a:tcPr marL="68500" marR="68500" marT="0" marB="0"/>
                </a:tc>
              </a:tr>
              <a:tr h="255064">
                <a:tc>
                  <a:txBody>
                    <a:bodyPr/>
                    <a:lstStyle/>
                    <a:p>
                      <a:pPr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endParaRPr>
                    </a:p>
                  </a:txBody>
                  <a:tcPr marL="68500" marR="68500" marT="0" marB="0"/>
                </a:tc>
                <a:tc>
                  <a:txBody>
                    <a:bodyPr/>
                    <a:lstStyle/>
                    <a:p>
                      <a:pPr algn="just">
                        <a:lnSpc>
                          <a:spcPts val="2000"/>
                        </a:lnSpc>
                        <a:spcAft>
                          <a:spcPts val="0"/>
                        </a:spcAft>
                      </a:pPr>
                      <a:r>
                        <a:rPr lang="en-US" sz="1200" kern="100">
                          <a:effectLst/>
                        </a:rPr>
                        <a:t>A</a:t>
                      </a:r>
                      <a:endParaRPr lang="zh-CN" sz="1200" kern="100">
                        <a:effectLst/>
                        <a:latin typeface="Times New Roman" panose="02020603050405020304"/>
                        <a:ea typeface="宋体" panose="02010600030101010101" pitchFamily="2" charset="-122"/>
                      </a:endParaRPr>
                    </a:p>
                  </a:txBody>
                  <a:tcPr marL="68500" marR="68500" marT="0" marB="0"/>
                </a:tc>
              </a:tr>
              <a:tr h="255064">
                <a:tc>
                  <a:txBody>
                    <a:bodyPr/>
                    <a:lstStyle/>
                    <a:p>
                      <a:pPr algn="just">
                        <a:lnSpc>
                          <a:spcPts val="2000"/>
                        </a:lnSpc>
                        <a:spcAft>
                          <a:spcPts val="0"/>
                        </a:spcAft>
                      </a:pPr>
                      <a:r>
                        <a:rPr lang="en-US" sz="1200" kern="100">
                          <a:effectLst/>
                        </a:rPr>
                        <a:t>2</a:t>
                      </a:r>
                      <a:endParaRPr lang="zh-CN" sz="1200" kern="100">
                        <a:effectLst/>
                        <a:latin typeface="Times New Roman" panose="02020603050405020304"/>
                        <a:ea typeface="宋体" panose="02010600030101010101" pitchFamily="2" charset="-122"/>
                      </a:endParaRPr>
                    </a:p>
                  </a:txBody>
                  <a:tcPr marL="68500" marR="68500" marT="0" marB="0"/>
                </a:tc>
                <a:tc>
                  <a:txBody>
                    <a:bodyPr/>
                    <a:lstStyle/>
                    <a:p>
                      <a:pPr algn="just">
                        <a:lnSpc>
                          <a:spcPts val="2000"/>
                        </a:lnSpc>
                        <a:spcAft>
                          <a:spcPts val="0"/>
                        </a:spcAft>
                      </a:pPr>
                      <a:r>
                        <a:rPr lang="en-US" sz="1200" kern="100">
                          <a:effectLst/>
                        </a:rPr>
                        <a:t>B</a:t>
                      </a:r>
                      <a:endParaRPr lang="zh-CN" sz="1200" kern="100">
                        <a:effectLst/>
                        <a:latin typeface="Times New Roman" panose="02020603050405020304"/>
                        <a:ea typeface="宋体" panose="02010600030101010101" pitchFamily="2" charset="-122"/>
                      </a:endParaRPr>
                    </a:p>
                  </a:txBody>
                  <a:tcPr marL="68500" marR="68500" marT="0" marB="0"/>
                </a:tc>
              </a:tr>
              <a:tr h="255064">
                <a:tc>
                  <a:txBody>
                    <a:bodyPr/>
                    <a:lstStyle/>
                    <a:p>
                      <a:pPr algn="just">
                        <a:lnSpc>
                          <a:spcPts val="2000"/>
                        </a:lnSpc>
                        <a:spcAft>
                          <a:spcPts val="0"/>
                        </a:spcAft>
                      </a:pPr>
                      <a:r>
                        <a:rPr lang="en-US" sz="1200" kern="100">
                          <a:effectLst/>
                        </a:rPr>
                        <a:t>3</a:t>
                      </a:r>
                      <a:endParaRPr lang="zh-CN" sz="1200" kern="100">
                        <a:effectLst/>
                        <a:latin typeface="Times New Roman" panose="02020603050405020304"/>
                        <a:ea typeface="宋体" panose="02010600030101010101" pitchFamily="2" charset="-122"/>
                      </a:endParaRPr>
                    </a:p>
                  </a:txBody>
                  <a:tcPr marL="68500" marR="68500" marT="0" marB="0"/>
                </a:tc>
                <a:tc>
                  <a:txBody>
                    <a:bodyPr/>
                    <a:lstStyle/>
                    <a:p>
                      <a:pPr algn="just">
                        <a:lnSpc>
                          <a:spcPts val="2000"/>
                        </a:lnSpc>
                        <a:spcAft>
                          <a:spcPts val="0"/>
                        </a:spcAft>
                      </a:pPr>
                      <a:r>
                        <a:rPr lang="en-US" sz="1200" kern="100">
                          <a:effectLst/>
                        </a:rPr>
                        <a:t>D</a:t>
                      </a:r>
                      <a:endParaRPr lang="zh-CN" sz="1200" kern="100">
                        <a:effectLst/>
                        <a:latin typeface="Times New Roman" panose="02020603050405020304"/>
                        <a:ea typeface="宋体" panose="02010600030101010101" pitchFamily="2" charset="-122"/>
                      </a:endParaRPr>
                    </a:p>
                  </a:txBody>
                  <a:tcPr marL="68500" marR="68500" marT="0" marB="0"/>
                </a:tc>
              </a:tr>
              <a:tr h="255064">
                <a:tc>
                  <a:txBody>
                    <a:bodyPr/>
                    <a:lstStyle/>
                    <a:p>
                      <a:pPr algn="just">
                        <a:lnSpc>
                          <a:spcPts val="2000"/>
                        </a:lnSpc>
                        <a:spcAft>
                          <a:spcPts val="0"/>
                        </a:spcAft>
                      </a:pPr>
                      <a:r>
                        <a:rPr lang="en-US" sz="1200" kern="100">
                          <a:effectLst/>
                        </a:rPr>
                        <a:t>4</a:t>
                      </a:r>
                      <a:endParaRPr lang="zh-CN" sz="1200" kern="100">
                        <a:effectLst/>
                        <a:latin typeface="Times New Roman" panose="02020603050405020304"/>
                        <a:ea typeface="宋体" panose="02010600030101010101" pitchFamily="2" charset="-122"/>
                      </a:endParaRPr>
                    </a:p>
                  </a:txBody>
                  <a:tcPr marL="68500" marR="68500" marT="0" marB="0"/>
                </a:tc>
                <a:tc>
                  <a:txBody>
                    <a:bodyPr/>
                    <a:lstStyle/>
                    <a:p>
                      <a:pPr algn="just">
                        <a:lnSpc>
                          <a:spcPts val="2000"/>
                        </a:lnSpc>
                        <a:spcAft>
                          <a:spcPts val="0"/>
                        </a:spcAft>
                      </a:pPr>
                      <a:r>
                        <a:rPr lang="en-US" sz="1200" kern="100" dirty="0">
                          <a:effectLst/>
                        </a:rPr>
                        <a:t>B</a:t>
                      </a:r>
                      <a:endParaRPr lang="zh-CN" sz="1200" kern="100" dirty="0">
                        <a:effectLst/>
                        <a:latin typeface="Times New Roman" panose="02020603050405020304"/>
                        <a:ea typeface="宋体" panose="02010600030101010101" pitchFamily="2" charset="-122"/>
                      </a:endParaRPr>
                    </a:p>
                  </a:txBody>
                  <a:tcPr marL="68500" marR="6850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992314" y="1773238"/>
            <a:ext cx="79914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1800">
                <a:latin typeface="Tahoma" panose="020B0604030504040204" pitchFamily="34" charset="0"/>
              </a:rPr>
              <a:t>11</a:t>
            </a:r>
            <a:r>
              <a:rPr lang="zh-CN" altLang="zh-CN" sz="1800">
                <a:latin typeface="Tahoma" panose="020B0604030504040204" pitchFamily="34" charset="0"/>
              </a:rPr>
              <a:t>、在运算放大器放大倍数很大时，压电传感器输入电路中的电荷放大器的输出电压与（</a:t>
            </a:r>
            <a:r>
              <a:rPr lang="en-US" altLang="zh-CN" sz="1800">
                <a:latin typeface="Tahoma" panose="020B0604030504040204" pitchFamily="34" charset="0"/>
              </a:rPr>
              <a:t>    </a:t>
            </a:r>
            <a:r>
              <a:rPr lang="zh-CN" altLang="zh-CN" sz="1800">
                <a:latin typeface="Tahoma" panose="020B0604030504040204" pitchFamily="34" charset="0"/>
              </a:rPr>
              <a:t>）成正比。</a:t>
            </a:r>
            <a:endParaRPr lang="zh-CN" altLang="zh-CN" sz="1800">
              <a:latin typeface="Tahoma" panose="020B0604030504040204" pitchFamily="34" charset="0"/>
            </a:endParaRPr>
          </a:p>
          <a:p>
            <a:pPr>
              <a:spcBef>
                <a:spcPct val="0"/>
              </a:spcBef>
              <a:buFontTx/>
              <a:buNone/>
            </a:pPr>
            <a:r>
              <a:rPr lang="en-US" altLang="zh-CN" sz="1800">
                <a:solidFill>
                  <a:srgbClr val="FF0000"/>
                </a:solidFill>
                <a:latin typeface="Tahoma" panose="020B0604030504040204" pitchFamily="34" charset="0"/>
              </a:rPr>
              <a:t>A</a:t>
            </a:r>
            <a:r>
              <a:rPr lang="zh-CN" altLang="zh-CN" sz="1800">
                <a:solidFill>
                  <a:srgbClr val="FF0000"/>
                </a:solidFill>
                <a:latin typeface="Tahoma" panose="020B0604030504040204" pitchFamily="34" charset="0"/>
              </a:rPr>
              <a:t>．输入电荷</a:t>
            </a:r>
            <a:r>
              <a:rPr lang="en-US" altLang="zh-CN" sz="1800">
                <a:solidFill>
                  <a:srgbClr val="FF0000"/>
                </a:solidFill>
                <a:latin typeface="Tahoma" panose="020B0604030504040204" pitchFamily="34" charset="0"/>
              </a:rPr>
              <a:t>                       </a:t>
            </a:r>
            <a:r>
              <a:rPr lang="en-US" altLang="zh-CN" sz="1800">
                <a:latin typeface="Tahoma" panose="020B0604030504040204" pitchFamily="34" charset="0"/>
              </a:rPr>
              <a:t>B.</a:t>
            </a:r>
            <a:r>
              <a:rPr lang="zh-CN" altLang="zh-CN" sz="1800">
                <a:latin typeface="Tahoma" panose="020B0604030504040204" pitchFamily="34" charset="0"/>
              </a:rPr>
              <a:t>反馈电容</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C</a:t>
            </a:r>
            <a:r>
              <a:rPr lang="zh-CN" altLang="zh-CN" sz="1800">
                <a:latin typeface="Tahoma" panose="020B0604030504040204" pitchFamily="34" charset="0"/>
              </a:rPr>
              <a:t>．电缆电容</a:t>
            </a:r>
            <a:r>
              <a:rPr lang="en-US" altLang="zh-CN" sz="1800">
                <a:latin typeface="Tahoma" panose="020B0604030504040204" pitchFamily="34" charset="0"/>
              </a:rPr>
              <a:t>                       D.</a:t>
            </a:r>
            <a:r>
              <a:rPr lang="zh-CN" altLang="zh-CN" sz="1800">
                <a:latin typeface="Tahoma" panose="020B0604030504040204" pitchFamily="34" charset="0"/>
              </a:rPr>
              <a:t>放大倍数</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12</a:t>
            </a:r>
            <a:r>
              <a:rPr lang="zh-CN" altLang="zh-CN" sz="1800">
                <a:latin typeface="Tahoma" panose="020B0604030504040204" pitchFamily="34" charset="0"/>
              </a:rPr>
              <a:t>、石英晶体在沿电轴</a:t>
            </a:r>
            <a:r>
              <a:rPr lang="en-US" altLang="zh-CN" sz="1800">
                <a:latin typeface="Tahoma" panose="020B0604030504040204" pitchFamily="34" charset="0"/>
              </a:rPr>
              <a:t>X</a:t>
            </a:r>
            <a:r>
              <a:rPr lang="zh-CN" altLang="zh-CN" sz="1800">
                <a:latin typeface="Tahoma" panose="020B0604030504040204" pitchFamily="34" charset="0"/>
              </a:rPr>
              <a:t>方向的力作用下会（</a:t>
            </a:r>
            <a:r>
              <a:rPr lang="en-US" altLang="zh-CN" sz="1800">
                <a:latin typeface="Tahoma" panose="020B0604030504040204" pitchFamily="34" charset="0"/>
              </a:rPr>
              <a:t>      </a:t>
            </a:r>
            <a:r>
              <a:rPr lang="zh-CN" altLang="zh-CN" sz="1800">
                <a:latin typeface="Tahoma" panose="020B0604030504040204" pitchFamily="34" charset="0"/>
              </a:rPr>
              <a:t>）</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A</a:t>
            </a:r>
            <a:r>
              <a:rPr lang="zh-CN" altLang="zh-CN" sz="1800">
                <a:latin typeface="Tahoma" panose="020B0604030504040204" pitchFamily="34" charset="0"/>
              </a:rPr>
              <a:t>．不产生压电效应</a:t>
            </a:r>
            <a:r>
              <a:rPr lang="en-US" altLang="zh-CN" sz="1800">
                <a:latin typeface="Tahoma" panose="020B0604030504040204" pitchFamily="34" charset="0"/>
              </a:rPr>
              <a:t>                 B. </a:t>
            </a:r>
            <a:r>
              <a:rPr lang="zh-CN" altLang="zh-CN" sz="1800">
                <a:latin typeface="Tahoma" panose="020B0604030504040204" pitchFamily="34" charset="0"/>
              </a:rPr>
              <a:t>产生逆向压电效应</a:t>
            </a:r>
            <a:r>
              <a:rPr lang="en-US" altLang="zh-CN" sz="1800">
                <a:latin typeface="Tahoma" panose="020B0604030504040204" pitchFamily="34" charset="0"/>
              </a:rPr>
              <a:t>           </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C. </a:t>
            </a:r>
            <a:r>
              <a:rPr lang="zh-CN" altLang="zh-CN" sz="1800">
                <a:latin typeface="Tahoma" panose="020B0604030504040204" pitchFamily="34" charset="0"/>
              </a:rPr>
              <a:t>产生横向压电效应</a:t>
            </a:r>
            <a:r>
              <a:rPr lang="en-US" altLang="zh-CN" sz="1800">
                <a:latin typeface="Tahoma" panose="020B0604030504040204" pitchFamily="34" charset="0"/>
              </a:rPr>
              <a:t>               </a:t>
            </a:r>
            <a:r>
              <a:rPr lang="en-US" altLang="zh-CN" sz="1800">
                <a:solidFill>
                  <a:srgbClr val="FF0000"/>
                </a:solidFill>
                <a:latin typeface="Tahoma" panose="020B0604030504040204" pitchFamily="34" charset="0"/>
              </a:rPr>
              <a:t>D</a:t>
            </a:r>
            <a:r>
              <a:rPr lang="zh-CN" altLang="zh-CN" sz="1800">
                <a:solidFill>
                  <a:srgbClr val="FF0000"/>
                </a:solidFill>
                <a:latin typeface="Tahoma" panose="020B0604030504040204" pitchFamily="34" charset="0"/>
              </a:rPr>
              <a:t>．产生纵向压电效应</a:t>
            </a:r>
            <a:r>
              <a:rPr lang="en-US" altLang="zh-CN" sz="1800">
                <a:solidFill>
                  <a:srgbClr val="FF0000"/>
                </a:solidFill>
                <a:latin typeface="Tahoma" panose="020B0604030504040204" pitchFamily="34" charset="0"/>
              </a:rPr>
              <a:t>    </a:t>
            </a:r>
            <a:endParaRPr lang="zh-CN" altLang="zh-CN" sz="1800">
              <a:solidFill>
                <a:srgbClr val="FF0000"/>
              </a:solidFill>
              <a:latin typeface="Tahoma" panose="020B0604030504040204" pitchFamily="34" charset="0"/>
            </a:endParaRPr>
          </a:p>
          <a:p>
            <a:pPr>
              <a:spcBef>
                <a:spcPct val="0"/>
              </a:spcBef>
              <a:buFontTx/>
              <a:buNone/>
            </a:pPr>
            <a:r>
              <a:rPr lang="en-US" altLang="zh-CN" sz="1800">
                <a:latin typeface="Tahoma" panose="020B0604030504040204" pitchFamily="34" charset="0"/>
              </a:rPr>
              <a:t>13</a:t>
            </a:r>
            <a:r>
              <a:rPr lang="zh-CN" altLang="zh-CN" sz="1800">
                <a:latin typeface="Tahoma" panose="020B0604030504040204" pitchFamily="34" charset="0"/>
              </a:rPr>
              <a:t>、关于压电式传感器中压电元件的连接，以下说法正确的是（ </a:t>
            </a:r>
            <a:r>
              <a:rPr lang="en-US" altLang="zh-CN" sz="1800">
                <a:latin typeface="Tahoma" panose="020B0604030504040204" pitchFamily="34" charset="0"/>
              </a:rPr>
              <a:t>    </a:t>
            </a:r>
            <a:r>
              <a:rPr lang="zh-CN" altLang="zh-CN" sz="1800">
                <a:latin typeface="Tahoma" panose="020B0604030504040204" pitchFamily="34" charset="0"/>
              </a:rPr>
              <a:t>）</a:t>
            </a:r>
            <a:endParaRPr lang="zh-CN" altLang="zh-CN" sz="1800">
              <a:latin typeface="Tahoma" panose="020B0604030504040204" pitchFamily="34" charset="0"/>
            </a:endParaRPr>
          </a:p>
          <a:p>
            <a:pPr>
              <a:spcBef>
                <a:spcPct val="0"/>
              </a:spcBef>
              <a:buFontTx/>
              <a:buNone/>
            </a:pPr>
            <a:r>
              <a:rPr lang="en-US" altLang="zh-CN" sz="1800">
                <a:solidFill>
                  <a:srgbClr val="FF0000"/>
                </a:solidFill>
                <a:latin typeface="Tahoma" panose="020B0604030504040204" pitchFamily="34" charset="0"/>
              </a:rPr>
              <a:t>A</a:t>
            </a:r>
            <a:r>
              <a:rPr lang="zh-CN" altLang="zh-CN" sz="1800">
                <a:solidFill>
                  <a:srgbClr val="FF0000"/>
                </a:solidFill>
                <a:latin typeface="Tahoma" panose="020B0604030504040204" pitchFamily="34" charset="0"/>
              </a:rPr>
              <a:t>．与单片相比，并联时电荷量增加</a:t>
            </a:r>
            <a:r>
              <a:rPr lang="en-US" altLang="zh-CN" sz="1800">
                <a:solidFill>
                  <a:srgbClr val="FF0000"/>
                </a:solidFill>
                <a:latin typeface="Tahoma" panose="020B0604030504040204" pitchFamily="34" charset="0"/>
              </a:rPr>
              <a:t>1</a:t>
            </a:r>
            <a:r>
              <a:rPr lang="zh-CN" altLang="zh-CN" sz="1800">
                <a:solidFill>
                  <a:srgbClr val="FF0000"/>
                </a:solidFill>
                <a:latin typeface="Tahoma" panose="020B0604030504040204" pitchFamily="34" charset="0"/>
              </a:rPr>
              <a:t>倍、电容量增加</a:t>
            </a:r>
            <a:r>
              <a:rPr lang="en-US" altLang="zh-CN" sz="1800">
                <a:solidFill>
                  <a:srgbClr val="FF0000"/>
                </a:solidFill>
                <a:latin typeface="Tahoma" panose="020B0604030504040204" pitchFamily="34" charset="0"/>
              </a:rPr>
              <a:t>1</a:t>
            </a:r>
            <a:r>
              <a:rPr lang="zh-CN" altLang="zh-CN" sz="1800">
                <a:solidFill>
                  <a:srgbClr val="FF0000"/>
                </a:solidFill>
                <a:latin typeface="Tahoma" panose="020B0604030504040204" pitchFamily="34" charset="0"/>
              </a:rPr>
              <a:t>倍、输出电压不变</a:t>
            </a:r>
            <a:r>
              <a:rPr lang="en-US" altLang="zh-CN" sz="1800">
                <a:solidFill>
                  <a:srgbClr val="FF0000"/>
                </a:solidFill>
                <a:latin typeface="Tahoma" panose="020B0604030504040204" pitchFamily="34" charset="0"/>
              </a:rPr>
              <a:t>               </a:t>
            </a:r>
            <a:endParaRPr lang="zh-CN" altLang="zh-CN" sz="1800">
              <a:solidFill>
                <a:srgbClr val="FF0000"/>
              </a:solidFill>
              <a:latin typeface="Tahoma" panose="020B0604030504040204" pitchFamily="34" charset="0"/>
            </a:endParaRPr>
          </a:p>
          <a:p>
            <a:pPr>
              <a:spcBef>
                <a:spcPct val="0"/>
              </a:spcBef>
              <a:buFontTx/>
              <a:buNone/>
            </a:pPr>
            <a:r>
              <a:rPr lang="en-US" altLang="zh-CN" sz="1800">
                <a:latin typeface="Tahoma" panose="020B0604030504040204" pitchFamily="34" charset="0"/>
              </a:rPr>
              <a:t>B. </a:t>
            </a:r>
            <a:r>
              <a:rPr lang="zh-CN" altLang="zh-CN" sz="1800">
                <a:latin typeface="Tahoma" panose="020B0604030504040204" pitchFamily="34" charset="0"/>
              </a:rPr>
              <a:t>与单片相比，串联时电荷量增加</a:t>
            </a:r>
            <a:r>
              <a:rPr lang="en-US" altLang="zh-CN" sz="1800">
                <a:latin typeface="Tahoma" panose="020B0604030504040204" pitchFamily="34" charset="0"/>
              </a:rPr>
              <a:t>1</a:t>
            </a:r>
            <a:r>
              <a:rPr lang="zh-CN" altLang="zh-CN" sz="1800">
                <a:latin typeface="Tahoma" panose="020B0604030504040204" pitchFamily="34" charset="0"/>
              </a:rPr>
              <a:t>倍、电容量增加</a:t>
            </a:r>
            <a:r>
              <a:rPr lang="en-US" altLang="zh-CN" sz="1800">
                <a:latin typeface="Tahoma" panose="020B0604030504040204" pitchFamily="34" charset="0"/>
              </a:rPr>
              <a:t>1</a:t>
            </a:r>
            <a:r>
              <a:rPr lang="zh-CN" altLang="zh-CN" sz="1800">
                <a:latin typeface="Tahoma" panose="020B0604030504040204" pitchFamily="34" charset="0"/>
              </a:rPr>
              <a:t>倍、输出电压增大</a:t>
            </a:r>
            <a:r>
              <a:rPr lang="en-US" altLang="zh-CN" sz="1800">
                <a:latin typeface="Tahoma" panose="020B0604030504040204" pitchFamily="34" charset="0"/>
              </a:rPr>
              <a:t>1</a:t>
            </a:r>
            <a:r>
              <a:rPr lang="zh-CN" altLang="zh-CN" sz="1800">
                <a:latin typeface="Tahoma" panose="020B0604030504040204" pitchFamily="34" charset="0"/>
              </a:rPr>
              <a:t>倍</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C</a:t>
            </a:r>
            <a:r>
              <a:rPr lang="zh-CN" altLang="zh-CN" sz="1800">
                <a:latin typeface="Tahoma" panose="020B0604030504040204" pitchFamily="34" charset="0"/>
              </a:rPr>
              <a:t>．与单片相比，并联时电荷量不变、电容量减半、输出电压增大</a:t>
            </a:r>
            <a:r>
              <a:rPr lang="en-US" altLang="zh-CN" sz="1800">
                <a:latin typeface="Tahoma" panose="020B0604030504040204" pitchFamily="34" charset="0"/>
              </a:rPr>
              <a:t>1</a:t>
            </a:r>
            <a:r>
              <a:rPr lang="zh-CN" altLang="zh-CN" sz="1800">
                <a:latin typeface="Tahoma" panose="020B0604030504040204" pitchFamily="34" charset="0"/>
              </a:rPr>
              <a:t>倍</a:t>
            </a:r>
            <a:r>
              <a:rPr lang="en-US" altLang="zh-CN" sz="1800">
                <a:latin typeface="Tahoma" panose="020B0604030504040204" pitchFamily="34" charset="0"/>
              </a:rPr>
              <a:t>                 </a:t>
            </a:r>
            <a:endParaRPr lang="zh-CN" altLang="zh-CN" sz="1800">
              <a:latin typeface="Tahoma" panose="020B0604030504040204" pitchFamily="34" charset="0"/>
            </a:endParaRPr>
          </a:p>
          <a:p>
            <a:pPr>
              <a:spcBef>
                <a:spcPct val="0"/>
              </a:spcBef>
              <a:buFontTx/>
              <a:buNone/>
            </a:pPr>
            <a:r>
              <a:rPr lang="en-US" altLang="zh-CN" sz="1800">
                <a:latin typeface="Tahoma" panose="020B0604030504040204" pitchFamily="34" charset="0"/>
              </a:rPr>
              <a:t>D. </a:t>
            </a:r>
            <a:r>
              <a:rPr lang="zh-CN" altLang="zh-CN" sz="1800">
                <a:latin typeface="Tahoma" panose="020B0604030504040204" pitchFamily="34" charset="0"/>
              </a:rPr>
              <a:t>与单片相比，串联时电荷量不变、电容量减半、输出电压不变 </a:t>
            </a:r>
            <a:endParaRPr lang="zh-CN" altLang="en-US" sz="1800">
              <a:latin typeface="Tahoma" panose="020B0604030504040204" pitchFamily="34" charset="0"/>
            </a:endParaRPr>
          </a:p>
        </p:txBody>
      </p:sp>
      <p:sp>
        <p:nvSpPr>
          <p:cNvPr id="38915" name="标题 1"/>
          <p:cNvSpPr>
            <a:spLocks noGrp="1"/>
          </p:cNvSpPr>
          <p:nvPr>
            <p:ph type="title"/>
          </p:nvPr>
        </p:nvSpPr>
        <p:spPr>
          <a:xfrm>
            <a:off x="2003425" y="-12700"/>
            <a:ext cx="8229600" cy="1143000"/>
          </a:xfrm>
        </p:spPr>
        <p:txBody>
          <a:bodyPr/>
          <a:lstStyle/>
          <a:p>
            <a:pPr eaLnBrk="1" hangingPunct="1"/>
            <a:r>
              <a:rPr lang="zh-CN" altLang="en-US" b="1">
                <a:solidFill>
                  <a:srgbClr val="FF0000"/>
                </a:solidFill>
              </a:rPr>
              <a:t>练习：选择题</a:t>
            </a:r>
            <a:endParaRPr lang="zh-CN" altLang="en-US" b="1">
              <a:solidFill>
                <a:srgbClr val="FF0000"/>
              </a:solidFill>
            </a:endParaRPr>
          </a:p>
        </p:txBody>
      </p:sp>
      <p:graphicFrame>
        <p:nvGraphicFramePr>
          <p:cNvPr id="6" name="表格 5"/>
          <p:cNvGraphicFramePr>
            <a:graphicFrameLocks noGrp="1"/>
          </p:cNvGraphicFramePr>
          <p:nvPr/>
        </p:nvGraphicFramePr>
        <p:xfrm>
          <a:off x="9191626" y="5300663"/>
          <a:ext cx="792163" cy="762000"/>
        </p:xfrm>
        <a:graphic>
          <a:graphicData uri="http://schemas.openxmlformats.org/drawingml/2006/table">
            <a:tbl>
              <a:tblPr firstRow="1" firstCol="1" bandRow="1"/>
              <a:tblGrid>
                <a:gridCol w="428666"/>
                <a:gridCol w="363497"/>
              </a:tblGrid>
              <a:tr h="254000">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11</a:t>
                      </a:r>
                      <a:endParaRPr lang="zh-CN" sz="1200" kern="100" dirty="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A</a:t>
                      </a:r>
                      <a:endParaRPr lang="zh-CN" sz="1200" kern="10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000">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12</a:t>
                      </a:r>
                      <a:endParaRPr lang="zh-CN" sz="1200" kern="10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200" kern="100" dirty="0">
                          <a:effectLst/>
                          <a:latin typeface="宋体" panose="02010600030101010101" pitchFamily="2" charset="-122"/>
                          <a:ea typeface="宋体" panose="02010600030101010101" pitchFamily="2" charset="-122"/>
                        </a:rPr>
                        <a:t>D</a:t>
                      </a:r>
                      <a:endParaRPr lang="zh-CN" sz="1200" kern="100" dirty="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000">
                <a:tc>
                  <a:txBody>
                    <a:bodyPr/>
                    <a:lstStyle/>
                    <a:p>
                      <a:pPr algn="just">
                        <a:lnSpc>
                          <a:spcPts val="2000"/>
                        </a:lnSpc>
                        <a:spcAft>
                          <a:spcPts val="0"/>
                        </a:spcAft>
                      </a:pPr>
                      <a:r>
                        <a:rPr lang="en-US" sz="1200" kern="100">
                          <a:effectLst/>
                          <a:latin typeface="宋体" panose="02010600030101010101" pitchFamily="2" charset="-122"/>
                          <a:ea typeface="宋体" panose="02010600030101010101" pitchFamily="2" charset="-122"/>
                        </a:rPr>
                        <a:t>13</a:t>
                      </a:r>
                      <a:endParaRPr lang="zh-CN" sz="1200" kern="10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200" kern="100" dirty="0">
                          <a:effectLst/>
                          <a:latin typeface="宋体" panose="02010600030101010101" pitchFamily="2" charset="-122"/>
                          <a:ea typeface="宋体" panose="02010600030101010101" pitchFamily="2" charset="-122"/>
                        </a:rPr>
                        <a:t>A</a:t>
                      </a:r>
                      <a:endParaRPr lang="zh-CN" sz="1200" kern="100" dirty="0">
                        <a:effectLst/>
                        <a:latin typeface="Times New Roman" panose="02020603050405020304"/>
                        <a:ea typeface="宋体" panose="02010600030101010101" pitchFamily="2" charset="-122"/>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188" y="863600"/>
            <a:ext cx="8229600" cy="533400"/>
          </a:xfrm>
        </p:spPr>
        <p:txBody>
          <a:bodyPr rtlCol="0">
            <a:normAutofit/>
          </a:bodyPr>
          <a:lstStyle/>
          <a:p>
            <a:pPr marL="0" indent="0">
              <a:buNone/>
              <a:defRPr/>
            </a:pPr>
            <a:r>
              <a:rPr lang="en-US" altLang="zh-CN" dirty="0"/>
              <a:t>1</a:t>
            </a:r>
            <a:r>
              <a:rPr lang="zh-CN" altLang="zh-CN" dirty="0"/>
              <a:t>、画出压电元件的两种等效电路。</a:t>
            </a:r>
            <a:endParaRPr lang="zh-CN" altLang="zh-CN" dirty="0"/>
          </a:p>
          <a:p>
            <a:pPr>
              <a:defRPr/>
            </a:pPr>
            <a:endParaRPr lang="zh-CN" altLang="en-US" dirty="0"/>
          </a:p>
        </p:txBody>
      </p:sp>
      <p:sp>
        <p:nvSpPr>
          <p:cNvPr id="43011" name="标题 1"/>
          <p:cNvSpPr>
            <a:spLocks noGrp="1"/>
          </p:cNvSpPr>
          <p:nvPr>
            <p:ph type="title"/>
          </p:nvPr>
        </p:nvSpPr>
        <p:spPr>
          <a:xfrm>
            <a:off x="2003425" y="-12700"/>
            <a:ext cx="8229600" cy="1143000"/>
          </a:xfrm>
        </p:spPr>
        <p:txBody>
          <a:bodyPr/>
          <a:lstStyle/>
          <a:p>
            <a:pPr eaLnBrk="1" hangingPunct="1"/>
            <a:r>
              <a:rPr lang="zh-CN" altLang="en-US" b="1">
                <a:solidFill>
                  <a:srgbClr val="FF0000"/>
                </a:solidFill>
              </a:rPr>
              <a:t>练习：简答题</a:t>
            </a:r>
            <a:endParaRPr lang="zh-CN" altLang="en-US" b="1">
              <a:solidFill>
                <a:srgbClr val="FF0000"/>
              </a:solidFill>
            </a:endParaRPr>
          </a:p>
        </p:txBody>
      </p:sp>
      <p:pic>
        <p:nvPicPr>
          <p:cNvPr id="430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089" y="1360488"/>
            <a:ext cx="63087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矩形 1"/>
          <p:cNvSpPr>
            <a:spLocks noChangeArrowheads="1"/>
          </p:cNvSpPr>
          <p:nvPr/>
        </p:nvSpPr>
        <p:spPr bwMode="auto">
          <a:xfrm>
            <a:off x="1976438" y="4130675"/>
            <a:ext cx="765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Tahoma" panose="020B0604030504040204" pitchFamily="34" charset="0"/>
              </a:rPr>
              <a:t>4</a:t>
            </a:r>
            <a:r>
              <a:rPr lang="zh-CN" altLang="zh-CN" sz="1800">
                <a:latin typeface="Tahoma" panose="020B0604030504040204" pitchFamily="34" charset="0"/>
              </a:rPr>
              <a:t>、简述压电式传感器分别与电压放大器和电荷放大器相连时各自的特点。</a:t>
            </a:r>
            <a:endParaRPr lang="zh-CN" altLang="zh-CN" sz="1800">
              <a:latin typeface="Tahoma" panose="020B0604030504040204" pitchFamily="34" charset="0"/>
            </a:endParaRPr>
          </a:p>
        </p:txBody>
      </p:sp>
      <p:sp>
        <p:nvSpPr>
          <p:cNvPr id="43014" name="矩形 3"/>
          <p:cNvSpPr>
            <a:spLocks noChangeArrowheads="1"/>
          </p:cNvSpPr>
          <p:nvPr/>
        </p:nvSpPr>
        <p:spPr bwMode="auto">
          <a:xfrm>
            <a:off x="2135188" y="4767263"/>
            <a:ext cx="7651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zh-CN" altLang="en-US" sz="1800">
                <a:latin typeface="Tahoma" panose="020B0604030504040204" pitchFamily="34" charset="0"/>
              </a:rPr>
              <a:t>答：传感器与电压放大器连接的电路</a:t>
            </a:r>
            <a:r>
              <a:rPr lang="en-US" altLang="zh-CN" sz="1800">
                <a:latin typeface="Tahoma" panose="020B0604030504040204" pitchFamily="34" charset="0"/>
              </a:rPr>
              <a:t>,</a:t>
            </a:r>
            <a:r>
              <a:rPr lang="zh-CN" altLang="en-US" sz="1800">
                <a:latin typeface="Tahoma" panose="020B0604030504040204" pitchFamily="34" charset="0"/>
              </a:rPr>
              <a:t>其输出电压与压电元件的输出电压成正比</a:t>
            </a:r>
            <a:r>
              <a:rPr lang="en-US" altLang="zh-CN" sz="1800">
                <a:latin typeface="Tahoma" panose="020B0604030504040204" pitchFamily="34" charset="0"/>
              </a:rPr>
              <a:t>,</a:t>
            </a:r>
            <a:r>
              <a:rPr lang="zh-CN" altLang="en-US" sz="1800">
                <a:latin typeface="Tahoma" panose="020B0604030504040204" pitchFamily="34" charset="0"/>
              </a:rPr>
              <a:t>但容易受电缆电容的影响。</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传感器与电荷放大器连接的电路</a:t>
            </a:r>
            <a:r>
              <a:rPr lang="en-US" altLang="zh-CN" sz="1800">
                <a:latin typeface="Tahoma" panose="020B0604030504040204" pitchFamily="34" charset="0"/>
              </a:rPr>
              <a:t>,</a:t>
            </a:r>
            <a:r>
              <a:rPr lang="zh-CN" altLang="en-US" sz="1800">
                <a:latin typeface="Tahoma" panose="020B0604030504040204" pitchFamily="34" charset="0"/>
              </a:rPr>
              <a:t>其输出电压与压电元件的输出电荷成正比</a:t>
            </a:r>
            <a:r>
              <a:rPr lang="en-US" altLang="zh-CN" sz="1800">
                <a:latin typeface="Tahoma" panose="020B0604030504040204" pitchFamily="34" charset="0"/>
              </a:rPr>
              <a:t>,</a:t>
            </a:r>
            <a:r>
              <a:rPr lang="zh-CN" altLang="en-US" sz="1800">
                <a:latin typeface="Tahoma" panose="020B0604030504040204" pitchFamily="34" charset="0"/>
              </a:rPr>
              <a:t>电缆电容的影响小。</a:t>
            </a:r>
            <a:endParaRPr lang="zh-CN" altLang="en-US" sz="1800">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1958975" y="838200"/>
            <a:ext cx="8229600" cy="865188"/>
          </a:xfrm>
        </p:spPr>
        <p:txBody>
          <a:bodyPr/>
          <a:lstStyle/>
          <a:p>
            <a:pPr marL="0" indent="0">
              <a:buNone/>
            </a:pPr>
            <a:r>
              <a:rPr lang="en-US" altLang="zh-CN" sz="2000"/>
              <a:t>2</a:t>
            </a:r>
            <a:r>
              <a:rPr lang="zh-CN" altLang="zh-CN" sz="2000"/>
              <a:t>、压电元件在使用时常采用多片串接或并接的结构形式。试述在不同接法下输出电压、电荷、电容的关系，它们分别适用于何种应用场合？</a:t>
            </a:r>
            <a:endParaRPr lang="zh-CN" altLang="zh-CN" sz="2000"/>
          </a:p>
        </p:txBody>
      </p:sp>
      <p:sp>
        <p:nvSpPr>
          <p:cNvPr id="44035" name="标题 1"/>
          <p:cNvSpPr>
            <a:spLocks noGrp="1"/>
          </p:cNvSpPr>
          <p:nvPr>
            <p:ph type="title"/>
          </p:nvPr>
        </p:nvSpPr>
        <p:spPr>
          <a:xfrm>
            <a:off x="2003425" y="-12700"/>
            <a:ext cx="8229600" cy="1143000"/>
          </a:xfrm>
        </p:spPr>
        <p:txBody>
          <a:bodyPr/>
          <a:lstStyle/>
          <a:p>
            <a:pPr eaLnBrk="1" hangingPunct="1"/>
            <a:r>
              <a:rPr lang="zh-CN" altLang="en-US" b="1">
                <a:solidFill>
                  <a:srgbClr val="FF0000"/>
                </a:solidFill>
              </a:rPr>
              <a:t>练习：简答题</a:t>
            </a:r>
            <a:endParaRPr lang="zh-CN" altLang="en-US" b="1">
              <a:solidFill>
                <a:srgbClr val="FF0000"/>
              </a:solidFill>
            </a:endParaRPr>
          </a:p>
        </p:txBody>
      </p:sp>
      <p:sp>
        <p:nvSpPr>
          <p:cNvPr id="44036" name="矩形 1"/>
          <p:cNvSpPr>
            <a:spLocks noChangeArrowheads="1"/>
          </p:cNvSpPr>
          <p:nvPr/>
        </p:nvSpPr>
        <p:spPr bwMode="auto">
          <a:xfrm>
            <a:off x="2003425" y="1538288"/>
            <a:ext cx="72009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zh-CN" altLang="en-US" sz="1800">
                <a:latin typeface="Tahoma" panose="020B0604030504040204" pitchFamily="34" charset="0"/>
              </a:rPr>
              <a:t>答：并联接法在外力作用下正负电极上的电荷量增加了</a:t>
            </a:r>
            <a:r>
              <a:rPr lang="en-US" altLang="zh-CN" sz="1800">
                <a:latin typeface="Tahoma" panose="020B0604030504040204" pitchFamily="34" charset="0"/>
              </a:rPr>
              <a:t>1</a:t>
            </a:r>
            <a:r>
              <a:rPr lang="zh-CN" altLang="en-US" sz="1800">
                <a:latin typeface="Tahoma" panose="020B0604030504040204" pitchFamily="34" charset="0"/>
              </a:rPr>
              <a:t>倍，电容量也增加了</a:t>
            </a:r>
            <a:r>
              <a:rPr lang="en-US" altLang="zh-CN" sz="1800">
                <a:latin typeface="Tahoma" panose="020B0604030504040204" pitchFamily="34" charset="0"/>
              </a:rPr>
              <a:t>1</a:t>
            </a:r>
            <a:r>
              <a:rPr lang="zh-CN" altLang="en-US" sz="1800">
                <a:latin typeface="Tahoma" panose="020B0604030504040204" pitchFamily="34" charset="0"/>
              </a:rPr>
              <a:t>倍，输出电压与单片时相同。适宜测量慢变信号且以电荷作为输出量的场合。</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串联接法上、 下极板的电荷量与单片时相同，总电容量为单片的一半，输出电压增大了</a:t>
            </a:r>
            <a:r>
              <a:rPr lang="en-US" altLang="zh-CN" sz="1800">
                <a:latin typeface="Tahoma" panose="020B0604030504040204" pitchFamily="34" charset="0"/>
              </a:rPr>
              <a:t>1</a:t>
            </a:r>
            <a:r>
              <a:rPr lang="zh-CN" altLang="en-US" sz="1800">
                <a:latin typeface="Tahoma" panose="020B0604030504040204" pitchFamily="34" charset="0"/>
              </a:rPr>
              <a:t>倍。 适宜以电压作输出信号且测量电路输入阻抗很高的场合。</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知识点：压电元件的连接</a:t>
            </a:r>
            <a:endParaRPr lang="zh-CN" altLang="en-US" sz="1800">
              <a:latin typeface="Tahoma" panose="020B0604030504040204" pitchFamily="34" charset="0"/>
            </a:endParaRPr>
          </a:p>
        </p:txBody>
      </p:sp>
      <p:sp>
        <p:nvSpPr>
          <p:cNvPr id="44037" name="矩形 1"/>
          <p:cNvSpPr>
            <a:spLocks noChangeArrowheads="1"/>
          </p:cNvSpPr>
          <p:nvPr/>
        </p:nvSpPr>
        <p:spPr bwMode="auto">
          <a:xfrm>
            <a:off x="1954213" y="3570289"/>
            <a:ext cx="7454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Tahoma" panose="020B0604030504040204" pitchFamily="34" charset="0"/>
              </a:rPr>
              <a:t>3</a:t>
            </a:r>
            <a:r>
              <a:rPr lang="zh-CN" altLang="zh-CN" sz="1800">
                <a:latin typeface="Tahoma" panose="020B0604030504040204" pitchFamily="34" charset="0"/>
              </a:rPr>
              <a:t>、压电式传感器中采用电荷放大器有何优点？</a:t>
            </a:r>
            <a:endParaRPr lang="zh-CN" altLang="zh-CN" sz="1800">
              <a:latin typeface="Tahoma" panose="020B0604030504040204" pitchFamily="34" charset="0"/>
            </a:endParaRPr>
          </a:p>
        </p:txBody>
      </p:sp>
      <p:sp>
        <p:nvSpPr>
          <p:cNvPr id="44038" name="矩形 2"/>
          <p:cNvSpPr>
            <a:spLocks noChangeArrowheads="1"/>
          </p:cNvSpPr>
          <p:nvPr/>
        </p:nvSpPr>
        <p:spPr bwMode="auto">
          <a:xfrm>
            <a:off x="2005013" y="3956051"/>
            <a:ext cx="71993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zh-CN" altLang="en-US" sz="1800">
                <a:latin typeface="Tahoma" panose="020B0604030504040204" pitchFamily="34" charset="0"/>
              </a:rPr>
              <a:t>答：电荷放大器的特点是：</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①放大器的输入阻抗极高，输入端几乎没有分流，电荷Ｑ只对反馈电容Ｃｆ充电，充电电压Ｕｃｆ（反馈电容两端的电压）接近于放大器的输出电压。</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　②电荷放大器的输出电压Ｕ</a:t>
            </a:r>
            <a:r>
              <a:rPr lang="en-US" altLang="zh-CN" sz="1800">
                <a:latin typeface="Tahoma" panose="020B0604030504040204" pitchFamily="34" charset="0"/>
              </a:rPr>
              <a:t>o</a:t>
            </a:r>
            <a:r>
              <a:rPr lang="zh-CN" altLang="en-US" sz="1800">
                <a:latin typeface="Tahoma" panose="020B0604030504040204" pitchFamily="34" charset="0"/>
              </a:rPr>
              <a:t>与电缆电容</a:t>
            </a:r>
            <a:r>
              <a:rPr lang="en-US" altLang="zh-CN" sz="1800">
                <a:latin typeface="Tahoma" panose="020B0604030504040204" pitchFamily="34" charset="0"/>
              </a:rPr>
              <a:t>Cc</a:t>
            </a:r>
            <a:r>
              <a:rPr lang="zh-CN" altLang="en-US" sz="1800">
                <a:latin typeface="Tahoma" panose="020B0604030504040204" pitchFamily="34" charset="0"/>
              </a:rPr>
              <a:t>无关，而与</a:t>
            </a:r>
            <a:r>
              <a:rPr lang="en-US" altLang="zh-CN" sz="1800">
                <a:latin typeface="Tahoma" panose="020B0604030504040204" pitchFamily="34" charset="0"/>
              </a:rPr>
              <a:t>Q</a:t>
            </a:r>
            <a:r>
              <a:rPr lang="zh-CN" altLang="en-US" sz="1800">
                <a:latin typeface="Tahoma" panose="020B0604030504040204" pitchFamily="34" charset="0"/>
              </a:rPr>
              <a:t>成正比，这是电荷放大器的突出优点。由于</a:t>
            </a:r>
            <a:r>
              <a:rPr lang="en-US" altLang="zh-CN" sz="1800">
                <a:latin typeface="Tahoma" panose="020B0604030504040204" pitchFamily="34" charset="0"/>
              </a:rPr>
              <a:t>Q</a:t>
            </a:r>
            <a:r>
              <a:rPr lang="zh-CN" altLang="en-US" sz="1800">
                <a:latin typeface="Tahoma" panose="020B0604030504040204" pitchFamily="34" charset="0"/>
              </a:rPr>
              <a:t>与被测压力成线性关系，因此，输出电压与被测压力成线性关系。</a:t>
            </a:r>
            <a:endParaRPr lang="zh-CN" altLang="en-US" sz="1800">
              <a:latin typeface="Tahoma" panose="020B0604030504040204" pitchFamily="34" charset="0"/>
            </a:endParaRPr>
          </a:p>
          <a:p>
            <a:pPr>
              <a:spcBef>
                <a:spcPct val="0"/>
              </a:spcBef>
              <a:buFontTx/>
              <a:buNone/>
            </a:pPr>
            <a:r>
              <a:rPr lang="zh-CN" altLang="en-US" sz="1800">
                <a:latin typeface="Tahoma" panose="020B0604030504040204" pitchFamily="34" charset="0"/>
              </a:rPr>
              <a:t>知识点：测量电路</a:t>
            </a:r>
            <a:endParaRPr lang="zh-CN" altLang="en-US" sz="18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5551"/>
            <a:ext cx="10515600" cy="1325563"/>
          </a:xfrm>
        </p:spPr>
        <p:txBody>
          <a:bodyPr/>
          <a:lstStyle/>
          <a:p>
            <a:r>
              <a:rPr lang="zh-CN" altLang="en-US" dirty="0"/>
              <a:t>第八章： 练习题</a:t>
            </a:r>
            <a:endParaRPr lang="zh-CN" altLang="en-US" dirty="0"/>
          </a:p>
        </p:txBody>
      </p:sp>
      <p:sp>
        <p:nvSpPr>
          <p:cNvPr id="3" name="矩形 2"/>
          <p:cNvSpPr/>
          <p:nvPr/>
        </p:nvSpPr>
        <p:spPr>
          <a:xfrm>
            <a:off x="632960" y="1155487"/>
            <a:ext cx="8828315" cy="4452501"/>
          </a:xfrm>
          <a:prstGeom prst="rect">
            <a:avLst/>
          </a:prstGeom>
        </p:spPr>
        <p:txBody>
          <a:bodyPr wrap="square">
            <a:spAutoFit/>
          </a:bodyPr>
          <a:lstStyle/>
          <a:p>
            <a:pPr algn="just">
              <a:lnSpc>
                <a:spcPts val="2000"/>
              </a:lnSpc>
            </a:pPr>
            <a:r>
              <a:rPr lang="en-US" altLang="zh-CN" kern="100" dirty="0">
                <a:latin typeface="宋体" panose="02010600030101010101" pitchFamily="2" charset="-122"/>
                <a:ea typeface="宋体" panose="02010600030101010101" pitchFamily="2" charset="-122"/>
              </a:rPr>
              <a:t>1</a:t>
            </a:r>
            <a:r>
              <a:rPr lang="zh-CN" altLang="zh-CN" kern="100" dirty="0">
                <a:latin typeface="Times New Roman" panose="02020603050405020304"/>
                <a:ea typeface="宋体" panose="02010600030101010101" pitchFamily="2" charset="-122"/>
              </a:rPr>
              <a:t>、热电偶的基本组成部分是（</a:t>
            </a:r>
            <a:r>
              <a:rPr lang="en-US" altLang="zh-CN" kern="100" dirty="0">
                <a:latin typeface="Times New Roman" panose="02020603050405020304"/>
                <a:ea typeface="宋体" panose="02010600030101010101" pitchFamily="2" charset="-122"/>
              </a:rPr>
              <a:t>       </a:t>
            </a:r>
            <a:r>
              <a:rPr lang="zh-CN" altLang="zh-CN" kern="100" dirty="0">
                <a:latin typeface="Times New Roman" panose="02020603050405020304"/>
                <a:ea typeface="宋体" panose="02010600030101010101" pitchFamily="2" charset="-122"/>
              </a:rPr>
              <a:t>）。</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solidFill>
                  <a:srgbClr val="FF0000"/>
                </a:solidFill>
                <a:latin typeface="宋体" panose="02010600030101010101" pitchFamily="2" charset="-122"/>
                <a:ea typeface="宋体" panose="02010600030101010101" pitchFamily="2" charset="-122"/>
              </a:rPr>
              <a:t>A. </a:t>
            </a:r>
            <a:r>
              <a:rPr lang="zh-CN" altLang="zh-CN" kern="100" dirty="0">
                <a:solidFill>
                  <a:srgbClr val="FF0000"/>
                </a:solidFill>
                <a:latin typeface="Times New Roman" panose="02020603050405020304"/>
                <a:ea typeface="宋体" panose="02010600030101010101" pitchFamily="2" charset="-122"/>
              </a:rPr>
              <a:t>热电极</a:t>
            </a:r>
            <a:r>
              <a:rPr lang="en-US" altLang="zh-CN" kern="100" dirty="0">
                <a:solidFill>
                  <a:srgbClr val="FF0000"/>
                </a:solidFill>
                <a:latin typeface="Times New Roman" panose="02020603050405020304"/>
                <a:ea typeface="宋体" panose="02010600030101010101" pitchFamily="2" charset="-122"/>
              </a:rPr>
              <a:t>                  </a:t>
            </a:r>
            <a:r>
              <a:rPr lang="en-US" altLang="zh-CN" kern="100" dirty="0">
                <a:latin typeface="Times New Roman" panose="02020603050405020304"/>
                <a:ea typeface="宋体" panose="02010600030101010101" pitchFamily="2" charset="-122"/>
              </a:rPr>
              <a:t>B. </a:t>
            </a:r>
            <a:r>
              <a:rPr lang="zh-CN" altLang="zh-CN" kern="100" dirty="0">
                <a:latin typeface="Times New Roman" panose="02020603050405020304"/>
                <a:ea typeface="宋体" panose="02010600030101010101" pitchFamily="2" charset="-122"/>
              </a:rPr>
              <a:t>保护管</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latin typeface="宋体" panose="02010600030101010101" pitchFamily="2" charset="-122"/>
                <a:ea typeface="宋体" panose="02010600030101010101" pitchFamily="2" charset="-122"/>
              </a:rPr>
              <a:t>C. </a:t>
            </a:r>
            <a:r>
              <a:rPr lang="zh-CN" altLang="zh-CN" kern="100" dirty="0">
                <a:latin typeface="Times New Roman" panose="02020603050405020304"/>
                <a:ea typeface="宋体" panose="02010600030101010101" pitchFamily="2" charset="-122"/>
              </a:rPr>
              <a:t>绝缘管</a:t>
            </a:r>
            <a:r>
              <a:rPr lang="en-US" altLang="zh-CN" kern="100" dirty="0">
                <a:latin typeface="Times New Roman" panose="02020603050405020304"/>
                <a:ea typeface="宋体" panose="02010600030101010101" pitchFamily="2" charset="-122"/>
              </a:rPr>
              <a:t>                  D. </a:t>
            </a:r>
            <a:r>
              <a:rPr lang="zh-CN" altLang="zh-CN" kern="100" dirty="0">
                <a:latin typeface="Times New Roman" panose="02020603050405020304"/>
                <a:ea typeface="宋体" panose="02010600030101010101" pitchFamily="2" charset="-122"/>
              </a:rPr>
              <a:t>接线盒</a:t>
            </a:r>
            <a:endParaRPr lang="zh-CN" altLang="zh-CN" kern="100" dirty="0">
              <a:latin typeface="Times New Roman" panose="02020603050405020304"/>
              <a:ea typeface="宋体" panose="02010600030101010101" pitchFamily="2" charset="-122"/>
            </a:endParaRPr>
          </a:p>
          <a:p>
            <a:pPr algn="just">
              <a:lnSpc>
                <a:spcPts val="2000"/>
              </a:lnSpc>
              <a:tabLst>
                <a:tab pos="1571625" algn="l"/>
              </a:tabLst>
            </a:pPr>
            <a:r>
              <a:rPr lang="en-US" altLang="zh-CN" kern="100" dirty="0">
                <a:latin typeface="宋体" panose="02010600030101010101" pitchFamily="2" charset="-122"/>
                <a:ea typeface="宋体" panose="02010600030101010101" pitchFamily="2" charset="-122"/>
              </a:rPr>
              <a:t>2</a:t>
            </a:r>
            <a:r>
              <a:rPr lang="zh-CN" altLang="zh-CN" kern="100" dirty="0">
                <a:latin typeface="Times New Roman" panose="02020603050405020304"/>
                <a:ea typeface="宋体" panose="02010600030101010101" pitchFamily="2" charset="-122"/>
              </a:rPr>
              <a:t>、在实际应用中，用作热电极的材料一般应具备的条件不包括（</a:t>
            </a:r>
            <a:r>
              <a:rPr lang="en-US" altLang="zh-CN" kern="100" dirty="0">
                <a:latin typeface="Times New Roman" panose="02020603050405020304"/>
                <a:ea typeface="宋体" panose="02010600030101010101" pitchFamily="2" charset="-122"/>
              </a:rPr>
              <a:t>      </a:t>
            </a:r>
            <a:r>
              <a:rPr lang="zh-CN" altLang="zh-CN" kern="100" dirty="0">
                <a:latin typeface="Times New Roman" panose="02020603050405020304"/>
                <a:ea typeface="宋体" panose="02010600030101010101" pitchFamily="2" charset="-122"/>
              </a:rPr>
              <a:t>）。</a:t>
            </a:r>
            <a:endParaRPr lang="zh-CN" altLang="zh-CN" kern="100" dirty="0">
              <a:latin typeface="Times New Roman" panose="02020603050405020304"/>
              <a:ea typeface="宋体" panose="02010600030101010101" pitchFamily="2" charset="-122"/>
            </a:endParaRPr>
          </a:p>
          <a:p>
            <a:pPr indent="266700" algn="just">
              <a:lnSpc>
                <a:spcPts val="2000"/>
              </a:lnSpc>
              <a:tabLst>
                <a:tab pos="1571625" algn="l"/>
              </a:tabLst>
            </a:pPr>
            <a:r>
              <a:rPr lang="en-US" altLang="zh-CN" kern="100" dirty="0">
                <a:latin typeface="宋体" panose="02010600030101010101" pitchFamily="2" charset="-122"/>
                <a:ea typeface="宋体" panose="02010600030101010101" pitchFamily="2" charset="-122"/>
              </a:rPr>
              <a:t>A. </a:t>
            </a:r>
            <a:r>
              <a:rPr lang="zh-CN" altLang="zh-CN" kern="100" dirty="0">
                <a:latin typeface="Times New Roman" panose="02020603050405020304"/>
                <a:ea typeface="宋体" panose="02010600030101010101" pitchFamily="2" charset="-122"/>
              </a:rPr>
              <a:t>物理化学性能稳定</a:t>
            </a:r>
            <a:r>
              <a:rPr lang="en-US" altLang="zh-CN" kern="100" dirty="0">
                <a:latin typeface="Times New Roman" panose="02020603050405020304"/>
                <a:ea typeface="宋体" panose="02010600030101010101" pitchFamily="2" charset="-122"/>
              </a:rPr>
              <a:t>        B. </a:t>
            </a:r>
            <a:r>
              <a:rPr lang="zh-CN" altLang="zh-CN" kern="100" dirty="0">
                <a:latin typeface="Times New Roman" panose="02020603050405020304"/>
                <a:ea typeface="宋体" panose="02010600030101010101" pitchFamily="2" charset="-122"/>
              </a:rPr>
              <a:t>温度测量范围广</a:t>
            </a:r>
            <a:endParaRPr lang="zh-CN" altLang="zh-CN" kern="100" dirty="0">
              <a:latin typeface="Times New Roman" panose="02020603050405020304"/>
              <a:ea typeface="宋体" panose="02010600030101010101" pitchFamily="2" charset="-122"/>
            </a:endParaRPr>
          </a:p>
          <a:p>
            <a:pPr indent="266700" algn="just">
              <a:lnSpc>
                <a:spcPts val="2000"/>
              </a:lnSpc>
              <a:tabLst>
                <a:tab pos="1571625" algn="l"/>
              </a:tabLst>
            </a:pPr>
            <a:r>
              <a:rPr lang="en-US" altLang="zh-CN" kern="100" dirty="0">
                <a:solidFill>
                  <a:srgbClr val="FF0000"/>
                </a:solidFill>
                <a:latin typeface="宋体" panose="02010600030101010101" pitchFamily="2" charset="-122"/>
                <a:ea typeface="宋体" panose="02010600030101010101" pitchFamily="2" charset="-122"/>
              </a:rPr>
              <a:t>C. </a:t>
            </a:r>
            <a:r>
              <a:rPr lang="zh-CN" altLang="zh-CN" kern="100" dirty="0">
                <a:solidFill>
                  <a:srgbClr val="FF0000"/>
                </a:solidFill>
                <a:latin typeface="Times New Roman" panose="02020603050405020304"/>
                <a:ea typeface="宋体" panose="02010600030101010101" pitchFamily="2" charset="-122"/>
              </a:rPr>
              <a:t>电阻温度系数要大</a:t>
            </a:r>
            <a:r>
              <a:rPr lang="en-US" altLang="zh-CN" kern="100" dirty="0">
                <a:solidFill>
                  <a:srgbClr val="FF0000"/>
                </a:solidFill>
                <a:latin typeface="Times New Roman" panose="02020603050405020304"/>
                <a:ea typeface="宋体" panose="02010600030101010101" pitchFamily="2" charset="-122"/>
              </a:rPr>
              <a:t>        </a:t>
            </a:r>
            <a:r>
              <a:rPr lang="en-US" altLang="zh-CN" kern="100" dirty="0">
                <a:latin typeface="Times New Roman" panose="02020603050405020304"/>
                <a:ea typeface="宋体" panose="02010600030101010101" pitchFamily="2" charset="-122"/>
              </a:rPr>
              <a:t>D. </a:t>
            </a:r>
            <a:r>
              <a:rPr lang="zh-CN" altLang="zh-CN" kern="100" dirty="0">
                <a:latin typeface="Times New Roman" panose="02020603050405020304"/>
                <a:ea typeface="宋体" panose="02010600030101010101" pitchFamily="2" charset="-122"/>
              </a:rPr>
              <a:t>材料的机械强度要高</a:t>
            </a:r>
            <a:endParaRPr lang="zh-CN" altLang="zh-CN" kern="100" dirty="0">
              <a:latin typeface="Times New Roman" panose="02020603050405020304"/>
              <a:ea typeface="宋体" panose="02010600030101010101" pitchFamily="2" charset="-122"/>
            </a:endParaRPr>
          </a:p>
          <a:p>
            <a:pPr algn="just">
              <a:lnSpc>
                <a:spcPts val="2000"/>
              </a:lnSpc>
              <a:tabLst>
                <a:tab pos="1571625" algn="l"/>
              </a:tabLst>
            </a:pPr>
            <a:r>
              <a:rPr lang="en-US" altLang="zh-CN" kern="100" dirty="0">
                <a:latin typeface="宋体" panose="02010600030101010101" pitchFamily="2" charset="-122"/>
                <a:ea typeface="宋体" panose="02010600030101010101" pitchFamily="2" charset="-122"/>
              </a:rPr>
              <a:t>3</a:t>
            </a:r>
            <a:r>
              <a:rPr lang="zh-CN" altLang="zh-CN" kern="100" dirty="0">
                <a:latin typeface="Times New Roman" panose="02020603050405020304"/>
                <a:ea typeface="宋体" panose="02010600030101010101" pitchFamily="2" charset="-122"/>
              </a:rPr>
              <a:t>、为了减小热电偶测温时的测量误差，需要进行的温度补偿方法不包括（</a:t>
            </a:r>
            <a:r>
              <a:rPr lang="en-US" altLang="zh-CN" kern="100" dirty="0">
                <a:latin typeface="Times New Roman" panose="02020603050405020304"/>
                <a:ea typeface="宋体" panose="02010600030101010101" pitchFamily="2" charset="-122"/>
              </a:rPr>
              <a:t>     </a:t>
            </a:r>
            <a:r>
              <a:rPr lang="zh-CN" altLang="zh-CN" kern="100" dirty="0">
                <a:latin typeface="Times New Roman" panose="02020603050405020304"/>
                <a:ea typeface="宋体" panose="02010600030101010101" pitchFamily="2" charset="-122"/>
              </a:rPr>
              <a:t>）。</a:t>
            </a:r>
            <a:endParaRPr lang="zh-CN" altLang="zh-CN" kern="100" dirty="0">
              <a:latin typeface="Times New Roman" panose="02020603050405020304"/>
              <a:ea typeface="宋体" panose="02010600030101010101" pitchFamily="2" charset="-122"/>
            </a:endParaRPr>
          </a:p>
          <a:p>
            <a:pPr indent="266700" algn="just">
              <a:lnSpc>
                <a:spcPts val="2000"/>
              </a:lnSpc>
              <a:tabLst>
                <a:tab pos="1571625" algn="l"/>
              </a:tabLst>
            </a:pPr>
            <a:r>
              <a:rPr lang="en-US" altLang="zh-CN" kern="100" dirty="0">
                <a:latin typeface="宋体" panose="02010600030101010101" pitchFamily="2" charset="-122"/>
                <a:ea typeface="宋体" panose="02010600030101010101" pitchFamily="2" charset="-122"/>
              </a:rPr>
              <a:t>A. </a:t>
            </a:r>
            <a:r>
              <a:rPr lang="zh-CN" altLang="zh-CN" kern="100" dirty="0">
                <a:latin typeface="Times New Roman" panose="02020603050405020304"/>
                <a:ea typeface="宋体" panose="02010600030101010101" pitchFamily="2" charset="-122"/>
              </a:rPr>
              <a:t>补偿导线法</a:t>
            </a:r>
            <a:r>
              <a:rPr lang="en-US" altLang="zh-CN" kern="100" dirty="0">
                <a:latin typeface="Times New Roman" panose="02020603050405020304"/>
                <a:ea typeface="宋体" panose="02010600030101010101" pitchFamily="2" charset="-122"/>
              </a:rPr>
              <a:t>              B. </a:t>
            </a:r>
            <a:r>
              <a:rPr lang="zh-CN" altLang="zh-CN" kern="100" dirty="0">
                <a:latin typeface="Times New Roman" panose="02020603050405020304"/>
                <a:ea typeface="宋体" panose="02010600030101010101" pitchFamily="2" charset="-122"/>
              </a:rPr>
              <a:t>电桥补偿法</a:t>
            </a:r>
            <a:endParaRPr lang="zh-CN" altLang="zh-CN" kern="100" dirty="0">
              <a:latin typeface="Times New Roman" panose="02020603050405020304"/>
              <a:ea typeface="宋体" panose="02010600030101010101" pitchFamily="2" charset="-122"/>
            </a:endParaRPr>
          </a:p>
          <a:p>
            <a:pPr indent="266700" algn="just">
              <a:lnSpc>
                <a:spcPts val="2000"/>
              </a:lnSpc>
              <a:tabLst>
                <a:tab pos="1571625" algn="l"/>
              </a:tabLst>
            </a:pPr>
            <a:r>
              <a:rPr lang="en-US" altLang="zh-CN" kern="100" dirty="0">
                <a:latin typeface="宋体" panose="02010600030101010101" pitchFamily="2" charset="-122"/>
                <a:ea typeface="宋体" panose="02010600030101010101" pitchFamily="2" charset="-122"/>
              </a:rPr>
              <a:t>C. </a:t>
            </a:r>
            <a:r>
              <a:rPr lang="zh-CN" altLang="zh-CN" kern="100" dirty="0">
                <a:latin typeface="Times New Roman" panose="02020603050405020304"/>
                <a:ea typeface="宋体" panose="02010600030101010101" pitchFamily="2" charset="-122"/>
              </a:rPr>
              <a:t>冷端恒温法</a:t>
            </a:r>
            <a:r>
              <a:rPr lang="en-US" altLang="zh-CN" kern="100" dirty="0">
                <a:latin typeface="Times New Roman" panose="02020603050405020304"/>
                <a:ea typeface="宋体" panose="02010600030101010101" pitchFamily="2" charset="-122"/>
              </a:rPr>
              <a:t>              </a:t>
            </a:r>
            <a:r>
              <a:rPr lang="en-US" altLang="zh-CN" kern="100" dirty="0">
                <a:solidFill>
                  <a:srgbClr val="FF0000"/>
                </a:solidFill>
                <a:latin typeface="Times New Roman" panose="02020603050405020304"/>
                <a:ea typeface="宋体" panose="02010600030101010101" pitchFamily="2" charset="-122"/>
              </a:rPr>
              <a:t>D. </a:t>
            </a:r>
            <a:r>
              <a:rPr lang="zh-CN" altLang="zh-CN" kern="100" dirty="0">
                <a:solidFill>
                  <a:srgbClr val="FF0000"/>
                </a:solidFill>
                <a:latin typeface="Times New Roman" panose="02020603050405020304"/>
                <a:ea typeface="宋体" panose="02010600030101010101" pitchFamily="2" charset="-122"/>
              </a:rPr>
              <a:t>差动放大法</a:t>
            </a:r>
            <a:endParaRPr lang="zh-CN" altLang="zh-CN" kern="100" dirty="0">
              <a:solidFill>
                <a:srgbClr val="FF0000"/>
              </a:solidFill>
              <a:latin typeface="Times New Roman" panose="02020603050405020304"/>
              <a:ea typeface="宋体" panose="02010600030101010101" pitchFamily="2" charset="-122"/>
            </a:endParaRPr>
          </a:p>
          <a:p>
            <a:pPr algn="just">
              <a:lnSpc>
                <a:spcPts val="2000"/>
              </a:lnSpc>
              <a:tabLst>
                <a:tab pos="1571625" algn="l"/>
              </a:tabLst>
            </a:pPr>
            <a:r>
              <a:rPr lang="en-US" altLang="zh-CN" kern="100" dirty="0">
                <a:latin typeface="宋体" panose="02010600030101010101" pitchFamily="2" charset="-122"/>
                <a:ea typeface="宋体" panose="02010600030101010101" pitchFamily="2" charset="-122"/>
              </a:rPr>
              <a:t>4</a:t>
            </a:r>
            <a:r>
              <a:rPr lang="zh-CN" altLang="zh-CN" kern="100" dirty="0">
                <a:latin typeface="Times New Roman" panose="02020603050405020304"/>
                <a:ea typeface="宋体" panose="02010600030101010101" pitchFamily="2" charset="-122"/>
              </a:rPr>
              <a:t>、用热电阻测温时，热电阻在电桥中采用三线制接法的目的是（</a:t>
            </a:r>
            <a:r>
              <a:rPr lang="en-US" altLang="zh-CN" kern="100" dirty="0">
                <a:latin typeface="Times New Roman" panose="02020603050405020304"/>
                <a:ea typeface="宋体" panose="02010600030101010101" pitchFamily="2" charset="-122"/>
              </a:rPr>
              <a:t>      </a:t>
            </a:r>
            <a:r>
              <a:rPr lang="zh-CN" altLang="zh-CN" kern="100" dirty="0">
                <a:latin typeface="Times New Roman" panose="02020603050405020304"/>
                <a:ea typeface="宋体" panose="02010600030101010101" pitchFamily="2" charset="-122"/>
              </a:rPr>
              <a:t>）。</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latin typeface="宋体" panose="02010600030101010101" pitchFamily="2" charset="-122"/>
                <a:ea typeface="宋体" panose="02010600030101010101" pitchFamily="2" charset="-122"/>
              </a:rPr>
              <a:t>A</a:t>
            </a:r>
            <a:r>
              <a:rPr lang="zh-CN" altLang="zh-CN" kern="100" dirty="0">
                <a:latin typeface="Times New Roman" panose="02020603050405020304"/>
                <a:ea typeface="宋体" panose="02010600030101010101" pitchFamily="2" charset="-122"/>
              </a:rPr>
              <a:t>．接线方便</a:t>
            </a:r>
            <a:r>
              <a:rPr lang="en-US" altLang="zh-CN" kern="100" dirty="0">
                <a:latin typeface="Times New Roman" panose="02020603050405020304"/>
                <a:ea typeface="宋体" panose="02010600030101010101" pitchFamily="2" charset="-122"/>
              </a:rPr>
              <a:t> </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solidFill>
                  <a:srgbClr val="FF0000"/>
                </a:solidFill>
                <a:latin typeface="宋体" panose="02010600030101010101" pitchFamily="2" charset="-122"/>
                <a:ea typeface="宋体" panose="02010600030101010101" pitchFamily="2" charset="-122"/>
              </a:rPr>
              <a:t>B. </a:t>
            </a:r>
            <a:r>
              <a:rPr lang="zh-CN" altLang="zh-CN" kern="100" dirty="0">
                <a:solidFill>
                  <a:srgbClr val="FF0000"/>
                </a:solidFill>
                <a:latin typeface="Times New Roman" panose="02020603050405020304"/>
                <a:ea typeface="宋体" panose="02010600030101010101" pitchFamily="2" charset="-122"/>
              </a:rPr>
              <a:t>减小引线电阻变化产生的测量误差</a:t>
            </a:r>
            <a:endParaRPr lang="zh-CN" altLang="zh-CN" kern="100" dirty="0">
              <a:solidFill>
                <a:srgbClr val="FF0000"/>
              </a:solidFill>
              <a:latin typeface="Times New Roman" panose="02020603050405020304"/>
              <a:ea typeface="宋体" panose="02010600030101010101" pitchFamily="2" charset="-122"/>
            </a:endParaRPr>
          </a:p>
          <a:p>
            <a:pPr indent="266700" algn="just">
              <a:lnSpc>
                <a:spcPts val="2000"/>
              </a:lnSpc>
            </a:pPr>
            <a:r>
              <a:rPr lang="en-US" altLang="zh-CN" kern="100" dirty="0">
                <a:latin typeface="宋体" panose="02010600030101010101" pitchFamily="2" charset="-122"/>
                <a:ea typeface="宋体" panose="02010600030101010101" pitchFamily="2" charset="-122"/>
              </a:rPr>
              <a:t>C. </a:t>
            </a:r>
            <a:r>
              <a:rPr lang="zh-CN" altLang="zh-CN" kern="100" dirty="0">
                <a:latin typeface="Times New Roman" panose="02020603050405020304"/>
                <a:ea typeface="宋体" panose="02010600030101010101" pitchFamily="2" charset="-122"/>
              </a:rPr>
              <a:t>减小桥路中其它电阻对热电阻的影响</a:t>
            </a:r>
            <a:r>
              <a:rPr lang="en-US" altLang="zh-CN" kern="100" dirty="0">
                <a:latin typeface="Times New Roman" panose="02020603050405020304"/>
                <a:ea typeface="宋体" panose="02010600030101010101" pitchFamily="2" charset="-122"/>
              </a:rPr>
              <a:t>  </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latin typeface="宋体" panose="02010600030101010101" pitchFamily="2" charset="-122"/>
                <a:ea typeface="宋体" panose="02010600030101010101" pitchFamily="2" charset="-122"/>
              </a:rPr>
              <a:t>D. </a:t>
            </a:r>
            <a:r>
              <a:rPr lang="zh-CN" altLang="zh-CN" kern="100" dirty="0">
                <a:latin typeface="Times New Roman" panose="02020603050405020304"/>
                <a:ea typeface="宋体" panose="02010600030101010101" pitchFamily="2" charset="-122"/>
              </a:rPr>
              <a:t>减小桥路中电源对热电阻的影响</a:t>
            </a:r>
            <a:endParaRPr lang="zh-CN" altLang="zh-CN" kern="100" dirty="0">
              <a:latin typeface="Times New Roman" panose="02020603050405020304"/>
              <a:ea typeface="宋体" panose="02010600030101010101" pitchFamily="2" charset="-122"/>
            </a:endParaRPr>
          </a:p>
          <a:p>
            <a:pPr algn="just">
              <a:lnSpc>
                <a:spcPts val="2000"/>
              </a:lnSpc>
            </a:pPr>
            <a:r>
              <a:rPr lang="en-US" altLang="zh-CN" kern="100" dirty="0">
                <a:latin typeface="宋体" panose="02010600030101010101" pitchFamily="2" charset="-122"/>
                <a:ea typeface="宋体" panose="02010600030101010101" pitchFamily="2" charset="-122"/>
              </a:rPr>
              <a:t>5</a:t>
            </a:r>
            <a:r>
              <a:rPr lang="zh-CN" altLang="zh-CN" kern="100" dirty="0">
                <a:latin typeface="Times New Roman" panose="02020603050405020304"/>
                <a:ea typeface="宋体" panose="02010600030101010101" pitchFamily="2" charset="-122"/>
              </a:rPr>
              <a:t>、目前，我国生产的铂热电阻，其初始电阻值有（</a:t>
            </a:r>
            <a:r>
              <a:rPr lang="en-US" altLang="zh-CN" kern="100" dirty="0">
                <a:latin typeface="Times New Roman" panose="02020603050405020304"/>
                <a:ea typeface="宋体" panose="02010600030101010101" pitchFamily="2" charset="-122"/>
              </a:rPr>
              <a:t>        </a:t>
            </a:r>
            <a:r>
              <a:rPr lang="zh-CN" altLang="zh-CN" kern="100" dirty="0">
                <a:latin typeface="Times New Roman" panose="02020603050405020304"/>
                <a:ea typeface="宋体" panose="02010600030101010101" pitchFamily="2" charset="-122"/>
              </a:rPr>
              <a:t>）。</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latin typeface="宋体" panose="02010600030101010101" pitchFamily="2" charset="-122"/>
                <a:ea typeface="宋体" panose="02010600030101010101" pitchFamily="2" charset="-122"/>
              </a:rPr>
              <a:t>A</a:t>
            </a:r>
            <a:r>
              <a:rPr lang="zh-CN" altLang="zh-CN" kern="100" dirty="0">
                <a:latin typeface="Times New Roman" panose="02020603050405020304"/>
                <a:ea typeface="宋体" panose="02010600030101010101" pitchFamily="2" charset="-122"/>
              </a:rPr>
              <a:t>．</a:t>
            </a:r>
            <a:r>
              <a:rPr lang="en-US" altLang="zh-CN" kern="100" dirty="0">
                <a:latin typeface="Times New Roman" panose="02020603050405020304"/>
                <a:ea typeface="宋体" panose="02010600030101010101" pitchFamily="2" charset="-122"/>
              </a:rPr>
              <a:t>30</a:t>
            </a:r>
            <a:r>
              <a:rPr lang="en-US" altLang="zh-CN" kern="100" dirty="0">
                <a:latin typeface="宋体" panose="02010600030101010101" pitchFamily="2" charset="-122"/>
                <a:ea typeface="宋体" panose="02010600030101010101" pitchFamily="2" charset="-122"/>
                <a:sym typeface="Symbol" panose="05050102010706020507"/>
              </a:rPr>
              <a:t></a:t>
            </a:r>
            <a:r>
              <a:rPr lang="en-US" altLang="zh-CN" kern="100" dirty="0">
                <a:latin typeface="宋体" panose="02010600030101010101" pitchFamily="2" charset="-122"/>
                <a:ea typeface="宋体" panose="02010600030101010101" pitchFamily="2" charset="-122"/>
              </a:rPr>
              <a:t>                    B</a:t>
            </a:r>
            <a:r>
              <a:rPr lang="zh-CN" altLang="zh-CN" kern="100" dirty="0">
                <a:latin typeface="Times New Roman" panose="02020603050405020304"/>
                <a:ea typeface="宋体" panose="02010600030101010101" pitchFamily="2" charset="-122"/>
              </a:rPr>
              <a:t>．</a:t>
            </a:r>
            <a:r>
              <a:rPr lang="en-US" altLang="zh-CN" kern="100" dirty="0">
                <a:latin typeface="Times New Roman" panose="02020603050405020304"/>
                <a:ea typeface="宋体" panose="02010600030101010101" pitchFamily="2" charset="-122"/>
              </a:rPr>
              <a:t>50</a:t>
            </a:r>
            <a:r>
              <a:rPr lang="en-US" altLang="zh-CN" kern="100" dirty="0">
                <a:latin typeface="宋体" panose="02010600030101010101" pitchFamily="2" charset="-122"/>
                <a:ea typeface="宋体" panose="02010600030101010101" pitchFamily="2" charset="-122"/>
                <a:sym typeface="Symbol" panose="05050102010706020507"/>
              </a:rPr>
              <a:t></a:t>
            </a:r>
            <a:endParaRPr lang="zh-CN" altLang="zh-CN" kern="100" dirty="0">
              <a:latin typeface="Times New Roman" panose="02020603050405020304"/>
              <a:ea typeface="宋体" panose="02010600030101010101" pitchFamily="2" charset="-122"/>
            </a:endParaRPr>
          </a:p>
          <a:p>
            <a:pPr indent="266700" algn="just">
              <a:lnSpc>
                <a:spcPts val="2000"/>
              </a:lnSpc>
            </a:pPr>
            <a:r>
              <a:rPr lang="en-US" altLang="zh-CN" kern="100" dirty="0">
                <a:latin typeface="宋体" panose="02010600030101010101" pitchFamily="2" charset="-122"/>
                <a:ea typeface="宋体" panose="02010600030101010101" pitchFamily="2" charset="-122"/>
              </a:rPr>
              <a:t>C</a:t>
            </a:r>
            <a:r>
              <a:rPr lang="zh-CN" altLang="zh-CN" kern="100" dirty="0">
                <a:solidFill>
                  <a:srgbClr val="FF0000"/>
                </a:solidFill>
                <a:latin typeface="Times New Roman" panose="02020603050405020304"/>
                <a:ea typeface="宋体" panose="02010600030101010101" pitchFamily="2" charset="-122"/>
              </a:rPr>
              <a:t>．</a:t>
            </a:r>
            <a:r>
              <a:rPr lang="en-US" altLang="zh-CN" kern="100" dirty="0">
                <a:solidFill>
                  <a:srgbClr val="FF0000"/>
                </a:solidFill>
                <a:latin typeface="Times New Roman" panose="02020603050405020304"/>
                <a:ea typeface="宋体" panose="02010600030101010101" pitchFamily="2" charset="-122"/>
              </a:rPr>
              <a:t>100</a:t>
            </a:r>
            <a:r>
              <a:rPr lang="en-US" altLang="zh-CN" kern="100" dirty="0">
                <a:solidFill>
                  <a:srgbClr val="FF0000"/>
                </a:solidFill>
                <a:latin typeface="宋体" panose="02010600030101010101" pitchFamily="2" charset="-122"/>
                <a:ea typeface="宋体" panose="02010600030101010101" pitchFamily="2" charset="-122"/>
                <a:sym typeface="Symbol" panose="05050102010706020507"/>
              </a:rPr>
              <a:t></a:t>
            </a:r>
            <a:r>
              <a:rPr lang="en-US" altLang="zh-CN" kern="100" dirty="0">
                <a:solidFill>
                  <a:srgbClr val="FF0000"/>
                </a:solidFill>
                <a:latin typeface="宋体" panose="02010600030101010101" pitchFamily="2" charset="-122"/>
                <a:ea typeface="宋体" panose="02010600030101010101" pitchFamily="2" charset="-122"/>
              </a:rPr>
              <a:t>                   </a:t>
            </a:r>
            <a:r>
              <a:rPr lang="en-US" altLang="zh-CN" kern="100" dirty="0">
                <a:latin typeface="宋体" panose="02010600030101010101" pitchFamily="2" charset="-122"/>
                <a:ea typeface="宋体" panose="02010600030101010101" pitchFamily="2" charset="-122"/>
              </a:rPr>
              <a:t>D</a:t>
            </a:r>
            <a:r>
              <a:rPr lang="zh-CN" altLang="zh-CN" kern="100" dirty="0">
                <a:latin typeface="Times New Roman" panose="02020603050405020304"/>
                <a:ea typeface="宋体" panose="02010600030101010101" pitchFamily="2" charset="-122"/>
              </a:rPr>
              <a:t>．</a:t>
            </a:r>
            <a:r>
              <a:rPr lang="en-US" altLang="zh-CN" kern="100" dirty="0">
                <a:latin typeface="Times New Roman" panose="02020603050405020304"/>
                <a:ea typeface="宋体" panose="02010600030101010101" pitchFamily="2" charset="-122"/>
              </a:rPr>
              <a:t>40</a:t>
            </a:r>
            <a:r>
              <a:rPr lang="en-US" altLang="zh-CN" kern="100" dirty="0">
                <a:latin typeface="宋体" panose="02010600030101010101" pitchFamily="2" charset="-122"/>
                <a:ea typeface="宋体" panose="02010600030101010101" pitchFamily="2" charset="-122"/>
                <a:sym typeface="Symbol" panose="05050102010706020507"/>
              </a:rPr>
              <a:t></a:t>
            </a:r>
            <a:endParaRPr lang="zh-CN" altLang="zh-CN" kern="100" dirty="0">
              <a:latin typeface="Times New Roman" panose="02020603050405020304"/>
              <a:ea typeface="宋体" panose="02010600030101010101" pitchFamily="2" charset="-122"/>
            </a:endParaRPr>
          </a:p>
        </p:txBody>
      </p:sp>
      <p:graphicFrame>
        <p:nvGraphicFramePr>
          <p:cNvPr id="5" name="表格 4"/>
          <p:cNvGraphicFramePr>
            <a:graphicFrameLocks noGrp="1"/>
          </p:cNvGraphicFramePr>
          <p:nvPr/>
        </p:nvGraphicFramePr>
        <p:xfrm>
          <a:off x="10688071" y="2250281"/>
          <a:ext cx="863260" cy="1379855"/>
        </p:xfrm>
        <a:graphic>
          <a:graphicData uri="http://schemas.openxmlformats.org/drawingml/2006/table">
            <a:tbl>
              <a:tblPr firstRow="1" firstCol="1" bandRow="1">
                <a:tableStyleId>{5C22544A-7EE6-4342-B048-85BDC9FD1C3A}</a:tableStyleId>
              </a:tblPr>
              <a:tblGrid>
                <a:gridCol w="351631"/>
                <a:gridCol w="511629"/>
              </a:tblGrid>
              <a:tr h="0">
                <a:tc>
                  <a:txBody>
                    <a:bodyPr/>
                    <a:lstStyle/>
                    <a:p>
                      <a:pPr algn="just">
                        <a:lnSpc>
                          <a:spcPts val="2000"/>
                        </a:lnSpc>
                        <a:spcAft>
                          <a:spcPts val="0"/>
                        </a:spcAft>
                        <a:tabLst>
                          <a:tab pos="335280" algn="l"/>
                        </a:tabLst>
                      </a:pPr>
                      <a:r>
                        <a:rPr lang="en-US" sz="1050" kern="100" dirty="0">
                          <a:effectLst/>
                        </a:rPr>
                        <a:t>1	</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A</a:t>
                      </a:r>
                      <a:endParaRPr lang="zh-CN" sz="1050" kern="100" dirty="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3</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4</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B</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5</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C</a:t>
                      </a:r>
                      <a:endParaRPr lang="zh-CN" sz="105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3074" y="902571"/>
            <a:ext cx="6092825" cy="4247317"/>
          </a:xfrm>
          <a:prstGeom prst="rect">
            <a:avLst/>
          </a:prstGeom>
        </p:spPr>
        <p:txBody>
          <a:bodyPr>
            <a:spAutoFit/>
          </a:bodyPr>
          <a:lstStyle/>
          <a:p>
            <a:r>
              <a:rPr lang="en-US" altLang="zh-CN" dirty="0"/>
              <a:t>6</a:t>
            </a:r>
            <a:r>
              <a:rPr lang="zh-CN" altLang="en-US" dirty="0"/>
              <a:t>、我国生产的铜热电阻，其初始电阻</a:t>
            </a:r>
            <a:r>
              <a:rPr lang="en-US" altLang="zh-CN" dirty="0"/>
              <a:t>R0</a:t>
            </a:r>
            <a:r>
              <a:rPr lang="zh-CN" altLang="en-US" dirty="0"/>
              <a:t>为（    ）。</a:t>
            </a:r>
            <a:endParaRPr lang="zh-CN" altLang="en-US" dirty="0"/>
          </a:p>
          <a:p>
            <a:r>
              <a:rPr lang="en-US" altLang="zh-CN" dirty="0">
                <a:solidFill>
                  <a:srgbClr val="FF0000"/>
                </a:solidFill>
              </a:rPr>
              <a:t>A</a:t>
            </a:r>
            <a:r>
              <a:rPr lang="zh-CN" altLang="en-US" dirty="0">
                <a:solidFill>
                  <a:srgbClr val="FF0000"/>
                </a:solidFill>
              </a:rPr>
              <a:t>．</a:t>
            </a:r>
            <a:r>
              <a:rPr lang="en-US" altLang="zh-CN" dirty="0">
                <a:solidFill>
                  <a:srgbClr val="FF0000"/>
                </a:solidFill>
              </a:rPr>
              <a:t>50Ω                     </a:t>
            </a:r>
            <a:r>
              <a:rPr lang="en-US" altLang="zh-CN" dirty="0"/>
              <a:t>B</a:t>
            </a:r>
            <a:r>
              <a:rPr lang="zh-CN" altLang="en-US" dirty="0"/>
              <a:t>．</a:t>
            </a:r>
            <a:r>
              <a:rPr lang="en-US" altLang="zh-CN" dirty="0"/>
              <a:t>100Ω  </a:t>
            </a:r>
            <a:endParaRPr lang="en-US" altLang="zh-CN" dirty="0"/>
          </a:p>
          <a:p>
            <a:r>
              <a:rPr lang="en-US" altLang="zh-CN" dirty="0"/>
              <a:t>C</a:t>
            </a:r>
            <a:r>
              <a:rPr lang="zh-CN" altLang="en-US" dirty="0"/>
              <a:t>．</a:t>
            </a:r>
            <a:r>
              <a:rPr lang="en-US" altLang="zh-CN" dirty="0"/>
              <a:t>10Ω                      D</a:t>
            </a:r>
            <a:r>
              <a:rPr lang="zh-CN" altLang="en-US" dirty="0"/>
              <a:t>．</a:t>
            </a:r>
            <a:r>
              <a:rPr lang="en-US" altLang="zh-CN" dirty="0"/>
              <a:t>40Ω</a:t>
            </a:r>
            <a:endParaRPr lang="en-US" altLang="zh-CN" dirty="0"/>
          </a:p>
          <a:p>
            <a:r>
              <a:rPr lang="en-US" altLang="zh-CN" dirty="0"/>
              <a:t>7</a:t>
            </a:r>
            <a:r>
              <a:rPr lang="zh-CN" altLang="en-US" dirty="0"/>
              <a:t>、目前我国使用的铂热电阻的测量范围是（   ）</a:t>
            </a:r>
            <a:endParaRPr lang="zh-CN" altLang="en-US" dirty="0"/>
          </a:p>
          <a:p>
            <a:r>
              <a:rPr lang="en-US" altLang="zh-CN" dirty="0">
                <a:solidFill>
                  <a:srgbClr val="FF0000"/>
                </a:solidFill>
              </a:rPr>
              <a:t>A</a:t>
            </a:r>
            <a:r>
              <a:rPr lang="zh-CN" altLang="en-US" dirty="0">
                <a:solidFill>
                  <a:srgbClr val="FF0000"/>
                </a:solidFill>
              </a:rPr>
              <a:t>．－</a:t>
            </a:r>
            <a:r>
              <a:rPr lang="en-US" altLang="zh-CN" dirty="0">
                <a:solidFill>
                  <a:srgbClr val="FF0000"/>
                </a:solidFill>
              </a:rPr>
              <a:t>200</a:t>
            </a:r>
            <a:r>
              <a:rPr lang="zh-CN" altLang="en-US" dirty="0">
                <a:solidFill>
                  <a:srgbClr val="FF0000"/>
                </a:solidFill>
              </a:rPr>
              <a:t>～</a:t>
            </a:r>
            <a:r>
              <a:rPr lang="en-US" altLang="zh-CN" dirty="0">
                <a:solidFill>
                  <a:srgbClr val="FF0000"/>
                </a:solidFill>
              </a:rPr>
              <a:t>850℃                </a:t>
            </a:r>
            <a:r>
              <a:rPr lang="en-US" altLang="zh-CN" dirty="0"/>
              <a:t>B</a:t>
            </a:r>
            <a:r>
              <a:rPr lang="zh-CN" altLang="en-US" dirty="0"/>
              <a:t>．－</a:t>
            </a:r>
            <a:r>
              <a:rPr lang="en-US" altLang="zh-CN" dirty="0"/>
              <a:t>50</a:t>
            </a:r>
            <a:r>
              <a:rPr lang="zh-CN" altLang="en-US" dirty="0"/>
              <a:t>～</a:t>
            </a:r>
            <a:r>
              <a:rPr lang="en-US" altLang="zh-CN" dirty="0"/>
              <a:t>850℃</a:t>
            </a:r>
            <a:endParaRPr lang="en-US" altLang="zh-CN" dirty="0"/>
          </a:p>
          <a:p>
            <a:r>
              <a:rPr lang="en-US" altLang="zh-CN" dirty="0"/>
              <a:t>C</a:t>
            </a:r>
            <a:r>
              <a:rPr lang="zh-CN" altLang="en-US" dirty="0"/>
              <a:t>．－</a:t>
            </a:r>
            <a:r>
              <a:rPr lang="en-US" altLang="zh-CN" dirty="0"/>
              <a:t>200</a:t>
            </a:r>
            <a:r>
              <a:rPr lang="zh-CN" altLang="en-US" dirty="0"/>
              <a:t>～</a:t>
            </a:r>
            <a:r>
              <a:rPr lang="en-US" altLang="zh-CN" dirty="0"/>
              <a:t>150℃                D</a:t>
            </a:r>
            <a:r>
              <a:rPr lang="zh-CN" altLang="en-US" dirty="0"/>
              <a:t>．－</a:t>
            </a:r>
            <a:r>
              <a:rPr lang="en-US" altLang="zh-CN" dirty="0"/>
              <a:t>200</a:t>
            </a:r>
            <a:r>
              <a:rPr lang="zh-CN" altLang="en-US" dirty="0"/>
              <a:t>～</a:t>
            </a:r>
            <a:r>
              <a:rPr lang="en-US" altLang="zh-CN" dirty="0"/>
              <a:t>650℃</a:t>
            </a:r>
            <a:endParaRPr lang="en-US" altLang="zh-CN" dirty="0"/>
          </a:p>
          <a:p>
            <a:r>
              <a:rPr lang="en-US" altLang="zh-CN" dirty="0"/>
              <a:t>8</a:t>
            </a:r>
            <a:r>
              <a:rPr lang="zh-CN" altLang="en-US" dirty="0"/>
              <a:t>、我国目前使用的铜热电阻，其测量范围是（   ）。</a:t>
            </a:r>
            <a:endParaRPr lang="zh-CN" altLang="en-US" dirty="0"/>
          </a:p>
          <a:p>
            <a:r>
              <a:rPr lang="en-US" altLang="zh-CN" dirty="0"/>
              <a:t>A</a:t>
            </a:r>
            <a:r>
              <a:rPr lang="zh-CN" altLang="en-US" dirty="0"/>
              <a:t>．－</a:t>
            </a:r>
            <a:r>
              <a:rPr lang="en-US" altLang="zh-CN" dirty="0"/>
              <a:t>200</a:t>
            </a:r>
            <a:r>
              <a:rPr lang="zh-CN" altLang="en-US" dirty="0"/>
              <a:t>～</a:t>
            </a:r>
            <a:r>
              <a:rPr lang="en-US" altLang="zh-CN" dirty="0"/>
              <a:t>150℃                B</a:t>
            </a:r>
            <a:r>
              <a:rPr lang="zh-CN" altLang="en-US" dirty="0"/>
              <a:t>．</a:t>
            </a:r>
            <a:r>
              <a:rPr lang="en-US" altLang="zh-CN" dirty="0"/>
              <a:t>0</a:t>
            </a:r>
            <a:r>
              <a:rPr lang="zh-CN" altLang="en-US" dirty="0"/>
              <a:t>～</a:t>
            </a:r>
            <a:r>
              <a:rPr lang="en-US" altLang="zh-CN" dirty="0"/>
              <a:t>150℃</a:t>
            </a:r>
            <a:endParaRPr lang="en-US" altLang="zh-CN" dirty="0"/>
          </a:p>
          <a:p>
            <a:r>
              <a:rPr lang="en-US" altLang="zh-CN" dirty="0">
                <a:solidFill>
                  <a:srgbClr val="FF0000"/>
                </a:solidFill>
              </a:rPr>
              <a:t>C</a:t>
            </a:r>
            <a:r>
              <a:rPr lang="zh-CN" altLang="en-US" dirty="0">
                <a:solidFill>
                  <a:srgbClr val="FF0000"/>
                </a:solidFill>
              </a:rPr>
              <a:t>．－</a:t>
            </a:r>
            <a:r>
              <a:rPr lang="en-US" altLang="zh-CN" dirty="0">
                <a:solidFill>
                  <a:srgbClr val="FF0000"/>
                </a:solidFill>
              </a:rPr>
              <a:t>50</a:t>
            </a:r>
            <a:r>
              <a:rPr lang="zh-CN" altLang="en-US" dirty="0">
                <a:solidFill>
                  <a:srgbClr val="FF0000"/>
                </a:solidFill>
              </a:rPr>
              <a:t>～</a:t>
            </a:r>
            <a:r>
              <a:rPr lang="en-US" altLang="zh-CN" dirty="0">
                <a:solidFill>
                  <a:srgbClr val="FF0000"/>
                </a:solidFill>
              </a:rPr>
              <a:t>150℃                  </a:t>
            </a:r>
            <a:r>
              <a:rPr lang="en-US" altLang="zh-CN" dirty="0"/>
              <a:t>D</a:t>
            </a:r>
            <a:r>
              <a:rPr lang="zh-CN" altLang="en-US" dirty="0"/>
              <a:t>．－</a:t>
            </a:r>
            <a:r>
              <a:rPr lang="en-US" altLang="zh-CN" dirty="0"/>
              <a:t>50</a:t>
            </a:r>
            <a:r>
              <a:rPr lang="zh-CN" altLang="en-US" dirty="0"/>
              <a:t>～</a:t>
            </a:r>
            <a:r>
              <a:rPr lang="en-US" altLang="zh-CN" dirty="0"/>
              <a:t>650℃</a:t>
            </a:r>
            <a:endParaRPr lang="en-US" altLang="zh-CN" dirty="0"/>
          </a:p>
          <a:p>
            <a:r>
              <a:rPr lang="en-US" altLang="zh-CN" dirty="0"/>
              <a:t>9</a:t>
            </a:r>
            <a:r>
              <a:rPr lang="zh-CN" altLang="en-US" dirty="0"/>
              <a:t>、热电偶测量温度时（        ）</a:t>
            </a:r>
            <a:endParaRPr lang="zh-CN" altLang="en-US" dirty="0"/>
          </a:p>
          <a:p>
            <a:r>
              <a:rPr lang="en-US" altLang="zh-CN" dirty="0"/>
              <a:t>A. </a:t>
            </a:r>
            <a:r>
              <a:rPr lang="zh-CN" altLang="en-US" dirty="0"/>
              <a:t>需加正向电压            </a:t>
            </a:r>
            <a:r>
              <a:rPr lang="en-US" altLang="zh-CN" dirty="0"/>
              <a:t>B. </a:t>
            </a:r>
            <a:r>
              <a:rPr lang="zh-CN" altLang="en-US" dirty="0"/>
              <a:t>需加反向电压</a:t>
            </a:r>
            <a:endParaRPr lang="zh-CN" altLang="en-US" dirty="0"/>
          </a:p>
          <a:p>
            <a:r>
              <a:rPr lang="en-US" altLang="zh-CN" dirty="0"/>
              <a:t>C. </a:t>
            </a:r>
            <a:r>
              <a:rPr lang="zh-CN" altLang="en-US" dirty="0"/>
              <a:t>加正向、反向电压都可以  </a:t>
            </a:r>
            <a:r>
              <a:rPr lang="en-US" altLang="zh-CN" dirty="0">
                <a:solidFill>
                  <a:srgbClr val="FF0000"/>
                </a:solidFill>
              </a:rPr>
              <a:t>D. </a:t>
            </a:r>
            <a:r>
              <a:rPr lang="zh-CN" altLang="en-US" dirty="0">
                <a:solidFill>
                  <a:srgbClr val="FF0000"/>
                </a:solidFill>
              </a:rPr>
              <a:t>不需加电压</a:t>
            </a:r>
            <a:endParaRPr lang="zh-CN" altLang="en-US" dirty="0">
              <a:solidFill>
                <a:srgbClr val="FF0000"/>
              </a:solidFill>
            </a:endParaRPr>
          </a:p>
          <a:p>
            <a:r>
              <a:rPr lang="en-US" altLang="zh-CN" dirty="0"/>
              <a:t>10</a:t>
            </a:r>
            <a:r>
              <a:rPr lang="zh-CN" altLang="en-US" dirty="0"/>
              <a:t>、热敏电阻测温的原理是根据它们的</a:t>
            </a:r>
            <a:r>
              <a:rPr lang="en-US" altLang="zh-CN" dirty="0"/>
              <a:t>(    )</a:t>
            </a:r>
            <a:r>
              <a:rPr lang="zh-CN" altLang="en-US" dirty="0"/>
              <a:t>。</a:t>
            </a:r>
            <a:endParaRPr lang="zh-CN" altLang="en-US" dirty="0"/>
          </a:p>
          <a:p>
            <a:r>
              <a:rPr lang="en-US" altLang="zh-CN" dirty="0"/>
              <a:t>A</a:t>
            </a:r>
            <a:r>
              <a:rPr lang="zh-CN" altLang="en-US" dirty="0"/>
              <a:t>．伏安特性              </a:t>
            </a:r>
            <a:r>
              <a:rPr lang="zh-CN" altLang="en-US" dirty="0">
                <a:solidFill>
                  <a:srgbClr val="FF0000"/>
                </a:solidFill>
              </a:rPr>
              <a:t>  </a:t>
            </a:r>
            <a:r>
              <a:rPr lang="en-US" altLang="zh-CN" dirty="0">
                <a:solidFill>
                  <a:srgbClr val="FF0000"/>
                </a:solidFill>
              </a:rPr>
              <a:t>B</a:t>
            </a:r>
            <a:r>
              <a:rPr lang="zh-CN" altLang="en-US" dirty="0">
                <a:solidFill>
                  <a:srgbClr val="FF0000"/>
                </a:solidFill>
              </a:rPr>
              <a:t>．热电特性</a:t>
            </a:r>
            <a:endParaRPr lang="zh-CN" altLang="en-US" dirty="0">
              <a:solidFill>
                <a:srgbClr val="FF0000"/>
              </a:solidFill>
            </a:endParaRPr>
          </a:p>
          <a:p>
            <a:r>
              <a:rPr lang="en-US" altLang="zh-CN" dirty="0"/>
              <a:t>C</a:t>
            </a:r>
            <a:r>
              <a:rPr lang="zh-CN" altLang="en-US" dirty="0"/>
              <a:t>．标称电阻值              </a:t>
            </a:r>
            <a:r>
              <a:rPr lang="en-US" altLang="zh-CN" dirty="0"/>
              <a:t>D</a:t>
            </a:r>
            <a:r>
              <a:rPr lang="zh-CN" altLang="en-US" dirty="0"/>
              <a:t>．测量功率</a:t>
            </a:r>
            <a:endParaRPr lang="zh-CN" altLang="en-US" dirty="0"/>
          </a:p>
        </p:txBody>
      </p:sp>
      <p:graphicFrame>
        <p:nvGraphicFramePr>
          <p:cNvPr id="4" name="表格 3"/>
          <p:cNvGraphicFramePr>
            <a:graphicFrameLocks noGrp="1"/>
          </p:cNvGraphicFramePr>
          <p:nvPr/>
        </p:nvGraphicFramePr>
        <p:xfrm>
          <a:off x="9991387" y="2674824"/>
          <a:ext cx="808831" cy="1107760"/>
        </p:xfrm>
        <a:graphic>
          <a:graphicData uri="http://schemas.openxmlformats.org/drawingml/2006/table">
            <a:tbl>
              <a:tblPr firstRow="1" firstCol="1" bandRow="1">
                <a:tableStyleId>{5C22544A-7EE6-4342-B048-85BDC9FD1C3A}</a:tableStyleId>
              </a:tblPr>
              <a:tblGrid>
                <a:gridCol w="373402"/>
                <a:gridCol w="435429"/>
              </a:tblGrid>
              <a:tr h="0">
                <a:tc>
                  <a:txBody>
                    <a:bodyPr/>
                    <a:lstStyle/>
                    <a:p>
                      <a:pPr algn="just">
                        <a:lnSpc>
                          <a:spcPts val="2000"/>
                        </a:lnSpc>
                        <a:spcAft>
                          <a:spcPts val="0"/>
                        </a:spcAft>
                      </a:pPr>
                      <a:r>
                        <a:rPr lang="en-US" sz="1050" kern="100" dirty="0">
                          <a:effectLst/>
                        </a:rPr>
                        <a:t>6</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A</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7</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A</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8</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9</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10</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B</a:t>
                      </a:r>
                      <a:endParaRPr lang="zh-CN" sz="105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电容式传感器</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35843" name="TextBox 2"/>
          <p:cNvSpPr txBox="1">
            <a:spLocks noChangeArrowheads="1"/>
          </p:cNvSpPr>
          <p:nvPr/>
        </p:nvSpPr>
        <p:spPr bwMode="auto">
          <a:xfrm>
            <a:off x="1919289" y="1052513"/>
            <a:ext cx="849788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4400" b="1">
                <a:solidFill>
                  <a:srgbClr val="FF0000"/>
                </a:solidFill>
              </a:rPr>
              <a:t>例题：</a:t>
            </a:r>
            <a:r>
              <a:rPr lang="zh-CN" altLang="zh-CN" sz="2000"/>
              <a:t>有一个以空气为介质的变面积型平板电容传感器（见下图）。其中</a:t>
            </a:r>
            <a:r>
              <a:rPr lang="en-US" altLang="zh-CN" sz="2000"/>
              <a:t>a=16mm,b=24mm,</a:t>
            </a:r>
            <a:r>
              <a:rPr lang="zh-CN" altLang="zh-CN" sz="2000"/>
              <a:t>两极板间距为</a:t>
            </a:r>
            <a:r>
              <a:rPr lang="en-US" altLang="zh-CN" sz="2000"/>
              <a:t>4mm</a:t>
            </a:r>
            <a:r>
              <a:rPr lang="zh-CN" altLang="zh-CN" sz="2000"/>
              <a:t>。一块极板分别沿长度和宽度方向在原始位置上平移了</a:t>
            </a:r>
            <a:r>
              <a:rPr lang="en-US" altLang="zh-CN" sz="2000"/>
              <a:t>5mm</a:t>
            </a:r>
            <a:r>
              <a:rPr lang="zh-CN" altLang="zh-CN" sz="2000"/>
              <a:t>，求：</a:t>
            </a:r>
            <a:endParaRPr lang="zh-CN" altLang="zh-CN" sz="2000"/>
          </a:p>
          <a:p>
            <a:pPr>
              <a:lnSpc>
                <a:spcPct val="150000"/>
              </a:lnSpc>
            </a:pPr>
            <a:r>
              <a:rPr lang="zh-CN" altLang="zh-CN" sz="2000"/>
              <a:t>（</a:t>
            </a:r>
            <a:r>
              <a:rPr lang="en-US" altLang="zh-CN" sz="2000"/>
              <a:t>1</a:t>
            </a:r>
            <a:r>
              <a:rPr lang="zh-CN" altLang="zh-CN" sz="2000"/>
              <a:t>）极板未移动时，电容的初始电容值。</a:t>
            </a:r>
            <a:endParaRPr lang="zh-CN" altLang="zh-CN" sz="2000"/>
          </a:p>
          <a:p>
            <a:pPr>
              <a:lnSpc>
                <a:spcPct val="150000"/>
              </a:lnSpc>
            </a:pPr>
            <a:r>
              <a:rPr lang="zh-CN" altLang="zh-CN" sz="2000"/>
              <a:t>（</a:t>
            </a:r>
            <a:r>
              <a:rPr lang="en-US" altLang="zh-CN" sz="2000"/>
              <a:t>2</a:t>
            </a:r>
            <a:r>
              <a:rPr lang="zh-CN" altLang="zh-CN" sz="2000"/>
              <a:t>）极板沿不同方向移动时，传感器的位移灵敏度</a:t>
            </a:r>
            <a:r>
              <a:rPr lang="en-US" altLang="zh-CN" sz="2000"/>
              <a:t>K</a:t>
            </a:r>
            <a:r>
              <a:rPr lang="zh-CN" altLang="zh-CN" sz="2000"/>
              <a:t>（已知空气相对介电常数</a:t>
            </a:r>
            <a:r>
              <a:rPr lang="en-US" altLang="zh-CN" sz="2000"/>
              <a:t> </a:t>
            </a:r>
            <a:r>
              <a:rPr lang="zh-CN" altLang="zh-CN" sz="2000"/>
              <a:t>，真空的介电常数</a:t>
            </a:r>
            <a:r>
              <a:rPr lang="en-US" altLang="zh-CN" sz="2000"/>
              <a:t> </a:t>
            </a:r>
            <a:r>
              <a:rPr lang="zh-CN" altLang="zh-CN" sz="2000"/>
              <a:t>）。</a:t>
            </a:r>
            <a:endParaRPr lang="zh-CN" altLang="zh-CN" sz="2000"/>
          </a:p>
          <a:p>
            <a:endParaRPr lang="zh-CN" altLang="en-US"/>
          </a:p>
        </p:txBody>
      </p:sp>
      <p:pic>
        <p:nvPicPr>
          <p:cNvPr id="35844"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5276" y="4005263"/>
            <a:ext cx="4602163"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8160" y="166369"/>
            <a:ext cx="5290458" cy="6463308"/>
          </a:xfrm>
          <a:prstGeom prst="rect">
            <a:avLst/>
          </a:prstGeom>
        </p:spPr>
        <p:txBody>
          <a:bodyPr wrap="square">
            <a:spAutoFit/>
          </a:bodyPr>
          <a:lstStyle/>
          <a:p>
            <a:r>
              <a:rPr lang="en-US" altLang="zh-CN" dirty="0"/>
              <a:t>11</a:t>
            </a:r>
            <a:r>
              <a:rPr lang="zh-CN" altLang="en-US" dirty="0"/>
              <a:t>、热电偶中热电势包括（      ）</a:t>
            </a:r>
            <a:endParaRPr lang="zh-CN" altLang="en-US" dirty="0"/>
          </a:p>
          <a:p>
            <a:r>
              <a:rPr lang="en-US" altLang="zh-CN" dirty="0"/>
              <a:t>A</a:t>
            </a:r>
            <a:r>
              <a:rPr lang="zh-CN" altLang="en-US" dirty="0"/>
              <a:t>．感应电势                </a:t>
            </a:r>
            <a:r>
              <a:rPr lang="en-US" altLang="zh-CN" dirty="0"/>
              <a:t>B</a:t>
            </a:r>
            <a:r>
              <a:rPr lang="zh-CN" altLang="en-US" dirty="0"/>
              <a:t>．补偿电势</a:t>
            </a:r>
            <a:endParaRPr lang="zh-CN" altLang="en-US" dirty="0"/>
          </a:p>
          <a:p>
            <a:r>
              <a:rPr lang="en-US" altLang="zh-CN" dirty="0">
                <a:solidFill>
                  <a:srgbClr val="FF0000"/>
                </a:solidFill>
              </a:rPr>
              <a:t>C</a:t>
            </a:r>
            <a:r>
              <a:rPr lang="zh-CN" altLang="en-US" dirty="0">
                <a:solidFill>
                  <a:srgbClr val="FF0000"/>
                </a:solidFill>
              </a:rPr>
              <a:t>．接触电势                </a:t>
            </a:r>
            <a:r>
              <a:rPr lang="en-US" altLang="zh-CN" dirty="0"/>
              <a:t>D</a:t>
            </a:r>
            <a:r>
              <a:rPr lang="zh-CN" altLang="en-US" dirty="0"/>
              <a:t>．切割电势</a:t>
            </a:r>
            <a:endParaRPr lang="zh-CN" altLang="en-US" dirty="0"/>
          </a:p>
          <a:p>
            <a:r>
              <a:rPr lang="en-US" altLang="zh-CN" dirty="0"/>
              <a:t>12</a:t>
            </a:r>
            <a:r>
              <a:rPr lang="zh-CN" altLang="en-US" dirty="0"/>
              <a:t>、用热电阻传感器测温时，经常使用的配用测量电路是（   ）。</a:t>
            </a:r>
            <a:endParaRPr lang="zh-CN" altLang="en-US" dirty="0"/>
          </a:p>
          <a:p>
            <a:r>
              <a:rPr lang="en-US" altLang="zh-CN" dirty="0"/>
              <a:t>A</a:t>
            </a:r>
            <a:r>
              <a:rPr lang="zh-CN" altLang="en-US" dirty="0"/>
              <a:t>．交流电桥                   </a:t>
            </a:r>
            <a:r>
              <a:rPr lang="en-US" altLang="zh-CN" dirty="0"/>
              <a:t>B</a:t>
            </a:r>
            <a:r>
              <a:rPr lang="zh-CN" altLang="en-US" dirty="0"/>
              <a:t>．差动电桥       </a:t>
            </a:r>
            <a:endParaRPr lang="zh-CN" altLang="en-US" dirty="0"/>
          </a:p>
          <a:p>
            <a:r>
              <a:rPr lang="en-US" altLang="zh-CN" dirty="0">
                <a:solidFill>
                  <a:srgbClr val="FF0000"/>
                </a:solidFill>
              </a:rPr>
              <a:t>C</a:t>
            </a:r>
            <a:r>
              <a:rPr lang="zh-CN" altLang="en-US" dirty="0">
                <a:solidFill>
                  <a:srgbClr val="FF0000"/>
                </a:solidFill>
              </a:rPr>
              <a:t>．直流电桥                 </a:t>
            </a:r>
            <a:r>
              <a:rPr lang="en-US" altLang="zh-CN" dirty="0"/>
              <a:t>D. </a:t>
            </a:r>
            <a:r>
              <a:rPr lang="zh-CN" altLang="en-US" dirty="0"/>
              <a:t>以上几种均可</a:t>
            </a:r>
            <a:endParaRPr lang="zh-CN" altLang="en-US" dirty="0"/>
          </a:p>
          <a:p>
            <a:r>
              <a:rPr lang="en-US" altLang="zh-CN" dirty="0"/>
              <a:t>13</a:t>
            </a:r>
            <a:r>
              <a:rPr lang="zh-CN" altLang="en-US" dirty="0"/>
              <a:t>、一个热电偶产生的热电势为</a:t>
            </a:r>
            <a:r>
              <a:rPr lang="en-US" altLang="zh-CN" dirty="0"/>
              <a:t>E0</a:t>
            </a:r>
            <a:r>
              <a:rPr lang="zh-CN" altLang="en-US" dirty="0"/>
              <a:t>，当打开其冷端串接与两热电极材料不同的第三根金属导体时，若保证已打开的冷端两点的温度与未打开时相同，则回路中热电势（    ）。</a:t>
            </a:r>
            <a:endParaRPr lang="zh-CN" altLang="en-US" dirty="0"/>
          </a:p>
          <a:p>
            <a:r>
              <a:rPr lang="en-US" altLang="zh-CN" dirty="0"/>
              <a:t>A</a:t>
            </a:r>
            <a:r>
              <a:rPr lang="zh-CN" altLang="en-US" dirty="0"/>
              <a:t>．增加                               </a:t>
            </a:r>
            <a:r>
              <a:rPr lang="en-US" altLang="zh-CN" dirty="0"/>
              <a:t>B</a:t>
            </a:r>
            <a:r>
              <a:rPr lang="zh-CN" altLang="en-US" dirty="0"/>
              <a:t>．减小</a:t>
            </a:r>
            <a:endParaRPr lang="zh-CN" altLang="en-US" dirty="0"/>
          </a:p>
          <a:p>
            <a:r>
              <a:rPr lang="en-US" altLang="zh-CN" dirty="0"/>
              <a:t>C</a:t>
            </a:r>
            <a:r>
              <a:rPr lang="zh-CN" altLang="en-US" dirty="0"/>
              <a:t>．增加或减小不能确定          </a:t>
            </a:r>
            <a:r>
              <a:rPr lang="en-US" altLang="zh-CN" dirty="0">
                <a:solidFill>
                  <a:srgbClr val="FF0000"/>
                </a:solidFill>
              </a:rPr>
              <a:t>D</a:t>
            </a:r>
            <a:r>
              <a:rPr lang="zh-CN" altLang="en-US" dirty="0">
                <a:solidFill>
                  <a:srgbClr val="FF0000"/>
                </a:solidFill>
              </a:rPr>
              <a:t>．不变</a:t>
            </a:r>
            <a:endParaRPr lang="zh-CN" altLang="en-US" dirty="0">
              <a:solidFill>
                <a:srgbClr val="FF0000"/>
              </a:solidFill>
            </a:endParaRPr>
          </a:p>
          <a:p>
            <a:r>
              <a:rPr lang="en-US" altLang="zh-CN" dirty="0"/>
              <a:t>14</a:t>
            </a:r>
            <a:r>
              <a:rPr lang="zh-CN" altLang="en-US" dirty="0"/>
              <a:t>、热电偶中产生热电势的条件有（     ）。</a:t>
            </a:r>
            <a:endParaRPr lang="zh-CN" altLang="en-US" dirty="0"/>
          </a:p>
          <a:p>
            <a:r>
              <a:rPr lang="en-US" altLang="zh-CN" dirty="0"/>
              <a:t>A</a:t>
            </a:r>
            <a:r>
              <a:rPr lang="zh-CN" altLang="en-US" dirty="0"/>
              <a:t>．两热电极材料相同          </a:t>
            </a:r>
            <a:r>
              <a:rPr lang="en-US" altLang="zh-CN" dirty="0">
                <a:solidFill>
                  <a:srgbClr val="FF0000"/>
                </a:solidFill>
              </a:rPr>
              <a:t>B</a:t>
            </a:r>
            <a:r>
              <a:rPr lang="zh-CN" altLang="en-US" dirty="0">
                <a:solidFill>
                  <a:srgbClr val="FF0000"/>
                </a:solidFill>
              </a:rPr>
              <a:t>．两热电板材料不同</a:t>
            </a:r>
            <a:endParaRPr lang="zh-CN" altLang="en-US" dirty="0">
              <a:solidFill>
                <a:srgbClr val="FF0000"/>
              </a:solidFill>
            </a:endParaRPr>
          </a:p>
          <a:p>
            <a:r>
              <a:rPr lang="en-US" altLang="zh-CN" dirty="0"/>
              <a:t>C</a:t>
            </a:r>
            <a:r>
              <a:rPr lang="zh-CN" altLang="en-US" dirty="0"/>
              <a:t>．两热电极的几何尺寸不同    </a:t>
            </a:r>
            <a:r>
              <a:rPr lang="en-US" altLang="zh-CN" dirty="0"/>
              <a:t>D</a:t>
            </a:r>
            <a:r>
              <a:rPr lang="zh-CN" altLang="en-US" dirty="0"/>
              <a:t>．两热电极的两端点温度相同</a:t>
            </a:r>
            <a:endParaRPr lang="zh-CN" altLang="en-US" dirty="0"/>
          </a:p>
          <a:p>
            <a:r>
              <a:rPr lang="en-US" altLang="zh-CN" dirty="0"/>
              <a:t>15</a:t>
            </a:r>
            <a:r>
              <a:rPr lang="zh-CN" altLang="en-US" dirty="0"/>
              <a:t>、利用热电偶测温时，只有在（    ）条件下才能进行。</a:t>
            </a:r>
            <a:endParaRPr lang="zh-CN" altLang="en-US" dirty="0"/>
          </a:p>
          <a:p>
            <a:r>
              <a:rPr lang="en-US" altLang="zh-CN" dirty="0"/>
              <a:t>A</a:t>
            </a:r>
            <a:r>
              <a:rPr lang="zh-CN" altLang="en-US" dirty="0"/>
              <a:t>．分别保持热电偶两端温度恒定     </a:t>
            </a:r>
            <a:r>
              <a:rPr lang="en-US" altLang="zh-CN" dirty="0"/>
              <a:t>B</a:t>
            </a:r>
            <a:r>
              <a:rPr lang="zh-CN" altLang="en-US" dirty="0"/>
              <a:t>．保持热电偶两端温差恒定</a:t>
            </a:r>
            <a:endParaRPr lang="zh-CN" altLang="en-US" dirty="0"/>
          </a:p>
          <a:p>
            <a:r>
              <a:rPr lang="en-US" altLang="zh-CN" dirty="0">
                <a:solidFill>
                  <a:srgbClr val="FF0000"/>
                </a:solidFill>
              </a:rPr>
              <a:t>C</a:t>
            </a:r>
            <a:r>
              <a:rPr lang="zh-CN" altLang="en-US" dirty="0">
                <a:solidFill>
                  <a:srgbClr val="FF0000"/>
                </a:solidFill>
              </a:rPr>
              <a:t>．保持热电偶冷端温度恒定         </a:t>
            </a:r>
            <a:r>
              <a:rPr lang="en-US" altLang="zh-CN" dirty="0"/>
              <a:t>D</a:t>
            </a:r>
            <a:r>
              <a:rPr lang="zh-CN" altLang="en-US" dirty="0"/>
              <a:t>．保持热电偶热端温度恒定</a:t>
            </a:r>
            <a:endParaRPr lang="zh-CN" altLang="en-US" dirty="0"/>
          </a:p>
        </p:txBody>
      </p:sp>
      <p:sp>
        <p:nvSpPr>
          <p:cNvPr id="4" name="矩形 3"/>
          <p:cNvSpPr/>
          <p:nvPr/>
        </p:nvSpPr>
        <p:spPr>
          <a:xfrm>
            <a:off x="6043160" y="304869"/>
            <a:ext cx="5004254" cy="6186309"/>
          </a:xfrm>
          <a:prstGeom prst="rect">
            <a:avLst/>
          </a:prstGeom>
        </p:spPr>
        <p:txBody>
          <a:bodyPr wrap="square">
            <a:spAutoFit/>
          </a:bodyPr>
          <a:lstStyle/>
          <a:p>
            <a:r>
              <a:rPr lang="en-US" altLang="zh-CN" dirty="0"/>
              <a:t>16</a:t>
            </a:r>
            <a:r>
              <a:rPr lang="zh-CN" altLang="en-US" dirty="0"/>
              <a:t>、通常用热电阻测量（       ）。</a:t>
            </a:r>
            <a:endParaRPr lang="zh-CN" altLang="en-US" dirty="0"/>
          </a:p>
          <a:p>
            <a:r>
              <a:rPr lang="en-US" altLang="zh-CN" dirty="0"/>
              <a:t>A</a:t>
            </a:r>
            <a:r>
              <a:rPr lang="zh-CN" altLang="en-US" dirty="0"/>
              <a:t>．电阻     </a:t>
            </a:r>
            <a:r>
              <a:rPr lang="en-US" altLang="zh-CN" dirty="0"/>
              <a:t>B</a:t>
            </a:r>
            <a:r>
              <a:rPr lang="zh-CN" altLang="en-US" dirty="0"/>
              <a:t>．扭矩     </a:t>
            </a:r>
            <a:r>
              <a:rPr lang="en-US" altLang="zh-CN" dirty="0">
                <a:solidFill>
                  <a:srgbClr val="FF0000"/>
                </a:solidFill>
              </a:rPr>
              <a:t>C</a:t>
            </a:r>
            <a:r>
              <a:rPr lang="zh-CN" altLang="en-US" dirty="0">
                <a:solidFill>
                  <a:srgbClr val="FF0000"/>
                </a:solidFill>
              </a:rPr>
              <a:t>．温度   </a:t>
            </a:r>
            <a:r>
              <a:rPr lang="en-US" altLang="zh-CN" dirty="0"/>
              <a:t>D</a:t>
            </a:r>
            <a:r>
              <a:rPr lang="zh-CN" altLang="en-US" dirty="0"/>
              <a:t>．流量</a:t>
            </a:r>
            <a:endParaRPr lang="zh-CN" altLang="en-US" dirty="0"/>
          </a:p>
          <a:p>
            <a:r>
              <a:rPr lang="en-US" altLang="zh-CN" dirty="0"/>
              <a:t>17</a:t>
            </a:r>
            <a:r>
              <a:rPr lang="zh-CN" altLang="en-US" dirty="0"/>
              <a:t>、实用热电偶的热电极材料中，用的较多的是（       ）。</a:t>
            </a:r>
            <a:endParaRPr lang="zh-CN" altLang="en-US" dirty="0"/>
          </a:p>
          <a:p>
            <a:r>
              <a:rPr lang="en-US" altLang="zh-CN" dirty="0"/>
              <a:t>A</a:t>
            </a:r>
            <a:r>
              <a:rPr lang="zh-CN" altLang="en-US" dirty="0"/>
              <a:t>．纯金属      </a:t>
            </a:r>
            <a:r>
              <a:rPr lang="en-US" altLang="zh-CN" dirty="0"/>
              <a:t>B</a:t>
            </a:r>
            <a:r>
              <a:rPr lang="zh-CN" altLang="en-US" dirty="0"/>
              <a:t>．非金属     </a:t>
            </a:r>
            <a:r>
              <a:rPr lang="en-US" altLang="zh-CN" dirty="0"/>
              <a:t>C</a:t>
            </a:r>
            <a:r>
              <a:rPr lang="zh-CN" altLang="en-US" dirty="0"/>
              <a:t>．半导体      </a:t>
            </a:r>
            <a:r>
              <a:rPr lang="en-US" altLang="zh-CN" dirty="0">
                <a:solidFill>
                  <a:srgbClr val="FF0000"/>
                </a:solidFill>
              </a:rPr>
              <a:t>D</a:t>
            </a:r>
            <a:r>
              <a:rPr lang="zh-CN" altLang="en-US" dirty="0">
                <a:solidFill>
                  <a:srgbClr val="FF0000"/>
                </a:solidFill>
              </a:rPr>
              <a:t>．合金</a:t>
            </a:r>
            <a:endParaRPr lang="zh-CN" altLang="en-US" dirty="0">
              <a:solidFill>
                <a:srgbClr val="FF0000"/>
              </a:solidFill>
            </a:endParaRPr>
          </a:p>
          <a:p>
            <a:r>
              <a:rPr lang="en-US" altLang="zh-CN" dirty="0"/>
              <a:t>18</a:t>
            </a:r>
            <a:r>
              <a:rPr lang="zh-CN" altLang="en-US" dirty="0"/>
              <a:t>、工程（工业）中，热电偶冷端处理方法不包括（    ）。</a:t>
            </a:r>
            <a:endParaRPr lang="zh-CN" altLang="en-US" dirty="0"/>
          </a:p>
          <a:p>
            <a:r>
              <a:rPr lang="en-US" altLang="zh-CN" dirty="0">
                <a:solidFill>
                  <a:srgbClr val="FF0000"/>
                </a:solidFill>
              </a:rPr>
              <a:t>A</a:t>
            </a:r>
            <a:r>
              <a:rPr lang="zh-CN" altLang="en-US" dirty="0">
                <a:solidFill>
                  <a:srgbClr val="FF0000"/>
                </a:solidFill>
              </a:rPr>
              <a:t>．热电势修正法               </a:t>
            </a:r>
            <a:r>
              <a:rPr lang="en-US" altLang="zh-CN" dirty="0"/>
              <a:t>B</a:t>
            </a:r>
            <a:r>
              <a:rPr lang="zh-CN" altLang="en-US" dirty="0"/>
              <a:t>．温度修正法</a:t>
            </a:r>
            <a:endParaRPr lang="zh-CN" altLang="en-US" dirty="0"/>
          </a:p>
          <a:p>
            <a:r>
              <a:rPr lang="en-US" altLang="zh-CN" dirty="0"/>
              <a:t>C</a:t>
            </a:r>
            <a:r>
              <a:rPr lang="zh-CN" altLang="en-US" dirty="0"/>
              <a:t>．</a:t>
            </a:r>
            <a:r>
              <a:rPr lang="en-US" altLang="zh-CN" dirty="0"/>
              <a:t>0℃</a:t>
            </a:r>
            <a:r>
              <a:rPr lang="zh-CN" altLang="en-US" dirty="0"/>
              <a:t>恒温法                  </a:t>
            </a:r>
            <a:r>
              <a:rPr lang="en-US" altLang="zh-CN" dirty="0"/>
              <a:t>D</a:t>
            </a:r>
            <a:r>
              <a:rPr lang="zh-CN" altLang="en-US" dirty="0"/>
              <a:t>．补偿导线法</a:t>
            </a:r>
            <a:endParaRPr lang="zh-CN" altLang="en-US" dirty="0"/>
          </a:p>
          <a:p>
            <a:r>
              <a:rPr lang="en-US" altLang="zh-CN" dirty="0"/>
              <a:t>19</a:t>
            </a:r>
            <a:r>
              <a:rPr lang="zh-CN" altLang="en-US" dirty="0"/>
              <a:t>、下列关于热电偶传感器的说法中，（    ）是错误的。</a:t>
            </a:r>
            <a:endParaRPr lang="zh-CN" altLang="en-US" dirty="0"/>
          </a:p>
          <a:p>
            <a:r>
              <a:rPr lang="en-US" altLang="zh-CN" dirty="0"/>
              <a:t>A.</a:t>
            </a:r>
            <a:r>
              <a:rPr lang="zh-CN" altLang="en-US" dirty="0"/>
              <a:t>热电偶必须由两种不同性质的均质材料构成</a:t>
            </a:r>
            <a:endParaRPr lang="zh-CN" altLang="en-US" dirty="0"/>
          </a:p>
          <a:p>
            <a:r>
              <a:rPr lang="en-US" altLang="zh-CN" dirty="0"/>
              <a:t>B.</a:t>
            </a:r>
            <a:r>
              <a:rPr lang="zh-CN" altLang="en-US" dirty="0"/>
              <a:t>计算热电偶的热电势时，可以不考虑接触电势</a:t>
            </a:r>
            <a:endParaRPr lang="zh-CN" altLang="en-US" dirty="0"/>
          </a:p>
          <a:p>
            <a:r>
              <a:rPr lang="en-US" altLang="zh-CN" dirty="0">
                <a:solidFill>
                  <a:srgbClr val="FF0000"/>
                </a:solidFill>
              </a:rPr>
              <a:t>C.</a:t>
            </a:r>
            <a:r>
              <a:rPr lang="zh-CN" altLang="en-US" dirty="0">
                <a:solidFill>
                  <a:srgbClr val="FF0000"/>
                </a:solidFill>
              </a:rPr>
              <a:t>在工业标准中，热电偶参考端温度规定为</a:t>
            </a:r>
            <a:r>
              <a:rPr lang="en-US" altLang="zh-CN" dirty="0">
                <a:solidFill>
                  <a:srgbClr val="FF0000"/>
                </a:solidFill>
              </a:rPr>
              <a:t>0℃</a:t>
            </a:r>
            <a:endParaRPr lang="en-US" altLang="zh-CN" dirty="0">
              <a:solidFill>
                <a:srgbClr val="FF0000"/>
              </a:solidFill>
            </a:endParaRPr>
          </a:p>
          <a:p>
            <a:r>
              <a:rPr lang="en-US" altLang="zh-CN" dirty="0"/>
              <a:t>D.</a:t>
            </a:r>
            <a:r>
              <a:rPr lang="zh-CN" altLang="en-US" dirty="0"/>
              <a:t>接入第三导体时，只要其两端温度相同，对总热电势没有影响</a:t>
            </a:r>
            <a:endParaRPr lang="zh-CN" altLang="en-US" dirty="0"/>
          </a:p>
          <a:p>
            <a:r>
              <a:rPr lang="en-US" altLang="zh-CN" dirty="0"/>
              <a:t>20</a:t>
            </a:r>
            <a:r>
              <a:rPr lang="zh-CN" altLang="en-US" dirty="0"/>
              <a:t>、在实际的热电偶测温应用中，引用测量仪表而不影响测量结果是利用了热电偶的哪个基本定律（          ）。</a:t>
            </a:r>
            <a:endParaRPr lang="zh-CN" altLang="en-US" dirty="0"/>
          </a:p>
          <a:p>
            <a:r>
              <a:rPr lang="en-US" altLang="zh-CN" dirty="0">
                <a:solidFill>
                  <a:srgbClr val="FF0000"/>
                </a:solidFill>
              </a:rPr>
              <a:t>A. </a:t>
            </a:r>
            <a:r>
              <a:rPr lang="zh-CN" altLang="en-US" dirty="0">
                <a:solidFill>
                  <a:srgbClr val="FF0000"/>
                </a:solidFill>
              </a:rPr>
              <a:t>中间导体定律               </a:t>
            </a:r>
            <a:r>
              <a:rPr lang="en-US" altLang="zh-CN" dirty="0"/>
              <a:t>B. </a:t>
            </a:r>
            <a:r>
              <a:rPr lang="zh-CN" altLang="en-US" dirty="0"/>
              <a:t>中间温度定律</a:t>
            </a:r>
            <a:endParaRPr lang="zh-CN" altLang="en-US" dirty="0"/>
          </a:p>
          <a:p>
            <a:r>
              <a:rPr lang="en-US" altLang="zh-CN" dirty="0"/>
              <a:t>C. </a:t>
            </a:r>
            <a:r>
              <a:rPr lang="zh-CN" altLang="en-US" dirty="0"/>
              <a:t>标准电极定律               </a:t>
            </a:r>
            <a:r>
              <a:rPr lang="en-US" altLang="zh-CN" dirty="0"/>
              <a:t>D. </a:t>
            </a:r>
            <a:r>
              <a:rPr lang="zh-CN" altLang="en-US" dirty="0"/>
              <a:t>均质导体定律</a:t>
            </a:r>
            <a:endParaRPr lang="zh-CN" altLang="en-US" dirty="0"/>
          </a:p>
        </p:txBody>
      </p:sp>
      <p:graphicFrame>
        <p:nvGraphicFramePr>
          <p:cNvPr id="5" name="表格 4"/>
          <p:cNvGraphicFramePr>
            <a:graphicFrameLocks noGrp="1"/>
          </p:cNvGraphicFramePr>
          <p:nvPr/>
        </p:nvGraphicFramePr>
        <p:xfrm>
          <a:off x="11145273" y="1201624"/>
          <a:ext cx="808831" cy="2251710"/>
        </p:xfrm>
        <a:graphic>
          <a:graphicData uri="http://schemas.openxmlformats.org/drawingml/2006/table">
            <a:tbl>
              <a:tblPr firstRow="1" firstCol="1" bandRow="1">
                <a:tableStyleId>{5C22544A-7EE6-4342-B048-85BDC9FD1C3A}</a:tableStyleId>
              </a:tblPr>
              <a:tblGrid>
                <a:gridCol w="318974"/>
                <a:gridCol w="489857"/>
              </a:tblGrid>
              <a:tr h="0">
                <a:tc>
                  <a:txBody>
                    <a:bodyPr/>
                    <a:lstStyle/>
                    <a:p>
                      <a:pPr algn="just">
                        <a:lnSpc>
                          <a:spcPts val="2000"/>
                        </a:lnSpc>
                        <a:spcAft>
                          <a:spcPts val="0"/>
                        </a:spcAft>
                      </a:pPr>
                      <a:r>
                        <a:rPr lang="en-US" sz="1050" kern="100" dirty="0">
                          <a:effectLst/>
                        </a:rPr>
                        <a:t>11</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12</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13</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14</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B</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15</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16</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17</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18</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A</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19</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B</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20</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A</a:t>
                      </a:r>
                      <a:endParaRPr lang="zh-CN" sz="105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简答题</a:t>
            </a:r>
            <a:endParaRPr lang="zh-CN" altLang="en-US" dirty="0"/>
          </a:p>
        </p:txBody>
      </p:sp>
      <p:sp>
        <p:nvSpPr>
          <p:cNvPr id="3" name="矩形 2"/>
          <p:cNvSpPr/>
          <p:nvPr/>
        </p:nvSpPr>
        <p:spPr>
          <a:xfrm>
            <a:off x="404359" y="1279382"/>
            <a:ext cx="10613572" cy="4801314"/>
          </a:xfrm>
          <a:prstGeom prst="rect">
            <a:avLst/>
          </a:prstGeom>
        </p:spPr>
        <p:txBody>
          <a:bodyPr wrap="square">
            <a:spAutoFit/>
          </a:bodyPr>
          <a:lstStyle/>
          <a:p>
            <a:r>
              <a:rPr lang="en-US" altLang="zh-CN" dirty="0"/>
              <a:t>1</a:t>
            </a:r>
            <a:r>
              <a:rPr lang="zh-CN" altLang="en-US" dirty="0"/>
              <a:t>、什么是热电效应和热电动势？什么叫接触电动势？什么叫温差电动势？</a:t>
            </a:r>
            <a:endParaRPr lang="zh-CN" altLang="en-US" dirty="0"/>
          </a:p>
          <a:p>
            <a:r>
              <a:rPr lang="en-US" altLang="zh-CN" dirty="0"/>
              <a:t>2</a:t>
            </a:r>
            <a:r>
              <a:rPr lang="zh-CN" altLang="en-US" dirty="0"/>
              <a:t>、什么是热电偶的中间导体定律？中间导体定律有什么意义？</a:t>
            </a:r>
            <a:endParaRPr lang="zh-CN" altLang="en-US" dirty="0"/>
          </a:p>
          <a:p>
            <a:r>
              <a:rPr lang="en-US" altLang="zh-CN" dirty="0"/>
              <a:t>3</a:t>
            </a:r>
            <a:r>
              <a:rPr lang="zh-CN" altLang="en-US" dirty="0"/>
              <a:t>、什么是热电偶的标准电极定律？标准电极定律有什么意义？</a:t>
            </a:r>
            <a:endParaRPr lang="zh-CN" altLang="en-US" dirty="0"/>
          </a:p>
          <a:p>
            <a:r>
              <a:rPr lang="en-US" altLang="zh-CN" dirty="0"/>
              <a:t>4</a:t>
            </a:r>
            <a:r>
              <a:rPr lang="zh-CN" altLang="en-US" dirty="0"/>
              <a:t>、热电偶串联测温线路和并联测温线路主要用于什么场合，并简述各自的优缺点。</a:t>
            </a:r>
            <a:endParaRPr lang="zh-CN" altLang="en-US" dirty="0"/>
          </a:p>
          <a:p>
            <a:r>
              <a:rPr lang="en-US" altLang="zh-CN" dirty="0"/>
              <a:t>5</a:t>
            </a:r>
            <a:r>
              <a:rPr lang="zh-CN" altLang="en-US" dirty="0"/>
              <a:t>、目前热电阻常用的引线方法主要有哪些？并简述各自的应用场合。</a:t>
            </a:r>
            <a:endParaRPr lang="en-US" altLang="zh-CN" dirty="0"/>
          </a:p>
          <a:p>
            <a:r>
              <a:rPr lang="zh-CN" altLang="zh-CN" dirty="0"/>
              <a:t>请简单阐述一下热电偶与热电阻的异同。</a:t>
            </a:r>
            <a:endParaRPr lang="zh-CN" altLang="zh-CN" dirty="0"/>
          </a:p>
          <a:p>
            <a:r>
              <a:rPr lang="en-US" altLang="zh-CN" dirty="0"/>
              <a:t>6</a:t>
            </a:r>
            <a:r>
              <a:rPr lang="zh-CN" altLang="zh-CN" dirty="0"/>
              <a:t>、请简要说明一下什么是热电效应。</a:t>
            </a:r>
            <a:endParaRPr lang="zh-CN" altLang="zh-CN" dirty="0"/>
          </a:p>
          <a:p>
            <a:r>
              <a:rPr lang="en-US" altLang="zh-CN" dirty="0"/>
              <a:t>7</a:t>
            </a:r>
            <a:r>
              <a:rPr lang="zh-CN" altLang="zh-CN" dirty="0"/>
              <a:t>、请简述一下珀尔帖效应的原理。</a:t>
            </a:r>
            <a:endParaRPr lang="zh-CN" altLang="zh-CN" dirty="0"/>
          </a:p>
          <a:p>
            <a:r>
              <a:rPr lang="en-US" altLang="zh-CN" dirty="0"/>
              <a:t>8</a:t>
            </a:r>
            <a:r>
              <a:rPr lang="zh-CN" altLang="zh-CN" dirty="0"/>
              <a:t>、请简要阐明一下什么是汤姆逊效应。</a:t>
            </a:r>
            <a:endParaRPr lang="zh-CN" altLang="zh-CN" dirty="0"/>
          </a:p>
          <a:p>
            <a:r>
              <a:rPr lang="en-US" altLang="zh-CN" dirty="0"/>
              <a:t>9</a:t>
            </a:r>
            <a:r>
              <a:rPr lang="zh-CN" altLang="zh-CN" dirty="0"/>
              <a:t>、热电偶对热电极材料有哪些基本要求？ </a:t>
            </a:r>
            <a:endParaRPr lang="zh-CN" altLang="zh-CN" dirty="0"/>
          </a:p>
          <a:p>
            <a:r>
              <a:rPr lang="en-US" altLang="zh-CN" dirty="0"/>
              <a:t>10</a:t>
            </a:r>
            <a:r>
              <a:rPr lang="zh-CN" altLang="zh-CN" dirty="0"/>
              <a:t>、请简要说明一下热电阻的定义。 </a:t>
            </a:r>
            <a:endParaRPr lang="zh-CN" altLang="zh-CN" dirty="0"/>
          </a:p>
          <a:p>
            <a:r>
              <a:rPr lang="en-US" altLang="zh-CN" dirty="0"/>
              <a:t>11</a:t>
            </a:r>
            <a:r>
              <a:rPr lang="zh-CN" altLang="zh-CN" dirty="0"/>
              <a:t>、请简要叙述一下热敏电阻的优缺点及改进措施。 </a:t>
            </a:r>
            <a:endParaRPr lang="zh-CN" altLang="zh-CN" dirty="0"/>
          </a:p>
          <a:p>
            <a:r>
              <a:rPr lang="en-US" altLang="zh-CN" dirty="0"/>
              <a:t>12</a:t>
            </a:r>
            <a:r>
              <a:rPr lang="zh-CN" altLang="zh-CN" dirty="0"/>
              <a:t>、画图说明热电偶冷端补偿器的补偿原理</a:t>
            </a:r>
            <a:endParaRPr lang="zh-CN" altLang="zh-CN" dirty="0"/>
          </a:p>
          <a:p>
            <a:r>
              <a:rPr lang="en-US" altLang="zh-CN" dirty="0"/>
              <a:t>13</a:t>
            </a:r>
            <a:r>
              <a:rPr lang="zh-CN" altLang="zh-CN" dirty="0"/>
              <a:t>、热电偶测温时为什么要进行冷端温度补偿？补偿的方法有哪几种？</a:t>
            </a:r>
            <a:endParaRPr lang="zh-CN" altLang="zh-CN" dirty="0"/>
          </a:p>
          <a:p>
            <a:r>
              <a:rPr lang="en-US" altLang="zh-CN" dirty="0"/>
              <a:t>14</a:t>
            </a:r>
            <a:r>
              <a:rPr lang="zh-CN" altLang="zh-CN" dirty="0"/>
              <a:t>、试述热电偶与热电阻的基本测温原理。</a:t>
            </a:r>
            <a:endParaRPr lang="zh-CN" altLang="zh-CN" dirty="0"/>
          </a:p>
          <a:p>
            <a:r>
              <a:rPr lang="en-US" altLang="zh-CN" dirty="0"/>
              <a:t>15</a:t>
            </a:r>
            <a:r>
              <a:rPr lang="zh-CN" altLang="zh-CN" dirty="0"/>
              <a:t>、采用热电阻测量温度时</a:t>
            </a:r>
            <a:r>
              <a:rPr lang="en-US" altLang="zh-CN" dirty="0"/>
              <a:t>,</a:t>
            </a:r>
            <a:r>
              <a:rPr lang="zh-CN" altLang="zh-CN" dirty="0"/>
              <a:t>常用的引线方式主要有哪几种</a:t>
            </a:r>
            <a:r>
              <a:rPr lang="en-US" altLang="zh-CN" dirty="0"/>
              <a:t>?</a:t>
            </a:r>
            <a:r>
              <a:rPr lang="zh-CN" altLang="zh-CN" dirty="0"/>
              <a:t>试述这几种引线方式各自的特点及适用场合。</a:t>
            </a:r>
            <a:endParaRPr lang="zh-CN"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计算题</a:t>
            </a:r>
            <a:endParaRPr lang="zh-CN" altLang="en-US" dirty="0"/>
          </a:p>
        </p:txBody>
      </p:sp>
      <p:sp>
        <p:nvSpPr>
          <p:cNvPr id="3" name="Rectangle 1"/>
          <p:cNvSpPr>
            <a:spLocks noChangeArrowheads="1"/>
          </p:cNvSpPr>
          <p:nvPr/>
        </p:nvSpPr>
        <p:spPr bwMode="auto">
          <a:xfrm>
            <a:off x="665616" y="1345794"/>
            <a:ext cx="952500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spcBef>
                <a:spcPct val="0"/>
              </a:spcBef>
              <a:spcAft>
                <a:spcPct val="0"/>
              </a:spcAft>
            </a:pPr>
            <a:r>
              <a:rPr lang="en-US" altLang="zh-CN" sz="2800" dirty="0">
                <a:latin typeface="宋体" panose="02010600030101010101" pitchFamily="2" charset="-122"/>
                <a:ea typeface="宋体" panose="02010600030101010101" pitchFamily="2" charset="-122"/>
                <a:cs typeface="Times New Roman" panose="02020603050405020304" pitchFamily="18" charset="0"/>
              </a:rPr>
              <a:t>1</a:t>
            </a:r>
            <a:r>
              <a:rPr lang="zh-CN" altLang="en-US" sz="2800" dirty="0">
                <a:latin typeface="宋体" panose="02010600030101010101" pitchFamily="2" charset="-122"/>
                <a:ea typeface="宋体" panose="02010600030101010101" pitchFamily="2" charset="-122"/>
                <a:cs typeface="Times New Roman" panose="02020603050405020304" pitchFamily="18" charset="0"/>
              </a:rPr>
              <a:t>、铜热电阻的阻值</a:t>
            </a:r>
            <a:r>
              <a:rPr lang="en-US" altLang="zh-CN" sz="2800" dirty="0" err="1">
                <a:latin typeface="宋体" panose="02010600030101010101" pitchFamily="2" charset="-122"/>
                <a:ea typeface="宋体" panose="02010600030101010101" pitchFamily="2" charset="-122"/>
                <a:cs typeface="Times New Roman" panose="02020603050405020304" pitchFamily="18" charset="0"/>
              </a:rPr>
              <a:t>R</a:t>
            </a:r>
            <a:r>
              <a:rPr lang="en-US" altLang="zh-CN" sz="2800" baseline="-30000" dirty="0" err="1">
                <a:latin typeface="宋体" panose="02010600030101010101" pitchFamily="2" charset="-122"/>
                <a:ea typeface="宋体" panose="02010600030101010101" pitchFamily="2" charset="-122"/>
                <a:cs typeface="Times New Roman" panose="02020603050405020304" pitchFamily="18" charset="0"/>
              </a:rPr>
              <a:t>t</a:t>
            </a:r>
            <a:r>
              <a:rPr lang="zh-CN" altLang="en-US" sz="2800" dirty="0">
                <a:latin typeface="宋体" panose="02010600030101010101" pitchFamily="2" charset="-122"/>
                <a:ea typeface="宋体" panose="02010600030101010101" pitchFamily="2" charset="-122"/>
                <a:cs typeface="Times New Roman" panose="02020603050405020304" pitchFamily="18" charset="0"/>
              </a:rPr>
              <a:t>与温度</a:t>
            </a:r>
            <a:r>
              <a:rPr lang="en-US" altLang="zh-CN" sz="2800" dirty="0">
                <a:latin typeface="宋体" panose="02010600030101010101" pitchFamily="2" charset="-122"/>
                <a:ea typeface="宋体" panose="02010600030101010101" pitchFamily="2" charset="-122"/>
                <a:cs typeface="Times New Roman" panose="02020603050405020304" pitchFamily="18" charset="0"/>
              </a:rPr>
              <a:t>t</a:t>
            </a:r>
            <a:r>
              <a:rPr lang="zh-CN" altLang="en-US" sz="2800" dirty="0">
                <a:latin typeface="宋体" panose="02010600030101010101" pitchFamily="2" charset="-122"/>
                <a:ea typeface="宋体" panose="02010600030101010101" pitchFamily="2" charset="-122"/>
                <a:cs typeface="Times New Roman" panose="02020603050405020304" pitchFamily="18" charset="0"/>
              </a:rPr>
              <a:t>的关系可用式</a:t>
            </a:r>
            <a:r>
              <a:rPr lang="en-US" altLang="zh-CN" sz="2800" dirty="0">
                <a:latin typeface="宋体" panose="02010600030101010101" pitchFamily="2" charset="-122"/>
                <a:ea typeface="宋体" panose="02010600030101010101" pitchFamily="2" charset="-122"/>
                <a:cs typeface="Times New Roman" panose="02020603050405020304" pitchFamily="18" charset="0"/>
              </a:rPr>
              <a:t>R</a:t>
            </a:r>
            <a:r>
              <a:rPr lang="en-US" altLang="zh-CN" sz="2800" baseline="-30000" dirty="0">
                <a:latin typeface="宋体" panose="02010600030101010101" pitchFamily="2" charset="-122"/>
                <a:ea typeface="宋体" panose="02010600030101010101" pitchFamily="2" charset="-122"/>
                <a:cs typeface="Times New Roman" panose="02020603050405020304" pitchFamily="18" charset="0"/>
              </a:rPr>
              <a:t>t</a:t>
            </a:r>
            <a:r>
              <a:rPr lang="en-US" altLang="zh-CN" sz="2800" dirty="0">
                <a:latin typeface="宋体" panose="02010600030101010101" pitchFamily="2" charset="-122"/>
                <a:ea typeface="宋体" panose="02010600030101010101" pitchFamily="2" charset="-122"/>
                <a:cs typeface="Times New Roman" panose="02020603050405020304" pitchFamily="18" charset="0"/>
              </a:rPr>
              <a:t>≈R</a:t>
            </a:r>
            <a:r>
              <a:rPr lang="en-US" altLang="zh-CN" sz="2800" baseline="-30000" dirty="0">
                <a:latin typeface="宋体" panose="02010600030101010101" pitchFamily="2" charset="-122"/>
                <a:ea typeface="宋体" panose="02010600030101010101" pitchFamily="2" charset="-122"/>
                <a:cs typeface="Times New Roman" panose="02020603050405020304" pitchFamily="18" charset="0"/>
              </a:rPr>
              <a:t>0</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r>
              <a:rPr lang="en-US" altLang="zh-CN" sz="2800" dirty="0">
                <a:latin typeface="宋体" panose="02010600030101010101" pitchFamily="2" charset="-122"/>
                <a:ea typeface="宋体" panose="02010600030101010101" pitchFamily="2" charset="-122"/>
                <a:cs typeface="Times New Roman" panose="02020603050405020304" pitchFamily="18" charset="0"/>
              </a:rPr>
              <a:t>1+αt</a:t>
            </a:r>
            <a:r>
              <a:rPr lang="zh-CN" altLang="en-US" sz="2800" dirty="0">
                <a:latin typeface="宋体" panose="02010600030101010101" pitchFamily="2" charset="-122"/>
                <a:ea typeface="宋体" panose="02010600030101010101" pitchFamily="2" charset="-122"/>
                <a:cs typeface="Times New Roman" panose="02020603050405020304" pitchFamily="18" charset="0"/>
              </a:rPr>
              <a:t>）表示。已知</a:t>
            </a:r>
            <a:r>
              <a:rPr lang="en-US" altLang="zh-CN" sz="2800" dirty="0">
                <a:latin typeface="宋体" panose="02010600030101010101" pitchFamily="2" charset="-122"/>
                <a:ea typeface="宋体" panose="02010600030101010101" pitchFamily="2" charset="-122"/>
                <a:cs typeface="Times New Roman" panose="02020603050405020304" pitchFamily="18" charset="0"/>
              </a:rPr>
              <a:t>0℃</a:t>
            </a:r>
            <a:r>
              <a:rPr lang="zh-CN" altLang="en-US" sz="2800" dirty="0">
                <a:latin typeface="宋体" panose="02010600030101010101" pitchFamily="2" charset="-122"/>
                <a:ea typeface="宋体" panose="02010600030101010101" pitchFamily="2" charset="-122"/>
                <a:cs typeface="Times New Roman" panose="02020603050405020304" pitchFamily="18" charset="0"/>
              </a:rPr>
              <a:t>时铜热电阻</a:t>
            </a:r>
            <a:r>
              <a:rPr lang="en-US" altLang="zh-CN" sz="2800" dirty="0">
                <a:latin typeface="宋体" panose="02010600030101010101" pitchFamily="2" charset="-122"/>
                <a:ea typeface="宋体" panose="02010600030101010101" pitchFamily="2" charset="-122"/>
                <a:cs typeface="Times New Roman" panose="02020603050405020304" pitchFamily="18" charset="0"/>
              </a:rPr>
              <a:t>R</a:t>
            </a:r>
            <a:r>
              <a:rPr lang="en-US" altLang="zh-CN" sz="2800" baseline="-30000" dirty="0">
                <a:latin typeface="宋体" panose="02010600030101010101" pitchFamily="2" charset="-122"/>
                <a:ea typeface="宋体" panose="02010600030101010101" pitchFamily="2" charset="-122"/>
                <a:cs typeface="Times New Roman" panose="02020603050405020304" pitchFamily="18" charset="0"/>
              </a:rPr>
              <a:t>0</a:t>
            </a:r>
            <a:r>
              <a:rPr lang="zh-CN" altLang="en-US" sz="2800" dirty="0">
                <a:latin typeface="宋体" panose="02010600030101010101" pitchFamily="2" charset="-122"/>
                <a:ea typeface="宋体" panose="02010600030101010101" pitchFamily="2" charset="-122"/>
                <a:cs typeface="Times New Roman" panose="02020603050405020304" pitchFamily="18" charset="0"/>
              </a:rPr>
              <a:t>为</a:t>
            </a:r>
            <a:r>
              <a:rPr lang="en-US" altLang="zh-CN" sz="2800" dirty="0">
                <a:latin typeface="宋体" panose="02010600030101010101" pitchFamily="2" charset="-122"/>
                <a:ea typeface="宋体" panose="02010600030101010101" pitchFamily="2" charset="-122"/>
                <a:cs typeface="Times New Roman" panose="02020603050405020304" pitchFamily="18" charset="0"/>
              </a:rPr>
              <a:t>50Ω</a:t>
            </a:r>
            <a:r>
              <a:rPr lang="zh-CN" altLang="en-US" sz="2800" dirty="0">
                <a:latin typeface="宋体" panose="02010600030101010101" pitchFamily="2" charset="-122"/>
                <a:ea typeface="宋体" panose="02010600030101010101" pitchFamily="2" charset="-122"/>
                <a:cs typeface="Times New Roman" panose="02020603050405020304" pitchFamily="18" charset="0"/>
              </a:rPr>
              <a:t>，温度系数</a:t>
            </a:r>
            <a:r>
              <a:rPr lang="en-US" altLang="zh-CN" sz="2800" dirty="0">
                <a:latin typeface="宋体" panose="02010600030101010101" pitchFamily="2" charset="-122"/>
                <a:ea typeface="宋体" panose="02010600030101010101" pitchFamily="2" charset="-122"/>
                <a:cs typeface="Times New Roman" panose="02020603050405020304" pitchFamily="18" charset="0"/>
              </a:rPr>
              <a:t>α</a:t>
            </a:r>
            <a:r>
              <a:rPr lang="zh-CN" altLang="en-US" sz="2800" dirty="0">
                <a:latin typeface="宋体" panose="02010600030101010101" pitchFamily="2" charset="-122"/>
                <a:ea typeface="宋体" panose="02010600030101010101" pitchFamily="2" charset="-122"/>
                <a:cs typeface="Times New Roman" panose="02020603050405020304" pitchFamily="18" charset="0"/>
              </a:rPr>
              <a:t>为</a:t>
            </a:r>
            <a:r>
              <a:rPr lang="en-US" altLang="zh-CN" sz="2800" dirty="0">
                <a:latin typeface="宋体" panose="02010600030101010101" pitchFamily="2" charset="-122"/>
                <a:ea typeface="宋体" panose="02010600030101010101" pitchFamily="2" charset="-122"/>
                <a:cs typeface="Times New Roman" panose="02020603050405020304" pitchFamily="18" charset="0"/>
              </a:rPr>
              <a:t>4.28×10</a:t>
            </a:r>
            <a:r>
              <a:rPr lang="en-US" altLang="zh-CN" sz="2800" baseline="30000" dirty="0">
                <a:latin typeface="宋体" panose="02010600030101010101" pitchFamily="2" charset="-122"/>
                <a:ea typeface="宋体" panose="02010600030101010101" pitchFamily="2" charset="-122"/>
                <a:cs typeface="Times New Roman" panose="02020603050405020304" pitchFamily="18" charset="0"/>
              </a:rPr>
              <a:t>-3</a:t>
            </a:r>
            <a:r>
              <a:rPr lang="en-US" altLang="zh-CN" sz="2800" dirty="0">
                <a:latin typeface="宋体" panose="02010600030101010101" pitchFamily="2" charset="-122"/>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，求当温度为</a:t>
            </a:r>
            <a:r>
              <a:rPr lang="en-US" altLang="zh-CN" sz="2800" dirty="0">
                <a:latin typeface="宋体" panose="02010600030101010101" pitchFamily="2" charset="-122"/>
                <a:ea typeface="宋体" panose="02010600030101010101" pitchFamily="2" charset="-122"/>
                <a:cs typeface="Times New Roman" panose="02020603050405020304" pitchFamily="18" charset="0"/>
              </a:rPr>
              <a:t>100℃</a:t>
            </a:r>
            <a:r>
              <a:rPr lang="zh-CN" altLang="en-US" sz="2800" dirty="0">
                <a:latin typeface="宋体" panose="02010600030101010101" pitchFamily="2" charset="-122"/>
                <a:ea typeface="宋体" panose="02010600030101010101" pitchFamily="2" charset="-122"/>
                <a:cs typeface="Times New Roman" panose="02020603050405020304" pitchFamily="18" charset="0"/>
              </a:rPr>
              <a:t>时的电阻值。</a:t>
            </a:r>
            <a:endParaRPr lang="zh-CN" altLang="en-US" sz="2800" dirty="0">
              <a:latin typeface="Arial" panose="020B0604020202020204" pitchFamily="34" charset="0"/>
              <a:ea typeface="宋体" panose="02010600030101010101" pitchFamily="2" charset="-122"/>
              <a:cs typeface="宋体" panose="02010600030101010101" pitchFamily="2" charset="-122"/>
            </a:endParaRPr>
          </a:p>
        </p:txBody>
      </p:sp>
      <p:sp>
        <p:nvSpPr>
          <p:cNvPr id="4" name="Rectangle 3"/>
          <p:cNvSpPr>
            <a:spLocks noChangeArrowheads="1"/>
          </p:cNvSpPr>
          <p:nvPr/>
        </p:nvSpPr>
        <p:spPr bwMode="auto">
          <a:xfrm>
            <a:off x="158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513218" y="3940629"/>
          <a:ext cx="10935623" cy="1121229"/>
        </p:xfrm>
        <a:graphic>
          <a:graphicData uri="http://schemas.openxmlformats.org/presentationml/2006/ole">
            <mc:AlternateContent xmlns:mc="http://schemas.openxmlformats.org/markup-compatibility/2006">
              <mc:Choice xmlns:v="urn:schemas-microsoft-com:vml" Requires="v">
                <p:oleObj spid="_x0000_s10247" name="Equation" r:id="rId1" imgW="2387600" imgH="241300" progId="Equation.DSMT4">
                  <p:embed/>
                </p:oleObj>
              </mc:Choice>
              <mc:Fallback>
                <p:oleObj name="Equation" r:id="rId1" imgW="2387600" imgH="241300" progId="Equation.DSMT4">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18" y="3940629"/>
                        <a:ext cx="10935623" cy="112122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计算题</a:t>
            </a:r>
            <a:endParaRPr lang="zh-CN" altLang="en-US" dirty="0"/>
          </a:p>
        </p:txBody>
      </p:sp>
      <p:graphicFrame>
        <p:nvGraphicFramePr>
          <p:cNvPr id="3" name="表格 2"/>
          <p:cNvGraphicFramePr>
            <a:graphicFrameLocks noGrp="1"/>
          </p:cNvGraphicFramePr>
          <p:nvPr>
            <p:custDataLst>
              <p:tags r:id="rId1"/>
            </p:custDataLst>
          </p:nvPr>
        </p:nvGraphicFramePr>
        <p:xfrm>
          <a:off x="1645333" y="4190999"/>
          <a:ext cx="7949067" cy="1891883"/>
        </p:xfrm>
        <a:graphic>
          <a:graphicData uri="http://schemas.openxmlformats.org/drawingml/2006/table">
            <a:tbl>
              <a:tblPr firstRow="1" firstCol="1" lastRow="1" lastCol="1" bandRow="1" bandCol="1">
                <a:tableStyleId>{5C22544A-7EE6-4342-B048-85BDC9FD1C3A}</a:tableStyleId>
              </a:tblPr>
              <a:tblGrid>
                <a:gridCol w="1251856"/>
                <a:gridCol w="740229"/>
                <a:gridCol w="685800"/>
                <a:gridCol w="555171"/>
                <a:gridCol w="111898"/>
                <a:gridCol w="504190"/>
                <a:gridCol w="603112"/>
                <a:gridCol w="555172"/>
                <a:gridCol w="685800"/>
                <a:gridCol w="587828"/>
                <a:gridCol w="783772"/>
                <a:gridCol w="884239"/>
              </a:tblGrid>
              <a:tr h="315686">
                <a:tc rowSpan="2">
                  <a:txBody>
                    <a:bodyPr/>
                    <a:lstStyle/>
                    <a:p>
                      <a:pPr algn="ctr">
                        <a:lnSpc>
                          <a:spcPts val="2000"/>
                        </a:lnSpc>
                        <a:spcAft>
                          <a:spcPts val="0"/>
                        </a:spcAft>
                      </a:pPr>
                      <a:r>
                        <a:rPr lang="zh-CN" sz="1050" kern="100" dirty="0">
                          <a:effectLst/>
                        </a:rPr>
                        <a:t>工作端温度</a:t>
                      </a:r>
                      <a:r>
                        <a:rPr lang="en-US" sz="1050" kern="100" dirty="0">
                          <a:effectLst/>
                        </a:rPr>
                        <a:t>/</a:t>
                      </a:r>
                      <a:r>
                        <a:rPr lang="zh-CN" sz="1050" kern="100" dirty="0">
                          <a:effectLst/>
                        </a:rPr>
                        <a:t>℃</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0</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10</a:t>
                      </a:r>
                      <a:endParaRPr lang="zh-CN" sz="1050" kern="100" dirty="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dirty="0">
                          <a:effectLst/>
                        </a:rPr>
                        <a:t>20</a:t>
                      </a:r>
                      <a:endParaRPr lang="zh-CN" sz="1050" kern="100" dirty="0">
                        <a:effectLst/>
                        <a:latin typeface="Times New Roman" panose="02020603050405020304"/>
                        <a:ea typeface="宋体" panose="02010600030101010101" pitchFamily="2" charset="-122"/>
                      </a:endParaRPr>
                    </a:p>
                  </a:txBody>
                  <a:tcPr marL="68580" marR="68580" marT="0" marB="0" anchor="ctr"/>
                </a:tc>
                <a:tc hMerge="1">
                  <a:tcPr/>
                </a:tc>
                <a:tc>
                  <a:txBody>
                    <a:bodyPr/>
                    <a:lstStyle/>
                    <a:p>
                      <a:pPr algn="ctr">
                        <a:lnSpc>
                          <a:spcPts val="2000"/>
                        </a:lnSpc>
                        <a:spcAft>
                          <a:spcPts val="0"/>
                        </a:spcAft>
                      </a:pPr>
                      <a:r>
                        <a:rPr lang="en-US" sz="1050" kern="100" dirty="0">
                          <a:effectLst/>
                        </a:rPr>
                        <a:t>30</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40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50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60</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70</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80</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90</a:t>
                      </a:r>
                      <a:endParaRPr lang="zh-CN" sz="1050" kern="100" dirty="0">
                        <a:effectLst/>
                        <a:latin typeface="Times New Roman" panose="02020603050405020304"/>
                        <a:ea typeface="宋体" panose="02010600030101010101" pitchFamily="2" charset="-122"/>
                      </a:endParaRPr>
                    </a:p>
                  </a:txBody>
                  <a:tcPr marL="68580" marR="68580" marT="0" marB="0" anchor="ctr"/>
                </a:tc>
              </a:tr>
              <a:tr h="0">
                <a:tc vMerge="1">
                  <a:tcPr/>
                </a:tc>
                <a:tc gridSpan="11">
                  <a:txBody>
                    <a:bodyPr/>
                    <a:lstStyle/>
                    <a:p>
                      <a:pPr algn="ctr">
                        <a:lnSpc>
                          <a:spcPts val="2000"/>
                        </a:lnSpc>
                        <a:spcAft>
                          <a:spcPts val="0"/>
                        </a:spcAft>
                      </a:pPr>
                      <a:r>
                        <a:rPr lang="zh-CN" sz="1050" kern="100" dirty="0">
                          <a:effectLst/>
                        </a:rPr>
                        <a:t>热电动势</a:t>
                      </a:r>
                      <a:r>
                        <a:rPr lang="en-US" sz="1050" kern="100" dirty="0">
                          <a:effectLst/>
                        </a:rPr>
                        <a:t>/mV</a:t>
                      </a:r>
                      <a:endParaRPr lang="zh-CN" sz="1050" kern="100" dirty="0">
                        <a:effectLst/>
                        <a:latin typeface="Times New Roman" panose="02020603050405020304"/>
                        <a:ea typeface="宋体" panose="02010600030101010101" pitchFamily="2" charset="-122"/>
                      </a:endParaRPr>
                    </a:p>
                  </a:txBody>
                  <a:tcPr marL="68580" marR="68580" marT="0" marB="0" anchor="ctr"/>
                </a:tc>
                <a:tc hMerge="1">
                  <a:tcPr/>
                </a:tc>
                <a:tc hMerge="1">
                  <a:tcPr/>
                </a:tc>
                <a:tc hMerge="1">
                  <a:tcPr/>
                </a:tc>
                <a:tc hMerge="1">
                  <a:tcPr/>
                </a:tc>
                <a:tc hMerge="1">
                  <a:tcPr/>
                </a:tc>
                <a:tc hMerge="1">
                  <a:tcPr/>
                </a:tc>
                <a:tc hMerge="1">
                  <a:tcPr/>
                </a:tc>
                <a:tc hMerge="1">
                  <a:tcPr/>
                </a:tc>
                <a:tc hMerge="1">
                  <a:tcPr/>
                </a:tc>
                <a:tc hMerge="1">
                  <a:tcPr/>
                </a:tc>
              </a:tr>
              <a:tr h="0">
                <a:tc>
                  <a:txBody>
                    <a:bodyPr/>
                    <a:lstStyle/>
                    <a:p>
                      <a:pPr algn="ctr">
                        <a:lnSpc>
                          <a:spcPts val="2000"/>
                        </a:lnSpc>
                        <a:spcAft>
                          <a:spcPts val="0"/>
                        </a:spcAft>
                      </a:pPr>
                      <a:r>
                        <a:rPr lang="en-US" sz="1050" kern="100">
                          <a:effectLst/>
                        </a:rPr>
                        <a:t>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0.000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0.397</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0.798</a:t>
                      </a:r>
                      <a:endParaRPr lang="zh-CN" sz="1050" kern="100" dirty="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dirty="0">
                          <a:effectLst/>
                        </a:rPr>
                        <a:t>1.203</a:t>
                      </a:r>
                      <a:endParaRPr lang="zh-CN" sz="1050" kern="100" dirty="0">
                        <a:effectLst/>
                        <a:latin typeface="Times New Roman" panose="02020603050405020304"/>
                        <a:ea typeface="宋体" panose="02010600030101010101" pitchFamily="2" charset="-122"/>
                      </a:endParaRPr>
                    </a:p>
                  </a:txBody>
                  <a:tcPr marL="68580" marR="68580" marT="0" marB="0" anchor="ctr"/>
                </a:tc>
                <a:tc hMerge="1">
                  <a:tcPr marL="68580" marR="68580" marT="0" marB="0" anchor="ctr"/>
                </a:tc>
                <a:tc>
                  <a:txBody>
                    <a:bodyPr/>
                    <a:lstStyle/>
                    <a:p>
                      <a:pPr algn="ctr">
                        <a:lnSpc>
                          <a:spcPts val="2000"/>
                        </a:lnSpc>
                        <a:spcAft>
                          <a:spcPts val="0"/>
                        </a:spcAft>
                      </a:pPr>
                      <a:r>
                        <a:rPr lang="en-US" sz="1050" kern="100" dirty="0">
                          <a:effectLst/>
                        </a:rPr>
                        <a:t>1.611</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2.022</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2.436</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2.850</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3.266</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3.681</a:t>
                      </a:r>
                      <a:endParaRPr lang="zh-CN" sz="1050" kern="100">
                        <a:effectLst/>
                        <a:latin typeface="Times New Roman" panose="02020603050405020304"/>
                        <a:ea typeface="宋体" panose="02010600030101010101" pitchFamily="2" charset="-122"/>
                      </a:endParaRPr>
                    </a:p>
                  </a:txBody>
                  <a:tcPr marL="68580" marR="68580" marT="0" marB="0" anchor="ctr"/>
                </a:tc>
              </a:tr>
              <a:tr h="0">
                <a:tc>
                  <a:txBody>
                    <a:bodyPr/>
                    <a:lstStyle/>
                    <a:p>
                      <a:pPr algn="ctr">
                        <a:lnSpc>
                          <a:spcPts val="2000"/>
                        </a:lnSpc>
                        <a:spcAft>
                          <a:spcPts val="0"/>
                        </a:spcAft>
                      </a:pPr>
                      <a:r>
                        <a:rPr lang="en-US" sz="1050" kern="100">
                          <a:effectLst/>
                        </a:rPr>
                        <a:t>100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4.095</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4.508</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4.919</a:t>
                      </a:r>
                      <a:endParaRPr lang="zh-CN" sz="1050" kern="10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a:effectLst/>
                        </a:rPr>
                        <a:t>5.327</a:t>
                      </a:r>
                      <a:endParaRPr lang="zh-CN" sz="1050" kern="100">
                        <a:effectLst/>
                        <a:latin typeface="Times New Roman" panose="02020603050405020304"/>
                        <a:ea typeface="宋体" panose="02010600030101010101" pitchFamily="2" charset="-122"/>
                      </a:endParaRPr>
                    </a:p>
                  </a:txBody>
                  <a:tcPr marL="68580" marR="68580" marT="0" marB="0" anchor="ctr"/>
                </a:tc>
                <a:tc hMerge="1">
                  <a:tcPr marL="68580" marR="68580" marT="0" marB="0" anchor="ctr"/>
                </a:tc>
                <a:tc>
                  <a:txBody>
                    <a:bodyPr/>
                    <a:lstStyle/>
                    <a:p>
                      <a:pPr algn="ctr">
                        <a:lnSpc>
                          <a:spcPts val="2000"/>
                        </a:lnSpc>
                        <a:spcAft>
                          <a:spcPts val="0"/>
                        </a:spcAft>
                      </a:pPr>
                      <a:r>
                        <a:rPr lang="en-US" sz="1050" kern="100">
                          <a:effectLst/>
                        </a:rPr>
                        <a:t>5.733</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6.137</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6.539</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6.939</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7.338</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7.737</a:t>
                      </a:r>
                      <a:endParaRPr lang="zh-CN" sz="1050" kern="100">
                        <a:effectLst/>
                        <a:latin typeface="Times New Roman" panose="02020603050405020304"/>
                        <a:ea typeface="宋体" panose="02010600030101010101" pitchFamily="2" charset="-122"/>
                      </a:endParaRPr>
                    </a:p>
                  </a:txBody>
                  <a:tcPr marL="68580" marR="68580" marT="0" marB="0" anchor="ctr"/>
                </a:tc>
              </a:tr>
              <a:tr h="0">
                <a:tc>
                  <a:txBody>
                    <a:bodyPr/>
                    <a:lstStyle/>
                    <a:p>
                      <a:pPr algn="ctr">
                        <a:lnSpc>
                          <a:spcPts val="2000"/>
                        </a:lnSpc>
                        <a:spcAft>
                          <a:spcPts val="0"/>
                        </a:spcAft>
                      </a:pPr>
                      <a:r>
                        <a:rPr lang="en-US" sz="1050" kern="100">
                          <a:effectLst/>
                        </a:rPr>
                        <a:t>200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8.137</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8.537</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8.938</a:t>
                      </a:r>
                      <a:endParaRPr lang="zh-CN" sz="1050" kern="10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a:effectLst/>
                        </a:rPr>
                        <a:t>9.341</a:t>
                      </a:r>
                      <a:endParaRPr lang="zh-CN" sz="1050" kern="100">
                        <a:effectLst/>
                        <a:latin typeface="Times New Roman" panose="02020603050405020304"/>
                        <a:ea typeface="宋体" panose="02010600030101010101" pitchFamily="2" charset="-122"/>
                      </a:endParaRPr>
                    </a:p>
                  </a:txBody>
                  <a:tcPr marL="68580" marR="68580" marT="0" marB="0" anchor="ctr"/>
                </a:tc>
                <a:tc hMerge="1">
                  <a:tcPr marL="68580" marR="68580" marT="0" marB="0" anchor="ctr"/>
                </a:tc>
                <a:tc>
                  <a:txBody>
                    <a:bodyPr/>
                    <a:lstStyle/>
                    <a:p>
                      <a:pPr algn="ctr">
                        <a:lnSpc>
                          <a:spcPts val="2000"/>
                        </a:lnSpc>
                        <a:spcAft>
                          <a:spcPts val="0"/>
                        </a:spcAft>
                      </a:pPr>
                      <a:r>
                        <a:rPr lang="en-US" sz="1050" kern="100">
                          <a:effectLst/>
                        </a:rPr>
                        <a:t>9.745</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10.151</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10.560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10.969</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11.381</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11.793</a:t>
                      </a:r>
                      <a:endParaRPr lang="zh-CN" sz="1050" kern="100">
                        <a:effectLst/>
                        <a:latin typeface="Times New Roman" panose="02020603050405020304"/>
                        <a:ea typeface="宋体" panose="02010600030101010101" pitchFamily="2" charset="-122"/>
                      </a:endParaRPr>
                    </a:p>
                  </a:txBody>
                  <a:tcPr marL="68580" marR="68580" marT="0" marB="0" anchor="ctr"/>
                </a:tc>
              </a:tr>
              <a:tr h="0">
                <a:tc>
                  <a:txBody>
                    <a:bodyPr/>
                    <a:lstStyle/>
                    <a:p>
                      <a:pPr algn="ctr">
                        <a:lnSpc>
                          <a:spcPts val="2000"/>
                        </a:lnSpc>
                        <a:spcAft>
                          <a:spcPts val="0"/>
                        </a:spcAft>
                      </a:pPr>
                      <a:r>
                        <a:rPr lang="en-US" sz="1050" kern="100">
                          <a:effectLst/>
                        </a:rPr>
                        <a:t>300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12.207</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12.623</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13.039</a:t>
                      </a:r>
                      <a:endParaRPr lang="zh-CN" sz="1050" kern="10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a:effectLst/>
                        </a:rPr>
                        <a:t>13.456</a:t>
                      </a:r>
                      <a:endParaRPr lang="zh-CN" sz="1050" kern="100">
                        <a:effectLst/>
                        <a:latin typeface="Times New Roman" panose="02020603050405020304"/>
                        <a:ea typeface="宋体" panose="02010600030101010101" pitchFamily="2" charset="-122"/>
                      </a:endParaRPr>
                    </a:p>
                  </a:txBody>
                  <a:tcPr marL="68580" marR="68580" marT="0" marB="0" anchor="ctr"/>
                </a:tc>
                <a:tc hMerge="1">
                  <a:tcPr marL="68580" marR="68580" marT="0" marB="0" anchor="ctr"/>
                </a:tc>
                <a:tc>
                  <a:txBody>
                    <a:bodyPr/>
                    <a:lstStyle/>
                    <a:p>
                      <a:pPr algn="ctr">
                        <a:lnSpc>
                          <a:spcPts val="2000"/>
                        </a:lnSpc>
                        <a:spcAft>
                          <a:spcPts val="0"/>
                        </a:spcAft>
                      </a:pPr>
                      <a:r>
                        <a:rPr lang="en-US" sz="1050" kern="100">
                          <a:effectLst/>
                        </a:rPr>
                        <a:t>13.874</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14.292</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14.712</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15.132</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15.552</a:t>
                      </a:r>
                      <a:endParaRPr lang="zh-CN" sz="105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15.974</a:t>
                      </a:r>
                      <a:endParaRPr lang="zh-CN" sz="1050" kern="100" dirty="0">
                        <a:effectLst/>
                        <a:latin typeface="Times New Roman" panose="02020603050405020304"/>
                        <a:ea typeface="宋体" panose="02010600030101010101" pitchFamily="2" charset="-122"/>
                      </a:endParaRPr>
                    </a:p>
                  </a:txBody>
                  <a:tcPr marL="68580" marR="68580" marT="0" marB="0" anchor="ctr"/>
                </a:tc>
              </a:tr>
              <a:tr h="0">
                <a:tc>
                  <a:txBody>
                    <a:bodyPr/>
                    <a:lstStyle/>
                    <a:p>
                      <a:pPr algn="ctr">
                        <a:lnSpc>
                          <a:spcPts val="2000"/>
                        </a:lnSpc>
                        <a:spcAft>
                          <a:spcPts val="0"/>
                        </a:spcAft>
                      </a:pPr>
                      <a:r>
                        <a:rPr lang="en-US" sz="1050" kern="100">
                          <a:effectLst/>
                        </a:rPr>
                        <a:t>400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16.395</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16.818</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17.241</a:t>
                      </a:r>
                      <a:endParaRPr lang="zh-CN" sz="1050" kern="10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a:effectLst/>
                        </a:rPr>
                        <a:t>17.664</a:t>
                      </a:r>
                      <a:endParaRPr lang="zh-CN" sz="1050" kern="100">
                        <a:effectLst/>
                        <a:latin typeface="Times New Roman" panose="02020603050405020304"/>
                        <a:ea typeface="宋体" panose="02010600030101010101" pitchFamily="2" charset="-122"/>
                      </a:endParaRPr>
                    </a:p>
                  </a:txBody>
                  <a:tcPr marL="68580" marR="68580" marT="0" marB="0" anchor="ctr"/>
                </a:tc>
                <a:tc hMerge="1">
                  <a:tcPr marL="68580" marR="68580" marT="0" marB="0" anchor="ctr"/>
                </a:tc>
                <a:tc>
                  <a:txBody>
                    <a:bodyPr/>
                    <a:lstStyle/>
                    <a:p>
                      <a:pPr algn="ctr">
                        <a:lnSpc>
                          <a:spcPts val="2000"/>
                        </a:lnSpc>
                        <a:spcAft>
                          <a:spcPts val="0"/>
                        </a:spcAft>
                      </a:pPr>
                      <a:r>
                        <a:rPr lang="en-US" sz="1050" kern="100">
                          <a:effectLst/>
                        </a:rPr>
                        <a:t>18.088</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18.513</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18.938</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19.363</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19.788</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20.214</a:t>
                      </a:r>
                      <a:endParaRPr lang="zh-CN" sz="1050" kern="100" dirty="0">
                        <a:effectLst/>
                        <a:latin typeface="Times New Roman" panose="02020603050405020304"/>
                        <a:ea typeface="宋体" panose="02010600030101010101" pitchFamily="2" charset="-122"/>
                      </a:endParaRPr>
                    </a:p>
                  </a:txBody>
                  <a:tcPr marL="68580" marR="68580" marT="0" marB="0" anchor="ctr"/>
                </a:tc>
              </a:tr>
              <a:tr h="0">
                <a:tc>
                  <a:txBody>
                    <a:bodyPr/>
                    <a:lstStyle/>
                    <a:p>
                      <a:pPr algn="ctr">
                        <a:lnSpc>
                          <a:spcPts val="2000"/>
                        </a:lnSpc>
                        <a:spcAft>
                          <a:spcPts val="0"/>
                        </a:spcAft>
                      </a:pPr>
                      <a:r>
                        <a:rPr lang="en-US" sz="1050" kern="100">
                          <a:effectLst/>
                        </a:rPr>
                        <a:t>500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20.640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21.066</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21.493</a:t>
                      </a:r>
                      <a:endParaRPr lang="zh-CN" sz="1050" kern="100">
                        <a:effectLst/>
                        <a:latin typeface="Times New Roman" panose="02020603050405020304"/>
                        <a:ea typeface="宋体" panose="02010600030101010101" pitchFamily="2" charset="-122"/>
                      </a:endParaRPr>
                    </a:p>
                  </a:txBody>
                  <a:tcPr marL="68580" marR="68580" marT="0" marB="0" anchor="ctr"/>
                </a:tc>
                <a:tc gridSpan="2">
                  <a:txBody>
                    <a:bodyPr/>
                    <a:lstStyle/>
                    <a:p>
                      <a:pPr algn="ctr">
                        <a:lnSpc>
                          <a:spcPts val="2000"/>
                        </a:lnSpc>
                        <a:spcAft>
                          <a:spcPts val="0"/>
                        </a:spcAft>
                      </a:pPr>
                      <a:r>
                        <a:rPr lang="en-US" sz="1050" kern="100">
                          <a:effectLst/>
                        </a:rPr>
                        <a:t>21.919</a:t>
                      </a:r>
                      <a:endParaRPr lang="zh-CN" sz="1050" kern="100">
                        <a:effectLst/>
                        <a:latin typeface="Times New Roman" panose="02020603050405020304"/>
                        <a:ea typeface="宋体" panose="02010600030101010101" pitchFamily="2" charset="-122"/>
                      </a:endParaRPr>
                    </a:p>
                  </a:txBody>
                  <a:tcPr marL="68580" marR="68580" marT="0" marB="0" anchor="ctr"/>
                </a:tc>
                <a:tc hMerge="1">
                  <a:tcPr marL="68580" marR="68580" marT="0" marB="0" anchor="ctr"/>
                </a:tc>
                <a:tc>
                  <a:txBody>
                    <a:bodyPr/>
                    <a:lstStyle/>
                    <a:p>
                      <a:pPr algn="ctr">
                        <a:lnSpc>
                          <a:spcPts val="2000"/>
                        </a:lnSpc>
                        <a:spcAft>
                          <a:spcPts val="0"/>
                        </a:spcAft>
                      </a:pPr>
                      <a:r>
                        <a:rPr lang="en-US" sz="1050" kern="100">
                          <a:effectLst/>
                        </a:rPr>
                        <a:t>22.346</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22.772</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23.198</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23.624</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a:effectLst/>
                        </a:rPr>
                        <a:t>24.050</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2000"/>
                        </a:lnSpc>
                        <a:spcAft>
                          <a:spcPts val="0"/>
                        </a:spcAft>
                      </a:pPr>
                      <a:r>
                        <a:rPr lang="en-US" sz="1050" kern="100" dirty="0">
                          <a:effectLst/>
                        </a:rPr>
                        <a:t>24.476</a:t>
                      </a:r>
                      <a:endParaRPr lang="zh-CN" sz="1050" kern="100" dirty="0">
                        <a:effectLst/>
                        <a:latin typeface="Times New Roman" panose="02020603050405020304"/>
                        <a:ea typeface="宋体" panose="02010600030101010101" pitchFamily="2" charset="-122"/>
                      </a:endParaRPr>
                    </a:p>
                  </a:txBody>
                  <a:tcPr marL="68580" marR="68580" marT="0" marB="0" anchor="ctr"/>
                </a:tc>
              </a:tr>
            </a:tbl>
          </a:graphicData>
        </a:graphic>
      </p:graphicFrame>
      <p:sp>
        <p:nvSpPr>
          <p:cNvPr id="4" name="Rectangle 1"/>
          <p:cNvSpPr>
            <a:spLocks noChangeArrowheads="1"/>
          </p:cNvSpPr>
          <p:nvPr/>
        </p:nvSpPr>
        <p:spPr bwMode="auto">
          <a:xfrm>
            <a:off x="1470005" y="1077125"/>
            <a:ext cx="77408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cs typeface="Times New Roman" panose="02020603050405020304" pitchFamily="18" charset="0"/>
              </a:rPr>
              <a:t>2. </a:t>
            </a:r>
            <a:r>
              <a:rPr lang="zh-CN" altLang="en-US" sz="2400" dirty="0">
                <a:latin typeface="宋体" panose="02010600030101010101" pitchFamily="2" charset="-122"/>
                <a:ea typeface="宋体" panose="02010600030101010101" pitchFamily="2" charset="-122"/>
                <a:cs typeface="Times New Roman" panose="02020603050405020304" pitchFamily="18" charset="0"/>
              </a:rPr>
              <a:t>使用镍铬</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镍硅热电偶，其基准接点为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30℃ </a:t>
            </a:r>
            <a:r>
              <a:rPr lang="zh-CN" altLang="en-US" sz="2400" dirty="0">
                <a:latin typeface="宋体" panose="02010600030101010101" pitchFamily="2" charset="-122"/>
                <a:ea typeface="宋体" panose="02010600030101010101" pitchFamily="2" charset="-122"/>
                <a:cs typeface="Times New Roman" panose="02020603050405020304" pitchFamily="18" charset="0"/>
              </a:rPr>
              <a:t>，测温接点为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400℃</a:t>
            </a:r>
            <a:r>
              <a:rPr lang="zh-CN" altLang="en-US" sz="2400" dirty="0">
                <a:latin typeface="宋体" panose="02010600030101010101" pitchFamily="2" charset="-122"/>
                <a:ea typeface="宋体" panose="02010600030101010101" pitchFamily="2" charset="-122"/>
                <a:cs typeface="Times New Roman" panose="02020603050405020304" pitchFamily="18" charset="0"/>
              </a:rPr>
              <a:t>时的温差电动势为多少？若仍使用该热电偶，测得某接点的温差电动势为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10.275mV</a:t>
            </a:r>
            <a:r>
              <a:rPr lang="zh-CN" altLang="en-US" sz="2400" dirty="0">
                <a:latin typeface="宋体" panose="02010600030101010101" pitchFamily="2" charset="-122"/>
                <a:ea typeface="宋体" panose="02010600030101010101" pitchFamily="2" charset="-122"/>
                <a:cs typeface="Times New Roman" panose="02020603050405020304" pitchFamily="18" charset="0"/>
              </a:rPr>
              <a:t>，则被测接点的温度为多少？</a:t>
            </a:r>
            <a:endParaRPr lang="zh-CN" altLang="en-US" sz="2400" dirty="0">
              <a:latin typeface="Arial" panose="020B0604020202020204" pitchFamily="34" charset="0"/>
              <a:ea typeface="宋体" panose="02010600030101010101" pitchFamily="2" charset="-122"/>
              <a:cs typeface="宋体" panose="02010600030101010101" pitchFamily="2" charset="-122"/>
            </a:endParaRPr>
          </a:p>
        </p:txBody>
      </p:sp>
      <p:sp>
        <p:nvSpPr>
          <p:cNvPr id="5" name="矩形 4"/>
          <p:cNvSpPr/>
          <p:nvPr/>
        </p:nvSpPr>
        <p:spPr>
          <a:xfrm>
            <a:off x="2875418" y="3715435"/>
            <a:ext cx="6092825" cy="369332"/>
          </a:xfrm>
          <a:prstGeom prst="rect">
            <a:avLst/>
          </a:prstGeom>
        </p:spPr>
        <p:txBody>
          <a:bodyPr>
            <a:spAutoFit/>
          </a:bodyPr>
          <a:lstStyle/>
          <a:p>
            <a:pPr lvl="0" eaLnBrk="0" fontAlgn="base" hangingPunct="0">
              <a:spcBef>
                <a:spcPct val="0"/>
              </a:spcBef>
              <a:spcAft>
                <a:spcPct val="0"/>
              </a:spcAft>
            </a:pPr>
            <a:r>
              <a:rPr lang="zh-CN" altLang="en-US" dirty="0">
                <a:latin typeface="宋体" panose="02010600030101010101" pitchFamily="2" charset="-122"/>
                <a:ea typeface="宋体" panose="02010600030101010101" pitchFamily="2" charset="-122"/>
                <a:cs typeface="Times New Roman" panose="02020603050405020304" pitchFamily="18" charset="0"/>
              </a:rPr>
              <a:t>镍铬</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镍硅热电偶分度表     （参考端温度为</a:t>
            </a:r>
            <a:r>
              <a:rPr lang="en-US" altLang="zh-CN" dirty="0">
                <a:latin typeface="宋体" panose="02010600030101010101" pitchFamily="2" charset="-122"/>
                <a:ea typeface="宋体" panose="02010600030101010101" pitchFamily="2" charset="-122"/>
                <a:cs typeface="Times New Roman" panose="02020603050405020304" pitchFamily="18" charset="0"/>
              </a:rPr>
              <a:t>0℃</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034" y="196313"/>
            <a:ext cx="10515600" cy="1325563"/>
          </a:xfrm>
        </p:spPr>
        <p:txBody>
          <a:bodyPr/>
          <a:lstStyle/>
          <a:p>
            <a:r>
              <a:rPr lang="en-US" altLang="zh-CN" dirty="0"/>
              <a:t>2.</a:t>
            </a:r>
            <a:r>
              <a:rPr lang="zh-CN" altLang="en-US" dirty="0"/>
              <a:t>解：</a:t>
            </a:r>
            <a:endParaRPr lang="zh-CN" altLang="en-US" dirty="0"/>
          </a:p>
        </p:txBody>
      </p:sp>
      <p:pic>
        <p:nvPicPr>
          <p:cNvPr id="9318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4846" y="1066801"/>
            <a:ext cx="10456243" cy="469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dirty="0"/>
              <a:t>3</a:t>
            </a:r>
            <a:r>
              <a:rPr lang="zh-CN" altLang="zh-CN" sz="2400" dirty="0"/>
              <a:t>、某测量者想用两只</a:t>
            </a:r>
            <a:r>
              <a:rPr lang="en-US" altLang="zh-CN" sz="2400" dirty="0"/>
              <a:t>K</a:t>
            </a:r>
            <a:r>
              <a:rPr lang="zh-CN" altLang="zh-CN" sz="2400" dirty="0"/>
              <a:t>型热电偶测量两点温度，其连接线路如图所示，已知</a:t>
            </a:r>
            <a:r>
              <a:rPr lang="en-US" altLang="zh-CN" sz="2400" dirty="0"/>
              <a:t>  =420℃,  =30℃，测得两点的温度电势为15.132mv</a:t>
            </a:r>
            <a:r>
              <a:rPr lang="zh-CN" altLang="zh-CN" sz="2400" dirty="0"/>
              <a:t>。但后来经检查发现</a:t>
            </a:r>
            <a:r>
              <a:rPr lang="en-US" altLang="zh-CN" sz="2400" dirty="0"/>
              <a:t> </a:t>
            </a:r>
            <a:r>
              <a:rPr lang="zh-CN" altLang="zh-CN" sz="2400" dirty="0"/>
              <a:t>温度下的那只热电偶错用</a:t>
            </a:r>
            <a:r>
              <a:rPr lang="en-US" altLang="zh-CN" sz="2400" dirty="0"/>
              <a:t>E</a:t>
            </a:r>
            <a:r>
              <a:rPr lang="zh-CN" altLang="zh-CN" sz="2400" dirty="0"/>
              <a:t>型热电偶，其他都正确，试求两点实际温差？</a:t>
            </a:r>
            <a:r>
              <a:rPr lang="en-US" altLang="zh-CN" sz="2400" dirty="0"/>
              <a:t>(</a:t>
            </a:r>
            <a:r>
              <a:rPr lang="zh-CN" altLang="zh-CN" sz="2400" dirty="0"/>
              <a:t>可能用到的热电偶分度表数据见表一和表二，最后结果可以只保留到整数位</a:t>
            </a:r>
            <a:r>
              <a:rPr lang="en-US" altLang="zh-CN" sz="2400" dirty="0"/>
              <a:t>)</a:t>
            </a:r>
            <a:endParaRPr lang="zh-CN" altLang="zh-CN" sz="2400" dirty="0"/>
          </a:p>
        </p:txBody>
      </p:sp>
      <p:sp>
        <p:nvSpPr>
          <p:cNvPr id="3" name="Rectangle 2"/>
          <p:cNvSpPr>
            <a:spLocks noChangeArrowheads="1"/>
          </p:cNvSpPr>
          <p:nvPr/>
        </p:nvSpPr>
        <p:spPr bwMode="auto">
          <a:xfrm>
            <a:off x="158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643845" y="2536373"/>
          <a:ext cx="2675524" cy="1850571"/>
        </p:xfrm>
        <a:graphic>
          <a:graphicData uri="http://schemas.openxmlformats.org/presentationml/2006/ole">
            <mc:AlternateContent xmlns:mc="http://schemas.openxmlformats.org/markup-compatibility/2006">
              <mc:Choice xmlns:v="urn:schemas-microsoft-com:vml" Requires="v">
                <p:oleObj spid="_x0000_s11271" name="" r:id="rId1" imgW="2576830" imgH="1973580" progId="Visio.Drawing.11">
                  <p:embed/>
                </p:oleObj>
              </mc:Choice>
              <mc:Fallback>
                <p:oleObj name="" r:id="rId1" imgW="2576830" imgH="1973580" progId="Visio.Drawing.11">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45" y="2536373"/>
                        <a:ext cx="2675524" cy="1850571"/>
                      </a:xfrm>
                      <a:prstGeom prst="rect">
                        <a:avLst/>
                      </a:prstGeom>
                      <a:noFill/>
                    </p:spPr>
                  </p:pic>
                </p:oleObj>
              </mc:Fallback>
            </mc:AlternateContent>
          </a:graphicData>
        </a:graphic>
      </p:graphicFrame>
      <p:pic>
        <p:nvPicPr>
          <p:cNvPr id="890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276" y="3004003"/>
            <a:ext cx="6878210" cy="335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52266"/>
          <a:stretch>
            <a:fillRect/>
          </a:stretch>
        </p:blipFill>
        <p:spPr bwMode="auto">
          <a:xfrm>
            <a:off x="1918490" y="583718"/>
            <a:ext cx="7401264" cy="5244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67066"/>
            <a:ext cx="1873931" cy="6335334"/>
          </a:xfrm>
        </p:spPr>
        <p:txBody>
          <a:bodyPr/>
          <a:lstStyle/>
          <a:p>
            <a:r>
              <a:rPr lang="zh-CN" altLang="en-US" dirty="0"/>
              <a:t>第九章练习题</a:t>
            </a:r>
            <a:endParaRPr lang="zh-CN" altLang="en-US" dirty="0"/>
          </a:p>
        </p:txBody>
      </p:sp>
      <p:sp>
        <p:nvSpPr>
          <p:cNvPr id="3" name="矩形 2"/>
          <p:cNvSpPr/>
          <p:nvPr/>
        </p:nvSpPr>
        <p:spPr>
          <a:xfrm>
            <a:off x="1873931" y="167066"/>
            <a:ext cx="8436429" cy="6690934"/>
          </a:xfrm>
          <a:prstGeom prst="rect">
            <a:avLst/>
          </a:prstGeom>
        </p:spPr>
        <p:txBody>
          <a:bodyPr wrap="square">
            <a:spAutoFit/>
          </a:bodyPr>
          <a:lstStyle/>
          <a:p>
            <a:pPr>
              <a:lnSpc>
                <a:spcPct val="150000"/>
              </a:lnSpc>
            </a:pPr>
            <a:r>
              <a:rPr lang="en-US" altLang="zh-CN" dirty="0"/>
              <a:t>1</a:t>
            </a:r>
            <a:r>
              <a:rPr lang="zh-CN" altLang="en-US" dirty="0"/>
              <a:t>、下列光电式传感器中属于有源光敏传感器的是（     ）。</a:t>
            </a:r>
            <a:endParaRPr lang="zh-CN" altLang="en-US" dirty="0"/>
          </a:p>
          <a:p>
            <a:pPr>
              <a:lnSpc>
                <a:spcPct val="150000"/>
              </a:lnSpc>
            </a:pPr>
            <a:r>
              <a:rPr lang="en-US" altLang="zh-CN" dirty="0"/>
              <a:t>A. </a:t>
            </a:r>
            <a:r>
              <a:rPr lang="zh-CN" altLang="en-US" dirty="0"/>
              <a:t>光电效应传感器     </a:t>
            </a:r>
            <a:r>
              <a:rPr lang="en-US" altLang="zh-CN" dirty="0"/>
              <a:t>B. </a:t>
            </a:r>
            <a:r>
              <a:rPr lang="zh-CN" altLang="en-US" dirty="0"/>
              <a:t>红外热释电探测器 </a:t>
            </a:r>
            <a:endParaRPr lang="zh-CN" altLang="en-US" dirty="0"/>
          </a:p>
          <a:p>
            <a:pPr>
              <a:lnSpc>
                <a:spcPct val="150000"/>
              </a:lnSpc>
            </a:pPr>
            <a:r>
              <a:rPr lang="en-US" altLang="zh-CN" dirty="0"/>
              <a:t>C. </a:t>
            </a:r>
            <a:r>
              <a:rPr lang="zh-CN" altLang="en-US" dirty="0"/>
              <a:t>固体图像传感器     </a:t>
            </a:r>
            <a:r>
              <a:rPr lang="en-US" altLang="zh-CN" dirty="0">
                <a:solidFill>
                  <a:srgbClr val="FF0000"/>
                </a:solidFill>
              </a:rPr>
              <a:t>D. </a:t>
            </a:r>
            <a:r>
              <a:rPr lang="zh-CN" altLang="en-US" dirty="0">
                <a:solidFill>
                  <a:srgbClr val="FF0000"/>
                </a:solidFill>
              </a:rPr>
              <a:t>光纤传感器</a:t>
            </a:r>
            <a:endParaRPr lang="zh-CN" altLang="en-US" dirty="0">
              <a:solidFill>
                <a:srgbClr val="FF0000"/>
              </a:solidFill>
            </a:endParaRPr>
          </a:p>
          <a:p>
            <a:pPr>
              <a:lnSpc>
                <a:spcPct val="150000"/>
              </a:lnSpc>
            </a:pPr>
            <a:r>
              <a:rPr lang="en-US" altLang="zh-CN" dirty="0"/>
              <a:t>2</a:t>
            </a:r>
            <a:r>
              <a:rPr lang="zh-CN" altLang="en-US" dirty="0"/>
              <a:t>、下列光电器件是根据外光电效应做出的是（      ）。</a:t>
            </a:r>
            <a:endParaRPr lang="zh-CN" altLang="en-US" dirty="0"/>
          </a:p>
          <a:p>
            <a:pPr>
              <a:lnSpc>
                <a:spcPct val="150000"/>
              </a:lnSpc>
            </a:pPr>
            <a:r>
              <a:rPr lang="en-US" altLang="zh-CN" dirty="0">
                <a:solidFill>
                  <a:srgbClr val="FF0000"/>
                </a:solidFill>
              </a:rPr>
              <a:t>A. </a:t>
            </a:r>
            <a:r>
              <a:rPr lang="zh-CN" altLang="en-US" dirty="0">
                <a:solidFill>
                  <a:srgbClr val="FF0000"/>
                </a:solidFill>
              </a:rPr>
              <a:t>光电管             </a:t>
            </a:r>
            <a:r>
              <a:rPr lang="en-US" altLang="zh-CN" dirty="0"/>
              <a:t>B. </a:t>
            </a:r>
            <a:r>
              <a:rPr lang="zh-CN" altLang="en-US" dirty="0"/>
              <a:t>光电池</a:t>
            </a:r>
            <a:endParaRPr lang="zh-CN" altLang="en-US" dirty="0"/>
          </a:p>
          <a:p>
            <a:pPr>
              <a:lnSpc>
                <a:spcPct val="150000"/>
              </a:lnSpc>
            </a:pPr>
            <a:r>
              <a:rPr lang="en-US" altLang="zh-CN" dirty="0"/>
              <a:t>C. </a:t>
            </a:r>
            <a:r>
              <a:rPr lang="zh-CN" altLang="en-US" dirty="0"/>
              <a:t>光敏电阻           </a:t>
            </a:r>
            <a:r>
              <a:rPr lang="en-US" altLang="zh-CN" dirty="0"/>
              <a:t>D. </a:t>
            </a:r>
            <a:r>
              <a:rPr lang="zh-CN" altLang="en-US" dirty="0"/>
              <a:t>光敏二极管</a:t>
            </a:r>
            <a:endParaRPr lang="zh-CN" altLang="en-US" dirty="0"/>
          </a:p>
          <a:p>
            <a:pPr>
              <a:lnSpc>
                <a:spcPct val="150000"/>
              </a:lnSpc>
            </a:pPr>
            <a:r>
              <a:rPr lang="en-US" altLang="zh-CN" dirty="0"/>
              <a:t>3</a:t>
            </a:r>
            <a:r>
              <a:rPr lang="zh-CN" altLang="en-US" dirty="0"/>
              <a:t>、当光电管的阳极和阴极之间所加电压一定时，光通量与光电流之间的关系称为光电管的（      ）。</a:t>
            </a:r>
            <a:endParaRPr lang="zh-CN" altLang="en-US" dirty="0"/>
          </a:p>
          <a:p>
            <a:pPr>
              <a:lnSpc>
                <a:spcPct val="150000"/>
              </a:lnSpc>
            </a:pPr>
            <a:r>
              <a:rPr lang="en-US" altLang="zh-CN" dirty="0"/>
              <a:t>A. </a:t>
            </a:r>
            <a:r>
              <a:rPr lang="zh-CN" altLang="en-US" dirty="0"/>
              <a:t>伏安特性           </a:t>
            </a:r>
            <a:r>
              <a:rPr lang="en-US" altLang="zh-CN" dirty="0">
                <a:solidFill>
                  <a:srgbClr val="FF0000"/>
                </a:solidFill>
              </a:rPr>
              <a:t>B. </a:t>
            </a:r>
            <a:r>
              <a:rPr lang="zh-CN" altLang="en-US" dirty="0">
                <a:solidFill>
                  <a:srgbClr val="FF0000"/>
                </a:solidFill>
              </a:rPr>
              <a:t>光照特性</a:t>
            </a:r>
            <a:endParaRPr lang="zh-CN" altLang="en-US" dirty="0">
              <a:solidFill>
                <a:srgbClr val="FF0000"/>
              </a:solidFill>
            </a:endParaRPr>
          </a:p>
          <a:p>
            <a:pPr>
              <a:lnSpc>
                <a:spcPct val="150000"/>
              </a:lnSpc>
            </a:pPr>
            <a:r>
              <a:rPr lang="en-US" altLang="zh-CN" dirty="0"/>
              <a:t>C. </a:t>
            </a:r>
            <a:r>
              <a:rPr lang="zh-CN" altLang="en-US" dirty="0"/>
              <a:t>光谱特性           </a:t>
            </a:r>
            <a:r>
              <a:rPr lang="en-US" altLang="zh-CN" dirty="0"/>
              <a:t>D. </a:t>
            </a:r>
            <a:r>
              <a:rPr lang="zh-CN" altLang="en-US" dirty="0"/>
              <a:t>频率特性</a:t>
            </a:r>
            <a:endParaRPr lang="zh-CN" altLang="en-US" dirty="0"/>
          </a:p>
          <a:p>
            <a:pPr>
              <a:lnSpc>
                <a:spcPct val="150000"/>
              </a:lnSpc>
            </a:pPr>
            <a:r>
              <a:rPr lang="en-US" altLang="zh-CN" dirty="0"/>
              <a:t>4</a:t>
            </a:r>
            <a:r>
              <a:rPr lang="zh-CN" altLang="en-US" dirty="0"/>
              <a:t>、下列光电器件是基于光导效应的是（      ）。</a:t>
            </a:r>
            <a:endParaRPr lang="zh-CN" altLang="en-US" dirty="0"/>
          </a:p>
          <a:p>
            <a:pPr>
              <a:lnSpc>
                <a:spcPct val="150000"/>
              </a:lnSpc>
            </a:pPr>
            <a:r>
              <a:rPr lang="en-US" altLang="zh-CN" dirty="0"/>
              <a:t>A. </a:t>
            </a:r>
            <a:r>
              <a:rPr lang="zh-CN" altLang="en-US" dirty="0"/>
              <a:t>光电管             </a:t>
            </a:r>
            <a:r>
              <a:rPr lang="en-US" altLang="zh-CN" dirty="0"/>
              <a:t>B. </a:t>
            </a:r>
            <a:r>
              <a:rPr lang="zh-CN" altLang="en-US" dirty="0"/>
              <a:t>光电池</a:t>
            </a:r>
            <a:endParaRPr lang="zh-CN" altLang="en-US" dirty="0"/>
          </a:p>
          <a:p>
            <a:pPr>
              <a:lnSpc>
                <a:spcPct val="150000"/>
              </a:lnSpc>
            </a:pPr>
            <a:r>
              <a:rPr lang="en-US" altLang="zh-CN" dirty="0">
                <a:solidFill>
                  <a:srgbClr val="FF0000"/>
                </a:solidFill>
              </a:rPr>
              <a:t>C. </a:t>
            </a:r>
            <a:r>
              <a:rPr lang="zh-CN" altLang="en-US" dirty="0">
                <a:solidFill>
                  <a:srgbClr val="FF0000"/>
                </a:solidFill>
              </a:rPr>
              <a:t>光敏电阻</a:t>
            </a:r>
            <a:r>
              <a:rPr lang="zh-CN" altLang="en-US" dirty="0"/>
              <a:t>           </a:t>
            </a:r>
            <a:r>
              <a:rPr lang="en-US" altLang="zh-CN" dirty="0"/>
              <a:t>D. </a:t>
            </a:r>
            <a:r>
              <a:rPr lang="zh-CN" altLang="en-US" dirty="0"/>
              <a:t>光敏二极管</a:t>
            </a:r>
            <a:endParaRPr lang="zh-CN" altLang="en-US" dirty="0"/>
          </a:p>
          <a:p>
            <a:pPr>
              <a:lnSpc>
                <a:spcPct val="150000"/>
              </a:lnSpc>
            </a:pPr>
            <a:r>
              <a:rPr lang="en-US" altLang="zh-CN" dirty="0"/>
              <a:t>5</a:t>
            </a:r>
            <a:r>
              <a:rPr lang="zh-CN" altLang="en-US" dirty="0"/>
              <a:t>、光敏电阻的相对灵敏度与入射波长的关系称为（     ）。</a:t>
            </a:r>
            <a:endParaRPr lang="zh-CN" altLang="en-US" dirty="0"/>
          </a:p>
          <a:p>
            <a:pPr>
              <a:lnSpc>
                <a:spcPct val="150000"/>
              </a:lnSpc>
            </a:pPr>
            <a:r>
              <a:rPr lang="en-US" altLang="zh-CN" dirty="0"/>
              <a:t>A. </a:t>
            </a:r>
            <a:r>
              <a:rPr lang="zh-CN" altLang="en-US" dirty="0"/>
              <a:t>伏安特性           </a:t>
            </a:r>
            <a:r>
              <a:rPr lang="en-US" altLang="zh-CN" dirty="0"/>
              <a:t>B. </a:t>
            </a:r>
            <a:r>
              <a:rPr lang="zh-CN" altLang="en-US" dirty="0"/>
              <a:t>光照特性</a:t>
            </a:r>
            <a:endParaRPr lang="zh-CN" altLang="en-US" dirty="0"/>
          </a:p>
          <a:p>
            <a:pPr>
              <a:lnSpc>
                <a:spcPct val="150000"/>
              </a:lnSpc>
            </a:pPr>
            <a:r>
              <a:rPr lang="en-US" altLang="zh-CN" dirty="0"/>
              <a:t>C</a:t>
            </a:r>
            <a:r>
              <a:rPr lang="en-US" altLang="zh-CN" dirty="0">
                <a:solidFill>
                  <a:srgbClr val="FF0000"/>
                </a:solidFill>
              </a:rPr>
              <a:t>. </a:t>
            </a:r>
            <a:r>
              <a:rPr lang="zh-CN" altLang="en-US" dirty="0">
                <a:solidFill>
                  <a:srgbClr val="FF0000"/>
                </a:solidFill>
              </a:rPr>
              <a:t>光谱特性           </a:t>
            </a:r>
            <a:r>
              <a:rPr lang="en-US" altLang="zh-CN" dirty="0"/>
              <a:t>D. </a:t>
            </a:r>
            <a:r>
              <a:rPr lang="zh-CN" altLang="en-US" dirty="0"/>
              <a:t>频率特性</a:t>
            </a:r>
            <a:endParaRPr lang="zh-CN" altLang="en-US" dirty="0"/>
          </a:p>
        </p:txBody>
      </p:sp>
      <p:graphicFrame>
        <p:nvGraphicFramePr>
          <p:cNvPr id="4" name="表格 3"/>
          <p:cNvGraphicFramePr>
            <a:graphicFrameLocks noGrp="1"/>
          </p:cNvGraphicFramePr>
          <p:nvPr/>
        </p:nvGraphicFramePr>
        <p:xfrm>
          <a:off x="10878934" y="3730738"/>
          <a:ext cx="846568" cy="1125855"/>
        </p:xfrm>
        <a:graphic>
          <a:graphicData uri="http://schemas.openxmlformats.org/drawingml/2006/table">
            <a:tbl>
              <a:tblPr firstRow="1" firstCol="1" bandRow="1">
                <a:tableStyleId>{5C22544A-7EE6-4342-B048-85BDC9FD1C3A}</a:tableStyleId>
              </a:tblPr>
              <a:tblGrid>
                <a:gridCol w="428625"/>
                <a:gridCol w="417943"/>
              </a:tblGrid>
              <a:tr h="0">
                <a:tc>
                  <a:txBody>
                    <a:bodyPr/>
                    <a:lstStyle/>
                    <a:p>
                      <a:pPr algn="just">
                        <a:lnSpc>
                          <a:spcPts val="2000"/>
                        </a:lnSpc>
                        <a:spcAft>
                          <a:spcPts val="0"/>
                        </a:spcAft>
                      </a:pPr>
                      <a:r>
                        <a:rPr lang="en-US" sz="1050" kern="100">
                          <a:effectLst/>
                        </a:rPr>
                        <a:t>1</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A</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3</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B</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4</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5</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C</a:t>
                      </a:r>
                      <a:endParaRPr lang="zh-CN" sz="105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6217" y="1634"/>
            <a:ext cx="9492343" cy="6740307"/>
          </a:xfrm>
          <a:prstGeom prst="rect">
            <a:avLst/>
          </a:prstGeom>
        </p:spPr>
        <p:txBody>
          <a:bodyPr wrap="square">
            <a:spAutoFit/>
          </a:bodyPr>
          <a:lstStyle/>
          <a:p>
            <a:pPr>
              <a:lnSpc>
                <a:spcPct val="150000"/>
              </a:lnSpc>
            </a:pPr>
            <a:r>
              <a:rPr lang="en-US" altLang="zh-CN" dirty="0"/>
              <a:t>6</a:t>
            </a:r>
            <a:r>
              <a:rPr lang="zh-CN" altLang="en-US" dirty="0"/>
              <a:t>、下列关于光敏二极管和光敏三极管的对比不正确的是（      ）。</a:t>
            </a:r>
            <a:endParaRPr lang="zh-CN" altLang="en-US" dirty="0"/>
          </a:p>
          <a:p>
            <a:pPr>
              <a:lnSpc>
                <a:spcPct val="150000"/>
              </a:lnSpc>
            </a:pPr>
            <a:r>
              <a:rPr lang="en-US" altLang="zh-CN" dirty="0"/>
              <a:t>A. </a:t>
            </a:r>
            <a:r>
              <a:rPr lang="zh-CN" altLang="en-US" dirty="0"/>
              <a:t>光敏二极管的光电流很小，光敏三极管的光电流则较大</a:t>
            </a:r>
            <a:endParaRPr lang="zh-CN" altLang="en-US" dirty="0"/>
          </a:p>
          <a:p>
            <a:pPr>
              <a:lnSpc>
                <a:spcPct val="150000"/>
              </a:lnSpc>
            </a:pPr>
            <a:r>
              <a:rPr lang="en-US" altLang="zh-CN" dirty="0"/>
              <a:t>B. </a:t>
            </a:r>
            <a:r>
              <a:rPr lang="zh-CN" altLang="en-US" dirty="0"/>
              <a:t>光敏二极管与光敏三极管的暗点流相差不大</a:t>
            </a:r>
            <a:endParaRPr lang="zh-CN" altLang="en-US" dirty="0"/>
          </a:p>
          <a:p>
            <a:pPr>
              <a:lnSpc>
                <a:spcPct val="150000"/>
              </a:lnSpc>
            </a:pPr>
            <a:r>
              <a:rPr lang="en-US" altLang="zh-CN" dirty="0"/>
              <a:t>C. </a:t>
            </a:r>
            <a:r>
              <a:rPr lang="zh-CN" altLang="en-US" dirty="0"/>
              <a:t>工作频率较高时，应选用光敏二极管；工作频率较低时，应选用光敏三极管</a:t>
            </a:r>
            <a:endParaRPr lang="zh-CN" altLang="en-US" dirty="0"/>
          </a:p>
          <a:p>
            <a:pPr>
              <a:lnSpc>
                <a:spcPct val="150000"/>
              </a:lnSpc>
            </a:pPr>
            <a:r>
              <a:rPr lang="en-US" altLang="zh-CN" dirty="0">
                <a:solidFill>
                  <a:srgbClr val="FF0000"/>
                </a:solidFill>
              </a:rPr>
              <a:t>D. </a:t>
            </a:r>
            <a:r>
              <a:rPr lang="zh-CN" altLang="en-US" dirty="0">
                <a:solidFill>
                  <a:srgbClr val="FF0000"/>
                </a:solidFill>
              </a:rPr>
              <a:t>光敏二极管的线性特性较差，而光敏三极管有很好的线性特性</a:t>
            </a:r>
            <a:endParaRPr lang="zh-CN" altLang="en-US" dirty="0">
              <a:solidFill>
                <a:srgbClr val="FF0000"/>
              </a:solidFill>
            </a:endParaRPr>
          </a:p>
          <a:p>
            <a:pPr>
              <a:lnSpc>
                <a:spcPct val="150000"/>
              </a:lnSpc>
            </a:pPr>
            <a:r>
              <a:rPr lang="en-US" altLang="zh-CN" dirty="0"/>
              <a:t>7</a:t>
            </a:r>
            <a:r>
              <a:rPr lang="zh-CN" altLang="en-US" dirty="0"/>
              <a:t>、光电式传感器是利用（     ）把光信号转换成电信号。</a:t>
            </a:r>
            <a:endParaRPr lang="zh-CN" altLang="en-US" dirty="0"/>
          </a:p>
          <a:p>
            <a:pPr>
              <a:lnSpc>
                <a:spcPct val="150000"/>
              </a:lnSpc>
            </a:pPr>
            <a:r>
              <a:rPr lang="en-US" altLang="zh-CN" dirty="0"/>
              <a:t>A. </a:t>
            </a:r>
            <a:r>
              <a:rPr lang="zh-CN" altLang="en-US" dirty="0"/>
              <a:t>被测量     </a:t>
            </a:r>
            <a:r>
              <a:rPr lang="en-US" altLang="zh-CN" dirty="0"/>
              <a:t>B. </a:t>
            </a:r>
            <a:r>
              <a:rPr lang="zh-CN" altLang="en-US" dirty="0"/>
              <a:t>光电效应 </a:t>
            </a:r>
            <a:endParaRPr lang="zh-CN" altLang="en-US" dirty="0"/>
          </a:p>
          <a:p>
            <a:pPr>
              <a:lnSpc>
                <a:spcPct val="150000"/>
              </a:lnSpc>
            </a:pPr>
            <a:r>
              <a:rPr lang="en-US" altLang="zh-CN" dirty="0"/>
              <a:t>C. </a:t>
            </a:r>
            <a:r>
              <a:rPr lang="zh-CN" altLang="en-US" dirty="0"/>
              <a:t>光电管     </a:t>
            </a:r>
            <a:r>
              <a:rPr lang="en-US" altLang="zh-CN" dirty="0">
                <a:solidFill>
                  <a:srgbClr val="FF0000"/>
                </a:solidFill>
              </a:rPr>
              <a:t>D. </a:t>
            </a:r>
            <a:r>
              <a:rPr lang="zh-CN" altLang="en-US" dirty="0">
                <a:solidFill>
                  <a:srgbClr val="FF0000"/>
                </a:solidFill>
              </a:rPr>
              <a:t>光电器件</a:t>
            </a:r>
            <a:endParaRPr lang="zh-CN" altLang="en-US" dirty="0">
              <a:solidFill>
                <a:srgbClr val="FF0000"/>
              </a:solidFill>
            </a:endParaRPr>
          </a:p>
          <a:p>
            <a:pPr>
              <a:lnSpc>
                <a:spcPct val="150000"/>
              </a:lnSpc>
            </a:pPr>
            <a:r>
              <a:rPr lang="en-US" altLang="zh-CN" dirty="0"/>
              <a:t>8</a:t>
            </a:r>
            <a:r>
              <a:rPr lang="zh-CN" altLang="en-US" dirty="0"/>
              <a:t>、光敏电阻的特性是（      ）</a:t>
            </a:r>
            <a:endParaRPr lang="zh-CN" altLang="en-US" dirty="0"/>
          </a:p>
          <a:p>
            <a:pPr>
              <a:lnSpc>
                <a:spcPct val="150000"/>
              </a:lnSpc>
            </a:pPr>
            <a:r>
              <a:rPr lang="en-US" altLang="zh-CN" dirty="0"/>
              <a:t>A</a:t>
            </a:r>
            <a:r>
              <a:rPr lang="zh-CN" altLang="en-US" dirty="0"/>
              <a:t>．有光照时亮电阻很大         </a:t>
            </a:r>
            <a:r>
              <a:rPr lang="en-US" altLang="zh-CN" dirty="0"/>
              <a:t>B</a:t>
            </a:r>
            <a:r>
              <a:rPr lang="zh-CN" altLang="en-US" dirty="0"/>
              <a:t>．无光照时暗电阻很小  </a:t>
            </a:r>
            <a:endParaRPr lang="zh-CN" altLang="en-US" dirty="0"/>
          </a:p>
          <a:p>
            <a:pPr>
              <a:lnSpc>
                <a:spcPct val="150000"/>
              </a:lnSpc>
            </a:pPr>
            <a:r>
              <a:rPr lang="en-US" altLang="zh-CN" dirty="0"/>
              <a:t>C</a:t>
            </a:r>
            <a:r>
              <a:rPr lang="zh-CN" altLang="en-US" dirty="0"/>
              <a:t>．无光照时暗电流很大         </a:t>
            </a:r>
            <a:r>
              <a:rPr lang="en-US" altLang="zh-CN" dirty="0">
                <a:solidFill>
                  <a:srgbClr val="FF0000"/>
                </a:solidFill>
              </a:rPr>
              <a:t>D</a:t>
            </a:r>
            <a:r>
              <a:rPr lang="zh-CN" altLang="en-US" dirty="0">
                <a:solidFill>
                  <a:srgbClr val="FF0000"/>
                </a:solidFill>
              </a:rPr>
              <a:t>．受一定波长范围的光照时亮电流很大 </a:t>
            </a:r>
            <a:endParaRPr lang="zh-CN" altLang="en-US" dirty="0">
              <a:solidFill>
                <a:srgbClr val="FF0000"/>
              </a:solidFill>
            </a:endParaRPr>
          </a:p>
          <a:p>
            <a:pPr>
              <a:lnSpc>
                <a:spcPct val="150000"/>
              </a:lnSpc>
            </a:pPr>
            <a:r>
              <a:rPr lang="en-US" altLang="zh-CN" dirty="0"/>
              <a:t>9</a:t>
            </a:r>
            <a:r>
              <a:rPr lang="zh-CN" altLang="en-US" dirty="0"/>
              <a:t>、基于光生伏特效应工作的光电器件是（      ）</a:t>
            </a:r>
            <a:endParaRPr lang="zh-CN" altLang="en-US" dirty="0"/>
          </a:p>
          <a:p>
            <a:pPr>
              <a:lnSpc>
                <a:spcPct val="150000"/>
              </a:lnSpc>
            </a:pPr>
            <a:r>
              <a:rPr lang="en-US" altLang="zh-CN" dirty="0"/>
              <a:t>A</a:t>
            </a:r>
            <a:r>
              <a:rPr lang="zh-CN" altLang="en-US" dirty="0"/>
              <a:t>．光电管                     </a:t>
            </a:r>
            <a:r>
              <a:rPr lang="en-US" altLang="zh-CN" dirty="0"/>
              <a:t>B.</a:t>
            </a:r>
            <a:r>
              <a:rPr lang="zh-CN" altLang="en-US" dirty="0"/>
              <a:t>光敏电阻</a:t>
            </a:r>
            <a:endParaRPr lang="zh-CN" altLang="en-US" dirty="0"/>
          </a:p>
          <a:p>
            <a:pPr>
              <a:lnSpc>
                <a:spcPct val="150000"/>
              </a:lnSpc>
            </a:pPr>
            <a:r>
              <a:rPr lang="en-US" altLang="zh-CN" dirty="0">
                <a:solidFill>
                  <a:srgbClr val="FF0000"/>
                </a:solidFill>
              </a:rPr>
              <a:t>C</a:t>
            </a:r>
            <a:r>
              <a:rPr lang="zh-CN" altLang="en-US" dirty="0">
                <a:solidFill>
                  <a:srgbClr val="FF0000"/>
                </a:solidFill>
              </a:rPr>
              <a:t>．光电池                     </a:t>
            </a:r>
            <a:r>
              <a:rPr lang="en-US" altLang="zh-CN" dirty="0"/>
              <a:t>D.</a:t>
            </a:r>
            <a:r>
              <a:rPr lang="zh-CN" altLang="en-US" dirty="0"/>
              <a:t>光电倍增管</a:t>
            </a:r>
            <a:endParaRPr lang="zh-CN" altLang="en-US" dirty="0"/>
          </a:p>
          <a:p>
            <a:pPr>
              <a:lnSpc>
                <a:spcPct val="150000"/>
              </a:lnSpc>
            </a:pPr>
            <a:r>
              <a:rPr lang="en-US" altLang="zh-CN" dirty="0"/>
              <a:t>10</a:t>
            </a:r>
            <a:r>
              <a:rPr lang="zh-CN" altLang="en-US" dirty="0"/>
              <a:t>、</a:t>
            </a:r>
            <a:r>
              <a:rPr lang="en-US" altLang="zh-CN" dirty="0"/>
              <a:t>CCD</a:t>
            </a:r>
            <a:r>
              <a:rPr lang="zh-CN" altLang="en-US" dirty="0"/>
              <a:t>以（      ）为信号</a:t>
            </a:r>
            <a:endParaRPr lang="zh-CN" altLang="en-US" dirty="0"/>
          </a:p>
          <a:p>
            <a:pPr>
              <a:lnSpc>
                <a:spcPct val="150000"/>
              </a:lnSpc>
            </a:pPr>
            <a:r>
              <a:rPr lang="en-US" altLang="zh-CN" dirty="0"/>
              <a:t>A. </a:t>
            </a:r>
            <a:r>
              <a:rPr lang="zh-CN" altLang="en-US" dirty="0"/>
              <a:t>电压                       </a:t>
            </a:r>
            <a:r>
              <a:rPr lang="en-US" altLang="zh-CN" dirty="0"/>
              <a:t>B.</a:t>
            </a:r>
            <a:r>
              <a:rPr lang="zh-CN" altLang="en-US" dirty="0"/>
              <a:t>电流       </a:t>
            </a:r>
            <a:r>
              <a:rPr lang="en-US" altLang="zh-CN" dirty="0">
                <a:solidFill>
                  <a:srgbClr val="FF0000"/>
                </a:solidFill>
              </a:rPr>
              <a:t>C</a:t>
            </a:r>
            <a:r>
              <a:rPr lang="zh-CN" altLang="en-US" dirty="0">
                <a:solidFill>
                  <a:srgbClr val="FF0000"/>
                </a:solidFill>
              </a:rPr>
              <a:t>．电荷                       </a:t>
            </a:r>
            <a:r>
              <a:rPr lang="en-US" altLang="zh-CN" dirty="0"/>
              <a:t>D.</a:t>
            </a:r>
            <a:r>
              <a:rPr lang="zh-CN" altLang="en-US" dirty="0"/>
              <a:t>电压或者电流</a:t>
            </a:r>
            <a:endParaRPr lang="zh-CN" altLang="en-US" dirty="0"/>
          </a:p>
        </p:txBody>
      </p:sp>
      <p:graphicFrame>
        <p:nvGraphicFramePr>
          <p:cNvPr id="4" name="表格 3"/>
          <p:cNvGraphicFramePr>
            <a:graphicFrameLocks noGrp="1"/>
          </p:cNvGraphicFramePr>
          <p:nvPr/>
        </p:nvGraphicFramePr>
        <p:xfrm>
          <a:off x="10757932" y="2990509"/>
          <a:ext cx="781254" cy="1125855"/>
        </p:xfrm>
        <a:graphic>
          <a:graphicData uri="http://schemas.openxmlformats.org/drawingml/2006/table">
            <a:tbl>
              <a:tblPr firstRow="1" firstCol="1" bandRow="1">
                <a:tableStyleId>{5C22544A-7EE6-4342-B048-85BDC9FD1C3A}</a:tableStyleId>
              </a:tblPr>
              <a:tblGrid>
                <a:gridCol w="428625"/>
                <a:gridCol w="352629"/>
              </a:tblGrid>
              <a:tr h="0">
                <a:tc>
                  <a:txBody>
                    <a:bodyPr/>
                    <a:lstStyle/>
                    <a:p>
                      <a:pPr algn="just">
                        <a:lnSpc>
                          <a:spcPts val="2000"/>
                        </a:lnSpc>
                        <a:spcAft>
                          <a:spcPts val="0"/>
                        </a:spcAft>
                      </a:pPr>
                      <a:r>
                        <a:rPr lang="en-US" sz="1050" kern="100" dirty="0">
                          <a:effectLst/>
                        </a:rPr>
                        <a:t>6</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7</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8</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9</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dirty="0">
                          <a:effectLst/>
                        </a:rPr>
                        <a:t>10</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C</a:t>
                      </a:r>
                      <a:endParaRPr lang="zh-CN" sz="105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7103" y="303189"/>
            <a:ext cx="6092825" cy="6186309"/>
          </a:xfrm>
          <a:prstGeom prst="rect">
            <a:avLst/>
          </a:prstGeom>
        </p:spPr>
        <p:txBody>
          <a:bodyPr>
            <a:spAutoFit/>
          </a:bodyPr>
          <a:lstStyle/>
          <a:p>
            <a:r>
              <a:rPr lang="en-US" altLang="zh-CN" dirty="0"/>
              <a:t>24</a:t>
            </a:r>
            <a:r>
              <a:rPr lang="zh-CN" altLang="en-US" dirty="0"/>
              <a:t>、当两块光栅的夹角很小时，光栅莫尔条纹的间距（      ）</a:t>
            </a:r>
            <a:endParaRPr lang="zh-CN" altLang="en-US" dirty="0"/>
          </a:p>
          <a:p>
            <a:r>
              <a:rPr lang="en-US" altLang="zh-CN" dirty="0"/>
              <a:t>A</a:t>
            </a:r>
            <a:r>
              <a:rPr lang="zh-CN" altLang="en-US" dirty="0"/>
              <a:t>．与栅线的宽度成正比         </a:t>
            </a:r>
            <a:r>
              <a:rPr lang="en-US" altLang="zh-CN" dirty="0"/>
              <a:t>B.</a:t>
            </a:r>
            <a:r>
              <a:rPr lang="zh-CN" altLang="en-US" dirty="0"/>
              <a:t>与栅线间宽成正比</a:t>
            </a:r>
            <a:endParaRPr lang="zh-CN" altLang="en-US" dirty="0"/>
          </a:p>
          <a:p>
            <a:r>
              <a:rPr lang="en-US" altLang="zh-CN" dirty="0"/>
              <a:t>C</a:t>
            </a:r>
            <a:r>
              <a:rPr lang="zh-CN" altLang="en-US" dirty="0"/>
              <a:t>．与夹角近似成正比           </a:t>
            </a:r>
            <a:r>
              <a:rPr lang="en-US" altLang="zh-CN" dirty="0"/>
              <a:t>D</a:t>
            </a:r>
            <a:r>
              <a:rPr lang="en-US" altLang="zh-CN" dirty="0">
                <a:solidFill>
                  <a:srgbClr val="FF0000"/>
                </a:solidFill>
              </a:rPr>
              <a:t>.</a:t>
            </a:r>
            <a:r>
              <a:rPr lang="zh-CN" altLang="en-US" dirty="0">
                <a:solidFill>
                  <a:srgbClr val="FF0000"/>
                </a:solidFill>
              </a:rPr>
              <a:t>与栅距近似成正比</a:t>
            </a:r>
            <a:endParaRPr lang="zh-CN" altLang="en-US" dirty="0">
              <a:solidFill>
                <a:srgbClr val="FF0000"/>
              </a:solidFill>
            </a:endParaRPr>
          </a:p>
          <a:p>
            <a:r>
              <a:rPr lang="en-US" altLang="zh-CN" dirty="0"/>
              <a:t>25</a:t>
            </a:r>
            <a:r>
              <a:rPr lang="zh-CN" altLang="en-US" dirty="0"/>
              <a:t>、现有一个采用</a:t>
            </a:r>
            <a:r>
              <a:rPr lang="en-US" altLang="zh-CN" dirty="0"/>
              <a:t>4</a:t>
            </a:r>
            <a:r>
              <a:rPr lang="zh-CN" altLang="en-US" dirty="0"/>
              <a:t>位循环码码盘的光电式编码器，码盘的起始位置对应的编码是</a:t>
            </a:r>
            <a:r>
              <a:rPr lang="en-US" altLang="zh-CN" dirty="0"/>
              <a:t>0011</a:t>
            </a:r>
            <a:r>
              <a:rPr lang="zh-CN" altLang="en-US" dirty="0"/>
              <a:t>，终止位置对应的编码是</a:t>
            </a:r>
            <a:r>
              <a:rPr lang="en-US" altLang="zh-CN" dirty="0"/>
              <a:t>0101</a:t>
            </a:r>
            <a:r>
              <a:rPr lang="zh-CN" altLang="en-US" dirty="0"/>
              <a:t>，则该码盘转动的角度可能会是（       ）</a:t>
            </a:r>
            <a:endParaRPr lang="zh-CN" altLang="en-US" dirty="0"/>
          </a:p>
          <a:p>
            <a:r>
              <a:rPr lang="en-US" altLang="zh-CN" dirty="0"/>
              <a:t>A</a:t>
            </a:r>
            <a:r>
              <a:rPr lang="zh-CN" altLang="en-US" dirty="0"/>
              <a:t>．</a:t>
            </a:r>
            <a:r>
              <a:rPr lang="en-US" altLang="zh-CN" dirty="0"/>
              <a:t>45°          B.60°           </a:t>
            </a:r>
            <a:r>
              <a:rPr lang="en-US" altLang="zh-CN" dirty="0">
                <a:solidFill>
                  <a:srgbClr val="FF0000"/>
                </a:solidFill>
              </a:rPr>
              <a:t>C.90°              </a:t>
            </a:r>
            <a:r>
              <a:rPr lang="en-US" altLang="zh-CN" dirty="0"/>
              <a:t>D.120°</a:t>
            </a:r>
            <a:endParaRPr lang="en-US" altLang="zh-CN" dirty="0"/>
          </a:p>
          <a:p>
            <a:r>
              <a:rPr lang="en-US" altLang="zh-CN" dirty="0"/>
              <a:t>26</a:t>
            </a:r>
            <a:r>
              <a:rPr lang="zh-CN" altLang="en-US" dirty="0"/>
              <a:t>、现有一个采用</a:t>
            </a:r>
            <a:r>
              <a:rPr lang="en-US" altLang="zh-CN" dirty="0"/>
              <a:t>4</a:t>
            </a:r>
            <a:r>
              <a:rPr lang="zh-CN" altLang="en-US" dirty="0"/>
              <a:t>位循环码码盘的光电式编码器，码盘的起始位置对应的编码是</a:t>
            </a:r>
            <a:r>
              <a:rPr lang="en-US" altLang="zh-CN" dirty="0"/>
              <a:t>0011</a:t>
            </a:r>
            <a:r>
              <a:rPr lang="zh-CN" altLang="en-US" dirty="0"/>
              <a:t>，终止位置对应的编码是</a:t>
            </a:r>
            <a:r>
              <a:rPr lang="en-US" altLang="zh-CN" dirty="0"/>
              <a:t>1111</a:t>
            </a:r>
            <a:r>
              <a:rPr lang="zh-CN" altLang="en-US" dirty="0"/>
              <a:t>，则该码盘转动的角度可能会是（       ）</a:t>
            </a:r>
            <a:endParaRPr lang="zh-CN" altLang="en-US" dirty="0"/>
          </a:p>
          <a:p>
            <a:r>
              <a:rPr lang="en-US" altLang="zh-CN" dirty="0"/>
              <a:t>A</a:t>
            </a:r>
            <a:r>
              <a:rPr lang="zh-CN" altLang="en-US" dirty="0"/>
              <a:t>．</a:t>
            </a:r>
            <a:r>
              <a:rPr lang="en-US" altLang="zh-CN" dirty="0"/>
              <a:t>60°          B.90°           </a:t>
            </a:r>
            <a:r>
              <a:rPr lang="en-US" altLang="zh-CN" dirty="0">
                <a:solidFill>
                  <a:srgbClr val="FF0000"/>
                </a:solidFill>
              </a:rPr>
              <a:t>C.180°             </a:t>
            </a:r>
            <a:r>
              <a:rPr lang="en-US" altLang="zh-CN" dirty="0"/>
              <a:t>D.270°   </a:t>
            </a:r>
            <a:endParaRPr lang="en-US" altLang="zh-CN" dirty="0"/>
          </a:p>
          <a:p>
            <a:r>
              <a:rPr lang="en-US" altLang="zh-CN" dirty="0"/>
              <a:t>27</a:t>
            </a:r>
            <a:r>
              <a:rPr lang="zh-CN" altLang="en-US" dirty="0"/>
              <a:t>、一个</a:t>
            </a:r>
            <a:r>
              <a:rPr lang="en-US" altLang="zh-CN" dirty="0"/>
              <a:t>6</a:t>
            </a:r>
            <a:r>
              <a:rPr lang="zh-CN" altLang="en-US" dirty="0"/>
              <a:t>位的二进制光电式编码器，其测量精度约为（      ）</a:t>
            </a:r>
            <a:endParaRPr lang="zh-CN" altLang="en-US" dirty="0"/>
          </a:p>
          <a:p>
            <a:r>
              <a:rPr lang="en-US" altLang="zh-CN" dirty="0">
                <a:solidFill>
                  <a:srgbClr val="FF0000"/>
                </a:solidFill>
              </a:rPr>
              <a:t>A</a:t>
            </a:r>
            <a:r>
              <a:rPr lang="zh-CN" altLang="en-US" dirty="0">
                <a:solidFill>
                  <a:srgbClr val="FF0000"/>
                </a:solidFill>
              </a:rPr>
              <a:t>．</a:t>
            </a:r>
            <a:r>
              <a:rPr lang="en-US" altLang="zh-CN" dirty="0">
                <a:solidFill>
                  <a:srgbClr val="FF0000"/>
                </a:solidFill>
              </a:rPr>
              <a:t>5.6°         </a:t>
            </a:r>
            <a:r>
              <a:rPr lang="en-US" altLang="zh-CN" dirty="0"/>
              <a:t>B. 0.17°  </a:t>
            </a:r>
            <a:r>
              <a:rPr lang="zh-CN" altLang="en-US" dirty="0"/>
              <a:t>　　　</a:t>
            </a:r>
            <a:r>
              <a:rPr lang="en-US" altLang="zh-CN" dirty="0"/>
              <a:t>C</a:t>
            </a:r>
            <a:r>
              <a:rPr lang="zh-CN" altLang="en-US" dirty="0"/>
              <a:t>．</a:t>
            </a:r>
            <a:r>
              <a:rPr lang="en-US" altLang="zh-CN" dirty="0"/>
              <a:t>0.016°          D. 60°</a:t>
            </a:r>
            <a:endParaRPr lang="en-US" altLang="zh-CN" dirty="0"/>
          </a:p>
          <a:p>
            <a:r>
              <a:rPr lang="en-US" altLang="zh-CN" dirty="0"/>
              <a:t>28</a:t>
            </a:r>
            <a:r>
              <a:rPr lang="zh-CN" altLang="en-US" dirty="0"/>
              <a:t>、（   ）属于脉冲盘式编码器。</a:t>
            </a:r>
            <a:endParaRPr lang="zh-CN" altLang="en-US" dirty="0"/>
          </a:p>
          <a:p>
            <a:r>
              <a:rPr lang="en-US" altLang="zh-CN" dirty="0"/>
              <a:t>A</a:t>
            </a:r>
            <a:r>
              <a:rPr lang="zh-CN" altLang="en-US" dirty="0"/>
              <a:t>．接触式编码器</a:t>
            </a:r>
            <a:endParaRPr lang="zh-CN" altLang="en-US" dirty="0"/>
          </a:p>
          <a:p>
            <a:r>
              <a:rPr lang="en-US" altLang="zh-CN" dirty="0"/>
              <a:t>B</a:t>
            </a:r>
            <a:r>
              <a:rPr lang="zh-CN" altLang="en-US" dirty="0"/>
              <a:t>．光电式编码器</a:t>
            </a:r>
            <a:endParaRPr lang="zh-CN" altLang="en-US" dirty="0"/>
          </a:p>
          <a:p>
            <a:r>
              <a:rPr lang="en-US" altLang="zh-CN" dirty="0">
                <a:solidFill>
                  <a:srgbClr val="FF0000"/>
                </a:solidFill>
              </a:rPr>
              <a:t>C</a:t>
            </a:r>
            <a:r>
              <a:rPr lang="zh-CN" altLang="en-US" dirty="0">
                <a:solidFill>
                  <a:srgbClr val="FF0000"/>
                </a:solidFill>
              </a:rPr>
              <a:t>．增量编码器</a:t>
            </a:r>
            <a:endParaRPr lang="zh-CN" altLang="en-US" dirty="0">
              <a:solidFill>
                <a:srgbClr val="FF0000"/>
              </a:solidFill>
            </a:endParaRPr>
          </a:p>
          <a:p>
            <a:r>
              <a:rPr lang="en-US" altLang="zh-CN" dirty="0"/>
              <a:t>D</a:t>
            </a:r>
            <a:r>
              <a:rPr lang="zh-CN" altLang="en-US" dirty="0"/>
              <a:t>．电磁式编码器</a:t>
            </a:r>
            <a:endParaRPr lang="zh-CN" altLang="en-US" dirty="0"/>
          </a:p>
          <a:p>
            <a:r>
              <a:rPr lang="en-US" altLang="zh-CN" dirty="0"/>
              <a:t>29</a:t>
            </a:r>
            <a:r>
              <a:rPr lang="zh-CN" altLang="en-US" dirty="0"/>
              <a:t>、采用</a:t>
            </a:r>
            <a:r>
              <a:rPr lang="en-US" altLang="zh-CN" dirty="0"/>
              <a:t>50</a:t>
            </a:r>
            <a:r>
              <a:rPr lang="zh-CN" altLang="en-US" dirty="0"/>
              <a:t>线</a:t>
            </a:r>
            <a:r>
              <a:rPr lang="en-US" altLang="zh-CN" dirty="0"/>
              <a:t>/mm</a:t>
            </a:r>
            <a:r>
              <a:rPr lang="zh-CN" altLang="en-US" dirty="0"/>
              <a:t>的计量光栅测量线位移</a:t>
            </a:r>
            <a:r>
              <a:rPr lang="en-US" altLang="zh-CN" dirty="0"/>
              <a:t>,</a:t>
            </a:r>
            <a:r>
              <a:rPr lang="zh-CN" altLang="en-US" dirty="0"/>
              <a:t>若指示光栅上的莫尔条纹移动了</a:t>
            </a:r>
            <a:r>
              <a:rPr lang="en-US" altLang="zh-CN" dirty="0"/>
              <a:t>12</a:t>
            </a:r>
            <a:r>
              <a:rPr lang="zh-CN" altLang="en-US" dirty="0"/>
              <a:t>条</a:t>
            </a:r>
            <a:r>
              <a:rPr lang="en-US" altLang="zh-CN" dirty="0"/>
              <a:t>,</a:t>
            </a:r>
            <a:r>
              <a:rPr lang="zh-CN" altLang="en-US" dirty="0"/>
              <a:t>则被测线位移为（     ）</a:t>
            </a:r>
            <a:r>
              <a:rPr lang="en-US" altLang="zh-CN" dirty="0"/>
              <a:t>mm                                            </a:t>
            </a:r>
            <a:endParaRPr lang="en-US" altLang="zh-CN" dirty="0"/>
          </a:p>
          <a:p>
            <a:r>
              <a:rPr lang="en-US" altLang="zh-CN" dirty="0"/>
              <a:t>A</a:t>
            </a:r>
            <a:r>
              <a:rPr lang="zh-CN" altLang="en-US" dirty="0"/>
              <a:t>．</a:t>
            </a:r>
            <a:r>
              <a:rPr lang="en-US" altLang="zh-CN" dirty="0"/>
              <a:t>0.02         B. 0.12   </a:t>
            </a:r>
            <a:r>
              <a:rPr lang="zh-CN" altLang="en-US" dirty="0"/>
              <a:t>　　　</a:t>
            </a:r>
            <a:r>
              <a:rPr lang="en-US" altLang="zh-CN" dirty="0">
                <a:solidFill>
                  <a:srgbClr val="FF0000"/>
                </a:solidFill>
              </a:rPr>
              <a:t>C</a:t>
            </a:r>
            <a:r>
              <a:rPr lang="zh-CN" altLang="en-US" dirty="0">
                <a:solidFill>
                  <a:srgbClr val="FF0000"/>
                </a:solidFill>
              </a:rPr>
              <a:t>． </a:t>
            </a:r>
            <a:r>
              <a:rPr lang="en-US" altLang="zh-CN" dirty="0">
                <a:solidFill>
                  <a:srgbClr val="FF0000"/>
                </a:solidFill>
              </a:rPr>
              <a:t>0.24        </a:t>
            </a:r>
            <a:r>
              <a:rPr lang="en-US" altLang="zh-CN" dirty="0"/>
              <a:t>D. 0.48 </a:t>
            </a:r>
            <a:endParaRPr lang="en-US" altLang="zh-CN" dirty="0"/>
          </a:p>
        </p:txBody>
      </p:sp>
      <p:graphicFrame>
        <p:nvGraphicFramePr>
          <p:cNvPr id="4" name="表格 3"/>
          <p:cNvGraphicFramePr>
            <a:graphicFrameLocks noGrp="1"/>
          </p:cNvGraphicFramePr>
          <p:nvPr/>
        </p:nvGraphicFramePr>
        <p:xfrm>
          <a:off x="10628563" y="2482510"/>
          <a:ext cx="781254" cy="1351026"/>
        </p:xfrm>
        <a:graphic>
          <a:graphicData uri="http://schemas.openxmlformats.org/drawingml/2006/table">
            <a:tbl>
              <a:tblPr firstRow="1" firstCol="1" bandRow="1">
                <a:tableStyleId>{5C22544A-7EE6-4342-B048-85BDC9FD1C3A}</a:tableStyleId>
              </a:tblPr>
              <a:tblGrid>
                <a:gridCol w="428625"/>
                <a:gridCol w="352629"/>
              </a:tblGrid>
              <a:tr h="0">
                <a:tc>
                  <a:txBody>
                    <a:bodyPr/>
                    <a:lstStyle/>
                    <a:p>
                      <a:pPr algn="just">
                        <a:lnSpc>
                          <a:spcPts val="2000"/>
                        </a:lnSpc>
                        <a:spcAft>
                          <a:spcPts val="0"/>
                        </a:spcAft>
                      </a:pPr>
                      <a:r>
                        <a:rPr lang="en-US" sz="1050" kern="100">
                          <a:effectLst/>
                        </a:rPr>
                        <a:t>24</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D</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25</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26</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27</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A</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28</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a:effectLst/>
                        </a:rPr>
                        <a:t>C</a:t>
                      </a:r>
                      <a:endParaRPr lang="zh-CN" sz="1050" kern="100">
                        <a:effectLst/>
                        <a:latin typeface="Times New Roman" panose="02020603050405020304"/>
                        <a:ea typeface="宋体" panose="02010600030101010101" pitchFamily="2" charset="-122"/>
                      </a:endParaRPr>
                    </a:p>
                  </a:txBody>
                  <a:tcPr marL="68580" marR="68580" marT="0" marB="0"/>
                </a:tc>
              </a:tr>
              <a:tr h="0">
                <a:tc>
                  <a:txBody>
                    <a:bodyPr/>
                    <a:lstStyle/>
                    <a:p>
                      <a:pPr algn="just">
                        <a:lnSpc>
                          <a:spcPts val="2000"/>
                        </a:lnSpc>
                        <a:spcAft>
                          <a:spcPts val="0"/>
                        </a:spcAft>
                      </a:pPr>
                      <a:r>
                        <a:rPr lang="en-US" sz="1050" kern="100">
                          <a:effectLst/>
                        </a:rPr>
                        <a:t>29</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lnSpc>
                          <a:spcPts val="2000"/>
                        </a:lnSpc>
                        <a:spcAft>
                          <a:spcPts val="0"/>
                        </a:spcAft>
                      </a:pPr>
                      <a:r>
                        <a:rPr lang="en-US" sz="1050" kern="100" dirty="0">
                          <a:effectLst/>
                        </a:rPr>
                        <a:t>C</a:t>
                      </a:r>
                      <a:endParaRPr lang="zh-CN" sz="105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电容式传感器</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36867" name="矩形 2"/>
          <p:cNvSpPr>
            <a:spLocks noChangeArrowheads="1"/>
          </p:cNvSpPr>
          <p:nvPr/>
        </p:nvSpPr>
        <p:spPr bwMode="auto">
          <a:xfrm>
            <a:off x="2351089" y="1341438"/>
            <a:ext cx="492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zh-CN"/>
              <a:t>解：（1）极板未移动时，电容的初始电容值。</a:t>
            </a:r>
            <a:endParaRPr lang="zh-CN" altLang="zh-CN"/>
          </a:p>
        </p:txBody>
      </p:sp>
      <p:sp>
        <p:nvSpPr>
          <p:cNvPr id="3686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endParaRPr lang="zh-CN" altLang="en-US"/>
          </a:p>
        </p:txBody>
      </p:sp>
      <p:graphicFrame>
        <p:nvGraphicFramePr>
          <p:cNvPr id="36869" name="对象 4"/>
          <p:cNvGraphicFramePr>
            <a:graphicFrameLocks noChangeAspect="1"/>
          </p:cNvGraphicFramePr>
          <p:nvPr/>
        </p:nvGraphicFramePr>
        <p:xfrm>
          <a:off x="1878014" y="1844675"/>
          <a:ext cx="8435975" cy="1017588"/>
        </p:xfrm>
        <a:graphic>
          <a:graphicData uri="http://schemas.openxmlformats.org/presentationml/2006/ole">
            <mc:AlternateContent xmlns:mc="http://schemas.openxmlformats.org/markup-compatibility/2006">
              <mc:Choice xmlns:v="urn:schemas-microsoft-com:vml" Requires="v">
                <p:oleObj spid="_x0000_s2070" name="Equation" r:id="rId1" imgW="3987800" imgH="419100" progId="Equation.DSMT4">
                  <p:embed/>
                </p:oleObj>
              </mc:Choice>
              <mc:Fallback>
                <p:oleObj name="Equation" r:id="rId1" imgW="3987800" imgH="419100" progId="Equation.DSMT4">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014" y="1844675"/>
                        <a:ext cx="843597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1"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2" name="矩形 9"/>
          <p:cNvSpPr>
            <a:spLocks noChangeArrowheads="1"/>
          </p:cNvSpPr>
          <p:nvPr/>
        </p:nvSpPr>
        <p:spPr bwMode="auto">
          <a:xfrm>
            <a:off x="1797050" y="3228975"/>
            <a:ext cx="68405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733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ts val="2000"/>
              </a:lnSpc>
            </a:pPr>
            <a:r>
              <a:rPr lang="zh-CN" altLang="zh-CN">
                <a:latin typeface="Times New Roman" panose="02020603050405020304" pitchFamily="18" charset="0"/>
                <a:ea typeface="幼圆" panose="02010509060101010101" pitchFamily="49" charset="-122"/>
              </a:rPr>
              <a:t>（2）</a:t>
            </a:r>
            <a:r>
              <a:rPr lang="zh-CN" altLang="zh-CN">
                <a:latin typeface="宋体" panose="02010600030101010101" pitchFamily="2" charset="-122"/>
              </a:rPr>
              <a:t>当一块极板沿长度方向在原始位置上平移时，有：</a:t>
            </a:r>
            <a:endParaRPr lang="zh-CN" altLang="zh-CN">
              <a:latin typeface="宋体" panose="02010600030101010101" pitchFamily="2" charset="-122"/>
            </a:endParaRPr>
          </a:p>
        </p:txBody>
      </p:sp>
      <p:sp>
        <p:nvSpPr>
          <p:cNvPr id="36873"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endParaRPr lang="zh-CN" altLang="en-US"/>
          </a:p>
        </p:txBody>
      </p:sp>
      <p:graphicFrame>
        <p:nvGraphicFramePr>
          <p:cNvPr id="36874" name="对象 11"/>
          <p:cNvGraphicFramePr>
            <a:graphicFrameLocks noChangeAspect="1"/>
          </p:cNvGraphicFramePr>
          <p:nvPr/>
        </p:nvGraphicFramePr>
        <p:xfrm>
          <a:off x="7523164" y="3006726"/>
          <a:ext cx="1258887" cy="792163"/>
        </p:xfrm>
        <a:graphic>
          <a:graphicData uri="http://schemas.openxmlformats.org/presentationml/2006/ole">
            <mc:AlternateContent xmlns:mc="http://schemas.openxmlformats.org/markup-compatibility/2006">
              <mc:Choice xmlns:v="urn:schemas-microsoft-com:vml" Requires="v">
                <p:oleObj spid="_x0000_s2071" name="Equation" r:id="rId3" imgW="396240" imgH="252095" progId="Equation.DSMT4">
                  <p:embed/>
                </p:oleObj>
              </mc:Choice>
              <mc:Fallback>
                <p:oleObj name="Equation" r:id="rId3" imgW="396240" imgH="252095" progId="Equation.DSMT4">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3164" y="3006726"/>
                        <a:ext cx="12588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5" name="矩形 12"/>
          <p:cNvSpPr>
            <a:spLocks noChangeArrowheads="1"/>
          </p:cNvSpPr>
          <p:nvPr/>
        </p:nvSpPr>
        <p:spPr bwMode="auto">
          <a:xfrm>
            <a:off x="2279650" y="4087814"/>
            <a:ext cx="5976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zh-CN"/>
              <a:t>当一块极板沿宽度方向在原始位置上平移时，有：</a:t>
            </a:r>
            <a:endParaRPr lang="zh-CN" altLang="en-US"/>
          </a:p>
        </p:txBody>
      </p:sp>
      <p:sp>
        <p:nvSpPr>
          <p:cNvPr id="36876" name="Rectangle 1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endParaRPr lang="zh-CN" altLang="en-US"/>
          </a:p>
        </p:txBody>
      </p:sp>
      <p:graphicFrame>
        <p:nvGraphicFramePr>
          <p:cNvPr id="36877" name="对象 14"/>
          <p:cNvGraphicFramePr>
            <a:graphicFrameLocks noChangeAspect="1"/>
          </p:cNvGraphicFramePr>
          <p:nvPr/>
        </p:nvGraphicFramePr>
        <p:xfrm>
          <a:off x="7535863" y="3911601"/>
          <a:ext cx="1160462" cy="722313"/>
        </p:xfrm>
        <a:graphic>
          <a:graphicData uri="http://schemas.openxmlformats.org/presentationml/2006/ole">
            <mc:AlternateContent xmlns:mc="http://schemas.openxmlformats.org/markup-compatibility/2006">
              <mc:Choice xmlns:v="urn:schemas-microsoft-com:vml" Requires="v">
                <p:oleObj spid="_x0000_s2072" name="Equation" r:id="rId5" imgW="403225" imgH="252095" progId="Equation.DSMT4">
                  <p:embed/>
                </p:oleObj>
              </mc:Choice>
              <mc:Fallback>
                <p:oleObj name="Equation" r:id="rId5" imgW="403225" imgH="252095" progId="Equation.DSMT4">
                  <p:embed/>
                  <p:pic>
                    <p:nvPicPr>
                      <p:cNvPr id="0"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5863" y="3911601"/>
                        <a:ext cx="1160462"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7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9150" y="4581525"/>
            <a:ext cx="47942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9" name="Rectangle 2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endParaRPr lang="zh-CN" altLang="en-US"/>
          </a:p>
        </p:txBody>
      </p:sp>
      <p:graphicFrame>
        <p:nvGraphicFramePr>
          <p:cNvPr id="36880" name="对象 16"/>
          <p:cNvGraphicFramePr>
            <a:graphicFrameLocks noChangeAspect="1"/>
          </p:cNvGraphicFramePr>
          <p:nvPr/>
        </p:nvGraphicFramePr>
        <p:xfrm>
          <a:off x="3071813" y="5300663"/>
          <a:ext cx="5503862" cy="792162"/>
        </p:xfrm>
        <a:graphic>
          <a:graphicData uri="http://schemas.openxmlformats.org/presentationml/2006/ole">
            <mc:AlternateContent xmlns:mc="http://schemas.openxmlformats.org/markup-compatibility/2006">
              <mc:Choice xmlns:v="urn:schemas-microsoft-com:vml" Requires="v">
                <p:oleObj spid="_x0000_s2073" name="Equation" r:id="rId8" imgW="1440180" imgH="208915" progId="Equation.DSMT4">
                  <p:embed/>
                </p:oleObj>
              </mc:Choice>
              <mc:Fallback>
                <p:oleObj name="Equation" r:id="rId8" imgW="1440180" imgH="208915" progId="Equation.DSMT4">
                  <p:embed/>
                  <p:pic>
                    <p:nvPicPr>
                      <p:cNvPr id="0" name="对象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1813" y="5300663"/>
                        <a:ext cx="55038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4511676" y="6165850"/>
            <a:ext cx="3057525" cy="522288"/>
          </a:xfrm>
          <a:prstGeom prst="rect">
            <a:avLst/>
          </a:prstGeom>
          <a:solidFill>
            <a:schemeClr val="bg1">
              <a:lumMod val="85000"/>
            </a:schemeClr>
          </a:solidFill>
        </p:spPr>
        <p:txBody>
          <a:bodyPr wrap="none">
            <a:spAutoFit/>
          </a:bodyPr>
          <a:lstStyle/>
          <a:p>
            <a:pPr>
              <a:defRPr/>
            </a:pPr>
            <a:r>
              <a:rPr lang="zh-CN" altLang="zh-CN" sz="2800" b="1" dirty="0">
                <a:solidFill>
                  <a:srgbClr val="FF0000"/>
                </a:solidFill>
              </a:rPr>
              <a:t>知识点：工作原理</a:t>
            </a:r>
            <a:endParaRPr lang="zh-CN" altLang="en-US" sz="2800"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简答题</a:t>
            </a:r>
            <a:endParaRPr lang="zh-CN" altLang="en-US" dirty="0"/>
          </a:p>
        </p:txBody>
      </p:sp>
      <p:sp>
        <p:nvSpPr>
          <p:cNvPr id="3" name="矩形 2"/>
          <p:cNvSpPr/>
          <p:nvPr/>
        </p:nvSpPr>
        <p:spPr>
          <a:xfrm>
            <a:off x="143103" y="1267828"/>
            <a:ext cx="6092825" cy="4801314"/>
          </a:xfrm>
          <a:prstGeom prst="rect">
            <a:avLst/>
          </a:prstGeom>
        </p:spPr>
        <p:txBody>
          <a:bodyPr>
            <a:spAutoFit/>
          </a:bodyPr>
          <a:lstStyle/>
          <a:p>
            <a:r>
              <a:rPr lang="en-US" altLang="zh-CN" dirty="0"/>
              <a:t>1</a:t>
            </a:r>
            <a:r>
              <a:rPr lang="zh-CN" altLang="zh-CN" dirty="0"/>
              <a:t>、什么是光电式传感器？</a:t>
            </a:r>
            <a:endParaRPr lang="zh-CN" altLang="zh-CN" dirty="0"/>
          </a:p>
          <a:p>
            <a:r>
              <a:rPr lang="en-US" altLang="zh-CN" dirty="0"/>
              <a:t>2</a:t>
            </a:r>
            <a:r>
              <a:rPr lang="zh-CN" altLang="zh-CN" dirty="0"/>
              <a:t>、光电式传感器的基本工作原理是什么？ </a:t>
            </a:r>
            <a:endParaRPr lang="zh-CN" altLang="zh-CN" dirty="0"/>
          </a:p>
          <a:p>
            <a:r>
              <a:rPr lang="en-US" altLang="zh-CN" dirty="0"/>
              <a:t>3</a:t>
            </a:r>
            <a:r>
              <a:rPr lang="zh-CN" altLang="zh-CN" dirty="0"/>
              <a:t>、光电式传感器的基本形式有哪些？</a:t>
            </a:r>
            <a:endParaRPr lang="zh-CN" altLang="zh-CN" dirty="0"/>
          </a:p>
          <a:p>
            <a:r>
              <a:rPr lang="en-US" altLang="zh-CN" dirty="0"/>
              <a:t>4</a:t>
            </a:r>
            <a:r>
              <a:rPr lang="zh-CN" altLang="zh-CN" dirty="0"/>
              <a:t>、什么是光电器件？</a:t>
            </a:r>
            <a:endParaRPr lang="zh-CN" altLang="zh-CN" dirty="0"/>
          </a:p>
          <a:p>
            <a:r>
              <a:rPr lang="en-US" altLang="zh-CN" dirty="0"/>
              <a:t>5</a:t>
            </a:r>
            <a:r>
              <a:rPr lang="zh-CN" altLang="zh-CN" dirty="0"/>
              <a:t>、典型的光电器件有哪些？</a:t>
            </a:r>
            <a:endParaRPr lang="zh-CN" altLang="zh-CN" dirty="0"/>
          </a:p>
          <a:p>
            <a:r>
              <a:rPr lang="en-US" altLang="zh-CN" dirty="0"/>
              <a:t>6</a:t>
            </a:r>
            <a:r>
              <a:rPr lang="zh-CN" altLang="zh-CN" dirty="0"/>
              <a:t>、</a:t>
            </a:r>
            <a:r>
              <a:rPr lang="en-US" altLang="zh-CN" dirty="0"/>
              <a:t>CCD</a:t>
            </a:r>
            <a:r>
              <a:rPr lang="zh-CN" altLang="zh-CN" dirty="0"/>
              <a:t>的电荷转移原理是什么？</a:t>
            </a:r>
            <a:endParaRPr lang="zh-CN" altLang="zh-CN" dirty="0"/>
          </a:p>
          <a:p>
            <a:r>
              <a:rPr lang="en-US" altLang="zh-CN" dirty="0"/>
              <a:t>7</a:t>
            </a:r>
            <a:r>
              <a:rPr lang="zh-CN" altLang="zh-CN" dirty="0"/>
              <a:t>、什么是全反射？</a:t>
            </a:r>
            <a:endParaRPr lang="zh-CN" altLang="zh-CN" dirty="0"/>
          </a:p>
          <a:p>
            <a:r>
              <a:rPr lang="en-US" altLang="zh-CN" dirty="0"/>
              <a:t>8</a:t>
            </a:r>
            <a:r>
              <a:rPr lang="zh-CN" altLang="zh-CN" dirty="0"/>
              <a:t>、光纤的数值孔径有何意义？</a:t>
            </a:r>
            <a:endParaRPr lang="zh-CN" altLang="zh-CN" dirty="0"/>
          </a:p>
          <a:p>
            <a:r>
              <a:rPr lang="en-US" altLang="zh-CN" dirty="0"/>
              <a:t>9</a:t>
            </a:r>
            <a:r>
              <a:rPr lang="zh-CN" altLang="zh-CN" dirty="0"/>
              <a:t>、何谓</a:t>
            </a:r>
            <a:r>
              <a:rPr lang="en-US" altLang="zh-CN" dirty="0"/>
              <a:t>CCD</a:t>
            </a:r>
            <a:r>
              <a:rPr lang="zh-CN" altLang="zh-CN" dirty="0"/>
              <a:t>势阱？</a:t>
            </a:r>
            <a:r>
              <a:rPr lang="en-US" altLang="zh-CN" dirty="0"/>
              <a:t> </a:t>
            </a:r>
            <a:endParaRPr lang="zh-CN" altLang="zh-CN" dirty="0"/>
          </a:p>
          <a:p>
            <a:r>
              <a:rPr lang="en-US" altLang="zh-CN" dirty="0"/>
              <a:t>10</a:t>
            </a:r>
            <a:r>
              <a:rPr lang="zh-CN" altLang="zh-CN" dirty="0"/>
              <a:t>、光电器件有哪几种类型？各有何特点？</a:t>
            </a:r>
            <a:endParaRPr lang="zh-CN" altLang="zh-CN" dirty="0"/>
          </a:p>
          <a:p>
            <a:r>
              <a:rPr lang="en-US" altLang="zh-CN" dirty="0"/>
              <a:t>11</a:t>
            </a:r>
            <a:r>
              <a:rPr lang="zh-CN" altLang="zh-CN" dirty="0"/>
              <a:t>、光在光纤中是怎样传输的？</a:t>
            </a:r>
            <a:endParaRPr lang="zh-CN" altLang="zh-CN" dirty="0"/>
          </a:p>
          <a:p>
            <a:r>
              <a:rPr lang="en-US" altLang="zh-CN" dirty="0"/>
              <a:t>12</a:t>
            </a:r>
            <a:r>
              <a:rPr lang="zh-CN" altLang="zh-CN" dirty="0"/>
              <a:t>、对光纤及入射光的入射角有什么要求？</a:t>
            </a:r>
            <a:endParaRPr lang="zh-CN" altLang="zh-CN" dirty="0"/>
          </a:p>
          <a:p>
            <a:r>
              <a:rPr lang="en-US" altLang="zh-CN" dirty="0"/>
              <a:t>13</a:t>
            </a:r>
            <a:r>
              <a:rPr lang="zh-CN" altLang="zh-CN" dirty="0"/>
              <a:t>、试述光敏电阻的工作原理。</a:t>
            </a:r>
            <a:endParaRPr lang="zh-CN" altLang="zh-CN" dirty="0"/>
          </a:p>
          <a:p>
            <a:r>
              <a:rPr lang="en-US" altLang="zh-CN" dirty="0"/>
              <a:t>14</a:t>
            </a:r>
            <a:r>
              <a:rPr lang="zh-CN" altLang="zh-CN" dirty="0"/>
              <a:t>、试述光敏二极管的工作原理。</a:t>
            </a:r>
            <a:endParaRPr lang="zh-CN" altLang="zh-CN" dirty="0"/>
          </a:p>
          <a:p>
            <a:r>
              <a:rPr lang="en-US" altLang="zh-CN" dirty="0"/>
              <a:t>15</a:t>
            </a:r>
            <a:r>
              <a:rPr lang="zh-CN" altLang="zh-CN" dirty="0"/>
              <a:t>、试述光敏三极管的工作原理。</a:t>
            </a:r>
            <a:endParaRPr lang="zh-CN" altLang="zh-CN" dirty="0"/>
          </a:p>
          <a:p>
            <a:r>
              <a:rPr lang="en-US" altLang="zh-CN" dirty="0"/>
              <a:t>16</a:t>
            </a:r>
            <a:r>
              <a:rPr lang="zh-CN" altLang="zh-CN" dirty="0"/>
              <a:t>、试述光电池的工作原理。</a:t>
            </a:r>
            <a:endParaRPr lang="zh-CN" altLang="zh-CN" dirty="0"/>
          </a:p>
          <a:p>
            <a:r>
              <a:rPr lang="en-US" altLang="zh-CN" dirty="0"/>
              <a:t>17</a:t>
            </a:r>
            <a:r>
              <a:rPr lang="zh-CN" altLang="zh-CN" dirty="0"/>
              <a:t>、简述什么是光电导效应？</a:t>
            </a:r>
            <a:endParaRPr lang="zh-CN" altLang="zh-CN" dirty="0"/>
          </a:p>
        </p:txBody>
      </p:sp>
      <p:sp>
        <p:nvSpPr>
          <p:cNvPr id="5" name="矩形 4"/>
          <p:cNvSpPr/>
          <p:nvPr/>
        </p:nvSpPr>
        <p:spPr>
          <a:xfrm>
            <a:off x="5237617" y="948690"/>
            <a:ext cx="6092825" cy="5909310"/>
          </a:xfrm>
          <a:prstGeom prst="rect">
            <a:avLst/>
          </a:prstGeom>
        </p:spPr>
        <p:txBody>
          <a:bodyPr>
            <a:spAutoFit/>
          </a:bodyPr>
          <a:lstStyle/>
          <a:p>
            <a:r>
              <a:rPr lang="en-US" altLang="zh-CN" dirty="0"/>
              <a:t>18</a:t>
            </a:r>
            <a:r>
              <a:rPr lang="zh-CN" altLang="en-US" dirty="0"/>
              <a:t>、简述什么是光生伏特效应？</a:t>
            </a:r>
            <a:endParaRPr lang="zh-CN" altLang="en-US" dirty="0"/>
          </a:p>
          <a:p>
            <a:r>
              <a:rPr lang="en-US" altLang="zh-CN" dirty="0"/>
              <a:t>19</a:t>
            </a:r>
            <a:r>
              <a:rPr lang="zh-CN" altLang="en-US" dirty="0"/>
              <a:t>、简述什么是外光电效应？</a:t>
            </a:r>
            <a:endParaRPr lang="zh-CN" altLang="en-US" dirty="0"/>
          </a:p>
          <a:p>
            <a:r>
              <a:rPr lang="en-US" altLang="zh-CN" dirty="0"/>
              <a:t>20</a:t>
            </a:r>
            <a:r>
              <a:rPr lang="zh-CN" altLang="en-US" dirty="0"/>
              <a:t>、典型的光电器件有哪些？</a:t>
            </a:r>
            <a:endParaRPr lang="zh-CN" altLang="en-US" dirty="0"/>
          </a:p>
          <a:p>
            <a:r>
              <a:rPr lang="en-US" altLang="zh-CN" dirty="0"/>
              <a:t>21</a:t>
            </a:r>
            <a:r>
              <a:rPr lang="zh-CN" altLang="en-US" dirty="0"/>
              <a:t>、简述光纤传感器的组成。</a:t>
            </a:r>
            <a:endParaRPr lang="zh-CN" altLang="en-US" dirty="0"/>
          </a:p>
          <a:p>
            <a:r>
              <a:rPr lang="en-US" altLang="zh-CN" dirty="0"/>
              <a:t>22</a:t>
            </a:r>
            <a:r>
              <a:rPr lang="zh-CN" altLang="en-US" dirty="0"/>
              <a:t>、简述光纤传感器的工作原理。</a:t>
            </a:r>
            <a:endParaRPr lang="zh-CN" altLang="en-US" dirty="0"/>
          </a:p>
          <a:p>
            <a:r>
              <a:rPr lang="en-US" altLang="zh-CN" dirty="0"/>
              <a:t>23</a:t>
            </a:r>
            <a:r>
              <a:rPr lang="zh-CN" altLang="en-US" dirty="0"/>
              <a:t>、请简述光导纤维传光原理。</a:t>
            </a:r>
            <a:endParaRPr lang="zh-CN" altLang="en-US" dirty="0"/>
          </a:p>
          <a:p>
            <a:r>
              <a:rPr lang="en-US" altLang="zh-CN" dirty="0"/>
              <a:t>24</a:t>
            </a:r>
            <a:r>
              <a:rPr lang="zh-CN" altLang="en-US" dirty="0"/>
              <a:t>、请简述半导体光吸收型光纤温度传感器的工作原理。</a:t>
            </a:r>
            <a:endParaRPr lang="zh-CN" altLang="en-US" dirty="0"/>
          </a:p>
          <a:p>
            <a:r>
              <a:rPr lang="en-US" altLang="zh-CN" dirty="0"/>
              <a:t>25</a:t>
            </a:r>
            <a:r>
              <a:rPr lang="zh-CN" altLang="en-US" dirty="0"/>
              <a:t>、什么是光电效应</a:t>
            </a:r>
            <a:r>
              <a:rPr lang="en-US" altLang="zh-CN" dirty="0"/>
              <a:t>? </a:t>
            </a:r>
            <a:endParaRPr lang="en-US" altLang="zh-CN" dirty="0"/>
          </a:p>
          <a:p>
            <a:r>
              <a:rPr lang="en-US" altLang="zh-CN" dirty="0"/>
              <a:t>26</a:t>
            </a:r>
            <a:r>
              <a:rPr lang="zh-CN" altLang="en-US" dirty="0"/>
              <a:t>、光纤传感器技术是一门多学科性科学，涉及到的知识面很广泛，请列举至少四门这样的学科。</a:t>
            </a:r>
            <a:endParaRPr lang="zh-CN" altLang="en-US" dirty="0"/>
          </a:p>
          <a:p>
            <a:r>
              <a:rPr lang="en-US" altLang="zh-CN" dirty="0"/>
              <a:t>27</a:t>
            </a:r>
            <a:r>
              <a:rPr lang="zh-CN" altLang="en-US" dirty="0"/>
              <a:t>、光导纤维有哪些优点？光纤式传感器中光纤的主要优点有哪些？ </a:t>
            </a:r>
            <a:endParaRPr lang="zh-CN" altLang="en-US" dirty="0"/>
          </a:p>
          <a:p>
            <a:r>
              <a:rPr lang="en-US" altLang="zh-CN" dirty="0"/>
              <a:t>28</a:t>
            </a:r>
            <a:r>
              <a:rPr lang="zh-CN" altLang="en-US" dirty="0"/>
              <a:t>、光纤损耗是如何产生的？</a:t>
            </a:r>
            <a:endParaRPr lang="zh-CN" altLang="en-US" dirty="0"/>
          </a:p>
          <a:p>
            <a:r>
              <a:rPr lang="en-US" altLang="zh-CN" dirty="0"/>
              <a:t>29</a:t>
            </a:r>
            <a:r>
              <a:rPr lang="zh-CN" altLang="en-US" dirty="0"/>
              <a:t>、光纤损耗对光纤传感器有哪些影响？</a:t>
            </a:r>
            <a:endParaRPr lang="zh-CN" altLang="en-US" dirty="0"/>
          </a:p>
          <a:p>
            <a:r>
              <a:rPr lang="en-US" altLang="zh-CN" dirty="0"/>
              <a:t>30</a:t>
            </a:r>
            <a:r>
              <a:rPr lang="zh-CN" altLang="en-US" dirty="0"/>
              <a:t>、什么是光电效应和光电器件？</a:t>
            </a:r>
            <a:endParaRPr lang="zh-CN" altLang="en-US" dirty="0"/>
          </a:p>
          <a:p>
            <a:r>
              <a:rPr lang="en-US" altLang="zh-CN" dirty="0"/>
              <a:t>31</a:t>
            </a:r>
            <a:r>
              <a:rPr lang="zh-CN" altLang="en-US" dirty="0"/>
              <a:t>、常用的光电器件有哪几大类？试解释这几类光电器件各自的工作基础并举例。</a:t>
            </a:r>
            <a:endParaRPr lang="zh-CN" altLang="en-US" dirty="0"/>
          </a:p>
          <a:p>
            <a:r>
              <a:rPr lang="en-US" altLang="zh-CN" dirty="0"/>
              <a:t>32</a:t>
            </a:r>
            <a:r>
              <a:rPr lang="zh-CN" altLang="en-US" dirty="0"/>
              <a:t>、利用某循环码盘测得的结果为“</a:t>
            </a:r>
            <a:r>
              <a:rPr lang="en-US" altLang="zh-CN" dirty="0"/>
              <a:t>0110”</a:t>
            </a:r>
            <a:r>
              <a:rPr lang="zh-CN" altLang="en-US" dirty="0"/>
              <a:t>，其实际转过的角度是多少？</a:t>
            </a:r>
            <a:endParaRPr lang="zh-CN" altLang="en-US" dirty="0"/>
          </a:p>
          <a:p>
            <a:r>
              <a:rPr lang="en-US" altLang="zh-CN" dirty="0"/>
              <a:t>33</a:t>
            </a:r>
            <a:r>
              <a:rPr lang="zh-CN" altLang="en-US" dirty="0"/>
              <a:t>、透射式光栅传感器的莫尔条纹是怎样产生的？条纹间距、栅距和夹角的关系是什么？</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424" y="239485"/>
            <a:ext cx="10515600" cy="1325563"/>
          </a:xfrm>
        </p:spPr>
        <p:txBody>
          <a:bodyPr/>
          <a:lstStyle/>
          <a:p>
            <a:r>
              <a:rPr lang="zh-CN" altLang="en-US" dirty="0"/>
              <a:t>计算题</a:t>
            </a:r>
            <a:endParaRPr lang="zh-CN" altLang="en-US" dirty="0"/>
          </a:p>
        </p:txBody>
      </p:sp>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11389" y="144170"/>
            <a:ext cx="8136512" cy="647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选择题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37891" name="TextBox 2"/>
          <p:cNvSpPr txBox="1">
            <a:spLocks noChangeArrowheads="1"/>
          </p:cNvSpPr>
          <p:nvPr/>
        </p:nvSpPr>
        <p:spPr bwMode="auto">
          <a:xfrm>
            <a:off x="1774826" y="1052514"/>
            <a:ext cx="889317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1</a:t>
            </a:r>
            <a:r>
              <a:rPr lang="zh-CN" altLang="zh-CN"/>
              <a:t>、如将变面积型电容式传感器接成差动形式，则其灵敏度将（</a:t>
            </a:r>
            <a:r>
              <a:rPr lang="en-US" altLang="zh-CN"/>
              <a:t>   </a:t>
            </a:r>
            <a:r>
              <a:rPr lang="zh-CN" altLang="zh-CN"/>
              <a:t>）。</a:t>
            </a:r>
            <a:endParaRPr lang="zh-CN" altLang="zh-CN"/>
          </a:p>
          <a:p>
            <a:r>
              <a:rPr lang="en-US" altLang="zh-CN"/>
              <a:t>A. </a:t>
            </a:r>
            <a:r>
              <a:rPr lang="zh-CN" altLang="zh-CN"/>
              <a:t>保持不变</a:t>
            </a:r>
            <a:r>
              <a:rPr lang="en-US" altLang="zh-CN"/>
              <a:t>         </a:t>
            </a:r>
            <a:r>
              <a:rPr lang="en-US" altLang="zh-CN">
                <a:solidFill>
                  <a:srgbClr val="FF0000"/>
                </a:solidFill>
              </a:rPr>
              <a:t>B.</a:t>
            </a:r>
            <a:r>
              <a:rPr lang="zh-CN" altLang="zh-CN">
                <a:solidFill>
                  <a:srgbClr val="FF0000"/>
                </a:solidFill>
              </a:rPr>
              <a:t>增大一倍</a:t>
            </a:r>
            <a:endParaRPr lang="zh-CN" altLang="zh-CN">
              <a:solidFill>
                <a:srgbClr val="FF0000"/>
              </a:solidFill>
            </a:endParaRPr>
          </a:p>
          <a:p>
            <a:r>
              <a:rPr lang="en-US" altLang="zh-CN"/>
              <a:t>C. </a:t>
            </a:r>
            <a:r>
              <a:rPr lang="zh-CN" altLang="zh-CN"/>
              <a:t>减小一倍</a:t>
            </a:r>
            <a:r>
              <a:rPr lang="en-US" altLang="zh-CN"/>
              <a:t>         D.</a:t>
            </a:r>
            <a:r>
              <a:rPr lang="zh-CN" altLang="zh-CN"/>
              <a:t>增大两倍</a:t>
            </a:r>
            <a:endParaRPr lang="zh-CN" altLang="zh-CN"/>
          </a:p>
          <a:p>
            <a:r>
              <a:rPr lang="en-US" altLang="zh-CN"/>
              <a:t>2</a:t>
            </a:r>
            <a:r>
              <a:rPr lang="zh-CN" altLang="zh-CN"/>
              <a:t>、差动电容传感器采用脉冲调宽电路作测量电路时，其输出电压正比于（</a:t>
            </a:r>
            <a:r>
              <a:rPr lang="en-US" altLang="zh-CN"/>
              <a:t>    </a:t>
            </a:r>
            <a:r>
              <a:rPr lang="zh-CN" altLang="zh-CN"/>
              <a:t>）。</a:t>
            </a:r>
            <a:endParaRPr lang="zh-CN" altLang="zh-CN"/>
          </a:p>
          <a:p>
            <a:r>
              <a:rPr lang="en-US" altLang="zh-CN"/>
              <a:t>A</a:t>
            </a:r>
            <a:r>
              <a:rPr lang="zh-CN" altLang="zh-CN"/>
              <a:t>．</a:t>
            </a:r>
            <a:r>
              <a:rPr lang="en-US" altLang="zh-CN"/>
              <a:t>C</a:t>
            </a:r>
            <a:r>
              <a:rPr lang="en-US" altLang="zh-CN" baseline="-25000"/>
              <a:t>1</a:t>
            </a:r>
            <a:r>
              <a:rPr lang="en-US" altLang="zh-CN"/>
              <a:t>-C</a:t>
            </a:r>
            <a:r>
              <a:rPr lang="en-US" altLang="zh-CN" baseline="-25000"/>
              <a:t>2</a:t>
            </a:r>
            <a:r>
              <a:rPr lang="en-US" altLang="zh-CN"/>
              <a:t>              </a:t>
            </a:r>
            <a:r>
              <a:rPr lang="zh-CN" altLang="zh-CN"/>
              <a:t>　</a:t>
            </a:r>
            <a:r>
              <a:rPr lang="en-US" altLang="zh-CN"/>
              <a:t>                 </a:t>
            </a:r>
            <a:r>
              <a:rPr lang="en-US" altLang="zh-CN">
                <a:solidFill>
                  <a:srgbClr val="FF0000"/>
                </a:solidFill>
              </a:rPr>
              <a:t>B. </a:t>
            </a:r>
            <a:r>
              <a:rPr lang="zh-CN" altLang="en-US">
                <a:solidFill>
                  <a:srgbClr val="FF0000"/>
                </a:solidFill>
              </a:rPr>
              <a:t>（</a:t>
            </a:r>
            <a:r>
              <a:rPr lang="en-US" altLang="zh-CN">
                <a:solidFill>
                  <a:srgbClr val="FF0000"/>
                </a:solidFill>
              </a:rPr>
              <a:t>C</a:t>
            </a:r>
            <a:r>
              <a:rPr lang="en-US" altLang="zh-CN" baseline="-25000">
                <a:solidFill>
                  <a:srgbClr val="FF0000"/>
                </a:solidFill>
              </a:rPr>
              <a:t>1</a:t>
            </a:r>
            <a:r>
              <a:rPr lang="en-US" altLang="zh-CN">
                <a:solidFill>
                  <a:srgbClr val="FF0000"/>
                </a:solidFill>
              </a:rPr>
              <a:t>-C</a:t>
            </a:r>
            <a:r>
              <a:rPr lang="en-US" altLang="zh-CN" baseline="-25000">
                <a:solidFill>
                  <a:srgbClr val="FF0000"/>
                </a:solidFill>
              </a:rPr>
              <a:t>2</a:t>
            </a:r>
            <a:r>
              <a:rPr lang="zh-CN" altLang="en-US">
                <a:solidFill>
                  <a:srgbClr val="FF0000"/>
                </a:solidFill>
              </a:rPr>
              <a:t>）</a:t>
            </a:r>
            <a:r>
              <a:rPr lang="en-US" altLang="zh-CN">
                <a:solidFill>
                  <a:srgbClr val="FF0000"/>
                </a:solidFill>
              </a:rPr>
              <a:t>/</a:t>
            </a:r>
            <a:r>
              <a:rPr lang="zh-CN" altLang="en-US">
                <a:solidFill>
                  <a:srgbClr val="FF0000"/>
                </a:solidFill>
              </a:rPr>
              <a:t>（</a:t>
            </a:r>
            <a:r>
              <a:rPr lang="en-US" altLang="zh-CN">
                <a:solidFill>
                  <a:srgbClr val="FF0000"/>
                </a:solidFill>
              </a:rPr>
              <a:t> C</a:t>
            </a:r>
            <a:r>
              <a:rPr lang="en-US" altLang="zh-CN" baseline="-25000">
                <a:solidFill>
                  <a:srgbClr val="FF0000"/>
                </a:solidFill>
              </a:rPr>
              <a:t>1</a:t>
            </a:r>
            <a:r>
              <a:rPr lang="en-US" altLang="zh-CN">
                <a:solidFill>
                  <a:srgbClr val="FF0000"/>
                </a:solidFill>
              </a:rPr>
              <a:t>+C</a:t>
            </a:r>
            <a:r>
              <a:rPr lang="en-US" altLang="zh-CN" baseline="-25000">
                <a:solidFill>
                  <a:srgbClr val="FF0000"/>
                </a:solidFill>
              </a:rPr>
              <a:t>2 </a:t>
            </a:r>
            <a:r>
              <a:rPr lang="zh-CN" altLang="en-US">
                <a:solidFill>
                  <a:srgbClr val="FF0000"/>
                </a:solidFill>
              </a:rPr>
              <a:t>）</a:t>
            </a:r>
            <a:endParaRPr lang="zh-CN" altLang="zh-CN">
              <a:solidFill>
                <a:srgbClr val="FF0000"/>
              </a:solidFill>
            </a:endParaRPr>
          </a:p>
          <a:p>
            <a:r>
              <a:rPr lang="en-US" altLang="zh-CN"/>
              <a:t>C. </a:t>
            </a:r>
            <a:r>
              <a:rPr lang="zh-CN" altLang="en-US"/>
              <a:t>（</a:t>
            </a:r>
            <a:r>
              <a:rPr lang="en-US" altLang="zh-CN"/>
              <a:t>C</a:t>
            </a:r>
            <a:r>
              <a:rPr lang="en-US" altLang="zh-CN" baseline="-25000"/>
              <a:t>1+</a:t>
            </a:r>
            <a:r>
              <a:rPr lang="en-US" altLang="zh-CN"/>
              <a:t>C</a:t>
            </a:r>
            <a:r>
              <a:rPr lang="en-US" altLang="zh-CN" baseline="-25000"/>
              <a:t>2</a:t>
            </a:r>
            <a:r>
              <a:rPr lang="zh-CN" altLang="en-US"/>
              <a:t>）</a:t>
            </a:r>
            <a:r>
              <a:rPr lang="en-US" altLang="zh-CN"/>
              <a:t>/</a:t>
            </a:r>
            <a:r>
              <a:rPr lang="zh-CN" altLang="en-US"/>
              <a:t>（</a:t>
            </a:r>
            <a:r>
              <a:rPr lang="en-US" altLang="zh-CN"/>
              <a:t> C</a:t>
            </a:r>
            <a:r>
              <a:rPr lang="en-US" altLang="zh-CN" baseline="-25000"/>
              <a:t>1-</a:t>
            </a:r>
            <a:r>
              <a:rPr lang="en-US" altLang="zh-CN"/>
              <a:t>C</a:t>
            </a:r>
            <a:r>
              <a:rPr lang="en-US" altLang="zh-CN" baseline="-25000"/>
              <a:t>2 </a:t>
            </a:r>
            <a:r>
              <a:rPr lang="zh-CN" altLang="en-US"/>
              <a:t>）</a:t>
            </a:r>
            <a:r>
              <a:rPr lang="en-US" altLang="zh-CN"/>
              <a:t>            D. ΔC</a:t>
            </a:r>
            <a:r>
              <a:rPr lang="en-US" altLang="zh-CN" baseline="-25000"/>
              <a:t>1</a:t>
            </a:r>
            <a:r>
              <a:rPr lang="en-US" altLang="zh-CN"/>
              <a:t>/C</a:t>
            </a:r>
            <a:r>
              <a:rPr lang="en-US" altLang="zh-CN" baseline="-25000"/>
              <a:t>1</a:t>
            </a:r>
            <a:r>
              <a:rPr lang="en-US" altLang="zh-CN"/>
              <a:t>+ΔC</a:t>
            </a:r>
            <a:r>
              <a:rPr lang="en-US" altLang="zh-CN" baseline="-25000"/>
              <a:t>2</a:t>
            </a:r>
            <a:r>
              <a:rPr lang="en-US" altLang="zh-CN"/>
              <a:t>/C</a:t>
            </a:r>
            <a:r>
              <a:rPr lang="en-US" altLang="zh-CN" baseline="-25000"/>
              <a:t>2</a:t>
            </a:r>
            <a:endParaRPr lang="zh-CN" altLang="zh-CN"/>
          </a:p>
          <a:p>
            <a:r>
              <a:rPr lang="en-US" altLang="zh-CN"/>
              <a:t>3</a:t>
            </a:r>
            <a:r>
              <a:rPr lang="zh-CN" altLang="zh-CN"/>
              <a:t>、当变隙式电容传感器的两极板极间的初始距离</a:t>
            </a:r>
            <a:r>
              <a:rPr lang="en-US" altLang="zh-CN">
                <a:solidFill>
                  <a:srgbClr val="FF0000"/>
                </a:solidFill>
              </a:rPr>
              <a:t>d0</a:t>
            </a:r>
            <a:r>
              <a:rPr lang="zh-CN" altLang="zh-CN"/>
              <a:t>增加时，将引起传感器的（</a:t>
            </a:r>
            <a:r>
              <a:rPr lang="en-US" altLang="zh-CN"/>
              <a:t>      </a:t>
            </a:r>
            <a:r>
              <a:rPr lang="zh-CN" altLang="zh-CN"/>
              <a:t>）</a:t>
            </a:r>
            <a:endParaRPr lang="zh-CN" altLang="zh-CN"/>
          </a:p>
          <a:p>
            <a:r>
              <a:rPr lang="en-US" altLang="zh-CN"/>
              <a:t>A</a:t>
            </a:r>
            <a:r>
              <a:rPr lang="zh-CN" altLang="zh-CN"/>
              <a:t>．灵敏度</a:t>
            </a:r>
            <a:r>
              <a:rPr lang="en-US" altLang="zh-CN"/>
              <a:t>K</a:t>
            </a:r>
            <a:r>
              <a:rPr lang="en-US" altLang="zh-CN" baseline="-25000"/>
              <a:t>0</a:t>
            </a:r>
            <a:r>
              <a:rPr lang="zh-CN" altLang="zh-CN"/>
              <a:t>增加</a:t>
            </a:r>
            <a:r>
              <a:rPr lang="en-US" altLang="zh-CN"/>
              <a:t>            B</a:t>
            </a:r>
            <a:r>
              <a:rPr lang="zh-CN" altLang="zh-CN"/>
              <a:t>．灵敏度</a:t>
            </a:r>
            <a:r>
              <a:rPr lang="en-US" altLang="zh-CN"/>
              <a:t>K</a:t>
            </a:r>
            <a:r>
              <a:rPr lang="en-US" altLang="zh-CN" baseline="-25000"/>
              <a:t>0</a:t>
            </a:r>
            <a:r>
              <a:rPr lang="zh-CN" altLang="zh-CN"/>
              <a:t>不变</a:t>
            </a:r>
            <a:endParaRPr lang="zh-CN" altLang="zh-CN"/>
          </a:p>
          <a:p>
            <a:r>
              <a:rPr lang="en-US" altLang="zh-CN"/>
              <a:t>C</a:t>
            </a:r>
            <a:r>
              <a:rPr lang="zh-CN" altLang="zh-CN"/>
              <a:t>．非线性误差增加</a:t>
            </a:r>
            <a:r>
              <a:rPr lang="en-US" altLang="zh-CN"/>
              <a:t>          </a:t>
            </a:r>
            <a:r>
              <a:rPr lang="en-US" altLang="zh-CN">
                <a:solidFill>
                  <a:srgbClr val="FF0000"/>
                </a:solidFill>
              </a:rPr>
              <a:t>D</a:t>
            </a:r>
            <a:r>
              <a:rPr lang="zh-CN" altLang="zh-CN">
                <a:solidFill>
                  <a:srgbClr val="FF0000"/>
                </a:solidFill>
              </a:rPr>
              <a:t>．非线性误差减小</a:t>
            </a:r>
            <a:endParaRPr lang="zh-CN" altLang="zh-CN">
              <a:solidFill>
                <a:srgbClr val="FF0000"/>
              </a:solidFill>
            </a:endParaRPr>
          </a:p>
          <a:p>
            <a:r>
              <a:rPr lang="en-US" altLang="zh-CN"/>
              <a:t>4</a:t>
            </a:r>
            <a:r>
              <a:rPr lang="zh-CN" altLang="zh-CN"/>
              <a:t>、当变间隙式电容传感器两极板间的初始距离</a:t>
            </a:r>
            <a:r>
              <a:rPr lang="en-US" altLang="zh-CN">
                <a:solidFill>
                  <a:srgbClr val="FF0000"/>
                </a:solidFill>
              </a:rPr>
              <a:t>d</a:t>
            </a:r>
            <a:r>
              <a:rPr lang="zh-CN" altLang="zh-CN"/>
              <a:t>增加时，将引起传感器的（</a:t>
            </a:r>
            <a:r>
              <a:rPr lang="en-US" altLang="zh-CN"/>
              <a:t>     </a:t>
            </a:r>
            <a:r>
              <a:rPr lang="zh-CN" altLang="zh-CN"/>
              <a:t>）。</a:t>
            </a:r>
            <a:endParaRPr lang="zh-CN" altLang="zh-CN"/>
          </a:p>
          <a:p>
            <a:r>
              <a:rPr lang="en-US" altLang="zh-CN"/>
              <a:t>A</a:t>
            </a:r>
            <a:r>
              <a:rPr lang="zh-CN" altLang="zh-CN"/>
              <a:t>．灵敏度会增加</a:t>
            </a:r>
            <a:r>
              <a:rPr lang="en-US" altLang="zh-CN"/>
              <a:t>         </a:t>
            </a:r>
            <a:r>
              <a:rPr lang="en-US" altLang="zh-CN">
                <a:solidFill>
                  <a:srgbClr val="FF0000"/>
                </a:solidFill>
              </a:rPr>
              <a:t>B</a:t>
            </a:r>
            <a:r>
              <a:rPr lang="zh-CN" altLang="zh-CN">
                <a:solidFill>
                  <a:srgbClr val="FF0000"/>
                </a:solidFill>
              </a:rPr>
              <a:t>．灵敏度会减小</a:t>
            </a:r>
            <a:endParaRPr lang="zh-CN" altLang="zh-CN">
              <a:solidFill>
                <a:srgbClr val="FF0000"/>
              </a:solidFill>
            </a:endParaRPr>
          </a:p>
          <a:p>
            <a:r>
              <a:rPr lang="en-US" altLang="zh-CN"/>
              <a:t>C</a:t>
            </a:r>
            <a:r>
              <a:rPr lang="zh-CN" altLang="zh-CN"/>
              <a:t>．非线性误差增加</a:t>
            </a:r>
            <a:r>
              <a:rPr lang="en-US" altLang="zh-CN"/>
              <a:t>       D</a:t>
            </a:r>
            <a:r>
              <a:rPr lang="zh-CN" altLang="zh-CN"/>
              <a:t>．非线性误差不变</a:t>
            </a:r>
            <a:endParaRPr lang="zh-CN" altLang="zh-CN"/>
          </a:p>
          <a:p>
            <a:r>
              <a:rPr lang="en-US" altLang="zh-CN"/>
              <a:t>5</a:t>
            </a:r>
            <a:r>
              <a:rPr lang="zh-CN" altLang="zh-CN"/>
              <a:t>、用电容式传感器测量固体或液体物位时，应该选用（</a:t>
            </a:r>
            <a:r>
              <a:rPr lang="en-US" altLang="zh-CN"/>
              <a:t>   </a:t>
            </a:r>
            <a:r>
              <a:rPr lang="zh-CN" altLang="zh-CN"/>
              <a:t>）。</a:t>
            </a:r>
            <a:endParaRPr lang="zh-CN" altLang="zh-CN"/>
          </a:p>
          <a:p>
            <a:r>
              <a:rPr lang="en-US" altLang="zh-CN"/>
              <a:t>A</a:t>
            </a:r>
            <a:r>
              <a:rPr lang="zh-CN" altLang="zh-CN"/>
              <a:t>．变间隙式</a:t>
            </a:r>
            <a:r>
              <a:rPr lang="en-US" altLang="zh-CN"/>
              <a:t>             B</a:t>
            </a:r>
            <a:r>
              <a:rPr lang="zh-CN" altLang="zh-CN"/>
              <a:t>．变面积式</a:t>
            </a:r>
            <a:endParaRPr lang="zh-CN" altLang="zh-CN"/>
          </a:p>
          <a:p>
            <a:r>
              <a:rPr lang="en-US" altLang="zh-CN">
                <a:solidFill>
                  <a:srgbClr val="FF0000"/>
                </a:solidFill>
              </a:rPr>
              <a:t>C</a:t>
            </a:r>
            <a:r>
              <a:rPr lang="zh-CN" altLang="zh-CN">
                <a:solidFill>
                  <a:srgbClr val="FF0000"/>
                </a:solidFill>
              </a:rPr>
              <a:t>．变介电常数式</a:t>
            </a:r>
            <a:r>
              <a:rPr lang="en-US" altLang="zh-CN">
                <a:solidFill>
                  <a:srgbClr val="FF0000"/>
                </a:solidFill>
              </a:rPr>
              <a:t> </a:t>
            </a:r>
            <a:r>
              <a:rPr lang="en-US" altLang="zh-CN"/>
              <a:t>        D</a:t>
            </a:r>
            <a:r>
              <a:rPr lang="zh-CN" altLang="zh-CN"/>
              <a:t>．空气介质变间隙式</a:t>
            </a:r>
            <a:endParaRPr lang="zh-CN" altLang="zh-CN"/>
          </a:p>
          <a:p>
            <a:r>
              <a:rPr lang="en-US" altLang="zh-CN"/>
              <a:t>6</a:t>
            </a:r>
            <a:r>
              <a:rPr lang="zh-CN" altLang="zh-CN"/>
              <a:t>、电容式传感器通常用来测量（</a:t>
            </a:r>
            <a:r>
              <a:rPr lang="en-US" altLang="zh-CN"/>
              <a:t>      </a:t>
            </a:r>
            <a:r>
              <a:rPr lang="zh-CN" altLang="zh-CN"/>
              <a:t>）。</a:t>
            </a:r>
            <a:endParaRPr lang="zh-CN" altLang="zh-CN"/>
          </a:p>
          <a:p>
            <a:r>
              <a:rPr lang="en-US" altLang="zh-CN"/>
              <a:t>A</a:t>
            </a:r>
            <a:r>
              <a:rPr lang="zh-CN" altLang="zh-CN"/>
              <a:t>．交流电流</a:t>
            </a:r>
            <a:r>
              <a:rPr lang="en-US" altLang="zh-CN"/>
              <a:t>    B</a:t>
            </a:r>
            <a:r>
              <a:rPr lang="zh-CN" altLang="zh-CN"/>
              <a:t>．电场强度</a:t>
            </a:r>
            <a:r>
              <a:rPr lang="en-US" altLang="zh-CN"/>
              <a:t>    C</a:t>
            </a:r>
            <a:r>
              <a:rPr lang="zh-CN" altLang="zh-CN"/>
              <a:t>．重量</a:t>
            </a:r>
            <a:r>
              <a:rPr lang="en-US" altLang="zh-CN"/>
              <a:t>    </a:t>
            </a:r>
            <a:r>
              <a:rPr lang="en-US" altLang="zh-CN">
                <a:solidFill>
                  <a:srgbClr val="FF0000"/>
                </a:solidFill>
              </a:rPr>
              <a:t>D</a:t>
            </a:r>
            <a:r>
              <a:rPr lang="zh-CN" altLang="zh-CN">
                <a:solidFill>
                  <a:srgbClr val="FF0000"/>
                </a:solidFill>
              </a:rPr>
              <a:t>．位移</a:t>
            </a:r>
            <a:br>
              <a:rPr lang="en-US" altLang="zh-CN"/>
            </a:br>
            <a:r>
              <a:rPr lang="en-US" altLang="zh-CN"/>
              <a:t>7</a:t>
            </a:r>
            <a:r>
              <a:rPr lang="zh-CN" altLang="zh-CN"/>
              <a:t>、电容式传感器可以测量（</a:t>
            </a:r>
            <a:r>
              <a:rPr lang="en-US" altLang="zh-CN"/>
              <a:t>        </a:t>
            </a:r>
            <a:r>
              <a:rPr lang="zh-CN" altLang="zh-CN"/>
              <a:t>）。</a:t>
            </a:r>
            <a:endParaRPr lang="zh-CN" altLang="zh-CN"/>
          </a:p>
          <a:p>
            <a:r>
              <a:rPr lang="en-US" altLang="zh-CN"/>
              <a:t>A</a:t>
            </a:r>
            <a:r>
              <a:rPr lang="zh-CN" altLang="zh-CN"/>
              <a:t>．压力</a:t>
            </a:r>
            <a:r>
              <a:rPr lang="en-US" altLang="zh-CN"/>
              <a:t>      </a:t>
            </a:r>
            <a:r>
              <a:rPr lang="en-US" altLang="zh-CN">
                <a:solidFill>
                  <a:srgbClr val="FF0000"/>
                </a:solidFill>
              </a:rPr>
              <a:t>B</a:t>
            </a:r>
            <a:r>
              <a:rPr lang="zh-CN" altLang="zh-CN">
                <a:solidFill>
                  <a:srgbClr val="FF0000"/>
                </a:solidFill>
              </a:rPr>
              <a:t>．加速度</a:t>
            </a:r>
            <a:r>
              <a:rPr lang="en-US" altLang="zh-CN">
                <a:solidFill>
                  <a:srgbClr val="FF0000"/>
                </a:solidFill>
              </a:rPr>
              <a:t> </a:t>
            </a:r>
            <a:r>
              <a:rPr lang="en-US" altLang="zh-CN"/>
              <a:t>    C</a:t>
            </a:r>
            <a:r>
              <a:rPr lang="zh-CN" altLang="zh-CN"/>
              <a:t>．电场强度</a:t>
            </a:r>
            <a:r>
              <a:rPr lang="en-US" altLang="zh-CN"/>
              <a:t>      D</a:t>
            </a:r>
            <a:r>
              <a:rPr lang="zh-CN" altLang="zh-CN"/>
              <a:t>．交流电压</a:t>
            </a:r>
            <a:endParaRPr lang="zh-CN" altLang="zh-CN"/>
          </a:p>
        </p:txBody>
      </p:sp>
      <p:graphicFrame>
        <p:nvGraphicFramePr>
          <p:cNvPr id="4" name="表格 3"/>
          <p:cNvGraphicFramePr>
            <a:graphicFrameLocks noGrp="1"/>
          </p:cNvGraphicFramePr>
          <p:nvPr/>
        </p:nvGraphicFramePr>
        <p:xfrm>
          <a:off x="8975725" y="4437063"/>
          <a:ext cx="649288" cy="1778000"/>
        </p:xfrm>
        <a:graphic>
          <a:graphicData uri="http://schemas.openxmlformats.org/drawingml/2006/table">
            <a:tbl>
              <a:tblPr firstRow="1" firstCol="1" bandRow="1">
                <a:tableStyleId>{5C22544A-7EE6-4342-B048-85BDC9FD1C3A}</a:tableStyleId>
              </a:tblPr>
              <a:tblGrid>
                <a:gridCol w="324644"/>
                <a:gridCol w="324644"/>
              </a:tblGrid>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1</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B</a:t>
                      </a:r>
                      <a:endParaRPr lang="zh-CN" sz="1200" kern="100" dirty="0">
                        <a:effectLst/>
                        <a:latin typeface="Times New Roman" panose="02020603050405020304"/>
                        <a:ea typeface="宋体" panose="02010600030101010101" pitchFamily="2" charset="-122"/>
                      </a:endParaRPr>
                    </a:p>
                  </a:txBody>
                  <a:tcPr marL="68709" marR="68709" marT="0" marB="0"/>
                </a:tc>
              </a:tr>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2</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B</a:t>
                      </a:r>
                      <a:endParaRPr lang="zh-CN" sz="1200" kern="100" dirty="0">
                        <a:effectLst/>
                        <a:latin typeface="Times New Roman" panose="02020603050405020304"/>
                        <a:ea typeface="宋体" panose="02010600030101010101" pitchFamily="2" charset="-122"/>
                      </a:endParaRPr>
                    </a:p>
                  </a:txBody>
                  <a:tcPr marL="68709" marR="68709" marT="0" marB="0"/>
                </a:tc>
              </a:tr>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3</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D</a:t>
                      </a:r>
                      <a:endParaRPr lang="zh-CN" sz="1200" kern="100" dirty="0">
                        <a:effectLst/>
                        <a:latin typeface="Times New Roman" panose="02020603050405020304"/>
                        <a:ea typeface="宋体" panose="02010600030101010101" pitchFamily="2" charset="-122"/>
                      </a:endParaRPr>
                    </a:p>
                  </a:txBody>
                  <a:tcPr marL="68709" marR="68709" marT="0" marB="0"/>
                </a:tc>
              </a:tr>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4</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B</a:t>
                      </a:r>
                      <a:endParaRPr lang="zh-CN" sz="1200" kern="100" dirty="0">
                        <a:effectLst/>
                        <a:latin typeface="Times New Roman" panose="02020603050405020304"/>
                        <a:ea typeface="宋体" panose="02010600030101010101" pitchFamily="2" charset="-122"/>
                      </a:endParaRPr>
                    </a:p>
                  </a:txBody>
                  <a:tcPr marL="68709" marR="68709" marT="0" marB="0"/>
                </a:tc>
              </a:tr>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5</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C</a:t>
                      </a:r>
                      <a:endParaRPr lang="zh-CN" sz="1200" kern="100" dirty="0">
                        <a:effectLst/>
                        <a:latin typeface="Times New Roman" panose="02020603050405020304"/>
                        <a:ea typeface="宋体" panose="02010600030101010101" pitchFamily="2" charset="-122"/>
                      </a:endParaRPr>
                    </a:p>
                  </a:txBody>
                  <a:tcPr marL="68709" marR="68709" marT="0" marB="0"/>
                </a:tc>
              </a:tr>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6</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D</a:t>
                      </a:r>
                      <a:endParaRPr lang="zh-CN" sz="1200" kern="100" dirty="0">
                        <a:effectLst/>
                        <a:latin typeface="Times New Roman" panose="02020603050405020304"/>
                        <a:ea typeface="宋体" panose="02010600030101010101" pitchFamily="2" charset="-122"/>
                      </a:endParaRPr>
                    </a:p>
                  </a:txBody>
                  <a:tcPr marL="68709" marR="68709" marT="0" marB="0"/>
                </a:tc>
              </a:tr>
              <a:tr h="254000">
                <a:tc>
                  <a:txBody>
                    <a:bodyPr/>
                    <a:lstStyle/>
                    <a:p>
                      <a:pPr algn="just">
                        <a:lnSpc>
                          <a:spcPts val="2000"/>
                        </a:lnSpc>
                        <a:spcAft>
                          <a:spcPts val="0"/>
                        </a:spcAft>
                      </a:pPr>
                      <a:r>
                        <a:rPr lang="en-US" altLang="zh-CN" sz="1200" kern="100" dirty="0">
                          <a:effectLst/>
                          <a:latin typeface="Times New Roman" panose="02020603050405020304"/>
                          <a:ea typeface="宋体" panose="02010600030101010101" pitchFamily="2" charset="-122"/>
                        </a:rPr>
                        <a:t>7</a:t>
                      </a:r>
                      <a:endParaRPr lang="zh-CN" sz="1200" kern="100" dirty="0">
                        <a:effectLst/>
                        <a:latin typeface="Times New Roman" panose="02020603050405020304"/>
                        <a:ea typeface="宋体" panose="02010600030101010101" pitchFamily="2" charset="-122"/>
                      </a:endParaRPr>
                    </a:p>
                  </a:txBody>
                  <a:tcPr marL="68709" marR="68709" marT="0" marB="0"/>
                </a:tc>
                <a:tc>
                  <a:txBody>
                    <a:bodyPr/>
                    <a:lstStyle/>
                    <a:p>
                      <a:pPr algn="just">
                        <a:lnSpc>
                          <a:spcPts val="2000"/>
                        </a:lnSpc>
                        <a:spcAft>
                          <a:spcPts val="0"/>
                        </a:spcAft>
                      </a:pPr>
                      <a:r>
                        <a:rPr lang="en-US" sz="1200" kern="100" dirty="0">
                          <a:effectLst/>
                        </a:rPr>
                        <a:t>B</a:t>
                      </a:r>
                      <a:endParaRPr lang="zh-CN" sz="1200" kern="100" dirty="0">
                        <a:effectLst/>
                        <a:latin typeface="Times New Roman" panose="02020603050405020304"/>
                        <a:ea typeface="宋体" panose="02010600030101010101" pitchFamily="2" charset="-122"/>
                      </a:endParaRPr>
                    </a:p>
                  </a:txBody>
                  <a:tcPr marL="68709" marR="68709"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简答题</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41987" name="TextBox 2"/>
          <p:cNvSpPr txBox="1">
            <a:spLocks noChangeArrowheads="1"/>
          </p:cNvSpPr>
          <p:nvPr/>
        </p:nvSpPr>
        <p:spPr bwMode="auto">
          <a:xfrm>
            <a:off x="2063750" y="1341438"/>
            <a:ext cx="813593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50000"/>
              </a:lnSpc>
            </a:pPr>
            <a:r>
              <a:rPr lang="en-US" altLang="zh-CN"/>
              <a:t>1</a:t>
            </a:r>
            <a:r>
              <a:rPr lang="zh-CN" altLang="zh-CN"/>
              <a:t>、根据电容式传感器工作原理，可将其分为几种类型？每种类型各有什么特点？各适用于什么场合？</a:t>
            </a:r>
            <a:r>
              <a:rPr lang="en-US" altLang="zh-CN"/>
              <a:t> </a:t>
            </a:r>
            <a:endParaRPr lang="zh-CN" altLang="zh-CN"/>
          </a:p>
          <a:p>
            <a:pPr>
              <a:lnSpc>
                <a:spcPct val="150000"/>
              </a:lnSpc>
            </a:pPr>
            <a:r>
              <a:rPr lang="en-US" altLang="zh-CN"/>
              <a:t>2</a:t>
            </a:r>
            <a:r>
              <a:rPr lang="zh-CN" altLang="zh-CN"/>
              <a:t>、如何改善单极式变极距电容传感器的非线性？</a:t>
            </a:r>
            <a:r>
              <a:rPr lang="en-US" altLang="zh-CN"/>
              <a:t> </a:t>
            </a:r>
            <a:endParaRPr lang="zh-CN" altLang="zh-CN"/>
          </a:p>
          <a:p>
            <a:pPr>
              <a:lnSpc>
                <a:spcPct val="150000"/>
              </a:lnSpc>
            </a:pPr>
            <a:r>
              <a:rPr lang="en-US" altLang="zh-CN"/>
              <a:t>3</a:t>
            </a:r>
            <a:r>
              <a:rPr lang="zh-CN" altLang="zh-CN"/>
              <a:t>、电容式传感器有哪几种类型？</a:t>
            </a:r>
            <a:endParaRPr lang="zh-CN" altLang="zh-CN"/>
          </a:p>
          <a:p>
            <a:pPr>
              <a:lnSpc>
                <a:spcPct val="150000"/>
              </a:lnSpc>
            </a:pPr>
            <a:r>
              <a:rPr lang="en-US" altLang="zh-CN"/>
              <a:t>4</a:t>
            </a:r>
            <a:r>
              <a:rPr lang="zh-CN" altLang="zh-CN"/>
              <a:t>、差动结构的电容传感器有什么优点？</a:t>
            </a:r>
            <a:r>
              <a:rPr lang="en-US" altLang="zh-CN"/>
              <a:t> </a:t>
            </a:r>
            <a:endParaRPr lang="zh-CN" altLang="zh-CN"/>
          </a:p>
          <a:p>
            <a:pPr>
              <a:lnSpc>
                <a:spcPct val="150000"/>
              </a:lnSpc>
            </a:pPr>
            <a:r>
              <a:rPr lang="en-US" altLang="zh-CN"/>
              <a:t>5</a:t>
            </a:r>
            <a:r>
              <a:rPr lang="zh-CN" altLang="zh-CN"/>
              <a:t>、电容式传感器主要有哪几种类型的信号调节电路？各有些什么特点？</a:t>
            </a:r>
            <a:r>
              <a:rPr lang="en-US" altLang="zh-CN"/>
              <a:t> </a:t>
            </a:r>
            <a:endParaRPr lang="zh-CN" altLang="zh-CN"/>
          </a:p>
          <a:p>
            <a:pPr>
              <a:lnSpc>
                <a:spcPct val="150000"/>
              </a:lnSpc>
            </a:pPr>
            <a:r>
              <a:rPr lang="en-US" altLang="zh-CN"/>
              <a:t>6</a:t>
            </a:r>
            <a:r>
              <a:rPr lang="zh-CN" altLang="zh-CN"/>
              <a:t>、简述电容式传感器的工作原理与分类。</a:t>
            </a:r>
            <a:endParaRPr lang="zh-CN" altLang="zh-CN"/>
          </a:p>
          <a:p>
            <a:pPr>
              <a:lnSpc>
                <a:spcPct val="150000"/>
              </a:lnSpc>
            </a:pPr>
            <a:r>
              <a:rPr lang="en-US" altLang="zh-CN"/>
              <a:t>7</a:t>
            </a:r>
            <a:r>
              <a:rPr lang="zh-CN" altLang="zh-CN"/>
              <a:t>、影响电容式极距变化型传感器灵敏度的因素有哪些？</a:t>
            </a:r>
            <a:endParaRPr lang="zh-CN" altLang="zh-CN"/>
          </a:p>
          <a:p>
            <a:pPr>
              <a:lnSpc>
                <a:spcPct val="150000"/>
              </a:lnSpc>
            </a:pPr>
            <a:r>
              <a:rPr lang="en-US" altLang="zh-CN"/>
              <a:t>8</a:t>
            </a:r>
            <a:r>
              <a:rPr lang="zh-CN" altLang="zh-CN"/>
              <a:t>、提高其灵敏度可以采取哪些措施，带来什么后果？</a:t>
            </a:r>
            <a:endParaRPr lang="zh-CN" altLang="zh-CN"/>
          </a:p>
          <a:p>
            <a:pPr>
              <a:lnSpc>
                <a:spcPct val="150000"/>
              </a:lnSpc>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简答题答案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
        <p:nvSpPr>
          <p:cNvPr id="43011" name="TextBox 2"/>
          <p:cNvSpPr txBox="1">
            <a:spLocks noChangeArrowheads="1"/>
          </p:cNvSpPr>
          <p:nvPr/>
        </p:nvSpPr>
        <p:spPr bwMode="auto">
          <a:xfrm>
            <a:off x="2063750" y="1341438"/>
            <a:ext cx="81359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1</a:t>
            </a:r>
            <a:r>
              <a:rPr lang="zh-CN" altLang="zh-CN"/>
              <a:t>、 答：根据电容式传感器的工作原理，可将其分为</a:t>
            </a:r>
            <a:r>
              <a:rPr lang="en-US" altLang="zh-CN"/>
              <a:t>3</a:t>
            </a:r>
            <a:r>
              <a:rPr lang="zh-CN" altLang="zh-CN"/>
              <a:t>种：变极板间距的变极距型、变极板覆盖面积的变面积型和变介质介电常数的变介质型。</a:t>
            </a:r>
            <a:endParaRPr lang="zh-CN" altLang="zh-CN"/>
          </a:p>
          <a:p>
            <a:r>
              <a:rPr lang="zh-CN" altLang="zh-CN"/>
              <a:t>变极板间距型电容式传感器的特点是电容量与极板间距成反比，适合测量位移量。</a:t>
            </a:r>
            <a:endParaRPr lang="zh-CN" altLang="zh-CN"/>
          </a:p>
          <a:p>
            <a:r>
              <a:rPr lang="zh-CN" altLang="zh-CN"/>
              <a:t>变极板覆盖面积型电容传感器的特点是电容量与面积改变量成正比，适合测量线位移和角位移。</a:t>
            </a:r>
            <a:endParaRPr lang="zh-CN" altLang="zh-CN"/>
          </a:p>
          <a:p>
            <a:r>
              <a:rPr lang="zh-CN" altLang="zh-CN"/>
              <a:t>变介质型电容传感器的特点是利用不同介质的介电常数各不相同，通过介质的改变来实现对被测量的检测，并通过电容式传感器的电容量的变化反映出来。适合于介质的介电常数发生改变的场合。</a:t>
            </a:r>
            <a:endParaRPr lang="zh-CN" altLang="zh-CN"/>
          </a:p>
          <a:p>
            <a:r>
              <a:rPr lang="zh-CN" altLang="zh-CN"/>
              <a:t>知识点：工作原理</a:t>
            </a:r>
            <a:endParaRPr lang="zh-CN" altLang="zh-CN"/>
          </a:p>
          <a:p>
            <a:r>
              <a:rPr lang="en-US" altLang="zh-CN"/>
              <a:t>2</a:t>
            </a:r>
            <a:r>
              <a:rPr lang="zh-CN" altLang="zh-CN"/>
              <a:t>、答：单极式变极距电容传感器的灵敏度和非线性对极板初始间隙的要求是相反的，要改善其非线性，要求应增大初始间隙，但这样会造成灵敏度的下降，因此通常采用差动结构来改善非线性。</a:t>
            </a:r>
            <a:endParaRPr lang="zh-CN" altLang="zh-CN"/>
          </a:p>
          <a:p>
            <a:r>
              <a:rPr lang="zh-CN" altLang="zh-CN"/>
              <a:t>知识点：工作原理</a:t>
            </a:r>
            <a:endParaRPr lang="zh-CN" altLang="zh-CN"/>
          </a:p>
          <a:p>
            <a:r>
              <a:rPr lang="en-US" altLang="zh-CN"/>
              <a:t>3</a:t>
            </a:r>
            <a:r>
              <a:rPr lang="zh-CN" altLang="zh-CN"/>
              <a:t>、答：电容式传感器其分为</a:t>
            </a:r>
            <a:r>
              <a:rPr lang="en-US" altLang="zh-CN"/>
              <a:t>3</a:t>
            </a:r>
            <a:r>
              <a:rPr lang="zh-CN" altLang="zh-CN"/>
              <a:t>种：变极板间距的变极距型、变极板覆盖面积的变面积型和变介质介电常数的变介质型。</a:t>
            </a:r>
            <a:endParaRPr lang="zh-CN" altLang="zh-CN"/>
          </a:p>
          <a:p>
            <a:r>
              <a:rPr lang="zh-CN" altLang="zh-CN"/>
              <a:t>知识点：工作原理</a:t>
            </a:r>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2135189" y="1341438"/>
            <a:ext cx="792162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4</a:t>
            </a:r>
            <a:r>
              <a:rPr lang="zh-CN" altLang="zh-CN"/>
              <a:t>、答：差动结构的电容传感器的优点是灵敏度得到提高，非线性误差大大降低。</a:t>
            </a:r>
            <a:endParaRPr lang="zh-CN" altLang="zh-CN"/>
          </a:p>
          <a:p>
            <a:r>
              <a:rPr lang="zh-CN" altLang="zh-CN"/>
              <a:t>知识点：工作原理</a:t>
            </a:r>
            <a:endParaRPr lang="zh-CN" altLang="zh-CN"/>
          </a:p>
          <a:p>
            <a:r>
              <a:rPr lang="en-US" altLang="zh-CN"/>
              <a:t>5</a:t>
            </a:r>
            <a:r>
              <a:rPr lang="zh-CN" altLang="zh-CN"/>
              <a:t>、答：电容式传感器的电容值及电容变化值都十分微小，因此必须借助于信号调节电路才能将其微小的电容值转换成与其成正比的电压、电流或频率，从而实现显示、记录和传输。相应的转换电路有调频电路、运算放大器、二极管双</a:t>
            </a:r>
            <a:r>
              <a:rPr lang="en-US" altLang="zh-CN"/>
              <a:t>T</a:t>
            </a:r>
            <a:r>
              <a:rPr lang="zh-CN" altLang="zh-CN"/>
              <a:t>型交流电桥、脉冲宽度调制电路等。</a:t>
            </a:r>
            <a:endParaRPr lang="zh-CN" altLang="zh-CN"/>
          </a:p>
          <a:p>
            <a:r>
              <a:rPr lang="zh-CN" altLang="zh-CN"/>
              <a:t>调频电路的特点：灵敏度高，可测量</a:t>
            </a:r>
            <a:r>
              <a:rPr lang="en-US" altLang="zh-CN"/>
              <a:t>0.01</a:t>
            </a:r>
            <a:r>
              <a:rPr lang="zh-CN" altLang="zh-CN"/>
              <a:t>μ</a:t>
            </a:r>
            <a:r>
              <a:rPr lang="en-US" altLang="zh-CN"/>
              <a:t>m</a:t>
            </a:r>
            <a:r>
              <a:rPr lang="zh-CN" altLang="zh-CN"/>
              <a:t>级位移变化量；抗干扰能力强；特性稳定；能取得高电平的直流信号（伏特级），易于用数字仪器测量和与计算机通讯。</a:t>
            </a:r>
            <a:r>
              <a:rPr lang="en-US" altLang="zh-CN"/>
              <a:t>   </a:t>
            </a:r>
            <a:endParaRPr lang="zh-CN" altLang="zh-CN"/>
          </a:p>
          <a:p>
            <a:r>
              <a:rPr lang="zh-CN" altLang="zh-CN"/>
              <a:t>运算放大器的特点：能够克服变极距型电容式传感器的非线性，使其输出电压与输入位移间存在线性关系。</a:t>
            </a:r>
            <a:endParaRPr lang="zh-CN" altLang="zh-CN"/>
          </a:p>
          <a:p>
            <a:r>
              <a:rPr lang="zh-CN" altLang="zh-CN"/>
              <a:t>二极管双</a:t>
            </a:r>
            <a:r>
              <a:rPr lang="en-US" altLang="zh-CN"/>
              <a:t>T</a:t>
            </a:r>
            <a:r>
              <a:rPr lang="zh-CN" altLang="zh-CN"/>
              <a:t>型交流电桥的特点：线路简单，不须附加相敏整流电路，便可直接得到较高的直流输出电压（因为电源频率</a:t>
            </a:r>
            <a:r>
              <a:rPr lang="en-US" altLang="zh-CN"/>
              <a:t>f</a:t>
            </a:r>
            <a:r>
              <a:rPr lang="zh-CN" altLang="zh-CN"/>
              <a:t>很高）。</a:t>
            </a:r>
            <a:endParaRPr lang="zh-CN" altLang="zh-CN"/>
          </a:p>
          <a:p>
            <a:r>
              <a:rPr lang="zh-CN" altLang="zh-CN"/>
              <a:t>脉冲宽度调制电路的特点：适用于变极板距离和变面积式差动电容传感器，且为线性特性。</a:t>
            </a:r>
            <a:endParaRPr lang="zh-CN" altLang="zh-CN"/>
          </a:p>
          <a:p>
            <a:r>
              <a:rPr lang="zh-CN" altLang="zh-CN"/>
              <a:t>知识点：测量电路</a:t>
            </a:r>
            <a:endParaRPr lang="zh-CN" altLang="en-US"/>
          </a:p>
          <a:p>
            <a:endParaRPr lang="zh-CN" altLang="en-US"/>
          </a:p>
        </p:txBody>
      </p:sp>
      <p:sp>
        <p:nvSpPr>
          <p:cNvPr id="44035"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简答题答案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1703388" y="1268413"/>
            <a:ext cx="885666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6</a:t>
            </a:r>
            <a:r>
              <a:rPr lang="zh-CN" altLang="zh-CN"/>
              <a:t>、答：电容式传感器利用了将非电量的变化转换为电容量的变化来实现对物理量的测量。</a:t>
            </a:r>
            <a:endParaRPr lang="zh-CN" altLang="zh-CN"/>
          </a:p>
          <a:p>
            <a:r>
              <a:rPr lang="en-US" altLang="zh-CN"/>
              <a:t> </a:t>
            </a:r>
            <a:endParaRPr lang="zh-CN" altLang="zh-CN"/>
          </a:p>
          <a:p>
            <a:r>
              <a:rPr lang="en-US" altLang="zh-CN"/>
              <a:t> </a:t>
            </a:r>
            <a:endParaRPr lang="zh-CN" altLang="zh-CN"/>
          </a:p>
          <a:p>
            <a:r>
              <a:rPr lang="en-US" altLang="zh-CN"/>
              <a:t> </a:t>
            </a:r>
            <a:endParaRPr lang="zh-CN" altLang="zh-CN"/>
          </a:p>
          <a:p>
            <a:r>
              <a:rPr lang="en-US" altLang="zh-CN"/>
              <a:t> </a:t>
            </a:r>
            <a:endParaRPr lang="zh-CN" altLang="zh-CN"/>
          </a:p>
          <a:p>
            <a:r>
              <a:rPr lang="en-US" altLang="zh-CN"/>
              <a:t> </a:t>
            </a:r>
            <a:endParaRPr lang="zh-CN" altLang="zh-CN"/>
          </a:p>
          <a:p>
            <a:br>
              <a:rPr lang="zh-CN" altLang="zh-CN"/>
            </a:br>
            <a:r>
              <a:rPr lang="zh-CN" altLang="zh-CN"/>
              <a:t>当被测参数变化引起</a:t>
            </a:r>
            <a:r>
              <a:rPr lang="en-US" altLang="zh-CN"/>
              <a:t>A</a:t>
            </a:r>
            <a:r>
              <a:rPr lang="zh-CN" altLang="zh-CN"/>
              <a:t>、</a:t>
            </a:r>
            <a:r>
              <a:rPr lang="en-US" altLang="zh-CN"/>
              <a:t>ε</a:t>
            </a:r>
            <a:r>
              <a:rPr lang="en-US" altLang="zh-CN" baseline="-25000"/>
              <a:t>r</a:t>
            </a:r>
            <a:r>
              <a:rPr lang="zh-CN" altLang="zh-CN"/>
              <a:t>或</a:t>
            </a:r>
            <a:r>
              <a:rPr lang="en-US" altLang="zh-CN"/>
              <a:t>d</a:t>
            </a:r>
            <a:r>
              <a:rPr lang="zh-CN" altLang="zh-CN"/>
              <a:t>变化时，将导致电容量</a:t>
            </a:r>
            <a:r>
              <a:rPr lang="en-US" altLang="zh-CN"/>
              <a:t>C</a:t>
            </a:r>
            <a:r>
              <a:rPr lang="zh-CN" altLang="zh-CN"/>
              <a:t>随之发生变化。在实际使用中，通常保持其中两个参数不变，而只变其中一个参数，把该参数的变化转换成电容量的变化，通过策略电路转换为电量输出。因此，电容式传感器可分为</a:t>
            </a:r>
            <a:r>
              <a:rPr lang="en-US" altLang="zh-CN"/>
              <a:t>3</a:t>
            </a:r>
            <a:r>
              <a:rPr lang="zh-CN" altLang="zh-CN"/>
              <a:t>种：变极板间距离的变极距型、变极板覆盖面积大变面积型和变介质介电常数的变介质型。</a:t>
            </a:r>
            <a:endParaRPr lang="zh-CN" altLang="zh-CN"/>
          </a:p>
          <a:p>
            <a:r>
              <a:rPr lang="zh-CN" altLang="zh-CN"/>
              <a:t>知识点：工作原理</a:t>
            </a:r>
            <a:endParaRPr lang="zh-CN" altLang="zh-CN"/>
          </a:p>
          <a:p>
            <a:r>
              <a:rPr lang="en-US" altLang="zh-CN"/>
              <a:t>7</a:t>
            </a:r>
            <a:r>
              <a:rPr lang="zh-CN" altLang="zh-CN"/>
              <a:t>、答：极距变化型电容传感器的灵敏度</a:t>
            </a:r>
            <a:r>
              <a:rPr lang="en-US" altLang="zh-CN"/>
              <a:t> </a:t>
            </a:r>
            <a:r>
              <a:rPr lang="zh-CN" altLang="zh-CN"/>
              <a:t>，可见单位输入位移所引起的输出电容量相对变化（灵敏度）与</a:t>
            </a:r>
            <a:r>
              <a:rPr lang="en-US" altLang="zh-CN"/>
              <a:t>d</a:t>
            </a:r>
            <a:r>
              <a:rPr lang="en-US" altLang="zh-CN" baseline="-25000"/>
              <a:t>0</a:t>
            </a:r>
            <a:r>
              <a:rPr lang="zh-CN" altLang="zh-CN"/>
              <a:t>成反比关系。</a:t>
            </a:r>
            <a:endParaRPr lang="zh-CN" altLang="zh-CN"/>
          </a:p>
          <a:p>
            <a:r>
              <a:rPr lang="zh-CN" altLang="zh-CN"/>
              <a:t>知识点：工作原理</a:t>
            </a:r>
            <a:endParaRPr lang="zh-CN" altLang="zh-CN"/>
          </a:p>
          <a:p>
            <a:r>
              <a:rPr lang="en-US" altLang="zh-CN"/>
              <a:t>8</a:t>
            </a:r>
            <a:r>
              <a:rPr lang="zh-CN" altLang="zh-CN"/>
              <a:t>、答：要提高灵敏度，应减小初始间隙</a:t>
            </a:r>
            <a:r>
              <a:rPr lang="en-US" altLang="zh-CN"/>
              <a:t>d</a:t>
            </a:r>
            <a:r>
              <a:rPr lang="en-US" altLang="zh-CN" baseline="-25000"/>
              <a:t>0</a:t>
            </a:r>
            <a:r>
              <a:rPr lang="zh-CN" altLang="zh-CN"/>
              <a:t>，但这使得非线性误差增大，即灵敏度和非线性误差对</a:t>
            </a:r>
            <a:r>
              <a:rPr lang="en-US" altLang="zh-CN"/>
              <a:t>d</a:t>
            </a:r>
            <a:r>
              <a:rPr lang="en-US" altLang="zh-CN" baseline="-25000"/>
              <a:t>0</a:t>
            </a:r>
            <a:r>
              <a:rPr lang="zh-CN" altLang="zh-CN"/>
              <a:t>的要求是矛盾的。在实际应用中，为了既提高灵敏度，又减小非线性误差，通常采用</a:t>
            </a:r>
            <a:r>
              <a:rPr lang="zh-CN" altLang="en-US"/>
              <a:t>差动</a:t>
            </a:r>
            <a:r>
              <a:rPr lang="zh-CN" altLang="zh-CN"/>
              <a:t>结构。</a:t>
            </a:r>
            <a:endParaRPr lang="zh-CN" altLang="zh-CN"/>
          </a:p>
          <a:p>
            <a:r>
              <a:rPr lang="zh-CN" altLang="zh-CN"/>
              <a:t>知识点：工作原理</a:t>
            </a:r>
            <a:endParaRPr lang="zh-CN" altLang="en-US"/>
          </a:p>
        </p:txBody>
      </p:sp>
      <p:pic>
        <p:nvPicPr>
          <p:cNvPr id="450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6139" y="1733550"/>
            <a:ext cx="21621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0" name="Rectangle 8"/>
          <p:cNvSpPr>
            <a:spLocks noChangeArrowheads="1"/>
          </p:cNvSpPr>
          <p:nvPr/>
        </p:nvSpPr>
        <p:spPr bwMode="auto">
          <a:xfrm>
            <a:off x="1774826" y="333376"/>
            <a:ext cx="8424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4000">
                <a:solidFill>
                  <a:srgbClr val="FF3300"/>
                </a:solidFill>
                <a:latin typeface="Times New Roman" panose="02020603050405020304" pitchFamily="18" charset="0"/>
                <a:ea typeface="华文行楷" panose="02010800040101010101" pitchFamily="2" charset="-122"/>
              </a:rPr>
              <a:t>简答题答案</a:t>
            </a:r>
            <a:endParaRPr kumimoji="1" lang="zh-CN" altLang="en-US" sz="4000">
              <a:solidFill>
                <a:srgbClr val="FF3300"/>
              </a:solidFill>
              <a:latin typeface="Times New Roman" panose="02020603050405020304" pitchFamily="18" charset="0"/>
              <a:ea typeface="华文行楷" panose="0201080004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5a3322d3-772a-4138-bcca-49351322bfb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11988</Words>
  <Application>WPS 演示</Application>
  <PresentationFormat>宽屏</PresentationFormat>
  <Paragraphs>905</Paragraphs>
  <Slides>41</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28</vt:i4>
      </vt:variant>
      <vt:variant>
        <vt:lpstr>幻灯片标题</vt:lpstr>
      </vt:variant>
      <vt:variant>
        <vt:i4>41</vt:i4>
      </vt:variant>
    </vt:vector>
  </HeadingPairs>
  <TitlesOfParts>
    <vt:vector size="85" baseType="lpstr">
      <vt:lpstr>Arial</vt:lpstr>
      <vt:lpstr>宋体</vt:lpstr>
      <vt:lpstr>Wingdings</vt:lpstr>
      <vt:lpstr>Tahoma</vt:lpstr>
      <vt:lpstr>Times New Roman</vt:lpstr>
      <vt:lpstr>华文行楷</vt:lpstr>
      <vt:lpstr>幼圆</vt:lpstr>
      <vt:lpstr>Times New Roman</vt:lpstr>
      <vt:lpstr>Comic Sans MS</vt:lpstr>
      <vt:lpstr>微软雅黑</vt:lpstr>
      <vt:lpstr>Arial Unicode MS</vt:lpstr>
      <vt:lpstr>等线 Light</vt:lpstr>
      <vt:lpstr>等线</vt:lpstr>
      <vt:lpstr>Calibri</vt:lpstr>
      <vt:lpstr>Symbol</vt:lpstr>
      <vt:lpstr>Office 主题​​</vt:lpstr>
      <vt:lpstr>Equation.DSMT4</vt:lpstr>
      <vt:lpstr>Equation.DSMT4</vt:lpstr>
      <vt:lpstr>Equation.DSMT4</vt:lpstr>
      <vt:lpstr>Equation.DSMT4</vt:lpstr>
      <vt:lpstr>Equation.DSMT4</vt:lpstr>
      <vt:lpstr>Equation.DSMT4</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Visio.Drawing.6</vt:lpstr>
      <vt:lpstr>Visio.Drawing.6</vt:lpstr>
      <vt:lpstr>Equation.DSMT4</vt:lpstr>
      <vt:lpstr>Equation.DSMT4</vt:lpstr>
      <vt:lpstr>Equation.DSMT4</vt:lpstr>
      <vt:lpstr>Visio.Drawing.11</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第六章练习：选择题</vt:lpstr>
      <vt:lpstr>练习：简答题</vt:lpstr>
      <vt:lpstr>练习：简答题</vt:lpstr>
      <vt:lpstr>第七章练习：选择题</vt:lpstr>
      <vt:lpstr>练习：选择题</vt:lpstr>
      <vt:lpstr>练习：简答题</vt:lpstr>
      <vt:lpstr>练习：简答题</vt:lpstr>
      <vt:lpstr>第八章： 练习题</vt:lpstr>
      <vt:lpstr>PowerPoint 演示文稿</vt:lpstr>
      <vt:lpstr>PowerPoint 演示文稿</vt:lpstr>
      <vt:lpstr>简答题</vt:lpstr>
      <vt:lpstr>计算题</vt:lpstr>
      <vt:lpstr>计算题</vt:lpstr>
      <vt:lpstr>2.解：</vt:lpstr>
      <vt:lpstr>3、某测量者想用两只K型热电偶测量两点温度，其连接线路如图所示，已知  =420℃,  =30℃，测得两点的温度电势为15.132mv。但后来经检查发现 温度下的那只热电偶错用E型热电偶，其他都正确，试求两点实际温差？(可能用到的热电偶分度表数据见表一和表二，最后结果可以只保留到整数位)</vt:lpstr>
      <vt:lpstr>PowerPoint 演示文稿</vt:lpstr>
      <vt:lpstr>第九章练习题</vt:lpstr>
      <vt:lpstr>PowerPoint 演示文稿</vt:lpstr>
      <vt:lpstr>PowerPoint 演示文稿</vt:lpstr>
      <vt:lpstr>简答题</vt:lpstr>
      <vt:lpstr>计算题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ZL</dc:creator>
  <cp:lastModifiedBy>劉嚳鼟</cp:lastModifiedBy>
  <cp:revision>10</cp:revision>
  <dcterms:created xsi:type="dcterms:W3CDTF">2020-01-03T05:51:00Z</dcterms:created>
  <dcterms:modified xsi:type="dcterms:W3CDTF">2020-01-09T09:08:50Z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