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ink/ink1.xml" ContentType="application/inkml+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5" r:id="rId4"/>
  </p:sldMasterIdLst>
  <p:sldIdLst>
    <p:sldId id="256" r:id="rId5"/>
    <p:sldId id="257" r:id="rId6"/>
    <p:sldId id="353" r:id="rId7"/>
    <p:sldId id="593" r:id="rId8"/>
    <p:sldId id="408" r:id="rId9"/>
    <p:sldId id="409" r:id="rId10"/>
    <p:sldId id="410" r:id="rId11"/>
    <p:sldId id="615" r:id="rId12"/>
    <p:sldId id="616" r:id="rId13"/>
    <p:sldId id="617" r:id="rId14"/>
    <p:sldId id="411" r:id="rId15"/>
    <p:sldId id="412" r:id="rId16"/>
    <p:sldId id="413" r:id="rId17"/>
    <p:sldId id="414" r:id="rId18"/>
    <p:sldId id="591" r:id="rId19"/>
    <p:sldId id="415" r:id="rId20"/>
    <p:sldId id="416" r:id="rId21"/>
    <p:sldId id="418" r:id="rId22"/>
    <p:sldId id="419" r:id="rId23"/>
    <p:sldId id="476" r:id="rId24"/>
    <p:sldId id="594" r:id="rId25"/>
    <p:sldId id="595" r:id="rId26"/>
    <p:sldId id="596" r:id="rId27"/>
    <p:sldId id="597" r:id="rId28"/>
    <p:sldId id="598" r:id="rId29"/>
    <p:sldId id="599" r:id="rId30"/>
    <p:sldId id="600" r:id="rId31"/>
    <p:sldId id="601" r:id="rId32"/>
    <p:sldId id="602" r:id="rId33"/>
    <p:sldId id="603" r:id="rId34"/>
    <p:sldId id="604" r:id="rId35"/>
    <p:sldId id="605" r:id="rId36"/>
    <p:sldId id="606" r:id="rId37"/>
    <p:sldId id="607" r:id="rId38"/>
    <p:sldId id="608" r:id="rId39"/>
    <p:sldId id="609" r:id="rId40"/>
    <p:sldId id="610" r:id="rId41"/>
    <p:sldId id="611" r:id="rId42"/>
    <p:sldId id="612" r:id="rId43"/>
    <p:sldId id="613" r:id="rId44"/>
    <p:sldId id="614" r:id="rId45"/>
    <p:sldId id="356" r:id="rId46"/>
    <p:sldId id="479" r:id="rId47"/>
    <p:sldId id="480" r:id="rId48"/>
    <p:sldId id="481" r:id="rId49"/>
    <p:sldId id="592" r:id="rId50"/>
    <p:sldId id="482" r:id="rId51"/>
    <p:sldId id="484" r:id="rId52"/>
    <p:sldId id="485" r:id="rId53"/>
    <p:sldId id="486" r:id="rId54"/>
    <p:sldId id="487" r:id="rId55"/>
    <p:sldId id="357" r:id="rId56"/>
    <p:sldId id="323" r:id="rId57"/>
    <p:sldId id="540" r:id="rId58"/>
    <p:sldId id="358" r:id="rId59"/>
    <p:sldId id="541" r:id="rId60"/>
    <p:sldId id="542" r:id="rId61"/>
    <p:sldId id="618" r:id="rId62"/>
    <p:sldId id="619" r:id="rId63"/>
    <p:sldId id="620" r:id="rId64"/>
    <p:sldId id="621" r:id="rId65"/>
  </p:sldIdLst>
  <p:sldSz cx="12188825" cy="6858000"/>
  <p:notesSz cx="6858000" cy="9144000"/>
  <p:defaultTextStyle>
    <a:defPPr>
      <a:defRPr lang="zh-CN"/>
    </a:defPPr>
    <a:lvl1pPr marL="0" algn="l" defTabSz="914308" rtl="0" eaLnBrk="1" latinLnBrk="0" hangingPunct="1">
      <a:defRPr sz="1800" kern="1200">
        <a:solidFill>
          <a:schemeClr val="tx1"/>
        </a:solidFill>
        <a:latin typeface="+mn-lt"/>
        <a:ea typeface="+mn-ea"/>
        <a:cs typeface="+mn-cs"/>
      </a:defRPr>
    </a:lvl1pPr>
    <a:lvl2pPr marL="457155" algn="l" defTabSz="914308" rtl="0" eaLnBrk="1" latinLnBrk="0" hangingPunct="1">
      <a:defRPr sz="1800" kern="1200">
        <a:solidFill>
          <a:schemeClr val="tx1"/>
        </a:solidFill>
        <a:latin typeface="+mn-lt"/>
        <a:ea typeface="+mn-ea"/>
        <a:cs typeface="+mn-cs"/>
      </a:defRPr>
    </a:lvl2pPr>
    <a:lvl3pPr marL="914308" algn="l" defTabSz="914308" rtl="0" eaLnBrk="1" latinLnBrk="0" hangingPunct="1">
      <a:defRPr sz="1800" kern="1200">
        <a:solidFill>
          <a:schemeClr val="tx1"/>
        </a:solidFill>
        <a:latin typeface="+mn-lt"/>
        <a:ea typeface="+mn-ea"/>
        <a:cs typeface="+mn-cs"/>
      </a:defRPr>
    </a:lvl3pPr>
    <a:lvl4pPr marL="1371463" algn="l" defTabSz="914308" rtl="0" eaLnBrk="1" latinLnBrk="0" hangingPunct="1">
      <a:defRPr sz="1800" kern="1200">
        <a:solidFill>
          <a:schemeClr val="tx1"/>
        </a:solidFill>
        <a:latin typeface="+mn-lt"/>
        <a:ea typeface="+mn-ea"/>
        <a:cs typeface="+mn-cs"/>
      </a:defRPr>
    </a:lvl4pPr>
    <a:lvl5pPr marL="1828617" algn="l" defTabSz="914308" rtl="0" eaLnBrk="1" latinLnBrk="0" hangingPunct="1">
      <a:defRPr sz="1800" kern="1200">
        <a:solidFill>
          <a:schemeClr val="tx1"/>
        </a:solidFill>
        <a:latin typeface="+mn-lt"/>
        <a:ea typeface="+mn-ea"/>
        <a:cs typeface="+mn-cs"/>
      </a:defRPr>
    </a:lvl5pPr>
    <a:lvl6pPr marL="2285772" algn="l" defTabSz="914308" rtl="0" eaLnBrk="1" latinLnBrk="0" hangingPunct="1">
      <a:defRPr sz="1800" kern="1200">
        <a:solidFill>
          <a:schemeClr val="tx1"/>
        </a:solidFill>
        <a:latin typeface="+mn-lt"/>
        <a:ea typeface="+mn-ea"/>
        <a:cs typeface="+mn-cs"/>
      </a:defRPr>
    </a:lvl6pPr>
    <a:lvl7pPr marL="2742925" algn="l" defTabSz="914308" rtl="0" eaLnBrk="1" latinLnBrk="0" hangingPunct="1">
      <a:defRPr sz="1800" kern="1200">
        <a:solidFill>
          <a:schemeClr val="tx1"/>
        </a:solidFill>
        <a:latin typeface="+mn-lt"/>
        <a:ea typeface="+mn-ea"/>
        <a:cs typeface="+mn-cs"/>
      </a:defRPr>
    </a:lvl7pPr>
    <a:lvl8pPr marL="3200080" algn="l" defTabSz="914308" rtl="0" eaLnBrk="1" latinLnBrk="0" hangingPunct="1">
      <a:defRPr sz="1800" kern="1200">
        <a:solidFill>
          <a:schemeClr val="tx1"/>
        </a:solidFill>
        <a:latin typeface="+mn-lt"/>
        <a:ea typeface="+mn-ea"/>
        <a:cs typeface="+mn-cs"/>
      </a:defRPr>
    </a:lvl8pPr>
    <a:lvl9pPr marL="3657234" algn="l" defTabSz="91430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9A7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1-06-27T02:32:23.075"/>
    </inkml:context>
    <inkml:brush xml:id="br0">
      <inkml:brushProperty name="width" value="0.05292" units="cm"/>
      <inkml:brushProperty name="height" value="0.05292" units="cm"/>
      <inkml:brushProperty name="color" value="#FF0000"/>
    </inkml:brush>
  </inkml:definitions>
  <inkml:trace contextRef="#ctx0" brushRef="#br0">16701 9673,'0'0,"0"0,28 0,-28 0,28 0,-28 0,0 0,28 0,-28 0,0 0,28 0,0 0,-28 21,0-21,29 0,-29 22,0-22,28 0,0 0,-28 0,0 0,0 21,28-21,-28 0,0 21,0-21,0 21,0 0,0-21,0 21,0-21,0 22,0-1,0-21,-28 0,0 0,28 21,0-21,-28 0,28 0,-29 0,29 21,-28-21,28 0,0 0,28 0,-28 21,29-21,-29 0,0 21,28-21,0 0,-28 0,0 0,28 0,-28 0,0 22,28-22,-28 0,0 0,0 21,28-21,-28 21,30-21,-30 0,0 21,0-21,0 0,0 21,-30-21,30 0,0 0,-28 0,28 21,-28-21,28 22,-28-22,0 0,28 0,-28 0,28 21,-29-21,1 0,28 0,-28 0,28 0,0 21,-28-21,28 0,-28 0</inkml:trace>
  <inkml:trace contextRef="#ctx0" brushRef="#br0" timeOffset="2992.17">19014 9525,'0'0,"0"0,0 0,0 21,0-21,0 21,-28-21,28 22,0-22,0 21,-28-21,28 0,0 21,0 0,0-21,-28 21,28-21,-28 21,28-21,0 22,0-1,-29-21,29 0,0 21,0-21,0 0,-28 21,0-21,28 21,0-21,0 0,0 21,-28-21,28 0,0 22,0-22,-28 0,28 21,0-21,0 21,-28-21,28 0,0 21,-30-21,30 0,0 0,0 21,0-21,0 0,30 0,-2 0,-28 0,56 0,-56 0,28 0,29 0,-29 0,0 0,28 0,-56 0,28 0,1 0,-1 0,-28 0,28 0,-28 0,28 0,-28 0,28 0,0 0,-28 0,30 0</inkml:trace>
  <inkml:trace contextRef="#ctx0" brushRef="#br0" timeOffset="5279.3">19042 9631,'0'0,"0"21,0-21,0 21,0-21,0 21,0-21,0 22,0-1,0-21,0 21,0-21,0 21,0 0,0-21,0 21,0-21,0 22,0-22,0 21,0 0,0-21,0 21,0-21,0 21,0 0,0-21,0 22,0-22,0 21,0-21,0 21,0 0,0-21,0 21,0-21,0 21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06T12:35:11.697"/>
    </inkml:context>
    <inkml:brush xml:id="br0">
      <inkml:brushProperty name="width" value="0.05292" units="cm"/>
      <inkml:brushProperty name="height" value="0.05292" units="cm"/>
      <inkml:brushProperty name="color" value="#FF0000"/>
    </inkml:brush>
  </inkml:definitions>
  <inkml:trace contextRef="#ctx0" brushRef="#br0">22507 3263 0,'106'35'78,"-18"71"-78,71 18 31,35 140-15,-53-140 0,-35-1-16,70 54 31,-123-142-15,0 18 15,-35-35 0,17 17-31,-35-18 16,18 1 15</inkml:trace>
  <inkml:trace contextRef="#ctx0" brushRef="#br0" timeOffset="781.89">21449 3334 0,'0'70'78,"0"1"-78,0 246 31,0-105 0,0-71-15,0-123-1,0 17-15,0-17 32</inkml:trace>
  <inkml:trace contextRef="#ctx0" brushRef="#br0" timeOffset="3829.28">21484 3369 0,'35'35'125,"1"-35"-109,-19 0-16,54 0 31,-36 0-15,0 18-1,1-18 17,34 18-17,-52-18-15,-18 17 31,18 1-15,17 17 0,0 36-1,-35-54 1,18 1 0,-1 35-1,1 17 1,0 1 15,-1-18-31,-17-35 31,0 17-31,18 35 32,-18-34-17,0-1 1,0-17 15,0-1-15,0 1-1,-18 35 1,-17-18 0,17-17-1,1-18-15,-36 35 31,18-17-15,17-18 0,-17 17 15,17-17-15,-17 18-1,17-18 1,0 0 31,1 0 0,-1 0-47,-35 0 15,18 0 1,17 0 31,1 0-16,-1 0-15,-17 0-1,17 0 485,18-18-390,0 1-64,0-1 1</inkml:trace>
  <inkml:trace contextRef="#ctx0" brushRef="#br0" timeOffset="3875.95">21484 4251 0,'0'-18'16,"0"-35"-16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slideMaster" Target="../slideMasters/slideMaster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10" Type="http://schemas.openxmlformats.org/officeDocument/2006/relationships/slideMaster" Target="../slideMasters/slideMaster2.xml"/><Relationship Id="rId4" Type="http://schemas.openxmlformats.org/officeDocument/2006/relationships/tags" Target="../tags/tag25.xml"/><Relationship Id="rId9" Type="http://schemas.openxmlformats.org/officeDocument/2006/relationships/tags" Target="../tags/tag30.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Master" Target="../slideMasters/slideMaster2.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slideMaster" Target="../slideMasters/slideMaster2.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slideMaster" Target="../slideMasters/slideMaster2.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718" y="1122364"/>
            <a:ext cx="9142305"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718" y="3602038"/>
            <a:ext cx="9142305" cy="1655762"/>
          </a:xfrm>
        </p:spPr>
        <p:txBody>
          <a:bodyPr/>
          <a:lstStyle>
            <a:lvl1pPr marL="0" indent="0" algn="ctr">
              <a:buNone/>
              <a:defRPr sz="2400"/>
            </a:lvl1pPr>
            <a:lvl2pPr marL="457155" indent="0" algn="ctr">
              <a:buNone/>
              <a:defRPr sz="2000"/>
            </a:lvl2pPr>
            <a:lvl3pPr marL="914308" indent="0" algn="ctr">
              <a:buNone/>
              <a:defRPr sz="1800"/>
            </a:lvl3pPr>
            <a:lvl4pPr marL="1371463" indent="0" algn="ctr">
              <a:buNone/>
              <a:defRPr sz="1600"/>
            </a:lvl4pPr>
            <a:lvl5pPr marL="1828617" indent="0" algn="ctr">
              <a:buNone/>
              <a:defRPr sz="1600"/>
            </a:lvl5pPr>
            <a:lvl6pPr marL="2285772" indent="0" algn="ctr">
              <a:buNone/>
              <a:defRPr sz="1600"/>
            </a:lvl6pPr>
            <a:lvl7pPr marL="2742925" indent="0" algn="ctr">
              <a:buNone/>
              <a:defRPr sz="1600"/>
            </a:lvl7pPr>
            <a:lvl8pPr marL="3200080" indent="0" algn="ctr">
              <a:buNone/>
              <a:defRPr sz="1600"/>
            </a:lvl8pPr>
            <a:lvl9pPr marL="3657234"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284" y="365125"/>
            <a:ext cx="2628413"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46" y="365125"/>
            <a:ext cx="7732867"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sp>
        <p:nvSpPr>
          <p:cNvPr id="4" name="任意多边形: 形状 3"/>
          <p:cNvSpPr/>
          <p:nvPr>
            <p:custDataLst>
              <p:tags r:id="rId1"/>
            </p:custDataLst>
          </p:nvPr>
        </p:nvSpPr>
        <p:spPr>
          <a:xfrm>
            <a:off x="9323246" y="587375"/>
            <a:ext cx="2647459"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5" name="任意多边形: 形状 4"/>
          <p:cNvSpPr/>
          <p:nvPr>
            <p:custDataLst>
              <p:tags r:id="rId2"/>
            </p:custDataLst>
          </p:nvPr>
        </p:nvSpPr>
        <p:spPr>
          <a:xfrm>
            <a:off x="9685130" y="4530725"/>
            <a:ext cx="2082414"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6" name="任意多边形: 形状 5"/>
          <p:cNvSpPr/>
          <p:nvPr>
            <p:custDataLst>
              <p:tags r:id="rId3"/>
            </p:custDataLst>
          </p:nvPr>
        </p:nvSpPr>
        <p:spPr>
          <a:xfrm>
            <a:off x="9196270" y="4321175"/>
            <a:ext cx="2996644"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lIns="91431" tIns="45716" rIns="91431" bIns="45716" rtlCol="0" anchor="ctr"/>
          <a:lstStyle/>
          <a:p>
            <a:endParaRPr lang="zh-CN" altLang="en-US"/>
          </a:p>
        </p:txBody>
      </p:sp>
      <p:sp>
        <p:nvSpPr>
          <p:cNvPr id="7" name="任意多边形: 形状 6"/>
          <p:cNvSpPr/>
          <p:nvPr>
            <p:custDataLst>
              <p:tags r:id="rId4"/>
            </p:custDataLst>
          </p:nvPr>
        </p:nvSpPr>
        <p:spPr>
          <a:xfrm>
            <a:off x="-3173"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lIns="91431" tIns="45716" rIns="91431" bIns="45716" rtlCol="0" anchor="ctr"/>
          <a:lstStyle/>
          <a:p>
            <a:endParaRPr lang="zh-CN" altLang="en-US"/>
          </a:p>
        </p:txBody>
      </p:sp>
      <p:sp>
        <p:nvSpPr>
          <p:cNvPr id="8" name="任意多边形: 形状 7"/>
          <p:cNvSpPr/>
          <p:nvPr>
            <p:custDataLst>
              <p:tags r:id="rId5"/>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lIns="91431" tIns="45716" rIns="91431" bIns="45716" rtlCol="0" anchor="ctr"/>
          <a:lstStyle/>
          <a:p>
            <a:endParaRPr lang="zh-CN" altLang="en-US"/>
          </a:p>
        </p:txBody>
      </p:sp>
      <p:sp>
        <p:nvSpPr>
          <p:cNvPr id="9" name="任意多边形: 形状 8"/>
          <p:cNvSpPr/>
          <p:nvPr>
            <p:custDataLst>
              <p:tags r:id="rId6"/>
            </p:custDataLst>
          </p:nvPr>
        </p:nvSpPr>
        <p:spPr>
          <a:xfrm>
            <a:off x="7754452" y="4530725"/>
            <a:ext cx="1910996"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lIns="91431" tIns="45716" rIns="91431" bIns="45716" rtlCol="0" anchor="ctr"/>
          <a:lstStyle/>
          <a:p>
            <a:endParaRPr lang="zh-CN" altLang="en-US"/>
          </a:p>
        </p:txBody>
      </p:sp>
      <p:sp>
        <p:nvSpPr>
          <p:cNvPr id="10" name="任意多边形: 形状 9"/>
          <p:cNvSpPr/>
          <p:nvPr>
            <p:custDataLst>
              <p:tags r:id="rId7"/>
            </p:custDataLst>
          </p:nvPr>
        </p:nvSpPr>
        <p:spPr>
          <a:xfrm>
            <a:off x="6411042" y="6334125"/>
            <a:ext cx="2139554"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11" name="任意多边形: 形状 10"/>
          <p:cNvSpPr/>
          <p:nvPr>
            <p:custDataLst>
              <p:tags r:id="rId8"/>
            </p:custDataLst>
          </p:nvPr>
        </p:nvSpPr>
        <p:spPr>
          <a:xfrm>
            <a:off x="10300965" y="-3175"/>
            <a:ext cx="189195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lIns="91431" tIns="45716" rIns="91431" bIns="45716" rtlCol="0" anchor="ctr"/>
          <a:lstStyle/>
          <a:p>
            <a:endParaRPr lang="zh-CN" altLang="en-US"/>
          </a:p>
        </p:txBody>
      </p:sp>
      <p:sp>
        <p:nvSpPr>
          <p:cNvPr id="9801" name="副标题 2"/>
          <p:cNvSpPr>
            <a:spLocks noGrp="1"/>
          </p:cNvSpPr>
          <p:nvPr>
            <p:ph type="subTitle" idx="1" hasCustomPrompt="1"/>
            <p:custDataLst>
              <p:tags r:id="rId9"/>
            </p:custDataLst>
          </p:nvPr>
        </p:nvSpPr>
        <p:spPr>
          <a:xfrm>
            <a:off x="2299523" y="3080658"/>
            <a:ext cx="6421787" cy="916576"/>
          </a:xfrm>
        </p:spPr>
        <p:txBody>
          <a:bodyPr anchor="t">
            <a:normAutofit/>
          </a:bodyPr>
          <a:lstStyle>
            <a:lvl1pPr marL="0" indent="0" algn="l">
              <a:buNone/>
              <a:defRPr sz="3600" baseline="0">
                <a:solidFill>
                  <a:schemeClr val="tx1">
                    <a:lumMod val="85000"/>
                    <a:lumOff val="15000"/>
                  </a:schemeClr>
                </a:solidFill>
                <a:latin typeface="Arial" panose="020B0604020202020204" pitchFamily="34" charset="0"/>
              </a:defRPr>
            </a:lvl1pPr>
            <a:lvl2pPr marL="457155" indent="0" algn="ctr">
              <a:buNone/>
              <a:defRPr sz="2000"/>
            </a:lvl2pPr>
            <a:lvl3pPr marL="914308" indent="0" algn="ctr">
              <a:buNone/>
              <a:defRPr sz="1800"/>
            </a:lvl3pPr>
            <a:lvl4pPr marL="1371463" indent="0" algn="ctr">
              <a:buNone/>
              <a:defRPr sz="1600"/>
            </a:lvl4pPr>
            <a:lvl5pPr marL="1828617" indent="0" algn="ctr">
              <a:buNone/>
              <a:defRPr sz="1600"/>
            </a:lvl5pPr>
            <a:lvl6pPr marL="2285772" indent="0" algn="ctr">
              <a:buNone/>
              <a:defRPr sz="1600"/>
            </a:lvl6pPr>
            <a:lvl7pPr marL="2742925" indent="0" algn="ctr">
              <a:buNone/>
              <a:defRPr sz="1600"/>
            </a:lvl7pPr>
            <a:lvl8pPr marL="3200080" indent="0" algn="ctr">
              <a:buNone/>
              <a:defRPr sz="1600"/>
            </a:lvl8pPr>
            <a:lvl9pPr marL="3657234"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10"/>
            </p:custDataLst>
          </p:nvPr>
        </p:nvSpPr>
        <p:spPr>
          <a:xfrm>
            <a:off x="2299523" y="1532709"/>
            <a:ext cx="6421787" cy="1495696"/>
          </a:xfrm>
        </p:spPr>
        <p:txBody>
          <a:bodyPr anchor="b">
            <a:normAutofit/>
          </a:bodyPr>
          <a:lstStyle>
            <a:lvl1pPr algn="l">
              <a:defRPr sz="4800" baseline="0">
                <a:solidFill>
                  <a:schemeClr val="accent1"/>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12" name="文本占位符 13"/>
          <p:cNvSpPr>
            <a:spLocks noGrp="1"/>
          </p:cNvSpPr>
          <p:nvPr>
            <p:ph type="body" sz="quarter" idx="10" hasCustomPrompt="1"/>
            <p:custDataLst>
              <p:tags r:id="rId11"/>
            </p:custDataLst>
          </p:nvPr>
        </p:nvSpPr>
        <p:spPr>
          <a:xfrm>
            <a:off x="2299523" y="4204426"/>
            <a:ext cx="1799667" cy="450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155" indent="0">
              <a:buNone/>
              <a:defRPr/>
            </a:lvl2pPr>
            <a:lvl3pPr marL="914308" indent="0">
              <a:buNone/>
              <a:defRPr/>
            </a:lvl3pPr>
            <a:lvl4pPr marL="1371463" indent="0">
              <a:buNone/>
              <a:defRPr/>
            </a:lvl4pPr>
            <a:lvl5pPr marL="1828617"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2"/>
            </p:custDataLst>
          </p:nvPr>
        </p:nvSpPr>
        <p:spPr>
          <a:xfrm>
            <a:off x="2299523" y="4724278"/>
            <a:ext cx="1799667" cy="450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155" indent="0">
              <a:buNone/>
              <a:defRPr/>
            </a:lvl2pPr>
            <a:lvl3pPr marL="914308" indent="0">
              <a:buNone/>
              <a:defRPr/>
            </a:lvl3pPr>
            <a:lvl4pPr marL="1371463" indent="0">
              <a:buNone/>
              <a:defRPr/>
            </a:lvl4pPr>
            <a:lvl5pPr marL="1828617" indent="0">
              <a:buNone/>
              <a:defRPr/>
            </a:lvl5pPr>
          </a:lstStyle>
          <a:p>
            <a:pPr lvl="0"/>
            <a:r>
              <a:rPr lang="zh-CN" altLang="en-US" dirty="0"/>
              <a:t>编辑文本</a:t>
            </a:r>
          </a:p>
        </p:txBody>
      </p:sp>
      <p:sp>
        <p:nvSpPr>
          <p:cNvPr id="2" name="日期占位符 1"/>
          <p:cNvSpPr>
            <a:spLocks noGrp="1"/>
          </p:cNvSpPr>
          <p:nvPr>
            <p:ph type="dt" sz="half" idx="12"/>
            <p:custDataLst>
              <p:tags r:id="rId13"/>
            </p:custDataLst>
          </p:nvPr>
        </p:nvSpPr>
        <p:spPr/>
        <p:txBody>
          <a:bodyPr/>
          <a:lstStyle/>
          <a:p>
            <a:fld id="{760FBDFE-C587-4B4C-A407-44438C67B59E}" type="datetimeFigureOut">
              <a:rPr lang="zh-CN" altLang="en-US" smtClean="0"/>
              <a:t>2021/1/6</a:t>
            </a:fld>
            <a:endParaRPr lang="zh-CN" altLang="en-US" dirty="0"/>
          </a:p>
        </p:txBody>
      </p:sp>
      <p:sp>
        <p:nvSpPr>
          <p:cNvPr id="3" name="页脚占位符 2"/>
          <p:cNvSpPr>
            <a:spLocks noGrp="1"/>
          </p:cNvSpPr>
          <p:nvPr>
            <p:ph type="ftr" sz="quarter" idx="13"/>
            <p:custDataLst>
              <p:tags r:id="rId14"/>
            </p:custDataLst>
          </p:nvPr>
        </p:nvSpPr>
        <p:spPr/>
        <p:txBody>
          <a:bodyPr/>
          <a:lstStyle/>
          <a:p>
            <a:endParaRPr lang="zh-CN" altLang="en-US" dirty="0"/>
          </a:p>
        </p:txBody>
      </p:sp>
      <p:sp>
        <p:nvSpPr>
          <p:cNvPr id="15" name="灯片编号占位符 14"/>
          <p:cNvSpPr>
            <a:spLocks noGrp="1"/>
          </p:cNvSpPr>
          <p:nvPr>
            <p:ph type="sldNum" sz="quarter" idx="14"/>
            <p:custDataLst>
              <p:tags r:id="rId15"/>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5" name="任意多边形: 形状 14"/>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16" name="任意多边形: 形状 15"/>
          <p:cNvSpPr/>
          <p:nvPr>
            <p:custDataLst>
              <p:tags r:id="rId2"/>
            </p:custDataLst>
          </p:nvPr>
        </p:nvSpPr>
        <p:spPr>
          <a:xfrm>
            <a:off x="10228672" y="5196254"/>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lIns="91431" tIns="45716" rIns="91431" bIns="45716" rtlCol="0" anchor="ctr"/>
          <a:lstStyle/>
          <a:p>
            <a:endParaRPr lang="zh-CN" altLang="en-US"/>
          </a:p>
        </p:txBody>
      </p:sp>
      <p:sp>
        <p:nvSpPr>
          <p:cNvPr id="17" name="任意多边形: 形状 16"/>
          <p:cNvSpPr/>
          <p:nvPr>
            <p:custDataLst>
              <p:tags r:id="rId3"/>
            </p:custDataLst>
          </p:nvPr>
        </p:nvSpPr>
        <p:spPr>
          <a:xfrm>
            <a:off x="-3173"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lIns="91431" tIns="45716" rIns="91431" bIns="45716" rtlCol="0" anchor="ctr"/>
          <a:lstStyle/>
          <a:p>
            <a:endParaRPr lang="zh-CN" altLang="en-US"/>
          </a:p>
        </p:txBody>
      </p:sp>
      <p:sp>
        <p:nvSpPr>
          <p:cNvPr id="18" name="任意多边形: 形状 17"/>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lIns="91431" tIns="45716" rIns="91431" bIns="45716" rtlCol="0" anchor="ctr"/>
          <a:lstStyle/>
          <a:p>
            <a:endParaRPr lang="zh-CN" altLang="en-US"/>
          </a:p>
        </p:txBody>
      </p:sp>
      <p:sp>
        <p:nvSpPr>
          <p:cNvPr id="2" name="标题 1"/>
          <p:cNvSpPr>
            <a:spLocks noGrp="1"/>
          </p:cNvSpPr>
          <p:nvPr>
            <p:ph type="title"/>
            <p:custDataLst>
              <p:tags r:id="rId5"/>
            </p:custDataLst>
          </p:nvPr>
        </p:nvSpPr>
        <p:spPr>
          <a:xfrm>
            <a:off x="669758" y="443234"/>
            <a:ext cx="10850226" cy="441964"/>
          </a:xfrm>
        </p:spPr>
        <p:txBody>
          <a:bodyPr vert="horz" lIns="89991" tIns="46796" rIns="89991" bIns="46796" rtlCol="0" anchor="t" anchorCtr="0">
            <a:noAutofit/>
          </a:bodyPr>
          <a:lstStyle>
            <a:lvl1pPr marL="0" marR="0" algn="l" defTabSz="914308"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6"/>
            </p:custDataLst>
          </p:nvPr>
        </p:nvSpPr>
        <p:spPr>
          <a:xfrm>
            <a:off x="669758" y="952509"/>
            <a:ext cx="10850226" cy="5388907"/>
          </a:xfrm>
        </p:spPr>
        <p:txBody>
          <a:bodyPr vert="horz" lIns="89991" tIns="46796" rIns="89991" bIns="46796" rtlCol="0">
            <a:normAutofit/>
          </a:bodyPr>
          <a:lstStyle>
            <a:lvl1pPr marL="228577" marR="0" lvl="0"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732" marR="0" lvl="1" indent="-228577" algn="l" defTabSz="914308" rtl="0" eaLnBrk="1" fontAlgn="auto" latinLnBrk="0" hangingPunct="1">
              <a:lnSpc>
                <a:spcPct val="120000"/>
              </a:lnSpc>
              <a:spcBef>
                <a:spcPts val="0"/>
              </a:spcBef>
              <a:spcAft>
                <a:spcPts val="1000"/>
              </a:spcAft>
              <a:buFont typeface="Arial" panose="020B0604020202020204" pitchFamily="34" charset="0"/>
              <a:buChar char="•"/>
              <a:tabLst>
                <a:tab pos="1609564"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2885" marR="0" lvl="2"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040" marR="0" lvl="3"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194" marR="0" lvl="4"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t>2021/1/6</a:t>
            </a:fld>
            <a:endParaRPr lang="zh-CN" altLang="en-US"/>
          </a:p>
        </p:txBody>
      </p:sp>
      <p:sp>
        <p:nvSpPr>
          <p:cNvPr id="5" name="页脚占位符 4"/>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9323246" y="587375"/>
            <a:ext cx="2647459"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7" name="任意多边形: 形状 6"/>
          <p:cNvSpPr/>
          <p:nvPr>
            <p:custDataLst>
              <p:tags r:id="rId2"/>
            </p:custDataLst>
          </p:nvPr>
        </p:nvSpPr>
        <p:spPr>
          <a:xfrm>
            <a:off x="9685130" y="4530725"/>
            <a:ext cx="2082414"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8" name="任意多边形: 形状 7"/>
          <p:cNvSpPr/>
          <p:nvPr>
            <p:custDataLst>
              <p:tags r:id="rId3"/>
            </p:custDataLst>
          </p:nvPr>
        </p:nvSpPr>
        <p:spPr>
          <a:xfrm>
            <a:off x="9196270" y="4321175"/>
            <a:ext cx="2996644"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lIns="91431" tIns="45716" rIns="91431" bIns="45716" rtlCol="0" anchor="ctr"/>
          <a:lstStyle/>
          <a:p>
            <a:endParaRPr lang="zh-CN" altLang="en-US"/>
          </a:p>
        </p:txBody>
      </p:sp>
      <p:sp>
        <p:nvSpPr>
          <p:cNvPr id="11" name="任意多边形: 形状 10"/>
          <p:cNvSpPr/>
          <p:nvPr>
            <p:custDataLst>
              <p:tags r:id="rId4"/>
            </p:custDataLst>
          </p:nvPr>
        </p:nvSpPr>
        <p:spPr>
          <a:xfrm>
            <a:off x="7754452" y="4530725"/>
            <a:ext cx="1910996"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lIns="91431" tIns="45716" rIns="91431" bIns="45716" rtlCol="0" anchor="ctr"/>
          <a:lstStyle/>
          <a:p>
            <a:endParaRPr lang="zh-CN" altLang="en-US"/>
          </a:p>
        </p:txBody>
      </p:sp>
      <p:sp>
        <p:nvSpPr>
          <p:cNvPr id="12" name="任意多边形: 形状 11"/>
          <p:cNvSpPr/>
          <p:nvPr>
            <p:custDataLst>
              <p:tags r:id="rId5"/>
            </p:custDataLst>
          </p:nvPr>
        </p:nvSpPr>
        <p:spPr>
          <a:xfrm>
            <a:off x="6411042" y="6334125"/>
            <a:ext cx="2139554"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13" name="任意多边形: 形状 12"/>
          <p:cNvSpPr/>
          <p:nvPr>
            <p:custDataLst>
              <p:tags r:id="rId6"/>
            </p:custDataLst>
          </p:nvPr>
        </p:nvSpPr>
        <p:spPr>
          <a:xfrm>
            <a:off x="10300965" y="-3175"/>
            <a:ext cx="189195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lIns="91431" tIns="45716" rIns="91431" bIns="45716" rtlCol="0" anchor="ctr"/>
          <a:lstStyle/>
          <a:p>
            <a:endParaRPr lang="zh-CN" altLang="en-US"/>
          </a:p>
        </p:txBody>
      </p:sp>
      <p:sp>
        <p:nvSpPr>
          <p:cNvPr id="20" name="标题 1"/>
          <p:cNvSpPr>
            <a:spLocks noGrp="1"/>
          </p:cNvSpPr>
          <p:nvPr>
            <p:ph type="title" hasCustomPrompt="1"/>
            <p:custDataLst>
              <p:tags r:id="rId7"/>
            </p:custDataLst>
          </p:nvPr>
        </p:nvSpPr>
        <p:spPr>
          <a:xfrm>
            <a:off x="3454694" y="2533651"/>
            <a:ext cx="5418180" cy="895350"/>
          </a:xfrm>
        </p:spPr>
        <p:txBody>
          <a:bodyPr anchor="b">
            <a:normAutofit/>
          </a:bodyPr>
          <a:lstStyle>
            <a:lvl1pPr algn="l">
              <a:defRPr sz="4000" b="1"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21" name="文本占位符 2"/>
          <p:cNvSpPr>
            <a:spLocks noGrp="1"/>
          </p:cNvSpPr>
          <p:nvPr>
            <p:ph type="body" idx="1" hasCustomPrompt="1"/>
            <p:custDataLst>
              <p:tags r:id="rId8"/>
            </p:custDataLst>
          </p:nvPr>
        </p:nvSpPr>
        <p:spPr>
          <a:xfrm>
            <a:off x="3447102" y="3463837"/>
            <a:ext cx="5418180" cy="1015623"/>
          </a:xfrm>
        </p:spPr>
        <p:txBody>
          <a:bodyPr anchor="t">
            <a:normAutofit/>
          </a:bodyPr>
          <a:lstStyle>
            <a:lvl1pPr marL="0" indent="0" algn="l">
              <a:lnSpc>
                <a:spcPct val="100000"/>
              </a:lnSpc>
              <a:buNone/>
              <a:defRPr sz="2000" baseline="0">
                <a:solidFill>
                  <a:schemeClr val="tx1">
                    <a:lumMod val="85000"/>
                    <a:lumOff val="15000"/>
                  </a:schemeClr>
                </a:solidFill>
                <a:latin typeface="Arial" panose="020B0604020202020204" pitchFamily="34" charset="0"/>
              </a:defRPr>
            </a:lvl1pPr>
            <a:lvl2pPr marL="457155" indent="0">
              <a:buNone/>
              <a:defRPr sz="2000">
                <a:solidFill>
                  <a:schemeClr val="tx1">
                    <a:tint val="75000"/>
                  </a:schemeClr>
                </a:solidFill>
              </a:defRPr>
            </a:lvl2pPr>
            <a:lvl3pPr marL="914308"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2" indent="0">
              <a:buNone/>
              <a:defRPr sz="1600">
                <a:solidFill>
                  <a:schemeClr val="tx1">
                    <a:tint val="75000"/>
                  </a:schemeClr>
                </a:solidFill>
              </a:defRPr>
            </a:lvl6pPr>
            <a:lvl7pPr marL="2742925"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zh-CN" altLang="en-US" dirty="0"/>
              <a:t>单击此处编辑文本</a:t>
            </a:r>
            <a:endParaRPr lang="en-US" dirty="0"/>
          </a:p>
        </p:txBody>
      </p:sp>
      <p:sp>
        <p:nvSpPr>
          <p:cNvPr id="2" name="日期占位符 1"/>
          <p:cNvSpPr>
            <a:spLocks noGrp="1"/>
          </p:cNvSpPr>
          <p:nvPr>
            <p:ph type="dt" sz="half" idx="10"/>
            <p:custDataLst>
              <p:tags r:id="rId9"/>
            </p:custDataLst>
          </p:nvPr>
        </p:nvSpPr>
        <p:spPr/>
        <p:txBody>
          <a:bodyPr/>
          <a:lstStyle/>
          <a:p>
            <a:fld id="{760FBDFE-C587-4B4C-A407-44438C67B59E}" type="datetimeFigureOut">
              <a:rPr lang="zh-CN" altLang="en-US" smtClean="0"/>
              <a:t>2021/1/6</a:t>
            </a:fld>
            <a:endParaRPr lang="zh-CN" altLang="en-US" dirty="0"/>
          </a:p>
        </p:txBody>
      </p:sp>
      <p:sp>
        <p:nvSpPr>
          <p:cNvPr id="3" name="页脚占位符 2"/>
          <p:cNvSpPr>
            <a:spLocks noGrp="1"/>
          </p:cNvSpPr>
          <p:nvPr>
            <p:ph type="ftr" sz="quarter" idx="11"/>
            <p:custDataLst>
              <p:tags r:id="rId10"/>
            </p:custDataLst>
          </p:nvPr>
        </p:nvSpPr>
        <p:spPr/>
        <p:txBody>
          <a:bodyPr/>
          <a:lstStyle/>
          <a:p>
            <a:endParaRPr lang="zh-CN" altLang="en-US" dirty="0"/>
          </a:p>
        </p:txBody>
      </p:sp>
      <p:sp>
        <p:nvSpPr>
          <p:cNvPr id="4" name="灯片编号占位符 3"/>
          <p:cNvSpPr>
            <a:spLocks noGrp="1"/>
          </p:cNvSpPr>
          <p:nvPr>
            <p:ph type="sldNum" sz="quarter" idx="12"/>
            <p:custDataLst>
              <p:tags r:id="rId11"/>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9" name="任意多边形: 形状 8"/>
          <p:cNvSpPr/>
          <p:nvPr>
            <p:custDataLst>
              <p:tags r:id="rId2"/>
            </p:custDataLst>
          </p:nvPr>
        </p:nvSpPr>
        <p:spPr>
          <a:xfrm>
            <a:off x="10228672" y="5196254"/>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lIns="91431" tIns="45716" rIns="91431" bIns="45716" rtlCol="0" anchor="ctr"/>
          <a:lstStyle/>
          <a:p>
            <a:endParaRPr lang="zh-CN" altLang="en-US"/>
          </a:p>
        </p:txBody>
      </p:sp>
      <p:sp>
        <p:nvSpPr>
          <p:cNvPr id="10" name="任意多边形: 形状 9"/>
          <p:cNvSpPr/>
          <p:nvPr>
            <p:custDataLst>
              <p:tags r:id="rId3"/>
            </p:custDataLst>
          </p:nvPr>
        </p:nvSpPr>
        <p:spPr>
          <a:xfrm>
            <a:off x="-3173"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lIns="91431" tIns="45716" rIns="91431" bIns="45716" rtlCol="0" anchor="ctr"/>
          <a:lstStyle/>
          <a:p>
            <a:endParaRPr lang="zh-CN" altLang="en-US"/>
          </a:p>
        </p:txBody>
      </p:sp>
      <p:sp>
        <p:nvSpPr>
          <p:cNvPr id="11" name="任意多边形: 形状 10"/>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lIns="91431" tIns="45716" rIns="91431" bIns="45716" rtlCol="0" anchor="ctr"/>
          <a:lstStyle/>
          <a:p>
            <a:endParaRPr lang="zh-CN" altLang="en-US"/>
          </a:p>
        </p:txBody>
      </p:sp>
      <p:sp>
        <p:nvSpPr>
          <p:cNvPr id="2" name="标题 1"/>
          <p:cNvSpPr>
            <a:spLocks noGrp="1"/>
          </p:cNvSpPr>
          <p:nvPr>
            <p:ph type="title"/>
            <p:custDataLst>
              <p:tags r:id="rId5"/>
            </p:custDataLst>
          </p:nvPr>
        </p:nvSpPr>
        <p:spPr>
          <a:xfrm>
            <a:off x="669758" y="443234"/>
            <a:ext cx="10850226" cy="441964"/>
          </a:xfrm>
        </p:spPr>
        <p:txBody>
          <a:bodyPr vert="horz" lIns="89991" tIns="46796" rIns="89991" bIns="46796" rtlCol="0" anchor="t" anchorCtr="0">
            <a:noAutofit/>
          </a:bodyPr>
          <a:lstStyle>
            <a:lvl1pPr marL="0" marR="0" lvl="0" algn="l" defTabSz="914308"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6"/>
            </p:custDataLst>
          </p:nvPr>
        </p:nvSpPr>
        <p:spPr>
          <a:xfrm>
            <a:off x="669807" y="952509"/>
            <a:ext cx="5282263" cy="5388907"/>
          </a:xfrm>
        </p:spPr>
        <p:txBody>
          <a:bodyPr vert="horz" lIns="89991" tIns="46796" rIns="89991" bIns="46796" rtlCol="0">
            <a:normAutofit/>
          </a:bodyPr>
          <a:lstStyle>
            <a:lvl1pPr marL="228577" marR="0" lvl="0"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732" marR="0" lvl="1" indent="-228577" algn="l" defTabSz="914308" rtl="0" eaLnBrk="1" fontAlgn="auto" latinLnBrk="0" hangingPunct="1">
              <a:lnSpc>
                <a:spcPct val="120000"/>
              </a:lnSpc>
              <a:spcBef>
                <a:spcPts val="0"/>
              </a:spcBef>
              <a:spcAft>
                <a:spcPts val="1000"/>
              </a:spcAft>
              <a:buFont typeface="Arial" panose="020B0604020202020204" pitchFamily="34" charset="0"/>
              <a:buChar char="•"/>
              <a:tabLst>
                <a:tab pos="1609564"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2885" marR="0" lvl="2"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040" marR="0" lvl="3"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194" marR="0" lvl="4"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7"/>
            </p:custDataLst>
          </p:nvPr>
        </p:nvSpPr>
        <p:spPr>
          <a:xfrm>
            <a:off x="6237722" y="952509"/>
            <a:ext cx="5282263" cy="5388907"/>
          </a:xfrm>
        </p:spPr>
        <p:txBody>
          <a:bodyPr>
            <a:norm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8"/>
            </p:custDataLst>
          </p:nvPr>
        </p:nvSpPr>
        <p:spPr/>
        <p:txBody>
          <a:bodyPr/>
          <a:lstStyle>
            <a:lvl1pPr>
              <a:lnSpc>
                <a:spcPct val="120000"/>
              </a:lnSpc>
              <a:defRPr/>
            </a:lvl1pPr>
          </a:lstStyle>
          <a:p>
            <a:fld id="{760FBDFE-C587-4B4C-A407-44438C67B59E}" type="datetimeFigureOut">
              <a:rPr lang="zh-CN" altLang="en-US" smtClean="0"/>
              <a:t>2021/1/6</a:t>
            </a:fld>
            <a:endParaRPr lang="zh-CN" altLang="en-US"/>
          </a:p>
        </p:txBody>
      </p:sp>
      <p:sp>
        <p:nvSpPr>
          <p:cNvPr id="6" name="页脚占位符 5"/>
          <p:cNvSpPr>
            <a:spLocks noGrp="1"/>
          </p:cNvSpPr>
          <p:nvPr>
            <p:ph type="ftr" sz="quarter" idx="11"/>
            <p:custDataLst>
              <p:tags r:id="rId9"/>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任意多边形: 形状 9"/>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11" name="任意多边形: 形状 10"/>
          <p:cNvSpPr/>
          <p:nvPr>
            <p:custDataLst>
              <p:tags r:id="rId2"/>
            </p:custDataLst>
          </p:nvPr>
        </p:nvSpPr>
        <p:spPr>
          <a:xfrm>
            <a:off x="10228672" y="5196254"/>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lIns="91431" tIns="45716" rIns="91431" bIns="45716" rtlCol="0" anchor="ctr"/>
          <a:lstStyle/>
          <a:p>
            <a:endParaRPr lang="zh-CN" altLang="en-US"/>
          </a:p>
        </p:txBody>
      </p:sp>
      <p:sp>
        <p:nvSpPr>
          <p:cNvPr id="12" name="任意多边形: 形状 11"/>
          <p:cNvSpPr/>
          <p:nvPr>
            <p:custDataLst>
              <p:tags r:id="rId3"/>
            </p:custDataLst>
          </p:nvPr>
        </p:nvSpPr>
        <p:spPr>
          <a:xfrm>
            <a:off x="-3173"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lIns="91431" tIns="45716" rIns="91431" bIns="45716" rtlCol="0" anchor="ctr"/>
          <a:lstStyle/>
          <a:p>
            <a:endParaRPr lang="zh-CN" altLang="en-US"/>
          </a:p>
        </p:txBody>
      </p:sp>
      <p:sp>
        <p:nvSpPr>
          <p:cNvPr id="13" name="任意多边形: 形状 12"/>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lIns="91431" tIns="45716" rIns="91431" bIns="45716" rtlCol="0" anchor="ctr"/>
          <a:lstStyle/>
          <a:p>
            <a:endParaRPr lang="zh-CN" altLang="en-US"/>
          </a:p>
        </p:txBody>
      </p:sp>
      <p:sp>
        <p:nvSpPr>
          <p:cNvPr id="2" name="标题 1"/>
          <p:cNvSpPr>
            <a:spLocks noGrp="1"/>
          </p:cNvSpPr>
          <p:nvPr>
            <p:ph type="title"/>
            <p:custDataLst>
              <p:tags r:id="rId5"/>
            </p:custDataLst>
          </p:nvPr>
        </p:nvSpPr>
        <p:spPr>
          <a:xfrm>
            <a:off x="669758" y="443234"/>
            <a:ext cx="10850226" cy="441964"/>
          </a:xfrm>
        </p:spPr>
        <p:txBody>
          <a:bodyPr vert="horz" lIns="89991" tIns="46796" rIns="89991" bIns="46796" rtlCol="0" anchor="t" anchorCtr="0">
            <a:noAutofit/>
          </a:bodyPr>
          <a:lstStyle>
            <a:lvl1pPr marL="0" marR="0" lvl="0" algn="l" defTabSz="914308"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6"/>
            </p:custDataLst>
          </p:nvPr>
        </p:nvSpPr>
        <p:spPr>
          <a:xfrm>
            <a:off x="669807" y="952509"/>
            <a:ext cx="5282263" cy="381003"/>
          </a:xfrm>
        </p:spPr>
        <p:txBody>
          <a:bodyPr lIns="89991" tIns="46796" rIns="89991" bIns="46796"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155" indent="0">
              <a:buNone/>
              <a:defRPr sz="2000" b="1"/>
            </a:lvl2pPr>
            <a:lvl3pPr marL="914308" indent="0">
              <a:buNone/>
              <a:defRPr sz="1800" b="1"/>
            </a:lvl3pPr>
            <a:lvl4pPr marL="1371463" indent="0">
              <a:buNone/>
              <a:defRPr sz="1600" b="1"/>
            </a:lvl4pPr>
            <a:lvl5pPr marL="1828617" indent="0">
              <a:buNone/>
              <a:defRPr sz="1600" b="1"/>
            </a:lvl5pPr>
            <a:lvl6pPr marL="2285772" indent="0">
              <a:buNone/>
              <a:defRPr sz="1600" b="1"/>
            </a:lvl6pPr>
            <a:lvl7pPr marL="2742925" indent="0">
              <a:buNone/>
              <a:defRPr sz="1600" b="1"/>
            </a:lvl7pPr>
            <a:lvl8pPr marL="3200080" indent="0">
              <a:buNone/>
              <a:defRPr sz="1600" b="1"/>
            </a:lvl8pPr>
            <a:lvl9pPr marL="3657234" indent="0">
              <a:buNone/>
              <a:defRPr sz="1600" b="1"/>
            </a:lvl9pPr>
          </a:lstStyle>
          <a:p>
            <a:pPr lvl="0"/>
            <a:r>
              <a:rPr lang="zh-CN" altLang="en-US" dirty="0"/>
              <a:t>单击此处编辑文本</a:t>
            </a:r>
          </a:p>
        </p:txBody>
      </p:sp>
      <p:sp>
        <p:nvSpPr>
          <p:cNvPr id="4" name="内容占位符 3"/>
          <p:cNvSpPr>
            <a:spLocks noGrp="1"/>
          </p:cNvSpPr>
          <p:nvPr>
            <p:ph sz="half" idx="2"/>
            <p:custDataLst>
              <p:tags r:id="rId7"/>
            </p:custDataLst>
          </p:nvPr>
        </p:nvSpPr>
        <p:spPr>
          <a:xfrm>
            <a:off x="669802" y="1406526"/>
            <a:ext cx="5282221" cy="4934752"/>
          </a:xfrm>
        </p:spPr>
        <p:txBody>
          <a:bodyPr vert="horz" lIns="89991" tIns="46796" rIns="89991" bIns="46796" rtlCol="0">
            <a:normAutofit/>
          </a:bodyPr>
          <a:lstStyle>
            <a:lvl1pPr marL="228577" marR="0" lvl="0"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732" marR="0" lvl="1" indent="-228577" algn="l" defTabSz="914308" rtl="0" eaLnBrk="1" fontAlgn="auto" latinLnBrk="0" hangingPunct="1">
              <a:lnSpc>
                <a:spcPct val="120000"/>
              </a:lnSpc>
              <a:spcBef>
                <a:spcPts val="0"/>
              </a:spcBef>
              <a:spcAft>
                <a:spcPts val="1000"/>
              </a:spcAft>
              <a:buFont typeface="Arial" panose="020B0604020202020204" pitchFamily="34" charset="0"/>
              <a:buChar char="•"/>
              <a:tabLst>
                <a:tab pos="1609564"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2885" marR="0" lvl="2"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040" marR="0" lvl="3"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194" marR="0" lvl="4"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8"/>
            </p:custDataLst>
          </p:nvPr>
        </p:nvSpPr>
        <p:spPr>
          <a:xfrm>
            <a:off x="6234596" y="952509"/>
            <a:ext cx="5282263" cy="381003"/>
          </a:xfrm>
        </p:spPr>
        <p:txBody>
          <a:bodyPr vert="horz" lIns="89991" tIns="46796" rIns="89991" bIns="46796" rtlCol="0" anchor="t" anchorCtr="0">
            <a:normAutofit/>
          </a:bodyPr>
          <a:lstStyle>
            <a:lvl1pPr marL="0" marR="0" lvl="0" indent="0" algn="l" defTabSz="914308"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155" indent="0">
              <a:buNone/>
              <a:defRPr sz="2000" b="1"/>
            </a:lvl2pPr>
            <a:lvl3pPr marL="914308" indent="0">
              <a:buNone/>
              <a:defRPr sz="1800" b="1"/>
            </a:lvl3pPr>
            <a:lvl4pPr marL="1371463" indent="0">
              <a:buNone/>
              <a:defRPr sz="1600" b="1"/>
            </a:lvl4pPr>
            <a:lvl5pPr marL="1828617" indent="0">
              <a:buNone/>
              <a:defRPr sz="1600" b="1"/>
            </a:lvl5pPr>
            <a:lvl6pPr marL="2285772" indent="0">
              <a:buNone/>
              <a:defRPr sz="1600" b="1"/>
            </a:lvl6pPr>
            <a:lvl7pPr marL="2742925" indent="0">
              <a:buNone/>
              <a:defRPr sz="1600" b="1"/>
            </a:lvl7pPr>
            <a:lvl8pPr marL="3200080" indent="0">
              <a:buNone/>
              <a:defRPr sz="1600" b="1"/>
            </a:lvl8pPr>
            <a:lvl9pPr marL="3657234" indent="0">
              <a:buNone/>
              <a:defRPr sz="1600" b="1"/>
            </a:lvl9pPr>
          </a:lstStyle>
          <a:p>
            <a:pPr lvl="0"/>
            <a:r>
              <a:rPr>
                <a:sym typeface="+mn-ea"/>
              </a:rPr>
              <a:t>单击此处编辑文本</a:t>
            </a:r>
          </a:p>
        </p:txBody>
      </p:sp>
      <p:sp>
        <p:nvSpPr>
          <p:cNvPr id="6" name="内容占位符 5"/>
          <p:cNvSpPr>
            <a:spLocks noGrp="1"/>
          </p:cNvSpPr>
          <p:nvPr>
            <p:ph sz="quarter" idx="4"/>
            <p:custDataLst>
              <p:tags r:id="rId9"/>
            </p:custDataLst>
          </p:nvPr>
        </p:nvSpPr>
        <p:spPr>
          <a:xfrm>
            <a:off x="6234596" y="1406526"/>
            <a:ext cx="5282263" cy="4934752"/>
          </a:xfrm>
        </p:spPr>
        <p:txBody>
          <a:bodyPr vert="horz" lIns="89991" tIns="46796" rIns="89991" bIns="46796" rtlCol="0">
            <a:normAutofit/>
          </a:bodyPr>
          <a:lstStyle>
            <a:lvl1pPr marL="228577" marR="0" lvl="0"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732" marR="0" lvl="1" indent="-228577" algn="l" defTabSz="914308" rtl="0" eaLnBrk="1" fontAlgn="auto" latinLnBrk="0" hangingPunct="1">
              <a:lnSpc>
                <a:spcPct val="120000"/>
              </a:lnSpc>
              <a:spcBef>
                <a:spcPts val="0"/>
              </a:spcBef>
              <a:spcAft>
                <a:spcPts val="1000"/>
              </a:spcAft>
              <a:buFont typeface="Arial" panose="020B0604020202020204" pitchFamily="34" charset="0"/>
              <a:buChar char="•"/>
              <a:tabLst>
                <a:tab pos="1609564"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2885" marR="0" lvl="2"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040" marR="0" lvl="3"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194" marR="0" lvl="4"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t>2021/1/6</a:t>
            </a:fld>
            <a:endParaRPr lang="zh-CN" altLang="en-US"/>
          </a:p>
        </p:txBody>
      </p:sp>
      <p:sp>
        <p:nvSpPr>
          <p:cNvPr id="8" name="页脚占位符 7"/>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7" name="任意多边形: 形状 6"/>
          <p:cNvSpPr/>
          <p:nvPr>
            <p:custDataLst>
              <p:tags r:id="rId2"/>
            </p:custDataLst>
          </p:nvPr>
        </p:nvSpPr>
        <p:spPr>
          <a:xfrm>
            <a:off x="10228672" y="5196254"/>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lIns="91431" tIns="45716" rIns="91431" bIns="45716" rtlCol="0" anchor="ctr"/>
          <a:lstStyle/>
          <a:p>
            <a:endParaRPr lang="zh-CN" altLang="en-US"/>
          </a:p>
        </p:txBody>
      </p:sp>
      <p:sp>
        <p:nvSpPr>
          <p:cNvPr id="8" name="任意多边形: 形状 7"/>
          <p:cNvSpPr/>
          <p:nvPr>
            <p:custDataLst>
              <p:tags r:id="rId3"/>
            </p:custDataLst>
          </p:nvPr>
        </p:nvSpPr>
        <p:spPr>
          <a:xfrm>
            <a:off x="-3173"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lIns="91431" tIns="45716" rIns="91431" bIns="45716" rtlCol="0" anchor="ctr"/>
          <a:lstStyle/>
          <a:p>
            <a:endParaRPr lang="zh-CN" altLang="en-US"/>
          </a:p>
        </p:txBody>
      </p:sp>
      <p:sp>
        <p:nvSpPr>
          <p:cNvPr id="9" name="任意多边形: 形状 8"/>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lIns="91431" tIns="45716" rIns="91431" bIns="45716" rtlCol="0" anchor="ctr"/>
          <a:lstStyle/>
          <a:p>
            <a:endParaRPr lang="zh-CN" altLang="en-US"/>
          </a:p>
        </p:txBody>
      </p:sp>
      <p:sp>
        <p:nvSpPr>
          <p:cNvPr id="2" name="标题 1"/>
          <p:cNvSpPr>
            <a:spLocks noGrp="1"/>
          </p:cNvSpPr>
          <p:nvPr>
            <p:ph type="title"/>
            <p:custDataLst>
              <p:tags r:id="rId5"/>
            </p:custDataLst>
          </p:nvPr>
        </p:nvSpPr>
        <p:spPr/>
        <p:txBody>
          <a:bodyPr vert="horz" lIns="89991" tIns="46796" rIns="89991" bIns="46796" rtlCol="0" anchor="t" anchorCtr="0">
            <a:noAutofit/>
          </a:bodyPr>
          <a:lstStyle>
            <a:lvl1pPr marL="0" marR="0" lvl="0" algn="l" defTabSz="914308"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2021/1/6</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6" name="任意多边形: 形状 5"/>
          <p:cNvSpPr/>
          <p:nvPr>
            <p:custDataLst>
              <p:tags r:id="rId2"/>
            </p:custDataLst>
          </p:nvPr>
        </p:nvSpPr>
        <p:spPr>
          <a:xfrm>
            <a:off x="10228672" y="5196254"/>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lIns="91431" tIns="45716" rIns="91431" bIns="45716" rtlCol="0" anchor="ctr"/>
          <a:lstStyle/>
          <a:p>
            <a:endParaRPr lang="zh-CN" altLang="en-US"/>
          </a:p>
        </p:txBody>
      </p:sp>
      <p:sp>
        <p:nvSpPr>
          <p:cNvPr id="7" name="任意多边形: 形状 6"/>
          <p:cNvSpPr/>
          <p:nvPr>
            <p:custDataLst>
              <p:tags r:id="rId3"/>
            </p:custDataLst>
          </p:nvPr>
        </p:nvSpPr>
        <p:spPr>
          <a:xfrm>
            <a:off x="-3173"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lIns="91431" tIns="45716" rIns="91431" bIns="45716" rtlCol="0" anchor="ctr"/>
          <a:lstStyle/>
          <a:p>
            <a:endParaRPr lang="zh-CN" altLang="en-US"/>
          </a:p>
        </p:txBody>
      </p:sp>
      <p:sp>
        <p:nvSpPr>
          <p:cNvPr id="8" name="任意多边形: 形状 7"/>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lIns="91431" tIns="45716" rIns="91431" bIns="45716" rtlCol="0" anchor="ctr"/>
          <a:lstStyle/>
          <a:p>
            <a:endParaRPr lang="zh-CN" altLang="en-US"/>
          </a:p>
        </p:txBody>
      </p:sp>
      <p:sp>
        <p:nvSpPr>
          <p:cNvPr id="2" name="日期占位符 1"/>
          <p:cNvSpPr>
            <a:spLocks noGrp="1"/>
          </p:cNvSpPr>
          <p:nvPr>
            <p:ph type="dt" sz="half" idx="10"/>
            <p:custDataLst>
              <p:tags r:id="rId5"/>
            </p:custDataLst>
          </p:nvPr>
        </p:nvSpPr>
        <p:spPr/>
        <p:txBody>
          <a:bodyPr/>
          <a:lstStyle/>
          <a:p>
            <a:fld id="{760FBDFE-C587-4B4C-A407-44438C67B59E}" type="datetimeFigureOut">
              <a:rPr lang="zh-CN" altLang="en-US" smtClean="0"/>
              <a:t>2021/1/6</a:t>
            </a:fld>
            <a:endParaRPr lang="zh-CN" altLang="en-US"/>
          </a:p>
        </p:txBody>
      </p:sp>
      <p:sp>
        <p:nvSpPr>
          <p:cNvPr id="3" name="页脚占位符 2"/>
          <p:cNvSpPr>
            <a:spLocks noGrp="1"/>
          </p:cNvSpPr>
          <p:nvPr>
            <p:ph type="ftr" sz="quarter" idx="11"/>
            <p:custDataLst>
              <p:tags r:id="rId6"/>
            </p:custDataLst>
          </p:nvPr>
        </p:nvSpPr>
        <p:spPr/>
        <p:txBody>
          <a:bodyPr/>
          <a:lstStyle/>
          <a:p>
            <a:endParaRPr lang="zh-CN" altLang="en-US"/>
          </a:p>
        </p:txBody>
      </p:sp>
      <p:sp>
        <p:nvSpPr>
          <p:cNvPr id="4" name="灯片编号占位符 3"/>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9" name="任意多边形: 形状 8"/>
          <p:cNvSpPr/>
          <p:nvPr>
            <p:custDataLst>
              <p:tags r:id="rId2"/>
            </p:custDataLst>
          </p:nvPr>
        </p:nvSpPr>
        <p:spPr>
          <a:xfrm>
            <a:off x="10228672" y="5196254"/>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lIns="91431" tIns="45716" rIns="91431" bIns="45716" rtlCol="0" anchor="ctr"/>
          <a:lstStyle/>
          <a:p>
            <a:endParaRPr lang="zh-CN" altLang="en-US"/>
          </a:p>
        </p:txBody>
      </p:sp>
      <p:sp>
        <p:nvSpPr>
          <p:cNvPr id="10" name="任意多边形: 形状 9"/>
          <p:cNvSpPr/>
          <p:nvPr>
            <p:custDataLst>
              <p:tags r:id="rId3"/>
            </p:custDataLst>
          </p:nvPr>
        </p:nvSpPr>
        <p:spPr>
          <a:xfrm>
            <a:off x="-3173"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lIns="91431" tIns="45716" rIns="91431" bIns="45716" rtlCol="0" anchor="ctr"/>
          <a:lstStyle/>
          <a:p>
            <a:endParaRPr lang="zh-CN" altLang="en-US"/>
          </a:p>
        </p:txBody>
      </p:sp>
      <p:sp>
        <p:nvSpPr>
          <p:cNvPr id="11" name="任意多边形: 形状 10"/>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lIns="91431" tIns="45716" rIns="91431" bIns="45716" rtlCol="0" anchor="ctr"/>
          <a:lstStyle/>
          <a:p>
            <a:endParaRPr lang="zh-CN" altLang="en-US"/>
          </a:p>
        </p:txBody>
      </p:sp>
      <p:sp>
        <p:nvSpPr>
          <p:cNvPr id="2" name="标题 1"/>
          <p:cNvSpPr>
            <a:spLocks noGrp="1"/>
          </p:cNvSpPr>
          <p:nvPr>
            <p:ph type="title"/>
            <p:custDataLst>
              <p:tags r:id="rId5"/>
            </p:custDataLst>
          </p:nvPr>
        </p:nvSpPr>
        <p:spPr>
          <a:xfrm>
            <a:off x="669806" y="443234"/>
            <a:ext cx="10850226" cy="441964"/>
          </a:xfrm>
        </p:spPr>
        <p:txBody>
          <a:bodyPr vert="horz" lIns="89991" tIns="46796" rIns="89991" bIns="46796" rtlCol="0" anchor="t" anchorCtr="0">
            <a:noAutofit/>
          </a:bodyPr>
          <a:lstStyle>
            <a:lvl1pPr marL="0" marR="0" lvl="0" algn="l" defTabSz="914308"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6"/>
            </p:custDataLst>
          </p:nvPr>
        </p:nvSpPr>
        <p:spPr>
          <a:xfrm>
            <a:off x="669807" y="952509"/>
            <a:ext cx="5282263" cy="5388907"/>
          </a:xfrm>
        </p:spPr>
        <p:txBody>
          <a:bodyPr vert="horz" lIns="101590" tIns="0" rIns="82541" bIns="0" rtlCol="0">
            <a:noAutofit/>
          </a:bodyPr>
          <a:lstStyle>
            <a:lvl1pPr marL="0" marR="0" lvl="0" indent="0" algn="l" defTabSz="914308"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732" marR="0" lvl="1" indent="-228577" algn="l" defTabSz="914308" rtl="0" eaLnBrk="1" fontAlgn="auto" latinLnBrk="0" hangingPunct="1">
              <a:lnSpc>
                <a:spcPct val="130000"/>
              </a:lnSpc>
              <a:spcBef>
                <a:spcPts val="0"/>
              </a:spcBef>
              <a:spcAft>
                <a:spcPts val="1000"/>
              </a:spcAft>
              <a:buFont typeface="Arial" panose="020B0604020202020204" pitchFamily="34" charset="0"/>
              <a:buChar char="•"/>
              <a:tabLst>
                <a:tab pos="1609564"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2885" marR="0" lvl="2" indent="-228577" algn="l" defTabSz="914308"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040" marR="0" lvl="3" indent="-228577" algn="l" defTabSz="914308"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194" marR="0" lvl="4" indent="-228577" algn="l" defTabSz="914308"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7770" y="952509"/>
            <a:ext cx="5282263" cy="5388907"/>
          </a:xfrm>
        </p:spPr>
        <p:txBody>
          <a:bodyPr vert="horz" lIns="89991" tIns="46796" rIns="89991" bIns="46796" rtlCol="0">
            <a:normAutofit/>
          </a:bodyPr>
          <a:lstStyle>
            <a:lvl1pPr marL="228577" marR="0" lvl="0" indent="-228577" algn="l" defTabSz="914308"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8"/>
            </p:custDataLst>
          </p:nvPr>
        </p:nvSpPr>
        <p:spPr/>
        <p:txBody>
          <a:bodyPr/>
          <a:lstStyle/>
          <a:p>
            <a:fld id="{9EFD9D74-47D9-4702-A33C-335B63B48DBF}" type="datetimeFigureOut">
              <a:rPr lang="zh-CN" altLang="en-US" smtClean="0"/>
              <a:t>2021/1/6</a:t>
            </a:fld>
            <a:endParaRPr lang="zh-CN" altLang="en-US" dirty="0"/>
          </a:p>
        </p:txBody>
      </p:sp>
      <p:sp>
        <p:nvSpPr>
          <p:cNvPr id="6" name="页脚占位符 5"/>
          <p:cNvSpPr>
            <a:spLocks noGrp="1"/>
          </p:cNvSpPr>
          <p:nvPr>
            <p:ph type="ftr" sz="quarter" idx="11"/>
            <p:custDataLst>
              <p:tags r:id="rId9"/>
            </p:custDataLst>
          </p:nvPr>
        </p:nvSpPr>
        <p:spPr/>
        <p:txBody>
          <a:body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p>
            <a:fld id="{FABC47A4-756D-490B-A52F-7D9E2C9FC05F}"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任意多边形: 形状 6"/>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8" name="任意多边形: 形状 7"/>
          <p:cNvSpPr/>
          <p:nvPr>
            <p:custDataLst>
              <p:tags r:id="rId2"/>
            </p:custDataLst>
          </p:nvPr>
        </p:nvSpPr>
        <p:spPr>
          <a:xfrm>
            <a:off x="10228672" y="5196254"/>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lIns="91431" tIns="45716" rIns="91431" bIns="45716" rtlCol="0" anchor="ctr"/>
          <a:lstStyle/>
          <a:p>
            <a:endParaRPr lang="zh-CN" altLang="en-US"/>
          </a:p>
        </p:txBody>
      </p:sp>
      <p:sp>
        <p:nvSpPr>
          <p:cNvPr id="9" name="任意多边形: 形状 8"/>
          <p:cNvSpPr/>
          <p:nvPr>
            <p:custDataLst>
              <p:tags r:id="rId3"/>
            </p:custDataLst>
          </p:nvPr>
        </p:nvSpPr>
        <p:spPr>
          <a:xfrm>
            <a:off x="-3173"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lIns="91431" tIns="45716" rIns="91431" bIns="45716" rtlCol="0" anchor="ctr"/>
          <a:lstStyle/>
          <a:p>
            <a:endParaRPr lang="zh-CN" altLang="en-US"/>
          </a:p>
        </p:txBody>
      </p:sp>
      <p:sp>
        <p:nvSpPr>
          <p:cNvPr id="10" name="任意多边形: 形状 9"/>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lIns="91431" tIns="45716" rIns="91431" bIns="45716" rtlCol="0" anchor="ctr"/>
          <a:lstStyle/>
          <a:p>
            <a:endParaRPr lang="zh-CN" altLang="en-US"/>
          </a:p>
        </p:txBody>
      </p:sp>
      <p:sp>
        <p:nvSpPr>
          <p:cNvPr id="2" name="竖排标题 1"/>
          <p:cNvSpPr>
            <a:spLocks noGrp="1"/>
          </p:cNvSpPr>
          <p:nvPr>
            <p:ph type="title" orient="vert"/>
            <p:custDataLst>
              <p:tags r:id="rId5"/>
            </p:custDataLst>
          </p:nvPr>
        </p:nvSpPr>
        <p:spPr>
          <a:xfrm>
            <a:off x="10569176" y="952509"/>
            <a:ext cx="950808" cy="5388907"/>
          </a:xfrm>
        </p:spPr>
        <p:txBody>
          <a:bodyPr vert="eaVert" lIns="89991" tIns="46796" rIns="89991" bIns="46796" rtlCol="0" anchor="ctr" anchorCtr="0">
            <a:noAutofit/>
          </a:bodyPr>
          <a:lstStyle>
            <a:lvl1pPr marL="0" marR="0" lvl="0" algn="l" defTabSz="914308"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6"/>
            </p:custDataLst>
          </p:nvPr>
        </p:nvSpPr>
        <p:spPr>
          <a:xfrm>
            <a:off x="669802" y="952501"/>
            <a:ext cx="9826279" cy="5388907"/>
          </a:xfrm>
        </p:spPr>
        <p:txBody>
          <a:bodyPr vert="eaVert" lIns="89991" tIns="46796" rIns="89991" bIns="46796">
            <a:normAutofit/>
          </a:bodyPr>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t>2021/1/6</a:t>
            </a:fld>
            <a:endParaRPr lang="zh-CN" altLang="en-US"/>
          </a:p>
        </p:txBody>
      </p:sp>
      <p:sp>
        <p:nvSpPr>
          <p:cNvPr id="5" name="页脚占位符 4"/>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lIns="91431" tIns="45716" rIns="91431" bIns="45716" rtlCol="0" anchor="ctr"/>
          <a:lstStyle/>
          <a:p>
            <a:endParaRPr lang="zh-CN" altLang="en-US"/>
          </a:p>
        </p:txBody>
      </p:sp>
      <p:sp>
        <p:nvSpPr>
          <p:cNvPr id="8" name="任意多边形: 形状 7"/>
          <p:cNvSpPr/>
          <p:nvPr>
            <p:custDataLst>
              <p:tags r:id="rId2"/>
            </p:custDataLst>
          </p:nvPr>
        </p:nvSpPr>
        <p:spPr>
          <a:xfrm>
            <a:off x="10228672" y="5196254"/>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lIns="91431" tIns="45716" rIns="91431" bIns="45716" rtlCol="0" anchor="ctr"/>
          <a:lstStyle/>
          <a:p>
            <a:endParaRPr lang="zh-CN" altLang="en-US"/>
          </a:p>
        </p:txBody>
      </p:sp>
      <p:sp>
        <p:nvSpPr>
          <p:cNvPr id="9" name="任意多边形: 形状 8"/>
          <p:cNvSpPr/>
          <p:nvPr>
            <p:custDataLst>
              <p:tags r:id="rId3"/>
            </p:custDataLst>
          </p:nvPr>
        </p:nvSpPr>
        <p:spPr>
          <a:xfrm>
            <a:off x="-3173"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lIns="91431" tIns="45716" rIns="91431" bIns="45716" rtlCol="0" anchor="ctr"/>
          <a:lstStyle/>
          <a:p>
            <a:endParaRPr lang="zh-CN" altLang="en-US"/>
          </a:p>
        </p:txBody>
      </p:sp>
      <p:sp>
        <p:nvSpPr>
          <p:cNvPr id="10" name="任意多边形: 形状 9"/>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lIns="91431" tIns="45716" rIns="91431" bIns="45716" rtlCol="0" anchor="ctr"/>
          <a:lstStyle/>
          <a:p>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2021/1/6</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8"/>
            </p:custDataLst>
          </p:nvPr>
        </p:nvSpPr>
        <p:spPr>
          <a:xfrm>
            <a:off x="669806" y="952509"/>
            <a:ext cx="10850226"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3" name="标题 1"/>
          <p:cNvSpPr>
            <a:spLocks noGrp="1"/>
          </p:cNvSpPr>
          <p:nvPr>
            <p:ph type="ctrTitle" hasCustomPrompt="1"/>
            <p:custDataLst>
              <p:tags r:id="rId1"/>
            </p:custDataLst>
          </p:nvPr>
        </p:nvSpPr>
        <p:spPr>
          <a:xfrm>
            <a:off x="3668327" y="1830259"/>
            <a:ext cx="5967578" cy="1783660"/>
          </a:xfrm>
        </p:spPr>
        <p:txBody>
          <a:bodyPr anchor="b">
            <a:normAutofit/>
          </a:bodyPr>
          <a:lstStyle>
            <a:lvl1pPr marL="0" indent="0" algn="l">
              <a:buFont typeface="Arial" panose="020B0604020202020204" pitchFamily="34" charset="0"/>
              <a:buNone/>
              <a:defRPr sz="8800" baseline="0">
                <a:solidFill>
                  <a:schemeClr val="accent1"/>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任意多边形: 形状 2"/>
          <p:cNvSpPr/>
          <p:nvPr>
            <p:custDataLst>
              <p:tags r:id="rId2"/>
            </p:custDataLst>
          </p:nvPr>
        </p:nvSpPr>
        <p:spPr>
          <a:xfrm flipH="1">
            <a:off x="9747349" y="3811"/>
            <a:ext cx="1495148" cy="1818640"/>
          </a:xfrm>
          <a:custGeom>
            <a:avLst/>
            <a:gdLst>
              <a:gd name="connsiteX0" fmla="*/ 1498646 w 1495484"/>
              <a:gd name="connsiteY0" fmla="*/ 3162 h 1818661"/>
              <a:gd name="connsiteX1" fmla="*/ 91877 w 1495484"/>
              <a:gd name="connsiteY1" fmla="*/ 1523993 h 1818661"/>
              <a:gd name="connsiteX2" fmla="*/ 3162 w 1495484"/>
              <a:gd name="connsiteY2" fmla="*/ 1821823 h 1818661"/>
              <a:gd name="connsiteX3" fmla="*/ 1422605 w 1495484"/>
              <a:gd name="connsiteY3" fmla="*/ 1328820 h 1818661"/>
            </a:gdLst>
            <a:ahLst/>
            <a:cxnLst>
              <a:cxn ang="0">
                <a:pos x="connsiteX0" y="connsiteY0"/>
              </a:cxn>
              <a:cxn ang="0">
                <a:pos x="connsiteX1" y="connsiteY1"/>
              </a:cxn>
              <a:cxn ang="0">
                <a:pos x="connsiteX2" y="connsiteY2"/>
              </a:cxn>
              <a:cxn ang="0">
                <a:pos x="connsiteX3" y="connsiteY3"/>
              </a:cxn>
            </a:cxnLst>
            <a:rect l="l" t="t" r="r" b="b"/>
            <a:pathLst>
              <a:path w="1495484" h="1818661">
                <a:moveTo>
                  <a:pt x="1498646" y="3162"/>
                </a:moveTo>
                <a:lnTo>
                  <a:pt x="91877" y="1523993"/>
                </a:lnTo>
                <a:lnTo>
                  <a:pt x="3162" y="1821823"/>
                </a:lnTo>
                <a:lnTo>
                  <a:pt x="1422605" y="1328820"/>
                </a:lnTo>
                <a:close/>
              </a:path>
            </a:pathLst>
          </a:custGeom>
          <a:solidFill>
            <a:schemeClr val="accent1">
              <a:lumMod val="60000"/>
              <a:lumOff val="40000"/>
              <a:alpha val="40000"/>
            </a:schemeClr>
          </a:solidFill>
          <a:ln w="6337" cap="flat">
            <a:noFill/>
            <a:prstDash val="solid"/>
            <a:miter/>
          </a:ln>
        </p:spPr>
        <p:txBody>
          <a:bodyPr lIns="91431" tIns="45716" rIns="91431" bIns="45716" rtlCol="0" anchor="ctr"/>
          <a:lstStyle/>
          <a:p>
            <a:endParaRPr lang="zh-CN" altLang="en-US"/>
          </a:p>
        </p:txBody>
      </p:sp>
      <p:sp>
        <p:nvSpPr>
          <p:cNvPr id="4" name="任意多边形: 形状 3"/>
          <p:cNvSpPr/>
          <p:nvPr>
            <p:custDataLst>
              <p:tags r:id="rId3"/>
            </p:custDataLst>
          </p:nvPr>
        </p:nvSpPr>
        <p:spPr>
          <a:xfrm flipH="1">
            <a:off x="9747348" y="3811"/>
            <a:ext cx="2439218" cy="2648585"/>
          </a:xfrm>
          <a:custGeom>
            <a:avLst/>
            <a:gdLst>
              <a:gd name="connsiteX0" fmla="*/ 3162 w 2439667"/>
              <a:gd name="connsiteY0" fmla="*/ 3162 h 2648781"/>
              <a:gd name="connsiteX1" fmla="*/ 2442829 w 2439667"/>
              <a:gd name="connsiteY1" fmla="*/ 3162 h 2648781"/>
              <a:gd name="connsiteX2" fmla="*/ 3162 w 2439667"/>
              <a:gd name="connsiteY2" fmla="*/ 2651944 h 2648781"/>
            </a:gdLst>
            <a:ahLst/>
            <a:cxnLst>
              <a:cxn ang="0">
                <a:pos x="connsiteX0" y="connsiteY0"/>
              </a:cxn>
              <a:cxn ang="0">
                <a:pos x="connsiteX1" y="connsiteY1"/>
              </a:cxn>
              <a:cxn ang="0">
                <a:pos x="connsiteX2" y="connsiteY2"/>
              </a:cxn>
            </a:cxnLst>
            <a:rect l="l" t="t" r="r" b="b"/>
            <a:pathLst>
              <a:path w="2439667" h="2648781">
                <a:moveTo>
                  <a:pt x="3162" y="3162"/>
                </a:moveTo>
                <a:lnTo>
                  <a:pt x="2442829" y="3162"/>
                </a:lnTo>
                <a:lnTo>
                  <a:pt x="3162" y="2651944"/>
                </a:lnTo>
                <a:close/>
              </a:path>
            </a:pathLst>
          </a:custGeom>
          <a:solidFill>
            <a:schemeClr val="accent2">
              <a:alpha val="80000"/>
            </a:schemeClr>
          </a:solidFill>
          <a:ln w="6337" cap="flat">
            <a:noFill/>
            <a:prstDash val="solid"/>
            <a:miter/>
          </a:ln>
        </p:spPr>
        <p:txBody>
          <a:bodyPr lIns="91431" tIns="45716" rIns="91431" bIns="45716" rtlCol="0" anchor="ctr"/>
          <a:lstStyle/>
          <a:p>
            <a:endParaRPr lang="zh-CN" altLang="en-US"/>
          </a:p>
        </p:txBody>
      </p:sp>
      <p:sp>
        <p:nvSpPr>
          <p:cNvPr id="7" name="任意多边形: 形状 6"/>
          <p:cNvSpPr/>
          <p:nvPr>
            <p:custDataLst>
              <p:tags r:id="rId4"/>
            </p:custDataLst>
          </p:nvPr>
        </p:nvSpPr>
        <p:spPr>
          <a:xfrm flipH="1">
            <a:off x="218401" y="593090"/>
            <a:ext cx="2635396" cy="1799590"/>
          </a:xfrm>
          <a:custGeom>
            <a:avLst/>
            <a:gdLst>
              <a:gd name="connsiteX0" fmla="*/ 2639270 w 2636108"/>
              <a:gd name="connsiteY0" fmla="*/ 1802813 h 1799650"/>
              <a:gd name="connsiteX1" fmla="*/ 700210 w 2636108"/>
              <a:gd name="connsiteY1" fmla="*/ 1663403 h 1799650"/>
              <a:gd name="connsiteX2" fmla="*/ 3162 w 2636108"/>
              <a:gd name="connsiteY2" fmla="*/ 3162 h 1799650"/>
            </a:gdLst>
            <a:ahLst/>
            <a:cxnLst>
              <a:cxn ang="0">
                <a:pos x="connsiteX0" y="connsiteY0"/>
              </a:cxn>
              <a:cxn ang="0">
                <a:pos x="connsiteX1" y="connsiteY1"/>
              </a:cxn>
              <a:cxn ang="0">
                <a:pos x="connsiteX2" y="connsiteY2"/>
              </a:cxn>
            </a:cxnLst>
            <a:rect l="l" t="t" r="r" b="b"/>
            <a:pathLst>
              <a:path w="2636108" h="1799650">
                <a:moveTo>
                  <a:pt x="2639270" y="1802813"/>
                </a:moveTo>
                <a:lnTo>
                  <a:pt x="700210" y="1663403"/>
                </a:lnTo>
                <a:lnTo>
                  <a:pt x="3162" y="3162"/>
                </a:lnTo>
                <a:close/>
              </a:path>
            </a:pathLst>
          </a:custGeom>
          <a:solidFill>
            <a:schemeClr val="accent1">
              <a:alpha val="80000"/>
            </a:schemeClr>
          </a:solidFill>
          <a:ln w="6337" cap="flat">
            <a:noFill/>
            <a:prstDash val="solid"/>
            <a:miter/>
          </a:ln>
        </p:spPr>
        <p:txBody>
          <a:bodyPr lIns="91431" tIns="45716" rIns="91431" bIns="45716" rtlCol="0" anchor="ctr"/>
          <a:lstStyle/>
          <a:p>
            <a:endParaRPr lang="zh-CN" altLang="en-US"/>
          </a:p>
        </p:txBody>
      </p:sp>
      <p:sp>
        <p:nvSpPr>
          <p:cNvPr id="8" name="任意多边形: 形状 7"/>
          <p:cNvSpPr/>
          <p:nvPr>
            <p:custDataLst>
              <p:tags r:id="rId5"/>
            </p:custDataLst>
          </p:nvPr>
        </p:nvSpPr>
        <p:spPr>
          <a:xfrm flipH="1">
            <a:off x="421563" y="4528186"/>
            <a:ext cx="2071621" cy="2097405"/>
          </a:xfrm>
          <a:custGeom>
            <a:avLst/>
            <a:gdLst>
              <a:gd name="connsiteX0" fmla="*/ 2075295 w 2072133"/>
              <a:gd name="connsiteY0" fmla="*/ 123561 h 2097480"/>
              <a:gd name="connsiteX1" fmla="*/ 883977 w 2072133"/>
              <a:gd name="connsiteY1" fmla="*/ 2100642 h 2097480"/>
              <a:gd name="connsiteX2" fmla="*/ 3162 w 2072133"/>
              <a:gd name="connsiteY2" fmla="*/ 3162 h 2097480"/>
            </a:gdLst>
            <a:ahLst/>
            <a:cxnLst>
              <a:cxn ang="0">
                <a:pos x="connsiteX0" y="connsiteY0"/>
              </a:cxn>
              <a:cxn ang="0">
                <a:pos x="connsiteX1" y="connsiteY1"/>
              </a:cxn>
              <a:cxn ang="0">
                <a:pos x="connsiteX2" y="connsiteY2"/>
              </a:cxn>
            </a:cxnLst>
            <a:rect l="l" t="t" r="r" b="b"/>
            <a:pathLst>
              <a:path w="2072133" h="2097480">
                <a:moveTo>
                  <a:pt x="2075295" y="123561"/>
                </a:moveTo>
                <a:lnTo>
                  <a:pt x="883977" y="2100642"/>
                </a:lnTo>
                <a:lnTo>
                  <a:pt x="3162" y="3162"/>
                </a:lnTo>
                <a:close/>
              </a:path>
            </a:pathLst>
          </a:custGeom>
          <a:solidFill>
            <a:schemeClr val="accent1">
              <a:alpha val="80000"/>
            </a:schemeClr>
          </a:solidFill>
          <a:ln w="6337" cap="flat">
            <a:noFill/>
            <a:prstDash val="solid"/>
            <a:miter/>
          </a:ln>
        </p:spPr>
        <p:txBody>
          <a:bodyPr lIns="91431" tIns="45716" rIns="91431" bIns="45716" rtlCol="0" anchor="ctr"/>
          <a:lstStyle/>
          <a:p>
            <a:endParaRPr lang="zh-CN" altLang="en-US"/>
          </a:p>
        </p:txBody>
      </p:sp>
      <p:sp>
        <p:nvSpPr>
          <p:cNvPr id="9" name="任意多边形: 形状 8"/>
          <p:cNvSpPr/>
          <p:nvPr>
            <p:custDataLst>
              <p:tags r:id="rId6"/>
            </p:custDataLst>
          </p:nvPr>
        </p:nvSpPr>
        <p:spPr>
          <a:xfrm flipH="1">
            <a:off x="-3173" y="4319270"/>
            <a:ext cx="2983947" cy="2528570"/>
          </a:xfrm>
          <a:custGeom>
            <a:avLst/>
            <a:gdLst>
              <a:gd name="connsiteX0" fmla="*/ 2987794 w 2984632"/>
              <a:gd name="connsiteY0" fmla="*/ 2531544 h 2528382"/>
              <a:gd name="connsiteX1" fmla="*/ 3162 w 2984632"/>
              <a:gd name="connsiteY1" fmla="*/ 2531544 h 2528382"/>
              <a:gd name="connsiteX2" fmla="*/ 2987794 w 2984632"/>
              <a:gd name="connsiteY2" fmla="*/ 3162 h 2528382"/>
            </a:gdLst>
            <a:ahLst/>
            <a:cxnLst>
              <a:cxn ang="0">
                <a:pos x="connsiteX0" y="connsiteY0"/>
              </a:cxn>
              <a:cxn ang="0">
                <a:pos x="connsiteX1" y="connsiteY1"/>
              </a:cxn>
              <a:cxn ang="0">
                <a:pos x="connsiteX2" y="connsiteY2"/>
              </a:cxn>
            </a:cxnLst>
            <a:rect l="l" t="t" r="r" b="b"/>
            <a:pathLst>
              <a:path w="2984632" h="2528382">
                <a:moveTo>
                  <a:pt x="2987794" y="2531544"/>
                </a:moveTo>
                <a:lnTo>
                  <a:pt x="3162" y="2531544"/>
                </a:lnTo>
                <a:lnTo>
                  <a:pt x="2987794" y="3162"/>
                </a:lnTo>
                <a:close/>
              </a:path>
            </a:pathLst>
          </a:custGeom>
          <a:solidFill>
            <a:schemeClr val="accent2">
              <a:alpha val="80000"/>
            </a:schemeClr>
          </a:solidFill>
          <a:ln w="6337" cap="flat">
            <a:noFill/>
            <a:prstDash val="solid"/>
            <a:miter/>
          </a:ln>
        </p:spPr>
        <p:txBody>
          <a:bodyPr lIns="91431" tIns="45716" rIns="91431" bIns="45716" rtlCol="0" anchor="ctr"/>
          <a:lstStyle/>
          <a:p>
            <a:endParaRPr lang="zh-CN" altLang="en-US"/>
          </a:p>
        </p:txBody>
      </p:sp>
      <p:sp>
        <p:nvSpPr>
          <p:cNvPr id="10" name="任意多边形: 形状 9"/>
          <p:cNvSpPr/>
          <p:nvPr>
            <p:custDataLst>
              <p:tags r:id="rId7"/>
            </p:custDataLst>
          </p:nvPr>
        </p:nvSpPr>
        <p:spPr>
          <a:xfrm flipH="1">
            <a:off x="2512865" y="4528186"/>
            <a:ext cx="1907187" cy="2319020"/>
          </a:xfrm>
          <a:custGeom>
            <a:avLst/>
            <a:gdLst>
              <a:gd name="connsiteX0" fmla="*/ 327606 w 1907376"/>
              <a:gd name="connsiteY0" fmla="*/ 2322430 h 2319268"/>
              <a:gd name="connsiteX1" fmla="*/ 1906736 w 1907376"/>
              <a:gd name="connsiteY1" fmla="*/ 2322430 h 2319268"/>
              <a:gd name="connsiteX2" fmla="*/ 333309 w 1907376"/>
              <a:gd name="connsiteY2" fmla="*/ 3162 h 2319268"/>
              <a:gd name="connsiteX3" fmla="*/ 3162 w 1907376"/>
              <a:gd name="connsiteY3" fmla="*/ 1876953 h 2319268"/>
              <a:gd name="connsiteX4" fmla="*/ 795895 w 1907376"/>
              <a:gd name="connsiteY4" fmla="*/ 1923212 h 231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376" h="2319268">
                <a:moveTo>
                  <a:pt x="327606" y="2322430"/>
                </a:moveTo>
                <a:lnTo>
                  <a:pt x="1906736" y="2322430"/>
                </a:lnTo>
                <a:lnTo>
                  <a:pt x="333309" y="3162"/>
                </a:lnTo>
                <a:lnTo>
                  <a:pt x="3162" y="1876953"/>
                </a:lnTo>
                <a:lnTo>
                  <a:pt x="795895" y="1923212"/>
                </a:lnTo>
                <a:close/>
              </a:path>
            </a:pathLst>
          </a:custGeom>
          <a:solidFill>
            <a:schemeClr val="accent1">
              <a:lumMod val="60000"/>
              <a:lumOff val="40000"/>
              <a:alpha val="39000"/>
            </a:schemeClr>
          </a:solidFill>
          <a:ln w="6337" cap="flat">
            <a:noFill/>
            <a:prstDash val="solid"/>
            <a:miter/>
          </a:ln>
        </p:spPr>
        <p:txBody>
          <a:bodyPr lIns="91431" tIns="45716" rIns="91431" bIns="45716" rtlCol="0" anchor="ctr"/>
          <a:lstStyle/>
          <a:p>
            <a:endParaRPr lang="zh-CN" altLang="en-US"/>
          </a:p>
        </p:txBody>
      </p:sp>
      <p:sp>
        <p:nvSpPr>
          <p:cNvPr id="11" name="任意多边形: 形状 10"/>
          <p:cNvSpPr/>
          <p:nvPr>
            <p:custDataLst>
              <p:tags r:id="rId8"/>
            </p:custDataLst>
          </p:nvPr>
        </p:nvSpPr>
        <p:spPr>
          <a:xfrm flipH="1">
            <a:off x="3625178" y="6327775"/>
            <a:ext cx="2135110" cy="519430"/>
          </a:xfrm>
          <a:custGeom>
            <a:avLst/>
            <a:gdLst>
              <a:gd name="connsiteX0" fmla="*/ 1344029 w 2135501"/>
              <a:gd name="connsiteY0" fmla="*/ 77302 h 519617"/>
              <a:gd name="connsiteX1" fmla="*/ 64629 w 2135501"/>
              <a:gd name="connsiteY1" fmla="*/ 3162 h 519617"/>
              <a:gd name="connsiteX2" fmla="*/ 3162 w 2135501"/>
              <a:gd name="connsiteY2" fmla="*/ 522779 h 519617"/>
              <a:gd name="connsiteX3" fmla="*/ 1266086 w 2135501"/>
              <a:gd name="connsiteY3" fmla="*/ 522779 h 519617"/>
              <a:gd name="connsiteX4" fmla="*/ 1668472 w 2135501"/>
              <a:gd name="connsiteY4" fmla="*/ 522779 h 519617"/>
              <a:gd name="connsiteX5" fmla="*/ 2136762 w 2135501"/>
              <a:gd name="connsiteY5" fmla="*/ 123561 h 51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5501" h="519617">
                <a:moveTo>
                  <a:pt x="1344029" y="77302"/>
                </a:moveTo>
                <a:lnTo>
                  <a:pt x="64629" y="3162"/>
                </a:lnTo>
                <a:lnTo>
                  <a:pt x="3162" y="522779"/>
                </a:lnTo>
                <a:lnTo>
                  <a:pt x="1266086" y="522779"/>
                </a:lnTo>
                <a:lnTo>
                  <a:pt x="1668472" y="522779"/>
                </a:lnTo>
                <a:lnTo>
                  <a:pt x="2136762" y="123561"/>
                </a:lnTo>
                <a:close/>
              </a:path>
            </a:pathLst>
          </a:custGeom>
          <a:solidFill>
            <a:schemeClr val="accent1">
              <a:alpha val="80000"/>
            </a:schemeClr>
          </a:solidFill>
          <a:ln w="6337" cap="flat">
            <a:noFill/>
            <a:prstDash val="solid"/>
            <a:miter/>
          </a:ln>
        </p:spPr>
        <p:txBody>
          <a:bodyPr lIns="91431" tIns="45716" rIns="91431" bIns="45716" rtlCol="0" anchor="ctr"/>
          <a:lstStyle/>
          <a:p>
            <a:endParaRPr lang="zh-CN" altLang="en-US"/>
          </a:p>
        </p:txBody>
      </p:sp>
      <p:sp>
        <p:nvSpPr>
          <p:cNvPr id="12" name="任意多边形: 形状 11"/>
          <p:cNvSpPr/>
          <p:nvPr>
            <p:custDataLst>
              <p:tags r:id="rId9"/>
            </p:custDataLst>
          </p:nvPr>
        </p:nvSpPr>
        <p:spPr>
          <a:xfrm flipH="1">
            <a:off x="-3173" y="3810"/>
            <a:ext cx="1881792" cy="2927350"/>
          </a:xfrm>
          <a:custGeom>
            <a:avLst/>
            <a:gdLst>
              <a:gd name="connsiteX0" fmla="*/ 908690 w 1882029"/>
              <a:gd name="connsiteY0" fmla="*/ 3162 h 2927600"/>
              <a:gd name="connsiteX1" fmla="*/ 518344 w 1882029"/>
              <a:gd name="connsiteY1" fmla="*/ 3162 h 2927600"/>
              <a:gd name="connsiteX2" fmla="*/ 3162 w 1882029"/>
              <a:gd name="connsiteY2" fmla="*/ 2930763 h 2927600"/>
              <a:gd name="connsiteX3" fmla="*/ 1885191 w 1882029"/>
              <a:gd name="connsiteY3" fmla="*/ 2208368 h 2927600"/>
              <a:gd name="connsiteX4" fmla="*/ 1885191 w 1882029"/>
              <a:gd name="connsiteY4" fmla="*/ 1442882 h 29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2029" h="2927600">
                <a:moveTo>
                  <a:pt x="908690" y="3162"/>
                </a:moveTo>
                <a:lnTo>
                  <a:pt x="518344" y="3162"/>
                </a:lnTo>
                <a:lnTo>
                  <a:pt x="3162" y="2930763"/>
                </a:lnTo>
                <a:lnTo>
                  <a:pt x="1885191" y="2208368"/>
                </a:lnTo>
                <a:lnTo>
                  <a:pt x="1885191" y="1442882"/>
                </a:lnTo>
                <a:close/>
              </a:path>
            </a:pathLst>
          </a:custGeom>
          <a:solidFill>
            <a:schemeClr val="accent1">
              <a:lumMod val="60000"/>
              <a:lumOff val="40000"/>
              <a:alpha val="39000"/>
            </a:schemeClr>
          </a:solidFill>
          <a:ln w="6337" cap="flat">
            <a:noFill/>
            <a:prstDash val="solid"/>
            <a:miter/>
          </a:ln>
        </p:spPr>
        <p:txBody>
          <a:bodyPr lIns="91431" tIns="45716" rIns="91431" bIns="45716" rtlCol="0" anchor="ctr"/>
          <a:lstStyle/>
          <a:p>
            <a:endParaRPr lang="zh-CN" altLang="en-US"/>
          </a:p>
        </p:txBody>
      </p:sp>
      <p:sp>
        <p:nvSpPr>
          <p:cNvPr id="14" name="任意多边形: 形状 13"/>
          <p:cNvSpPr/>
          <p:nvPr>
            <p:custDataLst>
              <p:tags r:id="rId10"/>
            </p:custDataLst>
          </p:nvPr>
        </p:nvSpPr>
        <p:spPr>
          <a:xfrm flipH="1">
            <a:off x="10691419" y="3811"/>
            <a:ext cx="1495148" cy="2256155"/>
          </a:xfrm>
          <a:custGeom>
            <a:avLst/>
            <a:gdLst>
              <a:gd name="connsiteX0" fmla="*/ 1498646 w 1495484"/>
              <a:gd name="connsiteY0" fmla="*/ 3162 h 2255900"/>
              <a:gd name="connsiteX1" fmla="*/ 3162 w 1495484"/>
              <a:gd name="connsiteY1" fmla="*/ 3162 h 2255900"/>
              <a:gd name="connsiteX2" fmla="*/ 3162 w 1495484"/>
              <a:gd name="connsiteY2" fmla="*/ 1821823 h 2255900"/>
              <a:gd name="connsiteX3" fmla="*/ 814272 w 1495484"/>
              <a:gd name="connsiteY3" fmla="*/ 2259062 h 2255900"/>
            </a:gdLst>
            <a:ahLst/>
            <a:cxnLst>
              <a:cxn ang="0">
                <a:pos x="connsiteX0" y="connsiteY0"/>
              </a:cxn>
              <a:cxn ang="0">
                <a:pos x="connsiteX1" y="connsiteY1"/>
              </a:cxn>
              <a:cxn ang="0">
                <a:pos x="connsiteX2" y="connsiteY2"/>
              </a:cxn>
              <a:cxn ang="0">
                <a:pos x="connsiteX3" y="connsiteY3"/>
              </a:cxn>
            </a:cxnLst>
            <a:rect l="l" t="t" r="r" b="b"/>
            <a:pathLst>
              <a:path w="1495484" h="2255900">
                <a:moveTo>
                  <a:pt x="1498646" y="3162"/>
                </a:moveTo>
                <a:lnTo>
                  <a:pt x="3162" y="3162"/>
                </a:lnTo>
                <a:lnTo>
                  <a:pt x="3162" y="1821823"/>
                </a:lnTo>
                <a:lnTo>
                  <a:pt x="814272" y="2259062"/>
                </a:lnTo>
                <a:close/>
              </a:path>
            </a:pathLst>
          </a:custGeom>
          <a:solidFill>
            <a:schemeClr val="accent1">
              <a:alpha val="80000"/>
            </a:schemeClr>
          </a:solidFill>
          <a:ln w="6337" cap="flat">
            <a:noFill/>
            <a:prstDash val="solid"/>
            <a:miter/>
          </a:ln>
        </p:spPr>
        <p:txBody>
          <a:bodyPr lIns="91431" tIns="45716" rIns="91431" bIns="45716" rtlCol="0" anchor="ctr"/>
          <a:lstStyle/>
          <a:p>
            <a:endParaRPr lang="zh-CN" altLang="en-US"/>
          </a:p>
        </p:txBody>
      </p:sp>
      <p:sp>
        <p:nvSpPr>
          <p:cNvPr id="2" name="日期占位符 1"/>
          <p:cNvSpPr>
            <a:spLocks noGrp="1"/>
          </p:cNvSpPr>
          <p:nvPr>
            <p:ph type="dt" sz="half" idx="19"/>
            <p:custDataLst>
              <p:tags r:id="rId11"/>
            </p:custDataLst>
          </p:nvPr>
        </p:nvSpPr>
        <p:spPr/>
        <p:txBody>
          <a:bodyPr/>
          <a:lstStyle/>
          <a:p>
            <a:fld id="{760FBDFE-C587-4B4C-A407-44438C67B59E}" type="datetimeFigureOut">
              <a:rPr lang="zh-CN" altLang="en-US" smtClean="0"/>
              <a:t>2021/1/6</a:t>
            </a:fld>
            <a:endParaRPr lang="zh-CN" altLang="en-US" dirty="0"/>
          </a:p>
        </p:txBody>
      </p:sp>
      <p:sp>
        <p:nvSpPr>
          <p:cNvPr id="5" name="页脚占位符 4"/>
          <p:cNvSpPr>
            <a:spLocks noGrp="1"/>
          </p:cNvSpPr>
          <p:nvPr>
            <p:ph type="ftr" sz="quarter" idx="20"/>
            <p:custDataLst>
              <p:tags r:id="rId12"/>
            </p:custDataLst>
          </p:nvPr>
        </p:nvSpPr>
        <p:spPr/>
        <p:txBody>
          <a:bodyPr/>
          <a:lstStyle/>
          <a:p>
            <a:endParaRPr lang="zh-CN" altLang="en-US" dirty="0"/>
          </a:p>
        </p:txBody>
      </p:sp>
      <p:sp>
        <p:nvSpPr>
          <p:cNvPr id="17" name="灯片编号占位符 16"/>
          <p:cNvSpPr>
            <a:spLocks noGrp="1"/>
          </p:cNvSpPr>
          <p:nvPr>
            <p:ph type="sldNum" sz="quarter" idx="21"/>
            <p:custDataLst>
              <p:tags r:id="rId13"/>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3" y="2130427"/>
            <a:ext cx="10360501" cy="1470025"/>
          </a:xfrm>
        </p:spPr>
        <p:txBody>
          <a:bodyPr/>
          <a:lstStyle/>
          <a:p>
            <a:r>
              <a:rPr lang="zh-CN" altLang="en-US"/>
              <a:t>单击此处编辑母版标题样式</a:t>
            </a:r>
          </a:p>
        </p:txBody>
      </p:sp>
      <p:sp>
        <p:nvSpPr>
          <p:cNvPr id="3" name="副标题 2"/>
          <p:cNvSpPr>
            <a:spLocks noGrp="1"/>
          </p:cNvSpPr>
          <p:nvPr>
            <p:ph type="subTitle" idx="1"/>
          </p:nvPr>
        </p:nvSpPr>
        <p:spPr>
          <a:xfrm>
            <a:off x="1828325" y="3886200"/>
            <a:ext cx="8532177" cy="1752600"/>
          </a:xfrm>
        </p:spPr>
        <p:txBody>
          <a:bodyPr/>
          <a:lstStyle>
            <a:lvl1pPr marL="0" indent="0" algn="ctr">
              <a:buNone/>
              <a:defRPr/>
            </a:lvl1pPr>
            <a:lvl2pPr marL="544087" indent="0" algn="ctr">
              <a:buNone/>
              <a:defRPr/>
            </a:lvl2pPr>
            <a:lvl3pPr marL="1088175" indent="0" algn="ctr">
              <a:buNone/>
              <a:defRPr/>
            </a:lvl3pPr>
            <a:lvl4pPr marL="1632262" indent="0" algn="ctr">
              <a:buNone/>
              <a:defRPr/>
            </a:lvl4pPr>
            <a:lvl5pPr marL="2176352" indent="0" algn="ctr">
              <a:buNone/>
              <a:defRPr/>
            </a:lvl5pPr>
            <a:lvl6pPr marL="2720438" indent="0" algn="ctr">
              <a:buNone/>
              <a:defRPr/>
            </a:lvl6pPr>
            <a:lvl7pPr marL="3264525" indent="0" algn="ctr">
              <a:buNone/>
              <a:defRPr/>
            </a:lvl7pPr>
            <a:lvl8pPr marL="3808613" indent="0" algn="ctr">
              <a:buNone/>
              <a:defRPr/>
            </a:lvl8pPr>
            <a:lvl9pPr marL="43527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F7C97660-60D1-4DAD-AE0B-C3CCCFB1D02C}" type="datetimeFigureOut">
              <a:rPr lang="zh-CN" altLang="en-US"/>
              <a:pPr>
                <a:defRPr/>
              </a:pPr>
              <a:t>2021/1/6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5EF0EF6-E66F-49F2-B061-6E1ABD424366}" type="slidenum">
              <a:rPr lang="zh-CN" altLang="en-US"/>
              <a:pPr>
                <a:defRPr/>
              </a:pPr>
              <a:t>‹#›</a:t>
            </a:fld>
            <a:endParaRPr lang="en-US" altLang="zh-CN"/>
          </a:p>
        </p:txBody>
      </p:sp>
    </p:spTree>
    <p:extLst>
      <p:ext uri="{BB962C8B-B14F-4D97-AF65-F5344CB8AC3E}">
        <p14:creationId xmlns:p14="http://schemas.microsoft.com/office/powerpoint/2010/main" val="2357023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29CF25DC-0C00-484C-9C99-E763B4E45FE0}" type="datetimeFigureOut">
              <a:rPr lang="zh-CN" altLang="en-US"/>
              <a:pPr>
                <a:defRPr/>
              </a:pPr>
              <a:t>2021/1/6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1188C5A-64DA-4FB8-BBDA-991D6BD2FEA2}" type="slidenum">
              <a:rPr lang="zh-CN" altLang="en-US"/>
              <a:pPr>
                <a:defRPr/>
              </a:pPr>
              <a:t>‹#›</a:t>
            </a:fld>
            <a:endParaRPr lang="en-US" altLang="zh-CN"/>
          </a:p>
        </p:txBody>
      </p:sp>
    </p:spTree>
    <p:extLst>
      <p:ext uri="{BB962C8B-B14F-4D97-AF65-F5344CB8AC3E}">
        <p14:creationId xmlns:p14="http://schemas.microsoft.com/office/powerpoint/2010/main" val="11750096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5" y="4406900"/>
            <a:ext cx="10360501" cy="1362075"/>
          </a:xfr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962835" y="2906715"/>
            <a:ext cx="10360501" cy="1500187"/>
          </a:xfrm>
        </p:spPr>
        <p:txBody>
          <a:bodyPr anchor="b"/>
          <a:lstStyle>
            <a:lvl1pPr marL="0" indent="0">
              <a:buNone/>
              <a:defRPr sz="2400"/>
            </a:lvl1pPr>
            <a:lvl2pPr marL="544087" indent="0">
              <a:buNone/>
              <a:defRPr sz="2100"/>
            </a:lvl2pPr>
            <a:lvl3pPr marL="1088175" indent="0">
              <a:buNone/>
              <a:defRPr sz="1900"/>
            </a:lvl3pPr>
            <a:lvl4pPr marL="1632262" indent="0">
              <a:buNone/>
              <a:defRPr sz="1700"/>
            </a:lvl4pPr>
            <a:lvl5pPr marL="2176352" indent="0">
              <a:buNone/>
              <a:defRPr sz="1700"/>
            </a:lvl5pPr>
            <a:lvl6pPr marL="2720438" indent="0">
              <a:buNone/>
              <a:defRPr sz="1700"/>
            </a:lvl6pPr>
            <a:lvl7pPr marL="3264525" indent="0">
              <a:buNone/>
              <a:defRPr sz="1700"/>
            </a:lvl7pPr>
            <a:lvl8pPr marL="3808613" indent="0">
              <a:buNone/>
              <a:defRPr sz="1700"/>
            </a:lvl8pPr>
            <a:lvl9pPr marL="4352700" indent="0">
              <a:buNone/>
              <a:defRPr sz="17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B221D14-56F5-4B25-8214-3BA342FDA4C8}" type="datetimeFigureOut">
              <a:rPr lang="zh-CN" altLang="en-US"/>
              <a:pPr>
                <a:defRPr/>
              </a:pPr>
              <a:t>2021/1/6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627E6E-93E2-4064-9EC8-37AA10B1AD99}" type="slidenum">
              <a:rPr lang="zh-CN" altLang="en-US"/>
              <a:pPr>
                <a:defRPr/>
              </a:pPr>
              <a:t>‹#›</a:t>
            </a:fld>
            <a:endParaRPr lang="en-US" altLang="zh-CN"/>
          </a:p>
        </p:txBody>
      </p:sp>
    </p:spTree>
    <p:extLst>
      <p:ext uri="{BB962C8B-B14F-4D97-AF65-F5344CB8AC3E}">
        <p14:creationId xmlns:p14="http://schemas.microsoft.com/office/powerpoint/2010/main" val="28626581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443" y="1600202"/>
            <a:ext cx="5383398"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5986" y="1600202"/>
            <a:ext cx="5383398"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B467A99D-4980-4821-998F-722199C9DD31}" type="datetimeFigureOut">
              <a:rPr lang="zh-CN" altLang="en-US"/>
              <a:pPr>
                <a:defRPr/>
              </a:pPr>
              <a:t>2021/1/6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EB2699C-3DC9-45E7-9D8E-5B82E972D2B6}" type="slidenum">
              <a:rPr lang="zh-CN" altLang="en-US"/>
              <a:pPr>
                <a:defRPr/>
              </a:pPr>
              <a:t>‹#›</a:t>
            </a:fld>
            <a:endParaRPr lang="en-US" altLang="zh-CN"/>
          </a:p>
        </p:txBody>
      </p:sp>
    </p:spTree>
    <p:extLst>
      <p:ext uri="{BB962C8B-B14F-4D97-AF65-F5344CB8AC3E}">
        <p14:creationId xmlns:p14="http://schemas.microsoft.com/office/powerpoint/2010/main" val="2916100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1" y="274638"/>
            <a:ext cx="1096994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442" y="1535113"/>
            <a:ext cx="5385514" cy="639762"/>
          </a:xfrm>
        </p:spPr>
        <p:txBody>
          <a:bodyPr anchor="b"/>
          <a:lstStyle>
            <a:lvl1pPr marL="0" indent="0">
              <a:buNone/>
              <a:defRPr sz="2900" b="1"/>
            </a:lvl1pPr>
            <a:lvl2pPr marL="544087" indent="0">
              <a:buNone/>
              <a:defRPr sz="2400" b="1"/>
            </a:lvl2pPr>
            <a:lvl3pPr marL="1088175" indent="0">
              <a:buNone/>
              <a:defRPr sz="2100" b="1"/>
            </a:lvl3pPr>
            <a:lvl4pPr marL="1632262" indent="0">
              <a:buNone/>
              <a:defRPr sz="1900" b="1"/>
            </a:lvl4pPr>
            <a:lvl5pPr marL="2176352" indent="0">
              <a:buNone/>
              <a:defRPr sz="1900" b="1"/>
            </a:lvl5pPr>
            <a:lvl6pPr marL="2720438" indent="0">
              <a:buNone/>
              <a:defRPr sz="1900" b="1"/>
            </a:lvl6pPr>
            <a:lvl7pPr marL="3264525" indent="0">
              <a:buNone/>
              <a:defRPr sz="1900" b="1"/>
            </a:lvl7pPr>
            <a:lvl8pPr marL="3808613" indent="0">
              <a:buNone/>
              <a:defRPr sz="1900" b="1"/>
            </a:lvl8pPr>
            <a:lvl9pPr marL="4352700" indent="0">
              <a:buNone/>
              <a:defRPr sz="1900" b="1"/>
            </a:lvl9pPr>
          </a:lstStyle>
          <a:p>
            <a:pPr lvl="0"/>
            <a:r>
              <a:rPr lang="zh-CN" altLang="en-US"/>
              <a:t>单击此处编辑母版文本样式</a:t>
            </a:r>
          </a:p>
        </p:txBody>
      </p:sp>
      <p:sp>
        <p:nvSpPr>
          <p:cNvPr id="4" name="内容占位符 3"/>
          <p:cNvSpPr>
            <a:spLocks noGrp="1"/>
          </p:cNvSpPr>
          <p:nvPr>
            <p:ph sz="half" idx="2"/>
          </p:nvPr>
        </p:nvSpPr>
        <p:spPr>
          <a:xfrm>
            <a:off x="609442" y="2174877"/>
            <a:ext cx="5385514"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1754" y="1535113"/>
            <a:ext cx="5387630" cy="639762"/>
          </a:xfrm>
        </p:spPr>
        <p:txBody>
          <a:bodyPr anchor="b"/>
          <a:lstStyle>
            <a:lvl1pPr marL="0" indent="0">
              <a:buNone/>
              <a:defRPr sz="2900" b="1"/>
            </a:lvl1pPr>
            <a:lvl2pPr marL="544087" indent="0">
              <a:buNone/>
              <a:defRPr sz="2400" b="1"/>
            </a:lvl2pPr>
            <a:lvl3pPr marL="1088175" indent="0">
              <a:buNone/>
              <a:defRPr sz="2100" b="1"/>
            </a:lvl3pPr>
            <a:lvl4pPr marL="1632262" indent="0">
              <a:buNone/>
              <a:defRPr sz="1900" b="1"/>
            </a:lvl4pPr>
            <a:lvl5pPr marL="2176352" indent="0">
              <a:buNone/>
              <a:defRPr sz="1900" b="1"/>
            </a:lvl5pPr>
            <a:lvl6pPr marL="2720438" indent="0">
              <a:buNone/>
              <a:defRPr sz="1900" b="1"/>
            </a:lvl6pPr>
            <a:lvl7pPr marL="3264525" indent="0">
              <a:buNone/>
              <a:defRPr sz="1900" b="1"/>
            </a:lvl7pPr>
            <a:lvl8pPr marL="3808613" indent="0">
              <a:buNone/>
              <a:defRPr sz="1900" b="1"/>
            </a:lvl8pPr>
            <a:lvl9pPr marL="4352700" indent="0">
              <a:buNone/>
              <a:defRPr sz="1900" b="1"/>
            </a:lvl9pPr>
          </a:lstStyle>
          <a:p>
            <a:pPr lvl="0"/>
            <a:r>
              <a:rPr lang="zh-CN" altLang="en-US"/>
              <a:t>单击此处编辑母版文本样式</a:t>
            </a:r>
          </a:p>
        </p:txBody>
      </p:sp>
      <p:sp>
        <p:nvSpPr>
          <p:cNvPr id="6" name="内容占位符 5"/>
          <p:cNvSpPr>
            <a:spLocks noGrp="1"/>
          </p:cNvSpPr>
          <p:nvPr>
            <p:ph sz="quarter" idx="4"/>
          </p:nvPr>
        </p:nvSpPr>
        <p:spPr>
          <a:xfrm>
            <a:off x="6191754" y="2174877"/>
            <a:ext cx="5387630"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87FFA038-7DAE-4CDE-AA8C-EBB140D5E544}" type="datetimeFigureOut">
              <a:rPr lang="zh-CN" altLang="en-US"/>
              <a:pPr>
                <a:defRPr/>
              </a:pPr>
              <a:t>2021/1/6</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8A6389F-7B40-4714-8947-D71612E74061}" type="slidenum">
              <a:rPr lang="zh-CN" altLang="en-US"/>
              <a:pPr>
                <a:defRPr/>
              </a:pPr>
              <a:t>‹#›</a:t>
            </a:fld>
            <a:endParaRPr lang="en-US" altLang="zh-CN"/>
          </a:p>
        </p:txBody>
      </p:sp>
    </p:spTree>
    <p:extLst>
      <p:ext uri="{BB962C8B-B14F-4D97-AF65-F5344CB8AC3E}">
        <p14:creationId xmlns:p14="http://schemas.microsoft.com/office/powerpoint/2010/main" val="89022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985B0F0E-03F2-469F-A8BD-3DF802C39BA8}" type="datetimeFigureOut">
              <a:rPr lang="zh-CN" altLang="en-US"/>
              <a:pPr>
                <a:defRPr/>
              </a:pPr>
              <a:t>2021/1/6</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BB53F21-3EB0-4002-B98A-160FABC4222D}" type="slidenum">
              <a:rPr lang="zh-CN" altLang="en-US"/>
              <a:pPr>
                <a:defRPr/>
              </a:pPr>
              <a:t>‹#›</a:t>
            </a:fld>
            <a:endParaRPr lang="en-US" altLang="zh-CN"/>
          </a:p>
        </p:txBody>
      </p:sp>
    </p:spTree>
    <p:extLst>
      <p:ext uri="{BB962C8B-B14F-4D97-AF65-F5344CB8AC3E}">
        <p14:creationId xmlns:p14="http://schemas.microsoft.com/office/powerpoint/2010/main" val="33178344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CBF7C6A-34D8-47AC-85D3-4B510B0AA659}" type="datetimeFigureOut">
              <a:rPr lang="zh-CN" altLang="en-US"/>
              <a:pPr>
                <a:defRPr/>
              </a:pPr>
              <a:t>2021/1/6</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1F241A5-B616-4AD4-B4DF-F4FEA6ABD494}" type="slidenum">
              <a:rPr lang="zh-CN" altLang="en-US"/>
              <a:pPr>
                <a:defRPr/>
              </a:pPr>
              <a:t>‹#›</a:t>
            </a:fld>
            <a:endParaRPr lang="en-US" altLang="zh-CN"/>
          </a:p>
        </p:txBody>
      </p:sp>
    </p:spTree>
    <p:extLst>
      <p:ext uri="{BB962C8B-B14F-4D97-AF65-F5344CB8AC3E}">
        <p14:creationId xmlns:p14="http://schemas.microsoft.com/office/powerpoint/2010/main" val="946111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97" y="1709738"/>
            <a:ext cx="10513651"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697" y="4589463"/>
            <a:ext cx="10513651" cy="1500187"/>
          </a:xfrm>
        </p:spPr>
        <p:txBody>
          <a:bodyPr/>
          <a:lstStyle>
            <a:lvl1pPr marL="0" indent="0">
              <a:buNone/>
              <a:defRPr sz="2400">
                <a:solidFill>
                  <a:schemeClr val="tx1">
                    <a:tint val="75000"/>
                  </a:schemeClr>
                </a:solidFill>
              </a:defRPr>
            </a:lvl1pPr>
            <a:lvl2pPr marL="457155" indent="0">
              <a:buNone/>
              <a:defRPr sz="2000">
                <a:solidFill>
                  <a:schemeClr val="tx1">
                    <a:tint val="75000"/>
                  </a:schemeClr>
                </a:solidFill>
              </a:defRPr>
            </a:lvl2pPr>
            <a:lvl3pPr marL="914308"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2" indent="0">
              <a:buNone/>
              <a:defRPr sz="1600">
                <a:solidFill>
                  <a:schemeClr val="tx1">
                    <a:tint val="75000"/>
                  </a:schemeClr>
                </a:solidFill>
              </a:defRPr>
            </a:lvl6pPr>
            <a:lvl7pPr marL="2742925"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1" y="273050"/>
            <a:ext cx="4010040" cy="1162050"/>
          </a:xfr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4765494" y="273052"/>
            <a:ext cx="6813891" cy="5853113"/>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441" y="1435102"/>
            <a:ext cx="4010040" cy="4691063"/>
          </a:xfrm>
        </p:spPr>
        <p:txBody>
          <a:bodyPr/>
          <a:lstStyle>
            <a:lvl1pPr marL="0" indent="0">
              <a:buNone/>
              <a:defRPr sz="1700"/>
            </a:lvl1pPr>
            <a:lvl2pPr marL="544087" indent="0">
              <a:buNone/>
              <a:defRPr sz="1400"/>
            </a:lvl2pPr>
            <a:lvl3pPr marL="1088175" indent="0">
              <a:buNone/>
              <a:defRPr sz="1200"/>
            </a:lvl3pPr>
            <a:lvl4pPr marL="1632262" indent="0">
              <a:buNone/>
              <a:defRPr sz="1100"/>
            </a:lvl4pPr>
            <a:lvl5pPr marL="2176352" indent="0">
              <a:buNone/>
              <a:defRPr sz="1100"/>
            </a:lvl5pPr>
            <a:lvl6pPr marL="2720438" indent="0">
              <a:buNone/>
              <a:defRPr sz="1100"/>
            </a:lvl6pPr>
            <a:lvl7pPr marL="3264525" indent="0">
              <a:buNone/>
              <a:defRPr sz="1100"/>
            </a:lvl7pPr>
            <a:lvl8pPr marL="3808613" indent="0">
              <a:buNone/>
              <a:defRPr sz="1100"/>
            </a:lvl8pPr>
            <a:lvl9pPr marL="4352700" indent="0">
              <a:buNone/>
              <a:defRPr sz="11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00A85296-D40D-445F-95F8-58BE52735C6C}" type="datetimeFigureOut">
              <a:rPr lang="zh-CN" altLang="en-US"/>
              <a:pPr>
                <a:defRPr/>
              </a:pPr>
              <a:t>2021/1/6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4F89EE0-1428-476E-A133-2BCCAA05C5C4}" type="slidenum">
              <a:rPr lang="zh-CN" altLang="en-US"/>
              <a:pPr>
                <a:defRPr/>
              </a:pPr>
              <a:t>‹#›</a:t>
            </a:fld>
            <a:endParaRPr lang="en-US" altLang="zh-CN"/>
          </a:p>
        </p:txBody>
      </p:sp>
    </p:spTree>
    <p:extLst>
      <p:ext uri="{BB962C8B-B14F-4D97-AF65-F5344CB8AC3E}">
        <p14:creationId xmlns:p14="http://schemas.microsoft.com/office/powerpoint/2010/main" val="2024565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096" y="4800602"/>
            <a:ext cx="7313295" cy="566738"/>
          </a:xfr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389096" y="612777"/>
            <a:ext cx="7313295" cy="4114800"/>
          </a:xfrm>
        </p:spPr>
        <p:txBody>
          <a:bodyPr/>
          <a:lstStyle>
            <a:lvl1pPr marL="0" indent="0">
              <a:buNone/>
              <a:defRPr sz="3800"/>
            </a:lvl1pPr>
            <a:lvl2pPr marL="544087" indent="0">
              <a:buNone/>
              <a:defRPr sz="3300"/>
            </a:lvl2pPr>
            <a:lvl3pPr marL="1088175" indent="0">
              <a:buNone/>
              <a:defRPr sz="2900"/>
            </a:lvl3pPr>
            <a:lvl4pPr marL="1632262" indent="0">
              <a:buNone/>
              <a:defRPr sz="2400"/>
            </a:lvl4pPr>
            <a:lvl5pPr marL="2176352" indent="0">
              <a:buNone/>
              <a:defRPr sz="2400"/>
            </a:lvl5pPr>
            <a:lvl6pPr marL="2720438" indent="0">
              <a:buNone/>
              <a:defRPr sz="2400"/>
            </a:lvl6pPr>
            <a:lvl7pPr marL="3264525" indent="0">
              <a:buNone/>
              <a:defRPr sz="2400"/>
            </a:lvl7pPr>
            <a:lvl8pPr marL="3808613" indent="0">
              <a:buNone/>
              <a:defRPr sz="2400"/>
            </a:lvl8pPr>
            <a:lvl9pPr marL="4352700" indent="0">
              <a:buNone/>
              <a:defRPr sz="2400"/>
            </a:lvl9pPr>
          </a:lstStyle>
          <a:p>
            <a:pPr lvl="0"/>
            <a:endParaRPr lang="zh-CN" altLang="en-US" noProof="0"/>
          </a:p>
        </p:txBody>
      </p:sp>
      <p:sp>
        <p:nvSpPr>
          <p:cNvPr id="4" name="文本占位符 3"/>
          <p:cNvSpPr>
            <a:spLocks noGrp="1"/>
          </p:cNvSpPr>
          <p:nvPr>
            <p:ph type="body" sz="half" idx="2"/>
          </p:nvPr>
        </p:nvSpPr>
        <p:spPr>
          <a:xfrm>
            <a:off x="2389096" y="5367338"/>
            <a:ext cx="7313295" cy="804862"/>
          </a:xfrm>
        </p:spPr>
        <p:txBody>
          <a:bodyPr/>
          <a:lstStyle>
            <a:lvl1pPr marL="0" indent="0">
              <a:buNone/>
              <a:defRPr sz="1700"/>
            </a:lvl1pPr>
            <a:lvl2pPr marL="544087" indent="0">
              <a:buNone/>
              <a:defRPr sz="1400"/>
            </a:lvl2pPr>
            <a:lvl3pPr marL="1088175" indent="0">
              <a:buNone/>
              <a:defRPr sz="1200"/>
            </a:lvl3pPr>
            <a:lvl4pPr marL="1632262" indent="0">
              <a:buNone/>
              <a:defRPr sz="1100"/>
            </a:lvl4pPr>
            <a:lvl5pPr marL="2176352" indent="0">
              <a:buNone/>
              <a:defRPr sz="1100"/>
            </a:lvl5pPr>
            <a:lvl6pPr marL="2720438" indent="0">
              <a:buNone/>
              <a:defRPr sz="1100"/>
            </a:lvl6pPr>
            <a:lvl7pPr marL="3264525" indent="0">
              <a:buNone/>
              <a:defRPr sz="1100"/>
            </a:lvl7pPr>
            <a:lvl8pPr marL="3808613" indent="0">
              <a:buNone/>
              <a:defRPr sz="1100"/>
            </a:lvl8pPr>
            <a:lvl9pPr marL="4352700" indent="0">
              <a:buNone/>
              <a:defRPr sz="11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9FEC8D6-D399-479E-A547-59560EED4EA1}" type="datetimeFigureOut">
              <a:rPr lang="zh-CN" altLang="en-US"/>
              <a:pPr>
                <a:defRPr/>
              </a:pPr>
              <a:t>2021/1/6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7100D0A-D211-40F1-A94F-2E290A061C8B}" type="slidenum">
              <a:rPr lang="zh-CN" altLang="en-US"/>
              <a:pPr>
                <a:defRPr/>
              </a:pPr>
              <a:t>‹#›</a:t>
            </a:fld>
            <a:endParaRPr lang="en-US" altLang="zh-CN"/>
          </a:p>
        </p:txBody>
      </p:sp>
    </p:spTree>
    <p:extLst>
      <p:ext uri="{BB962C8B-B14F-4D97-AF65-F5344CB8AC3E}">
        <p14:creationId xmlns:p14="http://schemas.microsoft.com/office/powerpoint/2010/main" val="36806481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B3BD7D6E-6BE4-4DCB-9DCE-C39F7C5B345E}" type="datetimeFigureOut">
              <a:rPr lang="zh-CN" altLang="en-US"/>
              <a:pPr>
                <a:defRPr/>
              </a:pPr>
              <a:t>2021/1/6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5113D7-A8BB-4E19-B131-6BF48A2AE826}" type="slidenum">
              <a:rPr lang="zh-CN" altLang="en-US"/>
              <a:pPr>
                <a:defRPr/>
              </a:pPr>
              <a:t>‹#›</a:t>
            </a:fld>
            <a:endParaRPr lang="en-US" altLang="zh-CN"/>
          </a:p>
        </p:txBody>
      </p:sp>
    </p:spTree>
    <p:extLst>
      <p:ext uri="{BB962C8B-B14F-4D97-AF65-F5344CB8AC3E}">
        <p14:creationId xmlns:p14="http://schemas.microsoft.com/office/powerpoint/2010/main" val="24515141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9595" y="260352"/>
            <a:ext cx="2744602"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443" y="260352"/>
            <a:ext cx="8037007"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29E7EF64-04E0-4692-BF34-6B94510C12C8}" type="datetimeFigureOut">
              <a:rPr lang="zh-CN" altLang="en-US"/>
              <a:pPr>
                <a:defRPr/>
              </a:pPr>
              <a:t>2021/1/6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D0C5908-9D98-4790-875B-17697A5A7E12}" type="slidenum">
              <a:rPr lang="zh-CN" altLang="en-US"/>
              <a:pPr>
                <a:defRPr/>
              </a:pPr>
              <a:t>‹#›</a:t>
            </a:fld>
            <a:endParaRPr lang="en-US" altLang="zh-CN"/>
          </a:p>
        </p:txBody>
      </p:sp>
    </p:spTree>
    <p:extLst>
      <p:ext uri="{BB962C8B-B14F-4D97-AF65-F5344CB8AC3E}">
        <p14:creationId xmlns:p14="http://schemas.microsoft.com/office/powerpoint/2010/main" val="3272356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162" y="152400"/>
            <a:ext cx="9158548" cy="1600200"/>
          </a:xfrm>
        </p:spPr>
        <p:txBody>
          <a:bodyPr/>
          <a:lstStyle/>
          <a:p>
            <a:r>
              <a:rPr lang="zh-CN" altLang="en-US"/>
              <a:t>单击此处编辑母版标题样式</a:t>
            </a:r>
          </a:p>
        </p:txBody>
      </p:sp>
      <p:sp>
        <p:nvSpPr>
          <p:cNvPr id="3" name="表格占位符 2"/>
          <p:cNvSpPr>
            <a:spLocks noGrp="1"/>
          </p:cNvSpPr>
          <p:nvPr>
            <p:ph type="tbl" idx="1"/>
          </p:nvPr>
        </p:nvSpPr>
        <p:spPr>
          <a:xfrm>
            <a:off x="914162" y="1828800"/>
            <a:ext cx="10258927" cy="3657600"/>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81D61C22-9C94-4AC2-BF6F-290E1302D570}" type="slidenum">
              <a:rPr lang="en-US" altLang="zh-CN"/>
              <a:pPr>
                <a:defRPr/>
              </a:pPr>
              <a:t>‹#›</a:t>
            </a:fld>
            <a:endParaRPr lang="en-US" altLang="zh-CN"/>
          </a:p>
        </p:txBody>
      </p:sp>
    </p:spTree>
    <p:extLst>
      <p:ext uri="{BB962C8B-B14F-4D97-AF65-F5344CB8AC3E}">
        <p14:creationId xmlns:p14="http://schemas.microsoft.com/office/powerpoint/2010/main" val="3159629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2" y="2130426"/>
            <a:ext cx="10360501" cy="1470025"/>
          </a:xfrm>
        </p:spPr>
        <p:txBody>
          <a:bodyPr/>
          <a:lstStyle/>
          <a:p>
            <a:r>
              <a:rPr lang="zh-CN" altLang="en-US"/>
              <a:t>单击此处编辑母版标题样式</a:t>
            </a:r>
          </a:p>
        </p:txBody>
      </p:sp>
      <p:sp>
        <p:nvSpPr>
          <p:cNvPr id="3" name="副标题 2"/>
          <p:cNvSpPr>
            <a:spLocks noGrp="1"/>
          </p:cNvSpPr>
          <p:nvPr>
            <p:ph type="subTitle" idx="1"/>
          </p:nvPr>
        </p:nvSpPr>
        <p:spPr>
          <a:xfrm>
            <a:off x="1828324" y="3886200"/>
            <a:ext cx="8532177" cy="1752600"/>
          </a:xfrm>
        </p:spPr>
        <p:txBody>
          <a:bodyPr/>
          <a:lstStyle>
            <a:lvl1pPr marL="0" indent="0" algn="ctr">
              <a:buNone/>
              <a:defRPr/>
            </a:lvl1pPr>
            <a:lvl2pPr marL="544142" indent="0" algn="ctr">
              <a:buNone/>
              <a:defRPr/>
            </a:lvl2pPr>
            <a:lvl3pPr marL="1088284" indent="0" algn="ctr">
              <a:buNone/>
              <a:defRPr/>
            </a:lvl3pPr>
            <a:lvl4pPr marL="1632426" indent="0" algn="ctr">
              <a:buNone/>
              <a:defRPr/>
            </a:lvl4pPr>
            <a:lvl5pPr marL="2176569" indent="0" algn="ctr">
              <a:buNone/>
              <a:defRPr/>
            </a:lvl5pPr>
            <a:lvl6pPr marL="2720710" indent="0" algn="ctr">
              <a:buNone/>
              <a:defRPr/>
            </a:lvl6pPr>
            <a:lvl7pPr marL="3264852" indent="0" algn="ctr">
              <a:buNone/>
              <a:defRPr/>
            </a:lvl7pPr>
            <a:lvl8pPr marL="3808994" indent="0" algn="ctr">
              <a:buNone/>
              <a:defRPr/>
            </a:lvl8pPr>
            <a:lvl9pPr marL="4353136"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A24A1249-477B-43A0-9B78-0863402E8500}" type="datetimeFigureOut">
              <a:rPr lang="zh-CN" altLang="en-US"/>
              <a:pPr>
                <a:defRPr/>
              </a:pPr>
              <a:t>2021/1/6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8BB43F-D46F-42FF-9C58-311020D86607}" type="slidenum">
              <a:rPr lang="zh-CN" altLang="en-US"/>
              <a:pPr>
                <a:defRPr/>
              </a:pPr>
              <a:t>‹#›</a:t>
            </a:fld>
            <a:endParaRPr lang="en-US" altLang="zh-CN"/>
          </a:p>
        </p:txBody>
      </p:sp>
    </p:spTree>
    <p:extLst>
      <p:ext uri="{BB962C8B-B14F-4D97-AF65-F5344CB8AC3E}">
        <p14:creationId xmlns:p14="http://schemas.microsoft.com/office/powerpoint/2010/main" val="8417859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234A304B-B712-4D09-9C12-35095CD49FDF}" type="datetimeFigureOut">
              <a:rPr lang="zh-CN" altLang="en-US"/>
              <a:pPr>
                <a:defRPr/>
              </a:pPr>
              <a:t>2021/1/6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82C1253-15F9-409A-8A59-065BF48E101E}" type="slidenum">
              <a:rPr lang="zh-CN" altLang="en-US"/>
              <a:pPr>
                <a:defRPr/>
              </a:pPr>
              <a:t>‹#›</a:t>
            </a:fld>
            <a:endParaRPr lang="en-US" altLang="zh-CN"/>
          </a:p>
        </p:txBody>
      </p:sp>
    </p:spTree>
    <p:extLst>
      <p:ext uri="{BB962C8B-B14F-4D97-AF65-F5344CB8AC3E}">
        <p14:creationId xmlns:p14="http://schemas.microsoft.com/office/powerpoint/2010/main" val="13994078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4" y="4406900"/>
            <a:ext cx="10360501" cy="1362075"/>
          </a:xfr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962834" y="2906714"/>
            <a:ext cx="10360501" cy="1500187"/>
          </a:xfrm>
        </p:spPr>
        <p:txBody>
          <a:bodyPr anchor="b"/>
          <a:lstStyle>
            <a:lvl1pPr marL="0" indent="0">
              <a:buNone/>
              <a:defRPr sz="2400"/>
            </a:lvl1pPr>
            <a:lvl2pPr marL="544142" indent="0">
              <a:buNone/>
              <a:defRPr sz="2100"/>
            </a:lvl2pPr>
            <a:lvl3pPr marL="1088284" indent="0">
              <a:buNone/>
              <a:defRPr sz="1900"/>
            </a:lvl3pPr>
            <a:lvl4pPr marL="1632426" indent="0">
              <a:buNone/>
              <a:defRPr sz="1700"/>
            </a:lvl4pPr>
            <a:lvl5pPr marL="2176569" indent="0">
              <a:buNone/>
              <a:defRPr sz="1700"/>
            </a:lvl5pPr>
            <a:lvl6pPr marL="2720710" indent="0">
              <a:buNone/>
              <a:defRPr sz="1700"/>
            </a:lvl6pPr>
            <a:lvl7pPr marL="3264852" indent="0">
              <a:buNone/>
              <a:defRPr sz="1700"/>
            </a:lvl7pPr>
            <a:lvl8pPr marL="3808994" indent="0">
              <a:buNone/>
              <a:defRPr sz="1700"/>
            </a:lvl8pPr>
            <a:lvl9pPr marL="4353136" indent="0">
              <a:buNone/>
              <a:defRPr sz="17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35066B5D-1A15-4634-B9C7-AEFED0680798}" type="datetimeFigureOut">
              <a:rPr lang="zh-CN" altLang="en-US"/>
              <a:pPr>
                <a:defRPr/>
              </a:pPr>
              <a:t>2021/1/6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D4318E-8E51-40BE-9675-76E49BB0D727}" type="slidenum">
              <a:rPr lang="zh-CN" altLang="en-US"/>
              <a:pPr>
                <a:defRPr/>
              </a:pPr>
              <a:t>‹#›</a:t>
            </a:fld>
            <a:endParaRPr lang="en-US" altLang="zh-CN"/>
          </a:p>
        </p:txBody>
      </p:sp>
    </p:spTree>
    <p:extLst>
      <p:ext uri="{BB962C8B-B14F-4D97-AF65-F5344CB8AC3E}">
        <p14:creationId xmlns:p14="http://schemas.microsoft.com/office/powerpoint/2010/main" val="31984140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442" y="1600201"/>
            <a:ext cx="5383398"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5986" y="1600201"/>
            <a:ext cx="5383398"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2FCB61F6-D6DB-431C-8672-D9179C2C85F6}" type="datetimeFigureOut">
              <a:rPr lang="zh-CN" altLang="en-US"/>
              <a:pPr>
                <a:defRPr/>
              </a:pPr>
              <a:t>2021/1/6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D0D5433-E185-4871-A3FC-FB8ACB736718}" type="slidenum">
              <a:rPr lang="zh-CN" altLang="en-US"/>
              <a:pPr>
                <a:defRPr/>
              </a:pPr>
              <a:t>‹#›</a:t>
            </a:fld>
            <a:endParaRPr lang="en-US" altLang="zh-CN"/>
          </a:p>
        </p:txBody>
      </p:sp>
    </p:spTree>
    <p:extLst>
      <p:ext uri="{BB962C8B-B14F-4D97-AF65-F5344CB8AC3E}">
        <p14:creationId xmlns:p14="http://schemas.microsoft.com/office/powerpoint/2010/main" val="38626160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1" y="274638"/>
            <a:ext cx="1096994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442" y="1535113"/>
            <a:ext cx="5385514" cy="639762"/>
          </a:xfrm>
        </p:spPr>
        <p:txBody>
          <a:bodyPr anchor="b"/>
          <a:lstStyle>
            <a:lvl1pPr marL="0" indent="0">
              <a:buNone/>
              <a:defRPr sz="2900" b="1"/>
            </a:lvl1pPr>
            <a:lvl2pPr marL="544142" indent="0">
              <a:buNone/>
              <a:defRPr sz="2400" b="1"/>
            </a:lvl2pPr>
            <a:lvl3pPr marL="1088284" indent="0">
              <a:buNone/>
              <a:defRPr sz="2100" b="1"/>
            </a:lvl3pPr>
            <a:lvl4pPr marL="1632426" indent="0">
              <a:buNone/>
              <a:defRPr sz="1900" b="1"/>
            </a:lvl4pPr>
            <a:lvl5pPr marL="2176569" indent="0">
              <a:buNone/>
              <a:defRPr sz="1900" b="1"/>
            </a:lvl5pPr>
            <a:lvl6pPr marL="2720710" indent="0">
              <a:buNone/>
              <a:defRPr sz="1900" b="1"/>
            </a:lvl6pPr>
            <a:lvl7pPr marL="3264852" indent="0">
              <a:buNone/>
              <a:defRPr sz="1900" b="1"/>
            </a:lvl7pPr>
            <a:lvl8pPr marL="3808994" indent="0">
              <a:buNone/>
              <a:defRPr sz="1900" b="1"/>
            </a:lvl8pPr>
            <a:lvl9pPr marL="4353136" indent="0">
              <a:buNone/>
              <a:defRPr sz="1900" b="1"/>
            </a:lvl9pPr>
          </a:lstStyle>
          <a:p>
            <a:pPr lvl="0"/>
            <a:r>
              <a:rPr lang="zh-CN" altLang="en-US"/>
              <a:t>单击此处编辑母版文本样式</a:t>
            </a:r>
          </a:p>
        </p:txBody>
      </p:sp>
      <p:sp>
        <p:nvSpPr>
          <p:cNvPr id="4" name="内容占位符 3"/>
          <p:cNvSpPr>
            <a:spLocks noGrp="1"/>
          </p:cNvSpPr>
          <p:nvPr>
            <p:ph sz="half" idx="2"/>
          </p:nvPr>
        </p:nvSpPr>
        <p:spPr>
          <a:xfrm>
            <a:off x="609442" y="2174876"/>
            <a:ext cx="5385514"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1754" y="1535113"/>
            <a:ext cx="5387630" cy="639762"/>
          </a:xfrm>
        </p:spPr>
        <p:txBody>
          <a:bodyPr anchor="b"/>
          <a:lstStyle>
            <a:lvl1pPr marL="0" indent="0">
              <a:buNone/>
              <a:defRPr sz="2900" b="1"/>
            </a:lvl1pPr>
            <a:lvl2pPr marL="544142" indent="0">
              <a:buNone/>
              <a:defRPr sz="2400" b="1"/>
            </a:lvl2pPr>
            <a:lvl3pPr marL="1088284" indent="0">
              <a:buNone/>
              <a:defRPr sz="2100" b="1"/>
            </a:lvl3pPr>
            <a:lvl4pPr marL="1632426" indent="0">
              <a:buNone/>
              <a:defRPr sz="1900" b="1"/>
            </a:lvl4pPr>
            <a:lvl5pPr marL="2176569" indent="0">
              <a:buNone/>
              <a:defRPr sz="1900" b="1"/>
            </a:lvl5pPr>
            <a:lvl6pPr marL="2720710" indent="0">
              <a:buNone/>
              <a:defRPr sz="1900" b="1"/>
            </a:lvl6pPr>
            <a:lvl7pPr marL="3264852" indent="0">
              <a:buNone/>
              <a:defRPr sz="1900" b="1"/>
            </a:lvl7pPr>
            <a:lvl8pPr marL="3808994" indent="0">
              <a:buNone/>
              <a:defRPr sz="1900" b="1"/>
            </a:lvl8pPr>
            <a:lvl9pPr marL="4353136" indent="0">
              <a:buNone/>
              <a:defRPr sz="1900" b="1"/>
            </a:lvl9pPr>
          </a:lstStyle>
          <a:p>
            <a:pPr lvl="0"/>
            <a:r>
              <a:rPr lang="zh-CN" altLang="en-US"/>
              <a:t>单击此处编辑母版文本样式</a:t>
            </a:r>
          </a:p>
        </p:txBody>
      </p:sp>
      <p:sp>
        <p:nvSpPr>
          <p:cNvPr id="6" name="内容占位符 5"/>
          <p:cNvSpPr>
            <a:spLocks noGrp="1"/>
          </p:cNvSpPr>
          <p:nvPr>
            <p:ph sz="quarter" idx="4"/>
          </p:nvPr>
        </p:nvSpPr>
        <p:spPr>
          <a:xfrm>
            <a:off x="6191754" y="2174876"/>
            <a:ext cx="5387630"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890ADB68-15CE-45B4-9161-9F34201B606F}" type="datetimeFigureOut">
              <a:rPr lang="zh-CN" altLang="en-US"/>
              <a:pPr>
                <a:defRPr/>
              </a:pPr>
              <a:t>2021/1/6</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506A8B4-9131-4E65-AD80-0230BC3FAB9F}" type="slidenum">
              <a:rPr lang="zh-CN" altLang="en-US"/>
              <a:pPr>
                <a:defRPr/>
              </a:pPr>
              <a:t>‹#›</a:t>
            </a:fld>
            <a:endParaRPr lang="en-US" altLang="zh-CN"/>
          </a:p>
        </p:txBody>
      </p:sp>
    </p:spTree>
    <p:extLst>
      <p:ext uri="{BB962C8B-B14F-4D97-AF65-F5344CB8AC3E}">
        <p14:creationId xmlns:p14="http://schemas.microsoft.com/office/powerpoint/2010/main" val="323206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045" y="1825625"/>
            <a:ext cx="518064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057" y="1825625"/>
            <a:ext cx="518064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44702587-2719-4176-A5C7-6E40206422D3}" type="datetimeFigureOut">
              <a:rPr lang="zh-CN" altLang="en-US"/>
              <a:pPr>
                <a:defRPr/>
              </a:pPr>
              <a:t>2021/1/6</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956BDB2-8BD0-4DF2-9E84-4EF87317EF00}" type="slidenum">
              <a:rPr lang="zh-CN" altLang="en-US"/>
              <a:pPr>
                <a:defRPr/>
              </a:pPr>
              <a:t>‹#›</a:t>
            </a:fld>
            <a:endParaRPr lang="en-US" altLang="zh-CN"/>
          </a:p>
        </p:txBody>
      </p:sp>
    </p:spTree>
    <p:extLst>
      <p:ext uri="{BB962C8B-B14F-4D97-AF65-F5344CB8AC3E}">
        <p14:creationId xmlns:p14="http://schemas.microsoft.com/office/powerpoint/2010/main" val="35015276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67A68A7-3040-4737-86F7-F8D9222DED0D}" type="datetimeFigureOut">
              <a:rPr lang="zh-CN" altLang="en-US"/>
              <a:pPr>
                <a:defRPr/>
              </a:pPr>
              <a:t>2021/1/6</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9CBC2FB-FD03-4325-9FE6-59C7D095F6CD}" type="slidenum">
              <a:rPr lang="zh-CN" altLang="en-US"/>
              <a:pPr>
                <a:defRPr/>
              </a:pPr>
              <a:t>‹#›</a:t>
            </a:fld>
            <a:endParaRPr lang="en-US" altLang="zh-CN"/>
          </a:p>
        </p:txBody>
      </p:sp>
    </p:spTree>
    <p:extLst>
      <p:ext uri="{BB962C8B-B14F-4D97-AF65-F5344CB8AC3E}">
        <p14:creationId xmlns:p14="http://schemas.microsoft.com/office/powerpoint/2010/main" val="38283358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1" y="273050"/>
            <a:ext cx="4010040" cy="1162050"/>
          </a:xfr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4765493" y="273051"/>
            <a:ext cx="6813891" cy="5853113"/>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441" y="1435101"/>
            <a:ext cx="4010040" cy="4691063"/>
          </a:xfrm>
        </p:spPr>
        <p:txBody>
          <a:bodyPr/>
          <a:lstStyle>
            <a:lvl1pPr marL="0" indent="0">
              <a:buNone/>
              <a:defRPr sz="1700"/>
            </a:lvl1pPr>
            <a:lvl2pPr marL="544142" indent="0">
              <a:buNone/>
              <a:defRPr sz="1400"/>
            </a:lvl2pPr>
            <a:lvl3pPr marL="1088284" indent="0">
              <a:buNone/>
              <a:defRPr sz="1200"/>
            </a:lvl3pPr>
            <a:lvl4pPr marL="1632426" indent="0">
              <a:buNone/>
              <a:defRPr sz="1100"/>
            </a:lvl4pPr>
            <a:lvl5pPr marL="2176569" indent="0">
              <a:buNone/>
              <a:defRPr sz="1100"/>
            </a:lvl5pPr>
            <a:lvl6pPr marL="2720710" indent="0">
              <a:buNone/>
              <a:defRPr sz="1100"/>
            </a:lvl6pPr>
            <a:lvl7pPr marL="3264852" indent="0">
              <a:buNone/>
              <a:defRPr sz="1100"/>
            </a:lvl7pPr>
            <a:lvl8pPr marL="3808994" indent="0">
              <a:buNone/>
              <a:defRPr sz="1100"/>
            </a:lvl8pPr>
            <a:lvl9pPr marL="4353136" indent="0">
              <a:buNone/>
              <a:defRPr sz="11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8042195-F952-4EB0-B3E0-59149AE4C7BD}" type="datetimeFigureOut">
              <a:rPr lang="zh-CN" altLang="en-US"/>
              <a:pPr>
                <a:defRPr/>
              </a:pPr>
              <a:t>2021/1/6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5A03776-6E57-470C-8096-CF701670B6EC}" type="slidenum">
              <a:rPr lang="zh-CN" altLang="en-US"/>
              <a:pPr>
                <a:defRPr/>
              </a:pPr>
              <a:t>‹#›</a:t>
            </a:fld>
            <a:endParaRPr lang="en-US" altLang="zh-CN"/>
          </a:p>
        </p:txBody>
      </p:sp>
    </p:spTree>
    <p:extLst>
      <p:ext uri="{BB962C8B-B14F-4D97-AF65-F5344CB8AC3E}">
        <p14:creationId xmlns:p14="http://schemas.microsoft.com/office/powerpoint/2010/main" val="39124418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095" y="4800601"/>
            <a:ext cx="7313295" cy="566738"/>
          </a:xfr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389095" y="612776"/>
            <a:ext cx="7313295" cy="4114800"/>
          </a:xfrm>
        </p:spPr>
        <p:txBody>
          <a:bodyPr/>
          <a:lstStyle>
            <a:lvl1pPr marL="0" indent="0">
              <a:buNone/>
              <a:defRPr sz="3800"/>
            </a:lvl1pPr>
            <a:lvl2pPr marL="544142" indent="0">
              <a:buNone/>
              <a:defRPr sz="3300"/>
            </a:lvl2pPr>
            <a:lvl3pPr marL="1088284" indent="0">
              <a:buNone/>
              <a:defRPr sz="2900"/>
            </a:lvl3pPr>
            <a:lvl4pPr marL="1632426" indent="0">
              <a:buNone/>
              <a:defRPr sz="2400"/>
            </a:lvl4pPr>
            <a:lvl5pPr marL="2176569" indent="0">
              <a:buNone/>
              <a:defRPr sz="2400"/>
            </a:lvl5pPr>
            <a:lvl6pPr marL="2720710" indent="0">
              <a:buNone/>
              <a:defRPr sz="2400"/>
            </a:lvl6pPr>
            <a:lvl7pPr marL="3264852" indent="0">
              <a:buNone/>
              <a:defRPr sz="2400"/>
            </a:lvl7pPr>
            <a:lvl8pPr marL="3808994" indent="0">
              <a:buNone/>
              <a:defRPr sz="2400"/>
            </a:lvl8pPr>
            <a:lvl9pPr marL="4353136" indent="0">
              <a:buNone/>
              <a:defRPr sz="2400"/>
            </a:lvl9pPr>
          </a:lstStyle>
          <a:p>
            <a:pPr lvl="0"/>
            <a:endParaRPr lang="zh-CN" altLang="en-US" noProof="0"/>
          </a:p>
        </p:txBody>
      </p:sp>
      <p:sp>
        <p:nvSpPr>
          <p:cNvPr id="4" name="文本占位符 3"/>
          <p:cNvSpPr>
            <a:spLocks noGrp="1"/>
          </p:cNvSpPr>
          <p:nvPr>
            <p:ph type="body" sz="half" idx="2"/>
          </p:nvPr>
        </p:nvSpPr>
        <p:spPr>
          <a:xfrm>
            <a:off x="2389095" y="5367338"/>
            <a:ext cx="7313295" cy="804862"/>
          </a:xfrm>
        </p:spPr>
        <p:txBody>
          <a:bodyPr/>
          <a:lstStyle>
            <a:lvl1pPr marL="0" indent="0">
              <a:buNone/>
              <a:defRPr sz="1700"/>
            </a:lvl1pPr>
            <a:lvl2pPr marL="544142" indent="0">
              <a:buNone/>
              <a:defRPr sz="1400"/>
            </a:lvl2pPr>
            <a:lvl3pPr marL="1088284" indent="0">
              <a:buNone/>
              <a:defRPr sz="1200"/>
            </a:lvl3pPr>
            <a:lvl4pPr marL="1632426" indent="0">
              <a:buNone/>
              <a:defRPr sz="1100"/>
            </a:lvl4pPr>
            <a:lvl5pPr marL="2176569" indent="0">
              <a:buNone/>
              <a:defRPr sz="1100"/>
            </a:lvl5pPr>
            <a:lvl6pPr marL="2720710" indent="0">
              <a:buNone/>
              <a:defRPr sz="1100"/>
            </a:lvl6pPr>
            <a:lvl7pPr marL="3264852" indent="0">
              <a:buNone/>
              <a:defRPr sz="1100"/>
            </a:lvl7pPr>
            <a:lvl8pPr marL="3808994" indent="0">
              <a:buNone/>
              <a:defRPr sz="1100"/>
            </a:lvl8pPr>
            <a:lvl9pPr marL="4353136" indent="0">
              <a:buNone/>
              <a:defRPr sz="11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603A6A4-35AD-4FFB-9354-71F11D6B5A04}" type="datetimeFigureOut">
              <a:rPr lang="zh-CN" altLang="en-US"/>
              <a:pPr>
                <a:defRPr/>
              </a:pPr>
              <a:t>2021/1/6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AAA8EF7-D0A5-4B93-A64E-5361CF395AAA}" type="slidenum">
              <a:rPr lang="zh-CN" altLang="en-US"/>
              <a:pPr>
                <a:defRPr/>
              </a:pPr>
              <a:t>‹#›</a:t>
            </a:fld>
            <a:endParaRPr lang="en-US" altLang="zh-CN"/>
          </a:p>
        </p:txBody>
      </p:sp>
    </p:spTree>
    <p:extLst>
      <p:ext uri="{BB962C8B-B14F-4D97-AF65-F5344CB8AC3E}">
        <p14:creationId xmlns:p14="http://schemas.microsoft.com/office/powerpoint/2010/main" val="35442110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AAB9FD79-79F6-4388-854D-04EEF99E75B4}" type="datetimeFigureOut">
              <a:rPr lang="zh-CN" altLang="en-US"/>
              <a:pPr>
                <a:defRPr/>
              </a:pPr>
              <a:t>2021/1/6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CD670E-97C3-41E9-AB5E-451F2280A633}" type="slidenum">
              <a:rPr lang="zh-CN" altLang="en-US"/>
              <a:pPr>
                <a:defRPr/>
              </a:pPr>
              <a:t>‹#›</a:t>
            </a:fld>
            <a:endParaRPr lang="en-US" altLang="zh-CN"/>
          </a:p>
        </p:txBody>
      </p:sp>
    </p:spTree>
    <p:extLst>
      <p:ext uri="{BB962C8B-B14F-4D97-AF65-F5344CB8AC3E}">
        <p14:creationId xmlns:p14="http://schemas.microsoft.com/office/powerpoint/2010/main" val="14756322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9595" y="260351"/>
            <a:ext cx="2744602"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442" y="260351"/>
            <a:ext cx="8037007"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705EA20E-B035-4600-919B-309125C604D7}" type="datetimeFigureOut">
              <a:rPr lang="zh-CN" altLang="en-US"/>
              <a:pPr>
                <a:defRPr/>
              </a:pPr>
              <a:t>2021/1/6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2331F68-109E-40BF-BCE8-8DC3A7461240}" type="slidenum">
              <a:rPr lang="zh-CN" altLang="en-US"/>
              <a:pPr>
                <a:defRPr/>
              </a:pPr>
              <a:t>‹#›</a:t>
            </a:fld>
            <a:endParaRPr lang="en-US" altLang="zh-CN"/>
          </a:p>
        </p:txBody>
      </p:sp>
    </p:spTree>
    <p:extLst>
      <p:ext uri="{BB962C8B-B14F-4D97-AF65-F5344CB8AC3E}">
        <p14:creationId xmlns:p14="http://schemas.microsoft.com/office/powerpoint/2010/main" val="33848088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162" y="152400"/>
            <a:ext cx="9158548" cy="1600200"/>
          </a:xfrm>
        </p:spPr>
        <p:txBody>
          <a:bodyPr/>
          <a:lstStyle/>
          <a:p>
            <a:r>
              <a:rPr lang="zh-CN" altLang="en-US"/>
              <a:t>单击此处编辑母版标题样式</a:t>
            </a:r>
          </a:p>
        </p:txBody>
      </p:sp>
      <p:sp>
        <p:nvSpPr>
          <p:cNvPr id="3" name="表格占位符 2"/>
          <p:cNvSpPr>
            <a:spLocks noGrp="1"/>
          </p:cNvSpPr>
          <p:nvPr>
            <p:ph type="tbl" idx="1"/>
          </p:nvPr>
        </p:nvSpPr>
        <p:spPr>
          <a:xfrm>
            <a:off x="914162" y="1828800"/>
            <a:ext cx="10258927" cy="3657600"/>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01F76503-3237-446D-B19E-7FDB75ADE106}" type="slidenum">
              <a:rPr lang="en-US" altLang="zh-CN"/>
              <a:pPr>
                <a:defRPr/>
              </a:pPr>
              <a:t>‹#›</a:t>
            </a:fld>
            <a:endParaRPr lang="en-US" altLang="zh-CN"/>
          </a:p>
        </p:txBody>
      </p:sp>
    </p:spTree>
    <p:extLst>
      <p:ext uri="{BB962C8B-B14F-4D97-AF65-F5344CB8AC3E}">
        <p14:creationId xmlns:p14="http://schemas.microsoft.com/office/powerpoint/2010/main" val="55598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34" y="365125"/>
            <a:ext cx="10513651" cy="1325563"/>
          </a:xfrm>
        </p:spPr>
        <p:txBody>
          <a:bodyPr/>
          <a:lstStyle/>
          <a:p>
            <a:r>
              <a:rPr lang="zh-CN" altLang="en-US"/>
              <a:t>单击此处编辑母版标题样式</a:t>
            </a:r>
          </a:p>
        </p:txBody>
      </p:sp>
      <p:sp>
        <p:nvSpPr>
          <p:cNvPr id="3" name="文本占位符 2"/>
          <p:cNvSpPr>
            <a:spLocks noGrp="1"/>
          </p:cNvSpPr>
          <p:nvPr>
            <p:ph type="body" idx="1"/>
          </p:nvPr>
        </p:nvSpPr>
        <p:spPr>
          <a:xfrm>
            <a:off x="839634" y="1681163"/>
            <a:ext cx="5156831" cy="823912"/>
          </a:xfrm>
        </p:spPr>
        <p:txBody>
          <a:bodyPr anchor="b"/>
          <a:lstStyle>
            <a:lvl1pPr marL="0" indent="0">
              <a:buNone/>
              <a:defRPr sz="2400" b="1"/>
            </a:lvl1pPr>
            <a:lvl2pPr marL="457155" indent="0">
              <a:buNone/>
              <a:defRPr sz="2000" b="1"/>
            </a:lvl2pPr>
            <a:lvl3pPr marL="914308" indent="0">
              <a:buNone/>
              <a:defRPr sz="1800" b="1"/>
            </a:lvl3pPr>
            <a:lvl4pPr marL="1371463" indent="0">
              <a:buNone/>
              <a:defRPr sz="1600" b="1"/>
            </a:lvl4pPr>
            <a:lvl5pPr marL="1828617" indent="0">
              <a:buNone/>
              <a:defRPr sz="1600" b="1"/>
            </a:lvl5pPr>
            <a:lvl6pPr marL="2285772" indent="0">
              <a:buNone/>
              <a:defRPr sz="1600" b="1"/>
            </a:lvl6pPr>
            <a:lvl7pPr marL="2742925" indent="0">
              <a:buNone/>
              <a:defRPr sz="1600" b="1"/>
            </a:lvl7pPr>
            <a:lvl8pPr marL="3200080" indent="0">
              <a:buNone/>
              <a:defRPr sz="1600" b="1"/>
            </a:lvl8pPr>
            <a:lvl9pPr marL="3657234"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634" y="2505075"/>
            <a:ext cx="515683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056" y="1681163"/>
            <a:ext cx="5182228" cy="823912"/>
          </a:xfrm>
        </p:spPr>
        <p:txBody>
          <a:bodyPr anchor="b"/>
          <a:lstStyle>
            <a:lvl1pPr marL="0" indent="0">
              <a:buNone/>
              <a:defRPr sz="2400" b="1"/>
            </a:lvl1pPr>
            <a:lvl2pPr marL="457155" indent="0">
              <a:buNone/>
              <a:defRPr sz="2000" b="1"/>
            </a:lvl2pPr>
            <a:lvl3pPr marL="914308" indent="0">
              <a:buNone/>
              <a:defRPr sz="1800" b="1"/>
            </a:lvl3pPr>
            <a:lvl4pPr marL="1371463" indent="0">
              <a:buNone/>
              <a:defRPr sz="1600" b="1"/>
            </a:lvl4pPr>
            <a:lvl5pPr marL="1828617" indent="0">
              <a:buNone/>
              <a:defRPr sz="1600" b="1"/>
            </a:lvl5pPr>
            <a:lvl6pPr marL="2285772" indent="0">
              <a:buNone/>
              <a:defRPr sz="1600" b="1"/>
            </a:lvl6pPr>
            <a:lvl7pPr marL="2742925" indent="0">
              <a:buNone/>
              <a:defRPr sz="1600" b="1"/>
            </a:lvl7pPr>
            <a:lvl8pPr marL="3200080" indent="0">
              <a:buNone/>
              <a:defRPr sz="1600" b="1"/>
            </a:lvl8pPr>
            <a:lvl9pPr marL="3657234"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1056" y="2505075"/>
            <a:ext cx="518222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33" y="457201"/>
            <a:ext cx="393150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2228" y="987426"/>
            <a:ext cx="6171056"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33" y="2057400"/>
            <a:ext cx="3931508" cy="3811588"/>
          </a:xfrm>
        </p:spPr>
        <p:txBody>
          <a:bodyPr/>
          <a:lstStyle>
            <a:lvl1pPr marL="0" indent="0">
              <a:buNone/>
              <a:defRPr sz="1600"/>
            </a:lvl1pPr>
            <a:lvl2pPr marL="457155" indent="0">
              <a:buNone/>
              <a:defRPr sz="1400"/>
            </a:lvl2pPr>
            <a:lvl3pPr marL="914308" indent="0">
              <a:buNone/>
              <a:defRPr sz="1200"/>
            </a:lvl3pPr>
            <a:lvl4pPr marL="1371463" indent="0">
              <a:buNone/>
              <a:defRPr sz="1000"/>
            </a:lvl4pPr>
            <a:lvl5pPr marL="1828617" indent="0">
              <a:buNone/>
              <a:defRPr sz="1000"/>
            </a:lvl5pPr>
            <a:lvl6pPr marL="2285772" indent="0">
              <a:buNone/>
              <a:defRPr sz="1000"/>
            </a:lvl6pPr>
            <a:lvl7pPr marL="2742925" indent="0">
              <a:buNone/>
              <a:defRPr sz="1000"/>
            </a:lvl7pPr>
            <a:lvl8pPr marL="3200080" indent="0">
              <a:buNone/>
              <a:defRPr sz="1000"/>
            </a:lvl8pPr>
            <a:lvl9pPr marL="365723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33" y="457201"/>
            <a:ext cx="393150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228" y="987426"/>
            <a:ext cx="6171056" cy="4873625"/>
          </a:xfrm>
        </p:spPr>
        <p:txBody>
          <a:bodyPr/>
          <a:lstStyle>
            <a:lvl1pPr marL="0" indent="0">
              <a:buNone/>
              <a:defRPr sz="3200"/>
            </a:lvl1pPr>
            <a:lvl2pPr marL="457155" indent="0">
              <a:buNone/>
              <a:defRPr sz="2800"/>
            </a:lvl2pPr>
            <a:lvl3pPr marL="914308" indent="0">
              <a:buNone/>
              <a:defRPr sz="2400"/>
            </a:lvl3pPr>
            <a:lvl4pPr marL="1371463" indent="0">
              <a:buNone/>
              <a:defRPr sz="2000"/>
            </a:lvl4pPr>
            <a:lvl5pPr marL="1828617" indent="0">
              <a:buNone/>
              <a:defRPr sz="2000"/>
            </a:lvl5pPr>
            <a:lvl6pPr marL="2285772" indent="0">
              <a:buNone/>
              <a:defRPr sz="2000"/>
            </a:lvl6pPr>
            <a:lvl7pPr marL="2742925" indent="0">
              <a:buNone/>
              <a:defRPr sz="2000"/>
            </a:lvl7pPr>
            <a:lvl8pPr marL="3200080" indent="0">
              <a:buNone/>
              <a:defRPr sz="2000"/>
            </a:lvl8pPr>
            <a:lvl9pPr marL="3657234" indent="0">
              <a:buNone/>
              <a:defRPr sz="2000"/>
            </a:lvl9pPr>
          </a:lstStyle>
          <a:p>
            <a:endParaRPr lang="zh-CN" altLang="en-US"/>
          </a:p>
        </p:txBody>
      </p:sp>
      <p:sp>
        <p:nvSpPr>
          <p:cNvPr id="4" name="文本占位符 3"/>
          <p:cNvSpPr>
            <a:spLocks noGrp="1"/>
          </p:cNvSpPr>
          <p:nvPr>
            <p:ph type="body" sz="half" idx="2"/>
          </p:nvPr>
        </p:nvSpPr>
        <p:spPr>
          <a:xfrm>
            <a:off x="839633" y="2057400"/>
            <a:ext cx="3931508" cy="3811588"/>
          </a:xfrm>
        </p:spPr>
        <p:txBody>
          <a:bodyPr/>
          <a:lstStyle>
            <a:lvl1pPr marL="0" indent="0">
              <a:buNone/>
              <a:defRPr sz="1600"/>
            </a:lvl1pPr>
            <a:lvl2pPr marL="457155" indent="0">
              <a:buNone/>
              <a:defRPr sz="1400"/>
            </a:lvl2pPr>
            <a:lvl3pPr marL="914308" indent="0">
              <a:buNone/>
              <a:defRPr sz="1200"/>
            </a:lvl3pPr>
            <a:lvl4pPr marL="1371463" indent="0">
              <a:buNone/>
              <a:defRPr sz="1000"/>
            </a:lvl4pPr>
            <a:lvl5pPr marL="1828617" indent="0">
              <a:buNone/>
              <a:defRPr sz="1000"/>
            </a:lvl5pPr>
            <a:lvl6pPr marL="2285772" indent="0">
              <a:buNone/>
              <a:defRPr sz="1000"/>
            </a:lvl6pPr>
            <a:lvl7pPr marL="2742925" indent="0">
              <a:buNone/>
              <a:defRPr sz="1000"/>
            </a:lvl7pPr>
            <a:lvl8pPr marL="3200080" indent="0">
              <a:buNone/>
              <a:defRPr sz="1000"/>
            </a:lvl8pPr>
            <a:lvl9pPr marL="365723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46" y="365125"/>
            <a:ext cx="10513651" cy="1325563"/>
          </a:xfrm>
          <a:prstGeom prst="rect">
            <a:avLst/>
          </a:prstGeom>
        </p:spPr>
        <p:txBody>
          <a:bodyPr vert="horz" lIns="91431" tIns="45716" rIns="91431" bIns="45716"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46" y="1825625"/>
            <a:ext cx="10513651" cy="4351338"/>
          </a:xfrm>
          <a:prstGeom prst="rect">
            <a:avLst/>
          </a:prstGeom>
        </p:spPr>
        <p:txBody>
          <a:bodyPr vert="horz" lIns="91431" tIns="45716" rIns="91431" bIns="457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45" y="6356350"/>
            <a:ext cx="2742692" cy="365125"/>
          </a:xfrm>
          <a:prstGeom prst="rect">
            <a:avLst/>
          </a:prstGeom>
        </p:spPr>
        <p:txBody>
          <a:bodyPr vert="horz" lIns="91431" tIns="45716" rIns="91431" bIns="45716" rtlCol="0" anchor="ctr"/>
          <a:lstStyle>
            <a:lvl1pPr algn="l">
              <a:defRPr sz="1200">
                <a:solidFill>
                  <a:schemeClr val="tx1">
                    <a:tint val="75000"/>
                  </a:schemeClr>
                </a:solidFill>
              </a:defRPr>
            </a:lvl1pPr>
          </a:lstStyle>
          <a:p>
            <a:fld id="{D997B5FA-0921-464F-AAE1-844C04324D75}" type="datetimeFigureOut">
              <a:rPr lang="zh-CN" altLang="en-US" smtClean="0"/>
              <a:t>2021/1/6</a:t>
            </a:fld>
            <a:endParaRPr lang="zh-CN" altLang="en-US"/>
          </a:p>
        </p:txBody>
      </p:sp>
      <p:sp>
        <p:nvSpPr>
          <p:cNvPr id="5" name="页脚占位符 4"/>
          <p:cNvSpPr>
            <a:spLocks noGrp="1"/>
          </p:cNvSpPr>
          <p:nvPr>
            <p:ph type="ftr" sz="quarter" idx="3"/>
          </p:nvPr>
        </p:nvSpPr>
        <p:spPr>
          <a:xfrm>
            <a:off x="4037852" y="6356350"/>
            <a:ext cx="4114037" cy="365125"/>
          </a:xfrm>
          <a:prstGeom prst="rect">
            <a:avLst/>
          </a:prstGeom>
        </p:spPr>
        <p:txBody>
          <a:bodyPr vert="horz" lIns="91431" tIns="45716" rIns="91431" bIns="45716"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005" y="6356350"/>
            <a:ext cx="2742692" cy="365125"/>
          </a:xfrm>
          <a:prstGeom prst="rect">
            <a:avLst/>
          </a:prstGeom>
        </p:spPr>
        <p:txBody>
          <a:bodyPr vert="horz" lIns="91431" tIns="45716" rIns="91431" bIns="45716"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30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2" indent="-228577" algn="l" defTabSz="91430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5" indent="-228577" algn="l" defTabSz="91430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8" indent="-228577" algn="l" defTabSz="91430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2" indent="-228577" algn="l" defTabSz="91430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08" rtl="0" eaLnBrk="1" latinLnBrk="0" hangingPunct="1">
        <a:defRPr sz="1800" kern="1200">
          <a:solidFill>
            <a:schemeClr val="tx1"/>
          </a:solidFill>
          <a:latin typeface="+mn-lt"/>
          <a:ea typeface="+mn-ea"/>
          <a:cs typeface="+mn-cs"/>
        </a:defRPr>
      </a:lvl1pPr>
      <a:lvl2pPr marL="457155" algn="l" defTabSz="914308" rtl="0" eaLnBrk="1" latinLnBrk="0" hangingPunct="1">
        <a:defRPr sz="1800" kern="1200">
          <a:solidFill>
            <a:schemeClr val="tx1"/>
          </a:solidFill>
          <a:latin typeface="+mn-lt"/>
          <a:ea typeface="+mn-ea"/>
          <a:cs typeface="+mn-cs"/>
        </a:defRPr>
      </a:lvl2pPr>
      <a:lvl3pPr marL="914308" algn="l" defTabSz="914308" rtl="0" eaLnBrk="1" latinLnBrk="0" hangingPunct="1">
        <a:defRPr sz="1800" kern="1200">
          <a:solidFill>
            <a:schemeClr val="tx1"/>
          </a:solidFill>
          <a:latin typeface="+mn-lt"/>
          <a:ea typeface="+mn-ea"/>
          <a:cs typeface="+mn-cs"/>
        </a:defRPr>
      </a:lvl3pPr>
      <a:lvl4pPr marL="1371463" algn="l" defTabSz="914308" rtl="0" eaLnBrk="1" latinLnBrk="0" hangingPunct="1">
        <a:defRPr sz="1800" kern="1200">
          <a:solidFill>
            <a:schemeClr val="tx1"/>
          </a:solidFill>
          <a:latin typeface="+mn-lt"/>
          <a:ea typeface="+mn-ea"/>
          <a:cs typeface="+mn-cs"/>
        </a:defRPr>
      </a:lvl4pPr>
      <a:lvl5pPr marL="1828617" algn="l" defTabSz="914308" rtl="0" eaLnBrk="1" latinLnBrk="0" hangingPunct="1">
        <a:defRPr sz="1800" kern="1200">
          <a:solidFill>
            <a:schemeClr val="tx1"/>
          </a:solidFill>
          <a:latin typeface="+mn-lt"/>
          <a:ea typeface="+mn-ea"/>
          <a:cs typeface="+mn-cs"/>
        </a:defRPr>
      </a:lvl5pPr>
      <a:lvl6pPr marL="2285772" algn="l" defTabSz="914308" rtl="0" eaLnBrk="1" latinLnBrk="0" hangingPunct="1">
        <a:defRPr sz="1800" kern="1200">
          <a:solidFill>
            <a:schemeClr val="tx1"/>
          </a:solidFill>
          <a:latin typeface="+mn-lt"/>
          <a:ea typeface="+mn-ea"/>
          <a:cs typeface="+mn-cs"/>
        </a:defRPr>
      </a:lvl6pPr>
      <a:lvl7pPr marL="2742925" algn="l" defTabSz="914308" rtl="0" eaLnBrk="1" latinLnBrk="0" hangingPunct="1">
        <a:defRPr sz="1800" kern="1200">
          <a:solidFill>
            <a:schemeClr val="tx1"/>
          </a:solidFill>
          <a:latin typeface="+mn-lt"/>
          <a:ea typeface="+mn-ea"/>
          <a:cs typeface="+mn-cs"/>
        </a:defRPr>
      </a:lvl7pPr>
      <a:lvl8pPr marL="3200080" algn="l" defTabSz="914308" rtl="0" eaLnBrk="1" latinLnBrk="0" hangingPunct="1">
        <a:defRPr sz="1800" kern="1200">
          <a:solidFill>
            <a:schemeClr val="tx1"/>
          </a:solidFill>
          <a:latin typeface="+mn-lt"/>
          <a:ea typeface="+mn-ea"/>
          <a:cs typeface="+mn-cs"/>
        </a:defRPr>
      </a:lvl8pPr>
      <a:lvl9pPr marL="3657234" algn="l" defTabSz="91430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758" y="443230"/>
            <a:ext cx="10850226" cy="441964"/>
          </a:xfrm>
          <a:prstGeom prst="rect">
            <a:avLst/>
          </a:prstGeom>
        </p:spPr>
        <p:txBody>
          <a:bodyPr vert="horz" lIns="89991" tIns="46796" rIns="89991" bIns="46796"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758" y="952509"/>
            <a:ext cx="10850226" cy="5388907"/>
          </a:xfrm>
          <a:prstGeom prst="rect">
            <a:avLst/>
          </a:prstGeom>
        </p:spPr>
        <p:txBody>
          <a:bodyPr vert="horz" lIns="89991" tIns="46796" rIns="89991" bIns="46796"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579" y="6349834"/>
            <a:ext cx="2699500" cy="316800"/>
          </a:xfrm>
          <a:prstGeom prst="rect">
            <a:avLst/>
          </a:prstGeom>
        </p:spPr>
        <p:txBody>
          <a:bodyPr vert="horz" lIns="89991" tIns="46796" rIns="89991" bIns="46796"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t>2021/1/6</a:t>
            </a:fld>
            <a:endParaRPr lang="zh-CN" altLang="en-US"/>
          </a:p>
        </p:txBody>
      </p:sp>
      <p:sp>
        <p:nvSpPr>
          <p:cNvPr id="5" name="页脚占位符 4"/>
          <p:cNvSpPr>
            <a:spLocks noGrp="1"/>
          </p:cNvSpPr>
          <p:nvPr>
            <p:ph type="ftr" sz="quarter" idx="3"/>
            <p:custDataLst>
              <p:tags r:id="rId16"/>
            </p:custDataLst>
          </p:nvPr>
        </p:nvSpPr>
        <p:spPr>
          <a:xfrm>
            <a:off x="4115238" y="6349834"/>
            <a:ext cx="3959267" cy="316800"/>
          </a:xfrm>
          <a:prstGeom prst="rect">
            <a:avLst/>
          </a:prstGeom>
        </p:spPr>
        <p:txBody>
          <a:bodyPr vert="horz" lIns="89991" tIns="46796" rIns="89991" bIns="46796"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09004" y="6349834"/>
            <a:ext cx="2699500" cy="316800"/>
          </a:xfrm>
          <a:prstGeom prst="rect">
            <a:avLst/>
          </a:prstGeom>
        </p:spPr>
        <p:txBody>
          <a:bodyPr vert="horz" lIns="89991" tIns="46796" rIns="89991" bIns="46796"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xStyles>
    <p:titleStyle>
      <a:lvl1pPr algn="l" defTabSz="914308"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577" indent="-228577" algn="l" defTabSz="914308"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732" indent="-228577" algn="l" defTabSz="914308" rtl="0" eaLnBrk="1" fontAlgn="auto" latinLnBrk="0" hangingPunct="1">
        <a:lnSpc>
          <a:spcPct val="120000"/>
        </a:lnSpc>
        <a:spcBef>
          <a:spcPts val="0"/>
        </a:spcBef>
        <a:spcAft>
          <a:spcPts val="1000"/>
        </a:spcAft>
        <a:buFont typeface="Arial" panose="020B0604020202020204" pitchFamily="34" charset="0"/>
        <a:buChar char="•"/>
        <a:tabLst>
          <a:tab pos="1609564"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2885" indent="-228577" algn="l" defTabSz="914308"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040" indent="-228577" algn="l" defTabSz="914308"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194" indent="-228577" algn="l" defTabSz="914308"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348" indent="-228577" algn="l" defTabSz="91430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2" indent="-228577" algn="l" defTabSz="91430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08" rtl="0" eaLnBrk="1" latinLnBrk="0" hangingPunct="1">
        <a:defRPr sz="1800" kern="1200">
          <a:solidFill>
            <a:schemeClr val="tx1"/>
          </a:solidFill>
          <a:latin typeface="+mn-lt"/>
          <a:ea typeface="+mn-ea"/>
          <a:cs typeface="+mn-cs"/>
        </a:defRPr>
      </a:lvl1pPr>
      <a:lvl2pPr marL="457155" algn="l" defTabSz="914308" rtl="0" eaLnBrk="1" latinLnBrk="0" hangingPunct="1">
        <a:defRPr sz="1800" kern="1200">
          <a:solidFill>
            <a:schemeClr val="tx1"/>
          </a:solidFill>
          <a:latin typeface="+mn-lt"/>
          <a:ea typeface="+mn-ea"/>
          <a:cs typeface="+mn-cs"/>
        </a:defRPr>
      </a:lvl2pPr>
      <a:lvl3pPr marL="914308" algn="l" defTabSz="914308" rtl="0" eaLnBrk="1" latinLnBrk="0" hangingPunct="1">
        <a:defRPr sz="1800" kern="1200">
          <a:solidFill>
            <a:schemeClr val="tx1"/>
          </a:solidFill>
          <a:latin typeface="+mn-lt"/>
          <a:ea typeface="+mn-ea"/>
          <a:cs typeface="+mn-cs"/>
        </a:defRPr>
      </a:lvl3pPr>
      <a:lvl4pPr marL="1371463" algn="l" defTabSz="914308" rtl="0" eaLnBrk="1" latinLnBrk="0" hangingPunct="1">
        <a:defRPr sz="1800" kern="1200">
          <a:solidFill>
            <a:schemeClr val="tx1"/>
          </a:solidFill>
          <a:latin typeface="+mn-lt"/>
          <a:ea typeface="+mn-ea"/>
          <a:cs typeface="+mn-cs"/>
        </a:defRPr>
      </a:lvl4pPr>
      <a:lvl5pPr marL="1828617" algn="l" defTabSz="914308" rtl="0" eaLnBrk="1" latinLnBrk="0" hangingPunct="1">
        <a:defRPr sz="1800" kern="1200">
          <a:solidFill>
            <a:schemeClr val="tx1"/>
          </a:solidFill>
          <a:latin typeface="+mn-lt"/>
          <a:ea typeface="+mn-ea"/>
          <a:cs typeface="+mn-cs"/>
        </a:defRPr>
      </a:lvl5pPr>
      <a:lvl6pPr marL="2285772" algn="l" defTabSz="914308" rtl="0" eaLnBrk="1" latinLnBrk="0" hangingPunct="1">
        <a:defRPr sz="1800" kern="1200">
          <a:solidFill>
            <a:schemeClr val="tx1"/>
          </a:solidFill>
          <a:latin typeface="+mn-lt"/>
          <a:ea typeface="+mn-ea"/>
          <a:cs typeface="+mn-cs"/>
        </a:defRPr>
      </a:lvl6pPr>
      <a:lvl7pPr marL="2742925" algn="l" defTabSz="914308" rtl="0" eaLnBrk="1" latinLnBrk="0" hangingPunct="1">
        <a:defRPr sz="1800" kern="1200">
          <a:solidFill>
            <a:schemeClr val="tx1"/>
          </a:solidFill>
          <a:latin typeface="+mn-lt"/>
          <a:ea typeface="+mn-ea"/>
          <a:cs typeface="+mn-cs"/>
        </a:defRPr>
      </a:lvl7pPr>
      <a:lvl8pPr marL="3200080" algn="l" defTabSz="914308" rtl="0" eaLnBrk="1" latinLnBrk="0" hangingPunct="1">
        <a:defRPr sz="1800" kern="1200">
          <a:solidFill>
            <a:schemeClr val="tx1"/>
          </a:solidFill>
          <a:latin typeface="+mn-lt"/>
          <a:ea typeface="+mn-ea"/>
          <a:cs typeface="+mn-cs"/>
        </a:defRPr>
      </a:lvl8pPr>
      <a:lvl9pPr marL="3657234" algn="l" defTabSz="91430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3808" y="260290"/>
            <a:ext cx="10969783" cy="64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17" tIns="54408" rIns="108817" bIns="54408"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09522" y="1599829"/>
            <a:ext cx="10969784" cy="4526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17" tIns="54408" rIns="108817" bIns="5440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3476" name="Rectangle 4"/>
          <p:cNvSpPr>
            <a:spLocks noGrp="1" noChangeArrowheads="1"/>
          </p:cNvSpPr>
          <p:nvPr>
            <p:ph type="dt" sz="half" idx="2"/>
          </p:nvPr>
        </p:nvSpPr>
        <p:spPr bwMode="auto">
          <a:xfrm>
            <a:off x="609522" y="6245367"/>
            <a:ext cx="2844429" cy="476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17" tIns="54408" rIns="108817" bIns="54408" numCol="1" anchor="t" anchorCtr="0" compatLnSpc="1">
            <a:prstTxWarp prst="textNoShape">
              <a:avLst/>
            </a:prstTxWarp>
          </a:bodyPr>
          <a:lstStyle>
            <a:lvl1pPr>
              <a:defRPr sz="1700">
                <a:solidFill>
                  <a:srgbClr val="000000"/>
                </a:solidFill>
                <a:latin typeface="Arial" pitchFamily="34" charset="0"/>
              </a:defRPr>
            </a:lvl1pPr>
          </a:lstStyle>
          <a:p>
            <a:pPr fontAlgn="base">
              <a:spcBef>
                <a:spcPct val="0"/>
              </a:spcBef>
              <a:spcAft>
                <a:spcPct val="0"/>
              </a:spcAft>
              <a:defRPr/>
            </a:pPr>
            <a:fld id="{BCB040A0-D75F-4EC2-9724-FF53BB432809}" type="datetimeFigureOut">
              <a:rPr lang="zh-CN" altLang="en-US"/>
              <a:pPr fontAlgn="base">
                <a:spcBef>
                  <a:spcPct val="0"/>
                </a:spcBef>
                <a:spcAft>
                  <a:spcPct val="0"/>
                </a:spcAft>
                <a:defRPr/>
              </a:pPr>
              <a:t>2021/1/6</a:t>
            </a:fld>
            <a:endParaRPr lang="en-US" altLang="zh-CN"/>
          </a:p>
        </p:txBody>
      </p:sp>
      <p:sp>
        <p:nvSpPr>
          <p:cNvPr id="233477" name="Rectangle 5"/>
          <p:cNvSpPr>
            <a:spLocks noGrp="1" noChangeArrowheads="1"/>
          </p:cNvSpPr>
          <p:nvPr>
            <p:ph type="ftr" sz="quarter" idx="3"/>
          </p:nvPr>
        </p:nvSpPr>
        <p:spPr bwMode="auto">
          <a:xfrm>
            <a:off x="4165059" y="6245367"/>
            <a:ext cx="3858710" cy="476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17" tIns="54408" rIns="108817" bIns="54408" numCol="1" anchor="t" anchorCtr="0" compatLnSpc="1">
            <a:prstTxWarp prst="textNoShape">
              <a:avLst/>
            </a:prstTxWarp>
          </a:bodyPr>
          <a:lstStyle>
            <a:lvl1pPr algn="ctr">
              <a:defRPr sz="1700">
                <a:solidFill>
                  <a:srgbClr val="000000"/>
                </a:solidFill>
                <a:latin typeface="Arial" pitchFamily="34" charset="0"/>
              </a:defRPr>
            </a:lvl1pPr>
          </a:lstStyle>
          <a:p>
            <a:pPr fontAlgn="base">
              <a:spcBef>
                <a:spcPct val="0"/>
              </a:spcBef>
              <a:spcAft>
                <a:spcPct val="0"/>
              </a:spcAft>
              <a:defRPr/>
            </a:pPr>
            <a:endParaRPr lang="en-US" altLang="zh-CN"/>
          </a:p>
        </p:txBody>
      </p:sp>
      <p:sp>
        <p:nvSpPr>
          <p:cNvPr id="233478" name="Rectangle 6"/>
          <p:cNvSpPr>
            <a:spLocks noGrp="1" noChangeArrowheads="1"/>
          </p:cNvSpPr>
          <p:nvPr>
            <p:ph type="sldNum" sz="quarter" idx="4"/>
          </p:nvPr>
        </p:nvSpPr>
        <p:spPr bwMode="auto">
          <a:xfrm>
            <a:off x="8734875" y="6245367"/>
            <a:ext cx="2844429" cy="476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17" tIns="54408" rIns="108817" bIns="54408" numCol="1" anchor="t" anchorCtr="0" compatLnSpc="1">
            <a:prstTxWarp prst="textNoShape">
              <a:avLst/>
            </a:prstTxWarp>
          </a:bodyPr>
          <a:lstStyle>
            <a:lvl1pPr algn="r">
              <a:defRPr sz="1700">
                <a:solidFill>
                  <a:srgbClr val="000000"/>
                </a:solidFill>
                <a:latin typeface="Arial" pitchFamily="34" charset="0"/>
              </a:defRPr>
            </a:lvl1pPr>
          </a:lstStyle>
          <a:p>
            <a:pPr fontAlgn="base">
              <a:spcBef>
                <a:spcPct val="0"/>
              </a:spcBef>
              <a:spcAft>
                <a:spcPct val="0"/>
              </a:spcAft>
              <a:defRPr/>
            </a:pPr>
            <a:fld id="{208516ED-3A1B-4493-AB28-F2370A544316}" type="slidenum">
              <a:rPr lang="zh-CN" altLang="en-US"/>
              <a:pPr fontAlgn="base">
                <a:spcBef>
                  <a:spcPct val="0"/>
                </a:spcBef>
                <a:spcAft>
                  <a:spcPct val="0"/>
                </a:spcAft>
                <a:defRPr/>
              </a:pPr>
              <a:t>‹#›</a:t>
            </a:fld>
            <a:endParaRPr lang="en-US" altLang="zh-CN"/>
          </a:p>
        </p:txBody>
      </p:sp>
      <p:sp>
        <p:nvSpPr>
          <p:cNvPr id="1031" name="Rectangle 8"/>
          <p:cNvSpPr>
            <a:spLocks noChangeArrowheads="1"/>
          </p:cNvSpPr>
          <p:nvPr userDrawn="1"/>
        </p:nvSpPr>
        <p:spPr bwMode="auto">
          <a:xfrm>
            <a:off x="239683" y="260291"/>
            <a:ext cx="11949143" cy="64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17" tIns="54408" rIns="108817" bIns="54408"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endParaRPr kumimoji="1" lang="zh-CN" altLang="en-US" sz="4800">
              <a:solidFill>
                <a:srgbClr val="FFFF00"/>
              </a:solidFill>
              <a:latin typeface="Times New Roman" pitchFamily="18" charset="0"/>
              <a:ea typeface="华文新魏" pitchFamily="2" charset="-122"/>
            </a:endParaRPr>
          </a:p>
        </p:txBody>
      </p:sp>
      <p:sp>
        <p:nvSpPr>
          <p:cNvPr id="1032" name="Line 9"/>
          <p:cNvSpPr>
            <a:spLocks noChangeShapeType="1"/>
          </p:cNvSpPr>
          <p:nvPr userDrawn="1"/>
        </p:nvSpPr>
        <p:spPr bwMode="auto">
          <a:xfrm>
            <a:off x="1007931" y="980848"/>
            <a:ext cx="10749150" cy="0"/>
          </a:xfrm>
          <a:prstGeom prst="line">
            <a:avLst/>
          </a:prstGeom>
          <a:noFill/>
          <a:ln w="28575">
            <a:solidFill>
              <a:srgbClr val="DE6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17" tIns="54408" rIns="108817" bIns="54408"/>
          <a:lstStyle/>
          <a:p>
            <a:pPr fontAlgn="base">
              <a:spcBef>
                <a:spcPct val="0"/>
              </a:spcBef>
              <a:spcAft>
                <a:spcPct val="0"/>
              </a:spcAft>
            </a:pPr>
            <a:endParaRPr lang="zh-CN" altLang="en-US">
              <a:solidFill>
                <a:srgbClr val="000000"/>
              </a:solidFill>
              <a:latin typeface="Comic Sans MS" pitchFamily="66" charset="0"/>
            </a:endParaRPr>
          </a:p>
        </p:txBody>
      </p:sp>
    </p:spTree>
    <p:extLst>
      <p:ext uri="{BB962C8B-B14F-4D97-AF65-F5344CB8AC3E}">
        <p14:creationId xmlns:p14="http://schemas.microsoft.com/office/powerpoint/2010/main" val="13035002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pitchFamily="34" charset="0"/>
          <a:ea typeface="宋体" pitchFamily="2" charset="-122"/>
        </a:defRPr>
      </a:lvl2pPr>
      <a:lvl3pPr algn="ctr" rtl="0" eaLnBrk="0" fontAlgn="base" hangingPunct="0">
        <a:spcBef>
          <a:spcPct val="0"/>
        </a:spcBef>
        <a:spcAft>
          <a:spcPct val="0"/>
        </a:spcAft>
        <a:defRPr sz="5200">
          <a:solidFill>
            <a:schemeClr val="tx2"/>
          </a:solidFill>
          <a:latin typeface="Arial" pitchFamily="34" charset="0"/>
          <a:ea typeface="宋体" pitchFamily="2" charset="-122"/>
        </a:defRPr>
      </a:lvl3pPr>
      <a:lvl4pPr algn="ctr" rtl="0" eaLnBrk="0" fontAlgn="base" hangingPunct="0">
        <a:spcBef>
          <a:spcPct val="0"/>
        </a:spcBef>
        <a:spcAft>
          <a:spcPct val="0"/>
        </a:spcAft>
        <a:defRPr sz="5200">
          <a:solidFill>
            <a:schemeClr val="tx2"/>
          </a:solidFill>
          <a:latin typeface="Arial" pitchFamily="34" charset="0"/>
          <a:ea typeface="宋体" pitchFamily="2" charset="-122"/>
        </a:defRPr>
      </a:lvl4pPr>
      <a:lvl5pPr algn="ctr" rtl="0" eaLnBrk="0" fontAlgn="base" hangingPunct="0">
        <a:spcBef>
          <a:spcPct val="0"/>
        </a:spcBef>
        <a:spcAft>
          <a:spcPct val="0"/>
        </a:spcAft>
        <a:defRPr sz="5200">
          <a:solidFill>
            <a:schemeClr val="tx2"/>
          </a:solidFill>
          <a:latin typeface="Arial" pitchFamily="34" charset="0"/>
          <a:ea typeface="宋体" pitchFamily="2" charset="-122"/>
        </a:defRPr>
      </a:lvl5pPr>
      <a:lvl6pPr marL="544087" algn="ctr" rtl="0" fontAlgn="base">
        <a:spcBef>
          <a:spcPct val="0"/>
        </a:spcBef>
        <a:spcAft>
          <a:spcPct val="0"/>
        </a:spcAft>
        <a:defRPr sz="5200">
          <a:solidFill>
            <a:schemeClr val="tx2"/>
          </a:solidFill>
          <a:latin typeface="Arial" pitchFamily="34" charset="0"/>
          <a:ea typeface="宋体" pitchFamily="2" charset="-122"/>
        </a:defRPr>
      </a:lvl6pPr>
      <a:lvl7pPr marL="1088175" algn="ctr" rtl="0" fontAlgn="base">
        <a:spcBef>
          <a:spcPct val="0"/>
        </a:spcBef>
        <a:spcAft>
          <a:spcPct val="0"/>
        </a:spcAft>
        <a:defRPr sz="5200">
          <a:solidFill>
            <a:schemeClr val="tx2"/>
          </a:solidFill>
          <a:latin typeface="Arial" pitchFamily="34" charset="0"/>
          <a:ea typeface="宋体" pitchFamily="2" charset="-122"/>
        </a:defRPr>
      </a:lvl7pPr>
      <a:lvl8pPr marL="1632262" algn="ctr" rtl="0" fontAlgn="base">
        <a:spcBef>
          <a:spcPct val="0"/>
        </a:spcBef>
        <a:spcAft>
          <a:spcPct val="0"/>
        </a:spcAft>
        <a:defRPr sz="5200">
          <a:solidFill>
            <a:schemeClr val="tx2"/>
          </a:solidFill>
          <a:latin typeface="Arial" pitchFamily="34" charset="0"/>
          <a:ea typeface="宋体" pitchFamily="2" charset="-122"/>
        </a:defRPr>
      </a:lvl8pPr>
      <a:lvl9pPr marL="2176352" algn="ctr" rtl="0" fontAlgn="base">
        <a:spcBef>
          <a:spcPct val="0"/>
        </a:spcBef>
        <a:spcAft>
          <a:spcPct val="0"/>
        </a:spcAft>
        <a:defRPr sz="5200">
          <a:solidFill>
            <a:schemeClr val="tx2"/>
          </a:solidFill>
          <a:latin typeface="Arial" pitchFamily="34" charset="0"/>
          <a:ea typeface="宋体" pitchFamily="2" charset="-122"/>
        </a:defRPr>
      </a:lvl9pPr>
    </p:titleStyle>
    <p:bodyStyle>
      <a:lvl1pPr marL="407865" indent="-407865" algn="l" rtl="0" eaLnBrk="0" fontAlgn="base" hangingPunct="0">
        <a:spcBef>
          <a:spcPct val="20000"/>
        </a:spcBef>
        <a:spcAft>
          <a:spcPct val="0"/>
        </a:spcAft>
        <a:buChar char="•"/>
        <a:defRPr sz="3800">
          <a:solidFill>
            <a:schemeClr val="tx1"/>
          </a:solidFill>
          <a:latin typeface="+mn-lt"/>
          <a:ea typeface="+mn-ea"/>
          <a:cs typeface="+mn-cs"/>
        </a:defRPr>
      </a:lvl1pPr>
      <a:lvl2pPr marL="883972" indent="-339623" algn="l" rtl="0" eaLnBrk="0" fontAlgn="base" hangingPunct="0">
        <a:spcBef>
          <a:spcPct val="20000"/>
        </a:spcBef>
        <a:spcAft>
          <a:spcPct val="0"/>
        </a:spcAft>
        <a:buChar char="–"/>
        <a:defRPr sz="3300">
          <a:solidFill>
            <a:schemeClr val="tx1"/>
          </a:solidFill>
          <a:latin typeface="+mn-lt"/>
          <a:ea typeface="+mn-ea"/>
        </a:defRPr>
      </a:lvl2pPr>
      <a:lvl3pPr marL="1360080" indent="-271382" algn="l" rtl="0" eaLnBrk="0" fontAlgn="base" hangingPunct="0">
        <a:spcBef>
          <a:spcPct val="20000"/>
        </a:spcBef>
        <a:spcAft>
          <a:spcPct val="0"/>
        </a:spcAft>
        <a:buChar char="•"/>
        <a:defRPr sz="2900">
          <a:solidFill>
            <a:schemeClr val="tx1"/>
          </a:solidFill>
          <a:latin typeface="+mn-lt"/>
          <a:ea typeface="+mn-ea"/>
        </a:defRPr>
      </a:lvl3pPr>
      <a:lvl4pPr marL="1902841" indent="-271382" algn="l" rtl="0" eaLnBrk="0" fontAlgn="base" hangingPunct="0">
        <a:spcBef>
          <a:spcPct val="20000"/>
        </a:spcBef>
        <a:spcAft>
          <a:spcPct val="0"/>
        </a:spcAft>
        <a:buChar char="–"/>
        <a:defRPr sz="2400">
          <a:solidFill>
            <a:schemeClr val="tx1"/>
          </a:solidFill>
          <a:latin typeface="+mn-lt"/>
          <a:ea typeface="+mn-ea"/>
        </a:defRPr>
      </a:lvl4pPr>
      <a:lvl5pPr marL="2447190" indent="-271382" algn="l" rtl="0" eaLnBrk="0" fontAlgn="base" hangingPunct="0">
        <a:spcBef>
          <a:spcPct val="20000"/>
        </a:spcBef>
        <a:spcAft>
          <a:spcPct val="0"/>
        </a:spcAft>
        <a:buChar char="»"/>
        <a:defRPr sz="2400">
          <a:solidFill>
            <a:schemeClr val="tx1"/>
          </a:solidFill>
          <a:latin typeface="+mn-lt"/>
          <a:ea typeface="+mn-ea"/>
        </a:defRPr>
      </a:lvl5pPr>
      <a:lvl6pPr marL="2992481" indent="-272044" algn="l" rtl="0" fontAlgn="base">
        <a:spcBef>
          <a:spcPct val="20000"/>
        </a:spcBef>
        <a:spcAft>
          <a:spcPct val="0"/>
        </a:spcAft>
        <a:buChar char="»"/>
        <a:defRPr sz="2400">
          <a:solidFill>
            <a:schemeClr val="tx1"/>
          </a:solidFill>
          <a:latin typeface="+mn-lt"/>
          <a:ea typeface="+mn-ea"/>
        </a:defRPr>
      </a:lvl6pPr>
      <a:lvl7pPr marL="3536570" indent="-272044" algn="l" rtl="0" fontAlgn="base">
        <a:spcBef>
          <a:spcPct val="20000"/>
        </a:spcBef>
        <a:spcAft>
          <a:spcPct val="0"/>
        </a:spcAft>
        <a:buChar char="»"/>
        <a:defRPr sz="2400">
          <a:solidFill>
            <a:schemeClr val="tx1"/>
          </a:solidFill>
          <a:latin typeface="+mn-lt"/>
          <a:ea typeface="+mn-ea"/>
        </a:defRPr>
      </a:lvl7pPr>
      <a:lvl8pPr marL="4080658" indent="-272044" algn="l" rtl="0" fontAlgn="base">
        <a:spcBef>
          <a:spcPct val="20000"/>
        </a:spcBef>
        <a:spcAft>
          <a:spcPct val="0"/>
        </a:spcAft>
        <a:buChar char="»"/>
        <a:defRPr sz="2400">
          <a:solidFill>
            <a:schemeClr val="tx1"/>
          </a:solidFill>
          <a:latin typeface="+mn-lt"/>
          <a:ea typeface="+mn-ea"/>
        </a:defRPr>
      </a:lvl8pPr>
      <a:lvl9pPr marL="4624745" indent="-272044" algn="l" rtl="0" fontAlgn="base">
        <a:spcBef>
          <a:spcPct val="20000"/>
        </a:spcBef>
        <a:spcAft>
          <a:spcPct val="0"/>
        </a:spcAft>
        <a:buChar char="»"/>
        <a:defRPr sz="2400">
          <a:solidFill>
            <a:schemeClr val="tx1"/>
          </a:solidFill>
          <a:latin typeface="+mn-lt"/>
          <a:ea typeface="+mn-ea"/>
        </a:defRPr>
      </a:lvl9pPr>
    </p:bodyStyle>
    <p:otherStyle>
      <a:defPPr>
        <a:defRPr lang="zh-CN"/>
      </a:defPPr>
      <a:lvl1pPr marL="0" algn="l" defTabSz="1088175" rtl="0" eaLnBrk="1" latinLnBrk="0" hangingPunct="1">
        <a:defRPr sz="2100" kern="1200">
          <a:solidFill>
            <a:schemeClr val="tx1"/>
          </a:solidFill>
          <a:latin typeface="+mn-lt"/>
          <a:ea typeface="+mn-ea"/>
          <a:cs typeface="+mn-cs"/>
        </a:defRPr>
      </a:lvl1pPr>
      <a:lvl2pPr marL="544087" algn="l" defTabSz="1088175" rtl="0" eaLnBrk="1" latinLnBrk="0" hangingPunct="1">
        <a:defRPr sz="2100" kern="1200">
          <a:solidFill>
            <a:schemeClr val="tx1"/>
          </a:solidFill>
          <a:latin typeface="+mn-lt"/>
          <a:ea typeface="+mn-ea"/>
          <a:cs typeface="+mn-cs"/>
        </a:defRPr>
      </a:lvl2pPr>
      <a:lvl3pPr marL="1088175" algn="l" defTabSz="1088175" rtl="0" eaLnBrk="1" latinLnBrk="0" hangingPunct="1">
        <a:defRPr sz="2100" kern="1200">
          <a:solidFill>
            <a:schemeClr val="tx1"/>
          </a:solidFill>
          <a:latin typeface="+mn-lt"/>
          <a:ea typeface="+mn-ea"/>
          <a:cs typeface="+mn-cs"/>
        </a:defRPr>
      </a:lvl3pPr>
      <a:lvl4pPr marL="1632262" algn="l" defTabSz="1088175" rtl="0" eaLnBrk="1" latinLnBrk="0" hangingPunct="1">
        <a:defRPr sz="2100" kern="1200">
          <a:solidFill>
            <a:schemeClr val="tx1"/>
          </a:solidFill>
          <a:latin typeface="+mn-lt"/>
          <a:ea typeface="+mn-ea"/>
          <a:cs typeface="+mn-cs"/>
        </a:defRPr>
      </a:lvl4pPr>
      <a:lvl5pPr marL="2176352" algn="l" defTabSz="1088175" rtl="0" eaLnBrk="1" latinLnBrk="0" hangingPunct="1">
        <a:defRPr sz="2100" kern="1200">
          <a:solidFill>
            <a:schemeClr val="tx1"/>
          </a:solidFill>
          <a:latin typeface="+mn-lt"/>
          <a:ea typeface="+mn-ea"/>
          <a:cs typeface="+mn-cs"/>
        </a:defRPr>
      </a:lvl5pPr>
      <a:lvl6pPr marL="2720438" algn="l" defTabSz="1088175" rtl="0" eaLnBrk="1" latinLnBrk="0" hangingPunct="1">
        <a:defRPr sz="2100" kern="1200">
          <a:solidFill>
            <a:schemeClr val="tx1"/>
          </a:solidFill>
          <a:latin typeface="+mn-lt"/>
          <a:ea typeface="+mn-ea"/>
          <a:cs typeface="+mn-cs"/>
        </a:defRPr>
      </a:lvl6pPr>
      <a:lvl7pPr marL="3264525" algn="l" defTabSz="1088175" rtl="0" eaLnBrk="1" latinLnBrk="0" hangingPunct="1">
        <a:defRPr sz="2100" kern="1200">
          <a:solidFill>
            <a:schemeClr val="tx1"/>
          </a:solidFill>
          <a:latin typeface="+mn-lt"/>
          <a:ea typeface="+mn-ea"/>
          <a:cs typeface="+mn-cs"/>
        </a:defRPr>
      </a:lvl7pPr>
      <a:lvl8pPr marL="3808613" algn="l" defTabSz="1088175" rtl="0" eaLnBrk="1" latinLnBrk="0" hangingPunct="1">
        <a:defRPr sz="2100" kern="1200">
          <a:solidFill>
            <a:schemeClr val="tx1"/>
          </a:solidFill>
          <a:latin typeface="+mn-lt"/>
          <a:ea typeface="+mn-ea"/>
          <a:cs typeface="+mn-cs"/>
        </a:defRPr>
      </a:lvl8pPr>
      <a:lvl9pPr marL="4352700" algn="l" defTabSz="1088175"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3807" y="260290"/>
            <a:ext cx="10969783" cy="64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28" tIns="54414" rIns="108828" bIns="54414"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09521" y="1599829"/>
            <a:ext cx="10969784" cy="4526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28" tIns="54414" rIns="108828" bIns="544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3476" name="Rectangle 4"/>
          <p:cNvSpPr>
            <a:spLocks noGrp="1" noChangeArrowheads="1"/>
          </p:cNvSpPr>
          <p:nvPr>
            <p:ph type="dt" sz="half" idx="2"/>
          </p:nvPr>
        </p:nvSpPr>
        <p:spPr bwMode="auto">
          <a:xfrm>
            <a:off x="609521" y="6245367"/>
            <a:ext cx="2844429" cy="476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28" tIns="54414" rIns="108828" bIns="54414" numCol="1" anchor="t" anchorCtr="0" compatLnSpc="1">
            <a:prstTxWarp prst="textNoShape">
              <a:avLst/>
            </a:prstTxWarp>
          </a:bodyPr>
          <a:lstStyle>
            <a:lvl1pPr>
              <a:defRPr sz="1700">
                <a:solidFill>
                  <a:srgbClr val="000000"/>
                </a:solidFill>
                <a:latin typeface="Arial" pitchFamily="34" charset="0"/>
              </a:defRPr>
            </a:lvl1pPr>
          </a:lstStyle>
          <a:p>
            <a:pPr defTabSz="914400" fontAlgn="base">
              <a:spcBef>
                <a:spcPct val="0"/>
              </a:spcBef>
              <a:spcAft>
                <a:spcPct val="0"/>
              </a:spcAft>
              <a:defRPr/>
            </a:pPr>
            <a:fld id="{9FBE1AFE-F2E6-4587-8877-9197CF8FC111}" type="datetimeFigureOut">
              <a:rPr lang="zh-CN" altLang="en-US"/>
              <a:pPr defTabSz="914400" fontAlgn="base">
                <a:spcBef>
                  <a:spcPct val="0"/>
                </a:spcBef>
                <a:spcAft>
                  <a:spcPct val="0"/>
                </a:spcAft>
                <a:defRPr/>
              </a:pPr>
              <a:t>2021/1/6</a:t>
            </a:fld>
            <a:endParaRPr lang="en-US" altLang="zh-CN"/>
          </a:p>
        </p:txBody>
      </p:sp>
      <p:sp>
        <p:nvSpPr>
          <p:cNvPr id="233477" name="Rectangle 5"/>
          <p:cNvSpPr>
            <a:spLocks noGrp="1" noChangeArrowheads="1"/>
          </p:cNvSpPr>
          <p:nvPr>
            <p:ph type="ftr" sz="quarter" idx="3"/>
          </p:nvPr>
        </p:nvSpPr>
        <p:spPr bwMode="auto">
          <a:xfrm>
            <a:off x="4165058" y="6245367"/>
            <a:ext cx="3858710" cy="476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28" tIns="54414" rIns="108828" bIns="54414" numCol="1" anchor="t" anchorCtr="0" compatLnSpc="1">
            <a:prstTxWarp prst="textNoShape">
              <a:avLst/>
            </a:prstTxWarp>
          </a:bodyPr>
          <a:lstStyle>
            <a:lvl1pPr algn="ctr">
              <a:defRPr sz="1700">
                <a:solidFill>
                  <a:srgbClr val="000000"/>
                </a:solidFill>
                <a:latin typeface="Arial" pitchFamily="34" charset="0"/>
              </a:defRPr>
            </a:lvl1pPr>
          </a:lstStyle>
          <a:p>
            <a:pPr defTabSz="914400" fontAlgn="base">
              <a:spcBef>
                <a:spcPct val="0"/>
              </a:spcBef>
              <a:spcAft>
                <a:spcPct val="0"/>
              </a:spcAft>
              <a:defRPr/>
            </a:pPr>
            <a:endParaRPr lang="en-US" altLang="zh-CN"/>
          </a:p>
        </p:txBody>
      </p:sp>
      <p:sp>
        <p:nvSpPr>
          <p:cNvPr id="233478" name="Rectangle 6"/>
          <p:cNvSpPr>
            <a:spLocks noGrp="1" noChangeArrowheads="1"/>
          </p:cNvSpPr>
          <p:nvPr>
            <p:ph type="sldNum" sz="quarter" idx="4"/>
          </p:nvPr>
        </p:nvSpPr>
        <p:spPr bwMode="auto">
          <a:xfrm>
            <a:off x="8734875" y="6245367"/>
            <a:ext cx="2844429" cy="476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28" tIns="54414" rIns="108828" bIns="54414" numCol="1" anchor="t" anchorCtr="0" compatLnSpc="1">
            <a:prstTxWarp prst="textNoShape">
              <a:avLst/>
            </a:prstTxWarp>
          </a:bodyPr>
          <a:lstStyle>
            <a:lvl1pPr algn="r">
              <a:defRPr sz="1700">
                <a:solidFill>
                  <a:srgbClr val="000000"/>
                </a:solidFill>
                <a:latin typeface="Arial" pitchFamily="34" charset="0"/>
              </a:defRPr>
            </a:lvl1pPr>
          </a:lstStyle>
          <a:p>
            <a:pPr defTabSz="914400" fontAlgn="base">
              <a:spcBef>
                <a:spcPct val="0"/>
              </a:spcBef>
              <a:spcAft>
                <a:spcPct val="0"/>
              </a:spcAft>
              <a:defRPr/>
            </a:pPr>
            <a:fld id="{221839A6-76B1-4D4D-89EC-53D72AE6F8E7}" type="slidenum">
              <a:rPr lang="zh-CN" altLang="en-US"/>
              <a:pPr defTabSz="914400" fontAlgn="base">
                <a:spcBef>
                  <a:spcPct val="0"/>
                </a:spcBef>
                <a:spcAft>
                  <a:spcPct val="0"/>
                </a:spcAft>
                <a:defRPr/>
              </a:pPr>
              <a:t>‹#›</a:t>
            </a:fld>
            <a:endParaRPr lang="en-US" altLang="zh-CN"/>
          </a:p>
        </p:txBody>
      </p:sp>
      <p:sp>
        <p:nvSpPr>
          <p:cNvPr id="1031" name="Rectangle 8"/>
          <p:cNvSpPr>
            <a:spLocks noChangeArrowheads="1"/>
          </p:cNvSpPr>
          <p:nvPr userDrawn="1"/>
        </p:nvSpPr>
        <p:spPr bwMode="auto">
          <a:xfrm>
            <a:off x="239682" y="260290"/>
            <a:ext cx="11949143" cy="64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28" tIns="54414" rIns="108828" bIns="54414"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kumimoji="1" lang="zh-CN" altLang="en-US" sz="4800">
              <a:solidFill>
                <a:srgbClr val="FFFF00"/>
              </a:solidFill>
              <a:latin typeface="Times New Roman" pitchFamily="18" charset="0"/>
              <a:ea typeface="华文新魏" pitchFamily="2" charset="-122"/>
            </a:endParaRPr>
          </a:p>
        </p:txBody>
      </p:sp>
      <p:sp>
        <p:nvSpPr>
          <p:cNvPr id="1032" name="Line 9"/>
          <p:cNvSpPr>
            <a:spLocks noChangeShapeType="1"/>
          </p:cNvSpPr>
          <p:nvPr userDrawn="1"/>
        </p:nvSpPr>
        <p:spPr bwMode="auto">
          <a:xfrm>
            <a:off x="1007931" y="980848"/>
            <a:ext cx="10749150" cy="0"/>
          </a:xfrm>
          <a:prstGeom prst="line">
            <a:avLst/>
          </a:prstGeom>
          <a:noFill/>
          <a:ln w="28575">
            <a:solidFill>
              <a:srgbClr val="DE6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28" tIns="54414" rIns="108828" bIns="54414"/>
          <a:lstStyle/>
          <a:p>
            <a:pPr defTabSz="914400" fontAlgn="base">
              <a:spcBef>
                <a:spcPct val="0"/>
              </a:spcBef>
              <a:spcAft>
                <a:spcPct val="0"/>
              </a:spcAft>
            </a:pPr>
            <a:endParaRPr lang="zh-CN" altLang="en-US">
              <a:solidFill>
                <a:srgbClr val="000000"/>
              </a:solidFill>
              <a:latin typeface="Comic Sans MS" pitchFamily="66" charset="0"/>
            </a:endParaRPr>
          </a:p>
        </p:txBody>
      </p:sp>
    </p:spTree>
    <p:extLst>
      <p:ext uri="{BB962C8B-B14F-4D97-AF65-F5344CB8AC3E}">
        <p14:creationId xmlns:p14="http://schemas.microsoft.com/office/powerpoint/2010/main" val="198788798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pitchFamily="34" charset="0"/>
          <a:ea typeface="宋体" pitchFamily="2" charset="-122"/>
        </a:defRPr>
      </a:lvl2pPr>
      <a:lvl3pPr algn="ctr" rtl="0" eaLnBrk="0" fontAlgn="base" hangingPunct="0">
        <a:spcBef>
          <a:spcPct val="0"/>
        </a:spcBef>
        <a:spcAft>
          <a:spcPct val="0"/>
        </a:spcAft>
        <a:defRPr sz="5200">
          <a:solidFill>
            <a:schemeClr val="tx2"/>
          </a:solidFill>
          <a:latin typeface="Arial" pitchFamily="34" charset="0"/>
          <a:ea typeface="宋体" pitchFamily="2" charset="-122"/>
        </a:defRPr>
      </a:lvl3pPr>
      <a:lvl4pPr algn="ctr" rtl="0" eaLnBrk="0" fontAlgn="base" hangingPunct="0">
        <a:spcBef>
          <a:spcPct val="0"/>
        </a:spcBef>
        <a:spcAft>
          <a:spcPct val="0"/>
        </a:spcAft>
        <a:defRPr sz="5200">
          <a:solidFill>
            <a:schemeClr val="tx2"/>
          </a:solidFill>
          <a:latin typeface="Arial" pitchFamily="34" charset="0"/>
          <a:ea typeface="宋体" pitchFamily="2" charset="-122"/>
        </a:defRPr>
      </a:lvl4pPr>
      <a:lvl5pPr algn="ctr" rtl="0" eaLnBrk="0" fontAlgn="base" hangingPunct="0">
        <a:spcBef>
          <a:spcPct val="0"/>
        </a:spcBef>
        <a:spcAft>
          <a:spcPct val="0"/>
        </a:spcAft>
        <a:defRPr sz="5200">
          <a:solidFill>
            <a:schemeClr val="tx2"/>
          </a:solidFill>
          <a:latin typeface="Arial" pitchFamily="34" charset="0"/>
          <a:ea typeface="宋体" pitchFamily="2" charset="-122"/>
        </a:defRPr>
      </a:lvl5pPr>
      <a:lvl6pPr marL="544142" algn="ctr" rtl="0" fontAlgn="base">
        <a:spcBef>
          <a:spcPct val="0"/>
        </a:spcBef>
        <a:spcAft>
          <a:spcPct val="0"/>
        </a:spcAft>
        <a:defRPr sz="5200">
          <a:solidFill>
            <a:schemeClr val="tx2"/>
          </a:solidFill>
          <a:latin typeface="Arial" pitchFamily="34" charset="0"/>
          <a:ea typeface="宋体" pitchFamily="2" charset="-122"/>
        </a:defRPr>
      </a:lvl6pPr>
      <a:lvl7pPr marL="1088284" algn="ctr" rtl="0" fontAlgn="base">
        <a:spcBef>
          <a:spcPct val="0"/>
        </a:spcBef>
        <a:spcAft>
          <a:spcPct val="0"/>
        </a:spcAft>
        <a:defRPr sz="5200">
          <a:solidFill>
            <a:schemeClr val="tx2"/>
          </a:solidFill>
          <a:latin typeface="Arial" pitchFamily="34" charset="0"/>
          <a:ea typeface="宋体" pitchFamily="2" charset="-122"/>
        </a:defRPr>
      </a:lvl7pPr>
      <a:lvl8pPr marL="1632426" algn="ctr" rtl="0" fontAlgn="base">
        <a:spcBef>
          <a:spcPct val="0"/>
        </a:spcBef>
        <a:spcAft>
          <a:spcPct val="0"/>
        </a:spcAft>
        <a:defRPr sz="5200">
          <a:solidFill>
            <a:schemeClr val="tx2"/>
          </a:solidFill>
          <a:latin typeface="Arial" pitchFamily="34" charset="0"/>
          <a:ea typeface="宋体" pitchFamily="2" charset="-122"/>
        </a:defRPr>
      </a:lvl8pPr>
      <a:lvl9pPr marL="2176569" algn="ctr" rtl="0" fontAlgn="base">
        <a:spcBef>
          <a:spcPct val="0"/>
        </a:spcBef>
        <a:spcAft>
          <a:spcPct val="0"/>
        </a:spcAft>
        <a:defRPr sz="5200">
          <a:solidFill>
            <a:schemeClr val="tx2"/>
          </a:solidFill>
          <a:latin typeface="Arial" pitchFamily="34" charset="0"/>
          <a:ea typeface="宋体" pitchFamily="2" charset="-122"/>
        </a:defRPr>
      </a:lvl9pPr>
    </p:titleStyle>
    <p:bodyStyle>
      <a:lvl1pPr marL="407906" indent="-407906" algn="l" rtl="0" eaLnBrk="0" fontAlgn="base" hangingPunct="0">
        <a:spcBef>
          <a:spcPct val="20000"/>
        </a:spcBef>
        <a:spcAft>
          <a:spcPct val="0"/>
        </a:spcAft>
        <a:buChar char="•"/>
        <a:defRPr sz="3800">
          <a:solidFill>
            <a:schemeClr val="tx1"/>
          </a:solidFill>
          <a:latin typeface="+mn-lt"/>
          <a:ea typeface="+mn-ea"/>
          <a:cs typeface="+mn-cs"/>
        </a:defRPr>
      </a:lvl1pPr>
      <a:lvl2pPr marL="884061" indent="-339657" algn="l" rtl="0" eaLnBrk="0" fontAlgn="base" hangingPunct="0">
        <a:spcBef>
          <a:spcPct val="20000"/>
        </a:spcBef>
        <a:spcAft>
          <a:spcPct val="0"/>
        </a:spcAft>
        <a:buChar char="–"/>
        <a:defRPr sz="3300">
          <a:solidFill>
            <a:schemeClr val="tx1"/>
          </a:solidFill>
          <a:latin typeface="+mn-lt"/>
          <a:ea typeface="+mn-ea"/>
        </a:defRPr>
      </a:lvl2pPr>
      <a:lvl3pPr marL="1360216" indent="-271409" algn="l" rtl="0" eaLnBrk="0" fontAlgn="base" hangingPunct="0">
        <a:spcBef>
          <a:spcPct val="20000"/>
        </a:spcBef>
        <a:spcAft>
          <a:spcPct val="0"/>
        </a:spcAft>
        <a:buChar char="•"/>
        <a:defRPr sz="2900">
          <a:solidFill>
            <a:schemeClr val="tx1"/>
          </a:solidFill>
          <a:latin typeface="+mn-lt"/>
          <a:ea typeface="+mn-ea"/>
        </a:defRPr>
      </a:lvl3pPr>
      <a:lvl4pPr marL="1903032" indent="-271409" algn="l" rtl="0" eaLnBrk="0" fontAlgn="base" hangingPunct="0">
        <a:spcBef>
          <a:spcPct val="20000"/>
        </a:spcBef>
        <a:spcAft>
          <a:spcPct val="0"/>
        </a:spcAft>
        <a:buChar char="–"/>
        <a:defRPr sz="2400">
          <a:solidFill>
            <a:schemeClr val="tx1"/>
          </a:solidFill>
          <a:latin typeface="+mn-lt"/>
          <a:ea typeface="+mn-ea"/>
        </a:defRPr>
      </a:lvl4pPr>
      <a:lvl5pPr marL="2447435" indent="-271409" algn="l" rtl="0" eaLnBrk="0" fontAlgn="base" hangingPunct="0">
        <a:spcBef>
          <a:spcPct val="20000"/>
        </a:spcBef>
        <a:spcAft>
          <a:spcPct val="0"/>
        </a:spcAft>
        <a:buChar char="»"/>
        <a:defRPr sz="2400">
          <a:solidFill>
            <a:schemeClr val="tx1"/>
          </a:solidFill>
          <a:latin typeface="+mn-lt"/>
          <a:ea typeface="+mn-ea"/>
        </a:defRPr>
      </a:lvl5pPr>
      <a:lvl6pPr marL="2992781" indent="-272071" algn="l" rtl="0" fontAlgn="base">
        <a:spcBef>
          <a:spcPct val="20000"/>
        </a:spcBef>
        <a:spcAft>
          <a:spcPct val="0"/>
        </a:spcAft>
        <a:buChar char="»"/>
        <a:defRPr sz="2400">
          <a:solidFill>
            <a:schemeClr val="tx1"/>
          </a:solidFill>
          <a:latin typeface="+mn-lt"/>
          <a:ea typeface="+mn-ea"/>
        </a:defRPr>
      </a:lvl6pPr>
      <a:lvl7pPr marL="3536923" indent="-272071" algn="l" rtl="0" fontAlgn="base">
        <a:spcBef>
          <a:spcPct val="20000"/>
        </a:spcBef>
        <a:spcAft>
          <a:spcPct val="0"/>
        </a:spcAft>
        <a:buChar char="»"/>
        <a:defRPr sz="2400">
          <a:solidFill>
            <a:schemeClr val="tx1"/>
          </a:solidFill>
          <a:latin typeface="+mn-lt"/>
          <a:ea typeface="+mn-ea"/>
        </a:defRPr>
      </a:lvl7pPr>
      <a:lvl8pPr marL="4081066" indent="-272071" algn="l" rtl="0" fontAlgn="base">
        <a:spcBef>
          <a:spcPct val="20000"/>
        </a:spcBef>
        <a:spcAft>
          <a:spcPct val="0"/>
        </a:spcAft>
        <a:buChar char="»"/>
        <a:defRPr sz="2400">
          <a:solidFill>
            <a:schemeClr val="tx1"/>
          </a:solidFill>
          <a:latin typeface="+mn-lt"/>
          <a:ea typeface="+mn-ea"/>
        </a:defRPr>
      </a:lvl8pPr>
      <a:lvl9pPr marL="4625207" indent="-272071" algn="l" rtl="0" fontAlgn="base">
        <a:spcBef>
          <a:spcPct val="20000"/>
        </a:spcBef>
        <a:spcAft>
          <a:spcPct val="0"/>
        </a:spcAft>
        <a:buChar char="»"/>
        <a:defRPr sz="2400">
          <a:solidFill>
            <a:schemeClr val="tx1"/>
          </a:solidFill>
          <a:latin typeface="+mn-lt"/>
          <a:ea typeface="+mn-ea"/>
        </a:defRPr>
      </a:lvl9pPr>
    </p:bodyStyle>
    <p:otherStyle>
      <a:defPPr>
        <a:defRPr lang="zh-CN"/>
      </a:defPPr>
      <a:lvl1pPr marL="0" algn="l" defTabSz="1088284" rtl="0" eaLnBrk="1" latinLnBrk="0" hangingPunct="1">
        <a:defRPr sz="2100" kern="1200">
          <a:solidFill>
            <a:schemeClr val="tx1"/>
          </a:solidFill>
          <a:latin typeface="+mn-lt"/>
          <a:ea typeface="+mn-ea"/>
          <a:cs typeface="+mn-cs"/>
        </a:defRPr>
      </a:lvl1pPr>
      <a:lvl2pPr marL="544142" algn="l" defTabSz="1088284" rtl="0" eaLnBrk="1" latinLnBrk="0" hangingPunct="1">
        <a:defRPr sz="2100" kern="1200">
          <a:solidFill>
            <a:schemeClr val="tx1"/>
          </a:solidFill>
          <a:latin typeface="+mn-lt"/>
          <a:ea typeface="+mn-ea"/>
          <a:cs typeface="+mn-cs"/>
        </a:defRPr>
      </a:lvl2pPr>
      <a:lvl3pPr marL="1088284" algn="l" defTabSz="1088284" rtl="0" eaLnBrk="1" latinLnBrk="0" hangingPunct="1">
        <a:defRPr sz="2100" kern="1200">
          <a:solidFill>
            <a:schemeClr val="tx1"/>
          </a:solidFill>
          <a:latin typeface="+mn-lt"/>
          <a:ea typeface="+mn-ea"/>
          <a:cs typeface="+mn-cs"/>
        </a:defRPr>
      </a:lvl3pPr>
      <a:lvl4pPr marL="1632426" algn="l" defTabSz="1088284" rtl="0" eaLnBrk="1" latinLnBrk="0" hangingPunct="1">
        <a:defRPr sz="2100" kern="1200">
          <a:solidFill>
            <a:schemeClr val="tx1"/>
          </a:solidFill>
          <a:latin typeface="+mn-lt"/>
          <a:ea typeface="+mn-ea"/>
          <a:cs typeface="+mn-cs"/>
        </a:defRPr>
      </a:lvl4pPr>
      <a:lvl5pPr marL="2176569" algn="l" defTabSz="1088284" rtl="0" eaLnBrk="1" latinLnBrk="0" hangingPunct="1">
        <a:defRPr sz="2100" kern="1200">
          <a:solidFill>
            <a:schemeClr val="tx1"/>
          </a:solidFill>
          <a:latin typeface="+mn-lt"/>
          <a:ea typeface="+mn-ea"/>
          <a:cs typeface="+mn-cs"/>
        </a:defRPr>
      </a:lvl5pPr>
      <a:lvl6pPr marL="2720710" algn="l" defTabSz="1088284" rtl="0" eaLnBrk="1" latinLnBrk="0" hangingPunct="1">
        <a:defRPr sz="2100" kern="1200">
          <a:solidFill>
            <a:schemeClr val="tx1"/>
          </a:solidFill>
          <a:latin typeface="+mn-lt"/>
          <a:ea typeface="+mn-ea"/>
          <a:cs typeface="+mn-cs"/>
        </a:defRPr>
      </a:lvl6pPr>
      <a:lvl7pPr marL="3264852" algn="l" defTabSz="1088284" rtl="0" eaLnBrk="1" latinLnBrk="0" hangingPunct="1">
        <a:defRPr sz="2100" kern="1200">
          <a:solidFill>
            <a:schemeClr val="tx1"/>
          </a:solidFill>
          <a:latin typeface="+mn-lt"/>
          <a:ea typeface="+mn-ea"/>
          <a:cs typeface="+mn-cs"/>
        </a:defRPr>
      </a:lvl7pPr>
      <a:lvl8pPr marL="3808994" algn="l" defTabSz="1088284" rtl="0" eaLnBrk="1" latinLnBrk="0" hangingPunct="1">
        <a:defRPr sz="2100" kern="1200">
          <a:solidFill>
            <a:schemeClr val="tx1"/>
          </a:solidFill>
          <a:latin typeface="+mn-lt"/>
          <a:ea typeface="+mn-ea"/>
          <a:cs typeface="+mn-cs"/>
        </a:defRPr>
      </a:lvl8pPr>
      <a:lvl9pPr marL="4353136" algn="l" defTabSz="108828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7.xml"/><Relationship Id="rId1" Type="http://schemas.openxmlformats.org/officeDocument/2006/relationships/tags" Target="../tags/tag128.xml"/></Relationships>
</file>

<file path=ppt/slides/_rels/slide1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slideLayout" Target="../slideLayouts/slideLayout17.xml"/><Relationship Id="rId1" Type="http://schemas.openxmlformats.org/officeDocument/2006/relationships/tags" Target="../tags/tag12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17.xml"/><Relationship Id="rId1" Type="http://schemas.openxmlformats.org/officeDocument/2006/relationships/tags" Target="../tags/tag134.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2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7.xml"/><Relationship Id="rId1" Type="http://schemas.openxmlformats.org/officeDocument/2006/relationships/tags" Target="../tags/tag1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8.png"/><Relationship Id="rId1" Type="http://schemas.openxmlformats.org/officeDocument/2006/relationships/slideLayout" Target="../slideLayouts/slideLayout29.x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2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4.xml"/><Relationship Id="rId1" Type="http://schemas.openxmlformats.org/officeDocument/2006/relationships/slideLayout" Target="../slideLayouts/slideLayout29.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7.xml"/><Relationship Id="rId1" Type="http://schemas.openxmlformats.org/officeDocument/2006/relationships/tags" Target="../tags/tag124.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slideLayout" Target="../slideLayouts/slideLayout17.xml"/><Relationship Id="rId1" Type="http://schemas.openxmlformats.org/officeDocument/2006/relationships/tags" Target="../tags/tag138.xml"/></Relationships>
</file>

<file path=ppt/slides/_rels/slide43.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slideLayout" Target="../slideLayouts/slideLayout17.xml"/><Relationship Id="rId1" Type="http://schemas.openxmlformats.org/officeDocument/2006/relationships/tags" Target="../tags/tag139.xml"/></Relationships>
</file>

<file path=ppt/slides/_rels/slide44.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slideLayout" Target="../slideLayouts/slideLayout17.xml"/><Relationship Id="rId1" Type="http://schemas.openxmlformats.org/officeDocument/2006/relationships/tags" Target="../tags/tag14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41.xml"/></Relationships>
</file>

<file path=ppt/slides/_rels/slide4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17.xml"/><Relationship Id="rId1" Type="http://schemas.openxmlformats.org/officeDocument/2006/relationships/tags" Target="../tags/tag14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slideLayout" Target="../slideLayouts/slideLayout17.xml"/><Relationship Id="rId1" Type="http://schemas.openxmlformats.org/officeDocument/2006/relationships/tags" Target="../tags/tag143.xml"/><Relationship Id="rId5" Type="http://schemas.openxmlformats.org/officeDocument/2006/relationships/image" Target="../media/image33.png"/><Relationship Id="rId4" Type="http://schemas.openxmlformats.org/officeDocument/2006/relationships/hyperlink" Target="&#32418;&#22806;&#32447;&#25253;&#35686;&#22120;01.exe"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4.tiff"/><Relationship Id="rId2" Type="http://schemas.openxmlformats.org/officeDocument/2006/relationships/slideLayout" Target="../slideLayouts/slideLayout17.xml"/><Relationship Id="rId1" Type="http://schemas.openxmlformats.org/officeDocument/2006/relationships/tags" Target="../tags/tag144.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7.xml"/><Relationship Id="rId1" Type="http://schemas.openxmlformats.org/officeDocument/2006/relationships/tags" Target="../tags/tag145.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slideLayout" Target="../slideLayouts/slideLayout17.xml"/><Relationship Id="rId1" Type="http://schemas.openxmlformats.org/officeDocument/2006/relationships/tags" Target="../tags/tag125.xml"/></Relationships>
</file>

<file path=ppt/slides/_rels/slide50.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slideLayout" Target="../slideLayouts/slideLayout17.xml"/><Relationship Id="rId1" Type="http://schemas.openxmlformats.org/officeDocument/2006/relationships/tags" Target="../tags/tag146.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4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48.xml"/></Relationships>
</file>

<file path=ppt/slides/_rels/slide53.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slideLayout" Target="../slideLayouts/slideLayout17.xml"/><Relationship Id="rId1" Type="http://schemas.openxmlformats.org/officeDocument/2006/relationships/tags" Target="../tags/tag149.xml"/><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50.xml"/></Relationships>
</file>

<file path=ppt/slides/_rels/slide5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slideLayout" Target="../slideLayouts/slideLayout17.xml"/><Relationship Id="rId1" Type="http://schemas.openxmlformats.org/officeDocument/2006/relationships/tags" Target="../tags/tag15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52.xml"/></Relationships>
</file>

<file path=ppt/slides/_rels/slide57.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slideLayout" Target="../slideLayouts/slideLayout17.xml"/><Relationship Id="rId1" Type="http://schemas.openxmlformats.org/officeDocument/2006/relationships/tags" Target="../tags/tag153.xml"/></Relationships>
</file>

<file path=ppt/slides/_rels/slide5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customXml" Target="../ink/ink2.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slideLayout" Target="../slideLayouts/slideLayout17.xml"/><Relationship Id="rId1" Type="http://schemas.openxmlformats.org/officeDocument/2006/relationships/tags" Target="../tags/tag12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2929396" y="1159510"/>
            <a:ext cx="3164205" cy="1341120"/>
          </a:xfrm>
        </p:spPr>
        <p:txBody>
          <a:bodyPr>
            <a:noAutofit/>
            <a:scene3d>
              <a:camera prst="orthographicFront"/>
              <a:lightRig rig="threePt" dir="t"/>
            </a:scene3d>
          </a:bodyPr>
          <a:lstStyle/>
          <a:p>
            <a:r>
              <a:rPr lang="zh-CN" altLang="en-US" sz="6600" dirty="0">
                <a:solidFill>
                  <a:schemeClr val="accent1"/>
                </a:solidFill>
                <a:effectLst>
                  <a:outerShdw blurRad="38100" dist="25400" dir="5400000" algn="ctr" rotWithShape="0">
                    <a:srgbClr val="6E747A">
                      <a:alpha val="43000"/>
                    </a:srgbClr>
                  </a:outerShdw>
                </a:effectLst>
              </a:rPr>
              <a:t>第</a:t>
            </a:r>
            <a:r>
              <a:rPr lang="en-US" altLang="zh-CN" sz="6600" dirty="0">
                <a:solidFill>
                  <a:schemeClr val="accent1"/>
                </a:solidFill>
                <a:effectLst>
                  <a:outerShdw blurRad="38100" dist="25400" dir="5400000" algn="ctr" rotWithShape="0">
                    <a:srgbClr val="6E747A">
                      <a:alpha val="43000"/>
                    </a:srgbClr>
                  </a:outerShdw>
                </a:effectLst>
              </a:rPr>
              <a:t>12</a:t>
            </a:r>
            <a:r>
              <a:rPr lang="zh-CN" altLang="en-US" sz="6600" dirty="0">
                <a:solidFill>
                  <a:schemeClr val="accent1"/>
                </a:solidFill>
                <a:effectLst>
                  <a:outerShdw blurRad="38100" dist="25400" dir="5400000" algn="ctr" rotWithShape="0">
                    <a:srgbClr val="6E747A">
                      <a:alpha val="43000"/>
                    </a:srgbClr>
                  </a:outerShdw>
                </a:effectLst>
              </a:rPr>
              <a:t>章</a:t>
            </a:r>
          </a:p>
        </p:txBody>
      </p:sp>
      <p:sp>
        <p:nvSpPr>
          <p:cNvPr id="6" name="文本占位符 5"/>
          <p:cNvSpPr>
            <a:spLocks noGrp="1"/>
          </p:cNvSpPr>
          <p:nvPr>
            <p:ph type="body" idx="1"/>
            <p:custDataLst>
              <p:tags r:id="rId3"/>
            </p:custDataLst>
          </p:nvPr>
        </p:nvSpPr>
        <p:spPr>
          <a:xfrm>
            <a:off x="3012272" y="3477807"/>
            <a:ext cx="5419185" cy="1015623"/>
          </a:xfrm>
        </p:spPr>
        <p:txBody>
          <a:bodyPr>
            <a:normAutofit/>
          </a:bodyPr>
          <a:lstStyle/>
          <a:p>
            <a:pPr lvl="0"/>
            <a:r>
              <a:rPr lang="zh-CN" altLang="en-US" sz="4800" dirty="0">
                <a:solidFill>
                  <a:schemeClr val="accent1"/>
                </a:solidFill>
                <a:effectLst>
                  <a:outerShdw blurRad="38100" dist="25400" dir="5400000" algn="ctr" rotWithShape="0">
                    <a:srgbClr val="6E747A">
                      <a:alpha val="43000"/>
                    </a:srgbClr>
                  </a:outerShdw>
                </a:effectLst>
              </a:rPr>
              <a:t>智能传感器</a:t>
            </a:r>
          </a:p>
        </p:txBody>
      </p:sp>
    </p:spTree>
    <p:custDataLst>
      <p:tags r:id="rId1"/>
    </p:custData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8" descr="587"/>
          <p:cNvPicPr>
            <a:picLocks noChangeAspect="1" noChangeArrowheads="1"/>
          </p:cNvPicPr>
          <p:nvPr/>
        </p:nvPicPr>
        <p:blipFill>
          <a:blip r:embed="rId2">
            <a:extLst>
              <a:ext uri="{28A0092B-C50C-407E-A947-70E740481C1C}">
                <a14:useLocalDpi xmlns:a14="http://schemas.microsoft.com/office/drawing/2010/main" val="0"/>
              </a:ext>
            </a:extLst>
          </a:blip>
          <a:srcRect l="4807" t="6044" r="4247" b="6454"/>
          <a:stretch>
            <a:fillRect/>
          </a:stretch>
        </p:blipFill>
        <p:spPr bwMode="auto">
          <a:xfrm>
            <a:off x="2733319" y="3604380"/>
            <a:ext cx="7677738" cy="278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AutoShape 3"/>
          <p:cNvSpPr>
            <a:spLocks noChangeArrowheads="1"/>
          </p:cNvSpPr>
          <p:nvPr/>
        </p:nvSpPr>
        <p:spPr bwMode="auto">
          <a:xfrm>
            <a:off x="1871419" y="115861"/>
            <a:ext cx="506346" cy="457094"/>
          </a:xfrm>
          <a:prstGeom prst="star4">
            <a:avLst>
              <a:gd name="adj" fmla="val 12500"/>
            </a:avLst>
          </a:prstGeom>
          <a:gradFill rotWithShape="0">
            <a:gsLst>
              <a:gs pos="0">
                <a:schemeClr val="hlink"/>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17" tIns="54408" rIns="108817" bIns="54408" anchor="ctr"/>
          <a:lstStyle/>
          <a:p>
            <a:pPr defTabSz="914217" fontAlgn="base">
              <a:spcBef>
                <a:spcPct val="0"/>
              </a:spcBef>
              <a:spcAft>
                <a:spcPct val="0"/>
              </a:spcAft>
            </a:pPr>
            <a:endParaRPr kumimoji="1" lang="zh-CN" altLang="en-US" sz="2400" b="1">
              <a:solidFill>
                <a:srgbClr val="000000"/>
              </a:solidFill>
              <a:latin typeface="Times New Roman" pitchFamily="18" charset="0"/>
            </a:endParaRPr>
          </a:p>
        </p:txBody>
      </p:sp>
      <p:sp>
        <p:nvSpPr>
          <p:cNvPr id="9220" name="AutoShape 5"/>
          <p:cNvSpPr>
            <a:spLocks noChangeArrowheads="1"/>
          </p:cNvSpPr>
          <p:nvPr/>
        </p:nvSpPr>
        <p:spPr bwMode="auto">
          <a:xfrm>
            <a:off x="8849160" y="190456"/>
            <a:ext cx="507934" cy="457094"/>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17" tIns="54408" rIns="108817" bIns="54408" anchor="ctr"/>
          <a:lstStyle/>
          <a:p>
            <a:pPr defTabSz="914217" fontAlgn="base">
              <a:spcBef>
                <a:spcPct val="0"/>
              </a:spcBef>
              <a:spcAft>
                <a:spcPct val="0"/>
              </a:spcAft>
            </a:pPr>
            <a:endParaRPr kumimoji="1" lang="zh-CN" altLang="en-US" sz="2400" b="1">
              <a:solidFill>
                <a:srgbClr val="000000"/>
              </a:solidFill>
              <a:latin typeface="Times New Roman" pitchFamily="18" charset="0"/>
            </a:endParaRPr>
          </a:p>
        </p:txBody>
      </p:sp>
      <p:sp>
        <p:nvSpPr>
          <p:cNvPr id="9221" name="Text Box 8"/>
          <p:cNvSpPr txBox="1">
            <a:spLocks noChangeArrowheads="1"/>
          </p:cNvSpPr>
          <p:nvPr/>
        </p:nvSpPr>
        <p:spPr bwMode="auto">
          <a:xfrm>
            <a:off x="695235" y="1201566"/>
            <a:ext cx="11134862" cy="2402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17" tIns="54408" rIns="108817" bIns="54408">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defTabSz="914217" eaLnBrk="1" fontAlgn="base" hangingPunct="1">
              <a:spcBef>
                <a:spcPct val="50000"/>
              </a:spcBef>
              <a:spcAft>
                <a:spcPct val="0"/>
              </a:spcAft>
            </a:pPr>
            <a:r>
              <a:rPr kumimoji="1" lang="zh-CN" altLang="en-US" sz="2900" b="1" dirty="0">
                <a:solidFill>
                  <a:srgbClr val="FF3300"/>
                </a:solidFill>
                <a:latin typeface="Times New Roman" pitchFamily="18" charset="0"/>
              </a:rPr>
              <a:t>集成式智能传感器</a:t>
            </a:r>
            <a:r>
              <a:rPr kumimoji="1" lang="zh-CN" altLang="en-US" sz="2400" b="1" dirty="0">
                <a:solidFill>
                  <a:srgbClr val="000000"/>
                </a:solidFill>
                <a:latin typeface="Times New Roman" pitchFamily="18" charset="0"/>
              </a:rPr>
              <a:t>是将一个或多个敏感元件与微处理器、信号处理电路集成在同一芯片上。它的结构一般是三维器件，即立体器件。这种结构是在平面集成电路的基础上，一层一层向立体方向制作多层电路。这种传感器具有类似于人的五官与大脑相结合的功能。它的智能化程度是随着集成化程度提高而不断提高的。目前，集成式智能传感器技术正在起飞，势必在未来的传感器技术中发挥重要的作用。如图所示为三维多功能单片智能传感器的结构。</a:t>
            </a:r>
          </a:p>
        </p:txBody>
      </p:sp>
      <p:sp>
        <p:nvSpPr>
          <p:cNvPr id="9222" name="Text Box 9"/>
          <p:cNvSpPr txBox="1">
            <a:spLocks noChangeArrowheads="1"/>
          </p:cNvSpPr>
          <p:nvPr/>
        </p:nvSpPr>
        <p:spPr bwMode="auto">
          <a:xfrm>
            <a:off x="2542844" y="6237431"/>
            <a:ext cx="6912662" cy="4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17" tIns="54408" rIns="108817" bIns="54408">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ctr" defTabSz="914217" eaLnBrk="1" fontAlgn="base" hangingPunct="1">
              <a:spcBef>
                <a:spcPct val="50000"/>
              </a:spcBef>
              <a:spcAft>
                <a:spcPct val="0"/>
              </a:spcAft>
            </a:pPr>
            <a:r>
              <a:rPr kumimoji="1" lang="zh-CN" altLang="en-US" sz="2400" b="1">
                <a:solidFill>
                  <a:srgbClr val="000000"/>
                </a:solidFill>
                <a:latin typeface="Times New Roman" pitchFamily="18" charset="0"/>
              </a:rPr>
              <a:t>三维多功能单片智能传感器的结构</a:t>
            </a:r>
            <a:endParaRPr kumimoji="1" lang="en-US" altLang="zh-CN" sz="2400" b="1">
              <a:solidFill>
                <a:srgbClr val="000000"/>
              </a:solidFill>
              <a:latin typeface="Times New Roman" pitchFamily="18" charset="0"/>
            </a:endParaRPr>
          </a:p>
        </p:txBody>
      </p:sp>
      <p:sp>
        <p:nvSpPr>
          <p:cNvPr id="2" name="矩形 1"/>
          <p:cNvSpPr/>
          <p:nvPr/>
        </p:nvSpPr>
        <p:spPr>
          <a:xfrm>
            <a:off x="3028189" y="462884"/>
            <a:ext cx="2044149" cy="369332"/>
          </a:xfrm>
          <a:prstGeom prst="rect">
            <a:avLst/>
          </a:prstGeom>
        </p:spPr>
        <p:txBody>
          <a:bodyPr wrap="none">
            <a:spAutoFit/>
          </a:bodyPr>
          <a:lstStyle/>
          <a:p>
            <a:pPr defTabSz="914217" fontAlgn="base">
              <a:spcBef>
                <a:spcPct val="0"/>
              </a:spcBef>
              <a:spcAft>
                <a:spcPct val="0"/>
              </a:spcAft>
            </a:pPr>
            <a:r>
              <a:rPr kumimoji="1" lang="zh-CN" altLang="en-US" b="1" dirty="0">
                <a:solidFill>
                  <a:srgbClr val="0000FF"/>
                </a:solidFill>
                <a:latin typeface="宋体" pitchFamily="2" charset="-122"/>
              </a:rPr>
              <a:t>智能传感器的分类</a:t>
            </a:r>
          </a:p>
        </p:txBody>
      </p:sp>
    </p:spTree>
    <p:extLst>
      <p:ext uri="{BB962C8B-B14F-4D97-AF65-F5344CB8AC3E}">
        <p14:creationId xmlns:p14="http://schemas.microsoft.com/office/powerpoint/2010/main" val="366023507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291" y="344805"/>
            <a:ext cx="10850245" cy="2433320"/>
          </a:xfrm>
        </p:spPr>
        <p:txBody>
          <a:bodyPr/>
          <a:lstStyle/>
          <a:p>
            <a:pPr algn="l">
              <a:lnSpc>
                <a:spcPct val="150000"/>
              </a:lnSpc>
              <a:buClrTx/>
              <a:buSzTx/>
              <a:buFontTx/>
            </a:pPr>
            <a:r>
              <a:rPr lang="zh-CN" altLang="en-US" dirty="0">
                <a:solidFill>
                  <a:srgbClr val="0000FF"/>
                </a:solidFill>
              </a:rPr>
              <a:t>传感器的智能化实例</a:t>
            </a:r>
            <a:br>
              <a:rPr lang="zh-CN" altLang="en-US" dirty="0">
                <a:solidFill>
                  <a:srgbClr val="0000FF"/>
                </a:solidFill>
              </a:rPr>
            </a:br>
            <a:r>
              <a:rPr lang="zh-CN" altLang="en-US" sz="2000" b="0" spc="0" dirty="0">
                <a:solidFill>
                  <a:srgbClr val="FF0000"/>
                </a:solidFill>
                <a:latin typeface="黑体" panose="02010609060101010101" charset="-122"/>
                <a:ea typeface="黑体" panose="02010609060101010101" charset="-122"/>
                <a:cs typeface="+mn-cs"/>
              </a:rPr>
              <a:t>智能式应力传感器</a:t>
            </a:r>
            <a:r>
              <a:rPr lang="zh-CN" altLang="en-US" sz="2000" b="0" spc="0" dirty="0">
                <a:latin typeface="黑体" panose="02010609060101010101" charset="-122"/>
                <a:ea typeface="黑体" panose="02010609060101010101" charset="-122"/>
                <a:cs typeface="+mn-cs"/>
              </a:rPr>
              <a:t>用于测量飞机机翼上各个关键部位的应力大小，并判断机翼的工作状态是否正常以及故障情况。它共有6路应力传感器和1路温度传感器，其中每一路应力传感器由4个应变片构成的全桥电路和前级放大器组成，用于测量应力大小。</a:t>
            </a:r>
          </a:p>
        </p:txBody>
      </p:sp>
      <p:grpSp>
        <p:nvGrpSpPr>
          <p:cNvPr id="5" name="组合 4"/>
          <p:cNvGrpSpPr/>
          <p:nvPr/>
        </p:nvGrpSpPr>
        <p:grpSpPr>
          <a:xfrm>
            <a:off x="2381952" y="3181793"/>
            <a:ext cx="7040562" cy="3429000"/>
            <a:chOff x="2381952" y="3181793"/>
            <a:chExt cx="7040562" cy="342900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952" y="3181793"/>
              <a:ext cx="7040562"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7708605" y="5816009"/>
              <a:ext cx="1713909" cy="7947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grpSp>
    </p:spTree>
    <p:custDataLst>
      <p:tags r:id="rId1"/>
    </p:custData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291" y="355601"/>
            <a:ext cx="10850245" cy="2433320"/>
          </a:xfrm>
        </p:spPr>
        <p:txBody>
          <a:bodyPr/>
          <a:lstStyle/>
          <a:p>
            <a:pPr algn="l">
              <a:lnSpc>
                <a:spcPct val="150000"/>
              </a:lnSpc>
              <a:buClrTx/>
              <a:buSzTx/>
              <a:buFontTx/>
            </a:pPr>
            <a:r>
              <a:rPr lang="zh-CN" altLang="en-US" sz="2000" b="0" spc="0">
                <a:latin typeface="黑体" panose="02010609060101010101" charset="-122"/>
                <a:ea typeface="黑体" panose="02010609060101010101" charset="-122"/>
                <a:cs typeface="+mn-cs"/>
              </a:rPr>
              <a:t>智能式应力传感器具有</a:t>
            </a:r>
            <a:r>
              <a:rPr lang="zh-CN" altLang="en-US" sz="2000" b="0" spc="0">
                <a:solidFill>
                  <a:srgbClr val="FF0000"/>
                </a:solidFill>
                <a:latin typeface="黑体" panose="02010609060101010101" charset="-122"/>
                <a:ea typeface="黑体" panose="02010609060101010101" charset="-122"/>
                <a:cs typeface="+mn-cs"/>
              </a:rPr>
              <a:t>测量、程控放大、转换、处理、模拟量输出、打印键盘监控及通过串口与计算机通信的功能</a:t>
            </a:r>
            <a:r>
              <a:rPr lang="zh-CN" altLang="en-US" sz="2000" b="0" spc="0">
                <a:latin typeface="黑体" panose="02010609060101010101" charset="-122"/>
                <a:ea typeface="黑体" panose="02010609060101010101" charset="-122"/>
                <a:cs typeface="+mn-cs"/>
              </a:rPr>
              <a:t>，其软件采用模块化和结构化的设计方法。</a:t>
            </a:r>
            <a:br>
              <a:rPr lang="zh-CN" altLang="en-US" sz="2000" b="0" spc="0">
                <a:latin typeface="黑体" panose="02010609060101010101" charset="-122"/>
                <a:ea typeface="黑体" panose="02010609060101010101" charset="-122"/>
                <a:cs typeface="+mn-cs"/>
              </a:rPr>
            </a:br>
            <a:r>
              <a:rPr lang="zh-CN" altLang="en-US" sz="2000" b="0" spc="0">
                <a:latin typeface="黑体" panose="02010609060101010101" charset="-122"/>
                <a:ea typeface="黑体" panose="02010609060101010101" charset="-122"/>
                <a:cs typeface="+mn-cs"/>
              </a:rPr>
              <a:t>其中信号采集模块主要完成</a:t>
            </a:r>
            <a:r>
              <a:rPr lang="zh-CN" altLang="en-US" sz="2000" b="0" spc="0">
                <a:solidFill>
                  <a:srgbClr val="FF0000"/>
                </a:solidFill>
                <a:latin typeface="黑体" panose="02010609060101010101" charset="-122"/>
                <a:ea typeface="黑体" panose="02010609060101010101" charset="-122"/>
                <a:cs typeface="+mn-cs"/>
              </a:rPr>
              <a:t>数据滤波、非线性补偿、信号处理、误差修正以及检索查表</a:t>
            </a:r>
            <a:r>
              <a:rPr lang="zh-CN" altLang="en-US" sz="2000" b="0" spc="0">
                <a:latin typeface="黑体" panose="02010609060101010101" charset="-122"/>
                <a:ea typeface="黑体" panose="02010609060101010101" charset="-122"/>
                <a:cs typeface="+mn-cs"/>
              </a:rPr>
              <a:t>等功能。</a:t>
            </a:r>
            <a:br>
              <a:rPr lang="zh-CN" altLang="en-US" sz="2000" b="0" spc="0">
                <a:latin typeface="黑体" panose="02010609060101010101" charset="-122"/>
                <a:ea typeface="黑体" panose="02010609060101010101" charset="-122"/>
                <a:cs typeface="+mn-cs"/>
              </a:rPr>
            </a:br>
            <a:r>
              <a:rPr lang="zh-CN" altLang="en-US" sz="2000" b="0" spc="0">
                <a:latin typeface="黑体" panose="02010609060101010101" charset="-122"/>
                <a:ea typeface="黑体" panose="02010609060101010101" charset="-122"/>
                <a:cs typeface="+mn-cs"/>
              </a:rPr>
              <a:t>故障诊断模块的任务是</a:t>
            </a:r>
            <a:r>
              <a:rPr lang="zh-CN" altLang="en-US" sz="2000" b="0" spc="0">
                <a:solidFill>
                  <a:srgbClr val="FF0000"/>
                </a:solidFill>
                <a:latin typeface="黑体" panose="02010609060101010101" charset="-122"/>
                <a:ea typeface="黑体" panose="02010609060101010101" charset="-122"/>
                <a:cs typeface="+mn-cs"/>
              </a:rPr>
              <a:t>对各个应力传感器的信号进行分析</a:t>
            </a:r>
            <a:r>
              <a:rPr lang="zh-CN" altLang="en-US" sz="2000" b="0" spc="0">
                <a:latin typeface="黑体" panose="02010609060101010101" charset="-122"/>
                <a:ea typeface="黑体" panose="02010609060101010101" charset="-122"/>
                <a:cs typeface="+mn-cs"/>
              </a:rPr>
              <a:t>，判断飞机机翼的工作状态及是否存在损伤或故障。</a:t>
            </a:r>
          </a:p>
        </p:txBody>
      </p:sp>
      <p:sp>
        <p:nvSpPr>
          <p:cNvPr id="4" name="文本框 3"/>
          <p:cNvSpPr txBox="1"/>
          <p:nvPr/>
        </p:nvSpPr>
        <p:spPr>
          <a:xfrm>
            <a:off x="7848049" y="5692141"/>
            <a:ext cx="4208780" cy="368300"/>
          </a:xfrm>
          <a:prstGeom prst="rect">
            <a:avLst/>
          </a:prstGeom>
          <a:noFill/>
        </p:spPr>
        <p:txBody>
          <a:bodyPr wrap="square" lIns="91431" tIns="45716" rIns="91431" bIns="45716" rtlCol="0">
            <a:spAutoFit/>
          </a:bodyPr>
          <a:lstStyle/>
          <a:p>
            <a:r>
              <a:rPr lang="zh-CN" altLang="en-US" dirty="0"/>
              <a:t>图12-5  智能式应力传感器的软件结构图</a:t>
            </a:r>
          </a:p>
        </p:txBody>
      </p:sp>
      <p:pic>
        <p:nvPicPr>
          <p:cNvPr id="8945" name="图片 8945" descr="H:\01中等职业教育课程改革规划新教材\电子电器、数控技术专业\传感器及其应用\11-5.tif"/>
          <p:cNvPicPr>
            <a:picLocks noChangeAspect="1" noChangeArrowheads="1"/>
          </p:cNvPicPr>
          <p:nvPr/>
        </p:nvPicPr>
        <p:blipFill>
          <a:blip r:embed="rId3" cstate="print"/>
          <a:srcRect/>
          <a:stretch>
            <a:fillRect/>
          </a:stretch>
        </p:blipFill>
        <p:spPr>
          <a:xfrm>
            <a:off x="6893560" y="2153640"/>
            <a:ext cx="5295265" cy="2985770"/>
          </a:xfrm>
          <a:prstGeom prst="rect">
            <a:avLst/>
          </a:prstGeom>
          <a:noFill/>
          <a:ln w="9525">
            <a:noFill/>
            <a:miter lim="800000"/>
            <a:headEnd/>
            <a:tailEnd/>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25" y="3039835"/>
            <a:ext cx="5560828" cy="236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020725" y="5681880"/>
            <a:ext cx="4237057" cy="369332"/>
          </a:xfrm>
          <a:prstGeom prst="rect">
            <a:avLst/>
          </a:prstGeom>
        </p:spPr>
        <p:txBody>
          <a:bodyPr wrap="none">
            <a:spAutoFit/>
          </a:bodyPr>
          <a:lstStyle/>
          <a:p>
            <a:r>
              <a:rPr lang="zh-CN" altLang="en-US" dirty="0"/>
              <a:t>图 </a:t>
            </a:r>
            <a:r>
              <a:rPr lang="en-US" altLang="zh-CN" dirty="0"/>
              <a:t>12-4 </a:t>
            </a:r>
            <a:r>
              <a:rPr lang="zh-CN" altLang="en-US" dirty="0"/>
              <a:t>智能式应力传感器的硬件结构图</a:t>
            </a:r>
          </a:p>
        </p:txBody>
      </p:sp>
    </p:spTree>
    <p:custDataLst>
      <p:tags r:id="rId1"/>
    </p:custData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290" y="29211"/>
            <a:ext cx="10850245" cy="2433320"/>
          </a:xfrm>
        </p:spPr>
        <p:txBody>
          <a:bodyPr/>
          <a:lstStyle/>
          <a:p>
            <a:pPr algn="l">
              <a:lnSpc>
                <a:spcPct val="150000"/>
              </a:lnSpc>
              <a:buClrTx/>
              <a:buSzTx/>
              <a:buFontTx/>
            </a:pPr>
            <a:r>
              <a:rPr lang="zh-CN" altLang="en-US" dirty="0">
                <a:solidFill>
                  <a:srgbClr val="0000FF"/>
                </a:solidFill>
              </a:rPr>
              <a:t>智能传感器发展方向</a:t>
            </a:r>
            <a:br>
              <a:rPr lang="zh-CN" altLang="en-US" dirty="0">
                <a:solidFill>
                  <a:srgbClr val="0000FF"/>
                </a:solidFill>
              </a:rPr>
            </a:br>
            <a:r>
              <a:rPr lang="zh-CN" altLang="en-US" b="0" spc="0" dirty="0">
                <a:latin typeface="黑体" panose="02010609060101010101" charset="-122"/>
                <a:ea typeface="黑体" panose="02010609060101010101" charset="-122"/>
                <a:cs typeface="+mn-cs"/>
              </a:rPr>
              <a:t>智能传感器的实现途径是通过</a:t>
            </a:r>
            <a:r>
              <a:rPr lang="zh-CN" altLang="en-US" b="0" spc="0" dirty="0">
                <a:solidFill>
                  <a:schemeClr val="tx1"/>
                </a:solidFill>
                <a:highlight>
                  <a:srgbClr val="FFFF00"/>
                </a:highlight>
                <a:latin typeface="黑体" panose="02010609060101010101" charset="-122"/>
                <a:ea typeface="黑体" panose="02010609060101010101" charset="-122"/>
                <a:cs typeface="+mn-cs"/>
              </a:rPr>
              <a:t>非集成化实现、集成化实现、混合实现</a:t>
            </a:r>
            <a:r>
              <a:rPr lang="zh-CN" altLang="en-US" b="0" spc="0" dirty="0">
                <a:latin typeface="黑体" panose="02010609060101010101" charset="-122"/>
                <a:ea typeface="黑体" panose="02010609060101010101" charset="-122"/>
                <a:cs typeface="+mn-cs"/>
              </a:rPr>
              <a:t>三种方法实现的。通过实现的方法来分析现在研究的热点。通过掌握智能传感器的形式和特点，最后把握智能传感器的发展方向。</a:t>
            </a:r>
          </a:p>
        </p:txBody>
      </p:sp>
      <p:sp>
        <p:nvSpPr>
          <p:cNvPr id="3" name="标题 1"/>
          <p:cNvSpPr>
            <a:spLocks noGrp="1"/>
          </p:cNvSpPr>
          <p:nvPr/>
        </p:nvSpPr>
        <p:spPr>
          <a:xfrm>
            <a:off x="669291" y="2778126"/>
            <a:ext cx="10850245" cy="442595"/>
          </a:xfrm>
          <a:prstGeom prst="rect">
            <a:avLst/>
          </a:prstGeom>
        </p:spPr>
        <p:txBody>
          <a:bodyPr vert="horz" lIns="89991" tIns="46796" rIns="89991" bIns="46796"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r>
              <a:rPr lang="zh-CN" altLang="en-US" dirty="0">
                <a:solidFill>
                  <a:srgbClr val="0000FF"/>
                </a:solidFill>
              </a:rPr>
              <a:t>智能传感器实现的途径</a:t>
            </a:r>
          </a:p>
          <a:p>
            <a:endParaRPr lang="zh-CN" altLang="en-US" sz="2000" dirty="0">
              <a:solidFill>
                <a:srgbClr val="0000FF"/>
              </a:solidFill>
            </a:endParaRPr>
          </a:p>
        </p:txBody>
      </p:sp>
      <p:sp>
        <p:nvSpPr>
          <p:cNvPr id="5" name="标题 1"/>
          <p:cNvSpPr>
            <a:spLocks noGrp="1"/>
          </p:cNvSpPr>
          <p:nvPr/>
        </p:nvSpPr>
        <p:spPr>
          <a:xfrm>
            <a:off x="669925" y="3536316"/>
            <a:ext cx="11012170" cy="3096260"/>
          </a:xfrm>
          <a:prstGeom prst="rect">
            <a:avLst/>
          </a:prstGeom>
        </p:spPr>
        <p:txBody>
          <a:bodyPr vert="horz" lIns="89991" tIns="46796" rIns="89991" bIns="46796"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r>
              <a:rPr lang="zh-CN" altLang="en-US" b="0" dirty="0">
                <a:solidFill>
                  <a:srgbClr val="0000FF"/>
                </a:solidFill>
              </a:rPr>
              <a:t>1.非集成化实现</a:t>
            </a:r>
          </a:p>
          <a:p>
            <a:endParaRPr lang="zh-CN" altLang="en-US" sz="2000" b="0" spc="0" dirty="0">
              <a:solidFill>
                <a:srgbClr val="0000FF"/>
              </a:solidFill>
              <a:latin typeface="黑体" panose="02010609060101010101" charset="-122"/>
              <a:ea typeface="黑体" panose="02010609060101010101" charset="-122"/>
              <a:cs typeface="+mn-cs"/>
            </a:endParaRPr>
          </a:p>
          <a:p>
            <a:r>
              <a:rPr lang="zh-CN" altLang="en-US" b="0" spc="0" dirty="0">
                <a:latin typeface="黑体" panose="02010609060101010101" charset="-122"/>
                <a:ea typeface="黑体" panose="02010609060101010101" charset="-122"/>
                <a:cs typeface="+mn-cs"/>
              </a:rPr>
              <a:t>非集成化智能传感器是将传统的</a:t>
            </a:r>
            <a:r>
              <a:rPr lang="zh-CN" altLang="en-US" b="0" spc="0" dirty="0">
                <a:solidFill>
                  <a:schemeClr val="tx1"/>
                </a:solidFill>
                <a:highlight>
                  <a:srgbClr val="00FF00"/>
                </a:highlight>
                <a:latin typeface="黑体" panose="02010609060101010101" charset="-122"/>
                <a:ea typeface="黑体" panose="02010609060101010101" charset="-122"/>
                <a:cs typeface="+mn-cs"/>
              </a:rPr>
              <a:t>经典传感器、信号调理电路、带数字总线接口的微处理器</a:t>
            </a:r>
            <a:r>
              <a:rPr lang="zh-CN" altLang="en-US" b="0" spc="0" dirty="0">
                <a:latin typeface="黑体" panose="02010609060101010101" charset="-122"/>
                <a:ea typeface="黑体" panose="02010609060101010101" charset="-122"/>
                <a:cs typeface="+mn-cs"/>
              </a:rPr>
              <a:t>组合为一整体而构成的一个智能传感器系统。近年来发展极为迅速的</a:t>
            </a:r>
            <a:r>
              <a:rPr lang="zh-CN" altLang="en-US" b="0" spc="0" dirty="0">
                <a:solidFill>
                  <a:schemeClr val="tx1"/>
                </a:solidFill>
                <a:highlight>
                  <a:srgbClr val="FF0000"/>
                </a:highlight>
                <a:latin typeface="黑体" panose="02010609060101010101" charset="-122"/>
                <a:ea typeface="黑体" panose="02010609060101010101" charset="-122"/>
                <a:cs typeface="+mn-cs"/>
              </a:rPr>
              <a:t>模糊传感器</a:t>
            </a:r>
            <a:r>
              <a:rPr lang="zh-CN" altLang="en-US" b="0" spc="0" dirty="0">
                <a:latin typeface="黑体" panose="02010609060101010101" charset="-122"/>
                <a:ea typeface="黑体" panose="02010609060101010101" charset="-122"/>
                <a:cs typeface="+mn-cs"/>
              </a:rPr>
              <a:t>也是一种非集成化的新型智能传感器</a:t>
            </a:r>
            <a:r>
              <a:rPr lang="zh-CN" altLang="en-US" sz="2000" b="0" dirty="0">
                <a:solidFill>
                  <a:schemeClr val="tx1"/>
                </a:solidFill>
              </a:rPr>
              <a:t>。</a:t>
            </a:r>
            <a:endParaRPr lang="zh-CN" altLang="en-US" sz="2000" b="0" spc="0" dirty="0">
              <a:latin typeface="黑体" panose="02010609060101010101" charset="-122"/>
              <a:ea typeface="黑体" panose="02010609060101010101" charset="-122"/>
              <a:cs typeface="+mn-cs"/>
            </a:endParaRPr>
          </a:p>
        </p:txBody>
      </p:sp>
    </p:spTree>
    <p:custDataLst>
      <p:tags r:id="rId1"/>
    </p:custData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380599" y="4298315"/>
            <a:ext cx="11012170" cy="3096260"/>
          </a:xfrm>
          <a:prstGeom prst="rect">
            <a:avLst/>
          </a:prstGeom>
        </p:spPr>
        <p:txBody>
          <a:bodyPr vert="horz" lIns="89991" tIns="46796" rIns="89991" bIns="46796"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endParaRPr lang="zh-CN" altLang="en-US" sz="2000" b="0" spc="0">
              <a:latin typeface="黑体" panose="02010609060101010101" charset="-122"/>
              <a:ea typeface="黑体" panose="02010609060101010101" charset="-122"/>
              <a:cs typeface="+mn-cs"/>
            </a:endParaRPr>
          </a:p>
        </p:txBody>
      </p:sp>
      <p:sp>
        <p:nvSpPr>
          <p:cNvPr id="7" name="标题 1"/>
          <p:cNvSpPr>
            <a:spLocks noGrp="1"/>
          </p:cNvSpPr>
          <p:nvPr/>
        </p:nvSpPr>
        <p:spPr>
          <a:xfrm>
            <a:off x="749535" y="3567430"/>
            <a:ext cx="11012170" cy="1461770"/>
          </a:xfrm>
          <a:prstGeom prst="rect">
            <a:avLst/>
          </a:prstGeom>
        </p:spPr>
        <p:txBody>
          <a:bodyPr vert="horz" lIns="89991" tIns="46796" rIns="89991" bIns="46796"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a:lnSpc>
                <a:spcPct val="150000"/>
              </a:lnSpc>
            </a:pPr>
            <a:r>
              <a:rPr lang="zh-CN" altLang="en-US" b="0" spc="0" dirty="0">
                <a:solidFill>
                  <a:srgbClr val="0000FF"/>
                </a:solidFill>
                <a:latin typeface="黑体" panose="02010609060101010101" charset="-122"/>
                <a:ea typeface="黑体" panose="02010609060101010101" charset="-122"/>
                <a:cs typeface="+mn-cs"/>
              </a:rPr>
              <a:t>3.混合实现</a:t>
            </a:r>
          </a:p>
          <a:p>
            <a:pPr>
              <a:lnSpc>
                <a:spcPct val="150000"/>
              </a:lnSpc>
            </a:pPr>
            <a:r>
              <a:rPr lang="zh-CN" altLang="en-US" b="0" spc="0" dirty="0">
                <a:latin typeface="黑体" panose="02010609060101010101" charset="-122"/>
                <a:ea typeface="黑体" panose="02010609060101010101" charset="-122"/>
                <a:cs typeface="+mn-cs"/>
              </a:rPr>
              <a:t>根据需要与可能，将系统各个集成化环节，如：敏感单元、信号调理电路、微处理器单元、数字总线接口，</a:t>
            </a:r>
            <a:r>
              <a:rPr lang="zh-CN" altLang="en-US" b="0" spc="0" dirty="0">
                <a:solidFill>
                  <a:schemeClr val="tx1"/>
                </a:solidFill>
                <a:highlight>
                  <a:srgbClr val="00FF00"/>
                </a:highlight>
                <a:latin typeface="黑体" panose="02010609060101010101" charset="-122"/>
                <a:ea typeface="黑体" panose="02010609060101010101" charset="-122"/>
                <a:cs typeface="+mn-cs"/>
              </a:rPr>
              <a:t>以不同的组合方式集成在两块或三块芯片上，并装在一个外壳里。</a:t>
            </a:r>
          </a:p>
        </p:txBody>
      </p:sp>
      <p:sp>
        <p:nvSpPr>
          <p:cNvPr id="2" name="矩形 1">
            <a:extLst>
              <a:ext uri="{FF2B5EF4-FFF2-40B4-BE49-F238E27FC236}">
                <a16:creationId xmlns:a16="http://schemas.microsoft.com/office/drawing/2014/main" id="{F5FD2A5A-751C-4AE4-8278-6DD46196243F}"/>
              </a:ext>
            </a:extLst>
          </p:cNvPr>
          <p:cNvSpPr/>
          <p:nvPr/>
        </p:nvSpPr>
        <p:spPr>
          <a:xfrm>
            <a:off x="633693" y="726683"/>
            <a:ext cx="10759077" cy="2307800"/>
          </a:xfrm>
          <a:prstGeom prst="rect">
            <a:avLst/>
          </a:prstGeom>
        </p:spPr>
        <p:txBody>
          <a:bodyPr wrap="square" lIns="91431" tIns="45716" rIns="91431" bIns="45716">
            <a:spAutoFit/>
          </a:bodyPr>
          <a:lstStyle/>
          <a:p>
            <a:pPr>
              <a:lnSpc>
                <a:spcPct val="150000"/>
              </a:lnSpc>
            </a:pPr>
            <a:r>
              <a:rPr lang="zh-CN" altLang="en-US" sz="2400" dirty="0">
                <a:solidFill>
                  <a:srgbClr val="0000FF"/>
                </a:solidFill>
              </a:rPr>
              <a:t>2.集成化实现</a:t>
            </a:r>
          </a:p>
          <a:p>
            <a:pPr>
              <a:lnSpc>
                <a:spcPct val="150000"/>
              </a:lnSpc>
            </a:pPr>
            <a:r>
              <a:rPr lang="zh-CN" altLang="en-US" sz="2400" dirty="0">
                <a:latin typeface="黑体" panose="02010609060101010101" charset="-122"/>
                <a:ea typeface="黑体" panose="02010609060101010101" charset="-122"/>
              </a:rPr>
              <a:t>这种智能传感器系统是采用微机加工技术和大规模集成电路工艺技术，利用硅作为基本材料来制作敏感元件、信号调理电路、微处理器单元，并把它们集成在一块芯片上而构成的。故又可称为</a:t>
            </a:r>
            <a:r>
              <a:rPr lang="zh-CN" altLang="en-US" sz="2400" dirty="0">
                <a:highlight>
                  <a:srgbClr val="FF00FF"/>
                </a:highlight>
                <a:latin typeface="黑体" panose="02010609060101010101" charset="-122"/>
                <a:ea typeface="黑体" panose="02010609060101010101" charset="-122"/>
              </a:rPr>
              <a:t>集成智能传感器</a:t>
            </a:r>
            <a:r>
              <a:rPr lang="zh-CN" altLang="en-US" sz="2400" dirty="0">
                <a:latin typeface="黑体" panose="02010609060101010101" charset="-122"/>
                <a:ea typeface="黑体" panose="02010609060101010101" charset="-122"/>
              </a:rPr>
              <a:t>。</a:t>
            </a:r>
          </a:p>
        </p:txBody>
      </p:sp>
    </p:spTree>
    <p:custDataLst>
      <p:tags r:id="rId1"/>
    </p:custData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403860" y="4298315"/>
            <a:ext cx="11012170" cy="3096260"/>
          </a:xfrm>
          <a:prstGeom prst="rect">
            <a:avLst/>
          </a:prstGeom>
        </p:spPr>
        <p:txBody>
          <a:bodyPr vert="horz" lIns="89991" tIns="46796" rIns="89991" bIns="46796"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endParaRPr lang="zh-CN" altLang="en-US" sz="2000" b="0" spc="0">
              <a:latin typeface="黑体" panose="02010609060101010101" charset="-122"/>
              <a:ea typeface="黑体" panose="02010609060101010101" charset="-122"/>
              <a:cs typeface="+mn-cs"/>
            </a:endParaRPr>
          </a:p>
        </p:txBody>
      </p:sp>
      <p:sp>
        <p:nvSpPr>
          <p:cNvPr id="6" name="标题 1"/>
          <p:cNvSpPr>
            <a:spLocks noGrp="1"/>
          </p:cNvSpPr>
          <p:nvPr/>
        </p:nvSpPr>
        <p:spPr>
          <a:xfrm>
            <a:off x="669291" y="513716"/>
            <a:ext cx="10850245" cy="442595"/>
          </a:xfrm>
          <a:prstGeom prst="rect">
            <a:avLst/>
          </a:prstGeom>
        </p:spPr>
        <p:txBody>
          <a:bodyPr vert="horz" lIns="89991" tIns="46796" rIns="89991" bIns="46796"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r>
              <a:rPr lang="zh-CN" altLang="en-US" sz="2000" dirty="0">
                <a:solidFill>
                  <a:srgbClr val="0000FF"/>
                </a:solidFill>
              </a:rPr>
              <a:t> </a:t>
            </a:r>
            <a:r>
              <a:rPr lang="zh-CN" altLang="en-US" sz="2800" dirty="0">
                <a:solidFill>
                  <a:srgbClr val="0000FF"/>
                </a:solidFill>
              </a:rPr>
              <a:t>智能传感器的研究热点</a:t>
            </a:r>
          </a:p>
          <a:p>
            <a:endParaRPr lang="zh-CN" altLang="en-US" sz="2000" dirty="0">
              <a:solidFill>
                <a:srgbClr val="0000FF"/>
              </a:solidFill>
            </a:endParaRPr>
          </a:p>
        </p:txBody>
      </p:sp>
      <p:sp>
        <p:nvSpPr>
          <p:cNvPr id="8" name="标题 1"/>
          <p:cNvSpPr>
            <a:spLocks noGrp="1"/>
          </p:cNvSpPr>
          <p:nvPr/>
        </p:nvSpPr>
        <p:spPr>
          <a:xfrm>
            <a:off x="822326" y="1247776"/>
            <a:ext cx="11012170" cy="3281045"/>
          </a:xfrm>
          <a:prstGeom prst="rect">
            <a:avLst/>
          </a:prstGeom>
        </p:spPr>
        <p:txBody>
          <a:bodyPr vert="horz" lIns="89991" tIns="46796" rIns="89991" bIns="46796"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r>
              <a:rPr lang="zh-CN" altLang="en-US" b="0" spc="0" dirty="0">
                <a:solidFill>
                  <a:srgbClr val="0000FF"/>
                </a:solidFill>
                <a:latin typeface="黑体" panose="02010609060101010101" charset="-122"/>
                <a:ea typeface="黑体" panose="02010609060101010101" charset="-122"/>
                <a:cs typeface="+mn-cs"/>
              </a:rPr>
              <a:t>1.物理转化机理</a:t>
            </a:r>
          </a:p>
          <a:p>
            <a:endParaRPr lang="zh-CN" altLang="en-US" sz="2000" b="0" spc="0" dirty="0">
              <a:solidFill>
                <a:srgbClr val="0000FF"/>
              </a:solidFill>
              <a:latin typeface="黑体" panose="02010609060101010101" charset="-122"/>
              <a:ea typeface="黑体" panose="02010609060101010101" charset="-122"/>
              <a:cs typeface="+mn-cs"/>
            </a:endParaRPr>
          </a:p>
          <a:p>
            <a:pPr>
              <a:lnSpc>
                <a:spcPct val="150000"/>
              </a:lnSpc>
            </a:pPr>
            <a:r>
              <a:rPr lang="zh-CN" altLang="en-US" b="0" spc="0" dirty="0">
                <a:latin typeface="黑体" panose="02010609060101010101" charset="-122"/>
                <a:ea typeface="黑体" panose="02010609060101010101" charset="-122"/>
                <a:cs typeface="+mn-cs"/>
              </a:rPr>
              <a:t>理论上讲，</a:t>
            </a:r>
            <a:r>
              <a:rPr lang="zh-CN" altLang="en-US" b="0" spc="0" dirty="0">
                <a:highlight>
                  <a:srgbClr val="FF00FF"/>
                </a:highlight>
                <a:latin typeface="黑体" panose="02010609060101010101" charset="-122"/>
                <a:ea typeface="黑体" panose="02010609060101010101" charset="-122"/>
                <a:cs typeface="+mn-cs"/>
              </a:rPr>
              <a:t>有很多种物理效应可以将待测物理量转换为电学量</a:t>
            </a:r>
            <a:r>
              <a:rPr lang="zh-CN" altLang="en-US" b="0" spc="0" dirty="0">
                <a:latin typeface="黑体" panose="02010609060101010101" charset="-122"/>
                <a:ea typeface="黑体" panose="02010609060101010101" charset="-122"/>
                <a:cs typeface="+mn-cs"/>
              </a:rPr>
              <a:t>。由于智能传感器可以很容易对非线性的传递函数进行校正，得到一个线性度非常好的输出结果，从而消除了非线性传递函数对传感器应用的制约，因此一些科研工作者正在对这些稳定性好、精确度高、灵敏度高的转换机理或材料重新进行研究</a:t>
            </a:r>
            <a:r>
              <a:rPr lang="zh-CN" altLang="en-US" b="0" spc="0" dirty="0">
                <a:solidFill>
                  <a:schemeClr val="tx1"/>
                </a:solidFill>
                <a:latin typeface="黑体" panose="02010609060101010101" charset="-122"/>
                <a:ea typeface="黑体" panose="02010609060101010101" charset="-122"/>
                <a:cs typeface="+mn-cs"/>
              </a:rPr>
              <a:t>。</a:t>
            </a:r>
          </a:p>
        </p:txBody>
      </p:sp>
    </p:spTree>
    <p:custDataLst>
      <p:tags r:id="rId1"/>
    </p:custData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nvSpPr>
        <p:spPr>
          <a:xfrm>
            <a:off x="588646" y="443231"/>
            <a:ext cx="11012170" cy="5882005"/>
          </a:xfrm>
          <a:prstGeom prst="rect">
            <a:avLst/>
          </a:prstGeom>
        </p:spPr>
        <p:txBody>
          <a:bodyPr vert="horz" lIns="89991" tIns="46796" rIns="89991" bIns="46796"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a:lnSpc>
                <a:spcPct val="150000"/>
              </a:lnSpc>
            </a:pPr>
            <a:r>
              <a:rPr lang="zh-CN" altLang="en-US" b="0" dirty="0">
                <a:solidFill>
                  <a:srgbClr val="0000FF"/>
                </a:solidFill>
              </a:rPr>
              <a:t>2.数据融合理论</a:t>
            </a:r>
          </a:p>
          <a:p>
            <a:pPr indent="609539">
              <a:lnSpc>
                <a:spcPct val="150000"/>
              </a:lnSpc>
              <a:extLst>
                <a:ext uri="{35155182-B16C-46BC-9424-99874614C6A1}">
                  <wpsdc:indentchars xmlns="" xmlns:wpsdc="http://www.wps.cn/officeDocument/2017/drawingmlCustomData" val="200" checksum="4158780845"/>
                </a:ext>
              </a:extLst>
            </a:pPr>
            <a:r>
              <a:rPr lang="zh-CN" altLang="en-US" b="0" spc="0" dirty="0">
                <a:solidFill>
                  <a:schemeClr val="tx1"/>
                </a:solidFill>
                <a:highlight>
                  <a:srgbClr val="FFFF00"/>
                </a:highlight>
                <a:latin typeface="黑体" panose="02010609060101010101" charset="-122"/>
                <a:ea typeface="黑体" panose="02010609060101010101" charset="-122"/>
                <a:cs typeface="+mn-cs"/>
              </a:rPr>
              <a:t>数据融合是智能传感器理论的重要领域</a:t>
            </a:r>
            <a:r>
              <a:rPr lang="zh-CN" altLang="en-US" b="0" spc="0" dirty="0">
                <a:latin typeface="黑体" panose="02010609060101010101" charset="-122"/>
                <a:ea typeface="黑体" panose="02010609060101010101" charset="-122"/>
                <a:cs typeface="+mn-cs"/>
              </a:rPr>
              <a:t>，也是各国研究的热点。数据融合通过分析各个传感器的信息，来获得更可靠、更有效、更完整的信息，并依据一定的原则进行判断，作出正确的结论。</a:t>
            </a:r>
          </a:p>
          <a:p>
            <a:pPr indent="609539">
              <a:lnSpc>
                <a:spcPct val="150000"/>
              </a:lnSpc>
              <a:extLst>
                <a:ext uri="{35155182-B16C-46BC-9424-99874614C6A1}">
                  <wpsdc:indentchars xmlns="" xmlns:wpsdc="http://www.wps.cn/officeDocument/2017/drawingmlCustomData" val="200" checksum="4158780845"/>
                </a:ext>
              </a:extLst>
            </a:pPr>
            <a:endParaRPr lang="zh-CN" altLang="en-US" b="0" spc="0" dirty="0">
              <a:latin typeface="黑体" panose="02010609060101010101" charset="-122"/>
              <a:ea typeface="黑体" panose="02010609060101010101" charset="-122"/>
              <a:cs typeface="+mn-cs"/>
            </a:endParaRPr>
          </a:p>
          <a:p>
            <a:pPr indent="609539">
              <a:lnSpc>
                <a:spcPct val="150000"/>
              </a:lnSpc>
              <a:extLst>
                <a:ext uri="{35155182-B16C-46BC-9424-99874614C6A1}">
                  <wpsdc:indentchars xmlns="" xmlns:wpsdc="http://www.wps.cn/officeDocument/2017/drawingmlCustomData" val="200" checksum="4158780845"/>
                </a:ext>
              </a:extLst>
            </a:pPr>
            <a:r>
              <a:rPr lang="zh-CN" altLang="en-US" b="0" spc="0" dirty="0">
                <a:solidFill>
                  <a:schemeClr val="tx1"/>
                </a:solidFill>
                <a:highlight>
                  <a:srgbClr val="FF00FF"/>
                </a:highlight>
                <a:latin typeface="黑体" panose="02010609060101010101" charset="-122"/>
                <a:ea typeface="黑体" panose="02010609060101010101" charset="-122"/>
                <a:cs typeface="+mn-cs"/>
              </a:rPr>
              <a:t>多传感器系统</a:t>
            </a:r>
            <a:r>
              <a:rPr lang="zh-CN" altLang="en-US" b="0" spc="0" dirty="0">
                <a:latin typeface="黑体" panose="02010609060101010101" charset="-122"/>
                <a:ea typeface="黑体" panose="02010609060101010101" charset="-122"/>
                <a:cs typeface="+mn-cs"/>
              </a:rPr>
              <a:t>的融合中心接受各传感器的输入信息，得到一个基于多传感器决策的联合概率密度函数，然后按一定的准则作出最后决策。融合中心常用的融合方法有</a:t>
            </a:r>
            <a:r>
              <a:rPr lang="zh-CN" altLang="en-US" b="0" spc="0" dirty="0">
                <a:solidFill>
                  <a:schemeClr val="tx1"/>
                </a:solidFill>
                <a:highlight>
                  <a:srgbClr val="00FF00"/>
                </a:highlight>
                <a:latin typeface="黑体" panose="02010609060101010101" charset="-122"/>
                <a:ea typeface="黑体" panose="02010609060101010101" charset="-122"/>
                <a:cs typeface="+mn-cs"/>
              </a:rPr>
              <a:t>错误率最小化法、NP法、自适应增强学习法、广义证据处理法</a:t>
            </a:r>
            <a:r>
              <a:rPr lang="zh-CN" altLang="en-US" b="0" spc="0" dirty="0">
                <a:latin typeface="黑体" panose="02010609060101010101" charset="-122"/>
                <a:ea typeface="黑体" panose="02010609060101010101" charset="-122"/>
                <a:cs typeface="+mn-cs"/>
              </a:rPr>
              <a:t>等等。</a:t>
            </a:r>
          </a:p>
          <a:p>
            <a:pPr indent="609539">
              <a:lnSpc>
                <a:spcPct val="150000"/>
              </a:lnSpc>
              <a:extLst>
                <a:ext uri="{35155182-B16C-46BC-9424-99874614C6A1}">
                  <wpsdc:indentchars xmlns="" xmlns:wpsdc="http://www.wps.cn/officeDocument/2017/drawingmlCustomData" val="200" checksum="4158780845"/>
                </a:ext>
              </a:extLst>
            </a:pPr>
            <a:endParaRPr lang="zh-CN" altLang="en-US" b="0" spc="0" dirty="0">
              <a:latin typeface="黑体" panose="02010609060101010101" charset="-122"/>
              <a:ea typeface="黑体" panose="02010609060101010101" charset="-122"/>
              <a:cs typeface="+mn-cs"/>
            </a:endParaRPr>
          </a:p>
          <a:p>
            <a:pPr indent="660334">
              <a:lnSpc>
                <a:spcPct val="150000"/>
              </a:lnSpc>
              <a:extLst>
                <a:ext uri="{35155182-B16C-46BC-9424-99874614C6A1}">
                  <wpsdc:indentchars xmlns="" xmlns:wpsdc="http://www.wps.cn/officeDocument/2017/drawingmlCustomData" val="200" checksum="2991263670"/>
                </a:ext>
              </a:extLst>
            </a:pPr>
            <a:endParaRPr b="0" dirty="0">
              <a:solidFill>
                <a:srgbClr val="0000FF"/>
              </a:solidFill>
              <a:sym typeface="+mn-ea"/>
            </a:endParaRPr>
          </a:p>
        </p:txBody>
      </p:sp>
    </p:spTree>
    <p:custDataLst>
      <p:tags r:id="rId1"/>
    </p:custData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nvSpPr>
        <p:spPr>
          <a:xfrm>
            <a:off x="588646" y="344806"/>
            <a:ext cx="11012170" cy="5882005"/>
          </a:xfrm>
          <a:prstGeom prst="rect">
            <a:avLst/>
          </a:prstGeom>
        </p:spPr>
        <p:txBody>
          <a:bodyPr vert="horz" lIns="89991" tIns="46796" rIns="89991" bIns="46796"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a:lnSpc>
                <a:spcPct val="200000"/>
              </a:lnSpc>
            </a:pPr>
            <a:r>
              <a:rPr lang="zh-CN" altLang="en-US" b="0" dirty="0">
                <a:solidFill>
                  <a:srgbClr val="0000FF"/>
                </a:solidFill>
              </a:rPr>
              <a:t>3.CMOS工艺兼容的传感器制造与集成封装技术</a:t>
            </a:r>
          </a:p>
          <a:p>
            <a:pPr indent="609539">
              <a:lnSpc>
                <a:spcPct val="150000"/>
              </a:lnSpc>
              <a:extLst>
                <a:ext uri="{35155182-B16C-46BC-9424-99874614C6A1}">
                  <wpsdc:indentchars xmlns="" xmlns:wpsdc="http://www.wps.cn/officeDocument/2017/drawingmlCustomData" val="200" checksum="4158780845"/>
                </a:ext>
              </a:extLst>
            </a:pPr>
            <a:r>
              <a:rPr lang="zh-CN" altLang="en-US" b="0" spc="0" dirty="0">
                <a:latin typeface="黑体" panose="02010609060101010101" charset="-122"/>
                <a:ea typeface="黑体" panose="02010609060101010101" charset="-122"/>
                <a:cs typeface="+mn-cs"/>
              </a:rPr>
              <a:t>传统的微机械传感器制作工艺与CMOS工艺兼容性较差。目前在研究二次集成技术的同时，智能传感器的</a:t>
            </a:r>
            <a:r>
              <a:rPr lang="zh-CN" altLang="en-US" b="0" spc="0" dirty="0">
                <a:solidFill>
                  <a:schemeClr val="tx1"/>
                </a:solidFill>
                <a:highlight>
                  <a:srgbClr val="00FF00"/>
                </a:highlight>
                <a:latin typeface="黑体" panose="02010609060101010101" charset="-122"/>
                <a:ea typeface="黑体" panose="02010609060101010101" charset="-122"/>
                <a:cs typeface="+mn-cs"/>
              </a:rPr>
              <a:t>工艺研究热点集中在研制与CMOS工艺兼容的各种传感器结构及其制造工艺流程上</a:t>
            </a:r>
            <a:r>
              <a:rPr lang="zh-CN" altLang="en-US" b="0" spc="0" dirty="0">
                <a:latin typeface="黑体" panose="02010609060101010101" charset="-122"/>
                <a:ea typeface="黑体" panose="02010609060101010101" charset="-122"/>
                <a:cs typeface="+mn-cs"/>
              </a:rPr>
              <a:t>。</a:t>
            </a:r>
          </a:p>
          <a:p>
            <a:pPr indent="660334">
              <a:lnSpc>
                <a:spcPct val="150000"/>
              </a:lnSpc>
              <a:extLst>
                <a:ext uri="{35155182-B16C-46BC-9424-99874614C6A1}">
                  <wpsdc:indentchars xmlns="" xmlns:wpsdc="http://www.wps.cn/officeDocument/2017/drawingmlCustomData" val="200" checksum="2991263670"/>
                </a:ext>
              </a:extLst>
            </a:pPr>
            <a:endParaRPr b="0" dirty="0">
              <a:solidFill>
                <a:srgbClr val="0000FF"/>
              </a:solidFill>
              <a:sym typeface="+mn-ea"/>
            </a:endParaRPr>
          </a:p>
        </p:txBody>
      </p:sp>
      <p:pic>
        <p:nvPicPr>
          <p:cNvPr id="3" name="图片 2">
            <a:extLst>
              <a:ext uri="{FF2B5EF4-FFF2-40B4-BE49-F238E27FC236}">
                <a16:creationId xmlns:a16="http://schemas.microsoft.com/office/drawing/2014/main" id="{FC02A350-C4C3-42EB-9BC9-27CD0D6D7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824" y="2988235"/>
            <a:ext cx="4763588" cy="3695594"/>
          </a:xfrm>
          <a:prstGeom prst="rect">
            <a:avLst/>
          </a:prstGeom>
        </p:spPr>
      </p:pic>
      <p:pic>
        <p:nvPicPr>
          <p:cNvPr id="5" name="图片 4" descr="图片包含 室内, 地板, 天花板, 机场&#10;&#10;描述已自动生成">
            <a:extLst>
              <a:ext uri="{FF2B5EF4-FFF2-40B4-BE49-F238E27FC236}">
                <a16:creationId xmlns:a16="http://schemas.microsoft.com/office/drawing/2014/main" id="{A17EF66B-0740-4059-8999-B1C2ACFDD5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2704271"/>
            <a:ext cx="5294312" cy="3979558"/>
          </a:xfrm>
          <a:prstGeom prst="rect">
            <a:avLst/>
          </a:prstGeom>
        </p:spPr>
      </p:pic>
    </p:spTree>
    <p:custDataLst>
      <p:tags r:id="rId1"/>
    </p:custData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973" y="3933691"/>
            <a:ext cx="10850245" cy="1850422"/>
          </a:xfrm>
        </p:spPr>
        <p:txBody>
          <a:bodyPr/>
          <a:lstStyle/>
          <a:p>
            <a:pPr algn="l">
              <a:lnSpc>
                <a:spcPct val="150000"/>
              </a:lnSpc>
              <a:buClrTx/>
              <a:buSzTx/>
              <a:buFontTx/>
            </a:pPr>
            <a:r>
              <a:rPr b="0" spc="0" dirty="0">
                <a:solidFill>
                  <a:schemeClr val="tx1"/>
                </a:solidFill>
                <a:latin typeface="黑体" panose="02010609060101010101" charset="-122"/>
                <a:ea typeface="黑体" panose="02010609060101010101" charset="-122"/>
                <a:cs typeface="+mn-cs"/>
              </a:rPr>
              <a:t>中级形式是在组成环节中除敏感单元与信号调理电路外，</a:t>
            </a:r>
            <a:r>
              <a:rPr b="0" spc="0" dirty="0">
                <a:solidFill>
                  <a:schemeClr val="tx1"/>
                </a:solidFill>
                <a:highlight>
                  <a:srgbClr val="FF0000"/>
                </a:highlight>
                <a:latin typeface="黑体" panose="02010609060101010101" charset="-122"/>
                <a:ea typeface="黑体" panose="02010609060101010101" charset="-122"/>
                <a:cs typeface="+mn-cs"/>
              </a:rPr>
              <a:t>必须含有微处理器单元</a:t>
            </a:r>
            <a:r>
              <a:rPr b="0" spc="0" dirty="0">
                <a:solidFill>
                  <a:schemeClr val="tx1"/>
                </a:solidFill>
                <a:latin typeface="黑体" panose="02010609060101010101" charset="-122"/>
                <a:ea typeface="黑体" panose="02010609060101010101" charset="-122"/>
                <a:cs typeface="+mn-cs"/>
              </a:rPr>
              <a:t>，即一个完整的传感器系统封装在一个外壳里的形式。在初级形式的基础上增加了微处理器和硬件接口电路。</a:t>
            </a:r>
            <a:endParaRPr lang="zh-CN" altLang="en-US" b="0" spc="0" dirty="0">
              <a:solidFill>
                <a:schemeClr val="tx1"/>
              </a:solidFill>
              <a:latin typeface="黑体" panose="02010609060101010101" charset="-122"/>
              <a:ea typeface="黑体" panose="02010609060101010101" charset="-122"/>
              <a:cs typeface="+mn-cs"/>
            </a:endParaRPr>
          </a:p>
        </p:txBody>
      </p:sp>
      <p:sp>
        <p:nvSpPr>
          <p:cNvPr id="4" name="矩形 3">
            <a:extLst>
              <a:ext uri="{FF2B5EF4-FFF2-40B4-BE49-F238E27FC236}">
                <a16:creationId xmlns:a16="http://schemas.microsoft.com/office/drawing/2014/main" id="{96DE9017-CC8F-48D4-9CD6-52FD0383C3F9}"/>
              </a:ext>
            </a:extLst>
          </p:cNvPr>
          <p:cNvSpPr/>
          <p:nvPr/>
        </p:nvSpPr>
        <p:spPr>
          <a:xfrm>
            <a:off x="669290" y="248586"/>
            <a:ext cx="4493538" cy="523220"/>
          </a:xfrm>
          <a:prstGeom prst="rect">
            <a:avLst/>
          </a:prstGeom>
        </p:spPr>
        <p:txBody>
          <a:bodyPr wrap="none" lIns="91431" tIns="45716" rIns="91431" bIns="45716">
            <a:spAutoFit/>
          </a:bodyPr>
          <a:lstStyle/>
          <a:p>
            <a:r>
              <a:rPr lang="zh-CN" altLang="en-US" sz="2800" b="1" dirty="0">
                <a:solidFill>
                  <a:srgbClr val="0000FF"/>
                </a:solidFill>
              </a:rPr>
              <a:t>集成智能传感器的几种模式</a:t>
            </a:r>
            <a:endParaRPr lang="zh-CN" altLang="en-US" sz="2800" b="1" dirty="0"/>
          </a:p>
        </p:txBody>
      </p:sp>
      <p:sp>
        <p:nvSpPr>
          <p:cNvPr id="5" name="矩形 4">
            <a:extLst>
              <a:ext uri="{FF2B5EF4-FFF2-40B4-BE49-F238E27FC236}">
                <a16:creationId xmlns:a16="http://schemas.microsoft.com/office/drawing/2014/main" id="{AC3AE173-F424-441D-8F27-3362F463FCB0}"/>
              </a:ext>
            </a:extLst>
          </p:cNvPr>
          <p:cNvSpPr/>
          <p:nvPr/>
        </p:nvSpPr>
        <p:spPr>
          <a:xfrm>
            <a:off x="668972" y="1196335"/>
            <a:ext cx="1723549" cy="461665"/>
          </a:xfrm>
          <a:prstGeom prst="rect">
            <a:avLst/>
          </a:prstGeom>
        </p:spPr>
        <p:txBody>
          <a:bodyPr wrap="none" lIns="91431" tIns="45716" rIns="91431" bIns="45716">
            <a:spAutoFit/>
          </a:bodyPr>
          <a:lstStyle/>
          <a:p>
            <a:r>
              <a:rPr lang="zh-CN" altLang="en-US" sz="2400" dirty="0">
                <a:solidFill>
                  <a:srgbClr val="0000FF"/>
                </a:solidFill>
                <a:latin typeface="黑体" panose="02010609060101010101" charset="-122"/>
                <a:ea typeface="黑体" panose="02010609060101010101" charset="-122"/>
              </a:rPr>
              <a:t>1.初级形式</a:t>
            </a:r>
            <a:endParaRPr lang="zh-CN" altLang="en-US" sz="2400" dirty="0"/>
          </a:p>
        </p:txBody>
      </p:sp>
      <p:sp>
        <p:nvSpPr>
          <p:cNvPr id="6" name="矩形 5">
            <a:extLst>
              <a:ext uri="{FF2B5EF4-FFF2-40B4-BE49-F238E27FC236}">
                <a16:creationId xmlns:a16="http://schemas.microsoft.com/office/drawing/2014/main" id="{E82F956B-298C-48B8-8F18-3C7F4044E23C}"/>
              </a:ext>
            </a:extLst>
          </p:cNvPr>
          <p:cNvSpPr/>
          <p:nvPr/>
        </p:nvSpPr>
        <p:spPr>
          <a:xfrm>
            <a:off x="668972" y="1926303"/>
            <a:ext cx="7839302" cy="1200329"/>
          </a:xfrm>
          <a:prstGeom prst="rect">
            <a:avLst/>
          </a:prstGeom>
        </p:spPr>
        <p:txBody>
          <a:bodyPr wrap="square" lIns="91431" tIns="45716" rIns="91431" bIns="45716">
            <a:spAutoFit/>
          </a:bodyPr>
          <a:lstStyle/>
          <a:p>
            <a:r>
              <a:rPr lang="zh-CN" altLang="en-US" sz="2400" dirty="0">
                <a:latin typeface="黑体" panose="02010609060101010101" charset="-122"/>
                <a:ea typeface="黑体" panose="02010609060101010101" charset="-122"/>
              </a:rPr>
              <a:t>初级形式就是组成环节中没有微处理器单元，只有</a:t>
            </a:r>
            <a:r>
              <a:rPr lang="zh-CN" altLang="en-US" sz="2400" dirty="0">
                <a:highlight>
                  <a:srgbClr val="FFFF00"/>
                </a:highlight>
                <a:latin typeface="黑体" panose="02010609060101010101" charset="-122"/>
                <a:ea typeface="黑体" panose="02010609060101010101" charset="-122"/>
              </a:rPr>
              <a:t>敏感单元与（智能）信号调理电路</a:t>
            </a:r>
            <a:r>
              <a:rPr lang="zh-CN" altLang="en-US" sz="2400" dirty="0">
                <a:latin typeface="黑体" panose="02010609060101010101" charset="-122"/>
                <a:ea typeface="黑体" panose="02010609060101010101" charset="-122"/>
              </a:rPr>
              <a:t>，二者被封装在一个外壳里。</a:t>
            </a:r>
            <a:br>
              <a:rPr lang="zh-CN" altLang="en-US" sz="2400" dirty="0">
                <a:latin typeface="黑体" panose="02010609060101010101" charset="-122"/>
                <a:ea typeface="黑体" panose="02010609060101010101" charset="-122"/>
              </a:rPr>
            </a:br>
            <a:endParaRPr lang="zh-CN" altLang="en-US" sz="2400" dirty="0"/>
          </a:p>
        </p:txBody>
      </p:sp>
      <p:sp>
        <p:nvSpPr>
          <p:cNvPr id="7" name="矩形 6">
            <a:extLst>
              <a:ext uri="{FF2B5EF4-FFF2-40B4-BE49-F238E27FC236}">
                <a16:creationId xmlns:a16="http://schemas.microsoft.com/office/drawing/2014/main" id="{E1D41888-F3F0-4BB6-99C6-61A36B23312F}"/>
              </a:ext>
            </a:extLst>
          </p:cNvPr>
          <p:cNvSpPr/>
          <p:nvPr/>
        </p:nvSpPr>
        <p:spPr>
          <a:xfrm>
            <a:off x="668973" y="3260872"/>
            <a:ext cx="3108543" cy="461665"/>
          </a:xfrm>
          <a:prstGeom prst="rect">
            <a:avLst/>
          </a:prstGeom>
        </p:spPr>
        <p:txBody>
          <a:bodyPr wrap="none" lIns="91431" tIns="45716" rIns="91431" bIns="45716">
            <a:spAutoFit/>
          </a:bodyPr>
          <a:lstStyle/>
          <a:p>
            <a:r>
              <a:rPr lang="en-US" altLang="zh-CN" sz="2400" dirty="0">
                <a:solidFill>
                  <a:srgbClr val="0000FF"/>
                </a:solidFill>
                <a:latin typeface="黑体" panose="02010609060101010101" charset="-122"/>
                <a:ea typeface="黑体" panose="02010609060101010101" charset="-122"/>
                <a:sym typeface="+mn-ea"/>
              </a:rPr>
              <a:t>2.</a:t>
            </a:r>
            <a:r>
              <a:rPr lang="zh-CN" altLang="en-US" sz="2400" dirty="0">
                <a:solidFill>
                  <a:srgbClr val="0000FF"/>
                </a:solidFill>
                <a:latin typeface="黑体" panose="02010609060101010101" charset="-122"/>
                <a:ea typeface="黑体" panose="02010609060101010101" charset="-122"/>
                <a:sym typeface="+mn-ea"/>
              </a:rPr>
              <a:t>中级形式</a:t>
            </a:r>
            <a:r>
              <a:rPr lang="en-US" altLang="zh-CN" sz="2400" dirty="0">
                <a:solidFill>
                  <a:srgbClr val="0000FF"/>
                </a:solidFill>
                <a:latin typeface="黑体" panose="02010609060101010101" charset="-122"/>
                <a:ea typeface="黑体" panose="02010609060101010101" charset="-122"/>
                <a:sym typeface="+mn-ea"/>
              </a:rPr>
              <a:t>/</a:t>
            </a:r>
            <a:r>
              <a:rPr lang="zh-CN" altLang="en-US" sz="2400" dirty="0">
                <a:solidFill>
                  <a:srgbClr val="0000FF"/>
                </a:solidFill>
                <a:latin typeface="黑体" panose="02010609060101010101" charset="-122"/>
                <a:ea typeface="黑体" panose="02010609060101010101" charset="-122"/>
                <a:sym typeface="+mn-ea"/>
              </a:rPr>
              <a:t>自立形式</a:t>
            </a:r>
            <a:endParaRPr lang="zh-CN" altLang="en-US" sz="2400" dirty="0"/>
          </a:p>
        </p:txBody>
      </p:sp>
    </p:spTree>
    <p:custDataLst>
      <p:tags r:id="rId1"/>
    </p:custData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325" y="1298302"/>
            <a:ext cx="10850245" cy="2751183"/>
          </a:xfrm>
        </p:spPr>
        <p:txBody>
          <a:bodyPr/>
          <a:lstStyle/>
          <a:p>
            <a:pPr algn="l">
              <a:lnSpc>
                <a:spcPct val="150000"/>
              </a:lnSpc>
              <a:buClrTx/>
              <a:buSzTx/>
              <a:buFontTx/>
            </a:pPr>
            <a:r>
              <a:rPr lang="zh-CN" altLang="en-US" b="0" spc="0" dirty="0">
                <a:solidFill>
                  <a:schemeClr val="tx1"/>
                </a:solidFill>
                <a:latin typeface="黑体" panose="02010609060101010101" charset="-122"/>
                <a:ea typeface="黑体" panose="02010609060101010101" charset="-122"/>
                <a:cs typeface="+mn-cs"/>
              </a:rPr>
              <a:t>在中级形式的基础上，硬件上传感器多维化和阵列化，软件上结合神经网络技术、人工智能技术（专家系统、遗传算法等）和模糊控制理论甚至还有预测控制理论等，使它具有人脑的基本功能：识别、记忆、学习、思维。</a:t>
            </a:r>
            <a:br>
              <a:rPr lang="zh-CN" altLang="en-US" b="0" spc="0" dirty="0">
                <a:solidFill>
                  <a:schemeClr val="tx1"/>
                </a:solidFill>
                <a:latin typeface="黑体" panose="02010609060101010101" charset="-122"/>
                <a:ea typeface="黑体" panose="02010609060101010101" charset="-122"/>
                <a:cs typeface="+mn-cs"/>
              </a:rPr>
            </a:br>
            <a:br>
              <a:rPr lang="zh-CN" altLang="en-US" b="0" spc="0" dirty="0">
                <a:solidFill>
                  <a:schemeClr val="tx1"/>
                </a:solidFill>
                <a:latin typeface="黑体" panose="02010609060101010101" charset="-122"/>
                <a:ea typeface="黑体" panose="02010609060101010101" charset="-122"/>
                <a:cs typeface="+mn-cs"/>
              </a:rPr>
            </a:br>
            <a:endParaRPr lang="zh-CN" altLang="en-US" sz="2000" b="0" spc="0" dirty="0">
              <a:solidFill>
                <a:srgbClr val="FF0000"/>
              </a:solidFill>
              <a:latin typeface="黑体" panose="02010609060101010101" charset="-122"/>
              <a:ea typeface="黑体" panose="02010609060101010101" charset="-122"/>
              <a:cs typeface="+mn-cs"/>
            </a:endParaRPr>
          </a:p>
        </p:txBody>
      </p:sp>
      <p:sp>
        <p:nvSpPr>
          <p:cNvPr id="3" name="矩形 2">
            <a:extLst>
              <a:ext uri="{FF2B5EF4-FFF2-40B4-BE49-F238E27FC236}">
                <a16:creationId xmlns:a16="http://schemas.microsoft.com/office/drawing/2014/main" id="{961FC639-382C-4EB7-941D-BDAEDC351126}"/>
              </a:ext>
            </a:extLst>
          </p:cNvPr>
          <p:cNvSpPr/>
          <p:nvPr/>
        </p:nvSpPr>
        <p:spPr>
          <a:xfrm>
            <a:off x="574325" y="509843"/>
            <a:ext cx="1980029" cy="523220"/>
          </a:xfrm>
          <a:prstGeom prst="rect">
            <a:avLst/>
          </a:prstGeom>
        </p:spPr>
        <p:txBody>
          <a:bodyPr wrap="none" lIns="91431" tIns="45716" rIns="91431" bIns="45716">
            <a:spAutoFit/>
          </a:bodyPr>
          <a:lstStyle/>
          <a:p>
            <a:r>
              <a:rPr lang="zh-CN" altLang="en-US" sz="2800" dirty="0">
                <a:solidFill>
                  <a:srgbClr val="0000FF"/>
                </a:solidFill>
                <a:latin typeface="黑体" panose="02010609060101010101" charset="-122"/>
                <a:ea typeface="黑体" panose="02010609060101010101" charset="-122"/>
              </a:rPr>
              <a:t>3.高级形式</a:t>
            </a:r>
            <a:endParaRPr lang="zh-CN" altLang="en-US" sz="2800" dirty="0"/>
          </a:p>
        </p:txBody>
      </p:sp>
    </p:spTree>
    <p:custDataLst>
      <p:tags r:id="rId1"/>
    </p:custData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206311" y="77470"/>
            <a:ext cx="3970655" cy="441960"/>
          </a:xfrm>
        </p:spPr>
        <p:txBody>
          <a:bodyPr>
            <a:scene3d>
              <a:camera prst="orthographicFront"/>
              <a:lightRig rig="threePt" dir="t"/>
            </a:scene3d>
          </a:bodyPr>
          <a:lstStyle/>
          <a:p>
            <a:r>
              <a:rPr lang="en-US" altLang="zh-CN"/>
              <a:t> </a:t>
            </a:r>
            <a:r>
              <a:rPr>
                <a:gradFill>
                  <a:gsLst>
                    <a:gs pos="21000">
                      <a:srgbClr val="53575C"/>
                    </a:gs>
                    <a:gs pos="88000">
                      <a:srgbClr val="C5C7CA"/>
                    </a:gs>
                  </a:gsLst>
                  <a:lin ang="5400000"/>
                </a:gradFill>
                <a:effectLst/>
              </a:rPr>
              <a:t>第</a:t>
            </a:r>
            <a:r>
              <a:rPr lang="en-US" altLang="zh-CN">
                <a:gradFill>
                  <a:gsLst>
                    <a:gs pos="21000">
                      <a:srgbClr val="53575C"/>
                    </a:gs>
                    <a:gs pos="88000">
                      <a:srgbClr val="C5C7CA"/>
                    </a:gs>
                  </a:gsLst>
                  <a:lin ang="5400000"/>
                </a:gradFill>
                <a:effectLst/>
              </a:rPr>
              <a:t>12</a:t>
            </a:r>
            <a:r>
              <a:rPr>
                <a:gradFill>
                  <a:gsLst>
                    <a:gs pos="21000">
                      <a:srgbClr val="53575C"/>
                    </a:gs>
                    <a:gs pos="88000">
                      <a:srgbClr val="C5C7CA"/>
                    </a:gs>
                  </a:gsLst>
                  <a:lin ang="5400000"/>
                </a:gradFill>
                <a:effectLst/>
              </a:rPr>
              <a:t>章 智能</a:t>
            </a:r>
            <a:r>
              <a:rPr lang="zh-CN" altLang="en-US">
                <a:gradFill>
                  <a:gsLst>
                    <a:gs pos="21000">
                      <a:srgbClr val="53575C"/>
                    </a:gs>
                    <a:gs pos="88000">
                      <a:srgbClr val="C5C7CA"/>
                    </a:gs>
                  </a:gsLst>
                  <a:lin ang="5400000"/>
                </a:gradFill>
                <a:effectLst/>
              </a:rPr>
              <a:t>传感器</a:t>
            </a:r>
          </a:p>
        </p:txBody>
      </p:sp>
      <p:sp>
        <p:nvSpPr>
          <p:cNvPr id="5" name="内容占位符 4"/>
          <p:cNvSpPr>
            <a:spLocks noGrp="1"/>
          </p:cNvSpPr>
          <p:nvPr>
            <p:ph sz="half" idx="1"/>
          </p:nvPr>
        </p:nvSpPr>
        <p:spPr/>
        <p:txBody>
          <a:bodyPr/>
          <a:lstStyle/>
          <a:p>
            <a:r>
              <a:rPr lang="zh-CN" altLang="en-US" sz="3600">
                <a:solidFill>
                  <a:srgbClr val="FF0000"/>
                </a:solidFill>
              </a:rPr>
              <a:t>本章要点</a:t>
            </a:r>
          </a:p>
          <a:p>
            <a:pPr marL="0" indent="0">
              <a:lnSpc>
                <a:spcPct val="150000"/>
              </a:lnSpc>
              <a:buNone/>
            </a:pPr>
            <a:r>
              <a:rPr lang="zh-CN" altLang="en-US" b="1">
                <a:solidFill>
                  <a:srgbClr val="00B0F0"/>
                </a:solidFill>
              </a:rPr>
              <a:t>1. 智能传感器的概念；</a:t>
            </a:r>
          </a:p>
          <a:p>
            <a:pPr marL="0" indent="0">
              <a:lnSpc>
                <a:spcPct val="150000"/>
              </a:lnSpc>
              <a:buNone/>
            </a:pPr>
            <a:r>
              <a:rPr lang="zh-CN" altLang="en-US" b="1">
                <a:solidFill>
                  <a:srgbClr val="00B0F0"/>
                </a:solidFill>
              </a:rPr>
              <a:t>2. 智能传感器的功能、智能式传感器的构成与特点；3. 传感器的智能化应用；</a:t>
            </a:r>
          </a:p>
          <a:p>
            <a:pPr marL="0" indent="0">
              <a:lnSpc>
                <a:spcPct val="150000"/>
              </a:lnSpc>
              <a:buNone/>
            </a:pPr>
            <a:r>
              <a:rPr lang="zh-CN" altLang="en-US" b="1">
                <a:solidFill>
                  <a:srgbClr val="00B0F0"/>
                </a:solidFill>
              </a:rPr>
              <a:t>4. 智能传感器的应用原理；</a:t>
            </a:r>
          </a:p>
          <a:p>
            <a:pPr marL="0" indent="0">
              <a:lnSpc>
                <a:spcPct val="150000"/>
              </a:lnSpc>
              <a:buNone/>
            </a:pPr>
            <a:r>
              <a:rPr lang="zh-CN" altLang="en-US" b="1">
                <a:solidFill>
                  <a:srgbClr val="00B0F0"/>
                </a:solidFill>
              </a:rPr>
              <a:t>5. 智能传感器的温度补偿、非线性校正、数字滤波。</a:t>
            </a:r>
          </a:p>
        </p:txBody>
      </p:sp>
      <p:sp>
        <p:nvSpPr>
          <p:cNvPr id="6" name="内容占位符 5"/>
          <p:cNvSpPr>
            <a:spLocks noGrp="1"/>
          </p:cNvSpPr>
          <p:nvPr>
            <p:ph sz="half" idx="2"/>
          </p:nvPr>
        </p:nvSpPr>
        <p:spPr>
          <a:xfrm>
            <a:off x="6199647" y="876309"/>
            <a:ext cx="5283242" cy="5388907"/>
          </a:xfrm>
        </p:spPr>
        <p:txBody>
          <a:bodyPr>
            <a:normAutofit/>
          </a:bodyPr>
          <a:lstStyle/>
          <a:p>
            <a:r>
              <a:rPr lang="zh-CN" altLang="en-US" sz="3600">
                <a:solidFill>
                  <a:srgbClr val="FF0000"/>
                </a:solidFill>
              </a:rPr>
              <a:t>学习要求</a:t>
            </a:r>
            <a:endParaRPr lang="zh-CN" altLang="en-US"/>
          </a:p>
          <a:p>
            <a:pPr marL="0">
              <a:lnSpc>
                <a:spcPct val="150000"/>
              </a:lnSpc>
              <a:buNone/>
            </a:pPr>
            <a:r>
              <a:rPr lang="zh-CN" altLang="en-US" b="1">
                <a:solidFill>
                  <a:srgbClr val="00B0F0"/>
                </a:solidFill>
              </a:rPr>
              <a:t>1. 了解智能传感器的概念；</a:t>
            </a:r>
          </a:p>
          <a:p>
            <a:pPr marL="0">
              <a:lnSpc>
                <a:spcPct val="150000"/>
              </a:lnSpc>
              <a:buNone/>
            </a:pPr>
            <a:r>
              <a:rPr lang="zh-CN" altLang="en-US" b="1">
                <a:solidFill>
                  <a:srgbClr val="00B0F0"/>
                </a:solidFill>
              </a:rPr>
              <a:t>2. 掌握智能传感器的功能、智能式传感器的构成与特点；</a:t>
            </a:r>
          </a:p>
          <a:p>
            <a:pPr marL="0">
              <a:lnSpc>
                <a:spcPct val="150000"/>
              </a:lnSpc>
              <a:buNone/>
            </a:pPr>
            <a:r>
              <a:rPr lang="zh-CN" altLang="en-US" b="1">
                <a:solidFill>
                  <a:srgbClr val="00B0F0"/>
                </a:solidFill>
              </a:rPr>
              <a:t>3. 了解传感器的智能化应用；</a:t>
            </a:r>
          </a:p>
          <a:p>
            <a:pPr marL="0">
              <a:lnSpc>
                <a:spcPct val="150000"/>
              </a:lnSpc>
              <a:buNone/>
            </a:pPr>
            <a:r>
              <a:rPr lang="zh-CN" altLang="en-US" b="1">
                <a:solidFill>
                  <a:srgbClr val="00B0F0"/>
                </a:solidFill>
              </a:rPr>
              <a:t>4. 掌握各种智能传感器的应用原理；</a:t>
            </a:r>
          </a:p>
          <a:p>
            <a:pPr marL="0">
              <a:lnSpc>
                <a:spcPct val="150000"/>
              </a:lnSpc>
              <a:buNone/>
            </a:pPr>
            <a:r>
              <a:rPr lang="zh-CN" altLang="en-US" b="1">
                <a:solidFill>
                  <a:srgbClr val="00B0F0"/>
                </a:solidFill>
              </a:rPr>
              <a:t>5. 掌握智能传感器的温度补偿、非线性校正、数字滤波。</a:t>
            </a:r>
            <a:endParaRPr lang="en-US" altLang="zh-CN" b="1">
              <a:solidFill>
                <a:srgbClr val="00B0F0"/>
              </a:solidFill>
            </a:endParaRPr>
          </a:p>
        </p:txBody>
      </p:sp>
    </p:spTree>
    <p:custDataLst>
      <p:tags r:id="rId1"/>
    </p:custData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4438" y="916758"/>
            <a:ext cx="10471785" cy="3230916"/>
          </a:xfrm>
          <a:prstGeom prst="rect">
            <a:avLst/>
          </a:prstGeom>
          <a:noFill/>
        </p:spPr>
        <p:txBody>
          <a:bodyPr wrap="square" lIns="91431" tIns="45716" rIns="91431" bIns="45716" rtlCol="0">
            <a:spAutoFit/>
          </a:bodyPr>
          <a:lstStyle/>
          <a:p>
            <a:pPr>
              <a:lnSpc>
                <a:spcPct val="150000"/>
              </a:lnSpc>
            </a:pPr>
            <a:endParaRPr lang="zh-CN" altLang="en-US" sz="2000" dirty="0">
              <a:latin typeface="黑体" panose="02010609060101010101" charset="-122"/>
              <a:ea typeface="黑体" panose="02010609060101010101" charset="-122"/>
            </a:endParaRPr>
          </a:p>
          <a:p>
            <a:pPr>
              <a:lnSpc>
                <a:spcPct val="150000"/>
              </a:lnSpc>
            </a:pPr>
            <a:endParaRPr lang="zh-CN" altLang="en-US" sz="2000" dirty="0">
              <a:latin typeface="黑体" panose="02010609060101010101" charset="-122"/>
              <a:ea typeface="黑体" panose="02010609060101010101" charset="-122"/>
            </a:endParaRPr>
          </a:p>
          <a:p>
            <a:pPr>
              <a:lnSpc>
                <a:spcPct val="150000"/>
              </a:lnSpc>
            </a:pPr>
            <a:r>
              <a:rPr lang="zh-CN" altLang="en-US" sz="2400" dirty="0">
                <a:latin typeface="黑体" panose="02010609060101010101" charset="-122"/>
                <a:ea typeface="黑体" panose="02010609060101010101" charset="-122"/>
              </a:rPr>
              <a:t>DS18B20引脚定义： </a:t>
            </a:r>
          </a:p>
          <a:p>
            <a:pPr>
              <a:lnSpc>
                <a:spcPct val="150000"/>
              </a:lnSpc>
            </a:pPr>
            <a:r>
              <a:rPr lang="zh-CN" altLang="en-US" sz="2400" dirty="0">
                <a:latin typeface="黑体" panose="02010609060101010101" charset="-122"/>
                <a:ea typeface="黑体" panose="02010609060101010101" charset="-122"/>
              </a:rPr>
              <a:t>     </a:t>
            </a:r>
            <a:r>
              <a:rPr lang="zh-CN" altLang="en-US" sz="2400" dirty="0">
                <a:solidFill>
                  <a:srgbClr val="00B0F0"/>
                </a:solidFill>
                <a:latin typeface="黑体" panose="02010609060101010101" charset="-122"/>
                <a:ea typeface="黑体" panose="02010609060101010101" charset="-122"/>
              </a:rPr>
              <a:t>①DQ为数字信号输入/输出端；</a:t>
            </a:r>
          </a:p>
          <a:p>
            <a:pPr>
              <a:lnSpc>
                <a:spcPct val="150000"/>
              </a:lnSpc>
            </a:pPr>
            <a:r>
              <a:rPr lang="zh-CN" altLang="en-US" sz="2400" dirty="0">
                <a:solidFill>
                  <a:srgbClr val="00B0F0"/>
                </a:solidFill>
                <a:latin typeface="黑体" panose="02010609060101010101" charset="-122"/>
                <a:ea typeface="黑体" panose="02010609060101010101" charset="-122"/>
              </a:rPr>
              <a:t>     ②GND为电源地；</a:t>
            </a:r>
          </a:p>
          <a:p>
            <a:pPr>
              <a:lnSpc>
                <a:spcPct val="150000"/>
              </a:lnSpc>
            </a:pPr>
            <a:r>
              <a:rPr lang="zh-CN" altLang="en-US" sz="2400" dirty="0">
                <a:solidFill>
                  <a:srgbClr val="00B0F0"/>
                </a:solidFill>
                <a:latin typeface="黑体" panose="02010609060101010101" charset="-122"/>
                <a:ea typeface="黑体" panose="02010609060101010101" charset="-122"/>
              </a:rPr>
              <a:t>     ③VDD为外接供电电源输入端</a:t>
            </a:r>
          </a:p>
        </p:txBody>
      </p:sp>
      <p:sp>
        <p:nvSpPr>
          <p:cNvPr id="6" name="文本框 5"/>
          <p:cNvSpPr txBox="1"/>
          <p:nvPr/>
        </p:nvSpPr>
        <p:spPr>
          <a:xfrm>
            <a:off x="7722939" y="5741767"/>
            <a:ext cx="2805723" cy="337185"/>
          </a:xfrm>
          <a:prstGeom prst="rect">
            <a:avLst/>
          </a:prstGeom>
          <a:noFill/>
        </p:spPr>
        <p:txBody>
          <a:bodyPr wrap="square" lIns="91431" tIns="45716" rIns="91431" bIns="45716" rtlCol="0">
            <a:spAutoFit/>
          </a:bodyPr>
          <a:lstStyle/>
          <a:p>
            <a:r>
              <a:rPr lang="zh-CN" altLang="en-US" sz="1600" dirty="0"/>
              <a:t>DS18B20的外形及管脚排列</a:t>
            </a:r>
          </a:p>
        </p:txBody>
      </p:sp>
      <p:pic>
        <p:nvPicPr>
          <p:cNvPr id="2" name="图片 1" descr="41a84f00519f31bad95f6642d9e3ee79"/>
          <p:cNvPicPr>
            <a:picLocks noChangeAspect="1"/>
          </p:cNvPicPr>
          <p:nvPr/>
        </p:nvPicPr>
        <p:blipFill>
          <a:blip r:embed="rId3"/>
          <a:stretch>
            <a:fillRect/>
          </a:stretch>
        </p:blipFill>
        <p:spPr>
          <a:xfrm>
            <a:off x="6049926" y="904513"/>
            <a:ext cx="5074855" cy="4884629"/>
          </a:xfrm>
          <a:prstGeom prst="rect">
            <a:avLst/>
          </a:prstGeom>
        </p:spPr>
      </p:pic>
      <p:sp>
        <p:nvSpPr>
          <p:cNvPr id="5" name="标题 1">
            <a:extLst>
              <a:ext uri="{FF2B5EF4-FFF2-40B4-BE49-F238E27FC236}">
                <a16:creationId xmlns:a16="http://schemas.microsoft.com/office/drawing/2014/main" id="{0951FAAA-9DB5-4903-8C8C-ADA173FB65C6}"/>
              </a:ext>
            </a:extLst>
          </p:cNvPr>
          <p:cNvSpPr>
            <a:spLocks noGrp="1"/>
          </p:cNvSpPr>
          <p:nvPr>
            <p:ph type="title"/>
          </p:nvPr>
        </p:nvSpPr>
        <p:spPr>
          <a:xfrm>
            <a:off x="581723" y="462550"/>
            <a:ext cx="10850101" cy="441964"/>
          </a:xfrm>
        </p:spPr>
        <p:txBody>
          <a:bodyPr/>
          <a:lstStyle/>
          <a:p>
            <a:r>
              <a:rPr lang="zh-CN" altLang="en-US" dirty="0">
                <a:solidFill>
                  <a:srgbClr val="0000FF"/>
                </a:solidFill>
              </a:rPr>
              <a:t>集成智能传感器系统应用</a:t>
            </a:r>
          </a:p>
        </p:txBody>
      </p:sp>
    </p:spTree>
    <p:custDataLst>
      <p:tags r:id="rId1"/>
    </p:custData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3"/>
          <p:cNvSpPr>
            <a:spLocks noChangeArrowheads="1"/>
          </p:cNvSpPr>
          <p:nvPr/>
        </p:nvSpPr>
        <p:spPr bwMode="auto">
          <a:xfrm>
            <a:off x="1871419" y="115861"/>
            <a:ext cx="506346" cy="457094"/>
          </a:xfrm>
          <a:prstGeom prst="star4">
            <a:avLst>
              <a:gd name="adj" fmla="val 12500"/>
            </a:avLst>
          </a:prstGeom>
          <a:gradFill rotWithShape="0">
            <a:gsLst>
              <a:gs pos="0">
                <a:schemeClr val="hlink"/>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14339" name="AutoShape 5"/>
          <p:cNvSpPr>
            <a:spLocks noChangeArrowheads="1"/>
          </p:cNvSpPr>
          <p:nvPr/>
        </p:nvSpPr>
        <p:spPr bwMode="auto">
          <a:xfrm>
            <a:off x="8849160" y="190456"/>
            <a:ext cx="507934" cy="457094"/>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14340" name="Text Box 8"/>
          <p:cNvSpPr txBox="1">
            <a:spLocks noChangeArrowheads="1"/>
          </p:cNvSpPr>
          <p:nvPr/>
        </p:nvSpPr>
        <p:spPr bwMode="auto">
          <a:xfrm>
            <a:off x="593648" y="336472"/>
            <a:ext cx="11134862" cy="617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50000"/>
              </a:spcBef>
              <a:spcAft>
                <a:spcPct val="0"/>
              </a:spcAft>
            </a:pPr>
            <a:r>
              <a:rPr kumimoji="1" lang="zh-CN" altLang="en-US" sz="3300" b="1" dirty="0">
                <a:solidFill>
                  <a:srgbClr val="0000FF"/>
                </a:solidFill>
                <a:latin typeface="宋体" pitchFamily="2" charset="-122"/>
              </a:rPr>
              <a:t>单片智能温度传感器的原理与应用 （</a:t>
            </a:r>
            <a:r>
              <a:rPr kumimoji="1" lang="en-US" altLang="zh-CN" sz="3300" b="1" dirty="0">
                <a:solidFill>
                  <a:srgbClr val="0000FF"/>
                </a:solidFill>
                <a:latin typeface="宋体" pitchFamily="2" charset="-122"/>
              </a:rPr>
              <a:t>DS18B20</a:t>
            </a:r>
            <a:r>
              <a:rPr kumimoji="1" lang="zh-CN" altLang="en-US" sz="3300" b="1" dirty="0">
                <a:solidFill>
                  <a:srgbClr val="0000FF"/>
                </a:solidFill>
                <a:latin typeface="宋体" pitchFamily="2" charset="-122"/>
              </a:rPr>
              <a:t>）</a:t>
            </a:r>
          </a:p>
        </p:txBody>
      </p:sp>
      <p:sp>
        <p:nvSpPr>
          <p:cNvPr id="14341" name="Text Box 9"/>
          <p:cNvSpPr txBox="1">
            <a:spLocks noChangeArrowheads="1"/>
          </p:cNvSpPr>
          <p:nvPr/>
        </p:nvSpPr>
        <p:spPr bwMode="auto">
          <a:xfrm>
            <a:off x="69841" y="909430"/>
            <a:ext cx="11661844" cy="5242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50000"/>
              </a:spcBef>
              <a:spcAft>
                <a:spcPct val="0"/>
              </a:spcAft>
            </a:pPr>
            <a:r>
              <a:rPr kumimoji="1" lang="en-US" altLang="zh-CN" sz="2900" b="1" dirty="0">
                <a:solidFill>
                  <a:srgbClr val="000000"/>
                </a:solidFill>
                <a:latin typeface="Times New Roman" pitchFamily="18" charset="0"/>
              </a:rPr>
              <a:t>DS18B20</a:t>
            </a:r>
            <a:r>
              <a:rPr kumimoji="1" lang="zh-CN" altLang="en-US" sz="2900" b="1" dirty="0">
                <a:solidFill>
                  <a:srgbClr val="000000"/>
                </a:solidFill>
                <a:latin typeface="Times New Roman" pitchFamily="18" charset="0"/>
              </a:rPr>
              <a:t>是美国</a:t>
            </a:r>
            <a:r>
              <a:rPr kumimoji="1" lang="en-US" altLang="zh-CN" sz="2900" b="1" dirty="0">
                <a:solidFill>
                  <a:srgbClr val="000000"/>
                </a:solidFill>
                <a:latin typeface="Times New Roman" pitchFamily="18" charset="0"/>
              </a:rPr>
              <a:t>DALLAS</a:t>
            </a:r>
            <a:r>
              <a:rPr kumimoji="1" lang="zh-CN" altLang="en-US" sz="2900" b="1" dirty="0">
                <a:solidFill>
                  <a:srgbClr val="000000"/>
                </a:solidFill>
                <a:latin typeface="Times New Roman" pitchFamily="18" charset="0"/>
              </a:rPr>
              <a:t>半导体公司最新推出的一种智能温度传感器。</a:t>
            </a:r>
          </a:p>
          <a:p>
            <a:pPr eaLnBrk="1" fontAlgn="base" hangingPunct="1">
              <a:spcBef>
                <a:spcPct val="50000"/>
              </a:spcBef>
              <a:spcAft>
                <a:spcPct val="0"/>
              </a:spcAft>
            </a:pPr>
            <a:r>
              <a:rPr kumimoji="1" lang="zh-CN" altLang="en-US" sz="2900" b="1" dirty="0">
                <a:solidFill>
                  <a:srgbClr val="000000"/>
                </a:solidFill>
                <a:latin typeface="Times New Roman" pitchFamily="18" charset="0"/>
              </a:rPr>
              <a:t>       传感器和数字转换电路都被集成在一起，每个</a:t>
            </a:r>
            <a:r>
              <a:rPr kumimoji="1" lang="en-US" altLang="zh-CN" sz="2900" b="1" dirty="0">
                <a:solidFill>
                  <a:srgbClr val="000000"/>
                </a:solidFill>
                <a:latin typeface="Times New Roman" pitchFamily="18" charset="0"/>
              </a:rPr>
              <a:t>DS18B20</a:t>
            </a:r>
            <a:r>
              <a:rPr kumimoji="1" lang="zh-CN" altLang="en-US" sz="2900" b="1" dirty="0">
                <a:solidFill>
                  <a:srgbClr val="000000"/>
                </a:solidFill>
                <a:latin typeface="Times New Roman" pitchFamily="18" charset="0"/>
              </a:rPr>
              <a:t>都具有唯一的</a:t>
            </a:r>
            <a:r>
              <a:rPr kumimoji="1" lang="en-US" altLang="zh-CN" sz="2900" b="1" dirty="0">
                <a:solidFill>
                  <a:srgbClr val="000000"/>
                </a:solidFill>
                <a:latin typeface="Times New Roman" pitchFamily="18" charset="0"/>
              </a:rPr>
              <a:t>64</a:t>
            </a:r>
            <a:r>
              <a:rPr kumimoji="1" lang="zh-CN" altLang="en-US" sz="2900" b="1" dirty="0">
                <a:solidFill>
                  <a:srgbClr val="000000"/>
                </a:solidFill>
                <a:latin typeface="Times New Roman" pitchFamily="18" charset="0"/>
              </a:rPr>
              <a:t>位序列号。</a:t>
            </a:r>
            <a:r>
              <a:rPr kumimoji="1" lang="en-US" altLang="zh-CN" sz="2900" b="1" dirty="0">
                <a:solidFill>
                  <a:srgbClr val="000000"/>
                </a:solidFill>
                <a:latin typeface="Times New Roman" pitchFamily="18" charset="0"/>
              </a:rPr>
              <a:t>DSl8B20</a:t>
            </a:r>
            <a:r>
              <a:rPr kumimoji="1" lang="zh-CN" altLang="en-US" sz="2900" b="1" dirty="0">
                <a:solidFill>
                  <a:srgbClr val="000000"/>
                </a:solidFill>
                <a:latin typeface="Times New Roman" pitchFamily="18" charset="0"/>
              </a:rPr>
              <a:t>只需一个数据输入</a:t>
            </a:r>
            <a:r>
              <a:rPr kumimoji="1" lang="en-US" altLang="zh-CN" sz="2900" b="1" dirty="0">
                <a:solidFill>
                  <a:srgbClr val="000000"/>
                </a:solidFill>
                <a:latin typeface="Times New Roman" pitchFamily="18" charset="0"/>
              </a:rPr>
              <a:t>/</a:t>
            </a:r>
            <a:r>
              <a:rPr kumimoji="1" lang="zh-CN" altLang="en-US" sz="2900" b="1" dirty="0">
                <a:solidFill>
                  <a:srgbClr val="000000"/>
                </a:solidFill>
                <a:latin typeface="Times New Roman" pitchFamily="18" charset="0"/>
              </a:rPr>
              <a:t>输出口，因此，多个</a:t>
            </a:r>
            <a:r>
              <a:rPr kumimoji="1" lang="en-US" altLang="zh-CN" sz="2900" b="1" dirty="0">
                <a:solidFill>
                  <a:srgbClr val="000000"/>
                </a:solidFill>
                <a:latin typeface="Times New Roman" pitchFamily="18" charset="0"/>
              </a:rPr>
              <a:t>DSl8B20</a:t>
            </a:r>
            <a:r>
              <a:rPr kumimoji="1" lang="zh-CN" altLang="en-US" sz="2900" b="1" dirty="0">
                <a:solidFill>
                  <a:srgbClr val="000000"/>
                </a:solidFill>
                <a:latin typeface="Times New Roman" pitchFamily="18" charset="0"/>
              </a:rPr>
              <a:t>可以并联到</a:t>
            </a:r>
            <a:r>
              <a:rPr kumimoji="1" lang="en-US" altLang="zh-CN" sz="2900" b="1" dirty="0">
                <a:solidFill>
                  <a:srgbClr val="000000"/>
                </a:solidFill>
                <a:latin typeface="Times New Roman" pitchFamily="18" charset="0"/>
              </a:rPr>
              <a:t>3</a:t>
            </a:r>
            <a:r>
              <a:rPr kumimoji="1" lang="zh-CN" altLang="en-US" sz="2900" b="1" dirty="0">
                <a:solidFill>
                  <a:srgbClr val="000000"/>
                </a:solidFill>
                <a:latin typeface="Times New Roman" pitchFamily="18" charset="0"/>
              </a:rPr>
              <a:t>根或</a:t>
            </a:r>
            <a:r>
              <a:rPr kumimoji="1" lang="en-US" altLang="zh-CN" sz="2900" b="1" dirty="0">
                <a:solidFill>
                  <a:srgbClr val="000000"/>
                </a:solidFill>
                <a:latin typeface="Times New Roman" pitchFamily="18" charset="0"/>
              </a:rPr>
              <a:t>2</a:t>
            </a:r>
            <a:r>
              <a:rPr kumimoji="1" lang="zh-CN" altLang="en-US" sz="2900" b="1" dirty="0">
                <a:solidFill>
                  <a:srgbClr val="000000"/>
                </a:solidFill>
                <a:latin typeface="Times New Roman" pitchFamily="18" charset="0"/>
              </a:rPr>
              <a:t>根线上，</a:t>
            </a:r>
            <a:r>
              <a:rPr kumimoji="1" lang="en-US" altLang="zh-CN" sz="2900" b="1" dirty="0">
                <a:solidFill>
                  <a:srgbClr val="000000"/>
                </a:solidFill>
                <a:latin typeface="Times New Roman" pitchFamily="18" charset="0"/>
              </a:rPr>
              <a:t>CPU</a:t>
            </a:r>
            <a:r>
              <a:rPr kumimoji="1" lang="zh-CN" altLang="en-US" sz="2900" b="1" dirty="0">
                <a:solidFill>
                  <a:srgbClr val="000000"/>
                </a:solidFill>
                <a:latin typeface="Times New Roman" pitchFamily="18" charset="0"/>
              </a:rPr>
              <a:t>只需一根端口线就能与诸多</a:t>
            </a:r>
            <a:r>
              <a:rPr kumimoji="1" lang="en-US" altLang="zh-CN" sz="2900" b="1" dirty="0">
                <a:solidFill>
                  <a:srgbClr val="000000"/>
                </a:solidFill>
                <a:latin typeface="Times New Roman" pitchFamily="18" charset="0"/>
              </a:rPr>
              <a:t>DS18B20</a:t>
            </a:r>
            <a:r>
              <a:rPr kumimoji="1" lang="zh-CN" altLang="en-US" sz="2900" b="1" dirty="0">
                <a:solidFill>
                  <a:srgbClr val="000000"/>
                </a:solidFill>
                <a:latin typeface="Times New Roman" pitchFamily="18" charset="0"/>
              </a:rPr>
              <a:t>进行通信，而它们只需简单的通信协议就能加以识别，占用微处理器的端口较少，可节省大量的引线和逻辑电路。</a:t>
            </a:r>
            <a:r>
              <a:rPr kumimoji="1" lang="en-US" altLang="zh-CN" sz="2900" b="1" dirty="0">
                <a:solidFill>
                  <a:srgbClr val="000000"/>
                </a:solidFill>
                <a:latin typeface="Times New Roman" pitchFamily="18" charset="0"/>
              </a:rPr>
              <a:t>DS18B20</a:t>
            </a:r>
            <a:r>
              <a:rPr kumimoji="1" lang="zh-CN" altLang="en-US" sz="2900" b="1" dirty="0">
                <a:solidFill>
                  <a:srgbClr val="000000"/>
                </a:solidFill>
                <a:latin typeface="Times New Roman" pitchFamily="18" charset="0"/>
              </a:rPr>
              <a:t>可编程设定</a:t>
            </a:r>
            <a:r>
              <a:rPr kumimoji="1" lang="en-US" altLang="zh-CN" sz="2900" b="1" dirty="0">
                <a:solidFill>
                  <a:srgbClr val="000000"/>
                </a:solidFill>
                <a:latin typeface="Times New Roman" pitchFamily="18" charset="0"/>
              </a:rPr>
              <a:t>9</a:t>
            </a:r>
            <a:r>
              <a:rPr kumimoji="1" lang="zh-CN" altLang="en-US" sz="2900" b="1" dirty="0">
                <a:solidFill>
                  <a:srgbClr val="000000"/>
                </a:solidFill>
                <a:latin typeface="Times New Roman" pitchFamily="18" charset="0"/>
              </a:rPr>
              <a:t>位～</a:t>
            </a:r>
            <a:r>
              <a:rPr kumimoji="1" lang="en-US" altLang="zh-CN" sz="2900" b="1" dirty="0">
                <a:solidFill>
                  <a:srgbClr val="000000"/>
                </a:solidFill>
                <a:latin typeface="Times New Roman" pitchFamily="18" charset="0"/>
              </a:rPr>
              <a:t>12</a:t>
            </a:r>
            <a:r>
              <a:rPr kumimoji="1" lang="zh-CN" altLang="en-US" sz="2900" b="1" dirty="0">
                <a:solidFill>
                  <a:srgbClr val="000000"/>
                </a:solidFill>
                <a:latin typeface="Times New Roman" pitchFamily="18" charset="0"/>
              </a:rPr>
              <a:t>位的分辨率，固有测量精度为</a:t>
            </a:r>
            <a:r>
              <a:rPr kumimoji="1" lang="en-US" altLang="zh-CN" sz="2900" b="1" dirty="0">
                <a:solidFill>
                  <a:srgbClr val="000000"/>
                </a:solidFill>
                <a:latin typeface="Times New Roman" pitchFamily="18" charset="0"/>
              </a:rPr>
              <a:t>±0.5℃</a:t>
            </a:r>
            <a:r>
              <a:rPr kumimoji="1" lang="zh-CN" altLang="en-US" sz="2900" b="1" dirty="0">
                <a:solidFill>
                  <a:srgbClr val="000000"/>
                </a:solidFill>
                <a:latin typeface="Times New Roman" pitchFamily="18" charset="0"/>
              </a:rPr>
              <a:t>，测量温度范围为</a:t>
            </a:r>
            <a:r>
              <a:rPr kumimoji="1" lang="en-US" altLang="zh-CN" sz="2900" b="1" dirty="0">
                <a:solidFill>
                  <a:srgbClr val="000000"/>
                </a:solidFill>
                <a:latin typeface="Times New Roman" pitchFamily="18" charset="0"/>
              </a:rPr>
              <a:t>-55℃</a:t>
            </a:r>
            <a:r>
              <a:rPr kumimoji="1" lang="zh-CN" altLang="en-US" sz="2900" b="1" dirty="0">
                <a:solidFill>
                  <a:srgbClr val="000000"/>
                </a:solidFill>
                <a:latin typeface="Times New Roman" pitchFamily="18" charset="0"/>
              </a:rPr>
              <a:t>～</a:t>
            </a:r>
            <a:r>
              <a:rPr kumimoji="1" lang="en-US" altLang="zh-CN" sz="2900" b="1" dirty="0">
                <a:solidFill>
                  <a:srgbClr val="000000"/>
                </a:solidFill>
                <a:latin typeface="Times New Roman" pitchFamily="18" charset="0"/>
              </a:rPr>
              <a:t>+125℃</a:t>
            </a:r>
            <a:r>
              <a:rPr kumimoji="1" lang="zh-CN" altLang="en-US" sz="2900" b="1" dirty="0">
                <a:solidFill>
                  <a:srgbClr val="000000"/>
                </a:solidFill>
                <a:latin typeface="Times New Roman" pitchFamily="18" charset="0"/>
              </a:rPr>
              <a:t>。用户还可自设定非易失性温度报警上、下限值，并可用报警搜索命令识别温度超限的</a:t>
            </a:r>
            <a:r>
              <a:rPr kumimoji="1" lang="en-US" altLang="zh-CN" sz="2900" b="1" dirty="0">
                <a:solidFill>
                  <a:srgbClr val="000000"/>
                </a:solidFill>
                <a:latin typeface="Times New Roman" pitchFamily="18" charset="0"/>
              </a:rPr>
              <a:t>DS18B20</a:t>
            </a:r>
            <a:r>
              <a:rPr kumimoji="1" lang="zh-CN" altLang="en-US" sz="2900" b="1" dirty="0">
                <a:solidFill>
                  <a:srgbClr val="000000"/>
                </a:solidFill>
                <a:latin typeface="Times New Roman" pitchFamily="18" charset="0"/>
              </a:rPr>
              <a:t>。由于温度计采用数字输出形式，故不需要</a:t>
            </a:r>
            <a:r>
              <a:rPr kumimoji="1" lang="en-US" altLang="zh-CN" sz="2900" b="1" dirty="0">
                <a:solidFill>
                  <a:srgbClr val="000000"/>
                </a:solidFill>
                <a:latin typeface="Times New Roman" pitchFamily="18" charset="0"/>
              </a:rPr>
              <a:t>A/D</a:t>
            </a:r>
            <a:r>
              <a:rPr kumimoji="1" lang="zh-CN" altLang="en-US" sz="2900" b="1" dirty="0">
                <a:solidFill>
                  <a:srgbClr val="000000"/>
                </a:solidFill>
                <a:latin typeface="Times New Roman" pitchFamily="18" charset="0"/>
              </a:rPr>
              <a:t>转换器。因此，</a:t>
            </a:r>
            <a:r>
              <a:rPr kumimoji="1" lang="en-US" altLang="zh-CN" sz="2900" b="1" dirty="0">
                <a:solidFill>
                  <a:srgbClr val="0000FF"/>
                </a:solidFill>
                <a:latin typeface="Times New Roman" pitchFamily="18" charset="0"/>
              </a:rPr>
              <a:t>DS18B20</a:t>
            </a:r>
            <a:r>
              <a:rPr kumimoji="1" lang="zh-CN" altLang="en-US" sz="2900" b="1" dirty="0">
                <a:solidFill>
                  <a:srgbClr val="0000FF"/>
                </a:solidFill>
                <a:latin typeface="Times New Roman" pitchFamily="18" charset="0"/>
              </a:rPr>
              <a:t>非常适用于远距离多点温度检测系统</a:t>
            </a:r>
            <a:r>
              <a:rPr kumimoji="1" lang="zh-CN" altLang="en-US" sz="2900" b="1" dirty="0">
                <a:solidFill>
                  <a:srgbClr val="000000"/>
                </a:solidFill>
                <a:latin typeface="Times New Roman" pitchFamily="18" charset="0"/>
              </a:rPr>
              <a:t>。 </a:t>
            </a:r>
          </a:p>
        </p:txBody>
      </p:sp>
    </p:spTree>
    <p:extLst>
      <p:ext uri="{BB962C8B-B14F-4D97-AF65-F5344CB8AC3E}">
        <p14:creationId xmlns:p14="http://schemas.microsoft.com/office/powerpoint/2010/main" val="29139900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3"/>
          <p:cNvSpPr>
            <a:spLocks noChangeArrowheads="1"/>
          </p:cNvSpPr>
          <p:nvPr/>
        </p:nvSpPr>
        <p:spPr bwMode="auto">
          <a:xfrm>
            <a:off x="1871419" y="115861"/>
            <a:ext cx="506346" cy="457094"/>
          </a:xfrm>
          <a:prstGeom prst="star4">
            <a:avLst>
              <a:gd name="adj" fmla="val 12500"/>
            </a:avLst>
          </a:prstGeom>
          <a:gradFill rotWithShape="0">
            <a:gsLst>
              <a:gs pos="0">
                <a:schemeClr val="hlink"/>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15363" name="AutoShape 5"/>
          <p:cNvSpPr>
            <a:spLocks noChangeArrowheads="1"/>
          </p:cNvSpPr>
          <p:nvPr/>
        </p:nvSpPr>
        <p:spPr bwMode="auto">
          <a:xfrm>
            <a:off x="8849160" y="190456"/>
            <a:ext cx="507934" cy="457094"/>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15364" name="Text Box 9"/>
          <p:cNvSpPr txBox="1">
            <a:spLocks noChangeArrowheads="1"/>
          </p:cNvSpPr>
          <p:nvPr/>
        </p:nvSpPr>
        <p:spPr bwMode="auto">
          <a:xfrm>
            <a:off x="838093" y="477730"/>
            <a:ext cx="10845975" cy="5910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2900" b="1" dirty="0">
                <a:solidFill>
                  <a:srgbClr val="0000FF"/>
                </a:solidFill>
                <a:latin typeface="宋体" pitchFamily="2" charset="-122"/>
              </a:rPr>
              <a:t>1</a:t>
            </a:r>
            <a:r>
              <a:rPr kumimoji="1" lang="zh-CN" altLang="en-US" sz="2900" b="1" dirty="0">
                <a:solidFill>
                  <a:srgbClr val="0000FF"/>
                </a:solidFill>
                <a:latin typeface="宋体" pitchFamily="2" charset="-122"/>
              </a:rPr>
              <a:t>．</a:t>
            </a:r>
            <a:r>
              <a:rPr kumimoji="1" lang="en-US" altLang="zh-CN" sz="2900" b="1" dirty="0">
                <a:solidFill>
                  <a:srgbClr val="0000FF"/>
                </a:solidFill>
                <a:latin typeface="宋体" pitchFamily="2" charset="-122"/>
              </a:rPr>
              <a:t>DS18B20</a:t>
            </a:r>
            <a:r>
              <a:rPr kumimoji="1" lang="zh-CN" altLang="en-US" sz="2900" b="1" dirty="0">
                <a:solidFill>
                  <a:srgbClr val="0000FF"/>
                </a:solidFill>
                <a:latin typeface="宋体" pitchFamily="2" charset="-122"/>
              </a:rPr>
              <a:t>的性能特点</a:t>
            </a:r>
          </a:p>
          <a:p>
            <a:pPr eaLnBrk="1" fontAlgn="base" hangingPunct="1">
              <a:spcBef>
                <a:spcPct val="0"/>
              </a:spcBef>
              <a:spcAft>
                <a:spcPct val="0"/>
              </a:spcAft>
            </a:pPr>
            <a:r>
              <a:rPr kumimoji="1" lang="en-US" altLang="zh-CN" sz="2900" b="1" dirty="0">
                <a:solidFill>
                  <a:srgbClr val="000000"/>
                </a:solidFill>
                <a:latin typeface="宋体" pitchFamily="2" charset="-122"/>
              </a:rPr>
              <a:t>(1) </a:t>
            </a:r>
            <a:r>
              <a:rPr kumimoji="1" lang="zh-CN" altLang="en-US" sz="2900" b="1" dirty="0">
                <a:solidFill>
                  <a:srgbClr val="000000"/>
                </a:solidFill>
                <a:latin typeface="宋体" pitchFamily="2" charset="-122"/>
              </a:rPr>
              <a:t>只需一个端口即可实现通信。</a:t>
            </a:r>
          </a:p>
          <a:p>
            <a:pPr eaLnBrk="1" fontAlgn="base" hangingPunct="1">
              <a:spcBef>
                <a:spcPct val="0"/>
              </a:spcBef>
              <a:spcAft>
                <a:spcPct val="0"/>
              </a:spcAft>
            </a:pPr>
            <a:r>
              <a:rPr kumimoji="1" lang="en-US" altLang="zh-CN" sz="2900" b="1" dirty="0">
                <a:solidFill>
                  <a:srgbClr val="000000"/>
                </a:solidFill>
                <a:latin typeface="宋体" pitchFamily="2" charset="-122"/>
              </a:rPr>
              <a:t>(2) </a:t>
            </a:r>
            <a:r>
              <a:rPr kumimoji="1" lang="zh-CN" altLang="en-US" sz="2900" b="1" dirty="0">
                <a:solidFill>
                  <a:srgbClr val="000000"/>
                </a:solidFill>
                <a:latin typeface="宋体" pitchFamily="2" charset="-122"/>
              </a:rPr>
              <a:t>可用数据线供电，电压范围：</a:t>
            </a:r>
            <a:r>
              <a:rPr kumimoji="1" lang="en-US" altLang="zh-CN" sz="2900" b="1" dirty="0">
                <a:solidFill>
                  <a:srgbClr val="000000"/>
                </a:solidFill>
                <a:latin typeface="宋体" pitchFamily="2" charset="-122"/>
              </a:rPr>
              <a:t>3.0V</a:t>
            </a:r>
            <a:r>
              <a:rPr kumimoji="1" lang="zh-CN" altLang="en-US" sz="2900" b="1" dirty="0">
                <a:solidFill>
                  <a:srgbClr val="000000"/>
                </a:solidFill>
                <a:latin typeface="宋体" pitchFamily="2" charset="-122"/>
              </a:rPr>
              <a:t>～</a:t>
            </a:r>
            <a:r>
              <a:rPr kumimoji="1" lang="en-US" altLang="zh-CN" sz="2900" b="1" dirty="0">
                <a:solidFill>
                  <a:srgbClr val="000000"/>
                </a:solidFill>
                <a:latin typeface="宋体" pitchFamily="2" charset="-122"/>
              </a:rPr>
              <a:t>5.5V</a:t>
            </a:r>
            <a:r>
              <a:rPr kumimoji="1" lang="zh-CN" altLang="en-US" sz="2900" b="1" dirty="0">
                <a:solidFill>
                  <a:srgbClr val="000000"/>
                </a:solidFill>
                <a:latin typeface="宋体" pitchFamily="2" charset="-122"/>
              </a:rPr>
              <a:t>。</a:t>
            </a:r>
          </a:p>
          <a:p>
            <a:pPr eaLnBrk="1" fontAlgn="base" hangingPunct="1">
              <a:spcBef>
                <a:spcPct val="0"/>
              </a:spcBef>
              <a:spcAft>
                <a:spcPct val="0"/>
              </a:spcAft>
            </a:pPr>
            <a:r>
              <a:rPr kumimoji="1" lang="en-US" altLang="zh-CN" sz="2900" b="1" dirty="0">
                <a:solidFill>
                  <a:srgbClr val="000000"/>
                </a:solidFill>
                <a:latin typeface="宋体" pitchFamily="2" charset="-122"/>
              </a:rPr>
              <a:t>(3) </a:t>
            </a:r>
            <a:r>
              <a:rPr kumimoji="1" lang="zh-CN" altLang="en-US" sz="2900" b="1" dirty="0">
                <a:solidFill>
                  <a:srgbClr val="000000"/>
                </a:solidFill>
                <a:latin typeface="宋体" pitchFamily="2" charset="-122"/>
              </a:rPr>
              <a:t>实际应用中不需要外部任何元器件即可实现测温。</a:t>
            </a:r>
          </a:p>
          <a:p>
            <a:pPr eaLnBrk="1" fontAlgn="base" hangingPunct="1">
              <a:spcBef>
                <a:spcPct val="0"/>
              </a:spcBef>
              <a:spcAft>
                <a:spcPct val="0"/>
              </a:spcAft>
            </a:pPr>
            <a:r>
              <a:rPr kumimoji="1" lang="en-US" altLang="zh-CN" sz="2900" b="1" dirty="0">
                <a:solidFill>
                  <a:srgbClr val="000000"/>
                </a:solidFill>
                <a:latin typeface="宋体" pitchFamily="2" charset="-122"/>
              </a:rPr>
              <a:t>(4) </a:t>
            </a:r>
            <a:r>
              <a:rPr kumimoji="1" lang="zh-CN" altLang="en-US" sz="2900" b="1" dirty="0">
                <a:solidFill>
                  <a:srgbClr val="000000"/>
                </a:solidFill>
                <a:latin typeface="宋体" pitchFamily="2" charset="-122"/>
              </a:rPr>
              <a:t>测温范围：</a:t>
            </a:r>
            <a:r>
              <a:rPr kumimoji="1" lang="en-US" altLang="zh-CN" sz="2900" b="1" dirty="0">
                <a:solidFill>
                  <a:srgbClr val="000000"/>
                </a:solidFill>
                <a:latin typeface="宋体" pitchFamily="2" charset="-122"/>
              </a:rPr>
              <a:t>-55℃</a:t>
            </a:r>
            <a:r>
              <a:rPr kumimoji="1" lang="zh-CN" altLang="en-US" sz="2900" b="1" dirty="0">
                <a:solidFill>
                  <a:srgbClr val="000000"/>
                </a:solidFill>
                <a:latin typeface="宋体" pitchFamily="2" charset="-122"/>
              </a:rPr>
              <a:t>～</a:t>
            </a:r>
            <a:r>
              <a:rPr kumimoji="1" lang="en-US" altLang="zh-CN" sz="2900" b="1" dirty="0">
                <a:solidFill>
                  <a:srgbClr val="000000"/>
                </a:solidFill>
                <a:latin typeface="宋体" pitchFamily="2" charset="-122"/>
              </a:rPr>
              <a:t>+125℃</a:t>
            </a:r>
            <a:r>
              <a:rPr kumimoji="1" lang="zh-CN" altLang="en-US" sz="2900" b="1" dirty="0">
                <a:solidFill>
                  <a:srgbClr val="000000"/>
                </a:solidFill>
                <a:latin typeface="宋体" pitchFamily="2" charset="-122"/>
              </a:rPr>
              <a:t>，在</a:t>
            </a:r>
            <a:r>
              <a:rPr kumimoji="1" lang="en-US" altLang="zh-CN" sz="2900" b="1" dirty="0">
                <a:solidFill>
                  <a:srgbClr val="000000"/>
                </a:solidFill>
                <a:latin typeface="宋体" pitchFamily="2" charset="-122"/>
              </a:rPr>
              <a:t>-10℃</a:t>
            </a:r>
            <a:r>
              <a:rPr kumimoji="1" lang="zh-CN" altLang="en-US" sz="2900" b="1" dirty="0">
                <a:solidFill>
                  <a:srgbClr val="000000"/>
                </a:solidFill>
                <a:latin typeface="宋体" pitchFamily="2" charset="-122"/>
              </a:rPr>
              <a:t>～</a:t>
            </a:r>
            <a:r>
              <a:rPr kumimoji="1" lang="en-US" altLang="zh-CN" sz="2900" b="1" dirty="0">
                <a:solidFill>
                  <a:srgbClr val="000000"/>
                </a:solidFill>
                <a:latin typeface="宋体" pitchFamily="2" charset="-122"/>
              </a:rPr>
              <a:t>+85℃</a:t>
            </a:r>
            <a:r>
              <a:rPr kumimoji="1" lang="zh-CN" altLang="en-US" sz="2900" b="1" dirty="0">
                <a:solidFill>
                  <a:srgbClr val="000000"/>
                </a:solidFill>
                <a:latin typeface="宋体" pitchFamily="2" charset="-122"/>
              </a:rPr>
              <a:t>时精度为</a:t>
            </a:r>
            <a:r>
              <a:rPr kumimoji="1" lang="en-US" altLang="zh-CN" sz="2900" b="1" dirty="0">
                <a:solidFill>
                  <a:srgbClr val="000000"/>
                </a:solidFill>
                <a:latin typeface="宋体" pitchFamily="2" charset="-122"/>
              </a:rPr>
              <a:t>±0.5℃</a:t>
            </a:r>
            <a:r>
              <a:rPr kumimoji="1" lang="zh-CN" altLang="en-US" sz="2900" b="1" dirty="0">
                <a:solidFill>
                  <a:srgbClr val="000000"/>
                </a:solidFill>
                <a:latin typeface="宋体" pitchFamily="2" charset="-122"/>
              </a:rPr>
              <a:t>。</a:t>
            </a:r>
          </a:p>
          <a:p>
            <a:pPr eaLnBrk="1" fontAlgn="base" hangingPunct="1">
              <a:spcBef>
                <a:spcPct val="0"/>
              </a:spcBef>
              <a:spcAft>
                <a:spcPct val="0"/>
              </a:spcAft>
            </a:pPr>
            <a:r>
              <a:rPr kumimoji="1" lang="en-US" altLang="zh-CN" sz="2900" b="1" dirty="0">
                <a:solidFill>
                  <a:srgbClr val="000000"/>
                </a:solidFill>
                <a:latin typeface="宋体" pitchFamily="2" charset="-122"/>
              </a:rPr>
              <a:t>(5) </a:t>
            </a:r>
            <a:r>
              <a:rPr kumimoji="1" lang="zh-CN" altLang="en-US" sz="2900" b="1" dirty="0">
                <a:solidFill>
                  <a:srgbClr val="000000"/>
                </a:solidFill>
                <a:latin typeface="宋体" pitchFamily="2" charset="-122"/>
              </a:rPr>
              <a:t>可编程的分辨率为</a:t>
            </a:r>
            <a:r>
              <a:rPr kumimoji="1" lang="en-US" altLang="zh-CN" sz="2900" b="1" dirty="0">
                <a:solidFill>
                  <a:srgbClr val="000000"/>
                </a:solidFill>
                <a:latin typeface="宋体" pitchFamily="2" charset="-122"/>
              </a:rPr>
              <a:t>9 </a:t>
            </a:r>
            <a:r>
              <a:rPr kumimoji="1" lang="zh-CN" altLang="en-US" sz="2900" b="1" dirty="0">
                <a:solidFill>
                  <a:srgbClr val="000000"/>
                </a:solidFill>
                <a:latin typeface="宋体" pitchFamily="2" charset="-122"/>
              </a:rPr>
              <a:t>～</a:t>
            </a:r>
            <a:r>
              <a:rPr kumimoji="1" lang="en-US" altLang="zh-CN" sz="2900" b="1" dirty="0">
                <a:solidFill>
                  <a:srgbClr val="000000"/>
                </a:solidFill>
                <a:latin typeface="宋体" pitchFamily="2" charset="-122"/>
              </a:rPr>
              <a:t>12</a:t>
            </a:r>
            <a:r>
              <a:rPr kumimoji="1" lang="zh-CN" altLang="en-US" sz="2900" b="1" dirty="0">
                <a:solidFill>
                  <a:srgbClr val="000000"/>
                </a:solidFill>
                <a:latin typeface="宋体" pitchFamily="2" charset="-122"/>
              </a:rPr>
              <a:t>位，对应的分辨温度为</a:t>
            </a:r>
            <a:r>
              <a:rPr kumimoji="1" lang="en-US" altLang="zh-CN" sz="2900" b="1" dirty="0">
                <a:solidFill>
                  <a:srgbClr val="000000"/>
                </a:solidFill>
                <a:latin typeface="宋体" pitchFamily="2" charset="-122"/>
              </a:rPr>
              <a:t>0.5℃</a:t>
            </a:r>
            <a:r>
              <a:rPr kumimoji="1" lang="zh-CN" altLang="en-US" sz="2900" b="1" dirty="0">
                <a:solidFill>
                  <a:srgbClr val="000000"/>
                </a:solidFill>
                <a:latin typeface="宋体" pitchFamily="2" charset="-122"/>
              </a:rPr>
              <a:t>、</a:t>
            </a:r>
            <a:r>
              <a:rPr kumimoji="1" lang="en-US" altLang="zh-CN" sz="2900" b="1" dirty="0">
                <a:solidFill>
                  <a:srgbClr val="000000"/>
                </a:solidFill>
                <a:latin typeface="宋体" pitchFamily="2" charset="-122"/>
              </a:rPr>
              <a:t>0.25℃</a:t>
            </a:r>
            <a:r>
              <a:rPr kumimoji="1" lang="zh-CN" altLang="en-US" sz="2900" b="1" dirty="0">
                <a:solidFill>
                  <a:srgbClr val="000000"/>
                </a:solidFill>
                <a:latin typeface="宋体" pitchFamily="2" charset="-122"/>
              </a:rPr>
              <a:t>、</a:t>
            </a:r>
            <a:r>
              <a:rPr kumimoji="1" lang="en-US" altLang="zh-CN" sz="2900" b="1" dirty="0">
                <a:solidFill>
                  <a:srgbClr val="000000"/>
                </a:solidFill>
                <a:latin typeface="宋体" pitchFamily="2" charset="-122"/>
              </a:rPr>
              <a:t>0.125℃</a:t>
            </a:r>
            <a:r>
              <a:rPr kumimoji="1" lang="zh-CN" altLang="en-US" sz="2900" b="1" dirty="0">
                <a:solidFill>
                  <a:srgbClr val="000000"/>
                </a:solidFill>
                <a:latin typeface="宋体" pitchFamily="2" charset="-122"/>
              </a:rPr>
              <a:t>和</a:t>
            </a:r>
            <a:r>
              <a:rPr kumimoji="1" lang="en-US" altLang="zh-CN" sz="2900" b="1" dirty="0">
                <a:solidFill>
                  <a:srgbClr val="000000"/>
                </a:solidFill>
                <a:latin typeface="宋体" pitchFamily="2" charset="-122"/>
              </a:rPr>
              <a:t>0.0625℃</a:t>
            </a:r>
            <a:r>
              <a:rPr kumimoji="1" lang="zh-CN" altLang="en-US" sz="2900" b="1" dirty="0">
                <a:solidFill>
                  <a:srgbClr val="000000"/>
                </a:solidFill>
                <a:latin typeface="宋体" pitchFamily="2" charset="-122"/>
              </a:rPr>
              <a:t>。</a:t>
            </a:r>
          </a:p>
          <a:p>
            <a:pPr eaLnBrk="1" fontAlgn="base" hangingPunct="1">
              <a:spcBef>
                <a:spcPct val="0"/>
              </a:spcBef>
              <a:spcAft>
                <a:spcPct val="0"/>
              </a:spcAft>
            </a:pPr>
            <a:r>
              <a:rPr kumimoji="1" lang="en-US" altLang="zh-CN" sz="2900" b="1" dirty="0">
                <a:solidFill>
                  <a:srgbClr val="000000"/>
                </a:solidFill>
                <a:latin typeface="宋体" pitchFamily="2" charset="-122"/>
              </a:rPr>
              <a:t>(6) </a:t>
            </a:r>
            <a:r>
              <a:rPr kumimoji="1" lang="zh-CN" altLang="en-US" sz="2900" b="1" dirty="0">
                <a:solidFill>
                  <a:srgbClr val="000000"/>
                </a:solidFill>
                <a:latin typeface="宋体" pitchFamily="2" charset="-122"/>
              </a:rPr>
              <a:t>负压特性：电源极性接反时，温度计不会因发热而烧毁，但不能正常工作。 </a:t>
            </a:r>
          </a:p>
          <a:p>
            <a:pPr eaLnBrk="1" fontAlgn="base" hangingPunct="1">
              <a:spcBef>
                <a:spcPct val="0"/>
              </a:spcBef>
              <a:spcAft>
                <a:spcPct val="0"/>
              </a:spcAft>
            </a:pPr>
            <a:r>
              <a:rPr kumimoji="1" lang="en-US" altLang="zh-CN" sz="2900" b="1" dirty="0">
                <a:solidFill>
                  <a:srgbClr val="000000"/>
                </a:solidFill>
                <a:latin typeface="宋体" pitchFamily="2" charset="-122"/>
              </a:rPr>
              <a:t>(7) </a:t>
            </a:r>
            <a:r>
              <a:rPr kumimoji="1" lang="zh-CN" altLang="en-US" sz="2900" b="1" dirty="0">
                <a:solidFill>
                  <a:srgbClr val="000000"/>
                </a:solidFill>
                <a:latin typeface="宋体" pitchFamily="2" charset="-122"/>
              </a:rPr>
              <a:t>内部有温度上、下限告警设置。非易失性温度报警触发器</a:t>
            </a:r>
            <a:r>
              <a:rPr kumimoji="1" lang="en-US" altLang="zh-CN" sz="2900" b="1" dirty="0">
                <a:solidFill>
                  <a:srgbClr val="000000"/>
                </a:solidFill>
                <a:latin typeface="宋体" pitchFamily="2" charset="-122"/>
              </a:rPr>
              <a:t>TH</a:t>
            </a:r>
            <a:r>
              <a:rPr kumimoji="1" lang="zh-CN" altLang="en-US" sz="2900" b="1" dirty="0">
                <a:solidFill>
                  <a:srgbClr val="000000"/>
                </a:solidFill>
                <a:latin typeface="宋体" pitchFamily="2" charset="-122"/>
              </a:rPr>
              <a:t>和</a:t>
            </a:r>
            <a:r>
              <a:rPr kumimoji="1" lang="en-US" altLang="zh-CN" sz="2900" b="1" dirty="0">
                <a:solidFill>
                  <a:srgbClr val="000000"/>
                </a:solidFill>
                <a:latin typeface="宋体" pitchFamily="2" charset="-122"/>
              </a:rPr>
              <a:t>TL</a:t>
            </a:r>
            <a:r>
              <a:rPr kumimoji="1" lang="zh-CN" altLang="en-US" sz="2900" b="1" dirty="0">
                <a:solidFill>
                  <a:srgbClr val="000000"/>
                </a:solidFill>
                <a:latin typeface="宋体" pitchFamily="2" charset="-122"/>
              </a:rPr>
              <a:t>。可通过软件写入用户报警上下限值。</a:t>
            </a:r>
          </a:p>
          <a:p>
            <a:pPr eaLnBrk="1" fontAlgn="base" hangingPunct="1">
              <a:spcBef>
                <a:spcPct val="0"/>
              </a:spcBef>
              <a:spcAft>
                <a:spcPct val="0"/>
              </a:spcAft>
            </a:pPr>
            <a:r>
              <a:rPr kumimoji="1" lang="en-US" altLang="zh-CN" sz="2900" b="1" dirty="0">
                <a:solidFill>
                  <a:srgbClr val="000000"/>
                </a:solidFill>
                <a:latin typeface="宋体" pitchFamily="2" charset="-122"/>
              </a:rPr>
              <a:t>(8) </a:t>
            </a:r>
            <a:r>
              <a:rPr kumimoji="1" lang="zh-CN" altLang="en-US" sz="2900" b="1" dirty="0">
                <a:solidFill>
                  <a:srgbClr val="000000"/>
                </a:solidFill>
                <a:latin typeface="宋体" pitchFamily="2" charset="-122"/>
              </a:rPr>
              <a:t>每个芯片唯一编码，支持联网寻址，零功耗等待。</a:t>
            </a:r>
          </a:p>
        </p:txBody>
      </p:sp>
    </p:spTree>
    <p:extLst>
      <p:ext uri="{BB962C8B-B14F-4D97-AF65-F5344CB8AC3E}">
        <p14:creationId xmlns:p14="http://schemas.microsoft.com/office/powerpoint/2010/main" val="34615480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3"/>
          <p:cNvSpPr>
            <a:spLocks noChangeArrowheads="1"/>
          </p:cNvSpPr>
          <p:nvPr/>
        </p:nvSpPr>
        <p:spPr bwMode="auto">
          <a:xfrm>
            <a:off x="1871419" y="115861"/>
            <a:ext cx="506346" cy="457094"/>
          </a:xfrm>
          <a:prstGeom prst="star4">
            <a:avLst>
              <a:gd name="adj" fmla="val 12500"/>
            </a:avLst>
          </a:prstGeom>
          <a:gradFill rotWithShape="0">
            <a:gsLst>
              <a:gs pos="0">
                <a:schemeClr val="hlink"/>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16387" name="AutoShape 5"/>
          <p:cNvSpPr>
            <a:spLocks noChangeArrowheads="1"/>
          </p:cNvSpPr>
          <p:nvPr/>
        </p:nvSpPr>
        <p:spPr bwMode="auto">
          <a:xfrm>
            <a:off x="8849160" y="190456"/>
            <a:ext cx="507934" cy="457094"/>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16388" name="Text Box 8"/>
          <p:cNvSpPr txBox="1">
            <a:spLocks noChangeArrowheads="1"/>
          </p:cNvSpPr>
          <p:nvPr/>
        </p:nvSpPr>
        <p:spPr bwMode="auto">
          <a:xfrm>
            <a:off x="477778" y="442810"/>
            <a:ext cx="11423749" cy="237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lnSpc>
                <a:spcPct val="150000"/>
              </a:lnSpc>
              <a:spcBef>
                <a:spcPct val="0"/>
              </a:spcBef>
              <a:spcAft>
                <a:spcPct val="0"/>
              </a:spcAft>
            </a:pPr>
            <a:r>
              <a:rPr kumimoji="1" lang="en-US" altLang="zh-CN" sz="2900" b="1" dirty="0">
                <a:solidFill>
                  <a:srgbClr val="0000FF"/>
                </a:solidFill>
                <a:latin typeface="Times New Roman" pitchFamily="18" charset="0"/>
              </a:rPr>
              <a:t>2</a:t>
            </a:r>
            <a:r>
              <a:rPr kumimoji="1" lang="zh-CN" altLang="en-US" sz="2900" b="1" dirty="0">
                <a:solidFill>
                  <a:srgbClr val="0000FF"/>
                </a:solidFill>
                <a:latin typeface="Times New Roman" pitchFamily="18" charset="0"/>
              </a:rPr>
              <a:t>．</a:t>
            </a:r>
            <a:r>
              <a:rPr kumimoji="1" lang="en-US" altLang="zh-CN" sz="2900" b="1" dirty="0">
                <a:solidFill>
                  <a:srgbClr val="0000FF"/>
                </a:solidFill>
                <a:latin typeface="Times New Roman" pitchFamily="18" charset="0"/>
              </a:rPr>
              <a:t>DS18B20</a:t>
            </a:r>
            <a:r>
              <a:rPr kumimoji="1" lang="zh-CN" altLang="en-US" sz="2900" b="1" dirty="0">
                <a:solidFill>
                  <a:srgbClr val="0000FF"/>
                </a:solidFill>
                <a:latin typeface="Times New Roman" pitchFamily="18" charset="0"/>
              </a:rPr>
              <a:t>的引脚功能介绍 </a:t>
            </a:r>
          </a:p>
          <a:p>
            <a:pPr eaLnBrk="1" fontAlgn="base" hangingPunct="1">
              <a:lnSpc>
                <a:spcPct val="150000"/>
              </a:lnSpc>
              <a:spcBef>
                <a:spcPct val="0"/>
              </a:spcBef>
              <a:spcAft>
                <a:spcPct val="0"/>
              </a:spcAft>
            </a:pPr>
            <a:r>
              <a:rPr kumimoji="1" lang="en-US" altLang="zh-CN" sz="2400" b="1" dirty="0">
                <a:solidFill>
                  <a:srgbClr val="000000"/>
                </a:solidFill>
                <a:latin typeface="Times New Roman" pitchFamily="18" charset="0"/>
              </a:rPr>
              <a:t>       DS18B20</a:t>
            </a:r>
            <a:r>
              <a:rPr kumimoji="1" lang="zh-CN" altLang="en-US" sz="2400" b="1" dirty="0">
                <a:solidFill>
                  <a:srgbClr val="000000"/>
                </a:solidFill>
                <a:latin typeface="Times New Roman" pitchFamily="18" charset="0"/>
              </a:rPr>
              <a:t>的引脚排列如图所示，采用</a:t>
            </a:r>
            <a:r>
              <a:rPr kumimoji="1" lang="en-US" altLang="zh-CN" sz="2400" b="1" dirty="0">
                <a:solidFill>
                  <a:srgbClr val="000000"/>
                </a:solidFill>
                <a:latin typeface="Times New Roman" pitchFamily="18" charset="0"/>
              </a:rPr>
              <a:t>3</a:t>
            </a:r>
            <a:r>
              <a:rPr kumimoji="1" lang="zh-CN" altLang="en-US" sz="2400" b="1" dirty="0">
                <a:solidFill>
                  <a:srgbClr val="000000"/>
                </a:solidFill>
                <a:latin typeface="Times New Roman" pitchFamily="18" charset="0"/>
              </a:rPr>
              <a:t>脚</a:t>
            </a:r>
            <a:r>
              <a:rPr kumimoji="1" lang="en-US" altLang="zh-CN" sz="2400" b="1" dirty="0">
                <a:solidFill>
                  <a:srgbClr val="000000"/>
                </a:solidFill>
                <a:latin typeface="Times New Roman" pitchFamily="18" charset="0"/>
              </a:rPr>
              <a:t>PR-35</a:t>
            </a:r>
            <a:r>
              <a:rPr kumimoji="1" lang="zh-CN" altLang="en-US" sz="2400" b="1" dirty="0">
                <a:solidFill>
                  <a:srgbClr val="000000"/>
                </a:solidFill>
                <a:latin typeface="Times New Roman" pitchFamily="18" charset="0"/>
              </a:rPr>
              <a:t>封装或</a:t>
            </a:r>
            <a:r>
              <a:rPr kumimoji="1" lang="en-US" altLang="zh-CN" sz="2400" b="1" dirty="0">
                <a:solidFill>
                  <a:srgbClr val="000000"/>
                </a:solidFill>
                <a:latin typeface="Times New Roman" pitchFamily="18" charset="0"/>
              </a:rPr>
              <a:t>8</a:t>
            </a:r>
            <a:r>
              <a:rPr kumimoji="1" lang="zh-CN" altLang="en-US" sz="2400" b="1" dirty="0">
                <a:solidFill>
                  <a:srgbClr val="000000"/>
                </a:solidFill>
                <a:latin typeface="Times New Roman" pitchFamily="18" charset="0"/>
              </a:rPr>
              <a:t>脚</a:t>
            </a:r>
            <a:r>
              <a:rPr kumimoji="1" lang="en-US" altLang="zh-CN" sz="2400" b="1" dirty="0">
                <a:solidFill>
                  <a:srgbClr val="000000"/>
                </a:solidFill>
                <a:latin typeface="Times New Roman" pitchFamily="18" charset="0"/>
              </a:rPr>
              <a:t>SOIC</a:t>
            </a:r>
            <a:r>
              <a:rPr kumimoji="1" lang="zh-CN" altLang="en-US" sz="2400" b="1" dirty="0">
                <a:solidFill>
                  <a:srgbClr val="000000"/>
                </a:solidFill>
                <a:latin typeface="Times New Roman" pitchFamily="18" charset="0"/>
              </a:rPr>
              <a:t>封装。</a:t>
            </a:r>
            <a:r>
              <a:rPr kumimoji="1" lang="en-US" altLang="zh-CN" sz="2400" b="1" dirty="0">
                <a:solidFill>
                  <a:srgbClr val="000000"/>
                </a:solidFill>
                <a:latin typeface="Times New Roman" pitchFamily="18" charset="0"/>
              </a:rPr>
              <a:t>I/O</a:t>
            </a:r>
            <a:r>
              <a:rPr kumimoji="1" lang="zh-CN" altLang="en-US" sz="2400" b="1" dirty="0">
                <a:solidFill>
                  <a:srgbClr val="000000"/>
                </a:solidFill>
                <a:latin typeface="Times New Roman" pitchFamily="18" charset="0"/>
              </a:rPr>
              <a:t>为数据输入</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Times New Roman" pitchFamily="18" charset="0"/>
              </a:rPr>
              <a:t>输出端</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Times New Roman" pitchFamily="18" charset="0"/>
              </a:rPr>
              <a:t>即单线总线</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Times New Roman" pitchFamily="18" charset="0"/>
              </a:rPr>
              <a:t>，属于漏极开路输出，外接上拉电阻后常态下呈高电平。</a:t>
            </a:r>
            <a:r>
              <a:rPr kumimoji="1" lang="en-US" altLang="zh-CN" sz="2400" b="1" i="1" dirty="0">
                <a:solidFill>
                  <a:srgbClr val="000000"/>
                </a:solidFill>
                <a:latin typeface="Times New Roman" pitchFamily="18" charset="0"/>
              </a:rPr>
              <a:t>U</a:t>
            </a:r>
            <a:r>
              <a:rPr kumimoji="1" lang="en-US" altLang="zh-CN" sz="2400" b="1" dirty="0">
                <a:solidFill>
                  <a:srgbClr val="000000"/>
                </a:solidFill>
                <a:latin typeface="Times New Roman" pitchFamily="18" charset="0"/>
              </a:rPr>
              <a:t>DD</a:t>
            </a:r>
            <a:r>
              <a:rPr kumimoji="1" lang="zh-CN" altLang="en-US" sz="2400" b="1" dirty="0">
                <a:solidFill>
                  <a:srgbClr val="000000"/>
                </a:solidFill>
                <a:latin typeface="Times New Roman" pitchFamily="18" charset="0"/>
              </a:rPr>
              <a:t>是可供选用的外部</a:t>
            </a:r>
            <a:r>
              <a:rPr kumimoji="1" lang="en-US" altLang="zh-CN" sz="2400" b="1" dirty="0">
                <a:solidFill>
                  <a:srgbClr val="000000"/>
                </a:solidFill>
                <a:latin typeface="Times New Roman" pitchFamily="18" charset="0"/>
              </a:rPr>
              <a:t>+5V</a:t>
            </a:r>
            <a:r>
              <a:rPr kumimoji="1" lang="zh-CN" altLang="en-US" sz="2400" b="1" dirty="0">
                <a:solidFill>
                  <a:srgbClr val="000000"/>
                </a:solidFill>
                <a:latin typeface="Times New Roman" pitchFamily="18" charset="0"/>
              </a:rPr>
              <a:t>电源端，不用时需接地。</a:t>
            </a:r>
            <a:r>
              <a:rPr kumimoji="1" lang="en-US" altLang="zh-CN" sz="2400" b="1" dirty="0">
                <a:solidFill>
                  <a:srgbClr val="000000"/>
                </a:solidFill>
                <a:latin typeface="Times New Roman" pitchFamily="18" charset="0"/>
              </a:rPr>
              <a:t>GND</a:t>
            </a:r>
            <a:r>
              <a:rPr kumimoji="1" lang="zh-CN" altLang="en-US" sz="2400" b="1" dirty="0">
                <a:solidFill>
                  <a:srgbClr val="000000"/>
                </a:solidFill>
                <a:latin typeface="Times New Roman" pitchFamily="18" charset="0"/>
              </a:rPr>
              <a:t>为地，</a:t>
            </a:r>
            <a:r>
              <a:rPr kumimoji="1" lang="en-US" altLang="zh-CN" sz="2400" b="1" dirty="0">
                <a:solidFill>
                  <a:srgbClr val="000000"/>
                </a:solidFill>
                <a:latin typeface="Times New Roman" pitchFamily="18" charset="0"/>
              </a:rPr>
              <a:t>NC</a:t>
            </a:r>
            <a:r>
              <a:rPr kumimoji="1" lang="zh-CN" altLang="en-US" sz="2400" b="1" dirty="0">
                <a:solidFill>
                  <a:srgbClr val="000000"/>
                </a:solidFill>
                <a:latin typeface="Times New Roman" pitchFamily="18" charset="0"/>
              </a:rPr>
              <a:t>为空脚。</a:t>
            </a:r>
          </a:p>
        </p:txBody>
      </p:sp>
      <p:pic>
        <p:nvPicPr>
          <p:cNvPr id="16389" name="Picture 10" descr="591"/>
          <p:cNvPicPr>
            <a:picLocks noChangeAspect="1" noChangeArrowheads="1"/>
          </p:cNvPicPr>
          <p:nvPr/>
        </p:nvPicPr>
        <p:blipFill>
          <a:blip r:embed="rId2">
            <a:extLst>
              <a:ext uri="{28A0092B-C50C-407E-A947-70E740481C1C}">
                <a14:useLocalDpi xmlns:a14="http://schemas.microsoft.com/office/drawing/2010/main" val="0"/>
              </a:ext>
            </a:extLst>
          </a:blip>
          <a:srcRect t="2625" b="12085"/>
          <a:stretch>
            <a:fillRect/>
          </a:stretch>
        </p:blipFill>
        <p:spPr bwMode="auto">
          <a:xfrm>
            <a:off x="2350782" y="2996315"/>
            <a:ext cx="7392025" cy="303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11"/>
          <p:cNvSpPr txBox="1">
            <a:spLocks noChangeArrowheads="1"/>
          </p:cNvSpPr>
          <p:nvPr/>
        </p:nvSpPr>
        <p:spPr bwMode="auto">
          <a:xfrm>
            <a:off x="2350782" y="6156490"/>
            <a:ext cx="7296786" cy="4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2400" b="1">
                <a:solidFill>
                  <a:srgbClr val="000000"/>
                </a:solidFill>
                <a:latin typeface="Times New Roman" pitchFamily="18" charset="0"/>
              </a:rPr>
              <a:t>(a) PR-35</a:t>
            </a:r>
            <a:r>
              <a:rPr kumimoji="1" lang="zh-CN" altLang="en-US" sz="2400" b="1">
                <a:solidFill>
                  <a:srgbClr val="000000"/>
                </a:solidFill>
                <a:latin typeface="Times New Roman" pitchFamily="18" charset="0"/>
              </a:rPr>
              <a:t>封装                           </a:t>
            </a:r>
            <a:r>
              <a:rPr kumimoji="1" lang="en-US" altLang="zh-CN" sz="2400" b="1">
                <a:solidFill>
                  <a:srgbClr val="000000"/>
                </a:solidFill>
                <a:latin typeface="Times New Roman" pitchFamily="18" charset="0"/>
              </a:rPr>
              <a:t>(b) SOIC</a:t>
            </a:r>
            <a:r>
              <a:rPr kumimoji="1" lang="zh-CN" altLang="en-US" sz="2400" b="1">
                <a:solidFill>
                  <a:srgbClr val="000000"/>
                </a:solidFill>
                <a:latin typeface="Times New Roman" pitchFamily="18" charset="0"/>
              </a:rPr>
              <a:t>封装</a:t>
            </a:r>
            <a:endParaRPr kumimoji="1" lang="zh-CN" altLang="en-US" sz="2400">
              <a:solidFill>
                <a:srgbClr val="000000"/>
              </a:solidFill>
              <a:latin typeface="Times New Roman" pitchFamily="18" charset="0"/>
            </a:endParaRPr>
          </a:p>
        </p:txBody>
      </p:sp>
    </p:spTree>
    <p:extLst>
      <p:ext uri="{BB962C8B-B14F-4D97-AF65-F5344CB8AC3E}">
        <p14:creationId xmlns:p14="http://schemas.microsoft.com/office/powerpoint/2010/main" val="23867117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3"/>
          <p:cNvSpPr>
            <a:spLocks noChangeArrowheads="1"/>
          </p:cNvSpPr>
          <p:nvPr/>
        </p:nvSpPr>
        <p:spPr bwMode="auto">
          <a:xfrm>
            <a:off x="1871419" y="115861"/>
            <a:ext cx="506346" cy="457094"/>
          </a:xfrm>
          <a:prstGeom prst="star4">
            <a:avLst>
              <a:gd name="adj" fmla="val 12500"/>
            </a:avLst>
          </a:prstGeom>
          <a:gradFill rotWithShape="0">
            <a:gsLst>
              <a:gs pos="0">
                <a:schemeClr val="hlink"/>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17411" name="AutoShape 5"/>
          <p:cNvSpPr>
            <a:spLocks noChangeArrowheads="1"/>
          </p:cNvSpPr>
          <p:nvPr/>
        </p:nvSpPr>
        <p:spPr bwMode="auto">
          <a:xfrm>
            <a:off x="8849160" y="190456"/>
            <a:ext cx="507934" cy="457094"/>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17412" name="Text Box 8"/>
          <p:cNvSpPr txBox="1">
            <a:spLocks noChangeArrowheads="1"/>
          </p:cNvSpPr>
          <p:nvPr/>
        </p:nvSpPr>
        <p:spPr bwMode="auto">
          <a:xfrm>
            <a:off x="911109" y="436462"/>
            <a:ext cx="9788838" cy="13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2900" b="1" dirty="0">
                <a:solidFill>
                  <a:srgbClr val="0000FF"/>
                </a:solidFill>
                <a:latin typeface="Times New Roman" pitchFamily="18" charset="0"/>
              </a:rPr>
              <a:t>3</a:t>
            </a:r>
            <a:r>
              <a:rPr kumimoji="1" lang="zh-CN" altLang="en-US" sz="2900" b="1" dirty="0">
                <a:solidFill>
                  <a:srgbClr val="0000FF"/>
                </a:solidFill>
                <a:latin typeface="Times New Roman" pitchFamily="18" charset="0"/>
              </a:rPr>
              <a:t>．</a:t>
            </a:r>
            <a:r>
              <a:rPr kumimoji="1" lang="en-US" altLang="zh-CN" sz="2900" b="1" dirty="0">
                <a:solidFill>
                  <a:srgbClr val="0000FF"/>
                </a:solidFill>
                <a:latin typeface="Times New Roman" pitchFamily="18" charset="0"/>
              </a:rPr>
              <a:t>DS18B20</a:t>
            </a:r>
            <a:r>
              <a:rPr kumimoji="1" lang="zh-CN" altLang="en-US" sz="2900" b="1" dirty="0">
                <a:solidFill>
                  <a:srgbClr val="0000FF"/>
                </a:solidFill>
                <a:latin typeface="Times New Roman" pitchFamily="18" charset="0"/>
              </a:rPr>
              <a:t>的内部结构</a:t>
            </a:r>
            <a:endParaRPr kumimoji="1" lang="en-US" altLang="zh-CN" sz="2900" b="1" dirty="0">
              <a:solidFill>
                <a:srgbClr val="0000FF"/>
              </a:solidFill>
              <a:latin typeface="Times New Roman" pitchFamily="18" charset="0"/>
            </a:endParaRPr>
          </a:p>
          <a:p>
            <a:pPr eaLnBrk="1" fontAlgn="base" hangingPunct="1">
              <a:spcBef>
                <a:spcPct val="0"/>
              </a:spcBef>
              <a:spcAft>
                <a:spcPct val="0"/>
              </a:spcAft>
            </a:pPr>
            <a:endParaRPr kumimoji="1" lang="zh-CN" altLang="en-US" sz="2900" b="1" dirty="0">
              <a:solidFill>
                <a:srgbClr val="0000FF"/>
              </a:solidFill>
              <a:latin typeface="Times New Roman" pitchFamily="18" charset="0"/>
            </a:endParaRPr>
          </a:p>
          <a:p>
            <a:pPr eaLnBrk="1" fontAlgn="base" hangingPunct="1">
              <a:spcBef>
                <a:spcPct val="0"/>
              </a:spcBef>
              <a:spcAft>
                <a:spcPct val="0"/>
              </a:spcAft>
            </a:pPr>
            <a:r>
              <a:rPr kumimoji="1" lang="en-US" altLang="zh-CN" sz="2400" b="1" dirty="0">
                <a:solidFill>
                  <a:srgbClr val="000000"/>
                </a:solidFill>
                <a:latin typeface="Times New Roman" pitchFamily="18" charset="0"/>
              </a:rPr>
              <a:t>DS18B20</a:t>
            </a:r>
            <a:r>
              <a:rPr kumimoji="1" lang="zh-CN" altLang="en-US" sz="2400" b="1" dirty="0">
                <a:solidFill>
                  <a:srgbClr val="000000"/>
                </a:solidFill>
                <a:latin typeface="Times New Roman" pitchFamily="18" charset="0"/>
              </a:rPr>
              <a:t>内部结构如图所示，主要包括下列</a:t>
            </a:r>
            <a:r>
              <a:rPr kumimoji="1" lang="en-US" altLang="zh-CN" sz="2400" b="1" dirty="0">
                <a:solidFill>
                  <a:srgbClr val="000000"/>
                </a:solidFill>
                <a:latin typeface="Times New Roman" pitchFamily="18" charset="0"/>
              </a:rPr>
              <a:t>7</a:t>
            </a:r>
            <a:r>
              <a:rPr kumimoji="1" lang="zh-CN" altLang="en-US" sz="2400" b="1" dirty="0">
                <a:solidFill>
                  <a:srgbClr val="000000"/>
                </a:solidFill>
                <a:latin typeface="Times New Roman" pitchFamily="18" charset="0"/>
              </a:rPr>
              <a:t>部分。</a:t>
            </a:r>
          </a:p>
        </p:txBody>
      </p:sp>
      <p:pic>
        <p:nvPicPr>
          <p:cNvPr id="17413" name="Picture 9" descr="592"/>
          <p:cNvPicPr>
            <a:picLocks noChangeAspect="1" noChangeArrowheads="1"/>
          </p:cNvPicPr>
          <p:nvPr/>
        </p:nvPicPr>
        <p:blipFill>
          <a:blip r:embed="rId2">
            <a:extLst>
              <a:ext uri="{28A0092B-C50C-407E-A947-70E740481C1C}">
                <a14:useLocalDpi xmlns:a14="http://schemas.microsoft.com/office/drawing/2010/main" val="0"/>
              </a:ext>
            </a:extLst>
          </a:blip>
          <a:srcRect l="3539" t="2808" r="4953" b="3685"/>
          <a:stretch>
            <a:fillRect/>
          </a:stretch>
        </p:blipFill>
        <p:spPr bwMode="auto">
          <a:xfrm>
            <a:off x="1487297" y="2133106"/>
            <a:ext cx="8447574" cy="377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24032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3"/>
          <p:cNvSpPr>
            <a:spLocks noChangeArrowheads="1"/>
          </p:cNvSpPr>
          <p:nvPr/>
        </p:nvSpPr>
        <p:spPr bwMode="auto">
          <a:xfrm>
            <a:off x="1871419" y="115861"/>
            <a:ext cx="506346" cy="457094"/>
          </a:xfrm>
          <a:prstGeom prst="star4">
            <a:avLst>
              <a:gd name="adj" fmla="val 12500"/>
            </a:avLst>
          </a:prstGeom>
          <a:gradFill rotWithShape="0">
            <a:gsLst>
              <a:gs pos="0">
                <a:schemeClr val="hlink"/>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18435" name="AutoShape 5"/>
          <p:cNvSpPr>
            <a:spLocks noChangeArrowheads="1"/>
          </p:cNvSpPr>
          <p:nvPr/>
        </p:nvSpPr>
        <p:spPr bwMode="auto">
          <a:xfrm>
            <a:off x="8849160" y="190456"/>
            <a:ext cx="507934" cy="457094"/>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18436" name="Text Box 8"/>
          <p:cNvSpPr txBox="1">
            <a:spLocks noChangeArrowheads="1"/>
          </p:cNvSpPr>
          <p:nvPr/>
        </p:nvSpPr>
        <p:spPr bwMode="auto">
          <a:xfrm>
            <a:off x="431744" y="964979"/>
            <a:ext cx="11326924" cy="5910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2900" b="1">
                <a:solidFill>
                  <a:srgbClr val="000000"/>
                </a:solidFill>
                <a:latin typeface="宋体" pitchFamily="2" charset="-122"/>
              </a:rPr>
              <a:t>(1) </a:t>
            </a:r>
            <a:r>
              <a:rPr kumimoji="1" lang="zh-CN" altLang="en-US" sz="2900" b="1">
                <a:solidFill>
                  <a:srgbClr val="0000FF"/>
                </a:solidFill>
                <a:latin typeface="宋体" pitchFamily="2" charset="-122"/>
              </a:rPr>
              <a:t>寄生电源</a:t>
            </a:r>
            <a:r>
              <a:rPr kumimoji="1" lang="zh-CN" altLang="en-US" sz="2900" b="1">
                <a:solidFill>
                  <a:srgbClr val="000000"/>
                </a:solidFill>
                <a:latin typeface="宋体" pitchFamily="2" charset="-122"/>
              </a:rPr>
              <a:t>。</a:t>
            </a:r>
          </a:p>
          <a:p>
            <a:pPr eaLnBrk="1" fontAlgn="base" hangingPunct="1">
              <a:spcBef>
                <a:spcPct val="0"/>
              </a:spcBef>
              <a:spcAft>
                <a:spcPct val="0"/>
              </a:spcAft>
            </a:pPr>
            <a:r>
              <a:rPr kumimoji="1" lang="en-US" altLang="zh-CN" sz="2900" b="1">
                <a:solidFill>
                  <a:srgbClr val="000000"/>
                </a:solidFill>
                <a:latin typeface="宋体" pitchFamily="2" charset="-122"/>
              </a:rPr>
              <a:t>(2) </a:t>
            </a:r>
            <a:r>
              <a:rPr kumimoji="1" lang="zh-CN" altLang="en-US" sz="2900" b="1">
                <a:solidFill>
                  <a:srgbClr val="0000FF"/>
                </a:solidFill>
                <a:latin typeface="宋体" pitchFamily="2" charset="-122"/>
              </a:rPr>
              <a:t>温度传感器</a:t>
            </a:r>
            <a:r>
              <a:rPr kumimoji="1" lang="zh-CN" altLang="en-US" sz="2900" b="1">
                <a:solidFill>
                  <a:srgbClr val="000000"/>
                </a:solidFill>
                <a:latin typeface="宋体" pitchFamily="2" charset="-122"/>
              </a:rPr>
              <a:t>。</a:t>
            </a:r>
          </a:p>
          <a:p>
            <a:pPr eaLnBrk="1" fontAlgn="base" hangingPunct="1">
              <a:spcBef>
                <a:spcPct val="0"/>
              </a:spcBef>
              <a:spcAft>
                <a:spcPct val="0"/>
              </a:spcAft>
            </a:pPr>
            <a:r>
              <a:rPr kumimoji="1" lang="en-US" altLang="zh-CN" sz="2900" b="1">
                <a:solidFill>
                  <a:srgbClr val="000000"/>
                </a:solidFill>
                <a:latin typeface="宋体" pitchFamily="2" charset="-122"/>
              </a:rPr>
              <a:t>(3) </a:t>
            </a:r>
            <a:r>
              <a:rPr kumimoji="1" lang="en-US" altLang="zh-CN" sz="2900" b="1">
                <a:solidFill>
                  <a:srgbClr val="0000FF"/>
                </a:solidFill>
                <a:latin typeface="宋体" pitchFamily="2" charset="-122"/>
              </a:rPr>
              <a:t>64</a:t>
            </a:r>
            <a:r>
              <a:rPr kumimoji="1" lang="zh-CN" altLang="en-US" sz="2900" b="1">
                <a:solidFill>
                  <a:srgbClr val="0000FF"/>
                </a:solidFill>
                <a:latin typeface="宋体" pitchFamily="2" charset="-122"/>
              </a:rPr>
              <a:t>位激光</a:t>
            </a:r>
            <a:r>
              <a:rPr kumimoji="1" lang="en-US" altLang="zh-CN" sz="2900" b="1">
                <a:solidFill>
                  <a:srgbClr val="0000FF"/>
                </a:solidFill>
                <a:latin typeface="宋体" pitchFamily="2" charset="-122"/>
              </a:rPr>
              <a:t>ROM</a:t>
            </a:r>
            <a:r>
              <a:rPr kumimoji="1" lang="zh-CN" altLang="en-US" sz="2900" b="1">
                <a:solidFill>
                  <a:srgbClr val="0000FF"/>
                </a:solidFill>
                <a:latin typeface="宋体" pitchFamily="2" charset="-122"/>
              </a:rPr>
              <a:t>与单线接口</a:t>
            </a:r>
            <a:r>
              <a:rPr kumimoji="1" lang="zh-CN" altLang="en-US" sz="2900" b="1">
                <a:solidFill>
                  <a:srgbClr val="000000"/>
                </a:solidFill>
                <a:latin typeface="宋体" pitchFamily="2" charset="-122"/>
              </a:rPr>
              <a:t>；</a:t>
            </a:r>
            <a:r>
              <a:rPr kumimoji="1" lang="en-US" altLang="zh-CN" sz="2900" b="1">
                <a:solidFill>
                  <a:srgbClr val="000000"/>
                </a:solidFill>
                <a:latin typeface="宋体" pitchFamily="2" charset="-122"/>
              </a:rPr>
              <a:t>64</a:t>
            </a:r>
            <a:r>
              <a:rPr kumimoji="1" lang="zh-CN" altLang="en-US" sz="2900" b="1">
                <a:solidFill>
                  <a:srgbClr val="000000"/>
                </a:solidFill>
                <a:latin typeface="宋体" pitchFamily="2" charset="-122"/>
              </a:rPr>
              <a:t>位激光</a:t>
            </a:r>
            <a:r>
              <a:rPr kumimoji="1" lang="en-US" altLang="zh-CN" sz="2900" b="1">
                <a:solidFill>
                  <a:srgbClr val="000000"/>
                </a:solidFill>
                <a:latin typeface="宋体" pitchFamily="2" charset="-122"/>
              </a:rPr>
              <a:t>ROM</a:t>
            </a:r>
            <a:r>
              <a:rPr kumimoji="1" lang="zh-CN" altLang="en-US" sz="2900" b="1">
                <a:solidFill>
                  <a:srgbClr val="000000"/>
                </a:solidFill>
                <a:latin typeface="宋体" pitchFamily="2" charset="-122"/>
              </a:rPr>
              <a:t>从高位到低位依次为</a:t>
            </a:r>
            <a:r>
              <a:rPr kumimoji="1" lang="en-US" altLang="zh-CN" sz="2900" b="1">
                <a:solidFill>
                  <a:srgbClr val="000000"/>
                </a:solidFill>
                <a:latin typeface="宋体" pitchFamily="2" charset="-122"/>
              </a:rPr>
              <a:t>8</a:t>
            </a:r>
            <a:r>
              <a:rPr kumimoji="1" lang="zh-CN" altLang="en-US" sz="2900" b="1">
                <a:solidFill>
                  <a:srgbClr val="000000"/>
                </a:solidFill>
                <a:latin typeface="宋体" pitchFamily="2" charset="-122"/>
              </a:rPr>
              <a:t>位</a:t>
            </a:r>
            <a:r>
              <a:rPr kumimoji="1" lang="en-US" altLang="zh-CN" sz="2900" b="1">
                <a:solidFill>
                  <a:srgbClr val="000000"/>
                </a:solidFill>
                <a:latin typeface="宋体" pitchFamily="2" charset="-122"/>
              </a:rPr>
              <a:t>CRC</a:t>
            </a:r>
            <a:r>
              <a:rPr kumimoji="1" lang="zh-CN" altLang="en-US" sz="2900" b="1">
                <a:solidFill>
                  <a:srgbClr val="000000"/>
                </a:solidFill>
                <a:latin typeface="宋体" pitchFamily="2" charset="-122"/>
              </a:rPr>
              <a:t>、</a:t>
            </a:r>
            <a:r>
              <a:rPr kumimoji="1" lang="en-US" altLang="zh-CN" sz="2900" b="1">
                <a:solidFill>
                  <a:srgbClr val="000000"/>
                </a:solidFill>
                <a:latin typeface="宋体" pitchFamily="2" charset="-122"/>
              </a:rPr>
              <a:t>48</a:t>
            </a:r>
            <a:r>
              <a:rPr kumimoji="1" lang="zh-CN" altLang="en-US" sz="2900" b="1">
                <a:solidFill>
                  <a:srgbClr val="000000"/>
                </a:solidFill>
                <a:latin typeface="宋体" pitchFamily="2" charset="-122"/>
              </a:rPr>
              <a:t>位序列号和</a:t>
            </a:r>
            <a:r>
              <a:rPr kumimoji="1" lang="en-US" altLang="zh-CN" sz="2900" b="1">
                <a:solidFill>
                  <a:srgbClr val="000000"/>
                </a:solidFill>
                <a:latin typeface="宋体" pitchFamily="2" charset="-122"/>
              </a:rPr>
              <a:t>8</a:t>
            </a:r>
            <a:r>
              <a:rPr kumimoji="1" lang="zh-CN" altLang="en-US" sz="2900" b="1">
                <a:solidFill>
                  <a:srgbClr val="000000"/>
                </a:solidFill>
                <a:latin typeface="宋体" pitchFamily="2" charset="-122"/>
              </a:rPr>
              <a:t>位家族代码</a:t>
            </a:r>
            <a:r>
              <a:rPr kumimoji="1" lang="en-US" altLang="zh-CN" sz="2900" b="1">
                <a:solidFill>
                  <a:srgbClr val="000000"/>
                </a:solidFill>
                <a:latin typeface="宋体" pitchFamily="2" charset="-122"/>
              </a:rPr>
              <a:t>(28H)</a:t>
            </a:r>
            <a:r>
              <a:rPr kumimoji="1" lang="zh-CN" altLang="en-US" sz="2900" b="1">
                <a:solidFill>
                  <a:srgbClr val="000000"/>
                </a:solidFill>
                <a:latin typeface="宋体" pitchFamily="2" charset="-122"/>
              </a:rPr>
              <a:t>。    </a:t>
            </a:r>
          </a:p>
          <a:p>
            <a:pPr eaLnBrk="1" fontAlgn="base" hangingPunct="1">
              <a:spcBef>
                <a:spcPct val="0"/>
              </a:spcBef>
              <a:spcAft>
                <a:spcPct val="0"/>
              </a:spcAft>
            </a:pPr>
            <a:r>
              <a:rPr kumimoji="1" lang="en-US" altLang="zh-CN" sz="2900" b="1">
                <a:solidFill>
                  <a:srgbClr val="000000"/>
                </a:solidFill>
                <a:latin typeface="宋体" pitchFamily="2" charset="-122"/>
              </a:rPr>
              <a:t>(4) </a:t>
            </a:r>
            <a:r>
              <a:rPr kumimoji="1" lang="zh-CN" altLang="en-US" sz="2900" b="1">
                <a:solidFill>
                  <a:srgbClr val="0000FF"/>
                </a:solidFill>
                <a:latin typeface="宋体" pitchFamily="2" charset="-122"/>
              </a:rPr>
              <a:t>高速暂存器</a:t>
            </a:r>
            <a:r>
              <a:rPr kumimoji="1" lang="zh-CN" altLang="en-US" sz="2900" b="1">
                <a:solidFill>
                  <a:srgbClr val="000000"/>
                </a:solidFill>
                <a:latin typeface="宋体" pitchFamily="2" charset="-122"/>
              </a:rPr>
              <a:t>，即便笺式</a:t>
            </a:r>
            <a:r>
              <a:rPr kumimoji="1" lang="en-US" altLang="zh-CN" sz="2900" b="1">
                <a:solidFill>
                  <a:srgbClr val="000000"/>
                </a:solidFill>
                <a:latin typeface="宋体" pitchFamily="2" charset="-122"/>
              </a:rPr>
              <a:t>RAM</a:t>
            </a:r>
            <a:r>
              <a:rPr kumimoji="1" lang="zh-CN" altLang="en-US" sz="2900" b="1">
                <a:solidFill>
                  <a:srgbClr val="000000"/>
                </a:solidFill>
                <a:latin typeface="宋体" pitchFamily="2" charset="-122"/>
              </a:rPr>
              <a:t>，用于存放中间数据；配置寄存器为高速暂存存储器中的第五个字节。</a:t>
            </a:r>
            <a:r>
              <a:rPr kumimoji="1" lang="en-US" altLang="zh-CN" sz="2900" b="1">
                <a:solidFill>
                  <a:srgbClr val="000000"/>
                </a:solidFill>
                <a:latin typeface="宋体" pitchFamily="2" charset="-122"/>
              </a:rPr>
              <a:t>DS18B20</a:t>
            </a:r>
            <a:r>
              <a:rPr kumimoji="1" lang="zh-CN" altLang="en-US" sz="2900" b="1">
                <a:solidFill>
                  <a:srgbClr val="000000"/>
                </a:solidFill>
                <a:latin typeface="宋体" pitchFamily="2" charset="-122"/>
              </a:rPr>
              <a:t>在工作时按此寄存器中设置的分辨率将温度转换成相应精度的数值。该寄存器的</a:t>
            </a:r>
            <a:r>
              <a:rPr kumimoji="1" lang="en-US" altLang="zh-CN" sz="2900" b="1">
                <a:solidFill>
                  <a:srgbClr val="000000"/>
                </a:solidFill>
                <a:latin typeface="宋体" pitchFamily="2" charset="-122"/>
              </a:rPr>
              <a:t>R0</a:t>
            </a:r>
            <a:r>
              <a:rPr kumimoji="1" lang="zh-CN" altLang="en-US" sz="2900" b="1">
                <a:solidFill>
                  <a:srgbClr val="000000"/>
                </a:solidFill>
                <a:latin typeface="宋体" pitchFamily="2" charset="-122"/>
              </a:rPr>
              <a:t>、</a:t>
            </a:r>
            <a:r>
              <a:rPr kumimoji="1" lang="en-US" altLang="zh-CN" sz="2900" b="1">
                <a:solidFill>
                  <a:srgbClr val="000000"/>
                </a:solidFill>
                <a:latin typeface="宋体" pitchFamily="2" charset="-122"/>
              </a:rPr>
              <a:t>R1</a:t>
            </a:r>
            <a:r>
              <a:rPr kumimoji="1" lang="zh-CN" altLang="en-US" sz="2900" b="1">
                <a:solidFill>
                  <a:srgbClr val="000000"/>
                </a:solidFill>
                <a:latin typeface="宋体" pitchFamily="2" charset="-122"/>
              </a:rPr>
              <a:t>为分辨率设置位，出厂时</a:t>
            </a:r>
            <a:r>
              <a:rPr kumimoji="1" lang="en-US" altLang="zh-CN" sz="2900" b="1">
                <a:solidFill>
                  <a:srgbClr val="000000"/>
                </a:solidFill>
                <a:latin typeface="宋体" pitchFamily="2" charset="-122"/>
              </a:rPr>
              <a:t>R0</a:t>
            </a:r>
            <a:r>
              <a:rPr kumimoji="1" lang="zh-CN" altLang="en-US" sz="2900" b="1">
                <a:solidFill>
                  <a:srgbClr val="000000"/>
                </a:solidFill>
                <a:latin typeface="宋体" pitchFamily="2" charset="-122"/>
              </a:rPr>
              <a:t>、</a:t>
            </a:r>
            <a:r>
              <a:rPr kumimoji="1" lang="en-US" altLang="zh-CN" sz="2900" b="1">
                <a:solidFill>
                  <a:srgbClr val="000000"/>
                </a:solidFill>
                <a:latin typeface="宋体" pitchFamily="2" charset="-122"/>
              </a:rPr>
              <a:t>R1</a:t>
            </a:r>
            <a:r>
              <a:rPr kumimoji="1" lang="zh-CN" altLang="en-US" sz="2900" b="1">
                <a:solidFill>
                  <a:srgbClr val="000000"/>
                </a:solidFill>
                <a:latin typeface="宋体" pitchFamily="2" charset="-122"/>
              </a:rPr>
              <a:t>置为默认值：</a:t>
            </a:r>
            <a:r>
              <a:rPr kumimoji="1" lang="en-US" altLang="zh-CN" sz="2900" b="1">
                <a:solidFill>
                  <a:srgbClr val="000000"/>
                </a:solidFill>
                <a:latin typeface="宋体" pitchFamily="2" charset="-122"/>
              </a:rPr>
              <a:t>R0=1</a:t>
            </a:r>
            <a:r>
              <a:rPr kumimoji="1" lang="zh-CN" altLang="en-US" sz="2900" b="1">
                <a:solidFill>
                  <a:srgbClr val="000000"/>
                </a:solidFill>
                <a:latin typeface="宋体" pitchFamily="2" charset="-122"/>
              </a:rPr>
              <a:t>，</a:t>
            </a:r>
            <a:r>
              <a:rPr kumimoji="1" lang="en-US" altLang="zh-CN" sz="2900" b="1">
                <a:solidFill>
                  <a:srgbClr val="000000"/>
                </a:solidFill>
                <a:latin typeface="宋体" pitchFamily="2" charset="-122"/>
              </a:rPr>
              <a:t>R1=1(</a:t>
            </a:r>
            <a:r>
              <a:rPr kumimoji="1" lang="zh-CN" altLang="en-US" sz="2900" b="1">
                <a:solidFill>
                  <a:srgbClr val="000000"/>
                </a:solidFill>
                <a:latin typeface="宋体" pitchFamily="2" charset="-122"/>
              </a:rPr>
              <a:t>即</a:t>
            </a:r>
            <a:r>
              <a:rPr kumimoji="1" lang="en-US" altLang="zh-CN" sz="2900" b="1">
                <a:solidFill>
                  <a:srgbClr val="000000"/>
                </a:solidFill>
                <a:latin typeface="宋体" pitchFamily="2" charset="-122"/>
              </a:rPr>
              <a:t>12</a:t>
            </a:r>
            <a:r>
              <a:rPr kumimoji="1" lang="zh-CN" altLang="en-US" sz="2900" b="1">
                <a:solidFill>
                  <a:srgbClr val="000000"/>
                </a:solidFill>
                <a:latin typeface="宋体" pitchFamily="2" charset="-122"/>
              </a:rPr>
              <a:t>位分辨率</a:t>
            </a:r>
            <a:r>
              <a:rPr kumimoji="1" lang="en-US" altLang="zh-CN" sz="2900" b="1">
                <a:solidFill>
                  <a:srgbClr val="000000"/>
                </a:solidFill>
                <a:latin typeface="宋体" pitchFamily="2" charset="-122"/>
              </a:rPr>
              <a:t>)</a:t>
            </a:r>
            <a:r>
              <a:rPr kumimoji="1" lang="zh-CN" altLang="en-US" sz="2900" b="1">
                <a:solidFill>
                  <a:srgbClr val="000000"/>
                </a:solidFill>
                <a:latin typeface="宋体" pitchFamily="2" charset="-122"/>
              </a:rPr>
              <a:t>，用户可根据需要改写配置寄存器以获得合适的分辨率。</a:t>
            </a:r>
          </a:p>
          <a:p>
            <a:pPr eaLnBrk="1" fontAlgn="base" hangingPunct="1">
              <a:spcBef>
                <a:spcPct val="0"/>
              </a:spcBef>
              <a:spcAft>
                <a:spcPct val="0"/>
              </a:spcAft>
            </a:pPr>
            <a:r>
              <a:rPr kumimoji="1" lang="en-US" altLang="zh-CN" sz="2900" b="1">
                <a:solidFill>
                  <a:srgbClr val="000000"/>
                </a:solidFill>
                <a:latin typeface="宋体" pitchFamily="2" charset="-122"/>
              </a:rPr>
              <a:t>(5) </a:t>
            </a:r>
            <a:r>
              <a:rPr kumimoji="1" lang="en-US" altLang="zh-CN" sz="2900" b="1">
                <a:solidFill>
                  <a:srgbClr val="0000FF"/>
                </a:solidFill>
                <a:latin typeface="宋体" pitchFamily="2" charset="-122"/>
              </a:rPr>
              <a:t>TH</a:t>
            </a:r>
            <a:r>
              <a:rPr kumimoji="1" lang="zh-CN" altLang="en-US" sz="2900" b="1">
                <a:solidFill>
                  <a:srgbClr val="0000FF"/>
                </a:solidFill>
                <a:latin typeface="宋体" pitchFamily="2" charset="-122"/>
              </a:rPr>
              <a:t>触发寄存器和</a:t>
            </a:r>
            <a:r>
              <a:rPr kumimoji="1" lang="en-US" altLang="zh-CN" sz="2900" b="1">
                <a:solidFill>
                  <a:srgbClr val="0000FF"/>
                </a:solidFill>
                <a:latin typeface="宋体" pitchFamily="2" charset="-122"/>
              </a:rPr>
              <a:t>TL</a:t>
            </a:r>
            <a:r>
              <a:rPr kumimoji="1" lang="zh-CN" altLang="en-US" sz="2900" b="1">
                <a:solidFill>
                  <a:srgbClr val="0000FF"/>
                </a:solidFill>
                <a:latin typeface="宋体" pitchFamily="2" charset="-122"/>
              </a:rPr>
              <a:t>触发寄存器</a:t>
            </a:r>
            <a:r>
              <a:rPr kumimoji="1" lang="zh-CN" altLang="en-US" sz="2900" b="1">
                <a:solidFill>
                  <a:srgbClr val="000000"/>
                </a:solidFill>
                <a:latin typeface="宋体" pitchFamily="2" charset="-122"/>
              </a:rPr>
              <a:t>，分别用来存储用户设定的温度上、下限</a:t>
            </a:r>
            <a:r>
              <a:rPr kumimoji="1" lang="en-US" altLang="zh-CN" sz="2900" b="1" i="1">
                <a:solidFill>
                  <a:srgbClr val="000000"/>
                </a:solidFill>
                <a:latin typeface="宋体" pitchFamily="2" charset="-122"/>
              </a:rPr>
              <a:t>t</a:t>
            </a:r>
            <a:r>
              <a:rPr kumimoji="1" lang="en-US" altLang="zh-CN" sz="2900" b="1" baseline="-25000">
                <a:solidFill>
                  <a:srgbClr val="000000"/>
                </a:solidFill>
                <a:latin typeface="宋体" pitchFamily="2" charset="-122"/>
              </a:rPr>
              <a:t>H</a:t>
            </a:r>
            <a:r>
              <a:rPr kumimoji="1" lang="zh-CN" altLang="en-US" sz="2900" b="1">
                <a:solidFill>
                  <a:srgbClr val="000000"/>
                </a:solidFill>
                <a:latin typeface="宋体" pitchFamily="2" charset="-122"/>
              </a:rPr>
              <a:t>、</a:t>
            </a:r>
            <a:r>
              <a:rPr kumimoji="1" lang="en-US" altLang="zh-CN" sz="2900" b="1" i="1">
                <a:solidFill>
                  <a:srgbClr val="000000"/>
                </a:solidFill>
                <a:latin typeface="宋体" pitchFamily="2" charset="-122"/>
              </a:rPr>
              <a:t>t</a:t>
            </a:r>
            <a:r>
              <a:rPr kumimoji="1" lang="en-US" altLang="zh-CN" sz="2900" b="1" baseline="-25000">
                <a:solidFill>
                  <a:srgbClr val="000000"/>
                </a:solidFill>
                <a:latin typeface="宋体" pitchFamily="2" charset="-122"/>
              </a:rPr>
              <a:t>L</a:t>
            </a:r>
            <a:r>
              <a:rPr kumimoji="1" lang="zh-CN" altLang="en-US" sz="2900" b="1">
                <a:solidFill>
                  <a:srgbClr val="000000"/>
                </a:solidFill>
                <a:latin typeface="宋体" pitchFamily="2" charset="-122"/>
              </a:rPr>
              <a:t>值。</a:t>
            </a:r>
          </a:p>
          <a:p>
            <a:pPr eaLnBrk="1" fontAlgn="base" hangingPunct="1">
              <a:spcBef>
                <a:spcPct val="0"/>
              </a:spcBef>
              <a:spcAft>
                <a:spcPct val="0"/>
              </a:spcAft>
            </a:pPr>
            <a:r>
              <a:rPr kumimoji="1" lang="en-US" altLang="zh-CN" sz="2900" b="1">
                <a:solidFill>
                  <a:srgbClr val="000000"/>
                </a:solidFill>
                <a:latin typeface="宋体" pitchFamily="2" charset="-122"/>
              </a:rPr>
              <a:t>(6) </a:t>
            </a:r>
            <a:r>
              <a:rPr kumimoji="1" lang="zh-CN" altLang="en-US" sz="2900" b="1">
                <a:solidFill>
                  <a:srgbClr val="0000FF"/>
                </a:solidFill>
                <a:latin typeface="宋体" pitchFamily="2" charset="-122"/>
              </a:rPr>
              <a:t>存储与控制逻辑</a:t>
            </a:r>
            <a:r>
              <a:rPr kumimoji="1" lang="zh-CN" altLang="en-US" sz="2900" b="1">
                <a:solidFill>
                  <a:srgbClr val="000000"/>
                </a:solidFill>
                <a:latin typeface="宋体" pitchFamily="2" charset="-122"/>
              </a:rPr>
              <a:t>。</a:t>
            </a:r>
          </a:p>
          <a:p>
            <a:pPr eaLnBrk="1" fontAlgn="base" hangingPunct="1">
              <a:spcBef>
                <a:spcPct val="0"/>
              </a:spcBef>
              <a:spcAft>
                <a:spcPct val="0"/>
              </a:spcAft>
            </a:pPr>
            <a:r>
              <a:rPr kumimoji="1" lang="en-US" altLang="zh-CN" sz="2900" b="1">
                <a:solidFill>
                  <a:srgbClr val="000000"/>
                </a:solidFill>
                <a:latin typeface="宋体" pitchFamily="2" charset="-122"/>
              </a:rPr>
              <a:t>(7) </a:t>
            </a:r>
            <a:r>
              <a:rPr kumimoji="1" lang="en-US" altLang="zh-CN" sz="2900" b="1">
                <a:solidFill>
                  <a:srgbClr val="0000FF"/>
                </a:solidFill>
                <a:latin typeface="宋体" pitchFamily="2" charset="-122"/>
              </a:rPr>
              <a:t>8</a:t>
            </a:r>
            <a:r>
              <a:rPr kumimoji="1" lang="zh-CN" altLang="en-US" sz="2900" b="1">
                <a:solidFill>
                  <a:srgbClr val="0000FF"/>
                </a:solidFill>
                <a:latin typeface="宋体" pitchFamily="2" charset="-122"/>
              </a:rPr>
              <a:t>位循环冗余校验码</a:t>
            </a:r>
            <a:r>
              <a:rPr kumimoji="1" lang="en-US" altLang="zh-CN" sz="2900" b="1">
                <a:solidFill>
                  <a:srgbClr val="0000FF"/>
                </a:solidFill>
                <a:latin typeface="宋体" pitchFamily="2" charset="-122"/>
              </a:rPr>
              <a:t>(CRC)</a:t>
            </a:r>
            <a:r>
              <a:rPr kumimoji="1" lang="zh-CN" altLang="en-US" sz="2900" b="1">
                <a:solidFill>
                  <a:srgbClr val="0000FF"/>
                </a:solidFill>
                <a:latin typeface="宋体" pitchFamily="2" charset="-122"/>
              </a:rPr>
              <a:t>发生器</a:t>
            </a:r>
            <a:r>
              <a:rPr kumimoji="1" lang="zh-CN" altLang="en-US" sz="2900" b="1">
                <a:solidFill>
                  <a:srgbClr val="000000"/>
                </a:solidFill>
                <a:latin typeface="宋体" pitchFamily="2" charset="-122"/>
              </a:rPr>
              <a:t>。</a:t>
            </a:r>
          </a:p>
        </p:txBody>
      </p:sp>
      <p:sp>
        <p:nvSpPr>
          <p:cNvPr id="18437" name="TextBox 1"/>
          <p:cNvSpPr txBox="1">
            <a:spLocks noChangeArrowheads="1"/>
          </p:cNvSpPr>
          <p:nvPr/>
        </p:nvSpPr>
        <p:spPr bwMode="auto">
          <a:xfrm>
            <a:off x="695235" y="419003"/>
            <a:ext cx="4463468" cy="36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3" rIns="91404" bIns="45703">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lang="zh-CN" altLang="en-US">
                <a:solidFill>
                  <a:srgbClr val="000000"/>
                </a:solidFill>
              </a:rPr>
              <a:t>七个组成部分：</a:t>
            </a:r>
          </a:p>
        </p:txBody>
      </p:sp>
    </p:spTree>
    <p:extLst>
      <p:ext uri="{BB962C8B-B14F-4D97-AF65-F5344CB8AC3E}">
        <p14:creationId xmlns:p14="http://schemas.microsoft.com/office/powerpoint/2010/main" val="204502727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8"/>
          <p:cNvSpPr txBox="1">
            <a:spLocks noChangeArrowheads="1"/>
          </p:cNvSpPr>
          <p:nvPr/>
        </p:nvSpPr>
        <p:spPr bwMode="auto">
          <a:xfrm>
            <a:off x="912696" y="1196698"/>
            <a:ext cx="9788837" cy="323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50000"/>
              </a:spcBef>
              <a:spcAft>
                <a:spcPct val="0"/>
              </a:spcAft>
            </a:pPr>
            <a:r>
              <a:rPr kumimoji="1" lang="zh-CN" altLang="en-US" sz="2900" b="1">
                <a:solidFill>
                  <a:srgbClr val="000000"/>
                </a:solidFill>
                <a:latin typeface="Times New Roman" pitchFamily="18" charset="0"/>
              </a:rPr>
              <a:t>光刻</a:t>
            </a:r>
            <a:r>
              <a:rPr kumimoji="1" lang="en-US" altLang="zh-CN" sz="2900" b="1">
                <a:solidFill>
                  <a:srgbClr val="000000"/>
                </a:solidFill>
                <a:latin typeface="Times New Roman" pitchFamily="18" charset="0"/>
              </a:rPr>
              <a:t>ROM</a:t>
            </a:r>
            <a:r>
              <a:rPr kumimoji="1" lang="zh-CN" altLang="en-US" sz="2900" b="1">
                <a:solidFill>
                  <a:srgbClr val="000000"/>
                </a:solidFill>
                <a:latin typeface="Times New Roman" pitchFamily="18" charset="0"/>
              </a:rPr>
              <a:t>中的</a:t>
            </a:r>
            <a:r>
              <a:rPr kumimoji="1" lang="en-US" altLang="zh-CN" sz="2900" b="1">
                <a:solidFill>
                  <a:srgbClr val="000000"/>
                </a:solidFill>
                <a:latin typeface="Times New Roman" pitchFamily="18" charset="0"/>
              </a:rPr>
              <a:t>64</a:t>
            </a:r>
            <a:r>
              <a:rPr kumimoji="1" lang="zh-CN" altLang="en-US" sz="2900" b="1">
                <a:solidFill>
                  <a:srgbClr val="000000"/>
                </a:solidFill>
                <a:latin typeface="Times New Roman" pitchFamily="18" charset="0"/>
              </a:rPr>
              <a:t>位</a:t>
            </a:r>
            <a:r>
              <a:rPr kumimoji="1" lang="zh-CN" altLang="en-US" sz="2900" b="1">
                <a:solidFill>
                  <a:srgbClr val="0000FF"/>
                </a:solidFill>
                <a:latin typeface="Times New Roman" pitchFamily="18" charset="0"/>
              </a:rPr>
              <a:t>序列号</a:t>
            </a:r>
            <a:r>
              <a:rPr kumimoji="1" lang="zh-CN" altLang="en-US" sz="2900" b="1">
                <a:solidFill>
                  <a:srgbClr val="000000"/>
                </a:solidFill>
                <a:latin typeface="Times New Roman" pitchFamily="18" charset="0"/>
              </a:rPr>
              <a:t>是出厂前被光刻好的，可以看作是该</a:t>
            </a:r>
            <a:r>
              <a:rPr kumimoji="1" lang="en-US" altLang="zh-CN" sz="2900" b="1">
                <a:solidFill>
                  <a:srgbClr val="000000"/>
                </a:solidFill>
                <a:latin typeface="Times New Roman" pitchFamily="18" charset="0"/>
              </a:rPr>
              <a:t>DS18B20</a:t>
            </a:r>
            <a:r>
              <a:rPr kumimoji="1" lang="zh-CN" altLang="en-US" sz="2900" b="1">
                <a:solidFill>
                  <a:srgbClr val="000000"/>
                </a:solidFill>
                <a:latin typeface="Times New Roman" pitchFamily="18" charset="0"/>
              </a:rPr>
              <a:t>的地址序列码。</a:t>
            </a:r>
            <a:r>
              <a:rPr kumimoji="1" lang="en-US" altLang="zh-CN" sz="2900" b="1">
                <a:solidFill>
                  <a:srgbClr val="000000"/>
                </a:solidFill>
                <a:latin typeface="Times New Roman" pitchFamily="18" charset="0"/>
              </a:rPr>
              <a:t>64</a:t>
            </a:r>
            <a:r>
              <a:rPr kumimoji="1" lang="zh-CN" altLang="en-US" sz="2900" b="1">
                <a:solidFill>
                  <a:srgbClr val="000000"/>
                </a:solidFill>
                <a:latin typeface="Times New Roman" pitchFamily="18" charset="0"/>
              </a:rPr>
              <a:t>位光刻</a:t>
            </a:r>
            <a:r>
              <a:rPr kumimoji="1" lang="en-US" altLang="zh-CN" sz="2900" b="1">
                <a:solidFill>
                  <a:srgbClr val="000000"/>
                </a:solidFill>
                <a:latin typeface="Times New Roman" pitchFamily="18" charset="0"/>
              </a:rPr>
              <a:t>ROM</a:t>
            </a:r>
            <a:r>
              <a:rPr kumimoji="1" lang="zh-CN" altLang="en-US" sz="2900" b="1">
                <a:solidFill>
                  <a:srgbClr val="000000"/>
                </a:solidFill>
                <a:latin typeface="Times New Roman" pitchFamily="18" charset="0"/>
              </a:rPr>
              <a:t>的排列是：开始</a:t>
            </a:r>
            <a:r>
              <a:rPr kumimoji="1" lang="en-US" altLang="zh-CN" sz="2900" b="1">
                <a:solidFill>
                  <a:srgbClr val="000000"/>
                </a:solidFill>
                <a:latin typeface="Times New Roman" pitchFamily="18" charset="0"/>
              </a:rPr>
              <a:t>8</a:t>
            </a:r>
            <a:r>
              <a:rPr kumimoji="1" lang="zh-CN" altLang="en-US" sz="2900" b="1">
                <a:solidFill>
                  <a:srgbClr val="000000"/>
                </a:solidFill>
                <a:latin typeface="Times New Roman" pitchFamily="18" charset="0"/>
              </a:rPr>
              <a:t>位</a:t>
            </a:r>
            <a:r>
              <a:rPr kumimoji="1" lang="en-US" altLang="zh-CN" sz="2900" b="1">
                <a:solidFill>
                  <a:srgbClr val="000000"/>
                </a:solidFill>
                <a:latin typeface="Times New Roman" pitchFamily="18" charset="0"/>
              </a:rPr>
              <a:t>(28H)</a:t>
            </a:r>
            <a:r>
              <a:rPr kumimoji="1" lang="zh-CN" altLang="en-US" sz="2900" b="1">
                <a:solidFill>
                  <a:srgbClr val="000000"/>
                </a:solidFill>
                <a:latin typeface="Times New Roman" pitchFamily="18" charset="0"/>
              </a:rPr>
              <a:t>是产品类型标号，接着的</a:t>
            </a:r>
            <a:r>
              <a:rPr kumimoji="1" lang="en-US" altLang="zh-CN" sz="2900" b="1">
                <a:solidFill>
                  <a:srgbClr val="000000"/>
                </a:solidFill>
                <a:latin typeface="Times New Roman" pitchFamily="18" charset="0"/>
              </a:rPr>
              <a:t>48</a:t>
            </a:r>
            <a:r>
              <a:rPr kumimoji="1" lang="zh-CN" altLang="en-US" sz="2900" b="1">
                <a:solidFill>
                  <a:srgbClr val="000000"/>
                </a:solidFill>
                <a:latin typeface="Times New Roman" pitchFamily="18" charset="0"/>
              </a:rPr>
              <a:t>位是该</a:t>
            </a:r>
            <a:r>
              <a:rPr kumimoji="1" lang="en-US" altLang="zh-CN" sz="2900" b="1">
                <a:solidFill>
                  <a:srgbClr val="000000"/>
                </a:solidFill>
                <a:latin typeface="Times New Roman" pitchFamily="18" charset="0"/>
              </a:rPr>
              <a:t>DS18B20</a:t>
            </a:r>
            <a:r>
              <a:rPr kumimoji="1" lang="zh-CN" altLang="en-US" sz="2900" b="1">
                <a:solidFill>
                  <a:srgbClr val="000000"/>
                </a:solidFill>
                <a:latin typeface="Times New Roman" pitchFamily="18" charset="0"/>
              </a:rPr>
              <a:t>自身的序列号，最后</a:t>
            </a:r>
            <a:r>
              <a:rPr kumimoji="1" lang="en-US" altLang="zh-CN" sz="2900" b="1">
                <a:solidFill>
                  <a:srgbClr val="000000"/>
                </a:solidFill>
                <a:latin typeface="Times New Roman" pitchFamily="18" charset="0"/>
              </a:rPr>
              <a:t>8</a:t>
            </a:r>
            <a:r>
              <a:rPr kumimoji="1" lang="zh-CN" altLang="en-US" sz="2900" b="1">
                <a:solidFill>
                  <a:srgbClr val="000000"/>
                </a:solidFill>
                <a:latin typeface="Times New Roman" pitchFamily="18" charset="0"/>
              </a:rPr>
              <a:t>位是前面</a:t>
            </a:r>
            <a:r>
              <a:rPr kumimoji="1" lang="en-US" altLang="zh-CN" sz="2900" b="1">
                <a:solidFill>
                  <a:srgbClr val="000000"/>
                </a:solidFill>
                <a:latin typeface="Times New Roman" pitchFamily="18" charset="0"/>
              </a:rPr>
              <a:t>56</a:t>
            </a:r>
            <a:r>
              <a:rPr kumimoji="1" lang="zh-CN" altLang="en-US" sz="2900" b="1">
                <a:solidFill>
                  <a:srgbClr val="000000"/>
                </a:solidFill>
                <a:latin typeface="Times New Roman" pitchFamily="18" charset="0"/>
              </a:rPr>
              <a:t>位的循环冗余校验码</a:t>
            </a:r>
            <a:r>
              <a:rPr kumimoji="1" lang="en-US" altLang="zh-CN" sz="2900" b="1">
                <a:solidFill>
                  <a:srgbClr val="000000"/>
                </a:solidFill>
                <a:latin typeface="Times New Roman" pitchFamily="18" charset="0"/>
              </a:rPr>
              <a:t>(CRC=X8+X5+X4+1)</a:t>
            </a:r>
            <a:r>
              <a:rPr kumimoji="1" lang="zh-CN" altLang="en-US" sz="2900" b="1">
                <a:solidFill>
                  <a:srgbClr val="000000"/>
                </a:solidFill>
                <a:latin typeface="Times New Roman" pitchFamily="18" charset="0"/>
              </a:rPr>
              <a:t>。光刻</a:t>
            </a:r>
            <a:r>
              <a:rPr kumimoji="1" lang="en-US" altLang="zh-CN" sz="2900" b="1">
                <a:solidFill>
                  <a:srgbClr val="000000"/>
                </a:solidFill>
                <a:latin typeface="Times New Roman" pitchFamily="18" charset="0"/>
              </a:rPr>
              <a:t>ROM</a:t>
            </a:r>
            <a:r>
              <a:rPr kumimoji="1" lang="zh-CN" altLang="en-US" sz="2900" b="1">
                <a:solidFill>
                  <a:srgbClr val="000000"/>
                </a:solidFill>
                <a:latin typeface="Times New Roman" pitchFamily="18" charset="0"/>
              </a:rPr>
              <a:t>的作用是使每一个</a:t>
            </a:r>
            <a:r>
              <a:rPr kumimoji="1" lang="en-US" altLang="zh-CN" sz="2900" b="1">
                <a:solidFill>
                  <a:srgbClr val="000000"/>
                </a:solidFill>
                <a:latin typeface="Times New Roman" pitchFamily="18" charset="0"/>
              </a:rPr>
              <a:t>DS18B20</a:t>
            </a:r>
            <a:r>
              <a:rPr kumimoji="1" lang="zh-CN" altLang="en-US" sz="2900" b="1">
                <a:solidFill>
                  <a:srgbClr val="000000"/>
                </a:solidFill>
                <a:latin typeface="Times New Roman" pitchFamily="18" charset="0"/>
              </a:rPr>
              <a:t>都各不相同，这样就可以实现一根总线上挂接多个</a:t>
            </a:r>
            <a:r>
              <a:rPr kumimoji="1" lang="en-US" altLang="zh-CN" sz="2900" b="1">
                <a:solidFill>
                  <a:srgbClr val="000000"/>
                </a:solidFill>
                <a:latin typeface="Times New Roman" pitchFamily="18" charset="0"/>
              </a:rPr>
              <a:t>DS18B20</a:t>
            </a:r>
            <a:r>
              <a:rPr kumimoji="1" lang="zh-CN" altLang="en-US" sz="2900" b="1">
                <a:solidFill>
                  <a:srgbClr val="000000"/>
                </a:solidFill>
                <a:latin typeface="Times New Roman" pitchFamily="18" charset="0"/>
              </a:rPr>
              <a:t>的目的。</a:t>
            </a:r>
          </a:p>
        </p:txBody>
      </p:sp>
      <p:sp>
        <p:nvSpPr>
          <p:cNvPr id="19459" name="Text Box 11"/>
          <p:cNvSpPr txBox="1">
            <a:spLocks noChangeArrowheads="1"/>
          </p:cNvSpPr>
          <p:nvPr/>
        </p:nvSpPr>
        <p:spPr bwMode="auto">
          <a:xfrm>
            <a:off x="2350782" y="188869"/>
            <a:ext cx="6623774" cy="601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50000"/>
              </a:spcBef>
              <a:spcAft>
                <a:spcPct val="0"/>
              </a:spcAft>
            </a:pPr>
            <a:r>
              <a:rPr lang="en-US" altLang="zh-CN" sz="3200">
                <a:solidFill>
                  <a:srgbClr val="0000FF"/>
                </a:solidFill>
                <a:latin typeface="Arial" pitchFamily="34" charset="0"/>
              </a:rPr>
              <a:t>DS18B20</a:t>
            </a:r>
            <a:r>
              <a:rPr lang="zh-CN" altLang="en-US" sz="3200">
                <a:solidFill>
                  <a:srgbClr val="0000FF"/>
                </a:solidFill>
                <a:latin typeface="Arial" pitchFamily="34" charset="0"/>
              </a:rPr>
              <a:t>序列号：</a:t>
            </a:r>
          </a:p>
        </p:txBody>
      </p:sp>
      <p:pic>
        <p:nvPicPr>
          <p:cNvPr id="19460" name="Picture 13"/>
          <p:cNvPicPr>
            <a:picLocks noChangeAspect="1" noChangeArrowheads="1"/>
          </p:cNvPicPr>
          <p:nvPr/>
        </p:nvPicPr>
        <p:blipFill>
          <a:blip r:embed="rId2">
            <a:extLst>
              <a:ext uri="{28A0092B-C50C-407E-A947-70E740481C1C}">
                <a14:useLocalDpi xmlns:a14="http://schemas.microsoft.com/office/drawing/2010/main" val="0"/>
              </a:ext>
            </a:extLst>
          </a:blip>
          <a:srcRect l="17847" t="37639" r="18901" b="52945"/>
          <a:stretch>
            <a:fillRect/>
          </a:stretch>
        </p:blipFill>
        <p:spPr bwMode="auto">
          <a:xfrm>
            <a:off x="239685" y="4150355"/>
            <a:ext cx="11563430" cy="201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66224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5"/>
          <p:cNvSpPr>
            <a:spLocks noChangeArrowheads="1"/>
          </p:cNvSpPr>
          <p:nvPr/>
        </p:nvSpPr>
        <p:spPr bwMode="auto">
          <a:xfrm>
            <a:off x="8849160" y="190456"/>
            <a:ext cx="507934" cy="457094"/>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algn="ctr" fontAlgn="base">
              <a:spcBef>
                <a:spcPct val="0"/>
              </a:spcBef>
              <a:spcAft>
                <a:spcPct val="0"/>
              </a:spcAft>
            </a:pPr>
            <a:endParaRPr kumimoji="1" lang="zh-CN" altLang="zh-CN" sz="2400" b="1">
              <a:solidFill>
                <a:srgbClr val="000000"/>
              </a:solidFill>
              <a:latin typeface="Times New Roman" pitchFamily="18" charset="0"/>
            </a:endParaRPr>
          </a:p>
        </p:txBody>
      </p:sp>
      <p:sp>
        <p:nvSpPr>
          <p:cNvPr id="20483" name="Text Box 8"/>
          <p:cNvSpPr txBox="1">
            <a:spLocks noChangeArrowheads="1"/>
          </p:cNvSpPr>
          <p:nvPr/>
        </p:nvSpPr>
        <p:spPr bwMode="auto">
          <a:xfrm>
            <a:off x="719047" y="1125280"/>
            <a:ext cx="10077724" cy="4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50000"/>
              </a:spcBef>
              <a:spcAft>
                <a:spcPct val="0"/>
              </a:spcAft>
            </a:pPr>
            <a:r>
              <a:rPr kumimoji="1" lang="zh-CN" altLang="en-US" sz="2400" b="1">
                <a:solidFill>
                  <a:srgbClr val="000000"/>
                </a:solidFill>
                <a:latin typeface="Times New Roman" pitchFamily="18" charset="0"/>
              </a:rPr>
              <a:t>高速暂存器是一个</a:t>
            </a:r>
            <a:r>
              <a:rPr kumimoji="1" lang="en-US" altLang="zh-CN" sz="2400" b="1">
                <a:solidFill>
                  <a:srgbClr val="000000"/>
                </a:solidFill>
                <a:latin typeface="Times New Roman" pitchFamily="18" charset="0"/>
              </a:rPr>
              <a:t>9</a:t>
            </a:r>
            <a:r>
              <a:rPr kumimoji="1" lang="zh-CN" altLang="en-US" sz="2400" b="1">
                <a:solidFill>
                  <a:srgbClr val="000000"/>
                </a:solidFill>
                <a:latin typeface="Times New Roman" pitchFamily="18" charset="0"/>
              </a:rPr>
              <a:t>字节的存储器：</a:t>
            </a:r>
          </a:p>
        </p:txBody>
      </p:sp>
      <p:sp>
        <p:nvSpPr>
          <p:cNvPr id="20484" name="Rectangle 18"/>
          <p:cNvSpPr>
            <a:spLocks noChangeArrowheads="1"/>
          </p:cNvSpPr>
          <p:nvPr/>
        </p:nvSpPr>
        <p:spPr bwMode="auto">
          <a:xfrm>
            <a:off x="3" y="3"/>
            <a:ext cx="220634" cy="4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0485" name="Rectangle 20"/>
          <p:cNvSpPr>
            <a:spLocks noChangeArrowheads="1"/>
          </p:cNvSpPr>
          <p:nvPr/>
        </p:nvSpPr>
        <p:spPr bwMode="auto">
          <a:xfrm>
            <a:off x="3" y="3"/>
            <a:ext cx="220634" cy="4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0486" name="Rectangle 22"/>
          <p:cNvSpPr>
            <a:spLocks noChangeArrowheads="1"/>
          </p:cNvSpPr>
          <p:nvPr/>
        </p:nvSpPr>
        <p:spPr bwMode="auto">
          <a:xfrm>
            <a:off x="3" y="-239658"/>
            <a:ext cx="220634" cy="479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0487" name="Rectangle 24"/>
          <p:cNvSpPr>
            <a:spLocks noChangeArrowheads="1"/>
          </p:cNvSpPr>
          <p:nvPr/>
        </p:nvSpPr>
        <p:spPr bwMode="auto">
          <a:xfrm>
            <a:off x="3" y="-239658"/>
            <a:ext cx="220634" cy="479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0488" name="Rectangle 26"/>
          <p:cNvSpPr>
            <a:spLocks noChangeArrowheads="1"/>
          </p:cNvSpPr>
          <p:nvPr/>
        </p:nvSpPr>
        <p:spPr bwMode="auto">
          <a:xfrm>
            <a:off x="3" y="-239658"/>
            <a:ext cx="220634" cy="479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0489" name="Rectangle 28"/>
          <p:cNvSpPr>
            <a:spLocks noChangeArrowheads="1"/>
          </p:cNvSpPr>
          <p:nvPr/>
        </p:nvSpPr>
        <p:spPr bwMode="auto">
          <a:xfrm>
            <a:off x="3" y="-239658"/>
            <a:ext cx="220634" cy="479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0490" name="Rectangle 30"/>
          <p:cNvSpPr>
            <a:spLocks noChangeArrowheads="1"/>
          </p:cNvSpPr>
          <p:nvPr/>
        </p:nvSpPr>
        <p:spPr bwMode="auto">
          <a:xfrm>
            <a:off x="3" y="-239658"/>
            <a:ext cx="220634" cy="479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0491" name="Rectangle 32"/>
          <p:cNvSpPr>
            <a:spLocks noChangeArrowheads="1"/>
          </p:cNvSpPr>
          <p:nvPr/>
        </p:nvSpPr>
        <p:spPr bwMode="auto">
          <a:xfrm>
            <a:off x="3" y="-239658"/>
            <a:ext cx="220634" cy="479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0492" name="Rectangle 87"/>
          <p:cNvSpPr>
            <a:spLocks noChangeArrowheads="1"/>
          </p:cNvSpPr>
          <p:nvPr/>
        </p:nvSpPr>
        <p:spPr bwMode="auto">
          <a:xfrm>
            <a:off x="-82539" y="-290446"/>
            <a:ext cx="220634" cy="479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0493" name="Rectangle 89"/>
          <p:cNvSpPr>
            <a:spLocks noChangeArrowheads="1"/>
          </p:cNvSpPr>
          <p:nvPr/>
        </p:nvSpPr>
        <p:spPr bwMode="auto">
          <a:xfrm>
            <a:off x="3" y="3099673"/>
            <a:ext cx="220634" cy="47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0494" name="Rectangle 99"/>
          <p:cNvSpPr>
            <a:spLocks noChangeArrowheads="1"/>
          </p:cNvSpPr>
          <p:nvPr/>
        </p:nvSpPr>
        <p:spPr bwMode="auto">
          <a:xfrm>
            <a:off x="1417453" y="2901278"/>
            <a:ext cx="220633" cy="47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0495" name="Rectangle 101"/>
          <p:cNvSpPr>
            <a:spLocks noChangeArrowheads="1"/>
          </p:cNvSpPr>
          <p:nvPr/>
        </p:nvSpPr>
        <p:spPr bwMode="auto">
          <a:xfrm>
            <a:off x="1417453" y="2901278"/>
            <a:ext cx="220633" cy="47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0496" name="Rectangle 103"/>
          <p:cNvSpPr>
            <a:spLocks noChangeArrowheads="1"/>
          </p:cNvSpPr>
          <p:nvPr/>
        </p:nvSpPr>
        <p:spPr bwMode="auto">
          <a:xfrm>
            <a:off x="1417453" y="2901278"/>
            <a:ext cx="220633" cy="47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0497" name="Text Box 7">
            <a:hlinkClick r:id="rId2" action="ppaction://hlinksldjump"/>
          </p:cNvPr>
          <p:cNvSpPr txBox="1">
            <a:spLocks noChangeArrowheads="1"/>
          </p:cNvSpPr>
          <p:nvPr/>
        </p:nvSpPr>
        <p:spPr bwMode="auto">
          <a:xfrm>
            <a:off x="2446022" y="0"/>
            <a:ext cx="7774562" cy="114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ctr" fontAlgn="base">
              <a:lnSpc>
                <a:spcPct val="140000"/>
              </a:lnSpc>
              <a:spcBef>
                <a:spcPct val="0"/>
              </a:spcBef>
              <a:spcAft>
                <a:spcPct val="0"/>
              </a:spcAft>
            </a:pPr>
            <a:r>
              <a:rPr kumimoji="1" lang="zh-CN" altLang="en-US" sz="4800">
                <a:solidFill>
                  <a:srgbClr val="0000FF"/>
                </a:solidFill>
                <a:latin typeface="华文行楷" pitchFamily="2" charset="-122"/>
                <a:ea typeface="华文行楷" pitchFamily="2" charset="-122"/>
                <a:cs typeface="宋体" pitchFamily="2" charset="-122"/>
              </a:rPr>
              <a:t>高速暂存器的组织</a:t>
            </a:r>
          </a:p>
        </p:txBody>
      </p:sp>
      <p:grpSp>
        <p:nvGrpSpPr>
          <p:cNvPr id="20498" name="Group 81"/>
          <p:cNvGrpSpPr>
            <a:grpSpLocks/>
          </p:cNvGrpSpPr>
          <p:nvPr/>
        </p:nvGrpSpPr>
        <p:grpSpPr bwMode="auto">
          <a:xfrm>
            <a:off x="1871419" y="1552218"/>
            <a:ext cx="7871386" cy="4974073"/>
            <a:chOff x="884" y="978"/>
            <a:chExt cx="3720" cy="3133"/>
          </a:xfrm>
        </p:grpSpPr>
        <p:pic>
          <p:nvPicPr>
            <p:cNvPr id="20499" name="Picture 79"/>
            <p:cNvPicPr>
              <a:picLocks noChangeAspect="1" noChangeArrowheads="1"/>
            </p:cNvPicPr>
            <p:nvPr/>
          </p:nvPicPr>
          <p:blipFill>
            <a:blip r:embed="rId3">
              <a:extLst>
                <a:ext uri="{28A0092B-C50C-407E-A947-70E740481C1C}">
                  <a14:useLocalDpi xmlns:a14="http://schemas.microsoft.com/office/drawing/2010/main" val="0"/>
                </a:ext>
              </a:extLst>
            </a:blip>
            <a:srcRect l="17847" t="21001" r="39098" b="21037"/>
            <a:stretch>
              <a:fillRect/>
            </a:stretch>
          </p:blipFill>
          <p:spPr bwMode="auto">
            <a:xfrm>
              <a:off x="884" y="981"/>
              <a:ext cx="3720" cy="3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00" name="Rectangle 80"/>
            <p:cNvSpPr>
              <a:spLocks noChangeArrowheads="1"/>
            </p:cNvSpPr>
            <p:nvPr/>
          </p:nvSpPr>
          <p:spPr bwMode="auto">
            <a:xfrm>
              <a:off x="930" y="978"/>
              <a:ext cx="87" cy="233"/>
            </a:xfrm>
            <a:prstGeom prst="rect">
              <a:avLst/>
            </a:prstGeom>
            <a:solidFill>
              <a:schemeClr val="accent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grpSp>
    </p:spTree>
    <p:extLst>
      <p:ext uri="{BB962C8B-B14F-4D97-AF65-F5344CB8AC3E}">
        <p14:creationId xmlns:p14="http://schemas.microsoft.com/office/powerpoint/2010/main" val="15075764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623809" y="1196700"/>
            <a:ext cx="10655499" cy="1217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p>
            <a:pPr fontAlgn="base">
              <a:spcBef>
                <a:spcPct val="50000"/>
              </a:spcBef>
              <a:spcAft>
                <a:spcPct val="0"/>
              </a:spcAft>
            </a:pPr>
            <a:r>
              <a:rPr kumimoji="1" lang="en-US" altLang="zh-CN" b="1">
                <a:solidFill>
                  <a:srgbClr val="000000"/>
                </a:solidFill>
              </a:rPr>
              <a:t>DS18B20</a:t>
            </a:r>
            <a:r>
              <a:rPr kumimoji="1" lang="zh-CN" altLang="en-US" b="1">
                <a:solidFill>
                  <a:srgbClr val="000000"/>
                </a:solidFill>
              </a:rPr>
              <a:t>中的温度传感器可完成对温度的测量，用</a:t>
            </a:r>
            <a:r>
              <a:rPr kumimoji="1" lang="en-US" altLang="zh-CN" b="1">
                <a:solidFill>
                  <a:srgbClr val="000000"/>
                </a:solidFill>
              </a:rPr>
              <a:t>16</a:t>
            </a:r>
            <a:r>
              <a:rPr kumimoji="1" lang="zh-CN" altLang="en-US" b="1">
                <a:solidFill>
                  <a:srgbClr val="000000"/>
                </a:solidFill>
              </a:rPr>
              <a:t>位符号扩展的二进制补码读数形式提供，以</a:t>
            </a:r>
            <a:r>
              <a:rPr kumimoji="1" lang="en-US" altLang="zh-CN" b="1">
                <a:solidFill>
                  <a:srgbClr val="000000"/>
                </a:solidFill>
              </a:rPr>
              <a:t>0.0625℃/LSB</a:t>
            </a:r>
            <a:r>
              <a:rPr kumimoji="1" lang="zh-CN" altLang="en-US" b="1">
                <a:solidFill>
                  <a:srgbClr val="000000"/>
                </a:solidFill>
              </a:rPr>
              <a:t>形式表达，其中</a:t>
            </a:r>
            <a:r>
              <a:rPr kumimoji="1" lang="en-US" altLang="zh-CN" b="1">
                <a:solidFill>
                  <a:srgbClr val="000000"/>
                </a:solidFill>
              </a:rPr>
              <a:t>S</a:t>
            </a:r>
            <a:r>
              <a:rPr kumimoji="1" lang="zh-CN" altLang="en-US" b="1">
                <a:solidFill>
                  <a:srgbClr val="000000"/>
                </a:solidFill>
              </a:rPr>
              <a:t>为符号位。</a:t>
            </a:r>
            <a:r>
              <a:rPr kumimoji="1" lang="zh-CN" altLang="en-US" b="1">
                <a:solidFill>
                  <a:srgbClr val="0000FF"/>
                </a:solidFill>
              </a:rPr>
              <a:t>温度计算</a:t>
            </a:r>
            <a:r>
              <a:rPr kumimoji="1" lang="zh-CN" altLang="en-US" b="1">
                <a:solidFill>
                  <a:srgbClr val="000000"/>
                </a:solidFill>
              </a:rPr>
              <a:t>：当符号位</a:t>
            </a:r>
            <a:r>
              <a:rPr kumimoji="1" lang="en-US" altLang="zh-CN" b="1">
                <a:solidFill>
                  <a:srgbClr val="000000"/>
                </a:solidFill>
              </a:rPr>
              <a:t>S=0</a:t>
            </a:r>
            <a:r>
              <a:rPr kumimoji="1" lang="zh-CN" altLang="en-US" b="1">
                <a:solidFill>
                  <a:srgbClr val="000000"/>
                </a:solidFill>
              </a:rPr>
              <a:t>时，直接将二进制位转换为十进制；当</a:t>
            </a:r>
            <a:r>
              <a:rPr kumimoji="1" lang="en-US" altLang="zh-CN" b="1">
                <a:solidFill>
                  <a:srgbClr val="000000"/>
                </a:solidFill>
              </a:rPr>
              <a:t>S=1</a:t>
            </a:r>
            <a:r>
              <a:rPr kumimoji="1" lang="zh-CN" altLang="en-US" b="1">
                <a:solidFill>
                  <a:srgbClr val="000000"/>
                </a:solidFill>
              </a:rPr>
              <a:t>时，先将补码变为原码，再计算十进制值。例如</a:t>
            </a:r>
            <a:r>
              <a:rPr kumimoji="1" lang="en-US" altLang="zh-CN" b="1">
                <a:solidFill>
                  <a:srgbClr val="000000"/>
                </a:solidFill>
              </a:rPr>
              <a:t>+125℃</a:t>
            </a:r>
            <a:r>
              <a:rPr kumimoji="1" lang="zh-CN" altLang="en-US" b="1">
                <a:solidFill>
                  <a:srgbClr val="000000"/>
                </a:solidFill>
              </a:rPr>
              <a:t>的数字输出为</a:t>
            </a:r>
            <a:r>
              <a:rPr kumimoji="1" lang="en-US" altLang="zh-CN" b="1">
                <a:solidFill>
                  <a:srgbClr val="000000"/>
                </a:solidFill>
              </a:rPr>
              <a:t>07D0H</a:t>
            </a:r>
            <a:r>
              <a:rPr kumimoji="1" lang="zh-CN" altLang="en-US" b="1">
                <a:solidFill>
                  <a:srgbClr val="000000"/>
                </a:solidFill>
              </a:rPr>
              <a:t>，</a:t>
            </a:r>
            <a:r>
              <a:rPr kumimoji="1" lang="en-US" altLang="zh-CN" b="1">
                <a:solidFill>
                  <a:srgbClr val="000000"/>
                </a:solidFill>
              </a:rPr>
              <a:t>+25.0625℃</a:t>
            </a:r>
            <a:r>
              <a:rPr kumimoji="1" lang="zh-CN" altLang="en-US" b="1">
                <a:solidFill>
                  <a:srgbClr val="000000"/>
                </a:solidFill>
              </a:rPr>
              <a:t>的数字输出为</a:t>
            </a:r>
            <a:r>
              <a:rPr kumimoji="1" lang="en-US" altLang="zh-CN" b="1">
                <a:solidFill>
                  <a:srgbClr val="000000"/>
                </a:solidFill>
              </a:rPr>
              <a:t>0191H</a:t>
            </a:r>
            <a:r>
              <a:rPr kumimoji="1" lang="zh-CN" altLang="en-US" b="1">
                <a:solidFill>
                  <a:srgbClr val="000000"/>
                </a:solidFill>
              </a:rPr>
              <a:t>，</a:t>
            </a:r>
            <a:r>
              <a:rPr kumimoji="1" lang="en-US" altLang="zh-CN" b="1">
                <a:solidFill>
                  <a:srgbClr val="000000"/>
                </a:solidFill>
              </a:rPr>
              <a:t>-25.0625℃</a:t>
            </a:r>
            <a:r>
              <a:rPr kumimoji="1" lang="zh-CN" altLang="en-US" b="1">
                <a:solidFill>
                  <a:srgbClr val="000000"/>
                </a:solidFill>
              </a:rPr>
              <a:t>的数字输出为</a:t>
            </a:r>
            <a:r>
              <a:rPr kumimoji="1" lang="en-US" altLang="zh-CN" b="1">
                <a:solidFill>
                  <a:srgbClr val="000000"/>
                </a:solidFill>
              </a:rPr>
              <a:t>FF6FH</a:t>
            </a:r>
            <a:r>
              <a:rPr kumimoji="1" lang="zh-CN" altLang="en-US" b="1">
                <a:solidFill>
                  <a:srgbClr val="000000"/>
                </a:solidFill>
              </a:rPr>
              <a:t>，</a:t>
            </a:r>
            <a:r>
              <a:rPr kumimoji="1" lang="en-US" altLang="zh-CN" b="1">
                <a:solidFill>
                  <a:srgbClr val="000000"/>
                </a:solidFill>
              </a:rPr>
              <a:t>-55℃</a:t>
            </a:r>
            <a:r>
              <a:rPr kumimoji="1" lang="zh-CN" altLang="en-US" b="1">
                <a:solidFill>
                  <a:srgbClr val="000000"/>
                </a:solidFill>
              </a:rPr>
              <a:t>的数字输出为</a:t>
            </a:r>
            <a:r>
              <a:rPr kumimoji="1" lang="en-US" altLang="zh-CN" b="1">
                <a:solidFill>
                  <a:srgbClr val="000000"/>
                </a:solidFill>
              </a:rPr>
              <a:t>FC90H</a:t>
            </a:r>
            <a:r>
              <a:rPr kumimoji="1" lang="zh-CN" altLang="en-US" b="1">
                <a:solidFill>
                  <a:srgbClr val="000000"/>
                </a:solidFill>
              </a:rPr>
              <a:t>。</a:t>
            </a:r>
            <a:r>
              <a:rPr kumimoji="1" lang="zh-CN" altLang="en-US">
                <a:solidFill>
                  <a:srgbClr val="000000"/>
                </a:solidFill>
              </a:rPr>
              <a:t> </a:t>
            </a:r>
          </a:p>
        </p:txBody>
      </p:sp>
      <p:sp>
        <p:nvSpPr>
          <p:cNvPr id="21507" name="Text Box 5"/>
          <p:cNvSpPr txBox="1">
            <a:spLocks noChangeArrowheads="1"/>
          </p:cNvSpPr>
          <p:nvPr/>
        </p:nvSpPr>
        <p:spPr bwMode="auto">
          <a:xfrm>
            <a:off x="1677769" y="188869"/>
            <a:ext cx="7777737" cy="601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50000"/>
              </a:spcBef>
              <a:spcAft>
                <a:spcPct val="0"/>
              </a:spcAft>
            </a:pPr>
            <a:r>
              <a:rPr lang="en-US" altLang="zh-CN" sz="3200">
                <a:solidFill>
                  <a:srgbClr val="0000FF"/>
                </a:solidFill>
                <a:latin typeface="Arial" pitchFamily="34" charset="0"/>
              </a:rPr>
              <a:t>DS18B20</a:t>
            </a:r>
            <a:r>
              <a:rPr lang="zh-CN" altLang="en-US" sz="3200">
                <a:solidFill>
                  <a:srgbClr val="0000FF"/>
                </a:solidFill>
                <a:latin typeface="Arial" pitchFamily="34" charset="0"/>
              </a:rPr>
              <a:t>温度数据格式：</a:t>
            </a:r>
          </a:p>
        </p:txBody>
      </p:sp>
      <p:pic>
        <p:nvPicPr>
          <p:cNvPr id="21508" name="Picture 61"/>
          <p:cNvPicPr>
            <a:picLocks noChangeAspect="1" noChangeArrowheads="1"/>
          </p:cNvPicPr>
          <p:nvPr/>
        </p:nvPicPr>
        <p:blipFill>
          <a:blip r:embed="rId2">
            <a:extLst>
              <a:ext uri="{28A0092B-C50C-407E-A947-70E740481C1C}">
                <a14:useLocalDpi xmlns:a14="http://schemas.microsoft.com/office/drawing/2010/main" val="0"/>
              </a:ext>
            </a:extLst>
          </a:blip>
          <a:srcRect l="26250" t="50407" r="36482" b="25241"/>
          <a:stretch>
            <a:fillRect/>
          </a:stretch>
        </p:blipFill>
        <p:spPr bwMode="auto">
          <a:xfrm>
            <a:off x="2446022" y="2780656"/>
            <a:ext cx="6814249" cy="208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Rectangle 62"/>
          <p:cNvSpPr>
            <a:spLocks noChangeArrowheads="1"/>
          </p:cNvSpPr>
          <p:nvPr/>
        </p:nvSpPr>
        <p:spPr bwMode="auto">
          <a:xfrm>
            <a:off x="1582534" y="5158183"/>
            <a:ext cx="8396781" cy="847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spAutoFit/>
          </a:bodyPr>
          <a:lstStyle/>
          <a:p>
            <a:pPr fontAlgn="base">
              <a:spcBef>
                <a:spcPct val="0"/>
              </a:spcBef>
              <a:spcAft>
                <a:spcPct val="0"/>
              </a:spcAft>
            </a:pPr>
            <a:r>
              <a:rPr kumimoji="1" lang="en-US" altLang="zh-CN" sz="4800" b="1">
                <a:solidFill>
                  <a:srgbClr val="000000"/>
                </a:solidFill>
              </a:rPr>
              <a:t>07D0H=</a:t>
            </a:r>
            <a:r>
              <a:rPr kumimoji="1" lang="en-US" altLang="zh-CN" sz="4800" b="1">
                <a:solidFill>
                  <a:srgbClr val="0000FF"/>
                </a:solidFill>
              </a:rPr>
              <a:t>0000 0</a:t>
            </a:r>
            <a:r>
              <a:rPr kumimoji="1" lang="en-US" altLang="zh-CN" sz="4800" b="1">
                <a:solidFill>
                  <a:srgbClr val="000000"/>
                </a:solidFill>
              </a:rPr>
              <a:t>111 1101 </a:t>
            </a:r>
            <a:r>
              <a:rPr kumimoji="1" lang="en-US" altLang="zh-CN" sz="4800" b="1">
                <a:solidFill>
                  <a:srgbClr val="FF3300"/>
                </a:solidFill>
              </a:rPr>
              <a:t>0000</a:t>
            </a:r>
            <a:endParaRPr kumimoji="1" lang="zh-CN" altLang="en-US" sz="4800" b="1">
              <a:solidFill>
                <a:srgbClr val="FF3300"/>
              </a:solidFill>
            </a:endParaRPr>
          </a:p>
        </p:txBody>
      </p:sp>
      <p:sp>
        <p:nvSpPr>
          <p:cNvPr id="21510" name="Line 63"/>
          <p:cNvSpPr>
            <a:spLocks noChangeShapeType="1"/>
          </p:cNvSpPr>
          <p:nvPr/>
        </p:nvSpPr>
        <p:spPr bwMode="auto">
          <a:xfrm>
            <a:off x="5734891" y="5877152"/>
            <a:ext cx="24968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spAutoFit/>
          </a:bodyPr>
          <a:lstStyle/>
          <a:p>
            <a:pPr fontAlgn="base">
              <a:spcBef>
                <a:spcPct val="0"/>
              </a:spcBef>
              <a:spcAft>
                <a:spcPct val="0"/>
              </a:spcAft>
            </a:pPr>
            <a:endParaRPr lang="zh-CN" altLang="en-US">
              <a:solidFill>
                <a:srgbClr val="000000"/>
              </a:solidFill>
              <a:latin typeface="Comic Sans MS" pitchFamily="66" charset="0"/>
            </a:endParaRPr>
          </a:p>
        </p:txBody>
      </p:sp>
      <p:sp>
        <p:nvSpPr>
          <p:cNvPr id="21511" name="Text Box 64"/>
          <p:cNvSpPr txBox="1">
            <a:spLocks noChangeArrowheads="1"/>
          </p:cNvSpPr>
          <p:nvPr/>
        </p:nvSpPr>
        <p:spPr bwMode="auto">
          <a:xfrm>
            <a:off x="3119032" y="6021581"/>
            <a:ext cx="8542812" cy="771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50000"/>
              </a:spcBef>
              <a:spcAft>
                <a:spcPct val="0"/>
              </a:spcAft>
            </a:pPr>
            <a:r>
              <a:rPr lang="en-US" altLang="zh-CN" sz="4300">
                <a:solidFill>
                  <a:srgbClr val="0000FF"/>
                </a:solidFill>
                <a:latin typeface="Arial" pitchFamily="34" charset="0"/>
              </a:rPr>
              <a:t>         + </a:t>
            </a:r>
            <a:r>
              <a:rPr lang="en-US" altLang="zh-CN" sz="4300">
                <a:solidFill>
                  <a:srgbClr val="000000"/>
                </a:solidFill>
                <a:latin typeface="Arial" pitchFamily="34" charset="0"/>
              </a:rPr>
              <a:t>          125  .        </a:t>
            </a:r>
            <a:r>
              <a:rPr lang="en-US" altLang="zh-CN" sz="4300">
                <a:solidFill>
                  <a:srgbClr val="FF3300"/>
                </a:solidFill>
                <a:latin typeface="Arial" pitchFamily="34" charset="0"/>
              </a:rPr>
              <a:t>0</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8014392" y="3429000"/>
              <a:ext cx="914642" cy="221400"/>
            </p14:xfrm>
          </p:contentPart>
        </mc:Choice>
        <mc:Fallback xmlns="">
          <p:pic>
            <p:nvPicPr>
              <p:cNvPr id="2" name="墨迹 1"/>
              <p:cNvPicPr/>
              <p:nvPr/>
            </p:nvPicPr>
            <p:blipFill>
              <a:blip r:embed="rId4"/>
              <a:stretch>
                <a:fillRect/>
              </a:stretch>
            </p:blipFill>
            <p:spPr>
              <a:xfrm>
                <a:off x="8005033" y="3419640"/>
                <a:ext cx="933360" cy="240120"/>
              </a:xfrm>
              <a:prstGeom prst="rect">
                <a:avLst/>
              </a:prstGeom>
            </p:spPr>
          </p:pic>
        </mc:Fallback>
      </mc:AlternateContent>
    </p:spTree>
    <p:extLst>
      <p:ext uri="{BB962C8B-B14F-4D97-AF65-F5344CB8AC3E}">
        <p14:creationId xmlns:p14="http://schemas.microsoft.com/office/powerpoint/2010/main" val="2212493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7" name="Text Box 7">
            <a:hlinkClick r:id="rId2" action="ppaction://hlinksldjump"/>
          </p:cNvPr>
          <p:cNvSpPr txBox="1">
            <a:spLocks noChangeArrowheads="1"/>
          </p:cNvSpPr>
          <p:nvPr/>
        </p:nvSpPr>
        <p:spPr bwMode="auto">
          <a:xfrm>
            <a:off x="3" y="0"/>
            <a:ext cx="7774562" cy="114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fontAlgn="base">
              <a:lnSpc>
                <a:spcPct val="140000"/>
              </a:lnSpc>
              <a:spcBef>
                <a:spcPct val="0"/>
              </a:spcBef>
              <a:spcAft>
                <a:spcPct val="0"/>
              </a:spcAft>
              <a:defRPr/>
            </a:pPr>
            <a:r>
              <a:rPr kumimoji="1" lang="zh-CN" altLang="en-US" sz="4800" b="1">
                <a:solidFill>
                  <a:srgbClr val="0000FF"/>
                </a:solidFill>
                <a:effectLst>
                  <a:outerShdw blurRad="38100" dist="38100" dir="2700000" algn="tl">
                    <a:srgbClr val="C0C0C0"/>
                  </a:outerShdw>
                </a:effectLst>
                <a:latin typeface="宋体" pitchFamily="2" charset="-122"/>
              </a:rPr>
              <a:t>配置寄存器</a:t>
            </a:r>
            <a:endParaRPr kumimoji="1" lang="zh-CN" altLang="en-US" sz="4800">
              <a:solidFill>
                <a:srgbClr val="0000FF"/>
              </a:solidFill>
              <a:latin typeface="宋体" pitchFamily="2" charset="-122"/>
            </a:endParaRPr>
          </a:p>
        </p:txBody>
      </p:sp>
      <p:grpSp>
        <p:nvGrpSpPr>
          <p:cNvPr id="22531" name="Group 32"/>
          <p:cNvGrpSpPr>
            <a:grpSpLocks/>
          </p:cNvGrpSpPr>
          <p:nvPr/>
        </p:nvGrpSpPr>
        <p:grpSpPr bwMode="auto">
          <a:xfrm>
            <a:off x="2" y="1196700"/>
            <a:ext cx="12188825" cy="5235951"/>
            <a:chOff x="0" y="754"/>
            <a:chExt cx="5760" cy="3298"/>
          </a:xfrm>
        </p:grpSpPr>
        <p:pic>
          <p:nvPicPr>
            <p:cNvPr id="22532" name="Picture 30"/>
            <p:cNvPicPr>
              <a:picLocks noChangeAspect="1" noChangeArrowheads="1"/>
            </p:cNvPicPr>
            <p:nvPr/>
          </p:nvPicPr>
          <p:blipFill>
            <a:blip r:embed="rId3">
              <a:extLst>
                <a:ext uri="{28A0092B-C50C-407E-A947-70E740481C1C}">
                  <a14:useLocalDpi xmlns:a14="http://schemas.microsoft.com/office/drawing/2010/main" val="0"/>
                </a:ext>
              </a:extLst>
            </a:blip>
            <a:srcRect l="21527" t="26056" r="20718" b="21037"/>
            <a:stretch>
              <a:fillRect/>
            </a:stretch>
          </p:blipFill>
          <p:spPr bwMode="auto">
            <a:xfrm>
              <a:off x="0" y="754"/>
              <a:ext cx="5760" cy="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3" name="Rectangle 31"/>
            <p:cNvSpPr>
              <a:spLocks noChangeArrowheads="1"/>
            </p:cNvSpPr>
            <p:nvPr/>
          </p:nvSpPr>
          <p:spPr bwMode="auto">
            <a:xfrm>
              <a:off x="113" y="1023"/>
              <a:ext cx="87" cy="233"/>
            </a:xfrm>
            <a:prstGeom prst="rect">
              <a:avLst/>
            </a:prstGeom>
            <a:solidFill>
              <a:schemeClr val="accent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grpSp>
    </p:spTree>
    <p:extLst>
      <p:ext uri="{BB962C8B-B14F-4D97-AF65-F5344CB8AC3E}">
        <p14:creationId xmlns:p14="http://schemas.microsoft.com/office/powerpoint/2010/main" val="2939595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668" y="469576"/>
            <a:ext cx="10850101" cy="441964"/>
          </a:xfrm>
        </p:spPr>
        <p:txBody>
          <a:bodyPr/>
          <a:lstStyle/>
          <a:p>
            <a:r>
              <a:rPr lang="zh-CN" altLang="en-US" sz="2800" dirty="0">
                <a:solidFill>
                  <a:srgbClr val="0000FF"/>
                </a:solidFill>
              </a:rPr>
              <a:t>智能传感器的概述</a:t>
            </a:r>
          </a:p>
        </p:txBody>
      </p:sp>
      <p:sp>
        <p:nvSpPr>
          <p:cNvPr id="3" name="文本框 2"/>
          <p:cNvSpPr txBox="1"/>
          <p:nvPr/>
        </p:nvSpPr>
        <p:spPr>
          <a:xfrm>
            <a:off x="223285" y="979468"/>
            <a:ext cx="11493795" cy="5324535"/>
          </a:xfrm>
          <a:prstGeom prst="rect">
            <a:avLst/>
          </a:prstGeom>
          <a:noFill/>
        </p:spPr>
        <p:txBody>
          <a:bodyPr wrap="square" lIns="91431" tIns="45716" rIns="91431" bIns="45716" rtlCol="0">
            <a:spAutoFit/>
          </a:bodyPr>
          <a:lstStyle/>
          <a:p>
            <a:r>
              <a:rPr kumimoji="1" lang="zh-CN" altLang="en-US" sz="2800" b="1" dirty="0">
                <a:latin typeface="宋体" pitchFamily="2" charset="-122"/>
              </a:rPr>
              <a:t>智能传感器</a:t>
            </a:r>
            <a:r>
              <a:rPr kumimoji="1" lang="en-US" altLang="zh-CN" sz="2800" b="1" dirty="0">
                <a:latin typeface="宋体" pitchFamily="2" charset="-122"/>
              </a:rPr>
              <a:t>(Intelligent sensor</a:t>
            </a:r>
            <a:r>
              <a:rPr kumimoji="1" lang="zh-CN" altLang="en-US" sz="2800" b="1" dirty="0">
                <a:latin typeface="宋体" pitchFamily="2" charset="-122"/>
              </a:rPr>
              <a:t>或</a:t>
            </a:r>
            <a:r>
              <a:rPr kumimoji="1" lang="en-US" altLang="zh-CN" sz="2800" b="1" dirty="0">
                <a:latin typeface="宋体" pitchFamily="2" charset="-122"/>
              </a:rPr>
              <a:t>Smart sensor)</a:t>
            </a:r>
            <a:r>
              <a:rPr kumimoji="1" lang="zh-CN" altLang="en-US" sz="2800" b="1" dirty="0">
                <a:latin typeface="宋体" pitchFamily="2" charset="-122"/>
              </a:rPr>
              <a:t>自</a:t>
            </a:r>
            <a:r>
              <a:rPr kumimoji="1" lang="en-US" altLang="zh-CN" sz="2800" b="1" dirty="0">
                <a:latin typeface="宋体" pitchFamily="2" charset="-122"/>
              </a:rPr>
              <a:t>20</a:t>
            </a:r>
            <a:r>
              <a:rPr kumimoji="1" lang="zh-CN" altLang="en-US" sz="2800" b="1" dirty="0">
                <a:latin typeface="宋体" pitchFamily="2" charset="-122"/>
              </a:rPr>
              <a:t>世纪</a:t>
            </a:r>
            <a:r>
              <a:rPr kumimoji="1" lang="en-US" altLang="zh-CN" sz="2800" b="1" dirty="0">
                <a:latin typeface="宋体" pitchFamily="2" charset="-122"/>
              </a:rPr>
              <a:t>70</a:t>
            </a:r>
            <a:r>
              <a:rPr kumimoji="1" lang="zh-CN" altLang="en-US" sz="2800" b="1" dirty="0">
                <a:latin typeface="宋体" pitchFamily="2" charset="-122"/>
              </a:rPr>
              <a:t>年代初出现以来，随着微处理器技术的迅猛发展及测控系统自动化、智能化的发展，要求传感器准确度高、可靠性高、稳定性好，而且具备一定的数据处理能力，并能够自检、自校、自补偿。近年来，随着微处理器技术、信息技术、检测技术和控制技术的迅速发展，对传感器提出了更高的要求，不仅要具有传统的检测功能，而且要具有存储、判断和信息处理功能。促使传统传感器产生了一个质的飞跃，由此诞生了智能传感器。所谓</a:t>
            </a:r>
            <a:r>
              <a:rPr kumimoji="1" lang="zh-CN" altLang="en-US" sz="3600" b="1" dirty="0">
                <a:solidFill>
                  <a:srgbClr val="0000FF"/>
                </a:solidFill>
                <a:latin typeface="宋体" pitchFamily="2" charset="-122"/>
              </a:rPr>
              <a:t>智能传感器，就是一种带有微处理机的，兼有信息检测、信号处理、信息记忆、逻辑思维与判断功能的传感器。即智能传感器就是将传统的传感器和微处理器及相关电路组成一体化的结构。</a:t>
            </a:r>
          </a:p>
        </p:txBody>
      </p:sp>
    </p:spTree>
    <p:custDataLst>
      <p:tags r:id="rId1"/>
    </p:custData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8"/>
          <p:cNvSpPr txBox="1">
            <a:spLocks noChangeArrowheads="1"/>
          </p:cNvSpPr>
          <p:nvPr/>
        </p:nvSpPr>
        <p:spPr bwMode="auto">
          <a:xfrm>
            <a:off x="3311096" y="333301"/>
            <a:ext cx="5377749" cy="55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2900" b="1">
                <a:solidFill>
                  <a:srgbClr val="0000FF"/>
                </a:solidFill>
                <a:latin typeface="Times New Roman" pitchFamily="18" charset="0"/>
              </a:rPr>
              <a:t>4</a:t>
            </a:r>
            <a:r>
              <a:rPr kumimoji="1" lang="zh-CN" altLang="en-US" sz="2900" b="1">
                <a:solidFill>
                  <a:srgbClr val="0000FF"/>
                </a:solidFill>
                <a:latin typeface="Times New Roman" pitchFamily="18" charset="0"/>
              </a:rPr>
              <a:t>．</a:t>
            </a:r>
            <a:r>
              <a:rPr kumimoji="1" lang="en-US" altLang="zh-CN" sz="2900" b="1">
                <a:solidFill>
                  <a:srgbClr val="0000FF"/>
                </a:solidFill>
                <a:latin typeface="Times New Roman" pitchFamily="18" charset="0"/>
              </a:rPr>
              <a:t>DS18B20</a:t>
            </a:r>
            <a:r>
              <a:rPr kumimoji="1" lang="zh-CN" altLang="en-US" sz="2900" b="1">
                <a:solidFill>
                  <a:srgbClr val="0000FF"/>
                </a:solidFill>
                <a:latin typeface="Times New Roman" pitchFamily="18" charset="0"/>
              </a:rPr>
              <a:t>的测温原理</a:t>
            </a:r>
            <a:endParaRPr kumimoji="1" lang="zh-CN" altLang="en-US" sz="2400" b="1">
              <a:solidFill>
                <a:srgbClr val="000000"/>
              </a:solidFill>
              <a:latin typeface="Times New Roman" pitchFamily="18" charset="0"/>
            </a:endParaRPr>
          </a:p>
        </p:txBody>
      </p:sp>
      <p:pic>
        <p:nvPicPr>
          <p:cNvPr id="23555" name="Picture 8" descr="593"/>
          <p:cNvPicPr>
            <a:picLocks noChangeAspect="1" noChangeArrowheads="1"/>
          </p:cNvPicPr>
          <p:nvPr/>
        </p:nvPicPr>
        <p:blipFill>
          <a:blip r:embed="rId2">
            <a:extLst>
              <a:ext uri="{28A0092B-C50C-407E-A947-70E740481C1C}">
                <a14:useLocalDpi xmlns:a14="http://schemas.microsoft.com/office/drawing/2010/main" val="0"/>
              </a:ext>
            </a:extLst>
          </a:blip>
          <a:srcRect l="1756" t="2097" r="2225" b="3773"/>
          <a:stretch>
            <a:fillRect/>
          </a:stretch>
        </p:blipFill>
        <p:spPr bwMode="auto">
          <a:xfrm>
            <a:off x="4701562" y="1052272"/>
            <a:ext cx="7487263" cy="3050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11"/>
          <p:cNvSpPr>
            <a:spLocks noChangeArrowheads="1"/>
          </p:cNvSpPr>
          <p:nvPr/>
        </p:nvSpPr>
        <p:spPr bwMode="auto">
          <a:xfrm>
            <a:off x="0" y="4942333"/>
            <a:ext cx="11949143" cy="1217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p>
            <a:pPr fontAlgn="base">
              <a:spcBef>
                <a:spcPct val="0"/>
              </a:spcBef>
              <a:spcAft>
                <a:spcPct val="0"/>
              </a:spcAft>
            </a:pPr>
            <a:r>
              <a:rPr kumimoji="1" lang="zh-CN" altLang="en-US" b="1">
                <a:solidFill>
                  <a:srgbClr val="000000"/>
                </a:solidFill>
              </a:rPr>
              <a:t>计数门的开启时间由高温度系数振荡器来决定。每次测量前，首先将</a:t>
            </a:r>
            <a:r>
              <a:rPr kumimoji="1" lang="en-US" altLang="zh-CN" b="1">
                <a:solidFill>
                  <a:srgbClr val="000000"/>
                </a:solidFill>
              </a:rPr>
              <a:t>-55℃</a:t>
            </a:r>
            <a:r>
              <a:rPr kumimoji="1" lang="zh-CN" altLang="en-US" b="1">
                <a:solidFill>
                  <a:srgbClr val="000000"/>
                </a:solidFill>
              </a:rPr>
              <a:t>所对应的基数分别置入减法计数器、温度寄存器中。如果计数器到达零之前，门电路未关闭，则温度寄存器的值将增加，这表示当前温度高于</a:t>
            </a:r>
            <a:r>
              <a:rPr kumimoji="1" lang="en-US" altLang="zh-CN" b="1">
                <a:solidFill>
                  <a:srgbClr val="000000"/>
                </a:solidFill>
              </a:rPr>
              <a:t>-55℃</a:t>
            </a:r>
            <a:r>
              <a:rPr kumimoji="1" lang="zh-CN" altLang="en-US" b="1">
                <a:solidFill>
                  <a:srgbClr val="000000"/>
                </a:solidFill>
              </a:rPr>
              <a:t>。同时，计数器复位在当前温度值上，电路对振荡器的温度系数进行补偿，计数器重新开始计数直到回零。如果门电路仍然未关闭，则重复以上过程，直至温度寄存值达到被测温度值。温度表示值为</a:t>
            </a:r>
            <a:r>
              <a:rPr kumimoji="1" lang="en-US" altLang="zh-CN" b="1">
                <a:solidFill>
                  <a:srgbClr val="000000"/>
                </a:solidFill>
              </a:rPr>
              <a:t>9bit</a:t>
            </a:r>
            <a:r>
              <a:rPr kumimoji="1" lang="zh-CN" altLang="en-US" b="1">
                <a:solidFill>
                  <a:srgbClr val="000000"/>
                </a:solidFill>
              </a:rPr>
              <a:t>，高位为符号位。</a:t>
            </a:r>
          </a:p>
        </p:txBody>
      </p:sp>
      <p:sp>
        <p:nvSpPr>
          <p:cNvPr id="23557" name="Text Box 12"/>
          <p:cNvSpPr txBox="1">
            <a:spLocks noChangeArrowheads="1"/>
          </p:cNvSpPr>
          <p:nvPr/>
        </p:nvSpPr>
        <p:spPr bwMode="auto">
          <a:xfrm>
            <a:off x="2" y="1052269"/>
            <a:ext cx="4846007" cy="366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50000"/>
              </a:spcBef>
              <a:spcAft>
                <a:spcPct val="0"/>
              </a:spcAft>
            </a:pPr>
            <a:r>
              <a:rPr kumimoji="1" lang="zh-CN" altLang="en-US" sz="2100" b="1">
                <a:solidFill>
                  <a:srgbClr val="000000"/>
                </a:solidFill>
                <a:latin typeface="Arial" pitchFamily="34" charset="0"/>
              </a:rPr>
              <a:t>低温度系数振荡器用于产生稳定的频率</a:t>
            </a:r>
            <a:r>
              <a:rPr kumimoji="1" lang="en-US" altLang="zh-CN" sz="2100" b="1" i="1">
                <a:solidFill>
                  <a:srgbClr val="000000"/>
                </a:solidFill>
                <a:latin typeface="Arial" pitchFamily="34" charset="0"/>
              </a:rPr>
              <a:t>f</a:t>
            </a:r>
            <a:r>
              <a:rPr kumimoji="1" lang="en-US" altLang="zh-CN" sz="2100" b="1">
                <a:solidFill>
                  <a:srgbClr val="000000"/>
                </a:solidFill>
                <a:latin typeface="Arial" pitchFamily="34" charset="0"/>
              </a:rPr>
              <a:t>0</a:t>
            </a:r>
            <a:r>
              <a:rPr kumimoji="1" lang="zh-CN" altLang="en-US" sz="2100" b="1">
                <a:solidFill>
                  <a:srgbClr val="000000"/>
                </a:solidFill>
                <a:latin typeface="Arial" pitchFamily="34" charset="0"/>
              </a:rPr>
              <a:t>，高温度系数振荡器则相当于</a:t>
            </a:r>
            <a:r>
              <a:rPr kumimoji="1" lang="en-US" altLang="zh-CN" sz="2100" b="1" i="1">
                <a:solidFill>
                  <a:srgbClr val="000000"/>
                </a:solidFill>
                <a:latin typeface="Arial" pitchFamily="34" charset="0"/>
              </a:rPr>
              <a:t>T</a:t>
            </a:r>
            <a:r>
              <a:rPr kumimoji="1" lang="en-US" altLang="zh-CN" sz="2100" b="1">
                <a:solidFill>
                  <a:srgbClr val="000000"/>
                </a:solidFill>
                <a:latin typeface="Arial" pitchFamily="34" charset="0"/>
              </a:rPr>
              <a:t>/</a:t>
            </a:r>
            <a:r>
              <a:rPr kumimoji="1" lang="en-US" altLang="zh-CN" sz="2100" b="1" i="1">
                <a:solidFill>
                  <a:srgbClr val="000000"/>
                </a:solidFill>
                <a:latin typeface="Arial" pitchFamily="34" charset="0"/>
              </a:rPr>
              <a:t>f</a:t>
            </a:r>
            <a:r>
              <a:rPr kumimoji="1" lang="zh-CN" altLang="en-US" sz="2100" b="1">
                <a:solidFill>
                  <a:srgbClr val="000000"/>
                </a:solidFill>
                <a:latin typeface="Arial" pitchFamily="34" charset="0"/>
              </a:rPr>
              <a:t>转换器，能将被测温度转换成频率信号</a:t>
            </a:r>
            <a:r>
              <a:rPr kumimoji="1" lang="en-US" altLang="zh-CN" sz="2100" b="1" i="1">
                <a:solidFill>
                  <a:srgbClr val="000000"/>
                </a:solidFill>
                <a:latin typeface="Arial" pitchFamily="34" charset="0"/>
              </a:rPr>
              <a:t>f</a:t>
            </a:r>
            <a:r>
              <a:rPr kumimoji="1" lang="zh-CN" altLang="en-US" sz="2100" b="1">
                <a:solidFill>
                  <a:srgbClr val="000000"/>
                </a:solidFill>
                <a:latin typeface="Arial" pitchFamily="34" charset="0"/>
              </a:rPr>
              <a:t>。内部计数器对一个受温度影响的振荡器的脉冲计数，低温时振荡器的脉冲可以通过门电路，而当到达某一设置高温时振荡器的脉冲无法通过门电路。计数器设置为</a:t>
            </a:r>
            <a:r>
              <a:rPr kumimoji="1" lang="en-US" altLang="zh-CN" sz="2100" b="1">
                <a:solidFill>
                  <a:srgbClr val="000000"/>
                </a:solidFill>
                <a:latin typeface="Arial" pitchFamily="34" charset="0"/>
              </a:rPr>
              <a:t>-55℃</a:t>
            </a:r>
            <a:r>
              <a:rPr kumimoji="1" lang="zh-CN" altLang="en-US" sz="2100" b="1">
                <a:solidFill>
                  <a:srgbClr val="000000"/>
                </a:solidFill>
                <a:latin typeface="Arial" pitchFamily="34" charset="0"/>
              </a:rPr>
              <a:t>时的值。图中还隐含着计数门，当计数门打开时，</a:t>
            </a:r>
            <a:r>
              <a:rPr kumimoji="1" lang="en-US" altLang="zh-CN" sz="2100" b="1">
                <a:solidFill>
                  <a:srgbClr val="000000"/>
                </a:solidFill>
                <a:latin typeface="Arial" pitchFamily="34" charset="0"/>
              </a:rPr>
              <a:t>DS18B20</a:t>
            </a:r>
            <a:r>
              <a:rPr kumimoji="1" lang="zh-CN" altLang="en-US" sz="2100" b="1">
                <a:solidFill>
                  <a:srgbClr val="000000"/>
                </a:solidFill>
                <a:latin typeface="Arial" pitchFamily="34" charset="0"/>
              </a:rPr>
              <a:t>就对低温度系数振荡器产生的时钟脉冲</a:t>
            </a:r>
            <a:r>
              <a:rPr kumimoji="1" lang="en-US" altLang="zh-CN" sz="2100" b="1" i="1">
                <a:solidFill>
                  <a:srgbClr val="000000"/>
                </a:solidFill>
                <a:latin typeface="Arial" pitchFamily="34" charset="0"/>
              </a:rPr>
              <a:t>f</a:t>
            </a:r>
            <a:r>
              <a:rPr kumimoji="1" lang="en-US" altLang="zh-CN" sz="2100" b="1">
                <a:solidFill>
                  <a:srgbClr val="000000"/>
                </a:solidFill>
                <a:latin typeface="Arial" pitchFamily="34" charset="0"/>
              </a:rPr>
              <a:t>0</a:t>
            </a:r>
            <a:r>
              <a:rPr kumimoji="1" lang="zh-CN" altLang="en-US" sz="2100" b="1">
                <a:solidFill>
                  <a:srgbClr val="000000"/>
                </a:solidFill>
                <a:latin typeface="Arial" pitchFamily="34" charset="0"/>
              </a:rPr>
              <a:t>进行计数，进而完成温度测量。</a:t>
            </a:r>
            <a:endParaRPr kumimoji="1" lang="en-US" altLang="zh-CN" sz="2100" b="1">
              <a:solidFill>
                <a:srgbClr val="000000"/>
              </a:solidFill>
              <a:latin typeface="Arial" pitchFamily="34" charset="0"/>
            </a:endParaRPr>
          </a:p>
        </p:txBody>
      </p:sp>
    </p:spTree>
    <p:extLst>
      <p:ext uri="{BB962C8B-B14F-4D97-AF65-F5344CB8AC3E}">
        <p14:creationId xmlns:p14="http://schemas.microsoft.com/office/powerpoint/2010/main" val="353871001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8"/>
          <p:cNvSpPr txBox="1">
            <a:spLocks noChangeArrowheads="1"/>
          </p:cNvSpPr>
          <p:nvPr/>
        </p:nvSpPr>
        <p:spPr bwMode="auto">
          <a:xfrm>
            <a:off x="431746" y="1125280"/>
            <a:ext cx="11517399" cy="4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zh-CN" altLang="en-US" sz="2400" b="1">
                <a:solidFill>
                  <a:srgbClr val="000000"/>
                </a:solidFill>
                <a:latin typeface="宋体" pitchFamily="2" charset="-122"/>
              </a:rPr>
              <a:t>该协议定义了几种信号的时序：</a:t>
            </a:r>
            <a:r>
              <a:rPr kumimoji="1" lang="zh-CN" altLang="en-US" sz="2400" b="1">
                <a:solidFill>
                  <a:srgbClr val="0000FF"/>
                </a:solidFill>
                <a:latin typeface="宋体" pitchFamily="2" charset="-122"/>
              </a:rPr>
              <a:t>初始化时序、写时序、读时序</a:t>
            </a:r>
            <a:r>
              <a:rPr kumimoji="1" lang="zh-CN" altLang="en-US" sz="2400" b="1">
                <a:solidFill>
                  <a:srgbClr val="000000"/>
                </a:solidFill>
                <a:latin typeface="宋体" pitchFamily="2" charset="-122"/>
              </a:rPr>
              <a:t>。</a:t>
            </a:r>
            <a:endParaRPr kumimoji="1" lang="en-US" altLang="zh-CN" sz="2400" b="1">
              <a:solidFill>
                <a:srgbClr val="000000"/>
              </a:solidFill>
              <a:latin typeface="宋体" pitchFamily="2" charset="-122"/>
            </a:endParaRPr>
          </a:p>
        </p:txBody>
      </p:sp>
      <p:sp>
        <p:nvSpPr>
          <p:cNvPr id="24579" name="Text Box 7">
            <a:hlinkClick r:id="rId2" action="ppaction://hlinksldjump"/>
          </p:cNvPr>
          <p:cNvSpPr txBox="1">
            <a:spLocks noChangeArrowheads="1"/>
          </p:cNvSpPr>
          <p:nvPr/>
        </p:nvSpPr>
        <p:spPr bwMode="auto">
          <a:xfrm>
            <a:off x="2638084" y="333301"/>
            <a:ext cx="7774562" cy="55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2900" b="1">
                <a:solidFill>
                  <a:srgbClr val="0000FF"/>
                </a:solidFill>
                <a:latin typeface="Arial" pitchFamily="34" charset="0"/>
              </a:rPr>
              <a:t>5</a:t>
            </a:r>
            <a:r>
              <a:rPr kumimoji="1" lang="zh-CN" altLang="en-US" sz="2900" b="1">
                <a:solidFill>
                  <a:srgbClr val="0000FF"/>
                </a:solidFill>
                <a:latin typeface="Arial" pitchFamily="34" charset="0"/>
              </a:rPr>
              <a:t>．</a:t>
            </a:r>
            <a:r>
              <a:rPr kumimoji="1" lang="en-US" altLang="zh-CN" sz="2900" b="1">
                <a:solidFill>
                  <a:srgbClr val="0000FF"/>
                </a:solidFill>
                <a:latin typeface="Arial" pitchFamily="34" charset="0"/>
              </a:rPr>
              <a:t>DS18B20</a:t>
            </a:r>
            <a:r>
              <a:rPr kumimoji="1" lang="zh-CN" altLang="en-US" sz="2900" b="1">
                <a:solidFill>
                  <a:srgbClr val="0000FF"/>
                </a:solidFill>
                <a:latin typeface="Arial" pitchFamily="34" charset="0"/>
              </a:rPr>
              <a:t>的工作时序</a:t>
            </a:r>
            <a:endParaRPr kumimoji="1" lang="zh-CN" altLang="en-US" sz="2900">
              <a:solidFill>
                <a:srgbClr val="0000FF"/>
              </a:solidFill>
              <a:latin typeface="华文行楷" pitchFamily="2" charset="-122"/>
              <a:ea typeface="华文行楷" pitchFamily="2" charset="-122"/>
              <a:cs typeface="宋体" pitchFamily="2" charset="-122"/>
            </a:endParaRPr>
          </a:p>
        </p:txBody>
      </p:sp>
      <p:sp>
        <p:nvSpPr>
          <p:cNvPr id="24580" name="矩形 1"/>
          <p:cNvSpPr>
            <a:spLocks noChangeArrowheads="1"/>
          </p:cNvSpPr>
          <p:nvPr/>
        </p:nvSpPr>
        <p:spPr bwMode="auto">
          <a:xfrm>
            <a:off x="299999" y="1687123"/>
            <a:ext cx="1382532" cy="38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06" tIns="54402" rIns="108806" bIns="54402">
            <a:spAutoFit/>
          </a:bodyPr>
          <a:lstStyle/>
          <a:p>
            <a:pPr fontAlgn="base">
              <a:spcBef>
                <a:spcPct val="0"/>
              </a:spcBef>
              <a:spcAft>
                <a:spcPct val="0"/>
              </a:spcAft>
            </a:pPr>
            <a:r>
              <a:rPr kumimoji="1" lang="zh-CN" altLang="en-US" b="1">
                <a:solidFill>
                  <a:srgbClr val="0000FF"/>
                </a:solidFill>
                <a:latin typeface="宋体" pitchFamily="2" charset="-122"/>
              </a:rPr>
              <a:t>初始化时序</a:t>
            </a:r>
            <a:endParaRPr lang="zh-CN" altLang="en-US">
              <a:solidFill>
                <a:srgbClr val="000000"/>
              </a:solidFill>
            </a:endParaRPr>
          </a:p>
        </p:txBody>
      </p:sp>
      <p:pic>
        <p:nvPicPr>
          <p:cNvPr id="24581" name="Picture 6"/>
          <p:cNvPicPr>
            <a:picLocks noChangeAspect="1" noChangeArrowheads="1"/>
          </p:cNvPicPr>
          <p:nvPr/>
        </p:nvPicPr>
        <p:blipFill>
          <a:blip r:embed="rId3">
            <a:extLst>
              <a:ext uri="{28A0092B-C50C-407E-A947-70E740481C1C}">
                <a14:useLocalDpi xmlns:a14="http://schemas.microsoft.com/office/drawing/2010/main" val="0"/>
              </a:ext>
            </a:extLst>
          </a:blip>
          <a:srcRect l="18501" t="20705" r="38953" b="70795"/>
          <a:stretch>
            <a:fillRect/>
          </a:stretch>
        </p:blipFill>
        <p:spPr bwMode="auto">
          <a:xfrm>
            <a:off x="912694" y="2055339"/>
            <a:ext cx="9980900" cy="93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2" name="矩形 2"/>
          <p:cNvSpPr>
            <a:spLocks noChangeArrowheads="1"/>
          </p:cNvSpPr>
          <p:nvPr/>
        </p:nvSpPr>
        <p:spPr bwMode="auto">
          <a:xfrm>
            <a:off x="380950" y="3009206"/>
            <a:ext cx="11492003" cy="2677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06" tIns="54402" rIns="108806" bIns="54402">
            <a:spAutoFit/>
          </a:bodyPr>
          <a:lstStyle/>
          <a:p>
            <a:pPr fontAlgn="base">
              <a:spcBef>
                <a:spcPct val="0"/>
              </a:spcBef>
              <a:spcAft>
                <a:spcPct val="0"/>
              </a:spcAft>
            </a:pPr>
            <a:r>
              <a:rPr lang="zh-CN" altLang="en-US" sz="3300">
                <a:solidFill>
                  <a:srgbClr val="000000"/>
                </a:solidFill>
              </a:rPr>
              <a:t>过程</a:t>
            </a:r>
            <a:r>
              <a:rPr lang="en-US" altLang="zh-CN" sz="3300">
                <a:solidFill>
                  <a:srgbClr val="000000"/>
                </a:solidFill>
              </a:rPr>
              <a:t>1</a:t>
            </a:r>
            <a:r>
              <a:rPr lang="zh-CN" altLang="en-US" sz="3300">
                <a:solidFill>
                  <a:srgbClr val="000000"/>
                </a:solidFill>
              </a:rPr>
              <a:t>、</a:t>
            </a:r>
            <a:r>
              <a:rPr lang="en-US" altLang="zh-CN" sz="3300">
                <a:solidFill>
                  <a:srgbClr val="000000"/>
                </a:solidFill>
              </a:rPr>
              <a:t>2</a:t>
            </a:r>
            <a:r>
              <a:rPr lang="zh-CN" altLang="en-US" sz="3300">
                <a:solidFill>
                  <a:srgbClr val="000000"/>
                </a:solidFill>
              </a:rPr>
              <a:t>是初始化过程，每次读取都要初始化，否则</a:t>
            </a:r>
            <a:r>
              <a:rPr lang="en-US" altLang="zh-CN" sz="3300">
                <a:solidFill>
                  <a:srgbClr val="000000"/>
                </a:solidFill>
              </a:rPr>
              <a:t>18b20</a:t>
            </a:r>
            <a:r>
              <a:rPr lang="zh-CN" altLang="en-US" sz="3300">
                <a:solidFill>
                  <a:srgbClr val="000000"/>
                </a:solidFill>
              </a:rPr>
              <a:t>处于待机状态，无法成功读取。过程</a:t>
            </a:r>
            <a:r>
              <a:rPr lang="en-US" altLang="zh-CN" sz="3300">
                <a:solidFill>
                  <a:srgbClr val="000000"/>
                </a:solidFill>
              </a:rPr>
              <a:t>1</a:t>
            </a:r>
            <a:r>
              <a:rPr lang="zh-CN" altLang="en-US" sz="3300">
                <a:solidFill>
                  <a:srgbClr val="000000"/>
                </a:solidFill>
              </a:rPr>
              <a:t>：拉低信号线</a:t>
            </a:r>
            <a:r>
              <a:rPr lang="en-US" altLang="zh-CN" sz="3300">
                <a:solidFill>
                  <a:srgbClr val="000000"/>
                </a:solidFill>
              </a:rPr>
              <a:t>480-700us</a:t>
            </a:r>
            <a:r>
              <a:rPr lang="zh-CN" altLang="en-US" sz="3300">
                <a:solidFill>
                  <a:srgbClr val="000000"/>
                </a:solidFill>
              </a:rPr>
              <a:t>，使它复位，然后释放总线</a:t>
            </a:r>
            <a:r>
              <a:rPr lang="en-US" altLang="zh-CN" sz="3300">
                <a:solidFill>
                  <a:srgbClr val="000000"/>
                </a:solidFill>
              </a:rPr>
              <a:t>15-60us</a:t>
            </a:r>
            <a:r>
              <a:rPr lang="zh-CN" altLang="en-US" sz="3300">
                <a:solidFill>
                  <a:srgbClr val="000000"/>
                </a:solidFill>
              </a:rPr>
              <a:t>，</a:t>
            </a:r>
            <a:r>
              <a:rPr lang="en-US" altLang="zh-CN" sz="3300">
                <a:solidFill>
                  <a:srgbClr val="000000"/>
                </a:solidFill>
              </a:rPr>
              <a:t>18b20</a:t>
            </a:r>
            <a:r>
              <a:rPr lang="zh-CN" altLang="en-US" sz="3300">
                <a:solidFill>
                  <a:srgbClr val="000000"/>
                </a:solidFill>
              </a:rPr>
              <a:t>会拉低总线</a:t>
            </a:r>
            <a:r>
              <a:rPr lang="en-US" altLang="zh-CN" sz="3300">
                <a:solidFill>
                  <a:srgbClr val="000000"/>
                </a:solidFill>
              </a:rPr>
              <a:t>60-240us</a:t>
            </a:r>
            <a:r>
              <a:rPr lang="zh-CN" altLang="en-US" sz="3300">
                <a:solidFill>
                  <a:srgbClr val="000000"/>
                </a:solidFill>
              </a:rPr>
              <a:t>，然后它释放总线。所以初始化成功的一个标志就是能否读到</a:t>
            </a:r>
            <a:r>
              <a:rPr lang="en-US" altLang="zh-CN" sz="3300">
                <a:solidFill>
                  <a:srgbClr val="000000"/>
                </a:solidFill>
              </a:rPr>
              <a:t>18b20</a:t>
            </a:r>
            <a:r>
              <a:rPr lang="zh-CN" altLang="en-US" sz="3300">
                <a:solidFill>
                  <a:srgbClr val="000000"/>
                </a:solidFill>
              </a:rPr>
              <a:t>这个先低后高的操作时序。</a:t>
            </a:r>
          </a:p>
        </p:txBody>
      </p:sp>
      <p:sp>
        <p:nvSpPr>
          <p:cNvPr id="24583" name="矩形 3"/>
          <p:cNvSpPr>
            <a:spLocks noChangeArrowheads="1"/>
          </p:cNvSpPr>
          <p:nvPr/>
        </p:nvSpPr>
        <p:spPr bwMode="auto">
          <a:xfrm>
            <a:off x="431746" y="5805733"/>
            <a:ext cx="11307877" cy="1001481"/>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08806" tIns="54402" rIns="108806" bIns="54402">
            <a:spAutoFit/>
          </a:bodyPr>
          <a:lstStyle/>
          <a:p>
            <a:pPr fontAlgn="base">
              <a:spcBef>
                <a:spcPct val="0"/>
              </a:spcBef>
              <a:spcAft>
                <a:spcPct val="0"/>
              </a:spcAft>
            </a:pPr>
            <a:r>
              <a:rPr lang="zh-CN" altLang="en-US" sz="2900">
                <a:solidFill>
                  <a:srgbClr val="0000FF"/>
                </a:solidFill>
              </a:rPr>
              <a:t>注意：黑色部分表示主机操作，蓝色部分表示</a:t>
            </a:r>
            <a:r>
              <a:rPr lang="en-US" altLang="zh-CN" sz="2900">
                <a:solidFill>
                  <a:srgbClr val="0000FF"/>
                </a:solidFill>
              </a:rPr>
              <a:t>18b20</a:t>
            </a:r>
            <a:r>
              <a:rPr lang="zh-CN" altLang="en-US" sz="2900">
                <a:solidFill>
                  <a:srgbClr val="0000FF"/>
                </a:solidFill>
              </a:rPr>
              <a:t>操作，每次主机操作完成之后等待</a:t>
            </a:r>
            <a:r>
              <a:rPr lang="en-US" altLang="zh-CN" sz="2900">
                <a:solidFill>
                  <a:srgbClr val="0000FF"/>
                </a:solidFill>
              </a:rPr>
              <a:t>18b20</a:t>
            </a:r>
            <a:r>
              <a:rPr lang="zh-CN" altLang="en-US" sz="2900">
                <a:solidFill>
                  <a:srgbClr val="0000FF"/>
                </a:solidFill>
              </a:rPr>
              <a:t>状态时，必须要释放总线，</a:t>
            </a:r>
          </a:p>
        </p:txBody>
      </p:sp>
    </p:spTree>
    <p:extLst>
      <p:ext uri="{BB962C8B-B14F-4D97-AF65-F5344CB8AC3E}">
        <p14:creationId xmlns:p14="http://schemas.microsoft.com/office/powerpoint/2010/main" val="211017390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1"/>
          <p:cNvSpPr txBox="1">
            <a:spLocks noChangeArrowheads="1"/>
          </p:cNvSpPr>
          <p:nvPr/>
        </p:nvSpPr>
        <p:spPr bwMode="auto">
          <a:xfrm>
            <a:off x="152380" y="3432971"/>
            <a:ext cx="3358712" cy="47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50000"/>
              </a:spcBef>
              <a:spcAft>
                <a:spcPct val="0"/>
              </a:spcAft>
            </a:pPr>
            <a:r>
              <a:rPr kumimoji="1" lang="en-US" altLang="zh-CN" sz="2400" b="1">
                <a:solidFill>
                  <a:srgbClr val="0000FF"/>
                </a:solidFill>
                <a:latin typeface="Times New Roman" pitchFamily="18" charset="0"/>
              </a:rPr>
              <a:t>DS18B20</a:t>
            </a:r>
            <a:r>
              <a:rPr kumimoji="1" lang="zh-CN" altLang="en-US" sz="2400" b="1">
                <a:solidFill>
                  <a:srgbClr val="0000FF"/>
                </a:solidFill>
                <a:latin typeface="Times New Roman" pitchFamily="18" charset="0"/>
              </a:rPr>
              <a:t>的读时序： </a:t>
            </a:r>
          </a:p>
        </p:txBody>
      </p:sp>
      <p:sp>
        <p:nvSpPr>
          <p:cNvPr id="25603" name="Text Box 10"/>
          <p:cNvSpPr txBox="1">
            <a:spLocks noChangeArrowheads="1"/>
          </p:cNvSpPr>
          <p:nvPr/>
        </p:nvSpPr>
        <p:spPr bwMode="auto">
          <a:xfrm>
            <a:off x="152383" y="404722"/>
            <a:ext cx="7966625" cy="4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50000"/>
              </a:spcBef>
              <a:spcAft>
                <a:spcPct val="0"/>
              </a:spcAft>
            </a:pPr>
            <a:r>
              <a:rPr kumimoji="1" lang="en-US" altLang="zh-CN" sz="2400" b="1">
                <a:solidFill>
                  <a:srgbClr val="0000FF"/>
                </a:solidFill>
                <a:latin typeface="Times New Roman" pitchFamily="18" charset="0"/>
              </a:rPr>
              <a:t>DS18B20</a:t>
            </a:r>
            <a:r>
              <a:rPr kumimoji="1" lang="zh-CN" altLang="en-US" sz="2400" b="1">
                <a:solidFill>
                  <a:srgbClr val="0000FF"/>
                </a:solidFill>
                <a:latin typeface="Times New Roman" pitchFamily="18" charset="0"/>
              </a:rPr>
              <a:t>的写时序图</a:t>
            </a:r>
            <a:endParaRPr kumimoji="1" lang="en-US" altLang="zh-CN" sz="2400" b="1">
              <a:solidFill>
                <a:srgbClr val="0000FF"/>
              </a:solidFill>
              <a:latin typeface="Times New Roman" pitchFamily="18" charset="0"/>
            </a:endParaRPr>
          </a:p>
        </p:txBody>
      </p:sp>
      <p:pic>
        <p:nvPicPr>
          <p:cNvPr id="25604" name="Picture 6"/>
          <p:cNvPicPr>
            <a:picLocks noChangeAspect="1" noChangeArrowheads="1"/>
          </p:cNvPicPr>
          <p:nvPr/>
        </p:nvPicPr>
        <p:blipFill>
          <a:blip r:embed="rId2">
            <a:extLst>
              <a:ext uri="{28A0092B-C50C-407E-A947-70E740481C1C}">
                <a14:useLocalDpi xmlns:a14="http://schemas.microsoft.com/office/drawing/2010/main" val="0"/>
              </a:ext>
            </a:extLst>
          </a:blip>
          <a:srcRect l="18501" t="29269" r="38953" b="61549"/>
          <a:stretch>
            <a:fillRect/>
          </a:stretch>
        </p:blipFill>
        <p:spPr bwMode="auto">
          <a:xfrm>
            <a:off x="804761" y="980848"/>
            <a:ext cx="10674546" cy="10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6"/>
          <p:cNvPicPr>
            <a:picLocks noChangeAspect="1" noChangeArrowheads="1"/>
          </p:cNvPicPr>
          <p:nvPr/>
        </p:nvPicPr>
        <p:blipFill>
          <a:blip r:embed="rId2">
            <a:extLst>
              <a:ext uri="{28A0092B-C50C-407E-A947-70E740481C1C}">
                <a14:useLocalDpi xmlns:a14="http://schemas.microsoft.com/office/drawing/2010/main" val="0"/>
              </a:ext>
            </a:extLst>
          </a:blip>
          <a:srcRect l="18501" t="39816" r="38953" b="52370"/>
          <a:stretch>
            <a:fillRect/>
          </a:stretch>
        </p:blipFill>
        <p:spPr bwMode="auto">
          <a:xfrm>
            <a:off x="152383" y="3758332"/>
            <a:ext cx="11287242" cy="97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6" name="矩形 2"/>
          <p:cNvSpPr>
            <a:spLocks noChangeArrowheads="1"/>
          </p:cNvSpPr>
          <p:nvPr/>
        </p:nvSpPr>
        <p:spPr bwMode="auto">
          <a:xfrm>
            <a:off x="401588" y="2060101"/>
            <a:ext cx="11038037" cy="189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06" tIns="54402" rIns="108806" bIns="54402">
            <a:spAutoFit/>
          </a:bodyPr>
          <a:lstStyle/>
          <a:p>
            <a:pPr fontAlgn="base">
              <a:spcBef>
                <a:spcPct val="0"/>
              </a:spcBef>
              <a:spcAft>
                <a:spcPct val="0"/>
              </a:spcAft>
            </a:pPr>
            <a:r>
              <a:rPr lang="zh-CN" altLang="en-US" sz="2900">
                <a:solidFill>
                  <a:srgbClr val="000000"/>
                </a:solidFill>
              </a:rPr>
              <a:t>过程</a:t>
            </a:r>
            <a:r>
              <a:rPr lang="en-US" altLang="zh-CN" sz="2900">
                <a:solidFill>
                  <a:srgbClr val="000000"/>
                </a:solidFill>
              </a:rPr>
              <a:t>3</a:t>
            </a:r>
            <a:r>
              <a:rPr lang="zh-CN" altLang="en-US" sz="2900">
                <a:solidFill>
                  <a:srgbClr val="000000"/>
                </a:solidFill>
              </a:rPr>
              <a:t>、</a:t>
            </a:r>
            <a:r>
              <a:rPr lang="en-US" altLang="zh-CN" sz="2900">
                <a:solidFill>
                  <a:srgbClr val="000000"/>
                </a:solidFill>
              </a:rPr>
              <a:t>4</a:t>
            </a:r>
            <a:r>
              <a:rPr lang="zh-CN" altLang="en-US" sz="2900">
                <a:solidFill>
                  <a:srgbClr val="000000"/>
                </a:solidFill>
              </a:rPr>
              <a:t>是写</a:t>
            </a:r>
            <a:r>
              <a:rPr lang="en-US" altLang="zh-CN" sz="2900">
                <a:solidFill>
                  <a:srgbClr val="000000"/>
                </a:solidFill>
              </a:rPr>
              <a:t>1bit</a:t>
            </a:r>
            <a:r>
              <a:rPr lang="zh-CN" altLang="en-US" sz="2900">
                <a:solidFill>
                  <a:srgbClr val="000000"/>
                </a:solidFill>
              </a:rPr>
              <a:t>数据过程。过程</a:t>
            </a:r>
            <a:r>
              <a:rPr lang="en-US" altLang="zh-CN" sz="2900">
                <a:solidFill>
                  <a:srgbClr val="000000"/>
                </a:solidFill>
              </a:rPr>
              <a:t>3</a:t>
            </a:r>
            <a:r>
              <a:rPr lang="zh-CN" altLang="en-US" sz="2900">
                <a:solidFill>
                  <a:srgbClr val="000000"/>
                </a:solidFill>
              </a:rPr>
              <a:t>是写</a:t>
            </a:r>
            <a:r>
              <a:rPr lang="en-US" altLang="zh-CN" sz="2900">
                <a:solidFill>
                  <a:srgbClr val="000000"/>
                </a:solidFill>
              </a:rPr>
              <a:t>0 </a:t>
            </a:r>
            <a:r>
              <a:rPr lang="zh-CN" altLang="en-US" sz="2900">
                <a:solidFill>
                  <a:srgbClr val="000000"/>
                </a:solidFill>
              </a:rPr>
              <a:t>，过程</a:t>
            </a:r>
            <a:r>
              <a:rPr lang="en-US" altLang="zh-CN" sz="2900">
                <a:solidFill>
                  <a:srgbClr val="000000"/>
                </a:solidFill>
              </a:rPr>
              <a:t>4</a:t>
            </a:r>
            <a:r>
              <a:rPr lang="zh-CN" altLang="en-US" sz="2900">
                <a:solidFill>
                  <a:srgbClr val="000000"/>
                </a:solidFill>
              </a:rPr>
              <a:t>是写</a:t>
            </a:r>
            <a:r>
              <a:rPr lang="en-US" altLang="zh-CN" sz="2900">
                <a:solidFill>
                  <a:srgbClr val="000000"/>
                </a:solidFill>
              </a:rPr>
              <a:t>1</a:t>
            </a:r>
            <a:r>
              <a:rPr lang="zh-CN" altLang="en-US" sz="2900">
                <a:solidFill>
                  <a:srgbClr val="000000"/>
                </a:solidFill>
              </a:rPr>
              <a:t>。过程</a:t>
            </a:r>
            <a:r>
              <a:rPr lang="en-US" altLang="zh-CN" sz="2900">
                <a:solidFill>
                  <a:srgbClr val="000000"/>
                </a:solidFill>
              </a:rPr>
              <a:t>3</a:t>
            </a:r>
            <a:r>
              <a:rPr lang="zh-CN" altLang="en-US" sz="2900">
                <a:solidFill>
                  <a:srgbClr val="000000"/>
                </a:solidFill>
              </a:rPr>
              <a:t>：拉低总线</a:t>
            </a:r>
            <a:r>
              <a:rPr lang="en-US" altLang="zh-CN" sz="2900">
                <a:solidFill>
                  <a:srgbClr val="000000"/>
                </a:solidFill>
              </a:rPr>
              <a:t>60us</a:t>
            </a:r>
            <a:r>
              <a:rPr lang="zh-CN" altLang="en-US" sz="2900">
                <a:solidFill>
                  <a:srgbClr val="000000"/>
                </a:solidFill>
              </a:rPr>
              <a:t>，然后抬高总线</a:t>
            </a:r>
            <a:r>
              <a:rPr lang="en-US" altLang="zh-CN" sz="2900">
                <a:solidFill>
                  <a:srgbClr val="000000"/>
                </a:solidFill>
              </a:rPr>
              <a:t>5us</a:t>
            </a:r>
            <a:r>
              <a:rPr lang="zh-CN" altLang="en-US" sz="2900">
                <a:solidFill>
                  <a:srgbClr val="000000"/>
                </a:solidFill>
              </a:rPr>
              <a:t>，完成。过程</a:t>
            </a:r>
            <a:r>
              <a:rPr lang="en-US" altLang="zh-CN" sz="2900">
                <a:solidFill>
                  <a:srgbClr val="000000"/>
                </a:solidFill>
              </a:rPr>
              <a:t>4</a:t>
            </a:r>
            <a:r>
              <a:rPr lang="zh-CN" altLang="en-US" sz="2900">
                <a:solidFill>
                  <a:srgbClr val="000000"/>
                </a:solidFill>
              </a:rPr>
              <a:t>：拉低总线</a:t>
            </a:r>
            <a:r>
              <a:rPr lang="en-US" altLang="zh-CN" sz="2900">
                <a:solidFill>
                  <a:srgbClr val="000000"/>
                </a:solidFill>
              </a:rPr>
              <a:t>5us</a:t>
            </a:r>
            <a:r>
              <a:rPr lang="zh-CN" altLang="en-US" sz="2900">
                <a:solidFill>
                  <a:srgbClr val="000000"/>
                </a:solidFill>
              </a:rPr>
              <a:t>，然后抬高总线</a:t>
            </a:r>
            <a:r>
              <a:rPr lang="en-US" altLang="zh-CN" sz="2900">
                <a:solidFill>
                  <a:srgbClr val="000000"/>
                </a:solidFill>
              </a:rPr>
              <a:t>60us</a:t>
            </a:r>
            <a:r>
              <a:rPr lang="zh-CN" altLang="en-US" sz="2900">
                <a:solidFill>
                  <a:srgbClr val="000000"/>
                </a:solidFill>
              </a:rPr>
              <a:t>，完成</a:t>
            </a:r>
          </a:p>
          <a:p>
            <a:pPr fontAlgn="base">
              <a:spcBef>
                <a:spcPct val="0"/>
              </a:spcBef>
              <a:spcAft>
                <a:spcPct val="0"/>
              </a:spcAft>
            </a:pPr>
            <a:r>
              <a:rPr lang="zh-CN" altLang="en-US" sz="2900">
                <a:solidFill>
                  <a:srgbClr val="000000"/>
                </a:solidFill>
              </a:rPr>
              <a:t> </a:t>
            </a:r>
          </a:p>
        </p:txBody>
      </p:sp>
      <p:sp>
        <p:nvSpPr>
          <p:cNvPr id="25607" name="矩形 4"/>
          <p:cNvSpPr>
            <a:spLocks noChangeArrowheads="1"/>
          </p:cNvSpPr>
          <p:nvPr/>
        </p:nvSpPr>
        <p:spPr bwMode="auto">
          <a:xfrm>
            <a:off x="623807" y="4883607"/>
            <a:ext cx="10855498" cy="144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06" tIns="54402" rIns="108806" bIns="54402">
            <a:spAutoFit/>
          </a:bodyPr>
          <a:lstStyle/>
          <a:p>
            <a:pPr fontAlgn="base">
              <a:spcBef>
                <a:spcPct val="0"/>
              </a:spcBef>
              <a:spcAft>
                <a:spcPct val="0"/>
              </a:spcAft>
            </a:pPr>
            <a:r>
              <a:rPr lang="zh-CN" altLang="en-US" sz="2900">
                <a:solidFill>
                  <a:srgbClr val="000000"/>
                </a:solidFill>
              </a:rPr>
              <a:t>过程</a:t>
            </a:r>
            <a:r>
              <a:rPr lang="en-US" altLang="zh-CN" sz="2900">
                <a:solidFill>
                  <a:srgbClr val="000000"/>
                </a:solidFill>
              </a:rPr>
              <a:t>5</a:t>
            </a:r>
            <a:r>
              <a:rPr lang="zh-CN" altLang="en-US" sz="2900">
                <a:solidFill>
                  <a:srgbClr val="000000"/>
                </a:solidFill>
              </a:rPr>
              <a:t>、</a:t>
            </a:r>
            <a:r>
              <a:rPr lang="en-US" altLang="zh-CN" sz="2900">
                <a:solidFill>
                  <a:srgbClr val="000000"/>
                </a:solidFill>
              </a:rPr>
              <a:t>6</a:t>
            </a:r>
            <a:r>
              <a:rPr lang="zh-CN" altLang="en-US" sz="2900">
                <a:solidFill>
                  <a:srgbClr val="000000"/>
                </a:solidFill>
              </a:rPr>
              <a:t>是读</a:t>
            </a:r>
            <a:r>
              <a:rPr lang="en-US" altLang="zh-CN" sz="2900">
                <a:solidFill>
                  <a:srgbClr val="000000"/>
                </a:solidFill>
              </a:rPr>
              <a:t>1bit</a:t>
            </a:r>
            <a:r>
              <a:rPr lang="zh-CN" altLang="en-US" sz="2900">
                <a:solidFill>
                  <a:srgbClr val="000000"/>
                </a:solidFill>
              </a:rPr>
              <a:t>过程。过程</a:t>
            </a:r>
            <a:r>
              <a:rPr lang="en-US" altLang="zh-CN" sz="2900">
                <a:solidFill>
                  <a:srgbClr val="000000"/>
                </a:solidFill>
              </a:rPr>
              <a:t>5</a:t>
            </a:r>
            <a:r>
              <a:rPr lang="zh-CN" altLang="en-US" sz="2900">
                <a:solidFill>
                  <a:srgbClr val="000000"/>
                </a:solidFill>
              </a:rPr>
              <a:t>是读</a:t>
            </a:r>
            <a:r>
              <a:rPr lang="en-US" altLang="zh-CN" sz="2900">
                <a:solidFill>
                  <a:srgbClr val="000000"/>
                </a:solidFill>
              </a:rPr>
              <a:t>0</a:t>
            </a:r>
            <a:r>
              <a:rPr lang="zh-CN" altLang="en-US" sz="2900">
                <a:solidFill>
                  <a:srgbClr val="000000"/>
                </a:solidFill>
              </a:rPr>
              <a:t>，过程</a:t>
            </a:r>
            <a:r>
              <a:rPr lang="en-US" altLang="zh-CN" sz="2900">
                <a:solidFill>
                  <a:srgbClr val="000000"/>
                </a:solidFill>
              </a:rPr>
              <a:t>6</a:t>
            </a:r>
            <a:r>
              <a:rPr lang="zh-CN" altLang="en-US" sz="2900">
                <a:solidFill>
                  <a:srgbClr val="000000"/>
                </a:solidFill>
              </a:rPr>
              <a:t>是读</a:t>
            </a:r>
            <a:r>
              <a:rPr lang="en-US" altLang="zh-CN" sz="2900">
                <a:solidFill>
                  <a:srgbClr val="000000"/>
                </a:solidFill>
              </a:rPr>
              <a:t>1</a:t>
            </a:r>
            <a:r>
              <a:rPr lang="zh-CN" altLang="en-US" sz="2900">
                <a:solidFill>
                  <a:srgbClr val="000000"/>
                </a:solidFill>
              </a:rPr>
              <a:t>。过程</a:t>
            </a:r>
            <a:r>
              <a:rPr lang="en-US" altLang="zh-CN" sz="2900">
                <a:solidFill>
                  <a:srgbClr val="000000"/>
                </a:solidFill>
              </a:rPr>
              <a:t>5</a:t>
            </a:r>
            <a:r>
              <a:rPr lang="zh-CN" altLang="en-US" sz="2900">
                <a:solidFill>
                  <a:srgbClr val="000000"/>
                </a:solidFill>
              </a:rPr>
              <a:t>、</a:t>
            </a:r>
            <a:r>
              <a:rPr lang="en-US" altLang="zh-CN" sz="2900">
                <a:solidFill>
                  <a:srgbClr val="000000"/>
                </a:solidFill>
              </a:rPr>
              <a:t>6</a:t>
            </a:r>
            <a:r>
              <a:rPr lang="zh-CN" altLang="en-US" sz="2900">
                <a:solidFill>
                  <a:srgbClr val="000000"/>
                </a:solidFill>
              </a:rPr>
              <a:t>：拉低总线</a:t>
            </a:r>
            <a:r>
              <a:rPr lang="en-US" altLang="zh-CN" sz="2900">
                <a:solidFill>
                  <a:srgbClr val="000000"/>
                </a:solidFill>
              </a:rPr>
              <a:t>5us</a:t>
            </a:r>
            <a:r>
              <a:rPr lang="zh-CN" altLang="en-US" sz="2900">
                <a:solidFill>
                  <a:srgbClr val="000000"/>
                </a:solidFill>
              </a:rPr>
              <a:t>，然后释放总线，读取总线，如果为</a:t>
            </a:r>
            <a:r>
              <a:rPr lang="en-US" altLang="zh-CN" sz="2900">
                <a:solidFill>
                  <a:srgbClr val="000000"/>
                </a:solidFill>
              </a:rPr>
              <a:t>0</a:t>
            </a:r>
            <a:r>
              <a:rPr lang="zh-CN" altLang="en-US" sz="2900">
                <a:solidFill>
                  <a:srgbClr val="000000"/>
                </a:solidFill>
              </a:rPr>
              <a:t>，则读入</a:t>
            </a:r>
            <a:r>
              <a:rPr lang="en-US" altLang="zh-CN" sz="2900">
                <a:solidFill>
                  <a:srgbClr val="000000"/>
                </a:solidFill>
              </a:rPr>
              <a:t>0</a:t>
            </a:r>
            <a:r>
              <a:rPr lang="zh-CN" altLang="en-US" sz="2900">
                <a:solidFill>
                  <a:srgbClr val="000000"/>
                </a:solidFill>
              </a:rPr>
              <a:t>，如果为</a:t>
            </a:r>
            <a:r>
              <a:rPr lang="en-US" altLang="zh-CN" sz="2900">
                <a:solidFill>
                  <a:srgbClr val="000000"/>
                </a:solidFill>
              </a:rPr>
              <a:t>1</a:t>
            </a:r>
            <a:r>
              <a:rPr lang="zh-CN" altLang="en-US" sz="2900">
                <a:solidFill>
                  <a:srgbClr val="000000"/>
                </a:solidFill>
              </a:rPr>
              <a:t>，则读入</a:t>
            </a:r>
            <a:r>
              <a:rPr lang="en-US" altLang="zh-CN" sz="2900">
                <a:solidFill>
                  <a:srgbClr val="000000"/>
                </a:solidFill>
              </a:rPr>
              <a:t>1</a:t>
            </a:r>
            <a:r>
              <a:rPr lang="zh-CN" altLang="en-US" sz="2900">
                <a:solidFill>
                  <a:srgbClr val="000000"/>
                </a:solidFill>
              </a:rPr>
              <a:t>。 </a:t>
            </a:r>
          </a:p>
        </p:txBody>
      </p:sp>
    </p:spTree>
    <p:extLst>
      <p:ext uri="{BB962C8B-B14F-4D97-AF65-F5344CB8AC3E}">
        <p14:creationId xmlns:p14="http://schemas.microsoft.com/office/powerpoint/2010/main" val="3421066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p:cNvPicPr>
            <a:picLocks noChangeAspect="1" noChangeArrowheads="1"/>
          </p:cNvPicPr>
          <p:nvPr/>
        </p:nvPicPr>
        <p:blipFill>
          <a:blip r:embed="rId2">
            <a:extLst>
              <a:ext uri="{28A0092B-C50C-407E-A947-70E740481C1C}">
                <a14:useLocalDpi xmlns:a14="http://schemas.microsoft.com/office/drawing/2010/main" val="0"/>
              </a:ext>
            </a:extLst>
          </a:blip>
          <a:srcRect l="18379" t="29408" r="18114" b="18518"/>
          <a:stretch>
            <a:fillRect/>
          </a:stretch>
        </p:blipFill>
        <p:spPr bwMode="auto">
          <a:xfrm>
            <a:off x="239684" y="1772830"/>
            <a:ext cx="11611049" cy="446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Text Box 7">
            <a:hlinkClick r:id="rId3" action="ppaction://hlinksldjump"/>
          </p:cNvPr>
          <p:cNvSpPr txBox="1">
            <a:spLocks noChangeArrowheads="1"/>
          </p:cNvSpPr>
          <p:nvPr/>
        </p:nvSpPr>
        <p:spPr bwMode="auto">
          <a:xfrm>
            <a:off x="2350782" y="188872"/>
            <a:ext cx="7774562" cy="771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4300" b="1">
                <a:solidFill>
                  <a:srgbClr val="0000FF"/>
                </a:solidFill>
                <a:latin typeface="Arial" pitchFamily="34" charset="0"/>
              </a:rPr>
              <a:t>6</a:t>
            </a:r>
            <a:r>
              <a:rPr kumimoji="1" lang="zh-CN" altLang="en-US" sz="4300" b="1">
                <a:solidFill>
                  <a:srgbClr val="0000FF"/>
                </a:solidFill>
                <a:latin typeface="Arial" pitchFamily="34" charset="0"/>
              </a:rPr>
              <a:t>．</a:t>
            </a:r>
            <a:r>
              <a:rPr kumimoji="1" lang="en-US" altLang="zh-CN" sz="4300" b="1">
                <a:solidFill>
                  <a:srgbClr val="0000FF"/>
                </a:solidFill>
                <a:latin typeface="Arial" pitchFamily="34" charset="0"/>
              </a:rPr>
              <a:t>DS18B20</a:t>
            </a:r>
            <a:r>
              <a:rPr kumimoji="1" lang="zh-CN" altLang="en-US" sz="4300" b="1">
                <a:solidFill>
                  <a:srgbClr val="0000FF"/>
                </a:solidFill>
                <a:latin typeface="Arial" pitchFamily="34" charset="0"/>
              </a:rPr>
              <a:t>的常用命令</a:t>
            </a:r>
          </a:p>
        </p:txBody>
      </p:sp>
    </p:spTree>
    <p:extLst>
      <p:ext uri="{BB962C8B-B14F-4D97-AF65-F5344CB8AC3E}">
        <p14:creationId xmlns:p14="http://schemas.microsoft.com/office/powerpoint/2010/main" val="455153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8"/>
          <p:cNvSpPr txBox="1">
            <a:spLocks noChangeArrowheads="1"/>
          </p:cNvSpPr>
          <p:nvPr/>
        </p:nvSpPr>
        <p:spPr bwMode="auto">
          <a:xfrm>
            <a:off x="719047" y="980850"/>
            <a:ext cx="6623774" cy="611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lnSpc>
                <a:spcPct val="155000"/>
              </a:lnSpc>
              <a:spcBef>
                <a:spcPct val="0"/>
              </a:spcBef>
              <a:spcAft>
                <a:spcPct val="0"/>
              </a:spcAft>
            </a:pPr>
            <a:r>
              <a:rPr kumimoji="1" lang="en-US" altLang="zh-CN" sz="2100" b="1">
                <a:solidFill>
                  <a:srgbClr val="0000FF"/>
                </a:solidFill>
                <a:latin typeface="Times New Roman" pitchFamily="18" charset="0"/>
              </a:rPr>
              <a:t>DS18B20</a:t>
            </a:r>
            <a:r>
              <a:rPr kumimoji="1" lang="zh-CN" altLang="en-US" sz="2100" b="1">
                <a:solidFill>
                  <a:srgbClr val="0000FF"/>
                </a:solidFill>
                <a:latin typeface="Times New Roman" pitchFamily="18" charset="0"/>
              </a:rPr>
              <a:t>的控制命令主要有</a:t>
            </a:r>
            <a:r>
              <a:rPr kumimoji="1" lang="en-US" altLang="zh-CN" sz="2100" b="1">
                <a:solidFill>
                  <a:srgbClr val="0000FF"/>
                </a:solidFill>
                <a:latin typeface="Times New Roman" pitchFamily="18" charset="0"/>
              </a:rPr>
              <a:t>6</a:t>
            </a:r>
            <a:r>
              <a:rPr kumimoji="1" lang="zh-CN" altLang="en-US" sz="2100" b="1">
                <a:solidFill>
                  <a:srgbClr val="0000FF"/>
                </a:solidFill>
                <a:latin typeface="Times New Roman" pitchFamily="18" charset="0"/>
              </a:rPr>
              <a:t>条转存器命令：</a:t>
            </a:r>
          </a:p>
        </p:txBody>
      </p:sp>
      <p:sp>
        <p:nvSpPr>
          <p:cNvPr id="27651" name="Text Box 7">
            <a:hlinkClick r:id="rId2" action="ppaction://hlinksldjump"/>
          </p:cNvPr>
          <p:cNvSpPr txBox="1">
            <a:spLocks noChangeArrowheads="1"/>
          </p:cNvSpPr>
          <p:nvPr/>
        </p:nvSpPr>
        <p:spPr bwMode="auto">
          <a:xfrm>
            <a:off x="2350782" y="188872"/>
            <a:ext cx="7774562" cy="771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4300" b="1">
                <a:solidFill>
                  <a:srgbClr val="0000FF"/>
                </a:solidFill>
                <a:latin typeface="Arial" pitchFamily="34" charset="0"/>
              </a:rPr>
              <a:t>6</a:t>
            </a:r>
            <a:r>
              <a:rPr kumimoji="1" lang="zh-CN" altLang="en-US" sz="4300" b="1">
                <a:solidFill>
                  <a:srgbClr val="0000FF"/>
                </a:solidFill>
                <a:latin typeface="Arial" pitchFamily="34" charset="0"/>
              </a:rPr>
              <a:t>．</a:t>
            </a:r>
            <a:r>
              <a:rPr kumimoji="1" lang="en-US" altLang="zh-CN" sz="4300" b="1">
                <a:solidFill>
                  <a:srgbClr val="0000FF"/>
                </a:solidFill>
                <a:latin typeface="Arial" pitchFamily="34" charset="0"/>
              </a:rPr>
              <a:t>DS18B20</a:t>
            </a:r>
            <a:r>
              <a:rPr kumimoji="1" lang="zh-CN" altLang="en-US" sz="4300" b="1">
                <a:solidFill>
                  <a:srgbClr val="0000FF"/>
                </a:solidFill>
                <a:latin typeface="Arial" pitchFamily="34" charset="0"/>
              </a:rPr>
              <a:t>的常用命令</a:t>
            </a:r>
          </a:p>
        </p:txBody>
      </p:sp>
      <p:graphicFrame>
        <p:nvGraphicFramePr>
          <p:cNvPr id="185429" name="Group 85"/>
          <p:cNvGraphicFramePr>
            <a:graphicFrameLocks noGrp="1"/>
          </p:cNvGraphicFramePr>
          <p:nvPr/>
        </p:nvGraphicFramePr>
        <p:xfrm>
          <a:off x="431745" y="1422072"/>
          <a:ext cx="11180894" cy="4809013"/>
        </p:xfrm>
        <a:graphic>
          <a:graphicData uri="http://schemas.openxmlformats.org/drawingml/2006/table">
            <a:tbl>
              <a:tblPr/>
              <a:tblGrid>
                <a:gridCol w="2689425">
                  <a:extLst>
                    <a:ext uri="{9D8B030D-6E8A-4147-A177-3AD203B41FA5}">
                      <a16:colId xmlns:a16="http://schemas.microsoft.com/office/drawing/2014/main" val="20000"/>
                    </a:ext>
                  </a:extLst>
                </a:gridCol>
                <a:gridCol w="2602668">
                  <a:extLst>
                    <a:ext uri="{9D8B030D-6E8A-4147-A177-3AD203B41FA5}">
                      <a16:colId xmlns:a16="http://schemas.microsoft.com/office/drawing/2014/main" val="20001"/>
                    </a:ext>
                  </a:extLst>
                </a:gridCol>
                <a:gridCol w="5888801">
                  <a:extLst>
                    <a:ext uri="{9D8B030D-6E8A-4147-A177-3AD203B41FA5}">
                      <a16:colId xmlns:a16="http://schemas.microsoft.com/office/drawing/2014/main" val="20002"/>
                    </a:ext>
                  </a:extLst>
                </a:gridCol>
              </a:tblGrid>
              <a:tr h="49369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指令</a:t>
                      </a:r>
                    </a:p>
                  </a:txBody>
                  <a:tcPr marL="121881" marR="12188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代码</a:t>
                      </a:r>
                    </a:p>
                  </a:txBody>
                  <a:tcPr marL="121881" marR="121881"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操作说明</a:t>
                      </a:r>
                    </a:p>
                  </a:txBody>
                  <a:tcPr marL="121881" marR="12188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3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温度转换</a:t>
                      </a:r>
                    </a:p>
                  </a:txBody>
                  <a:tcPr marL="121881" marR="12188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FF"/>
                          </a:solidFill>
                          <a:effectLst/>
                          <a:latin typeface="Arial" charset="0"/>
                          <a:ea typeface="宋体" pitchFamily="2" charset="-122"/>
                        </a:rPr>
                        <a:t>44H</a:t>
                      </a:r>
                      <a:endParaRPr kumimoji="1" lang="zh-CN" altLang="en-US" sz="2000" b="1" i="0" u="none" strike="noStrike" cap="none" normalizeH="0" baseline="0">
                        <a:ln>
                          <a:noFill/>
                        </a:ln>
                        <a:solidFill>
                          <a:srgbClr val="0000FF"/>
                        </a:solidFill>
                        <a:effectLst/>
                        <a:latin typeface="Arial" charset="0"/>
                        <a:ea typeface="宋体" pitchFamily="2" charset="-122"/>
                      </a:endParaRPr>
                    </a:p>
                  </a:txBody>
                  <a:tcPr marL="121881" marR="121881"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启动</a:t>
                      </a:r>
                      <a:r>
                        <a:rPr kumimoji="1" lang="en-US" altLang="zh-CN" sz="2000" b="1" i="0" u="none" strike="noStrike" cap="none" normalizeH="0" baseline="0">
                          <a:ln>
                            <a:noFill/>
                          </a:ln>
                          <a:solidFill>
                            <a:srgbClr val="0000FF"/>
                          </a:solidFill>
                          <a:effectLst/>
                          <a:latin typeface="Arial" charset="0"/>
                          <a:ea typeface="宋体" pitchFamily="2" charset="-122"/>
                        </a:rPr>
                        <a:t>DS18B20</a:t>
                      </a:r>
                      <a:r>
                        <a:rPr kumimoji="1" lang="zh-CN" altLang="en-US" sz="2000" b="1" i="0" u="none" strike="noStrike" cap="none" normalizeH="0" baseline="0">
                          <a:ln>
                            <a:noFill/>
                          </a:ln>
                          <a:solidFill>
                            <a:srgbClr val="0000FF"/>
                          </a:solidFill>
                          <a:effectLst/>
                          <a:latin typeface="Arial" charset="0"/>
                          <a:ea typeface="宋体" pitchFamily="2" charset="-122"/>
                        </a:rPr>
                        <a:t>进行温度转换</a:t>
                      </a:r>
                    </a:p>
                  </a:txBody>
                  <a:tcPr marL="121881" marR="12188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7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读暂存器</a:t>
                      </a:r>
                    </a:p>
                  </a:txBody>
                  <a:tcPr marL="121881" marR="12188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FF"/>
                          </a:solidFill>
                          <a:effectLst/>
                          <a:latin typeface="Arial" charset="0"/>
                          <a:ea typeface="宋体" pitchFamily="2" charset="-122"/>
                        </a:rPr>
                        <a:t>BEH</a:t>
                      </a:r>
                      <a:endParaRPr kumimoji="1" lang="zh-CN" altLang="en-US" sz="2000" b="1" i="0" u="none" strike="noStrike" cap="none" normalizeH="0" baseline="0">
                        <a:ln>
                          <a:noFill/>
                        </a:ln>
                        <a:solidFill>
                          <a:srgbClr val="0000FF"/>
                        </a:solidFill>
                        <a:effectLst/>
                        <a:latin typeface="Arial" charset="0"/>
                        <a:ea typeface="宋体" pitchFamily="2" charset="-122"/>
                      </a:endParaRPr>
                    </a:p>
                  </a:txBody>
                  <a:tcPr marL="121881" marR="121881"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读暂存器</a:t>
                      </a:r>
                      <a:r>
                        <a:rPr kumimoji="1" lang="en-US" altLang="zh-CN" sz="2000" b="1" i="0" u="none" strike="noStrike" cap="none" normalizeH="0" baseline="0">
                          <a:ln>
                            <a:noFill/>
                          </a:ln>
                          <a:solidFill>
                            <a:srgbClr val="0000FF"/>
                          </a:solidFill>
                          <a:effectLst/>
                          <a:latin typeface="Arial" charset="0"/>
                          <a:ea typeface="宋体" pitchFamily="2" charset="-122"/>
                        </a:rPr>
                        <a:t>9</a:t>
                      </a:r>
                      <a:r>
                        <a:rPr kumimoji="1" lang="zh-CN" altLang="en-US" sz="2000" b="1" i="0" u="none" strike="noStrike" cap="none" normalizeH="0" baseline="0">
                          <a:ln>
                            <a:noFill/>
                          </a:ln>
                          <a:solidFill>
                            <a:srgbClr val="0000FF"/>
                          </a:solidFill>
                          <a:effectLst/>
                          <a:latin typeface="Arial" charset="0"/>
                          <a:ea typeface="宋体" pitchFamily="2" charset="-122"/>
                        </a:rPr>
                        <a:t>个字节内容</a:t>
                      </a:r>
                    </a:p>
                  </a:txBody>
                  <a:tcPr marL="121881" marR="12188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3640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复制暂存器</a:t>
                      </a:r>
                    </a:p>
                  </a:txBody>
                  <a:tcPr marL="121881" marR="12188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FF"/>
                          </a:solidFill>
                          <a:effectLst/>
                          <a:latin typeface="Arial" charset="0"/>
                          <a:ea typeface="宋体" pitchFamily="2" charset="-122"/>
                        </a:rPr>
                        <a:t>48H</a:t>
                      </a:r>
                      <a:endParaRPr kumimoji="1" lang="zh-CN" altLang="en-US" sz="2000" b="1" i="0" u="none" strike="noStrike" cap="none" normalizeH="0" baseline="0">
                        <a:ln>
                          <a:noFill/>
                        </a:ln>
                        <a:solidFill>
                          <a:srgbClr val="0000FF"/>
                        </a:solidFill>
                        <a:effectLst/>
                        <a:latin typeface="Arial" charset="0"/>
                        <a:ea typeface="宋体" pitchFamily="2" charset="-122"/>
                      </a:endParaRPr>
                    </a:p>
                  </a:txBody>
                  <a:tcPr marL="121881" marR="121881"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5000"/>
                        </a:lnSpc>
                        <a:spcBef>
                          <a:spcPct val="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把暂存器的</a:t>
                      </a:r>
                      <a:r>
                        <a:rPr kumimoji="1" lang="en-US" altLang="zh-CN" sz="2000" b="1" i="0" u="none" strike="noStrike" cap="none" normalizeH="0" baseline="0">
                          <a:ln>
                            <a:noFill/>
                          </a:ln>
                          <a:solidFill>
                            <a:srgbClr val="0000FF"/>
                          </a:solidFill>
                          <a:effectLst/>
                          <a:latin typeface="Arial" charset="0"/>
                          <a:ea typeface="宋体" pitchFamily="2" charset="-122"/>
                        </a:rPr>
                        <a:t>TH</a:t>
                      </a:r>
                      <a:r>
                        <a:rPr kumimoji="1" lang="zh-CN" altLang="en-US" sz="2000" b="1" i="0" u="none" strike="noStrike" cap="none" normalizeH="0" baseline="0">
                          <a:ln>
                            <a:noFill/>
                          </a:ln>
                          <a:solidFill>
                            <a:srgbClr val="0000FF"/>
                          </a:solidFill>
                          <a:effectLst/>
                          <a:latin typeface="Arial" charset="0"/>
                          <a:ea typeface="宋体" pitchFamily="2" charset="-122"/>
                        </a:rPr>
                        <a:t>、</a:t>
                      </a:r>
                      <a:r>
                        <a:rPr kumimoji="1" lang="en-US" altLang="zh-CN" sz="2000" b="1" i="0" u="none" strike="noStrike" cap="none" normalizeH="0" baseline="0">
                          <a:ln>
                            <a:noFill/>
                          </a:ln>
                          <a:solidFill>
                            <a:srgbClr val="0000FF"/>
                          </a:solidFill>
                          <a:effectLst/>
                          <a:latin typeface="Arial" charset="0"/>
                          <a:ea typeface="宋体" pitchFamily="2" charset="-122"/>
                        </a:rPr>
                        <a:t>TL</a:t>
                      </a:r>
                      <a:r>
                        <a:rPr kumimoji="1" lang="zh-CN" altLang="en-US" sz="2000" b="1" i="0" u="none" strike="noStrike" cap="none" normalizeH="0" baseline="0">
                          <a:ln>
                            <a:noFill/>
                          </a:ln>
                          <a:solidFill>
                            <a:srgbClr val="0000FF"/>
                          </a:solidFill>
                          <a:effectLst/>
                          <a:latin typeface="Arial" charset="0"/>
                          <a:ea typeface="宋体" pitchFamily="2" charset="-122"/>
                        </a:rPr>
                        <a:t>字节写到</a:t>
                      </a:r>
                      <a:r>
                        <a:rPr kumimoji="1" lang="en-US" altLang="zh-CN" sz="2000" b="1" i="0" u="none" strike="noStrike" cap="none" normalizeH="0" baseline="0">
                          <a:ln>
                            <a:noFill/>
                          </a:ln>
                          <a:solidFill>
                            <a:srgbClr val="0000FF"/>
                          </a:solidFill>
                          <a:effectLst/>
                          <a:latin typeface="Arial" charset="0"/>
                          <a:ea typeface="宋体" pitchFamily="2" charset="-122"/>
                        </a:rPr>
                        <a:t>EEPROM</a:t>
                      </a:r>
                      <a:r>
                        <a:rPr kumimoji="1" lang="zh-CN" altLang="en-US" sz="2000" b="1" i="0" u="none" strike="noStrike" cap="none" normalizeH="0" baseline="0">
                          <a:ln>
                            <a:noFill/>
                          </a:ln>
                          <a:solidFill>
                            <a:srgbClr val="0000FF"/>
                          </a:solidFill>
                          <a:effectLst/>
                          <a:latin typeface="Arial" charset="0"/>
                          <a:ea typeface="宋体" pitchFamily="2" charset="-122"/>
                        </a:rPr>
                        <a:t>中</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L="121881" marR="12188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4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写暂存器</a:t>
                      </a:r>
                    </a:p>
                  </a:txBody>
                  <a:tcPr marL="121881" marR="12188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FF"/>
                          </a:solidFill>
                          <a:effectLst/>
                          <a:latin typeface="Arial" charset="0"/>
                          <a:ea typeface="宋体" pitchFamily="2" charset="-122"/>
                        </a:rPr>
                        <a:t>4EH</a:t>
                      </a:r>
                      <a:endParaRPr kumimoji="1" lang="zh-CN" altLang="en-US" sz="2000" b="1" i="0" u="none" strike="noStrike" cap="none" normalizeH="0" baseline="0">
                        <a:ln>
                          <a:noFill/>
                        </a:ln>
                        <a:solidFill>
                          <a:srgbClr val="0000FF"/>
                        </a:solidFill>
                        <a:effectLst/>
                        <a:latin typeface="Arial" charset="0"/>
                        <a:ea typeface="宋体" pitchFamily="2" charset="-122"/>
                      </a:endParaRPr>
                    </a:p>
                  </a:txBody>
                  <a:tcPr marL="121881" marR="121881"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将数据写入暂存器的</a:t>
                      </a:r>
                      <a:r>
                        <a:rPr kumimoji="1" lang="en-US" altLang="zh-CN" sz="2000" b="1" i="0" u="none" strike="noStrike" cap="none" normalizeH="0" baseline="0">
                          <a:ln>
                            <a:noFill/>
                          </a:ln>
                          <a:solidFill>
                            <a:srgbClr val="0000FF"/>
                          </a:solidFill>
                          <a:effectLst/>
                          <a:latin typeface="Arial" charset="0"/>
                          <a:ea typeface="宋体" pitchFamily="2" charset="-122"/>
                        </a:rPr>
                        <a:t>TH</a:t>
                      </a:r>
                      <a:r>
                        <a:rPr kumimoji="1" lang="zh-CN" altLang="en-US" sz="2000" b="1" i="0" u="none" strike="noStrike" cap="none" normalizeH="0" baseline="0">
                          <a:ln>
                            <a:noFill/>
                          </a:ln>
                          <a:solidFill>
                            <a:srgbClr val="0000FF"/>
                          </a:solidFill>
                          <a:effectLst/>
                          <a:latin typeface="Arial" charset="0"/>
                          <a:ea typeface="宋体" pitchFamily="2" charset="-122"/>
                        </a:rPr>
                        <a:t>、</a:t>
                      </a:r>
                      <a:r>
                        <a:rPr kumimoji="1" lang="en-US" altLang="zh-CN" sz="2000" b="1" i="0" u="none" strike="noStrike" cap="none" normalizeH="0" baseline="0">
                          <a:ln>
                            <a:noFill/>
                          </a:ln>
                          <a:solidFill>
                            <a:srgbClr val="0000FF"/>
                          </a:solidFill>
                          <a:effectLst/>
                          <a:latin typeface="Arial" charset="0"/>
                          <a:ea typeface="宋体" pitchFamily="2" charset="-122"/>
                        </a:rPr>
                        <a:t>TL</a:t>
                      </a:r>
                      <a:r>
                        <a:rPr kumimoji="1" lang="zh-CN" altLang="en-US" sz="2000" b="1" i="0" u="none" strike="noStrike" cap="none" normalizeH="0" baseline="0">
                          <a:ln>
                            <a:noFill/>
                          </a:ln>
                          <a:solidFill>
                            <a:srgbClr val="0000FF"/>
                          </a:solidFill>
                          <a:effectLst/>
                          <a:latin typeface="Arial" charset="0"/>
                          <a:ea typeface="宋体" pitchFamily="2" charset="-122"/>
                        </a:rPr>
                        <a:t>字节</a:t>
                      </a:r>
                    </a:p>
                  </a:txBody>
                  <a:tcPr marL="121881" marR="12188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09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重新调</a:t>
                      </a:r>
                      <a:r>
                        <a:rPr kumimoji="1" lang="en-US" altLang="zh-CN" sz="2000" b="1" i="0" u="none" strike="noStrike" cap="none" normalizeH="0" baseline="0">
                          <a:ln>
                            <a:noFill/>
                          </a:ln>
                          <a:solidFill>
                            <a:srgbClr val="0000FF"/>
                          </a:solidFill>
                          <a:effectLst/>
                          <a:latin typeface="Arial" charset="0"/>
                          <a:ea typeface="宋体" pitchFamily="2" charset="-122"/>
                        </a:rPr>
                        <a:t>EEPROM</a:t>
                      </a:r>
                      <a:endParaRPr kumimoji="1" lang="zh-CN" altLang="en-US" sz="2000" b="1" i="0" u="none" strike="noStrike" cap="none" normalizeH="0" baseline="0">
                        <a:ln>
                          <a:noFill/>
                        </a:ln>
                        <a:solidFill>
                          <a:srgbClr val="0000FF"/>
                        </a:solidFill>
                        <a:effectLst/>
                        <a:latin typeface="Arial" charset="0"/>
                        <a:ea typeface="宋体" pitchFamily="2" charset="-122"/>
                      </a:endParaRPr>
                    </a:p>
                  </a:txBody>
                  <a:tcPr marL="121881" marR="12188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 </a:t>
                      </a:r>
                      <a:r>
                        <a:rPr kumimoji="1" lang="en-US" altLang="zh-CN" sz="2000" b="1" i="0" u="none" strike="noStrike" cap="none" normalizeH="0" baseline="0">
                          <a:ln>
                            <a:noFill/>
                          </a:ln>
                          <a:solidFill>
                            <a:srgbClr val="0000FF"/>
                          </a:solidFill>
                          <a:effectLst/>
                          <a:latin typeface="Arial" charset="0"/>
                          <a:ea typeface="宋体" pitchFamily="2" charset="-122"/>
                        </a:rPr>
                        <a:t>B8H</a:t>
                      </a:r>
                      <a:endParaRPr kumimoji="1" lang="zh-CN" altLang="en-US" sz="2000" b="1" i="0" u="none" strike="noStrike" cap="none" normalizeH="0" baseline="0">
                        <a:ln>
                          <a:noFill/>
                        </a:ln>
                        <a:solidFill>
                          <a:srgbClr val="0000FF"/>
                        </a:solidFill>
                        <a:effectLst/>
                        <a:latin typeface="Arial" charset="0"/>
                        <a:ea typeface="宋体" pitchFamily="2" charset="-122"/>
                      </a:endParaRPr>
                    </a:p>
                  </a:txBody>
                  <a:tcPr marL="121881" marR="121881"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把</a:t>
                      </a:r>
                      <a:r>
                        <a:rPr kumimoji="1" lang="en-US" altLang="zh-CN" sz="2000" b="1" i="0" u="none" strike="noStrike" cap="none" normalizeH="0" baseline="0">
                          <a:ln>
                            <a:noFill/>
                          </a:ln>
                          <a:solidFill>
                            <a:srgbClr val="0000FF"/>
                          </a:solidFill>
                          <a:effectLst/>
                          <a:latin typeface="Arial" charset="0"/>
                          <a:ea typeface="宋体" pitchFamily="2" charset="-122"/>
                        </a:rPr>
                        <a:t>EEPROM</a:t>
                      </a:r>
                      <a:r>
                        <a:rPr kumimoji="1" lang="zh-CN" altLang="en-US" sz="2000" b="1" i="0" u="none" strike="noStrike" cap="none" normalizeH="0" baseline="0">
                          <a:ln>
                            <a:noFill/>
                          </a:ln>
                          <a:solidFill>
                            <a:srgbClr val="0000FF"/>
                          </a:solidFill>
                          <a:effectLst/>
                          <a:latin typeface="Arial" charset="0"/>
                          <a:ea typeface="宋体" pitchFamily="2" charset="-122"/>
                        </a:rPr>
                        <a:t>中的</a:t>
                      </a:r>
                      <a:r>
                        <a:rPr kumimoji="1" lang="en-US" altLang="zh-CN" sz="2000" b="1" i="0" u="none" strike="noStrike" cap="none" normalizeH="0" baseline="0">
                          <a:ln>
                            <a:noFill/>
                          </a:ln>
                          <a:solidFill>
                            <a:srgbClr val="0000FF"/>
                          </a:solidFill>
                          <a:effectLst/>
                          <a:latin typeface="Arial" charset="0"/>
                          <a:ea typeface="宋体" pitchFamily="2" charset="-122"/>
                        </a:rPr>
                        <a:t>TH</a:t>
                      </a:r>
                      <a:r>
                        <a:rPr kumimoji="1" lang="zh-CN" altLang="en-US" sz="2000" b="1" i="0" u="none" strike="noStrike" cap="none" normalizeH="0" baseline="0">
                          <a:ln>
                            <a:noFill/>
                          </a:ln>
                          <a:solidFill>
                            <a:srgbClr val="0000FF"/>
                          </a:solidFill>
                          <a:effectLst/>
                          <a:latin typeface="Arial" charset="0"/>
                          <a:ea typeface="宋体" pitchFamily="2" charset="-122"/>
                        </a:rPr>
                        <a:t>、</a:t>
                      </a:r>
                      <a:r>
                        <a:rPr kumimoji="1" lang="en-US" altLang="zh-CN" sz="2000" b="1" i="0" u="none" strike="noStrike" cap="none" normalizeH="0" baseline="0">
                          <a:ln>
                            <a:noFill/>
                          </a:ln>
                          <a:solidFill>
                            <a:srgbClr val="0000FF"/>
                          </a:solidFill>
                          <a:effectLst/>
                          <a:latin typeface="Arial" charset="0"/>
                          <a:ea typeface="宋体" pitchFamily="2" charset="-122"/>
                        </a:rPr>
                        <a:t>TL</a:t>
                      </a:r>
                      <a:r>
                        <a:rPr kumimoji="1" lang="zh-CN" altLang="en-US" sz="2000" b="1" i="0" u="none" strike="noStrike" cap="none" normalizeH="0" baseline="0">
                          <a:ln>
                            <a:noFill/>
                          </a:ln>
                          <a:solidFill>
                            <a:srgbClr val="0000FF"/>
                          </a:solidFill>
                          <a:effectLst/>
                          <a:latin typeface="Arial" charset="0"/>
                          <a:ea typeface="宋体" pitchFamily="2" charset="-122"/>
                        </a:rPr>
                        <a:t>字节写到暂存器的</a:t>
                      </a:r>
                      <a:r>
                        <a:rPr kumimoji="1" lang="en-US" altLang="zh-CN" sz="2000" b="1" i="0" u="none" strike="noStrike" cap="none" normalizeH="0" baseline="0">
                          <a:ln>
                            <a:noFill/>
                          </a:ln>
                          <a:solidFill>
                            <a:srgbClr val="0000FF"/>
                          </a:solidFill>
                          <a:effectLst/>
                          <a:latin typeface="Arial" charset="0"/>
                          <a:ea typeface="宋体" pitchFamily="2" charset="-122"/>
                        </a:rPr>
                        <a:t>TH</a:t>
                      </a:r>
                      <a:r>
                        <a:rPr kumimoji="1" lang="zh-CN" altLang="en-US" sz="2000" b="1" i="0" u="none" strike="noStrike" cap="none" normalizeH="0" baseline="0">
                          <a:ln>
                            <a:noFill/>
                          </a:ln>
                          <a:solidFill>
                            <a:srgbClr val="0000FF"/>
                          </a:solidFill>
                          <a:effectLst/>
                          <a:latin typeface="Arial" charset="0"/>
                          <a:ea typeface="宋体" pitchFamily="2" charset="-122"/>
                        </a:rPr>
                        <a:t>、</a:t>
                      </a:r>
                      <a:r>
                        <a:rPr kumimoji="1" lang="en-US" altLang="zh-CN" sz="2000" b="1" i="0" u="none" strike="noStrike" cap="none" normalizeH="0" baseline="0">
                          <a:ln>
                            <a:noFill/>
                          </a:ln>
                          <a:solidFill>
                            <a:srgbClr val="0000FF"/>
                          </a:solidFill>
                          <a:effectLst/>
                          <a:latin typeface="Arial" charset="0"/>
                          <a:ea typeface="宋体" pitchFamily="2" charset="-122"/>
                        </a:rPr>
                        <a:t>TL</a:t>
                      </a:r>
                      <a:r>
                        <a:rPr kumimoji="1" lang="zh-CN" altLang="en-US" sz="2000" b="1" i="0" u="none" strike="noStrike" cap="none" normalizeH="0" baseline="0">
                          <a:ln>
                            <a:noFill/>
                          </a:ln>
                          <a:solidFill>
                            <a:srgbClr val="0000FF"/>
                          </a:solidFill>
                          <a:effectLst/>
                          <a:latin typeface="Arial" charset="0"/>
                          <a:ea typeface="宋体" pitchFamily="2" charset="-122"/>
                        </a:rPr>
                        <a:t>字节</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L="121881" marR="12188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3640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读电源供电方式</a:t>
                      </a:r>
                    </a:p>
                  </a:txBody>
                  <a:tcPr marL="121881" marR="121881"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a:t>
                      </a:r>
                      <a:r>
                        <a:rPr kumimoji="1" lang="en-US" altLang="zh-CN" sz="2000" b="1" i="0" u="none" strike="noStrike" cap="none" normalizeH="0" baseline="0">
                          <a:ln>
                            <a:noFill/>
                          </a:ln>
                          <a:solidFill>
                            <a:srgbClr val="0000FF"/>
                          </a:solidFill>
                          <a:effectLst/>
                          <a:latin typeface="Arial" charset="0"/>
                          <a:ea typeface="宋体" pitchFamily="2" charset="-122"/>
                        </a:rPr>
                        <a:t>B4H</a:t>
                      </a:r>
                      <a:endParaRPr kumimoji="1" lang="zh-CN" altLang="en-US" sz="2000" b="1" i="0" u="none" strike="noStrike" cap="none" normalizeH="0" baseline="0">
                        <a:ln>
                          <a:noFill/>
                        </a:ln>
                        <a:solidFill>
                          <a:srgbClr val="0000FF"/>
                        </a:solidFill>
                        <a:effectLst/>
                        <a:latin typeface="Arial" charset="0"/>
                        <a:ea typeface="宋体" pitchFamily="2" charset="-122"/>
                      </a:endParaRPr>
                    </a:p>
                  </a:txBody>
                  <a:tcPr marL="121881" marR="121881"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5000"/>
                        </a:lnSpc>
                        <a:spcBef>
                          <a:spcPct val="0"/>
                        </a:spcBef>
                        <a:spcAft>
                          <a:spcPct val="0"/>
                        </a:spcAft>
                        <a:buClrTx/>
                        <a:buSzTx/>
                        <a:buFontTx/>
                        <a:buNone/>
                        <a:tabLst/>
                      </a:pPr>
                      <a:r>
                        <a:rPr kumimoji="1" lang="zh-CN" altLang="en-US" sz="2000" b="1" i="0" u="none" strike="noStrike" cap="none" normalizeH="0" baseline="0">
                          <a:ln>
                            <a:noFill/>
                          </a:ln>
                          <a:solidFill>
                            <a:srgbClr val="0000FF"/>
                          </a:solidFill>
                          <a:effectLst/>
                          <a:latin typeface="Arial" charset="0"/>
                          <a:ea typeface="宋体" pitchFamily="2" charset="-122"/>
                        </a:rPr>
                        <a:t>启动</a:t>
                      </a:r>
                      <a:r>
                        <a:rPr kumimoji="1" lang="en-US" altLang="zh-CN" sz="2000" b="1" i="0" u="none" strike="noStrike" cap="none" normalizeH="0" baseline="0">
                          <a:ln>
                            <a:noFill/>
                          </a:ln>
                          <a:solidFill>
                            <a:srgbClr val="0000FF"/>
                          </a:solidFill>
                          <a:effectLst/>
                          <a:latin typeface="Arial" charset="0"/>
                          <a:ea typeface="宋体" pitchFamily="2" charset="-122"/>
                        </a:rPr>
                        <a:t>DS18B20</a:t>
                      </a:r>
                      <a:r>
                        <a:rPr kumimoji="1" lang="zh-CN" altLang="en-US" sz="2000" b="1" i="0" u="none" strike="noStrike" cap="none" normalizeH="0" baseline="0">
                          <a:ln>
                            <a:noFill/>
                          </a:ln>
                          <a:solidFill>
                            <a:srgbClr val="0000FF"/>
                          </a:solidFill>
                          <a:effectLst/>
                          <a:latin typeface="Arial" charset="0"/>
                          <a:ea typeface="宋体" pitchFamily="2" charset="-122"/>
                        </a:rPr>
                        <a:t>发送电源供电方式的信号给</a:t>
                      </a:r>
                      <a:r>
                        <a:rPr kumimoji="1" lang="en-US" altLang="zh-CN" sz="2000" b="1" i="0" u="none" strike="noStrike" cap="none" normalizeH="0" baseline="0">
                          <a:ln>
                            <a:noFill/>
                          </a:ln>
                          <a:solidFill>
                            <a:srgbClr val="0000FF"/>
                          </a:solidFill>
                          <a:effectLst/>
                          <a:latin typeface="Arial" charset="0"/>
                          <a:ea typeface="宋体" pitchFamily="2" charset="-122"/>
                        </a:rPr>
                        <a:t>CPU</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L="121881" marR="121881"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2774707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8"/>
          <p:cNvSpPr txBox="1">
            <a:spLocks noChangeArrowheads="1"/>
          </p:cNvSpPr>
          <p:nvPr/>
        </p:nvSpPr>
        <p:spPr bwMode="auto">
          <a:xfrm>
            <a:off x="526984" y="974499"/>
            <a:ext cx="11230100" cy="1956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2400" b="1">
                <a:solidFill>
                  <a:srgbClr val="000000"/>
                </a:solidFill>
                <a:latin typeface="宋体" pitchFamily="2" charset="-122"/>
              </a:rPr>
              <a:t>DS18B20</a:t>
            </a:r>
            <a:r>
              <a:rPr kumimoji="1" lang="zh-CN" altLang="en-US" sz="2400" b="1">
                <a:solidFill>
                  <a:srgbClr val="000000"/>
                </a:solidFill>
                <a:latin typeface="宋体" pitchFamily="2" charset="-122"/>
              </a:rPr>
              <a:t>与处理器的两种连接方法：一种是</a:t>
            </a:r>
            <a:r>
              <a:rPr kumimoji="1" lang="en-US" altLang="zh-CN" sz="2400" b="1">
                <a:solidFill>
                  <a:srgbClr val="000000"/>
                </a:solidFill>
                <a:latin typeface="宋体" pitchFamily="2" charset="-122"/>
              </a:rPr>
              <a:t>VDD</a:t>
            </a:r>
            <a:r>
              <a:rPr kumimoji="1" lang="zh-CN" altLang="en-US" sz="2400" b="1">
                <a:solidFill>
                  <a:srgbClr val="000000"/>
                </a:solidFill>
                <a:latin typeface="宋体" pitchFamily="2" charset="-122"/>
              </a:rPr>
              <a:t>接外部电源，</a:t>
            </a:r>
            <a:r>
              <a:rPr kumimoji="1" lang="en-US" altLang="zh-CN" sz="2400" b="1">
                <a:solidFill>
                  <a:srgbClr val="000000"/>
                </a:solidFill>
                <a:latin typeface="宋体" pitchFamily="2" charset="-122"/>
              </a:rPr>
              <a:t>I/O</a:t>
            </a:r>
            <a:r>
              <a:rPr kumimoji="1" lang="zh-CN" altLang="en-US" sz="2400" b="1">
                <a:solidFill>
                  <a:srgbClr val="000000"/>
                </a:solidFill>
                <a:latin typeface="宋体" pitchFamily="2" charset="-122"/>
              </a:rPr>
              <a:t>与单片机的一条</a:t>
            </a:r>
            <a:r>
              <a:rPr kumimoji="1" lang="en-US" altLang="zh-CN" sz="2400" b="1">
                <a:solidFill>
                  <a:srgbClr val="000000"/>
                </a:solidFill>
                <a:latin typeface="宋体" pitchFamily="2" charset="-122"/>
              </a:rPr>
              <a:t>I/O</a:t>
            </a:r>
            <a:r>
              <a:rPr kumimoji="1" lang="zh-CN" altLang="en-US" sz="2400" b="1">
                <a:solidFill>
                  <a:srgbClr val="000000"/>
                </a:solidFill>
                <a:latin typeface="宋体" pitchFamily="2" charset="-122"/>
              </a:rPr>
              <a:t>线相连；另一种用寄生电源供电，</a:t>
            </a:r>
            <a:r>
              <a:rPr kumimoji="1" lang="en-US" altLang="zh-CN" sz="2400" b="1">
                <a:solidFill>
                  <a:srgbClr val="000000"/>
                </a:solidFill>
                <a:latin typeface="宋体" pitchFamily="2" charset="-122"/>
              </a:rPr>
              <a:t>VDD</a:t>
            </a:r>
            <a:r>
              <a:rPr kumimoji="1" lang="zh-CN" altLang="en-US" sz="2400" b="1">
                <a:solidFill>
                  <a:srgbClr val="000000"/>
                </a:solidFill>
                <a:latin typeface="宋体" pitchFamily="2" charset="-122"/>
              </a:rPr>
              <a:t>、</a:t>
            </a:r>
            <a:r>
              <a:rPr kumimoji="1" lang="en-US" altLang="zh-CN" sz="2400" b="1">
                <a:solidFill>
                  <a:srgbClr val="000000"/>
                </a:solidFill>
                <a:latin typeface="宋体" pitchFamily="2" charset="-122"/>
              </a:rPr>
              <a:t>GID</a:t>
            </a:r>
            <a:r>
              <a:rPr kumimoji="1" lang="zh-CN" altLang="en-US" sz="2400" b="1">
                <a:solidFill>
                  <a:srgbClr val="000000"/>
                </a:solidFill>
                <a:latin typeface="宋体" pitchFamily="2" charset="-122"/>
              </a:rPr>
              <a:t>接地，</a:t>
            </a:r>
            <a:r>
              <a:rPr kumimoji="1" lang="en-US" altLang="zh-CN" sz="2400" b="1">
                <a:solidFill>
                  <a:srgbClr val="000000"/>
                </a:solidFill>
                <a:latin typeface="宋体" pitchFamily="2" charset="-122"/>
              </a:rPr>
              <a:t>I/O</a:t>
            </a:r>
            <a:r>
              <a:rPr kumimoji="1" lang="zh-CN" altLang="en-US" sz="2400" b="1">
                <a:solidFill>
                  <a:srgbClr val="000000"/>
                </a:solidFill>
                <a:latin typeface="宋体" pitchFamily="2" charset="-122"/>
              </a:rPr>
              <a:t>接单片机的任一条</a:t>
            </a:r>
            <a:r>
              <a:rPr kumimoji="1" lang="en-US" altLang="zh-CN" sz="2400" b="1">
                <a:solidFill>
                  <a:srgbClr val="000000"/>
                </a:solidFill>
                <a:latin typeface="宋体" pitchFamily="2" charset="-122"/>
              </a:rPr>
              <a:t>I/O</a:t>
            </a:r>
            <a:r>
              <a:rPr kumimoji="1" lang="zh-CN" altLang="en-US" sz="2400" b="1">
                <a:solidFill>
                  <a:srgbClr val="000000"/>
                </a:solidFill>
                <a:latin typeface="宋体" pitchFamily="2" charset="-122"/>
              </a:rPr>
              <a:t>，</a:t>
            </a:r>
            <a:r>
              <a:rPr kumimoji="1" lang="en-US" altLang="zh-CN" sz="2400" b="1">
                <a:solidFill>
                  <a:srgbClr val="000000"/>
                </a:solidFill>
                <a:latin typeface="宋体" pitchFamily="2" charset="-122"/>
              </a:rPr>
              <a:t>I/O</a:t>
            </a:r>
            <a:r>
              <a:rPr kumimoji="1" lang="zh-CN" altLang="en-US" sz="2400" b="1">
                <a:solidFill>
                  <a:srgbClr val="000000"/>
                </a:solidFill>
                <a:latin typeface="宋体" pitchFamily="2" charset="-122"/>
              </a:rPr>
              <a:t>口接</a:t>
            </a:r>
            <a:r>
              <a:rPr kumimoji="1" lang="en-US" altLang="zh-CN" sz="2400" b="1">
                <a:solidFill>
                  <a:srgbClr val="000000"/>
                </a:solidFill>
                <a:latin typeface="宋体" pitchFamily="2" charset="-122"/>
              </a:rPr>
              <a:t>5.1</a:t>
            </a:r>
            <a:r>
              <a:rPr kumimoji="1" lang="zh-CN" altLang="en-US" sz="2400" b="1">
                <a:solidFill>
                  <a:srgbClr val="000000"/>
                </a:solidFill>
                <a:latin typeface="宋体" pitchFamily="2" charset="-122"/>
              </a:rPr>
              <a:t>（或</a:t>
            </a:r>
            <a:r>
              <a:rPr kumimoji="1" lang="en-US" altLang="zh-CN" sz="2400" b="1">
                <a:solidFill>
                  <a:srgbClr val="000000"/>
                </a:solidFill>
                <a:latin typeface="宋体" pitchFamily="2" charset="-122"/>
              </a:rPr>
              <a:t>4.7</a:t>
            </a:r>
            <a:r>
              <a:rPr kumimoji="1" lang="zh-CN" altLang="en-US" sz="2400" b="1">
                <a:solidFill>
                  <a:srgbClr val="000000"/>
                </a:solidFill>
                <a:latin typeface="宋体" pitchFamily="2" charset="-122"/>
              </a:rPr>
              <a:t>）</a:t>
            </a:r>
            <a:r>
              <a:rPr kumimoji="1" lang="en-US" altLang="zh-CN" sz="2400" b="1">
                <a:solidFill>
                  <a:srgbClr val="000000"/>
                </a:solidFill>
                <a:latin typeface="宋体" pitchFamily="2" charset="-122"/>
              </a:rPr>
              <a:t>K</a:t>
            </a:r>
            <a:r>
              <a:rPr kumimoji="1" lang="en-US" altLang="zh-CN" sz="2400" b="1">
                <a:solidFill>
                  <a:srgbClr val="000000"/>
                </a:solidFill>
                <a:latin typeface="宋体" pitchFamily="2" charset="-122"/>
                <a:sym typeface="Symbol" pitchFamily="18" charset="2"/>
              </a:rPr>
              <a:t></a:t>
            </a:r>
            <a:r>
              <a:rPr kumimoji="1" lang="zh-CN" altLang="en-US" sz="2400" b="1">
                <a:solidFill>
                  <a:srgbClr val="000000"/>
                </a:solidFill>
                <a:latin typeface="宋体" pitchFamily="2" charset="-122"/>
              </a:rPr>
              <a:t>的上拉电阻。</a:t>
            </a:r>
          </a:p>
          <a:p>
            <a:pPr eaLnBrk="1" fontAlgn="base" hangingPunct="1">
              <a:spcBef>
                <a:spcPct val="0"/>
              </a:spcBef>
              <a:spcAft>
                <a:spcPct val="0"/>
              </a:spcAft>
            </a:pPr>
            <a:r>
              <a:rPr kumimoji="1" lang="zh-CN" altLang="en-US" sz="2400" b="1">
                <a:solidFill>
                  <a:srgbClr val="000000"/>
                </a:solidFill>
                <a:latin typeface="宋体" pitchFamily="2" charset="-122"/>
              </a:rPr>
              <a:t>左图采用</a:t>
            </a:r>
            <a:r>
              <a:rPr kumimoji="1" lang="zh-CN" altLang="en-US" sz="2400" b="1">
                <a:solidFill>
                  <a:srgbClr val="0000FF"/>
                </a:solidFill>
                <a:latin typeface="宋体" pitchFamily="2" charset="-122"/>
              </a:rPr>
              <a:t>寄生电源方式</a:t>
            </a:r>
            <a:r>
              <a:rPr kumimoji="1" lang="zh-CN" altLang="en-US" sz="2400" b="1">
                <a:solidFill>
                  <a:srgbClr val="000000"/>
                </a:solidFill>
                <a:latin typeface="宋体" pitchFamily="2" charset="-122"/>
              </a:rPr>
              <a:t>，其</a:t>
            </a:r>
            <a:r>
              <a:rPr kumimoji="1" lang="en-US" altLang="zh-CN" sz="2400" b="1" i="1">
                <a:solidFill>
                  <a:srgbClr val="000000"/>
                </a:solidFill>
                <a:latin typeface="宋体" pitchFamily="2" charset="-122"/>
              </a:rPr>
              <a:t>V</a:t>
            </a:r>
            <a:r>
              <a:rPr kumimoji="1" lang="en-US" altLang="zh-CN" sz="2400" b="1">
                <a:solidFill>
                  <a:srgbClr val="000000"/>
                </a:solidFill>
                <a:latin typeface="宋体" pitchFamily="2" charset="-122"/>
              </a:rPr>
              <a:t>DD</a:t>
            </a:r>
            <a:r>
              <a:rPr kumimoji="1" lang="zh-CN" altLang="en-US" sz="2400" b="1">
                <a:solidFill>
                  <a:srgbClr val="000000"/>
                </a:solidFill>
                <a:latin typeface="宋体" pitchFamily="2" charset="-122"/>
              </a:rPr>
              <a:t>和</a:t>
            </a:r>
            <a:r>
              <a:rPr kumimoji="1" lang="en-US" altLang="zh-CN" sz="2400" b="1">
                <a:solidFill>
                  <a:srgbClr val="000000"/>
                </a:solidFill>
                <a:latin typeface="宋体" pitchFamily="2" charset="-122"/>
              </a:rPr>
              <a:t>GND</a:t>
            </a:r>
            <a:r>
              <a:rPr kumimoji="1" lang="zh-CN" altLang="en-US" sz="2400" b="1">
                <a:solidFill>
                  <a:srgbClr val="000000"/>
                </a:solidFill>
                <a:latin typeface="宋体" pitchFamily="2" charset="-122"/>
              </a:rPr>
              <a:t>端均接地，</a:t>
            </a:r>
          </a:p>
          <a:p>
            <a:pPr eaLnBrk="1" fontAlgn="base" hangingPunct="1">
              <a:spcBef>
                <a:spcPct val="0"/>
              </a:spcBef>
              <a:spcAft>
                <a:spcPct val="0"/>
              </a:spcAft>
            </a:pPr>
            <a:r>
              <a:rPr kumimoji="1" lang="zh-CN" altLang="en-US" sz="2400" b="1">
                <a:solidFill>
                  <a:srgbClr val="000000"/>
                </a:solidFill>
                <a:latin typeface="宋体" pitchFamily="2" charset="-122"/>
              </a:rPr>
              <a:t>右图采用</a:t>
            </a:r>
            <a:r>
              <a:rPr kumimoji="1" lang="zh-CN" altLang="en-US" sz="2400" b="1">
                <a:solidFill>
                  <a:srgbClr val="0000FF"/>
                </a:solidFill>
                <a:latin typeface="宋体" pitchFamily="2" charset="-122"/>
              </a:rPr>
              <a:t>外接电源方式</a:t>
            </a:r>
            <a:r>
              <a:rPr kumimoji="1" lang="zh-CN" altLang="en-US" sz="2400" b="1">
                <a:solidFill>
                  <a:srgbClr val="000000"/>
                </a:solidFill>
                <a:latin typeface="宋体" pitchFamily="2" charset="-122"/>
              </a:rPr>
              <a:t>，其</a:t>
            </a:r>
            <a:r>
              <a:rPr kumimoji="1" lang="en-US" altLang="zh-CN" sz="2400" b="1" i="1">
                <a:solidFill>
                  <a:srgbClr val="000000"/>
                </a:solidFill>
                <a:latin typeface="宋体" pitchFamily="2" charset="-122"/>
              </a:rPr>
              <a:t>V</a:t>
            </a:r>
            <a:r>
              <a:rPr kumimoji="1" lang="en-US" altLang="zh-CN" sz="2400" b="1">
                <a:solidFill>
                  <a:srgbClr val="000000"/>
                </a:solidFill>
                <a:latin typeface="宋体" pitchFamily="2" charset="-122"/>
              </a:rPr>
              <a:t>DD</a:t>
            </a:r>
            <a:r>
              <a:rPr kumimoji="1" lang="zh-CN" altLang="en-US" sz="2400" b="1">
                <a:solidFill>
                  <a:srgbClr val="000000"/>
                </a:solidFill>
                <a:latin typeface="宋体" pitchFamily="2" charset="-122"/>
              </a:rPr>
              <a:t>端用</a:t>
            </a:r>
            <a:r>
              <a:rPr kumimoji="1" lang="en-US" altLang="zh-CN" sz="2400" b="1">
                <a:solidFill>
                  <a:srgbClr val="000000"/>
                </a:solidFill>
                <a:latin typeface="宋体" pitchFamily="2" charset="-122"/>
              </a:rPr>
              <a:t>3V</a:t>
            </a:r>
            <a:r>
              <a:rPr kumimoji="1" lang="zh-CN" altLang="en-US" sz="2400" b="1">
                <a:solidFill>
                  <a:srgbClr val="000000"/>
                </a:solidFill>
                <a:latin typeface="宋体" pitchFamily="2" charset="-122"/>
              </a:rPr>
              <a:t>～</a:t>
            </a:r>
            <a:r>
              <a:rPr kumimoji="1" lang="en-US" altLang="zh-CN" sz="2400" b="1">
                <a:solidFill>
                  <a:srgbClr val="000000"/>
                </a:solidFill>
                <a:latin typeface="宋体" pitchFamily="2" charset="-122"/>
              </a:rPr>
              <a:t>5.5V</a:t>
            </a:r>
            <a:r>
              <a:rPr kumimoji="1" lang="zh-CN" altLang="en-US" sz="2400" b="1">
                <a:solidFill>
                  <a:srgbClr val="000000"/>
                </a:solidFill>
                <a:latin typeface="宋体" pitchFamily="2" charset="-122"/>
              </a:rPr>
              <a:t>电源供电。</a:t>
            </a:r>
          </a:p>
        </p:txBody>
      </p:sp>
      <p:sp>
        <p:nvSpPr>
          <p:cNvPr id="28675" name="Text Box 7">
            <a:hlinkClick r:id="rId2" action="ppaction://hlinksldjump"/>
          </p:cNvPr>
          <p:cNvSpPr txBox="1">
            <a:spLocks noChangeArrowheads="1"/>
          </p:cNvSpPr>
          <p:nvPr/>
        </p:nvSpPr>
        <p:spPr bwMode="auto">
          <a:xfrm>
            <a:off x="814285" y="333301"/>
            <a:ext cx="9984074" cy="771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4300" b="1">
                <a:solidFill>
                  <a:srgbClr val="0000FF"/>
                </a:solidFill>
                <a:latin typeface="Arial" pitchFamily="34" charset="0"/>
              </a:rPr>
              <a:t>7</a:t>
            </a:r>
            <a:r>
              <a:rPr kumimoji="1" lang="zh-CN" altLang="en-US" sz="4300" b="1">
                <a:solidFill>
                  <a:srgbClr val="0000FF"/>
                </a:solidFill>
                <a:latin typeface="Arial" pitchFamily="34" charset="0"/>
              </a:rPr>
              <a:t>．</a:t>
            </a:r>
            <a:r>
              <a:rPr kumimoji="1" lang="en-US" altLang="zh-CN" sz="4300" b="1">
                <a:solidFill>
                  <a:srgbClr val="0000FF"/>
                </a:solidFill>
                <a:latin typeface="Arial" pitchFamily="34" charset="0"/>
              </a:rPr>
              <a:t>DS18B20</a:t>
            </a:r>
            <a:r>
              <a:rPr kumimoji="1" lang="zh-CN" altLang="en-US" sz="4300" b="1">
                <a:solidFill>
                  <a:srgbClr val="0000FF"/>
                </a:solidFill>
                <a:latin typeface="Arial" pitchFamily="34" charset="0"/>
              </a:rPr>
              <a:t>与单片机的典型接口</a:t>
            </a:r>
            <a:endParaRPr kumimoji="1" lang="zh-CN" altLang="en-US" sz="4300">
              <a:solidFill>
                <a:srgbClr val="0000FF"/>
              </a:solidFill>
              <a:latin typeface="华文行楷" pitchFamily="2" charset="-122"/>
              <a:ea typeface="华文行楷" pitchFamily="2" charset="-122"/>
              <a:cs typeface="宋体" pitchFamily="2" charset="-122"/>
            </a:endParaRPr>
          </a:p>
        </p:txBody>
      </p:sp>
      <p:pic>
        <p:nvPicPr>
          <p:cNvPr id="28676" name="Picture 9" descr="597"/>
          <p:cNvPicPr>
            <a:picLocks noChangeAspect="1" noChangeArrowheads="1"/>
          </p:cNvPicPr>
          <p:nvPr/>
        </p:nvPicPr>
        <p:blipFill>
          <a:blip r:embed="rId3">
            <a:extLst>
              <a:ext uri="{28A0092B-C50C-407E-A947-70E740481C1C}">
                <a14:useLocalDpi xmlns:a14="http://schemas.microsoft.com/office/drawing/2010/main" val="0"/>
              </a:ext>
            </a:extLst>
          </a:blip>
          <a:srcRect l="5879" r="12178" b="57962"/>
          <a:stretch>
            <a:fillRect/>
          </a:stretch>
        </p:blipFill>
        <p:spPr bwMode="auto">
          <a:xfrm>
            <a:off x="0" y="2923500"/>
            <a:ext cx="5855525" cy="1974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8" descr="597"/>
          <p:cNvPicPr>
            <a:picLocks noChangeAspect="1" noChangeArrowheads="1"/>
          </p:cNvPicPr>
          <p:nvPr/>
        </p:nvPicPr>
        <p:blipFill>
          <a:blip r:embed="rId4">
            <a:extLst>
              <a:ext uri="{28A0092B-C50C-407E-A947-70E740481C1C}">
                <a14:useLocalDpi xmlns:a14="http://schemas.microsoft.com/office/drawing/2010/main" val="0"/>
              </a:ext>
            </a:extLst>
          </a:blip>
          <a:srcRect l="4794" t="50633" r="9651" b="10057"/>
          <a:stretch>
            <a:fillRect/>
          </a:stretch>
        </p:blipFill>
        <p:spPr bwMode="auto">
          <a:xfrm>
            <a:off x="5133306" y="4724896"/>
            <a:ext cx="7055519" cy="172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10"/>
          <p:cNvSpPr>
            <a:spLocks noChangeArrowheads="1"/>
          </p:cNvSpPr>
          <p:nvPr/>
        </p:nvSpPr>
        <p:spPr bwMode="auto">
          <a:xfrm>
            <a:off x="2523799" y="4670934"/>
            <a:ext cx="220634" cy="4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b">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8679" name="Rectangle 12"/>
          <p:cNvSpPr>
            <a:spLocks noChangeArrowheads="1"/>
          </p:cNvSpPr>
          <p:nvPr/>
        </p:nvSpPr>
        <p:spPr bwMode="auto">
          <a:xfrm>
            <a:off x="2523799" y="4670934"/>
            <a:ext cx="220634" cy="4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b">
            <a:spAutoFit/>
          </a:bodyP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28680" name="TextBox 1"/>
          <p:cNvSpPr txBox="1">
            <a:spLocks noChangeArrowheads="1"/>
          </p:cNvSpPr>
          <p:nvPr/>
        </p:nvSpPr>
        <p:spPr bwMode="auto">
          <a:xfrm>
            <a:off x="7150759" y="3067930"/>
            <a:ext cx="3742837" cy="14030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lang="en-US" altLang="zh-CN" sz="2100">
                <a:solidFill>
                  <a:srgbClr val="000000"/>
                </a:solidFill>
                <a:latin typeface="Arial" pitchFamily="34" charset="0"/>
              </a:rPr>
              <a:t>DS18B20</a:t>
            </a:r>
            <a:r>
              <a:rPr lang="zh-CN" altLang="en-US" sz="2100">
                <a:solidFill>
                  <a:srgbClr val="000000"/>
                </a:solidFill>
                <a:latin typeface="Arial" pitchFamily="34" charset="0"/>
              </a:rPr>
              <a:t>的工作电流约为</a:t>
            </a:r>
            <a:r>
              <a:rPr lang="en-US" altLang="zh-CN" sz="2100">
                <a:solidFill>
                  <a:srgbClr val="000000"/>
                </a:solidFill>
                <a:latin typeface="Arial" pitchFamily="34" charset="0"/>
              </a:rPr>
              <a:t>1mA</a:t>
            </a:r>
            <a:r>
              <a:rPr lang="zh-CN" altLang="en-US" sz="2100">
                <a:solidFill>
                  <a:srgbClr val="000000"/>
                </a:solidFill>
                <a:latin typeface="Arial" pitchFamily="34" charset="0"/>
              </a:rPr>
              <a:t>，</a:t>
            </a:r>
            <a:r>
              <a:rPr lang="en-US" altLang="zh-CN" sz="2100">
                <a:solidFill>
                  <a:srgbClr val="000000"/>
                </a:solidFill>
                <a:latin typeface="Arial" pitchFamily="34" charset="0"/>
              </a:rPr>
              <a:t>VCC</a:t>
            </a:r>
            <a:r>
              <a:rPr lang="zh-CN" altLang="en-US" sz="2100">
                <a:solidFill>
                  <a:srgbClr val="000000"/>
                </a:solidFill>
                <a:latin typeface="Arial" pitchFamily="34" charset="0"/>
              </a:rPr>
              <a:t>一般为</a:t>
            </a:r>
            <a:r>
              <a:rPr lang="en-US" altLang="zh-CN" sz="2100">
                <a:solidFill>
                  <a:srgbClr val="000000"/>
                </a:solidFill>
                <a:latin typeface="Arial" pitchFamily="34" charset="0"/>
              </a:rPr>
              <a:t>5V</a:t>
            </a:r>
            <a:r>
              <a:rPr lang="zh-CN" altLang="en-US" sz="2100">
                <a:solidFill>
                  <a:srgbClr val="000000"/>
                </a:solidFill>
                <a:latin typeface="Arial" pitchFamily="34" charset="0"/>
              </a:rPr>
              <a:t>，则电阻</a:t>
            </a:r>
            <a:r>
              <a:rPr lang="en-US" altLang="zh-CN" sz="2100">
                <a:solidFill>
                  <a:srgbClr val="000000"/>
                </a:solidFill>
                <a:latin typeface="Arial" pitchFamily="34" charset="0"/>
              </a:rPr>
              <a:t>R=5V/1mA=5KΩ</a:t>
            </a:r>
            <a:r>
              <a:rPr lang="zh-CN" altLang="en-US" sz="2100">
                <a:solidFill>
                  <a:srgbClr val="000000"/>
                </a:solidFill>
                <a:latin typeface="Arial" pitchFamily="34" charset="0"/>
              </a:rPr>
              <a:t>。一般选</a:t>
            </a:r>
            <a:r>
              <a:rPr lang="en-US" altLang="zh-CN" sz="2100">
                <a:solidFill>
                  <a:srgbClr val="000000"/>
                </a:solidFill>
                <a:latin typeface="Arial" pitchFamily="34" charset="0"/>
              </a:rPr>
              <a:t>4.7</a:t>
            </a:r>
            <a:r>
              <a:rPr lang="zh-CN" altLang="en-US" sz="2100">
                <a:solidFill>
                  <a:srgbClr val="000000"/>
                </a:solidFill>
                <a:latin typeface="Arial" pitchFamily="34" charset="0"/>
              </a:rPr>
              <a:t>或</a:t>
            </a:r>
            <a:r>
              <a:rPr lang="en-US" altLang="zh-CN" sz="2100">
                <a:solidFill>
                  <a:srgbClr val="000000"/>
                </a:solidFill>
                <a:latin typeface="Arial" pitchFamily="34" charset="0"/>
              </a:rPr>
              <a:t>5.1K</a:t>
            </a:r>
            <a:r>
              <a:rPr lang="zh-CN" altLang="en-US" sz="2100">
                <a:solidFill>
                  <a:srgbClr val="000000"/>
                </a:solidFill>
                <a:latin typeface="Arial" pitchFamily="34" charset="0"/>
              </a:rPr>
              <a:t>欧姆电阻。</a:t>
            </a:r>
          </a:p>
        </p:txBody>
      </p:sp>
    </p:spTree>
    <p:extLst>
      <p:ext uri="{BB962C8B-B14F-4D97-AF65-F5344CB8AC3E}">
        <p14:creationId xmlns:p14="http://schemas.microsoft.com/office/powerpoint/2010/main" val="175543218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8"/>
          <p:cNvSpPr txBox="1">
            <a:spLocks noChangeArrowheads="1"/>
          </p:cNvSpPr>
          <p:nvPr/>
        </p:nvSpPr>
        <p:spPr bwMode="auto">
          <a:xfrm>
            <a:off x="1007931" y="1772828"/>
            <a:ext cx="10557087" cy="306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zh-CN" altLang="en-US" sz="3200" b="1" dirty="0">
                <a:solidFill>
                  <a:srgbClr val="000000"/>
                </a:solidFill>
                <a:latin typeface="Times New Roman" pitchFamily="18" charset="0"/>
              </a:rPr>
              <a:t>假设单片机系统所用的晶振频率为</a:t>
            </a:r>
            <a:r>
              <a:rPr kumimoji="1" lang="en-US" altLang="zh-CN" sz="3200" b="1" dirty="0">
                <a:solidFill>
                  <a:srgbClr val="000000"/>
                </a:solidFill>
                <a:latin typeface="Times New Roman" pitchFamily="18" charset="0"/>
              </a:rPr>
              <a:t>12MHz</a:t>
            </a:r>
            <a:r>
              <a:rPr kumimoji="1" lang="zh-CN" altLang="en-US" sz="3200" b="1" dirty="0">
                <a:solidFill>
                  <a:srgbClr val="000000"/>
                </a:solidFill>
                <a:latin typeface="Times New Roman" pitchFamily="18" charset="0"/>
              </a:rPr>
              <a:t>，一线仅挂接一个</a:t>
            </a:r>
            <a:r>
              <a:rPr kumimoji="1" lang="en-US" altLang="zh-CN" sz="3200" b="1" dirty="0">
                <a:solidFill>
                  <a:srgbClr val="000000"/>
                </a:solidFill>
                <a:latin typeface="Times New Roman" pitchFamily="18" charset="0"/>
              </a:rPr>
              <a:t>DS18B20</a:t>
            </a:r>
            <a:r>
              <a:rPr kumimoji="1" lang="zh-CN" altLang="en-US" sz="3200" b="1" dirty="0">
                <a:solidFill>
                  <a:srgbClr val="000000"/>
                </a:solidFill>
                <a:latin typeface="Times New Roman" pitchFamily="18" charset="0"/>
              </a:rPr>
              <a:t>芯片，使用默认的</a:t>
            </a:r>
            <a:r>
              <a:rPr kumimoji="1" lang="en-US" altLang="zh-CN" sz="3200" b="1" dirty="0">
                <a:solidFill>
                  <a:srgbClr val="000000"/>
                </a:solidFill>
                <a:latin typeface="Times New Roman" pitchFamily="18" charset="0"/>
              </a:rPr>
              <a:t>12</a:t>
            </a:r>
            <a:r>
              <a:rPr kumimoji="1" lang="zh-CN" altLang="en-US" sz="3200" b="1" dirty="0">
                <a:solidFill>
                  <a:srgbClr val="000000"/>
                </a:solidFill>
                <a:latin typeface="Times New Roman" pitchFamily="18" charset="0"/>
              </a:rPr>
              <a:t>位转换精度，外接供电电源。根据</a:t>
            </a:r>
            <a:r>
              <a:rPr kumimoji="1" lang="en-US" altLang="zh-CN" sz="3200" b="1" dirty="0">
                <a:solidFill>
                  <a:srgbClr val="000000"/>
                </a:solidFill>
                <a:latin typeface="Times New Roman" pitchFamily="18" charset="0"/>
              </a:rPr>
              <a:t>DS18B20</a:t>
            </a:r>
            <a:r>
              <a:rPr kumimoji="1" lang="zh-CN" altLang="en-US" sz="3200" b="1" dirty="0">
                <a:solidFill>
                  <a:srgbClr val="000000"/>
                </a:solidFill>
                <a:latin typeface="Times New Roman" pitchFamily="18" charset="0"/>
              </a:rPr>
              <a:t>的初始化时序、写时序和读时序，分别编写了</a:t>
            </a:r>
            <a:r>
              <a:rPr kumimoji="1" lang="en-US" altLang="zh-CN" sz="3200" b="1" dirty="0">
                <a:solidFill>
                  <a:srgbClr val="000000"/>
                </a:solidFill>
                <a:latin typeface="Times New Roman" pitchFamily="18" charset="0"/>
              </a:rPr>
              <a:t>3</a:t>
            </a:r>
            <a:r>
              <a:rPr kumimoji="1" lang="zh-CN" altLang="en-US" sz="3200" b="1" dirty="0">
                <a:solidFill>
                  <a:srgbClr val="000000"/>
                </a:solidFill>
                <a:latin typeface="Times New Roman" pitchFamily="18" charset="0"/>
              </a:rPr>
              <a:t>个子程序：</a:t>
            </a:r>
            <a:r>
              <a:rPr kumimoji="1" lang="en-US" altLang="zh-CN" sz="3200" b="1" dirty="0">
                <a:solidFill>
                  <a:srgbClr val="0000FF"/>
                </a:solidFill>
                <a:latin typeface="Times New Roman" pitchFamily="18" charset="0"/>
              </a:rPr>
              <a:t>INIT</a:t>
            </a:r>
            <a:r>
              <a:rPr kumimoji="1" lang="zh-CN" altLang="en-US" sz="3200" b="1" dirty="0">
                <a:solidFill>
                  <a:srgbClr val="0000FF"/>
                </a:solidFill>
                <a:latin typeface="Times New Roman" pitchFamily="18" charset="0"/>
              </a:rPr>
              <a:t>为初始化子程序，</a:t>
            </a:r>
            <a:r>
              <a:rPr kumimoji="1" lang="en-US" altLang="zh-CN" sz="3200" b="1" dirty="0">
                <a:solidFill>
                  <a:srgbClr val="0000FF"/>
                </a:solidFill>
                <a:latin typeface="Times New Roman" pitchFamily="18" charset="0"/>
              </a:rPr>
              <a:t>WRITE</a:t>
            </a:r>
            <a:r>
              <a:rPr kumimoji="1" lang="zh-CN" altLang="en-US" sz="3200" b="1" dirty="0">
                <a:solidFill>
                  <a:srgbClr val="0000FF"/>
                </a:solidFill>
                <a:latin typeface="Times New Roman" pitchFamily="18" charset="0"/>
              </a:rPr>
              <a:t>为写</a:t>
            </a:r>
            <a:r>
              <a:rPr kumimoji="1" lang="en-US" altLang="zh-CN" sz="3200" b="1" dirty="0">
                <a:solidFill>
                  <a:srgbClr val="0000FF"/>
                </a:solidFill>
                <a:latin typeface="Times New Roman" pitchFamily="18" charset="0"/>
              </a:rPr>
              <a:t>(</a:t>
            </a:r>
            <a:r>
              <a:rPr kumimoji="1" lang="zh-CN" altLang="en-US" sz="3200" b="1" dirty="0">
                <a:solidFill>
                  <a:srgbClr val="0000FF"/>
                </a:solidFill>
                <a:latin typeface="Times New Roman" pitchFamily="18" charset="0"/>
              </a:rPr>
              <a:t>命令或数据</a:t>
            </a:r>
            <a:r>
              <a:rPr kumimoji="1" lang="en-US" altLang="zh-CN" sz="3200" b="1" dirty="0">
                <a:solidFill>
                  <a:srgbClr val="0000FF"/>
                </a:solidFill>
                <a:latin typeface="Times New Roman" pitchFamily="18" charset="0"/>
              </a:rPr>
              <a:t>)</a:t>
            </a:r>
            <a:r>
              <a:rPr kumimoji="1" lang="zh-CN" altLang="en-US" sz="3200" b="1" dirty="0">
                <a:solidFill>
                  <a:srgbClr val="0000FF"/>
                </a:solidFill>
                <a:latin typeface="Times New Roman" pitchFamily="18" charset="0"/>
              </a:rPr>
              <a:t>子程序，</a:t>
            </a:r>
            <a:r>
              <a:rPr kumimoji="1" lang="en-US" altLang="zh-CN" sz="3200" b="1" dirty="0">
                <a:solidFill>
                  <a:srgbClr val="0000FF"/>
                </a:solidFill>
                <a:latin typeface="Times New Roman" pitchFamily="18" charset="0"/>
              </a:rPr>
              <a:t>READ</a:t>
            </a:r>
            <a:r>
              <a:rPr kumimoji="1" lang="zh-CN" altLang="en-US" sz="3200" b="1" dirty="0">
                <a:solidFill>
                  <a:srgbClr val="0000FF"/>
                </a:solidFill>
                <a:latin typeface="Times New Roman" pitchFamily="18" charset="0"/>
              </a:rPr>
              <a:t>为读数据子程序</a:t>
            </a:r>
            <a:r>
              <a:rPr kumimoji="1" lang="zh-CN" altLang="en-US" sz="3200" b="1" dirty="0">
                <a:solidFill>
                  <a:srgbClr val="000000"/>
                </a:solidFill>
                <a:latin typeface="Times New Roman" pitchFamily="18" charset="0"/>
              </a:rPr>
              <a:t>，所有的数据读写均由最低位开始。</a:t>
            </a:r>
          </a:p>
        </p:txBody>
      </p:sp>
      <p:sp>
        <p:nvSpPr>
          <p:cNvPr id="29699" name="Text Box 7">
            <a:hlinkClick r:id="rId2" action="ppaction://hlinksldjump"/>
          </p:cNvPr>
          <p:cNvSpPr txBox="1">
            <a:spLocks noChangeArrowheads="1"/>
          </p:cNvSpPr>
          <p:nvPr/>
        </p:nvSpPr>
        <p:spPr bwMode="auto">
          <a:xfrm>
            <a:off x="1390469" y="115864"/>
            <a:ext cx="9693600" cy="1144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ctr" fontAlgn="base">
              <a:lnSpc>
                <a:spcPct val="140000"/>
              </a:lnSpc>
              <a:spcBef>
                <a:spcPct val="0"/>
              </a:spcBef>
              <a:spcAft>
                <a:spcPct val="0"/>
              </a:spcAft>
            </a:pPr>
            <a:r>
              <a:rPr kumimoji="1" lang="en-US" altLang="zh-CN" sz="4800">
                <a:solidFill>
                  <a:srgbClr val="FF3300"/>
                </a:solidFill>
                <a:latin typeface="宋体" pitchFamily="2" charset="-122"/>
              </a:rPr>
              <a:t>DS18B20</a:t>
            </a:r>
            <a:r>
              <a:rPr kumimoji="1" lang="zh-CN" altLang="en-US" sz="4800">
                <a:solidFill>
                  <a:srgbClr val="FF3300"/>
                </a:solidFill>
                <a:latin typeface="宋体" pitchFamily="2" charset="-122"/>
              </a:rPr>
              <a:t>初始化、读写程序</a:t>
            </a:r>
          </a:p>
        </p:txBody>
      </p:sp>
    </p:spTree>
    <p:extLst>
      <p:ext uri="{BB962C8B-B14F-4D97-AF65-F5344CB8AC3E}">
        <p14:creationId xmlns:p14="http://schemas.microsoft.com/office/powerpoint/2010/main" val="115491105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8"/>
          <p:cNvSpPr txBox="1">
            <a:spLocks noChangeArrowheads="1"/>
          </p:cNvSpPr>
          <p:nvPr/>
        </p:nvSpPr>
        <p:spPr bwMode="auto">
          <a:xfrm>
            <a:off x="334919" y="1125277"/>
            <a:ext cx="11422162" cy="278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marL="407988" indent="-407988"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zh-CN" altLang="en-US" sz="2900" b="1">
                <a:solidFill>
                  <a:srgbClr val="0000FF"/>
                </a:solidFill>
                <a:latin typeface="Times New Roman" pitchFamily="18" charset="0"/>
              </a:rPr>
              <a:t>提高</a:t>
            </a:r>
            <a:r>
              <a:rPr kumimoji="1" lang="en-US" altLang="zh-CN" sz="2900" b="1">
                <a:solidFill>
                  <a:srgbClr val="0000FF"/>
                </a:solidFill>
                <a:latin typeface="Times New Roman" pitchFamily="18" charset="0"/>
              </a:rPr>
              <a:t>DS18B20</a:t>
            </a:r>
            <a:r>
              <a:rPr kumimoji="1" lang="zh-CN" altLang="en-US" sz="2900" b="1">
                <a:solidFill>
                  <a:srgbClr val="0000FF"/>
                </a:solidFill>
                <a:latin typeface="Times New Roman" pitchFamily="18" charset="0"/>
              </a:rPr>
              <a:t>测温精度的途径</a:t>
            </a:r>
            <a:r>
              <a:rPr kumimoji="1" lang="zh-CN" altLang="en-US" sz="2900" b="1">
                <a:solidFill>
                  <a:srgbClr val="000000"/>
                </a:solidFill>
                <a:latin typeface="Times New Roman" pitchFamily="18" charset="0"/>
              </a:rPr>
              <a:t>：</a:t>
            </a:r>
            <a:r>
              <a:rPr kumimoji="1" lang="en-US" altLang="zh-CN" sz="2900" b="1">
                <a:solidFill>
                  <a:srgbClr val="000000"/>
                </a:solidFill>
                <a:latin typeface="Times New Roman" pitchFamily="18" charset="0"/>
              </a:rPr>
              <a:t>DS18B20</a:t>
            </a:r>
            <a:r>
              <a:rPr kumimoji="1" lang="zh-CN" altLang="en-US" sz="2900" b="1">
                <a:solidFill>
                  <a:srgbClr val="000000"/>
                </a:solidFill>
                <a:latin typeface="Times New Roman" pitchFamily="18" charset="0"/>
              </a:rPr>
              <a:t>正常使用时的测温分辨率为</a:t>
            </a:r>
            <a:r>
              <a:rPr kumimoji="1" lang="en-US" altLang="zh-CN" sz="2900" b="1">
                <a:solidFill>
                  <a:srgbClr val="000000"/>
                </a:solidFill>
                <a:latin typeface="Times New Roman" pitchFamily="18" charset="0"/>
              </a:rPr>
              <a:t>0.5℃</a:t>
            </a:r>
            <a:r>
              <a:rPr kumimoji="1" lang="zh-CN" altLang="en-US" sz="2900" b="1">
                <a:solidFill>
                  <a:srgbClr val="000000"/>
                </a:solidFill>
                <a:latin typeface="Times New Roman" pitchFamily="18" charset="0"/>
              </a:rPr>
              <a:t>，这对于设计的要求显然是不足的，在对</a:t>
            </a:r>
            <a:r>
              <a:rPr kumimoji="1" lang="en-US" altLang="zh-CN" sz="2900" b="1">
                <a:solidFill>
                  <a:srgbClr val="000000"/>
                </a:solidFill>
                <a:latin typeface="Times New Roman" pitchFamily="18" charset="0"/>
              </a:rPr>
              <a:t>DS18B20</a:t>
            </a:r>
            <a:r>
              <a:rPr kumimoji="1" lang="zh-CN" altLang="en-US" sz="2900" b="1">
                <a:solidFill>
                  <a:srgbClr val="000000"/>
                </a:solidFill>
                <a:latin typeface="Times New Roman" pitchFamily="18" charset="0"/>
              </a:rPr>
              <a:t>测温原理详细分析的基础上，</a:t>
            </a:r>
            <a:r>
              <a:rPr kumimoji="1" lang="zh-CN" altLang="en-US" sz="2900" b="1">
                <a:solidFill>
                  <a:srgbClr val="0000FF"/>
                </a:solidFill>
                <a:latin typeface="Times New Roman" pitchFamily="18" charset="0"/>
              </a:rPr>
              <a:t>采取直接读取</a:t>
            </a:r>
            <a:r>
              <a:rPr kumimoji="1" lang="en-US" altLang="zh-CN" sz="2900" b="1">
                <a:solidFill>
                  <a:srgbClr val="0000FF"/>
                </a:solidFill>
                <a:latin typeface="Times New Roman" pitchFamily="18" charset="0"/>
              </a:rPr>
              <a:t>DS18B20</a:t>
            </a:r>
            <a:r>
              <a:rPr kumimoji="1" lang="zh-CN" altLang="en-US" sz="2900" b="1">
                <a:solidFill>
                  <a:srgbClr val="0000FF"/>
                </a:solidFill>
                <a:latin typeface="Times New Roman" pitchFamily="18" charset="0"/>
              </a:rPr>
              <a:t>内部暂存寄存器的方法，将</a:t>
            </a:r>
            <a:r>
              <a:rPr kumimoji="1" lang="en-US" altLang="zh-CN" sz="2900" b="1">
                <a:solidFill>
                  <a:srgbClr val="0000FF"/>
                </a:solidFill>
                <a:latin typeface="Times New Roman" pitchFamily="18" charset="0"/>
              </a:rPr>
              <a:t>DS18B20</a:t>
            </a:r>
            <a:r>
              <a:rPr kumimoji="1" lang="zh-CN" altLang="en-US" sz="2900" b="1">
                <a:solidFill>
                  <a:srgbClr val="0000FF"/>
                </a:solidFill>
                <a:latin typeface="Times New Roman" pitchFamily="18" charset="0"/>
              </a:rPr>
              <a:t>的测温分辨率提高到</a:t>
            </a:r>
            <a:r>
              <a:rPr kumimoji="1" lang="en-US" altLang="zh-CN" sz="2900" b="1">
                <a:solidFill>
                  <a:srgbClr val="0000FF"/>
                </a:solidFill>
                <a:latin typeface="Times New Roman" pitchFamily="18" charset="0"/>
              </a:rPr>
              <a:t>0.1℃</a:t>
            </a:r>
            <a:r>
              <a:rPr kumimoji="1" lang="zh-CN" altLang="en-US" sz="2900" b="1">
                <a:solidFill>
                  <a:srgbClr val="0000FF"/>
                </a:solidFill>
                <a:latin typeface="Times New Roman" pitchFamily="18" charset="0"/>
              </a:rPr>
              <a:t>～</a:t>
            </a:r>
            <a:r>
              <a:rPr kumimoji="1" lang="en-US" altLang="zh-CN" sz="2900" b="1">
                <a:solidFill>
                  <a:srgbClr val="0000FF"/>
                </a:solidFill>
                <a:latin typeface="Times New Roman" pitchFamily="18" charset="0"/>
              </a:rPr>
              <a:t>0.01℃</a:t>
            </a:r>
            <a:r>
              <a:rPr kumimoji="1" lang="zh-CN" altLang="en-US" sz="2900" b="1">
                <a:solidFill>
                  <a:srgbClr val="0000FF"/>
                </a:solidFill>
                <a:latin typeface="Times New Roman" pitchFamily="18" charset="0"/>
              </a:rPr>
              <a:t>。</a:t>
            </a:r>
          </a:p>
          <a:p>
            <a:pPr eaLnBrk="1" fontAlgn="base" hangingPunct="1">
              <a:spcBef>
                <a:spcPct val="0"/>
              </a:spcBef>
              <a:spcAft>
                <a:spcPct val="0"/>
              </a:spcAft>
            </a:pPr>
            <a:r>
              <a:rPr kumimoji="1" lang="en-US" altLang="zh-CN" sz="2900" b="1">
                <a:solidFill>
                  <a:srgbClr val="000000"/>
                </a:solidFill>
                <a:latin typeface="Times New Roman" pitchFamily="18" charset="0"/>
              </a:rPr>
              <a:t>DS18B20</a:t>
            </a:r>
            <a:r>
              <a:rPr kumimoji="1" lang="zh-CN" altLang="en-US" sz="2900" b="1">
                <a:solidFill>
                  <a:srgbClr val="000000"/>
                </a:solidFill>
                <a:latin typeface="Times New Roman" pitchFamily="18" charset="0"/>
              </a:rPr>
              <a:t>内部暂存寄存器的分布见下表：</a:t>
            </a:r>
          </a:p>
          <a:p>
            <a:pPr algn="ctr" eaLnBrk="1" fontAlgn="base" hangingPunct="1">
              <a:spcBef>
                <a:spcPct val="0"/>
              </a:spcBef>
              <a:spcAft>
                <a:spcPct val="0"/>
              </a:spcAft>
            </a:pPr>
            <a:r>
              <a:rPr kumimoji="1" lang="en-US" altLang="zh-CN" sz="2900" b="1" i="1">
                <a:solidFill>
                  <a:srgbClr val="FF3300"/>
                </a:solidFill>
                <a:latin typeface="Times New Roman" pitchFamily="18" charset="0"/>
              </a:rPr>
              <a:t>T</a:t>
            </a:r>
            <a:r>
              <a:rPr kumimoji="1" lang="zh-CN" altLang="en-US" sz="2900" b="1">
                <a:solidFill>
                  <a:srgbClr val="FF3300"/>
                </a:solidFill>
                <a:latin typeface="Times New Roman" pitchFamily="18" charset="0"/>
              </a:rPr>
              <a:t>实际</a:t>
            </a:r>
            <a:r>
              <a:rPr kumimoji="1" lang="en-US" altLang="zh-CN" sz="2900" b="1">
                <a:solidFill>
                  <a:srgbClr val="FF3300"/>
                </a:solidFill>
                <a:latin typeface="Times New Roman" pitchFamily="18" charset="0"/>
              </a:rPr>
              <a:t>=(</a:t>
            </a:r>
            <a:r>
              <a:rPr kumimoji="1" lang="en-US" altLang="zh-CN" sz="2900" b="1" i="1">
                <a:solidFill>
                  <a:srgbClr val="FF3300"/>
                </a:solidFill>
                <a:latin typeface="Times New Roman" pitchFamily="18" charset="0"/>
              </a:rPr>
              <a:t>T</a:t>
            </a:r>
            <a:r>
              <a:rPr kumimoji="1" lang="zh-CN" altLang="en-US" sz="2900" b="1">
                <a:solidFill>
                  <a:srgbClr val="FF3300"/>
                </a:solidFill>
                <a:latin typeface="Times New Roman" pitchFamily="18" charset="0"/>
              </a:rPr>
              <a:t>整数－</a:t>
            </a:r>
            <a:r>
              <a:rPr kumimoji="1" lang="en-US" altLang="zh-CN" sz="2900" b="1">
                <a:solidFill>
                  <a:srgbClr val="FF3300"/>
                </a:solidFill>
                <a:latin typeface="Times New Roman" pitchFamily="18" charset="0"/>
              </a:rPr>
              <a:t>0.25℃)+(</a:t>
            </a:r>
            <a:r>
              <a:rPr kumimoji="1" lang="en-US" altLang="zh-CN" sz="2900" b="1" i="1">
                <a:solidFill>
                  <a:srgbClr val="FF3300"/>
                </a:solidFill>
                <a:latin typeface="Times New Roman" pitchFamily="18" charset="0"/>
              </a:rPr>
              <a:t>M</a:t>
            </a:r>
            <a:r>
              <a:rPr kumimoji="1" lang="zh-CN" altLang="en-US" sz="2900" b="1">
                <a:solidFill>
                  <a:srgbClr val="FF3300"/>
                </a:solidFill>
                <a:latin typeface="Times New Roman" pitchFamily="18" charset="0"/>
              </a:rPr>
              <a:t>每度－</a:t>
            </a:r>
            <a:r>
              <a:rPr kumimoji="1" lang="en-US" altLang="zh-CN" sz="2900" b="1" i="1">
                <a:solidFill>
                  <a:srgbClr val="FF3300"/>
                </a:solidFill>
                <a:latin typeface="Times New Roman" pitchFamily="18" charset="0"/>
              </a:rPr>
              <a:t>M</a:t>
            </a:r>
            <a:r>
              <a:rPr kumimoji="1" lang="zh-CN" altLang="en-US" sz="2900" b="1">
                <a:solidFill>
                  <a:srgbClr val="FF3300"/>
                </a:solidFill>
                <a:latin typeface="Times New Roman" pitchFamily="18" charset="0"/>
              </a:rPr>
              <a:t>剩余</a:t>
            </a:r>
            <a:r>
              <a:rPr kumimoji="1" lang="en-US" altLang="zh-CN" sz="2900" b="1">
                <a:solidFill>
                  <a:srgbClr val="FF3300"/>
                </a:solidFill>
                <a:latin typeface="Times New Roman" pitchFamily="18" charset="0"/>
              </a:rPr>
              <a:t>)/</a:t>
            </a:r>
            <a:r>
              <a:rPr kumimoji="1" lang="en-US" altLang="zh-CN" sz="2900" b="1" i="1">
                <a:solidFill>
                  <a:srgbClr val="FF3300"/>
                </a:solidFill>
                <a:latin typeface="Times New Roman" pitchFamily="18" charset="0"/>
              </a:rPr>
              <a:t>M</a:t>
            </a:r>
            <a:r>
              <a:rPr kumimoji="1" lang="zh-CN" altLang="en-US" sz="2900" b="1">
                <a:solidFill>
                  <a:srgbClr val="FF3300"/>
                </a:solidFill>
                <a:latin typeface="Times New Roman" pitchFamily="18" charset="0"/>
              </a:rPr>
              <a:t>每度</a:t>
            </a:r>
          </a:p>
        </p:txBody>
      </p:sp>
      <p:sp>
        <p:nvSpPr>
          <p:cNvPr id="30723" name="Text Box 7">
            <a:hlinkClick r:id="rId2" action="ppaction://hlinksldjump"/>
          </p:cNvPr>
          <p:cNvSpPr txBox="1">
            <a:spLocks noChangeArrowheads="1"/>
          </p:cNvSpPr>
          <p:nvPr/>
        </p:nvSpPr>
        <p:spPr bwMode="auto">
          <a:xfrm>
            <a:off x="334920" y="260290"/>
            <a:ext cx="10750736" cy="84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4800" b="1">
                <a:solidFill>
                  <a:srgbClr val="FF3300"/>
                </a:solidFill>
                <a:latin typeface="Arial" pitchFamily="34" charset="0"/>
              </a:rPr>
              <a:t>8</a:t>
            </a:r>
            <a:r>
              <a:rPr kumimoji="1" lang="zh-CN" altLang="en-US" sz="4800" b="1">
                <a:solidFill>
                  <a:srgbClr val="FF3300"/>
                </a:solidFill>
                <a:latin typeface="Arial" pitchFamily="34" charset="0"/>
              </a:rPr>
              <a:t>．提高</a:t>
            </a:r>
            <a:r>
              <a:rPr kumimoji="1" lang="en-US" altLang="zh-CN" sz="4800" b="1">
                <a:solidFill>
                  <a:srgbClr val="FF3300"/>
                </a:solidFill>
                <a:latin typeface="Arial" pitchFamily="34" charset="0"/>
              </a:rPr>
              <a:t>DS18B20</a:t>
            </a:r>
            <a:r>
              <a:rPr kumimoji="1" lang="zh-CN" altLang="en-US" sz="4800" b="1">
                <a:solidFill>
                  <a:srgbClr val="FF3300"/>
                </a:solidFill>
                <a:latin typeface="Arial" pitchFamily="34" charset="0"/>
              </a:rPr>
              <a:t>测温精度的途径</a:t>
            </a:r>
            <a:endParaRPr kumimoji="1" lang="zh-CN" altLang="en-US" sz="4800">
              <a:solidFill>
                <a:srgbClr val="FF3300"/>
              </a:solidFill>
              <a:latin typeface="华文行楷" pitchFamily="2" charset="-122"/>
              <a:ea typeface="华文行楷" pitchFamily="2" charset="-122"/>
              <a:cs typeface="宋体" pitchFamily="2" charset="-122"/>
            </a:endParaRPr>
          </a:p>
        </p:txBody>
      </p:sp>
      <p:graphicFrame>
        <p:nvGraphicFramePr>
          <p:cNvPr id="193621" name="Group 85"/>
          <p:cNvGraphicFramePr>
            <a:graphicFrameLocks noGrp="1"/>
          </p:cNvGraphicFramePr>
          <p:nvPr/>
        </p:nvGraphicFramePr>
        <p:xfrm>
          <a:off x="3119034" y="3861495"/>
          <a:ext cx="3069825" cy="2742980"/>
        </p:xfrm>
        <a:graphic>
          <a:graphicData uri="http://schemas.openxmlformats.org/drawingml/2006/table">
            <a:tbl>
              <a:tblPr/>
              <a:tblGrid>
                <a:gridCol w="1889286">
                  <a:extLst>
                    <a:ext uri="{9D8B030D-6E8A-4147-A177-3AD203B41FA5}">
                      <a16:colId xmlns:a16="http://schemas.microsoft.com/office/drawing/2014/main" val="20000"/>
                    </a:ext>
                  </a:extLst>
                </a:gridCol>
                <a:gridCol w="1180539">
                  <a:extLst>
                    <a:ext uri="{9D8B030D-6E8A-4147-A177-3AD203B41FA5}">
                      <a16:colId xmlns:a16="http://schemas.microsoft.com/office/drawing/2014/main" val="20001"/>
                    </a:ext>
                  </a:extLst>
                </a:gridCol>
              </a:tblGrid>
              <a:tr h="2742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a:ln>
                            <a:noFill/>
                          </a:ln>
                          <a:solidFill>
                            <a:schemeClr val="tx1"/>
                          </a:solidFill>
                          <a:effectLst/>
                          <a:latin typeface="Arial" charset="0"/>
                          <a:ea typeface="宋体" pitchFamily="2" charset="-122"/>
                        </a:rPr>
                        <a:t>寄存器内容</a:t>
                      </a: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a:ln>
                            <a:noFill/>
                          </a:ln>
                          <a:solidFill>
                            <a:schemeClr val="tx1"/>
                          </a:solidFill>
                          <a:effectLst/>
                          <a:latin typeface="Arial" charset="0"/>
                          <a:ea typeface="宋体" pitchFamily="2" charset="-122"/>
                        </a:rPr>
                        <a:t>字节地址</a:t>
                      </a: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9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zh-CN" altLang="en-US" sz="1200" b="1" i="0" u="none" strike="noStrike" cap="none" normalizeH="0" baseline="0">
                          <a:ln>
                            <a:noFill/>
                          </a:ln>
                          <a:solidFill>
                            <a:schemeClr val="tx1"/>
                          </a:solidFill>
                          <a:effectLst/>
                          <a:latin typeface="宋体" pitchFamily="2" charset="-122"/>
                          <a:ea typeface="宋体" pitchFamily="2" charset="-122"/>
                        </a:rPr>
                        <a:t>温度最低数字位</a:t>
                      </a:r>
                      <a:endParaRPr kumimoji="0" lang="zh-CN" altLang="en-US"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1200" b="1" i="0" u="none" strike="noStrike" cap="none" normalizeH="0" baseline="0">
                          <a:ln>
                            <a:noFill/>
                          </a:ln>
                          <a:solidFill>
                            <a:schemeClr val="tx1"/>
                          </a:solidFill>
                          <a:effectLst/>
                          <a:latin typeface="宋体" pitchFamily="2" charset="-122"/>
                          <a:ea typeface="宋体" pitchFamily="2" charset="-122"/>
                        </a:rPr>
                        <a:t>0</a:t>
                      </a:r>
                      <a:endParaRPr kumimoji="0" lang="en-US" altLang="zh-CN"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9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zh-CN" altLang="en-US" sz="1200" b="1" i="0" u="none" strike="noStrike" cap="none" normalizeH="0" baseline="0">
                          <a:ln>
                            <a:noFill/>
                          </a:ln>
                          <a:solidFill>
                            <a:schemeClr val="tx1"/>
                          </a:solidFill>
                          <a:effectLst/>
                          <a:latin typeface="宋体" pitchFamily="2" charset="-122"/>
                          <a:ea typeface="宋体" pitchFamily="2" charset="-122"/>
                        </a:rPr>
                        <a:t>温度最高数字位</a:t>
                      </a:r>
                      <a:endParaRPr kumimoji="0" lang="zh-CN" altLang="en-US"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1200" b="1" i="0" u="none" strike="noStrike" cap="none" normalizeH="0" baseline="0">
                          <a:ln>
                            <a:noFill/>
                          </a:ln>
                          <a:solidFill>
                            <a:schemeClr val="tx1"/>
                          </a:solidFill>
                          <a:effectLst/>
                          <a:latin typeface="宋体" pitchFamily="2" charset="-122"/>
                          <a:ea typeface="宋体" pitchFamily="2" charset="-122"/>
                        </a:rPr>
                        <a:t>1</a:t>
                      </a:r>
                      <a:endParaRPr kumimoji="0" lang="en-US" altLang="zh-CN"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9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zh-CN" altLang="en-US" sz="1200" b="1" i="0" u="none" strike="noStrike" cap="none" normalizeH="0" baseline="0">
                          <a:ln>
                            <a:noFill/>
                          </a:ln>
                          <a:solidFill>
                            <a:schemeClr val="tx1"/>
                          </a:solidFill>
                          <a:effectLst/>
                          <a:latin typeface="宋体" pitchFamily="2" charset="-122"/>
                          <a:ea typeface="宋体" pitchFamily="2" charset="-122"/>
                        </a:rPr>
                        <a:t>高温限值</a:t>
                      </a:r>
                      <a:endParaRPr kumimoji="0" lang="zh-CN" altLang="en-US"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1200" b="1" i="0" u="none" strike="noStrike" cap="none" normalizeH="0" baseline="0">
                          <a:ln>
                            <a:noFill/>
                          </a:ln>
                          <a:solidFill>
                            <a:schemeClr val="tx1"/>
                          </a:solidFill>
                          <a:effectLst/>
                          <a:latin typeface="宋体" pitchFamily="2" charset="-122"/>
                          <a:ea typeface="宋体" pitchFamily="2" charset="-122"/>
                        </a:rPr>
                        <a:t>2</a:t>
                      </a:r>
                      <a:endParaRPr kumimoji="0" lang="en-US" altLang="zh-CN"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9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zh-CN" altLang="en-US" sz="1200" b="1" i="0" u="none" strike="noStrike" cap="none" normalizeH="0" baseline="0">
                          <a:ln>
                            <a:noFill/>
                          </a:ln>
                          <a:solidFill>
                            <a:schemeClr val="tx1"/>
                          </a:solidFill>
                          <a:effectLst/>
                          <a:latin typeface="宋体" pitchFamily="2" charset="-122"/>
                          <a:ea typeface="宋体" pitchFamily="2" charset="-122"/>
                        </a:rPr>
                        <a:t>低温限值</a:t>
                      </a:r>
                      <a:endParaRPr kumimoji="0" lang="zh-CN" altLang="en-US"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1200" b="1" i="0" u="none" strike="noStrike" cap="none" normalizeH="0" baseline="0">
                          <a:ln>
                            <a:noFill/>
                          </a:ln>
                          <a:solidFill>
                            <a:schemeClr val="tx1"/>
                          </a:solidFill>
                          <a:effectLst/>
                          <a:latin typeface="宋体" pitchFamily="2" charset="-122"/>
                          <a:ea typeface="宋体" pitchFamily="2" charset="-122"/>
                        </a:rPr>
                        <a:t>3</a:t>
                      </a:r>
                      <a:endParaRPr kumimoji="0" lang="en-US" altLang="zh-CN"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9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zh-CN" altLang="en-US" sz="1200" b="1" i="0" u="none" strike="noStrike" cap="none" normalizeH="0" baseline="0">
                          <a:ln>
                            <a:noFill/>
                          </a:ln>
                          <a:solidFill>
                            <a:schemeClr val="tx1"/>
                          </a:solidFill>
                          <a:effectLst/>
                          <a:latin typeface="宋体" pitchFamily="2" charset="-122"/>
                          <a:ea typeface="宋体" pitchFamily="2" charset="-122"/>
                        </a:rPr>
                        <a:t>保留</a:t>
                      </a:r>
                      <a:endParaRPr kumimoji="0" lang="zh-CN" altLang="en-US"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1200" b="1" i="0" u="none" strike="noStrike" cap="none" normalizeH="0" baseline="0">
                          <a:ln>
                            <a:noFill/>
                          </a:ln>
                          <a:solidFill>
                            <a:schemeClr val="tx1"/>
                          </a:solidFill>
                          <a:effectLst/>
                          <a:latin typeface="宋体" pitchFamily="2" charset="-122"/>
                          <a:ea typeface="宋体" pitchFamily="2" charset="-122"/>
                        </a:rPr>
                        <a:t>4</a:t>
                      </a:r>
                      <a:endParaRPr kumimoji="0" lang="en-US" altLang="zh-CN"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9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zh-CN" altLang="en-US" sz="1200" b="1" i="0" u="none" strike="noStrike" cap="none" normalizeH="0" baseline="0">
                          <a:ln>
                            <a:noFill/>
                          </a:ln>
                          <a:solidFill>
                            <a:schemeClr val="tx1"/>
                          </a:solidFill>
                          <a:effectLst/>
                          <a:latin typeface="宋体" pitchFamily="2" charset="-122"/>
                          <a:ea typeface="宋体" pitchFamily="2" charset="-122"/>
                        </a:rPr>
                        <a:t>保留</a:t>
                      </a:r>
                      <a:endParaRPr kumimoji="0" lang="zh-CN" altLang="en-US"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1200" b="1" i="0" u="none" strike="noStrike" cap="none" normalizeH="0" baseline="0">
                          <a:ln>
                            <a:noFill/>
                          </a:ln>
                          <a:solidFill>
                            <a:schemeClr val="tx1"/>
                          </a:solidFill>
                          <a:effectLst/>
                          <a:latin typeface="宋体" pitchFamily="2" charset="-122"/>
                          <a:ea typeface="宋体" pitchFamily="2" charset="-122"/>
                        </a:rPr>
                        <a:t>5</a:t>
                      </a:r>
                      <a:endParaRPr kumimoji="0" lang="en-US" altLang="zh-CN"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9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zh-CN" altLang="en-US" sz="1200" b="1" i="0" u="none" strike="noStrike" cap="none" normalizeH="0" baseline="0">
                          <a:ln>
                            <a:noFill/>
                          </a:ln>
                          <a:solidFill>
                            <a:schemeClr val="tx1"/>
                          </a:solidFill>
                          <a:effectLst/>
                          <a:latin typeface="宋体" pitchFamily="2" charset="-122"/>
                          <a:ea typeface="宋体" pitchFamily="2" charset="-122"/>
                        </a:rPr>
                        <a:t>计数剩余值</a:t>
                      </a:r>
                      <a:endParaRPr kumimoji="0" lang="zh-CN" altLang="en-US"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1200" b="1" i="0" u="none" strike="noStrike" cap="none" normalizeH="0" baseline="0">
                          <a:ln>
                            <a:noFill/>
                          </a:ln>
                          <a:solidFill>
                            <a:schemeClr val="tx1"/>
                          </a:solidFill>
                          <a:effectLst/>
                          <a:latin typeface="宋体" pitchFamily="2" charset="-122"/>
                          <a:ea typeface="宋体" pitchFamily="2" charset="-122"/>
                        </a:rPr>
                        <a:t>6</a:t>
                      </a:r>
                      <a:endParaRPr kumimoji="0" lang="en-US" altLang="zh-CN"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9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zh-CN" altLang="en-US" sz="1200" b="1" i="0" u="none" strike="noStrike" cap="none" normalizeH="0" baseline="0">
                          <a:ln>
                            <a:noFill/>
                          </a:ln>
                          <a:solidFill>
                            <a:schemeClr val="tx1"/>
                          </a:solidFill>
                          <a:effectLst/>
                          <a:latin typeface="宋体" pitchFamily="2" charset="-122"/>
                          <a:ea typeface="宋体" pitchFamily="2" charset="-122"/>
                        </a:rPr>
                        <a:t>每度计数值</a:t>
                      </a:r>
                      <a:endParaRPr kumimoji="0" lang="zh-CN" altLang="en-US"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1200" b="1" i="0" u="none" strike="noStrike" cap="none" normalizeH="0" baseline="0">
                          <a:ln>
                            <a:noFill/>
                          </a:ln>
                          <a:solidFill>
                            <a:schemeClr val="tx1"/>
                          </a:solidFill>
                          <a:effectLst/>
                          <a:latin typeface="宋体" pitchFamily="2" charset="-122"/>
                          <a:ea typeface="宋体" pitchFamily="2" charset="-122"/>
                        </a:rPr>
                        <a:t>7</a:t>
                      </a:r>
                      <a:endParaRPr kumimoji="0" lang="en-US" altLang="zh-CN"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9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1200" b="1" i="0" u="none" strike="noStrike" cap="none" normalizeH="0" baseline="0">
                          <a:ln>
                            <a:noFill/>
                          </a:ln>
                          <a:solidFill>
                            <a:schemeClr val="tx1"/>
                          </a:solidFill>
                          <a:effectLst/>
                          <a:latin typeface="宋体" pitchFamily="2" charset="-122"/>
                          <a:ea typeface="宋体" pitchFamily="2" charset="-122"/>
                        </a:rPr>
                        <a:t>CRC</a:t>
                      </a:r>
                      <a:r>
                        <a:rPr kumimoji="0" lang="zh-CN" altLang="en-US" sz="1200" b="1" i="0" u="none" strike="noStrike" cap="none" normalizeH="0" baseline="0">
                          <a:ln>
                            <a:noFill/>
                          </a:ln>
                          <a:solidFill>
                            <a:schemeClr val="tx1"/>
                          </a:solidFill>
                          <a:effectLst/>
                          <a:latin typeface="宋体" pitchFamily="2" charset="-122"/>
                          <a:ea typeface="宋体" pitchFamily="2" charset="-122"/>
                        </a:rPr>
                        <a:t>校验</a:t>
                      </a:r>
                      <a:endParaRPr kumimoji="0" lang="zh-CN" altLang="en-US"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1200" b="1" i="0" u="none" strike="noStrike" cap="none" normalizeH="0" baseline="0">
                          <a:ln>
                            <a:noFill/>
                          </a:ln>
                          <a:solidFill>
                            <a:schemeClr val="tx1"/>
                          </a:solidFill>
                          <a:effectLst/>
                          <a:latin typeface="宋体" pitchFamily="2" charset="-122"/>
                          <a:ea typeface="宋体" pitchFamily="2" charset="-122"/>
                        </a:rPr>
                        <a:t>8</a:t>
                      </a:r>
                      <a:endParaRPr kumimoji="0" lang="en-US" altLang="zh-CN" sz="1200" b="1" i="0" u="none" strike="noStrike" cap="none" normalizeH="0" baseline="0">
                        <a:ln>
                          <a:noFill/>
                        </a:ln>
                        <a:solidFill>
                          <a:schemeClr val="tx1"/>
                        </a:solidFill>
                        <a:effectLst/>
                        <a:latin typeface="Arial" charset="0"/>
                        <a:ea typeface="宋体" pitchFamily="2" charset="-122"/>
                      </a:endParaRPr>
                    </a:p>
                  </a:txBody>
                  <a:tcPr marL="121862" marR="121862"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0759" name="Rectangle 86"/>
          <p:cNvSpPr>
            <a:spLocks noChangeArrowheads="1"/>
          </p:cNvSpPr>
          <p:nvPr/>
        </p:nvSpPr>
        <p:spPr bwMode="auto">
          <a:xfrm>
            <a:off x="2831734" y="4207489"/>
            <a:ext cx="219046" cy="387260"/>
          </a:xfrm>
          <a:prstGeom prst="rect">
            <a:avLst/>
          </a:prstGeom>
          <a:noFill/>
          <a:ln w="38100" algn="ctr">
            <a:solidFill>
              <a:srgbClr val="FF33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spAutoFit/>
          </a:bodyPr>
          <a:lstStyle/>
          <a:p>
            <a:pPr fontAlgn="base">
              <a:spcBef>
                <a:spcPct val="0"/>
              </a:spcBef>
              <a:spcAft>
                <a:spcPct val="0"/>
              </a:spcAft>
            </a:pPr>
            <a:endParaRPr lang="zh-CN" altLang="en-US">
              <a:solidFill>
                <a:srgbClr val="000000"/>
              </a:solidFill>
            </a:endParaRPr>
          </a:p>
        </p:txBody>
      </p:sp>
      <p:sp>
        <p:nvSpPr>
          <p:cNvPr id="30760" name="Line 87"/>
          <p:cNvSpPr>
            <a:spLocks noChangeShapeType="1"/>
          </p:cNvSpPr>
          <p:nvPr/>
        </p:nvSpPr>
        <p:spPr bwMode="auto">
          <a:xfrm flipH="1" flipV="1">
            <a:off x="3214272" y="3645644"/>
            <a:ext cx="192062" cy="50470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p>
            <a:pPr fontAlgn="base">
              <a:spcBef>
                <a:spcPct val="0"/>
              </a:spcBef>
              <a:spcAft>
                <a:spcPct val="0"/>
              </a:spcAft>
            </a:pPr>
            <a:endParaRPr lang="zh-CN" altLang="en-US">
              <a:solidFill>
                <a:srgbClr val="000000"/>
              </a:solidFill>
              <a:latin typeface="Comic Sans MS" pitchFamily="66" charset="0"/>
            </a:endParaRPr>
          </a:p>
        </p:txBody>
      </p:sp>
      <p:sp>
        <p:nvSpPr>
          <p:cNvPr id="30761" name="Line 88"/>
          <p:cNvSpPr>
            <a:spLocks noChangeShapeType="1"/>
          </p:cNvSpPr>
          <p:nvPr/>
        </p:nvSpPr>
        <p:spPr bwMode="auto">
          <a:xfrm flipV="1">
            <a:off x="5711081" y="3645644"/>
            <a:ext cx="1150788" cy="252036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spAutoFit/>
          </a:bodyPr>
          <a:lstStyle/>
          <a:p>
            <a:pPr fontAlgn="base">
              <a:spcBef>
                <a:spcPct val="0"/>
              </a:spcBef>
              <a:spcAft>
                <a:spcPct val="0"/>
              </a:spcAft>
            </a:pPr>
            <a:endParaRPr lang="zh-CN" altLang="en-US">
              <a:solidFill>
                <a:srgbClr val="000000"/>
              </a:solidFill>
              <a:latin typeface="Comic Sans MS" pitchFamily="66" charset="0"/>
            </a:endParaRPr>
          </a:p>
        </p:txBody>
      </p:sp>
      <p:sp>
        <p:nvSpPr>
          <p:cNvPr id="30762" name="Line 89"/>
          <p:cNvSpPr>
            <a:spLocks noChangeShapeType="1"/>
          </p:cNvSpPr>
          <p:nvPr/>
        </p:nvSpPr>
        <p:spPr bwMode="auto">
          <a:xfrm flipV="1">
            <a:off x="4655534" y="3717067"/>
            <a:ext cx="3646012" cy="2233096"/>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p>
            <a:pPr fontAlgn="base">
              <a:spcBef>
                <a:spcPct val="0"/>
              </a:spcBef>
              <a:spcAft>
                <a:spcPct val="0"/>
              </a:spcAft>
            </a:pPr>
            <a:endParaRPr lang="zh-CN" altLang="en-US">
              <a:solidFill>
                <a:srgbClr val="000000"/>
              </a:solidFill>
              <a:latin typeface="Comic Sans MS" pitchFamily="66" charset="0"/>
            </a:endParaRPr>
          </a:p>
        </p:txBody>
      </p:sp>
      <p:sp>
        <p:nvSpPr>
          <p:cNvPr id="30763" name="Line 90"/>
          <p:cNvSpPr>
            <a:spLocks noChangeShapeType="1"/>
          </p:cNvSpPr>
          <p:nvPr/>
        </p:nvSpPr>
        <p:spPr bwMode="auto">
          <a:xfrm flipV="1">
            <a:off x="5999971" y="3717064"/>
            <a:ext cx="3742837" cy="252036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spAutoFit/>
          </a:bodyPr>
          <a:lstStyle/>
          <a:p>
            <a:pPr fontAlgn="base">
              <a:spcBef>
                <a:spcPct val="0"/>
              </a:spcBef>
              <a:spcAft>
                <a:spcPct val="0"/>
              </a:spcAft>
            </a:pPr>
            <a:endParaRPr lang="zh-CN" altLang="en-US">
              <a:solidFill>
                <a:srgbClr val="000000"/>
              </a:solidFill>
              <a:latin typeface="Comic Sans MS" pitchFamily="66" charset="0"/>
            </a:endParaRPr>
          </a:p>
        </p:txBody>
      </p:sp>
    </p:spTree>
    <p:extLst>
      <p:ext uri="{BB962C8B-B14F-4D97-AF65-F5344CB8AC3E}">
        <p14:creationId xmlns:p14="http://schemas.microsoft.com/office/powerpoint/2010/main" val="349069737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3"/>
          <p:cNvSpPr>
            <a:spLocks noChangeArrowheads="1"/>
          </p:cNvSpPr>
          <p:nvPr/>
        </p:nvSpPr>
        <p:spPr bwMode="auto">
          <a:xfrm>
            <a:off x="1871419" y="115861"/>
            <a:ext cx="506346" cy="457094"/>
          </a:xfrm>
          <a:prstGeom prst="star4">
            <a:avLst>
              <a:gd name="adj" fmla="val 12500"/>
            </a:avLst>
          </a:prstGeom>
          <a:gradFill rotWithShape="0">
            <a:gsLst>
              <a:gs pos="0">
                <a:schemeClr val="hlink"/>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31747" name="AutoShape 5"/>
          <p:cNvSpPr>
            <a:spLocks noChangeArrowheads="1"/>
          </p:cNvSpPr>
          <p:nvPr/>
        </p:nvSpPr>
        <p:spPr bwMode="auto">
          <a:xfrm>
            <a:off x="8849160" y="190456"/>
            <a:ext cx="507934" cy="457094"/>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31748" name="Text Box 171"/>
          <p:cNvSpPr txBox="1">
            <a:spLocks noChangeArrowheads="1"/>
          </p:cNvSpPr>
          <p:nvPr/>
        </p:nvSpPr>
        <p:spPr bwMode="auto">
          <a:xfrm>
            <a:off x="766663" y="358692"/>
            <a:ext cx="10749150" cy="1910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50000"/>
              </a:spcBef>
              <a:spcAft>
                <a:spcPct val="0"/>
              </a:spcAft>
            </a:pPr>
            <a:r>
              <a:rPr kumimoji="1" lang="zh-CN" altLang="en-US" sz="3300" b="1">
                <a:solidFill>
                  <a:srgbClr val="0000FF"/>
                </a:solidFill>
                <a:latin typeface="Times New Roman" pitchFamily="18" charset="0"/>
              </a:rPr>
              <a:t>测量数据比较</a:t>
            </a:r>
            <a:r>
              <a:rPr kumimoji="1" lang="zh-CN" altLang="en-US" sz="3300" b="1">
                <a:solidFill>
                  <a:srgbClr val="000000"/>
                </a:solidFill>
                <a:latin typeface="Times New Roman" pitchFamily="18" charset="0"/>
              </a:rPr>
              <a:t>：</a:t>
            </a:r>
          </a:p>
          <a:p>
            <a:pPr eaLnBrk="1" fontAlgn="base" hangingPunct="1">
              <a:spcBef>
                <a:spcPct val="50000"/>
              </a:spcBef>
              <a:spcAft>
                <a:spcPct val="0"/>
              </a:spcAft>
            </a:pPr>
            <a:r>
              <a:rPr kumimoji="1" lang="zh-CN" altLang="en-US" sz="2400" b="1">
                <a:solidFill>
                  <a:srgbClr val="000000"/>
                </a:solidFill>
                <a:latin typeface="Times New Roman" pitchFamily="18" charset="0"/>
              </a:rPr>
              <a:t>        下表为采用直接读取测温结果方法和采用计算方法得到的测温数据比较，通过比较可以看出，计算方法在</a:t>
            </a:r>
            <a:r>
              <a:rPr kumimoji="1" lang="en-US" altLang="zh-CN" sz="2400" b="1">
                <a:solidFill>
                  <a:srgbClr val="000000"/>
                </a:solidFill>
                <a:latin typeface="Times New Roman" pitchFamily="18" charset="0"/>
              </a:rPr>
              <a:t>DS18B20</a:t>
            </a:r>
            <a:r>
              <a:rPr kumimoji="1" lang="zh-CN" altLang="en-US" sz="2400" b="1">
                <a:solidFill>
                  <a:srgbClr val="000000"/>
                </a:solidFill>
                <a:latin typeface="Times New Roman" pitchFamily="18" charset="0"/>
              </a:rPr>
              <a:t>测温中不仅是可行的，也可以大大地提高</a:t>
            </a:r>
            <a:r>
              <a:rPr kumimoji="1" lang="en-US" altLang="zh-CN" sz="2400" b="1">
                <a:solidFill>
                  <a:srgbClr val="000000"/>
                </a:solidFill>
                <a:latin typeface="Times New Roman" pitchFamily="18" charset="0"/>
              </a:rPr>
              <a:t>DS18B20</a:t>
            </a:r>
            <a:r>
              <a:rPr kumimoji="1" lang="zh-CN" altLang="en-US" sz="2400" b="1">
                <a:solidFill>
                  <a:srgbClr val="000000"/>
                </a:solidFill>
                <a:latin typeface="Times New Roman" pitchFamily="18" charset="0"/>
              </a:rPr>
              <a:t>的测温分辨率。</a:t>
            </a:r>
          </a:p>
        </p:txBody>
      </p:sp>
      <p:graphicFrame>
        <p:nvGraphicFramePr>
          <p:cNvPr id="194710" name="Group 150"/>
          <p:cNvGraphicFramePr>
            <a:graphicFrameLocks noGrp="1"/>
          </p:cNvGraphicFramePr>
          <p:nvPr/>
        </p:nvGraphicFramePr>
        <p:xfrm>
          <a:off x="912696" y="2491798"/>
          <a:ext cx="9885662" cy="4145592"/>
        </p:xfrm>
        <a:graphic>
          <a:graphicData uri="http://schemas.openxmlformats.org/drawingml/2006/table">
            <a:tbl>
              <a:tblPr/>
              <a:tblGrid>
                <a:gridCol w="2170952">
                  <a:extLst>
                    <a:ext uri="{9D8B030D-6E8A-4147-A177-3AD203B41FA5}">
                      <a16:colId xmlns:a16="http://schemas.microsoft.com/office/drawing/2014/main" val="20000"/>
                    </a:ext>
                  </a:extLst>
                </a:gridCol>
                <a:gridCol w="2291560">
                  <a:extLst>
                    <a:ext uri="{9D8B030D-6E8A-4147-A177-3AD203B41FA5}">
                      <a16:colId xmlns:a16="http://schemas.microsoft.com/office/drawing/2014/main" val="20001"/>
                    </a:ext>
                  </a:extLst>
                </a:gridCol>
                <a:gridCol w="1553099">
                  <a:extLst>
                    <a:ext uri="{9D8B030D-6E8A-4147-A177-3AD203B41FA5}">
                      <a16:colId xmlns:a16="http://schemas.microsoft.com/office/drawing/2014/main" val="20002"/>
                    </a:ext>
                  </a:extLst>
                </a:gridCol>
                <a:gridCol w="1601766">
                  <a:extLst>
                    <a:ext uri="{9D8B030D-6E8A-4147-A177-3AD203B41FA5}">
                      <a16:colId xmlns:a16="http://schemas.microsoft.com/office/drawing/2014/main" val="20003"/>
                    </a:ext>
                  </a:extLst>
                </a:gridCol>
                <a:gridCol w="2268285">
                  <a:extLst>
                    <a:ext uri="{9D8B030D-6E8A-4147-A177-3AD203B41FA5}">
                      <a16:colId xmlns:a16="http://schemas.microsoft.com/office/drawing/2014/main" val="20004"/>
                    </a:ext>
                  </a:extLst>
                </a:gridCol>
              </a:tblGrid>
              <a:tr h="5181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Arial" charset="0"/>
                          <a:ea typeface="宋体" pitchFamily="2" charset="-122"/>
                        </a:rPr>
                        <a:t>次  数</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FF"/>
                          </a:solidFill>
                          <a:effectLst/>
                          <a:latin typeface="Arial" charset="0"/>
                          <a:ea typeface="宋体" pitchFamily="2" charset="-122"/>
                        </a:rPr>
                        <a:t>T</a:t>
                      </a:r>
                      <a:r>
                        <a:rPr kumimoji="0" lang="zh-CN" altLang="en-US" sz="2800" b="1" i="0" u="none" strike="noStrike" cap="none" normalizeH="0" baseline="-30000">
                          <a:ln>
                            <a:noFill/>
                          </a:ln>
                          <a:solidFill>
                            <a:srgbClr val="0000FF"/>
                          </a:solidFill>
                          <a:effectLst/>
                          <a:latin typeface="Arial" charset="0"/>
                          <a:ea typeface="宋体" pitchFamily="2" charset="-122"/>
                        </a:rPr>
                        <a:t>直读</a:t>
                      </a:r>
                      <a:endParaRPr kumimoji="0" lang="zh-CN" altLang="en-US" sz="2800" b="1" i="0" u="none" strike="noStrike" cap="none" normalizeH="0" baseline="0">
                        <a:ln>
                          <a:noFill/>
                        </a:ln>
                        <a:solidFill>
                          <a:srgbClr val="0000FF"/>
                        </a:solidFill>
                        <a:effectLst/>
                        <a:latin typeface="Arial" charset="0"/>
                        <a:ea typeface="宋体" pitchFamily="2" charset="-122"/>
                      </a:endParaRP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M</a:t>
                      </a:r>
                      <a:r>
                        <a:rPr kumimoji="0" lang="zh-CN" altLang="en-US" sz="2800" b="1" i="0" u="none" strike="noStrike" cap="none" normalizeH="0" baseline="-30000">
                          <a:ln>
                            <a:noFill/>
                          </a:ln>
                          <a:solidFill>
                            <a:schemeClr val="tx1"/>
                          </a:solidFill>
                          <a:effectLst/>
                          <a:latin typeface="Arial" charset="0"/>
                          <a:ea typeface="宋体" pitchFamily="2" charset="-122"/>
                        </a:rPr>
                        <a:t>剩余</a:t>
                      </a:r>
                      <a:endParaRPr kumimoji="0" lang="zh-CN" altLang="en-US" sz="2800" b="1" i="0" u="none" strike="noStrike" cap="none" normalizeH="0" baseline="0">
                        <a:ln>
                          <a:noFill/>
                        </a:ln>
                        <a:solidFill>
                          <a:schemeClr val="tx1"/>
                        </a:solidFill>
                        <a:effectLst/>
                        <a:latin typeface="Arial" charset="0"/>
                        <a:ea typeface="宋体" pitchFamily="2" charset="-122"/>
                      </a:endParaRP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pitchFamily="2" charset="-122"/>
                        </a:rPr>
                        <a:t>M</a:t>
                      </a:r>
                      <a:r>
                        <a:rPr kumimoji="0" lang="zh-CN" altLang="en-US" sz="2800" b="1" i="0" u="none" strike="noStrike" cap="none" normalizeH="0" baseline="-30000">
                          <a:ln>
                            <a:noFill/>
                          </a:ln>
                          <a:solidFill>
                            <a:schemeClr val="tx1"/>
                          </a:solidFill>
                          <a:effectLst/>
                          <a:latin typeface="Arial" charset="0"/>
                          <a:ea typeface="宋体" pitchFamily="2" charset="-122"/>
                        </a:rPr>
                        <a:t>每度</a:t>
                      </a:r>
                      <a:endParaRPr kumimoji="0" lang="zh-CN" altLang="en-US" sz="2800" b="1" i="0" u="none" strike="noStrike" cap="none" normalizeH="0" baseline="0">
                        <a:ln>
                          <a:noFill/>
                        </a:ln>
                        <a:solidFill>
                          <a:schemeClr val="tx1"/>
                        </a:solidFill>
                        <a:effectLst/>
                        <a:latin typeface="Arial" charset="0"/>
                        <a:ea typeface="宋体" pitchFamily="2" charset="-122"/>
                      </a:endParaRP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FF"/>
                          </a:solidFill>
                          <a:effectLst/>
                          <a:latin typeface="Arial" charset="0"/>
                          <a:ea typeface="宋体" pitchFamily="2" charset="-122"/>
                        </a:rPr>
                        <a:t>T</a:t>
                      </a:r>
                      <a:r>
                        <a:rPr kumimoji="0" lang="zh-CN" altLang="en-US" sz="2800" b="1" i="0" u="none" strike="noStrike" cap="none" normalizeH="0" baseline="-30000">
                          <a:ln>
                            <a:noFill/>
                          </a:ln>
                          <a:solidFill>
                            <a:srgbClr val="0000FF"/>
                          </a:solidFill>
                          <a:effectLst/>
                          <a:latin typeface="Arial" charset="0"/>
                          <a:ea typeface="宋体" pitchFamily="2" charset="-122"/>
                        </a:rPr>
                        <a:t>实际</a:t>
                      </a:r>
                      <a:endParaRPr kumimoji="0" lang="zh-CN" altLang="en-US" sz="2800" b="1" i="0" u="none" strike="noStrike" cap="none" normalizeH="0" baseline="0">
                        <a:ln>
                          <a:noFill/>
                        </a:ln>
                        <a:solidFill>
                          <a:srgbClr val="0000FF"/>
                        </a:solidFill>
                        <a:effectLst/>
                        <a:latin typeface="Arial" charset="0"/>
                        <a:ea typeface="宋体" pitchFamily="2" charset="-122"/>
                      </a:endParaRP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9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1</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21.000</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72</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80</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20.850</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9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2</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34.000</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42</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82</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34.238</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9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3</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49.000</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30</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83</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49.388</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9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4</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52.000</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66</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84</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51.964</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9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5</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64.000</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49</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85</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64.174</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9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6</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79.000</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56</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87</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79.106</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9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7</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82.000</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16</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chemeClr val="tx1"/>
                          </a:solidFill>
                          <a:effectLst/>
                          <a:latin typeface="Arial" charset="0"/>
                          <a:ea typeface="宋体" pitchFamily="2" charset="-122"/>
                        </a:rPr>
                        <a:t>88</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6250" algn="l"/>
                        </a:tabLst>
                      </a:pPr>
                      <a:r>
                        <a:rPr kumimoji="0" lang="en-US" altLang="zh-CN" sz="2800" b="1" i="0" u="none" strike="noStrike" cap="none" normalizeH="0" baseline="0">
                          <a:ln>
                            <a:noFill/>
                          </a:ln>
                          <a:solidFill>
                            <a:srgbClr val="0000FF"/>
                          </a:solidFill>
                          <a:effectLst/>
                          <a:latin typeface="Arial" charset="0"/>
                          <a:ea typeface="宋体" pitchFamily="2" charset="-122"/>
                        </a:rPr>
                        <a:t>82.568</a:t>
                      </a:r>
                    </a:p>
                  </a:txBody>
                  <a:tcPr marL="121878" marR="121878"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7769237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8" descr="598"/>
          <p:cNvPicPr>
            <a:picLocks noChangeAspect="1" noChangeArrowheads="1"/>
          </p:cNvPicPr>
          <p:nvPr/>
        </p:nvPicPr>
        <p:blipFill>
          <a:blip r:embed="rId2">
            <a:extLst>
              <a:ext uri="{28A0092B-C50C-407E-A947-70E740481C1C}">
                <a14:useLocalDpi xmlns:a14="http://schemas.microsoft.com/office/drawing/2010/main" val="0"/>
              </a:ext>
            </a:extLst>
          </a:blip>
          <a:srcRect l="1593" t="1106" r="2571" b="2556"/>
          <a:stretch>
            <a:fillRect/>
          </a:stretch>
        </p:blipFill>
        <p:spPr bwMode="auto">
          <a:xfrm>
            <a:off x="1295234" y="2133109"/>
            <a:ext cx="10079312" cy="452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AutoShape 3"/>
          <p:cNvSpPr>
            <a:spLocks noChangeArrowheads="1"/>
          </p:cNvSpPr>
          <p:nvPr/>
        </p:nvSpPr>
        <p:spPr bwMode="auto">
          <a:xfrm>
            <a:off x="1871419" y="115861"/>
            <a:ext cx="506346" cy="457094"/>
          </a:xfrm>
          <a:prstGeom prst="star4">
            <a:avLst>
              <a:gd name="adj" fmla="val 12500"/>
            </a:avLst>
          </a:prstGeom>
          <a:gradFill rotWithShape="0">
            <a:gsLst>
              <a:gs pos="0">
                <a:schemeClr val="hlink"/>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32772" name="AutoShape 5"/>
          <p:cNvSpPr>
            <a:spLocks noChangeArrowheads="1"/>
          </p:cNvSpPr>
          <p:nvPr/>
        </p:nvSpPr>
        <p:spPr bwMode="auto">
          <a:xfrm>
            <a:off x="8849160" y="190456"/>
            <a:ext cx="507934" cy="457094"/>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32773" name="Text Box 8"/>
          <p:cNvSpPr txBox="1">
            <a:spLocks noChangeArrowheads="1"/>
          </p:cNvSpPr>
          <p:nvPr/>
        </p:nvSpPr>
        <p:spPr bwMode="auto">
          <a:xfrm>
            <a:off x="982537" y="477728"/>
            <a:ext cx="10461849" cy="129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2900" b="1">
                <a:solidFill>
                  <a:srgbClr val="0000FF"/>
                </a:solidFill>
                <a:latin typeface="Times New Roman" pitchFamily="18" charset="0"/>
              </a:rPr>
              <a:t>9</a:t>
            </a:r>
            <a:r>
              <a:rPr kumimoji="1" lang="zh-CN" altLang="en-US" sz="2900" b="1">
                <a:solidFill>
                  <a:srgbClr val="0000FF"/>
                </a:solidFill>
                <a:latin typeface="Times New Roman" pitchFamily="18" charset="0"/>
              </a:rPr>
              <a:t>．</a:t>
            </a:r>
            <a:r>
              <a:rPr kumimoji="1" lang="en-US" altLang="zh-CN" sz="2900" b="1">
                <a:solidFill>
                  <a:srgbClr val="0000FF"/>
                </a:solidFill>
                <a:latin typeface="Times New Roman" pitchFamily="18" charset="0"/>
              </a:rPr>
              <a:t>DS18B20</a:t>
            </a:r>
            <a:r>
              <a:rPr kumimoji="1" lang="zh-CN" altLang="en-US" sz="2900" b="1">
                <a:solidFill>
                  <a:srgbClr val="0000FF"/>
                </a:solidFill>
                <a:latin typeface="Times New Roman" pitchFamily="18" charset="0"/>
              </a:rPr>
              <a:t>构成的智能温度测量装置</a:t>
            </a:r>
          </a:p>
          <a:p>
            <a:pPr eaLnBrk="1" fontAlgn="base" hangingPunct="1">
              <a:spcBef>
                <a:spcPct val="0"/>
              </a:spcBef>
              <a:spcAft>
                <a:spcPct val="0"/>
              </a:spcAft>
            </a:pPr>
            <a:r>
              <a:rPr kumimoji="1" lang="en-US" altLang="zh-CN" sz="2400" b="1">
                <a:solidFill>
                  <a:srgbClr val="000000"/>
                </a:solidFill>
                <a:latin typeface="Times New Roman" pitchFamily="18" charset="0"/>
              </a:rPr>
              <a:t>(1) </a:t>
            </a:r>
            <a:r>
              <a:rPr kumimoji="1" lang="zh-CN" altLang="en-US" sz="2400" b="1">
                <a:solidFill>
                  <a:srgbClr val="000000"/>
                </a:solidFill>
                <a:latin typeface="Times New Roman" pitchFamily="18" charset="0"/>
              </a:rPr>
              <a:t>由</a:t>
            </a:r>
            <a:r>
              <a:rPr kumimoji="1" lang="en-US" altLang="zh-CN" sz="2400" b="1">
                <a:solidFill>
                  <a:srgbClr val="000000"/>
                </a:solidFill>
                <a:latin typeface="Times New Roman" pitchFamily="18" charset="0"/>
              </a:rPr>
              <a:t>DS18B20</a:t>
            </a:r>
            <a:r>
              <a:rPr kumimoji="1" lang="zh-CN" altLang="en-US" sz="2400" b="1">
                <a:solidFill>
                  <a:srgbClr val="000000"/>
                </a:solidFill>
                <a:latin typeface="Times New Roman" pitchFamily="18" charset="0"/>
              </a:rPr>
              <a:t>构成的智能温度测量装置系统组成如图所示。由</a:t>
            </a:r>
            <a:r>
              <a:rPr kumimoji="1" lang="en-US" altLang="zh-CN" sz="2400" b="1">
                <a:solidFill>
                  <a:srgbClr val="000000"/>
                </a:solidFill>
                <a:latin typeface="Times New Roman" pitchFamily="18" charset="0"/>
              </a:rPr>
              <a:t>DS18B20</a:t>
            </a:r>
            <a:r>
              <a:rPr kumimoji="1" lang="zh-CN" altLang="en-US" sz="2400" b="1">
                <a:solidFill>
                  <a:srgbClr val="000000"/>
                </a:solidFill>
                <a:latin typeface="Times New Roman" pitchFamily="18" charset="0"/>
              </a:rPr>
              <a:t>单线智能温度传感器、</a:t>
            </a:r>
            <a:r>
              <a:rPr kumimoji="1" lang="en-US" altLang="zh-CN" sz="2400" b="1">
                <a:solidFill>
                  <a:srgbClr val="000000"/>
                </a:solidFill>
                <a:latin typeface="Times New Roman" pitchFamily="18" charset="0"/>
              </a:rPr>
              <a:t>89C51</a:t>
            </a:r>
            <a:r>
              <a:rPr kumimoji="1" lang="zh-CN" altLang="en-US" sz="2400" b="1">
                <a:solidFill>
                  <a:srgbClr val="000000"/>
                </a:solidFill>
                <a:latin typeface="Times New Roman" pitchFamily="18" charset="0"/>
              </a:rPr>
              <a:t>单片机、显示模块等组成。</a:t>
            </a:r>
          </a:p>
        </p:txBody>
      </p:sp>
    </p:spTree>
    <p:extLst>
      <p:ext uri="{BB962C8B-B14F-4D97-AF65-F5344CB8AC3E}">
        <p14:creationId xmlns:p14="http://schemas.microsoft.com/office/powerpoint/2010/main" val="34164096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片包含 室内, 餐桌&#10;&#10;描述已自动生成">
            <a:extLst>
              <a:ext uri="{FF2B5EF4-FFF2-40B4-BE49-F238E27FC236}">
                <a16:creationId xmlns:a16="http://schemas.microsoft.com/office/drawing/2014/main" id="{FBAE35F7-CE49-4364-B500-A9CE19CF8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592" y="261258"/>
            <a:ext cx="4612821" cy="3072139"/>
          </a:xfrm>
          <a:prstGeom prst="rect">
            <a:avLst/>
          </a:prstGeom>
        </p:spPr>
      </p:pic>
      <p:pic>
        <p:nvPicPr>
          <p:cNvPr id="9" name="图片 8" descr="图片包含 电路, 电子产品&#10;&#10;描述已自动生成">
            <a:extLst>
              <a:ext uri="{FF2B5EF4-FFF2-40B4-BE49-F238E27FC236}">
                <a16:creationId xmlns:a16="http://schemas.microsoft.com/office/drawing/2014/main" id="{13F0A77E-1024-4115-8897-AFC6F2774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3381" y="1468351"/>
            <a:ext cx="4724578" cy="3072139"/>
          </a:xfrm>
          <a:prstGeom prst="rect">
            <a:avLst/>
          </a:prstGeom>
        </p:spPr>
      </p:pic>
      <p:sp>
        <p:nvSpPr>
          <p:cNvPr id="10" name="矩形 9">
            <a:extLst>
              <a:ext uri="{FF2B5EF4-FFF2-40B4-BE49-F238E27FC236}">
                <a16:creationId xmlns:a16="http://schemas.microsoft.com/office/drawing/2014/main" id="{BE4EF488-DF29-4EA5-B5D9-5828508FD12C}"/>
              </a:ext>
            </a:extLst>
          </p:cNvPr>
          <p:cNvSpPr/>
          <p:nvPr/>
        </p:nvSpPr>
        <p:spPr>
          <a:xfrm>
            <a:off x="845977" y="4676296"/>
            <a:ext cx="6665167" cy="1569660"/>
          </a:xfrm>
          <a:prstGeom prst="rect">
            <a:avLst/>
          </a:prstGeom>
        </p:spPr>
        <p:txBody>
          <a:bodyPr wrap="square" lIns="91431" tIns="45716" rIns="91431" bIns="45716">
            <a:spAutoFit/>
          </a:bodyPr>
          <a:lstStyle/>
          <a:p>
            <a:r>
              <a:rPr lang="zh-CN" altLang="en-US" sz="2400" dirty="0">
                <a:highlight>
                  <a:srgbClr val="FF00FF"/>
                </a:highlight>
                <a:latin typeface="黑体" panose="02010609060101010101" charset="-122"/>
                <a:ea typeface="黑体" panose="02010609060101010101" charset="-122"/>
              </a:rPr>
              <a:t>与传统的传感器相比，智能传感器将传感器检测信息的功能与微处理器的信息处理功能有机地结合在一起，充分利用微处理器进行数据分析和处理，并能对内部工作过程进行调节和控制。</a:t>
            </a:r>
            <a:endParaRPr lang="zh-CN" altLang="en-US" dirty="0">
              <a:highlight>
                <a:srgbClr val="FF00FF"/>
              </a:highlight>
            </a:endParaRPr>
          </a:p>
        </p:txBody>
      </p:sp>
    </p:spTree>
    <p:custDataLst>
      <p:tags r:id="rId1"/>
    </p:custDataLst>
    <p:extLst>
      <p:ext uri="{BB962C8B-B14F-4D97-AF65-F5344CB8AC3E}">
        <p14:creationId xmlns:p14="http://schemas.microsoft.com/office/powerpoint/2010/main" val="518070531"/>
      </p:ext>
    </p:extLst>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3"/>
          <p:cNvSpPr>
            <a:spLocks noChangeArrowheads="1"/>
          </p:cNvSpPr>
          <p:nvPr/>
        </p:nvSpPr>
        <p:spPr bwMode="auto">
          <a:xfrm>
            <a:off x="1871419" y="115861"/>
            <a:ext cx="506346" cy="457094"/>
          </a:xfrm>
          <a:prstGeom prst="star4">
            <a:avLst>
              <a:gd name="adj" fmla="val 12500"/>
            </a:avLst>
          </a:prstGeom>
          <a:gradFill rotWithShape="0">
            <a:gsLst>
              <a:gs pos="0">
                <a:schemeClr val="hlink"/>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33795" name="AutoShape 5"/>
          <p:cNvSpPr>
            <a:spLocks noChangeArrowheads="1"/>
          </p:cNvSpPr>
          <p:nvPr/>
        </p:nvSpPr>
        <p:spPr bwMode="auto">
          <a:xfrm>
            <a:off x="8849160" y="190456"/>
            <a:ext cx="507934" cy="457094"/>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33796" name="Text Box 8"/>
          <p:cNvSpPr txBox="1">
            <a:spLocks noChangeArrowheads="1"/>
          </p:cNvSpPr>
          <p:nvPr/>
        </p:nvSpPr>
        <p:spPr bwMode="auto">
          <a:xfrm>
            <a:off x="719044" y="1196698"/>
            <a:ext cx="10461849" cy="232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2400" b="1">
                <a:solidFill>
                  <a:srgbClr val="0000FF"/>
                </a:solidFill>
                <a:latin typeface="Times New Roman" pitchFamily="18" charset="0"/>
              </a:rPr>
              <a:t>(2) </a:t>
            </a:r>
            <a:r>
              <a:rPr kumimoji="1" lang="zh-CN" altLang="en-US" sz="2400" b="1">
                <a:solidFill>
                  <a:srgbClr val="0000FF"/>
                </a:solidFill>
                <a:latin typeface="Times New Roman" pitchFamily="18" charset="0"/>
              </a:rPr>
              <a:t>测温的工作原理</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89C51</a:t>
            </a:r>
            <a:r>
              <a:rPr kumimoji="1" lang="zh-CN" altLang="en-US" sz="2400" b="1">
                <a:solidFill>
                  <a:srgbClr val="000000"/>
                </a:solidFill>
                <a:latin typeface="Times New Roman" pitchFamily="18" charset="0"/>
              </a:rPr>
              <a:t>单片机向</a:t>
            </a:r>
            <a:r>
              <a:rPr kumimoji="1" lang="en-US" altLang="zh-CN" sz="2400" b="1">
                <a:solidFill>
                  <a:srgbClr val="000000"/>
                </a:solidFill>
                <a:latin typeface="Times New Roman" pitchFamily="18" charset="0"/>
              </a:rPr>
              <a:t>DS18B20</a:t>
            </a:r>
            <a:r>
              <a:rPr kumimoji="1" lang="zh-CN" altLang="en-US" sz="2400" b="1">
                <a:solidFill>
                  <a:srgbClr val="000000"/>
                </a:solidFill>
                <a:latin typeface="Times New Roman" pitchFamily="18" charset="0"/>
              </a:rPr>
              <a:t>发出复位信号，收到复位信号成功后，再发温度转换信号，</a:t>
            </a:r>
            <a:r>
              <a:rPr kumimoji="1" lang="en-US" altLang="zh-CN" sz="2400" b="1">
                <a:solidFill>
                  <a:srgbClr val="000000"/>
                </a:solidFill>
                <a:latin typeface="Times New Roman" pitchFamily="18" charset="0"/>
              </a:rPr>
              <a:t>DS18B20</a:t>
            </a:r>
            <a:r>
              <a:rPr kumimoji="1" lang="zh-CN" altLang="en-US" sz="2400" b="1">
                <a:solidFill>
                  <a:srgbClr val="000000"/>
                </a:solidFill>
                <a:latin typeface="Times New Roman" pitchFamily="18" charset="0"/>
              </a:rPr>
              <a:t>温度转换成功后，单片机读温度值信号。接下来单片机对读数据进行处理，然后送数码管显示，从而实现温度的实时测量。</a:t>
            </a:r>
          </a:p>
          <a:p>
            <a:pPr eaLnBrk="1" fontAlgn="base" hangingPunct="1">
              <a:spcBef>
                <a:spcPct val="0"/>
              </a:spcBef>
              <a:spcAft>
                <a:spcPct val="0"/>
              </a:spcAft>
            </a:pPr>
            <a:r>
              <a:rPr kumimoji="1" lang="en-US" altLang="zh-CN" sz="2400" b="1">
                <a:solidFill>
                  <a:srgbClr val="0000FF"/>
                </a:solidFill>
                <a:latin typeface="Times New Roman" pitchFamily="18" charset="0"/>
              </a:rPr>
              <a:t>(3) </a:t>
            </a:r>
            <a:r>
              <a:rPr kumimoji="1" lang="zh-CN" altLang="en-US" sz="2400" b="1">
                <a:solidFill>
                  <a:srgbClr val="0000FF"/>
                </a:solidFill>
                <a:latin typeface="Times New Roman" pitchFamily="18" charset="0"/>
              </a:rPr>
              <a:t>测温的软件</a:t>
            </a:r>
          </a:p>
          <a:p>
            <a:pPr eaLnBrk="1" fontAlgn="base" hangingPunct="1">
              <a:spcBef>
                <a:spcPct val="0"/>
              </a:spcBef>
              <a:spcAft>
                <a:spcPct val="0"/>
              </a:spcAft>
            </a:pPr>
            <a:r>
              <a:rPr kumimoji="1" lang="zh-CN" altLang="en-US" sz="2400" b="1">
                <a:solidFill>
                  <a:srgbClr val="000000"/>
                </a:solidFill>
                <a:latin typeface="Times New Roman" pitchFamily="18" charset="0"/>
              </a:rPr>
              <a:t>                         主程序流程图如图所示：</a:t>
            </a:r>
          </a:p>
        </p:txBody>
      </p:sp>
      <p:pic>
        <p:nvPicPr>
          <p:cNvPr id="33797" name="Picture 9" descr="599"/>
          <p:cNvPicPr>
            <a:picLocks noChangeAspect="1" noChangeArrowheads="1"/>
          </p:cNvPicPr>
          <p:nvPr/>
        </p:nvPicPr>
        <p:blipFill>
          <a:blip r:embed="rId2">
            <a:extLst>
              <a:ext uri="{28A0092B-C50C-407E-A947-70E740481C1C}">
                <a14:useLocalDpi xmlns:a14="http://schemas.microsoft.com/office/drawing/2010/main" val="0"/>
              </a:ext>
            </a:extLst>
          </a:blip>
          <a:srcRect l="7036" t="2884" r="8131" b="4097"/>
          <a:stretch>
            <a:fillRect/>
          </a:stretch>
        </p:blipFill>
        <p:spPr bwMode="auto">
          <a:xfrm>
            <a:off x="3311096" y="3067930"/>
            <a:ext cx="2976175" cy="2664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56851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3"/>
          <p:cNvSpPr>
            <a:spLocks noChangeArrowheads="1"/>
          </p:cNvSpPr>
          <p:nvPr/>
        </p:nvSpPr>
        <p:spPr bwMode="auto">
          <a:xfrm>
            <a:off x="1871419" y="115861"/>
            <a:ext cx="506346" cy="457094"/>
          </a:xfrm>
          <a:prstGeom prst="star4">
            <a:avLst>
              <a:gd name="adj" fmla="val 12500"/>
            </a:avLst>
          </a:prstGeom>
          <a:gradFill rotWithShape="0">
            <a:gsLst>
              <a:gs pos="0">
                <a:schemeClr val="hlink"/>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34819" name="AutoShape 5"/>
          <p:cNvSpPr>
            <a:spLocks noChangeArrowheads="1"/>
          </p:cNvSpPr>
          <p:nvPr/>
        </p:nvSpPr>
        <p:spPr bwMode="auto">
          <a:xfrm>
            <a:off x="8849160" y="190456"/>
            <a:ext cx="507934" cy="457094"/>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06" tIns="54402" rIns="108806" bIns="54402" anchor="ctr"/>
          <a:lstStyle/>
          <a:p>
            <a:pPr fontAlgn="base">
              <a:spcBef>
                <a:spcPct val="0"/>
              </a:spcBef>
              <a:spcAft>
                <a:spcPct val="0"/>
              </a:spcAft>
            </a:pPr>
            <a:endParaRPr kumimoji="1" lang="zh-CN" altLang="en-US" sz="2400" b="1">
              <a:solidFill>
                <a:srgbClr val="000000"/>
              </a:solidFill>
              <a:latin typeface="Times New Roman" pitchFamily="18" charset="0"/>
            </a:endParaRPr>
          </a:p>
        </p:txBody>
      </p:sp>
      <p:sp>
        <p:nvSpPr>
          <p:cNvPr id="34820" name="Text Box 8"/>
          <p:cNvSpPr txBox="1">
            <a:spLocks noChangeArrowheads="1"/>
          </p:cNvSpPr>
          <p:nvPr/>
        </p:nvSpPr>
        <p:spPr bwMode="auto">
          <a:xfrm>
            <a:off x="406350" y="980848"/>
            <a:ext cx="11520574" cy="5894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06" tIns="54402" rIns="108806" bIns="54402">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eaLnBrk="1" fontAlgn="base" hangingPunct="1">
              <a:spcBef>
                <a:spcPct val="0"/>
              </a:spcBef>
              <a:spcAft>
                <a:spcPct val="0"/>
              </a:spcAft>
            </a:pPr>
            <a:r>
              <a:rPr kumimoji="1" lang="en-US" altLang="zh-CN" sz="4300" b="1">
                <a:solidFill>
                  <a:srgbClr val="0000FF"/>
                </a:solidFill>
                <a:latin typeface="Times New Roman" pitchFamily="18" charset="0"/>
              </a:rPr>
              <a:t>(4) </a:t>
            </a:r>
            <a:r>
              <a:rPr kumimoji="1" lang="zh-CN" altLang="en-US" sz="4300" b="1">
                <a:solidFill>
                  <a:srgbClr val="0000FF"/>
                </a:solidFill>
                <a:latin typeface="Times New Roman" pitchFamily="18" charset="0"/>
              </a:rPr>
              <a:t>测温的部分软件</a:t>
            </a:r>
            <a:r>
              <a:rPr kumimoji="1" lang="zh-CN" altLang="en-US" sz="4300" b="1">
                <a:solidFill>
                  <a:srgbClr val="FF3300"/>
                </a:solidFill>
                <a:latin typeface="Times New Roman" pitchFamily="18" charset="0"/>
              </a:rPr>
              <a:t>（学习单片机后读程序）</a:t>
            </a:r>
            <a:endParaRPr kumimoji="1" lang="zh-CN" altLang="en-US" sz="1900" b="1">
              <a:solidFill>
                <a:srgbClr val="FF3300"/>
              </a:solidFill>
              <a:latin typeface="Times New Roman" pitchFamily="18" charset="0"/>
            </a:endParaRPr>
          </a:p>
          <a:p>
            <a:pPr eaLnBrk="1" fontAlgn="base" hangingPunct="1">
              <a:spcBef>
                <a:spcPct val="0"/>
              </a:spcBef>
              <a:spcAft>
                <a:spcPct val="0"/>
              </a:spcAft>
            </a:pPr>
            <a:r>
              <a:rPr kumimoji="1" lang="zh-CN" altLang="en-US" sz="1900" b="1">
                <a:solidFill>
                  <a:srgbClr val="000000"/>
                </a:solidFill>
                <a:latin typeface="Times New Roman" pitchFamily="18" charset="0"/>
              </a:rPr>
              <a:t>系统主程序：</a:t>
            </a:r>
          </a:p>
          <a:p>
            <a:pPr eaLnBrk="1" fontAlgn="base" hangingPunct="1">
              <a:spcBef>
                <a:spcPct val="0"/>
              </a:spcBef>
              <a:spcAft>
                <a:spcPct val="0"/>
              </a:spcAft>
            </a:pPr>
            <a:r>
              <a:rPr kumimoji="1" lang="en-US" altLang="zh-CN" sz="1900" b="1">
                <a:solidFill>
                  <a:srgbClr val="000000"/>
                </a:solidFill>
                <a:latin typeface="Times New Roman" pitchFamily="18" charset="0"/>
              </a:rPr>
              <a:t>ORG    0000H</a:t>
            </a:r>
          </a:p>
          <a:p>
            <a:pPr eaLnBrk="1" fontAlgn="base" hangingPunct="1">
              <a:spcBef>
                <a:spcPct val="0"/>
              </a:spcBef>
              <a:spcAft>
                <a:spcPct val="0"/>
              </a:spcAft>
            </a:pPr>
            <a:r>
              <a:rPr kumimoji="1" lang="en-US" altLang="zh-CN" sz="1900" b="1">
                <a:solidFill>
                  <a:srgbClr val="000000"/>
                </a:solidFill>
                <a:latin typeface="Times New Roman" pitchFamily="18" charset="0"/>
              </a:rPr>
              <a:t>I/O     BIT    P3.4</a:t>
            </a:r>
          </a:p>
          <a:p>
            <a:pPr eaLnBrk="1" fontAlgn="base" hangingPunct="1">
              <a:spcBef>
                <a:spcPct val="0"/>
              </a:spcBef>
              <a:spcAft>
                <a:spcPct val="0"/>
              </a:spcAft>
            </a:pPr>
            <a:r>
              <a:rPr kumimoji="1" lang="en-US" altLang="zh-CN" sz="1900" b="1">
                <a:solidFill>
                  <a:srgbClr val="000000"/>
                </a:solidFill>
                <a:latin typeface="Times New Roman" pitchFamily="18" charset="0"/>
              </a:rPr>
              <a:t>START</a:t>
            </a:r>
            <a:r>
              <a:rPr kumimoji="1" lang="zh-CN" altLang="en-US" sz="1900" b="1">
                <a:solidFill>
                  <a:srgbClr val="000000"/>
                </a:solidFill>
                <a:latin typeface="Times New Roman" pitchFamily="18" charset="0"/>
              </a:rPr>
              <a:t>：</a:t>
            </a:r>
            <a:r>
              <a:rPr kumimoji="1" lang="en-US" altLang="zh-CN" sz="1900" b="1">
                <a:solidFill>
                  <a:srgbClr val="000000"/>
                </a:solidFill>
                <a:latin typeface="Times New Roman" pitchFamily="18" charset="0"/>
              </a:rPr>
              <a:t>LCALL  RST18B20  	</a:t>
            </a:r>
            <a:r>
              <a:rPr kumimoji="1" lang="zh-CN" altLang="en-US" sz="1900" b="1">
                <a:solidFill>
                  <a:srgbClr val="000000"/>
                </a:solidFill>
                <a:latin typeface="Times New Roman" pitchFamily="18" charset="0"/>
              </a:rPr>
              <a:t>；调</a:t>
            </a:r>
            <a:r>
              <a:rPr kumimoji="1" lang="en-US" altLang="zh-CN" sz="1900" b="1">
                <a:solidFill>
                  <a:srgbClr val="000000"/>
                </a:solidFill>
                <a:latin typeface="Times New Roman" pitchFamily="18" charset="0"/>
              </a:rPr>
              <a:t>DS18B20</a:t>
            </a:r>
            <a:r>
              <a:rPr kumimoji="1" lang="zh-CN" altLang="en-US" sz="1900" b="1">
                <a:solidFill>
                  <a:srgbClr val="000000"/>
                </a:solidFill>
                <a:latin typeface="Times New Roman" pitchFamily="18" charset="0"/>
              </a:rPr>
              <a:t>初始化程序</a:t>
            </a:r>
          </a:p>
          <a:p>
            <a:pPr eaLnBrk="1" fontAlgn="base" hangingPunct="1">
              <a:spcBef>
                <a:spcPct val="0"/>
              </a:spcBef>
              <a:spcAft>
                <a:spcPct val="0"/>
              </a:spcAft>
            </a:pPr>
            <a:r>
              <a:rPr kumimoji="1" lang="zh-CN" altLang="en-US" sz="1900" b="1">
                <a:solidFill>
                  <a:srgbClr val="000000"/>
                </a:solidFill>
                <a:latin typeface="Times New Roman" pitchFamily="18" charset="0"/>
              </a:rPr>
              <a:t>        </a:t>
            </a:r>
            <a:r>
              <a:rPr kumimoji="1" lang="en-US" altLang="zh-CN" sz="1900" b="1">
                <a:solidFill>
                  <a:srgbClr val="000000"/>
                </a:solidFill>
                <a:latin typeface="Times New Roman" pitchFamily="18" charset="0"/>
              </a:rPr>
              <a:t>MOV  A</a:t>
            </a:r>
            <a:r>
              <a:rPr kumimoji="1" lang="zh-CN" altLang="en-US" sz="1900" b="1">
                <a:solidFill>
                  <a:srgbClr val="000000"/>
                </a:solidFill>
                <a:latin typeface="Times New Roman" pitchFamily="18" charset="0"/>
              </a:rPr>
              <a:t>，</a:t>
            </a:r>
            <a:r>
              <a:rPr kumimoji="1" lang="en-US" altLang="zh-CN" sz="1900" b="1">
                <a:solidFill>
                  <a:srgbClr val="000000"/>
                </a:solidFill>
                <a:latin typeface="Times New Roman" pitchFamily="18" charset="0"/>
              </a:rPr>
              <a:t>#OCCH  		</a:t>
            </a:r>
            <a:r>
              <a:rPr kumimoji="1" lang="zh-CN" altLang="en-US" sz="1900" b="1">
                <a:solidFill>
                  <a:srgbClr val="000000"/>
                </a:solidFill>
                <a:latin typeface="Times New Roman" pitchFamily="18" charset="0"/>
              </a:rPr>
              <a:t>；写</a:t>
            </a:r>
            <a:r>
              <a:rPr kumimoji="1" lang="en-US" altLang="zh-CN" sz="1900" b="1">
                <a:solidFill>
                  <a:srgbClr val="000000"/>
                </a:solidFill>
                <a:latin typeface="Times New Roman" pitchFamily="18" charset="0"/>
              </a:rPr>
              <a:t>CCH</a:t>
            </a:r>
            <a:r>
              <a:rPr kumimoji="1" lang="zh-CN" altLang="en-US" sz="1900" b="1">
                <a:solidFill>
                  <a:srgbClr val="000000"/>
                </a:solidFill>
                <a:latin typeface="Times New Roman" pitchFamily="18" charset="0"/>
              </a:rPr>
              <a:t>到</a:t>
            </a:r>
            <a:r>
              <a:rPr kumimoji="1" lang="en-US" altLang="zh-CN" sz="1900" b="1">
                <a:solidFill>
                  <a:srgbClr val="000000"/>
                </a:solidFill>
                <a:latin typeface="Times New Roman" pitchFamily="18" charset="0"/>
              </a:rPr>
              <a:t>DS18B20</a:t>
            </a:r>
            <a:r>
              <a:rPr kumimoji="1" lang="zh-CN" altLang="en-US" sz="1900" b="1">
                <a:solidFill>
                  <a:srgbClr val="000000"/>
                </a:solidFill>
                <a:latin typeface="Times New Roman" pitchFamily="18" charset="0"/>
              </a:rPr>
              <a:t>，以便跳过</a:t>
            </a:r>
            <a:r>
              <a:rPr kumimoji="1" lang="en-US" altLang="zh-CN" sz="1900" b="1">
                <a:solidFill>
                  <a:srgbClr val="000000"/>
                </a:solidFill>
                <a:latin typeface="Times New Roman" pitchFamily="18" charset="0"/>
              </a:rPr>
              <a:t>ROM</a:t>
            </a:r>
            <a:r>
              <a:rPr kumimoji="1" lang="zh-CN" altLang="en-US" sz="1900" b="1">
                <a:solidFill>
                  <a:srgbClr val="000000"/>
                </a:solidFill>
                <a:latin typeface="Times New Roman" pitchFamily="18" charset="0"/>
              </a:rPr>
              <a:t>匹配</a:t>
            </a:r>
          </a:p>
          <a:p>
            <a:pPr eaLnBrk="1" fontAlgn="base" hangingPunct="1">
              <a:spcBef>
                <a:spcPct val="0"/>
              </a:spcBef>
              <a:spcAft>
                <a:spcPct val="0"/>
              </a:spcAft>
            </a:pPr>
            <a:r>
              <a:rPr kumimoji="1" lang="zh-CN" altLang="en-US" sz="1900" b="1">
                <a:solidFill>
                  <a:srgbClr val="000000"/>
                </a:solidFill>
                <a:latin typeface="Times New Roman" pitchFamily="18" charset="0"/>
              </a:rPr>
              <a:t>        </a:t>
            </a:r>
            <a:r>
              <a:rPr kumimoji="1" lang="en-US" altLang="zh-CN" sz="1900" b="1">
                <a:solidFill>
                  <a:srgbClr val="000000"/>
                </a:solidFill>
                <a:latin typeface="Times New Roman" pitchFamily="18" charset="0"/>
              </a:rPr>
              <a:t>LCALL  WIDS18B20	</a:t>
            </a:r>
            <a:r>
              <a:rPr kumimoji="1" lang="zh-CN" altLang="en-US" sz="1900" b="1">
                <a:solidFill>
                  <a:srgbClr val="000000"/>
                </a:solidFill>
                <a:latin typeface="Times New Roman" pitchFamily="18" charset="0"/>
              </a:rPr>
              <a:t>；</a:t>
            </a:r>
            <a:r>
              <a:rPr kumimoji="1" lang="en-US" altLang="zh-CN" sz="1900" b="1">
                <a:solidFill>
                  <a:srgbClr val="000000"/>
                </a:solidFill>
                <a:latin typeface="Times New Roman" pitchFamily="18" charset="0"/>
              </a:rPr>
              <a:t>WIDS18B20</a:t>
            </a:r>
            <a:r>
              <a:rPr kumimoji="1" lang="zh-CN" altLang="en-US" sz="1900" b="1">
                <a:solidFill>
                  <a:srgbClr val="000000"/>
                </a:solidFill>
                <a:latin typeface="Times New Roman" pitchFamily="18" charset="0"/>
              </a:rPr>
              <a:t>是写</a:t>
            </a:r>
            <a:r>
              <a:rPr kumimoji="1" lang="en-US" altLang="zh-CN" sz="1900" b="1">
                <a:solidFill>
                  <a:srgbClr val="000000"/>
                </a:solidFill>
                <a:latin typeface="Times New Roman" pitchFamily="18" charset="0"/>
              </a:rPr>
              <a:t>DS18B20</a:t>
            </a:r>
            <a:r>
              <a:rPr kumimoji="1" lang="zh-CN" altLang="en-US" sz="1900" b="1">
                <a:solidFill>
                  <a:srgbClr val="000000"/>
                </a:solidFill>
                <a:latin typeface="Times New Roman" pitchFamily="18" charset="0"/>
              </a:rPr>
              <a:t>子程序</a:t>
            </a:r>
          </a:p>
          <a:p>
            <a:pPr eaLnBrk="1" fontAlgn="base" hangingPunct="1">
              <a:spcBef>
                <a:spcPct val="0"/>
              </a:spcBef>
              <a:spcAft>
                <a:spcPct val="0"/>
              </a:spcAft>
            </a:pPr>
            <a:r>
              <a:rPr kumimoji="1" lang="zh-CN" altLang="en-US" sz="1900" b="1">
                <a:solidFill>
                  <a:srgbClr val="000000"/>
                </a:solidFill>
                <a:latin typeface="Times New Roman" pitchFamily="18" charset="0"/>
              </a:rPr>
              <a:t>        </a:t>
            </a:r>
            <a:r>
              <a:rPr kumimoji="1" lang="en-US" altLang="zh-CN" sz="1900" b="1">
                <a:solidFill>
                  <a:srgbClr val="000000"/>
                </a:solidFill>
                <a:latin typeface="Times New Roman" pitchFamily="18" charset="0"/>
              </a:rPr>
              <a:t>JNB  F1</a:t>
            </a:r>
            <a:r>
              <a:rPr kumimoji="1" lang="zh-CN" altLang="en-US" sz="1900" b="1">
                <a:solidFill>
                  <a:srgbClr val="000000"/>
                </a:solidFill>
                <a:latin typeface="Times New Roman" pitchFamily="18" charset="0"/>
              </a:rPr>
              <a:t>，</a:t>
            </a:r>
            <a:r>
              <a:rPr kumimoji="1" lang="en-US" altLang="zh-CN" sz="1900" b="1">
                <a:solidFill>
                  <a:srgbClr val="000000"/>
                </a:solidFill>
                <a:latin typeface="Times New Roman" pitchFamily="18" charset="0"/>
              </a:rPr>
              <a:t>START    	</a:t>
            </a:r>
            <a:r>
              <a:rPr kumimoji="1" lang="zh-CN" altLang="en-US" sz="1900" b="1">
                <a:solidFill>
                  <a:srgbClr val="000000"/>
                </a:solidFill>
                <a:latin typeface="Times New Roman" pitchFamily="18" charset="0"/>
              </a:rPr>
              <a:t>；若</a:t>
            </a:r>
            <a:r>
              <a:rPr kumimoji="1" lang="en-US" altLang="zh-CN" sz="1900" b="1">
                <a:solidFill>
                  <a:srgbClr val="000000"/>
                </a:solidFill>
                <a:latin typeface="Times New Roman" pitchFamily="18" charset="0"/>
              </a:rPr>
              <a:t>DS18B20</a:t>
            </a:r>
            <a:r>
              <a:rPr kumimoji="1" lang="zh-CN" altLang="en-US" sz="1900" b="1">
                <a:solidFill>
                  <a:srgbClr val="000000"/>
                </a:solidFill>
                <a:latin typeface="Times New Roman" pitchFamily="18" charset="0"/>
              </a:rPr>
              <a:t>不存在，则重新开始</a:t>
            </a:r>
          </a:p>
          <a:p>
            <a:pPr eaLnBrk="1" fontAlgn="base" hangingPunct="1">
              <a:spcBef>
                <a:spcPct val="0"/>
              </a:spcBef>
              <a:spcAft>
                <a:spcPct val="0"/>
              </a:spcAft>
            </a:pPr>
            <a:r>
              <a:rPr kumimoji="1" lang="zh-CN" altLang="en-US" sz="1900" b="1">
                <a:solidFill>
                  <a:srgbClr val="000000"/>
                </a:solidFill>
                <a:latin typeface="Times New Roman" pitchFamily="18" charset="0"/>
              </a:rPr>
              <a:t>        </a:t>
            </a:r>
            <a:r>
              <a:rPr kumimoji="1" lang="en-US" altLang="zh-CN" sz="1900" b="1">
                <a:solidFill>
                  <a:srgbClr val="000000"/>
                </a:solidFill>
                <a:latin typeface="Times New Roman" pitchFamily="18" charset="0"/>
              </a:rPr>
              <a:t>MOV  A</a:t>
            </a:r>
            <a:r>
              <a:rPr kumimoji="1" lang="zh-CN" altLang="en-US" sz="1900" b="1">
                <a:solidFill>
                  <a:srgbClr val="000000"/>
                </a:solidFill>
                <a:latin typeface="Times New Roman" pitchFamily="18" charset="0"/>
              </a:rPr>
              <a:t>， </a:t>
            </a:r>
            <a:r>
              <a:rPr kumimoji="1" lang="en-US" altLang="zh-CN" sz="1900" b="1">
                <a:solidFill>
                  <a:srgbClr val="000000"/>
                </a:solidFill>
                <a:latin typeface="Times New Roman" pitchFamily="18" charset="0"/>
              </a:rPr>
              <a:t>#44H      	</a:t>
            </a:r>
            <a:r>
              <a:rPr kumimoji="1" lang="zh-CN" altLang="en-US" sz="1900" b="1">
                <a:solidFill>
                  <a:srgbClr val="000000"/>
                </a:solidFill>
                <a:latin typeface="Times New Roman" pitchFamily="18" charset="0"/>
              </a:rPr>
              <a:t>；发温度转换命令</a:t>
            </a:r>
          </a:p>
          <a:p>
            <a:pPr eaLnBrk="1" fontAlgn="base" hangingPunct="1">
              <a:spcBef>
                <a:spcPct val="0"/>
              </a:spcBef>
              <a:spcAft>
                <a:spcPct val="0"/>
              </a:spcAft>
            </a:pPr>
            <a:r>
              <a:rPr kumimoji="1" lang="zh-CN" altLang="en-US" sz="1900" b="1">
                <a:solidFill>
                  <a:srgbClr val="000000"/>
                </a:solidFill>
                <a:latin typeface="Times New Roman" pitchFamily="18" charset="0"/>
              </a:rPr>
              <a:t>        </a:t>
            </a:r>
            <a:r>
              <a:rPr kumimoji="1" lang="en-US" altLang="zh-CN" sz="1900" b="1">
                <a:solidFill>
                  <a:srgbClr val="000000"/>
                </a:solidFill>
                <a:latin typeface="Times New Roman" pitchFamily="18" charset="0"/>
              </a:rPr>
              <a:t>LCALL  WIDS18B20   	</a:t>
            </a:r>
            <a:r>
              <a:rPr kumimoji="1" lang="zh-CN" altLang="en-US" sz="1900" b="1">
                <a:solidFill>
                  <a:srgbClr val="000000"/>
                </a:solidFill>
                <a:latin typeface="Times New Roman" pitchFamily="18" charset="0"/>
              </a:rPr>
              <a:t>；</a:t>
            </a:r>
          </a:p>
          <a:p>
            <a:pPr eaLnBrk="1" fontAlgn="base" hangingPunct="1">
              <a:spcBef>
                <a:spcPct val="0"/>
              </a:spcBef>
              <a:spcAft>
                <a:spcPct val="0"/>
              </a:spcAft>
            </a:pPr>
            <a:r>
              <a:rPr kumimoji="1" lang="zh-CN" altLang="en-US" sz="1900" b="1">
                <a:solidFill>
                  <a:srgbClr val="000000"/>
                </a:solidFill>
                <a:latin typeface="Times New Roman" pitchFamily="18" charset="0"/>
              </a:rPr>
              <a:t>        </a:t>
            </a:r>
            <a:r>
              <a:rPr kumimoji="1" lang="en-US" altLang="zh-CN" sz="1900" b="1">
                <a:solidFill>
                  <a:srgbClr val="000000"/>
                </a:solidFill>
                <a:latin typeface="Times New Roman" pitchFamily="18" charset="0"/>
              </a:rPr>
              <a:t>LCALL  DSPlay      	</a:t>
            </a:r>
            <a:r>
              <a:rPr kumimoji="1" lang="zh-CN" altLang="en-US" sz="1900" b="1">
                <a:solidFill>
                  <a:srgbClr val="000000"/>
                </a:solidFill>
                <a:latin typeface="Times New Roman" pitchFamily="18" charset="0"/>
              </a:rPr>
              <a:t>；调显示子程序</a:t>
            </a:r>
          </a:p>
          <a:p>
            <a:pPr eaLnBrk="1" fontAlgn="base" hangingPunct="1">
              <a:spcBef>
                <a:spcPct val="0"/>
              </a:spcBef>
              <a:spcAft>
                <a:spcPct val="0"/>
              </a:spcAft>
            </a:pPr>
            <a:r>
              <a:rPr kumimoji="1" lang="zh-CN" altLang="en-US" sz="1900" b="1">
                <a:solidFill>
                  <a:srgbClr val="000000"/>
                </a:solidFill>
                <a:latin typeface="Times New Roman" pitchFamily="18" charset="0"/>
              </a:rPr>
              <a:t>        </a:t>
            </a:r>
            <a:r>
              <a:rPr kumimoji="1" lang="en-US" altLang="zh-CN" sz="1900" b="1">
                <a:solidFill>
                  <a:srgbClr val="000000"/>
                </a:solidFill>
                <a:latin typeface="Times New Roman" pitchFamily="18" charset="0"/>
              </a:rPr>
              <a:t>LCALL  RST18B20</a:t>
            </a:r>
          </a:p>
          <a:p>
            <a:pPr eaLnBrk="1" fontAlgn="base" hangingPunct="1">
              <a:spcBef>
                <a:spcPct val="0"/>
              </a:spcBef>
              <a:spcAft>
                <a:spcPct val="0"/>
              </a:spcAft>
            </a:pPr>
            <a:r>
              <a:rPr kumimoji="1" lang="en-US" altLang="zh-CN" sz="1900" b="1">
                <a:solidFill>
                  <a:srgbClr val="000000"/>
                </a:solidFill>
                <a:latin typeface="Times New Roman" pitchFamily="18" charset="0"/>
              </a:rPr>
              <a:t>        MOV  A</a:t>
            </a:r>
            <a:r>
              <a:rPr kumimoji="1" lang="zh-CN" altLang="en-US" sz="1900" b="1">
                <a:solidFill>
                  <a:srgbClr val="000000"/>
                </a:solidFill>
                <a:latin typeface="Times New Roman" pitchFamily="18" charset="0"/>
              </a:rPr>
              <a:t>， </a:t>
            </a:r>
            <a:r>
              <a:rPr kumimoji="1" lang="en-US" altLang="zh-CN" sz="1900" b="1">
                <a:solidFill>
                  <a:srgbClr val="000000"/>
                </a:solidFill>
                <a:latin typeface="Times New Roman" pitchFamily="18" charset="0"/>
              </a:rPr>
              <a:t>#OBEH 		</a:t>
            </a:r>
            <a:r>
              <a:rPr kumimoji="1" lang="zh-CN" altLang="en-US" sz="1900" b="1">
                <a:solidFill>
                  <a:srgbClr val="000000"/>
                </a:solidFill>
                <a:latin typeface="Times New Roman" pitchFamily="18" charset="0"/>
              </a:rPr>
              <a:t>；发读温度命令</a:t>
            </a:r>
          </a:p>
          <a:p>
            <a:pPr eaLnBrk="1" fontAlgn="base" hangingPunct="1">
              <a:spcBef>
                <a:spcPct val="0"/>
              </a:spcBef>
              <a:spcAft>
                <a:spcPct val="0"/>
              </a:spcAft>
            </a:pPr>
            <a:r>
              <a:rPr kumimoji="1" lang="en-US" altLang="zh-CN" sz="10500" b="1">
                <a:solidFill>
                  <a:srgbClr val="0000FF"/>
                </a:solidFill>
                <a:latin typeface="Times New Roman" pitchFamily="18" charset="0"/>
              </a:rPr>
              <a:t>…</a:t>
            </a:r>
            <a:r>
              <a:rPr kumimoji="1" lang="zh-CN" altLang="en-US" sz="10500" b="1">
                <a:solidFill>
                  <a:srgbClr val="0000FF"/>
                </a:solidFill>
                <a:latin typeface="Times New Roman" pitchFamily="18" charset="0"/>
              </a:rPr>
              <a:t>（略）</a:t>
            </a:r>
            <a:endParaRPr kumimoji="1" lang="en-US" altLang="zh-CN" sz="10500" b="1">
              <a:solidFill>
                <a:srgbClr val="0000FF"/>
              </a:solidFill>
              <a:latin typeface="Times New Roman" pitchFamily="18" charset="0"/>
            </a:endParaRPr>
          </a:p>
        </p:txBody>
      </p:sp>
    </p:spTree>
    <p:extLst>
      <p:ext uri="{BB962C8B-B14F-4D97-AF65-F5344CB8AC3E}">
        <p14:creationId xmlns:p14="http://schemas.microsoft.com/office/powerpoint/2010/main" val="64918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21" y="301625"/>
            <a:ext cx="10850101" cy="441964"/>
          </a:xfrm>
        </p:spPr>
        <p:txBody>
          <a:bodyPr/>
          <a:lstStyle/>
          <a:p>
            <a:r>
              <a:rPr lang="zh-CN" altLang="en-US">
                <a:solidFill>
                  <a:srgbClr val="0000FF"/>
                </a:solidFill>
              </a:rPr>
              <a:t>混合集成压力智能传感器</a:t>
            </a:r>
          </a:p>
        </p:txBody>
      </p:sp>
      <p:sp>
        <p:nvSpPr>
          <p:cNvPr id="3" name="文本框 2"/>
          <p:cNvSpPr txBox="1"/>
          <p:nvPr/>
        </p:nvSpPr>
        <p:spPr>
          <a:xfrm>
            <a:off x="670066" y="873761"/>
            <a:ext cx="10471785" cy="645160"/>
          </a:xfrm>
          <a:prstGeom prst="rect">
            <a:avLst/>
          </a:prstGeom>
          <a:noFill/>
        </p:spPr>
        <p:txBody>
          <a:bodyPr wrap="square" lIns="91431" tIns="45716" rIns="91431" bIns="45716" rtlCol="0">
            <a:spAutoFit/>
          </a:bodyPr>
          <a:lstStyle/>
          <a:p>
            <a:pPr indent="609539">
              <a:lnSpc>
                <a:spcPct val="150000"/>
              </a:lnSpc>
              <a:extLst>
                <a:ext uri="{35155182-B16C-46BC-9424-99874614C6A1}">
                  <wpsdc:indentchars xmlns="" xmlns:wpsdc="http://www.wps.cn/officeDocument/2017/drawingmlCustomData" val="200" checksum="4158780845"/>
                </a:ext>
              </a:extLst>
            </a:pPr>
            <a:r>
              <a:rPr lang="zh-CN" altLang="en-US" sz="2400">
                <a:latin typeface="黑体" panose="02010609060101010101" charset="-122"/>
                <a:ea typeface="黑体" panose="02010609060101010101" charset="-122"/>
              </a:rPr>
              <a:t>混合集成压力智能传感器是采用二次集成技术制造的混合智能传感器。</a:t>
            </a:r>
          </a:p>
        </p:txBody>
      </p:sp>
      <p:pic>
        <p:nvPicPr>
          <p:cNvPr id="8963" name="图片 8963" descr="H:\01中等职业教育课程改革规划新教材\电子电器、数控技术专业\传感器及其应用\11-6.tif"/>
          <p:cNvPicPr>
            <a:picLocks noChangeAspect="1" noChangeArrowheads="1"/>
          </p:cNvPicPr>
          <p:nvPr/>
        </p:nvPicPr>
        <p:blipFill>
          <a:blip r:embed="rId3" cstate="print"/>
          <a:srcRect/>
          <a:stretch>
            <a:fillRect/>
          </a:stretch>
        </p:blipFill>
        <p:spPr>
          <a:xfrm>
            <a:off x="296811" y="1820545"/>
            <a:ext cx="5114290" cy="3918585"/>
          </a:xfrm>
          <a:prstGeom prst="rect">
            <a:avLst/>
          </a:prstGeom>
          <a:noFill/>
          <a:ln w="9525">
            <a:noFill/>
            <a:miter lim="800000"/>
            <a:headEnd/>
            <a:tailEnd/>
          </a:ln>
        </p:spPr>
      </p:pic>
      <p:sp>
        <p:nvSpPr>
          <p:cNvPr id="6" name="文本框 5"/>
          <p:cNvSpPr txBox="1"/>
          <p:nvPr/>
        </p:nvSpPr>
        <p:spPr>
          <a:xfrm>
            <a:off x="981978" y="6040756"/>
            <a:ext cx="2611957" cy="337185"/>
          </a:xfrm>
          <a:prstGeom prst="rect">
            <a:avLst/>
          </a:prstGeom>
          <a:noFill/>
        </p:spPr>
        <p:txBody>
          <a:bodyPr wrap="square" lIns="91431" tIns="45716" rIns="91431" bIns="45716" rtlCol="0">
            <a:spAutoFit/>
          </a:bodyPr>
          <a:lstStyle/>
          <a:p>
            <a:r>
              <a:rPr lang="zh-CN" altLang="en-US" sz="1600" dirty="0"/>
              <a:t>混合集成压力智能传感器</a:t>
            </a:r>
          </a:p>
        </p:txBody>
      </p:sp>
      <p:sp>
        <p:nvSpPr>
          <p:cNvPr id="4" name="矩形 3"/>
          <p:cNvSpPr/>
          <p:nvPr/>
        </p:nvSpPr>
        <p:spPr>
          <a:xfrm>
            <a:off x="5411101" y="1541186"/>
            <a:ext cx="6302803" cy="4247317"/>
          </a:xfrm>
          <a:prstGeom prst="rect">
            <a:avLst/>
          </a:prstGeom>
        </p:spPr>
        <p:txBody>
          <a:bodyPr wrap="square">
            <a:spAutoFit/>
          </a:bodyPr>
          <a:lstStyle/>
          <a:p>
            <a:pPr>
              <a:lnSpc>
                <a:spcPct val="150000"/>
              </a:lnSpc>
            </a:pPr>
            <a:r>
              <a:rPr lang="zh-CN" altLang="en-US" dirty="0"/>
              <a:t>美国 </a:t>
            </a:r>
            <a:r>
              <a:rPr lang="en-US" altLang="zh-CN" dirty="0"/>
              <a:t>Honeywell </a:t>
            </a:r>
            <a:r>
              <a:rPr lang="zh-CN" altLang="en-US" dirty="0"/>
              <a:t>公司研制的 </a:t>
            </a:r>
            <a:r>
              <a:rPr lang="en-US" altLang="zh-CN" dirty="0"/>
              <a:t>DSTJ-3000 </a:t>
            </a:r>
            <a:r>
              <a:rPr lang="zh-CN" altLang="en-US" dirty="0"/>
              <a:t>智能压差压力传感器， 能在同一块半导体基片上</a:t>
            </a:r>
            <a:r>
              <a:rPr lang="zh-CN" altLang="en-US" b="1" dirty="0">
                <a:solidFill>
                  <a:srgbClr val="FF0000"/>
                </a:solidFill>
              </a:rPr>
              <a:t>用离子注入法配置扩散了压差、静压和温度三个敏感元件</a:t>
            </a:r>
            <a:r>
              <a:rPr lang="zh-CN" altLang="en-US" dirty="0"/>
              <a:t>。</a:t>
            </a:r>
            <a:endParaRPr lang="en-US" altLang="zh-CN" dirty="0"/>
          </a:p>
          <a:p>
            <a:pPr>
              <a:lnSpc>
                <a:spcPct val="150000"/>
              </a:lnSpc>
            </a:pPr>
            <a:r>
              <a:rPr lang="zh-CN" altLang="en-US" dirty="0"/>
              <a:t>传感系统包括了温度传感器、压力传感器阵列、加速度传感器阵列、启动加速度计阵列、湿度传感器等多种传感器或传感器阵列。</a:t>
            </a:r>
            <a:r>
              <a:rPr lang="en-US" altLang="zh-CN" dirty="0"/>
              <a:t>MCU </a:t>
            </a:r>
            <a:r>
              <a:rPr lang="zh-CN" altLang="en-US" dirty="0"/>
              <a:t>将传感器的测量数据转换为标准格式，并对数据进行储存，然后通过系统内的无线发送器或 </a:t>
            </a:r>
            <a:r>
              <a:rPr lang="en-US" altLang="zh-CN" dirty="0"/>
              <a:t>RS232 </a:t>
            </a:r>
            <a:r>
              <a:rPr lang="zh-CN" altLang="en-US" dirty="0"/>
              <a:t>接口传送出去。传感器由 </a:t>
            </a:r>
            <a:r>
              <a:rPr lang="en-US" altLang="zh-CN" dirty="0"/>
              <a:t>6V </a:t>
            </a:r>
            <a:r>
              <a:rPr lang="zh-CN" altLang="en-US" dirty="0"/>
              <a:t>电池供电，功耗小于 </a:t>
            </a:r>
            <a:r>
              <a:rPr lang="en-US" altLang="zh-CN" dirty="0"/>
              <a:t>700W</a:t>
            </a:r>
            <a:r>
              <a:rPr lang="zh-CN" altLang="en-US" dirty="0"/>
              <a:t>，至少能够连续工作 </a:t>
            </a:r>
            <a:r>
              <a:rPr lang="en-US" altLang="zh-CN" dirty="0"/>
              <a:t>180 </a:t>
            </a:r>
            <a:r>
              <a:rPr lang="zh-CN" altLang="en-US" dirty="0"/>
              <a:t>天。整个智能传感器微系统的体积仅仅为 </a:t>
            </a:r>
            <a:r>
              <a:rPr lang="en-US" altLang="zh-CN" dirty="0"/>
              <a:t>5cm 3 </a:t>
            </a:r>
            <a:r>
              <a:rPr lang="zh-CN" altLang="en-US" dirty="0"/>
              <a:t>，相当于一个</a:t>
            </a:r>
            <a:r>
              <a:rPr lang="zh-CN" altLang="en-US" b="1" dirty="0">
                <a:solidFill>
                  <a:srgbClr val="FF0000"/>
                </a:solidFill>
              </a:rPr>
              <a:t>火柴盒那么</a:t>
            </a:r>
            <a:r>
              <a:rPr lang="zh-CN" altLang="en-US" dirty="0"/>
              <a:t>大。</a:t>
            </a:r>
          </a:p>
        </p:txBody>
      </p:sp>
    </p:spTree>
    <p:custDataLst>
      <p:tags r:id="rId1"/>
    </p:custData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21" y="301625"/>
            <a:ext cx="10850101" cy="441964"/>
          </a:xfrm>
        </p:spPr>
        <p:txBody>
          <a:bodyPr/>
          <a:lstStyle/>
          <a:p>
            <a:r>
              <a:rPr lang="zh-CN" altLang="en-US">
                <a:solidFill>
                  <a:srgbClr val="0000FF"/>
                </a:solidFill>
              </a:rPr>
              <a:t>多路光谱分析传感器</a:t>
            </a:r>
          </a:p>
        </p:txBody>
      </p:sp>
      <p:sp>
        <p:nvSpPr>
          <p:cNvPr id="3" name="文本框 2"/>
          <p:cNvSpPr txBox="1"/>
          <p:nvPr/>
        </p:nvSpPr>
        <p:spPr>
          <a:xfrm>
            <a:off x="670066" y="873760"/>
            <a:ext cx="10471785" cy="1198880"/>
          </a:xfrm>
          <a:prstGeom prst="rect">
            <a:avLst/>
          </a:prstGeom>
          <a:noFill/>
        </p:spPr>
        <p:txBody>
          <a:bodyPr wrap="square" lIns="91431" tIns="45716" rIns="91431" bIns="45716" rtlCol="0">
            <a:spAutoFit/>
          </a:bodyPr>
          <a:lstStyle/>
          <a:p>
            <a:pPr indent="609539">
              <a:lnSpc>
                <a:spcPct val="150000"/>
              </a:lnSpc>
              <a:extLst>
                <a:ext uri="{35155182-B16C-46BC-9424-99874614C6A1}">
                  <wpsdc:indentchars xmlns="" xmlns:wpsdc="http://www.wps.cn/officeDocument/2017/drawingmlCustomData" val="200" checksum="4158780845"/>
                </a:ext>
              </a:extLst>
            </a:pPr>
            <a:r>
              <a:rPr lang="zh-CN" altLang="en-US" sz="2400" dirty="0">
                <a:latin typeface="黑体" panose="02010609060101010101" charset="-122"/>
                <a:ea typeface="黑体" panose="02010609060101010101" charset="-122"/>
              </a:rPr>
              <a:t>多路光谱分析传感器利用CCD（电荷耦合器件）二维阵列摄像仪，将检测图像转换成时序的视频信号，由光学系统和微型计算机的CPU构成。</a:t>
            </a:r>
          </a:p>
        </p:txBody>
      </p:sp>
      <p:sp>
        <p:nvSpPr>
          <p:cNvPr id="6" name="文本框 5"/>
          <p:cNvSpPr txBox="1"/>
          <p:nvPr/>
        </p:nvSpPr>
        <p:spPr>
          <a:xfrm>
            <a:off x="1795694" y="6030316"/>
            <a:ext cx="2028483" cy="337185"/>
          </a:xfrm>
          <a:prstGeom prst="rect">
            <a:avLst/>
          </a:prstGeom>
          <a:noFill/>
        </p:spPr>
        <p:txBody>
          <a:bodyPr wrap="square" lIns="91431" tIns="45716" rIns="91431" bIns="45716" rtlCol="0">
            <a:spAutoFit/>
          </a:bodyPr>
          <a:lstStyle/>
          <a:p>
            <a:r>
              <a:rPr lang="zh-CN" altLang="en-US" sz="1600" dirty="0"/>
              <a:t>多路光谱分析传感器</a:t>
            </a:r>
          </a:p>
        </p:txBody>
      </p:sp>
      <p:pic>
        <p:nvPicPr>
          <p:cNvPr id="8965" name="图片 8965" descr="H:\01中等职业教育课程改革规划新教材\电子电器、数控技术专业\传感器及其应用\11-7.tif"/>
          <p:cNvPicPr>
            <a:picLocks noChangeAspect="1" noChangeArrowheads="1"/>
          </p:cNvPicPr>
          <p:nvPr/>
        </p:nvPicPr>
        <p:blipFill>
          <a:blip r:embed="rId3" cstate="print"/>
          <a:srcRect/>
          <a:stretch>
            <a:fillRect/>
          </a:stretch>
        </p:blipFill>
        <p:spPr>
          <a:xfrm>
            <a:off x="523936" y="2291716"/>
            <a:ext cx="6840220" cy="3529330"/>
          </a:xfrm>
          <a:prstGeom prst="rect">
            <a:avLst/>
          </a:prstGeom>
          <a:noFill/>
          <a:ln w="9525">
            <a:noFill/>
            <a:miter lim="800000"/>
            <a:headEnd/>
            <a:tailEnd/>
          </a:ln>
        </p:spPr>
      </p:pic>
      <p:sp>
        <p:nvSpPr>
          <p:cNvPr id="4" name="矩形 3"/>
          <p:cNvSpPr/>
          <p:nvPr/>
        </p:nvSpPr>
        <p:spPr>
          <a:xfrm>
            <a:off x="6613451" y="2485256"/>
            <a:ext cx="4433777" cy="1704954"/>
          </a:xfrm>
          <a:prstGeom prst="rect">
            <a:avLst/>
          </a:prstGeom>
        </p:spPr>
        <p:txBody>
          <a:bodyPr wrap="square">
            <a:spAutoFit/>
          </a:bodyPr>
          <a:lstStyle/>
          <a:p>
            <a:pPr>
              <a:lnSpc>
                <a:spcPct val="150000"/>
              </a:lnSpc>
            </a:pPr>
            <a:r>
              <a:rPr lang="zh-CN" altLang="en-US" b="1" dirty="0">
                <a:solidFill>
                  <a:srgbClr val="FF0000"/>
                </a:solidFill>
              </a:rPr>
              <a:t>它可以装在人造卫星上，对地面进行多路光谱分析。测量获得的数据直接由 </a:t>
            </a:r>
            <a:r>
              <a:rPr lang="en-US" altLang="zh-CN" b="1" dirty="0">
                <a:solidFill>
                  <a:srgbClr val="FF0000"/>
                </a:solidFill>
              </a:rPr>
              <a:t>CPU </a:t>
            </a:r>
            <a:r>
              <a:rPr lang="zh-CN" altLang="en-US" b="1" dirty="0">
                <a:solidFill>
                  <a:srgbClr val="FF0000"/>
                </a:solidFill>
              </a:rPr>
              <a:t>进行分析和统计处理，然后输送出有关地质、气象等各种情报。</a:t>
            </a:r>
          </a:p>
        </p:txBody>
      </p:sp>
    </p:spTree>
    <p:custDataLst>
      <p:tags r:id="rId1"/>
    </p:custData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21" y="301625"/>
            <a:ext cx="10850101" cy="441964"/>
          </a:xfrm>
        </p:spPr>
        <p:txBody>
          <a:bodyPr/>
          <a:lstStyle/>
          <a:p>
            <a:r>
              <a:rPr lang="zh-CN" altLang="en-US">
                <a:solidFill>
                  <a:srgbClr val="0000FF"/>
                </a:solidFill>
              </a:rPr>
              <a:t>三维多功能单片智能传感器</a:t>
            </a:r>
          </a:p>
        </p:txBody>
      </p:sp>
      <p:sp>
        <p:nvSpPr>
          <p:cNvPr id="3" name="文本框 2"/>
          <p:cNvSpPr txBox="1"/>
          <p:nvPr/>
        </p:nvSpPr>
        <p:spPr>
          <a:xfrm>
            <a:off x="670066" y="743585"/>
            <a:ext cx="10471785" cy="1198880"/>
          </a:xfrm>
          <a:prstGeom prst="rect">
            <a:avLst/>
          </a:prstGeom>
          <a:noFill/>
        </p:spPr>
        <p:txBody>
          <a:bodyPr wrap="square" lIns="91431" tIns="45716" rIns="91431" bIns="45716" rtlCol="0">
            <a:spAutoFit/>
          </a:bodyPr>
          <a:lstStyle/>
          <a:p>
            <a:pPr indent="609539">
              <a:lnSpc>
                <a:spcPct val="150000"/>
              </a:lnSpc>
              <a:extLst>
                <a:ext uri="{35155182-B16C-46BC-9424-99874614C6A1}">
                  <wpsdc:indentchars xmlns="" xmlns:wpsdc="http://www.wps.cn/officeDocument/2017/drawingmlCustomData" val="200" checksum="4158780845"/>
                </a:ext>
              </a:extLst>
            </a:pPr>
            <a:r>
              <a:rPr lang="zh-CN" altLang="en-US" sz="2400" dirty="0">
                <a:latin typeface="黑体" panose="02010609060101010101" charset="-122"/>
                <a:ea typeface="黑体" panose="02010609060101010101" charset="-122"/>
              </a:rPr>
              <a:t>目前已开发的三维多功能的单片智能传感器，是把传感器、数据传送、存储及运算模块集成为以硅片为基础的超大规模集成电路的智能传感器。</a:t>
            </a:r>
          </a:p>
        </p:txBody>
      </p:sp>
      <p:sp>
        <p:nvSpPr>
          <p:cNvPr id="6" name="文本框 5"/>
          <p:cNvSpPr txBox="1"/>
          <p:nvPr/>
        </p:nvSpPr>
        <p:spPr>
          <a:xfrm>
            <a:off x="1005625" y="5454430"/>
            <a:ext cx="2731972" cy="337185"/>
          </a:xfrm>
          <a:prstGeom prst="rect">
            <a:avLst/>
          </a:prstGeom>
          <a:noFill/>
        </p:spPr>
        <p:txBody>
          <a:bodyPr wrap="square" lIns="91431" tIns="45716" rIns="91431" bIns="45716" rtlCol="0">
            <a:spAutoFit/>
          </a:bodyPr>
          <a:lstStyle/>
          <a:p>
            <a:r>
              <a:rPr lang="zh-CN" altLang="en-US" sz="1600" dirty="0"/>
              <a:t>三维多功能单片智能传感器</a:t>
            </a:r>
          </a:p>
        </p:txBody>
      </p:sp>
      <p:pic>
        <p:nvPicPr>
          <p:cNvPr id="8981" name="图片 8981" descr="H:\01中等职业教育课程改革规划新教材\电子电器、数控技术专业\传感器及其应用\11-8.tif"/>
          <p:cNvPicPr>
            <a:picLocks noChangeAspect="1" noChangeArrowheads="1"/>
          </p:cNvPicPr>
          <p:nvPr/>
        </p:nvPicPr>
        <p:blipFill>
          <a:blip r:embed="rId3" cstate="print"/>
          <a:srcRect/>
          <a:stretch>
            <a:fillRect/>
          </a:stretch>
        </p:blipFill>
        <p:spPr>
          <a:xfrm>
            <a:off x="389078" y="2389506"/>
            <a:ext cx="5516880" cy="2732405"/>
          </a:xfrm>
          <a:prstGeom prst="rect">
            <a:avLst/>
          </a:prstGeom>
          <a:noFill/>
          <a:ln w="9525">
            <a:noFill/>
            <a:miter lim="800000"/>
            <a:headEnd/>
            <a:tailEnd/>
          </a:ln>
        </p:spPr>
      </p:pic>
      <p:sp>
        <p:nvSpPr>
          <p:cNvPr id="4" name="矩形 3"/>
          <p:cNvSpPr/>
          <p:nvPr/>
        </p:nvSpPr>
        <p:spPr>
          <a:xfrm>
            <a:off x="5996763" y="2045472"/>
            <a:ext cx="5597983" cy="3416320"/>
          </a:xfrm>
          <a:prstGeom prst="rect">
            <a:avLst/>
          </a:prstGeom>
          <a:ln>
            <a:solidFill>
              <a:srgbClr val="FF0000"/>
            </a:solidFill>
          </a:ln>
        </p:spPr>
        <p:txBody>
          <a:bodyPr wrap="square">
            <a:spAutoFit/>
          </a:bodyPr>
          <a:lstStyle/>
          <a:p>
            <a:pPr>
              <a:lnSpc>
                <a:spcPct val="150000"/>
              </a:lnSpc>
            </a:pPr>
            <a:r>
              <a:rPr lang="zh-CN" altLang="en-US" dirty="0"/>
              <a:t>在硅片上分层集成了敏感元件、电源、记忆、传输等多个部分，日本的 </a:t>
            </a:r>
            <a:r>
              <a:rPr lang="en-US" altLang="zh-CN" dirty="0"/>
              <a:t>3DIC </a:t>
            </a:r>
            <a:r>
              <a:rPr lang="zh-CN" altLang="en-US" dirty="0"/>
              <a:t>研制计划中设计的视觉传感器就是一例。它将光电转换等检测功能和特征抽取等信息处理功能集成在一硅基片上。其基本工艺过程是先在硅衬底上制成二维集成电路，然后在上面依次用 </a:t>
            </a:r>
            <a:r>
              <a:rPr lang="en-US" altLang="zh-CN" dirty="0"/>
              <a:t>CDV </a:t>
            </a:r>
            <a:r>
              <a:rPr lang="zh-CN" altLang="en-US" dirty="0"/>
              <a:t>法淀积 </a:t>
            </a:r>
            <a:r>
              <a:rPr lang="en-US" altLang="zh-CN" dirty="0"/>
              <a:t>SiO</a:t>
            </a:r>
            <a:r>
              <a:rPr lang="en-US" altLang="zh-CN" baseline="-25000" dirty="0"/>
              <a:t>2 </a:t>
            </a:r>
            <a:r>
              <a:rPr lang="zh-CN" altLang="en-US" dirty="0"/>
              <a:t>层，腐蚀 </a:t>
            </a:r>
            <a:r>
              <a:rPr lang="en-US" altLang="zh-CN" dirty="0"/>
              <a:t>SiO</a:t>
            </a:r>
            <a:r>
              <a:rPr lang="en-US" altLang="zh-CN" baseline="-25000" dirty="0"/>
              <a:t>2</a:t>
            </a:r>
            <a:r>
              <a:rPr lang="en-US" altLang="zh-CN" dirty="0"/>
              <a:t> </a:t>
            </a:r>
            <a:r>
              <a:rPr lang="zh-CN" altLang="en-US" dirty="0"/>
              <a:t>后再用 </a:t>
            </a:r>
            <a:r>
              <a:rPr lang="en-US" altLang="zh-CN" dirty="0"/>
              <a:t>CDV </a:t>
            </a:r>
            <a:r>
              <a:rPr lang="zh-CN" altLang="en-US" dirty="0"/>
              <a:t>法淀积多晶硅</a:t>
            </a:r>
            <a:r>
              <a:rPr lang="en-US" altLang="zh-CN" dirty="0"/>
              <a:t>, </a:t>
            </a:r>
            <a:r>
              <a:rPr lang="zh-CN" altLang="en-US" dirty="0"/>
              <a:t>再用激光退火晶化形成第二层硅片，在第二层硅片上制成二维集成电路，依次一层一层地做成</a:t>
            </a:r>
            <a:r>
              <a:rPr lang="en-US" altLang="zh-CN" dirty="0"/>
              <a:t>3DIC</a:t>
            </a:r>
            <a:r>
              <a:rPr lang="zh-CN" altLang="en-US" dirty="0"/>
              <a:t>。</a:t>
            </a:r>
          </a:p>
        </p:txBody>
      </p:sp>
    </p:spTree>
    <p:custDataLst>
      <p:tags r:id="rId1"/>
    </p:custData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21" y="301625"/>
            <a:ext cx="10850101" cy="441964"/>
          </a:xfrm>
        </p:spPr>
        <p:txBody>
          <a:bodyPr/>
          <a:lstStyle/>
          <a:p>
            <a:r>
              <a:rPr lang="zh-CN" altLang="en-US" dirty="0">
                <a:solidFill>
                  <a:srgbClr val="0000FF"/>
                </a:solidFill>
              </a:rPr>
              <a:t>8800A型卡曼旋涡流量变送器</a:t>
            </a:r>
          </a:p>
        </p:txBody>
      </p:sp>
      <p:sp>
        <p:nvSpPr>
          <p:cNvPr id="3" name="文本框 2"/>
          <p:cNvSpPr txBox="1"/>
          <p:nvPr/>
        </p:nvSpPr>
        <p:spPr>
          <a:xfrm>
            <a:off x="1159511" y="1378586"/>
            <a:ext cx="9471025" cy="4399915"/>
          </a:xfrm>
          <a:prstGeom prst="rect">
            <a:avLst/>
          </a:prstGeom>
          <a:noFill/>
        </p:spPr>
        <p:txBody>
          <a:bodyPr wrap="square" lIns="91431" tIns="45716" rIns="91431" bIns="45716" rtlCol="0">
            <a:spAutoFit/>
          </a:bodyPr>
          <a:lstStyle/>
          <a:p>
            <a:pPr indent="711129">
              <a:lnSpc>
                <a:spcPct val="125000"/>
              </a:lnSpc>
              <a:extLst>
                <a:ext uri="{35155182-B16C-46BC-9424-99874614C6A1}">
                  <wpsdc:indentchars xmlns="" xmlns:wpsdc="http://www.wps.cn/officeDocument/2017/drawingmlCustomData" val="200" checksum="3773799597"/>
                </a:ext>
              </a:extLst>
            </a:pPr>
            <a:r>
              <a:rPr lang="zh-CN" altLang="en-US" sz="2800" dirty="0">
                <a:latin typeface="黑体" panose="02010609060101010101" charset="-122"/>
                <a:ea typeface="黑体" panose="02010609060101010101" charset="-122"/>
              </a:rPr>
              <a:t>利用“</a:t>
            </a:r>
            <a:r>
              <a:rPr lang="zh-CN" altLang="en-US" sz="2800" dirty="0">
                <a:solidFill>
                  <a:srgbClr val="FF0000"/>
                </a:solidFill>
                <a:latin typeface="黑体" panose="02010609060101010101" charset="-122"/>
                <a:ea typeface="黑体" panose="02010609060101010101" charset="-122"/>
              </a:rPr>
              <a:t>卡曼涡街</a:t>
            </a:r>
            <a:r>
              <a:rPr lang="zh-CN" altLang="en-US" sz="2800" dirty="0">
                <a:latin typeface="黑体" panose="02010609060101010101" charset="-122"/>
                <a:ea typeface="黑体" panose="02010609060101010101" charset="-122"/>
              </a:rPr>
              <a:t>”现象测定流量，即当管道中装设柱状阻挡物时，流体流过时形成两列旋涡，旋涡出现的频率与流量成正比。卡曼旋涡流量变送器</a:t>
            </a:r>
            <a:r>
              <a:rPr lang="zh-CN" altLang="en-US" sz="2800" dirty="0">
                <a:solidFill>
                  <a:srgbClr val="FF0000"/>
                </a:solidFill>
                <a:latin typeface="黑体" panose="02010609060101010101" charset="-122"/>
                <a:ea typeface="黑体" panose="02010609060101010101" charset="-122"/>
              </a:rPr>
              <a:t>利用应力检测法测量旋涡频率</a:t>
            </a:r>
            <a:r>
              <a:rPr lang="zh-CN" altLang="en-US" sz="2800" dirty="0">
                <a:latin typeface="黑体" panose="02010609060101010101" charset="-122"/>
                <a:ea typeface="黑体" panose="02010609060101010101" charset="-122"/>
              </a:rPr>
              <a:t>。在柱状物的后部插入嵌有压电元件的杆，当旋涡冲击杆端时形成弯矩，压电元件出现电荷。电荷经放大器</a:t>
            </a:r>
            <a:r>
              <a:rPr lang="zh-CN" altLang="en-US" sz="2800" dirty="0">
                <a:solidFill>
                  <a:srgbClr val="FF0000"/>
                </a:solidFill>
                <a:latin typeface="黑体" panose="02010609060101010101" charset="-122"/>
                <a:ea typeface="黑体" panose="02010609060101010101" charset="-122"/>
              </a:rPr>
              <a:t>放大</a:t>
            </a:r>
            <a:r>
              <a:rPr lang="zh-CN" altLang="en-US" sz="2800" dirty="0">
                <a:latin typeface="黑体" panose="02010609060101010101" charset="-122"/>
                <a:ea typeface="黑体" panose="02010609060101010101" charset="-122"/>
              </a:rPr>
              <a:t>后，再经</a:t>
            </a:r>
            <a:r>
              <a:rPr lang="zh-CN" altLang="en-US" sz="2800" dirty="0">
                <a:solidFill>
                  <a:srgbClr val="FF0000"/>
                </a:solidFill>
                <a:latin typeface="黑体" panose="02010609060101010101" charset="-122"/>
                <a:ea typeface="黑体" panose="02010609060101010101" charset="-122"/>
              </a:rPr>
              <a:t>滤波</a:t>
            </a:r>
            <a:r>
              <a:rPr lang="zh-CN" altLang="en-US" sz="2800" dirty="0">
                <a:latin typeface="黑体" panose="02010609060101010101" charset="-122"/>
                <a:ea typeface="黑体" panose="02010609060101010101" charset="-122"/>
              </a:rPr>
              <a:t>、</a:t>
            </a:r>
            <a:r>
              <a:rPr lang="zh-CN" altLang="en-US" sz="2800" dirty="0">
                <a:solidFill>
                  <a:srgbClr val="FF0000"/>
                </a:solidFill>
                <a:latin typeface="黑体" panose="02010609060101010101" charset="-122"/>
                <a:ea typeface="黑体" panose="02010609060101010101" charset="-122"/>
              </a:rPr>
              <a:t>模数转换</a:t>
            </a:r>
            <a:r>
              <a:rPr lang="zh-CN" altLang="en-US" sz="2800" dirty="0">
                <a:latin typeface="黑体" panose="02010609060101010101" charset="-122"/>
                <a:ea typeface="黑体" panose="02010609060101010101" charset="-122"/>
              </a:rPr>
              <a:t>送入数字式跟踪滤波器。它能跟踪旋涡的频率，对噪声信号进行抑制，使滤波后的数字信号正确反映流量值。</a:t>
            </a:r>
          </a:p>
        </p:txBody>
      </p:sp>
    </p:spTree>
    <p:custDataLst>
      <p:tags r:id="rId1"/>
    </p:custData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78665" y="5800407"/>
            <a:ext cx="2216785" cy="584767"/>
          </a:xfrm>
          <a:prstGeom prst="rect">
            <a:avLst/>
          </a:prstGeom>
          <a:noFill/>
        </p:spPr>
        <p:txBody>
          <a:bodyPr wrap="square" lIns="91431" tIns="45716" rIns="91431" bIns="45716" rtlCol="0">
            <a:spAutoFit/>
          </a:bodyPr>
          <a:lstStyle/>
          <a:p>
            <a:r>
              <a:rPr lang="zh-CN" altLang="zh-CN" sz="1600" dirty="0"/>
              <a:t>卡曼漩涡流量传感器</a:t>
            </a:r>
            <a:r>
              <a:rPr lang="zh-CN" altLang="en-US" sz="1600" dirty="0"/>
              <a:t>（</a:t>
            </a:r>
            <a:r>
              <a:rPr lang="en-US" altLang="zh-CN" sz="1600" dirty="0"/>
              <a:t>817</a:t>
            </a:r>
            <a:r>
              <a:rPr lang="zh-CN" altLang="en-US" sz="1600" dirty="0"/>
              <a:t>元）</a:t>
            </a:r>
            <a:endParaRPr lang="zh-CN" altLang="zh-CN" sz="1600" dirty="0"/>
          </a:p>
        </p:txBody>
      </p:sp>
      <p:pic>
        <p:nvPicPr>
          <p:cNvPr id="3" name="图片 2" descr="cbe76ba3502bebcff6a8e7e9e7b2961d"/>
          <p:cNvPicPr>
            <a:picLocks noChangeAspect="1"/>
          </p:cNvPicPr>
          <p:nvPr/>
        </p:nvPicPr>
        <p:blipFill>
          <a:blip r:embed="rId3"/>
          <a:stretch>
            <a:fillRect/>
          </a:stretch>
        </p:blipFill>
        <p:spPr>
          <a:xfrm>
            <a:off x="5767706" y="916306"/>
            <a:ext cx="4110355" cy="3949065"/>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7" y="559391"/>
            <a:ext cx="5080000"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21" y="301625"/>
            <a:ext cx="10850101" cy="441964"/>
          </a:xfrm>
        </p:spPr>
        <p:txBody>
          <a:bodyPr/>
          <a:lstStyle/>
          <a:p>
            <a:r>
              <a:rPr lang="zh-CN" altLang="en-US" dirty="0">
                <a:solidFill>
                  <a:srgbClr val="0000FF"/>
                </a:solidFill>
              </a:rPr>
              <a:t>智能式红外测温仪</a:t>
            </a:r>
          </a:p>
        </p:txBody>
      </p:sp>
      <p:pic>
        <p:nvPicPr>
          <p:cNvPr id="4" name="图片 8983" descr="H:\01中等职业教育课程改革规划新教材\电子电器、数控技术专业\传感器及其应用\11-9.tif">
            <a:extLst>
              <a:ext uri="{FF2B5EF4-FFF2-40B4-BE49-F238E27FC236}">
                <a16:creationId xmlns:a16="http://schemas.microsoft.com/office/drawing/2014/main" id="{FA1C100D-B59F-4A64-AC9C-54F05AAF3184}"/>
              </a:ext>
            </a:extLst>
          </p:cNvPr>
          <p:cNvPicPr>
            <a:picLocks noChangeAspect="1" noChangeArrowheads="1"/>
          </p:cNvPicPr>
          <p:nvPr/>
        </p:nvPicPr>
        <p:blipFill>
          <a:blip r:embed="rId3" cstate="print"/>
          <a:srcRect/>
          <a:stretch>
            <a:fillRect/>
          </a:stretch>
        </p:blipFill>
        <p:spPr>
          <a:xfrm>
            <a:off x="89514" y="1618803"/>
            <a:ext cx="5577295" cy="3279314"/>
          </a:xfrm>
          <a:prstGeom prst="rect">
            <a:avLst/>
          </a:prstGeom>
          <a:noFill/>
          <a:ln w="9525">
            <a:noFill/>
            <a:miter lim="800000"/>
            <a:headEnd/>
            <a:tailEnd/>
          </a:ln>
        </p:spPr>
      </p:pic>
      <p:sp>
        <p:nvSpPr>
          <p:cNvPr id="5" name="文本框 4">
            <a:hlinkClick r:id="rId4" action="ppaction://hlinkfile"/>
            <a:extLst>
              <a:ext uri="{FF2B5EF4-FFF2-40B4-BE49-F238E27FC236}">
                <a16:creationId xmlns:a16="http://schemas.microsoft.com/office/drawing/2014/main" id="{9C72CCCF-4C7A-4FC2-BECC-36D1A5383118}"/>
              </a:ext>
            </a:extLst>
          </p:cNvPr>
          <p:cNvSpPr txBox="1"/>
          <p:nvPr/>
        </p:nvSpPr>
        <p:spPr>
          <a:xfrm>
            <a:off x="1570357" y="5318580"/>
            <a:ext cx="2066130" cy="337185"/>
          </a:xfrm>
          <a:prstGeom prst="rect">
            <a:avLst/>
          </a:prstGeom>
          <a:noFill/>
        </p:spPr>
        <p:txBody>
          <a:bodyPr wrap="square" lIns="91431" tIns="45716" rIns="91431" bIns="45716" rtlCol="0">
            <a:spAutoFit/>
          </a:bodyPr>
          <a:lstStyle/>
          <a:p>
            <a:r>
              <a:rPr lang="zh-CN" altLang="en-US" sz="1600" dirty="0"/>
              <a:t>智能式红外测温仪</a:t>
            </a:r>
          </a:p>
        </p:txBody>
      </p:sp>
      <p:sp>
        <p:nvSpPr>
          <p:cNvPr id="8" name="矩形 7">
            <a:hlinkClick r:id="rId4" action="ppaction://hlinkfile"/>
            <a:extLst>
              <a:ext uri="{FF2B5EF4-FFF2-40B4-BE49-F238E27FC236}">
                <a16:creationId xmlns:a16="http://schemas.microsoft.com/office/drawing/2014/main" id="{456CDDDC-05C3-4213-86B1-D4CD8CF0D9D8}"/>
              </a:ext>
            </a:extLst>
          </p:cNvPr>
          <p:cNvSpPr/>
          <p:nvPr/>
        </p:nvSpPr>
        <p:spPr>
          <a:xfrm>
            <a:off x="4847031" y="206916"/>
            <a:ext cx="255161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r>
              <a:rPr lang="zh-CN" altLang="en-US" dirty="0"/>
              <a:t>红外线</a:t>
            </a:r>
            <a:r>
              <a:rPr lang="zh-CN" altLang="en-US" dirty="0">
                <a:hlinkClick r:id="rId4" action="ppaction://hlinkfile"/>
              </a:rPr>
              <a:t>报警</a:t>
            </a:r>
            <a:r>
              <a:rPr lang="zh-CN" altLang="en-US" dirty="0"/>
              <a:t>装置动画</a:t>
            </a:r>
          </a:p>
        </p:txBody>
      </p:sp>
      <p:grpSp>
        <p:nvGrpSpPr>
          <p:cNvPr id="6" name="组合 5"/>
          <p:cNvGrpSpPr/>
          <p:nvPr/>
        </p:nvGrpSpPr>
        <p:grpSpPr>
          <a:xfrm>
            <a:off x="6265567" y="2020186"/>
            <a:ext cx="5233089" cy="3722045"/>
            <a:chOff x="6265567" y="2020186"/>
            <a:chExt cx="5233089" cy="3722045"/>
          </a:xfrm>
        </p:grpSpPr>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8150" y="2020186"/>
              <a:ext cx="5140506" cy="368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 2"/>
            <p:cNvSpPr/>
            <p:nvPr/>
          </p:nvSpPr>
          <p:spPr>
            <a:xfrm>
              <a:off x="6265567" y="4199737"/>
              <a:ext cx="2266150" cy="154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6588642" y="5944728"/>
            <a:ext cx="4416056" cy="646331"/>
          </a:xfrm>
          <a:prstGeom prst="rect">
            <a:avLst/>
          </a:prstGeom>
        </p:spPr>
        <p:txBody>
          <a:bodyPr wrap="square">
            <a:spAutoFit/>
          </a:bodyPr>
          <a:lstStyle/>
          <a:p>
            <a:r>
              <a:rPr lang="zh-CN" altLang="en-US" dirty="0"/>
              <a:t>海康威视手持式测温热像仪高精度红外热成像测温仪</a:t>
            </a:r>
            <a:r>
              <a:rPr lang="en-US" altLang="zh-CN" dirty="0"/>
              <a:t>TBC-3117-3U:2499</a:t>
            </a:r>
            <a:r>
              <a:rPr lang="zh-CN" altLang="en-US" dirty="0"/>
              <a:t>元</a:t>
            </a:r>
          </a:p>
        </p:txBody>
      </p:sp>
    </p:spTree>
    <p:custDataLst>
      <p:tags r:id="rId1"/>
    </p:custData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21" y="301625"/>
            <a:ext cx="10850101" cy="441964"/>
          </a:xfrm>
        </p:spPr>
        <p:txBody>
          <a:bodyPr/>
          <a:lstStyle/>
          <a:p>
            <a:r>
              <a:rPr lang="zh-CN" altLang="en-US" dirty="0">
                <a:solidFill>
                  <a:srgbClr val="0000FF"/>
                </a:solidFill>
              </a:rPr>
              <a:t> EAJ差压变送器</a:t>
            </a:r>
          </a:p>
        </p:txBody>
      </p:sp>
      <p:sp>
        <p:nvSpPr>
          <p:cNvPr id="3" name="文本框 2"/>
          <p:cNvSpPr txBox="1"/>
          <p:nvPr/>
        </p:nvSpPr>
        <p:spPr>
          <a:xfrm>
            <a:off x="1018541" y="997586"/>
            <a:ext cx="9471025" cy="1476375"/>
          </a:xfrm>
          <a:prstGeom prst="rect">
            <a:avLst/>
          </a:prstGeom>
          <a:noFill/>
        </p:spPr>
        <p:txBody>
          <a:bodyPr wrap="square" lIns="91431" tIns="45716" rIns="91431" bIns="45716" rtlCol="0">
            <a:spAutoFit/>
          </a:bodyPr>
          <a:lstStyle/>
          <a:p>
            <a:pPr indent="457155">
              <a:lnSpc>
                <a:spcPct val="125000"/>
              </a:lnSpc>
            </a:pPr>
            <a:r>
              <a:rPr lang="zh-CN" altLang="en-US" sz="2400" dirty="0">
                <a:latin typeface="黑体" panose="02010609060101010101" charset="-122"/>
                <a:ea typeface="黑体" panose="02010609060101010101" charset="-122"/>
              </a:rPr>
              <a:t>EAJ差压变送器是日本横河电机株式会社开发的高性能智能式差压传感器。它利用</a:t>
            </a:r>
            <a:r>
              <a:rPr lang="zh-CN" altLang="en-US" sz="2400" dirty="0">
                <a:solidFill>
                  <a:srgbClr val="FF0000"/>
                </a:solidFill>
                <a:latin typeface="黑体" panose="02010609060101010101" charset="-122"/>
                <a:ea typeface="黑体" panose="02010609060101010101" charset="-122"/>
              </a:rPr>
              <a:t>单晶硅谐振式传感原理</a:t>
            </a:r>
            <a:r>
              <a:rPr lang="zh-CN" altLang="en-US" sz="2400" dirty="0">
                <a:latin typeface="黑体" panose="02010609060101010101" charset="-122"/>
                <a:ea typeface="黑体" panose="02010609060101010101" charset="-122"/>
              </a:rPr>
              <a:t>，采用微电子机械加工技术（MEMS），精度达0.075%，具有高稳定性和高可靠性。 </a:t>
            </a:r>
          </a:p>
        </p:txBody>
      </p:sp>
      <p:pic>
        <p:nvPicPr>
          <p:cNvPr id="8997" name="图片 8997" descr="H:\01中等职业教育课程改革规划新教材\电子电器、数控技术专业\传感器及其应用\11-10.tif"/>
          <p:cNvPicPr>
            <a:picLocks noChangeAspect="1" noChangeArrowheads="1"/>
          </p:cNvPicPr>
          <p:nvPr/>
        </p:nvPicPr>
        <p:blipFill>
          <a:blip r:embed="rId3" cstate="print"/>
          <a:srcRect/>
          <a:stretch>
            <a:fillRect/>
          </a:stretch>
        </p:blipFill>
        <p:spPr>
          <a:xfrm>
            <a:off x="0" y="3061602"/>
            <a:ext cx="6947535" cy="2417445"/>
          </a:xfrm>
          <a:prstGeom prst="rect">
            <a:avLst/>
          </a:prstGeom>
          <a:noFill/>
          <a:ln w="9525">
            <a:noFill/>
            <a:miter lim="800000"/>
            <a:headEnd/>
            <a:tailEnd/>
          </a:ln>
        </p:spPr>
      </p:pic>
      <p:sp>
        <p:nvSpPr>
          <p:cNvPr id="6" name="文本框 5"/>
          <p:cNvSpPr txBox="1"/>
          <p:nvPr/>
        </p:nvSpPr>
        <p:spPr>
          <a:xfrm>
            <a:off x="737482" y="5936933"/>
            <a:ext cx="4208780" cy="337185"/>
          </a:xfrm>
          <a:prstGeom prst="rect">
            <a:avLst/>
          </a:prstGeom>
          <a:noFill/>
        </p:spPr>
        <p:txBody>
          <a:bodyPr wrap="square" lIns="91431" tIns="45716" rIns="91431" bIns="45716" rtlCol="0">
            <a:spAutoFit/>
          </a:bodyPr>
          <a:lstStyle/>
          <a:p>
            <a:r>
              <a:rPr lang="zh-CN" altLang="en-US" sz="1600"/>
              <a:t>图12-10  EAJ差压变送器工作原理图</a:t>
            </a: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9498" y="2473961"/>
            <a:ext cx="28797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099498" y="5479047"/>
            <a:ext cx="2879725" cy="646331"/>
          </a:xfrm>
          <a:prstGeom prst="rect">
            <a:avLst/>
          </a:prstGeom>
          <a:noFill/>
        </p:spPr>
        <p:txBody>
          <a:bodyPr wrap="square" rtlCol="0">
            <a:spAutoFit/>
          </a:bodyPr>
          <a:lstStyle/>
          <a:p>
            <a:r>
              <a:rPr lang="zh-CN" altLang="en-US" dirty="0"/>
              <a:t>日本横河</a:t>
            </a:r>
            <a:r>
              <a:rPr lang="en-US" altLang="zh-CN" dirty="0"/>
              <a:t>EJA220A</a:t>
            </a:r>
            <a:r>
              <a:rPr lang="zh-CN" altLang="en-US" dirty="0"/>
              <a:t>隔膜差压变送器</a:t>
            </a:r>
          </a:p>
        </p:txBody>
      </p:sp>
    </p:spTree>
    <p:custDataLst>
      <p:tags r:id="rId1"/>
    </p:custData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21" y="301625"/>
            <a:ext cx="10850101" cy="441964"/>
          </a:xfrm>
        </p:spPr>
        <p:txBody>
          <a:bodyPr/>
          <a:lstStyle/>
          <a:p>
            <a:r>
              <a:rPr lang="zh-CN" altLang="en-US">
                <a:solidFill>
                  <a:srgbClr val="0000FF"/>
                </a:solidFill>
              </a:rPr>
              <a:t> 超声智能传感器</a:t>
            </a:r>
          </a:p>
        </p:txBody>
      </p:sp>
      <p:sp>
        <p:nvSpPr>
          <p:cNvPr id="3" name="文本框 2"/>
          <p:cNvSpPr txBox="1"/>
          <p:nvPr/>
        </p:nvSpPr>
        <p:spPr>
          <a:xfrm>
            <a:off x="439493" y="717531"/>
            <a:ext cx="5546637" cy="6017024"/>
          </a:xfrm>
          <a:prstGeom prst="rect">
            <a:avLst/>
          </a:prstGeom>
          <a:noFill/>
        </p:spPr>
        <p:txBody>
          <a:bodyPr wrap="square" lIns="91431" tIns="45716" rIns="91431" bIns="45716" rtlCol="0">
            <a:spAutoFit/>
          </a:bodyPr>
          <a:lstStyle/>
          <a:p>
            <a:pPr indent="457155">
              <a:lnSpc>
                <a:spcPct val="125000"/>
              </a:lnSpc>
            </a:pPr>
            <a:r>
              <a:rPr lang="zh-CN" altLang="en-US" sz="2800" dirty="0">
                <a:latin typeface="黑体" panose="02010609060101010101" charset="-122"/>
                <a:ea typeface="黑体" panose="02010609060101010101" charset="-122"/>
              </a:rPr>
              <a:t>美国Merritt系统公司（MSI）开发了两种超声智能传感器：一种测距范围为150</a:t>
            </a:r>
            <a:r>
              <a:rPr lang="en-US" altLang="zh-CN" sz="2800" dirty="0">
                <a:latin typeface="黑体" panose="02010609060101010101" charset="-122"/>
                <a:ea typeface="黑体" panose="02010609060101010101" charset="-122"/>
              </a:rPr>
              <a:t>-</a:t>
            </a:r>
            <a:r>
              <a:rPr lang="zh-CN" altLang="en-US" sz="2800" dirty="0">
                <a:latin typeface="黑体" panose="02010609060101010101" charset="-122"/>
                <a:ea typeface="黑体" panose="02010609060101010101" charset="-122"/>
              </a:rPr>
              <a:t>3000mm，采样频率为40Hz，精度为2.5mm；另一种是高精度型，测距范围为25</a:t>
            </a:r>
            <a:r>
              <a:rPr lang="en-US" altLang="zh-CN" sz="2800" dirty="0">
                <a:latin typeface="黑体" panose="02010609060101010101" charset="-122"/>
                <a:ea typeface="黑体" panose="02010609060101010101" charset="-122"/>
              </a:rPr>
              <a:t>-</a:t>
            </a:r>
            <a:r>
              <a:rPr lang="zh-CN" altLang="en-US" sz="2800" dirty="0">
                <a:latin typeface="黑体" panose="02010609060101010101" charset="-122"/>
                <a:ea typeface="黑体" panose="02010609060101010101" charset="-122"/>
              </a:rPr>
              <a:t>600mm，采样频率为200Hz，精度为0.25mm。超声换能器的工作频率为40kHz。传感器内有以微处理器为中心的数据处理电路，通过测量超声波从传感器到目标再返回所需要的时间，计算传感器到目标的距离。</a:t>
            </a:r>
            <a:endParaRPr lang="zh-CN" altLang="en-US" sz="2400" dirty="0">
              <a:latin typeface="黑体" panose="02010609060101010101" charset="-122"/>
              <a:ea typeface="黑体" panose="02010609060101010101"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6130" y="813096"/>
            <a:ext cx="245745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4375" y="422091"/>
            <a:ext cx="3554412" cy="616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362" y="231957"/>
            <a:ext cx="10850101" cy="441964"/>
          </a:xfrm>
        </p:spPr>
        <p:txBody>
          <a:bodyPr/>
          <a:lstStyle/>
          <a:p>
            <a:r>
              <a:rPr lang="zh-CN" altLang="en-US" sz="2800" dirty="0">
                <a:solidFill>
                  <a:srgbClr val="0000FF"/>
                </a:solidFill>
              </a:rPr>
              <a:t>智能传感器的概念</a:t>
            </a:r>
          </a:p>
        </p:txBody>
      </p:sp>
      <p:sp>
        <p:nvSpPr>
          <p:cNvPr id="3" name="文本框 2"/>
          <p:cNvSpPr txBox="1"/>
          <p:nvPr/>
        </p:nvSpPr>
        <p:spPr>
          <a:xfrm>
            <a:off x="757061" y="743585"/>
            <a:ext cx="10471785" cy="1753931"/>
          </a:xfrm>
          <a:prstGeom prst="rect">
            <a:avLst/>
          </a:prstGeom>
          <a:noFill/>
        </p:spPr>
        <p:txBody>
          <a:bodyPr wrap="square" lIns="91431" tIns="45716" rIns="91431" bIns="45716" rtlCol="0">
            <a:spAutoFit/>
          </a:bodyPr>
          <a:lstStyle/>
          <a:p>
            <a:pPr indent="711129">
              <a:lnSpc>
                <a:spcPct val="150000"/>
              </a:lnSpc>
              <a:extLst>
                <a:ext uri="{35155182-B16C-46BC-9424-99874614C6A1}">
                  <wpsdc:indentchars xmlns="" xmlns:wpsdc="http://www.wps.cn/officeDocument/2017/drawingmlCustomData" val="200" checksum="3773799597"/>
                </a:ext>
              </a:extLst>
            </a:pPr>
            <a:r>
              <a:rPr lang="zh-CN" altLang="en-US" sz="2400" dirty="0">
                <a:latin typeface="黑体" panose="02010609060101010101" charset="-122"/>
                <a:ea typeface="黑体" panose="02010609060101010101" charset="-122"/>
              </a:rPr>
              <a:t>智能传感器是</a:t>
            </a:r>
            <a:r>
              <a:rPr lang="zh-CN" altLang="en-US" sz="2400" dirty="0">
                <a:solidFill>
                  <a:srgbClr val="FF0000"/>
                </a:solidFill>
                <a:latin typeface="黑体" panose="02010609060101010101" charset="-122"/>
                <a:ea typeface="黑体" panose="02010609060101010101" charset="-122"/>
              </a:rPr>
              <a:t>带有微处理器并兼有信息检测和信息处理功能的传感器</a:t>
            </a:r>
            <a:r>
              <a:rPr lang="zh-CN" altLang="en-US" sz="2400" dirty="0">
                <a:latin typeface="黑体" panose="02010609060101010101" charset="-122"/>
                <a:ea typeface="黑体" panose="02010609060101010101" charset="-122"/>
              </a:rPr>
              <a:t>，它能充分利用微处理器进行数据分析和处理，并能对内部工作过程进行调节和控制，使采集的数据最佳。</a:t>
            </a:r>
          </a:p>
        </p:txBody>
      </p:sp>
      <p:pic>
        <p:nvPicPr>
          <p:cNvPr id="8915" name="图片 8915" descr="H:\01中等职业教育课程改革规划新教材\电子电器、数控技术专业\传感器及其应用\11-1.tif"/>
          <p:cNvPicPr>
            <a:picLocks noChangeAspect="1" noChangeArrowheads="1"/>
          </p:cNvPicPr>
          <p:nvPr/>
        </p:nvPicPr>
        <p:blipFill>
          <a:blip r:embed="rId3" cstate="print"/>
          <a:srcRect/>
          <a:stretch>
            <a:fillRect/>
          </a:stretch>
        </p:blipFill>
        <p:spPr>
          <a:xfrm>
            <a:off x="3008631" y="3217545"/>
            <a:ext cx="6171565" cy="2153285"/>
          </a:xfrm>
          <a:prstGeom prst="rect">
            <a:avLst/>
          </a:prstGeom>
          <a:noFill/>
          <a:ln w="9525">
            <a:noFill/>
            <a:miter lim="800000"/>
            <a:headEnd/>
            <a:tailEnd/>
          </a:ln>
        </p:spPr>
      </p:pic>
      <p:sp>
        <p:nvSpPr>
          <p:cNvPr id="4" name="文本框 3"/>
          <p:cNvSpPr txBox="1"/>
          <p:nvPr/>
        </p:nvSpPr>
        <p:spPr>
          <a:xfrm>
            <a:off x="4472375" y="5723891"/>
            <a:ext cx="4208780" cy="368300"/>
          </a:xfrm>
          <a:prstGeom prst="rect">
            <a:avLst/>
          </a:prstGeom>
          <a:noFill/>
        </p:spPr>
        <p:txBody>
          <a:bodyPr wrap="square" lIns="91431" tIns="45716" rIns="91431" bIns="45716" rtlCol="0">
            <a:spAutoFit/>
          </a:bodyPr>
          <a:lstStyle/>
          <a:p>
            <a:r>
              <a:rPr lang="zh-CN" altLang="en-US"/>
              <a:t>图12-1  智能传感器基本结构</a:t>
            </a:r>
          </a:p>
        </p:txBody>
      </p:sp>
    </p:spTree>
    <p:custDataLst>
      <p:tags r:id="rId1"/>
    </p:custDataLst>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21" y="301625"/>
            <a:ext cx="10850101" cy="441964"/>
          </a:xfrm>
        </p:spPr>
        <p:txBody>
          <a:bodyPr/>
          <a:lstStyle/>
          <a:p>
            <a:r>
              <a:rPr lang="zh-CN" altLang="en-US" sz="2800">
                <a:solidFill>
                  <a:srgbClr val="0000FF"/>
                </a:solidFill>
              </a:rPr>
              <a:t>智能传感器件常用处理方法</a:t>
            </a:r>
          </a:p>
        </p:txBody>
      </p:sp>
      <p:sp>
        <p:nvSpPr>
          <p:cNvPr id="3" name="文本框 2"/>
          <p:cNvSpPr txBox="1"/>
          <p:nvPr/>
        </p:nvSpPr>
        <p:spPr>
          <a:xfrm>
            <a:off x="1022986" y="1040131"/>
            <a:ext cx="9971405" cy="2399665"/>
          </a:xfrm>
          <a:prstGeom prst="rect">
            <a:avLst/>
          </a:prstGeom>
          <a:noFill/>
        </p:spPr>
        <p:txBody>
          <a:bodyPr wrap="square" lIns="91431" tIns="45716" rIns="91431" bIns="45716" rtlCol="0">
            <a:spAutoFit/>
          </a:bodyPr>
          <a:lstStyle/>
          <a:p>
            <a:pPr>
              <a:lnSpc>
                <a:spcPct val="125000"/>
              </a:lnSpc>
            </a:pPr>
            <a:r>
              <a:rPr lang="en-US" altLang="zh-CN" sz="2400" b="1" dirty="0">
                <a:solidFill>
                  <a:srgbClr val="0000FF"/>
                </a:solidFill>
                <a:latin typeface="黑体" panose="02010609060101010101" charset="-122"/>
                <a:ea typeface="黑体" panose="02010609060101010101" charset="-122"/>
              </a:rPr>
              <a:t>1.</a:t>
            </a:r>
            <a:r>
              <a:rPr lang="zh-CN" altLang="en-US" sz="2400" b="1" dirty="0">
                <a:solidFill>
                  <a:srgbClr val="0000FF"/>
                </a:solidFill>
                <a:latin typeface="黑体" panose="02010609060101010101" charset="-122"/>
                <a:ea typeface="黑体" panose="02010609060101010101" charset="-122"/>
              </a:rPr>
              <a:t>温度补偿</a:t>
            </a:r>
            <a:r>
              <a:rPr lang="zh-CN" altLang="en-US" sz="2400" dirty="0">
                <a:latin typeface="黑体" panose="02010609060101010101" charset="-122"/>
                <a:ea typeface="黑体" panose="02010609060101010101" charset="-122"/>
              </a:rPr>
              <a:t> </a:t>
            </a:r>
          </a:p>
          <a:p>
            <a:pPr>
              <a:lnSpc>
                <a:spcPct val="125000"/>
              </a:lnSpc>
            </a:pPr>
            <a:r>
              <a:rPr lang="zh-CN" altLang="en-US" sz="2400" dirty="0">
                <a:latin typeface="黑体" panose="02010609060101010101" charset="-122"/>
                <a:ea typeface="黑体" panose="02010609060101010101" charset="-122"/>
              </a:rPr>
              <a:t> 温度对传感器的性能影响很大，特别是高精度传感器，智能传感器件可以利用软件有效地解决这一难题。为了进行温度补偿，必须建立温度误差的数学模型，微处理器根据测得的温度值和数学模型进行补偿。温度补偿可采用各种方法，常用的有</a:t>
            </a:r>
            <a:r>
              <a:rPr lang="zh-CN" altLang="en-US" sz="2400" dirty="0">
                <a:solidFill>
                  <a:srgbClr val="FF0000"/>
                </a:solidFill>
                <a:latin typeface="黑体" panose="02010609060101010101" charset="-122"/>
                <a:ea typeface="黑体" panose="02010609060101010101" charset="-122"/>
              </a:rPr>
              <a:t>插值法、查表法</a:t>
            </a:r>
            <a:r>
              <a:rPr lang="zh-CN" altLang="en-US" sz="2400" dirty="0">
                <a:latin typeface="黑体" panose="02010609060101010101" charset="-122"/>
                <a:ea typeface="黑体" panose="02010609060101010101" charset="-122"/>
              </a:rPr>
              <a:t>等。</a:t>
            </a:r>
          </a:p>
        </p:txBody>
      </p:sp>
      <p:pic>
        <p:nvPicPr>
          <p:cNvPr id="9000" name="图片 9000" descr="H:\01中等职业教育课程改革规划新教材\电子电器、数控技术专业\传感器及其应用\11-11.tif"/>
          <p:cNvPicPr>
            <a:picLocks noChangeAspect="1" noChangeArrowheads="1"/>
          </p:cNvPicPr>
          <p:nvPr/>
        </p:nvPicPr>
        <p:blipFill>
          <a:blip r:embed="rId3" cstate="print"/>
          <a:srcRect/>
          <a:stretch>
            <a:fillRect/>
          </a:stretch>
        </p:blipFill>
        <p:spPr>
          <a:xfrm>
            <a:off x="3042286" y="3846830"/>
            <a:ext cx="5758815" cy="1764665"/>
          </a:xfrm>
          <a:prstGeom prst="rect">
            <a:avLst/>
          </a:prstGeom>
          <a:noFill/>
          <a:ln w="9525">
            <a:noFill/>
            <a:miter lim="800000"/>
            <a:headEnd/>
            <a:tailEnd/>
          </a:ln>
        </p:spPr>
      </p:pic>
      <p:sp>
        <p:nvSpPr>
          <p:cNvPr id="6" name="文本框 5"/>
          <p:cNvSpPr txBox="1"/>
          <p:nvPr/>
        </p:nvSpPr>
        <p:spPr>
          <a:xfrm>
            <a:off x="4415860" y="6018531"/>
            <a:ext cx="4208780" cy="337185"/>
          </a:xfrm>
          <a:prstGeom prst="rect">
            <a:avLst/>
          </a:prstGeom>
          <a:noFill/>
        </p:spPr>
        <p:txBody>
          <a:bodyPr wrap="square" lIns="91431" tIns="45716" rIns="91431" bIns="45716" rtlCol="0">
            <a:spAutoFit/>
          </a:bodyPr>
          <a:lstStyle/>
          <a:p>
            <a:r>
              <a:rPr lang="zh-CN" altLang="en-US" sz="1600"/>
              <a:t>图 12-11 温度补偿原理框图</a:t>
            </a:r>
          </a:p>
        </p:txBody>
      </p:sp>
    </p:spTree>
    <p:custDataLst>
      <p:tags r:id="rId1"/>
    </p:custDataLst>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22986" y="876935"/>
            <a:ext cx="9971405" cy="4939030"/>
          </a:xfrm>
          <a:prstGeom prst="rect">
            <a:avLst/>
          </a:prstGeom>
          <a:noFill/>
        </p:spPr>
        <p:txBody>
          <a:bodyPr wrap="square" lIns="91431" tIns="45716" rIns="91431" bIns="45716" rtlCol="0">
            <a:spAutoFit/>
          </a:bodyPr>
          <a:lstStyle/>
          <a:p>
            <a:pPr indent="711129">
              <a:lnSpc>
                <a:spcPct val="125000"/>
              </a:lnSpc>
              <a:extLst>
                <a:ext uri="{35155182-B16C-46BC-9424-99874614C6A1}">
                  <wpsdc:indentchars xmlns="" xmlns:wpsdc="http://www.wps.cn/officeDocument/2017/drawingmlCustomData" val="200" checksum="3773799597"/>
                </a:ext>
              </a:extLst>
            </a:pPr>
            <a:r>
              <a:rPr lang="zh-CN" altLang="en-US" sz="2800" dirty="0">
                <a:latin typeface="黑体" panose="02010609060101010101" charset="-122"/>
                <a:ea typeface="黑体" panose="02010609060101010101" charset="-122"/>
              </a:rPr>
              <a:t>查表法需要根据实验数据求得校正曲线，然后把曲线上的各个校正点的数据以表格形式存入智能传感器的内存中去。一个校正点的数据对应一个（或几个）内存单元，在实时测量中通过查表来修正测量结果。</a:t>
            </a:r>
          </a:p>
          <a:p>
            <a:pPr indent="711129">
              <a:lnSpc>
                <a:spcPct val="125000"/>
              </a:lnSpc>
              <a:extLst>
                <a:ext uri="{35155182-B16C-46BC-9424-99874614C6A1}">
                  <wpsdc:indentchars xmlns="" xmlns:wpsdc="http://www.wps.cn/officeDocument/2017/drawingmlCustomData" val="200" checksum="3773799597"/>
                </a:ext>
              </a:extLst>
            </a:pPr>
            <a:endParaRPr lang="zh-CN" altLang="en-US" sz="2800" dirty="0">
              <a:latin typeface="黑体" panose="02010609060101010101" charset="-122"/>
              <a:ea typeface="黑体" panose="02010609060101010101" charset="-122"/>
            </a:endParaRPr>
          </a:p>
          <a:p>
            <a:pPr indent="711129">
              <a:lnSpc>
                <a:spcPct val="125000"/>
              </a:lnSpc>
              <a:extLst>
                <a:ext uri="{35155182-B16C-46BC-9424-99874614C6A1}">
                  <wpsdc:indentchars xmlns="" xmlns:wpsdc="http://www.wps.cn/officeDocument/2017/drawingmlCustomData" val="200" checksum="3773799597"/>
                </a:ext>
              </a:extLst>
            </a:pPr>
            <a:r>
              <a:rPr lang="zh-CN" altLang="en-US" sz="2800" dirty="0">
                <a:latin typeface="黑体" panose="02010609060101010101" charset="-122"/>
                <a:ea typeface="黑体" panose="02010609060101010101" charset="-122"/>
              </a:rPr>
              <a:t>查表法的速度快，但为了进一步提高测量精度，需要增加校正表中的校正数据，可以利用线性插值或抛物线插值的方法，求出该点的校正值。这样可以减少误差，提高测量精度和测量速度。</a:t>
            </a:r>
          </a:p>
        </p:txBody>
      </p:sp>
    </p:spTree>
    <p:custDataLst>
      <p:tags r:id="rId1"/>
    </p:custDataLst>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21" y="301625"/>
            <a:ext cx="10850101" cy="441964"/>
          </a:xfrm>
        </p:spPr>
        <p:txBody>
          <a:bodyPr/>
          <a:lstStyle/>
          <a:p>
            <a:r>
              <a:rPr lang="en-US" altLang="zh-CN">
                <a:solidFill>
                  <a:srgbClr val="0000FF"/>
                </a:solidFill>
              </a:rPr>
              <a:t>2.</a:t>
            </a:r>
            <a:r>
              <a:rPr lang="zh-CN" altLang="en-US">
                <a:solidFill>
                  <a:srgbClr val="0000FF"/>
                </a:solidFill>
              </a:rPr>
              <a:t>非线性校正 </a:t>
            </a:r>
          </a:p>
        </p:txBody>
      </p:sp>
      <p:sp>
        <p:nvSpPr>
          <p:cNvPr id="3" name="文本框 2"/>
          <p:cNvSpPr txBox="1"/>
          <p:nvPr/>
        </p:nvSpPr>
        <p:spPr>
          <a:xfrm>
            <a:off x="670066" y="1145541"/>
            <a:ext cx="10471785" cy="3969385"/>
          </a:xfrm>
          <a:prstGeom prst="rect">
            <a:avLst/>
          </a:prstGeom>
          <a:noFill/>
        </p:spPr>
        <p:txBody>
          <a:bodyPr wrap="square" lIns="91431" tIns="45716" rIns="91431" bIns="45716" rtlCol="0">
            <a:spAutoFit/>
          </a:bodyPr>
          <a:lstStyle/>
          <a:p>
            <a:pPr indent="609539">
              <a:lnSpc>
                <a:spcPct val="150000"/>
              </a:lnSpc>
              <a:extLst>
                <a:ext uri="{35155182-B16C-46BC-9424-99874614C6A1}">
                  <wpsdc:indentchars xmlns="" xmlns:wpsdc="http://www.wps.cn/officeDocument/2017/drawingmlCustomData" val="200" checksum="4158780845"/>
                </a:ext>
              </a:extLst>
            </a:pPr>
            <a:r>
              <a:rPr lang="zh-CN" altLang="en-US" sz="2400" dirty="0">
                <a:solidFill>
                  <a:srgbClr val="0000FF"/>
                </a:solidFill>
                <a:latin typeface="黑体" panose="02010609060101010101" charset="-122"/>
                <a:ea typeface="黑体" panose="02010609060101010101" charset="-122"/>
              </a:rPr>
              <a:t>1.线性插值法</a:t>
            </a:r>
          </a:p>
          <a:p>
            <a:pPr indent="609539">
              <a:lnSpc>
                <a:spcPct val="150000"/>
              </a:lnSpc>
              <a:extLst>
                <a:ext uri="{35155182-B16C-46BC-9424-99874614C6A1}">
                  <wpsdc:indentchars xmlns="" xmlns:wpsdc="http://www.wps.cn/officeDocument/2017/drawingmlCustomData" val="200" checksum="4158780845"/>
                </a:ext>
              </a:extLst>
            </a:pPr>
            <a:r>
              <a:rPr lang="zh-CN" altLang="en-US" sz="2400" dirty="0">
                <a:latin typeface="黑体" panose="02010609060101010101" charset="-122"/>
                <a:ea typeface="黑体" panose="02010609060101010101" charset="-122"/>
              </a:rPr>
              <a:t>就是先用实验测出传感器的输入/输出数据，利用一次函数进行插值，用直线逼近传感器的特性曲线。</a:t>
            </a:r>
          </a:p>
          <a:p>
            <a:pPr indent="609539">
              <a:lnSpc>
                <a:spcPct val="150000"/>
              </a:lnSpc>
              <a:extLst>
                <a:ext uri="{35155182-B16C-46BC-9424-99874614C6A1}">
                  <wpsdc:indentchars xmlns="" xmlns:wpsdc="http://www.wps.cn/officeDocument/2017/drawingmlCustomData" val="200" checksum="4158780845"/>
                </a:ext>
              </a:extLst>
            </a:pPr>
            <a:endParaRPr lang="zh-CN" altLang="en-US" sz="2400" dirty="0">
              <a:latin typeface="黑体" panose="02010609060101010101" charset="-122"/>
              <a:ea typeface="黑体" panose="02010609060101010101" charset="-122"/>
            </a:endParaRPr>
          </a:p>
          <a:p>
            <a:pPr indent="609539">
              <a:lnSpc>
                <a:spcPct val="150000"/>
              </a:lnSpc>
              <a:extLst>
                <a:ext uri="{35155182-B16C-46BC-9424-99874614C6A1}">
                  <wpsdc:indentchars xmlns="" xmlns:wpsdc="http://www.wps.cn/officeDocument/2017/drawingmlCustomData" val="200" checksum="4158780845"/>
                </a:ext>
              </a:extLst>
            </a:pPr>
            <a:r>
              <a:rPr lang="zh-CN" altLang="en-US" sz="2400" dirty="0">
                <a:solidFill>
                  <a:srgbClr val="0000FF"/>
                </a:solidFill>
                <a:latin typeface="黑体" panose="02010609060101010101" charset="-122"/>
                <a:ea typeface="黑体" panose="02010609060101010101" charset="-122"/>
              </a:rPr>
              <a:t>2.二次曲线插值法</a:t>
            </a:r>
            <a:endParaRPr lang="zh-CN" altLang="en-US" sz="2400" dirty="0">
              <a:latin typeface="黑体" panose="02010609060101010101" charset="-122"/>
              <a:ea typeface="黑体" panose="02010609060101010101" charset="-122"/>
            </a:endParaRPr>
          </a:p>
          <a:p>
            <a:pPr indent="609539">
              <a:lnSpc>
                <a:spcPct val="150000"/>
              </a:lnSpc>
              <a:extLst>
                <a:ext uri="{35155182-B16C-46BC-9424-99874614C6A1}">
                  <wpsdc:indentchars xmlns="" xmlns:wpsdc="http://www.wps.cn/officeDocument/2017/drawingmlCustomData" val="200" checksum="4158780845"/>
                </a:ext>
              </a:extLst>
            </a:pPr>
            <a:r>
              <a:rPr lang="zh-CN" altLang="en-US" sz="2400" dirty="0">
                <a:latin typeface="黑体" panose="02010609060101010101" charset="-122"/>
                <a:ea typeface="黑体" panose="02010609060101010101" charset="-122"/>
              </a:rPr>
              <a:t>若传感器的输入和输出之间的特性曲线的斜率变化很大，这时可采用二次曲线插值法，就是</a:t>
            </a:r>
            <a:r>
              <a:rPr lang="zh-CN" altLang="en-US" sz="2400" b="1" dirty="0">
                <a:solidFill>
                  <a:srgbClr val="FF0000"/>
                </a:solidFill>
                <a:latin typeface="黑体" panose="02010609060101010101" charset="-122"/>
                <a:ea typeface="黑体" panose="02010609060101010101" charset="-122"/>
              </a:rPr>
              <a:t>用抛物线代替原来的曲线。</a:t>
            </a:r>
          </a:p>
        </p:txBody>
      </p:sp>
    </p:spTree>
    <p:custDataLst>
      <p:tags r:id="rId1"/>
    </p:custDataLst>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36466" y="1031359"/>
            <a:ext cx="4075884" cy="1200321"/>
          </a:xfrm>
          <a:prstGeom prst="rect">
            <a:avLst/>
          </a:prstGeom>
          <a:noFill/>
        </p:spPr>
        <p:txBody>
          <a:bodyPr wrap="square" lIns="91431" tIns="45716" rIns="91431" bIns="45716" rtlCol="0">
            <a:spAutoFit/>
          </a:bodyPr>
          <a:lstStyle/>
          <a:p>
            <a:r>
              <a:rPr lang="zh-CN" altLang="en-US" dirty="0"/>
              <a:t>抛物线插值比较复杂，可以参阅以下链接：</a:t>
            </a:r>
            <a:r>
              <a:rPr lang="en-US" altLang="zh-CN" dirty="0"/>
              <a:t>https://blog.csdn.net/zl908760230/article/details/53967828</a:t>
            </a:r>
            <a:endParaRPr lang="zh-CN" altLang="en-US" dirty="0"/>
          </a:p>
        </p:txBody>
      </p:sp>
      <p:pic>
        <p:nvPicPr>
          <p:cNvPr id="9002" name="图片 9002" descr="H:\01中等职业教育课程改革规划新教材\电子电器、数控技术专业\传感器及其应用\11-12.tif"/>
          <p:cNvPicPr>
            <a:picLocks noChangeAspect="1" noChangeArrowheads="1"/>
          </p:cNvPicPr>
          <p:nvPr/>
        </p:nvPicPr>
        <p:blipFill>
          <a:blip r:embed="rId3" cstate="print"/>
          <a:srcRect/>
          <a:stretch>
            <a:fillRect/>
          </a:stretch>
        </p:blipFill>
        <p:spPr>
          <a:xfrm>
            <a:off x="255181" y="867475"/>
            <a:ext cx="6876341" cy="4204255"/>
          </a:xfrm>
          <a:prstGeom prst="rect">
            <a:avLst/>
          </a:prstGeom>
          <a:noFill/>
          <a:ln w="9525">
            <a:noFill/>
            <a:miter lim="800000"/>
            <a:headEnd/>
            <a:tailEnd/>
          </a:ln>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4334" y="2828261"/>
            <a:ext cx="4581718" cy="2556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3256" y="536576"/>
            <a:ext cx="10471785" cy="5262245"/>
          </a:xfrm>
          <a:prstGeom prst="rect">
            <a:avLst/>
          </a:prstGeom>
          <a:noFill/>
        </p:spPr>
        <p:txBody>
          <a:bodyPr wrap="square" lIns="91431" tIns="45716" rIns="91431" bIns="45716" rtlCol="0">
            <a:spAutoFit/>
          </a:bodyPr>
          <a:lstStyle/>
          <a:p>
            <a:pPr indent="711129">
              <a:lnSpc>
                <a:spcPct val="150000"/>
              </a:lnSpc>
              <a:extLst>
                <a:ext uri="{35155182-B16C-46BC-9424-99874614C6A1}">
                  <wpsdc:indentchars xmlns="" xmlns:wpsdc="http://www.wps.cn/officeDocument/2017/drawingmlCustomData" val="200" checksum="3773799597"/>
                </a:ext>
              </a:extLst>
            </a:pPr>
            <a:r>
              <a:rPr lang="zh-CN" altLang="en-US" sz="2800" dirty="0">
                <a:solidFill>
                  <a:srgbClr val="0000FF"/>
                </a:solidFill>
                <a:latin typeface="黑体" panose="02010609060101010101" charset="-122"/>
                <a:ea typeface="黑体" panose="02010609060101010101" charset="-122"/>
              </a:rPr>
              <a:t>3.查表法</a:t>
            </a:r>
          </a:p>
          <a:p>
            <a:pPr indent="711129">
              <a:lnSpc>
                <a:spcPct val="150000"/>
              </a:lnSpc>
              <a:extLst>
                <a:ext uri="{35155182-B16C-46BC-9424-99874614C6A1}">
                  <wpsdc:indentchars xmlns="" xmlns:wpsdc="http://www.wps.cn/officeDocument/2017/drawingmlCustomData" val="200" checksum="3773799597"/>
                </a:ext>
              </a:extLst>
            </a:pPr>
            <a:r>
              <a:rPr lang="zh-CN" altLang="en-US" sz="2800" dirty="0">
                <a:latin typeface="黑体" panose="02010609060101010101" charset="-122"/>
                <a:ea typeface="黑体" panose="02010609060101010101" charset="-122"/>
              </a:rPr>
              <a:t>通过计算或实验得到检测值和被测值的关系，然后按一定的规律把数据排成表格，存入内存单元。查表方法常用顺序查表法和对分查表法。</a:t>
            </a:r>
          </a:p>
          <a:p>
            <a:pPr indent="711129">
              <a:lnSpc>
                <a:spcPct val="150000"/>
              </a:lnSpc>
              <a:extLst>
                <a:ext uri="{35155182-B16C-46BC-9424-99874614C6A1}">
                  <wpsdc:indentchars xmlns="" xmlns:wpsdc="http://www.wps.cn/officeDocument/2017/drawingmlCustomData" val="200" checksum="3773799597"/>
                </a:ext>
              </a:extLst>
            </a:pPr>
            <a:endParaRPr lang="zh-CN" altLang="en-US" sz="2800" dirty="0">
              <a:solidFill>
                <a:srgbClr val="0000FF"/>
              </a:solidFill>
              <a:latin typeface="黑体" panose="02010609060101010101" charset="-122"/>
              <a:ea typeface="黑体" panose="02010609060101010101" charset="-122"/>
            </a:endParaRPr>
          </a:p>
          <a:p>
            <a:pPr indent="711129">
              <a:lnSpc>
                <a:spcPct val="150000"/>
              </a:lnSpc>
              <a:extLst>
                <a:ext uri="{35155182-B16C-46BC-9424-99874614C6A1}">
                  <wpsdc:indentchars xmlns="" xmlns:wpsdc="http://www.wps.cn/officeDocument/2017/drawingmlCustomData" val="200" checksum="3773799597"/>
                </a:ext>
              </a:extLst>
            </a:pPr>
            <a:r>
              <a:rPr lang="zh-CN" altLang="en-US" sz="2800" dirty="0">
                <a:solidFill>
                  <a:srgbClr val="0000FF"/>
                </a:solidFill>
                <a:latin typeface="黑体" panose="02010609060101010101" charset="-122"/>
                <a:ea typeface="黑体" panose="02010609060101010101" charset="-122"/>
              </a:rPr>
              <a:t>4.对分搜索法</a:t>
            </a:r>
          </a:p>
          <a:p>
            <a:pPr indent="711129">
              <a:lnSpc>
                <a:spcPct val="150000"/>
              </a:lnSpc>
              <a:extLst>
                <a:ext uri="{35155182-B16C-46BC-9424-99874614C6A1}">
                  <wpsdc:indentchars xmlns="" xmlns:wpsdc="http://www.wps.cn/officeDocument/2017/drawingmlCustomData" val="200" checksum="3773799597"/>
                </a:ext>
              </a:extLst>
            </a:pPr>
            <a:r>
              <a:rPr lang="zh-CN" altLang="en-US" sz="2800" dirty="0">
                <a:latin typeface="黑体" panose="02010609060101010101" charset="-122"/>
                <a:ea typeface="黑体" panose="02010609060101010101" charset="-122"/>
              </a:rPr>
              <a:t>对分搜索是每次截取表的一半进行搜索，逐步细分，首先把给定值x与表格中间元素的关键字进行比较，如相等，则查找成功；</a:t>
            </a:r>
          </a:p>
        </p:txBody>
      </p:sp>
    </p:spTree>
    <p:custDataLst>
      <p:tags r:id="rId1"/>
    </p:custDataLst>
  </p:cSld>
  <p:clrMapOvr>
    <a:masterClrMapping/>
  </p:clrMapOvr>
  <p:transition>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1666" y="319405"/>
            <a:ext cx="10471785" cy="629920"/>
          </a:xfrm>
          <a:prstGeom prst="rect">
            <a:avLst/>
          </a:prstGeom>
          <a:noFill/>
        </p:spPr>
        <p:txBody>
          <a:bodyPr wrap="square" lIns="91431" tIns="45716" rIns="91431" bIns="45716" rtlCol="0">
            <a:spAutoFit/>
          </a:bodyPr>
          <a:lstStyle/>
          <a:p>
            <a:pPr>
              <a:lnSpc>
                <a:spcPct val="125000"/>
              </a:lnSpc>
              <a:extLst>
                <a:ext uri="{35155182-B16C-46BC-9424-99874614C6A1}">
                  <wpsdc:indentchars xmlns="" xmlns:wpsdc="http://www.wps.cn/officeDocument/2017/drawingmlCustomData" val="0" checksum="2798278923"/>
                </a:ext>
              </a:extLst>
            </a:pPr>
            <a:r>
              <a:rPr lang="zh-CN" altLang="en-US" sz="2800">
                <a:solidFill>
                  <a:srgbClr val="0000FF"/>
                </a:solidFill>
                <a:latin typeface="黑体" panose="02010609060101010101" charset="-122"/>
                <a:ea typeface="黑体" panose="02010609060101010101" charset="-122"/>
              </a:rPr>
              <a:t>数字滤波 </a:t>
            </a:r>
            <a:endParaRPr lang="zh-CN" altLang="en-US" sz="2800">
              <a:latin typeface="黑体" panose="02010609060101010101" charset="-122"/>
              <a:ea typeface="黑体" panose="02010609060101010101" charset="-122"/>
            </a:endParaRPr>
          </a:p>
        </p:txBody>
      </p:sp>
      <p:sp>
        <p:nvSpPr>
          <p:cNvPr id="2" name="文本框 1"/>
          <p:cNvSpPr txBox="1"/>
          <p:nvPr/>
        </p:nvSpPr>
        <p:spPr>
          <a:xfrm>
            <a:off x="771666" y="1349376"/>
            <a:ext cx="10471785" cy="4015105"/>
          </a:xfrm>
          <a:prstGeom prst="rect">
            <a:avLst/>
          </a:prstGeom>
          <a:noFill/>
        </p:spPr>
        <p:txBody>
          <a:bodyPr wrap="square" lIns="91431" tIns="45716" rIns="91431" bIns="45716" rtlCol="0">
            <a:spAutoFit/>
          </a:bodyPr>
          <a:lstStyle/>
          <a:p>
            <a:pPr>
              <a:lnSpc>
                <a:spcPct val="125000"/>
              </a:lnSpc>
              <a:extLst>
                <a:ext uri="{35155182-B16C-46BC-9424-99874614C6A1}">
                  <wpsdc:indentchars xmlns="" xmlns:wpsdc="http://www.wps.cn/officeDocument/2017/drawingmlCustomData" val="0" checksum="3407529306"/>
                </a:ext>
              </a:extLst>
            </a:pPr>
            <a:r>
              <a:rPr lang="zh-CN" altLang="en-US" sz="2400" dirty="0">
                <a:solidFill>
                  <a:srgbClr val="0000FF"/>
                </a:solidFill>
                <a:latin typeface="黑体" panose="02010609060101010101" charset="-122"/>
                <a:ea typeface="黑体" panose="02010609060101010101" charset="-122"/>
              </a:rPr>
              <a:t>1.算术平均滤波</a:t>
            </a:r>
          </a:p>
          <a:p>
            <a:pPr>
              <a:lnSpc>
                <a:spcPct val="125000"/>
              </a:lnSpc>
              <a:extLst>
                <a:ext uri="{35155182-B16C-46BC-9424-99874614C6A1}">
                  <wpsdc:indentchars xmlns="" xmlns:wpsdc="http://www.wps.cn/officeDocument/2017/drawingmlCustomData" val="0" checksum="3407529306"/>
                </a:ext>
              </a:extLst>
            </a:pPr>
            <a:r>
              <a:rPr lang="zh-CN" altLang="en-US" sz="2400" dirty="0">
                <a:latin typeface="黑体" panose="02010609060101010101" charset="-122"/>
                <a:ea typeface="黑体" panose="02010609060101010101" charset="-122"/>
              </a:rPr>
              <a:t>计算连续N个采样值的算术平均值并将其作为滤波器的输出</a:t>
            </a:r>
          </a:p>
          <a:p>
            <a:pPr>
              <a:lnSpc>
                <a:spcPct val="125000"/>
              </a:lnSpc>
              <a:extLst>
                <a:ext uri="{35155182-B16C-46BC-9424-99874614C6A1}">
                  <wpsdc:indentchars xmlns="" xmlns:wpsdc="http://www.wps.cn/officeDocument/2017/drawingmlCustomData" val="0" checksum="3407529306"/>
                </a:ext>
              </a:extLst>
            </a:pPr>
            <a:endParaRPr lang="zh-CN" altLang="en-US" sz="2400" dirty="0">
              <a:latin typeface="黑体" panose="02010609060101010101" charset="-122"/>
              <a:ea typeface="黑体" panose="02010609060101010101" charset="-122"/>
            </a:endParaRPr>
          </a:p>
          <a:p>
            <a:pPr>
              <a:lnSpc>
                <a:spcPct val="125000"/>
              </a:lnSpc>
              <a:extLst>
                <a:ext uri="{35155182-B16C-46BC-9424-99874614C6A1}">
                  <wpsdc:indentchars xmlns="" xmlns:wpsdc="http://www.wps.cn/officeDocument/2017/drawingmlCustomData" val="0" checksum="3407529306"/>
                </a:ext>
              </a:extLst>
            </a:pPr>
            <a:endParaRPr lang="zh-CN" altLang="en-US" sz="2400" dirty="0">
              <a:latin typeface="黑体" panose="02010609060101010101" charset="-122"/>
              <a:ea typeface="黑体" panose="02010609060101010101" charset="-122"/>
            </a:endParaRPr>
          </a:p>
          <a:p>
            <a:pPr>
              <a:lnSpc>
                <a:spcPct val="125000"/>
              </a:lnSpc>
              <a:extLst>
                <a:ext uri="{35155182-B16C-46BC-9424-99874614C6A1}">
                  <wpsdc:indentchars xmlns="" xmlns:wpsdc="http://www.wps.cn/officeDocument/2017/drawingmlCustomData" val="0" checksum="3407529306"/>
                </a:ext>
              </a:extLst>
            </a:pPr>
            <a:endParaRPr lang="zh-CN" altLang="en-US" sz="2400" dirty="0">
              <a:latin typeface="黑体" panose="02010609060101010101" charset="-122"/>
              <a:ea typeface="黑体" panose="02010609060101010101" charset="-122"/>
            </a:endParaRPr>
          </a:p>
          <a:p>
            <a:pPr>
              <a:lnSpc>
                <a:spcPct val="125000"/>
              </a:lnSpc>
              <a:extLst>
                <a:ext uri="{35155182-B16C-46BC-9424-99874614C6A1}">
                  <wpsdc:indentchars xmlns="" xmlns:wpsdc="http://www.wps.cn/officeDocument/2017/drawingmlCustomData" val="0" checksum="2798278923"/>
                </a:ext>
              </a:extLst>
            </a:pPr>
            <a:endParaRPr lang="zh-CN" altLang="en-US" sz="2800" dirty="0">
              <a:solidFill>
                <a:srgbClr val="0000FF"/>
              </a:solidFill>
              <a:latin typeface="黑体" panose="02010609060101010101" charset="-122"/>
              <a:ea typeface="黑体" panose="02010609060101010101" charset="-122"/>
            </a:endParaRPr>
          </a:p>
          <a:p>
            <a:pPr>
              <a:lnSpc>
                <a:spcPct val="125000"/>
              </a:lnSpc>
              <a:extLst>
                <a:ext uri="{35155182-B16C-46BC-9424-99874614C6A1}">
                  <wpsdc:indentchars xmlns="" xmlns:wpsdc="http://www.wps.cn/officeDocument/2017/drawingmlCustomData" val="0" checksum="3407529306"/>
                </a:ext>
              </a:extLst>
            </a:pPr>
            <a:r>
              <a:rPr lang="zh-CN" altLang="en-US" sz="2400" dirty="0">
                <a:latin typeface="黑体" panose="02010609060101010101" charset="-122"/>
                <a:ea typeface="黑体" panose="02010609060101010101" charset="-122"/>
              </a:rPr>
              <a:t>式中，y(k)为第k个N个采样值的算术平均值；xi为第i次采样值；N为采样的次数。 它适合于对一般具有随机干扰的信号滤波。</a:t>
            </a:r>
            <a:r>
              <a:rPr lang="zh-CN" altLang="en-US" sz="2800" dirty="0">
                <a:solidFill>
                  <a:srgbClr val="0000FF"/>
                </a:solidFill>
                <a:latin typeface="黑体" panose="02010609060101010101" charset="-122"/>
                <a:ea typeface="黑体" panose="02010609060101010101" charset="-122"/>
              </a:rPr>
              <a:t> </a:t>
            </a:r>
            <a:endParaRPr lang="zh-CN" altLang="en-US" sz="2800" dirty="0">
              <a:latin typeface="黑体" panose="02010609060101010101" charset="-122"/>
              <a:ea typeface="黑体" panose="02010609060101010101" charset="-122"/>
            </a:endParaRPr>
          </a:p>
        </p:txBody>
      </p:sp>
      <p:pic>
        <p:nvPicPr>
          <p:cNvPr id="8405" name="图片 8405"/>
          <p:cNvPicPr>
            <a:picLocks noChangeAspect="1" noChangeArrowheads="1"/>
          </p:cNvPicPr>
          <p:nvPr/>
        </p:nvPicPr>
        <p:blipFill>
          <a:blip r:embed="rId3" cstate="print"/>
          <a:srcRect/>
          <a:stretch>
            <a:fillRect/>
          </a:stretch>
        </p:blipFill>
        <p:spPr>
          <a:xfrm>
            <a:off x="5128260" y="2647316"/>
            <a:ext cx="1932940" cy="888365"/>
          </a:xfrm>
          <a:prstGeom prst="rect">
            <a:avLst/>
          </a:prstGeom>
          <a:noFill/>
          <a:ln w="9525">
            <a:noFill/>
            <a:miter lim="800000"/>
            <a:headEnd/>
            <a:tailEnd/>
          </a:ln>
        </p:spPr>
      </p:pic>
    </p:spTree>
    <p:custDataLst>
      <p:tags r:id="rId1"/>
    </p:custDataLst>
  </p:cSld>
  <p:clrMapOvr>
    <a:masterClrMapping/>
  </p:clrMapOvr>
  <p:transition>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3891" y="620396"/>
            <a:ext cx="10471785" cy="3707765"/>
          </a:xfrm>
          <a:prstGeom prst="rect">
            <a:avLst/>
          </a:prstGeom>
          <a:noFill/>
        </p:spPr>
        <p:txBody>
          <a:bodyPr wrap="square" lIns="91431" tIns="45716" rIns="91431" bIns="45716" rtlCol="0">
            <a:spAutoFit/>
          </a:bodyPr>
          <a:lstStyle/>
          <a:p>
            <a:pPr>
              <a:lnSpc>
                <a:spcPct val="125000"/>
              </a:lnSpc>
              <a:extLst>
                <a:ext uri="{35155182-B16C-46BC-9424-99874614C6A1}">
                  <wpsdc:indentchars xmlns="" xmlns:wpsdc="http://www.wps.cn/officeDocument/2017/drawingmlCustomData" val="0" checksum="3407529306"/>
                </a:ext>
              </a:extLst>
            </a:pPr>
            <a:r>
              <a:rPr lang="zh-CN" altLang="en-US" sz="2400" dirty="0">
                <a:solidFill>
                  <a:srgbClr val="0000FF"/>
                </a:solidFill>
                <a:latin typeface="黑体" panose="02010609060101010101" charset="-122"/>
                <a:ea typeface="黑体" panose="02010609060101010101" charset="-122"/>
              </a:rPr>
              <a:t>2.递推平均滤波</a:t>
            </a:r>
          </a:p>
          <a:p>
            <a:pPr>
              <a:lnSpc>
                <a:spcPct val="125000"/>
              </a:lnSpc>
              <a:extLst>
                <a:ext uri="{35155182-B16C-46BC-9424-99874614C6A1}">
                  <wpsdc:indentchars xmlns="" xmlns:wpsdc="http://www.wps.cn/officeDocument/2017/drawingmlCustomData" val="0" checksum="3407529306"/>
                </a:ext>
              </a:extLst>
            </a:pPr>
            <a:endParaRPr lang="zh-CN" altLang="en-US" sz="2400" dirty="0">
              <a:solidFill>
                <a:srgbClr val="0000FF"/>
              </a:solidFill>
              <a:latin typeface="黑体" panose="02010609060101010101" charset="-122"/>
              <a:ea typeface="黑体" panose="02010609060101010101" charset="-122"/>
            </a:endParaRPr>
          </a:p>
          <a:p>
            <a:pPr>
              <a:lnSpc>
                <a:spcPct val="125000"/>
              </a:lnSpc>
              <a:extLst>
                <a:ext uri="{35155182-B16C-46BC-9424-99874614C6A1}">
                  <wpsdc:indentchars xmlns="" xmlns:wpsdc="http://www.wps.cn/officeDocument/2017/drawingmlCustomData" val="0" checksum="986333663"/>
                </a:ext>
              </a:extLst>
            </a:pPr>
            <a:r>
              <a:rPr lang="zh-CN" altLang="en-US" sz="2800" spc="100" dirty="0">
                <a:latin typeface="黑体" panose="02010609060101010101" charset="-122"/>
                <a:ea typeface="黑体" panose="02010609060101010101" charset="-122"/>
              </a:rPr>
              <a:t>递推平均滤波把N个数据看作一个</a:t>
            </a:r>
            <a:r>
              <a:rPr lang="zh-CN" altLang="en-US" sz="2800" spc="100" dirty="0">
                <a:solidFill>
                  <a:srgbClr val="FF0000"/>
                </a:solidFill>
                <a:latin typeface="黑体" panose="02010609060101010101" charset="-122"/>
                <a:ea typeface="黑体" panose="02010609060101010101" charset="-122"/>
              </a:rPr>
              <a:t>队列</a:t>
            </a:r>
            <a:r>
              <a:rPr lang="zh-CN" altLang="en-US" sz="2800" spc="100" dirty="0">
                <a:latin typeface="黑体" panose="02010609060101010101" charset="-122"/>
                <a:ea typeface="黑体" panose="02010609060101010101" charset="-122"/>
              </a:rPr>
              <a:t>，每次测量得到的新数据存放在</a:t>
            </a:r>
            <a:r>
              <a:rPr lang="zh-CN" altLang="en-US" sz="2800" spc="100" dirty="0">
                <a:solidFill>
                  <a:srgbClr val="FF0000"/>
                </a:solidFill>
                <a:latin typeface="黑体" panose="02010609060101010101" charset="-122"/>
                <a:ea typeface="黑体" panose="02010609060101010101" charset="-122"/>
              </a:rPr>
              <a:t>队尾</a:t>
            </a:r>
            <a:r>
              <a:rPr lang="zh-CN" altLang="en-US" sz="2800" spc="100" dirty="0">
                <a:latin typeface="黑体" panose="02010609060101010101" charset="-122"/>
                <a:ea typeface="黑体" panose="02010609060101010101" charset="-122"/>
              </a:rPr>
              <a:t>，而扔掉原来</a:t>
            </a:r>
            <a:r>
              <a:rPr lang="zh-CN" altLang="en-US" sz="2800" spc="100" dirty="0">
                <a:solidFill>
                  <a:srgbClr val="FF0000"/>
                </a:solidFill>
                <a:latin typeface="黑体" panose="02010609060101010101" charset="-122"/>
                <a:ea typeface="黑体" panose="02010609060101010101" charset="-122"/>
              </a:rPr>
              <a:t>队首</a:t>
            </a:r>
            <a:r>
              <a:rPr lang="zh-CN" altLang="en-US" sz="2800" spc="100" dirty="0">
                <a:latin typeface="黑体" panose="02010609060101010101" charset="-122"/>
                <a:ea typeface="黑体" panose="02010609060101010101" charset="-122"/>
              </a:rPr>
              <a:t>的一个数据。这样，在队列中始终有N个新数据，然后计算队列中数据的平均值来作为滤波结果。每进行一次这样的测量，就可以立即计算出一个新的算术平均值。</a:t>
            </a:r>
            <a:r>
              <a:rPr lang="zh-CN" altLang="en-US" sz="2400" spc="100" dirty="0">
                <a:latin typeface="黑体" panose="02010609060101010101" charset="-122"/>
                <a:ea typeface="黑体" panose="02010609060101010101" charset="-122"/>
              </a:rPr>
              <a:t> </a:t>
            </a:r>
          </a:p>
        </p:txBody>
      </p:sp>
    </p:spTree>
    <p:custDataLst>
      <p:tags r:id="rId1"/>
    </p:custDataLst>
  </p:cSld>
  <p:clrMapOvr>
    <a:masterClrMapping/>
  </p:clrMapOvr>
  <p:transition>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3891" y="620396"/>
            <a:ext cx="10471785" cy="3169285"/>
          </a:xfrm>
          <a:prstGeom prst="rect">
            <a:avLst/>
          </a:prstGeom>
          <a:noFill/>
        </p:spPr>
        <p:txBody>
          <a:bodyPr wrap="square" lIns="91431" tIns="45716" rIns="91431" bIns="45716" rtlCol="0">
            <a:spAutoFit/>
          </a:bodyPr>
          <a:lstStyle/>
          <a:p>
            <a:pPr>
              <a:lnSpc>
                <a:spcPct val="125000"/>
              </a:lnSpc>
              <a:extLst>
                <a:ext uri="{35155182-B16C-46BC-9424-99874614C6A1}">
                  <wpsdc:indentchars xmlns="" xmlns:wpsdc="http://www.wps.cn/officeDocument/2017/drawingmlCustomData" val="0" checksum="3407529306"/>
                </a:ext>
              </a:extLst>
            </a:pPr>
            <a:r>
              <a:rPr lang="zh-CN" altLang="en-US" sz="2400" dirty="0">
                <a:solidFill>
                  <a:srgbClr val="0000FF"/>
                </a:solidFill>
                <a:latin typeface="黑体" panose="02010609060101010101" charset="-122"/>
                <a:ea typeface="黑体" panose="02010609060101010101" charset="-122"/>
              </a:rPr>
              <a:t>3.加权递推平均滤波</a:t>
            </a:r>
          </a:p>
          <a:p>
            <a:pPr>
              <a:lnSpc>
                <a:spcPct val="125000"/>
              </a:lnSpc>
              <a:extLst>
                <a:ext uri="{35155182-B16C-46BC-9424-99874614C6A1}">
                  <wpsdc:indentchars xmlns="" xmlns:wpsdc="http://www.wps.cn/officeDocument/2017/drawingmlCustomData" val="0" checksum="3407529306"/>
                </a:ext>
              </a:extLst>
            </a:pPr>
            <a:endParaRPr lang="zh-CN" altLang="en-US" sz="2400" dirty="0">
              <a:solidFill>
                <a:srgbClr val="0000FF"/>
              </a:solidFill>
              <a:latin typeface="黑体" panose="02010609060101010101" charset="-122"/>
              <a:ea typeface="黑体" panose="02010609060101010101" charset="-122"/>
            </a:endParaRPr>
          </a:p>
          <a:p>
            <a:pPr>
              <a:lnSpc>
                <a:spcPct val="125000"/>
              </a:lnSpc>
              <a:extLst>
                <a:ext uri="{35155182-B16C-46BC-9424-99874614C6A1}">
                  <wpsdc:indentchars xmlns="" xmlns:wpsdc="http://www.wps.cn/officeDocument/2017/drawingmlCustomData" val="0" checksum="986333663"/>
                </a:ext>
              </a:extLst>
            </a:pPr>
            <a:r>
              <a:rPr lang="zh-CN" altLang="en-US" sz="2800" spc="100" dirty="0">
                <a:latin typeface="黑体" panose="02010609060101010101" charset="-122"/>
                <a:ea typeface="黑体" panose="02010609060101010101" charset="-122"/>
              </a:rPr>
              <a:t>为了增加新鲜采样数据在递推滤波中的比重，提高传感器对当前干扰的抑制能力，可以采用加权递推平均滤波算法，对不同时刻的数据加以不同的权，</a:t>
            </a:r>
            <a:r>
              <a:rPr lang="zh-CN" altLang="en-US" sz="2800" b="1" spc="100" dirty="0">
                <a:solidFill>
                  <a:srgbClr val="FF0000"/>
                </a:solidFill>
                <a:latin typeface="黑体" panose="02010609060101010101" charset="-122"/>
                <a:ea typeface="黑体" panose="02010609060101010101" charset="-122"/>
              </a:rPr>
              <a:t>通常愈接近现时刻的数据，权取得愈大</a:t>
            </a:r>
            <a:r>
              <a:rPr lang="zh-CN" altLang="en-US" sz="2800" spc="100" dirty="0">
                <a:latin typeface="黑体" panose="02010609060101010101" charset="-122"/>
                <a:ea typeface="黑体" panose="02010609060101010101" charset="-122"/>
              </a:rPr>
              <a:t>。N项加权递推平均滤波算法为 </a:t>
            </a:r>
          </a:p>
        </p:txBody>
      </p:sp>
      <p:pic>
        <p:nvPicPr>
          <p:cNvPr id="8416" name="图片 8416"/>
          <p:cNvPicPr>
            <a:picLocks noChangeAspect="1" noChangeArrowheads="1"/>
          </p:cNvPicPr>
          <p:nvPr/>
        </p:nvPicPr>
        <p:blipFill>
          <a:blip r:embed="rId3" cstate="print"/>
          <a:srcRect/>
          <a:stretch>
            <a:fillRect/>
          </a:stretch>
        </p:blipFill>
        <p:spPr>
          <a:xfrm>
            <a:off x="4723766" y="4302125"/>
            <a:ext cx="2611755" cy="1268730"/>
          </a:xfrm>
          <a:prstGeom prst="rect">
            <a:avLst/>
          </a:prstGeom>
          <a:noFill/>
          <a:ln w="9525">
            <a:noFill/>
            <a:miter lim="800000"/>
            <a:headEnd/>
            <a:tailEnd/>
          </a:ln>
        </p:spPr>
      </p:pic>
    </p:spTree>
    <p:custDataLst>
      <p:tags r:id="rId1"/>
    </p:custDataLst>
  </p:cSld>
  <p:clrMapOvr>
    <a:masterClrMapping/>
  </p:clrMapOvr>
  <p:transition>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矩形 2"/>
          <p:cNvSpPr/>
          <p:nvPr/>
        </p:nvSpPr>
        <p:spPr>
          <a:xfrm>
            <a:off x="1899682" y="1033061"/>
            <a:ext cx="6092825" cy="923330"/>
          </a:xfrm>
          <a:prstGeom prst="rect">
            <a:avLst/>
          </a:prstGeom>
        </p:spPr>
        <p:txBody>
          <a:bodyPr>
            <a:spAutoFit/>
          </a:bodyPr>
          <a:lstStyle/>
          <a:p>
            <a:r>
              <a:rPr lang="en-US" altLang="zh-CN" dirty="0"/>
              <a:t>1</a:t>
            </a:r>
            <a:r>
              <a:rPr lang="zh-CN" altLang="en-US" dirty="0"/>
              <a:t>、下列关于智能传感器的功能描述错误的是（    ）。</a:t>
            </a:r>
          </a:p>
          <a:p>
            <a:r>
              <a:rPr lang="en-US" altLang="zh-CN" dirty="0"/>
              <a:t>A. </a:t>
            </a:r>
            <a:r>
              <a:rPr lang="zh-CN" altLang="en-US" dirty="0"/>
              <a:t>自检功能          </a:t>
            </a:r>
            <a:r>
              <a:rPr lang="en-US" altLang="zh-CN" dirty="0"/>
              <a:t>B. </a:t>
            </a:r>
            <a:r>
              <a:rPr lang="zh-CN" altLang="en-US" dirty="0"/>
              <a:t>自校功能</a:t>
            </a:r>
          </a:p>
          <a:p>
            <a:r>
              <a:rPr lang="en-US" altLang="zh-CN" dirty="0"/>
              <a:t>C. </a:t>
            </a:r>
            <a:r>
              <a:rPr lang="zh-CN" altLang="en-US" dirty="0"/>
              <a:t>自补偿功能        </a:t>
            </a:r>
            <a:r>
              <a:rPr lang="en-US" altLang="zh-CN" dirty="0"/>
              <a:t>D. </a:t>
            </a:r>
            <a:r>
              <a:rPr lang="zh-CN" altLang="en-US" dirty="0"/>
              <a:t>自动抗干扰功能</a:t>
            </a:r>
          </a:p>
        </p:txBody>
      </p:sp>
      <p:sp>
        <p:nvSpPr>
          <p:cNvPr id="5" name="TextBox 4"/>
          <p:cNvSpPr txBox="1"/>
          <p:nvPr/>
        </p:nvSpPr>
        <p:spPr>
          <a:xfrm>
            <a:off x="8098834" y="1158949"/>
            <a:ext cx="800617" cy="369332"/>
          </a:xfrm>
          <a:prstGeom prst="rect">
            <a:avLst/>
          </a:prstGeom>
          <a:noFill/>
        </p:spPr>
        <p:txBody>
          <a:bodyPr wrap="square" rtlCol="0">
            <a:spAutoFit/>
          </a:bodyPr>
          <a:lstStyle/>
          <a:p>
            <a:r>
              <a:rPr lang="en-US" altLang="zh-CN" dirty="0"/>
              <a:t>B</a:t>
            </a:r>
            <a:endParaRPr lang="zh-CN" altLang="en-US" dirty="0"/>
          </a:p>
        </p:txBody>
      </p:sp>
      <p:sp>
        <p:nvSpPr>
          <p:cNvPr id="6" name="矩形 5"/>
          <p:cNvSpPr/>
          <p:nvPr/>
        </p:nvSpPr>
        <p:spPr>
          <a:xfrm>
            <a:off x="1899683" y="2239879"/>
            <a:ext cx="7148624" cy="923330"/>
          </a:xfrm>
          <a:prstGeom prst="rect">
            <a:avLst/>
          </a:prstGeom>
        </p:spPr>
        <p:txBody>
          <a:bodyPr wrap="square">
            <a:spAutoFit/>
          </a:bodyPr>
          <a:lstStyle/>
          <a:p>
            <a:r>
              <a:rPr lang="en-US" altLang="zh-CN" dirty="0"/>
              <a:t>2</a:t>
            </a:r>
            <a:r>
              <a:rPr lang="zh-CN" altLang="zh-CN" dirty="0"/>
              <a:t>、下列关于智能传感器与传统传感器功能对比错误的是（</a:t>
            </a:r>
            <a:r>
              <a:rPr lang="en-US" altLang="zh-CN" dirty="0"/>
              <a:t>    </a:t>
            </a:r>
            <a:r>
              <a:rPr lang="zh-CN" altLang="zh-CN" dirty="0"/>
              <a:t>）。</a:t>
            </a:r>
          </a:p>
          <a:p>
            <a:r>
              <a:rPr lang="en-US" altLang="zh-CN" dirty="0"/>
              <a:t>A. </a:t>
            </a:r>
            <a:r>
              <a:rPr lang="zh-CN" altLang="zh-CN" dirty="0"/>
              <a:t>具有信号调理功能</a:t>
            </a:r>
            <a:r>
              <a:rPr lang="en-US" altLang="zh-CN" dirty="0"/>
              <a:t>         B. </a:t>
            </a:r>
            <a:r>
              <a:rPr lang="zh-CN" altLang="zh-CN" dirty="0"/>
              <a:t>具有自诊断、自校准功能</a:t>
            </a:r>
          </a:p>
          <a:p>
            <a:r>
              <a:rPr lang="en-US" altLang="zh-CN" dirty="0"/>
              <a:t>C. </a:t>
            </a:r>
            <a:r>
              <a:rPr lang="zh-CN" altLang="zh-CN" dirty="0"/>
              <a:t>具有自适应、自调整功能</a:t>
            </a:r>
            <a:r>
              <a:rPr lang="en-US" altLang="zh-CN" dirty="0"/>
              <a:t>   D. </a:t>
            </a:r>
            <a:r>
              <a:rPr lang="zh-CN" altLang="zh-CN" dirty="0"/>
              <a:t>具有记忆、存储功能</a:t>
            </a:r>
          </a:p>
        </p:txBody>
      </p:sp>
      <p:sp>
        <p:nvSpPr>
          <p:cNvPr id="7" name="TextBox 6"/>
          <p:cNvSpPr txBox="1"/>
          <p:nvPr/>
        </p:nvSpPr>
        <p:spPr>
          <a:xfrm>
            <a:off x="9048307" y="2317898"/>
            <a:ext cx="903767" cy="369332"/>
          </a:xfrm>
          <a:prstGeom prst="rect">
            <a:avLst/>
          </a:prstGeom>
          <a:noFill/>
        </p:spPr>
        <p:txBody>
          <a:bodyPr wrap="square" rtlCol="0">
            <a:spAutoFit/>
          </a:bodyPr>
          <a:lstStyle/>
          <a:p>
            <a:r>
              <a:rPr lang="en-US" altLang="zh-CN" dirty="0"/>
              <a:t>A</a:t>
            </a:r>
            <a:endParaRPr lang="zh-CN" altLang="en-US" dirty="0"/>
          </a:p>
        </p:txBody>
      </p:sp>
      <p:sp>
        <p:nvSpPr>
          <p:cNvPr id="8" name="矩形 7"/>
          <p:cNvSpPr/>
          <p:nvPr/>
        </p:nvSpPr>
        <p:spPr>
          <a:xfrm>
            <a:off x="2044995" y="3429000"/>
            <a:ext cx="6748131" cy="1477328"/>
          </a:xfrm>
          <a:prstGeom prst="rect">
            <a:avLst/>
          </a:prstGeom>
        </p:spPr>
        <p:txBody>
          <a:bodyPr wrap="square">
            <a:spAutoFit/>
          </a:bodyPr>
          <a:lstStyle/>
          <a:p>
            <a:r>
              <a:rPr lang="en-US" altLang="zh-CN" dirty="0"/>
              <a:t>3</a:t>
            </a:r>
            <a:r>
              <a:rPr lang="zh-CN" altLang="en-US" dirty="0"/>
              <a:t>、（多选）下列对传感器集成化的含义描述正确的是（       ）。</a:t>
            </a:r>
          </a:p>
          <a:p>
            <a:r>
              <a:rPr lang="en-US" altLang="zh-CN" dirty="0"/>
              <a:t>A. </a:t>
            </a:r>
            <a:r>
              <a:rPr lang="zh-CN" altLang="en-US" dirty="0"/>
              <a:t>将多个功能完全相同的敏感单元集成在同一个芯片上；</a:t>
            </a:r>
          </a:p>
          <a:p>
            <a:r>
              <a:rPr lang="en-US" altLang="zh-CN" dirty="0"/>
              <a:t>B. </a:t>
            </a:r>
            <a:r>
              <a:rPr lang="zh-CN" altLang="en-US" dirty="0"/>
              <a:t>将多个体积相近，外形相似的元器件集成在一个区域；</a:t>
            </a:r>
          </a:p>
          <a:p>
            <a:r>
              <a:rPr lang="en-US" altLang="zh-CN" dirty="0"/>
              <a:t>C. </a:t>
            </a:r>
            <a:r>
              <a:rPr lang="zh-CN" altLang="en-US" dirty="0"/>
              <a:t>对多个结构相同、功能相近的敏感单元进行集成；</a:t>
            </a:r>
          </a:p>
          <a:p>
            <a:r>
              <a:rPr lang="en-US" altLang="zh-CN" dirty="0"/>
              <a:t>D. </a:t>
            </a:r>
            <a:r>
              <a:rPr lang="zh-CN" altLang="en-US" dirty="0"/>
              <a:t>对不同类型的传感器进行集成。</a:t>
            </a:r>
          </a:p>
        </p:txBody>
      </p:sp>
      <p:sp>
        <p:nvSpPr>
          <p:cNvPr id="9" name="TextBox 8"/>
          <p:cNvSpPr txBox="1"/>
          <p:nvPr/>
        </p:nvSpPr>
        <p:spPr>
          <a:xfrm>
            <a:off x="9048307" y="3689498"/>
            <a:ext cx="1403498" cy="369332"/>
          </a:xfrm>
          <a:prstGeom prst="rect">
            <a:avLst/>
          </a:prstGeom>
          <a:noFill/>
        </p:spPr>
        <p:txBody>
          <a:bodyPr wrap="square" rtlCol="0">
            <a:spAutoFit/>
          </a:bodyPr>
          <a:lstStyle/>
          <a:p>
            <a:r>
              <a:rPr lang="en-US" altLang="zh-CN" dirty="0"/>
              <a:t>ACD</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018265E0-FB50-4652-A92E-CD3243702D4E}"/>
                  </a:ext>
                </a:extLst>
              </p14:cNvPr>
              <p14:cNvContentPartPr/>
              <p14:nvPr/>
            </p14:nvContentPartPr>
            <p14:xfrm>
              <a:off x="7721640" y="1174680"/>
              <a:ext cx="794160" cy="406800"/>
            </p14:xfrm>
          </p:contentPart>
        </mc:Choice>
        <mc:Fallback>
          <p:pic>
            <p:nvPicPr>
              <p:cNvPr id="4" name="墨迹 3">
                <a:extLst>
                  <a:ext uri="{FF2B5EF4-FFF2-40B4-BE49-F238E27FC236}">
                    <a16:creationId xmlns:a16="http://schemas.microsoft.com/office/drawing/2014/main" id="{018265E0-FB50-4652-A92E-CD3243702D4E}"/>
                  </a:ext>
                </a:extLst>
              </p:cNvPr>
              <p:cNvPicPr/>
              <p:nvPr/>
            </p:nvPicPr>
            <p:blipFill>
              <a:blip r:embed="rId3"/>
              <a:stretch>
                <a:fillRect/>
              </a:stretch>
            </p:blipFill>
            <p:spPr>
              <a:xfrm>
                <a:off x="7712280" y="1165320"/>
                <a:ext cx="812880" cy="425520"/>
              </a:xfrm>
              <a:prstGeom prst="rect">
                <a:avLst/>
              </a:prstGeom>
            </p:spPr>
          </p:pic>
        </mc:Fallback>
      </mc:AlternateContent>
    </p:spTree>
    <p:extLst>
      <p:ext uri="{BB962C8B-B14F-4D97-AF65-F5344CB8AC3E}">
        <p14:creationId xmlns:p14="http://schemas.microsoft.com/office/powerpoint/2010/main" val="120648395"/>
      </p:ext>
    </p:extLst>
  </p:cSld>
  <p:clrMapOvr>
    <a:masterClrMapping/>
  </p:clrMapOvr>
  <p:transition>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填空题</a:t>
            </a:r>
          </a:p>
        </p:txBody>
      </p:sp>
      <p:sp>
        <p:nvSpPr>
          <p:cNvPr id="4" name="矩形 3"/>
          <p:cNvSpPr/>
          <p:nvPr/>
        </p:nvSpPr>
        <p:spPr>
          <a:xfrm>
            <a:off x="1740195" y="1776765"/>
            <a:ext cx="8467061" cy="369332"/>
          </a:xfrm>
          <a:prstGeom prst="rect">
            <a:avLst/>
          </a:prstGeom>
        </p:spPr>
        <p:txBody>
          <a:bodyPr wrap="square">
            <a:spAutoFit/>
          </a:bodyPr>
          <a:lstStyle/>
          <a:p>
            <a:r>
              <a:rPr lang="en-US" altLang="zh-CN" kern="100" dirty="0">
                <a:ea typeface="宋体"/>
                <a:cs typeface="Times New Roman"/>
              </a:rPr>
              <a:t>1</a:t>
            </a:r>
            <a:r>
              <a:rPr lang="zh-CN" altLang="en-US" kern="100" dirty="0">
                <a:ea typeface="宋体"/>
                <a:cs typeface="Times New Roman"/>
              </a:rPr>
              <a:t>、</a:t>
            </a:r>
            <a:r>
              <a:rPr lang="zh-CN" altLang="zh-CN" kern="100" dirty="0">
                <a:ea typeface="宋体"/>
                <a:cs typeface="Times New Roman"/>
              </a:rPr>
              <a:t>智能传感器较传统传感器最大的变化就是将</a:t>
            </a:r>
            <a:r>
              <a:rPr lang="en-US" altLang="zh-CN" u="sng" kern="100" dirty="0">
                <a:ea typeface="宋体"/>
                <a:cs typeface="Times New Roman"/>
              </a:rPr>
              <a:t>              </a:t>
            </a:r>
            <a:r>
              <a:rPr lang="zh-CN" altLang="zh-CN" kern="100" dirty="0">
                <a:ea typeface="宋体"/>
                <a:cs typeface="Times New Roman"/>
              </a:rPr>
              <a:t>和</a:t>
            </a:r>
            <a:r>
              <a:rPr lang="en-US" altLang="zh-CN" u="sng" kern="100" dirty="0">
                <a:ea typeface="宋体"/>
                <a:cs typeface="Times New Roman"/>
              </a:rPr>
              <a:t>           </a:t>
            </a:r>
            <a:r>
              <a:rPr lang="zh-CN" altLang="zh-CN" kern="100" dirty="0">
                <a:ea typeface="宋体"/>
                <a:cs typeface="Times New Roman"/>
              </a:rPr>
              <a:t>相结合。</a:t>
            </a:r>
            <a:endParaRPr lang="zh-CN" altLang="en-US" dirty="0"/>
          </a:p>
        </p:txBody>
      </p:sp>
      <p:sp>
        <p:nvSpPr>
          <p:cNvPr id="6" name="矩形 5"/>
          <p:cNvSpPr/>
          <p:nvPr/>
        </p:nvSpPr>
        <p:spPr>
          <a:xfrm>
            <a:off x="1633870" y="2764197"/>
            <a:ext cx="8371367" cy="605294"/>
          </a:xfrm>
          <a:prstGeom prst="rect">
            <a:avLst/>
          </a:prstGeom>
        </p:spPr>
        <p:txBody>
          <a:bodyPr wrap="square">
            <a:spAutoFit/>
          </a:bodyPr>
          <a:lstStyle/>
          <a:p>
            <a:pPr algn="just">
              <a:lnSpc>
                <a:spcPts val="2000"/>
              </a:lnSpc>
              <a:spcAft>
                <a:spcPts val="0"/>
              </a:spcAft>
            </a:pPr>
            <a:r>
              <a:rPr lang="en-US" altLang="zh-CN" kern="100" dirty="0">
                <a:latin typeface="Times New Roman"/>
                <a:ea typeface="宋体"/>
              </a:rPr>
              <a:t>2</a:t>
            </a:r>
            <a:r>
              <a:rPr lang="zh-CN" altLang="en-US" kern="100" dirty="0">
                <a:latin typeface="Times New Roman"/>
                <a:ea typeface="宋体"/>
              </a:rPr>
              <a:t>、</a:t>
            </a:r>
            <a:r>
              <a:rPr lang="zh-CN" altLang="zh-CN" kern="100" dirty="0">
                <a:latin typeface="Times New Roman"/>
                <a:ea typeface="宋体"/>
              </a:rPr>
              <a:t>所谓的智能式传感器就是一种带有</a:t>
            </a:r>
            <a:r>
              <a:rPr lang="en-US" altLang="zh-CN" u="sng" kern="100" dirty="0">
                <a:latin typeface="Times New Roman"/>
                <a:ea typeface="宋体"/>
              </a:rPr>
              <a:t>           </a:t>
            </a:r>
            <a:r>
              <a:rPr lang="zh-CN" altLang="zh-CN" kern="100" dirty="0">
                <a:latin typeface="Times New Roman"/>
                <a:ea typeface="宋体"/>
              </a:rPr>
              <a:t>的，兼有信息检测、信号处理、信息记忆、</a:t>
            </a:r>
            <a:r>
              <a:rPr lang="en-US" altLang="zh-CN" u="sng" kern="100" dirty="0">
                <a:latin typeface="宋体"/>
                <a:ea typeface="宋体"/>
              </a:rPr>
              <a:t>                   </a:t>
            </a:r>
            <a:r>
              <a:rPr lang="zh-CN" altLang="zh-CN" kern="100" dirty="0">
                <a:latin typeface="Times New Roman"/>
                <a:ea typeface="宋体"/>
              </a:rPr>
              <a:t>的传感器。</a:t>
            </a:r>
            <a:endParaRPr lang="zh-CN" altLang="zh-CN" kern="100" dirty="0">
              <a:effectLst/>
              <a:latin typeface="Times New Roman"/>
              <a:ea typeface="宋体"/>
            </a:endParaRPr>
          </a:p>
        </p:txBody>
      </p:sp>
      <p:sp>
        <p:nvSpPr>
          <p:cNvPr id="7" name="矩形 6"/>
          <p:cNvSpPr/>
          <p:nvPr/>
        </p:nvSpPr>
        <p:spPr>
          <a:xfrm>
            <a:off x="6429085" y="1139088"/>
            <a:ext cx="2031325" cy="369332"/>
          </a:xfrm>
          <a:prstGeom prst="rect">
            <a:avLst/>
          </a:prstGeom>
        </p:spPr>
        <p:txBody>
          <a:bodyPr wrap="none">
            <a:spAutoFit/>
          </a:bodyPr>
          <a:lstStyle/>
          <a:p>
            <a:r>
              <a:rPr lang="zh-CN" altLang="zh-CN" b="1" kern="100" dirty="0">
                <a:solidFill>
                  <a:srgbClr val="FF0000"/>
                </a:solidFill>
                <a:ea typeface="宋体"/>
                <a:cs typeface="Times New Roman"/>
              </a:rPr>
              <a:t>微处理器；传感器</a:t>
            </a:r>
            <a:endParaRPr lang="zh-CN" altLang="en-US" b="1" dirty="0">
              <a:solidFill>
                <a:srgbClr val="FF0000"/>
              </a:solidFill>
            </a:endParaRPr>
          </a:p>
        </p:txBody>
      </p:sp>
      <p:sp>
        <p:nvSpPr>
          <p:cNvPr id="8" name="矩形 7"/>
          <p:cNvSpPr/>
          <p:nvPr/>
        </p:nvSpPr>
        <p:spPr>
          <a:xfrm>
            <a:off x="4111393" y="3765329"/>
            <a:ext cx="3416320" cy="369332"/>
          </a:xfrm>
          <a:prstGeom prst="rect">
            <a:avLst/>
          </a:prstGeom>
        </p:spPr>
        <p:txBody>
          <a:bodyPr wrap="none">
            <a:spAutoFit/>
          </a:bodyPr>
          <a:lstStyle/>
          <a:p>
            <a:r>
              <a:rPr lang="zh-CN" altLang="zh-CN" b="1" dirty="0">
                <a:solidFill>
                  <a:srgbClr val="FF0000"/>
                </a:solidFill>
              </a:rPr>
              <a:t>微处理机；逻辑思维与判断功能</a:t>
            </a:r>
            <a:endParaRPr lang="zh-CN" altLang="en-US" b="1" dirty="0">
              <a:solidFill>
                <a:srgbClr val="FF0000"/>
              </a:solidFill>
            </a:endParaRPr>
          </a:p>
        </p:txBody>
      </p:sp>
      <p:sp>
        <p:nvSpPr>
          <p:cNvPr id="9" name="矩形 8"/>
          <p:cNvSpPr/>
          <p:nvPr/>
        </p:nvSpPr>
        <p:spPr>
          <a:xfrm>
            <a:off x="1740195" y="4691765"/>
            <a:ext cx="4813362" cy="369332"/>
          </a:xfrm>
          <a:prstGeom prst="rect">
            <a:avLst/>
          </a:prstGeom>
        </p:spPr>
        <p:txBody>
          <a:bodyPr wrap="square">
            <a:spAutoFit/>
          </a:bodyPr>
          <a:lstStyle/>
          <a:p>
            <a:r>
              <a:rPr lang="en-US" altLang="zh-CN" kern="100" dirty="0">
                <a:latin typeface="宋体"/>
                <a:cs typeface="Times New Roman"/>
              </a:rPr>
              <a:t>3</a:t>
            </a:r>
            <a:r>
              <a:rPr lang="zh-CN" altLang="en-US" kern="100" dirty="0">
                <a:latin typeface="宋体"/>
                <a:cs typeface="Times New Roman"/>
              </a:rPr>
              <a:t>、</a:t>
            </a:r>
            <a:r>
              <a:rPr lang="zh-CN" altLang="en-US" u="sng" kern="100" dirty="0">
                <a:latin typeface="宋体"/>
                <a:cs typeface="Times New Roman"/>
              </a:rPr>
              <a:t>           </a:t>
            </a:r>
            <a:r>
              <a:rPr lang="en-US" altLang="zh-CN" u="sng" kern="100" dirty="0">
                <a:latin typeface="宋体"/>
                <a:cs typeface="Times New Roman"/>
              </a:rPr>
              <a:t> </a:t>
            </a:r>
            <a:r>
              <a:rPr lang="zh-CN" altLang="zh-CN" kern="100" dirty="0">
                <a:ea typeface="宋体"/>
                <a:cs typeface="Times New Roman"/>
              </a:rPr>
              <a:t>是智能式传感器的核心。</a:t>
            </a:r>
            <a:endParaRPr lang="zh-CN" altLang="en-US" dirty="0"/>
          </a:p>
        </p:txBody>
      </p:sp>
      <p:sp>
        <p:nvSpPr>
          <p:cNvPr id="10" name="矩形 9"/>
          <p:cNvSpPr/>
          <p:nvPr/>
        </p:nvSpPr>
        <p:spPr>
          <a:xfrm>
            <a:off x="4573058" y="5801464"/>
            <a:ext cx="2492990" cy="369332"/>
          </a:xfrm>
          <a:prstGeom prst="rect">
            <a:avLst/>
          </a:prstGeom>
        </p:spPr>
        <p:txBody>
          <a:bodyPr wrap="none">
            <a:spAutoFit/>
          </a:bodyPr>
          <a:lstStyle/>
          <a:p>
            <a:r>
              <a:rPr lang="zh-CN" altLang="zh-CN" b="1" dirty="0">
                <a:solidFill>
                  <a:srgbClr val="FF0000"/>
                </a:solidFill>
              </a:rPr>
              <a:t>微型计算机或微处理机</a:t>
            </a:r>
            <a:endParaRPr lang="zh-CN" altLang="en-US" b="1" dirty="0">
              <a:solidFill>
                <a:srgbClr val="FF0000"/>
              </a:solidFill>
            </a:endParaRPr>
          </a:p>
        </p:txBody>
      </p:sp>
    </p:spTree>
    <p:extLst>
      <p:ext uri="{BB962C8B-B14F-4D97-AF65-F5344CB8AC3E}">
        <p14:creationId xmlns:p14="http://schemas.microsoft.com/office/powerpoint/2010/main" val="57908684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10" y="190397"/>
            <a:ext cx="10850101" cy="441964"/>
          </a:xfrm>
        </p:spPr>
        <p:txBody>
          <a:bodyPr/>
          <a:lstStyle/>
          <a:p>
            <a:r>
              <a:rPr lang="zh-CN" altLang="en-US" dirty="0">
                <a:solidFill>
                  <a:srgbClr val="0000FF"/>
                </a:solidFill>
              </a:rPr>
              <a:t>智能传感器的功能</a:t>
            </a:r>
          </a:p>
        </p:txBody>
      </p:sp>
      <p:sp>
        <p:nvSpPr>
          <p:cNvPr id="3" name="矩形 2"/>
          <p:cNvSpPr/>
          <p:nvPr/>
        </p:nvSpPr>
        <p:spPr>
          <a:xfrm>
            <a:off x="255182" y="1038700"/>
            <a:ext cx="11720991" cy="4198201"/>
          </a:xfrm>
          <a:prstGeom prst="rect">
            <a:avLst/>
          </a:prstGeom>
        </p:spPr>
        <p:txBody>
          <a:bodyPr wrap="square">
            <a:spAutoFit/>
          </a:bodyPr>
          <a:lstStyle/>
          <a:p>
            <a:pPr>
              <a:lnSpc>
                <a:spcPct val="150000"/>
              </a:lnSpc>
            </a:pPr>
            <a:r>
              <a:rPr kumimoji="1" lang="zh-CN" altLang="en-US" b="1" dirty="0">
                <a:latin typeface="Times New Roman" pitchFamily="18" charset="0"/>
              </a:rPr>
              <a:t>智能传感器是具有判断能力的传感器、具有学习能力的传感器和具有创造能力的传感器。智能传感器具有以下功能：</a:t>
            </a:r>
          </a:p>
          <a:p>
            <a:pPr>
              <a:lnSpc>
                <a:spcPct val="150000"/>
              </a:lnSpc>
            </a:pPr>
            <a:r>
              <a:rPr kumimoji="1" lang="en-US" altLang="zh-CN" b="1" dirty="0">
                <a:latin typeface="Times New Roman" pitchFamily="18" charset="0"/>
              </a:rPr>
              <a:t>(1) </a:t>
            </a:r>
            <a:r>
              <a:rPr kumimoji="1" lang="zh-CN" altLang="en-US" b="1" dirty="0">
                <a:latin typeface="Times New Roman" pitchFamily="18" charset="0"/>
              </a:rPr>
              <a:t>具有</a:t>
            </a:r>
            <a:r>
              <a:rPr kumimoji="1" lang="zh-CN" altLang="en-US" b="1" dirty="0">
                <a:solidFill>
                  <a:srgbClr val="0000FF"/>
                </a:solidFill>
                <a:latin typeface="Times New Roman" pitchFamily="18" charset="0"/>
              </a:rPr>
              <a:t>自校准</a:t>
            </a:r>
            <a:r>
              <a:rPr kumimoji="1" lang="zh-CN" altLang="en-US" b="1" dirty="0">
                <a:latin typeface="Times New Roman" pitchFamily="18" charset="0"/>
              </a:rPr>
              <a:t>功能。操作者输入零值或某一标准量值后，自校准软件可以自动地对传感器进行在线校准。</a:t>
            </a:r>
          </a:p>
          <a:p>
            <a:pPr>
              <a:lnSpc>
                <a:spcPct val="150000"/>
              </a:lnSpc>
            </a:pPr>
            <a:r>
              <a:rPr kumimoji="1" lang="en-US" altLang="zh-CN" b="1" dirty="0">
                <a:latin typeface="Times New Roman" pitchFamily="18" charset="0"/>
              </a:rPr>
              <a:t>(2) </a:t>
            </a:r>
            <a:r>
              <a:rPr kumimoji="1" lang="zh-CN" altLang="en-US" b="1" dirty="0">
                <a:latin typeface="Times New Roman" pitchFamily="18" charset="0"/>
              </a:rPr>
              <a:t>具有</a:t>
            </a:r>
            <a:r>
              <a:rPr kumimoji="1" lang="zh-CN" altLang="en-US" b="1" dirty="0">
                <a:solidFill>
                  <a:srgbClr val="0000FF"/>
                </a:solidFill>
                <a:latin typeface="Times New Roman" pitchFamily="18" charset="0"/>
              </a:rPr>
              <a:t>自补偿</a:t>
            </a:r>
            <a:r>
              <a:rPr kumimoji="1" lang="zh-CN" altLang="en-US" b="1" dirty="0">
                <a:latin typeface="Times New Roman" pitchFamily="18" charset="0"/>
              </a:rPr>
              <a:t>功能。智能传感器在工作中可以通过软件对传感器的非线性、温度漂移、响应时间等进行自动补偿。</a:t>
            </a:r>
          </a:p>
          <a:p>
            <a:pPr>
              <a:lnSpc>
                <a:spcPct val="150000"/>
              </a:lnSpc>
            </a:pPr>
            <a:r>
              <a:rPr kumimoji="1" lang="en-US" altLang="zh-CN" b="1" dirty="0">
                <a:latin typeface="Times New Roman" pitchFamily="18" charset="0"/>
              </a:rPr>
              <a:t>(3) </a:t>
            </a:r>
            <a:r>
              <a:rPr kumimoji="1" lang="zh-CN" altLang="en-US" b="1" dirty="0">
                <a:latin typeface="Times New Roman" pitchFamily="18" charset="0"/>
              </a:rPr>
              <a:t>具有</a:t>
            </a:r>
            <a:r>
              <a:rPr kumimoji="1" lang="zh-CN" altLang="en-US" b="1" dirty="0">
                <a:solidFill>
                  <a:srgbClr val="0000FF"/>
                </a:solidFill>
                <a:latin typeface="Times New Roman" pitchFamily="18" charset="0"/>
              </a:rPr>
              <a:t>自诊断功能</a:t>
            </a:r>
            <a:r>
              <a:rPr kumimoji="1" lang="zh-CN" altLang="en-US" b="1" dirty="0">
                <a:latin typeface="Times New Roman" pitchFamily="18" charset="0"/>
              </a:rPr>
              <a:t>。智能传感器在接通电源后，可以对传感器进行自检，检查各部分是否正常。在内部出现操作问题时，能够立即通知系统，通过输出信号表明传感器发生故障，并可诊断发生故障的部件。</a:t>
            </a:r>
          </a:p>
          <a:p>
            <a:pPr>
              <a:lnSpc>
                <a:spcPct val="150000"/>
              </a:lnSpc>
            </a:pPr>
            <a:r>
              <a:rPr kumimoji="1" lang="en-US" altLang="zh-CN" b="1" dirty="0">
                <a:latin typeface="Times New Roman" pitchFamily="18" charset="0"/>
              </a:rPr>
              <a:t>(4) </a:t>
            </a:r>
            <a:r>
              <a:rPr kumimoji="1" lang="zh-CN" altLang="en-US" b="1" dirty="0">
                <a:latin typeface="Times New Roman" pitchFamily="18" charset="0"/>
              </a:rPr>
              <a:t>具有</a:t>
            </a:r>
            <a:r>
              <a:rPr kumimoji="1" lang="zh-CN" altLang="en-US" b="1" dirty="0">
                <a:solidFill>
                  <a:srgbClr val="0000FF"/>
                </a:solidFill>
                <a:latin typeface="Times New Roman" pitchFamily="18" charset="0"/>
              </a:rPr>
              <a:t>数据处理功能</a:t>
            </a:r>
            <a:r>
              <a:rPr kumimoji="1" lang="zh-CN" altLang="en-US" b="1" dirty="0">
                <a:latin typeface="Times New Roman" pitchFamily="18" charset="0"/>
              </a:rPr>
              <a:t>。智能传感器可以根据内部的程序自动处理数据，如进行统计处理、剔除异常数值等。</a:t>
            </a:r>
          </a:p>
          <a:p>
            <a:pPr>
              <a:lnSpc>
                <a:spcPct val="150000"/>
              </a:lnSpc>
            </a:pPr>
            <a:r>
              <a:rPr kumimoji="1" lang="en-US" altLang="zh-CN" b="1" dirty="0">
                <a:latin typeface="Times New Roman" pitchFamily="18" charset="0"/>
              </a:rPr>
              <a:t>(5) </a:t>
            </a:r>
            <a:r>
              <a:rPr kumimoji="1" lang="zh-CN" altLang="en-US" b="1" dirty="0">
                <a:latin typeface="Times New Roman" pitchFamily="18" charset="0"/>
              </a:rPr>
              <a:t>具有</a:t>
            </a:r>
            <a:r>
              <a:rPr kumimoji="1" lang="zh-CN" altLang="en-US" b="1" dirty="0">
                <a:solidFill>
                  <a:srgbClr val="0000FF"/>
                </a:solidFill>
                <a:latin typeface="Times New Roman" pitchFamily="18" charset="0"/>
              </a:rPr>
              <a:t>双向通信功能</a:t>
            </a:r>
            <a:r>
              <a:rPr kumimoji="1" lang="zh-CN" altLang="en-US" b="1" dirty="0">
                <a:latin typeface="Times New Roman" pitchFamily="18" charset="0"/>
              </a:rPr>
              <a:t>。智能传感器的微处理器与传感器之间构成闭环，微处理器不但接收、处理传感器的数据，还可以将信息反馈至传感器，对测量过程进行调节和控制。</a:t>
            </a:r>
          </a:p>
          <a:p>
            <a:pPr>
              <a:lnSpc>
                <a:spcPct val="150000"/>
              </a:lnSpc>
            </a:pPr>
            <a:r>
              <a:rPr kumimoji="1" lang="en-US" altLang="zh-CN" b="1" dirty="0">
                <a:latin typeface="Times New Roman" pitchFamily="18" charset="0"/>
              </a:rPr>
              <a:t>(6) </a:t>
            </a:r>
            <a:r>
              <a:rPr kumimoji="1" lang="zh-CN" altLang="en-US" b="1" dirty="0">
                <a:latin typeface="Times New Roman" pitchFamily="18" charset="0"/>
              </a:rPr>
              <a:t>具有</a:t>
            </a:r>
            <a:r>
              <a:rPr kumimoji="1" lang="zh-CN" altLang="en-US" b="1" dirty="0">
                <a:solidFill>
                  <a:srgbClr val="0000FF"/>
                </a:solidFill>
                <a:latin typeface="Times New Roman" pitchFamily="18" charset="0"/>
              </a:rPr>
              <a:t>信息存储和记忆功能</a:t>
            </a:r>
            <a:r>
              <a:rPr kumimoji="1" lang="zh-CN" altLang="en-US" b="1" dirty="0">
                <a:latin typeface="Times New Roman" pitchFamily="18" charset="0"/>
              </a:rPr>
              <a:t>。</a:t>
            </a:r>
          </a:p>
          <a:p>
            <a:pPr>
              <a:lnSpc>
                <a:spcPct val="150000"/>
              </a:lnSpc>
            </a:pPr>
            <a:r>
              <a:rPr kumimoji="1" lang="en-US" altLang="zh-CN" b="1" dirty="0">
                <a:latin typeface="Times New Roman" pitchFamily="18" charset="0"/>
              </a:rPr>
              <a:t>(7) </a:t>
            </a:r>
            <a:r>
              <a:rPr kumimoji="1" lang="zh-CN" altLang="en-US" b="1" dirty="0">
                <a:latin typeface="Times New Roman" pitchFamily="18" charset="0"/>
              </a:rPr>
              <a:t>具有</a:t>
            </a:r>
            <a:r>
              <a:rPr kumimoji="1" lang="zh-CN" altLang="en-US" b="1" dirty="0">
                <a:solidFill>
                  <a:srgbClr val="0000FF"/>
                </a:solidFill>
                <a:latin typeface="Times New Roman" pitchFamily="18" charset="0"/>
              </a:rPr>
              <a:t>数字信号输出</a:t>
            </a:r>
            <a:r>
              <a:rPr kumimoji="1" lang="zh-CN" altLang="en-US" b="1" dirty="0">
                <a:latin typeface="Times New Roman" pitchFamily="18" charset="0"/>
              </a:rPr>
              <a:t>功能。智能传感器输出数字信号，可以很方便地和计算机或接口总线相连。</a:t>
            </a:r>
          </a:p>
        </p:txBody>
      </p:sp>
    </p:spTree>
    <p:custDataLst>
      <p:tags r:id="rId1"/>
    </p:custDataLst>
  </p:cSld>
  <p:clrMapOvr>
    <a:masterClrMapping/>
  </p:clrMapOvr>
  <p:transition>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简答题</a:t>
            </a:r>
          </a:p>
        </p:txBody>
      </p:sp>
      <p:sp>
        <p:nvSpPr>
          <p:cNvPr id="3" name="矩形 2"/>
          <p:cNvSpPr/>
          <p:nvPr/>
        </p:nvSpPr>
        <p:spPr>
          <a:xfrm>
            <a:off x="1092594" y="1575023"/>
            <a:ext cx="4134465" cy="369332"/>
          </a:xfrm>
          <a:prstGeom prst="rect">
            <a:avLst/>
          </a:prstGeom>
        </p:spPr>
        <p:txBody>
          <a:bodyPr wrap="none">
            <a:spAutoFit/>
          </a:bodyPr>
          <a:lstStyle/>
          <a:p>
            <a:r>
              <a:rPr lang="en-US" altLang="zh-CN" dirty="0"/>
              <a:t>1</a:t>
            </a:r>
            <a:r>
              <a:rPr lang="zh-CN" altLang="zh-CN" dirty="0"/>
              <a:t>、列举至少</a:t>
            </a:r>
            <a:r>
              <a:rPr lang="en-US" altLang="zh-CN" dirty="0"/>
              <a:t>6</a:t>
            </a:r>
            <a:r>
              <a:rPr lang="zh-CN" altLang="zh-CN" dirty="0"/>
              <a:t>种智能式传感器的特点。</a:t>
            </a:r>
          </a:p>
        </p:txBody>
      </p:sp>
      <p:sp>
        <p:nvSpPr>
          <p:cNvPr id="4" name="矩形 3"/>
          <p:cNvSpPr/>
          <p:nvPr/>
        </p:nvSpPr>
        <p:spPr>
          <a:xfrm>
            <a:off x="1336158" y="2169893"/>
            <a:ext cx="8743507" cy="646331"/>
          </a:xfrm>
          <a:prstGeom prst="rect">
            <a:avLst/>
          </a:prstGeom>
        </p:spPr>
        <p:txBody>
          <a:bodyPr wrap="square">
            <a:spAutoFit/>
          </a:bodyPr>
          <a:lstStyle/>
          <a:p>
            <a:r>
              <a:rPr lang="zh-CN" altLang="zh-CN" b="1" dirty="0">
                <a:solidFill>
                  <a:srgbClr val="FF0000"/>
                </a:solidFill>
              </a:rPr>
              <a:t>答：高精度；宽量程；多功能；高可靠性；高稳定性；高分辨率；高信噪比；高性价比；自适应性强；超小型化；微功率。</a:t>
            </a:r>
          </a:p>
        </p:txBody>
      </p:sp>
      <p:sp>
        <p:nvSpPr>
          <p:cNvPr id="5" name="矩形 4"/>
          <p:cNvSpPr/>
          <p:nvPr/>
        </p:nvSpPr>
        <p:spPr>
          <a:xfrm>
            <a:off x="1156713" y="3244334"/>
            <a:ext cx="4006225" cy="369332"/>
          </a:xfrm>
          <a:prstGeom prst="rect">
            <a:avLst/>
          </a:prstGeom>
        </p:spPr>
        <p:txBody>
          <a:bodyPr wrap="none">
            <a:spAutoFit/>
          </a:bodyPr>
          <a:lstStyle/>
          <a:p>
            <a:r>
              <a:rPr lang="en-US" altLang="zh-CN" dirty="0"/>
              <a:t>2</a:t>
            </a:r>
            <a:r>
              <a:rPr lang="zh-CN" altLang="zh-CN" dirty="0"/>
              <a:t>、智能式传感器的主要作用是什么？</a:t>
            </a:r>
            <a:endParaRPr lang="zh-CN" altLang="en-US" dirty="0"/>
          </a:p>
        </p:txBody>
      </p:sp>
      <p:sp>
        <p:nvSpPr>
          <p:cNvPr id="6" name="矩形 5"/>
          <p:cNvSpPr/>
          <p:nvPr/>
        </p:nvSpPr>
        <p:spPr>
          <a:xfrm>
            <a:off x="1867786" y="4073398"/>
            <a:ext cx="8626549" cy="369332"/>
          </a:xfrm>
          <a:prstGeom prst="rect">
            <a:avLst/>
          </a:prstGeom>
        </p:spPr>
        <p:txBody>
          <a:bodyPr wrap="square">
            <a:spAutoFit/>
          </a:bodyPr>
          <a:lstStyle/>
          <a:p>
            <a:r>
              <a:rPr lang="en-US" altLang="zh-CN" b="1" dirty="0">
                <a:solidFill>
                  <a:srgbClr val="FF0000"/>
                </a:solidFill>
              </a:rPr>
              <a:t>2</a:t>
            </a:r>
            <a:r>
              <a:rPr lang="zh-CN" altLang="zh-CN" b="1" dirty="0">
                <a:solidFill>
                  <a:srgbClr val="FF0000"/>
                </a:solidFill>
              </a:rPr>
              <a:t>、答：（</a:t>
            </a:r>
            <a:r>
              <a:rPr lang="en-US" altLang="zh-CN" b="1" dirty="0">
                <a:solidFill>
                  <a:srgbClr val="FF0000"/>
                </a:solidFill>
              </a:rPr>
              <a:t>1</a:t>
            </a:r>
            <a:r>
              <a:rPr lang="zh-CN" altLang="zh-CN" b="1" dirty="0">
                <a:solidFill>
                  <a:srgbClr val="FF0000"/>
                </a:solidFill>
              </a:rPr>
              <a:t>）提高测量精度；（</a:t>
            </a:r>
            <a:r>
              <a:rPr lang="en-US" altLang="zh-CN" b="1" dirty="0">
                <a:solidFill>
                  <a:srgbClr val="FF0000"/>
                </a:solidFill>
              </a:rPr>
              <a:t>2</a:t>
            </a:r>
            <a:r>
              <a:rPr lang="zh-CN" altLang="zh-CN" b="1" dirty="0">
                <a:solidFill>
                  <a:srgbClr val="FF0000"/>
                </a:solidFill>
              </a:rPr>
              <a:t>）增加功能；（</a:t>
            </a:r>
            <a:r>
              <a:rPr lang="en-US" altLang="zh-CN" b="1" dirty="0">
                <a:solidFill>
                  <a:srgbClr val="FF0000"/>
                </a:solidFill>
              </a:rPr>
              <a:t>3</a:t>
            </a:r>
            <a:r>
              <a:rPr lang="zh-CN" altLang="zh-CN" b="1" dirty="0">
                <a:solidFill>
                  <a:srgbClr val="FF0000"/>
                </a:solidFill>
              </a:rPr>
              <a:t>）提高自动化程度。</a:t>
            </a:r>
          </a:p>
        </p:txBody>
      </p:sp>
      <p:sp>
        <p:nvSpPr>
          <p:cNvPr id="7" name="矩形 6"/>
          <p:cNvSpPr/>
          <p:nvPr/>
        </p:nvSpPr>
        <p:spPr>
          <a:xfrm>
            <a:off x="1156713" y="4934911"/>
            <a:ext cx="2685351" cy="369332"/>
          </a:xfrm>
          <a:prstGeom prst="rect">
            <a:avLst/>
          </a:prstGeom>
        </p:spPr>
        <p:txBody>
          <a:bodyPr wrap="none">
            <a:spAutoFit/>
          </a:bodyPr>
          <a:lstStyle/>
          <a:p>
            <a:r>
              <a:rPr lang="en-US" altLang="zh-CN" dirty="0"/>
              <a:t>3</a:t>
            </a:r>
            <a:r>
              <a:rPr lang="zh-CN" altLang="zh-CN" dirty="0"/>
              <a:t>、什么叫智能传感器？</a:t>
            </a:r>
            <a:r>
              <a:rPr lang="en-US" altLang="zh-CN" dirty="0"/>
              <a:t> </a:t>
            </a:r>
            <a:endParaRPr lang="zh-CN" altLang="zh-CN" dirty="0"/>
          </a:p>
        </p:txBody>
      </p:sp>
      <p:sp>
        <p:nvSpPr>
          <p:cNvPr id="8" name="矩形 7"/>
          <p:cNvSpPr/>
          <p:nvPr/>
        </p:nvSpPr>
        <p:spPr>
          <a:xfrm>
            <a:off x="2027275" y="5785240"/>
            <a:ext cx="6092825" cy="646331"/>
          </a:xfrm>
          <a:prstGeom prst="rect">
            <a:avLst/>
          </a:prstGeom>
        </p:spPr>
        <p:txBody>
          <a:bodyPr>
            <a:spAutoFit/>
          </a:bodyPr>
          <a:lstStyle/>
          <a:p>
            <a:r>
              <a:rPr lang="en-US" altLang="zh-CN" b="1" dirty="0">
                <a:solidFill>
                  <a:srgbClr val="FF0000"/>
                </a:solidFill>
              </a:rPr>
              <a:t>3</a:t>
            </a:r>
            <a:r>
              <a:rPr lang="zh-CN" altLang="en-US" b="1" dirty="0">
                <a:solidFill>
                  <a:srgbClr val="FF0000"/>
                </a:solidFill>
              </a:rPr>
              <a:t>、</a:t>
            </a:r>
            <a:r>
              <a:rPr lang="zh-CN" altLang="zh-CN" b="1" dirty="0">
                <a:solidFill>
                  <a:srgbClr val="FF0000"/>
                </a:solidFill>
              </a:rPr>
              <a:t>答：智能传感器是指传感器与微处理器赋予智能的结合，兼有信息检测与信息处理的传感器。</a:t>
            </a:r>
          </a:p>
        </p:txBody>
      </p:sp>
    </p:spTree>
    <p:extLst>
      <p:ext uri="{BB962C8B-B14F-4D97-AF65-F5344CB8AC3E}">
        <p14:creationId xmlns:p14="http://schemas.microsoft.com/office/powerpoint/2010/main" val="185892272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、智能传感器主要功能是？</a:t>
            </a:r>
          </a:p>
        </p:txBody>
      </p:sp>
      <p:sp>
        <p:nvSpPr>
          <p:cNvPr id="3" name="矩形 2"/>
          <p:cNvSpPr/>
          <p:nvPr/>
        </p:nvSpPr>
        <p:spPr>
          <a:xfrm>
            <a:off x="5284013" y="169592"/>
            <a:ext cx="6092825" cy="2308324"/>
          </a:xfrm>
          <a:prstGeom prst="rect">
            <a:avLst/>
          </a:prstGeom>
        </p:spPr>
        <p:txBody>
          <a:bodyPr>
            <a:spAutoFit/>
          </a:bodyPr>
          <a:lstStyle/>
          <a:p>
            <a:r>
              <a:rPr lang="en-US" altLang="zh-CN" b="1" dirty="0">
                <a:solidFill>
                  <a:srgbClr val="FF0000"/>
                </a:solidFill>
              </a:rPr>
              <a:t>4</a:t>
            </a:r>
            <a:r>
              <a:rPr lang="zh-CN" altLang="en-US" b="1" dirty="0">
                <a:solidFill>
                  <a:srgbClr val="FF0000"/>
                </a:solidFill>
              </a:rPr>
              <a:t>、</a:t>
            </a:r>
            <a:r>
              <a:rPr lang="zh-CN" altLang="zh-CN" b="1" dirty="0">
                <a:solidFill>
                  <a:srgbClr val="FF0000"/>
                </a:solidFill>
              </a:rPr>
              <a:t>答：智能传感器的主要功能是：</a:t>
            </a:r>
          </a:p>
          <a:p>
            <a:pPr lvl="0"/>
            <a:r>
              <a:rPr lang="zh-CN" altLang="zh-CN" b="1" dirty="0">
                <a:solidFill>
                  <a:srgbClr val="FF0000"/>
                </a:solidFill>
              </a:rPr>
              <a:t>具有自动校零、自动标定、自动校正功能；</a:t>
            </a:r>
          </a:p>
          <a:p>
            <a:pPr lvl="0"/>
            <a:r>
              <a:rPr lang="zh-CN" altLang="zh-CN" b="1" dirty="0">
                <a:solidFill>
                  <a:srgbClr val="FF0000"/>
                </a:solidFill>
              </a:rPr>
              <a:t>具有自动补偿功能；</a:t>
            </a:r>
          </a:p>
          <a:p>
            <a:pPr lvl="0"/>
            <a:r>
              <a:rPr lang="zh-CN" altLang="zh-CN" b="1" dirty="0">
                <a:solidFill>
                  <a:srgbClr val="FF0000"/>
                </a:solidFill>
              </a:rPr>
              <a:t>能够自动采集数据，并对数据进行预处理；</a:t>
            </a:r>
          </a:p>
          <a:p>
            <a:pPr lvl="0"/>
            <a:r>
              <a:rPr lang="zh-CN" altLang="zh-CN" b="1" dirty="0">
                <a:solidFill>
                  <a:srgbClr val="FF0000"/>
                </a:solidFill>
              </a:rPr>
              <a:t>能够自动进行检验、自选量程、自寻故障；</a:t>
            </a:r>
          </a:p>
          <a:p>
            <a:pPr lvl="0"/>
            <a:r>
              <a:rPr lang="zh-CN" altLang="zh-CN" b="1" dirty="0">
                <a:solidFill>
                  <a:srgbClr val="FF0000"/>
                </a:solidFill>
              </a:rPr>
              <a:t>具有数据存储、记忆与信息处理功能；</a:t>
            </a:r>
          </a:p>
          <a:p>
            <a:pPr lvl="0"/>
            <a:r>
              <a:rPr lang="zh-CN" altLang="zh-CN" b="1" dirty="0">
                <a:solidFill>
                  <a:srgbClr val="FF0000"/>
                </a:solidFill>
              </a:rPr>
              <a:t>具有双向通讯、标准化数字输出或符号输出功能；</a:t>
            </a:r>
          </a:p>
          <a:p>
            <a:r>
              <a:rPr lang="zh-CN" altLang="zh-CN" b="1" dirty="0">
                <a:solidFill>
                  <a:srgbClr val="FF0000"/>
                </a:solidFill>
              </a:rPr>
              <a:t>具有判断、决策处理功能。</a:t>
            </a:r>
            <a:endParaRPr lang="zh-CN" altLang="en-US" b="1" dirty="0">
              <a:solidFill>
                <a:srgbClr val="FF0000"/>
              </a:solidFill>
            </a:endParaRPr>
          </a:p>
        </p:txBody>
      </p:sp>
      <p:sp>
        <p:nvSpPr>
          <p:cNvPr id="4" name="矩形 3"/>
          <p:cNvSpPr/>
          <p:nvPr/>
        </p:nvSpPr>
        <p:spPr>
          <a:xfrm>
            <a:off x="376236" y="1872732"/>
            <a:ext cx="4669868" cy="461665"/>
          </a:xfrm>
          <a:prstGeom prst="rect">
            <a:avLst/>
          </a:prstGeom>
        </p:spPr>
        <p:txBody>
          <a:bodyPr wrap="none">
            <a:spAutoFit/>
          </a:bodyPr>
          <a:lstStyle/>
          <a:p>
            <a:r>
              <a:rPr lang="en-US" altLang="zh-CN" sz="2400" b="1" kern="100" dirty="0">
                <a:latin typeface="Times New Roman"/>
                <a:ea typeface="宋体"/>
                <a:cs typeface="Times New Roman"/>
              </a:rPr>
              <a:t>5</a:t>
            </a:r>
            <a:r>
              <a:rPr lang="zh-CN" altLang="en-US" sz="2400" b="1" kern="100" dirty="0">
                <a:latin typeface="Times New Roman"/>
                <a:ea typeface="宋体"/>
                <a:cs typeface="Times New Roman"/>
              </a:rPr>
              <a:t>、</a:t>
            </a:r>
            <a:r>
              <a:rPr lang="zh-CN" altLang="zh-CN" sz="2400" b="1" kern="100" dirty="0">
                <a:latin typeface="Times New Roman"/>
                <a:ea typeface="宋体"/>
                <a:cs typeface="Times New Roman"/>
              </a:rPr>
              <a:t>智能传感器的实现有三种途径</a:t>
            </a:r>
            <a:endParaRPr lang="zh-CN" altLang="en-US" sz="2400" b="1" dirty="0"/>
          </a:p>
        </p:txBody>
      </p:sp>
      <p:sp>
        <p:nvSpPr>
          <p:cNvPr id="5" name="矩形 4"/>
          <p:cNvSpPr/>
          <p:nvPr/>
        </p:nvSpPr>
        <p:spPr>
          <a:xfrm>
            <a:off x="478466" y="2342863"/>
            <a:ext cx="11600120" cy="4247317"/>
          </a:xfrm>
          <a:prstGeom prst="rect">
            <a:avLst/>
          </a:prstGeom>
        </p:spPr>
        <p:txBody>
          <a:bodyPr wrap="square">
            <a:spAutoFit/>
          </a:bodyPr>
          <a:lstStyle/>
          <a:p>
            <a:pPr indent="266700">
              <a:lnSpc>
                <a:spcPct val="150000"/>
              </a:lnSpc>
            </a:pPr>
            <a:r>
              <a:rPr lang="zh-CN" altLang="zh-CN" b="1" dirty="0">
                <a:solidFill>
                  <a:srgbClr val="FF0000"/>
                </a:solidFill>
              </a:rPr>
              <a:t>答：智能传感器的实现有三种途径：</a:t>
            </a:r>
          </a:p>
          <a:p>
            <a:pPr indent="266700">
              <a:lnSpc>
                <a:spcPct val="150000"/>
              </a:lnSpc>
            </a:pPr>
            <a:r>
              <a:rPr lang="zh-CN" altLang="zh-CN" b="1" dirty="0">
                <a:solidFill>
                  <a:srgbClr val="FF0000"/>
                </a:solidFill>
              </a:rPr>
              <a:t>（</a:t>
            </a:r>
            <a:r>
              <a:rPr lang="en-US" altLang="zh-CN" b="1" dirty="0">
                <a:solidFill>
                  <a:srgbClr val="FF0000"/>
                </a:solidFill>
              </a:rPr>
              <a:t>1</a:t>
            </a:r>
            <a:r>
              <a:rPr lang="zh-CN" altLang="zh-CN" b="1" dirty="0">
                <a:solidFill>
                  <a:srgbClr val="FF0000"/>
                </a:solidFill>
              </a:rPr>
              <a:t>）集成化实现</a:t>
            </a:r>
          </a:p>
          <a:p>
            <a:pPr indent="266700" algn="just">
              <a:lnSpc>
                <a:spcPct val="150000"/>
              </a:lnSpc>
              <a:spcAft>
                <a:spcPts val="0"/>
              </a:spcAft>
            </a:pPr>
            <a:r>
              <a:rPr lang="zh-CN" altLang="zh-CN" b="1" dirty="0">
                <a:solidFill>
                  <a:srgbClr val="FF0000"/>
                </a:solidFill>
                <a:latin typeface="宋体"/>
                <a:cs typeface="Arial"/>
              </a:rPr>
              <a:t>即采用微机械加工技术和大规模集成电路工艺，利用半导体材料硅作为基本材料来制作敏感元件，将信号调理电路、微处理器单元等集成在一块芯片上构成的。</a:t>
            </a:r>
          </a:p>
          <a:p>
            <a:pPr algn="just">
              <a:lnSpc>
                <a:spcPct val="150000"/>
              </a:lnSpc>
              <a:spcAft>
                <a:spcPts val="0"/>
              </a:spcAft>
            </a:pPr>
            <a:r>
              <a:rPr lang="zh-CN" altLang="zh-CN" b="1" dirty="0">
                <a:solidFill>
                  <a:srgbClr val="FF0000"/>
                </a:solidFill>
                <a:latin typeface="宋体"/>
                <a:cs typeface="Arial"/>
              </a:rPr>
              <a:t>（</a:t>
            </a:r>
            <a:r>
              <a:rPr lang="en-US" altLang="zh-CN" b="1" dirty="0">
                <a:solidFill>
                  <a:srgbClr val="FF0000"/>
                </a:solidFill>
                <a:latin typeface="宋体"/>
                <a:cs typeface="Arial"/>
              </a:rPr>
              <a:t>2</a:t>
            </a:r>
            <a:r>
              <a:rPr lang="zh-CN" altLang="zh-CN" b="1" dirty="0">
                <a:solidFill>
                  <a:srgbClr val="FF0000"/>
                </a:solidFill>
                <a:latin typeface="宋体"/>
                <a:cs typeface="Arial"/>
              </a:rPr>
              <a:t>）非集成化实现</a:t>
            </a:r>
          </a:p>
          <a:p>
            <a:pPr indent="266700" algn="just">
              <a:lnSpc>
                <a:spcPct val="150000"/>
              </a:lnSpc>
              <a:spcAft>
                <a:spcPts val="0"/>
              </a:spcAft>
            </a:pPr>
            <a:r>
              <a:rPr lang="zh-CN" altLang="zh-CN" b="1" dirty="0">
                <a:solidFill>
                  <a:srgbClr val="FF0000"/>
                </a:solidFill>
                <a:latin typeface="宋体"/>
                <a:cs typeface="Arial"/>
              </a:rPr>
              <a:t>是将传统传感器</a:t>
            </a:r>
            <a:r>
              <a:rPr lang="en-US" altLang="zh-CN" b="1" dirty="0">
                <a:solidFill>
                  <a:srgbClr val="FF0000"/>
                </a:solidFill>
                <a:latin typeface="宋体"/>
                <a:cs typeface="Arial"/>
              </a:rPr>
              <a:t>(</a:t>
            </a:r>
            <a:r>
              <a:rPr lang="zh-CN" altLang="zh-CN" b="1" dirty="0">
                <a:solidFill>
                  <a:srgbClr val="FF0000"/>
                </a:solidFill>
                <a:latin typeface="宋体"/>
                <a:cs typeface="Arial"/>
              </a:rPr>
              <a:t>采用非集成化工艺制作的传感器，仅具有获取信号的功能</a:t>
            </a:r>
            <a:r>
              <a:rPr lang="en-US" altLang="zh-CN" b="1" dirty="0">
                <a:solidFill>
                  <a:srgbClr val="FF0000"/>
                </a:solidFill>
                <a:latin typeface="宋体"/>
                <a:cs typeface="Arial"/>
              </a:rPr>
              <a:t>)</a:t>
            </a:r>
            <a:r>
              <a:rPr lang="zh-CN" altLang="zh-CN" b="1" dirty="0">
                <a:solidFill>
                  <a:srgbClr val="FF0000"/>
                </a:solidFill>
                <a:latin typeface="宋体"/>
                <a:cs typeface="Arial"/>
              </a:rPr>
              <a:t>、信号调理电路、带数字总线接口的微处理器合为一体而构成的一个智能传感器系统。</a:t>
            </a:r>
          </a:p>
          <a:p>
            <a:pPr algn="just">
              <a:lnSpc>
                <a:spcPct val="150000"/>
              </a:lnSpc>
              <a:spcAft>
                <a:spcPts val="0"/>
              </a:spcAft>
            </a:pPr>
            <a:r>
              <a:rPr lang="zh-CN" altLang="zh-CN" b="1" dirty="0">
                <a:solidFill>
                  <a:srgbClr val="FF0000"/>
                </a:solidFill>
                <a:latin typeface="宋体"/>
                <a:cs typeface="Arial"/>
              </a:rPr>
              <a:t>（</a:t>
            </a:r>
            <a:r>
              <a:rPr lang="en-US" altLang="zh-CN" b="1" dirty="0">
                <a:solidFill>
                  <a:srgbClr val="FF0000"/>
                </a:solidFill>
                <a:latin typeface="宋体"/>
                <a:cs typeface="Arial"/>
              </a:rPr>
              <a:t>3</a:t>
            </a:r>
            <a:r>
              <a:rPr lang="zh-CN" altLang="zh-CN" b="1" dirty="0">
                <a:solidFill>
                  <a:srgbClr val="FF0000"/>
                </a:solidFill>
                <a:latin typeface="宋体"/>
                <a:cs typeface="Arial"/>
              </a:rPr>
              <a:t>）混合实现</a:t>
            </a:r>
          </a:p>
          <a:p>
            <a:pPr indent="266700" algn="just">
              <a:lnSpc>
                <a:spcPct val="150000"/>
              </a:lnSpc>
              <a:spcAft>
                <a:spcPts val="0"/>
              </a:spcAft>
            </a:pPr>
            <a:r>
              <a:rPr lang="zh-CN" altLang="zh-CN" b="1" dirty="0">
                <a:solidFill>
                  <a:srgbClr val="FF0000"/>
                </a:solidFill>
                <a:latin typeface="宋体"/>
                <a:cs typeface="Arial"/>
              </a:rPr>
              <a:t>混合实现是指根据需要与可能，将系统各个集成化环节，如敏感单元、信号调理电路、微处理器单元、数字总线接口等，以不同的组合方式集成在几块芯片上，并装在一个外壳里。</a:t>
            </a:r>
          </a:p>
        </p:txBody>
      </p:sp>
    </p:spTree>
    <p:extLst>
      <p:ext uri="{BB962C8B-B14F-4D97-AF65-F5344CB8AC3E}">
        <p14:creationId xmlns:p14="http://schemas.microsoft.com/office/powerpoint/2010/main" val="147294592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21" y="301625"/>
            <a:ext cx="10850101" cy="441964"/>
          </a:xfrm>
        </p:spPr>
        <p:txBody>
          <a:bodyPr/>
          <a:lstStyle/>
          <a:p>
            <a:r>
              <a:rPr lang="zh-CN" altLang="en-US">
                <a:solidFill>
                  <a:srgbClr val="0000FF"/>
                </a:solidFill>
              </a:rPr>
              <a:t>智能式传感器的构成与特点</a:t>
            </a:r>
          </a:p>
        </p:txBody>
      </p:sp>
      <p:sp>
        <p:nvSpPr>
          <p:cNvPr id="3" name="文本框 2"/>
          <p:cNvSpPr txBox="1"/>
          <p:nvPr/>
        </p:nvSpPr>
        <p:spPr>
          <a:xfrm>
            <a:off x="757061" y="743586"/>
            <a:ext cx="10471785" cy="1383665"/>
          </a:xfrm>
          <a:prstGeom prst="rect">
            <a:avLst/>
          </a:prstGeom>
          <a:noFill/>
        </p:spPr>
        <p:txBody>
          <a:bodyPr wrap="square" lIns="91431" tIns="45716" rIns="91431" bIns="45716" rtlCol="0">
            <a:spAutoFit/>
          </a:bodyPr>
          <a:lstStyle/>
          <a:p>
            <a:pPr indent="711129">
              <a:lnSpc>
                <a:spcPct val="150000"/>
              </a:lnSpc>
              <a:extLst>
                <a:ext uri="{35155182-B16C-46BC-9424-99874614C6A1}">
                  <wpsdc:indentchars xmlns="" xmlns:wpsdc="http://www.wps.cn/officeDocument/2017/drawingmlCustomData" val="200" checksum="3773799597"/>
                </a:ext>
              </a:extLst>
            </a:pPr>
            <a:r>
              <a:rPr lang="zh-CN" altLang="en-US" sz="2800">
                <a:latin typeface="黑体" panose="02010609060101010101" charset="-122"/>
                <a:ea typeface="黑体" panose="02010609060101010101" charset="-122"/>
              </a:rPr>
              <a:t>从构成上看，</a:t>
            </a:r>
            <a:r>
              <a:rPr lang="zh-CN" altLang="en-US" sz="2800">
                <a:solidFill>
                  <a:srgbClr val="FF0000"/>
                </a:solidFill>
                <a:latin typeface="黑体" panose="02010609060101010101" charset="-122"/>
                <a:ea typeface="黑体" panose="02010609060101010101" charset="-122"/>
              </a:rPr>
              <a:t>智能式传感器是一个典型的以微处理器为核心的计算机检测系统</a:t>
            </a:r>
            <a:r>
              <a:rPr lang="zh-CN" altLang="en-US" sz="2800">
                <a:latin typeface="黑体" panose="02010609060101010101" charset="-122"/>
                <a:ea typeface="黑体" panose="02010609060101010101" charset="-122"/>
              </a:rPr>
              <a:t>。</a:t>
            </a:r>
          </a:p>
        </p:txBody>
      </p:sp>
      <p:sp>
        <p:nvSpPr>
          <p:cNvPr id="4" name="文本框 3"/>
          <p:cNvSpPr txBox="1"/>
          <p:nvPr/>
        </p:nvSpPr>
        <p:spPr>
          <a:xfrm>
            <a:off x="4472375" y="5723891"/>
            <a:ext cx="4208780" cy="368300"/>
          </a:xfrm>
          <a:prstGeom prst="rect">
            <a:avLst/>
          </a:prstGeom>
          <a:noFill/>
        </p:spPr>
        <p:txBody>
          <a:bodyPr wrap="square" lIns="91431" tIns="45716" rIns="91431" bIns="45716" rtlCol="0">
            <a:spAutoFit/>
          </a:bodyPr>
          <a:lstStyle/>
          <a:p>
            <a:r>
              <a:rPr lang="zh-CN" altLang="en-US"/>
              <a:t>图12-3  智能传感器的结构框图</a:t>
            </a:r>
          </a:p>
        </p:txBody>
      </p:sp>
      <p:pic>
        <p:nvPicPr>
          <p:cNvPr id="8941" name="图片 8941" descr="H:\01中等职业教育课程改革规划新教材\电子电器、数控技术专业\传感器及其应用\11-3.tif"/>
          <p:cNvPicPr>
            <a:picLocks noChangeAspect="1" noChangeArrowheads="1"/>
          </p:cNvPicPr>
          <p:nvPr/>
        </p:nvPicPr>
        <p:blipFill>
          <a:blip r:embed="rId3" cstate="print"/>
          <a:srcRect/>
          <a:stretch>
            <a:fillRect/>
          </a:stretch>
        </p:blipFill>
        <p:spPr>
          <a:xfrm>
            <a:off x="1810749" y="2569211"/>
            <a:ext cx="8061325" cy="2299335"/>
          </a:xfrm>
          <a:prstGeom prst="rect">
            <a:avLst/>
          </a:prstGeom>
          <a:noFill/>
          <a:ln w="9525">
            <a:noFill/>
            <a:miter lim="800000"/>
            <a:headEnd/>
            <a:tailEnd/>
          </a:ln>
        </p:spPr>
      </p:pic>
    </p:spTree>
    <p:custDataLst>
      <p:tags r:id="rId1"/>
    </p:custData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3"/>
          <p:cNvSpPr>
            <a:spLocks noChangeArrowheads="1"/>
          </p:cNvSpPr>
          <p:nvPr/>
        </p:nvSpPr>
        <p:spPr bwMode="auto">
          <a:xfrm>
            <a:off x="1871419" y="115861"/>
            <a:ext cx="506346" cy="457094"/>
          </a:xfrm>
          <a:prstGeom prst="star4">
            <a:avLst>
              <a:gd name="adj" fmla="val 12500"/>
            </a:avLst>
          </a:prstGeom>
          <a:gradFill rotWithShape="0">
            <a:gsLst>
              <a:gs pos="0">
                <a:schemeClr val="hlink"/>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17" tIns="54408" rIns="108817" bIns="54408" anchor="ctr"/>
          <a:lstStyle/>
          <a:p>
            <a:pPr defTabSz="914217" fontAlgn="base">
              <a:spcBef>
                <a:spcPct val="0"/>
              </a:spcBef>
              <a:spcAft>
                <a:spcPct val="0"/>
              </a:spcAft>
            </a:pPr>
            <a:endParaRPr kumimoji="1" lang="zh-CN" altLang="en-US" sz="2400" b="1">
              <a:solidFill>
                <a:srgbClr val="000000"/>
              </a:solidFill>
              <a:latin typeface="Times New Roman" pitchFamily="18" charset="0"/>
            </a:endParaRPr>
          </a:p>
        </p:txBody>
      </p:sp>
      <p:sp>
        <p:nvSpPr>
          <p:cNvPr id="7171" name="AutoShape 5"/>
          <p:cNvSpPr>
            <a:spLocks noChangeArrowheads="1"/>
          </p:cNvSpPr>
          <p:nvPr/>
        </p:nvSpPr>
        <p:spPr bwMode="auto">
          <a:xfrm>
            <a:off x="8849160" y="190456"/>
            <a:ext cx="507934" cy="457094"/>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17" tIns="54408" rIns="108817" bIns="54408" anchor="ctr"/>
          <a:lstStyle/>
          <a:p>
            <a:pPr defTabSz="914217" fontAlgn="base">
              <a:spcBef>
                <a:spcPct val="0"/>
              </a:spcBef>
              <a:spcAft>
                <a:spcPct val="0"/>
              </a:spcAft>
            </a:pPr>
            <a:endParaRPr kumimoji="1" lang="zh-CN" altLang="en-US" sz="2400" b="1">
              <a:solidFill>
                <a:srgbClr val="000000"/>
              </a:solidFill>
              <a:latin typeface="Times New Roman" pitchFamily="18" charset="0"/>
            </a:endParaRPr>
          </a:p>
        </p:txBody>
      </p:sp>
      <p:sp>
        <p:nvSpPr>
          <p:cNvPr id="7172" name="Text Box 8"/>
          <p:cNvSpPr txBox="1">
            <a:spLocks noChangeArrowheads="1"/>
          </p:cNvSpPr>
          <p:nvPr/>
        </p:nvSpPr>
        <p:spPr bwMode="auto">
          <a:xfrm>
            <a:off x="593263" y="188682"/>
            <a:ext cx="10172962" cy="329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17" tIns="54408" rIns="108817" bIns="54408">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defTabSz="914217" eaLnBrk="1" fontAlgn="base" hangingPunct="1">
              <a:spcBef>
                <a:spcPct val="0"/>
              </a:spcBef>
              <a:spcAft>
                <a:spcPct val="0"/>
              </a:spcAft>
            </a:pPr>
            <a:r>
              <a:rPr kumimoji="1" lang="zh-CN" altLang="en-US" sz="2900" b="1" dirty="0">
                <a:solidFill>
                  <a:srgbClr val="0000FF"/>
                </a:solidFill>
                <a:latin typeface="宋体" pitchFamily="2" charset="-122"/>
              </a:rPr>
              <a:t>智能传感器的分类</a:t>
            </a:r>
          </a:p>
          <a:p>
            <a:pPr defTabSz="914217" eaLnBrk="1" fontAlgn="base" hangingPunct="1">
              <a:spcBef>
                <a:spcPct val="0"/>
              </a:spcBef>
              <a:spcAft>
                <a:spcPct val="0"/>
              </a:spcAft>
            </a:pPr>
            <a:endParaRPr kumimoji="1" lang="zh-CN" altLang="en-US" sz="2900" b="1" dirty="0">
              <a:solidFill>
                <a:srgbClr val="0000FF"/>
              </a:solidFill>
              <a:latin typeface="宋体" pitchFamily="2" charset="-122"/>
            </a:endParaRPr>
          </a:p>
          <a:p>
            <a:pPr defTabSz="914217" eaLnBrk="1" fontAlgn="base" hangingPunct="1">
              <a:spcBef>
                <a:spcPct val="0"/>
              </a:spcBef>
              <a:spcAft>
                <a:spcPct val="0"/>
              </a:spcAft>
            </a:pPr>
            <a:r>
              <a:rPr kumimoji="1" lang="zh-CN" altLang="en-US" sz="2400" b="1" dirty="0">
                <a:solidFill>
                  <a:srgbClr val="000000"/>
                </a:solidFill>
                <a:latin typeface="宋体" pitchFamily="2" charset="-122"/>
              </a:rPr>
              <a:t>智能传感器按其结构分为模块式智能传感器、混合式智能传感器和集成式智能传感器三种。</a:t>
            </a:r>
          </a:p>
          <a:p>
            <a:pPr defTabSz="914217" eaLnBrk="1" fontAlgn="base" hangingPunct="1">
              <a:spcBef>
                <a:spcPct val="0"/>
              </a:spcBef>
              <a:spcAft>
                <a:spcPct val="0"/>
              </a:spcAft>
            </a:pPr>
            <a:r>
              <a:rPr kumimoji="1" lang="zh-CN" altLang="en-US" sz="2900" b="1" dirty="0">
                <a:solidFill>
                  <a:srgbClr val="FF3300"/>
                </a:solidFill>
                <a:latin typeface="宋体" pitchFamily="2" charset="-122"/>
              </a:rPr>
              <a:t>模块式智能传感器</a:t>
            </a:r>
            <a:r>
              <a:rPr kumimoji="1" lang="zh-CN" altLang="en-US" sz="2400" b="1" dirty="0">
                <a:solidFill>
                  <a:srgbClr val="000000"/>
                </a:solidFill>
                <a:latin typeface="宋体" pitchFamily="2" charset="-122"/>
              </a:rPr>
              <a:t>是初级的智能传感器，它由许多互相独立的模块组成。将微型计算机、信号处理电路模块、输出电路模块、显示电路模块和传感器装配在同一壳体内，组成模块式智能传感器。这种传感器的集成度不高、体积较大，但它是一种比较实用的智能传感器。</a:t>
            </a:r>
          </a:p>
        </p:txBody>
      </p:sp>
      <p:pic>
        <p:nvPicPr>
          <p:cNvPr id="7173" name="Picture 8" descr="585"/>
          <p:cNvPicPr>
            <a:picLocks noChangeAspect="1" noChangeArrowheads="1"/>
          </p:cNvPicPr>
          <p:nvPr/>
        </p:nvPicPr>
        <p:blipFill>
          <a:blip r:embed="rId2">
            <a:extLst>
              <a:ext uri="{28A0092B-C50C-407E-A947-70E740481C1C}">
                <a14:useLocalDpi xmlns:a14="http://schemas.microsoft.com/office/drawing/2010/main" val="0"/>
              </a:ext>
            </a:extLst>
          </a:blip>
          <a:srcRect l="2028" t="2672" r="2119" b="5566"/>
          <a:stretch>
            <a:fillRect/>
          </a:stretch>
        </p:blipFill>
        <p:spPr bwMode="auto">
          <a:xfrm>
            <a:off x="2542844" y="3934502"/>
            <a:ext cx="8641224" cy="255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8262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3"/>
          <p:cNvSpPr>
            <a:spLocks noChangeArrowheads="1"/>
          </p:cNvSpPr>
          <p:nvPr/>
        </p:nvSpPr>
        <p:spPr bwMode="auto">
          <a:xfrm>
            <a:off x="1871419" y="115861"/>
            <a:ext cx="506346" cy="457094"/>
          </a:xfrm>
          <a:prstGeom prst="star4">
            <a:avLst>
              <a:gd name="adj" fmla="val 12500"/>
            </a:avLst>
          </a:prstGeom>
          <a:gradFill rotWithShape="0">
            <a:gsLst>
              <a:gs pos="0">
                <a:schemeClr val="hlink"/>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17" tIns="54408" rIns="108817" bIns="54408" anchor="ctr"/>
          <a:lstStyle/>
          <a:p>
            <a:pPr defTabSz="914217" fontAlgn="base">
              <a:spcBef>
                <a:spcPct val="0"/>
              </a:spcBef>
              <a:spcAft>
                <a:spcPct val="0"/>
              </a:spcAft>
            </a:pPr>
            <a:endParaRPr kumimoji="1" lang="zh-CN" altLang="en-US" sz="2400" b="1">
              <a:solidFill>
                <a:srgbClr val="000000"/>
              </a:solidFill>
              <a:latin typeface="Times New Roman" pitchFamily="18" charset="0"/>
            </a:endParaRPr>
          </a:p>
        </p:txBody>
      </p:sp>
      <p:sp>
        <p:nvSpPr>
          <p:cNvPr id="8195" name="AutoShape 5"/>
          <p:cNvSpPr>
            <a:spLocks noChangeArrowheads="1"/>
          </p:cNvSpPr>
          <p:nvPr/>
        </p:nvSpPr>
        <p:spPr bwMode="auto">
          <a:xfrm>
            <a:off x="8849160" y="190456"/>
            <a:ext cx="507934" cy="457094"/>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17" tIns="54408" rIns="108817" bIns="54408" anchor="ctr"/>
          <a:lstStyle/>
          <a:p>
            <a:pPr defTabSz="914217" fontAlgn="base">
              <a:spcBef>
                <a:spcPct val="0"/>
              </a:spcBef>
              <a:spcAft>
                <a:spcPct val="0"/>
              </a:spcAft>
            </a:pPr>
            <a:endParaRPr kumimoji="1" lang="zh-CN" altLang="en-US" sz="2400" b="1">
              <a:solidFill>
                <a:srgbClr val="000000"/>
              </a:solidFill>
              <a:latin typeface="Times New Roman" pitchFamily="18" charset="0"/>
            </a:endParaRPr>
          </a:p>
        </p:txBody>
      </p:sp>
      <p:sp>
        <p:nvSpPr>
          <p:cNvPr id="8196" name="Text Box 8"/>
          <p:cNvSpPr txBox="1">
            <a:spLocks noChangeArrowheads="1"/>
          </p:cNvSpPr>
          <p:nvPr/>
        </p:nvSpPr>
        <p:spPr bwMode="auto">
          <a:xfrm>
            <a:off x="623807" y="970410"/>
            <a:ext cx="11133275" cy="2402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17" tIns="54408" rIns="108817" bIns="54408">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defTabSz="914217" eaLnBrk="1" fontAlgn="base" hangingPunct="1">
              <a:spcBef>
                <a:spcPct val="0"/>
              </a:spcBef>
              <a:spcAft>
                <a:spcPct val="0"/>
              </a:spcAft>
            </a:pPr>
            <a:r>
              <a:rPr kumimoji="1" lang="zh-CN" altLang="en-US" sz="2900" b="1" dirty="0">
                <a:solidFill>
                  <a:srgbClr val="FF3300"/>
                </a:solidFill>
                <a:latin typeface="Times New Roman" pitchFamily="18" charset="0"/>
              </a:rPr>
              <a:t>混合式智能传感器</a:t>
            </a:r>
            <a:r>
              <a:rPr kumimoji="1" lang="zh-CN" altLang="en-US" sz="2400" b="1" dirty="0">
                <a:solidFill>
                  <a:srgbClr val="000000"/>
                </a:solidFill>
                <a:latin typeface="Times New Roman" pitchFamily="18" charset="0"/>
              </a:rPr>
              <a:t>将传感器、微处理器和信号处理电路等各个部分以不同的组合方式集成在几个芯片上，然后装配在同一壳体内。目前，混合式智能传感器作为智能传感器的主要类型而被广泛应用。</a:t>
            </a:r>
          </a:p>
          <a:p>
            <a:pPr defTabSz="914217" eaLnBrk="1" fontAlgn="base" hangingPunct="1">
              <a:spcBef>
                <a:spcPct val="0"/>
              </a:spcBef>
              <a:spcAft>
                <a:spcPct val="0"/>
              </a:spcAft>
            </a:pPr>
            <a:endParaRPr kumimoji="1" lang="zh-CN" altLang="en-US" sz="2400" b="1" dirty="0">
              <a:solidFill>
                <a:srgbClr val="000000"/>
              </a:solidFill>
              <a:latin typeface="Times New Roman" pitchFamily="18" charset="0"/>
            </a:endParaRPr>
          </a:p>
          <a:p>
            <a:pPr defTabSz="914217" eaLnBrk="1" fontAlgn="base" hangingPunct="1">
              <a:spcBef>
                <a:spcPct val="0"/>
              </a:spcBef>
              <a:spcAft>
                <a:spcPct val="0"/>
              </a:spcAft>
            </a:pPr>
            <a:r>
              <a:rPr kumimoji="1" lang="en-US" altLang="zh-CN" sz="2400" b="1" dirty="0">
                <a:solidFill>
                  <a:srgbClr val="000000"/>
                </a:solidFill>
                <a:latin typeface="Times New Roman" pitchFamily="18" charset="0"/>
              </a:rPr>
              <a:t>ST3000</a:t>
            </a:r>
            <a:r>
              <a:rPr kumimoji="1" lang="zh-CN" altLang="en-US" sz="2400" b="1" dirty="0">
                <a:solidFill>
                  <a:srgbClr val="000000"/>
                </a:solidFill>
                <a:latin typeface="Times New Roman" pitchFamily="18" charset="0"/>
              </a:rPr>
              <a:t>系列变送器原理结构如图所示。</a:t>
            </a:r>
            <a:r>
              <a:rPr kumimoji="1" lang="en-US" altLang="zh-CN" sz="2400" b="1" dirty="0">
                <a:solidFill>
                  <a:srgbClr val="000000"/>
                </a:solidFill>
                <a:latin typeface="Times New Roman" pitchFamily="18" charset="0"/>
              </a:rPr>
              <a:t>ST3000</a:t>
            </a:r>
            <a:r>
              <a:rPr kumimoji="1" lang="zh-CN" altLang="en-US" sz="2400" b="1" dirty="0">
                <a:solidFill>
                  <a:srgbClr val="000000"/>
                </a:solidFill>
                <a:latin typeface="Times New Roman" pitchFamily="18" charset="0"/>
              </a:rPr>
              <a:t>系列智能压力、差压变送器，就是根据扩散硅应变电阻原理进行工作的。</a:t>
            </a:r>
          </a:p>
        </p:txBody>
      </p:sp>
      <p:pic>
        <p:nvPicPr>
          <p:cNvPr id="8197" name="Picture 8" descr="586"/>
          <p:cNvPicPr>
            <a:picLocks noChangeAspect="1" noChangeArrowheads="1"/>
          </p:cNvPicPr>
          <p:nvPr/>
        </p:nvPicPr>
        <p:blipFill>
          <a:blip r:embed="rId2">
            <a:extLst>
              <a:ext uri="{28A0092B-C50C-407E-A947-70E740481C1C}">
                <a14:useLocalDpi xmlns:a14="http://schemas.microsoft.com/office/drawing/2010/main" val="0"/>
              </a:ext>
            </a:extLst>
          </a:blip>
          <a:srcRect l="2002" r="1897" b="7257"/>
          <a:stretch>
            <a:fillRect/>
          </a:stretch>
        </p:blipFill>
        <p:spPr bwMode="auto">
          <a:xfrm>
            <a:off x="814281" y="3373329"/>
            <a:ext cx="10557087" cy="2682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9"/>
          <p:cNvSpPr txBox="1">
            <a:spLocks noChangeArrowheads="1"/>
          </p:cNvSpPr>
          <p:nvPr/>
        </p:nvSpPr>
        <p:spPr bwMode="auto">
          <a:xfrm>
            <a:off x="3501569" y="6093004"/>
            <a:ext cx="5663462" cy="4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17" tIns="54408" rIns="108817" bIns="54408">
            <a:spAutoFit/>
          </a:bodyPr>
          <a:lstStyle>
            <a:lvl1pPr eaLnBrk="0" hangingPunct="0">
              <a:defRPr>
                <a:solidFill>
                  <a:schemeClr val="tx1"/>
                </a:solidFill>
                <a:latin typeface="Comic Sans MS" pitchFamily="66" charset="0"/>
                <a:ea typeface="宋体" pitchFamily="2" charset="-122"/>
              </a:defRPr>
            </a:lvl1pPr>
            <a:lvl2pPr marL="742950" indent="-285750" eaLnBrk="0" hangingPunct="0">
              <a:defRPr>
                <a:solidFill>
                  <a:schemeClr val="tx1"/>
                </a:solidFill>
                <a:latin typeface="Comic Sans MS" pitchFamily="66" charset="0"/>
                <a:ea typeface="宋体" pitchFamily="2" charset="-122"/>
              </a:defRPr>
            </a:lvl2pPr>
            <a:lvl3pPr marL="1143000" indent="-228600" eaLnBrk="0" hangingPunct="0">
              <a:defRPr>
                <a:solidFill>
                  <a:schemeClr val="tx1"/>
                </a:solidFill>
                <a:latin typeface="Comic Sans MS" pitchFamily="66" charset="0"/>
                <a:ea typeface="宋体" pitchFamily="2" charset="-122"/>
              </a:defRPr>
            </a:lvl3pPr>
            <a:lvl4pPr marL="1600200" indent="-228600" eaLnBrk="0" hangingPunct="0">
              <a:defRPr>
                <a:solidFill>
                  <a:schemeClr val="tx1"/>
                </a:solidFill>
                <a:latin typeface="Comic Sans MS" pitchFamily="66" charset="0"/>
                <a:ea typeface="宋体" pitchFamily="2" charset="-122"/>
              </a:defRPr>
            </a:lvl4pPr>
            <a:lvl5pPr marL="2057400" indent="-228600" eaLnBrk="0" hangingPunct="0">
              <a:defRPr>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a:solidFill>
                  <a:schemeClr val="tx1"/>
                </a:solidFill>
                <a:latin typeface="Comic Sans MS" pitchFamily="66" charset="0"/>
                <a:ea typeface="宋体" pitchFamily="2" charset="-122"/>
              </a:defRPr>
            </a:lvl9pPr>
          </a:lstStyle>
          <a:p>
            <a:pPr algn="ctr" defTabSz="914217" eaLnBrk="1" fontAlgn="base" hangingPunct="1">
              <a:spcBef>
                <a:spcPct val="50000"/>
              </a:spcBef>
              <a:spcAft>
                <a:spcPct val="0"/>
              </a:spcAft>
            </a:pPr>
            <a:r>
              <a:rPr kumimoji="1" lang="en-US" altLang="zh-CN" sz="2400" b="1">
                <a:solidFill>
                  <a:srgbClr val="000000"/>
                </a:solidFill>
                <a:latin typeface="Times New Roman" pitchFamily="18" charset="0"/>
              </a:rPr>
              <a:t> ST3000</a:t>
            </a:r>
            <a:r>
              <a:rPr kumimoji="1" lang="zh-CN" altLang="en-US" sz="2400" b="1">
                <a:solidFill>
                  <a:srgbClr val="000000"/>
                </a:solidFill>
                <a:latin typeface="Times New Roman" pitchFamily="18" charset="0"/>
              </a:rPr>
              <a:t>系列变送器原理结构</a:t>
            </a:r>
            <a:endParaRPr kumimoji="1" lang="en-US" altLang="zh-CN" sz="2400" b="1">
              <a:solidFill>
                <a:srgbClr val="000000"/>
              </a:solidFill>
              <a:latin typeface="Times New Roman" pitchFamily="18" charset="0"/>
            </a:endParaRPr>
          </a:p>
        </p:txBody>
      </p:sp>
      <p:sp>
        <p:nvSpPr>
          <p:cNvPr id="2" name="矩形 1"/>
          <p:cNvSpPr/>
          <p:nvPr/>
        </p:nvSpPr>
        <p:spPr>
          <a:xfrm>
            <a:off x="814281" y="462884"/>
            <a:ext cx="2044149" cy="369332"/>
          </a:xfrm>
          <a:prstGeom prst="rect">
            <a:avLst/>
          </a:prstGeom>
        </p:spPr>
        <p:txBody>
          <a:bodyPr wrap="none">
            <a:spAutoFit/>
          </a:bodyPr>
          <a:lstStyle/>
          <a:p>
            <a:pPr defTabSz="914217" fontAlgn="base">
              <a:spcBef>
                <a:spcPct val="0"/>
              </a:spcBef>
              <a:spcAft>
                <a:spcPct val="0"/>
              </a:spcAft>
            </a:pPr>
            <a:r>
              <a:rPr kumimoji="1" lang="zh-CN" altLang="en-US" b="1" dirty="0">
                <a:solidFill>
                  <a:srgbClr val="0000FF"/>
                </a:solidFill>
                <a:latin typeface="宋体" pitchFamily="2" charset="-122"/>
              </a:rPr>
              <a:t>智能传感器的分类</a:t>
            </a:r>
          </a:p>
        </p:txBody>
      </p:sp>
    </p:spTree>
    <p:extLst>
      <p:ext uri="{BB962C8B-B14F-4D97-AF65-F5344CB8AC3E}">
        <p14:creationId xmlns:p14="http://schemas.microsoft.com/office/powerpoint/2010/main" val="307927640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e_f"/>
  <p:tag name="KSO_WM_SLIDE_LAYOUT_CNT" val="1_1_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193369_7*f*1"/>
  <p:tag name="KSO_WM_TEMPLATE_CATEGORY" val="custom"/>
  <p:tag name="KSO_WM_TEMPLATE_INDEX" val="2019336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TYPE" val="i"/>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
  <p:tag name="KSO_WM_UNIT_LAYERLEVEL" val="1"/>
  <p:tag name="KSO_WM_TAG_VERSION" val="1.0"/>
  <p:tag name="KSO_WM_BEAUTIFY_FLAG" val="#wm#"/>
  <p:tag name="KSO_WM_UNIT_TYPE" val="i"/>
  <p:tag name="KSO_WM_UNIT_INDEX" val="3"/>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
  <p:tag name="KSO_WM_UNIT_LAYERLEVEL" val="1"/>
  <p:tag name="KSO_WM_TAG_VERSION" val="1.0"/>
  <p:tag name="KSO_WM_BEAUTIFY_FLAG" val="#wm#"/>
  <p:tag name="KSO_WM_UNIT_TYPE" val="i"/>
  <p:tag name="KSO_WM_UNIT_INDEX" val="4"/>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AG_VERSION" val="1.0"/>
  <p:tag name="KSO_WM_BEAUTIFY_FLAG" val="#wm#"/>
  <p:tag name="KSO_WM_TEMPLATE_CATEGORY" val="custom"/>
  <p:tag name="KSO_WM_TEMPLATE_INDEX" val="20193369"/>
  <p:tag name="KSO_WM_TEMPLATE_THUMBS_INDEX" val="1、3、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
  <p:tag name="KSO_WM_UNIT_LAYERLEVEL" val="1"/>
  <p:tag name="KSO_WM_TAG_VERSION" val="1.0"/>
  <p:tag name="KSO_WM_BEAUTIFY_FLAG" val="#wm#"/>
  <p:tag name="KSO_WM_UNIT_TYPE" val="i"/>
  <p:tag name="KSO_WM_UNIT_INDEX" val="3"/>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
  <p:tag name="KSO_WM_UNIT_LAYERLEVEL" val="1"/>
  <p:tag name="KSO_WM_TAG_VERSION" val="1.0"/>
  <p:tag name="KSO_WM_BEAUTIFY_FLAG" val="#wm#"/>
  <p:tag name="KSO_WM_UNIT_TYPE" val="i"/>
  <p:tag name="KSO_WM_UNIT_INDEX" val="4"/>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5924</Words>
  <Application>Microsoft Office PowerPoint</Application>
  <PresentationFormat>自定义</PresentationFormat>
  <Paragraphs>351</Paragraphs>
  <Slides>61</Slides>
  <Notes>0</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61</vt:i4>
      </vt:variant>
    </vt:vector>
  </HeadingPairs>
  <TitlesOfParts>
    <vt:vector size="72" baseType="lpstr">
      <vt:lpstr>黑体</vt:lpstr>
      <vt:lpstr>华文行楷</vt:lpstr>
      <vt:lpstr>宋体</vt:lpstr>
      <vt:lpstr>Arial</vt:lpstr>
      <vt:lpstr>Calibri</vt:lpstr>
      <vt:lpstr>Comic Sans MS</vt:lpstr>
      <vt:lpstr>Times New Roman</vt:lpstr>
      <vt:lpstr>Office 主题</vt:lpstr>
      <vt:lpstr>Office 主题​​</vt:lpstr>
      <vt:lpstr>1_默认设计模板</vt:lpstr>
      <vt:lpstr>2_默认设计模板</vt:lpstr>
      <vt:lpstr>第12章</vt:lpstr>
      <vt:lpstr> 第12章 智能传感器</vt:lpstr>
      <vt:lpstr>智能传感器的概述</vt:lpstr>
      <vt:lpstr>PowerPoint 演示文稿</vt:lpstr>
      <vt:lpstr>智能传感器的概念</vt:lpstr>
      <vt:lpstr>智能传感器的功能</vt:lpstr>
      <vt:lpstr>智能式传感器的构成与特点</vt:lpstr>
      <vt:lpstr>PowerPoint 演示文稿</vt:lpstr>
      <vt:lpstr>PowerPoint 演示文稿</vt:lpstr>
      <vt:lpstr>PowerPoint 演示文稿</vt:lpstr>
      <vt:lpstr>传感器的智能化实例 智能式应力传感器用于测量飞机机翼上各个关键部位的应力大小，并判断机翼的工作状态是否正常以及故障情况。它共有6路应力传感器和1路温度传感器，其中每一路应力传感器由4个应变片构成的全桥电路和前级放大器组成，用于测量应力大小。</vt:lpstr>
      <vt:lpstr>智能式应力传感器具有测量、程控放大、转换、处理、模拟量输出、打印键盘监控及通过串口与计算机通信的功能，其软件采用模块化和结构化的设计方法。 其中信号采集模块主要完成数据滤波、非线性补偿、信号处理、误差修正以及检索查表等功能。 故障诊断模块的任务是对各个应力传感器的信号进行分析，判断飞机机翼的工作状态及是否存在损伤或故障。</vt:lpstr>
      <vt:lpstr>智能传感器发展方向 智能传感器的实现途径是通过非集成化实现、集成化实现、混合实现三种方法实现的。通过实现的方法来分析现在研究的热点。通过掌握智能传感器的形式和特点，最后把握智能传感器的发展方向。</vt:lpstr>
      <vt:lpstr>PowerPoint 演示文稿</vt:lpstr>
      <vt:lpstr>PowerPoint 演示文稿</vt:lpstr>
      <vt:lpstr>PowerPoint 演示文稿</vt:lpstr>
      <vt:lpstr>PowerPoint 演示文稿</vt:lpstr>
      <vt:lpstr>中级形式是在组成环节中除敏感单元与信号调理电路外，必须含有微处理器单元，即一个完整的传感器系统封装在一个外壳里的形式。在初级形式的基础上增加了微处理器和硬件接口电路。</vt:lpstr>
      <vt:lpstr>在中级形式的基础上，硬件上传感器多维化和阵列化，软件上结合神经网络技术、人工智能技术（专家系统、遗传算法等）和模糊控制理论甚至还有预测控制理论等，使它具有人脑的基本功能：识别、记忆、学习、思维。  </vt:lpstr>
      <vt:lpstr>集成智能传感器系统应用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混合集成压力智能传感器</vt:lpstr>
      <vt:lpstr>多路光谱分析传感器</vt:lpstr>
      <vt:lpstr>三维多功能单片智能传感器</vt:lpstr>
      <vt:lpstr>8800A型卡曼旋涡流量变送器</vt:lpstr>
      <vt:lpstr>PowerPoint 演示文稿</vt:lpstr>
      <vt:lpstr>智能式红外测温仪</vt:lpstr>
      <vt:lpstr> EAJ差压变送器</vt:lpstr>
      <vt:lpstr> 超声智能传感器</vt:lpstr>
      <vt:lpstr>智能传感器件常用处理方法</vt:lpstr>
      <vt:lpstr>PowerPoint 演示文稿</vt:lpstr>
      <vt:lpstr>2.非线性校正 </vt:lpstr>
      <vt:lpstr>PowerPoint 演示文稿</vt:lpstr>
      <vt:lpstr>PowerPoint 演示文稿</vt:lpstr>
      <vt:lpstr>PowerPoint 演示文稿</vt:lpstr>
      <vt:lpstr>PowerPoint 演示文稿</vt:lpstr>
      <vt:lpstr>PowerPoint 演示文稿</vt:lpstr>
      <vt:lpstr>习题</vt:lpstr>
      <vt:lpstr>填空题</vt:lpstr>
      <vt:lpstr>简答题</vt:lpstr>
      <vt:lpstr>4、智能传感器主要功能是？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dc:title>
  <dc:creator/>
  <cp:lastModifiedBy>陈 峻熙</cp:lastModifiedBy>
  <cp:revision>176</cp:revision>
  <dcterms:created xsi:type="dcterms:W3CDTF">2019-07-04T08:38:00Z</dcterms:created>
  <dcterms:modified xsi:type="dcterms:W3CDTF">2021-01-06T12:51:20Z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