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353" r:id="rId5"/>
    <p:sldId id="592" r:id="rId6"/>
    <p:sldId id="733" r:id="rId7"/>
    <p:sldId id="633" r:id="rId8"/>
    <p:sldId id="734" r:id="rId9"/>
    <p:sldId id="634" r:id="rId10"/>
    <p:sldId id="635" r:id="rId11"/>
    <p:sldId id="593" r:id="rId12"/>
    <p:sldId id="636" r:id="rId13"/>
    <p:sldId id="637" r:id="rId14"/>
    <p:sldId id="687" r:id="rId15"/>
    <p:sldId id="688" r:id="rId16"/>
    <p:sldId id="689" r:id="rId17"/>
    <p:sldId id="594" r:id="rId18"/>
    <p:sldId id="735" r:id="rId19"/>
    <p:sldId id="639" r:id="rId20"/>
    <p:sldId id="736" r:id="rId21"/>
    <p:sldId id="737" r:id="rId22"/>
    <p:sldId id="738" r:id="rId23"/>
    <p:sldId id="739" r:id="rId24"/>
    <p:sldId id="643" r:id="rId25"/>
    <p:sldId id="644" r:id="rId26"/>
    <p:sldId id="646" r:id="rId27"/>
    <p:sldId id="647" r:id="rId28"/>
    <p:sldId id="408" r:id="rId29"/>
    <p:sldId id="691" r:id="rId30"/>
    <p:sldId id="693" r:id="rId31"/>
    <p:sldId id="694" r:id="rId32"/>
    <p:sldId id="695" r:id="rId33"/>
    <p:sldId id="696" r:id="rId34"/>
    <p:sldId id="698" r:id="rId35"/>
    <p:sldId id="699" r:id="rId36"/>
    <p:sldId id="701" r:id="rId37"/>
    <p:sldId id="597" r:id="rId38"/>
    <p:sldId id="702" r:id="rId39"/>
    <p:sldId id="703" r:id="rId40"/>
    <p:sldId id="706" r:id="rId41"/>
    <p:sldId id="707" r:id="rId42"/>
    <p:sldId id="708" r:id="rId43"/>
    <p:sldId id="709" r:id="rId44"/>
    <p:sldId id="710" r:id="rId45"/>
    <p:sldId id="711" r:id="rId46"/>
    <p:sldId id="712" r:id="rId47"/>
    <p:sldId id="713" r:id="rId48"/>
    <p:sldId id="714" r:id="rId49"/>
    <p:sldId id="715" r:id="rId50"/>
    <p:sldId id="716" r:id="rId51"/>
    <p:sldId id="717" r:id="rId52"/>
    <p:sldId id="718" r:id="rId53"/>
    <p:sldId id="720" r:id="rId54"/>
    <p:sldId id="719" r:id="rId55"/>
    <p:sldId id="721" r:id="rId56"/>
  </p:sldIdLst>
  <p:sldSz cx="1218882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9A7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58" y="-80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slideMaster" Target="../slideMasters/slideMaster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10" Type="http://schemas.openxmlformats.org/officeDocument/2006/relationships/slideMaster" Target="../slideMasters/slideMaster2.xml"/><Relationship Id="rId4" Type="http://schemas.openxmlformats.org/officeDocument/2006/relationships/tags" Target="../tags/tag25.xml"/><Relationship Id="rId9" Type="http://schemas.openxmlformats.org/officeDocument/2006/relationships/tags" Target="../tags/tag30.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Master" Target="../slideMasters/slideMaster2.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slideMaster" Target="../slideMasters/slideMaster2.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slideMaster" Target="../slideMasters/slideMaster2.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tags" Target="../tags/tag117.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5" Type="http://schemas.openxmlformats.org/officeDocument/2006/relationships/tags" Target="../tags/tag110.xml"/><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718" y="1122363"/>
            <a:ext cx="9142305"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718" y="3602038"/>
            <a:ext cx="914230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283" y="365125"/>
            <a:ext cx="2628413"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045" y="365125"/>
            <a:ext cx="7732867"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sp>
        <p:nvSpPr>
          <p:cNvPr id="4" name="任意多边形: 形状 3"/>
          <p:cNvSpPr/>
          <p:nvPr>
            <p:custDataLst>
              <p:tags r:id="rId1"/>
            </p:custDataLst>
          </p:nvPr>
        </p:nvSpPr>
        <p:spPr>
          <a:xfrm>
            <a:off x="9323246" y="587375"/>
            <a:ext cx="2647459"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5" name="任意多边形: 形状 4"/>
          <p:cNvSpPr/>
          <p:nvPr>
            <p:custDataLst>
              <p:tags r:id="rId2"/>
            </p:custDataLst>
          </p:nvPr>
        </p:nvSpPr>
        <p:spPr>
          <a:xfrm>
            <a:off x="9685129" y="4530725"/>
            <a:ext cx="2082414"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6" name="任意多边形: 形状 5"/>
          <p:cNvSpPr/>
          <p:nvPr>
            <p:custDataLst>
              <p:tags r:id="rId3"/>
            </p:custDataLst>
          </p:nvPr>
        </p:nvSpPr>
        <p:spPr>
          <a:xfrm>
            <a:off x="9196270" y="4321175"/>
            <a:ext cx="2996644"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4"/>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8" name="任意多边形: 形状 7"/>
          <p:cNvSpPr/>
          <p:nvPr>
            <p:custDataLst>
              <p:tags r:id="rId5"/>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9" name="任意多边形: 形状 8"/>
          <p:cNvSpPr/>
          <p:nvPr>
            <p:custDataLst>
              <p:tags r:id="rId6"/>
            </p:custDataLst>
          </p:nvPr>
        </p:nvSpPr>
        <p:spPr>
          <a:xfrm>
            <a:off x="7754452" y="4530725"/>
            <a:ext cx="1910996"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7"/>
            </p:custDataLst>
          </p:nvPr>
        </p:nvSpPr>
        <p:spPr>
          <a:xfrm>
            <a:off x="6411042" y="6334125"/>
            <a:ext cx="2139554"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8"/>
            </p:custDataLst>
          </p:nvPr>
        </p:nvSpPr>
        <p:spPr>
          <a:xfrm>
            <a:off x="10300965" y="-3175"/>
            <a:ext cx="189195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9801" name="副标题 2"/>
          <p:cNvSpPr>
            <a:spLocks noGrp="1"/>
          </p:cNvSpPr>
          <p:nvPr>
            <p:ph type="subTitle" idx="1" hasCustomPrompt="1"/>
            <p:custDataLst>
              <p:tags r:id="rId9"/>
            </p:custDataLst>
          </p:nvPr>
        </p:nvSpPr>
        <p:spPr>
          <a:xfrm>
            <a:off x="2299522" y="3080658"/>
            <a:ext cx="6421787" cy="916576"/>
          </a:xfrm>
        </p:spPr>
        <p:txBody>
          <a:bodyPr anchor="t">
            <a:normAutofit/>
          </a:bodyPr>
          <a:lstStyle>
            <a:lvl1pPr marL="0" indent="0" algn="l">
              <a:buNone/>
              <a:defRPr sz="3600" baseline="0">
                <a:solidFill>
                  <a:schemeClr val="tx1">
                    <a:lumMod val="85000"/>
                    <a:lumOff val="15000"/>
                  </a:schemeClr>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10"/>
            </p:custDataLst>
          </p:nvPr>
        </p:nvSpPr>
        <p:spPr>
          <a:xfrm>
            <a:off x="2299522" y="1532709"/>
            <a:ext cx="6421787" cy="1495696"/>
          </a:xfrm>
        </p:spPr>
        <p:txBody>
          <a:bodyPr anchor="b">
            <a:normAutofit/>
          </a:bodyPr>
          <a:lstStyle>
            <a:lvl1pPr algn="l">
              <a:defRPr sz="4800" baseline="0">
                <a:solidFill>
                  <a:schemeClr val="accent1"/>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12" name="文本占位符 13"/>
          <p:cNvSpPr>
            <a:spLocks noGrp="1"/>
          </p:cNvSpPr>
          <p:nvPr>
            <p:ph type="body" sz="quarter" idx="10" hasCustomPrompt="1"/>
            <p:custDataLst>
              <p:tags r:id="rId11"/>
            </p:custDataLst>
          </p:nvPr>
        </p:nvSpPr>
        <p:spPr>
          <a:xfrm>
            <a:off x="2299522" y="4204426"/>
            <a:ext cx="1799667" cy="450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2"/>
            </p:custDataLst>
          </p:nvPr>
        </p:nvSpPr>
        <p:spPr>
          <a:xfrm>
            <a:off x="2299522" y="4724278"/>
            <a:ext cx="1799667" cy="450000"/>
          </a:xfrm>
        </p:spPr>
        <p:txBody>
          <a:bodyPr vert="horz" anchor="ctr">
            <a:normAutofit/>
          </a:bodyPr>
          <a:lstStyle>
            <a:lvl1pPr marL="0" indent="0" algn="l">
              <a:buNone/>
              <a:defRPr sz="2000" b="0" baseline="0">
                <a:solidFill>
                  <a:schemeClr val="tx1">
                    <a:lumMod val="85000"/>
                    <a:lumOff val="15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 name="日期占位符 1"/>
          <p:cNvSpPr>
            <a:spLocks noGrp="1"/>
          </p:cNvSpPr>
          <p:nvPr>
            <p:ph type="dt" sz="half" idx="12"/>
            <p:custDataLst>
              <p:tags r:id="rId13"/>
            </p:custDataLst>
          </p:nvPr>
        </p:nvSpPr>
        <p:spPr/>
        <p:txBody>
          <a:bodyPr/>
          <a:lstStyle/>
          <a:p>
            <a:fld id="{760FBDFE-C587-4B4C-A407-44438C67B59E}" type="datetimeFigureOut">
              <a:rPr lang="zh-CN" altLang="en-US" smtClean="0"/>
              <a:t>2020/11/30</a:t>
            </a:fld>
            <a:endParaRPr lang="zh-CN" altLang="en-US" dirty="0"/>
          </a:p>
        </p:txBody>
      </p:sp>
      <p:sp>
        <p:nvSpPr>
          <p:cNvPr id="3" name="页脚占位符 2"/>
          <p:cNvSpPr>
            <a:spLocks noGrp="1"/>
          </p:cNvSpPr>
          <p:nvPr>
            <p:ph type="ftr" sz="quarter" idx="13"/>
            <p:custDataLst>
              <p:tags r:id="rId14"/>
            </p:custDataLst>
          </p:nvPr>
        </p:nvSpPr>
        <p:spPr/>
        <p:txBody>
          <a:bodyPr/>
          <a:lstStyle/>
          <a:p>
            <a:endParaRPr lang="zh-CN" altLang="en-US" dirty="0"/>
          </a:p>
        </p:txBody>
      </p:sp>
      <p:sp>
        <p:nvSpPr>
          <p:cNvPr id="15" name="灯片编号占位符 14"/>
          <p:cNvSpPr>
            <a:spLocks noGrp="1"/>
          </p:cNvSpPr>
          <p:nvPr>
            <p:ph type="sldNum" sz="quarter" idx="14"/>
            <p:custDataLst>
              <p:tags r:id="rId15"/>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5" name="任意多边形: 形状 14"/>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6" name="任意多边形: 形状 15"/>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7" name="任意多边形: 形状 16"/>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8" name="任意多边形: 形状 17"/>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a:xfrm>
            <a:off x="669758" y="443234"/>
            <a:ext cx="10850226" cy="441964"/>
          </a:xfrm>
        </p:spPr>
        <p:txBody>
          <a:bodyPr vert="horz" lIns="90000" tIns="46800" rIns="90000" bIns="468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6"/>
            </p:custDataLst>
          </p:nvPr>
        </p:nvSpPr>
        <p:spPr>
          <a:xfrm>
            <a:off x="669758" y="952508"/>
            <a:ext cx="10850226"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t>2020/11/30</a:t>
            </a:fld>
            <a:endParaRPr lang="zh-CN" altLang="en-US"/>
          </a:p>
        </p:txBody>
      </p:sp>
      <p:sp>
        <p:nvSpPr>
          <p:cNvPr id="5" name="页脚占位符 4"/>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9323246" y="587375"/>
            <a:ext cx="2647459" cy="1809750"/>
          </a:xfrm>
          <a:custGeom>
            <a:avLst/>
            <a:gdLst>
              <a:gd name="connsiteX0" fmla="*/ 2644775 w 2647950"/>
              <a:gd name="connsiteY0" fmla="*/ 1806575 h 1809750"/>
              <a:gd name="connsiteX1" fmla="*/ 701675 w 2647950"/>
              <a:gd name="connsiteY1" fmla="*/ 1666875 h 1809750"/>
              <a:gd name="connsiteX2" fmla="*/ 3175 w 2647950"/>
              <a:gd name="connsiteY2" fmla="*/ 3175 h 1809750"/>
            </a:gdLst>
            <a:ahLst/>
            <a:cxnLst>
              <a:cxn ang="0">
                <a:pos x="connsiteX0" y="connsiteY0"/>
              </a:cxn>
              <a:cxn ang="0">
                <a:pos x="connsiteX1" y="connsiteY1"/>
              </a:cxn>
              <a:cxn ang="0">
                <a:pos x="connsiteX2" y="connsiteY2"/>
              </a:cxn>
            </a:cxnLst>
            <a:rect l="l" t="t" r="r" b="b"/>
            <a:pathLst>
              <a:path w="2647950" h="1809750">
                <a:moveTo>
                  <a:pt x="2644775" y="1806575"/>
                </a:moveTo>
                <a:lnTo>
                  <a:pt x="701675" y="166687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2"/>
            </p:custDataLst>
          </p:nvPr>
        </p:nvSpPr>
        <p:spPr>
          <a:xfrm>
            <a:off x="9685129" y="4530725"/>
            <a:ext cx="2082414" cy="2108200"/>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3"/>
            </p:custDataLst>
          </p:nvPr>
        </p:nvSpPr>
        <p:spPr>
          <a:xfrm>
            <a:off x="9196270" y="4321175"/>
            <a:ext cx="2996644" cy="2540000"/>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4"/>
            </p:custDataLst>
          </p:nvPr>
        </p:nvSpPr>
        <p:spPr>
          <a:xfrm>
            <a:off x="7754452" y="4530725"/>
            <a:ext cx="1910996" cy="2330450"/>
          </a:xfrm>
          <a:custGeom>
            <a:avLst/>
            <a:gdLst>
              <a:gd name="connsiteX0" fmla="*/ 328295 w 1911350"/>
              <a:gd name="connsiteY0" fmla="*/ 2327275 h 2330450"/>
              <a:gd name="connsiteX1" fmla="*/ 1910715 w 1911350"/>
              <a:gd name="connsiteY1" fmla="*/ 2327275 h 2330450"/>
              <a:gd name="connsiteX2" fmla="*/ 334010 w 1911350"/>
              <a:gd name="connsiteY2" fmla="*/ 3175 h 2330450"/>
              <a:gd name="connsiteX3" fmla="*/ 3175 w 1911350"/>
              <a:gd name="connsiteY3" fmla="*/ 1880870 h 2330450"/>
              <a:gd name="connsiteX4" fmla="*/ 797560 w 1911350"/>
              <a:gd name="connsiteY4" fmla="*/ 1927225 h 233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350" h="2330450">
                <a:moveTo>
                  <a:pt x="328295" y="2327275"/>
                </a:moveTo>
                <a:lnTo>
                  <a:pt x="1910715" y="2327275"/>
                </a:lnTo>
                <a:lnTo>
                  <a:pt x="334010" y="3175"/>
                </a:lnTo>
                <a:lnTo>
                  <a:pt x="3175" y="1880870"/>
                </a:lnTo>
                <a:lnTo>
                  <a:pt x="797560" y="192722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2" name="任意多边形: 形状 11"/>
          <p:cNvSpPr/>
          <p:nvPr>
            <p:custDataLst>
              <p:tags r:id="rId5"/>
            </p:custDataLst>
          </p:nvPr>
        </p:nvSpPr>
        <p:spPr>
          <a:xfrm>
            <a:off x="6411042" y="6334125"/>
            <a:ext cx="2139554" cy="527050"/>
          </a:xfrm>
          <a:custGeom>
            <a:avLst/>
            <a:gdLst>
              <a:gd name="connsiteX0" fmla="*/ 1346835 w 2139950"/>
              <a:gd name="connsiteY0" fmla="*/ 77470 h 527050"/>
              <a:gd name="connsiteX1" fmla="*/ 64770 w 2139950"/>
              <a:gd name="connsiteY1" fmla="*/ 3175 h 527050"/>
              <a:gd name="connsiteX2" fmla="*/ 3175 w 2139950"/>
              <a:gd name="connsiteY2" fmla="*/ 523875 h 527050"/>
              <a:gd name="connsiteX3" fmla="*/ 1268730 w 2139950"/>
              <a:gd name="connsiteY3" fmla="*/ 523875 h 527050"/>
              <a:gd name="connsiteX4" fmla="*/ 1671955 w 2139950"/>
              <a:gd name="connsiteY4" fmla="*/ 523875 h 527050"/>
              <a:gd name="connsiteX5" fmla="*/ 2141220 w 2139950"/>
              <a:gd name="connsiteY5" fmla="*/ 123825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950" h="527050">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3" name="任意多边形: 形状 12"/>
          <p:cNvSpPr/>
          <p:nvPr>
            <p:custDataLst>
              <p:tags r:id="rId6"/>
            </p:custDataLst>
          </p:nvPr>
        </p:nvSpPr>
        <p:spPr>
          <a:xfrm>
            <a:off x="10300965" y="-3175"/>
            <a:ext cx="1891950" cy="2940050"/>
          </a:xfrm>
          <a:custGeom>
            <a:avLst/>
            <a:gdLst>
              <a:gd name="connsiteX0" fmla="*/ 910590 w 1892300"/>
              <a:gd name="connsiteY0" fmla="*/ 3175 h 2940050"/>
              <a:gd name="connsiteX1" fmla="*/ 519430 w 1892300"/>
              <a:gd name="connsiteY1" fmla="*/ 3175 h 2940050"/>
              <a:gd name="connsiteX2" fmla="*/ 3175 w 1892300"/>
              <a:gd name="connsiteY2" fmla="*/ 2936875 h 2940050"/>
              <a:gd name="connsiteX3" fmla="*/ 1889125 w 1892300"/>
              <a:gd name="connsiteY3" fmla="*/ 2212975 h 2940050"/>
              <a:gd name="connsiteX4" fmla="*/ 1889125 w 1892300"/>
              <a:gd name="connsiteY4" fmla="*/ 1445895 h 294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2940050">
                <a:moveTo>
                  <a:pt x="910590" y="3175"/>
                </a:moveTo>
                <a:lnTo>
                  <a:pt x="519430" y="3175"/>
                </a:lnTo>
                <a:lnTo>
                  <a:pt x="3175" y="2936875"/>
                </a:lnTo>
                <a:lnTo>
                  <a:pt x="1889125" y="2212975"/>
                </a:lnTo>
                <a:lnTo>
                  <a:pt x="1889125" y="1445895"/>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20" name="标题 1"/>
          <p:cNvSpPr>
            <a:spLocks noGrp="1"/>
          </p:cNvSpPr>
          <p:nvPr>
            <p:ph type="title" hasCustomPrompt="1"/>
            <p:custDataLst>
              <p:tags r:id="rId7"/>
            </p:custDataLst>
          </p:nvPr>
        </p:nvSpPr>
        <p:spPr>
          <a:xfrm>
            <a:off x="3454694" y="2533650"/>
            <a:ext cx="5418180" cy="895350"/>
          </a:xfrm>
        </p:spPr>
        <p:txBody>
          <a:bodyPr anchor="b">
            <a:normAutofit/>
          </a:bodyPr>
          <a:lstStyle>
            <a:lvl1pPr algn="l">
              <a:defRPr sz="4000" b="1"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21" name="文本占位符 2"/>
          <p:cNvSpPr>
            <a:spLocks noGrp="1"/>
          </p:cNvSpPr>
          <p:nvPr>
            <p:ph type="body" idx="1" hasCustomPrompt="1"/>
            <p:custDataLst>
              <p:tags r:id="rId8"/>
            </p:custDataLst>
          </p:nvPr>
        </p:nvSpPr>
        <p:spPr>
          <a:xfrm>
            <a:off x="3447102" y="3463836"/>
            <a:ext cx="5418180" cy="1015623"/>
          </a:xfrm>
        </p:spPr>
        <p:txBody>
          <a:bodyPr anchor="t">
            <a:normAutofit/>
          </a:bodyPr>
          <a:lstStyle>
            <a:lvl1pPr marL="0" indent="0" algn="l">
              <a:lnSpc>
                <a:spcPct val="100000"/>
              </a:lnSpc>
              <a:buNone/>
              <a:defRPr sz="2000" baseline="0">
                <a:solidFill>
                  <a:schemeClr val="tx1">
                    <a:lumMod val="85000"/>
                    <a:lumOff val="1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2" name="日期占位符 1"/>
          <p:cNvSpPr>
            <a:spLocks noGrp="1"/>
          </p:cNvSpPr>
          <p:nvPr>
            <p:ph type="dt" sz="half" idx="10"/>
            <p:custDataLst>
              <p:tags r:id="rId9"/>
            </p:custDataLst>
          </p:nvPr>
        </p:nvSpPr>
        <p:spPr/>
        <p:txBody>
          <a:bodyPr/>
          <a:lstStyle/>
          <a:p>
            <a:fld id="{760FBDFE-C587-4B4C-A407-44438C67B59E}" type="datetimeFigureOut">
              <a:rPr lang="zh-CN" altLang="en-US" smtClean="0"/>
              <a:t>2020/11/30</a:t>
            </a:fld>
            <a:endParaRPr lang="zh-CN" altLang="en-US" dirty="0"/>
          </a:p>
        </p:txBody>
      </p:sp>
      <p:sp>
        <p:nvSpPr>
          <p:cNvPr id="3" name="页脚占位符 2"/>
          <p:cNvSpPr>
            <a:spLocks noGrp="1"/>
          </p:cNvSpPr>
          <p:nvPr>
            <p:ph type="ftr" sz="quarter" idx="11"/>
            <p:custDataLst>
              <p:tags r:id="rId10"/>
            </p:custDataLst>
          </p:nvPr>
        </p:nvSpPr>
        <p:spPr/>
        <p:txBody>
          <a:bodyPr/>
          <a:lstStyle/>
          <a:p>
            <a:endParaRPr lang="zh-CN" altLang="en-US" dirty="0"/>
          </a:p>
        </p:txBody>
      </p:sp>
      <p:sp>
        <p:nvSpPr>
          <p:cNvPr id="4" name="灯片编号占位符 3"/>
          <p:cNvSpPr>
            <a:spLocks noGrp="1"/>
          </p:cNvSpPr>
          <p:nvPr>
            <p:ph type="sldNum" sz="quarter" idx="12"/>
            <p:custDataLst>
              <p:tags r:id="rId11"/>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0" name="任意多边形: 形状 9"/>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1" name="任意多边形: 形状 10"/>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a:xfrm>
            <a:off x="669758" y="443234"/>
            <a:ext cx="10850226"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6"/>
            </p:custDataLst>
          </p:nvPr>
        </p:nvSpPr>
        <p:spPr>
          <a:xfrm>
            <a:off x="669806" y="952508"/>
            <a:ext cx="5282263"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7"/>
            </p:custDataLst>
          </p:nvPr>
        </p:nvSpPr>
        <p:spPr>
          <a:xfrm>
            <a:off x="6237721" y="952508"/>
            <a:ext cx="5282263" cy="5388907"/>
          </a:xfrm>
        </p:spPr>
        <p:txBody>
          <a:bodyPr>
            <a:normAutofit/>
          </a:bodyPr>
          <a:lstStyle>
            <a:lvl1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1pPr>
            <a:lvl2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2pPr>
            <a:lvl3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3pPr>
            <a:lvl4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4pPr>
            <a:lvl5pPr>
              <a:lnSpc>
                <a:spcPct val="120000"/>
              </a:lnSpc>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8"/>
            </p:custDataLst>
          </p:nvPr>
        </p:nvSpPr>
        <p:spPr/>
        <p:txBody>
          <a:bodyPr/>
          <a:lstStyle>
            <a:lvl1pPr>
              <a:lnSpc>
                <a:spcPct val="120000"/>
              </a:lnSpc>
              <a:defRPr/>
            </a:lvl1pPr>
          </a:lstStyle>
          <a:p>
            <a:fld id="{760FBDFE-C587-4B4C-A407-44438C67B59E}" type="datetimeFigureOut">
              <a:rPr lang="zh-CN" altLang="en-US" smtClean="0"/>
              <a:t>2020/11/30</a:t>
            </a:fld>
            <a:endParaRPr lang="zh-CN" altLang="en-US"/>
          </a:p>
        </p:txBody>
      </p:sp>
      <p:sp>
        <p:nvSpPr>
          <p:cNvPr id="6" name="页脚占位符 5"/>
          <p:cNvSpPr>
            <a:spLocks noGrp="1"/>
          </p:cNvSpPr>
          <p:nvPr>
            <p:ph type="ftr" sz="quarter" idx="11"/>
            <p:custDataLst>
              <p:tags r:id="rId9"/>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任意多边形: 形状 9"/>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11" name="任意多边形: 形状 10"/>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2" name="任意多边形: 形状 11"/>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3" name="任意多边形: 形状 12"/>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a:xfrm>
            <a:off x="669758" y="443234"/>
            <a:ext cx="10850226"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6"/>
            </p:custDataLst>
          </p:nvPr>
        </p:nvSpPr>
        <p:spPr>
          <a:xfrm>
            <a:off x="669806" y="952508"/>
            <a:ext cx="5282263"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7"/>
            </p:custDataLst>
          </p:nvPr>
        </p:nvSpPr>
        <p:spPr>
          <a:xfrm>
            <a:off x="669801" y="1406525"/>
            <a:ext cx="5282221"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8"/>
            </p:custDataLst>
          </p:nvPr>
        </p:nvSpPr>
        <p:spPr>
          <a:xfrm>
            <a:off x="6234595" y="952508"/>
            <a:ext cx="5282263"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9"/>
            </p:custDataLst>
          </p:nvPr>
        </p:nvSpPr>
        <p:spPr>
          <a:xfrm>
            <a:off x="6234595" y="1406525"/>
            <a:ext cx="5282263" cy="4934752"/>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t>2020/11/30</a:t>
            </a:fld>
            <a:endParaRPr lang="zh-CN" altLang="en-US"/>
          </a:p>
        </p:txBody>
      </p:sp>
      <p:sp>
        <p:nvSpPr>
          <p:cNvPr id="8" name="页脚占位符 7"/>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9" name="任意多边形: 形状 8"/>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2020/11/30</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任意多边形: 形状 4"/>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6" name="任意多边形: 形状 5"/>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7" name="任意多边形: 形状 6"/>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8" name="任意多边形: 形状 7"/>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日期占位符 1"/>
          <p:cNvSpPr>
            <a:spLocks noGrp="1"/>
          </p:cNvSpPr>
          <p:nvPr>
            <p:ph type="dt" sz="half" idx="10"/>
            <p:custDataLst>
              <p:tags r:id="rId5"/>
            </p:custDataLst>
          </p:nvPr>
        </p:nvSpPr>
        <p:spPr/>
        <p:txBody>
          <a:bodyPr/>
          <a:lstStyle/>
          <a:p>
            <a:fld id="{760FBDFE-C587-4B4C-A407-44438C67B59E}" type="datetimeFigureOut">
              <a:rPr lang="zh-CN" altLang="en-US" smtClean="0"/>
              <a:t>2020/11/30</a:t>
            </a:fld>
            <a:endParaRPr lang="zh-CN" altLang="en-US"/>
          </a:p>
        </p:txBody>
      </p:sp>
      <p:sp>
        <p:nvSpPr>
          <p:cNvPr id="3" name="页脚占位符 2"/>
          <p:cNvSpPr>
            <a:spLocks noGrp="1"/>
          </p:cNvSpPr>
          <p:nvPr>
            <p:ph type="ftr" sz="quarter" idx="11"/>
            <p:custDataLst>
              <p:tags r:id="rId6"/>
            </p:custDataLst>
          </p:nvPr>
        </p:nvSpPr>
        <p:spPr/>
        <p:txBody>
          <a:bodyPr/>
          <a:lstStyle/>
          <a:p>
            <a:endParaRPr lang="zh-CN" altLang="en-US"/>
          </a:p>
        </p:txBody>
      </p:sp>
      <p:sp>
        <p:nvSpPr>
          <p:cNvPr id="4" name="灯片编号占位符 3"/>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10" name="任意多边形: 形状 9"/>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1" name="任意多边形: 形状 10"/>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标题 1"/>
          <p:cNvSpPr>
            <a:spLocks noGrp="1"/>
          </p:cNvSpPr>
          <p:nvPr>
            <p:ph type="title"/>
            <p:custDataLst>
              <p:tags r:id="rId5"/>
            </p:custDataLst>
          </p:nvPr>
        </p:nvSpPr>
        <p:spPr>
          <a:xfrm>
            <a:off x="669806" y="443234"/>
            <a:ext cx="10850226" cy="441964"/>
          </a:xfrm>
        </p:spPr>
        <p:txBody>
          <a:bodyPr vert="horz" lIns="90000" tIns="46800" rIns="90000" bIns="468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6"/>
            </p:custDataLst>
          </p:nvPr>
        </p:nvSpPr>
        <p:spPr>
          <a:xfrm>
            <a:off x="669806" y="952508"/>
            <a:ext cx="5282263"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7769" y="952508"/>
            <a:ext cx="5282263"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8"/>
            </p:custDataLst>
          </p:nvPr>
        </p:nvSpPr>
        <p:spPr/>
        <p:txBody>
          <a:bodyPr/>
          <a:lstStyle/>
          <a:p>
            <a:fld id="{9EFD9D74-47D9-4702-A33C-335B63B48DBF}" type="datetimeFigureOut">
              <a:rPr lang="zh-CN" altLang="en-US" smtClean="0"/>
              <a:t>2020/11/30</a:t>
            </a:fld>
            <a:endParaRPr lang="zh-CN" altLang="en-US" dirty="0"/>
          </a:p>
        </p:txBody>
      </p:sp>
      <p:sp>
        <p:nvSpPr>
          <p:cNvPr id="6" name="页脚占位符 5"/>
          <p:cNvSpPr>
            <a:spLocks noGrp="1"/>
          </p:cNvSpPr>
          <p:nvPr>
            <p:ph type="ftr" sz="quarter" idx="11"/>
            <p:custDataLst>
              <p:tags r:id="rId9"/>
            </p:custDataLst>
          </p:nvPr>
        </p:nvSpPr>
        <p:spPr/>
        <p:txBody>
          <a:body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p>
            <a:fld id="{FABC47A4-756D-490B-A52F-7D9E2C9FC05F}"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任意多边形: 形状 6"/>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2" name="竖排标题 1"/>
          <p:cNvSpPr>
            <a:spLocks noGrp="1"/>
          </p:cNvSpPr>
          <p:nvPr>
            <p:ph type="title" orient="vert"/>
            <p:custDataLst>
              <p:tags r:id="rId5"/>
            </p:custDataLst>
          </p:nvPr>
        </p:nvSpPr>
        <p:spPr>
          <a:xfrm>
            <a:off x="10569176" y="952508"/>
            <a:ext cx="950808" cy="5388907"/>
          </a:xfrm>
        </p:spPr>
        <p:txBody>
          <a:bodyPr vert="eaVert" lIns="90000" tIns="46800" rIns="90000" bIns="468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6"/>
            </p:custDataLst>
          </p:nvPr>
        </p:nvSpPr>
        <p:spPr>
          <a:xfrm>
            <a:off x="669801" y="952500"/>
            <a:ext cx="9826279" cy="5388907"/>
          </a:xfrm>
        </p:spPr>
        <p:txBody>
          <a:bodyPr vert="eaVert" lIns="90000" tIns="46800" rIns="90000" bIns="46800">
            <a:normAutofit/>
          </a:bodyPr>
          <a:lstStyle>
            <a:lvl1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lnSpc>
                <a:spcPct val="120000"/>
              </a:lnSpc>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t>2020/11/30</a:t>
            </a:fld>
            <a:endParaRPr lang="zh-CN" altLang="en-US"/>
          </a:p>
        </p:txBody>
      </p:sp>
      <p:sp>
        <p:nvSpPr>
          <p:cNvPr id="5" name="页脚占位符 4"/>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t>‹#›</a:t>
            </a:fld>
            <a:endParaRPr lang="zh-CN" altLang="en-US"/>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任意多边形: 形状 5"/>
          <p:cNvSpPr/>
          <p:nvPr>
            <p:custDataLst>
              <p:tags r:id="rId1"/>
            </p:custDataLst>
          </p:nvPr>
        </p:nvSpPr>
        <p:spPr>
          <a:xfrm>
            <a:off x="10549108" y="5333609"/>
            <a:ext cx="1364982" cy="1381884"/>
          </a:xfrm>
          <a:custGeom>
            <a:avLst/>
            <a:gdLst>
              <a:gd name="connsiteX0" fmla="*/ 2079625 w 2082800"/>
              <a:gd name="connsiteY0" fmla="*/ 123825 h 2108200"/>
              <a:gd name="connsiteX1" fmla="*/ 885825 w 2082800"/>
              <a:gd name="connsiteY1" fmla="*/ 2105025 h 2108200"/>
              <a:gd name="connsiteX2" fmla="*/ 3175 w 2082800"/>
              <a:gd name="connsiteY2" fmla="*/ 3175 h 2108200"/>
            </a:gdLst>
            <a:ahLst/>
            <a:cxnLst>
              <a:cxn ang="0">
                <a:pos x="connsiteX0" y="connsiteY0"/>
              </a:cxn>
              <a:cxn ang="0">
                <a:pos x="connsiteX1" y="connsiteY1"/>
              </a:cxn>
              <a:cxn ang="0">
                <a:pos x="connsiteX2" y="connsiteY2"/>
              </a:cxn>
            </a:cxnLst>
            <a:rect l="l" t="t" r="r" b="b"/>
            <a:pathLst>
              <a:path w="2082800" h="2108200">
                <a:moveTo>
                  <a:pt x="2079625" y="123825"/>
                </a:moveTo>
                <a:lnTo>
                  <a:pt x="885825" y="2105025"/>
                </a:lnTo>
                <a:lnTo>
                  <a:pt x="3175" y="3175"/>
                </a:lnTo>
                <a:close/>
              </a:path>
            </a:pathLst>
          </a:custGeom>
          <a:solidFill>
            <a:schemeClr val="accent1">
              <a:alpha val="80000"/>
            </a:schemeClr>
          </a:solidFill>
          <a:ln w="6350" cap="flat">
            <a:noFill/>
            <a:prstDash val="solid"/>
            <a:miter/>
          </a:ln>
        </p:spPr>
        <p:txBody>
          <a:bodyPr rtlCol="0" anchor="ctr"/>
          <a:lstStyle/>
          <a:p>
            <a:endParaRPr lang="zh-CN" altLang="en-US"/>
          </a:p>
        </p:txBody>
      </p:sp>
      <p:sp>
        <p:nvSpPr>
          <p:cNvPr id="8" name="任意多边形: 形状 7"/>
          <p:cNvSpPr/>
          <p:nvPr>
            <p:custDataLst>
              <p:tags r:id="rId2"/>
            </p:custDataLst>
          </p:nvPr>
        </p:nvSpPr>
        <p:spPr>
          <a:xfrm>
            <a:off x="10228671" y="5196253"/>
            <a:ext cx="1964243" cy="1664921"/>
          </a:xfrm>
          <a:custGeom>
            <a:avLst/>
            <a:gdLst>
              <a:gd name="connsiteX0" fmla="*/ 2994025 w 2997200"/>
              <a:gd name="connsiteY0" fmla="*/ 2536825 h 2540000"/>
              <a:gd name="connsiteX1" fmla="*/ 3175 w 2997200"/>
              <a:gd name="connsiteY1" fmla="*/ 2536825 h 2540000"/>
              <a:gd name="connsiteX2" fmla="*/ 2994025 w 2997200"/>
              <a:gd name="connsiteY2" fmla="*/ 3175 h 2540000"/>
            </a:gdLst>
            <a:ahLst/>
            <a:cxnLst>
              <a:cxn ang="0">
                <a:pos x="connsiteX0" y="connsiteY0"/>
              </a:cxn>
              <a:cxn ang="0">
                <a:pos x="connsiteX1" y="connsiteY1"/>
              </a:cxn>
              <a:cxn ang="0">
                <a:pos x="connsiteX2" y="connsiteY2"/>
              </a:cxn>
            </a:cxnLst>
            <a:rect l="l" t="t" r="r" b="b"/>
            <a:pathLst>
              <a:path w="2997200" h="2540000">
                <a:moveTo>
                  <a:pt x="2994025" y="2536825"/>
                </a:moveTo>
                <a:lnTo>
                  <a:pt x="3175" y="2536825"/>
                </a:lnTo>
                <a:lnTo>
                  <a:pt x="2994025" y="3175"/>
                </a:lnTo>
                <a:close/>
              </a:path>
            </a:pathLst>
          </a:custGeom>
          <a:solidFill>
            <a:schemeClr val="accent2">
              <a:alpha val="80000"/>
            </a:schemeClr>
          </a:solidFill>
          <a:ln w="6350" cap="flat">
            <a:noFill/>
            <a:prstDash val="solid"/>
            <a:miter/>
          </a:ln>
        </p:spPr>
        <p:txBody>
          <a:bodyPr rtlCol="0" anchor="ctr"/>
          <a:lstStyle/>
          <a:p>
            <a:endParaRPr lang="zh-CN" altLang="en-US"/>
          </a:p>
        </p:txBody>
      </p:sp>
      <p:sp>
        <p:nvSpPr>
          <p:cNvPr id="9" name="任意多边形: 形状 8"/>
          <p:cNvSpPr/>
          <p:nvPr>
            <p:custDataLst>
              <p:tags r:id="rId3"/>
            </p:custDataLst>
          </p:nvPr>
        </p:nvSpPr>
        <p:spPr>
          <a:xfrm>
            <a:off x="-3174" y="407670"/>
            <a:ext cx="1955437" cy="1987550"/>
          </a:xfrm>
          <a:custGeom>
            <a:avLst/>
            <a:gdLst>
              <a:gd name="connsiteX0" fmla="*/ 3175 w 1955800"/>
              <a:gd name="connsiteY0" fmla="*/ 1985645 h 1987550"/>
              <a:gd name="connsiteX1" fmla="*/ 1952625 w 1955800"/>
              <a:gd name="connsiteY1" fmla="*/ 1236980 h 1987550"/>
              <a:gd name="connsiteX2" fmla="*/ 1115695 w 1955800"/>
              <a:gd name="connsiteY2" fmla="*/ 3175 h 1987550"/>
              <a:gd name="connsiteX3" fmla="*/ 3175 w 1955800"/>
              <a:gd name="connsiteY3" fmla="*/ 657860 h 1987550"/>
            </a:gdLst>
            <a:ahLst/>
            <a:cxnLst>
              <a:cxn ang="0">
                <a:pos x="connsiteX0" y="connsiteY0"/>
              </a:cxn>
              <a:cxn ang="0">
                <a:pos x="connsiteX1" y="connsiteY1"/>
              </a:cxn>
              <a:cxn ang="0">
                <a:pos x="connsiteX2" y="connsiteY2"/>
              </a:cxn>
              <a:cxn ang="0">
                <a:pos x="connsiteX3" y="connsiteY3"/>
              </a:cxn>
            </a:cxnLst>
            <a:rect l="l" t="t" r="r" b="b"/>
            <a:pathLst>
              <a:path w="1955800" h="1987550">
                <a:moveTo>
                  <a:pt x="3175" y="1985645"/>
                </a:moveTo>
                <a:lnTo>
                  <a:pt x="1952625" y="1236980"/>
                </a:lnTo>
                <a:lnTo>
                  <a:pt x="1115695" y="3175"/>
                </a:lnTo>
                <a:lnTo>
                  <a:pt x="3175" y="657860"/>
                </a:lnTo>
                <a:close/>
              </a:path>
            </a:pathLst>
          </a:custGeom>
          <a:solidFill>
            <a:schemeClr val="accent1">
              <a:lumMod val="60000"/>
              <a:lumOff val="40000"/>
              <a:alpha val="39000"/>
            </a:schemeClr>
          </a:solidFill>
          <a:ln w="6350" cap="flat">
            <a:noFill/>
            <a:prstDash val="solid"/>
            <a:miter/>
          </a:ln>
        </p:spPr>
        <p:txBody>
          <a:bodyPr rtlCol="0" anchor="ctr"/>
          <a:lstStyle/>
          <a:p>
            <a:endParaRPr lang="zh-CN" altLang="en-US"/>
          </a:p>
        </p:txBody>
      </p:sp>
      <p:sp>
        <p:nvSpPr>
          <p:cNvPr id="10" name="任意多边形: 形状 9"/>
          <p:cNvSpPr/>
          <p:nvPr>
            <p:custDataLst>
              <p:tags r:id="rId4"/>
            </p:custDataLst>
          </p:nvPr>
        </p:nvSpPr>
        <p:spPr>
          <a:xfrm>
            <a:off x="-3174" y="-3175"/>
            <a:ext cx="1815764" cy="1066800"/>
          </a:xfrm>
          <a:custGeom>
            <a:avLst/>
            <a:gdLst>
              <a:gd name="connsiteX0" fmla="*/ 836930 w 1816100"/>
              <a:gd name="connsiteY0" fmla="*/ 3175 h 1066800"/>
              <a:gd name="connsiteX1" fmla="*/ 99060 w 1816100"/>
              <a:gd name="connsiteY1" fmla="*/ 3175 h 1066800"/>
              <a:gd name="connsiteX2" fmla="*/ 3175 w 1816100"/>
              <a:gd name="connsiteY2" fmla="*/ 3175 h 1066800"/>
              <a:gd name="connsiteX3" fmla="*/ 3175 w 1816100"/>
              <a:gd name="connsiteY3" fmla="*/ 546735 h 1066800"/>
              <a:gd name="connsiteX4" fmla="*/ 3175 w 1816100"/>
              <a:gd name="connsiteY4" fmla="*/ 1068705 h 1066800"/>
              <a:gd name="connsiteX5" fmla="*/ 1115695 w 1816100"/>
              <a:gd name="connsiteY5" fmla="*/ 414020 h 1066800"/>
              <a:gd name="connsiteX6" fmla="*/ 1812925 w 1816100"/>
              <a:gd name="connsiteY6" fmla="*/ 3175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6100" h="1066800">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w="6350" cap="flat">
            <a:noFill/>
            <a:prstDash val="solid"/>
            <a:miter/>
          </a:ln>
        </p:spPr>
        <p:txBody>
          <a:bodyPr rtlCol="0" anchor="ctr"/>
          <a:lstStyle/>
          <a:p>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2020/11/30</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8"/>
            </p:custDataLst>
          </p:nvPr>
        </p:nvSpPr>
        <p:spPr>
          <a:xfrm>
            <a:off x="669806" y="952508"/>
            <a:ext cx="10850226"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3" name="标题 1"/>
          <p:cNvSpPr>
            <a:spLocks noGrp="1"/>
          </p:cNvSpPr>
          <p:nvPr>
            <p:ph type="ctrTitle" hasCustomPrompt="1"/>
            <p:custDataLst>
              <p:tags r:id="rId1"/>
            </p:custDataLst>
          </p:nvPr>
        </p:nvSpPr>
        <p:spPr>
          <a:xfrm>
            <a:off x="3668327" y="1830258"/>
            <a:ext cx="5967578" cy="1783660"/>
          </a:xfrm>
        </p:spPr>
        <p:txBody>
          <a:bodyPr anchor="b">
            <a:normAutofit/>
          </a:bodyPr>
          <a:lstStyle>
            <a:lvl1pPr marL="0" indent="0" algn="l">
              <a:buFont typeface="Arial" panose="020B0604020202020204" pitchFamily="34" charset="0"/>
              <a:buNone/>
              <a:defRPr sz="8800" baseline="0">
                <a:solidFill>
                  <a:schemeClr val="accent1"/>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任意多边形: 形状 2"/>
          <p:cNvSpPr/>
          <p:nvPr>
            <p:custDataLst>
              <p:tags r:id="rId2"/>
            </p:custDataLst>
          </p:nvPr>
        </p:nvSpPr>
        <p:spPr>
          <a:xfrm flipH="1">
            <a:off x="9747348" y="3810"/>
            <a:ext cx="1495148" cy="1818640"/>
          </a:xfrm>
          <a:custGeom>
            <a:avLst/>
            <a:gdLst>
              <a:gd name="connsiteX0" fmla="*/ 1498646 w 1495484"/>
              <a:gd name="connsiteY0" fmla="*/ 3162 h 1818661"/>
              <a:gd name="connsiteX1" fmla="*/ 91877 w 1495484"/>
              <a:gd name="connsiteY1" fmla="*/ 1523993 h 1818661"/>
              <a:gd name="connsiteX2" fmla="*/ 3162 w 1495484"/>
              <a:gd name="connsiteY2" fmla="*/ 1821823 h 1818661"/>
              <a:gd name="connsiteX3" fmla="*/ 1422605 w 1495484"/>
              <a:gd name="connsiteY3" fmla="*/ 1328820 h 1818661"/>
            </a:gdLst>
            <a:ahLst/>
            <a:cxnLst>
              <a:cxn ang="0">
                <a:pos x="connsiteX0" y="connsiteY0"/>
              </a:cxn>
              <a:cxn ang="0">
                <a:pos x="connsiteX1" y="connsiteY1"/>
              </a:cxn>
              <a:cxn ang="0">
                <a:pos x="connsiteX2" y="connsiteY2"/>
              </a:cxn>
              <a:cxn ang="0">
                <a:pos x="connsiteX3" y="connsiteY3"/>
              </a:cxn>
            </a:cxnLst>
            <a:rect l="l" t="t" r="r" b="b"/>
            <a:pathLst>
              <a:path w="1495484" h="1818661">
                <a:moveTo>
                  <a:pt x="1498646" y="3162"/>
                </a:moveTo>
                <a:lnTo>
                  <a:pt x="91877" y="1523993"/>
                </a:lnTo>
                <a:lnTo>
                  <a:pt x="3162" y="1821823"/>
                </a:lnTo>
                <a:lnTo>
                  <a:pt x="1422605" y="1328820"/>
                </a:lnTo>
                <a:close/>
              </a:path>
            </a:pathLst>
          </a:custGeom>
          <a:solidFill>
            <a:schemeClr val="accent1">
              <a:lumMod val="60000"/>
              <a:lumOff val="40000"/>
              <a:alpha val="40000"/>
            </a:schemeClr>
          </a:solidFill>
          <a:ln w="6337" cap="flat">
            <a:noFill/>
            <a:prstDash val="solid"/>
            <a:miter/>
          </a:ln>
        </p:spPr>
        <p:txBody>
          <a:bodyPr rtlCol="0" anchor="ctr"/>
          <a:lstStyle/>
          <a:p>
            <a:endParaRPr lang="zh-CN" altLang="en-US"/>
          </a:p>
        </p:txBody>
      </p:sp>
      <p:sp>
        <p:nvSpPr>
          <p:cNvPr id="4" name="任意多边形: 形状 3"/>
          <p:cNvSpPr/>
          <p:nvPr>
            <p:custDataLst>
              <p:tags r:id="rId3"/>
            </p:custDataLst>
          </p:nvPr>
        </p:nvSpPr>
        <p:spPr>
          <a:xfrm flipH="1">
            <a:off x="9747348" y="3810"/>
            <a:ext cx="2439218" cy="2648585"/>
          </a:xfrm>
          <a:custGeom>
            <a:avLst/>
            <a:gdLst>
              <a:gd name="connsiteX0" fmla="*/ 3162 w 2439667"/>
              <a:gd name="connsiteY0" fmla="*/ 3162 h 2648781"/>
              <a:gd name="connsiteX1" fmla="*/ 2442829 w 2439667"/>
              <a:gd name="connsiteY1" fmla="*/ 3162 h 2648781"/>
              <a:gd name="connsiteX2" fmla="*/ 3162 w 2439667"/>
              <a:gd name="connsiteY2" fmla="*/ 2651944 h 2648781"/>
            </a:gdLst>
            <a:ahLst/>
            <a:cxnLst>
              <a:cxn ang="0">
                <a:pos x="connsiteX0" y="connsiteY0"/>
              </a:cxn>
              <a:cxn ang="0">
                <a:pos x="connsiteX1" y="connsiteY1"/>
              </a:cxn>
              <a:cxn ang="0">
                <a:pos x="connsiteX2" y="connsiteY2"/>
              </a:cxn>
            </a:cxnLst>
            <a:rect l="l" t="t" r="r" b="b"/>
            <a:pathLst>
              <a:path w="2439667" h="2648781">
                <a:moveTo>
                  <a:pt x="3162" y="3162"/>
                </a:moveTo>
                <a:lnTo>
                  <a:pt x="2442829" y="3162"/>
                </a:lnTo>
                <a:lnTo>
                  <a:pt x="3162" y="2651944"/>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7" name="任意多边形: 形状 6"/>
          <p:cNvSpPr/>
          <p:nvPr>
            <p:custDataLst>
              <p:tags r:id="rId4"/>
            </p:custDataLst>
          </p:nvPr>
        </p:nvSpPr>
        <p:spPr>
          <a:xfrm flipH="1">
            <a:off x="218400" y="593090"/>
            <a:ext cx="2635396" cy="1799590"/>
          </a:xfrm>
          <a:custGeom>
            <a:avLst/>
            <a:gdLst>
              <a:gd name="connsiteX0" fmla="*/ 2639270 w 2636108"/>
              <a:gd name="connsiteY0" fmla="*/ 1802813 h 1799650"/>
              <a:gd name="connsiteX1" fmla="*/ 700210 w 2636108"/>
              <a:gd name="connsiteY1" fmla="*/ 1663403 h 1799650"/>
              <a:gd name="connsiteX2" fmla="*/ 3162 w 2636108"/>
              <a:gd name="connsiteY2" fmla="*/ 3162 h 1799650"/>
            </a:gdLst>
            <a:ahLst/>
            <a:cxnLst>
              <a:cxn ang="0">
                <a:pos x="connsiteX0" y="connsiteY0"/>
              </a:cxn>
              <a:cxn ang="0">
                <a:pos x="connsiteX1" y="connsiteY1"/>
              </a:cxn>
              <a:cxn ang="0">
                <a:pos x="connsiteX2" y="connsiteY2"/>
              </a:cxn>
            </a:cxnLst>
            <a:rect l="l" t="t" r="r" b="b"/>
            <a:pathLst>
              <a:path w="2636108" h="1799650">
                <a:moveTo>
                  <a:pt x="2639270" y="1802813"/>
                </a:moveTo>
                <a:lnTo>
                  <a:pt x="700210" y="1663403"/>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8" name="任意多边形: 形状 7"/>
          <p:cNvSpPr/>
          <p:nvPr>
            <p:custDataLst>
              <p:tags r:id="rId5"/>
            </p:custDataLst>
          </p:nvPr>
        </p:nvSpPr>
        <p:spPr>
          <a:xfrm flipH="1">
            <a:off x="421562" y="4528185"/>
            <a:ext cx="2071621" cy="2097405"/>
          </a:xfrm>
          <a:custGeom>
            <a:avLst/>
            <a:gdLst>
              <a:gd name="connsiteX0" fmla="*/ 2075295 w 2072133"/>
              <a:gd name="connsiteY0" fmla="*/ 123561 h 2097480"/>
              <a:gd name="connsiteX1" fmla="*/ 883977 w 2072133"/>
              <a:gd name="connsiteY1" fmla="*/ 2100642 h 2097480"/>
              <a:gd name="connsiteX2" fmla="*/ 3162 w 2072133"/>
              <a:gd name="connsiteY2" fmla="*/ 3162 h 2097480"/>
            </a:gdLst>
            <a:ahLst/>
            <a:cxnLst>
              <a:cxn ang="0">
                <a:pos x="connsiteX0" y="connsiteY0"/>
              </a:cxn>
              <a:cxn ang="0">
                <a:pos x="connsiteX1" y="connsiteY1"/>
              </a:cxn>
              <a:cxn ang="0">
                <a:pos x="connsiteX2" y="connsiteY2"/>
              </a:cxn>
            </a:cxnLst>
            <a:rect l="l" t="t" r="r" b="b"/>
            <a:pathLst>
              <a:path w="2072133" h="2097480">
                <a:moveTo>
                  <a:pt x="2075295" y="123561"/>
                </a:moveTo>
                <a:lnTo>
                  <a:pt x="883977" y="2100642"/>
                </a:lnTo>
                <a:lnTo>
                  <a:pt x="3162" y="31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9" name="任意多边形: 形状 8"/>
          <p:cNvSpPr/>
          <p:nvPr>
            <p:custDataLst>
              <p:tags r:id="rId6"/>
            </p:custDataLst>
          </p:nvPr>
        </p:nvSpPr>
        <p:spPr>
          <a:xfrm flipH="1">
            <a:off x="-3174" y="4319270"/>
            <a:ext cx="2983947" cy="2528570"/>
          </a:xfrm>
          <a:custGeom>
            <a:avLst/>
            <a:gdLst>
              <a:gd name="connsiteX0" fmla="*/ 2987794 w 2984632"/>
              <a:gd name="connsiteY0" fmla="*/ 2531544 h 2528382"/>
              <a:gd name="connsiteX1" fmla="*/ 3162 w 2984632"/>
              <a:gd name="connsiteY1" fmla="*/ 2531544 h 2528382"/>
              <a:gd name="connsiteX2" fmla="*/ 2987794 w 2984632"/>
              <a:gd name="connsiteY2" fmla="*/ 3162 h 2528382"/>
            </a:gdLst>
            <a:ahLst/>
            <a:cxnLst>
              <a:cxn ang="0">
                <a:pos x="connsiteX0" y="connsiteY0"/>
              </a:cxn>
              <a:cxn ang="0">
                <a:pos x="connsiteX1" y="connsiteY1"/>
              </a:cxn>
              <a:cxn ang="0">
                <a:pos x="connsiteX2" y="connsiteY2"/>
              </a:cxn>
            </a:cxnLst>
            <a:rect l="l" t="t" r="r" b="b"/>
            <a:pathLst>
              <a:path w="2984632" h="2528382">
                <a:moveTo>
                  <a:pt x="2987794" y="2531544"/>
                </a:moveTo>
                <a:lnTo>
                  <a:pt x="3162" y="2531544"/>
                </a:lnTo>
                <a:lnTo>
                  <a:pt x="2987794" y="3162"/>
                </a:lnTo>
                <a:close/>
              </a:path>
            </a:pathLst>
          </a:custGeom>
          <a:solidFill>
            <a:schemeClr val="accent2">
              <a:alpha val="80000"/>
            </a:schemeClr>
          </a:solidFill>
          <a:ln w="6337" cap="flat">
            <a:noFill/>
            <a:prstDash val="solid"/>
            <a:miter/>
          </a:ln>
        </p:spPr>
        <p:txBody>
          <a:bodyPr rtlCol="0" anchor="ctr"/>
          <a:lstStyle/>
          <a:p>
            <a:endParaRPr lang="zh-CN" altLang="en-US"/>
          </a:p>
        </p:txBody>
      </p:sp>
      <p:sp>
        <p:nvSpPr>
          <p:cNvPr id="10" name="任意多边形: 形状 9"/>
          <p:cNvSpPr/>
          <p:nvPr>
            <p:custDataLst>
              <p:tags r:id="rId7"/>
            </p:custDataLst>
          </p:nvPr>
        </p:nvSpPr>
        <p:spPr>
          <a:xfrm flipH="1">
            <a:off x="2512864" y="4528185"/>
            <a:ext cx="1907187" cy="2319020"/>
          </a:xfrm>
          <a:custGeom>
            <a:avLst/>
            <a:gdLst>
              <a:gd name="connsiteX0" fmla="*/ 327606 w 1907376"/>
              <a:gd name="connsiteY0" fmla="*/ 2322430 h 2319268"/>
              <a:gd name="connsiteX1" fmla="*/ 1906736 w 1907376"/>
              <a:gd name="connsiteY1" fmla="*/ 2322430 h 2319268"/>
              <a:gd name="connsiteX2" fmla="*/ 333309 w 1907376"/>
              <a:gd name="connsiteY2" fmla="*/ 3162 h 2319268"/>
              <a:gd name="connsiteX3" fmla="*/ 3162 w 1907376"/>
              <a:gd name="connsiteY3" fmla="*/ 1876953 h 2319268"/>
              <a:gd name="connsiteX4" fmla="*/ 795895 w 1907376"/>
              <a:gd name="connsiteY4" fmla="*/ 1923212 h 231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376" h="2319268">
                <a:moveTo>
                  <a:pt x="327606" y="2322430"/>
                </a:moveTo>
                <a:lnTo>
                  <a:pt x="1906736" y="2322430"/>
                </a:lnTo>
                <a:lnTo>
                  <a:pt x="333309" y="3162"/>
                </a:lnTo>
                <a:lnTo>
                  <a:pt x="3162" y="1876953"/>
                </a:lnTo>
                <a:lnTo>
                  <a:pt x="795895" y="192321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1" name="任意多边形: 形状 10"/>
          <p:cNvSpPr/>
          <p:nvPr>
            <p:custDataLst>
              <p:tags r:id="rId8"/>
            </p:custDataLst>
          </p:nvPr>
        </p:nvSpPr>
        <p:spPr>
          <a:xfrm flipH="1">
            <a:off x="3625178" y="6327775"/>
            <a:ext cx="2135110" cy="519430"/>
          </a:xfrm>
          <a:custGeom>
            <a:avLst/>
            <a:gdLst>
              <a:gd name="connsiteX0" fmla="*/ 1344029 w 2135501"/>
              <a:gd name="connsiteY0" fmla="*/ 77302 h 519617"/>
              <a:gd name="connsiteX1" fmla="*/ 64629 w 2135501"/>
              <a:gd name="connsiteY1" fmla="*/ 3162 h 519617"/>
              <a:gd name="connsiteX2" fmla="*/ 3162 w 2135501"/>
              <a:gd name="connsiteY2" fmla="*/ 522779 h 519617"/>
              <a:gd name="connsiteX3" fmla="*/ 1266086 w 2135501"/>
              <a:gd name="connsiteY3" fmla="*/ 522779 h 519617"/>
              <a:gd name="connsiteX4" fmla="*/ 1668472 w 2135501"/>
              <a:gd name="connsiteY4" fmla="*/ 522779 h 519617"/>
              <a:gd name="connsiteX5" fmla="*/ 2136762 w 2135501"/>
              <a:gd name="connsiteY5" fmla="*/ 123561 h 51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5501" h="519617">
                <a:moveTo>
                  <a:pt x="1344029" y="77302"/>
                </a:moveTo>
                <a:lnTo>
                  <a:pt x="64629" y="3162"/>
                </a:lnTo>
                <a:lnTo>
                  <a:pt x="3162" y="522779"/>
                </a:lnTo>
                <a:lnTo>
                  <a:pt x="1266086" y="522779"/>
                </a:lnTo>
                <a:lnTo>
                  <a:pt x="1668472" y="522779"/>
                </a:lnTo>
                <a:lnTo>
                  <a:pt x="2136762" y="123561"/>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12" name="任意多边形: 形状 11"/>
          <p:cNvSpPr/>
          <p:nvPr>
            <p:custDataLst>
              <p:tags r:id="rId9"/>
            </p:custDataLst>
          </p:nvPr>
        </p:nvSpPr>
        <p:spPr>
          <a:xfrm flipH="1">
            <a:off x="-3174" y="3810"/>
            <a:ext cx="1881792" cy="2927350"/>
          </a:xfrm>
          <a:custGeom>
            <a:avLst/>
            <a:gdLst>
              <a:gd name="connsiteX0" fmla="*/ 908690 w 1882029"/>
              <a:gd name="connsiteY0" fmla="*/ 3162 h 2927600"/>
              <a:gd name="connsiteX1" fmla="*/ 518344 w 1882029"/>
              <a:gd name="connsiteY1" fmla="*/ 3162 h 2927600"/>
              <a:gd name="connsiteX2" fmla="*/ 3162 w 1882029"/>
              <a:gd name="connsiteY2" fmla="*/ 2930763 h 2927600"/>
              <a:gd name="connsiteX3" fmla="*/ 1885191 w 1882029"/>
              <a:gd name="connsiteY3" fmla="*/ 2208368 h 2927600"/>
              <a:gd name="connsiteX4" fmla="*/ 1885191 w 1882029"/>
              <a:gd name="connsiteY4" fmla="*/ 1442882 h 29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2029" h="2927600">
                <a:moveTo>
                  <a:pt x="908690" y="3162"/>
                </a:moveTo>
                <a:lnTo>
                  <a:pt x="518344" y="3162"/>
                </a:lnTo>
                <a:lnTo>
                  <a:pt x="3162" y="2930763"/>
                </a:lnTo>
                <a:lnTo>
                  <a:pt x="1885191" y="2208368"/>
                </a:lnTo>
                <a:lnTo>
                  <a:pt x="1885191" y="1442882"/>
                </a:lnTo>
                <a:close/>
              </a:path>
            </a:pathLst>
          </a:custGeom>
          <a:solidFill>
            <a:schemeClr val="accent1">
              <a:lumMod val="60000"/>
              <a:lumOff val="40000"/>
              <a:alpha val="39000"/>
            </a:schemeClr>
          </a:solidFill>
          <a:ln w="6337" cap="flat">
            <a:noFill/>
            <a:prstDash val="solid"/>
            <a:miter/>
          </a:ln>
        </p:spPr>
        <p:txBody>
          <a:bodyPr rtlCol="0" anchor="ctr"/>
          <a:lstStyle/>
          <a:p>
            <a:endParaRPr lang="zh-CN" altLang="en-US"/>
          </a:p>
        </p:txBody>
      </p:sp>
      <p:sp>
        <p:nvSpPr>
          <p:cNvPr id="14" name="任意多边形: 形状 13"/>
          <p:cNvSpPr/>
          <p:nvPr>
            <p:custDataLst>
              <p:tags r:id="rId10"/>
            </p:custDataLst>
          </p:nvPr>
        </p:nvSpPr>
        <p:spPr>
          <a:xfrm flipH="1">
            <a:off x="10691418" y="3810"/>
            <a:ext cx="1495148" cy="2256155"/>
          </a:xfrm>
          <a:custGeom>
            <a:avLst/>
            <a:gdLst>
              <a:gd name="connsiteX0" fmla="*/ 1498646 w 1495484"/>
              <a:gd name="connsiteY0" fmla="*/ 3162 h 2255900"/>
              <a:gd name="connsiteX1" fmla="*/ 3162 w 1495484"/>
              <a:gd name="connsiteY1" fmla="*/ 3162 h 2255900"/>
              <a:gd name="connsiteX2" fmla="*/ 3162 w 1495484"/>
              <a:gd name="connsiteY2" fmla="*/ 1821823 h 2255900"/>
              <a:gd name="connsiteX3" fmla="*/ 814272 w 1495484"/>
              <a:gd name="connsiteY3" fmla="*/ 2259062 h 2255900"/>
            </a:gdLst>
            <a:ahLst/>
            <a:cxnLst>
              <a:cxn ang="0">
                <a:pos x="connsiteX0" y="connsiteY0"/>
              </a:cxn>
              <a:cxn ang="0">
                <a:pos x="connsiteX1" y="connsiteY1"/>
              </a:cxn>
              <a:cxn ang="0">
                <a:pos x="connsiteX2" y="connsiteY2"/>
              </a:cxn>
              <a:cxn ang="0">
                <a:pos x="connsiteX3" y="connsiteY3"/>
              </a:cxn>
            </a:cxnLst>
            <a:rect l="l" t="t" r="r" b="b"/>
            <a:pathLst>
              <a:path w="1495484" h="2255900">
                <a:moveTo>
                  <a:pt x="1498646" y="3162"/>
                </a:moveTo>
                <a:lnTo>
                  <a:pt x="3162" y="3162"/>
                </a:lnTo>
                <a:lnTo>
                  <a:pt x="3162" y="1821823"/>
                </a:lnTo>
                <a:lnTo>
                  <a:pt x="814272" y="2259062"/>
                </a:lnTo>
                <a:close/>
              </a:path>
            </a:pathLst>
          </a:custGeom>
          <a:solidFill>
            <a:schemeClr val="accent1">
              <a:alpha val="80000"/>
            </a:schemeClr>
          </a:solidFill>
          <a:ln w="6337" cap="flat">
            <a:noFill/>
            <a:prstDash val="solid"/>
            <a:miter/>
          </a:ln>
        </p:spPr>
        <p:txBody>
          <a:bodyPr rtlCol="0" anchor="ctr"/>
          <a:lstStyle/>
          <a:p>
            <a:endParaRPr lang="zh-CN" altLang="en-US"/>
          </a:p>
        </p:txBody>
      </p:sp>
      <p:sp>
        <p:nvSpPr>
          <p:cNvPr id="2" name="日期占位符 1"/>
          <p:cNvSpPr>
            <a:spLocks noGrp="1"/>
          </p:cNvSpPr>
          <p:nvPr>
            <p:ph type="dt" sz="half" idx="19"/>
            <p:custDataLst>
              <p:tags r:id="rId11"/>
            </p:custDataLst>
          </p:nvPr>
        </p:nvSpPr>
        <p:spPr/>
        <p:txBody>
          <a:bodyPr/>
          <a:lstStyle/>
          <a:p>
            <a:fld id="{760FBDFE-C587-4B4C-A407-44438C67B59E}" type="datetimeFigureOut">
              <a:rPr lang="zh-CN" altLang="en-US" smtClean="0"/>
              <a:t>2020/11/30</a:t>
            </a:fld>
            <a:endParaRPr lang="zh-CN" altLang="en-US" dirty="0"/>
          </a:p>
        </p:txBody>
      </p:sp>
      <p:sp>
        <p:nvSpPr>
          <p:cNvPr id="5" name="页脚占位符 4"/>
          <p:cNvSpPr>
            <a:spLocks noGrp="1"/>
          </p:cNvSpPr>
          <p:nvPr>
            <p:ph type="ftr" sz="quarter" idx="20"/>
            <p:custDataLst>
              <p:tags r:id="rId12"/>
            </p:custDataLst>
          </p:nvPr>
        </p:nvSpPr>
        <p:spPr/>
        <p:txBody>
          <a:bodyPr/>
          <a:lstStyle/>
          <a:p>
            <a:endParaRPr lang="zh-CN" altLang="en-US" dirty="0"/>
          </a:p>
        </p:txBody>
      </p:sp>
      <p:sp>
        <p:nvSpPr>
          <p:cNvPr id="17" name="灯片编号占位符 16"/>
          <p:cNvSpPr>
            <a:spLocks noGrp="1"/>
          </p:cNvSpPr>
          <p:nvPr>
            <p:ph type="sldNum" sz="quarter" idx="21"/>
            <p:custDataLst>
              <p:tags r:id="rId13"/>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96" y="1709738"/>
            <a:ext cx="10513651"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696" y="4589463"/>
            <a:ext cx="1051365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045" y="1825625"/>
            <a:ext cx="518064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1056" y="1825625"/>
            <a:ext cx="518064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33" y="365125"/>
            <a:ext cx="10513651" cy="1325563"/>
          </a:xfrm>
        </p:spPr>
        <p:txBody>
          <a:bodyPr/>
          <a:lstStyle/>
          <a:p>
            <a:r>
              <a:rPr lang="zh-CN" altLang="en-US"/>
              <a:t>单击此处编辑母版标题样式</a:t>
            </a:r>
          </a:p>
        </p:txBody>
      </p:sp>
      <p:sp>
        <p:nvSpPr>
          <p:cNvPr id="3" name="文本占位符 2"/>
          <p:cNvSpPr>
            <a:spLocks noGrp="1"/>
          </p:cNvSpPr>
          <p:nvPr>
            <p:ph type="body" idx="1"/>
          </p:nvPr>
        </p:nvSpPr>
        <p:spPr>
          <a:xfrm>
            <a:off x="839633" y="1681163"/>
            <a:ext cx="515683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633" y="2505075"/>
            <a:ext cx="515683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1056" y="1681163"/>
            <a:ext cx="518222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1056" y="2505075"/>
            <a:ext cx="518222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33" y="457200"/>
            <a:ext cx="393150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2228" y="987425"/>
            <a:ext cx="6171056"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633" y="2057400"/>
            <a:ext cx="393150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33" y="457200"/>
            <a:ext cx="393150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228" y="987425"/>
            <a:ext cx="617105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633" y="2057400"/>
            <a:ext cx="393150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45" y="365125"/>
            <a:ext cx="10513651"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45" y="1825625"/>
            <a:ext cx="10513651"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45" y="6356350"/>
            <a:ext cx="274269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2020/11/30</a:t>
            </a:fld>
            <a:endParaRPr lang="zh-CN" altLang="en-US"/>
          </a:p>
        </p:txBody>
      </p:sp>
      <p:sp>
        <p:nvSpPr>
          <p:cNvPr id="5" name="页脚占位符 4"/>
          <p:cNvSpPr>
            <a:spLocks noGrp="1"/>
          </p:cNvSpPr>
          <p:nvPr>
            <p:ph type="ftr" sz="quarter" idx="3"/>
          </p:nvPr>
        </p:nvSpPr>
        <p:spPr>
          <a:xfrm>
            <a:off x="4037851" y="6356350"/>
            <a:ext cx="411403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004" y="6356350"/>
            <a:ext cx="274269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758" y="443230"/>
            <a:ext cx="10850226" cy="441964"/>
          </a:xfrm>
          <a:prstGeom prst="rect">
            <a:avLst/>
          </a:prstGeom>
        </p:spPr>
        <p:txBody>
          <a:bodyPr vert="horz" lIns="90000" tIns="46800" rIns="90000" bIns="468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758" y="952508"/>
            <a:ext cx="10850226"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579" y="6349833"/>
            <a:ext cx="26995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t>2020/11/30</a:t>
            </a:fld>
            <a:endParaRPr lang="zh-CN" altLang="en-US"/>
          </a:p>
        </p:txBody>
      </p:sp>
      <p:sp>
        <p:nvSpPr>
          <p:cNvPr id="5" name="页脚占位符 4"/>
          <p:cNvSpPr>
            <a:spLocks noGrp="1"/>
          </p:cNvSpPr>
          <p:nvPr>
            <p:ph type="ftr" sz="quarter" idx="3"/>
            <p:custDataLst>
              <p:tags r:id="rId16"/>
            </p:custDataLst>
          </p:nvPr>
        </p:nvSpPr>
        <p:spPr>
          <a:xfrm>
            <a:off x="4115237" y="6349833"/>
            <a:ext cx="3959267"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09004" y="6349833"/>
            <a:ext cx="26995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0.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7.xml"/><Relationship Id="rId1" Type="http://schemas.openxmlformats.org/officeDocument/2006/relationships/tags" Target="../tags/tag13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7.xml"/><Relationship Id="rId1" Type="http://schemas.openxmlformats.org/officeDocument/2006/relationships/tags" Target="../tags/tag13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7.xml"/><Relationship Id="rId1" Type="http://schemas.openxmlformats.org/officeDocument/2006/relationships/tags" Target="../tags/tag13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7.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2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7.xml"/><Relationship Id="rId1" Type="http://schemas.openxmlformats.org/officeDocument/2006/relationships/tags" Target="../tags/tag13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14.wmf"/><Relationship Id="rId2" Type="http://schemas.openxmlformats.org/officeDocument/2006/relationships/tags" Target="../tags/tag139.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40.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17.xml"/><Relationship Id="rId1" Type="http://schemas.openxmlformats.org/officeDocument/2006/relationships/tags" Target="../tags/tag14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7.xml"/><Relationship Id="rId1" Type="http://schemas.openxmlformats.org/officeDocument/2006/relationships/tags" Target="../tags/tag14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7.xml"/><Relationship Id="rId1" Type="http://schemas.openxmlformats.org/officeDocument/2006/relationships/tags" Target="../tags/tag143.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17.xml"/><Relationship Id="rId1" Type="http://schemas.openxmlformats.org/officeDocument/2006/relationships/tags" Target="../tags/tag144.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2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4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4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8.xml"/><Relationship Id="rId1" Type="http://schemas.openxmlformats.org/officeDocument/2006/relationships/vmlDrawing" Target="../drawings/vmlDrawing4.vml"/><Relationship Id="rId5" Type="http://schemas.openxmlformats.org/officeDocument/2006/relationships/image" Target="../media/image21.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23.wmf"/><Relationship Id="rId2" Type="http://schemas.openxmlformats.org/officeDocument/2006/relationships/tags" Target="../tags/tag149.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2.w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25.wmf"/><Relationship Id="rId2" Type="http://schemas.openxmlformats.org/officeDocument/2006/relationships/tags" Target="../tags/tag150.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4.wmf"/><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51.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7.jpeg"/></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17.xml"/><Relationship Id="rId1" Type="http://schemas.openxmlformats.org/officeDocument/2006/relationships/tags" Target="../tags/tag15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5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7.xml"/><Relationship Id="rId1" Type="http://schemas.openxmlformats.org/officeDocument/2006/relationships/tags" Target="../tags/tag15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12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7.xml"/><Relationship Id="rId1" Type="http://schemas.openxmlformats.org/officeDocument/2006/relationships/tags" Target="../tags/tag155.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7.xml"/><Relationship Id="rId1" Type="http://schemas.openxmlformats.org/officeDocument/2006/relationships/tags" Target="../tags/tag156.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34.wmf"/><Relationship Id="rId2" Type="http://schemas.openxmlformats.org/officeDocument/2006/relationships/tags" Target="../tags/tag157.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33.wmf"/><Relationship Id="rId4" Type="http://schemas.openxmlformats.org/officeDocument/2006/relationships/oleObject" Target="../embeddings/oleObject11.bin"/></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58.xml"/></Relationships>
</file>

<file path=ppt/slides/_rels/slide44.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slideLayout" Target="../slideLayouts/slideLayout17.xml"/><Relationship Id="rId1" Type="http://schemas.openxmlformats.org/officeDocument/2006/relationships/tags" Target="../tags/tag159.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slideLayout" Target="../slideLayouts/slideLayout17.xml"/><Relationship Id="rId1" Type="http://schemas.openxmlformats.org/officeDocument/2006/relationships/tags" Target="../tags/tag160.xml"/><Relationship Id="rId4" Type="http://schemas.openxmlformats.org/officeDocument/2006/relationships/image" Target="../media/image37.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61.xml"/></Relationships>
</file>

<file path=ppt/slides/_rels/slide4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Layout" Target="../slideLayouts/slideLayout17.xml"/><Relationship Id="rId1" Type="http://schemas.openxmlformats.org/officeDocument/2006/relationships/tags" Target="../tags/tag162.xml"/></Relationships>
</file>

<file path=ppt/slides/_rels/slide4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slideLayout" Target="../slideLayouts/slideLayout17.xml"/><Relationship Id="rId1" Type="http://schemas.openxmlformats.org/officeDocument/2006/relationships/tags" Target="../tags/tag16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6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7.xml"/><Relationship Id="rId1" Type="http://schemas.openxmlformats.org/officeDocument/2006/relationships/tags" Target="../tags/tag125.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17.xml"/><Relationship Id="rId1" Type="http://schemas.openxmlformats.org/officeDocument/2006/relationships/tags" Target="../tags/tag165.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17.xml"/><Relationship Id="rId1" Type="http://schemas.openxmlformats.org/officeDocument/2006/relationships/tags" Target="../tags/tag166.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17.xml"/><Relationship Id="rId1" Type="http://schemas.openxmlformats.org/officeDocument/2006/relationships/tags" Target="../tags/tag167.xml"/></Relationships>
</file>

<file path=ppt/slides/_rels/slide5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slideLayout" Target="../slideLayouts/slideLayout17.xml"/><Relationship Id="rId1" Type="http://schemas.openxmlformats.org/officeDocument/2006/relationships/tags" Target="../tags/tag16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6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7.xml"/><Relationship Id="rId1" Type="http://schemas.openxmlformats.org/officeDocument/2006/relationships/tags" Target="../tags/tag12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7.xml"/><Relationship Id="rId1" Type="http://schemas.openxmlformats.org/officeDocument/2006/relationships/tags" Target="../tags/tag12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2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9.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2929395" y="1159510"/>
            <a:ext cx="3164205" cy="1341120"/>
          </a:xfrm>
        </p:spPr>
        <p:txBody>
          <a:bodyPr>
            <a:noAutofit/>
            <a:scene3d>
              <a:camera prst="orthographicFront"/>
              <a:lightRig rig="threePt" dir="t"/>
            </a:scene3d>
          </a:bodyPr>
          <a:lstStyle/>
          <a:p>
            <a:r>
              <a:rPr lang="zh-CN" altLang="en-US" sz="6600" dirty="0">
                <a:solidFill>
                  <a:schemeClr val="accent1"/>
                </a:solidFill>
                <a:effectLst>
                  <a:outerShdw blurRad="38100" dist="25400" dir="5400000" algn="ctr" rotWithShape="0">
                    <a:srgbClr val="6E747A">
                      <a:alpha val="43000"/>
                    </a:srgbClr>
                  </a:outerShdw>
                </a:effectLst>
              </a:rPr>
              <a:t>第</a:t>
            </a:r>
            <a:r>
              <a:rPr lang="en-US" altLang="zh-CN" sz="6600" dirty="0">
                <a:solidFill>
                  <a:schemeClr val="accent1"/>
                </a:solidFill>
                <a:effectLst>
                  <a:outerShdw blurRad="38100" dist="25400" dir="5400000" algn="ctr" rotWithShape="0">
                    <a:srgbClr val="6E747A">
                      <a:alpha val="43000"/>
                    </a:srgbClr>
                  </a:outerShdw>
                </a:effectLst>
              </a:rPr>
              <a:t>14</a:t>
            </a:r>
            <a:r>
              <a:rPr lang="zh-CN" altLang="en-US" sz="6600" dirty="0">
                <a:solidFill>
                  <a:schemeClr val="accent1"/>
                </a:solidFill>
                <a:effectLst>
                  <a:outerShdw blurRad="38100" dist="25400" dir="5400000" algn="ctr" rotWithShape="0">
                    <a:srgbClr val="6E747A">
                      <a:alpha val="43000"/>
                    </a:srgbClr>
                  </a:outerShdw>
                </a:effectLst>
              </a:rPr>
              <a:t>章</a:t>
            </a:r>
          </a:p>
        </p:txBody>
      </p:sp>
      <p:sp>
        <p:nvSpPr>
          <p:cNvPr id="6" name="文本占位符 5"/>
          <p:cNvSpPr>
            <a:spLocks noGrp="1"/>
          </p:cNvSpPr>
          <p:nvPr>
            <p:ph type="body" idx="1"/>
            <p:custDataLst>
              <p:tags r:id="rId3"/>
            </p:custDataLst>
          </p:nvPr>
        </p:nvSpPr>
        <p:spPr>
          <a:xfrm>
            <a:off x="2119461" y="3390811"/>
            <a:ext cx="5419185" cy="1015623"/>
          </a:xfrm>
        </p:spPr>
        <p:txBody>
          <a:bodyPr>
            <a:normAutofit/>
          </a:bodyPr>
          <a:lstStyle/>
          <a:p>
            <a:pPr lvl="0"/>
            <a:r>
              <a:rPr lang="zh-CN" altLang="en-US" sz="4800" dirty="0">
                <a:solidFill>
                  <a:schemeClr val="accent1"/>
                </a:solidFill>
                <a:effectLst>
                  <a:outerShdw blurRad="38100" dist="25400" dir="5400000" algn="ctr" rotWithShape="0">
                    <a:srgbClr val="6E747A">
                      <a:alpha val="43000"/>
                    </a:srgbClr>
                  </a:outerShdw>
                </a:effectLst>
              </a:rPr>
              <a:t>传感器应用技术</a:t>
            </a:r>
            <a:endParaRPr lang="en-US" altLang="zh-CN" sz="4800" dirty="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3085" y="352425"/>
            <a:ext cx="10471785" cy="5632311"/>
          </a:xfrm>
          <a:prstGeom prst="rect">
            <a:avLst/>
          </a:prstGeom>
          <a:noFill/>
        </p:spPr>
        <p:txBody>
          <a:bodyPr wrap="square" rtlCol="0">
            <a:spAutoFit/>
          </a:bodyPr>
          <a:lstStyle/>
          <a:p>
            <a:pPr indent="0" fontAlgn="auto">
              <a:lnSpc>
                <a:spcPct val="150000"/>
              </a:lnSpc>
              <a:buClrTx/>
              <a:buSzTx/>
              <a:buFontTx/>
            </a:pPr>
            <a:r>
              <a:rPr lang="en-US" altLang="zh-CN" sz="2400" b="1" dirty="0" smtClean="0">
                <a:solidFill>
                  <a:srgbClr val="0000FF"/>
                </a:solidFill>
                <a:latin typeface="黑体" panose="02010609060101010101" charset="-122"/>
                <a:ea typeface="黑体" panose="02010609060101010101" charset="-122"/>
              </a:rPr>
              <a:t>14.1.2 </a:t>
            </a:r>
            <a:r>
              <a:rPr lang="zh-CN" altLang="en-US" sz="2400" b="1" dirty="0" smtClean="0">
                <a:solidFill>
                  <a:srgbClr val="0000FF"/>
                </a:solidFill>
                <a:latin typeface="黑体" panose="02010609060101010101" charset="-122"/>
                <a:ea typeface="黑体" panose="02010609060101010101" charset="-122"/>
              </a:rPr>
              <a:t>ADC</a:t>
            </a:r>
            <a:r>
              <a:rPr lang="zh-CN" altLang="en-US" sz="2400" b="1" dirty="0">
                <a:solidFill>
                  <a:srgbClr val="0000FF"/>
                </a:solidFill>
                <a:latin typeface="黑体" panose="02010609060101010101" charset="-122"/>
                <a:ea typeface="黑体" panose="02010609060101010101" charset="-122"/>
              </a:rPr>
              <a:t>接口技术</a:t>
            </a:r>
          </a:p>
          <a:p>
            <a:pPr indent="0" fontAlgn="auto">
              <a:lnSpc>
                <a:spcPct val="150000"/>
              </a:lnSpc>
              <a:buClrTx/>
              <a:buSzTx/>
              <a:buFontTx/>
            </a:pPr>
            <a:r>
              <a:rPr lang="zh-CN" altLang="en-US" sz="2400" dirty="0">
                <a:solidFill>
                  <a:srgbClr val="0000FF"/>
                </a:solidFill>
                <a:latin typeface="黑体" panose="02010609060101010101" charset="-122"/>
                <a:ea typeface="黑体" panose="02010609060101010101" charset="-122"/>
              </a:rPr>
              <a:t>1.A/D转换器（ADC）的主要技术指标</a:t>
            </a:r>
          </a:p>
          <a:p>
            <a:pPr indent="0" fontAlgn="auto">
              <a:lnSpc>
                <a:spcPct val="150000"/>
              </a:lnSpc>
              <a:buClrTx/>
              <a:buSzTx/>
              <a:buFontTx/>
            </a:pPr>
            <a:r>
              <a:rPr lang="zh-CN" altLang="en-US" sz="2400" dirty="0">
                <a:solidFill>
                  <a:srgbClr val="0000FF"/>
                </a:solidFill>
                <a:latin typeface="黑体" panose="02010609060101010101" charset="-122"/>
                <a:ea typeface="黑体" panose="02010609060101010101" charset="-122"/>
              </a:rPr>
              <a:t>（1）分辨力</a:t>
            </a:r>
          </a:p>
          <a:p>
            <a:pPr indent="0" fontAlgn="auto">
              <a:lnSpc>
                <a:spcPct val="150000"/>
              </a:lnSpc>
              <a:buClrTx/>
              <a:buSzTx/>
              <a:buFontTx/>
            </a:pPr>
            <a:r>
              <a:rPr lang="zh-CN" altLang="en-US" sz="2400" dirty="0">
                <a:highlight>
                  <a:srgbClr val="00FF00"/>
                </a:highlight>
                <a:latin typeface="黑体" panose="02010609060101010101" charset="-122"/>
                <a:ea typeface="黑体" panose="02010609060101010101" charset="-122"/>
              </a:rPr>
              <a:t>分辨力表示ADC对输入量微小变化的敏感度</a:t>
            </a:r>
            <a:r>
              <a:rPr lang="zh-CN" altLang="en-US" sz="2400" dirty="0">
                <a:latin typeface="黑体" panose="02010609060101010101" charset="-122"/>
                <a:ea typeface="黑体" panose="02010609060101010101" charset="-122"/>
              </a:rPr>
              <a:t>， 它等于输出数字量最低位一个字（1 LSB）所代表的输入模拟电压值。 如输入满量程模拟电压为Um的N位ADC，其分辨率为：</a:t>
            </a:r>
          </a:p>
          <a:p>
            <a:pPr indent="0" fontAlgn="auto">
              <a:lnSpc>
                <a:spcPct val="150000"/>
              </a:lnSpc>
              <a:buClrTx/>
              <a:buSzTx/>
              <a:buFontTx/>
            </a:pPr>
            <a:endParaRPr lang="zh-CN" altLang="en-US" sz="2400" dirty="0">
              <a:solidFill>
                <a:srgbClr val="00B0F0"/>
              </a:solidFill>
              <a:latin typeface="黑体" panose="02010609060101010101" charset="-122"/>
              <a:ea typeface="黑体" panose="02010609060101010101" charset="-122"/>
            </a:endParaRPr>
          </a:p>
          <a:p>
            <a:pPr indent="0" fontAlgn="auto">
              <a:lnSpc>
                <a:spcPct val="150000"/>
              </a:lnSpc>
              <a:buClrTx/>
              <a:buSzTx/>
              <a:buFontTx/>
            </a:pPr>
            <a:endParaRPr lang="zh-CN" altLang="en-US" sz="2400" dirty="0">
              <a:solidFill>
                <a:srgbClr val="00B0F0"/>
              </a:solidFill>
              <a:latin typeface="黑体" panose="02010609060101010101" charset="-122"/>
              <a:ea typeface="黑体" panose="02010609060101010101" charset="-122"/>
            </a:endParaRPr>
          </a:p>
          <a:p>
            <a:pPr indent="0" fontAlgn="auto">
              <a:lnSpc>
                <a:spcPct val="150000"/>
              </a:lnSpc>
              <a:buClrTx/>
              <a:buSzTx/>
              <a:buFontTx/>
            </a:pPr>
            <a:endParaRPr lang="zh-CN" altLang="en-US" sz="2400" dirty="0">
              <a:solidFill>
                <a:srgbClr val="00B0F0"/>
              </a:solidFill>
              <a:latin typeface="黑体" panose="02010609060101010101" charset="-122"/>
              <a:ea typeface="黑体" panose="02010609060101010101" charset="-122"/>
            </a:endParaRPr>
          </a:p>
          <a:p>
            <a:pPr indent="0" fontAlgn="auto">
              <a:lnSpc>
                <a:spcPct val="150000"/>
              </a:lnSpc>
              <a:buClrTx/>
              <a:buSzTx/>
              <a:buFontTx/>
            </a:pPr>
            <a:r>
              <a:rPr lang="zh-CN" altLang="en-US" sz="2400" dirty="0">
                <a:solidFill>
                  <a:srgbClr val="00B0F0"/>
                </a:solidFill>
                <a:latin typeface="黑体" panose="02010609060101010101" charset="-122"/>
                <a:ea typeface="黑体" panose="02010609060101010101" charset="-122"/>
              </a:rPr>
              <a:t> </a:t>
            </a:r>
          </a:p>
        </p:txBody>
      </p:sp>
      <p:graphicFrame>
        <p:nvGraphicFramePr>
          <p:cNvPr id="2" name="对象 -2147482573"/>
          <p:cNvGraphicFramePr>
            <a:graphicFrameLocks noChangeAspect="1"/>
          </p:cNvGraphicFramePr>
          <p:nvPr/>
        </p:nvGraphicFramePr>
        <p:xfrm>
          <a:off x="4379913" y="4094163"/>
          <a:ext cx="2628900" cy="849312"/>
        </p:xfrm>
        <a:graphic>
          <a:graphicData uri="http://schemas.openxmlformats.org/presentationml/2006/ole">
            <mc:AlternateContent xmlns:mc="http://schemas.openxmlformats.org/markup-compatibility/2006">
              <mc:Choice xmlns:v="urn:schemas-microsoft-com:vml" Requires="v">
                <p:oleObj spid="_x0000_s3093" r:id="rId4" imgW="1205865" imgH="393700" progId="Equation.DSMT4">
                  <p:embed/>
                </p:oleObj>
              </mc:Choice>
              <mc:Fallback>
                <p:oleObj r:id="rId4" imgW="1205865" imgH="393700" progId="Equation.DSMT4">
                  <p:embed/>
                  <p:pic>
                    <p:nvPicPr>
                      <p:cNvPr id="0" name="图片 3075"/>
                      <p:cNvPicPr/>
                      <p:nvPr/>
                    </p:nvPicPr>
                    <p:blipFill>
                      <a:blip r:embed="rId5"/>
                      <a:stretch>
                        <a:fillRect/>
                      </a:stretch>
                    </p:blipFill>
                    <p:spPr>
                      <a:xfrm>
                        <a:off x="4379913" y="4094163"/>
                        <a:ext cx="2628900" cy="849312"/>
                      </a:xfrm>
                      <a:prstGeom prst="rect">
                        <a:avLst/>
                      </a:prstGeom>
                      <a:noFill/>
                      <a:ln w="38100">
                        <a:noFill/>
                        <a:miter/>
                      </a:ln>
                    </p:spPr>
                  </p:pic>
                </p:oleObj>
              </mc:Fallback>
            </mc:AlternateContent>
          </a:graphicData>
        </a:graphic>
      </p:graphicFrame>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8519" y="1361596"/>
            <a:ext cx="10471785" cy="3883755"/>
          </a:xfrm>
          <a:prstGeom prst="rect">
            <a:avLst/>
          </a:prstGeom>
          <a:noFill/>
        </p:spPr>
        <p:txBody>
          <a:bodyPr wrap="square" rtlCol="0">
            <a:spAutoFit/>
          </a:bodyPr>
          <a:lstStyle/>
          <a:p>
            <a:pPr indent="0" fontAlgn="auto">
              <a:lnSpc>
                <a:spcPct val="150000"/>
              </a:lnSpc>
              <a:buClrTx/>
              <a:buSzTx/>
              <a:buFontTx/>
            </a:pPr>
            <a:r>
              <a:rPr lang="zh-CN" altLang="en-US" sz="2400" dirty="0">
                <a:highlight>
                  <a:srgbClr val="FF00FF"/>
                </a:highlight>
                <a:latin typeface="黑体" panose="02010609060101010101" charset="-122"/>
                <a:ea typeface="黑体" panose="02010609060101010101" charset="-122"/>
              </a:rPr>
              <a:t>1）绝对精度：</a:t>
            </a:r>
            <a:r>
              <a:rPr lang="zh-CN" altLang="en-US" sz="2400" dirty="0">
                <a:solidFill>
                  <a:schemeClr val="tx1"/>
                </a:solidFill>
                <a:latin typeface="黑体" panose="02010609060101010101" charset="-122"/>
                <a:ea typeface="黑体" panose="02010609060101010101" charset="-122"/>
              </a:rPr>
              <a:t>它是指</a:t>
            </a:r>
            <a:r>
              <a:rPr lang="zh-CN" altLang="en-US" sz="2400" dirty="0">
                <a:solidFill>
                  <a:srgbClr val="FF0000"/>
                </a:solidFill>
                <a:latin typeface="黑体" panose="02010609060101010101" charset="-122"/>
                <a:ea typeface="黑体" panose="02010609060101010101" charset="-122"/>
              </a:rPr>
              <a:t>输入模拟信号的实际电压值与被转换成数字信号的理论电压值之间的差值。</a:t>
            </a:r>
            <a:r>
              <a:rPr lang="zh-CN" altLang="en-US" sz="2400" dirty="0">
                <a:solidFill>
                  <a:schemeClr val="tx1"/>
                </a:solidFill>
                <a:latin typeface="黑体" panose="02010609060101010101" charset="-122"/>
                <a:ea typeface="黑体" panose="02010609060101010101" charset="-122"/>
              </a:rPr>
              <a:t>它包括量化误差、 线性误差和零位误差。 绝对精度常用LSB的倍数来表示， 常见的有±1/2 LSB和±1 LSB。</a:t>
            </a:r>
          </a:p>
          <a:p>
            <a:pPr indent="0" fontAlgn="auto">
              <a:lnSpc>
                <a:spcPct val="150000"/>
              </a:lnSpc>
              <a:buClrTx/>
              <a:buSzTx/>
              <a:buFontTx/>
            </a:pPr>
            <a:endParaRPr lang="zh-CN" altLang="en-US" sz="2400" dirty="0">
              <a:solidFill>
                <a:srgbClr val="00B0F0"/>
              </a:solidFill>
              <a:latin typeface="黑体" panose="02010609060101010101" charset="-122"/>
              <a:ea typeface="黑体" panose="02010609060101010101" charset="-122"/>
            </a:endParaRPr>
          </a:p>
          <a:p>
            <a:pPr indent="0" fontAlgn="auto">
              <a:lnSpc>
                <a:spcPct val="150000"/>
              </a:lnSpc>
              <a:buClrTx/>
              <a:buSzTx/>
              <a:buFontTx/>
            </a:pPr>
            <a:endParaRPr lang="zh-CN" altLang="en-US" sz="2400" dirty="0">
              <a:solidFill>
                <a:srgbClr val="00B0F0"/>
              </a:solidFill>
              <a:latin typeface="黑体" panose="02010609060101010101" charset="-122"/>
              <a:ea typeface="黑体" panose="02010609060101010101" charset="-122"/>
            </a:endParaRPr>
          </a:p>
          <a:p>
            <a:pPr indent="0" fontAlgn="auto">
              <a:lnSpc>
                <a:spcPct val="150000"/>
              </a:lnSpc>
              <a:buClrTx/>
              <a:buSzTx/>
              <a:buFontTx/>
            </a:pPr>
            <a:r>
              <a:rPr lang="zh-CN" altLang="en-US" sz="2400" dirty="0">
                <a:highlight>
                  <a:srgbClr val="FF00FF"/>
                </a:highlight>
                <a:latin typeface="黑体" panose="02010609060101010101" charset="-122"/>
                <a:ea typeface="黑体" panose="02010609060101010101" charset="-122"/>
              </a:rPr>
              <a:t>2）相对精度：</a:t>
            </a:r>
            <a:r>
              <a:rPr lang="zh-CN" altLang="en-US" sz="2400" dirty="0">
                <a:solidFill>
                  <a:schemeClr val="tx1"/>
                </a:solidFill>
                <a:latin typeface="黑体" panose="02010609060101010101" charset="-122"/>
                <a:ea typeface="黑体" panose="02010609060101010101" charset="-122"/>
              </a:rPr>
              <a:t>它是指绝对误差与满刻度值的百分比。 由于输入满刻度值可根据需要设定，因此相对误差也常用LSB为单位来表示。</a:t>
            </a:r>
            <a:r>
              <a:rPr lang="zh-CN" altLang="en-US" sz="2400" dirty="0">
                <a:solidFill>
                  <a:srgbClr val="00B0F0"/>
                </a:solidFill>
                <a:latin typeface="黑体" panose="02010609060101010101" charset="-122"/>
                <a:ea typeface="黑体" panose="02010609060101010101" charset="-122"/>
              </a:rPr>
              <a:t>  </a:t>
            </a:r>
          </a:p>
        </p:txBody>
      </p:sp>
      <p:sp>
        <p:nvSpPr>
          <p:cNvPr id="2" name="矩形 1"/>
          <p:cNvSpPr/>
          <p:nvPr/>
        </p:nvSpPr>
        <p:spPr>
          <a:xfrm>
            <a:off x="746551" y="427039"/>
            <a:ext cx="1980029" cy="637675"/>
          </a:xfrm>
          <a:prstGeom prst="rect">
            <a:avLst/>
          </a:prstGeom>
        </p:spPr>
        <p:txBody>
          <a:bodyPr wrap="none">
            <a:spAutoFit/>
          </a:bodyPr>
          <a:lstStyle/>
          <a:p>
            <a:pPr indent="0" fontAlgn="auto">
              <a:lnSpc>
                <a:spcPct val="150000"/>
              </a:lnSpc>
              <a:buClrTx/>
              <a:buSzTx/>
              <a:buFontTx/>
            </a:pPr>
            <a:r>
              <a:rPr lang="zh-CN" altLang="en-US" sz="2800" dirty="0">
                <a:solidFill>
                  <a:srgbClr val="0000FF"/>
                </a:solidFill>
                <a:latin typeface="黑体" panose="02010609060101010101" charset="-122"/>
                <a:ea typeface="黑体" panose="02010609060101010101" charset="-122"/>
              </a:rPr>
              <a:t>（2）精度 </a:t>
            </a:r>
            <a:endParaRPr lang="en-US" altLang="zh-CN" sz="2800" dirty="0">
              <a:solidFill>
                <a:srgbClr val="0000FF"/>
              </a:solidFill>
              <a:latin typeface="黑体" panose="02010609060101010101" charset="-122"/>
              <a:ea typeface="黑体" panose="02010609060101010101" charset="-122"/>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7016" y="1800872"/>
            <a:ext cx="10471785" cy="2221762"/>
          </a:xfrm>
          <a:prstGeom prst="rect">
            <a:avLst/>
          </a:prstGeom>
          <a:noFill/>
        </p:spPr>
        <p:txBody>
          <a:bodyPr wrap="square" rtlCol="0">
            <a:spAutoFit/>
          </a:bodyPr>
          <a:lstStyle/>
          <a:p>
            <a:pPr indent="0" fontAlgn="auto">
              <a:lnSpc>
                <a:spcPct val="150000"/>
              </a:lnSpc>
              <a:buClrTx/>
              <a:buSzTx/>
              <a:buFontTx/>
            </a:pPr>
            <a:r>
              <a:rPr lang="zh-CN" altLang="en-US" sz="2400" dirty="0">
                <a:solidFill>
                  <a:srgbClr val="0000FF"/>
                </a:solidFill>
                <a:latin typeface="黑体" panose="02010609060101010101" charset="-122"/>
                <a:ea typeface="黑体" panose="02010609060101010101" charset="-122"/>
                <a:sym typeface="+mn-ea"/>
              </a:rPr>
              <a:t>（4）线性度误差</a:t>
            </a:r>
          </a:p>
          <a:p>
            <a:pPr indent="0" fontAlgn="auto">
              <a:lnSpc>
                <a:spcPct val="150000"/>
              </a:lnSpc>
              <a:buClrTx/>
              <a:buSzTx/>
              <a:buFontTx/>
            </a:pPr>
            <a:r>
              <a:rPr lang="zh-CN" altLang="en-US" sz="2400" dirty="0">
                <a:highlight>
                  <a:srgbClr val="FF0000"/>
                </a:highlight>
                <a:latin typeface="黑体" panose="02010609060101010101" charset="-122"/>
                <a:ea typeface="黑体" panose="02010609060101010101" charset="-122"/>
              </a:rPr>
              <a:t>理想的转换器特性应该是线性的</a:t>
            </a:r>
            <a:r>
              <a:rPr lang="zh-CN" altLang="en-US" sz="2400" dirty="0">
                <a:latin typeface="黑体" panose="02010609060101010101" charset="-122"/>
                <a:ea typeface="黑体" panose="02010609060101010101" charset="-122"/>
              </a:rPr>
              <a:t>， 即模拟量输入与数字量输出成线性关系。 线性度误差是转换器实际的模拟数字转换关系与理想直线不同而出现的误差， 通常也用LSB的倍数来表示。 </a:t>
            </a:r>
          </a:p>
        </p:txBody>
      </p:sp>
      <p:sp>
        <p:nvSpPr>
          <p:cNvPr id="2" name="矩形 1"/>
          <p:cNvSpPr/>
          <p:nvPr/>
        </p:nvSpPr>
        <p:spPr>
          <a:xfrm>
            <a:off x="570712" y="-27371"/>
            <a:ext cx="10024188" cy="1852430"/>
          </a:xfrm>
          <a:prstGeom prst="rect">
            <a:avLst/>
          </a:prstGeom>
        </p:spPr>
        <p:txBody>
          <a:bodyPr wrap="square">
            <a:spAutoFit/>
          </a:bodyPr>
          <a:lstStyle/>
          <a:p>
            <a:pPr indent="0" fontAlgn="auto">
              <a:lnSpc>
                <a:spcPct val="200000"/>
              </a:lnSpc>
              <a:buClrTx/>
              <a:buSzTx/>
              <a:buFontTx/>
            </a:pPr>
            <a:r>
              <a:rPr lang="zh-CN" altLang="en-US" sz="2400" dirty="0">
                <a:solidFill>
                  <a:srgbClr val="0000FF"/>
                </a:solidFill>
                <a:latin typeface="黑体" panose="02010609060101010101" charset="-122"/>
                <a:ea typeface="黑体" panose="02010609060101010101" charset="-122"/>
              </a:rPr>
              <a:t>（3）量程(满刻度范围)</a:t>
            </a:r>
          </a:p>
          <a:p>
            <a:pPr indent="0" fontAlgn="auto">
              <a:lnSpc>
                <a:spcPct val="150000"/>
              </a:lnSpc>
              <a:buClrTx/>
              <a:buSzTx/>
              <a:buFontTx/>
            </a:pPr>
            <a:r>
              <a:rPr lang="zh-CN" altLang="en-US" sz="2400" dirty="0">
                <a:solidFill>
                  <a:srgbClr val="00B0F0"/>
                </a:solidFill>
                <a:latin typeface="黑体" panose="02010609060101010101" charset="-122"/>
                <a:ea typeface="黑体" panose="02010609060101010101" charset="-122"/>
              </a:rPr>
              <a:t> </a:t>
            </a:r>
            <a:r>
              <a:rPr lang="zh-CN" altLang="en-US" sz="2400" dirty="0">
                <a:highlight>
                  <a:srgbClr val="FF00FF"/>
                </a:highlight>
                <a:latin typeface="黑体" panose="02010609060101010101" charset="-122"/>
                <a:ea typeface="黑体" panose="02010609060101010101" charset="-122"/>
              </a:rPr>
              <a:t>量程是指输入模拟电压的变化范围</a:t>
            </a:r>
            <a:r>
              <a:rPr lang="zh-CN" altLang="en-US" sz="2400" dirty="0">
                <a:latin typeface="黑体" panose="02010609060101010101" charset="-122"/>
                <a:ea typeface="黑体" panose="02010609060101010101" charset="-122"/>
              </a:rPr>
              <a:t>。 应当指出，满刻度只是个名义值，实际的A/D、D/A转换器的最大输出值总是比满刻度值小1/2N。</a:t>
            </a:r>
          </a:p>
        </p:txBody>
      </p:sp>
      <p:sp>
        <p:nvSpPr>
          <p:cNvPr id="4" name="文本框 2"/>
          <p:cNvSpPr txBox="1"/>
          <p:nvPr/>
        </p:nvSpPr>
        <p:spPr>
          <a:xfrm>
            <a:off x="466344" y="3907700"/>
            <a:ext cx="11402567" cy="2862322"/>
          </a:xfrm>
          <a:prstGeom prst="rect">
            <a:avLst/>
          </a:prstGeom>
          <a:noFill/>
        </p:spPr>
        <p:txBody>
          <a:bodyPr wrap="square" rtlCol="0">
            <a:spAutoFit/>
          </a:bodyPr>
          <a:lstStyle/>
          <a:p>
            <a:pPr indent="0" fontAlgn="auto">
              <a:lnSpc>
                <a:spcPct val="150000"/>
              </a:lnSpc>
              <a:buClrTx/>
              <a:buSzTx/>
              <a:buFontTx/>
            </a:pPr>
            <a:r>
              <a:rPr lang="zh-CN" altLang="en-US" sz="2400" dirty="0" smtClean="0">
                <a:solidFill>
                  <a:srgbClr val="0000FF"/>
                </a:solidFill>
                <a:latin typeface="黑体" panose="02010609060101010101" charset="-122"/>
                <a:ea typeface="黑体" panose="02010609060101010101" charset="-122"/>
                <a:sym typeface="+mn-ea"/>
              </a:rPr>
              <a:t>（</a:t>
            </a:r>
            <a:r>
              <a:rPr lang="en-US" altLang="zh-CN" sz="2400" dirty="0" smtClean="0">
                <a:solidFill>
                  <a:srgbClr val="0000FF"/>
                </a:solidFill>
                <a:latin typeface="黑体" panose="02010609060101010101" charset="-122"/>
                <a:ea typeface="黑体" panose="02010609060101010101" charset="-122"/>
                <a:sym typeface="+mn-ea"/>
              </a:rPr>
              <a:t>5</a:t>
            </a:r>
            <a:r>
              <a:rPr lang="zh-CN" altLang="en-US" sz="2400" dirty="0" smtClean="0">
                <a:solidFill>
                  <a:srgbClr val="0000FF"/>
                </a:solidFill>
                <a:latin typeface="黑体" panose="02010609060101010101" charset="-122"/>
                <a:ea typeface="黑体" panose="02010609060101010101" charset="-122"/>
                <a:sym typeface="+mn-ea"/>
              </a:rPr>
              <a:t>）转换时间</a:t>
            </a:r>
            <a:endParaRPr lang="en-US" altLang="zh-CN" sz="2400" dirty="0" smtClean="0">
              <a:solidFill>
                <a:srgbClr val="0000FF"/>
              </a:solidFill>
              <a:latin typeface="黑体" panose="02010609060101010101" charset="-122"/>
              <a:ea typeface="黑体" panose="02010609060101010101" charset="-122"/>
              <a:sym typeface="+mn-ea"/>
            </a:endParaRPr>
          </a:p>
          <a:p>
            <a:pPr indent="0" fontAlgn="auto">
              <a:lnSpc>
                <a:spcPct val="150000"/>
              </a:lnSpc>
              <a:buClrTx/>
              <a:buSzTx/>
              <a:buFontTx/>
            </a:pPr>
            <a:r>
              <a:rPr lang="zh-CN" altLang="en-US" sz="2400" dirty="0">
                <a:highlight>
                  <a:srgbClr val="FF0000"/>
                </a:highlight>
                <a:latin typeface="黑体" panose="02010609060101010101" charset="-122"/>
                <a:ea typeface="黑体" panose="02010609060101010101" charset="-122"/>
              </a:rPr>
              <a:t>转换时间指从发出启动转换脉冲开始到输出稳定的二进代码， 即完成一次转换所需要的最长时间。</a:t>
            </a:r>
            <a:r>
              <a:rPr lang="zh-CN" altLang="en-US" sz="2400" dirty="0">
                <a:latin typeface="黑体" panose="02010609060101010101" charset="-122"/>
                <a:ea typeface="黑体" panose="02010609060101010101" charset="-122"/>
              </a:rPr>
              <a:t>转换时间与转换器工作原理及其位数有关。同种工作原理的转换器， 通常</a:t>
            </a:r>
            <a:r>
              <a:rPr lang="zh-CN" altLang="en-US" sz="2400" dirty="0">
                <a:latin typeface="黑体" panose="02010609060101010101" charset="-122"/>
                <a:ea typeface="黑体" panose="02010609060101010101" charset="-122"/>
              </a:rPr>
              <a:t>位数</a:t>
            </a:r>
            <a:r>
              <a:rPr lang="zh-CN" altLang="en-US" sz="2400" dirty="0">
                <a:latin typeface="黑体" panose="02010609060101010101" charset="-122"/>
                <a:ea typeface="黑体" panose="02010609060101010101" charset="-122"/>
              </a:rPr>
              <a:t>越多，其转换时间则越长。对大多数 </a:t>
            </a:r>
            <a:r>
              <a:rPr lang="en-US" altLang="zh-CN" sz="2400" dirty="0">
                <a:latin typeface="黑体" panose="02010609060101010101" charset="-122"/>
                <a:ea typeface="黑体" panose="02010609060101010101" charset="-122"/>
              </a:rPr>
              <a:t>ADC </a:t>
            </a:r>
            <a:r>
              <a:rPr lang="zh-CN" altLang="en-US" sz="2400" dirty="0">
                <a:latin typeface="黑体" panose="02010609060101010101" charset="-122"/>
                <a:ea typeface="黑体" panose="02010609060101010101" charset="-122"/>
              </a:rPr>
              <a:t>来说， 转换时间就是转换频率（转换的</a:t>
            </a:r>
            <a:r>
              <a:rPr lang="zh-CN" altLang="en-US" sz="2400" dirty="0">
                <a:latin typeface="黑体" panose="02010609060101010101" charset="-122"/>
                <a:ea typeface="黑体" panose="02010609060101010101" charset="-122"/>
              </a:rPr>
              <a:t>时钟频率</a:t>
            </a:r>
            <a:r>
              <a:rPr lang="zh-CN" altLang="en-US" sz="2400" dirty="0">
                <a:latin typeface="黑体" panose="02010609060101010101" charset="-122"/>
                <a:ea typeface="黑体" panose="02010609060101010101" charset="-122"/>
              </a:rPr>
              <a:t>）的倒数。</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812" y="1546743"/>
            <a:ext cx="3738286" cy="2862322"/>
          </a:xfrm>
          <a:prstGeom prst="rect">
            <a:avLst/>
          </a:prstGeom>
          <a:noFill/>
        </p:spPr>
        <p:txBody>
          <a:bodyPr wrap="square" rtlCol="0">
            <a:spAutoFit/>
          </a:bodyPr>
          <a:lstStyle/>
          <a:p>
            <a:pPr indent="0" fontAlgn="auto">
              <a:lnSpc>
                <a:spcPct val="150000"/>
              </a:lnSpc>
              <a:buClrTx/>
              <a:buSzTx/>
              <a:buFontTx/>
            </a:pPr>
            <a:r>
              <a:rPr lang="zh-CN" altLang="en-US" sz="2400" dirty="0">
                <a:solidFill>
                  <a:srgbClr val="00B0F0"/>
                </a:solidFill>
                <a:latin typeface="黑体" panose="02010609060101010101" charset="-122"/>
                <a:ea typeface="黑体" panose="02010609060101010101" charset="-122"/>
              </a:rPr>
              <a:t>1） 逐次逼近ADC：</a:t>
            </a:r>
            <a:r>
              <a:rPr lang="zh-CN" altLang="en-US" sz="2400" dirty="0">
                <a:solidFill>
                  <a:schemeClr val="tx1"/>
                </a:solidFill>
                <a:latin typeface="黑体" panose="02010609060101010101" charset="-122"/>
                <a:ea typeface="黑体" panose="02010609060101010101" charset="-122"/>
              </a:rPr>
              <a:t>它是</a:t>
            </a:r>
            <a:r>
              <a:rPr lang="zh-CN" altLang="en-US" sz="2400" dirty="0">
                <a:solidFill>
                  <a:srgbClr val="FF0000"/>
                </a:solidFill>
                <a:latin typeface="黑体" panose="02010609060101010101" charset="-122"/>
                <a:ea typeface="黑体" panose="02010609060101010101" charset="-122"/>
              </a:rPr>
              <a:t>以数模转换器DAC为核心，配上比较器和一个逐次逼近寄存器，</a:t>
            </a:r>
            <a:r>
              <a:rPr lang="zh-CN" altLang="en-US" sz="2400" dirty="0">
                <a:solidFill>
                  <a:schemeClr val="tx1"/>
                </a:solidFill>
                <a:latin typeface="黑体" panose="02010609060101010101" charset="-122"/>
                <a:ea typeface="黑体" panose="02010609060101010101" charset="-122"/>
              </a:rPr>
              <a:t>在逻辑控制器操纵下逐位比较并寄存结果。</a:t>
            </a:r>
          </a:p>
        </p:txBody>
      </p:sp>
      <p:sp>
        <p:nvSpPr>
          <p:cNvPr id="2" name="矩形 1"/>
          <p:cNvSpPr/>
          <p:nvPr/>
        </p:nvSpPr>
        <p:spPr>
          <a:xfrm>
            <a:off x="591118" y="361724"/>
            <a:ext cx="3416320" cy="559769"/>
          </a:xfrm>
          <a:prstGeom prst="rect">
            <a:avLst/>
          </a:prstGeom>
        </p:spPr>
        <p:txBody>
          <a:bodyPr wrap="none">
            <a:spAutoFit/>
          </a:bodyPr>
          <a:lstStyle/>
          <a:p>
            <a:pPr indent="0" fontAlgn="auto">
              <a:lnSpc>
                <a:spcPct val="150000"/>
              </a:lnSpc>
              <a:buClrTx/>
              <a:buSzTx/>
              <a:buFontTx/>
            </a:pPr>
            <a:r>
              <a:rPr lang="zh-CN" altLang="en-US" sz="2400" b="1" dirty="0">
                <a:solidFill>
                  <a:srgbClr val="0000FF"/>
                </a:solidFill>
                <a:latin typeface="黑体" panose="02010609060101010101" charset="-122"/>
                <a:ea typeface="黑体" panose="02010609060101010101" charset="-122"/>
              </a:rPr>
              <a:t>2.ADC的主要类型及特点</a:t>
            </a:r>
            <a:endParaRPr lang="en-US" altLang="zh-CN" sz="2400" b="1" dirty="0">
              <a:solidFill>
                <a:srgbClr val="0000FF"/>
              </a:solidFill>
              <a:latin typeface="黑体" panose="02010609060101010101" charset="-122"/>
              <a:ea typeface="黑体" panose="02010609060101010101"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6844" y="1626825"/>
            <a:ext cx="5687219" cy="2857899"/>
          </a:xfrm>
          <a:prstGeom prst="rect">
            <a:avLst/>
          </a:prstGeom>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3085" y="363220"/>
            <a:ext cx="10471785" cy="2221762"/>
          </a:xfrm>
          <a:prstGeom prst="rect">
            <a:avLst/>
          </a:prstGeom>
          <a:noFill/>
        </p:spPr>
        <p:txBody>
          <a:bodyPr wrap="square" rtlCol="0">
            <a:spAutoFit/>
          </a:bodyPr>
          <a:lstStyle/>
          <a:p>
            <a:pPr indent="0" fontAlgn="auto">
              <a:lnSpc>
                <a:spcPct val="150000"/>
              </a:lnSpc>
              <a:buClrTx/>
              <a:buSzTx/>
              <a:buFontTx/>
            </a:pPr>
            <a:r>
              <a:rPr lang="zh-CN" altLang="en-US" sz="2400" dirty="0">
                <a:solidFill>
                  <a:srgbClr val="00B0F0"/>
                </a:solidFill>
                <a:latin typeface="黑体" panose="02010609060101010101" charset="-122"/>
                <a:ea typeface="黑体" panose="02010609060101010101" charset="-122"/>
              </a:rPr>
              <a:t> 2） 双积分型ADC：</a:t>
            </a:r>
            <a:r>
              <a:rPr lang="zh-CN" altLang="en-US" sz="2400" dirty="0">
                <a:solidFill>
                  <a:schemeClr val="tx1"/>
                </a:solidFill>
                <a:latin typeface="黑体" panose="02010609060101010101" charset="-122"/>
                <a:ea typeface="黑体" panose="02010609060101010101" charset="-122"/>
              </a:rPr>
              <a:t>它的</a:t>
            </a:r>
            <a:r>
              <a:rPr lang="zh-CN" altLang="en-US" sz="2400" dirty="0">
                <a:highlight>
                  <a:srgbClr val="FFFF00"/>
                </a:highlight>
                <a:latin typeface="黑体" panose="02010609060101010101" charset="-122"/>
                <a:ea typeface="黑体" panose="02010609060101010101" charset="-122"/>
              </a:rPr>
              <a:t>转换周期由两个单独的积分区间组成</a:t>
            </a:r>
            <a:r>
              <a:rPr lang="zh-CN" altLang="en-US" sz="2400" dirty="0">
                <a:solidFill>
                  <a:schemeClr val="tx1"/>
                </a:solidFill>
                <a:latin typeface="黑体" panose="02010609060101010101" charset="-122"/>
                <a:ea typeface="黑体" panose="02010609060101010101" charset="-122"/>
              </a:rPr>
              <a:t>。未知电压在已知时间内进行定时积分，然后转换为对参比电压反向定压积分，直至积分输出返回到初始值。</a:t>
            </a:r>
          </a:p>
          <a:p>
            <a:pPr indent="0" fontAlgn="auto">
              <a:lnSpc>
                <a:spcPct val="150000"/>
              </a:lnSpc>
              <a:buClrTx/>
              <a:buSzTx/>
              <a:buFontTx/>
            </a:pPr>
            <a:endParaRPr lang="zh-CN" altLang="en-US" sz="2400" dirty="0">
              <a:solidFill>
                <a:schemeClr val="tx1"/>
              </a:solidFill>
              <a:latin typeface="黑体" panose="02010609060101010101" charset="-122"/>
              <a:ea typeface="黑体" panose="02010609060101010101"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826" y="2081596"/>
            <a:ext cx="8823580" cy="4118625"/>
          </a:xfrm>
          <a:prstGeom prst="rect">
            <a:avLst/>
          </a:prstGeom>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8519" y="437865"/>
            <a:ext cx="10471785" cy="2221762"/>
          </a:xfrm>
          <a:prstGeom prst="rect">
            <a:avLst/>
          </a:prstGeom>
          <a:noFill/>
        </p:spPr>
        <p:txBody>
          <a:bodyPr wrap="square" rtlCol="0">
            <a:spAutoFit/>
          </a:bodyPr>
          <a:lstStyle/>
          <a:p>
            <a:pPr indent="0" fontAlgn="auto">
              <a:lnSpc>
                <a:spcPct val="150000"/>
              </a:lnSpc>
              <a:buClrTx/>
              <a:buSzTx/>
              <a:buFontTx/>
            </a:pPr>
            <a:r>
              <a:rPr lang="zh-CN" altLang="en-US" sz="2400" dirty="0">
                <a:solidFill>
                  <a:srgbClr val="00B0F0"/>
                </a:solidFill>
                <a:latin typeface="黑体" panose="02010609060101010101" charset="-122"/>
                <a:ea typeface="黑体" panose="02010609060101010101" charset="-122"/>
              </a:rPr>
              <a:t> 3）V/F转换器：</a:t>
            </a:r>
            <a:r>
              <a:rPr lang="zh-CN" altLang="en-US" sz="2400" dirty="0">
                <a:solidFill>
                  <a:schemeClr val="tx1"/>
                </a:solidFill>
                <a:latin typeface="黑体" panose="02010609060101010101" charset="-122"/>
                <a:ea typeface="黑体" panose="02010609060101010101" charset="-122"/>
              </a:rPr>
              <a:t>它是由积分器、比较器和整形电路构成的VFC电路，把模拟电压变换成相应频率的脉冲信号，</a:t>
            </a:r>
            <a:r>
              <a:rPr lang="zh-CN" altLang="en-US" sz="2400" dirty="0">
                <a:solidFill>
                  <a:schemeClr val="tx1"/>
                </a:solidFill>
                <a:highlight>
                  <a:srgbClr val="FF00FF"/>
                </a:highlight>
                <a:latin typeface="黑体" panose="02010609060101010101" charset="-122"/>
                <a:ea typeface="黑体" panose="02010609060101010101" charset="-122"/>
              </a:rPr>
              <a:t>其频率正比于输入电压值</a:t>
            </a:r>
            <a:r>
              <a:rPr lang="zh-CN" altLang="en-US" sz="2400" dirty="0">
                <a:solidFill>
                  <a:schemeClr val="tx1"/>
                </a:solidFill>
                <a:latin typeface="黑体" panose="02010609060101010101" charset="-122"/>
                <a:ea typeface="黑体" panose="02010609060101010101" charset="-122"/>
              </a:rPr>
              <a:t>，然后用频率计测量。</a:t>
            </a:r>
          </a:p>
          <a:p>
            <a:pPr indent="0" fontAlgn="auto">
              <a:lnSpc>
                <a:spcPct val="150000"/>
              </a:lnSpc>
              <a:buClrTx/>
              <a:buSzTx/>
              <a:buFontTx/>
            </a:pPr>
            <a:endParaRPr lang="zh-CN" altLang="en-US" sz="2400" dirty="0">
              <a:solidFill>
                <a:schemeClr val="tx1"/>
              </a:solidFill>
              <a:latin typeface="黑体" panose="02010609060101010101" charset="-122"/>
              <a:ea typeface="黑体" panose="02010609060101010101" charset="-122"/>
            </a:endParaRPr>
          </a:p>
        </p:txBody>
      </p:sp>
      <p:pic>
        <p:nvPicPr>
          <p:cNvPr id="4" name="图片 3" descr="图片包含 物体, 天线, 设备&#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848" y="2125274"/>
            <a:ext cx="9212256" cy="4483916"/>
          </a:xfrm>
          <a:prstGeom prst="rect">
            <a:avLst/>
          </a:prstGeom>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047" y="151413"/>
            <a:ext cx="10471785" cy="1846659"/>
          </a:xfrm>
          <a:prstGeom prst="rect">
            <a:avLst/>
          </a:prstGeom>
          <a:noFill/>
        </p:spPr>
        <p:txBody>
          <a:bodyPr wrap="square" rtlCol="0">
            <a:spAutoFit/>
          </a:bodyPr>
          <a:lstStyle/>
          <a:p>
            <a:pPr indent="0" fontAlgn="auto">
              <a:lnSpc>
                <a:spcPct val="150000"/>
              </a:lnSpc>
              <a:buClrTx/>
              <a:buSzTx/>
              <a:buFontTx/>
            </a:pPr>
            <a:r>
              <a:rPr lang="zh-CN" altLang="en-US" sz="2800" b="1" dirty="0">
                <a:solidFill>
                  <a:srgbClr val="0000FF"/>
                </a:solidFill>
                <a:latin typeface="黑体" panose="02010609060101010101" charset="-122"/>
                <a:ea typeface="黑体" panose="02010609060101010101" charset="-122"/>
              </a:rPr>
              <a:t>4.ADC的工作原理</a:t>
            </a:r>
          </a:p>
          <a:p>
            <a:pPr>
              <a:lnSpc>
                <a:spcPct val="150000"/>
              </a:lnSpc>
            </a:pPr>
            <a:r>
              <a:rPr lang="zh-CN" altLang="en-US" sz="2400" dirty="0">
                <a:solidFill>
                  <a:srgbClr val="0000FF"/>
                </a:solidFill>
                <a:latin typeface="黑体" panose="02010609060101010101" charset="-122"/>
                <a:ea typeface="黑体" panose="02010609060101010101" charset="-122"/>
              </a:rPr>
              <a:t>（1</a:t>
            </a:r>
            <a:r>
              <a:rPr lang="zh-CN" altLang="en-US" sz="2400" dirty="0" smtClean="0">
                <a:solidFill>
                  <a:srgbClr val="0000FF"/>
                </a:solidFill>
                <a:latin typeface="黑体" panose="02010609060101010101" charset="-122"/>
                <a:ea typeface="黑体" panose="02010609060101010101" charset="-122"/>
              </a:rPr>
              <a:t>）</a:t>
            </a:r>
            <a:r>
              <a:rPr lang="zh-CN" altLang="en-US" sz="2400" dirty="0">
                <a:solidFill>
                  <a:srgbClr val="FF0000"/>
                </a:solidFill>
              </a:rPr>
              <a:t>逐次逼近式</a:t>
            </a:r>
            <a:r>
              <a:rPr lang="zh-CN" altLang="en-US" sz="2400" dirty="0" smtClean="0">
                <a:solidFill>
                  <a:srgbClr val="FF0000"/>
                </a:solidFill>
              </a:rPr>
              <a:t>ADC</a:t>
            </a:r>
            <a:r>
              <a:rPr lang="zh-CN" altLang="en-US" sz="2400" dirty="0" smtClean="0">
                <a:solidFill>
                  <a:srgbClr val="0000FF"/>
                </a:solidFill>
                <a:latin typeface="黑体" panose="02010609060101010101" charset="-122"/>
                <a:ea typeface="黑体" panose="02010609060101010101" charset="-122"/>
              </a:rPr>
              <a:t>的</a:t>
            </a:r>
            <a:r>
              <a:rPr lang="zh-CN" altLang="en-US" sz="2400" dirty="0">
                <a:solidFill>
                  <a:srgbClr val="0000FF"/>
                </a:solidFill>
                <a:latin typeface="黑体" panose="02010609060101010101" charset="-122"/>
                <a:ea typeface="黑体" panose="02010609060101010101" charset="-122"/>
              </a:rPr>
              <a:t>工作原理</a:t>
            </a:r>
          </a:p>
          <a:p>
            <a:pPr indent="0" fontAlgn="auto">
              <a:lnSpc>
                <a:spcPct val="150000"/>
              </a:lnSpc>
              <a:buClrTx/>
              <a:buSzTx/>
              <a:buFontTx/>
            </a:pPr>
            <a:endParaRPr lang="zh-CN" altLang="en-US" sz="2400" dirty="0">
              <a:solidFill>
                <a:srgbClr val="0000FF"/>
              </a:solidFill>
              <a:latin typeface="黑体" panose="02010609060101010101" charset="-122"/>
              <a:ea typeface="黑体" panose="02010609060101010101" charset="-122"/>
            </a:endParaRPr>
          </a:p>
        </p:txBody>
      </p:sp>
      <p:sp>
        <p:nvSpPr>
          <p:cNvPr id="4" name="文本框 3"/>
          <p:cNvSpPr txBox="1"/>
          <p:nvPr/>
        </p:nvSpPr>
        <p:spPr>
          <a:xfrm>
            <a:off x="7020335" y="5817287"/>
            <a:ext cx="1772505" cy="337185"/>
          </a:xfrm>
          <a:prstGeom prst="rect">
            <a:avLst/>
          </a:prstGeom>
          <a:noFill/>
        </p:spPr>
        <p:txBody>
          <a:bodyPr wrap="square" rtlCol="0">
            <a:spAutoFit/>
          </a:bodyPr>
          <a:lstStyle/>
          <a:p>
            <a:r>
              <a:rPr lang="zh-CN" altLang="en-US" sz="1600" dirty="0">
                <a:solidFill>
                  <a:srgbClr val="FF0000"/>
                </a:solidFill>
              </a:rPr>
              <a:t>逐次逼近式ADC</a:t>
            </a:r>
          </a:p>
        </p:txBody>
      </p:sp>
      <p:grpSp>
        <p:nvGrpSpPr>
          <p:cNvPr id="6" name="Group 61"/>
          <p:cNvGrpSpPr>
            <a:grpSpLocks/>
          </p:cNvGrpSpPr>
          <p:nvPr/>
        </p:nvGrpSpPr>
        <p:grpSpPr bwMode="auto">
          <a:xfrm>
            <a:off x="3895344" y="790019"/>
            <a:ext cx="6973023" cy="4943269"/>
            <a:chOff x="5204" y="4530"/>
            <a:chExt cx="2413" cy="2386"/>
          </a:xfrm>
        </p:grpSpPr>
        <p:sp>
          <p:nvSpPr>
            <p:cNvPr id="7" name="Line 62"/>
            <p:cNvSpPr>
              <a:spLocks noChangeShapeType="1"/>
            </p:cNvSpPr>
            <p:nvPr/>
          </p:nvSpPr>
          <p:spPr bwMode="auto">
            <a:xfrm flipH="1">
              <a:off x="6056" y="4682"/>
              <a:ext cx="616"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Freeform 63"/>
            <p:cNvSpPr>
              <a:spLocks/>
            </p:cNvSpPr>
            <p:nvPr/>
          </p:nvSpPr>
          <p:spPr bwMode="auto">
            <a:xfrm>
              <a:off x="6052" y="4530"/>
              <a:ext cx="680" cy="683"/>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19971" y="19971"/>
                  </a:moveTo>
                  <a:lnTo>
                    <a:pt x="0" y="19971"/>
                  </a:lnTo>
                  <a:lnTo>
                    <a:pt x="0"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9" name="Group 64"/>
            <p:cNvGrpSpPr>
              <a:grpSpLocks/>
            </p:cNvGrpSpPr>
            <p:nvPr/>
          </p:nvGrpSpPr>
          <p:grpSpPr bwMode="auto">
            <a:xfrm>
              <a:off x="6164" y="4665"/>
              <a:ext cx="247" cy="560"/>
              <a:chOff x="1" y="0"/>
              <a:chExt cx="19998" cy="20000"/>
            </a:xfrm>
          </p:grpSpPr>
          <p:sp>
            <p:nvSpPr>
              <p:cNvPr id="50" name="Freeform 65"/>
              <p:cNvSpPr>
                <a:spLocks/>
              </p:cNvSpPr>
              <p:nvPr/>
            </p:nvSpPr>
            <p:spPr bwMode="auto">
              <a:xfrm>
                <a:off x="7138" y="3143"/>
                <a:ext cx="7283" cy="6000"/>
              </a:xfrm>
              <a:custGeom>
                <a:avLst/>
                <a:gdLst>
                  <a:gd name="T0" fmla="*/ 0 w 20000"/>
                  <a:gd name="T1" fmla="*/ 48 h 20000"/>
                  <a:gd name="T2" fmla="*/ 0 w 20000"/>
                  <a:gd name="T3" fmla="*/ 0 h 20000"/>
                  <a:gd name="T4" fmla="*/ 127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0" y="19881"/>
                    </a:moveTo>
                    <a:lnTo>
                      <a:pt x="0" y="0"/>
                    </a:lnTo>
                    <a:lnTo>
                      <a:pt x="19778"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 name="Freeform 66"/>
              <p:cNvSpPr>
                <a:spLocks/>
              </p:cNvSpPr>
              <p:nvPr/>
            </p:nvSpPr>
            <p:spPr bwMode="auto">
              <a:xfrm>
                <a:off x="1" y="9143"/>
                <a:ext cx="7868" cy="10857"/>
              </a:xfrm>
              <a:custGeom>
                <a:avLst/>
                <a:gdLst>
                  <a:gd name="T0" fmla="*/ 0 w 20000"/>
                  <a:gd name="T1" fmla="*/ 940 h 20000"/>
                  <a:gd name="T2" fmla="*/ 0 w 20000"/>
                  <a:gd name="T3" fmla="*/ 0 h 20000"/>
                  <a:gd name="T4" fmla="*/ 186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0" y="19934"/>
                    </a:moveTo>
                    <a:lnTo>
                      <a:pt x="0" y="0"/>
                    </a:lnTo>
                    <a:lnTo>
                      <a:pt x="19794"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 name="Freeform 67"/>
              <p:cNvSpPr>
                <a:spLocks/>
              </p:cNvSpPr>
              <p:nvPr/>
            </p:nvSpPr>
            <p:spPr bwMode="auto">
              <a:xfrm>
                <a:off x="13447" y="0"/>
                <a:ext cx="6552" cy="3393"/>
              </a:xfrm>
              <a:custGeom>
                <a:avLst/>
                <a:gdLst>
                  <a:gd name="T0" fmla="*/ 0 w 20000"/>
                  <a:gd name="T1" fmla="*/ 3 h 20000"/>
                  <a:gd name="T2" fmla="*/ 0 w 20000"/>
                  <a:gd name="T3" fmla="*/ 0 h 20000"/>
                  <a:gd name="T4" fmla="*/ 75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0" y="19789"/>
                    </a:moveTo>
                    <a:lnTo>
                      <a:pt x="0" y="0"/>
                    </a:lnTo>
                    <a:lnTo>
                      <a:pt x="19753"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 name="Rectangle 68"/>
            <p:cNvSpPr>
              <a:spLocks noChangeArrowheads="1"/>
            </p:cNvSpPr>
            <p:nvPr/>
          </p:nvSpPr>
          <p:spPr bwMode="auto">
            <a:xfrm>
              <a:off x="5204" y="6524"/>
              <a:ext cx="478"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a:latin typeface="Times New Roman" pitchFamily="18" charset="0"/>
                </a:rPr>
                <a:t>时钟</a:t>
              </a:r>
            </a:p>
            <a:p>
              <a:pPr algn="ctr" eaLnBrk="0" hangingPunct="0"/>
              <a:r>
                <a:rPr lang="zh-CN" altLang="en-US" sz="2400">
                  <a:latin typeface="Times New Roman" pitchFamily="18" charset="0"/>
                </a:rPr>
                <a:t>复位</a:t>
              </a:r>
            </a:p>
          </p:txBody>
        </p:sp>
        <p:sp>
          <p:nvSpPr>
            <p:cNvPr id="11" name="Rectangle 69"/>
            <p:cNvSpPr>
              <a:spLocks noChangeArrowheads="1"/>
            </p:cNvSpPr>
            <p:nvPr/>
          </p:nvSpPr>
          <p:spPr bwMode="auto">
            <a:xfrm>
              <a:off x="6944" y="6237"/>
              <a:ext cx="67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a:latin typeface="Times New Roman" pitchFamily="18" charset="0"/>
                </a:rPr>
                <a:t>数字输出</a:t>
              </a:r>
            </a:p>
          </p:txBody>
        </p:sp>
        <p:sp>
          <p:nvSpPr>
            <p:cNvPr id="12" name="Rectangle 70"/>
            <p:cNvSpPr>
              <a:spLocks noChangeArrowheads="1"/>
            </p:cNvSpPr>
            <p:nvPr/>
          </p:nvSpPr>
          <p:spPr bwMode="auto">
            <a:xfrm>
              <a:off x="6944" y="6673"/>
              <a:ext cx="67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a:latin typeface="Times New Roman" pitchFamily="18" charset="0"/>
                </a:rPr>
                <a:t>转换结束</a:t>
              </a:r>
            </a:p>
          </p:txBody>
        </p:sp>
        <p:sp>
          <p:nvSpPr>
            <p:cNvPr id="13" name="Rectangle 71"/>
            <p:cNvSpPr>
              <a:spLocks noChangeArrowheads="1"/>
            </p:cNvSpPr>
            <p:nvPr/>
          </p:nvSpPr>
          <p:spPr bwMode="auto">
            <a:xfrm>
              <a:off x="6374" y="5322"/>
              <a:ext cx="67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a:latin typeface="Times New Roman" pitchFamily="18" charset="0"/>
                </a:rPr>
                <a:t>比较器</a:t>
              </a:r>
            </a:p>
          </p:txBody>
        </p:sp>
        <p:sp>
          <p:nvSpPr>
            <p:cNvPr id="14" name="Rectangle 72"/>
            <p:cNvSpPr>
              <a:spLocks noChangeArrowheads="1"/>
            </p:cNvSpPr>
            <p:nvPr/>
          </p:nvSpPr>
          <p:spPr bwMode="auto">
            <a:xfrm>
              <a:off x="5414" y="5352"/>
              <a:ext cx="67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a:latin typeface="Times New Roman" pitchFamily="18" charset="0"/>
                </a:rPr>
                <a:t>模拟输入</a:t>
              </a:r>
            </a:p>
          </p:txBody>
        </p:sp>
        <p:sp>
          <p:nvSpPr>
            <p:cNvPr id="15" name="Rectangle 73"/>
            <p:cNvSpPr>
              <a:spLocks noChangeArrowheads="1"/>
            </p:cNvSpPr>
            <p:nvPr/>
          </p:nvSpPr>
          <p:spPr bwMode="auto">
            <a:xfrm>
              <a:off x="5752" y="6532"/>
              <a:ext cx="755" cy="339"/>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300"/>
                </a:spcBef>
              </a:pPr>
              <a:r>
                <a:rPr lang="zh-CN" altLang="en-US" sz="2400" dirty="0" smtClean="0">
                  <a:latin typeface="Times New Roman" pitchFamily="18" charset="0"/>
                </a:rPr>
                <a:t>寄存器</a:t>
              </a:r>
              <a:endParaRPr lang="zh-CN" altLang="en-US" sz="2400" dirty="0">
                <a:latin typeface="Times New Roman" pitchFamily="18" charset="0"/>
              </a:endParaRPr>
            </a:p>
          </p:txBody>
        </p:sp>
        <p:sp>
          <p:nvSpPr>
            <p:cNvPr id="16" name="Rectangle 74"/>
            <p:cNvSpPr>
              <a:spLocks noChangeArrowheads="1"/>
            </p:cNvSpPr>
            <p:nvPr/>
          </p:nvSpPr>
          <p:spPr bwMode="auto">
            <a:xfrm>
              <a:off x="5767" y="5915"/>
              <a:ext cx="755" cy="235"/>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dirty="0">
                  <a:latin typeface="Times New Roman" pitchFamily="18" charset="0"/>
                </a:rPr>
                <a:t>D/A</a:t>
              </a:r>
              <a:r>
                <a:rPr lang="zh-CN" altLang="en-US" sz="2400" dirty="0">
                  <a:latin typeface="Times New Roman" pitchFamily="18" charset="0"/>
                </a:rPr>
                <a:t>转换器</a:t>
              </a:r>
            </a:p>
          </p:txBody>
        </p:sp>
        <p:sp>
          <p:nvSpPr>
            <p:cNvPr id="17" name="Line 75"/>
            <p:cNvSpPr>
              <a:spLocks noChangeShapeType="1"/>
            </p:cNvSpPr>
            <p:nvPr/>
          </p:nvSpPr>
          <p:spPr bwMode="auto">
            <a:xfrm>
              <a:off x="5681" y="5543"/>
              <a:ext cx="619"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8" name="Group 76"/>
            <p:cNvGrpSpPr>
              <a:grpSpLocks/>
            </p:cNvGrpSpPr>
            <p:nvPr/>
          </p:nvGrpSpPr>
          <p:grpSpPr bwMode="auto">
            <a:xfrm>
              <a:off x="6299" y="5418"/>
              <a:ext cx="283" cy="387"/>
              <a:chOff x="0" y="0"/>
              <a:chExt cx="20000" cy="19999"/>
            </a:xfrm>
          </p:grpSpPr>
          <p:grpSp>
            <p:nvGrpSpPr>
              <p:cNvPr id="41" name="Group 77"/>
              <p:cNvGrpSpPr>
                <a:grpSpLocks/>
              </p:cNvGrpSpPr>
              <p:nvPr/>
            </p:nvGrpSpPr>
            <p:grpSpPr bwMode="auto">
              <a:xfrm>
                <a:off x="0" y="0"/>
                <a:ext cx="20000" cy="19999"/>
                <a:chOff x="0" y="0"/>
                <a:chExt cx="20000" cy="19999"/>
              </a:xfrm>
            </p:grpSpPr>
            <p:sp>
              <p:nvSpPr>
                <p:cNvPr id="47" name="Line 78"/>
                <p:cNvSpPr>
                  <a:spLocks noChangeShapeType="1"/>
                </p:cNvSpPr>
                <p:nvPr/>
              </p:nvSpPr>
              <p:spPr bwMode="auto">
                <a:xfrm>
                  <a:off x="0" y="0"/>
                  <a:ext cx="20000" cy="1059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 name="Line 79"/>
                <p:cNvSpPr>
                  <a:spLocks noChangeShapeType="1"/>
                </p:cNvSpPr>
                <p:nvPr/>
              </p:nvSpPr>
              <p:spPr bwMode="auto">
                <a:xfrm flipV="1">
                  <a:off x="0" y="8268"/>
                  <a:ext cx="20000" cy="1059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 name="Line 80"/>
                <p:cNvSpPr>
                  <a:spLocks noChangeShapeType="1"/>
                </p:cNvSpPr>
                <p:nvPr/>
              </p:nvSpPr>
              <p:spPr bwMode="auto">
                <a:xfrm>
                  <a:off x="0" y="672"/>
                  <a:ext cx="64" cy="1932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2" name="Group 81"/>
              <p:cNvGrpSpPr>
                <a:grpSpLocks/>
              </p:cNvGrpSpPr>
              <p:nvPr/>
            </p:nvGrpSpPr>
            <p:grpSpPr bwMode="auto">
              <a:xfrm>
                <a:off x="1063" y="5478"/>
                <a:ext cx="6206" cy="7906"/>
                <a:chOff x="0" y="1"/>
                <a:chExt cx="20000" cy="19999"/>
              </a:xfrm>
            </p:grpSpPr>
            <p:sp>
              <p:nvSpPr>
                <p:cNvPr id="43" name="Line 82"/>
                <p:cNvSpPr>
                  <a:spLocks noChangeShapeType="1"/>
                </p:cNvSpPr>
                <p:nvPr/>
              </p:nvSpPr>
              <p:spPr bwMode="auto">
                <a:xfrm flipH="1">
                  <a:off x="0" y="19871"/>
                  <a:ext cx="20000" cy="12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4" name="Group 83"/>
                <p:cNvGrpSpPr>
                  <a:grpSpLocks/>
                </p:cNvGrpSpPr>
                <p:nvPr/>
              </p:nvGrpSpPr>
              <p:grpSpPr bwMode="auto">
                <a:xfrm>
                  <a:off x="0" y="1"/>
                  <a:ext cx="20000" cy="11502"/>
                  <a:chOff x="0" y="-22"/>
                  <a:chExt cx="20000" cy="20041"/>
                </a:xfrm>
              </p:grpSpPr>
              <p:sp>
                <p:nvSpPr>
                  <p:cNvPr id="45" name="Line 84"/>
                  <p:cNvSpPr>
                    <a:spLocks noChangeShapeType="1"/>
                  </p:cNvSpPr>
                  <p:nvPr/>
                </p:nvSpPr>
                <p:spPr bwMode="auto">
                  <a:xfrm flipH="1">
                    <a:off x="0" y="9772"/>
                    <a:ext cx="20000" cy="23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 name="Line 85"/>
                  <p:cNvSpPr>
                    <a:spLocks noChangeShapeType="1"/>
                  </p:cNvSpPr>
                  <p:nvPr/>
                </p:nvSpPr>
                <p:spPr bwMode="auto">
                  <a:xfrm>
                    <a:off x="10000" y="-22"/>
                    <a:ext cx="206" cy="2004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sp>
          <p:nvSpPr>
            <p:cNvPr id="19" name="Freeform 86"/>
            <p:cNvSpPr>
              <a:spLocks/>
            </p:cNvSpPr>
            <p:nvPr/>
          </p:nvSpPr>
          <p:spPr bwMode="auto">
            <a:xfrm>
              <a:off x="6146" y="5670"/>
              <a:ext cx="154" cy="241"/>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0" y="19917"/>
                  </a:moveTo>
                  <a:lnTo>
                    <a:pt x="0" y="0"/>
                  </a:lnTo>
                  <a:lnTo>
                    <a:pt x="19870"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0" name="Group 87"/>
            <p:cNvGrpSpPr>
              <a:grpSpLocks/>
            </p:cNvGrpSpPr>
            <p:nvPr/>
          </p:nvGrpSpPr>
          <p:grpSpPr bwMode="auto">
            <a:xfrm>
              <a:off x="5879" y="6153"/>
              <a:ext cx="507" cy="388"/>
              <a:chOff x="0" y="0"/>
              <a:chExt cx="19800" cy="20000"/>
            </a:xfrm>
          </p:grpSpPr>
          <p:grpSp>
            <p:nvGrpSpPr>
              <p:cNvPr id="35" name="Group 88"/>
              <p:cNvGrpSpPr>
                <a:grpSpLocks/>
              </p:cNvGrpSpPr>
              <p:nvPr/>
            </p:nvGrpSpPr>
            <p:grpSpPr bwMode="auto">
              <a:xfrm>
                <a:off x="0" y="0"/>
                <a:ext cx="6604" cy="20000"/>
                <a:chOff x="0" y="0"/>
                <a:chExt cx="19812" cy="20000"/>
              </a:xfrm>
            </p:grpSpPr>
            <p:sp>
              <p:nvSpPr>
                <p:cNvPr id="39" name="Line 89"/>
                <p:cNvSpPr>
                  <a:spLocks noChangeShapeType="1"/>
                </p:cNvSpPr>
                <p:nvPr/>
              </p:nvSpPr>
              <p:spPr bwMode="auto">
                <a:xfrm>
                  <a:off x="0" y="0"/>
                  <a:ext cx="141"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Line 90"/>
                <p:cNvSpPr>
                  <a:spLocks noChangeShapeType="1"/>
                </p:cNvSpPr>
                <p:nvPr/>
              </p:nvSpPr>
              <p:spPr bwMode="auto">
                <a:xfrm>
                  <a:off x="19704" y="0"/>
                  <a:ext cx="108"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6" name="Group 91"/>
              <p:cNvGrpSpPr>
                <a:grpSpLocks/>
              </p:cNvGrpSpPr>
              <p:nvPr/>
            </p:nvGrpSpPr>
            <p:grpSpPr bwMode="auto">
              <a:xfrm>
                <a:off x="13208" y="0"/>
                <a:ext cx="6592" cy="20000"/>
                <a:chOff x="0" y="0"/>
                <a:chExt cx="19964" cy="20000"/>
              </a:xfrm>
            </p:grpSpPr>
            <p:sp>
              <p:nvSpPr>
                <p:cNvPr id="37" name="Line 92"/>
                <p:cNvSpPr>
                  <a:spLocks noChangeShapeType="1"/>
                </p:cNvSpPr>
                <p:nvPr/>
              </p:nvSpPr>
              <p:spPr bwMode="auto">
                <a:xfrm>
                  <a:off x="0" y="0"/>
                  <a:ext cx="106"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 name="Line 93"/>
                <p:cNvSpPr>
                  <a:spLocks noChangeShapeType="1"/>
                </p:cNvSpPr>
                <p:nvPr/>
              </p:nvSpPr>
              <p:spPr bwMode="auto">
                <a:xfrm>
                  <a:off x="19858" y="0"/>
                  <a:ext cx="106"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1" name="Line 94"/>
            <p:cNvSpPr>
              <a:spLocks noChangeShapeType="1"/>
            </p:cNvSpPr>
            <p:nvPr/>
          </p:nvSpPr>
          <p:spPr bwMode="auto">
            <a:xfrm>
              <a:off x="6386" y="6465"/>
              <a:ext cx="51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Line 95"/>
            <p:cNvSpPr>
              <a:spLocks noChangeShapeType="1"/>
            </p:cNvSpPr>
            <p:nvPr/>
          </p:nvSpPr>
          <p:spPr bwMode="auto">
            <a:xfrm>
              <a:off x="6221" y="6392"/>
              <a:ext cx="676"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 name="Line 96"/>
            <p:cNvSpPr>
              <a:spLocks noChangeShapeType="1"/>
            </p:cNvSpPr>
            <p:nvPr/>
          </p:nvSpPr>
          <p:spPr bwMode="auto">
            <a:xfrm>
              <a:off x="6041" y="6318"/>
              <a:ext cx="856"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Line 97"/>
            <p:cNvSpPr>
              <a:spLocks noChangeShapeType="1"/>
            </p:cNvSpPr>
            <p:nvPr/>
          </p:nvSpPr>
          <p:spPr bwMode="auto">
            <a:xfrm>
              <a:off x="5876" y="6245"/>
              <a:ext cx="102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Freeform 98"/>
            <p:cNvSpPr>
              <a:spLocks/>
            </p:cNvSpPr>
            <p:nvPr/>
          </p:nvSpPr>
          <p:spPr bwMode="auto">
            <a:xfrm>
              <a:off x="6551" y="5610"/>
              <a:ext cx="136" cy="1006"/>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19853" y="19980"/>
                  </a:moveTo>
                  <a:lnTo>
                    <a:pt x="19853" y="0"/>
                  </a:lnTo>
                  <a:lnTo>
                    <a:pt x="0"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6" name="Group 99"/>
            <p:cNvGrpSpPr>
              <a:grpSpLocks/>
            </p:cNvGrpSpPr>
            <p:nvPr/>
          </p:nvGrpSpPr>
          <p:grpSpPr bwMode="auto">
            <a:xfrm>
              <a:off x="5561" y="6621"/>
              <a:ext cx="200" cy="174"/>
              <a:chOff x="0" y="-10"/>
              <a:chExt cx="20000" cy="20010"/>
            </a:xfrm>
          </p:grpSpPr>
          <p:sp>
            <p:nvSpPr>
              <p:cNvPr id="33" name="Line 100"/>
              <p:cNvSpPr>
                <a:spLocks noChangeShapeType="1"/>
              </p:cNvSpPr>
              <p:nvPr/>
            </p:nvSpPr>
            <p:spPr bwMode="auto">
              <a:xfrm>
                <a:off x="0" y="19885"/>
                <a:ext cx="20000" cy="11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101"/>
              <p:cNvSpPr>
                <a:spLocks noChangeShapeType="1"/>
              </p:cNvSpPr>
              <p:nvPr/>
            </p:nvSpPr>
            <p:spPr bwMode="auto">
              <a:xfrm>
                <a:off x="0" y="-10"/>
                <a:ext cx="20000" cy="11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 name="Oval 102"/>
            <p:cNvSpPr>
              <a:spLocks noChangeArrowheads="1"/>
            </p:cNvSpPr>
            <p:nvPr/>
          </p:nvSpPr>
          <p:spPr bwMode="auto">
            <a:xfrm>
              <a:off x="5861" y="6220"/>
              <a:ext cx="45" cy="45"/>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Oval 103"/>
            <p:cNvSpPr>
              <a:spLocks noChangeArrowheads="1"/>
            </p:cNvSpPr>
            <p:nvPr/>
          </p:nvSpPr>
          <p:spPr bwMode="auto">
            <a:xfrm>
              <a:off x="6011" y="6280"/>
              <a:ext cx="45" cy="45"/>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Oval 104"/>
            <p:cNvSpPr>
              <a:spLocks noChangeArrowheads="1"/>
            </p:cNvSpPr>
            <p:nvPr/>
          </p:nvSpPr>
          <p:spPr bwMode="auto">
            <a:xfrm>
              <a:off x="6206" y="6355"/>
              <a:ext cx="45" cy="45"/>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Oval 105"/>
            <p:cNvSpPr>
              <a:spLocks noChangeArrowheads="1"/>
            </p:cNvSpPr>
            <p:nvPr/>
          </p:nvSpPr>
          <p:spPr bwMode="auto">
            <a:xfrm>
              <a:off x="6356" y="6430"/>
              <a:ext cx="45" cy="45"/>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106"/>
            <p:cNvSpPr>
              <a:spLocks noChangeShapeType="1"/>
            </p:cNvSpPr>
            <p:nvPr/>
          </p:nvSpPr>
          <p:spPr bwMode="auto">
            <a:xfrm>
              <a:off x="6509" y="6778"/>
              <a:ext cx="358"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Line 107"/>
            <p:cNvSpPr>
              <a:spLocks noChangeShapeType="1"/>
            </p:cNvSpPr>
            <p:nvPr/>
          </p:nvSpPr>
          <p:spPr bwMode="auto">
            <a:xfrm flipH="1">
              <a:off x="6509" y="6619"/>
              <a:ext cx="178"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3" name="Rectangle 3"/>
          <p:cNvSpPr txBox="1">
            <a:spLocks noChangeArrowheads="1"/>
          </p:cNvSpPr>
          <p:nvPr/>
        </p:nvSpPr>
        <p:spPr>
          <a:xfrm>
            <a:off x="515383" y="3353048"/>
            <a:ext cx="2858753" cy="938282"/>
          </a:xfrm>
          <a:prstGeom prst="rect">
            <a:avLst/>
          </a:prstGeom>
          <a:solidFill>
            <a:srgbClr val="66FFFF"/>
          </a:solidFill>
          <a:ln w="28575">
            <a:solidFill>
              <a:srgbClr val="006600"/>
            </a:solidFill>
            <a:miter lim="800000"/>
            <a:headEnd/>
            <a:tailEnd/>
          </a:ln>
          <a:effectLst>
            <a:outerShdw dist="35921" dir="2700000" algn="ctr" rotWithShape="0">
              <a:srgbClr val="A50021"/>
            </a:outerShdw>
          </a:effectLst>
        </p:spPr>
        <p:txBody>
          <a:bodyPr/>
          <a:lst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90000"/>
              </a:lnSpc>
              <a:buFontTx/>
              <a:buNone/>
            </a:pPr>
            <a:r>
              <a:rPr lang="zh-CN" altLang="en-US" sz="2800" smtClean="0">
                <a:solidFill>
                  <a:schemeClr val="folHlink"/>
                </a:solidFill>
              </a:rPr>
              <a:t>从最高位开始的逐位试探法</a:t>
            </a:r>
            <a:endParaRPr lang="zh-CN" altLang="en-US" sz="2800" smtClean="0">
              <a:solidFill>
                <a:schemeClr val="folHlink"/>
              </a:solidFill>
            </a:endParaRPr>
          </a:p>
        </p:txBody>
      </p:sp>
    </p:spTree>
    <p:custDataLst>
      <p:tags r:id="rId1"/>
    </p:custData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37745" y="4512056"/>
            <a:ext cx="11265408" cy="163121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just" eaLnBrk="1" hangingPunct="1">
              <a:spcBef>
                <a:spcPct val="50000"/>
              </a:spcBef>
            </a:pPr>
            <a:r>
              <a:rPr kumimoji="1" lang="zh-CN" altLang="en-US" sz="2000" dirty="0">
                <a:solidFill>
                  <a:srgbClr val="FF0000"/>
                </a:solidFill>
                <a:latin typeface="Times New Roman" pitchFamily="18" charset="0"/>
              </a:rPr>
              <a:t>逐次逼近式：</a:t>
            </a:r>
            <a:r>
              <a:rPr kumimoji="1" lang="zh-CN" altLang="en-US" sz="2000" dirty="0">
                <a:latin typeface="Times New Roman" pitchFamily="18" charset="0"/>
              </a:rPr>
              <a:t>转换前，</a:t>
            </a:r>
            <a:r>
              <a:rPr kumimoji="1" lang="en-US" altLang="zh-CN" sz="2000" dirty="0">
                <a:latin typeface="Times New Roman" pitchFamily="18" charset="0"/>
              </a:rPr>
              <a:t>PA</a:t>
            </a:r>
            <a:r>
              <a:rPr kumimoji="1" lang="zh-CN" altLang="en-US" sz="2000" dirty="0">
                <a:latin typeface="Times New Roman" pitchFamily="18" charset="0"/>
              </a:rPr>
              <a:t>口各位清除为</a:t>
            </a:r>
            <a:r>
              <a:rPr kumimoji="1" lang="en-US" altLang="zh-CN" sz="2000" dirty="0">
                <a:latin typeface="Times New Roman" pitchFamily="18" charset="0"/>
              </a:rPr>
              <a:t>0</a:t>
            </a:r>
            <a:r>
              <a:rPr kumimoji="1" lang="zh-CN" altLang="en-US" sz="2000" dirty="0">
                <a:latin typeface="Times New Roman" pitchFamily="18" charset="0"/>
              </a:rPr>
              <a:t>。转换时，写入的数据先由最高位置</a:t>
            </a:r>
            <a:r>
              <a:rPr kumimoji="1" lang="en-US" altLang="zh-CN" sz="2000" dirty="0">
                <a:latin typeface="Times New Roman" pitchFamily="18" charset="0"/>
              </a:rPr>
              <a:t>1</a:t>
            </a:r>
            <a:r>
              <a:rPr kumimoji="1" lang="zh-CN" altLang="en-US" sz="2000" dirty="0">
                <a:latin typeface="Times New Roman" pitchFamily="18" charset="0"/>
              </a:rPr>
              <a:t>，</a:t>
            </a:r>
            <a:r>
              <a:rPr kumimoji="1" lang="en-US" altLang="zh-CN" sz="2000" dirty="0">
                <a:latin typeface="Times New Roman" pitchFamily="18" charset="0"/>
              </a:rPr>
              <a:t>DAC</a:t>
            </a:r>
            <a:r>
              <a:rPr kumimoji="1" lang="zh-CN" altLang="en-US" sz="2000" dirty="0">
                <a:latin typeface="Times New Roman" pitchFamily="18" charset="0"/>
              </a:rPr>
              <a:t>输出值与被测的模拟值进行比较：如果“低于”，该位的</a:t>
            </a:r>
            <a:r>
              <a:rPr kumimoji="1" lang="en-US" altLang="zh-CN" sz="2000" dirty="0">
                <a:latin typeface="Times New Roman" pitchFamily="18" charset="0"/>
              </a:rPr>
              <a:t>1</a:t>
            </a:r>
            <a:r>
              <a:rPr kumimoji="1" lang="zh-CN" altLang="en-US" sz="2000" dirty="0">
                <a:latin typeface="Times New Roman" pitchFamily="18" charset="0"/>
              </a:rPr>
              <a:t>被保留；如果“高于”该位的</a:t>
            </a:r>
            <a:r>
              <a:rPr kumimoji="1" lang="en-US" altLang="zh-CN" sz="2000" dirty="0">
                <a:latin typeface="Times New Roman" pitchFamily="18" charset="0"/>
              </a:rPr>
              <a:t>1</a:t>
            </a:r>
            <a:r>
              <a:rPr kumimoji="1" lang="zh-CN" altLang="en-US" sz="2000" dirty="0">
                <a:latin typeface="Times New Roman" pitchFamily="18" charset="0"/>
              </a:rPr>
              <a:t>被清除。然后下一位再置</a:t>
            </a:r>
            <a:r>
              <a:rPr kumimoji="1" lang="en-US" altLang="zh-CN" sz="2000" dirty="0">
                <a:latin typeface="Times New Roman" pitchFamily="18" charset="0"/>
              </a:rPr>
              <a:t>1</a:t>
            </a:r>
            <a:r>
              <a:rPr kumimoji="1" lang="zh-CN" altLang="en-US" sz="2000" dirty="0">
                <a:latin typeface="Times New Roman" pitchFamily="18" charset="0"/>
              </a:rPr>
              <a:t>，再比较，决定是否保留</a:t>
            </a:r>
            <a:r>
              <a:rPr kumimoji="1" lang="en-US" altLang="zh-CN" sz="2000" dirty="0">
                <a:latin typeface="Times New Roman" pitchFamily="18" charset="0"/>
              </a:rPr>
              <a:t>……</a:t>
            </a:r>
            <a:r>
              <a:rPr kumimoji="1" lang="zh-CN" altLang="en-US" sz="2000" dirty="0">
                <a:latin typeface="Times New Roman" pitchFamily="18" charset="0"/>
              </a:rPr>
              <a:t>直至最低位完成同一过程。写入的数据从最高位到最低位都试探过一遍的最终值就是</a:t>
            </a:r>
            <a:r>
              <a:rPr kumimoji="1" lang="en-US" altLang="zh-CN" sz="2000" dirty="0">
                <a:latin typeface="Times New Roman" pitchFamily="18" charset="0"/>
              </a:rPr>
              <a:t>A</a:t>
            </a:r>
            <a:r>
              <a:rPr kumimoji="1" lang="zh-CN" altLang="en-US" sz="2000" dirty="0">
                <a:latin typeface="Times New Roman" pitchFamily="18" charset="0"/>
              </a:rPr>
              <a:t>／</a:t>
            </a:r>
            <a:r>
              <a:rPr kumimoji="1" lang="en-US" altLang="zh-CN" sz="2000" dirty="0">
                <a:latin typeface="Times New Roman" pitchFamily="18" charset="0"/>
              </a:rPr>
              <a:t>D</a:t>
            </a:r>
            <a:r>
              <a:rPr kumimoji="1" lang="zh-CN" altLang="en-US" sz="2000" dirty="0">
                <a:latin typeface="Times New Roman" pitchFamily="18" charset="0"/>
              </a:rPr>
              <a:t>转换的结果。由于每次送出的比较数字量是前次的一半，所以也称为二分搜索法。 </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9230"/>
          <a:stretch>
            <a:fillRect/>
          </a:stretch>
        </p:blipFill>
        <p:spPr bwMode="auto">
          <a:xfrm>
            <a:off x="1761744" y="237744"/>
            <a:ext cx="7543800"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923544" y="944182"/>
            <a:ext cx="2590800" cy="1219200"/>
            <a:chOff x="192" y="912"/>
            <a:chExt cx="1632" cy="768"/>
          </a:xfrm>
        </p:grpSpPr>
        <p:sp>
          <p:nvSpPr>
            <p:cNvPr id="6" name="Line 5"/>
            <p:cNvSpPr>
              <a:spLocks noChangeShapeType="1"/>
            </p:cNvSpPr>
            <p:nvPr/>
          </p:nvSpPr>
          <p:spPr bwMode="auto">
            <a:xfrm>
              <a:off x="1488" y="912"/>
              <a:ext cx="336"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AutoShape 6"/>
            <p:cNvSpPr>
              <a:spLocks noChangeArrowheads="1"/>
            </p:cNvSpPr>
            <p:nvPr/>
          </p:nvSpPr>
          <p:spPr bwMode="auto">
            <a:xfrm>
              <a:off x="192" y="1392"/>
              <a:ext cx="1056" cy="288"/>
            </a:xfrm>
            <a:prstGeom prst="wedgeRectCallout">
              <a:avLst>
                <a:gd name="adj1" fmla="val 77463"/>
                <a:gd name="adj2" fmla="val -20729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000" b="0">
                  <a:solidFill>
                    <a:schemeClr val="bg1"/>
                  </a:solidFill>
                  <a:latin typeface="Times New Roman" pitchFamily="18" charset="0"/>
                </a:rPr>
                <a:t>模拟量输入</a:t>
              </a:r>
            </a:p>
          </p:txBody>
        </p:sp>
      </p:grpSp>
    </p:spTree>
    <p:extLst>
      <p:ext uri="{BB962C8B-B14F-4D97-AF65-F5344CB8AC3E}">
        <p14:creationId xmlns:p14="http://schemas.microsoft.com/office/powerpoint/2010/main" val="6263235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190122" y="301879"/>
            <a:ext cx="7440104" cy="625475"/>
          </a:xfrm>
          <a:prstGeom prst="rect">
            <a:avLst/>
          </a:prstGeom>
          <a:solidFill>
            <a:srgbClr val="66FFFF"/>
          </a:solidFill>
          <a:ln w="28575">
            <a:solidFill>
              <a:srgbClr val="006600"/>
            </a:solidFill>
            <a:miter lim="800000"/>
            <a:headEnd/>
            <a:tailEnd/>
          </a:ln>
          <a:effectLst>
            <a:outerShdw dist="35921" dir="2700000" algn="ctr" rotWithShape="0">
              <a:srgbClr val="A50021"/>
            </a:outerShdw>
          </a:effectLst>
        </p:spPr>
        <p:txBody>
          <a:bodyPr/>
          <a:lst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90000"/>
              </a:lnSpc>
              <a:buFontTx/>
              <a:buNone/>
            </a:pPr>
            <a:r>
              <a:rPr lang="zh-CN" altLang="en-US" sz="2800" smtClean="0">
                <a:solidFill>
                  <a:schemeClr val="folHlink"/>
                </a:solidFill>
              </a:rPr>
              <a:t>两个积分阶段实质是电压</a:t>
            </a:r>
            <a:r>
              <a:rPr lang="en-US" altLang="zh-CN" sz="2800" smtClean="0">
                <a:solidFill>
                  <a:schemeClr val="folHlink"/>
                </a:solidFill>
              </a:rPr>
              <a:t>/</a:t>
            </a:r>
            <a:r>
              <a:rPr lang="zh-CN" altLang="en-US" sz="2800" smtClean="0">
                <a:solidFill>
                  <a:schemeClr val="folHlink"/>
                </a:solidFill>
              </a:rPr>
              <a:t>时间变换</a:t>
            </a:r>
            <a:endParaRPr lang="zh-CN" altLang="en-US" sz="2800" smtClean="0">
              <a:solidFill>
                <a:schemeClr val="folHlink"/>
              </a:solidFill>
            </a:endParaRPr>
          </a:p>
        </p:txBody>
      </p:sp>
      <p:grpSp>
        <p:nvGrpSpPr>
          <p:cNvPr id="7" name="Group 6"/>
          <p:cNvGrpSpPr>
            <a:grpSpLocks/>
          </p:cNvGrpSpPr>
          <p:nvPr/>
        </p:nvGrpSpPr>
        <p:grpSpPr bwMode="auto">
          <a:xfrm>
            <a:off x="2167197" y="1233963"/>
            <a:ext cx="8831262" cy="5218113"/>
            <a:chOff x="2011" y="7660"/>
            <a:chExt cx="3451" cy="3076"/>
          </a:xfrm>
        </p:grpSpPr>
        <p:sp>
          <p:nvSpPr>
            <p:cNvPr id="8" name="Rectangle 7"/>
            <p:cNvSpPr>
              <a:spLocks noChangeArrowheads="1"/>
            </p:cNvSpPr>
            <p:nvPr/>
          </p:nvSpPr>
          <p:spPr bwMode="auto">
            <a:xfrm>
              <a:off x="2926" y="9596"/>
              <a:ext cx="436"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a:latin typeface="Times New Roman" pitchFamily="18" charset="0"/>
                </a:rPr>
                <a:t>I</a:t>
              </a:r>
              <a:r>
                <a:rPr lang="en-US" altLang="zh-CN" sz="2400" baseline="-25000">
                  <a:latin typeface="Times New Roman" pitchFamily="18" charset="0"/>
                </a:rPr>
                <a:t>REF</a:t>
              </a:r>
              <a:endParaRPr lang="en-US" altLang="zh-CN" sz="2400">
                <a:latin typeface="Times New Roman" pitchFamily="18" charset="0"/>
              </a:endParaRPr>
            </a:p>
          </p:txBody>
        </p:sp>
        <p:sp>
          <p:nvSpPr>
            <p:cNvPr id="9" name="Rectangle 8"/>
            <p:cNvSpPr>
              <a:spLocks noChangeArrowheads="1"/>
            </p:cNvSpPr>
            <p:nvPr/>
          </p:nvSpPr>
          <p:spPr bwMode="auto">
            <a:xfrm>
              <a:off x="2881" y="8771"/>
              <a:ext cx="436"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a:latin typeface="Times New Roman" pitchFamily="18" charset="0"/>
                </a:rPr>
                <a:t>Iin</a:t>
              </a:r>
            </a:p>
          </p:txBody>
        </p:sp>
        <p:sp>
          <p:nvSpPr>
            <p:cNvPr id="10" name="Rectangle 9"/>
            <p:cNvSpPr>
              <a:spLocks noChangeArrowheads="1"/>
            </p:cNvSpPr>
            <p:nvPr/>
          </p:nvSpPr>
          <p:spPr bwMode="auto">
            <a:xfrm>
              <a:off x="2011" y="8546"/>
              <a:ext cx="436"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a:latin typeface="Times New Roman" pitchFamily="18" charset="0"/>
                </a:rPr>
                <a:t>Vin</a:t>
              </a:r>
            </a:p>
          </p:txBody>
        </p:sp>
        <p:sp>
          <p:nvSpPr>
            <p:cNvPr id="11" name="Rectangle 10"/>
            <p:cNvSpPr>
              <a:spLocks noChangeArrowheads="1"/>
            </p:cNvSpPr>
            <p:nvPr/>
          </p:nvSpPr>
          <p:spPr bwMode="auto">
            <a:xfrm>
              <a:off x="2011" y="9521"/>
              <a:ext cx="436"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a:latin typeface="Times New Roman" pitchFamily="18" charset="0"/>
                </a:rPr>
                <a:t>V</a:t>
              </a:r>
              <a:r>
                <a:rPr lang="en-US" altLang="zh-CN" sz="2400" baseline="-25000">
                  <a:latin typeface="Times New Roman" pitchFamily="18" charset="0"/>
                </a:rPr>
                <a:t>REF</a:t>
              </a:r>
              <a:endParaRPr lang="en-US" altLang="zh-CN" sz="2400">
                <a:latin typeface="Times New Roman" pitchFamily="18" charset="0"/>
              </a:endParaRPr>
            </a:p>
          </p:txBody>
        </p:sp>
        <p:sp>
          <p:nvSpPr>
            <p:cNvPr id="12" name="Line 11"/>
            <p:cNvSpPr>
              <a:spLocks noChangeShapeType="1"/>
            </p:cNvSpPr>
            <p:nvPr/>
          </p:nvSpPr>
          <p:spPr bwMode="auto">
            <a:xfrm>
              <a:off x="2911" y="9189"/>
              <a:ext cx="219" cy="8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Rectangle 12"/>
            <p:cNvSpPr>
              <a:spLocks noChangeArrowheads="1"/>
            </p:cNvSpPr>
            <p:nvPr/>
          </p:nvSpPr>
          <p:spPr bwMode="auto">
            <a:xfrm>
              <a:off x="3304" y="8768"/>
              <a:ext cx="67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dirty="0">
                  <a:latin typeface="Times New Roman" pitchFamily="18" charset="0"/>
                </a:rPr>
                <a:t>积分器</a:t>
              </a:r>
            </a:p>
          </p:txBody>
        </p:sp>
        <p:sp>
          <p:nvSpPr>
            <p:cNvPr id="14" name="Rectangle 13"/>
            <p:cNvSpPr>
              <a:spLocks noChangeArrowheads="1"/>
            </p:cNvSpPr>
            <p:nvPr/>
          </p:nvSpPr>
          <p:spPr bwMode="auto">
            <a:xfrm>
              <a:off x="4129" y="9082"/>
              <a:ext cx="67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a:latin typeface="Times New Roman" pitchFamily="18" charset="0"/>
                </a:rPr>
                <a:t>比较器</a:t>
              </a:r>
            </a:p>
          </p:txBody>
        </p:sp>
        <p:sp>
          <p:nvSpPr>
            <p:cNvPr id="15" name="Rectangle 14"/>
            <p:cNvSpPr>
              <a:spLocks noChangeArrowheads="1"/>
            </p:cNvSpPr>
            <p:nvPr/>
          </p:nvSpPr>
          <p:spPr bwMode="auto">
            <a:xfrm>
              <a:off x="2386" y="8741"/>
              <a:ext cx="436"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a:latin typeface="Times New Roman" pitchFamily="18" charset="0"/>
                </a:rPr>
                <a:t>V/I</a:t>
              </a:r>
            </a:p>
          </p:txBody>
        </p:sp>
        <p:sp>
          <p:nvSpPr>
            <p:cNvPr id="16" name="Line 15"/>
            <p:cNvSpPr>
              <a:spLocks noChangeShapeType="1"/>
            </p:cNvSpPr>
            <p:nvPr/>
          </p:nvSpPr>
          <p:spPr bwMode="auto">
            <a:xfrm>
              <a:off x="2494" y="8622"/>
              <a:ext cx="283" cy="20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16"/>
            <p:cNvSpPr>
              <a:spLocks noChangeShapeType="1"/>
            </p:cNvSpPr>
            <p:nvPr/>
          </p:nvSpPr>
          <p:spPr bwMode="auto">
            <a:xfrm flipV="1">
              <a:off x="2494" y="8782"/>
              <a:ext cx="283" cy="20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Line 17"/>
            <p:cNvSpPr>
              <a:spLocks noChangeShapeType="1"/>
            </p:cNvSpPr>
            <p:nvPr/>
          </p:nvSpPr>
          <p:spPr bwMode="auto">
            <a:xfrm>
              <a:off x="2494" y="8635"/>
              <a:ext cx="1" cy="37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18"/>
            <p:cNvSpPr>
              <a:spLocks noChangeShapeType="1"/>
            </p:cNvSpPr>
            <p:nvPr/>
          </p:nvSpPr>
          <p:spPr bwMode="auto">
            <a:xfrm>
              <a:off x="2087" y="8741"/>
              <a:ext cx="408"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Freeform 19"/>
            <p:cNvSpPr>
              <a:spLocks/>
            </p:cNvSpPr>
            <p:nvPr/>
          </p:nvSpPr>
          <p:spPr bwMode="auto">
            <a:xfrm>
              <a:off x="2401" y="8886"/>
              <a:ext cx="92" cy="260"/>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19783" y="0"/>
                  </a:moveTo>
                  <a:lnTo>
                    <a:pt x="0" y="0"/>
                  </a:lnTo>
                  <a:lnTo>
                    <a:pt x="0" y="19923"/>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20"/>
            <p:cNvSpPr>
              <a:spLocks noChangeShapeType="1"/>
            </p:cNvSpPr>
            <p:nvPr/>
          </p:nvSpPr>
          <p:spPr bwMode="auto">
            <a:xfrm>
              <a:off x="2344" y="9129"/>
              <a:ext cx="12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2" name="Group 21"/>
            <p:cNvGrpSpPr>
              <a:grpSpLocks/>
            </p:cNvGrpSpPr>
            <p:nvPr/>
          </p:nvGrpSpPr>
          <p:grpSpPr bwMode="auto">
            <a:xfrm>
              <a:off x="3499" y="9163"/>
              <a:ext cx="283" cy="387"/>
              <a:chOff x="0" y="1"/>
              <a:chExt cx="20000" cy="19999"/>
            </a:xfrm>
          </p:grpSpPr>
          <p:grpSp>
            <p:nvGrpSpPr>
              <p:cNvPr id="89" name="Group 22"/>
              <p:cNvGrpSpPr>
                <a:grpSpLocks/>
              </p:cNvGrpSpPr>
              <p:nvPr/>
            </p:nvGrpSpPr>
            <p:grpSpPr bwMode="auto">
              <a:xfrm>
                <a:off x="0" y="1"/>
                <a:ext cx="20000" cy="19999"/>
                <a:chOff x="0" y="1"/>
                <a:chExt cx="20000" cy="19999"/>
              </a:xfrm>
            </p:grpSpPr>
            <p:sp>
              <p:nvSpPr>
                <p:cNvPr id="95" name="Line 23"/>
                <p:cNvSpPr>
                  <a:spLocks noChangeShapeType="1"/>
                </p:cNvSpPr>
                <p:nvPr/>
              </p:nvSpPr>
              <p:spPr bwMode="auto">
                <a:xfrm flipV="1">
                  <a:off x="0" y="9406"/>
                  <a:ext cx="20000" cy="1059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6" name="Line 24"/>
                <p:cNvSpPr>
                  <a:spLocks noChangeShapeType="1"/>
                </p:cNvSpPr>
                <p:nvPr/>
              </p:nvSpPr>
              <p:spPr bwMode="auto">
                <a:xfrm>
                  <a:off x="0" y="1138"/>
                  <a:ext cx="20000" cy="1059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 name="Line 25"/>
                <p:cNvSpPr>
                  <a:spLocks noChangeShapeType="1"/>
                </p:cNvSpPr>
                <p:nvPr/>
              </p:nvSpPr>
              <p:spPr bwMode="auto">
                <a:xfrm flipV="1">
                  <a:off x="0" y="1"/>
                  <a:ext cx="64" cy="1932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90" name="Group 26"/>
              <p:cNvGrpSpPr>
                <a:grpSpLocks/>
              </p:cNvGrpSpPr>
              <p:nvPr/>
            </p:nvGrpSpPr>
            <p:grpSpPr bwMode="auto">
              <a:xfrm>
                <a:off x="1064" y="6616"/>
                <a:ext cx="6213" cy="7906"/>
                <a:chOff x="0" y="0"/>
                <a:chExt cx="20000" cy="19999"/>
              </a:xfrm>
            </p:grpSpPr>
            <p:sp>
              <p:nvSpPr>
                <p:cNvPr id="91" name="Line 27"/>
                <p:cNvSpPr>
                  <a:spLocks noChangeShapeType="1"/>
                </p:cNvSpPr>
                <p:nvPr/>
              </p:nvSpPr>
              <p:spPr bwMode="auto">
                <a:xfrm flipH="1">
                  <a:off x="0" y="0"/>
                  <a:ext cx="20000" cy="12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92" name="Group 28"/>
                <p:cNvGrpSpPr>
                  <a:grpSpLocks/>
                </p:cNvGrpSpPr>
                <p:nvPr/>
              </p:nvGrpSpPr>
              <p:grpSpPr bwMode="auto">
                <a:xfrm>
                  <a:off x="0" y="8497"/>
                  <a:ext cx="20000" cy="11502"/>
                  <a:chOff x="0" y="-19"/>
                  <a:chExt cx="20000" cy="20041"/>
                </a:xfrm>
              </p:grpSpPr>
              <p:sp>
                <p:nvSpPr>
                  <p:cNvPr id="93" name="Line 29"/>
                  <p:cNvSpPr>
                    <a:spLocks noChangeShapeType="1"/>
                  </p:cNvSpPr>
                  <p:nvPr/>
                </p:nvSpPr>
                <p:spPr bwMode="auto">
                  <a:xfrm flipH="1">
                    <a:off x="0" y="9998"/>
                    <a:ext cx="20000" cy="23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4" name="Line 30"/>
                  <p:cNvSpPr>
                    <a:spLocks noChangeShapeType="1"/>
                  </p:cNvSpPr>
                  <p:nvPr/>
                </p:nvSpPr>
                <p:spPr bwMode="auto">
                  <a:xfrm flipV="1">
                    <a:off x="9998" y="-19"/>
                    <a:ext cx="206" cy="2004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sp>
          <p:nvSpPr>
            <p:cNvPr id="23" name="Line 31"/>
            <p:cNvSpPr>
              <a:spLocks noChangeShapeType="1"/>
            </p:cNvSpPr>
            <p:nvPr/>
          </p:nvSpPr>
          <p:spPr bwMode="auto">
            <a:xfrm>
              <a:off x="3092" y="9281"/>
              <a:ext cx="408"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Freeform 32"/>
            <p:cNvSpPr>
              <a:spLocks/>
            </p:cNvSpPr>
            <p:nvPr/>
          </p:nvSpPr>
          <p:spPr bwMode="auto">
            <a:xfrm>
              <a:off x="3406" y="9426"/>
              <a:ext cx="92" cy="260"/>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19783" y="0"/>
                  </a:moveTo>
                  <a:lnTo>
                    <a:pt x="0" y="0"/>
                  </a:lnTo>
                  <a:lnTo>
                    <a:pt x="0" y="19923"/>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Line 33"/>
            <p:cNvSpPr>
              <a:spLocks noChangeShapeType="1"/>
            </p:cNvSpPr>
            <p:nvPr/>
          </p:nvSpPr>
          <p:spPr bwMode="auto">
            <a:xfrm>
              <a:off x="3349" y="9669"/>
              <a:ext cx="12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6" name="Group 34"/>
            <p:cNvGrpSpPr>
              <a:grpSpLocks/>
            </p:cNvGrpSpPr>
            <p:nvPr/>
          </p:nvGrpSpPr>
          <p:grpSpPr bwMode="auto">
            <a:xfrm>
              <a:off x="4159" y="9237"/>
              <a:ext cx="283" cy="387"/>
              <a:chOff x="0" y="0"/>
              <a:chExt cx="20000" cy="19999"/>
            </a:xfrm>
          </p:grpSpPr>
          <p:grpSp>
            <p:nvGrpSpPr>
              <p:cNvPr id="80" name="Group 35"/>
              <p:cNvGrpSpPr>
                <a:grpSpLocks/>
              </p:cNvGrpSpPr>
              <p:nvPr/>
            </p:nvGrpSpPr>
            <p:grpSpPr bwMode="auto">
              <a:xfrm>
                <a:off x="0" y="0"/>
                <a:ext cx="20000" cy="19999"/>
                <a:chOff x="0" y="0"/>
                <a:chExt cx="20000" cy="19999"/>
              </a:xfrm>
            </p:grpSpPr>
            <p:sp>
              <p:nvSpPr>
                <p:cNvPr id="86" name="Line 36"/>
                <p:cNvSpPr>
                  <a:spLocks noChangeShapeType="1"/>
                </p:cNvSpPr>
                <p:nvPr/>
              </p:nvSpPr>
              <p:spPr bwMode="auto">
                <a:xfrm>
                  <a:off x="0" y="0"/>
                  <a:ext cx="20000" cy="1059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7" name="Line 37"/>
                <p:cNvSpPr>
                  <a:spLocks noChangeShapeType="1"/>
                </p:cNvSpPr>
                <p:nvPr/>
              </p:nvSpPr>
              <p:spPr bwMode="auto">
                <a:xfrm flipV="1">
                  <a:off x="0" y="8268"/>
                  <a:ext cx="20000" cy="1059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8" name="Line 38"/>
                <p:cNvSpPr>
                  <a:spLocks noChangeShapeType="1"/>
                </p:cNvSpPr>
                <p:nvPr/>
              </p:nvSpPr>
              <p:spPr bwMode="auto">
                <a:xfrm>
                  <a:off x="0" y="672"/>
                  <a:ext cx="85" cy="1932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1" name="Group 39"/>
              <p:cNvGrpSpPr>
                <a:grpSpLocks/>
              </p:cNvGrpSpPr>
              <p:nvPr/>
            </p:nvGrpSpPr>
            <p:grpSpPr bwMode="auto">
              <a:xfrm>
                <a:off x="1063" y="5478"/>
                <a:ext cx="6227" cy="7906"/>
                <a:chOff x="0" y="1"/>
                <a:chExt cx="20000" cy="19999"/>
              </a:xfrm>
            </p:grpSpPr>
            <p:sp>
              <p:nvSpPr>
                <p:cNvPr id="82" name="Line 40"/>
                <p:cNvSpPr>
                  <a:spLocks noChangeShapeType="1"/>
                </p:cNvSpPr>
                <p:nvPr/>
              </p:nvSpPr>
              <p:spPr bwMode="auto">
                <a:xfrm flipH="1">
                  <a:off x="0" y="19871"/>
                  <a:ext cx="20000" cy="129"/>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3" name="Group 41"/>
                <p:cNvGrpSpPr>
                  <a:grpSpLocks/>
                </p:cNvGrpSpPr>
                <p:nvPr/>
              </p:nvGrpSpPr>
              <p:grpSpPr bwMode="auto">
                <a:xfrm>
                  <a:off x="0" y="1"/>
                  <a:ext cx="20000" cy="11502"/>
                  <a:chOff x="0" y="-22"/>
                  <a:chExt cx="20000" cy="20041"/>
                </a:xfrm>
              </p:grpSpPr>
              <p:sp>
                <p:nvSpPr>
                  <p:cNvPr id="84" name="Line 42"/>
                  <p:cNvSpPr>
                    <a:spLocks noChangeShapeType="1"/>
                  </p:cNvSpPr>
                  <p:nvPr/>
                </p:nvSpPr>
                <p:spPr bwMode="auto">
                  <a:xfrm flipH="1">
                    <a:off x="0" y="9772"/>
                    <a:ext cx="20000" cy="23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 name="Line 43"/>
                  <p:cNvSpPr>
                    <a:spLocks noChangeShapeType="1"/>
                  </p:cNvSpPr>
                  <p:nvPr/>
                </p:nvSpPr>
                <p:spPr bwMode="auto">
                  <a:xfrm>
                    <a:off x="9966" y="-22"/>
                    <a:ext cx="273" cy="2004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sp>
          <p:nvSpPr>
            <p:cNvPr id="27" name="Line 44"/>
            <p:cNvSpPr>
              <a:spLocks noChangeShapeType="1"/>
            </p:cNvSpPr>
            <p:nvPr/>
          </p:nvSpPr>
          <p:spPr bwMode="auto">
            <a:xfrm>
              <a:off x="3752" y="9356"/>
              <a:ext cx="408"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Freeform 45"/>
            <p:cNvSpPr>
              <a:spLocks/>
            </p:cNvSpPr>
            <p:nvPr/>
          </p:nvSpPr>
          <p:spPr bwMode="auto">
            <a:xfrm>
              <a:off x="4066" y="9501"/>
              <a:ext cx="92" cy="260"/>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19783" y="0"/>
                  </a:moveTo>
                  <a:lnTo>
                    <a:pt x="0" y="0"/>
                  </a:lnTo>
                  <a:lnTo>
                    <a:pt x="0" y="19923"/>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Line 46"/>
            <p:cNvSpPr>
              <a:spLocks noChangeShapeType="1"/>
            </p:cNvSpPr>
            <p:nvPr/>
          </p:nvSpPr>
          <p:spPr bwMode="auto">
            <a:xfrm>
              <a:off x="4009" y="9744"/>
              <a:ext cx="121"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Oval 47"/>
            <p:cNvSpPr>
              <a:spLocks noChangeArrowheads="1"/>
            </p:cNvSpPr>
            <p:nvPr/>
          </p:nvSpPr>
          <p:spPr bwMode="auto">
            <a:xfrm>
              <a:off x="3059" y="9249"/>
              <a:ext cx="57" cy="57"/>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Freeform 48"/>
            <p:cNvSpPr>
              <a:spLocks/>
            </p:cNvSpPr>
            <p:nvPr/>
          </p:nvSpPr>
          <p:spPr bwMode="auto">
            <a:xfrm>
              <a:off x="2716" y="9402"/>
              <a:ext cx="229" cy="346"/>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19913" y="0"/>
                  </a:moveTo>
                  <a:lnTo>
                    <a:pt x="19913" y="19942"/>
                  </a:lnTo>
                  <a:lnTo>
                    <a:pt x="0" y="19942"/>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Oval 49"/>
            <p:cNvSpPr>
              <a:spLocks noChangeArrowheads="1"/>
            </p:cNvSpPr>
            <p:nvPr/>
          </p:nvSpPr>
          <p:spPr bwMode="auto">
            <a:xfrm>
              <a:off x="2909" y="9369"/>
              <a:ext cx="57" cy="57"/>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3" name="Group 50"/>
            <p:cNvGrpSpPr>
              <a:grpSpLocks/>
            </p:cNvGrpSpPr>
            <p:nvPr/>
          </p:nvGrpSpPr>
          <p:grpSpPr bwMode="auto">
            <a:xfrm>
              <a:off x="2716" y="8798"/>
              <a:ext cx="250" cy="395"/>
              <a:chOff x="0" y="0"/>
              <a:chExt cx="20000" cy="20000"/>
            </a:xfrm>
          </p:grpSpPr>
          <p:sp>
            <p:nvSpPr>
              <p:cNvPr id="78" name="Freeform 51"/>
              <p:cNvSpPr>
                <a:spLocks/>
              </p:cNvSpPr>
              <p:nvPr/>
            </p:nvSpPr>
            <p:spPr bwMode="auto">
              <a:xfrm>
                <a:off x="0" y="0"/>
                <a:ext cx="18315" cy="17519"/>
              </a:xfrm>
              <a:custGeom>
                <a:avLst/>
                <a:gdLst>
                  <a:gd name="T0" fmla="*/ 12824 w 20000"/>
                  <a:gd name="T1" fmla="*/ 10284 h 20000"/>
                  <a:gd name="T2" fmla="*/ 12824 w 20000"/>
                  <a:gd name="T3" fmla="*/ 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19913" y="19942"/>
                    </a:moveTo>
                    <a:lnTo>
                      <a:pt x="19913" y="0"/>
                    </a:lnTo>
                    <a:lnTo>
                      <a:pt x="0"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 name="Oval 52"/>
              <p:cNvSpPr>
                <a:spLocks noChangeArrowheads="1"/>
              </p:cNvSpPr>
              <p:nvPr/>
            </p:nvSpPr>
            <p:spPr bwMode="auto">
              <a:xfrm>
                <a:off x="15427" y="17114"/>
                <a:ext cx="4573" cy="2886"/>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4" name="Rectangle 53"/>
            <p:cNvSpPr>
              <a:spLocks noChangeArrowheads="1"/>
            </p:cNvSpPr>
            <p:nvPr/>
          </p:nvSpPr>
          <p:spPr bwMode="auto">
            <a:xfrm>
              <a:off x="2386" y="9671"/>
              <a:ext cx="436"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a:latin typeface="Times New Roman" pitchFamily="18" charset="0"/>
                </a:rPr>
                <a:t>V/I</a:t>
              </a:r>
            </a:p>
          </p:txBody>
        </p:sp>
        <p:grpSp>
          <p:nvGrpSpPr>
            <p:cNvPr id="35" name="Group 54"/>
            <p:cNvGrpSpPr>
              <a:grpSpLocks/>
            </p:cNvGrpSpPr>
            <p:nvPr/>
          </p:nvGrpSpPr>
          <p:grpSpPr bwMode="auto">
            <a:xfrm>
              <a:off x="2494" y="9552"/>
              <a:ext cx="283" cy="387"/>
              <a:chOff x="0" y="0"/>
              <a:chExt cx="20000" cy="19999"/>
            </a:xfrm>
          </p:grpSpPr>
          <p:sp>
            <p:nvSpPr>
              <p:cNvPr id="75" name="Line 55"/>
              <p:cNvSpPr>
                <a:spLocks noChangeShapeType="1"/>
              </p:cNvSpPr>
              <p:nvPr/>
            </p:nvSpPr>
            <p:spPr bwMode="auto">
              <a:xfrm>
                <a:off x="0" y="0"/>
                <a:ext cx="20000" cy="1059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 name="Line 56"/>
              <p:cNvSpPr>
                <a:spLocks noChangeShapeType="1"/>
              </p:cNvSpPr>
              <p:nvPr/>
            </p:nvSpPr>
            <p:spPr bwMode="auto">
              <a:xfrm flipV="1">
                <a:off x="0" y="8268"/>
                <a:ext cx="20000" cy="10594"/>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 name="Line 57"/>
              <p:cNvSpPr>
                <a:spLocks noChangeShapeType="1"/>
              </p:cNvSpPr>
              <p:nvPr/>
            </p:nvSpPr>
            <p:spPr bwMode="auto">
              <a:xfrm>
                <a:off x="0" y="672"/>
                <a:ext cx="64" cy="1932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6" name="Line 58"/>
            <p:cNvSpPr>
              <a:spLocks noChangeShapeType="1"/>
            </p:cNvSpPr>
            <p:nvPr/>
          </p:nvSpPr>
          <p:spPr bwMode="auto">
            <a:xfrm>
              <a:off x="2087" y="9746"/>
              <a:ext cx="408"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7" name="Group 59"/>
            <p:cNvGrpSpPr>
              <a:grpSpLocks/>
            </p:cNvGrpSpPr>
            <p:nvPr/>
          </p:nvGrpSpPr>
          <p:grpSpPr bwMode="auto">
            <a:xfrm>
              <a:off x="3588" y="9009"/>
              <a:ext cx="44" cy="114"/>
              <a:chOff x="0" y="0"/>
              <a:chExt cx="20002" cy="20000"/>
            </a:xfrm>
          </p:grpSpPr>
          <p:sp>
            <p:nvSpPr>
              <p:cNvPr id="73" name="Line 60"/>
              <p:cNvSpPr>
                <a:spLocks noChangeShapeType="1"/>
              </p:cNvSpPr>
              <p:nvPr/>
            </p:nvSpPr>
            <p:spPr bwMode="auto">
              <a:xfrm>
                <a:off x="0" y="0"/>
                <a:ext cx="411"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4" name="Line 61"/>
              <p:cNvSpPr>
                <a:spLocks noChangeShapeType="1"/>
              </p:cNvSpPr>
              <p:nvPr/>
            </p:nvSpPr>
            <p:spPr bwMode="auto">
              <a:xfrm>
                <a:off x="19591" y="0"/>
                <a:ext cx="411" cy="20000"/>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8" name="Freeform 62"/>
            <p:cNvSpPr>
              <a:spLocks/>
            </p:cNvSpPr>
            <p:nvPr/>
          </p:nvSpPr>
          <p:spPr bwMode="auto">
            <a:xfrm>
              <a:off x="3376" y="9050"/>
              <a:ext cx="206" cy="230"/>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19903" y="0"/>
                  </a:moveTo>
                  <a:lnTo>
                    <a:pt x="0" y="0"/>
                  </a:lnTo>
                  <a:lnTo>
                    <a:pt x="0" y="19913"/>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 name="Freeform 63"/>
            <p:cNvSpPr>
              <a:spLocks/>
            </p:cNvSpPr>
            <p:nvPr/>
          </p:nvSpPr>
          <p:spPr bwMode="auto">
            <a:xfrm>
              <a:off x="3631" y="9050"/>
              <a:ext cx="206" cy="305"/>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0" y="0"/>
                  </a:moveTo>
                  <a:lnTo>
                    <a:pt x="19903" y="0"/>
                  </a:lnTo>
                  <a:lnTo>
                    <a:pt x="19903" y="19934"/>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Oval 64"/>
            <p:cNvSpPr>
              <a:spLocks noChangeArrowheads="1"/>
            </p:cNvSpPr>
            <p:nvPr/>
          </p:nvSpPr>
          <p:spPr bwMode="auto">
            <a:xfrm>
              <a:off x="3346" y="9244"/>
              <a:ext cx="45" cy="45"/>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 name="Oval 65"/>
            <p:cNvSpPr>
              <a:spLocks noChangeArrowheads="1"/>
            </p:cNvSpPr>
            <p:nvPr/>
          </p:nvSpPr>
          <p:spPr bwMode="auto">
            <a:xfrm>
              <a:off x="3811" y="9319"/>
              <a:ext cx="45" cy="45"/>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 name="Rectangle 66"/>
            <p:cNvSpPr>
              <a:spLocks noChangeArrowheads="1"/>
            </p:cNvSpPr>
            <p:nvPr/>
          </p:nvSpPr>
          <p:spPr bwMode="auto">
            <a:xfrm>
              <a:off x="2641" y="10344"/>
              <a:ext cx="736"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r" eaLnBrk="0" hangingPunct="0"/>
              <a:r>
                <a:rPr lang="zh-CN" altLang="en-US" sz="2400">
                  <a:latin typeface="Times New Roman" pitchFamily="18" charset="0"/>
                </a:rPr>
                <a:t>时钟</a:t>
              </a:r>
            </a:p>
            <a:p>
              <a:pPr algn="r" eaLnBrk="0" hangingPunct="0"/>
              <a:r>
                <a:rPr lang="zh-CN" altLang="en-US" sz="2400">
                  <a:latin typeface="Times New Roman" pitchFamily="18" charset="0"/>
                </a:rPr>
                <a:t>启动计数</a:t>
              </a:r>
            </a:p>
          </p:txBody>
        </p:sp>
        <p:sp>
          <p:nvSpPr>
            <p:cNvPr id="43" name="Rectangle 67"/>
            <p:cNvSpPr>
              <a:spLocks noChangeArrowheads="1"/>
            </p:cNvSpPr>
            <p:nvPr/>
          </p:nvSpPr>
          <p:spPr bwMode="auto">
            <a:xfrm>
              <a:off x="3582" y="10336"/>
              <a:ext cx="755" cy="339"/>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300"/>
                </a:spcBef>
              </a:pPr>
              <a:r>
                <a:rPr lang="zh-CN" altLang="en-US" sz="2400">
                  <a:latin typeface="Times New Roman" pitchFamily="18" charset="0"/>
                </a:rPr>
                <a:t>计数器</a:t>
              </a:r>
            </a:p>
          </p:txBody>
        </p:sp>
        <p:sp>
          <p:nvSpPr>
            <p:cNvPr id="44" name="Freeform 68"/>
            <p:cNvSpPr>
              <a:spLocks/>
            </p:cNvSpPr>
            <p:nvPr/>
          </p:nvSpPr>
          <p:spPr bwMode="auto">
            <a:xfrm>
              <a:off x="4397" y="9430"/>
              <a:ext cx="120" cy="1080"/>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19833" y="19981"/>
                  </a:moveTo>
                  <a:lnTo>
                    <a:pt x="19833" y="0"/>
                  </a:lnTo>
                  <a:lnTo>
                    <a:pt x="0"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5" name="Group 69"/>
            <p:cNvGrpSpPr>
              <a:grpSpLocks/>
            </p:cNvGrpSpPr>
            <p:nvPr/>
          </p:nvGrpSpPr>
          <p:grpSpPr bwMode="auto">
            <a:xfrm>
              <a:off x="3391" y="10425"/>
              <a:ext cx="200" cy="174"/>
              <a:chOff x="0" y="-10"/>
              <a:chExt cx="20000" cy="20010"/>
            </a:xfrm>
          </p:grpSpPr>
          <p:sp>
            <p:nvSpPr>
              <p:cNvPr id="71" name="Line 70"/>
              <p:cNvSpPr>
                <a:spLocks noChangeShapeType="1"/>
              </p:cNvSpPr>
              <p:nvPr/>
            </p:nvSpPr>
            <p:spPr bwMode="auto">
              <a:xfrm>
                <a:off x="0" y="19885"/>
                <a:ext cx="20000" cy="11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 name="Line 71"/>
              <p:cNvSpPr>
                <a:spLocks noChangeShapeType="1"/>
              </p:cNvSpPr>
              <p:nvPr/>
            </p:nvSpPr>
            <p:spPr bwMode="auto">
              <a:xfrm>
                <a:off x="0" y="-10"/>
                <a:ext cx="20000" cy="11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6" name="Line 72"/>
            <p:cNvSpPr>
              <a:spLocks noChangeShapeType="1"/>
            </p:cNvSpPr>
            <p:nvPr/>
          </p:nvSpPr>
          <p:spPr bwMode="auto">
            <a:xfrm flipH="1">
              <a:off x="4339" y="10513"/>
              <a:ext cx="178"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7" name="Group 73"/>
            <p:cNvGrpSpPr>
              <a:grpSpLocks/>
            </p:cNvGrpSpPr>
            <p:nvPr/>
          </p:nvGrpSpPr>
          <p:grpSpPr bwMode="auto">
            <a:xfrm>
              <a:off x="3706" y="10041"/>
              <a:ext cx="1741" cy="229"/>
              <a:chOff x="1" y="0"/>
              <a:chExt cx="19999" cy="20000"/>
            </a:xfrm>
          </p:grpSpPr>
          <p:sp>
            <p:nvSpPr>
              <p:cNvPr id="66" name="Rectangle 74"/>
              <p:cNvSpPr>
                <a:spLocks noChangeArrowheads="1"/>
              </p:cNvSpPr>
              <p:nvPr/>
            </p:nvSpPr>
            <p:spPr bwMode="auto">
              <a:xfrm>
                <a:off x="12268" y="0"/>
                <a:ext cx="7732" cy="18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a:latin typeface="Times New Roman" pitchFamily="18" charset="0"/>
                  </a:rPr>
                  <a:t>数字输出</a:t>
                </a:r>
              </a:p>
            </p:txBody>
          </p:sp>
          <p:sp>
            <p:nvSpPr>
              <p:cNvPr id="67" name="Line 75"/>
              <p:cNvSpPr>
                <a:spLocks noChangeShapeType="1"/>
              </p:cNvSpPr>
              <p:nvPr/>
            </p:nvSpPr>
            <p:spPr bwMode="auto">
              <a:xfrm>
                <a:off x="5860" y="19913"/>
                <a:ext cx="5869" cy="8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 name="Line 76"/>
              <p:cNvSpPr>
                <a:spLocks noChangeShapeType="1"/>
              </p:cNvSpPr>
              <p:nvPr/>
            </p:nvSpPr>
            <p:spPr bwMode="auto">
              <a:xfrm>
                <a:off x="3962" y="13537"/>
                <a:ext cx="7767" cy="8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9" name="Line 77"/>
              <p:cNvSpPr>
                <a:spLocks noChangeShapeType="1"/>
              </p:cNvSpPr>
              <p:nvPr/>
            </p:nvSpPr>
            <p:spPr bwMode="auto">
              <a:xfrm>
                <a:off x="1895" y="7074"/>
                <a:ext cx="9834" cy="8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 name="Line 78"/>
              <p:cNvSpPr>
                <a:spLocks noChangeShapeType="1"/>
              </p:cNvSpPr>
              <p:nvPr/>
            </p:nvSpPr>
            <p:spPr bwMode="auto">
              <a:xfrm>
                <a:off x="1" y="699"/>
                <a:ext cx="11728" cy="8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8" name="Line 79"/>
            <p:cNvSpPr>
              <a:spLocks noChangeShapeType="1"/>
            </p:cNvSpPr>
            <p:nvPr/>
          </p:nvSpPr>
          <p:spPr bwMode="auto">
            <a:xfrm>
              <a:off x="3709" y="10044"/>
              <a:ext cx="1" cy="30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 name="Line 80"/>
            <p:cNvSpPr>
              <a:spLocks noChangeShapeType="1"/>
            </p:cNvSpPr>
            <p:nvPr/>
          </p:nvSpPr>
          <p:spPr bwMode="auto">
            <a:xfrm>
              <a:off x="3877" y="10119"/>
              <a:ext cx="1" cy="22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 name="Line 81"/>
            <p:cNvSpPr>
              <a:spLocks noChangeShapeType="1"/>
            </p:cNvSpPr>
            <p:nvPr/>
          </p:nvSpPr>
          <p:spPr bwMode="auto">
            <a:xfrm>
              <a:off x="4047" y="10194"/>
              <a:ext cx="1" cy="15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 name="Line 82"/>
            <p:cNvSpPr>
              <a:spLocks noChangeShapeType="1"/>
            </p:cNvSpPr>
            <p:nvPr/>
          </p:nvSpPr>
          <p:spPr bwMode="auto">
            <a:xfrm>
              <a:off x="4215" y="10269"/>
              <a:ext cx="1" cy="7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 name="Rectangle 83"/>
            <p:cNvSpPr>
              <a:spLocks noChangeArrowheads="1"/>
            </p:cNvSpPr>
            <p:nvPr/>
          </p:nvSpPr>
          <p:spPr bwMode="auto">
            <a:xfrm>
              <a:off x="4106" y="8466"/>
              <a:ext cx="481"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a:latin typeface="Times New Roman" pitchFamily="18" charset="0"/>
                </a:rPr>
                <a:t>T2</a:t>
              </a:r>
            </a:p>
          </p:txBody>
        </p:sp>
        <p:sp>
          <p:nvSpPr>
            <p:cNvPr id="53" name="Rectangle 84"/>
            <p:cNvSpPr>
              <a:spLocks noChangeArrowheads="1"/>
            </p:cNvSpPr>
            <p:nvPr/>
          </p:nvSpPr>
          <p:spPr bwMode="auto">
            <a:xfrm>
              <a:off x="3491" y="8466"/>
              <a:ext cx="481"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a:latin typeface="Times New Roman" pitchFamily="18" charset="0"/>
                </a:rPr>
                <a:t>T1</a:t>
              </a:r>
            </a:p>
          </p:txBody>
        </p:sp>
        <p:sp>
          <p:nvSpPr>
            <p:cNvPr id="54" name="Rectangle 85"/>
            <p:cNvSpPr>
              <a:spLocks noChangeArrowheads="1"/>
            </p:cNvSpPr>
            <p:nvPr/>
          </p:nvSpPr>
          <p:spPr bwMode="auto">
            <a:xfrm>
              <a:off x="2906" y="7671"/>
              <a:ext cx="481"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en-US" altLang="zh-CN" sz="2400">
                  <a:latin typeface="Times New Roman" pitchFamily="18" charset="0"/>
                </a:rPr>
                <a:t>Vc</a:t>
              </a:r>
            </a:p>
          </p:txBody>
        </p:sp>
        <p:sp>
          <p:nvSpPr>
            <p:cNvPr id="55" name="Rectangle 86"/>
            <p:cNvSpPr>
              <a:spLocks noChangeArrowheads="1"/>
            </p:cNvSpPr>
            <p:nvPr/>
          </p:nvSpPr>
          <p:spPr bwMode="auto">
            <a:xfrm>
              <a:off x="4344" y="7751"/>
              <a:ext cx="673"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a:latin typeface="Times New Roman" pitchFamily="18" charset="0"/>
                </a:rPr>
                <a:t>固定斜率</a:t>
              </a:r>
            </a:p>
            <a:p>
              <a:pPr algn="ctr" eaLnBrk="0" hangingPunct="0"/>
              <a:r>
                <a:rPr lang="zh-CN" altLang="en-US" sz="2400">
                  <a:latin typeface="Times New Roman" pitchFamily="18" charset="0"/>
                </a:rPr>
                <a:t>时间可变</a:t>
              </a:r>
            </a:p>
          </p:txBody>
        </p:sp>
        <p:sp>
          <p:nvSpPr>
            <p:cNvPr id="56" name="Rectangle 87"/>
            <p:cNvSpPr>
              <a:spLocks noChangeArrowheads="1"/>
            </p:cNvSpPr>
            <p:nvPr/>
          </p:nvSpPr>
          <p:spPr bwMode="auto">
            <a:xfrm>
              <a:off x="3309" y="7660"/>
              <a:ext cx="673"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a:latin typeface="Times New Roman" pitchFamily="18" charset="0"/>
                </a:rPr>
                <a:t>固定时间</a:t>
              </a:r>
            </a:p>
            <a:p>
              <a:pPr algn="ctr" eaLnBrk="0" hangingPunct="0"/>
              <a:r>
                <a:rPr lang="zh-CN" altLang="en-US" sz="2400">
                  <a:latin typeface="Times New Roman" pitchFamily="18" charset="0"/>
                </a:rPr>
                <a:t>斜率可变</a:t>
              </a:r>
            </a:p>
          </p:txBody>
        </p:sp>
        <p:sp>
          <p:nvSpPr>
            <p:cNvPr id="57" name="Line 88"/>
            <p:cNvSpPr>
              <a:spLocks noChangeShapeType="1"/>
            </p:cNvSpPr>
            <p:nvPr/>
          </p:nvSpPr>
          <p:spPr bwMode="auto">
            <a:xfrm flipV="1">
              <a:off x="3988" y="7750"/>
              <a:ext cx="1" cy="73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 name="Freeform 89"/>
            <p:cNvSpPr>
              <a:spLocks/>
            </p:cNvSpPr>
            <p:nvPr/>
          </p:nvSpPr>
          <p:spPr bwMode="auto">
            <a:xfrm>
              <a:off x="3272" y="7705"/>
              <a:ext cx="1760" cy="781"/>
            </a:xfrm>
            <a:custGeom>
              <a:avLst/>
              <a:gdLst>
                <a:gd name="T0" fmla="*/ 0 w 20000"/>
                <a:gd name="T1" fmla="*/ 0 h 20000"/>
                <a:gd name="T2" fmla="*/ 0 w 20000"/>
                <a:gd name="T3" fmla="*/ 0 h 20000"/>
                <a:gd name="T4" fmla="*/ 0 w 20000"/>
                <a:gd name="T5" fmla="*/ 0 h 20000"/>
                <a:gd name="T6" fmla="*/ 0 60000 65536"/>
                <a:gd name="T7" fmla="*/ 0 60000 65536"/>
                <a:gd name="T8" fmla="*/ 0 60000 65536"/>
              </a:gdLst>
              <a:ahLst/>
              <a:cxnLst>
                <a:cxn ang="T6">
                  <a:pos x="T0" y="T1"/>
                </a:cxn>
                <a:cxn ang="T7">
                  <a:pos x="T2" y="T3"/>
                </a:cxn>
                <a:cxn ang="T8">
                  <a:pos x="T4" y="T5"/>
                </a:cxn>
              </a:cxnLst>
              <a:rect l="0" t="0" r="r" b="b"/>
              <a:pathLst>
                <a:path w="20000" h="20000">
                  <a:moveTo>
                    <a:pt x="19989" y="19974"/>
                  </a:moveTo>
                  <a:lnTo>
                    <a:pt x="0" y="19974"/>
                  </a:lnTo>
                  <a:lnTo>
                    <a:pt x="0" y="0"/>
                  </a:lnTo>
                </a:path>
              </a:pathLst>
            </a:custGeom>
            <a:noFill/>
            <a:ln w="28575" cap="flat">
              <a:solidFill>
                <a:srgbClr val="00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 name="Line 90"/>
            <p:cNvSpPr>
              <a:spLocks noChangeShapeType="1"/>
            </p:cNvSpPr>
            <p:nvPr/>
          </p:nvSpPr>
          <p:spPr bwMode="auto">
            <a:xfrm flipV="1">
              <a:off x="3298" y="7915"/>
              <a:ext cx="684" cy="566"/>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 name="Line 91"/>
            <p:cNvSpPr>
              <a:spLocks noChangeShapeType="1"/>
            </p:cNvSpPr>
            <p:nvPr/>
          </p:nvSpPr>
          <p:spPr bwMode="auto">
            <a:xfrm flipH="1" flipV="1">
              <a:off x="3988" y="7915"/>
              <a:ext cx="1029" cy="57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 name="Line 92"/>
            <p:cNvSpPr>
              <a:spLocks noChangeShapeType="1"/>
            </p:cNvSpPr>
            <p:nvPr/>
          </p:nvSpPr>
          <p:spPr bwMode="auto">
            <a:xfrm flipV="1">
              <a:off x="3298" y="8140"/>
              <a:ext cx="684" cy="34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2" name="Line 93"/>
            <p:cNvSpPr>
              <a:spLocks noChangeShapeType="1"/>
            </p:cNvSpPr>
            <p:nvPr/>
          </p:nvSpPr>
          <p:spPr bwMode="auto">
            <a:xfrm flipH="1" flipV="1">
              <a:off x="3988" y="8125"/>
              <a:ext cx="654" cy="36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 name="Rectangle 94"/>
            <p:cNvSpPr>
              <a:spLocks noChangeArrowheads="1"/>
            </p:cNvSpPr>
            <p:nvPr/>
          </p:nvSpPr>
          <p:spPr bwMode="auto">
            <a:xfrm>
              <a:off x="4789" y="9621"/>
              <a:ext cx="67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r>
                <a:rPr lang="zh-CN" altLang="en-US" sz="2400">
                  <a:latin typeface="Times New Roman" pitchFamily="18" charset="0"/>
                </a:rPr>
                <a:t>转换结束</a:t>
              </a:r>
            </a:p>
          </p:txBody>
        </p:sp>
        <p:sp>
          <p:nvSpPr>
            <p:cNvPr id="64" name="Oval 95"/>
            <p:cNvSpPr>
              <a:spLocks noChangeArrowheads="1"/>
            </p:cNvSpPr>
            <p:nvPr/>
          </p:nvSpPr>
          <p:spPr bwMode="auto">
            <a:xfrm>
              <a:off x="4501" y="9709"/>
              <a:ext cx="45" cy="45"/>
            </a:xfrm>
            <a:prstGeom prst="ellipse">
              <a:avLst/>
            </a:prstGeom>
            <a:solidFill>
              <a:srgbClr val="0000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 name="Line 96"/>
            <p:cNvSpPr>
              <a:spLocks noChangeShapeType="1"/>
            </p:cNvSpPr>
            <p:nvPr/>
          </p:nvSpPr>
          <p:spPr bwMode="auto">
            <a:xfrm>
              <a:off x="4549" y="9742"/>
              <a:ext cx="208"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98" name="TextBox 97"/>
          <p:cNvSpPr txBox="1"/>
          <p:nvPr/>
        </p:nvSpPr>
        <p:spPr>
          <a:xfrm>
            <a:off x="365760" y="927354"/>
            <a:ext cx="3413635" cy="400110"/>
          </a:xfrm>
          <a:prstGeom prst="rect">
            <a:avLst/>
          </a:prstGeom>
          <a:noFill/>
        </p:spPr>
        <p:txBody>
          <a:bodyPr wrap="square" rtlCol="0">
            <a:spAutoFit/>
          </a:bodyPr>
          <a:lstStyle/>
          <a:p>
            <a:r>
              <a:rPr lang="zh-CN" altLang="en-US" sz="2000" b="1" dirty="0" smtClean="0">
                <a:solidFill>
                  <a:srgbClr val="FF0000"/>
                </a:solidFill>
              </a:rPr>
              <a:t>（</a:t>
            </a:r>
            <a:r>
              <a:rPr lang="en-US" altLang="zh-CN" sz="2000" b="1" dirty="0" smtClean="0">
                <a:solidFill>
                  <a:srgbClr val="FF0000"/>
                </a:solidFill>
              </a:rPr>
              <a:t>2</a:t>
            </a:r>
            <a:r>
              <a:rPr lang="zh-CN" altLang="en-US" sz="2000" b="1" dirty="0" smtClean="0">
                <a:solidFill>
                  <a:srgbClr val="FF0000"/>
                </a:solidFill>
              </a:rPr>
              <a:t>）双积分式</a:t>
            </a:r>
            <a:r>
              <a:rPr lang="en-US" altLang="zh-CN" sz="2000" b="1" dirty="0" smtClean="0">
                <a:solidFill>
                  <a:srgbClr val="FF0000"/>
                </a:solidFill>
              </a:rPr>
              <a:t>A</a:t>
            </a:r>
            <a:r>
              <a:rPr lang="en-US" altLang="zh-CN" sz="2000" b="1" dirty="0">
                <a:solidFill>
                  <a:srgbClr val="FF0000"/>
                </a:solidFill>
              </a:rPr>
              <a:t>/</a:t>
            </a:r>
            <a:r>
              <a:rPr lang="en-US" altLang="zh-CN" sz="2000" b="1" dirty="0" smtClean="0">
                <a:solidFill>
                  <a:srgbClr val="FF0000"/>
                </a:solidFill>
              </a:rPr>
              <a:t>D</a:t>
            </a:r>
            <a:r>
              <a:rPr lang="zh-CN" altLang="en-US" sz="2000" b="1" dirty="0" smtClean="0">
                <a:solidFill>
                  <a:srgbClr val="FF0000"/>
                </a:solidFill>
              </a:rPr>
              <a:t>转换</a:t>
            </a:r>
            <a:endParaRPr lang="zh-CN" altLang="en-US" sz="2000" b="1" dirty="0">
              <a:solidFill>
                <a:srgbClr val="FF0000"/>
              </a:solidFill>
            </a:endParaRPr>
          </a:p>
        </p:txBody>
      </p:sp>
    </p:spTree>
    <p:custDataLst>
      <p:tags r:id="rId1"/>
    </p:custData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402336" y="308737"/>
            <a:ext cx="11494008"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kumimoji="1" lang="zh-CN" altLang="en-US" sz="2000" dirty="0">
                <a:latin typeface="Times New Roman" pitchFamily="18" charset="0"/>
              </a:rPr>
              <a:t>双积分型</a:t>
            </a:r>
            <a:r>
              <a:rPr kumimoji="1" lang="en-US" altLang="zh-CN" sz="2000" dirty="0">
                <a:latin typeface="Times New Roman" pitchFamily="18" charset="0"/>
              </a:rPr>
              <a:t>A</a:t>
            </a:r>
            <a:r>
              <a:rPr kumimoji="1" lang="zh-CN" altLang="en-US" sz="2000" dirty="0">
                <a:latin typeface="Times New Roman" pitchFamily="18" charset="0"/>
              </a:rPr>
              <a:t>／</a:t>
            </a:r>
            <a:r>
              <a:rPr kumimoji="1" lang="en-US" altLang="zh-CN" sz="2000" dirty="0">
                <a:latin typeface="Times New Roman" pitchFamily="18" charset="0"/>
              </a:rPr>
              <a:t>D</a:t>
            </a:r>
            <a:r>
              <a:rPr kumimoji="1" lang="zh-CN" altLang="en-US" sz="2000" dirty="0">
                <a:latin typeface="Times New Roman" pitchFamily="18" charset="0"/>
              </a:rPr>
              <a:t>转换器是将输入电压变换成与平均值成正比的时间间隔，然后利用计数器测量时间间隔，如下图所示：</a:t>
            </a:r>
          </a:p>
        </p:txBody>
      </p:sp>
      <p:sp>
        <p:nvSpPr>
          <p:cNvPr id="4" name="Text Box 4"/>
          <p:cNvSpPr txBox="1">
            <a:spLocks noChangeArrowheads="1"/>
          </p:cNvSpPr>
          <p:nvPr/>
        </p:nvSpPr>
        <p:spPr bwMode="auto">
          <a:xfrm>
            <a:off x="712343" y="5046790"/>
            <a:ext cx="11315954" cy="10156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kumimoji="1" lang="zh-CN" altLang="en-US" sz="2000" dirty="0">
                <a:latin typeface="Times New Roman" pitchFamily="18" charset="0"/>
              </a:rPr>
              <a:t>双积分型</a:t>
            </a:r>
            <a:r>
              <a:rPr kumimoji="1" lang="en-US" altLang="zh-CN" sz="2000" dirty="0">
                <a:latin typeface="Times New Roman" pitchFamily="18" charset="0"/>
              </a:rPr>
              <a:t>A</a:t>
            </a:r>
            <a:r>
              <a:rPr kumimoji="1" lang="zh-CN" altLang="en-US" sz="2000" dirty="0">
                <a:latin typeface="Times New Roman" pitchFamily="18" charset="0"/>
              </a:rPr>
              <a:t>／</a:t>
            </a:r>
            <a:r>
              <a:rPr kumimoji="1" lang="en-US" altLang="zh-CN" sz="2000" dirty="0">
                <a:latin typeface="Times New Roman" pitchFamily="18" charset="0"/>
              </a:rPr>
              <a:t>D</a:t>
            </a:r>
            <a:r>
              <a:rPr kumimoji="1" lang="zh-CN" altLang="en-US" sz="2000" dirty="0">
                <a:latin typeface="Times New Roman" pitchFamily="18" charset="0"/>
              </a:rPr>
              <a:t>转换器完成一次模</a:t>
            </a:r>
            <a:r>
              <a:rPr kumimoji="1" lang="en-US" altLang="zh-CN" sz="2000" dirty="0">
                <a:latin typeface="Times New Roman" pitchFamily="18" charset="0"/>
              </a:rPr>
              <a:t>—</a:t>
            </a:r>
            <a:r>
              <a:rPr kumimoji="1" lang="zh-CN" altLang="en-US" sz="2000" dirty="0">
                <a:latin typeface="Times New Roman" pitchFamily="18" charset="0"/>
              </a:rPr>
              <a:t>数转换需要三个阶段：</a:t>
            </a:r>
            <a:r>
              <a:rPr kumimoji="1" lang="zh-CN" altLang="en-US" sz="2000" dirty="0">
                <a:solidFill>
                  <a:srgbClr val="FF0000"/>
                </a:solidFill>
                <a:latin typeface="Times New Roman" pitchFamily="18" charset="0"/>
              </a:rPr>
              <a:t>积分（采样：</a:t>
            </a:r>
            <a:r>
              <a:rPr kumimoji="1" lang="en-US" altLang="zh-CN" sz="2000" dirty="0">
                <a:solidFill>
                  <a:srgbClr val="FF0000"/>
                </a:solidFill>
                <a:latin typeface="Times New Roman" pitchFamily="18" charset="0"/>
              </a:rPr>
              <a:t>K1</a:t>
            </a:r>
            <a:r>
              <a:rPr kumimoji="1" lang="zh-CN" altLang="en-US" sz="2000" dirty="0">
                <a:solidFill>
                  <a:srgbClr val="FF0000"/>
                </a:solidFill>
                <a:latin typeface="Times New Roman" pitchFamily="18" charset="0"/>
              </a:rPr>
              <a:t>导通）、反积分（比较：</a:t>
            </a:r>
            <a:r>
              <a:rPr kumimoji="1" lang="en-US" altLang="zh-CN" sz="2000" dirty="0">
                <a:solidFill>
                  <a:srgbClr val="FF0000"/>
                </a:solidFill>
                <a:latin typeface="Times New Roman" pitchFamily="18" charset="0"/>
              </a:rPr>
              <a:t>K3</a:t>
            </a:r>
            <a:r>
              <a:rPr kumimoji="1" lang="zh-CN" altLang="en-US" sz="2000" dirty="0">
                <a:solidFill>
                  <a:srgbClr val="FF0000"/>
                </a:solidFill>
                <a:latin typeface="Times New Roman" pitchFamily="18" charset="0"/>
              </a:rPr>
              <a:t>导通）和结束阶段（</a:t>
            </a:r>
            <a:r>
              <a:rPr kumimoji="1" lang="en-US" altLang="zh-CN" sz="2000" dirty="0">
                <a:solidFill>
                  <a:srgbClr val="FF0000"/>
                </a:solidFill>
                <a:latin typeface="Times New Roman" pitchFamily="18" charset="0"/>
              </a:rPr>
              <a:t>K4</a:t>
            </a:r>
            <a:r>
              <a:rPr kumimoji="1" lang="zh-CN" altLang="en-US" sz="2000" dirty="0">
                <a:solidFill>
                  <a:srgbClr val="FF0000"/>
                </a:solidFill>
                <a:latin typeface="Times New Roman" pitchFamily="18" charset="0"/>
              </a:rPr>
              <a:t>导通）。</a:t>
            </a:r>
            <a:r>
              <a:rPr kumimoji="1" lang="zh-CN" altLang="en-US" sz="2000" dirty="0">
                <a:latin typeface="Times New Roman" pitchFamily="18" charset="0"/>
              </a:rPr>
              <a:t> 在对</a:t>
            </a:r>
            <a:r>
              <a:rPr kumimoji="1" lang="en-US" altLang="zh-CN" sz="2000" dirty="0">
                <a:latin typeface="Times New Roman" pitchFamily="18" charset="0"/>
              </a:rPr>
              <a:t>Vin</a:t>
            </a:r>
            <a:r>
              <a:rPr kumimoji="1" lang="zh-CN" altLang="en-US" sz="2000" dirty="0">
                <a:latin typeface="Times New Roman" pitchFamily="18" charset="0"/>
              </a:rPr>
              <a:t>进行积分的阶段，其积分时间是固定的；而在对反极性的标准电压</a:t>
            </a:r>
            <a:r>
              <a:rPr kumimoji="1" lang="en-US" altLang="zh-CN" sz="2000" dirty="0">
                <a:latin typeface="Times New Roman" pitchFamily="18" charset="0"/>
              </a:rPr>
              <a:t>±V</a:t>
            </a:r>
            <a:r>
              <a:rPr kumimoji="1" lang="en-US" altLang="zh-CN" sz="2000" baseline="-25000" dirty="0">
                <a:latin typeface="Times New Roman" pitchFamily="18" charset="0"/>
              </a:rPr>
              <a:t>R</a:t>
            </a:r>
            <a:r>
              <a:rPr kumimoji="1" lang="zh-CN" altLang="en-US" sz="2000" dirty="0">
                <a:latin typeface="Times New Roman" pitchFamily="18" charset="0"/>
              </a:rPr>
              <a:t>进行积分的阶段，其斜率是固定的。</a:t>
            </a:r>
          </a:p>
        </p:txBody>
      </p:sp>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b="7843"/>
          <a:stretch>
            <a:fillRect/>
          </a:stretch>
        </p:blipFill>
        <p:spPr bwMode="auto">
          <a:xfrm>
            <a:off x="2903220" y="1028700"/>
            <a:ext cx="6934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08841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01510" y="66675"/>
            <a:ext cx="3970655" cy="441960"/>
          </a:xfrm>
        </p:spPr>
        <p:txBody>
          <a:bodyPr>
            <a:scene3d>
              <a:camera prst="orthographicFront"/>
              <a:lightRig rig="threePt" dir="t"/>
            </a:scene3d>
          </a:bodyPr>
          <a:lstStyle/>
          <a:p>
            <a:r>
              <a:rPr lang="en-US" altLang="zh-CN"/>
              <a:t> </a:t>
            </a:r>
            <a:r>
              <a:rPr>
                <a:gradFill>
                  <a:gsLst>
                    <a:gs pos="21000">
                      <a:srgbClr val="53575C"/>
                    </a:gs>
                    <a:gs pos="88000">
                      <a:srgbClr val="C5C7CA"/>
                    </a:gs>
                  </a:gsLst>
                  <a:lin ang="5400000"/>
                </a:gradFill>
                <a:effectLst/>
              </a:rPr>
              <a:t>第</a:t>
            </a:r>
            <a:r>
              <a:rPr lang="en-US" altLang="zh-CN">
                <a:gradFill>
                  <a:gsLst>
                    <a:gs pos="21000">
                      <a:srgbClr val="53575C"/>
                    </a:gs>
                    <a:gs pos="88000">
                      <a:srgbClr val="C5C7CA"/>
                    </a:gs>
                  </a:gsLst>
                  <a:lin ang="5400000"/>
                </a:gradFill>
                <a:effectLst/>
              </a:rPr>
              <a:t>14</a:t>
            </a:r>
            <a:r>
              <a:rPr>
                <a:gradFill>
                  <a:gsLst>
                    <a:gs pos="21000">
                      <a:srgbClr val="53575C"/>
                    </a:gs>
                    <a:gs pos="88000">
                      <a:srgbClr val="C5C7CA"/>
                    </a:gs>
                  </a:gsLst>
                  <a:lin ang="5400000"/>
                </a:gradFill>
                <a:effectLst/>
              </a:rPr>
              <a:t>章 </a:t>
            </a:r>
            <a:r>
              <a:rPr lang="zh-CN" altLang="en-US">
                <a:gradFill>
                  <a:gsLst>
                    <a:gs pos="21000">
                      <a:srgbClr val="53575C"/>
                    </a:gs>
                    <a:gs pos="88000">
                      <a:srgbClr val="C5C7CA"/>
                    </a:gs>
                  </a:gsLst>
                  <a:lin ang="5400000"/>
                </a:gradFill>
                <a:effectLst/>
              </a:rPr>
              <a:t>传感器应用技术</a:t>
            </a:r>
          </a:p>
        </p:txBody>
      </p:sp>
      <p:sp>
        <p:nvSpPr>
          <p:cNvPr id="5" name="内容占位符 4"/>
          <p:cNvSpPr>
            <a:spLocks noGrp="1"/>
          </p:cNvSpPr>
          <p:nvPr>
            <p:ph sz="half" idx="1"/>
          </p:nvPr>
        </p:nvSpPr>
        <p:spPr/>
        <p:txBody>
          <a:bodyPr/>
          <a:lstStyle/>
          <a:p>
            <a:r>
              <a:rPr lang="zh-CN" altLang="en-US" sz="3600">
                <a:solidFill>
                  <a:srgbClr val="FF0000"/>
                </a:solidFill>
              </a:rPr>
              <a:t>本章要点</a:t>
            </a:r>
          </a:p>
          <a:p>
            <a:pPr marL="0" indent="0">
              <a:lnSpc>
                <a:spcPct val="150000"/>
              </a:lnSpc>
              <a:buNone/>
            </a:pPr>
            <a:r>
              <a:rPr lang="zh-CN" altLang="en-US" sz="2400" b="1">
                <a:solidFill>
                  <a:srgbClr val="00B0F0"/>
                </a:solidFill>
              </a:rPr>
              <a:t>1. 数据采集系统的配置；</a:t>
            </a:r>
          </a:p>
          <a:p>
            <a:pPr marL="0" indent="0">
              <a:lnSpc>
                <a:spcPct val="150000"/>
              </a:lnSpc>
              <a:buNone/>
            </a:pPr>
            <a:r>
              <a:rPr lang="zh-CN" altLang="en-US" sz="2400" b="1">
                <a:solidFill>
                  <a:srgbClr val="00B0F0"/>
                </a:solidFill>
              </a:rPr>
              <a:t>2. ADC接口技术；</a:t>
            </a:r>
          </a:p>
          <a:p>
            <a:pPr marL="0" indent="0">
              <a:lnSpc>
                <a:spcPct val="150000"/>
              </a:lnSpc>
              <a:buNone/>
            </a:pPr>
            <a:r>
              <a:rPr lang="zh-CN" altLang="en-US" sz="2400" b="1">
                <a:solidFill>
                  <a:srgbClr val="00B0F0"/>
                </a:solidFill>
              </a:rPr>
              <a:t>3. 干扰的来源及形式；</a:t>
            </a:r>
          </a:p>
          <a:p>
            <a:pPr marL="0" indent="0">
              <a:lnSpc>
                <a:spcPct val="150000"/>
              </a:lnSpc>
              <a:buNone/>
            </a:pPr>
            <a:r>
              <a:rPr lang="zh-CN" altLang="en-US" sz="2400" b="1">
                <a:solidFill>
                  <a:srgbClr val="00B0F0"/>
                </a:solidFill>
              </a:rPr>
              <a:t>4. 干扰的抑制技术；</a:t>
            </a:r>
          </a:p>
          <a:p>
            <a:pPr marL="0" indent="0">
              <a:lnSpc>
                <a:spcPct val="150000"/>
              </a:lnSpc>
              <a:buNone/>
            </a:pPr>
            <a:endParaRPr lang="zh-CN" altLang="en-US" sz="2400" b="1">
              <a:solidFill>
                <a:srgbClr val="00B0F0"/>
              </a:solidFill>
            </a:endParaRPr>
          </a:p>
        </p:txBody>
      </p:sp>
      <p:sp>
        <p:nvSpPr>
          <p:cNvPr id="6" name="内容占位符 5"/>
          <p:cNvSpPr>
            <a:spLocks noGrp="1"/>
          </p:cNvSpPr>
          <p:nvPr>
            <p:ph sz="half" idx="2"/>
          </p:nvPr>
        </p:nvSpPr>
        <p:spPr>
          <a:xfrm>
            <a:off x="6199647" y="952508"/>
            <a:ext cx="5283242" cy="5388907"/>
          </a:xfrm>
        </p:spPr>
        <p:txBody>
          <a:bodyPr>
            <a:normAutofit fontScale="90000" lnSpcReduction="20000"/>
          </a:bodyPr>
          <a:lstStyle/>
          <a:p>
            <a:r>
              <a:rPr lang="zh-CN" altLang="en-US" sz="3600">
                <a:solidFill>
                  <a:srgbClr val="FF0000"/>
                </a:solidFill>
              </a:rPr>
              <a:t>学习要求</a:t>
            </a:r>
            <a:endParaRPr lang="zh-CN" altLang="en-US"/>
          </a:p>
          <a:p>
            <a:pPr marL="0" algn="l">
              <a:lnSpc>
                <a:spcPct val="150000"/>
              </a:lnSpc>
              <a:buClrTx/>
              <a:buSzTx/>
              <a:buNone/>
            </a:pPr>
            <a:r>
              <a:rPr lang="zh-CN" altLang="en-US" sz="2400" b="1">
                <a:solidFill>
                  <a:srgbClr val="00B0F0"/>
                </a:solidFill>
              </a:rPr>
              <a:t>1. 了解传感器与微机接口技术的基本概念；</a:t>
            </a:r>
          </a:p>
          <a:p>
            <a:pPr marL="0" algn="l">
              <a:lnSpc>
                <a:spcPct val="150000"/>
              </a:lnSpc>
              <a:buClrTx/>
              <a:buSzTx/>
              <a:buNone/>
            </a:pPr>
            <a:r>
              <a:rPr lang="zh-CN" altLang="en-US" sz="2400" b="1">
                <a:solidFill>
                  <a:srgbClr val="00B0F0"/>
                </a:solidFill>
              </a:rPr>
              <a:t>2. 了解传感器与微机接口技术的接口技术；</a:t>
            </a:r>
          </a:p>
          <a:p>
            <a:pPr marL="0" algn="l">
              <a:lnSpc>
                <a:spcPct val="150000"/>
              </a:lnSpc>
              <a:buClrTx/>
              <a:buSzTx/>
              <a:buNone/>
            </a:pPr>
            <a:r>
              <a:rPr lang="zh-CN" altLang="en-US" sz="2400" b="1">
                <a:solidFill>
                  <a:srgbClr val="00B0F0"/>
                </a:solidFill>
              </a:rPr>
              <a:t>3. 了解传感器其他数据采集部件；</a:t>
            </a:r>
          </a:p>
          <a:p>
            <a:pPr marL="0" algn="l">
              <a:lnSpc>
                <a:spcPct val="150000"/>
              </a:lnSpc>
              <a:buClrTx/>
              <a:buSzTx/>
              <a:buNone/>
            </a:pPr>
            <a:r>
              <a:rPr lang="zh-CN" altLang="en-US" sz="2400" b="1">
                <a:solidFill>
                  <a:srgbClr val="00B0F0"/>
                </a:solidFill>
              </a:rPr>
              <a:t>4. 了解传感器与微机接口技术的干扰的来源及形式；</a:t>
            </a:r>
          </a:p>
          <a:p>
            <a:pPr marL="0" algn="l">
              <a:lnSpc>
                <a:spcPct val="150000"/>
              </a:lnSpc>
              <a:buClrTx/>
              <a:buSzTx/>
              <a:buNone/>
            </a:pPr>
            <a:r>
              <a:rPr lang="zh-CN" altLang="en-US" sz="2400" b="1">
                <a:solidFill>
                  <a:srgbClr val="00B0F0"/>
                </a:solidFill>
              </a:rPr>
              <a:t>5. 了解传感器与微机接口技术的干扰抑制技术；</a:t>
            </a:r>
          </a:p>
          <a:p>
            <a:pPr marL="0" algn="l">
              <a:lnSpc>
                <a:spcPct val="150000"/>
              </a:lnSpc>
              <a:buClrTx/>
              <a:buSzTx/>
              <a:buNone/>
            </a:pPr>
            <a:endParaRPr lang="zh-CN" altLang="en-US" sz="2400" b="1">
              <a:solidFill>
                <a:srgbClr val="00B0F0"/>
              </a:solidFill>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strips(down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strips(downLeft)">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strips(downLeft)">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strips(downLeft)">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strips(downLeft)">
                                      <p:cBhvr>
                                        <p:cTn id="47" dur="500"/>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strips(downLeft)">
                                      <p:cBhvr>
                                        <p:cTn id="5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36321" y="4645597"/>
            <a:ext cx="11360023" cy="156966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kumimoji="1" lang="zh-CN" altLang="en-US" sz="2400" dirty="0">
                <a:latin typeface="Times New Roman" pitchFamily="18" charset="0"/>
              </a:rPr>
              <a:t>转换过程－</a:t>
            </a:r>
            <a:r>
              <a:rPr kumimoji="1" lang="zh-CN" altLang="en-US" sz="2400" dirty="0">
                <a:solidFill>
                  <a:schemeClr val="hlink"/>
                </a:solidFill>
                <a:latin typeface="Times New Roman" pitchFamily="18" charset="0"/>
              </a:rPr>
              <a:t>积分阶段（</a:t>
            </a:r>
            <a:r>
              <a:rPr kumimoji="1" lang="en-US" altLang="zh-CN" sz="2400" dirty="0">
                <a:solidFill>
                  <a:schemeClr val="hlink"/>
                </a:solidFill>
                <a:latin typeface="Times New Roman" pitchFamily="18" charset="0"/>
              </a:rPr>
              <a:t>K1</a:t>
            </a:r>
            <a:r>
              <a:rPr kumimoji="1" lang="zh-CN" altLang="en-US" sz="2400" dirty="0">
                <a:solidFill>
                  <a:schemeClr val="hlink"/>
                </a:solidFill>
                <a:latin typeface="Times New Roman" pitchFamily="18" charset="0"/>
              </a:rPr>
              <a:t>导通）</a:t>
            </a:r>
            <a:r>
              <a:rPr kumimoji="1" lang="zh-CN" altLang="en-US" sz="2400" dirty="0">
                <a:latin typeface="Times New Roman" pitchFamily="18" charset="0"/>
              </a:rPr>
              <a:t>：在每次转换开始时，控制逻辑使开关接向</a:t>
            </a:r>
            <a:r>
              <a:rPr kumimoji="1" lang="en-US" altLang="zh-CN" sz="2400" dirty="0">
                <a:latin typeface="Times New Roman" pitchFamily="18" charset="0"/>
              </a:rPr>
              <a:t>Vin</a:t>
            </a:r>
            <a:r>
              <a:rPr kumimoji="1" lang="zh-CN" altLang="en-US" sz="2400" dirty="0">
                <a:latin typeface="Times New Roman" pitchFamily="18" charset="0"/>
              </a:rPr>
              <a:t>，设它的输出电流为</a:t>
            </a:r>
            <a:r>
              <a:rPr kumimoji="1" lang="en-US" altLang="zh-CN" sz="2400" dirty="0" err="1">
                <a:latin typeface="Times New Roman" pitchFamily="18" charset="0"/>
              </a:rPr>
              <a:t>Iin</a:t>
            </a:r>
            <a:r>
              <a:rPr kumimoji="1" lang="zh-CN" altLang="en-US" sz="2400" dirty="0">
                <a:latin typeface="Times New Roman" pitchFamily="18" charset="0"/>
              </a:rPr>
              <a:t>，它正比于</a:t>
            </a:r>
            <a:r>
              <a:rPr kumimoji="1" lang="en-US" altLang="zh-CN" sz="2400" dirty="0">
                <a:latin typeface="Times New Roman" pitchFamily="18" charset="0"/>
              </a:rPr>
              <a:t>Vin</a:t>
            </a:r>
            <a:r>
              <a:rPr kumimoji="1" lang="zh-CN" altLang="en-US" sz="2400" dirty="0">
                <a:latin typeface="Times New Roman" pitchFamily="18" charset="0"/>
              </a:rPr>
              <a:t>。此电流使积分电容器</a:t>
            </a:r>
            <a:r>
              <a:rPr kumimoji="1" lang="en-US" altLang="zh-CN" sz="2400" dirty="0">
                <a:latin typeface="Times New Roman" pitchFamily="18" charset="0"/>
              </a:rPr>
              <a:t>C</a:t>
            </a:r>
            <a:r>
              <a:rPr kumimoji="1" lang="zh-CN" altLang="en-US" sz="2400" dirty="0">
                <a:latin typeface="Times New Roman" pitchFamily="18" charset="0"/>
              </a:rPr>
              <a:t>的两极被充电，积分电路的输出电压</a:t>
            </a:r>
            <a:r>
              <a:rPr kumimoji="1" lang="en-US" altLang="zh-CN" sz="2400" dirty="0" err="1">
                <a:latin typeface="Times New Roman" pitchFamily="18" charset="0"/>
              </a:rPr>
              <a:t>Vc</a:t>
            </a:r>
            <a:r>
              <a:rPr kumimoji="1" lang="zh-CN" altLang="en-US" sz="2400" dirty="0">
                <a:latin typeface="Times New Roman" pitchFamily="18" charset="0"/>
              </a:rPr>
              <a:t>逐渐升高；此正斜率持续一个固定时间后，控制逻辑使开关接向</a:t>
            </a:r>
            <a:r>
              <a:rPr kumimoji="1" lang="en-US" altLang="zh-CN" sz="2400" dirty="0">
                <a:latin typeface="Times New Roman" pitchFamily="18" charset="0"/>
              </a:rPr>
              <a:t>K2</a:t>
            </a:r>
            <a:r>
              <a:rPr kumimoji="1" lang="zh-CN" altLang="en-US" sz="2400" dirty="0">
                <a:latin typeface="Times New Roman" pitchFamily="18" charset="0"/>
              </a:rPr>
              <a:t>或</a:t>
            </a:r>
            <a:r>
              <a:rPr kumimoji="1" lang="en-US" altLang="zh-CN" sz="2400" dirty="0">
                <a:latin typeface="Times New Roman" pitchFamily="18" charset="0"/>
              </a:rPr>
              <a:t>K3</a:t>
            </a:r>
            <a:r>
              <a:rPr kumimoji="1" lang="zh-CN" altLang="en-US" sz="2400" dirty="0">
                <a:latin typeface="Times New Roman" pitchFamily="18" charset="0"/>
              </a:rPr>
              <a:t>；</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9804"/>
          <a:stretch>
            <a:fillRect/>
          </a:stretch>
        </p:blipFill>
        <p:spPr bwMode="auto">
          <a:xfrm>
            <a:off x="2319909" y="298450"/>
            <a:ext cx="693420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2679700" y="1709738"/>
            <a:ext cx="381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26058925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30225" y="3979863"/>
            <a:ext cx="11375263" cy="19389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kumimoji="1" lang="zh-CN" altLang="en-US" sz="2400" dirty="0">
                <a:solidFill>
                  <a:schemeClr val="hlink"/>
                </a:solidFill>
                <a:latin typeface="Times New Roman" pitchFamily="18" charset="0"/>
              </a:rPr>
              <a:t>反积分阶段（</a:t>
            </a:r>
            <a:r>
              <a:rPr kumimoji="1" lang="en-US" altLang="zh-CN" sz="2400" dirty="0">
                <a:solidFill>
                  <a:schemeClr val="hlink"/>
                </a:solidFill>
                <a:latin typeface="Times New Roman" pitchFamily="18" charset="0"/>
              </a:rPr>
              <a:t>K2</a:t>
            </a:r>
            <a:r>
              <a:rPr kumimoji="1" lang="zh-CN" altLang="en-US" sz="2400" dirty="0">
                <a:solidFill>
                  <a:schemeClr val="hlink"/>
                </a:solidFill>
                <a:latin typeface="Times New Roman" pitchFamily="18" charset="0"/>
              </a:rPr>
              <a:t>或</a:t>
            </a:r>
            <a:r>
              <a:rPr kumimoji="1" lang="en-US" altLang="zh-CN" sz="2400" dirty="0">
                <a:solidFill>
                  <a:schemeClr val="hlink"/>
                </a:solidFill>
                <a:latin typeface="Times New Roman" pitchFamily="18" charset="0"/>
              </a:rPr>
              <a:t>K3</a:t>
            </a:r>
            <a:r>
              <a:rPr kumimoji="1" lang="zh-CN" altLang="en-US" sz="2400" dirty="0">
                <a:solidFill>
                  <a:schemeClr val="hlink"/>
                </a:solidFill>
                <a:latin typeface="Times New Roman" pitchFamily="18" charset="0"/>
              </a:rPr>
              <a:t>导通）：</a:t>
            </a:r>
            <a:r>
              <a:rPr kumimoji="1" lang="zh-CN" altLang="en-US" sz="2400" dirty="0">
                <a:latin typeface="Times New Roman" pitchFamily="18" charset="0"/>
              </a:rPr>
              <a:t>当开关接向基准电压</a:t>
            </a:r>
            <a:r>
              <a:rPr kumimoji="1" lang="en-US" altLang="zh-CN" sz="2400" dirty="0">
                <a:latin typeface="Times New Roman" pitchFamily="18" charset="0"/>
              </a:rPr>
              <a:t>K2</a:t>
            </a:r>
            <a:r>
              <a:rPr kumimoji="1" lang="zh-CN" altLang="en-US" sz="2400" dirty="0">
                <a:latin typeface="Times New Roman" pitchFamily="18" charset="0"/>
              </a:rPr>
              <a:t>或</a:t>
            </a:r>
            <a:r>
              <a:rPr kumimoji="1" lang="en-US" altLang="zh-CN" sz="2400" dirty="0">
                <a:latin typeface="Times New Roman" pitchFamily="18" charset="0"/>
              </a:rPr>
              <a:t>K3</a:t>
            </a:r>
            <a:r>
              <a:rPr kumimoji="1" lang="zh-CN" altLang="en-US" sz="2400" dirty="0">
                <a:latin typeface="Times New Roman" pitchFamily="18" charset="0"/>
              </a:rPr>
              <a:t>后，计数器重新开始对时钟计数。设</a:t>
            </a:r>
            <a:r>
              <a:rPr kumimoji="1" lang="en-US" altLang="zh-CN" sz="2400" dirty="0">
                <a:latin typeface="Times New Roman" pitchFamily="18" charset="0"/>
              </a:rPr>
              <a:t>I</a:t>
            </a:r>
            <a:r>
              <a:rPr kumimoji="1" lang="en-US" altLang="zh-CN" sz="2400" baseline="-25000" dirty="0">
                <a:latin typeface="Times New Roman" pitchFamily="18" charset="0"/>
              </a:rPr>
              <a:t>R</a:t>
            </a:r>
            <a:r>
              <a:rPr kumimoji="1" lang="zh-CN" altLang="en-US" sz="2400" dirty="0">
                <a:latin typeface="Times New Roman" pitchFamily="18" charset="0"/>
              </a:rPr>
              <a:t>是</a:t>
            </a:r>
            <a:r>
              <a:rPr kumimoji="1" lang="en-US" altLang="zh-CN" sz="2400" dirty="0">
                <a:latin typeface="Times New Roman" pitchFamily="18" charset="0"/>
              </a:rPr>
              <a:t>V</a:t>
            </a:r>
            <a:r>
              <a:rPr kumimoji="1" lang="en-US" altLang="zh-CN" sz="2400" baseline="-25000" dirty="0">
                <a:latin typeface="Times New Roman" pitchFamily="18" charset="0"/>
              </a:rPr>
              <a:t>R</a:t>
            </a:r>
            <a:r>
              <a:rPr kumimoji="1" lang="zh-CN" altLang="en-US" sz="2400" dirty="0">
                <a:latin typeface="Times New Roman" pitchFamily="18" charset="0"/>
              </a:rPr>
              <a:t>的输出电流，它的大小是固定的。由于设置</a:t>
            </a:r>
            <a:r>
              <a:rPr kumimoji="1" lang="en-US" altLang="zh-CN" sz="2400" dirty="0">
                <a:latin typeface="Times New Roman" pitchFamily="18" charset="0"/>
              </a:rPr>
              <a:t>V</a:t>
            </a:r>
            <a:r>
              <a:rPr kumimoji="1" lang="en-US" altLang="zh-CN" sz="2400" baseline="-25000" dirty="0">
                <a:latin typeface="Times New Roman" pitchFamily="18" charset="0"/>
              </a:rPr>
              <a:t>R</a:t>
            </a:r>
            <a:r>
              <a:rPr kumimoji="1" lang="zh-CN" altLang="en-US" sz="2400" dirty="0">
                <a:latin typeface="Times New Roman" pitchFamily="18" charset="0"/>
              </a:rPr>
              <a:t>与</a:t>
            </a:r>
            <a:r>
              <a:rPr kumimoji="1" lang="en-US" altLang="zh-CN" sz="2400" dirty="0">
                <a:latin typeface="Times New Roman" pitchFamily="18" charset="0"/>
              </a:rPr>
              <a:t>Vin</a:t>
            </a:r>
            <a:r>
              <a:rPr kumimoji="1" lang="zh-CN" altLang="en-US" sz="2400" dirty="0">
                <a:latin typeface="Times New Roman" pitchFamily="18" charset="0"/>
              </a:rPr>
              <a:t>的极性刚好相反，故</a:t>
            </a:r>
            <a:r>
              <a:rPr kumimoji="1" lang="en-US" altLang="zh-CN" sz="2400" dirty="0">
                <a:latin typeface="Times New Roman" pitchFamily="18" charset="0"/>
              </a:rPr>
              <a:t>I</a:t>
            </a:r>
            <a:r>
              <a:rPr kumimoji="1" lang="en-US" altLang="zh-CN" sz="2400" baseline="-25000" dirty="0">
                <a:latin typeface="Times New Roman" pitchFamily="18" charset="0"/>
              </a:rPr>
              <a:t>R</a:t>
            </a:r>
            <a:r>
              <a:rPr kumimoji="1" lang="zh-CN" altLang="en-US" sz="2400" dirty="0">
                <a:latin typeface="Times New Roman" pitchFamily="18" charset="0"/>
              </a:rPr>
              <a:t>是反向充电电流，即积分电容的放电电流。当逐渐降低的</a:t>
            </a:r>
            <a:r>
              <a:rPr kumimoji="1" lang="en-US" altLang="zh-CN" sz="2400" dirty="0" err="1">
                <a:latin typeface="Times New Roman" pitchFamily="18" charset="0"/>
              </a:rPr>
              <a:t>Vc</a:t>
            </a:r>
            <a:r>
              <a:rPr kumimoji="1" lang="zh-CN" altLang="en-US" sz="2400" dirty="0">
                <a:latin typeface="Times New Roman" pitchFamily="18" charset="0"/>
              </a:rPr>
              <a:t>电压超过零点时，比较器的输出发生变化而使计数器停止计数。这个最终的数值与输入电压的幅值成正比，它即是</a:t>
            </a:r>
            <a:r>
              <a:rPr kumimoji="1" lang="en-US" altLang="zh-CN" sz="2400" dirty="0">
                <a:latin typeface="Times New Roman" pitchFamily="18" charset="0"/>
              </a:rPr>
              <a:t>A/D</a:t>
            </a:r>
            <a:r>
              <a:rPr kumimoji="1" lang="zh-CN" altLang="en-US" sz="2400" dirty="0">
                <a:latin typeface="Times New Roman" pitchFamily="18" charset="0"/>
              </a:rPr>
              <a:t>转换的结果。</a:t>
            </a:r>
          </a:p>
        </p:txBody>
      </p:sp>
      <p:grpSp>
        <p:nvGrpSpPr>
          <p:cNvPr id="4" name="Group 5"/>
          <p:cNvGrpSpPr>
            <a:grpSpLocks/>
          </p:cNvGrpSpPr>
          <p:nvPr/>
        </p:nvGrpSpPr>
        <p:grpSpPr bwMode="auto">
          <a:xfrm>
            <a:off x="2054479" y="276224"/>
            <a:ext cx="7397750" cy="3565525"/>
            <a:chOff x="912" y="1008"/>
            <a:chExt cx="4368" cy="2160"/>
          </a:xfrm>
        </p:grpSpPr>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b="11765"/>
            <a:stretch>
              <a:fillRect/>
            </a:stretch>
          </p:blipFill>
          <p:spPr bwMode="auto">
            <a:xfrm>
              <a:off x="912" y="1008"/>
              <a:ext cx="4368"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4"/>
            <p:cNvSpPr>
              <a:spLocks noChangeShapeType="1"/>
            </p:cNvSpPr>
            <p:nvPr/>
          </p:nvSpPr>
          <p:spPr bwMode="auto">
            <a:xfrm>
              <a:off x="1776" y="2016"/>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166914576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15797" y="508508"/>
            <a:ext cx="784860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ea typeface="华文行楷" pitchFamily="2" charset="-122"/>
              </a:rPr>
              <a:t>双积分器对正极性电压输出波形如下图所示：</a:t>
            </a:r>
          </a:p>
        </p:txBody>
      </p:sp>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b="11185"/>
          <a:stretch>
            <a:fillRect/>
          </a:stretch>
        </p:blipFill>
        <p:spPr bwMode="auto">
          <a:xfrm>
            <a:off x="3195447" y="2043621"/>
            <a:ext cx="4656138"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p:nvSpPr>
        <p:spPr bwMode="auto">
          <a:xfrm>
            <a:off x="1349185" y="4696333"/>
            <a:ext cx="8599487" cy="1552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spcBef>
                <a:spcPct val="50000"/>
              </a:spcBef>
            </a:pPr>
            <a:r>
              <a:rPr kumimoji="1" lang="zh-CN" altLang="en-US" sz="2400">
                <a:latin typeface="Times New Roman" pitchFamily="18" charset="0"/>
              </a:rPr>
              <a:t>通过输出波形可得：</a:t>
            </a:r>
            <a:r>
              <a:rPr kumimoji="1" lang="en-US" altLang="zh-CN" sz="2400">
                <a:latin typeface="Times New Roman" pitchFamily="18" charset="0"/>
              </a:rPr>
              <a:t>Vin/Nx=Vr/Nm =&gt;</a:t>
            </a:r>
          </a:p>
          <a:p>
            <a:pPr eaLnBrk="1" hangingPunct="1">
              <a:spcBef>
                <a:spcPct val="50000"/>
              </a:spcBef>
            </a:pPr>
            <a:r>
              <a:rPr kumimoji="1" lang="en-US" altLang="zh-CN" sz="2400">
                <a:latin typeface="Times New Roman" pitchFamily="18" charset="0"/>
              </a:rPr>
              <a:t>Vin=Vr/Nm×Nx</a:t>
            </a:r>
            <a:r>
              <a:rPr kumimoji="1" lang="zh-CN" altLang="en-US" sz="2400">
                <a:latin typeface="Times New Roman" pitchFamily="18" charset="0"/>
              </a:rPr>
              <a:t>，</a:t>
            </a:r>
            <a:r>
              <a:rPr kumimoji="1" lang="en-US" altLang="zh-CN" sz="2400">
                <a:latin typeface="Times New Roman" pitchFamily="18" charset="0"/>
              </a:rPr>
              <a:t>=&gt;Nx=Vin/Vr ×Nm</a:t>
            </a:r>
          </a:p>
          <a:p>
            <a:pPr eaLnBrk="1" hangingPunct="1">
              <a:spcBef>
                <a:spcPct val="50000"/>
              </a:spcBef>
            </a:pPr>
            <a:r>
              <a:rPr kumimoji="1" lang="zh-CN" altLang="en-US" sz="2400">
                <a:latin typeface="Times New Roman" pitchFamily="18" charset="0"/>
              </a:rPr>
              <a:t>式中：</a:t>
            </a:r>
            <a:r>
              <a:rPr kumimoji="1" lang="en-US" altLang="zh-CN" sz="2400">
                <a:latin typeface="Times New Roman" pitchFamily="18" charset="0"/>
              </a:rPr>
              <a:t>Vr</a:t>
            </a:r>
            <a:r>
              <a:rPr kumimoji="1" lang="zh-CN" altLang="en-US" sz="2400">
                <a:latin typeface="Times New Roman" pitchFamily="18" charset="0"/>
              </a:rPr>
              <a:t>参考电压，</a:t>
            </a:r>
            <a:r>
              <a:rPr kumimoji="1" lang="en-US" altLang="zh-CN" sz="2400">
                <a:latin typeface="Times New Roman" pitchFamily="18" charset="0"/>
              </a:rPr>
              <a:t>Nm</a:t>
            </a:r>
            <a:r>
              <a:rPr kumimoji="1" lang="zh-CN" altLang="en-US" sz="2400">
                <a:latin typeface="Times New Roman" pitchFamily="18" charset="0"/>
              </a:rPr>
              <a:t>参考电压计数值，</a:t>
            </a:r>
            <a:r>
              <a:rPr kumimoji="1" lang="en-US" altLang="zh-CN" sz="2400">
                <a:latin typeface="Times New Roman" pitchFamily="18" charset="0"/>
              </a:rPr>
              <a:t>Nx</a:t>
            </a:r>
            <a:r>
              <a:rPr kumimoji="1" lang="zh-CN" altLang="en-US" sz="2400">
                <a:latin typeface="Times New Roman" pitchFamily="18" charset="0"/>
              </a:rPr>
              <a:t>输入电压计数值</a:t>
            </a:r>
          </a:p>
        </p:txBody>
      </p:sp>
      <p:cxnSp>
        <p:nvCxnSpPr>
          <p:cNvPr id="5" name="直接箭头连接符 2"/>
          <p:cNvCxnSpPr>
            <a:cxnSpLocks noChangeShapeType="1"/>
          </p:cNvCxnSpPr>
          <p:nvPr/>
        </p:nvCxnSpPr>
        <p:spPr bwMode="auto">
          <a:xfrm>
            <a:off x="3385947" y="1819783"/>
            <a:ext cx="4357688" cy="0"/>
          </a:xfrm>
          <a:prstGeom prst="straightConnector1">
            <a:avLst/>
          </a:prstGeom>
          <a:noFill/>
          <a:ln w="9525"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4"/>
          <p:cNvCxnSpPr>
            <a:cxnSpLocks noChangeShapeType="1"/>
          </p:cNvCxnSpPr>
          <p:nvPr/>
        </p:nvCxnSpPr>
        <p:spPr bwMode="auto">
          <a:xfrm flipV="1">
            <a:off x="3763772" y="1229233"/>
            <a:ext cx="9525" cy="793750"/>
          </a:xfrm>
          <a:prstGeom prst="straightConnector1">
            <a:avLst/>
          </a:prstGeom>
          <a:noFill/>
          <a:ln w="9525"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8"/>
          <p:cNvCxnSpPr>
            <a:cxnSpLocks noChangeShapeType="1"/>
          </p:cNvCxnSpPr>
          <p:nvPr/>
        </p:nvCxnSpPr>
        <p:spPr bwMode="auto">
          <a:xfrm>
            <a:off x="3773297" y="1562608"/>
            <a:ext cx="677863" cy="0"/>
          </a:xfrm>
          <a:prstGeom prst="line">
            <a:avLst/>
          </a:prstGeom>
          <a:noFill/>
          <a:ln w="9525" algn="ctr">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10"/>
          <p:cNvCxnSpPr>
            <a:cxnSpLocks noChangeShapeType="1"/>
          </p:cNvCxnSpPr>
          <p:nvPr/>
        </p:nvCxnSpPr>
        <p:spPr bwMode="auto">
          <a:xfrm>
            <a:off x="3773297" y="1357821"/>
            <a:ext cx="677863"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12"/>
          <p:cNvCxnSpPr>
            <a:cxnSpLocks noChangeShapeType="1"/>
          </p:cNvCxnSpPr>
          <p:nvPr/>
        </p:nvCxnSpPr>
        <p:spPr bwMode="auto">
          <a:xfrm>
            <a:off x="4451160" y="2043621"/>
            <a:ext cx="828675" cy="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14"/>
          <p:cNvCxnSpPr>
            <a:cxnSpLocks noChangeShapeType="1"/>
          </p:cNvCxnSpPr>
          <p:nvPr/>
        </p:nvCxnSpPr>
        <p:spPr bwMode="auto">
          <a:xfrm flipV="1">
            <a:off x="5279835" y="1819783"/>
            <a:ext cx="0" cy="223838"/>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6"/>
          <p:cNvCxnSpPr>
            <a:cxnSpLocks noChangeShapeType="1"/>
          </p:cNvCxnSpPr>
          <p:nvPr/>
        </p:nvCxnSpPr>
        <p:spPr bwMode="auto">
          <a:xfrm>
            <a:off x="4451160" y="1357821"/>
            <a:ext cx="0" cy="685800"/>
          </a:xfrm>
          <a:prstGeom prst="line">
            <a:avLst/>
          </a:prstGeom>
          <a:noFill/>
          <a:ln w="9525" algn="ctr">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7"/>
          <p:cNvSpPr txBox="1">
            <a:spLocks noChangeArrowheads="1"/>
          </p:cNvSpPr>
          <p:nvPr/>
        </p:nvSpPr>
        <p:spPr bwMode="auto">
          <a:xfrm>
            <a:off x="3873310" y="1043496"/>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a:t>V</a:t>
            </a:r>
            <a:r>
              <a:rPr lang="en-US" altLang="zh-CN" baseline="-25000"/>
              <a:t>in</a:t>
            </a:r>
            <a:endParaRPr lang="zh-CN" altLang="en-US" baseline="-25000"/>
          </a:p>
        </p:txBody>
      </p:sp>
      <p:sp>
        <p:nvSpPr>
          <p:cNvPr id="13" name="TextBox 21"/>
          <p:cNvSpPr txBox="1">
            <a:spLocks noChangeArrowheads="1"/>
          </p:cNvSpPr>
          <p:nvPr/>
        </p:nvSpPr>
        <p:spPr bwMode="auto">
          <a:xfrm>
            <a:off x="4651185" y="1980121"/>
            <a:ext cx="579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a:t>V</a:t>
            </a:r>
            <a:r>
              <a:rPr lang="en-US" altLang="zh-CN" baseline="-25000"/>
              <a:t>r</a:t>
            </a:r>
            <a:endParaRPr lang="zh-CN" altLang="en-US" baseline="-25000"/>
          </a:p>
        </p:txBody>
      </p:sp>
      <p:cxnSp>
        <p:nvCxnSpPr>
          <p:cNvPr id="14" name="直接箭头连接符 19"/>
          <p:cNvCxnSpPr>
            <a:cxnSpLocks noChangeShapeType="1"/>
          </p:cNvCxnSpPr>
          <p:nvPr/>
        </p:nvCxnSpPr>
        <p:spPr bwMode="auto">
          <a:xfrm>
            <a:off x="3966972" y="1562608"/>
            <a:ext cx="247650" cy="1354138"/>
          </a:xfrm>
          <a:prstGeom prst="straightConnector1">
            <a:avLst/>
          </a:prstGeom>
          <a:noFill/>
          <a:ln w="952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22"/>
          <p:cNvCxnSpPr>
            <a:cxnSpLocks noChangeShapeType="1"/>
          </p:cNvCxnSpPr>
          <p:nvPr/>
        </p:nvCxnSpPr>
        <p:spPr bwMode="auto">
          <a:xfrm>
            <a:off x="4113022" y="1357821"/>
            <a:ext cx="177800" cy="1108075"/>
          </a:xfrm>
          <a:prstGeom prst="straightConnector1">
            <a:avLst/>
          </a:prstGeom>
          <a:noFill/>
          <a:ln w="9525"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23"/>
          <p:cNvSpPr>
            <a:spLocks noChangeArrowheads="1"/>
          </p:cNvSpPr>
          <p:nvPr/>
        </p:nvSpPr>
        <p:spPr bwMode="auto">
          <a:xfrm>
            <a:off x="1150747" y="2281746"/>
            <a:ext cx="2044700" cy="6461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zh-CN" altLang="en-US">
                <a:solidFill>
                  <a:srgbClr val="FF0000"/>
                </a:solidFill>
              </a:rPr>
              <a:t>电压的幅值与时间（计数值）成正比</a:t>
            </a:r>
          </a:p>
        </p:txBody>
      </p:sp>
      <p:sp>
        <p:nvSpPr>
          <p:cNvPr id="17" name="TextBox 27"/>
          <p:cNvSpPr txBox="1">
            <a:spLocks noChangeArrowheads="1"/>
          </p:cNvSpPr>
          <p:nvPr/>
        </p:nvSpPr>
        <p:spPr bwMode="auto">
          <a:xfrm>
            <a:off x="3830447" y="3659696"/>
            <a:ext cx="57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a:t>N</a:t>
            </a:r>
            <a:r>
              <a:rPr lang="en-US" altLang="zh-CN" baseline="-25000"/>
              <a:t>x</a:t>
            </a:r>
            <a:endParaRPr lang="zh-CN" altLang="en-US" baseline="-25000"/>
          </a:p>
        </p:txBody>
      </p:sp>
      <p:sp>
        <p:nvSpPr>
          <p:cNvPr id="18" name="TextBox 28"/>
          <p:cNvSpPr txBox="1">
            <a:spLocks noChangeArrowheads="1"/>
          </p:cNvSpPr>
          <p:nvPr/>
        </p:nvSpPr>
        <p:spPr bwMode="auto">
          <a:xfrm>
            <a:off x="4641660" y="3715258"/>
            <a:ext cx="579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r>
              <a:rPr lang="en-US" altLang="zh-CN"/>
              <a:t>N</a:t>
            </a:r>
            <a:r>
              <a:rPr lang="en-US" altLang="zh-CN" baseline="-25000"/>
              <a:t>m</a:t>
            </a:r>
            <a:endParaRPr lang="zh-CN" altLang="en-US" baseline="-25000"/>
          </a:p>
        </p:txBody>
      </p:sp>
    </p:spTree>
    <p:extLst>
      <p:ext uri="{BB962C8B-B14F-4D97-AF65-F5344CB8AC3E}">
        <p14:creationId xmlns:p14="http://schemas.microsoft.com/office/powerpoint/2010/main" val="215129389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3085" y="320040"/>
            <a:ext cx="10471785" cy="1754326"/>
          </a:xfrm>
          <a:prstGeom prst="rect">
            <a:avLst/>
          </a:prstGeom>
          <a:noFill/>
        </p:spPr>
        <p:txBody>
          <a:bodyPr wrap="square" rtlCol="0">
            <a:spAutoFit/>
          </a:bodyPr>
          <a:lstStyle/>
          <a:p>
            <a:pPr indent="0" fontAlgn="auto">
              <a:lnSpc>
                <a:spcPct val="150000"/>
              </a:lnSpc>
              <a:buClrTx/>
              <a:buSzTx/>
              <a:buFontTx/>
            </a:pPr>
            <a:r>
              <a:rPr lang="zh-CN" altLang="en-US" sz="2400" dirty="0" smtClean="0">
                <a:solidFill>
                  <a:srgbClr val="FF0000"/>
                </a:solidFill>
                <a:latin typeface="黑体" panose="02010609060101010101" charset="-122"/>
                <a:ea typeface="黑体" panose="02010609060101010101" charset="-122"/>
              </a:rPr>
              <a:t>（</a:t>
            </a:r>
            <a:r>
              <a:rPr lang="en-US" altLang="zh-CN" sz="2400" dirty="0">
                <a:solidFill>
                  <a:srgbClr val="FF0000"/>
                </a:solidFill>
                <a:latin typeface="黑体" panose="02010609060101010101" charset="-122"/>
                <a:ea typeface="黑体" panose="02010609060101010101" charset="-122"/>
              </a:rPr>
              <a:t>3</a:t>
            </a:r>
            <a:r>
              <a:rPr lang="zh-CN" altLang="en-US" sz="2400" dirty="0" smtClean="0">
                <a:solidFill>
                  <a:srgbClr val="FF0000"/>
                </a:solidFill>
                <a:latin typeface="黑体" panose="02010609060101010101" charset="-122"/>
                <a:ea typeface="黑体" panose="02010609060101010101" charset="-122"/>
              </a:rPr>
              <a:t>）VFC </a:t>
            </a:r>
            <a:r>
              <a:rPr lang="zh-CN" altLang="en-US" sz="2400" dirty="0">
                <a:solidFill>
                  <a:srgbClr val="FF0000"/>
                </a:solidFill>
                <a:latin typeface="黑体" panose="02010609060101010101" charset="-122"/>
                <a:ea typeface="黑体" panose="02010609060101010101" charset="-122"/>
              </a:rPr>
              <a:t>A/D转换原理：</a:t>
            </a:r>
            <a:r>
              <a:rPr lang="zh-CN" altLang="en-US" sz="2400" dirty="0">
                <a:latin typeface="黑体" panose="02010609060101010101" charset="-122"/>
                <a:ea typeface="黑体" panose="02010609060101010101" charset="-122"/>
              </a:rPr>
              <a:t>VFC是根据电荷平衡原理工作的</a:t>
            </a:r>
          </a:p>
          <a:p>
            <a:pPr indent="0" fontAlgn="auto">
              <a:lnSpc>
                <a:spcPct val="150000"/>
              </a:lnSpc>
              <a:buClrTx/>
              <a:buSzTx/>
              <a:buFontTx/>
            </a:pPr>
            <a:endParaRPr lang="zh-CN" altLang="en-US" sz="2400" dirty="0">
              <a:latin typeface="黑体" panose="02010609060101010101" charset="-122"/>
              <a:ea typeface="黑体" panose="02010609060101010101" charset="-122"/>
            </a:endParaRPr>
          </a:p>
          <a:p>
            <a:pPr indent="0" fontAlgn="auto">
              <a:lnSpc>
                <a:spcPct val="150000"/>
              </a:lnSpc>
              <a:buClrTx/>
              <a:buSzTx/>
              <a:buFontTx/>
            </a:pPr>
            <a:endParaRPr lang="zh-CN" altLang="en-US" sz="2400" dirty="0">
              <a:latin typeface="黑体" panose="02010609060101010101" charset="-122"/>
              <a:ea typeface="黑体" panose="02010609060101010101" charset="-122"/>
            </a:endParaRPr>
          </a:p>
        </p:txBody>
      </p:sp>
      <p:pic>
        <p:nvPicPr>
          <p:cNvPr id="303" name="图片 303"/>
          <p:cNvPicPr>
            <a:picLocks noChangeAspect="1" noChangeArrowheads="1"/>
          </p:cNvPicPr>
          <p:nvPr/>
        </p:nvPicPr>
        <p:blipFill>
          <a:blip r:embed="rId3" cstate="print"/>
          <a:srcRect/>
          <a:stretch>
            <a:fillRect/>
          </a:stretch>
        </p:blipFill>
        <p:spPr>
          <a:xfrm>
            <a:off x="2388870" y="1672590"/>
            <a:ext cx="7857490" cy="4099560"/>
          </a:xfrm>
          <a:prstGeom prst="rect">
            <a:avLst/>
          </a:prstGeom>
          <a:noFill/>
          <a:ln w="9525">
            <a:noFill/>
            <a:miter lim="800000"/>
            <a:headEnd/>
            <a:tailEnd/>
          </a:ln>
        </p:spPr>
      </p:pic>
      <p:sp>
        <p:nvSpPr>
          <p:cNvPr id="8" name="文本框 7"/>
          <p:cNvSpPr txBox="1"/>
          <p:nvPr/>
        </p:nvSpPr>
        <p:spPr>
          <a:xfrm>
            <a:off x="4241800" y="6014085"/>
            <a:ext cx="4643120" cy="337185"/>
          </a:xfrm>
          <a:prstGeom prst="rect">
            <a:avLst/>
          </a:prstGeom>
          <a:noFill/>
        </p:spPr>
        <p:txBody>
          <a:bodyPr wrap="square" rtlCol="0">
            <a:spAutoFit/>
          </a:bodyPr>
          <a:lstStyle/>
          <a:p>
            <a:r>
              <a:rPr lang="zh-CN" altLang="en-US" sz="1600" dirty="0"/>
              <a:t>VFC原理及其组成的A/D转换器框图</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anim to="" calcmode="lin" valueType="num">
                                      <p:cBhvr>
                                        <p:cTn id="7" dur="1" fill="hold"/>
                                        <p:tgtEl>
                                          <p:spTgt spid="30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3880" y="309245"/>
            <a:ext cx="11283048" cy="3970318"/>
          </a:xfrm>
          <a:prstGeom prst="rect">
            <a:avLst/>
          </a:prstGeom>
          <a:noFill/>
        </p:spPr>
        <p:txBody>
          <a:bodyPr wrap="square" rtlCol="0">
            <a:spAutoFit/>
          </a:bodyPr>
          <a:lstStyle/>
          <a:p>
            <a:pPr indent="0" fontAlgn="auto">
              <a:lnSpc>
                <a:spcPct val="150000"/>
              </a:lnSpc>
              <a:buClrTx/>
              <a:buSzTx/>
              <a:buFontTx/>
            </a:pPr>
            <a:r>
              <a:rPr lang="zh-CN" altLang="en-US" sz="2400" dirty="0">
                <a:latin typeface="黑体" panose="02010609060101010101" charset="-122"/>
                <a:ea typeface="黑体" panose="02010609060101010101" charset="-122"/>
              </a:rPr>
              <a:t>所谓</a:t>
            </a:r>
            <a:r>
              <a:rPr lang="zh-CN" altLang="en-US" sz="2400" dirty="0">
                <a:highlight>
                  <a:srgbClr val="FF00FF"/>
                </a:highlight>
                <a:latin typeface="黑体" panose="02010609060101010101" charset="-122"/>
                <a:ea typeface="黑体" panose="02010609060101010101" charset="-122"/>
              </a:rPr>
              <a:t>电荷平衡原理是指在一个周期中，积分电容得到的电荷量与放出的电荷量相等</a:t>
            </a:r>
            <a:r>
              <a:rPr lang="zh-CN" altLang="en-US" sz="2400" dirty="0">
                <a:latin typeface="黑体" panose="02010609060101010101" charset="-122"/>
                <a:ea typeface="黑体" panose="02010609060101010101" charset="-122"/>
              </a:rPr>
              <a:t>， 即</a:t>
            </a:r>
            <a:r>
              <a:rPr lang="zh-CN" altLang="en-US" sz="2400" dirty="0">
                <a:highlight>
                  <a:srgbClr val="FF0000"/>
                </a:highlight>
                <a:latin typeface="黑体" panose="02010609060101010101" charset="-122"/>
                <a:ea typeface="黑体" panose="02010609060101010101" charset="-122"/>
              </a:rPr>
              <a:t>（U</a:t>
            </a:r>
            <a:r>
              <a:rPr lang="zh-CN" altLang="en-US" sz="2400" baseline="-25000" dirty="0">
                <a:highlight>
                  <a:srgbClr val="FF0000"/>
                </a:highlight>
                <a:latin typeface="黑体" panose="02010609060101010101" charset="-122"/>
                <a:ea typeface="黑体" panose="02010609060101010101" charset="-122"/>
              </a:rPr>
              <a:t>i</a:t>
            </a:r>
            <a:r>
              <a:rPr lang="zh-CN" altLang="en-US" sz="2400" dirty="0">
                <a:highlight>
                  <a:srgbClr val="FF0000"/>
                </a:highlight>
                <a:latin typeface="黑体" panose="02010609060101010101" charset="-122"/>
                <a:ea typeface="黑体" panose="02010609060101010101" charset="-122"/>
              </a:rPr>
              <a:t>/R</a:t>
            </a:r>
            <a:r>
              <a:rPr lang="zh-CN" altLang="en-US" sz="2400" baseline="-25000" dirty="0">
                <a:highlight>
                  <a:srgbClr val="FF0000"/>
                </a:highlight>
                <a:latin typeface="黑体" panose="02010609060101010101" charset="-122"/>
                <a:ea typeface="黑体" panose="02010609060101010101" charset="-122"/>
              </a:rPr>
              <a:t>f</a:t>
            </a:r>
            <a:r>
              <a:rPr lang="zh-CN" altLang="en-US" sz="2400" dirty="0">
                <a:highlight>
                  <a:srgbClr val="FF0000"/>
                </a:highlight>
                <a:latin typeface="黑体" panose="02010609060101010101" charset="-122"/>
                <a:ea typeface="黑体" panose="02010609060101010101" charset="-122"/>
              </a:rPr>
              <a:t>）T</a:t>
            </a:r>
            <a:r>
              <a:rPr lang="zh-CN" altLang="en-US" sz="2400" baseline="-25000" dirty="0">
                <a:highlight>
                  <a:srgbClr val="FF0000"/>
                </a:highlight>
                <a:latin typeface="黑体" panose="02010609060101010101" charset="-122"/>
                <a:ea typeface="黑体" panose="02010609060101010101" charset="-122"/>
              </a:rPr>
              <a:t>0</a:t>
            </a:r>
            <a:r>
              <a:rPr lang="zh-CN" altLang="en-US" sz="2400" dirty="0">
                <a:highlight>
                  <a:srgbClr val="FF0000"/>
                </a:highlight>
                <a:latin typeface="黑体" panose="02010609060101010101" charset="-122"/>
                <a:ea typeface="黑体" panose="02010609060101010101" charset="-122"/>
              </a:rPr>
              <a:t>=I</a:t>
            </a:r>
            <a:r>
              <a:rPr lang="zh-CN" altLang="en-US" sz="2400" baseline="-25000" dirty="0">
                <a:highlight>
                  <a:srgbClr val="FF0000"/>
                </a:highlight>
                <a:latin typeface="黑体" panose="02010609060101010101" charset="-122"/>
                <a:ea typeface="黑体" panose="02010609060101010101" charset="-122"/>
              </a:rPr>
              <a:t>j</a:t>
            </a:r>
            <a:r>
              <a:rPr lang="zh-CN" altLang="en-US" sz="2400" dirty="0">
                <a:highlight>
                  <a:srgbClr val="FF0000"/>
                </a:highlight>
                <a:latin typeface="黑体" panose="02010609060101010101" charset="-122"/>
                <a:ea typeface="黑体" panose="02010609060101010101" charset="-122"/>
              </a:rPr>
              <a:t>T</a:t>
            </a:r>
            <a:r>
              <a:rPr lang="zh-CN" altLang="en-US" sz="2400" baseline="-25000" dirty="0">
                <a:highlight>
                  <a:srgbClr val="FF0000"/>
                </a:highlight>
                <a:latin typeface="黑体" panose="02010609060101010101" charset="-122"/>
                <a:ea typeface="黑体" panose="02010609060101010101" charset="-122"/>
              </a:rPr>
              <a:t>j</a:t>
            </a:r>
            <a:r>
              <a:rPr lang="zh-CN" altLang="en-US" sz="2400" dirty="0">
                <a:latin typeface="黑体" panose="02010609060101010101" charset="-122"/>
                <a:ea typeface="黑体" panose="02010609060101010101" charset="-122"/>
              </a:rPr>
              <a:t>。因此，输出频率可表示为</a:t>
            </a:r>
          </a:p>
          <a:p>
            <a:pPr indent="0" fontAlgn="auto">
              <a:lnSpc>
                <a:spcPct val="150000"/>
              </a:lnSpc>
              <a:buClrTx/>
              <a:buSzTx/>
              <a:buFontTx/>
            </a:pPr>
            <a:endParaRPr lang="zh-CN" altLang="en-US" sz="2400" dirty="0">
              <a:latin typeface="黑体" panose="02010609060101010101" charset="-122"/>
              <a:ea typeface="黑体" panose="02010609060101010101" charset="-122"/>
            </a:endParaRPr>
          </a:p>
          <a:p>
            <a:pPr indent="0" fontAlgn="auto">
              <a:lnSpc>
                <a:spcPct val="150000"/>
              </a:lnSpc>
              <a:buClrTx/>
              <a:buSzTx/>
              <a:buFontTx/>
            </a:pPr>
            <a:endParaRPr lang="zh-CN" altLang="en-US" sz="2400" dirty="0">
              <a:latin typeface="黑体" panose="02010609060101010101" charset="-122"/>
              <a:ea typeface="黑体" panose="02010609060101010101" charset="-122"/>
            </a:endParaRPr>
          </a:p>
          <a:p>
            <a:pPr indent="0" fontAlgn="auto">
              <a:lnSpc>
                <a:spcPct val="150000"/>
              </a:lnSpc>
              <a:buClrTx/>
              <a:buSzTx/>
              <a:buFontTx/>
            </a:pPr>
            <a:r>
              <a:rPr lang="zh-CN" altLang="en-US" sz="2400" dirty="0" smtClean="0">
                <a:latin typeface="黑体" panose="02010609060101010101" charset="-122"/>
                <a:ea typeface="黑体" panose="02010609060101010101" charset="-122"/>
              </a:rPr>
              <a:t>由</a:t>
            </a:r>
            <a:r>
              <a:rPr lang="zh-CN" altLang="en-US" sz="2400" dirty="0">
                <a:latin typeface="黑体" panose="02010609060101010101" charset="-122"/>
                <a:ea typeface="黑体" panose="02010609060101010101" charset="-122"/>
              </a:rPr>
              <a:t>上式可知，在确保定时器脉宽T</a:t>
            </a:r>
            <a:r>
              <a:rPr lang="zh-CN" altLang="en-US" sz="2400" baseline="-25000" dirty="0">
                <a:latin typeface="黑体" panose="02010609060101010101" charset="-122"/>
                <a:ea typeface="黑体" panose="02010609060101010101" charset="-122"/>
              </a:rPr>
              <a:t>j</a:t>
            </a:r>
            <a:r>
              <a:rPr lang="zh-CN" altLang="en-US" sz="2400" dirty="0">
                <a:latin typeface="黑体" panose="02010609060101010101" charset="-122"/>
                <a:ea typeface="黑体" panose="02010609060101010101" charset="-122"/>
              </a:rPr>
              <a:t>，恒流源I</a:t>
            </a:r>
            <a:r>
              <a:rPr lang="zh-CN" altLang="en-US" sz="2400" baseline="-25000" dirty="0">
                <a:latin typeface="黑体" panose="02010609060101010101" charset="-122"/>
                <a:ea typeface="黑体" panose="02010609060101010101" charset="-122"/>
              </a:rPr>
              <a:t>j</a:t>
            </a:r>
            <a:r>
              <a:rPr lang="zh-CN" altLang="en-US" sz="2400" dirty="0">
                <a:latin typeface="黑体" panose="02010609060101010101" charset="-122"/>
                <a:ea typeface="黑体" panose="02010609060101010101" charset="-122"/>
              </a:rPr>
              <a:t>和积分电阻R</a:t>
            </a:r>
            <a:r>
              <a:rPr lang="zh-CN" altLang="en-US" sz="2400" baseline="-25000" dirty="0">
                <a:latin typeface="黑体" panose="02010609060101010101" charset="-122"/>
                <a:ea typeface="黑体" panose="02010609060101010101" charset="-122"/>
              </a:rPr>
              <a:t>f</a:t>
            </a:r>
            <a:r>
              <a:rPr lang="zh-CN" altLang="en-US" sz="2400" dirty="0">
                <a:latin typeface="黑体" panose="02010609060101010101" charset="-122"/>
                <a:ea typeface="黑体" panose="02010609060101010101" charset="-122"/>
              </a:rPr>
              <a:t>具有足够高精度的条件下，K为常数，输出脉冲频率与输入电压有精确的线性关系，其线性误差优于0.005％。</a:t>
            </a:r>
          </a:p>
        </p:txBody>
      </p:sp>
      <p:graphicFrame>
        <p:nvGraphicFramePr>
          <p:cNvPr id="2" name="对象 -2147482569"/>
          <p:cNvGraphicFramePr>
            <a:graphicFrameLocks noChangeAspect="1"/>
          </p:cNvGraphicFramePr>
          <p:nvPr>
            <p:extLst>
              <p:ext uri="{D42A27DB-BD31-4B8C-83A1-F6EECF244321}">
                <p14:modId xmlns:p14="http://schemas.microsoft.com/office/powerpoint/2010/main" val="3708984573"/>
              </p:ext>
            </p:extLst>
          </p:nvPr>
        </p:nvGraphicFramePr>
        <p:xfrm>
          <a:off x="3855859" y="1567307"/>
          <a:ext cx="4187825" cy="1203325"/>
        </p:xfrm>
        <a:graphic>
          <a:graphicData uri="http://schemas.openxmlformats.org/presentationml/2006/ole">
            <mc:AlternateContent xmlns:mc="http://schemas.openxmlformats.org/markup-compatibility/2006">
              <mc:Choice xmlns:v="urn:schemas-microsoft-com:vml" Requires="v">
                <p:oleObj spid="_x0000_s6160" r:id="rId4" imgW="1612900" imgH="457200" progId="Equation.3">
                  <p:embed/>
                </p:oleObj>
              </mc:Choice>
              <mc:Fallback>
                <p:oleObj r:id="rId4" imgW="1612900" imgH="457200" progId="Equation.3">
                  <p:embed/>
                  <p:pic>
                    <p:nvPicPr>
                      <p:cNvPr id="0" name="图片 3075"/>
                      <p:cNvPicPr/>
                      <p:nvPr/>
                    </p:nvPicPr>
                    <p:blipFill>
                      <a:blip r:embed="rId5"/>
                      <a:stretch>
                        <a:fillRect/>
                      </a:stretch>
                    </p:blipFill>
                    <p:spPr>
                      <a:xfrm>
                        <a:off x="3855859" y="1567307"/>
                        <a:ext cx="4187825" cy="1203325"/>
                      </a:xfrm>
                      <a:prstGeom prst="rect">
                        <a:avLst/>
                      </a:prstGeom>
                      <a:noFill/>
                      <a:ln w="38100">
                        <a:noFill/>
                        <a:miter/>
                      </a:ln>
                    </p:spPr>
                  </p:pic>
                </p:oleObj>
              </mc:Fallback>
            </mc:AlternateContent>
          </a:graphicData>
        </a:graphic>
      </p:graphicFrame>
      <p:sp>
        <p:nvSpPr>
          <p:cNvPr id="4" name="文本框 2"/>
          <p:cNvSpPr txBox="1"/>
          <p:nvPr/>
        </p:nvSpPr>
        <p:spPr>
          <a:xfrm>
            <a:off x="713879" y="4158869"/>
            <a:ext cx="11283049" cy="1200329"/>
          </a:xfrm>
          <a:prstGeom prst="rect">
            <a:avLst/>
          </a:prstGeom>
          <a:noFill/>
        </p:spPr>
        <p:txBody>
          <a:bodyPr wrap="square" rtlCol="0">
            <a:spAutoFit/>
          </a:bodyPr>
          <a:lstStyle/>
          <a:p>
            <a:pPr indent="0" fontAlgn="auto">
              <a:lnSpc>
                <a:spcPct val="150000"/>
              </a:lnSpc>
              <a:buClrTx/>
              <a:buSzTx/>
              <a:buFontTx/>
            </a:pPr>
            <a:r>
              <a:rPr lang="zh-CN" altLang="en-US" sz="2400" dirty="0">
                <a:latin typeface="黑体" panose="02010609060101010101" charset="-122"/>
                <a:ea typeface="黑体" panose="02010609060101010101" charset="-122"/>
              </a:rPr>
              <a:t>利用VFC组成的A/D转换器的原理框图如图14-5（c)所示。图中，输入模拟电压Ui经VFC变成频率信号，通过与门送到计数器。计数器在时间T内的计数值为 </a:t>
            </a:r>
            <a:r>
              <a:rPr lang="zh-CN" altLang="en-US" sz="2400" dirty="0" smtClean="0">
                <a:latin typeface="黑体" panose="02010609060101010101" charset="-122"/>
                <a:ea typeface="黑体" panose="02010609060101010101" charset="-122"/>
              </a:rPr>
              <a:t>：</a:t>
            </a:r>
            <a:endParaRPr lang="zh-CN" altLang="en-US" sz="2400" dirty="0">
              <a:latin typeface="黑体" panose="02010609060101010101" charset="-122"/>
              <a:ea typeface="黑体" panose="02010609060101010101" charset="-122"/>
            </a:endParaRPr>
          </a:p>
        </p:txBody>
      </p:sp>
      <p:graphicFrame>
        <p:nvGraphicFramePr>
          <p:cNvPr id="5" name="对象 -2147482568"/>
          <p:cNvGraphicFramePr>
            <a:graphicFrameLocks noChangeAspect="1"/>
          </p:cNvGraphicFramePr>
          <p:nvPr>
            <p:extLst>
              <p:ext uri="{D42A27DB-BD31-4B8C-83A1-F6EECF244321}">
                <p14:modId xmlns:p14="http://schemas.microsoft.com/office/powerpoint/2010/main" val="757609406"/>
              </p:ext>
            </p:extLst>
          </p:nvPr>
        </p:nvGraphicFramePr>
        <p:xfrm>
          <a:off x="3858386" y="5514911"/>
          <a:ext cx="3872865" cy="794385"/>
        </p:xfrm>
        <a:graphic>
          <a:graphicData uri="http://schemas.openxmlformats.org/presentationml/2006/ole">
            <mc:AlternateContent xmlns:mc="http://schemas.openxmlformats.org/markup-compatibility/2006">
              <mc:Choice xmlns:v="urn:schemas-microsoft-com:vml" Requires="v">
                <p:oleObj spid="_x0000_s6161" r:id="rId6" imgW="1117600" imgH="228600" progId="Equation.3">
                  <p:embed/>
                </p:oleObj>
              </mc:Choice>
              <mc:Fallback>
                <p:oleObj r:id="rId6" imgW="1117600" imgH="228600" progId="Equation.3">
                  <p:embed/>
                  <p:pic>
                    <p:nvPicPr>
                      <p:cNvPr id="0" name=""/>
                      <p:cNvPicPr/>
                      <p:nvPr/>
                    </p:nvPicPr>
                    <p:blipFill>
                      <a:blip r:embed="rId7"/>
                      <a:stretch>
                        <a:fillRect/>
                      </a:stretch>
                    </p:blipFill>
                    <p:spPr>
                      <a:xfrm>
                        <a:off x="3858386" y="5514911"/>
                        <a:ext cx="3872865" cy="794385"/>
                      </a:xfrm>
                      <a:prstGeom prst="rect">
                        <a:avLst/>
                      </a:prstGeom>
                      <a:noFill/>
                      <a:ln w="38100">
                        <a:noFill/>
                        <a:miter/>
                      </a:ln>
                    </p:spPr>
                  </p:pic>
                </p:oleObj>
              </mc:Fallback>
            </mc:AlternateContent>
          </a:graphicData>
        </a:graphic>
      </p:graphicFrame>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3085" y="320040"/>
            <a:ext cx="10800067" cy="1846659"/>
          </a:xfrm>
          <a:prstGeom prst="rect">
            <a:avLst/>
          </a:prstGeom>
          <a:noFill/>
        </p:spPr>
        <p:txBody>
          <a:bodyPr wrap="square" rtlCol="0">
            <a:spAutoFit/>
          </a:bodyPr>
          <a:lstStyle/>
          <a:p>
            <a:pPr indent="0" fontAlgn="auto">
              <a:lnSpc>
                <a:spcPct val="150000"/>
              </a:lnSpc>
              <a:buClrTx/>
              <a:buSzTx/>
              <a:buFontTx/>
            </a:pPr>
            <a:r>
              <a:rPr lang="zh-CN" altLang="en-US" sz="2400" dirty="0">
                <a:solidFill>
                  <a:srgbClr val="FF0000"/>
                </a:solidFill>
                <a:latin typeface="黑体" panose="02010609060101010101" charset="-122"/>
                <a:ea typeface="黑体" panose="02010609060101010101" charset="-122"/>
              </a:rPr>
              <a:t> </a:t>
            </a:r>
            <a:r>
              <a:rPr lang="zh-CN" altLang="en-US" sz="2800" dirty="0">
                <a:solidFill>
                  <a:srgbClr val="0000FF"/>
                </a:solidFill>
                <a:latin typeface="黑体" panose="02010609060101010101" charset="-122"/>
                <a:ea typeface="黑体" panose="02010609060101010101" charset="-122"/>
              </a:rPr>
              <a:t>集成电路VFC器件：</a:t>
            </a:r>
          </a:p>
          <a:p>
            <a:pPr indent="0" fontAlgn="auto">
              <a:lnSpc>
                <a:spcPct val="150000"/>
              </a:lnSpc>
              <a:buClrTx/>
              <a:buSzTx/>
              <a:buFontTx/>
            </a:pPr>
            <a:r>
              <a:rPr lang="zh-CN" altLang="en-US" sz="2400" dirty="0">
                <a:latin typeface="黑体" panose="02010609060101010101" charset="-122"/>
                <a:ea typeface="黑体" panose="02010609060101010101" charset="-122"/>
              </a:rPr>
              <a:t>目前市场上已有各种集成电路VFC器件芯片可供选择，如通用型VFC器件有</a:t>
            </a:r>
            <a:r>
              <a:rPr lang="zh-CN" altLang="en-US" sz="2400" dirty="0">
                <a:highlight>
                  <a:srgbClr val="FF0000"/>
                </a:highlight>
                <a:latin typeface="黑体" panose="02010609060101010101" charset="-122"/>
                <a:ea typeface="黑体" panose="02010609060101010101" charset="-122"/>
              </a:rPr>
              <a:t>LM131、LM231、LM331、RC4151</a:t>
            </a:r>
            <a:r>
              <a:rPr lang="zh-CN" altLang="en-US" sz="2400" dirty="0">
                <a:latin typeface="黑体" panose="02010609060101010101" charset="-122"/>
                <a:ea typeface="黑体" panose="02010609060101010101" charset="-122"/>
              </a:rPr>
              <a:t>等，高精度型VFC器件有</a:t>
            </a:r>
            <a:r>
              <a:rPr lang="zh-CN" altLang="en-US" sz="2400" dirty="0">
                <a:highlight>
                  <a:srgbClr val="FFFF00"/>
                </a:highlight>
                <a:latin typeface="黑体" panose="02010609060101010101" charset="-122"/>
                <a:ea typeface="黑体" panose="02010609060101010101" charset="-122"/>
              </a:rPr>
              <a:t>AD650、AD651、VFC32</a:t>
            </a:r>
            <a:r>
              <a:rPr lang="zh-CN" altLang="en-US" sz="2400" dirty="0">
                <a:latin typeface="黑体" panose="02010609060101010101" charset="-122"/>
                <a:ea typeface="黑体" panose="02010609060101010101" charset="-122"/>
              </a:rPr>
              <a:t>等。</a:t>
            </a:r>
          </a:p>
        </p:txBody>
      </p:sp>
      <p:sp>
        <p:nvSpPr>
          <p:cNvPr id="2" name="矩形 1"/>
          <p:cNvSpPr/>
          <p:nvPr/>
        </p:nvSpPr>
        <p:spPr>
          <a:xfrm>
            <a:off x="7912438" y="3151610"/>
            <a:ext cx="3262432" cy="461665"/>
          </a:xfrm>
          <a:prstGeom prst="rect">
            <a:avLst/>
          </a:prstGeom>
        </p:spPr>
        <p:txBody>
          <a:bodyPr wrap="none">
            <a:spAutoFit/>
          </a:bodyPr>
          <a:lstStyle/>
          <a:p>
            <a:r>
              <a:rPr lang="zh-CN" altLang="en-US" sz="2400" dirty="0">
                <a:highlight>
                  <a:srgbClr val="FF00FF"/>
                </a:highlight>
                <a:latin typeface="黑体" panose="02010609060101010101" charset="-122"/>
                <a:ea typeface="黑体" panose="02010609060101010101" charset="-122"/>
              </a:rPr>
              <a:t>价格低廉且转换精度高</a:t>
            </a:r>
            <a:endParaRPr lang="zh-CN" altLang="en-US" sz="2400" dirty="0">
              <a:highlight>
                <a:srgbClr val="FF00FF"/>
              </a:highlight>
            </a:endParaRPr>
          </a:p>
        </p:txBody>
      </p:sp>
      <p:sp>
        <p:nvSpPr>
          <p:cNvPr id="4" name="矩形 3"/>
          <p:cNvSpPr/>
          <p:nvPr/>
        </p:nvSpPr>
        <p:spPr>
          <a:xfrm>
            <a:off x="3911408" y="5936601"/>
            <a:ext cx="6494085" cy="461665"/>
          </a:xfrm>
          <a:prstGeom prst="rect">
            <a:avLst/>
          </a:prstGeom>
        </p:spPr>
        <p:txBody>
          <a:bodyPr wrap="none">
            <a:spAutoFit/>
          </a:bodyPr>
          <a:lstStyle/>
          <a:p>
            <a:r>
              <a:rPr lang="zh-CN" altLang="en-US" sz="2400" dirty="0">
                <a:highlight>
                  <a:srgbClr val="FF00FF"/>
                </a:highlight>
                <a:latin typeface="黑体" panose="02010609060101010101" charset="-122"/>
                <a:ea typeface="黑体" panose="02010609060101010101" charset="-122"/>
              </a:rPr>
              <a:t>其输出可驱动三个TTL负载，高压输出可达40 V</a:t>
            </a:r>
            <a:endParaRPr lang="zh-CN" altLang="en-US" sz="2400" dirty="0">
              <a:highlight>
                <a:srgbClr val="FF00FF"/>
              </a:highlight>
            </a:endParaRPr>
          </a:p>
        </p:txBody>
      </p:sp>
      <p:sp>
        <p:nvSpPr>
          <p:cNvPr id="5" name="矩形 4"/>
          <p:cNvSpPr/>
          <p:nvPr/>
        </p:nvSpPr>
        <p:spPr>
          <a:xfrm>
            <a:off x="3911408" y="4114831"/>
            <a:ext cx="4801314" cy="461665"/>
          </a:xfrm>
          <a:prstGeom prst="rect">
            <a:avLst/>
          </a:prstGeom>
        </p:spPr>
        <p:txBody>
          <a:bodyPr wrap="none">
            <a:spAutoFit/>
          </a:bodyPr>
          <a:lstStyle/>
          <a:p>
            <a:r>
              <a:rPr lang="zh-CN" altLang="en-US" sz="2400" dirty="0">
                <a:highlight>
                  <a:srgbClr val="FF00FF"/>
                </a:highlight>
                <a:latin typeface="黑体" panose="02010609060101010101" charset="-122"/>
                <a:ea typeface="黑体" panose="02010609060101010101" charset="-122"/>
              </a:rPr>
              <a:t>满量程频率范围为1 Hz～100 kHz </a:t>
            </a:r>
            <a:endParaRPr lang="zh-CN" altLang="en-US" sz="2400" dirty="0">
              <a:highlight>
                <a:srgbClr val="FF00FF"/>
              </a:highlight>
            </a:endParaRPr>
          </a:p>
        </p:txBody>
      </p:sp>
      <p:sp>
        <p:nvSpPr>
          <p:cNvPr id="6" name="矩形 5"/>
          <p:cNvSpPr/>
          <p:nvPr/>
        </p:nvSpPr>
        <p:spPr>
          <a:xfrm>
            <a:off x="3987496" y="3151611"/>
            <a:ext cx="3416320" cy="461665"/>
          </a:xfrm>
          <a:prstGeom prst="rect">
            <a:avLst/>
          </a:prstGeom>
        </p:spPr>
        <p:txBody>
          <a:bodyPr wrap="none">
            <a:spAutoFit/>
          </a:bodyPr>
          <a:lstStyle/>
          <a:p>
            <a:r>
              <a:rPr lang="zh-CN" altLang="en-US" sz="2400" dirty="0">
                <a:highlight>
                  <a:srgbClr val="FF00FF"/>
                </a:highlight>
                <a:latin typeface="黑体" panose="02010609060101010101" charset="-122"/>
                <a:ea typeface="黑体" panose="02010609060101010101" charset="-122"/>
              </a:rPr>
              <a:t>最大非线性度为0.01％ </a:t>
            </a:r>
            <a:endParaRPr lang="zh-CN" altLang="en-US" sz="2400" dirty="0">
              <a:highlight>
                <a:srgbClr val="FF00FF"/>
              </a:highlight>
            </a:endParaRPr>
          </a:p>
        </p:txBody>
      </p:sp>
      <p:sp>
        <p:nvSpPr>
          <p:cNvPr id="7" name="矩形 6"/>
          <p:cNvSpPr/>
          <p:nvPr/>
        </p:nvSpPr>
        <p:spPr>
          <a:xfrm>
            <a:off x="3911408" y="5093971"/>
            <a:ext cx="4493538" cy="461665"/>
          </a:xfrm>
          <a:prstGeom prst="rect">
            <a:avLst/>
          </a:prstGeom>
        </p:spPr>
        <p:txBody>
          <a:bodyPr wrap="none">
            <a:spAutoFit/>
          </a:bodyPr>
          <a:lstStyle/>
          <a:p>
            <a:r>
              <a:rPr lang="zh-CN" altLang="en-US" sz="2400" dirty="0">
                <a:highlight>
                  <a:srgbClr val="FF00FF"/>
                </a:highlight>
                <a:latin typeface="黑体" panose="02010609060101010101" charset="-122"/>
                <a:ea typeface="黑体" panose="02010609060101010101" charset="-122"/>
              </a:rPr>
              <a:t>脉冲输出与所有逻辑形式兼容等</a:t>
            </a:r>
            <a:endParaRPr lang="zh-CN" altLang="en-US" sz="2400" dirty="0">
              <a:highlight>
                <a:srgbClr val="FF00FF"/>
              </a:highlight>
            </a:endParaRPr>
          </a:p>
        </p:txBody>
      </p:sp>
      <p:sp>
        <p:nvSpPr>
          <p:cNvPr id="8" name="矩形 7"/>
          <p:cNvSpPr/>
          <p:nvPr/>
        </p:nvSpPr>
        <p:spPr>
          <a:xfrm>
            <a:off x="412428" y="3120022"/>
            <a:ext cx="2954655" cy="461665"/>
          </a:xfrm>
          <a:prstGeom prst="rect">
            <a:avLst/>
          </a:prstGeom>
        </p:spPr>
        <p:txBody>
          <a:bodyPr wrap="none">
            <a:spAutoFit/>
          </a:bodyPr>
          <a:lstStyle/>
          <a:p>
            <a:r>
              <a:rPr lang="en-US" altLang="zh-CN" sz="2400" dirty="0">
                <a:highlight>
                  <a:srgbClr val="FF0000"/>
                </a:highlight>
                <a:latin typeface="黑体" panose="02010609060101010101" charset="-122"/>
                <a:ea typeface="黑体" panose="02010609060101010101" charset="-122"/>
              </a:rPr>
              <a:t>LM1331</a:t>
            </a:r>
            <a:r>
              <a:rPr lang="zh-CN" altLang="en-US" sz="2400" dirty="0">
                <a:highlight>
                  <a:srgbClr val="FF0000"/>
                </a:highlight>
                <a:latin typeface="黑体" panose="02010609060101010101" charset="-122"/>
                <a:ea typeface="黑体" panose="02010609060101010101" charset="-122"/>
              </a:rPr>
              <a:t>的主要特点是</a:t>
            </a:r>
            <a:endParaRPr lang="zh-CN" altLang="en-US" sz="2400" dirty="0">
              <a:highlight>
                <a:srgbClr val="FF0000"/>
              </a:highlight>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3085" y="320040"/>
            <a:ext cx="10471785" cy="1198880"/>
          </a:xfrm>
          <a:prstGeom prst="rect">
            <a:avLst/>
          </a:prstGeom>
          <a:noFill/>
        </p:spPr>
        <p:txBody>
          <a:bodyPr wrap="square" rtlCol="0">
            <a:spAutoFit/>
          </a:bodyPr>
          <a:lstStyle/>
          <a:p>
            <a:pPr indent="0" fontAlgn="auto">
              <a:lnSpc>
                <a:spcPct val="150000"/>
              </a:lnSpc>
              <a:buClrTx/>
              <a:buSzTx/>
              <a:buFontTx/>
            </a:pPr>
            <a:r>
              <a:rPr lang="zh-CN" altLang="en-US" sz="2400">
                <a:solidFill>
                  <a:srgbClr val="0000FF"/>
                </a:solidFill>
                <a:latin typeface="黑体" panose="02010609060101010101" charset="-122"/>
                <a:ea typeface="黑体" panose="02010609060101010101" charset="-122"/>
              </a:rPr>
              <a:t>5.LM331与单片机8031的接口</a:t>
            </a:r>
            <a:endParaRPr lang="zh-CN" altLang="en-US" sz="2400">
              <a:solidFill>
                <a:srgbClr val="FF0000"/>
              </a:solidFill>
              <a:latin typeface="黑体" panose="02010609060101010101" charset="-122"/>
              <a:ea typeface="黑体" panose="02010609060101010101" charset="-122"/>
            </a:endParaRPr>
          </a:p>
          <a:p>
            <a:pPr indent="0" fontAlgn="auto">
              <a:lnSpc>
                <a:spcPct val="150000"/>
              </a:lnSpc>
              <a:buClrTx/>
              <a:buSzTx/>
              <a:buFontTx/>
            </a:pPr>
            <a:endParaRPr lang="zh-CN" altLang="en-US" sz="2400">
              <a:latin typeface="黑体" panose="02010609060101010101" charset="-122"/>
              <a:ea typeface="黑体" panose="02010609060101010101" charset="-122"/>
            </a:endParaRPr>
          </a:p>
        </p:txBody>
      </p:sp>
      <p:pic>
        <p:nvPicPr>
          <p:cNvPr id="10091" name="图片 10091" descr="10-6副本"/>
          <p:cNvPicPr>
            <a:picLocks noChangeAspect="1" noChangeArrowheads="1"/>
          </p:cNvPicPr>
          <p:nvPr/>
        </p:nvPicPr>
        <p:blipFill>
          <a:blip r:embed="rId3" cstate="print"/>
          <a:srcRect/>
          <a:stretch>
            <a:fillRect/>
          </a:stretch>
        </p:blipFill>
        <p:spPr>
          <a:xfrm>
            <a:off x="2947035" y="1518920"/>
            <a:ext cx="5983605" cy="3667760"/>
          </a:xfrm>
          <a:prstGeom prst="rect">
            <a:avLst/>
          </a:prstGeom>
          <a:noFill/>
          <a:ln w="9525">
            <a:noFill/>
            <a:miter lim="800000"/>
            <a:headEnd/>
            <a:tailEnd/>
          </a:ln>
        </p:spPr>
      </p:pic>
      <p:sp>
        <p:nvSpPr>
          <p:cNvPr id="4" name="文本框 3"/>
          <p:cNvSpPr txBox="1"/>
          <p:nvPr/>
        </p:nvSpPr>
        <p:spPr>
          <a:xfrm>
            <a:off x="4503420" y="5647690"/>
            <a:ext cx="3948430" cy="337185"/>
          </a:xfrm>
          <a:prstGeom prst="rect">
            <a:avLst/>
          </a:prstGeom>
          <a:noFill/>
        </p:spPr>
        <p:txBody>
          <a:bodyPr wrap="square" rtlCol="0">
            <a:spAutoFit/>
          </a:bodyPr>
          <a:lstStyle/>
          <a:p>
            <a:r>
              <a:rPr lang="zh-CN" altLang="en-US" sz="1600" dirty="0"/>
              <a:t>LM331与单片机8031的接口</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091"/>
                                        </p:tgtEl>
                                        <p:attrNameLst>
                                          <p:attrName>style.visibility</p:attrName>
                                        </p:attrNameLst>
                                      </p:cBhvr>
                                      <p:to>
                                        <p:strVal val="visible"/>
                                      </p:to>
                                    </p:set>
                                    <p:anim to="" calcmode="lin" valueType="num">
                                      <p:cBhvr>
                                        <p:cTn id="7" dur="1" fill="hold"/>
                                        <p:tgtEl>
                                          <p:spTgt spid="1009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361" y="450915"/>
            <a:ext cx="10850101" cy="441964"/>
          </a:xfrm>
        </p:spPr>
        <p:txBody>
          <a:bodyPr/>
          <a:lstStyle/>
          <a:p>
            <a:r>
              <a:rPr lang="en-US" altLang="zh-CN" sz="3200" dirty="0" smtClean="0">
                <a:solidFill>
                  <a:srgbClr val="0000FF"/>
                </a:solidFill>
              </a:rPr>
              <a:t>14.1.3 </a:t>
            </a:r>
            <a:r>
              <a:rPr lang="zh-CN" altLang="en-US" sz="3200" dirty="0" smtClean="0">
                <a:solidFill>
                  <a:srgbClr val="0000FF"/>
                </a:solidFill>
              </a:rPr>
              <a:t>其他</a:t>
            </a:r>
            <a:r>
              <a:rPr lang="zh-CN" altLang="en-US" sz="3200" dirty="0">
                <a:solidFill>
                  <a:srgbClr val="0000FF"/>
                </a:solidFill>
              </a:rPr>
              <a:t>数据采集部件</a:t>
            </a:r>
          </a:p>
        </p:txBody>
      </p:sp>
      <p:sp>
        <p:nvSpPr>
          <p:cNvPr id="3" name="文本框 2"/>
          <p:cNvSpPr txBox="1"/>
          <p:nvPr/>
        </p:nvSpPr>
        <p:spPr>
          <a:xfrm>
            <a:off x="669361" y="1249621"/>
            <a:ext cx="10471785" cy="2576667"/>
          </a:xfrm>
          <a:prstGeom prst="rect">
            <a:avLst/>
          </a:prstGeom>
          <a:noFill/>
        </p:spPr>
        <p:txBody>
          <a:bodyPr wrap="square" rtlCol="0">
            <a:spAutoFit/>
          </a:bodyPr>
          <a:lstStyle/>
          <a:p>
            <a:pPr indent="0" algn="l" fontAlgn="auto">
              <a:lnSpc>
                <a:spcPct val="150000"/>
              </a:lnSpc>
              <a:buClrTx/>
              <a:buSzTx/>
              <a:buFontTx/>
            </a:pPr>
            <a:r>
              <a:rPr lang="zh-CN" altLang="en-US" sz="2800" b="1" dirty="0">
                <a:solidFill>
                  <a:srgbClr val="0000FF"/>
                </a:solidFill>
                <a:latin typeface="黑体" panose="02010609060101010101" charset="-122"/>
                <a:ea typeface="黑体" panose="02010609060101010101" charset="-122"/>
              </a:rPr>
              <a:t>1.模拟多路转换器(MUX)</a:t>
            </a:r>
          </a:p>
          <a:p>
            <a:pPr indent="0" algn="l" fontAlgn="auto">
              <a:lnSpc>
                <a:spcPct val="150000"/>
              </a:lnSpc>
              <a:buClrTx/>
              <a:buSzTx/>
              <a:buFontTx/>
            </a:pPr>
            <a:r>
              <a:rPr lang="zh-CN" altLang="en-US" sz="2800" dirty="0">
                <a:latin typeface="黑体" panose="02010609060101010101" charset="-122"/>
                <a:ea typeface="黑体" panose="02010609060101010101" charset="-122"/>
              </a:rPr>
              <a:t>模拟多路转换器又称</a:t>
            </a:r>
            <a:r>
              <a:rPr lang="zh-CN" altLang="en-US" sz="2800" dirty="0">
                <a:solidFill>
                  <a:srgbClr val="FF0000"/>
                </a:solidFill>
                <a:latin typeface="黑体" panose="02010609060101010101" charset="-122"/>
                <a:ea typeface="黑体" panose="02010609060101010101" charset="-122"/>
              </a:rPr>
              <a:t>模拟多路开关</a:t>
            </a:r>
            <a:r>
              <a:rPr lang="zh-CN" altLang="en-US" sz="2800" dirty="0">
                <a:latin typeface="黑体" panose="02010609060101010101" charset="-122"/>
                <a:ea typeface="黑体" panose="02010609060101010101" charset="-122"/>
              </a:rPr>
              <a:t>，是电子模拟开关的一种类型。只有当输入信号数大于1的数据采集系统，才有必要使用MUX来轮流切换各被采集通道。</a:t>
            </a:r>
          </a:p>
        </p:txBody>
      </p:sp>
      <p:pic>
        <p:nvPicPr>
          <p:cNvPr id="5" name="图片 4" descr="图片包含 电子产品&#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098" y="3826288"/>
            <a:ext cx="7557013" cy="2796186"/>
          </a:xfrm>
          <a:prstGeom prst="rect">
            <a:avLst/>
          </a:prstGeom>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8519" y="1188707"/>
            <a:ext cx="10471785" cy="1930337"/>
          </a:xfrm>
          <a:prstGeom prst="rect">
            <a:avLst/>
          </a:prstGeom>
          <a:noFill/>
        </p:spPr>
        <p:txBody>
          <a:bodyPr wrap="square" rtlCol="0">
            <a:spAutoFit/>
          </a:bodyPr>
          <a:lstStyle/>
          <a:p>
            <a:pPr indent="0" fontAlgn="auto">
              <a:lnSpc>
                <a:spcPct val="150000"/>
              </a:lnSpc>
              <a:buClrTx/>
              <a:buSzTx/>
              <a:buFontTx/>
            </a:pPr>
            <a:r>
              <a:rPr lang="zh-CN" altLang="en-US" sz="2800" dirty="0">
                <a:latin typeface="黑体" panose="02010609060101010101" charset="-122"/>
                <a:ea typeface="黑体" panose="02010609060101010101" charset="-122"/>
              </a:rPr>
              <a:t>采样保持电路又称作</a:t>
            </a:r>
            <a:r>
              <a:rPr lang="zh-CN" altLang="en-US" sz="2800" dirty="0">
                <a:solidFill>
                  <a:srgbClr val="FF0000"/>
                </a:solidFill>
                <a:latin typeface="黑体" panose="02010609060101010101" charset="-122"/>
                <a:ea typeface="黑体" panose="02010609060101010101" charset="-122"/>
              </a:rPr>
              <a:t>采样保持放大器</a:t>
            </a:r>
            <a:r>
              <a:rPr lang="zh-CN" altLang="en-US" sz="2800" dirty="0">
                <a:latin typeface="黑体" panose="02010609060101010101" charset="-122"/>
                <a:ea typeface="黑体" panose="02010609060101010101" charset="-122"/>
              </a:rPr>
              <a:t>。其作用是在ADC对模拟量进行量化所需的转换时间内，</a:t>
            </a:r>
            <a:r>
              <a:rPr lang="zh-CN" altLang="en-US" sz="2800" dirty="0">
                <a:solidFill>
                  <a:srgbClr val="FF0000"/>
                </a:solidFill>
                <a:latin typeface="黑体" panose="02010609060101010101" charset="-122"/>
                <a:ea typeface="黑体" panose="02010609060101010101" charset="-122"/>
              </a:rPr>
              <a:t>保持采样点的数值不变</a:t>
            </a:r>
            <a:r>
              <a:rPr lang="zh-CN" altLang="en-US" sz="2800" dirty="0">
                <a:latin typeface="黑体" panose="02010609060101010101" charset="-122"/>
                <a:ea typeface="黑体" panose="02010609060101010101" charset="-122"/>
              </a:rPr>
              <a:t>， 以保证转换精度</a:t>
            </a:r>
            <a:r>
              <a:rPr lang="zh-CN" altLang="en-US" sz="2800" dirty="0" smtClean="0">
                <a:latin typeface="黑体" panose="02010609060101010101" charset="-122"/>
                <a:ea typeface="黑体" panose="02010609060101010101" charset="-122"/>
              </a:rPr>
              <a:t>。</a:t>
            </a:r>
            <a:endParaRPr lang="zh-CN" altLang="en-US" sz="2800" dirty="0">
              <a:latin typeface="黑体" panose="02010609060101010101" charset="-122"/>
              <a:ea typeface="黑体" panose="02010609060101010101" charset="-122"/>
            </a:endParaRPr>
          </a:p>
        </p:txBody>
      </p:sp>
      <p:sp>
        <p:nvSpPr>
          <p:cNvPr id="4" name="矩形 3"/>
          <p:cNvSpPr/>
          <p:nvPr/>
        </p:nvSpPr>
        <p:spPr>
          <a:xfrm>
            <a:off x="727890" y="319665"/>
            <a:ext cx="4104009" cy="715581"/>
          </a:xfrm>
          <a:prstGeom prst="rect">
            <a:avLst/>
          </a:prstGeom>
        </p:spPr>
        <p:txBody>
          <a:bodyPr wrap="none">
            <a:spAutoFit/>
          </a:bodyPr>
          <a:lstStyle/>
          <a:p>
            <a:pPr indent="0" fontAlgn="auto">
              <a:lnSpc>
                <a:spcPct val="150000"/>
              </a:lnSpc>
              <a:buClrTx/>
              <a:buSzTx/>
              <a:buFontTx/>
            </a:pPr>
            <a:r>
              <a:rPr lang="zh-CN" altLang="en-US" sz="3200" b="1" dirty="0">
                <a:solidFill>
                  <a:srgbClr val="0000FF"/>
                </a:solidFill>
                <a:latin typeface="黑体" panose="02010609060101010101" charset="-122"/>
                <a:ea typeface="黑体" panose="02010609060101010101" charset="-122"/>
              </a:rPr>
              <a:t>2.采样保持电路(SHA)</a:t>
            </a:r>
          </a:p>
        </p:txBody>
      </p:sp>
      <p:pic>
        <p:nvPicPr>
          <p:cNvPr id="6" name="图片 5" descr="图片包含 文字&#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565" y="2494407"/>
            <a:ext cx="5276850" cy="2752725"/>
          </a:xfrm>
          <a:prstGeom prst="rect">
            <a:avLst/>
          </a:prstGeom>
        </p:spPr>
      </p:pic>
      <p:pic>
        <p:nvPicPr>
          <p:cNvPr id="820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890" y="5247132"/>
            <a:ext cx="74866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59665" y="3429000"/>
            <a:ext cx="4879848" cy="923330"/>
          </a:xfrm>
          <a:prstGeom prst="rect">
            <a:avLst/>
          </a:prstGeom>
        </p:spPr>
        <p:txBody>
          <a:bodyPr wrap="square">
            <a:spAutoFit/>
          </a:bodyPr>
          <a:lstStyle/>
          <a:p>
            <a:r>
              <a:rPr lang="zh-CN" altLang="en-US" dirty="0"/>
              <a:t>普通型和高速型可在 </a:t>
            </a:r>
            <a:r>
              <a:rPr lang="en-US" altLang="zh-CN" dirty="0"/>
              <a:t>2</a:t>
            </a:r>
            <a:r>
              <a:rPr lang="zh-CN" altLang="en-US" dirty="0"/>
              <a:t>～</a:t>
            </a:r>
            <a:r>
              <a:rPr lang="en-US" altLang="zh-CN" dirty="0"/>
              <a:t>6 </a:t>
            </a:r>
            <a:r>
              <a:rPr lang="en-US" altLang="zh-CN" dirty="0" err="1"/>
              <a:t>μs</a:t>
            </a:r>
            <a:r>
              <a:rPr lang="zh-CN" altLang="en-US" dirty="0"/>
              <a:t>、甚</a:t>
            </a:r>
            <a:r>
              <a:rPr lang="zh-CN" altLang="en-US" dirty="0" smtClean="0"/>
              <a:t>高速型</a:t>
            </a:r>
            <a:r>
              <a:rPr lang="zh-CN" altLang="en-US" dirty="0"/>
              <a:t>可在 </a:t>
            </a:r>
            <a:r>
              <a:rPr lang="en-US" altLang="zh-CN" dirty="0"/>
              <a:t>300</a:t>
            </a:r>
            <a:r>
              <a:rPr lang="zh-CN" altLang="en-US" dirty="0"/>
              <a:t>～</a:t>
            </a:r>
            <a:r>
              <a:rPr lang="en-US" altLang="zh-CN" dirty="0"/>
              <a:t>500 ns </a:t>
            </a:r>
            <a:r>
              <a:rPr lang="zh-CN" altLang="en-US" dirty="0"/>
              <a:t>内把模拟信号的瞬时值采集下来并保持住。</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620" y="301625"/>
            <a:ext cx="10850101" cy="441964"/>
          </a:xfrm>
        </p:spPr>
        <p:txBody>
          <a:bodyPr/>
          <a:lstStyle/>
          <a:p>
            <a:r>
              <a:rPr lang="en-US" altLang="zh-CN" sz="2800" dirty="0" smtClean="0">
                <a:solidFill>
                  <a:srgbClr val="0000FF"/>
                </a:solidFill>
              </a:rPr>
              <a:t>14.2 </a:t>
            </a:r>
            <a:r>
              <a:rPr lang="zh-CN" altLang="en-US" sz="2800" dirty="0" smtClean="0">
                <a:solidFill>
                  <a:srgbClr val="0000FF"/>
                </a:solidFill>
              </a:rPr>
              <a:t>抗干扰</a:t>
            </a:r>
            <a:r>
              <a:rPr lang="zh-CN" altLang="en-US" sz="2800" dirty="0">
                <a:solidFill>
                  <a:srgbClr val="0000FF"/>
                </a:solidFill>
              </a:rPr>
              <a:t>技术</a:t>
            </a:r>
            <a:br>
              <a:rPr lang="zh-CN" altLang="en-US" sz="2800" dirty="0">
                <a:solidFill>
                  <a:srgbClr val="0000FF"/>
                </a:solidFill>
              </a:rPr>
            </a:br>
            <a:r>
              <a:rPr lang="zh-CN" altLang="en-US" sz="2800" dirty="0">
                <a:solidFill>
                  <a:srgbClr val="0000FF"/>
                </a:solidFill>
              </a:rPr>
              <a:t/>
            </a:r>
            <a:br>
              <a:rPr lang="zh-CN" altLang="en-US" sz="2800" dirty="0">
                <a:solidFill>
                  <a:srgbClr val="0000FF"/>
                </a:solidFill>
              </a:rPr>
            </a:br>
            <a:endParaRPr lang="zh-CN" altLang="en-US" sz="2800" dirty="0">
              <a:solidFill>
                <a:srgbClr val="0000FF"/>
              </a:solidFill>
            </a:endParaRPr>
          </a:p>
        </p:txBody>
      </p:sp>
      <p:sp>
        <p:nvSpPr>
          <p:cNvPr id="4" name="文本框 3"/>
          <p:cNvSpPr txBox="1"/>
          <p:nvPr/>
        </p:nvSpPr>
        <p:spPr>
          <a:xfrm>
            <a:off x="974865" y="1027430"/>
            <a:ext cx="10471785" cy="2221762"/>
          </a:xfrm>
          <a:prstGeom prst="rect">
            <a:avLst/>
          </a:prstGeom>
          <a:noFill/>
        </p:spPr>
        <p:txBody>
          <a:bodyPr wrap="square" rtlCol="0">
            <a:spAutoFit/>
          </a:bodyPr>
          <a:lstStyle/>
          <a:p>
            <a:pPr indent="0" algn="l" fontAlgn="auto">
              <a:lnSpc>
                <a:spcPct val="150000"/>
              </a:lnSpc>
              <a:buClrTx/>
              <a:buSzTx/>
              <a:buFontTx/>
            </a:pPr>
            <a:r>
              <a:rPr lang="zh-CN" altLang="en-US" sz="2400" dirty="0">
                <a:latin typeface="黑体" panose="02010609060101010101" charset="-122"/>
                <a:ea typeface="黑体" panose="02010609060101010101" charset="-122"/>
              </a:rPr>
              <a:t>干扰问题是机电一体化系统设计和使用过程中必须考虑的重要问题。在机电一体化系统的工作环境中，存在大量的电磁信号，如电网的波动、强电设备的启停、高压设备和开关的电磁辐射等，当它们在系统中产生电磁感应和干扰冲击时，往往就会扰乱系统的正常运行降低了系统的精度；</a:t>
            </a:r>
          </a:p>
        </p:txBody>
      </p:sp>
      <p:pic>
        <p:nvPicPr>
          <p:cNvPr id="5" name="图片 4" descr="图片包含 草, 户外, 天空, 卡车&#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051" y="3320208"/>
            <a:ext cx="4454138" cy="3180255"/>
          </a:xfrm>
          <a:prstGeom prst="rect">
            <a:avLst/>
          </a:prstGeom>
        </p:spPr>
      </p:pic>
      <p:pic>
        <p:nvPicPr>
          <p:cNvPr id="7" name="图片 6" descr="图片包含 卫星, 运输&#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3679" y="3320207"/>
            <a:ext cx="4406275" cy="3180255"/>
          </a:xfrm>
          <a:prstGeom prst="rect">
            <a:avLst/>
          </a:prstGeom>
        </p:spPr>
      </p:pic>
    </p:spTree>
    <p:custDataLst>
      <p:tags r:id="rId1"/>
    </p:custData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20" y="301625"/>
            <a:ext cx="10850101" cy="441964"/>
          </a:xfrm>
        </p:spPr>
        <p:txBody>
          <a:bodyPr/>
          <a:lstStyle/>
          <a:p>
            <a:r>
              <a:rPr lang="en-US" altLang="zh-CN" sz="3200" dirty="0" smtClean="0">
                <a:solidFill>
                  <a:srgbClr val="0000FF"/>
                </a:solidFill>
              </a:rPr>
              <a:t>14.1 </a:t>
            </a:r>
            <a:r>
              <a:rPr lang="zh-CN" altLang="en-US" sz="3200" dirty="0" smtClean="0">
                <a:solidFill>
                  <a:srgbClr val="0000FF"/>
                </a:solidFill>
              </a:rPr>
              <a:t>传感器</a:t>
            </a:r>
            <a:r>
              <a:rPr lang="zh-CN" altLang="en-US" sz="3200" dirty="0">
                <a:solidFill>
                  <a:srgbClr val="0000FF"/>
                </a:solidFill>
              </a:rPr>
              <a:t>与微机的接口技术</a:t>
            </a:r>
          </a:p>
        </p:txBody>
      </p:sp>
      <p:sp>
        <p:nvSpPr>
          <p:cNvPr id="3" name="文本框 2"/>
          <p:cNvSpPr txBox="1"/>
          <p:nvPr/>
        </p:nvSpPr>
        <p:spPr>
          <a:xfrm>
            <a:off x="757060" y="1026795"/>
            <a:ext cx="10471785" cy="4615815"/>
          </a:xfrm>
          <a:prstGeom prst="rect">
            <a:avLst/>
          </a:prstGeom>
          <a:noFill/>
        </p:spPr>
        <p:txBody>
          <a:bodyPr wrap="square" rtlCol="0">
            <a:spAutoFit/>
          </a:bodyPr>
          <a:lstStyle/>
          <a:p>
            <a:pPr indent="0" algn="l" fontAlgn="auto">
              <a:lnSpc>
                <a:spcPct val="150000"/>
              </a:lnSpc>
              <a:buClrTx/>
              <a:buSzTx/>
              <a:buFontTx/>
            </a:pPr>
            <a:r>
              <a:rPr lang="zh-CN" altLang="en-US" sz="2800" b="1" dirty="0">
                <a:solidFill>
                  <a:srgbClr val="FF0000"/>
                </a:solidFill>
                <a:latin typeface="黑体" panose="02010609060101010101" charset="-122"/>
                <a:ea typeface="黑体" panose="02010609060101010101" charset="-122"/>
              </a:rPr>
              <a:t>传感器技术是机电一体化的关键性技术</a:t>
            </a:r>
            <a:r>
              <a:rPr lang="zh-CN" altLang="en-US" sz="2800" dirty="0">
                <a:latin typeface="黑体" panose="02010609060101010101" charset="-122"/>
                <a:ea typeface="黑体" panose="02010609060101010101" charset="-122"/>
              </a:rPr>
              <a:t>。机电一体化的系统或产品的柔性化、功能化和智能化都与传感器的品种多少、性能好坏密切相关。在机电一体化系统中有各种不同的物理量需要控制和监测，如果没有传感器对原始的各种参数进行精确而可靠的检测，那么对机电产品的各种控制都是无法实现的。因此，能把各种不同的非电量转换成电量的传感器便成为了机电一体化系统中不可缺少的组成部分。</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1173" y="1418158"/>
            <a:ext cx="10471785" cy="3323987"/>
          </a:xfrm>
          <a:prstGeom prst="rect">
            <a:avLst/>
          </a:prstGeom>
          <a:noFill/>
        </p:spPr>
        <p:txBody>
          <a:bodyPr wrap="square" rtlCol="0">
            <a:spAutoFit/>
          </a:bodyPr>
          <a:lstStyle/>
          <a:p>
            <a:pPr>
              <a:lnSpc>
                <a:spcPct val="150000"/>
              </a:lnSpc>
            </a:pPr>
            <a:r>
              <a:rPr lang="zh-CN" altLang="en-US" sz="2800" dirty="0" smtClean="0">
                <a:solidFill>
                  <a:srgbClr val="0000FF"/>
                </a:solidFill>
                <a:latin typeface="黑体" panose="02010609060101010101" charset="-122"/>
                <a:ea typeface="黑体" panose="02010609060101010101" charset="-122"/>
              </a:rPr>
              <a:t>（</a:t>
            </a:r>
            <a:r>
              <a:rPr lang="en-US" altLang="zh-CN" sz="2800" dirty="0" smtClean="0">
                <a:solidFill>
                  <a:srgbClr val="0000FF"/>
                </a:solidFill>
                <a:latin typeface="黑体" panose="02010609060101010101" charset="-122"/>
                <a:ea typeface="黑体" panose="02010609060101010101" charset="-122"/>
              </a:rPr>
              <a:t>1</a:t>
            </a:r>
            <a:r>
              <a:rPr lang="zh-CN" altLang="en-US" sz="2800" dirty="0" smtClean="0">
                <a:solidFill>
                  <a:srgbClr val="0000FF"/>
                </a:solidFill>
                <a:latin typeface="黑体" panose="02010609060101010101" charset="-122"/>
                <a:ea typeface="黑体" panose="02010609060101010101" charset="-122"/>
              </a:rPr>
              <a:t>）机械干扰</a:t>
            </a:r>
            <a:endParaRPr lang="zh-CN" altLang="en-US" sz="2800" dirty="0">
              <a:solidFill>
                <a:srgbClr val="0000FF"/>
              </a:solidFill>
              <a:latin typeface="黑体" panose="02010609060101010101" charset="-122"/>
              <a:ea typeface="黑体" panose="02010609060101010101" charset="-122"/>
            </a:endParaRPr>
          </a:p>
          <a:p>
            <a:pPr indent="0" algn="l" fontAlgn="auto">
              <a:lnSpc>
                <a:spcPct val="150000"/>
              </a:lnSpc>
              <a:buClrTx/>
              <a:buSzTx/>
              <a:buFontTx/>
            </a:pPr>
            <a:r>
              <a:rPr lang="zh-CN" altLang="en-US" sz="2800" dirty="0">
                <a:latin typeface="黑体" panose="02010609060101010101" charset="-122"/>
                <a:ea typeface="黑体" panose="02010609060101010101" charset="-122"/>
              </a:rPr>
              <a:t>指机械、震动或冲击使电子检测装置的电气参数发生改变，从而影响检测系统的性能。</a:t>
            </a:r>
          </a:p>
          <a:p>
            <a:pPr indent="0" algn="l" fontAlgn="auto">
              <a:lnSpc>
                <a:spcPct val="150000"/>
              </a:lnSpc>
              <a:buClrTx/>
              <a:buSzTx/>
              <a:buFontTx/>
            </a:pPr>
            <a:r>
              <a:rPr lang="zh-CN" altLang="en-US" sz="2800" dirty="0" smtClean="0">
                <a:latin typeface="黑体" panose="02010609060101010101" charset="-122"/>
                <a:ea typeface="黑体" panose="02010609060101010101" charset="-122"/>
              </a:rPr>
              <a:t>机械干扰</a:t>
            </a:r>
            <a:r>
              <a:rPr lang="zh-CN" altLang="en-US" sz="2800" dirty="0">
                <a:latin typeface="黑体" panose="02010609060101010101" charset="-122"/>
                <a:ea typeface="黑体" panose="02010609060101010101" charset="-122"/>
              </a:rPr>
              <a:t>的防护方法是采用各种减震措施，如</a:t>
            </a:r>
            <a:r>
              <a:rPr lang="zh-CN" altLang="en-US" sz="2800" dirty="0">
                <a:highlight>
                  <a:srgbClr val="FF0000"/>
                </a:highlight>
                <a:latin typeface="黑体" panose="02010609060101010101" charset="-122"/>
                <a:ea typeface="黑体" panose="02010609060101010101" charset="-122"/>
              </a:rPr>
              <a:t>应用专用减震弹簧-橡胶垫脚或吸振海绵垫来隔离震动与冲击对传感器的影响</a:t>
            </a:r>
            <a:r>
              <a:rPr lang="zh-CN" altLang="en-US" sz="2800" dirty="0">
                <a:latin typeface="黑体" panose="02010609060101010101" charset="-122"/>
                <a:ea typeface="黑体" panose="02010609060101010101" charset="-122"/>
              </a:rPr>
              <a:t>。 </a:t>
            </a:r>
          </a:p>
        </p:txBody>
      </p:sp>
      <p:sp>
        <p:nvSpPr>
          <p:cNvPr id="2" name="矩形 1"/>
          <p:cNvSpPr/>
          <p:nvPr/>
        </p:nvSpPr>
        <p:spPr>
          <a:xfrm>
            <a:off x="671173" y="430287"/>
            <a:ext cx="2452916" cy="830997"/>
          </a:xfrm>
          <a:prstGeom prst="rect">
            <a:avLst/>
          </a:prstGeom>
        </p:spPr>
        <p:txBody>
          <a:bodyPr wrap="none">
            <a:spAutoFit/>
          </a:bodyPr>
          <a:lstStyle/>
          <a:p>
            <a:pPr>
              <a:lnSpc>
                <a:spcPct val="150000"/>
              </a:lnSpc>
            </a:pPr>
            <a:r>
              <a:rPr lang="en-US" altLang="zh-CN" sz="3200" b="1" dirty="0" smtClean="0">
                <a:solidFill>
                  <a:srgbClr val="0000FF"/>
                </a:solidFill>
                <a:latin typeface="黑体" panose="02010609060101010101" charset="-122"/>
                <a:ea typeface="黑体" panose="02010609060101010101" charset="-122"/>
              </a:rPr>
              <a:t>1. </a:t>
            </a:r>
            <a:r>
              <a:rPr lang="zh-CN" altLang="en-US" sz="3200" b="1" dirty="0" smtClean="0">
                <a:solidFill>
                  <a:srgbClr val="0000FF"/>
                </a:solidFill>
                <a:latin typeface="黑体" panose="02010609060101010101" charset="-122"/>
                <a:ea typeface="黑体" panose="02010609060101010101" charset="-122"/>
              </a:rPr>
              <a:t>外部</a:t>
            </a:r>
            <a:r>
              <a:rPr lang="zh-CN" altLang="en-US" sz="3200" b="1" dirty="0">
                <a:solidFill>
                  <a:srgbClr val="0000FF"/>
                </a:solidFill>
                <a:latin typeface="黑体" panose="02010609060101010101" charset="-122"/>
                <a:ea typeface="黑体" panose="02010609060101010101" charset="-122"/>
              </a:rPr>
              <a:t>干扰</a:t>
            </a:r>
          </a:p>
        </p:txBody>
      </p:sp>
    </p:spTree>
    <p:custDataLst>
      <p:tags r:id="rId1"/>
    </p:custData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3275" y="494030"/>
            <a:ext cx="10471785" cy="5262245"/>
          </a:xfrm>
          <a:prstGeom prst="rect">
            <a:avLst/>
          </a:prstGeom>
          <a:noFill/>
        </p:spPr>
        <p:txBody>
          <a:bodyPr wrap="square" rtlCol="0">
            <a:spAutoFit/>
          </a:bodyPr>
          <a:lstStyle/>
          <a:p>
            <a:pPr indent="0" algn="l" fontAlgn="auto">
              <a:lnSpc>
                <a:spcPct val="150000"/>
              </a:lnSpc>
              <a:buClrTx/>
              <a:buSzTx/>
              <a:buFontTx/>
            </a:pPr>
            <a:r>
              <a:rPr lang="zh-CN" altLang="en-US" sz="2800" dirty="0" smtClean="0">
                <a:solidFill>
                  <a:srgbClr val="0000FF"/>
                </a:solidFill>
                <a:latin typeface="黑体" panose="02010609060101010101" charset="-122"/>
                <a:ea typeface="黑体" panose="02010609060101010101" charset="-122"/>
              </a:rPr>
              <a:t>（</a:t>
            </a:r>
            <a:r>
              <a:rPr lang="en-US" altLang="zh-CN" sz="2800" dirty="0" smtClean="0">
                <a:solidFill>
                  <a:srgbClr val="0000FF"/>
                </a:solidFill>
                <a:latin typeface="黑体" panose="02010609060101010101" charset="-122"/>
                <a:ea typeface="黑体" panose="02010609060101010101" charset="-122"/>
              </a:rPr>
              <a:t>2</a:t>
            </a:r>
            <a:r>
              <a:rPr lang="zh-CN" altLang="en-US" sz="2800" dirty="0" smtClean="0">
                <a:solidFill>
                  <a:srgbClr val="0000FF"/>
                </a:solidFill>
                <a:latin typeface="黑体" panose="02010609060101010101" charset="-122"/>
                <a:ea typeface="黑体" panose="02010609060101010101" charset="-122"/>
              </a:rPr>
              <a:t>）热</a:t>
            </a:r>
            <a:r>
              <a:rPr lang="zh-CN" altLang="en-US" sz="2800" dirty="0">
                <a:solidFill>
                  <a:srgbClr val="0000FF"/>
                </a:solidFill>
                <a:latin typeface="黑体" panose="02010609060101010101" charset="-122"/>
                <a:ea typeface="黑体" panose="02010609060101010101" charset="-122"/>
              </a:rPr>
              <a:t>的干扰</a:t>
            </a:r>
          </a:p>
          <a:p>
            <a:pPr indent="0" algn="l" fontAlgn="auto">
              <a:lnSpc>
                <a:spcPct val="150000"/>
              </a:lnSpc>
              <a:buClrTx/>
              <a:buSzTx/>
              <a:buFontTx/>
            </a:pPr>
            <a:r>
              <a:rPr lang="zh-CN" altLang="en-US" sz="2800" dirty="0">
                <a:latin typeface="黑体" panose="02010609060101010101" charset="-122"/>
                <a:ea typeface="黑体" panose="02010609060101010101" charset="-122"/>
              </a:rPr>
              <a:t>温度波动以及不均匀温度场引起检测电路元器件参数发生改变，或产生附加的热电动势等，都会影响传感器系统的正常工作。</a:t>
            </a:r>
          </a:p>
          <a:p>
            <a:pPr indent="0" algn="l" fontAlgn="auto">
              <a:lnSpc>
                <a:spcPct val="150000"/>
              </a:lnSpc>
              <a:buClrTx/>
              <a:buSzTx/>
              <a:buFontTx/>
            </a:pPr>
            <a:endParaRPr lang="zh-CN" altLang="en-US" sz="2800" dirty="0">
              <a:latin typeface="黑体" panose="02010609060101010101" charset="-122"/>
              <a:ea typeface="黑体" panose="02010609060101010101" charset="-122"/>
            </a:endParaRPr>
          </a:p>
          <a:p>
            <a:pPr indent="0" algn="l" fontAlgn="auto">
              <a:lnSpc>
                <a:spcPct val="150000"/>
              </a:lnSpc>
              <a:buClrTx/>
              <a:buSzTx/>
              <a:buFontTx/>
            </a:pPr>
            <a:r>
              <a:rPr lang="zh-CN" altLang="en-US" sz="2800" dirty="0">
                <a:latin typeface="黑体" panose="02010609060101010101" charset="-122"/>
                <a:ea typeface="黑体" panose="02010609060101010101" charset="-122"/>
              </a:rPr>
              <a:t>常用的热干扰防护措施有：</a:t>
            </a:r>
            <a:r>
              <a:rPr lang="zh-CN" altLang="en-US" sz="2800" dirty="0">
                <a:highlight>
                  <a:srgbClr val="FF0000"/>
                </a:highlight>
                <a:latin typeface="黑体" panose="02010609060101010101" charset="-122"/>
                <a:ea typeface="黑体" panose="02010609060101010101" charset="-122"/>
              </a:rPr>
              <a:t>选用低温漂、低功耗、低发热组件；进行温度补偿；设置热屏蔽；加强散热；采取恒温等</a:t>
            </a:r>
            <a:r>
              <a:rPr lang="zh-CN" altLang="en-US" sz="2800" dirty="0">
                <a:latin typeface="黑体" panose="02010609060101010101" charset="-122"/>
                <a:ea typeface="黑体" panose="02010609060101010101" charset="-122"/>
              </a:rPr>
              <a:t>。  </a:t>
            </a:r>
          </a:p>
          <a:p>
            <a:pPr indent="0" algn="l" fontAlgn="auto">
              <a:lnSpc>
                <a:spcPct val="150000"/>
              </a:lnSpc>
              <a:buClrTx/>
              <a:buSzTx/>
              <a:buFontTx/>
            </a:pPr>
            <a:endParaRPr lang="zh-CN" altLang="en-US" sz="2800" dirty="0">
              <a:latin typeface="黑体" panose="02010609060101010101" charset="-122"/>
              <a:ea typeface="黑体" panose="02010609060101010101" charset="-122"/>
            </a:endParaRPr>
          </a:p>
          <a:p>
            <a:pPr indent="0" algn="l" fontAlgn="auto">
              <a:lnSpc>
                <a:spcPct val="150000"/>
              </a:lnSpc>
              <a:buClrTx/>
              <a:buSzTx/>
              <a:buFontTx/>
            </a:pPr>
            <a:endParaRPr lang="zh-CN" altLang="en-US" sz="2800" dirty="0">
              <a:latin typeface="黑体" panose="02010609060101010101" charset="-122"/>
              <a:ea typeface="黑体" panose="02010609060101010101" charset="-122"/>
            </a:endParaRPr>
          </a:p>
        </p:txBody>
      </p:sp>
    </p:spTree>
    <p:custDataLst>
      <p:tags r:id="rId1"/>
    </p:custData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18590" y="1651026"/>
            <a:ext cx="10471785" cy="1284006"/>
          </a:xfrm>
          <a:prstGeom prst="rect">
            <a:avLst/>
          </a:prstGeom>
          <a:noFill/>
        </p:spPr>
        <p:txBody>
          <a:bodyPr wrap="square" rtlCol="0">
            <a:spAutoFit/>
          </a:bodyPr>
          <a:lstStyle/>
          <a:p>
            <a:pPr indent="0" algn="l" fontAlgn="auto">
              <a:lnSpc>
                <a:spcPct val="150000"/>
              </a:lnSpc>
              <a:buClrTx/>
              <a:buSzTx/>
              <a:buFontTx/>
            </a:pPr>
            <a:r>
              <a:rPr lang="zh-CN" altLang="en-US" sz="2800" dirty="0">
                <a:latin typeface="黑体" panose="02010609060101010101" charset="-122"/>
                <a:ea typeface="黑体" panose="02010609060101010101" charset="-122"/>
              </a:rPr>
              <a:t>潮湿会降低绝缘强度，造成漏电、短路等；化学腐蚀会损坏各种零件或部件，所以应</a:t>
            </a:r>
            <a:r>
              <a:rPr lang="zh-CN" altLang="en-US" sz="2800" dirty="0">
                <a:highlight>
                  <a:srgbClr val="FF0000"/>
                </a:highlight>
                <a:latin typeface="黑体" panose="02010609060101010101" charset="-122"/>
                <a:ea typeface="黑体" panose="02010609060101010101" charset="-122"/>
              </a:rPr>
              <a:t>注意防潮、保持清洁</a:t>
            </a:r>
            <a:r>
              <a:rPr lang="zh-CN" altLang="en-US" sz="2800" dirty="0">
                <a:latin typeface="黑体" panose="02010609060101010101" charset="-122"/>
                <a:ea typeface="黑体" panose="02010609060101010101" charset="-122"/>
              </a:rPr>
              <a:t>。</a:t>
            </a:r>
          </a:p>
        </p:txBody>
      </p:sp>
      <p:sp>
        <p:nvSpPr>
          <p:cNvPr id="2" name="矩形 1"/>
          <p:cNvSpPr/>
          <p:nvPr/>
        </p:nvSpPr>
        <p:spPr>
          <a:xfrm>
            <a:off x="1018590" y="669634"/>
            <a:ext cx="3595856" cy="738664"/>
          </a:xfrm>
          <a:prstGeom prst="rect">
            <a:avLst/>
          </a:prstGeom>
        </p:spPr>
        <p:txBody>
          <a:bodyPr wrap="none">
            <a:spAutoFit/>
          </a:bodyPr>
          <a:lstStyle/>
          <a:p>
            <a:pPr>
              <a:lnSpc>
                <a:spcPct val="150000"/>
              </a:lnSpc>
            </a:pPr>
            <a:r>
              <a:rPr lang="zh-CN" altLang="en-US" sz="2800" dirty="0" smtClean="0">
                <a:solidFill>
                  <a:srgbClr val="0000FF"/>
                </a:solidFill>
                <a:latin typeface="黑体" panose="02010609060101010101" charset="-122"/>
                <a:ea typeface="黑体" panose="02010609060101010101" charset="-122"/>
              </a:rPr>
              <a:t>（</a:t>
            </a:r>
            <a:r>
              <a:rPr lang="en-US" altLang="zh-CN" sz="2800" dirty="0" smtClean="0">
                <a:solidFill>
                  <a:srgbClr val="0000FF"/>
                </a:solidFill>
                <a:latin typeface="黑体" panose="02010609060101010101" charset="-122"/>
                <a:ea typeface="黑体" panose="02010609060101010101" charset="-122"/>
              </a:rPr>
              <a:t>3</a:t>
            </a:r>
            <a:r>
              <a:rPr lang="zh-CN" altLang="en-US" sz="2800" dirty="0" smtClean="0">
                <a:solidFill>
                  <a:srgbClr val="0000FF"/>
                </a:solidFill>
                <a:latin typeface="黑体" panose="02010609060101010101" charset="-122"/>
                <a:ea typeface="黑体" panose="02010609060101010101" charset="-122"/>
              </a:rPr>
              <a:t>）温度</a:t>
            </a:r>
            <a:r>
              <a:rPr lang="zh-CN" altLang="en-US" sz="2800" dirty="0">
                <a:solidFill>
                  <a:srgbClr val="0000FF"/>
                </a:solidFill>
                <a:latin typeface="黑体" panose="02010609060101010101" charset="-122"/>
                <a:ea typeface="黑体" panose="02010609060101010101" charset="-122"/>
              </a:rPr>
              <a:t>及化学干扰</a:t>
            </a:r>
            <a:endParaRPr lang="en-US" altLang="zh-CN" sz="2800" dirty="0">
              <a:solidFill>
                <a:srgbClr val="0000FF"/>
              </a:solidFill>
              <a:latin typeface="黑体" panose="02010609060101010101" charset="-122"/>
              <a:ea typeface="黑体" panose="02010609060101010101" charset="-122"/>
            </a:endParaRPr>
          </a:p>
        </p:txBody>
      </p:sp>
      <p:sp>
        <p:nvSpPr>
          <p:cNvPr id="5" name="文本框 3"/>
          <p:cNvSpPr txBox="1"/>
          <p:nvPr/>
        </p:nvSpPr>
        <p:spPr>
          <a:xfrm>
            <a:off x="1051373" y="4243630"/>
            <a:ext cx="10471785" cy="1930337"/>
          </a:xfrm>
          <a:prstGeom prst="rect">
            <a:avLst/>
          </a:prstGeom>
          <a:noFill/>
        </p:spPr>
        <p:txBody>
          <a:bodyPr wrap="square" rtlCol="0">
            <a:spAutoFit/>
          </a:bodyPr>
          <a:lstStyle/>
          <a:p>
            <a:pPr indent="0" algn="l" fontAlgn="auto">
              <a:lnSpc>
                <a:spcPct val="150000"/>
              </a:lnSpc>
              <a:buClrTx/>
              <a:buSzTx/>
              <a:buFontTx/>
            </a:pPr>
            <a:r>
              <a:rPr lang="zh-CN" altLang="en-US" sz="2800" dirty="0">
                <a:latin typeface="黑体" panose="02010609060101010101" charset="-122"/>
                <a:ea typeface="黑体" panose="02010609060101010101" charset="-122"/>
              </a:rPr>
              <a:t>由各种放电现象产生的噪声，称为</a:t>
            </a:r>
            <a:r>
              <a:rPr lang="zh-CN" altLang="en-US" sz="2800" dirty="0">
                <a:solidFill>
                  <a:srgbClr val="FF0000"/>
                </a:solidFill>
                <a:latin typeface="黑体" panose="02010609060101010101" charset="-122"/>
                <a:ea typeface="黑体" panose="02010609060101010101" charset="-122"/>
              </a:rPr>
              <a:t>放电噪声</a:t>
            </a:r>
            <a:r>
              <a:rPr lang="zh-CN" altLang="en-US" sz="2800" dirty="0">
                <a:latin typeface="黑体" panose="02010609060101010101" charset="-122"/>
                <a:ea typeface="黑体" panose="02010609060101010101" charset="-122"/>
              </a:rPr>
              <a:t>。</a:t>
            </a:r>
            <a:r>
              <a:rPr lang="zh-CN" altLang="en-US" sz="2800" dirty="0">
                <a:solidFill>
                  <a:srgbClr val="FF0000"/>
                </a:solidFill>
                <a:latin typeface="黑体" panose="02010609060101010101" charset="-122"/>
                <a:ea typeface="黑体" panose="02010609060101010101" charset="-122"/>
              </a:rPr>
              <a:t>它是对电子设备影响最大的一种噪声干扰。</a:t>
            </a:r>
            <a:r>
              <a:rPr lang="zh-CN" altLang="en-US" sz="2800" dirty="0">
                <a:latin typeface="黑体" panose="02010609060101010101" charset="-122"/>
                <a:ea typeface="黑体" panose="02010609060101010101" charset="-122"/>
              </a:rPr>
              <a:t>在放电现象中属于持续放电的有电晕放电、 辉光放电和弧光放电；属于过渡现象的有火花放电。</a:t>
            </a:r>
          </a:p>
        </p:txBody>
      </p:sp>
      <p:sp>
        <p:nvSpPr>
          <p:cNvPr id="6" name="矩形 5"/>
          <p:cNvSpPr/>
          <p:nvPr/>
        </p:nvSpPr>
        <p:spPr>
          <a:xfrm>
            <a:off x="1051373" y="3150271"/>
            <a:ext cx="3595856" cy="738664"/>
          </a:xfrm>
          <a:prstGeom prst="rect">
            <a:avLst/>
          </a:prstGeom>
        </p:spPr>
        <p:txBody>
          <a:bodyPr wrap="none">
            <a:spAutoFit/>
          </a:bodyPr>
          <a:lstStyle/>
          <a:p>
            <a:pPr>
              <a:lnSpc>
                <a:spcPct val="150000"/>
              </a:lnSpc>
            </a:pPr>
            <a:r>
              <a:rPr lang="zh-CN" altLang="en-US" sz="2800" dirty="0" smtClean="0">
                <a:solidFill>
                  <a:srgbClr val="0000FF"/>
                </a:solidFill>
                <a:latin typeface="黑体" panose="02010609060101010101" charset="-122"/>
                <a:ea typeface="黑体" panose="02010609060101010101" charset="-122"/>
              </a:rPr>
              <a:t>（</a:t>
            </a:r>
            <a:r>
              <a:rPr lang="en-US" altLang="zh-CN" sz="2800" dirty="0" smtClean="0">
                <a:solidFill>
                  <a:srgbClr val="0000FF"/>
                </a:solidFill>
                <a:latin typeface="黑体" panose="02010609060101010101" charset="-122"/>
                <a:ea typeface="黑体" panose="02010609060101010101" charset="-122"/>
              </a:rPr>
              <a:t>4</a:t>
            </a:r>
            <a:r>
              <a:rPr lang="zh-CN" altLang="en-US" sz="2800" dirty="0" smtClean="0">
                <a:solidFill>
                  <a:srgbClr val="0000FF"/>
                </a:solidFill>
                <a:latin typeface="黑体" panose="02010609060101010101" charset="-122"/>
                <a:ea typeface="黑体" panose="02010609060101010101" charset="-122"/>
              </a:rPr>
              <a:t>）放电</a:t>
            </a:r>
            <a:r>
              <a:rPr lang="zh-CN" altLang="en-US" sz="2800" dirty="0">
                <a:solidFill>
                  <a:srgbClr val="0000FF"/>
                </a:solidFill>
                <a:latin typeface="黑体" panose="02010609060101010101" charset="-122"/>
                <a:ea typeface="黑体" panose="02010609060101010101" charset="-122"/>
              </a:rPr>
              <a:t>噪声干扰：</a:t>
            </a:r>
          </a:p>
        </p:txBody>
      </p:sp>
    </p:spTree>
    <p:custDataLst>
      <p:tags r:id="rId1"/>
    </p:custData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3275" y="494030"/>
            <a:ext cx="10471785" cy="2676525"/>
          </a:xfrm>
          <a:prstGeom prst="rect">
            <a:avLst/>
          </a:prstGeom>
          <a:noFill/>
        </p:spPr>
        <p:txBody>
          <a:bodyPr wrap="square" rtlCol="0">
            <a:spAutoFit/>
          </a:bodyPr>
          <a:lstStyle/>
          <a:p>
            <a:pPr indent="0" fontAlgn="auto">
              <a:lnSpc>
                <a:spcPct val="150000"/>
              </a:lnSpc>
              <a:buClrTx/>
              <a:buSzTx/>
              <a:buFontTx/>
            </a:pPr>
            <a:r>
              <a:rPr lang="zh-CN" altLang="en-US" sz="2800" dirty="0">
                <a:solidFill>
                  <a:srgbClr val="0000FF"/>
                </a:solidFill>
                <a:latin typeface="黑体" panose="02010609060101010101" charset="-122"/>
                <a:ea typeface="黑体" panose="02010609060101010101" charset="-122"/>
              </a:rPr>
              <a:t>2.内部干扰</a:t>
            </a:r>
            <a:endParaRPr lang="zh-CN" altLang="en-US" sz="2800" dirty="0">
              <a:solidFill>
                <a:srgbClr val="00B0F0"/>
              </a:solidFill>
              <a:latin typeface="黑体" panose="02010609060101010101" charset="-122"/>
              <a:ea typeface="黑体" panose="02010609060101010101" charset="-122"/>
            </a:endParaRPr>
          </a:p>
          <a:p>
            <a:pPr indent="0" fontAlgn="auto">
              <a:lnSpc>
                <a:spcPct val="150000"/>
              </a:lnSpc>
              <a:buClrTx/>
              <a:buSzTx/>
              <a:buFontTx/>
            </a:pPr>
            <a:r>
              <a:rPr lang="zh-CN" altLang="en-US" sz="2800" dirty="0">
                <a:solidFill>
                  <a:srgbClr val="0000FF"/>
                </a:solidFill>
                <a:latin typeface="黑体" panose="02010609060101010101" charset="-122"/>
                <a:ea typeface="黑体" panose="02010609060101010101" charset="-122"/>
              </a:rPr>
              <a:t>（1）固有噪声源</a:t>
            </a:r>
          </a:p>
          <a:p>
            <a:pPr indent="0" fontAlgn="auto">
              <a:lnSpc>
                <a:spcPct val="150000"/>
              </a:lnSpc>
              <a:buClrTx/>
              <a:buSzTx/>
              <a:buFontTx/>
            </a:pPr>
            <a:r>
              <a:rPr lang="zh-CN" altLang="en-US" sz="2800" dirty="0">
                <a:highlight>
                  <a:srgbClr val="FF00FF"/>
                </a:highlight>
                <a:latin typeface="黑体" panose="02010609060101010101" charset="-122"/>
                <a:ea typeface="黑体" panose="02010609060101010101" charset="-122"/>
              </a:rPr>
              <a:t>1）热噪声：</a:t>
            </a:r>
            <a:r>
              <a:rPr lang="zh-CN" altLang="en-US" sz="2800" dirty="0">
                <a:latin typeface="黑体" panose="02010609060101010101" charset="-122"/>
                <a:ea typeface="黑体" panose="02010609060101010101" charset="-122"/>
              </a:rPr>
              <a:t>又称为电阻噪声。由电阻内部载流子的随机热运动产生几乎覆盖整个频谱的噪声电压，其有效值</a:t>
            </a:r>
            <a:r>
              <a:rPr lang="zh-CN" altLang="en-US" sz="2800" dirty="0" smtClean="0">
                <a:latin typeface="黑体" panose="02010609060101010101" charset="-122"/>
                <a:ea typeface="黑体" panose="02010609060101010101" charset="-122"/>
              </a:rPr>
              <a:t>电压</a:t>
            </a:r>
            <a:r>
              <a:rPr lang="en-US" altLang="zh-CN" sz="2800" dirty="0" smtClean="0">
                <a:latin typeface="黑体" panose="02010609060101010101" charset="-122"/>
                <a:ea typeface="黑体" panose="02010609060101010101" charset="-122"/>
              </a:rPr>
              <a:t>:</a:t>
            </a:r>
            <a:endParaRPr lang="zh-CN" altLang="en-US" sz="2800" dirty="0">
              <a:latin typeface="黑体" panose="02010609060101010101" charset="-122"/>
              <a:ea typeface="黑体" panose="02010609060101010101" charset="-122"/>
            </a:endParaRPr>
          </a:p>
        </p:txBody>
      </p:sp>
      <p:graphicFrame>
        <p:nvGraphicFramePr>
          <p:cNvPr id="2" name="对象 -2147482565"/>
          <p:cNvGraphicFramePr>
            <a:graphicFrameLocks noChangeAspect="1"/>
          </p:cNvGraphicFramePr>
          <p:nvPr/>
        </p:nvGraphicFramePr>
        <p:xfrm>
          <a:off x="4550410" y="3497580"/>
          <a:ext cx="3276600" cy="835025"/>
        </p:xfrm>
        <a:graphic>
          <a:graphicData uri="http://schemas.openxmlformats.org/presentationml/2006/ole">
            <mc:AlternateContent xmlns:mc="http://schemas.openxmlformats.org/markup-compatibility/2006">
              <mc:Choice xmlns:v="urn:schemas-microsoft-com:vml" Requires="v">
                <p:oleObj spid="_x0000_s9229" r:id="rId4" imgW="1002665" imgH="254000" progId="Equation.DSMT4">
                  <p:embed/>
                </p:oleObj>
              </mc:Choice>
              <mc:Fallback>
                <p:oleObj r:id="rId4" imgW="1002665" imgH="254000" progId="Equation.DSMT4">
                  <p:embed/>
                  <p:pic>
                    <p:nvPicPr>
                      <p:cNvPr id="0" name="图片 3075"/>
                      <p:cNvPicPr/>
                      <p:nvPr/>
                    </p:nvPicPr>
                    <p:blipFill>
                      <a:blip r:embed="rId5"/>
                      <a:stretch>
                        <a:fillRect/>
                      </a:stretch>
                    </p:blipFill>
                    <p:spPr>
                      <a:xfrm>
                        <a:off x="4550410" y="3497580"/>
                        <a:ext cx="3276600" cy="835025"/>
                      </a:xfrm>
                      <a:prstGeom prst="rect">
                        <a:avLst/>
                      </a:prstGeom>
                      <a:noFill/>
                      <a:ln w="38100">
                        <a:noFill/>
                        <a:miter/>
                      </a:ln>
                    </p:spPr>
                  </p:pic>
                </p:oleObj>
              </mc:Fallback>
            </mc:AlternateContent>
          </a:graphicData>
        </a:graphic>
      </p:graphicFrame>
      <p:sp>
        <p:nvSpPr>
          <p:cNvPr id="100" name="文本框 99"/>
          <p:cNvSpPr txBox="1"/>
          <p:nvPr/>
        </p:nvSpPr>
        <p:spPr>
          <a:xfrm>
            <a:off x="3891280" y="4672330"/>
            <a:ext cx="4254344" cy="1076325"/>
          </a:xfrm>
          <a:prstGeom prst="rect">
            <a:avLst/>
          </a:prstGeom>
          <a:noFill/>
          <a:ln w="9525">
            <a:noFill/>
          </a:ln>
        </p:spPr>
        <p:txBody>
          <a:bodyPr wrap="square">
            <a:spAutoFit/>
          </a:bodyPr>
          <a:lstStyle/>
          <a:p>
            <a:pPr indent="533400"/>
            <a:r>
              <a:rPr lang="en-US" sz="1600" b="0" i="1" dirty="0">
                <a:latin typeface="Times New Roman" panose="02020603050405020304" charset="0"/>
                <a:ea typeface="宋体" panose="02010600030101010101" pitchFamily="2" charset="-122"/>
              </a:rPr>
              <a:t>K</a:t>
            </a:r>
            <a:r>
              <a:rPr lang="en-US" sz="1600" b="0" dirty="0">
                <a:latin typeface="Times New Roman" panose="02020603050405020304" charset="0"/>
                <a:ea typeface="宋体" panose="02010600030101010101" pitchFamily="2" charset="-122"/>
                <a:cs typeface="Times New Roman" panose="02020603050405020304" charset="0"/>
              </a:rPr>
              <a:t>——</a:t>
            </a:r>
            <a:r>
              <a:rPr lang="zh-CN" sz="1600" b="0" dirty="0">
                <a:ea typeface="宋体" panose="02010600030101010101" pitchFamily="2" charset="-122"/>
              </a:rPr>
              <a:t>波耳兹曼常数</a:t>
            </a:r>
            <a:r>
              <a:rPr lang="zh-CN" sz="1600" b="0" dirty="0">
                <a:latin typeface="Times New Roman" panose="02020603050405020304" charset="0"/>
                <a:ea typeface="宋体" panose="02010600030101010101" pitchFamily="2" charset="-122"/>
              </a:rPr>
              <a:t>，</a:t>
            </a:r>
            <a:r>
              <a:rPr lang="en-US" sz="1600" b="0" dirty="0">
                <a:latin typeface="Times New Roman" panose="02020603050405020304" charset="0"/>
                <a:ea typeface="宋体" panose="02010600030101010101" pitchFamily="2" charset="-122"/>
              </a:rPr>
              <a:t>1.38×10</a:t>
            </a:r>
            <a:r>
              <a:rPr lang="en-US" sz="1600" b="0" baseline="30000" dirty="0">
                <a:latin typeface="Times New Roman" panose="02020603050405020304" charset="0"/>
                <a:ea typeface="宋体" panose="02010600030101010101" pitchFamily="2" charset="-122"/>
              </a:rPr>
              <a:t>-23</a:t>
            </a:r>
            <a:r>
              <a:rPr lang="en-US" sz="1600" b="0" dirty="0">
                <a:latin typeface="Times New Roman" panose="02020603050405020304" charset="0"/>
                <a:ea typeface="宋体" panose="02010600030101010101" pitchFamily="2" charset="-122"/>
              </a:rPr>
              <a:t>JK</a:t>
            </a:r>
            <a:r>
              <a:rPr lang="zh-CN" sz="1600" b="0" dirty="0">
                <a:ea typeface="宋体" panose="02010600030101010101" pitchFamily="2" charset="-122"/>
              </a:rPr>
              <a:t>；</a:t>
            </a:r>
          </a:p>
          <a:p>
            <a:pPr indent="533400"/>
            <a:r>
              <a:rPr lang="en-US" sz="1600" b="0" i="1" dirty="0">
                <a:latin typeface="Times New Roman" panose="02020603050405020304" charset="0"/>
                <a:ea typeface="宋体" panose="02010600030101010101" pitchFamily="2" charset="-122"/>
              </a:rPr>
              <a:t>T</a:t>
            </a:r>
            <a:r>
              <a:rPr lang="en-US" sz="1600" b="0" dirty="0">
                <a:latin typeface="Times New Roman" panose="02020603050405020304" charset="0"/>
                <a:ea typeface="宋体" panose="02010600030101010101" pitchFamily="2" charset="-122"/>
                <a:cs typeface="Times New Roman" panose="02020603050405020304" charset="0"/>
              </a:rPr>
              <a:t>——</a:t>
            </a:r>
            <a:r>
              <a:rPr lang="zh-CN" sz="1600" b="0" dirty="0">
                <a:ea typeface="宋体" panose="02010600030101010101" pitchFamily="2" charset="-122"/>
              </a:rPr>
              <a:t>热力学温度</a:t>
            </a:r>
            <a:r>
              <a:rPr lang="zh-CN" sz="1600" b="0" dirty="0">
                <a:latin typeface="Times New Roman" panose="02020603050405020304" charset="0"/>
                <a:ea typeface="宋体" panose="02010600030101010101" pitchFamily="2" charset="-122"/>
              </a:rPr>
              <a:t>，</a:t>
            </a:r>
            <a:r>
              <a:rPr lang="en-US" sz="1600" b="0" dirty="0">
                <a:latin typeface="Times New Roman" panose="02020603050405020304" charset="0"/>
                <a:ea typeface="宋体" panose="02010600030101010101" pitchFamily="2" charset="-122"/>
              </a:rPr>
              <a:t>K</a:t>
            </a:r>
            <a:r>
              <a:rPr lang="zh-CN" sz="1600" b="0" dirty="0">
                <a:ea typeface="宋体" panose="02010600030101010101" pitchFamily="2" charset="-122"/>
              </a:rPr>
              <a:t>；</a:t>
            </a:r>
            <a:endParaRPr lang="en-US" sz="1600" b="0" i="1" dirty="0">
              <a:latin typeface="Times New Roman" panose="02020603050405020304" charset="0"/>
              <a:ea typeface="宋体" panose="02010600030101010101" pitchFamily="2" charset="-122"/>
            </a:endParaRPr>
          </a:p>
          <a:p>
            <a:pPr indent="533400"/>
            <a:r>
              <a:rPr lang="en-US" sz="1600" b="0" i="1" dirty="0">
                <a:latin typeface="Times New Roman" panose="02020603050405020304" charset="0"/>
                <a:ea typeface="宋体" panose="02010600030101010101" pitchFamily="2" charset="-122"/>
              </a:rPr>
              <a:t>          R</a:t>
            </a:r>
            <a:r>
              <a:rPr lang="en-US" sz="1600" b="0" dirty="0">
                <a:latin typeface="Times New Roman" panose="02020603050405020304" charset="0"/>
                <a:ea typeface="宋体" panose="02010600030101010101" pitchFamily="2" charset="-122"/>
                <a:cs typeface="Times New Roman" panose="02020603050405020304" charset="0"/>
              </a:rPr>
              <a:t>——</a:t>
            </a:r>
            <a:r>
              <a:rPr lang="zh-CN" sz="1600" b="0" dirty="0">
                <a:ea typeface="宋体" panose="02010600030101010101" pitchFamily="2" charset="-122"/>
              </a:rPr>
              <a:t>电阻值；</a:t>
            </a:r>
            <a:endParaRPr lang="en-US" sz="1600" b="0" dirty="0">
              <a:latin typeface="Times New Roman" panose="02020603050405020304" charset="0"/>
              <a:ea typeface="宋体" panose="02010600030101010101" pitchFamily="2" charset="-122"/>
            </a:endParaRPr>
          </a:p>
          <a:p>
            <a:pPr indent="533400"/>
            <a:r>
              <a:rPr lang="en-US" sz="1600" b="0" dirty="0">
                <a:latin typeface="Times New Roman" panose="02020603050405020304" charset="0"/>
                <a:ea typeface="宋体" panose="02010600030101010101" pitchFamily="2" charset="-122"/>
              </a:rPr>
              <a:t>         </a:t>
            </a:r>
            <a:r>
              <a:rPr lang="en-US" sz="1600" b="0" dirty="0" err="1">
                <a:latin typeface="Times New Roman" panose="02020603050405020304" charset="0"/>
                <a:ea typeface="宋体" panose="02010600030101010101" pitchFamily="2" charset="-122"/>
              </a:rPr>
              <a:t>Δ</a:t>
            </a:r>
            <a:r>
              <a:rPr lang="en-US" sz="1600" b="0" i="1" dirty="0" err="1">
                <a:latin typeface="Times New Roman" panose="02020603050405020304" charset="0"/>
                <a:ea typeface="宋体" panose="02010600030101010101" pitchFamily="2" charset="-122"/>
              </a:rPr>
              <a:t>f</a:t>
            </a:r>
            <a:r>
              <a:rPr lang="en-US" sz="1600" b="0" dirty="0">
                <a:latin typeface="Times New Roman" panose="02020603050405020304" charset="0"/>
                <a:ea typeface="宋体" panose="02010600030101010101" pitchFamily="2" charset="-122"/>
                <a:cs typeface="Times New Roman" panose="02020603050405020304" charset="0"/>
              </a:rPr>
              <a:t>——</a:t>
            </a:r>
            <a:r>
              <a:rPr lang="zh-CN" sz="1600" b="0" dirty="0">
                <a:ea typeface="宋体" panose="02010600030101010101" pitchFamily="2" charset="-122"/>
              </a:rPr>
              <a:t>噪声带宽，</a:t>
            </a:r>
            <a:r>
              <a:rPr lang="en-US" sz="1600" b="0" dirty="0">
                <a:latin typeface="Times New Roman" panose="02020603050405020304" charset="0"/>
                <a:ea typeface="宋体" panose="02010600030101010101" pitchFamily="2" charset="-122"/>
              </a:rPr>
              <a:t> </a:t>
            </a:r>
            <a:r>
              <a:rPr lang="zh-CN" sz="1600" b="0" dirty="0">
                <a:ea typeface="宋体" panose="02010600030101010101" pitchFamily="2" charset="-122"/>
              </a:rPr>
              <a:t>取决于系统带宽。</a:t>
            </a:r>
            <a:endParaRPr lang="zh-CN" altLang="en-US" sz="1600" dirty="0"/>
          </a:p>
        </p:txBody>
      </p:sp>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6295" y="570230"/>
            <a:ext cx="10471785" cy="5678478"/>
          </a:xfrm>
          <a:prstGeom prst="rect">
            <a:avLst/>
          </a:prstGeom>
          <a:noFill/>
        </p:spPr>
        <p:txBody>
          <a:bodyPr wrap="square" rtlCol="0">
            <a:spAutoFit/>
          </a:bodyPr>
          <a:lstStyle/>
          <a:p>
            <a:pPr indent="0" fontAlgn="auto">
              <a:lnSpc>
                <a:spcPct val="150000"/>
              </a:lnSpc>
              <a:buClrTx/>
              <a:buSzTx/>
              <a:buFontTx/>
            </a:pPr>
            <a:r>
              <a:rPr lang="zh-CN" altLang="en-US" sz="2800" dirty="0">
                <a:solidFill>
                  <a:srgbClr val="FF0000"/>
                </a:solidFill>
                <a:latin typeface="黑体" panose="02010609060101010101" charset="-122"/>
                <a:ea typeface="黑体" panose="02010609060101010101" charset="-122"/>
              </a:rPr>
              <a:t>2）散粒噪声：</a:t>
            </a:r>
            <a:r>
              <a:rPr lang="zh-CN" altLang="en-US" sz="2800" dirty="0">
                <a:latin typeface="黑体" panose="02010609060101010101" charset="-122"/>
                <a:ea typeface="黑体" panose="02010609060101010101" charset="-122"/>
              </a:rPr>
              <a:t>它由电子器件内部载流子的随机热运动产生，其均方根电流</a:t>
            </a:r>
          </a:p>
          <a:p>
            <a:pPr indent="0" fontAlgn="auto">
              <a:lnSpc>
                <a:spcPct val="150000"/>
              </a:lnSpc>
              <a:buClrTx/>
              <a:buSzTx/>
              <a:buFontTx/>
            </a:pPr>
            <a:endParaRPr lang="zh-CN" altLang="en-US" sz="2800" dirty="0">
              <a:latin typeface="黑体" panose="02010609060101010101" charset="-122"/>
              <a:ea typeface="黑体" panose="02010609060101010101" charset="-122"/>
            </a:endParaRPr>
          </a:p>
          <a:p>
            <a:pPr indent="0" fontAlgn="auto">
              <a:lnSpc>
                <a:spcPct val="150000"/>
              </a:lnSpc>
              <a:buClrTx/>
              <a:buSzTx/>
              <a:buFontTx/>
            </a:pPr>
            <a:r>
              <a:rPr lang="zh-CN" altLang="en-US" dirty="0">
                <a:latin typeface="黑体" panose="02010609060101010101" charset="-122"/>
                <a:ea typeface="黑体" panose="02010609060101010101" charset="-122"/>
              </a:rPr>
              <a:t>                  </a:t>
            </a:r>
            <a:endParaRPr lang="zh-CN" altLang="en-US" sz="2800" dirty="0">
              <a:latin typeface="黑体" panose="02010609060101010101" charset="-122"/>
              <a:ea typeface="黑体" panose="02010609060101010101" charset="-122"/>
            </a:endParaRPr>
          </a:p>
          <a:p>
            <a:pPr indent="0" fontAlgn="auto">
              <a:lnSpc>
                <a:spcPct val="150000"/>
              </a:lnSpc>
              <a:buClrTx/>
              <a:buSzTx/>
              <a:buFontTx/>
            </a:pPr>
            <a:r>
              <a:rPr lang="zh-CN" altLang="en-US" sz="2800" dirty="0">
                <a:solidFill>
                  <a:srgbClr val="FF0000"/>
                </a:solidFill>
                <a:latin typeface="黑体" panose="02010609060101010101" charset="-122"/>
                <a:ea typeface="黑体" panose="02010609060101010101" charset="-122"/>
              </a:rPr>
              <a:t>3）低频噪声：</a:t>
            </a:r>
            <a:r>
              <a:rPr lang="zh-CN" altLang="en-US" sz="2800" dirty="0">
                <a:latin typeface="黑体" panose="02010609060101010101" charset="-122"/>
                <a:ea typeface="黑体" panose="02010609060101010101" charset="-122"/>
              </a:rPr>
              <a:t>又称为1/f噪声。它取决于元器件材料表面的特性，噪声电压频率越低，噪声电压越大</a:t>
            </a:r>
            <a:r>
              <a:rPr lang="zh-CN" altLang="en-US" sz="2800" dirty="0" smtClean="0">
                <a:latin typeface="黑体" panose="02010609060101010101" charset="-122"/>
                <a:ea typeface="黑体" panose="02010609060101010101" charset="-122"/>
              </a:rPr>
              <a:t>。</a:t>
            </a:r>
            <a:endParaRPr lang="en-US" altLang="zh-CN" sz="2800" dirty="0" smtClean="0">
              <a:latin typeface="黑体" panose="02010609060101010101" charset="-122"/>
              <a:ea typeface="黑体" panose="02010609060101010101" charset="-122"/>
            </a:endParaRPr>
          </a:p>
          <a:p>
            <a:pPr indent="0" fontAlgn="auto">
              <a:lnSpc>
                <a:spcPct val="150000"/>
              </a:lnSpc>
              <a:buClrTx/>
              <a:buSzTx/>
              <a:buFontTx/>
            </a:pPr>
            <a:r>
              <a:rPr lang="zh-CN" altLang="en-US" sz="2800" dirty="0">
                <a:solidFill>
                  <a:srgbClr val="FF0000"/>
                </a:solidFill>
                <a:latin typeface="黑体" panose="02010609060101010101" charset="-122"/>
                <a:ea typeface="黑体" panose="02010609060101010101" charset="-122"/>
              </a:rPr>
              <a:t>4）接触噪声：</a:t>
            </a:r>
            <a:r>
              <a:rPr lang="zh-CN" altLang="en-US" sz="2800" dirty="0">
                <a:latin typeface="黑体" panose="02010609060101010101" charset="-122"/>
                <a:ea typeface="黑体" panose="02010609060101010101" charset="-122"/>
              </a:rPr>
              <a:t>它也是一种低频噪声。噪声电流</a:t>
            </a:r>
          </a:p>
          <a:p>
            <a:pPr indent="0" fontAlgn="auto">
              <a:lnSpc>
                <a:spcPct val="150000"/>
              </a:lnSpc>
              <a:buClrTx/>
              <a:buSzTx/>
              <a:buFontTx/>
            </a:pPr>
            <a:endParaRPr lang="zh-CN" altLang="en-US" sz="2800" dirty="0">
              <a:latin typeface="黑体" panose="02010609060101010101" charset="-122"/>
              <a:ea typeface="黑体" panose="02010609060101010101" charset="-122"/>
            </a:endParaRPr>
          </a:p>
          <a:p>
            <a:pPr indent="0" fontAlgn="auto">
              <a:lnSpc>
                <a:spcPct val="150000"/>
              </a:lnSpc>
              <a:buClrTx/>
              <a:buSzTx/>
              <a:buFontTx/>
            </a:pPr>
            <a:endParaRPr lang="zh-CN" altLang="en-US" sz="2800" dirty="0">
              <a:latin typeface="黑体" panose="02010609060101010101" charset="-122"/>
              <a:ea typeface="黑体" panose="02010609060101010101" charset="-122"/>
            </a:endParaRPr>
          </a:p>
        </p:txBody>
      </p:sp>
      <p:graphicFrame>
        <p:nvGraphicFramePr>
          <p:cNvPr id="2" name="对象 -2147482564"/>
          <p:cNvGraphicFramePr>
            <a:graphicFrameLocks noChangeAspect="1"/>
          </p:cNvGraphicFramePr>
          <p:nvPr/>
        </p:nvGraphicFramePr>
        <p:xfrm>
          <a:off x="4446905" y="1908175"/>
          <a:ext cx="2618105" cy="711835"/>
        </p:xfrm>
        <a:graphic>
          <a:graphicData uri="http://schemas.openxmlformats.org/presentationml/2006/ole">
            <mc:AlternateContent xmlns:mc="http://schemas.openxmlformats.org/markup-compatibility/2006">
              <mc:Choice xmlns:v="urn:schemas-microsoft-com:vml" Requires="v">
                <p:oleObj spid="_x0000_s10255" r:id="rId4" imgW="977265" imgH="266700" progId="Equation.DSMT4">
                  <p:embed/>
                </p:oleObj>
              </mc:Choice>
              <mc:Fallback>
                <p:oleObj r:id="rId4" imgW="977265" imgH="266700" progId="Equation.DSMT4">
                  <p:embed/>
                  <p:pic>
                    <p:nvPicPr>
                      <p:cNvPr id="0" name="图片 2"/>
                      <p:cNvPicPr/>
                      <p:nvPr/>
                    </p:nvPicPr>
                    <p:blipFill>
                      <a:blip r:embed="rId5"/>
                      <a:stretch>
                        <a:fillRect/>
                      </a:stretch>
                    </p:blipFill>
                    <p:spPr>
                      <a:xfrm>
                        <a:off x="4446905" y="1908175"/>
                        <a:ext cx="2618105" cy="711835"/>
                      </a:xfrm>
                      <a:prstGeom prst="rect">
                        <a:avLst/>
                      </a:prstGeom>
                      <a:noFill/>
                      <a:ln w="38100">
                        <a:noFill/>
                        <a:miter/>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96140774"/>
              </p:ext>
            </p:extLst>
          </p:nvPr>
        </p:nvGraphicFramePr>
        <p:xfrm>
          <a:off x="5264214" y="5042408"/>
          <a:ext cx="2446337" cy="703263"/>
        </p:xfrm>
        <a:graphic>
          <a:graphicData uri="http://schemas.openxmlformats.org/presentationml/2006/ole">
            <mc:AlternateContent xmlns:mc="http://schemas.openxmlformats.org/markup-compatibility/2006">
              <mc:Choice xmlns:v="urn:schemas-microsoft-com:vml" Requires="v">
                <p:oleObj spid="_x0000_s10256" r:id="rId6" imgW="888614" imgH="253890" progId="Equation.DSMT4">
                  <p:embed/>
                </p:oleObj>
              </mc:Choice>
              <mc:Fallback>
                <p:oleObj r:id="rId6" imgW="888614" imgH="253890" progId="Equation.DSMT4">
                  <p:embed/>
                  <p:pic>
                    <p:nvPicPr>
                      <p:cNvPr id="0" name="对象 -21474825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4214" y="5042408"/>
                        <a:ext cx="2446337"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6971" y="2660015"/>
            <a:ext cx="10471785" cy="3970318"/>
          </a:xfrm>
          <a:prstGeom prst="rect">
            <a:avLst/>
          </a:prstGeom>
          <a:noFill/>
        </p:spPr>
        <p:txBody>
          <a:bodyPr wrap="square" rtlCol="0">
            <a:spAutoFit/>
          </a:bodyPr>
          <a:lstStyle/>
          <a:p>
            <a:pPr indent="0" fontAlgn="auto">
              <a:lnSpc>
                <a:spcPct val="150000"/>
              </a:lnSpc>
              <a:buClrTx/>
              <a:buSzTx/>
              <a:buFontTx/>
            </a:pPr>
            <a:endParaRPr lang="zh-CN" altLang="en-US" sz="2800" dirty="0">
              <a:latin typeface="黑体" panose="02010609060101010101" charset="-122"/>
              <a:ea typeface="黑体" panose="02010609060101010101" charset="-122"/>
            </a:endParaRPr>
          </a:p>
          <a:p>
            <a:pPr indent="0" fontAlgn="auto">
              <a:lnSpc>
                <a:spcPct val="150000"/>
              </a:lnSpc>
              <a:buClrTx/>
              <a:buSzTx/>
              <a:buFontTx/>
            </a:pPr>
            <a:endParaRPr lang="zh-CN" altLang="en-US" sz="2800" dirty="0">
              <a:latin typeface="黑体" panose="02010609060101010101" charset="-122"/>
              <a:ea typeface="黑体" panose="02010609060101010101" charset="-122"/>
            </a:endParaRPr>
          </a:p>
          <a:p>
            <a:pPr indent="0" fontAlgn="auto">
              <a:lnSpc>
                <a:spcPct val="150000"/>
              </a:lnSpc>
              <a:buClrTx/>
              <a:buSzTx/>
              <a:buFontTx/>
            </a:pPr>
            <a:endParaRPr lang="zh-CN" altLang="en-US" sz="2800" dirty="0">
              <a:latin typeface="黑体" panose="02010609060101010101" charset="-122"/>
              <a:ea typeface="黑体" panose="02010609060101010101" charset="-122"/>
            </a:endParaRPr>
          </a:p>
          <a:p>
            <a:pPr indent="0" fontAlgn="auto">
              <a:lnSpc>
                <a:spcPct val="150000"/>
              </a:lnSpc>
              <a:buClrTx/>
              <a:buSzTx/>
              <a:buFontTx/>
            </a:pPr>
            <a:endParaRPr lang="zh-CN" altLang="en-US" sz="2800" dirty="0">
              <a:latin typeface="黑体" panose="02010609060101010101" charset="-122"/>
              <a:ea typeface="黑体" panose="02010609060101010101" charset="-122"/>
            </a:endParaRPr>
          </a:p>
          <a:p>
            <a:pPr indent="0" fontAlgn="auto">
              <a:lnSpc>
                <a:spcPct val="150000"/>
              </a:lnSpc>
              <a:buClrTx/>
              <a:buSzTx/>
              <a:buFontTx/>
            </a:pPr>
            <a:endParaRPr lang="zh-CN" altLang="en-US" sz="2800" dirty="0">
              <a:latin typeface="黑体" panose="02010609060101010101" charset="-122"/>
              <a:ea typeface="黑体" panose="02010609060101010101" charset="-122"/>
            </a:endParaRPr>
          </a:p>
          <a:p>
            <a:pPr indent="0" fontAlgn="auto">
              <a:lnSpc>
                <a:spcPct val="150000"/>
              </a:lnSpc>
              <a:buClrTx/>
              <a:buSzTx/>
              <a:buFontTx/>
            </a:pPr>
            <a:endParaRPr lang="zh-CN" altLang="en-US" sz="2800" dirty="0">
              <a:latin typeface="黑体" panose="02010609060101010101" charset="-122"/>
              <a:ea typeface="黑体" panose="02010609060101010101" charset="-122"/>
            </a:endParaRPr>
          </a:p>
        </p:txBody>
      </p:sp>
      <p:graphicFrame>
        <p:nvGraphicFramePr>
          <p:cNvPr id="2" name="对象 -2147482561"/>
          <p:cNvGraphicFramePr>
            <a:graphicFrameLocks noChangeAspect="1"/>
          </p:cNvGraphicFramePr>
          <p:nvPr>
            <p:extLst>
              <p:ext uri="{D42A27DB-BD31-4B8C-83A1-F6EECF244321}">
                <p14:modId xmlns:p14="http://schemas.microsoft.com/office/powerpoint/2010/main" val="1170473006"/>
              </p:ext>
            </p:extLst>
          </p:nvPr>
        </p:nvGraphicFramePr>
        <p:xfrm>
          <a:off x="3763391" y="1754759"/>
          <a:ext cx="4765675" cy="1076960"/>
        </p:xfrm>
        <a:graphic>
          <a:graphicData uri="http://schemas.openxmlformats.org/presentationml/2006/ole">
            <mc:AlternateContent xmlns:mc="http://schemas.openxmlformats.org/markup-compatibility/2006">
              <mc:Choice xmlns:v="urn:schemas-microsoft-com:vml" Requires="v">
                <p:oleObj spid="_x0000_s12317" r:id="rId4" imgW="1981200" imgH="444500" progId="Equation.3">
                  <p:embed/>
                </p:oleObj>
              </mc:Choice>
              <mc:Fallback>
                <p:oleObj r:id="rId4" imgW="1981200" imgH="444500" progId="Equation.3">
                  <p:embed/>
                  <p:pic>
                    <p:nvPicPr>
                      <p:cNvPr id="0" name="图片 2"/>
                      <p:cNvPicPr/>
                      <p:nvPr/>
                    </p:nvPicPr>
                    <p:blipFill>
                      <a:blip r:embed="rId5"/>
                      <a:stretch>
                        <a:fillRect/>
                      </a:stretch>
                    </p:blipFill>
                    <p:spPr>
                      <a:xfrm>
                        <a:off x="3763391" y="1754759"/>
                        <a:ext cx="4765675" cy="1076960"/>
                      </a:xfrm>
                      <a:prstGeom prst="rect">
                        <a:avLst/>
                      </a:prstGeom>
                      <a:noFill/>
                      <a:ln w="38100">
                        <a:noFill/>
                        <a:miter/>
                      </a:ln>
                    </p:spPr>
                  </p:pic>
                </p:oleObj>
              </mc:Fallback>
            </mc:AlternateContent>
          </a:graphicData>
        </a:graphic>
      </p:graphicFrame>
      <p:graphicFrame>
        <p:nvGraphicFramePr>
          <p:cNvPr id="5" name="对象 -2147482560"/>
          <p:cNvGraphicFramePr>
            <a:graphicFrameLocks noChangeAspect="1"/>
          </p:cNvGraphicFramePr>
          <p:nvPr>
            <p:extLst>
              <p:ext uri="{D42A27DB-BD31-4B8C-83A1-F6EECF244321}">
                <p14:modId xmlns:p14="http://schemas.microsoft.com/office/powerpoint/2010/main" val="3084098928"/>
              </p:ext>
            </p:extLst>
          </p:nvPr>
        </p:nvGraphicFramePr>
        <p:xfrm>
          <a:off x="5812028" y="3345815"/>
          <a:ext cx="4472940" cy="991870"/>
        </p:xfrm>
        <a:graphic>
          <a:graphicData uri="http://schemas.openxmlformats.org/presentationml/2006/ole">
            <mc:AlternateContent xmlns:mc="http://schemas.openxmlformats.org/markup-compatibility/2006">
              <mc:Choice xmlns:v="urn:schemas-microsoft-com:vml" Requires="v">
                <p:oleObj spid="_x0000_s12318" r:id="rId6" imgW="2019300" imgH="444500" progId="Equation.3">
                  <p:embed/>
                </p:oleObj>
              </mc:Choice>
              <mc:Fallback>
                <p:oleObj r:id="rId6" imgW="2019300" imgH="444500" progId="Equation.3">
                  <p:embed/>
                  <p:pic>
                    <p:nvPicPr>
                      <p:cNvPr id="0" name="图片 4"/>
                      <p:cNvPicPr/>
                      <p:nvPr/>
                    </p:nvPicPr>
                    <p:blipFill>
                      <a:blip r:embed="rId7"/>
                      <a:stretch>
                        <a:fillRect/>
                      </a:stretch>
                    </p:blipFill>
                    <p:spPr>
                      <a:xfrm>
                        <a:off x="5812028" y="3345815"/>
                        <a:ext cx="4472940" cy="991870"/>
                      </a:xfrm>
                      <a:prstGeom prst="rect">
                        <a:avLst/>
                      </a:prstGeom>
                      <a:noFill/>
                      <a:ln w="38100">
                        <a:noFill/>
                        <a:miter/>
                      </a:ln>
                    </p:spPr>
                  </p:pic>
                </p:oleObj>
              </mc:Fallback>
            </mc:AlternateContent>
          </a:graphicData>
        </a:graphic>
      </p:graphicFrame>
      <p:sp>
        <p:nvSpPr>
          <p:cNvPr id="6" name="文本框 3"/>
          <p:cNvSpPr txBox="1"/>
          <p:nvPr/>
        </p:nvSpPr>
        <p:spPr>
          <a:xfrm>
            <a:off x="103206" y="0"/>
            <a:ext cx="11879313" cy="7201972"/>
          </a:xfrm>
          <a:prstGeom prst="rect">
            <a:avLst/>
          </a:prstGeom>
          <a:noFill/>
        </p:spPr>
        <p:txBody>
          <a:bodyPr wrap="square" rtlCol="0">
            <a:spAutoFit/>
          </a:bodyPr>
          <a:lstStyle/>
          <a:p>
            <a:pPr indent="0" fontAlgn="auto">
              <a:lnSpc>
                <a:spcPct val="150000"/>
              </a:lnSpc>
              <a:buClrTx/>
              <a:buSzTx/>
              <a:buFontTx/>
            </a:pPr>
            <a:r>
              <a:rPr lang="en-US" altLang="zh-CN" sz="2800" dirty="0" smtClean="0">
                <a:solidFill>
                  <a:srgbClr val="0000FF"/>
                </a:solidFill>
                <a:latin typeface="黑体" panose="02010609060101010101" charset="-122"/>
                <a:ea typeface="黑体" panose="02010609060101010101" charset="-122"/>
              </a:rPr>
              <a:t>3 </a:t>
            </a:r>
            <a:r>
              <a:rPr lang="zh-CN" altLang="en-US" sz="2800" dirty="0" smtClean="0">
                <a:solidFill>
                  <a:srgbClr val="0000FF"/>
                </a:solidFill>
                <a:latin typeface="黑体" panose="02010609060101010101" charset="-122"/>
                <a:ea typeface="黑体" panose="02010609060101010101" charset="-122"/>
              </a:rPr>
              <a:t>信噪比</a:t>
            </a:r>
            <a:r>
              <a:rPr lang="zh-CN" altLang="en-US" sz="2800" dirty="0">
                <a:solidFill>
                  <a:srgbClr val="0000FF"/>
                </a:solidFill>
                <a:latin typeface="黑体" panose="02010609060101010101" charset="-122"/>
                <a:ea typeface="黑体" panose="02010609060101010101" charset="-122"/>
              </a:rPr>
              <a:t>(S/N)</a:t>
            </a:r>
          </a:p>
          <a:p>
            <a:pPr indent="0" fontAlgn="auto">
              <a:lnSpc>
                <a:spcPct val="150000"/>
              </a:lnSpc>
              <a:buClrTx/>
              <a:buSzTx/>
              <a:buFontTx/>
            </a:pPr>
            <a:r>
              <a:rPr lang="zh-CN" altLang="en-US" sz="2800" dirty="0">
                <a:solidFill>
                  <a:schemeClr val="tx1"/>
                </a:solidFill>
                <a:latin typeface="黑体" panose="02010609060101010101" charset="-122"/>
                <a:ea typeface="黑体" panose="02010609060101010101" charset="-122"/>
              </a:rPr>
              <a:t>信噪比S/N是用有用信号功率P</a:t>
            </a:r>
            <a:r>
              <a:rPr lang="zh-CN" altLang="en-US" sz="2800" baseline="-25000" dirty="0">
                <a:solidFill>
                  <a:schemeClr val="tx1"/>
                </a:solidFill>
                <a:latin typeface="黑体" panose="02010609060101010101" charset="-122"/>
                <a:ea typeface="黑体" panose="02010609060101010101" charset="-122"/>
              </a:rPr>
              <a:t>S</a:t>
            </a:r>
            <a:r>
              <a:rPr lang="zh-CN" altLang="en-US" sz="2800" dirty="0">
                <a:solidFill>
                  <a:schemeClr val="tx1"/>
                </a:solidFill>
                <a:latin typeface="黑体" panose="02010609060101010101" charset="-122"/>
                <a:ea typeface="黑体" panose="02010609060101010101" charset="-122"/>
              </a:rPr>
              <a:t>和噪声功率P</a:t>
            </a:r>
            <a:r>
              <a:rPr lang="zh-CN" altLang="en-US" sz="2800" baseline="-25000" dirty="0">
                <a:solidFill>
                  <a:schemeClr val="tx1"/>
                </a:solidFill>
                <a:latin typeface="黑体" panose="02010609060101010101" charset="-122"/>
                <a:ea typeface="黑体" panose="02010609060101010101" charset="-122"/>
              </a:rPr>
              <a:t>N</a:t>
            </a:r>
            <a:r>
              <a:rPr lang="zh-CN" altLang="en-US" sz="2800" dirty="0">
                <a:solidFill>
                  <a:schemeClr val="tx1"/>
                </a:solidFill>
                <a:latin typeface="黑体" panose="02010609060101010101" charset="-122"/>
                <a:ea typeface="黑体" panose="02010609060101010101" charset="-122"/>
              </a:rPr>
              <a:t>或信号电压有效值U</a:t>
            </a:r>
            <a:r>
              <a:rPr lang="zh-CN" altLang="en-US" sz="2800" baseline="-25000" dirty="0">
                <a:solidFill>
                  <a:schemeClr val="tx1"/>
                </a:solidFill>
                <a:latin typeface="黑体" panose="02010609060101010101" charset="-122"/>
                <a:ea typeface="黑体" panose="02010609060101010101" charset="-122"/>
              </a:rPr>
              <a:t>S</a:t>
            </a:r>
            <a:r>
              <a:rPr lang="zh-CN" altLang="en-US" sz="2800" dirty="0">
                <a:solidFill>
                  <a:schemeClr val="tx1"/>
                </a:solidFill>
                <a:latin typeface="黑体" panose="02010609060101010101" charset="-122"/>
                <a:ea typeface="黑体" panose="02010609060101010101" charset="-122"/>
              </a:rPr>
              <a:t>与噪声电压有效值U</a:t>
            </a:r>
            <a:r>
              <a:rPr lang="zh-CN" altLang="en-US" sz="2800" baseline="-25000" dirty="0">
                <a:solidFill>
                  <a:schemeClr val="tx1"/>
                </a:solidFill>
                <a:latin typeface="黑体" panose="02010609060101010101" charset="-122"/>
                <a:ea typeface="黑体" panose="02010609060101010101" charset="-122"/>
              </a:rPr>
              <a:t>N</a:t>
            </a:r>
            <a:r>
              <a:rPr lang="zh-CN" altLang="en-US" sz="2800" dirty="0">
                <a:solidFill>
                  <a:schemeClr val="tx1"/>
                </a:solidFill>
                <a:latin typeface="黑体" panose="02010609060101010101" charset="-122"/>
                <a:ea typeface="黑体" panose="02010609060101010101" charset="-122"/>
              </a:rPr>
              <a:t>的比值的对数单位来表示，</a:t>
            </a:r>
            <a:r>
              <a:rPr lang="zh-CN" altLang="en-US" sz="2800" dirty="0" smtClean="0">
                <a:solidFill>
                  <a:schemeClr val="tx1"/>
                </a:solidFill>
                <a:latin typeface="黑体" panose="02010609060101010101" charset="-122"/>
                <a:ea typeface="黑体" panose="02010609060101010101" charset="-122"/>
              </a:rPr>
              <a:t>即</a:t>
            </a:r>
            <a:endParaRPr lang="en-US" altLang="zh-CN" sz="2800" dirty="0" smtClean="0">
              <a:solidFill>
                <a:schemeClr val="tx1"/>
              </a:solidFill>
              <a:latin typeface="黑体" panose="02010609060101010101" charset="-122"/>
              <a:ea typeface="黑体" panose="02010609060101010101" charset="-122"/>
            </a:endParaRPr>
          </a:p>
          <a:p>
            <a:pPr indent="0" fontAlgn="auto">
              <a:lnSpc>
                <a:spcPct val="150000"/>
              </a:lnSpc>
              <a:buClrTx/>
              <a:buSzTx/>
              <a:buFontTx/>
            </a:pPr>
            <a:endParaRPr lang="en-US" altLang="zh-CN" sz="2800" dirty="0" smtClean="0">
              <a:solidFill>
                <a:schemeClr val="tx1"/>
              </a:solidFill>
              <a:latin typeface="黑体" panose="02010609060101010101" charset="-122"/>
              <a:ea typeface="黑体" panose="02010609060101010101" charset="-122"/>
            </a:endParaRPr>
          </a:p>
          <a:p>
            <a:pPr>
              <a:lnSpc>
                <a:spcPct val="150000"/>
              </a:lnSpc>
            </a:pPr>
            <a:r>
              <a:rPr lang="zh-CN" altLang="en-US" sz="2800" dirty="0" smtClean="0">
                <a:solidFill>
                  <a:srgbClr val="FF0000"/>
                </a:solidFill>
                <a:latin typeface="黑体" panose="02010609060101010101" charset="-122"/>
                <a:ea typeface="黑体" panose="02010609060101010101" charset="-122"/>
              </a:rPr>
              <a:t>噪声系数</a:t>
            </a:r>
            <a:r>
              <a:rPr lang="zh-CN" altLang="en-US" sz="2800" dirty="0">
                <a:solidFill>
                  <a:srgbClr val="FF0000"/>
                </a:solidFill>
                <a:latin typeface="黑体" panose="02010609060101010101" charset="-122"/>
                <a:ea typeface="黑体" panose="02010609060101010101" charset="-122"/>
              </a:rPr>
              <a:t>N</a:t>
            </a:r>
            <a:r>
              <a:rPr lang="zh-CN" altLang="en-US" sz="2800" baseline="-25000" dirty="0">
                <a:solidFill>
                  <a:srgbClr val="FF0000"/>
                </a:solidFill>
                <a:latin typeface="黑体" panose="02010609060101010101" charset="-122"/>
                <a:ea typeface="黑体" panose="02010609060101010101" charset="-122"/>
              </a:rPr>
              <a:t>F</a:t>
            </a:r>
            <a:r>
              <a:rPr lang="zh-CN" altLang="en-US" sz="2800" dirty="0">
                <a:latin typeface="黑体" panose="02010609060101010101" charset="-122"/>
                <a:ea typeface="黑体" panose="02010609060101010101" charset="-122"/>
              </a:rPr>
              <a:t>等于输入信噪比与输出信噪比的比值，即</a:t>
            </a:r>
          </a:p>
          <a:p>
            <a:pPr indent="0" fontAlgn="auto">
              <a:lnSpc>
                <a:spcPct val="150000"/>
              </a:lnSpc>
              <a:buClrTx/>
              <a:buSzTx/>
              <a:buFontTx/>
            </a:pPr>
            <a:endParaRPr lang="en-US" altLang="zh-CN" sz="2800" dirty="0" smtClean="0">
              <a:solidFill>
                <a:schemeClr val="tx1"/>
              </a:solidFill>
              <a:latin typeface="黑体" panose="02010609060101010101" charset="-122"/>
              <a:ea typeface="黑体" panose="02010609060101010101" charset="-122"/>
            </a:endParaRPr>
          </a:p>
          <a:p>
            <a:pPr indent="0" fontAlgn="auto">
              <a:lnSpc>
                <a:spcPct val="150000"/>
              </a:lnSpc>
              <a:buClrTx/>
              <a:buSzTx/>
              <a:buFontTx/>
            </a:pPr>
            <a:endParaRPr lang="en-US" altLang="zh-CN" sz="2800" dirty="0">
              <a:latin typeface="黑体" panose="02010609060101010101" charset="-122"/>
              <a:ea typeface="黑体" panose="02010609060101010101" charset="-122"/>
            </a:endParaRPr>
          </a:p>
          <a:p>
            <a:pPr>
              <a:lnSpc>
                <a:spcPct val="150000"/>
              </a:lnSpc>
            </a:pPr>
            <a:r>
              <a:rPr lang="zh-CN" altLang="en-US" sz="2800" dirty="0">
                <a:latin typeface="黑体" panose="02010609060101010101" charset="-122"/>
                <a:ea typeface="黑体" panose="02010609060101010101" charset="-122"/>
              </a:rPr>
              <a:t>信噪比小，信号与噪声就难以分清，若S/N=1，就完全分辨不出信号与噪声。信噪比越大，表示噪声对测量结果的影响越小，在测量过程中应</a:t>
            </a:r>
            <a:r>
              <a:rPr lang="zh-CN" altLang="en-US" sz="2800" dirty="0">
                <a:highlight>
                  <a:srgbClr val="FF00FF"/>
                </a:highlight>
                <a:latin typeface="黑体" panose="02010609060101010101" charset="-122"/>
                <a:ea typeface="黑体" panose="02010609060101010101" charset="-122"/>
              </a:rPr>
              <a:t>尽量提高信噪比</a:t>
            </a:r>
            <a:r>
              <a:rPr lang="zh-CN" altLang="en-US" sz="2800" dirty="0">
                <a:latin typeface="黑体" panose="02010609060101010101" charset="-122"/>
                <a:ea typeface="黑体" panose="02010609060101010101" charset="-122"/>
              </a:rPr>
              <a:t>。</a:t>
            </a:r>
          </a:p>
          <a:p>
            <a:pPr indent="0" fontAlgn="auto">
              <a:lnSpc>
                <a:spcPct val="150000"/>
              </a:lnSpc>
              <a:buClrTx/>
              <a:buSzTx/>
              <a:buFontTx/>
            </a:pPr>
            <a:endParaRPr lang="zh-CN" altLang="en-US" sz="2800" dirty="0">
              <a:solidFill>
                <a:schemeClr val="tx1"/>
              </a:solidFill>
              <a:latin typeface="黑体" panose="02010609060101010101" charset="-122"/>
              <a:ea typeface="黑体" panose="02010609060101010101" charset="-122"/>
            </a:endParaRPr>
          </a:p>
        </p:txBody>
      </p:sp>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3754" y="101068"/>
            <a:ext cx="10471785" cy="2308324"/>
          </a:xfrm>
          <a:prstGeom prst="rect">
            <a:avLst/>
          </a:prstGeom>
          <a:noFill/>
        </p:spPr>
        <p:txBody>
          <a:bodyPr wrap="square" rtlCol="0">
            <a:spAutoFit/>
          </a:bodyPr>
          <a:lstStyle/>
          <a:p>
            <a:pPr indent="0" fontAlgn="auto">
              <a:lnSpc>
                <a:spcPct val="150000"/>
              </a:lnSpc>
              <a:buClrTx/>
              <a:buSzTx/>
              <a:buFontTx/>
            </a:pPr>
            <a:r>
              <a:rPr lang="en-US" altLang="zh-CN" sz="2400" b="1" dirty="0" smtClean="0">
                <a:solidFill>
                  <a:srgbClr val="0000FF"/>
                </a:solidFill>
                <a:latin typeface="黑体" panose="02010609060101010101" charset="-122"/>
                <a:ea typeface="黑体" panose="02010609060101010101" charset="-122"/>
              </a:rPr>
              <a:t>4</a:t>
            </a:r>
            <a:r>
              <a:rPr lang="zh-CN" altLang="en-US" sz="2400" b="1" dirty="0" smtClean="0">
                <a:solidFill>
                  <a:srgbClr val="0000FF"/>
                </a:solidFill>
                <a:latin typeface="黑体" panose="02010609060101010101" charset="-122"/>
                <a:ea typeface="黑体" panose="02010609060101010101" charset="-122"/>
              </a:rPr>
              <a:t>.</a:t>
            </a:r>
            <a:r>
              <a:rPr lang="zh-CN" altLang="en-US" sz="2400" b="1" dirty="0">
                <a:solidFill>
                  <a:srgbClr val="0000FF"/>
                </a:solidFill>
                <a:latin typeface="黑体" panose="02010609060101010101" charset="-122"/>
                <a:ea typeface="黑体" panose="02010609060101010101" charset="-122"/>
              </a:rPr>
              <a:t>干扰的传输途径</a:t>
            </a:r>
          </a:p>
          <a:p>
            <a:pPr indent="0" fontAlgn="auto">
              <a:lnSpc>
                <a:spcPct val="150000"/>
              </a:lnSpc>
              <a:buClrTx/>
              <a:buSzTx/>
              <a:buFontTx/>
            </a:pPr>
            <a:r>
              <a:rPr lang="zh-CN" altLang="en-US" sz="2400" b="1" dirty="0">
                <a:solidFill>
                  <a:srgbClr val="0000FF"/>
                </a:solidFill>
                <a:latin typeface="黑体" panose="02010609060101010101" charset="-122"/>
                <a:ea typeface="黑体" panose="02010609060101010101" charset="-122"/>
              </a:rPr>
              <a:t>（1） 通过“路”的干扰</a:t>
            </a:r>
          </a:p>
          <a:p>
            <a:pPr indent="0" fontAlgn="auto">
              <a:lnSpc>
                <a:spcPct val="150000"/>
              </a:lnSpc>
              <a:buClrTx/>
              <a:buSzTx/>
              <a:buFontTx/>
            </a:pPr>
            <a:r>
              <a:rPr lang="zh-CN" altLang="en-US" sz="2400" dirty="0">
                <a:solidFill>
                  <a:srgbClr val="FF0000"/>
                </a:solidFill>
                <a:latin typeface="黑体" panose="02010609060101010101" charset="-122"/>
                <a:ea typeface="黑体" panose="02010609060101010101" charset="-122"/>
              </a:rPr>
              <a:t>1）泄漏电阻：</a:t>
            </a:r>
            <a:r>
              <a:rPr lang="zh-CN" altLang="en-US" sz="2400" dirty="0">
                <a:latin typeface="黑体" panose="02010609060101010101" charset="-122"/>
                <a:ea typeface="黑体" panose="02010609060101010101" charset="-122"/>
              </a:rPr>
              <a:t>元件支架、探头、接线柱、印刷电路以及电容器内部介质或外壳等绝缘不良等都可产生漏电流，引起干扰。 </a:t>
            </a:r>
          </a:p>
        </p:txBody>
      </p:sp>
      <p:pic>
        <p:nvPicPr>
          <p:cNvPr id="10104" name="图片 10104" descr="10-9"/>
          <p:cNvPicPr>
            <a:picLocks noChangeAspect="1" noChangeArrowheads="1"/>
          </p:cNvPicPr>
          <p:nvPr/>
        </p:nvPicPr>
        <p:blipFill>
          <a:blip r:embed="rId4" cstate="print"/>
          <a:srcRect/>
          <a:stretch>
            <a:fillRect/>
          </a:stretch>
        </p:blipFill>
        <p:spPr>
          <a:xfrm>
            <a:off x="1129030" y="2868930"/>
            <a:ext cx="4141470" cy="2121535"/>
          </a:xfrm>
          <a:prstGeom prst="rect">
            <a:avLst/>
          </a:prstGeom>
          <a:noFill/>
          <a:ln w="9525">
            <a:noFill/>
            <a:miter lim="800000"/>
            <a:headEnd/>
            <a:tailEnd/>
          </a:ln>
        </p:spPr>
      </p:pic>
      <p:sp>
        <p:nvSpPr>
          <p:cNvPr id="4" name="文本框 3"/>
          <p:cNvSpPr txBox="1"/>
          <p:nvPr/>
        </p:nvSpPr>
        <p:spPr>
          <a:xfrm>
            <a:off x="1942815" y="5453380"/>
            <a:ext cx="2862450" cy="369332"/>
          </a:xfrm>
          <a:prstGeom prst="rect">
            <a:avLst/>
          </a:prstGeom>
          <a:noFill/>
          <a:ln w="9525">
            <a:noFill/>
          </a:ln>
        </p:spPr>
        <p:txBody>
          <a:bodyPr wrap="square">
            <a:spAutoFit/>
          </a:bodyPr>
          <a:lstStyle/>
          <a:p>
            <a:pPr indent="0"/>
            <a:r>
              <a:rPr lang="zh-CN" b="0" dirty="0">
                <a:ea typeface="宋体" panose="02010600030101010101" pitchFamily="2" charset="-122"/>
              </a:rPr>
              <a:t>泄漏电流干扰的等效电路</a:t>
            </a:r>
            <a:endParaRPr lang="zh-CN" altLang="en-US" dirty="0"/>
          </a:p>
        </p:txBody>
      </p:sp>
      <p:sp>
        <p:nvSpPr>
          <p:cNvPr id="5" name="文本框 4"/>
          <p:cNvSpPr txBox="1"/>
          <p:nvPr/>
        </p:nvSpPr>
        <p:spPr>
          <a:xfrm>
            <a:off x="6626860" y="2705735"/>
            <a:ext cx="4406265" cy="1814830"/>
          </a:xfrm>
          <a:prstGeom prst="rect">
            <a:avLst/>
          </a:prstGeom>
          <a:noFill/>
          <a:ln w="9525">
            <a:noFill/>
          </a:ln>
        </p:spPr>
        <p:txBody>
          <a:bodyPr wrap="square">
            <a:spAutoFit/>
          </a:bodyPr>
          <a:lstStyle/>
          <a:p>
            <a:pPr indent="0"/>
            <a:r>
              <a:rPr lang="en-US" sz="2800" b="0" i="1" spc="100" dirty="0">
                <a:solidFill>
                  <a:schemeClr val="tx1"/>
                </a:solidFill>
                <a:uFillTx/>
                <a:latin typeface="Times New Roman" panose="02020603050405020304" charset="0"/>
                <a:ea typeface="宋体" panose="02010600030101010101" pitchFamily="2" charset="-122"/>
              </a:rPr>
              <a:t>U</a:t>
            </a:r>
            <a:r>
              <a:rPr lang="en-US" sz="2800" b="0" spc="100" baseline="-25000" dirty="0">
                <a:solidFill>
                  <a:schemeClr val="tx1"/>
                </a:solidFill>
                <a:uFillTx/>
                <a:latin typeface="Times New Roman" panose="02020603050405020304" charset="0"/>
                <a:ea typeface="宋体" panose="02010600030101010101" pitchFamily="2" charset="-122"/>
              </a:rPr>
              <a:t>S</a:t>
            </a:r>
            <a:r>
              <a:rPr lang="zh-CN" sz="2800" b="0" spc="100" dirty="0">
                <a:solidFill>
                  <a:schemeClr val="tx1"/>
                </a:solidFill>
                <a:uFillTx/>
                <a:ea typeface="宋体" panose="02010600030101010101" pitchFamily="2" charset="-122"/>
              </a:rPr>
              <a:t>为</a:t>
            </a:r>
            <a:r>
              <a:rPr lang="zh-CN" sz="2800" b="0" spc="100" dirty="0">
                <a:solidFill>
                  <a:srgbClr val="FF0000"/>
                </a:solidFill>
                <a:uFillTx/>
                <a:ea typeface="宋体" panose="02010600030101010101" pitchFamily="2" charset="-122"/>
              </a:rPr>
              <a:t>干扰源</a:t>
            </a:r>
            <a:r>
              <a:rPr lang="zh-CN" sz="2800" b="0" spc="100" dirty="0">
                <a:solidFill>
                  <a:schemeClr val="tx1"/>
                </a:solidFill>
                <a:uFillTx/>
                <a:ea typeface="宋体" panose="02010600030101010101" pitchFamily="2" charset="-122"/>
              </a:rPr>
              <a:t>，</a:t>
            </a:r>
            <a:r>
              <a:rPr lang="en-US" sz="2800" b="0" i="1" spc="100" dirty="0">
                <a:solidFill>
                  <a:schemeClr val="tx1"/>
                </a:solidFill>
                <a:uFillTx/>
                <a:latin typeface="Times New Roman" panose="02020603050405020304" charset="0"/>
                <a:ea typeface="宋体" panose="02010600030101010101" pitchFamily="2" charset="-122"/>
              </a:rPr>
              <a:t>R</a:t>
            </a:r>
            <a:r>
              <a:rPr lang="en-US" sz="2800" b="0" spc="100" baseline="-25000" dirty="0">
                <a:solidFill>
                  <a:schemeClr val="tx1"/>
                </a:solidFill>
                <a:uFillTx/>
                <a:latin typeface="Times New Roman" panose="02020603050405020304" charset="0"/>
                <a:ea typeface="宋体" panose="02010600030101010101" pitchFamily="2" charset="-122"/>
              </a:rPr>
              <a:t>i</a:t>
            </a:r>
            <a:r>
              <a:rPr lang="zh-CN" sz="2800" b="0" spc="100" dirty="0">
                <a:solidFill>
                  <a:schemeClr val="tx1"/>
                </a:solidFill>
                <a:uFillTx/>
                <a:ea typeface="宋体" panose="02010600030101010101" pitchFamily="2" charset="-122"/>
              </a:rPr>
              <a:t>为被干扰电路的</a:t>
            </a:r>
            <a:r>
              <a:rPr lang="zh-CN" sz="2800" b="0" spc="100" dirty="0">
                <a:solidFill>
                  <a:srgbClr val="FF0000"/>
                </a:solidFill>
                <a:uFillTx/>
                <a:ea typeface="宋体" panose="02010600030101010101" pitchFamily="2" charset="-122"/>
              </a:rPr>
              <a:t>输入电阻</a:t>
            </a:r>
            <a:r>
              <a:rPr lang="zh-CN" sz="2800" b="0" spc="100" dirty="0">
                <a:solidFill>
                  <a:schemeClr val="tx1"/>
                </a:solidFill>
                <a:uFillTx/>
                <a:ea typeface="宋体" panose="02010600030101010101" pitchFamily="2" charset="-122"/>
              </a:rPr>
              <a:t>，</a:t>
            </a:r>
            <a:r>
              <a:rPr lang="en-US" sz="2800" b="0" i="1" spc="100" dirty="0">
                <a:solidFill>
                  <a:schemeClr val="tx1"/>
                </a:solidFill>
                <a:uFillTx/>
                <a:latin typeface="Times New Roman" panose="02020603050405020304" charset="0"/>
                <a:ea typeface="宋体" panose="02010600030101010101" pitchFamily="2" charset="-122"/>
              </a:rPr>
              <a:t>R</a:t>
            </a:r>
            <a:r>
              <a:rPr lang="en-US" sz="2800" b="0" spc="100" baseline="-25000" dirty="0">
                <a:solidFill>
                  <a:schemeClr val="tx1"/>
                </a:solidFill>
                <a:uFillTx/>
                <a:latin typeface="Times New Roman" panose="02020603050405020304" charset="0"/>
                <a:ea typeface="宋体" panose="02010600030101010101" pitchFamily="2" charset="-122"/>
              </a:rPr>
              <a:t>G</a:t>
            </a:r>
            <a:r>
              <a:rPr lang="zh-CN" sz="2800" b="0" spc="100" dirty="0">
                <a:solidFill>
                  <a:schemeClr val="tx1"/>
                </a:solidFill>
                <a:uFillTx/>
                <a:ea typeface="宋体" panose="02010600030101010101" pitchFamily="2" charset="-122"/>
              </a:rPr>
              <a:t>为</a:t>
            </a:r>
            <a:r>
              <a:rPr lang="zh-CN" sz="2800" b="0" spc="100" dirty="0">
                <a:solidFill>
                  <a:srgbClr val="FF0000"/>
                </a:solidFill>
                <a:uFillTx/>
                <a:ea typeface="宋体" panose="02010600030101010101" pitchFamily="2" charset="-122"/>
              </a:rPr>
              <a:t>泄漏电阻</a:t>
            </a:r>
            <a:r>
              <a:rPr lang="en-US" sz="2800" b="0" spc="100" dirty="0">
                <a:solidFill>
                  <a:schemeClr val="tx1"/>
                </a:solidFill>
                <a:uFillTx/>
                <a:latin typeface="Times New Roman" panose="02020603050405020304" charset="0"/>
                <a:ea typeface="宋体" panose="02010600030101010101" pitchFamily="2" charset="-122"/>
                <a:cs typeface="Times New Roman" panose="02020603050405020304" charset="0"/>
              </a:rPr>
              <a:t>,</a:t>
            </a:r>
            <a:r>
              <a:rPr lang="zh-CN" sz="2800" b="0" spc="100" dirty="0">
                <a:solidFill>
                  <a:schemeClr val="tx1"/>
                </a:solidFill>
                <a:uFillTx/>
                <a:ea typeface="宋体" panose="02010600030101010101" pitchFamily="2" charset="-122"/>
              </a:rPr>
              <a:t>作用在</a:t>
            </a:r>
            <a:r>
              <a:rPr lang="en-US" sz="2800" b="0" i="1" spc="100" dirty="0">
                <a:solidFill>
                  <a:schemeClr val="tx1"/>
                </a:solidFill>
                <a:uFillTx/>
                <a:latin typeface="Times New Roman" panose="02020603050405020304" charset="0"/>
                <a:ea typeface="宋体" panose="02010600030101010101" pitchFamily="2" charset="-122"/>
              </a:rPr>
              <a:t>R</a:t>
            </a:r>
            <a:r>
              <a:rPr lang="en-US" sz="2800" b="0" spc="100" baseline="-25000" dirty="0">
                <a:solidFill>
                  <a:schemeClr val="tx1"/>
                </a:solidFill>
                <a:uFillTx/>
                <a:latin typeface="Times New Roman" panose="02020603050405020304" charset="0"/>
                <a:ea typeface="宋体" panose="02010600030101010101" pitchFamily="2" charset="-122"/>
              </a:rPr>
              <a:t>i</a:t>
            </a:r>
            <a:r>
              <a:rPr lang="zh-CN" sz="2800" b="0" spc="100" dirty="0">
                <a:solidFill>
                  <a:schemeClr val="tx1"/>
                </a:solidFill>
                <a:uFillTx/>
                <a:ea typeface="宋体" panose="02010600030101010101" pitchFamily="2" charset="-122"/>
              </a:rPr>
              <a:t>上的干扰电压为</a:t>
            </a:r>
            <a:endParaRPr lang="zh-CN" altLang="en-US" sz="2800" b="0" spc="100" dirty="0">
              <a:solidFill>
                <a:schemeClr val="tx1"/>
              </a:solidFill>
              <a:uFillTx/>
              <a:ea typeface="宋体" panose="02010600030101010101" pitchFamily="2" charset="-122"/>
            </a:endParaRPr>
          </a:p>
        </p:txBody>
      </p:sp>
      <p:graphicFrame>
        <p:nvGraphicFramePr>
          <p:cNvPr id="2" name="对象 -2147482559"/>
          <p:cNvGraphicFramePr>
            <a:graphicFrameLocks noChangeAspect="1"/>
          </p:cNvGraphicFramePr>
          <p:nvPr/>
        </p:nvGraphicFramePr>
        <p:xfrm>
          <a:off x="6705600" y="4903788"/>
          <a:ext cx="4327525" cy="1100137"/>
        </p:xfrm>
        <a:graphic>
          <a:graphicData uri="http://schemas.openxmlformats.org/presentationml/2006/ole">
            <mc:AlternateContent xmlns:mc="http://schemas.openxmlformats.org/markup-compatibility/2006">
              <mc:Choice xmlns:v="urn:schemas-microsoft-com:vml" Requires="v">
                <p:oleObj spid="_x0000_s13327" r:id="rId5" imgW="1764665" imgH="444500" progId="Equation.3">
                  <p:embed/>
                </p:oleObj>
              </mc:Choice>
              <mc:Fallback>
                <p:oleObj r:id="rId5" imgW="1764665" imgH="444500" progId="Equation.3">
                  <p:embed/>
                  <p:pic>
                    <p:nvPicPr>
                      <p:cNvPr id="0" name="图片 3075"/>
                      <p:cNvPicPr/>
                      <p:nvPr/>
                    </p:nvPicPr>
                    <p:blipFill>
                      <a:blip r:embed="rId6"/>
                      <a:stretch>
                        <a:fillRect/>
                      </a:stretch>
                    </p:blipFill>
                    <p:spPr>
                      <a:xfrm>
                        <a:off x="6705600" y="4903788"/>
                        <a:ext cx="4327525" cy="1100137"/>
                      </a:xfrm>
                      <a:prstGeom prst="rect">
                        <a:avLst/>
                      </a:prstGeom>
                      <a:noFill/>
                      <a:ln w="38100">
                        <a:noFill/>
                        <a:miter/>
                      </a:ln>
                    </p:spPr>
                  </p:pic>
                </p:oleObj>
              </mc:Fallback>
            </mc:AlternateContent>
          </a:graphicData>
        </a:graphic>
      </p:graphicFrame>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104"/>
                                        </p:tgtEl>
                                        <p:attrNameLst>
                                          <p:attrName>style.visibility</p:attrName>
                                        </p:attrNameLst>
                                      </p:cBhvr>
                                      <p:to>
                                        <p:strVal val="visible"/>
                                      </p:to>
                                    </p:set>
                                    <p:animEffect transition="in" filter="wipe(down)">
                                      <p:cBhvr>
                                        <p:cTn id="11" dur="500"/>
                                        <p:tgtEl>
                                          <p:spTgt spid="1010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3880" y="298450"/>
            <a:ext cx="10471785" cy="2676525"/>
          </a:xfrm>
          <a:prstGeom prst="rect">
            <a:avLst/>
          </a:prstGeom>
          <a:noFill/>
        </p:spPr>
        <p:txBody>
          <a:bodyPr wrap="square" rtlCol="0">
            <a:spAutoFit/>
          </a:bodyPr>
          <a:lstStyle/>
          <a:p>
            <a:pPr indent="0" fontAlgn="auto">
              <a:lnSpc>
                <a:spcPct val="150000"/>
              </a:lnSpc>
              <a:buClrTx/>
              <a:buSzTx/>
              <a:buFontTx/>
            </a:pPr>
            <a:r>
              <a:rPr lang="zh-CN" altLang="en-US" sz="2800" dirty="0">
                <a:solidFill>
                  <a:srgbClr val="FF0000"/>
                </a:solidFill>
                <a:latin typeface="黑体" panose="02010609060101010101" charset="-122"/>
                <a:ea typeface="黑体" panose="02010609060101010101" charset="-122"/>
              </a:rPr>
              <a:t>2）共阻抗耦合干扰：</a:t>
            </a:r>
          </a:p>
          <a:p>
            <a:pPr indent="0" fontAlgn="auto">
              <a:lnSpc>
                <a:spcPct val="150000"/>
              </a:lnSpc>
              <a:buClrTx/>
              <a:buSzTx/>
              <a:buFontTx/>
            </a:pPr>
            <a:r>
              <a:rPr lang="zh-CN" altLang="en-US" sz="2800" dirty="0">
                <a:latin typeface="黑体" panose="02010609060101010101" charset="-122"/>
                <a:ea typeface="黑体" panose="02010609060101010101" charset="-122"/>
              </a:rPr>
              <a:t>两个以上电路共有一部分阻抗，一个电路的电流流经共阻抗所产生的电压降就成为其他电路的干扰源。在电路中的共阻抗主要有电源内阻和接地线阻抗。 </a:t>
            </a:r>
          </a:p>
        </p:txBody>
      </p:sp>
      <p:pic>
        <p:nvPicPr>
          <p:cNvPr id="10105" name="图片 10105" descr="10-10"/>
          <p:cNvPicPr>
            <a:picLocks noChangeAspect="1" noChangeArrowheads="1"/>
          </p:cNvPicPr>
          <p:nvPr/>
        </p:nvPicPr>
        <p:blipFill>
          <a:blip r:embed="rId3" cstate="print"/>
          <a:srcRect/>
          <a:stretch>
            <a:fillRect/>
          </a:stretch>
        </p:blipFill>
        <p:spPr>
          <a:xfrm>
            <a:off x="3001645" y="3504565"/>
            <a:ext cx="5634355" cy="2280920"/>
          </a:xfrm>
          <a:prstGeom prst="rect">
            <a:avLst/>
          </a:prstGeom>
          <a:noFill/>
          <a:ln w="9525">
            <a:noFill/>
            <a:miter lim="800000"/>
            <a:headEnd/>
            <a:tailEnd/>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105"/>
                                        </p:tgtEl>
                                        <p:attrNameLst>
                                          <p:attrName>style.visibility</p:attrName>
                                        </p:attrNameLst>
                                      </p:cBhvr>
                                      <p:to>
                                        <p:strVal val="visible"/>
                                      </p:to>
                                    </p:set>
                                    <p:animEffect transition="in" filter="wipe(down)">
                                      <p:cBhvr>
                                        <p:cTn id="12" dur="500"/>
                                        <p:tgtEl>
                                          <p:spTgt spid="10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2770" y="534670"/>
            <a:ext cx="10471785" cy="2676525"/>
          </a:xfrm>
          <a:prstGeom prst="rect">
            <a:avLst/>
          </a:prstGeom>
          <a:noFill/>
        </p:spPr>
        <p:txBody>
          <a:bodyPr wrap="square" rtlCol="0">
            <a:spAutoFit/>
          </a:bodyPr>
          <a:lstStyle/>
          <a:p>
            <a:pPr indent="0" fontAlgn="auto">
              <a:lnSpc>
                <a:spcPct val="150000"/>
              </a:lnSpc>
              <a:buClrTx/>
              <a:buSzTx/>
              <a:buFontTx/>
            </a:pPr>
            <a:r>
              <a:rPr lang="zh-CN" altLang="en-US" sz="2800" dirty="0">
                <a:solidFill>
                  <a:srgbClr val="FF0000"/>
                </a:solidFill>
                <a:latin typeface="黑体" panose="02010609060101010101" charset="-122"/>
                <a:ea typeface="黑体" panose="02010609060101010101" charset="-122"/>
              </a:rPr>
              <a:t>3）经电源线引入干扰：</a:t>
            </a:r>
          </a:p>
          <a:p>
            <a:pPr indent="0" fontAlgn="auto">
              <a:lnSpc>
                <a:spcPct val="150000"/>
              </a:lnSpc>
              <a:buClrTx/>
              <a:buSzTx/>
              <a:buFontTx/>
            </a:pPr>
            <a:r>
              <a:rPr lang="zh-CN" altLang="en-US" sz="2800" dirty="0">
                <a:latin typeface="黑体" panose="02010609060101010101" charset="-122"/>
                <a:ea typeface="黑体" panose="02010609060101010101" charset="-122"/>
              </a:rPr>
              <a:t>交流供电线路在现场的分布很自然地构成了吸收各种干扰的网络， 而且十分方便地以电路传导的形式传遍各处， 通过电源线进入各种电子设备造成干扰。</a:t>
            </a:r>
          </a:p>
        </p:txBody>
      </p:sp>
    </p:spTree>
    <p:custDataLst>
      <p:tags r:id="rId1"/>
    </p:custData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8519" y="321850"/>
            <a:ext cx="10471785" cy="2406428"/>
          </a:xfrm>
          <a:prstGeom prst="rect">
            <a:avLst/>
          </a:prstGeom>
          <a:noFill/>
        </p:spPr>
        <p:txBody>
          <a:bodyPr wrap="square" rtlCol="0">
            <a:spAutoFit/>
          </a:bodyPr>
          <a:lstStyle/>
          <a:p>
            <a:pPr indent="0" fontAlgn="auto">
              <a:lnSpc>
                <a:spcPct val="150000"/>
              </a:lnSpc>
              <a:buClrTx/>
              <a:buSzTx/>
              <a:buFontTx/>
            </a:pPr>
            <a:r>
              <a:rPr lang="zh-CN" altLang="en-US" sz="2800" b="1" dirty="0">
                <a:solidFill>
                  <a:srgbClr val="0000FF"/>
                </a:solidFill>
                <a:latin typeface="黑体" panose="02010609060101010101" charset="-122"/>
                <a:ea typeface="黑体" panose="02010609060101010101" charset="-122"/>
              </a:rPr>
              <a:t>4.干扰的作用方式</a:t>
            </a:r>
          </a:p>
          <a:p>
            <a:pPr indent="0" fontAlgn="auto">
              <a:lnSpc>
                <a:spcPct val="150000"/>
              </a:lnSpc>
              <a:buClrTx/>
              <a:buSzTx/>
              <a:buFontTx/>
            </a:pPr>
            <a:r>
              <a:rPr lang="zh-CN" altLang="en-US" sz="2800" dirty="0">
                <a:solidFill>
                  <a:srgbClr val="0000FF"/>
                </a:solidFill>
                <a:latin typeface="黑体" panose="02010609060101010101" charset="-122"/>
                <a:ea typeface="黑体" panose="02010609060101010101" charset="-122"/>
              </a:rPr>
              <a:t>（1）串模干扰</a:t>
            </a:r>
          </a:p>
          <a:p>
            <a:pPr indent="0" fontAlgn="auto">
              <a:lnSpc>
                <a:spcPct val="150000"/>
              </a:lnSpc>
              <a:buClrTx/>
              <a:buSzTx/>
              <a:buFontTx/>
            </a:pPr>
            <a:r>
              <a:rPr lang="zh-CN" altLang="en-US" sz="2400" dirty="0">
                <a:latin typeface="黑体" panose="02010609060101010101" charset="-122"/>
                <a:ea typeface="黑体" panose="02010609060101010101" charset="-122"/>
              </a:rPr>
              <a:t>凡干扰信号和有用信号按电势源的形式</a:t>
            </a:r>
            <a:r>
              <a:rPr lang="zh-CN" altLang="en-US" sz="2400" dirty="0">
                <a:highlight>
                  <a:srgbClr val="FF00FF"/>
                </a:highlight>
                <a:latin typeface="黑体" panose="02010609060101010101" charset="-122"/>
                <a:ea typeface="黑体" panose="02010609060101010101" charset="-122"/>
              </a:rPr>
              <a:t>串联(或按电流源的形式并联)</a:t>
            </a:r>
            <a:r>
              <a:rPr lang="zh-CN" altLang="en-US" sz="2400" dirty="0">
                <a:latin typeface="黑体" panose="02010609060101010101" charset="-122"/>
                <a:ea typeface="黑体" panose="02010609060101010101" charset="-122"/>
              </a:rPr>
              <a:t>起来作用在输入端的称为串模干扰</a:t>
            </a:r>
            <a:endParaRPr lang="zh-CN" altLang="en-US" sz="2800" dirty="0">
              <a:latin typeface="黑体" panose="02010609060101010101" charset="-122"/>
              <a:ea typeface="黑体" panose="02010609060101010101" charset="-122"/>
            </a:endParaRPr>
          </a:p>
        </p:txBody>
      </p:sp>
      <p:pic>
        <p:nvPicPr>
          <p:cNvPr id="288" name="图片 288"/>
          <p:cNvPicPr>
            <a:picLocks noChangeAspect="1" noChangeArrowheads="1"/>
          </p:cNvPicPr>
          <p:nvPr/>
        </p:nvPicPr>
        <p:blipFill>
          <a:blip r:embed="rId3" cstate="print"/>
          <a:srcRect/>
          <a:stretch>
            <a:fillRect/>
          </a:stretch>
        </p:blipFill>
        <p:spPr>
          <a:xfrm>
            <a:off x="2503805" y="3142615"/>
            <a:ext cx="7010400" cy="1671320"/>
          </a:xfrm>
          <a:prstGeom prst="rect">
            <a:avLst/>
          </a:prstGeom>
          <a:noFill/>
          <a:ln w="9525">
            <a:noFill/>
            <a:miter lim="800000"/>
            <a:headEnd/>
            <a:tailEnd/>
          </a:ln>
        </p:spPr>
      </p:pic>
      <p:sp>
        <p:nvSpPr>
          <p:cNvPr id="100" name="文本框 99"/>
          <p:cNvSpPr txBox="1"/>
          <p:nvPr/>
        </p:nvSpPr>
        <p:spPr>
          <a:xfrm>
            <a:off x="3098165" y="5109210"/>
            <a:ext cx="2370455" cy="337185"/>
          </a:xfrm>
          <a:prstGeom prst="rect">
            <a:avLst/>
          </a:prstGeom>
          <a:noFill/>
          <a:ln w="9525">
            <a:noFill/>
          </a:ln>
        </p:spPr>
        <p:txBody>
          <a:bodyPr wrap="square">
            <a:spAutoFit/>
          </a:bodyPr>
          <a:lstStyle/>
          <a:p>
            <a:pPr indent="0"/>
            <a:r>
              <a:rPr lang="zh-CN" sz="1600" b="0">
                <a:ea typeface="宋体" panose="02010600030101010101" pitchFamily="2" charset="-122"/>
              </a:rPr>
              <a:t>（</a:t>
            </a:r>
            <a:r>
              <a:rPr lang="en-US" sz="1600" b="0">
                <a:latin typeface="Times New Roman" panose="02020603050405020304" charset="0"/>
                <a:ea typeface="宋体" panose="02010600030101010101" pitchFamily="2" charset="-122"/>
              </a:rPr>
              <a:t>a</a:t>
            </a:r>
            <a:r>
              <a:rPr lang="zh-CN" sz="1600" b="0">
                <a:latin typeface="Times New Roman" panose="02020603050405020304" charset="0"/>
                <a:ea typeface="宋体" panose="02010600030101010101" pitchFamily="2" charset="-122"/>
              </a:rPr>
              <a:t>）</a:t>
            </a:r>
            <a:r>
              <a:rPr lang="zh-CN" sz="1600" b="0">
                <a:ea typeface="宋体" panose="02010600030101010101" pitchFamily="2" charset="-122"/>
              </a:rPr>
              <a:t>电流源串联形式</a:t>
            </a:r>
            <a:r>
              <a:rPr lang="en-US" sz="1600" b="0">
                <a:latin typeface="Times New Roman" panose="02020603050405020304" charset="0"/>
                <a:ea typeface="宋体" panose="02010600030101010101" pitchFamily="2" charset="-122"/>
                <a:cs typeface="Times New Roman" panose="02020603050405020304" charset="0"/>
              </a:rPr>
              <a:t> </a:t>
            </a:r>
            <a:endParaRPr lang="zh-CN" altLang="en-US" sz="1600"/>
          </a:p>
        </p:txBody>
      </p:sp>
      <p:sp>
        <p:nvSpPr>
          <p:cNvPr id="2" name="文本框 1"/>
          <p:cNvSpPr txBox="1"/>
          <p:nvPr/>
        </p:nvSpPr>
        <p:spPr>
          <a:xfrm>
            <a:off x="6602730" y="5109210"/>
            <a:ext cx="2315845" cy="337185"/>
          </a:xfrm>
          <a:prstGeom prst="rect">
            <a:avLst/>
          </a:prstGeom>
          <a:noFill/>
          <a:ln w="9525">
            <a:noFill/>
          </a:ln>
        </p:spPr>
        <p:txBody>
          <a:bodyPr wrap="square">
            <a:spAutoFit/>
          </a:bodyPr>
          <a:lstStyle/>
          <a:p>
            <a:pPr indent="0"/>
            <a:r>
              <a:rPr lang="zh-CN" sz="1600" b="0">
                <a:ea typeface="宋体" panose="02010600030101010101" pitchFamily="2" charset="-122"/>
              </a:rPr>
              <a:t>（</a:t>
            </a:r>
            <a:r>
              <a:rPr lang="en-US" sz="1600" b="0">
                <a:latin typeface="Times New Roman" panose="02020603050405020304" charset="0"/>
                <a:ea typeface="宋体" panose="02010600030101010101" pitchFamily="2" charset="-122"/>
              </a:rPr>
              <a:t>b</a:t>
            </a:r>
            <a:r>
              <a:rPr lang="zh-CN" sz="1600" b="0">
                <a:ea typeface="宋体" panose="02010600030101010101" pitchFamily="2" charset="-122"/>
              </a:rPr>
              <a:t>）电流源并联形式</a:t>
            </a:r>
            <a:endParaRPr lang="zh-CN" altLang="en-US" sz="1600"/>
          </a:p>
        </p:txBody>
      </p:sp>
      <p:sp>
        <p:nvSpPr>
          <p:cNvPr id="4" name="文本框 3"/>
          <p:cNvSpPr txBox="1"/>
          <p:nvPr/>
        </p:nvSpPr>
        <p:spPr>
          <a:xfrm>
            <a:off x="4822825" y="5642610"/>
            <a:ext cx="2544445" cy="369332"/>
          </a:xfrm>
          <a:prstGeom prst="rect">
            <a:avLst/>
          </a:prstGeom>
          <a:noFill/>
          <a:ln w="9525">
            <a:noFill/>
          </a:ln>
        </p:spPr>
        <p:txBody>
          <a:bodyPr wrap="square">
            <a:spAutoFit/>
          </a:bodyPr>
          <a:lstStyle/>
          <a:p>
            <a:pPr indent="0"/>
            <a:r>
              <a:rPr lang="zh-CN" b="0" dirty="0">
                <a:ea typeface="宋体" panose="02010600030101010101" pitchFamily="2" charset="-122"/>
              </a:rPr>
              <a:t>串模干扰等效电路</a:t>
            </a:r>
            <a:endParaRPr lang="zh-CN" altLang="en-US" dirty="0"/>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8"/>
                                        </p:tgtEl>
                                        <p:attrNameLst>
                                          <p:attrName>style.visibility</p:attrName>
                                        </p:attrNameLst>
                                      </p:cBhvr>
                                      <p:to>
                                        <p:strVal val="visible"/>
                                      </p:to>
                                    </p:set>
                                    <p:animEffect transition="in" filter="wipe(down)">
                                      <p:cBhvr>
                                        <p:cTn id="12" dur="500"/>
                                        <p:tgtEl>
                                          <p:spTgt spid="28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down)">
                                      <p:cBhvr>
                                        <p:cTn id="15" dur="500"/>
                                        <p:tgtEl>
                                          <p:spTgt spid="10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0" grpId="0"/>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7433" y="2485597"/>
            <a:ext cx="10471785" cy="1667764"/>
          </a:xfrm>
          <a:prstGeom prst="rect">
            <a:avLst/>
          </a:prstGeom>
          <a:noFill/>
        </p:spPr>
        <p:txBody>
          <a:bodyPr wrap="square" rtlCol="0">
            <a:spAutoFit/>
          </a:bodyPr>
          <a:lstStyle/>
          <a:p>
            <a:pPr indent="0" fontAlgn="auto">
              <a:lnSpc>
                <a:spcPct val="150000"/>
              </a:lnSpc>
              <a:buClrTx/>
              <a:buSzTx/>
              <a:buFontTx/>
            </a:pPr>
            <a:r>
              <a:rPr lang="zh-CN" altLang="en-US" sz="2400" dirty="0">
                <a:solidFill>
                  <a:srgbClr val="0000FF"/>
                </a:solidFill>
                <a:latin typeface="黑体" panose="02010609060101010101" charset="-122"/>
                <a:ea typeface="黑体" panose="02010609060101010101" charset="-122"/>
              </a:rPr>
              <a:t>（1）同时采集系统</a:t>
            </a:r>
          </a:p>
          <a:p>
            <a:pPr indent="0" fontAlgn="auto">
              <a:lnSpc>
                <a:spcPct val="150000"/>
              </a:lnSpc>
              <a:buClrTx/>
              <a:buSzTx/>
              <a:buFontTx/>
            </a:pPr>
            <a:r>
              <a:rPr lang="zh-CN" altLang="en-US" sz="2400" dirty="0">
                <a:latin typeface="黑体" panose="02010609060101010101" charset="-122"/>
                <a:ea typeface="黑体" panose="02010609060101010101" charset="-122"/>
              </a:rPr>
              <a:t>通过对各通道传感器的输出量进行同时采集和保持，然后分时转换和存储，可保证获得各采样点同一时刻的模拟量。</a:t>
            </a:r>
            <a:endParaRPr lang="zh-CN" altLang="en-US" sz="2400" dirty="0">
              <a:solidFill>
                <a:srgbClr val="0000FF"/>
              </a:solidFill>
              <a:latin typeface="黑体" panose="02010609060101010101" charset="-122"/>
              <a:ea typeface="黑体" panose="02010609060101010101" charset="-122"/>
            </a:endParaRPr>
          </a:p>
        </p:txBody>
      </p:sp>
      <p:pic>
        <p:nvPicPr>
          <p:cNvPr id="4" name="图片 3"/>
          <p:cNvPicPr>
            <a:picLocks noChangeAspect="1"/>
          </p:cNvPicPr>
          <p:nvPr/>
        </p:nvPicPr>
        <p:blipFill>
          <a:blip r:embed="rId3"/>
          <a:stretch>
            <a:fillRect/>
          </a:stretch>
        </p:blipFill>
        <p:spPr>
          <a:xfrm>
            <a:off x="1533027" y="4153361"/>
            <a:ext cx="3287172" cy="2359550"/>
          </a:xfrm>
          <a:prstGeom prst="rect">
            <a:avLst/>
          </a:prstGeom>
        </p:spPr>
      </p:pic>
      <p:sp>
        <p:nvSpPr>
          <p:cNvPr id="5" name="文本框 4"/>
          <p:cNvSpPr txBox="1"/>
          <p:nvPr/>
        </p:nvSpPr>
        <p:spPr>
          <a:xfrm>
            <a:off x="724675" y="133350"/>
            <a:ext cx="10471785" cy="2308324"/>
          </a:xfrm>
          <a:prstGeom prst="rect">
            <a:avLst/>
          </a:prstGeom>
          <a:noFill/>
        </p:spPr>
        <p:txBody>
          <a:bodyPr wrap="square" rtlCol="0">
            <a:spAutoFit/>
          </a:bodyPr>
          <a:lstStyle/>
          <a:p>
            <a:pPr indent="0" algn="l" fontAlgn="auto">
              <a:lnSpc>
                <a:spcPct val="150000"/>
              </a:lnSpc>
              <a:buClrTx/>
              <a:buSzTx/>
              <a:buFontTx/>
            </a:pPr>
            <a:r>
              <a:rPr lang="en-US" altLang="zh-CN" sz="2400" b="1" dirty="0" smtClean="0">
                <a:solidFill>
                  <a:srgbClr val="0000FF"/>
                </a:solidFill>
                <a:latin typeface="黑体" panose="02010609060101010101" charset="-122"/>
                <a:ea typeface="黑体" panose="02010609060101010101" charset="-122"/>
              </a:rPr>
              <a:t>14.1.1 </a:t>
            </a:r>
            <a:r>
              <a:rPr lang="zh-CN" altLang="en-US" sz="2400" b="1" dirty="0" smtClean="0">
                <a:solidFill>
                  <a:srgbClr val="0000FF"/>
                </a:solidFill>
                <a:latin typeface="黑体" panose="02010609060101010101" charset="-122"/>
                <a:ea typeface="黑体" panose="02010609060101010101" charset="-122"/>
              </a:rPr>
              <a:t>数据采集</a:t>
            </a:r>
            <a:r>
              <a:rPr lang="zh-CN" altLang="en-US" sz="2400" b="1" dirty="0">
                <a:solidFill>
                  <a:srgbClr val="0000FF"/>
                </a:solidFill>
                <a:latin typeface="黑体" panose="02010609060101010101" charset="-122"/>
                <a:ea typeface="黑体" panose="02010609060101010101" charset="-122"/>
              </a:rPr>
              <a:t>的概念</a:t>
            </a:r>
          </a:p>
          <a:p>
            <a:pPr indent="0" algn="l" fontAlgn="auto">
              <a:lnSpc>
                <a:spcPct val="150000"/>
              </a:lnSpc>
              <a:buClrTx/>
              <a:buSzTx/>
              <a:buFontTx/>
            </a:pPr>
            <a:r>
              <a:rPr lang="zh-CN" altLang="en-US" sz="2400" dirty="0">
                <a:solidFill>
                  <a:srgbClr val="0000FF"/>
                </a:solidFill>
                <a:latin typeface="黑体" panose="02010609060101010101" charset="-122"/>
                <a:ea typeface="黑体" panose="02010609060101010101" charset="-122"/>
              </a:rPr>
              <a:t>1． 数据采集系统的配置</a:t>
            </a:r>
            <a:endParaRPr lang="zh-CN" altLang="en-US" sz="2400" dirty="0">
              <a:latin typeface="黑体" panose="02010609060101010101" charset="-122"/>
              <a:ea typeface="黑体" panose="02010609060101010101" charset="-122"/>
            </a:endParaRPr>
          </a:p>
          <a:p>
            <a:pPr indent="0" algn="l" fontAlgn="auto">
              <a:lnSpc>
                <a:spcPct val="150000"/>
              </a:lnSpc>
              <a:buClrTx/>
              <a:buSzTx/>
              <a:buFontTx/>
            </a:pPr>
            <a:r>
              <a:rPr lang="zh-CN" altLang="en-US" sz="2400" dirty="0">
                <a:latin typeface="黑体" panose="02010609060101010101" charset="-122"/>
                <a:ea typeface="黑体" panose="02010609060101010101" charset="-122"/>
              </a:rPr>
              <a:t>典型的数据采集系统由</a:t>
            </a:r>
            <a:r>
              <a:rPr lang="zh-CN" altLang="en-US" sz="2400" dirty="0">
                <a:highlight>
                  <a:srgbClr val="00FF00"/>
                </a:highlight>
                <a:latin typeface="黑体" panose="02010609060101010101" charset="-122"/>
                <a:ea typeface="黑体" panose="02010609060101010101" charset="-122"/>
              </a:rPr>
              <a:t>传感器（T）、放大器（IA）、模拟多路开关（MUX）、采样保持器（SHA）、A/D转换器、计算机（MPS）或数字逻辑电路</a:t>
            </a:r>
            <a:r>
              <a:rPr lang="zh-CN" altLang="en-US" sz="2400" dirty="0">
                <a:latin typeface="黑体" panose="02010609060101010101" charset="-122"/>
                <a:ea typeface="黑体" panose="02010609060101010101" charset="-122"/>
              </a:rPr>
              <a:t>组成</a:t>
            </a:r>
            <a:r>
              <a:rPr lang="zh-CN" altLang="en-US" sz="2000" dirty="0">
                <a:latin typeface="黑体" panose="02010609060101010101" charset="-122"/>
                <a:ea typeface="黑体" panose="02010609060101010101" charset="-122"/>
              </a:rPr>
              <a:t>。</a:t>
            </a:r>
          </a:p>
        </p:txBody>
      </p:sp>
      <p:sp>
        <p:nvSpPr>
          <p:cNvPr id="2" name="TextBox 1"/>
          <p:cNvSpPr txBox="1"/>
          <p:nvPr/>
        </p:nvSpPr>
        <p:spPr>
          <a:xfrm>
            <a:off x="5817269" y="4363640"/>
            <a:ext cx="2815390" cy="1938992"/>
          </a:xfrm>
          <a:prstGeom prst="rect">
            <a:avLst/>
          </a:prstGeom>
          <a:noFill/>
        </p:spPr>
        <p:txBody>
          <a:bodyPr wrap="square" rtlCol="0">
            <a:spAutoFit/>
          </a:bodyPr>
          <a:lstStyle/>
          <a:p>
            <a:r>
              <a:rPr lang="zh-CN" altLang="en-US" sz="4000" b="1" dirty="0" smtClean="0">
                <a:solidFill>
                  <a:srgbClr val="FF0000"/>
                </a:solidFill>
              </a:rPr>
              <a:t>同时采集</a:t>
            </a:r>
            <a:endParaRPr lang="en-US" altLang="zh-CN" sz="4000" b="1" dirty="0" smtClean="0">
              <a:solidFill>
                <a:srgbClr val="FF0000"/>
              </a:solidFill>
            </a:endParaRPr>
          </a:p>
          <a:p>
            <a:endParaRPr lang="en-US" altLang="zh-CN" sz="4000" b="1" dirty="0" smtClean="0">
              <a:solidFill>
                <a:srgbClr val="FF0000"/>
              </a:solidFill>
            </a:endParaRPr>
          </a:p>
          <a:p>
            <a:r>
              <a:rPr lang="zh-CN" altLang="en-US" sz="4000" b="1" dirty="0" smtClean="0">
                <a:solidFill>
                  <a:srgbClr val="FF0000"/>
                </a:solidFill>
              </a:rPr>
              <a:t>分时存放</a:t>
            </a:r>
            <a:endParaRPr lang="zh-CN" altLang="en-US" sz="4000" b="1" dirty="0">
              <a:solidFill>
                <a:srgbClr val="FF0000"/>
              </a:solidFill>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18799" y="613405"/>
            <a:ext cx="10471785" cy="1198880"/>
          </a:xfrm>
          <a:prstGeom prst="rect">
            <a:avLst/>
          </a:prstGeom>
          <a:noFill/>
        </p:spPr>
        <p:txBody>
          <a:bodyPr wrap="square" rtlCol="0">
            <a:spAutoFit/>
          </a:bodyPr>
          <a:lstStyle/>
          <a:p>
            <a:pPr indent="0" fontAlgn="auto">
              <a:lnSpc>
                <a:spcPct val="150000"/>
              </a:lnSpc>
              <a:buClrTx/>
              <a:buSzTx/>
              <a:buFontTx/>
            </a:pPr>
            <a:r>
              <a:rPr lang="zh-CN" altLang="en-US" sz="2400" dirty="0">
                <a:solidFill>
                  <a:srgbClr val="FF0000"/>
                </a:solidFill>
                <a:latin typeface="黑体" panose="02010609060101010101" charset="-122"/>
                <a:ea typeface="黑体" panose="02010609060101010101" charset="-122"/>
              </a:rPr>
              <a:t>串模干扰又常称为差模干扰</a:t>
            </a:r>
            <a:r>
              <a:rPr lang="zh-CN" altLang="en-US" sz="2400" dirty="0">
                <a:latin typeface="黑体" panose="02010609060101010101" charset="-122"/>
                <a:ea typeface="黑体" panose="02010609060101010101" charset="-122"/>
              </a:rPr>
              <a:t>， 它使测量装置的两个输入端电压发生变化， 所以影响很大。 </a:t>
            </a:r>
          </a:p>
        </p:txBody>
      </p:sp>
      <p:sp>
        <p:nvSpPr>
          <p:cNvPr id="100" name="文本框 99"/>
          <p:cNvSpPr txBox="1"/>
          <p:nvPr/>
        </p:nvSpPr>
        <p:spPr>
          <a:xfrm>
            <a:off x="1799837" y="4848205"/>
            <a:ext cx="2370455" cy="369332"/>
          </a:xfrm>
          <a:prstGeom prst="rect">
            <a:avLst/>
          </a:prstGeom>
          <a:noFill/>
          <a:ln w="9525">
            <a:noFill/>
          </a:ln>
        </p:spPr>
        <p:txBody>
          <a:bodyPr wrap="square">
            <a:spAutoFit/>
          </a:bodyPr>
          <a:lstStyle/>
          <a:p>
            <a:pPr indent="0"/>
            <a:r>
              <a:rPr b="0" dirty="0">
                <a:ea typeface="宋体" panose="02010600030101010101" pitchFamily="2" charset="-122"/>
              </a:rPr>
              <a:t>（a） </a:t>
            </a:r>
            <a:r>
              <a:rPr b="0" dirty="0" err="1">
                <a:ea typeface="宋体" panose="02010600030101010101" pitchFamily="2" charset="-122"/>
              </a:rPr>
              <a:t>磁场耦合干扰</a:t>
            </a:r>
            <a:endParaRPr b="0" dirty="0">
              <a:ea typeface="宋体" panose="02010600030101010101" pitchFamily="2" charset="-122"/>
            </a:endParaRPr>
          </a:p>
        </p:txBody>
      </p:sp>
      <p:sp>
        <p:nvSpPr>
          <p:cNvPr id="2" name="文本框 1"/>
          <p:cNvSpPr txBox="1"/>
          <p:nvPr/>
        </p:nvSpPr>
        <p:spPr>
          <a:xfrm>
            <a:off x="4571028" y="4848205"/>
            <a:ext cx="2454923" cy="369332"/>
          </a:xfrm>
          <a:prstGeom prst="rect">
            <a:avLst/>
          </a:prstGeom>
          <a:noFill/>
          <a:ln w="9525">
            <a:noFill/>
          </a:ln>
        </p:spPr>
        <p:txBody>
          <a:bodyPr wrap="square">
            <a:spAutoFit/>
          </a:bodyPr>
          <a:lstStyle/>
          <a:p>
            <a:pPr indent="0"/>
            <a:r>
              <a:rPr b="0" dirty="0">
                <a:ea typeface="宋体" panose="02010600030101010101" pitchFamily="2" charset="-122"/>
              </a:rPr>
              <a:t>（b） </a:t>
            </a:r>
            <a:r>
              <a:rPr b="0" dirty="0" err="1">
                <a:ea typeface="宋体" panose="02010600030101010101" pitchFamily="2" charset="-122"/>
              </a:rPr>
              <a:t>漏电阻耦合干扰</a:t>
            </a:r>
            <a:endParaRPr b="0" dirty="0">
              <a:ea typeface="宋体" panose="02010600030101010101" pitchFamily="2" charset="-122"/>
            </a:endParaRPr>
          </a:p>
        </p:txBody>
      </p:sp>
      <p:pic>
        <p:nvPicPr>
          <p:cNvPr id="291" name="图片 291"/>
          <p:cNvPicPr>
            <a:picLocks noChangeAspect="1" noChangeArrowheads="1"/>
          </p:cNvPicPr>
          <p:nvPr/>
        </p:nvPicPr>
        <p:blipFill>
          <a:blip r:embed="rId3" cstate="print"/>
          <a:srcRect/>
          <a:stretch>
            <a:fillRect/>
          </a:stretch>
        </p:blipFill>
        <p:spPr>
          <a:xfrm>
            <a:off x="1799837" y="2699147"/>
            <a:ext cx="9109710" cy="1757045"/>
          </a:xfrm>
          <a:prstGeom prst="rect">
            <a:avLst/>
          </a:prstGeom>
          <a:noFill/>
          <a:ln w="9525">
            <a:noFill/>
            <a:miter lim="800000"/>
            <a:headEnd/>
            <a:tailEnd/>
          </a:ln>
        </p:spPr>
      </p:pic>
      <p:sp>
        <p:nvSpPr>
          <p:cNvPr id="5" name="文本框 4"/>
          <p:cNvSpPr txBox="1"/>
          <p:nvPr/>
        </p:nvSpPr>
        <p:spPr>
          <a:xfrm>
            <a:off x="7650480" y="4843704"/>
            <a:ext cx="2729865" cy="369332"/>
          </a:xfrm>
          <a:prstGeom prst="rect">
            <a:avLst/>
          </a:prstGeom>
          <a:noFill/>
          <a:ln w="9525">
            <a:noFill/>
          </a:ln>
        </p:spPr>
        <p:txBody>
          <a:bodyPr wrap="square">
            <a:spAutoFit/>
          </a:bodyPr>
          <a:lstStyle/>
          <a:p>
            <a:pPr indent="266700" algn="ctr"/>
            <a:r>
              <a:rPr lang="zh-CN" b="0" dirty="0">
                <a:ea typeface="宋体" panose="02010600030101010101" pitchFamily="2" charset="-122"/>
              </a:rPr>
              <a:t>（</a:t>
            </a:r>
            <a:r>
              <a:rPr b="0" dirty="0">
                <a:ea typeface="宋体" panose="02010600030101010101" pitchFamily="2" charset="-122"/>
              </a:rPr>
              <a:t>c） </a:t>
            </a:r>
            <a:r>
              <a:rPr b="0" dirty="0" err="1">
                <a:ea typeface="宋体" panose="02010600030101010101" pitchFamily="2" charset="-122"/>
              </a:rPr>
              <a:t>共阻抗耦合干扰</a:t>
            </a:r>
            <a:endParaRPr lang="zh-CN" altLang="en-US" dirty="0"/>
          </a:p>
        </p:txBody>
      </p:sp>
    </p:spTree>
    <p:custDataLst>
      <p:tags r:id="rId1"/>
    </p:custData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72935" y="91440"/>
            <a:ext cx="10471785" cy="2399665"/>
          </a:xfrm>
          <a:prstGeom prst="rect">
            <a:avLst/>
          </a:prstGeom>
          <a:noFill/>
        </p:spPr>
        <p:txBody>
          <a:bodyPr wrap="square" rtlCol="0">
            <a:spAutoFit/>
          </a:bodyPr>
          <a:lstStyle/>
          <a:p>
            <a:pPr indent="0" fontAlgn="auto">
              <a:lnSpc>
                <a:spcPct val="150000"/>
              </a:lnSpc>
              <a:buClrTx/>
              <a:buSzTx/>
              <a:buFontTx/>
            </a:pPr>
            <a:r>
              <a:rPr lang="zh-CN" altLang="en-US" sz="2800" dirty="0">
                <a:solidFill>
                  <a:srgbClr val="0000FF"/>
                </a:solidFill>
                <a:latin typeface="黑体" panose="02010609060101010101" charset="-122"/>
                <a:ea typeface="黑体" panose="02010609060101010101" charset="-122"/>
              </a:rPr>
              <a:t>（2）共模干扰</a:t>
            </a:r>
          </a:p>
          <a:p>
            <a:pPr indent="0" fontAlgn="auto">
              <a:lnSpc>
                <a:spcPct val="150000"/>
              </a:lnSpc>
              <a:buClrTx/>
              <a:buSzTx/>
              <a:buFontTx/>
            </a:pPr>
            <a:r>
              <a:rPr lang="zh-CN" altLang="en-US" sz="2400" dirty="0">
                <a:latin typeface="黑体" panose="02010609060101010101" charset="-122"/>
                <a:ea typeface="黑体" panose="02010609060101010101" charset="-122"/>
              </a:rPr>
              <a:t>干扰信号使两个输入端的电位相对于某一公共端一起变化（涨落）的属</a:t>
            </a:r>
            <a:r>
              <a:rPr lang="zh-CN" altLang="en-US" sz="2400" dirty="0">
                <a:solidFill>
                  <a:srgbClr val="FF0000"/>
                </a:solidFill>
                <a:latin typeface="黑体" panose="02010609060101010101" charset="-122"/>
                <a:ea typeface="黑体" panose="02010609060101010101" charset="-122"/>
              </a:rPr>
              <a:t>共模干扰</a:t>
            </a:r>
            <a:r>
              <a:rPr lang="zh-CN" altLang="en-US" sz="2400" dirty="0">
                <a:latin typeface="黑体" panose="02010609060101010101" charset="-122"/>
                <a:ea typeface="黑体" panose="02010609060101010101" charset="-122"/>
              </a:rPr>
              <a:t>。共模干扰本身不会使两输入端电压变化，但在输入回路两端不对称的条件下， 便会转化为</a:t>
            </a:r>
            <a:r>
              <a:rPr lang="zh-CN" altLang="en-US" sz="2400" dirty="0">
                <a:solidFill>
                  <a:srgbClr val="FF0000"/>
                </a:solidFill>
                <a:latin typeface="黑体" panose="02010609060101010101" charset="-122"/>
                <a:ea typeface="黑体" panose="02010609060101010101" charset="-122"/>
              </a:rPr>
              <a:t>串模干扰</a:t>
            </a:r>
            <a:r>
              <a:rPr lang="zh-CN" altLang="en-US" sz="2400" dirty="0">
                <a:latin typeface="黑体" panose="02010609060101010101" charset="-122"/>
                <a:ea typeface="黑体" panose="02010609060101010101" charset="-122"/>
              </a:rPr>
              <a:t>。</a:t>
            </a:r>
          </a:p>
        </p:txBody>
      </p:sp>
      <p:sp>
        <p:nvSpPr>
          <p:cNvPr id="100" name="文本框 99"/>
          <p:cNvSpPr txBox="1"/>
          <p:nvPr/>
        </p:nvSpPr>
        <p:spPr>
          <a:xfrm>
            <a:off x="944105" y="5317775"/>
            <a:ext cx="2370455" cy="337185"/>
          </a:xfrm>
          <a:prstGeom prst="rect">
            <a:avLst/>
          </a:prstGeom>
          <a:noFill/>
          <a:ln w="9525">
            <a:noFill/>
          </a:ln>
        </p:spPr>
        <p:txBody>
          <a:bodyPr wrap="square">
            <a:spAutoFit/>
          </a:bodyPr>
          <a:lstStyle/>
          <a:p>
            <a:pPr indent="0"/>
            <a:r>
              <a:rPr sz="1600" b="0">
                <a:ea typeface="宋体" panose="02010600030101010101" pitchFamily="2" charset="-122"/>
              </a:rPr>
              <a:t>（a）等效电路</a:t>
            </a:r>
          </a:p>
        </p:txBody>
      </p:sp>
      <p:sp>
        <p:nvSpPr>
          <p:cNvPr id="2" name="文本框 1"/>
          <p:cNvSpPr txBox="1"/>
          <p:nvPr/>
        </p:nvSpPr>
        <p:spPr>
          <a:xfrm>
            <a:off x="6784835" y="5317775"/>
            <a:ext cx="2675255" cy="337185"/>
          </a:xfrm>
          <a:prstGeom prst="rect">
            <a:avLst/>
          </a:prstGeom>
          <a:noFill/>
          <a:ln w="9525">
            <a:noFill/>
          </a:ln>
        </p:spPr>
        <p:txBody>
          <a:bodyPr wrap="square">
            <a:spAutoFit/>
          </a:bodyPr>
          <a:lstStyle/>
          <a:p>
            <a:pPr indent="0"/>
            <a:r>
              <a:rPr sz="1600" b="0">
                <a:ea typeface="宋体" panose="02010600030101010101" pitchFamily="2" charset="-122"/>
              </a:rPr>
              <a:t>（c）分布电容耦合干扰</a:t>
            </a:r>
          </a:p>
        </p:txBody>
      </p:sp>
      <p:pic>
        <p:nvPicPr>
          <p:cNvPr id="294" name="图片 294"/>
          <p:cNvPicPr>
            <a:picLocks noChangeAspect="1" noChangeArrowheads="1"/>
          </p:cNvPicPr>
          <p:nvPr/>
        </p:nvPicPr>
        <p:blipFill>
          <a:blip r:embed="rId3" cstate="print"/>
          <a:srcRect/>
          <a:stretch>
            <a:fillRect/>
          </a:stretch>
        </p:blipFill>
        <p:spPr>
          <a:xfrm>
            <a:off x="944105" y="2873660"/>
            <a:ext cx="5608320" cy="2287905"/>
          </a:xfrm>
          <a:prstGeom prst="rect">
            <a:avLst/>
          </a:prstGeom>
          <a:noFill/>
          <a:ln w="9525">
            <a:noFill/>
            <a:miter lim="800000"/>
            <a:headEnd/>
            <a:tailEnd/>
          </a:ln>
        </p:spPr>
      </p:pic>
      <p:pic>
        <p:nvPicPr>
          <p:cNvPr id="5" name="图片 297"/>
          <p:cNvPicPr>
            <a:picLocks noChangeAspect="1" noChangeArrowheads="1"/>
          </p:cNvPicPr>
          <p:nvPr/>
        </p:nvPicPr>
        <p:blipFill>
          <a:blip r:embed="rId4" cstate="print"/>
          <a:srcRect/>
          <a:stretch>
            <a:fillRect/>
          </a:stretch>
        </p:blipFill>
        <p:spPr>
          <a:xfrm>
            <a:off x="7019150" y="2926365"/>
            <a:ext cx="4751705" cy="2315845"/>
          </a:xfrm>
          <a:prstGeom prst="rect">
            <a:avLst/>
          </a:prstGeom>
          <a:noFill/>
          <a:ln w="9525">
            <a:noFill/>
            <a:miter lim="800000"/>
            <a:headEnd/>
            <a:tailEnd/>
          </a:ln>
        </p:spPr>
      </p:pic>
      <p:sp>
        <p:nvSpPr>
          <p:cNvPr id="6" name="文本框 5"/>
          <p:cNvSpPr txBox="1"/>
          <p:nvPr/>
        </p:nvSpPr>
        <p:spPr>
          <a:xfrm>
            <a:off x="3607295" y="5317775"/>
            <a:ext cx="2370455" cy="337185"/>
          </a:xfrm>
          <a:prstGeom prst="rect">
            <a:avLst/>
          </a:prstGeom>
          <a:noFill/>
          <a:ln w="9525">
            <a:noFill/>
          </a:ln>
        </p:spPr>
        <p:txBody>
          <a:bodyPr wrap="square">
            <a:spAutoFit/>
          </a:bodyPr>
          <a:lstStyle/>
          <a:p>
            <a:pPr indent="0"/>
            <a:r>
              <a:rPr sz="1600" b="0">
                <a:ea typeface="宋体" panose="02010600030101010101" pitchFamily="2" charset="-122"/>
              </a:rPr>
              <a:t>（b）漏电流干扰</a:t>
            </a:r>
          </a:p>
        </p:txBody>
      </p:sp>
      <p:sp>
        <p:nvSpPr>
          <p:cNvPr id="7" name="文本框 6"/>
          <p:cNvSpPr txBox="1"/>
          <p:nvPr/>
        </p:nvSpPr>
        <p:spPr>
          <a:xfrm>
            <a:off x="9393415" y="5317775"/>
            <a:ext cx="2675255" cy="337185"/>
          </a:xfrm>
          <a:prstGeom prst="rect">
            <a:avLst/>
          </a:prstGeom>
          <a:noFill/>
          <a:ln w="9525">
            <a:noFill/>
          </a:ln>
        </p:spPr>
        <p:txBody>
          <a:bodyPr wrap="square">
            <a:spAutoFit/>
          </a:bodyPr>
          <a:lstStyle/>
          <a:p>
            <a:pPr indent="0"/>
            <a:r>
              <a:rPr sz="1600" b="0">
                <a:ea typeface="宋体" panose="02010600030101010101" pitchFamily="2" charset="-122"/>
              </a:rPr>
              <a:t>（d）两点接地干扰</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down)">
                                      <p:cBhvr>
                                        <p:cTn id="12" dur="500"/>
                                        <p:tgtEl>
                                          <p:spTgt spid="10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nodeType="withEffect">
                                  <p:stCondLst>
                                    <p:cond delay="0"/>
                                  </p:stCondLst>
                                  <p:childTnLst>
                                    <p:set>
                                      <p:cBhvr>
                                        <p:cTn id="17" dur="1" fill="hold">
                                          <p:stCondLst>
                                            <p:cond delay="0"/>
                                          </p:stCondLst>
                                        </p:cTn>
                                        <p:tgtEl>
                                          <p:spTgt spid="294"/>
                                        </p:tgtEl>
                                        <p:attrNameLst>
                                          <p:attrName>style.visibility</p:attrName>
                                        </p:attrNameLst>
                                      </p:cBhvr>
                                      <p:to>
                                        <p:strVal val="visible"/>
                                      </p:to>
                                    </p:set>
                                    <p:animEffect transition="in" filter="wipe(down)">
                                      <p:cBhvr>
                                        <p:cTn id="18" dur="500"/>
                                        <p:tgtEl>
                                          <p:spTgt spid="294"/>
                                        </p:tgtEl>
                                      </p:cBhvr>
                                    </p:animEffect>
                                  </p:childTnLst>
                                </p:cTn>
                              </p:par>
                              <p:par>
                                <p:cTn id="19" presetID="2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0" grpId="0"/>
      <p:bldP spid="2"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2460" y="497840"/>
            <a:ext cx="10471785" cy="4615815"/>
          </a:xfrm>
          <a:prstGeom prst="rect">
            <a:avLst/>
          </a:prstGeom>
          <a:noFill/>
        </p:spPr>
        <p:txBody>
          <a:bodyPr wrap="square" rtlCol="0">
            <a:spAutoFit/>
          </a:bodyPr>
          <a:lstStyle/>
          <a:p>
            <a:pPr indent="0" fontAlgn="auto">
              <a:lnSpc>
                <a:spcPct val="150000"/>
              </a:lnSpc>
              <a:buClrTx/>
              <a:buSzTx/>
              <a:buFontTx/>
            </a:pPr>
            <a:r>
              <a:rPr lang="zh-CN" altLang="en-US" sz="2800" dirty="0">
                <a:solidFill>
                  <a:srgbClr val="0000FF"/>
                </a:solidFill>
                <a:latin typeface="黑体" panose="02010609060101010101" charset="-122"/>
                <a:ea typeface="黑体" panose="02010609060101010101" charset="-122"/>
              </a:rPr>
              <a:t>（3）共模抑制比（CMRR）</a:t>
            </a:r>
          </a:p>
          <a:p>
            <a:pPr indent="0" fontAlgn="auto">
              <a:lnSpc>
                <a:spcPct val="150000"/>
              </a:lnSpc>
              <a:buClrTx/>
              <a:buSzTx/>
              <a:buFontTx/>
            </a:pPr>
            <a:r>
              <a:rPr lang="zh-CN" altLang="en-US" sz="2800" dirty="0">
                <a:latin typeface="黑体" panose="02010609060101010101" charset="-122"/>
                <a:ea typeface="黑体" panose="02010609060101010101" charset="-122"/>
              </a:rPr>
              <a:t>共模噪声只有转换成差模噪声才能形成干扰，这种转换是由测量装置的特性决定的。因此，</a:t>
            </a:r>
            <a:r>
              <a:rPr lang="zh-CN" altLang="en-US" sz="2800" dirty="0">
                <a:highlight>
                  <a:srgbClr val="FF00FF"/>
                </a:highlight>
                <a:latin typeface="黑体" panose="02010609060101010101" charset="-122"/>
                <a:ea typeface="黑体" panose="02010609060101010101" charset="-122"/>
              </a:rPr>
              <a:t>常用共模抑制比衡量测量装置抑制共模干扰的能力</a:t>
            </a:r>
            <a:r>
              <a:rPr lang="zh-CN" altLang="en-US" sz="2800" dirty="0">
                <a:latin typeface="黑体" panose="02010609060101010101" charset="-122"/>
                <a:ea typeface="黑体" panose="02010609060101010101" charset="-122"/>
              </a:rPr>
              <a:t>，定义为</a:t>
            </a:r>
          </a:p>
          <a:p>
            <a:pPr indent="0" fontAlgn="auto">
              <a:lnSpc>
                <a:spcPct val="150000"/>
              </a:lnSpc>
              <a:buClrTx/>
              <a:buSzTx/>
              <a:buFontTx/>
            </a:pPr>
            <a:endParaRPr lang="zh-CN" altLang="en-US" sz="2800" dirty="0">
              <a:latin typeface="黑体" panose="02010609060101010101" charset="-122"/>
              <a:ea typeface="黑体" panose="02010609060101010101" charset="-122"/>
            </a:endParaRPr>
          </a:p>
          <a:p>
            <a:pPr indent="0" fontAlgn="auto">
              <a:lnSpc>
                <a:spcPct val="150000"/>
              </a:lnSpc>
              <a:buClrTx/>
              <a:buSzTx/>
              <a:buFontTx/>
            </a:pPr>
            <a:r>
              <a:rPr lang="zh-CN" altLang="en-US" sz="2800" dirty="0">
                <a:latin typeface="黑体" panose="02010609060101010101" charset="-122"/>
                <a:ea typeface="黑体" panose="02010609060101010101" charset="-122"/>
              </a:rPr>
              <a:t>                           或</a:t>
            </a:r>
          </a:p>
          <a:p>
            <a:pPr indent="0" fontAlgn="auto">
              <a:lnSpc>
                <a:spcPct val="150000"/>
              </a:lnSpc>
              <a:buClrTx/>
              <a:buSzTx/>
              <a:buFontTx/>
            </a:pPr>
            <a:endParaRPr lang="zh-CN" altLang="en-US" sz="2800" dirty="0">
              <a:latin typeface="黑体" panose="02010609060101010101" charset="-122"/>
              <a:ea typeface="黑体" panose="02010609060101010101" charset="-122"/>
            </a:endParaRPr>
          </a:p>
        </p:txBody>
      </p:sp>
      <p:graphicFrame>
        <p:nvGraphicFramePr>
          <p:cNvPr id="2" name="对象 -2147482558"/>
          <p:cNvGraphicFramePr>
            <a:graphicFrameLocks noChangeAspect="1"/>
          </p:cNvGraphicFramePr>
          <p:nvPr/>
        </p:nvGraphicFramePr>
        <p:xfrm>
          <a:off x="2350770" y="3273425"/>
          <a:ext cx="2846705" cy="1029970"/>
        </p:xfrm>
        <a:graphic>
          <a:graphicData uri="http://schemas.openxmlformats.org/presentationml/2006/ole">
            <mc:AlternateContent xmlns:mc="http://schemas.openxmlformats.org/markup-compatibility/2006">
              <mc:Choice xmlns:v="urn:schemas-microsoft-com:vml" Requires="v">
                <p:oleObj spid="_x0000_s14357" r:id="rId4" imgW="1346200" imgH="482600" progId="Equation.3">
                  <p:embed/>
                </p:oleObj>
              </mc:Choice>
              <mc:Fallback>
                <p:oleObj r:id="rId4" imgW="1346200" imgH="482600" progId="Equation.3">
                  <p:embed/>
                  <p:pic>
                    <p:nvPicPr>
                      <p:cNvPr id="0" name="图片 3075"/>
                      <p:cNvPicPr/>
                      <p:nvPr/>
                    </p:nvPicPr>
                    <p:blipFill>
                      <a:blip r:embed="rId5"/>
                      <a:stretch>
                        <a:fillRect/>
                      </a:stretch>
                    </p:blipFill>
                    <p:spPr>
                      <a:xfrm>
                        <a:off x="2350770" y="3273425"/>
                        <a:ext cx="2846705" cy="1029970"/>
                      </a:xfrm>
                      <a:prstGeom prst="rect">
                        <a:avLst/>
                      </a:prstGeom>
                      <a:noFill/>
                      <a:ln w="38100">
                        <a:noFill/>
                        <a:miter/>
                      </a:ln>
                    </p:spPr>
                  </p:pic>
                </p:oleObj>
              </mc:Fallback>
            </mc:AlternateContent>
          </a:graphicData>
        </a:graphic>
      </p:graphicFrame>
      <p:graphicFrame>
        <p:nvGraphicFramePr>
          <p:cNvPr id="4" name="对象 -2147482557"/>
          <p:cNvGraphicFramePr>
            <a:graphicFrameLocks noChangeAspect="1"/>
          </p:cNvGraphicFramePr>
          <p:nvPr/>
        </p:nvGraphicFramePr>
        <p:xfrm>
          <a:off x="6461760" y="3142615"/>
          <a:ext cx="3185160" cy="1160780"/>
        </p:xfrm>
        <a:graphic>
          <a:graphicData uri="http://schemas.openxmlformats.org/presentationml/2006/ole">
            <mc:AlternateContent xmlns:mc="http://schemas.openxmlformats.org/markup-compatibility/2006">
              <mc:Choice xmlns:v="urn:schemas-microsoft-com:vml" Requires="v">
                <p:oleObj spid="_x0000_s14358" r:id="rId6" imgW="1333500" imgH="482600" progId="Equation.3">
                  <p:embed/>
                </p:oleObj>
              </mc:Choice>
              <mc:Fallback>
                <p:oleObj r:id="rId6" imgW="1333500" imgH="482600" progId="Equation.3">
                  <p:embed/>
                  <p:pic>
                    <p:nvPicPr>
                      <p:cNvPr id="0" name="图片 7"/>
                      <p:cNvPicPr/>
                      <p:nvPr/>
                    </p:nvPicPr>
                    <p:blipFill>
                      <a:blip r:embed="rId7"/>
                      <a:stretch>
                        <a:fillRect/>
                      </a:stretch>
                    </p:blipFill>
                    <p:spPr>
                      <a:xfrm>
                        <a:off x="6461760" y="3142615"/>
                        <a:ext cx="3185160" cy="1160780"/>
                      </a:xfrm>
                      <a:prstGeom prst="rect">
                        <a:avLst/>
                      </a:prstGeom>
                      <a:noFill/>
                      <a:ln w="38100">
                        <a:noFill/>
                        <a:miter/>
                      </a:ln>
                    </p:spPr>
                  </p:pic>
                </p:oleObj>
              </mc:Fallback>
            </mc:AlternateContent>
          </a:graphicData>
        </a:graphic>
      </p:graphicFrame>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8960" y="156210"/>
            <a:ext cx="10471785" cy="5692775"/>
          </a:xfrm>
          <a:prstGeom prst="rect">
            <a:avLst/>
          </a:prstGeom>
          <a:noFill/>
        </p:spPr>
        <p:txBody>
          <a:bodyPr wrap="square" rtlCol="0">
            <a:spAutoFit/>
          </a:bodyPr>
          <a:lstStyle/>
          <a:p>
            <a:pPr indent="0" fontAlgn="auto">
              <a:lnSpc>
                <a:spcPct val="150000"/>
              </a:lnSpc>
              <a:buClrTx/>
              <a:buSzTx/>
              <a:buFontTx/>
            </a:pPr>
            <a:r>
              <a:rPr lang="en-US" altLang="zh-CN" sz="2800" dirty="0" smtClean="0">
                <a:solidFill>
                  <a:srgbClr val="0000FF"/>
                </a:solidFill>
                <a:latin typeface="黑体" panose="02010609060101010101" charset="-122"/>
                <a:ea typeface="黑体" panose="02010609060101010101" charset="-122"/>
              </a:rPr>
              <a:t>14.2.2 </a:t>
            </a:r>
            <a:r>
              <a:rPr lang="zh-CN" altLang="en-US" sz="2800" dirty="0" smtClean="0">
                <a:solidFill>
                  <a:srgbClr val="0000FF"/>
                </a:solidFill>
                <a:latin typeface="黑体" panose="02010609060101010101" charset="-122"/>
                <a:ea typeface="黑体" panose="02010609060101010101" charset="-122"/>
              </a:rPr>
              <a:t>干扰</a:t>
            </a:r>
            <a:r>
              <a:rPr lang="zh-CN" altLang="en-US" sz="2800" dirty="0">
                <a:solidFill>
                  <a:srgbClr val="0000FF"/>
                </a:solidFill>
                <a:latin typeface="黑体" panose="02010609060101010101" charset="-122"/>
                <a:ea typeface="黑体" panose="02010609060101010101" charset="-122"/>
              </a:rPr>
              <a:t>的抑制技术</a:t>
            </a:r>
          </a:p>
          <a:p>
            <a:pPr indent="0" fontAlgn="auto">
              <a:lnSpc>
                <a:spcPct val="200000"/>
              </a:lnSpc>
              <a:buClrTx/>
              <a:buSzTx/>
              <a:buFontTx/>
            </a:pPr>
            <a:r>
              <a:rPr lang="zh-CN" altLang="en-US" sz="2800" dirty="0">
                <a:latin typeface="黑体" panose="02010609060101010101" charset="-122"/>
                <a:ea typeface="黑体" panose="02010609060101010101" charset="-122"/>
              </a:rPr>
              <a:t> 1.抑制干扰的方法</a:t>
            </a:r>
          </a:p>
          <a:p>
            <a:pPr indent="0" fontAlgn="auto">
              <a:lnSpc>
                <a:spcPct val="200000"/>
              </a:lnSpc>
              <a:buClrTx/>
              <a:buSzTx/>
              <a:buFontTx/>
            </a:pPr>
            <a:r>
              <a:rPr lang="zh-CN" altLang="en-US" sz="2800" dirty="0">
                <a:solidFill>
                  <a:srgbClr val="FF0000"/>
                </a:solidFill>
                <a:latin typeface="黑体" panose="02010609060101010101" charset="-122"/>
                <a:ea typeface="黑体" panose="02010609060101010101" charset="-122"/>
              </a:rPr>
              <a:t>（1）消除或抑制干扰源</a:t>
            </a:r>
          </a:p>
          <a:p>
            <a:pPr indent="0" fontAlgn="auto">
              <a:lnSpc>
                <a:spcPct val="200000"/>
              </a:lnSpc>
              <a:buClrTx/>
              <a:buSzTx/>
              <a:buFontTx/>
            </a:pPr>
            <a:r>
              <a:rPr lang="zh-CN" altLang="en-US" sz="2800" dirty="0">
                <a:solidFill>
                  <a:srgbClr val="FF0000"/>
                </a:solidFill>
                <a:latin typeface="黑体" panose="02010609060101010101" charset="-122"/>
                <a:ea typeface="黑体" panose="02010609060101010101" charset="-122"/>
              </a:rPr>
              <a:t>（2）破坏干扰途径</a:t>
            </a:r>
          </a:p>
          <a:p>
            <a:pPr indent="0" fontAlgn="auto">
              <a:lnSpc>
                <a:spcPct val="200000"/>
              </a:lnSpc>
              <a:buClrTx/>
              <a:buSzTx/>
              <a:buFontTx/>
            </a:pPr>
            <a:r>
              <a:rPr lang="zh-CN" altLang="en-US" sz="2800" dirty="0">
                <a:solidFill>
                  <a:srgbClr val="FF0000"/>
                </a:solidFill>
                <a:latin typeface="黑体" panose="02010609060101010101" charset="-122"/>
                <a:ea typeface="黑体" panose="02010609060101010101" charset="-122"/>
              </a:rPr>
              <a:t>（3）削弱接收电路对干扰的敏感性 </a:t>
            </a:r>
          </a:p>
          <a:p>
            <a:pPr indent="0" fontAlgn="auto">
              <a:lnSpc>
                <a:spcPct val="200000"/>
              </a:lnSpc>
              <a:buClrTx/>
              <a:buSzTx/>
              <a:buFontTx/>
            </a:pPr>
            <a:endParaRPr lang="zh-CN" altLang="en-US" sz="2800" dirty="0">
              <a:solidFill>
                <a:srgbClr val="FF0000"/>
              </a:solidFill>
              <a:latin typeface="黑体" panose="02010609060101010101" charset="-122"/>
              <a:ea typeface="黑体" panose="02010609060101010101" charset="-122"/>
            </a:endParaRPr>
          </a:p>
          <a:p>
            <a:pPr indent="0" fontAlgn="auto">
              <a:lnSpc>
                <a:spcPct val="150000"/>
              </a:lnSpc>
              <a:buClrTx/>
              <a:buSzTx/>
              <a:buFontTx/>
            </a:pPr>
            <a:r>
              <a:rPr lang="zh-CN" altLang="en-US" sz="2800" dirty="0">
                <a:latin typeface="黑体" panose="02010609060101010101" charset="-122"/>
                <a:ea typeface="黑体" panose="02010609060101010101" charset="-122"/>
              </a:rPr>
              <a:t>                      </a:t>
            </a:r>
          </a:p>
        </p:txBody>
      </p:sp>
    </p:spTree>
    <p:custDataLst>
      <p:tags r:id="rId1"/>
    </p:custData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8960" y="156210"/>
            <a:ext cx="10471785" cy="4924425"/>
          </a:xfrm>
          <a:prstGeom prst="rect">
            <a:avLst/>
          </a:prstGeom>
          <a:noFill/>
        </p:spPr>
        <p:txBody>
          <a:bodyPr wrap="square" rtlCol="0">
            <a:spAutoFit/>
          </a:bodyPr>
          <a:lstStyle/>
          <a:p>
            <a:pPr indent="0" fontAlgn="auto">
              <a:lnSpc>
                <a:spcPct val="150000"/>
              </a:lnSpc>
              <a:buClrTx/>
              <a:buSzTx/>
              <a:buFontTx/>
            </a:pPr>
            <a:r>
              <a:rPr lang="en-US" altLang="zh-CN" sz="3200" b="1" dirty="0" smtClean="0">
                <a:solidFill>
                  <a:srgbClr val="0000FF"/>
                </a:solidFill>
                <a:latin typeface="黑体" panose="02010609060101010101" charset="-122"/>
                <a:ea typeface="黑体" panose="02010609060101010101" charset="-122"/>
              </a:rPr>
              <a:t>2 </a:t>
            </a:r>
            <a:r>
              <a:rPr lang="zh-CN" altLang="en-US" sz="3200" b="1" dirty="0" smtClean="0">
                <a:solidFill>
                  <a:srgbClr val="0000FF"/>
                </a:solidFill>
                <a:latin typeface="黑体" panose="02010609060101010101" charset="-122"/>
                <a:ea typeface="黑体" panose="02010609060101010101" charset="-122"/>
              </a:rPr>
              <a:t>屏蔽</a:t>
            </a:r>
            <a:r>
              <a:rPr lang="zh-CN" altLang="en-US" sz="3200" b="1" dirty="0">
                <a:solidFill>
                  <a:srgbClr val="0000FF"/>
                </a:solidFill>
                <a:latin typeface="黑体" panose="02010609060101010101" charset="-122"/>
                <a:ea typeface="黑体" panose="02010609060101010101" charset="-122"/>
              </a:rPr>
              <a:t>技术</a:t>
            </a:r>
          </a:p>
          <a:p>
            <a:pPr indent="0" fontAlgn="auto">
              <a:lnSpc>
                <a:spcPct val="200000"/>
              </a:lnSpc>
              <a:buClrTx/>
              <a:buSzTx/>
              <a:buFontTx/>
            </a:pPr>
            <a:r>
              <a:rPr lang="zh-CN" altLang="en-US" sz="2800" dirty="0">
                <a:solidFill>
                  <a:srgbClr val="FF0000"/>
                </a:solidFill>
                <a:latin typeface="黑体" panose="02010609060101010101" charset="-122"/>
                <a:ea typeface="黑体" panose="02010609060101010101" charset="-122"/>
              </a:rPr>
              <a:t>（1） 静电屏蔽 </a:t>
            </a:r>
          </a:p>
          <a:p>
            <a:pPr indent="0" fontAlgn="auto">
              <a:lnSpc>
                <a:spcPct val="150000"/>
              </a:lnSpc>
              <a:buClrTx/>
              <a:buSzTx/>
              <a:buFontTx/>
            </a:pPr>
            <a:r>
              <a:rPr lang="zh-CN" altLang="en-US" sz="2800" dirty="0">
                <a:solidFill>
                  <a:schemeClr val="tx1"/>
                </a:solidFill>
                <a:latin typeface="黑体" panose="02010609060101010101" charset="-122"/>
                <a:ea typeface="黑体" panose="02010609060101010101" charset="-122"/>
              </a:rPr>
              <a:t>若将金属屏蔽盒接地，则屏蔽盒内的电力线不会传到外部，外部的电力线也不会穿透屏蔽盒进入内部。 前者可抑制干扰源，后者可阻截干扰的传输途径。所以静电屏蔽也叫电场屏蔽， 可以抑制电场耦合的干扰</a:t>
            </a:r>
          </a:p>
          <a:p>
            <a:pPr indent="0" fontAlgn="auto">
              <a:lnSpc>
                <a:spcPct val="150000"/>
              </a:lnSpc>
              <a:buClrTx/>
              <a:buSzTx/>
              <a:buFontTx/>
            </a:pPr>
            <a:r>
              <a:rPr lang="zh-CN" altLang="en-US" sz="2800" dirty="0">
                <a:latin typeface="黑体" panose="02010609060101010101" charset="-122"/>
                <a:ea typeface="黑体" panose="02010609060101010101" charset="-122"/>
              </a:rPr>
              <a:t>                      </a:t>
            </a:r>
          </a:p>
        </p:txBody>
      </p:sp>
      <p:pic>
        <p:nvPicPr>
          <p:cNvPr id="4" name="图片 3" descr="图片包含 物体&#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331" y="4115772"/>
            <a:ext cx="5334000" cy="2190750"/>
          </a:xfrm>
          <a:prstGeom prst="rect">
            <a:avLst/>
          </a:prstGeom>
        </p:spPr>
      </p:pic>
    </p:spTree>
    <p:custDataLst>
      <p:tags r:id="rId1"/>
    </p:custData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8960" y="156210"/>
            <a:ext cx="10471785" cy="737235"/>
          </a:xfrm>
          <a:prstGeom prst="rect">
            <a:avLst/>
          </a:prstGeom>
          <a:noFill/>
        </p:spPr>
        <p:txBody>
          <a:bodyPr wrap="square" rtlCol="0">
            <a:spAutoFit/>
          </a:bodyPr>
          <a:lstStyle/>
          <a:p>
            <a:pPr indent="0" fontAlgn="auto">
              <a:lnSpc>
                <a:spcPct val="150000"/>
              </a:lnSpc>
              <a:buClrTx/>
              <a:buSzTx/>
              <a:buFontTx/>
            </a:pPr>
            <a:r>
              <a:rPr lang="zh-CN" altLang="en-US" sz="2800">
                <a:latin typeface="黑体" panose="02010609060101010101" charset="-122"/>
                <a:ea typeface="黑体" panose="02010609060101010101" charset="-122"/>
              </a:rPr>
              <a:t>                       </a:t>
            </a:r>
          </a:p>
        </p:txBody>
      </p:sp>
      <p:pic>
        <p:nvPicPr>
          <p:cNvPr id="10111" name="图片 10111" descr="10-14"/>
          <p:cNvPicPr>
            <a:picLocks noChangeAspect="1" noChangeArrowheads="1"/>
          </p:cNvPicPr>
          <p:nvPr/>
        </p:nvPicPr>
        <p:blipFill>
          <a:blip r:embed="rId3" cstate="print"/>
          <a:srcRect/>
          <a:stretch>
            <a:fillRect/>
          </a:stretch>
        </p:blipFill>
        <p:spPr>
          <a:xfrm>
            <a:off x="2329180" y="479425"/>
            <a:ext cx="7251065" cy="2516505"/>
          </a:xfrm>
          <a:prstGeom prst="rect">
            <a:avLst/>
          </a:prstGeom>
          <a:noFill/>
          <a:ln w="9525">
            <a:noFill/>
            <a:miter lim="800000"/>
            <a:headEnd/>
            <a:tailEnd/>
          </a:ln>
        </p:spPr>
      </p:pic>
      <p:pic>
        <p:nvPicPr>
          <p:cNvPr id="10112" name="图片 10112" descr="10-15"/>
          <p:cNvPicPr>
            <a:picLocks noChangeAspect="1" noChangeArrowheads="1"/>
          </p:cNvPicPr>
          <p:nvPr/>
        </p:nvPicPr>
        <p:blipFill>
          <a:blip r:embed="rId4" cstate="print"/>
          <a:srcRect/>
          <a:stretch>
            <a:fillRect/>
          </a:stretch>
        </p:blipFill>
        <p:spPr>
          <a:xfrm>
            <a:off x="437515" y="3827272"/>
            <a:ext cx="5182235" cy="1591945"/>
          </a:xfrm>
          <a:prstGeom prst="rect">
            <a:avLst/>
          </a:prstGeom>
          <a:noFill/>
          <a:ln w="9525">
            <a:noFill/>
            <a:miter lim="800000"/>
            <a:headEnd/>
            <a:tailEnd/>
          </a:ln>
        </p:spPr>
      </p:pic>
      <p:sp>
        <p:nvSpPr>
          <p:cNvPr id="100" name="文本框 99"/>
          <p:cNvSpPr txBox="1"/>
          <p:nvPr/>
        </p:nvSpPr>
        <p:spPr>
          <a:xfrm>
            <a:off x="3554730" y="3302635"/>
            <a:ext cx="5080000" cy="337185"/>
          </a:xfrm>
          <a:prstGeom prst="rect">
            <a:avLst/>
          </a:prstGeom>
          <a:noFill/>
          <a:ln w="9525">
            <a:noFill/>
          </a:ln>
        </p:spPr>
        <p:txBody>
          <a:bodyPr>
            <a:spAutoFit/>
          </a:bodyPr>
          <a:lstStyle/>
          <a:p>
            <a:pPr indent="266700" algn="ctr"/>
            <a:r>
              <a:rPr lang="zh-CN" sz="1600" b="0" dirty="0">
                <a:ea typeface="宋体" panose="02010600030101010101" pitchFamily="2" charset="-122"/>
              </a:rPr>
              <a:t>静电屏蔽的原理图</a:t>
            </a:r>
            <a:endParaRPr lang="zh-CN" altLang="en-US" sz="1600" dirty="0"/>
          </a:p>
        </p:txBody>
      </p:sp>
      <p:sp>
        <p:nvSpPr>
          <p:cNvPr id="2" name="文本框 1"/>
          <p:cNvSpPr txBox="1"/>
          <p:nvPr/>
        </p:nvSpPr>
        <p:spPr>
          <a:xfrm>
            <a:off x="375615" y="5799772"/>
            <a:ext cx="5080000" cy="337185"/>
          </a:xfrm>
          <a:prstGeom prst="rect">
            <a:avLst/>
          </a:prstGeom>
          <a:noFill/>
          <a:ln w="9525">
            <a:noFill/>
          </a:ln>
        </p:spPr>
        <p:txBody>
          <a:bodyPr>
            <a:spAutoFit/>
          </a:bodyPr>
          <a:lstStyle/>
          <a:p>
            <a:pPr indent="266700" algn="ctr"/>
            <a:r>
              <a:rPr lang="zh-CN" sz="1600" b="0" dirty="0">
                <a:ea typeface="宋体" panose="02010600030101010101" pitchFamily="2" charset="-122"/>
              </a:rPr>
              <a:t>接地导线的屏蔽作用</a:t>
            </a:r>
            <a:endParaRPr lang="zh-CN" altLang="en-US" sz="1600" dirty="0"/>
          </a:p>
        </p:txBody>
      </p:sp>
      <p:sp>
        <p:nvSpPr>
          <p:cNvPr id="4" name="矩形 3"/>
          <p:cNvSpPr/>
          <p:nvPr/>
        </p:nvSpPr>
        <p:spPr>
          <a:xfrm>
            <a:off x="5954712" y="4050793"/>
            <a:ext cx="6092825" cy="1200329"/>
          </a:xfrm>
          <a:prstGeom prst="rect">
            <a:avLst/>
          </a:prstGeom>
        </p:spPr>
        <p:txBody>
          <a:bodyPr>
            <a:spAutoFit/>
          </a:bodyPr>
          <a:lstStyle/>
          <a:p>
            <a:r>
              <a:rPr lang="zh-CN" altLang="en-US" dirty="0"/>
              <a:t>为了达到较好的静电屏蔽效果，应注意以下几个问题：</a:t>
            </a:r>
          </a:p>
          <a:p>
            <a:r>
              <a:rPr lang="en-US" altLang="zh-CN" dirty="0"/>
              <a:t>1</a:t>
            </a:r>
            <a:r>
              <a:rPr lang="zh-CN" altLang="en-US" dirty="0"/>
              <a:t>）选用铜、铝等低电阻金属材料作屏蔽盒。</a:t>
            </a:r>
          </a:p>
          <a:p>
            <a:r>
              <a:rPr lang="en-US" altLang="zh-CN" dirty="0" smtClean="0"/>
              <a:t>2)  </a:t>
            </a:r>
            <a:r>
              <a:rPr lang="zh-CN" altLang="en-US" dirty="0"/>
              <a:t>屏蔽盒要良好地接地。</a:t>
            </a:r>
          </a:p>
          <a:p>
            <a:r>
              <a:rPr lang="en-US" altLang="zh-CN" dirty="0"/>
              <a:t>3</a:t>
            </a:r>
            <a:r>
              <a:rPr lang="zh-CN" altLang="en-US" dirty="0"/>
              <a:t>）尽量缩短被屏蔽电路伸出屏蔽盒之外的导线长度。</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111"/>
                                        </p:tgtEl>
                                        <p:attrNameLst>
                                          <p:attrName>style.visibility</p:attrName>
                                        </p:attrNameLst>
                                      </p:cBhvr>
                                      <p:to>
                                        <p:strVal val="visible"/>
                                      </p:to>
                                    </p:set>
                                    <p:anim to="" calcmode="lin" valueType="num">
                                      <p:cBhvr>
                                        <p:cTn id="7" dur="1" fill="hold"/>
                                        <p:tgtEl>
                                          <p:spTgt spid="10111"/>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112"/>
                                        </p:tgtEl>
                                        <p:attrNameLst>
                                          <p:attrName>style.visibility</p:attrName>
                                        </p:attrNameLst>
                                      </p:cBhvr>
                                      <p:to>
                                        <p:strVal val="visible"/>
                                      </p:to>
                                    </p:set>
                                    <p:anim to="" calcmode="lin" valueType="num">
                                      <p:cBhvr>
                                        <p:cTn id="12" dur="1" fill="hold"/>
                                        <p:tgtEl>
                                          <p:spTgt spid="1011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8660" y="1686560"/>
            <a:ext cx="10471785" cy="2676525"/>
          </a:xfrm>
          <a:prstGeom prst="rect">
            <a:avLst/>
          </a:prstGeom>
          <a:noFill/>
        </p:spPr>
        <p:txBody>
          <a:bodyPr wrap="square" rtlCol="0">
            <a:spAutoFit/>
          </a:bodyPr>
          <a:lstStyle/>
          <a:p>
            <a:pPr indent="0" fontAlgn="auto">
              <a:lnSpc>
                <a:spcPct val="150000"/>
              </a:lnSpc>
              <a:buClrTx/>
              <a:buSzTx/>
              <a:buFontTx/>
            </a:pPr>
            <a:r>
              <a:rPr lang="zh-CN" altLang="en-US" sz="2800" dirty="0">
                <a:solidFill>
                  <a:schemeClr val="tx1"/>
                </a:solidFill>
                <a:latin typeface="黑体" panose="02010609060101010101" charset="-122"/>
                <a:ea typeface="黑体" panose="02010609060101010101" charset="-122"/>
              </a:rPr>
              <a:t>电磁屏蔽主要是抑制高频电磁场的干扰， 屏蔽体采用良导体材料（铜、 铝或镀银铜板）， </a:t>
            </a:r>
            <a:r>
              <a:rPr lang="zh-CN" altLang="en-US" sz="2800" dirty="0">
                <a:solidFill>
                  <a:srgbClr val="FF0000"/>
                </a:solidFill>
                <a:latin typeface="黑体" panose="02010609060101010101" charset="-122"/>
                <a:ea typeface="黑体" panose="02010609060101010101" charset="-122"/>
              </a:rPr>
              <a:t>利用高频电磁场在屏蔽导体内产生涡流的效应</a:t>
            </a:r>
            <a:r>
              <a:rPr lang="zh-CN" altLang="en-US" sz="2800" dirty="0">
                <a:solidFill>
                  <a:schemeClr val="tx1"/>
                </a:solidFill>
                <a:latin typeface="黑体" panose="02010609060101010101" charset="-122"/>
                <a:ea typeface="黑体" panose="02010609060101010101" charset="-122"/>
              </a:rPr>
              <a:t>，一方面消耗电磁场能量，另一方面涡电流产生反磁场抵消高频干扰磁场，从而达到磁屏蔽的效果。</a:t>
            </a:r>
            <a:r>
              <a:rPr lang="zh-CN" altLang="en-US" sz="2800" dirty="0">
                <a:latin typeface="黑体" panose="02010609060101010101" charset="-122"/>
                <a:ea typeface="黑体" panose="02010609060101010101" charset="-122"/>
              </a:rPr>
              <a:t>     </a:t>
            </a:r>
          </a:p>
        </p:txBody>
      </p:sp>
      <p:sp>
        <p:nvSpPr>
          <p:cNvPr id="2" name="文本框 1"/>
          <p:cNvSpPr txBox="1"/>
          <p:nvPr/>
        </p:nvSpPr>
        <p:spPr>
          <a:xfrm>
            <a:off x="705485" y="502285"/>
            <a:ext cx="2672080" cy="737235"/>
          </a:xfrm>
          <a:prstGeom prst="rect">
            <a:avLst/>
          </a:prstGeom>
          <a:noFill/>
        </p:spPr>
        <p:txBody>
          <a:bodyPr wrap="none" rtlCol="0" anchor="t">
            <a:spAutoFit/>
          </a:bodyPr>
          <a:lstStyle/>
          <a:p>
            <a:pPr indent="0" fontAlgn="auto">
              <a:lnSpc>
                <a:spcPct val="150000"/>
              </a:lnSpc>
              <a:buClrTx/>
              <a:buSzTx/>
              <a:buFontTx/>
            </a:pPr>
            <a:r>
              <a:rPr lang="zh-CN" altLang="en-US" sz="2800">
                <a:solidFill>
                  <a:srgbClr val="FF0000"/>
                </a:solidFill>
                <a:latin typeface="黑体" panose="02010609060101010101" charset="-122"/>
                <a:ea typeface="黑体" panose="02010609060101010101" charset="-122"/>
                <a:sym typeface="+mn-ea"/>
              </a:rPr>
              <a:t>（2） 电磁屏蔽</a:t>
            </a:r>
            <a:r>
              <a:rPr lang="zh-CN" altLang="en-US">
                <a:solidFill>
                  <a:srgbClr val="FF0000"/>
                </a:solidFill>
                <a:latin typeface="黑体" panose="02010609060101010101" charset="-122"/>
                <a:ea typeface="黑体" panose="02010609060101010101" charset="-122"/>
                <a:sym typeface="+mn-ea"/>
              </a:rPr>
              <a:t> </a:t>
            </a:r>
            <a:endParaRPr lang="zh-CN" altLang="en-US"/>
          </a:p>
        </p:txBody>
      </p:sp>
    </p:spTree>
    <p:custDataLst>
      <p:tags r:id="rId1"/>
    </p:custData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8960" y="156210"/>
            <a:ext cx="10471785" cy="2676525"/>
          </a:xfrm>
          <a:prstGeom prst="rect">
            <a:avLst/>
          </a:prstGeom>
          <a:noFill/>
        </p:spPr>
        <p:txBody>
          <a:bodyPr wrap="square" rtlCol="0">
            <a:spAutoFit/>
          </a:bodyPr>
          <a:lstStyle/>
          <a:p>
            <a:pPr indent="0" fontAlgn="auto">
              <a:lnSpc>
                <a:spcPct val="150000"/>
              </a:lnSpc>
              <a:buClrTx/>
              <a:buSzTx/>
              <a:buFontTx/>
            </a:pPr>
            <a:r>
              <a:rPr lang="zh-CN" altLang="en-US" sz="2800">
                <a:solidFill>
                  <a:srgbClr val="FF0000"/>
                </a:solidFill>
                <a:latin typeface="黑体" panose="02010609060101010101" charset="-122"/>
                <a:ea typeface="黑体" panose="02010609060101010101" charset="-122"/>
              </a:rPr>
              <a:t>（3） 磁屏蔽</a:t>
            </a:r>
          </a:p>
          <a:p>
            <a:pPr indent="0" fontAlgn="auto">
              <a:lnSpc>
                <a:spcPct val="150000"/>
              </a:lnSpc>
              <a:buClrTx/>
              <a:buSzTx/>
              <a:buFontTx/>
            </a:pPr>
            <a:r>
              <a:rPr lang="zh-CN" altLang="en-US" sz="2800">
                <a:latin typeface="黑体" panose="02010609060101010101" charset="-122"/>
                <a:ea typeface="黑体" panose="02010609060101010101" charset="-122"/>
              </a:rPr>
              <a:t>对低频磁场的屏蔽，要用高导磁材料，使干扰磁感线在屏蔽体内构成回路，屏蔽体以外的漏磁通很少，从而抑制了低频磁场的干扰作用。   </a:t>
            </a:r>
          </a:p>
        </p:txBody>
      </p:sp>
      <p:pic>
        <p:nvPicPr>
          <p:cNvPr id="10113" name="图片 10113" descr="10-16"/>
          <p:cNvPicPr>
            <a:picLocks noChangeAspect="1" noChangeArrowheads="1"/>
          </p:cNvPicPr>
          <p:nvPr/>
        </p:nvPicPr>
        <p:blipFill>
          <a:blip r:embed="rId3" cstate="print"/>
          <a:srcRect/>
          <a:stretch>
            <a:fillRect/>
          </a:stretch>
        </p:blipFill>
        <p:spPr>
          <a:xfrm>
            <a:off x="2763520" y="2988310"/>
            <a:ext cx="6382385" cy="1999615"/>
          </a:xfrm>
          <a:prstGeom prst="rect">
            <a:avLst/>
          </a:prstGeom>
          <a:noFill/>
          <a:ln w="9525">
            <a:noFill/>
            <a:miter lim="800000"/>
            <a:headEnd/>
            <a:tailEnd/>
          </a:ln>
        </p:spPr>
      </p:pic>
      <p:sp>
        <p:nvSpPr>
          <p:cNvPr id="100" name="文本框 99"/>
          <p:cNvSpPr txBox="1"/>
          <p:nvPr/>
        </p:nvSpPr>
        <p:spPr>
          <a:xfrm>
            <a:off x="4566920" y="5272405"/>
            <a:ext cx="5080000" cy="337185"/>
          </a:xfrm>
          <a:prstGeom prst="rect">
            <a:avLst/>
          </a:prstGeom>
          <a:noFill/>
          <a:ln w="9525">
            <a:noFill/>
          </a:ln>
        </p:spPr>
        <p:txBody>
          <a:bodyPr>
            <a:spAutoFit/>
          </a:bodyPr>
          <a:lstStyle/>
          <a:p>
            <a:pPr indent="0"/>
            <a:r>
              <a:rPr lang="zh-CN" sz="1600" b="0">
                <a:ea typeface="宋体" panose="02010600030101010101" pitchFamily="2" charset="-122"/>
              </a:rPr>
              <a:t>图</a:t>
            </a:r>
            <a:r>
              <a:rPr lang="en-US" sz="1600" b="0">
                <a:latin typeface="Times New Roman" panose="02020603050405020304" charset="0"/>
                <a:ea typeface="宋体" panose="02010600030101010101" pitchFamily="2" charset="-122"/>
              </a:rPr>
              <a:t>1</a:t>
            </a:r>
            <a:r>
              <a:rPr lang="en-US" sz="1600" b="0">
                <a:latin typeface="Times New Roman" panose="02020603050405020304" charset="0"/>
                <a:ea typeface="宋体" panose="02010600030101010101" pitchFamily="2" charset="-122"/>
                <a:cs typeface="Times New Roman" panose="02020603050405020304" charset="0"/>
              </a:rPr>
              <a:t>4</a:t>
            </a:r>
            <a:r>
              <a:rPr lang="en-US" sz="1600" b="0">
                <a:latin typeface="Times New Roman" panose="02020603050405020304" charset="0"/>
                <a:ea typeface="宋体" panose="02010600030101010101" pitchFamily="2" charset="-122"/>
              </a:rPr>
              <a:t>-16 </a:t>
            </a:r>
            <a:r>
              <a:rPr lang="zh-CN" sz="1600" b="0">
                <a:ea typeface="宋体" panose="02010600030101010101" pitchFamily="2" charset="-122"/>
              </a:rPr>
              <a:t>磁屏蔽的原理图</a:t>
            </a:r>
            <a:endParaRPr lang="zh-CN" altLang="en-US" sz="1600"/>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113"/>
                                        </p:tgtEl>
                                        <p:attrNameLst>
                                          <p:attrName>style.visibility</p:attrName>
                                        </p:attrNameLst>
                                      </p:cBhvr>
                                      <p:to>
                                        <p:strVal val="visible"/>
                                      </p:to>
                                    </p:set>
                                    <p:anim to="" calcmode="lin" valueType="num">
                                      <p:cBhvr>
                                        <p:cTn id="7" dur="1" fill="hold"/>
                                        <p:tgtEl>
                                          <p:spTgt spid="1011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8960" y="156210"/>
            <a:ext cx="10471785" cy="1383665"/>
          </a:xfrm>
          <a:prstGeom prst="rect">
            <a:avLst/>
          </a:prstGeom>
          <a:noFill/>
        </p:spPr>
        <p:txBody>
          <a:bodyPr wrap="square" rtlCol="0">
            <a:spAutoFit/>
          </a:bodyPr>
          <a:lstStyle/>
          <a:p>
            <a:pPr indent="0" fontAlgn="auto">
              <a:lnSpc>
                <a:spcPct val="150000"/>
              </a:lnSpc>
              <a:buClrTx/>
              <a:buSzTx/>
              <a:buFontTx/>
            </a:pPr>
            <a:r>
              <a:rPr lang="zh-CN" altLang="en-US" sz="2800">
                <a:solidFill>
                  <a:srgbClr val="FF0000"/>
                </a:solidFill>
                <a:latin typeface="黑体" panose="02010609060101010101" charset="-122"/>
                <a:ea typeface="黑体" panose="02010609060101010101" charset="-122"/>
              </a:rPr>
              <a:t>（4）驱动屏蔽的概念</a:t>
            </a:r>
          </a:p>
          <a:p>
            <a:pPr indent="0" fontAlgn="auto">
              <a:lnSpc>
                <a:spcPct val="150000"/>
              </a:lnSpc>
              <a:buClrTx/>
              <a:buSzTx/>
              <a:buFontTx/>
            </a:pPr>
            <a:r>
              <a:rPr lang="zh-CN" altLang="en-US" sz="2800">
                <a:latin typeface="黑体" panose="02010609060101010101" charset="-122"/>
                <a:ea typeface="黑体" panose="02010609060101010101" charset="-122"/>
              </a:rPr>
              <a:t>驱动屏蔽是基于驱动电缆原理， 以提高静电屏蔽效果的技术。  </a:t>
            </a:r>
          </a:p>
        </p:txBody>
      </p:sp>
      <p:sp>
        <p:nvSpPr>
          <p:cNvPr id="100" name="文本框 99"/>
          <p:cNvSpPr txBox="1"/>
          <p:nvPr/>
        </p:nvSpPr>
        <p:spPr>
          <a:xfrm>
            <a:off x="460819" y="5174615"/>
            <a:ext cx="5080000" cy="337185"/>
          </a:xfrm>
          <a:prstGeom prst="rect">
            <a:avLst/>
          </a:prstGeom>
          <a:noFill/>
          <a:ln w="9525">
            <a:noFill/>
          </a:ln>
        </p:spPr>
        <p:txBody>
          <a:bodyPr>
            <a:spAutoFit/>
          </a:bodyPr>
          <a:lstStyle/>
          <a:p>
            <a:pPr indent="0" algn="ctr"/>
            <a:r>
              <a:rPr sz="1600" b="0" dirty="0">
                <a:ea typeface="宋体" panose="02010600030101010101" pitchFamily="2" charset="-122"/>
              </a:rPr>
              <a:t>图14-17 </a:t>
            </a:r>
            <a:r>
              <a:rPr sz="1600" b="0" dirty="0" err="1">
                <a:ea typeface="宋体" panose="02010600030101010101" pitchFamily="2" charset="-122"/>
              </a:rPr>
              <a:t>驱动屏蔽原理图</a:t>
            </a:r>
            <a:endParaRPr sz="1600" b="0" dirty="0">
              <a:ea typeface="宋体" panose="02010600030101010101" pitchFamily="2" charset="-122"/>
            </a:endParaRPr>
          </a:p>
        </p:txBody>
      </p:sp>
      <p:pic>
        <p:nvPicPr>
          <p:cNvPr id="10114" name="图片 10114" descr="10-17"/>
          <p:cNvPicPr>
            <a:picLocks noChangeAspect="1" noChangeArrowheads="1"/>
          </p:cNvPicPr>
          <p:nvPr/>
        </p:nvPicPr>
        <p:blipFill>
          <a:blip r:embed="rId3" cstate="print"/>
          <a:srcRect/>
          <a:stretch>
            <a:fillRect/>
          </a:stretch>
        </p:blipFill>
        <p:spPr>
          <a:xfrm>
            <a:off x="354457" y="2094865"/>
            <a:ext cx="5292725" cy="2667635"/>
          </a:xfrm>
          <a:prstGeom prst="rect">
            <a:avLst/>
          </a:prstGeom>
          <a:noFill/>
          <a:ln w="9525">
            <a:noFill/>
            <a:miter lim="800000"/>
            <a:headEnd/>
            <a:tailEnd/>
          </a:ln>
        </p:spPr>
      </p:pic>
      <p:sp>
        <p:nvSpPr>
          <p:cNvPr id="2" name="矩形 1"/>
          <p:cNvSpPr/>
          <p:nvPr/>
        </p:nvSpPr>
        <p:spPr>
          <a:xfrm>
            <a:off x="6080760" y="2498312"/>
            <a:ext cx="5230939" cy="2120452"/>
          </a:xfrm>
          <a:prstGeom prst="rect">
            <a:avLst/>
          </a:prstGeom>
        </p:spPr>
        <p:txBody>
          <a:bodyPr wrap="square">
            <a:spAutoFit/>
          </a:bodyPr>
          <a:lstStyle/>
          <a:p>
            <a:pPr>
              <a:lnSpc>
                <a:spcPct val="150000"/>
              </a:lnSpc>
            </a:pPr>
            <a:r>
              <a:rPr lang="zh-CN" altLang="en-US" dirty="0"/>
              <a:t>将被屏蔽导体 </a:t>
            </a:r>
            <a:r>
              <a:rPr lang="en-US" altLang="zh-CN" dirty="0"/>
              <a:t>B(</a:t>
            </a:r>
            <a:r>
              <a:rPr lang="zh-CN" altLang="en-US" dirty="0"/>
              <a:t>如电缆芯线</a:t>
            </a:r>
            <a:r>
              <a:rPr lang="en-US" altLang="zh-CN" dirty="0"/>
              <a:t>)</a:t>
            </a:r>
            <a:r>
              <a:rPr lang="zh-CN" altLang="en-US" dirty="0"/>
              <a:t>的电位经严格地 </a:t>
            </a:r>
            <a:r>
              <a:rPr lang="en-US" altLang="zh-CN" dirty="0"/>
              <a:t>1∶1 </a:t>
            </a:r>
            <a:r>
              <a:rPr lang="zh-CN" altLang="en-US" dirty="0"/>
              <a:t>电压跟随器去驱动屏蔽层导体 </a:t>
            </a:r>
            <a:r>
              <a:rPr lang="en-US" altLang="zh-CN" dirty="0"/>
              <a:t>C(</a:t>
            </a:r>
            <a:r>
              <a:rPr lang="zh-CN" altLang="en-US" dirty="0"/>
              <a:t>如</a:t>
            </a:r>
            <a:r>
              <a:rPr lang="zh-CN" altLang="en-US" dirty="0" smtClean="0"/>
              <a:t>电缆屏蔽</a:t>
            </a:r>
            <a:r>
              <a:rPr lang="zh-CN" altLang="en-US" dirty="0"/>
              <a:t>层</a:t>
            </a:r>
            <a:r>
              <a:rPr lang="en-US" altLang="zh-CN" dirty="0"/>
              <a:t>)</a:t>
            </a:r>
            <a:r>
              <a:rPr lang="zh-CN" altLang="en-US" dirty="0"/>
              <a:t>的电位，由运放的理想特性，使导体 </a:t>
            </a:r>
            <a:r>
              <a:rPr lang="en-US" altLang="zh-CN" dirty="0"/>
              <a:t>B</a:t>
            </a:r>
            <a:r>
              <a:rPr lang="zh-CN" altLang="en-US" dirty="0"/>
              <a:t>、运放输出端和导体 </a:t>
            </a:r>
            <a:r>
              <a:rPr lang="en-US" altLang="zh-CN" dirty="0"/>
              <a:t>C </a:t>
            </a:r>
            <a:r>
              <a:rPr lang="zh-CN" altLang="en-US" dirty="0"/>
              <a:t>的电位相等，</a:t>
            </a:r>
            <a:r>
              <a:rPr lang="en-US" altLang="zh-CN" dirty="0"/>
              <a:t>B </a:t>
            </a:r>
            <a:r>
              <a:rPr lang="zh-CN" altLang="en-US" dirty="0"/>
              <a:t>和 </a:t>
            </a:r>
            <a:r>
              <a:rPr lang="en-US" altLang="zh-CN" dirty="0" smtClean="0"/>
              <a:t>C</a:t>
            </a:r>
            <a:r>
              <a:rPr lang="zh-CN" altLang="en-US" dirty="0" smtClean="0"/>
              <a:t>间</a:t>
            </a:r>
            <a:r>
              <a:rPr lang="zh-CN" altLang="en-US" dirty="0"/>
              <a:t>分布电容 </a:t>
            </a:r>
            <a:r>
              <a:rPr lang="en-US" altLang="zh-CN" dirty="0"/>
              <a:t>C 2S </a:t>
            </a:r>
            <a:r>
              <a:rPr lang="zh-CN" altLang="en-US" dirty="0"/>
              <a:t>两端等电位，干扰源 </a:t>
            </a:r>
            <a:r>
              <a:rPr lang="en-US" altLang="zh-CN" dirty="0"/>
              <a:t>u N </a:t>
            </a:r>
            <a:r>
              <a:rPr lang="zh-CN" altLang="en-US" dirty="0"/>
              <a:t>不再影响导体 </a:t>
            </a:r>
            <a:r>
              <a:rPr lang="en-US" altLang="zh-CN" dirty="0"/>
              <a:t>B</a:t>
            </a:r>
            <a:r>
              <a:rPr lang="zh-CN" altLang="en-US" dirty="0"/>
              <a:t>。</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114"/>
                                        </p:tgtEl>
                                        <p:attrNameLst>
                                          <p:attrName>style.visibility</p:attrName>
                                        </p:attrNameLst>
                                      </p:cBhvr>
                                      <p:to>
                                        <p:strVal val="visible"/>
                                      </p:to>
                                    </p:set>
                                    <p:anim to="" calcmode="lin" valueType="num">
                                      <p:cBhvr>
                                        <p:cTn id="7" dur="1" fill="hold"/>
                                        <p:tgtEl>
                                          <p:spTgt spid="101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96825" y="1279729"/>
            <a:ext cx="10471785" cy="4616648"/>
          </a:xfrm>
          <a:prstGeom prst="rect">
            <a:avLst/>
          </a:prstGeom>
          <a:noFill/>
        </p:spPr>
        <p:txBody>
          <a:bodyPr wrap="square" rtlCol="0">
            <a:spAutoFit/>
          </a:bodyPr>
          <a:lstStyle/>
          <a:p>
            <a:pPr indent="0" fontAlgn="auto">
              <a:lnSpc>
                <a:spcPct val="150000"/>
              </a:lnSpc>
              <a:buClrTx/>
              <a:buSzTx/>
              <a:buFontTx/>
            </a:pPr>
            <a:r>
              <a:rPr lang="zh-CN" altLang="en-US" sz="2800" dirty="0">
                <a:solidFill>
                  <a:srgbClr val="0000FF"/>
                </a:solidFill>
                <a:latin typeface="黑体" panose="02010609060101010101" charset="-122"/>
                <a:ea typeface="黑体" panose="02010609060101010101" charset="-122"/>
              </a:rPr>
              <a:t>（1） 电气、电子设备中的地线</a:t>
            </a:r>
            <a:endParaRPr lang="en-US" altLang="zh-CN" sz="2800" dirty="0">
              <a:solidFill>
                <a:srgbClr val="0000FF"/>
              </a:solidFill>
              <a:latin typeface="黑体" panose="02010609060101010101" charset="-122"/>
              <a:ea typeface="黑体" panose="02010609060101010101" charset="-122"/>
            </a:endParaRPr>
          </a:p>
          <a:p>
            <a:pPr indent="0" fontAlgn="auto">
              <a:lnSpc>
                <a:spcPct val="150000"/>
              </a:lnSpc>
              <a:buClrTx/>
              <a:buSzTx/>
              <a:buFontTx/>
            </a:pPr>
            <a:r>
              <a:rPr lang="zh-CN" altLang="en-US" sz="2800" dirty="0">
                <a:latin typeface="黑体" panose="02010609060101010101" charset="-122"/>
                <a:ea typeface="黑体" panose="02010609060101010101" charset="-122"/>
              </a:rPr>
              <a:t>为保障安全，将电网零线和设备外壳接大地，称为</a:t>
            </a:r>
            <a:r>
              <a:rPr lang="zh-CN" altLang="en-US" sz="2800" dirty="0">
                <a:solidFill>
                  <a:srgbClr val="FF0000"/>
                </a:solidFill>
                <a:latin typeface="黑体" panose="02010609060101010101" charset="-122"/>
                <a:ea typeface="黑体" panose="02010609060101010101" charset="-122"/>
              </a:rPr>
              <a:t>保安地线</a:t>
            </a:r>
            <a:r>
              <a:rPr lang="zh-CN" altLang="en-US" sz="2800" dirty="0">
                <a:latin typeface="黑体" panose="02010609060101010101" charset="-122"/>
                <a:ea typeface="黑体" panose="02010609060101010101" charset="-122"/>
              </a:rPr>
              <a:t>。 对于以电能作为信号的通信、测量、计算控制等电子技术来说，把电信号的</a:t>
            </a:r>
            <a:r>
              <a:rPr lang="zh-CN" altLang="en-US" sz="2800" dirty="0">
                <a:solidFill>
                  <a:srgbClr val="FF0000"/>
                </a:solidFill>
                <a:latin typeface="黑体" panose="02010609060101010101" charset="-122"/>
                <a:ea typeface="黑体" panose="02010609060101010101" charset="-122"/>
              </a:rPr>
              <a:t>基准电位点称为“地”</a:t>
            </a:r>
            <a:r>
              <a:rPr lang="zh-CN" altLang="en-US" sz="2800" dirty="0">
                <a:latin typeface="黑体" panose="02010609060101010101" charset="-122"/>
                <a:ea typeface="黑体" panose="02010609060101010101" charset="-122"/>
              </a:rPr>
              <a:t>，它可能与大地是隔绝的，称为</a:t>
            </a:r>
            <a:r>
              <a:rPr lang="zh-CN" altLang="en-US" sz="2800" dirty="0">
                <a:solidFill>
                  <a:srgbClr val="FF0000"/>
                </a:solidFill>
                <a:latin typeface="黑体" panose="02010609060101010101" charset="-122"/>
                <a:ea typeface="黑体" panose="02010609060101010101" charset="-122"/>
              </a:rPr>
              <a:t>信号地线</a:t>
            </a:r>
            <a:r>
              <a:rPr lang="zh-CN" altLang="en-US" sz="2800" dirty="0" smtClean="0">
                <a:latin typeface="黑体" panose="02010609060101010101" charset="-122"/>
                <a:ea typeface="黑体" panose="02010609060101010101" charset="-122"/>
              </a:rPr>
              <a:t>。</a:t>
            </a:r>
            <a:endParaRPr lang="en-US" altLang="zh-CN" sz="2800" dirty="0" smtClean="0">
              <a:latin typeface="黑体" panose="02010609060101010101" charset="-122"/>
              <a:ea typeface="黑体" panose="02010609060101010101" charset="-122"/>
            </a:endParaRPr>
          </a:p>
          <a:p>
            <a:pPr indent="0" fontAlgn="auto">
              <a:lnSpc>
                <a:spcPct val="150000"/>
              </a:lnSpc>
              <a:buClrTx/>
              <a:buSzTx/>
              <a:buFontTx/>
            </a:pPr>
            <a:r>
              <a:rPr lang="zh-CN" altLang="en-US" sz="2800" dirty="0" smtClean="0">
                <a:latin typeface="黑体" panose="02010609060101010101" charset="-122"/>
                <a:ea typeface="黑体" panose="02010609060101010101" charset="-122"/>
              </a:rPr>
              <a:t>在抗干扰措施中接地与屏蔽紧密相关，无论是电缆屏蔽还是屏蔽罩都必须有一个适当的接地点，才有有效抑制干扰。</a:t>
            </a:r>
            <a:endParaRPr lang="zh-CN" altLang="en-US" sz="2800" dirty="0">
              <a:latin typeface="黑体" panose="02010609060101010101" charset="-122"/>
              <a:ea typeface="黑体" panose="02010609060101010101" charset="-122"/>
            </a:endParaRPr>
          </a:p>
        </p:txBody>
      </p:sp>
      <p:sp>
        <p:nvSpPr>
          <p:cNvPr id="2" name="矩形 1"/>
          <p:cNvSpPr/>
          <p:nvPr/>
        </p:nvSpPr>
        <p:spPr>
          <a:xfrm>
            <a:off x="931091" y="343062"/>
            <a:ext cx="2236510" cy="830997"/>
          </a:xfrm>
          <a:prstGeom prst="rect">
            <a:avLst/>
          </a:prstGeom>
        </p:spPr>
        <p:txBody>
          <a:bodyPr wrap="none">
            <a:spAutoFit/>
          </a:bodyPr>
          <a:lstStyle/>
          <a:p>
            <a:pPr indent="0" fontAlgn="auto">
              <a:lnSpc>
                <a:spcPct val="150000"/>
              </a:lnSpc>
              <a:buClrTx/>
              <a:buSzTx/>
              <a:buFontTx/>
            </a:pPr>
            <a:r>
              <a:rPr lang="en-US" altLang="zh-CN" sz="3200" dirty="0" smtClean="0">
                <a:solidFill>
                  <a:srgbClr val="0000FF"/>
                </a:solidFill>
                <a:latin typeface="黑体" panose="02010609060101010101" charset="-122"/>
                <a:ea typeface="黑体" panose="02010609060101010101" charset="-122"/>
              </a:rPr>
              <a:t>3 </a:t>
            </a:r>
            <a:r>
              <a:rPr lang="zh-CN" altLang="en-US" sz="3200" dirty="0" smtClean="0">
                <a:solidFill>
                  <a:srgbClr val="0000FF"/>
                </a:solidFill>
                <a:latin typeface="黑体" panose="02010609060101010101" charset="-122"/>
                <a:ea typeface="黑体" panose="02010609060101010101" charset="-122"/>
              </a:rPr>
              <a:t>接地</a:t>
            </a:r>
            <a:r>
              <a:rPr lang="zh-CN" altLang="en-US" sz="3200" dirty="0">
                <a:solidFill>
                  <a:srgbClr val="0000FF"/>
                </a:solidFill>
                <a:latin typeface="黑体" panose="02010609060101010101" charset="-122"/>
                <a:ea typeface="黑体" panose="02010609060101010101" charset="-122"/>
              </a:rPr>
              <a:t>技术</a:t>
            </a:r>
          </a:p>
        </p:txBody>
      </p:sp>
    </p:spTree>
    <p:custDataLst>
      <p:tags r:id="rId1"/>
    </p:custData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67270" y="1223282"/>
            <a:ext cx="10471785" cy="1113766"/>
          </a:xfrm>
          <a:prstGeom prst="rect">
            <a:avLst/>
          </a:prstGeom>
          <a:noFill/>
        </p:spPr>
        <p:txBody>
          <a:bodyPr wrap="square" rtlCol="0">
            <a:spAutoFit/>
          </a:bodyPr>
          <a:lstStyle/>
          <a:p>
            <a:pPr indent="0" fontAlgn="auto">
              <a:lnSpc>
                <a:spcPct val="150000"/>
              </a:lnSpc>
              <a:buClrTx/>
              <a:buSzTx/>
              <a:buFontTx/>
            </a:pPr>
            <a:r>
              <a:rPr lang="zh-CN" altLang="en-US" sz="2400" dirty="0">
                <a:latin typeface="黑体" panose="02010609060101010101" charset="-122"/>
                <a:ea typeface="黑体" panose="02010609060101010101" charset="-122"/>
              </a:rPr>
              <a:t>图（b）所示为高速采集系统的配置方案。 在实时控制中，对多个模拟信号采集的同时、实时测量是很有必要的。</a:t>
            </a:r>
          </a:p>
        </p:txBody>
      </p:sp>
      <p:pic>
        <p:nvPicPr>
          <p:cNvPr id="2" name="图片 1"/>
          <p:cNvPicPr>
            <a:picLocks noChangeAspect="1"/>
          </p:cNvPicPr>
          <p:nvPr/>
        </p:nvPicPr>
        <p:blipFill>
          <a:blip r:embed="rId3"/>
          <a:stretch>
            <a:fillRect/>
          </a:stretch>
        </p:blipFill>
        <p:spPr>
          <a:xfrm>
            <a:off x="1285455" y="2896842"/>
            <a:ext cx="3714633" cy="2449577"/>
          </a:xfrm>
          <a:prstGeom prst="rect">
            <a:avLst/>
          </a:prstGeom>
        </p:spPr>
      </p:pic>
      <p:sp>
        <p:nvSpPr>
          <p:cNvPr id="4" name="矩形 3"/>
          <p:cNvSpPr/>
          <p:nvPr/>
        </p:nvSpPr>
        <p:spPr>
          <a:xfrm>
            <a:off x="756952" y="319524"/>
            <a:ext cx="2800767" cy="559769"/>
          </a:xfrm>
          <a:prstGeom prst="rect">
            <a:avLst/>
          </a:prstGeom>
        </p:spPr>
        <p:txBody>
          <a:bodyPr wrap="none">
            <a:spAutoFit/>
          </a:bodyPr>
          <a:lstStyle/>
          <a:p>
            <a:pPr indent="0" fontAlgn="auto">
              <a:lnSpc>
                <a:spcPct val="150000"/>
              </a:lnSpc>
              <a:buClrTx/>
              <a:buSzTx/>
              <a:buFontTx/>
            </a:pPr>
            <a:r>
              <a:rPr lang="zh-CN" altLang="en-US" sz="2400" dirty="0">
                <a:solidFill>
                  <a:srgbClr val="0000FF"/>
                </a:solidFill>
                <a:latin typeface="黑体" panose="02010609060101010101" charset="-122"/>
                <a:ea typeface="黑体" panose="02010609060101010101" charset="-122"/>
              </a:rPr>
              <a:t>（2）高速采集系统</a:t>
            </a:r>
            <a:endParaRPr lang="zh-CN" altLang="en-US" sz="2400" b="1" dirty="0">
              <a:solidFill>
                <a:srgbClr val="0000FF"/>
              </a:solidFill>
              <a:latin typeface="黑体" panose="02010609060101010101" charset="-122"/>
              <a:ea typeface="黑体" panose="02010609060101010101" charset="-122"/>
            </a:endParaRPr>
          </a:p>
        </p:txBody>
      </p:sp>
      <p:sp>
        <p:nvSpPr>
          <p:cNvPr id="6" name="TextBox 5"/>
          <p:cNvSpPr txBox="1"/>
          <p:nvPr/>
        </p:nvSpPr>
        <p:spPr>
          <a:xfrm>
            <a:off x="6073301" y="3326250"/>
            <a:ext cx="2815390" cy="1938992"/>
          </a:xfrm>
          <a:prstGeom prst="rect">
            <a:avLst/>
          </a:prstGeom>
          <a:noFill/>
        </p:spPr>
        <p:txBody>
          <a:bodyPr wrap="square" rtlCol="0">
            <a:spAutoFit/>
          </a:bodyPr>
          <a:lstStyle/>
          <a:p>
            <a:r>
              <a:rPr lang="zh-CN" altLang="en-US" sz="4000" b="1" dirty="0" smtClean="0">
                <a:solidFill>
                  <a:srgbClr val="FF0000"/>
                </a:solidFill>
              </a:rPr>
              <a:t>同时采集</a:t>
            </a:r>
            <a:endParaRPr lang="en-US" altLang="zh-CN" sz="4000" b="1" dirty="0" smtClean="0">
              <a:solidFill>
                <a:srgbClr val="FF0000"/>
              </a:solidFill>
            </a:endParaRPr>
          </a:p>
          <a:p>
            <a:endParaRPr lang="en-US" altLang="zh-CN" sz="4000" b="1" dirty="0" smtClean="0">
              <a:solidFill>
                <a:srgbClr val="FF0000"/>
              </a:solidFill>
            </a:endParaRPr>
          </a:p>
          <a:p>
            <a:r>
              <a:rPr lang="zh-CN" altLang="en-US" sz="4000" b="1" dirty="0" smtClean="0">
                <a:solidFill>
                  <a:srgbClr val="FF0000"/>
                </a:solidFill>
              </a:rPr>
              <a:t>同时测量</a:t>
            </a:r>
            <a:endParaRPr lang="zh-CN" altLang="en-US" sz="4000" b="1" dirty="0">
              <a:solidFill>
                <a:srgbClr val="FF0000"/>
              </a:solidFill>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62140" y="624205"/>
            <a:ext cx="10471785" cy="2677656"/>
          </a:xfrm>
          <a:prstGeom prst="rect">
            <a:avLst/>
          </a:prstGeom>
          <a:noFill/>
        </p:spPr>
        <p:txBody>
          <a:bodyPr wrap="square" rtlCol="0">
            <a:spAutoFit/>
          </a:bodyPr>
          <a:lstStyle/>
          <a:p>
            <a:pPr indent="0" fontAlgn="auto">
              <a:lnSpc>
                <a:spcPct val="150000"/>
              </a:lnSpc>
              <a:buClrTx/>
              <a:buSzTx/>
              <a:buFontTx/>
            </a:pPr>
            <a:r>
              <a:rPr lang="zh-CN" altLang="en-US" sz="2800" dirty="0">
                <a:solidFill>
                  <a:srgbClr val="0000FF"/>
                </a:solidFill>
                <a:latin typeface="黑体" panose="02010609060101010101" charset="-122"/>
                <a:ea typeface="黑体" panose="02010609060101010101" charset="-122"/>
              </a:rPr>
              <a:t>（2） 一点接地原则</a:t>
            </a:r>
          </a:p>
          <a:p>
            <a:pPr indent="0" fontAlgn="auto">
              <a:lnSpc>
                <a:spcPct val="150000"/>
              </a:lnSpc>
              <a:buClrTx/>
              <a:buSzTx/>
              <a:buFontTx/>
            </a:pPr>
            <a:r>
              <a:rPr lang="zh-CN" altLang="en-US" sz="2800" dirty="0" smtClean="0">
                <a:solidFill>
                  <a:srgbClr val="0000FF"/>
                </a:solidFill>
                <a:latin typeface="黑体" panose="02010609060101010101" charset="-122"/>
                <a:ea typeface="黑体" panose="02010609060101010101" charset="-122"/>
              </a:rPr>
              <a:t>如果一个测量系统分别设有信号地，又有交流地线和安全保护地线，则需要将三种地线连在一起，再通过一点接地。这就是一点接地原则。</a:t>
            </a:r>
            <a:endParaRPr lang="zh-CN" altLang="en-US" sz="2800" dirty="0">
              <a:solidFill>
                <a:srgbClr val="0000FF"/>
              </a:solidFill>
              <a:latin typeface="黑体" panose="02010609060101010101" charset="-122"/>
              <a:ea typeface="黑体" panose="02010609060101010101" charset="-122"/>
            </a:endParaRPr>
          </a:p>
        </p:txBody>
      </p:sp>
      <p:pic>
        <p:nvPicPr>
          <p:cNvPr id="300" name="图片 300"/>
          <p:cNvPicPr>
            <a:picLocks noChangeAspect="1" noChangeArrowheads="1"/>
          </p:cNvPicPr>
          <p:nvPr/>
        </p:nvPicPr>
        <p:blipFill>
          <a:blip r:embed="rId3" cstate="print"/>
          <a:srcRect/>
          <a:stretch>
            <a:fillRect/>
          </a:stretch>
        </p:blipFill>
        <p:spPr>
          <a:xfrm>
            <a:off x="1898015" y="3786251"/>
            <a:ext cx="8860155" cy="2070735"/>
          </a:xfrm>
          <a:prstGeom prst="rect">
            <a:avLst/>
          </a:prstGeom>
          <a:noFill/>
          <a:ln w="9525">
            <a:noFill/>
            <a:miter lim="800000"/>
            <a:headEnd/>
            <a:tailEnd/>
          </a:ln>
        </p:spPr>
      </p:pic>
      <p:sp>
        <p:nvSpPr>
          <p:cNvPr id="100" name="文本框 99"/>
          <p:cNvSpPr txBox="1"/>
          <p:nvPr/>
        </p:nvSpPr>
        <p:spPr>
          <a:xfrm>
            <a:off x="2226310" y="5785612"/>
            <a:ext cx="2686685" cy="337185"/>
          </a:xfrm>
          <a:prstGeom prst="rect">
            <a:avLst/>
          </a:prstGeom>
          <a:noFill/>
          <a:ln w="9525">
            <a:noFill/>
          </a:ln>
        </p:spPr>
        <p:txBody>
          <a:bodyPr wrap="square">
            <a:spAutoFit/>
          </a:bodyPr>
          <a:lstStyle/>
          <a:p>
            <a:pPr indent="0"/>
            <a:r>
              <a:rPr lang="zh-CN" sz="1600" b="0" dirty="0">
                <a:ea typeface="宋体" panose="02010600030101010101" pitchFamily="2" charset="-122"/>
              </a:rPr>
              <a:t>（</a:t>
            </a:r>
            <a:r>
              <a:rPr lang="en-US" sz="1600" b="0" dirty="0">
                <a:latin typeface="Times New Roman" panose="02020603050405020304" charset="0"/>
                <a:ea typeface="宋体" panose="02010600030101010101" pitchFamily="2" charset="-122"/>
              </a:rPr>
              <a:t>a</a:t>
            </a:r>
            <a:r>
              <a:rPr lang="zh-CN" sz="1600" b="0" dirty="0">
                <a:ea typeface="宋体" panose="02010600030101010101" pitchFamily="2" charset="-122"/>
              </a:rPr>
              <a:t>）单级电路的一点接地</a:t>
            </a:r>
            <a:r>
              <a:rPr lang="en-US" sz="1050" b="0" dirty="0">
                <a:latin typeface="Times New Roman" panose="02020603050405020304" charset="0"/>
                <a:ea typeface="宋体" panose="02010600030101010101" pitchFamily="2" charset="-122"/>
                <a:cs typeface="Times New Roman" panose="02020603050405020304" charset="0"/>
              </a:rPr>
              <a:t> </a:t>
            </a:r>
            <a:endParaRPr lang="zh-CN" altLang="en-US" dirty="0"/>
          </a:p>
        </p:txBody>
      </p:sp>
      <p:sp>
        <p:nvSpPr>
          <p:cNvPr id="2" name="文本框 1"/>
          <p:cNvSpPr txBox="1"/>
          <p:nvPr/>
        </p:nvSpPr>
        <p:spPr>
          <a:xfrm>
            <a:off x="8605520" y="5785612"/>
            <a:ext cx="2152650" cy="337185"/>
          </a:xfrm>
          <a:prstGeom prst="rect">
            <a:avLst/>
          </a:prstGeom>
          <a:noFill/>
          <a:ln w="9525">
            <a:noFill/>
          </a:ln>
        </p:spPr>
        <p:txBody>
          <a:bodyPr wrap="square">
            <a:spAutoFit/>
          </a:bodyPr>
          <a:lstStyle/>
          <a:p>
            <a:pPr indent="0"/>
            <a:r>
              <a:rPr sz="1600" b="0">
                <a:ea typeface="宋体" panose="02010600030101010101" pitchFamily="2" charset="-122"/>
              </a:rPr>
              <a:t>（c）整机的一点接地</a:t>
            </a:r>
            <a:endParaRPr lang="zh-CN" altLang="en-US" sz="1600"/>
          </a:p>
        </p:txBody>
      </p:sp>
      <p:sp>
        <p:nvSpPr>
          <p:cNvPr id="4" name="文本框 3"/>
          <p:cNvSpPr txBox="1"/>
          <p:nvPr/>
        </p:nvSpPr>
        <p:spPr>
          <a:xfrm>
            <a:off x="5528310" y="5785612"/>
            <a:ext cx="2695575" cy="337185"/>
          </a:xfrm>
          <a:prstGeom prst="rect">
            <a:avLst/>
          </a:prstGeom>
          <a:noFill/>
          <a:ln w="9525">
            <a:noFill/>
          </a:ln>
        </p:spPr>
        <p:txBody>
          <a:bodyPr wrap="square">
            <a:spAutoFit/>
          </a:bodyPr>
          <a:lstStyle/>
          <a:p>
            <a:pPr indent="0"/>
            <a:r>
              <a:rPr lang="zh-CN" sz="1600" b="0">
                <a:ea typeface="宋体" panose="02010600030101010101" pitchFamily="2" charset="-122"/>
              </a:rPr>
              <a:t>（</a:t>
            </a:r>
            <a:r>
              <a:rPr lang="en-US" sz="1600" b="0">
                <a:latin typeface="Times New Roman" panose="02020603050405020304" charset="0"/>
                <a:ea typeface="宋体" panose="02010600030101010101" pitchFamily="2" charset="-122"/>
              </a:rPr>
              <a:t>b</a:t>
            </a:r>
            <a:r>
              <a:rPr lang="zh-CN" sz="1600" b="0">
                <a:ea typeface="宋体" panose="02010600030101010101" pitchFamily="2" charset="-122"/>
              </a:rPr>
              <a:t>）多级电路的一点接地</a:t>
            </a:r>
            <a:endParaRPr lang="zh-CN" altLang="en-US" sz="1600"/>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anim to="" calcmode="lin" valueType="num">
                                      <p:cBhvr>
                                        <p:cTn id="7" dur="1" fill="hold"/>
                                        <p:tgtEl>
                                          <p:spTgt spid="30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303"/>
          <p:cNvPicPr>
            <a:picLocks noChangeAspect="1" noChangeArrowheads="1"/>
          </p:cNvPicPr>
          <p:nvPr/>
        </p:nvPicPr>
        <p:blipFill>
          <a:blip r:embed="rId3" cstate="print"/>
          <a:srcRect/>
          <a:stretch>
            <a:fillRect/>
          </a:stretch>
        </p:blipFill>
        <p:spPr>
          <a:xfrm>
            <a:off x="1378458" y="369443"/>
            <a:ext cx="9164955" cy="3322320"/>
          </a:xfrm>
          <a:prstGeom prst="rect">
            <a:avLst/>
          </a:prstGeom>
          <a:noFill/>
          <a:ln w="9525">
            <a:noFill/>
            <a:miter lim="800000"/>
            <a:headEnd/>
            <a:tailEnd/>
          </a:ln>
        </p:spPr>
      </p:pic>
      <p:sp>
        <p:nvSpPr>
          <p:cNvPr id="2" name="矩形 1"/>
          <p:cNvSpPr/>
          <p:nvPr/>
        </p:nvSpPr>
        <p:spPr>
          <a:xfrm>
            <a:off x="1378458" y="4642008"/>
            <a:ext cx="10453878" cy="923330"/>
          </a:xfrm>
          <a:prstGeom prst="rect">
            <a:avLst/>
          </a:prstGeom>
        </p:spPr>
        <p:txBody>
          <a:bodyPr wrap="square">
            <a:spAutoFit/>
          </a:bodyPr>
          <a:lstStyle/>
          <a:p>
            <a:r>
              <a:rPr lang="zh-CN" altLang="en-US" dirty="0"/>
              <a:t>图（</a:t>
            </a:r>
            <a:r>
              <a:rPr lang="en-US" altLang="zh-CN" dirty="0"/>
              <a:t>a</a:t>
            </a:r>
            <a:r>
              <a:rPr lang="zh-CN" altLang="en-US" dirty="0"/>
              <a:t>）中采用两点接地，因地电位差产生的共模电压的电流要</a:t>
            </a:r>
            <a:r>
              <a:rPr lang="zh-CN" altLang="en-US" dirty="0" smtClean="0"/>
              <a:t>流经</a:t>
            </a:r>
            <a:r>
              <a:rPr lang="zh-CN" altLang="en-US" dirty="0"/>
              <a:t>信号零线，转换为差模干扰，会造成严重的影响</a:t>
            </a:r>
            <a:r>
              <a:rPr lang="zh-CN" altLang="en-US" dirty="0" smtClean="0"/>
              <a:t>。</a:t>
            </a:r>
            <a:endParaRPr lang="en-US" altLang="zh-CN" dirty="0" smtClean="0"/>
          </a:p>
          <a:p>
            <a:r>
              <a:rPr lang="zh-CN" altLang="en-US" dirty="0" smtClean="0"/>
              <a:t>图</a:t>
            </a:r>
            <a:r>
              <a:rPr lang="zh-CN" altLang="en-US" dirty="0"/>
              <a:t>（</a:t>
            </a:r>
            <a:r>
              <a:rPr lang="en-US" altLang="zh-CN" dirty="0"/>
              <a:t>b</a:t>
            </a:r>
            <a:r>
              <a:rPr lang="zh-CN" altLang="en-US" dirty="0"/>
              <a:t>）中改为在信号源处一点接地</a:t>
            </a:r>
            <a:r>
              <a:rPr lang="zh-CN" altLang="en-US" dirty="0" smtClean="0"/>
              <a:t>，干扰信号</a:t>
            </a:r>
            <a:r>
              <a:rPr lang="zh-CN" altLang="en-US" dirty="0"/>
              <a:t>流经屏蔽层而且主要是容性漏电流， 影响很小。</a:t>
            </a:r>
          </a:p>
        </p:txBody>
      </p:sp>
      <p:sp>
        <p:nvSpPr>
          <p:cNvPr id="3" name="矩形 2"/>
          <p:cNvSpPr/>
          <p:nvPr/>
        </p:nvSpPr>
        <p:spPr>
          <a:xfrm>
            <a:off x="2162567" y="3847838"/>
            <a:ext cx="2056973" cy="369332"/>
          </a:xfrm>
          <a:prstGeom prst="rect">
            <a:avLst/>
          </a:prstGeom>
        </p:spPr>
        <p:txBody>
          <a:bodyPr wrap="none">
            <a:spAutoFit/>
          </a:bodyPr>
          <a:lstStyle/>
          <a:p>
            <a:r>
              <a:rPr lang="zh-CN" altLang="en-US" dirty="0"/>
              <a:t>图（</a:t>
            </a:r>
            <a:r>
              <a:rPr lang="en-US" altLang="zh-CN" dirty="0"/>
              <a:t>a</a:t>
            </a:r>
            <a:r>
              <a:rPr lang="zh-CN" altLang="en-US" dirty="0" smtClean="0"/>
              <a:t>）  两</a:t>
            </a:r>
            <a:r>
              <a:rPr lang="zh-CN" altLang="en-US" dirty="0"/>
              <a:t>点接地</a:t>
            </a:r>
          </a:p>
        </p:txBody>
      </p:sp>
      <p:sp>
        <p:nvSpPr>
          <p:cNvPr id="4" name="矩形 3"/>
          <p:cNvSpPr/>
          <p:nvPr/>
        </p:nvSpPr>
        <p:spPr>
          <a:xfrm>
            <a:off x="7333806" y="3663172"/>
            <a:ext cx="2121093" cy="369332"/>
          </a:xfrm>
          <a:prstGeom prst="rect">
            <a:avLst/>
          </a:prstGeom>
        </p:spPr>
        <p:txBody>
          <a:bodyPr wrap="none">
            <a:spAutoFit/>
          </a:bodyPr>
          <a:lstStyle/>
          <a:p>
            <a:r>
              <a:rPr lang="zh-CN" altLang="en-US" dirty="0"/>
              <a:t>图（</a:t>
            </a:r>
            <a:r>
              <a:rPr lang="en-US" altLang="zh-CN" dirty="0"/>
              <a:t>b</a:t>
            </a:r>
            <a:r>
              <a:rPr lang="zh-CN" altLang="en-US" dirty="0" smtClean="0"/>
              <a:t>）   一点</a:t>
            </a:r>
            <a:r>
              <a:rPr lang="zh-CN" altLang="en-US" dirty="0"/>
              <a:t>接地</a:t>
            </a:r>
          </a:p>
        </p:txBody>
      </p:sp>
    </p:spTree>
    <p:custDataLst>
      <p:tags r:id="rId1"/>
    </p:custDataLst>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17060" y="6205093"/>
            <a:ext cx="3915410" cy="337185"/>
          </a:xfrm>
          <a:prstGeom prst="rect">
            <a:avLst/>
          </a:prstGeom>
          <a:noFill/>
          <a:ln w="9525">
            <a:noFill/>
          </a:ln>
        </p:spPr>
        <p:txBody>
          <a:bodyPr wrap="square">
            <a:spAutoFit/>
          </a:bodyPr>
          <a:lstStyle/>
          <a:p>
            <a:pPr indent="0"/>
            <a:r>
              <a:rPr sz="1600" b="0" dirty="0" err="1">
                <a:ea typeface="宋体" panose="02010600030101010101" pitchFamily="2" charset="-122"/>
              </a:rPr>
              <a:t>电缆屏蔽层的一点接地示意图</a:t>
            </a:r>
            <a:endParaRPr sz="1600" b="0" dirty="0">
              <a:ea typeface="宋体" panose="02010600030101010101" pitchFamily="2" charset="-122"/>
            </a:endParaRPr>
          </a:p>
        </p:txBody>
      </p:sp>
      <p:pic>
        <p:nvPicPr>
          <p:cNvPr id="306" name="图片 306"/>
          <p:cNvPicPr>
            <a:picLocks noChangeAspect="1" noChangeArrowheads="1"/>
          </p:cNvPicPr>
          <p:nvPr/>
        </p:nvPicPr>
        <p:blipFill>
          <a:blip r:embed="rId3" cstate="print"/>
          <a:srcRect/>
          <a:stretch>
            <a:fillRect/>
          </a:stretch>
        </p:blipFill>
        <p:spPr>
          <a:xfrm>
            <a:off x="1705229" y="3280918"/>
            <a:ext cx="8900160" cy="2239010"/>
          </a:xfrm>
          <a:prstGeom prst="rect">
            <a:avLst/>
          </a:prstGeom>
          <a:noFill/>
          <a:ln w="9525">
            <a:noFill/>
            <a:miter lim="800000"/>
            <a:headEnd/>
            <a:tailEnd/>
          </a:ln>
        </p:spPr>
      </p:pic>
      <p:sp>
        <p:nvSpPr>
          <p:cNvPr id="100" name="文本框 99"/>
          <p:cNvSpPr txBox="1"/>
          <p:nvPr/>
        </p:nvSpPr>
        <p:spPr>
          <a:xfrm>
            <a:off x="2466340" y="5519928"/>
            <a:ext cx="2794635" cy="337185"/>
          </a:xfrm>
          <a:prstGeom prst="rect">
            <a:avLst/>
          </a:prstGeom>
          <a:noFill/>
          <a:ln w="9525">
            <a:noFill/>
          </a:ln>
        </p:spPr>
        <p:txBody>
          <a:bodyPr wrap="square">
            <a:spAutoFit/>
          </a:bodyPr>
          <a:lstStyle/>
          <a:p>
            <a:pPr indent="0"/>
            <a:r>
              <a:rPr lang="zh-CN" sz="1600" b="0" dirty="0">
                <a:ea typeface="宋体" panose="02010600030101010101" pitchFamily="2" charset="-122"/>
              </a:rPr>
              <a:t>（</a:t>
            </a:r>
            <a:r>
              <a:rPr lang="en-US" sz="1600" b="0" dirty="0">
                <a:latin typeface="Times New Roman" panose="02020603050405020304" charset="0"/>
                <a:ea typeface="宋体" panose="02010600030101010101" pitchFamily="2" charset="-122"/>
              </a:rPr>
              <a:t>a</a:t>
            </a:r>
            <a:r>
              <a:rPr lang="zh-CN" sz="1600" b="0" dirty="0">
                <a:ea typeface="宋体" panose="02010600030101010101" pitchFamily="2" charset="-122"/>
              </a:rPr>
              <a:t>）测量电路端一点接地</a:t>
            </a:r>
            <a:endParaRPr lang="zh-CN" altLang="en-US" sz="1600" dirty="0"/>
          </a:p>
        </p:txBody>
      </p:sp>
      <p:sp>
        <p:nvSpPr>
          <p:cNvPr id="2" name="文本框 1"/>
          <p:cNvSpPr txBox="1"/>
          <p:nvPr/>
        </p:nvSpPr>
        <p:spPr>
          <a:xfrm>
            <a:off x="6459855" y="5519928"/>
            <a:ext cx="3393440" cy="337185"/>
          </a:xfrm>
          <a:prstGeom prst="rect">
            <a:avLst/>
          </a:prstGeom>
          <a:noFill/>
          <a:ln w="9525">
            <a:noFill/>
          </a:ln>
        </p:spPr>
        <p:txBody>
          <a:bodyPr wrap="square">
            <a:spAutoFit/>
          </a:bodyPr>
          <a:lstStyle/>
          <a:p>
            <a:pPr indent="733425"/>
            <a:r>
              <a:rPr lang="zh-CN" sz="1600" b="0">
                <a:ea typeface="宋体" panose="02010600030101010101" pitchFamily="2" charset="-122"/>
              </a:rPr>
              <a:t>（</a:t>
            </a:r>
            <a:r>
              <a:rPr lang="en-US" sz="1600" b="0">
                <a:latin typeface="Times New Roman" panose="02020603050405020304" charset="0"/>
                <a:ea typeface="宋体" panose="02010600030101010101" pitchFamily="2" charset="-122"/>
              </a:rPr>
              <a:t>b</a:t>
            </a:r>
            <a:r>
              <a:rPr lang="zh-CN" sz="1600" b="0">
                <a:ea typeface="宋体" panose="02010600030101010101" pitchFamily="2" charset="-122"/>
              </a:rPr>
              <a:t>）信号源端一点接地</a:t>
            </a:r>
            <a:endParaRPr lang="zh-CN" altLang="en-US" sz="1600"/>
          </a:p>
        </p:txBody>
      </p:sp>
      <p:sp>
        <p:nvSpPr>
          <p:cNvPr id="3" name="矩形 2"/>
          <p:cNvSpPr/>
          <p:nvPr/>
        </p:nvSpPr>
        <p:spPr>
          <a:xfrm>
            <a:off x="786384" y="362403"/>
            <a:ext cx="10643616" cy="2585323"/>
          </a:xfrm>
          <a:prstGeom prst="rect">
            <a:avLst/>
          </a:prstGeom>
        </p:spPr>
        <p:txBody>
          <a:bodyPr wrap="square">
            <a:spAutoFit/>
          </a:bodyPr>
          <a:lstStyle/>
          <a:p>
            <a:pPr>
              <a:lnSpc>
                <a:spcPct val="150000"/>
              </a:lnSpc>
            </a:pPr>
            <a:r>
              <a:rPr lang="zh-CN" altLang="en-US" dirty="0"/>
              <a:t>电缆屏蔽层的一点接地：电缆屏蔽层的一点接地方法如图 </a:t>
            </a:r>
            <a:r>
              <a:rPr lang="en-US" altLang="zh-CN" dirty="0"/>
              <a:t>14-20 </a:t>
            </a:r>
            <a:r>
              <a:rPr lang="zh-CN" altLang="en-US" dirty="0"/>
              <a:t>所示。如果测量</a:t>
            </a:r>
            <a:r>
              <a:rPr lang="zh-CN" altLang="en-US" dirty="0" smtClean="0"/>
              <a:t>电路</a:t>
            </a:r>
            <a:r>
              <a:rPr lang="zh-CN" altLang="en-US" dirty="0"/>
              <a:t>是一点接地，电缆屏蔽层也应一点接地。</a:t>
            </a:r>
          </a:p>
          <a:p>
            <a:pPr>
              <a:lnSpc>
                <a:spcPct val="150000"/>
              </a:lnSpc>
            </a:pPr>
            <a:r>
              <a:rPr lang="zh-CN" altLang="en-US" dirty="0"/>
              <a:t>①信号源不接地，测量电路接地，电缆屏蔽层应接到测量电路的地端，如图 </a:t>
            </a:r>
            <a:r>
              <a:rPr lang="en-US" altLang="zh-CN" dirty="0"/>
              <a:t>14-20</a:t>
            </a:r>
            <a:r>
              <a:rPr lang="zh-CN" altLang="en-US" dirty="0"/>
              <a:t>（</a:t>
            </a:r>
            <a:r>
              <a:rPr lang="en-US" altLang="zh-CN" dirty="0"/>
              <a:t>a</a:t>
            </a:r>
            <a:r>
              <a:rPr lang="zh-CN" altLang="en-US" dirty="0" smtClean="0"/>
              <a:t>）中</a:t>
            </a:r>
            <a:r>
              <a:rPr lang="zh-CN" altLang="en-US" dirty="0"/>
              <a:t>的 </a:t>
            </a:r>
            <a:r>
              <a:rPr lang="en-US" altLang="zh-CN" dirty="0"/>
              <a:t>C</a:t>
            </a:r>
            <a:r>
              <a:rPr lang="zh-CN" altLang="en-US" dirty="0"/>
              <a:t>，其余 </a:t>
            </a:r>
            <a:r>
              <a:rPr lang="en-US" altLang="zh-CN" dirty="0"/>
              <a:t>A</a:t>
            </a:r>
            <a:r>
              <a:rPr lang="zh-CN" altLang="en-US" dirty="0"/>
              <a:t>、</a:t>
            </a:r>
            <a:r>
              <a:rPr lang="en-US" altLang="zh-CN" dirty="0"/>
              <a:t>B</a:t>
            </a:r>
            <a:r>
              <a:rPr lang="zh-CN" altLang="en-US" dirty="0"/>
              <a:t>、</a:t>
            </a:r>
            <a:r>
              <a:rPr lang="en-US" altLang="zh-CN" dirty="0"/>
              <a:t>D </a:t>
            </a:r>
            <a:r>
              <a:rPr lang="zh-CN" altLang="en-US" dirty="0"/>
              <a:t>接法均不正确。</a:t>
            </a:r>
          </a:p>
          <a:p>
            <a:pPr>
              <a:lnSpc>
                <a:spcPct val="150000"/>
              </a:lnSpc>
            </a:pPr>
            <a:r>
              <a:rPr lang="zh-CN" altLang="en-US" dirty="0"/>
              <a:t>②信号源接地，测量电路不接地，电缆屏蔽层应接到信号源的地端，如图 </a:t>
            </a:r>
            <a:r>
              <a:rPr lang="en-US" altLang="zh-CN" dirty="0"/>
              <a:t>14-20</a:t>
            </a:r>
            <a:r>
              <a:rPr lang="zh-CN" altLang="en-US" dirty="0"/>
              <a:t>（</a:t>
            </a:r>
            <a:r>
              <a:rPr lang="en-US" altLang="zh-CN" dirty="0"/>
              <a:t>b</a:t>
            </a:r>
            <a:r>
              <a:rPr lang="zh-CN" altLang="en-US" dirty="0"/>
              <a:t>）</a:t>
            </a:r>
            <a:r>
              <a:rPr lang="zh-CN" altLang="en-US" dirty="0" smtClean="0"/>
              <a:t>中的 </a:t>
            </a:r>
            <a:r>
              <a:rPr lang="en-US" altLang="zh-CN" dirty="0"/>
              <a:t>A</a:t>
            </a:r>
            <a:r>
              <a:rPr lang="zh-CN" altLang="en-US" dirty="0"/>
              <a:t>，其余 </a:t>
            </a:r>
            <a:r>
              <a:rPr lang="en-US" altLang="zh-CN" dirty="0"/>
              <a:t>B</a:t>
            </a:r>
            <a:r>
              <a:rPr lang="zh-CN" altLang="en-US" dirty="0"/>
              <a:t>、</a:t>
            </a:r>
            <a:r>
              <a:rPr lang="en-US" altLang="zh-CN" dirty="0"/>
              <a:t>C</a:t>
            </a:r>
            <a:r>
              <a:rPr lang="zh-CN" altLang="en-US" dirty="0"/>
              <a:t>、</a:t>
            </a:r>
            <a:r>
              <a:rPr lang="en-US" altLang="zh-CN" dirty="0"/>
              <a:t>D </a:t>
            </a:r>
            <a:r>
              <a:rPr lang="zh-CN" altLang="en-US" dirty="0"/>
              <a:t>接法均不正确。</a:t>
            </a:r>
          </a:p>
        </p:txBody>
      </p:sp>
    </p:spTree>
    <p:custDataLst>
      <p:tags r:id="rId1"/>
    </p:custDataLst>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0327" y="151511"/>
            <a:ext cx="10471785" cy="3046988"/>
          </a:xfrm>
          <a:prstGeom prst="rect">
            <a:avLst/>
          </a:prstGeom>
          <a:noFill/>
        </p:spPr>
        <p:txBody>
          <a:bodyPr wrap="square" rtlCol="0">
            <a:spAutoFit/>
          </a:bodyPr>
          <a:lstStyle/>
          <a:p>
            <a:pPr indent="0" fontAlgn="auto">
              <a:lnSpc>
                <a:spcPct val="150000"/>
              </a:lnSpc>
              <a:buClrTx/>
              <a:buSzTx/>
              <a:buFontTx/>
            </a:pPr>
            <a:r>
              <a:rPr lang="en-US" altLang="zh-CN" sz="3200" dirty="0" smtClean="0">
                <a:solidFill>
                  <a:srgbClr val="0000FF"/>
                </a:solidFill>
                <a:latin typeface="黑体" panose="02010609060101010101" charset="-122"/>
                <a:ea typeface="黑体" panose="02010609060101010101" charset="-122"/>
              </a:rPr>
              <a:t>4 </a:t>
            </a:r>
            <a:r>
              <a:rPr lang="zh-CN" altLang="en-US" sz="3200" dirty="0" smtClean="0">
                <a:solidFill>
                  <a:srgbClr val="0000FF"/>
                </a:solidFill>
                <a:latin typeface="黑体" panose="02010609060101010101" charset="-122"/>
                <a:ea typeface="黑体" panose="02010609060101010101" charset="-122"/>
              </a:rPr>
              <a:t>浮</a:t>
            </a:r>
            <a:r>
              <a:rPr lang="zh-CN" altLang="en-US" sz="3200" dirty="0">
                <a:solidFill>
                  <a:srgbClr val="0000FF"/>
                </a:solidFill>
                <a:latin typeface="黑体" panose="02010609060101010101" charset="-122"/>
                <a:ea typeface="黑体" panose="02010609060101010101" charset="-122"/>
              </a:rPr>
              <a:t>置技术</a:t>
            </a:r>
          </a:p>
          <a:p>
            <a:pPr indent="0" fontAlgn="auto">
              <a:lnSpc>
                <a:spcPct val="150000"/>
              </a:lnSpc>
              <a:buClrTx/>
              <a:buSzTx/>
              <a:buFontTx/>
            </a:pPr>
            <a:r>
              <a:rPr lang="zh-CN" altLang="en-US" sz="2400" dirty="0" smtClean="0">
                <a:latin typeface="黑体" panose="02010609060101010101" charset="-122"/>
                <a:ea typeface="黑体" panose="02010609060101010101" charset="-122"/>
              </a:rPr>
              <a:t>所谓浮置是指利用绝缘体（黄蜡绸、云母等）将仪表内的放大器、印刷电路板等与导电外壳、地板等隔离起来。测量</a:t>
            </a:r>
            <a:r>
              <a:rPr lang="zh-CN" altLang="en-US" sz="2400" dirty="0">
                <a:latin typeface="黑体" panose="02010609060101010101" charset="-122"/>
                <a:ea typeface="黑体" panose="02010609060101010101" charset="-122"/>
              </a:rPr>
              <a:t>装置电路的公共线不接机壳也不接大地，即与大地之间没有任何导电性的直接联系(仅有寄生电容存在)，就称为</a:t>
            </a:r>
            <a:r>
              <a:rPr lang="zh-CN" altLang="en-US" sz="2400" dirty="0">
                <a:solidFill>
                  <a:srgbClr val="FF0000"/>
                </a:solidFill>
                <a:latin typeface="黑体" panose="02010609060101010101" charset="-122"/>
                <a:ea typeface="黑体" panose="02010609060101010101" charset="-122"/>
              </a:rPr>
              <a:t>浮</a:t>
            </a:r>
            <a:r>
              <a:rPr lang="zh-CN" altLang="en-US" sz="2400" dirty="0" smtClean="0">
                <a:solidFill>
                  <a:srgbClr val="FF0000"/>
                </a:solidFill>
                <a:latin typeface="黑体" panose="02010609060101010101" charset="-122"/>
                <a:ea typeface="黑体" panose="02010609060101010101" charset="-122"/>
              </a:rPr>
              <a:t>置</a:t>
            </a:r>
            <a:r>
              <a:rPr lang="zh-CN" altLang="en-US" sz="2400" dirty="0" smtClean="0">
                <a:latin typeface="黑体" panose="02010609060101010101" charset="-122"/>
                <a:ea typeface="黑体" panose="02010609060101010101" charset="-122"/>
              </a:rPr>
              <a:t>，</a:t>
            </a:r>
            <a:r>
              <a:rPr lang="zh-CN" altLang="en-US" sz="2400" dirty="0" smtClean="0">
                <a:solidFill>
                  <a:srgbClr val="FF0000"/>
                </a:solidFill>
                <a:latin typeface="黑体" panose="02010609060101010101" charset="-122"/>
                <a:ea typeface="黑体" panose="02010609060101010101" charset="-122"/>
              </a:rPr>
              <a:t>也称浮地、浮空、浮接</a:t>
            </a:r>
            <a:r>
              <a:rPr lang="zh-CN" altLang="en-US" sz="2400" dirty="0" smtClean="0">
                <a:latin typeface="黑体" panose="02010609060101010101" charset="-122"/>
                <a:ea typeface="黑体" panose="02010609060101010101" charset="-122"/>
              </a:rPr>
              <a:t>。</a:t>
            </a:r>
            <a:r>
              <a:rPr lang="zh-CN" altLang="en-US" sz="2400" dirty="0" smtClean="0">
                <a:solidFill>
                  <a:srgbClr val="FF0000"/>
                </a:solidFill>
                <a:latin typeface="黑体" panose="02010609060101010101" charset="-122"/>
                <a:ea typeface="黑体" panose="02010609060101010101" charset="-122"/>
              </a:rPr>
              <a:t>可以提高仪表的抗共模干扰能力</a:t>
            </a:r>
            <a:r>
              <a:rPr lang="zh-CN" altLang="en-US" sz="2400" dirty="0" smtClean="0">
                <a:latin typeface="黑体" panose="02010609060101010101" charset="-122"/>
                <a:ea typeface="黑体" panose="02010609060101010101" charset="-122"/>
              </a:rPr>
              <a:t>。</a:t>
            </a:r>
            <a:endParaRPr lang="zh-CN" altLang="en-US" sz="2400" dirty="0">
              <a:latin typeface="黑体" panose="02010609060101010101" charset="-122"/>
              <a:ea typeface="黑体" panose="02010609060101010101" charset="-122"/>
            </a:endParaRPr>
          </a:p>
        </p:txBody>
      </p:sp>
      <p:pic>
        <p:nvPicPr>
          <p:cNvPr id="10118" name="图片 10118" descr="10-21"/>
          <p:cNvPicPr>
            <a:picLocks noChangeAspect="1" noChangeArrowheads="1"/>
          </p:cNvPicPr>
          <p:nvPr/>
        </p:nvPicPr>
        <p:blipFill>
          <a:blip r:embed="rId3" cstate="print"/>
          <a:srcRect/>
          <a:stretch>
            <a:fillRect/>
          </a:stretch>
        </p:blipFill>
        <p:spPr>
          <a:xfrm>
            <a:off x="3480574" y="3714135"/>
            <a:ext cx="5056505" cy="2689860"/>
          </a:xfrm>
          <a:prstGeom prst="rect">
            <a:avLst/>
          </a:prstGeom>
          <a:noFill/>
          <a:ln w="9525">
            <a:noFill/>
            <a:miter lim="800000"/>
            <a:headEnd/>
            <a:tailEnd/>
          </a:ln>
        </p:spPr>
      </p:pic>
      <p:sp>
        <p:nvSpPr>
          <p:cNvPr id="100" name="文本框 99"/>
          <p:cNvSpPr txBox="1"/>
          <p:nvPr/>
        </p:nvSpPr>
        <p:spPr>
          <a:xfrm>
            <a:off x="4614479" y="6387866"/>
            <a:ext cx="2959865" cy="337185"/>
          </a:xfrm>
          <a:prstGeom prst="rect">
            <a:avLst/>
          </a:prstGeom>
          <a:noFill/>
          <a:ln w="9525">
            <a:noFill/>
          </a:ln>
        </p:spPr>
        <p:txBody>
          <a:bodyPr wrap="square">
            <a:spAutoFit/>
          </a:bodyPr>
          <a:lstStyle/>
          <a:p>
            <a:pPr indent="0"/>
            <a:r>
              <a:rPr lang="zh-CN" sz="1600" b="0" dirty="0">
                <a:solidFill>
                  <a:srgbClr val="FF0000"/>
                </a:solidFill>
                <a:ea typeface="宋体" panose="02010600030101010101" pitchFamily="2" charset="-122"/>
              </a:rPr>
              <a:t>带有</a:t>
            </a:r>
            <a:r>
              <a:rPr lang="en-US" sz="1600" b="0" dirty="0">
                <a:solidFill>
                  <a:srgbClr val="FF0000"/>
                </a:solidFill>
                <a:latin typeface="Times New Roman" panose="02020603050405020304" charset="0"/>
                <a:ea typeface="宋体" panose="02010600030101010101" pitchFamily="2" charset="-122"/>
              </a:rPr>
              <a:t>“</a:t>
            </a:r>
            <a:r>
              <a:rPr lang="zh-CN" sz="1600" b="0" dirty="0">
                <a:solidFill>
                  <a:srgbClr val="FF0000"/>
                </a:solidFill>
                <a:ea typeface="宋体" panose="02010600030101010101" pitchFamily="2" charset="-122"/>
              </a:rPr>
              <a:t>浮置屏蔽</a:t>
            </a:r>
            <a:r>
              <a:rPr lang="en-US" sz="1600" b="0" dirty="0">
                <a:solidFill>
                  <a:srgbClr val="FF0000"/>
                </a:solidFill>
                <a:latin typeface="Times New Roman" panose="02020603050405020304" charset="0"/>
                <a:ea typeface="宋体" panose="02010600030101010101" pitchFamily="2" charset="-122"/>
              </a:rPr>
              <a:t>”</a:t>
            </a:r>
            <a:r>
              <a:rPr lang="zh-CN" sz="1600" b="0" dirty="0">
                <a:solidFill>
                  <a:srgbClr val="FF0000"/>
                </a:solidFill>
                <a:ea typeface="宋体" panose="02010600030101010101" pitchFamily="2" charset="-122"/>
              </a:rPr>
              <a:t>的检测系统</a:t>
            </a:r>
            <a:endParaRPr lang="zh-CN" altLang="en-US" sz="1600" dirty="0">
              <a:solidFill>
                <a:srgbClr val="FF0000"/>
              </a:solidFill>
            </a:endParaRP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118"/>
                                        </p:tgtEl>
                                        <p:attrNameLst>
                                          <p:attrName>style.visibility</p:attrName>
                                        </p:attrNameLst>
                                      </p:cBhvr>
                                      <p:to>
                                        <p:strVal val="visible"/>
                                      </p:to>
                                    </p:set>
                                    <p:anim to="" calcmode="lin" valueType="num">
                                      <p:cBhvr>
                                        <p:cTn id="7" dur="1" fill="hold"/>
                                        <p:tgtEl>
                                          <p:spTgt spid="1011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8519" y="1599491"/>
            <a:ext cx="10471785" cy="2576667"/>
          </a:xfrm>
          <a:prstGeom prst="rect">
            <a:avLst/>
          </a:prstGeom>
          <a:noFill/>
        </p:spPr>
        <p:txBody>
          <a:bodyPr wrap="square" rtlCol="0">
            <a:spAutoFit/>
          </a:bodyPr>
          <a:lstStyle/>
          <a:p>
            <a:pPr indent="0" fontAlgn="auto">
              <a:lnSpc>
                <a:spcPct val="150000"/>
              </a:lnSpc>
              <a:buClrTx/>
              <a:buSzTx/>
              <a:buFontTx/>
            </a:pPr>
            <a:r>
              <a:rPr lang="zh-CN" altLang="en-US" sz="2800" dirty="0">
                <a:latin typeface="黑体" panose="02010609060101010101" charset="-122"/>
                <a:ea typeface="黑体" panose="02010609060101010101" charset="-122"/>
              </a:rPr>
              <a:t>在仪表中还经常采用</a:t>
            </a:r>
            <a:r>
              <a:rPr lang="zh-CN" altLang="en-US" sz="2800" dirty="0">
                <a:highlight>
                  <a:srgbClr val="FF00FF"/>
                </a:highlight>
                <a:latin typeface="黑体" panose="02010609060101010101" charset="-122"/>
                <a:ea typeface="黑体" panose="02010609060101010101" charset="-122"/>
              </a:rPr>
              <a:t>调制、解调技术</a:t>
            </a:r>
            <a:r>
              <a:rPr lang="zh-CN" altLang="en-US" sz="2800" dirty="0">
                <a:latin typeface="黑体" panose="02010609060101010101" charset="-122"/>
                <a:ea typeface="黑体" panose="02010609060101010101" charset="-122"/>
              </a:rPr>
              <a:t>，</a:t>
            </a:r>
            <a:r>
              <a:rPr lang="zh-CN" altLang="en-US" sz="2800" dirty="0">
                <a:highlight>
                  <a:srgbClr val="FFFF00"/>
                </a:highlight>
                <a:latin typeface="黑体" panose="02010609060101010101" charset="-122"/>
                <a:ea typeface="黑体" panose="02010609060101010101" charset="-122"/>
              </a:rPr>
              <a:t>滤波</a:t>
            </a:r>
            <a:r>
              <a:rPr lang="zh-CN" altLang="en-US" sz="2800" dirty="0">
                <a:latin typeface="黑体" panose="02010609060101010101" charset="-122"/>
                <a:ea typeface="黑体" panose="02010609060101010101" charset="-122"/>
              </a:rPr>
              <a:t>和</a:t>
            </a:r>
            <a:r>
              <a:rPr lang="zh-CN" altLang="en-US" sz="2800" dirty="0">
                <a:highlight>
                  <a:srgbClr val="00FF00"/>
                </a:highlight>
                <a:latin typeface="黑体" panose="02010609060101010101" charset="-122"/>
                <a:ea typeface="黑体" panose="02010609060101010101" charset="-122"/>
              </a:rPr>
              <a:t>隔离</a:t>
            </a:r>
            <a:r>
              <a:rPr lang="zh-CN" altLang="en-US" sz="2800" dirty="0">
                <a:latin typeface="黑体" panose="02010609060101010101" charset="-122"/>
                <a:ea typeface="黑体" panose="02010609060101010101" charset="-122"/>
              </a:rPr>
              <a:t>技术。通过调制、选频放大、解调、滤波，只放大输出有用信号，抑制无用的干扰信号。滤波的类型有</a:t>
            </a:r>
            <a:r>
              <a:rPr lang="zh-CN" altLang="en-US" sz="2800" dirty="0">
                <a:highlight>
                  <a:srgbClr val="00FF00"/>
                </a:highlight>
                <a:latin typeface="黑体" panose="02010609060101010101" charset="-122"/>
                <a:ea typeface="黑体" panose="02010609060101010101" charset="-122"/>
              </a:rPr>
              <a:t>低通滤波、高通滤波、带通滤波、带阻滤波</a:t>
            </a:r>
            <a:r>
              <a:rPr lang="zh-CN" altLang="en-US" sz="2800" dirty="0">
                <a:latin typeface="黑体" panose="02010609060101010101" charset="-122"/>
                <a:ea typeface="黑体" panose="02010609060101010101" charset="-122"/>
              </a:rPr>
              <a:t>等，起选频作用。隔离主要防止后级对前级的干扰。 </a:t>
            </a:r>
          </a:p>
        </p:txBody>
      </p:sp>
      <p:sp>
        <p:nvSpPr>
          <p:cNvPr id="2" name="矩形 1"/>
          <p:cNvSpPr/>
          <p:nvPr/>
        </p:nvSpPr>
        <p:spPr>
          <a:xfrm>
            <a:off x="866241" y="408378"/>
            <a:ext cx="3877985" cy="715581"/>
          </a:xfrm>
          <a:prstGeom prst="rect">
            <a:avLst/>
          </a:prstGeom>
        </p:spPr>
        <p:txBody>
          <a:bodyPr wrap="none">
            <a:spAutoFit/>
          </a:bodyPr>
          <a:lstStyle/>
          <a:p>
            <a:pPr indent="0" fontAlgn="auto">
              <a:lnSpc>
                <a:spcPct val="150000"/>
              </a:lnSpc>
              <a:buClrTx/>
              <a:buSzTx/>
              <a:buFontTx/>
            </a:pPr>
            <a:r>
              <a:rPr lang="zh-CN" altLang="en-US" sz="3200" dirty="0">
                <a:solidFill>
                  <a:srgbClr val="0000FF"/>
                </a:solidFill>
                <a:latin typeface="黑体" panose="02010609060101010101" charset="-122"/>
                <a:ea typeface="黑体" panose="02010609060101010101" charset="-122"/>
              </a:rPr>
              <a:t>其他抑制干扰的措施</a:t>
            </a:r>
          </a:p>
        </p:txBody>
      </p:sp>
    </p:spTree>
    <p:custDataLst>
      <p:tags r:id="rId1"/>
    </p:custData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8519" y="1325833"/>
            <a:ext cx="10471785" cy="1667764"/>
          </a:xfrm>
          <a:prstGeom prst="rect">
            <a:avLst/>
          </a:prstGeom>
          <a:noFill/>
        </p:spPr>
        <p:txBody>
          <a:bodyPr wrap="square" rtlCol="0">
            <a:spAutoFit/>
          </a:bodyPr>
          <a:lstStyle/>
          <a:p>
            <a:pPr indent="0" fontAlgn="auto">
              <a:lnSpc>
                <a:spcPct val="150000"/>
              </a:lnSpc>
              <a:buClrTx/>
              <a:buSzTx/>
              <a:buFontTx/>
            </a:pPr>
            <a:r>
              <a:rPr lang="zh-CN" altLang="en-US" sz="2400" dirty="0">
                <a:latin typeface="黑体" panose="02010609060101010101" charset="-122"/>
                <a:ea typeface="黑体" panose="02010609060101010101" charset="-122"/>
              </a:rPr>
              <a:t>这种系统价格便宜，具有通用性，传感器与仪表放大器匹配灵活，有的已实现集成化，在高精度、高分辨率的系统中，可降低IA和ADC的成本，但对MUX的精度要求很高，因为输入的模拟量往往是微伏级的。</a:t>
            </a:r>
          </a:p>
        </p:txBody>
      </p:sp>
      <p:sp>
        <p:nvSpPr>
          <p:cNvPr id="4" name="矩形 3"/>
          <p:cNvSpPr/>
          <p:nvPr/>
        </p:nvSpPr>
        <p:spPr>
          <a:xfrm>
            <a:off x="699899" y="408377"/>
            <a:ext cx="2954655" cy="559769"/>
          </a:xfrm>
          <a:prstGeom prst="rect">
            <a:avLst/>
          </a:prstGeom>
        </p:spPr>
        <p:txBody>
          <a:bodyPr wrap="none">
            <a:spAutoFit/>
          </a:bodyPr>
          <a:lstStyle/>
          <a:p>
            <a:pPr indent="0" fontAlgn="auto">
              <a:lnSpc>
                <a:spcPct val="150000"/>
              </a:lnSpc>
              <a:buClrTx/>
              <a:buSzTx/>
              <a:buFontTx/>
            </a:pPr>
            <a:r>
              <a:rPr lang="zh-CN" altLang="en-US" sz="2400" dirty="0">
                <a:solidFill>
                  <a:srgbClr val="0000FF"/>
                </a:solidFill>
                <a:latin typeface="黑体" panose="02010609060101010101" charset="-122"/>
                <a:ea typeface="黑体" panose="02010609060101010101" charset="-122"/>
                <a:sym typeface="+mn-ea"/>
              </a:rPr>
              <a:t>（3）分时采集系统 </a:t>
            </a:r>
            <a:endParaRPr lang="zh-CN" altLang="en-US" sz="2400" dirty="0">
              <a:solidFill>
                <a:srgbClr val="0000FF"/>
              </a:solidFill>
              <a:latin typeface="黑体" panose="02010609060101010101" charset="-122"/>
              <a:ea typeface="黑体" panose="02010609060101010101" charset="-122"/>
            </a:endParaRPr>
          </a:p>
        </p:txBody>
      </p:sp>
      <p:pic>
        <p:nvPicPr>
          <p:cNvPr id="1536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8776" r="54799"/>
          <a:stretch/>
        </p:blipFill>
        <p:spPr bwMode="auto">
          <a:xfrm>
            <a:off x="1496886" y="3337560"/>
            <a:ext cx="3056826" cy="2678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752846" y="3209544"/>
            <a:ext cx="6092825" cy="2120452"/>
          </a:xfrm>
          <a:prstGeom prst="rect">
            <a:avLst/>
          </a:prstGeom>
        </p:spPr>
        <p:txBody>
          <a:bodyPr>
            <a:spAutoFit/>
          </a:bodyPr>
          <a:lstStyle/>
          <a:p>
            <a:pPr>
              <a:lnSpc>
                <a:spcPct val="150000"/>
              </a:lnSpc>
            </a:pPr>
            <a:r>
              <a:rPr lang="zh-CN" altLang="en-US" dirty="0"/>
              <a:t>这种</a:t>
            </a:r>
            <a:r>
              <a:rPr lang="zh-CN" altLang="en-US" dirty="0" smtClean="0"/>
              <a:t>系统</a:t>
            </a:r>
            <a:r>
              <a:rPr lang="zh-CN" altLang="en-US" dirty="0"/>
              <a:t>每</a:t>
            </a:r>
            <a:r>
              <a:rPr lang="zh-CN" altLang="en-US" b="1" dirty="0">
                <a:solidFill>
                  <a:srgbClr val="FF0000"/>
                </a:solidFill>
              </a:rPr>
              <a:t>采样一次便进行一次 </a:t>
            </a:r>
            <a:r>
              <a:rPr lang="en-US" altLang="zh-CN" b="1" dirty="0">
                <a:solidFill>
                  <a:srgbClr val="FF0000"/>
                </a:solidFill>
              </a:rPr>
              <a:t>A/D </a:t>
            </a:r>
            <a:r>
              <a:rPr lang="zh-CN" altLang="en-US" b="1" dirty="0">
                <a:solidFill>
                  <a:srgbClr val="FF0000"/>
                </a:solidFill>
              </a:rPr>
              <a:t>转换，并送入内存后才对下一采样点采样</a:t>
            </a:r>
            <a:r>
              <a:rPr lang="zh-CN" altLang="en-US" dirty="0"/>
              <a:t>。这样，每个</a:t>
            </a:r>
            <a:r>
              <a:rPr lang="zh-CN" altLang="en-US" dirty="0" smtClean="0"/>
              <a:t>采样点</a:t>
            </a:r>
            <a:r>
              <a:rPr lang="zh-CN" altLang="en-US" dirty="0"/>
              <a:t>的值之间存在一个时差</a:t>
            </a:r>
            <a:r>
              <a:rPr lang="en-US" altLang="zh-CN" dirty="0"/>
              <a:t>(</a:t>
            </a:r>
            <a:r>
              <a:rPr lang="zh-CN" altLang="en-US" dirty="0"/>
              <a:t>几十到几百微秒</a:t>
            </a:r>
            <a:r>
              <a:rPr lang="en-US" altLang="zh-CN" dirty="0"/>
              <a:t>)</a:t>
            </a:r>
            <a:r>
              <a:rPr lang="zh-CN" altLang="en-US" dirty="0"/>
              <a:t>，使各通道采样值在时轴上产生扭斜现象。</a:t>
            </a:r>
            <a:r>
              <a:rPr lang="zh-CN" altLang="en-US" dirty="0" smtClean="0"/>
              <a:t>输入通道</a:t>
            </a:r>
            <a:r>
              <a:rPr lang="zh-CN" altLang="en-US" dirty="0"/>
              <a:t>数越多，扭斜现象越严重，不适合采集高速变化的模拟量。</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71326" y="1153237"/>
            <a:ext cx="10471785" cy="1200329"/>
          </a:xfrm>
          <a:prstGeom prst="rect">
            <a:avLst/>
          </a:prstGeom>
          <a:noFill/>
        </p:spPr>
        <p:txBody>
          <a:bodyPr wrap="square" rtlCol="0">
            <a:spAutoFit/>
          </a:bodyPr>
          <a:lstStyle/>
          <a:p>
            <a:pPr indent="0" fontAlgn="auto">
              <a:lnSpc>
                <a:spcPct val="150000"/>
              </a:lnSpc>
              <a:buClrTx/>
              <a:buSzTx/>
              <a:buFontTx/>
            </a:pPr>
            <a:r>
              <a:rPr lang="zh-CN" altLang="en-US" sz="2400" dirty="0">
                <a:latin typeface="黑体" panose="02010609060101010101" charset="-122"/>
                <a:ea typeface="黑体" panose="02010609060101010101" charset="-122"/>
              </a:rPr>
              <a:t>采用图14-1（d）所示的</a:t>
            </a:r>
            <a:r>
              <a:rPr lang="zh-CN" altLang="en-US" sz="2400" dirty="0">
                <a:highlight>
                  <a:srgbClr val="FF00FF"/>
                </a:highlight>
                <a:latin typeface="黑体" panose="02010609060101010101" charset="-122"/>
                <a:ea typeface="黑体" panose="02010609060101010101" charset="-122"/>
              </a:rPr>
              <a:t>差动配置方式</a:t>
            </a:r>
            <a:r>
              <a:rPr lang="zh-CN" altLang="en-US" sz="2400" dirty="0">
                <a:highlight>
                  <a:srgbClr val="FF00FF"/>
                </a:highlight>
                <a:latin typeface="黑体" panose="02010609060101010101" charset="-122"/>
                <a:ea typeface="黑体" panose="02010609060101010101" charset="-122"/>
              </a:rPr>
              <a:t>可抑制共模干扰</a:t>
            </a:r>
            <a:r>
              <a:rPr lang="zh-CN" altLang="en-US" sz="2400" dirty="0">
                <a:latin typeface="黑体" panose="02010609060101010101" charset="-122"/>
                <a:ea typeface="黑体" panose="02010609060101010101" charset="-122"/>
              </a:rPr>
              <a:t>，其中MUX可采用双输出器件，也可采用两个MUX并联。</a:t>
            </a:r>
          </a:p>
        </p:txBody>
      </p:sp>
      <p:pic>
        <p:nvPicPr>
          <p:cNvPr id="2" name="图片 1"/>
          <p:cNvPicPr>
            <a:picLocks noChangeAspect="1"/>
          </p:cNvPicPr>
          <p:nvPr/>
        </p:nvPicPr>
        <p:blipFill>
          <a:blip r:embed="rId3"/>
          <a:stretch>
            <a:fillRect/>
          </a:stretch>
        </p:blipFill>
        <p:spPr>
          <a:xfrm>
            <a:off x="4224528" y="2513655"/>
            <a:ext cx="4097711" cy="3793294"/>
          </a:xfrm>
          <a:prstGeom prst="rect">
            <a:avLst/>
          </a:prstGeom>
        </p:spPr>
      </p:pic>
      <p:sp>
        <p:nvSpPr>
          <p:cNvPr id="4" name="矩形 3"/>
          <p:cNvSpPr/>
          <p:nvPr/>
        </p:nvSpPr>
        <p:spPr>
          <a:xfrm>
            <a:off x="556439" y="340563"/>
            <a:ext cx="4031873" cy="559769"/>
          </a:xfrm>
          <a:prstGeom prst="rect">
            <a:avLst/>
          </a:prstGeom>
        </p:spPr>
        <p:txBody>
          <a:bodyPr wrap="none">
            <a:spAutoFit/>
          </a:bodyPr>
          <a:lstStyle/>
          <a:p>
            <a:pPr indent="0" fontAlgn="auto">
              <a:lnSpc>
                <a:spcPct val="150000"/>
              </a:lnSpc>
              <a:buClrTx/>
              <a:buSzTx/>
              <a:buFontTx/>
            </a:pPr>
            <a:r>
              <a:rPr lang="zh-CN" altLang="en-US" sz="2400" dirty="0">
                <a:solidFill>
                  <a:srgbClr val="0000FF"/>
                </a:solidFill>
                <a:latin typeface="黑体" panose="02010609060101010101" charset="-122"/>
                <a:ea typeface="黑体" panose="02010609060101010101" charset="-122"/>
              </a:rPr>
              <a:t>（4）差动结构分时采集系统</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1"/>
          <p:cNvSpPr>
            <a:spLocks noChangeArrowheads="1"/>
          </p:cNvSpPr>
          <p:nvPr/>
        </p:nvSpPr>
        <p:spPr bwMode="auto">
          <a:xfrm>
            <a:off x="357981" y="198057"/>
            <a:ext cx="11574939"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buFontTx/>
              <a:buNone/>
            </a:pPr>
            <a:r>
              <a:rPr lang="en-US" altLang="zh-CN" sz="2800" dirty="0" smtClean="0">
                <a:solidFill>
                  <a:srgbClr val="FF0000"/>
                </a:solidFill>
                <a:latin typeface="Calibri" pitchFamily="34" charset="0"/>
              </a:rPr>
              <a:t>2. </a:t>
            </a:r>
            <a:r>
              <a:rPr lang="zh-CN" altLang="zh-CN" sz="2800" dirty="0" smtClean="0">
                <a:solidFill>
                  <a:srgbClr val="FF0000"/>
                </a:solidFill>
                <a:latin typeface="Calibri" pitchFamily="34" charset="0"/>
              </a:rPr>
              <a:t>选定</a:t>
            </a:r>
            <a:r>
              <a:rPr lang="zh-CN" altLang="zh-CN" sz="2800" dirty="0">
                <a:solidFill>
                  <a:srgbClr val="FF0000"/>
                </a:solidFill>
                <a:latin typeface="Calibri" pitchFamily="34" charset="0"/>
              </a:rPr>
              <a:t>合适的采样周期T</a:t>
            </a:r>
          </a:p>
          <a:p>
            <a:pPr algn="just">
              <a:buFontTx/>
              <a:buNone/>
            </a:pPr>
            <a:r>
              <a:rPr kumimoji="1" lang="zh-CN" altLang="en-US" sz="2000" b="0" dirty="0">
                <a:solidFill>
                  <a:srgbClr val="000000"/>
                </a:solidFill>
              </a:rPr>
              <a:t>    确定采样周期时，应保证在被控量迅速变化的区段，有足够多的采样点，以保证不会因为采样点过稀而丢失被采集的模拟量中的重要信息。</a:t>
            </a:r>
            <a:endParaRPr kumimoji="1" lang="en-US" altLang="en-US" b="0" dirty="0">
              <a:solidFill>
                <a:srgbClr val="000000"/>
              </a:solidFill>
            </a:endParaRPr>
          </a:p>
        </p:txBody>
      </p:sp>
      <p:sp>
        <p:nvSpPr>
          <p:cNvPr id="9" name="内容占位符 2"/>
          <p:cNvSpPr txBox="1">
            <a:spLocks/>
          </p:cNvSpPr>
          <p:nvPr/>
        </p:nvSpPr>
        <p:spPr bwMode="auto">
          <a:xfrm>
            <a:off x="198438" y="1700213"/>
            <a:ext cx="11835066"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b="1">
                <a:solidFill>
                  <a:schemeClr val="tx1"/>
                </a:solidFill>
                <a:latin typeface="Times New Roman" pitchFamily="18" charset="0"/>
                <a:ea typeface="宋体" pitchFamily="2" charset="-122"/>
              </a:defRPr>
            </a:lvl1pPr>
            <a:lvl2pPr marL="742950" indent="-285750" eaLnBrk="0" hangingPunct="0">
              <a:defRPr sz="2400" b="1">
                <a:solidFill>
                  <a:schemeClr val="tx1"/>
                </a:solidFill>
                <a:latin typeface="Times New Roman" pitchFamily="18" charset="0"/>
                <a:ea typeface="宋体" pitchFamily="2" charset="-122"/>
              </a:defRPr>
            </a:lvl2pPr>
            <a:lvl3pPr marL="1143000" indent="-228600" eaLnBrk="0" hangingPunct="0">
              <a:defRPr sz="2400" b="1">
                <a:solidFill>
                  <a:schemeClr val="tx1"/>
                </a:solidFill>
                <a:latin typeface="Times New Roman" pitchFamily="18" charset="0"/>
                <a:ea typeface="宋体" pitchFamily="2" charset="-122"/>
              </a:defRPr>
            </a:lvl3pPr>
            <a:lvl4pPr marL="1600200" indent="-228600" eaLnBrk="0" hangingPunct="0">
              <a:defRPr sz="2400" b="1">
                <a:solidFill>
                  <a:schemeClr val="tx1"/>
                </a:solidFill>
                <a:latin typeface="Times New Roman" pitchFamily="18" charset="0"/>
                <a:ea typeface="宋体" pitchFamily="2" charset="-122"/>
              </a:defRPr>
            </a:lvl4pPr>
            <a:lvl5pPr marL="2057400" indent="-228600" eaLnBrk="0" hangingPunct="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Times New Roman" pitchFamily="18" charset="0"/>
                <a:ea typeface="宋体" pitchFamily="2" charset="-122"/>
              </a:defRPr>
            </a:lvl9pPr>
          </a:lstStyle>
          <a:p>
            <a:pPr eaLnBrk="1" hangingPunct="1">
              <a:spcBef>
                <a:spcPct val="20000"/>
              </a:spcBef>
              <a:buFontTx/>
              <a:buChar char="•"/>
            </a:pPr>
            <a:r>
              <a:rPr lang="zh-CN" altLang="zh-CN" sz="2800" b="0" dirty="0">
                <a:solidFill>
                  <a:srgbClr val="000000"/>
                </a:solidFill>
                <a:latin typeface="Calibri" pitchFamily="34" charset="0"/>
              </a:rPr>
              <a:t>对流量控制系统，一般为1到5秒，优先选用1到2秒。</a:t>
            </a:r>
          </a:p>
          <a:p>
            <a:pPr eaLnBrk="1" hangingPunct="1">
              <a:spcBef>
                <a:spcPct val="20000"/>
              </a:spcBef>
              <a:buFontTx/>
              <a:buChar char="•"/>
            </a:pPr>
            <a:r>
              <a:rPr lang="zh-CN" altLang="zh-CN" sz="2800" b="0" dirty="0">
                <a:solidFill>
                  <a:srgbClr val="000000"/>
                </a:solidFill>
                <a:latin typeface="Calibri" pitchFamily="34" charset="0"/>
              </a:rPr>
              <a:t>对压力控制系统，一般为3到10秒，优先选用6到8秒。</a:t>
            </a:r>
          </a:p>
          <a:p>
            <a:pPr eaLnBrk="1" hangingPunct="1">
              <a:spcBef>
                <a:spcPct val="20000"/>
              </a:spcBef>
              <a:buFontTx/>
              <a:buChar char="•"/>
            </a:pPr>
            <a:r>
              <a:rPr lang="zh-CN" altLang="zh-CN" sz="2800" b="0" dirty="0">
                <a:solidFill>
                  <a:srgbClr val="000000"/>
                </a:solidFill>
                <a:latin typeface="Calibri" pitchFamily="34" charset="0"/>
              </a:rPr>
              <a:t>对液位控制系统，一般为6到8秒。</a:t>
            </a:r>
          </a:p>
          <a:p>
            <a:pPr eaLnBrk="1" hangingPunct="1">
              <a:spcBef>
                <a:spcPct val="20000"/>
              </a:spcBef>
              <a:buFontTx/>
              <a:buChar char="•"/>
            </a:pPr>
            <a:r>
              <a:rPr lang="zh-CN" altLang="zh-CN" sz="2800" b="0" dirty="0">
                <a:solidFill>
                  <a:srgbClr val="000000"/>
                </a:solidFill>
                <a:latin typeface="Calibri" pitchFamily="34" charset="0"/>
              </a:rPr>
              <a:t>对温度控制系统，一般为10到20秒。</a:t>
            </a:r>
          </a:p>
          <a:p>
            <a:pPr eaLnBrk="1" hangingPunct="1">
              <a:spcBef>
                <a:spcPct val="20000"/>
              </a:spcBef>
              <a:buFontTx/>
              <a:buChar char="•"/>
            </a:pPr>
            <a:r>
              <a:rPr lang="zh-CN" altLang="zh-CN" sz="2800" b="0" dirty="0">
                <a:solidFill>
                  <a:srgbClr val="000000"/>
                </a:solidFill>
                <a:latin typeface="Calibri" pitchFamily="34" charset="0"/>
              </a:rPr>
              <a:t>对成分控制系统，一般为15到20秒。</a:t>
            </a:r>
          </a:p>
          <a:p>
            <a:pPr eaLnBrk="1" hangingPunct="1">
              <a:spcBef>
                <a:spcPct val="20000"/>
              </a:spcBef>
              <a:buFontTx/>
              <a:buChar char="•"/>
            </a:pPr>
            <a:r>
              <a:rPr lang="zh-CN" altLang="zh-CN" sz="2800" b="0" dirty="0">
                <a:solidFill>
                  <a:srgbClr val="000000"/>
                </a:solidFill>
                <a:latin typeface="Calibri" pitchFamily="34" charset="0"/>
              </a:rPr>
              <a:t>当然，以上这些数据也是很笼统的，仅仅是参考数。</a:t>
            </a:r>
            <a:endParaRPr lang="en-US" altLang="zh-CN" sz="2800" b="0" dirty="0">
              <a:solidFill>
                <a:srgbClr val="000000"/>
              </a:solidFill>
              <a:latin typeface="Calibri" pitchFamily="34" charset="0"/>
            </a:endParaRPr>
          </a:p>
          <a:p>
            <a:pPr eaLnBrk="1" hangingPunct="1">
              <a:spcBef>
                <a:spcPct val="20000"/>
              </a:spcBef>
              <a:buFontTx/>
              <a:buChar char="•"/>
            </a:pPr>
            <a:r>
              <a:rPr lang="zh-CN" altLang="zh-CN" sz="2800" b="0" dirty="0">
                <a:solidFill>
                  <a:srgbClr val="FF0000"/>
                </a:solidFill>
                <a:latin typeface="Calibri" pitchFamily="34" charset="0"/>
              </a:rPr>
              <a:t>从实际经验看，</a:t>
            </a:r>
            <a:r>
              <a:rPr lang="en-US" altLang="zh-CN" sz="2800" b="0" dirty="0">
                <a:solidFill>
                  <a:srgbClr val="FF0000"/>
                </a:solidFill>
                <a:latin typeface="Calibri" pitchFamily="34" charset="0"/>
              </a:rPr>
              <a:t>T </a:t>
            </a:r>
            <a:r>
              <a:rPr lang="zh-CN" altLang="zh-CN" sz="2800" b="0" dirty="0">
                <a:solidFill>
                  <a:srgbClr val="FF0000"/>
                </a:solidFill>
                <a:latin typeface="Calibri" pitchFamily="34" charset="0"/>
              </a:rPr>
              <a:t>最好尽可能选得小些。</a:t>
            </a:r>
            <a:r>
              <a:rPr lang="en-US" altLang="zh-CN" sz="2800" b="0" dirty="0">
                <a:solidFill>
                  <a:srgbClr val="FF0000"/>
                </a:solidFill>
                <a:latin typeface="Calibri" pitchFamily="34" charset="0"/>
              </a:rPr>
              <a:t>T </a:t>
            </a:r>
            <a:r>
              <a:rPr lang="zh-CN" altLang="zh-CN" sz="2800" b="0" dirty="0">
                <a:solidFill>
                  <a:srgbClr val="FF0000"/>
                </a:solidFill>
                <a:latin typeface="Calibri" pitchFamily="34" charset="0"/>
              </a:rPr>
              <a:t>小，并把积分作用（见以下参数Td解释）适当减弱，可作到，既加快调节过程，而又避免由系统离散原因引起的超调。</a:t>
            </a:r>
            <a:endParaRPr lang="zh-CN" altLang="zh-CN" sz="2800" b="0" dirty="0">
              <a:solidFill>
                <a:srgbClr val="000000"/>
              </a:solidFill>
              <a:latin typeface="Calibri" pitchFamily="34" charset="0"/>
            </a:endParaRPr>
          </a:p>
          <a:p>
            <a:pPr eaLnBrk="1" hangingPunct="1">
              <a:spcBef>
                <a:spcPct val="20000"/>
              </a:spcBef>
              <a:buFontTx/>
              <a:buChar char="•"/>
            </a:pPr>
            <a:endParaRPr lang="zh-CN" altLang="en-US" sz="2800" b="0" dirty="0">
              <a:solidFill>
                <a:srgbClr val="000000"/>
              </a:solidFill>
              <a:latin typeface="Calibri" pitchFamily="34"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15264" y="487045"/>
            <a:ext cx="9942830" cy="2306955"/>
          </a:xfrm>
          <a:prstGeom prst="rect">
            <a:avLst/>
          </a:prstGeom>
          <a:noFill/>
          <a:ln w="9525">
            <a:noFill/>
          </a:ln>
        </p:spPr>
        <p:txBody>
          <a:bodyPr wrap="square">
            <a:spAutoFit/>
          </a:bodyPr>
          <a:lstStyle/>
          <a:p>
            <a:pPr algn="l">
              <a:lnSpc>
                <a:spcPct val="150000"/>
              </a:lnSpc>
              <a:buClrTx/>
              <a:buSzTx/>
              <a:buFontTx/>
            </a:pPr>
            <a:r>
              <a:rPr lang="zh-CN" altLang="en-US" sz="2400" b="0" dirty="0">
                <a:solidFill>
                  <a:srgbClr val="0000FF"/>
                </a:solidFill>
                <a:latin typeface="黑体" panose="02010609060101010101" charset="-122"/>
                <a:ea typeface="黑体" panose="02010609060101010101" charset="-122"/>
              </a:rPr>
              <a:t>3.量化噪声(量化误差)</a:t>
            </a:r>
          </a:p>
          <a:p>
            <a:pPr algn="l">
              <a:lnSpc>
                <a:spcPct val="150000"/>
              </a:lnSpc>
              <a:buClrTx/>
              <a:buSzTx/>
              <a:buFontTx/>
            </a:pPr>
            <a:r>
              <a:rPr lang="zh-CN" altLang="en-US" sz="2400" b="0" dirty="0">
                <a:latin typeface="黑体" panose="02010609060101010101" charset="-122"/>
                <a:ea typeface="黑体" panose="02010609060101010101" charset="-122"/>
              </a:rPr>
              <a:t>模拟信号是连续的，而数字信号是离散的，每个数又是用有限个数码来表示， 二者之间不可避免地存在误差，称为</a:t>
            </a:r>
            <a:r>
              <a:rPr lang="zh-CN" altLang="en-US" sz="2400" b="0" dirty="0">
                <a:highlight>
                  <a:srgbClr val="00FF00"/>
                </a:highlight>
                <a:latin typeface="黑体" panose="02010609060101010101" charset="-122"/>
                <a:ea typeface="黑体" panose="02010609060101010101" charset="-122"/>
              </a:rPr>
              <a:t>量化噪声</a:t>
            </a:r>
            <a:r>
              <a:rPr lang="zh-CN" altLang="en-US" sz="2400" b="0" dirty="0">
                <a:latin typeface="黑体" panose="02010609060101010101" charset="-122"/>
                <a:ea typeface="黑体" panose="02010609060101010101" charset="-122"/>
              </a:rPr>
              <a:t>。 一般A/D转换的量化噪声有</a:t>
            </a:r>
            <a:r>
              <a:rPr lang="zh-CN" altLang="en-US" sz="2400" b="0" dirty="0">
                <a:highlight>
                  <a:srgbClr val="FF00FF"/>
                </a:highlight>
                <a:latin typeface="黑体" panose="02010609060101010101" charset="-122"/>
                <a:ea typeface="黑体" panose="02010609060101010101" charset="-122"/>
              </a:rPr>
              <a:t>1LSB和LSB/2</a:t>
            </a:r>
            <a:r>
              <a:rPr lang="zh-CN" altLang="en-US" sz="2400" b="0" dirty="0">
                <a:latin typeface="黑体" panose="02010609060101010101" charset="-122"/>
                <a:ea typeface="黑体" panose="02010609060101010101" charset="-122"/>
              </a:rPr>
              <a:t>两种。</a:t>
            </a:r>
            <a:endParaRPr lang="zh-CN" altLang="en-US" sz="2400" dirty="0">
              <a:latin typeface="黑体" panose="02010609060101010101" charset="-122"/>
              <a:ea typeface="黑体" panose="02010609060101010101" charset="-122"/>
            </a:endParaRPr>
          </a:p>
        </p:txBody>
      </p:sp>
      <p:sp>
        <p:nvSpPr>
          <p:cNvPr id="3" name="矩形 2"/>
          <p:cNvSpPr/>
          <p:nvPr/>
        </p:nvSpPr>
        <p:spPr>
          <a:xfrm>
            <a:off x="1250472" y="3847838"/>
            <a:ext cx="3762568" cy="369332"/>
          </a:xfrm>
          <a:prstGeom prst="rect">
            <a:avLst/>
          </a:prstGeom>
        </p:spPr>
        <p:txBody>
          <a:bodyPr wrap="none">
            <a:spAutoFit/>
          </a:bodyPr>
          <a:lstStyle/>
          <a:p>
            <a:r>
              <a:rPr lang="zh-CN" altLang="en-US" dirty="0">
                <a:latin typeface="黑体" panose="02010609060101010101" charset="-122"/>
                <a:ea typeface="黑体" panose="02010609060101010101" charset="-122"/>
              </a:rPr>
              <a:t>输出数字量最低位一个字（1 LSB）</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845650786"/>
              </p:ext>
            </p:extLst>
          </p:nvPr>
        </p:nvGraphicFramePr>
        <p:xfrm>
          <a:off x="5522913" y="3710115"/>
          <a:ext cx="2628900" cy="849312"/>
        </p:xfrm>
        <a:graphic>
          <a:graphicData uri="http://schemas.openxmlformats.org/presentationml/2006/ole">
            <mc:AlternateContent xmlns:mc="http://schemas.openxmlformats.org/markup-compatibility/2006">
              <mc:Choice xmlns:v="urn:schemas-microsoft-com:vml" Requires="v">
                <p:oleObj spid="_x0000_s16388" r:id="rId4" imgW="1205977" imgH="393529" progId="Equation.DSMT4">
                  <p:embed/>
                </p:oleObj>
              </mc:Choice>
              <mc:Fallback>
                <p:oleObj r:id="rId4" imgW="1205977" imgH="393529" progId="Equation.DSMT4">
                  <p:embed/>
                  <p:pic>
                    <p:nvPicPr>
                      <p:cNvPr id="0" name="对象 -21474825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2913" y="3710115"/>
                        <a:ext cx="26289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ID" val="custom20193369_7"/>
  <p:tag name="KSO_WM_TEMPLATE_SUBCATEGORY" val="0"/>
  <p:tag name="KSO_WM_SLIDE_ITEM_CNT" val="0"/>
  <p:tag name="KSO_WM_SLIDE_INDEX" val="7"/>
  <p:tag name="KSO_WM_TAG_VERSION" val="1.0"/>
  <p:tag name="KSO_WM_BEAUTIFY_FLAG" val="#wm#"/>
  <p:tag name="KSO_WM_TEMPLATE_CATEGORY" val="custom"/>
  <p:tag name="KSO_WM_TEMPLATE_INDEX" val="20193369"/>
  <p:tag name="KSO_WM_SLIDE_TYPE" val="sectionTitle"/>
  <p:tag name="KSO_WM_SLIDE_SUBTYPE" val="pureTxt"/>
  <p:tag name="KSO_WM_SLIDE_LAYOUT" val="a_e_f"/>
  <p:tag name="KSO_WM_SLIDE_LAYOUT_CNT" val="1_1_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193369_7*a*1"/>
  <p:tag name="KSO_WM_TEMPLATE_CATEGORY" val="custom"/>
  <p:tag name="KSO_WM_TEMPLATE_INDEX" val="20193369"/>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193369_7*f*1"/>
  <p:tag name="KSO_WM_TEMPLATE_CATEGORY" val="custom"/>
  <p:tag name="KSO_WM_TEMPLATE_INDEX" val="2019336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3369"/>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3369"/>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TYPE" val="i"/>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
  <p:tag name="KSO_WM_UNIT_LAYERLEVEL" val="1"/>
  <p:tag name="KSO_WM_TAG_VERSION" val="1.0"/>
  <p:tag name="KSO_WM_BEAUTIFY_FLAG" val="#wm#"/>
  <p:tag name="KSO_WM_UNIT_TYPE" val="i"/>
  <p:tag name="KSO_WM_UNIT_INDEX" val="3"/>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
  <p:tag name="KSO_WM_UNIT_LAYERLEVEL" val="1"/>
  <p:tag name="KSO_WM_TAG_VERSION" val="1.0"/>
  <p:tag name="KSO_WM_BEAUTIFY_FLAG" val="#wm#"/>
  <p:tag name="KSO_WM_UNIT_TYPE" val="i"/>
  <p:tag name="KSO_WM_UNIT_INDEX" val="4"/>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AG_VERSION" val="1.0"/>
  <p:tag name="KSO_WM_BEAUTIFY_FLAG" val="#wm#"/>
  <p:tag name="KSO_WM_TEMPLATE_CATEGORY" val="custom"/>
  <p:tag name="KSO_WM_TEMPLATE_INDEX" val="20193369"/>
  <p:tag name="KSO_WM_TEMPLATE_THUMBS_INDEX" val="1、3、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3"/>
  <p:tag name="KSO_WM_UNIT_LAYERLEVEL" val="1"/>
  <p:tag name="KSO_WM_TAG_VERSION" val="1.0"/>
  <p:tag name="KSO_WM_BEAUTIFY_FLAG" val="#wm#"/>
  <p:tag name="KSO_WM_UNIT_TYPE" val="i"/>
  <p:tag name="KSO_WM_UNIT_INDEX" val="3"/>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i*4"/>
  <p:tag name="KSO_WM_UNIT_LAYERLEVEL" val="1"/>
  <p:tag name="KSO_WM_TAG_VERSION" val="1.0"/>
  <p:tag name="KSO_WM_BEAUTIFY_FLAG" val="#wm#"/>
  <p:tag name="KSO_WM_UNIT_TYPE" val="i"/>
  <p:tag name="KSO_WM_UNIT_INDEX" val="4"/>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4055</Words>
  <Application>Microsoft Office PowerPoint</Application>
  <PresentationFormat>自定义</PresentationFormat>
  <Paragraphs>258</Paragraphs>
  <Slides>54</Slides>
  <Notes>0</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54</vt:i4>
      </vt:variant>
    </vt:vector>
  </HeadingPairs>
  <TitlesOfParts>
    <vt:vector size="58" baseType="lpstr">
      <vt:lpstr>Office 主题</vt:lpstr>
      <vt:lpstr>Office 主题​​</vt:lpstr>
      <vt:lpstr>MathType 6.0 Equation</vt:lpstr>
      <vt:lpstr>Microsoft 公式 3.0</vt:lpstr>
      <vt:lpstr>第14章</vt:lpstr>
      <vt:lpstr> 第14章 传感器应用技术</vt:lpstr>
      <vt:lpstr>14.1 传感器与微机的接口技术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14.1.3 其他数据采集部件</vt:lpstr>
      <vt:lpstr>PowerPoint 演示文稿</vt:lpstr>
      <vt:lpstr>14.2 抗干扰技术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第14章</dc:title>
  <dc:creator/>
  <cp:lastModifiedBy>KANG</cp:lastModifiedBy>
  <cp:revision>229</cp:revision>
  <dcterms:created xsi:type="dcterms:W3CDTF">2019-07-04T08:38:00Z</dcterms:created>
  <dcterms:modified xsi:type="dcterms:W3CDTF">2020-11-30T12:14:02Z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2052-11.3.0.8742</vt:lpwstr>
  </property>
</Properties>
</file>