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8" r:id="rId4"/>
  </p:sldMasterIdLst>
  <p:sldIdLst>
    <p:sldId id="256" r:id="rId5"/>
    <p:sldId id="257" r:id="rId6"/>
    <p:sldId id="353" r:id="rId7"/>
    <p:sldId id="591" r:id="rId8"/>
    <p:sldId id="761" r:id="rId9"/>
    <p:sldId id="762" r:id="rId10"/>
    <p:sldId id="763" r:id="rId11"/>
    <p:sldId id="592" r:id="rId12"/>
    <p:sldId id="735" r:id="rId13"/>
    <p:sldId id="737" r:id="rId14"/>
    <p:sldId id="738" r:id="rId15"/>
    <p:sldId id="739" r:id="rId16"/>
    <p:sldId id="740" r:id="rId17"/>
    <p:sldId id="634" r:id="rId18"/>
    <p:sldId id="752" r:id="rId19"/>
    <p:sldId id="635" r:id="rId20"/>
    <p:sldId id="741" r:id="rId21"/>
    <p:sldId id="593" r:id="rId22"/>
    <p:sldId id="744" r:id="rId23"/>
    <p:sldId id="745" r:id="rId24"/>
    <p:sldId id="746" r:id="rId25"/>
    <p:sldId id="747" r:id="rId26"/>
    <p:sldId id="748" r:id="rId27"/>
    <p:sldId id="749" r:id="rId28"/>
    <p:sldId id="750" r:id="rId29"/>
    <p:sldId id="751" r:id="rId30"/>
    <p:sldId id="753" r:id="rId31"/>
    <p:sldId id="754" r:id="rId32"/>
    <p:sldId id="755" r:id="rId33"/>
    <p:sldId id="756" r:id="rId34"/>
    <p:sldId id="757" r:id="rId35"/>
    <p:sldId id="758" r:id="rId36"/>
    <p:sldId id="759" r:id="rId37"/>
    <p:sldId id="760" r:id="rId38"/>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9A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240" y="-8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Master" Target="../slideMasters/slideMaster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Master" Target="../slideMasters/slideMaster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Master" Target="../slideMasters/slideMaster2.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718" y="1122363"/>
            <a:ext cx="914230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718" y="3602038"/>
            <a:ext cx="914230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283" y="365125"/>
            <a:ext cx="2628413"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45" y="365125"/>
            <a:ext cx="7732867"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9323246" y="587375"/>
            <a:ext cx="264745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2"/>
            </p:custDataLst>
          </p:nvPr>
        </p:nvSpPr>
        <p:spPr>
          <a:xfrm>
            <a:off x="9685129" y="4530725"/>
            <a:ext cx="2082414"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3"/>
            </p:custDataLst>
          </p:nvPr>
        </p:nvSpPr>
        <p:spPr>
          <a:xfrm>
            <a:off x="9196270" y="4321175"/>
            <a:ext cx="2996644"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a:off x="7754452" y="4530725"/>
            <a:ext cx="1910996"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a:off x="6411042" y="6334125"/>
            <a:ext cx="2139554"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a:off x="10300965" y="-3175"/>
            <a:ext cx="189195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9"/>
            </p:custDataLst>
          </p:nvPr>
        </p:nvSpPr>
        <p:spPr>
          <a:xfrm>
            <a:off x="2299522" y="3080658"/>
            <a:ext cx="6421787" cy="916576"/>
          </a:xfrm>
        </p:spPr>
        <p:txBody>
          <a:bodyPr anchor="t">
            <a:normAutofit/>
          </a:bodyPr>
          <a:lstStyle>
            <a:lvl1pPr marL="0" indent="0" algn="l">
              <a:buNone/>
              <a:defRPr sz="36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0"/>
            </p:custDataLst>
          </p:nvPr>
        </p:nvSpPr>
        <p:spPr>
          <a:xfrm>
            <a:off x="2299522" y="1532709"/>
            <a:ext cx="6421787" cy="1495696"/>
          </a:xfrm>
        </p:spPr>
        <p:txBody>
          <a:bodyPr anchor="b">
            <a:normAutofit/>
          </a:bodyPr>
          <a:lstStyle>
            <a:lvl1pPr algn="l">
              <a:defRPr sz="48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11"/>
            </p:custDataLst>
          </p:nvPr>
        </p:nvSpPr>
        <p:spPr>
          <a:xfrm>
            <a:off x="2299522" y="4204426"/>
            <a:ext cx="1799667"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2"/>
            </p:custDataLst>
          </p:nvPr>
        </p:nvSpPr>
        <p:spPr>
          <a:xfrm>
            <a:off x="2299522" y="4724278"/>
            <a:ext cx="1799667"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t>2020/11/18</a:t>
            </a:fld>
            <a:endParaRPr lang="zh-CN" altLang="en-US" dirty="0"/>
          </a:p>
        </p:txBody>
      </p:sp>
      <p:sp>
        <p:nvSpPr>
          <p:cNvPr id="3" name="页脚占位符 2"/>
          <p:cNvSpPr>
            <a:spLocks noGrp="1"/>
          </p:cNvSpPr>
          <p:nvPr>
            <p:ph type="ftr" sz="quarter" idx="13"/>
            <p:custDataLst>
              <p:tags r:id="rId14"/>
            </p:custDataLst>
          </p:nvPr>
        </p:nvSpPr>
        <p:spPr/>
        <p:txBody>
          <a:bodyPr/>
          <a:lstStyle/>
          <a:p>
            <a:endParaRPr lang="zh-CN" altLang="en-US" dirty="0"/>
          </a:p>
        </p:txBody>
      </p:sp>
      <p:sp>
        <p:nvSpPr>
          <p:cNvPr id="15" name="灯片编号占位符 14"/>
          <p:cNvSpPr>
            <a:spLocks noGrp="1"/>
          </p:cNvSpPr>
          <p:nvPr>
            <p:ph type="sldNum" sz="quarter" idx="14"/>
            <p:custDataLst>
              <p:tags r:id="rId1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5" name="任意多边形: 形状 14"/>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6" name="任意多边形: 形状 15"/>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7" name="任意多边形: 形状 16"/>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8" name="任意多边形: 形状 17"/>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6"/>
            </p:custDataLst>
          </p:nvPr>
        </p:nvSpPr>
        <p:spPr>
          <a:xfrm>
            <a:off x="669758" y="952508"/>
            <a:ext cx="10850226"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9323246" y="587375"/>
            <a:ext cx="264745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9685129" y="4530725"/>
            <a:ext cx="2082414"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9196270" y="4321175"/>
            <a:ext cx="2996644"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7754452" y="4530725"/>
            <a:ext cx="1910996"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5"/>
            </p:custDataLst>
          </p:nvPr>
        </p:nvSpPr>
        <p:spPr>
          <a:xfrm>
            <a:off x="6411042" y="6334125"/>
            <a:ext cx="2139554"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6"/>
            </p:custDataLst>
          </p:nvPr>
        </p:nvSpPr>
        <p:spPr>
          <a:xfrm>
            <a:off x="10300965" y="-3175"/>
            <a:ext cx="189195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7"/>
            </p:custDataLst>
          </p:nvPr>
        </p:nvSpPr>
        <p:spPr>
          <a:xfrm>
            <a:off x="3454694" y="2533650"/>
            <a:ext cx="5418180"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hasCustomPrompt="1"/>
            <p:custDataLst>
              <p:tags r:id="rId8"/>
            </p:custDataLst>
          </p:nvPr>
        </p:nvSpPr>
        <p:spPr>
          <a:xfrm>
            <a:off x="3447102" y="3463836"/>
            <a:ext cx="5418180"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t>2020/11/18</a:t>
            </a:fld>
            <a:endParaRPr lang="zh-CN" altLang="en-US" dirty="0"/>
          </a:p>
        </p:txBody>
      </p:sp>
      <p:sp>
        <p:nvSpPr>
          <p:cNvPr id="3" name="页脚占位符 2"/>
          <p:cNvSpPr>
            <a:spLocks noGrp="1"/>
          </p:cNvSpPr>
          <p:nvPr>
            <p:ph type="ftr" sz="quarter" idx="11"/>
            <p:custDataLst>
              <p:tags r:id="rId10"/>
            </p:custDataLst>
          </p:nvPr>
        </p:nvSpPr>
        <p:spPr/>
        <p:txBody>
          <a:body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6"/>
            </p:custDataLst>
          </p:nvPr>
        </p:nvSpPr>
        <p:spPr>
          <a:xfrm>
            <a:off x="669806" y="952508"/>
            <a:ext cx="5282263"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7"/>
            </p:custDataLst>
          </p:nvPr>
        </p:nvSpPr>
        <p:spPr>
          <a:xfrm>
            <a:off x="6237721" y="952508"/>
            <a:ext cx="5282263"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6" name="页脚占位符 5"/>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形状 9"/>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2" name="任意多边形: 形状 11"/>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3" name="任意多边形: 形状 12"/>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6"/>
            </p:custDataLst>
          </p:nvPr>
        </p:nvSpPr>
        <p:spPr>
          <a:xfrm>
            <a:off x="669806" y="952508"/>
            <a:ext cx="5282263"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7"/>
            </p:custDataLst>
          </p:nvPr>
        </p:nvSpPr>
        <p:spPr>
          <a:xfrm>
            <a:off x="669801" y="1406525"/>
            <a:ext cx="5282221"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8"/>
            </p:custDataLst>
          </p:nvPr>
        </p:nvSpPr>
        <p:spPr>
          <a:xfrm>
            <a:off x="6234595" y="952508"/>
            <a:ext cx="5282263"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9"/>
            </p:custDataLst>
          </p:nvPr>
        </p:nvSpPr>
        <p:spPr>
          <a:xfrm>
            <a:off x="6234595" y="1406525"/>
            <a:ext cx="5282263"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 name="任意多边形: 形状 8"/>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日期占位符 1"/>
          <p:cNvSpPr>
            <a:spLocks noGrp="1"/>
          </p:cNvSpPr>
          <p:nvPr>
            <p:ph type="dt" sz="half" idx="10"/>
            <p:custDataLst>
              <p:tags r:id="rId5"/>
            </p:custDataLst>
          </p:nvPr>
        </p:nvSpPr>
        <p:spPr/>
        <p:txBody>
          <a:bodyPr/>
          <a:lstStyle/>
          <a:p>
            <a:fld id="{760FBDFE-C587-4B4C-A407-44438C67B59E}" type="datetimeFigureOut">
              <a:rPr lang="zh-CN" altLang="en-US" smtClean="0"/>
              <a:t>2020/11/18</a:t>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806" y="443234"/>
            <a:ext cx="10850226"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806" y="952508"/>
            <a:ext cx="5282263"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7769" y="952508"/>
            <a:ext cx="5282263"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t>2020/11/18</a:t>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任意多边形: 形状 6"/>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竖排标题 1"/>
          <p:cNvSpPr>
            <a:spLocks noGrp="1"/>
          </p:cNvSpPr>
          <p:nvPr>
            <p:ph type="title" orient="vert"/>
            <p:custDataLst>
              <p:tags r:id="rId5"/>
            </p:custDataLst>
          </p:nvPr>
        </p:nvSpPr>
        <p:spPr>
          <a:xfrm>
            <a:off x="10569176" y="952508"/>
            <a:ext cx="950808"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6"/>
            </p:custDataLst>
          </p:nvPr>
        </p:nvSpPr>
        <p:spPr>
          <a:xfrm>
            <a:off x="669801" y="952500"/>
            <a:ext cx="9826279"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8"/>
            </p:custDataLst>
          </p:nvPr>
        </p:nvSpPr>
        <p:spPr>
          <a:xfrm>
            <a:off x="669806" y="952508"/>
            <a:ext cx="10850226"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1"/>
            </p:custDataLst>
          </p:nvPr>
        </p:nvSpPr>
        <p:spPr>
          <a:xfrm>
            <a:off x="3668327" y="1830258"/>
            <a:ext cx="5967578" cy="1783660"/>
          </a:xfrm>
        </p:spPr>
        <p:txBody>
          <a:bodyPr anchor="b">
            <a:normAutofit/>
          </a:bodyPr>
          <a:lstStyle>
            <a:lvl1pPr marL="0" indent="0" algn="l">
              <a:buFont typeface="Arial" panose="020B0604020202020204" pitchFamily="34" charset="0"/>
              <a:buNone/>
              <a:defRPr sz="88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任意多边形: 形状 2"/>
          <p:cNvSpPr/>
          <p:nvPr>
            <p:custDataLst>
              <p:tags r:id="rId2"/>
            </p:custDataLst>
          </p:nvPr>
        </p:nvSpPr>
        <p:spPr>
          <a:xfrm flipH="1">
            <a:off x="9747348" y="3810"/>
            <a:ext cx="1495148"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3"/>
            </p:custDataLst>
          </p:nvPr>
        </p:nvSpPr>
        <p:spPr>
          <a:xfrm flipH="1">
            <a:off x="9747348" y="3810"/>
            <a:ext cx="2439218"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flipH="1">
            <a:off x="218400" y="593090"/>
            <a:ext cx="2635396"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flipH="1">
            <a:off x="421562" y="4528185"/>
            <a:ext cx="2071621"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flipH="1">
            <a:off x="-3174" y="4319270"/>
            <a:ext cx="2983947"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flipH="1">
            <a:off x="2512864" y="4528185"/>
            <a:ext cx="1907187"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flipH="1">
            <a:off x="3625178" y="6327775"/>
            <a:ext cx="2135110"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flipH="1">
            <a:off x="-3174" y="3810"/>
            <a:ext cx="1881792"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0"/>
            </p:custDataLst>
          </p:nvPr>
        </p:nvSpPr>
        <p:spPr>
          <a:xfrm flipH="1">
            <a:off x="10691418" y="3810"/>
            <a:ext cx="1495148"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t>2020/11/18</a:t>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2" y="2130426"/>
            <a:ext cx="1036050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5F05A85-14FD-4649-8BA2-65718F62D718}" type="datetimeFigureOut">
              <a:rPr lang="zh-CN" altLang="en-US"/>
              <a:pPr>
                <a:defRPr/>
              </a:pPr>
              <a:t>2020/11/18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F8E648-9DBA-46A6-8602-8ED117616994}" type="slidenum">
              <a:rPr lang="zh-CN" altLang="en-US"/>
              <a:pPr>
                <a:defRPr/>
              </a:pPr>
              <a:t>‹#›</a:t>
            </a:fld>
            <a:endParaRPr lang="zh-CN" altLang="en-US"/>
          </a:p>
        </p:txBody>
      </p:sp>
    </p:spTree>
    <p:extLst>
      <p:ext uri="{BB962C8B-B14F-4D97-AF65-F5344CB8AC3E}">
        <p14:creationId xmlns:p14="http://schemas.microsoft.com/office/powerpoint/2010/main" val="43937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3CD31D-2DC1-4D7C-BC5C-E95F529A518C}" type="datetimeFigureOut">
              <a:rPr lang="zh-CN" altLang="en-US"/>
              <a:pPr>
                <a:defRPr/>
              </a:pPr>
              <a:t>2020/11/18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3ED162-D13F-4BDA-BF1C-3610058D2B0D}" type="slidenum">
              <a:rPr lang="zh-CN" altLang="en-US"/>
              <a:pPr>
                <a:defRPr/>
              </a:pPr>
              <a:t>‹#›</a:t>
            </a:fld>
            <a:endParaRPr lang="zh-CN" altLang="en-US"/>
          </a:p>
        </p:txBody>
      </p:sp>
    </p:spTree>
    <p:extLst>
      <p:ext uri="{BB962C8B-B14F-4D97-AF65-F5344CB8AC3E}">
        <p14:creationId xmlns:p14="http://schemas.microsoft.com/office/powerpoint/2010/main" val="1153453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67D0CE7-3D07-401E-B883-C566E7357BDD}" type="datetimeFigureOut">
              <a:rPr lang="zh-CN" altLang="en-US"/>
              <a:pPr>
                <a:defRPr/>
              </a:pPr>
              <a:t>2020/11/18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200945-CDE8-4F80-98B7-BAB0DE620766}" type="slidenum">
              <a:rPr lang="zh-CN" altLang="en-US"/>
              <a:pPr>
                <a:defRPr/>
              </a:pPr>
              <a:t>‹#›</a:t>
            </a:fld>
            <a:endParaRPr lang="zh-CN" altLang="en-US"/>
          </a:p>
        </p:txBody>
      </p:sp>
    </p:spTree>
    <p:extLst>
      <p:ext uri="{BB962C8B-B14F-4D97-AF65-F5344CB8AC3E}">
        <p14:creationId xmlns:p14="http://schemas.microsoft.com/office/powerpoint/2010/main" val="268435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1B2625B-A1FE-46FB-BD04-269196A71D93}" type="datetimeFigureOut">
              <a:rPr lang="zh-CN" altLang="en-US"/>
              <a:pPr>
                <a:defRPr/>
              </a:pPr>
              <a:t>2020/11/18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3796EF-B2FB-4966-9FC1-EB1668C88549}" type="slidenum">
              <a:rPr lang="zh-CN" altLang="en-US"/>
              <a:pPr>
                <a:defRPr/>
              </a:pPr>
              <a:t>‹#›</a:t>
            </a:fld>
            <a:endParaRPr lang="zh-CN" altLang="en-US"/>
          </a:p>
        </p:txBody>
      </p:sp>
    </p:spTree>
    <p:extLst>
      <p:ext uri="{BB962C8B-B14F-4D97-AF65-F5344CB8AC3E}">
        <p14:creationId xmlns:p14="http://schemas.microsoft.com/office/powerpoint/2010/main" val="8015895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0456763-19A4-4CEE-8294-5F84ED619009}" type="datetimeFigureOut">
              <a:rPr lang="zh-CN" altLang="en-US"/>
              <a:pPr>
                <a:defRPr/>
              </a:pPr>
              <a:t>2020/11/18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AFC7A33-A52F-4127-9B8A-24A77A80B502}" type="slidenum">
              <a:rPr lang="zh-CN" altLang="en-US"/>
              <a:pPr>
                <a:defRPr/>
              </a:pPr>
              <a:t>‹#›</a:t>
            </a:fld>
            <a:endParaRPr lang="zh-CN" altLang="en-US"/>
          </a:p>
        </p:txBody>
      </p:sp>
    </p:spTree>
    <p:extLst>
      <p:ext uri="{BB962C8B-B14F-4D97-AF65-F5344CB8AC3E}">
        <p14:creationId xmlns:p14="http://schemas.microsoft.com/office/powerpoint/2010/main" val="29972773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63404B5-2E52-48E6-9A81-DB663E73ECB7}" type="datetimeFigureOut">
              <a:rPr lang="zh-CN" altLang="en-US"/>
              <a:pPr>
                <a:defRPr/>
              </a:pPr>
              <a:t>2020/11/18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DF95941-ACE8-449F-8862-48F4CB74FEBD}" type="slidenum">
              <a:rPr lang="zh-CN" altLang="en-US"/>
              <a:pPr>
                <a:defRPr/>
              </a:pPr>
              <a:t>‹#›</a:t>
            </a:fld>
            <a:endParaRPr lang="zh-CN" altLang="en-US"/>
          </a:p>
        </p:txBody>
      </p:sp>
    </p:spTree>
    <p:extLst>
      <p:ext uri="{BB962C8B-B14F-4D97-AF65-F5344CB8AC3E}">
        <p14:creationId xmlns:p14="http://schemas.microsoft.com/office/powerpoint/2010/main" val="3658953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C827608-7E7C-4D77-9DB6-0C7D7C23ADB9}" type="datetimeFigureOut">
              <a:rPr lang="zh-CN" altLang="en-US"/>
              <a:pPr>
                <a:defRPr/>
              </a:pPr>
              <a:t>2020/11/18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1D95CE-8227-4A86-805C-904BA4D8F097}" type="slidenum">
              <a:rPr lang="zh-CN" altLang="en-US"/>
              <a:pPr>
                <a:defRPr/>
              </a:pPr>
              <a:t>‹#›</a:t>
            </a:fld>
            <a:endParaRPr lang="zh-CN" altLang="en-US"/>
          </a:p>
        </p:txBody>
      </p:sp>
    </p:spTree>
    <p:extLst>
      <p:ext uri="{BB962C8B-B14F-4D97-AF65-F5344CB8AC3E}">
        <p14:creationId xmlns:p14="http://schemas.microsoft.com/office/powerpoint/2010/main" val="46686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96" y="1709738"/>
            <a:ext cx="10513651"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696" y="4589463"/>
            <a:ext cx="1051365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03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86DEFD-F343-4801-9C45-AFE7EB405E11}" type="datetimeFigureOut">
              <a:rPr lang="zh-CN" altLang="en-US"/>
              <a:pPr>
                <a:defRPr/>
              </a:pPr>
              <a:t>2020/11/18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FE2B08-1BED-449A-BBD3-5AA7A742B51F}" type="slidenum">
              <a:rPr lang="zh-CN" altLang="en-US"/>
              <a:pPr>
                <a:defRPr/>
              </a:pPr>
              <a:t>‹#›</a:t>
            </a:fld>
            <a:endParaRPr lang="zh-CN" altLang="en-US"/>
          </a:p>
        </p:txBody>
      </p:sp>
    </p:spTree>
    <p:extLst>
      <p:ext uri="{BB962C8B-B14F-4D97-AF65-F5344CB8AC3E}">
        <p14:creationId xmlns:p14="http://schemas.microsoft.com/office/powerpoint/2010/main" val="16432404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3583C74-4391-4051-AAFB-20C79CBD3122}" type="datetimeFigureOut">
              <a:rPr lang="zh-CN" altLang="en-US"/>
              <a:pPr>
                <a:defRPr/>
              </a:pPr>
              <a:t>2020/11/18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0087A7-588E-40BC-99C6-ADE80D7437CE}" type="slidenum">
              <a:rPr lang="zh-CN" altLang="en-US"/>
              <a:pPr>
                <a:defRPr/>
              </a:pPr>
              <a:t>‹#›</a:t>
            </a:fld>
            <a:endParaRPr lang="zh-CN" altLang="en-US"/>
          </a:p>
        </p:txBody>
      </p:sp>
    </p:spTree>
    <p:extLst>
      <p:ext uri="{BB962C8B-B14F-4D97-AF65-F5344CB8AC3E}">
        <p14:creationId xmlns:p14="http://schemas.microsoft.com/office/powerpoint/2010/main" val="125467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76A6E44-D9F9-4EAF-812B-33C407F7C762}" type="datetimeFigureOut">
              <a:rPr lang="zh-CN" altLang="en-US"/>
              <a:pPr>
                <a:defRPr/>
              </a:pPr>
              <a:t>2020/11/18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FB7B0A-94BB-4D0D-B489-3215F42110C6}" type="slidenum">
              <a:rPr lang="zh-CN" altLang="en-US"/>
              <a:pPr>
                <a:defRPr/>
              </a:pPr>
              <a:t>‹#›</a:t>
            </a:fld>
            <a:endParaRPr lang="zh-CN" altLang="en-US"/>
          </a:p>
        </p:txBody>
      </p:sp>
    </p:spTree>
    <p:extLst>
      <p:ext uri="{BB962C8B-B14F-4D97-AF65-F5344CB8AC3E}">
        <p14:creationId xmlns:p14="http://schemas.microsoft.com/office/powerpoint/2010/main" val="14872904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1" y="274639"/>
            <a:ext cx="802431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45142B-41EF-4788-9108-438B5A5D44EE}" type="datetimeFigureOut">
              <a:rPr lang="zh-CN" altLang="en-US"/>
              <a:pPr>
                <a:defRPr/>
              </a:pPr>
              <a:t>2020/11/18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FFBF31-6652-4CD7-A48F-72E54164F95A}" type="slidenum">
              <a:rPr lang="zh-CN" altLang="en-US"/>
              <a:pPr>
                <a:defRPr/>
              </a:pPr>
              <a:t>‹#›</a:t>
            </a:fld>
            <a:endParaRPr lang="zh-CN" altLang="en-US"/>
          </a:p>
        </p:txBody>
      </p:sp>
    </p:spTree>
    <p:extLst>
      <p:ext uri="{BB962C8B-B14F-4D97-AF65-F5344CB8AC3E}">
        <p14:creationId xmlns:p14="http://schemas.microsoft.com/office/powerpoint/2010/main" val="4063405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2" name="Picture 2" descr="F:\work\第二\大桥\未标题-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7" y="0"/>
            <a:ext cx="12190942"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379362"/>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2" name="Picture 2" descr="F:\work\第二\大桥\未标题-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7" y="0"/>
            <a:ext cx="12190942"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967448"/>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pic>
        <p:nvPicPr>
          <p:cNvPr id="2" name="Picture 2" descr="F:\work\第二\大桥\未标题-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7" y="0"/>
            <a:ext cx="12190942"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83418"/>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pic>
        <p:nvPicPr>
          <p:cNvPr id="2" name="Picture 2" descr="F:\work\第二\大桥\未标题-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7" y="0"/>
            <a:ext cx="12190942"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985912"/>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08956"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fontAlgn="base" hangingPunct="1">
                <a:spcBef>
                  <a:spcPct val="0"/>
                </a:spcBef>
                <a:spcAft>
                  <a:spcPct val="0"/>
                </a:spcAft>
                <a:defRPr/>
              </a:pPr>
              <a:endParaRPr lang="zh-CN" altLang="en-US" smtClean="0">
                <a:solidFill>
                  <a:srgbClr val="000000"/>
                </a:solidFill>
              </a:endParaRPr>
            </a:p>
          </p:txBody>
        </p:sp>
      </p:grpSp>
      <p:sp>
        <p:nvSpPr>
          <p:cNvPr id="5132" name="Rectangle 12"/>
          <p:cNvSpPr>
            <a:spLocks noGrp="1" noChangeArrowheads="1"/>
          </p:cNvSpPr>
          <p:nvPr>
            <p:ph type="ctrTitle"/>
          </p:nvPr>
        </p:nvSpPr>
        <p:spPr>
          <a:xfrm>
            <a:off x="1320456" y="1676400"/>
            <a:ext cx="10360501"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828324" y="3886200"/>
            <a:ext cx="8532178"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1320456" y="6248400"/>
            <a:ext cx="2539339"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4570809" y="6248400"/>
            <a:ext cx="3859795"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9141619" y="6248400"/>
            <a:ext cx="2539339" cy="457200"/>
          </a:xfrm>
        </p:spPr>
        <p:txBody>
          <a:bodyPr/>
          <a:lstStyle>
            <a:lvl1pPr>
              <a:defRPr>
                <a:solidFill>
                  <a:schemeClr val="bg2"/>
                </a:solidFill>
              </a:defRPr>
            </a:lvl1pPr>
          </a:lstStyle>
          <a:p>
            <a:pPr>
              <a:defRPr/>
            </a:pPr>
            <a:fld id="{41820B4E-A055-4DF9-AF44-E3C035696F09}" type="slidenum">
              <a:rPr lang="en-US" altLang="zh-CN">
                <a:solidFill>
                  <a:srgbClr val="1C1C1C"/>
                </a:solidFill>
              </a:rPr>
              <a:pPr>
                <a:defRPr/>
              </a:pPr>
              <a:t>‹#›</a:t>
            </a:fld>
            <a:endParaRPr lang="en-US" altLang="zh-CN">
              <a:solidFill>
                <a:srgbClr val="1C1C1C"/>
              </a:solidFill>
            </a:endParaRPr>
          </a:p>
        </p:txBody>
      </p:sp>
    </p:spTree>
    <p:extLst>
      <p:ext uri="{BB962C8B-B14F-4D97-AF65-F5344CB8AC3E}">
        <p14:creationId xmlns:p14="http://schemas.microsoft.com/office/powerpoint/2010/main" val="4775089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D1552554-8EC3-45D7-AC5B-F69C17603EE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423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45" y="1825625"/>
            <a:ext cx="518064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056" y="1825625"/>
            <a:ext cx="518064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F6BDCF52-3B2F-46B7-A8B0-F2FF13CF73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12944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507" y="2017713"/>
            <a:ext cx="507867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58331" y="2017713"/>
            <a:ext cx="507867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8333D61-A661-4CC4-AD42-CD8AB33436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939749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80B20D75-0DA1-40A6-AE7D-90C2A19CA1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52413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FCCE049D-95F5-451C-9626-49C0D610A81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270205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BA433A7A-CCC7-41A5-9140-8A312722D1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938930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03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02811A7E-7F67-4A98-9838-05DA2919FC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72797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FCF00DBB-B548-4AF8-BBEA-FBD185C7AE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5925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AA94A513-9399-4008-B88C-4E36A0E022D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36380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301" y="214313"/>
            <a:ext cx="2600707"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184" y="214313"/>
            <a:ext cx="7598970"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893978C-3628-4F27-B925-1CB9BEA2C5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575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33" y="365125"/>
            <a:ext cx="10513651" cy="1325563"/>
          </a:xfrm>
        </p:spPr>
        <p:txBody>
          <a:bodyPr/>
          <a:lstStyle/>
          <a:p>
            <a:r>
              <a:rPr lang="zh-CN" altLang="en-US"/>
              <a:t>单击此处编辑母版标题样式</a:t>
            </a:r>
          </a:p>
        </p:txBody>
      </p:sp>
      <p:sp>
        <p:nvSpPr>
          <p:cNvPr id="3" name="文本占位符 2"/>
          <p:cNvSpPr>
            <a:spLocks noGrp="1"/>
          </p:cNvSpPr>
          <p:nvPr>
            <p:ph type="body" idx="1"/>
          </p:nvPr>
        </p:nvSpPr>
        <p:spPr>
          <a:xfrm>
            <a:off x="839633" y="1681163"/>
            <a:ext cx="515683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633" y="2505075"/>
            <a:ext cx="515683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056" y="1681163"/>
            <a:ext cx="518222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1056" y="2505075"/>
            <a:ext cx="518222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33" y="457200"/>
            <a:ext cx="393150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228" y="987425"/>
            <a:ext cx="617105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33" y="2057400"/>
            <a:ext cx="393150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33" y="457200"/>
            <a:ext cx="393150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228" y="987425"/>
            <a:ext cx="617105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633" y="2057400"/>
            <a:ext cx="393150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45" y="365125"/>
            <a:ext cx="10513651"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45" y="1825625"/>
            <a:ext cx="1051365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45" y="6356350"/>
            <a:ext cx="274269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3"/>
          </p:nvPr>
        </p:nvSpPr>
        <p:spPr>
          <a:xfrm>
            <a:off x="4037851" y="6356350"/>
            <a:ext cx="41140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04" y="6356350"/>
            <a:ext cx="274269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758" y="443230"/>
            <a:ext cx="10850226" cy="441964"/>
          </a:xfrm>
          <a:prstGeom prst="rect">
            <a:avLst/>
          </a:prstGeom>
        </p:spPr>
        <p:txBody>
          <a:bodyPr vert="horz" lIns="90000" tIns="46800" rIns="90000" bIns="468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758" y="952508"/>
            <a:ext cx="10850226"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579" y="6349833"/>
            <a:ext cx="26995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3"/>
            <p:custDataLst>
              <p:tags r:id="rId16"/>
            </p:custDataLst>
          </p:nvPr>
        </p:nvSpPr>
        <p:spPr>
          <a:xfrm>
            <a:off x="4115237" y="6349833"/>
            <a:ext cx="3959267"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09004" y="6349833"/>
            <a:ext cx="26995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09441" y="274638"/>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609441" y="1600201"/>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1F6C16D6-3BB1-40D9-8B62-B18EABC3B9FA}" type="datetimeFigureOut">
              <a:rPr lang="zh-CN" altLang="en-US"/>
              <a:pPr>
                <a:defRPr/>
              </a:pPr>
              <a:t>2020/11/18</a:t>
            </a:fld>
            <a:endParaRPr lang="zh-CN" altLang="en-US"/>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DD26E638-E144-4631-997E-6F5022FAC070}" type="slidenum">
              <a:rPr lang="zh-CN" altLang="en-US"/>
              <a:pPr>
                <a:defRPr/>
              </a:pPr>
              <a:t>‹#›</a:t>
            </a:fld>
            <a:endParaRPr lang="zh-CN" altLang="en-US"/>
          </a:p>
        </p:txBody>
      </p:sp>
    </p:spTree>
    <p:extLst>
      <p:ext uri="{BB962C8B-B14F-4D97-AF65-F5344CB8AC3E}">
        <p14:creationId xmlns:p14="http://schemas.microsoft.com/office/powerpoint/2010/main" val="200452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539" y="1098551"/>
            <a:ext cx="584048"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27" name="Rectangle 3"/>
          <p:cNvSpPr>
            <a:spLocks noChangeArrowheads="1"/>
          </p:cNvSpPr>
          <p:nvPr/>
        </p:nvSpPr>
        <p:spPr bwMode="ltGray">
          <a:xfrm>
            <a:off x="1066523" y="1098551"/>
            <a:ext cx="438037"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28" name="Rectangle 4"/>
          <p:cNvSpPr>
            <a:spLocks noChangeArrowheads="1"/>
          </p:cNvSpPr>
          <p:nvPr/>
        </p:nvSpPr>
        <p:spPr bwMode="ltGray">
          <a:xfrm>
            <a:off x="721597" y="1520826"/>
            <a:ext cx="562887"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29" name="Rectangle 5"/>
          <p:cNvSpPr>
            <a:spLocks noChangeArrowheads="1"/>
          </p:cNvSpPr>
          <p:nvPr/>
        </p:nvSpPr>
        <p:spPr bwMode="ltGray">
          <a:xfrm>
            <a:off x="1214650" y="1520826"/>
            <a:ext cx="490939"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30" name="Rectangle 6"/>
          <p:cNvSpPr>
            <a:spLocks noChangeArrowheads="1"/>
          </p:cNvSpPr>
          <p:nvPr/>
        </p:nvSpPr>
        <p:spPr bwMode="ltGray">
          <a:xfrm>
            <a:off x="169289" y="1447801"/>
            <a:ext cx="746989"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31" name="Rectangle 7"/>
          <p:cNvSpPr>
            <a:spLocks noChangeArrowheads="1"/>
          </p:cNvSpPr>
          <p:nvPr/>
        </p:nvSpPr>
        <p:spPr bwMode="gray">
          <a:xfrm>
            <a:off x="1015736" y="990601"/>
            <a:ext cx="42322"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32" name="Rectangle 8"/>
          <p:cNvSpPr>
            <a:spLocks noChangeArrowheads="1"/>
          </p:cNvSpPr>
          <p:nvPr/>
        </p:nvSpPr>
        <p:spPr bwMode="gray">
          <a:xfrm>
            <a:off x="590398" y="1781175"/>
            <a:ext cx="10965710"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endParaRPr>
          </a:p>
        </p:txBody>
      </p:sp>
      <p:sp>
        <p:nvSpPr>
          <p:cNvPr id="1033" name="Rectangle 9"/>
          <p:cNvSpPr>
            <a:spLocks noGrp="1" noChangeArrowheads="1"/>
          </p:cNvSpPr>
          <p:nvPr>
            <p:ph type="title"/>
          </p:nvPr>
        </p:nvSpPr>
        <p:spPr bwMode="auto">
          <a:xfrm>
            <a:off x="1534185" y="214314"/>
            <a:ext cx="1038801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576507" y="2017713"/>
            <a:ext cx="1036050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548996" y="6243638"/>
            <a:ext cx="253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4108" name="Rectangle 12"/>
          <p:cNvSpPr>
            <a:spLocks noGrp="1" noChangeArrowheads="1"/>
          </p:cNvSpPr>
          <p:nvPr>
            <p:ph type="ftr" sz="quarter" idx="3"/>
          </p:nvPr>
        </p:nvSpPr>
        <p:spPr bwMode="auto">
          <a:xfrm>
            <a:off x="4875530" y="6243638"/>
            <a:ext cx="38597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4109" name="Rectangle 13"/>
          <p:cNvSpPr>
            <a:spLocks noGrp="1" noChangeArrowheads="1"/>
          </p:cNvSpPr>
          <p:nvPr>
            <p:ph type="sldNum" sz="quarter" idx="4"/>
          </p:nvPr>
        </p:nvSpPr>
        <p:spPr bwMode="auto">
          <a:xfrm>
            <a:off x="9387088" y="6243638"/>
            <a:ext cx="253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defRPr/>
            </a:pPr>
            <a:fld id="{AACDEF1E-94DF-4770-A6A6-57F07C5C8C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057896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ags" Target="../tags/tag12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ags" Target="../tags/tag13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7.xml"/><Relationship Id="rId1" Type="http://schemas.openxmlformats.org/officeDocument/2006/relationships/tags" Target="../tags/tag13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7.xml"/><Relationship Id="rId1" Type="http://schemas.openxmlformats.org/officeDocument/2006/relationships/tags" Target="../tags/tag13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7.xml"/><Relationship Id="rId1" Type="http://schemas.openxmlformats.org/officeDocument/2006/relationships/tags" Target="../tags/tag136.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7.xml"/><Relationship Id="rId1" Type="http://schemas.openxmlformats.org/officeDocument/2006/relationships/tags" Target="../tags/tag140.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17.xml"/><Relationship Id="rId1" Type="http://schemas.openxmlformats.org/officeDocument/2006/relationships/tags" Target="../tags/tag14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7.xml"/><Relationship Id="rId1" Type="http://schemas.openxmlformats.org/officeDocument/2006/relationships/tags" Target="../tags/tag14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2929395" y="1159510"/>
            <a:ext cx="3164205" cy="1341120"/>
          </a:xfrm>
        </p:spPr>
        <p:txBody>
          <a:bodyPr>
            <a:noAutofit/>
            <a:scene3d>
              <a:camera prst="orthographicFront"/>
              <a:lightRig rig="threePt" dir="t"/>
            </a:scene3d>
          </a:bodyPr>
          <a:lstStyle/>
          <a:p>
            <a:r>
              <a:rPr lang="zh-CN" altLang="en-US" sz="6600" dirty="0">
                <a:solidFill>
                  <a:schemeClr val="accent1"/>
                </a:solidFill>
                <a:effectLst>
                  <a:outerShdw blurRad="38100" dist="25400" dir="5400000" algn="ctr" rotWithShape="0">
                    <a:srgbClr val="6E747A">
                      <a:alpha val="43000"/>
                    </a:srgbClr>
                  </a:outerShdw>
                </a:effectLst>
              </a:rPr>
              <a:t>第</a:t>
            </a:r>
            <a:r>
              <a:rPr lang="en-US" altLang="zh-CN" sz="6600" dirty="0">
                <a:solidFill>
                  <a:schemeClr val="accent1"/>
                </a:solidFill>
                <a:effectLst>
                  <a:outerShdw blurRad="38100" dist="25400" dir="5400000" algn="ctr" rotWithShape="0">
                    <a:srgbClr val="6E747A">
                      <a:alpha val="43000"/>
                    </a:srgbClr>
                  </a:outerShdw>
                </a:effectLst>
              </a:rPr>
              <a:t>15</a:t>
            </a:r>
            <a:r>
              <a:rPr lang="zh-CN" altLang="en-US" sz="6600" dirty="0">
                <a:solidFill>
                  <a:schemeClr val="accent1"/>
                </a:solidFill>
                <a:effectLst>
                  <a:outerShdw blurRad="38100" dist="25400" dir="5400000" algn="ctr" rotWithShape="0">
                    <a:srgbClr val="6E747A">
                      <a:alpha val="43000"/>
                    </a:srgbClr>
                  </a:outerShdw>
                </a:effectLst>
              </a:rPr>
              <a:t>章</a:t>
            </a:r>
          </a:p>
        </p:txBody>
      </p:sp>
      <p:sp>
        <p:nvSpPr>
          <p:cNvPr id="6" name="文本占位符 5"/>
          <p:cNvSpPr>
            <a:spLocks noGrp="1"/>
          </p:cNvSpPr>
          <p:nvPr>
            <p:ph type="body" idx="1"/>
            <p:custDataLst>
              <p:tags r:id="rId3"/>
            </p:custDataLst>
          </p:nvPr>
        </p:nvSpPr>
        <p:spPr>
          <a:xfrm>
            <a:off x="2402671" y="3249206"/>
            <a:ext cx="5419185" cy="1015623"/>
          </a:xfrm>
        </p:spPr>
        <p:txBody>
          <a:bodyPr>
            <a:normAutofit/>
          </a:bodyPr>
          <a:lstStyle/>
          <a:p>
            <a:pPr lvl="0"/>
            <a:r>
              <a:rPr lang="zh-CN" altLang="en-US" sz="4800" dirty="0">
                <a:solidFill>
                  <a:schemeClr val="accent1"/>
                </a:solidFill>
                <a:effectLst>
                  <a:outerShdw blurRad="38100" dist="25400" dir="5400000" algn="ctr" rotWithShape="0">
                    <a:srgbClr val="6E747A">
                      <a:alpha val="43000"/>
                    </a:srgbClr>
                  </a:outerShdw>
                </a:effectLst>
              </a:rPr>
              <a:t>检测系统设计</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4390" y="946137"/>
            <a:ext cx="10215880" cy="2576667"/>
          </a:xfrm>
          <a:prstGeom prst="rect">
            <a:avLst/>
          </a:prstGeom>
          <a:noFill/>
          <a:ln w="9525">
            <a:noFill/>
          </a:ln>
        </p:spPr>
        <p:txBody>
          <a:bodyPr wrap="square">
            <a:spAutoFit/>
          </a:bodyPr>
          <a:lstStyle/>
          <a:p>
            <a:pPr indent="0" fontAlgn="auto">
              <a:lnSpc>
                <a:spcPct val="150000"/>
              </a:lnSpc>
            </a:pPr>
            <a:r>
              <a:rPr lang="zh-CN" altLang="en-US" sz="2400" b="0" dirty="0">
                <a:solidFill>
                  <a:schemeClr val="tx1"/>
                </a:solidFill>
                <a:latin typeface="黑体" panose="02010609060101010101" charset="-122"/>
                <a:ea typeface="黑体" panose="02010609060101010101" charset="-122"/>
                <a:cs typeface="黑体" panose="02010609060101010101" charset="-122"/>
              </a:rPr>
              <a:t> </a:t>
            </a:r>
            <a:r>
              <a:rPr lang="zh-CN" altLang="en-US" sz="2800" b="0" dirty="0">
                <a:solidFill>
                  <a:srgbClr val="FF0000"/>
                </a:solidFill>
                <a:latin typeface="黑体" panose="02010609060101010101" charset="-122"/>
                <a:ea typeface="黑体" panose="02010609060101010101" charset="-122"/>
                <a:cs typeface="黑体" panose="02010609060101010101" charset="-122"/>
              </a:rPr>
              <a:t>3．设计方案</a:t>
            </a:r>
            <a:endParaRPr lang="zh-CN" altLang="en-US" sz="2400" b="0" dirty="0">
              <a:solidFill>
                <a:srgbClr val="FF0000"/>
              </a:solidFill>
              <a:latin typeface="黑体" panose="02010609060101010101" charset="-122"/>
              <a:ea typeface="黑体" panose="02010609060101010101" charset="-122"/>
              <a:cs typeface="黑体" panose="02010609060101010101" charset="-122"/>
            </a:endParaRPr>
          </a:p>
          <a:p>
            <a:pPr indent="0" fontAlgn="auto">
              <a:lnSpc>
                <a:spcPct val="150000"/>
              </a:lnSpc>
            </a:pPr>
            <a:r>
              <a:rPr lang="zh-CN" altLang="en-US" sz="2800" b="0" dirty="0">
                <a:solidFill>
                  <a:schemeClr val="tx1"/>
                </a:solidFill>
                <a:latin typeface="黑体" panose="02010609060101010101" charset="-122"/>
                <a:ea typeface="黑体" panose="02010609060101010101" charset="-122"/>
                <a:cs typeface="黑体" panose="02010609060101010101" charset="-122"/>
              </a:rPr>
              <a:t>    </a:t>
            </a:r>
            <a:r>
              <a:rPr lang="zh-CN" altLang="en-US" sz="2800" b="0" spc="100" dirty="0">
                <a:solidFill>
                  <a:schemeClr val="tx1"/>
                </a:solidFill>
                <a:uFillTx/>
                <a:latin typeface="黑体" panose="02010609060101010101" charset="-122"/>
                <a:ea typeface="黑体" panose="02010609060101010101" charset="-122"/>
                <a:cs typeface="黑体" panose="02010609060101010101" charset="-122"/>
              </a:rPr>
              <a:t>是否有更好的解决办法?选用什么种类的传感器?应变电阻传感器是否可以用于监测司机的疲劳状态?应变电阻传感器的测量参数是应变力，如何将司机疲劳状态用应变来反映?</a:t>
            </a:r>
          </a:p>
        </p:txBody>
      </p:sp>
    </p:spTree>
    <p:custDataLst>
      <p:tags r:id="rId1"/>
    </p:custData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728" y="423623"/>
            <a:ext cx="10215880" cy="2861310"/>
          </a:xfrm>
          <a:prstGeom prst="rect">
            <a:avLst/>
          </a:prstGeom>
          <a:noFill/>
          <a:ln w="9525">
            <a:noFill/>
          </a:ln>
        </p:spPr>
        <p:txBody>
          <a:bodyPr wrap="square">
            <a:spAutoFit/>
          </a:bodyPr>
          <a:lstStyle/>
          <a:p>
            <a:pPr indent="0" fontAlgn="auto">
              <a:lnSpc>
                <a:spcPct val="150000"/>
              </a:lnSpc>
            </a:pPr>
            <a:r>
              <a:rPr lang="zh-CN" altLang="en-US" sz="2400" b="0" dirty="0">
                <a:latin typeface="黑体" panose="02010609060101010101" charset="-122"/>
                <a:ea typeface="黑体" panose="02010609060101010101" charset="-122"/>
                <a:cs typeface="黑体" panose="02010609060101010101" charset="-122"/>
              </a:rPr>
              <a:t> </a:t>
            </a:r>
            <a:r>
              <a:rPr lang="zh-CN" altLang="en-US" sz="2400" b="0" dirty="0">
                <a:solidFill>
                  <a:srgbClr val="FF0000"/>
                </a:solidFill>
                <a:latin typeface="黑体" panose="02010609060101010101" charset="-122"/>
                <a:ea typeface="黑体" panose="02010609060101010101" charset="-122"/>
                <a:cs typeface="黑体" panose="02010609060101010101" charset="-122"/>
              </a:rPr>
              <a:t> </a:t>
            </a:r>
            <a:r>
              <a:rPr lang="zh-CN" altLang="en-US" sz="2400" b="0" dirty="0">
                <a:highlight>
                  <a:srgbClr val="FF00FF"/>
                </a:highlight>
                <a:latin typeface="黑体" panose="02010609060101010101" charset="-122"/>
                <a:ea typeface="黑体" panose="02010609060101010101" charset="-122"/>
                <a:cs typeface="黑体" panose="02010609060101010101" charset="-122"/>
              </a:rPr>
              <a:t>方案1：</a:t>
            </a:r>
            <a:r>
              <a:rPr lang="zh-CN" altLang="en-US" sz="2400" b="0" dirty="0">
                <a:highlight>
                  <a:srgbClr val="FFFF00"/>
                </a:highlight>
                <a:latin typeface="黑体" panose="02010609060101010101" charset="-122"/>
                <a:ea typeface="黑体" panose="02010609060101010101" charset="-122"/>
                <a:cs typeface="黑体" panose="02010609060101010101" charset="-122"/>
              </a:rPr>
              <a:t>将应变电阻片紧贴在司机的脖子上</a:t>
            </a:r>
            <a:r>
              <a:rPr lang="zh-CN" altLang="en-US" sz="2400" b="0" dirty="0">
                <a:latin typeface="黑体" panose="02010609060101010101" charset="-122"/>
                <a:ea typeface="黑体" panose="02010609060101010101" charset="-122"/>
                <a:cs typeface="黑体" panose="02010609060101010101" charset="-122"/>
              </a:rPr>
              <a:t>，当司机疲劳瞌睡时，头部突然下垂，脑后脖子肌肉伸长，引起应变电阻的变化，从而可以监测司机的疲劳状态。</a:t>
            </a:r>
          </a:p>
          <a:p>
            <a:pPr indent="0" fontAlgn="auto">
              <a:lnSpc>
                <a:spcPct val="150000"/>
              </a:lnSpc>
            </a:pPr>
            <a:r>
              <a:rPr lang="zh-CN" altLang="en-US" sz="2400" b="0" dirty="0">
                <a:latin typeface="黑体" panose="02010609060101010101" charset="-122"/>
                <a:ea typeface="黑体" panose="02010609060101010101" charset="-122"/>
                <a:cs typeface="黑体" panose="02010609060101010101" charset="-122"/>
              </a:rPr>
              <a:t>为了解决司机头部正常运动引起的误报警问题，可以利用微分电路检测信号的动态变化。</a:t>
            </a:r>
          </a:p>
        </p:txBody>
      </p:sp>
      <p:pic>
        <p:nvPicPr>
          <p:cNvPr id="1457" name="图片 1457"/>
          <p:cNvPicPr>
            <a:picLocks noChangeAspect="1" noChangeArrowheads="1"/>
          </p:cNvPicPr>
          <p:nvPr/>
        </p:nvPicPr>
        <p:blipFill>
          <a:blip r:embed="rId3" cstate="print"/>
          <a:srcRect/>
          <a:stretch>
            <a:fillRect/>
          </a:stretch>
        </p:blipFill>
        <p:spPr>
          <a:xfrm>
            <a:off x="2683510" y="3779520"/>
            <a:ext cx="7288530" cy="1691640"/>
          </a:xfrm>
          <a:prstGeom prst="rect">
            <a:avLst/>
          </a:prstGeom>
          <a:noFill/>
          <a:ln w="9525">
            <a:noFill/>
            <a:miter lim="800000"/>
            <a:headEnd/>
            <a:tailEnd/>
          </a:ln>
        </p:spPr>
      </p:pic>
      <p:sp>
        <p:nvSpPr>
          <p:cNvPr id="100" name="文本框 99"/>
          <p:cNvSpPr txBox="1"/>
          <p:nvPr/>
        </p:nvSpPr>
        <p:spPr>
          <a:xfrm>
            <a:off x="3554730" y="5773420"/>
            <a:ext cx="5080000" cy="369332"/>
          </a:xfrm>
          <a:prstGeom prst="rect">
            <a:avLst/>
          </a:prstGeom>
          <a:noFill/>
          <a:ln w="9525">
            <a:noFill/>
          </a:ln>
        </p:spPr>
        <p:txBody>
          <a:bodyPr>
            <a:spAutoFit/>
          </a:bodyPr>
          <a:lstStyle/>
          <a:p>
            <a:pPr indent="0" algn="ctr"/>
            <a:r>
              <a:rPr lang="zh-CN" b="1" dirty="0">
                <a:latin typeface="Calibri" panose="020F0502020204030204" charset="0"/>
                <a:ea typeface="宋体" panose="02010600030101010101" pitchFamily="2" charset="-122"/>
              </a:rPr>
              <a:t>应变电阻传感器检测司机瞌睡的示意图</a:t>
            </a:r>
            <a:endParaRPr lang="zh-CN" altLang="en-US" b="1" dirty="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57"/>
                                        </p:tgtEl>
                                        <p:attrNameLst>
                                          <p:attrName>style.visibility</p:attrName>
                                        </p:attrNameLst>
                                      </p:cBhvr>
                                      <p:to>
                                        <p:strVal val="visible"/>
                                      </p:to>
                                    </p:set>
                                    <p:anim to="" calcmode="lin" valueType="num">
                                      <p:cBhvr>
                                        <p:cTn id="7" dur="1" fill="hold"/>
                                        <p:tgtEl>
                                          <p:spTgt spid="145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4390" y="610235"/>
            <a:ext cx="10215880" cy="2306955"/>
          </a:xfrm>
          <a:prstGeom prst="rect">
            <a:avLst/>
          </a:prstGeom>
          <a:noFill/>
          <a:ln w="9525">
            <a:noFill/>
          </a:ln>
        </p:spPr>
        <p:txBody>
          <a:bodyPr wrap="square">
            <a:spAutoFit/>
          </a:bodyPr>
          <a:lstStyle/>
          <a:p>
            <a:pPr indent="0" fontAlgn="auto">
              <a:lnSpc>
                <a:spcPct val="150000"/>
              </a:lnSpc>
            </a:pPr>
            <a:r>
              <a:rPr lang="zh-CN" altLang="en-US" sz="2400" b="0" dirty="0">
                <a:latin typeface="黑体" panose="02010609060101010101" charset="-122"/>
                <a:ea typeface="黑体" panose="02010609060101010101" charset="-122"/>
                <a:cs typeface="黑体" panose="02010609060101010101" charset="-122"/>
              </a:rPr>
              <a:t> </a:t>
            </a:r>
            <a:r>
              <a:rPr lang="zh-CN" altLang="en-US" sz="2400" b="0" dirty="0">
                <a:solidFill>
                  <a:srgbClr val="FF0000"/>
                </a:solidFill>
                <a:latin typeface="黑体" panose="02010609060101010101" charset="-122"/>
                <a:ea typeface="黑体" panose="02010609060101010101" charset="-122"/>
                <a:cs typeface="黑体" panose="02010609060101010101" charset="-122"/>
              </a:rPr>
              <a:t> </a:t>
            </a:r>
            <a:r>
              <a:rPr lang="zh-CN" altLang="en-US" sz="2400" b="0" dirty="0">
                <a:latin typeface="黑体" panose="02010609060101010101" charset="-122"/>
                <a:ea typeface="黑体" panose="02010609060101010101" charset="-122"/>
                <a:cs typeface="黑体" panose="02010609060101010101" charset="-122"/>
              </a:rPr>
              <a:t> 上述设计方案从原理上是可行的，但在实际使用中，要将应变片贴在脖子上，这是很不方便的。如何解决这个问题?</a:t>
            </a:r>
          </a:p>
          <a:p>
            <a:pPr indent="0" fontAlgn="auto">
              <a:lnSpc>
                <a:spcPct val="150000"/>
              </a:lnSpc>
            </a:pPr>
            <a:r>
              <a:rPr lang="zh-CN" altLang="en-US" sz="2400" b="0" dirty="0">
                <a:latin typeface="黑体" panose="02010609060101010101" charset="-122"/>
                <a:ea typeface="黑体" panose="02010609060101010101" charset="-122"/>
                <a:cs typeface="黑体" panose="02010609060101010101" charset="-122"/>
              </a:rPr>
              <a:t>    </a:t>
            </a:r>
            <a:r>
              <a:rPr lang="zh-CN" altLang="en-US" sz="2400" b="0" dirty="0">
                <a:highlight>
                  <a:srgbClr val="FFFF00"/>
                </a:highlight>
                <a:latin typeface="黑体" panose="02010609060101010101" charset="-122"/>
                <a:ea typeface="黑体" panose="02010609060101010101" charset="-122"/>
                <a:cs typeface="黑体" panose="02010609060101010101" charset="-122"/>
              </a:rPr>
              <a:t>方案2：</a:t>
            </a:r>
            <a:r>
              <a:rPr lang="zh-CN" altLang="en-US" sz="2400" b="0" dirty="0">
                <a:latin typeface="黑体" panose="02010609060101010101" charset="-122"/>
                <a:ea typeface="黑体" panose="02010609060101010101" charset="-122"/>
                <a:cs typeface="黑体" panose="02010609060101010101" charset="-122"/>
              </a:rPr>
              <a:t>可以做一个脖套，将应变传感器贴在脖套上。如图所示。脖套太大，不起作用，脖套太小会造成司机呼吸不畅，因此该方案不可取。</a:t>
            </a:r>
          </a:p>
        </p:txBody>
      </p:sp>
      <p:sp>
        <p:nvSpPr>
          <p:cNvPr id="100" name="文本框 99"/>
          <p:cNvSpPr txBox="1"/>
          <p:nvPr/>
        </p:nvSpPr>
        <p:spPr>
          <a:xfrm>
            <a:off x="3555365" y="5522595"/>
            <a:ext cx="5080000" cy="369332"/>
          </a:xfrm>
          <a:prstGeom prst="rect">
            <a:avLst/>
          </a:prstGeom>
          <a:noFill/>
          <a:ln w="9525">
            <a:noFill/>
          </a:ln>
        </p:spPr>
        <p:txBody>
          <a:bodyPr>
            <a:spAutoFit/>
          </a:bodyPr>
          <a:lstStyle/>
          <a:p>
            <a:pPr indent="0" algn="ctr"/>
            <a:r>
              <a:rPr b="1" dirty="0" err="1">
                <a:latin typeface="Calibri" panose="020F0502020204030204" charset="0"/>
                <a:ea typeface="宋体" panose="02010600030101010101" pitchFamily="2" charset="-122"/>
              </a:rPr>
              <a:t>脖套式司机瞌睡报警器</a:t>
            </a:r>
            <a:endParaRPr b="1" dirty="0">
              <a:latin typeface="Calibri" panose="020F0502020204030204" charset="0"/>
              <a:ea typeface="宋体" panose="02010600030101010101" pitchFamily="2" charset="-122"/>
            </a:endParaRPr>
          </a:p>
        </p:txBody>
      </p:sp>
      <p:pic>
        <p:nvPicPr>
          <p:cNvPr id="20" name="图片 1460"/>
          <p:cNvPicPr>
            <a:picLocks noChangeAspect="1" noChangeArrowheads="1"/>
          </p:cNvPicPr>
          <p:nvPr/>
        </p:nvPicPr>
        <p:blipFill>
          <a:blip r:embed="rId3" cstate="print"/>
          <a:srcRect/>
          <a:stretch>
            <a:fillRect/>
          </a:stretch>
        </p:blipFill>
        <p:spPr>
          <a:xfrm>
            <a:off x="3848735" y="3495040"/>
            <a:ext cx="4492625" cy="1699895"/>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4390" y="610235"/>
            <a:ext cx="10215880" cy="1113766"/>
          </a:xfrm>
          <a:prstGeom prst="rect">
            <a:avLst/>
          </a:prstGeom>
          <a:noFill/>
          <a:ln w="9525">
            <a:noFill/>
          </a:ln>
        </p:spPr>
        <p:txBody>
          <a:bodyPr wrap="square">
            <a:spAutoFit/>
          </a:bodyPr>
          <a:lstStyle/>
          <a:p>
            <a:pPr indent="0" fontAlgn="auto">
              <a:lnSpc>
                <a:spcPct val="150000"/>
              </a:lnSpc>
            </a:pPr>
            <a:r>
              <a:rPr lang="zh-CN" altLang="en-US" sz="2400" b="0" dirty="0">
                <a:latin typeface="黑体" panose="02010609060101010101" charset="-122"/>
                <a:ea typeface="黑体" panose="02010609060101010101" charset="-122"/>
                <a:cs typeface="黑体" panose="02010609060101010101" charset="-122"/>
              </a:rPr>
              <a:t> </a:t>
            </a:r>
            <a:r>
              <a:rPr lang="zh-CN" altLang="en-US" sz="2400" b="0" dirty="0">
                <a:solidFill>
                  <a:srgbClr val="FF0000"/>
                </a:solidFill>
                <a:latin typeface="黑体" panose="02010609060101010101" charset="-122"/>
                <a:ea typeface="黑体" panose="02010609060101010101" charset="-122"/>
                <a:cs typeface="黑体" panose="02010609060101010101" charset="-122"/>
              </a:rPr>
              <a:t>  </a:t>
            </a:r>
            <a:r>
              <a:rPr lang="zh-CN" altLang="en-US" sz="2400" b="0" dirty="0">
                <a:highlight>
                  <a:srgbClr val="FF00FF"/>
                </a:highlight>
                <a:latin typeface="黑体" panose="02010609060101010101" charset="-122"/>
                <a:ea typeface="黑体" panose="02010609060101010101" charset="-122"/>
                <a:cs typeface="黑体" panose="02010609060101010101" charset="-122"/>
              </a:rPr>
              <a:t>方案3：</a:t>
            </a:r>
            <a:r>
              <a:rPr lang="zh-CN" altLang="en-US" sz="2400" b="0" dirty="0">
                <a:latin typeface="黑体" panose="02010609060101010101" charset="-122"/>
                <a:ea typeface="黑体" panose="02010609060101010101" charset="-122"/>
                <a:cs typeface="黑体" panose="02010609060101010101" charset="-122"/>
              </a:rPr>
              <a:t>根据古人的提示，可以将一根稍有弹性的绳子钩在司机的衣领上，在绳子的末端贴上应变传感器。</a:t>
            </a:r>
          </a:p>
        </p:txBody>
      </p:sp>
      <p:sp>
        <p:nvSpPr>
          <p:cNvPr id="100" name="文本框 99"/>
          <p:cNvSpPr txBox="1"/>
          <p:nvPr/>
        </p:nvSpPr>
        <p:spPr>
          <a:xfrm>
            <a:off x="3555365" y="5446395"/>
            <a:ext cx="5080000" cy="369332"/>
          </a:xfrm>
          <a:prstGeom prst="rect">
            <a:avLst/>
          </a:prstGeom>
          <a:noFill/>
          <a:ln w="9525">
            <a:noFill/>
          </a:ln>
        </p:spPr>
        <p:txBody>
          <a:bodyPr>
            <a:spAutoFit/>
          </a:bodyPr>
          <a:lstStyle/>
          <a:p>
            <a:pPr indent="0" algn="ctr"/>
            <a:r>
              <a:rPr b="1" dirty="0" err="1">
                <a:latin typeface="Calibri" panose="020F0502020204030204" charset="0"/>
                <a:ea typeface="宋体" panose="02010600030101010101" pitchFamily="2" charset="-122"/>
              </a:rPr>
              <a:t>挂钩式司机瞌睡报警方案示意图</a:t>
            </a:r>
            <a:endParaRPr b="1" dirty="0">
              <a:latin typeface="Calibri" panose="020F0502020204030204" charset="0"/>
              <a:ea typeface="宋体" panose="02010600030101010101" pitchFamily="2" charset="-122"/>
            </a:endParaRPr>
          </a:p>
        </p:txBody>
      </p:sp>
      <p:pic>
        <p:nvPicPr>
          <p:cNvPr id="1463" name="图片 1463"/>
          <p:cNvPicPr>
            <a:picLocks noChangeAspect="1" noChangeArrowheads="1"/>
          </p:cNvPicPr>
          <p:nvPr/>
        </p:nvPicPr>
        <p:blipFill>
          <a:blip r:embed="rId3" cstate="print"/>
          <a:srcRect/>
          <a:stretch>
            <a:fillRect/>
          </a:stretch>
        </p:blipFill>
        <p:spPr>
          <a:xfrm>
            <a:off x="4863465" y="2208530"/>
            <a:ext cx="2462530" cy="2920365"/>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63"/>
                                        </p:tgtEl>
                                        <p:attrNameLst>
                                          <p:attrName>style.visibility</p:attrName>
                                        </p:attrNameLst>
                                      </p:cBhvr>
                                      <p:to>
                                        <p:strVal val="visible"/>
                                      </p:to>
                                    </p:set>
                                    <p:anim to="" calcmode="lin" valueType="num">
                                      <p:cBhvr>
                                        <p:cTn id="7" dur="1" fill="hold"/>
                                        <p:tgtEl>
                                          <p:spTgt spid="146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1651736"/>
            <a:ext cx="10471785" cy="2697854"/>
          </a:xfrm>
          <a:prstGeom prst="rect">
            <a:avLst/>
          </a:prstGeom>
          <a:noFill/>
        </p:spPr>
        <p:txBody>
          <a:bodyPr wrap="square" rtlCol="0">
            <a:spAutoFit/>
          </a:bodyPr>
          <a:lstStyle/>
          <a:p>
            <a:pPr indent="0" algn="l"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1．问题的提出</a:t>
            </a:r>
          </a:p>
          <a:p>
            <a:pPr indent="0" algn="l" fontAlgn="auto">
              <a:lnSpc>
                <a:spcPct val="150000"/>
              </a:lnSpc>
              <a:buClrTx/>
              <a:buSzTx/>
              <a:buFontTx/>
            </a:pPr>
            <a:r>
              <a:rPr lang="zh-CN" altLang="en-US" sz="2000" dirty="0">
                <a:latin typeface="黑体" panose="02010609060101010101" charset="-122"/>
                <a:ea typeface="黑体" panose="02010609060101010101" charset="-122"/>
              </a:rPr>
              <a:t>    </a:t>
            </a:r>
            <a:r>
              <a:rPr lang="zh-CN" altLang="en-US" sz="2400" dirty="0">
                <a:latin typeface="黑体" panose="02010609060101010101" charset="-122"/>
                <a:ea typeface="黑体" panose="02010609060101010101" charset="-122"/>
              </a:rPr>
              <a:t>在跳远的过程中，由于运动员的速度很快，裁判员仅靠肉眼观察运动员是否踩线犯规，容易造成误判。下面介绍的这种检测器能很精确地测量运动员是否犯规。</a:t>
            </a:r>
          </a:p>
          <a:p>
            <a:pPr indent="0" algn="l" fontAlgn="auto">
              <a:lnSpc>
                <a:spcPct val="150000"/>
              </a:lnSpc>
              <a:buClrTx/>
              <a:buSzTx/>
              <a:buFontTx/>
            </a:pPr>
            <a:endParaRPr lang="zh-CN" altLang="en-US" sz="2000" dirty="0">
              <a:latin typeface="黑体" panose="02010609060101010101" charset="-122"/>
              <a:ea typeface="黑体" panose="02010609060101010101" charset="-122"/>
            </a:endParaRPr>
          </a:p>
        </p:txBody>
      </p:sp>
      <p:sp>
        <p:nvSpPr>
          <p:cNvPr id="5" name="矩形 4">
            <a:extLst>
              <a:ext uri="{FF2B5EF4-FFF2-40B4-BE49-F238E27FC236}">
                <a16:creationId xmlns="" xmlns:a16="http://schemas.microsoft.com/office/drawing/2014/main" id="{5C3E0A51-C774-4A72-B27B-E67E139FE091}"/>
              </a:ext>
            </a:extLst>
          </p:cNvPr>
          <p:cNvSpPr/>
          <p:nvPr/>
        </p:nvSpPr>
        <p:spPr>
          <a:xfrm>
            <a:off x="890722" y="324402"/>
            <a:ext cx="4852610" cy="637675"/>
          </a:xfrm>
          <a:prstGeom prst="rect">
            <a:avLst/>
          </a:prstGeom>
        </p:spPr>
        <p:txBody>
          <a:bodyPr wrap="none">
            <a:spAutoFit/>
          </a:bodyPr>
          <a:lstStyle/>
          <a:p>
            <a:pPr>
              <a:lnSpc>
                <a:spcPct val="150000"/>
              </a:lnSpc>
            </a:pPr>
            <a:r>
              <a:rPr lang="zh-CN" altLang="en-US" sz="2800" b="1" dirty="0">
                <a:solidFill>
                  <a:srgbClr val="0000FF"/>
                </a:solidFill>
                <a:latin typeface="黑体" panose="02010609060101010101" charset="-122"/>
                <a:ea typeface="黑体" panose="02010609060101010101" charset="-122"/>
              </a:rPr>
              <a:t>设计案例——跳远犯规检测器</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54293" y="4854225"/>
            <a:ext cx="2244712" cy="337185"/>
          </a:xfrm>
          <a:prstGeom prst="rect">
            <a:avLst/>
          </a:prstGeom>
          <a:noFill/>
        </p:spPr>
        <p:txBody>
          <a:bodyPr wrap="square" rtlCol="0">
            <a:spAutoFit/>
          </a:bodyPr>
          <a:lstStyle/>
          <a:p>
            <a:r>
              <a:rPr lang="zh-CN" altLang="en-US" sz="1600" dirty="0"/>
              <a:t>跳远犯规检测示意图</a:t>
            </a:r>
          </a:p>
        </p:txBody>
      </p:sp>
      <p:pic>
        <p:nvPicPr>
          <p:cNvPr id="1466" name="图片 1466"/>
          <p:cNvPicPr>
            <a:picLocks noChangeAspect="1" noChangeArrowheads="1"/>
          </p:cNvPicPr>
          <p:nvPr/>
        </p:nvPicPr>
        <p:blipFill>
          <a:blip r:embed="rId3" cstate="print"/>
          <a:srcRect/>
          <a:stretch>
            <a:fillRect/>
          </a:stretch>
        </p:blipFill>
        <p:spPr>
          <a:xfrm>
            <a:off x="1490278" y="2687320"/>
            <a:ext cx="3936365" cy="1903730"/>
          </a:xfrm>
          <a:prstGeom prst="rect">
            <a:avLst/>
          </a:prstGeom>
          <a:noFill/>
          <a:ln w="9525">
            <a:noFill/>
            <a:miter lim="800000"/>
            <a:headEnd/>
            <a:tailEnd/>
          </a:ln>
        </p:spPr>
      </p:pic>
      <p:pic>
        <p:nvPicPr>
          <p:cNvPr id="1469" name="图片 1469"/>
          <p:cNvPicPr>
            <a:picLocks noChangeAspect="1" noChangeArrowheads="1"/>
          </p:cNvPicPr>
          <p:nvPr/>
        </p:nvPicPr>
        <p:blipFill>
          <a:blip r:embed="rId4" cstate="print"/>
          <a:srcRect/>
          <a:stretch>
            <a:fillRect/>
          </a:stretch>
        </p:blipFill>
        <p:spPr>
          <a:xfrm>
            <a:off x="6067358" y="2687320"/>
            <a:ext cx="4930140" cy="1743710"/>
          </a:xfrm>
          <a:prstGeom prst="rect">
            <a:avLst/>
          </a:prstGeom>
          <a:noFill/>
          <a:ln w="9525">
            <a:noFill/>
            <a:miter lim="800000"/>
            <a:headEnd/>
            <a:tailEnd/>
          </a:ln>
        </p:spPr>
      </p:pic>
      <p:sp>
        <p:nvSpPr>
          <p:cNvPr id="2" name="文本框 1"/>
          <p:cNvSpPr txBox="1"/>
          <p:nvPr/>
        </p:nvSpPr>
        <p:spPr>
          <a:xfrm>
            <a:off x="6870735" y="4843715"/>
            <a:ext cx="2583323" cy="337185"/>
          </a:xfrm>
          <a:prstGeom prst="rect">
            <a:avLst/>
          </a:prstGeom>
          <a:noFill/>
        </p:spPr>
        <p:txBody>
          <a:bodyPr wrap="square" rtlCol="0">
            <a:spAutoFit/>
          </a:bodyPr>
          <a:lstStyle/>
          <a:p>
            <a:r>
              <a:rPr lang="zh-CN" altLang="en-US" sz="1600" dirty="0"/>
              <a:t>跳远犯规检测电路原理图</a:t>
            </a:r>
          </a:p>
        </p:txBody>
      </p:sp>
      <p:sp>
        <p:nvSpPr>
          <p:cNvPr id="5" name="矩形 4">
            <a:extLst>
              <a:ext uri="{FF2B5EF4-FFF2-40B4-BE49-F238E27FC236}">
                <a16:creationId xmlns="" xmlns:a16="http://schemas.microsoft.com/office/drawing/2014/main" id="{ED0B4432-3411-46A2-999D-0410E36268D3}"/>
              </a:ext>
            </a:extLst>
          </p:cNvPr>
          <p:cNvSpPr/>
          <p:nvPr/>
        </p:nvSpPr>
        <p:spPr>
          <a:xfrm>
            <a:off x="897928" y="243705"/>
            <a:ext cx="1877437" cy="559769"/>
          </a:xfrm>
          <a:prstGeom prst="rect">
            <a:avLst/>
          </a:prstGeom>
        </p:spPr>
        <p:txBody>
          <a:bodyPr wrap="none">
            <a:spAutoFit/>
          </a:bodyPr>
          <a:lstStyle/>
          <a:p>
            <a:pPr>
              <a:lnSpc>
                <a:spcPct val="150000"/>
              </a:lnSpc>
            </a:pPr>
            <a:r>
              <a:rPr lang="zh-CN" altLang="en-US" sz="2400" dirty="0">
                <a:solidFill>
                  <a:srgbClr val="FF0000"/>
                </a:solidFill>
                <a:latin typeface="黑体" panose="02010609060101010101" charset="-122"/>
                <a:ea typeface="黑体" panose="02010609060101010101" charset="-122"/>
              </a:rPr>
              <a:t>2．设计方案</a:t>
            </a:r>
          </a:p>
        </p:txBody>
      </p:sp>
    </p:spTree>
    <p:custDataLst>
      <p:tags r:id="rId1"/>
    </p:custDataLst>
    <p:extLst>
      <p:ext uri="{BB962C8B-B14F-4D97-AF65-F5344CB8AC3E}">
        <p14:creationId xmlns:p14="http://schemas.microsoft.com/office/powerpoint/2010/main" val="343052368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71388" y="1511081"/>
            <a:ext cx="9942830" cy="3329758"/>
          </a:xfrm>
          <a:prstGeom prst="rect">
            <a:avLst/>
          </a:prstGeom>
          <a:noFill/>
          <a:ln w="9525">
            <a:noFill/>
          </a:ln>
        </p:spPr>
        <p:txBody>
          <a:bodyPr wrap="square">
            <a:spAutoFit/>
          </a:bodyPr>
          <a:lstStyle/>
          <a:p>
            <a:pPr algn="l">
              <a:lnSpc>
                <a:spcPct val="150000"/>
              </a:lnSpc>
              <a:buClrTx/>
              <a:buSzTx/>
              <a:buFontTx/>
            </a:pPr>
            <a:r>
              <a:rPr lang="zh-CN" altLang="en-US" sz="2400" b="0" dirty="0">
                <a:solidFill>
                  <a:srgbClr val="FF0000"/>
                </a:solidFill>
                <a:latin typeface="黑体" panose="02010609060101010101" charset="-122"/>
                <a:ea typeface="黑体" panose="02010609060101010101" charset="-122"/>
              </a:rPr>
              <a:t>1．问题的提出</a:t>
            </a:r>
          </a:p>
          <a:p>
            <a:pPr algn="l">
              <a:lnSpc>
                <a:spcPct val="150000"/>
              </a:lnSpc>
              <a:buClrTx/>
              <a:buSzTx/>
              <a:buFontTx/>
            </a:pPr>
            <a:r>
              <a:rPr lang="zh-CN" altLang="en-US" sz="2400" b="0" dirty="0">
                <a:solidFill>
                  <a:schemeClr val="tx1"/>
                </a:solidFill>
                <a:latin typeface="黑体" panose="02010609060101010101" charset="-122"/>
                <a:ea typeface="黑体" panose="02010609060101010101" charset="-122"/>
              </a:rPr>
              <a:t>    医院里用的静脉输液器装置，每当容器中液体接近滴完时，护士、病人或家属都要随时观察液体的进度，以防液体滴完，空气进入血管。现在通过设计一种安全输液报警器，使其在液体接近滴完时，发出呜叫声，提醒护士，达到为病人安全输液的目的。</a:t>
            </a:r>
          </a:p>
          <a:p>
            <a:pPr algn="l">
              <a:lnSpc>
                <a:spcPct val="150000"/>
              </a:lnSpc>
              <a:buClrTx/>
              <a:buSzTx/>
              <a:buFontTx/>
            </a:pPr>
            <a:endParaRPr lang="zh-CN" altLang="en-US" sz="2400" b="0" dirty="0">
              <a:solidFill>
                <a:schemeClr val="tx1"/>
              </a:solidFill>
              <a:latin typeface="黑体" panose="02010609060101010101" charset="-122"/>
              <a:ea typeface="黑体" panose="02010609060101010101" charset="-122"/>
            </a:endParaRPr>
          </a:p>
        </p:txBody>
      </p:sp>
      <p:sp>
        <p:nvSpPr>
          <p:cNvPr id="2" name="矩形 1">
            <a:extLst>
              <a:ext uri="{FF2B5EF4-FFF2-40B4-BE49-F238E27FC236}">
                <a16:creationId xmlns="" xmlns:a16="http://schemas.microsoft.com/office/drawing/2014/main" id="{480E3232-99DD-4DB1-907A-3F920604AAD3}"/>
              </a:ext>
            </a:extLst>
          </p:cNvPr>
          <p:cNvSpPr/>
          <p:nvPr/>
        </p:nvSpPr>
        <p:spPr>
          <a:xfrm>
            <a:off x="871388" y="305740"/>
            <a:ext cx="4852610" cy="637675"/>
          </a:xfrm>
          <a:prstGeom prst="rect">
            <a:avLst/>
          </a:prstGeom>
        </p:spPr>
        <p:txBody>
          <a:bodyPr wrap="none">
            <a:spAutoFit/>
          </a:bodyPr>
          <a:lstStyle/>
          <a:p>
            <a:pPr>
              <a:lnSpc>
                <a:spcPct val="150000"/>
              </a:lnSpc>
            </a:pPr>
            <a:r>
              <a:rPr lang="zh-CN" altLang="en-US" sz="2800" dirty="0">
                <a:solidFill>
                  <a:srgbClr val="0000FF"/>
                </a:solidFill>
                <a:latin typeface="黑体" panose="02010609060101010101" charset="-122"/>
                <a:ea typeface="黑体" panose="02010609060101010101" charset="-122"/>
              </a:rPr>
              <a:t>设计案例——安全输液报警器</a:t>
            </a:r>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57910" y="296545"/>
            <a:ext cx="9942830" cy="2861310"/>
          </a:xfrm>
          <a:prstGeom prst="rect">
            <a:avLst/>
          </a:prstGeom>
          <a:noFill/>
          <a:ln w="9525">
            <a:noFill/>
          </a:ln>
        </p:spPr>
        <p:txBody>
          <a:bodyPr wrap="square">
            <a:spAutoFit/>
          </a:bodyPr>
          <a:lstStyle/>
          <a:p>
            <a:pPr>
              <a:lnSpc>
                <a:spcPct val="150000"/>
              </a:lnSpc>
              <a:buClrTx/>
              <a:buSzTx/>
              <a:buFontTx/>
            </a:pPr>
            <a:r>
              <a:rPr lang="zh-CN" altLang="en-US" sz="2400" b="0" dirty="0">
                <a:solidFill>
                  <a:srgbClr val="0000FF"/>
                </a:solidFill>
                <a:latin typeface="黑体" panose="02010609060101010101" charset="-122"/>
                <a:ea typeface="黑体" panose="02010609060101010101" charset="-122"/>
              </a:rPr>
              <a:t> </a:t>
            </a:r>
            <a:r>
              <a:rPr lang="zh-CN" altLang="en-US" sz="2400" b="0" dirty="0">
                <a:latin typeface="黑体" panose="02010609060101010101" charset="-122"/>
                <a:ea typeface="黑体" panose="02010609060101010101" charset="-122"/>
              </a:rPr>
              <a:t>做一个外壳，在外壳上安装报警电路，报警喇叭，外壳两端分别安装挂钩，用来固定外壳和输液瓶，外壳两端的挂钩上分别与两个钢片相连，在钢片上贴电阻式应变片。随着瓶内液体的不断减少，钢片受力变形不断减小，应变片也受力变形不断减小，当钢片变形到一定程度(基准值)时，控制电路发生警报</a:t>
            </a:r>
            <a:r>
              <a:rPr lang="zh-CN" altLang="en-US" sz="2400" b="0" dirty="0" smtClean="0">
                <a:latin typeface="黑体" panose="02010609060101010101" charset="-122"/>
                <a:ea typeface="黑体" panose="02010609060101010101" charset="-122"/>
              </a:rPr>
              <a:t>声</a:t>
            </a:r>
            <a:r>
              <a:rPr lang="zh-CN" altLang="en-US" sz="2400" dirty="0">
                <a:latin typeface="黑体" panose="02010609060101010101" charset="-122"/>
                <a:ea typeface="黑体" panose="02010609060101010101" charset="-122"/>
              </a:rPr>
              <a:t>。</a:t>
            </a:r>
            <a:endParaRPr lang="zh-CN" altLang="en-US" sz="2400" b="0" dirty="0">
              <a:latin typeface="黑体" panose="02010609060101010101" charset="-122"/>
              <a:ea typeface="黑体" panose="02010609060101010101" charset="-122"/>
            </a:endParaRPr>
          </a:p>
        </p:txBody>
      </p:sp>
      <p:pic>
        <p:nvPicPr>
          <p:cNvPr id="1472" name="图片 1472"/>
          <p:cNvPicPr>
            <a:picLocks noChangeAspect="1" noChangeArrowheads="1"/>
          </p:cNvPicPr>
          <p:nvPr/>
        </p:nvPicPr>
        <p:blipFill>
          <a:blip r:embed="rId3" cstate="print"/>
          <a:srcRect/>
          <a:stretch>
            <a:fillRect/>
          </a:stretch>
        </p:blipFill>
        <p:spPr>
          <a:xfrm>
            <a:off x="2240280" y="3364230"/>
            <a:ext cx="3126105" cy="2524760"/>
          </a:xfrm>
          <a:prstGeom prst="rect">
            <a:avLst/>
          </a:prstGeom>
          <a:noFill/>
          <a:ln w="9525">
            <a:noFill/>
            <a:miter lim="800000"/>
            <a:headEnd/>
            <a:tailEnd/>
          </a:ln>
        </p:spPr>
      </p:pic>
      <p:pic>
        <p:nvPicPr>
          <p:cNvPr id="1475" name="图片 1475"/>
          <p:cNvPicPr>
            <a:picLocks noChangeAspect="1" noChangeArrowheads="1"/>
          </p:cNvPicPr>
          <p:nvPr/>
        </p:nvPicPr>
        <p:blipFill>
          <a:blip r:embed="rId4" cstate="print"/>
          <a:srcRect/>
          <a:stretch>
            <a:fillRect/>
          </a:stretch>
        </p:blipFill>
        <p:spPr>
          <a:xfrm>
            <a:off x="6353810" y="3364230"/>
            <a:ext cx="3953510" cy="2246630"/>
          </a:xfrm>
          <a:prstGeom prst="rect">
            <a:avLst/>
          </a:prstGeom>
          <a:noFill/>
          <a:ln w="9525">
            <a:noFill/>
            <a:miter lim="800000"/>
            <a:headEnd/>
            <a:tailEnd/>
          </a:ln>
        </p:spPr>
      </p:pic>
      <p:sp>
        <p:nvSpPr>
          <p:cNvPr id="2" name="文本框 1"/>
          <p:cNvSpPr txBox="1"/>
          <p:nvPr/>
        </p:nvSpPr>
        <p:spPr>
          <a:xfrm>
            <a:off x="1534795" y="6120765"/>
            <a:ext cx="3632835" cy="369332"/>
          </a:xfrm>
          <a:prstGeom prst="rect">
            <a:avLst/>
          </a:prstGeom>
          <a:noFill/>
          <a:ln w="9525">
            <a:noFill/>
          </a:ln>
        </p:spPr>
        <p:txBody>
          <a:bodyPr wrap="square">
            <a:spAutoFit/>
          </a:bodyPr>
          <a:lstStyle/>
          <a:p>
            <a:pPr indent="0" algn="ctr"/>
            <a:r>
              <a:rPr lang="zh-CN" b="1" dirty="0">
                <a:latin typeface="Times New Roman" panose="02020603050405020304" charset="0"/>
                <a:ea typeface="宋体" panose="02010600030101010101" pitchFamily="2" charset="-122"/>
              </a:rPr>
              <a:t>传感器检测示意图</a:t>
            </a:r>
            <a:endParaRPr lang="zh-CN" altLang="en-US" b="1" dirty="0"/>
          </a:p>
        </p:txBody>
      </p:sp>
      <p:sp>
        <p:nvSpPr>
          <p:cNvPr id="3" name="文本框 2"/>
          <p:cNvSpPr txBox="1"/>
          <p:nvPr/>
        </p:nvSpPr>
        <p:spPr>
          <a:xfrm>
            <a:off x="6798945" y="6120765"/>
            <a:ext cx="3632835" cy="369332"/>
          </a:xfrm>
          <a:prstGeom prst="rect">
            <a:avLst/>
          </a:prstGeom>
          <a:noFill/>
          <a:ln w="9525">
            <a:noFill/>
          </a:ln>
        </p:spPr>
        <p:txBody>
          <a:bodyPr wrap="square">
            <a:spAutoFit/>
          </a:bodyPr>
          <a:lstStyle/>
          <a:p>
            <a:pPr indent="0" algn="ctr"/>
            <a:r>
              <a:rPr b="1" dirty="0" err="1">
                <a:latin typeface="Times New Roman" panose="02020603050405020304" charset="0"/>
                <a:ea typeface="宋体" panose="02010600030101010101" pitchFamily="2" charset="-122"/>
              </a:rPr>
              <a:t>电路原理框图</a:t>
            </a:r>
            <a:endParaRPr b="1" dirty="0">
              <a:latin typeface="Times New Roman" panose="02020603050405020304" charset="0"/>
              <a:ea typeface="宋体" panose="02010600030101010101" pitchFamily="2" charset="-122"/>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472"/>
                                        </p:tgtEl>
                                        <p:attrNameLst>
                                          <p:attrName>style.visibility</p:attrName>
                                        </p:attrNameLst>
                                      </p:cBhvr>
                                      <p:to>
                                        <p:strVal val="visible"/>
                                      </p:to>
                                    </p:set>
                                    <p:anim to="" calcmode="lin" valueType="num">
                                      <p:cBhvr>
                                        <p:cTn id="12" dur="1" fill="hold"/>
                                        <p:tgtEl>
                                          <p:spTgt spid="1472"/>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475"/>
                                        </p:tgtEl>
                                        <p:attrNameLst>
                                          <p:attrName>style.visibility</p:attrName>
                                        </p:attrNameLst>
                                      </p:cBhvr>
                                      <p:to>
                                        <p:strVal val="visible"/>
                                      </p:to>
                                    </p:set>
                                    <p:anim to="" calcmode="lin" valueType="num">
                                      <p:cBhvr>
                                        <p:cTn id="17" dur="1" fill="hold"/>
                                        <p:tgtEl>
                                          <p:spTgt spid="147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7060" y="1487122"/>
            <a:ext cx="10471785" cy="3883755"/>
          </a:xfrm>
          <a:prstGeom prst="rect">
            <a:avLst/>
          </a:prstGeom>
          <a:noFill/>
        </p:spPr>
        <p:txBody>
          <a:bodyPr wrap="square" rtlCol="0">
            <a:spAutoFit/>
          </a:bodyPr>
          <a:lstStyle/>
          <a:p>
            <a:pPr indent="0" fontAlgn="auto">
              <a:lnSpc>
                <a:spcPct val="150000"/>
              </a:lnSpc>
              <a:buClrTx/>
              <a:buSzTx/>
              <a:buFontTx/>
            </a:pPr>
            <a:r>
              <a:rPr lang="zh-CN" altLang="en-US" sz="2000" dirty="0">
                <a:solidFill>
                  <a:srgbClr val="00B0F0"/>
                </a:solidFill>
                <a:latin typeface="黑体" panose="02010609060101010101" charset="-122"/>
                <a:ea typeface="黑体" panose="02010609060101010101" charset="-122"/>
              </a:rPr>
              <a:t> </a:t>
            </a:r>
            <a:r>
              <a:rPr lang="zh-CN" altLang="en-US" sz="2400" dirty="0">
                <a:solidFill>
                  <a:srgbClr val="FF0000"/>
                </a:solidFill>
                <a:latin typeface="黑体" panose="02010609060101010101" charset="-122"/>
                <a:ea typeface="黑体" panose="02010609060101010101" charset="-122"/>
              </a:rPr>
              <a:t>1．问题的提出</a:t>
            </a:r>
          </a:p>
          <a:p>
            <a:pPr indent="0" fontAlgn="auto">
              <a:lnSpc>
                <a:spcPct val="150000"/>
              </a:lnSpc>
              <a:buClrTx/>
              <a:buSzTx/>
              <a:buFontTx/>
            </a:pPr>
            <a:endParaRPr lang="zh-CN" altLang="en-US" sz="2400" dirty="0">
              <a:solidFill>
                <a:srgbClr val="FF0000"/>
              </a:solidFill>
              <a:latin typeface="黑体" panose="02010609060101010101" charset="-122"/>
              <a:ea typeface="黑体" panose="02010609060101010101" charset="-122"/>
            </a:endParaRPr>
          </a:p>
          <a:p>
            <a:pPr indent="0" fontAlgn="auto">
              <a:lnSpc>
                <a:spcPct val="150000"/>
              </a:lnSpc>
              <a:buClrTx/>
              <a:buSzTx/>
              <a:buFontTx/>
            </a:pPr>
            <a:r>
              <a:rPr lang="zh-CN" altLang="en-US" sz="2000" dirty="0">
                <a:solidFill>
                  <a:srgbClr val="00B0F0"/>
                </a:solidFill>
                <a:latin typeface="黑体" panose="02010609060101010101" charset="-122"/>
                <a:ea typeface="黑体" panose="02010609060101010101" charset="-122"/>
              </a:rPr>
              <a:t>    </a:t>
            </a:r>
            <a:r>
              <a:rPr lang="zh-CN" altLang="en-US" sz="2400" dirty="0">
                <a:solidFill>
                  <a:schemeClr val="tx1"/>
                </a:solidFill>
                <a:latin typeface="黑体" panose="02010609060101010101" charset="-122"/>
                <a:ea typeface="黑体" panose="02010609060101010101" charset="-122"/>
              </a:rPr>
              <a:t>在各类人为破坏和非法入侵案件中，罪犯以强制手段破坏或打破玻璃门窗而侵入室内作案的情况占有相当大的比例，因此研制出能够监测玻璃破碎的监测系统，在防破坏、防盗报警中具有非常重大的应用价值。玻璃破碎监测系统可监测当玻璃破碎时发出的声音，可适用于对楼宇、大厦、宾馆、住宅、珠宝金店、银行等需要监测到玻璃破碎就报警的各种场合。</a:t>
            </a:r>
            <a:r>
              <a:rPr lang="zh-CN" altLang="en-US" sz="2400" dirty="0">
                <a:solidFill>
                  <a:srgbClr val="00B0F0"/>
                </a:solidFill>
                <a:latin typeface="黑体" panose="02010609060101010101" charset="-122"/>
                <a:ea typeface="黑体" panose="02010609060101010101" charset="-122"/>
              </a:rPr>
              <a:t> </a:t>
            </a:r>
          </a:p>
        </p:txBody>
      </p:sp>
      <p:sp>
        <p:nvSpPr>
          <p:cNvPr id="2" name="矩形 1">
            <a:extLst>
              <a:ext uri="{FF2B5EF4-FFF2-40B4-BE49-F238E27FC236}">
                <a16:creationId xmlns="" xmlns:a16="http://schemas.microsoft.com/office/drawing/2014/main" id="{53081038-EF53-460E-9E6E-5F536D48558D}"/>
              </a:ext>
            </a:extLst>
          </p:cNvPr>
          <p:cNvSpPr/>
          <p:nvPr/>
        </p:nvSpPr>
        <p:spPr>
          <a:xfrm>
            <a:off x="787060" y="455030"/>
            <a:ext cx="5234125" cy="637675"/>
          </a:xfrm>
          <a:prstGeom prst="rect">
            <a:avLst/>
          </a:prstGeom>
        </p:spPr>
        <p:txBody>
          <a:bodyPr wrap="none">
            <a:spAutoFit/>
          </a:bodyPr>
          <a:lstStyle/>
          <a:p>
            <a:pPr indent="0"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设计案例——玻璃破碎监测系统</a:t>
            </a:r>
          </a:p>
        </p:txBody>
      </p:sp>
    </p:spTree>
    <p:custDataLst>
      <p:tags r:id="rId1"/>
    </p:custData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52425"/>
            <a:ext cx="10471785" cy="2306955"/>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 2．设计方案</a:t>
            </a:r>
          </a:p>
          <a:p>
            <a:pPr indent="0" fontAlgn="auto">
              <a:lnSpc>
                <a:spcPct val="150000"/>
              </a:lnSpc>
              <a:buClrTx/>
              <a:buSzTx/>
              <a:buFontTx/>
            </a:pPr>
            <a:r>
              <a:rPr lang="zh-CN" altLang="en-US" sz="2400" dirty="0">
                <a:latin typeface="黑体" panose="02010609060101010101" charset="-122"/>
                <a:ea typeface="黑体" panose="02010609060101010101" charset="-122"/>
              </a:rPr>
              <a:t>当入侵者试图打碎玻璃实施犯罪时，总会引起地面、墙壁、门窗、保险柜等发生振动，可以采用压电传感器、电磁感应传感器或其他可感受振动信号的传感器，来感受入侵时发生的振动信号。</a:t>
            </a:r>
            <a:endParaRPr lang="zh-CN" altLang="en-US" sz="2400" dirty="0">
              <a:solidFill>
                <a:srgbClr val="00B0F0"/>
              </a:solidFill>
              <a:latin typeface="黑体" panose="02010609060101010101" charset="-122"/>
              <a:ea typeface="黑体" panose="02010609060101010101" charset="-122"/>
            </a:endParaRPr>
          </a:p>
        </p:txBody>
      </p:sp>
      <p:pic>
        <p:nvPicPr>
          <p:cNvPr id="1478" name="图片 1478"/>
          <p:cNvPicPr>
            <a:picLocks noChangeAspect="1" noChangeArrowheads="1"/>
          </p:cNvPicPr>
          <p:nvPr/>
        </p:nvPicPr>
        <p:blipFill>
          <a:blip r:embed="rId3" cstate="print"/>
          <a:srcRect/>
          <a:stretch>
            <a:fillRect/>
          </a:stretch>
        </p:blipFill>
        <p:spPr>
          <a:xfrm>
            <a:off x="6146940" y="3274566"/>
            <a:ext cx="4975860" cy="2469515"/>
          </a:xfrm>
          <a:prstGeom prst="rect">
            <a:avLst/>
          </a:prstGeom>
          <a:noFill/>
          <a:ln w="9525">
            <a:noFill/>
            <a:miter lim="800000"/>
            <a:headEnd/>
            <a:tailEnd/>
          </a:ln>
        </p:spPr>
      </p:pic>
      <p:grpSp>
        <p:nvGrpSpPr>
          <p:cNvPr id="4" name="组合 3"/>
          <p:cNvGrpSpPr/>
          <p:nvPr/>
        </p:nvGrpSpPr>
        <p:grpSpPr>
          <a:xfrm>
            <a:off x="1013955" y="2773679"/>
            <a:ext cx="4975860" cy="3731896"/>
            <a:chOff x="1013955" y="2773679"/>
            <a:chExt cx="4975860" cy="3731896"/>
          </a:xfrm>
        </p:grpSpPr>
        <p:pic>
          <p:nvPicPr>
            <p:cNvPr id="5" name="Picture 5" descr="继续压">
              <a:extLst>
                <a:ext uri="{FF2B5EF4-FFF2-40B4-BE49-F238E27FC236}">
                  <a16:creationId xmlns="" xmlns:a16="http://schemas.microsoft.com/office/drawing/2014/main" id="{25126A27-D2A8-4ED8-9A96-F13CEA9347CA}"/>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13955" y="2773680"/>
              <a:ext cx="4975860" cy="3731895"/>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1013955" y="2773679"/>
              <a:ext cx="1915734" cy="5771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01510" y="66675"/>
            <a:ext cx="3970655" cy="441960"/>
          </a:xfrm>
        </p:spPr>
        <p:txBody>
          <a:bodyPr>
            <a:scene3d>
              <a:camera prst="orthographicFront"/>
              <a:lightRig rig="threePt" dir="t"/>
            </a:scene3d>
          </a:bodyPr>
          <a:lstStyle/>
          <a:p>
            <a:r>
              <a:rPr lang="en-US" altLang="zh-CN"/>
              <a:t> </a:t>
            </a:r>
            <a:r>
              <a:rPr>
                <a:gradFill>
                  <a:gsLst>
                    <a:gs pos="21000">
                      <a:srgbClr val="53575C"/>
                    </a:gs>
                    <a:gs pos="88000">
                      <a:srgbClr val="C5C7CA"/>
                    </a:gs>
                  </a:gsLst>
                  <a:lin ang="5400000"/>
                </a:gradFill>
                <a:effectLst/>
              </a:rPr>
              <a:t>第</a:t>
            </a:r>
            <a:r>
              <a:rPr lang="en-US" altLang="zh-CN">
                <a:gradFill>
                  <a:gsLst>
                    <a:gs pos="21000">
                      <a:srgbClr val="53575C"/>
                    </a:gs>
                    <a:gs pos="88000">
                      <a:srgbClr val="C5C7CA"/>
                    </a:gs>
                  </a:gsLst>
                  <a:lin ang="5400000"/>
                </a:gradFill>
                <a:effectLst/>
              </a:rPr>
              <a:t>15</a:t>
            </a:r>
            <a:r>
              <a:rPr>
                <a:gradFill>
                  <a:gsLst>
                    <a:gs pos="21000">
                      <a:srgbClr val="53575C"/>
                    </a:gs>
                    <a:gs pos="88000">
                      <a:srgbClr val="C5C7CA"/>
                    </a:gs>
                  </a:gsLst>
                  <a:lin ang="5400000"/>
                </a:gradFill>
                <a:effectLst/>
              </a:rPr>
              <a:t>章 检测系统设计</a:t>
            </a:r>
            <a:endParaRPr lang="zh-CN" altLang="en-US">
              <a:gradFill>
                <a:gsLst>
                  <a:gs pos="21000">
                    <a:srgbClr val="53575C"/>
                  </a:gs>
                  <a:gs pos="88000">
                    <a:srgbClr val="C5C7CA"/>
                  </a:gs>
                </a:gsLst>
                <a:lin ang="5400000"/>
              </a:gradFill>
              <a:effectLst/>
            </a:endParaRPr>
          </a:p>
        </p:txBody>
      </p:sp>
      <p:sp>
        <p:nvSpPr>
          <p:cNvPr id="5" name="内容占位符 4"/>
          <p:cNvSpPr>
            <a:spLocks noGrp="1"/>
          </p:cNvSpPr>
          <p:nvPr>
            <p:ph sz="half" idx="1"/>
          </p:nvPr>
        </p:nvSpPr>
        <p:spPr/>
        <p:txBody>
          <a:bodyPr/>
          <a:lstStyle/>
          <a:p>
            <a:r>
              <a:rPr lang="zh-CN" altLang="en-US" sz="3600">
                <a:solidFill>
                  <a:srgbClr val="FF0000"/>
                </a:solidFill>
              </a:rPr>
              <a:t>本章要点</a:t>
            </a:r>
          </a:p>
          <a:p>
            <a:pPr marL="0" indent="0">
              <a:lnSpc>
                <a:spcPct val="200000"/>
              </a:lnSpc>
              <a:buNone/>
            </a:pPr>
            <a:r>
              <a:rPr lang="zh-CN" altLang="en-US" sz="2400" b="1">
                <a:solidFill>
                  <a:srgbClr val="00B0F0"/>
                </a:solidFill>
              </a:rPr>
              <a:t>1.检测技术设计的思维方法和技巧</a:t>
            </a:r>
          </a:p>
          <a:p>
            <a:pPr marL="0" indent="0">
              <a:lnSpc>
                <a:spcPct val="200000"/>
              </a:lnSpc>
              <a:buNone/>
            </a:pPr>
            <a:r>
              <a:rPr lang="zh-CN" altLang="en-US" sz="2400" b="1">
                <a:solidFill>
                  <a:srgbClr val="00B0F0"/>
                </a:solidFill>
              </a:rPr>
              <a:t>2.利用检测技术解决日常生活发生的事件</a:t>
            </a:r>
          </a:p>
          <a:p>
            <a:pPr marL="0" indent="0">
              <a:lnSpc>
                <a:spcPct val="150000"/>
              </a:lnSpc>
              <a:buNone/>
            </a:pPr>
            <a:endParaRPr lang="zh-CN" altLang="en-US" sz="2400" b="1">
              <a:solidFill>
                <a:srgbClr val="00B0F0"/>
              </a:solidFill>
            </a:endParaRPr>
          </a:p>
        </p:txBody>
      </p:sp>
      <p:sp>
        <p:nvSpPr>
          <p:cNvPr id="6" name="内容占位符 5"/>
          <p:cNvSpPr>
            <a:spLocks noGrp="1"/>
          </p:cNvSpPr>
          <p:nvPr>
            <p:ph sz="half" idx="2"/>
          </p:nvPr>
        </p:nvSpPr>
        <p:spPr>
          <a:xfrm>
            <a:off x="6199647" y="952508"/>
            <a:ext cx="5283242" cy="5388907"/>
          </a:xfrm>
        </p:spPr>
        <p:txBody>
          <a:bodyPr>
            <a:normAutofit/>
          </a:bodyPr>
          <a:lstStyle/>
          <a:p>
            <a:r>
              <a:rPr lang="zh-CN" altLang="en-US" sz="3600">
                <a:solidFill>
                  <a:srgbClr val="FF0000"/>
                </a:solidFill>
              </a:rPr>
              <a:t>学习要求</a:t>
            </a:r>
            <a:endParaRPr lang="zh-CN" altLang="en-US"/>
          </a:p>
          <a:p>
            <a:pPr marL="0" algn="l">
              <a:lnSpc>
                <a:spcPct val="200000"/>
              </a:lnSpc>
              <a:buClrTx/>
              <a:buSzTx/>
              <a:buNone/>
            </a:pPr>
            <a:r>
              <a:rPr lang="zh-CN" altLang="en-US" sz="2400" b="1">
                <a:solidFill>
                  <a:srgbClr val="00B0F0"/>
                </a:solidFill>
              </a:rPr>
              <a:t>1. 掌握所学传感器的应用技巧</a:t>
            </a:r>
          </a:p>
          <a:p>
            <a:pPr marL="0" algn="l">
              <a:lnSpc>
                <a:spcPct val="200000"/>
              </a:lnSpc>
              <a:buClrTx/>
              <a:buSzTx/>
              <a:buNone/>
            </a:pPr>
            <a:r>
              <a:rPr lang="zh-CN" altLang="en-US" sz="2400" b="1">
                <a:solidFill>
                  <a:srgbClr val="00B0F0"/>
                </a:solidFill>
              </a:rPr>
              <a:t>2. 了解传感器的创新应用方法</a:t>
            </a:r>
          </a:p>
          <a:p>
            <a:pPr marL="0" algn="l">
              <a:lnSpc>
                <a:spcPct val="200000"/>
              </a:lnSpc>
              <a:buClrTx/>
              <a:buSzTx/>
              <a:buNone/>
            </a:pPr>
            <a:r>
              <a:rPr lang="zh-CN" altLang="en-US" sz="2400" b="1">
                <a:solidFill>
                  <a:srgbClr val="00B0F0"/>
                </a:solidFill>
              </a:rPr>
              <a:t>3. 通过传感器的创新应用，培养创新意识</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Left)">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strips(downLeft)">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strips(downLeft)">
                                      <p:cBhvr>
                                        <p:cTn id="29" dur="500"/>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strips(downLeft)">
                                      <p:cBhvr>
                                        <p:cTn id="3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2415" y="1602727"/>
            <a:ext cx="10471785" cy="3883755"/>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1．问题的提出</a:t>
            </a:r>
          </a:p>
          <a:p>
            <a:pPr indent="0" fontAlgn="auto">
              <a:lnSpc>
                <a:spcPct val="150000"/>
              </a:lnSpc>
              <a:buClrTx/>
              <a:buSzTx/>
              <a:buFontTx/>
            </a:pPr>
            <a:r>
              <a:rPr lang="zh-CN" altLang="en-US" sz="2000" dirty="0">
                <a:solidFill>
                  <a:srgbClr val="00B0F0"/>
                </a:solidFill>
                <a:latin typeface="黑体" panose="02010609060101010101" charset="-122"/>
                <a:ea typeface="黑体" panose="02010609060101010101" charset="-122"/>
              </a:rPr>
              <a:t>   </a:t>
            </a:r>
            <a:r>
              <a:rPr lang="zh-CN" altLang="en-US" sz="2400" dirty="0">
                <a:latin typeface="黑体" panose="02010609060101010101" charset="-122"/>
                <a:ea typeface="黑体" panose="02010609060101010101" charset="-122"/>
              </a:rPr>
              <a:t>“真空度”顾名思义就是真空的程度，是</a:t>
            </a:r>
            <a:r>
              <a:rPr lang="zh-CN" altLang="en-US" sz="2400" dirty="0">
                <a:highlight>
                  <a:srgbClr val="FF00FF"/>
                </a:highlight>
                <a:latin typeface="黑体" panose="02010609060101010101" charset="-122"/>
                <a:ea typeface="黑体" panose="02010609060101010101" charset="-122"/>
              </a:rPr>
              <a:t>真空泵、微型真空泵、微型气泵、微型抽气泵、微型抽气打气泵</a:t>
            </a:r>
            <a:r>
              <a:rPr lang="zh-CN" altLang="en-US" sz="2400" dirty="0">
                <a:latin typeface="黑体" panose="02010609060101010101" charset="-122"/>
                <a:ea typeface="黑体" panose="02010609060101010101" charset="-122"/>
              </a:rPr>
              <a:t>等抽真空设备的一个主要参数。真空度是用压强单位来表示的，一般是</a:t>
            </a:r>
            <a:r>
              <a:rPr lang="zh-CN" altLang="en-US" sz="2400" dirty="0">
                <a:highlight>
                  <a:srgbClr val="FFFF00"/>
                </a:highlight>
                <a:latin typeface="黑体" panose="02010609060101010101" charset="-122"/>
                <a:ea typeface="黑体" panose="02010609060101010101" charset="-122"/>
              </a:rPr>
              <a:t>通过测量压力或压力差的办法来测量</a:t>
            </a:r>
            <a:r>
              <a:rPr lang="zh-CN" altLang="en-US" sz="2400" dirty="0">
                <a:latin typeface="黑体" panose="02010609060101010101" charset="-122"/>
                <a:ea typeface="黑体" panose="02010609060101010101" charset="-122"/>
              </a:rPr>
              <a:t>，如常用的测量真空度的真空压力表、真空规、U型管真空计等。这些测量方法简单、迅速、测量结果直观，但测量精度不是很高。为了提高测量的精度，使测量结果更可靠，可以考虑采用其他间接测量的方法。</a:t>
            </a:r>
          </a:p>
        </p:txBody>
      </p:sp>
      <p:sp>
        <p:nvSpPr>
          <p:cNvPr id="2" name="矩形 1">
            <a:extLst>
              <a:ext uri="{FF2B5EF4-FFF2-40B4-BE49-F238E27FC236}">
                <a16:creationId xmlns="" xmlns:a16="http://schemas.microsoft.com/office/drawing/2014/main" id="{6692F523-1F3A-4F61-A03E-3CFE35A00184}"/>
              </a:ext>
            </a:extLst>
          </p:cNvPr>
          <p:cNvSpPr/>
          <p:nvPr/>
        </p:nvSpPr>
        <p:spPr>
          <a:xfrm>
            <a:off x="609778" y="594440"/>
            <a:ext cx="5955476" cy="523220"/>
          </a:xfrm>
          <a:prstGeom prst="rect">
            <a:avLst/>
          </a:prstGeom>
        </p:spPr>
        <p:txBody>
          <a:bodyPr wrap="none">
            <a:spAutoFit/>
          </a:bodyPr>
          <a:lstStyle/>
          <a:p>
            <a:r>
              <a:rPr lang="zh-CN" altLang="en-US" sz="2800" b="1" dirty="0">
                <a:solidFill>
                  <a:srgbClr val="0000FF"/>
                </a:solidFill>
                <a:latin typeface="黑体" panose="02010609060101010101" charset="-122"/>
                <a:ea typeface="黑体" panose="02010609060101010101" charset="-122"/>
              </a:rPr>
              <a:t>设计案例——热电阻真空度测量装置</a:t>
            </a:r>
            <a:endParaRPr lang="zh-CN" altLang="en-US" sz="2800" dirty="0"/>
          </a:p>
        </p:txBody>
      </p:sp>
    </p:spTree>
    <p:custDataLst>
      <p:tags r:id="rId1"/>
    </p:custData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1746" y="725650"/>
            <a:ext cx="10471785" cy="3415030"/>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 2．问题的分析</a:t>
            </a:r>
          </a:p>
          <a:p>
            <a:pPr indent="0" fontAlgn="auto">
              <a:lnSpc>
                <a:spcPct val="150000"/>
              </a:lnSpc>
              <a:buClrTx/>
              <a:buSzTx/>
              <a:buFontTx/>
            </a:pPr>
            <a:endParaRPr lang="zh-CN" altLang="en-US" sz="2400" dirty="0">
              <a:solidFill>
                <a:srgbClr val="FF0000"/>
              </a:solidFill>
              <a:latin typeface="黑体" panose="02010609060101010101" charset="-122"/>
              <a:ea typeface="黑体" panose="02010609060101010101" charset="-122"/>
            </a:endParaRPr>
          </a:p>
          <a:p>
            <a:pPr indent="0" fontAlgn="auto">
              <a:lnSpc>
                <a:spcPct val="150000"/>
              </a:lnSpc>
              <a:buClrTx/>
              <a:buSzTx/>
              <a:buFontTx/>
            </a:pPr>
            <a:r>
              <a:rPr lang="zh-CN" altLang="en-US" sz="2400" dirty="0">
                <a:latin typeface="黑体" panose="02010609060101010101" charset="-122"/>
                <a:ea typeface="黑体" panose="02010609060101010101" charset="-122"/>
              </a:rPr>
              <a:t> 气体的换热方式有三种：</a:t>
            </a:r>
            <a:r>
              <a:rPr lang="zh-CN" altLang="en-US" sz="2400" dirty="0">
                <a:highlight>
                  <a:srgbClr val="00FF00"/>
                </a:highlight>
                <a:latin typeface="黑体" panose="02010609060101010101" charset="-122"/>
                <a:ea typeface="黑体" panose="02010609060101010101" charset="-122"/>
              </a:rPr>
              <a:t>对流、辐射、热传导</a:t>
            </a:r>
            <a:r>
              <a:rPr lang="zh-CN" altLang="en-US" sz="2400" dirty="0">
                <a:latin typeface="黑体" panose="02010609060101010101" charset="-122"/>
                <a:ea typeface="黑体" panose="02010609060101010101" charset="-122"/>
              </a:rPr>
              <a:t>。在低真空下，气体换热主要是热传导。分子密度大(真空度低)，传走热量就多；分子密度小(真空度高)，传走热量就少。这样便可以</a:t>
            </a:r>
            <a:r>
              <a:rPr lang="zh-CN" altLang="en-US" sz="2400" dirty="0">
                <a:highlight>
                  <a:srgbClr val="FF00FF"/>
                </a:highlight>
                <a:latin typeface="黑体" panose="02010609060101010101" charset="-122"/>
                <a:ea typeface="黑体" panose="02010609060101010101" charset="-122"/>
              </a:rPr>
              <a:t>通过测量传热量来测量真空度</a:t>
            </a:r>
            <a:r>
              <a:rPr lang="zh-CN" altLang="en-US" sz="2400" dirty="0">
                <a:latin typeface="黑体" panose="02010609060101010101" charset="-122"/>
                <a:ea typeface="黑体" panose="02010609060101010101" charset="-122"/>
              </a:rPr>
              <a:t>，利用此原理可以制成热电阻真空度测量仪。</a:t>
            </a:r>
          </a:p>
        </p:txBody>
      </p:sp>
    </p:spTree>
    <p:custDataLst>
      <p:tags r:id="rId1"/>
    </p:custData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2415" y="595021"/>
            <a:ext cx="10471785" cy="3883755"/>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 3．设计方案</a:t>
            </a:r>
            <a:endParaRPr lang="en-US" altLang="zh-CN" sz="2400" dirty="0">
              <a:solidFill>
                <a:srgbClr val="FF0000"/>
              </a:solidFill>
              <a:latin typeface="黑体" panose="02010609060101010101" charset="-122"/>
              <a:ea typeface="黑体" panose="02010609060101010101" charset="-122"/>
            </a:endParaRPr>
          </a:p>
          <a:p>
            <a:pPr indent="0" fontAlgn="auto">
              <a:lnSpc>
                <a:spcPct val="150000"/>
              </a:lnSpc>
              <a:buClrTx/>
              <a:buSzTx/>
              <a:buFontTx/>
            </a:pPr>
            <a:endParaRPr lang="zh-CN" altLang="en-US" sz="2400" dirty="0">
              <a:solidFill>
                <a:srgbClr val="FF0000"/>
              </a:solidFill>
              <a:latin typeface="黑体" panose="02010609060101010101" charset="-122"/>
              <a:ea typeface="黑体" panose="02010609060101010101" charset="-122"/>
            </a:endParaRPr>
          </a:p>
          <a:p>
            <a:pPr indent="0" fontAlgn="auto">
              <a:lnSpc>
                <a:spcPct val="150000"/>
              </a:lnSpc>
              <a:buClrTx/>
              <a:buSzTx/>
              <a:buFontTx/>
            </a:pPr>
            <a:r>
              <a:rPr lang="zh-CN" altLang="en-US" sz="2400" dirty="0">
                <a:latin typeface="黑体" panose="02010609060101010101" charset="-122"/>
                <a:ea typeface="黑体" panose="02010609060101010101" charset="-122"/>
              </a:rPr>
              <a:t> 把铂电阻丝装入与介质相通的玻璃管内，铂电阻丝由较大的恒定电流加热，当环境温度与玻璃管内介质导热而散失的热量相平衡时，铂丝就有一定的平衡温度，此时对应有一定电阻值。当被测介质的真空度升高时，玻璃管内的气体变得稀少，即导热系数减小，原温度不易散失，铂丝的平衡温度和电阻值随即增大，其大小反映了被测介质真空度的高低。</a:t>
            </a:r>
          </a:p>
        </p:txBody>
      </p:sp>
    </p:spTree>
    <p:custDataLst>
      <p:tags r:id="rId1"/>
    </p:custData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1" name="图片 1481"/>
          <p:cNvPicPr>
            <a:picLocks noChangeAspect="1" noChangeArrowheads="1"/>
          </p:cNvPicPr>
          <p:nvPr/>
        </p:nvPicPr>
        <p:blipFill>
          <a:blip r:embed="rId3" cstate="print"/>
          <a:srcRect/>
          <a:stretch>
            <a:fillRect/>
          </a:stretch>
        </p:blipFill>
        <p:spPr>
          <a:xfrm>
            <a:off x="2456180" y="1110615"/>
            <a:ext cx="7276465" cy="2764155"/>
          </a:xfrm>
          <a:prstGeom prst="rect">
            <a:avLst/>
          </a:prstGeom>
          <a:noFill/>
          <a:ln w="9525">
            <a:noFill/>
            <a:miter lim="800000"/>
            <a:headEnd/>
            <a:tailEnd/>
          </a:ln>
        </p:spPr>
      </p:pic>
      <p:sp>
        <p:nvSpPr>
          <p:cNvPr id="100" name="文本框 99"/>
          <p:cNvSpPr txBox="1"/>
          <p:nvPr/>
        </p:nvSpPr>
        <p:spPr>
          <a:xfrm>
            <a:off x="4491037" y="4237160"/>
            <a:ext cx="3206750" cy="369332"/>
          </a:xfrm>
          <a:prstGeom prst="rect">
            <a:avLst/>
          </a:prstGeom>
          <a:noFill/>
          <a:ln w="9525">
            <a:noFill/>
          </a:ln>
        </p:spPr>
        <p:txBody>
          <a:bodyPr wrap="square">
            <a:spAutoFit/>
          </a:bodyPr>
          <a:lstStyle/>
          <a:p>
            <a:pPr indent="0"/>
            <a:r>
              <a:rPr lang="zh-CN" b="1" dirty="0">
                <a:latin typeface="Times New Roman" panose="02020603050405020304" charset="0"/>
                <a:ea typeface="宋体" panose="02010600030101010101" pitchFamily="2" charset="-122"/>
              </a:rPr>
              <a:t>铂电阻真空度测量电路</a:t>
            </a:r>
            <a:endParaRPr lang="zh-CN" altLang="en-US" b="1" dirty="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81"/>
                                        </p:tgtEl>
                                        <p:attrNameLst>
                                          <p:attrName>style.visibility</p:attrName>
                                        </p:attrNameLst>
                                      </p:cBhvr>
                                      <p:to>
                                        <p:strVal val="visible"/>
                                      </p:to>
                                    </p:set>
                                    <p:anim to="" calcmode="lin" valueType="num">
                                      <p:cBhvr>
                                        <p:cTn id="7" dur="1" fill="hold"/>
                                        <p:tgtEl>
                                          <p:spTgt spid="148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9070" y="1347479"/>
            <a:ext cx="5930979" cy="4530086"/>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FF0000"/>
                </a:solidFill>
                <a:latin typeface="黑体" panose="02010609060101010101" charset="-122"/>
                <a:ea typeface="黑体" panose="02010609060101010101" charset="-122"/>
              </a:rPr>
              <a:t>1．问题的提出</a:t>
            </a:r>
          </a:p>
          <a:p>
            <a:pPr indent="0" fontAlgn="auto">
              <a:lnSpc>
                <a:spcPct val="150000"/>
              </a:lnSpc>
              <a:buClrTx/>
              <a:buSzTx/>
              <a:buFontTx/>
            </a:pPr>
            <a:endParaRPr lang="zh-CN" altLang="en-US" sz="2400" dirty="0">
              <a:solidFill>
                <a:srgbClr val="FF0000"/>
              </a:solidFill>
              <a:latin typeface="黑体" panose="02010609060101010101" charset="-122"/>
              <a:ea typeface="黑体" panose="02010609060101010101" charset="-122"/>
            </a:endParaRPr>
          </a:p>
          <a:p>
            <a:pPr indent="0" fontAlgn="auto">
              <a:lnSpc>
                <a:spcPct val="150000"/>
              </a:lnSpc>
              <a:buClrTx/>
              <a:buSzTx/>
              <a:buFontTx/>
            </a:pPr>
            <a:r>
              <a:rPr lang="zh-CN" altLang="en-US" dirty="0">
                <a:solidFill>
                  <a:srgbClr val="00B0F0"/>
                </a:solidFill>
                <a:latin typeface="黑体" panose="02010609060101010101" charset="-122"/>
                <a:ea typeface="黑体" panose="02010609060101010101" charset="-122"/>
              </a:rPr>
              <a:t>    </a:t>
            </a:r>
            <a:r>
              <a:rPr lang="zh-CN" altLang="en-US" sz="2000" spc="100" dirty="0">
                <a:solidFill>
                  <a:schemeClr val="tx1"/>
                </a:solidFill>
                <a:uFillTx/>
                <a:latin typeface="黑体" panose="02010609060101010101" charset="-122"/>
                <a:ea typeface="黑体" panose="02010609060101010101" charset="-122"/>
              </a:rPr>
              <a:t> </a:t>
            </a:r>
            <a:r>
              <a:rPr lang="zh-CN" altLang="en-US" sz="2400" spc="100" dirty="0">
                <a:solidFill>
                  <a:schemeClr val="tx1"/>
                </a:solidFill>
                <a:uFillTx/>
                <a:latin typeface="黑体" panose="02010609060101010101" charset="-122"/>
                <a:ea typeface="黑体" panose="02010609060101010101" charset="-122"/>
              </a:rPr>
              <a:t>阅读时，人们经常需要使用可调光台灯提供合适的光照强度，这对于保护视力有很大帮助。但是大多数人并不清楚什么样的光照强度是最合适的。因而，设计一种能够自动检测光照强度并能自动调光的装置，对保护眼睛视力很有意义。</a:t>
            </a:r>
          </a:p>
        </p:txBody>
      </p:sp>
      <p:sp>
        <p:nvSpPr>
          <p:cNvPr id="2" name="矩形 1">
            <a:extLst>
              <a:ext uri="{FF2B5EF4-FFF2-40B4-BE49-F238E27FC236}">
                <a16:creationId xmlns="" xmlns:a16="http://schemas.microsoft.com/office/drawing/2014/main" id="{FAB4286F-5CD2-4F36-8732-7FB956E925B9}"/>
              </a:ext>
            </a:extLst>
          </p:cNvPr>
          <p:cNvSpPr/>
          <p:nvPr/>
        </p:nvSpPr>
        <p:spPr>
          <a:xfrm>
            <a:off x="759069" y="380385"/>
            <a:ext cx="7037504" cy="637675"/>
          </a:xfrm>
          <a:prstGeom prst="rect">
            <a:avLst/>
          </a:prstGeom>
        </p:spPr>
        <p:txBody>
          <a:bodyPr wrap="none">
            <a:spAutoFit/>
          </a:bodyPr>
          <a:lstStyle/>
          <a:p>
            <a:pPr indent="0"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设计案例——台灯照度检测及自动调光装置</a:t>
            </a:r>
          </a:p>
        </p:txBody>
      </p:sp>
      <p:pic>
        <p:nvPicPr>
          <p:cNvPr id="5" name="图片 4" descr="图片包含 室内, 餐桌, 墙壁, 天空&#10;&#10;描述已自动生成">
            <a:extLst>
              <a:ext uri="{FF2B5EF4-FFF2-40B4-BE49-F238E27FC236}">
                <a16:creationId xmlns="" xmlns:a16="http://schemas.microsoft.com/office/drawing/2014/main" id="{A7989522-D1D5-4AE9-ADFA-B923F93D8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79" y="1706781"/>
            <a:ext cx="4170784" cy="4170784"/>
          </a:xfrm>
          <a:prstGeom prst="rect">
            <a:avLst/>
          </a:prstGeom>
        </p:spPr>
      </p:pic>
    </p:spTree>
    <p:custDataLst>
      <p:tags r:id="rId1"/>
    </p:custData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9069" y="669666"/>
            <a:ext cx="10471785" cy="4061460"/>
          </a:xfrm>
          <a:prstGeom prst="rect">
            <a:avLst/>
          </a:prstGeom>
          <a:noFill/>
        </p:spPr>
        <p:txBody>
          <a:bodyPr wrap="square" rtlCol="0">
            <a:spAutoFit/>
          </a:bodyPr>
          <a:lstStyle/>
          <a:p>
            <a:pPr indent="0" fontAlgn="auto">
              <a:lnSpc>
                <a:spcPct val="200000"/>
              </a:lnSpc>
              <a:buClrTx/>
              <a:buSzTx/>
              <a:buFontTx/>
            </a:pPr>
            <a:r>
              <a:rPr lang="zh-CN" altLang="en-US" sz="2400" dirty="0">
                <a:solidFill>
                  <a:srgbClr val="FF0000"/>
                </a:solidFill>
                <a:latin typeface="黑体" panose="02010609060101010101" charset="-122"/>
                <a:ea typeface="黑体" panose="02010609060101010101" charset="-122"/>
              </a:rPr>
              <a:t> </a:t>
            </a:r>
            <a:r>
              <a:rPr lang="en-US" altLang="zh-CN" sz="2800" dirty="0">
                <a:solidFill>
                  <a:srgbClr val="FF0000"/>
                </a:solidFill>
                <a:latin typeface="黑体" panose="02010609060101010101" charset="-122"/>
                <a:ea typeface="黑体" panose="02010609060101010101" charset="-122"/>
              </a:rPr>
              <a:t>2</a:t>
            </a:r>
            <a:r>
              <a:rPr lang="zh-CN" altLang="en-US" sz="2800" dirty="0">
                <a:solidFill>
                  <a:srgbClr val="FF0000"/>
                </a:solidFill>
                <a:latin typeface="黑体" panose="02010609060101010101" charset="-122"/>
                <a:ea typeface="黑体" panose="02010609060101010101" charset="-122"/>
              </a:rPr>
              <a:t>．设计方案</a:t>
            </a:r>
            <a:endParaRPr lang="zh-CN" altLang="en-US" sz="2400" dirty="0">
              <a:solidFill>
                <a:srgbClr val="FF0000"/>
              </a:solidFill>
              <a:latin typeface="黑体" panose="02010609060101010101" charset="-122"/>
              <a:ea typeface="黑体" panose="02010609060101010101" charset="-122"/>
            </a:endParaRPr>
          </a:p>
          <a:p>
            <a:pPr indent="0" fontAlgn="auto">
              <a:lnSpc>
                <a:spcPct val="150000"/>
              </a:lnSpc>
              <a:buClrTx/>
              <a:buSzTx/>
              <a:buFontTx/>
            </a:pPr>
            <a:r>
              <a:rPr lang="zh-CN" altLang="en-US" sz="2400" dirty="0">
                <a:latin typeface="黑体" panose="02010609060101010101" charset="-122"/>
                <a:ea typeface="黑体" panose="02010609060101010101" charset="-122"/>
              </a:rPr>
              <a:t> </a:t>
            </a:r>
            <a:r>
              <a:rPr lang="zh-CN" altLang="en-US" sz="2800" dirty="0">
                <a:latin typeface="黑体" panose="02010609060101010101" charset="-122"/>
                <a:ea typeface="黑体" panose="02010609060101010101" charset="-122"/>
              </a:rPr>
              <a:t>光照度检测及自动调光台灯</a:t>
            </a:r>
            <a:r>
              <a:rPr lang="zh-CN" altLang="en-US" sz="2800" dirty="0">
                <a:highlight>
                  <a:srgbClr val="00FF00"/>
                </a:highlight>
                <a:latin typeface="黑体" panose="02010609060101010101" charset="-122"/>
                <a:ea typeface="黑体" panose="02010609060101010101" charset="-122"/>
              </a:rPr>
              <a:t>采用光敏电阻作为光照检测传感器</a:t>
            </a:r>
            <a:r>
              <a:rPr lang="zh-CN" altLang="en-US" sz="2800" dirty="0">
                <a:latin typeface="黑体" panose="02010609060101010101" charset="-122"/>
                <a:ea typeface="黑体" panose="02010609060101010101" charset="-122"/>
              </a:rPr>
              <a:t>，安装在台灯底座上方。在使用中，光敏传感器自动测量台灯灯光覆盖区域内的光照度，同时可以根据内部设置的默认的发光亮度参数，对台灯的白炽灯发光亮度自动进行调节。通过自动调光方式，还可以有效地节省电能。</a:t>
            </a:r>
          </a:p>
        </p:txBody>
      </p:sp>
    </p:spTree>
    <p:custDataLst>
      <p:tags r:id="rId1"/>
    </p:custData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52425"/>
            <a:ext cx="10471785" cy="2768600"/>
          </a:xfrm>
          <a:prstGeom prst="rect">
            <a:avLst/>
          </a:prstGeom>
          <a:noFill/>
        </p:spPr>
        <p:txBody>
          <a:bodyPr wrap="square" rtlCol="0">
            <a:spAutoFit/>
          </a:bodyPr>
          <a:lstStyle/>
          <a:p>
            <a:pPr indent="0" fontAlgn="auto">
              <a:lnSpc>
                <a:spcPct val="200000"/>
              </a:lnSpc>
              <a:buClrTx/>
              <a:buSzTx/>
              <a:buFontTx/>
            </a:pPr>
            <a:r>
              <a:rPr lang="zh-CN" altLang="en-US" sz="2400">
                <a:solidFill>
                  <a:srgbClr val="FF0000"/>
                </a:solidFill>
                <a:latin typeface="黑体" panose="02010609060101010101" charset="-122"/>
                <a:ea typeface="黑体" panose="02010609060101010101" charset="-122"/>
              </a:rPr>
              <a:t> </a:t>
            </a:r>
            <a:r>
              <a:rPr sz="2400">
                <a:solidFill>
                  <a:srgbClr val="FF0000"/>
                </a:solidFill>
                <a:latin typeface="黑体" panose="02010609060101010101" charset="-122"/>
                <a:ea typeface="黑体" panose="02010609060101010101" charset="-122"/>
              </a:rPr>
              <a:t>3．工作原理</a:t>
            </a:r>
          </a:p>
          <a:p>
            <a:pPr indent="0" fontAlgn="auto">
              <a:lnSpc>
                <a:spcPct val="150000"/>
              </a:lnSpc>
              <a:buClrTx/>
              <a:buSzTx/>
              <a:buFontTx/>
            </a:pPr>
            <a:r>
              <a:rPr lang="zh-CN" altLang="en-US" sz="2400">
                <a:latin typeface="黑体" panose="02010609060101010101" charset="-122"/>
                <a:ea typeface="黑体" panose="02010609060101010101" charset="-122"/>
              </a:rPr>
              <a:t> </a:t>
            </a:r>
            <a:r>
              <a:rPr lang="zh-CN" altLang="en-US" sz="2800">
                <a:latin typeface="黑体" panose="02010609060101010101" charset="-122"/>
                <a:ea typeface="黑体" panose="02010609060101010101" charset="-122"/>
              </a:rPr>
              <a:t>光照度检测与自动调光台灯是在一般调光台灯基础上增设了光敏电阻传感器、测量转换电路、微控制器(MCU)、晶闸管及其触发电路等。</a:t>
            </a:r>
          </a:p>
        </p:txBody>
      </p:sp>
      <p:pic>
        <p:nvPicPr>
          <p:cNvPr id="21" name="图片 1484"/>
          <p:cNvPicPr>
            <a:picLocks noChangeAspect="1" noChangeArrowheads="1"/>
          </p:cNvPicPr>
          <p:nvPr/>
        </p:nvPicPr>
        <p:blipFill>
          <a:blip r:embed="rId3" cstate="print"/>
          <a:srcRect/>
          <a:stretch>
            <a:fillRect/>
          </a:stretch>
        </p:blipFill>
        <p:spPr>
          <a:xfrm>
            <a:off x="2204720" y="3543300"/>
            <a:ext cx="1530985" cy="1388745"/>
          </a:xfrm>
          <a:prstGeom prst="rect">
            <a:avLst/>
          </a:prstGeom>
          <a:noFill/>
          <a:ln w="9525">
            <a:noFill/>
            <a:miter lim="800000"/>
            <a:headEnd/>
            <a:tailEnd/>
          </a:ln>
        </p:spPr>
      </p:pic>
      <p:pic>
        <p:nvPicPr>
          <p:cNvPr id="22" name="图片 1487"/>
          <p:cNvPicPr>
            <a:picLocks noChangeAspect="1" noChangeArrowheads="1"/>
          </p:cNvPicPr>
          <p:nvPr/>
        </p:nvPicPr>
        <p:blipFill>
          <a:blip r:embed="rId4" cstate="print"/>
          <a:srcRect/>
          <a:stretch>
            <a:fillRect/>
          </a:stretch>
        </p:blipFill>
        <p:spPr>
          <a:xfrm>
            <a:off x="4896485" y="3774440"/>
            <a:ext cx="6516370" cy="1226185"/>
          </a:xfrm>
          <a:prstGeom prst="rect">
            <a:avLst/>
          </a:prstGeom>
          <a:noFill/>
          <a:ln w="9525">
            <a:noFill/>
            <a:miter lim="800000"/>
            <a:headEnd/>
            <a:tailEnd/>
          </a:ln>
        </p:spPr>
      </p:pic>
      <p:sp>
        <p:nvSpPr>
          <p:cNvPr id="100" name="文本框 99"/>
          <p:cNvSpPr txBox="1"/>
          <p:nvPr/>
        </p:nvSpPr>
        <p:spPr>
          <a:xfrm>
            <a:off x="1497965" y="5283835"/>
            <a:ext cx="2902585" cy="369332"/>
          </a:xfrm>
          <a:prstGeom prst="rect">
            <a:avLst/>
          </a:prstGeom>
          <a:noFill/>
          <a:ln w="9525">
            <a:noFill/>
          </a:ln>
        </p:spPr>
        <p:txBody>
          <a:bodyPr wrap="square">
            <a:spAutoFit/>
          </a:bodyPr>
          <a:lstStyle/>
          <a:p>
            <a:pPr indent="0"/>
            <a:r>
              <a:rPr lang="zh-CN" b="1" dirty="0">
                <a:latin typeface="Times New Roman" panose="02020603050405020304" charset="0"/>
                <a:ea typeface="宋体" panose="02010600030101010101" pitchFamily="2" charset="-122"/>
              </a:rPr>
              <a:t>台灯光照检测示意图</a:t>
            </a:r>
            <a:endParaRPr lang="zh-CN" altLang="en-US" b="1" dirty="0"/>
          </a:p>
        </p:txBody>
      </p:sp>
      <p:sp>
        <p:nvSpPr>
          <p:cNvPr id="2" name="文本框 1"/>
          <p:cNvSpPr txBox="1"/>
          <p:nvPr/>
        </p:nvSpPr>
        <p:spPr>
          <a:xfrm>
            <a:off x="6268085" y="5283835"/>
            <a:ext cx="3773170" cy="369332"/>
          </a:xfrm>
          <a:prstGeom prst="rect">
            <a:avLst/>
          </a:prstGeom>
          <a:noFill/>
          <a:ln w="9525">
            <a:noFill/>
          </a:ln>
        </p:spPr>
        <p:txBody>
          <a:bodyPr wrap="square">
            <a:spAutoFit/>
          </a:bodyPr>
          <a:lstStyle/>
          <a:p>
            <a:pPr indent="0"/>
            <a:r>
              <a:rPr lang="zh-CN" b="1" dirty="0">
                <a:latin typeface="Times New Roman" panose="02020603050405020304" charset="0"/>
                <a:ea typeface="宋体" panose="02010600030101010101" pitchFamily="2" charset="-122"/>
              </a:rPr>
              <a:t>光照检测及调光控制示意图</a:t>
            </a:r>
            <a:endParaRPr lang="zh-CN" altLang="en-US" b="1" dirty="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to="" calcmode="lin" valueType="num">
                                      <p:cBhvr>
                                        <p:cTn id="7" dur="1" fill="hold"/>
                                        <p:tgtEl>
                                          <p:spTgt spid="21"/>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to="" calcmode="lin" valueType="num">
                                      <p:cBhvr>
                                        <p:cTn id="12" dur="1" fill="hold"/>
                                        <p:tgtEl>
                                          <p:spTgt spid="2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
          <p:cNvSpPr>
            <a:spLocks noChangeArrowheads="1"/>
          </p:cNvSpPr>
          <p:nvPr/>
        </p:nvSpPr>
        <p:spPr bwMode="auto">
          <a:xfrm>
            <a:off x="383020" y="260350"/>
            <a:ext cx="1142279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b="1" dirty="0" smtClean="0">
                <a:solidFill>
                  <a:srgbClr val="000000"/>
                </a:solidFill>
                <a:latin typeface="华文中宋" pitchFamily="2" charset="-122"/>
                <a:ea typeface="华文中宋" pitchFamily="2" charset="-122"/>
              </a:rPr>
              <a:t> </a:t>
            </a:r>
            <a:r>
              <a:rPr lang="zh-CN" altLang="en-US" sz="2800" b="1" dirty="0" smtClean="0">
                <a:solidFill>
                  <a:srgbClr val="0000FF"/>
                </a:solidFill>
                <a:latin typeface="华文中宋" pitchFamily="2" charset="-122"/>
                <a:ea typeface="华文中宋" pitchFamily="2" charset="-122"/>
              </a:rPr>
              <a:t>检测系统设计实例</a:t>
            </a:r>
            <a:r>
              <a:rPr lang="en-US" altLang="zh-CN" sz="2800" b="1" dirty="0" smtClean="0">
                <a:solidFill>
                  <a:srgbClr val="000000"/>
                </a:solidFill>
                <a:latin typeface="华文中宋" pitchFamily="2" charset="-122"/>
                <a:ea typeface="华文中宋" pitchFamily="2" charset="-122"/>
              </a:rPr>
              <a:t>----</a:t>
            </a:r>
            <a:r>
              <a:rPr lang="zh-CN" altLang="en-US" sz="2800" b="1" dirty="0" smtClean="0">
                <a:solidFill>
                  <a:srgbClr val="FF0000"/>
                </a:solidFill>
                <a:latin typeface="华文中宋" pitchFamily="2" charset="-122"/>
                <a:ea typeface="华文中宋" pitchFamily="2" charset="-122"/>
              </a:rPr>
              <a:t>近红外检测小麦水分</a:t>
            </a:r>
            <a:r>
              <a:rPr lang="zh-CN" altLang="en-US" sz="2800" b="1" dirty="0" smtClean="0">
                <a:solidFill>
                  <a:srgbClr val="FF0000"/>
                </a:solidFill>
                <a:latin typeface="华文中宋" pitchFamily="2" charset="-122"/>
                <a:ea typeface="华文中宋" pitchFamily="2" charset="-122"/>
              </a:rPr>
              <a:t>含量</a:t>
            </a:r>
            <a:endParaRPr lang="en-US" altLang="zh-CN" sz="2800" b="1" dirty="0" smtClean="0">
              <a:solidFill>
                <a:srgbClr val="FF0000"/>
              </a:solidFill>
              <a:latin typeface="华文中宋" pitchFamily="2" charset="-122"/>
              <a:ea typeface="华文中宋" pitchFamily="2" charset="-122"/>
            </a:endParaRPr>
          </a:p>
        </p:txBody>
      </p:sp>
      <p:pic>
        <p:nvPicPr>
          <p:cNvPr id="27651" name="Picture 3" descr="818"/>
          <p:cNvPicPr>
            <a:picLocks noChangeAspect="1" noChangeArrowheads="1"/>
          </p:cNvPicPr>
          <p:nvPr/>
        </p:nvPicPr>
        <p:blipFill>
          <a:blip r:embed="rId2">
            <a:extLst>
              <a:ext uri="{28A0092B-C50C-407E-A947-70E740481C1C}">
                <a14:useLocalDpi xmlns:a14="http://schemas.microsoft.com/office/drawing/2010/main" val="0"/>
              </a:ext>
            </a:extLst>
          </a:blip>
          <a:srcRect l="3220" t="6432" r="4176" b="4616"/>
          <a:stretch>
            <a:fillRect/>
          </a:stretch>
        </p:blipFill>
        <p:spPr bwMode="auto">
          <a:xfrm>
            <a:off x="912049" y="1387645"/>
            <a:ext cx="1036473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4"/>
          <p:cNvSpPr>
            <a:spLocks noChangeArrowheads="1"/>
          </p:cNvSpPr>
          <p:nvPr/>
        </p:nvSpPr>
        <p:spPr bwMode="auto">
          <a:xfrm>
            <a:off x="431690" y="4360280"/>
            <a:ext cx="11422791"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b="1" dirty="0" smtClean="0">
                <a:solidFill>
                  <a:srgbClr val="000000"/>
                </a:solidFill>
                <a:latin typeface="宋体" pitchFamily="2" charset="-122"/>
              </a:rPr>
              <a:t>1) </a:t>
            </a:r>
            <a:r>
              <a:rPr lang="zh-CN" altLang="en-US" b="1" dirty="0" smtClean="0">
                <a:solidFill>
                  <a:srgbClr val="000000"/>
                </a:solidFill>
                <a:latin typeface="宋体" pitchFamily="2" charset="-122"/>
              </a:rPr>
              <a:t>系统目标</a:t>
            </a:r>
          </a:p>
          <a:p>
            <a:pPr fontAlgn="base">
              <a:spcBef>
                <a:spcPct val="0"/>
              </a:spcBef>
              <a:spcAft>
                <a:spcPct val="0"/>
              </a:spcAft>
            </a:pPr>
            <a:r>
              <a:rPr lang="zh-CN" altLang="en-US" b="1" dirty="0" smtClean="0">
                <a:solidFill>
                  <a:srgbClr val="000000"/>
                </a:solidFill>
                <a:latin typeface="宋体" pitchFamily="2" charset="-122"/>
              </a:rPr>
              <a:t>系统目标是建立近红外光谱品质检测系统，包括近红外光谱采集硬件系统和近红外光谱分析软件系统。其功能是快速、准确地检测样品的品质。</a:t>
            </a:r>
          </a:p>
          <a:p>
            <a:pPr fontAlgn="base">
              <a:spcBef>
                <a:spcPct val="0"/>
              </a:spcBef>
              <a:spcAft>
                <a:spcPct val="0"/>
              </a:spcAft>
            </a:pPr>
            <a:r>
              <a:rPr lang="en-US" altLang="zh-CN" b="1" dirty="0" smtClean="0">
                <a:solidFill>
                  <a:srgbClr val="000000"/>
                </a:solidFill>
                <a:latin typeface="宋体" pitchFamily="2" charset="-122"/>
              </a:rPr>
              <a:t>2) </a:t>
            </a:r>
            <a:r>
              <a:rPr lang="zh-CN" altLang="en-US" b="1" dirty="0" smtClean="0">
                <a:solidFill>
                  <a:srgbClr val="000000"/>
                </a:solidFill>
                <a:latin typeface="宋体" pitchFamily="2" charset="-122"/>
              </a:rPr>
              <a:t>系统总体方案设计</a:t>
            </a:r>
          </a:p>
          <a:p>
            <a:pPr fontAlgn="base">
              <a:spcBef>
                <a:spcPct val="0"/>
              </a:spcBef>
              <a:spcAft>
                <a:spcPct val="0"/>
              </a:spcAft>
            </a:pPr>
            <a:r>
              <a:rPr lang="zh-CN" altLang="en-US" b="1" dirty="0" smtClean="0">
                <a:solidFill>
                  <a:srgbClr val="000000"/>
                </a:solidFill>
                <a:latin typeface="宋体" pitchFamily="2" charset="-122"/>
              </a:rPr>
              <a:t>系统总体方案采用框图如上图所示的。框图采用典型的</a:t>
            </a:r>
            <a:r>
              <a:rPr lang="en-US" altLang="zh-CN" b="1" dirty="0" smtClean="0">
                <a:solidFill>
                  <a:srgbClr val="000000"/>
                </a:solidFill>
                <a:latin typeface="宋体" pitchFamily="2" charset="-122"/>
              </a:rPr>
              <a:t>PC</a:t>
            </a:r>
            <a:r>
              <a:rPr lang="zh-CN" altLang="en-US" b="1" dirty="0" smtClean="0">
                <a:solidFill>
                  <a:srgbClr val="000000"/>
                </a:solidFill>
                <a:latin typeface="宋体" pitchFamily="2" charset="-122"/>
              </a:rPr>
              <a:t>总线检测系统构成形式。</a:t>
            </a:r>
          </a:p>
        </p:txBody>
      </p:sp>
    </p:spTree>
    <p:extLst>
      <p:ext uri="{BB962C8B-B14F-4D97-AF65-F5344CB8AC3E}">
        <p14:creationId xmlns:p14="http://schemas.microsoft.com/office/powerpoint/2010/main" val="392569999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431687" y="260350"/>
            <a:ext cx="2892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2800" b="1" smtClean="0">
                <a:solidFill>
                  <a:srgbClr val="000000"/>
                </a:solidFill>
                <a:latin typeface="宋体" pitchFamily="2" charset="-122"/>
              </a:rPr>
              <a:t>3) </a:t>
            </a:r>
            <a:r>
              <a:rPr lang="zh-CN" altLang="en-US" sz="2800" b="1" smtClean="0">
                <a:solidFill>
                  <a:srgbClr val="000000"/>
                </a:solidFill>
                <a:latin typeface="宋体" pitchFamily="2" charset="-122"/>
              </a:rPr>
              <a:t>硬件系统设计</a:t>
            </a:r>
          </a:p>
        </p:txBody>
      </p:sp>
      <p:graphicFrame>
        <p:nvGraphicFramePr>
          <p:cNvPr id="28675" name="对象 3"/>
          <p:cNvGraphicFramePr>
            <a:graphicFrameLocks noChangeAspect="1"/>
          </p:cNvGraphicFramePr>
          <p:nvPr/>
        </p:nvGraphicFramePr>
        <p:xfrm>
          <a:off x="1487632" y="1609725"/>
          <a:ext cx="9298211" cy="2863850"/>
        </p:xfrm>
        <a:graphic>
          <a:graphicData uri="http://schemas.openxmlformats.org/presentationml/2006/ole">
            <mc:AlternateContent xmlns:mc="http://schemas.openxmlformats.org/markup-compatibility/2006">
              <mc:Choice xmlns:v="urn:schemas-microsoft-com:vml" Requires="v">
                <p:oleObj spid="_x0000_s1032" name="图片" r:id="rId3" imgW="5543550" imgH="2724150" progId="Word.Picture.8">
                  <p:embed/>
                </p:oleObj>
              </mc:Choice>
              <mc:Fallback>
                <p:oleObj name="图片" r:id="rId3" imgW="5543550" imgH="272415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123" t="4243" b="21350"/>
                      <a:stretch>
                        <a:fillRect/>
                      </a:stretch>
                    </p:blipFill>
                    <p:spPr bwMode="auto">
                      <a:xfrm>
                        <a:off x="1487632" y="1609725"/>
                        <a:ext cx="9298211"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矩形 4"/>
          <p:cNvSpPr>
            <a:spLocks noChangeArrowheads="1"/>
          </p:cNvSpPr>
          <p:nvPr/>
        </p:nvSpPr>
        <p:spPr bwMode="auto">
          <a:xfrm>
            <a:off x="3694738" y="4565650"/>
            <a:ext cx="35397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b="1" smtClean="0">
                <a:solidFill>
                  <a:srgbClr val="000000"/>
                </a:solidFill>
                <a:latin typeface="宋体" pitchFamily="2" charset="-122"/>
              </a:rPr>
              <a:t>近红外光谱品质检测硬件系统</a:t>
            </a:r>
            <a:endParaRPr lang="zh-CN" altLang="en-US" sz="2000" smtClean="0">
              <a:solidFill>
                <a:srgbClr val="000000"/>
              </a:solidFill>
            </a:endParaRPr>
          </a:p>
        </p:txBody>
      </p:sp>
      <p:sp>
        <p:nvSpPr>
          <p:cNvPr id="28677" name="TextBox 5"/>
          <p:cNvSpPr txBox="1">
            <a:spLocks noChangeArrowheads="1"/>
          </p:cNvSpPr>
          <p:nvPr/>
        </p:nvSpPr>
        <p:spPr bwMode="auto">
          <a:xfrm>
            <a:off x="1295064" y="5157790"/>
            <a:ext cx="101890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Char char="»"/>
              <a:defRPr sz="2000">
                <a:solidFill>
                  <a:schemeClr val="tx1"/>
                </a:solidFill>
                <a:latin typeface="Calibri" pitchFamily="34" charset="0"/>
                <a:ea typeface="宋体" pitchFamily="2" charset="-122"/>
              </a:defRPr>
            </a:lvl6pPr>
            <a:lvl7pPr eaLnBrk="0" fontAlgn="base" hangingPunct="0">
              <a:spcAft>
                <a:spcPct val="0"/>
              </a:spcAft>
              <a:buChar char="»"/>
              <a:defRPr sz="2000">
                <a:solidFill>
                  <a:schemeClr val="tx1"/>
                </a:solidFill>
                <a:latin typeface="Calibri" pitchFamily="34" charset="0"/>
                <a:ea typeface="宋体" pitchFamily="2" charset="-122"/>
              </a:defRPr>
            </a:lvl7pPr>
            <a:lvl8pPr eaLnBrk="0" fontAlgn="base" hangingPunct="0">
              <a:spcAft>
                <a:spcPct val="0"/>
              </a:spcAft>
              <a:buChar char="»"/>
              <a:defRPr sz="2000">
                <a:solidFill>
                  <a:schemeClr val="tx1"/>
                </a:solidFill>
                <a:latin typeface="Calibri" pitchFamily="34" charset="0"/>
                <a:ea typeface="宋体" pitchFamily="2" charset="-122"/>
              </a:defRPr>
            </a:lvl8pPr>
            <a:lvl9pPr eaLnBrk="0" fontAlgn="base" hangingPunct="0">
              <a:spcAft>
                <a:spcPct val="0"/>
              </a:spcAft>
              <a:buChar char="»"/>
              <a:defRPr sz="2000">
                <a:solidFill>
                  <a:schemeClr val="tx1"/>
                </a:solidFill>
                <a:latin typeface="Calibri" pitchFamily="34" charset="0"/>
                <a:ea typeface="宋体" pitchFamily="2" charset="-122"/>
              </a:defRPr>
            </a:lvl9pPr>
          </a:lstStyle>
          <a:p>
            <a:pPr fontAlgn="base">
              <a:spcBef>
                <a:spcPct val="0"/>
              </a:spcBef>
              <a:spcAft>
                <a:spcPct val="0"/>
              </a:spcAft>
            </a:pPr>
            <a:r>
              <a:rPr lang="zh-CN" altLang="en-US" sz="2800" smtClean="0">
                <a:solidFill>
                  <a:srgbClr val="000000"/>
                </a:solidFill>
              </a:rPr>
              <a:t>简单硬件可以自己设计和集成。像近红外、高光谱这类精密仪器需要购买，一般价格在</a:t>
            </a:r>
            <a:r>
              <a:rPr lang="en-US" altLang="zh-CN" sz="2800" smtClean="0">
                <a:solidFill>
                  <a:srgbClr val="000000"/>
                </a:solidFill>
              </a:rPr>
              <a:t>40</a:t>
            </a:r>
            <a:r>
              <a:rPr lang="zh-CN" altLang="en-US" sz="2800" smtClean="0">
                <a:solidFill>
                  <a:srgbClr val="000000"/>
                </a:solidFill>
              </a:rPr>
              <a:t>万以上。</a:t>
            </a:r>
          </a:p>
        </p:txBody>
      </p:sp>
    </p:spTree>
    <p:extLst>
      <p:ext uri="{BB962C8B-B14F-4D97-AF65-F5344CB8AC3E}">
        <p14:creationId xmlns:p14="http://schemas.microsoft.com/office/powerpoint/2010/main" val="276349900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ChangeArrowheads="1"/>
          </p:cNvSpPr>
          <p:nvPr/>
        </p:nvSpPr>
        <p:spPr bwMode="auto">
          <a:xfrm>
            <a:off x="334346" y="188914"/>
            <a:ext cx="2892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2800" b="1" dirty="0" smtClean="0">
                <a:solidFill>
                  <a:srgbClr val="000000"/>
                </a:solidFill>
                <a:latin typeface="宋体" pitchFamily="2" charset="-122"/>
              </a:rPr>
              <a:t>4) </a:t>
            </a:r>
            <a:r>
              <a:rPr lang="zh-CN" altLang="en-US" sz="2800" b="1" dirty="0" smtClean="0">
                <a:solidFill>
                  <a:srgbClr val="000000"/>
                </a:solidFill>
                <a:latin typeface="宋体" pitchFamily="2" charset="-122"/>
              </a:rPr>
              <a:t>软件系统设计</a:t>
            </a:r>
          </a:p>
        </p:txBody>
      </p:sp>
      <p:pic>
        <p:nvPicPr>
          <p:cNvPr id="29699" name="Picture 3" descr="8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840" y="1422400"/>
            <a:ext cx="10076942"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矩形 4"/>
          <p:cNvSpPr>
            <a:spLocks noChangeArrowheads="1"/>
          </p:cNvSpPr>
          <p:nvPr/>
        </p:nvSpPr>
        <p:spPr bwMode="auto">
          <a:xfrm>
            <a:off x="334348" y="5637215"/>
            <a:ext cx="11422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smtClean="0">
                <a:solidFill>
                  <a:srgbClr val="000000"/>
                </a:solidFill>
                <a:latin typeface="宋体" pitchFamily="2" charset="-122"/>
              </a:rPr>
              <a:t>系统开发环境采用</a:t>
            </a:r>
            <a:r>
              <a:rPr lang="en-US" altLang="zh-CN" sz="2400" b="1" smtClean="0">
                <a:solidFill>
                  <a:srgbClr val="000000"/>
                </a:solidFill>
                <a:latin typeface="宋体" pitchFamily="2" charset="-122"/>
              </a:rPr>
              <a:t>Windows XP</a:t>
            </a:r>
            <a:r>
              <a:rPr lang="zh-CN" altLang="en-US" sz="2400" b="1" smtClean="0">
                <a:solidFill>
                  <a:srgbClr val="000000"/>
                </a:solidFill>
                <a:latin typeface="宋体" pitchFamily="2" charset="-122"/>
              </a:rPr>
              <a:t>；开发工具为</a:t>
            </a:r>
            <a:r>
              <a:rPr lang="en-US" altLang="zh-CN" sz="2400" b="1" smtClean="0">
                <a:solidFill>
                  <a:srgbClr val="000000"/>
                </a:solidFill>
                <a:latin typeface="宋体" pitchFamily="2" charset="-122"/>
              </a:rPr>
              <a:t>Visual C++ 6.0</a:t>
            </a:r>
            <a:r>
              <a:rPr lang="zh-CN" altLang="en-US" sz="2400" b="1" smtClean="0">
                <a:solidFill>
                  <a:srgbClr val="000000"/>
                </a:solidFill>
                <a:latin typeface="宋体" pitchFamily="2" charset="-122"/>
              </a:rPr>
              <a:t>。每一个功能模块均建立独立的</a:t>
            </a:r>
            <a:r>
              <a:rPr lang="en-US" altLang="zh-CN" sz="2400" b="1" smtClean="0">
                <a:solidFill>
                  <a:srgbClr val="000000"/>
                </a:solidFill>
                <a:latin typeface="宋体" pitchFamily="2" charset="-122"/>
              </a:rPr>
              <a:t>C++</a:t>
            </a:r>
            <a:r>
              <a:rPr lang="zh-CN" altLang="en-US" sz="2400" b="1" smtClean="0">
                <a:solidFill>
                  <a:srgbClr val="000000"/>
                </a:solidFill>
                <a:latin typeface="宋体" pitchFamily="2" charset="-122"/>
              </a:rPr>
              <a:t>类，并封装为动态链接库</a:t>
            </a:r>
            <a:r>
              <a:rPr lang="en-US" altLang="zh-CN" sz="2400" b="1" smtClean="0">
                <a:solidFill>
                  <a:srgbClr val="000000"/>
                </a:solidFill>
                <a:latin typeface="宋体" pitchFamily="2" charset="-122"/>
              </a:rPr>
              <a:t>(DLL)</a:t>
            </a:r>
            <a:r>
              <a:rPr lang="zh-CN" altLang="en-US" sz="2400" b="1" smtClean="0">
                <a:solidFill>
                  <a:srgbClr val="000000"/>
                </a:solidFill>
                <a:latin typeface="宋体" pitchFamily="2" charset="-122"/>
              </a:rPr>
              <a:t>，方便维护与升级。</a:t>
            </a:r>
          </a:p>
        </p:txBody>
      </p:sp>
    </p:spTree>
    <p:extLst>
      <p:ext uri="{BB962C8B-B14F-4D97-AF65-F5344CB8AC3E}">
        <p14:creationId xmlns:p14="http://schemas.microsoft.com/office/powerpoint/2010/main" val="123124864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395" y="301625"/>
            <a:ext cx="10850101" cy="441964"/>
          </a:xfrm>
        </p:spPr>
        <p:txBody>
          <a:bodyPr/>
          <a:lstStyle/>
          <a:p>
            <a:r>
              <a:rPr lang="zh-CN" altLang="en-US">
                <a:solidFill>
                  <a:srgbClr val="0000FF"/>
                </a:solidFill>
              </a:rPr>
              <a:t>自动检测系统设计方法</a:t>
            </a:r>
          </a:p>
        </p:txBody>
      </p:sp>
      <p:sp>
        <p:nvSpPr>
          <p:cNvPr id="3" name="文本框 2"/>
          <p:cNvSpPr txBox="1"/>
          <p:nvPr/>
        </p:nvSpPr>
        <p:spPr>
          <a:xfrm>
            <a:off x="952640" y="1026795"/>
            <a:ext cx="10471785" cy="4615815"/>
          </a:xfrm>
          <a:prstGeom prst="rect">
            <a:avLst/>
          </a:prstGeom>
          <a:noFill/>
        </p:spPr>
        <p:txBody>
          <a:bodyPr wrap="square" rtlCol="0">
            <a:spAutoFit/>
          </a:bodyPr>
          <a:lstStyle/>
          <a:p>
            <a:pPr indent="0" algn="l" fontAlgn="auto">
              <a:lnSpc>
                <a:spcPct val="150000"/>
              </a:lnSpc>
              <a:buClrTx/>
              <a:buSzTx/>
              <a:buFontTx/>
            </a:pPr>
            <a:r>
              <a:rPr lang="zh-CN" altLang="en-US" sz="2800" dirty="0">
                <a:latin typeface="黑体" panose="02010609060101010101" charset="-122"/>
                <a:ea typeface="黑体" panose="02010609060101010101" charset="-122"/>
              </a:rPr>
              <a:t>在实际应用中，检测技术需要根据检测要求，进行检测方案的设计。常规应用比较简单，主要考虑的是，在满足检测技术指标要求的前提下，选择价格合适的传感器，设计相应的检测电路，或者直接选择变送器。如速度检测选择速度传感器或变送器，液位检测选择液位传感器或变送器等。</a:t>
            </a:r>
          </a:p>
          <a:p>
            <a:pPr indent="0" algn="l" fontAlgn="auto">
              <a:lnSpc>
                <a:spcPct val="150000"/>
              </a:lnSpc>
              <a:buClrTx/>
              <a:buSzTx/>
              <a:buFontTx/>
            </a:pPr>
            <a:r>
              <a:rPr lang="zh-CN" altLang="en-US" sz="2800" dirty="0">
                <a:latin typeface="黑体" panose="02010609060101010101" charset="-122"/>
                <a:ea typeface="黑体" panose="02010609060101010101" charset="-122"/>
              </a:rPr>
              <a:t>    但是，目前许多实际问题的解决往往不能找到现成的传感器或变送器，这就需要利用现有的传感器进行创新设计。</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ChangeArrowheads="1"/>
          </p:cNvSpPr>
          <p:nvPr/>
        </p:nvSpPr>
        <p:spPr bwMode="auto">
          <a:xfrm>
            <a:off x="431690" y="981078"/>
            <a:ext cx="1151801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smtClean="0">
                <a:solidFill>
                  <a:srgbClr val="000000"/>
                </a:solidFill>
                <a:latin typeface="宋体" pitchFamily="2" charset="-122"/>
              </a:rPr>
              <a:t>采用</a:t>
            </a:r>
            <a:r>
              <a:rPr lang="en-US" altLang="zh-CN" sz="2400" b="1" smtClean="0">
                <a:solidFill>
                  <a:srgbClr val="000000"/>
                </a:solidFill>
                <a:latin typeface="宋体" pitchFamily="2" charset="-122"/>
              </a:rPr>
              <a:t>Thermo Galactic</a:t>
            </a:r>
            <a:r>
              <a:rPr lang="zh-CN" altLang="en-US" sz="2400" b="1" smtClean="0">
                <a:solidFill>
                  <a:srgbClr val="000000"/>
                </a:solidFill>
                <a:latin typeface="宋体" pitchFamily="2" charset="-122"/>
              </a:rPr>
              <a:t>公司的</a:t>
            </a:r>
            <a:r>
              <a:rPr lang="en-US" altLang="zh-CN" sz="2400" b="1" smtClean="0">
                <a:solidFill>
                  <a:srgbClr val="000000"/>
                </a:solidFill>
                <a:latin typeface="宋体" pitchFamily="2" charset="-122"/>
              </a:rPr>
              <a:t>GRAMS/32 V6 (try_gala.exe)</a:t>
            </a:r>
            <a:r>
              <a:rPr lang="zh-CN" altLang="en-US" sz="2400" b="1" smtClean="0">
                <a:solidFill>
                  <a:srgbClr val="000000"/>
                </a:solidFill>
                <a:latin typeface="宋体" pitchFamily="2" charset="-122"/>
              </a:rPr>
              <a:t>软件提供的</a:t>
            </a:r>
            <a:r>
              <a:rPr lang="en-US" altLang="zh-CN" sz="2400" b="1" smtClean="0">
                <a:solidFill>
                  <a:srgbClr val="000000"/>
                </a:solidFill>
                <a:latin typeface="宋体" pitchFamily="2" charset="-122"/>
              </a:rPr>
              <a:t>50</a:t>
            </a:r>
            <a:r>
              <a:rPr lang="zh-CN" altLang="en-US" sz="2400" b="1" smtClean="0">
                <a:solidFill>
                  <a:srgbClr val="000000"/>
                </a:solidFill>
                <a:latin typeface="宋体" pitchFamily="2" charset="-122"/>
              </a:rPr>
              <a:t>个小麦样品光谱数据和水分百分含量数据，将该</a:t>
            </a:r>
            <a:r>
              <a:rPr lang="en-US" altLang="zh-CN" sz="2400" b="1" smtClean="0">
                <a:solidFill>
                  <a:srgbClr val="000000"/>
                </a:solidFill>
                <a:latin typeface="宋体" pitchFamily="2" charset="-122"/>
              </a:rPr>
              <a:t>50</a:t>
            </a:r>
            <a:r>
              <a:rPr lang="zh-CN" altLang="en-US" sz="2400" b="1" smtClean="0">
                <a:solidFill>
                  <a:srgbClr val="000000"/>
                </a:solidFill>
                <a:latin typeface="宋体" pitchFamily="2" charset="-122"/>
              </a:rPr>
              <a:t>个样品随机选出</a:t>
            </a:r>
            <a:r>
              <a:rPr lang="en-US" altLang="zh-CN" sz="2400" b="1" smtClean="0">
                <a:solidFill>
                  <a:srgbClr val="000000"/>
                </a:solidFill>
                <a:latin typeface="宋体" pitchFamily="2" charset="-122"/>
              </a:rPr>
              <a:t>40</a:t>
            </a:r>
            <a:r>
              <a:rPr lang="zh-CN" altLang="en-US" sz="2400" b="1" smtClean="0">
                <a:solidFill>
                  <a:srgbClr val="000000"/>
                </a:solidFill>
                <a:latin typeface="宋体" pitchFamily="2" charset="-122"/>
              </a:rPr>
              <a:t>个作为校正集，余下的</a:t>
            </a:r>
            <a:r>
              <a:rPr lang="en-US" altLang="zh-CN" sz="2400" b="1" smtClean="0">
                <a:solidFill>
                  <a:srgbClr val="000000"/>
                </a:solidFill>
                <a:latin typeface="宋体" pitchFamily="2" charset="-122"/>
              </a:rPr>
              <a:t>10</a:t>
            </a:r>
            <a:r>
              <a:rPr lang="zh-CN" altLang="en-US" sz="2400" b="1" smtClean="0">
                <a:solidFill>
                  <a:srgbClr val="000000"/>
                </a:solidFill>
                <a:latin typeface="宋体" pitchFamily="2" charset="-122"/>
              </a:rPr>
              <a:t>个作为预测集。</a:t>
            </a:r>
          </a:p>
          <a:p>
            <a:pPr fontAlgn="base">
              <a:spcBef>
                <a:spcPct val="0"/>
              </a:spcBef>
              <a:spcAft>
                <a:spcPct val="0"/>
              </a:spcAft>
            </a:pPr>
            <a:r>
              <a:rPr lang="zh-CN" altLang="en-US" sz="2400" b="1" smtClean="0">
                <a:solidFill>
                  <a:srgbClr val="000000"/>
                </a:solidFill>
                <a:latin typeface="宋体" pitchFamily="2" charset="-122"/>
              </a:rPr>
              <a:t>如将校正集</a:t>
            </a:r>
            <a:r>
              <a:rPr lang="en-US" altLang="zh-CN" sz="2400" b="1" smtClean="0">
                <a:solidFill>
                  <a:srgbClr val="000000"/>
                </a:solidFill>
                <a:latin typeface="宋体" pitchFamily="2" charset="-122"/>
              </a:rPr>
              <a:t>40</a:t>
            </a:r>
            <a:r>
              <a:rPr lang="zh-CN" altLang="en-US" sz="2400" b="1" smtClean="0">
                <a:solidFill>
                  <a:srgbClr val="000000"/>
                </a:solidFill>
                <a:latin typeface="宋体" pitchFamily="2" charset="-122"/>
              </a:rPr>
              <a:t>个样品，使用线性的</a:t>
            </a:r>
            <a:r>
              <a:rPr lang="en-US" altLang="zh-CN" sz="2400" b="1" smtClean="0">
                <a:solidFill>
                  <a:srgbClr val="000000"/>
                </a:solidFill>
                <a:latin typeface="宋体" pitchFamily="2" charset="-122"/>
              </a:rPr>
              <a:t>PLS-NIR</a:t>
            </a:r>
            <a:r>
              <a:rPr lang="zh-CN" altLang="en-US" sz="2400" b="1" smtClean="0">
                <a:solidFill>
                  <a:srgbClr val="000000"/>
                </a:solidFill>
                <a:latin typeface="宋体" pitchFamily="2" charset="-122"/>
              </a:rPr>
              <a:t>定量分析方法对水分含量建模，预测值与标准值的相关系数</a:t>
            </a:r>
            <a:r>
              <a:rPr lang="en-US" altLang="zh-CN" sz="2400" b="1" i="1" smtClean="0">
                <a:solidFill>
                  <a:srgbClr val="000000"/>
                </a:solidFill>
                <a:latin typeface="宋体" pitchFamily="2" charset="-122"/>
              </a:rPr>
              <a:t>R</a:t>
            </a:r>
            <a:r>
              <a:rPr lang="zh-CN" altLang="en-US" sz="2400" b="1" smtClean="0">
                <a:solidFill>
                  <a:srgbClr val="000000"/>
                </a:solidFill>
                <a:latin typeface="宋体" pitchFamily="2" charset="-122"/>
              </a:rPr>
              <a:t>、预测误差均方差分别列于下表。从表中可以看出，预测效果很好。</a:t>
            </a:r>
          </a:p>
        </p:txBody>
      </p:sp>
      <p:sp>
        <p:nvSpPr>
          <p:cNvPr id="30723" name="Text Box 3"/>
          <p:cNvSpPr txBox="1">
            <a:spLocks noChangeArrowheads="1"/>
          </p:cNvSpPr>
          <p:nvPr/>
        </p:nvSpPr>
        <p:spPr bwMode="auto">
          <a:xfrm>
            <a:off x="7342921" y="5160966"/>
            <a:ext cx="3167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Char char="»"/>
              <a:defRPr sz="2000">
                <a:solidFill>
                  <a:schemeClr val="tx1"/>
                </a:solidFill>
                <a:latin typeface="Calibri" pitchFamily="34" charset="0"/>
                <a:ea typeface="宋体" pitchFamily="2" charset="-122"/>
              </a:defRPr>
            </a:lvl6pPr>
            <a:lvl7pPr eaLnBrk="0" fontAlgn="base" hangingPunct="0">
              <a:spcAft>
                <a:spcPct val="0"/>
              </a:spcAft>
              <a:buChar char="»"/>
              <a:defRPr sz="2000">
                <a:solidFill>
                  <a:schemeClr val="tx1"/>
                </a:solidFill>
                <a:latin typeface="Calibri" pitchFamily="34" charset="0"/>
                <a:ea typeface="宋体" pitchFamily="2" charset="-122"/>
              </a:defRPr>
            </a:lvl7pPr>
            <a:lvl8pPr eaLnBrk="0" fontAlgn="base" hangingPunct="0">
              <a:spcAft>
                <a:spcPct val="0"/>
              </a:spcAft>
              <a:buChar char="»"/>
              <a:defRPr sz="2000">
                <a:solidFill>
                  <a:schemeClr val="tx1"/>
                </a:solidFill>
                <a:latin typeface="Calibri" pitchFamily="34" charset="0"/>
                <a:ea typeface="宋体" pitchFamily="2" charset="-122"/>
              </a:defRPr>
            </a:lvl8pPr>
            <a:lvl9pPr eaLnBrk="0" fontAlgn="base" hangingPunct="0">
              <a:spcAft>
                <a:spcPct val="0"/>
              </a:spcAft>
              <a:buChar char="»"/>
              <a:defRPr sz="2000">
                <a:solidFill>
                  <a:schemeClr val="tx1"/>
                </a:solidFill>
                <a:latin typeface="Calibri" pitchFamily="34" charset="0"/>
                <a:ea typeface="宋体" pitchFamily="2" charset="-122"/>
              </a:defRPr>
            </a:lvl9pPr>
          </a:lstStyle>
          <a:p>
            <a:pPr fontAlgn="base">
              <a:spcBef>
                <a:spcPct val="0"/>
              </a:spcBef>
              <a:spcAft>
                <a:spcPct val="0"/>
              </a:spcAft>
            </a:pPr>
            <a:r>
              <a:rPr lang="en-US" altLang="zh-CN" sz="1800" b="1" smtClean="0">
                <a:solidFill>
                  <a:srgbClr val="000000"/>
                </a:solidFill>
                <a:latin typeface="宋体" pitchFamily="2" charset="-122"/>
              </a:rPr>
              <a:t>PLS-NIR</a:t>
            </a:r>
            <a:r>
              <a:rPr lang="zh-CN" altLang="en-US" sz="1800" b="1" smtClean="0">
                <a:solidFill>
                  <a:srgbClr val="000000"/>
                </a:solidFill>
                <a:latin typeface="宋体" pitchFamily="2" charset="-122"/>
              </a:rPr>
              <a:t>模型预测结果</a:t>
            </a:r>
          </a:p>
        </p:txBody>
      </p:sp>
      <p:graphicFrame>
        <p:nvGraphicFramePr>
          <p:cNvPr id="5" name="Group 66"/>
          <p:cNvGraphicFramePr>
            <a:graphicFrameLocks/>
          </p:cNvGraphicFramePr>
          <p:nvPr/>
        </p:nvGraphicFramePr>
        <p:xfrm>
          <a:off x="4270323" y="5661025"/>
          <a:ext cx="7486817" cy="1042988"/>
        </p:xfrm>
        <a:graphic>
          <a:graphicData uri="http://schemas.openxmlformats.org/drawingml/2006/table">
            <a:tbl>
              <a:tblPr/>
              <a:tblGrid>
                <a:gridCol w="1870646"/>
                <a:gridCol w="1872763"/>
                <a:gridCol w="1872762"/>
                <a:gridCol w="1870646"/>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宋体" charset="-122"/>
                          <a:ea typeface="宋体" charset="-122"/>
                        </a:rPr>
                        <a:t>类  型 </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charset="-122"/>
                          <a:ea typeface="宋体" charset="-122"/>
                        </a:rPr>
                        <a:t>样品数目 </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charset="-122"/>
                          <a:ea typeface="宋体" charset="-122"/>
                        </a:rPr>
                        <a:t>R</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charset="-122"/>
                          <a:ea typeface="宋体" charset="-122"/>
                        </a:rPr>
                        <a:t>RMSD</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charset="-122"/>
                          <a:ea typeface="宋体" charset="-122"/>
                        </a:rPr>
                        <a:t>预测集 </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charset="-122"/>
                          <a:ea typeface="宋体" charset="-122"/>
                        </a:rPr>
                        <a:t>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charset="-122"/>
                          <a:ea typeface="宋体" charset="-122"/>
                        </a:rPr>
                        <a:t>0.9963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charset="-122"/>
                          <a:ea typeface="宋体" charset="-122"/>
                        </a:rPr>
                        <a:t>0.1471 </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0741" name="Picture 67" descr="fig5_20030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46" y="3297241"/>
            <a:ext cx="6631906"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2"/>
          <p:cNvSpPr>
            <a:spLocks noChangeArrowheads="1"/>
          </p:cNvSpPr>
          <p:nvPr/>
        </p:nvSpPr>
        <p:spPr bwMode="auto">
          <a:xfrm>
            <a:off x="334346" y="188914"/>
            <a:ext cx="1449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2800" b="1" dirty="0" smtClean="0">
                <a:solidFill>
                  <a:srgbClr val="000000"/>
                </a:solidFill>
                <a:latin typeface="宋体" pitchFamily="2" charset="-122"/>
              </a:rPr>
              <a:t>5) </a:t>
            </a:r>
            <a:r>
              <a:rPr lang="zh-CN" altLang="en-US" sz="2800" b="1" dirty="0" smtClean="0">
                <a:solidFill>
                  <a:srgbClr val="000000"/>
                </a:solidFill>
                <a:latin typeface="宋体" pitchFamily="2" charset="-122"/>
              </a:rPr>
              <a:t>结论</a:t>
            </a:r>
            <a:endParaRPr lang="zh-CN" altLang="en-US" sz="2800" b="1" dirty="0" smtClean="0">
              <a:solidFill>
                <a:srgbClr val="000000"/>
              </a:solidFill>
              <a:latin typeface="宋体" pitchFamily="2" charset="-122"/>
            </a:endParaRPr>
          </a:p>
        </p:txBody>
      </p:sp>
    </p:spTree>
    <p:extLst>
      <p:ext uri="{BB962C8B-B14F-4D97-AF65-F5344CB8AC3E}">
        <p14:creationId xmlns:p14="http://schemas.microsoft.com/office/powerpoint/2010/main" val="260710067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431690" y="188913"/>
            <a:ext cx="1142279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b="1" dirty="0" smtClean="0">
                <a:solidFill>
                  <a:srgbClr val="000000"/>
                </a:solidFill>
                <a:latin typeface="华文中宋" pitchFamily="2" charset="-122"/>
                <a:ea typeface="华文中宋" pitchFamily="2" charset="-122"/>
              </a:rPr>
              <a:t> </a:t>
            </a:r>
            <a:r>
              <a:rPr lang="zh-CN" altLang="en-US" sz="2800" b="1" dirty="0" smtClean="0">
                <a:solidFill>
                  <a:srgbClr val="0000FF"/>
                </a:solidFill>
                <a:latin typeface="华文中宋" pitchFamily="2" charset="-122"/>
                <a:ea typeface="华文中宋" pitchFamily="2" charset="-122"/>
              </a:rPr>
              <a:t>检测系统设计实例</a:t>
            </a:r>
            <a:r>
              <a:rPr lang="en-US" altLang="zh-CN" sz="2800" b="1" dirty="0" smtClean="0">
                <a:solidFill>
                  <a:srgbClr val="000000"/>
                </a:solidFill>
                <a:latin typeface="华文中宋" pitchFamily="2" charset="-122"/>
                <a:ea typeface="华文中宋" pitchFamily="2" charset="-122"/>
              </a:rPr>
              <a:t>----</a:t>
            </a:r>
            <a:r>
              <a:rPr lang="zh-CN" altLang="en-US" sz="2800" b="1" dirty="0" smtClean="0">
                <a:solidFill>
                  <a:srgbClr val="000000"/>
                </a:solidFill>
                <a:latin typeface="华文中宋" pitchFamily="2" charset="-122"/>
                <a:ea typeface="华文中宋" pitchFamily="2" charset="-122"/>
              </a:rPr>
              <a:t>语音</a:t>
            </a:r>
            <a:r>
              <a:rPr lang="zh-CN" altLang="en-US" sz="2800" b="1" dirty="0" smtClean="0">
                <a:solidFill>
                  <a:srgbClr val="000000"/>
                </a:solidFill>
                <a:latin typeface="华文中宋" pitchFamily="2" charset="-122"/>
                <a:ea typeface="华文中宋" pitchFamily="2" charset="-122"/>
              </a:rPr>
              <a:t>电子称</a:t>
            </a:r>
            <a:endParaRPr lang="en-US" altLang="zh-CN" sz="2800" b="1" dirty="0" smtClean="0">
              <a:solidFill>
                <a:srgbClr val="FF0000"/>
              </a:solidFill>
              <a:latin typeface="华文中宋" pitchFamily="2" charset="-122"/>
              <a:ea typeface="华文中宋" pitchFamily="2" charset="-122"/>
            </a:endParaRPr>
          </a:p>
        </p:txBody>
      </p:sp>
      <p:sp>
        <p:nvSpPr>
          <p:cNvPr id="31747" name="Rectangle 19"/>
          <p:cNvSpPr>
            <a:spLocks noChangeArrowheads="1"/>
          </p:cNvSpPr>
          <p:nvPr/>
        </p:nvSpPr>
        <p:spPr bwMode="auto">
          <a:xfrm>
            <a:off x="203148"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mtClean="0">
              <a:solidFill>
                <a:srgbClr val="000000"/>
              </a:solidFill>
            </a:endParaRPr>
          </a:p>
        </p:txBody>
      </p:sp>
      <p:pic>
        <p:nvPicPr>
          <p:cNvPr id="31748" name="Picture 29"/>
          <p:cNvPicPr>
            <a:picLocks noChangeAspect="1" noChangeArrowheads="1"/>
          </p:cNvPicPr>
          <p:nvPr/>
        </p:nvPicPr>
        <p:blipFill>
          <a:blip r:embed="rId2">
            <a:extLst>
              <a:ext uri="{28A0092B-C50C-407E-A947-70E740481C1C}">
                <a14:useLocalDpi xmlns:a14="http://schemas.microsoft.com/office/drawing/2010/main" val="0"/>
              </a:ext>
            </a:extLst>
          </a:blip>
          <a:srcRect l="31898" t="32135" r="25148" b="31139"/>
          <a:stretch>
            <a:fillRect/>
          </a:stretch>
        </p:blipFill>
        <p:spPr bwMode="auto">
          <a:xfrm>
            <a:off x="1487631" y="1484313"/>
            <a:ext cx="9878027"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Box 21"/>
          <p:cNvSpPr txBox="1">
            <a:spLocks noChangeArrowheads="1"/>
          </p:cNvSpPr>
          <p:nvPr/>
        </p:nvSpPr>
        <p:spPr bwMode="auto">
          <a:xfrm>
            <a:off x="2446231" y="5805491"/>
            <a:ext cx="691123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Char char="»"/>
              <a:defRPr sz="2000">
                <a:solidFill>
                  <a:schemeClr val="tx1"/>
                </a:solidFill>
                <a:latin typeface="Calibri" pitchFamily="34" charset="0"/>
                <a:ea typeface="宋体" pitchFamily="2" charset="-122"/>
              </a:defRPr>
            </a:lvl6pPr>
            <a:lvl7pPr eaLnBrk="0" fontAlgn="base" hangingPunct="0">
              <a:spcAft>
                <a:spcPct val="0"/>
              </a:spcAft>
              <a:buChar char="»"/>
              <a:defRPr sz="2000">
                <a:solidFill>
                  <a:schemeClr val="tx1"/>
                </a:solidFill>
                <a:latin typeface="Calibri" pitchFamily="34" charset="0"/>
                <a:ea typeface="宋体" pitchFamily="2" charset="-122"/>
              </a:defRPr>
            </a:lvl7pPr>
            <a:lvl8pPr eaLnBrk="0" fontAlgn="base" hangingPunct="0">
              <a:spcAft>
                <a:spcPct val="0"/>
              </a:spcAft>
              <a:buChar char="»"/>
              <a:defRPr sz="2000">
                <a:solidFill>
                  <a:schemeClr val="tx1"/>
                </a:solidFill>
                <a:latin typeface="Calibri" pitchFamily="34" charset="0"/>
                <a:ea typeface="宋体" pitchFamily="2" charset="-122"/>
              </a:defRPr>
            </a:lvl8pPr>
            <a:lvl9pPr eaLnBrk="0" fontAlgn="base" hangingPunct="0">
              <a:spcAft>
                <a:spcPct val="0"/>
              </a:spcAft>
              <a:buChar char="»"/>
              <a:defRPr sz="2000">
                <a:solidFill>
                  <a:schemeClr val="tx1"/>
                </a:solidFill>
                <a:latin typeface="Calibri" pitchFamily="34" charset="0"/>
                <a:ea typeface="宋体" pitchFamily="2" charset="-122"/>
              </a:defRPr>
            </a:lvl9pPr>
          </a:lstStyle>
          <a:p>
            <a:pPr algn="ctr" fontAlgn="base">
              <a:spcBef>
                <a:spcPct val="0"/>
              </a:spcBef>
              <a:spcAft>
                <a:spcPct val="0"/>
              </a:spcAft>
            </a:pPr>
            <a:r>
              <a:rPr lang="zh-CN" altLang="en-US" sz="4000" smtClean="0">
                <a:solidFill>
                  <a:srgbClr val="000000"/>
                </a:solidFill>
              </a:rPr>
              <a:t>总体框图</a:t>
            </a:r>
          </a:p>
        </p:txBody>
      </p:sp>
    </p:spTree>
    <p:extLst>
      <p:ext uri="{BB962C8B-B14F-4D97-AF65-F5344CB8AC3E}">
        <p14:creationId xmlns:p14="http://schemas.microsoft.com/office/powerpoint/2010/main" val="3058900900"/>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79" y="1125538"/>
            <a:ext cx="10997453"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TextBox 1"/>
          <p:cNvSpPr txBox="1">
            <a:spLocks noChangeArrowheads="1"/>
          </p:cNvSpPr>
          <p:nvPr/>
        </p:nvSpPr>
        <p:spPr bwMode="auto">
          <a:xfrm>
            <a:off x="2638797" y="6021391"/>
            <a:ext cx="604785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Char char="»"/>
              <a:defRPr sz="2000">
                <a:solidFill>
                  <a:schemeClr val="tx1"/>
                </a:solidFill>
                <a:latin typeface="Calibri" pitchFamily="34" charset="0"/>
                <a:ea typeface="宋体" pitchFamily="2" charset="-122"/>
              </a:defRPr>
            </a:lvl6pPr>
            <a:lvl7pPr eaLnBrk="0" fontAlgn="base" hangingPunct="0">
              <a:spcAft>
                <a:spcPct val="0"/>
              </a:spcAft>
              <a:buChar char="»"/>
              <a:defRPr sz="2000">
                <a:solidFill>
                  <a:schemeClr val="tx1"/>
                </a:solidFill>
                <a:latin typeface="Calibri" pitchFamily="34" charset="0"/>
                <a:ea typeface="宋体" pitchFamily="2" charset="-122"/>
              </a:defRPr>
            </a:lvl7pPr>
            <a:lvl8pPr eaLnBrk="0" fontAlgn="base" hangingPunct="0">
              <a:spcAft>
                <a:spcPct val="0"/>
              </a:spcAft>
              <a:buChar char="»"/>
              <a:defRPr sz="2000">
                <a:solidFill>
                  <a:schemeClr val="tx1"/>
                </a:solidFill>
                <a:latin typeface="Calibri" pitchFamily="34" charset="0"/>
                <a:ea typeface="宋体" pitchFamily="2" charset="-122"/>
              </a:defRPr>
            </a:lvl8pPr>
            <a:lvl9pPr eaLnBrk="0" fontAlgn="base" hangingPunct="0">
              <a:spcAft>
                <a:spcPct val="0"/>
              </a:spcAft>
              <a:buChar char="»"/>
              <a:defRPr sz="2000">
                <a:solidFill>
                  <a:schemeClr val="tx1"/>
                </a:solidFill>
                <a:latin typeface="Calibri" pitchFamily="34" charset="0"/>
                <a:ea typeface="宋体" pitchFamily="2" charset="-122"/>
              </a:defRPr>
            </a:lvl9pPr>
          </a:lstStyle>
          <a:p>
            <a:pPr algn="ctr" fontAlgn="base">
              <a:spcBef>
                <a:spcPct val="0"/>
              </a:spcBef>
              <a:spcAft>
                <a:spcPct val="0"/>
              </a:spcAft>
            </a:pPr>
            <a:r>
              <a:rPr lang="zh-CN" altLang="en-US" sz="4000" smtClean="0">
                <a:solidFill>
                  <a:srgbClr val="000000"/>
                </a:solidFill>
              </a:rPr>
              <a:t>硬件电路</a:t>
            </a:r>
          </a:p>
        </p:txBody>
      </p:sp>
      <p:sp>
        <p:nvSpPr>
          <p:cNvPr id="4" name="矩形 1"/>
          <p:cNvSpPr>
            <a:spLocks noChangeArrowheads="1"/>
          </p:cNvSpPr>
          <p:nvPr/>
        </p:nvSpPr>
        <p:spPr bwMode="auto">
          <a:xfrm>
            <a:off x="431690" y="188913"/>
            <a:ext cx="1142279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b="1" dirty="0" smtClean="0">
                <a:solidFill>
                  <a:srgbClr val="000000"/>
                </a:solidFill>
                <a:latin typeface="华文中宋" pitchFamily="2" charset="-122"/>
                <a:ea typeface="华文中宋" pitchFamily="2" charset="-122"/>
              </a:rPr>
              <a:t> </a:t>
            </a:r>
            <a:r>
              <a:rPr lang="zh-CN" altLang="en-US" sz="2800" b="1" dirty="0" smtClean="0">
                <a:solidFill>
                  <a:srgbClr val="0000FF"/>
                </a:solidFill>
                <a:latin typeface="华文中宋" pitchFamily="2" charset="-122"/>
                <a:ea typeface="华文中宋" pitchFamily="2" charset="-122"/>
              </a:rPr>
              <a:t>检测系统设计实例</a:t>
            </a:r>
            <a:r>
              <a:rPr lang="en-US" altLang="zh-CN" sz="2800" b="1" dirty="0" smtClean="0">
                <a:solidFill>
                  <a:srgbClr val="000000"/>
                </a:solidFill>
                <a:latin typeface="华文中宋" pitchFamily="2" charset="-122"/>
                <a:ea typeface="华文中宋" pitchFamily="2" charset="-122"/>
              </a:rPr>
              <a:t>----</a:t>
            </a:r>
            <a:r>
              <a:rPr lang="zh-CN" altLang="en-US" sz="2800" b="1" dirty="0" smtClean="0">
                <a:solidFill>
                  <a:srgbClr val="000000"/>
                </a:solidFill>
                <a:latin typeface="华文中宋" pitchFamily="2" charset="-122"/>
                <a:ea typeface="华文中宋" pitchFamily="2" charset="-122"/>
              </a:rPr>
              <a:t>语音</a:t>
            </a:r>
            <a:r>
              <a:rPr lang="zh-CN" altLang="en-US" sz="2800" b="1" dirty="0" smtClean="0">
                <a:solidFill>
                  <a:srgbClr val="000000"/>
                </a:solidFill>
                <a:latin typeface="华文中宋" pitchFamily="2" charset="-122"/>
                <a:ea typeface="华文中宋" pitchFamily="2" charset="-122"/>
              </a:rPr>
              <a:t>电子称</a:t>
            </a:r>
            <a:endParaRPr lang="en-US" altLang="zh-CN" sz="2800" b="1" dirty="0" smtClean="0">
              <a:solidFill>
                <a:srgbClr val="FF0000"/>
              </a:solidFill>
              <a:latin typeface="华文中宋" pitchFamily="2" charset="-122"/>
              <a:ea typeface="华文中宋" pitchFamily="2" charset="-122"/>
            </a:endParaRPr>
          </a:p>
        </p:txBody>
      </p:sp>
    </p:spTree>
    <p:extLst>
      <p:ext uri="{BB962C8B-B14F-4D97-AF65-F5344CB8AC3E}">
        <p14:creationId xmlns:p14="http://schemas.microsoft.com/office/powerpoint/2010/main" val="2699813000"/>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10448"/>
          <a:stretch>
            <a:fillRect/>
          </a:stretch>
        </p:blipFill>
        <p:spPr bwMode="auto">
          <a:xfrm>
            <a:off x="1199838" y="812801"/>
            <a:ext cx="6608628" cy="607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TextBox 1"/>
          <p:cNvSpPr txBox="1">
            <a:spLocks noChangeArrowheads="1"/>
          </p:cNvSpPr>
          <p:nvPr/>
        </p:nvSpPr>
        <p:spPr bwMode="auto">
          <a:xfrm>
            <a:off x="8607845" y="1741488"/>
            <a:ext cx="861774"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Char char="»"/>
              <a:defRPr sz="2000">
                <a:solidFill>
                  <a:schemeClr val="tx1"/>
                </a:solidFill>
                <a:latin typeface="Calibri" pitchFamily="34" charset="0"/>
                <a:ea typeface="宋体" pitchFamily="2" charset="-122"/>
              </a:defRPr>
            </a:lvl6pPr>
            <a:lvl7pPr eaLnBrk="0" fontAlgn="base" hangingPunct="0">
              <a:spcAft>
                <a:spcPct val="0"/>
              </a:spcAft>
              <a:buChar char="»"/>
              <a:defRPr sz="2000">
                <a:solidFill>
                  <a:schemeClr val="tx1"/>
                </a:solidFill>
                <a:latin typeface="Calibri" pitchFamily="34" charset="0"/>
                <a:ea typeface="宋体" pitchFamily="2" charset="-122"/>
              </a:defRPr>
            </a:lvl7pPr>
            <a:lvl8pPr eaLnBrk="0" fontAlgn="base" hangingPunct="0">
              <a:spcAft>
                <a:spcPct val="0"/>
              </a:spcAft>
              <a:buChar char="»"/>
              <a:defRPr sz="2000">
                <a:solidFill>
                  <a:schemeClr val="tx1"/>
                </a:solidFill>
                <a:latin typeface="Calibri" pitchFamily="34" charset="0"/>
                <a:ea typeface="宋体" pitchFamily="2" charset="-122"/>
              </a:defRPr>
            </a:lvl8pPr>
            <a:lvl9pPr eaLnBrk="0" fontAlgn="base" hangingPunct="0">
              <a:spcAft>
                <a:spcPct val="0"/>
              </a:spcAft>
              <a:buChar char="»"/>
              <a:defRPr sz="2000">
                <a:solidFill>
                  <a:schemeClr val="tx1"/>
                </a:solidFill>
                <a:latin typeface="Calibri" pitchFamily="34" charset="0"/>
                <a:ea typeface="宋体" pitchFamily="2" charset="-122"/>
              </a:defRPr>
            </a:lvl9pPr>
          </a:lstStyle>
          <a:p>
            <a:pPr fontAlgn="base">
              <a:spcBef>
                <a:spcPct val="0"/>
              </a:spcBef>
              <a:spcAft>
                <a:spcPct val="0"/>
              </a:spcAft>
            </a:pPr>
            <a:r>
              <a:rPr lang="zh-CN" altLang="en-US" sz="4400" smtClean="0">
                <a:solidFill>
                  <a:srgbClr val="0000FF"/>
                </a:solidFill>
              </a:rPr>
              <a:t>软件流程图</a:t>
            </a:r>
          </a:p>
        </p:txBody>
      </p:sp>
      <p:sp>
        <p:nvSpPr>
          <p:cNvPr id="4" name="矩形 1"/>
          <p:cNvSpPr>
            <a:spLocks noChangeArrowheads="1"/>
          </p:cNvSpPr>
          <p:nvPr/>
        </p:nvSpPr>
        <p:spPr bwMode="auto">
          <a:xfrm>
            <a:off x="431690" y="188913"/>
            <a:ext cx="1142279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b="1" dirty="0" smtClean="0">
                <a:solidFill>
                  <a:srgbClr val="000000"/>
                </a:solidFill>
                <a:latin typeface="华文中宋" pitchFamily="2" charset="-122"/>
                <a:ea typeface="华文中宋" pitchFamily="2" charset="-122"/>
              </a:rPr>
              <a:t> </a:t>
            </a:r>
            <a:r>
              <a:rPr lang="zh-CN" altLang="en-US" sz="2800" b="1" dirty="0" smtClean="0">
                <a:solidFill>
                  <a:srgbClr val="0000FF"/>
                </a:solidFill>
                <a:latin typeface="华文中宋" pitchFamily="2" charset="-122"/>
                <a:ea typeface="华文中宋" pitchFamily="2" charset="-122"/>
              </a:rPr>
              <a:t>检测系统设计实例</a:t>
            </a:r>
            <a:r>
              <a:rPr lang="en-US" altLang="zh-CN" sz="2800" b="1" dirty="0" smtClean="0">
                <a:solidFill>
                  <a:srgbClr val="000000"/>
                </a:solidFill>
                <a:latin typeface="华文中宋" pitchFamily="2" charset="-122"/>
                <a:ea typeface="华文中宋" pitchFamily="2" charset="-122"/>
              </a:rPr>
              <a:t>----</a:t>
            </a:r>
            <a:r>
              <a:rPr lang="zh-CN" altLang="en-US" sz="2800" b="1" dirty="0" smtClean="0">
                <a:solidFill>
                  <a:srgbClr val="000000"/>
                </a:solidFill>
                <a:latin typeface="华文中宋" pitchFamily="2" charset="-122"/>
                <a:ea typeface="华文中宋" pitchFamily="2" charset="-122"/>
              </a:rPr>
              <a:t>语音</a:t>
            </a:r>
            <a:r>
              <a:rPr lang="zh-CN" altLang="en-US" sz="2800" b="1" dirty="0" smtClean="0">
                <a:solidFill>
                  <a:srgbClr val="000000"/>
                </a:solidFill>
                <a:latin typeface="华文中宋" pitchFamily="2" charset="-122"/>
                <a:ea typeface="华文中宋" pitchFamily="2" charset="-122"/>
              </a:rPr>
              <a:t>电子称</a:t>
            </a:r>
            <a:endParaRPr lang="en-US" altLang="zh-CN" sz="2800" b="1" dirty="0" smtClean="0">
              <a:solidFill>
                <a:srgbClr val="FF0000"/>
              </a:solidFill>
              <a:latin typeface="华文中宋" pitchFamily="2" charset="-122"/>
              <a:ea typeface="华文中宋" pitchFamily="2" charset="-122"/>
            </a:endParaRPr>
          </a:p>
        </p:txBody>
      </p:sp>
    </p:spTree>
    <p:extLst>
      <p:ext uri="{BB962C8B-B14F-4D97-AF65-F5344CB8AC3E}">
        <p14:creationId xmlns:p14="http://schemas.microsoft.com/office/powerpoint/2010/main" val="385841801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88" y="1231900"/>
            <a:ext cx="931090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TextBox 1"/>
          <p:cNvSpPr txBox="1">
            <a:spLocks noChangeArrowheads="1"/>
          </p:cNvSpPr>
          <p:nvPr/>
        </p:nvSpPr>
        <p:spPr bwMode="auto">
          <a:xfrm>
            <a:off x="10412889" y="2060578"/>
            <a:ext cx="861774"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Char char="»"/>
              <a:defRPr sz="2000">
                <a:solidFill>
                  <a:schemeClr val="tx1"/>
                </a:solidFill>
                <a:latin typeface="Calibri" pitchFamily="34" charset="0"/>
                <a:ea typeface="宋体" pitchFamily="2" charset="-122"/>
              </a:defRPr>
            </a:lvl6pPr>
            <a:lvl7pPr eaLnBrk="0" fontAlgn="base" hangingPunct="0">
              <a:spcAft>
                <a:spcPct val="0"/>
              </a:spcAft>
              <a:buChar char="»"/>
              <a:defRPr sz="2000">
                <a:solidFill>
                  <a:schemeClr val="tx1"/>
                </a:solidFill>
                <a:latin typeface="Calibri" pitchFamily="34" charset="0"/>
                <a:ea typeface="宋体" pitchFamily="2" charset="-122"/>
              </a:defRPr>
            </a:lvl7pPr>
            <a:lvl8pPr eaLnBrk="0" fontAlgn="base" hangingPunct="0">
              <a:spcAft>
                <a:spcPct val="0"/>
              </a:spcAft>
              <a:buChar char="»"/>
              <a:defRPr sz="2000">
                <a:solidFill>
                  <a:schemeClr val="tx1"/>
                </a:solidFill>
                <a:latin typeface="Calibri" pitchFamily="34" charset="0"/>
                <a:ea typeface="宋体" pitchFamily="2" charset="-122"/>
              </a:defRPr>
            </a:lvl8pPr>
            <a:lvl9pPr eaLnBrk="0" fontAlgn="base" hangingPunct="0">
              <a:spcAft>
                <a:spcPct val="0"/>
              </a:spcAft>
              <a:buChar char="»"/>
              <a:defRPr sz="2000">
                <a:solidFill>
                  <a:schemeClr val="tx1"/>
                </a:solidFill>
                <a:latin typeface="Calibri" pitchFamily="34" charset="0"/>
                <a:ea typeface="宋体" pitchFamily="2" charset="-122"/>
              </a:defRPr>
            </a:lvl9pPr>
          </a:lstStyle>
          <a:p>
            <a:pPr fontAlgn="base">
              <a:spcBef>
                <a:spcPct val="0"/>
              </a:spcBef>
              <a:spcAft>
                <a:spcPct val="0"/>
              </a:spcAft>
            </a:pPr>
            <a:r>
              <a:rPr lang="zh-CN" altLang="en-US" sz="4400" smtClean="0">
                <a:solidFill>
                  <a:srgbClr val="0000FF"/>
                </a:solidFill>
              </a:rPr>
              <a:t>实物图</a:t>
            </a:r>
          </a:p>
        </p:txBody>
      </p:sp>
      <p:sp>
        <p:nvSpPr>
          <p:cNvPr id="4" name="矩形 1"/>
          <p:cNvSpPr>
            <a:spLocks noChangeArrowheads="1"/>
          </p:cNvSpPr>
          <p:nvPr/>
        </p:nvSpPr>
        <p:spPr bwMode="auto">
          <a:xfrm>
            <a:off x="431690" y="188913"/>
            <a:ext cx="1142279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b="1" dirty="0" smtClean="0">
                <a:solidFill>
                  <a:srgbClr val="000000"/>
                </a:solidFill>
                <a:latin typeface="华文中宋" pitchFamily="2" charset="-122"/>
                <a:ea typeface="华文中宋" pitchFamily="2" charset="-122"/>
              </a:rPr>
              <a:t> </a:t>
            </a:r>
            <a:r>
              <a:rPr lang="zh-CN" altLang="en-US" sz="2800" b="1" dirty="0" smtClean="0">
                <a:solidFill>
                  <a:srgbClr val="0000FF"/>
                </a:solidFill>
                <a:latin typeface="华文中宋" pitchFamily="2" charset="-122"/>
                <a:ea typeface="华文中宋" pitchFamily="2" charset="-122"/>
              </a:rPr>
              <a:t>检测系统设计实例</a:t>
            </a:r>
            <a:r>
              <a:rPr lang="en-US" altLang="zh-CN" sz="2800" b="1" dirty="0" smtClean="0">
                <a:solidFill>
                  <a:srgbClr val="000000"/>
                </a:solidFill>
                <a:latin typeface="华文中宋" pitchFamily="2" charset="-122"/>
                <a:ea typeface="华文中宋" pitchFamily="2" charset="-122"/>
              </a:rPr>
              <a:t>----</a:t>
            </a:r>
            <a:r>
              <a:rPr lang="zh-CN" altLang="en-US" sz="2800" b="1" dirty="0" smtClean="0">
                <a:solidFill>
                  <a:srgbClr val="000000"/>
                </a:solidFill>
                <a:latin typeface="华文中宋" pitchFamily="2" charset="-122"/>
                <a:ea typeface="华文中宋" pitchFamily="2" charset="-122"/>
              </a:rPr>
              <a:t>语音</a:t>
            </a:r>
            <a:r>
              <a:rPr lang="zh-CN" altLang="en-US" sz="2800" b="1" dirty="0" smtClean="0">
                <a:solidFill>
                  <a:srgbClr val="000000"/>
                </a:solidFill>
                <a:latin typeface="华文中宋" pitchFamily="2" charset="-122"/>
                <a:ea typeface="华文中宋" pitchFamily="2" charset="-122"/>
              </a:rPr>
              <a:t>电子称</a:t>
            </a:r>
            <a:endParaRPr lang="en-US" altLang="zh-CN" sz="2800" b="1" dirty="0" smtClean="0">
              <a:solidFill>
                <a:srgbClr val="FF0000"/>
              </a:solidFill>
              <a:latin typeface="华文中宋" pitchFamily="2" charset="-122"/>
              <a:ea typeface="华文中宋" pitchFamily="2" charset="-122"/>
            </a:endParaRPr>
          </a:p>
        </p:txBody>
      </p:sp>
    </p:spTree>
    <p:extLst>
      <p:ext uri="{BB962C8B-B14F-4D97-AF65-F5344CB8AC3E}">
        <p14:creationId xmlns:p14="http://schemas.microsoft.com/office/powerpoint/2010/main" val="236838916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6205" y="365433"/>
            <a:ext cx="10471785" cy="4338320"/>
          </a:xfrm>
          <a:prstGeom prst="rect">
            <a:avLst/>
          </a:prstGeom>
          <a:noFill/>
        </p:spPr>
        <p:txBody>
          <a:bodyPr wrap="square" rtlCol="0">
            <a:spAutoFit/>
          </a:bodyPr>
          <a:lstStyle/>
          <a:p>
            <a:pPr indent="0" algn="l"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检测技术创新设计的一般步骤</a:t>
            </a:r>
          </a:p>
          <a:p>
            <a:pPr indent="0" algn="l" fontAlgn="auto">
              <a:lnSpc>
                <a:spcPct val="150000"/>
              </a:lnSpc>
              <a:buClrTx/>
              <a:buSzTx/>
              <a:buFontTx/>
            </a:pPr>
            <a:endParaRPr lang="zh-CN" altLang="en-US" sz="2000" dirty="0">
              <a:solidFill>
                <a:schemeClr val="tx1"/>
              </a:solidFill>
              <a:latin typeface="黑体" panose="02010609060101010101" charset="-122"/>
              <a:ea typeface="黑体" panose="02010609060101010101" charset="-122"/>
            </a:endParaRPr>
          </a:p>
          <a:p>
            <a:pPr indent="0" algn="l" fontAlgn="auto">
              <a:lnSpc>
                <a:spcPct val="150000"/>
              </a:lnSpc>
              <a:buClrTx/>
              <a:buSzTx/>
              <a:buFontTx/>
            </a:pPr>
            <a:endParaRPr lang="zh-CN" altLang="en-US" sz="2000" dirty="0">
              <a:solidFill>
                <a:schemeClr val="tx1"/>
              </a:solidFill>
              <a:latin typeface="黑体" panose="02010609060101010101" charset="-122"/>
              <a:ea typeface="黑体" panose="02010609060101010101" charset="-122"/>
            </a:endParaRPr>
          </a:p>
          <a:p>
            <a:pPr indent="0" algn="l" fontAlgn="auto">
              <a:lnSpc>
                <a:spcPct val="150000"/>
              </a:lnSpc>
              <a:buClrTx/>
              <a:buSzTx/>
              <a:buFontTx/>
            </a:pPr>
            <a:r>
              <a:rPr lang="zh-CN" altLang="en-US" sz="2000" dirty="0">
                <a:latin typeface="黑体" panose="02010609060101010101" charset="-122"/>
                <a:ea typeface="黑体" panose="02010609060101010101" charset="-122"/>
              </a:rPr>
              <a:t> </a:t>
            </a:r>
          </a:p>
          <a:p>
            <a:pPr indent="0" algn="l" fontAlgn="auto">
              <a:lnSpc>
                <a:spcPct val="150000"/>
              </a:lnSpc>
              <a:buClrTx/>
              <a:buSzTx/>
              <a:buFontTx/>
            </a:pPr>
            <a:endParaRPr lang="zh-CN" altLang="en-US" sz="2000" dirty="0">
              <a:solidFill>
                <a:srgbClr val="FF0000"/>
              </a:solidFill>
              <a:latin typeface="黑体" panose="02010609060101010101" charset="-122"/>
              <a:ea typeface="黑体" panose="02010609060101010101" charset="-122"/>
            </a:endParaRPr>
          </a:p>
          <a:p>
            <a:pPr indent="0" algn="l" fontAlgn="auto">
              <a:lnSpc>
                <a:spcPct val="150000"/>
              </a:lnSpc>
              <a:buClrTx/>
              <a:buSzTx/>
              <a:buFontTx/>
            </a:pPr>
            <a:endParaRPr lang="zh-CN" altLang="en-US" sz="2000" dirty="0">
              <a:latin typeface="黑体" panose="02010609060101010101" charset="-122"/>
              <a:ea typeface="黑体" panose="02010609060101010101" charset="-122"/>
            </a:endParaRPr>
          </a:p>
          <a:p>
            <a:pPr indent="0" algn="l" fontAlgn="auto">
              <a:lnSpc>
                <a:spcPct val="150000"/>
              </a:lnSpc>
              <a:buClrTx/>
              <a:buSzTx/>
              <a:buFontTx/>
            </a:pPr>
            <a:endParaRPr lang="zh-CN" altLang="en-US" sz="2000" dirty="0">
              <a:solidFill>
                <a:srgbClr val="FF0000"/>
              </a:solidFill>
              <a:latin typeface="黑体" panose="02010609060101010101" charset="-122"/>
              <a:ea typeface="黑体" panose="02010609060101010101" charset="-122"/>
            </a:endParaRPr>
          </a:p>
          <a:p>
            <a:pPr indent="0" algn="l" fontAlgn="auto">
              <a:lnSpc>
                <a:spcPct val="150000"/>
              </a:lnSpc>
              <a:buClrTx/>
              <a:buSzTx/>
              <a:buFontTx/>
            </a:pPr>
            <a:endParaRPr lang="zh-CN" altLang="en-US" sz="2000" dirty="0">
              <a:solidFill>
                <a:srgbClr val="FF0000"/>
              </a:solidFill>
              <a:latin typeface="黑体" panose="02010609060101010101" charset="-122"/>
              <a:ea typeface="黑体" panose="02010609060101010101" charset="-122"/>
            </a:endParaRPr>
          </a:p>
          <a:p>
            <a:pPr indent="0" algn="l" fontAlgn="auto">
              <a:lnSpc>
                <a:spcPct val="150000"/>
              </a:lnSpc>
              <a:buClrTx/>
              <a:buSzTx/>
              <a:buFontTx/>
            </a:pPr>
            <a:endParaRPr lang="zh-CN" altLang="en-US" sz="2000" dirty="0">
              <a:latin typeface="黑体" panose="02010609060101010101" charset="-122"/>
              <a:ea typeface="黑体" panose="02010609060101010101" charset="-122"/>
            </a:endParaRPr>
          </a:p>
        </p:txBody>
      </p:sp>
      <p:pic>
        <p:nvPicPr>
          <p:cNvPr id="18" name="图片 4"/>
          <p:cNvPicPr>
            <a:picLocks noChangeAspect="1"/>
          </p:cNvPicPr>
          <p:nvPr/>
        </p:nvPicPr>
        <p:blipFill>
          <a:blip r:embed="rId3">
            <a:extLst>
              <a:ext uri="{28A0092B-C50C-407E-A947-70E740481C1C}">
                <a14:useLocalDpi xmlns:a14="http://schemas.microsoft.com/office/drawing/2010/main" val="0"/>
              </a:ext>
            </a:extLst>
          </a:blip>
          <a:srcRect r="52007" b="19502"/>
          <a:stretch>
            <a:fillRect/>
          </a:stretch>
        </p:blipFill>
        <p:spPr bwMode="auto">
          <a:xfrm>
            <a:off x="1029780" y="1310894"/>
            <a:ext cx="497205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9"/>
          <p:cNvSpPr txBox="1">
            <a:spLocks noChangeArrowheads="1"/>
          </p:cNvSpPr>
          <p:nvPr/>
        </p:nvSpPr>
        <p:spPr bwMode="auto">
          <a:xfrm>
            <a:off x="6656832" y="1310894"/>
            <a:ext cx="394627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Tahoma" pitchFamily="34" charset="0"/>
                <a:ea typeface="宋体" pitchFamily="2" charset="-122"/>
              </a:defRPr>
            </a:lvl1pPr>
            <a:lvl2pPr>
              <a:defRPr sz="28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pPr>
              <a:spcBef>
                <a:spcPct val="50000"/>
              </a:spcBef>
            </a:pPr>
            <a:r>
              <a:rPr kumimoji="1" lang="zh-CN" altLang="en-US" sz="2400" b="1" dirty="0">
                <a:solidFill>
                  <a:srgbClr val="FF0000"/>
                </a:solidFill>
                <a:latin typeface="Calibri" pitchFamily="34" charset="0"/>
              </a:rPr>
              <a:t>（</a:t>
            </a:r>
            <a:r>
              <a:rPr kumimoji="1" lang="en-US" altLang="zh-CN" sz="2400" b="1" dirty="0">
                <a:solidFill>
                  <a:srgbClr val="FF0000"/>
                </a:solidFill>
                <a:latin typeface="Calibri" pitchFamily="34" charset="0"/>
              </a:rPr>
              <a:t>1</a:t>
            </a:r>
            <a:r>
              <a:rPr kumimoji="1" lang="zh-CN" altLang="en-US" sz="2400" b="1" dirty="0">
                <a:solidFill>
                  <a:srgbClr val="FF0000"/>
                </a:solidFill>
                <a:latin typeface="Calibri" pitchFamily="34" charset="0"/>
              </a:rPr>
              <a:t>）系统需求分析：</a:t>
            </a:r>
            <a:r>
              <a:rPr kumimoji="1" lang="zh-CN" altLang="en-US" sz="2400" b="1" dirty="0">
                <a:latin typeface="Calibri" pitchFamily="34" charset="0"/>
              </a:rPr>
              <a:t>是根据实际检测系统的需求确定检测系统的研制任务，编制研制要求，确定被测对象的主要检测指标。</a:t>
            </a:r>
            <a:endParaRPr kumimoji="1" lang="en-US" altLang="zh-CN" sz="2400" b="1" dirty="0">
              <a:latin typeface="Calibri" pitchFamily="34" charset="0"/>
            </a:endParaRPr>
          </a:p>
          <a:p>
            <a:pPr>
              <a:spcBef>
                <a:spcPct val="50000"/>
              </a:spcBef>
            </a:pPr>
            <a:r>
              <a:rPr kumimoji="1" lang="zh-CN" altLang="en-US" sz="2400" b="1" dirty="0">
                <a:solidFill>
                  <a:srgbClr val="FF0000"/>
                </a:solidFill>
                <a:latin typeface="Calibri" pitchFamily="34" charset="0"/>
              </a:rPr>
              <a:t>（</a:t>
            </a:r>
            <a:r>
              <a:rPr kumimoji="1" lang="en-US" altLang="zh-CN" sz="2400" b="1" dirty="0">
                <a:solidFill>
                  <a:srgbClr val="FF0000"/>
                </a:solidFill>
                <a:latin typeface="Calibri" pitchFamily="34" charset="0"/>
              </a:rPr>
              <a:t>2</a:t>
            </a:r>
            <a:r>
              <a:rPr kumimoji="1" lang="zh-CN" altLang="en-US" sz="2400" b="1" dirty="0">
                <a:solidFill>
                  <a:srgbClr val="FF0000"/>
                </a:solidFill>
                <a:latin typeface="Calibri" pitchFamily="34" charset="0"/>
              </a:rPr>
              <a:t>）系统总体方案设计：</a:t>
            </a:r>
            <a:r>
              <a:rPr kumimoji="1" lang="zh-CN" altLang="en-US" sz="2400" b="1" dirty="0">
                <a:latin typeface="Calibri" pitchFamily="34" charset="0"/>
              </a:rPr>
              <a:t>是根据研制要求确定系统硬件构型、软件平台、软件开发环境、研制策略等问题，讨论总体技术方案，研究系统中的关键技术问题。</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4"/>
          <p:cNvPicPr>
            <a:picLocks noChangeAspect="1"/>
          </p:cNvPicPr>
          <p:nvPr/>
        </p:nvPicPr>
        <p:blipFill>
          <a:blip r:embed="rId2">
            <a:extLst>
              <a:ext uri="{28A0092B-C50C-407E-A947-70E740481C1C}">
                <a14:useLocalDpi xmlns:a14="http://schemas.microsoft.com/office/drawing/2010/main" val="0"/>
              </a:ext>
            </a:extLst>
          </a:blip>
          <a:srcRect r="52007" b="19502"/>
          <a:stretch>
            <a:fillRect/>
          </a:stretch>
        </p:blipFill>
        <p:spPr bwMode="auto">
          <a:xfrm>
            <a:off x="156592" y="908053"/>
            <a:ext cx="6627674"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9"/>
          <p:cNvSpPr txBox="1">
            <a:spLocks noChangeArrowheads="1"/>
          </p:cNvSpPr>
          <p:nvPr/>
        </p:nvSpPr>
        <p:spPr bwMode="auto">
          <a:xfrm>
            <a:off x="6606514" y="871539"/>
            <a:ext cx="526066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ahoma" pitchFamily="34" charset="0"/>
                <a:ea typeface="宋体" pitchFamily="2" charset="-122"/>
              </a:defRPr>
            </a:lvl1pPr>
            <a:lvl2pPr>
              <a:defRPr sz="28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pPr fontAlgn="base">
              <a:spcBef>
                <a:spcPct val="50000"/>
              </a:spcBef>
              <a:spcAft>
                <a:spcPct val="0"/>
              </a:spcAft>
            </a:pPr>
            <a:r>
              <a:rPr lang="en-US" altLang="zh-CN" sz="2400" b="1" smtClean="0">
                <a:solidFill>
                  <a:srgbClr val="FF0000"/>
                </a:solidFill>
                <a:latin typeface="宋体" pitchFamily="2" charset="-122"/>
              </a:rPr>
              <a:t>(3) </a:t>
            </a:r>
            <a:r>
              <a:rPr lang="zh-CN" altLang="en-US" sz="2400" b="1" smtClean="0">
                <a:solidFill>
                  <a:srgbClr val="FF0000"/>
                </a:solidFill>
                <a:latin typeface="宋体" pitchFamily="2" charset="-122"/>
              </a:rPr>
              <a:t>硬件设计：</a:t>
            </a:r>
            <a:r>
              <a:rPr lang="zh-CN" altLang="en-US" sz="2400" b="1" smtClean="0">
                <a:solidFill>
                  <a:srgbClr val="000000"/>
                </a:solidFill>
                <a:latin typeface="宋体" pitchFamily="2" charset="-122"/>
              </a:rPr>
              <a:t>是根据所有被测对象测试需求，归纳分析出系统的硬件测试资源的需求情况，确定硬件设计原则和设计规范，确定阵列接口信号定义与说明。</a:t>
            </a:r>
            <a:endParaRPr lang="en-US" altLang="zh-CN" sz="2400" b="1" smtClean="0">
              <a:solidFill>
                <a:srgbClr val="000000"/>
              </a:solidFill>
              <a:latin typeface="宋体" pitchFamily="2" charset="-122"/>
            </a:endParaRPr>
          </a:p>
          <a:p>
            <a:pPr fontAlgn="base">
              <a:spcBef>
                <a:spcPct val="50000"/>
              </a:spcBef>
              <a:spcAft>
                <a:spcPct val="0"/>
              </a:spcAft>
            </a:pPr>
            <a:r>
              <a:rPr lang="zh-CN" altLang="en-US" sz="2400" b="1" smtClean="0">
                <a:solidFill>
                  <a:srgbClr val="FF0000"/>
                </a:solidFill>
                <a:latin typeface="宋体" pitchFamily="2" charset="-122"/>
              </a:rPr>
              <a:t>（</a:t>
            </a:r>
            <a:r>
              <a:rPr lang="en-US" altLang="zh-CN" sz="2400" b="1" smtClean="0">
                <a:solidFill>
                  <a:srgbClr val="FF0000"/>
                </a:solidFill>
                <a:latin typeface="宋体" pitchFamily="2" charset="-122"/>
              </a:rPr>
              <a:t>4</a:t>
            </a:r>
            <a:r>
              <a:rPr lang="zh-CN" altLang="en-US" sz="2400" b="1" smtClean="0">
                <a:solidFill>
                  <a:srgbClr val="FF0000"/>
                </a:solidFill>
                <a:latin typeface="宋体" pitchFamily="2" charset="-122"/>
              </a:rPr>
              <a:t>）硬件系统集成：</a:t>
            </a:r>
            <a:r>
              <a:rPr lang="zh-CN" altLang="en-US" sz="2400" b="1" smtClean="0">
                <a:solidFill>
                  <a:srgbClr val="000000"/>
                </a:solidFill>
                <a:latin typeface="宋体" pitchFamily="2" charset="-122"/>
              </a:rPr>
              <a:t>是将所有测试资源连接安装起来，在软件平台及仪器驱动程序的支持下进行硬件集成，要求所有测试资源工作正常，程控资源控制准确可靠，仪器性能指标满足要求。</a:t>
            </a:r>
            <a:endParaRPr kumimoji="1" lang="en-US" altLang="zh-CN" sz="2400" b="1" smtClean="0">
              <a:solidFill>
                <a:srgbClr val="000000"/>
              </a:solidFill>
              <a:latin typeface="Calibri" pitchFamily="34" charset="0"/>
            </a:endParaRPr>
          </a:p>
        </p:txBody>
      </p:sp>
    </p:spTree>
    <p:extLst>
      <p:ext uri="{BB962C8B-B14F-4D97-AF65-F5344CB8AC3E}">
        <p14:creationId xmlns:p14="http://schemas.microsoft.com/office/powerpoint/2010/main" val="290740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4"/>
          <p:cNvPicPr>
            <a:picLocks noChangeAspect="1"/>
          </p:cNvPicPr>
          <p:nvPr/>
        </p:nvPicPr>
        <p:blipFill>
          <a:blip r:embed="rId2">
            <a:extLst>
              <a:ext uri="{28A0092B-C50C-407E-A947-70E740481C1C}">
                <a14:useLocalDpi xmlns:a14="http://schemas.microsoft.com/office/drawing/2010/main" val="0"/>
              </a:ext>
            </a:extLst>
          </a:blip>
          <a:srcRect r="52007" b="19502"/>
          <a:stretch>
            <a:fillRect/>
          </a:stretch>
        </p:blipFill>
        <p:spPr bwMode="auto">
          <a:xfrm>
            <a:off x="334346" y="908053"/>
            <a:ext cx="6627674"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9"/>
          <p:cNvSpPr txBox="1">
            <a:spLocks noChangeArrowheads="1"/>
          </p:cNvSpPr>
          <p:nvPr/>
        </p:nvSpPr>
        <p:spPr bwMode="auto">
          <a:xfrm>
            <a:off x="6784268" y="908052"/>
            <a:ext cx="526066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ahoma" pitchFamily="34" charset="0"/>
                <a:ea typeface="宋体" pitchFamily="2" charset="-122"/>
              </a:defRPr>
            </a:lvl1pPr>
            <a:lvl2pPr>
              <a:defRPr sz="28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pPr fontAlgn="base">
              <a:spcBef>
                <a:spcPct val="50000"/>
              </a:spcBef>
              <a:spcAft>
                <a:spcPct val="0"/>
              </a:spcAft>
            </a:pPr>
            <a:r>
              <a:rPr lang="en-US" altLang="zh-CN" sz="2400" b="1" smtClean="0">
                <a:solidFill>
                  <a:srgbClr val="FF0000"/>
                </a:solidFill>
                <a:latin typeface="宋体" pitchFamily="2" charset="-122"/>
              </a:rPr>
              <a:t>(5)</a:t>
            </a:r>
            <a:r>
              <a:rPr lang="zh-CN" altLang="en-US" sz="2400" b="1" smtClean="0">
                <a:solidFill>
                  <a:srgbClr val="FF0000"/>
                </a:solidFill>
                <a:latin typeface="宋体" pitchFamily="2" charset="-122"/>
              </a:rPr>
              <a:t>软件设计：</a:t>
            </a:r>
            <a:r>
              <a:rPr lang="zh-CN" altLang="en-US" sz="2400" b="1" smtClean="0">
                <a:solidFill>
                  <a:srgbClr val="000000"/>
                </a:solidFill>
                <a:latin typeface="宋体" pitchFamily="2" charset="-122"/>
              </a:rPr>
              <a:t>是对整个检测系统的软件进行分析和评估，并合理划分软件功能和结构，制定检测程序开发要求，对检测软件进行概要设计和详细设计，编制软件设计文档。 </a:t>
            </a:r>
          </a:p>
          <a:p>
            <a:pPr fontAlgn="base">
              <a:spcBef>
                <a:spcPct val="50000"/>
              </a:spcBef>
              <a:spcAft>
                <a:spcPct val="0"/>
              </a:spcAft>
            </a:pPr>
            <a:r>
              <a:rPr lang="zh-CN" altLang="en-US" sz="2400" b="1" smtClean="0">
                <a:solidFill>
                  <a:srgbClr val="FF0000"/>
                </a:solidFill>
                <a:latin typeface="宋体" pitchFamily="2" charset="-122"/>
              </a:rPr>
              <a:t>（</a:t>
            </a:r>
            <a:r>
              <a:rPr lang="en-US" altLang="zh-CN" sz="2400" b="1" smtClean="0">
                <a:solidFill>
                  <a:srgbClr val="FF0000"/>
                </a:solidFill>
                <a:latin typeface="宋体" pitchFamily="2" charset="-122"/>
              </a:rPr>
              <a:t>6</a:t>
            </a:r>
            <a:r>
              <a:rPr lang="zh-CN" altLang="en-US" sz="2400" b="1" smtClean="0">
                <a:solidFill>
                  <a:srgbClr val="FF0000"/>
                </a:solidFill>
                <a:latin typeface="宋体" pitchFamily="2" charset="-122"/>
              </a:rPr>
              <a:t>）软件调试与集成：</a:t>
            </a:r>
            <a:r>
              <a:rPr lang="zh-CN" altLang="en-US" sz="2400" b="1" smtClean="0">
                <a:solidFill>
                  <a:srgbClr val="000000"/>
                </a:solidFill>
                <a:latin typeface="宋体" pitchFamily="2" charset="-122"/>
              </a:rPr>
              <a:t>在软件平台和仪器驱动程序的支持下编写程序代码，并在仪器驱动程序仿真状态进行程序调试。</a:t>
            </a:r>
          </a:p>
        </p:txBody>
      </p:sp>
    </p:spTree>
    <p:extLst>
      <p:ext uri="{BB962C8B-B14F-4D97-AF65-F5344CB8AC3E}">
        <p14:creationId xmlns:p14="http://schemas.microsoft.com/office/powerpoint/2010/main" val="248521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4"/>
          <p:cNvPicPr>
            <a:picLocks noChangeAspect="1"/>
          </p:cNvPicPr>
          <p:nvPr/>
        </p:nvPicPr>
        <p:blipFill>
          <a:blip r:embed="rId2">
            <a:extLst>
              <a:ext uri="{28A0092B-C50C-407E-A947-70E740481C1C}">
                <a14:useLocalDpi xmlns:a14="http://schemas.microsoft.com/office/drawing/2010/main" val="0"/>
              </a:ext>
            </a:extLst>
          </a:blip>
          <a:srcRect r="52007" b="19502"/>
          <a:stretch>
            <a:fillRect/>
          </a:stretch>
        </p:blipFill>
        <p:spPr bwMode="auto">
          <a:xfrm>
            <a:off x="334346" y="1077913"/>
            <a:ext cx="6627674"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9"/>
          <p:cNvSpPr txBox="1">
            <a:spLocks noChangeArrowheads="1"/>
          </p:cNvSpPr>
          <p:nvPr/>
        </p:nvSpPr>
        <p:spPr bwMode="auto">
          <a:xfrm>
            <a:off x="6767337" y="476252"/>
            <a:ext cx="541725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ahoma" pitchFamily="34" charset="0"/>
                <a:ea typeface="宋体" pitchFamily="2" charset="-122"/>
              </a:defRPr>
            </a:lvl1pPr>
            <a:lvl2pPr>
              <a:defRPr sz="28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pPr fontAlgn="base">
              <a:spcBef>
                <a:spcPct val="0"/>
              </a:spcBef>
              <a:spcAft>
                <a:spcPct val="0"/>
              </a:spcAft>
            </a:pPr>
            <a:r>
              <a:rPr lang="en-US" altLang="zh-CN" sz="2800" b="1" smtClean="0">
                <a:solidFill>
                  <a:srgbClr val="FF0000"/>
                </a:solidFill>
                <a:latin typeface="宋体" pitchFamily="2" charset="-122"/>
              </a:rPr>
              <a:t>(7) </a:t>
            </a:r>
            <a:r>
              <a:rPr lang="zh-CN" altLang="en-US" sz="2800" b="1" smtClean="0">
                <a:solidFill>
                  <a:srgbClr val="FF0000"/>
                </a:solidFill>
                <a:latin typeface="宋体" pitchFamily="2" charset="-122"/>
              </a:rPr>
              <a:t>硬件和软件系统集成：</a:t>
            </a:r>
            <a:r>
              <a:rPr lang="zh-CN" altLang="en-US" sz="2800" b="1" smtClean="0">
                <a:solidFill>
                  <a:srgbClr val="000000"/>
                </a:solidFill>
                <a:latin typeface="宋体" pitchFamily="2" charset="-122"/>
              </a:rPr>
              <a:t>是将硬件系统和软件系统集成在一起进行联调，这个阶段必须对每个被测对象测试程序进行逐项试验，并进行验收试验。</a:t>
            </a:r>
          </a:p>
          <a:p>
            <a:pPr fontAlgn="base">
              <a:spcBef>
                <a:spcPct val="0"/>
              </a:spcBef>
              <a:spcAft>
                <a:spcPct val="0"/>
              </a:spcAft>
            </a:pPr>
            <a:r>
              <a:rPr lang="en-US" altLang="zh-CN" sz="2800" b="1" smtClean="0">
                <a:solidFill>
                  <a:srgbClr val="FF0000"/>
                </a:solidFill>
                <a:latin typeface="宋体" pitchFamily="2" charset="-122"/>
              </a:rPr>
              <a:t>(8) </a:t>
            </a:r>
            <a:r>
              <a:rPr lang="zh-CN" altLang="en-US" sz="2800" b="1" smtClean="0">
                <a:solidFill>
                  <a:srgbClr val="FF0000"/>
                </a:solidFill>
                <a:latin typeface="宋体" pitchFamily="2" charset="-122"/>
              </a:rPr>
              <a:t>系统维护：</a:t>
            </a:r>
            <a:r>
              <a:rPr lang="zh-CN" altLang="en-US" sz="2800" b="1" smtClean="0">
                <a:solidFill>
                  <a:srgbClr val="000000"/>
                </a:solidFill>
                <a:latin typeface="宋体" pitchFamily="2" charset="-122"/>
              </a:rPr>
              <a:t>验收试验后的检测系统可交付使用方试用和使用，研制方的后续工作就是根据试用和使用情况对检测系统进行维护和修改完善。</a:t>
            </a:r>
          </a:p>
        </p:txBody>
      </p:sp>
    </p:spTree>
    <p:extLst>
      <p:ext uri="{BB962C8B-B14F-4D97-AF65-F5344CB8AC3E}">
        <p14:creationId xmlns:p14="http://schemas.microsoft.com/office/powerpoint/2010/main" val="418635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4675" y="308610"/>
            <a:ext cx="10471785" cy="1753235"/>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设计案例——司机瞌睡监测提醒装置</a:t>
            </a:r>
          </a:p>
          <a:p>
            <a:pPr indent="0" fontAlgn="auto">
              <a:lnSpc>
                <a:spcPct val="150000"/>
              </a:lnSpc>
              <a:buClrTx/>
              <a:buSzTx/>
              <a:buFontTx/>
            </a:pPr>
            <a:endParaRPr lang="zh-CN" altLang="en-US" sz="2400" dirty="0">
              <a:solidFill>
                <a:schemeClr val="tx1"/>
              </a:solidFill>
              <a:latin typeface="黑体" panose="02010609060101010101" charset="-122"/>
              <a:ea typeface="黑体" panose="02010609060101010101" charset="-122"/>
            </a:endParaRPr>
          </a:p>
          <a:p>
            <a:pPr indent="0" fontAlgn="auto">
              <a:lnSpc>
                <a:spcPct val="150000"/>
              </a:lnSpc>
              <a:buClrTx/>
              <a:buSzTx/>
              <a:buFontTx/>
            </a:pPr>
            <a:r>
              <a:rPr lang="zh-CN" altLang="en-US" sz="2400" dirty="0">
                <a:solidFill>
                  <a:schemeClr val="tx1"/>
                </a:solidFill>
                <a:latin typeface="黑体" panose="02010609060101010101" charset="-122"/>
                <a:ea typeface="黑体" panose="02010609060101010101" charset="-122"/>
              </a:rPr>
              <a:t> </a:t>
            </a:r>
          </a:p>
        </p:txBody>
      </p:sp>
      <p:sp>
        <p:nvSpPr>
          <p:cNvPr id="4" name="文本框 3"/>
          <p:cNvSpPr txBox="1"/>
          <p:nvPr/>
        </p:nvSpPr>
        <p:spPr>
          <a:xfrm>
            <a:off x="724535" y="1338580"/>
            <a:ext cx="10098405" cy="2616101"/>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sym typeface="+mn-ea"/>
              </a:rPr>
              <a:t>1．问题的提出</a:t>
            </a:r>
            <a:endParaRPr lang="zh-CN" altLang="en-US" sz="2400" dirty="0">
              <a:latin typeface="黑体" panose="02010609060101010101" charset="-122"/>
              <a:ea typeface="黑体" panose="02010609060101010101" charset="-122"/>
            </a:endParaRPr>
          </a:p>
          <a:p>
            <a:pPr indent="0" fontAlgn="auto">
              <a:lnSpc>
                <a:spcPct val="150000"/>
              </a:lnSpc>
              <a:buClrTx/>
              <a:buSzTx/>
              <a:buFontTx/>
            </a:pPr>
            <a:r>
              <a:rPr lang="zh-CN" altLang="en-US" sz="2400" dirty="0">
                <a:latin typeface="黑体" panose="02010609060101010101" charset="-122"/>
                <a:ea typeface="黑体" panose="02010609060101010101" charset="-122"/>
                <a:sym typeface="+mn-ea"/>
              </a:rPr>
              <a:t>目前我国长途载货汽车经常发生事故，有的与其他车辆相撞，有的翻车，造成国家集体财产的损失和人员的伤亡。这种现象主要是由于载货汽车司机疲劳开车所致。如何避免这类交通事故的发生?</a:t>
            </a:r>
            <a:endParaRPr lang="zh-CN" altLang="en-US" sz="2400" dirty="0">
              <a:solidFill>
                <a:schemeClr val="tx1"/>
              </a:solidFill>
              <a:latin typeface="黑体" panose="02010609060101010101" charset="-122"/>
              <a:ea typeface="黑体" panose="02010609060101010101" charset="-122"/>
            </a:endParaRPr>
          </a:p>
          <a:p>
            <a:endParaRPr lang="zh-CN" altLang="en-US" sz="2000" dirty="0"/>
          </a:p>
        </p:txBody>
      </p:sp>
      <p:sp>
        <p:nvSpPr>
          <p:cNvPr id="5" name="文本框 4"/>
          <p:cNvSpPr txBox="1"/>
          <p:nvPr/>
        </p:nvSpPr>
        <p:spPr>
          <a:xfrm>
            <a:off x="724535" y="3954681"/>
            <a:ext cx="10098405" cy="2236574"/>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sym typeface="+mn-ea"/>
              </a:rPr>
              <a:t>2．问题的分析</a:t>
            </a:r>
            <a:endParaRPr lang="zh-CN" altLang="en-US" sz="2400" dirty="0">
              <a:solidFill>
                <a:schemeClr val="tx1"/>
              </a:solidFill>
              <a:latin typeface="黑体" panose="02010609060101010101" charset="-122"/>
              <a:ea typeface="黑体" panose="02010609060101010101" charset="-122"/>
            </a:endParaRPr>
          </a:p>
          <a:p>
            <a:pPr indent="0" fontAlgn="auto">
              <a:lnSpc>
                <a:spcPct val="150000"/>
              </a:lnSpc>
              <a:buClrTx/>
              <a:buSzTx/>
              <a:buFontTx/>
            </a:pPr>
            <a:r>
              <a:rPr lang="zh-CN" altLang="en-US" sz="2000" dirty="0">
                <a:latin typeface="黑体" panose="02010609060101010101" charset="-122"/>
                <a:ea typeface="黑体" panose="02010609060101010101" charset="-122"/>
                <a:sym typeface="+mn-ea"/>
              </a:rPr>
              <a:t>    </a:t>
            </a:r>
            <a:r>
              <a:rPr lang="zh-CN" altLang="en-US" sz="2400" dirty="0">
                <a:latin typeface="黑体" panose="02010609060101010101" charset="-122"/>
                <a:ea typeface="黑体" panose="02010609060101010101" charset="-122"/>
                <a:sym typeface="+mn-ea"/>
              </a:rPr>
              <a:t>可以采用检测手段，监测司机开车的疲劳状态，提醒其注意。这方面有没有研究或应用的技术？——调研结果表明，国内曾经应用的成果是耳挂式司机瞌睡提醒器。</a:t>
            </a:r>
            <a:endParaRPr lang="zh-CN" altLang="en-US" sz="2000" dirty="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310"/>
          <p:cNvPicPr>
            <a:picLocks noChangeAspect="1" noChangeArrowheads="1"/>
          </p:cNvPicPr>
          <p:nvPr/>
        </p:nvPicPr>
        <p:blipFill>
          <a:blip r:embed="rId3" cstate="print"/>
          <a:srcRect/>
          <a:stretch>
            <a:fillRect/>
          </a:stretch>
        </p:blipFill>
        <p:spPr>
          <a:xfrm>
            <a:off x="3685623" y="729330"/>
            <a:ext cx="4300386" cy="1864580"/>
          </a:xfrm>
          <a:prstGeom prst="rect">
            <a:avLst/>
          </a:prstGeom>
          <a:noFill/>
          <a:ln w="9525">
            <a:noFill/>
            <a:miter lim="800000"/>
            <a:headEnd/>
            <a:tailEnd/>
          </a:ln>
        </p:spPr>
      </p:pic>
      <p:sp>
        <p:nvSpPr>
          <p:cNvPr id="100" name="文本框 99"/>
          <p:cNvSpPr txBox="1"/>
          <p:nvPr/>
        </p:nvSpPr>
        <p:spPr>
          <a:xfrm>
            <a:off x="4805362" y="3012669"/>
            <a:ext cx="2577465" cy="369332"/>
          </a:xfrm>
          <a:prstGeom prst="rect">
            <a:avLst/>
          </a:prstGeom>
          <a:noFill/>
          <a:ln w="9525">
            <a:noFill/>
          </a:ln>
        </p:spPr>
        <p:txBody>
          <a:bodyPr wrap="square">
            <a:spAutoFit/>
          </a:bodyPr>
          <a:lstStyle/>
          <a:p>
            <a:pPr indent="0"/>
            <a:r>
              <a:rPr lang="zh-CN" b="1" dirty="0">
                <a:latin typeface="Calibri" panose="020F0502020204030204" charset="0"/>
                <a:ea typeface="宋体" panose="02010600030101010101" pitchFamily="2" charset="-122"/>
              </a:rPr>
              <a:t>司机瞌睡提醒器</a:t>
            </a:r>
            <a:endParaRPr lang="zh-CN" altLang="en-US" b="1" dirty="0"/>
          </a:p>
        </p:txBody>
      </p:sp>
      <p:sp>
        <p:nvSpPr>
          <p:cNvPr id="2" name="文本框 1"/>
          <p:cNvSpPr txBox="1"/>
          <p:nvPr/>
        </p:nvSpPr>
        <p:spPr>
          <a:xfrm>
            <a:off x="986154" y="3968711"/>
            <a:ext cx="10215880" cy="1137106"/>
          </a:xfrm>
          <a:prstGeom prst="rect">
            <a:avLst/>
          </a:prstGeom>
          <a:noFill/>
          <a:ln w="9525">
            <a:noFill/>
          </a:ln>
        </p:spPr>
        <p:txBody>
          <a:bodyPr wrap="square">
            <a:spAutoFit/>
          </a:bodyPr>
          <a:lstStyle/>
          <a:p>
            <a:pPr indent="0" fontAlgn="auto">
              <a:lnSpc>
                <a:spcPct val="150000"/>
              </a:lnSpc>
            </a:pPr>
            <a:r>
              <a:rPr lang="zh-CN" altLang="en-US" sz="2400" b="0" dirty="0">
                <a:latin typeface="黑体" panose="02010609060101010101" charset="-122"/>
                <a:ea typeface="黑体" panose="02010609060101010101" charset="-122"/>
              </a:rPr>
              <a:t>其工作原理是：</a:t>
            </a:r>
            <a:r>
              <a:rPr lang="zh-CN" altLang="en-US" sz="2400" b="0" dirty="0">
                <a:highlight>
                  <a:srgbClr val="FF00FF"/>
                </a:highlight>
                <a:latin typeface="黑体" panose="02010609060101010101" charset="-122"/>
                <a:ea typeface="黑体" panose="02010609060101010101" charset="-122"/>
              </a:rPr>
              <a:t>司机正常时，两眼目视前方，头部挺直，水银开关处于断开状态，不报警；司机瞌睡时，头部下垂，水银开关接通，使报警器工作</a:t>
            </a:r>
            <a:r>
              <a:rPr lang="zh-CN" sz="2400" b="0" dirty="0">
                <a:highlight>
                  <a:srgbClr val="FF00FF"/>
                </a:highlight>
                <a:latin typeface="Calibri" panose="020F0502020204030204" charset="0"/>
                <a:ea typeface="宋体" panose="02010600030101010101" pitchFamily="2" charset="-122"/>
              </a:rPr>
              <a:t>。</a:t>
            </a:r>
            <a:endParaRPr lang="zh-CN" altLang="en-US" sz="2400" b="0" dirty="0">
              <a:highlight>
                <a:srgbClr val="FF00FF"/>
              </a:highlight>
              <a:latin typeface="Calibri" panose="020F0502020204030204" charset="0"/>
              <a:ea typeface="宋体" panose="02010600030101010101" pitchFamily="2" charset="-122"/>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e_f"/>
  <p:tag name="KSO_WM_SLIDE_LAYOUT_CNT" val="1_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193369_7*f*1"/>
  <p:tag name="KSO_WM_TEMPLATE_CATEGORY" val="custom"/>
  <p:tag name="KSO_WM_TEMPLATE_INDEX" val="2019336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87</TotalTime>
  <Words>2113</Words>
  <Application>Microsoft Office PowerPoint</Application>
  <PresentationFormat>自定义</PresentationFormat>
  <Paragraphs>115</Paragraphs>
  <Slides>34</Slides>
  <Notes>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34</vt:i4>
      </vt:variant>
    </vt:vector>
  </HeadingPairs>
  <TitlesOfParts>
    <vt:vector size="39" baseType="lpstr">
      <vt:lpstr>Office 主题</vt:lpstr>
      <vt:lpstr>Office 主题​​</vt:lpstr>
      <vt:lpstr>1_Office 主题​​</vt:lpstr>
      <vt:lpstr>Blends</vt:lpstr>
      <vt:lpstr>图片</vt:lpstr>
      <vt:lpstr>第15章</vt:lpstr>
      <vt:lpstr> 第15章 检测系统设计</vt:lpstr>
      <vt:lpstr>自动检测系统设计方法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dc:title>
  <dc:creator/>
  <cp:lastModifiedBy>KANG</cp:lastModifiedBy>
  <cp:revision>177</cp:revision>
  <dcterms:created xsi:type="dcterms:W3CDTF">2019-07-04T08:38:00Z</dcterms:created>
  <dcterms:modified xsi:type="dcterms:W3CDTF">2020-11-18T13:17:37Z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