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304" r:id="rId2"/>
    <p:sldId id="363" r:id="rId3"/>
    <p:sldId id="364" r:id="rId4"/>
    <p:sldId id="365" r:id="rId5"/>
    <p:sldId id="366" r:id="rId6"/>
    <p:sldId id="434" r:id="rId7"/>
    <p:sldId id="367" r:id="rId8"/>
    <p:sldId id="368" r:id="rId9"/>
    <p:sldId id="369" r:id="rId10"/>
    <p:sldId id="370" r:id="rId11"/>
    <p:sldId id="371" r:id="rId12"/>
    <p:sldId id="373" r:id="rId13"/>
    <p:sldId id="374" r:id="rId14"/>
    <p:sldId id="375" r:id="rId15"/>
    <p:sldId id="376" r:id="rId16"/>
    <p:sldId id="377" r:id="rId17"/>
    <p:sldId id="378" r:id="rId18"/>
    <p:sldId id="381" r:id="rId19"/>
    <p:sldId id="382" r:id="rId20"/>
    <p:sldId id="383" r:id="rId21"/>
    <p:sldId id="429" r:id="rId22"/>
    <p:sldId id="430" r:id="rId23"/>
    <p:sldId id="435" r:id="rId24"/>
    <p:sldId id="431" r:id="rId25"/>
    <p:sldId id="432" r:id="rId26"/>
    <p:sldId id="433" r:id="rId27"/>
    <p:sldId id="384" r:id="rId28"/>
    <p:sldId id="436" r:id="rId29"/>
    <p:sldId id="437" r:id="rId30"/>
    <p:sldId id="438" r:id="rId31"/>
    <p:sldId id="385" r:id="rId32"/>
    <p:sldId id="386" r:id="rId33"/>
    <p:sldId id="387" r:id="rId34"/>
    <p:sldId id="388" r:id="rId35"/>
    <p:sldId id="389" r:id="rId36"/>
    <p:sldId id="390" r:id="rId37"/>
    <p:sldId id="392" r:id="rId38"/>
    <p:sldId id="393" r:id="rId39"/>
    <p:sldId id="439" r:id="rId40"/>
    <p:sldId id="395" r:id="rId41"/>
    <p:sldId id="397" r:id="rId42"/>
    <p:sldId id="440" r:id="rId43"/>
    <p:sldId id="441" r:id="rId44"/>
    <p:sldId id="398" r:id="rId45"/>
    <p:sldId id="399" r:id="rId46"/>
    <p:sldId id="400" r:id="rId47"/>
    <p:sldId id="401" r:id="rId48"/>
    <p:sldId id="442" r:id="rId49"/>
    <p:sldId id="402" r:id="rId50"/>
    <p:sldId id="443" r:id="rId51"/>
    <p:sldId id="444" r:id="rId52"/>
    <p:sldId id="403" r:id="rId53"/>
    <p:sldId id="447" r:id="rId54"/>
    <p:sldId id="445" r:id="rId55"/>
    <p:sldId id="404" r:id="rId56"/>
    <p:sldId id="405" r:id="rId57"/>
    <p:sldId id="406" r:id="rId58"/>
    <p:sldId id="449" r:id="rId59"/>
    <p:sldId id="407" r:id="rId60"/>
    <p:sldId id="450" r:id="rId61"/>
    <p:sldId id="408" r:id="rId62"/>
    <p:sldId id="409" r:id="rId63"/>
    <p:sldId id="410" r:id="rId64"/>
    <p:sldId id="411" r:id="rId65"/>
  </p:sldIdLst>
  <p:sldSz cx="9144000" cy="6858000" type="screen4x3"/>
  <p:notesSz cx="6796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 snapToGrid="0">
      <p:cViewPr varScale="1">
        <p:scale>
          <a:sx n="65" d="100"/>
          <a:sy n="65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4.e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4.e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e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6.e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3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.e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8056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545" y="0"/>
            <a:ext cx="2944971" cy="498056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r">
              <a:defRPr sz="1200"/>
            </a:lvl1pPr>
          </a:lstStyle>
          <a:p>
            <a:fld id="{582A32ED-42F7-4187-9480-FBEADFE58BE8}" type="datetimeFigureOut">
              <a:rPr lang="zh-CN" altLang="en-US" smtClean="0">
                <a:ea typeface="微软雅黑" panose="020B0503020204020204" pitchFamily="34" charset="-122"/>
              </a:rPr>
              <a:t>2020/4/24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4971" cy="498055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545" y="9428584"/>
            <a:ext cx="2944971" cy="498055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r">
              <a:defRPr sz="1200"/>
            </a:lvl1pPr>
          </a:lstStyle>
          <a:p>
            <a:fld id="{8CB8ABC1-C5B6-4A86-9935-75B2FF33BC19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3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4-24T07:24:31.8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13693 6028 0,'49'0'78,"1"0"-62,-25 0-16,24 0 15,-24 0-15,25 0 16,-1 0-16,-24 0 15,25 24-15,24-24 16,-49 0-16,0 25 16,-25 0 46,0 0-46,0 0-1,0-1-15,0 1 16,-25 0-16,25 0 16,-50 0-16,50-1 15,-25-24-15,1 50 16,-1-50-16,25 25 16,-25-25-16,0 0 15,0 25 1,1-1 46,-1-24-46,25 25 0,-25-25 15,0 25-16,0-25 32,50 0 16,0 0-63,49 0 15,1 0-15,-1 0 16,-24 0-16,-1 0 16,26 0-16,-26 0 15,1 0 1</inkml:trace>
  <inkml:trace contextRef="#ctx0" brushRef="#br0" timeOffset="1377.8341">13767 5854 0,'25'25'47,"-25"0"-31,25-1-16,-1 1 15,-24 0 1,25 25-16,0 24 16,25-24-16,-1-1 15,-24 1-15,0-1 16,24-24-16,-24 25 0,0-25 31</inkml:trace>
  <inkml:trace contextRef="#ctx0" brushRef="#br0" timeOffset="1893.456">13841 5779 0,'0'25'31,"50"25"-31,-50 0 16,74 24-16,-49-24 16,25 24-16,24 25 15,-24 0-15,-1 1 16,1-76-16,-50 26 15,25-50-15,-25 25 16</inkml:trace>
  <inkml:trace contextRef="#ctx0" brushRef="#br0" timeOffset="2183.68">14189 6052 0,'0'25'63,"0"50"-63,0-1 15,0-24-15,0-26 16,24 26-16,-24 0 16,0-26-1,0 26 1,0-25-16,-49 0 16</inkml:trace>
  <inkml:trace contextRef="#ctx0" brushRef="#br0" timeOffset="4489.3964">5854 8880 0,'50'0'62,"24"0"-46,50 0-16,0 0 16,25 0-16,0 0 15,25 0-15,-26 0 16,150 25-16,-99-25 16,49 25-16,99-25 15,-99 0 1,-50 0-16,1 24 0,-1-24 15,-49 0-15,-25 0 16,50 25-16,-25-25 16,49 25-16,-99-25 15,-24 0-15,-26 0 16,50 0-16,-24 0 16,-1 0-16,25 0 15,-49 0-15,74 0 16,99 0-16,-49 0 15,24 0-15,-98 0 16,197 0-16,-148 0 16,0 0-16,25 0 15,49 0-15,-50 0 16,1 0-16,-75 0 16,100 0-16,-100 0 15,50 0-15,-75 0 16,50 0-16,-99 0 15,49 0-15,1-25 16,24 25-16,-25 0 16,26 0-16,24 0 15,-25-25-15,-49 25 16,24-24-16,-49 24 16,24 0-16,-24 0 15,0 0-15,0 0 16,-25-25-16,25 25 15,-1-25-15,1 25 16,25-25-16,-1 0 16,51 1-16,24-26 15,-25 0-15,149-49 16,-99 25-16,24-25 16,-49 24-16,100-98 15,-150 98-15,-24 1 16,-26-1-16,26-24 15,-25-50-15,-25 50 16,25-50-16,-25-49 16,0 74-16,0 49 15,25-49-15,-25 50 16,0-1-16,24 26 16,-24-26-16,0 26 15,0-1 1,0 25-1,0-24-15,0-1 16,0 25 0,0-24-16,-24-1 15,-1 1 1,-25-51-16,25 26 16,-49-50-16,-1 74 15,26-24-15,-1-1 16,1 1-16,-51-50 15,76 74 1,-51 1-16,26-50 16,-75 24-16,74 26 15,-124-100-15,26 25 16,-1 25-16,25 49 16,0-49-16,-25 24 15,50 26-15,49 24 16,-24 25-16,-26-50 15,-73 25-15,73 1 16,51 24-16,-100 0 16,50 0-16,-75 0 15,50 0-15,-25 24 16,1 26-16,-1 0 16,49-26-16,-73 26 15,24-25-15,75-25 16,-50 0-16,24 0 15,-73 0-15,24 0 16,25 0 0,-50 0-16,50 0 0,-25 0 15,25 25-15,-49 24 16,-26 1-16,100-25 16,-25 24-16,-124 26 15,99-26-15,50-49 16,-75 50-16,1 0 15,-100-1-15,99-24 16,-24 49-16,99-74 16,-174 100-16,124-100 15,25 49-15,0-49 16,49 25-16,26 0 16,-1 0-16,1-25 15,-1 24-15,25 1 16,-24 0-16,-1 25 15,0-26-15,1 26 16,-1 24-16,25-24 16,-24 25-16,24-26 15,-25 50-15,-24-24 16,49-1-16,-49 75 16,49-99-16,-50 74 15,26-25-15,-26 25 16,1 50-16,0-50 15,24 24-15,25-98 16,0 24-16,1 26 16,24-26-16,-25-24 15,25-1-15,0-24 16,0 0-16,0 24 16,0-24-16,0 0 15,0 25-15,0-1 16,0 1-16,0 24 15,0-24-15,0 24 16,0 1-16,0-26 16,0 1-16,0 0 15,0-1-15,0-24 16,0 0-16,0 24 16,0-24-1,0 0-15</inkml:trace>
  <inkml:trace contextRef="#ctx0" brushRef="#br0" timeOffset="40507.6567">15801 14560 0,'25'0'78,"0"50"-78,-1 0 16,1-26-16,25 26 16,-1 0-16,-24-26 15,0 26-15,0-50 16,0 25-16,-25 0 15,24-1 1,1 1-16,0-25 16,-25 25-1,25-25-15,-25 25 16,0 0 0,25-25-1,-25 24-15,0 1 16,24 0-16,1-25 15,-25 25-15,0 0 16,25-1-16</inkml:trace>
  <inkml:trace contextRef="#ctx0" brushRef="#br0" timeOffset="42691.2909">16793 14932 0,'-25'75'63,"1"-1"-48,-1-24-15,25-1 16,-25 1-16,0 0 16,25 24-16,0-49 15,0 0-15,-25-25 16,25 25-16,0-1 15,-25 1 17,25 0-17,0 0-15</inkml:trace>
  <inkml:trace contextRef="#ctx0" brushRef="#br0" timeOffset="43536.0305">16967 15205 0,'25'0'15,"24"0"-15,-49 50 16,25-50-16,0 25 16,0-1-1,-25 1 1,0 0 0,0 0-1,0 0 1,-25 0-1,0-1-15,-25-24 16,26 25 0,-1-25-16,0 25 15,0-25 1,0 0-16,-24 0 16,49 25-1,-25-25 1,25 25-16,-25-25 15,25 24 1,0 1 0,75 25 109,-51-25-125,100-25 15,-74 0-15,0 24 16,-1-24-16,-24 0 16,0 0-16</inkml:trace>
  <inkml:trace contextRef="#ctx0" brushRef="#br0" timeOffset="44366.2287">18703 15404 0,'-25'49'31,"25"-24"-15,0 25-16,-25 24 15,1-49-15,-1 25 16,0 24-16,0-24 16,25-1-16,-25-24 15,25 25-15,-24-1 16,24-24-16,0 0 15,0 0-15,0-1 16</inkml:trace>
  <inkml:trace contextRef="#ctx0" brushRef="#br0" timeOffset="45524.6082">19224 15528 0,'0'0'0,"-25"0"0,0 49 15,-24-49-15,49 25 16,-25 0-16,25 0 15,0 0-15,0-1 16,-25 1 0,25 0-1,0 25 1,25-26 0,0 1-16,0 0 15,-1 0-15,1-25 16,25 49-16,-1 1 15,-49-25 1,50 0-16,-25 24 16,-25-24-16,25 25 15,-25-26 1,0 1 0,0 0-1,0 0-15,-50 0 16,0-25-1,26 24-15,-26-24 16,-24 0-16,24 0 16,0 0-16,1 0 15,24 0-15,0 0 16,0-24 0,25-1-1,0 0 1,0 0-16,0 0 15,75 1-15,-26-1 16,51 0-16,48-25 16,-24 26-16,-24-1 15,-51 0-15,1 25 16,-25-25-16,-25 0 31,0 1-15,0-1-1,0 0 1,0-25 0,-25 50-16,25-24 15,-25-26-15,25 25 16,-25 0-16,25 1 16,0-1-16,-25 0 15,1 25-15,-1-25 16,-25 0-1,25 25-15,1 0 16,-1 0-16,0 0 16,0 0-1,0 0 1,25 25 31,0 0-47,-24-25 15,24 25-15,0 0 16,0-1 0,0 1-16</inkml:trace>
  <inkml:trace contextRef="#ctx0" brushRef="#br0" timeOffset="47410.0008">15553 13444 0,'25'0'31,"24"0"-16,1 0-15,24 0 16,26 0 0,-26 0-16,50 0 15,-25 0-15,25 25 16,-49-25-16,24 25 16,25 0-16,-75-1 15,26-24-15,-1 0 16,-24 25-16,0-25 15,-26 25-15,26-25 16,0 0-16,-1 0 16,1 0-16,-1 0 15,26 0-15,-26 0 16,1 0-16,0-25 16,-26 25-16,1 0 15,0 0 1,0 0-1,0 0 1,-1 0-16,1 0 16,0 0-1,0 0 1,0 0 0,-1 0-1</inkml:trace>
  <inkml:trace contextRef="#ctx0" brushRef="#br0" timeOffset="64484.3549">16818 12650 0,'25'-24'79,"0"-51"-64,24 50-15,50-49 16,-49 24-16,-25 26 15,49-1-15,1-25 16,-26 25-16,26-24 16,-26 24-16,50-50 15,-24 51-15,-50-1 16,24-25-16,1 25 31,-25 25-31,-25-24 16,25 24-1,-1-25-15,26 25 16,-25-25 0,24 0-16,-24 25 15,0-25 1</inkml:trace>
  <inkml:trace contextRef="#ctx0" brushRef="#br0" timeOffset="65524.4389">18529 11410 0,'-24'25'16,"-1"25"0,0-50-16,0 24 15,25 1-15,-25 0 16,1 25-16,-1-26 16,0 26-16,0 0 15,0 24-15,1-49 16,24 24-16,0 1 15,0 0-15,0-26 16,-25 1-16,25 0 16,0 25-1,0-26 1,0 26-16,0-25 16,25-25-1,-25 25 1,49-25-1,-24 0 1,0-25-16,49-25 16,-24 1-16,-25-1 15,24 0-15,-49 26 16,25 24-16,0-50 16,-25 25-16,0 0 15,0-24-15,0 24 16,0 0-1,0 0-15,0 1 16,0-1 0,0 0-16,-25 0 15,25 0 1,-25 25 0,25-24 30,0-1-14,-25 25-1</inkml:trace>
  <inkml:trace contextRef="#ctx0" brushRef="#br0" timeOffset="65945.8233">18678 12005 0,'0'25'63,"0"0"-63,0 0 31</inkml:trace>
  <inkml:trace contextRef="#ctx0" brushRef="#br0" timeOffset="67119.9774">18852 11237 0,'25'0'0,"-25"-25"16,49 0-1,-24 25 1,0 0-16,0-25 16,24 25-16,-24 0 0,0 0 15,0 0-15,0 0 16,-25 25-1,0 0 1,0 0-16,0 24 16,0 1-16,0-25 15,0 24-15,0 1 0,-25-25 16,25-1-16,-50 26 16,25-25-16,1 0 15,-1-1 1,25 1-16,-25-25 15,0 25 1,-24-25 0,49 25-16,-25 0 15,0-1 1,75-24 93,24 0-93,0 0-16,-24 0 0,-25 0 0,0 25 16,-1 0-1,1-25 1,-25 25-16,25-25 15,-25 25 1,0-1-16,0 1 0,0 25 16,0-25-1,0-1-15,0 1 16,0 25-16,0-25 16,-25 24-16,0-24 15,1 25-15,-1-1 16,-25-24-16,25 0 0,-24 25 15,24-26 1,0-24-16,0 25 16,1 0-16,-26 0 15,25-25-15,0 25 16,-24-25-16,49 24 16,-25-24-16</inkml:trace>
  <inkml:trace contextRef="#ctx0" brushRef="#br0" timeOffset="71195.2122">19819 13841 0,'0'0'0,"75"0"0,-26 0 16,150 0-16,49-25 16,-75 25-16,125-25 15,149-49-15,-100 49 16,-99 0-16,25 25 16,24-49-16,-148 49 15,-74-25-15,-26 25 16,-24 0-16,0 0 31</inkml:trace>
  <inkml:trace contextRef="#ctx0" brushRef="#br0" timeOffset="71838.4675">20588 14263 0,'0'24'62,"25"26"-46,-25 25-16,0-1 16,25 0-16,-25-24 15,25 24-15,-25-24 16,0 0-16,0-26 16,0 26-16,0-25 15,0 0 16,0-1 32,0 1-47,24-25-1,-24 25 1</inkml:trace>
  <inkml:trace contextRef="#ctx0" brushRef="#br0" timeOffset="72776.5184">21407 14188 0,'49'-25'0,"1"25"16,0 0-16,-1 0 15,-24 0 1,0 0-16,24 0 15,-24 25 1,0-25 0,-25 25-1,0 25 32,0-26-47,0 26 16,-74 0-16,49-1 15,-25 1-15,1 0 16,-1-1-16,0-24 0,26 25 16,-1-50-16,0 24 15,25 1 1,-25-25-16,0 50 16,1-25-1,-1-1-15,50-24 141,24 0-141,1 0 15,-1 0-15,26 0 16,-26 0-16,1 0 0,-25 0 16</inkml:trace>
  <inkml:trace contextRef="#ctx0" brushRef="#br0" timeOffset="76351.8677">20191 12129 0,'0'25'31,"0"25"-15,0 24-16,0-24 15,0 24-15,0 1 16,0 24-16,0-49 16,0 24-16,0 0 15,25 1-15,-25-1 16,0-24-16,0-25 16,0 24-16,0-24 15,0 0-15,0 0 31</inkml:trace>
  <inkml:trace contextRef="#ctx0" brushRef="#br0" timeOffset="76953.7119">20985 12005 0,'25'25'31,"-25"0"-15,0 25-16,0-1 15,0 26-15,0-1 16,0-24-16,0 24 16,0 1-16,0 24 15,0-50-15,0 26 16,0-1-16,0-24 15,0-25-15,0 24 16,0-24-16,0 25 16</inkml:trace>
  <inkml:trace contextRef="#ctx0" brushRef="#br0" timeOffset="77320.3577">21432 12948 0,'0'25'62,"24"49"-46,-24-24-16,0-25 16,0-1-16,0 26 15,0-25 1</inkml:trace>
  <inkml:trace contextRef="#ctx0" brushRef="#br0" timeOffset="78141.6653">22275 12030 0,'-25'25'31,"0"0"-31,1 24 16,-26 1-16,25-25 15,0 49-15,1-49 16,-26 0-16,25 49 15,25-49 1,-25 0-16,25 0 16,0 0 62,0-1-63,0 1-15,0 0 16,50-25 0,-25 0-1,0 0-15,24 0 16,-24 0-16,0 0 0,0 25 16,-1-25 15,1 0 0,0 0-15,0 0-16,0 0 15,-1 0 1,-24 25 0</inkml:trace>
  <inkml:trace contextRef="#ctx0" brushRef="#br0" timeOffset="78713.8103">22325 12229 0,'0'0'0,"0"49"16,0 1-16,-50 49 15,50-24-15,-25-1 0,25-24 16,0 24-1,-25-24 1,1 24-16,24-24 16,-25-1-16,25-24 15,0 0-15,0 0 16,0-1 0,0 1-16,0 25 125,0-1-110,0 1-15</inkml:trace>
  <inkml:trace contextRef="#ctx0" brushRef="#br0" timeOffset="91723.2895">21456 14163 0,'-24'0'93,"-1"0"-77,0 25-16,25 0 16,-25 0-16,0 0 15,1-1-15,-1 1 16,25 0-16,0 25 15,-25-50 1,25 25-16,0-1 16,-25 26-1,25 0 1,0-1-16,-25-24 16,25 25-16,-24-26 15,24 1-15,0 0 16,0 0-1,0 0-15,0-1 32,24-24 108,1 0-108,-50 0 202,25 50-234,-24 0 16,-1 24-16,0-49 15,25 24 1,-25-24-16,25 0 15,-25-25 1,25 25-16,25-25 47,-25 25-31,25-1 15,0-24-16,-25 25 1,25-25-16,24 25 16,-24-25-1,25 0-15,-1 0 16,1 0-16,24 0 16,1 0-16,-26 0 15,1 0-15,-1-25 16,1 0-16,0 1 15,-26-1 1,-24 0 31,0 0 0,-24 25-32,-1-25 1,-25 1 0,25-1-16,1 0 15,-26 25-15,0 0 16,50-25-16,-99 0 16,50 25-16,24 0 15,-25 0-15,25-24 16,1 24-1,-1 0-15</inkml:trace>
  <inkml:trace contextRef="#ctx0" brushRef="#br0" timeOffset="92873.4887">20464 11906 0,'0'-25'32,"25"25"15,0 0-32,24 0-15,1 0 16,-25 0-1,49 0-15,-24 0 16,-1 0-16,1 0 16,-25 0-16,0 0 15,-25-24-15,0 48 125,25-24-109,-25 25 62,0 0-62,0 25-1,0-1-15,0 26 16,0 24-16,0 0 0,0-49 16,0 74-16,0-75 15,0 1-15,0-25 16,0 0-16</inkml:trace>
  <inkml:trace contextRef="#ctx0" brushRef="#br0" timeOffset="119676.34">15925 14139 0,'-25'-25'32,"0"25"-1,-24-50-16,-1 1 1,-24-26-16,-26 26 16,26-1-16,0 0 15,24 50-15,-24-49 16,24 24-16,0 0 16,1 25-16,24 0 0,0-25 15,0 25 1,1 0-1,-1 0-15,-25 0 16,1-24-16,24 24 16,0 0-16,-25 0 0,-24-25 15,0 25-15,24 0 16,0 0 0,1 0-16,-1 0 15,0 0-15,1 25 16,24-25-16,-25 0 15,1 24-15,-1 1 0,25-25 16,-24 25 0,49 0-16,-50-25 15,25 25-15,-24-1 16,-1 1-16,25 0 16,-24 0-16,49 0 15,-50-25-15,25 49 16,-24-24-16,49 25 15,-50-26-15,50 26 16,-49 0-16,24 24 16,25 0-16,-25-24 15,0 0-15,25-25 16,0 49-16,0-49 16,0 0-16,0-1 15,0 26-15,25 0 16,0-26-1,-25 51-15,49-1 16,-24-74-16,-25 50 16,50 24-16,24-24 15,-24-1-15,74 51 16,0-26-16,0 0 16,25 1-16,-75-50 15,50 24-15,0 1 0,-49-50 16,-1 25-1,75-25 1,0 0-16,-50-25 16,-25 0-16,25 0 15,50-74-15,-149 74 16,75-24-16,-1-1 16,-24 0-16,-25 26 15,24-26-15,1 25 16,-25-24-16,24 24 15,-24 0-15,0-25 16,0 26-16,-25-1 16,0-25-1,0 25 1,0 1 0,0-1-16,0-25 15,0 25-15,0-24 16,0-1-16,-25-49 15,0 25-15,25 24 16,-25-49-16,25 74 16,0-25-16,0 25 15,0 1-15,-25-26 16,1 0-16,24 26 16,-25-51-16,25 50 15,0 1-15,0-1 16,0 0-1,-25 0 1</inkml:trace>
  <inkml:trace contextRef="#ctx0" brushRef="#br0" timeOffset="129427.9684">16297 11931 0,'0'-25'16,"-25"25"-1,0 0-15,1 0 16,-26 0-16,25 0 16,0 0-16,-24 0 15,24 0 1,0 50-16,-24-50 16,-1 25-16,25-1 15,0-24-15,1 50 16,-1-25-1,0-25-15,25 25 16,0-1-16,0 1 16,0 0-1,0 0-15,0 0 16,0 0-16,0 49 16,0-49-16,0 24 15,0 1-15,0 0 16,0-1-16,0 26 15,0-26-15,0 1 16,0-1-16,0-24 16,0 50-16,0-26 15,0-24-15,0 0 16,0 24-16,0 1 16,0 24-16,0-24 15,0 0-15,25-1 16,-25-24-16,25 25 15,-25-25-15,24 24 16,-24 1-16,50 24 16,-50-49-16,50 25 15,-26-1-15,26-49 16,-25 50-16,24-25 16,26-25-16,-50 24 15,-1-24-15,26 25 16,0-25-16,-26 0 15,1 0-15,50 25 16,-51-25-16,1 0 16,0 25-16,25-25 15,-1 0 1,-24 0 0,0 0-16,25 0 15,-26 0-15,26 0 16,-25 0-16,0 0 15,24-25-15,-24 0 16,0 25 0,0-49-16,-1 49 15,-24-25-15,25 0 16,0 0-16,0 0 16,24-24-16,-49-1 15,25 1 1,-25 24-1,0-25-15,25 25 16,-25 1-16,0-1 16,0-25-16,0 1 15,0-51-15,0 75 16,0-74-16,0-50 16,0 75-16,-25 24 15,25 26-15,-25-51 16,25 50-16,0 1 15,-24-26-15,24 25 16,-25 25-16,25-49 16,-25 24-1,0-25 1,0 50-16,-24-49 16,24 49-1,0-25-15,0 0 0,1 0 16,-26 25-16,50-25 15,-25 25-15,0 0 16,25-24-16,-49 24 16,24-25-1,-25 0-15,1 25 16,24-25-16,-25 0 0,1 25 16,24 0-1,0 0 32,0 0 0,0 0-47,1 0 47</inkml:trace>
  <inkml:trace contextRef="#ctx0" brushRef="#br0" timeOffset="132223.5569">9897 15949 0,'0'-24'63,"25"-26"-48,25 25 1,-1-24-16,1 24 15,0-25-15,-1 50 16,-24-25-16,0 25 16,0-24-16,-1 24 15,26 0-15,-25 0 16,0 0 0,0 0-1,-1 24 1,1 1-16,0 0 15,0-25-15,0 50 16,-1-50-16,-24 24 16,25-24-16,-25 25 15,0 0 1,25 0 0,-25 0-1,50 24 1,-50-24-16,24 0 15,1-25-15,25 25 16,-25-25-16,-1 0 16,125 0-1,-74-25-15,-1 25 16,25-75-16,-49 26 16,-25 49-16,24-50 15,-24 25 1,0 25-1</inkml:trace>
  <inkml:trace contextRef="#ctx0" brushRef="#br0" timeOffset="133427.8993">9972 16495 0,'0'-49'172,"25"24"-172,49 0 16,25-25-16,-49 50 15,-25-25-15,24 1 16,-24 24-16,50 0 16,-26 0-1,-24 0-15,0 0 16,0 0 15,-1 49-31,1-49 16,0 50-16,25-25 15,-50 0-15,24-1 16,1 1 0,-25 0-16,25-25 15,-25 25-15,0 0 16,25-25 0,-25 24-16,0 1 15,49-25-15,-24 25 16,0-25-16,25 25 15,-1-25-15,-24 0 16,25 0-16,49-50 16,-50 50-1,-24-25-15,25 1 16,-50-1-16,49 0 16,-49 0-1,25 25 141,-25-25-140,0 1-16,25 24 16,0-25 15</inkml:trace>
  <inkml:trace contextRef="#ctx0" brushRef="#br0" timeOffset="134290.1157">12204 15701 0,'0'25'47,"-25"50"-47,1 24 15,24-25-15,-25 25 16,25-49-16,-25 0 16,25 24-16,-25-24 15,25 49 1,-25-49-16,25-26 16,0 26-16,-24-25 15,24 0-15,0 24 16,0-24-1,0 0 17,0 24-17,0-24-15,0 0 16,0 0-16,0 0 16</inkml:trace>
  <inkml:trace contextRef="#ctx0" brushRef="#br0" timeOffset="135251.9526">12452 16297 0,'0'24'62,"0"1"-62,0 25 16,0-25-16,0 24 16,0 1-16,0 0 15,0-1-15,0 1 16,0-1-1,25-24-15,-25 0 16,0 0 0,25-25-16,0 0 15,0 0-15,24 0 16,1 0-16,-25 0 16,-1 0-1,26 0-15,-50-25 0,25 0 16,0 0-16,-25 1 15,24-26 1,-24 25-16,0 0 16,0 1-16,0-1 15,0 0 1,0 0-16,0 0 16,0 1-16,0-1 15,0 0 1,-24 0-1,-26 25 1,25-25 0,0 25-1,1 0 17,-1 0-17,0 0 16,25 25-31,0 0 32,0 25-32,0-26 0,0 1 15,0 0 1,-25 0-16</inkml:trace>
  <inkml:trace contextRef="#ctx0" brushRef="#br0" timeOffset="136321.8768">13172 16371 0,'-25'0'15,"0"0"32,0 50-31,0-50-16,1 49 15,24-24-15,0 0 16,-25 25-16,25-1 16,0-24-1,0 0-15,0 0 0,0-1 16,0 1-16,0 0 15,0 0 1,25 0 0,-25-1-1,24-24 1,1 0-16,0 0 0,0 0 16,0 0-1,-1 0 1,1 0-16,0 0 15,0 0-15,24 0 16,-24 0-16,0 0 16,0-24-16,0-26 0,-1 25 15,1-24-15,0-1 16,0 0 0,-25 26-16,0-26 15,0 25 1,0 0-16,-25 25 31,0 0 16,0 0-31,1 0-1,-1 0 1,0 0-1,0 0 1,0 0 0,1 0-16,-1 0 15,0 0 1</inkml:trace>
  <inkml:trace contextRef="#ctx0" brushRef="#br0" timeOffset="137042.6187">14387 16073 0,'-25'0'15,"25"50"1,-49-25-16,49 0 16,-50 49-16,25-24 15,-24-1-15,24 1 16,-50 24-16,75-49 16,-99 124-16,74-124 15,-49 49-15,24 25 16,1-74-16,24 25 15,-25 24-15,26-49 16,-26 0-16,50 24 16,-50-24-16,50 0 15,-24 0-15,-1 0 16,25-75 93,25-24-93</inkml:trace>
  <inkml:trace contextRef="#ctx0" brushRef="#br0" timeOffset="137895.338">13792 15776 0,'-25'0'31,"0"25"-15,0-1-16,25 1 15,-49 0-15,49 0 16,0 24 0,-25-24-16,25 0 15,0 0-15,0 0 16,0-1-16,0 1 16,0 0-1,0 0-15,25-25 16,0 25-16,-1-25 15,76 0-15,-76 0 16,76 0-16,24 0 16,-75 0-16,-24-50 15,25 50-15,-50-25 16,24 25 0,-24-25-16,0 1 15,0-1 1,0 0-1,-24 0 1,24 0-16,-50 1 16,25 24-1,25-25 1,-49 25-16,24-25 16,25 0-1,-25 25 1,25-25-1,-25 25-15,0 0 16,25-24-16,-24 24 16,-1 0 15,0 0-15,25 24-16,-25 1 15,25 0-15,0 0 16,-25 0-1,25-1 1,0 1 0</inkml:trace>
  <inkml:trace contextRef="#ctx0" brushRef="#br0" timeOffset="138873.1751">14089 16991 0,'-24'25'16,"24"0"-16,-25 0 15,0-1-15,25 1 16,0 0-1,0 0-15,0 0 16,-25-25-16,25 24 16,0 1-1,0 0 1,0 0 0,25 0-1,0-25 1,0 0-1,-1 0-15,1 0 16,25 0-16,-25 0 16,-1 0-1,1 0-15,0 0 16,-25-25 0,0 0-16,25 0 15,-25-24 1,25 49-16,-25-25 15,0-25-15,0 25 16,0 1-16,0-1 16,0 0-1,0 0 1,-25 25 0,0 0-1,0 0 1,0 0 15,1 0-31,24 25 16,-25-25-1,25 25 17,-25-25-17,25 25 16,0-1-15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4-24T07:30:15.1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5383 2480 0,'25'0'62,"24"0"-62,-24 0 0,0 0 16,49 0 0,26 0-16,-1 0 15,-50 0-15,26 0 16,24 0-16,-49 0 15,-26 0-15,1 0 0,-25 25 125,0 50-125,0-26 16,0 26-16,0-1 16,0 25-16,0-24 15,0-1-15,0 1 16,0-26-16,0 1 16,0-25-16,0-1 15,0 1 1,0 0-16,0 0 15,0 0-15,0 24 16,0-24-16,0 25 16,0-1-16,0 1 15,0-1-15,0 26 16,0-50-16,0 0 16,0 24-16,25-49 187,50 0-187,49 0 16,-50 0-16,50 0 15,-25 0-15,-24 0 16,24 0-16,-50 0 16,26 0-16,-26 0 15,-24 0 16,-25-74 204,0-1-235,0 1 15,0-25 1,0-1-16,25 26 16,-25 0-16,0-1 15,0 50-15,0-24 16,25-1-16,-25-24 16,0 49-16,0 0 15,25-24-15,-25 24 16,0 0-16,0 0 15,0 0-15,0 1 16,0-1 0,0 0-1,24 25 1,-24-25 78,0-25-79,0 26 1,25 24 234,25 0-188,49 0-46,0 0-16,-24 0 16,-26 0-16,26 0 15,-50 0-15,-25-25 16,49 25-16,-49-25 16,25 25-1,0 0 16,0 0 1,-1 0-17,1 0 1,0 0-16,0 0 16,0 0-1,-1 0 1,1 0-1,-25 50 126,0 24-125,25 1-16,-25-1 15,0 25-15,0-24 16,0-51-16,0 1 16,25 25-16,-25-25 15,0 24-15,0-24 16,0 0-1,0 0-15,25-25 16,-25 24 0,0 1-16,0 0 15,0 0-15,0 0 16,0 24 0,0-24-16,0 0 15,0 0-15,0-1 16,0 1 15,0 0-31,0 0 16,0 0-16,0-1 15,0 1-15,0 0 16,0 0 109</inkml:trace>
  <inkml:trace contextRef="#ctx0" brushRef="#br0" timeOffset="4981.3007">10964 3373 0,'0'-74'0,"0"24"15,0 1-15,25-1 0,-25 25 16,25-49-1,-1 0-15,1 24 0,25-24 16,-1 24 0,-24 0-16,25-24 15,-25 49-15,24-49 16,51 24-16,-76 0 0,26-24 16,24 49-1,-74 0-15,50 1 16,-50-1-16,25 25 15,0-25-15,-1 25 16,1 0-16,-25-25 16,25 25-1,25 0 1,-1 0 0,1 0-16,-1 0 15,-24 50-15,0-25 16,49-1-16,-49 26 15,25 0-15,-1-1 16,-24-24-16,0 49 16,49 51-1,-24-51-15,-25-24 16,-25 24-16,0-49 16,25 24-16,-25-24 0,0 25 15,24-1 1,-24-24-1,0 25-15,0-1 16,25 1-16,-25 0 16,25 24-16,-25 0 15,25-24-15,-25 0 0,25-1 16,0-24 0,-25 25-16,24-25 15,1 24-15,-25-24 16,25-25-16,0 0 31,0 0-31,-1 0 31,26 0-15,-25 0 0,24 0-16,-24 0 15,0-25-15,25 0 16,24 1-16,-24 24 15,-1-50-15,26 25 16,-1-25-16,-49 26 16,0-26-16,49 0 15,-49 26-15,24-26 16,-49 0-16,50 1 16,-50 24-16,0 0 15,25-24-15,0-1 16,0 0-16,24-24 15,-24 24-15,0 1 16,24-26-16,-49 1 16,50 0-16,-25-1 15,0 1-15,-1 49 16,-24 0 0,0 0-16,0 0 15,25 1-15,0-1 16,-25 0-16,0 0 15,0 0 1,25 25 62,24 0-78,-24 0 16,0 25-16,0-25 15,0 25-15,-1 0 16,1 0-16,0-1 16,0 26-16,0-25 15,24 24-15,-49 1 16,50 0-16,-25-25 16,-1 24-16,1 1 15,-25-25-15,25-1 16,0-24-16,-25 25 15,0 0-15,25 25 16,-25-26-16,24 26 16,-24-25-16,25 49 15,0-24-15,0-25 16,0 24-16,0 1 16,-25-25-16,49 74 15,-49-74 1,25 24-16,0 1 15,0-25 1,-1-1-16,-24 1 16,25-25-16,0 25 15,0-25 1,0 0 0,-1 0 15,1 0-16,0 0-15,-25-25 16,50 0-16,-50-24 16,49-1-16,-24-24 15,49-50-15,-24 49 16,-25 1-16,24-25 16,1 24-16,-25 1 15,0 49 1,-25-49-16,24 74 15,1-25-15,-25 0 16,25 0-16,-25 1 16,25-1-16,-25-25 15,25 25-15,-1 0 16,-24 1-16,25-1 16,-25 0-16,25 0 15,0 0-15,-25 1 16,25-1-16,-1-25 15,1 25-15,0 25 16,-25-24-16,25 24 16,-25-25-16,25 25 15,0 0 17,-1 0-32,1 0 15,0 0 1,-25 25-16,25-25 15,0 0-15,-25 24 16,24-24 0,1 0-1,-25 25 1,0 0 0,25-25-16,0 25 15,-25 0-15,25-1 16,-25 1-16,49 25 15,-24 24-15,25-24 16,24 74-16,-74-99 16,74 24-16,-24 51 15,-25-76-15,0 26 16,-1-25 0,-24 0-16,25-1 15,0 1-15,-25 0 16,0 0-16,0 0 15,25-25-15,-25 24 16,25 26 62,-1-50-62,-24 25-16,25 0 31,-25-1-15,25 1 15,0 0-15,0 49-1,24 1-15,26 74 16,-1 0-16,50-25 15,-49-25-15,-51-25 16,26-24-16,-25-25 16,0-25-16,-25 24 15</inkml:trace>
  <inkml:trace contextRef="#ctx0" brushRef="#br0" timeOffset="17359.6143">3151 7293 0,'24'0'94,"26"0"-78,24 0-16,-24 0 15,24 24-15,26-24 16,-1 0-16,25 0 15,25 25-15,-50-25 16,75 0-16,-50 0 16,-75 0-16,26 0 15,-1 0-15,-49 0 16,24 0-16,-24 0 31,25 0-15,-25 0-16,-1 0 15,1 0-15,0 0 16,0 0-16,0 0 16,24 0-16,-24 0 15,0 25-15,24-25 16,-24 0-16,25 25 16,0 0-16,-1-25 15,-24 0 1,0 0-1,0 0 1,-1 0 0,26 0-16,24 0 15,-49 0-15,0 0 16,0 0-16,0 0 16,24 0-1,-24 0 1,25 0-1,-26 0-15,1 24 16,0-24-16,0 0 16,24 0-16,-24 0 15,50 25-15,-51-25 16,1 0-16,0 0 16,-25 25-16,25-25 15,0 0-15,-1 0 16,1 0-1,0 25-15,25 0 16,-26-25-16</inkml:trace>
  <inkml:trace contextRef="#ctx0" brushRef="#br0" timeOffset="26543.532">8533 7218 0,'0'25'16,"0"0"31,0 0-32,0-1-15,25 1 16,0 0-16,24 0 16,-24 0-16,25-1 15,-1 1 1,1 0-16,-25-25 15,0 25-15,24-25 16,26 0-16,-1 0 16,0 25-16,1-25 15,-1 0-15,-24 24 16,0-24 0,-1 0-16,1 25 0,24-25 15,1 0-15,24 0 16,0 0-16,50 0 15,-50 25-15,25-25 16,25 0-16,-25 25 16,74-25-1,-49 0-15,-50 0 0,75 0 16,49 0-16,-49 0 16,124 0-1,-75 0-15,-25 0 0,25 0 16,150 0-1,-249 0-15,49 25 0,1-25 16,49 24-16,-49 1 16,24-25-16,-49 25 15,49-25 1,26 0-16,-125 0 16,99 0-16,-49 0 15,-25 0-15,-25 0 0,1 0 16,-26 0-16,50 0 15,0 0-15,-25 0 16,1 0 0,-1 0-16,0 0 15,0 0-15,25 0 0,-49 0 16,24 0-16,-50 0 16,51 0-16,73-25 15,-49 25-15,0 0 16,50 0-1,-25 0-15,0 0 16,-1 0-16,1 0 0,99 0 16,-99 0-16,-25 0 15,25 0-15,99 0 16,-198 0-16,98 0 16,-73 0-1,24 0-15,-24 0 16,24 0-16,-50 0 0,51 0 15,-1 0 1,-25 0-16,25-25 16,25 25-16,-24-24 15,-26-1-15,25 0 16,25 0-16,-24 0 0,48 1 16,-98 24-16,49 0 15,-24-25 1,24 25-16,-50 0 15,1-25-15,0 25 16,-26-25-16,1 25 16,-25-25 77,0-24-61,0-1-17,0 1-15,25-75 16,-25 74 0,25-24-16,-25-1 15,0 26-15,0-1 16,0 0-16,0 25 0,0 1 15,0-1 1,-25 0 0,25 0-16,0 0 0,-25 1 15,25-1 1,0 0-16,-25 0 16,-24-24-16,49-1 15,-25 50-15,25-25 16,0 0-16,-25 25 15,0-24-15,25-1 16,-24 0 0,24 0-16,-50 0 15,25 1 1,-49-1 0,49 0-16,0 25 15,0-25-15,1 25 16,-1 0-16,0-25 15,0 1-15,-49 24 16,49 0-16,-25-25 16,-24 0-16,-25 0 15,24 25-15,-74-25 16,50 1-16,0-26 16,25 50-16,-26-25 15,51 25-15,-75-25 16,25 25-16,-50 0 15,-25-24-15,50 24 16,0 0-16,-25 0 16,100 0-16,-26-25 15,-24 25-15,49 0 16,-24 0-16,0-25 16,-26 0-16,1 25 15,-50-25-15,25-24 16,-124 24-16,50 0 15,-25 0-15,-1 0 16,-24 1-16,99-1 16,-24 25-16,74-25 15,24 25-15,26 0 16,-1 0-16,25 0 16,0 0-1,1 0-15,-1 0 16,0 0-1,-25 0 1,25 0-16,-24 0 16,-26 0-16,26 0 15,-1 0-15,1 0 16,24 0-16,0 0 16,0 0-1,-24 0 1,-1 0-16,-24 25 15,-1 0-15,1-1 16,-25 1-16,24 0 16,-24 25-16,25-50 15,24 24-15,-25 1 16,1 0-16,0-25 16,-26 25-16,26 25 15,0-26-15,-1-24 16,26 25-16,-1 0 15,-24 0-15,24-25 16,0 25-16,1-1 16,-1-24-16,1 25 15,-26 0-15,25 0 16,1 0-16,-1-1 16,-49 1-16,0 50 15,49-51-15,-49 26 16,25 24-16,-1-24 15,50 0-15,-24-26 16,24 26-16,0 0 16,25-26-1,-25 1 1,25 0-16,0 0 16,0 0-16,0-1 15,-24 26-15,24 0 16,-25-25-16,25 24 15,0-24-15,-25 25 16,25-1-16,0 1 16,0-25-16,0 49 15,0-24-15,0-26 16,0 1-16,0 25 16,0-25-1,0-1 1,0 1-1,25-25-15,-25 50 16,0-1 0,25-49-1,-25 25-15,0 0 32,24-25-32,-24 25 15,0 0-15,50-25 16,-50 24-16,25 1 15,-25 0-15,25-25 16,-1 0-16</inkml:trace>
  <inkml:trace contextRef="#ctx0" brushRef="#br0" timeOffset="56147.892">11063 1984 0,'-25'0'47,"1"25"-47,-1 25 16,-25-25-16,25 24 15,1 26-15,-26 24 16,25-50-16,0 26 15,1-1-15,24-24 16,-25-1-16,25 1 16,0 25-16,-25-1 15,25 0-15,-25 26 16,25-26-16,0 25 16,0-24-16,0 24 15,0-50-15,0 1 16,25 24-16,-25 26 15,25-51-15,0-24 16,-1 25-16,-24-1 16,50-24-16,-25 25 15,0-50-15,24 49 16,1 1-16,24 0 16,1-1-16,49 1 15,-75-50-15,100 74 16,-50-24-16,100-1 15,-50 1-15,-25 0 16,74-1-16,-24-24 16,-1 25-16,26-1 15,-26 1-15,-24-25 16,25-1-16,-50-24 16,25 25-1,0-25-15,-1 0 0,26 0 16,-25 0-16,0 0 15,74 0-15,-49 0 16,-125 0-16,125 0 16,-75 0-16,50 0 15,-50 0-15,-25 0 16,-24 0-16,49-25 16,-24 1-16,49-26 15,-99 50-15,123-50 16,1 1-16,0 24 15,0-25-15,-75 1 16,75 24-16,50-74 16,-75 74-16,-50-25 15,-24 1-15,-1-1 16,-24 25-16,-25 1 16,0-26-1,0 0-15,0 26 16,0-51-1,0 50-15,-50-49 16,1-50-16,24 74 16,-25-24-16,26 24 15,-51-99-15,1 50 16,24 25-16,-24-1 16,-1-49-16,1 50 15,24 24-15,-49-99 16,-50 50-16,50 0 15,-25 25-15,25-1 16,-50-24-16,50 74 16,-75-74-16,75 49 15,24 26-15,1-1 16,24 25-16,-49-25 16,-50 0-16,25 0 15,-24 1-15,23-1 16,-98 0-16,99 25 15,-173-25-15,173 25 16,-50 0-16,25 0 16,0 0-16,-24 0 15,49 0-15,-25 0 16,0 0-16,50 25 16,-75-25-16,100 0 15,49 25 1,0-25-16,-25 0 15,26 0 1,24 25-16,-25-25 16,0 24 15,25 1-15,-25-25-1,25 25 1,-25-25 78,1 0-79,-51 50-15,26-26 16,24-24-16,-25 0 15,50 25-15,-25-25 16,1 0-16,-1 0 16,0 0-1,0 0 17,0 25-1,-24-25-31,-1 25 15,1 0-15,-1 24 16,25-24-16,-24 0 16,49 24-16,-25-49 15,25 25-15</inkml:trace>
  <inkml:trace contextRef="#ctx0" brushRef="#br0" timeOffset="65321.5932">2878 6003 0,'0'25'63,"0"74"-48,0 25 1,-25 0-16,25 74 15,0-49-15,0-124 16,0 74-16,0-24 16,0-1-16,0 0 15,0-24-15,0 0 16,0-1-16,0-24 16,0 0 15,0 0 0,0-1-15,0 26-16,0-25 15,0 0 1,0-1-16</inkml:trace>
  <inkml:trace contextRef="#ctx0" brushRef="#br0" timeOffset="67165.1895">2902 5953 0,'25'0'47,"25"0"-16,0 0-31,-1 0 16,1 0-16,24 0 15,50 0-15,25 0 16,-25 0-16,0 0 15,0 0-15,0 0 16,75 0-16,-125 0 16,0 0-16,-49 0 15,0 0-15,25 0 16,-1 0-16,-24 0 16,25 0-16,24 0 15,-24 0-15,24 25 16,-49-25-16,24 0 15,1 0-15,-25 0 16,0 0-16,-1 0 16,1 0-16,0 0 15,0 0-15,25 0 16,-26 0 0,-24 50 155,0-1-155,0 1-16,0-25 16,0 24-16,0-24 15,0 49-15,0-24 16,0 0-16,0 24 16,0-24-16,0-26 15,0 51-15,0-26 16,0 1-16,0 0 15,0-1-15,0 1 16,0 0-16,0-1 16,0 1-16,0-1 15,0 26-15,0-26 16,0 1-16,0-25 16,0 24-16,0-24 15,0 50-15,0-51 16,0 1-16,-24 25 15,24-1 1,0-24-16,0 0 16,0 0-16,0 0 15,-25-25 126,0 0-110,-25-25-31,25 25 16,-49 0-16,24 0 15,-24 0-15,-100 0 16,75 0-16,-25 0 16,0 0-16,25 0 15,-25 0-15,25 25 16,24-25-16,26 24 16,-26-24-16,50 0 15,-24 0-15,24 0 16,0 25-16,-24-25 15,24 0-15,0 0 16,-25 0-16,1 0 16,-26 0-16,26 0 15,-1 0-15,-24 0 16,24 0-16,25 0 16,1 0-16,-1 0 15,0 0-15,-25 0 16,1 0-16,24 0 15,0 0-15,0 0 16</inkml:trace>
  <inkml:trace contextRef="#ctx0" brushRef="#br0" timeOffset="82281.5367">13395 9203 0,'49'0'422,"26"0"-422,-1 0 15,1 0-15,-26 0 16,26 0-16,-1 0 16,-24 0-16,-1-25 15,1 25-15,0 0 16,-26 0-1,1 0 1,0 0-16,0 0 16,24 0-16,-24 0 15,0 0-15,0 0 16,0 0-16,-1 0 16,1 0-16,0-25 15,0 25-15,24 0 16,-24-25-16,0 25 15,25 0-15,-1 0 16,1 0-16,0 0 16,24 0-16,0-25 15,1 25-15,-1 0 16,25 0-16,-49 0 16,24 0-16,1 0 15,-26-24-15,26 24 16,24 0-16,-25-25 15,1 25-15,-1 0 16,-49 0-16,25 0 16,-1-25-16,-24 25 15,0 0-15,0 0 16,24 0-16,1 0 16,0 0-16,-1 0 15,-24 0-15,25 0 16,24-25-16,-24 25 15,-1 0-15,1 0 16,-25 0-16,49 0 16,-24 0-16,24 0 15,1-25-15,-26 25 16,1 0-16,-1 0 16,-24-25-16,25 25 15,-25 0-15,-1 0 16,1 0-16,0 0 15,0 0-15,24 0 16,1 0-16,-25 0 16,0 0-1,-1 0-15,1 0 16,25-24 0,-25 24-16,-1 0 15,51 0-15,-50 0 16,24 0-16,1 0 15,-25 0-15,49 0 16,-49 0-16,25 0 16,-26 0-16,26 0 15,0 0-15,-26 0 16,26 0-16,0 0 16,-1 0-16,1 0 15,49 24-15,-74-24 16,49 0-16,25 25 15,-24-25-15,-1 25 16,-24-25-16,24 25 16,1-25-16,-1 25 15,-24-25-15,24 0 16,-24 25-16,-1-25 16,1 0-16,0 0 15,24 0-15,-49 0 16,49 0-16,-24 0 15,24 0-15,-24 24 16,-1-24-16,1 0 16,0 0-16,-1 0 15,-24 25-15,25-25 16,-1 0-16,-24 0 16,50 0-16,-26 25 15,1 0-15,-25 0 16,-1-25-16</inkml:trace>
  <inkml:trace contextRef="#ctx0" brushRef="#br0" timeOffset="92883.9537">8136 5432 0,'-25'0'16,"25"-25"0,-24 25-1,-1 0 16</inkml:trace>
  <inkml:trace contextRef="#ctx0" brushRef="#br0" timeOffset="94847.8823">11807 5655 0,'-24'0'15,"-26"0"-15,0 0 16,-24 0 0,-25 25-16,0-25 15,-75 0-15,-25 25 0,1-25 16,24 0-16,-98 0 16,172 0-16,75 0 15,-74 0-15,50 25 16,24-25-1,-50 0-15,1 25 16,24-25-16,-24 0 0,0 24 16,-1 26-16,-49-25 15,50 0-15,24 0 16,1-1 0,-1 1-16,0-25 15,25 50-15,1-50 16,-51 25-16,50-1 0,1 1 15,-1 0 1,0 0-16,0-25 16,0 25-16,1-1 15,-1 26-15,-25 0 16,25-1-16,-24-24 16,24 49-16,0-49 0,0 0 15,25 0 1,-24 0-16,-1 24 15,25 1-15,-25-25 16,25-1-16,-25 26 16,25-25-16,0 0 0,0 24 15,0 1 1,0-25-16,0 24 16,0 1-16,0 0 15,0-1-15,25 1 16,0-1-16,-25-24 0,25 25 15,-1-1 1,1-24-16,25 50 16,-25-26-1,-1-24-15,26 25 16,-25-1 0,24 1-16,1-1 0,0-24 15,24 50 1,-49-51-16,24 1 15,1 25 1,-25-50-16,0 25 16,0-25-16,24 24 15,1 1-15,-25 0 0,24-25 16,26 25 0,24 25-16,-25-50 15,100 24-15,-100-24 16,25 25-16,1-25 15,-1 0-15,0 0 16,0 0-16,50 0 16,25 0-16,-50 0 15,-25 0-15,149 0 16,-124 0-16,50-25 16,-50 25-16,-25 0 15,-49 0-15,74-24 16,-25 24-16,-25-25 15,25 25-15,-49-25 16,49-25-16,-24 50 16,24-49-16,-49-1 15,-26 50-15,1-50 16,25 26-16,24-51 16,1 1-16,-1-1 15,25 1-15,-24-25 16,24 49-16,-25-49 15,25 25-15,-24-1 16,-25 26-16,-50 24 16,0 0-1,0 0 1,0 0 0,0 1-16,0-26 15,0-25-15,-25 1 16,25 24-16,-25-24 15,-25-25-15,25 49 16,-24-24-16,-1-1 16,25 1-16,25 49 15,-49 0-15,49-24 16,-50 49-16,25-50 16,1 50-1,24-49-15,-50 49 16,0 0-16,1-25 15,24 0-15,-49 0 16,-1 25-16,-24 0 16,0-25-16,0 1 15,-50-1-15,-50 25 16,75-25-16,50 25 16,-50-25-16,0 25 15,49 0-15,26 0 16,-1 0-16,25 0 15</inkml:trace>
  <inkml:trace contextRef="#ctx0" brushRef="#br0" timeOffset="112467.5662">6673 9277 0,'49'0'47,"26"0"-47,24 0 15,-25 0-15,50 0 16,1 0-16,-26 0 16,74 0-16,1 0 15,-50 0-15,174 0 16,-75 0-16,-25 0 15,75 0-15,-174 0 16,50-25-16,-50 0 16,-24 1-16,49-1 15,-50 25-15,1-50 16,-26 50-16,26-25 16,-1 1-16,1 24 15,-1-25-15,-24 0 16,-1 25-16,-24-25 15,25 25-15,-1 0 16,-24 0-16,0 0 16,0 0-16,-1 0 15,1 0-15,25-25 16,-25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4-24T07:33:13.92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571 5730 0,'25'0'62,"24"0"-62,1 0 16,24 0-16,-49 0 15,25 0 1,-1 25-16,1-25 0,24 0 16,1 0-16,24 24 15,50-24-15,-50 25 16,50 0-16,49 0 16,-49 0-16,-50 0 15,1-25-15,-1 0 16,0 0-16,0 0 15,-24 0-15,-1 0 16,0 0-16,1 0 16,-26 0-16,-24 0 15,25 0-15,-25 0 16,49 0-16,-24 0 16,-1 0-16,1 0 15,24 0-15,1 0 16,-1 0-16,25 0 15,-49 0-15,0 0 16,24 0-16,-49 0 16,49 0-16,-24 0 15,24 0-15,-49 0 16,25 0-16,-1 0 16,1 0-16,-25 0 15</inkml:trace>
  <inkml:trace contextRef="#ctx0" brushRef="#br0" timeOffset="4859.6032">13841 6995 0,'0'0'0,"0"-25"78,-24-24-63,-1 49 1,25-25-16,-25 25 31,0 0-31,0-25 32,-49 25-17,49 0-15,-24 0 31,24 0-31,-25 0 16,25 0-16,-24 0 31,-26 0-15,1 50 0,49-1-1,0-24 1,0 0-16,-49 49 15,49-49 1,-49 74 0,49-49-16,-49 24 15,24 25-15,-74 125 32,50-100-32,24 0 15,25-50 1,0 25-1,25 25 1,0-24 15,0-26-31,0-49 0,0 24 16,25 26 15,0-50-31,25 49 16,-26-24-1,26-50 1,0 24-16,98 51 16,-98-75-1,124 99 1,-50-49-16,0-1 16,-25 1-1,-25-50 1,274 124-1,-100-99 17,-174-50-32,-49 0 15,74-173 17,-99 148-32,0-74 15,0 50 1,0-1-1,0-49-15,-25-99 16,-49-149 15,74 248-31,-50-75 16,50 150-16,-25 24 16</inkml:trace>
  <inkml:trace contextRef="#ctx0" brushRef="#br0" timeOffset="6386.1447">13668 11385 0,'-50'50'94,"-49"24"-78,49-49-16,-123 149 31,98-149-31,1 99 31,24-75-31,1 50 16,-75 75 15,99-124-31,-25 49 16,25-74-16,1 49 15,-1-24 1,-25 49 0,1-49-16,-26 98 15,50-98 1,-24 74 0,24-74-16,0 98 15,0-98 16,25-25-31,0 25 16,50 24-16,99 149 31,-124-173-31,24-25 16,224 173 15,-174-99-31,199 0 16,-199-74-16,75 25 31,-100-25-31,25-25 0,100 0 31,-50-25-31,-25 0 16,-25-25-16,-50 26 0,26-26 16,-25 0-1,24-24 1,-49 49-16,74-148 31,-74 123-31,24-49 16,-49 49-16,0 1 31,0-26-31,0 26 16,0-26-16,0-49 31,0 50-31,0-26 15,0 26-15,0-149 32,0 173-32,-49-74 15,-26 25 17,26 25-17,49 49-15,0 0 31,-25-25-31,0 50 16,0-25 15,25 1-31,-24 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4-24T07:33:48.8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12775 9649 0,'25'0'94,"49"0"-79,224-25 1,-199 25-16,25-25 16,74 25-16,50 0 15,-99 0-15,-25 0 16,75 0-16,-51 0 16,101 25-16,-76 0 15,50-25-15,-148 25 16,198-25-16,-149 0 15,49 25-15,1-25 16,-75 0-16,75 0 16,-25 0-16,24 0 15,-74 0-15,50 0 16,-25-25-16,25 0 16,-99 0-16,49 25 15,75-25-15,-50 1 16,0-1-16,25 25 15,-75-25-15,0 25 16,-24 0-16,-25 0 16,0 0-16,24 0 15,-24 0-15,0 0 16,0 0 0,-1 0-1,26-25 1,-25 25-16,0 0 15,-1-25-15,1 25 16,0 0 0</inkml:trace>
  <inkml:trace contextRef="#ctx0" brushRef="#br0" timeOffset="5110.4733">9476 11385 0,'49'0'110,"1"0"-110,-25 0 15,24 0-15,26 0 16,24 0-16,0 0 15,-49 0-15,99 0 16,-1 0-16,1 0 16,-49 0-16,73 0 15,50 0-15,-99 0 16,25 0-16,0 0 16,0 0-16,-25 0 15,25 0-15,0 0 16,-1-24-16,26 24 15,-50 0-15,50-25 16,-25 0-16,-25 25 16,-25 0-16,-25 0 15,1 0-15,-26 0 16,26 0-16,-1 0 16,25 0-16,-24 0 15,-1 0-15,25 0 16,-24-25-16,-26 25 15,26 0-15,-1 0 16,-24 0-16,-1 0 16,1 0-16,0 0 15,24 0-15,-24 0 16,-1 0-16,1 0 16,-25 0-16,24 0 15,-24 0-15,49 25 16,-24-25-16,25 25 15,-1-25-15,0 0 16,-24 0-16,0 0 16,-26 25-16,-24-1 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8056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545" y="0"/>
            <a:ext cx="2944971" cy="498056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0B6F72-FB42-4360-AE1C-9BEA9A1E92A3}" type="datetimeFigureOut">
              <a:rPr lang="zh-CN" altLang="en-US" smtClean="0"/>
              <a:pPr/>
              <a:t>2020/4/24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3" tIns="45702" rIns="91403" bIns="45702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609" y="4777195"/>
            <a:ext cx="5436870" cy="3908613"/>
          </a:xfrm>
          <a:prstGeom prst="rect">
            <a:avLst/>
          </a:prstGeom>
        </p:spPr>
        <p:txBody>
          <a:bodyPr vert="horz" lIns="91403" tIns="45702" rIns="91403" bIns="45702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4971" cy="498055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545" y="9428584"/>
            <a:ext cx="2944971" cy="498055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8B2EB2D-E147-4090-8E34-E9502DBB9A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54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35A74-86AF-4C97-B598-2D60D2E448E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833438"/>
            <a:ext cx="5553075" cy="41656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609" y="5278697"/>
            <a:ext cx="5159993" cy="4997786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en-US" altLang="zh-TW" sz="1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0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EB2D-E147-4090-8E34-E9502DBB9A3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94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0070C0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46C-8E1B-4B16-BF73-1AABCB28993E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6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4B9-4E0D-4131-AF58-29F2A0C71076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-55976"/>
            <a:ext cx="9144000" cy="791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238258" y="0"/>
            <a:ext cx="8053388" cy="669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32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6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853-68C7-490E-962B-817CBE7D74A3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1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DB5A-A407-4C8C-9A2D-706C5CAF470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8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40B3E7A-6283-46A3-AAD5-74FC78DE094E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-55976"/>
            <a:ext cx="9144000" cy="791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162" y="-323203"/>
            <a:ext cx="7886700" cy="1325563"/>
          </a:xfrm>
        </p:spPr>
        <p:txBody>
          <a:bodyPr/>
          <a:lstStyle>
            <a:lvl1pPr>
              <a:defRPr lang="zh-CN" altLang="en-US" sz="3300" kern="120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44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98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162" y="-252415"/>
            <a:ext cx="7886700" cy="1325563"/>
          </a:xfrm>
        </p:spPr>
        <p:txBody>
          <a:bodyPr/>
          <a:lstStyle>
            <a:lvl1pPr>
              <a:defRPr lang="zh-CN" altLang="en-US" sz="330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50F829D-0E09-4750-9087-C8FC6D9ACE5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oundRect">
            <a:avLst>
              <a:gd name="adj" fmla="val 4705"/>
            </a:avLst>
          </a:prstGeom>
          <a:gradFill>
            <a:gsLst>
              <a:gs pos="0">
                <a:srgbClr val="006000"/>
              </a:gs>
              <a:gs pos="12000">
                <a:schemeClr val="accent6">
                  <a:lumMod val="20000"/>
                  <a:lumOff val="80000"/>
                </a:schemeClr>
              </a:gs>
              <a:gs pos="11000">
                <a:srgbClr val="006000"/>
              </a:gs>
              <a:gs pos="100000">
                <a:srgbClr val="E6EFE6"/>
              </a:gs>
            </a:gsLst>
            <a:lin ang="5400000" scaled="1"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63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152400"/>
            <a:ext cx="7772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DBFD-FAA1-4B13-84D3-3DCA10F00412}" type="datetime10">
              <a:rPr lang="en-US" altLang="ko-KR" smtClean="0"/>
              <a:t>10:04</a:t>
            </a:fld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51A-2038-4759-84AB-6F333D93B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1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8D2-7660-4879-B1F7-565523EB6ABA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-55976"/>
            <a:ext cx="9144000" cy="791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006" y="0"/>
            <a:ext cx="8062025" cy="604434"/>
          </a:xfrm>
        </p:spPr>
        <p:txBody>
          <a:bodyPr anchor="b">
            <a:normAutofit/>
          </a:bodyPr>
          <a:lstStyle>
            <a:lvl1pPr latinLnBrk="0">
              <a:defRPr lang="zh-CN" altLang="en-US" sz="330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5421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91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1358115" y="1558497"/>
            <a:ext cx="4477605" cy="845656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8AAF38A-46A0-4891-99A3-A85A04186C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68040" y="0"/>
            <a:ext cx="7886700" cy="878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2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BFB7-FEBD-4D60-8C2D-FC9A1485B181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84700" y="2098675"/>
            <a:ext cx="2808288" cy="24907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2976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697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138" y="1"/>
            <a:ext cx="8058150" cy="669700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A74D-3E6C-41C8-B355-ECD658CCD995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6697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58" y="0"/>
            <a:ext cx="8053388" cy="669701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6293-167E-4B3D-A0A7-B55A41336295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54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59" y="-532977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altLang="en-US" sz="330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9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55976"/>
            <a:ext cx="9144000" cy="791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DAE-BED7-4603-BD14-7EC7DE3C0605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55976"/>
            <a:ext cx="9144000" cy="791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7A90-C23A-4442-8FDD-0BE97C01D1EE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76432" y="81756"/>
            <a:ext cx="3710959" cy="750888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78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685800"/>
            <a:fld id="{B79DDFD2-CC13-4970-8164-041F7DAC60C3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6858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3.wmf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8.wmf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8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1.wmf"/><Relationship Id="rId3" Type="http://schemas.openxmlformats.org/officeDocument/2006/relationships/image" Target="../media/image25.jpeg"/><Relationship Id="rId7" Type="http://schemas.openxmlformats.org/officeDocument/2006/relationships/image" Target="../media/image65.png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1.png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0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6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0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5.wmf"/><Relationship Id="rId11" Type="http://schemas.openxmlformats.org/officeDocument/2006/relationships/image" Target="../media/image109.png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1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111.e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7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1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20.w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8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3.wmf"/><Relationship Id="rId11" Type="http://schemas.openxmlformats.org/officeDocument/2006/relationships/image" Target="../media/image126.png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8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29.emf"/><Relationship Id="rId4" Type="http://schemas.openxmlformats.org/officeDocument/2006/relationships/image" Target="../media/image1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3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3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3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2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6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63.emf"/><Relationship Id="rId4" Type="http://schemas.openxmlformats.org/officeDocument/2006/relationships/image" Target="../media/image162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6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6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7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9.wmf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oleObject" Target="../embeddings/oleObject102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7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78.emf"/><Relationship Id="rId5" Type="http://schemas.openxmlformats.org/officeDocument/2006/relationships/customXml" Target="../ink/ink3.xml"/><Relationship Id="rId4" Type="http://schemas.openxmlformats.org/officeDocument/2006/relationships/image" Target="../media/image17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79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5.jpeg"/><Relationship Id="rId10" Type="http://schemas.openxmlformats.org/officeDocument/2006/relationships/image" Target="../media/image28.png"/><Relationship Id="rId4" Type="http://schemas.openxmlformats.org/officeDocument/2006/relationships/image" Target="../media/image2.emf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700" y="2370931"/>
            <a:ext cx="7886700" cy="2387600"/>
          </a:xfrm>
        </p:spPr>
        <p:txBody>
          <a:bodyPr/>
          <a:lstStyle/>
          <a:p>
            <a:r>
              <a:rPr lang="zh-CN" altLang="en-US" b="1" dirty="0"/>
              <a:t>电感耦合方式的射频前端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418E-775A-4E80-8028-A5012513CA94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3"/>
          <p:cNvSpPr txBox="1">
            <a:spLocks noChangeArrowheads="1"/>
          </p:cNvSpPr>
          <p:nvPr/>
        </p:nvSpPr>
        <p:spPr bwMode="auto">
          <a:xfrm>
            <a:off x="4114800" y="2971800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endParaRPr lang="zh-CN" altLang="en-US"/>
          </a:p>
        </p:txBody>
      </p:sp>
      <p:graphicFrame>
        <p:nvGraphicFramePr>
          <p:cNvPr id="11267" name="对象 4"/>
          <p:cNvGraphicFramePr>
            <a:graphicFrameLocks noChangeAspect="1"/>
          </p:cNvGraphicFramePr>
          <p:nvPr/>
        </p:nvGraphicFramePr>
        <p:xfrm>
          <a:off x="1476375" y="1628775"/>
          <a:ext cx="47228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公式" r:id="rId3" imgW="1752480" imgH="393480" progId="Equation.3">
                  <p:embed/>
                </p:oleObj>
              </mc:Choice>
              <mc:Fallback>
                <p:oleObj name="公式" r:id="rId3" imgW="1752480" imgH="393480" progId="Equation.3">
                  <p:embed/>
                  <p:pic>
                    <p:nvPicPr>
                      <p:cNvPr id="1126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47228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5"/>
          <p:cNvGraphicFramePr>
            <a:graphicFrameLocks noChangeAspect="1"/>
          </p:cNvGraphicFramePr>
          <p:nvPr/>
        </p:nvGraphicFramePr>
        <p:xfrm>
          <a:off x="1476375" y="2852738"/>
          <a:ext cx="540702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公式" r:id="rId5" imgW="2006280" imgH="787320" progId="Equation.3">
                  <p:embed/>
                </p:oleObj>
              </mc:Choice>
              <mc:Fallback>
                <p:oleObj name="公式" r:id="rId5" imgW="2006280" imgH="787320" progId="Equation.3">
                  <p:embed/>
                  <p:pic>
                    <p:nvPicPr>
                      <p:cNvPr id="1126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540702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6"/>
          <p:cNvGraphicFramePr>
            <a:graphicFrameLocks noChangeAspect="1"/>
          </p:cNvGraphicFramePr>
          <p:nvPr/>
        </p:nvGraphicFramePr>
        <p:xfrm>
          <a:off x="1476375" y="5137150"/>
          <a:ext cx="35591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7" imgW="1320480" imgH="393480" progId="Equation.3">
                  <p:embed/>
                </p:oleObj>
              </mc:Choice>
              <mc:Fallback>
                <p:oleObj name="公式" r:id="rId7" imgW="1320480" imgH="393480" progId="Equation.3">
                  <p:embed/>
                  <p:pic>
                    <p:nvPicPr>
                      <p:cNvPr id="11269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37150"/>
                        <a:ext cx="35591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450013" y="5438775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>
                <a:ea typeface="微软雅黑" panose="020B0503020204020204" pitchFamily="34" charset="-122"/>
              </a:rPr>
              <a:t>定值</a:t>
            </a:r>
            <a:r>
              <a:rPr lang="zh-CN" altLang="en-US"/>
              <a:t> 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61724" y="1024511"/>
            <a:ext cx="15385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3200" dirty="0">
                <a:solidFill>
                  <a:srgbClr val="C00000"/>
                </a:solidFill>
                <a:ea typeface="微软雅黑" panose="020B0503020204020204" pitchFamily="34" charset="-122"/>
              </a:rPr>
              <a:t>能量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9174-01A1-4415-9998-BB30955B7830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3"/>
          <p:cNvSpPr txBox="1">
            <a:spLocks noChangeArrowheads="1"/>
          </p:cNvSpPr>
          <p:nvPr/>
        </p:nvSpPr>
        <p:spPr bwMode="auto">
          <a:xfrm>
            <a:off x="4114800" y="2971800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29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47823"/>
              </p:ext>
            </p:extLst>
          </p:nvPr>
        </p:nvGraphicFramePr>
        <p:xfrm>
          <a:off x="428054" y="1246339"/>
          <a:ext cx="3686745" cy="827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公式" r:id="rId3" imgW="1752480" imgH="393480" progId="Equation.3">
                  <p:embed/>
                </p:oleObj>
              </mc:Choice>
              <mc:Fallback>
                <p:oleObj name="公式" r:id="rId3" imgW="1752480" imgH="393480" progId="Equation.3">
                  <p:embed/>
                  <p:pic>
                    <p:nvPicPr>
                      <p:cNvPr id="1229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54" y="1246339"/>
                        <a:ext cx="3686745" cy="827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75495"/>
              </p:ext>
            </p:extLst>
          </p:nvPr>
        </p:nvGraphicFramePr>
        <p:xfrm>
          <a:off x="4443413" y="1150660"/>
          <a:ext cx="4597848" cy="180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公式" r:id="rId5" imgW="2006280" imgH="787320" progId="Equation.3">
                  <p:embed/>
                </p:oleObj>
              </mc:Choice>
              <mc:Fallback>
                <p:oleObj name="公式" r:id="rId5" imgW="2006280" imgH="787320" progId="Equation.3">
                  <p:embed/>
                  <p:pic>
                    <p:nvPicPr>
                      <p:cNvPr id="12292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1150660"/>
                        <a:ext cx="4597848" cy="1803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93586"/>
              </p:ext>
            </p:extLst>
          </p:nvPr>
        </p:nvGraphicFramePr>
        <p:xfrm>
          <a:off x="2078036" y="4361677"/>
          <a:ext cx="407352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公式" r:id="rId7" imgW="1511280" imgH="457200" progId="Equation.3">
                  <p:embed/>
                </p:oleObj>
              </mc:Choice>
              <mc:Fallback>
                <p:oleObj name="公式" r:id="rId7" imgW="1511280" imgH="457200" progId="Equation.3">
                  <p:embed/>
                  <p:pic>
                    <p:nvPicPr>
                      <p:cNvPr id="12293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6" y="4361677"/>
                        <a:ext cx="4073525" cy="12303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BDD2-211C-4E54-AEB0-E14421960D5B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5866806"/>
            <a:ext cx="8083997" cy="835224"/>
          </a:xfrm>
          <a:prstGeom prst="rect">
            <a:avLst/>
          </a:prstGeom>
        </p:spPr>
      </p:pic>
      <p:graphicFrame>
        <p:nvGraphicFramePr>
          <p:cNvPr id="1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76666"/>
              </p:ext>
            </p:extLst>
          </p:nvPr>
        </p:nvGraphicFramePr>
        <p:xfrm>
          <a:off x="2621757" y="2923222"/>
          <a:ext cx="25669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公式" r:id="rId10" imgW="952200" imgH="431640" progId="Equation.3">
                  <p:embed/>
                </p:oleObj>
              </mc:Choice>
              <mc:Fallback>
                <p:oleObj name="公式" r:id="rId10" imgW="952200" imgH="431640" progId="Equation.3">
                  <p:embed/>
                  <p:pic>
                    <p:nvPicPr>
                      <p:cNvPr id="1332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757" y="2923222"/>
                        <a:ext cx="256698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31338FE1-CCB6-4929-9B73-5C3A346AD8D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12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谐振曲线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1116013" y="2349500"/>
          <a:ext cx="633571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3" imgW="3771900" imgH="647700" progId="Equation.DSMT4">
                  <p:embed/>
                </p:oleObj>
              </mc:Choice>
              <mc:Fallback>
                <p:oleObj name="Equation" r:id="rId3" imgW="3771900" imgH="647700" progId="Equation.DSMT4">
                  <p:embed/>
                  <p:pic>
                    <p:nvPicPr>
                      <p:cNvPr id="133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9500"/>
                        <a:ext cx="633571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23850" y="342900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>
                <a:ea typeface="微软雅黑" panose="020B0503020204020204" pitchFamily="34" charset="-122"/>
              </a:rPr>
              <a:t>取其模值</a:t>
            </a:r>
            <a:r>
              <a:rPr lang="zh-CN" altLang="en-US"/>
              <a:t>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33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6587"/>
              </p:ext>
            </p:extLst>
          </p:nvPr>
        </p:nvGraphicFramePr>
        <p:xfrm>
          <a:off x="508779" y="3951289"/>
          <a:ext cx="61928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5" imgW="3390900" imgH="749300" progId="Equation.DSMT4">
                  <p:embed/>
                </p:oleObj>
              </mc:Choice>
              <mc:Fallback>
                <p:oleObj name="Equation" r:id="rId5" imgW="3390900" imgH="749300" progId="Equation.DSMT4">
                  <p:embed/>
                  <p:pic>
                    <p:nvPicPr>
                      <p:cNvPr id="133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79" y="3951289"/>
                        <a:ext cx="61928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738834"/>
              </p:ext>
            </p:extLst>
          </p:nvPr>
        </p:nvGraphicFramePr>
        <p:xfrm>
          <a:off x="7161198" y="3460120"/>
          <a:ext cx="195103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公式" r:id="rId7" imgW="723600" imgH="431640" progId="Equation.3">
                  <p:embed/>
                </p:oleObj>
              </mc:Choice>
              <mc:Fallback>
                <p:oleObj name="公式" r:id="rId7" imgW="723600" imgH="431640" progId="Equation.3">
                  <p:embed/>
                  <p:pic>
                    <p:nvPicPr>
                      <p:cNvPr id="1332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198" y="3460120"/>
                        <a:ext cx="195103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6"/>
          <p:cNvSpPr>
            <a:spLocks noChangeArrowheads="1"/>
          </p:cNvSpPr>
          <p:nvPr/>
        </p:nvSpPr>
        <p:spPr bwMode="auto">
          <a:xfrm>
            <a:off x="7451725" y="4476752"/>
            <a:ext cx="1800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广义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失谐</a:t>
            </a:r>
            <a:r>
              <a:rPr lang="zh-CN" altLang="en-US" dirty="0" smtClean="0">
                <a:ea typeface="微软雅黑" panose="020B0503020204020204" pitchFamily="34" charset="-122"/>
              </a:rPr>
              <a:t>：衡量电路偏离谐振程度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2333-89AC-462E-A8DF-BA327E9C4A66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857375" y="1340712"/>
            <a:ext cx="5040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回路中电流幅值与外加电压频率之间的关系曲线称为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谐振曲线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2218965" y="4510102"/>
            <a:ext cx="1017917" cy="756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930" y="5410068"/>
            <a:ext cx="7445470" cy="895259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2581835" y="5326064"/>
            <a:ext cx="313765" cy="21412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FBFBB471-CDB9-41C6-98C8-5A62722F5B66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13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谐振曲线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43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12379"/>
              </p:ext>
            </p:extLst>
          </p:nvPr>
        </p:nvGraphicFramePr>
        <p:xfrm>
          <a:off x="259557" y="2079620"/>
          <a:ext cx="5256212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图片" r:id="rId3" imgW="2287892" imgH="1313851" progId="Word.Picture.8">
                  <p:embed/>
                </p:oleObj>
              </mc:Choice>
              <mc:Fallback>
                <p:oleObj name="图片" r:id="rId3" imgW="2287892" imgH="1313851" progId="Word.Picture.8">
                  <p:embed/>
                  <p:pic>
                    <p:nvPicPr>
                      <p:cNvPr id="143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44" t="4245" r="3612" b="6850"/>
                      <a:stretch>
                        <a:fillRect/>
                      </a:stretch>
                    </p:blipFill>
                    <p:spPr bwMode="auto">
                      <a:xfrm>
                        <a:off x="259557" y="2079620"/>
                        <a:ext cx="5256212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933450" y="5059368"/>
            <a:ext cx="363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串联谐振回路的谐振曲线</a:t>
            </a:r>
            <a:r>
              <a:rPr lang="zh-CN" altLang="en-US" dirty="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7DC7-0A94-434C-B47A-C6CAE8478971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054926" y="4825083"/>
            <a:ext cx="3927709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越高，谐振曲线越尖锐，对外加电压的选频作用越显著，回路的选择性就越好。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61702"/>
              </p:ext>
            </p:extLst>
          </p:nvPr>
        </p:nvGraphicFramePr>
        <p:xfrm>
          <a:off x="5775326" y="2786072"/>
          <a:ext cx="25511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5" imgW="1396800" imgH="749160" progId="Equation.DSMT4">
                  <p:embed/>
                </p:oleObj>
              </mc:Choice>
              <mc:Fallback>
                <p:oleObj name="Equation" r:id="rId5" imgW="13968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6" y="2786072"/>
                        <a:ext cx="255111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8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D5F69BF8-B929-41F8-9C2B-6FC1DC0F8CCB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14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通频带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97296"/>
              </p:ext>
            </p:extLst>
          </p:nvPr>
        </p:nvGraphicFramePr>
        <p:xfrm>
          <a:off x="642937" y="1930403"/>
          <a:ext cx="374491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图片" r:id="rId3" imgW="1677811" imgH="1228181" progId="Word.Picture.8">
                  <p:embed/>
                </p:oleObj>
              </mc:Choice>
              <mc:Fallback>
                <p:oleObj name="图片" r:id="rId3" imgW="1677811" imgH="1228181" progId="Word.Picture.8">
                  <p:embed/>
                  <p:pic>
                    <p:nvPicPr>
                      <p:cNvPr id="153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129" t="4503" r="3712" b="3987"/>
                      <a:stretch>
                        <a:fillRect/>
                      </a:stretch>
                    </p:blipFill>
                    <p:spPr bwMode="auto">
                      <a:xfrm>
                        <a:off x="642937" y="1930403"/>
                        <a:ext cx="3744913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4387850" y="2019300"/>
            <a:ext cx="4140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谐振回路的通频带通常用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半功率点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的两个边界频率之间的间隔表示，半功率的电流比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0m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0.707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871528" y="4917971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通频带</a:t>
            </a:r>
            <a:r>
              <a:rPr lang="en-US" altLang="zh-CN" dirty="0"/>
              <a:t>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53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137135"/>
              </p:ext>
            </p:extLst>
          </p:nvPr>
        </p:nvGraphicFramePr>
        <p:xfrm>
          <a:off x="2106612" y="4723879"/>
          <a:ext cx="64087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5" imgW="3086100" imgH="444500" progId="Equation.DSMT4">
                  <p:embed/>
                </p:oleObj>
              </mc:Choice>
              <mc:Fallback>
                <p:oleObj name="Equation" r:id="rId5" imgW="3086100" imgH="444500" progId="Equation.DSMT4">
                  <p:embed/>
                  <p:pic>
                    <p:nvPicPr>
                      <p:cNvPr id="153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4723879"/>
                        <a:ext cx="64087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042533" y="4678313"/>
            <a:ext cx="507751" cy="1008112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7480-CE57-4958-ADE2-2D053DE38F6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871528" y="5715745"/>
            <a:ext cx="82089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频带与回路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值成反比，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越高，谐振曲线越尖锐，回路选择性越好，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但通频带越窄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10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05CD4CEF-E4D3-4640-BBE8-7BF498DFBF12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15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1" y="1628775"/>
            <a:ext cx="8296409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电感线圈的交变磁场</a:t>
            </a:r>
          </a:p>
          <a:p>
            <a:pPr lvl="1" eaLnBrk="1" hangingPunct="1"/>
            <a:r>
              <a:rPr lang="zh-CN" altLang="en-US" sz="2400" dirty="0" smtClean="0"/>
              <a:t>安培定理指出，电流流过一个导体时，在此导体的周围会产生一个磁场 。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1331913" y="3284538"/>
          <a:ext cx="3024187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图片" r:id="rId3" imgW="1477454" imgH="1275696" progId="Word.Picture.8">
                  <p:embed/>
                </p:oleObj>
              </mc:Choice>
              <mc:Fallback>
                <p:oleObj name="图片" r:id="rId3" imgW="1477454" imgH="1275696" progId="Word.Picture.8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3024187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5436096" y="3233738"/>
          <a:ext cx="14398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公式" r:id="rId5" imgW="609336" imgH="393529" progId="Equation.3">
                  <p:embed/>
                </p:oleObj>
              </mc:Choice>
              <mc:Fallback>
                <p:oleObj name="公式" r:id="rId5" imgW="609336" imgH="393529" progId="Equation.3">
                  <p:embed/>
                  <p:pic>
                    <p:nvPicPr>
                      <p:cNvPr id="163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233738"/>
                        <a:ext cx="143986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C3F0-8BEC-4956-AECB-F3E32B2A6EF1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2B390296-4982-43DD-909D-4920EADD8474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16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1" y="1306508"/>
            <a:ext cx="8296409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电感线圈的交变磁场</a:t>
            </a:r>
          </a:p>
          <a:p>
            <a:pPr lvl="1" eaLnBrk="1" hangingPunct="1"/>
            <a:r>
              <a:rPr lang="zh-CN" altLang="en-US" sz="2400" dirty="0" smtClean="0"/>
              <a:t>在电感耦合的</a:t>
            </a:r>
            <a:r>
              <a:rPr lang="en-US" altLang="zh-CN" sz="2400" dirty="0" smtClean="0"/>
              <a:t>RFID</a:t>
            </a:r>
            <a:r>
              <a:rPr lang="zh-CN" altLang="en-US" sz="2400" dirty="0" smtClean="0"/>
              <a:t>系统中，阅读器天线电路的电感常采用</a:t>
            </a:r>
            <a:r>
              <a:rPr lang="zh-CN" altLang="en-US" sz="2400" dirty="0" smtClean="0">
                <a:solidFill>
                  <a:srgbClr val="C00000"/>
                </a:solidFill>
              </a:rPr>
              <a:t>短圆柱形线圈</a:t>
            </a:r>
            <a:r>
              <a:rPr lang="zh-CN" altLang="en-US" sz="2400" dirty="0" smtClean="0"/>
              <a:t>结构 。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74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662002"/>
              </p:ext>
            </p:extLst>
          </p:nvPr>
        </p:nvGraphicFramePr>
        <p:xfrm>
          <a:off x="4453392" y="3068638"/>
          <a:ext cx="35210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3" imgW="1651000" imgH="533400" progId="Equation.DSMT4">
                  <p:embed/>
                </p:oleObj>
              </mc:Choice>
              <mc:Fallback>
                <p:oleObj name="Equation" r:id="rId3" imgW="1651000" imgH="533400" progId="Equation.DSMT4">
                  <p:embed/>
                  <p:pic>
                    <p:nvPicPr>
                      <p:cNvPr id="174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392" y="3068638"/>
                        <a:ext cx="35210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323850" y="3068638"/>
          <a:ext cx="4319588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图片" r:id="rId5" imgW="2841036" imgH="2066166" progId="Word.Picture.8">
                  <p:embed/>
                </p:oleObj>
              </mc:Choice>
              <mc:Fallback>
                <p:oleObj name="图片" r:id="rId5" imgW="2841036" imgH="2066166" progId="Word.Picture.8">
                  <p:embed/>
                  <p:pic>
                    <p:nvPicPr>
                      <p:cNvPr id="1741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014" r="4874" b="10089"/>
                      <a:stretch>
                        <a:fillRect/>
                      </a:stretch>
                    </p:blipFill>
                    <p:spPr bwMode="auto">
                      <a:xfrm>
                        <a:off x="323850" y="3068638"/>
                        <a:ext cx="4319588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6907-505B-4352-A23E-DA2EB76009BB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746CB2E3-E755-4536-831B-50FB7090CDCD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17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电感线圈的交变磁场</a:t>
            </a:r>
          </a:p>
          <a:p>
            <a:pPr lvl="1" eaLnBrk="1" hangingPunct="1"/>
            <a:r>
              <a:rPr lang="zh-CN" altLang="en-US" dirty="0" smtClean="0"/>
              <a:t>磁感应强度</a:t>
            </a:r>
            <a:r>
              <a:rPr lang="en-US" altLang="zh-CN" b="1" i="1" dirty="0" smtClean="0"/>
              <a:t>B</a:t>
            </a:r>
            <a:r>
              <a:rPr lang="zh-CN" altLang="en-US" dirty="0" smtClean="0"/>
              <a:t>和距离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的关系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15962"/>
              </p:ext>
            </p:extLst>
          </p:nvPr>
        </p:nvGraphicFramePr>
        <p:xfrm>
          <a:off x="238259" y="2533650"/>
          <a:ext cx="4319588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图片" r:id="rId3" imgW="2841036" imgH="2066166" progId="Word.Picture.8">
                  <p:embed/>
                </p:oleObj>
              </mc:Choice>
              <mc:Fallback>
                <p:oleObj name="图片" r:id="rId3" imgW="2841036" imgH="2066166" progId="Word.Picture.8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014" r="4874" b="10089"/>
                      <a:stretch>
                        <a:fillRect/>
                      </a:stretch>
                    </p:blipFill>
                    <p:spPr bwMode="auto">
                      <a:xfrm>
                        <a:off x="238259" y="2533650"/>
                        <a:ext cx="4319588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84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02745"/>
              </p:ext>
            </p:extLst>
          </p:nvPr>
        </p:nvGraphicFramePr>
        <p:xfrm>
          <a:off x="5076825" y="3357563"/>
          <a:ext cx="2211526" cy="10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5" imgW="799753" imgH="393529" progId="Equation.DSMT4">
                  <p:embed/>
                </p:oleObj>
              </mc:Choice>
              <mc:Fallback>
                <p:oleObj name="Equation" r:id="rId5" imgW="799753" imgH="393529" progId="Equation.DSMT4">
                  <p:embed/>
                  <p:pic>
                    <p:nvPicPr>
                      <p:cNvPr id="1844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57563"/>
                        <a:ext cx="2211526" cy="108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427538" y="2924175"/>
            <a:ext cx="117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&lt;&lt;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时 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427538" y="4424362"/>
            <a:ext cx="117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&gt;&gt;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时 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844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588309"/>
              </p:ext>
            </p:extLst>
          </p:nvPr>
        </p:nvGraphicFramePr>
        <p:xfrm>
          <a:off x="5076824" y="4724400"/>
          <a:ext cx="4083483" cy="118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7" imgW="1435100" imgH="419100" progId="Equation.DSMT4">
                  <p:embed/>
                </p:oleObj>
              </mc:Choice>
              <mc:Fallback>
                <p:oleObj name="Equation" r:id="rId7" imgW="1435100" imgH="419100" progId="Equation.DSMT4">
                  <p:embed/>
                  <p:pic>
                    <p:nvPicPr>
                      <p:cNvPr id="1844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4" y="4724400"/>
                        <a:ext cx="4083483" cy="1189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4684712" y="1459707"/>
          <a:ext cx="35210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9" imgW="1651000" imgH="533400" progId="Equation.DSMT4">
                  <p:embed/>
                </p:oleObj>
              </mc:Choice>
              <mc:Fallback>
                <p:oleObj name="Equation" r:id="rId9" imgW="1651000" imgH="533400" progId="Equation.DSMT4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2" y="1459707"/>
                        <a:ext cx="35210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5AF4-C707-4EED-9F17-C9529A734034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38993" y="5930034"/>
            <a:ext cx="6491437" cy="917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线圈中心到一定距离</a:t>
            </a:r>
            <a:r>
              <a:rPr lang="zh-CN" altLang="en-US" sz="2800" dirty="0" smtClean="0">
                <a:solidFill>
                  <a:srgbClr val="C00000"/>
                </a:solidFill>
              </a:rPr>
              <a:t>磁场强度几乎不变</a:t>
            </a:r>
            <a:r>
              <a:rPr lang="zh-CN" altLang="en-US" sz="2800" dirty="0" smtClean="0"/>
              <a:t>，而后随着距离增大急剧衰减</a:t>
            </a:r>
          </a:p>
        </p:txBody>
      </p:sp>
    </p:spTree>
    <p:extLst>
      <p:ext uri="{BB962C8B-B14F-4D97-AF65-F5344CB8AC3E}">
        <p14:creationId xmlns:p14="http://schemas.microsoft.com/office/powerpoint/2010/main" val="40002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CD0256E2-5F3A-4979-A40F-8A0AC6553C07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18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03459"/>
            <a:ext cx="7772400" cy="2667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2.2  </a:t>
            </a:r>
            <a:r>
              <a:rPr lang="zh-CN" altLang="en-US" sz="2800" dirty="0" smtClean="0"/>
              <a:t>应答器的天线电路 </a:t>
            </a:r>
          </a:p>
          <a:p>
            <a:pPr lvl="1" eaLnBrk="1" hangingPunct="1"/>
            <a:r>
              <a:rPr lang="en-US" altLang="zh-CN" sz="2400" dirty="0" smtClean="0"/>
              <a:t>Microchip </a:t>
            </a:r>
            <a:r>
              <a:rPr lang="zh-CN" altLang="en-US" sz="2400" dirty="0" smtClean="0"/>
              <a:t>公司的</a:t>
            </a:r>
            <a:r>
              <a:rPr lang="en-US" altLang="zh-CN" sz="2400" dirty="0" smtClean="0"/>
              <a:t>13.56 MHz</a:t>
            </a:r>
            <a:r>
              <a:rPr lang="zh-CN" altLang="en-US" sz="2400" dirty="0" smtClean="0"/>
              <a:t>应答器（无源射频卡）</a:t>
            </a:r>
            <a:r>
              <a:rPr lang="en-US" altLang="zh-CN" sz="2400" dirty="0" smtClean="0"/>
              <a:t>MCRF355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MCRF360</a:t>
            </a:r>
            <a:r>
              <a:rPr lang="zh-CN" altLang="en-US" sz="2400" dirty="0" smtClean="0"/>
              <a:t>芯片的天线电路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470202"/>
              </p:ext>
            </p:extLst>
          </p:nvPr>
        </p:nvGraphicFramePr>
        <p:xfrm>
          <a:off x="238259" y="3241676"/>
          <a:ext cx="8654587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图片" r:id="rId3" imgW="4995597" imgH="1428319" progId="Word.Picture.8">
                  <p:embed/>
                </p:oleObj>
              </mc:Choice>
              <mc:Fallback>
                <p:oleObj name="图片" r:id="rId3" imgW="4995597" imgH="1428319" progId="Word.Picture.8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87" b="2797"/>
                      <a:stretch>
                        <a:fillRect/>
                      </a:stretch>
                    </p:blipFill>
                    <p:spPr bwMode="auto">
                      <a:xfrm>
                        <a:off x="238259" y="3241676"/>
                        <a:ext cx="8654587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35C0-E028-462C-938F-584A7EF0BD33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7A6C8AFE-EFCD-402C-B21E-831ED3ABF7AA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19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7487" y="1094579"/>
            <a:ext cx="77724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/>
              <a:t>e5550</a:t>
            </a:r>
            <a:r>
              <a:rPr lang="zh-CN" altLang="en-US" sz="2800" dirty="0" smtClean="0"/>
              <a:t>芯片的天线电路 </a:t>
            </a:r>
          </a:p>
          <a:p>
            <a:pPr lvl="1" eaLnBrk="1" hangingPunct="1"/>
            <a:r>
              <a:rPr lang="zh-CN" altLang="en-US" sz="2400" dirty="0" smtClean="0"/>
              <a:t>工作频率为</a:t>
            </a:r>
            <a:r>
              <a:rPr lang="en-US" altLang="zh-CN" sz="2400" dirty="0" smtClean="0"/>
              <a:t>125 kHz</a:t>
            </a:r>
            <a:r>
              <a:rPr lang="zh-CN" altLang="en-US" sz="2400" dirty="0" smtClean="0"/>
              <a:t>，电感线圈和电容器为外接。 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1187450" y="2781300"/>
          <a:ext cx="5832475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图片" r:id="rId3" imgW="2945900" imgH="1447396" progId="Word.Picture.8">
                  <p:embed/>
                </p:oleObj>
              </mc:Choice>
              <mc:Fallback>
                <p:oleObj name="图片" r:id="rId3" imgW="2945900" imgH="1447396" progId="Word.Picture.8">
                  <p:embed/>
                  <p:pic>
                    <p:nvPicPr>
                      <p:cNvPr id="225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5832475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729-4BC4-4AA6-B066-2EEB8E40A1F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章 电感耦合方式的射频前端</a:t>
            </a:r>
            <a:r>
              <a:rPr lang="zh-CN" altLang="en-US" dirty="0" smtClean="0"/>
              <a:t> </a:t>
            </a: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D543024B-83C4-490C-AC92-67649CBEE4D7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2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42950" y="989081"/>
            <a:ext cx="7772400" cy="554983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dirty="0" smtClean="0"/>
              <a:t>射频识别技术在工作频率</a:t>
            </a:r>
            <a:r>
              <a:rPr lang="en-US" altLang="zh-CN" sz="2400" dirty="0" smtClean="0">
                <a:solidFill>
                  <a:srgbClr val="C00000"/>
                </a:solidFill>
              </a:rPr>
              <a:t>13.56 MHz</a:t>
            </a:r>
            <a:r>
              <a:rPr lang="zh-CN" altLang="en-US" sz="2400" dirty="0" smtClean="0">
                <a:solidFill>
                  <a:srgbClr val="C00000"/>
                </a:solidFill>
              </a:rPr>
              <a:t>和小于</a:t>
            </a:r>
            <a:r>
              <a:rPr lang="en-US" altLang="zh-CN" sz="2400" dirty="0" smtClean="0">
                <a:solidFill>
                  <a:srgbClr val="C00000"/>
                </a:solidFill>
              </a:rPr>
              <a:t>135 kHz</a:t>
            </a:r>
            <a:r>
              <a:rPr lang="zh-CN" altLang="en-US" sz="2400" dirty="0" smtClean="0"/>
              <a:t>时，基于</a:t>
            </a:r>
            <a:r>
              <a:rPr lang="zh-CN" altLang="en-US" sz="2400" u="sng" dirty="0" smtClean="0">
                <a:solidFill>
                  <a:srgbClr val="C00000"/>
                </a:solidFill>
              </a:rPr>
              <a:t>电感耦合</a:t>
            </a:r>
            <a:r>
              <a:rPr lang="zh-CN" altLang="en-US" sz="2400" dirty="0" smtClean="0"/>
              <a:t>方式（能量及信息传递以电感耦合方式实现），在</a:t>
            </a:r>
            <a:r>
              <a:rPr lang="zh-CN" altLang="en-US" sz="2400" dirty="0" smtClean="0">
                <a:solidFill>
                  <a:srgbClr val="C00000"/>
                </a:solidFill>
              </a:rPr>
              <a:t>更高频段</a:t>
            </a:r>
            <a:r>
              <a:rPr lang="zh-CN" altLang="en-US" sz="2400" dirty="0" smtClean="0"/>
              <a:t>基于雷达探测目标的</a:t>
            </a:r>
            <a:r>
              <a:rPr lang="zh-CN" altLang="en-US" sz="2400" u="sng" dirty="0" smtClean="0">
                <a:solidFill>
                  <a:srgbClr val="C00000"/>
                </a:solidFill>
              </a:rPr>
              <a:t>反向散射耦合</a:t>
            </a:r>
            <a:r>
              <a:rPr lang="zh-CN" altLang="en-US" sz="2400" dirty="0" smtClean="0"/>
              <a:t>方式（雷达发射电磁波信号碰到目标后携带目标信息返回雷达接收机）。</a:t>
            </a:r>
            <a:endParaRPr lang="en-US" altLang="zh-CN" sz="2400" dirty="0" smtClean="0"/>
          </a:p>
          <a:p>
            <a:pPr eaLnBrk="1" hangingPunct="1">
              <a:lnSpc>
                <a:spcPct val="10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 smtClean="0"/>
              <a:t>电感耦合方式的基础是</a:t>
            </a:r>
            <a:r>
              <a:rPr lang="zh-CN" altLang="en-US" sz="2400" dirty="0" smtClean="0">
                <a:solidFill>
                  <a:srgbClr val="C00000"/>
                </a:solidFill>
              </a:rPr>
              <a:t>电感电容（</a:t>
            </a:r>
            <a:r>
              <a:rPr lang="en-US" altLang="zh-CN" sz="2400" dirty="0" smtClean="0">
                <a:solidFill>
                  <a:srgbClr val="C00000"/>
                </a:solidFill>
              </a:rPr>
              <a:t>LC</a:t>
            </a:r>
            <a:r>
              <a:rPr lang="zh-CN" altLang="en-US" sz="2400" dirty="0" smtClean="0">
                <a:solidFill>
                  <a:srgbClr val="C00000"/>
                </a:solidFill>
              </a:rPr>
              <a:t>）谐振回路</a:t>
            </a:r>
            <a:r>
              <a:rPr lang="zh-CN" altLang="en-US" sz="2400" dirty="0" smtClean="0"/>
              <a:t>及电感线圈产生的</a:t>
            </a:r>
            <a:r>
              <a:rPr lang="zh-CN" altLang="en-US" sz="2400" dirty="0" smtClean="0">
                <a:solidFill>
                  <a:srgbClr val="C00000"/>
                </a:solidFill>
              </a:rPr>
              <a:t>交变磁场</a:t>
            </a:r>
            <a:r>
              <a:rPr lang="zh-CN" altLang="en-US" sz="2400" dirty="0" smtClean="0"/>
              <a:t>，它是射频卡工作的基本原理。基于雷达探测目标的反向散射耦合方式的基础是</a:t>
            </a:r>
            <a:r>
              <a:rPr lang="zh-CN" altLang="en-US" sz="2400" dirty="0" smtClean="0">
                <a:solidFill>
                  <a:srgbClr val="C00000"/>
                </a:solidFill>
              </a:rPr>
              <a:t>电磁波</a:t>
            </a:r>
            <a:r>
              <a:rPr lang="zh-CN" altLang="en-US" sz="2400" dirty="0" smtClean="0"/>
              <a:t>传播和反射的形成，它用于微波电子标签。</a:t>
            </a:r>
            <a:endParaRPr lang="en-US" altLang="zh-CN" sz="2400" dirty="0" smtClean="0"/>
          </a:p>
          <a:p>
            <a:pPr eaLnBrk="1" hangingPunct="1">
              <a:lnSpc>
                <a:spcPct val="10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 smtClean="0"/>
              <a:t>实现射频能量和信息传递的电路称为射频前端电路，简称为射频前端。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FF69-1CFF-456E-9DB5-4A75D3D86A42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38827854-EBAB-4F6A-8E1A-17BE92060BE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20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8259" y="1122501"/>
            <a:ext cx="7772400" cy="23050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并联谐振回路</a:t>
            </a:r>
          </a:p>
          <a:p>
            <a:pPr lvl="1" eaLnBrk="1" hangingPunct="1"/>
            <a:r>
              <a:rPr lang="zh-CN" altLang="en-US" sz="2200" dirty="0" smtClean="0"/>
              <a:t>串联谐振回路适用于恒压源，即信号源</a:t>
            </a:r>
            <a:r>
              <a:rPr lang="zh-CN" altLang="en-US" sz="2200" dirty="0" smtClean="0">
                <a:solidFill>
                  <a:srgbClr val="C00000"/>
                </a:solidFill>
              </a:rPr>
              <a:t>内阻很小</a:t>
            </a:r>
            <a:r>
              <a:rPr lang="zh-CN" altLang="en-US" sz="2200" dirty="0" smtClean="0"/>
              <a:t>的情况。</a:t>
            </a:r>
          </a:p>
          <a:p>
            <a:pPr lvl="1" eaLnBrk="1" hangingPunct="1"/>
            <a:r>
              <a:rPr lang="zh-CN" altLang="en-US" sz="2200" dirty="0" smtClean="0"/>
              <a:t>如果信号源的</a:t>
            </a:r>
            <a:r>
              <a:rPr lang="zh-CN" altLang="en-US" sz="2200" dirty="0" smtClean="0">
                <a:solidFill>
                  <a:srgbClr val="C00000"/>
                </a:solidFill>
              </a:rPr>
              <a:t>内阻大</a:t>
            </a:r>
            <a:r>
              <a:rPr lang="zh-CN" altLang="en-US" sz="2200" dirty="0" smtClean="0"/>
              <a:t>，应采用</a:t>
            </a:r>
            <a:r>
              <a:rPr lang="zh-CN" altLang="en-US" sz="2200" dirty="0" smtClean="0">
                <a:solidFill>
                  <a:srgbClr val="C00000"/>
                </a:solidFill>
              </a:rPr>
              <a:t>并联谐振回路</a:t>
            </a:r>
            <a:r>
              <a:rPr lang="zh-CN" altLang="en-US" sz="2200" dirty="0" smtClean="0"/>
              <a:t>。</a:t>
            </a:r>
          </a:p>
          <a:p>
            <a:pPr lvl="1" eaLnBrk="1" hangingPunct="1"/>
            <a:r>
              <a:rPr lang="zh-CN" altLang="en-US" sz="2200" dirty="0" smtClean="0"/>
              <a:t>在研究并联谐振回路时，采用恒流源（信号源内阻很大）分析比较方便。  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1042988" y="3716338"/>
          <a:ext cx="7129462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图片" r:id="rId3" imgW="4004261" imgH="1285415" progId="Word.Picture.8">
                  <p:embed/>
                </p:oleObj>
              </mc:Choice>
              <mc:Fallback>
                <p:oleObj name="图片" r:id="rId3" imgW="4004261" imgH="1285415" progId="Word.Picture.8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29" r="1729" b="6999"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7129462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9A47-1B90-4A12-951B-57FA8D30D400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3A85-A710-4D44-9417-372C931D5972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697024"/>
              </p:ext>
            </p:extLst>
          </p:nvPr>
        </p:nvGraphicFramePr>
        <p:xfrm>
          <a:off x="665163" y="733425"/>
          <a:ext cx="393223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公式" r:id="rId3" imgW="1346040" imgH="609480" progId="Equation.3">
                  <p:embed/>
                </p:oleObj>
              </mc:Choice>
              <mc:Fallback>
                <p:oleObj name="公式" r:id="rId3" imgW="134604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63" y="733425"/>
                        <a:ext cx="3932237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79647"/>
              </p:ext>
            </p:extLst>
          </p:nvPr>
        </p:nvGraphicFramePr>
        <p:xfrm>
          <a:off x="-146714" y="2625369"/>
          <a:ext cx="6725821" cy="214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公式" r:id="rId5" imgW="2552400" imgH="812520" progId="Equation.3">
                  <p:embed/>
                </p:oleObj>
              </mc:Choice>
              <mc:Fallback>
                <p:oleObj name="公式" r:id="rId5" imgW="2552400" imgH="81252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46714" y="2625369"/>
                        <a:ext cx="6725821" cy="2142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00060"/>
              </p:ext>
            </p:extLst>
          </p:nvPr>
        </p:nvGraphicFramePr>
        <p:xfrm>
          <a:off x="584200" y="4572000"/>
          <a:ext cx="3970338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公式" r:id="rId7" imgW="1358640" imgH="761760" progId="Equation.3">
                  <p:embed/>
                </p:oleObj>
              </mc:Choice>
              <mc:Fallback>
                <p:oleObj name="公式" r:id="rId7" imgW="1358640" imgH="76176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200" y="4572000"/>
                        <a:ext cx="3970338" cy="222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43038"/>
              </p:ext>
            </p:extLst>
          </p:nvPr>
        </p:nvGraphicFramePr>
        <p:xfrm>
          <a:off x="4427251" y="5060525"/>
          <a:ext cx="4303713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公式" r:id="rId9" imgW="1473120" imgH="583920" progId="Equation.3">
                  <p:embed/>
                </p:oleObj>
              </mc:Choice>
              <mc:Fallback>
                <p:oleObj name="公式" r:id="rId9" imgW="1473120" imgH="583920" progId="Equation.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7251" y="5060525"/>
                        <a:ext cx="4303713" cy="170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79107" y="3981338"/>
            <a:ext cx="2218067" cy="1567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高</a:t>
            </a:r>
            <a:r>
              <a:rPr lang="en-US" altLang="zh-CN" sz="2800" dirty="0" smtClean="0">
                <a:solidFill>
                  <a:srgbClr val="C00000"/>
                </a:solidFill>
              </a:rPr>
              <a:t>Q</a:t>
            </a:r>
            <a:r>
              <a:rPr lang="zh-CN" altLang="en-US" sz="2800" dirty="0" smtClean="0">
                <a:solidFill>
                  <a:srgbClr val="C00000"/>
                </a:solidFill>
              </a:rPr>
              <a:t>条件：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wL</a:t>
            </a:r>
            <a:r>
              <a:rPr lang="en-US" altLang="zh-CN" sz="2800" dirty="0" smtClean="0">
                <a:solidFill>
                  <a:srgbClr val="C00000"/>
                </a:solidFill>
              </a:rPr>
              <a:t>&gt;&gt;R1</a:t>
            </a:r>
            <a:endParaRPr lang="zh-CN" alt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29828"/>
              </p:ext>
            </p:extLst>
          </p:nvPr>
        </p:nvGraphicFramePr>
        <p:xfrm>
          <a:off x="5681273" y="719138"/>
          <a:ext cx="9762295" cy="303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Picture" r:id="rId11" imgW="4004261" imgH="1285415" progId="Word.Picture.8">
                  <p:embed/>
                </p:oleObj>
              </mc:Choice>
              <mc:Fallback>
                <p:oleObj name="Picture" r:id="rId11" imgW="4004261" imgH="1285415" progId="Word.Picture.8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29" r="1729" b="6999"/>
                      <a:stretch>
                        <a:fillRect/>
                      </a:stretch>
                    </p:blipFill>
                    <p:spPr bwMode="auto">
                      <a:xfrm>
                        <a:off x="5681273" y="719138"/>
                        <a:ext cx="9762295" cy="303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97810"/>
              </p:ext>
            </p:extLst>
          </p:nvPr>
        </p:nvGraphicFramePr>
        <p:xfrm>
          <a:off x="4739227" y="1323250"/>
          <a:ext cx="4117975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公式" r:id="rId3" imgW="1409400" imgH="1244520" progId="Equation.3">
                  <p:embed/>
                </p:oleObj>
              </mc:Choice>
              <mc:Fallback>
                <p:oleObj name="公式" r:id="rId3" imgW="1409400" imgH="1244520" progId="Equation.3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9227" y="1323250"/>
                        <a:ext cx="4117975" cy="363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464653"/>
              </p:ext>
            </p:extLst>
          </p:nvPr>
        </p:nvGraphicFramePr>
        <p:xfrm>
          <a:off x="-5165470" y="1647100"/>
          <a:ext cx="9620172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9" name="图片" r:id="rId5" imgW="4004261" imgH="1285415" progId="Word.Picture.8">
                  <p:embed/>
                </p:oleObj>
              </mc:Choice>
              <mc:Fallback>
                <p:oleObj name="图片" r:id="rId5" imgW="4004261" imgH="1285415" progId="Word.Picture.8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29" r="1729" b="6999"/>
                      <a:stretch>
                        <a:fillRect/>
                      </a:stretch>
                    </p:blipFill>
                    <p:spPr bwMode="auto">
                      <a:xfrm>
                        <a:off x="-5165470" y="1647100"/>
                        <a:ext cx="9620172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77303"/>
              </p:ext>
            </p:extLst>
          </p:nvPr>
        </p:nvGraphicFramePr>
        <p:xfrm>
          <a:off x="2047081" y="4672146"/>
          <a:ext cx="20780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公式" r:id="rId7" imgW="711000" imgH="419040" progId="Equation.3">
                  <p:embed/>
                </p:oleObj>
              </mc:Choice>
              <mc:Fallback>
                <p:oleObj name="公式" r:id="rId7" imgW="711000" imgH="41904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7081" y="4672146"/>
                        <a:ext cx="2078038" cy="122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68464" y="816837"/>
            <a:ext cx="8372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导纳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分析并联振荡回路及其等效电路比较方便，为此引入并联振荡回路的导纳。</a:t>
            </a:r>
          </a:p>
        </p:txBody>
      </p:sp>
    </p:spTree>
    <p:extLst>
      <p:ext uri="{BB962C8B-B14F-4D97-AF65-F5344CB8AC3E}">
        <p14:creationId xmlns:p14="http://schemas.microsoft.com/office/powerpoint/2010/main" val="7796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84213" y="806450"/>
            <a:ext cx="3400425" cy="2492375"/>
            <a:chOff x="683568" y="806534"/>
            <a:chExt cx="3401642" cy="2491830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693093" y="1076101"/>
              <a:ext cx="3228975" cy="2164793"/>
              <a:chOff x="494" y="2196"/>
              <a:chExt cx="2077" cy="1390"/>
            </a:xfrm>
          </p:grpSpPr>
          <p:grpSp>
            <p:nvGrpSpPr>
              <p:cNvPr id="37" name="Group 3"/>
              <p:cNvGrpSpPr>
                <a:grpSpLocks/>
              </p:cNvGrpSpPr>
              <p:nvPr/>
            </p:nvGrpSpPr>
            <p:grpSpPr bwMode="auto">
              <a:xfrm>
                <a:off x="494" y="2196"/>
                <a:ext cx="2077" cy="1390"/>
                <a:chOff x="656" y="2306"/>
                <a:chExt cx="2077" cy="1390"/>
              </a:xfrm>
            </p:grpSpPr>
            <p:grpSp>
              <p:nvGrpSpPr>
                <p:cNvPr id="39" name="Group 4"/>
                <p:cNvGrpSpPr>
                  <a:grpSpLocks/>
                </p:cNvGrpSpPr>
                <p:nvPr/>
              </p:nvGrpSpPr>
              <p:grpSpPr bwMode="auto">
                <a:xfrm>
                  <a:off x="656" y="2306"/>
                  <a:ext cx="2077" cy="1390"/>
                  <a:chOff x="656" y="2306"/>
                  <a:chExt cx="2077" cy="1390"/>
                </a:xfrm>
              </p:grpSpPr>
              <p:sp>
                <p:nvSpPr>
                  <p:cNvPr id="41" name="AutoShape 5" descr="羊皮纸"/>
                  <p:cNvSpPr>
                    <a:spLocks noChangeArrowheads="1"/>
                  </p:cNvSpPr>
                  <p:nvPr/>
                </p:nvSpPr>
                <p:spPr bwMode="auto">
                  <a:xfrm>
                    <a:off x="656" y="2869"/>
                    <a:ext cx="2077" cy="262"/>
                  </a:xfrm>
                  <a:prstGeom prst="roundRect">
                    <a:avLst>
                      <a:gd name="adj" fmla="val 16667"/>
                    </a:avLst>
                  </a:prstGeom>
                  <a:blipFill dpi="0" rotWithShape="0">
                    <a:blip r:embed="rId3">
                      <a:grayscl/>
                      <a:biLevel thresh="50000"/>
                    </a:blip>
                    <a:srcRect/>
                    <a:tile tx="0" ty="0" sx="100000" sy="100000" flip="none" algn="tl"/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2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772" y="2306"/>
                    <a:ext cx="1668" cy="1390"/>
                    <a:chOff x="1366" y="2479"/>
                    <a:chExt cx="1668" cy="1390"/>
                  </a:xfrm>
                </p:grpSpPr>
                <p:sp>
                  <p:nvSpPr>
                    <p:cNvPr id="43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87" y="2479"/>
                      <a:ext cx="29" cy="93"/>
                    </a:xfrm>
                    <a:custGeom>
                      <a:avLst/>
                      <a:gdLst>
                        <a:gd name="T0" fmla="*/ 14 w 29"/>
                        <a:gd name="T1" fmla="*/ 0 h 93"/>
                        <a:gd name="T2" fmla="*/ 0 w 29"/>
                        <a:gd name="T3" fmla="*/ 93 h 93"/>
                        <a:gd name="T4" fmla="*/ 29 w 29"/>
                        <a:gd name="T5" fmla="*/ 93 h 93"/>
                        <a:gd name="T6" fmla="*/ 14 w 29"/>
                        <a:gd name="T7" fmla="*/ 0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9" h="93">
                          <a:moveTo>
                            <a:pt x="14" y="0"/>
                          </a:moveTo>
                          <a:lnTo>
                            <a:pt x="0" y="93"/>
                          </a:lnTo>
                          <a:lnTo>
                            <a:pt x="29" y="93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2" y="2548"/>
                      <a:ext cx="1" cy="132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2" y="3290"/>
                      <a:ext cx="1542" cy="1"/>
                    </a:xfrm>
                    <a:prstGeom prst="line">
                      <a:avLst/>
                    </a:prstGeom>
                    <a:noFill/>
                    <a:ln w="142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930" y="3277"/>
                      <a:ext cx="102" cy="27"/>
                    </a:xfrm>
                    <a:custGeom>
                      <a:avLst/>
                      <a:gdLst>
                        <a:gd name="T0" fmla="*/ 102 w 102"/>
                        <a:gd name="T1" fmla="*/ 13 h 27"/>
                        <a:gd name="T2" fmla="*/ 0 w 102"/>
                        <a:gd name="T3" fmla="*/ 0 h 27"/>
                        <a:gd name="T4" fmla="*/ 0 w 102"/>
                        <a:gd name="T5" fmla="*/ 27 h 27"/>
                        <a:gd name="T6" fmla="*/ 102 w 102"/>
                        <a:gd name="T7" fmla="*/ 13 h 2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02" h="27">
                          <a:moveTo>
                            <a:pt x="102" y="13"/>
                          </a:moveTo>
                          <a:lnTo>
                            <a:pt x="0" y="0"/>
                          </a:lnTo>
                          <a:lnTo>
                            <a:pt x="0" y="27"/>
                          </a:lnTo>
                          <a:lnTo>
                            <a:pt x="102" y="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2482"/>
                      <a:ext cx="0" cy="1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endParaRPr kumimoji="1" lang="zh-CN" altLang="zh-CN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7" y="3259"/>
                      <a:ext cx="157" cy="1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2" y="3286"/>
                      <a:ext cx="0" cy="1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endParaRPr kumimoji="1" lang="en-US" altLang="zh-CN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0" name="Rectangle 14"/>
                <p:cNvSpPr>
                  <a:spLocks noChangeArrowheads="1"/>
                </p:cNvSpPr>
                <p:nvPr/>
              </p:nvSpPr>
              <p:spPr bwMode="auto">
                <a:xfrm>
                  <a:off x="717" y="3072"/>
                  <a:ext cx="77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3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660" y="2220"/>
                <a:ext cx="266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电纳</a:t>
                </a:r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031230" y="1355254"/>
              <a:ext cx="4619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683568" y="2193454"/>
              <a:ext cx="24923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2364730" y="1291754"/>
              <a:ext cx="465138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812405" y="1372716"/>
              <a:ext cx="3651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928044" y="1428281"/>
              <a:ext cx="2170113" cy="884238"/>
              <a:chOff x="1401" y="2730"/>
              <a:chExt cx="1367" cy="557"/>
            </a:xfrm>
          </p:grpSpPr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V="1">
                <a:off x="1401" y="2795"/>
                <a:ext cx="1211" cy="4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2768" y="2730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972493" y="1772768"/>
              <a:ext cx="2992437" cy="1404938"/>
              <a:chOff x="1429" y="2931"/>
              <a:chExt cx="1885" cy="885"/>
            </a:xfrm>
          </p:grpSpPr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1429" y="3018"/>
                <a:ext cx="1276" cy="798"/>
              </a:xfrm>
              <a:custGeom>
                <a:avLst/>
                <a:gdLst>
                  <a:gd name="T0" fmla="*/ 1273 w 1276"/>
                  <a:gd name="T1" fmla="*/ 0 h 798"/>
                  <a:gd name="T2" fmla="*/ 1237 w 1276"/>
                  <a:gd name="T3" fmla="*/ 3 h 798"/>
                  <a:gd name="T4" fmla="*/ 1186 w 1276"/>
                  <a:gd name="T5" fmla="*/ 6 h 798"/>
                  <a:gd name="T6" fmla="*/ 1121 w 1276"/>
                  <a:gd name="T7" fmla="*/ 16 h 798"/>
                  <a:gd name="T8" fmla="*/ 1079 w 1276"/>
                  <a:gd name="T9" fmla="*/ 27 h 798"/>
                  <a:gd name="T10" fmla="*/ 994 w 1276"/>
                  <a:gd name="T11" fmla="*/ 58 h 798"/>
                  <a:gd name="T12" fmla="*/ 894 w 1276"/>
                  <a:gd name="T13" fmla="*/ 99 h 798"/>
                  <a:gd name="T14" fmla="*/ 783 w 1276"/>
                  <a:gd name="T15" fmla="*/ 152 h 798"/>
                  <a:gd name="T16" fmla="*/ 721 w 1276"/>
                  <a:gd name="T17" fmla="*/ 187 h 798"/>
                  <a:gd name="T18" fmla="*/ 626 w 1276"/>
                  <a:gd name="T19" fmla="*/ 246 h 798"/>
                  <a:gd name="T20" fmla="*/ 561 w 1276"/>
                  <a:gd name="T21" fmla="*/ 293 h 798"/>
                  <a:gd name="T22" fmla="*/ 485 w 1276"/>
                  <a:gd name="T23" fmla="*/ 352 h 798"/>
                  <a:gd name="T24" fmla="*/ 404 w 1276"/>
                  <a:gd name="T25" fmla="*/ 420 h 798"/>
                  <a:gd name="T26" fmla="*/ 277 w 1276"/>
                  <a:gd name="T27" fmla="*/ 532 h 798"/>
                  <a:gd name="T28" fmla="*/ 156 w 1276"/>
                  <a:gd name="T29" fmla="*/ 642 h 798"/>
                  <a:gd name="T30" fmla="*/ 83 w 1276"/>
                  <a:gd name="T31" fmla="*/ 707 h 798"/>
                  <a:gd name="T32" fmla="*/ 23 w 1276"/>
                  <a:gd name="T33" fmla="*/ 762 h 798"/>
                  <a:gd name="T34" fmla="*/ 10 w 1276"/>
                  <a:gd name="T35" fmla="*/ 798 h 798"/>
                  <a:gd name="T36" fmla="*/ 65 w 1276"/>
                  <a:gd name="T37" fmla="*/ 749 h 798"/>
                  <a:gd name="T38" fmla="*/ 133 w 1276"/>
                  <a:gd name="T39" fmla="*/ 689 h 798"/>
                  <a:gd name="T40" fmla="*/ 209 w 1276"/>
                  <a:gd name="T41" fmla="*/ 619 h 798"/>
                  <a:gd name="T42" fmla="*/ 376 w 1276"/>
                  <a:gd name="T43" fmla="*/ 470 h 798"/>
                  <a:gd name="T44" fmla="*/ 459 w 1276"/>
                  <a:gd name="T45" fmla="*/ 399 h 798"/>
                  <a:gd name="T46" fmla="*/ 538 w 1276"/>
                  <a:gd name="T47" fmla="*/ 334 h 798"/>
                  <a:gd name="T48" fmla="*/ 607 w 1276"/>
                  <a:gd name="T49" fmla="*/ 282 h 798"/>
                  <a:gd name="T50" fmla="*/ 673 w 1276"/>
                  <a:gd name="T51" fmla="*/ 238 h 798"/>
                  <a:gd name="T52" fmla="*/ 727 w 1276"/>
                  <a:gd name="T53" fmla="*/ 193 h 798"/>
                  <a:gd name="T54" fmla="*/ 790 w 1276"/>
                  <a:gd name="T55" fmla="*/ 167 h 798"/>
                  <a:gd name="T56" fmla="*/ 902 w 1276"/>
                  <a:gd name="T57" fmla="*/ 115 h 798"/>
                  <a:gd name="T58" fmla="*/ 1001 w 1276"/>
                  <a:gd name="T59" fmla="*/ 74 h 798"/>
                  <a:gd name="T60" fmla="*/ 1087 w 1276"/>
                  <a:gd name="T61" fmla="*/ 43 h 798"/>
                  <a:gd name="T62" fmla="*/ 1121 w 1276"/>
                  <a:gd name="T63" fmla="*/ 25 h 798"/>
                  <a:gd name="T64" fmla="*/ 1155 w 1276"/>
                  <a:gd name="T65" fmla="*/ 27 h 798"/>
                  <a:gd name="T66" fmla="*/ 1214 w 1276"/>
                  <a:gd name="T67" fmla="*/ 22 h 798"/>
                  <a:gd name="T68" fmla="*/ 1257 w 1276"/>
                  <a:gd name="T69" fmla="*/ 19 h 7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76" h="798">
                    <a:moveTo>
                      <a:pt x="1276" y="17"/>
                    </a:moveTo>
                    <a:lnTo>
                      <a:pt x="1273" y="0"/>
                    </a:lnTo>
                    <a:lnTo>
                      <a:pt x="1257" y="2"/>
                    </a:lnTo>
                    <a:lnTo>
                      <a:pt x="1237" y="3"/>
                    </a:lnTo>
                    <a:lnTo>
                      <a:pt x="1214" y="5"/>
                    </a:lnTo>
                    <a:lnTo>
                      <a:pt x="1186" y="6"/>
                    </a:lnTo>
                    <a:lnTo>
                      <a:pt x="1155" y="10"/>
                    </a:lnTo>
                    <a:lnTo>
                      <a:pt x="1121" y="16"/>
                    </a:lnTo>
                    <a:lnTo>
                      <a:pt x="1116" y="17"/>
                    </a:lnTo>
                    <a:lnTo>
                      <a:pt x="1079" y="27"/>
                    </a:lnTo>
                    <a:lnTo>
                      <a:pt x="1039" y="41"/>
                    </a:lnTo>
                    <a:lnTo>
                      <a:pt x="994" y="58"/>
                    </a:lnTo>
                    <a:lnTo>
                      <a:pt x="945" y="77"/>
                    </a:lnTo>
                    <a:lnTo>
                      <a:pt x="894" y="99"/>
                    </a:lnTo>
                    <a:lnTo>
                      <a:pt x="840" y="123"/>
                    </a:lnTo>
                    <a:lnTo>
                      <a:pt x="783" y="152"/>
                    </a:lnTo>
                    <a:lnTo>
                      <a:pt x="724" y="186"/>
                    </a:lnTo>
                    <a:lnTo>
                      <a:pt x="721" y="187"/>
                    </a:lnTo>
                    <a:lnTo>
                      <a:pt x="659" y="225"/>
                    </a:lnTo>
                    <a:lnTo>
                      <a:pt x="626" y="246"/>
                    </a:lnTo>
                    <a:lnTo>
                      <a:pt x="597" y="268"/>
                    </a:lnTo>
                    <a:lnTo>
                      <a:pt x="561" y="293"/>
                    </a:lnTo>
                    <a:lnTo>
                      <a:pt x="524" y="321"/>
                    </a:lnTo>
                    <a:lnTo>
                      <a:pt x="485" y="352"/>
                    </a:lnTo>
                    <a:lnTo>
                      <a:pt x="445" y="386"/>
                    </a:lnTo>
                    <a:lnTo>
                      <a:pt x="404" y="420"/>
                    </a:lnTo>
                    <a:lnTo>
                      <a:pt x="362" y="457"/>
                    </a:lnTo>
                    <a:lnTo>
                      <a:pt x="277" y="532"/>
                    </a:lnTo>
                    <a:lnTo>
                      <a:pt x="195" y="607"/>
                    </a:lnTo>
                    <a:lnTo>
                      <a:pt x="156" y="642"/>
                    </a:lnTo>
                    <a:lnTo>
                      <a:pt x="119" y="676"/>
                    </a:lnTo>
                    <a:lnTo>
                      <a:pt x="83" y="707"/>
                    </a:lnTo>
                    <a:lnTo>
                      <a:pt x="51" y="737"/>
                    </a:lnTo>
                    <a:lnTo>
                      <a:pt x="23" y="762"/>
                    </a:lnTo>
                    <a:lnTo>
                      <a:pt x="0" y="785"/>
                    </a:lnTo>
                    <a:lnTo>
                      <a:pt x="10" y="798"/>
                    </a:lnTo>
                    <a:lnTo>
                      <a:pt x="37" y="775"/>
                    </a:lnTo>
                    <a:lnTo>
                      <a:pt x="65" y="749"/>
                    </a:lnTo>
                    <a:lnTo>
                      <a:pt x="97" y="720"/>
                    </a:lnTo>
                    <a:lnTo>
                      <a:pt x="133" y="689"/>
                    </a:lnTo>
                    <a:lnTo>
                      <a:pt x="170" y="655"/>
                    </a:lnTo>
                    <a:lnTo>
                      <a:pt x="209" y="619"/>
                    </a:lnTo>
                    <a:lnTo>
                      <a:pt x="291" y="545"/>
                    </a:lnTo>
                    <a:lnTo>
                      <a:pt x="376" y="470"/>
                    </a:lnTo>
                    <a:lnTo>
                      <a:pt x="418" y="433"/>
                    </a:lnTo>
                    <a:lnTo>
                      <a:pt x="459" y="399"/>
                    </a:lnTo>
                    <a:lnTo>
                      <a:pt x="499" y="365"/>
                    </a:lnTo>
                    <a:lnTo>
                      <a:pt x="538" y="334"/>
                    </a:lnTo>
                    <a:lnTo>
                      <a:pt x="575" y="306"/>
                    </a:lnTo>
                    <a:lnTo>
                      <a:pt x="607" y="282"/>
                    </a:lnTo>
                    <a:lnTo>
                      <a:pt x="640" y="259"/>
                    </a:lnTo>
                    <a:lnTo>
                      <a:pt x="673" y="238"/>
                    </a:lnTo>
                    <a:lnTo>
                      <a:pt x="735" y="200"/>
                    </a:lnTo>
                    <a:lnTo>
                      <a:pt x="727" y="193"/>
                    </a:lnTo>
                    <a:lnTo>
                      <a:pt x="731" y="201"/>
                    </a:lnTo>
                    <a:lnTo>
                      <a:pt x="790" y="167"/>
                    </a:lnTo>
                    <a:lnTo>
                      <a:pt x="848" y="139"/>
                    </a:lnTo>
                    <a:lnTo>
                      <a:pt x="902" y="115"/>
                    </a:lnTo>
                    <a:lnTo>
                      <a:pt x="953" y="92"/>
                    </a:lnTo>
                    <a:lnTo>
                      <a:pt x="1001" y="74"/>
                    </a:lnTo>
                    <a:lnTo>
                      <a:pt x="1046" y="57"/>
                    </a:lnTo>
                    <a:lnTo>
                      <a:pt x="1087" y="43"/>
                    </a:lnTo>
                    <a:lnTo>
                      <a:pt x="1124" y="33"/>
                    </a:lnTo>
                    <a:lnTo>
                      <a:pt x="1121" y="25"/>
                    </a:lnTo>
                    <a:lnTo>
                      <a:pt x="1121" y="33"/>
                    </a:lnTo>
                    <a:lnTo>
                      <a:pt x="1155" y="27"/>
                    </a:lnTo>
                    <a:lnTo>
                      <a:pt x="1186" y="23"/>
                    </a:lnTo>
                    <a:lnTo>
                      <a:pt x="1214" y="22"/>
                    </a:lnTo>
                    <a:lnTo>
                      <a:pt x="1237" y="20"/>
                    </a:lnTo>
                    <a:lnTo>
                      <a:pt x="1257" y="19"/>
                    </a:lnTo>
                    <a:lnTo>
                      <a:pt x="127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737" y="2931"/>
                <a:ext cx="577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2788" y="2966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2846" y="2966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2999" y="2966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3052" y="2966"/>
                <a:ext cx="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3221" y="3044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1894830" y="2242666"/>
              <a:ext cx="3000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1326505" y="2503016"/>
              <a:ext cx="1547813" cy="698500"/>
              <a:chOff x="1058" y="3234"/>
              <a:chExt cx="975" cy="440"/>
            </a:xfrm>
          </p:grpSpPr>
          <p:sp>
            <p:nvSpPr>
              <p:cNvPr id="21" name="Rectangle 76"/>
              <p:cNvSpPr>
                <a:spLocks noChangeArrowheads="1"/>
              </p:cNvSpPr>
              <p:nvPr/>
            </p:nvSpPr>
            <p:spPr bwMode="auto">
              <a:xfrm>
                <a:off x="1949" y="3419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1058" y="3234"/>
                <a:ext cx="975" cy="440"/>
                <a:chOff x="976" y="3568"/>
                <a:chExt cx="975" cy="440"/>
              </a:xfrm>
            </p:grpSpPr>
            <p:grpSp>
              <p:nvGrpSpPr>
                <p:cNvPr id="23" name="Group 78"/>
                <p:cNvGrpSpPr>
                  <a:grpSpLocks/>
                </p:cNvGrpSpPr>
                <p:nvPr/>
              </p:nvGrpSpPr>
              <p:grpSpPr bwMode="auto">
                <a:xfrm>
                  <a:off x="976" y="3568"/>
                  <a:ext cx="975" cy="440"/>
                  <a:chOff x="1652" y="3407"/>
                  <a:chExt cx="975" cy="440"/>
                </a:xfrm>
              </p:grpSpPr>
              <p:sp>
                <p:nvSpPr>
                  <p:cNvPr id="25" name="Freeform 79"/>
                  <p:cNvSpPr>
                    <a:spLocks/>
                  </p:cNvSpPr>
                  <p:nvPr/>
                </p:nvSpPr>
                <p:spPr bwMode="auto">
                  <a:xfrm>
                    <a:off x="1652" y="3407"/>
                    <a:ext cx="975" cy="440"/>
                  </a:xfrm>
                  <a:custGeom>
                    <a:avLst/>
                    <a:gdLst>
                      <a:gd name="T0" fmla="*/ 975 w 975"/>
                      <a:gd name="T1" fmla="*/ 17 h 440"/>
                      <a:gd name="T2" fmla="*/ 974 w 975"/>
                      <a:gd name="T3" fmla="*/ 0 h 440"/>
                      <a:gd name="T4" fmla="*/ 957 w 975"/>
                      <a:gd name="T5" fmla="*/ 2 h 440"/>
                      <a:gd name="T6" fmla="*/ 935 w 975"/>
                      <a:gd name="T7" fmla="*/ 2 h 440"/>
                      <a:gd name="T8" fmla="*/ 909 w 975"/>
                      <a:gd name="T9" fmla="*/ 3 h 440"/>
                      <a:gd name="T10" fmla="*/ 879 w 975"/>
                      <a:gd name="T11" fmla="*/ 4 h 440"/>
                      <a:gd name="T12" fmla="*/ 848 w 975"/>
                      <a:gd name="T13" fmla="*/ 7 h 440"/>
                      <a:gd name="T14" fmla="*/ 814 w 975"/>
                      <a:gd name="T15" fmla="*/ 11 h 440"/>
                      <a:gd name="T16" fmla="*/ 778 w 975"/>
                      <a:gd name="T17" fmla="*/ 17 h 440"/>
                      <a:gd name="T18" fmla="*/ 774 w 975"/>
                      <a:gd name="T19" fmla="*/ 18 h 440"/>
                      <a:gd name="T20" fmla="*/ 738 w 975"/>
                      <a:gd name="T21" fmla="*/ 28 h 440"/>
                      <a:gd name="T22" fmla="*/ 698 w 975"/>
                      <a:gd name="T23" fmla="*/ 40 h 440"/>
                      <a:gd name="T24" fmla="*/ 656 w 975"/>
                      <a:gd name="T25" fmla="*/ 54 h 440"/>
                      <a:gd name="T26" fmla="*/ 611 w 975"/>
                      <a:gd name="T27" fmla="*/ 71 h 440"/>
                      <a:gd name="T28" fmla="*/ 564 w 975"/>
                      <a:gd name="T29" fmla="*/ 89 h 440"/>
                      <a:gd name="T30" fmla="*/ 516 w 975"/>
                      <a:gd name="T31" fmla="*/ 109 h 440"/>
                      <a:gd name="T32" fmla="*/ 468 w 975"/>
                      <a:gd name="T33" fmla="*/ 132 h 440"/>
                      <a:gd name="T34" fmla="*/ 422 w 975"/>
                      <a:gd name="T35" fmla="*/ 154 h 440"/>
                      <a:gd name="T36" fmla="*/ 374 w 975"/>
                      <a:gd name="T37" fmla="*/ 180 h 440"/>
                      <a:gd name="T38" fmla="*/ 350 w 975"/>
                      <a:gd name="T39" fmla="*/ 192 h 440"/>
                      <a:gd name="T40" fmla="*/ 325 w 975"/>
                      <a:gd name="T41" fmla="*/ 206 h 440"/>
                      <a:gd name="T42" fmla="*/ 322 w 975"/>
                      <a:gd name="T43" fmla="*/ 208 h 440"/>
                      <a:gd name="T44" fmla="*/ 271 w 975"/>
                      <a:gd name="T45" fmla="*/ 239 h 440"/>
                      <a:gd name="T46" fmla="*/ 218 w 975"/>
                      <a:gd name="T47" fmla="*/ 274 h 440"/>
                      <a:gd name="T48" fmla="*/ 167 w 975"/>
                      <a:gd name="T49" fmla="*/ 310 h 440"/>
                      <a:gd name="T50" fmla="*/ 118 w 975"/>
                      <a:gd name="T51" fmla="*/ 344 h 440"/>
                      <a:gd name="T52" fmla="*/ 71 w 975"/>
                      <a:gd name="T53" fmla="*/ 376 h 440"/>
                      <a:gd name="T54" fmla="*/ 49 w 975"/>
                      <a:gd name="T55" fmla="*/ 390 h 440"/>
                      <a:gd name="T56" fmla="*/ 31 w 975"/>
                      <a:gd name="T57" fmla="*/ 404 h 440"/>
                      <a:gd name="T58" fmla="*/ 14 w 975"/>
                      <a:gd name="T59" fmla="*/ 416 h 440"/>
                      <a:gd name="T60" fmla="*/ 0 w 975"/>
                      <a:gd name="T61" fmla="*/ 425 h 440"/>
                      <a:gd name="T62" fmla="*/ 11 w 975"/>
                      <a:gd name="T63" fmla="*/ 440 h 440"/>
                      <a:gd name="T64" fmla="*/ 28 w 975"/>
                      <a:gd name="T65" fmla="*/ 428 h 440"/>
                      <a:gd name="T66" fmla="*/ 45 w 975"/>
                      <a:gd name="T67" fmla="*/ 417 h 440"/>
                      <a:gd name="T68" fmla="*/ 63 w 975"/>
                      <a:gd name="T69" fmla="*/ 403 h 440"/>
                      <a:gd name="T70" fmla="*/ 85 w 975"/>
                      <a:gd name="T71" fmla="*/ 389 h 440"/>
                      <a:gd name="T72" fmla="*/ 132 w 975"/>
                      <a:gd name="T73" fmla="*/ 356 h 440"/>
                      <a:gd name="T74" fmla="*/ 181 w 975"/>
                      <a:gd name="T75" fmla="*/ 322 h 440"/>
                      <a:gd name="T76" fmla="*/ 232 w 975"/>
                      <a:gd name="T77" fmla="*/ 287 h 440"/>
                      <a:gd name="T78" fmla="*/ 285 w 975"/>
                      <a:gd name="T79" fmla="*/ 252 h 440"/>
                      <a:gd name="T80" fmla="*/ 336 w 975"/>
                      <a:gd name="T81" fmla="*/ 221 h 440"/>
                      <a:gd name="T82" fmla="*/ 330 w 975"/>
                      <a:gd name="T83" fmla="*/ 215 h 440"/>
                      <a:gd name="T84" fmla="*/ 333 w 975"/>
                      <a:gd name="T85" fmla="*/ 222 h 440"/>
                      <a:gd name="T86" fmla="*/ 358 w 975"/>
                      <a:gd name="T87" fmla="*/ 208 h 440"/>
                      <a:gd name="T88" fmla="*/ 383 w 975"/>
                      <a:gd name="T89" fmla="*/ 194 h 440"/>
                      <a:gd name="T90" fmla="*/ 429 w 975"/>
                      <a:gd name="T91" fmla="*/ 170 h 440"/>
                      <a:gd name="T92" fmla="*/ 476 w 975"/>
                      <a:gd name="T93" fmla="*/ 147 h 440"/>
                      <a:gd name="T94" fmla="*/ 524 w 975"/>
                      <a:gd name="T95" fmla="*/ 124 h 440"/>
                      <a:gd name="T96" fmla="*/ 572 w 975"/>
                      <a:gd name="T97" fmla="*/ 105 h 440"/>
                      <a:gd name="T98" fmla="*/ 619 w 975"/>
                      <a:gd name="T99" fmla="*/ 86 h 440"/>
                      <a:gd name="T100" fmla="*/ 664 w 975"/>
                      <a:gd name="T101" fmla="*/ 69 h 440"/>
                      <a:gd name="T102" fmla="*/ 705 w 975"/>
                      <a:gd name="T103" fmla="*/ 55 h 440"/>
                      <a:gd name="T104" fmla="*/ 744 w 975"/>
                      <a:gd name="T105" fmla="*/ 44 h 440"/>
                      <a:gd name="T106" fmla="*/ 781 w 975"/>
                      <a:gd name="T107" fmla="*/ 34 h 440"/>
                      <a:gd name="T108" fmla="*/ 778 w 975"/>
                      <a:gd name="T109" fmla="*/ 26 h 440"/>
                      <a:gd name="T110" fmla="*/ 778 w 975"/>
                      <a:gd name="T111" fmla="*/ 34 h 440"/>
                      <a:gd name="T112" fmla="*/ 814 w 975"/>
                      <a:gd name="T113" fmla="*/ 28 h 440"/>
                      <a:gd name="T114" fmla="*/ 848 w 975"/>
                      <a:gd name="T115" fmla="*/ 24 h 440"/>
                      <a:gd name="T116" fmla="*/ 879 w 975"/>
                      <a:gd name="T117" fmla="*/ 21 h 440"/>
                      <a:gd name="T118" fmla="*/ 909 w 975"/>
                      <a:gd name="T119" fmla="*/ 20 h 440"/>
                      <a:gd name="T120" fmla="*/ 935 w 975"/>
                      <a:gd name="T121" fmla="*/ 18 h 440"/>
                      <a:gd name="T122" fmla="*/ 957 w 975"/>
                      <a:gd name="T123" fmla="*/ 18 h 440"/>
                      <a:gd name="T124" fmla="*/ 975 w 975"/>
                      <a:gd name="T125" fmla="*/ 17 h 440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975" h="440">
                        <a:moveTo>
                          <a:pt x="975" y="17"/>
                        </a:moveTo>
                        <a:lnTo>
                          <a:pt x="974" y="0"/>
                        </a:lnTo>
                        <a:lnTo>
                          <a:pt x="957" y="2"/>
                        </a:lnTo>
                        <a:lnTo>
                          <a:pt x="935" y="2"/>
                        </a:lnTo>
                        <a:lnTo>
                          <a:pt x="909" y="3"/>
                        </a:lnTo>
                        <a:lnTo>
                          <a:pt x="879" y="4"/>
                        </a:lnTo>
                        <a:lnTo>
                          <a:pt x="848" y="7"/>
                        </a:lnTo>
                        <a:lnTo>
                          <a:pt x="814" y="11"/>
                        </a:lnTo>
                        <a:lnTo>
                          <a:pt x="778" y="17"/>
                        </a:lnTo>
                        <a:lnTo>
                          <a:pt x="774" y="18"/>
                        </a:lnTo>
                        <a:lnTo>
                          <a:pt x="738" y="28"/>
                        </a:lnTo>
                        <a:lnTo>
                          <a:pt x="698" y="40"/>
                        </a:lnTo>
                        <a:lnTo>
                          <a:pt x="656" y="54"/>
                        </a:lnTo>
                        <a:lnTo>
                          <a:pt x="611" y="71"/>
                        </a:lnTo>
                        <a:lnTo>
                          <a:pt x="564" y="89"/>
                        </a:lnTo>
                        <a:lnTo>
                          <a:pt x="516" y="109"/>
                        </a:lnTo>
                        <a:lnTo>
                          <a:pt x="468" y="132"/>
                        </a:lnTo>
                        <a:lnTo>
                          <a:pt x="422" y="154"/>
                        </a:lnTo>
                        <a:lnTo>
                          <a:pt x="374" y="180"/>
                        </a:lnTo>
                        <a:lnTo>
                          <a:pt x="350" y="192"/>
                        </a:lnTo>
                        <a:lnTo>
                          <a:pt x="325" y="206"/>
                        </a:lnTo>
                        <a:lnTo>
                          <a:pt x="322" y="208"/>
                        </a:lnTo>
                        <a:lnTo>
                          <a:pt x="271" y="239"/>
                        </a:lnTo>
                        <a:lnTo>
                          <a:pt x="218" y="274"/>
                        </a:lnTo>
                        <a:lnTo>
                          <a:pt x="167" y="310"/>
                        </a:lnTo>
                        <a:lnTo>
                          <a:pt x="118" y="344"/>
                        </a:lnTo>
                        <a:lnTo>
                          <a:pt x="71" y="376"/>
                        </a:lnTo>
                        <a:lnTo>
                          <a:pt x="49" y="390"/>
                        </a:lnTo>
                        <a:lnTo>
                          <a:pt x="31" y="404"/>
                        </a:lnTo>
                        <a:lnTo>
                          <a:pt x="14" y="416"/>
                        </a:lnTo>
                        <a:lnTo>
                          <a:pt x="0" y="425"/>
                        </a:lnTo>
                        <a:lnTo>
                          <a:pt x="11" y="440"/>
                        </a:lnTo>
                        <a:lnTo>
                          <a:pt x="28" y="428"/>
                        </a:lnTo>
                        <a:lnTo>
                          <a:pt x="45" y="417"/>
                        </a:lnTo>
                        <a:lnTo>
                          <a:pt x="63" y="403"/>
                        </a:lnTo>
                        <a:lnTo>
                          <a:pt x="85" y="389"/>
                        </a:lnTo>
                        <a:lnTo>
                          <a:pt x="132" y="356"/>
                        </a:lnTo>
                        <a:lnTo>
                          <a:pt x="181" y="322"/>
                        </a:lnTo>
                        <a:lnTo>
                          <a:pt x="232" y="287"/>
                        </a:lnTo>
                        <a:lnTo>
                          <a:pt x="285" y="252"/>
                        </a:lnTo>
                        <a:lnTo>
                          <a:pt x="336" y="221"/>
                        </a:lnTo>
                        <a:lnTo>
                          <a:pt x="330" y="215"/>
                        </a:lnTo>
                        <a:lnTo>
                          <a:pt x="333" y="222"/>
                        </a:lnTo>
                        <a:lnTo>
                          <a:pt x="358" y="208"/>
                        </a:lnTo>
                        <a:lnTo>
                          <a:pt x="383" y="194"/>
                        </a:lnTo>
                        <a:lnTo>
                          <a:pt x="429" y="170"/>
                        </a:lnTo>
                        <a:lnTo>
                          <a:pt x="476" y="147"/>
                        </a:lnTo>
                        <a:lnTo>
                          <a:pt x="524" y="124"/>
                        </a:lnTo>
                        <a:lnTo>
                          <a:pt x="572" y="105"/>
                        </a:lnTo>
                        <a:lnTo>
                          <a:pt x="619" y="86"/>
                        </a:lnTo>
                        <a:lnTo>
                          <a:pt x="664" y="69"/>
                        </a:lnTo>
                        <a:lnTo>
                          <a:pt x="705" y="55"/>
                        </a:lnTo>
                        <a:lnTo>
                          <a:pt x="744" y="44"/>
                        </a:lnTo>
                        <a:lnTo>
                          <a:pt x="781" y="34"/>
                        </a:lnTo>
                        <a:lnTo>
                          <a:pt x="778" y="26"/>
                        </a:lnTo>
                        <a:lnTo>
                          <a:pt x="778" y="34"/>
                        </a:lnTo>
                        <a:lnTo>
                          <a:pt x="814" y="28"/>
                        </a:lnTo>
                        <a:lnTo>
                          <a:pt x="848" y="24"/>
                        </a:lnTo>
                        <a:lnTo>
                          <a:pt x="879" y="21"/>
                        </a:lnTo>
                        <a:lnTo>
                          <a:pt x="909" y="20"/>
                        </a:lnTo>
                        <a:lnTo>
                          <a:pt x="935" y="18"/>
                        </a:lnTo>
                        <a:lnTo>
                          <a:pt x="957" y="18"/>
                        </a:lnTo>
                        <a:lnTo>
                          <a:pt x="9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364" y="3461"/>
                    <a:ext cx="228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292" y="3488"/>
                    <a:ext cx="157" cy="1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Rectangle 84"/>
                <p:cNvSpPr>
                  <a:spLocks noChangeArrowheads="1"/>
                </p:cNvSpPr>
                <p:nvPr/>
              </p:nvSpPr>
              <p:spPr bwMode="auto">
                <a:xfrm>
                  <a:off x="1675" y="3681"/>
                  <a:ext cx="0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" name="TextBox 7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75423" y="1148521"/>
              <a:ext cx="570990" cy="36933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6" name="TextBox 7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396927" y="1813871"/>
              <a:ext cx="1688283" cy="612796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7" name="TextBox 7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867680" y="2273359"/>
              <a:ext cx="540469" cy="394210"/>
            </a:xfrm>
            <a:prstGeom prst="rect">
              <a:avLst/>
            </a:prstGeom>
            <a:blipFill rotWithShape="1">
              <a:blip r:embed="rId6"/>
              <a:stretch>
                <a:fillRect b="-461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8" name="TextBox 7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088232" y="2368748"/>
              <a:ext cx="426719" cy="369332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9" name="TextBox 7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316576" y="2685568"/>
              <a:ext cx="768159" cy="612796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0" name="TextBox 8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10107" y="806534"/>
              <a:ext cx="383438" cy="36933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2112963" y="1044575"/>
            <a:ext cx="4651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容性</a:t>
            </a: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1116013" y="1628775"/>
            <a:ext cx="4651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感性</a:t>
            </a:r>
          </a:p>
        </p:txBody>
      </p:sp>
      <p:grpSp>
        <p:nvGrpSpPr>
          <p:cNvPr id="52" name="Group 41"/>
          <p:cNvGrpSpPr>
            <a:grpSpLocks/>
          </p:cNvGrpSpPr>
          <p:nvPr/>
        </p:nvGrpSpPr>
        <p:grpSpPr bwMode="auto">
          <a:xfrm>
            <a:off x="1905000" y="1330325"/>
            <a:ext cx="230188" cy="1898650"/>
            <a:chOff x="1340" y="2829"/>
            <a:chExt cx="145" cy="1196"/>
          </a:xfrm>
        </p:grpSpPr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1340" y="3171"/>
              <a:ext cx="39" cy="34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1340" y="3732"/>
              <a:ext cx="39" cy="35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44"/>
            <p:cNvGrpSpPr>
              <a:grpSpLocks/>
            </p:cNvGrpSpPr>
            <p:nvPr/>
          </p:nvGrpSpPr>
          <p:grpSpPr bwMode="auto">
            <a:xfrm>
              <a:off x="1356" y="2829"/>
              <a:ext cx="129" cy="1196"/>
              <a:chOff x="2032" y="2668"/>
              <a:chExt cx="129" cy="1196"/>
            </a:xfrm>
          </p:grpSpPr>
          <p:grpSp>
            <p:nvGrpSpPr>
              <p:cNvPr id="56" name="Group 45"/>
              <p:cNvGrpSpPr>
                <a:grpSpLocks/>
              </p:cNvGrpSpPr>
              <p:nvPr/>
            </p:nvGrpSpPr>
            <p:grpSpPr bwMode="auto">
              <a:xfrm>
                <a:off x="2032" y="2668"/>
                <a:ext cx="9" cy="1196"/>
                <a:chOff x="2032" y="2668"/>
                <a:chExt cx="9" cy="1196"/>
              </a:xfrm>
            </p:grpSpPr>
            <p:sp>
              <p:nvSpPr>
                <p:cNvPr id="59" name="Freeform 46"/>
                <p:cNvSpPr>
                  <a:spLocks/>
                </p:cNvSpPr>
                <p:nvPr/>
              </p:nvSpPr>
              <p:spPr bwMode="auto">
                <a:xfrm>
                  <a:off x="2032" y="2668"/>
                  <a:ext cx="9" cy="42"/>
                </a:xfrm>
                <a:custGeom>
                  <a:avLst/>
                  <a:gdLst>
                    <a:gd name="T0" fmla="*/ 9 w 9"/>
                    <a:gd name="T1" fmla="*/ 6 h 42"/>
                    <a:gd name="T2" fmla="*/ 9 w 9"/>
                    <a:gd name="T3" fmla="*/ 4 h 42"/>
                    <a:gd name="T4" fmla="*/ 8 w 9"/>
                    <a:gd name="T5" fmla="*/ 3 h 42"/>
                    <a:gd name="T6" fmla="*/ 6 w 9"/>
                    <a:gd name="T7" fmla="*/ 1 h 42"/>
                    <a:gd name="T8" fmla="*/ 4 w 9"/>
                    <a:gd name="T9" fmla="*/ 0 h 42"/>
                    <a:gd name="T10" fmla="*/ 4 w 9"/>
                    <a:gd name="T11" fmla="*/ 0 h 42"/>
                    <a:gd name="T12" fmla="*/ 3 w 9"/>
                    <a:gd name="T13" fmla="*/ 1 h 42"/>
                    <a:gd name="T14" fmla="*/ 1 w 9"/>
                    <a:gd name="T15" fmla="*/ 3 h 42"/>
                    <a:gd name="T16" fmla="*/ 0 w 9"/>
                    <a:gd name="T17" fmla="*/ 4 h 42"/>
                    <a:gd name="T18" fmla="*/ 0 w 9"/>
                    <a:gd name="T19" fmla="*/ 37 h 42"/>
                    <a:gd name="T20" fmla="*/ 0 w 9"/>
                    <a:gd name="T21" fmla="*/ 38 h 42"/>
                    <a:gd name="T22" fmla="*/ 1 w 9"/>
                    <a:gd name="T23" fmla="*/ 40 h 42"/>
                    <a:gd name="T24" fmla="*/ 3 w 9"/>
                    <a:gd name="T25" fmla="*/ 41 h 42"/>
                    <a:gd name="T26" fmla="*/ 4 w 9"/>
                    <a:gd name="T27" fmla="*/ 42 h 42"/>
                    <a:gd name="T28" fmla="*/ 6 w 9"/>
                    <a:gd name="T29" fmla="*/ 42 h 42"/>
                    <a:gd name="T30" fmla="*/ 8 w 9"/>
                    <a:gd name="T31" fmla="*/ 41 h 42"/>
                    <a:gd name="T32" fmla="*/ 9 w 9"/>
                    <a:gd name="T33" fmla="*/ 40 h 42"/>
                    <a:gd name="T34" fmla="*/ 9 w 9"/>
                    <a:gd name="T35" fmla="*/ 38 h 42"/>
                    <a:gd name="T36" fmla="*/ 9 w 9"/>
                    <a:gd name="T37" fmla="*/ 6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2">
                      <a:moveTo>
                        <a:pt x="9" y="6"/>
                      </a:moveTo>
                      <a:lnTo>
                        <a:pt x="9" y="4"/>
                      </a:lnTo>
                      <a:lnTo>
                        <a:pt x="8" y="3"/>
                      </a:lnTo>
                      <a:lnTo>
                        <a:pt x="6" y="1"/>
                      </a:lnTo>
                      <a:lnTo>
                        <a:pt x="4" y="0"/>
                      </a:lnTo>
                      <a:lnTo>
                        <a:pt x="3" y="1"/>
                      </a:lnTo>
                      <a:lnTo>
                        <a:pt x="1" y="3"/>
                      </a:lnTo>
                      <a:lnTo>
                        <a:pt x="0" y="4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2"/>
                      </a:lnTo>
                      <a:lnTo>
                        <a:pt x="6" y="42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8"/>
                      </a:ln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Freeform 47"/>
                <p:cNvSpPr>
                  <a:spLocks/>
                </p:cNvSpPr>
                <p:nvPr/>
              </p:nvSpPr>
              <p:spPr bwMode="auto">
                <a:xfrm>
                  <a:off x="2032" y="2727"/>
                  <a:ext cx="9" cy="17"/>
                </a:xfrm>
                <a:custGeom>
                  <a:avLst/>
                  <a:gdLst>
                    <a:gd name="T0" fmla="*/ 9 w 9"/>
                    <a:gd name="T1" fmla="*/ 5 h 17"/>
                    <a:gd name="T2" fmla="*/ 9 w 9"/>
                    <a:gd name="T3" fmla="*/ 3 h 17"/>
                    <a:gd name="T4" fmla="*/ 9 w 9"/>
                    <a:gd name="T5" fmla="*/ 2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2 h 17"/>
                    <a:gd name="T16" fmla="*/ 0 w 9"/>
                    <a:gd name="T17" fmla="*/ 3 h 17"/>
                    <a:gd name="T18" fmla="*/ 0 w 9"/>
                    <a:gd name="T19" fmla="*/ 12 h 17"/>
                    <a:gd name="T20" fmla="*/ 0 w 9"/>
                    <a:gd name="T21" fmla="*/ 13 h 17"/>
                    <a:gd name="T22" fmla="*/ 1 w 9"/>
                    <a:gd name="T23" fmla="*/ 15 h 17"/>
                    <a:gd name="T24" fmla="*/ 3 w 9"/>
                    <a:gd name="T25" fmla="*/ 16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6 h 17"/>
                    <a:gd name="T32" fmla="*/ 9 w 9"/>
                    <a:gd name="T33" fmla="*/ 15 h 17"/>
                    <a:gd name="T34" fmla="*/ 9 w 9"/>
                    <a:gd name="T35" fmla="*/ 13 h 17"/>
                    <a:gd name="T36" fmla="*/ 9 w 9"/>
                    <a:gd name="T37" fmla="*/ 5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5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5"/>
                      </a:lnTo>
                      <a:lnTo>
                        <a:pt x="3" y="16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6"/>
                      </a:lnTo>
                      <a:lnTo>
                        <a:pt x="9" y="15"/>
                      </a:lnTo>
                      <a:lnTo>
                        <a:pt x="9" y="13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48"/>
                <p:cNvSpPr>
                  <a:spLocks/>
                </p:cNvSpPr>
                <p:nvPr/>
              </p:nvSpPr>
              <p:spPr bwMode="auto">
                <a:xfrm>
                  <a:off x="2032" y="2761"/>
                  <a:ext cx="9" cy="43"/>
                </a:xfrm>
                <a:custGeom>
                  <a:avLst/>
                  <a:gdLst>
                    <a:gd name="T0" fmla="*/ 9 w 9"/>
                    <a:gd name="T1" fmla="*/ 5 h 43"/>
                    <a:gd name="T2" fmla="*/ 9 w 9"/>
                    <a:gd name="T3" fmla="*/ 3 h 43"/>
                    <a:gd name="T4" fmla="*/ 9 w 9"/>
                    <a:gd name="T5" fmla="*/ 2 h 43"/>
                    <a:gd name="T6" fmla="*/ 8 w 9"/>
                    <a:gd name="T7" fmla="*/ 0 h 43"/>
                    <a:gd name="T8" fmla="*/ 6 w 9"/>
                    <a:gd name="T9" fmla="*/ 0 h 43"/>
                    <a:gd name="T10" fmla="*/ 4 w 9"/>
                    <a:gd name="T11" fmla="*/ 0 h 43"/>
                    <a:gd name="T12" fmla="*/ 3 w 9"/>
                    <a:gd name="T13" fmla="*/ 0 h 43"/>
                    <a:gd name="T14" fmla="*/ 1 w 9"/>
                    <a:gd name="T15" fmla="*/ 2 h 43"/>
                    <a:gd name="T16" fmla="*/ 0 w 9"/>
                    <a:gd name="T17" fmla="*/ 3 h 43"/>
                    <a:gd name="T18" fmla="*/ 0 w 9"/>
                    <a:gd name="T19" fmla="*/ 37 h 43"/>
                    <a:gd name="T20" fmla="*/ 0 w 9"/>
                    <a:gd name="T21" fmla="*/ 38 h 43"/>
                    <a:gd name="T22" fmla="*/ 1 w 9"/>
                    <a:gd name="T23" fmla="*/ 40 h 43"/>
                    <a:gd name="T24" fmla="*/ 3 w 9"/>
                    <a:gd name="T25" fmla="*/ 41 h 43"/>
                    <a:gd name="T26" fmla="*/ 4 w 9"/>
                    <a:gd name="T27" fmla="*/ 43 h 43"/>
                    <a:gd name="T28" fmla="*/ 6 w 9"/>
                    <a:gd name="T29" fmla="*/ 43 h 43"/>
                    <a:gd name="T30" fmla="*/ 8 w 9"/>
                    <a:gd name="T31" fmla="*/ 41 h 43"/>
                    <a:gd name="T32" fmla="*/ 9 w 9"/>
                    <a:gd name="T33" fmla="*/ 40 h 43"/>
                    <a:gd name="T34" fmla="*/ 9 w 9"/>
                    <a:gd name="T35" fmla="*/ 38 h 43"/>
                    <a:gd name="T36" fmla="*/ 9 w 9"/>
                    <a:gd name="T37" fmla="*/ 5 h 4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3">
                      <a:moveTo>
                        <a:pt x="9" y="5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3"/>
                      </a:lnTo>
                      <a:lnTo>
                        <a:pt x="6" y="43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8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49"/>
                <p:cNvSpPr>
                  <a:spLocks/>
                </p:cNvSpPr>
                <p:nvPr/>
              </p:nvSpPr>
              <p:spPr bwMode="auto">
                <a:xfrm>
                  <a:off x="2032" y="2821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2 h 17"/>
                    <a:gd name="T4" fmla="*/ 9 w 9"/>
                    <a:gd name="T5" fmla="*/ 1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1 h 17"/>
                    <a:gd name="T16" fmla="*/ 0 w 9"/>
                    <a:gd name="T17" fmla="*/ 2 h 17"/>
                    <a:gd name="T18" fmla="*/ 0 w 9"/>
                    <a:gd name="T19" fmla="*/ 11 h 17"/>
                    <a:gd name="T20" fmla="*/ 0 w 9"/>
                    <a:gd name="T21" fmla="*/ 12 h 17"/>
                    <a:gd name="T22" fmla="*/ 1 w 9"/>
                    <a:gd name="T23" fmla="*/ 14 h 17"/>
                    <a:gd name="T24" fmla="*/ 3 w 9"/>
                    <a:gd name="T25" fmla="*/ 15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5 h 17"/>
                    <a:gd name="T32" fmla="*/ 9 w 9"/>
                    <a:gd name="T33" fmla="*/ 14 h 17"/>
                    <a:gd name="T34" fmla="*/ 9 w 9"/>
                    <a:gd name="T35" fmla="*/ 12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2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5"/>
                      </a:lnTo>
                      <a:lnTo>
                        <a:pt x="9" y="14"/>
                      </a:lnTo>
                      <a:lnTo>
                        <a:pt x="9" y="12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50"/>
                <p:cNvSpPr>
                  <a:spLocks/>
                </p:cNvSpPr>
                <p:nvPr/>
              </p:nvSpPr>
              <p:spPr bwMode="auto">
                <a:xfrm>
                  <a:off x="2032" y="2855"/>
                  <a:ext cx="9" cy="42"/>
                </a:xfrm>
                <a:custGeom>
                  <a:avLst/>
                  <a:gdLst>
                    <a:gd name="T0" fmla="*/ 9 w 9"/>
                    <a:gd name="T1" fmla="*/ 4 h 42"/>
                    <a:gd name="T2" fmla="*/ 9 w 9"/>
                    <a:gd name="T3" fmla="*/ 2 h 42"/>
                    <a:gd name="T4" fmla="*/ 9 w 9"/>
                    <a:gd name="T5" fmla="*/ 1 h 42"/>
                    <a:gd name="T6" fmla="*/ 8 w 9"/>
                    <a:gd name="T7" fmla="*/ 0 h 42"/>
                    <a:gd name="T8" fmla="*/ 6 w 9"/>
                    <a:gd name="T9" fmla="*/ 0 h 42"/>
                    <a:gd name="T10" fmla="*/ 4 w 9"/>
                    <a:gd name="T11" fmla="*/ 0 h 42"/>
                    <a:gd name="T12" fmla="*/ 3 w 9"/>
                    <a:gd name="T13" fmla="*/ 0 h 42"/>
                    <a:gd name="T14" fmla="*/ 1 w 9"/>
                    <a:gd name="T15" fmla="*/ 1 h 42"/>
                    <a:gd name="T16" fmla="*/ 0 w 9"/>
                    <a:gd name="T17" fmla="*/ 2 h 42"/>
                    <a:gd name="T18" fmla="*/ 0 w 9"/>
                    <a:gd name="T19" fmla="*/ 36 h 42"/>
                    <a:gd name="T20" fmla="*/ 0 w 9"/>
                    <a:gd name="T21" fmla="*/ 38 h 42"/>
                    <a:gd name="T22" fmla="*/ 1 w 9"/>
                    <a:gd name="T23" fmla="*/ 39 h 42"/>
                    <a:gd name="T24" fmla="*/ 3 w 9"/>
                    <a:gd name="T25" fmla="*/ 41 h 42"/>
                    <a:gd name="T26" fmla="*/ 4 w 9"/>
                    <a:gd name="T27" fmla="*/ 42 h 42"/>
                    <a:gd name="T28" fmla="*/ 6 w 9"/>
                    <a:gd name="T29" fmla="*/ 42 h 42"/>
                    <a:gd name="T30" fmla="*/ 8 w 9"/>
                    <a:gd name="T31" fmla="*/ 41 h 42"/>
                    <a:gd name="T32" fmla="*/ 9 w 9"/>
                    <a:gd name="T33" fmla="*/ 39 h 42"/>
                    <a:gd name="T34" fmla="*/ 9 w 9"/>
                    <a:gd name="T35" fmla="*/ 38 h 42"/>
                    <a:gd name="T36" fmla="*/ 9 w 9"/>
                    <a:gd name="T37" fmla="*/ 4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2">
                      <a:moveTo>
                        <a:pt x="9" y="4"/>
                      </a:moveTo>
                      <a:lnTo>
                        <a:pt x="9" y="2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6"/>
                      </a:lnTo>
                      <a:lnTo>
                        <a:pt x="0" y="38"/>
                      </a:lnTo>
                      <a:lnTo>
                        <a:pt x="1" y="39"/>
                      </a:lnTo>
                      <a:lnTo>
                        <a:pt x="3" y="41"/>
                      </a:lnTo>
                      <a:lnTo>
                        <a:pt x="4" y="42"/>
                      </a:lnTo>
                      <a:lnTo>
                        <a:pt x="6" y="42"/>
                      </a:lnTo>
                      <a:lnTo>
                        <a:pt x="8" y="41"/>
                      </a:lnTo>
                      <a:lnTo>
                        <a:pt x="9" y="39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1"/>
                <p:cNvSpPr>
                  <a:spLocks/>
                </p:cNvSpPr>
                <p:nvPr/>
              </p:nvSpPr>
              <p:spPr bwMode="auto">
                <a:xfrm>
                  <a:off x="2032" y="2914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3 h 17"/>
                    <a:gd name="T4" fmla="*/ 9 w 9"/>
                    <a:gd name="T5" fmla="*/ 1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1 h 17"/>
                    <a:gd name="T16" fmla="*/ 0 w 9"/>
                    <a:gd name="T17" fmla="*/ 3 h 17"/>
                    <a:gd name="T18" fmla="*/ 0 w 9"/>
                    <a:gd name="T19" fmla="*/ 11 h 17"/>
                    <a:gd name="T20" fmla="*/ 0 w 9"/>
                    <a:gd name="T21" fmla="*/ 13 h 17"/>
                    <a:gd name="T22" fmla="*/ 1 w 9"/>
                    <a:gd name="T23" fmla="*/ 14 h 17"/>
                    <a:gd name="T24" fmla="*/ 3 w 9"/>
                    <a:gd name="T25" fmla="*/ 15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5 h 17"/>
                    <a:gd name="T32" fmla="*/ 9 w 9"/>
                    <a:gd name="T33" fmla="*/ 14 h 17"/>
                    <a:gd name="T34" fmla="*/ 9 w 9"/>
                    <a:gd name="T35" fmla="*/ 13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5"/>
                      </a:lnTo>
                      <a:lnTo>
                        <a:pt x="9" y="14"/>
                      </a:lnTo>
                      <a:lnTo>
                        <a:pt x="9" y="13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2"/>
                <p:cNvSpPr>
                  <a:spLocks/>
                </p:cNvSpPr>
                <p:nvPr/>
              </p:nvSpPr>
              <p:spPr bwMode="auto">
                <a:xfrm>
                  <a:off x="2032" y="2948"/>
                  <a:ext cx="9" cy="42"/>
                </a:xfrm>
                <a:custGeom>
                  <a:avLst/>
                  <a:gdLst>
                    <a:gd name="T0" fmla="*/ 9 w 9"/>
                    <a:gd name="T1" fmla="*/ 4 h 42"/>
                    <a:gd name="T2" fmla="*/ 9 w 9"/>
                    <a:gd name="T3" fmla="*/ 3 h 42"/>
                    <a:gd name="T4" fmla="*/ 9 w 9"/>
                    <a:gd name="T5" fmla="*/ 1 h 42"/>
                    <a:gd name="T6" fmla="*/ 8 w 9"/>
                    <a:gd name="T7" fmla="*/ 0 h 42"/>
                    <a:gd name="T8" fmla="*/ 6 w 9"/>
                    <a:gd name="T9" fmla="*/ 0 h 42"/>
                    <a:gd name="T10" fmla="*/ 4 w 9"/>
                    <a:gd name="T11" fmla="*/ 0 h 42"/>
                    <a:gd name="T12" fmla="*/ 3 w 9"/>
                    <a:gd name="T13" fmla="*/ 0 h 42"/>
                    <a:gd name="T14" fmla="*/ 1 w 9"/>
                    <a:gd name="T15" fmla="*/ 1 h 42"/>
                    <a:gd name="T16" fmla="*/ 0 w 9"/>
                    <a:gd name="T17" fmla="*/ 3 h 42"/>
                    <a:gd name="T18" fmla="*/ 0 w 9"/>
                    <a:gd name="T19" fmla="*/ 37 h 42"/>
                    <a:gd name="T20" fmla="*/ 0 w 9"/>
                    <a:gd name="T21" fmla="*/ 38 h 42"/>
                    <a:gd name="T22" fmla="*/ 1 w 9"/>
                    <a:gd name="T23" fmla="*/ 39 h 42"/>
                    <a:gd name="T24" fmla="*/ 3 w 9"/>
                    <a:gd name="T25" fmla="*/ 41 h 42"/>
                    <a:gd name="T26" fmla="*/ 4 w 9"/>
                    <a:gd name="T27" fmla="*/ 42 h 42"/>
                    <a:gd name="T28" fmla="*/ 6 w 9"/>
                    <a:gd name="T29" fmla="*/ 42 h 42"/>
                    <a:gd name="T30" fmla="*/ 8 w 9"/>
                    <a:gd name="T31" fmla="*/ 41 h 42"/>
                    <a:gd name="T32" fmla="*/ 9 w 9"/>
                    <a:gd name="T33" fmla="*/ 39 h 42"/>
                    <a:gd name="T34" fmla="*/ 9 w 9"/>
                    <a:gd name="T35" fmla="*/ 38 h 42"/>
                    <a:gd name="T36" fmla="*/ 9 w 9"/>
                    <a:gd name="T37" fmla="*/ 4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2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39"/>
                      </a:lnTo>
                      <a:lnTo>
                        <a:pt x="3" y="41"/>
                      </a:lnTo>
                      <a:lnTo>
                        <a:pt x="4" y="42"/>
                      </a:lnTo>
                      <a:lnTo>
                        <a:pt x="6" y="42"/>
                      </a:lnTo>
                      <a:lnTo>
                        <a:pt x="8" y="41"/>
                      </a:lnTo>
                      <a:lnTo>
                        <a:pt x="9" y="39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3"/>
                <p:cNvSpPr>
                  <a:spLocks/>
                </p:cNvSpPr>
                <p:nvPr/>
              </p:nvSpPr>
              <p:spPr bwMode="auto">
                <a:xfrm>
                  <a:off x="2032" y="3007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3 h 17"/>
                    <a:gd name="T4" fmla="*/ 9 w 9"/>
                    <a:gd name="T5" fmla="*/ 2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2 h 17"/>
                    <a:gd name="T16" fmla="*/ 0 w 9"/>
                    <a:gd name="T17" fmla="*/ 3 h 17"/>
                    <a:gd name="T18" fmla="*/ 0 w 9"/>
                    <a:gd name="T19" fmla="*/ 11 h 17"/>
                    <a:gd name="T20" fmla="*/ 0 w 9"/>
                    <a:gd name="T21" fmla="*/ 13 h 17"/>
                    <a:gd name="T22" fmla="*/ 1 w 9"/>
                    <a:gd name="T23" fmla="*/ 14 h 17"/>
                    <a:gd name="T24" fmla="*/ 3 w 9"/>
                    <a:gd name="T25" fmla="*/ 16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6 h 17"/>
                    <a:gd name="T32" fmla="*/ 9 w 9"/>
                    <a:gd name="T33" fmla="*/ 14 h 17"/>
                    <a:gd name="T34" fmla="*/ 9 w 9"/>
                    <a:gd name="T35" fmla="*/ 13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6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6"/>
                      </a:lnTo>
                      <a:lnTo>
                        <a:pt x="9" y="14"/>
                      </a:lnTo>
                      <a:lnTo>
                        <a:pt x="9" y="13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032" y="3041"/>
                  <a:ext cx="9" cy="43"/>
                </a:xfrm>
                <a:custGeom>
                  <a:avLst/>
                  <a:gdLst>
                    <a:gd name="T0" fmla="*/ 9 w 9"/>
                    <a:gd name="T1" fmla="*/ 4 h 43"/>
                    <a:gd name="T2" fmla="*/ 9 w 9"/>
                    <a:gd name="T3" fmla="*/ 3 h 43"/>
                    <a:gd name="T4" fmla="*/ 9 w 9"/>
                    <a:gd name="T5" fmla="*/ 2 h 43"/>
                    <a:gd name="T6" fmla="*/ 8 w 9"/>
                    <a:gd name="T7" fmla="*/ 0 h 43"/>
                    <a:gd name="T8" fmla="*/ 6 w 9"/>
                    <a:gd name="T9" fmla="*/ 0 h 43"/>
                    <a:gd name="T10" fmla="*/ 4 w 9"/>
                    <a:gd name="T11" fmla="*/ 0 h 43"/>
                    <a:gd name="T12" fmla="*/ 3 w 9"/>
                    <a:gd name="T13" fmla="*/ 0 h 43"/>
                    <a:gd name="T14" fmla="*/ 1 w 9"/>
                    <a:gd name="T15" fmla="*/ 2 h 43"/>
                    <a:gd name="T16" fmla="*/ 0 w 9"/>
                    <a:gd name="T17" fmla="*/ 3 h 43"/>
                    <a:gd name="T18" fmla="*/ 0 w 9"/>
                    <a:gd name="T19" fmla="*/ 37 h 43"/>
                    <a:gd name="T20" fmla="*/ 0 w 9"/>
                    <a:gd name="T21" fmla="*/ 38 h 43"/>
                    <a:gd name="T22" fmla="*/ 1 w 9"/>
                    <a:gd name="T23" fmla="*/ 40 h 43"/>
                    <a:gd name="T24" fmla="*/ 3 w 9"/>
                    <a:gd name="T25" fmla="*/ 41 h 43"/>
                    <a:gd name="T26" fmla="*/ 4 w 9"/>
                    <a:gd name="T27" fmla="*/ 43 h 43"/>
                    <a:gd name="T28" fmla="*/ 6 w 9"/>
                    <a:gd name="T29" fmla="*/ 43 h 43"/>
                    <a:gd name="T30" fmla="*/ 8 w 9"/>
                    <a:gd name="T31" fmla="*/ 41 h 43"/>
                    <a:gd name="T32" fmla="*/ 9 w 9"/>
                    <a:gd name="T33" fmla="*/ 40 h 43"/>
                    <a:gd name="T34" fmla="*/ 9 w 9"/>
                    <a:gd name="T35" fmla="*/ 38 h 43"/>
                    <a:gd name="T36" fmla="*/ 9 w 9"/>
                    <a:gd name="T37" fmla="*/ 4 h 4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3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3"/>
                      </a:lnTo>
                      <a:lnTo>
                        <a:pt x="6" y="43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032" y="3100"/>
                  <a:ext cx="9" cy="17"/>
                </a:xfrm>
                <a:custGeom>
                  <a:avLst/>
                  <a:gdLst>
                    <a:gd name="T0" fmla="*/ 9 w 9"/>
                    <a:gd name="T1" fmla="*/ 5 h 17"/>
                    <a:gd name="T2" fmla="*/ 9 w 9"/>
                    <a:gd name="T3" fmla="*/ 3 h 17"/>
                    <a:gd name="T4" fmla="*/ 9 w 9"/>
                    <a:gd name="T5" fmla="*/ 2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2 h 17"/>
                    <a:gd name="T16" fmla="*/ 0 w 9"/>
                    <a:gd name="T17" fmla="*/ 3 h 17"/>
                    <a:gd name="T18" fmla="*/ 0 w 9"/>
                    <a:gd name="T19" fmla="*/ 12 h 17"/>
                    <a:gd name="T20" fmla="*/ 0 w 9"/>
                    <a:gd name="T21" fmla="*/ 13 h 17"/>
                    <a:gd name="T22" fmla="*/ 1 w 9"/>
                    <a:gd name="T23" fmla="*/ 15 h 17"/>
                    <a:gd name="T24" fmla="*/ 3 w 9"/>
                    <a:gd name="T25" fmla="*/ 16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6 h 17"/>
                    <a:gd name="T32" fmla="*/ 9 w 9"/>
                    <a:gd name="T33" fmla="*/ 15 h 17"/>
                    <a:gd name="T34" fmla="*/ 9 w 9"/>
                    <a:gd name="T35" fmla="*/ 13 h 17"/>
                    <a:gd name="T36" fmla="*/ 9 w 9"/>
                    <a:gd name="T37" fmla="*/ 5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5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5"/>
                      </a:lnTo>
                      <a:lnTo>
                        <a:pt x="3" y="16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6"/>
                      </a:lnTo>
                      <a:lnTo>
                        <a:pt x="9" y="15"/>
                      </a:lnTo>
                      <a:lnTo>
                        <a:pt x="9" y="13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56"/>
                <p:cNvSpPr>
                  <a:spLocks/>
                </p:cNvSpPr>
                <p:nvPr/>
              </p:nvSpPr>
              <p:spPr bwMode="auto">
                <a:xfrm>
                  <a:off x="2032" y="3134"/>
                  <a:ext cx="9" cy="43"/>
                </a:xfrm>
                <a:custGeom>
                  <a:avLst/>
                  <a:gdLst>
                    <a:gd name="T0" fmla="*/ 9 w 9"/>
                    <a:gd name="T1" fmla="*/ 5 h 43"/>
                    <a:gd name="T2" fmla="*/ 9 w 9"/>
                    <a:gd name="T3" fmla="*/ 3 h 43"/>
                    <a:gd name="T4" fmla="*/ 9 w 9"/>
                    <a:gd name="T5" fmla="*/ 2 h 43"/>
                    <a:gd name="T6" fmla="*/ 8 w 9"/>
                    <a:gd name="T7" fmla="*/ 0 h 43"/>
                    <a:gd name="T8" fmla="*/ 6 w 9"/>
                    <a:gd name="T9" fmla="*/ 0 h 43"/>
                    <a:gd name="T10" fmla="*/ 4 w 9"/>
                    <a:gd name="T11" fmla="*/ 0 h 43"/>
                    <a:gd name="T12" fmla="*/ 3 w 9"/>
                    <a:gd name="T13" fmla="*/ 0 h 43"/>
                    <a:gd name="T14" fmla="*/ 1 w 9"/>
                    <a:gd name="T15" fmla="*/ 2 h 43"/>
                    <a:gd name="T16" fmla="*/ 0 w 9"/>
                    <a:gd name="T17" fmla="*/ 3 h 43"/>
                    <a:gd name="T18" fmla="*/ 0 w 9"/>
                    <a:gd name="T19" fmla="*/ 37 h 43"/>
                    <a:gd name="T20" fmla="*/ 0 w 9"/>
                    <a:gd name="T21" fmla="*/ 39 h 43"/>
                    <a:gd name="T22" fmla="*/ 1 w 9"/>
                    <a:gd name="T23" fmla="*/ 40 h 43"/>
                    <a:gd name="T24" fmla="*/ 3 w 9"/>
                    <a:gd name="T25" fmla="*/ 41 h 43"/>
                    <a:gd name="T26" fmla="*/ 4 w 9"/>
                    <a:gd name="T27" fmla="*/ 43 h 43"/>
                    <a:gd name="T28" fmla="*/ 6 w 9"/>
                    <a:gd name="T29" fmla="*/ 43 h 43"/>
                    <a:gd name="T30" fmla="*/ 8 w 9"/>
                    <a:gd name="T31" fmla="*/ 41 h 43"/>
                    <a:gd name="T32" fmla="*/ 9 w 9"/>
                    <a:gd name="T33" fmla="*/ 40 h 43"/>
                    <a:gd name="T34" fmla="*/ 9 w 9"/>
                    <a:gd name="T35" fmla="*/ 39 h 43"/>
                    <a:gd name="T36" fmla="*/ 9 w 9"/>
                    <a:gd name="T37" fmla="*/ 5 h 4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3">
                      <a:moveTo>
                        <a:pt x="9" y="5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9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3"/>
                      </a:lnTo>
                      <a:lnTo>
                        <a:pt x="6" y="43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9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Freeform 57"/>
                <p:cNvSpPr>
                  <a:spLocks/>
                </p:cNvSpPr>
                <p:nvPr/>
              </p:nvSpPr>
              <p:spPr bwMode="auto">
                <a:xfrm>
                  <a:off x="2032" y="3194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3 h 17"/>
                    <a:gd name="T4" fmla="*/ 9 w 9"/>
                    <a:gd name="T5" fmla="*/ 1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1 h 17"/>
                    <a:gd name="T16" fmla="*/ 0 w 9"/>
                    <a:gd name="T17" fmla="*/ 3 h 17"/>
                    <a:gd name="T18" fmla="*/ 0 w 9"/>
                    <a:gd name="T19" fmla="*/ 11 h 17"/>
                    <a:gd name="T20" fmla="*/ 0 w 9"/>
                    <a:gd name="T21" fmla="*/ 12 h 17"/>
                    <a:gd name="T22" fmla="*/ 1 w 9"/>
                    <a:gd name="T23" fmla="*/ 14 h 17"/>
                    <a:gd name="T24" fmla="*/ 3 w 9"/>
                    <a:gd name="T25" fmla="*/ 15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5 h 17"/>
                    <a:gd name="T32" fmla="*/ 9 w 9"/>
                    <a:gd name="T33" fmla="*/ 14 h 17"/>
                    <a:gd name="T34" fmla="*/ 9 w 9"/>
                    <a:gd name="T35" fmla="*/ 12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5"/>
                      </a:lnTo>
                      <a:lnTo>
                        <a:pt x="9" y="14"/>
                      </a:lnTo>
                      <a:lnTo>
                        <a:pt x="9" y="12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58"/>
                <p:cNvSpPr>
                  <a:spLocks/>
                </p:cNvSpPr>
                <p:nvPr/>
              </p:nvSpPr>
              <p:spPr bwMode="auto">
                <a:xfrm>
                  <a:off x="2032" y="3228"/>
                  <a:ext cx="9" cy="42"/>
                </a:xfrm>
                <a:custGeom>
                  <a:avLst/>
                  <a:gdLst>
                    <a:gd name="T0" fmla="*/ 9 w 9"/>
                    <a:gd name="T1" fmla="*/ 4 h 42"/>
                    <a:gd name="T2" fmla="*/ 9 w 9"/>
                    <a:gd name="T3" fmla="*/ 2 h 42"/>
                    <a:gd name="T4" fmla="*/ 9 w 9"/>
                    <a:gd name="T5" fmla="*/ 1 h 42"/>
                    <a:gd name="T6" fmla="*/ 8 w 9"/>
                    <a:gd name="T7" fmla="*/ 0 h 42"/>
                    <a:gd name="T8" fmla="*/ 6 w 9"/>
                    <a:gd name="T9" fmla="*/ 0 h 42"/>
                    <a:gd name="T10" fmla="*/ 4 w 9"/>
                    <a:gd name="T11" fmla="*/ 0 h 42"/>
                    <a:gd name="T12" fmla="*/ 3 w 9"/>
                    <a:gd name="T13" fmla="*/ 0 h 42"/>
                    <a:gd name="T14" fmla="*/ 1 w 9"/>
                    <a:gd name="T15" fmla="*/ 1 h 42"/>
                    <a:gd name="T16" fmla="*/ 0 w 9"/>
                    <a:gd name="T17" fmla="*/ 2 h 42"/>
                    <a:gd name="T18" fmla="*/ 0 w 9"/>
                    <a:gd name="T19" fmla="*/ 36 h 42"/>
                    <a:gd name="T20" fmla="*/ 0 w 9"/>
                    <a:gd name="T21" fmla="*/ 38 h 42"/>
                    <a:gd name="T22" fmla="*/ 1 w 9"/>
                    <a:gd name="T23" fmla="*/ 39 h 42"/>
                    <a:gd name="T24" fmla="*/ 3 w 9"/>
                    <a:gd name="T25" fmla="*/ 41 h 42"/>
                    <a:gd name="T26" fmla="*/ 4 w 9"/>
                    <a:gd name="T27" fmla="*/ 42 h 42"/>
                    <a:gd name="T28" fmla="*/ 6 w 9"/>
                    <a:gd name="T29" fmla="*/ 42 h 42"/>
                    <a:gd name="T30" fmla="*/ 8 w 9"/>
                    <a:gd name="T31" fmla="*/ 41 h 42"/>
                    <a:gd name="T32" fmla="*/ 9 w 9"/>
                    <a:gd name="T33" fmla="*/ 39 h 42"/>
                    <a:gd name="T34" fmla="*/ 9 w 9"/>
                    <a:gd name="T35" fmla="*/ 38 h 42"/>
                    <a:gd name="T36" fmla="*/ 9 w 9"/>
                    <a:gd name="T37" fmla="*/ 4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2">
                      <a:moveTo>
                        <a:pt x="9" y="4"/>
                      </a:moveTo>
                      <a:lnTo>
                        <a:pt x="9" y="2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6"/>
                      </a:lnTo>
                      <a:lnTo>
                        <a:pt x="0" y="38"/>
                      </a:lnTo>
                      <a:lnTo>
                        <a:pt x="1" y="39"/>
                      </a:lnTo>
                      <a:lnTo>
                        <a:pt x="3" y="41"/>
                      </a:lnTo>
                      <a:lnTo>
                        <a:pt x="4" y="42"/>
                      </a:lnTo>
                      <a:lnTo>
                        <a:pt x="6" y="42"/>
                      </a:lnTo>
                      <a:lnTo>
                        <a:pt x="8" y="41"/>
                      </a:lnTo>
                      <a:lnTo>
                        <a:pt x="9" y="39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Freeform 59"/>
                <p:cNvSpPr>
                  <a:spLocks/>
                </p:cNvSpPr>
                <p:nvPr/>
              </p:nvSpPr>
              <p:spPr bwMode="auto">
                <a:xfrm>
                  <a:off x="2032" y="3287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3 h 17"/>
                    <a:gd name="T4" fmla="*/ 9 w 9"/>
                    <a:gd name="T5" fmla="*/ 1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1 h 17"/>
                    <a:gd name="T16" fmla="*/ 0 w 9"/>
                    <a:gd name="T17" fmla="*/ 3 h 17"/>
                    <a:gd name="T18" fmla="*/ 0 w 9"/>
                    <a:gd name="T19" fmla="*/ 11 h 17"/>
                    <a:gd name="T20" fmla="*/ 0 w 9"/>
                    <a:gd name="T21" fmla="*/ 13 h 17"/>
                    <a:gd name="T22" fmla="*/ 1 w 9"/>
                    <a:gd name="T23" fmla="*/ 14 h 17"/>
                    <a:gd name="T24" fmla="*/ 3 w 9"/>
                    <a:gd name="T25" fmla="*/ 16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6 h 17"/>
                    <a:gd name="T32" fmla="*/ 9 w 9"/>
                    <a:gd name="T33" fmla="*/ 14 h 17"/>
                    <a:gd name="T34" fmla="*/ 9 w 9"/>
                    <a:gd name="T35" fmla="*/ 13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6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6"/>
                      </a:lnTo>
                      <a:lnTo>
                        <a:pt x="9" y="14"/>
                      </a:lnTo>
                      <a:lnTo>
                        <a:pt x="9" y="13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60"/>
                <p:cNvSpPr>
                  <a:spLocks/>
                </p:cNvSpPr>
                <p:nvPr/>
              </p:nvSpPr>
              <p:spPr bwMode="auto">
                <a:xfrm>
                  <a:off x="2032" y="3321"/>
                  <a:ext cx="9" cy="42"/>
                </a:xfrm>
                <a:custGeom>
                  <a:avLst/>
                  <a:gdLst>
                    <a:gd name="T0" fmla="*/ 9 w 9"/>
                    <a:gd name="T1" fmla="*/ 4 h 42"/>
                    <a:gd name="T2" fmla="*/ 9 w 9"/>
                    <a:gd name="T3" fmla="*/ 3 h 42"/>
                    <a:gd name="T4" fmla="*/ 9 w 9"/>
                    <a:gd name="T5" fmla="*/ 1 h 42"/>
                    <a:gd name="T6" fmla="*/ 8 w 9"/>
                    <a:gd name="T7" fmla="*/ 0 h 42"/>
                    <a:gd name="T8" fmla="*/ 6 w 9"/>
                    <a:gd name="T9" fmla="*/ 0 h 42"/>
                    <a:gd name="T10" fmla="*/ 4 w 9"/>
                    <a:gd name="T11" fmla="*/ 0 h 42"/>
                    <a:gd name="T12" fmla="*/ 3 w 9"/>
                    <a:gd name="T13" fmla="*/ 0 h 42"/>
                    <a:gd name="T14" fmla="*/ 1 w 9"/>
                    <a:gd name="T15" fmla="*/ 1 h 42"/>
                    <a:gd name="T16" fmla="*/ 0 w 9"/>
                    <a:gd name="T17" fmla="*/ 3 h 42"/>
                    <a:gd name="T18" fmla="*/ 0 w 9"/>
                    <a:gd name="T19" fmla="*/ 37 h 42"/>
                    <a:gd name="T20" fmla="*/ 0 w 9"/>
                    <a:gd name="T21" fmla="*/ 38 h 42"/>
                    <a:gd name="T22" fmla="*/ 1 w 9"/>
                    <a:gd name="T23" fmla="*/ 39 h 42"/>
                    <a:gd name="T24" fmla="*/ 3 w 9"/>
                    <a:gd name="T25" fmla="*/ 41 h 42"/>
                    <a:gd name="T26" fmla="*/ 4 w 9"/>
                    <a:gd name="T27" fmla="*/ 42 h 42"/>
                    <a:gd name="T28" fmla="*/ 6 w 9"/>
                    <a:gd name="T29" fmla="*/ 42 h 42"/>
                    <a:gd name="T30" fmla="*/ 8 w 9"/>
                    <a:gd name="T31" fmla="*/ 41 h 42"/>
                    <a:gd name="T32" fmla="*/ 9 w 9"/>
                    <a:gd name="T33" fmla="*/ 39 h 42"/>
                    <a:gd name="T34" fmla="*/ 9 w 9"/>
                    <a:gd name="T35" fmla="*/ 38 h 42"/>
                    <a:gd name="T36" fmla="*/ 9 w 9"/>
                    <a:gd name="T37" fmla="*/ 4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2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39"/>
                      </a:lnTo>
                      <a:lnTo>
                        <a:pt x="3" y="41"/>
                      </a:lnTo>
                      <a:lnTo>
                        <a:pt x="4" y="42"/>
                      </a:lnTo>
                      <a:lnTo>
                        <a:pt x="6" y="42"/>
                      </a:lnTo>
                      <a:lnTo>
                        <a:pt x="8" y="41"/>
                      </a:lnTo>
                      <a:lnTo>
                        <a:pt x="9" y="39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Freeform 61"/>
                <p:cNvSpPr>
                  <a:spLocks/>
                </p:cNvSpPr>
                <p:nvPr/>
              </p:nvSpPr>
              <p:spPr bwMode="auto">
                <a:xfrm>
                  <a:off x="2032" y="3380"/>
                  <a:ext cx="9" cy="17"/>
                </a:xfrm>
                <a:custGeom>
                  <a:avLst/>
                  <a:gdLst>
                    <a:gd name="T0" fmla="*/ 9 w 9"/>
                    <a:gd name="T1" fmla="*/ 5 h 17"/>
                    <a:gd name="T2" fmla="*/ 9 w 9"/>
                    <a:gd name="T3" fmla="*/ 3 h 17"/>
                    <a:gd name="T4" fmla="*/ 9 w 9"/>
                    <a:gd name="T5" fmla="*/ 2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2 h 17"/>
                    <a:gd name="T16" fmla="*/ 0 w 9"/>
                    <a:gd name="T17" fmla="*/ 3 h 17"/>
                    <a:gd name="T18" fmla="*/ 0 w 9"/>
                    <a:gd name="T19" fmla="*/ 12 h 17"/>
                    <a:gd name="T20" fmla="*/ 0 w 9"/>
                    <a:gd name="T21" fmla="*/ 13 h 17"/>
                    <a:gd name="T22" fmla="*/ 1 w 9"/>
                    <a:gd name="T23" fmla="*/ 14 h 17"/>
                    <a:gd name="T24" fmla="*/ 3 w 9"/>
                    <a:gd name="T25" fmla="*/ 16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6 h 17"/>
                    <a:gd name="T32" fmla="*/ 9 w 9"/>
                    <a:gd name="T33" fmla="*/ 14 h 17"/>
                    <a:gd name="T34" fmla="*/ 9 w 9"/>
                    <a:gd name="T35" fmla="*/ 13 h 17"/>
                    <a:gd name="T36" fmla="*/ 9 w 9"/>
                    <a:gd name="T37" fmla="*/ 5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5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6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6"/>
                      </a:lnTo>
                      <a:lnTo>
                        <a:pt x="9" y="14"/>
                      </a:lnTo>
                      <a:lnTo>
                        <a:pt x="9" y="13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Freeform 62"/>
                <p:cNvSpPr>
                  <a:spLocks/>
                </p:cNvSpPr>
                <p:nvPr/>
              </p:nvSpPr>
              <p:spPr bwMode="auto">
                <a:xfrm>
                  <a:off x="2032" y="3414"/>
                  <a:ext cx="9" cy="43"/>
                </a:xfrm>
                <a:custGeom>
                  <a:avLst/>
                  <a:gdLst>
                    <a:gd name="T0" fmla="*/ 9 w 9"/>
                    <a:gd name="T1" fmla="*/ 4 h 43"/>
                    <a:gd name="T2" fmla="*/ 9 w 9"/>
                    <a:gd name="T3" fmla="*/ 3 h 43"/>
                    <a:gd name="T4" fmla="*/ 9 w 9"/>
                    <a:gd name="T5" fmla="*/ 2 h 43"/>
                    <a:gd name="T6" fmla="*/ 8 w 9"/>
                    <a:gd name="T7" fmla="*/ 0 h 43"/>
                    <a:gd name="T8" fmla="*/ 6 w 9"/>
                    <a:gd name="T9" fmla="*/ 0 h 43"/>
                    <a:gd name="T10" fmla="*/ 4 w 9"/>
                    <a:gd name="T11" fmla="*/ 0 h 43"/>
                    <a:gd name="T12" fmla="*/ 3 w 9"/>
                    <a:gd name="T13" fmla="*/ 0 h 43"/>
                    <a:gd name="T14" fmla="*/ 1 w 9"/>
                    <a:gd name="T15" fmla="*/ 2 h 43"/>
                    <a:gd name="T16" fmla="*/ 0 w 9"/>
                    <a:gd name="T17" fmla="*/ 3 h 43"/>
                    <a:gd name="T18" fmla="*/ 0 w 9"/>
                    <a:gd name="T19" fmla="*/ 37 h 43"/>
                    <a:gd name="T20" fmla="*/ 0 w 9"/>
                    <a:gd name="T21" fmla="*/ 38 h 43"/>
                    <a:gd name="T22" fmla="*/ 1 w 9"/>
                    <a:gd name="T23" fmla="*/ 40 h 43"/>
                    <a:gd name="T24" fmla="*/ 3 w 9"/>
                    <a:gd name="T25" fmla="*/ 41 h 43"/>
                    <a:gd name="T26" fmla="*/ 4 w 9"/>
                    <a:gd name="T27" fmla="*/ 43 h 43"/>
                    <a:gd name="T28" fmla="*/ 6 w 9"/>
                    <a:gd name="T29" fmla="*/ 43 h 43"/>
                    <a:gd name="T30" fmla="*/ 8 w 9"/>
                    <a:gd name="T31" fmla="*/ 41 h 43"/>
                    <a:gd name="T32" fmla="*/ 9 w 9"/>
                    <a:gd name="T33" fmla="*/ 40 h 43"/>
                    <a:gd name="T34" fmla="*/ 9 w 9"/>
                    <a:gd name="T35" fmla="*/ 38 h 43"/>
                    <a:gd name="T36" fmla="*/ 9 w 9"/>
                    <a:gd name="T37" fmla="*/ 4 h 4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3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3"/>
                      </a:lnTo>
                      <a:lnTo>
                        <a:pt x="6" y="43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Freeform 63"/>
                <p:cNvSpPr>
                  <a:spLocks/>
                </p:cNvSpPr>
                <p:nvPr/>
              </p:nvSpPr>
              <p:spPr bwMode="auto">
                <a:xfrm>
                  <a:off x="2032" y="3474"/>
                  <a:ext cx="9" cy="16"/>
                </a:xfrm>
                <a:custGeom>
                  <a:avLst/>
                  <a:gdLst>
                    <a:gd name="T0" fmla="*/ 9 w 9"/>
                    <a:gd name="T1" fmla="*/ 4 h 16"/>
                    <a:gd name="T2" fmla="*/ 9 w 9"/>
                    <a:gd name="T3" fmla="*/ 2 h 16"/>
                    <a:gd name="T4" fmla="*/ 9 w 9"/>
                    <a:gd name="T5" fmla="*/ 1 h 16"/>
                    <a:gd name="T6" fmla="*/ 8 w 9"/>
                    <a:gd name="T7" fmla="*/ 0 h 16"/>
                    <a:gd name="T8" fmla="*/ 6 w 9"/>
                    <a:gd name="T9" fmla="*/ 0 h 16"/>
                    <a:gd name="T10" fmla="*/ 4 w 9"/>
                    <a:gd name="T11" fmla="*/ 0 h 16"/>
                    <a:gd name="T12" fmla="*/ 3 w 9"/>
                    <a:gd name="T13" fmla="*/ 0 h 16"/>
                    <a:gd name="T14" fmla="*/ 1 w 9"/>
                    <a:gd name="T15" fmla="*/ 1 h 16"/>
                    <a:gd name="T16" fmla="*/ 0 w 9"/>
                    <a:gd name="T17" fmla="*/ 2 h 16"/>
                    <a:gd name="T18" fmla="*/ 0 w 9"/>
                    <a:gd name="T19" fmla="*/ 11 h 16"/>
                    <a:gd name="T20" fmla="*/ 0 w 9"/>
                    <a:gd name="T21" fmla="*/ 12 h 16"/>
                    <a:gd name="T22" fmla="*/ 1 w 9"/>
                    <a:gd name="T23" fmla="*/ 14 h 16"/>
                    <a:gd name="T24" fmla="*/ 3 w 9"/>
                    <a:gd name="T25" fmla="*/ 15 h 16"/>
                    <a:gd name="T26" fmla="*/ 4 w 9"/>
                    <a:gd name="T27" fmla="*/ 16 h 16"/>
                    <a:gd name="T28" fmla="*/ 6 w 9"/>
                    <a:gd name="T29" fmla="*/ 16 h 16"/>
                    <a:gd name="T30" fmla="*/ 8 w 9"/>
                    <a:gd name="T31" fmla="*/ 15 h 16"/>
                    <a:gd name="T32" fmla="*/ 9 w 9"/>
                    <a:gd name="T33" fmla="*/ 14 h 16"/>
                    <a:gd name="T34" fmla="*/ 9 w 9"/>
                    <a:gd name="T35" fmla="*/ 12 h 16"/>
                    <a:gd name="T36" fmla="*/ 9 w 9"/>
                    <a:gd name="T37" fmla="*/ 4 h 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6">
                      <a:moveTo>
                        <a:pt x="9" y="4"/>
                      </a:moveTo>
                      <a:lnTo>
                        <a:pt x="9" y="2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5"/>
                      </a:lnTo>
                      <a:lnTo>
                        <a:pt x="9" y="14"/>
                      </a:lnTo>
                      <a:lnTo>
                        <a:pt x="9" y="12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Freeform 64"/>
                <p:cNvSpPr>
                  <a:spLocks/>
                </p:cNvSpPr>
                <p:nvPr/>
              </p:nvSpPr>
              <p:spPr bwMode="auto">
                <a:xfrm>
                  <a:off x="2032" y="3507"/>
                  <a:ext cx="9" cy="43"/>
                </a:xfrm>
                <a:custGeom>
                  <a:avLst/>
                  <a:gdLst>
                    <a:gd name="T0" fmla="*/ 9 w 9"/>
                    <a:gd name="T1" fmla="*/ 5 h 43"/>
                    <a:gd name="T2" fmla="*/ 9 w 9"/>
                    <a:gd name="T3" fmla="*/ 3 h 43"/>
                    <a:gd name="T4" fmla="*/ 9 w 9"/>
                    <a:gd name="T5" fmla="*/ 2 h 43"/>
                    <a:gd name="T6" fmla="*/ 8 w 9"/>
                    <a:gd name="T7" fmla="*/ 0 h 43"/>
                    <a:gd name="T8" fmla="*/ 6 w 9"/>
                    <a:gd name="T9" fmla="*/ 0 h 43"/>
                    <a:gd name="T10" fmla="*/ 4 w 9"/>
                    <a:gd name="T11" fmla="*/ 0 h 43"/>
                    <a:gd name="T12" fmla="*/ 3 w 9"/>
                    <a:gd name="T13" fmla="*/ 0 h 43"/>
                    <a:gd name="T14" fmla="*/ 1 w 9"/>
                    <a:gd name="T15" fmla="*/ 2 h 43"/>
                    <a:gd name="T16" fmla="*/ 0 w 9"/>
                    <a:gd name="T17" fmla="*/ 3 h 43"/>
                    <a:gd name="T18" fmla="*/ 0 w 9"/>
                    <a:gd name="T19" fmla="*/ 37 h 43"/>
                    <a:gd name="T20" fmla="*/ 0 w 9"/>
                    <a:gd name="T21" fmla="*/ 39 h 43"/>
                    <a:gd name="T22" fmla="*/ 1 w 9"/>
                    <a:gd name="T23" fmla="*/ 40 h 43"/>
                    <a:gd name="T24" fmla="*/ 3 w 9"/>
                    <a:gd name="T25" fmla="*/ 41 h 43"/>
                    <a:gd name="T26" fmla="*/ 4 w 9"/>
                    <a:gd name="T27" fmla="*/ 43 h 43"/>
                    <a:gd name="T28" fmla="*/ 6 w 9"/>
                    <a:gd name="T29" fmla="*/ 43 h 43"/>
                    <a:gd name="T30" fmla="*/ 8 w 9"/>
                    <a:gd name="T31" fmla="*/ 41 h 43"/>
                    <a:gd name="T32" fmla="*/ 9 w 9"/>
                    <a:gd name="T33" fmla="*/ 40 h 43"/>
                    <a:gd name="T34" fmla="*/ 9 w 9"/>
                    <a:gd name="T35" fmla="*/ 39 h 43"/>
                    <a:gd name="T36" fmla="*/ 9 w 9"/>
                    <a:gd name="T37" fmla="*/ 5 h 4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3">
                      <a:moveTo>
                        <a:pt x="9" y="5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9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3"/>
                      </a:lnTo>
                      <a:lnTo>
                        <a:pt x="6" y="43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9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65"/>
                <p:cNvSpPr>
                  <a:spLocks/>
                </p:cNvSpPr>
                <p:nvPr/>
              </p:nvSpPr>
              <p:spPr bwMode="auto">
                <a:xfrm>
                  <a:off x="2032" y="3567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3 h 17"/>
                    <a:gd name="T4" fmla="*/ 9 w 9"/>
                    <a:gd name="T5" fmla="*/ 1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1 h 17"/>
                    <a:gd name="T16" fmla="*/ 0 w 9"/>
                    <a:gd name="T17" fmla="*/ 3 h 17"/>
                    <a:gd name="T18" fmla="*/ 0 w 9"/>
                    <a:gd name="T19" fmla="*/ 11 h 17"/>
                    <a:gd name="T20" fmla="*/ 0 w 9"/>
                    <a:gd name="T21" fmla="*/ 13 h 17"/>
                    <a:gd name="T22" fmla="*/ 1 w 9"/>
                    <a:gd name="T23" fmla="*/ 14 h 17"/>
                    <a:gd name="T24" fmla="*/ 3 w 9"/>
                    <a:gd name="T25" fmla="*/ 15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5 h 17"/>
                    <a:gd name="T32" fmla="*/ 9 w 9"/>
                    <a:gd name="T33" fmla="*/ 14 h 17"/>
                    <a:gd name="T34" fmla="*/ 9 w 9"/>
                    <a:gd name="T35" fmla="*/ 13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5"/>
                      </a:lnTo>
                      <a:lnTo>
                        <a:pt x="9" y="14"/>
                      </a:lnTo>
                      <a:lnTo>
                        <a:pt x="9" y="13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Freeform 66"/>
                <p:cNvSpPr>
                  <a:spLocks/>
                </p:cNvSpPr>
                <p:nvPr/>
              </p:nvSpPr>
              <p:spPr bwMode="auto">
                <a:xfrm>
                  <a:off x="2032" y="3601"/>
                  <a:ext cx="9" cy="42"/>
                </a:xfrm>
                <a:custGeom>
                  <a:avLst/>
                  <a:gdLst>
                    <a:gd name="T0" fmla="*/ 9 w 9"/>
                    <a:gd name="T1" fmla="*/ 4 h 42"/>
                    <a:gd name="T2" fmla="*/ 9 w 9"/>
                    <a:gd name="T3" fmla="*/ 3 h 42"/>
                    <a:gd name="T4" fmla="*/ 9 w 9"/>
                    <a:gd name="T5" fmla="*/ 1 h 42"/>
                    <a:gd name="T6" fmla="*/ 8 w 9"/>
                    <a:gd name="T7" fmla="*/ 0 h 42"/>
                    <a:gd name="T8" fmla="*/ 6 w 9"/>
                    <a:gd name="T9" fmla="*/ 0 h 42"/>
                    <a:gd name="T10" fmla="*/ 4 w 9"/>
                    <a:gd name="T11" fmla="*/ 0 h 42"/>
                    <a:gd name="T12" fmla="*/ 3 w 9"/>
                    <a:gd name="T13" fmla="*/ 0 h 42"/>
                    <a:gd name="T14" fmla="*/ 1 w 9"/>
                    <a:gd name="T15" fmla="*/ 1 h 42"/>
                    <a:gd name="T16" fmla="*/ 0 w 9"/>
                    <a:gd name="T17" fmla="*/ 3 h 42"/>
                    <a:gd name="T18" fmla="*/ 0 w 9"/>
                    <a:gd name="T19" fmla="*/ 36 h 42"/>
                    <a:gd name="T20" fmla="*/ 0 w 9"/>
                    <a:gd name="T21" fmla="*/ 38 h 42"/>
                    <a:gd name="T22" fmla="*/ 1 w 9"/>
                    <a:gd name="T23" fmla="*/ 39 h 42"/>
                    <a:gd name="T24" fmla="*/ 3 w 9"/>
                    <a:gd name="T25" fmla="*/ 41 h 42"/>
                    <a:gd name="T26" fmla="*/ 4 w 9"/>
                    <a:gd name="T27" fmla="*/ 42 h 42"/>
                    <a:gd name="T28" fmla="*/ 6 w 9"/>
                    <a:gd name="T29" fmla="*/ 42 h 42"/>
                    <a:gd name="T30" fmla="*/ 8 w 9"/>
                    <a:gd name="T31" fmla="*/ 41 h 42"/>
                    <a:gd name="T32" fmla="*/ 9 w 9"/>
                    <a:gd name="T33" fmla="*/ 39 h 42"/>
                    <a:gd name="T34" fmla="*/ 9 w 9"/>
                    <a:gd name="T35" fmla="*/ 38 h 42"/>
                    <a:gd name="T36" fmla="*/ 9 w 9"/>
                    <a:gd name="T37" fmla="*/ 4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2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36"/>
                      </a:lnTo>
                      <a:lnTo>
                        <a:pt x="0" y="38"/>
                      </a:lnTo>
                      <a:lnTo>
                        <a:pt x="1" y="39"/>
                      </a:lnTo>
                      <a:lnTo>
                        <a:pt x="3" y="41"/>
                      </a:lnTo>
                      <a:lnTo>
                        <a:pt x="4" y="42"/>
                      </a:lnTo>
                      <a:lnTo>
                        <a:pt x="6" y="42"/>
                      </a:lnTo>
                      <a:lnTo>
                        <a:pt x="8" y="41"/>
                      </a:lnTo>
                      <a:lnTo>
                        <a:pt x="9" y="39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Freeform 67"/>
                <p:cNvSpPr>
                  <a:spLocks/>
                </p:cNvSpPr>
                <p:nvPr/>
              </p:nvSpPr>
              <p:spPr bwMode="auto">
                <a:xfrm>
                  <a:off x="2032" y="3660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3 h 17"/>
                    <a:gd name="T4" fmla="*/ 9 w 9"/>
                    <a:gd name="T5" fmla="*/ 1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1 h 17"/>
                    <a:gd name="T16" fmla="*/ 0 w 9"/>
                    <a:gd name="T17" fmla="*/ 3 h 17"/>
                    <a:gd name="T18" fmla="*/ 0 w 9"/>
                    <a:gd name="T19" fmla="*/ 11 h 17"/>
                    <a:gd name="T20" fmla="*/ 0 w 9"/>
                    <a:gd name="T21" fmla="*/ 13 h 17"/>
                    <a:gd name="T22" fmla="*/ 1 w 9"/>
                    <a:gd name="T23" fmla="*/ 14 h 17"/>
                    <a:gd name="T24" fmla="*/ 3 w 9"/>
                    <a:gd name="T25" fmla="*/ 16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6 h 17"/>
                    <a:gd name="T32" fmla="*/ 9 w 9"/>
                    <a:gd name="T33" fmla="*/ 14 h 17"/>
                    <a:gd name="T34" fmla="*/ 9 w 9"/>
                    <a:gd name="T35" fmla="*/ 13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6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6"/>
                      </a:lnTo>
                      <a:lnTo>
                        <a:pt x="9" y="14"/>
                      </a:lnTo>
                      <a:lnTo>
                        <a:pt x="9" y="13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Freeform 68"/>
                <p:cNvSpPr>
                  <a:spLocks/>
                </p:cNvSpPr>
                <p:nvPr/>
              </p:nvSpPr>
              <p:spPr bwMode="auto">
                <a:xfrm>
                  <a:off x="2032" y="3694"/>
                  <a:ext cx="9" cy="42"/>
                </a:xfrm>
                <a:custGeom>
                  <a:avLst/>
                  <a:gdLst>
                    <a:gd name="T0" fmla="*/ 9 w 9"/>
                    <a:gd name="T1" fmla="*/ 4 h 42"/>
                    <a:gd name="T2" fmla="*/ 9 w 9"/>
                    <a:gd name="T3" fmla="*/ 3 h 42"/>
                    <a:gd name="T4" fmla="*/ 9 w 9"/>
                    <a:gd name="T5" fmla="*/ 1 h 42"/>
                    <a:gd name="T6" fmla="*/ 8 w 9"/>
                    <a:gd name="T7" fmla="*/ 0 h 42"/>
                    <a:gd name="T8" fmla="*/ 6 w 9"/>
                    <a:gd name="T9" fmla="*/ 0 h 42"/>
                    <a:gd name="T10" fmla="*/ 4 w 9"/>
                    <a:gd name="T11" fmla="*/ 0 h 42"/>
                    <a:gd name="T12" fmla="*/ 3 w 9"/>
                    <a:gd name="T13" fmla="*/ 0 h 42"/>
                    <a:gd name="T14" fmla="*/ 1 w 9"/>
                    <a:gd name="T15" fmla="*/ 1 h 42"/>
                    <a:gd name="T16" fmla="*/ 0 w 9"/>
                    <a:gd name="T17" fmla="*/ 3 h 42"/>
                    <a:gd name="T18" fmla="*/ 0 w 9"/>
                    <a:gd name="T19" fmla="*/ 37 h 42"/>
                    <a:gd name="T20" fmla="*/ 0 w 9"/>
                    <a:gd name="T21" fmla="*/ 38 h 42"/>
                    <a:gd name="T22" fmla="*/ 1 w 9"/>
                    <a:gd name="T23" fmla="*/ 40 h 42"/>
                    <a:gd name="T24" fmla="*/ 3 w 9"/>
                    <a:gd name="T25" fmla="*/ 41 h 42"/>
                    <a:gd name="T26" fmla="*/ 4 w 9"/>
                    <a:gd name="T27" fmla="*/ 42 h 42"/>
                    <a:gd name="T28" fmla="*/ 6 w 9"/>
                    <a:gd name="T29" fmla="*/ 42 h 42"/>
                    <a:gd name="T30" fmla="*/ 8 w 9"/>
                    <a:gd name="T31" fmla="*/ 41 h 42"/>
                    <a:gd name="T32" fmla="*/ 9 w 9"/>
                    <a:gd name="T33" fmla="*/ 40 h 42"/>
                    <a:gd name="T34" fmla="*/ 9 w 9"/>
                    <a:gd name="T35" fmla="*/ 38 h 42"/>
                    <a:gd name="T36" fmla="*/ 9 w 9"/>
                    <a:gd name="T37" fmla="*/ 4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2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2"/>
                      </a:lnTo>
                      <a:lnTo>
                        <a:pt x="6" y="42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Freeform 69"/>
                <p:cNvSpPr>
                  <a:spLocks/>
                </p:cNvSpPr>
                <p:nvPr/>
              </p:nvSpPr>
              <p:spPr bwMode="auto">
                <a:xfrm>
                  <a:off x="2032" y="3753"/>
                  <a:ext cx="9" cy="17"/>
                </a:xfrm>
                <a:custGeom>
                  <a:avLst/>
                  <a:gdLst>
                    <a:gd name="T0" fmla="*/ 9 w 9"/>
                    <a:gd name="T1" fmla="*/ 5 h 17"/>
                    <a:gd name="T2" fmla="*/ 9 w 9"/>
                    <a:gd name="T3" fmla="*/ 3 h 17"/>
                    <a:gd name="T4" fmla="*/ 9 w 9"/>
                    <a:gd name="T5" fmla="*/ 2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2 h 17"/>
                    <a:gd name="T16" fmla="*/ 0 w 9"/>
                    <a:gd name="T17" fmla="*/ 3 h 17"/>
                    <a:gd name="T18" fmla="*/ 0 w 9"/>
                    <a:gd name="T19" fmla="*/ 12 h 17"/>
                    <a:gd name="T20" fmla="*/ 0 w 9"/>
                    <a:gd name="T21" fmla="*/ 13 h 17"/>
                    <a:gd name="T22" fmla="*/ 1 w 9"/>
                    <a:gd name="T23" fmla="*/ 14 h 17"/>
                    <a:gd name="T24" fmla="*/ 3 w 9"/>
                    <a:gd name="T25" fmla="*/ 16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6 h 17"/>
                    <a:gd name="T32" fmla="*/ 9 w 9"/>
                    <a:gd name="T33" fmla="*/ 14 h 17"/>
                    <a:gd name="T34" fmla="*/ 9 w 9"/>
                    <a:gd name="T35" fmla="*/ 13 h 17"/>
                    <a:gd name="T36" fmla="*/ 9 w 9"/>
                    <a:gd name="T37" fmla="*/ 5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5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6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6"/>
                      </a:lnTo>
                      <a:lnTo>
                        <a:pt x="9" y="14"/>
                      </a:lnTo>
                      <a:lnTo>
                        <a:pt x="9" y="13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Freeform 70"/>
                <p:cNvSpPr>
                  <a:spLocks/>
                </p:cNvSpPr>
                <p:nvPr/>
              </p:nvSpPr>
              <p:spPr bwMode="auto">
                <a:xfrm>
                  <a:off x="2032" y="3787"/>
                  <a:ext cx="9" cy="43"/>
                </a:xfrm>
                <a:custGeom>
                  <a:avLst/>
                  <a:gdLst>
                    <a:gd name="T0" fmla="*/ 9 w 9"/>
                    <a:gd name="T1" fmla="*/ 4 h 43"/>
                    <a:gd name="T2" fmla="*/ 9 w 9"/>
                    <a:gd name="T3" fmla="*/ 3 h 43"/>
                    <a:gd name="T4" fmla="*/ 9 w 9"/>
                    <a:gd name="T5" fmla="*/ 2 h 43"/>
                    <a:gd name="T6" fmla="*/ 8 w 9"/>
                    <a:gd name="T7" fmla="*/ 0 h 43"/>
                    <a:gd name="T8" fmla="*/ 6 w 9"/>
                    <a:gd name="T9" fmla="*/ 0 h 43"/>
                    <a:gd name="T10" fmla="*/ 4 w 9"/>
                    <a:gd name="T11" fmla="*/ 0 h 43"/>
                    <a:gd name="T12" fmla="*/ 3 w 9"/>
                    <a:gd name="T13" fmla="*/ 0 h 43"/>
                    <a:gd name="T14" fmla="*/ 1 w 9"/>
                    <a:gd name="T15" fmla="*/ 2 h 43"/>
                    <a:gd name="T16" fmla="*/ 0 w 9"/>
                    <a:gd name="T17" fmla="*/ 3 h 43"/>
                    <a:gd name="T18" fmla="*/ 0 w 9"/>
                    <a:gd name="T19" fmla="*/ 37 h 43"/>
                    <a:gd name="T20" fmla="*/ 0 w 9"/>
                    <a:gd name="T21" fmla="*/ 38 h 43"/>
                    <a:gd name="T22" fmla="*/ 1 w 9"/>
                    <a:gd name="T23" fmla="*/ 40 h 43"/>
                    <a:gd name="T24" fmla="*/ 3 w 9"/>
                    <a:gd name="T25" fmla="*/ 41 h 43"/>
                    <a:gd name="T26" fmla="*/ 4 w 9"/>
                    <a:gd name="T27" fmla="*/ 43 h 43"/>
                    <a:gd name="T28" fmla="*/ 6 w 9"/>
                    <a:gd name="T29" fmla="*/ 43 h 43"/>
                    <a:gd name="T30" fmla="*/ 8 w 9"/>
                    <a:gd name="T31" fmla="*/ 41 h 43"/>
                    <a:gd name="T32" fmla="*/ 9 w 9"/>
                    <a:gd name="T33" fmla="*/ 40 h 43"/>
                    <a:gd name="T34" fmla="*/ 9 w 9"/>
                    <a:gd name="T35" fmla="*/ 38 h 43"/>
                    <a:gd name="T36" fmla="*/ 9 w 9"/>
                    <a:gd name="T37" fmla="*/ 4 h 4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43">
                      <a:moveTo>
                        <a:pt x="9" y="4"/>
                      </a:moveTo>
                      <a:lnTo>
                        <a:pt x="9" y="3"/>
                      </a:lnTo>
                      <a:lnTo>
                        <a:pt x="9" y="2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1" y="40"/>
                      </a:lnTo>
                      <a:lnTo>
                        <a:pt x="3" y="41"/>
                      </a:lnTo>
                      <a:lnTo>
                        <a:pt x="4" y="43"/>
                      </a:lnTo>
                      <a:lnTo>
                        <a:pt x="6" y="43"/>
                      </a:lnTo>
                      <a:lnTo>
                        <a:pt x="8" y="41"/>
                      </a:lnTo>
                      <a:lnTo>
                        <a:pt x="9" y="40"/>
                      </a:lnTo>
                      <a:lnTo>
                        <a:pt x="9" y="38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Freeform 71"/>
                <p:cNvSpPr>
                  <a:spLocks/>
                </p:cNvSpPr>
                <p:nvPr/>
              </p:nvSpPr>
              <p:spPr bwMode="auto">
                <a:xfrm>
                  <a:off x="2032" y="3847"/>
                  <a:ext cx="9" cy="17"/>
                </a:xfrm>
                <a:custGeom>
                  <a:avLst/>
                  <a:gdLst>
                    <a:gd name="T0" fmla="*/ 9 w 9"/>
                    <a:gd name="T1" fmla="*/ 4 h 17"/>
                    <a:gd name="T2" fmla="*/ 9 w 9"/>
                    <a:gd name="T3" fmla="*/ 2 h 17"/>
                    <a:gd name="T4" fmla="*/ 9 w 9"/>
                    <a:gd name="T5" fmla="*/ 1 h 17"/>
                    <a:gd name="T6" fmla="*/ 8 w 9"/>
                    <a:gd name="T7" fmla="*/ 0 h 17"/>
                    <a:gd name="T8" fmla="*/ 6 w 9"/>
                    <a:gd name="T9" fmla="*/ 0 h 17"/>
                    <a:gd name="T10" fmla="*/ 4 w 9"/>
                    <a:gd name="T11" fmla="*/ 0 h 17"/>
                    <a:gd name="T12" fmla="*/ 3 w 9"/>
                    <a:gd name="T13" fmla="*/ 0 h 17"/>
                    <a:gd name="T14" fmla="*/ 1 w 9"/>
                    <a:gd name="T15" fmla="*/ 1 h 17"/>
                    <a:gd name="T16" fmla="*/ 0 w 9"/>
                    <a:gd name="T17" fmla="*/ 2 h 17"/>
                    <a:gd name="T18" fmla="*/ 0 w 9"/>
                    <a:gd name="T19" fmla="*/ 11 h 17"/>
                    <a:gd name="T20" fmla="*/ 0 w 9"/>
                    <a:gd name="T21" fmla="*/ 12 h 17"/>
                    <a:gd name="T22" fmla="*/ 1 w 9"/>
                    <a:gd name="T23" fmla="*/ 14 h 17"/>
                    <a:gd name="T24" fmla="*/ 3 w 9"/>
                    <a:gd name="T25" fmla="*/ 15 h 17"/>
                    <a:gd name="T26" fmla="*/ 4 w 9"/>
                    <a:gd name="T27" fmla="*/ 17 h 17"/>
                    <a:gd name="T28" fmla="*/ 6 w 9"/>
                    <a:gd name="T29" fmla="*/ 17 h 17"/>
                    <a:gd name="T30" fmla="*/ 8 w 9"/>
                    <a:gd name="T31" fmla="*/ 15 h 17"/>
                    <a:gd name="T32" fmla="*/ 9 w 9"/>
                    <a:gd name="T33" fmla="*/ 14 h 17"/>
                    <a:gd name="T34" fmla="*/ 9 w 9"/>
                    <a:gd name="T35" fmla="*/ 12 h 17"/>
                    <a:gd name="T36" fmla="*/ 9 w 9"/>
                    <a:gd name="T37" fmla="*/ 4 h 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" h="17">
                      <a:moveTo>
                        <a:pt x="9" y="4"/>
                      </a:moveTo>
                      <a:lnTo>
                        <a:pt x="9" y="2"/>
                      </a:lnTo>
                      <a:lnTo>
                        <a:pt x="9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7"/>
                      </a:lnTo>
                      <a:lnTo>
                        <a:pt x="6" y="17"/>
                      </a:lnTo>
                      <a:lnTo>
                        <a:pt x="8" y="15"/>
                      </a:lnTo>
                      <a:lnTo>
                        <a:pt x="9" y="14"/>
                      </a:lnTo>
                      <a:lnTo>
                        <a:pt x="9" y="12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" name="Rectangle 72"/>
              <p:cNvSpPr>
                <a:spLocks noChangeArrowheads="1"/>
              </p:cNvSpPr>
              <p:nvPr/>
            </p:nvSpPr>
            <p:spPr bwMode="auto">
              <a:xfrm>
                <a:off x="2125" y="3269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73"/>
              <p:cNvSpPr>
                <a:spLocks noChangeArrowheads="1"/>
              </p:cNvSpPr>
              <p:nvPr/>
            </p:nvSpPr>
            <p:spPr bwMode="auto">
              <a:xfrm>
                <a:off x="2161" y="3339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5" name="Text Box 19"/>
          <p:cNvSpPr txBox="1">
            <a:spLocks noChangeArrowheads="1"/>
          </p:cNvSpPr>
          <p:nvPr/>
        </p:nvSpPr>
        <p:spPr bwMode="auto">
          <a:xfrm>
            <a:off x="411163" y="3471863"/>
            <a:ext cx="459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并联振荡回路电纳与频率关系</a:t>
            </a:r>
          </a:p>
        </p:txBody>
      </p:sp>
      <p:sp>
        <p:nvSpPr>
          <p:cNvPr id="86" name="Text 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78015" y="4132237"/>
            <a:ext cx="5718321" cy="1299587"/>
          </a:xfrm>
          <a:prstGeom prst="rect">
            <a:avLst/>
          </a:prstGeom>
          <a:blipFill rotWithShape="1">
            <a:blip r:embed="rId10"/>
            <a:stretch>
              <a:fillRect l="-1386" t="-5164" b="-6103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558800" y="4076700"/>
            <a:ext cx="131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讨论：</a:t>
            </a:r>
          </a:p>
        </p:txBody>
      </p:sp>
      <p:sp>
        <p:nvSpPr>
          <p:cNvPr id="88" name="Text 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98364" y="5589240"/>
            <a:ext cx="7848872" cy="864083"/>
          </a:xfrm>
          <a:prstGeom prst="rect">
            <a:avLst/>
          </a:prstGeom>
          <a:blipFill rotWithShape="1">
            <a:blip r:embed="rId11"/>
            <a:stretch>
              <a:fillRect l="-1243" t="-7746" b="-1267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89" name="对象 74"/>
          <p:cNvGraphicFramePr>
            <a:graphicFrameLocks noChangeAspect="1"/>
          </p:cNvGraphicFramePr>
          <p:nvPr/>
        </p:nvGraphicFramePr>
        <p:xfrm>
          <a:off x="5364163" y="836613"/>
          <a:ext cx="2519362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Picture" r:id="rId12" imgW="1151748" imgH="789640" progId="Word.Picture.8">
                  <p:embed/>
                </p:oleObj>
              </mc:Choice>
              <mc:Fallback>
                <p:oleObj name="Picture" r:id="rId12" imgW="1151748" imgH="789640" progId="Word.Picture.8">
                  <p:embed/>
                  <p:pic>
                    <p:nvPicPr>
                      <p:cNvPr id="21514" name="对象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836613"/>
                        <a:ext cx="2519362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8024" y="2636912"/>
            <a:ext cx="4087016" cy="783869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51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85" grpId="0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20312"/>
              </p:ext>
            </p:extLst>
          </p:nvPr>
        </p:nvGraphicFramePr>
        <p:xfrm>
          <a:off x="1452562" y="1125212"/>
          <a:ext cx="326707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公式" r:id="rId3" imgW="1117440" imgH="444240" progId="Equation.3">
                  <p:embed/>
                </p:oleObj>
              </mc:Choice>
              <mc:Fallback>
                <p:oleObj name="公式" r:id="rId3" imgW="1117440" imgH="444240" progId="Equation.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562" y="1125212"/>
                        <a:ext cx="3267075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85226"/>
              </p:ext>
            </p:extLst>
          </p:nvPr>
        </p:nvGraphicFramePr>
        <p:xfrm>
          <a:off x="1543050" y="2718351"/>
          <a:ext cx="3602038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1" name="公式" r:id="rId5" imgW="1231560" imgH="431640" progId="Equation.3">
                  <p:embed/>
                </p:oleObj>
              </mc:Choice>
              <mc:Fallback>
                <p:oleObj name="公式" r:id="rId5" imgW="1231560" imgH="43164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718351"/>
                        <a:ext cx="3602038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27122"/>
              </p:ext>
            </p:extLst>
          </p:nvPr>
        </p:nvGraphicFramePr>
        <p:xfrm>
          <a:off x="1543050" y="4037013"/>
          <a:ext cx="41592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公式" r:id="rId7" imgW="1422360" imgH="444240" progId="Equation.3">
                  <p:embed/>
                </p:oleObj>
              </mc:Choice>
              <mc:Fallback>
                <p:oleObj name="公式" r:id="rId7" imgW="1422360" imgH="44424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3050" y="4037013"/>
                        <a:ext cx="4159250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11065" y="1649275"/>
            <a:ext cx="1719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谐振电阻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030922" y="1465125"/>
            <a:ext cx="3265487" cy="830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谐振时导纳最小，阻抗最大，且为纯电阻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11065" y="3147797"/>
            <a:ext cx="1719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品质因素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96547"/>
              </p:ext>
            </p:extLst>
          </p:nvPr>
        </p:nvGraphicFramePr>
        <p:xfrm>
          <a:off x="2005239" y="5335588"/>
          <a:ext cx="1893888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name="公式" r:id="rId9" imgW="647640" imgH="444240" progId="Equation.3">
                  <p:embed/>
                </p:oleObj>
              </mc:Choice>
              <mc:Fallback>
                <p:oleObj name="公式" r:id="rId9" imgW="647640" imgH="44424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5239" y="5335588"/>
                        <a:ext cx="1893888" cy="130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3450998" y="1118423"/>
            <a:ext cx="1268639" cy="1298575"/>
          </a:xfrm>
          <a:prstGeom prst="ellipse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17863" y="2691452"/>
            <a:ext cx="1268639" cy="1298575"/>
          </a:xfrm>
          <a:prstGeom prst="ellipse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81280" y="4709659"/>
            <a:ext cx="885372" cy="856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945189"/>
              </p:ext>
            </p:extLst>
          </p:nvPr>
        </p:nvGraphicFramePr>
        <p:xfrm>
          <a:off x="1898649" y="2327006"/>
          <a:ext cx="21161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公式" r:id="rId3" imgW="723600" imgH="253800" progId="Equation.3">
                  <p:embed/>
                </p:oleObj>
              </mc:Choice>
              <mc:Fallback>
                <p:oleObj name="公式" r:id="rId3" imgW="723600" imgH="253800" progId="Equation.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649" y="2327006"/>
                        <a:ext cx="2116137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26013"/>
              </p:ext>
            </p:extLst>
          </p:nvPr>
        </p:nvGraphicFramePr>
        <p:xfrm>
          <a:off x="1898649" y="3441431"/>
          <a:ext cx="23749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公式" r:id="rId5" imgW="812520" imgH="253800" progId="Equation.3">
                  <p:embed/>
                </p:oleObj>
              </mc:Choice>
              <mc:Fallback>
                <p:oleObj name="公式" r:id="rId5" imgW="812520" imgH="25380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8649" y="3441431"/>
                        <a:ext cx="23749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9048" y="1183573"/>
            <a:ext cx="7991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回路中电容、电感支路的电流分别为：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726" y="4346088"/>
            <a:ext cx="8248603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908956"/>
              </p:ext>
            </p:extLst>
          </p:nvPr>
        </p:nvGraphicFramePr>
        <p:xfrm>
          <a:off x="1214437" y="1634400"/>
          <a:ext cx="5788026" cy="378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公式" r:id="rId3" imgW="1981080" imgH="1295280" progId="Equation.3">
                  <p:embed/>
                </p:oleObj>
              </mc:Choice>
              <mc:Fallback>
                <p:oleObj name="公式" r:id="rId3" imgW="1981080" imgH="1295280" progId="Equation.3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37" y="1634400"/>
                        <a:ext cx="5788026" cy="378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2543175" y="3271838"/>
            <a:ext cx="1300163" cy="971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99386"/>
              </p:ext>
            </p:extLst>
          </p:nvPr>
        </p:nvGraphicFramePr>
        <p:xfrm>
          <a:off x="1568450" y="5540081"/>
          <a:ext cx="64087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Equation" r:id="rId5" imgW="3086100" imgH="444500" progId="Equation.DSMT4">
                  <p:embed/>
                </p:oleObj>
              </mc:Choice>
              <mc:Fallback>
                <p:oleObj name="Equation" r:id="rId5" imgW="3086100" imgH="444500" progId="Equation.DSMT4">
                  <p:embed/>
                  <p:pic>
                    <p:nvPicPr>
                      <p:cNvPr id="153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540081"/>
                        <a:ext cx="64087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38259" y="1111180"/>
            <a:ext cx="5672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并联振荡回路两端的回路电压为：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868788" y="3532394"/>
            <a:ext cx="42673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与串联谐振右边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相同，所以并联振荡回路的谐振特性和相位特性与串联回路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64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7772400" cy="230505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并联谐振回路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D9EAC2DD-7451-4F0A-9569-87D5B785A69B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27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pic>
        <p:nvPicPr>
          <p:cNvPr id="24582" name="Picture 3" descr="2t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69" y="3649004"/>
            <a:ext cx="58054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4584" name="对象 3"/>
          <p:cNvGraphicFramePr>
            <a:graphicFrameLocks noChangeAspect="1"/>
          </p:cNvGraphicFramePr>
          <p:nvPr/>
        </p:nvGraphicFramePr>
        <p:xfrm>
          <a:off x="5076825" y="2220913"/>
          <a:ext cx="20002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4" imgW="927100" imgH="558800" progId="Equation.DSMT4">
                  <p:embed/>
                </p:oleObj>
              </mc:Choice>
              <mc:Fallback>
                <p:oleObj name="Equation" r:id="rId4" imgW="927100" imgH="558800" progId="Equation.DSMT4">
                  <p:embed/>
                  <p:pic>
                    <p:nvPicPr>
                      <p:cNvPr id="2458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20913"/>
                        <a:ext cx="200025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矩形 4"/>
          <p:cNvSpPr>
            <a:spLocks noChangeArrowheads="1"/>
          </p:cNvSpPr>
          <p:nvPr/>
        </p:nvSpPr>
        <p:spPr bwMode="auto">
          <a:xfrm>
            <a:off x="1168400" y="2373313"/>
            <a:ext cx="3570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整个回路的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有载品质因数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91D-B99E-410C-BFB1-7ECD858645BE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5699840"/>
            <a:ext cx="6705186" cy="5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6770" y="621829"/>
            <a:ext cx="8416230" cy="3139321"/>
          </a:xfrm>
          <a:prstGeom prst="rect">
            <a:avLst/>
          </a:prstGeom>
          <a:blipFill rotWithShape="1">
            <a:blip r:embed="rId2"/>
            <a:stretch>
              <a:fillRect l="-1303" r="-1231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313" y="3592513"/>
            <a:ext cx="4608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解：（</a:t>
            </a:r>
            <a:r>
              <a:rPr lang="en-US" altLang="zh-CN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）计算电感</a:t>
            </a:r>
            <a:r>
              <a:rPr lang="en-US" altLang="zh-CN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endParaRPr lang="zh-CN" altLang="en-US" sz="2600" b="1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0634" y="4124683"/>
            <a:ext cx="1937838" cy="8552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右箭头 4"/>
          <p:cNvSpPr>
            <a:spLocks noChangeArrowheads="1"/>
          </p:cNvSpPr>
          <p:nvPr/>
        </p:nvSpPr>
        <p:spPr bwMode="auto">
          <a:xfrm>
            <a:off x="3787775" y="4408488"/>
            <a:ext cx="503238" cy="287337"/>
          </a:xfrm>
          <a:prstGeom prst="rightArrow">
            <a:avLst>
              <a:gd name="adj1" fmla="val 50000"/>
              <a:gd name="adj2" fmla="val 50036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31522" y="4129043"/>
            <a:ext cx="2164439" cy="100521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5065130"/>
            <a:ext cx="8343373" cy="83843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28184" y="6047581"/>
            <a:ext cx="1635897" cy="461665"/>
          </a:xfrm>
          <a:prstGeom prst="rect">
            <a:avLst/>
          </a:prstGeom>
          <a:blipFill rotWithShape="1">
            <a:blip r:embed="rId6"/>
            <a:stretch>
              <a:fillRect t="-10526" r="-5224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96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395288" y="908050"/>
            <a:ext cx="6229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）计算回路谐振电阻和带宽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1731600"/>
            <a:ext cx="1604222" cy="90531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3492500" y="2039938"/>
            <a:ext cx="503238" cy="288925"/>
          </a:xfrm>
          <a:prstGeom prst="rightArrow">
            <a:avLst>
              <a:gd name="adj1" fmla="val 50000"/>
              <a:gd name="adj2" fmla="val 49761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57064" y="1947624"/>
            <a:ext cx="3727431" cy="494751"/>
          </a:xfrm>
          <a:prstGeom prst="rect">
            <a:avLst/>
          </a:prstGeom>
          <a:blipFill rotWithShape="1">
            <a:blip r:embed="rId3"/>
            <a:stretch>
              <a:fillRect b="-975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1073" y="2978775"/>
            <a:ext cx="6793335" cy="51161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55129" y="4263479"/>
            <a:ext cx="1781770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9481" y="5195293"/>
            <a:ext cx="6370911" cy="89800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55129" y="3625134"/>
            <a:ext cx="2399438" cy="46897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40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 章  电感耦合方式的射频前端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A55B1C03-7F90-43FA-9408-BD79911C2040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阅读器天线电路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852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5126" name="Object 4"/>
          <p:cNvGraphicFramePr>
            <a:graphicFrameLocks noChangeAspect="1"/>
          </p:cNvGraphicFramePr>
          <p:nvPr/>
        </p:nvGraphicFramePr>
        <p:xfrm>
          <a:off x="539750" y="2060575"/>
          <a:ext cx="5832475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图片" r:id="rId3" imgW="4661908" imgH="3152164" progId="Word.Picture.8">
                  <p:embed/>
                </p:oleObj>
              </mc:Choice>
              <mc:Fallback>
                <p:oleObj name="图片" r:id="rId3" imgW="4661908" imgH="3152164" progId="Word.Picture.8">
                  <p:embed/>
                  <p:pic>
                    <p:nvPicPr>
                      <p:cNvPr id="51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5832475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5292725" y="4357688"/>
            <a:ext cx="385127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2200">
                <a:ea typeface="微软雅黑" panose="020B0503020204020204" pitchFamily="34" charset="-122"/>
              </a:rPr>
              <a:t>在阅读器中，串联谐振回路具有</a:t>
            </a:r>
            <a:r>
              <a:rPr lang="zh-CN" altLang="en-US" sz="2200">
                <a:solidFill>
                  <a:srgbClr val="C00000"/>
                </a:solidFill>
                <a:ea typeface="微软雅黑" panose="020B0503020204020204" pitchFamily="34" charset="-122"/>
              </a:rPr>
              <a:t>电路简单、成本低</a:t>
            </a:r>
            <a:r>
              <a:rPr lang="zh-CN" altLang="en-US" sz="2200">
                <a:ea typeface="微软雅黑" panose="020B0503020204020204" pitchFamily="34" charset="-122"/>
              </a:rPr>
              <a:t>，激励可采用</a:t>
            </a:r>
            <a:r>
              <a:rPr lang="zh-CN" altLang="en-US" sz="2200">
                <a:solidFill>
                  <a:srgbClr val="C00000"/>
                </a:solidFill>
                <a:ea typeface="微软雅黑" panose="020B0503020204020204" pitchFamily="34" charset="-122"/>
              </a:rPr>
              <a:t>低内阻</a:t>
            </a:r>
            <a:r>
              <a:rPr lang="zh-CN" altLang="en-US" sz="2200">
                <a:ea typeface="微软雅黑" panose="020B0503020204020204" pitchFamily="34" charset="-122"/>
              </a:rPr>
              <a:t>的恒压源，谐振时可获得最大的回路电流等特点，被广泛采用。</a:t>
            </a:r>
            <a:r>
              <a:rPr lang="zh-CN" altLang="en-US" sz="220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BD1-ACEB-495A-8D5C-00A9D3172FC7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395288" y="836613"/>
            <a:ext cx="6229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）求满足</a:t>
            </a:r>
            <a:r>
              <a:rPr lang="en-US" altLang="zh-CN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0.5MHz</a:t>
            </a:r>
            <a:r>
              <a:rPr lang="zh-CN" altLang="en-US" sz="26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带宽的并联电阻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7090" y="1556792"/>
            <a:ext cx="1200329" cy="86357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3660775" y="1838325"/>
            <a:ext cx="504825" cy="287338"/>
          </a:xfrm>
          <a:prstGeom prst="rightArrow">
            <a:avLst>
              <a:gd name="adj1" fmla="val 50000"/>
              <a:gd name="adj2" fmla="val 50194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41426" y="1592802"/>
            <a:ext cx="1203535" cy="80605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9349" y="2556520"/>
            <a:ext cx="3862211" cy="8428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5096" y="3670548"/>
            <a:ext cx="4558427" cy="84420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7164" y="4742284"/>
            <a:ext cx="4026359" cy="893771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73738" y="3837215"/>
            <a:ext cx="2589491" cy="10567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19050"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29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29E5-F597-4D22-B8AE-149D6033E43A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D09F0AB6-B797-4ED0-851C-ED48B5B9CA1D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31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58029"/>
            <a:ext cx="77724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串并联阻抗等效互换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25020"/>
              </p:ext>
            </p:extLst>
          </p:nvPr>
        </p:nvGraphicFramePr>
        <p:xfrm>
          <a:off x="1264105" y="2495454"/>
          <a:ext cx="691356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图片" r:id="rId3" imgW="3679942" imgH="913937" progId="Word.Picture.8">
                  <p:embed/>
                </p:oleObj>
              </mc:Choice>
              <mc:Fallback>
                <p:oleObj name="图片" r:id="rId3" imgW="3679942" imgH="913937" progId="Word.Picture.8">
                  <p:embed/>
                  <p:pic>
                    <p:nvPicPr>
                      <p:cNvPr id="256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278"/>
                      <a:stretch>
                        <a:fillRect/>
                      </a:stretch>
                    </p:blipFill>
                    <p:spPr bwMode="auto">
                      <a:xfrm>
                        <a:off x="1264105" y="2495454"/>
                        <a:ext cx="6913563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140200" y="2924175"/>
            <a:ext cx="1223963" cy="288925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chemeClr val="accent1"/>
          </a:solidFill>
          <a:ln w="7938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56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58874"/>
              </p:ext>
            </p:extLst>
          </p:nvPr>
        </p:nvGraphicFramePr>
        <p:xfrm>
          <a:off x="1042988" y="4149725"/>
          <a:ext cx="5760684" cy="80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Equation" r:id="rId5" imgW="3276600" imgH="457200" progId="Equation.DSMT4">
                  <p:embed/>
                </p:oleObj>
              </mc:Choice>
              <mc:Fallback>
                <p:oleObj name="Equation" r:id="rId5" imgW="3276600" imgH="457200" progId="Equation.DSMT4">
                  <p:embed/>
                  <p:pic>
                    <p:nvPicPr>
                      <p:cNvPr id="256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5760684" cy="80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5611" name="Object 9"/>
          <p:cNvGraphicFramePr>
            <a:graphicFrameLocks noChangeAspect="1"/>
          </p:cNvGraphicFramePr>
          <p:nvPr/>
        </p:nvGraphicFramePr>
        <p:xfrm>
          <a:off x="2555875" y="5084763"/>
          <a:ext cx="32400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7" imgW="2120900" imgH="495300" progId="Equation.DSMT4">
                  <p:embed/>
                </p:oleObj>
              </mc:Choice>
              <mc:Fallback>
                <p:oleObj name="Equation" r:id="rId7" imgW="2120900" imgH="495300" progId="Equation.DSMT4">
                  <p:embed/>
                  <p:pic>
                    <p:nvPicPr>
                      <p:cNvPr id="256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32400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5613" name="Object 11"/>
          <p:cNvGraphicFramePr>
            <a:graphicFrameLocks noChangeAspect="1"/>
          </p:cNvGraphicFramePr>
          <p:nvPr/>
        </p:nvGraphicFramePr>
        <p:xfrm>
          <a:off x="6011863" y="5157788"/>
          <a:ext cx="259238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9" imgW="1854200" imgH="495300" progId="Equation.DSMT4">
                  <p:embed/>
                </p:oleObj>
              </mc:Choice>
              <mc:Fallback>
                <p:oleObj name="Equation" r:id="rId9" imgW="1854200" imgH="495300" progId="Equation.DSMT4">
                  <p:embed/>
                  <p:pic>
                    <p:nvPicPr>
                      <p:cNvPr id="256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157788"/>
                        <a:ext cx="259238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AutoShape 13"/>
          <p:cNvSpPr>
            <a:spLocks noChangeArrowheads="1"/>
          </p:cNvSpPr>
          <p:nvPr/>
        </p:nvSpPr>
        <p:spPr bwMode="auto">
          <a:xfrm>
            <a:off x="1619250" y="5300663"/>
            <a:ext cx="719138" cy="215900"/>
          </a:xfrm>
          <a:prstGeom prst="rightArrow">
            <a:avLst>
              <a:gd name="adj1" fmla="val 50000"/>
              <a:gd name="adj2" fmla="val 83272"/>
            </a:avLst>
          </a:prstGeom>
          <a:solidFill>
            <a:schemeClr val="accent1"/>
          </a:solidFill>
          <a:ln w="7938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326693" y="1223963"/>
            <a:ext cx="68509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等效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，就是指电路工作在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某一频率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时，不管其内部的电路形式如何，从端口看过去其阻抗或者导纳是相等的。</a:t>
            </a:r>
          </a:p>
        </p:txBody>
      </p:sp>
    </p:spTree>
    <p:extLst>
      <p:ext uri="{BB962C8B-B14F-4D97-AF65-F5344CB8AC3E}">
        <p14:creationId xmlns:p14="http://schemas.microsoft.com/office/powerpoint/2010/main" val="34627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35B-A6A9-4266-8E12-6BDDCB4C6715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2C27A097-2E43-4AB0-90F4-9D27285B048B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32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952739"/>
              </p:ext>
            </p:extLst>
          </p:nvPr>
        </p:nvGraphicFramePr>
        <p:xfrm>
          <a:off x="854985" y="2741019"/>
          <a:ext cx="7531778" cy="3767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图片" r:id="rId3" imgW="4099395" imgH="2047449" progId="Word.Picture.8">
                  <p:embed/>
                </p:oleObj>
              </mc:Choice>
              <mc:Fallback>
                <p:oleObj name="图片" r:id="rId3" imgW="4099395" imgH="2047449" progId="Word.Picture.8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85" y="2741019"/>
                        <a:ext cx="7531778" cy="37675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7459" y="717545"/>
            <a:ext cx="6686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2.3  </a:t>
            </a:r>
            <a:r>
              <a:rPr lang="zh-CN" altLang="en-US" sz="3200" dirty="0"/>
              <a:t>阅读器和应答器之间的电感耦合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142875" y="1324406"/>
            <a:ext cx="7772400" cy="381635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/>
              <a:t>当应答器进入阅读器产生的交变磁场时，应答器的电感线圈上就会产生感应电压，当距离足够近，应答器天线</a:t>
            </a:r>
            <a:br>
              <a:rPr lang="zh-CN" altLang="en-US" sz="2200" dirty="0" smtClean="0"/>
            </a:br>
            <a:r>
              <a:rPr lang="zh-CN" altLang="en-US" sz="2200" dirty="0" smtClean="0"/>
              <a:t>电路所截获的能量可以供</a:t>
            </a:r>
            <a:br>
              <a:rPr lang="zh-CN" altLang="en-US" sz="2200" dirty="0" smtClean="0"/>
            </a:br>
            <a:r>
              <a:rPr lang="zh-CN" altLang="en-US" sz="2200" dirty="0" smtClean="0"/>
              <a:t>应答器芯片正常工作时，</a:t>
            </a:r>
            <a:br>
              <a:rPr lang="zh-CN" altLang="en-US" sz="2200" dirty="0" smtClean="0"/>
            </a:br>
            <a:r>
              <a:rPr lang="zh-CN" altLang="en-US" sz="2200" dirty="0" smtClean="0"/>
              <a:t>阅读器和应答器才能进入</a:t>
            </a:r>
            <a:br>
              <a:rPr lang="zh-CN" altLang="en-US" sz="2200" dirty="0" smtClean="0"/>
            </a:br>
            <a:r>
              <a:rPr lang="zh-CN" altLang="en-US" sz="2200" dirty="0" smtClean="0"/>
              <a:t>信息交互阶段。 </a:t>
            </a:r>
          </a:p>
        </p:txBody>
      </p:sp>
    </p:spTree>
    <p:extLst>
      <p:ext uri="{BB962C8B-B14F-4D97-AF65-F5344CB8AC3E}">
        <p14:creationId xmlns:p14="http://schemas.microsoft.com/office/powerpoint/2010/main" val="4224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2</a:t>
            </a:r>
            <a:r>
              <a:rPr lang="zh-CN" altLang="en-US" b="1" smtClean="0"/>
              <a:t>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C69-54A9-4E19-B7E9-9684749A16CB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62" y="1087438"/>
            <a:ext cx="77724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应答器线圈感应电压的计算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272512"/>
              </p:ext>
            </p:extLst>
          </p:nvPr>
        </p:nvGraphicFramePr>
        <p:xfrm>
          <a:off x="618397" y="4390096"/>
          <a:ext cx="79851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3" imgW="4267200" imgH="635000" progId="Equation.DSMT4">
                  <p:embed/>
                </p:oleObj>
              </mc:Choice>
              <mc:Fallback>
                <p:oleObj name="Equation" r:id="rId3" imgW="4267200" imgH="635000" progId="Equation.DSMT4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97" y="4390096"/>
                        <a:ext cx="798512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67476"/>
              </p:ext>
            </p:extLst>
          </p:nvPr>
        </p:nvGraphicFramePr>
        <p:xfrm>
          <a:off x="1144973" y="1990065"/>
          <a:ext cx="2607876" cy="79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Equation" r:id="rId5" imgW="1282700" imgH="393700" progId="Equation.DSMT4">
                  <p:embed/>
                </p:oleObj>
              </mc:Choice>
              <mc:Fallback>
                <p:oleObj name="Equation" r:id="rId5" imgW="1282700" imgH="393700" progId="Equation.DSMT4">
                  <p:embed/>
                  <p:pic>
                    <p:nvPicPr>
                      <p:cNvPr id="276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973" y="1990065"/>
                        <a:ext cx="2607876" cy="791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76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208511"/>
              </p:ext>
            </p:extLst>
          </p:nvPr>
        </p:nvGraphicFramePr>
        <p:xfrm>
          <a:off x="4356100" y="2062958"/>
          <a:ext cx="1512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公式" r:id="rId7" imgW="558558" imgH="215806" progId="Equation.3">
                  <p:embed/>
                </p:oleObj>
              </mc:Choice>
              <mc:Fallback>
                <p:oleObj name="公式" r:id="rId7" imgW="558558" imgH="215806" progId="Equation.3">
                  <p:embed/>
                  <p:pic>
                    <p:nvPicPr>
                      <p:cNvPr id="276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62958"/>
                        <a:ext cx="15128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76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13357"/>
              </p:ext>
            </p:extLst>
          </p:nvPr>
        </p:nvGraphicFramePr>
        <p:xfrm>
          <a:off x="6366009" y="2035243"/>
          <a:ext cx="18732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公式" r:id="rId9" imgW="736600" imgH="279400" progId="Equation.3">
                  <p:embed/>
                </p:oleObj>
              </mc:Choice>
              <mc:Fallback>
                <p:oleObj name="公式" r:id="rId9" imgW="736600" imgH="279400" progId="Equation.3">
                  <p:embed/>
                  <p:pic>
                    <p:nvPicPr>
                      <p:cNvPr id="2765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009" y="2035243"/>
                        <a:ext cx="18732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4356100" y="3429000"/>
            <a:ext cx="576263" cy="936625"/>
          </a:xfrm>
          <a:prstGeom prst="downArrow">
            <a:avLst>
              <a:gd name="adj1" fmla="val 50000"/>
              <a:gd name="adj2" fmla="val 40634"/>
            </a:avLst>
          </a:prstGeom>
          <a:solidFill>
            <a:schemeClr val="accent1"/>
          </a:solidFill>
          <a:ln w="7938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pic>
        <p:nvPicPr>
          <p:cNvPr id="27661" name="Picture 17" descr="2t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068638"/>
            <a:ext cx="2303462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328144" y="2728912"/>
            <a:ext cx="2619241" cy="56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2828FF"/>
                </a:solidFill>
              </a:rPr>
              <a:t>磁通量的变化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43506" y="5094222"/>
            <a:ext cx="600075" cy="14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814465"/>
              </p:ext>
            </p:extLst>
          </p:nvPr>
        </p:nvGraphicFramePr>
        <p:xfrm>
          <a:off x="2122488" y="5537487"/>
          <a:ext cx="4717191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公式" r:id="rId12" imgW="2082600" imgH="482400" progId="Equation.3">
                  <p:embed/>
                </p:oleObj>
              </mc:Choice>
              <mc:Fallback>
                <p:oleObj name="公式" r:id="rId12" imgW="2082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2488" y="5537487"/>
                        <a:ext cx="4717191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714276" y="6423034"/>
            <a:ext cx="2619241" cy="56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2828FF"/>
                </a:solidFill>
              </a:rPr>
              <a:t>互感</a:t>
            </a:r>
          </a:p>
        </p:txBody>
      </p:sp>
    </p:spTree>
    <p:extLst>
      <p:ext uri="{BB962C8B-B14F-4D97-AF65-F5344CB8AC3E}">
        <p14:creationId xmlns:p14="http://schemas.microsoft.com/office/powerpoint/2010/main" val="20482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188-06AC-4B6B-A630-4D19CBF57560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77A1409C-594A-4CAA-B3BF-F57383BD7588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34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应答器谐振回路端电压的计算</a:t>
            </a:r>
          </a:p>
          <a:p>
            <a:pPr lvl="1" eaLnBrk="1" hangingPunct="1"/>
            <a:r>
              <a:rPr lang="zh-CN" altLang="en-US" dirty="0" smtClean="0"/>
              <a:t>应答器天线电路的等效电路  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86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53515"/>
              </p:ext>
            </p:extLst>
          </p:nvPr>
        </p:nvGraphicFramePr>
        <p:xfrm>
          <a:off x="323850" y="2997200"/>
          <a:ext cx="439261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图片" r:id="rId3" imgW="2554915" imgH="1494911" progId="Word.Picture.8">
                  <p:embed/>
                </p:oleObj>
              </mc:Choice>
              <mc:Fallback>
                <p:oleObj name="图片" r:id="rId3" imgW="2554915" imgH="1494911" progId="Word.Picture.8">
                  <p:embed/>
                  <p:pic>
                    <p:nvPicPr>
                      <p:cNvPr id="2868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97200"/>
                        <a:ext cx="4392613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8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8686" name="Object 17"/>
          <p:cNvGraphicFramePr>
            <a:graphicFrameLocks noChangeAspect="1"/>
          </p:cNvGraphicFramePr>
          <p:nvPr/>
        </p:nvGraphicFramePr>
        <p:xfrm>
          <a:off x="5651500" y="2997200"/>
          <a:ext cx="32035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图片" r:id="rId5" imgW="1658713" imgH="1133152" progId="Word.Picture.8">
                  <p:embed/>
                </p:oleObj>
              </mc:Choice>
              <mc:Fallback>
                <p:oleObj name="图片" r:id="rId5" imgW="1658713" imgH="1133152" progId="Word.Picture.8">
                  <p:embed/>
                  <p:pic>
                    <p:nvPicPr>
                      <p:cNvPr id="2868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97200"/>
                        <a:ext cx="320357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AutoShape 19"/>
          <p:cNvSpPr>
            <a:spLocks noChangeArrowheads="1"/>
          </p:cNvSpPr>
          <p:nvPr/>
        </p:nvSpPr>
        <p:spPr bwMode="auto">
          <a:xfrm>
            <a:off x="4859338" y="4149725"/>
            <a:ext cx="792162" cy="287338"/>
          </a:xfrm>
          <a:prstGeom prst="rightArrow">
            <a:avLst>
              <a:gd name="adj1" fmla="val 50000"/>
              <a:gd name="adj2" fmla="val 68922"/>
            </a:avLst>
          </a:prstGeom>
          <a:solidFill>
            <a:schemeClr val="accent1"/>
          </a:solidFill>
          <a:ln w="7938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58507" y="2743996"/>
            <a:ext cx="2503487" cy="77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828FF"/>
                </a:solidFill>
              </a:rPr>
              <a:t>并联变</a:t>
            </a:r>
            <a:r>
              <a:rPr lang="zh-CN" altLang="en-US" dirty="0">
                <a:solidFill>
                  <a:srgbClr val="2828FF"/>
                </a:solidFill>
              </a:rPr>
              <a:t>串</a:t>
            </a:r>
            <a:r>
              <a:rPr lang="zh-CN" altLang="en-US" dirty="0" smtClean="0">
                <a:solidFill>
                  <a:srgbClr val="2828FF"/>
                </a:solidFill>
              </a:rPr>
              <a:t>联</a:t>
            </a:r>
          </a:p>
        </p:txBody>
      </p:sp>
    </p:spTree>
    <p:extLst>
      <p:ext uri="{BB962C8B-B14F-4D97-AF65-F5344CB8AC3E}">
        <p14:creationId xmlns:p14="http://schemas.microsoft.com/office/powerpoint/2010/main" val="4277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060D-F209-4D5A-9908-3C22144DC050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25A81B36-B3B5-4B03-9773-45B790F181FE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35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mtClean="0"/>
              <a:t>应答器谐振回路端电压的计算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9709" name="Rectangle 1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9710" name="Object 15"/>
          <p:cNvGraphicFramePr>
            <a:graphicFrameLocks noChangeAspect="1"/>
          </p:cNvGraphicFramePr>
          <p:nvPr/>
        </p:nvGraphicFramePr>
        <p:xfrm>
          <a:off x="1619250" y="2349500"/>
          <a:ext cx="36004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3" imgW="1637589" imgH="533169" progId="Equation.DSMT4">
                  <p:embed/>
                </p:oleObj>
              </mc:Choice>
              <mc:Fallback>
                <p:oleObj name="Equation" r:id="rId3" imgW="1637589" imgH="533169" progId="Equation.DSMT4">
                  <p:embed/>
                  <p:pic>
                    <p:nvPicPr>
                      <p:cNvPr id="2971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36004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97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29372"/>
              </p:ext>
            </p:extLst>
          </p:nvPr>
        </p:nvGraphicFramePr>
        <p:xfrm>
          <a:off x="1619249" y="3705226"/>
          <a:ext cx="6734279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5" imgW="3340100" imgH="533400" progId="Equation.DSMT4">
                  <p:embed/>
                </p:oleObj>
              </mc:Choice>
              <mc:Fallback>
                <p:oleObj name="Equation" r:id="rId5" imgW="3340100" imgH="533400" progId="Equation.DSMT4">
                  <p:embed/>
                  <p:pic>
                    <p:nvPicPr>
                      <p:cNvPr id="2971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49" y="3705226"/>
                        <a:ext cx="6734279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20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29714" name="Object 19"/>
          <p:cNvGraphicFramePr>
            <a:graphicFrameLocks noChangeAspect="1"/>
          </p:cNvGraphicFramePr>
          <p:nvPr/>
        </p:nvGraphicFramePr>
        <p:xfrm>
          <a:off x="1619250" y="5013325"/>
          <a:ext cx="34559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7" imgW="1866090" imgH="533169" progId="Equation.DSMT4">
                  <p:embed/>
                </p:oleObj>
              </mc:Choice>
              <mc:Fallback>
                <p:oleObj name="Equation" r:id="rId7" imgW="1866090" imgH="533169" progId="Equation.DSMT4">
                  <p:embed/>
                  <p:pic>
                    <p:nvPicPr>
                      <p:cNvPr id="2971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34559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4896"/>
              </p:ext>
            </p:extLst>
          </p:nvPr>
        </p:nvGraphicFramePr>
        <p:xfrm>
          <a:off x="5684837" y="1048543"/>
          <a:ext cx="32035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图片" r:id="rId9" imgW="1658713" imgH="1133152" progId="Word.Picture.8">
                  <p:embed/>
                </p:oleObj>
              </mc:Choice>
              <mc:Fallback>
                <p:oleObj name="图片" r:id="rId9" imgW="1658713" imgH="1133152" progId="Word.Picture.8">
                  <p:embed/>
                  <p:pic>
                    <p:nvPicPr>
                      <p:cNvPr id="2868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7" y="1048543"/>
                        <a:ext cx="320357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2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E7F-22AA-4D24-93D5-8B90E6F1C568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499632A8-3A09-4791-893F-99E2E32E3751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36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104775" y="1524000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应答器直流电源电压的产生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无源应答器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07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99481"/>
              </p:ext>
            </p:extLst>
          </p:nvPr>
        </p:nvGraphicFramePr>
        <p:xfrm>
          <a:off x="-104775" y="2790825"/>
          <a:ext cx="9048727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图片" r:id="rId3" imgW="3889668" imgH="1142511" progId="Word.Picture.8">
                  <p:embed/>
                </p:oleObj>
              </mc:Choice>
              <mc:Fallback>
                <p:oleObj name="图片" r:id="rId3" imgW="3889668" imgH="1142511" progId="Word.Picture.8">
                  <p:embed/>
                  <p:pic>
                    <p:nvPicPr>
                      <p:cNvPr id="3073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4775" y="2790825"/>
                        <a:ext cx="9048727" cy="2660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00400" y="2790825"/>
            <a:ext cx="1219188" cy="266065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34012" y="2790824"/>
            <a:ext cx="1219188" cy="2660650"/>
          </a:xfrm>
          <a:prstGeom prst="rect">
            <a:avLst/>
          </a:prstGeom>
          <a:solidFill>
            <a:schemeClr val="accent4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41414" y="5764209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2828FF"/>
                </a:solidFill>
              </a:rPr>
              <a:t>整流：单极性交流</a:t>
            </a:r>
            <a:endParaRPr lang="en-US" altLang="zh-CN" sz="2000" dirty="0" smtClean="0">
              <a:solidFill>
                <a:srgbClr val="2828FF"/>
              </a:solidFill>
            </a:endParaRPr>
          </a:p>
          <a:p>
            <a:r>
              <a:rPr lang="zh-CN" altLang="en-US" sz="2000" dirty="0" smtClean="0">
                <a:solidFill>
                  <a:srgbClr val="2828FF"/>
                </a:solidFill>
              </a:rPr>
              <a:t>滤波电容：得到直流</a:t>
            </a:r>
            <a:endParaRPr lang="zh-CN" altLang="en-US" sz="2000" dirty="0">
              <a:solidFill>
                <a:srgbClr val="282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0DE6-6129-4CE5-8107-369EF0C74A8E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F1A33F7D-5035-44AD-B274-F984E5C1A83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37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" y="11510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负载调制 </a:t>
            </a:r>
          </a:p>
          <a:p>
            <a:pPr lvl="1"/>
            <a:r>
              <a:rPr lang="zh-CN" altLang="en-US" dirty="0" smtClean="0"/>
              <a:t>应答器向阅读器的信息传送时采用</a:t>
            </a:r>
            <a:r>
              <a:rPr lang="zh-CN" altLang="zh-CN" dirty="0"/>
              <a:t>负载调制技术</a:t>
            </a:r>
          </a:p>
          <a:p>
            <a:pPr marL="342900" lvl="1" indent="0">
              <a:buNone/>
            </a:pPr>
            <a:r>
              <a:rPr lang="zh-CN" altLang="en-US" dirty="0" smtClean="0"/>
              <a:t> </a:t>
            </a:r>
            <a:r>
              <a:rPr lang="zh-CN" altLang="zh-CN" dirty="0"/>
              <a:t> 1. 耦合电路模型</a:t>
            </a:r>
            <a:r>
              <a:rPr lang="zh-CN" altLang="en-US" dirty="0" smtClean="0"/>
              <a:t> 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278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30927"/>
              </p:ext>
            </p:extLst>
          </p:nvPr>
        </p:nvGraphicFramePr>
        <p:xfrm>
          <a:off x="3266656" y="2088836"/>
          <a:ext cx="12404049" cy="3520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图片" r:id="rId3" imgW="4633440" imgH="1313851" progId="Word.Picture.8">
                  <p:embed/>
                </p:oleObj>
              </mc:Choice>
              <mc:Fallback>
                <p:oleObj name="图片" r:id="rId3" imgW="4633440" imgH="1313851" progId="Word.Picture.8">
                  <p:embed/>
                  <p:pic>
                    <p:nvPicPr>
                      <p:cNvPr id="327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656" y="2088836"/>
                        <a:ext cx="12404049" cy="35205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28650" y="3147419"/>
            <a:ext cx="28391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耦合系数</a:t>
            </a:r>
            <a:r>
              <a:rPr lang="zh-CN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k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是反映耦合回路耦合程度的重要参数</a:t>
            </a:r>
            <a:endParaRPr lang="zh-CN" altLang="zh-CN" sz="2400" dirty="0">
              <a:ea typeface="微软雅黑" panose="020B0503020204020204" pitchFamily="34" charset="-122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01127"/>
              </p:ext>
            </p:extLst>
          </p:nvPr>
        </p:nvGraphicFramePr>
        <p:xfrm>
          <a:off x="903872" y="4290298"/>
          <a:ext cx="20875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r:id="rId5" imgW="693336" imgH="462330" progId="Equation.DSMT4">
                  <p:embed/>
                </p:oleObj>
              </mc:Choice>
              <mc:Fallback>
                <p:oleObj r:id="rId5" imgW="693336" imgH="46233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872" y="4290298"/>
                        <a:ext cx="208756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8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933287"/>
              </p:ext>
            </p:extLst>
          </p:nvPr>
        </p:nvGraphicFramePr>
        <p:xfrm>
          <a:off x="-5792940" y="1986293"/>
          <a:ext cx="11845648" cy="336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图片" r:id="rId3" imgW="4633440" imgH="1313851" progId="Word.Picture.8">
                  <p:embed/>
                </p:oleObj>
              </mc:Choice>
              <mc:Fallback>
                <p:oleObj name="图片" r:id="rId3" imgW="4633440" imgH="1313851" progId="Word.Picture.8">
                  <p:embed/>
                  <p:pic>
                    <p:nvPicPr>
                      <p:cNvPr id="327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792940" y="1986293"/>
                        <a:ext cx="11845648" cy="33620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FF1-C428-41F8-B2F9-5ABC7DA2F01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488977" y="6356355"/>
            <a:ext cx="24574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BBE61CC8-4C0B-4087-96DA-7501C03D4192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38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106362" y="971551"/>
            <a:ext cx="77724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互感耦合回路的等效阻抗关系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380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617383"/>
              </p:ext>
            </p:extLst>
          </p:nvPr>
        </p:nvGraphicFramePr>
        <p:xfrm>
          <a:off x="5457375" y="1275560"/>
          <a:ext cx="24479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Equation" r:id="rId5" imgW="1257300" imgH="330200" progId="Equation.DSMT4">
                  <p:embed/>
                </p:oleObj>
              </mc:Choice>
              <mc:Fallback>
                <p:oleObj name="Equation" r:id="rId5" imgW="1257300" imgH="330200" progId="Equation.DSMT4">
                  <p:embed/>
                  <p:pic>
                    <p:nvPicPr>
                      <p:cNvPr id="3380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375" y="1275560"/>
                        <a:ext cx="24479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380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9171"/>
              </p:ext>
            </p:extLst>
          </p:nvPr>
        </p:nvGraphicFramePr>
        <p:xfrm>
          <a:off x="5457375" y="2212185"/>
          <a:ext cx="25923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7" imgW="1294838" imgH="317362" progId="Equation.DSMT4">
                  <p:embed/>
                </p:oleObj>
              </mc:Choice>
              <mc:Fallback>
                <p:oleObj name="Equation" r:id="rId7" imgW="1294838" imgH="317362" progId="Equation.DSMT4">
                  <p:embed/>
                  <p:pic>
                    <p:nvPicPr>
                      <p:cNvPr id="3380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375" y="2212185"/>
                        <a:ext cx="25923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380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97728"/>
              </p:ext>
            </p:extLst>
          </p:nvPr>
        </p:nvGraphicFramePr>
        <p:xfrm>
          <a:off x="3086100" y="5176691"/>
          <a:ext cx="2371275" cy="14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9" imgW="1117600" imgH="698500" progId="Equation.DSMT4">
                  <p:embed/>
                </p:oleObj>
              </mc:Choice>
              <mc:Fallback>
                <p:oleObj name="Equation" r:id="rId9" imgW="1117600" imgH="698500" progId="Equation.DSMT4">
                  <p:embed/>
                  <p:pic>
                    <p:nvPicPr>
                      <p:cNvPr id="3380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176691"/>
                        <a:ext cx="2371275" cy="14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38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55877"/>
              </p:ext>
            </p:extLst>
          </p:nvPr>
        </p:nvGraphicFramePr>
        <p:xfrm>
          <a:off x="6016602" y="4786637"/>
          <a:ext cx="2443487" cy="193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11" imgW="1143000" imgH="901700" progId="Equation.DSMT4">
                  <p:embed/>
                </p:oleObj>
              </mc:Choice>
              <mc:Fallback>
                <p:oleObj name="Equation" r:id="rId11" imgW="1143000" imgH="901700" progId="Equation.DSMT4">
                  <p:embed/>
                  <p:pic>
                    <p:nvPicPr>
                      <p:cNvPr id="338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02" y="4786637"/>
                        <a:ext cx="2443487" cy="1934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AutoShape 18"/>
          <p:cNvSpPr>
            <a:spLocks noChangeArrowheads="1"/>
          </p:cNvSpPr>
          <p:nvPr/>
        </p:nvSpPr>
        <p:spPr bwMode="auto">
          <a:xfrm rot="5400000">
            <a:off x="6571557" y="3288611"/>
            <a:ext cx="1011901" cy="1177061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1"/>
          </a:solidFill>
          <a:ln w="7938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40486" y="5692584"/>
            <a:ext cx="973386" cy="96458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14491" y="5756895"/>
            <a:ext cx="973386" cy="96458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13872" y="1275560"/>
            <a:ext cx="2856734" cy="15652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44735"/>
              </p:ext>
            </p:extLst>
          </p:nvPr>
        </p:nvGraphicFramePr>
        <p:xfrm>
          <a:off x="850107" y="695459"/>
          <a:ext cx="27352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r:id="rId3" imgW="1017438" imgH="495902" progId="Equation.DSMT4">
                  <p:embed/>
                </p:oleObj>
              </mc:Choice>
              <mc:Fallback>
                <p:oleObj r:id="rId3" imgW="1017438" imgH="495902" progId="Equation.DSMT4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7" y="695459"/>
                        <a:ext cx="273526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62907"/>
              </p:ext>
            </p:extLst>
          </p:nvPr>
        </p:nvGraphicFramePr>
        <p:xfrm>
          <a:off x="4938667" y="620691"/>
          <a:ext cx="244792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r:id="rId5" imgW="898281" imgH="500611" progId="Equation.DSMT4">
                  <p:embed/>
                </p:oleObj>
              </mc:Choice>
              <mc:Fallback>
                <p:oleObj r:id="rId5" imgW="898281" imgH="500611" progId="Equation.DSMT4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667" y="620691"/>
                        <a:ext cx="2447925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82336"/>
              </p:ext>
            </p:extLst>
          </p:nvPr>
        </p:nvGraphicFramePr>
        <p:xfrm>
          <a:off x="993776" y="1855778"/>
          <a:ext cx="244792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r:id="rId7" imgW="781133" imgH="474034" progId="Equation.3">
                  <p:embed/>
                </p:oleObj>
              </mc:Choice>
              <mc:Fallback>
                <p:oleObj r:id="rId7" imgW="781133" imgH="474034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6" y="1855778"/>
                        <a:ext cx="2447925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43087"/>
              </p:ext>
            </p:extLst>
          </p:nvPr>
        </p:nvGraphicFramePr>
        <p:xfrm>
          <a:off x="4370851" y="1954996"/>
          <a:ext cx="45831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r:id="rId9" imgW="1676477" imgH="470117" progId="Equation.3">
                  <p:embed/>
                </p:oleObj>
              </mc:Choice>
              <mc:Fallback>
                <p:oleObj r:id="rId9" imgW="1676477" imgH="470117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851" y="1954996"/>
                        <a:ext cx="45831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18" y="3502798"/>
            <a:ext cx="6682266" cy="321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121" y="3151022"/>
            <a:ext cx="9265557" cy="53113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反射阻抗：反映了次级</a:t>
            </a:r>
            <a:r>
              <a:rPr lang="zh-CN" altLang="en-US" sz="2800" dirty="0" smtClean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回路与初级回路之间互感的影响</a:t>
            </a:r>
            <a:endParaRPr lang="zh-CN" altLang="en-US" sz="2800" dirty="0">
              <a:solidFill>
                <a:srgbClr val="2828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0733" y="738845"/>
            <a:ext cx="6342810" cy="116047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254705CA-80A4-44A3-90A1-37F2D30DD174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串联谐振回路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4140200" y="1916113"/>
          <a:ext cx="4284663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图片" r:id="rId3" imgW="2154561" imgH="1133152" progId="Word.Picture.8">
                  <p:embed/>
                </p:oleObj>
              </mc:Choice>
              <mc:Fallback>
                <p:oleObj name="图片" r:id="rId3" imgW="2154561" imgH="1133152" progId="Word.Picture.8">
                  <p:embed/>
                  <p:pic>
                    <p:nvPicPr>
                      <p:cNvPr id="61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16113"/>
                        <a:ext cx="4284663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11188" y="2370138"/>
            <a:ext cx="316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200" baseline="-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是电感线圈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损耗的等效电阻，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200" baseline="-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是信号源</a:t>
            </a:r>
          </a:p>
        </p:txBody>
      </p:sp>
      <p:graphicFrame>
        <p:nvGraphicFramePr>
          <p:cNvPr id="6152" name="Object 6"/>
          <p:cNvGraphicFramePr>
            <a:graphicFrameLocks noChangeAspect="1"/>
          </p:cNvGraphicFramePr>
          <p:nvPr/>
        </p:nvGraphicFramePr>
        <p:xfrm>
          <a:off x="3238500" y="2708275"/>
          <a:ext cx="2540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61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708275"/>
                        <a:ext cx="2540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558007" y="2982173"/>
            <a:ext cx="302418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的内阻，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200" baseline="-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是负载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电阻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latinLnBrk="1" hangingPunct="1"/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latinLnBrk="1" hangingPunct="1"/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回路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总电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阻值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latinLnBrk="1" hangingPunct="1"/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3200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2AE0-C742-4801-AE3F-187DD15FB69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B00-0444-428E-B0D8-C13C937F8F9A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8FC44EB4-D470-42E9-9DE4-C45AAA12A20A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40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8259" y="11510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电阻负载调制 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585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32440"/>
              </p:ext>
            </p:extLst>
          </p:nvPr>
        </p:nvGraphicFramePr>
        <p:xfrm>
          <a:off x="0" y="1923630"/>
          <a:ext cx="9039291" cy="247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图片" r:id="rId3" imgW="3479585" imgH="999607" progId="Word.Picture.8">
                  <p:embed/>
                </p:oleObj>
              </mc:Choice>
              <mc:Fallback>
                <p:oleObj name="图片" r:id="rId3" imgW="3479585" imgH="999607" progId="Word.Picture.8">
                  <p:embed/>
                  <p:pic>
                    <p:nvPicPr>
                      <p:cNvPr id="3585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837"/>
                      <a:stretch>
                        <a:fillRect/>
                      </a:stretch>
                    </p:blipFill>
                    <p:spPr bwMode="auto">
                      <a:xfrm>
                        <a:off x="0" y="1923630"/>
                        <a:ext cx="9039291" cy="2477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158161" y="1743484"/>
            <a:ext cx="1128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828FF"/>
                </a:solidFill>
              </a:rPr>
              <a:t>控制负载调制电阻</a:t>
            </a:r>
          </a:p>
        </p:txBody>
      </p:sp>
      <p:sp>
        <p:nvSpPr>
          <p:cNvPr id="4" name="矩形 3"/>
          <p:cNvSpPr/>
          <p:nvPr/>
        </p:nvSpPr>
        <p:spPr>
          <a:xfrm>
            <a:off x="1221660" y="4400970"/>
            <a:ext cx="6091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p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二进制数据编码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信号为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时，设开关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闭合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，则此时应答器负载电阻为</a:t>
            </a:r>
            <a:r>
              <a:rPr lang="zh-CN" altLang="zh-CN" sz="2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zh-CN" altLang="zh-CN" sz="2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mod</a:t>
            </a:r>
            <a:r>
              <a:rPr lang="zh-CN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并联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p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二进制数据编码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信号为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时，开关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断开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，应答器负载电阻为</a:t>
            </a:r>
            <a:r>
              <a:rPr lang="zh-CN" altLang="zh-CN" sz="2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1DC8-1327-43CF-8E74-0EC551DB8CBA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3B45B7C6-6F2F-430B-B924-17BAA939FC62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41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9375" y="1095375"/>
            <a:ext cx="7772400" cy="42481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电阻负载调制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395288" y="3797298"/>
            <a:ext cx="4270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次级回路等效电路中的端电压</a:t>
            </a:r>
            <a:r>
              <a:rPr lang="zh-CN" altLang="en-US" dirty="0"/>
              <a:t> 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790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7448"/>
              </p:ext>
            </p:extLst>
          </p:nvPr>
        </p:nvGraphicFramePr>
        <p:xfrm>
          <a:off x="2553243" y="4214529"/>
          <a:ext cx="6410291" cy="1511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3" imgW="2908300" imgH="685800" progId="Equation.DSMT4">
                  <p:embed/>
                </p:oleObj>
              </mc:Choice>
              <mc:Fallback>
                <p:oleObj name="Equation" r:id="rId3" imgW="2908300" imgH="685800" progId="Equation.DSMT4">
                  <p:embed/>
                  <p:pic>
                    <p:nvPicPr>
                      <p:cNvPr id="3790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243" y="4214529"/>
                        <a:ext cx="6410291" cy="1511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82" y="1926593"/>
            <a:ext cx="7908405" cy="19819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00100" y="4510617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sym typeface="宋体" panose="02010600030101010101" pitchFamily="2" charset="-122"/>
              </a:rPr>
              <a:t>初级回路处于谐振状态，则其反射电抗</a:t>
            </a:r>
            <a:r>
              <a:rPr lang="zh-CN" altLang="zh-CN" sz="2400" b="1" i="1" dirty="0">
                <a:solidFill>
                  <a:srgbClr val="C00000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zh-CN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f2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=0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37796"/>
              </p:ext>
            </p:extLst>
          </p:nvPr>
        </p:nvGraphicFramePr>
        <p:xfrm>
          <a:off x="628650" y="996041"/>
          <a:ext cx="7702390" cy="18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3" imgW="2908300" imgH="685800" progId="Equation.DSMT4">
                  <p:embed/>
                </p:oleObj>
              </mc:Choice>
              <mc:Fallback>
                <p:oleObj name="Equation" r:id="rId3" imgW="2908300" imgH="685800" progId="Equation.DSMT4">
                  <p:embed/>
                  <p:pic>
                    <p:nvPicPr>
                      <p:cNvPr id="3790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996041"/>
                        <a:ext cx="7702390" cy="1816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8650" y="2999487"/>
            <a:ext cx="84264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Lm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=</a:t>
            </a:r>
            <a:r>
              <a:rPr lang="zh-CN" altLang="en-US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</a:t>
            </a:r>
            <a:r>
              <a:rPr lang="zh-CN" altLang="en-US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mod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负载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调制时，</a:t>
            </a: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</a:t>
            </a: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ea typeface="微软雅黑" panose="020B0503020204020204" pitchFamily="34" charset="-122"/>
                <a:sym typeface="宋体" panose="02010600030101010101" pitchFamily="2" charset="-122"/>
              </a:rPr>
              <a:t>电压</a:t>
            </a:r>
            <a:r>
              <a:rPr lang="zh-CN" altLang="en-US" sz="2800" b="1" dirty="0"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800" b="1" baseline="-25000" dirty="0">
                <a:ea typeface="微软雅黑" panose="020B0503020204020204" pitchFamily="34" charset="-122"/>
                <a:sym typeface="宋体" panose="02010600030101010101" pitchFamily="2" charset="-122"/>
              </a:rPr>
              <a:t>CD</a:t>
            </a:r>
            <a:r>
              <a:rPr lang="zh-CN" altLang="en-US" sz="2800" b="1" dirty="0" smtClean="0">
                <a:ea typeface="微软雅黑" panose="020B0503020204020204" pitchFamily="34" charset="-122"/>
                <a:sym typeface="宋体" panose="02010600030101010101" pitchFamily="2" charset="-122"/>
              </a:rPr>
              <a:t>下降</a:t>
            </a:r>
            <a:endParaRPr lang="en-US" altLang="zh-CN" sz="2800" b="1" dirty="0" smtClean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ea typeface="微软雅黑" panose="020B0503020204020204" pitchFamily="34" charset="-122"/>
                <a:sym typeface="宋体" panose="02010600030101010101" pitchFamily="2" charset="-122"/>
              </a:rPr>
              <a:t>电压</a:t>
            </a:r>
            <a:r>
              <a:rPr lang="zh-CN" altLang="en-US" sz="2800" b="1" dirty="0">
                <a:ea typeface="微软雅黑" panose="020B0503020204020204" pitchFamily="34" charset="-122"/>
                <a:sym typeface="宋体" panose="02010600030101010101" pitchFamily="2" charset="-122"/>
              </a:rPr>
              <a:t>的变化反映为电感线圈</a:t>
            </a:r>
            <a:r>
              <a:rPr lang="zh-CN" altLang="en-US" sz="2800" b="1" i="1" dirty="0">
                <a:ea typeface="微软雅黑" panose="020B0503020204020204" pitchFamily="34" charset="-122"/>
                <a:sym typeface="宋体" panose="02010600030101010101" pitchFamily="2" charset="-122"/>
              </a:rPr>
              <a:t>L</a:t>
            </a:r>
            <a:r>
              <a:rPr lang="zh-CN" altLang="en-US" sz="2800" b="1" dirty="0">
                <a:ea typeface="微软雅黑" panose="020B0503020204020204" pitchFamily="34" charset="-122"/>
                <a:sym typeface="宋体" panose="02010600030101010101" pitchFamily="2" charset="-122"/>
              </a:rPr>
              <a:t>2两端可测的电压变化。</a:t>
            </a:r>
          </a:p>
          <a:p>
            <a:r>
              <a:rPr lang="zh-CN" altLang="en-US" sz="2800" b="1" dirty="0"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endParaRPr lang="en-US" altLang="zh-CN" sz="2800" b="1" dirty="0" smtClean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800" b="1" dirty="0" smtClean="0">
                <a:ea typeface="微软雅黑" panose="020B0503020204020204" pitchFamily="34" charset="-122"/>
                <a:sym typeface="宋体" panose="02010600030101010101" pitchFamily="2" charset="-122"/>
              </a:rPr>
              <a:t>该</a:t>
            </a:r>
            <a:r>
              <a:rPr lang="zh-CN" altLang="en-US" sz="2800" b="1" dirty="0">
                <a:ea typeface="微软雅黑" panose="020B0503020204020204" pitchFamily="34" charset="-122"/>
                <a:sym typeface="宋体" panose="02010600030101010101" pitchFamily="2" charset="-122"/>
              </a:rPr>
              <a:t>结果也可从物理概念上获得，即次级回路由于</a:t>
            </a:r>
            <a:r>
              <a:rPr lang="zh-CN" altLang="en-US" sz="2800" b="1" i="1" dirty="0"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="1" dirty="0">
                <a:ea typeface="微软雅黑" panose="020B0503020204020204" pitchFamily="34" charset="-122"/>
                <a:sym typeface="宋体" panose="02010600030101010101" pitchFamily="2" charset="-122"/>
              </a:rPr>
              <a:t>mod的接入，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负载加重，</a:t>
            </a:r>
            <a:r>
              <a:rPr lang="zh-CN" altLang="en-US" sz="2800" b="1" i="1" dirty="0">
                <a:solidFill>
                  <a:srgbClr val="C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Q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值降低</a:t>
            </a:r>
            <a:r>
              <a:rPr lang="zh-CN" altLang="en-US" sz="2800" b="1" dirty="0">
                <a:ea typeface="微软雅黑" panose="020B0503020204020204" pitchFamily="34" charset="-122"/>
                <a:sym typeface="宋体" panose="02010600030101010101" pitchFamily="2" charset="-122"/>
              </a:rPr>
              <a:t>，谐振回路两端电压下降。</a:t>
            </a:r>
          </a:p>
        </p:txBody>
      </p:sp>
    </p:spTree>
    <p:extLst>
      <p:ext uri="{BB962C8B-B14F-4D97-AF65-F5344CB8AC3E}">
        <p14:creationId xmlns:p14="http://schemas.microsoft.com/office/powerpoint/2010/main" val="26393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6388" y="1266556"/>
            <a:ext cx="82089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初级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回路等效电路中的端电压</a:t>
            </a: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86770"/>
              </p:ext>
            </p:extLst>
          </p:nvPr>
        </p:nvGraphicFramePr>
        <p:xfrm>
          <a:off x="3467570" y="1836478"/>
          <a:ext cx="530134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r:id="rId3" imgW="2006597" imgH="431957" progId="Equation.DSMT4">
                  <p:embed/>
                </p:oleObj>
              </mc:Choice>
              <mc:Fallback>
                <p:oleObj r:id="rId3" imgW="2006597" imgH="431957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570" y="1836478"/>
                        <a:ext cx="5301347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2172"/>
              </p:ext>
            </p:extLst>
          </p:nvPr>
        </p:nvGraphicFramePr>
        <p:xfrm>
          <a:off x="350838" y="1743609"/>
          <a:ext cx="27352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r:id="rId5" imgW="1017438" imgH="495902" progId="Equation.DSMT4">
                  <p:embed/>
                </p:oleObj>
              </mc:Choice>
              <mc:Fallback>
                <p:oleObj r:id="rId5" imgW="1017438" imgH="495902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743609"/>
                        <a:ext cx="273526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2821" y="1916931"/>
            <a:ext cx="776378" cy="920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9199" y="3596522"/>
            <a:ext cx="747662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f1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不是一个电阻实体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，它的变化体现为电感线圈</a:t>
            </a:r>
            <a:r>
              <a:rPr lang="zh-CN" altLang="en-US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</a:t>
            </a:r>
            <a:r>
              <a:rPr lang="zh-CN" altLang="en-US" sz="28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两端的电压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变化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负载调制时，由于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</a:t>
            </a:r>
            <a:r>
              <a:rPr lang="zh-CN" altLang="en-US" sz="2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增大，所以V</a:t>
            </a:r>
            <a:r>
              <a:rPr lang="zh-CN" altLang="en-US" sz="2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增大，即电感线圈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1两端的电压增大。由于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zh-CN" altLang="en-US" sz="2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=0，所以电感线圈两端电压的变化表现为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幅度调制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56975"/>
          <a:stretch/>
        </p:blipFill>
        <p:spPr>
          <a:xfrm>
            <a:off x="5741944" y="-27096"/>
            <a:ext cx="3402056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8559-B847-4CEB-9B84-DD799581D07F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E462FA43-D706-43A5-936F-973F4B9CF46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44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1006470"/>
            <a:ext cx="6624638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电阻负载调制数据信息传递的原理</a:t>
            </a:r>
          </a:p>
          <a:p>
            <a:pPr lvl="1" eaLnBrk="1" hangingPunct="1"/>
            <a:endParaRPr lang="zh-CN" altLang="en-US" sz="28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5691762" y="1416617"/>
            <a:ext cx="3452238" cy="458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）是应答器上控制开关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的二进制数据编码信号，</a:t>
            </a:r>
          </a:p>
          <a:p>
            <a:pPr lvl="1" eaLnBrk="1" latin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）是应答器电感线圈上的电压波形，</a:t>
            </a:r>
          </a:p>
          <a:p>
            <a:pPr lvl="1" eaLnBrk="1" latin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）是阅读器电感线圈上的电压波形，</a:t>
            </a:r>
          </a:p>
          <a:p>
            <a:pPr lvl="1" eaLnBrk="1" latin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）是对阅读器电感线圈上的电压解调后的波形。 </a:t>
            </a:r>
          </a:p>
          <a:p>
            <a:pPr lvl="1" eaLnBrk="1" latinLnBrk="1" hangingPunct="1">
              <a:spcBef>
                <a:spcPct val="20000"/>
              </a:spcBef>
              <a:buFontTx/>
              <a:buChar char="–"/>
            </a:pP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6252"/>
          <a:stretch/>
        </p:blipFill>
        <p:spPr>
          <a:xfrm>
            <a:off x="800100" y="1262789"/>
            <a:ext cx="4572000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4EE3-E5DF-4C2A-81EB-E02A8AEC2A8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01F16271-D24A-4E52-8BF9-AD1A0C8CD82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45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1138" y="1038225"/>
            <a:ext cx="7772400" cy="42481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电容负载调制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39947" name="Rectangle 13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31465"/>
              </p:ext>
            </p:extLst>
          </p:nvPr>
        </p:nvGraphicFramePr>
        <p:xfrm>
          <a:off x="539750" y="1920265"/>
          <a:ext cx="7944659" cy="244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图片" r:id="rId3" imgW="3317786" imgH="1018685" progId="Word.Picture.8">
                  <p:embed/>
                </p:oleObj>
              </mc:Choice>
              <mc:Fallback>
                <p:oleObj name="图片" r:id="rId3" imgW="3317786" imgH="1018685" progId="Word.Picture.8">
                  <p:embed/>
                  <p:pic>
                    <p:nvPicPr>
                      <p:cNvPr id="39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20265"/>
                        <a:ext cx="7944659" cy="2442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539750" y="4652963"/>
            <a:ext cx="744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电容负载调制是用附加的电容器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代替调制电阻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mod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5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3FB-E1AE-455A-A997-C879FF5992FF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C5B90CA7-ADB2-434A-8ED7-B9EE10A50DAB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46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8259" y="1109269"/>
            <a:ext cx="77724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电容负载调制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409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759927"/>
              </p:ext>
            </p:extLst>
          </p:nvPr>
        </p:nvGraphicFramePr>
        <p:xfrm>
          <a:off x="144271" y="1901432"/>
          <a:ext cx="8579233" cy="224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图片" r:id="rId3" imgW="4747673" imgH="1237900" progId="Word.Picture.8">
                  <p:embed/>
                </p:oleObj>
              </mc:Choice>
              <mc:Fallback>
                <p:oleObj name="图片" r:id="rId3" imgW="4747673" imgH="1237900" progId="Word.Picture.8">
                  <p:embed/>
                  <p:pic>
                    <p:nvPicPr>
                      <p:cNvPr id="4097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71" y="1901432"/>
                        <a:ext cx="8579233" cy="22402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90889" y="4617436"/>
            <a:ext cx="7562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电容Cmod的接入使</a:t>
            </a:r>
            <a:r>
              <a:rPr lang="zh-CN" altLang="en-US" sz="2400" dirty="0" smtClean="0"/>
              <a:t>应答器的</a:t>
            </a:r>
            <a:r>
              <a:rPr lang="zh-CN" altLang="en-US" sz="2400" dirty="0">
                <a:solidFill>
                  <a:srgbClr val="C00000"/>
                </a:solidFill>
              </a:rPr>
              <a:t>谐振回路失谐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其</a:t>
            </a:r>
            <a:r>
              <a:rPr lang="zh-CN" altLang="en-US" sz="2400" dirty="0" smtClean="0"/>
              <a:t>反射电抗引起</a:t>
            </a:r>
            <a:r>
              <a:rPr lang="zh-CN" altLang="en-US" sz="2400" dirty="0" smtClean="0">
                <a:solidFill>
                  <a:srgbClr val="C00000"/>
                </a:solidFill>
              </a:rPr>
              <a:t>阅读器回路失谐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1DCE-B218-4697-A7EC-BFE441C58D0F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A76562BD-13BE-4135-9C5C-EAE1699B89E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47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8259" y="1314450"/>
            <a:ext cx="7119804" cy="4248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200" dirty="0" smtClean="0"/>
              <a:t>2.4  </a:t>
            </a:r>
            <a:r>
              <a:rPr lang="zh-CN" altLang="en-US" sz="3200" dirty="0" smtClean="0"/>
              <a:t>功率放大电路</a:t>
            </a:r>
          </a:p>
          <a:p>
            <a:pPr lvl="1" eaLnBrk="1" hangingPunct="1"/>
            <a:r>
              <a:rPr lang="zh-CN" altLang="en-US" sz="2400" dirty="0" smtClean="0"/>
              <a:t>功率放大电路位于</a:t>
            </a:r>
            <a:r>
              <a:rPr lang="en-US" altLang="zh-CN" sz="2400" dirty="0" smtClean="0"/>
              <a:t>RFID</a:t>
            </a:r>
            <a:r>
              <a:rPr lang="zh-CN" altLang="en-US" sz="2400" dirty="0" smtClean="0"/>
              <a:t>系统的阅读器中，用于向应答器</a:t>
            </a:r>
            <a:r>
              <a:rPr lang="zh-CN" altLang="en-US" sz="2400" dirty="0" smtClean="0">
                <a:solidFill>
                  <a:srgbClr val="C00000"/>
                </a:solidFill>
              </a:rPr>
              <a:t>提供能量</a:t>
            </a:r>
          </a:p>
          <a:p>
            <a:pPr lvl="1" eaLnBrk="1" hangingPunct="1"/>
            <a:r>
              <a:rPr lang="zh-CN" altLang="en-US" sz="2400" dirty="0" smtClean="0"/>
              <a:t>采用谐振功率放大器</a:t>
            </a:r>
          </a:p>
          <a:p>
            <a:pPr lvl="1" eaLnBrk="1" hangingPunct="1"/>
            <a:r>
              <a:rPr lang="zh-CN" altLang="en-US" sz="2400" dirty="0" smtClean="0"/>
              <a:t>分为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类（或称甲类）、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类（或称乙类）、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类（或称丙类）三类工作状况</a:t>
            </a:r>
          </a:p>
          <a:p>
            <a:pPr lvl="1" eaLnBrk="1" hangingPunct="1"/>
            <a:r>
              <a:rPr lang="zh-CN" altLang="en-US" sz="2400" dirty="0" smtClean="0"/>
              <a:t>在电感耦合</a:t>
            </a:r>
            <a:r>
              <a:rPr lang="en-US" altLang="zh-CN" sz="2400" dirty="0" smtClean="0"/>
              <a:t>RFID</a:t>
            </a:r>
            <a:r>
              <a:rPr lang="zh-CN" altLang="en-US" sz="2400" dirty="0" smtClean="0"/>
              <a:t>系统的阅读器中，常采用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zh-CN" altLang="en-US" sz="2400" dirty="0" smtClean="0"/>
              <a:t>类放大器 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33400" y="3313113"/>
            <a:ext cx="36417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2847975" y="836613"/>
            <a:ext cx="1033463" cy="24765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811213" y="3313113"/>
            <a:ext cx="2057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2"/>
          <p:cNvSpPr>
            <a:spLocks noChangeShapeType="1"/>
          </p:cNvSpPr>
          <p:nvPr/>
        </p:nvSpPr>
        <p:spPr bwMode="auto">
          <a:xfrm flipV="1">
            <a:off x="3419475" y="2016125"/>
            <a:ext cx="0" cy="36814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9"/>
          <p:cNvSpPr>
            <a:spLocks noChangeShapeType="1"/>
          </p:cNvSpPr>
          <p:nvPr/>
        </p:nvSpPr>
        <p:spPr bwMode="auto">
          <a:xfrm>
            <a:off x="6146800" y="1179513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0"/>
          <p:cNvSpPr>
            <a:spLocks noChangeShapeType="1"/>
          </p:cNvSpPr>
          <p:nvPr/>
        </p:nvSpPr>
        <p:spPr bwMode="auto">
          <a:xfrm>
            <a:off x="6502400" y="1179513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6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7944" y="3284984"/>
            <a:ext cx="611001" cy="461665"/>
          </a:xfrm>
          <a:prstGeom prst="rect">
            <a:avLst/>
          </a:prstGeom>
          <a:blipFill rotWithShape="1">
            <a:blip r:embed="rId2"/>
            <a:stretch>
              <a:fillRect b="-394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2" name="直接连接符 11"/>
          <p:cNvCxnSpPr>
            <a:stCxn id="33" idx="1"/>
          </p:cNvCxnSpPr>
          <p:nvPr/>
        </p:nvCxnSpPr>
        <p:spPr>
          <a:xfrm flipH="1" flipV="1">
            <a:off x="3059113" y="2828925"/>
            <a:ext cx="0" cy="2011363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79838" y="1179513"/>
            <a:ext cx="0" cy="330041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79838" y="1179513"/>
            <a:ext cx="40306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419475" y="2017713"/>
            <a:ext cx="481012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059113" y="2852738"/>
            <a:ext cx="55451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>
            <a:spLocks/>
          </p:cNvSpPr>
          <p:nvPr/>
        </p:nvSpPr>
        <p:spPr bwMode="auto">
          <a:xfrm>
            <a:off x="5775325" y="1196975"/>
            <a:ext cx="360363" cy="827088"/>
          </a:xfrm>
          <a:custGeom>
            <a:avLst/>
            <a:gdLst>
              <a:gd name="T0" fmla="*/ 0 w 704088"/>
              <a:gd name="T1" fmla="*/ 817650 h 731524"/>
              <a:gd name="T2" fmla="*/ 172987 w 704088"/>
              <a:gd name="T3" fmla="*/ 5 h 731524"/>
              <a:gd name="T4" fmla="*/ 360000 w 704088"/>
              <a:gd name="T5" fmla="*/ 828000 h 7315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4088" h="731524">
                <a:moveTo>
                  <a:pt x="0" y="722380"/>
                </a:moveTo>
                <a:cubicBezTo>
                  <a:pt x="110490" y="360430"/>
                  <a:pt x="220980" y="-1520"/>
                  <a:pt x="338328" y="4"/>
                </a:cubicBezTo>
                <a:cubicBezTo>
                  <a:pt x="455676" y="1528"/>
                  <a:pt x="627888" y="559312"/>
                  <a:pt x="704088" y="73152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TextBox 1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40721" y="771701"/>
            <a:ext cx="519629" cy="461665"/>
          </a:xfrm>
          <a:prstGeom prst="rect">
            <a:avLst/>
          </a:prstGeom>
          <a:blipFill rotWithShape="1">
            <a:blip r:embed="rId3"/>
            <a:stretch>
              <a:fillRect b="-53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411413" y="765175"/>
            <a:ext cx="0" cy="254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>
            <a:spLocks/>
          </p:cNvSpPr>
          <p:nvPr/>
        </p:nvSpPr>
        <p:spPr bwMode="auto">
          <a:xfrm rot="10800000">
            <a:off x="6146800" y="2016125"/>
            <a:ext cx="360363" cy="828675"/>
          </a:xfrm>
          <a:custGeom>
            <a:avLst/>
            <a:gdLst>
              <a:gd name="T0" fmla="*/ 0 w 704088"/>
              <a:gd name="T1" fmla="*/ 817650 h 731524"/>
              <a:gd name="T2" fmla="*/ 172987 w 704088"/>
              <a:gd name="T3" fmla="*/ 5 h 731524"/>
              <a:gd name="T4" fmla="*/ 360000 w 704088"/>
              <a:gd name="T5" fmla="*/ 828000 h 7315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4088" h="731524">
                <a:moveTo>
                  <a:pt x="0" y="722380"/>
                </a:moveTo>
                <a:cubicBezTo>
                  <a:pt x="110490" y="360430"/>
                  <a:pt x="220980" y="-1520"/>
                  <a:pt x="338328" y="4"/>
                </a:cubicBezTo>
                <a:cubicBezTo>
                  <a:pt x="455676" y="1528"/>
                  <a:pt x="627888" y="559312"/>
                  <a:pt x="704088" y="73152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6516688" y="1206500"/>
            <a:ext cx="358775" cy="827088"/>
          </a:xfrm>
          <a:custGeom>
            <a:avLst/>
            <a:gdLst>
              <a:gd name="T0" fmla="*/ 0 w 704088"/>
              <a:gd name="T1" fmla="*/ 817650 h 731524"/>
              <a:gd name="T2" fmla="*/ 172987 w 704088"/>
              <a:gd name="T3" fmla="*/ 5 h 731524"/>
              <a:gd name="T4" fmla="*/ 360000 w 704088"/>
              <a:gd name="T5" fmla="*/ 828000 h 7315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4088" h="731524">
                <a:moveTo>
                  <a:pt x="0" y="722380"/>
                </a:moveTo>
                <a:cubicBezTo>
                  <a:pt x="110490" y="360430"/>
                  <a:pt x="220980" y="-1520"/>
                  <a:pt x="338328" y="4"/>
                </a:cubicBezTo>
                <a:cubicBezTo>
                  <a:pt x="455676" y="1528"/>
                  <a:pt x="627888" y="559312"/>
                  <a:pt x="704088" y="73152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TextBox 1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3356992"/>
            <a:ext cx="769698" cy="461665"/>
          </a:xfrm>
          <a:prstGeom prst="rect">
            <a:avLst/>
          </a:prstGeom>
          <a:blipFill rotWithShape="1">
            <a:blip r:embed="rId4"/>
            <a:stretch>
              <a:fillRect b="-53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TextBox 1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61146" y="3302708"/>
            <a:ext cx="417101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TextBox 1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10721" y="3314035"/>
            <a:ext cx="570989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TextBox 1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5300" y="5964088"/>
            <a:ext cx="7162850" cy="532966"/>
          </a:xfrm>
          <a:prstGeom prst="rect">
            <a:avLst/>
          </a:prstGeom>
          <a:blipFill rotWithShape="1">
            <a:blip r:embed="rId7"/>
            <a:stretch>
              <a:fillRect l="-1787" t="-13636" b="-2613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5102225" y="606425"/>
            <a:ext cx="3646488" cy="3211513"/>
            <a:chOff x="5101939" y="605879"/>
            <a:chExt cx="3646525" cy="3212778"/>
          </a:xfrm>
        </p:grpSpPr>
        <p:sp>
          <p:nvSpPr>
            <p:cNvPr id="27" name="Line 73"/>
            <p:cNvSpPr>
              <a:spLocks noChangeShapeType="1"/>
            </p:cNvSpPr>
            <p:nvPr/>
          </p:nvSpPr>
          <p:spPr bwMode="auto">
            <a:xfrm>
              <a:off x="5257800" y="3312319"/>
              <a:ext cx="3200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Box 64"/>
            <p:cNvSpPr txBox="1">
              <a:spLocks noChangeArrowheads="1"/>
            </p:cNvSpPr>
            <p:nvPr/>
          </p:nvSpPr>
          <p:spPr bwMode="auto">
            <a:xfrm>
              <a:off x="5580112" y="3356253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ambria Math" panose="02040503050406030204" pitchFamily="18" charset="0"/>
                  <a:ea typeface="楷体" panose="02010609060101010101" pitchFamily="49" charset="-122"/>
                </a:rPr>
                <a:t>0</a:t>
              </a:r>
              <a:endParaRPr lang="zh-CN" altLang="en-US" b="1">
                <a:latin typeface="Cambria Math" panose="020405030504060302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5760759" y="785338"/>
              <a:ext cx="0" cy="2548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19766" y="3356992"/>
              <a:ext cx="628698" cy="461665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1" name="TextBox 13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01939" y="605879"/>
              <a:ext cx="519629" cy="461665"/>
            </a:xfrm>
            <a:prstGeom prst="rect">
              <a:avLst/>
            </a:prstGeom>
            <a:blipFill rotWithShape="1">
              <a:blip r:embed="rId9"/>
              <a:stretch>
                <a:fillRect b="-3947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354263" y="3987800"/>
            <a:ext cx="2389187" cy="1939925"/>
            <a:chOff x="2354262" y="3987296"/>
            <a:chExt cx="2389885" cy="1940328"/>
          </a:xfrm>
        </p:grpSpPr>
        <p:sp>
          <p:nvSpPr>
            <p:cNvPr id="33" name="任意多边形 89"/>
            <p:cNvSpPr>
              <a:spLocks/>
            </p:cNvSpPr>
            <p:nvPr/>
          </p:nvSpPr>
          <p:spPr bwMode="auto">
            <a:xfrm rot="-5400000">
              <a:off x="3059832" y="4653136"/>
              <a:ext cx="360000" cy="360000"/>
            </a:xfrm>
            <a:custGeom>
              <a:avLst/>
              <a:gdLst>
                <a:gd name="T0" fmla="*/ 0 w 704088"/>
                <a:gd name="T1" fmla="*/ 355500 h 731524"/>
                <a:gd name="T2" fmla="*/ 172987 w 704088"/>
                <a:gd name="T3" fmla="*/ 2 h 731524"/>
                <a:gd name="T4" fmla="*/ 360000 w 704088"/>
                <a:gd name="T5" fmla="*/ 360000 h 731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4088" h="731524">
                  <a:moveTo>
                    <a:pt x="0" y="722380"/>
                  </a:moveTo>
                  <a:cubicBezTo>
                    <a:pt x="110490" y="360430"/>
                    <a:pt x="220980" y="-1520"/>
                    <a:pt x="338328" y="4"/>
                  </a:cubicBezTo>
                  <a:cubicBezTo>
                    <a:pt x="455676" y="1528"/>
                    <a:pt x="627888" y="559312"/>
                    <a:pt x="704088" y="7315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任意多边形 94"/>
            <p:cNvSpPr>
              <a:spLocks/>
            </p:cNvSpPr>
            <p:nvPr/>
          </p:nvSpPr>
          <p:spPr bwMode="auto">
            <a:xfrm rot="5400000">
              <a:off x="3419912" y="5013216"/>
              <a:ext cx="360000" cy="360000"/>
            </a:xfrm>
            <a:custGeom>
              <a:avLst/>
              <a:gdLst>
                <a:gd name="T0" fmla="*/ 0 w 704088"/>
                <a:gd name="T1" fmla="*/ 355500 h 731524"/>
                <a:gd name="T2" fmla="*/ 172987 w 704088"/>
                <a:gd name="T3" fmla="*/ 2 h 731524"/>
                <a:gd name="T4" fmla="*/ 360000 w 704088"/>
                <a:gd name="T5" fmla="*/ 360000 h 731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4088" h="731524">
                  <a:moveTo>
                    <a:pt x="0" y="722380"/>
                  </a:moveTo>
                  <a:cubicBezTo>
                    <a:pt x="110490" y="360430"/>
                    <a:pt x="220980" y="-1520"/>
                    <a:pt x="338328" y="4"/>
                  </a:cubicBezTo>
                  <a:cubicBezTo>
                    <a:pt x="455676" y="1528"/>
                    <a:pt x="627888" y="559312"/>
                    <a:pt x="704088" y="7315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任意多边形 95"/>
            <p:cNvSpPr>
              <a:spLocks/>
            </p:cNvSpPr>
            <p:nvPr/>
          </p:nvSpPr>
          <p:spPr bwMode="auto">
            <a:xfrm rot="5400000">
              <a:off x="3419912" y="4293136"/>
              <a:ext cx="360000" cy="360000"/>
            </a:xfrm>
            <a:custGeom>
              <a:avLst/>
              <a:gdLst>
                <a:gd name="T0" fmla="*/ 0 w 704088"/>
                <a:gd name="T1" fmla="*/ 355500 h 731524"/>
                <a:gd name="T2" fmla="*/ 172987 w 704088"/>
                <a:gd name="T3" fmla="*/ 2 h 731524"/>
                <a:gd name="T4" fmla="*/ 360000 w 704088"/>
                <a:gd name="T5" fmla="*/ 360000 h 731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4088" h="731524">
                  <a:moveTo>
                    <a:pt x="0" y="722380"/>
                  </a:moveTo>
                  <a:cubicBezTo>
                    <a:pt x="110490" y="360430"/>
                    <a:pt x="220980" y="-1520"/>
                    <a:pt x="338328" y="4"/>
                  </a:cubicBezTo>
                  <a:cubicBezTo>
                    <a:pt x="455676" y="1528"/>
                    <a:pt x="627888" y="559312"/>
                    <a:pt x="704088" y="7315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354262" y="4293748"/>
              <a:ext cx="182139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3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58794" y="4074319"/>
              <a:ext cx="585353" cy="461665"/>
            </a:xfrm>
            <a:prstGeom prst="rect">
              <a:avLst/>
            </a:prstGeom>
            <a:blipFill rotWithShape="1">
              <a:blip r:embed="rId10"/>
              <a:stretch>
                <a:fillRect b="-5263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38" name="直接箭头连接符 37"/>
            <p:cNvCxnSpPr>
              <a:stCxn id="35" idx="0"/>
            </p:cNvCxnSpPr>
            <p:nvPr/>
          </p:nvCxnSpPr>
          <p:spPr>
            <a:xfrm flipH="1">
              <a:off x="3419785" y="4293748"/>
              <a:ext cx="0" cy="15116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3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84164" y="5465959"/>
              <a:ext cx="628698" cy="461665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0" name="TextBox 137"/>
            <p:cNvSpPr txBox="1">
              <a:spLocks noChangeArrowheads="1"/>
            </p:cNvSpPr>
            <p:nvPr/>
          </p:nvSpPr>
          <p:spPr bwMode="auto">
            <a:xfrm>
              <a:off x="3397771" y="3987296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Cambria Math" panose="02040503050406030204" pitchFamily="18" charset="0"/>
                  <a:ea typeface="楷体" panose="02010609060101010101" pitchFamily="49" charset="-122"/>
                </a:rPr>
                <a:t>0</a:t>
              </a:r>
              <a:endParaRPr lang="zh-CN" altLang="en-US" b="1">
                <a:latin typeface="Cambria Math" panose="020405030504060302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41" name="TextBox 51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6546" y="1597497"/>
            <a:ext cx="478016" cy="461665"/>
          </a:xfrm>
          <a:prstGeom prst="rect">
            <a:avLst/>
          </a:prstGeom>
          <a:blipFill rotWithShape="1">
            <a:blip r:embed="rId12"/>
            <a:stretch>
              <a:fillRect l="-1282" r="-2564" b="-1447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2" name="椭圆 41"/>
          <p:cNvSpPr>
            <a:spLocks noChangeArrowheads="1"/>
          </p:cNvSpPr>
          <p:nvPr/>
        </p:nvSpPr>
        <p:spPr bwMode="auto">
          <a:xfrm>
            <a:off x="3371850" y="1963738"/>
            <a:ext cx="73025" cy="71437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TextBox 1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904" y="4509120"/>
            <a:ext cx="611001" cy="369332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44" name="直接连接符 43"/>
          <p:cNvCxnSpPr>
            <a:stCxn id="34" idx="0"/>
          </p:cNvCxnSpPr>
          <p:nvPr/>
        </p:nvCxnSpPr>
        <p:spPr>
          <a:xfrm>
            <a:off x="3424238" y="5013325"/>
            <a:ext cx="73501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0"/>
          </p:cNvCxnSpPr>
          <p:nvPr/>
        </p:nvCxnSpPr>
        <p:spPr>
          <a:xfrm flipH="1" flipV="1">
            <a:off x="4013200" y="4273550"/>
            <a:ext cx="0" cy="234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013200" y="4822825"/>
            <a:ext cx="0" cy="215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0" y="1306513"/>
            <a:ext cx="2568575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Class-A Amplifier 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1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7594" y="3333764"/>
            <a:ext cx="503664" cy="400110"/>
          </a:xfrm>
          <a:prstGeom prst="rect">
            <a:avLst/>
          </a:prstGeom>
          <a:blipFill rotWithShape="1">
            <a:blip r:embed="rId14"/>
            <a:stretch>
              <a:fillRect l="-13253" t="-6061" b="-2727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9" name="Line 90"/>
          <p:cNvSpPr>
            <a:spLocks noChangeShapeType="1"/>
          </p:cNvSpPr>
          <p:nvPr/>
        </p:nvSpPr>
        <p:spPr bwMode="auto">
          <a:xfrm>
            <a:off x="6875463" y="1171575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EA68-21F3-4DFF-945B-10BCAEFB6DDD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B48565E3-145A-4605-B99E-0AD39AD114A2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49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8259" y="1109663"/>
            <a:ext cx="7772400" cy="4248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dirty="0" smtClean="0"/>
              <a:t>2.4.1   B</a:t>
            </a:r>
            <a:r>
              <a:rPr lang="zh-CN" altLang="en-US" sz="3600" dirty="0" smtClean="0"/>
              <a:t>类功率放大器 </a:t>
            </a:r>
          </a:p>
          <a:p>
            <a:pPr lvl="1" eaLnBrk="1" hangingPunct="1"/>
            <a:r>
              <a:rPr lang="zh-CN" altLang="en-US" sz="2800" b="1" dirty="0" smtClean="0">
                <a:solidFill>
                  <a:srgbClr val="C00000"/>
                </a:solidFill>
              </a:rPr>
              <a:t>原理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z="2800" dirty="0" smtClean="0"/>
              <a:t>采用两个</a:t>
            </a:r>
            <a:r>
              <a:rPr lang="zh-CN" altLang="en-US" sz="2800" dirty="0" smtClean="0">
                <a:solidFill>
                  <a:srgbClr val="2828FF"/>
                </a:solidFill>
              </a:rPr>
              <a:t>特性相同</a:t>
            </a:r>
            <a:r>
              <a:rPr lang="zh-CN" altLang="en-US" sz="2800" dirty="0" smtClean="0"/>
              <a:t>的功率管接成</a:t>
            </a:r>
            <a:r>
              <a:rPr lang="zh-CN" altLang="en-US" sz="2800" dirty="0" smtClean="0">
                <a:solidFill>
                  <a:srgbClr val="2828FF"/>
                </a:solidFill>
              </a:rPr>
              <a:t>推挽电路</a:t>
            </a:r>
            <a:r>
              <a:rPr lang="zh-CN" altLang="en-US" sz="2800" dirty="0" smtClean="0"/>
              <a:t>，它使一管在正半周导通，另一管在负半周导通，而后在负载上将它们的集电极电流波形合成，就可获得完整的</a:t>
            </a:r>
            <a:r>
              <a:rPr lang="zh-CN" altLang="en-US" sz="2800" dirty="0" smtClean="0">
                <a:solidFill>
                  <a:srgbClr val="2828FF"/>
                </a:solidFill>
              </a:rPr>
              <a:t>正弦波</a:t>
            </a:r>
            <a:r>
              <a:rPr lang="zh-CN" altLang="en-US" dirty="0" smtClean="0"/>
              <a:t>。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6D811125-5F53-4BDD-97B1-34EA69A0F7AC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5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839788"/>
            <a:ext cx="77724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串联谐振回路</a:t>
            </a: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0106"/>
              </p:ext>
            </p:extLst>
          </p:nvPr>
        </p:nvGraphicFramePr>
        <p:xfrm>
          <a:off x="147469" y="1024387"/>
          <a:ext cx="5130996" cy="270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图片" r:id="rId4" imgW="2154561" imgH="1133152" progId="Word.Picture.8">
                  <p:embed/>
                </p:oleObj>
              </mc:Choice>
              <mc:Fallback>
                <p:oleObj name="图片" r:id="rId4" imgW="2154561" imgH="1133152" progId="Word.Picture.8">
                  <p:embed/>
                  <p:pic>
                    <p:nvPicPr>
                      <p:cNvPr id="71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69" y="1024387"/>
                        <a:ext cx="5130996" cy="2701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4225925" y="2540630"/>
            <a:ext cx="2301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1100"/>
              <a:t> </a:t>
            </a:r>
            <a:endParaRPr lang="zh-CN" altLang="en-US"/>
          </a:p>
        </p:txBody>
      </p:sp>
      <p:graphicFrame>
        <p:nvGraphicFramePr>
          <p:cNvPr id="718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44129"/>
              </p:ext>
            </p:extLst>
          </p:nvPr>
        </p:nvGraphicFramePr>
        <p:xfrm>
          <a:off x="1042988" y="6105583"/>
          <a:ext cx="37449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6" imgW="2311400" imgH="508000" progId="Equation.DSMT4">
                  <p:embed/>
                </p:oleObj>
              </mc:Choice>
              <mc:Fallback>
                <p:oleObj name="Equation" r:id="rId6" imgW="2311400" imgH="508000" progId="Equation.DSMT4">
                  <p:embed/>
                  <p:pic>
                    <p:nvPicPr>
                      <p:cNvPr id="718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105583"/>
                        <a:ext cx="37449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6"/>
          <p:cNvSpPr>
            <a:spLocks noChangeArrowheads="1"/>
          </p:cNvSpPr>
          <p:nvPr/>
        </p:nvSpPr>
        <p:spPr bwMode="auto">
          <a:xfrm>
            <a:off x="180975" y="628841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阻抗</a:t>
            </a:r>
            <a:r>
              <a:rPr lang="zh-CN" altLang="en-US" dirty="0"/>
              <a:t> </a:t>
            </a: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4897437" y="635635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相角</a:t>
            </a:r>
            <a:r>
              <a:rPr lang="zh-CN" altLang="en-US" dirty="0"/>
              <a:t> </a:t>
            </a:r>
          </a:p>
        </p:txBody>
      </p:sp>
      <p:graphicFrame>
        <p:nvGraphicFramePr>
          <p:cNvPr id="718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87057"/>
              </p:ext>
            </p:extLst>
          </p:nvPr>
        </p:nvGraphicFramePr>
        <p:xfrm>
          <a:off x="5792787" y="5983107"/>
          <a:ext cx="32416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8" imgW="1968500" imgH="571500" progId="Equation.DSMT4">
                  <p:embed/>
                </p:oleObj>
              </mc:Choice>
              <mc:Fallback>
                <p:oleObj name="Equation" r:id="rId8" imgW="1968500" imgH="571500" progId="Equation.DSMT4">
                  <p:embed/>
                  <p:pic>
                    <p:nvPicPr>
                      <p:cNvPr id="718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7" y="5983107"/>
                        <a:ext cx="32416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396C-7326-43BA-B561-4DA355393224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581025" y="3670902"/>
            <a:ext cx="1779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电路阻抗：</a:t>
            </a:r>
          </a:p>
        </p:txBody>
      </p:sp>
      <p:sp>
        <p:nvSpPr>
          <p:cNvPr id="36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5730" y="3573016"/>
            <a:ext cx="4523290" cy="728341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47469" y="4489369"/>
            <a:ext cx="2278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为回路电抗：</a:t>
            </a:r>
          </a:p>
        </p:txBody>
      </p:sp>
      <p:sp>
        <p:nvSpPr>
          <p:cNvPr id="38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61413" y="4437112"/>
            <a:ext cx="1931939" cy="728341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9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99448" y="5244861"/>
            <a:ext cx="3488776" cy="1064459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606425" y="5379052"/>
            <a:ext cx="2278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回路电流：</a:t>
            </a:r>
          </a:p>
        </p:txBody>
      </p:sp>
    </p:spTree>
    <p:extLst>
      <p:ext uri="{BB962C8B-B14F-4D97-AF65-F5344CB8AC3E}">
        <p14:creationId xmlns:p14="http://schemas.microsoft.com/office/powerpoint/2010/main" val="4261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82" grpId="0"/>
      <p:bldP spid="7183" grpId="0"/>
      <p:bldP spid="2" grpId="0"/>
      <p:bldP spid="35" grpId="0"/>
      <p:bldP spid="37" grpId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33400" y="3313113"/>
            <a:ext cx="36417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2847975" y="836613"/>
            <a:ext cx="1033463" cy="24765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811213" y="3313113"/>
            <a:ext cx="2057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2"/>
          <p:cNvSpPr>
            <a:spLocks noChangeShapeType="1"/>
          </p:cNvSpPr>
          <p:nvPr/>
        </p:nvSpPr>
        <p:spPr bwMode="auto">
          <a:xfrm flipV="1">
            <a:off x="3224213" y="2430463"/>
            <a:ext cx="0" cy="20494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589588" y="3327400"/>
            <a:ext cx="30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7944" y="3284984"/>
            <a:ext cx="620618" cy="461665"/>
          </a:xfrm>
          <a:prstGeom prst="rect">
            <a:avLst/>
          </a:prstGeom>
          <a:blipFill rotWithShape="1">
            <a:blip r:embed="rId2"/>
            <a:stretch>
              <a:fillRect b="-263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243263" y="2452688"/>
            <a:ext cx="402907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>
            <a:spLocks/>
          </p:cNvSpPr>
          <p:nvPr/>
        </p:nvSpPr>
        <p:spPr bwMode="auto">
          <a:xfrm>
            <a:off x="5775325" y="2466975"/>
            <a:ext cx="360363" cy="827088"/>
          </a:xfrm>
          <a:custGeom>
            <a:avLst/>
            <a:gdLst>
              <a:gd name="T0" fmla="*/ 0 w 704088"/>
              <a:gd name="T1" fmla="*/ 817650 h 731524"/>
              <a:gd name="T2" fmla="*/ 172987 w 704088"/>
              <a:gd name="T3" fmla="*/ 5 h 731524"/>
              <a:gd name="T4" fmla="*/ 360000 w 704088"/>
              <a:gd name="T5" fmla="*/ 828000 h 7315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4088" h="731524">
                <a:moveTo>
                  <a:pt x="0" y="722380"/>
                </a:moveTo>
                <a:cubicBezTo>
                  <a:pt x="110490" y="360430"/>
                  <a:pt x="220980" y="-1520"/>
                  <a:pt x="338328" y="4"/>
                </a:cubicBezTo>
                <a:cubicBezTo>
                  <a:pt x="455676" y="1528"/>
                  <a:pt x="627888" y="559312"/>
                  <a:pt x="704088" y="73152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40721" y="771701"/>
            <a:ext cx="529247" cy="461665"/>
          </a:xfrm>
          <a:prstGeom prst="rect">
            <a:avLst/>
          </a:prstGeom>
          <a:blipFill rotWithShape="1">
            <a:blip r:embed="rId3"/>
            <a:stretch>
              <a:fillRect b="-4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11413" y="765175"/>
            <a:ext cx="0" cy="254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>
            <a:spLocks/>
          </p:cNvSpPr>
          <p:nvPr/>
        </p:nvSpPr>
        <p:spPr bwMode="auto">
          <a:xfrm>
            <a:off x="6516688" y="2466975"/>
            <a:ext cx="358775" cy="827088"/>
          </a:xfrm>
          <a:custGeom>
            <a:avLst/>
            <a:gdLst>
              <a:gd name="T0" fmla="*/ 0 w 704088"/>
              <a:gd name="T1" fmla="*/ 817650 h 731524"/>
              <a:gd name="T2" fmla="*/ 172987 w 704088"/>
              <a:gd name="T3" fmla="*/ 5 h 731524"/>
              <a:gd name="T4" fmla="*/ 360000 w 704088"/>
              <a:gd name="T5" fmla="*/ 828000 h 7315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4088" h="731524">
                <a:moveTo>
                  <a:pt x="0" y="722380"/>
                </a:moveTo>
                <a:cubicBezTo>
                  <a:pt x="110490" y="360430"/>
                  <a:pt x="220980" y="-1520"/>
                  <a:pt x="338328" y="4"/>
                </a:cubicBezTo>
                <a:cubicBezTo>
                  <a:pt x="455676" y="1528"/>
                  <a:pt x="627888" y="559312"/>
                  <a:pt x="704088" y="73152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TextBox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3255367"/>
            <a:ext cx="779316" cy="461665"/>
          </a:xfrm>
          <a:prstGeom prst="rect">
            <a:avLst/>
          </a:prstGeom>
          <a:blipFill rotWithShape="1">
            <a:blip r:embed="rId4"/>
            <a:stretch>
              <a:fillRect b="-263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27073" y="3284984"/>
            <a:ext cx="425116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86605" y="3284984"/>
            <a:ext cx="579005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9" name="直接连接符 18"/>
          <p:cNvCxnSpPr>
            <a:stCxn id="7" idx="0"/>
          </p:cNvCxnSpPr>
          <p:nvPr/>
        </p:nvCxnSpPr>
        <p:spPr>
          <a:xfrm>
            <a:off x="2868613" y="3313113"/>
            <a:ext cx="0" cy="220345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5300" y="5964088"/>
            <a:ext cx="7277100" cy="532966"/>
          </a:xfrm>
          <a:prstGeom prst="rect">
            <a:avLst/>
          </a:prstGeom>
          <a:blipFill rotWithShape="1">
            <a:blip r:embed="rId7"/>
            <a:stretch>
              <a:fillRect l="-1759" t="-13636" b="-2613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4487863" y="4076700"/>
            <a:ext cx="462121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乙类放大器工作状态</a:t>
            </a: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102225" y="606425"/>
            <a:ext cx="3656013" cy="3211513"/>
            <a:chOff x="5101939" y="605879"/>
            <a:chExt cx="3656143" cy="3212778"/>
          </a:xfrm>
        </p:grpSpPr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5257800" y="3312319"/>
              <a:ext cx="3200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760775" y="785338"/>
              <a:ext cx="0" cy="2548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19766" y="3356992"/>
              <a:ext cx="638316" cy="461665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6" name="TextBox 3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01939" y="605879"/>
              <a:ext cx="529247" cy="461665"/>
            </a:xfrm>
            <a:prstGeom prst="rect">
              <a:avLst/>
            </a:prstGeom>
            <a:blipFill rotWithShape="1">
              <a:blip r:embed="rId9"/>
              <a:stretch>
                <a:fillRect b="-2632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798638" y="3997325"/>
            <a:ext cx="2398712" cy="1981200"/>
            <a:chOff x="1798026" y="3996821"/>
            <a:chExt cx="2399502" cy="1982076"/>
          </a:xfrm>
        </p:grpSpPr>
        <p:sp>
          <p:nvSpPr>
            <p:cNvPr id="28" name="任意多边形 11"/>
            <p:cNvSpPr>
              <a:spLocks/>
            </p:cNvSpPr>
            <p:nvPr/>
          </p:nvSpPr>
          <p:spPr bwMode="auto">
            <a:xfrm rot="-5400000">
              <a:off x="2503596" y="4653136"/>
              <a:ext cx="360000" cy="360000"/>
            </a:xfrm>
            <a:custGeom>
              <a:avLst/>
              <a:gdLst>
                <a:gd name="T0" fmla="*/ 0 w 704088"/>
                <a:gd name="T1" fmla="*/ 355500 h 731524"/>
                <a:gd name="T2" fmla="*/ 172987 w 704088"/>
                <a:gd name="T3" fmla="*/ 2 h 731524"/>
                <a:gd name="T4" fmla="*/ 360000 w 704088"/>
                <a:gd name="T5" fmla="*/ 360000 h 731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4088" h="731524">
                  <a:moveTo>
                    <a:pt x="0" y="722380"/>
                  </a:moveTo>
                  <a:cubicBezTo>
                    <a:pt x="110490" y="360430"/>
                    <a:pt x="220980" y="-1520"/>
                    <a:pt x="338328" y="4"/>
                  </a:cubicBezTo>
                  <a:cubicBezTo>
                    <a:pt x="455676" y="1528"/>
                    <a:pt x="627888" y="559312"/>
                    <a:pt x="704088" y="7315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任意多边形 12"/>
            <p:cNvSpPr>
              <a:spLocks/>
            </p:cNvSpPr>
            <p:nvPr/>
          </p:nvSpPr>
          <p:spPr bwMode="auto">
            <a:xfrm rot="5400000">
              <a:off x="2863676" y="5013216"/>
              <a:ext cx="360000" cy="360000"/>
            </a:xfrm>
            <a:custGeom>
              <a:avLst/>
              <a:gdLst>
                <a:gd name="T0" fmla="*/ 0 w 704088"/>
                <a:gd name="T1" fmla="*/ 355500 h 731524"/>
                <a:gd name="T2" fmla="*/ 172987 w 704088"/>
                <a:gd name="T3" fmla="*/ 2 h 731524"/>
                <a:gd name="T4" fmla="*/ 360000 w 704088"/>
                <a:gd name="T5" fmla="*/ 360000 h 731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4088" h="731524">
                  <a:moveTo>
                    <a:pt x="0" y="722380"/>
                  </a:moveTo>
                  <a:cubicBezTo>
                    <a:pt x="110490" y="360430"/>
                    <a:pt x="220980" y="-1520"/>
                    <a:pt x="338328" y="4"/>
                  </a:cubicBezTo>
                  <a:cubicBezTo>
                    <a:pt x="455676" y="1528"/>
                    <a:pt x="627888" y="559312"/>
                    <a:pt x="704088" y="7315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任意多边形 13"/>
            <p:cNvSpPr>
              <a:spLocks/>
            </p:cNvSpPr>
            <p:nvPr/>
          </p:nvSpPr>
          <p:spPr bwMode="auto">
            <a:xfrm rot="5400000">
              <a:off x="2863676" y="4293136"/>
              <a:ext cx="360000" cy="360000"/>
            </a:xfrm>
            <a:custGeom>
              <a:avLst/>
              <a:gdLst>
                <a:gd name="T0" fmla="*/ 0 w 704088"/>
                <a:gd name="T1" fmla="*/ 355500 h 731524"/>
                <a:gd name="T2" fmla="*/ 172987 w 704088"/>
                <a:gd name="T3" fmla="*/ 2 h 731524"/>
                <a:gd name="T4" fmla="*/ 360000 w 704088"/>
                <a:gd name="T5" fmla="*/ 360000 h 731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4088" h="731524">
                  <a:moveTo>
                    <a:pt x="0" y="722380"/>
                  </a:moveTo>
                  <a:cubicBezTo>
                    <a:pt x="110490" y="360430"/>
                    <a:pt x="220980" y="-1520"/>
                    <a:pt x="338328" y="4"/>
                  </a:cubicBezTo>
                  <a:cubicBezTo>
                    <a:pt x="455676" y="1528"/>
                    <a:pt x="627888" y="559312"/>
                    <a:pt x="704088" y="7315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798026" y="4293815"/>
              <a:ext cx="18214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602558" y="4074319"/>
              <a:ext cx="594970" cy="461665"/>
            </a:xfrm>
            <a:prstGeom prst="rect">
              <a:avLst/>
            </a:prstGeom>
            <a:blipFill rotWithShape="1">
              <a:blip r:embed="rId10"/>
              <a:stretch>
                <a:fillRect b="-3947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33" name="直接箭头连接符 32"/>
            <p:cNvCxnSpPr>
              <a:stCxn id="30" idx="0"/>
            </p:cNvCxnSpPr>
            <p:nvPr/>
          </p:nvCxnSpPr>
          <p:spPr>
            <a:xfrm flipH="1">
              <a:off x="2863589" y="4293815"/>
              <a:ext cx="4765" cy="1511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90192" y="5517232"/>
              <a:ext cx="638316" cy="461665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5" name="TextBox 38"/>
            <p:cNvSpPr txBox="1">
              <a:spLocks noChangeArrowheads="1"/>
            </p:cNvSpPr>
            <p:nvPr/>
          </p:nvSpPr>
          <p:spPr bwMode="auto">
            <a:xfrm>
              <a:off x="2584360" y="3996821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36754" y="2708920"/>
            <a:ext cx="487634" cy="461665"/>
          </a:xfrm>
          <a:prstGeom prst="rect">
            <a:avLst/>
          </a:prstGeom>
          <a:blipFill rotWithShape="1">
            <a:blip r:embed="rId12"/>
            <a:stretch>
              <a:fillRect r="-1250" b="-1315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2827338" y="3267075"/>
            <a:ext cx="73025" cy="71438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884488" y="4656138"/>
            <a:ext cx="73501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04248" y="3284984"/>
            <a:ext cx="503664" cy="400110"/>
          </a:xfrm>
          <a:prstGeom prst="rect">
            <a:avLst/>
          </a:prstGeom>
          <a:blipFill rotWithShape="1">
            <a:blip r:embed="rId13"/>
            <a:stretch>
              <a:fillRect l="-12048" t="-7576" b="-2575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0" name="TextBox 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68911" y="4293096"/>
            <a:ext cx="619016" cy="369332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363913" y="4076700"/>
            <a:ext cx="0" cy="215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0800000">
            <a:off x="3348038" y="4652963"/>
            <a:ext cx="0" cy="215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-36513" y="1308100"/>
            <a:ext cx="2568576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Class-B Amplifier 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11693"/>
              </p:ext>
            </p:extLst>
          </p:nvPr>
        </p:nvGraphicFramePr>
        <p:xfrm>
          <a:off x="628650" y="152400"/>
          <a:ext cx="7930928" cy="606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图片" r:id="rId3" imgW="4290022" imgH="3275990" progId="Word.Picture.8">
                  <p:embed/>
                </p:oleObj>
              </mc:Choice>
              <mc:Fallback>
                <p:oleObj name="图片" r:id="rId3" imgW="4290022" imgH="3275990" progId="Word.Picture.8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52400"/>
                        <a:ext cx="7930928" cy="6062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784364" y="6215063"/>
            <a:ext cx="3968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125 kHz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阅读器的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类放大器 </a:t>
            </a:r>
          </a:p>
        </p:txBody>
      </p:sp>
      <p:sp>
        <p:nvSpPr>
          <p:cNvPr id="8" name="椭圆 7"/>
          <p:cNvSpPr/>
          <p:nvPr/>
        </p:nvSpPr>
        <p:spPr>
          <a:xfrm>
            <a:off x="2271713" y="3652868"/>
            <a:ext cx="642938" cy="162877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29164" y="776318"/>
            <a:ext cx="1157286" cy="4167157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74470" y="1581196"/>
            <a:ext cx="2112279" cy="4167157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82C-A539-4543-9805-E8909DF8599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BDE99C3E-9F62-4BFB-B184-506B0E0C04CB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52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197644" y="4708525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C5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组成滤波网络，该</a:t>
            </a:r>
            <a:r>
              <a:rPr lang="zh-CN" altLang="en-US" dirty="0">
                <a:solidFill>
                  <a:srgbClr val="2828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带通滤波器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的中心频率 </a:t>
            </a:r>
          </a:p>
        </p:txBody>
      </p:sp>
      <p:sp>
        <p:nvSpPr>
          <p:cNvPr id="44045" name="Rectangle 1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61362"/>
              </p:ext>
            </p:extLst>
          </p:nvPr>
        </p:nvGraphicFramePr>
        <p:xfrm>
          <a:off x="971551" y="5221292"/>
          <a:ext cx="69850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3" imgW="4165600" imgH="673100" progId="Equation.DSMT4">
                  <p:embed/>
                </p:oleObj>
              </mc:Choice>
              <mc:Fallback>
                <p:oleObj name="Equation" r:id="rId3" imgW="4165600" imgH="673100" progId="Equation.DSMT4">
                  <p:embed/>
                  <p:pic>
                    <p:nvPicPr>
                      <p:cNvPr id="44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1" y="5221292"/>
                        <a:ext cx="69850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-521" t="20930" r="66642" b="9684"/>
          <a:stretch/>
        </p:blipFill>
        <p:spPr>
          <a:xfrm>
            <a:off x="558826" y="268288"/>
            <a:ext cx="4470374" cy="4357689"/>
          </a:xfrm>
          <a:prstGeom prst="rect">
            <a:avLst/>
          </a:prstGeom>
        </p:spPr>
      </p:pic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952358" y="2501253"/>
            <a:ext cx="375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方波→正弦波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7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0DBFD-FAA1-4B13-84D3-3DCA10F00412}" type="datetime10">
              <a:rPr lang="en-US" altLang="ko-KR" smtClean="0"/>
              <a:t>10:05</a:t>
            </a:fld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8651A-2038-4759-84AB-6F333D93B3BA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6357" r="30530"/>
          <a:stretch/>
        </p:blipFill>
        <p:spPr>
          <a:xfrm>
            <a:off x="2414588" y="441167"/>
            <a:ext cx="3543299" cy="6280313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2634" y="4057650"/>
            <a:ext cx="2476366" cy="704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dirty="0" smtClean="0">
                <a:solidFill>
                  <a:srgbClr val="2828FF"/>
                </a:solidFill>
              </a:rPr>
              <a:t>射极追随器</a:t>
            </a:r>
            <a:endParaRPr lang="zh-CN" altLang="en-US" dirty="0" smtClean="0">
              <a:solidFill>
                <a:srgbClr val="2828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00174" y="1819276"/>
            <a:ext cx="2028826" cy="704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dirty="0" smtClean="0">
                <a:solidFill>
                  <a:srgbClr val="2828FF"/>
                </a:solidFill>
              </a:rPr>
              <a:t>合适偏置</a:t>
            </a:r>
            <a:endParaRPr lang="zh-CN" altLang="en-US" dirty="0" smtClean="0">
              <a:solidFill>
                <a:srgbClr val="2828FF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76774" y="1223993"/>
            <a:ext cx="1381125" cy="417668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828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14738" y="4100513"/>
            <a:ext cx="642938" cy="162877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828F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48088" y="1819276"/>
            <a:ext cx="642938" cy="162877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828FF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19825" y="2959909"/>
            <a:ext cx="2028826" cy="704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dirty="0" smtClean="0">
                <a:solidFill>
                  <a:srgbClr val="2828FF"/>
                </a:solidFill>
              </a:rPr>
              <a:t>交替导通</a:t>
            </a:r>
            <a:endParaRPr lang="zh-CN" altLang="en-US" dirty="0" smtClean="0">
              <a:solidFill>
                <a:srgbClr val="282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4255" t="32483"/>
          <a:stretch/>
        </p:blipFill>
        <p:spPr>
          <a:xfrm>
            <a:off x="2627779" y="666750"/>
            <a:ext cx="3652724" cy="5272087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85737" y="2443162"/>
            <a:ext cx="2014538" cy="414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LC</a:t>
            </a:r>
            <a:r>
              <a:rPr lang="zh-CN" altLang="en-US" dirty="0" smtClean="0"/>
              <a:t>串联谐振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0DBFD-FAA1-4B13-84D3-3DCA10F00412}" type="datetime10">
              <a:rPr lang="en-US" altLang="ko-KR" smtClean="0"/>
              <a:t>10:05</a:t>
            </a:fld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8651A-2038-4759-84AB-6F333D93B3BA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64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5E7B-584D-4208-ACCB-5CCE09E6D1DE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4F66463B-B473-43D7-A8EA-E98144CBB44A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55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8259" y="1095375"/>
            <a:ext cx="7772400" cy="42481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功率传输 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450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27647"/>
              </p:ext>
            </p:extLst>
          </p:nvPr>
        </p:nvGraphicFramePr>
        <p:xfrm>
          <a:off x="2436081" y="1564482"/>
          <a:ext cx="5993283" cy="335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图片" r:id="rId3" imgW="2430953" imgH="1361726" progId="Word.Picture.8">
                  <p:embed/>
                </p:oleObj>
              </mc:Choice>
              <mc:Fallback>
                <p:oleObj name="图片" r:id="rId3" imgW="2430953" imgH="1361726" progId="Word.Picture.8">
                  <p:embed/>
                  <p:pic>
                    <p:nvPicPr>
                      <p:cNvPr id="4506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081" y="1564482"/>
                        <a:ext cx="5993283" cy="335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943939" y="2001531"/>
            <a:ext cx="18268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 smtClean="0">
                <a:ea typeface="微软雅黑" panose="020B0503020204020204" pitchFamily="34" charset="-122"/>
              </a:rPr>
              <a:t>晶体管发射极所接电阻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1052483" y="5399913"/>
            <a:ext cx="17183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latinLnBrk="1"/>
            <a:r>
              <a:rPr lang="zh-CN" altLang="en-US" dirty="0" smtClean="0">
                <a:solidFill>
                  <a:srgbClr val="2828FF"/>
                </a:solidFill>
                <a:ea typeface="微软雅黑" panose="020B0503020204020204" pitchFamily="34" charset="-122"/>
              </a:rPr>
              <a:t>最大功率</a:t>
            </a:r>
            <a:endParaRPr lang="en-US" altLang="zh-CN" dirty="0" smtClean="0">
              <a:solidFill>
                <a:srgbClr val="2828FF"/>
              </a:solidFill>
              <a:ea typeface="微软雅黑" panose="020B0503020204020204" pitchFamily="34" charset="-122"/>
            </a:endParaRPr>
          </a:p>
          <a:p>
            <a:pPr latinLnBrk="1"/>
            <a:r>
              <a:rPr lang="zh-CN" altLang="en-US" dirty="0" smtClean="0">
                <a:ea typeface="微软雅黑" panose="020B0503020204020204" pitchFamily="34" charset="-122"/>
              </a:rPr>
              <a:t>阻抗匹配</a:t>
            </a:r>
            <a:endParaRPr lang="zh-CN" altLang="en-US" dirty="0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4507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13824"/>
              </p:ext>
            </p:extLst>
          </p:nvPr>
        </p:nvGraphicFramePr>
        <p:xfrm>
          <a:off x="3459433" y="5217851"/>
          <a:ext cx="3508238" cy="97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4507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433" y="5217851"/>
                        <a:ext cx="3508238" cy="97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007472" y="3162300"/>
            <a:ext cx="1543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 smtClean="0">
                <a:ea typeface="微软雅黑" panose="020B0503020204020204" pitchFamily="34" charset="-122"/>
              </a:rPr>
              <a:t>晶体管导通电阻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2930-95DB-4792-BD61-7DEAF2A843A5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078D1A26-EC78-4C40-9BAD-278C3B20D0E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56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8258" y="1038225"/>
            <a:ext cx="8905741" cy="4248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D</a:t>
            </a:r>
            <a:r>
              <a:rPr lang="zh-CN" altLang="en-US" sz="2800" dirty="0" smtClean="0"/>
              <a:t>类功率放大器</a:t>
            </a:r>
          </a:p>
          <a:p>
            <a:pPr marL="342900" lvl="1" indent="0" eaLnBrk="1" hangingPunct="1">
              <a:buNone/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类谐振式功率放大器有电压开关型、电流开关型等电路形式  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4609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72871"/>
              </p:ext>
            </p:extLst>
          </p:nvPr>
        </p:nvGraphicFramePr>
        <p:xfrm>
          <a:off x="187431" y="2120765"/>
          <a:ext cx="8769138" cy="392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图片" r:id="rId3" imgW="4499749" imgH="1999574" progId="Word.Picture.8">
                  <p:embed/>
                </p:oleObj>
              </mc:Choice>
              <mc:Fallback>
                <p:oleObj name="图片" r:id="rId3" imgW="4499749" imgH="1999574" progId="Word.Picture.8">
                  <p:embed/>
                  <p:pic>
                    <p:nvPicPr>
                      <p:cNvPr id="4609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421" r="3680"/>
                      <a:stretch>
                        <a:fillRect/>
                      </a:stretch>
                    </p:blipFill>
                    <p:spPr bwMode="auto">
                      <a:xfrm>
                        <a:off x="187431" y="2120765"/>
                        <a:ext cx="8769138" cy="39228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 13"/>
          <p:cNvSpPr/>
          <p:nvPr/>
        </p:nvSpPr>
        <p:spPr>
          <a:xfrm>
            <a:off x="1214437" y="2819400"/>
            <a:ext cx="828676" cy="2724149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828FF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600450" y="2957513"/>
            <a:ext cx="3271838" cy="276225"/>
          </a:xfrm>
          <a:prstGeom prst="straightConnector1">
            <a:avLst/>
          </a:prstGeom>
          <a:ln w="3810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600450" y="4659044"/>
            <a:ext cx="3271838" cy="241568"/>
          </a:xfrm>
          <a:prstGeom prst="straightConnector1">
            <a:avLst/>
          </a:prstGeom>
          <a:ln w="3810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E11226-DD44-44B7-9B52-FC193B2DF314}" type="datetime10">
              <a:rPr lang="en-US" altLang="ko-KR" smtClean="0"/>
              <a:t>10:05</a:t>
            </a:fld>
            <a:endParaRPr lang="en-US" altLang="ko-KR"/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98BB8AE6-A9A4-45E5-AE70-E48C5B3F6B49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57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255999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00290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93146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30281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400796" y="1748820"/>
            <a:ext cx="37432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34290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激励电压反向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/>
            <a:r>
              <a:rPr lang="en-US" altLang="zh-CN" dirty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VT2</a:t>
            </a:r>
            <a:r>
              <a:rPr lang="zh-CN" altLang="en-US" dirty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点电压低电平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4" name="Rectangle 11"/>
          <p:cNvSpPr>
            <a:spLocks noChangeArrowheads="1"/>
          </p:cNvSpPr>
          <p:nvPr/>
        </p:nvSpPr>
        <p:spPr bwMode="auto">
          <a:xfrm>
            <a:off x="0" y="83120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1334" y="98248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/>
            <a:r>
              <a:rPr lang="zh-CN" altLang="en-US" sz="2400" dirty="0" smtClean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激励电压：控制</a:t>
            </a:r>
            <a:r>
              <a:rPr lang="en-US" altLang="zh-CN" sz="2400" dirty="0" smtClean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</a:t>
            </a:r>
            <a:r>
              <a:rPr lang="zh-CN" altLang="en-US" sz="2400" dirty="0" smtClean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导通与截止</a:t>
            </a:r>
            <a:endParaRPr lang="zh-CN" altLang="en-US" sz="2400" dirty="0">
              <a:solidFill>
                <a:srgbClr val="282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620" y="183851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激励电压正向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/>
            <a:r>
              <a:rPr lang="en-US" altLang="zh-CN" sz="2400" dirty="0" smtClean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VT1</a:t>
            </a:r>
            <a:r>
              <a:rPr lang="zh-CN" altLang="en-US" sz="2400" dirty="0" smtClean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点电压高电平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-1146" t="258" r="1146" b="31040"/>
          <a:stretch/>
        </p:blipFill>
        <p:spPr>
          <a:xfrm>
            <a:off x="1599318" y="3408177"/>
            <a:ext cx="6002515" cy="30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0DBFD-FAA1-4B13-84D3-3DCA10F00412}" type="datetime10">
              <a:rPr lang="en-US" altLang="ko-KR" smtClean="0"/>
              <a:t>10:05</a:t>
            </a:fld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8651A-2038-4759-84AB-6F333D93B3BA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66807"/>
          <a:stretch/>
        </p:blipFill>
        <p:spPr>
          <a:xfrm>
            <a:off x="107823" y="784992"/>
            <a:ext cx="6235827" cy="15462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" y="2607289"/>
            <a:ext cx="6235827" cy="363671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3650" y="957951"/>
            <a:ext cx="2014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谐振频率时，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谐振电路</a:t>
            </a:r>
            <a:r>
              <a:rPr lang="zh-CN" altLang="en-US" dirty="0" smtClean="0">
                <a:solidFill>
                  <a:srgbClr val="282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选频作用</a:t>
            </a:r>
            <a:endParaRPr lang="zh-CN" altLang="en-US" dirty="0">
              <a:solidFill>
                <a:srgbClr val="282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75297"/>
          <a:stretch/>
        </p:blipFill>
        <p:spPr>
          <a:xfrm>
            <a:off x="6343650" y="2331239"/>
            <a:ext cx="2192624" cy="39586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9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4991-EEB5-4C0B-8773-F9110070050B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D69DFBB9-E0A3-4F18-B503-2D6CC4C08D37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59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4248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功率放大器效率 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1042988" y="2708275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电流基波幅值</a:t>
            </a:r>
            <a:r>
              <a:rPr lang="zh-CN" altLang="en-US" dirty="0"/>
              <a:t> 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48141" name="Object 11"/>
          <p:cNvGraphicFramePr>
            <a:graphicFrameLocks noChangeAspect="1"/>
          </p:cNvGraphicFramePr>
          <p:nvPr/>
        </p:nvGraphicFramePr>
        <p:xfrm>
          <a:off x="3492500" y="2565400"/>
          <a:ext cx="33845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3" imgW="1625600" imgH="431800" progId="Equation.DSMT4">
                  <p:embed/>
                </p:oleObj>
              </mc:Choice>
              <mc:Fallback>
                <p:oleObj name="Equation" r:id="rId3" imgW="1625600" imgH="431800" progId="Equation.DSMT4">
                  <p:embed/>
                  <p:pic>
                    <p:nvPicPr>
                      <p:cNvPr id="4814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565400"/>
                        <a:ext cx="33845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1042988" y="3933825"/>
            <a:ext cx="3617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负载电阻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上的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输出功率 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4814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14239"/>
              </p:ext>
            </p:extLst>
          </p:nvPr>
        </p:nvGraphicFramePr>
        <p:xfrm>
          <a:off x="3492500" y="4724400"/>
          <a:ext cx="41036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5" imgW="2019240" imgH="495000" progId="Equation.DSMT4">
                  <p:embed/>
                </p:oleObj>
              </mc:Choice>
              <mc:Fallback>
                <p:oleObj name="Equation" r:id="rId5" imgW="2019240" imgH="495000" progId="Equation.DSMT4">
                  <p:embed/>
                  <p:pic>
                    <p:nvPicPr>
                      <p:cNvPr id="481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724400"/>
                        <a:ext cx="41036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31913" y="857250"/>
            <a:ext cx="3365500" cy="2470150"/>
            <a:chOff x="1331640" y="857821"/>
            <a:chExt cx="3366376" cy="2470160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1435997" y="1105719"/>
              <a:ext cx="2678635" cy="2164793"/>
              <a:chOff x="555" y="2196"/>
              <a:chExt cx="1723" cy="1390"/>
            </a:xfrm>
          </p:grpSpPr>
          <p:grpSp>
            <p:nvGrpSpPr>
              <p:cNvPr id="37" name="Group 3"/>
              <p:cNvGrpSpPr>
                <a:grpSpLocks/>
              </p:cNvGrpSpPr>
              <p:nvPr/>
            </p:nvGrpSpPr>
            <p:grpSpPr bwMode="auto">
              <a:xfrm>
                <a:off x="555" y="2196"/>
                <a:ext cx="1723" cy="1390"/>
                <a:chOff x="717" y="2306"/>
                <a:chExt cx="1723" cy="1390"/>
              </a:xfrm>
            </p:grpSpPr>
            <p:grpSp>
              <p:nvGrpSpPr>
                <p:cNvPr id="39" name="Group 6"/>
                <p:cNvGrpSpPr>
                  <a:grpSpLocks/>
                </p:cNvGrpSpPr>
                <p:nvPr/>
              </p:nvGrpSpPr>
              <p:grpSpPr bwMode="auto">
                <a:xfrm>
                  <a:off x="772" y="2306"/>
                  <a:ext cx="1668" cy="1390"/>
                  <a:chOff x="1366" y="2479"/>
                  <a:chExt cx="1668" cy="1390"/>
                </a:xfrm>
              </p:grpSpPr>
              <p:sp>
                <p:nvSpPr>
                  <p:cNvPr id="41" name="Freeform 7"/>
                  <p:cNvSpPr>
                    <a:spLocks/>
                  </p:cNvSpPr>
                  <p:nvPr/>
                </p:nvSpPr>
                <p:spPr bwMode="auto">
                  <a:xfrm>
                    <a:off x="1387" y="2479"/>
                    <a:ext cx="29" cy="93"/>
                  </a:xfrm>
                  <a:custGeom>
                    <a:avLst/>
                    <a:gdLst>
                      <a:gd name="T0" fmla="*/ 14 w 29"/>
                      <a:gd name="T1" fmla="*/ 0 h 93"/>
                      <a:gd name="T2" fmla="*/ 0 w 29"/>
                      <a:gd name="T3" fmla="*/ 93 h 93"/>
                      <a:gd name="T4" fmla="*/ 29 w 29"/>
                      <a:gd name="T5" fmla="*/ 93 h 93"/>
                      <a:gd name="T6" fmla="*/ 14 w 29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9" h="93">
                        <a:moveTo>
                          <a:pt x="14" y="0"/>
                        </a:moveTo>
                        <a:lnTo>
                          <a:pt x="0" y="93"/>
                        </a:lnTo>
                        <a:lnTo>
                          <a:pt x="29" y="93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2548"/>
                    <a:ext cx="1" cy="132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3290"/>
                    <a:ext cx="1542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0"/>
                  <p:cNvSpPr>
                    <a:spLocks/>
                  </p:cNvSpPr>
                  <p:nvPr/>
                </p:nvSpPr>
                <p:spPr bwMode="auto">
                  <a:xfrm>
                    <a:off x="2930" y="3277"/>
                    <a:ext cx="102" cy="27"/>
                  </a:xfrm>
                  <a:custGeom>
                    <a:avLst/>
                    <a:gdLst>
                      <a:gd name="T0" fmla="*/ 102 w 102"/>
                      <a:gd name="T1" fmla="*/ 13 h 27"/>
                      <a:gd name="T2" fmla="*/ 0 w 102"/>
                      <a:gd name="T3" fmla="*/ 0 h 27"/>
                      <a:gd name="T4" fmla="*/ 0 w 102"/>
                      <a:gd name="T5" fmla="*/ 27 h 27"/>
                      <a:gd name="T6" fmla="*/ 102 w 102"/>
                      <a:gd name="T7" fmla="*/ 13 h 2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2" h="27">
                        <a:moveTo>
                          <a:pt x="102" y="13"/>
                        </a:moveTo>
                        <a:lnTo>
                          <a:pt x="0" y="0"/>
                        </a:lnTo>
                        <a:lnTo>
                          <a:pt x="0" y="27"/>
                        </a:lnTo>
                        <a:lnTo>
                          <a:pt x="102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366" y="2482"/>
                    <a:ext cx="0" cy="1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zh-CN" altLang="zh-CN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3259"/>
                    <a:ext cx="157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992" y="3286"/>
                    <a:ext cx="0" cy="1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en-US" altLang="zh-CN" sz="20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0" name="Rectangle 14"/>
                <p:cNvSpPr>
                  <a:spLocks noChangeArrowheads="1"/>
                </p:cNvSpPr>
                <p:nvPr/>
              </p:nvSpPr>
              <p:spPr bwMode="auto">
                <a:xfrm>
                  <a:off x="717" y="3072"/>
                  <a:ext cx="77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3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</a:t>
                  </a:r>
                  <a:endPara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661" y="2220"/>
                <a:ext cx="266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电抗</a:t>
                </a:r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679302" y="1384871"/>
              <a:ext cx="4619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1331640" y="2223071"/>
              <a:ext cx="24923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3012802" y="1321371"/>
              <a:ext cx="465138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3460477" y="1402333"/>
              <a:ext cx="3651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1576116" y="1457898"/>
              <a:ext cx="2170113" cy="884238"/>
              <a:chOff x="1401" y="2730"/>
              <a:chExt cx="1367" cy="557"/>
            </a:xfrm>
          </p:grpSpPr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V="1">
                <a:off x="1401" y="2795"/>
                <a:ext cx="1211" cy="4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2768" y="2730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1620565" y="1802385"/>
              <a:ext cx="2992437" cy="1404938"/>
              <a:chOff x="1429" y="2931"/>
              <a:chExt cx="1885" cy="885"/>
            </a:xfrm>
          </p:grpSpPr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1429" y="3018"/>
                <a:ext cx="1276" cy="798"/>
              </a:xfrm>
              <a:custGeom>
                <a:avLst/>
                <a:gdLst>
                  <a:gd name="T0" fmla="*/ 1273 w 1276"/>
                  <a:gd name="T1" fmla="*/ 0 h 798"/>
                  <a:gd name="T2" fmla="*/ 1237 w 1276"/>
                  <a:gd name="T3" fmla="*/ 3 h 798"/>
                  <a:gd name="T4" fmla="*/ 1186 w 1276"/>
                  <a:gd name="T5" fmla="*/ 6 h 798"/>
                  <a:gd name="T6" fmla="*/ 1121 w 1276"/>
                  <a:gd name="T7" fmla="*/ 16 h 798"/>
                  <a:gd name="T8" fmla="*/ 1079 w 1276"/>
                  <a:gd name="T9" fmla="*/ 27 h 798"/>
                  <a:gd name="T10" fmla="*/ 994 w 1276"/>
                  <a:gd name="T11" fmla="*/ 58 h 798"/>
                  <a:gd name="T12" fmla="*/ 894 w 1276"/>
                  <a:gd name="T13" fmla="*/ 99 h 798"/>
                  <a:gd name="T14" fmla="*/ 783 w 1276"/>
                  <a:gd name="T15" fmla="*/ 152 h 798"/>
                  <a:gd name="T16" fmla="*/ 721 w 1276"/>
                  <a:gd name="T17" fmla="*/ 187 h 798"/>
                  <a:gd name="T18" fmla="*/ 626 w 1276"/>
                  <a:gd name="T19" fmla="*/ 246 h 798"/>
                  <a:gd name="T20" fmla="*/ 561 w 1276"/>
                  <a:gd name="T21" fmla="*/ 293 h 798"/>
                  <a:gd name="T22" fmla="*/ 485 w 1276"/>
                  <a:gd name="T23" fmla="*/ 352 h 798"/>
                  <a:gd name="T24" fmla="*/ 404 w 1276"/>
                  <a:gd name="T25" fmla="*/ 420 h 798"/>
                  <a:gd name="T26" fmla="*/ 277 w 1276"/>
                  <a:gd name="T27" fmla="*/ 532 h 798"/>
                  <a:gd name="T28" fmla="*/ 156 w 1276"/>
                  <a:gd name="T29" fmla="*/ 642 h 798"/>
                  <a:gd name="T30" fmla="*/ 83 w 1276"/>
                  <a:gd name="T31" fmla="*/ 707 h 798"/>
                  <a:gd name="T32" fmla="*/ 23 w 1276"/>
                  <a:gd name="T33" fmla="*/ 762 h 798"/>
                  <a:gd name="T34" fmla="*/ 10 w 1276"/>
                  <a:gd name="T35" fmla="*/ 798 h 798"/>
                  <a:gd name="T36" fmla="*/ 65 w 1276"/>
                  <a:gd name="T37" fmla="*/ 749 h 798"/>
                  <a:gd name="T38" fmla="*/ 133 w 1276"/>
                  <a:gd name="T39" fmla="*/ 689 h 798"/>
                  <a:gd name="T40" fmla="*/ 209 w 1276"/>
                  <a:gd name="T41" fmla="*/ 619 h 798"/>
                  <a:gd name="T42" fmla="*/ 376 w 1276"/>
                  <a:gd name="T43" fmla="*/ 470 h 798"/>
                  <a:gd name="T44" fmla="*/ 459 w 1276"/>
                  <a:gd name="T45" fmla="*/ 399 h 798"/>
                  <a:gd name="T46" fmla="*/ 538 w 1276"/>
                  <a:gd name="T47" fmla="*/ 334 h 798"/>
                  <a:gd name="T48" fmla="*/ 607 w 1276"/>
                  <a:gd name="T49" fmla="*/ 282 h 798"/>
                  <a:gd name="T50" fmla="*/ 673 w 1276"/>
                  <a:gd name="T51" fmla="*/ 238 h 798"/>
                  <a:gd name="T52" fmla="*/ 727 w 1276"/>
                  <a:gd name="T53" fmla="*/ 193 h 798"/>
                  <a:gd name="T54" fmla="*/ 790 w 1276"/>
                  <a:gd name="T55" fmla="*/ 167 h 798"/>
                  <a:gd name="T56" fmla="*/ 902 w 1276"/>
                  <a:gd name="T57" fmla="*/ 115 h 798"/>
                  <a:gd name="T58" fmla="*/ 1001 w 1276"/>
                  <a:gd name="T59" fmla="*/ 74 h 798"/>
                  <a:gd name="T60" fmla="*/ 1087 w 1276"/>
                  <a:gd name="T61" fmla="*/ 43 h 798"/>
                  <a:gd name="T62" fmla="*/ 1121 w 1276"/>
                  <a:gd name="T63" fmla="*/ 25 h 798"/>
                  <a:gd name="T64" fmla="*/ 1155 w 1276"/>
                  <a:gd name="T65" fmla="*/ 27 h 798"/>
                  <a:gd name="T66" fmla="*/ 1214 w 1276"/>
                  <a:gd name="T67" fmla="*/ 22 h 798"/>
                  <a:gd name="T68" fmla="*/ 1257 w 1276"/>
                  <a:gd name="T69" fmla="*/ 19 h 7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76" h="798">
                    <a:moveTo>
                      <a:pt x="1276" y="17"/>
                    </a:moveTo>
                    <a:lnTo>
                      <a:pt x="1273" y="0"/>
                    </a:lnTo>
                    <a:lnTo>
                      <a:pt x="1257" y="2"/>
                    </a:lnTo>
                    <a:lnTo>
                      <a:pt x="1237" y="3"/>
                    </a:lnTo>
                    <a:lnTo>
                      <a:pt x="1214" y="5"/>
                    </a:lnTo>
                    <a:lnTo>
                      <a:pt x="1186" y="6"/>
                    </a:lnTo>
                    <a:lnTo>
                      <a:pt x="1155" y="10"/>
                    </a:lnTo>
                    <a:lnTo>
                      <a:pt x="1121" y="16"/>
                    </a:lnTo>
                    <a:lnTo>
                      <a:pt x="1116" y="17"/>
                    </a:lnTo>
                    <a:lnTo>
                      <a:pt x="1079" y="27"/>
                    </a:lnTo>
                    <a:lnTo>
                      <a:pt x="1039" y="41"/>
                    </a:lnTo>
                    <a:lnTo>
                      <a:pt x="994" y="58"/>
                    </a:lnTo>
                    <a:lnTo>
                      <a:pt x="945" y="77"/>
                    </a:lnTo>
                    <a:lnTo>
                      <a:pt x="894" y="99"/>
                    </a:lnTo>
                    <a:lnTo>
                      <a:pt x="840" y="123"/>
                    </a:lnTo>
                    <a:lnTo>
                      <a:pt x="783" y="152"/>
                    </a:lnTo>
                    <a:lnTo>
                      <a:pt x="724" y="186"/>
                    </a:lnTo>
                    <a:lnTo>
                      <a:pt x="721" y="187"/>
                    </a:lnTo>
                    <a:lnTo>
                      <a:pt x="659" y="225"/>
                    </a:lnTo>
                    <a:lnTo>
                      <a:pt x="626" y="246"/>
                    </a:lnTo>
                    <a:lnTo>
                      <a:pt x="597" y="268"/>
                    </a:lnTo>
                    <a:lnTo>
                      <a:pt x="561" y="293"/>
                    </a:lnTo>
                    <a:lnTo>
                      <a:pt x="524" y="321"/>
                    </a:lnTo>
                    <a:lnTo>
                      <a:pt x="485" y="352"/>
                    </a:lnTo>
                    <a:lnTo>
                      <a:pt x="445" y="386"/>
                    </a:lnTo>
                    <a:lnTo>
                      <a:pt x="404" y="420"/>
                    </a:lnTo>
                    <a:lnTo>
                      <a:pt x="362" y="457"/>
                    </a:lnTo>
                    <a:lnTo>
                      <a:pt x="277" y="532"/>
                    </a:lnTo>
                    <a:lnTo>
                      <a:pt x="195" y="607"/>
                    </a:lnTo>
                    <a:lnTo>
                      <a:pt x="156" y="642"/>
                    </a:lnTo>
                    <a:lnTo>
                      <a:pt x="119" y="676"/>
                    </a:lnTo>
                    <a:lnTo>
                      <a:pt x="83" y="707"/>
                    </a:lnTo>
                    <a:lnTo>
                      <a:pt x="51" y="737"/>
                    </a:lnTo>
                    <a:lnTo>
                      <a:pt x="23" y="762"/>
                    </a:lnTo>
                    <a:lnTo>
                      <a:pt x="0" y="785"/>
                    </a:lnTo>
                    <a:lnTo>
                      <a:pt x="10" y="798"/>
                    </a:lnTo>
                    <a:lnTo>
                      <a:pt x="37" y="775"/>
                    </a:lnTo>
                    <a:lnTo>
                      <a:pt x="65" y="749"/>
                    </a:lnTo>
                    <a:lnTo>
                      <a:pt x="97" y="720"/>
                    </a:lnTo>
                    <a:lnTo>
                      <a:pt x="133" y="689"/>
                    </a:lnTo>
                    <a:lnTo>
                      <a:pt x="170" y="655"/>
                    </a:lnTo>
                    <a:lnTo>
                      <a:pt x="209" y="619"/>
                    </a:lnTo>
                    <a:lnTo>
                      <a:pt x="291" y="545"/>
                    </a:lnTo>
                    <a:lnTo>
                      <a:pt x="376" y="470"/>
                    </a:lnTo>
                    <a:lnTo>
                      <a:pt x="418" y="433"/>
                    </a:lnTo>
                    <a:lnTo>
                      <a:pt x="459" y="399"/>
                    </a:lnTo>
                    <a:lnTo>
                      <a:pt x="499" y="365"/>
                    </a:lnTo>
                    <a:lnTo>
                      <a:pt x="538" y="334"/>
                    </a:lnTo>
                    <a:lnTo>
                      <a:pt x="575" y="306"/>
                    </a:lnTo>
                    <a:lnTo>
                      <a:pt x="607" y="282"/>
                    </a:lnTo>
                    <a:lnTo>
                      <a:pt x="640" y="259"/>
                    </a:lnTo>
                    <a:lnTo>
                      <a:pt x="673" y="238"/>
                    </a:lnTo>
                    <a:lnTo>
                      <a:pt x="735" y="200"/>
                    </a:lnTo>
                    <a:lnTo>
                      <a:pt x="727" y="193"/>
                    </a:lnTo>
                    <a:lnTo>
                      <a:pt x="731" y="201"/>
                    </a:lnTo>
                    <a:lnTo>
                      <a:pt x="790" y="167"/>
                    </a:lnTo>
                    <a:lnTo>
                      <a:pt x="848" y="139"/>
                    </a:lnTo>
                    <a:lnTo>
                      <a:pt x="902" y="115"/>
                    </a:lnTo>
                    <a:lnTo>
                      <a:pt x="953" y="92"/>
                    </a:lnTo>
                    <a:lnTo>
                      <a:pt x="1001" y="74"/>
                    </a:lnTo>
                    <a:lnTo>
                      <a:pt x="1046" y="57"/>
                    </a:lnTo>
                    <a:lnTo>
                      <a:pt x="1087" y="43"/>
                    </a:lnTo>
                    <a:lnTo>
                      <a:pt x="1124" y="33"/>
                    </a:lnTo>
                    <a:lnTo>
                      <a:pt x="1121" y="25"/>
                    </a:lnTo>
                    <a:lnTo>
                      <a:pt x="1121" y="33"/>
                    </a:lnTo>
                    <a:lnTo>
                      <a:pt x="1155" y="27"/>
                    </a:lnTo>
                    <a:lnTo>
                      <a:pt x="1186" y="23"/>
                    </a:lnTo>
                    <a:lnTo>
                      <a:pt x="1214" y="22"/>
                    </a:lnTo>
                    <a:lnTo>
                      <a:pt x="1237" y="20"/>
                    </a:lnTo>
                    <a:lnTo>
                      <a:pt x="1257" y="19"/>
                    </a:lnTo>
                    <a:lnTo>
                      <a:pt x="127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737" y="2931"/>
                <a:ext cx="577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2788" y="2966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2846" y="2966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2999" y="2966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3052" y="2966"/>
                <a:ext cx="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3221" y="3044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2542902" y="2272283"/>
              <a:ext cx="3000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1974577" y="2532633"/>
              <a:ext cx="1547813" cy="698500"/>
              <a:chOff x="1058" y="3234"/>
              <a:chExt cx="975" cy="440"/>
            </a:xfrm>
          </p:grpSpPr>
          <p:sp>
            <p:nvSpPr>
              <p:cNvPr id="21" name="Rectangle 76"/>
              <p:cNvSpPr>
                <a:spLocks noChangeArrowheads="1"/>
              </p:cNvSpPr>
              <p:nvPr/>
            </p:nvSpPr>
            <p:spPr bwMode="auto">
              <a:xfrm>
                <a:off x="1949" y="3419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1058" y="3234"/>
                <a:ext cx="975" cy="440"/>
                <a:chOff x="976" y="3568"/>
                <a:chExt cx="975" cy="440"/>
              </a:xfrm>
            </p:grpSpPr>
            <p:grpSp>
              <p:nvGrpSpPr>
                <p:cNvPr id="23" name="Group 78"/>
                <p:cNvGrpSpPr>
                  <a:grpSpLocks/>
                </p:cNvGrpSpPr>
                <p:nvPr/>
              </p:nvGrpSpPr>
              <p:grpSpPr bwMode="auto">
                <a:xfrm>
                  <a:off x="976" y="3568"/>
                  <a:ext cx="975" cy="440"/>
                  <a:chOff x="1652" y="3407"/>
                  <a:chExt cx="975" cy="440"/>
                </a:xfrm>
              </p:grpSpPr>
              <p:sp>
                <p:nvSpPr>
                  <p:cNvPr id="25" name="Freeform 79"/>
                  <p:cNvSpPr>
                    <a:spLocks/>
                  </p:cNvSpPr>
                  <p:nvPr/>
                </p:nvSpPr>
                <p:spPr bwMode="auto">
                  <a:xfrm>
                    <a:off x="1652" y="3407"/>
                    <a:ext cx="975" cy="440"/>
                  </a:xfrm>
                  <a:custGeom>
                    <a:avLst/>
                    <a:gdLst>
                      <a:gd name="T0" fmla="*/ 975 w 975"/>
                      <a:gd name="T1" fmla="*/ 17 h 440"/>
                      <a:gd name="T2" fmla="*/ 974 w 975"/>
                      <a:gd name="T3" fmla="*/ 0 h 440"/>
                      <a:gd name="T4" fmla="*/ 957 w 975"/>
                      <a:gd name="T5" fmla="*/ 2 h 440"/>
                      <a:gd name="T6" fmla="*/ 935 w 975"/>
                      <a:gd name="T7" fmla="*/ 2 h 440"/>
                      <a:gd name="T8" fmla="*/ 909 w 975"/>
                      <a:gd name="T9" fmla="*/ 3 h 440"/>
                      <a:gd name="T10" fmla="*/ 879 w 975"/>
                      <a:gd name="T11" fmla="*/ 4 h 440"/>
                      <a:gd name="T12" fmla="*/ 848 w 975"/>
                      <a:gd name="T13" fmla="*/ 7 h 440"/>
                      <a:gd name="T14" fmla="*/ 814 w 975"/>
                      <a:gd name="T15" fmla="*/ 11 h 440"/>
                      <a:gd name="T16" fmla="*/ 778 w 975"/>
                      <a:gd name="T17" fmla="*/ 17 h 440"/>
                      <a:gd name="T18" fmla="*/ 774 w 975"/>
                      <a:gd name="T19" fmla="*/ 18 h 440"/>
                      <a:gd name="T20" fmla="*/ 738 w 975"/>
                      <a:gd name="T21" fmla="*/ 28 h 440"/>
                      <a:gd name="T22" fmla="*/ 698 w 975"/>
                      <a:gd name="T23" fmla="*/ 40 h 440"/>
                      <a:gd name="T24" fmla="*/ 656 w 975"/>
                      <a:gd name="T25" fmla="*/ 54 h 440"/>
                      <a:gd name="T26" fmla="*/ 611 w 975"/>
                      <a:gd name="T27" fmla="*/ 71 h 440"/>
                      <a:gd name="T28" fmla="*/ 564 w 975"/>
                      <a:gd name="T29" fmla="*/ 89 h 440"/>
                      <a:gd name="T30" fmla="*/ 516 w 975"/>
                      <a:gd name="T31" fmla="*/ 109 h 440"/>
                      <a:gd name="T32" fmla="*/ 468 w 975"/>
                      <a:gd name="T33" fmla="*/ 132 h 440"/>
                      <a:gd name="T34" fmla="*/ 422 w 975"/>
                      <a:gd name="T35" fmla="*/ 154 h 440"/>
                      <a:gd name="T36" fmla="*/ 374 w 975"/>
                      <a:gd name="T37" fmla="*/ 180 h 440"/>
                      <a:gd name="T38" fmla="*/ 350 w 975"/>
                      <a:gd name="T39" fmla="*/ 192 h 440"/>
                      <a:gd name="T40" fmla="*/ 325 w 975"/>
                      <a:gd name="T41" fmla="*/ 206 h 440"/>
                      <a:gd name="T42" fmla="*/ 322 w 975"/>
                      <a:gd name="T43" fmla="*/ 208 h 440"/>
                      <a:gd name="T44" fmla="*/ 271 w 975"/>
                      <a:gd name="T45" fmla="*/ 239 h 440"/>
                      <a:gd name="T46" fmla="*/ 218 w 975"/>
                      <a:gd name="T47" fmla="*/ 274 h 440"/>
                      <a:gd name="T48" fmla="*/ 167 w 975"/>
                      <a:gd name="T49" fmla="*/ 310 h 440"/>
                      <a:gd name="T50" fmla="*/ 118 w 975"/>
                      <a:gd name="T51" fmla="*/ 344 h 440"/>
                      <a:gd name="T52" fmla="*/ 71 w 975"/>
                      <a:gd name="T53" fmla="*/ 376 h 440"/>
                      <a:gd name="T54" fmla="*/ 49 w 975"/>
                      <a:gd name="T55" fmla="*/ 390 h 440"/>
                      <a:gd name="T56" fmla="*/ 31 w 975"/>
                      <a:gd name="T57" fmla="*/ 404 h 440"/>
                      <a:gd name="T58" fmla="*/ 14 w 975"/>
                      <a:gd name="T59" fmla="*/ 416 h 440"/>
                      <a:gd name="T60" fmla="*/ 0 w 975"/>
                      <a:gd name="T61" fmla="*/ 425 h 440"/>
                      <a:gd name="T62" fmla="*/ 11 w 975"/>
                      <a:gd name="T63" fmla="*/ 440 h 440"/>
                      <a:gd name="T64" fmla="*/ 28 w 975"/>
                      <a:gd name="T65" fmla="*/ 428 h 440"/>
                      <a:gd name="T66" fmla="*/ 45 w 975"/>
                      <a:gd name="T67" fmla="*/ 417 h 440"/>
                      <a:gd name="T68" fmla="*/ 63 w 975"/>
                      <a:gd name="T69" fmla="*/ 403 h 440"/>
                      <a:gd name="T70" fmla="*/ 85 w 975"/>
                      <a:gd name="T71" fmla="*/ 389 h 440"/>
                      <a:gd name="T72" fmla="*/ 132 w 975"/>
                      <a:gd name="T73" fmla="*/ 356 h 440"/>
                      <a:gd name="T74" fmla="*/ 181 w 975"/>
                      <a:gd name="T75" fmla="*/ 322 h 440"/>
                      <a:gd name="T76" fmla="*/ 232 w 975"/>
                      <a:gd name="T77" fmla="*/ 287 h 440"/>
                      <a:gd name="T78" fmla="*/ 285 w 975"/>
                      <a:gd name="T79" fmla="*/ 252 h 440"/>
                      <a:gd name="T80" fmla="*/ 336 w 975"/>
                      <a:gd name="T81" fmla="*/ 221 h 440"/>
                      <a:gd name="T82" fmla="*/ 330 w 975"/>
                      <a:gd name="T83" fmla="*/ 215 h 440"/>
                      <a:gd name="T84" fmla="*/ 333 w 975"/>
                      <a:gd name="T85" fmla="*/ 222 h 440"/>
                      <a:gd name="T86" fmla="*/ 358 w 975"/>
                      <a:gd name="T87" fmla="*/ 208 h 440"/>
                      <a:gd name="T88" fmla="*/ 383 w 975"/>
                      <a:gd name="T89" fmla="*/ 194 h 440"/>
                      <a:gd name="T90" fmla="*/ 429 w 975"/>
                      <a:gd name="T91" fmla="*/ 170 h 440"/>
                      <a:gd name="T92" fmla="*/ 476 w 975"/>
                      <a:gd name="T93" fmla="*/ 147 h 440"/>
                      <a:gd name="T94" fmla="*/ 524 w 975"/>
                      <a:gd name="T95" fmla="*/ 124 h 440"/>
                      <a:gd name="T96" fmla="*/ 572 w 975"/>
                      <a:gd name="T97" fmla="*/ 105 h 440"/>
                      <a:gd name="T98" fmla="*/ 619 w 975"/>
                      <a:gd name="T99" fmla="*/ 86 h 440"/>
                      <a:gd name="T100" fmla="*/ 664 w 975"/>
                      <a:gd name="T101" fmla="*/ 69 h 440"/>
                      <a:gd name="T102" fmla="*/ 705 w 975"/>
                      <a:gd name="T103" fmla="*/ 55 h 440"/>
                      <a:gd name="T104" fmla="*/ 744 w 975"/>
                      <a:gd name="T105" fmla="*/ 44 h 440"/>
                      <a:gd name="T106" fmla="*/ 781 w 975"/>
                      <a:gd name="T107" fmla="*/ 34 h 440"/>
                      <a:gd name="T108" fmla="*/ 778 w 975"/>
                      <a:gd name="T109" fmla="*/ 26 h 440"/>
                      <a:gd name="T110" fmla="*/ 778 w 975"/>
                      <a:gd name="T111" fmla="*/ 34 h 440"/>
                      <a:gd name="T112" fmla="*/ 814 w 975"/>
                      <a:gd name="T113" fmla="*/ 28 h 440"/>
                      <a:gd name="T114" fmla="*/ 848 w 975"/>
                      <a:gd name="T115" fmla="*/ 24 h 440"/>
                      <a:gd name="T116" fmla="*/ 879 w 975"/>
                      <a:gd name="T117" fmla="*/ 21 h 440"/>
                      <a:gd name="T118" fmla="*/ 909 w 975"/>
                      <a:gd name="T119" fmla="*/ 20 h 440"/>
                      <a:gd name="T120" fmla="*/ 935 w 975"/>
                      <a:gd name="T121" fmla="*/ 18 h 440"/>
                      <a:gd name="T122" fmla="*/ 957 w 975"/>
                      <a:gd name="T123" fmla="*/ 18 h 440"/>
                      <a:gd name="T124" fmla="*/ 975 w 975"/>
                      <a:gd name="T125" fmla="*/ 17 h 440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975" h="440">
                        <a:moveTo>
                          <a:pt x="975" y="17"/>
                        </a:moveTo>
                        <a:lnTo>
                          <a:pt x="974" y="0"/>
                        </a:lnTo>
                        <a:lnTo>
                          <a:pt x="957" y="2"/>
                        </a:lnTo>
                        <a:lnTo>
                          <a:pt x="935" y="2"/>
                        </a:lnTo>
                        <a:lnTo>
                          <a:pt x="909" y="3"/>
                        </a:lnTo>
                        <a:lnTo>
                          <a:pt x="879" y="4"/>
                        </a:lnTo>
                        <a:lnTo>
                          <a:pt x="848" y="7"/>
                        </a:lnTo>
                        <a:lnTo>
                          <a:pt x="814" y="11"/>
                        </a:lnTo>
                        <a:lnTo>
                          <a:pt x="778" y="17"/>
                        </a:lnTo>
                        <a:lnTo>
                          <a:pt x="774" y="18"/>
                        </a:lnTo>
                        <a:lnTo>
                          <a:pt x="738" y="28"/>
                        </a:lnTo>
                        <a:lnTo>
                          <a:pt x="698" y="40"/>
                        </a:lnTo>
                        <a:lnTo>
                          <a:pt x="656" y="54"/>
                        </a:lnTo>
                        <a:lnTo>
                          <a:pt x="611" y="71"/>
                        </a:lnTo>
                        <a:lnTo>
                          <a:pt x="564" y="89"/>
                        </a:lnTo>
                        <a:lnTo>
                          <a:pt x="516" y="109"/>
                        </a:lnTo>
                        <a:lnTo>
                          <a:pt x="468" y="132"/>
                        </a:lnTo>
                        <a:lnTo>
                          <a:pt x="422" y="154"/>
                        </a:lnTo>
                        <a:lnTo>
                          <a:pt x="374" y="180"/>
                        </a:lnTo>
                        <a:lnTo>
                          <a:pt x="350" y="192"/>
                        </a:lnTo>
                        <a:lnTo>
                          <a:pt x="325" y="206"/>
                        </a:lnTo>
                        <a:lnTo>
                          <a:pt x="322" y="208"/>
                        </a:lnTo>
                        <a:lnTo>
                          <a:pt x="271" y="239"/>
                        </a:lnTo>
                        <a:lnTo>
                          <a:pt x="218" y="274"/>
                        </a:lnTo>
                        <a:lnTo>
                          <a:pt x="167" y="310"/>
                        </a:lnTo>
                        <a:lnTo>
                          <a:pt x="118" y="344"/>
                        </a:lnTo>
                        <a:lnTo>
                          <a:pt x="71" y="376"/>
                        </a:lnTo>
                        <a:lnTo>
                          <a:pt x="49" y="390"/>
                        </a:lnTo>
                        <a:lnTo>
                          <a:pt x="31" y="404"/>
                        </a:lnTo>
                        <a:lnTo>
                          <a:pt x="14" y="416"/>
                        </a:lnTo>
                        <a:lnTo>
                          <a:pt x="0" y="425"/>
                        </a:lnTo>
                        <a:lnTo>
                          <a:pt x="11" y="440"/>
                        </a:lnTo>
                        <a:lnTo>
                          <a:pt x="28" y="428"/>
                        </a:lnTo>
                        <a:lnTo>
                          <a:pt x="45" y="417"/>
                        </a:lnTo>
                        <a:lnTo>
                          <a:pt x="63" y="403"/>
                        </a:lnTo>
                        <a:lnTo>
                          <a:pt x="85" y="389"/>
                        </a:lnTo>
                        <a:lnTo>
                          <a:pt x="132" y="356"/>
                        </a:lnTo>
                        <a:lnTo>
                          <a:pt x="181" y="322"/>
                        </a:lnTo>
                        <a:lnTo>
                          <a:pt x="232" y="287"/>
                        </a:lnTo>
                        <a:lnTo>
                          <a:pt x="285" y="252"/>
                        </a:lnTo>
                        <a:lnTo>
                          <a:pt x="336" y="221"/>
                        </a:lnTo>
                        <a:lnTo>
                          <a:pt x="330" y="215"/>
                        </a:lnTo>
                        <a:lnTo>
                          <a:pt x="333" y="222"/>
                        </a:lnTo>
                        <a:lnTo>
                          <a:pt x="358" y="208"/>
                        </a:lnTo>
                        <a:lnTo>
                          <a:pt x="383" y="194"/>
                        </a:lnTo>
                        <a:lnTo>
                          <a:pt x="429" y="170"/>
                        </a:lnTo>
                        <a:lnTo>
                          <a:pt x="476" y="147"/>
                        </a:lnTo>
                        <a:lnTo>
                          <a:pt x="524" y="124"/>
                        </a:lnTo>
                        <a:lnTo>
                          <a:pt x="572" y="105"/>
                        </a:lnTo>
                        <a:lnTo>
                          <a:pt x="619" y="86"/>
                        </a:lnTo>
                        <a:lnTo>
                          <a:pt x="664" y="69"/>
                        </a:lnTo>
                        <a:lnTo>
                          <a:pt x="705" y="55"/>
                        </a:lnTo>
                        <a:lnTo>
                          <a:pt x="744" y="44"/>
                        </a:lnTo>
                        <a:lnTo>
                          <a:pt x="781" y="34"/>
                        </a:lnTo>
                        <a:lnTo>
                          <a:pt x="778" y="26"/>
                        </a:lnTo>
                        <a:lnTo>
                          <a:pt x="778" y="34"/>
                        </a:lnTo>
                        <a:lnTo>
                          <a:pt x="814" y="28"/>
                        </a:lnTo>
                        <a:lnTo>
                          <a:pt x="848" y="24"/>
                        </a:lnTo>
                        <a:lnTo>
                          <a:pt x="879" y="21"/>
                        </a:lnTo>
                        <a:lnTo>
                          <a:pt x="909" y="20"/>
                        </a:lnTo>
                        <a:lnTo>
                          <a:pt x="935" y="18"/>
                        </a:lnTo>
                        <a:lnTo>
                          <a:pt x="957" y="18"/>
                        </a:lnTo>
                        <a:lnTo>
                          <a:pt x="9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364" y="3461"/>
                    <a:ext cx="228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292" y="3488"/>
                    <a:ext cx="157" cy="1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Rectangle 84"/>
                <p:cNvSpPr>
                  <a:spLocks noChangeArrowheads="1"/>
                </p:cNvSpPr>
                <p:nvPr/>
              </p:nvSpPr>
              <p:spPr bwMode="auto">
                <a:xfrm>
                  <a:off x="1675" y="3681"/>
                  <a:ext cx="0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15" name="Object 128"/>
            <p:cNvGraphicFramePr>
              <a:graphicFrameLocks noChangeAspect="1"/>
            </p:cNvGraphicFramePr>
            <p:nvPr/>
          </p:nvGraphicFramePr>
          <p:xfrm>
            <a:off x="1577702" y="857821"/>
            <a:ext cx="360363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4" name="公式" r:id="rId3" imgW="177492" imgH="164814" progId="Equation.3">
                    <p:embed/>
                  </p:oleObj>
                </mc:Choice>
                <mc:Fallback>
                  <p:oleObj name="公式" r:id="rId3" imgW="177492" imgH="164814" progId="Equation.3">
                    <p:embed/>
                    <p:pic>
                      <p:nvPicPr>
                        <p:cNvPr id="9266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702" y="857821"/>
                          <a:ext cx="360363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6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23495" y="1178138"/>
              <a:ext cx="556563" cy="36933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7" name="TextBox 16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044999" y="1843488"/>
              <a:ext cx="1653017" cy="612796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8" name="TextBox 17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15752" y="2302976"/>
              <a:ext cx="537263" cy="369332"/>
            </a:xfrm>
            <a:prstGeom prst="rect">
              <a:avLst/>
            </a:prstGeom>
            <a:blipFill rotWithShape="1">
              <a:blip r:embed="rId7"/>
              <a:stretch>
                <a:fillRect b="-16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9" name="TextBox 17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36304" y="2398365"/>
              <a:ext cx="426719" cy="36933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0" name="TextBox 17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64648" y="2715185"/>
              <a:ext cx="782586" cy="612796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063750" y="3208338"/>
            <a:ext cx="4127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容性</a:t>
            </a: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2671763" y="1204913"/>
            <a:ext cx="4651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感性</a:t>
            </a:r>
          </a:p>
        </p:txBody>
      </p:sp>
      <p:sp>
        <p:nvSpPr>
          <p:cNvPr id="50" name="Oval 42"/>
          <p:cNvSpPr>
            <a:spLocks noChangeArrowheads="1"/>
          </p:cNvSpPr>
          <p:nvPr/>
        </p:nvSpPr>
        <p:spPr bwMode="auto">
          <a:xfrm>
            <a:off x="2552700" y="1901825"/>
            <a:ext cx="61913" cy="5397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Oval 43"/>
          <p:cNvSpPr>
            <a:spLocks noChangeArrowheads="1"/>
          </p:cNvSpPr>
          <p:nvPr/>
        </p:nvSpPr>
        <p:spPr bwMode="auto">
          <a:xfrm>
            <a:off x="2552700" y="2792413"/>
            <a:ext cx="61913" cy="55562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Group 45"/>
          <p:cNvGrpSpPr>
            <a:grpSpLocks/>
          </p:cNvGrpSpPr>
          <p:nvPr/>
        </p:nvGrpSpPr>
        <p:grpSpPr bwMode="auto">
          <a:xfrm>
            <a:off x="2581275" y="1358900"/>
            <a:ext cx="1588" cy="1898650"/>
            <a:chOff x="2032" y="2668"/>
            <a:chExt cx="9" cy="1196"/>
          </a:xfrm>
        </p:grpSpPr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2032" y="2668"/>
              <a:ext cx="9" cy="42"/>
            </a:xfrm>
            <a:custGeom>
              <a:avLst/>
              <a:gdLst>
                <a:gd name="T0" fmla="*/ 9 w 9"/>
                <a:gd name="T1" fmla="*/ 6 h 42"/>
                <a:gd name="T2" fmla="*/ 9 w 9"/>
                <a:gd name="T3" fmla="*/ 4 h 42"/>
                <a:gd name="T4" fmla="*/ 8 w 9"/>
                <a:gd name="T5" fmla="*/ 3 h 42"/>
                <a:gd name="T6" fmla="*/ 6 w 9"/>
                <a:gd name="T7" fmla="*/ 1 h 42"/>
                <a:gd name="T8" fmla="*/ 4 w 9"/>
                <a:gd name="T9" fmla="*/ 0 h 42"/>
                <a:gd name="T10" fmla="*/ 4 w 9"/>
                <a:gd name="T11" fmla="*/ 0 h 42"/>
                <a:gd name="T12" fmla="*/ 3 w 9"/>
                <a:gd name="T13" fmla="*/ 1 h 42"/>
                <a:gd name="T14" fmla="*/ 1 w 9"/>
                <a:gd name="T15" fmla="*/ 3 h 42"/>
                <a:gd name="T16" fmla="*/ 0 w 9"/>
                <a:gd name="T17" fmla="*/ 4 h 42"/>
                <a:gd name="T18" fmla="*/ 0 w 9"/>
                <a:gd name="T19" fmla="*/ 37 h 42"/>
                <a:gd name="T20" fmla="*/ 0 w 9"/>
                <a:gd name="T21" fmla="*/ 38 h 42"/>
                <a:gd name="T22" fmla="*/ 1 w 9"/>
                <a:gd name="T23" fmla="*/ 40 h 42"/>
                <a:gd name="T24" fmla="*/ 3 w 9"/>
                <a:gd name="T25" fmla="*/ 41 h 42"/>
                <a:gd name="T26" fmla="*/ 4 w 9"/>
                <a:gd name="T27" fmla="*/ 42 h 42"/>
                <a:gd name="T28" fmla="*/ 6 w 9"/>
                <a:gd name="T29" fmla="*/ 42 h 42"/>
                <a:gd name="T30" fmla="*/ 8 w 9"/>
                <a:gd name="T31" fmla="*/ 41 h 42"/>
                <a:gd name="T32" fmla="*/ 9 w 9"/>
                <a:gd name="T33" fmla="*/ 40 h 42"/>
                <a:gd name="T34" fmla="*/ 9 w 9"/>
                <a:gd name="T35" fmla="*/ 38 h 42"/>
                <a:gd name="T36" fmla="*/ 9 w 9"/>
                <a:gd name="T37" fmla="*/ 6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2">
                  <a:moveTo>
                    <a:pt x="9" y="6"/>
                  </a:move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2032" y="2727"/>
              <a:ext cx="9" cy="17"/>
            </a:xfrm>
            <a:custGeom>
              <a:avLst/>
              <a:gdLst>
                <a:gd name="T0" fmla="*/ 9 w 9"/>
                <a:gd name="T1" fmla="*/ 5 h 17"/>
                <a:gd name="T2" fmla="*/ 9 w 9"/>
                <a:gd name="T3" fmla="*/ 3 h 17"/>
                <a:gd name="T4" fmla="*/ 9 w 9"/>
                <a:gd name="T5" fmla="*/ 2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2 h 17"/>
                <a:gd name="T16" fmla="*/ 0 w 9"/>
                <a:gd name="T17" fmla="*/ 3 h 17"/>
                <a:gd name="T18" fmla="*/ 0 w 9"/>
                <a:gd name="T19" fmla="*/ 12 h 17"/>
                <a:gd name="T20" fmla="*/ 0 w 9"/>
                <a:gd name="T21" fmla="*/ 13 h 17"/>
                <a:gd name="T22" fmla="*/ 1 w 9"/>
                <a:gd name="T23" fmla="*/ 15 h 17"/>
                <a:gd name="T24" fmla="*/ 3 w 9"/>
                <a:gd name="T25" fmla="*/ 16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6 h 17"/>
                <a:gd name="T32" fmla="*/ 9 w 9"/>
                <a:gd name="T33" fmla="*/ 15 h 17"/>
                <a:gd name="T34" fmla="*/ 9 w 9"/>
                <a:gd name="T35" fmla="*/ 13 h 17"/>
                <a:gd name="T36" fmla="*/ 9 w 9"/>
                <a:gd name="T37" fmla="*/ 5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5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2032" y="2761"/>
              <a:ext cx="9" cy="43"/>
            </a:xfrm>
            <a:custGeom>
              <a:avLst/>
              <a:gdLst>
                <a:gd name="T0" fmla="*/ 9 w 9"/>
                <a:gd name="T1" fmla="*/ 5 h 43"/>
                <a:gd name="T2" fmla="*/ 9 w 9"/>
                <a:gd name="T3" fmla="*/ 3 h 43"/>
                <a:gd name="T4" fmla="*/ 9 w 9"/>
                <a:gd name="T5" fmla="*/ 2 h 43"/>
                <a:gd name="T6" fmla="*/ 8 w 9"/>
                <a:gd name="T7" fmla="*/ 0 h 43"/>
                <a:gd name="T8" fmla="*/ 6 w 9"/>
                <a:gd name="T9" fmla="*/ 0 h 43"/>
                <a:gd name="T10" fmla="*/ 4 w 9"/>
                <a:gd name="T11" fmla="*/ 0 h 43"/>
                <a:gd name="T12" fmla="*/ 3 w 9"/>
                <a:gd name="T13" fmla="*/ 0 h 43"/>
                <a:gd name="T14" fmla="*/ 1 w 9"/>
                <a:gd name="T15" fmla="*/ 2 h 43"/>
                <a:gd name="T16" fmla="*/ 0 w 9"/>
                <a:gd name="T17" fmla="*/ 3 h 43"/>
                <a:gd name="T18" fmla="*/ 0 w 9"/>
                <a:gd name="T19" fmla="*/ 37 h 43"/>
                <a:gd name="T20" fmla="*/ 0 w 9"/>
                <a:gd name="T21" fmla="*/ 38 h 43"/>
                <a:gd name="T22" fmla="*/ 1 w 9"/>
                <a:gd name="T23" fmla="*/ 40 h 43"/>
                <a:gd name="T24" fmla="*/ 3 w 9"/>
                <a:gd name="T25" fmla="*/ 41 h 43"/>
                <a:gd name="T26" fmla="*/ 4 w 9"/>
                <a:gd name="T27" fmla="*/ 43 h 43"/>
                <a:gd name="T28" fmla="*/ 6 w 9"/>
                <a:gd name="T29" fmla="*/ 43 h 43"/>
                <a:gd name="T30" fmla="*/ 8 w 9"/>
                <a:gd name="T31" fmla="*/ 41 h 43"/>
                <a:gd name="T32" fmla="*/ 9 w 9"/>
                <a:gd name="T33" fmla="*/ 40 h 43"/>
                <a:gd name="T34" fmla="*/ 9 w 9"/>
                <a:gd name="T35" fmla="*/ 38 h 43"/>
                <a:gd name="T36" fmla="*/ 9 w 9"/>
                <a:gd name="T37" fmla="*/ 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3">
                  <a:moveTo>
                    <a:pt x="9" y="5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2032" y="2821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2 h 17"/>
                <a:gd name="T4" fmla="*/ 9 w 9"/>
                <a:gd name="T5" fmla="*/ 1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1 h 17"/>
                <a:gd name="T16" fmla="*/ 0 w 9"/>
                <a:gd name="T17" fmla="*/ 2 h 17"/>
                <a:gd name="T18" fmla="*/ 0 w 9"/>
                <a:gd name="T19" fmla="*/ 11 h 17"/>
                <a:gd name="T20" fmla="*/ 0 w 9"/>
                <a:gd name="T21" fmla="*/ 12 h 17"/>
                <a:gd name="T22" fmla="*/ 1 w 9"/>
                <a:gd name="T23" fmla="*/ 14 h 17"/>
                <a:gd name="T24" fmla="*/ 3 w 9"/>
                <a:gd name="T25" fmla="*/ 15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5 h 17"/>
                <a:gd name="T32" fmla="*/ 9 w 9"/>
                <a:gd name="T33" fmla="*/ 14 h 17"/>
                <a:gd name="T34" fmla="*/ 9 w 9"/>
                <a:gd name="T35" fmla="*/ 12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2032" y="2855"/>
              <a:ext cx="9" cy="42"/>
            </a:xfrm>
            <a:custGeom>
              <a:avLst/>
              <a:gdLst>
                <a:gd name="T0" fmla="*/ 9 w 9"/>
                <a:gd name="T1" fmla="*/ 4 h 42"/>
                <a:gd name="T2" fmla="*/ 9 w 9"/>
                <a:gd name="T3" fmla="*/ 2 h 42"/>
                <a:gd name="T4" fmla="*/ 9 w 9"/>
                <a:gd name="T5" fmla="*/ 1 h 42"/>
                <a:gd name="T6" fmla="*/ 8 w 9"/>
                <a:gd name="T7" fmla="*/ 0 h 42"/>
                <a:gd name="T8" fmla="*/ 6 w 9"/>
                <a:gd name="T9" fmla="*/ 0 h 42"/>
                <a:gd name="T10" fmla="*/ 4 w 9"/>
                <a:gd name="T11" fmla="*/ 0 h 42"/>
                <a:gd name="T12" fmla="*/ 3 w 9"/>
                <a:gd name="T13" fmla="*/ 0 h 42"/>
                <a:gd name="T14" fmla="*/ 1 w 9"/>
                <a:gd name="T15" fmla="*/ 1 h 42"/>
                <a:gd name="T16" fmla="*/ 0 w 9"/>
                <a:gd name="T17" fmla="*/ 2 h 42"/>
                <a:gd name="T18" fmla="*/ 0 w 9"/>
                <a:gd name="T19" fmla="*/ 36 h 42"/>
                <a:gd name="T20" fmla="*/ 0 w 9"/>
                <a:gd name="T21" fmla="*/ 38 h 42"/>
                <a:gd name="T22" fmla="*/ 1 w 9"/>
                <a:gd name="T23" fmla="*/ 39 h 42"/>
                <a:gd name="T24" fmla="*/ 3 w 9"/>
                <a:gd name="T25" fmla="*/ 41 h 42"/>
                <a:gd name="T26" fmla="*/ 4 w 9"/>
                <a:gd name="T27" fmla="*/ 42 h 42"/>
                <a:gd name="T28" fmla="*/ 6 w 9"/>
                <a:gd name="T29" fmla="*/ 42 h 42"/>
                <a:gd name="T30" fmla="*/ 8 w 9"/>
                <a:gd name="T31" fmla="*/ 41 h 42"/>
                <a:gd name="T32" fmla="*/ 9 w 9"/>
                <a:gd name="T33" fmla="*/ 39 h 42"/>
                <a:gd name="T34" fmla="*/ 9 w 9"/>
                <a:gd name="T35" fmla="*/ 38 h 42"/>
                <a:gd name="T36" fmla="*/ 9 w 9"/>
                <a:gd name="T37" fmla="*/ 4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2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2032" y="2914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3 h 17"/>
                <a:gd name="T4" fmla="*/ 9 w 9"/>
                <a:gd name="T5" fmla="*/ 1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1 h 17"/>
                <a:gd name="T16" fmla="*/ 0 w 9"/>
                <a:gd name="T17" fmla="*/ 3 h 17"/>
                <a:gd name="T18" fmla="*/ 0 w 9"/>
                <a:gd name="T19" fmla="*/ 11 h 17"/>
                <a:gd name="T20" fmla="*/ 0 w 9"/>
                <a:gd name="T21" fmla="*/ 13 h 17"/>
                <a:gd name="T22" fmla="*/ 1 w 9"/>
                <a:gd name="T23" fmla="*/ 14 h 17"/>
                <a:gd name="T24" fmla="*/ 3 w 9"/>
                <a:gd name="T25" fmla="*/ 15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5 h 17"/>
                <a:gd name="T32" fmla="*/ 9 w 9"/>
                <a:gd name="T33" fmla="*/ 14 h 17"/>
                <a:gd name="T34" fmla="*/ 9 w 9"/>
                <a:gd name="T35" fmla="*/ 13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2032" y="2948"/>
              <a:ext cx="9" cy="42"/>
            </a:xfrm>
            <a:custGeom>
              <a:avLst/>
              <a:gdLst>
                <a:gd name="T0" fmla="*/ 9 w 9"/>
                <a:gd name="T1" fmla="*/ 4 h 42"/>
                <a:gd name="T2" fmla="*/ 9 w 9"/>
                <a:gd name="T3" fmla="*/ 3 h 42"/>
                <a:gd name="T4" fmla="*/ 9 w 9"/>
                <a:gd name="T5" fmla="*/ 1 h 42"/>
                <a:gd name="T6" fmla="*/ 8 w 9"/>
                <a:gd name="T7" fmla="*/ 0 h 42"/>
                <a:gd name="T8" fmla="*/ 6 w 9"/>
                <a:gd name="T9" fmla="*/ 0 h 42"/>
                <a:gd name="T10" fmla="*/ 4 w 9"/>
                <a:gd name="T11" fmla="*/ 0 h 42"/>
                <a:gd name="T12" fmla="*/ 3 w 9"/>
                <a:gd name="T13" fmla="*/ 0 h 42"/>
                <a:gd name="T14" fmla="*/ 1 w 9"/>
                <a:gd name="T15" fmla="*/ 1 h 42"/>
                <a:gd name="T16" fmla="*/ 0 w 9"/>
                <a:gd name="T17" fmla="*/ 3 h 42"/>
                <a:gd name="T18" fmla="*/ 0 w 9"/>
                <a:gd name="T19" fmla="*/ 37 h 42"/>
                <a:gd name="T20" fmla="*/ 0 w 9"/>
                <a:gd name="T21" fmla="*/ 38 h 42"/>
                <a:gd name="T22" fmla="*/ 1 w 9"/>
                <a:gd name="T23" fmla="*/ 39 h 42"/>
                <a:gd name="T24" fmla="*/ 3 w 9"/>
                <a:gd name="T25" fmla="*/ 41 h 42"/>
                <a:gd name="T26" fmla="*/ 4 w 9"/>
                <a:gd name="T27" fmla="*/ 42 h 42"/>
                <a:gd name="T28" fmla="*/ 6 w 9"/>
                <a:gd name="T29" fmla="*/ 42 h 42"/>
                <a:gd name="T30" fmla="*/ 8 w 9"/>
                <a:gd name="T31" fmla="*/ 41 h 42"/>
                <a:gd name="T32" fmla="*/ 9 w 9"/>
                <a:gd name="T33" fmla="*/ 39 h 42"/>
                <a:gd name="T34" fmla="*/ 9 w 9"/>
                <a:gd name="T35" fmla="*/ 38 h 42"/>
                <a:gd name="T36" fmla="*/ 9 w 9"/>
                <a:gd name="T37" fmla="*/ 4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2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2032" y="3007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3 h 17"/>
                <a:gd name="T4" fmla="*/ 9 w 9"/>
                <a:gd name="T5" fmla="*/ 2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2 h 17"/>
                <a:gd name="T16" fmla="*/ 0 w 9"/>
                <a:gd name="T17" fmla="*/ 3 h 17"/>
                <a:gd name="T18" fmla="*/ 0 w 9"/>
                <a:gd name="T19" fmla="*/ 11 h 17"/>
                <a:gd name="T20" fmla="*/ 0 w 9"/>
                <a:gd name="T21" fmla="*/ 13 h 17"/>
                <a:gd name="T22" fmla="*/ 1 w 9"/>
                <a:gd name="T23" fmla="*/ 14 h 17"/>
                <a:gd name="T24" fmla="*/ 3 w 9"/>
                <a:gd name="T25" fmla="*/ 16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6 h 17"/>
                <a:gd name="T32" fmla="*/ 9 w 9"/>
                <a:gd name="T33" fmla="*/ 14 h 17"/>
                <a:gd name="T34" fmla="*/ 9 w 9"/>
                <a:gd name="T35" fmla="*/ 13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2032" y="3041"/>
              <a:ext cx="9" cy="43"/>
            </a:xfrm>
            <a:custGeom>
              <a:avLst/>
              <a:gdLst>
                <a:gd name="T0" fmla="*/ 9 w 9"/>
                <a:gd name="T1" fmla="*/ 4 h 43"/>
                <a:gd name="T2" fmla="*/ 9 w 9"/>
                <a:gd name="T3" fmla="*/ 3 h 43"/>
                <a:gd name="T4" fmla="*/ 9 w 9"/>
                <a:gd name="T5" fmla="*/ 2 h 43"/>
                <a:gd name="T6" fmla="*/ 8 w 9"/>
                <a:gd name="T7" fmla="*/ 0 h 43"/>
                <a:gd name="T8" fmla="*/ 6 w 9"/>
                <a:gd name="T9" fmla="*/ 0 h 43"/>
                <a:gd name="T10" fmla="*/ 4 w 9"/>
                <a:gd name="T11" fmla="*/ 0 h 43"/>
                <a:gd name="T12" fmla="*/ 3 w 9"/>
                <a:gd name="T13" fmla="*/ 0 h 43"/>
                <a:gd name="T14" fmla="*/ 1 w 9"/>
                <a:gd name="T15" fmla="*/ 2 h 43"/>
                <a:gd name="T16" fmla="*/ 0 w 9"/>
                <a:gd name="T17" fmla="*/ 3 h 43"/>
                <a:gd name="T18" fmla="*/ 0 w 9"/>
                <a:gd name="T19" fmla="*/ 37 h 43"/>
                <a:gd name="T20" fmla="*/ 0 w 9"/>
                <a:gd name="T21" fmla="*/ 38 h 43"/>
                <a:gd name="T22" fmla="*/ 1 w 9"/>
                <a:gd name="T23" fmla="*/ 40 h 43"/>
                <a:gd name="T24" fmla="*/ 3 w 9"/>
                <a:gd name="T25" fmla="*/ 41 h 43"/>
                <a:gd name="T26" fmla="*/ 4 w 9"/>
                <a:gd name="T27" fmla="*/ 43 h 43"/>
                <a:gd name="T28" fmla="*/ 6 w 9"/>
                <a:gd name="T29" fmla="*/ 43 h 43"/>
                <a:gd name="T30" fmla="*/ 8 w 9"/>
                <a:gd name="T31" fmla="*/ 41 h 43"/>
                <a:gd name="T32" fmla="*/ 9 w 9"/>
                <a:gd name="T33" fmla="*/ 40 h 43"/>
                <a:gd name="T34" fmla="*/ 9 w 9"/>
                <a:gd name="T35" fmla="*/ 38 h 43"/>
                <a:gd name="T36" fmla="*/ 9 w 9"/>
                <a:gd name="T37" fmla="*/ 4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3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2032" y="3100"/>
              <a:ext cx="9" cy="17"/>
            </a:xfrm>
            <a:custGeom>
              <a:avLst/>
              <a:gdLst>
                <a:gd name="T0" fmla="*/ 9 w 9"/>
                <a:gd name="T1" fmla="*/ 5 h 17"/>
                <a:gd name="T2" fmla="*/ 9 w 9"/>
                <a:gd name="T3" fmla="*/ 3 h 17"/>
                <a:gd name="T4" fmla="*/ 9 w 9"/>
                <a:gd name="T5" fmla="*/ 2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2 h 17"/>
                <a:gd name="T16" fmla="*/ 0 w 9"/>
                <a:gd name="T17" fmla="*/ 3 h 17"/>
                <a:gd name="T18" fmla="*/ 0 w 9"/>
                <a:gd name="T19" fmla="*/ 12 h 17"/>
                <a:gd name="T20" fmla="*/ 0 w 9"/>
                <a:gd name="T21" fmla="*/ 13 h 17"/>
                <a:gd name="T22" fmla="*/ 1 w 9"/>
                <a:gd name="T23" fmla="*/ 15 h 17"/>
                <a:gd name="T24" fmla="*/ 3 w 9"/>
                <a:gd name="T25" fmla="*/ 16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6 h 17"/>
                <a:gd name="T32" fmla="*/ 9 w 9"/>
                <a:gd name="T33" fmla="*/ 15 h 17"/>
                <a:gd name="T34" fmla="*/ 9 w 9"/>
                <a:gd name="T35" fmla="*/ 13 h 17"/>
                <a:gd name="T36" fmla="*/ 9 w 9"/>
                <a:gd name="T37" fmla="*/ 5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5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2032" y="3134"/>
              <a:ext cx="9" cy="43"/>
            </a:xfrm>
            <a:custGeom>
              <a:avLst/>
              <a:gdLst>
                <a:gd name="T0" fmla="*/ 9 w 9"/>
                <a:gd name="T1" fmla="*/ 5 h 43"/>
                <a:gd name="T2" fmla="*/ 9 w 9"/>
                <a:gd name="T3" fmla="*/ 3 h 43"/>
                <a:gd name="T4" fmla="*/ 9 w 9"/>
                <a:gd name="T5" fmla="*/ 2 h 43"/>
                <a:gd name="T6" fmla="*/ 8 w 9"/>
                <a:gd name="T7" fmla="*/ 0 h 43"/>
                <a:gd name="T8" fmla="*/ 6 w 9"/>
                <a:gd name="T9" fmla="*/ 0 h 43"/>
                <a:gd name="T10" fmla="*/ 4 w 9"/>
                <a:gd name="T11" fmla="*/ 0 h 43"/>
                <a:gd name="T12" fmla="*/ 3 w 9"/>
                <a:gd name="T13" fmla="*/ 0 h 43"/>
                <a:gd name="T14" fmla="*/ 1 w 9"/>
                <a:gd name="T15" fmla="*/ 2 h 43"/>
                <a:gd name="T16" fmla="*/ 0 w 9"/>
                <a:gd name="T17" fmla="*/ 3 h 43"/>
                <a:gd name="T18" fmla="*/ 0 w 9"/>
                <a:gd name="T19" fmla="*/ 37 h 43"/>
                <a:gd name="T20" fmla="*/ 0 w 9"/>
                <a:gd name="T21" fmla="*/ 39 h 43"/>
                <a:gd name="T22" fmla="*/ 1 w 9"/>
                <a:gd name="T23" fmla="*/ 40 h 43"/>
                <a:gd name="T24" fmla="*/ 3 w 9"/>
                <a:gd name="T25" fmla="*/ 41 h 43"/>
                <a:gd name="T26" fmla="*/ 4 w 9"/>
                <a:gd name="T27" fmla="*/ 43 h 43"/>
                <a:gd name="T28" fmla="*/ 6 w 9"/>
                <a:gd name="T29" fmla="*/ 43 h 43"/>
                <a:gd name="T30" fmla="*/ 8 w 9"/>
                <a:gd name="T31" fmla="*/ 41 h 43"/>
                <a:gd name="T32" fmla="*/ 9 w 9"/>
                <a:gd name="T33" fmla="*/ 40 h 43"/>
                <a:gd name="T34" fmla="*/ 9 w 9"/>
                <a:gd name="T35" fmla="*/ 39 h 43"/>
                <a:gd name="T36" fmla="*/ 9 w 9"/>
                <a:gd name="T37" fmla="*/ 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3">
                  <a:moveTo>
                    <a:pt x="9" y="5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2032" y="3194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3 h 17"/>
                <a:gd name="T4" fmla="*/ 9 w 9"/>
                <a:gd name="T5" fmla="*/ 1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1 h 17"/>
                <a:gd name="T16" fmla="*/ 0 w 9"/>
                <a:gd name="T17" fmla="*/ 3 h 17"/>
                <a:gd name="T18" fmla="*/ 0 w 9"/>
                <a:gd name="T19" fmla="*/ 11 h 17"/>
                <a:gd name="T20" fmla="*/ 0 w 9"/>
                <a:gd name="T21" fmla="*/ 12 h 17"/>
                <a:gd name="T22" fmla="*/ 1 w 9"/>
                <a:gd name="T23" fmla="*/ 14 h 17"/>
                <a:gd name="T24" fmla="*/ 3 w 9"/>
                <a:gd name="T25" fmla="*/ 15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5 h 17"/>
                <a:gd name="T32" fmla="*/ 9 w 9"/>
                <a:gd name="T33" fmla="*/ 14 h 17"/>
                <a:gd name="T34" fmla="*/ 9 w 9"/>
                <a:gd name="T35" fmla="*/ 12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2032" y="3228"/>
              <a:ext cx="9" cy="42"/>
            </a:xfrm>
            <a:custGeom>
              <a:avLst/>
              <a:gdLst>
                <a:gd name="T0" fmla="*/ 9 w 9"/>
                <a:gd name="T1" fmla="*/ 4 h 42"/>
                <a:gd name="T2" fmla="*/ 9 w 9"/>
                <a:gd name="T3" fmla="*/ 2 h 42"/>
                <a:gd name="T4" fmla="*/ 9 w 9"/>
                <a:gd name="T5" fmla="*/ 1 h 42"/>
                <a:gd name="T6" fmla="*/ 8 w 9"/>
                <a:gd name="T7" fmla="*/ 0 h 42"/>
                <a:gd name="T8" fmla="*/ 6 w 9"/>
                <a:gd name="T9" fmla="*/ 0 h 42"/>
                <a:gd name="T10" fmla="*/ 4 w 9"/>
                <a:gd name="T11" fmla="*/ 0 h 42"/>
                <a:gd name="T12" fmla="*/ 3 w 9"/>
                <a:gd name="T13" fmla="*/ 0 h 42"/>
                <a:gd name="T14" fmla="*/ 1 w 9"/>
                <a:gd name="T15" fmla="*/ 1 h 42"/>
                <a:gd name="T16" fmla="*/ 0 w 9"/>
                <a:gd name="T17" fmla="*/ 2 h 42"/>
                <a:gd name="T18" fmla="*/ 0 w 9"/>
                <a:gd name="T19" fmla="*/ 36 h 42"/>
                <a:gd name="T20" fmla="*/ 0 w 9"/>
                <a:gd name="T21" fmla="*/ 38 h 42"/>
                <a:gd name="T22" fmla="*/ 1 w 9"/>
                <a:gd name="T23" fmla="*/ 39 h 42"/>
                <a:gd name="T24" fmla="*/ 3 w 9"/>
                <a:gd name="T25" fmla="*/ 41 h 42"/>
                <a:gd name="T26" fmla="*/ 4 w 9"/>
                <a:gd name="T27" fmla="*/ 42 h 42"/>
                <a:gd name="T28" fmla="*/ 6 w 9"/>
                <a:gd name="T29" fmla="*/ 42 h 42"/>
                <a:gd name="T30" fmla="*/ 8 w 9"/>
                <a:gd name="T31" fmla="*/ 41 h 42"/>
                <a:gd name="T32" fmla="*/ 9 w 9"/>
                <a:gd name="T33" fmla="*/ 39 h 42"/>
                <a:gd name="T34" fmla="*/ 9 w 9"/>
                <a:gd name="T35" fmla="*/ 38 h 42"/>
                <a:gd name="T36" fmla="*/ 9 w 9"/>
                <a:gd name="T37" fmla="*/ 4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2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2032" y="3287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3 h 17"/>
                <a:gd name="T4" fmla="*/ 9 w 9"/>
                <a:gd name="T5" fmla="*/ 1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1 h 17"/>
                <a:gd name="T16" fmla="*/ 0 w 9"/>
                <a:gd name="T17" fmla="*/ 3 h 17"/>
                <a:gd name="T18" fmla="*/ 0 w 9"/>
                <a:gd name="T19" fmla="*/ 11 h 17"/>
                <a:gd name="T20" fmla="*/ 0 w 9"/>
                <a:gd name="T21" fmla="*/ 13 h 17"/>
                <a:gd name="T22" fmla="*/ 1 w 9"/>
                <a:gd name="T23" fmla="*/ 14 h 17"/>
                <a:gd name="T24" fmla="*/ 3 w 9"/>
                <a:gd name="T25" fmla="*/ 16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6 h 17"/>
                <a:gd name="T32" fmla="*/ 9 w 9"/>
                <a:gd name="T33" fmla="*/ 14 h 17"/>
                <a:gd name="T34" fmla="*/ 9 w 9"/>
                <a:gd name="T35" fmla="*/ 13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2032" y="3321"/>
              <a:ext cx="9" cy="42"/>
            </a:xfrm>
            <a:custGeom>
              <a:avLst/>
              <a:gdLst>
                <a:gd name="T0" fmla="*/ 9 w 9"/>
                <a:gd name="T1" fmla="*/ 4 h 42"/>
                <a:gd name="T2" fmla="*/ 9 w 9"/>
                <a:gd name="T3" fmla="*/ 3 h 42"/>
                <a:gd name="T4" fmla="*/ 9 w 9"/>
                <a:gd name="T5" fmla="*/ 1 h 42"/>
                <a:gd name="T6" fmla="*/ 8 w 9"/>
                <a:gd name="T7" fmla="*/ 0 h 42"/>
                <a:gd name="T8" fmla="*/ 6 w 9"/>
                <a:gd name="T9" fmla="*/ 0 h 42"/>
                <a:gd name="T10" fmla="*/ 4 w 9"/>
                <a:gd name="T11" fmla="*/ 0 h 42"/>
                <a:gd name="T12" fmla="*/ 3 w 9"/>
                <a:gd name="T13" fmla="*/ 0 h 42"/>
                <a:gd name="T14" fmla="*/ 1 w 9"/>
                <a:gd name="T15" fmla="*/ 1 h 42"/>
                <a:gd name="T16" fmla="*/ 0 w 9"/>
                <a:gd name="T17" fmla="*/ 3 h 42"/>
                <a:gd name="T18" fmla="*/ 0 w 9"/>
                <a:gd name="T19" fmla="*/ 37 h 42"/>
                <a:gd name="T20" fmla="*/ 0 w 9"/>
                <a:gd name="T21" fmla="*/ 38 h 42"/>
                <a:gd name="T22" fmla="*/ 1 w 9"/>
                <a:gd name="T23" fmla="*/ 39 h 42"/>
                <a:gd name="T24" fmla="*/ 3 w 9"/>
                <a:gd name="T25" fmla="*/ 41 h 42"/>
                <a:gd name="T26" fmla="*/ 4 w 9"/>
                <a:gd name="T27" fmla="*/ 42 h 42"/>
                <a:gd name="T28" fmla="*/ 6 w 9"/>
                <a:gd name="T29" fmla="*/ 42 h 42"/>
                <a:gd name="T30" fmla="*/ 8 w 9"/>
                <a:gd name="T31" fmla="*/ 41 h 42"/>
                <a:gd name="T32" fmla="*/ 9 w 9"/>
                <a:gd name="T33" fmla="*/ 39 h 42"/>
                <a:gd name="T34" fmla="*/ 9 w 9"/>
                <a:gd name="T35" fmla="*/ 38 h 42"/>
                <a:gd name="T36" fmla="*/ 9 w 9"/>
                <a:gd name="T37" fmla="*/ 4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2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2032" y="3380"/>
              <a:ext cx="9" cy="17"/>
            </a:xfrm>
            <a:custGeom>
              <a:avLst/>
              <a:gdLst>
                <a:gd name="T0" fmla="*/ 9 w 9"/>
                <a:gd name="T1" fmla="*/ 5 h 17"/>
                <a:gd name="T2" fmla="*/ 9 w 9"/>
                <a:gd name="T3" fmla="*/ 3 h 17"/>
                <a:gd name="T4" fmla="*/ 9 w 9"/>
                <a:gd name="T5" fmla="*/ 2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2 h 17"/>
                <a:gd name="T16" fmla="*/ 0 w 9"/>
                <a:gd name="T17" fmla="*/ 3 h 17"/>
                <a:gd name="T18" fmla="*/ 0 w 9"/>
                <a:gd name="T19" fmla="*/ 12 h 17"/>
                <a:gd name="T20" fmla="*/ 0 w 9"/>
                <a:gd name="T21" fmla="*/ 13 h 17"/>
                <a:gd name="T22" fmla="*/ 1 w 9"/>
                <a:gd name="T23" fmla="*/ 14 h 17"/>
                <a:gd name="T24" fmla="*/ 3 w 9"/>
                <a:gd name="T25" fmla="*/ 16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6 h 17"/>
                <a:gd name="T32" fmla="*/ 9 w 9"/>
                <a:gd name="T33" fmla="*/ 14 h 17"/>
                <a:gd name="T34" fmla="*/ 9 w 9"/>
                <a:gd name="T35" fmla="*/ 13 h 17"/>
                <a:gd name="T36" fmla="*/ 9 w 9"/>
                <a:gd name="T37" fmla="*/ 5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5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2032" y="3414"/>
              <a:ext cx="9" cy="43"/>
            </a:xfrm>
            <a:custGeom>
              <a:avLst/>
              <a:gdLst>
                <a:gd name="T0" fmla="*/ 9 w 9"/>
                <a:gd name="T1" fmla="*/ 4 h 43"/>
                <a:gd name="T2" fmla="*/ 9 w 9"/>
                <a:gd name="T3" fmla="*/ 3 h 43"/>
                <a:gd name="T4" fmla="*/ 9 w 9"/>
                <a:gd name="T5" fmla="*/ 2 h 43"/>
                <a:gd name="T6" fmla="*/ 8 w 9"/>
                <a:gd name="T7" fmla="*/ 0 h 43"/>
                <a:gd name="T8" fmla="*/ 6 w 9"/>
                <a:gd name="T9" fmla="*/ 0 h 43"/>
                <a:gd name="T10" fmla="*/ 4 w 9"/>
                <a:gd name="T11" fmla="*/ 0 h 43"/>
                <a:gd name="T12" fmla="*/ 3 w 9"/>
                <a:gd name="T13" fmla="*/ 0 h 43"/>
                <a:gd name="T14" fmla="*/ 1 w 9"/>
                <a:gd name="T15" fmla="*/ 2 h 43"/>
                <a:gd name="T16" fmla="*/ 0 w 9"/>
                <a:gd name="T17" fmla="*/ 3 h 43"/>
                <a:gd name="T18" fmla="*/ 0 w 9"/>
                <a:gd name="T19" fmla="*/ 37 h 43"/>
                <a:gd name="T20" fmla="*/ 0 w 9"/>
                <a:gd name="T21" fmla="*/ 38 h 43"/>
                <a:gd name="T22" fmla="*/ 1 w 9"/>
                <a:gd name="T23" fmla="*/ 40 h 43"/>
                <a:gd name="T24" fmla="*/ 3 w 9"/>
                <a:gd name="T25" fmla="*/ 41 h 43"/>
                <a:gd name="T26" fmla="*/ 4 w 9"/>
                <a:gd name="T27" fmla="*/ 43 h 43"/>
                <a:gd name="T28" fmla="*/ 6 w 9"/>
                <a:gd name="T29" fmla="*/ 43 h 43"/>
                <a:gd name="T30" fmla="*/ 8 w 9"/>
                <a:gd name="T31" fmla="*/ 41 h 43"/>
                <a:gd name="T32" fmla="*/ 9 w 9"/>
                <a:gd name="T33" fmla="*/ 40 h 43"/>
                <a:gd name="T34" fmla="*/ 9 w 9"/>
                <a:gd name="T35" fmla="*/ 38 h 43"/>
                <a:gd name="T36" fmla="*/ 9 w 9"/>
                <a:gd name="T37" fmla="*/ 4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3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032" y="3474"/>
              <a:ext cx="9" cy="16"/>
            </a:xfrm>
            <a:custGeom>
              <a:avLst/>
              <a:gdLst>
                <a:gd name="T0" fmla="*/ 9 w 9"/>
                <a:gd name="T1" fmla="*/ 4 h 16"/>
                <a:gd name="T2" fmla="*/ 9 w 9"/>
                <a:gd name="T3" fmla="*/ 2 h 16"/>
                <a:gd name="T4" fmla="*/ 9 w 9"/>
                <a:gd name="T5" fmla="*/ 1 h 16"/>
                <a:gd name="T6" fmla="*/ 8 w 9"/>
                <a:gd name="T7" fmla="*/ 0 h 16"/>
                <a:gd name="T8" fmla="*/ 6 w 9"/>
                <a:gd name="T9" fmla="*/ 0 h 16"/>
                <a:gd name="T10" fmla="*/ 4 w 9"/>
                <a:gd name="T11" fmla="*/ 0 h 16"/>
                <a:gd name="T12" fmla="*/ 3 w 9"/>
                <a:gd name="T13" fmla="*/ 0 h 16"/>
                <a:gd name="T14" fmla="*/ 1 w 9"/>
                <a:gd name="T15" fmla="*/ 1 h 16"/>
                <a:gd name="T16" fmla="*/ 0 w 9"/>
                <a:gd name="T17" fmla="*/ 2 h 16"/>
                <a:gd name="T18" fmla="*/ 0 w 9"/>
                <a:gd name="T19" fmla="*/ 11 h 16"/>
                <a:gd name="T20" fmla="*/ 0 w 9"/>
                <a:gd name="T21" fmla="*/ 12 h 16"/>
                <a:gd name="T22" fmla="*/ 1 w 9"/>
                <a:gd name="T23" fmla="*/ 14 h 16"/>
                <a:gd name="T24" fmla="*/ 3 w 9"/>
                <a:gd name="T25" fmla="*/ 15 h 16"/>
                <a:gd name="T26" fmla="*/ 4 w 9"/>
                <a:gd name="T27" fmla="*/ 16 h 16"/>
                <a:gd name="T28" fmla="*/ 6 w 9"/>
                <a:gd name="T29" fmla="*/ 16 h 16"/>
                <a:gd name="T30" fmla="*/ 8 w 9"/>
                <a:gd name="T31" fmla="*/ 15 h 16"/>
                <a:gd name="T32" fmla="*/ 9 w 9"/>
                <a:gd name="T33" fmla="*/ 14 h 16"/>
                <a:gd name="T34" fmla="*/ 9 w 9"/>
                <a:gd name="T35" fmla="*/ 12 h 16"/>
                <a:gd name="T36" fmla="*/ 9 w 9"/>
                <a:gd name="T37" fmla="*/ 4 h 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6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032" y="3507"/>
              <a:ext cx="9" cy="43"/>
            </a:xfrm>
            <a:custGeom>
              <a:avLst/>
              <a:gdLst>
                <a:gd name="T0" fmla="*/ 9 w 9"/>
                <a:gd name="T1" fmla="*/ 5 h 43"/>
                <a:gd name="T2" fmla="*/ 9 w 9"/>
                <a:gd name="T3" fmla="*/ 3 h 43"/>
                <a:gd name="T4" fmla="*/ 9 w 9"/>
                <a:gd name="T5" fmla="*/ 2 h 43"/>
                <a:gd name="T6" fmla="*/ 8 w 9"/>
                <a:gd name="T7" fmla="*/ 0 h 43"/>
                <a:gd name="T8" fmla="*/ 6 w 9"/>
                <a:gd name="T9" fmla="*/ 0 h 43"/>
                <a:gd name="T10" fmla="*/ 4 w 9"/>
                <a:gd name="T11" fmla="*/ 0 h 43"/>
                <a:gd name="T12" fmla="*/ 3 w 9"/>
                <a:gd name="T13" fmla="*/ 0 h 43"/>
                <a:gd name="T14" fmla="*/ 1 w 9"/>
                <a:gd name="T15" fmla="*/ 2 h 43"/>
                <a:gd name="T16" fmla="*/ 0 w 9"/>
                <a:gd name="T17" fmla="*/ 3 h 43"/>
                <a:gd name="T18" fmla="*/ 0 w 9"/>
                <a:gd name="T19" fmla="*/ 37 h 43"/>
                <a:gd name="T20" fmla="*/ 0 w 9"/>
                <a:gd name="T21" fmla="*/ 39 h 43"/>
                <a:gd name="T22" fmla="*/ 1 w 9"/>
                <a:gd name="T23" fmla="*/ 40 h 43"/>
                <a:gd name="T24" fmla="*/ 3 w 9"/>
                <a:gd name="T25" fmla="*/ 41 h 43"/>
                <a:gd name="T26" fmla="*/ 4 w 9"/>
                <a:gd name="T27" fmla="*/ 43 h 43"/>
                <a:gd name="T28" fmla="*/ 6 w 9"/>
                <a:gd name="T29" fmla="*/ 43 h 43"/>
                <a:gd name="T30" fmla="*/ 8 w 9"/>
                <a:gd name="T31" fmla="*/ 41 h 43"/>
                <a:gd name="T32" fmla="*/ 9 w 9"/>
                <a:gd name="T33" fmla="*/ 40 h 43"/>
                <a:gd name="T34" fmla="*/ 9 w 9"/>
                <a:gd name="T35" fmla="*/ 39 h 43"/>
                <a:gd name="T36" fmla="*/ 9 w 9"/>
                <a:gd name="T37" fmla="*/ 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3">
                  <a:moveTo>
                    <a:pt x="9" y="5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032" y="3567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3 h 17"/>
                <a:gd name="T4" fmla="*/ 9 w 9"/>
                <a:gd name="T5" fmla="*/ 1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1 h 17"/>
                <a:gd name="T16" fmla="*/ 0 w 9"/>
                <a:gd name="T17" fmla="*/ 3 h 17"/>
                <a:gd name="T18" fmla="*/ 0 w 9"/>
                <a:gd name="T19" fmla="*/ 11 h 17"/>
                <a:gd name="T20" fmla="*/ 0 w 9"/>
                <a:gd name="T21" fmla="*/ 13 h 17"/>
                <a:gd name="T22" fmla="*/ 1 w 9"/>
                <a:gd name="T23" fmla="*/ 14 h 17"/>
                <a:gd name="T24" fmla="*/ 3 w 9"/>
                <a:gd name="T25" fmla="*/ 15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5 h 17"/>
                <a:gd name="T32" fmla="*/ 9 w 9"/>
                <a:gd name="T33" fmla="*/ 14 h 17"/>
                <a:gd name="T34" fmla="*/ 9 w 9"/>
                <a:gd name="T35" fmla="*/ 13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2032" y="3601"/>
              <a:ext cx="9" cy="42"/>
            </a:xfrm>
            <a:custGeom>
              <a:avLst/>
              <a:gdLst>
                <a:gd name="T0" fmla="*/ 9 w 9"/>
                <a:gd name="T1" fmla="*/ 4 h 42"/>
                <a:gd name="T2" fmla="*/ 9 w 9"/>
                <a:gd name="T3" fmla="*/ 3 h 42"/>
                <a:gd name="T4" fmla="*/ 9 w 9"/>
                <a:gd name="T5" fmla="*/ 1 h 42"/>
                <a:gd name="T6" fmla="*/ 8 w 9"/>
                <a:gd name="T7" fmla="*/ 0 h 42"/>
                <a:gd name="T8" fmla="*/ 6 w 9"/>
                <a:gd name="T9" fmla="*/ 0 h 42"/>
                <a:gd name="T10" fmla="*/ 4 w 9"/>
                <a:gd name="T11" fmla="*/ 0 h 42"/>
                <a:gd name="T12" fmla="*/ 3 w 9"/>
                <a:gd name="T13" fmla="*/ 0 h 42"/>
                <a:gd name="T14" fmla="*/ 1 w 9"/>
                <a:gd name="T15" fmla="*/ 1 h 42"/>
                <a:gd name="T16" fmla="*/ 0 w 9"/>
                <a:gd name="T17" fmla="*/ 3 h 42"/>
                <a:gd name="T18" fmla="*/ 0 w 9"/>
                <a:gd name="T19" fmla="*/ 36 h 42"/>
                <a:gd name="T20" fmla="*/ 0 w 9"/>
                <a:gd name="T21" fmla="*/ 38 h 42"/>
                <a:gd name="T22" fmla="*/ 1 w 9"/>
                <a:gd name="T23" fmla="*/ 39 h 42"/>
                <a:gd name="T24" fmla="*/ 3 w 9"/>
                <a:gd name="T25" fmla="*/ 41 h 42"/>
                <a:gd name="T26" fmla="*/ 4 w 9"/>
                <a:gd name="T27" fmla="*/ 42 h 42"/>
                <a:gd name="T28" fmla="*/ 6 w 9"/>
                <a:gd name="T29" fmla="*/ 42 h 42"/>
                <a:gd name="T30" fmla="*/ 8 w 9"/>
                <a:gd name="T31" fmla="*/ 41 h 42"/>
                <a:gd name="T32" fmla="*/ 9 w 9"/>
                <a:gd name="T33" fmla="*/ 39 h 42"/>
                <a:gd name="T34" fmla="*/ 9 w 9"/>
                <a:gd name="T35" fmla="*/ 38 h 42"/>
                <a:gd name="T36" fmla="*/ 9 w 9"/>
                <a:gd name="T37" fmla="*/ 4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2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2032" y="3660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3 h 17"/>
                <a:gd name="T4" fmla="*/ 9 w 9"/>
                <a:gd name="T5" fmla="*/ 1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1 h 17"/>
                <a:gd name="T16" fmla="*/ 0 w 9"/>
                <a:gd name="T17" fmla="*/ 3 h 17"/>
                <a:gd name="T18" fmla="*/ 0 w 9"/>
                <a:gd name="T19" fmla="*/ 11 h 17"/>
                <a:gd name="T20" fmla="*/ 0 w 9"/>
                <a:gd name="T21" fmla="*/ 13 h 17"/>
                <a:gd name="T22" fmla="*/ 1 w 9"/>
                <a:gd name="T23" fmla="*/ 14 h 17"/>
                <a:gd name="T24" fmla="*/ 3 w 9"/>
                <a:gd name="T25" fmla="*/ 16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6 h 17"/>
                <a:gd name="T32" fmla="*/ 9 w 9"/>
                <a:gd name="T33" fmla="*/ 14 h 17"/>
                <a:gd name="T34" fmla="*/ 9 w 9"/>
                <a:gd name="T35" fmla="*/ 13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2032" y="3694"/>
              <a:ext cx="9" cy="42"/>
            </a:xfrm>
            <a:custGeom>
              <a:avLst/>
              <a:gdLst>
                <a:gd name="T0" fmla="*/ 9 w 9"/>
                <a:gd name="T1" fmla="*/ 4 h 42"/>
                <a:gd name="T2" fmla="*/ 9 w 9"/>
                <a:gd name="T3" fmla="*/ 3 h 42"/>
                <a:gd name="T4" fmla="*/ 9 w 9"/>
                <a:gd name="T5" fmla="*/ 1 h 42"/>
                <a:gd name="T6" fmla="*/ 8 w 9"/>
                <a:gd name="T7" fmla="*/ 0 h 42"/>
                <a:gd name="T8" fmla="*/ 6 w 9"/>
                <a:gd name="T9" fmla="*/ 0 h 42"/>
                <a:gd name="T10" fmla="*/ 4 w 9"/>
                <a:gd name="T11" fmla="*/ 0 h 42"/>
                <a:gd name="T12" fmla="*/ 3 w 9"/>
                <a:gd name="T13" fmla="*/ 0 h 42"/>
                <a:gd name="T14" fmla="*/ 1 w 9"/>
                <a:gd name="T15" fmla="*/ 1 h 42"/>
                <a:gd name="T16" fmla="*/ 0 w 9"/>
                <a:gd name="T17" fmla="*/ 3 h 42"/>
                <a:gd name="T18" fmla="*/ 0 w 9"/>
                <a:gd name="T19" fmla="*/ 37 h 42"/>
                <a:gd name="T20" fmla="*/ 0 w 9"/>
                <a:gd name="T21" fmla="*/ 38 h 42"/>
                <a:gd name="T22" fmla="*/ 1 w 9"/>
                <a:gd name="T23" fmla="*/ 40 h 42"/>
                <a:gd name="T24" fmla="*/ 3 w 9"/>
                <a:gd name="T25" fmla="*/ 41 h 42"/>
                <a:gd name="T26" fmla="*/ 4 w 9"/>
                <a:gd name="T27" fmla="*/ 42 h 42"/>
                <a:gd name="T28" fmla="*/ 6 w 9"/>
                <a:gd name="T29" fmla="*/ 42 h 42"/>
                <a:gd name="T30" fmla="*/ 8 w 9"/>
                <a:gd name="T31" fmla="*/ 41 h 42"/>
                <a:gd name="T32" fmla="*/ 9 w 9"/>
                <a:gd name="T33" fmla="*/ 40 h 42"/>
                <a:gd name="T34" fmla="*/ 9 w 9"/>
                <a:gd name="T35" fmla="*/ 38 h 42"/>
                <a:gd name="T36" fmla="*/ 9 w 9"/>
                <a:gd name="T37" fmla="*/ 4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2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2032" y="3753"/>
              <a:ext cx="9" cy="17"/>
            </a:xfrm>
            <a:custGeom>
              <a:avLst/>
              <a:gdLst>
                <a:gd name="T0" fmla="*/ 9 w 9"/>
                <a:gd name="T1" fmla="*/ 5 h 17"/>
                <a:gd name="T2" fmla="*/ 9 w 9"/>
                <a:gd name="T3" fmla="*/ 3 h 17"/>
                <a:gd name="T4" fmla="*/ 9 w 9"/>
                <a:gd name="T5" fmla="*/ 2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2 h 17"/>
                <a:gd name="T16" fmla="*/ 0 w 9"/>
                <a:gd name="T17" fmla="*/ 3 h 17"/>
                <a:gd name="T18" fmla="*/ 0 w 9"/>
                <a:gd name="T19" fmla="*/ 12 h 17"/>
                <a:gd name="T20" fmla="*/ 0 w 9"/>
                <a:gd name="T21" fmla="*/ 13 h 17"/>
                <a:gd name="T22" fmla="*/ 1 w 9"/>
                <a:gd name="T23" fmla="*/ 14 h 17"/>
                <a:gd name="T24" fmla="*/ 3 w 9"/>
                <a:gd name="T25" fmla="*/ 16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6 h 17"/>
                <a:gd name="T32" fmla="*/ 9 w 9"/>
                <a:gd name="T33" fmla="*/ 14 h 17"/>
                <a:gd name="T34" fmla="*/ 9 w 9"/>
                <a:gd name="T35" fmla="*/ 13 h 17"/>
                <a:gd name="T36" fmla="*/ 9 w 9"/>
                <a:gd name="T37" fmla="*/ 5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5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2032" y="3787"/>
              <a:ext cx="9" cy="43"/>
            </a:xfrm>
            <a:custGeom>
              <a:avLst/>
              <a:gdLst>
                <a:gd name="T0" fmla="*/ 9 w 9"/>
                <a:gd name="T1" fmla="*/ 4 h 43"/>
                <a:gd name="T2" fmla="*/ 9 w 9"/>
                <a:gd name="T3" fmla="*/ 3 h 43"/>
                <a:gd name="T4" fmla="*/ 9 w 9"/>
                <a:gd name="T5" fmla="*/ 2 h 43"/>
                <a:gd name="T6" fmla="*/ 8 w 9"/>
                <a:gd name="T7" fmla="*/ 0 h 43"/>
                <a:gd name="T8" fmla="*/ 6 w 9"/>
                <a:gd name="T9" fmla="*/ 0 h 43"/>
                <a:gd name="T10" fmla="*/ 4 w 9"/>
                <a:gd name="T11" fmla="*/ 0 h 43"/>
                <a:gd name="T12" fmla="*/ 3 w 9"/>
                <a:gd name="T13" fmla="*/ 0 h 43"/>
                <a:gd name="T14" fmla="*/ 1 w 9"/>
                <a:gd name="T15" fmla="*/ 2 h 43"/>
                <a:gd name="T16" fmla="*/ 0 w 9"/>
                <a:gd name="T17" fmla="*/ 3 h 43"/>
                <a:gd name="T18" fmla="*/ 0 w 9"/>
                <a:gd name="T19" fmla="*/ 37 h 43"/>
                <a:gd name="T20" fmla="*/ 0 w 9"/>
                <a:gd name="T21" fmla="*/ 38 h 43"/>
                <a:gd name="T22" fmla="*/ 1 w 9"/>
                <a:gd name="T23" fmla="*/ 40 h 43"/>
                <a:gd name="T24" fmla="*/ 3 w 9"/>
                <a:gd name="T25" fmla="*/ 41 h 43"/>
                <a:gd name="T26" fmla="*/ 4 w 9"/>
                <a:gd name="T27" fmla="*/ 43 h 43"/>
                <a:gd name="T28" fmla="*/ 6 w 9"/>
                <a:gd name="T29" fmla="*/ 43 h 43"/>
                <a:gd name="T30" fmla="*/ 8 w 9"/>
                <a:gd name="T31" fmla="*/ 41 h 43"/>
                <a:gd name="T32" fmla="*/ 9 w 9"/>
                <a:gd name="T33" fmla="*/ 40 h 43"/>
                <a:gd name="T34" fmla="*/ 9 w 9"/>
                <a:gd name="T35" fmla="*/ 38 h 43"/>
                <a:gd name="T36" fmla="*/ 9 w 9"/>
                <a:gd name="T37" fmla="*/ 4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43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8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2032" y="3847"/>
              <a:ext cx="9" cy="17"/>
            </a:xfrm>
            <a:custGeom>
              <a:avLst/>
              <a:gdLst>
                <a:gd name="T0" fmla="*/ 9 w 9"/>
                <a:gd name="T1" fmla="*/ 4 h 17"/>
                <a:gd name="T2" fmla="*/ 9 w 9"/>
                <a:gd name="T3" fmla="*/ 2 h 17"/>
                <a:gd name="T4" fmla="*/ 9 w 9"/>
                <a:gd name="T5" fmla="*/ 1 h 17"/>
                <a:gd name="T6" fmla="*/ 8 w 9"/>
                <a:gd name="T7" fmla="*/ 0 h 17"/>
                <a:gd name="T8" fmla="*/ 6 w 9"/>
                <a:gd name="T9" fmla="*/ 0 h 17"/>
                <a:gd name="T10" fmla="*/ 4 w 9"/>
                <a:gd name="T11" fmla="*/ 0 h 17"/>
                <a:gd name="T12" fmla="*/ 3 w 9"/>
                <a:gd name="T13" fmla="*/ 0 h 17"/>
                <a:gd name="T14" fmla="*/ 1 w 9"/>
                <a:gd name="T15" fmla="*/ 1 h 17"/>
                <a:gd name="T16" fmla="*/ 0 w 9"/>
                <a:gd name="T17" fmla="*/ 2 h 17"/>
                <a:gd name="T18" fmla="*/ 0 w 9"/>
                <a:gd name="T19" fmla="*/ 11 h 17"/>
                <a:gd name="T20" fmla="*/ 0 w 9"/>
                <a:gd name="T21" fmla="*/ 12 h 17"/>
                <a:gd name="T22" fmla="*/ 1 w 9"/>
                <a:gd name="T23" fmla="*/ 14 h 17"/>
                <a:gd name="T24" fmla="*/ 3 w 9"/>
                <a:gd name="T25" fmla="*/ 15 h 17"/>
                <a:gd name="T26" fmla="*/ 4 w 9"/>
                <a:gd name="T27" fmla="*/ 17 h 17"/>
                <a:gd name="T28" fmla="*/ 6 w 9"/>
                <a:gd name="T29" fmla="*/ 17 h 17"/>
                <a:gd name="T30" fmla="*/ 8 w 9"/>
                <a:gd name="T31" fmla="*/ 15 h 17"/>
                <a:gd name="T32" fmla="*/ 9 w 9"/>
                <a:gd name="T33" fmla="*/ 14 h 17"/>
                <a:gd name="T34" fmla="*/ 9 w 9"/>
                <a:gd name="T35" fmla="*/ 12 h 17"/>
                <a:gd name="T36" fmla="*/ 9 w 9"/>
                <a:gd name="T37" fmla="*/ 4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" h="17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755650" y="3500438"/>
            <a:ext cx="574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串联振荡回路电抗与频率关系</a:t>
            </a:r>
          </a:p>
        </p:txBody>
      </p:sp>
      <p:sp>
        <p:nvSpPr>
          <p:cNvPr id="80" name="Text 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79302" y="4204245"/>
            <a:ext cx="7069161" cy="1384995"/>
          </a:xfrm>
          <a:prstGeom prst="rect">
            <a:avLst/>
          </a:prstGeom>
          <a:blipFill rotWithShape="1">
            <a:blip r:embed="rId10"/>
            <a:stretch>
              <a:fillRect l="-1466" t="-5727" r="-1293" b="-10132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558800" y="4149725"/>
            <a:ext cx="1319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讨论：</a:t>
            </a:r>
          </a:p>
        </p:txBody>
      </p:sp>
      <p:sp>
        <p:nvSpPr>
          <p:cNvPr id="82" name="Text 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98364" y="5661248"/>
            <a:ext cx="7848872" cy="954107"/>
          </a:xfrm>
          <a:prstGeom prst="rect">
            <a:avLst/>
          </a:prstGeom>
          <a:blipFill rotWithShape="1">
            <a:blip r:embed="rId11"/>
            <a:stretch>
              <a:fillRect l="-1632" t="-8333" r="-78" b="-1538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83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59886"/>
              </p:ext>
            </p:extLst>
          </p:nvPr>
        </p:nvGraphicFramePr>
        <p:xfrm>
          <a:off x="6078838" y="705140"/>
          <a:ext cx="1966912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图片" r:id="rId12" imgW="1264920" imgH="1249680" progId="Word.Picture.8">
                  <p:embed/>
                </p:oleObj>
              </mc:Choice>
              <mc:Fallback>
                <p:oleObj name="图片" r:id="rId12" imgW="1264920" imgH="1249680" progId="Word.Picture.8">
                  <p:embed/>
                  <p:pic>
                    <p:nvPicPr>
                      <p:cNvPr id="9228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838" y="705140"/>
                        <a:ext cx="1966912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09992" y="3063074"/>
            <a:ext cx="2768194" cy="869982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5" name="TextBox 8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98798" y="2398392"/>
            <a:ext cx="3193682" cy="670568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658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  <p:bldP spid="79" grpId="0"/>
      <p:bldP spid="8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59" y="162231"/>
            <a:ext cx="8058150" cy="53322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E86-9B41-470D-AC2F-B500BEACABBC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28650" y="1645593"/>
            <a:ext cx="1492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输入功率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08184"/>
              </p:ext>
            </p:extLst>
          </p:nvPr>
        </p:nvGraphicFramePr>
        <p:xfrm>
          <a:off x="2377240" y="2107258"/>
          <a:ext cx="32781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3" imgW="1612800" imgH="495000" progId="Equation.DSMT4">
                  <p:embed/>
                </p:oleObj>
              </mc:Choice>
              <mc:Fallback>
                <p:oleObj name="Equation" r:id="rId3" imgW="16128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240" y="2107258"/>
                        <a:ext cx="32781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28650" y="370724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效率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37350"/>
              </p:ext>
            </p:extLst>
          </p:nvPr>
        </p:nvGraphicFramePr>
        <p:xfrm>
          <a:off x="2879725" y="4319588"/>
          <a:ext cx="3465158" cy="120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319588"/>
                        <a:ext cx="3465158" cy="120290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940709" y="2107258"/>
            <a:ext cx="294967" cy="25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/>
              <p14:cNvContentPartPr/>
              <p14:nvPr/>
            </p14:nvContentPartPr>
            <p14:xfrm>
              <a:off x="2107440" y="1616400"/>
              <a:ext cx="6099480" cy="461700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8080" y="1607040"/>
                <a:ext cx="611820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4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0EFB-7E96-46F4-9F1B-CFFAFC4BD5F5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8E8AD349-0D8F-45C1-866D-39891D8993A0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61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4009" y="1341905"/>
            <a:ext cx="7772400" cy="4248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L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谐振回路的设计上应注意下述问题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/>
              <a:t>L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谐振回路应准确调谐于</a:t>
            </a:r>
            <a:r>
              <a:rPr lang="zh-CN" altLang="en-US" sz="2400" dirty="0" smtClean="0">
                <a:solidFill>
                  <a:srgbClr val="C00000"/>
                </a:solidFill>
              </a:rPr>
              <a:t>激励信号的基波频率</a:t>
            </a:r>
            <a:r>
              <a:rPr lang="zh-CN" altLang="en-US" sz="2400" dirty="0" smtClean="0"/>
              <a:t>上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为保护功率放大管，可在其集电极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和发射极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间并接一个保护二极管 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1009080" y="633960"/>
              <a:ext cx="6510240" cy="27061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624600"/>
                <a:ext cx="652896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4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77B2-AD30-4703-8881-64E501526E69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2F6F834F-61FB-45EF-8C5F-380F3FDAC56E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62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4248150"/>
          </a:xfrm>
        </p:spPr>
        <p:txBody>
          <a:bodyPr/>
          <a:lstStyle/>
          <a:p>
            <a:pPr eaLnBrk="1" hangingPunct="1"/>
            <a:r>
              <a:rPr lang="zh-CN" altLang="en-US" smtClean="0"/>
              <a:t>电流开关型</a:t>
            </a:r>
            <a:r>
              <a:rPr lang="en-US" altLang="zh-CN" smtClean="0"/>
              <a:t>D</a:t>
            </a:r>
            <a:r>
              <a:rPr lang="zh-CN" altLang="en-US" smtClean="0"/>
              <a:t>类功率放大器 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7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50190" name="Object 12"/>
          <p:cNvGraphicFramePr>
            <a:graphicFrameLocks noChangeAspect="1"/>
          </p:cNvGraphicFramePr>
          <p:nvPr/>
        </p:nvGraphicFramePr>
        <p:xfrm>
          <a:off x="1042988" y="2276475"/>
          <a:ext cx="6985000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图片" r:id="rId3" imgW="4585513" imgH="2066166" progId="Word.Picture.8">
                  <p:embed/>
                </p:oleObj>
              </mc:Choice>
              <mc:Fallback>
                <p:oleObj name="图片" r:id="rId3" imgW="4585513" imgH="2066166" progId="Word.Picture.8">
                  <p:embed/>
                  <p:pic>
                    <p:nvPicPr>
                      <p:cNvPr id="501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48" t="1045" r="2277" b="6099"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6985000" cy="3051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205560" y="2062800"/>
              <a:ext cx="5143680" cy="30276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200" y="2053440"/>
                <a:ext cx="5162400" cy="30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1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51203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046117"/>
              </p:ext>
            </p:extLst>
          </p:nvPr>
        </p:nvGraphicFramePr>
        <p:xfrm>
          <a:off x="4833028" y="1503365"/>
          <a:ext cx="3270250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图片" r:id="rId3" imgW="3651474" imgH="4856931" progId="Word.Picture.8">
                  <p:embed/>
                </p:oleObj>
              </mc:Choice>
              <mc:Fallback>
                <p:oleObj name="图片" r:id="rId3" imgW="3651474" imgH="4856931" progId="Word.Picture.8">
                  <p:embed/>
                  <p:pic>
                    <p:nvPicPr>
                      <p:cNvPr id="51203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8640"/>
                      <a:stretch>
                        <a:fillRect/>
                      </a:stretch>
                    </p:blipFill>
                    <p:spPr bwMode="auto">
                      <a:xfrm>
                        <a:off x="4833028" y="1503365"/>
                        <a:ext cx="3270250" cy="434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29821"/>
              </p:ext>
            </p:extLst>
          </p:nvPr>
        </p:nvGraphicFramePr>
        <p:xfrm>
          <a:off x="0" y="1622332"/>
          <a:ext cx="4572000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图片" r:id="rId5" imgW="3651474" imgH="4856931" progId="Word.Picture.8">
                  <p:embed/>
                </p:oleObj>
              </mc:Choice>
              <mc:Fallback>
                <p:oleObj name="图片" r:id="rId5" imgW="3651474" imgH="4856931" progId="Word.Picture.8">
                  <p:embed/>
                  <p:pic>
                    <p:nvPicPr>
                      <p:cNvPr id="512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1360"/>
                      <a:stretch>
                        <a:fillRect/>
                      </a:stretch>
                    </p:blipFill>
                    <p:spPr bwMode="auto">
                      <a:xfrm>
                        <a:off x="0" y="1622332"/>
                        <a:ext cx="4572000" cy="3068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9414-CE9A-440B-974A-ED09A40E2F84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6B84-EE82-402D-AFE8-47EBC1002735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22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D6336F9B-ECC5-4E85-BEEC-07DA6BC138FE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64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3887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电压开关型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电流开关型</a:t>
            </a:r>
          </a:p>
          <a:p>
            <a:pPr lvl="1" eaLnBrk="1" hangingPunct="1"/>
            <a:endParaRPr lang="zh-CN" altLang="en-US" sz="2200" dirty="0" smtClean="0"/>
          </a:p>
          <a:p>
            <a:pPr lvl="1" eaLnBrk="1" hangingPunct="1"/>
            <a:r>
              <a:rPr lang="zh-CN" altLang="en-US" sz="2200" dirty="0" smtClean="0"/>
              <a:t>在电压开关型电路中，两管是与电源电压</a:t>
            </a:r>
            <a:r>
              <a:rPr lang="en-US" altLang="zh-CN" sz="2200" i="1" dirty="0" smtClean="0"/>
              <a:t>V</a:t>
            </a:r>
            <a:r>
              <a:rPr lang="en-US" altLang="zh-CN" sz="2200" dirty="0" smtClean="0"/>
              <a:t>CC</a:t>
            </a:r>
            <a:r>
              <a:rPr lang="zh-CN" altLang="en-US" sz="2200" dirty="0" smtClean="0"/>
              <a:t>串联的。电流开关型电路中，两管与电源电压</a:t>
            </a:r>
            <a:r>
              <a:rPr lang="en-US" altLang="zh-CN" sz="2200" i="1" dirty="0" smtClean="0"/>
              <a:t>V</a:t>
            </a:r>
            <a:r>
              <a:rPr lang="en-US" altLang="zh-CN" sz="2200" dirty="0" smtClean="0"/>
              <a:t>CC</a:t>
            </a:r>
            <a:r>
              <a:rPr lang="zh-CN" altLang="en-US" sz="2200" dirty="0" smtClean="0"/>
              <a:t>并联</a:t>
            </a:r>
          </a:p>
          <a:p>
            <a:pPr lvl="1" eaLnBrk="1" hangingPunct="1"/>
            <a:r>
              <a:rPr lang="zh-CN" altLang="en-US" sz="2200" dirty="0" smtClean="0"/>
              <a:t>电压开关型电路中，两管集电极电流是正弦半波，集电极与发射极间电压为方波，负载流过的电流是正弦波。电流开关型电路中，两管集电极电流是方波，集电极和发射极间电压是正弦半波，负载两端电压是正弦波。</a:t>
            </a:r>
          </a:p>
          <a:p>
            <a:pPr lvl="1" eaLnBrk="1" hangingPunct="1"/>
            <a:r>
              <a:rPr lang="zh-CN" altLang="en-US" sz="2200" dirty="0" smtClean="0"/>
              <a:t>在电流开关型电路中，电流是方波，电压开关型电路中，两管集电极电流是正弦半波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2235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52236" name="Rectangle 1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3411360" y="3411000"/>
              <a:ext cx="3188160" cy="6879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2000" y="3401640"/>
                <a:ext cx="320688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5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 电感耦合方式的射频前端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F90A9E54-0F0B-4061-A15F-46038280E893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7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串联谐振回路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4140200" y="1916113"/>
          <a:ext cx="4284663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图片" r:id="rId3" imgW="2154561" imgH="1133152" progId="Word.Picture.8">
                  <p:embed/>
                </p:oleObj>
              </mc:Choice>
              <mc:Fallback>
                <p:oleObj name="图片" r:id="rId3" imgW="2154561" imgH="1133152" progId="Word.Picture.8">
                  <p:embed/>
                  <p:pic>
                    <p:nvPicPr>
                      <p:cNvPr id="81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16113"/>
                        <a:ext cx="4284663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1187450" y="3068638"/>
          <a:ext cx="25193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5" imgW="1117115" imgH="393529" progId="Equation.DSMT4">
                  <p:embed/>
                </p:oleObj>
              </mc:Choice>
              <mc:Fallback>
                <p:oleObj name="Equation" r:id="rId5" imgW="1117115" imgH="393529" progId="Equation.DSMT4">
                  <p:embed/>
                  <p:pic>
                    <p:nvPicPr>
                      <p:cNvPr id="820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25193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971550" y="2420938"/>
            <a:ext cx="302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串联回路的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谐振条件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8203" name="Object 12"/>
          <p:cNvGraphicFramePr>
            <a:graphicFrameLocks noChangeAspect="1"/>
          </p:cNvGraphicFramePr>
          <p:nvPr/>
        </p:nvGraphicFramePr>
        <p:xfrm>
          <a:off x="827088" y="4581525"/>
          <a:ext cx="12969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7" imgW="698500" imgH="419100" progId="Equation.DSMT4">
                  <p:embed/>
                </p:oleObj>
              </mc:Choice>
              <mc:Fallback>
                <p:oleObj name="Equation" r:id="rId7" imgW="698500" imgH="419100" progId="Equation.DSMT4">
                  <p:embed/>
                  <p:pic>
                    <p:nvPicPr>
                      <p:cNvPr id="820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1296987" cy="781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prstDash val="lgDashDot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8205" name="Object 14"/>
          <p:cNvGraphicFramePr>
            <a:graphicFrameLocks noChangeAspect="1"/>
          </p:cNvGraphicFramePr>
          <p:nvPr/>
        </p:nvGraphicFramePr>
        <p:xfrm>
          <a:off x="2700338" y="4652963"/>
          <a:ext cx="15843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9" imgW="838200" imgH="419100" progId="Equation.DSMT4">
                  <p:embed/>
                </p:oleObj>
              </mc:Choice>
              <mc:Fallback>
                <p:oleObj name="Equation" r:id="rId9" imgW="838200" imgH="419100" progId="Equation.DSMT4">
                  <p:embed/>
                  <p:pic>
                    <p:nvPicPr>
                      <p:cNvPr id="820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52963"/>
                        <a:ext cx="15843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AutoShape 16"/>
          <p:cNvSpPr>
            <a:spLocks noChangeArrowheads="1"/>
          </p:cNvSpPr>
          <p:nvPr/>
        </p:nvSpPr>
        <p:spPr bwMode="auto">
          <a:xfrm>
            <a:off x="2195513" y="4005263"/>
            <a:ext cx="360362" cy="647700"/>
          </a:xfrm>
          <a:prstGeom prst="down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7938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8207" name="Rectangle 1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8208" name="Object 17"/>
          <p:cNvGraphicFramePr>
            <a:graphicFrameLocks noChangeAspect="1"/>
          </p:cNvGraphicFramePr>
          <p:nvPr/>
        </p:nvGraphicFramePr>
        <p:xfrm>
          <a:off x="4859338" y="4602163"/>
          <a:ext cx="2665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11" imgW="1384300" imgH="469900" progId="Equation.DSMT4">
                  <p:embed/>
                </p:oleObj>
              </mc:Choice>
              <mc:Fallback>
                <p:oleObj name="Equation" r:id="rId11" imgW="1384300" imgH="469900" progId="Equation.DSMT4">
                  <p:embed/>
                  <p:pic>
                    <p:nvPicPr>
                      <p:cNvPr id="820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02163"/>
                        <a:ext cx="26654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73C-DBC0-4FF4-B809-126E177FC9A4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-72231" y="3879850"/>
            <a:ext cx="244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串联谐振频率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48437" y="5346706"/>
            <a:ext cx="244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特性阻抗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1F8554A2-95A7-46E3-94BA-18E620E05D82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8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0227" y="1765437"/>
            <a:ext cx="4679950" cy="41052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串联谐振回路具有如下特性：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）谐振时，回路电抗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，阻抗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为最小值，且为</a:t>
            </a:r>
            <a:r>
              <a:rPr lang="zh-CN" altLang="en-US" sz="2400" dirty="0" smtClean="0">
                <a:solidFill>
                  <a:srgbClr val="C00000"/>
                </a:solidFill>
              </a:rPr>
              <a:t>纯阻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）谐振时，</a:t>
            </a:r>
            <a:r>
              <a:rPr lang="zh-CN" altLang="en-US" sz="2400" dirty="0" smtClean="0">
                <a:solidFill>
                  <a:srgbClr val="C00000"/>
                </a:solidFill>
              </a:rPr>
              <a:t>回路电流最大</a:t>
            </a:r>
            <a:r>
              <a:rPr lang="zh-CN" altLang="en-US" sz="2400" dirty="0" smtClean="0"/>
              <a:t>，且与电压同相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）电感与电容两端电压的模值相等，且等于</a:t>
            </a:r>
            <a:r>
              <a:rPr lang="zh-CN" altLang="en-US" sz="2400" dirty="0" smtClean="0">
                <a:solidFill>
                  <a:srgbClr val="C00000"/>
                </a:solidFill>
              </a:rPr>
              <a:t>外加电压的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Q</a:t>
            </a:r>
            <a:r>
              <a:rPr lang="zh-CN" altLang="en-US" sz="2400" dirty="0" smtClean="0">
                <a:solidFill>
                  <a:srgbClr val="C00000"/>
                </a:solidFill>
              </a:rPr>
              <a:t>倍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51056"/>
              </p:ext>
            </p:extLst>
          </p:nvPr>
        </p:nvGraphicFramePr>
        <p:xfrm>
          <a:off x="4859338" y="977900"/>
          <a:ext cx="4284662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图片" r:id="rId3" imgW="2154561" imgH="1133152" progId="Word.Picture.8">
                  <p:embed/>
                </p:oleObj>
              </mc:Choice>
              <mc:Fallback>
                <p:oleObj name="图片" r:id="rId3" imgW="2154561" imgH="1133152" progId="Word.Picture.8">
                  <p:embed/>
                  <p:pic>
                    <p:nvPicPr>
                      <p:cNvPr id="92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77900"/>
                        <a:ext cx="4284662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32F4-387D-422C-9F3B-BD33287A5A61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616575" y="3614741"/>
            <a:ext cx="2898775" cy="2284412"/>
            <a:chOff x="539552" y="3858696"/>
            <a:chExt cx="2898261" cy="2283267"/>
          </a:xfrm>
        </p:grpSpPr>
        <p:grpSp>
          <p:nvGrpSpPr>
            <p:cNvPr id="13" name="Group 92"/>
            <p:cNvGrpSpPr>
              <a:grpSpLocks/>
            </p:cNvGrpSpPr>
            <p:nvPr/>
          </p:nvGrpSpPr>
          <p:grpSpPr bwMode="auto">
            <a:xfrm>
              <a:off x="611560" y="3858696"/>
              <a:ext cx="2617986" cy="1873884"/>
              <a:chOff x="3159" y="2512"/>
              <a:chExt cx="2020" cy="1352"/>
            </a:xfrm>
          </p:grpSpPr>
          <p:sp>
            <p:nvSpPr>
              <p:cNvPr id="28" name="AutoShape 93" descr="羊皮纸"/>
              <p:cNvSpPr>
                <a:spLocks noChangeArrowheads="1"/>
              </p:cNvSpPr>
              <p:nvPr/>
            </p:nvSpPr>
            <p:spPr bwMode="auto">
              <a:xfrm>
                <a:off x="3159" y="3078"/>
                <a:ext cx="2020" cy="295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5">
                  <a:grayscl/>
                  <a:biLevel thresh="50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" name="Group 94"/>
              <p:cNvGrpSpPr>
                <a:grpSpLocks/>
              </p:cNvGrpSpPr>
              <p:nvPr/>
            </p:nvGrpSpPr>
            <p:grpSpPr bwMode="auto">
              <a:xfrm>
                <a:off x="3164" y="2512"/>
                <a:ext cx="1821" cy="1352"/>
                <a:chOff x="3164" y="2512"/>
                <a:chExt cx="1821" cy="1352"/>
              </a:xfrm>
            </p:grpSpPr>
            <p:sp>
              <p:nvSpPr>
                <p:cNvPr id="3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412" y="3847"/>
                  <a:ext cx="1528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96"/>
                <p:cNvSpPr>
                  <a:spLocks/>
                </p:cNvSpPr>
                <p:nvPr/>
              </p:nvSpPr>
              <p:spPr bwMode="auto">
                <a:xfrm>
                  <a:off x="4871" y="3832"/>
                  <a:ext cx="114" cy="32"/>
                </a:xfrm>
                <a:custGeom>
                  <a:avLst/>
                  <a:gdLst>
                    <a:gd name="T0" fmla="*/ 114 w 114"/>
                    <a:gd name="T1" fmla="*/ 15 h 32"/>
                    <a:gd name="T2" fmla="*/ 0 w 114"/>
                    <a:gd name="T3" fmla="*/ 0 h 32"/>
                    <a:gd name="T4" fmla="*/ 0 w 114"/>
                    <a:gd name="T5" fmla="*/ 32 h 32"/>
                    <a:gd name="T6" fmla="*/ 114 w 114"/>
                    <a:gd name="T7" fmla="*/ 15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4" h="32">
                      <a:moveTo>
                        <a:pt x="114" y="15"/>
                      </a:moveTo>
                      <a:lnTo>
                        <a:pt x="0" y="0"/>
                      </a:lnTo>
                      <a:lnTo>
                        <a:pt x="0" y="32"/>
                      </a:lnTo>
                      <a:lnTo>
                        <a:pt x="114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97"/>
                <p:cNvSpPr>
                  <a:spLocks/>
                </p:cNvSpPr>
                <p:nvPr/>
              </p:nvSpPr>
              <p:spPr bwMode="auto">
                <a:xfrm>
                  <a:off x="3394" y="2543"/>
                  <a:ext cx="33" cy="112"/>
                </a:xfrm>
                <a:custGeom>
                  <a:avLst/>
                  <a:gdLst>
                    <a:gd name="T0" fmla="*/ 16 w 33"/>
                    <a:gd name="T1" fmla="*/ 0 h 112"/>
                    <a:gd name="T2" fmla="*/ 0 w 33"/>
                    <a:gd name="T3" fmla="*/ 112 h 112"/>
                    <a:gd name="T4" fmla="*/ 33 w 33"/>
                    <a:gd name="T5" fmla="*/ 112 h 112"/>
                    <a:gd name="T6" fmla="*/ 16 w 33"/>
                    <a:gd name="T7" fmla="*/ 0 h 1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3" h="112">
                      <a:moveTo>
                        <a:pt x="16" y="0"/>
                      </a:moveTo>
                      <a:lnTo>
                        <a:pt x="0" y="112"/>
                      </a:lnTo>
                      <a:lnTo>
                        <a:pt x="33" y="11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98"/>
                <p:cNvSpPr>
                  <a:spLocks noChangeShapeType="1"/>
                </p:cNvSpPr>
                <p:nvPr/>
              </p:nvSpPr>
              <p:spPr bwMode="auto">
                <a:xfrm>
                  <a:off x="3412" y="2643"/>
                  <a:ext cx="1" cy="120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Rectangle 99"/>
                <p:cNvSpPr>
                  <a:spLocks noChangeArrowheads="1"/>
                </p:cNvSpPr>
                <p:nvPr/>
              </p:nvSpPr>
              <p:spPr bwMode="auto">
                <a:xfrm>
                  <a:off x="3164" y="2512"/>
                  <a:ext cx="251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100"/>
                <p:cNvSpPr>
                  <a:spLocks noChangeArrowheads="1"/>
                </p:cNvSpPr>
                <p:nvPr/>
              </p:nvSpPr>
              <p:spPr bwMode="auto">
                <a:xfrm>
                  <a:off x="3240" y="3476"/>
                  <a:ext cx="175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101"/>
                <p:cNvSpPr>
                  <a:spLocks noChangeArrowheads="1"/>
                </p:cNvSpPr>
                <p:nvPr/>
              </p:nvSpPr>
              <p:spPr bwMode="auto">
                <a:xfrm>
                  <a:off x="3352" y="3514"/>
                  <a:ext cx="0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3412" y="3592"/>
                  <a:ext cx="1243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8" name="Object 103"/>
                <p:cNvGraphicFramePr>
                  <a:graphicFrameLocks noChangeAspect="1"/>
                </p:cNvGraphicFramePr>
                <p:nvPr/>
              </p:nvGraphicFramePr>
              <p:xfrm>
                <a:off x="3189" y="2556"/>
                <a:ext cx="214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34" name="公式" r:id="rId6" imgW="190417" imgH="253890" progId="Equation.3">
                        <p:embed/>
                      </p:oleObj>
                    </mc:Choice>
                    <mc:Fallback>
                      <p:oleObj name="公式" r:id="rId6" imgW="190417" imgH="253890" progId="Equation.3">
                        <p:embed/>
                        <p:pic>
                          <p:nvPicPr>
                            <p:cNvPr id="10285" name="Object 1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89" y="2556"/>
                              <a:ext cx="214" cy="2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4" name="Group 107"/>
            <p:cNvGrpSpPr>
              <a:grpSpLocks/>
            </p:cNvGrpSpPr>
            <p:nvPr/>
          </p:nvGrpSpPr>
          <p:grpSpPr bwMode="auto">
            <a:xfrm>
              <a:off x="1540520" y="4221088"/>
              <a:ext cx="1209675" cy="1920875"/>
              <a:chOff x="3723" y="2878"/>
              <a:chExt cx="762" cy="1210"/>
            </a:xfrm>
          </p:grpSpPr>
          <p:grpSp>
            <p:nvGrpSpPr>
              <p:cNvPr id="18" name="Group 108"/>
              <p:cNvGrpSpPr>
                <a:grpSpLocks/>
              </p:cNvGrpSpPr>
              <p:nvPr/>
            </p:nvGrpSpPr>
            <p:grpSpPr bwMode="auto">
              <a:xfrm>
                <a:off x="3723" y="2878"/>
                <a:ext cx="762" cy="945"/>
                <a:chOff x="3723" y="2878"/>
                <a:chExt cx="762" cy="945"/>
              </a:xfrm>
            </p:grpSpPr>
            <p:sp>
              <p:nvSpPr>
                <p:cNvPr id="20" name="Freeform 109"/>
                <p:cNvSpPr>
                  <a:spLocks/>
                </p:cNvSpPr>
                <p:nvPr/>
              </p:nvSpPr>
              <p:spPr bwMode="auto">
                <a:xfrm>
                  <a:off x="3723" y="3024"/>
                  <a:ext cx="762" cy="575"/>
                </a:xfrm>
                <a:custGeom>
                  <a:avLst/>
                  <a:gdLst>
                    <a:gd name="T0" fmla="*/ 8 w 762"/>
                    <a:gd name="T1" fmla="*/ 32 h 575"/>
                    <a:gd name="T2" fmla="*/ 33 w 762"/>
                    <a:gd name="T3" fmla="*/ 32 h 575"/>
                    <a:gd name="T4" fmla="*/ 41 w 762"/>
                    <a:gd name="T5" fmla="*/ 32 h 575"/>
                    <a:gd name="T6" fmla="*/ 71 w 762"/>
                    <a:gd name="T7" fmla="*/ 34 h 575"/>
                    <a:gd name="T8" fmla="*/ 81 w 762"/>
                    <a:gd name="T9" fmla="*/ 56 h 575"/>
                    <a:gd name="T10" fmla="*/ 116 w 762"/>
                    <a:gd name="T11" fmla="*/ 95 h 575"/>
                    <a:gd name="T12" fmla="*/ 142 w 762"/>
                    <a:gd name="T13" fmla="*/ 141 h 575"/>
                    <a:gd name="T14" fmla="*/ 188 w 762"/>
                    <a:gd name="T15" fmla="*/ 245 h 575"/>
                    <a:gd name="T16" fmla="*/ 259 w 762"/>
                    <a:gd name="T17" fmla="*/ 406 h 575"/>
                    <a:gd name="T18" fmla="*/ 315 w 762"/>
                    <a:gd name="T19" fmla="*/ 510 h 575"/>
                    <a:gd name="T20" fmla="*/ 351 w 762"/>
                    <a:gd name="T21" fmla="*/ 556 h 575"/>
                    <a:gd name="T22" fmla="*/ 373 w 762"/>
                    <a:gd name="T23" fmla="*/ 569 h 575"/>
                    <a:gd name="T24" fmla="*/ 394 w 762"/>
                    <a:gd name="T25" fmla="*/ 575 h 575"/>
                    <a:gd name="T26" fmla="*/ 415 w 762"/>
                    <a:gd name="T27" fmla="*/ 569 h 575"/>
                    <a:gd name="T28" fmla="*/ 436 w 762"/>
                    <a:gd name="T29" fmla="*/ 554 h 575"/>
                    <a:gd name="T30" fmla="*/ 472 w 762"/>
                    <a:gd name="T31" fmla="*/ 510 h 575"/>
                    <a:gd name="T32" fmla="*/ 524 w 762"/>
                    <a:gd name="T33" fmla="*/ 406 h 575"/>
                    <a:gd name="T34" fmla="*/ 579 w 762"/>
                    <a:gd name="T35" fmla="*/ 275 h 575"/>
                    <a:gd name="T36" fmla="*/ 626 w 762"/>
                    <a:gd name="T37" fmla="*/ 161 h 575"/>
                    <a:gd name="T38" fmla="*/ 636 w 762"/>
                    <a:gd name="T39" fmla="*/ 138 h 575"/>
                    <a:gd name="T40" fmla="*/ 662 w 762"/>
                    <a:gd name="T41" fmla="*/ 90 h 575"/>
                    <a:gd name="T42" fmla="*/ 673 w 762"/>
                    <a:gd name="T43" fmla="*/ 75 h 575"/>
                    <a:gd name="T44" fmla="*/ 700 w 762"/>
                    <a:gd name="T45" fmla="*/ 42 h 575"/>
                    <a:gd name="T46" fmla="*/ 707 w 762"/>
                    <a:gd name="T47" fmla="*/ 24 h 575"/>
                    <a:gd name="T48" fmla="*/ 735 w 762"/>
                    <a:gd name="T49" fmla="*/ 24 h 575"/>
                    <a:gd name="T50" fmla="*/ 740 w 762"/>
                    <a:gd name="T51" fmla="*/ 24 h 575"/>
                    <a:gd name="T52" fmla="*/ 756 w 762"/>
                    <a:gd name="T53" fmla="*/ 20 h 575"/>
                    <a:gd name="T54" fmla="*/ 740 w 762"/>
                    <a:gd name="T55" fmla="*/ 5 h 575"/>
                    <a:gd name="T56" fmla="*/ 747 w 762"/>
                    <a:gd name="T57" fmla="*/ 1 h 575"/>
                    <a:gd name="T58" fmla="*/ 726 w 762"/>
                    <a:gd name="T59" fmla="*/ 5 h 575"/>
                    <a:gd name="T60" fmla="*/ 699 w 762"/>
                    <a:gd name="T61" fmla="*/ 15 h 575"/>
                    <a:gd name="T62" fmla="*/ 676 w 762"/>
                    <a:gd name="T63" fmla="*/ 35 h 575"/>
                    <a:gd name="T64" fmla="*/ 647 w 762"/>
                    <a:gd name="T65" fmla="*/ 76 h 575"/>
                    <a:gd name="T66" fmla="*/ 635 w 762"/>
                    <a:gd name="T67" fmla="*/ 97 h 575"/>
                    <a:gd name="T68" fmla="*/ 605 w 762"/>
                    <a:gd name="T69" fmla="*/ 161 h 575"/>
                    <a:gd name="T70" fmla="*/ 574 w 762"/>
                    <a:gd name="T71" fmla="*/ 236 h 575"/>
                    <a:gd name="T72" fmla="*/ 534 w 762"/>
                    <a:gd name="T73" fmla="*/ 359 h 575"/>
                    <a:gd name="T74" fmla="*/ 491 w 762"/>
                    <a:gd name="T75" fmla="*/ 428 h 575"/>
                    <a:gd name="T76" fmla="*/ 437 w 762"/>
                    <a:gd name="T77" fmla="*/ 520 h 575"/>
                    <a:gd name="T78" fmla="*/ 411 w 762"/>
                    <a:gd name="T79" fmla="*/ 547 h 575"/>
                    <a:gd name="T80" fmla="*/ 406 w 762"/>
                    <a:gd name="T81" fmla="*/ 551 h 575"/>
                    <a:gd name="T82" fmla="*/ 403 w 762"/>
                    <a:gd name="T83" fmla="*/ 552 h 575"/>
                    <a:gd name="T84" fmla="*/ 385 w 762"/>
                    <a:gd name="T85" fmla="*/ 563 h 575"/>
                    <a:gd name="T86" fmla="*/ 373 w 762"/>
                    <a:gd name="T87" fmla="*/ 546 h 575"/>
                    <a:gd name="T88" fmla="*/ 366 w 762"/>
                    <a:gd name="T89" fmla="*/ 541 h 575"/>
                    <a:gd name="T90" fmla="*/ 330 w 762"/>
                    <a:gd name="T91" fmla="*/ 495 h 575"/>
                    <a:gd name="T92" fmla="*/ 275 w 762"/>
                    <a:gd name="T93" fmla="*/ 391 h 575"/>
                    <a:gd name="T94" fmla="*/ 204 w 762"/>
                    <a:gd name="T95" fmla="*/ 229 h 575"/>
                    <a:gd name="T96" fmla="*/ 157 w 762"/>
                    <a:gd name="T97" fmla="*/ 126 h 575"/>
                    <a:gd name="T98" fmla="*/ 130 w 762"/>
                    <a:gd name="T99" fmla="*/ 80 h 575"/>
                    <a:gd name="T100" fmla="*/ 97 w 762"/>
                    <a:gd name="T101" fmla="*/ 41 h 575"/>
                    <a:gd name="T102" fmla="*/ 74 w 762"/>
                    <a:gd name="T103" fmla="*/ 24 h 575"/>
                    <a:gd name="T104" fmla="*/ 47 w 762"/>
                    <a:gd name="T105" fmla="*/ 13 h 575"/>
                    <a:gd name="T106" fmla="*/ 14 w 762"/>
                    <a:gd name="T107" fmla="*/ 12 h 575"/>
                    <a:gd name="T108" fmla="*/ 10 w 762"/>
                    <a:gd name="T109" fmla="*/ 12 h 575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762" h="575">
                      <a:moveTo>
                        <a:pt x="10" y="12"/>
                      </a:moveTo>
                      <a:lnTo>
                        <a:pt x="0" y="29"/>
                      </a:lnTo>
                      <a:lnTo>
                        <a:pt x="8" y="32"/>
                      </a:lnTo>
                      <a:lnTo>
                        <a:pt x="14" y="32"/>
                      </a:lnTo>
                      <a:lnTo>
                        <a:pt x="22" y="32"/>
                      </a:lnTo>
                      <a:lnTo>
                        <a:pt x="33" y="32"/>
                      </a:lnTo>
                      <a:lnTo>
                        <a:pt x="47" y="34"/>
                      </a:lnTo>
                      <a:lnTo>
                        <a:pt x="47" y="24"/>
                      </a:lnTo>
                      <a:lnTo>
                        <a:pt x="41" y="32"/>
                      </a:lnTo>
                      <a:lnTo>
                        <a:pt x="57" y="37"/>
                      </a:lnTo>
                      <a:lnTo>
                        <a:pt x="66" y="42"/>
                      </a:lnTo>
                      <a:lnTo>
                        <a:pt x="71" y="34"/>
                      </a:lnTo>
                      <a:lnTo>
                        <a:pt x="62" y="41"/>
                      </a:lnTo>
                      <a:lnTo>
                        <a:pt x="71" y="47"/>
                      </a:lnTo>
                      <a:lnTo>
                        <a:pt x="81" y="56"/>
                      </a:lnTo>
                      <a:lnTo>
                        <a:pt x="92" y="66"/>
                      </a:lnTo>
                      <a:lnTo>
                        <a:pt x="104" y="78"/>
                      </a:lnTo>
                      <a:lnTo>
                        <a:pt x="116" y="95"/>
                      </a:lnTo>
                      <a:lnTo>
                        <a:pt x="121" y="104"/>
                      </a:lnTo>
                      <a:lnTo>
                        <a:pt x="128" y="114"/>
                      </a:lnTo>
                      <a:lnTo>
                        <a:pt x="142" y="141"/>
                      </a:lnTo>
                      <a:lnTo>
                        <a:pt x="155" y="172"/>
                      </a:lnTo>
                      <a:lnTo>
                        <a:pt x="171" y="207"/>
                      </a:lnTo>
                      <a:lnTo>
                        <a:pt x="188" y="245"/>
                      </a:lnTo>
                      <a:lnTo>
                        <a:pt x="206" y="285"/>
                      </a:lnTo>
                      <a:lnTo>
                        <a:pt x="240" y="367"/>
                      </a:lnTo>
                      <a:lnTo>
                        <a:pt x="259" y="406"/>
                      </a:lnTo>
                      <a:lnTo>
                        <a:pt x="278" y="445"/>
                      </a:lnTo>
                      <a:lnTo>
                        <a:pt x="297" y="479"/>
                      </a:lnTo>
                      <a:lnTo>
                        <a:pt x="315" y="510"/>
                      </a:lnTo>
                      <a:lnTo>
                        <a:pt x="334" y="535"/>
                      </a:lnTo>
                      <a:lnTo>
                        <a:pt x="342" y="546"/>
                      </a:lnTo>
                      <a:lnTo>
                        <a:pt x="351" y="556"/>
                      </a:lnTo>
                      <a:lnTo>
                        <a:pt x="361" y="563"/>
                      </a:lnTo>
                      <a:lnTo>
                        <a:pt x="365" y="564"/>
                      </a:lnTo>
                      <a:lnTo>
                        <a:pt x="373" y="569"/>
                      </a:lnTo>
                      <a:lnTo>
                        <a:pt x="382" y="573"/>
                      </a:lnTo>
                      <a:lnTo>
                        <a:pt x="385" y="573"/>
                      </a:lnTo>
                      <a:lnTo>
                        <a:pt x="394" y="575"/>
                      </a:lnTo>
                      <a:lnTo>
                        <a:pt x="403" y="573"/>
                      </a:lnTo>
                      <a:lnTo>
                        <a:pt x="406" y="573"/>
                      </a:lnTo>
                      <a:lnTo>
                        <a:pt x="415" y="569"/>
                      </a:lnTo>
                      <a:lnTo>
                        <a:pt x="424" y="564"/>
                      </a:lnTo>
                      <a:lnTo>
                        <a:pt x="427" y="563"/>
                      </a:lnTo>
                      <a:lnTo>
                        <a:pt x="436" y="554"/>
                      </a:lnTo>
                      <a:lnTo>
                        <a:pt x="444" y="546"/>
                      </a:lnTo>
                      <a:lnTo>
                        <a:pt x="453" y="535"/>
                      </a:lnTo>
                      <a:lnTo>
                        <a:pt x="472" y="510"/>
                      </a:lnTo>
                      <a:lnTo>
                        <a:pt x="489" y="479"/>
                      </a:lnTo>
                      <a:lnTo>
                        <a:pt x="507" y="444"/>
                      </a:lnTo>
                      <a:lnTo>
                        <a:pt x="524" y="406"/>
                      </a:lnTo>
                      <a:lnTo>
                        <a:pt x="543" y="365"/>
                      </a:lnTo>
                      <a:lnTo>
                        <a:pt x="545" y="359"/>
                      </a:lnTo>
                      <a:lnTo>
                        <a:pt x="579" y="275"/>
                      </a:lnTo>
                      <a:lnTo>
                        <a:pt x="595" y="236"/>
                      </a:lnTo>
                      <a:lnTo>
                        <a:pt x="610" y="197"/>
                      </a:lnTo>
                      <a:lnTo>
                        <a:pt x="626" y="161"/>
                      </a:lnTo>
                      <a:lnTo>
                        <a:pt x="615" y="161"/>
                      </a:lnTo>
                      <a:lnTo>
                        <a:pt x="622" y="170"/>
                      </a:lnTo>
                      <a:lnTo>
                        <a:pt x="636" y="138"/>
                      </a:lnTo>
                      <a:lnTo>
                        <a:pt x="650" y="112"/>
                      </a:lnTo>
                      <a:lnTo>
                        <a:pt x="655" y="100"/>
                      </a:lnTo>
                      <a:lnTo>
                        <a:pt x="662" y="90"/>
                      </a:lnTo>
                      <a:lnTo>
                        <a:pt x="654" y="83"/>
                      </a:lnTo>
                      <a:lnTo>
                        <a:pt x="660" y="90"/>
                      </a:lnTo>
                      <a:lnTo>
                        <a:pt x="673" y="75"/>
                      </a:lnTo>
                      <a:lnTo>
                        <a:pt x="683" y="63"/>
                      </a:lnTo>
                      <a:lnTo>
                        <a:pt x="692" y="51"/>
                      </a:lnTo>
                      <a:lnTo>
                        <a:pt x="700" y="42"/>
                      </a:lnTo>
                      <a:lnTo>
                        <a:pt x="707" y="35"/>
                      </a:lnTo>
                      <a:lnTo>
                        <a:pt x="714" y="30"/>
                      </a:lnTo>
                      <a:lnTo>
                        <a:pt x="707" y="24"/>
                      </a:lnTo>
                      <a:lnTo>
                        <a:pt x="711" y="32"/>
                      </a:lnTo>
                      <a:lnTo>
                        <a:pt x="724" y="27"/>
                      </a:lnTo>
                      <a:lnTo>
                        <a:pt x="735" y="24"/>
                      </a:lnTo>
                      <a:lnTo>
                        <a:pt x="730" y="15"/>
                      </a:lnTo>
                      <a:lnTo>
                        <a:pt x="730" y="25"/>
                      </a:lnTo>
                      <a:lnTo>
                        <a:pt x="740" y="24"/>
                      </a:lnTo>
                      <a:lnTo>
                        <a:pt x="747" y="22"/>
                      </a:lnTo>
                      <a:lnTo>
                        <a:pt x="752" y="22"/>
                      </a:lnTo>
                      <a:lnTo>
                        <a:pt x="756" y="20"/>
                      </a:lnTo>
                      <a:lnTo>
                        <a:pt x="762" y="17"/>
                      </a:lnTo>
                      <a:lnTo>
                        <a:pt x="750" y="0"/>
                      </a:lnTo>
                      <a:lnTo>
                        <a:pt x="740" y="5"/>
                      </a:lnTo>
                      <a:lnTo>
                        <a:pt x="743" y="3"/>
                      </a:lnTo>
                      <a:lnTo>
                        <a:pt x="747" y="12"/>
                      </a:lnTo>
                      <a:lnTo>
                        <a:pt x="747" y="1"/>
                      </a:lnTo>
                      <a:lnTo>
                        <a:pt x="740" y="3"/>
                      </a:lnTo>
                      <a:lnTo>
                        <a:pt x="730" y="5"/>
                      </a:lnTo>
                      <a:lnTo>
                        <a:pt x="726" y="5"/>
                      </a:lnTo>
                      <a:lnTo>
                        <a:pt x="716" y="8"/>
                      </a:lnTo>
                      <a:lnTo>
                        <a:pt x="702" y="13"/>
                      </a:lnTo>
                      <a:lnTo>
                        <a:pt x="699" y="15"/>
                      </a:lnTo>
                      <a:lnTo>
                        <a:pt x="692" y="20"/>
                      </a:lnTo>
                      <a:lnTo>
                        <a:pt x="685" y="27"/>
                      </a:lnTo>
                      <a:lnTo>
                        <a:pt x="676" y="35"/>
                      </a:lnTo>
                      <a:lnTo>
                        <a:pt x="667" y="47"/>
                      </a:lnTo>
                      <a:lnTo>
                        <a:pt x="657" y="59"/>
                      </a:lnTo>
                      <a:lnTo>
                        <a:pt x="647" y="76"/>
                      </a:lnTo>
                      <a:lnTo>
                        <a:pt x="640" y="85"/>
                      </a:lnTo>
                      <a:lnTo>
                        <a:pt x="635" y="97"/>
                      </a:lnTo>
                      <a:lnTo>
                        <a:pt x="621" y="122"/>
                      </a:lnTo>
                      <a:lnTo>
                        <a:pt x="607" y="155"/>
                      </a:lnTo>
                      <a:lnTo>
                        <a:pt x="605" y="161"/>
                      </a:lnTo>
                      <a:lnTo>
                        <a:pt x="590" y="197"/>
                      </a:lnTo>
                      <a:lnTo>
                        <a:pt x="574" y="236"/>
                      </a:lnTo>
                      <a:lnTo>
                        <a:pt x="558" y="275"/>
                      </a:lnTo>
                      <a:lnTo>
                        <a:pt x="524" y="359"/>
                      </a:lnTo>
                      <a:lnTo>
                        <a:pt x="534" y="359"/>
                      </a:lnTo>
                      <a:lnTo>
                        <a:pt x="527" y="350"/>
                      </a:lnTo>
                      <a:lnTo>
                        <a:pt x="508" y="391"/>
                      </a:lnTo>
                      <a:lnTo>
                        <a:pt x="491" y="428"/>
                      </a:lnTo>
                      <a:lnTo>
                        <a:pt x="474" y="464"/>
                      </a:lnTo>
                      <a:lnTo>
                        <a:pt x="456" y="495"/>
                      </a:lnTo>
                      <a:lnTo>
                        <a:pt x="437" y="520"/>
                      </a:lnTo>
                      <a:lnTo>
                        <a:pt x="429" y="530"/>
                      </a:lnTo>
                      <a:lnTo>
                        <a:pt x="420" y="539"/>
                      </a:lnTo>
                      <a:lnTo>
                        <a:pt x="411" y="547"/>
                      </a:lnTo>
                      <a:lnTo>
                        <a:pt x="420" y="554"/>
                      </a:lnTo>
                      <a:lnTo>
                        <a:pt x="415" y="546"/>
                      </a:lnTo>
                      <a:lnTo>
                        <a:pt x="406" y="551"/>
                      </a:lnTo>
                      <a:lnTo>
                        <a:pt x="398" y="554"/>
                      </a:lnTo>
                      <a:lnTo>
                        <a:pt x="403" y="563"/>
                      </a:lnTo>
                      <a:lnTo>
                        <a:pt x="403" y="552"/>
                      </a:lnTo>
                      <a:lnTo>
                        <a:pt x="394" y="554"/>
                      </a:lnTo>
                      <a:lnTo>
                        <a:pt x="385" y="552"/>
                      </a:lnTo>
                      <a:lnTo>
                        <a:pt x="385" y="563"/>
                      </a:lnTo>
                      <a:lnTo>
                        <a:pt x="391" y="554"/>
                      </a:lnTo>
                      <a:lnTo>
                        <a:pt x="382" y="551"/>
                      </a:lnTo>
                      <a:lnTo>
                        <a:pt x="373" y="546"/>
                      </a:lnTo>
                      <a:lnTo>
                        <a:pt x="368" y="554"/>
                      </a:lnTo>
                      <a:lnTo>
                        <a:pt x="377" y="547"/>
                      </a:lnTo>
                      <a:lnTo>
                        <a:pt x="366" y="541"/>
                      </a:lnTo>
                      <a:lnTo>
                        <a:pt x="358" y="530"/>
                      </a:lnTo>
                      <a:lnTo>
                        <a:pt x="349" y="520"/>
                      </a:lnTo>
                      <a:lnTo>
                        <a:pt x="330" y="495"/>
                      </a:lnTo>
                      <a:lnTo>
                        <a:pt x="313" y="464"/>
                      </a:lnTo>
                      <a:lnTo>
                        <a:pt x="294" y="430"/>
                      </a:lnTo>
                      <a:lnTo>
                        <a:pt x="275" y="391"/>
                      </a:lnTo>
                      <a:lnTo>
                        <a:pt x="256" y="352"/>
                      </a:lnTo>
                      <a:lnTo>
                        <a:pt x="221" y="270"/>
                      </a:lnTo>
                      <a:lnTo>
                        <a:pt x="204" y="229"/>
                      </a:lnTo>
                      <a:lnTo>
                        <a:pt x="187" y="192"/>
                      </a:lnTo>
                      <a:lnTo>
                        <a:pt x="171" y="156"/>
                      </a:lnTo>
                      <a:lnTo>
                        <a:pt x="157" y="126"/>
                      </a:lnTo>
                      <a:lnTo>
                        <a:pt x="143" y="98"/>
                      </a:lnTo>
                      <a:lnTo>
                        <a:pt x="136" y="88"/>
                      </a:lnTo>
                      <a:lnTo>
                        <a:pt x="130" y="80"/>
                      </a:lnTo>
                      <a:lnTo>
                        <a:pt x="119" y="63"/>
                      </a:lnTo>
                      <a:lnTo>
                        <a:pt x="107" y="51"/>
                      </a:lnTo>
                      <a:lnTo>
                        <a:pt x="97" y="41"/>
                      </a:lnTo>
                      <a:lnTo>
                        <a:pt x="86" y="32"/>
                      </a:lnTo>
                      <a:lnTo>
                        <a:pt x="78" y="25"/>
                      </a:lnTo>
                      <a:lnTo>
                        <a:pt x="74" y="24"/>
                      </a:lnTo>
                      <a:lnTo>
                        <a:pt x="66" y="18"/>
                      </a:lnTo>
                      <a:lnTo>
                        <a:pt x="50" y="13"/>
                      </a:lnTo>
                      <a:lnTo>
                        <a:pt x="47" y="13"/>
                      </a:lnTo>
                      <a:lnTo>
                        <a:pt x="33" y="12"/>
                      </a:lnTo>
                      <a:lnTo>
                        <a:pt x="22" y="12"/>
                      </a:lnTo>
                      <a:lnTo>
                        <a:pt x="14" y="12"/>
                      </a:lnTo>
                      <a:lnTo>
                        <a:pt x="14" y="22"/>
                      </a:lnTo>
                      <a:lnTo>
                        <a:pt x="17" y="13"/>
                      </a:lnTo>
                      <a:lnTo>
                        <a:pt x="1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110"/>
                <p:cNvGrpSpPr>
                  <a:grpSpLocks/>
                </p:cNvGrpSpPr>
                <p:nvPr/>
              </p:nvGrpSpPr>
              <p:grpSpPr bwMode="auto">
                <a:xfrm>
                  <a:off x="4108" y="2878"/>
                  <a:ext cx="11" cy="945"/>
                  <a:chOff x="4108" y="2878"/>
                  <a:chExt cx="11" cy="945"/>
                </a:xfrm>
              </p:grpSpPr>
              <p:grpSp>
                <p:nvGrpSpPr>
                  <p:cNvPr id="22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108" y="3558"/>
                    <a:ext cx="11" cy="265"/>
                    <a:chOff x="4108" y="3558"/>
                    <a:chExt cx="11" cy="265"/>
                  </a:xfrm>
                </p:grpSpPr>
                <p:sp>
                  <p:nvSpPr>
                    <p:cNvPr id="24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4108" y="3558"/>
                      <a:ext cx="11" cy="51"/>
                    </a:xfrm>
                    <a:custGeom>
                      <a:avLst/>
                      <a:gdLst>
                        <a:gd name="T0" fmla="*/ 11 w 11"/>
                        <a:gd name="T1" fmla="*/ 7 h 51"/>
                        <a:gd name="T2" fmla="*/ 11 w 11"/>
                        <a:gd name="T3" fmla="*/ 5 h 51"/>
                        <a:gd name="T4" fmla="*/ 9 w 11"/>
                        <a:gd name="T5" fmla="*/ 3 h 51"/>
                        <a:gd name="T6" fmla="*/ 7 w 11"/>
                        <a:gd name="T7" fmla="*/ 1 h 51"/>
                        <a:gd name="T8" fmla="*/ 6 w 11"/>
                        <a:gd name="T9" fmla="*/ 0 h 51"/>
                        <a:gd name="T10" fmla="*/ 6 w 11"/>
                        <a:gd name="T11" fmla="*/ 0 h 51"/>
                        <a:gd name="T12" fmla="*/ 4 w 11"/>
                        <a:gd name="T13" fmla="*/ 1 h 51"/>
                        <a:gd name="T14" fmla="*/ 2 w 11"/>
                        <a:gd name="T15" fmla="*/ 3 h 51"/>
                        <a:gd name="T16" fmla="*/ 0 w 11"/>
                        <a:gd name="T17" fmla="*/ 5 h 51"/>
                        <a:gd name="T18" fmla="*/ 0 w 11"/>
                        <a:gd name="T19" fmla="*/ 44 h 51"/>
                        <a:gd name="T20" fmla="*/ 0 w 11"/>
                        <a:gd name="T21" fmla="*/ 46 h 51"/>
                        <a:gd name="T22" fmla="*/ 2 w 11"/>
                        <a:gd name="T23" fmla="*/ 47 h 51"/>
                        <a:gd name="T24" fmla="*/ 4 w 11"/>
                        <a:gd name="T25" fmla="*/ 49 h 51"/>
                        <a:gd name="T26" fmla="*/ 6 w 11"/>
                        <a:gd name="T27" fmla="*/ 51 h 51"/>
                        <a:gd name="T28" fmla="*/ 7 w 11"/>
                        <a:gd name="T29" fmla="*/ 51 h 51"/>
                        <a:gd name="T30" fmla="*/ 9 w 11"/>
                        <a:gd name="T31" fmla="*/ 49 h 51"/>
                        <a:gd name="T32" fmla="*/ 11 w 11"/>
                        <a:gd name="T33" fmla="*/ 47 h 51"/>
                        <a:gd name="T34" fmla="*/ 11 w 11"/>
                        <a:gd name="T35" fmla="*/ 46 h 51"/>
                        <a:gd name="T36" fmla="*/ 11 w 11"/>
                        <a:gd name="T37" fmla="*/ 7 h 51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11" h="51">
                          <a:moveTo>
                            <a:pt x="11" y="7"/>
                          </a:moveTo>
                          <a:lnTo>
                            <a:pt x="11" y="5"/>
                          </a:lnTo>
                          <a:lnTo>
                            <a:pt x="9" y="3"/>
                          </a:lnTo>
                          <a:lnTo>
                            <a:pt x="7" y="1"/>
                          </a:lnTo>
                          <a:lnTo>
                            <a:pt x="6" y="0"/>
                          </a:lnTo>
                          <a:lnTo>
                            <a:pt x="4" y="1"/>
                          </a:lnTo>
                          <a:lnTo>
                            <a:pt x="2" y="3"/>
                          </a:lnTo>
                          <a:lnTo>
                            <a:pt x="0" y="5"/>
                          </a:lnTo>
                          <a:lnTo>
                            <a:pt x="0" y="44"/>
                          </a:lnTo>
                          <a:lnTo>
                            <a:pt x="0" y="46"/>
                          </a:lnTo>
                          <a:lnTo>
                            <a:pt x="2" y="47"/>
                          </a:lnTo>
                          <a:lnTo>
                            <a:pt x="4" y="49"/>
                          </a:lnTo>
                          <a:lnTo>
                            <a:pt x="6" y="51"/>
                          </a:lnTo>
                          <a:lnTo>
                            <a:pt x="7" y="51"/>
                          </a:lnTo>
                          <a:lnTo>
                            <a:pt x="9" y="49"/>
                          </a:lnTo>
                          <a:lnTo>
                            <a:pt x="11" y="47"/>
                          </a:lnTo>
                          <a:lnTo>
                            <a:pt x="11" y="46"/>
                          </a:lnTo>
                          <a:lnTo>
                            <a:pt x="11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4108" y="3629"/>
                      <a:ext cx="11" cy="51"/>
                    </a:xfrm>
                    <a:custGeom>
                      <a:avLst/>
                      <a:gdLst>
                        <a:gd name="T0" fmla="*/ 11 w 11"/>
                        <a:gd name="T1" fmla="*/ 5 h 51"/>
                        <a:gd name="T2" fmla="*/ 11 w 11"/>
                        <a:gd name="T3" fmla="*/ 4 h 51"/>
                        <a:gd name="T4" fmla="*/ 11 w 11"/>
                        <a:gd name="T5" fmla="*/ 2 h 51"/>
                        <a:gd name="T6" fmla="*/ 9 w 11"/>
                        <a:gd name="T7" fmla="*/ 0 h 51"/>
                        <a:gd name="T8" fmla="*/ 7 w 11"/>
                        <a:gd name="T9" fmla="*/ 0 h 51"/>
                        <a:gd name="T10" fmla="*/ 6 w 11"/>
                        <a:gd name="T11" fmla="*/ 0 h 51"/>
                        <a:gd name="T12" fmla="*/ 4 w 11"/>
                        <a:gd name="T13" fmla="*/ 0 h 51"/>
                        <a:gd name="T14" fmla="*/ 2 w 11"/>
                        <a:gd name="T15" fmla="*/ 2 h 51"/>
                        <a:gd name="T16" fmla="*/ 0 w 11"/>
                        <a:gd name="T17" fmla="*/ 4 h 51"/>
                        <a:gd name="T18" fmla="*/ 0 w 11"/>
                        <a:gd name="T19" fmla="*/ 44 h 51"/>
                        <a:gd name="T20" fmla="*/ 0 w 11"/>
                        <a:gd name="T21" fmla="*/ 46 h 51"/>
                        <a:gd name="T22" fmla="*/ 2 w 11"/>
                        <a:gd name="T23" fmla="*/ 48 h 51"/>
                        <a:gd name="T24" fmla="*/ 4 w 11"/>
                        <a:gd name="T25" fmla="*/ 49 h 51"/>
                        <a:gd name="T26" fmla="*/ 6 w 11"/>
                        <a:gd name="T27" fmla="*/ 51 h 51"/>
                        <a:gd name="T28" fmla="*/ 7 w 11"/>
                        <a:gd name="T29" fmla="*/ 51 h 51"/>
                        <a:gd name="T30" fmla="*/ 9 w 11"/>
                        <a:gd name="T31" fmla="*/ 49 h 51"/>
                        <a:gd name="T32" fmla="*/ 11 w 11"/>
                        <a:gd name="T33" fmla="*/ 48 h 51"/>
                        <a:gd name="T34" fmla="*/ 11 w 11"/>
                        <a:gd name="T35" fmla="*/ 46 h 51"/>
                        <a:gd name="T36" fmla="*/ 11 w 11"/>
                        <a:gd name="T37" fmla="*/ 5 h 51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11" h="51">
                          <a:moveTo>
                            <a:pt x="11" y="5"/>
                          </a:moveTo>
                          <a:lnTo>
                            <a:pt x="11" y="4"/>
                          </a:lnTo>
                          <a:lnTo>
                            <a:pt x="11" y="2"/>
                          </a:lnTo>
                          <a:lnTo>
                            <a:pt x="9" y="0"/>
                          </a:lnTo>
                          <a:lnTo>
                            <a:pt x="7" y="0"/>
                          </a:lnTo>
                          <a:lnTo>
                            <a:pt x="6" y="0"/>
                          </a:lnTo>
                          <a:lnTo>
                            <a:pt x="4" y="0"/>
                          </a:lnTo>
                          <a:lnTo>
                            <a:pt x="2" y="2"/>
                          </a:lnTo>
                          <a:lnTo>
                            <a:pt x="0" y="4"/>
                          </a:lnTo>
                          <a:lnTo>
                            <a:pt x="0" y="44"/>
                          </a:lnTo>
                          <a:lnTo>
                            <a:pt x="0" y="46"/>
                          </a:lnTo>
                          <a:lnTo>
                            <a:pt x="2" y="48"/>
                          </a:lnTo>
                          <a:lnTo>
                            <a:pt x="4" y="49"/>
                          </a:lnTo>
                          <a:lnTo>
                            <a:pt x="6" y="51"/>
                          </a:lnTo>
                          <a:lnTo>
                            <a:pt x="7" y="51"/>
                          </a:lnTo>
                          <a:lnTo>
                            <a:pt x="9" y="49"/>
                          </a:lnTo>
                          <a:lnTo>
                            <a:pt x="11" y="48"/>
                          </a:lnTo>
                          <a:lnTo>
                            <a:pt x="11" y="46"/>
                          </a:lnTo>
                          <a:lnTo>
                            <a:pt x="11" y="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4108" y="3701"/>
                      <a:ext cx="11" cy="51"/>
                    </a:xfrm>
                    <a:custGeom>
                      <a:avLst/>
                      <a:gdLst>
                        <a:gd name="T0" fmla="*/ 11 w 11"/>
                        <a:gd name="T1" fmla="*/ 5 h 51"/>
                        <a:gd name="T2" fmla="*/ 11 w 11"/>
                        <a:gd name="T3" fmla="*/ 3 h 51"/>
                        <a:gd name="T4" fmla="*/ 11 w 11"/>
                        <a:gd name="T5" fmla="*/ 1 h 51"/>
                        <a:gd name="T6" fmla="*/ 9 w 11"/>
                        <a:gd name="T7" fmla="*/ 0 h 51"/>
                        <a:gd name="T8" fmla="*/ 7 w 11"/>
                        <a:gd name="T9" fmla="*/ 0 h 51"/>
                        <a:gd name="T10" fmla="*/ 6 w 11"/>
                        <a:gd name="T11" fmla="*/ 0 h 51"/>
                        <a:gd name="T12" fmla="*/ 4 w 11"/>
                        <a:gd name="T13" fmla="*/ 0 h 51"/>
                        <a:gd name="T14" fmla="*/ 2 w 11"/>
                        <a:gd name="T15" fmla="*/ 1 h 51"/>
                        <a:gd name="T16" fmla="*/ 0 w 11"/>
                        <a:gd name="T17" fmla="*/ 3 h 51"/>
                        <a:gd name="T18" fmla="*/ 0 w 11"/>
                        <a:gd name="T19" fmla="*/ 44 h 51"/>
                        <a:gd name="T20" fmla="*/ 0 w 11"/>
                        <a:gd name="T21" fmla="*/ 46 h 51"/>
                        <a:gd name="T22" fmla="*/ 2 w 11"/>
                        <a:gd name="T23" fmla="*/ 47 h 51"/>
                        <a:gd name="T24" fmla="*/ 4 w 11"/>
                        <a:gd name="T25" fmla="*/ 49 h 51"/>
                        <a:gd name="T26" fmla="*/ 6 w 11"/>
                        <a:gd name="T27" fmla="*/ 51 h 51"/>
                        <a:gd name="T28" fmla="*/ 7 w 11"/>
                        <a:gd name="T29" fmla="*/ 51 h 51"/>
                        <a:gd name="T30" fmla="*/ 9 w 11"/>
                        <a:gd name="T31" fmla="*/ 49 h 51"/>
                        <a:gd name="T32" fmla="*/ 11 w 11"/>
                        <a:gd name="T33" fmla="*/ 47 h 51"/>
                        <a:gd name="T34" fmla="*/ 11 w 11"/>
                        <a:gd name="T35" fmla="*/ 46 h 51"/>
                        <a:gd name="T36" fmla="*/ 11 w 11"/>
                        <a:gd name="T37" fmla="*/ 5 h 51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11" h="51">
                          <a:moveTo>
                            <a:pt x="11" y="5"/>
                          </a:moveTo>
                          <a:lnTo>
                            <a:pt x="11" y="3"/>
                          </a:lnTo>
                          <a:lnTo>
                            <a:pt x="11" y="1"/>
                          </a:lnTo>
                          <a:lnTo>
                            <a:pt x="9" y="0"/>
                          </a:lnTo>
                          <a:lnTo>
                            <a:pt x="7" y="0"/>
                          </a:lnTo>
                          <a:lnTo>
                            <a:pt x="6" y="0"/>
                          </a:lnTo>
                          <a:lnTo>
                            <a:pt x="4" y="0"/>
                          </a:lnTo>
                          <a:lnTo>
                            <a:pt x="2" y="1"/>
                          </a:lnTo>
                          <a:lnTo>
                            <a:pt x="0" y="3"/>
                          </a:lnTo>
                          <a:lnTo>
                            <a:pt x="0" y="44"/>
                          </a:lnTo>
                          <a:lnTo>
                            <a:pt x="0" y="46"/>
                          </a:lnTo>
                          <a:lnTo>
                            <a:pt x="2" y="47"/>
                          </a:lnTo>
                          <a:lnTo>
                            <a:pt x="4" y="49"/>
                          </a:lnTo>
                          <a:lnTo>
                            <a:pt x="6" y="51"/>
                          </a:lnTo>
                          <a:lnTo>
                            <a:pt x="7" y="51"/>
                          </a:lnTo>
                          <a:lnTo>
                            <a:pt x="9" y="49"/>
                          </a:lnTo>
                          <a:lnTo>
                            <a:pt x="11" y="47"/>
                          </a:lnTo>
                          <a:lnTo>
                            <a:pt x="11" y="46"/>
                          </a:lnTo>
                          <a:lnTo>
                            <a:pt x="11" y="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4108" y="3772"/>
                      <a:ext cx="11" cy="51"/>
                    </a:xfrm>
                    <a:custGeom>
                      <a:avLst/>
                      <a:gdLst>
                        <a:gd name="T0" fmla="*/ 11 w 11"/>
                        <a:gd name="T1" fmla="*/ 5 h 51"/>
                        <a:gd name="T2" fmla="*/ 11 w 11"/>
                        <a:gd name="T3" fmla="*/ 3 h 51"/>
                        <a:gd name="T4" fmla="*/ 11 w 11"/>
                        <a:gd name="T5" fmla="*/ 2 h 51"/>
                        <a:gd name="T6" fmla="*/ 9 w 11"/>
                        <a:gd name="T7" fmla="*/ 0 h 51"/>
                        <a:gd name="T8" fmla="*/ 7 w 11"/>
                        <a:gd name="T9" fmla="*/ 0 h 51"/>
                        <a:gd name="T10" fmla="*/ 6 w 11"/>
                        <a:gd name="T11" fmla="*/ 0 h 51"/>
                        <a:gd name="T12" fmla="*/ 4 w 11"/>
                        <a:gd name="T13" fmla="*/ 0 h 51"/>
                        <a:gd name="T14" fmla="*/ 2 w 11"/>
                        <a:gd name="T15" fmla="*/ 2 h 51"/>
                        <a:gd name="T16" fmla="*/ 0 w 11"/>
                        <a:gd name="T17" fmla="*/ 3 h 51"/>
                        <a:gd name="T18" fmla="*/ 0 w 11"/>
                        <a:gd name="T19" fmla="*/ 44 h 51"/>
                        <a:gd name="T20" fmla="*/ 0 w 11"/>
                        <a:gd name="T21" fmla="*/ 46 h 51"/>
                        <a:gd name="T22" fmla="*/ 2 w 11"/>
                        <a:gd name="T23" fmla="*/ 48 h 51"/>
                        <a:gd name="T24" fmla="*/ 4 w 11"/>
                        <a:gd name="T25" fmla="*/ 49 h 51"/>
                        <a:gd name="T26" fmla="*/ 6 w 11"/>
                        <a:gd name="T27" fmla="*/ 51 h 51"/>
                        <a:gd name="T28" fmla="*/ 7 w 11"/>
                        <a:gd name="T29" fmla="*/ 51 h 51"/>
                        <a:gd name="T30" fmla="*/ 9 w 11"/>
                        <a:gd name="T31" fmla="*/ 49 h 51"/>
                        <a:gd name="T32" fmla="*/ 11 w 11"/>
                        <a:gd name="T33" fmla="*/ 48 h 51"/>
                        <a:gd name="T34" fmla="*/ 11 w 11"/>
                        <a:gd name="T35" fmla="*/ 46 h 51"/>
                        <a:gd name="T36" fmla="*/ 11 w 11"/>
                        <a:gd name="T37" fmla="*/ 5 h 51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11" h="51">
                          <a:moveTo>
                            <a:pt x="11" y="5"/>
                          </a:moveTo>
                          <a:lnTo>
                            <a:pt x="11" y="3"/>
                          </a:lnTo>
                          <a:lnTo>
                            <a:pt x="11" y="2"/>
                          </a:lnTo>
                          <a:lnTo>
                            <a:pt x="9" y="0"/>
                          </a:lnTo>
                          <a:lnTo>
                            <a:pt x="7" y="0"/>
                          </a:lnTo>
                          <a:lnTo>
                            <a:pt x="6" y="0"/>
                          </a:lnTo>
                          <a:lnTo>
                            <a:pt x="4" y="0"/>
                          </a:lnTo>
                          <a:lnTo>
                            <a:pt x="2" y="2"/>
                          </a:lnTo>
                          <a:lnTo>
                            <a:pt x="0" y="3"/>
                          </a:lnTo>
                          <a:lnTo>
                            <a:pt x="0" y="44"/>
                          </a:lnTo>
                          <a:lnTo>
                            <a:pt x="0" y="46"/>
                          </a:lnTo>
                          <a:lnTo>
                            <a:pt x="2" y="48"/>
                          </a:lnTo>
                          <a:lnTo>
                            <a:pt x="4" y="49"/>
                          </a:lnTo>
                          <a:lnTo>
                            <a:pt x="6" y="51"/>
                          </a:lnTo>
                          <a:lnTo>
                            <a:pt x="7" y="51"/>
                          </a:lnTo>
                          <a:lnTo>
                            <a:pt x="9" y="49"/>
                          </a:lnTo>
                          <a:lnTo>
                            <a:pt x="11" y="48"/>
                          </a:lnTo>
                          <a:lnTo>
                            <a:pt x="11" y="46"/>
                          </a:lnTo>
                          <a:lnTo>
                            <a:pt x="11" y="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114" y="2878"/>
                    <a:ext cx="1" cy="707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Rectangle 117"/>
              <p:cNvSpPr>
                <a:spLocks noChangeArrowheads="1"/>
              </p:cNvSpPr>
              <p:nvPr/>
            </p:nvSpPr>
            <p:spPr bwMode="auto">
              <a:xfrm>
                <a:off x="4149" y="3894"/>
                <a:ext cx="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3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942945" y="5733256"/>
              <a:ext cx="537263" cy="369332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6" name="TextBox 3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011094" y="5524353"/>
              <a:ext cx="426719" cy="369332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7" name="TextBox 4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9552" y="5182126"/>
              <a:ext cx="385041" cy="36933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3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 电感耦合方式的射频前端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fld id="{217ED93F-2B31-4EBA-9C50-DC66828D2B72}" type="slidenum">
              <a:rPr lang="en-US" altLang="ko-KR" sz="1400" smtClean="0">
                <a:latin typeface="-윤체L" pitchFamily="18" charset="-127"/>
                <a:ea typeface="-윤체L" pitchFamily="18" charset="-127"/>
              </a:rPr>
              <a:pPr/>
              <a:t>9</a:t>
            </a:fld>
            <a:endParaRPr lang="en-US" altLang="ko-KR" sz="1400" smtClean="0"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0243" name="Rectangle 11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串联谐振回路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4859338" y="2060575"/>
          <a:ext cx="4284662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图片" r:id="rId3" imgW="2154561" imgH="1133152" progId="Word.Picture.8">
                  <p:embed/>
                </p:oleObj>
              </mc:Choice>
              <mc:Fallback>
                <p:oleObj name="图片" r:id="rId3" imgW="2154561" imgH="1133152" progId="Word.Picture.8">
                  <p:embed/>
                  <p:pic>
                    <p:nvPicPr>
                      <p:cNvPr id="102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60575"/>
                        <a:ext cx="4284662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971550" y="2276475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回路的品质因数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endParaRPr lang="zh-CN" altLang="en-US"/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24900"/>
              </p:ext>
            </p:extLst>
          </p:nvPr>
        </p:nvGraphicFramePr>
        <p:xfrm>
          <a:off x="684212" y="3049588"/>
          <a:ext cx="415450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5" imgW="2032000" imgH="469900" progId="Equation.DSMT4">
                  <p:embed/>
                </p:oleObj>
              </mc:Choice>
              <mc:Fallback>
                <p:oleObj name="Equation" r:id="rId5" imgW="2032000" imgH="469900" progId="Equation.DSMT4">
                  <p:embed/>
                  <p:pic>
                    <p:nvPicPr>
                      <p:cNvPr id="10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" y="3049588"/>
                        <a:ext cx="415450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468313" y="4611688"/>
            <a:ext cx="8424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dirty="0">
                <a:ea typeface="微软雅黑" panose="020B0503020204020204" pitchFamily="34" charset="-122"/>
              </a:rPr>
              <a:t>      通常，回路的</a:t>
            </a:r>
            <a:r>
              <a:rPr lang="en-US" altLang="zh-CN" i="1" dirty="0">
                <a:ea typeface="微软雅黑" panose="020B0503020204020204" pitchFamily="34" charset="-122"/>
              </a:rPr>
              <a:t>Q</a:t>
            </a:r>
            <a:r>
              <a:rPr lang="zh-CN" altLang="en-US" dirty="0">
                <a:ea typeface="微软雅黑" panose="020B0503020204020204" pitchFamily="34" charset="-122"/>
              </a:rPr>
              <a:t>值可达数十到近百，谐振时电感线圈和电容器两端电压可比信号源电压大数十到百倍</a:t>
            </a:r>
            <a:r>
              <a:rPr lang="zh-CN" altLang="en-US" dirty="0"/>
              <a:t>，</a:t>
            </a:r>
            <a:r>
              <a:rPr lang="zh-CN" altLang="en-US" dirty="0">
                <a:ea typeface="微软雅黑" panose="020B0503020204020204" pitchFamily="34" charset="-122"/>
              </a:rPr>
              <a:t>在选择电路器件时，必须考虑器件的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耐压问题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EB74-9DCB-4B6B-B2F5-ABB8BCDFA17E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10:05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电子材料0527.pptx" id="{ABE4E8FB-38C3-4A20-927C-98C3219B56C2}" vid="{64D836E0-546D-4BE2-B53D-FFF99D9182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13079</TotalTime>
  <Words>2160</Words>
  <Application>Microsoft Office PowerPoint</Application>
  <PresentationFormat>全屏显示(4:3)</PresentationFormat>
  <Paragraphs>413</Paragraphs>
  <Slides>64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64</vt:i4>
      </vt:variant>
    </vt:vector>
  </HeadingPairs>
  <TitlesOfParts>
    <vt:vector size="85" baseType="lpstr">
      <vt:lpstr>굴림</vt:lpstr>
      <vt:lpstr>Microsoft YaHei UI</vt:lpstr>
      <vt:lpstr>楷体</vt:lpstr>
      <vt:lpstr>楷体_GB2312</vt:lpstr>
      <vt:lpstr>宋体</vt:lpstr>
      <vt:lpstr>微软雅黑</vt:lpstr>
      <vt:lpstr>-윤체L</vt:lpstr>
      <vt:lpstr>Arial</vt:lpstr>
      <vt:lpstr>Calibri</vt:lpstr>
      <vt:lpstr>Cambria Math</vt:lpstr>
      <vt:lpstr>Segoe UI</vt:lpstr>
      <vt:lpstr>Segoe UI Light</vt:lpstr>
      <vt:lpstr>Times New Roman</vt:lpstr>
      <vt:lpstr>Wingdings</vt:lpstr>
      <vt:lpstr>WelcomeDoc</vt:lpstr>
      <vt:lpstr>图片</vt:lpstr>
      <vt:lpstr>Equation</vt:lpstr>
      <vt:lpstr>公式</vt:lpstr>
      <vt:lpstr>Picture</vt:lpstr>
      <vt:lpstr>Equation.DSMT4</vt:lpstr>
      <vt:lpstr>Microsoft 公式 3.0</vt:lpstr>
      <vt:lpstr>电感耦合方式的射频前端</vt:lpstr>
      <vt:lpstr>第2 章 电感耦合方式的射频前端 </vt:lpstr>
      <vt:lpstr>第2 章  电感耦合方式的射频前端</vt:lpstr>
      <vt:lpstr>第2章  电感耦合方式的射频前端</vt:lpstr>
      <vt:lpstr>第2章   电感耦合方式的射频前端</vt:lpstr>
      <vt:lpstr>PowerPoint 演示文稿</vt:lpstr>
      <vt:lpstr>第2章   电感耦合方式的射频前端</vt:lpstr>
      <vt:lpstr>第2章  电感耦合方式的射频前端</vt:lpstr>
      <vt:lpstr>第2章  电感耦合方式的射频前端</vt:lpstr>
      <vt:lpstr>PowerPoint 演示文稿</vt:lpstr>
      <vt:lpstr>PowerPoint 演示文稿</vt:lpstr>
      <vt:lpstr>第2章  电感耦合方式的射频前端</vt:lpstr>
      <vt:lpstr>第2章  电感耦合方式的射频前端</vt:lpstr>
      <vt:lpstr>第2章  电感耦合方式的射频前端</vt:lpstr>
      <vt:lpstr>第2章  电感耦合方式的射频前端</vt:lpstr>
      <vt:lpstr>第2章   电感耦合方式的射频前端</vt:lpstr>
      <vt:lpstr>第2章  电感耦合方式的射频前端</vt:lpstr>
      <vt:lpstr>第2章  电感耦合方式的射频前端</vt:lpstr>
      <vt:lpstr>第2章  电感耦合方式的射频前端</vt:lpstr>
      <vt:lpstr>第2章   电感耦合方式的射频前端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第2章   电感耦合方式的射频前端</vt:lpstr>
      <vt:lpstr>PowerPoint 演示文稿</vt:lpstr>
      <vt:lpstr>PowerPoint 演示文稿</vt:lpstr>
      <vt:lpstr>PowerPoint 演示文稿</vt:lpstr>
      <vt:lpstr>第2章  电感耦合方式的射频前端</vt:lpstr>
      <vt:lpstr>第2章  电感耦合方式的射频前端</vt:lpstr>
      <vt:lpstr>2 电感耦合方式的射频前端</vt:lpstr>
      <vt:lpstr>第2章   电感耦合方式的射频前端</vt:lpstr>
      <vt:lpstr>第2章   电感耦合方式的射频前端</vt:lpstr>
      <vt:lpstr>第2章   电感耦合方式的射频前端</vt:lpstr>
      <vt:lpstr>第2章   电感耦合方式的射频前端</vt:lpstr>
      <vt:lpstr>第2章   电感耦合方式的射频前端</vt:lpstr>
      <vt:lpstr>反射阻抗：反映了次级回路与初级回路之间互感的影响</vt:lpstr>
      <vt:lpstr>第2章   电感耦合方式的射频前端</vt:lpstr>
      <vt:lpstr>第2章   电感耦合方式的射频前端</vt:lpstr>
      <vt:lpstr>PowerPoint 演示文稿</vt:lpstr>
      <vt:lpstr>PowerPoint 演示文稿</vt:lpstr>
      <vt:lpstr>第2章   电感耦合方式的射频前端</vt:lpstr>
      <vt:lpstr>第2章   电感耦合方式的射频前端</vt:lpstr>
      <vt:lpstr>第2章   电感耦合方式的射频前端</vt:lpstr>
      <vt:lpstr>第2章  电感耦合方式的射频前端</vt:lpstr>
      <vt:lpstr>PowerPoint 演示文稿</vt:lpstr>
      <vt:lpstr>第2章   电感耦合方式的射频前端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第2章  电感耦合方式的射频前端</vt:lpstr>
      <vt:lpstr>第2章   电感耦合方式的射频前端</vt:lpstr>
      <vt:lpstr>PowerPoint 演示文稿</vt:lpstr>
      <vt:lpstr>PowerPoint 演示文稿</vt:lpstr>
      <vt:lpstr>第2章   电感耦合方式的射频前端</vt:lpstr>
      <vt:lpstr>PowerPoint 演示文稿</vt:lpstr>
      <vt:lpstr>第2章   电感耦合方式的射频前端</vt:lpstr>
      <vt:lpstr>第2章   电感耦合方式的射频前端</vt:lpstr>
      <vt:lpstr>PowerPoint 演示文稿</vt:lpstr>
      <vt:lpstr>第2章   电感耦合方式的射频前端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电子材料</dc:title>
  <dc:creator>王燕高</dc:creator>
  <cp:lastModifiedBy>wqf</cp:lastModifiedBy>
  <cp:revision>128</cp:revision>
  <cp:lastPrinted>2019-09-09T09:10:20Z</cp:lastPrinted>
  <dcterms:created xsi:type="dcterms:W3CDTF">2019-07-22T13:08:07Z</dcterms:created>
  <dcterms:modified xsi:type="dcterms:W3CDTF">2020-04-26T09:02:04Z</dcterms:modified>
</cp:coreProperties>
</file>