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106"/>
  </p:handoutMasterIdLst>
  <p:sldIdLst>
    <p:sldId id="759" r:id="rId3"/>
    <p:sldId id="822" r:id="rId4"/>
    <p:sldId id="785" r:id="rId5"/>
    <p:sldId id="786" r:id="rId6"/>
    <p:sldId id="787" r:id="rId7"/>
    <p:sldId id="788" r:id="rId8"/>
    <p:sldId id="789" r:id="rId9"/>
    <p:sldId id="790" r:id="rId10"/>
    <p:sldId id="791" r:id="rId11"/>
    <p:sldId id="792" r:id="rId12"/>
    <p:sldId id="793" r:id="rId13"/>
    <p:sldId id="794" r:id="rId14"/>
    <p:sldId id="795" r:id="rId15"/>
    <p:sldId id="796" r:id="rId16"/>
    <p:sldId id="797" r:id="rId17"/>
    <p:sldId id="799" r:id="rId18"/>
    <p:sldId id="800" r:id="rId19"/>
    <p:sldId id="801" r:id="rId20"/>
    <p:sldId id="802" r:id="rId21"/>
    <p:sldId id="803" r:id="rId22"/>
    <p:sldId id="807" r:id="rId23"/>
    <p:sldId id="808" r:id="rId24"/>
    <p:sldId id="809" r:id="rId25"/>
    <p:sldId id="810" r:id="rId26"/>
    <p:sldId id="811" r:id="rId27"/>
    <p:sldId id="812" r:id="rId28"/>
    <p:sldId id="823" r:id="rId29"/>
    <p:sldId id="633" r:id="rId30"/>
    <p:sldId id="637" r:id="rId31"/>
    <p:sldId id="634" r:id="rId32"/>
    <p:sldId id="814" r:id="rId34"/>
    <p:sldId id="816" r:id="rId35"/>
    <p:sldId id="815" r:id="rId36"/>
    <p:sldId id="821" r:id="rId37"/>
    <p:sldId id="818" r:id="rId38"/>
    <p:sldId id="819" r:id="rId39"/>
    <p:sldId id="638" r:id="rId40"/>
    <p:sldId id="820" r:id="rId41"/>
    <p:sldId id="824" r:id="rId42"/>
    <p:sldId id="640" r:id="rId43"/>
    <p:sldId id="642" r:id="rId44"/>
    <p:sldId id="639" r:id="rId45"/>
    <p:sldId id="643" r:id="rId46"/>
    <p:sldId id="922" r:id="rId47"/>
    <p:sldId id="644" r:id="rId48"/>
    <p:sldId id="645" r:id="rId49"/>
    <p:sldId id="646" r:id="rId50"/>
    <p:sldId id="781" r:id="rId51"/>
    <p:sldId id="825" r:id="rId52"/>
    <p:sldId id="649" r:id="rId53"/>
    <p:sldId id="665" r:id="rId54"/>
    <p:sldId id="664" r:id="rId55"/>
    <p:sldId id="651" r:id="rId56"/>
    <p:sldId id="666" r:id="rId57"/>
    <p:sldId id="667" r:id="rId58"/>
    <p:sldId id="652" r:id="rId59"/>
    <p:sldId id="671" r:id="rId60"/>
    <p:sldId id="826" r:id="rId61"/>
    <p:sldId id="653" r:id="rId62"/>
    <p:sldId id="654" r:id="rId63"/>
    <p:sldId id="827" r:id="rId64"/>
    <p:sldId id="828" r:id="rId65"/>
    <p:sldId id="675" r:id="rId66"/>
    <p:sldId id="689" r:id="rId67"/>
    <p:sldId id="690" r:id="rId68"/>
    <p:sldId id="676" r:id="rId69"/>
    <p:sldId id="677" r:id="rId70"/>
    <p:sldId id="678" r:id="rId71"/>
    <p:sldId id="692" r:id="rId72"/>
    <p:sldId id="693" r:id="rId73"/>
    <p:sldId id="694" r:id="rId74"/>
    <p:sldId id="829" r:id="rId75"/>
    <p:sldId id="659" r:id="rId76"/>
    <p:sldId id="695" r:id="rId77"/>
    <p:sldId id="696" r:id="rId78"/>
    <p:sldId id="697" r:id="rId79"/>
    <p:sldId id="698" r:id="rId80"/>
    <p:sldId id="699" r:id="rId81"/>
    <p:sldId id="700" r:id="rId82"/>
    <p:sldId id="701" r:id="rId83"/>
    <p:sldId id="702" r:id="rId84"/>
    <p:sldId id="703" r:id="rId85"/>
    <p:sldId id="704" r:id="rId86"/>
    <p:sldId id="680" r:id="rId87"/>
    <p:sldId id="708" r:id="rId88"/>
    <p:sldId id="682" r:id="rId89"/>
    <p:sldId id="683" r:id="rId90"/>
    <p:sldId id="706" r:id="rId91"/>
    <p:sldId id="687" r:id="rId92"/>
    <p:sldId id="768" r:id="rId93"/>
    <p:sldId id="830" r:id="rId94"/>
    <p:sldId id="730" r:id="rId95"/>
    <p:sldId id="731" r:id="rId96"/>
    <p:sldId id="732" r:id="rId97"/>
    <p:sldId id="734" r:id="rId98"/>
    <p:sldId id="735" r:id="rId99"/>
    <p:sldId id="736" r:id="rId100"/>
    <p:sldId id="737" r:id="rId101"/>
    <p:sldId id="740" r:id="rId102"/>
    <p:sldId id="741" r:id="rId103"/>
    <p:sldId id="743" r:id="rId104"/>
    <p:sldId id="748" r:id="rId105"/>
  </p:sldIdLst>
  <p:sldSz cx="9144000" cy="6858000" type="screen4x3"/>
  <p:notesSz cx="6833870" cy="9979025"/>
  <p:defaultTextStyle>
    <a:defPPr>
      <a:defRPr lang="zh-CN"/>
    </a:defPPr>
    <a:lvl1pPr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1pPr>
    <a:lvl2pPr marL="4572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2pPr>
    <a:lvl3pPr marL="9144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3pPr>
    <a:lvl4pPr marL="13716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4pPr>
    <a:lvl5pPr marL="18288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3A3B9"/>
    <a:srgbClr val="FFFFAD"/>
    <a:srgbClr val="B785A6"/>
    <a:srgbClr val="EC9EEA"/>
    <a:srgbClr val="6AD68E"/>
    <a:srgbClr val="120D71"/>
    <a:srgbClr val="80008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87130" autoAdjust="0"/>
  </p:normalViewPr>
  <p:slideViewPr>
    <p:cSldViewPr>
      <p:cViewPr varScale="1">
        <p:scale>
          <a:sx n="75" d="100"/>
          <a:sy n="75" d="100"/>
        </p:scale>
        <p:origin x="1968" y="66"/>
      </p:cViewPr>
      <p:guideLst>
        <p:guide orient="horz" pos="2092"/>
        <p:guide pos="17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350"/>
    </p:cViewPr>
  </p:sorterViewPr>
  <p:notesViewPr>
    <p:cSldViewPr>
      <p:cViewPr varScale="1">
        <p:scale>
          <a:sx n="55" d="100"/>
          <a:sy n="55" d="100"/>
        </p:scale>
        <p:origin x="-2508" y="-78"/>
      </p:cViewPr>
      <p:guideLst>
        <p:guide orient="horz" pos="3044"/>
        <p:guide pos="2155"/>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EB9123-C88D-430F-8891-7E5FC92A17CB}" type="doc">
      <dgm:prSet loTypeId="urn:microsoft.com/office/officeart/2005/8/layout/hierarchy2" loCatId="hierarchy" qsTypeId="urn:microsoft.com/office/officeart/2005/8/quickstyle/3d2" qsCatId="3D" csTypeId="urn:microsoft.com/office/officeart/2005/8/colors/accent1_2#1" csCatId="accent1" phldr="1"/>
      <dgm:spPr/>
      <dgm:t>
        <a:bodyPr/>
        <a:lstStyle/>
        <a:p>
          <a:endParaRPr lang="zh-CN" altLang="en-US"/>
        </a:p>
      </dgm:t>
    </dgm:pt>
    <dgm:pt modelId="{A093009C-4D42-497F-ACBB-FD53E2801BCA}">
      <dgm:prSet phldrT="[文本]"/>
      <dgm:spPr/>
      <dgm:t>
        <a:bodyPr/>
        <a:lstStyle/>
        <a:p>
          <a:r>
            <a:rPr lang="en-US" altLang="zh-CN" b="1" dirty="0" smtClean="0">
              <a:solidFill>
                <a:schemeClr val="tx1"/>
              </a:solidFill>
            </a:rPr>
            <a:t>ARM</a:t>
          </a:r>
          <a:endParaRPr lang="zh-CN" altLang="en-US" b="1" dirty="0">
            <a:solidFill>
              <a:schemeClr val="tx1"/>
            </a:solidFill>
          </a:endParaRPr>
        </a:p>
      </dgm:t>
    </dgm:pt>
    <dgm:pt modelId="{AD85E0A3-28F6-4C55-B191-01C6928F378E}" cxnId="{7FC44F3C-21E3-4735-82AC-996208131896}" type="parTrans">
      <dgm:prSet/>
      <dgm:spPr/>
      <dgm:t>
        <a:bodyPr/>
        <a:lstStyle/>
        <a:p>
          <a:endParaRPr lang="zh-CN" altLang="en-US"/>
        </a:p>
      </dgm:t>
    </dgm:pt>
    <dgm:pt modelId="{880BF029-11A8-4E39-AD56-43C7CEF0D318}" cxnId="{7FC44F3C-21E3-4735-82AC-996208131896}" type="sibTrans">
      <dgm:prSet/>
      <dgm:spPr/>
      <dgm:t>
        <a:bodyPr/>
        <a:lstStyle/>
        <a:p>
          <a:endParaRPr lang="zh-CN" altLang="en-US"/>
        </a:p>
      </dgm:t>
    </dgm:pt>
    <dgm:pt modelId="{E1B02D46-C7B5-4098-9098-74318656C60D}">
      <dgm:prSet phldrT="[文本]"/>
      <dgm:spPr/>
      <dgm:t>
        <a:bodyPr/>
        <a:lstStyle/>
        <a:p>
          <a:r>
            <a:rPr lang="en-US" altLang="zh-CN" b="1" dirty="0" smtClean="0">
              <a:solidFill>
                <a:schemeClr val="tx1"/>
              </a:solidFill>
            </a:rPr>
            <a:t>IP</a:t>
          </a:r>
          <a:r>
            <a:rPr lang="zh-CN" altLang="en-US" b="1" baseline="0" dirty="0" smtClean="0">
              <a:solidFill>
                <a:schemeClr val="tx1"/>
              </a:solidFill>
            </a:rPr>
            <a:t> </a:t>
          </a:r>
          <a:r>
            <a:rPr lang="en-US" altLang="zh-CN" b="1" baseline="0" dirty="0" smtClean="0">
              <a:solidFill>
                <a:schemeClr val="tx1"/>
              </a:solidFill>
            </a:rPr>
            <a:t>CORE</a:t>
          </a:r>
          <a:endParaRPr lang="zh-CN" altLang="en-US" b="1" dirty="0">
            <a:solidFill>
              <a:schemeClr val="tx1"/>
            </a:solidFill>
          </a:endParaRPr>
        </a:p>
      </dgm:t>
    </dgm:pt>
    <dgm:pt modelId="{8A399325-C9CF-4EA2-A515-F3548EAB9F13}" cxnId="{70873938-5AF2-4B75-AA35-6E8A8B81C3AC}" type="parTrans">
      <dgm:prSet/>
      <dgm:spPr/>
      <dgm:t>
        <a:bodyPr/>
        <a:lstStyle/>
        <a:p>
          <a:endParaRPr lang="zh-CN" altLang="en-US"/>
        </a:p>
      </dgm:t>
    </dgm:pt>
    <dgm:pt modelId="{4A99061A-BB32-4E4B-93D2-1E1FA6BD6A8F}" cxnId="{70873938-5AF2-4B75-AA35-6E8A8B81C3AC}" type="sibTrans">
      <dgm:prSet/>
      <dgm:spPr/>
      <dgm:t>
        <a:bodyPr/>
        <a:lstStyle/>
        <a:p>
          <a:endParaRPr lang="zh-CN" altLang="en-US"/>
        </a:p>
      </dgm:t>
    </dgm:pt>
    <dgm:pt modelId="{80E5B9FB-DE42-4809-BE9A-4BB2C73CB7D8}">
      <dgm:prSet phldrT="[文本]"/>
      <dgm:spPr/>
      <dgm:t>
        <a:bodyPr/>
        <a:lstStyle/>
        <a:p>
          <a:r>
            <a:rPr lang="zh-CN" altLang="en-US" b="1" dirty="0" smtClean="0">
              <a:solidFill>
                <a:schemeClr val="tx1"/>
              </a:solidFill>
            </a:rPr>
            <a:t>开发工具</a:t>
          </a:r>
          <a:endParaRPr lang="zh-CN" altLang="en-US" b="1" dirty="0">
            <a:solidFill>
              <a:schemeClr val="tx1"/>
            </a:solidFill>
          </a:endParaRPr>
        </a:p>
      </dgm:t>
    </dgm:pt>
    <dgm:pt modelId="{1F57AD8F-850A-4B38-AB6C-6A4D46E6D116}" cxnId="{1EBECA0C-9660-4D39-B496-A69214671667}" type="parTrans">
      <dgm:prSet/>
      <dgm:spPr/>
      <dgm:t>
        <a:bodyPr/>
        <a:lstStyle/>
        <a:p>
          <a:endParaRPr lang="zh-CN" altLang="en-US"/>
        </a:p>
      </dgm:t>
    </dgm:pt>
    <dgm:pt modelId="{2984CEDB-EBD2-40C3-940A-24D998EBCCA4}" cxnId="{1EBECA0C-9660-4D39-B496-A69214671667}" type="sibTrans">
      <dgm:prSet/>
      <dgm:spPr/>
      <dgm:t>
        <a:bodyPr/>
        <a:lstStyle/>
        <a:p>
          <a:endParaRPr lang="zh-CN" altLang="en-US"/>
        </a:p>
      </dgm:t>
    </dgm:pt>
    <dgm:pt modelId="{0C15468F-EA4C-4C9E-B6FE-CB641F794B0F}">
      <dgm:prSet phldrT="[文本]"/>
      <dgm:spPr/>
      <dgm:t>
        <a:bodyPr/>
        <a:lstStyle/>
        <a:p>
          <a:r>
            <a:rPr lang="zh-CN" altLang="en-US" b="1" dirty="0" smtClean="0">
              <a:solidFill>
                <a:schemeClr val="tx1"/>
              </a:solidFill>
            </a:rPr>
            <a:t>体系结构</a:t>
          </a:r>
          <a:endParaRPr lang="zh-CN" altLang="en-US" b="1" dirty="0">
            <a:solidFill>
              <a:schemeClr val="tx1"/>
            </a:solidFill>
          </a:endParaRPr>
        </a:p>
      </dgm:t>
    </dgm:pt>
    <dgm:pt modelId="{8863FDFF-C647-458F-AA39-3A32352D6BAA}" cxnId="{7D4E0324-ED6E-432F-B046-5EC384863BA7}" type="parTrans">
      <dgm:prSet/>
      <dgm:spPr/>
      <dgm:t>
        <a:bodyPr/>
        <a:lstStyle/>
        <a:p>
          <a:endParaRPr lang="zh-CN" altLang="en-US"/>
        </a:p>
      </dgm:t>
    </dgm:pt>
    <dgm:pt modelId="{00B44EBE-CE8D-44FA-A557-BFC17C6897BC}" cxnId="{7D4E0324-ED6E-432F-B046-5EC384863BA7}" type="sibTrans">
      <dgm:prSet/>
      <dgm:spPr/>
      <dgm:t>
        <a:bodyPr/>
        <a:lstStyle/>
        <a:p>
          <a:endParaRPr lang="zh-CN" altLang="en-US"/>
        </a:p>
      </dgm:t>
    </dgm:pt>
    <dgm:pt modelId="{5C682070-6EB4-4F74-B91C-09C0F3F69E2D}">
      <dgm:prSet phldrT="[文本]"/>
      <dgm:spPr/>
      <dgm:t>
        <a:bodyPr/>
        <a:lstStyle/>
        <a:p>
          <a:r>
            <a:rPr lang="en-US" altLang="zh-CN" b="1" dirty="0" smtClean="0">
              <a:solidFill>
                <a:schemeClr val="tx1"/>
              </a:solidFill>
            </a:rPr>
            <a:t>RISC</a:t>
          </a:r>
          <a:endParaRPr lang="zh-CN" altLang="en-US" b="1" dirty="0">
            <a:solidFill>
              <a:schemeClr val="tx1"/>
            </a:solidFill>
          </a:endParaRPr>
        </a:p>
      </dgm:t>
    </dgm:pt>
    <dgm:pt modelId="{C442D50F-B1E0-47CA-A513-93A317746874}" cxnId="{B6CF4DC1-A029-4DF2-8E38-F193D4E3E126}" type="parTrans">
      <dgm:prSet/>
      <dgm:spPr/>
      <dgm:t>
        <a:bodyPr/>
        <a:lstStyle/>
        <a:p>
          <a:endParaRPr lang="zh-CN" altLang="en-US"/>
        </a:p>
      </dgm:t>
    </dgm:pt>
    <dgm:pt modelId="{BFAFDC03-7877-4A44-BA8D-C1A3C16E5D09}" cxnId="{B6CF4DC1-A029-4DF2-8E38-F193D4E3E126}" type="sibTrans">
      <dgm:prSet/>
      <dgm:spPr/>
      <dgm:t>
        <a:bodyPr/>
        <a:lstStyle/>
        <a:p>
          <a:endParaRPr lang="zh-CN" altLang="en-US"/>
        </a:p>
      </dgm:t>
    </dgm:pt>
    <dgm:pt modelId="{B631019A-C4FF-474B-BB93-6FFD79B14505}">
      <dgm:prSet phldrT="[文本]"/>
      <dgm:spPr/>
      <dgm:t>
        <a:bodyPr/>
        <a:lstStyle/>
        <a:p>
          <a:r>
            <a:rPr lang="zh-CN" altLang="en-US" b="1" dirty="0" smtClean="0">
              <a:solidFill>
                <a:schemeClr val="tx1"/>
              </a:solidFill>
            </a:rPr>
            <a:t>公司名</a:t>
          </a:r>
          <a:endParaRPr lang="zh-CN" altLang="en-US" b="1" dirty="0">
            <a:solidFill>
              <a:schemeClr val="tx1"/>
            </a:solidFill>
          </a:endParaRPr>
        </a:p>
      </dgm:t>
    </dgm:pt>
    <dgm:pt modelId="{E22C43D6-32DF-41DE-9817-99F85B0DE174}" cxnId="{E134E2FA-6BE3-4C2E-B8A8-DB9F37F63AA4}" type="sibTrans">
      <dgm:prSet/>
      <dgm:spPr/>
      <dgm:t>
        <a:bodyPr/>
        <a:lstStyle/>
        <a:p>
          <a:endParaRPr lang="zh-CN" altLang="en-US"/>
        </a:p>
      </dgm:t>
    </dgm:pt>
    <dgm:pt modelId="{22CDBA36-393B-4018-B54E-79D44DF21384}" cxnId="{E134E2FA-6BE3-4C2E-B8A8-DB9F37F63AA4}" type="parTrans">
      <dgm:prSet/>
      <dgm:spPr/>
      <dgm:t>
        <a:bodyPr/>
        <a:lstStyle/>
        <a:p>
          <a:endParaRPr lang="zh-CN" altLang="en-US"/>
        </a:p>
      </dgm:t>
    </dgm:pt>
    <dgm:pt modelId="{DA160FBC-EF55-4AEE-9510-829ADE8CC2B9}" type="pres">
      <dgm:prSet presAssocID="{00EB9123-C88D-430F-8891-7E5FC92A17CB}" presName="diagram" presStyleCnt="0">
        <dgm:presLayoutVars>
          <dgm:chPref val="1"/>
          <dgm:dir/>
          <dgm:animOne val="branch"/>
          <dgm:animLvl val="lvl"/>
          <dgm:resizeHandles val="exact"/>
        </dgm:presLayoutVars>
      </dgm:prSet>
      <dgm:spPr/>
      <dgm:t>
        <a:bodyPr/>
        <a:lstStyle/>
        <a:p>
          <a:endParaRPr lang="zh-CN" altLang="en-US"/>
        </a:p>
      </dgm:t>
    </dgm:pt>
    <dgm:pt modelId="{6B52D373-3AD7-49DD-89D4-7BD5B4665786}" type="pres">
      <dgm:prSet presAssocID="{A093009C-4D42-497F-ACBB-FD53E2801BCA}" presName="root1" presStyleCnt="0"/>
      <dgm:spPr/>
    </dgm:pt>
    <dgm:pt modelId="{B3FBC7E2-BE8D-4F8E-9CCA-81B4A9BB50F3}" type="pres">
      <dgm:prSet presAssocID="{A093009C-4D42-497F-ACBB-FD53E2801BCA}" presName="LevelOneTextNode" presStyleLbl="node0" presStyleIdx="0" presStyleCnt="1">
        <dgm:presLayoutVars>
          <dgm:chPref val="3"/>
        </dgm:presLayoutVars>
      </dgm:prSet>
      <dgm:spPr/>
      <dgm:t>
        <a:bodyPr/>
        <a:lstStyle/>
        <a:p>
          <a:endParaRPr lang="zh-CN" altLang="en-US"/>
        </a:p>
      </dgm:t>
    </dgm:pt>
    <dgm:pt modelId="{4BAA885B-D2A4-46D3-B816-8C8A9DA10BBA}" type="pres">
      <dgm:prSet presAssocID="{A093009C-4D42-497F-ACBB-FD53E2801BCA}" presName="level2hierChild" presStyleCnt="0"/>
      <dgm:spPr/>
    </dgm:pt>
    <dgm:pt modelId="{56D3D75E-9693-4571-9544-4BDE91C337F3}" type="pres">
      <dgm:prSet presAssocID="{22CDBA36-393B-4018-B54E-79D44DF21384}" presName="conn2-1" presStyleLbl="parChTrans1D2" presStyleIdx="0" presStyleCnt="2"/>
      <dgm:spPr/>
      <dgm:t>
        <a:bodyPr/>
        <a:lstStyle/>
        <a:p>
          <a:endParaRPr lang="zh-CN" altLang="en-US"/>
        </a:p>
      </dgm:t>
    </dgm:pt>
    <dgm:pt modelId="{ABF0CD04-F806-4433-9000-3CBC3686F2BA}" type="pres">
      <dgm:prSet presAssocID="{22CDBA36-393B-4018-B54E-79D44DF21384}" presName="connTx" presStyleLbl="parChTrans1D2" presStyleIdx="0" presStyleCnt="2"/>
      <dgm:spPr/>
      <dgm:t>
        <a:bodyPr/>
        <a:lstStyle/>
        <a:p>
          <a:endParaRPr lang="zh-CN" altLang="en-US"/>
        </a:p>
      </dgm:t>
    </dgm:pt>
    <dgm:pt modelId="{AF65BD82-8EBE-4099-BC06-F578F8FBBD4D}" type="pres">
      <dgm:prSet presAssocID="{B631019A-C4FF-474B-BB93-6FFD79B14505}" presName="root2" presStyleCnt="0"/>
      <dgm:spPr/>
    </dgm:pt>
    <dgm:pt modelId="{CFFCD3C3-40C8-49E3-8194-038BD1855036}" type="pres">
      <dgm:prSet presAssocID="{B631019A-C4FF-474B-BB93-6FFD79B14505}" presName="LevelTwoTextNode" presStyleLbl="node2" presStyleIdx="0" presStyleCnt="2" custLinFactNeighborY="-61807">
        <dgm:presLayoutVars>
          <dgm:chPref val="3"/>
        </dgm:presLayoutVars>
      </dgm:prSet>
      <dgm:spPr/>
      <dgm:t>
        <a:bodyPr/>
        <a:lstStyle/>
        <a:p>
          <a:endParaRPr lang="zh-CN" altLang="en-US"/>
        </a:p>
      </dgm:t>
    </dgm:pt>
    <dgm:pt modelId="{443CADE4-74A8-430A-879C-43C13F777A46}" type="pres">
      <dgm:prSet presAssocID="{B631019A-C4FF-474B-BB93-6FFD79B14505}" presName="level3hierChild" presStyleCnt="0"/>
      <dgm:spPr/>
    </dgm:pt>
    <dgm:pt modelId="{7790DBD3-264F-40B7-BBF4-9E8438890C52}" type="pres">
      <dgm:prSet presAssocID="{8A399325-C9CF-4EA2-A515-F3548EAB9F13}" presName="conn2-1" presStyleLbl="parChTrans1D3" presStyleIdx="0" presStyleCnt="3"/>
      <dgm:spPr/>
      <dgm:t>
        <a:bodyPr/>
        <a:lstStyle/>
        <a:p>
          <a:endParaRPr lang="zh-CN" altLang="en-US"/>
        </a:p>
      </dgm:t>
    </dgm:pt>
    <dgm:pt modelId="{3DAC8C74-C4C5-44B3-B48A-39B93F0AD6F3}" type="pres">
      <dgm:prSet presAssocID="{8A399325-C9CF-4EA2-A515-F3548EAB9F13}" presName="connTx" presStyleLbl="parChTrans1D3" presStyleIdx="0" presStyleCnt="3"/>
      <dgm:spPr/>
      <dgm:t>
        <a:bodyPr/>
        <a:lstStyle/>
        <a:p>
          <a:endParaRPr lang="zh-CN" altLang="en-US"/>
        </a:p>
      </dgm:t>
    </dgm:pt>
    <dgm:pt modelId="{86E5CE08-5463-4FDB-9F8E-A2B57CB95826}" type="pres">
      <dgm:prSet presAssocID="{E1B02D46-C7B5-4098-9098-74318656C60D}" presName="root2" presStyleCnt="0"/>
      <dgm:spPr/>
    </dgm:pt>
    <dgm:pt modelId="{CED693F1-3AB0-4501-B5F0-CBA5270FBC32}" type="pres">
      <dgm:prSet presAssocID="{E1B02D46-C7B5-4098-9098-74318656C60D}" presName="LevelTwoTextNode" presStyleLbl="node3" presStyleIdx="0" presStyleCnt="3" custLinFactNeighborY="-84507">
        <dgm:presLayoutVars>
          <dgm:chPref val="3"/>
        </dgm:presLayoutVars>
      </dgm:prSet>
      <dgm:spPr/>
      <dgm:t>
        <a:bodyPr/>
        <a:lstStyle/>
        <a:p>
          <a:endParaRPr lang="zh-CN" altLang="en-US"/>
        </a:p>
      </dgm:t>
    </dgm:pt>
    <dgm:pt modelId="{65E8DDC8-DDDB-450A-AE7E-B02809EEA477}" type="pres">
      <dgm:prSet presAssocID="{E1B02D46-C7B5-4098-9098-74318656C60D}" presName="level3hierChild" presStyleCnt="0"/>
      <dgm:spPr/>
    </dgm:pt>
    <dgm:pt modelId="{4E29778D-3A66-43E9-AD4D-71D31FD51659}" type="pres">
      <dgm:prSet presAssocID="{1F57AD8F-850A-4B38-AB6C-6A4D46E6D116}" presName="conn2-1" presStyleLbl="parChTrans1D3" presStyleIdx="1" presStyleCnt="3"/>
      <dgm:spPr/>
      <dgm:t>
        <a:bodyPr/>
        <a:lstStyle/>
        <a:p>
          <a:endParaRPr lang="zh-CN" altLang="en-US"/>
        </a:p>
      </dgm:t>
    </dgm:pt>
    <dgm:pt modelId="{E0EA7488-A890-4013-8727-82969C74E367}" type="pres">
      <dgm:prSet presAssocID="{1F57AD8F-850A-4B38-AB6C-6A4D46E6D116}" presName="connTx" presStyleLbl="parChTrans1D3" presStyleIdx="1" presStyleCnt="3"/>
      <dgm:spPr/>
      <dgm:t>
        <a:bodyPr/>
        <a:lstStyle/>
        <a:p>
          <a:endParaRPr lang="zh-CN" altLang="en-US"/>
        </a:p>
      </dgm:t>
    </dgm:pt>
    <dgm:pt modelId="{C0D5A8F0-AC55-4756-B24F-C4F139B71096}" type="pres">
      <dgm:prSet presAssocID="{80E5B9FB-DE42-4809-BE9A-4BB2C73CB7D8}" presName="root2" presStyleCnt="0"/>
      <dgm:spPr/>
    </dgm:pt>
    <dgm:pt modelId="{39CA0701-3B80-4A9F-A426-4EDE949E2A3B}" type="pres">
      <dgm:prSet presAssocID="{80E5B9FB-DE42-4809-BE9A-4BB2C73CB7D8}" presName="LevelTwoTextNode" presStyleLbl="node3" presStyleIdx="1" presStyleCnt="3" custLinFactNeighborY="-39109">
        <dgm:presLayoutVars>
          <dgm:chPref val="3"/>
        </dgm:presLayoutVars>
      </dgm:prSet>
      <dgm:spPr/>
      <dgm:t>
        <a:bodyPr/>
        <a:lstStyle/>
        <a:p>
          <a:endParaRPr lang="zh-CN" altLang="en-US"/>
        </a:p>
      </dgm:t>
    </dgm:pt>
    <dgm:pt modelId="{E276568D-40D5-4C3F-8A44-864C903C7E47}" type="pres">
      <dgm:prSet presAssocID="{80E5B9FB-DE42-4809-BE9A-4BB2C73CB7D8}" presName="level3hierChild" presStyleCnt="0"/>
      <dgm:spPr/>
    </dgm:pt>
    <dgm:pt modelId="{99701915-F675-418B-9D93-A06C48DDB094}" type="pres">
      <dgm:prSet presAssocID="{8863FDFF-C647-458F-AA39-3A32352D6BAA}" presName="conn2-1" presStyleLbl="parChTrans1D2" presStyleIdx="1" presStyleCnt="2"/>
      <dgm:spPr/>
      <dgm:t>
        <a:bodyPr/>
        <a:lstStyle/>
        <a:p>
          <a:endParaRPr lang="zh-CN" altLang="en-US"/>
        </a:p>
      </dgm:t>
    </dgm:pt>
    <dgm:pt modelId="{434D4883-A109-48AD-99AE-5818160CCC7B}" type="pres">
      <dgm:prSet presAssocID="{8863FDFF-C647-458F-AA39-3A32352D6BAA}" presName="connTx" presStyleLbl="parChTrans1D2" presStyleIdx="1" presStyleCnt="2"/>
      <dgm:spPr/>
      <dgm:t>
        <a:bodyPr/>
        <a:lstStyle/>
        <a:p>
          <a:endParaRPr lang="zh-CN" altLang="en-US"/>
        </a:p>
      </dgm:t>
    </dgm:pt>
    <dgm:pt modelId="{B4571396-7AEA-434A-96A7-6662FDBB3DE1}" type="pres">
      <dgm:prSet presAssocID="{0C15468F-EA4C-4C9E-B6FE-CB641F794B0F}" presName="root2" presStyleCnt="0"/>
      <dgm:spPr/>
    </dgm:pt>
    <dgm:pt modelId="{57B86962-2F01-41AA-A0CF-9FBE87C79D9E}" type="pres">
      <dgm:prSet presAssocID="{0C15468F-EA4C-4C9E-B6FE-CB641F794B0F}" presName="LevelTwoTextNode" presStyleLbl="node2" presStyleIdx="1" presStyleCnt="2" custLinFactNeighborY="13219">
        <dgm:presLayoutVars>
          <dgm:chPref val="3"/>
        </dgm:presLayoutVars>
      </dgm:prSet>
      <dgm:spPr/>
      <dgm:t>
        <a:bodyPr/>
        <a:lstStyle/>
        <a:p>
          <a:endParaRPr lang="zh-CN" altLang="en-US"/>
        </a:p>
      </dgm:t>
    </dgm:pt>
    <dgm:pt modelId="{1195AB0A-7163-4035-8E00-EE8BBDB20441}" type="pres">
      <dgm:prSet presAssocID="{0C15468F-EA4C-4C9E-B6FE-CB641F794B0F}" presName="level3hierChild" presStyleCnt="0"/>
      <dgm:spPr/>
    </dgm:pt>
    <dgm:pt modelId="{592FB7B7-88BD-4030-92E9-47006EF8941A}" type="pres">
      <dgm:prSet presAssocID="{C442D50F-B1E0-47CA-A513-93A317746874}" presName="conn2-1" presStyleLbl="parChTrans1D3" presStyleIdx="2" presStyleCnt="3"/>
      <dgm:spPr/>
      <dgm:t>
        <a:bodyPr/>
        <a:lstStyle/>
        <a:p>
          <a:endParaRPr lang="zh-CN" altLang="en-US"/>
        </a:p>
      </dgm:t>
    </dgm:pt>
    <dgm:pt modelId="{52B15ABF-8B97-4962-A105-15772390F3E7}" type="pres">
      <dgm:prSet presAssocID="{C442D50F-B1E0-47CA-A513-93A317746874}" presName="connTx" presStyleLbl="parChTrans1D3" presStyleIdx="2" presStyleCnt="3"/>
      <dgm:spPr/>
      <dgm:t>
        <a:bodyPr/>
        <a:lstStyle/>
        <a:p>
          <a:endParaRPr lang="zh-CN" altLang="en-US"/>
        </a:p>
      </dgm:t>
    </dgm:pt>
    <dgm:pt modelId="{807C6DAD-8109-4316-BA6A-53A961146F81}" type="pres">
      <dgm:prSet presAssocID="{5C682070-6EB4-4F74-B91C-09C0F3F69E2D}" presName="root2" presStyleCnt="0"/>
      <dgm:spPr/>
    </dgm:pt>
    <dgm:pt modelId="{93945B27-2691-4B38-A91E-52D116AED5D3}" type="pres">
      <dgm:prSet presAssocID="{5C682070-6EB4-4F74-B91C-09C0F3F69E2D}" presName="LevelTwoTextNode" presStyleLbl="node3" presStyleIdx="2" presStyleCnt="3" custLinFactNeighborY="15198">
        <dgm:presLayoutVars>
          <dgm:chPref val="3"/>
        </dgm:presLayoutVars>
      </dgm:prSet>
      <dgm:spPr/>
      <dgm:t>
        <a:bodyPr/>
        <a:lstStyle/>
        <a:p>
          <a:endParaRPr lang="zh-CN" altLang="en-US"/>
        </a:p>
      </dgm:t>
    </dgm:pt>
    <dgm:pt modelId="{E4955B87-5538-4BA7-A44D-8D65F6ECC75A}" type="pres">
      <dgm:prSet presAssocID="{5C682070-6EB4-4F74-B91C-09C0F3F69E2D}" presName="level3hierChild" presStyleCnt="0"/>
      <dgm:spPr/>
    </dgm:pt>
  </dgm:ptLst>
  <dgm:cxnLst>
    <dgm:cxn modelId="{EA7D8478-D992-4AC9-97D8-4DDA94DA2C9B}" type="presOf" srcId="{8863FDFF-C647-458F-AA39-3A32352D6BAA}" destId="{99701915-F675-418B-9D93-A06C48DDB094}" srcOrd="0" destOrd="0" presId="urn:microsoft.com/office/officeart/2005/8/layout/hierarchy2"/>
    <dgm:cxn modelId="{CAD5DB8F-29C0-4900-8F6F-D7FAC277F97B}" type="presOf" srcId="{1F57AD8F-850A-4B38-AB6C-6A4D46E6D116}" destId="{E0EA7488-A890-4013-8727-82969C74E367}" srcOrd="1" destOrd="0" presId="urn:microsoft.com/office/officeart/2005/8/layout/hierarchy2"/>
    <dgm:cxn modelId="{C565FBF4-7A01-44F0-BB21-6134A5A6C21F}" type="presOf" srcId="{22CDBA36-393B-4018-B54E-79D44DF21384}" destId="{ABF0CD04-F806-4433-9000-3CBC3686F2BA}" srcOrd="1" destOrd="0" presId="urn:microsoft.com/office/officeart/2005/8/layout/hierarchy2"/>
    <dgm:cxn modelId="{AD3B5ECF-6B0B-494D-ADAC-C9C732336B13}" type="presOf" srcId="{5C682070-6EB4-4F74-B91C-09C0F3F69E2D}" destId="{93945B27-2691-4B38-A91E-52D116AED5D3}" srcOrd="0" destOrd="0" presId="urn:microsoft.com/office/officeart/2005/8/layout/hierarchy2"/>
    <dgm:cxn modelId="{D1F4A933-0D32-412D-A4BC-7B41D7345E81}" type="presOf" srcId="{1F57AD8F-850A-4B38-AB6C-6A4D46E6D116}" destId="{4E29778D-3A66-43E9-AD4D-71D31FD51659}" srcOrd="0" destOrd="0" presId="urn:microsoft.com/office/officeart/2005/8/layout/hierarchy2"/>
    <dgm:cxn modelId="{9DE7CCBF-C0C8-4F6F-A5D1-0D8BACDB0F0C}" type="presOf" srcId="{8A399325-C9CF-4EA2-A515-F3548EAB9F13}" destId="{7790DBD3-264F-40B7-BBF4-9E8438890C52}" srcOrd="0" destOrd="0" presId="urn:microsoft.com/office/officeart/2005/8/layout/hierarchy2"/>
    <dgm:cxn modelId="{E134E2FA-6BE3-4C2E-B8A8-DB9F37F63AA4}" srcId="{A093009C-4D42-497F-ACBB-FD53E2801BCA}" destId="{B631019A-C4FF-474B-BB93-6FFD79B14505}" srcOrd="0" destOrd="0" parTransId="{22CDBA36-393B-4018-B54E-79D44DF21384}" sibTransId="{E22C43D6-32DF-41DE-9817-99F85B0DE174}"/>
    <dgm:cxn modelId="{F2672183-6BF9-4C17-9B01-FEEC4AEEE108}" type="presOf" srcId="{00EB9123-C88D-430F-8891-7E5FC92A17CB}" destId="{DA160FBC-EF55-4AEE-9510-829ADE8CC2B9}" srcOrd="0" destOrd="0" presId="urn:microsoft.com/office/officeart/2005/8/layout/hierarchy2"/>
    <dgm:cxn modelId="{7D4E0324-ED6E-432F-B046-5EC384863BA7}" srcId="{A093009C-4D42-497F-ACBB-FD53E2801BCA}" destId="{0C15468F-EA4C-4C9E-B6FE-CB641F794B0F}" srcOrd="1" destOrd="0" parTransId="{8863FDFF-C647-458F-AA39-3A32352D6BAA}" sibTransId="{00B44EBE-CE8D-44FA-A557-BFC17C6897BC}"/>
    <dgm:cxn modelId="{70873938-5AF2-4B75-AA35-6E8A8B81C3AC}" srcId="{B631019A-C4FF-474B-BB93-6FFD79B14505}" destId="{E1B02D46-C7B5-4098-9098-74318656C60D}" srcOrd="0" destOrd="0" parTransId="{8A399325-C9CF-4EA2-A515-F3548EAB9F13}" sibTransId="{4A99061A-BB32-4E4B-93D2-1E1FA6BD6A8F}"/>
    <dgm:cxn modelId="{165E3A47-A91B-4443-AAAD-4937132D78E8}" type="presOf" srcId="{E1B02D46-C7B5-4098-9098-74318656C60D}" destId="{CED693F1-3AB0-4501-B5F0-CBA5270FBC32}" srcOrd="0" destOrd="0" presId="urn:microsoft.com/office/officeart/2005/8/layout/hierarchy2"/>
    <dgm:cxn modelId="{92814D6F-7FEF-40A5-91DC-22EA26988076}" type="presOf" srcId="{0C15468F-EA4C-4C9E-B6FE-CB641F794B0F}" destId="{57B86962-2F01-41AA-A0CF-9FBE87C79D9E}" srcOrd="0" destOrd="0" presId="urn:microsoft.com/office/officeart/2005/8/layout/hierarchy2"/>
    <dgm:cxn modelId="{B6CF4DC1-A029-4DF2-8E38-F193D4E3E126}" srcId="{0C15468F-EA4C-4C9E-B6FE-CB641F794B0F}" destId="{5C682070-6EB4-4F74-B91C-09C0F3F69E2D}" srcOrd="0" destOrd="0" parTransId="{C442D50F-B1E0-47CA-A513-93A317746874}" sibTransId="{BFAFDC03-7877-4A44-BA8D-C1A3C16E5D09}"/>
    <dgm:cxn modelId="{1EBECA0C-9660-4D39-B496-A69214671667}" srcId="{B631019A-C4FF-474B-BB93-6FFD79B14505}" destId="{80E5B9FB-DE42-4809-BE9A-4BB2C73CB7D8}" srcOrd="1" destOrd="0" parTransId="{1F57AD8F-850A-4B38-AB6C-6A4D46E6D116}" sibTransId="{2984CEDB-EBD2-40C3-940A-24D998EBCCA4}"/>
    <dgm:cxn modelId="{0EAAE789-B1BA-4227-B9BF-2D876759B8F5}" type="presOf" srcId="{22CDBA36-393B-4018-B54E-79D44DF21384}" destId="{56D3D75E-9693-4571-9544-4BDE91C337F3}" srcOrd="0" destOrd="0" presId="urn:microsoft.com/office/officeart/2005/8/layout/hierarchy2"/>
    <dgm:cxn modelId="{AAC4E32A-FBAD-4629-B260-E8E4F9995372}" type="presOf" srcId="{C442D50F-B1E0-47CA-A513-93A317746874}" destId="{592FB7B7-88BD-4030-92E9-47006EF8941A}" srcOrd="0" destOrd="0" presId="urn:microsoft.com/office/officeart/2005/8/layout/hierarchy2"/>
    <dgm:cxn modelId="{0BB79616-679B-4108-91FF-4222D14A255C}" type="presOf" srcId="{8863FDFF-C647-458F-AA39-3A32352D6BAA}" destId="{434D4883-A109-48AD-99AE-5818160CCC7B}" srcOrd="1" destOrd="0" presId="urn:microsoft.com/office/officeart/2005/8/layout/hierarchy2"/>
    <dgm:cxn modelId="{5C7C220F-B03D-45F4-A17D-945E960B3098}" type="presOf" srcId="{A093009C-4D42-497F-ACBB-FD53E2801BCA}" destId="{B3FBC7E2-BE8D-4F8E-9CCA-81B4A9BB50F3}" srcOrd="0" destOrd="0" presId="urn:microsoft.com/office/officeart/2005/8/layout/hierarchy2"/>
    <dgm:cxn modelId="{7EA752AE-6521-4886-B1C9-A49DF601A30B}" type="presOf" srcId="{8A399325-C9CF-4EA2-A515-F3548EAB9F13}" destId="{3DAC8C74-C4C5-44B3-B48A-39B93F0AD6F3}" srcOrd="1" destOrd="0" presId="urn:microsoft.com/office/officeart/2005/8/layout/hierarchy2"/>
    <dgm:cxn modelId="{4C2D9681-C6FC-496A-896A-0532601F6320}" type="presOf" srcId="{C442D50F-B1E0-47CA-A513-93A317746874}" destId="{52B15ABF-8B97-4962-A105-15772390F3E7}" srcOrd="1" destOrd="0" presId="urn:microsoft.com/office/officeart/2005/8/layout/hierarchy2"/>
    <dgm:cxn modelId="{9C6B4FCD-252E-406B-8097-23B7EB8F8DB6}" type="presOf" srcId="{B631019A-C4FF-474B-BB93-6FFD79B14505}" destId="{CFFCD3C3-40C8-49E3-8194-038BD1855036}" srcOrd="0" destOrd="0" presId="urn:microsoft.com/office/officeart/2005/8/layout/hierarchy2"/>
    <dgm:cxn modelId="{7FC44F3C-21E3-4735-82AC-996208131896}" srcId="{00EB9123-C88D-430F-8891-7E5FC92A17CB}" destId="{A093009C-4D42-497F-ACBB-FD53E2801BCA}" srcOrd="0" destOrd="0" parTransId="{AD85E0A3-28F6-4C55-B191-01C6928F378E}" sibTransId="{880BF029-11A8-4E39-AD56-43C7CEF0D318}"/>
    <dgm:cxn modelId="{5FCB15F2-D90A-4CB7-AFC5-CA09B9F3C830}" type="presOf" srcId="{80E5B9FB-DE42-4809-BE9A-4BB2C73CB7D8}" destId="{39CA0701-3B80-4A9F-A426-4EDE949E2A3B}" srcOrd="0" destOrd="0" presId="urn:microsoft.com/office/officeart/2005/8/layout/hierarchy2"/>
    <dgm:cxn modelId="{160807EA-9DAB-4F12-AD41-E460AAF9953C}" type="presParOf" srcId="{DA160FBC-EF55-4AEE-9510-829ADE8CC2B9}" destId="{6B52D373-3AD7-49DD-89D4-7BD5B4665786}" srcOrd="0" destOrd="0" presId="urn:microsoft.com/office/officeart/2005/8/layout/hierarchy2"/>
    <dgm:cxn modelId="{032BABC7-3044-4CC2-8E19-2F5FD46AD8EA}" type="presParOf" srcId="{6B52D373-3AD7-49DD-89D4-7BD5B4665786}" destId="{B3FBC7E2-BE8D-4F8E-9CCA-81B4A9BB50F3}" srcOrd="0" destOrd="0" presId="urn:microsoft.com/office/officeart/2005/8/layout/hierarchy2"/>
    <dgm:cxn modelId="{0A306313-F8DF-4E19-83AB-A7497B0ADD39}" type="presParOf" srcId="{6B52D373-3AD7-49DD-89D4-7BD5B4665786}" destId="{4BAA885B-D2A4-46D3-B816-8C8A9DA10BBA}" srcOrd="1" destOrd="0" presId="urn:microsoft.com/office/officeart/2005/8/layout/hierarchy2"/>
    <dgm:cxn modelId="{EA92A842-F679-4760-A6FB-57D5BDD7C2A3}" type="presParOf" srcId="{4BAA885B-D2A4-46D3-B816-8C8A9DA10BBA}" destId="{56D3D75E-9693-4571-9544-4BDE91C337F3}" srcOrd="0" destOrd="0" presId="urn:microsoft.com/office/officeart/2005/8/layout/hierarchy2"/>
    <dgm:cxn modelId="{C2F489C4-5ED8-4E50-B5AF-ABD60464427E}" type="presParOf" srcId="{56D3D75E-9693-4571-9544-4BDE91C337F3}" destId="{ABF0CD04-F806-4433-9000-3CBC3686F2BA}" srcOrd="0" destOrd="0" presId="urn:microsoft.com/office/officeart/2005/8/layout/hierarchy2"/>
    <dgm:cxn modelId="{676F21CD-D9CB-4608-8EB6-71331F65CBB5}" type="presParOf" srcId="{4BAA885B-D2A4-46D3-B816-8C8A9DA10BBA}" destId="{AF65BD82-8EBE-4099-BC06-F578F8FBBD4D}" srcOrd="1" destOrd="0" presId="urn:microsoft.com/office/officeart/2005/8/layout/hierarchy2"/>
    <dgm:cxn modelId="{9FF34217-09C9-452D-864A-791528C2CCF8}" type="presParOf" srcId="{AF65BD82-8EBE-4099-BC06-F578F8FBBD4D}" destId="{CFFCD3C3-40C8-49E3-8194-038BD1855036}" srcOrd="0" destOrd="0" presId="urn:microsoft.com/office/officeart/2005/8/layout/hierarchy2"/>
    <dgm:cxn modelId="{AD67D9E3-2B2D-4CAE-8C9E-C5BF4542713D}" type="presParOf" srcId="{AF65BD82-8EBE-4099-BC06-F578F8FBBD4D}" destId="{443CADE4-74A8-430A-879C-43C13F777A46}" srcOrd="1" destOrd="0" presId="urn:microsoft.com/office/officeart/2005/8/layout/hierarchy2"/>
    <dgm:cxn modelId="{F661B2FB-E8B6-43F1-8F96-84B28E899AD6}" type="presParOf" srcId="{443CADE4-74A8-430A-879C-43C13F777A46}" destId="{7790DBD3-264F-40B7-BBF4-9E8438890C52}" srcOrd="0" destOrd="0" presId="urn:microsoft.com/office/officeart/2005/8/layout/hierarchy2"/>
    <dgm:cxn modelId="{66D6E0B6-C4EB-4AE8-9899-222C5F767633}" type="presParOf" srcId="{7790DBD3-264F-40B7-BBF4-9E8438890C52}" destId="{3DAC8C74-C4C5-44B3-B48A-39B93F0AD6F3}" srcOrd="0" destOrd="0" presId="urn:microsoft.com/office/officeart/2005/8/layout/hierarchy2"/>
    <dgm:cxn modelId="{2AE9849D-C268-4D91-BF02-212B2631D0E0}" type="presParOf" srcId="{443CADE4-74A8-430A-879C-43C13F777A46}" destId="{86E5CE08-5463-4FDB-9F8E-A2B57CB95826}" srcOrd="1" destOrd="0" presId="urn:microsoft.com/office/officeart/2005/8/layout/hierarchy2"/>
    <dgm:cxn modelId="{DD62D9D4-EFD6-41D3-8F6C-5DD7C4A6E02D}" type="presParOf" srcId="{86E5CE08-5463-4FDB-9F8E-A2B57CB95826}" destId="{CED693F1-3AB0-4501-B5F0-CBA5270FBC32}" srcOrd="0" destOrd="0" presId="urn:microsoft.com/office/officeart/2005/8/layout/hierarchy2"/>
    <dgm:cxn modelId="{DCA69E92-72D7-4E5C-BB68-202DF15E0607}" type="presParOf" srcId="{86E5CE08-5463-4FDB-9F8E-A2B57CB95826}" destId="{65E8DDC8-DDDB-450A-AE7E-B02809EEA477}" srcOrd="1" destOrd="0" presId="urn:microsoft.com/office/officeart/2005/8/layout/hierarchy2"/>
    <dgm:cxn modelId="{D8E3E8FD-9137-49B5-A1C6-D8E0E828DA0C}" type="presParOf" srcId="{443CADE4-74A8-430A-879C-43C13F777A46}" destId="{4E29778D-3A66-43E9-AD4D-71D31FD51659}" srcOrd="2" destOrd="0" presId="urn:microsoft.com/office/officeart/2005/8/layout/hierarchy2"/>
    <dgm:cxn modelId="{C113CB64-52D2-424D-95E8-56D65CF3D70D}" type="presParOf" srcId="{4E29778D-3A66-43E9-AD4D-71D31FD51659}" destId="{E0EA7488-A890-4013-8727-82969C74E367}" srcOrd="0" destOrd="0" presId="urn:microsoft.com/office/officeart/2005/8/layout/hierarchy2"/>
    <dgm:cxn modelId="{22EDDE30-0688-4493-ADC7-C4802C946468}" type="presParOf" srcId="{443CADE4-74A8-430A-879C-43C13F777A46}" destId="{C0D5A8F0-AC55-4756-B24F-C4F139B71096}" srcOrd="3" destOrd="0" presId="urn:microsoft.com/office/officeart/2005/8/layout/hierarchy2"/>
    <dgm:cxn modelId="{9A1E95C6-96A7-455E-BAC3-CF2C67FC8C8F}" type="presParOf" srcId="{C0D5A8F0-AC55-4756-B24F-C4F139B71096}" destId="{39CA0701-3B80-4A9F-A426-4EDE949E2A3B}" srcOrd="0" destOrd="0" presId="urn:microsoft.com/office/officeart/2005/8/layout/hierarchy2"/>
    <dgm:cxn modelId="{FDD9BD11-C7DA-4132-B335-9EA8C811689B}" type="presParOf" srcId="{C0D5A8F0-AC55-4756-B24F-C4F139B71096}" destId="{E276568D-40D5-4C3F-8A44-864C903C7E47}" srcOrd="1" destOrd="0" presId="urn:microsoft.com/office/officeart/2005/8/layout/hierarchy2"/>
    <dgm:cxn modelId="{7B566195-21BE-4B77-BF17-BB394DA72361}" type="presParOf" srcId="{4BAA885B-D2A4-46D3-B816-8C8A9DA10BBA}" destId="{99701915-F675-418B-9D93-A06C48DDB094}" srcOrd="2" destOrd="0" presId="urn:microsoft.com/office/officeart/2005/8/layout/hierarchy2"/>
    <dgm:cxn modelId="{55970761-57FC-4AFC-94A1-7511FB3C90E9}" type="presParOf" srcId="{99701915-F675-418B-9D93-A06C48DDB094}" destId="{434D4883-A109-48AD-99AE-5818160CCC7B}" srcOrd="0" destOrd="0" presId="urn:microsoft.com/office/officeart/2005/8/layout/hierarchy2"/>
    <dgm:cxn modelId="{009D9DBD-902E-485E-ADE7-A647AEDD801B}" type="presParOf" srcId="{4BAA885B-D2A4-46D3-B816-8C8A9DA10BBA}" destId="{B4571396-7AEA-434A-96A7-6662FDBB3DE1}" srcOrd="3" destOrd="0" presId="urn:microsoft.com/office/officeart/2005/8/layout/hierarchy2"/>
    <dgm:cxn modelId="{AB43A189-76CE-4807-B463-346F8B4E2E11}" type="presParOf" srcId="{B4571396-7AEA-434A-96A7-6662FDBB3DE1}" destId="{57B86962-2F01-41AA-A0CF-9FBE87C79D9E}" srcOrd="0" destOrd="0" presId="urn:microsoft.com/office/officeart/2005/8/layout/hierarchy2"/>
    <dgm:cxn modelId="{823CB831-AE5C-4352-A77A-47211E6E6822}" type="presParOf" srcId="{B4571396-7AEA-434A-96A7-6662FDBB3DE1}" destId="{1195AB0A-7163-4035-8E00-EE8BBDB20441}" srcOrd="1" destOrd="0" presId="urn:microsoft.com/office/officeart/2005/8/layout/hierarchy2"/>
    <dgm:cxn modelId="{0E678931-9A3D-45AD-A5E6-EC020AF1EDA0}" type="presParOf" srcId="{1195AB0A-7163-4035-8E00-EE8BBDB20441}" destId="{592FB7B7-88BD-4030-92E9-47006EF8941A}" srcOrd="0" destOrd="0" presId="urn:microsoft.com/office/officeart/2005/8/layout/hierarchy2"/>
    <dgm:cxn modelId="{A58B2080-D4F9-455E-8CC9-DD7FD7A5E9D1}" type="presParOf" srcId="{592FB7B7-88BD-4030-92E9-47006EF8941A}" destId="{52B15ABF-8B97-4962-A105-15772390F3E7}" srcOrd="0" destOrd="0" presId="urn:microsoft.com/office/officeart/2005/8/layout/hierarchy2"/>
    <dgm:cxn modelId="{A5DD1E91-BE36-470F-A4E4-7EAD5B509BED}" type="presParOf" srcId="{1195AB0A-7163-4035-8E00-EE8BBDB20441}" destId="{807C6DAD-8109-4316-BA6A-53A961146F81}" srcOrd="1" destOrd="0" presId="urn:microsoft.com/office/officeart/2005/8/layout/hierarchy2"/>
    <dgm:cxn modelId="{D8D18CC8-42F1-44AB-9D82-A5121EF2D135}" type="presParOf" srcId="{807C6DAD-8109-4316-BA6A-53A961146F81}" destId="{93945B27-2691-4B38-A91E-52D116AED5D3}" srcOrd="0" destOrd="0" presId="urn:microsoft.com/office/officeart/2005/8/layout/hierarchy2"/>
    <dgm:cxn modelId="{7B010A1E-997F-47CF-AA9D-BC44E24819BA}" type="presParOf" srcId="{807C6DAD-8109-4316-BA6A-53A961146F81}" destId="{E4955B87-5538-4BA7-A44D-8D65F6ECC75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35863-62BD-48EA-A789-6ED3CA030AB5}" type="doc">
      <dgm:prSet loTypeId="urn:microsoft.com/office/officeart/2005/8/layout/radial5" loCatId="relationship" qsTypeId="urn:microsoft.com/office/officeart/2005/8/quickstyle/3d3" qsCatId="3D" csTypeId="urn:microsoft.com/office/officeart/2005/8/colors/accent1_2#2" csCatId="accent1" phldr="1"/>
      <dgm:spPr/>
      <dgm:t>
        <a:bodyPr/>
        <a:lstStyle/>
        <a:p>
          <a:endParaRPr lang="zh-CN" altLang="en-US"/>
        </a:p>
      </dgm:t>
    </dgm:pt>
    <dgm:pt modelId="{8EF033A7-5855-4799-8AC4-65FB688A73CE}">
      <dgm:prSet phldrT="[文本]"/>
      <dgm:spPr/>
      <dgm:t>
        <a:bodyPr/>
        <a:lstStyle/>
        <a:p>
          <a:r>
            <a:rPr lang="en-US" altLang="zh-CN" dirty="0" smtClean="0">
              <a:solidFill>
                <a:schemeClr val="tx1"/>
              </a:solidFill>
            </a:rPr>
            <a:t>ARM</a:t>
          </a:r>
          <a:endParaRPr lang="zh-CN" altLang="en-US" dirty="0">
            <a:solidFill>
              <a:schemeClr val="tx1"/>
            </a:solidFill>
          </a:endParaRPr>
        </a:p>
      </dgm:t>
    </dgm:pt>
    <dgm:pt modelId="{8B57463D-4724-4D4C-84B0-D9FD6925659C}" cxnId="{EFF4396A-5EBE-4FC3-AA95-C08D03334616}" type="parTrans">
      <dgm:prSet/>
      <dgm:spPr/>
      <dgm:t>
        <a:bodyPr/>
        <a:lstStyle/>
        <a:p>
          <a:endParaRPr lang="zh-CN" altLang="en-US"/>
        </a:p>
      </dgm:t>
    </dgm:pt>
    <dgm:pt modelId="{708CB2B2-731F-46D7-BC98-6FD2B39DAEDA}" cxnId="{EFF4396A-5EBE-4FC3-AA95-C08D03334616}" type="sibTrans">
      <dgm:prSet/>
      <dgm:spPr/>
      <dgm:t>
        <a:bodyPr/>
        <a:lstStyle/>
        <a:p>
          <a:endParaRPr lang="zh-CN" altLang="en-US"/>
        </a:p>
      </dgm:t>
    </dgm:pt>
    <dgm:pt modelId="{D0B0842B-A753-4ACB-B437-8D1AF40FA790}">
      <dgm:prSet phldrT="[文本]" custT="1"/>
      <dgm:spPr/>
      <dgm:t>
        <a:bodyPr/>
        <a:lstStyle/>
        <a:p>
          <a:r>
            <a:rPr lang="en-US" altLang="zh-CN" sz="1600" b="1" dirty="0" err="1" smtClean="0">
              <a:solidFill>
                <a:schemeClr val="tx1"/>
              </a:solidFill>
            </a:rPr>
            <a:t>XScale</a:t>
          </a:r>
          <a:endParaRPr lang="zh-CN" altLang="en-US" sz="1600" b="1" dirty="0">
            <a:solidFill>
              <a:schemeClr val="tx1"/>
            </a:solidFill>
          </a:endParaRPr>
        </a:p>
      </dgm:t>
    </dgm:pt>
    <dgm:pt modelId="{8586A726-34CA-41AC-AFAD-F0917EAC17EA}" cxnId="{CE983E6D-75E5-4F86-B471-0B04EA3A5596}" type="parTrans">
      <dgm:prSet/>
      <dgm:spPr/>
      <dgm:t>
        <a:bodyPr/>
        <a:lstStyle/>
        <a:p>
          <a:endParaRPr lang="zh-CN" altLang="en-US"/>
        </a:p>
      </dgm:t>
    </dgm:pt>
    <dgm:pt modelId="{6DA5B2EE-1519-44F3-9102-75D5941B7DC7}" cxnId="{CE983E6D-75E5-4F86-B471-0B04EA3A5596}" type="sibTrans">
      <dgm:prSet/>
      <dgm:spPr/>
      <dgm:t>
        <a:bodyPr/>
        <a:lstStyle/>
        <a:p>
          <a:endParaRPr lang="zh-CN" altLang="en-US"/>
        </a:p>
      </dgm:t>
    </dgm:pt>
    <dgm:pt modelId="{A9041667-6912-40CF-A048-02BF35F821A6}">
      <dgm:prSet phldrT="[文本]" custT="1"/>
      <dgm:spPr/>
      <dgm:t>
        <a:bodyPr/>
        <a:lstStyle/>
        <a:p>
          <a:r>
            <a:rPr lang="en-US" sz="1600" b="1" dirty="0" smtClean="0">
              <a:solidFill>
                <a:schemeClr val="tx1"/>
              </a:solidFill>
            </a:rPr>
            <a:t>OMAP</a:t>
          </a:r>
          <a:endParaRPr lang="zh-CN" altLang="en-US" sz="1600" b="1" dirty="0">
            <a:solidFill>
              <a:schemeClr val="tx1"/>
            </a:solidFill>
          </a:endParaRPr>
        </a:p>
      </dgm:t>
    </dgm:pt>
    <dgm:pt modelId="{D15842F1-39FB-40DC-ACA4-9DA7F898321C}" cxnId="{68614A1D-BAF6-44BA-92B6-B5202E0C574C}" type="parTrans">
      <dgm:prSet/>
      <dgm:spPr/>
      <dgm:t>
        <a:bodyPr/>
        <a:lstStyle/>
        <a:p>
          <a:endParaRPr lang="zh-CN" altLang="en-US"/>
        </a:p>
      </dgm:t>
    </dgm:pt>
    <dgm:pt modelId="{7571CF43-4A43-48B3-A9A5-5B73E4A16B02}" cxnId="{68614A1D-BAF6-44BA-92B6-B5202E0C574C}" type="sibTrans">
      <dgm:prSet/>
      <dgm:spPr/>
      <dgm:t>
        <a:bodyPr/>
        <a:lstStyle/>
        <a:p>
          <a:endParaRPr lang="zh-CN" altLang="en-US"/>
        </a:p>
      </dgm:t>
    </dgm:pt>
    <dgm:pt modelId="{55FC7A3A-6EF8-43A3-A40F-3242EF99AED9}">
      <dgm:prSet phldrT="[文本]" custT="1"/>
      <dgm:spPr/>
      <dgm:t>
        <a:bodyPr/>
        <a:lstStyle/>
        <a:p>
          <a:r>
            <a:rPr lang="en-US" altLang="zh-CN" sz="1600" b="1" dirty="0" smtClean="0">
              <a:solidFill>
                <a:schemeClr val="tx1"/>
              </a:solidFill>
            </a:rPr>
            <a:t>LPC</a:t>
          </a:r>
          <a:endParaRPr lang="zh-CN" altLang="en-US" sz="1600" b="1" dirty="0">
            <a:solidFill>
              <a:schemeClr val="tx1"/>
            </a:solidFill>
          </a:endParaRPr>
        </a:p>
      </dgm:t>
    </dgm:pt>
    <dgm:pt modelId="{787BA495-43E9-499A-8D8C-479A3030EBFB}" cxnId="{3A3A0E45-4CA5-48D4-8CBD-7DC940FFB2EE}" type="parTrans">
      <dgm:prSet/>
      <dgm:spPr/>
      <dgm:t>
        <a:bodyPr/>
        <a:lstStyle/>
        <a:p>
          <a:endParaRPr lang="zh-CN" altLang="en-US"/>
        </a:p>
      </dgm:t>
    </dgm:pt>
    <dgm:pt modelId="{3723823D-6B28-4850-80A2-D7B6C38FEA78}" cxnId="{3A3A0E45-4CA5-48D4-8CBD-7DC940FFB2EE}" type="sibTrans">
      <dgm:prSet/>
      <dgm:spPr/>
      <dgm:t>
        <a:bodyPr/>
        <a:lstStyle/>
        <a:p>
          <a:endParaRPr lang="zh-CN" altLang="en-US"/>
        </a:p>
      </dgm:t>
    </dgm:pt>
    <dgm:pt modelId="{EC864604-A450-4C21-B845-7D36870FCABF}">
      <dgm:prSet phldrT="[文本]" custT="1"/>
      <dgm:spPr/>
      <dgm:t>
        <a:bodyPr/>
        <a:lstStyle/>
        <a:p>
          <a:r>
            <a:rPr lang="en-US" altLang="zh-CN" sz="1600" b="1" dirty="0" smtClean="0">
              <a:solidFill>
                <a:schemeClr val="tx1"/>
              </a:solidFill>
            </a:rPr>
            <a:t> S3C24XX</a:t>
          </a:r>
        </a:p>
        <a:p>
          <a:r>
            <a:rPr lang="en-US" altLang="zh-CN" sz="1600" b="1" dirty="0" smtClean="0">
              <a:solidFill>
                <a:schemeClr val="tx1"/>
              </a:solidFill>
            </a:rPr>
            <a:t>64xx</a:t>
          </a:r>
          <a:endParaRPr lang="zh-CN" altLang="en-US" sz="1600" b="1" dirty="0">
            <a:solidFill>
              <a:schemeClr val="tx1"/>
            </a:solidFill>
          </a:endParaRPr>
        </a:p>
      </dgm:t>
    </dgm:pt>
    <dgm:pt modelId="{AA4CF19C-237D-47D1-9971-47339DED971C}" cxnId="{01786510-44D3-4817-A8E3-1C3501AF2E99}" type="parTrans">
      <dgm:prSet/>
      <dgm:spPr/>
      <dgm:t>
        <a:bodyPr/>
        <a:lstStyle/>
        <a:p>
          <a:endParaRPr lang="zh-CN" altLang="en-US"/>
        </a:p>
      </dgm:t>
    </dgm:pt>
    <dgm:pt modelId="{83DDBD92-27A1-46EC-B45A-5E1720484922}" cxnId="{01786510-44D3-4817-A8E3-1C3501AF2E99}" type="sibTrans">
      <dgm:prSet/>
      <dgm:spPr/>
      <dgm:t>
        <a:bodyPr/>
        <a:lstStyle/>
        <a:p>
          <a:endParaRPr lang="zh-CN" altLang="en-US"/>
        </a:p>
      </dgm:t>
    </dgm:pt>
    <dgm:pt modelId="{E72685E7-EADE-482F-B226-F491C2564C0B}">
      <dgm:prSet phldrT="[文本]" custT="1"/>
      <dgm:spPr/>
      <dgm:t>
        <a:bodyPr/>
        <a:lstStyle/>
        <a:p>
          <a:r>
            <a:rPr lang="en-US" altLang="zh-CN" sz="1600" b="1" dirty="0" smtClean="0">
              <a:solidFill>
                <a:schemeClr val="tx1"/>
              </a:solidFill>
            </a:rPr>
            <a:t>AT91xx</a:t>
          </a:r>
        </a:p>
        <a:p>
          <a:r>
            <a:rPr lang="en-US" altLang="zh-CN" sz="1600" b="1" dirty="0" smtClean="0">
              <a:solidFill>
                <a:schemeClr val="tx1"/>
              </a:solidFill>
            </a:rPr>
            <a:t>AT92XX</a:t>
          </a:r>
          <a:endParaRPr lang="zh-CN" altLang="en-US" sz="1600" b="1" dirty="0">
            <a:solidFill>
              <a:schemeClr val="tx1"/>
            </a:solidFill>
          </a:endParaRPr>
        </a:p>
      </dgm:t>
    </dgm:pt>
    <dgm:pt modelId="{19131BB1-79E1-4168-9ABC-5E5B7D4CDEFA}" cxnId="{DFE09F6C-18A9-4690-A1BC-B2002C2ACA91}" type="parTrans">
      <dgm:prSet/>
      <dgm:spPr/>
      <dgm:t>
        <a:bodyPr/>
        <a:lstStyle/>
        <a:p>
          <a:endParaRPr lang="zh-CN" altLang="en-US"/>
        </a:p>
      </dgm:t>
    </dgm:pt>
    <dgm:pt modelId="{2ED5695A-7690-45DF-AC18-4F25FC0396E4}" cxnId="{DFE09F6C-18A9-4690-A1BC-B2002C2ACA91}" type="sibTrans">
      <dgm:prSet/>
      <dgm:spPr/>
      <dgm:t>
        <a:bodyPr/>
        <a:lstStyle/>
        <a:p>
          <a:endParaRPr lang="zh-CN" altLang="en-US"/>
        </a:p>
      </dgm:t>
    </dgm:pt>
    <dgm:pt modelId="{2513C5C5-6C14-460D-BB5B-835CC63E571E}" type="pres">
      <dgm:prSet presAssocID="{F9E35863-62BD-48EA-A789-6ED3CA030AB5}" presName="Name0" presStyleCnt="0">
        <dgm:presLayoutVars>
          <dgm:chMax val="1"/>
          <dgm:dir/>
          <dgm:animLvl val="ctr"/>
          <dgm:resizeHandles val="exact"/>
        </dgm:presLayoutVars>
      </dgm:prSet>
      <dgm:spPr/>
      <dgm:t>
        <a:bodyPr/>
        <a:lstStyle/>
        <a:p>
          <a:endParaRPr lang="zh-CN" altLang="en-US"/>
        </a:p>
      </dgm:t>
    </dgm:pt>
    <dgm:pt modelId="{EA968419-42CB-4C71-A136-95EDCC3F8AF1}" type="pres">
      <dgm:prSet presAssocID="{8EF033A7-5855-4799-8AC4-65FB688A73CE}" presName="centerShape" presStyleLbl="node0" presStyleIdx="0" presStyleCnt="1" custLinFactNeighborY="939"/>
      <dgm:spPr/>
      <dgm:t>
        <a:bodyPr/>
        <a:lstStyle/>
        <a:p>
          <a:endParaRPr lang="zh-CN" altLang="en-US"/>
        </a:p>
      </dgm:t>
    </dgm:pt>
    <dgm:pt modelId="{578E7DB3-DE2C-4ED1-A7CF-095A4416719D}" type="pres">
      <dgm:prSet presAssocID="{8586A726-34CA-41AC-AFAD-F0917EAC17EA}" presName="parTrans" presStyleLbl="sibTrans2D1" presStyleIdx="0" presStyleCnt="5"/>
      <dgm:spPr/>
      <dgm:t>
        <a:bodyPr/>
        <a:lstStyle/>
        <a:p>
          <a:endParaRPr lang="zh-CN" altLang="en-US"/>
        </a:p>
      </dgm:t>
    </dgm:pt>
    <dgm:pt modelId="{9A2A7EE5-AD47-4EA5-BD3C-A905F6ECB446}" type="pres">
      <dgm:prSet presAssocID="{8586A726-34CA-41AC-AFAD-F0917EAC17EA}" presName="connectorText" presStyleLbl="sibTrans2D1" presStyleIdx="0" presStyleCnt="5"/>
      <dgm:spPr/>
      <dgm:t>
        <a:bodyPr/>
        <a:lstStyle/>
        <a:p>
          <a:endParaRPr lang="zh-CN" altLang="en-US"/>
        </a:p>
      </dgm:t>
    </dgm:pt>
    <dgm:pt modelId="{31AB278E-1E4E-47BB-BD76-8AB7A8525127}" type="pres">
      <dgm:prSet presAssocID="{D0B0842B-A753-4ACB-B437-8D1AF40FA790}" presName="node" presStyleLbl="node1" presStyleIdx="0" presStyleCnt="5" custScaleX="159117" custScaleY="59434">
        <dgm:presLayoutVars>
          <dgm:bulletEnabled val="1"/>
        </dgm:presLayoutVars>
      </dgm:prSet>
      <dgm:spPr/>
      <dgm:t>
        <a:bodyPr/>
        <a:lstStyle/>
        <a:p>
          <a:endParaRPr lang="zh-CN" altLang="en-US"/>
        </a:p>
      </dgm:t>
    </dgm:pt>
    <dgm:pt modelId="{B5ED86A5-ADB6-4B32-A276-9AC629D51995}" type="pres">
      <dgm:prSet presAssocID="{D15842F1-39FB-40DC-ACA4-9DA7F898321C}" presName="parTrans" presStyleLbl="sibTrans2D1" presStyleIdx="1" presStyleCnt="5"/>
      <dgm:spPr/>
      <dgm:t>
        <a:bodyPr/>
        <a:lstStyle/>
        <a:p>
          <a:endParaRPr lang="zh-CN" altLang="en-US"/>
        </a:p>
      </dgm:t>
    </dgm:pt>
    <dgm:pt modelId="{25A7A3C6-10CA-4B78-9468-523DB7DA00E6}" type="pres">
      <dgm:prSet presAssocID="{D15842F1-39FB-40DC-ACA4-9DA7F898321C}" presName="connectorText" presStyleLbl="sibTrans2D1" presStyleIdx="1" presStyleCnt="5"/>
      <dgm:spPr/>
      <dgm:t>
        <a:bodyPr/>
        <a:lstStyle/>
        <a:p>
          <a:endParaRPr lang="zh-CN" altLang="en-US"/>
        </a:p>
      </dgm:t>
    </dgm:pt>
    <dgm:pt modelId="{CBDA44EC-6742-47AA-8995-83E6A141F244}" type="pres">
      <dgm:prSet presAssocID="{A9041667-6912-40CF-A048-02BF35F821A6}" presName="node" presStyleLbl="node1" presStyleIdx="1" presStyleCnt="5" custScaleX="159117" custScaleY="59434" custRadScaleRad="113502">
        <dgm:presLayoutVars>
          <dgm:bulletEnabled val="1"/>
        </dgm:presLayoutVars>
      </dgm:prSet>
      <dgm:spPr/>
      <dgm:t>
        <a:bodyPr/>
        <a:lstStyle/>
        <a:p>
          <a:endParaRPr lang="zh-CN" altLang="en-US"/>
        </a:p>
      </dgm:t>
    </dgm:pt>
    <dgm:pt modelId="{8EF90881-8CA4-4BD4-B5C8-9CEAD1090D99}" type="pres">
      <dgm:prSet presAssocID="{787BA495-43E9-499A-8D8C-479A3030EBFB}" presName="parTrans" presStyleLbl="sibTrans2D1" presStyleIdx="2" presStyleCnt="5"/>
      <dgm:spPr/>
      <dgm:t>
        <a:bodyPr/>
        <a:lstStyle/>
        <a:p>
          <a:endParaRPr lang="zh-CN" altLang="en-US"/>
        </a:p>
      </dgm:t>
    </dgm:pt>
    <dgm:pt modelId="{598222BE-28CB-40D8-B781-872FDF0200B4}" type="pres">
      <dgm:prSet presAssocID="{787BA495-43E9-499A-8D8C-479A3030EBFB}" presName="connectorText" presStyleLbl="sibTrans2D1" presStyleIdx="2" presStyleCnt="5"/>
      <dgm:spPr/>
      <dgm:t>
        <a:bodyPr/>
        <a:lstStyle/>
        <a:p>
          <a:endParaRPr lang="zh-CN" altLang="en-US"/>
        </a:p>
      </dgm:t>
    </dgm:pt>
    <dgm:pt modelId="{014041FA-1E59-4742-B838-E4DAAD808A56}" type="pres">
      <dgm:prSet presAssocID="{55FC7A3A-6EF8-43A3-A40F-3242EF99AED9}" presName="node" presStyleLbl="node1" presStyleIdx="2" presStyleCnt="5" custScaleX="159117" custScaleY="59434" custRadScaleRad="99510" custRadScaleInc="-21087">
        <dgm:presLayoutVars>
          <dgm:bulletEnabled val="1"/>
        </dgm:presLayoutVars>
      </dgm:prSet>
      <dgm:spPr/>
      <dgm:t>
        <a:bodyPr/>
        <a:lstStyle/>
        <a:p>
          <a:endParaRPr lang="zh-CN" altLang="en-US"/>
        </a:p>
      </dgm:t>
    </dgm:pt>
    <dgm:pt modelId="{A338E96B-353C-4418-8B32-DD148E3BECB2}" type="pres">
      <dgm:prSet presAssocID="{19131BB1-79E1-4168-9ABC-5E5B7D4CDEFA}" presName="parTrans" presStyleLbl="sibTrans2D1" presStyleIdx="3" presStyleCnt="5"/>
      <dgm:spPr/>
      <dgm:t>
        <a:bodyPr/>
        <a:lstStyle/>
        <a:p>
          <a:endParaRPr lang="zh-CN" altLang="en-US"/>
        </a:p>
      </dgm:t>
    </dgm:pt>
    <dgm:pt modelId="{30B47D59-3E30-474A-BD8F-4A5D3EA7D391}" type="pres">
      <dgm:prSet presAssocID="{19131BB1-79E1-4168-9ABC-5E5B7D4CDEFA}" presName="connectorText" presStyleLbl="sibTrans2D1" presStyleIdx="3" presStyleCnt="5"/>
      <dgm:spPr/>
      <dgm:t>
        <a:bodyPr/>
        <a:lstStyle/>
        <a:p>
          <a:endParaRPr lang="zh-CN" altLang="en-US"/>
        </a:p>
      </dgm:t>
    </dgm:pt>
    <dgm:pt modelId="{CBD65648-600B-4180-9D14-34A04B4B496C}" type="pres">
      <dgm:prSet presAssocID="{E72685E7-EADE-482F-B226-F491C2564C0B}" presName="node" presStyleLbl="node1" presStyleIdx="3" presStyleCnt="5" custScaleX="159117" custScaleY="59434" custRadScaleRad="105162" custRadScaleInc="29825">
        <dgm:presLayoutVars>
          <dgm:bulletEnabled val="1"/>
        </dgm:presLayoutVars>
      </dgm:prSet>
      <dgm:spPr/>
      <dgm:t>
        <a:bodyPr/>
        <a:lstStyle/>
        <a:p>
          <a:endParaRPr lang="zh-CN" altLang="en-US"/>
        </a:p>
      </dgm:t>
    </dgm:pt>
    <dgm:pt modelId="{B179A425-4ED9-4D0A-8C3A-F531B3FF9C69}" type="pres">
      <dgm:prSet presAssocID="{AA4CF19C-237D-47D1-9971-47339DED971C}" presName="parTrans" presStyleLbl="sibTrans2D1" presStyleIdx="4" presStyleCnt="5"/>
      <dgm:spPr/>
      <dgm:t>
        <a:bodyPr/>
        <a:lstStyle/>
        <a:p>
          <a:endParaRPr lang="zh-CN" altLang="en-US"/>
        </a:p>
      </dgm:t>
    </dgm:pt>
    <dgm:pt modelId="{90C2D942-4DC5-4A19-B4BB-B710B436A614}" type="pres">
      <dgm:prSet presAssocID="{AA4CF19C-237D-47D1-9971-47339DED971C}" presName="connectorText" presStyleLbl="sibTrans2D1" presStyleIdx="4" presStyleCnt="5"/>
      <dgm:spPr/>
      <dgm:t>
        <a:bodyPr/>
        <a:lstStyle/>
        <a:p>
          <a:endParaRPr lang="zh-CN" altLang="en-US"/>
        </a:p>
      </dgm:t>
    </dgm:pt>
    <dgm:pt modelId="{8343DCF6-C108-4B45-9EE4-94A37019B7FE}" type="pres">
      <dgm:prSet presAssocID="{EC864604-A450-4C21-B845-7D36870FCABF}" presName="node" presStyleLbl="node1" presStyleIdx="4" presStyleCnt="5" custScaleX="159117" custScaleY="59434" custRadScaleRad="118231">
        <dgm:presLayoutVars>
          <dgm:bulletEnabled val="1"/>
        </dgm:presLayoutVars>
      </dgm:prSet>
      <dgm:spPr/>
      <dgm:t>
        <a:bodyPr/>
        <a:lstStyle/>
        <a:p>
          <a:endParaRPr lang="zh-CN" altLang="en-US"/>
        </a:p>
      </dgm:t>
    </dgm:pt>
  </dgm:ptLst>
  <dgm:cxnLst>
    <dgm:cxn modelId="{3A3A0E45-4CA5-48D4-8CBD-7DC940FFB2EE}" srcId="{8EF033A7-5855-4799-8AC4-65FB688A73CE}" destId="{55FC7A3A-6EF8-43A3-A40F-3242EF99AED9}" srcOrd="2" destOrd="0" parTransId="{787BA495-43E9-499A-8D8C-479A3030EBFB}" sibTransId="{3723823D-6B28-4850-80A2-D7B6C38FEA78}"/>
    <dgm:cxn modelId="{6178FDF1-24E3-4D2F-B059-AC5723ABF4F4}" type="presOf" srcId="{19131BB1-79E1-4168-9ABC-5E5B7D4CDEFA}" destId="{30B47D59-3E30-474A-BD8F-4A5D3EA7D391}" srcOrd="1" destOrd="0" presId="urn:microsoft.com/office/officeart/2005/8/layout/radial5"/>
    <dgm:cxn modelId="{6F94B598-17A8-4CD1-AD4F-AB64AD83BADB}" type="presOf" srcId="{AA4CF19C-237D-47D1-9971-47339DED971C}" destId="{B179A425-4ED9-4D0A-8C3A-F531B3FF9C69}" srcOrd="0" destOrd="0" presId="urn:microsoft.com/office/officeart/2005/8/layout/radial5"/>
    <dgm:cxn modelId="{2D30BBDC-5FDC-407C-8EB2-8A05ECB5071C}" type="presOf" srcId="{19131BB1-79E1-4168-9ABC-5E5B7D4CDEFA}" destId="{A338E96B-353C-4418-8B32-DD148E3BECB2}" srcOrd="0" destOrd="0" presId="urn:microsoft.com/office/officeart/2005/8/layout/radial5"/>
    <dgm:cxn modelId="{AA35B2B9-5FF8-460B-BDCB-71D65873FF56}" type="presOf" srcId="{D15842F1-39FB-40DC-ACA4-9DA7F898321C}" destId="{B5ED86A5-ADB6-4B32-A276-9AC629D51995}" srcOrd="0" destOrd="0" presId="urn:microsoft.com/office/officeart/2005/8/layout/radial5"/>
    <dgm:cxn modelId="{502FDBED-85D2-43A6-8509-5EFC9B7F546D}" type="presOf" srcId="{787BA495-43E9-499A-8D8C-479A3030EBFB}" destId="{8EF90881-8CA4-4BD4-B5C8-9CEAD1090D99}" srcOrd="0" destOrd="0" presId="urn:microsoft.com/office/officeart/2005/8/layout/radial5"/>
    <dgm:cxn modelId="{2B88D879-3201-40DC-B67C-273E0131AE44}" type="presOf" srcId="{8586A726-34CA-41AC-AFAD-F0917EAC17EA}" destId="{578E7DB3-DE2C-4ED1-A7CF-095A4416719D}" srcOrd="0" destOrd="0" presId="urn:microsoft.com/office/officeart/2005/8/layout/radial5"/>
    <dgm:cxn modelId="{CE983E6D-75E5-4F86-B471-0B04EA3A5596}" srcId="{8EF033A7-5855-4799-8AC4-65FB688A73CE}" destId="{D0B0842B-A753-4ACB-B437-8D1AF40FA790}" srcOrd="0" destOrd="0" parTransId="{8586A726-34CA-41AC-AFAD-F0917EAC17EA}" sibTransId="{6DA5B2EE-1519-44F3-9102-75D5941B7DC7}"/>
    <dgm:cxn modelId="{DB65ED36-68A8-4CF7-B360-5D227623B0C6}" type="presOf" srcId="{55FC7A3A-6EF8-43A3-A40F-3242EF99AED9}" destId="{014041FA-1E59-4742-B838-E4DAAD808A56}" srcOrd="0" destOrd="0" presId="urn:microsoft.com/office/officeart/2005/8/layout/radial5"/>
    <dgm:cxn modelId="{BE28522E-14D7-4477-9686-B0D2B95F1299}" type="presOf" srcId="{AA4CF19C-237D-47D1-9971-47339DED971C}" destId="{90C2D942-4DC5-4A19-B4BB-B710B436A614}" srcOrd="1" destOrd="0" presId="urn:microsoft.com/office/officeart/2005/8/layout/radial5"/>
    <dgm:cxn modelId="{EFE2DB77-5597-4025-8360-AFA7B4EDF946}" type="presOf" srcId="{EC864604-A450-4C21-B845-7D36870FCABF}" destId="{8343DCF6-C108-4B45-9EE4-94A37019B7FE}" srcOrd="0" destOrd="0" presId="urn:microsoft.com/office/officeart/2005/8/layout/radial5"/>
    <dgm:cxn modelId="{A8A501A7-CB23-40E7-AA74-7EE1BF8ABF95}" type="presOf" srcId="{8EF033A7-5855-4799-8AC4-65FB688A73CE}" destId="{EA968419-42CB-4C71-A136-95EDCC3F8AF1}" srcOrd="0" destOrd="0" presId="urn:microsoft.com/office/officeart/2005/8/layout/radial5"/>
    <dgm:cxn modelId="{CCB6D858-D11A-43F4-9EAA-45670807DC57}" type="presOf" srcId="{F9E35863-62BD-48EA-A789-6ED3CA030AB5}" destId="{2513C5C5-6C14-460D-BB5B-835CC63E571E}" srcOrd="0" destOrd="0" presId="urn:microsoft.com/office/officeart/2005/8/layout/radial5"/>
    <dgm:cxn modelId="{01786510-44D3-4817-A8E3-1C3501AF2E99}" srcId="{8EF033A7-5855-4799-8AC4-65FB688A73CE}" destId="{EC864604-A450-4C21-B845-7D36870FCABF}" srcOrd="4" destOrd="0" parTransId="{AA4CF19C-237D-47D1-9971-47339DED971C}" sibTransId="{83DDBD92-27A1-46EC-B45A-5E1720484922}"/>
    <dgm:cxn modelId="{DFE09F6C-18A9-4690-A1BC-B2002C2ACA91}" srcId="{8EF033A7-5855-4799-8AC4-65FB688A73CE}" destId="{E72685E7-EADE-482F-B226-F491C2564C0B}" srcOrd="3" destOrd="0" parTransId="{19131BB1-79E1-4168-9ABC-5E5B7D4CDEFA}" sibTransId="{2ED5695A-7690-45DF-AC18-4F25FC0396E4}"/>
    <dgm:cxn modelId="{EFF4396A-5EBE-4FC3-AA95-C08D03334616}" srcId="{F9E35863-62BD-48EA-A789-6ED3CA030AB5}" destId="{8EF033A7-5855-4799-8AC4-65FB688A73CE}" srcOrd="0" destOrd="0" parTransId="{8B57463D-4724-4D4C-84B0-D9FD6925659C}" sibTransId="{708CB2B2-731F-46D7-BC98-6FD2B39DAEDA}"/>
    <dgm:cxn modelId="{DCC0FB52-835F-4BA8-8ACB-6F3250C30CD3}" type="presOf" srcId="{8586A726-34CA-41AC-AFAD-F0917EAC17EA}" destId="{9A2A7EE5-AD47-4EA5-BD3C-A905F6ECB446}" srcOrd="1" destOrd="0" presId="urn:microsoft.com/office/officeart/2005/8/layout/radial5"/>
    <dgm:cxn modelId="{53DFF48D-7D72-4C91-A76A-B9EAC8F70400}" type="presOf" srcId="{787BA495-43E9-499A-8D8C-479A3030EBFB}" destId="{598222BE-28CB-40D8-B781-872FDF0200B4}" srcOrd="1" destOrd="0" presId="urn:microsoft.com/office/officeart/2005/8/layout/radial5"/>
    <dgm:cxn modelId="{90FBEF44-498F-4831-8454-70F82AC5E966}" type="presOf" srcId="{E72685E7-EADE-482F-B226-F491C2564C0B}" destId="{CBD65648-600B-4180-9D14-34A04B4B496C}" srcOrd="0" destOrd="0" presId="urn:microsoft.com/office/officeart/2005/8/layout/radial5"/>
    <dgm:cxn modelId="{47B25FB0-0534-4E0C-AD2F-BEDDFC909CC3}" type="presOf" srcId="{A9041667-6912-40CF-A048-02BF35F821A6}" destId="{CBDA44EC-6742-47AA-8995-83E6A141F244}" srcOrd="0" destOrd="0" presId="urn:microsoft.com/office/officeart/2005/8/layout/radial5"/>
    <dgm:cxn modelId="{D62B764F-8E84-4C72-89DC-7210C8F6C6FC}" type="presOf" srcId="{D0B0842B-A753-4ACB-B437-8D1AF40FA790}" destId="{31AB278E-1E4E-47BB-BD76-8AB7A8525127}" srcOrd="0" destOrd="0" presId="urn:microsoft.com/office/officeart/2005/8/layout/radial5"/>
    <dgm:cxn modelId="{C6C96CCE-9964-4A96-82FD-C539956BD626}" type="presOf" srcId="{D15842F1-39FB-40DC-ACA4-9DA7F898321C}" destId="{25A7A3C6-10CA-4B78-9468-523DB7DA00E6}" srcOrd="1" destOrd="0" presId="urn:microsoft.com/office/officeart/2005/8/layout/radial5"/>
    <dgm:cxn modelId="{68614A1D-BAF6-44BA-92B6-B5202E0C574C}" srcId="{8EF033A7-5855-4799-8AC4-65FB688A73CE}" destId="{A9041667-6912-40CF-A048-02BF35F821A6}" srcOrd="1" destOrd="0" parTransId="{D15842F1-39FB-40DC-ACA4-9DA7F898321C}" sibTransId="{7571CF43-4A43-48B3-A9A5-5B73E4A16B02}"/>
    <dgm:cxn modelId="{772AEEC8-6DA9-44FB-BA75-4B64D17B2C00}" type="presParOf" srcId="{2513C5C5-6C14-460D-BB5B-835CC63E571E}" destId="{EA968419-42CB-4C71-A136-95EDCC3F8AF1}" srcOrd="0" destOrd="0" presId="urn:microsoft.com/office/officeart/2005/8/layout/radial5"/>
    <dgm:cxn modelId="{052ECFBA-C331-4D23-8AFF-8C51D577CFC8}" type="presParOf" srcId="{2513C5C5-6C14-460D-BB5B-835CC63E571E}" destId="{578E7DB3-DE2C-4ED1-A7CF-095A4416719D}" srcOrd="1" destOrd="0" presId="urn:microsoft.com/office/officeart/2005/8/layout/radial5"/>
    <dgm:cxn modelId="{07A29D5B-26E7-4D53-B2DA-9E7D8E4DEEF8}" type="presParOf" srcId="{578E7DB3-DE2C-4ED1-A7CF-095A4416719D}" destId="{9A2A7EE5-AD47-4EA5-BD3C-A905F6ECB446}" srcOrd="0" destOrd="0" presId="urn:microsoft.com/office/officeart/2005/8/layout/radial5"/>
    <dgm:cxn modelId="{0E130A78-4D93-47C7-ABDC-4EFCBEBE0F35}" type="presParOf" srcId="{2513C5C5-6C14-460D-BB5B-835CC63E571E}" destId="{31AB278E-1E4E-47BB-BD76-8AB7A8525127}" srcOrd="2" destOrd="0" presId="urn:microsoft.com/office/officeart/2005/8/layout/radial5"/>
    <dgm:cxn modelId="{589E0742-C36F-4520-BAC3-67363FCD9AC4}" type="presParOf" srcId="{2513C5C5-6C14-460D-BB5B-835CC63E571E}" destId="{B5ED86A5-ADB6-4B32-A276-9AC629D51995}" srcOrd="3" destOrd="0" presId="urn:microsoft.com/office/officeart/2005/8/layout/radial5"/>
    <dgm:cxn modelId="{63B29724-627A-499A-818D-C28E98B3BE9E}" type="presParOf" srcId="{B5ED86A5-ADB6-4B32-A276-9AC629D51995}" destId="{25A7A3C6-10CA-4B78-9468-523DB7DA00E6}" srcOrd="0" destOrd="0" presId="urn:microsoft.com/office/officeart/2005/8/layout/radial5"/>
    <dgm:cxn modelId="{0243AEF3-DD2B-4C76-921D-79531448DBD3}" type="presParOf" srcId="{2513C5C5-6C14-460D-BB5B-835CC63E571E}" destId="{CBDA44EC-6742-47AA-8995-83E6A141F244}" srcOrd="4" destOrd="0" presId="urn:microsoft.com/office/officeart/2005/8/layout/radial5"/>
    <dgm:cxn modelId="{43E905E3-985B-4DEB-B298-44A86B0B5563}" type="presParOf" srcId="{2513C5C5-6C14-460D-BB5B-835CC63E571E}" destId="{8EF90881-8CA4-4BD4-B5C8-9CEAD1090D99}" srcOrd="5" destOrd="0" presId="urn:microsoft.com/office/officeart/2005/8/layout/radial5"/>
    <dgm:cxn modelId="{BCD5D050-A4AD-4A50-9641-F1219661B021}" type="presParOf" srcId="{8EF90881-8CA4-4BD4-B5C8-9CEAD1090D99}" destId="{598222BE-28CB-40D8-B781-872FDF0200B4}" srcOrd="0" destOrd="0" presId="urn:microsoft.com/office/officeart/2005/8/layout/radial5"/>
    <dgm:cxn modelId="{140FEB89-2137-4CF6-8DE8-94783FA21592}" type="presParOf" srcId="{2513C5C5-6C14-460D-BB5B-835CC63E571E}" destId="{014041FA-1E59-4742-B838-E4DAAD808A56}" srcOrd="6" destOrd="0" presId="urn:microsoft.com/office/officeart/2005/8/layout/radial5"/>
    <dgm:cxn modelId="{B612A653-4854-4847-B1D3-A5400413E4B0}" type="presParOf" srcId="{2513C5C5-6C14-460D-BB5B-835CC63E571E}" destId="{A338E96B-353C-4418-8B32-DD148E3BECB2}" srcOrd="7" destOrd="0" presId="urn:microsoft.com/office/officeart/2005/8/layout/radial5"/>
    <dgm:cxn modelId="{D67B4A82-21FB-4D30-AD28-97C077978550}" type="presParOf" srcId="{A338E96B-353C-4418-8B32-DD148E3BECB2}" destId="{30B47D59-3E30-474A-BD8F-4A5D3EA7D391}" srcOrd="0" destOrd="0" presId="urn:microsoft.com/office/officeart/2005/8/layout/radial5"/>
    <dgm:cxn modelId="{98A90728-0951-494B-A596-BD8C7DBC03C1}" type="presParOf" srcId="{2513C5C5-6C14-460D-BB5B-835CC63E571E}" destId="{CBD65648-600B-4180-9D14-34A04B4B496C}" srcOrd="8" destOrd="0" presId="urn:microsoft.com/office/officeart/2005/8/layout/radial5"/>
    <dgm:cxn modelId="{DEC8999F-C6ED-4E98-8890-BE228BBB4D9E}" type="presParOf" srcId="{2513C5C5-6C14-460D-BB5B-835CC63E571E}" destId="{B179A425-4ED9-4D0A-8C3A-F531B3FF9C69}" srcOrd="9" destOrd="0" presId="urn:microsoft.com/office/officeart/2005/8/layout/radial5"/>
    <dgm:cxn modelId="{EE32B3C3-B26E-4BE8-9258-2437596E6ECE}" type="presParOf" srcId="{B179A425-4ED9-4D0A-8C3A-F531B3FF9C69}" destId="{90C2D942-4DC5-4A19-B4BB-B710B436A614}" srcOrd="0" destOrd="0" presId="urn:microsoft.com/office/officeart/2005/8/layout/radial5"/>
    <dgm:cxn modelId="{DA18D6A7-B160-4D3D-9A6B-D26180836FA9}" type="presParOf" srcId="{2513C5C5-6C14-460D-BB5B-835CC63E571E}" destId="{8343DCF6-C108-4B45-9EE4-94A37019B7FE}" srcOrd="1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2B268-325C-4CFE-B541-B493EB4C32A1}" type="doc">
      <dgm:prSet loTypeId="urn:microsoft.com/office/officeart/2005/8/layout/hierarchy2" loCatId="hierarchy" qsTypeId="urn:microsoft.com/office/officeart/2005/8/quickstyle/3d2" qsCatId="3D" csTypeId="urn:microsoft.com/office/officeart/2005/8/colors/accent1_2#3" csCatId="accent1" phldr="1"/>
      <dgm:spPr/>
      <dgm:t>
        <a:bodyPr/>
        <a:lstStyle/>
        <a:p>
          <a:endParaRPr lang="zh-CN" altLang="en-US"/>
        </a:p>
      </dgm:t>
    </dgm:pt>
    <dgm:pt modelId="{5D46B783-62FB-4BE6-8997-FC8D01FD87BD}">
      <dgm:prSet phldrT="[文本]" custT="1"/>
      <dgm:spPr/>
      <dgm:t>
        <a:bodyPr/>
        <a:lstStyle/>
        <a:p>
          <a:r>
            <a:rPr lang="zh-CN" altLang="en-US" sz="2400" b="1" dirty="0" smtClean="0">
              <a:solidFill>
                <a:schemeClr val="tx1"/>
              </a:solidFill>
            </a:rPr>
            <a:t>特点</a:t>
          </a:r>
          <a:endParaRPr lang="zh-CN" altLang="en-US" sz="2400" b="1" dirty="0">
            <a:solidFill>
              <a:schemeClr val="tx1"/>
            </a:solidFill>
          </a:endParaRPr>
        </a:p>
      </dgm:t>
    </dgm:pt>
    <dgm:pt modelId="{B891F1A0-8046-4C92-A342-6B6F79C823E2}" cxnId="{39CFBC16-FAB5-4FC5-8409-691C5D3956A6}" type="parTrans">
      <dgm:prSet/>
      <dgm:spPr/>
      <dgm:t>
        <a:bodyPr/>
        <a:lstStyle/>
        <a:p>
          <a:endParaRPr lang="zh-CN" altLang="en-US"/>
        </a:p>
      </dgm:t>
    </dgm:pt>
    <dgm:pt modelId="{2C2F7FBE-905B-423E-9D73-E5AA475EC31F}" cxnId="{39CFBC16-FAB5-4FC5-8409-691C5D3956A6}" type="sibTrans">
      <dgm:prSet/>
      <dgm:spPr/>
      <dgm:t>
        <a:bodyPr/>
        <a:lstStyle/>
        <a:p>
          <a:endParaRPr lang="zh-CN" altLang="en-US"/>
        </a:p>
      </dgm:t>
    </dgm:pt>
    <dgm:pt modelId="{280FA176-8D22-4355-9FCF-F7EFB60E3FF3}">
      <dgm:prSet phldrT="[文本]" custT="1"/>
      <dgm:spPr/>
      <dgm:t>
        <a:bodyPr/>
        <a:lstStyle/>
        <a:p>
          <a:r>
            <a:rPr lang="zh-CN" altLang="en-US" sz="2400" b="1" dirty="0" smtClean="0">
              <a:solidFill>
                <a:schemeClr val="tx1"/>
              </a:solidFill>
            </a:rPr>
            <a:t>大的、统一的寄存器</a:t>
          </a:r>
          <a:endParaRPr lang="zh-CN" altLang="en-US" sz="2400" b="1" dirty="0">
            <a:solidFill>
              <a:schemeClr val="tx1"/>
            </a:solidFill>
          </a:endParaRPr>
        </a:p>
      </dgm:t>
    </dgm:pt>
    <dgm:pt modelId="{9E7DBC9E-7E1C-485F-98A9-4D81EED2F39A}" cxnId="{589ABB32-6849-4F2F-9071-D55276AD2F30}" type="parTrans">
      <dgm:prSet/>
      <dgm:spPr/>
      <dgm:t>
        <a:bodyPr/>
        <a:lstStyle/>
        <a:p>
          <a:endParaRPr lang="zh-CN" altLang="en-US"/>
        </a:p>
      </dgm:t>
    </dgm:pt>
    <dgm:pt modelId="{7DC59843-7B5C-4265-A2D7-7505DADE91B4}" cxnId="{589ABB32-6849-4F2F-9071-D55276AD2F30}" type="sibTrans">
      <dgm:prSet/>
      <dgm:spPr/>
      <dgm:t>
        <a:bodyPr/>
        <a:lstStyle/>
        <a:p>
          <a:endParaRPr lang="zh-CN" altLang="en-US"/>
        </a:p>
      </dgm:t>
    </dgm:pt>
    <dgm:pt modelId="{1B5C3DE9-A16F-4E54-BDA7-3FD1ED9A0447}">
      <dgm:prSet phldrT="[文本]" custT="1"/>
      <dgm:spPr/>
      <dgm:t>
        <a:bodyPr/>
        <a:lstStyle/>
        <a:p>
          <a:r>
            <a:rPr lang="zh-CN" sz="2400" b="1" dirty="0" smtClean="0">
              <a:solidFill>
                <a:schemeClr val="tx1"/>
              </a:solidFill>
            </a:rPr>
            <a:t>具有</a:t>
          </a:r>
          <a:r>
            <a:rPr lang="zh-CN" altLang="en-US" sz="2400" b="1" dirty="0" smtClean="0">
              <a:solidFill>
                <a:schemeClr val="tx1"/>
              </a:solidFill>
            </a:rPr>
            <a:t>加</a:t>
          </a:r>
          <a:r>
            <a:rPr lang="zh-CN" sz="2400" b="1" dirty="0" smtClean="0">
              <a:solidFill>
                <a:schemeClr val="tx1"/>
              </a:solidFill>
            </a:rPr>
            <a:t>载</a:t>
          </a:r>
          <a:r>
            <a:rPr lang="en-US" sz="2400" b="1" dirty="0" smtClean="0">
              <a:solidFill>
                <a:schemeClr val="tx1"/>
              </a:solidFill>
            </a:rPr>
            <a:t>/</a:t>
          </a:r>
          <a:r>
            <a:rPr lang="zh-CN" sz="2400" b="1" dirty="0" smtClean="0">
              <a:solidFill>
                <a:schemeClr val="tx1"/>
              </a:solidFill>
            </a:rPr>
            <a:t>存</a:t>
          </a:r>
          <a:r>
            <a:rPr lang="zh-CN" altLang="en-US" sz="2400" b="1" dirty="0" smtClean="0">
              <a:solidFill>
                <a:schemeClr val="tx1"/>
              </a:solidFill>
            </a:rPr>
            <a:t>储指令批量传输数据</a:t>
          </a:r>
          <a:endParaRPr lang="zh-CN" altLang="en-US" sz="2400" b="1" dirty="0">
            <a:solidFill>
              <a:schemeClr val="tx1"/>
            </a:solidFill>
          </a:endParaRPr>
        </a:p>
      </dgm:t>
    </dgm:pt>
    <dgm:pt modelId="{42694503-91D9-4969-9977-D8C413700197}" cxnId="{10583E5B-2C9F-4D59-AF80-3E1F024F9F8A}" type="parTrans">
      <dgm:prSet/>
      <dgm:spPr/>
      <dgm:t>
        <a:bodyPr/>
        <a:lstStyle/>
        <a:p>
          <a:endParaRPr lang="zh-CN" altLang="en-US"/>
        </a:p>
      </dgm:t>
    </dgm:pt>
    <dgm:pt modelId="{6C5BC828-B2BB-436F-A176-E5B567744CCD}" cxnId="{10583E5B-2C9F-4D59-AF80-3E1F024F9F8A}" type="sibTrans">
      <dgm:prSet/>
      <dgm:spPr/>
      <dgm:t>
        <a:bodyPr/>
        <a:lstStyle/>
        <a:p>
          <a:endParaRPr lang="zh-CN" altLang="en-US"/>
        </a:p>
      </dgm:t>
    </dgm:pt>
    <dgm:pt modelId="{F8A993B0-4B6B-41E7-8AFA-15F5269B0B9D}">
      <dgm:prSet phldrT="[文本]" custT="1"/>
      <dgm:spPr/>
      <dgm:t>
        <a:bodyPr/>
        <a:lstStyle/>
        <a:p>
          <a:r>
            <a:rPr lang="zh-CN" altLang="en-US" sz="2400" b="1" dirty="0" smtClean="0">
              <a:solidFill>
                <a:schemeClr val="tx1"/>
              </a:solidFill>
            </a:rPr>
            <a:t>寻址模式简单</a:t>
          </a:r>
          <a:endParaRPr lang="zh-CN" altLang="en-US" sz="2400" b="1" dirty="0">
            <a:solidFill>
              <a:schemeClr val="tx1"/>
            </a:solidFill>
          </a:endParaRPr>
        </a:p>
      </dgm:t>
    </dgm:pt>
    <dgm:pt modelId="{A778BF0C-BA22-42CA-8B88-38BFCC76A8D4}" cxnId="{AD94F402-9442-4A04-A032-2CA071D5E088}" type="parTrans">
      <dgm:prSet/>
      <dgm:spPr/>
      <dgm:t>
        <a:bodyPr/>
        <a:lstStyle/>
        <a:p>
          <a:endParaRPr lang="zh-CN" altLang="en-US"/>
        </a:p>
      </dgm:t>
    </dgm:pt>
    <dgm:pt modelId="{AA3FFB5B-80AD-4FC5-BA49-8E549C1CDB58}" cxnId="{AD94F402-9442-4A04-A032-2CA071D5E088}" type="sibTrans">
      <dgm:prSet/>
      <dgm:spPr/>
      <dgm:t>
        <a:bodyPr/>
        <a:lstStyle/>
        <a:p>
          <a:endParaRPr lang="zh-CN" altLang="en-US"/>
        </a:p>
      </dgm:t>
    </dgm:pt>
    <dgm:pt modelId="{7F90F815-9371-42A2-9EF8-7F775648C551}">
      <dgm:prSet phldrT="[文本]" custT="1"/>
      <dgm:spPr/>
      <dgm:t>
        <a:bodyPr/>
        <a:lstStyle/>
        <a:p>
          <a:r>
            <a:rPr lang="zh-CN" altLang="en-US" sz="2400" b="1" dirty="0" smtClean="0">
              <a:solidFill>
                <a:schemeClr val="tx1"/>
              </a:solidFill>
            </a:rPr>
            <a:t>统一和固定长度的指令域</a:t>
          </a:r>
          <a:endParaRPr lang="zh-CN" altLang="en-US" sz="2400" b="1" dirty="0">
            <a:solidFill>
              <a:schemeClr val="tx1"/>
            </a:solidFill>
          </a:endParaRPr>
        </a:p>
      </dgm:t>
    </dgm:pt>
    <dgm:pt modelId="{FD05F1D3-3B91-4725-A920-201BCFA78187}" cxnId="{C968DA8A-6940-4490-AB8F-C6B824AD815E}" type="parTrans">
      <dgm:prSet/>
      <dgm:spPr/>
      <dgm:t>
        <a:bodyPr/>
        <a:lstStyle/>
        <a:p>
          <a:endParaRPr lang="zh-CN" altLang="en-US"/>
        </a:p>
      </dgm:t>
    </dgm:pt>
    <dgm:pt modelId="{C0C2EBF1-9B6C-43EF-9185-043284E8BC7D}" cxnId="{C968DA8A-6940-4490-AB8F-C6B824AD815E}" type="sibTrans">
      <dgm:prSet/>
      <dgm:spPr/>
      <dgm:t>
        <a:bodyPr/>
        <a:lstStyle/>
        <a:p>
          <a:endParaRPr lang="zh-CN" altLang="en-US"/>
        </a:p>
      </dgm:t>
    </dgm:pt>
    <dgm:pt modelId="{AC139820-EEB2-4179-978D-DEE353389A81}" type="pres">
      <dgm:prSet presAssocID="{8AB2B268-325C-4CFE-B541-B493EB4C32A1}" presName="diagram" presStyleCnt="0">
        <dgm:presLayoutVars>
          <dgm:chPref val="1"/>
          <dgm:dir/>
          <dgm:animOne val="branch"/>
          <dgm:animLvl val="lvl"/>
          <dgm:resizeHandles val="exact"/>
        </dgm:presLayoutVars>
      </dgm:prSet>
      <dgm:spPr/>
      <dgm:t>
        <a:bodyPr/>
        <a:lstStyle/>
        <a:p>
          <a:endParaRPr lang="zh-CN" altLang="en-US"/>
        </a:p>
      </dgm:t>
    </dgm:pt>
    <dgm:pt modelId="{3D1AEC28-FED8-491E-B6CF-DE0517C0499C}" type="pres">
      <dgm:prSet presAssocID="{5D46B783-62FB-4BE6-8997-FC8D01FD87BD}" presName="root1" presStyleCnt="0"/>
      <dgm:spPr/>
    </dgm:pt>
    <dgm:pt modelId="{7BD9BD6B-3FBE-45B3-8A7B-DA069658A753}" type="pres">
      <dgm:prSet presAssocID="{5D46B783-62FB-4BE6-8997-FC8D01FD87BD}" presName="LevelOneTextNode" presStyleLbl="node0" presStyleIdx="0" presStyleCnt="1" custScaleX="120049" custScaleY="178883">
        <dgm:presLayoutVars>
          <dgm:chPref val="3"/>
        </dgm:presLayoutVars>
      </dgm:prSet>
      <dgm:spPr/>
      <dgm:t>
        <a:bodyPr/>
        <a:lstStyle/>
        <a:p>
          <a:endParaRPr lang="zh-CN" altLang="en-US"/>
        </a:p>
      </dgm:t>
    </dgm:pt>
    <dgm:pt modelId="{C997E62E-7913-4B81-B2A2-D9D1D97EA766}" type="pres">
      <dgm:prSet presAssocID="{5D46B783-62FB-4BE6-8997-FC8D01FD87BD}" presName="level2hierChild" presStyleCnt="0"/>
      <dgm:spPr/>
    </dgm:pt>
    <dgm:pt modelId="{B417F135-5B3A-4858-9D86-B6AEB6D66865}" type="pres">
      <dgm:prSet presAssocID="{9E7DBC9E-7E1C-485F-98A9-4D81EED2F39A}" presName="conn2-1" presStyleLbl="parChTrans1D2" presStyleIdx="0" presStyleCnt="4"/>
      <dgm:spPr/>
      <dgm:t>
        <a:bodyPr/>
        <a:lstStyle/>
        <a:p>
          <a:endParaRPr lang="zh-CN" altLang="en-US"/>
        </a:p>
      </dgm:t>
    </dgm:pt>
    <dgm:pt modelId="{72542438-6E46-4241-92D3-63219391B0F5}" type="pres">
      <dgm:prSet presAssocID="{9E7DBC9E-7E1C-485F-98A9-4D81EED2F39A}" presName="connTx" presStyleLbl="parChTrans1D2" presStyleIdx="0" presStyleCnt="4"/>
      <dgm:spPr/>
      <dgm:t>
        <a:bodyPr/>
        <a:lstStyle/>
        <a:p>
          <a:endParaRPr lang="zh-CN" altLang="en-US"/>
        </a:p>
      </dgm:t>
    </dgm:pt>
    <dgm:pt modelId="{DC9D6BD8-10A5-4463-9948-D6F98D925251}" type="pres">
      <dgm:prSet presAssocID="{280FA176-8D22-4355-9FCF-F7EFB60E3FF3}" presName="root2" presStyleCnt="0"/>
      <dgm:spPr/>
    </dgm:pt>
    <dgm:pt modelId="{BBD87782-75B3-449E-89FF-60A3F255B6F1}" type="pres">
      <dgm:prSet presAssocID="{280FA176-8D22-4355-9FCF-F7EFB60E3FF3}" presName="LevelTwoTextNode" presStyleLbl="node2" presStyleIdx="0" presStyleCnt="4" custScaleX="485545" custScaleY="104420" custLinFactY="-48910" custLinFactNeighborY="-100000">
        <dgm:presLayoutVars>
          <dgm:chPref val="3"/>
        </dgm:presLayoutVars>
      </dgm:prSet>
      <dgm:spPr/>
      <dgm:t>
        <a:bodyPr/>
        <a:lstStyle/>
        <a:p>
          <a:endParaRPr lang="zh-CN" altLang="en-US"/>
        </a:p>
      </dgm:t>
    </dgm:pt>
    <dgm:pt modelId="{96B4894E-C22F-4DB6-AFB2-3977E73715A0}" type="pres">
      <dgm:prSet presAssocID="{280FA176-8D22-4355-9FCF-F7EFB60E3FF3}" presName="level3hierChild" presStyleCnt="0"/>
      <dgm:spPr/>
    </dgm:pt>
    <dgm:pt modelId="{BBFB3E40-38F7-49CD-A19D-EB1458FC7801}" type="pres">
      <dgm:prSet presAssocID="{42694503-91D9-4969-9977-D8C413700197}" presName="conn2-1" presStyleLbl="parChTrans1D2" presStyleIdx="1" presStyleCnt="4"/>
      <dgm:spPr/>
      <dgm:t>
        <a:bodyPr/>
        <a:lstStyle/>
        <a:p>
          <a:endParaRPr lang="zh-CN" altLang="en-US"/>
        </a:p>
      </dgm:t>
    </dgm:pt>
    <dgm:pt modelId="{6008E6AC-B4AA-4214-8216-58725525613B}" type="pres">
      <dgm:prSet presAssocID="{42694503-91D9-4969-9977-D8C413700197}" presName="connTx" presStyleLbl="parChTrans1D2" presStyleIdx="1" presStyleCnt="4"/>
      <dgm:spPr/>
      <dgm:t>
        <a:bodyPr/>
        <a:lstStyle/>
        <a:p>
          <a:endParaRPr lang="zh-CN" altLang="en-US"/>
        </a:p>
      </dgm:t>
    </dgm:pt>
    <dgm:pt modelId="{C421D13D-AA12-428D-A500-B234FCDE439E}" type="pres">
      <dgm:prSet presAssocID="{1B5C3DE9-A16F-4E54-BDA7-3FD1ED9A0447}" presName="root2" presStyleCnt="0"/>
      <dgm:spPr/>
    </dgm:pt>
    <dgm:pt modelId="{EDE78F13-571D-4B9A-923C-33BE06FFD698}" type="pres">
      <dgm:prSet presAssocID="{1B5C3DE9-A16F-4E54-BDA7-3FD1ED9A0447}" presName="LevelTwoTextNode" presStyleLbl="node2" presStyleIdx="1" presStyleCnt="4" custScaleX="485545" custScaleY="100772" custLinFactNeighborY="-85533">
        <dgm:presLayoutVars>
          <dgm:chPref val="3"/>
        </dgm:presLayoutVars>
      </dgm:prSet>
      <dgm:spPr/>
      <dgm:t>
        <a:bodyPr/>
        <a:lstStyle/>
        <a:p>
          <a:endParaRPr lang="zh-CN" altLang="en-US"/>
        </a:p>
      </dgm:t>
    </dgm:pt>
    <dgm:pt modelId="{0D5BC3AD-0C8B-4317-B6C1-4D38E24A26DE}" type="pres">
      <dgm:prSet presAssocID="{1B5C3DE9-A16F-4E54-BDA7-3FD1ED9A0447}" presName="level3hierChild" presStyleCnt="0"/>
      <dgm:spPr/>
    </dgm:pt>
    <dgm:pt modelId="{1D9A13D8-23D9-40DB-9250-2CA69403D56F}" type="pres">
      <dgm:prSet presAssocID="{A778BF0C-BA22-42CA-8B88-38BFCC76A8D4}" presName="conn2-1" presStyleLbl="parChTrans1D2" presStyleIdx="2" presStyleCnt="4"/>
      <dgm:spPr/>
      <dgm:t>
        <a:bodyPr/>
        <a:lstStyle/>
        <a:p>
          <a:endParaRPr lang="zh-CN" altLang="en-US"/>
        </a:p>
      </dgm:t>
    </dgm:pt>
    <dgm:pt modelId="{CBB32862-3202-4958-AAD2-603D6A9F5DBD}" type="pres">
      <dgm:prSet presAssocID="{A778BF0C-BA22-42CA-8B88-38BFCC76A8D4}" presName="connTx" presStyleLbl="parChTrans1D2" presStyleIdx="2" presStyleCnt="4"/>
      <dgm:spPr/>
      <dgm:t>
        <a:bodyPr/>
        <a:lstStyle/>
        <a:p>
          <a:endParaRPr lang="zh-CN" altLang="en-US"/>
        </a:p>
      </dgm:t>
    </dgm:pt>
    <dgm:pt modelId="{CA429135-E468-49A9-994B-533D8476EC44}" type="pres">
      <dgm:prSet presAssocID="{F8A993B0-4B6B-41E7-8AFA-15F5269B0B9D}" presName="root2" presStyleCnt="0"/>
      <dgm:spPr/>
    </dgm:pt>
    <dgm:pt modelId="{33290F38-BB66-4742-98F6-50CDD8EB4E56}" type="pres">
      <dgm:prSet presAssocID="{F8A993B0-4B6B-41E7-8AFA-15F5269B0B9D}" presName="LevelTwoTextNode" presStyleLbl="node2" presStyleIdx="2" presStyleCnt="4" custScaleX="485545" custScaleY="104465" custLinFactNeighborY="-13063">
        <dgm:presLayoutVars>
          <dgm:chPref val="3"/>
        </dgm:presLayoutVars>
      </dgm:prSet>
      <dgm:spPr/>
      <dgm:t>
        <a:bodyPr/>
        <a:lstStyle/>
        <a:p>
          <a:endParaRPr lang="zh-CN" altLang="en-US"/>
        </a:p>
      </dgm:t>
    </dgm:pt>
    <dgm:pt modelId="{03A38917-3248-4FF4-B23A-6716CF9EF468}" type="pres">
      <dgm:prSet presAssocID="{F8A993B0-4B6B-41E7-8AFA-15F5269B0B9D}" presName="level3hierChild" presStyleCnt="0"/>
      <dgm:spPr/>
    </dgm:pt>
    <dgm:pt modelId="{64792102-3B60-471F-BF8D-AF735D5B3F8D}" type="pres">
      <dgm:prSet presAssocID="{FD05F1D3-3B91-4725-A920-201BCFA78187}" presName="conn2-1" presStyleLbl="parChTrans1D2" presStyleIdx="3" presStyleCnt="4"/>
      <dgm:spPr/>
      <dgm:t>
        <a:bodyPr/>
        <a:lstStyle/>
        <a:p>
          <a:endParaRPr lang="zh-CN" altLang="en-US"/>
        </a:p>
      </dgm:t>
    </dgm:pt>
    <dgm:pt modelId="{F42B8B24-A5F5-475B-898D-295C547A60B2}" type="pres">
      <dgm:prSet presAssocID="{FD05F1D3-3B91-4725-A920-201BCFA78187}" presName="connTx" presStyleLbl="parChTrans1D2" presStyleIdx="3" presStyleCnt="4"/>
      <dgm:spPr/>
      <dgm:t>
        <a:bodyPr/>
        <a:lstStyle/>
        <a:p>
          <a:endParaRPr lang="zh-CN" altLang="en-US"/>
        </a:p>
      </dgm:t>
    </dgm:pt>
    <dgm:pt modelId="{4FB0FC5C-9B75-4D8F-8ABD-DFFED30B3A1D}" type="pres">
      <dgm:prSet presAssocID="{7F90F815-9371-42A2-9EF8-7F775648C551}" presName="root2" presStyleCnt="0"/>
      <dgm:spPr/>
    </dgm:pt>
    <dgm:pt modelId="{17A1D201-DE7A-4F85-997A-2CFDCD0E16F2}" type="pres">
      <dgm:prSet presAssocID="{7F90F815-9371-42A2-9EF8-7F775648C551}" presName="LevelTwoTextNode" presStyleLbl="node2" presStyleIdx="3" presStyleCnt="4" custScaleX="485545" custScaleY="89600" custLinFactNeighborY="67155">
        <dgm:presLayoutVars>
          <dgm:chPref val="3"/>
        </dgm:presLayoutVars>
      </dgm:prSet>
      <dgm:spPr/>
      <dgm:t>
        <a:bodyPr/>
        <a:lstStyle/>
        <a:p>
          <a:endParaRPr lang="zh-CN" altLang="en-US"/>
        </a:p>
      </dgm:t>
    </dgm:pt>
    <dgm:pt modelId="{7A4D03DF-F55C-47BA-8E90-C3D06A74D9B4}" type="pres">
      <dgm:prSet presAssocID="{7F90F815-9371-42A2-9EF8-7F775648C551}" presName="level3hierChild" presStyleCnt="0"/>
      <dgm:spPr/>
    </dgm:pt>
  </dgm:ptLst>
  <dgm:cxnLst>
    <dgm:cxn modelId="{08290F67-E773-495C-A4C7-497E18FC2296}" type="presOf" srcId="{280FA176-8D22-4355-9FCF-F7EFB60E3FF3}" destId="{BBD87782-75B3-449E-89FF-60A3F255B6F1}" srcOrd="0" destOrd="0" presId="urn:microsoft.com/office/officeart/2005/8/layout/hierarchy2"/>
    <dgm:cxn modelId="{A87492E5-6F4D-43A3-834A-5EF83ED01B65}" type="presOf" srcId="{A778BF0C-BA22-42CA-8B88-38BFCC76A8D4}" destId="{CBB32862-3202-4958-AAD2-603D6A9F5DBD}" srcOrd="1" destOrd="0" presId="urn:microsoft.com/office/officeart/2005/8/layout/hierarchy2"/>
    <dgm:cxn modelId="{48B60982-4DA4-4D59-B393-6B5D6B51B439}" type="presOf" srcId="{8AB2B268-325C-4CFE-B541-B493EB4C32A1}" destId="{AC139820-EEB2-4179-978D-DEE353389A81}" srcOrd="0" destOrd="0" presId="urn:microsoft.com/office/officeart/2005/8/layout/hierarchy2"/>
    <dgm:cxn modelId="{AD94F402-9442-4A04-A032-2CA071D5E088}" srcId="{5D46B783-62FB-4BE6-8997-FC8D01FD87BD}" destId="{F8A993B0-4B6B-41E7-8AFA-15F5269B0B9D}" srcOrd="2" destOrd="0" parTransId="{A778BF0C-BA22-42CA-8B88-38BFCC76A8D4}" sibTransId="{AA3FFB5B-80AD-4FC5-BA49-8E549C1CDB58}"/>
    <dgm:cxn modelId="{AD41E4B0-48FE-4684-8B65-E004D987F3A1}" type="presOf" srcId="{5D46B783-62FB-4BE6-8997-FC8D01FD87BD}" destId="{7BD9BD6B-3FBE-45B3-8A7B-DA069658A753}" srcOrd="0" destOrd="0" presId="urn:microsoft.com/office/officeart/2005/8/layout/hierarchy2"/>
    <dgm:cxn modelId="{C968DA8A-6940-4490-AB8F-C6B824AD815E}" srcId="{5D46B783-62FB-4BE6-8997-FC8D01FD87BD}" destId="{7F90F815-9371-42A2-9EF8-7F775648C551}" srcOrd="3" destOrd="0" parTransId="{FD05F1D3-3B91-4725-A920-201BCFA78187}" sibTransId="{C0C2EBF1-9B6C-43EF-9185-043284E8BC7D}"/>
    <dgm:cxn modelId="{D0930674-1EC0-4CC7-A627-ED2CDC4DBCE9}" type="presOf" srcId="{42694503-91D9-4969-9977-D8C413700197}" destId="{6008E6AC-B4AA-4214-8216-58725525613B}" srcOrd="1" destOrd="0" presId="urn:microsoft.com/office/officeart/2005/8/layout/hierarchy2"/>
    <dgm:cxn modelId="{39CFBC16-FAB5-4FC5-8409-691C5D3956A6}" srcId="{8AB2B268-325C-4CFE-B541-B493EB4C32A1}" destId="{5D46B783-62FB-4BE6-8997-FC8D01FD87BD}" srcOrd="0" destOrd="0" parTransId="{B891F1A0-8046-4C92-A342-6B6F79C823E2}" sibTransId="{2C2F7FBE-905B-423E-9D73-E5AA475EC31F}"/>
    <dgm:cxn modelId="{589ABB32-6849-4F2F-9071-D55276AD2F30}" srcId="{5D46B783-62FB-4BE6-8997-FC8D01FD87BD}" destId="{280FA176-8D22-4355-9FCF-F7EFB60E3FF3}" srcOrd="0" destOrd="0" parTransId="{9E7DBC9E-7E1C-485F-98A9-4D81EED2F39A}" sibTransId="{7DC59843-7B5C-4265-A2D7-7505DADE91B4}"/>
    <dgm:cxn modelId="{10583E5B-2C9F-4D59-AF80-3E1F024F9F8A}" srcId="{5D46B783-62FB-4BE6-8997-FC8D01FD87BD}" destId="{1B5C3DE9-A16F-4E54-BDA7-3FD1ED9A0447}" srcOrd="1" destOrd="0" parTransId="{42694503-91D9-4969-9977-D8C413700197}" sibTransId="{6C5BC828-B2BB-436F-A176-E5B567744CCD}"/>
    <dgm:cxn modelId="{9E99DBF9-5532-4FD6-9AC2-A6AA1DD52EE5}" type="presOf" srcId="{FD05F1D3-3B91-4725-A920-201BCFA78187}" destId="{F42B8B24-A5F5-475B-898D-295C547A60B2}" srcOrd="1" destOrd="0" presId="urn:microsoft.com/office/officeart/2005/8/layout/hierarchy2"/>
    <dgm:cxn modelId="{4308C087-5F82-43F3-B1FD-07DBB69CEA3E}" type="presOf" srcId="{1B5C3DE9-A16F-4E54-BDA7-3FD1ED9A0447}" destId="{EDE78F13-571D-4B9A-923C-33BE06FFD698}" srcOrd="0" destOrd="0" presId="urn:microsoft.com/office/officeart/2005/8/layout/hierarchy2"/>
    <dgm:cxn modelId="{FC25CE9C-4D10-4CB2-9F94-2F79C70EB49F}" type="presOf" srcId="{42694503-91D9-4969-9977-D8C413700197}" destId="{BBFB3E40-38F7-49CD-A19D-EB1458FC7801}" srcOrd="0" destOrd="0" presId="urn:microsoft.com/office/officeart/2005/8/layout/hierarchy2"/>
    <dgm:cxn modelId="{1EA0BD87-3396-404C-80AB-9FF828BB29F3}" type="presOf" srcId="{9E7DBC9E-7E1C-485F-98A9-4D81EED2F39A}" destId="{72542438-6E46-4241-92D3-63219391B0F5}" srcOrd="1" destOrd="0" presId="urn:microsoft.com/office/officeart/2005/8/layout/hierarchy2"/>
    <dgm:cxn modelId="{9847A251-D0E0-47E8-A2E5-E5C71E0C3944}" type="presOf" srcId="{F8A993B0-4B6B-41E7-8AFA-15F5269B0B9D}" destId="{33290F38-BB66-4742-98F6-50CDD8EB4E56}" srcOrd="0" destOrd="0" presId="urn:microsoft.com/office/officeart/2005/8/layout/hierarchy2"/>
    <dgm:cxn modelId="{5C4D628B-4CDA-4372-9904-C3B5ADA680C8}" type="presOf" srcId="{9E7DBC9E-7E1C-485F-98A9-4D81EED2F39A}" destId="{B417F135-5B3A-4858-9D86-B6AEB6D66865}" srcOrd="0" destOrd="0" presId="urn:microsoft.com/office/officeart/2005/8/layout/hierarchy2"/>
    <dgm:cxn modelId="{865CAB5C-3EF0-44A3-BD79-4FD71ACF0961}" type="presOf" srcId="{A778BF0C-BA22-42CA-8B88-38BFCC76A8D4}" destId="{1D9A13D8-23D9-40DB-9250-2CA69403D56F}" srcOrd="0" destOrd="0" presId="urn:microsoft.com/office/officeart/2005/8/layout/hierarchy2"/>
    <dgm:cxn modelId="{09F71E80-3195-4694-9506-ED1DD030CC6E}" type="presOf" srcId="{FD05F1D3-3B91-4725-A920-201BCFA78187}" destId="{64792102-3B60-471F-BF8D-AF735D5B3F8D}" srcOrd="0" destOrd="0" presId="urn:microsoft.com/office/officeart/2005/8/layout/hierarchy2"/>
    <dgm:cxn modelId="{87C51D2D-3CD6-45C0-81BA-D4509785B348}" type="presOf" srcId="{7F90F815-9371-42A2-9EF8-7F775648C551}" destId="{17A1D201-DE7A-4F85-997A-2CFDCD0E16F2}" srcOrd="0" destOrd="0" presId="urn:microsoft.com/office/officeart/2005/8/layout/hierarchy2"/>
    <dgm:cxn modelId="{82B16173-CEA6-481C-BE0B-752608AE6C29}" type="presParOf" srcId="{AC139820-EEB2-4179-978D-DEE353389A81}" destId="{3D1AEC28-FED8-491E-B6CF-DE0517C0499C}" srcOrd="0" destOrd="0" presId="urn:microsoft.com/office/officeart/2005/8/layout/hierarchy2"/>
    <dgm:cxn modelId="{EFC06FFF-256E-45F3-9C4A-63C47C9768D2}" type="presParOf" srcId="{3D1AEC28-FED8-491E-B6CF-DE0517C0499C}" destId="{7BD9BD6B-3FBE-45B3-8A7B-DA069658A753}" srcOrd="0" destOrd="0" presId="urn:microsoft.com/office/officeart/2005/8/layout/hierarchy2"/>
    <dgm:cxn modelId="{A58FC657-F65E-4B7A-8FFD-6006C554C287}" type="presParOf" srcId="{3D1AEC28-FED8-491E-B6CF-DE0517C0499C}" destId="{C997E62E-7913-4B81-B2A2-D9D1D97EA766}" srcOrd="1" destOrd="0" presId="urn:microsoft.com/office/officeart/2005/8/layout/hierarchy2"/>
    <dgm:cxn modelId="{18F684BE-AF07-4945-A9AB-C9AA97990AA8}" type="presParOf" srcId="{C997E62E-7913-4B81-B2A2-D9D1D97EA766}" destId="{B417F135-5B3A-4858-9D86-B6AEB6D66865}" srcOrd="0" destOrd="0" presId="urn:microsoft.com/office/officeart/2005/8/layout/hierarchy2"/>
    <dgm:cxn modelId="{B9F88472-5921-40C2-B3C2-3BDF0ABEAA69}" type="presParOf" srcId="{B417F135-5B3A-4858-9D86-B6AEB6D66865}" destId="{72542438-6E46-4241-92D3-63219391B0F5}" srcOrd="0" destOrd="0" presId="urn:microsoft.com/office/officeart/2005/8/layout/hierarchy2"/>
    <dgm:cxn modelId="{72601933-B68F-4A04-9706-B3F14D0CD177}" type="presParOf" srcId="{C997E62E-7913-4B81-B2A2-D9D1D97EA766}" destId="{DC9D6BD8-10A5-4463-9948-D6F98D925251}" srcOrd="1" destOrd="0" presId="urn:microsoft.com/office/officeart/2005/8/layout/hierarchy2"/>
    <dgm:cxn modelId="{71245320-E8DE-484B-A5E7-FA4940EC17DA}" type="presParOf" srcId="{DC9D6BD8-10A5-4463-9948-D6F98D925251}" destId="{BBD87782-75B3-449E-89FF-60A3F255B6F1}" srcOrd="0" destOrd="0" presId="urn:microsoft.com/office/officeart/2005/8/layout/hierarchy2"/>
    <dgm:cxn modelId="{D5B5CEB4-B4E5-4453-AD23-29C647E6B380}" type="presParOf" srcId="{DC9D6BD8-10A5-4463-9948-D6F98D925251}" destId="{96B4894E-C22F-4DB6-AFB2-3977E73715A0}" srcOrd="1" destOrd="0" presId="urn:microsoft.com/office/officeart/2005/8/layout/hierarchy2"/>
    <dgm:cxn modelId="{7FBD92E7-07FE-4A60-B6C4-ED58E1BA07AF}" type="presParOf" srcId="{C997E62E-7913-4B81-B2A2-D9D1D97EA766}" destId="{BBFB3E40-38F7-49CD-A19D-EB1458FC7801}" srcOrd="2" destOrd="0" presId="urn:microsoft.com/office/officeart/2005/8/layout/hierarchy2"/>
    <dgm:cxn modelId="{222CE3F3-8BD5-48F1-83D7-EE89C8606C34}" type="presParOf" srcId="{BBFB3E40-38F7-49CD-A19D-EB1458FC7801}" destId="{6008E6AC-B4AA-4214-8216-58725525613B}" srcOrd="0" destOrd="0" presId="urn:microsoft.com/office/officeart/2005/8/layout/hierarchy2"/>
    <dgm:cxn modelId="{0D186949-C852-4E3C-B88F-44363830CDF2}" type="presParOf" srcId="{C997E62E-7913-4B81-B2A2-D9D1D97EA766}" destId="{C421D13D-AA12-428D-A500-B234FCDE439E}" srcOrd="3" destOrd="0" presId="urn:microsoft.com/office/officeart/2005/8/layout/hierarchy2"/>
    <dgm:cxn modelId="{48B7A265-45DC-4AD2-9566-0CAD75DC62EF}" type="presParOf" srcId="{C421D13D-AA12-428D-A500-B234FCDE439E}" destId="{EDE78F13-571D-4B9A-923C-33BE06FFD698}" srcOrd="0" destOrd="0" presId="urn:microsoft.com/office/officeart/2005/8/layout/hierarchy2"/>
    <dgm:cxn modelId="{A30250B4-3F4B-46FD-BE9B-235156ED1929}" type="presParOf" srcId="{C421D13D-AA12-428D-A500-B234FCDE439E}" destId="{0D5BC3AD-0C8B-4317-B6C1-4D38E24A26DE}" srcOrd="1" destOrd="0" presId="urn:microsoft.com/office/officeart/2005/8/layout/hierarchy2"/>
    <dgm:cxn modelId="{40949740-C076-4F79-8D80-347375909290}" type="presParOf" srcId="{C997E62E-7913-4B81-B2A2-D9D1D97EA766}" destId="{1D9A13D8-23D9-40DB-9250-2CA69403D56F}" srcOrd="4" destOrd="0" presId="urn:microsoft.com/office/officeart/2005/8/layout/hierarchy2"/>
    <dgm:cxn modelId="{12024E99-F04B-4078-BCCD-234BC2A88A3B}" type="presParOf" srcId="{1D9A13D8-23D9-40DB-9250-2CA69403D56F}" destId="{CBB32862-3202-4958-AAD2-603D6A9F5DBD}" srcOrd="0" destOrd="0" presId="urn:microsoft.com/office/officeart/2005/8/layout/hierarchy2"/>
    <dgm:cxn modelId="{2573C836-EEE8-40B1-9094-A5F8CF95EB6F}" type="presParOf" srcId="{C997E62E-7913-4B81-B2A2-D9D1D97EA766}" destId="{CA429135-E468-49A9-994B-533D8476EC44}" srcOrd="5" destOrd="0" presId="urn:microsoft.com/office/officeart/2005/8/layout/hierarchy2"/>
    <dgm:cxn modelId="{850CF3B0-F493-4F6D-B758-BA9439847F96}" type="presParOf" srcId="{CA429135-E468-49A9-994B-533D8476EC44}" destId="{33290F38-BB66-4742-98F6-50CDD8EB4E56}" srcOrd="0" destOrd="0" presId="urn:microsoft.com/office/officeart/2005/8/layout/hierarchy2"/>
    <dgm:cxn modelId="{2D7A70C7-355A-48AA-BC64-81EA4B4E545D}" type="presParOf" srcId="{CA429135-E468-49A9-994B-533D8476EC44}" destId="{03A38917-3248-4FF4-B23A-6716CF9EF468}" srcOrd="1" destOrd="0" presId="urn:microsoft.com/office/officeart/2005/8/layout/hierarchy2"/>
    <dgm:cxn modelId="{7BC74B71-DB6D-4AB1-8C7A-FE6DB3AB8D85}" type="presParOf" srcId="{C997E62E-7913-4B81-B2A2-D9D1D97EA766}" destId="{64792102-3B60-471F-BF8D-AF735D5B3F8D}" srcOrd="6" destOrd="0" presId="urn:microsoft.com/office/officeart/2005/8/layout/hierarchy2"/>
    <dgm:cxn modelId="{B7D2132A-CB3B-44AA-BD3B-B4E4F00277D2}" type="presParOf" srcId="{64792102-3B60-471F-BF8D-AF735D5B3F8D}" destId="{F42B8B24-A5F5-475B-898D-295C547A60B2}" srcOrd="0" destOrd="0" presId="urn:microsoft.com/office/officeart/2005/8/layout/hierarchy2"/>
    <dgm:cxn modelId="{958E53EE-568E-42EF-AF0A-CADDB4757721}" type="presParOf" srcId="{C997E62E-7913-4B81-B2A2-D9D1D97EA766}" destId="{4FB0FC5C-9B75-4D8F-8ABD-DFFED30B3A1D}" srcOrd="7" destOrd="0" presId="urn:microsoft.com/office/officeart/2005/8/layout/hierarchy2"/>
    <dgm:cxn modelId="{5F96A1EB-C208-497F-8F55-393FCDDE905D}" type="presParOf" srcId="{4FB0FC5C-9B75-4D8F-8ABD-DFFED30B3A1D}" destId="{17A1D201-DE7A-4F85-997A-2CFDCD0E16F2}" srcOrd="0" destOrd="0" presId="urn:microsoft.com/office/officeart/2005/8/layout/hierarchy2"/>
    <dgm:cxn modelId="{E669A569-3E5E-483A-B10E-54ED01240E30}" type="presParOf" srcId="{4FB0FC5C-9B75-4D8F-8ABD-DFFED30B3A1D}" destId="{7A4D03DF-F55C-47BA-8E90-C3D06A74D9B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2543A5-7A6D-4B01-BF97-5625FCBEBA06}" type="doc">
      <dgm:prSet loTypeId="urn:microsoft.com/office/officeart/2005/8/layout/vList5" loCatId="list" qsTypeId="urn:microsoft.com/office/officeart/2005/8/quickstyle/3d2" qsCatId="3D" csTypeId="urn:microsoft.com/office/officeart/2005/8/colors/accent1_2#5" csCatId="accent1" phldr="1"/>
      <dgm:spPr/>
      <dgm:t>
        <a:bodyPr/>
        <a:lstStyle/>
        <a:p>
          <a:endParaRPr lang="zh-CN" altLang="en-US"/>
        </a:p>
      </dgm:t>
    </dgm:pt>
    <dgm:pt modelId="{74235F22-7FE9-4759-9CB8-FC220FF4F4A7}">
      <dgm:prSet phldrT="[文本]"/>
      <dgm:spPr/>
      <dgm:t>
        <a:bodyPr/>
        <a:lstStyle/>
        <a:p>
          <a:r>
            <a:rPr lang="en-US" altLang="zh-CN" dirty="0" smtClean="0">
              <a:solidFill>
                <a:schemeClr val="tx1"/>
              </a:solidFill>
            </a:rPr>
            <a:t>T</a:t>
          </a:r>
          <a:endParaRPr lang="zh-CN" altLang="en-US" dirty="0">
            <a:solidFill>
              <a:schemeClr val="tx1"/>
            </a:solidFill>
          </a:endParaRPr>
        </a:p>
      </dgm:t>
    </dgm:pt>
    <dgm:pt modelId="{90D3265A-F5F8-4722-AEB9-736B3D0583A8}" cxnId="{C3B262CD-118B-4C53-B600-42E6451B32AA}" type="parTrans">
      <dgm:prSet/>
      <dgm:spPr/>
      <dgm:t>
        <a:bodyPr/>
        <a:lstStyle/>
        <a:p>
          <a:endParaRPr lang="zh-CN" altLang="en-US"/>
        </a:p>
      </dgm:t>
    </dgm:pt>
    <dgm:pt modelId="{23662694-D8E3-402A-9B66-5B8CE7259EAF}" cxnId="{C3B262CD-118B-4C53-B600-42E6451B32AA}" type="sibTrans">
      <dgm:prSet/>
      <dgm:spPr/>
      <dgm:t>
        <a:bodyPr/>
        <a:lstStyle/>
        <a:p>
          <a:endParaRPr lang="zh-CN" altLang="en-US"/>
        </a:p>
      </dgm:t>
    </dgm:pt>
    <dgm:pt modelId="{26FA0F3C-A6DF-43F7-BB5F-1BEAD33FA4B0}">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dirty="0" smtClean="0"/>
            <a:t>  Thumb</a:t>
          </a:r>
          <a:r>
            <a:rPr lang="zh-CN" dirty="0" smtClean="0"/>
            <a:t>指令集</a:t>
          </a:r>
          <a:endParaRPr lang="zh-CN" altLang="en-US" dirty="0">
            <a:solidFill>
              <a:schemeClr val="tx1"/>
            </a:solidFill>
          </a:endParaRPr>
        </a:p>
      </dgm:t>
    </dgm:pt>
    <dgm:pt modelId="{F9EF64CE-7793-45EF-9F6C-B15C13ED8CA1}" cxnId="{98882087-ACB7-43E4-87AF-F038FEFF4C06}" type="parTrans">
      <dgm:prSet/>
      <dgm:spPr/>
      <dgm:t>
        <a:bodyPr/>
        <a:lstStyle/>
        <a:p>
          <a:endParaRPr lang="zh-CN" altLang="en-US"/>
        </a:p>
      </dgm:t>
    </dgm:pt>
    <dgm:pt modelId="{44C8C539-DC75-4621-B99F-E23FD2A21735}" cxnId="{98882087-ACB7-43E4-87AF-F038FEFF4C06}" type="sibTrans">
      <dgm:prSet/>
      <dgm:spPr/>
      <dgm:t>
        <a:bodyPr/>
        <a:lstStyle/>
        <a:p>
          <a:endParaRPr lang="zh-CN" altLang="en-US"/>
        </a:p>
      </dgm:t>
    </dgm:pt>
    <dgm:pt modelId="{13154FCC-ED03-495C-862F-785141C75CD2}">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  </a:t>
          </a:r>
          <a:r>
            <a:rPr lang="zh-CN" dirty="0" smtClean="0"/>
            <a:t>长乘法指令</a:t>
          </a:r>
          <a:endParaRPr lang="zh-CN" altLang="en-US" dirty="0">
            <a:solidFill>
              <a:schemeClr val="tx1"/>
            </a:solidFill>
          </a:endParaRPr>
        </a:p>
      </dgm:t>
    </dgm:pt>
    <dgm:pt modelId="{55587913-A9AD-4D7D-B0A4-AACE1AE57940}" cxnId="{71135B47-9AAA-4A53-A331-A599E5C496F1}" type="sibTrans">
      <dgm:prSet/>
      <dgm:spPr/>
      <dgm:t>
        <a:bodyPr/>
        <a:lstStyle/>
        <a:p>
          <a:endParaRPr lang="zh-CN" altLang="en-US"/>
        </a:p>
      </dgm:t>
    </dgm:pt>
    <dgm:pt modelId="{F3083351-8BFA-4BFF-A403-39BFD36D6EC2}" cxnId="{71135B47-9AAA-4A53-A331-A599E5C496F1}" type="parTrans">
      <dgm:prSet/>
      <dgm:spPr/>
      <dgm:t>
        <a:bodyPr/>
        <a:lstStyle/>
        <a:p>
          <a:endParaRPr lang="zh-CN" altLang="en-US"/>
        </a:p>
      </dgm:t>
    </dgm:pt>
    <dgm:pt modelId="{657FF8A9-A63F-4D78-9AE7-79E16496AB32}">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  </a:t>
          </a:r>
          <a:r>
            <a:rPr lang="en-US" dirty="0" smtClean="0"/>
            <a:t>ARM</a:t>
          </a:r>
          <a:r>
            <a:rPr lang="zh-CN" dirty="0" smtClean="0"/>
            <a:t>媒体功能扩展</a:t>
          </a:r>
          <a:endParaRPr lang="zh-CN" altLang="en-US" dirty="0">
            <a:solidFill>
              <a:schemeClr val="tx1"/>
            </a:solidFill>
          </a:endParaRPr>
        </a:p>
      </dgm:t>
    </dgm:pt>
    <dgm:pt modelId="{86A80A69-BC59-4F8C-A0E7-1D210AE60AF1}" cxnId="{8A5D627E-0B3F-4CAB-B676-791A345EF5E6}" type="parTrans">
      <dgm:prSet/>
      <dgm:spPr/>
      <dgm:t>
        <a:bodyPr/>
        <a:lstStyle/>
        <a:p>
          <a:endParaRPr lang="zh-CN" altLang="en-US"/>
        </a:p>
      </dgm:t>
    </dgm:pt>
    <dgm:pt modelId="{521F1141-7692-43D4-873F-8FAD736EA1AA}" cxnId="{8A5D627E-0B3F-4CAB-B676-791A345EF5E6}" type="sibTrans">
      <dgm:prSet/>
      <dgm:spPr/>
      <dgm:t>
        <a:bodyPr/>
        <a:lstStyle/>
        <a:p>
          <a:endParaRPr lang="zh-CN" altLang="en-US"/>
        </a:p>
      </dgm:t>
    </dgm:pt>
    <dgm:pt modelId="{683C7F41-FFF5-48B4-A3F7-EA798B88DFC6}">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E</a:t>
          </a:r>
          <a:endParaRPr lang="zh-CN" altLang="en-US" dirty="0">
            <a:solidFill>
              <a:schemeClr val="tx1"/>
            </a:solidFill>
          </a:endParaRPr>
        </a:p>
      </dgm:t>
    </dgm:pt>
    <dgm:pt modelId="{983D3327-B6A6-403D-9448-FC398BFC1689}" cxnId="{F4BF63F4-C344-4F79-AD92-B46316D885AA}" type="parTrans">
      <dgm:prSet/>
      <dgm:spPr/>
      <dgm:t>
        <a:bodyPr/>
        <a:lstStyle/>
        <a:p>
          <a:endParaRPr lang="zh-CN" altLang="en-US"/>
        </a:p>
      </dgm:t>
    </dgm:pt>
    <dgm:pt modelId="{F3484465-BBD7-4321-8869-F18D395CCEB4}" cxnId="{F4BF63F4-C344-4F79-AD92-B46316D885AA}" type="sibTrans">
      <dgm:prSet/>
      <dgm:spPr/>
      <dgm:t>
        <a:bodyPr/>
        <a:lstStyle/>
        <a:p>
          <a:endParaRPr lang="zh-CN" altLang="en-US"/>
        </a:p>
      </dgm:t>
    </dgm:pt>
    <dgm:pt modelId="{FCFAAE79-7535-4905-8AD3-36517C44B96F}">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  </a:t>
          </a:r>
          <a:r>
            <a:rPr lang="zh-CN" dirty="0" smtClean="0"/>
            <a:t>增强型</a:t>
          </a:r>
          <a:r>
            <a:rPr lang="en-US" dirty="0" smtClean="0"/>
            <a:t>DSP</a:t>
          </a:r>
          <a:r>
            <a:rPr lang="zh-CN" dirty="0" smtClean="0"/>
            <a:t>指令</a:t>
          </a:r>
          <a:endParaRPr lang="zh-CN" altLang="en-US" dirty="0">
            <a:solidFill>
              <a:schemeClr val="tx1"/>
            </a:solidFill>
          </a:endParaRPr>
        </a:p>
      </dgm:t>
    </dgm:pt>
    <dgm:pt modelId="{E82158B5-14D8-4D7A-949C-9E6D1545400F}" cxnId="{36DB55EE-E383-4D45-8FE4-4A2D91A144DE}" type="parTrans">
      <dgm:prSet/>
      <dgm:spPr/>
      <dgm:t>
        <a:bodyPr/>
        <a:lstStyle/>
        <a:p>
          <a:endParaRPr lang="zh-CN" altLang="en-US"/>
        </a:p>
      </dgm:t>
    </dgm:pt>
    <dgm:pt modelId="{E532AD8C-21FF-4081-BF34-4DF660B73FF7}" cxnId="{36DB55EE-E383-4D45-8FE4-4A2D91A144DE}" type="sibTrans">
      <dgm:prSet/>
      <dgm:spPr/>
      <dgm:t>
        <a:bodyPr/>
        <a:lstStyle/>
        <a:p>
          <a:endParaRPr lang="zh-CN" altLang="en-US"/>
        </a:p>
      </dgm:t>
    </dgm:pt>
    <dgm:pt modelId="{8AFB3585-E367-44BF-A748-306EE80A042C}">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J</a:t>
          </a:r>
          <a:endParaRPr lang="zh-CN" altLang="en-US" dirty="0">
            <a:solidFill>
              <a:schemeClr val="tx1"/>
            </a:solidFill>
          </a:endParaRPr>
        </a:p>
      </dgm:t>
    </dgm:pt>
    <dgm:pt modelId="{44FC5300-D409-40B5-88A0-CBE5D9F10828}" cxnId="{9DC22993-9314-44FB-A03B-3343921A475A}" type="parTrans">
      <dgm:prSet/>
      <dgm:spPr/>
      <dgm:t>
        <a:bodyPr/>
        <a:lstStyle/>
        <a:p>
          <a:endParaRPr lang="zh-CN" altLang="en-US"/>
        </a:p>
      </dgm:t>
    </dgm:pt>
    <dgm:pt modelId="{82D2563E-5521-43C0-B072-D7286EF429ED}" cxnId="{9DC22993-9314-44FB-A03B-3343921A475A}" type="sibTrans">
      <dgm:prSet/>
      <dgm:spPr/>
      <dgm:t>
        <a:bodyPr/>
        <a:lstStyle/>
        <a:p>
          <a:endParaRPr lang="zh-CN" altLang="en-US"/>
        </a:p>
      </dgm:t>
    </dgm:pt>
    <dgm:pt modelId="{61B8B420-0C68-4889-A55C-F334B5EF1F2F}">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  j</a:t>
          </a:r>
          <a:r>
            <a:rPr lang="en-US" dirty="0" smtClean="0"/>
            <a:t>ava</a:t>
          </a:r>
          <a:r>
            <a:rPr lang="zh-CN" dirty="0" smtClean="0"/>
            <a:t>加速器</a:t>
          </a:r>
          <a:r>
            <a:rPr lang="en-US" dirty="0" err="1" smtClean="0"/>
            <a:t>Jazella</a:t>
          </a:r>
          <a:r>
            <a:rPr lang="zh-CN" dirty="0" smtClean="0"/>
            <a:t>，</a:t>
          </a:r>
          <a:r>
            <a:rPr lang="en-US" dirty="0" smtClean="0"/>
            <a:t>Java</a:t>
          </a:r>
          <a:r>
            <a:rPr lang="zh-CN" dirty="0" smtClean="0"/>
            <a:t>指令支持</a:t>
          </a:r>
          <a:endParaRPr lang="zh-CN" altLang="en-US" dirty="0">
            <a:solidFill>
              <a:schemeClr val="tx1"/>
            </a:solidFill>
          </a:endParaRPr>
        </a:p>
      </dgm:t>
    </dgm:pt>
    <dgm:pt modelId="{1B79B628-907A-4396-8385-D821DE85786F}" cxnId="{E50BC639-AEE0-4967-A5BA-C076675F3E20}" type="parTrans">
      <dgm:prSet/>
      <dgm:spPr/>
      <dgm:t>
        <a:bodyPr/>
        <a:lstStyle/>
        <a:p>
          <a:endParaRPr lang="zh-CN" altLang="en-US"/>
        </a:p>
      </dgm:t>
    </dgm:pt>
    <dgm:pt modelId="{A75635E9-0AC3-41DD-BBED-03E064D5B65F}" cxnId="{E50BC639-AEE0-4967-A5BA-C076675F3E20}" type="sibTrans">
      <dgm:prSet/>
      <dgm:spPr/>
      <dgm:t>
        <a:bodyPr/>
        <a:lstStyle/>
        <a:p>
          <a:endParaRPr lang="zh-CN" altLang="en-US"/>
        </a:p>
      </dgm:t>
    </dgm:pt>
    <dgm:pt modelId="{C93FA98A-4613-4D30-AB24-C779CC2BACED}">
      <dgm:prSet phldrT="[文本]">
        <dgm:style>
          <a:lnRef idx="0">
            <a:schemeClr val="accent1"/>
          </a:lnRef>
          <a:fillRef idx="3">
            <a:schemeClr val="accent1"/>
          </a:fillRef>
          <a:effectRef idx="3">
            <a:schemeClr val="accent1"/>
          </a:effectRef>
          <a:fontRef idx="minor">
            <a:schemeClr val="lt1"/>
          </a:fontRef>
        </dgm:style>
      </dgm:prSet>
      <dgm:spPr/>
      <dgm:t>
        <a:bodyPr/>
        <a:lstStyle/>
        <a:p>
          <a:r>
            <a:rPr lang="en-US" altLang="zh-CN" dirty="0" smtClean="0">
              <a:solidFill>
                <a:schemeClr val="tx1"/>
              </a:solidFill>
            </a:rPr>
            <a:t>SIMD</a:t>
          </a:r>
          <a:endParaRPr lang="zh-CN" altLang="en-US" dirty="0">
            <a:solidFill>
              <a:schemeClr val="tx1"/>
            </a:solidFill>
          </a:endParaRPr>
        </a:p>
      </dgm:t>
    </dgm:pt>
    <dgm:pt modelId="{59B2BAFA-E67E-466F-B4DC-AADE3355975D}" cxnId="{935E99D2-A134-432D-B869-14F5BBDCC6F0}" type="parTrans">
      <dgm:prSet/>
      <dgm:spPr/>
      <dgm:t>
        <a:bodyPr/>
        <a:lstStyle/>
        <a:p>
          <a:endParaRPr lang="zh-CN" altLang="en-US"/>
        </a:p>
      </dgm:t>
    </dgm:pt>
    <dgm:pt modelId="{D98E8D0D-75E8-4F0A-853A-8B37721C2E14}" cxnId="{935E99D2-A134-432D-B869-14F5BBDCC6F0}" type="sibTrans">
      <dgm:prSet/>
      <dgm:spPr/>
      <dgm:t>
        <a:bodyPr/>
        <a:lstStyle/>
        <a:p>
          <a:endParaRPr lang="zh-CN" altLang="en-US"/>
        </a:p>
      </dgm:t>
    </dgm:pt>
    <dgm:pt modelId="{E6B6CE43-1000-4AF1-BE21-ECBF128254CE}">
      <dgm:prSet phldrT="[文本]"/>
      <dgm:spPr/>
      <dgm:t>
        <a:bodyPr/>
        <a:lstStyle/>
        <a:p>
          <a:r>
            <a:rPr lang="en-US" altLang="zh-CN" dirty="0" smtClean="0">
              <a:solidFill>
                <a:schemeClr val="tx1"/>
              </a:solidFill>
            </a:rPr>
            <a:t>M</a:t>
          </a:r>
          <a:endParaRPr lang="zh-CN" altLang="en-US" dirty="0">
            <a:solidFill>
              <a:schemeClr val="tx1"/>
            </a:solidFill>
          </a:endParaRPr>
        </a:p>
      </dgm:t>
    </dgm:pt>
    <dgm:pt modelId="{9B86C4AE-5A5D-4711-B60F-2A5CC8C77A00}" cxnId="{51DC18DF-67DB-44A0-94D8-5A062F10A47E}" type="sibTrans">
      <dgm:prSet/>
      <dgm:spPr/>
      <dgm:t>
        <a:bodyPr/>
        <a:lstStyle/>
        <a:p>
          <a:endParaRPr lang="zh-CN" altLang="en-US"/>
        </a:p>
      </dgm:t>
    </dgm:pt>
    <dgm:pt modelId="{5DB284B2-2DDF-4A6C-B162-EFDFD997DDFE}" cxnId="{51DC18DF-67DB-44A0-94D8-5A062F10A47E}" type="parTrans">
      <dgm:prSet/>
      <dgm:spPr/>
      <dgm:t>
        <a:bodyPr/>
        <a:lstStyle/>
        <a:p>
          <a:endParaRPr lang="zh-CN" altLang="en-US"/>
        </a:p>
      </dgm:t>
    </dgm:pt>
    <dgm:pt modelId="{0C14AD52-966B-48C6-98F1-46D03FCA94C2}" type="pres">
      <dgm:prSet presAssocID="{2C2543A5-7A6D-4B01-BF97-5625FCBEBA06}" presName="Name0" presStyleCnt="0">
        <dgm:presLayoutVars>
          <dgm:dir/>
          <dgm:animLvl val="lvl"/>
          <dgm:resizeHandles val="exact"/>
        </dgm:presLayoutVars>
      </dgm:prSet>
      <dgm:spPr/>
      <dgm:t>
        <a:bodyPr/>
        <a:lstStyle/>
        <a:p>
          <a:endParaRPr lang="zh-CN" altLang="en-US"/>
        </a:p>
      </dgm:t>
    </dgm:pt>
    <dgm:pt modelId="{6083D096-58FA-43E7-9F12-38EA38AE16A6}" type="pres">
      <dgm:prSet presAssocID="{74235F22-7FE9-4759-9CB8-FC220FF4F4A7}" presName="linNode" presStyleCnt="0"/>
      <dgm:spPr/>
    </dgm:pt>
    <dgm:pt modelId="{9F33C007-BEA3-4051-BB4B-AC8CA8CB4378}" type="pres">
      <dgm:prSet presAssocID="{74235F22-7FE9-4759-9CB8-FC220FF4F4A7}" presName="parentText" presStyleLbl="node1" presStyleIdx="0" presStyleCnt="5" custScaleX="45435">
        <dgm:presLayoutVars>
          <dgm:chMax val="1"/>
          <dgm:bulletEnabled val="1"/>
        </dgm:presLayoutVars>
      </dgm:prSet>
      <dgm:spPr/>
      <dgm:t>
        <a:bodyPr/>
        <a:lstStyle/>
        <a:p>
          <a:endParaRPr lang="zh-CN" altLang="en-US"/>
        </a:p>
      </dgm:t>
    </dgm:pt>
    <dgm:pt modelId="{41AFBFB0-589D-4CEE-9186-337EBA11BA7A}" type="pres">
      <dgm:prSet presAssocID="{74235F22-7FE9-4759-9CB8-FC220FF4F4A7}" presName="descendantText" presStyleLbl="alignAccFollowNode1" presStyleIdx="0" presStyleCnt="5" custScaleX="123391">
        <dgm:presLayoutVars>
          <dgm:bulletEnabled val="1"/>
        </dgm:presLayoutVars>
      </dgm:prSet>
      <dgm:spPr/>
      <dgm:t>
        <a:bodyPr/>
        <a:lstStyle/>
        <a:p>
          <a:endParaRPr lang="zh-CN" altLang="en-US"/>
        </a:p>
      </dgm:t>
    </dgm:pt>
    <dgm:pt modelId="{34B630B1-18C9-4740-86F9-FF3DBA205EAC}" type="pres">
      <dgm:prSet presAssocID="{23662694-D8E3-402A-9B66-5B8CE7259EAF}" presName="sp" presStyleCnt="0"/>
      <dgm:spPr/>
    </dgm:pt>
    <dgm:pt modelId="{D847AC58-BE14-4F57-AC97-64979D6419FF}" type="pres">
      <dgm:prSet presAssocID="{E6B6CE43-1000-4AF1-BE21-ECBF128254CE}" presName="linNode" presStyleCnt="0"/>
      <dgm:spPr/>
    </dgm:pt>
    <dgm:pt modelId="{C25728F0-F823-4386-B159-805F4E3C3A08}" type="pres">
      <dgm:prSet presAssocID="{E6B6CE43-1000-4AF1-BE21-ECBF128254CE}" presName="parentText" presStyleLbl="node1" presStyleIdx="1" presStyleCnt="5" custScaleX="45435">
        <dgm:presLayoutVars>
          <dgm:chMax val="1"/>
          <dgm:bulletEnabled val="1"/>
        </dgm:presLayoutVars>
      </dgm:prSet>
      <dgm:spPr/>
      <dgm:t>
        <a:bodyPr/>
        <a:lstStyle/>
        <a:p>
          <a:endParaRPr lang="zh-CN" altLang="en-US"/>
        </a:p>
      </dgm:t>
    </dgm:pt>
    <dgm:pt modelId="{6BF93563-3DB1-444B-A1FD-95DC60C69349}" type="pres">
      <dgm:prSet presAssocID="{E6B6CE43-1000-4AF1-BE21-ECBF128254CE}" presName="descendantText" presStyleLbl="alignAccFollowNode1" presStyleIdx="1" presStyleCnt="5" custScaleX="123390">
        <dgm:presLayoutVars>
          <dgm:bulletEnabled val="1"/>
        </dgm:presLayoutVars>
      </dgm:prSet>
      <dgm:spPr/>
      <dgm:t>
        <a:bodyPr/>
        <a:lstStyle/>
        <a:p>
          <a:endParaRPr lang="zh-CN" altLang="en-US"/>
        </a:p>
      </dgm:t>
    </dgm:pt>
    <dgm:pt modelId="{5CF5F316-5913-44E5-A6D5-F069E2D72A9F}" type="pres">
      <dgm:prSet presAssocID="{9B86C4AE-5A5D-4711-B60F-2A5CC8C77A00}" presName="sp" presStyleCnt="0"/>
      <dgm:spPr/>
    </dgm:pt>
    <dgm:pt modelId="{8379C659-7B78-400D-BB86-BF0A90BA81B9}" type="pres">
      <dgm:prSet presAssocID="{683C7F41-FFF5-48B4-A3F7-EA798B88DFC6}" presName="linNode" presStyleCnt="0"/>
      <dgm:spPr/>
    </dgm:pt>
    <dgm:pt modelId="{36DE8564-8A96-4529-BB23-1B6BCFB47AD4}" type="pres">
      <dgm:prSet presAssocID="{683C7F41-FFF5-48B4-A3F7-EA798B88DFC6}" presName="parentText" presStyleLbl="node1" presStyleIdx="2" presStyleCnt="5" custScaleX="45435">
        <dgm:presLayoutVars>
          <dgm:chMax val="1"/>
          <dgm:bulletEnabled val="1"/>
        </dgm:presLayoutVars>
      </dgm:prSet>
      <dgm:spPr/>
      <dgm:t>
        <a:bodyPr/>
        <a:lstStyle/>
        <a:p>
          <a:endParaRPr lang="zh-CN" altLang="en-US"/>
        </a:p>
      </dgm:t>
    </dgm:pt>
    <dgm:pt modelId="{E5D2CD9C-1E99-457E-8E56-53D82566428D}" type="pres">
      <dgm:prSet presAssocID="{683C7F41-FFF5-48B4-A3F7-EA798B88DFC6}" presName="descendantText" presStyleLbl="alignAccFollowNode1" presStyleIdx="2" presStyleCnt="5" custScaleX="123390">
        <dgm:presLayoutVars>
          <dgm:bulletEnabled val="1"/>
        </dgm:presLayoutVars>
      </dgm:prSet>
      <dgm:spPr/>
      <dgm:t>
        <a:bodyPr/>
        <a:lstStyle/>
        <a:p>
          <a:endParaRPr lang="zh-CN" altLang="en-US"/>
        </a:p>
      </dgm:t>
    </dgm:pt>
    <dgm:pt modelId="{88DAB19C-B238-4A01-8E46-32E0DF7AE41D}" type="pres">
      <dgm:prSet presAssocID="{F3484465-BBD7-4321-8869-F18D395CCEB4}" presName="sp" presStyleCnt="0"/>
      <dgm:spPr/>
    </dgm:pt>
    <dgm:pt modelId="{74DCE339-84F7-46B8-9D67-7858C9C2E1C1}" type="pres">
      <dgm:prSet presAssocID="{8AFB3585-E367-44BF-A748-306EE80A042C}" presName="linNode" presStyleCnt="0"/>
      <dgm:spPr/>
    </dgm:pt>
    <dgm:pt modelId="{6DF9D0E6-0BB7-4171-BE95-112C0FA909B6}" type="pres">
      <dgm:prSet presAssocID="{8AFB3585-E367-44BF-A748-306EE80A042C}" presName="parentText" presStyleLbl="node1" presStyleIdx="3" presStyleCnt="5" custScaleX="46976">
        <dgm:presLayoutVars>
          <dgm:chMax val="1"/>
          <dgm:bulletEnabled val="1"/>
        </dgm:presLayoutVars>
      </dgm:prSet>
      <dgm:spPr/>
      <dgm:t>
        <a:bodyPr/>
        <a:lstStyle/>
        <a:p>
          <a:endParaRPr lang="zh-CN" altLang="en-US"/>
        </a:p>
      </dgm:t>
    </dgm:pt>
    <dgm:pt modelId="{89FBFD70-96FE-4567-8878-DC30B7BDE3E7}" type="pres">
      <dgm:prSet presAssocID="{8AFB3585-E367-44BF-A748-306EE80A042C}" presName="descendantText" presStyleLbl="alignAccFollowNode1" presStyleIdx="3" presStyleCnt="5" custScaleX="123886">
        <dgm:presLayoutVars>
          <dgm:bulletEnabled val="1"/>
        </dgm:presLayoutVars>
      </dgm:prSet>
      <dgm:spPr/>
      <dgm:t>
        <a:bodyPr/>
        <a:lstStyle/>
        <a:p>
          <a:endParaRPr lang="zh-CN" altLang="en-US"/>
        </a:p>
      </dgm:t>
    </dgm:pt>
    <dgm:pt modelId="{70829627-3254-4CB3-A82D-D3CB283E5584}" type="pres">
      <dgm:prSet presAssocID="{82D2563E-5521-43C0-B072-D7286EF429ED}" presName="sp" presStyleCnt="0"/>
      <dgm:spPr/>
    </dgm:pt>
    <dgm:pt modelId="{581C7334-F832-4C37-A65E-1548C61CB0CC}" type="pres">
      <dgm:prSet presAssocID="{C93FA98A-4613-4D30-AB24-C779CC2BACED}" presName="linNode" presStyleCnt="0"/>
      <dgm:spPr/>
    </dgm:pt>
    <dgm:pt modelId="{E383F3DE-335C-47E5-8C15-DFF31B1D51E1}" type="pres">
      <dgm:prSet presAssocID="{C93FA98A-4613-4D30-AB24-C779CC2BACED}" presName="parentText" presStyleLbl="node1" presStyleIdx="4" presStyleCnt="5" custScaleX="46975">
        <dgm:presLayoutVars>
          <dgm:chMax val="1"/>
          <dgm:bulletEnabled val="1"/>
        </dgm:presLayoutVars>
      </dgm:prSet>
      <dgm:spPr/>
      <dgm:t>
        <a:bodyPr/>
        <a:lstStyle/>
        <a:p>
          <a:endParaRPr lang="zh-CN" altLang="en-US"/>
        </a:p>
      </dgm:t>
    </dgm:pt>
    <dgm:pt modelId="{62F994A3-B346-42E6-812B-6F569958061C}" type="pres">
      <dgm:prSet presAssocID="{C93FA98A-4613-4D30-AB24-C779CC2BACED}" presName="descendantText" presStyleLbl="alignAccFollowNode1" presStyleIdx="4" presStyleCnt="5" custScaleX="123638">
        <dgm:presLayoutVars>
          <dgm:bulletEnabled val="1"/>
        </dgm:presLayoutVars>
      </dgm:prSet>
      <dgm:spPr/>
      <dgm:t>
        <a:bodyPr/>
        <a:lstStyle/>
        <a:p>
          <a:endParaRPr lang="zh-CN" altLang="en-US"/>
        </a:p>
      </dgm:t>
    </dgm:pt>
  </dgm:ptLst>
  <dgm:cxnLst>
    <dgm:cxn modelId="{98882087-ACB7-43E4-87AF-F038FEFF4C06}" srcId="{74235F22-7FE9-4759-9CB8-FC220FF4F4A7}" destId="{26FA0F3C-A6DF-43F7-BB5F-1BEAD33FA4B0}" srcOrd="0" destOrd="0" parTransId="{F9EF64CE-7793-45EF-9F6C-B15C13ED8CA1}" sibTransId="{44C8C539-DC75-4621-B99F-E23FD2A21735}"/>
    <dgm:cxn modelId="{A9FB736A-2B61-41AE-9097-1238EAD936D1}" type="presOf" srcId="{657FF8A9-A63F-4D78-9AE7-79E16496AB32}" destId="{62F994A3-B346-42E6-812B-6F569958061C}" srcOrd="0" destOrd="0" presId="urn:microsoft.com/office/officeart/2005/8/layout/vList5"/>
    <dgm:cxn modelId="{71135B47-9AAA-4A53-A331-A599E5C496F1}" srcId="{E6B6CE43-1000-4AF1-BE21-ECBF128254CE}" destId="{13154FCC-ED03-495C-862F-785141C75CD2}" srcOrd="0" destOrd="0" parTransId="{F3083351-8BFA-4BFF-A403-39BFD36D6EC2}" sibTransId="{55587913-A9AD-4D7D-B0A4-AACE1AE57940}"/>
    <dgm:cxn modelId="{935E99D2-A134-432D-B869-14F5BBDCC6F0}" srcId="{2C2543A5-7A6D-4B01-BF97-5625FCBEBA06}" destId="{C93FA98A-4613-4D30-AB24-C779CC2BACED}" srcOrd="4" destOrd="0" parTransId="{59B2BAFA-E67E-466F-B4DC-AADE3355975D}" sibTransId="{D98E8D0D-75E8-4F0A-853A-8B37721C2E14}"/>
    <dgm:cxn modelId="{EFD403B1-0E96-45E8-8FB3-DD43B9709447}" type="presOf" srcId="{74235F22-7FE9-4759-9CB8-FC220FF4F4A7}" destId="{9F33C007-BEA3-4051-BB4B-AC8CA8CB4378}" srcOrd="0" destOrd="0" presId="urn:microsoft.com/office/officeart/2005/8/layout/vList5"/>
    <dgm:cxn modelId="{9DC22993-9314-44FB-A03B-3343921A475A}" srcId="{2C2543A5-7A6D-4B01-BF97-5625FCBEBA06}" destId="{8AFB3585-E367-44BF-A748-306EE80A042C}" srcOrd="3" destOrd="0" parTransId="{44FC5300-D409-40B5-88A0-CBE5D9F10828}" sibTransId="{82D2563E-5521-43C0-B072-D7286EF429ED}"/>
    <dgm:cxn modelId="{8A5D627E-0B3F-4CAB-B676-791A345EF5E6}" srcId="{C93FA98A-4613-4D30-AB24-C779CC2BACED}" destId="{657FF8A9-A63F-4D78-9AE7-79E16496AB32}" srcOrd="0" destOrd="0" parTransId="{86A80A69-BC59-4F8C-A0E7-1D210AE60AF1}" sibTransId="{521F1141-7692-43D4-873F-8FAD736EA1AA}"/>
    <dgm:cxn modelId="{974C5FFB-3BC0-499B-9A55-33920A6B3996}" type="presOf" srcId="{2C2543A5-7A6D-4B01-BF97-5625FCBEBA06}" destId="{0C14AD52-966B-48C6-98F1-46D03FCA94C2}" srcOrd="0" destOrd="0" presId="urn:microsoft.com/office/officeart/2005/8/layout/vList5"/>
    <dgm:cxn modelId="{813A9F93-654E-49A6-862D-A573CED1E010}" type="presOf" srcId="{13154FCC-ED03-495C-862F-785141C75CD2}" destId="{6BF93563-3DB1-444B-A1FD-95DC60C69349}" srcOrd="0" destOrd="0" presId="urn:microsoft.com/office/officeart/2005/8/layout/vList5"/>
    <dgm:cxn modelId="{F4BF63F4-C344-4F79-AD92-B46316D885AA}" srcId="{2C2543A5-7A6D-4B01-BF97-5625FCBEBA06}" destId="{683C7F41-FFF5-48B4-A3F7-EA798B88DFC6}" srcOrd="2" destOrd="0" parTransId="{983D3327-B6A6-403D-9448-FC398BFC1689}" sibTransId="{F3484465-BBD7-4321-8869-F18D395CCEB4}"/>
    <dgm:cxn modelId="{51DC18DF-67DB-44A0-94D8-5A062F10A47E}" srcId="{2C2543A5-7A6D-4B01-BF97-5625FCBEBA06}" destId="{E6B6CE43-1000-4AF1-BE21-ECBF128254CE}" srcOrd="1" destOrd="0" parTransId="{5DB284B2-2DDF-4A6C-B162-EFDFD997DDFE}" sibTransId="{9B86C4AE-5A5D-4711-B60F-2A5CC8C77A00}"/>
    <dgm:cxn modelId="{C3B262CD-118B-4C53-B600-42E6451B32AA}" srcId="{2C2543A5-7A6D-4B01-BF97-5625FCBEBA06}" destId="{74235F22-7FE9-4759-9CB8-FC220FF4F4A7}" srcOrd="0" destOrd="0" parTransId="{90D3265A-F5F8-4722-AEB9-736B3D0583A8}" sibTransId="{23662694-D8E3-402A-9B66-5B8CE7259EAF}"/>
    <dgm:cxn modelId="{6F1D20FF-D1AC-4664-B3AF-39D3CA292665}" type="presOf" srcId="{C93FA98A-4613-4D30-AB24-C779CC2BACED}" destId="{E383F3DE-335C-47E5-8C15-DFF31B1D51E1}" srcOrd="0" destOrd="0" presId="urn:microsoft.com/office/officeart/2005/8/layout/vList5"/>
    <dgm:cxn modelId="{E50BC639-AEE0-4967-A5BA-C076675F3E20}" srcId="{8AFB3585-E367-44BF-A748-306EE80A042C}" destId="{61B8B420-0C68-4889-A55C-F334B5EF1F2F}" srcOrd="0" destOrd="0" parTransId="{1B79B628-907A-4396-8385-D821DE85786F}" sibTransId="{A75635E9-0AC3-41DD-BBED-03E064D5B65F}"/>
    <dgm:cxn modelId="{F14B6938-65F7-47E1-88D5-669515886C15}" type="presOf" srcId="{FCFAAE79-7535-4905-8AD3-36517C44B96F}" destId="{E5D2CD9C-1E99-457E-8E56-53D82566428D}" srcOrd="0" destOrd="0" presId="urn:microsoft.com/office/officeart/2005/8/layout/vList5"/>
    <dgm:cxn modelId="{152B3F41-1B93-4CCC-BD85-09F925F6B9A9}" type="presOf" srcId="{61B8B420-0C68-4889-A55C-F334B5EF1F2F}" destId="{89FBFD70-96FE-4567-8878-DC30B7BDE3E7}" srcOrd="0" destOrd="0" presId="urn:microsoft.com/office/officeart/2005/8/layout/vList5"/>
    <dgm:cxn modelId="{81836059-26C9-476C-890F-9B0FE6933AAB}" type="presOf" srcId="{26FA0F3C-A6DF-43F7-BB5F-1BEAD33FA4B0}" destId="{41AFBFB0-589D-4CEE-9186-337EBA11BA7A}" srcOrd="0" destOrd="0" presId="urn:microsoft.com/office/officeart/2005/8/layout/vList5"/>
    <dgm:cxn modelId="{738BEE93-FEEC-4DD3-99E2-D39B950DA3AA}" type="presOf" srcId="{8AFB3585-E367-44BF-A748-306EE80A042C}" destId="{6DF9D0E6-0BB7-4171-BE95-112C0FA909B6}" srcOrd="0" destOrd="0" presId="urn:microsoft.com/office/officeart/2005/8/layout/vList5"/>
    <dgm:cxn modelId="{6BE92A5A-41A1-47AB-A1BE-753EEA9455C4}" type="presOf" srcId="{E6B6CE43-1000-4AF1-BE21-ECBF128254CE}" destId="{C25728F0-F823-4386-B159-805F4E3C3A08}" srcOrd="0" destOrd="0" presId="urn:microsoft.com/office/officeart/2005/8/layout/vList5"/>
    <dgm:cxn modelId="{36DB55EE-E383-4D45-8FE4-4A2D91A144DE}" srcId="{683C7F41-FFF5-48B4-A3F7-EA798B88DFC6}" destId="{FCFAAE79-7535-4905-8AD3-36517C44B96F}" srcOrd="0" destOrd="0" parTransId="{E82158B5-14D8-4D7A-949C-9E6D1545400F}" sibTransId="{E532AD8C-21FF-4081-BF34-4DF660B73FF7}"/>
    <dgm:cxn modelId="{2673833D-969C-484E-B0B3-7CCF8FB7F7DA}" type="presOf" srcId="{683C7F41-FFF5-48B4-A3F7-EA798B88DFC6}" destId="{36DE8564-8A96-4529-BB23-1B6BCFB47AD4}" srcOrd="0" destOrd="0" presId="urn:microsoft.com/office/officeart/2005/8/layout/vList5"/>
    <dgm:cxn modelId="{C7D69E90-B5AA-489A-81AA-CE1A58BC8531}" type="presParOf" srcId="{0C14AD52-966B-48C6-98F1-46D03FCA94C2}" destId="{6083D096-58FA-43E7-9F12-38EA38AE16A6}" srcOrd="0" destOrd="0" presId="urn:microsoft.com/office/officeart/2005/8/layout/vList5"/>
    <dgm:cxn modelId="{F8A6A079-4160-41A1-8CB3-D736D17062A6}" type="presParOf" srcId="{6083D096-58FA-43E7-9F12-38EA38AE16A6}" destId="{9F33C007-BEA3-4051-BB4B-AC8CA8CB4378}" srcOrd="0" destOrd="0" presId="urn:microsoft.com/office/officeart/2005/8/layout/vList5"/>
    <dgm:cxn modelId="{F7501E2F-1C5F-4E40-A1DA-74BB8B11943E}" type="presParOf" srcId="{6083D096-58FA-43E7-9F12-38EA38AE16A6}" destId="{41AFBFB0-589D-4CEE-9186-337EBA11BA7A}" srcOrd="1" destOrd="0" presId="urn:microsoft.com/office/officeart/2005/8/layout/vList5"/>
    <dgm:cxn modelId="{4DCC3575-BEA7-476D-AF7D-6669E75C6F2C}" type="presParOf" srcId="{0C14AD52-966B-48C6-98F1-46D03FCA94C2}" destId="{34B630B1-18C9-4740-86F9-FF3DBA205EAC}" srcOrd="1" destOrd="0" presId="urn:microsoft.com/office/officeart/2005/8/layout/vList5"/>
    <dgm:cxn modelId="{D150BD7D-C007-4EDF-846D-26B50750FC16}" type="presParOf" srcId="{0C14AD52-966B-48C6-98F1-46D03FCA94C2}" destId="{D847AC58-BE14-4F57-AC97-64979D6419FF}" srcOrd="2" destOrd="0" presId="urn:microsoft.com/office/officeart/2005/8/layout/vList5"/>
    <dgm:cxn modelId="{921EB63E-6A67-477B-846B-03421C8F56B4}" type="presParOf" srcId="{D847AC58-BE14-4F57-AC97-64979D6419FF}" destId="{C25728F0-F823-4386-B159-805F4E3C3A08}" srcOrd="0" destOrd="0" presId="urn:microsoft.com/office/officeart/2005/8/layout/vList5"/>
    <dgm:cxn modelId="{E19E6AA0-D0BB-43E7-BF58-95E8573D9027}" type="presParOf" srcId="{D847AC58-BE14-4F57-AC97-64979D6419FF}" destId="{6BF93563-3DB1-444B-A1FD-95DC60C69349}" srcOrd="1" destOrd="0" presId="urn:microsoft.com/office/officeart/2005/8/layout/vList5"/>
    <dgm:cxn modelId="{EE34E4BD-3E5E-4A3A-BD7B-D79970C76632}" type="presParOf" srcId="{0C14AD52-966B-48C6-98F1-46D03FCA94C2}" destId="{5CF5F316-5913-44E5-A6D5-F069E2D72A9F}" srcOrd="3" destOrd="0" presId="urn:microsoft.com/office/officeart/2005/8/layout/vList5"/>
    <dgm:cxn modelId="{E9B200B0-A056-489B-9478-027F6BE97697}" type="presParOf" srcId="{0C14AD52-966B-48C6-98F1-46D03FCA94C2}" destId="{8379C659-7B78-400D-BB86-BF0A90BA81B9}" srcOrd="4" destOrd="0" presId="urn:microsoft.com/office/officeart/2005/8/layout/vList5"/>
    <dgm:cxn modelId="{DC2C6196-5987-43A2-A576-F37593B23C39}" type="presParOf" srcId="{8379C659-7B78-400D-BB86-BF0A90BA81B9}" destId="{36DE8564-8A96-4529-BB23-1B6BCFB47AD4}" srcOrd="0" destOrd="0" presId="urn:microsoft.com/office/officeart/2005/8/layout/vList5"/>
    <dgm:cxn modelId="{BC57A5BD-35C8-497C-A8D7-E27AC4535B21}" type="presParOf" srcId="{8379C659-7B78-400D-BB86-BF0A90BA81B9}" destId="{E5D2CD9C-1E99-457E-8E56-53D82566428D}" srcOrd="1" destOrd="0" presId="urn:microsoft.com/office/officeart/2005/8/layout/vList5"/>
    <dgm:cxn modelId="{B622ED76-B4EC-4638-B015-F3F5A5AA7AE5}" type="presParOf" srcId="{0C14AD52-966B-48C6-98F1-46D03FCA94C2}" destId="{88DAB19C-B238-4A01-8E46-32E0DF7AE41D}" srcOrd="5" destOrd="0" presId="urn:microsoft.com/office/officeart/2005/8/layout/vList5"/>
    <dgm:cxn modelId="{892102C8-3339-448A-8A47-E6745E3F0C89}" type="presParOf" srcId="{0C14AD52-966B-48C6-98F1-46D03FCA94C2}" destId="{74DCE339-84F7-46B8-9D67-7858C9C2E1C1}" srcOrd="6" destOrd="0" presId="urn:microsoft.com/office/officeart/2005/8/layout/vList5"/>
    <dgm:cxn modelId="{F4BA5BDC-AD11-4026-968A-3F46740BE916}" type="presParOf" srcId="{74DCE339-84F7-46B8-9D67-7858C9C2E1C1}" destId="{6DF9D0E6-0BB7-4171-BE95-112C0FA909B6}" srcOrd="0" destOrd="0" presId="urn:microsoft.com/office/officeart/2005/8/layout/vList5"/>
    <dgm:cxn modelId="{5105DE8A-EEB6-4993-B93D-4B501C303F6F}" type="presParOf" srcId="{74DCE339-84F7-46B8-9D67-7858C9C2E1C1}" destId="{89FBFD70-96FE-4567-8878-DC30B7BDE3E7}" srcOrd="1" destOrd="0" presId="urn:microsoft.com/office/officeart/2005/8/layout/vList5"/>
    <dgm:cxn modelId="{55B884DE-9B2E-416A-8FBC-D070785F8B23}" type="presParOf" srcId="{0C14AD52-966B-48C6-98F1-46D03FCA94C2}" destId="{70829627-3254-4CB3-A82D-D3CB283E5584}" srcOrd="7" destOrd="0" presId="urn:microsoft.com/office/officeart/2005/8/layout/vList5"/>
    <dgm:cxn modelId="{CB3EC836-28EE-4B03-A0C8-A5D3939223DD}" type="presParOf" srcId="{0C14AD52-966B-48C6-98F1-46D03FCA94C2}" destId="{581C7334-F832-4C37-A65E-1548C61CB0CC}" srcOrd="8" destOrd="0" presId="urn:microsoft.com/office/officeart/2005/8/layout/vList5"/>
    <dgm:cxn modelId="{B9AA46B6-A278-482E-A66E-091B3EE3274E}" type="presParOf" srcId="{581C7334-F832-4C37-A65E-1548C61CB0CC}" destId="{E383F3DE-335C-47E5-8C15-DFF31B1D51E1}" srcOrd="0" destOrd="0" presId="urn:microsoft.com/office/officeart/2005/8/layout/vList5"/>
    <dgm:cxn modelId="{A2722C2B-4879-431A-BF6E-329A87FB5680}" type="presParOf" srcId="{581C7334-F832-4C37-A65E-1548C61CB0CC}" destId="{62F994A3-B346-42E6-812B-6F569958061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B5A56F-9F97-4FB8-BD8B-3A54D3F80228}" type="doc">
      <dgm:prSet loTypeId="urn:microsoft.com/office/officeart/2005/8/layout/orgChart1" loCatId="hierarchy" qsTypeId="urn:microsoft.com/office/officeart/2005/8/quickstyle/3d2" qsCatId="3D" csTypeId="urn:microsoft.com/office/officeart/2005/8/colors/accent1_2#1" csCatId="accent1" phldr="1"/>
      <dgm:spPr/>
      <dgm:t>
        <a:bodyPr/>
        <a:lstStyle/>
        <a:p>
          <a:endParaRPr lang="zh-CN" altLang="en-US"/>
        </a:p>
      </dgm:t>
    </dgm:pt>
    <dgm:pt modelId="{A73A03B8-923C-4D5C-BF03-C320FCFC8410}">
      <dgm:prSet phldrT="[文本]"/>
      <dgm:spPr/>
      <dgm:t>
        <a:bodyPr/>
        <a:lstStyle/>
        <a:p>
          <a:r>
            <a:rPr lang="zh-CN" altLang="en-US" b="1" dirty="0" smtClean="0">
              <a:solidFill>
                <a:schemeClr val="tx1"/>
              </a:solidFill>
            </a:rPr>
            <a:t>数据类型</a:t>
          </a:r>
          <a:endParaRPr lang="zh-CN" altLang="en-US" b="1" dirty="0">
            <a:solidFill>
              <a:schemeClr val="tx1"/>
            </a:solidFill>
          </a:endParaRPr>
        </a:p>
      </dgm:t>
    </dgm:pt>
    <dgm:pt modelId="{7EC17EAD-AF95-4D4C-8AE8-00001A2DCF6B}" cxnId="{048677F0-6C9F-4939-BD1F-E3E88D646E5F}" type="parTrans">
      <dgm:prSet/>
      <dgm:spPr/>
      <dgm:t>
        <a:bodyPr/>
        <a:lstStyle/>
        <a:p>
          <a:endParaRPr lang="zh-CN" altLang="en-US"/>
        </a:p>
      </dgm:t>
    </dgm:pt>
    <dgm:pt modelId="{0FECAA16-D410-475C-A9DC-163F33A7FF4A}" cxnId="{048677F0-6C9F-4939-BD1F-E3E88D646E5F}" type="sibTrans">
      <dgm:prSet/>
      <dgm:spPr/>
      <dgm:t>
        <a:bodyPr/>
        <a:lstStyle/>
        <a:p>
          <a:endParaRPr lang="zh-CN" altLang="en-US"/>
        </a:p>
      </dgm:t>
    </dgm:pt>
    <dgm:pt modelId="{ED99243E-3D34-4FC1-92F0-3DF5C7F6878F}">
      <dgm:prSet phldrT="[文本]"/>
      <dgm:spPr/>
      <dgm:t>
        <a:bodyPr/>
        <a:lstStyle/>
        <a:p>
          <a:r>
            <a:rPr lang="zh-CN" altLang="en-US" b="1" dirty="0" smtClean="0">
              <a:solidFill>
                <a:schemeClr val="tx1"/>
              </a:solidFill>
            </a:rPr>
            <a:t>字节</a:t>
          </a:r>
          <a:r>
            <a:rPr lang="en-US" altLang="zh-CN" b="1" dirty="0" smtClean="0">
              <a:solidFill>
                <a:schemeClr val="tx1"/>
              </a:solidFill>
            </a:rPr>
            <a:t>(8</a:t>
          </a:r>
          <a:r>
            <a:rPr lang="zh-CN" altLang="en-US" b="1" dirty="0" smtClean="0">
              <a:solidFill>
                <a:schemeClr val="tx1"/>
              </a:solidFill>
            </a:rPr>
            <a:t>位</a:t>
          </a:r>
          <a:r>
            <a:rPr lang="en-US" altLang="zh-CN" b="1" dirty="0" smtClean="0">
              <a:solidFill>
                <a:schemeClr val="tx1"/>
              </a:solidFill>
            </a:rPr>
            <a:t>)</a:t>
          </a:r>
          <a:endParaRPr lang="zh-CN" altLang="en-US" b="1" dirty="0">
            <a:solidFill>
              <a:schemeClr val="tx1"/>
            </a:solidFill>
          </a:endParaRPr>
        </a:p>
      </dgm:t>
    </dgm:pt>
    <dgm:pt modelId="{6A25D355-22DD-4CA0-A35A-8620E06740EB}" cxnId="{8B61EA1D-DB51-4443-B508-30E1368D9369}" type="parTrans">
      <dgm:prSet/>
      <dgm:spPr/>
      <dgm:t>
        <a:bodyPr/>
        <a:lstStyle/>
        <a:p>
          <a:endParaRPr lang="zh-CN" altLang="en-US"/>
        </a:p>
      </dgm:t>
    </dgm:pt>
    <dgm:pt modelId="{32C4C0C8-C30A-4768-88E5-B9E08FF7BC14}" cxnId="{8B61EA1D-DB51-4443-B508-30E1368D9369}" type="sibTrans">
      <dgm:prSet/>
      <dgm:spPr/>
      <dgm:t>
        <a:bodyPr/>
        <a:lstStyle/>
        <a:p>
          <a:endParaRPr lang="zh-CN" altLang="en-US"/>
        </a:p>
      </dgm:t>
    </dgm:pt>
    <dgm:pt modelId="{EC68FED0-771D-471B-9561-83131B83B936}">
      <dgm:prSet phldrT="[文本]"/>
      <dgm:spPr/>
      <dgm:t>
        <a:bodyPr/>
        <a:lstStyle/>
        <a:p>
          <a:r>
            <a:rPr lang="zh-CN" altLang="en-US" b="1" dirty="0" smtClean="0">
              <a:solidFill>
                <a:schemeClr val="tx1"/>
              </a:solidFill>
            </a:rPr>
            <a:t>半字</a:t>
          </a:r>
          <a:r>
            <a:rPr lang="en-US" altLang="zh-CN" b="1" dirty="0" smtClean="0">
              <a:solidFill>
                <a:schemeClr val="tx1"/>
              </a:solidFill>
            </a:rPr>
            <a:t>(16</a:t>
          </a:r>
          <a:r>
            <a:rPr lang="zh-CN" altLang="en-US" b="1" dirty="0" smtClean="0">
              <a:solidFill>
                <a:schemeClr val="tx1"/>
              </a:solidFill>
            </a:rPr>
            <a:t>位</a:t>
          </a:r>
          <a:r>
            <a:rPr lang="en-US" altLang="zh-CN" b="1" dirty="0" smtClean="0">
              <a:solidFill>
                <a:schemeClr val="tx1"/>
              </a:solidFill>
            </a:rPr>
            <a:t>)</a:t>
          </a:r>
          <a:endParaRPr lang="zh-CN" altLang="en-US" b="1" dirty="0">
            <a:solidFill>
              <a:schemeClr val="tx1"/>
            </a:solidFill>
          </a:endParaRPr>
        </a:p>
      </dgm:t>
    </dgm:pt>
    <dgm:pt modelId="{BC0CDC46-13FA-4B33-97E1-E701A9AB5E0E}" cxnId="{23161EF6-3E9B-4A7E-B3F3-B37893BE7E46}" type="parTrans">
      <dgm:prSet/>
      <dgm:spPr/>
      <dgm:t>
        <a:bodyPr/>
        <a:lstStyle/>
        <a:p>
          <a:endParaRPr lang="zh-CN" altLang="en-US"/>
        </a:p>
      </dgm:t>
    </dgm:pt>
    <dgm:pt modelId="{C61B1DF2-39B7-4183-AC5D-88D3B2D41686}" cxnId="{23161EF6-3E9B-4A7E-B3F3-B37893BE7E46}" type="sibTrans">
      <dgm:prSet/>
      <dgm:spPr/>
      <dgm:t>
        <a:bodyPr/>
        <a:lstStyle/>
        <a:p>
          <a:endParaRPr lang="zh-CN" altLang="en-US"/>
        </a:p>
      </dgm:t>
    </dgm:pt>
    <dgm:pt modelId="{98EBDA74-1A3F-449C-85B4-BC567B8E9700}">
      <dgm:prSet phldrT="[文本]"/>
      <dgm:spPr/>
      <dgm:t>
        <a:bodyPr/>
        <a:lstStyle/>
        <a:p>
          <a:r>
            <a:rPr lang="zh-CN" altLang="en-US" b="1" dirty="0" smtClean="0">
              <a:solidFill>
                <a:schemeClr val="tx1"/>
              </a:solidFill>
            </a:rPr>
            <a:t>双字</a:t>
          </a:r>
          <a:r>
            <a:rPr lang="en-US" altLang="zh-CN" b="1" dirty="0" smtClean="0">
              <a:solidFill>
                <a:schemeClr val="tx1"/>
              </a:solidFill>
            </a:rPr>
            <a:t>(64</a:t>
          </a:r>
          <a:r>
            <a:rPr lang="zh-CN" altLang="en-US" b="1" dirty="0" smtClean="0">
              <a:solidFill>
                <a:schemeClr val="tx1"/>
              </a:solidFill>
            </a:rPr>
            <a:t>位</a:t>
          </a:r>
          <a:r>
            <a:rPr lang="en-US" altLang="zh-CN" b="1" dirty="0" smtClean="0">
              <a:solidFill>
                <a:schemeClr val="tx1"/>
              </a:solidFill>
            </a:rPr>
            <a:t>)</a:t>
          </a:r>
          <a:endParaRPr lang="zh-CN" altLang="en-US" b="1" dirty="0">
            <a:solidFill>
              <a:schemeClr val="tx1"/>
            </a:solidFill>
          </a:endParaRPr>
        </a:p>
      </dgm:t>
    </dgm:pt>
    <dgm:pt modelId="{9C7265FE-17F6-4BC8-B2E2-A3D6B0EA0184}" cxnId="{E5BE6B23-09CD-4656-84F9-7A672E45032C}" type="parTrans">
      <dgm:prSet/>
      <dgm:spPr/>
      <dgm:t>
        <a:bodyPr/>
        <a:lstStyle/>
        <a:p>
          <a:endParaRPr lang="zh-CN" altLang="en-US"/>
        </a:p>
      </dgm:t>
    </dgm:pt>
    <dgm:pt modelId="{41DB97E2-20BD-4C12-9694-098FFDFBBDE2}" cxnId="{E5BE6B23-09CD-4656-84F9-7A672E45032C}" type="sibTrans">
      <dgm:prSet/>
      <dgm:spPr/>
      <dgm:t>
        <a:bodyPr/>
        <a:lstStyle/>
        <a:p>
          <a:endParaRPr lang="zh-CN" altLang="en-US"/>
        </a:p>
      </dgm:t>
    </dgm:pt>
    <dgm:pt modelId="{AF37912E-CF23-45EB-BE51-5EE8863F7B35}">
      <dgm:prSet phldrT="[文本]"/>
      <dgm:spPr/>
      <dgm:t>
        <a:bodyPr/>
        <a:lstStyle/>
        <a:p>
          <a:r>
            <a:rPr lang="zh-CN" altLang="en-US" b="1" dirty="0" smtClean="0">
              <a:solidFill>
                <a:schemeClr val="tx1"/>
              </a:solidFill>
            </a:rPr>
            <a:t>字</a:t>
          </a:r>
          <a:r>
            <a:rPr lang="en-US" altLang="zh-CN" b="1" dirty="0" smtClean="0">
              <a:solidFill>
                <a:schemeClr val="tx1"/>
              </a:solidFill>
            </a:rPr>
            <a:t>(32</a:t>
          </a:r>
          <a:r>
            <a:rPr lang="zh-CN" altLang="en-US" b="1" dirty="0" smtClean="0">
              <a:solidFill>
                <a:schemeClr val="tx1"/>
              </a:solidFill>
            </a:rPr>
            <a:t>位</a:t>
          </a:r>
          <a:r>
            <a:rPr lang="en-US" altLang="zh-CN" b="1" dirty="0" smtClean="0">
              <a:solidFill>
                <a:schemeClr val="tx1"/>
              </a:solidFill>
            </a:rPr>
            <a:t>)</a:t>
          </a:r>
          <a:endParaRPr lang="zh-CN" altLang="en-US" b="1" dirty="0">
            <a:solidFill>
              <a:schemeClr val="tx1"/>
            </a:solidFill>
          </a:endParaRPr>
        </a:p>
      </dgm:t>
    </dgm:pt>
    <dgm:pt modelId="{EDC25489-391D-49CA-8566-4A3DEE0D85C0}" cxnId="{BE45AFE1-E680-4ACA-B7D2-BA0F26D171AC}" type="parTrans">
      <dgm:prSet/>
      <dgm:spPr/>
      <dgm:t>
        <a:bodyPr/>
        <a:lstStyle/>
        <a:p>
          <a:endParaRPr lang="zh-CN" altLang="en-US"/>
        </a:p>
      </dgm:t>
    </dgm:pt>
    <dgm:pt modelId="{7619E94F-F551-4E97-81CF-3D437C96CC81}" cxnId="{BE45AFE1-E680-4ACA-B7D2-BA0F26D171AC}" type="sibTrans">
      <dgm:prSet/>
      <dgm:spPr/>
      <dgm:t>
        <a:bodyPr/>
        <a:lstStyle/>
        <a:p>
          <a:endParaRPr lang="zh-CN" altLang="en-US"/>
        </a:p>
      </dgm:t>
    </dgm:pt>
    <dgm:pt modelId="{49906A15-9103-46FF-9FDE-F86D3888A26D}" type="pres">
      <dgm:prSet presAssocID="{1DB5A56F-9F97-4FB8-BD8B-3A54D3F80228}" presName="hierChild1" presStyleCnt="0">
        <dgm:presLayoutVars>
          <dgm:orgChart val="1"/>
          <dgm:chPref val="1"/>
          <dgm:dir/>
          <dgm:animOne val="branch"/>
          <dgm:animLvl val="lvl"/>
          <dgm:resizeHandles/>
        </dgm:presLayoutVars>
      </dgm:prSet>
      <dgm:spPr/>
      <dgm:t>
        <a:bodyPr/>
        <a:lstStyle/>
        <a:p>
          <a:endParaRPr lang="zh-CN" altLang="en-US"/>
        </a:p>
      </dgm:t>
    </dgm:pt>
    <dgm:pt modelId="{32F9466E-C517-483C-94D9-79A53D55189B}" type="pres">
      <dgm:prSet presAssocID="{A73A03B8-923C-4D5C-BF03-C320FCFC8410}" presName="hierRoot1" presStyleCnt="0">
        <dgm:presLayoutVars>
          <dgm:hierBranch val="init"/>
        </dgm:presLayoutVars>
      </dgm:prSet>
      <dgm:spPr/>
    </dgm:pt>
    <dgm:pt modelId="{2AA9D804-CA99-485D-9B8D-1D39D00FEB92}" type="pres">
      <dgm:prSet presAssocID="{A73A03B8-923C-4D5C-BF03-C320FCFC8410}" presName="rootComposite1" presStyleCnt="0"/>
      <dgm:spPr/>
    </dgm:pt>
    <dgm:pt modelId="{E7B61518-0B24-4873-9A24-3CDEE79D1BE0}" type="pres">
      <dgm:prSet presAssocID="{A73A03B8-923C-4D5C-BF03-C320FCFC8410}" presName="rootText1" presStyleLbl="node0" presStyleIdx="0" presStyleCnt="1" custLinFactNeighborX="3651" custLinFactNeighborY="-25310">
        <dgm:presLayoutVars>
          <dgm:chPref val="3"/>
        </dgm:presLayoutVars>
      </dgm:prSet>
      <dgm:spPr/>
      <dgm:t>
        <a:bodyPr/>
        <a:lstStyle/>
        <a:p>
          <a:endParaRPr lang="zh-CN" altLang="en-US"/>
        </a:p>
      </dgm:t>
    </dgm:pt>
    <dgm:pt modelId="{EEE5096C-1409-492E-A4EB-0051BEB1FE58}" type="pres">
      <dgm:prSet presAssocID="{A73A03B8-923C-4D5C-BF03-C320FCFC8410}" presName="rootConnector1" presStyleLbl="node1" presStyleIdx="0" presStyleCnt="0"/>
      <dgm:spPr/>
      <dgm:t>
        <a:bodyPr/>
        <a:lstStyle/>
        <a:p>
          <a:endParaRPr lang="zh-CN" altLang="en-US"/>
        </a:p>
      </dgm:t>
    </dgm:pt>
    <dgm:pt modelId="{663735D9-7F9F-4614-B763-024A295055C9}" type="pres">
      <dgm:prSet presAssocID="{A73A03B8-923C-4D5C-BF03-C320FCFC8410}" presName="hierChild2" presStyleCnt="0"/>
      <dgm:spPr/>
    </dgm:pt>
    <dgm:pt modelId="{2A803AF2-4105-428D-98C1-4103099A46B1}" type="pres">
      <dgm:prSet presAssocID="{6A25D355-22DD-4CA0-A35A-8620E06740EB}" presName="Name37" presStyleLbl="parChTrans1D2" presStyleIdx="0" presStyleCnt="4"/>
      <dgm:spPr/>
      <dgm:t>
        <a:bodyPr/>
        <a:lstStyle/>
        <a:p>
          <a:endParaRPr lang="zh-CN" altLang="en-US"/>
        </a:p>
      </dgm:t>
    </dgm:pt>
    <dgm:pt modelId="{2A32B479-A635-48C3-AE73-C77F2282DD4D}" type="pres">
      <dgm:prSet presAssocID="{ED99243E-3D34-4FC1-92F0-3DF5C7F6878F}" presName="hierRoot2" presStyleCnt="0">
        <dgm:presLayoutVars>
          <dgm:hierBranch val="init"/>
        </dgm:presLayoutVars>
      </dgm:prSet>
      <dgm:spPr/>
    </dgm:pt>
    <dgm:pt modelId="{895DE4F7-9AC7-46DB-B7C7-091DB6397DDB}" type="pres">
      <dgm:prSet presAssocID="{ED99243E-3D34-4FC1-92F0-3DF5C7F6878F}" presName="rootComposite" presStyleCnt="0"/>
      <dgm:spPr/>
    </dgm:pt>
    <dgm:pt modelId="{0C39B099-05ED-429A-868E-A592A4A76B03}" type="pres">
      <dgm:prSet presAssocID="{ED99243E-3D34-4FC1-92F0-3DF5C7F6878F}" presName="rootText" presStyleLbl="node2" presStyleIdx="0" presStyleCnt="4" custScaleX="131217">
        <dgm:presLayoutVars>
          <dgm:chPref val="3"/>
        </dgm:presLayoutVars>
      </dgm:prSet>
      <dgm:spPr/>
      <dgm:t>
        <a:bodyPr/>
        <a:lstStyle/>
        <a:p>
          <a:endParaRPr lang="zh-CN" altLang="en-US"/>
        </a:p>
      </dgm:t>
    </dgm:pt>
    <dgm:pt modelId="{F40EF852-7C07-4C89-9FB0-339ECB7B5109}" type="pres">
      <dgm:prSet presAssocID="{ED99243E-3D34-4FC1-92F0-3DF5C7F6878F}" presName="rootConnector" presStyleLbl="node2" presStyleIdx="0" presStyleCnt="4"/>
      <dgm:spPr/>
      <dgm:t>
        <a:bodyPr/>
        <a:lstStyle/>
        <a:p>
          <a:endParaRPr lang="zh-CN" altLang="en-US"/>
        </a:p>
      </dgm:t>
    </dgm:pt>
    <dgm:pt modelId="{BD7FF513-C38F-41EE-AA75-AB98C6C7C54D}" type="pres">
      <dgm:prSet presAssocID="{ED99243E-3D34-4FC1-92F0-3DF5C7F6878F}" presName="hierChild4" presStyleCnt="0"/>
      <dgm:spPr/>
    </dgm:pt>
    <dgm:pt modelId="{60410130-1757-4911-AF02-36994FC9C73C}" type="pres">
      <dgm:prSet presAssocID="{ED99243E-3D34-4FC1-92F0-3DF5C7F6878F}" presName="hierChild5" presStyleCnt="0"/>
      <dgm:spPr/>
    </dgm:pt>
    <dgm:pt modelId="{5F4E827B-E5AB-4E48-B41F-817177E07A47}" type="pres">
      <dgm:prSet presAssocID="{BC0CDC46-13FA-4B33-97E1-E701A9AB5E0E}" presName="Name37" presStyleLbl="parChTrans1D2" presStyleIdx="1" presStyleCnt="4"/>
      <dgm:spPr/>
      <dgm:t>
        <a:bodyPr/>
        <a:lstStyle/>
        <a:p>
          <a:endParaRPr lang="zh-CN" altLang="en-US"/>
        </a:p>
      </dgm:t>
    </dgm:pt>
    <dgm:pt modelId="{A76B3673-D2DF-4D02-A7DC-05B520475D71}" type="pres">
      <dgm:prSet presAssocID="{EC68FED0-771D-471B-9561-83131B83B936}" presName="hierRoot2" presStyleCnt="0">
        <dgm:presLayoutVars>
          <dgm:hierBranch val="init"/>
        </dgm:presLayoutVars>
      </dgm:prSet>
      <dgm:spPr/>
    </dgm:pt>
    <dgm:pt modelId="{494BBECB-2D9A-4292-9384-87AAA24650D1}" type="pres">
      <dgm:prSet presAssocID="{EC68FED0-771D-471B-9561-83131B83B936}" presName="rootComposite" presStyleCnt="0"/>
      <dgm:spPr/>
    </dgm:pt>
    <dgm:pt modelId="{E25FF726-F2EA-4D44-95B3-84FFAA561DC8}" type="pres">
      <dgm:prSet presAssocID="{EC68FED0-771D-471B-9561-83131B83B936}" presName="rootText" presStyleLbl="node2" presStyleIdx="1" presStyleCnt="4" custScaleX="131217">
        <dgm:presLayoutVars>
          <dgm:chPref val="3"/>
        </dgm:presLayoutVars>
      </dgm:prSet>
      <dgm:spPr/>
      <dgm:t>
        <a:bodyPr/>
        <a:lstStyle/>
        <a:p>
          <a:endParaRPr lang="zh-CN" altLang="en-US"/>
        </a:p>
      </dgm:t>
    </dgm:pt>
    <dgm:pt modelId="{1BF7673C-A591-46B3-8212-00F0F294EC5F}" type="pres">
      <dgm:prSet presAssocID="{EC68FED0-771D-471B-9561-83131B83B936}" presName="rootConnector" presStyleLbl="node2" presStyleIdx="1" presStyleCnt="4"/>
      <dgm:spPr/>
      <dgm:t>
        <a:bodyPr/>
        <a:lstStyle/>
        <a:p>
          <a:endParaRPr lang="zh-CN" altLang="en-US"/>
        </a:p>
      </dgm:t>
    </dgm:pt>
    <dgm:pt modelId="{222AD0F0-62BD-40CC-A33C-1EED3F37D3F7}" type="pres">
      <dgm:prSet presAssocID="{EC68FED0-771D-471B-9561-83131B83B936}" presName="hierChild4" presStyleCnt="0"/>
      <dgm:spPr/>
    </dgm:pt>
    <dgm:pt modelId="{E760C8BF-6B8C-49D8-A27E-7EA5C9A9EB85}" type="pres">
      <dgm:prSet presAssocID="{EC68FED0-771D-471B-9561-83131B83B936}" presName="hierChild5" presStyleCnt="0"/>
      <dgm:spPr/>
    </dgm:pt>
    <dgm:pt modelId="{92814833-BEE0-4607-AE7F-C38C754991F1}" type="pres">
      <dgm:prSet presAssocID="{EDC25489-391D-49CA-8566-4A3DEE0D85C0}" presName="Name37" presStyleLbl="parChTrans1D2" presStyleIdx="2" presStyleCnt="4"/>
      <dgm:spPr/>
      <dgm:t>
        <a:bodyPr/>
        <a:lstStyle/>
        <a:p>
          <a:endParaRPr lang="zh-CN" altLang="en-US"/>
        </a:p>
      </dgm:t>
    </dgm:pt>
    <dgm:pt modelId="{9DF7AAB4-4EBF-4021-A6E8-99B633B29BAD}" type="pres">
      <dgm:prSet presAssocID="{AF37912E-CF23-45EB-BE51-5EE8863F7B35}" presName="hierRoot2" presStyleCnt="0">
        <dgm:presLayoutVars>
          <dgm:hierBranch val="init"/>
        </dgm:presLayoutVars>
      </dgm:prSet>
      <dgm:spPr/>
    </dgm:pt>
    <dgm:pt modelId="{BCA4FE30-06BE-4A98-A8D9-0BB8D4AB7725}" type="pres">
      <dgm:prSet presAssocID="{AF37912E-CF23-45EB-BE51-5EE8863F7B35}" presName="rootComposite" presStyleCnt="0"/>
      <dgm:spPr/>
    </dgm:pt>
    <dgm:pt modelId="{C7C8602A-ED4F-4CA5-9226-2F76CA9ED9F4}" type="pres">
      <dgm:prSet presAssocID="{AF37912E-CF23-45EB-BE51-5EE8863F7B35}" presName="rootText" presStyleLbl="node2" presStyleIdx="2" presStyleCnt="4" custScaleX="131217">
        <dgm:presLayoutVars>
          <dgm:chPref val="3"/>
        </dgm:presLayoutVars>
      </dgm:prSet>
      <dgm:spPr/>
      <dgm:t>
        <a:bodyPr/>
        <a:lstStyle/>
        <a:p>
          <a:endParaRPr lang="zh-CN" altLang="en-US"/>
        </a:p>
      </dgm:t>
    </dgm:pt>
    <dgm:pt modelId="{129CFC50-9388-4543-965D-04B005CE9D35}" type="pres">
      <dgm:prSet presAssocID="{AF37912E-CF23-45EB-BE51-5EE8863F7B35}" presName="rootConnector" presStyleLbl="node2" presStyleIdx="2" presStyleCnt="4"/>
      <dgm:spPr/>
      <dgm:t>
        <a:bodyPr/>
        <a:lstStyle/>
        <a:p>
          <a:endParaRPr lang="zh-CN" altLang="en-US"/>
        </a:p>
      </dgm:t>
    </dgm:pt>
    <dgm:pt modelId="{CED7AED3-8B85-4B0A-85CA-300D77608BD8}" type="pres">
      <dgm:prSet presAssocID="{AF37912E-CF23-45EB-BE51-5EE8863F7B35}" presName="hierChild4" presStyleCnt="0"/>
      <dgm:spPr/>
    </dgm:pt>
    <dgm:pt modelId="{ED35F07A-471A-4A9F-8EA7-A5A23495705D}" type="pres">
      <dgm:prSet presAssocID="{AF37912E-CF23-45EB-BE51-5EE8863F7B35}" presName="hierChild5" presStyleCnt="0"/>
      <dgm:spPr/>
    </dgm:pt>
    <dgm:pt modelId="{A3761609-12FB-4EBB-96D3-9C14D420C7E9}" type="pres">
      <dgm:prSet presAssocID="{9C7265FE-17F6-4BC8-B2E2-A3D6B0EA0184}" presName="Name37" presStyleLbl="parChTrans1D2" presStyleIdx="3" presStyleCnt="4"/>
      <dgm:spPr/>
      <dgm:t>
        <a:bodyPr/>
        <a:lstStyle/>
        <a:p>
          <a:endParaRPr lang="zh-CN" altLang="en-US"/>
        </a:p>
      </dgm:t>
    </dgm:pt>
    <dgm:pt modelId="{44E269FA-97B1-4E82-ACA0-1B87A07AB063}" type="pres">
      <dgm:prSet presAssocID="{98EBDA74-1A3F-449C-85B4-BC567B8E9700}" presName="hierRoot2" presStyleCnt="0">
        <dgm:presLayoutVars>
          <dgm:hierBranch val="init"/>
        </dgm:presLayoutVars>
      </dgm:prSet>
      <dgm:spPr/>
    </dgm:pt>
    <dgm:pt modelId="{78FC4DCB-204F-4E0A-B67B-1D88B01D3798}" type="pres">
      <dgm:prSet presAssocID="{98EBDA74-1A3F-449C-85B4-BC567B8E9700}" presName="rootComposite" presStyleCnt="0"/>
      <dgm:spPr/>
    </dgm:pt>
    <dgm:pt modelId="{25A2B020-A638-4CC1-910E-35FD3454F6BF}" type="pres">
      <dgm:prSet presAssocID="{98EBDA74-1A3F-449C-85B4-BC567B8E9700}" presName="rootText" presStyleLbl="node2" presStyleIdx="3" presStyleCnt="4" custScaleX="131217">
        <dgm:presLayoutVars>
          <dgm:chPref val="3"/>
        </dgm:presLayoutVars>
      </dgm:prSet>
      <dgm:spPr/>
      <dgm:t>
        <a:bodyPr/>
        <a:lstStyle/>
        <a:p>
          <a:endParaRPr lang="zh-CN" altLang="en-US"/>
        </a:p>
      </dgm:t>
    </dgm:pt>
    <dgm:pt modelId="{2E50F808-6FA6-44CD-8A8F-36B6240738D7}" type="pres">
      <dgm:prSet presAssocID="{98EBDA74-1A3F-449C-85B4-BC567B8E9700}" presName="rootConnector" presStyleLbl="node2" presStyleIdx="3" presStyleCnt="4"/>
      <dgm:spPr/>
      <dgm:t>
        <a:bodyPr/>
        <a:lstStyle/>
        <a:p>
          <a:endParaRPr lang="zh-CN" altLang="en-US"/>
        </a:p>
      </dgm:t>
    </dgm:pt>
    <dgm:pt modelId="{5127B5D9-D6F6-422F-B7D0-CA09076B95D5}" type="pres">
      <dgm:prSet presAssocID="{98EBDA74-1A3F-449C-85B4-BC567B8E9700}" presName="hierChild4" presStyleCnt="0"/>
      <dgm:spPr/>
    </dgm:pt>
    <dgm:pt modelId="{E8FB064A-B109-40B3-AEEC-D7D430D69647}" type="pres">
      <dgm:prSet presAssocID="{98EBDA74-1A3F-449C-85B4-BC567B8E9700}" presName="hierChild5" presStyleCnt="0"/>
      <dgm:spPr/>
    </dgm:pt>
    <dgm:pt modelId="{98F74CEA-F2B8-4B40-B910-A2BF3ACAE184}" type="pres">
      <dgm:prSet presAssocID="{A73A03B8-923C-4D5C-BF03-C320FCFC8410}" presName="hierChild3" presStyleCnt="0"/>
      <dgm:spPr/>
    </dgm:pt>
  </dgm:ptLst>
  <dgm:cxnLst>
    <dgm:cxn modelId="{C473DAD8-4AC6-4D61-A412-F160EB3D634C}" type="presOf" srcId="{98EBDA74-1A3F-449C-85B4-BC567B8E9700}" destId="{25A2B020-A638-4CC1-910E-35FD3454F6BF}" srcOrd="0" destOrd="0" presId="urn:microsoft.com/office/officeart/2005/8/layout/orgChart1"/>
    <dgm:cxn modelId="{35F3FE2F-1B5D-46C2-BFE1-E1277B70902F}" type="presOf" srcId="{AF37912E-CF23-45EB-BE51-5EE8863F7B35}" destId="{129CFC50-9388-4543-965D-04B005CE9D35}" srcOrd="1" destOrd="0" presId="urn:microsoft.com/office/officeart/2005/8/layout/orgChart1"/>
    <dgm:cxn modelId="{98C61BE7-BEE9-4A70-90A7-D8D535B6F6CA}" type="presOf" srcId="{BC0CDC46-13FA-4B33-97E1-E701A9AB5E0E}" destId="{5F4E827B-E5AB-4E48-B41F-817177E07A47}" srcOrd="0" destOrd="0" presId="urn:microsoft.com/office/officeart/2005/8/layout/orgChart1"/>
    <dgm:cxn modelId="{23161EF6-3E9B-4A7E-B3F3-B37893BE7E46}" srcId="{A73A03B8-923C-4D5C-BF03-C320FCFC8410}" destId="{EC68FED0-771D-471B-9561-83131B83B936}" srcOrd="1" destOrd="0" parTransId="{BC0CDC46-13FA-4B33-97E1-E701A9AB5E0E}" sibTransId="{C61B1DF2-39B7-4183-AC5D-88D3B2D41686}"/>
    <dgm:cxn modelId="{5177D6EF-2F15-4472-A8C9-E23D242D2356}" type="presOf" srcId="{1DB5A56F-9F97-4FB8-BD8B-3A54D3F80228}" destId="{49906A15-9103-46FF-9FDE-F86D3888A26D}" srcOrd="0" destOrd="0" presId="urn:microsoft.com/office/officeart/2005/8/layout/orgChart1"/>
    <dgm:cxn modelId="{A508380A-6729-4BD3-AB73-0A2A52502677}" type="presOf" srcId="{A73A03B8-923C-4D5C-BF03-C320FCFC8410}" destId="{EEE5096C-1409-492E-A4EB-0051BEB1FE58}" srcOrd="1" destOrd="0" presId="urn:microsoft.com/office/officeart/2005/8/layout/orgChart1"/>
    <dgm:cxn modelId="{0FE7F967-54CB-4D4E-A762-CC34684C6C42}" type="presOf" srcId="{9C7265FE-17F6-4BC8-B2E2-A3D6B0EA0184}" destId="{A3761609-12FB-4EBB-96D3-9C14D420C7E9}" srcOrd="0" destOrd="0" presId="urn:microsoft.com/office/officeart/2005/8/layout/orgChart1"/>
    <dgm:cxn modelId="{BE45AFE1-E680-4ACA-B7D2-BA0F26D171AC}" srcId="{A73A03B8-923C-4D5C-BF03-C320FCFC8410}" destId="{AF37912E-CF23-45EB-BE51-5EE8863F7B35}" srcOrd="2" destOrd="0" parTransId="{EDC25489-391D-49CA-8566-4A3DEE0D85C0}" sibTransId="{7619E94F-F551-4E97-81CF-3D437C96CC81}"/>
    <dgm:cxn modelId="{048677F0-6C9F-4939-BD1F-E3E88D646E5F}" srcId="{1DB5A56F-9F97-4FB8-BD8B-3A54D3F80228}" destId="{A73A03B8-923C-4D5C-BF03-C320FCFC8410}" srcOrd="0" destOrd="0" parTransId="{7EC17EAD-AF95-4D4C-8AE8-00001A2DCF6B}" sibTransId="{0FECAA16-D410-475C-A9DC-163F33A7FF4A}"/>
    <dgm:cxn modelId="{E5BE6B23-09CD-4656-84F9-7A672E45032C}" srcId="{A73A03B8-923C-4D5C-BF03-C320FCFC8410}" destId="{98EBDA74-1A3F-449C-85B4-BC567B8E9700}" srcOrd="3" destOrd="0" parTransId="{9C7265FE-17F6-4BC8-B2E2-A3D6B0EA0184}" sibTransId="{41DB97E2-20BD-4C12-9694-098FFDFBBDE2}"/>
    <dgm:cxn modelId="{D4B03ABE-2FFF-4670-A77E-667CF81B4043}" type="presOf" srcId="{EC68FED0-771D-471B-9561-83131B83B936}" destId="{E25FF726-F2EA-4D44-95B3-84FFAA561DC8}" srcOrd="0" destOrd="0" presId="urn:microsoft.com/office/officeart/2005/8/layout/orgChart1"/>
    <dgm:cxn modelId="{6DAB6812-EE57-4D40-9727-9E71780190F8}" type="presOf" srcId="{ED99243E-3D34-4FC1-92F0-3DF5C7F6878F}" destId="{0C39B099-05ED-429A-868E-A592A4A76B03}" srcOrd="0" destOrd="0" presId="urn:microsoft.com/office/officeart/2005/8/layout/orgChart1"/>
    <dgm:cxn modelId="{A23B0CAC-4F5E-4FDC-B7FC-126E0B3DB09B}" type="presOf" srcId="{A73A03B8-923C-4D5C-BF03-C320FCFC8410}" destId="{E7B61518-0B24-4873-9A24-3CDEE79D1BE0}" srcOrd="0" destOrd="0" presId="urn:microsoft.com/office/officeart/2005/8/layout/orgChart1"/>
    <dgm:cxn modelId="{00C8E027-BE9A-43F9-8B68-B88647B54881}" type="presOf" srcId="{6A25D355-22DD-4CA0-A35A-8620E06740EB}" destId="{2A803AF2-4105-428D-98C1-4103099A46B1}" srcOrd="0" destOrd="0" presId="urn:microsoft.com/office/officeart/2005/8/layout/orgChart1"/>
    <dgm:cxn modelId="{618D5B66-F9FD-47B3-B6D5-173B353E2DE7}" type="presOf" srcId="{EC68FED0-771D-471B-9561-83131B83B936}" destId="{1BF7673C-A591-46B3-8212-00F0F294EC5F}" srcOrd="1" destOrd="0" presId="urn:microsoft.com/office/officeart/2005/8/layout/orgChart1"/>
    <dgm:cxn modelId="{8B61EA1D-DB51-4443-B508-30E1368D9369}" srcId="{A73A03B8-923C-4D5C-BF03-C320FCFC8410}" destId="{ED99243E-3D34-4FC1-92F0-3DF5C7F6878F}" srcOrd="0" destOrd="0" parTransId="{6A25D355-22DD-4CA0-A35A-8620E06740EB}" sibTransId="{32C4C0C8-C30A-4768-88E5-B9E08FF7BC14}"/>
    <dgm:cxn modelId="{D069301B-6B2A-4AF0-BDD9-4889DF95E19A}" type="presOf" srcId="{ED99243E-3D34-4FC1-92F0-3DF5C7F6878F}" destId="{F40EF852-7C07-4C89-9FB0-339ECB7B5109}" srcOrd="1" destOrd="0" presId="urn:microsoft.com/office/officeart/2005/8/layout/orgChart1"/>
    <dgm:cxn modelId="{F43C0734-287B-4E50-A6C0-B78E50D65E41}" type="presOf" srcId="{EDC25489-391D-49CA-8566-4A3DEE0D85C0}" destId="{92814833-BEE0-4607-AE7F-C38C754991F1}" srcOrd="0" destOrd="0" presId="urn:microsoft.com/office/officeart/2005/8/layout/orgChart1"/>
    <dgm:cxn modelId="{A34C3946-24FA-4105-8122-BC19A3D0E6D4}" type="presOf" srcId="{AF37912E-CF23-45EB-BE51-5EE8863F7B35}" destId="{C7C8602A-ED4F-4CA5-9226-2F76CA9ED9F4}" srcOrd="0" destOrd="0" presId="urn:microsoft.com/office/officeart/2005/8/layout/orgChart1"/>
    <dgm:cxn modelId="{6AB46C5F-B658-47BC-B166-B524EC9B85D2}" type="presOf" srcId="{98EBDA74-1A3F-449C-85B4-BC567B8E9700}" destId="{2E50F808-6FA6-44CD-8A8F-36B6240738D7}" srcOrd="1" destOrd="0" presId="urn:microsoft.com/office/officeart/2005/8/layout/orgChart1"/>
    <dgm:cxn modelId="{0067885C-EBDB-4F6F-B1DC-24DCDFC9C825}" type="presParOf" srcId="{49906A15-9103-46FF-9FDE-F86D3888A26D}" destId="{32F9466E-C517-483C-94D9-79A53D55189B}" srcOrd="0" destOrd="0" presId="urn:microsoft.com/office/officeart/2005/8/layout/orgChart1"/>
    <dgm:cxn modelId="{65F444E7-1AAB-4095-BDA4-5752EC9F51FD}" type="presParOf" srcId="{32F9466E-C517-483C-94D9-79A53D55189B}" destId="{2AA9D804-CA99-485D-9B8D-1D39D00FEB92}" srcOrd="0" destOrd="0" presId="urn:microsoft.com/office/officeart/2005/8/layout/orgChart1"/>
    <dgm:cxn modelId="{13E3C600-6A71-4BE0-8364-5B92FD6FC8B2}" type="presParOf" srcId="{2AA9D804-CA99-485D-9B8D-1D39D00FEB92}" destId="{E7B61518-0B24-4873-9A24-3CDEE79D1BE0}" srcOrd="0" destOrd="0" presId="urn:microsoft.com/office/officeart/2005/8/layout/orgChart1"/>
    <dgm:cxn modelId="{B56FF81D-6E20-433A-86E6-43994B871C09}" type="presParOf" srcId="{2AA9D804-CA99-485D-9B8D-1D39D00FEB92}" destId="{EEE5096C-1409-492E-A4EB-0051BEB1FE58}" srcOrd="1" destOrd="0" presId="urn:microsoft.com/office/officeart/2005/8/layout/orgChart1"/>
    <dgm:cxn modelId="{AE940991-EE43-4A3C-933E-B7F2C1C78111}" type="presParOf" srcId="{32F9466E-C517-483C-94D9-79A53D55189B}" destId="{663735D9-7F9F-4614-B763-024A295055C9}" srcOrd="1" destOrd="0" presId="urn:microsoft.com/office/officeart/2005/8/layout/orgChart1"/>
    <dgm:cxn modelId="{04F60F02-7C44-499E-921E-3FC6B5C5C31B}" type="presParOf" srcId="{663735D9-7F9F-4614-B763-024A295055C9}" destId="{2A803AF2-4105-428D-98C1-4103099A46B1}" srcOrd="0" destOrd="0" presId="urn:microsoft.com/office/officeart/2005/8/layout/orgChart1"/>
    <dgm:cxn modelId="{A5E5546D-6B16-4F97-B3C3-F4617E9B76C3}" type="presParOf" srcId="{663735D9-7F9F-4614-B763-024A295055C9}" destId="{2A32B479-A635-48C3-AE73-C77F2282DD4D}" srcOrd="1" destOrd="0" presId="urn:microsoft.com/office/officeart/2005/8/layout/orgChart1"/>
    <dgm:cxn modelId="{EB967BBC-B54D-4E4E-8379-D8EDD76E9BEC}" type="presParOf" srcId="{2A32B479-A635-48C3-AE73-C77F2282DD4D}" destId="{895DE4F7-9AC7-46DB-B7C7-091DB6397DDB}" srcOrd="0" destOrd="0" presId="urn:microsoft.com/office/officeart/2005/8/layout/orgChart1"/>
    <dgm:cxn modelId="{C88C1FED-DAF8-46E3-870F-42B8DE3C05BC}" type="presParOf" srcId="{895DE4F7-9AC7-46DB-B7C7-091DB6397DDB}" destId="{0C39B099-05ED-429A-868E-A592A4A76B03}" srcOrd="0" destOrd="0" presId="urn:microsoft.com/office/officeart/2005/8/layout/orgChart1"/>
    <dgm:cxn modelId="{AC47B9DD-3E58-4759-B201-B2E477703B68}" type="presParOf" srcId="{895DE4F7-9AC7-46DB-B7C7-091DB6397DDB}" destId="{F40EF852-7C07-4C89-9FB0-339ECB7B5109}" srcOrd="1" destOrd="0" presId="urn:microsoft.com/office/officeart/2005/8/layout/orgChart1"/>
    <dgm:cxn modelId="{9A01B424-53FF-41D6-93BC-7786F5C287DF}" type="presParOf" srcId="{2A32B479-A635-48C3-AE73-C77F2282DD4D}" destId="{BD7FF513-C38F-41EE-AA75-AB98C6C7C54D}" srcOrd="1" destOrd="0" presId="urn:microsoft.com/office/officeart/2005/8/layout/orgChart1"/>
    <dgm:cxn modelId="{9839E6FC-F7FC-4B0D-8B20-22E729033AF9}" type="presParOf" srcId="{2A32B479-A635-48C3-AE73-C77F2282DD4D}" destId="{60410130-1757-4911-AF02-36994FC9C73C}" srcOrd="2" destOrd="0" presId="urn:microsoft.com/office/officeart/2005/8/layout/orgChart1"/>
    <dgm:cxn modelId="{2A668215-91FA-426B-AB14-7EE8CE5EA483}" type="presParOf" srcId="{663735D9-7F9F-4614-B763-024A295055C9}" destId="{5F4E827B-E5AB-4E48-B41F-817177E07A47}" srcOrd="2" destOrd="0" presId="urn:microsoft.com/office/officeart/2005/8/layout/orgChart1"/>
    <dgm:cxn modelId="{BAE94620-A5B3-482B-88D9-E81045DD95E0}" type="presParOf" srcId="{663735D9-7F9F-4614-B763-024A295055C9}" destId="{A76B3673-D2DF-4D02-A7DC-05B520475D71}" srcOrd="3" destOrd="0" presId="urn:microsoft.com/office/officeart/2005/8/layout/orgChart1"/>
    <dgm:cxn modelId="{2C036C3D-6536-4365-866B-070AD4FB60B8}" type="presParOf" srcId="{A76B3673-D2DF-4D02-A7DC-05B520475D71}" destId="{494BBECB-2D9A-4292-9384-87AAA24650D1}" srcOrd="0" destOrd="0" presId="urn:microsoft.com/office/officeart/2005/8/layout/orgChart1"/>
    <dgm:cxn modelId="{336CB59D-99D1-4239-BBB8-3E07DD1F318A}" type="presParOf" srcId="{494BBECB-2D9A-4292-9384-87AAA24650D1}" destId="{E25FF726-F2EA-4D44-95B3-84FFAA561DC8}" srcOrd="0" destOrd="0" presId="urn:microsoft.com/office/officeart/2005/8/layout/orgChart1"/>
    <dgm:cxn modelId="{3C79DD5D-29BD-436E-AE6B-6A81D3A9B296}" type="presParOf" srcId="{494BBECB-2D9A-4292-9384-87AAA24650D1}" destId="{1BF7673C-A591-46B3-8212-00F0F294EC5F}" srcOrd="1" destOrd="0" presId="urn:microsoft.com/office/officeart/2005/8/layout/orgChart1"/>
    <dgm:cxn modelId="{DD4B379F-AEAE-4243-979A-216D8242A1AF}" type="presParOf" srcId="{A76B3673-D2DF-4D02-A7DC-05B520475D71}" destId="{222AD0F0-62BD-40CC-A33C-1EED3F37D3F7}" srcOrd="1" destOrd="0" presId="urn:microsoft.com/office/officeart/2005/8/layout/orgChart1"/>
    <dgm:cxn modelId="{6F80B011-C264-4AC6-BC70-B4F8B98A58E9}" type="presParOf" srcId="{A76B3673-D2DF-4D02-A7DC-05B520475D71}" destId="{E760C8BF-6B8C-49D8-A27E-7EA5C9A9EB85}" srcOrd="2" destOrd="0" presId="urn:microsoft.com/office/officeart/2005/8/layout/orgChart1"/>
    <dgm:cxn modelId="{74E50A42-887D-4C72-92D5-FBD9C05FA6D9}" type="presParOf" srcId="{663735D9-7F9F-4614-B763-024A295055C9}" destId="{92814833-BEE0-4607-AE7F-C38C754991F1}" srcOrd="4" destOrd="0" presId="urn:microsoft.com/office/officeart/2005/8/layout/orgChart1"/>
    <dgm:cxn modelId="{2B24E4B0-11D8-4A4D-BEE8-5BA71F2E977C}" type="presParOf" srcId="{663735D9-7F9F-4614-B763-024A295055C9}" destId="{9DF7AAB4-4EBF-4021-A6E8-99B633B29BAD}" srcOrd="5" destOrd="0" presId="urn:microsoft.com/office/officeart/2005/8/layout/orgChart1"/>
    <dgm:cxn modelId="{7F95D8A8-217C-4190-B828-F98F944DF8C1}" type="presParOf" srcId="{9DF7AAB4-4EBF-4021-A6E8-99B633B29BAD}" destId="{BCA4FE30-06BE-4A98-A8D9-0BB8D4AB7725}" srcOrd="0" destOrd="0" presId="urn:microsoft.com/office/officeart/2005/8/layout/orgChart1"/>
    <dgm:cxn modelId="{02525B6B-1F2C-45D4-B619-806A102AEC87}" type="presParOf" srcId="{BCA4FE30-06BE-4A98-A8D9-0BB8D4AB7725}" destId="{C7C8602A-ED4F-4CA5-9226-2F76CA9ED9F4}" srcOrd="0" destOrd="0" presId="urn:microsoft.com/office/officeart/2005/8/layout/orgChart1"/>
    <dgm:cxn modelId="{DB74E273-4C1A-4D85-9CCE-0552D821EC5C}" type="presParOf" srcId="{BCA4FE30-06BE-4A98-A8D9-0BB8D4AB7725}" destId="{129CFC50-9388-4543-965D-04B005CE9D35}" srcOrd="1" destOrd="0" presId="urn:microsoft.com/office/officeart/2005/8/layout/orgChart1"/>
    <dgm:cxn modelId="{FCB6751F-C970-4CFD-932D-D87079B2F74E}" type="presParOf" srcId="{9DF7AAB4-4EBF-4021-A6E8-99B633B29BAD}" destId="{CED7AED3-8B85-4B0A-85CA-300D77608BD8}" srcOrd="1" destOrd="0" presId="urn:microsoft.com/office/officeart/2005/8/layout/orgChart1"/>
    <dgm:cxn modelId="{1600F15A-42F7-4B56-9CA0-13B9415CF778}" type="presParOf" srcId="{9DF7AAB4-4EBF-4021-A6E8-99B633B29BAD}" destId="{ED35F07A-471A-4A9F-8EA7-A5A23495705D}" srcOrd="2" destOrd="0" presId="urn:microsoft.com/office/officeart/2005/8/layout/orgChart1"/>
    <dgm:cxn modelId="{393ACC82-7019-4FF1-8752-A1A00BEFD6AB}" type="presParOf" srcId="{663735D9-7F9F-4614-B763-024A295055C9}" destId="{A3761609-12FB-4EBB-96D3-9C14D420C7E9}" srcOrd="6" destOrd="0" presId="urn:microsoft.com/office/officeart/2005/8/layout/orgChart1"/>
    <dgm:cxn modelId="{5A367C9E-8512-4010-8079-8065EE97ECD3}" type="presParOf" srcId="{663735D9-7F9F-4614-B763-024A295055C9}" destId="{44E269FA-97B1-4E82-ACA0-1B87A07AB063}" srcOrd="7" destOrd="0" presId="urn:microsoft.com/office/officeart/2005/8/layout/orgChart1"/>
    <dgm:cxn modelId="{800202C9-6EA2-4194-887F-9FAD18C7A891}" type="presParOf" srcId="{44E269FA-97B1-4E82-ACA0-1B87A07AB063}" destId="{78FC4DCB-204F-4E0A-B67B-1D88B01D3798}" srcOrd="0" destOrd="0" presId="urn:microsoft.com/office/officeart/2005/8/layout/orgChart1"/>
    <dgm:cxn modelId="{51B750C0-0087-4B46-932B-F8B9564BDCEB}" type="presParOf" srcId="{78FC4DCB-204F-4E0A-B67B-1D88B01D3798}" destId="{25A2B020-A638-4CC1-910E-35FD3454F6BF}" srcOrd="0" destOrd="0" presId="urn:microsoft.com/office/officeart/2005/8/layout/orgChart1"/>
    <dgm:cxn modelId="{11D44983-4D75-4EC5-BBDB-41C9A57DDAF1}" type="presParOf" srcId="{78FC4DCB-204F-4E0A-B67B-1D88B01D3798}" destId="{2E50F808-6FA6-44CD-8A8F-36B6240738D7}" srcOrd="1" destOrd="0" presId="urn:microsoft.com/office/officeart/2005/8/layout/orgChart1"/>
    <dgm:cxn modelId="{1EBE4605-6FA1-4F05-BBC7-D6D01CF074A2}" type="presParOf" srcId="{44E269FA-97B1-4E82-ACA0-1B87A07AB063}" destId="{5127B5D9-D6F6-422F-B7D0-CA09076B95D5}" srcOrd="1" destOrd="0" presId="urn:microsoft.com/office/officeart/2005/8/layout/orgChart1"/>
    <dgm:cxn modelId="{F02C9FCE-229A-4872-B929-A167AEA22FB1}" type="presParOf" srcId="{44E269FA-97B1-4E82-ACA0-1B87A07AB063}" destId="{E8FB064A-B109-40B3-AEEC-D7D430D69647}" srcOrd="2" destOrd="0" presId="urn:microsoft.com/office/officeart/2005/8/layout/orgChart1"/>
    <dgm:cxn modelId="{D3F8F87D-3CCD-49C4-88F9-C3F6204A90A1}" type="presParOf" srcId="{32F9466E-C517-483C-94D9-79A53D55189B}" destId="{98F74CEA-F2B8-4B40-B910-A2BF3ACAE184}"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64B576-BA46-4BC9-B290-BBD144009C62}" type="doc">
      <dgm:prSet loTypeId="urn:microsoft.com/office/officeart/2005/8/layout/pyramid2" loCatId="pyramid" qsTypeId="urn:microsoft.com/office/officeart/2005/8/quickstyle/simple1#1" qsCatId="simple" csTypeId="urn:microsoft.com/office/officeart/2005/8/colors/accent1_2#1" csCatId="accent1" phldr="1"/>
      <dgm:spPr/>
    </dgm:pt>
    <dgm:pt modelId="{6F99A2C8-0B10-435D-95E1-EFE365640A9F}">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快速中断</a:t>
          </a:r>
          <a:endParaRPr lang="zh-CN" altLang="en-US" sz="2000" b="1" dirty="0"/>
        </a:p>
      </dgm:t>
    </dgm:pt>
    <dgm:pt modelId="{C3E61390-C83D-46A8-8095-0365B05ADDAB}" cxnId="{D93A2B53-352B-4FCE-9E92-81C89AA19230}" type="parTrans">
      <dgm:prSet/>
      <dgm:spPr/>
      <dgm:t>
        <a:bodyPr/>
        <a:lstStyle/>
        <a:p>
          <a:endParaRPr lang="zh-CN" altLang="en-US"/>
        </a:p>
      </dgm:t>
    </dgm:pt>
    <dgm:pt modelId="{332D91F0-BAEC-4087-B40F-48F255F17DA0}" cxnId="{D93A2B53-352B-4FCE-9E92-81C89AA19230}" type="sibTrans">
      <dgm:prSet/>
      <dgm:spPr/>
      <dgm:t>
        <a:bodyPr/>
        <a:lstStyle/>
        <a:p>
          <a:endParaRPr lang="zh-CN" altLang="en-US"/>
        </a:p>
      </dgm:t>
    </dgm:pt>
    <dgm:pt modelId="{3179541B-459A-4D8B-9506-A4095D90E79D}">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中断</a:t>
          </a:r>
          <a:endParaRPr lang="zh-CN" altLang="en-US" sz="2000" b="1" dirty="0"/>
        </a:p>
      </dgm:t>
    </dgm:pt>
    <dgm:pt modelId="{3DEEBF71-F861-4E8B-9B4B-6D7DDD945114}" cxnId="{23BD7F69-EA24-4D10-B29C-6DC82C89C508}" type="parTrans">
      <dgm:prSet/>
      <dgm:spPr/>
      <dgm:t>
        <a:bodyPr/>
        <a:lstStyle/>
        <a:p>
          <a:endParaRPr lang="zh-CN" altLang="en-US"/>
        </a:p>
      </dgm:t>
    </dgm:pt>
    <dgm:pt modelId="{06A69264-CA20-4A71-9886-D56612A6212A}" cxnId="{23BD7F69-EA24-4D10-B29C-6DC82C89C508}" type="sibTrans">
      <dgm:prSet/>
      <dgm:spPr/>
      <dgm:t>
        <a:bodyPr/>
        <a:lstStyle/>
        <a:p>
          <a:endParaRPr lang="zh-CN" altLang="en-US"/>
        </a:p>
      </dgm:t>
    </dgm:pt>
    <dgm:pt modelId="{EAD618A9-A1AE-45F4-B68B-9EA21429AEC0}">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数据中止异常</a:t>
          </a:r>
          <a:endParaRPr lang="zh-CN" altLang="en-US" sz="2000" b="1" dirty="0"/>
        </a:p>
      </dgm:t>
    </dgm:pt>
    <dgm:pt modelId="{C13EE5A6-E09D-4F5B-9AFE-54F9203D88AC}" cxnId="{DB390E0E-06EB-400E-A922-192DC6D88200}" type="parTrans">
      <dgm:prSet/>
      <dgm:spPr/>
      <dgm:t>
        <a:bodyPr/>
        <a:lstStyle/>
        <a:p>
          <a:endParaRPr lang="zh-CN" altLang="en-US"/>
        </a:p>
      </dgm:t>
    </dgm:pt>
    <dgm:pt modelId="{1E5BA038-F2F2-4495-AFC6-C0C58744F866}" cxnId="{DB390E0E-06EB-400E-A922-192DC6D88200}" type="sibTrans">
      <dgm:prSet/>
      <dgm:spPr/>
      <dgm:t>
        <a:bodyPr/>
        <a:lstStyle/>
        <a:p>
          <a:endParaRPr lang="zh-CN" altLang="en-US"/>
        </a:p>
      </dgm:t>
    </dgm:pt>
    <dgm:pt modelId="{EEC9A4BE-CDF4-45DB-9044-E60DBBA05F36}">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预取指中止异常</a:t>
          </a:r>
          <a:endParaRPr lang="zh-CN" altLang="en-US" sz="2000" b="1" dirty="0"/>
        </a:p>
      </dgm:t>
    </dgm:pt>
    <dgm:pt modelId="{C9004EE8-E947-4106-8F27-61493276D6A0}" cxnId="{022B47D8-0E68-4445-BDEE-62221C5DC38A}" type="parTrans">
      <dgm:prSet/>
      <dgm:spPr/>
      <dgm:t>
        <a:bodyPr/>
        <a:lstStyle/>
        <a:p>
          <a:endParaRPr lang="zh-CN" altLang="en-US"/>
        </a:p>
      </dgm:t>
    </dgm:pt>
    <dgm:pt modelId="{AD0102E7-75E2-4468-8908-59C6C704C12F}" cxnId="{022B47D8-0E68-4445-BDEE-62221C5DC38A}" type="sibTrans">
      <dgm:prSet/>
      <dgm:spPr/>
      <dgm:t>
        <a:bodyPr/>
        <a:lstStyle/>
        <a:p>
          <a:endParaRPr lang="zh-CN" altLang="en-US"/>
        </a:p>
      </dgm:t>
    </dgm:pt>
    <dgm:pt modelId="{8869AF6C-58C5-4840-85F1-108032242385}">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en-US" altLang="en-US" sz="2000" b="1" dirty="0" smtClean="0"/>
            <a:t>SWI</a:t>
          </a:r>
          <a:r>
            <a:rPr lang="zh-CN" altLang="en-US" sz="2000" b="1" dirty="0" smtClean="0"/>
            <a:t>软件中断异常</a:t>
          </a:r>
          <a:endParaRPr lang="zh-CN" altLang="en-US" sz="2000" b="1" dirty="0"/>
        </a:p>
      </dgm:t>
    </dgm:pt>
    <dgm:pt modelId="{1F3AF976-475B-4785-A8F7-22C2BC54D848}" cxnId="{D7B21F0E-1AC0-47B5-BC46-964D42224F83}" type="parTrans">
      <dgm:prSet/>
      <dgm:spPr/>
      <dgm:t>
        <a:bodyPr/>
        <a:lstStyle/>
        <a:p>
          <a:endParaRPr lang="zh-CN" altLang="en-US"/>
        </a:p>
      </dgm:t>
    </dgm:pt>
    <dgm:pt modelId="{5D7293EF-9217-4A81-9AEB-AA609A72078A}" cxnId="{D7B21F0E-1AC0-47B5-BC46-964D42224F83}" type="sibTrans">
      <dgm:prSet/>
      <dgm:spPr/>
      <dgm:t>
        <a:bodyPr/>
        <a:lstStyle/>
        <a:p>
          <a:endParaRPr lang="zh-CN" altLang="en-US"/>
        </a:p>
      </dgm:t>
    </dgm:pt>
    <dgm:pt modelId="{EEC4AC21-71F5-42EE-A46D-8D5866BB6E80}">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未定义指令异常</a:t>
          </a:r>
          <a:endParaRPr lang="zh-CN" altLang="en-US" sz="2000" b="1" dirty="0"/>
        </a:p>
      </dgm:t>
    </dgm:pt>
    <dgm:pt modelId="{163474B1-88DB-4028-B2AD-C33BC95922A8}" cxnId="{AE3AE309-8655-4D1D-8F7A-C62BB5789AC6}" type="parTrans">
      <dgm:prSet/>
      <dgm:spPr/>
      <dgm:t>
        <a:bodyPr/>
        <a:lstStyle/>
        <a:p>
          <a:endParaRPr lang="zh-CN" altLang="en-US"/>
        </a:p>
      </dgm:t>
    </dgm:pt>
    <dgm:pt modelId="{DA85BBCC-000F-4BD5-B11F-870EA2A8E062}" cxnId="{AE3AE309-8655-4D1D-8F7A-C62BB5789AC6}" type="sibTrans">
      <dgm:prSet/>
      <dgm:spPr/>
      <dgm:t>
        <a:bodyPr/>
        <a:lstStyle/>
        <a:p>
          <a:endParaRPr lang="zh-CN" altLang="en-US"/>
        </a:p>
      </dgm:t>
    </dgm:pt>
    <dgm:pt modelId="{7EF292BD-EF09-4AE0-9590-ED97D005C006}">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2000" b="1" dirty="0" smtClean="0"/>
            <a:t>复位异常</a:t>
          </a:r>
          <a:endParaRPr lang="zh-CN" altLang="en-US" sz="2000" b="1" dirty="0"/>
        </a:p>
      </dgm:t>
    </dgm:pt>
    <dgm:pt modelId="{E40FB656-738C-48F3-B167-377890434BE0}" cxnId="{FBA45936-6085-4486-9D94-CE8459DB07E8}" type="parTrans">
      <dgm:prSet/>
      <dgm:spPr/>
      <dgm:t>
        <a:bodyPr/>
        <a:lstStyle/>
        <a:p>
          <a:endParaRPr lang="zh-CN" altLang="en-US"/>
        </a:p>
      </dgm:t>
    </dgm:pt>
    <dgm:pt modelId="{8CEA6825-931D-46CC-8781-C0C44ECE8125}" cxnId="{FBA45936-6085-4486-9D94-CE8459DB07E8}" type="sibTrans">
      <dgm:prSet/>
      <dgm:spPr/>
      <dgm:t>
        <a:bodyPr/>
        <a:lstStyle/>
        <a:p>
          <a:endParaRPr lang="zh-CN" altLang="en-US"/>
        </a:p>
      </dgm:t>
    </dgm:pt>
    <dgm:pt modelId="{7877F47E-CBDA-475F-9BB0-228DAD76255E}" type="pres">
      <dgm:prSet presAssocID="{3664B576-BA46-4BC9-B290-BBD144009C62}" presName="compositeShape" presStyleCnt="0">
        <dgm:presLayoutVars>
          <dgm:dir/>
          <dgm:resizeHandles/>
        </dgm:presLayoutVars>
      </dgm:prSet>
      <dgm:spPr/>
    </dgm:pt>
    <dgm:pt modelId="{F2847FE5-AD7C-497B-BAEC-C0B97443420F}" type="pres">
      <dgm:prSet presAssocID="{3664B576-BA46-4BC9-B290-BBD144009C62}" presName="pyramid" presStyleLbl="node1" presStyleIdx="0" presStyleCnt="1" custScaleX="78750" custLinFactNeighborX="-312">
        <dgm:style>
          <a:lnRef idx="0">
            <a:schemeClr val="accent1"/>
          </a:lnRef>
          <a:fillRef idx="3">
            <a:schemeClr val="accent1"/>
          </a:fillRef>
          <a:effectRef idx="3">
            <a:schemeClr val="accent1"/>
          </a:effectRef>
          <a:fontRef idx="minor">
            <a:schemeClr val="lt1"/>
          </a:fontRef>
        </dgm:style>
      </dgm:prSet>
      <dgm:spPr/>
    </dgm:pt>
    <dgm:pt modelId="{5305CA43-D32D-46E4-B094-252FE74257DF}" type="pres">
      <dgm:prSet presAssocID="{3664B576-BA46-4BC9-B290-BBD144009C62}" presName="theList" presStyleCnt="0"/>
      <dgm:spPr/>
    </dgm:pt>
    <dgm:pt modelId="{F074BD81-6664-4A73-B3BF-28308D98E1F9}" type="pres">
      <dgm:prSet presAssocID="{6F99A2C8-0B10-435D-95E1-EFE365640A9F}" presName="aNode" presStyleLbl="fgAcc1" presStyleIdx="0" presStyleCnt="7">
        <dgm:presLayoutVars>
          <dgm:bulletEnabled val="1"/>
        </dgm:presLayoutVars>
      </dgm:prSet>
      <dgm:spPr/>
      <dgm:t>
        <a:bodyPr/>
        <a:lstStyle/>
        <a:p>
          <a:endParaRPr lang="zh-CN" altLang="en-US"/>
        </a:p>
      </dgm:t>
    </dgm:pt>
    <dgm:pt modelId="{83CFAB98-CFD1-4A9E-9729-AACA3CB175A7}" type="pres">
      <dgm:prSet presAssocID="{6F99A2C8-0B10-435D-95E1-EFE365640A9F}" presName="aSpace" presStyleCnt="0"/>
      <dgm:spPr/>
    </dgm:pt>
    <dgm:pt modelId="{C5653494-61E1-42D3-AEE4-48B6DD5D2218}" type="pres">
      <dgm:prSet presAssocID="{3179541B-459A-4D8B-9506-A4095D90E79D}" presName="aNode" presStyleLbl="fgAcc1" presStyleIdx="1" presStyleCnt="7">
        <dgm:presLayoutVars>
          <dgm:bulletEnabled val="1"/>
        </dgm:presLayoutVars>
      </dgm:prSet>
      <dgm:spPr/>
      <dgm:t>
        <a:bodyPr/>
        <a:lstStyle/>
        <a:p>
          <a:endParaRPr lang="zh-CN" altLang="en-US"/>
        </a:p>
      </dgm:t>
    </dgm:pt>
    <dgm:pt modelId="{F46D3376-6360-4A45-9A4D-A1B5DAC2F6FB}" type="pres">
      <dgm:prSet presAssocID="{3179541B-459A-4D8B-9506-A4095D90E79D}" presName="aSpace" presStyleCnt="0"/>
      <dgm:spPr/>
    </dgm:pt>
    <dgm:pt modelId="{2E5E8458-9F38-4D0A-8C9E-7261CA6835A0}" type="pres">
      <dgm:prSet presAssocID="{EAD618A9-A1AE-45F4-B68B-9EA21429AEC0}" presName="aNode" presStyleLbl="fgAcc1" presStyleIdx="2" presStyleCnt="7">
        <dgm:presLayoutVars>
          <dgm:bulletEnabled val="1"/>
        </dgm:presLayoutVars>
      </dgm:prSet>
      <dgm:spPr/>
      <dgm:t>
        <a:bodyPr/>
        <a:lstStyle/>
        <a:p>
          <a:endParaRPr lang="zh-CN" altLang="en-US"/>
        </a:p>
      </dgm:t>
    </dgm:pt>
    <dgm:pt modelId="{DAE4A405-1BD9-4103-A773-88A5E7A2055C}" type="pres">
      <dgm:prSet presAssocID="{EAD618A9-A1AE-45F4-B68B-9EA21429AEC0}" presName="aSpace" presStyleCnt="0"/>
      <dgm:spPr/>
    </dgm:pt>
    <dgm:pt modelId="{1CC7AF09-5576-4EDB-9636-4F854055B9A4}" type="pres">
      <dgm:prSet presAssocID="{EEC9A4BE-CDF4-45DB-9044-E60DBBA05F36}" presName="aNode" presStyleLbl="fgAcc1" presStyleIdx="3" presStyleCnt="7">
        <dgm:presLayoutVars>
          <dgm:bulletEnabled val="1"/>
        </dgm:presLayoutVars>
      </dgm:prSet>
      <dgm:spPr/>
      <dgm:t>
        <a:bodyPr/>
        <a:lstStyle/>
        <a:p>
          <a:endParaRPr lang="zh-CN" altLang="en-US"/>
        </a:p>
      </dgm:t>
    </dgm:pt>
    <dgm:pt modelId="{E9B8A2C5-E856-48EE-BB5F-637C2BD4FC31}" type="pres">
      <dgm:prSet presAssocID="{EEC9A4BE-CDF4-45DB-9044-E60DBBA05F36}" presName="aSpace" presStyleCnt="0"/>
      <dgm:spPr/>
    </dgm:pt>
    <dgm:pt modelId="{29ED0E7C-915B-41AB-8CD1-9E1B214F18B8}" type="pres">
      <dgm:prSet presAssocID="{8869AF6C-58C5-4840-85F1-108032242385}" presName="aNode" presStyleLbl="fgAcc1" presStyleIdx="4" presStyleCnt="7">
        <dgm:presLayoutVars>
          <dgm:bulletEnabled val="1"/>
        </dgm:presLayoutVars>
      </dgm:prSet>
      <dgm:spPr/>
      <dgm:t>
        <a:bodyPr/>
        <a:lstStyle/>
        <a:p>
          <a:endParaRPr lang="zh-CN" altLang="en-US"/>
        </a:p>
      </dgm:t>
    </dgm:pt>
    <dgm:pt modelId="{C7921649-C789-4265-ABB6-4ECEE54AABD2}" type="pres">
      <dgm:prSet presAssocID="{8869AF6C-58C5-4840-85F1-108032242385}" presName="aSpace" presStyleCnt="0"/>
      <dgm:spPr/>
    </dgm:pt>
    <dgm:pt modelId="{7696BE3D-DDF0-4DB7-9C04-B7EDAA01D9FD}" type="pres">
      <dgm:prSet presAssocID="{EEC4AC21-71F5-42EE-A46D-8D5866BB6E80}" presName="aNode" presStyleLbl="fgAcc1" presStyleIdx="5" presStyleCnt="7">
        <dgm:presLayoutVars>
          <dgm:bulletEnabled val="1"/>
        </dgm:presLayoutVars>
      </dgm:prSet>
      <dgm:spPr/>
      <dgm:t>
        <a:bodyPr/>
        <a:lstStyle/>
        <a:p>
          <a:endParaRPr lang="zh-CN" altLang="en-US"/>
        </a:p>
      </dgm:t>
    </dgm:pt>
    <dgm:pt modelId="{B2AB959A-B947-4730-94AF-8B068A4657C3}" type="pres">
      <dgm:prSet presAssocID="{EEC4AC21-71F5-42EE-A46D-8D5866BB6E80}" presName="aSpace" presStyleCnt="0"/>
      <dgm:spPr/>
    </dgm:pt>
    <dgm:pt modelId="{EA5DDD48-7618-4D54-956B-183E74DB88FB}" type="pres">
      <dgm:prSet presAssocID="{7EF292BD-EF09-4AE0-9590-ED97D005C006}" presName="aNode" presStyleLbl="fgAcc1" presStyleIdx="6" presStyleCnt="7">
        <dgm:presLayoutVars>
          <dgm:bulletEnabled val="1"/>
        </dgm:presLayoutVars>
      </dgm:prSet>
      <dgm:spPr/>
      <dgm:t>
        <a:bodyPr/>
        <a:lstStyle/>
        <a:p>
          <a:endParaRPr lang="zh-CN" altLang="en-US"/>
        </a:p>
      </dgm:t>
    </dgm:pt>
    <dgm:pt modelId="{70919B2B-C65F-408D-8D0D-FC93E1FEBF73}" type="pres">
      <dgm:prSet presAssocID="{7EF292BD-EF09-4AE0-9590-ED97D005C006}" presName="aSpace" presStyleCnt="0"/>
      <dgm:spPr/>
    </dgm:pt>
  </dgm:ptLst>
  <dgm:cxnLst>
    <dgm:cxn modelId="{A20A5F47-A3B7-47BA-8524-DB6825EBFC68}" type="presOf" srcId="{7EF292BD-EF09-4AE0-9590-ED97D005C006}" destId="{EA5DDD48-7618-4D54-956B-183E74DB88FB}" srcOrd="0" destOrd="0" presId="urn:microsoft.com/office/officeart/2005/8/layout/pyramid2"/>
    <dgm:cxn modelId="{56000FD4-FA8D-4920-AD47-96471B9FAF41}" type="presOf" srcId="{3664B576-BA46-4BC9-B290-BBD144009C62}" destId="{7877F47E-CBDA-475F-9BB0-228DAD76255E}" srcOrd="0" destOrd="0" presId="urn:microsoft.com/office/officeart/2005/8/layout/pyramid2"/>
    <dgm:cxn modelId="{DB390E0E-06EB-400E-A922-192DC6D88200}" srcId="{3664B576-BA46-4BC9-B290-BBD144009C62}" destId="{EAD618A9-A1AE-45F4-B68B-9EA21429AEC0}" srcOrd="2" destOrd="0" parTransId="{C13EE5A6-E09D-4F5B-9AFE-54F9203D88AC}" sibTransId="{1E5BA038-F2F2-4495-AFC6-C0C58744F866}"/>
    <dgm:cxn modelId="{022B47D8-0E68-4445-BDEE-62221C5DC38A}" srcId="{3664B576-BA46-4BC9-B290-BBD144009C62}" destId="{EEC9A4BE-CDF4-45DB-9044-E60DBBA05F36}" srcOrd="3" destOrd="0" parTransId="{C9004EE8-E947-4106-8F27-61493276D6A0}" sibTransId="{AD0102E7-75E2-4468-8908-59C6C704C12F}"/>
    <dgm:cxn modelId="{C1E0F21F-74C6-4428-9F5D-D3AEDA90CB36}" type="presOf" srcId="{6F99A2C8-0B10-435D-95E1-EFE365640A9F}" destId="{F074BD81-6664-4A73-B3BF-28308D98E1F9}" srcOrd="0" destOrd="0" presId="urn:microsoft.com/office/officeart/2005/8/layout/pyramid2"/>
    <dgm:cxn modelId="{D7B21F0E-1AC0-47B5-BC46-964D42224F83}" srcId="{3664B576-BA46-4BC9-B290-BBD144009C62}" destId="{8869AF6C-58C5-4840-85F1-108032242385}" srcOrd="4" destOrd="0" parTransId="{1F3AF976-475B-4785-A8F7-22C2BC54D848}" sibTransId="{5D7293EF-9217-4A81-9AEB-AA609A72078A}"/>
    <dgm:cxn modelId="{F9095A06-F0B9-4950-BAFE-1435662EE7D4}" type="presOf" srcId="{3179541B-459A-4D8B-9506-A4095D90E79D}" destId="{C5653494-61E1-42D3-AEE4-48B6DD5D2218}" srcOrd="0" destOrd="0" presId="urn:microsoft.com/office/officeart/2005/8/layout/pyramid2"/>
    <dgm:cxn modelId="{5991161B-9589-42C4-A54E-5D7B82A909F0}" type="presOf" srcId="{EEC4AC21-71F5-42EE-A46D-8D5866BB6E80}" destId="{7696BE3D-DDF0-4DB7-9C04-B7EDAA01D9FD}" srcOrd="0" destOrd="0" presId="urn:microsoft.com/office/officeart/2005/8/layout/pyramid2"/>
    <dgm:cxn modelId="{23BD7F69-EA24-4D10-B29C-6DC82C89C508}" srcId="{3664B576-BA46-4BC9-B290-BBD144009C62}" destId="{3179541B-459A-4D8B-9506-A4095D90E79D}" srcOrd="1" destOrd="0" parTransId="{3DEEBF71-F861-4E8B-9B4B-6D7DDD945114}" sibTransId="{06A69264-CA20-4A71-9886-D56612A6212A}"/>
    <dgm:cxn modelId="{FBA45936-6085-4486-9D94-CE8459DB07E8}" srcId="{3664B576-BA46-4BC9-B290-BBD144009C62}" destId="{7EF292BD-EF09-4AE0-9590-ED97D005C006}" srcOrd="6" destOrd="0" parTransId="{E40FB656-738C-48F3-B167-377890434BE0}" sibTransId="{8CEA6825-931D-46CC-8781-C0C44ECE8125}"/>
    <dgm:cxn modelId="{AE3AE309-8655-4D1D-8F7A-C62BB5789AC6}" srcId="{3664B576-BA46-4BC9-B290-BBD144009C62}" destId="{EEC4AC21-71F5-42EE-A46D-8D5866BB6E80}" srcOrd="5" destOrd="0" parTransId="{163474B1-88DB-4028-B2AD-C33BC95922A8}" sibTransId="{DA85BBCC-000F-4BD5-B11F-870EA2A8E062}"/>
    <dgm:cxn modelId="{291A4FF4-C62F-4914-866F-29EE03D2DCB8}" type="presOf" srcId="{8869AF6C-58C5-4840-85F1-108032242385}" destId="{29ED0E7C-915B-41AB-8CD1-9E1B214F18B8}" srcOrd="0" destOrd="0" presId="urn:microsoft.com/office/officeart/2005/8/layout/pyramid2"/>
    <dgm:cxn modelId="{0BB03FEA-E002-4121-820B-CC134B6A8287}" type="presOf" srcId="{EAD618A9-A1AE-45F4-B68B-9EA21429AEC0}" destId="{2E5E8458-9F38-4D0A-8C9E-7261CA6835A0}" srcOrd="0" destOrd="0" presId="urn:microsoft.com/office/officeart/2005/8/layout/pyramid2"/>
    <dgm:cxn modelId="{C408DED6-6F21-491E-8F94-1D9D1DA36E3C}" type="presOf" srcId="{EEC9A4BE-CDF4-45DB-9044-E60DBBA05F36}" destId="{1CC7AF09-5576-4EDB-9636-4F854055B9A4}" srcOrd="0" destOrd="0" presId="urn:microsoft.com/office/officeart/2005/8/layout/pyramid2"/>
    <dgm:cxn modelId="{D93A2B53-352B-4FCE-9E92-81C89AA19230}" srcId="{3664B576-BA46-4BC9-B290-BBD144009C62}" destId="{6F99A2C8-0B10-435D-95E1-EFE365640A9F}" srcOrd="0" destOrd="0" parTransId="{C3E61390-C83D-46A8-8095-0365B05ADDAB}" sibTransId="{332D91F0-BAEC-4087-B40F-48F255F17DA0}"/>
    <dgm:cxn modelId="{C7C0E296-8D24-4C11-B217-5C2315BA7208}" type="presParOf" srcId="{7877F47E-CBDA-475F-9BB0-228DAD76255E}" destId="{F2847FE5-AD7C-497B-BAEC-C0B97443420F}" srcOrd="0" destOrd="0" presId="urn:microsoft.com/office/officeart/2005/8/layout/pyramid2"/>
    <dgm:cxn modelId="{E6BF8A9D-CD4B-4E76-9D5A-DDD1E701BB8D}" type="presParOf" srcId="{7877F47E-CBDA-475F-9BB0-228DAD76255E}" destId="{5305CA43-D32D-46E4-B094-252FE74257DF}" srcOrd="1" destOrd="0" presId="urn:microsoft.com/office/officeart/2005/8/layout/pyramid2"/>
    <dgm:cxn modelId="{6EFDF664-ECB6-4E1D-B468-F4BD8D534003}" type="presParOf" srcId="{5305CA43-D32D-46E4-B094-252FE74257DF}" destId="{F074BD81-6664-4A73-B3BF-28308D98E1F9}" srcOrd="0" destOrd="0" presId="urn:microsoft.com/office/officeart/2005/8/layout/pyramid2"/>
    <dgm:cxn modelId="{18AD5FE5-D845-4962-A7DC-1FF534210181}" type="presParOf" srcId="{5305CA43-D32D-46E4-B094-252FE74257DF}" destId="{83CFAB98-CFD1-4A9E-9729-AACA3CB175A7}" srcOrd="1" destOrd="0" presId="urn:microsoft.com/office/officeart/2005/8/layout/pyramid2"/>
    <dgm:cxn modelId="{0F2038A2-B043-46A7-A567-EF58AC601739}" type="presParOf" srcId="{5305CA43-D32D-46E4-B094-252FE74257DF}" destId="{C5653494-61E1-42D3-AEE4-48B6DD5D2218}" srcOrd="2" destOrd="0" presId="urn:microsoft.com/office/officeart/2005/8/layout/pyramid2"/>
    <dgm:cxn modelId="{AF78B898-0164-4CF8-A741-A81D3E54C461}" type="presParOf" srcId="{5305CA43-D32D-46E4-B094-252FE74257DF}" destId="{F46D3376-6360-4A45-9A4D-A1B5DAC2F6FB}" srcOrd="3" destOrd="0" presId="urn:microsoft.com/office/officeart/2005/8/layout/pyramid2"/>
    <dgm:cxn modelId="{850408E8-DA02-4B2B-AACD-C8FA59F337AA}" type="presParOf" srcId="{5305CA43-D32D-46E4-B094-252FE74257DF}" destId="{2E5E8458-9F38-4D0A-8C9E-7261CA6835A0}" srcOrd="4" destOrd="0" presId="urn:microsoft.com/office/officeart/2005/8/layout/pyramid2"/>
    <dgm:cxn modelId="{8390646C-401B-42FD-87CC-F73B5A02AE87}" type="presParOf" srcId="{5305CA43-D32D-46E4-B094-252FE74257DF}" destId="{DAE4A405-1BD9-4103-A773-88A5E7A2055C}" srcOrd="5" destOrd="0" presId="urn:microsoft.com/office/officeart/2005/8/layout/pyramid2"/>
    <dgm:cxn modelId="{92C9B35F-7910-4647-8E3E-F034D9E1A252}" type="presParOf" srcId="{5305CA43-D32D-46E4-B094-252FE74257DF}" destId="{1CC7AF09-5576-4EDB-9636-4F854055B9A4}" srcOrd="6" destOrd="0" presId="urn:microsoft.com/office/officeart/2005/8/layout/pyramid2"/>
    <dgm:cxn modelId="{E729B51A-D419-4F01-86B5-5A34DE7E4AD7}" type="presParOf" srcId="{5305CA43-D32D-46E4-B094-252FE74257DF}" destId="{E9B8A2C5-E856-48EE-BB5F-637C2BD4FC31}" srcOrd="7" destOrd="0" presId="urn:microsoft.com/office/officeart/2005/8/layout/pyramid2"/>
    <dgm:cxn modelId="{3917A572-A0D9-43EE-BB4A-A45195378481}" type="presParOf" srcId="{5305CA43-D32D-46E4-B094-252FE74257DF}" destId="{29ED0E7C-915B-41AB-8CD1-9E1B214F18B8}" srcOrd="8" destOrd="0" presId="urn:microsoft.com/office/officeart/2005/8/layout/pyramid2"/>
    <dgm:cxn modelId="{35799472-2A80-42A8-862B-E8F835C07386}" type="presParOf" srcId="{5305CA43-D32D-46E4-B094-252FE74257DF}" destId="{C7921649-C789-4265-ABB6-4ECEE54AABD2}" srcOrd="9" destOrd="0" presId="urn:microsoft.com/office/officeart/2005/8/layout/pyramid2"/>
    <dgm:cxn modelId="{B1DCD797-A28E-4931-9F84-7E7687B7D76D}" type="presParOf" srcId="{5305CA43-D32D-46E4-B094-252FE74257DF}" destId="{7696BE3D-DDF0-4DB7-9C04-B7EDAA01D9FD}" srcOrd="10" destOrd="0" presId="urn:microsoft.com/office/officeart/2005/8/layout/pyramid2"/>
    <dgm:cxn modelId="{6B3EC126-4DC9-492F-922E-37702BE64873}" type="presParOf" srcId="{5305CA43-D32D-46E4-B094-252FE74257DF}" destId="{B2AB959A-B947-4730-94AF-8B068A4657C3}" srcOrd="11" destOrd="0" presId="urn:microsoft.com/office/officeart/2005/8/layout/pyramid2"/>
    <dgm:cxn modelId="{4BC11D77-FEA0-4FC0-ADFC-027A7FF50397}" type="presParOf" srcId="{5305CA43-D32D-46E4-B094-252FE74257DF}" destId="{EA5DDD48-7618-4D54-956B-183E74DB88FB}" srcOrd="12" destOrd="0" presId="urn:microsoft.com/office/officeart/2005/8/layout/pyramid2"/>
    <dgm:cxn modelId="{6924F645-7C25-48D7-A664-255A95AEE6C4}" type="presParOf" srcId="{5305CA43-D32D-46E4-B094-252FE74257DF}" destId="{70919B2B-C65F-408D-8D0D-FC93E1FEBF73}" srcOrd="13"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D2590B-7092-41ED-8138-3EDD4C9C65E3}" type="doc">
      <dgm:prSet loTypeId="urn:microsoft.com/office/officeart/2005/8/layout/pyramid2" loCatId="list" qsTypeId="urn:microsoft.com/office/officeart/2005/8/quickstyle/3d2" qsCatId="3D" csTypeId="urn:microsoft.com/office/officeart/2005/8/colors/accent1_2#2" csCatId="accent1" phldr="1"/>
      <dgm:spPr/>
    </dgm:pt>
    <dgm:pt modelId="{3555E1D9-553C-4B1C-9730-5B94BD90E3C5}">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复位</a:t>
          </a:r>
          <a:r>
            <a:rPr lang="en-US" altLang="zh-CN" sz="1600" b="1" dirty="0" smtClean="0"/>
            <a:t>(Reset)</a:t>
          </a:r>
          <a:endParaRPr lang="zh-CN" altLang="en-US" sz="1600" b="1" dirty="0"/>
        </a:p>
      </dgm:t>
    </dgm:pt>
    <dgm:pt modelId="{5D8485ED-CB1A-4670-BF4E-24D54BA68210}" cxnId="{E6F8C386-00D2-43F1-B650-07745FE5A251}" type="parTrans">
      <dgm:prSet/>
      <dgm:spPr/>
      <dgm:t>
        <a:bodyPr/>
        <a:lstStyle/>
        <a:p>
          <a:endParaRPr lang="zh-CN" altLang="en-US"/>
        </a:p>
      </dgm:t>
    </dgm:pt>
    <dgm:pt modelId="{4044ADB7-B5CE-4CCB-B02F-625487BF0D22}" cxnId="{E6F8C386-00D2-43F1-B650-07745FE5A251}" type="sibTrans">
      <dgm:prSet/>
      <dgm:spPr/>
      <dgm:t>
        <a:bodyPr/>
        <a:lstStyle/>
        <a:p>
          <a:endParaRPr lang="zh-CN" altLang="en-US"/>
        </a:p>
      </dgm:t>
    </dgm:pt>
    <dgm:pt modelId="{541201E3-995A-4519-BEFD-A7FC9C229906}">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数据中止</a:t>
          </a:r>
          <a:r>
            <a:rPr lang="en-US" altLang="zh-CN" sz="1600" b="1" dirty="0" smtClean="0"/>
            <a:t>(Data Abort)</a:t>
          </a:r>
          <a:endParaRPr lang="zh-CN" altLang="en-US" sz="1600" b="1" dirty="0"/>
        </a:p>
      </dgm:t>
    </dgm:pt>
    <dgm:pt modelId="{05CAE3A1-E698-42CE-8BA2-152E8E6E0D2F}" cxnId="{BF661A8D-DC33-4396-9B87-E82F9C0E3C9E}" type="parTrans">
      <dgm:prSet/>
      <dgm:spPr/>
      <dgm:t>
        <a:bodyPr/>
        <a:lstStyle/>
        <a:p>
          <a:endParaRPr lang="zh-CN" altLang="en-US"/>
        </a:p>
      </dgm:t>
    </dgm:pt>
    <dgm:pt modelId="{11AD399C-7827-4FA8-B60D-8E7B77041CA4}" cxnId="{BF661A8D-DC33-4396-9B87-E82F9C0E3C9E}" type="sibTrans">
      <dgm:prSet/>
      <dgm:spPr/>
      <dgm:t>
        <a:bodyPr/>
        <a:lstStyle/>
        <a:p>
          <a:endParaRPr lang="zh-CN" altLang="en-US"/>
        </a:p>
      </dgm:t>
    </dgm:pt>
    <dgm:pt modelId="{4CC1D087-44A8-4204-9B93-4A417D6C47B8}">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快速中断</a:t>
          </a:r>
          <a:r>
            <a:rPr lang="en-US" altLang="zh-CN" sz="1600" b="1" dirty="0" smtClean="0"/>
            <a:t>(FIQ)</a:t>
          </a:r>
          <a:endParaRPr lang="zh-CN" altLang="en-US" sz="1600" b="1" dirty="0"/>
        </a:p>
      </dgm:t>
    </dgm:pt>
    <dgm:pt modelId="{3BCDA10B-8C15-450E-8CFB-F165B723392B}" cxnId="{0E30E118-F4D3-4964-9634-31834FE1BA68}" type="parTrans">
      <dgm:prSet/>
      <dgm:spPr/>
      <dgm:t>
        <a:bodyPr/>
        <a:lstStyle/>
        <a:p>
          <a:endParaRPr lang="zh-CN" altLang="en-US"/>
        </a:p>
      </dgm:t>
    </dgm:pt>
    <dgm:pt modelId="{EC25E3DE-3580-4795-8BEC-C15C02FE3018}" cxnId="{0E30E118-F4D3-4964-9634-31834FE1BA68}" type="sibTrans">
      <dgm:prSet/>
      <dgm:spPr/>
      <dgm:t>
        <a:bodyPr/>
        <a:lstStyle/>
        <a:p>
          <a:endParaRPr lang="zh-CN" altLang="en-US"/>
        </a:p>
      </dgm:t>
    </dgm:pt>
    <dgm:pt modelId="{912616C8-BE6D-4203-9A50-A9CC31A703B1}">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未定义指令</a:t>
          </a:r>
          <a:r>
            <a:rPr lang="en-US" altLang="zh-CN" sz="1600" b="1" dirty="0" smtClean="0"/>
            <a:t>(Undefined instruction)</a:t>
          </a:r>
          <a:endParaRPr lang="zh-CN" altLang="en-US" sz="1600" b="1" dirty="0"/>
        </a:p>
      </dgm:t>
    </dgm:pt>
    <dgm:pt modelId="{E8484544-AB3C-4AF8-AF3D-934EB77EC6C3}" cxnId="{5520BEDE-5316-4785-A29F-44E2591FAD0F}" type="parTrans">
      <dgm:prSet/>
      <dgm:spPr/>
      <dgm:t>
        <a:bodyPr/>
        <a:lstStyle/>
        <a:p>
          <a:endParaRPr lang="zh-CN" altLang="en-US"/>
        </a:p>
      </dgm:t>
    </dgm:pt>
    <dgm:pt modelId="{EE5E0292-D87C-4680-A56B-B6FB84058D0A}" cxnId="{5520BEDE-5316-4785-A29F-44E2591FAD0F}" type="sibTrans">
      <dgm:prSet/>
      <dgm:spPr/>
      <dgm:t>
        <a:bodyPr/>
        <a:lstStyle/>
        <a:p>
          <a:endParaRPr lang="zh-CN" altLang="en-US"/>
        </a:p>
      </dgm:t>
    </dgm:pt>
    <dgm:pt modelId="{4F591F16-6A84-49BC-BCEB-113903494EAC}">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中断</a:t>
          </a:r>
          <a:r>
            <a:rPr lang="en-US" altLang="zh-CN" sz="1600" b="1" dirty="0" smtClean="0"/>
            <a:t>(IRQ)</a:t>
          </a:r>
          <a:endParaRPr lang="zh-CN" altLang="en-US" sz="1600" b="1" dirty="0"/>
        </a:p>
      </dgm:t>
    </dgm:pt>
    <dgm:pt modelId="{C5C7BCF4-A6B6-4D51-BB66-458404BA2D42}" cxnId="{80139325-3572-4F34-B87D-748B78EE7BC0}" type="parTrans">
      <dgm:prSet/>
      <dgm:spPr/>
      <dgm:t>
        <a:bodyPr/>
        <a:lstStyle/>
        <a:p>
          <a:endParaRPr lang="zh-CN" altLang="en-US"/>
        </a:p>
      </dgm:t>
    </dgm:pt>
    <dgm:pt modelId="{05A3DD57-EE73-4942-93BD-EB39F4F88677}" cxnId="{80139325-3572-4F34-B87D-748B78EE7BC0}" type="sibTrans">
      <dgm:prSet/>
      <dgm:spPr/>
      <dgm:t>
        <a:bodyPr/>
        <a:lstStyle/>
        <a:p>
          <a:endParaRPr lang="zh-CN" altLang="en-US"/>
        </a:p>
      </dgm:t>
    </dgm:pt>
    <dgm:pt modelId="{73753E05-E043-4D43-B387-F37DDE998D5E}">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zh-CN" altLang="en-US" sz="1600" b="1" dirty="0" smtClean="0"/>
            <a:t>预取指中止</a:t>
          </a:r>
          <a:r>
            <a:rPr lang="en-US" altLang="zh-CN" sz="1600" b="1" dirty="0" smtClean="0"/>
            <a:t>(</a:t>
          </a:r>
          <a:r>
            <a:rPr lang="en-US" altLang="zh-CN" sz="1600" b="1" dirty="0" err="1" smtClean="0"/>
            <a:t>Prefetch</a:t>
          </a:r>
          <a:r>
            <a:rPr lang="en-US" altLang="zh-CN" sz="1600" b="1" dirty="0" smtClean="0"/>
            <a:t> Abort)</a:t>
          </a:r>
          <a:endParaRPr lang="zh-CN" altLang="en-US" sz="1600" b="1" dirty="0"/>
        </a:p>
      </dgm:t>
    </dgm:pt>
    <dgm:pt modelId="{079DA939-E394-4DAE-B43D-F988502D8FE9}" cxnId="{CE02E994-40CB-4B39-9F89-0F586C3D1F6D}" type="parTrans">
      <dgm:prSet/>
      <dgm:spPr/>
      <dgm:t>
        <a:bodyPr/>
        <a:lstStyle/>
        <a:p>
          <a:endParaRPr lang="zh-CN" altLang="en-US"/>
        </a:p>
      </dgm:t>
    </dgm:pt>
    <dgm:pt modelId="{EFA463A5-624C-49D0-B525-AEDD8F6E32B6}" cxnId="{CE02E994-40CB-4B39-9F89-0F586C3D1F6D}" type="sibTrans">
      <dgm:prSet/>
      <dgm:spPr/>
      <dgm:t>
        <a:bodyPr/>
        <a:lstStyle/>
        <a:p>
          <a:endParaRPr lang="zh-CN" altLang="en-US"/>
        </a:p>
      </dgm:t>
    </dgm:pt>
    <dgm:pt modelId="{CBFD805E-8900-4545-B883-7CE6FE647F46}">
      <dgm:prSet phldrT="[文本]" custT="1">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en-US" altLang="zh-CN" sz="1600" b="1" dirty="0" smtClean="0"/>
            <a:t>SWI</a:t>
          </a:r>
          <a:r>
            <a:rPr lang="zh-CN" altLang="en-US" sz="1600" b="1" dirty="0" smtClean="0"/>
            <a:t>软中断</a:t>
          </a:r>
          <a:r>
            <a:rPr lang="en-US" altLang="zh-CN" sz="1600" b="1" dirty="0" smtClean="0"/>
            <a:t>(SWI)</a:t>
          </a:r>
          <a:endParaRPr lang="zh-CN" altLang="en-US" sz="1600" b="1" dirty="0"/>
        </a:p>
      </dgm:t>
    </dgm:pt>
    <dgm:pt modelId="{CD92C35D-6842-42F7-B2E5-30905AF85EF4}" cxnId="{9248548C-84EF-4264-A986-1C59CFEE4D91}" type="parTrans">
      <dgm:prSet/>
      <dgm:spPr/>
      <dgm:t>
        <a:bodyPr/>
        <a:lstStyle/>
        <a:p>
          <a:endParaRPr lang="zh-CN" altLang="en-US"/>
        </a:p>
      </dgm:t>
    </dgm:pt>
    <dgm:pt modelId="{82737430-0DA5-4A44-84E6-8146B55751BA}" cxnId="{9248548C-84EF-4264-A986-1C59CFEE4D91}" type="sibTrans">
      <dgm:prSet/>
      <dgm:spPr/>
      <dgm:t>
        <a:bodyPr/>
        <a:lstStyle/>
        <a:p>
          <a:endParaRPr lang="zh-CN" altLang="en-US"/>
        </a:p>
      </dgm:t>
    </dgm:pt>
    <dgm:pt modelId="{DBF88AC6-E333-4EB5-99C1-FDA69E3EB64C}" type="pres">
      <dgm:prSet presAssocID="{5CD2590B-7092-41ED-8138-3EDD4C9C65E3}" presName="compositeShape" presStyleCnt="0">
        <dgm:presLayoutVars>
          <dgm:dir/>
          <dgm:resizeHandles/>
        </dgm:presLayoutVars>
      </dgm:prSet>
      <dgm:spPr/>
    </dgm:pt>
    <dgm:pt modelId="{8A9DFE00-28CD-454C-9CC1-48CADB4DD01C}" type="pres">
      <dgm:prSet presAssocID="{5CD2590B-7092-41ED-8138-3EDD4C9C65E3}" presName="pyramid" presStyleLbl="node1" presStyleIdx="0" presStyleCnt="1" custLinFactNeighborX="-1719"/>
      <dgm:spPr/>
    </dgm:pt>
    <dgm:pt modelId="{E99F3C84-E78E-485F-8E2A-AC8D6C7AFEF9}" type="pres">
      <dgm:prSet presAssocID="{5CD2590B-7092-41ED-8138-3EDD4C9C65E3}" presName="theList" presStyleCnt="0"/>
      <dgm:spPr/>
    </dgm:pt>
    <dgm:pt modelId="{2C4A539C-3AD6-4996-86F7-E9C91490248D}" type="pres">
      <dgm:prSet presAssocID="{3555E1D9-553C-4B1C-9730-5B94BD90E3C5}" presName="aNode" presStyleLbl="fgAcc1" presStyleIdx="0" presStyleCnt="7" custScaleX="140144" custScaleY="146154" custLinFactY="-73750" custLinFactNeighborX="17308" custLinFactNeighborY="-100000">
        <dgm:presLayoutVars>
          <dgm:bulletEnabled val="1"/>
        </dgm:presLayoutVars>
      </dgm:prSet>
      <dgm:spPr/>
      <dgm:t>
        <a:bodyPr/>
        <a:lstStyle/>
        <a:p>
          <a:endParaRPr lang="zh-CN" altLang="en-US"/>
        </a:p>
      </dgm:t>
    </dgm:pt>
    <dgm:pt modelId="{07521DF1-19DE-4FCB-B4C2-53897ADF8CD2}" type="pres">
      <dgm:prSet presAssocID="{3555E1D9-553C-4B1C-9730-5B94BD90E3C5}" presName="aSpace" presStyleCnt="0"/>
      <dgm:spPr/>
    </dgm:pt>
    <dgm:pt modelId="{198DD6DF-F4C1-4133-9993-A5965D67AB93}" type="pres">
      <dgm:prSet presAssocID="{541201E3-995A-4519-BEFD-A7FC9C229906}" presName="aNode" presStyleLbl="fgAcc1" presStyleIdx="1" presStyleCnt="7" custScaleX="140144" custScaleY="146154" custLinFactY="-38558" custLinFactNeighborX="17308" custLinFactNeighborY="-100000">
        <dgm:presLayoutVars>
          <dgm:bulletEnabled val="1"/>
        </dgm:presLayoutVars>
      </dgm:prSet>
      <dgm:spPr/>
      <dgm:t>
        <a:bodyPr/>
        <a:lstStyle/>
        <a:p>
          <a:endParaRPr lang="zh-CN" altLang="en-US"/>
        </a:p>
      </dgm:t>
    </dgm:pt>
    <dgm:pt modelId="{2EDBC000-069E-4807-8677-75B34C660FBE}" type="pres">
      <dgm:prSet presAssocID="{541201E3-995A-4519-BEFD-A7FC9C229906}" presName="aSpace" presStyleCnt="0"/>
      <dgm:spPr/>
    </dgm:pt>
    <dgm:pt modelId="{679D7F7C-FAA6-478B-8863-AFCD1FEEAC67}" type="pres">
      <dgm:prSet presAssocID="{4CC1D087-44A8-4204-9B93-4A417D6C47B8}" presName="aNode" presStyleLbl="fgAcc1" presStyleIdx="2" presStyleCnt="7" custScaleX="140144" custScaleY="146154" custLinFactY="-11057" custLinFactNeighborX="17308" custLinFactNeighborY="-100000">
        <dgm:presLayoutVars>
          <dgm:bulletEnabled val="1"/>
        </dgm:presLayoutVars>
      </dgm:prSet>
      <dgm:spPr/>
      <dgm:t>
        <a:bodyPr/>
        <a:lstStyle/>
        <a:p>
          <a:endParaRPr lang="zh-CN" altLang="en-US"/>
        </a:p>
      </dgm:t>
    </dgm:pt>
    <dgm:pt modelId="{2961A8C4-0304-41A0-95BE-EE1CBAAE8C04}" type="pres">
      <dgm:prSet presAssocID="{4CC1D087-44A8-4204-9B93-4A417D6C47B8}" presName="aSpace" presStyleCnt="0"/>
      <dgm:spPr/>
    </dgm:pt>
    <dgm:pt modelId="{DA263AE0-BB8E-4BEE-AC67-D6CF5EC1E8A2}" type="pres">
      <dgm:prSet presAssocID="{4F591F16-6A84-49BC-BCEB-113903494EAC}" presName="aNode" presStyleLbl="fgAcc1" presStyleIdx="3" presStyleCnt="7" custScaleX="140144" custScaleY="146154" custLinFactNeighborX="17308">
        <dgm:presLayoutVars>
          <dgm:bulletEnabled val="1"/>
        </dgm:presLayoutVars>
      </dgm:prSet>
      <dgm:spPr/>
      <dgm:t>
        <a:bodyPr/>
        <a:lstStyle/>
        <a:p>
          <a:endParaRPr lang="zh-CN" altLang="en-US"/>
        </a:p>
      </dgm:t>
    </dgm:pt>
    <dgm:pt modelId="{B5249661-61A3-4CF3-A527-7C24741AA530}" type="pres">
      <dgm:prSet presAssocID="{4F591F16-6A84-49BC-BCEB-113903494EAC}" presName="aSpace" presStyleCnt="0"/>
      <dgm:spPr/>
    </dgm:pt>
    <dgm:pt modelId="{4094E6B4-784D-45C2-A610-F299F3CB632E}" type="pres">
      <dgm:prSet presAssocID="{73753E05-E043-4D43-B387-F37DDE998D5E}" presName="aNode" presStyleLbl="fgAcc1" presStyleIdx="4" presStyleCnt="7" custScaleX="140865" custScaleY="146154" custLinFactY="34327" custLinFactNeighborX="17308" custLinFactNeighborY="100000">
        <dgm:presLayoutVars>
          <dgm:bulletEnabled val="1"/>
        </dgm:presLayoutVars>
      </dgm:prSet>
      <dgm:spPr/>
      <dgm:t>
        <a:bodyPr/>
        <a:lstStyle/>
        <a:p>
          <a:endParaRPr lang="zh-CN" altLang="en-US"/>
        </a:p>
      </dgm:t>
    </dgm:pt>
    <dgm:pt modelId="{917B047D-8089-4EAC-BF50-5DC4B7C600F0}" type="pres">
      <dgm:prSet presAssocID="{73753E05-E043-4D43-B387-F37DDE998D5E}" presName="aSpace" presStyleCnt="0"/>
      <dgm:spPr/>
    </dgm:pt>
    <dgm:pt modelId="{2C3CF8A8-A9D1-41F8-8AED-C968FF52490C}" type="pres">
      <dgm:prSet presAssocID="{CBFD805E-8900-4545-B883-7CE6FE647F46}" presName="aNode" presStyleLbl="fgAcc1" presStyleIdx="5" presStyleCnt="7" custScaleX="141826" custScaleY="146154" custLinFactY="58750" custLinFactNeighborX="20192" custLinFactNeighborY="100000">
        <dgm:presLayoutVars>
          <dgm:bulletEnabled val="1"/>
        </dgm:presLayoutVars>
      </dgm:prSet>
      <dgm:spPr/>
      <dgm:t>
        <a:bodyPr/>
        <a:lstStyle/>
        <a:p>
          <a:endParaRPr lang="zh-CN" altLang="en-US"/>
        </a:p>
      </dgm:t>
    </dgm:pt>
    <dgm:pt modelId="{62D8D1EA-F4FD-485C-AFC5-CBC3D297FC6A}" type="pres">
      <dgm:prSet presAssocID="{CBFD805E-8900-4545-B883-7CE6FE647F46}" presName="aSpace" presStyleCnt="0"/>
      <dgm:spPr/>
    </dgm:pt>
    <dgm:pt modelId="{E44C3458-EFDB-47FA-B36A-C28B94955B99}" type="pres">
      <dgm:prSet presAssocID="{912616C8-BE6D-4203-9A50-A9CC31A703B1}" presName="aNode" presStyleLbl="fgAcc1" presStyleIdx="6" presStyleCnt="7" custScaleX="140145" custScaleY="146154" custLinFactY="100000" custLinFactNeighborX="16106" custLinFactNeighborY="137694">
        <dgm:presLayoutVars>
          <dgm:bulletEnabled val="1"/>
        </dgm:presLayoutVars>
      </dgm:prSet>
      <dgm:spPr/>
      <dgm:t>
        <a:bodyPr/>
        <a:lstStyle/>
        <a:p>
          <a:endParaRPr lang="zh-CN" altLang="en-US"/>
        </a:p>
      </dgm:t>
    </dgm:pt>
    <dgm:pt modelId="{055A4FAF-3586-4652-8AF3-8992E7FD2E3F}" type="pres">
      <dgm:prSet presAssocID="{912616C8-BE6D-4203-9A50-A9CC31A703B1}" presName="aSpace" presStyleCnt="0"/>
      <dgm:spPr/>
    </dgm:pt>
  </dgm:ptLst>
  <dgm:cxnLst>
    <dgm:cxn modelId="{BF661A8D-DC33-4396-9B87-E82F9C0E3C9E}" srcId="{5CD2590B-7092-41ED-8138-3EDD4C9C65E3}" destId="{541201E3-995A-4519-BEFD-A7FC9C229906}" srcOrd="1" destOrd="0" parTransId="{05CAE3A1-E698-42CE-8BA2-152E8E6E0D2F}" sibTransId="{11AD399C-7827-4FA8-B60D-8E7B77041CA4}"/>
    <dgm:cxn modelId="{DE424E53-5F31-4227-B39B-055091E87522}" type="presOf" srcId="{73753E05-E043-4D43-B387-F37DDE998D5E}" destId="{4094E6B4-784D-45C2-A610-F299F3CB632E}" srcOrd="0" destOrd="0" presId="urn:microsoft.com/office/officeart/2005/8/layout/pyramid2"/>
    <dgm:cxn modelId="{E6F8C386-00D2-43F1-B650-07745FE5A251}" srcId="{5CD2590B-7092-41ED-8138-3EDD4C9C65E3}" destId="{3555E1D9-553C-4B1C-9730-5B94BD90E3C5}" srcOrd="0" destOrd="0" parTransId="{5D8485ED-CB1A-4670-BF4E-24D54BA68210}" sibTransId="{4044ADB7-B5CE-4CCB-B02F-625487BF0D22}"/>
    <dgm:cxn modelId="{001551B3-7DA5-4322-ADCA-55BC2F1CC75E}" type="presOf" srcId="{4CC1D087-44A8-4204-9B93-4A417D6C47B8}" destId="{679D7F7C-FAA6-478B-8863-AFCD1FEEAC67}" srcOrd="0" destOrd="0" presId="urn:microsoft.com/office/officeart/2005/8/layout/pyramid2"/>
    <dgm:cxn modelId="{719ED94D-3EA6-4585-BF4C-D4CB9FCD58B0}" type="presOf" srcId="{4F591F16-6A84-49BC-BCEB-113903494EAC}" destId="{DA263AE0-BB8E-4BEE-AC67-D6CF5EC1E8A2}" srcOrd="0" destOrd="0" presId="urn:microsoft.com/office/officeart/2005/8/layout/pyramid2"/>
    <dgm:cxn modelId="{33A546FA-11FA-4B47-92DD-63BFF830ABBC}" type="presOf" srcId="{5CD2590B-7092-41ED-8138-3EDD4C9C65E3}" destId="{DBF88AC6-E333-4EB5-99C1-FDA69E3EB64C}" srcOrd="0" destOrd="0" presId="urn:microsoft.com/office/officeart/2005/8/layout/pyramid2"/>
    <dgm:cxn modelId="{66A28395-1803-480A-ADF2-C69A24757A30}" type="presOf" srcId="{541201E3-995A-4519-BEFD-A7FC9C229906}" destId="{198DD6DF-F4C1-4133-9993-A5965D67AB93}" srcOrd="0" destOrd="0" presId="urn:microsoft.com/office/officeart/2005/8/layout/pyramid2"/>
    <dgm:cxn modelId="{CE02E994-40CB-4B39-9F89-0F586C3D1F6D}" srcId="{5CD2590B-7092-41ED-8138-3EDD4C9C65E3}" destId="{73753E05-E043-4D43-B387-F37DDE998D5E}" srcOrd="4" destOrd="0" parTransId="{079DA939-E394-4DAE-B43D-F988502D8FE9}" sibTransId="{EFA463A5-624C-49D0-B525-AEDD8F6E32B6}"/>
    <dgm:cxn modelId="{5520BEDE-5316-4785-A29F-44E2591FAD0F}" srcId="{5CD2590B-7092-41ED-8138-3EDD4C9C65E3}" destId="{912616C8-BE6D-4203-9A50-A9CC31A703B1}" srcOrd="6" destOrd="0" parTransId="{E8484544-AB3C-4AF8-AF3D-934EB77EC6C3}" sibTransId="{EE5E0292-D87C-4680-A56B-B6FB84058D0A}"/>
    <dgm:cxn modelId="{6E2A198E-A036-4170-883E-EF6363A23C2E}" type="presOf" srcId="{CBFD805E-8900-4545-B883-7CE6FE647F46}" destId="{2C3CF8A8-A9D1-41F8-8AED-C968FF52490C}" srcOrd="0" destOrd="0" presId="urn:microsoft.com/office/officeart/2005/8/layout/pyramid2"/>
    <dgm:cxn modelId="{551BDE66-C44E-4314-B6B4-112719F8F673}" type="presOf" srcId="{912616C8-BE6D-4203-9A50-A9CC31A703B1}" destId="{E44C3458-EFDB-47FA-B36A-C28B94955B99}" srcOrd="0" destOrd="0" presId="urn:microsoft.com/office/officeart/2005/8/layout/pyramid2"/>
    <dgm:cxn modelId="{D13472E1-7E93-4173-87F0-EFCADF631920}" type="presOf" srcId="{3555E1D9-553C-4B1C-9730-5B94BD90E3C5}" destId="{2C4A539C-3AD6-4996-86F7-E9C91490248D}" srcOrd="0" destOrd="0" presId="urn:microsoft.com/office/officeart/2005/8/layout/pyramid2"/>
    <dgm:cxn modelId="{9248548C-84EF-4264-A986-1C59CFEE4D91}" srcId="{5CD2590B-7092-41ED-8138-3EDD4C9C65E3}" destId="{CBFD805E-8900-4545-B883-7CE6FE647F46}" srcOrd="5" destOrd="0" parTransId="{CD92C35D-6842-42F7-B2E5-30905AF85EF4}" sibTransId="{82737430-0DA5-4A44-84E6-8146B55751BA}"/>
    <dgm:cxn modelId="{0E30E118-F4D3-4964-9634-31834FE1BA68}" srcId="{5CD2590B-7092-41ED-8138-3EDD4C9C65E3}" destId="{4CC1D087-44A8-4204-9B93-4A417D6C47B8}" srcOrd="2" destOrd="0" parTransId="{3BCDA10B-8C15-450E-8CFB-F165B723392B}" sibTransId="{EC25E3DE-3580-4795-8BEC-C15C02FE3018}"/>
    <dgm:cxn modelId="{80139325-3572-4F34-B87D-748B78EE7BC0}" srcId="{5CD2590B-7092-41ED-8138-3EDD4C9C65E3}" destId="{4F591F16-6A84-49BC-BCEB-113903494EAC}" srcOrd="3" destOrd="0" parTransId="{C5C7BCF4-A6B6-4D51-BB66-458404BA2D42}" sibTransId="{05A3DD57-EE73-4942-93BD-EB39F4F88677}"/>
    <dgm:cxn modelId="{1A2FCE99-33B0-473B-A35D-581E05305F0F}" type="presParOf" srcId="{DBF88AC6-E333-4EB5-99C1-FDA69E3EB64C}" destId="{8A9DFE00-28CD-454C-9CC1-48CADB4DD01C}" srcOrd="0" destOrd="0" presId="urn:microsoft.com/office/officeart/2005/8/layout/pyramid2"/>
    <dgm:cxn modelId="{B65B655F-C371-468D-B03B-3FA7B1F6D293}" type="presParOf" srcId="{DBF88AC6-E333-4EB5-99C1-FDA69E3EB64C}" destId="{E99F3C84-E78E-485F-8E2A-AC8D6C7AFEF9}" srcOrd="1" destOrd="0" presId="urn:microsoft.com/office/officeart/2005/8/layout/pyramid2"/>
    <dgm:cxn modelId="{73027012-B9AC-46CC-AC96-C4066A1C952D}" type="presParOf" srcId="{E99F3C84-E78E-485F-8E2A-AC8D6C7AFEF9}" destId="{2C4A539C-3AD6-4996-86F7-E9C91490248D}" srcOrd="0" destOrd="0" presId="urn:microsoft.com/office/officeart/2005/8/layout/pyramid2"/>
    <dgm:cxn modelId="{1319B7E6-CAB3-453F-8788-D62381108DF5}" type="presParOf" srcId="{E99F3C84-E78E-485F-8E2A-AC8D6C7AFEF9}" destId="{07521DF1-19DE-4FCB-B4C2-53897ADF8CD2}" srcOrd="1" destOrd="0" presId="urn:microsoft.com/office/officeart/2005/8/layout/pyramid2"/>
    <dgm:cxn modelId="{09E02EEE-6C21-48B1-A51A-A0062C7BB79C}" type="presParOf" srcId="{E99F3C84-E78E-485F-8E2A-AC8D6C7AFEF9}" destId="{198DD6DF-F4C1-4133-9993-A5965D67AB93}" srcOrd="2" destOrd="0" presId="urn:microsoft.com/office/officeart/2005/8/layout/pyramid2"/>
    <dgm:cxn modelId="{77F001F2-12BC-4CFD-954B-D763D25B1F3A}" type="presParOf" srcId="{E99F3C84-E78E-485F-8E2A-AC8D6C7AFEF9}" destId="{2EDBC000-069E-4807-8677-75B34C660FBE}" srcOrd="3" destOrd="0" presId="urn:microsoft.com/office/officeart/2005/8/layout/pyramid2"/>
    <dgm:cxn modelId="{A7BAECA7-458E-4121-8484-6DBC42BC8AA7}" type="presParOf" srcId="{E99F3C84-E78E-485F-8E2A-AC8D6C7AFEF9}" destId="{679D7F7C-FAA6-478B-8863-AFCD1FEEAC67}" srcOrd="4" destOrd="0" presId="urn:microsoft.com/office/officeart/2005/8/layout/pyramid2"/>
    <dgm:cxn modelId="{362BC974-0460-43A7-9CFD-9AAFBB65B2C5}" type="presParOf" srcId="{E99F3C84-E78E-485F-8E2A-AC8D6C7AFEF9}" destId="{2961A8C4-0304-41A0-95BE-EE1CBAAE8C04}" srcOrd="5" destOrd="0" presId="urn:microsoft.com/office/officeart/2005/8/layout/pyramid2"/>
    <dgm:cxn modelId="{36189C80-C4D5-460F-9BAF-A39803E7F6DD}" type="presParOf" srcId="{E99F3C84-E78E-485F-8E2A-AC8D6C7AFEF9}" destId="{DA263AE0-BB8E-4BEE-AC67-D6CF5EC1E8A2}" srcOrd="6" destOrd="0" presId="urn:microsoft.com/office/officeart/2005/8/layout/pyramid2"/>
    <dgm:cxn modelId="{691F4CE3-CAC6-465F-8F92-35A73CF783F8}" type="presParOf" srcId="{E99F3C84-E78E-485F-8E2A-AC8D6C7AFEF9}" destId="{B5249661-61A3-4CF3-A527-7C24741AA530}" srcOrd="7" destOrd="0" presId="urn:microsoft.com/office/officeart/2005/8/layout/pyramid2"/>
    <dgm:cxn modelId="{31D24E36-3D88-4CD5-8243-101BAA119760}" type="presParOf" srcId="{E99F3C84-E78E-485F-8E2A-AC8D6C7AFEF9}" destId="{4094E6B4-784D-45C2-A610-F299F3CB632E}" srcOrd="8" destOrd="0" presId="urn:microsoft.com/office/officeart/2005/8/layout/pyramid2"/>
    <dgm:cxn modelId="{8F5C03E5-24E3-46D2-ADB1-B63329291DDA}" type="presParOf" srcId="{E99F3C84-E78E-485F-8E2A-AC8D6C7AFEF9}" destId="{917B047D-8089-4EAC-BF50-5DC4B7C600F0}" srcOrd="9" destOrd="0" presId="urn:microsoft.com/office/officeart/2005/8/layout/pyramid2"/>
    <dgm:cxn modelId="{B7BB165C-FD99-490F-9A18-11FBC0C6CD26}" type="presParOf" srcId="{E99F3C84-E78E-485F-8E2A-AC8D6C7AFEF9}" destId="{2C3CF8A8-A9D1-41F8-8AED-C968FF52490C}" srcOrd="10" destOrd="0" presId="urn:microsoft.com/office/officeart/2005/8/layout/pyramid2"/>
    <dgm:cxn modelId="{9F3D313A-275C-4916-B2D3-4BB9BF62891D}" type="presParOf" srcId="{E99F3C84-E78E-485F-8E2A-AC8D6C7AFEF9}" destId="{62D8D1EA-F4FD-485C-AFC5-CBC3D297FC6A}" srcOrd="11" destOrd="0" presId="urn:microsoft.com/office/officeart/2005/8/layout/pyramid2"/>
    <dgm:cxn modelId="{DB1D7B76-D7D2-42B2-B3C8-332DECBDFFA9}" type="presParOf" srcId="{E99F3C84-E78E-485F-8E2A-AC8D6C7AFEF9}" destId="{E44C3458-EFDB-47FA-B36A-C28B94955B99}" srcOrd="12" destOrd="0" presId="urn:microsoft.com/office/officeart/2005/8/layout/pyramid2"/>
    <dgm:cxn modelId="{FD06CFDF-9A74-4A6F-A080-312F98C0FD71}" type="presParOf" srcId="{E99F3C84-E78E-485F-8E2A-AC8D6C7AFEF9}" destId="{055A4FAF-3586-4652-8AF3-8992E7FD2E3F}" srcOrd="13"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BC7E2-BE8D-4F8E-9CCA-81B4A9BB50F3}">
      <dsp:nvSpPr>
        <dsp:cNvPr id="0" name=""/>
        <dsp:cNvSpPr/>
      </dsp:nvSpPr>
      <dsp:spPr>
        <a:xfrm>
          <a:off x="1587" y="1861641"/>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smtClean="0">
              <a:solidFill>
                <a:schemeClr val="tx1"/>
              </a:solidFill>
            </a:rPr>
            <a:t>ARM</a:t>
          </a:r>
          <a:endParaRPr lang="zh-CN" altLang="en-US" sz="2800" b="1" kern="1200" dirty="0">
            <a:solidFill>
              <a:schemeClr val="tx1"/>
            </a:solidFill>
          </a:endParaRPr>
        </a:p>
      </dsp:txBody>
      <dsp:txXfrm>
        <a:off x="25068" y="1885122"/>
        <a:ext cx="1556412" cy="754725"/>
      </dsp:txXfrm>
    </dsp:sp>
    <dsp:sp modelId="{56D3D75E-9693-4571-9544-4BDE91C337F3}">
      <dsp:nvSpPr>
        <dsp:cNvPr id="0" name=""/>
        <dsp:cNvSpPr/>
      </dsp:nvSpPr>
      <dsp:spPr>
        <a:xfrm rot="17903018">
          <a:off x="1251061" y="1651250"/>
          <a:ext cx="1349151" cy="35507"/>
        </a:xfrm>
        <a:custGeom>
          <a:avLst/>
          <a:gdLst/>
          <a:ahLst/>
          <a:cxnLst/>
          <a:rect l="0" t="0" r="0" b="0"/>
          <a:pathLst>
            <a:path>
              <a:moveTo>
                <a:pt x="0" y="17753"/>
              </a:moveTo>
              <a:lnTo>
                <a:pt x="1349151" y="1775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91908" y="1635275"/>
        <a:ext cx="67457" cy="67457"/>
      </dsp:txXfrm>
    </dsp:sp>
    <dsp:sp modelId="{CFFCD3C3-40C8-49E3-8194-038BD1855036}">
      <dsp:nvSpPr>
        <dsp:cNvPr id="0" name=""/>
        <dsp:cNvSpPr/>
      </dsp:nvSpPr>
      <dsp:spPr>
        <a:xfrm>
          <a:off x="2246312" y="674678"/>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rPr>
            <a:t>公司名</a:t>
          </a:r>
          <a:endParaRPr lang="zh-CN" altLang="en-US" sz="2800" b="1" kern="1200" dirty="0">
            <a:solidFill>
              <a:schemeClr val="tx1"/>
            </a:solidFill>
          </a:endParaRPr>
        </a:p>
      </dsp:txBody>
      <dsp:txXfrm>
        <a:off x="2269793" y="698159"/>
        <a:ext cx="1556412" cy="754725"/>
      </dsp:txXfrm>
    </dsp:sp>
    <dsp:sp modelId="{7790DBD3-264F-40B7-BBF4-9E8438890C52}">
      <dsp:nvSpPr>
        <dsp:cNvPr id="0" name=""/>
        <dsp:cNvSpPr/>
      </dsp:nvSpPr>
      <dsp:spPr>
        <a:xfrm rot="18895730">
          <a:off x="3716295" y="736296"/>
          <a:ext cx="908134" cy="35507"/>
        </a:xfrm>
        <a:custGeom>
          <a:avLst/>
          <a:gdLst/>
          <a:ahLst/>
          <a:cxnLst/>
          <a:rect l="0" t="0" r="0" b="0"/>
          <a:pathLst>
            <a:path>
              <a:moveTo>
                <a:pt x="0" y="17753"/>
              </a:moveTo>
              <a:lnTo>
                <a:pt x="908134" y="1775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47659" y="731346"/>
        <a:ext cx="45406" cy="45406"/>
      </dsp:txXfrm>
    </dsp:sp>
    <dsp:sp modelId="{CED693F1-3AB0-4501-B5F0-CBA5270FBC32}">
      <dsp:nvSpPr>
        <dsp:cNvPr id="0" name=""/>
        <dsp:cNvSpPr/>
      </dsp:nvSpPr>
      <dsp:spPr>
        <a:xfrm>
          <a:off x="4491037" y="31733"/>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smtClean="0">
              <a:solidFill>
                <a:schemeClr val="tx1"/>
              </a:solidFill>
            </a:rPr>
            <a:t>IP</a:t>
          </a:r>
          <a:r>
            <a:rPr lang="zh-CN" altLang="en-US" sz="2800" b="1" kern="1200" baseline="0" dirty="0" smtClean="0">
              <a:solidFill>
                <a:schemeClr val="tx1"/>
              </a:solidFill>
            </a:rPr>
            <a:t> </a:t>
          </a:r>
          <a:r>
            <a:rPr lang="en-US" altLang="zh-CN" sz="2800" b="1" kern="1200" baseline="0" dirty="0" smtClean="0">
              <a:solidFill>
                <a:schemeClr val="tx1"/>
              </a:solidFill>
            </a:rPr>
            <a:t>CORE</a:t>
          </a:r>
          <a:endParaRPr lang="zh-CN" altLang="en-US" sz="2800" b="1" kern="1200" dirty="0">
            <a:solidFill>
              <a:schemeClr val="tx1"/>
            </a:solidFill>
          </a:endParaRPr>
        </a:p>
      </dsp:txBody>
      <dsp:txXfrm>
        <a:off x="4514518" y="55214"/>
        <a:ext cx="1556412" cy="754725"/>
      </dsp:txXfrm>
    </dsp:sp>
    <dsp:sp modelId="{4E29778D-3A66-43E9-AD4D-71D31FD51659}">
      <dsp:nvSpPr>
        <dsp:cNvPr id="0" name=""/>
        <dsp:cNvSpPr/>
      </dsp:nvSpPr>
      <dsp:spPr>
        <a:xfrm rot="2704270">
          <a:off x="3716295" y="1379241"/>
          <a:ext cx="908134" cy="35507"/>
        </a:xfrm>
        <a:custGeom>
          <a:avLst/>
          <a:gdLst/>
          <a:ahLst/>
          <a:cxnLst/>
          <a:rect l="0" t="0" r="0" b="0"/>
          <a:pathLst>
            <a:path>
              <a:moveTo>
                <a:pt x="0" y="17753"/>
              </a:moveTo>
              <a:lnTo>
                <a:pt x="908134" y="1775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47659" y="1374291"/>
        <a:ext cx="45406" cy="45406"/>
      </dsp:txXfrm>
    </dsp:sp>
    <dsp:sp modelId="{39CA0701-3B80-4A9F-A426-4EDE949E2A3B}">
      <dsp:nvSpPr>
        <dsp:cNvPr id="0" name=""/>
        <dsp:cNvSpPr/>
      </dsp:nvSpPr>
      <dsp:spPr>
        <a:xfrm>
          <a:off x="4491037" y="1317624"/>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rPr>
            <a:t>开发工具</a:t>
          </a:r>
          <a:endParaRPr lang="zh-CN" altLang="en-US" sz="2800" b="1" kern="1200" dirty="0">
            <a:solidFill>
              <a:schemeClr val="tx1"/>
            </a:solidFill>
          </a:endParaRPr>
        </a:p>
      </dsp:txBody>
      <dsp:txXfrm>
        <a:off x="4514518" y="1341105"/>
        <a:ext cx="1556412" cy="754725"/>
      </dsp:txXfrm>
    </dsp:sp>
    <dsp:sp modelId="{99701915-F675-418B-9D93-A06C48DDB094}">
      <dsp:nvSpPr>
        <dsp:cNvPr id="0" name=""/>
        <dsp:cNvSpPr/>
      </dsp:nvSpPr>
      <dsp:spPr>
        <a:xfrm rot="3071478">
          <a:off x="1413967" y="2643446"/>
          <a:ext cx="1023340" cy="35507"/>
        </a:xfrm>
        <a:custGeom>
          <a:avLst/>
          <a:gdLst/>
          <a:ahLst/>
          <a:cxnLst/>
          <a:rect l="0" t="0" r="0" b="0"/>
          <a:pathLst>
            <a:path>
              <a:moveTo>
                <a:pt x="0" y="17753"/>
              </a:moveTo>
              <a:lnTo>
                <a:pt x="1023340" y="1775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00053" y="2635616"/>
        <a:ext cx="51167" cy="51167"/>
      </dsp:txXfrm>
    </dsp:sp>
    <dsp:sp modelId="{57B86962-2F01-41AA-A0CF-9FBE87C79D9E}">
      <dsp:nvSpPr>
        <dsp:cNvPr id="0" name=""/>
        <dsp:cNvSpPr/>
      </dsp:nvSpPr>
      <dsp:spPr>
        <a:xfrm>
          <a:off x="2246312" y="2659071"/>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rPr>
            <a:t>体系结构</a:t>
          </a:r>
          <a:endParaRPr lang="zh-CN" altLang="en-US" sz="2800" b="1" kern="1200" dirty="0">
            <a:solidFill>
              <a:schemeClr val="tx1"/>
            </a:solidFill>
          </a:endParaRPr>
        </a:p>
      </dsp:txBody>
      <dsp:txXfrm>
        <a:off x="2269793" y="2682552"/>
        <a:ext cx="1556412" cy="754725"/>
      </dsp:txXfrm>
    </dsp:sp>
    <dsp:sp modelId="{592FB7B7-88BD-4030-92E9-47006EF8941A}">
      <dsp:nvSpPr>
        <dsp:cNvPr id="0" name=""/>
        <dsp:cNvSpPr/>
      </dsp:nvSpPr>
      <dsp:spPr>
        <a:xfrm rot="85067">
          <a:off x="3849589" y="3050098"/>
          <a:ext cx="641546" cy="35507"/>
        </a:xfrm>
        <a:custGeom>
          <a:avLst/>
          <a:gdLst/>
          <a:ahLst/>
          <a:cxnLst/>
          <a:rect l="0" t="0" r="0" b="0"/>
          <a:pathLst>
            <a:path>
              <a:moveTo>
                <a:pt x="0" y="17753"/>
              </a:moveTo>
              <a:lnTo>
                <a:pt x="641546" y="1775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54323" y="3051813"/>
        <a:ext cx="32077" cy="32077"/>
      </dsp:txXfrm>
    </dsp:sp>
    <dsp:sp modelId="{93945B27-2691-4B38-A91E-52D116AED5D3}">
      <dsp:nvSpPr>
        <dsp:cNvPr id="0" name=""/>
        <dsp:cNvSpPr/>
      </dsp:nvSpPr>
      <dsp:spPr>
        <a:xfrm>
          <a:off x="4491037" y="2674945"/>
          <a:ext cx="1603374" cy="8016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smtClean="0">
              <a:solidFill>
                <a:schemeClr val="tx1"/>
              </a:solidFill>
            </a:rPr>
            <a:t>RISC</a:t>
          </a:r>
          <a:endParaRPr lang="zh-CN" altLang="en-US" sz="2800" b="1" kern="1200" dirty="0">
            <a:solidFill>
              <a:schemeClr val="tx1"/>
            </a:solidFill>
          </a:endParaRPr>
        </a:p>
      </dsp:txBody>
      <dsp:txXfrm>
        <a:off x="4514518" y="2698426"/>
        <a:ext cx="1556412" cy="754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68419-42CB-4C71-A136-95EDCC3F8AF1}">
      <dsp:nvSpPr>
        <dsp:cNvPr id="0" name=""/>
        <dsp:cNvSpPr/>
      </dsp:nvSpPr>
      <dsp:spPr>
        <a:xfrm>
          <a:off x="2497873" y="1687261"/>
          <a:ext cx="1100253" cy="1100253"/>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solidFill>
                <a:schemeClr val="tx1"/>
              </a:solidFill>
            </a:rPr>
            <a:t>ARM</a:t>
          </a:r>
          <a:endParaRPr lang="zh-CN" altLang="en-US" sz="2700" kern="1200" dirty="0">
            <a:solidFill>
              <a:schemeClr val="tx1"/>
            </a:solidFill>
          </a:endParaRPr>
        </a:p>
      </dsp:txBody>
      <dsp:txXfrm>
        <a:off x="2659001" y="1848389"/>
        <a:ext cx="777997" cy="777997"/>
      </dsp:txXfrm>
    </dsp:sp>
    <dsp:sp modelId="{578E7DB3-DE2C-4ED1-A7CF-095A4416719D}">
      <dsp:nvSpPr>
        <dsp:cNvPr id="0" name=""/>
        <dsp:cNvSpPr/>
      </dsp:nvSpPr>
      <dsp:spPr>
        <a:xfrm rot="16200000">
          <a:off x="2846853" y="1121778"/>
          <a:ext cx="402293" cy="39469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906057" y="1259920"/>
        <a:ext cx="283885" cy="236816"/>
      </dsp:txXfrm>
    </dsp:sp>
    <dsp:sp modelId="{31AB278E-1E4E-47BB-BD76-8AB7A8525127}">
      <dsp:nvSpPr>
        <dsp:cNvPr id="0" name=""/>
        <dsp:cNvSpPr/>
      </dsp:nvSpPr>
      <dsp:spPr>
        <a:xfrm>
          <a:off x="2124437" y="238271"/>
          <a:ext cx="1847124" cy="689945"/>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err="1" smtClean="0">
              <a:solidFill>
                <a:schemeClr val="tx1"/>
              </a:solidFill>
            </a:rPr>
            <a:t>XScale</a:t>
          </a:r>
          <a:endParaRPr lang="zh-CN" altLang="en-US" sz="1600" b="1" kern="1200" dirty="0">
            <a:solidFill>
              <a:schemeClr val="tx1"/>
            </a:solidFill>
          </a:endParaRPr>
        </a:p>
      </dsp:txBody>
      <dsp:txXfrm>
        <a:off x="2394942" y="339311"/>
        <a:ext cx="1306114" cy="487865"/>
      </dsp:txXfrm>
    </dsp:sp>
    <dsp:sp modelId="{B5ED86A5-ADB6-4B32-A276-9AC629D51995}">
      <dsp:nvSpPr>
        <dsp:cNvPr id="0" name=""/>
        <dsp:cNvSpPr/>
      </dsp:nvSpPr>
      <dsp:spPr>
        <a:xfrm rot="20466183">
          <a:off x="3681444" y="1770341"/>
          <a:ext cx="308848" cy="39469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3683941" y="1864283"/>
        <a:ext cx="216194" cy="236816"/>
      </dsp:txXfrm>
    </dsp:sp>
    <dsp:sp modelId="{CBDA44EC-6742-47AA-8995-83E6A141F244}">
      <dsp:nvSpPr>
        <dsp:cNvPr id="0" name=""/>
        <dsp:cNvSpPr/>
      </dsp:nvSpPr>
      <dsp:spPr>
        <a:xfrm>
          <a:off x="3877118" y="1292442"/>
          <a:ext cx="1847124" cy="689945"/>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OMAP</a:t>
          </a:r>
          <a:endParaRPr lang="zh-CN" altLang="en-US" sz="1600" b="1" kern="1200" dirty="0">
            <a:solidFill>
              <a:schemeClr val="tx1"/>
            </a:solidFill>
          </a:endParaRPr>
        </a:p>
      </dsp:txBody>
      <dsp:txXfrm>
        <a:off x="4147623" y="1393482"/>
        <a:ext cx="1306114" cy="487865"/>
      </dsp:txXfrm>
    </dsp:sp>
    <dsp:sp modelId="{8EF90881-8CA4-4BD4-B5C8-9CEAD1090D99}">
      <dsp:nvSpPr>
        <dsp:cNvPr id="0" name=""/>
        <dsp:cNvSpPr/>
      </dsp:nvSpPr>
      <dsp:spPr>
        <a:xfrm rot="2739169">
          <a:off x="3476246" y="2638245"/>
          <a:ext cx="312955" cy="39469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3490376" y="2683613"/>
        <a:ext cx="219069" cy="236816"/>
      </dsp:txXfrm>
    </dsp:sp>
    <dsp:sp modelId="{014041FA-1E59-4742-B838-E4DAAD808A56}">
      <dsp:nvSpPr>
        <dsp:cNvPr id="0" name=""/>
        <dsp:cNvSpPr/>
      </dsp:nvSpPr>
      <dsp:spPr>
        <a:xfrm>
          <a:off x="3238476" y="3032134"/>
          <a:ext cx="1847124" cy="689945"/>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LPC</a:t>
          </a:r>
          <a:endParaRPr lang="zh-CN" altLang="en-US" sz="1600" b="1" kern="1200" dirty="0">
            <a:solidFill>
              <a:schemeClr val="tx1"/>
            </a:solidFill>
          </a:endParaRPr>
        </a:p>
      </dsp:txBody>
      <dsp:txXfrm>
        <a:off x="3508981" y="3133174"/>
        <a:ext cx="1306114" cy="487865"/>
      </dsp:txXfrm>
    </dsp:sp>
    <dsp:sp modelId="{A338E96B-353C-4418-8B32-DD148E3BECB2}">
      <dsp:nvSpPr>
        <dsp:cNvPr id="0" name=""/>
        <dsp:cNvSpPr/>
      </dsp:nvSpPr>
      <dsp:spPr>
        <a:xfrm rot="8249478">
          <a:off x="2229227" y="2629300"/>
          <a:ext cx="351812" cy="39469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2320901" y="2672580"/>
        <a:ext cx="246268" cy="236816"/>
      </dsp:txXfrm>
    </dsp:sp>
    <dsp:sp modelId="{CBD65648-600B-4180-9D14-34A04B4B496C}">
      <dsp:nvSpPr>
        <dsp:cNvPr id="0" name=""/>
        <dsp:cNvSpPr/>
      </dsp:nvSpPr>
      <dsp:spPr>
        <a:xfrm>
          <a:off x="881034" y="3032131"/>
          <a:ext cx="1847124" cy="689945"/>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AT91xx</a:t>
          </a:r>
        </a:p>
        <a:p>
          <a:pPr lvl="0" algn="ctr" defTabSz="711200">
            <a:lnSpc>
              <a:spcPct val="90000"/>
            </a:lnSpc>
            <a:spcBef>
              <a:spcPct val="0"/>
            </a:spcBef>
            <a:spcAft>
              <a:spcPct val="35000"/>
            </a:spcAft>
          </a:pPr>
          <a:r>
            <a:rPr lang="en-US" altLang="zh-CN" sz="1600" b="1" kern="1200" dirty="0" smtClean="0">
              <a:solidFill>
                <a:schemeClr val="tx1"/>
              </a:solidFill>
            </a:rPr>
            <a:t>AT92XX</a:t>
          </a:r>
          <a:endParaRPr lang="zh-CN" altLang="en-US" sz="1600" b="1" kern="1200" dirty="0">
            <a:solidFill>
              <a:schemeClr val="tx1"/>
            </a:solidFill>
          </a:endParaRPr>
        </a:p>
      </dsp:txBody>
      <dsp:txXfrm>
        <a:off x="1151539" y="3133171"/>
        <a:ext cx="1306114" cy="487865"/>
      </dsp:txXfrm>
    </dsp:sp>
    <dsp:sp modelId="{B179A425-4ED9-4D0A-8C3A-F531B3FF9C69}">
      <dsp:nvSpPr>
        <dsp:cNvPr id="0" name=""/>
        <dsp:cNvSpPr/>
      </dsp:nvSpPr>
      <dsp:spPr>
        <a:xfrm rot="11931676">
          <a:off x="2050331" y="1758875"/>
          <a:ext cx="349265" cy="39469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2152297" y="1854749"/>
        <a:ext cx="244486" cy="236816"/>
      </dsp:txXfrm>
    </dsp:sp>
    <dsp:sp modelId="{8343DCF6-C108-4B45-9EE4-94A37019B7FE}">
      <dsp:nvSpPr>
        <dsp:cNvPr id="0" name=""/>
        <dsp:cNvSpPr/>
      </dsp:nvSpPr>
      <dsp:spPr>
        <a:xfrm>
          <a:off x="298732" y="1268715"/>
          <a:ext cx="1847124" cy="689945"/>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 S3C24XX</a:t>
          </a:r>
        </a:p>
        <a:p>
          <a:pPr lvl="0" algn="ctr" defTabSz="711200">
            <a:lnSpc>
              <a:spcPct val="90000"/>
            </a:lnSpc>
            <a:spcBef>
              <a:spcPct val="0"/>
            </a:spcBef>
            <a:spcAft>
              <a:spcPct val="35000"/>
            </a:spcAft>
          </a:pPr>
          <a:r>
            <a:rPr lang="en-US" altLang="zh-CN" sz="1600" b="1" kern="1200" dirty="0" smtClean="0">
              <a:solidFill>
                <a:schemeClr val="tx1"/>
              </a:solidFill>
            </a:rPr>
            <a:t>64xx</a:t>
          </a:r>
          <a:endParaRPr lang="zh-CN" altLang="en-US" sz="1600" b="1" kern="1200" dirty="0">
            <a:solidFill>
              <a:schemeClr val="tx1"/>
            </a:solidFill>
          </a:endParaRPr>
        </a:p>
      </dsp:txBody>
      <dsp:txXfrm>
        <a:off x="569237" y="1369755"/>
        <a:ext cx="1306114" cy="487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BD6B-3FBE-45B3-8A7B-DA069658A753}">
      <dsp:nvSpPr>
        <dsp:cNvPr id="0" name=""/>
        <dsp:cNvSpPr/>
      </dsp:nvSpPr>
      <dsp:spPr>
        <a:xfrm>
          <a:off x="3822" y="1609225"/>
          <a:ext cx="1433258" cy="10678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特点</a:t>
          </a:r>
          <a:endParaRPr lang="zh-CN" altLang="en-US" sz="2400" b="1" kern="1200" dirty="0">
            <a:solidFill>
              <a:schemeClr val="tx1"/>
            </a:solidFill>
          </a:endParaRPr>
        </a:p>
      </dsp:txBody>
      <dsp:txXfrm>
        <a:off x="35098" y="1640501"/>
        <a:ext cx="1370706" cy="1005276"/>
      </dsp:txXfrm>
    </dsp:sp>
    <dsp:sp modelId="{B417F135-5B3A-4858-9D86-B6AEB6D66865}">
      <dsp:nvSpPr>
        <dsp:cNvPr id="0" name=""/>
        <dsp:cNvSpPr/>
      </dsp:nvSpPr>
      <dsp:spPr>
        <a:xfrm rot="17076861">
          <a:off x="729501" y="1214867"/>
          <a:ext cx="1892713" cy="25068"/>
        </a:xfrm>
        <a:custGeom>
          <a:avLst/>
          <a:gdLst/>
          <a:ahLst/>
          <a:cxnLst/>
          <a:rect l="0" t="0" r="0" b="0"/>
          <a:pathLst>
            <a:path>
              <a:moveTo>
                <a:pt x="0" y="12534"/>
              </a:moveTo>
              <a:lnTo>
                <a:pt x="1892713" y="1253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8540" y="1180083"/>
        <a:ext cx="94635" cy="94635"/>
      </dsp:txXfrm>
    </dsp:sp>
    <dsp:sp modelId="{BBD87782-75B3-449E-89FF-60A3F255B6F1}">
      <dsp:nvSpPr>
        <dsp:cNvPr id="0" name=""/>
        <dsp:cNvSpPr/>
      </dsp:nvSpPr>
      <dsp:spPr>
        <a:xfrm>
          <a:off x="1914635" y="0"/>
          <a:ext cx="5796847" cy="62332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大的、统一的寄存器</a:t>
          </a:r>
          <a:endParaRPr lang="zh-CN" altLang="en-US" sz="2400" b="1" kern="1200" dirty="0">
            <a:solidFill>
              <a:schemeClr val="tx1"/>
            </a:solidFill>
          </a:endParaRPr>
        </a:p>
      </dsp:txBody>
      <dsp:txXfrm>
        <a:off x="1932892" y="18257"/>
        <a:ext cx="5760333" cy="586813"/>
      </dsp:txXfrm>
    </dsp:sp>
    <dsp:sp modelId="{BBFB3E40-38F7-49CD-A19D-EB1458FC7801}">
      <dsp:nvSpPr>
        <dsp:cNvPr id="0" name=""/>
        <dsp:cNvSpPr/>
      </dsp:nvSpPr>
      <dsp:spPr>
        <a:xfrm rot="18007641">
          <a:off x="1200134" y="1719146"/>
          <a:ext cx="951447" cy="25068"/>
        </a:xfrm>
        <a:custGeom>
          <a:avLst/>
          <a:gdLst/>
          <a:ahLst/>
          <a:cxnLst/>
          <a:rect l="0" t="0" r="0" b="0"/>
          <a:pathLst>
            <a:path>
              <a:moveTo>
                <a:pt x="0" y="12534"/>
              </a:moveTo>
              <a:lnTo>
                <a:pt x="951447" y="1253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52071" y="1707894"/>
        <a:ext cx="47572" cy="47572"/>
      </dsp:txXfrm>
    </dsp:sp>
    <dsp:sp modelId="{EDE78F13-571D-4B9A-923C-33BE06FFD698}">
      <dsp:nvSpPr>
        <dsp:cNvPr id="0" name=""/>
        <dsp:cNvSpPr/>
      </dsp:nvSpPr>
      <dsp:spPr>
        <a:xfrm>
          <a:off x="1914635" y="1019446"/>
          <a:ext cx="5796847" cy="6015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sz="2400" b="1" kern="1200" dirty="0" smtClean="0">
              <a:solidFill>
                <a:schemeClr val="tx1"/>
              </a:solidFill>
            </a:rPr>
            <a:t>具有</a:t>
          </a:r>
          <a:r>
            <a:rPr lang="zh-CN" altLang="en-US" sz="2400" b="1" kern="1200" dirty="0" smtClean="0">
              <a:solidFill>
                <a:schemeClr val="tx1"/>
              </a:solidFill>
            </a:rPr>
            <a:t>加</a:t>
          </a:r>
          <a:r>
            <a:rPr lang="zh-CN" sz="2400" b="1" kern="1200" dirty="0" smtClean="0">
              <a:solidFill>
                <a:schemeClr val="tx1"/>
              </a:solidFill>
            </a:rPr>
            <a:t>载</a:t>
          </a:r>
          <a:r>
            <a:rPr lang="en-US" sz="2400" b="1" kern="1200" dirty="0" smtClean="0">
              <a:solidFill>
                <a:schemeClr val="tx1"/>
              </a:solidFill>
            </a:rPr>
            <a:t>/</a:t>
          </a:r>
          <a:r>
            <a:rPr lang="zh-CN" sz="2400" b="1" kern="1200" dirty="0" smtClean="0">
              <a:solidFill>
                <a:schemeClr val="tx1"/>
              </a:solidFill>
            </a:rPr>
            <a:t>存</a:t>
          </a:r>
          <a:r>
            <a:rPr lang="zh-CN" altLang="en-US" sz="2400" b="1" kern="1200" dirty="0" smtClean="0">
              <a:solidFill>
                <a:schemeClr val="tx1"/>
              </a:solidFill>
            </a:rPr>
            <a:t>储指令批量传输数据</a:t>
          </a:r>
          <a:endParaRPr lang="zh-CN" altLang="en-US" sz="2400" b="1" kern="1200" dirty="0">
            <a:solidFill>
              <a:schemeClr val="tx1"/>
            </a:solidFill>
          </a:endParaRPr>
        </a:p>
      </dsp:txBody>
      <dsp:txXfrm>
        <a:off x="1932254" y="1037065"/>
        <a:ext cx="5761609" cy="566312"/>
      </dsp:txXfrm>
    </dsp:sp>
    <dsp:sp modelId="{1D9A13D8-23D9-40DB-9250-2CA69403D56F}">
      <dsp:nvSpPr>
        <dsp:cNvPr id="0" name=""/>
        <dsp:cNvSpPr/>
      </dsp:nvSpPr>
      <dsp:spPr>
        <a:xfrm rot="1988461">
          <a:off x="1390692" y="2286506"/>
          <a:ext cx="570331" cy="25068"/>
        </a:xfrm>
        <a:custGeom>
          <a:avLst/>
          <a:gdLst/>
          <a:ahLst/>
          <a:cxnLst/>
          <a:rect l="0" t="0" r="0" b="0"/>
          <a:pathLst>
            <a:path>
              <a:moveTo>
                <a:pt x="0" y="12534"/>
              </a:moveTo>
              <a:lnTo>
                <a:pt x="570331" y="1253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61599" y="2284782"/>
        <a:ext cx="28516" cy="28516"/>
      </dsp:txXfrm>
    </dsp:sp>
    <dsp:sp modelId="{33290F38-BB66-4742-98F6-50CDD8EB4E56}">
      <dsp:nvSpPr>
        <dsp:cNvPr id="0" name=""/>
        <dsp:cNvSpPr/>
      </dsp:nvSpPr>
      <dsp:spPr>
        <a:xfrm>
          <a:off x="1914635" y="2143142"/>
          <a:ext cx="5796847" cy="62359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寻址模式简单</a:t>
          </a:r>
          <a:endParaRPr lang="zh-CN" altLang="en-US" sz="2400" b="1" kern="1200" dirty="0">
            <a:solidFill>
              <a:schemeClr val="tx1"/>
            </a:solidFill>
          </a:endParaRPr>
        </a:p>
      </dsp:txBody>
      <dsp:txXfrm>
        <a:off x="1932899" y="2161406"/>
        <a:ext cx="5760319" cy="587067"/>
      </dsp:txXfrm>
    </dsp:sp>
    <dsp:sp modelId="{64792102-3B60-471F-BF8D-AF735D5B3F8D}">
      <dsp:nvSpPr>
        <dsp:cNvPr id="0" name=""/>
        <dsp:cNvSpPr/>
      </dsp:nvSpPr>
      <dsp:spPr>
        <a:xfrm rot="4312851">
          <a:off x="908072" y="2860318"/>
          <a:ext cx="1535571" cy="25068"/>
        </a:xfrm>
        <a:custGeom>
          <a:avLst/>
          <a:gdLst/>
          <a:ahLst/>
          <a:cxnLst/>
          <a:rect l="0" t="0" r="0" b="0"/>
          <a:pathLst>
            <a:path>
              <a:moveTo>
                <a:pt x="0" y="12534"/>
              </a:moveTo>
              <a:lnTo>
                <a:pt x="1535571" y="1253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37468" y="2834463"/>
        <a:ext cx="76778" cy="76778"/>
      </dsp:txXfrm>
    </dsp:sp>
    <dsp:sp modelId="{17A1D201-DE7A-4F85-997A-2CFDCD0E16F2}">
      <dsp:nvSpPr>
        <dsp:cNvPr id="0" name=""/>
        <dsp:cNvSpPr/>
      </dsp:nvSpPr>
      <dsp:spPr>
        <a:xfrm>
          <a:off x="1914635" y="3335135"/>
          <a:ext cx="5796847" cy="534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统一和固定长度的指令域</a:t>
          </a:r>
          <a:endParaRPr lang="zh-CN" altLang="en-US" sz="2400" b="1" kern="1200" dirty="0">
            <a:solidFill>
              <a:schemeClr val="tx1"/>
            </a:solidFill>
          </a:endParaRPr>
        </a:p>
      </dsp:txBody>
      <dsp:txXfrm>
        <a:off x="1930301" y="3350801"/>
        <a:ext cx="5765515" cy="503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FBFB0-589D-4CEE-9186-337EBA11BA7A}">
      <dsp:nvSpPr>
        <dsp:cNvPr id="0" name=""/>
        <dsp:cNvSpPr/>
      </dsp:nvSpPr>
      <dsp:spPr>
        <a:xfrm rot="5400000">
          <a:off x="3842326" y="-2442176"/>
          <a:ext cx="647867" cy="5697890"/>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extrusionH="190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  Thumb</a:t>
          </a:r>
          <a:r>
            <a:rPr lang="zh-CN" sz="2700" kern="1200" dirty="0" smtClean="0"/>
            <a:t>指令集</a:t>
          </a:r>
          <a:endParaRPr lang="zh-CN" altLang="en-US" sz="2700" kern="1200" dirty="0">
            <a:solidFill>
              <a:schemeClr val="tx1"/>
            </a:solidFill>
          </a:endParaRPr>
        </a:p>
      </dsp:txBody>
      <dsp:txXfrm rot="-5400000">
        <a:off x="1317315" y="114461"/>
        <a:ext cx="5666264" cy="584615"/>
      </dsp:txXfrm>
    </dsp:sp>
    <dsp:sp modelId="{9F33C007-BEA3-4051-BB4B-AC8CA8CB4378}">
      <dsp:nvSpPr>
        <dsp:cNvPr id="0" name=""/>
        <dsp:cNvSpPr/>
      </dsp:nvSpPr>
      <dsp:spPr>
        <a:xfrm>
          <a:off x="137147" y="1852"/>
          <a:ext cx="1180167" cy="809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T</a:t>
          </a:r>
          <a:endParaRPr lang="zh-CN" altLang="en-US" sz="2900" kern="1200" dirty="0">
            <a:solidFill>
              <a:schemeClr val="tx1"/>
            </a:solidFill>
          </a:endParaRPr>
        </a:p>
      </dsp:txBody>
      <dsp:txXfrm>
        <a:off x="176680" y="41385"/>
        <a:ext cx="1101101" cy="730767"/>
      </dsp:txXfrm>
    </dsp:sp>
    <dsp:sp modelId="{6BF93563-3DB1-444B-A1FD-95DC60C69349}">
      <dsp:nvSpPr>
        <dsp:cNvPr id="0" name=""/>
        <dsp:cNvSpPr/>
      </dsp:nvSpPr>
      <dsp:spPr>
        <a:xfrm rot="5400000">
          <a:off x="3842303" y="-1591827"/>
          <a:ext cx="647867" cy="5697844"/>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extrusionH="190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altLang="zh-CN" sz="2700" kern="1200" dirty="0" smtClean="0">
              <a:solidFill>
                <a:schemeClr val="tx1"/>
              </a:solidFill>
            </a:rPr>
            <a:t>  </a:t>
          </a:r>
          <a:r>
            <a:rPr lang="zh-CN" sz="2700" kern="1200" dirty="0" smtClean="0"/>
            <a:t>长乘法指令</a:t>
          </a:r>
          <a:endParaRPr lang="zh-CN" altLang="en-US" sz="2700" kern="1200" dirty="0">
            <a:solidFill>
              <a:schemeClr val="tx1"/>
            </a:solidFill>
          </a:endParaRPr>
        </a:p>
      </dsp:txBody>
      <dsp:txXfrm rot="-5400000">
        <a:off x="1317315" y="964787"/>
        <a:ext cx="5666218" cy="584615"/>
      </dsp:txXfrm>
    </dsp:sp>
    <dsp:sp modelId="{C25728F0-F823-4386-B159-805F4E3C3A08}">
      <dsp:nvSpPr>
        <dsp:cNvPr id="0" name=""/>
        <dsp:cNvSpPr/>
      </dsp:nvSpPr>
      <dsp:spPr>
        <a:xfrm>
          <a:off x="137147" y="852177"/>
          <a:ext cx="1180167" cy="809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M</a:t>
          </a:r>
          <a:endParaRPr lang="zh-CN" altLang="en-US" sz="2900" kern="1200" dirty="0">
            <a:solidFill>
              <a:schemeClr val="tx1"/>
            </a:solidFill>
          </a:endParaRPr>
        </a:p>
      </dsp:txBody>
      <dsp:txXfrm>
        <a:off x="176680" y="891710"/>
        <a:ext cx="1101101" cy="730767"/>
      </dsp:txXfrm>
    </dsp:sp>
    <dsp:sp modelId="{E5D2CD9C-1E99-457E-8E56-53D82566428D}">
      <dsp:nvSpPr>
        <dsp:cNvPr id="0" name=""/>
        <dsp:cNvSpPr/>
      </dsp:nvSpPr>
      <dsp:spPr>
        <a:xfrm rot="5400000">
          <a:off x="3842303" y="-741501"/>
          <a:ext cx="647867" cy="5697844"/>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extrusionH="190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altLang="zh-CN" sz="2700" kern="1200" dirty="0" smtClean="0">
              <a:solidFill>
                <a:schemeClr val="tx1"/>
              </a:solidFill>
            </a:rPr>
            <a:t>  </a:t>
          </a:r>
          <a:r>
            <a:rPr lang="zh-CN" sz="2700" kern="1200" dirty="0" smtClean="0"/>
            <a:t>增强型</a:t>
          </a:r>
          <a:r>
            <a:rPr lang="en-US" sz="2700" kern="1200" dirty="0" smtClean="0"/>
            <a:t>DSP</a:t>
          </a:r>
          <a:r>
            <a:rPr lang="zh-CN" sz="2700" kern="1200" dirty="0" smtClean="0"/>
            <a:t>指令</a:t>
          </a:r>
          <a:endParaRPr lang="zh-CN" altLang="en-US" sz="2700" kern="1200" dirty="0">
            <a:solidFill>
              <a:schemeClr val="tx1"/>
            </a:solidFill>
          </a:endParaRPr>
        </a:p>
      </dsp:txBody>
      <dsp:txXfrm rot="-5400000">
        <a:off x="1317315" y="1815113"/>
        <a:ext cx="5666218" cy="584615"/>
      </dsp:txXfrm>
    </dsp:sp>
    <dsp:sp modelId="{36DE8564-8A96-4529-BB23-1B6BCFB47AD4}">
      <dsp:nvSpPr>
        <dsp:cNvPr id="0" name=""/>
        <dsp:cNvSpPr/>
      </dsp:nvSpPr>
      <dsp:spPr>
        <a:xfrm>
          <a:off x="137147" y="1702503"/>
          <a:ext cx="1180167" cy="80983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E</a:t>
          </a:r>
          <a:endParaRPr lang="zh-CN" altLang="en-US" sz="2900" kern="1200" dirty="0">
            <a:solidFill>
              <a:schemeClr val="tx1"/>
            </a:solidFill>
          </a:endParaRPr>
        </a:p>
      </dsp:txBody>
      <dsp:txXfrm>
        <a:off x="176680" y="1742036"/>
        <a:ext cx="1101101" cy="730767"/>
      </dsp:txXfrm>
    </dsp:sp>
    <dsp:sp modelId="{89FBFD70-96FE-4567-8878-DC30B7BDE3E7}">
      <dsp:nvSpPr>
        <dsp:cNvPr id="0" name=""/>
        <dsp:cNvSpPr/>
      </dsp:nvSpPr>
      <dsp:spPr>
        <a:xfrm rot="5400000">
          <a:off x="3893782" y="97371"/>
          <a:ext cx="647867" cy="572074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extrusionH="190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altLang="zh-CN" sz="2700" kern="1200" dirty="0" smtClean="0">
              <a:solidFill>
                <a:schemeClr val="tx1"/>
              </a:solidFill>
            </a:rPr>
            <a:t>  j</a:t>
          </a:r>
          <a:r>
            <a:rPr lang="en-US" sz="2700" kern="1200" dirty="0" smtClean="0"/>
            <a:t>ava</a:t>
          </a:r>
          <a:r>
            <a:rPr lang="zh-CN" sz="2700" kern="1200" dirty="0" smtClean="0"/>
            <a:t>加速器</a:t>
          </a:r>
          <a:r>
            <a:rPr lang="en-US" sz="2700" kern="1200" dirty="0" err="1" smtClean="0"/>
            <a:t>Jazella</a:t>
          </a:r>
          <a:r>
            <a:rPr lang="zh-CN" sz="2700" kern="1200" dirty="0" smtClean="0"/>
            <a:t>，</a:t>
          </a:r>
          <a:r>
            <a:rPr lang="en-US" sz="2700" kern="1200" dirty="0" smtClean="0"/>
            <a:t>Java</a:t>
          </a:r>
          <a:r>
            <a:rPr lang="zh-CN" sz="2700" kern="1200" dirty="0" smtClean="0"/>
            <a:t>指令支持</a:t>
          </a:r>
          <a:endParaRPr lang="zh-CN" altLang="en-US" sz="2700" kern="1200" dirty="0">
            <a:solidFill>
              <a:schemeClr val="tx1"/>
            </a:solidFill>
          </a:endParaRPr>
        </a:p>
      </dsp:txBody>
      <dsp:txXfrm rot="-5400000">
        <a:off x="1357342" y="2665437"/>
        <a:ext cx="5689122" cy="584615"/>
      </dsp:txXfrm>
    </dsp:sp>
    <dsp:sp modelId="{6DF9D0E6-0BB7-4171-BE95-112C0FA909B6}">
      <dsp:nvSpPr>
        <dsp:cNvPr id="0" name=""/>
        <dsp:cNvSpPr/>
      </dsp:nvSpPr>
      <dsp:spPr>
        <a:xfrm>
          <a:off x="137147" y="2552829"/>
          <a:ext cx="1220194" cy="80983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J</a:t>
          </a:r>
          <a:endParaRPr lang="zh-CN" altLang="en-US" sz="2900" kern="1200" dirty="0">
            <a:solidFill>
              <a:schemeClr val="tx1"/>
            </a:solidFill>
          </a:endParaRPr>
        </a:p>
      </dsp:txBody>
      <dsp:txXfrm>
        <a:off x="176680" y="2592362"/>
        <a:ext cx="1141128" cy="730767"/>
      </dsp:txXfrm>
    </dsp:sp>
    <dsp:sp modelId="{62F994A3-B346-42E6-812B-6F569958061C}">
      <dsp:nvSpPr>
        <dsp:cNvPr id="0" name=""/>
        <dsp:cNvSpPr/>
      </dsp:nvSpPr>
      <dsp:spPr>
        <a:xfrm rot="5400000">
          <a:off x="3888030" y="953423"/>
          <a:ext cx="647867" cy="5709296"/>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extrusionH="190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altLang="zh-CN" sz="2700" kern="1200" dirty="0" smtClean="0">
              <a:solidFill>
                <a:schemeClr val="tx1"/>
              </a:solidFill>
            </a:rPr>
            <a:t>  </a:t>
          </a:r>
          <a:r>
            <a:rPr lang="en-US" sz="2700" kern="1200" dirty="0" smtClean="0"/>
            <a:t>ARM</a:t>
          </a:r>
          <a:r>
            <a:rPr lang="zh-CN" sz="2700" kern="1200" dirty="0" smtClean="0"/>
            <a:t>媒体功能扩展</a:t>
          </a:r>
          <a:endParaRPr lang="zh-CN" altLang="en-US" sz="2700" kern="1200" dirty="0">
            <a:solidFill>
              <a:schemeClr val="tx1"/>
            </a:solidFill>
          </a:endParaRPr>
        </a:p>
      </dsp:txBody>
      <dsp:txXfrm rot="-5400000">
        <a:off x="1357316" y="3515763"/>
        <a:ext cx="5677670" cy="584615"/>
      </dsp:txXfrm>
    </dsp:sp>
    <dsp:sp modelId="{E383F3DE-335C-47E5-8C15-DFF31B1D51E1}">
      <dsp:nvSpPr>
        <dsp:cNvPr id="0" name=""/>
        <dsp:cNvSpPr/>
      </dsp:nvSpPr>
      <dsp:spPr>
        <a:xfrm>
          <a:off x="137147" y="3403154"/>
          <a:ext cx="1220168" cy="80983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SIMD</a:t>
          </a:r>
          <a:endParaRPr lang="zh-CN" altLang="en-US" sz="2900" kern="1200" dirty="0">
            <a:solidFill>
              <a:schemeClr val="tx1"/>
            </a:solidFill>
          </a:endParaRPr>
        </a:p>
      </dsp:txBody>
      <dsp:txXfrm>
        <a:off x="176680" y="3442687"/>
        <a:ext cx="1141102" cy="730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61609-12FB-4EBB-96D3-9C14D420C7E9}">
      <dsp:nvSpPr>
        <dsp:cNvPr id="0" name=""/>
        <dsp:cNvSpPr/>
      </dsp:nvSpPr>
      <dsp:spPr>
        <a:xfrm>
          <a:off x="3703011" y="621729"/>
          <a:ext cx="2793722" cy="385133"/>
        </a:xfrm>
        <a:custGeom>
          <a:avLst/>
          <a:gdLst/>
          <a:ahLst/>
          <a:cxnLst/>
          <a:rect l="0" t="0" r="0" b="0"/>
          <a:pathLst>
            <a:path>
              <a:moveTo>
                <a:pt x="0" y="0"/>
              </a:moveTo>
              <a:lnTo>
                <a:pt x="0" y="254570"/>
              </a:lnTo>
              <a:lnTo>
                <a:pt x="2793722" y="254570"/>
              </a:lnTo>
              <a:lnTo>
                <a:pt x="2793722" y="38513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2814833-BEE0-4607-AE7F-C38C754991F1}">
      <dsp:nvSpPr>
        <dsp:cNvPr id="0" name=""/>
        <dsp:cNvSpPr/>
      </dsp:nvSpPr>
      <dsp:spPr>
        <a:xfrm>
          <a:off x="3703011" y="621729"/>
          <a:ext cx="900966" cy="385133"/>
        </a:xfrm>
        <a:custGeom>
          <a:avLst/>
          <a:gdLst/>
          <a:ahLst/>
          <a:cxnLst/>
          <a:rect l="0" t="0" r="0" b="0"/>
          <a:pathLst>
            <a:path>
              <a:moveTo>
                <a:pt x="0" y="0"/>
              </a:moveTo>
              <a:lnTo>
                <a:pt x="0" y="254570"/>
              </a:lnTo>
              <a:lnTo>
                <a:pt x="900966" y="254570"/>
              </a:lnTo>
              <a:lnTo>
                <a:pt x="900966" y="38513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F4E827B-E5AB-4E48-B41F-817177E07A47}">
      <dsp:nvSpPr>
        <dsp:cNvPr id="0" name=""/>
        <dsp:cNvSpPr/>
      </dsp:nvSpPr>
      <dsp:spPr>
        <a:xfrm>
          <a:off x="2711222" y="621729"/>
          <a:ext cx="991789" cy="385133"/>
        </a:xfrm>
        <a:custGeom>
          <a:avLst/>
          <a:gdLst/>
          <a:ahLst/>
          <a:cxnLst/>
          <a:rect l="0" t="0" r="0" b="0"/>
          <a:pathLst>
            <a:path>
              <a:moveTo>
                <a:pt x="991789" y="0"/>
              </a:moveTo>
              <a:lnTo>
                <a:pt x="991789" y="254570"/>
              </a:lnTo>
              <a:lnTo>
                <a:pt x="0" y="254570"/>
              </a:lnTo>
              <a:lnTo>
                <a:pt x="0" y="38513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A803AF2-4105-428D-98C1-4103099A46B1}">
      <dsp:nvSpPr>
        <dsp:cNvPr id="0" name=""/>
        <dsp:cNvSpPr/>
      </dsp:nvSpPr>
      <dsp:spPr>
        <a:xfrm>
          <a:off x="818466" y="621729"/>
          <a:ext cx="2884545" cy="385133"/>
        </a:xfrm>
        <a:custGeom>
          <a:avLst/>
          <a:gdLst/>
          <a:ahLst/>
          <a:cxnLst/>
          <a:rect l="0" t="0" r="0" b="0"/>
          <a:pathLst>
            <a:path>
              <a:moveTo>
                <a:pt x="2884545" y="0"/>
              </a:moveTo>
              <a:lnTo>
                <a:pt x="2884545" y="254570"/>
              </a:lnTo>
              <a:lnTo>
                <a:pt x="0" y="254570"/>
              </a:lnTo>
              <a:lnTo>
                <a:pt x="0" y="38513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B61518-0B24-4873-9A24-3CDEE79D1BE0}">
      <dsp:nvSpPr>
        <dsp:cNvPr id="0" name=""/>
        <dsp:cNvSpPr/>
      </dsp:nvSpPr>
      <dsp:spPr>
        <a:xfrm>
          <a:off x="3081281" y="0"/>
          <a:ext cx="1243458" cy="6217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chemeClr val="tx1"/>
              </a:solidFill>
            </a:rPr>
            <a:t>数据类型</a:t>
          </a:r>
          <a:endParaRPr lang="zh-CN" altLang="en-US" sz="2300" b="1" kern="1200" dirty="0">
            <a:solidFill>
              <a:schemeClr val="tx1"/>
            </a:solidFill>
          </a:endParaRPr>
        </a:p>
      </dsp:txBody>
      <dsp:txXfrm>
        <a:off x="3081281" y="0"/>
        <a:ext cx="1243458" cy="621729"/>
      </dsp:txXfrm>
    </dsp:sp>
    <dsp:sp modelId="{0C39B099-05ED-429A-868E-A592A4A76B03}">
      <dsp:nvSpPr>
        <dsp:cNvPr id="0" name=""/>
        <dsp:cNvSpPr/>
      </dsp:nvSpPr>
      <dsp:spPr>
        <a:xfrm>
          <a:off x="2651" y="1006863"/>
          <a:ext cx="1631629" cy="6217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chemeClr val="tx1"/>
              </a:solidFill>
            </a:rPr>
            <a:t>字节</a:t>
          </a:r>
          <a:r>
            <a:rPr lang="en-US" altLang="zh-CN" sz="2300" b="1" kern="1200" dirty="0" smtClean="0">
              <a:solidFill>
                <a:schemeClr val="tx1"/>
              </a:solidFill>
            </a:rPr>
            <a:t>(8</a:t>
          </a:r>
          <a:r>
            <a:rPr lang="zh-CN" altLang="en-US" sz="2300" b="1" kern="1200" dirty="0" smtClean="0">
              <a:solidFill>
                <a:schemeClr val="tx1"/>
              </a:solidFill>
            </a:rPr>
            <a:t>位</a:t>
          </a:r>
          <a:r>
            <a:rPr lang="en-US" altLang="zh-CN" sz="2300" b="1" kern="1200" dirty="0" smtClean="0">
              <a:solidFill>
                <a:schemeClr val="tx1"/>
              </a:solidFill>
            </a:rPr>
            <a:t>)</a:t>
          </a:r>
          <a:endParaRPr lang="zh-CN" altLang="en-US" sz="2300" b="1" kern="1200" dirty="0">
            <a:solidFill>
              <a:schemeClr val="tx1"/>
            </a:solidFill>
          </a:endParaRPr>
        </a:p>
      </dsp:txBody>
      <dsp:txXfrm>
        <a:off x="2651" y="1006863"/>
        <a:ext cx="1631629" cy="621729"/>
      </dsp:txXfrm>
    </dsp:sp>
    <dsp:sp modelId="{E25FF726-F2EA-4D44-95B3-84FFAA561DC8}">
      <dsp:nvSpPr>
        <dsp:cNvPr id="0" name=""/>
        <dsp:cNvSpPr/>
      </dsp:nvSpPr>
      <dsp:spPr>
        <a:xfrm>
          <a:off x="1895407" y="1006863"/>
          <a:ext cx="1631629" cy="6217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chemeClr val="tx1"/>
              </a:solidFill>
            </a:rPr>
            <a:t>半字</a:t>
          </a:r>
          <a:r>
            <a:rPr lang="en-US" altLang="zh-CN" sz="2300" b="1" kern="1200" dirty="0" smtClean="0">
              <a:solidFill>
                <a:schemeClr val="tx1"/>
              </a:solidFill>
            </a:rPr>
            <a:t>(16</a:t>
          </a:r>
          <a:r>
            <a:rPr lang="zh-CN" altLang="en-US" sz="2300" b="1" kern="1200" dirty="0" smtClean="0">
              <a:solidFill>
                <a:schemeClr val="tx1"/>
              </a:solidFill>
            </a:rPr>
            <a:t>位</a:t>
          </a:r>
          <a:r>
            <a:rPr lang="en-US" altLang="zh-CN" sz="2300" b="1" kern="1200" dirty="0" smtClean="0">
              <a:solidFill>
                <a:schemeClr val="tx1"/>
              </a:solidFill>
            </a:rPr>
            <a:t>)</a:t>
          </a:r>
          <a:endParaRPr lang="zh-CN" altLang="en-US" sz="2300" b="1" kern="1200" dirty="0">
            <a:solidFill>
              <a:schemeClr val="tx1"/>
            </a:solidFill>
          </a:endParaRPr>
        </a:p>
      </dsp:txBody>
      <dsp:txXfrm>
        <a:off x="1895407" y="1006863"/>
        <a:ext cx="1631629" cy="621729"/>
      </dsp:txXfrm>
    </dsp:sp>
    <dsp:sp modelId="{C7C8602A-ED4F-4CA5-9226-2F76CA9ED9F4}">
      <dsp:nvSpPr>
        <dsp:cNvPr id="0" name=""/>
        <dsp:cNvSpPr/>
      </dsp:nvSpPr>
      <dsp:spPr>
        <a:xfrm>
          <a:off x="3788163" y="1006863"/>
          <a:ext cx="1631629" cy="6217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chemeClr val="tx1"/>
              </a:solidFill>
            </a:rPr>
            <a:t>字</a:t>
          </a:r>
          <a:r>
            <a:rPr lang="en-US" altLang="zh-CN" sz="2300" b="1" kern="1200" dirty="0" smtClean="0">
              <a:solidFill>
                <a:schemeClr val="tx1"/>
              </a:solidFill>
            </a:rPr>
            <a:t>(32</a:t>
          </a:r>
          <a:r>
            <a:rPr lang="zh-CN" altLang="en-US" sz="2300" b="1" kern="1200" dirty="0" smtClean="0">
              <a:solidFill>
                <a:schemeClr val="tx1"/>
              </a:solidFill>
            </a:rPr>
            <a:t>位</a:t>
          </a:r>
          <a:r>
            <a:rPr lang="en-US" altLang="zh-CN" sz="2300" b="1" kern="1200" dirty="0" smtClean="0">
              <a:solidFill>
                <a:schemeClr val="tx1"/>
              </a:solidFill>
            </a:rPr>
            <a:t>)</a:t>
          </a:r>
          <a:endParaRPr lang="zh-CN" altLang="en-US" sz="2300" b="1" kern="1200" dirty="0">
            <a:solidFill>
              <a:schemeClr val="tx1"/>
            </a:solidFill>
          </a:endParaRPr>
        </a:p>
      </dsp:txBody>
      <dsp:txXfrm>
        <a:off x="3788163" y="1006863"/>
        <a:ext cx="1631629" cy="621729"/>
      </dsp:txXfrm>
    </dsp:sp>
    <dsp:sp modelId="{25A2B020-A638-4CC1-910E-35FD3454F6BF}">
      <dsp:nvSpPr>
        <dsp:cNvPr id="0" name=""/>
        <dsp:cNvSpPr/>
      </dsp:nvSpPr>
      <dsp:spPr>
        <a:xfrm>
          <a:off x="5680919" y="1006863"/>
          <a:ext cx="1631629" cy="6217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chemeClr val="tx1"/>
              </a:solidFill>
            </a:rPr>
            <a:t>双字</a:t>
          </a:r>
          <a:r>
            <a:rPr lang="en-US" altLang="zh-CN" sz="2300" b="1" kern="1200" dirty="0" smtClean="0">
              <a:solidFill>
                <a:schemeClr val="tx1"/>
              </a:solidFill>
            </a:rPr>
            <a:t>(64</a:t>
          </a:r>
          <a:r>
            <a:rPr lang="zh-CN" altLang="en-US" sz="2300" b="1" kern="1200" dirty="0" smtClean="0">
              <a:solidFill>
                <a:schemeClr val="tx1"/>
              </a:solidFill>
            </a:rPr>
            <a:t>位</a:t>
          </a:r>
          <a:r>
            <a:rPr lang="en-US" altLang="zh-CN" sz="2300" b="1" kern="1200" dirty="0" smtClean="0">
              <a:solidFill>
                <a:schemeClr val="tx1"/>
              </a:solidFill>
            </a:rPr>
            <a:t>)</a:t>
          </a:r>
          <a:endParaRPr lang="zh-CN" altLang="en-US" sz="2300" b="1" kern="1200" dirty="0">
            <a:solidFill>
              <a:schemeClr val="tx1"/>
            </a:solidFill>
          </a:endParaRPr>
        </a:p>
      </dsp:txBody>
      <dsp:txXfrm>
        <a:off x="5680919" y="1006863"/>
        <a:ext cx="1631629" cy="6217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47FE5-AD7C-497B-BAEC-C0B97443420F}">
      <dsp:nvSpPr>
        <dsp:cNvPr id="0" name=""/>
        <dsp:cNvSpPr/>
      </dsp:nvSpPr>
      <dsp:spPr>
        <a:xfrm>
          <a:off x="914420" y="0"/>
          <a:ext cx="3200399" cy="4064000"/>
        </a:xfrm>
        <a:prstGeom prst="triangl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 modelId="{F074BD81-6664-4A73-B3BF-28308D98E1F9}">
      <dsp:nvSpPr>
        <dsp:cNvPr id="0" name=""/>
        <dsp:cNvSpPr/>
      </dsp:nvSpPr>
      <dsp:spPr>
        <a:xfrm>
          <a:off x="2527299" y="406796"/>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快速中断</a:t>
          </a:r>
          <a:endParaRPr lang="zh-CN" altLang="en-US" sz="2000" b="1" kern="1200" dirty="0"/>
        </a:p>
      </dsp:txBody>
      <dsp:txXfrm>
        <a:off x="2547448" y="426945"/>
        <a:ext cx="2601302" cy="372451"/>
      </dsp:txXfrm>
    </dsp:sp>
    <dsp:sp modelId="{C5653494-61E1-42D3-AEE4-48B6DD5D2218}">
      <dsp:nvSpPr>
        <dsp:cNvPr id="0" name=""/>
        <dsp:cNvSpPr/>
      </dsp:nvSpPr>
      <dsp:spPr>
        <a:xfrm>
          <a:off x="2527299" y="871140"/>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中断</a:t>
          </a:r>
          <a:endParaRPr lang="zh-CN" altLang="en-US" sz="2000" b="1" kern="1200" dirty="0"/>
        </a:p>
      </dsp:txBody>
      <dsp:txXfrm>
        <a:off x="2547448" y="891289"/>
        <a:ext cx="2601302" cy="372451"/>
      </dsp:txXfrm>
    </dsp:sp>
    <dsp:sp modelId="{2E5E8458-9F38-4D0A-8C9E-7261CA6835A0}">
      <dsp:nvSpPr>
        <dsp:cNvPr id="0" name=""/>
        <dsp:cNvSpPr/>
      </dsp:nvSpPr>
      <dsp:spPr>
        <a:xfrm>
          <a:off x="2527299" y="1335484"/>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数据中止异常</a:t>
          </a:r>
          <a:endParaRPr lang="zh-CN" altLang="en-US" sz="2000" b="1" kern="1200" dirty="0"/>
        </a:p>
      </dsp:txBody>
      <dsp:txXfrm>
        <a:off x="2547448" y="1355633"/>
        <a:ext cx="2601302" cy="372451"/>
      </dsp:txXfrm>
    </dsp:sp>
    <dsp:sp modelId="{1CC7AF09-5576-4EDB-9636-4F854055B9A4}">
      <dsp:nvSpPr>
        <dsp:cNvPr id="0" name=""/>
        <dsp:cNvSpPr/>
      </dsp:nvSpPr>
      <dsp:spPr>
        <a:xfrm>
          <a:off x="2527299" y="1799828"/>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预取指中止异常</a:t>
          </a:r>
          <a:endParaRPr lang="zh-CN" altLang="en-US" sz="2000" b="1" kern="1200" dirty="0"/>
        </a:p>
      </dsp:txBody>
      <dsp:txXfrm>
        <a:off x="2547448" y="1819977"/>
        <a:ext cx="2601302" cy="372451"/>
      </dsp:txXfrm>
    </dsp:sp>
    <dsp:sp modelId="{29ED0E7C-915B-41AB-8CD1-9E1B214F18B8}">
      <dsp:nvSpPr>
        <dsp:cNvPr id="0" name=""/>
        <dsp:cNvSpPr/>
      </dsp:nvSpPr>
      <dsp:spPr>
        <a:xfrm>
          <a:off x="2527299" y="2264171"/>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en-US" sz="2000" b="1" kern="1200" dirty="0" smtClean="0"/>
            <a:t>SWI</a:t>
          </a:r>
          <a:r>
            <a:rPr lang="zh-CN" altLang="en-US" sz="2000" b="1" kern="1200" dirty="0" smtClean="0"/>
            <a:t>软件中断异常</a:t>
          </a:r>
          <a:endParaRPr lang="zh-CN" altLang="en-US" sz="2000" b="1" kern="1200" dirty="0"/>
        </a:p>
      </dsp:txBody>
      <dsp:txXfrm>
        <a:off x="2547448" y="2284320"/>
        <a:ext cx="2601302" cy="372451"/>
      </dsp:txXfrm>
    </dsp:sp>
    <dsp:sp modelId="{7696BE3D-DDF0-4DB7-9C04-B7EDAA01D9FD}">
      <dsp:nvSpPr>
        <dsp:cNvPr id="0" name=""/>
        <dsp:cNvSpPr/>
      </dsp:nvSpPr>
      <dsp:spPr>
        <a:xfrm>
          <a:off x="2527299" y="2728515"/>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未定义指令异常</a:t>
          </a:r>
          <a:endParaRPr lang="zh-CN" altLang="en-US" sz="2000" b="1" kern="1200" dirty="0"/>
        </a:p>
      </dsp:txBody>
      <dsp:txXfrm>
        <a:off x="2547448" y="2748664"/>
        <a:ext cx="2601302" cy="372451"/>
      </dsp:txXfrm>
    </dsp:sp>
    <dsp:sp modelId="{EA5DDD48-7618-4D54-956B-183E74DB88FB}">
      <dsp:nvSpPr>
        <dsp:cNvPr id="0" name=""/>
        <dsp:cNvSpPr/>
      </dsp:nvSpPr>
      <dsp:spPr>
        <a:xfrm>
          <a:off x="2527299" y="3192859"/>
          <a:ext cx="2641600" cy="41274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复位异常</a:t>
          </a:r>
          <a:endParaRPr lang="zh-CN" altLang="en-US" sz="2000" b="1" kern="1200" dirty="0"/>
        </a:p>
      </dsp:txBody>
      <dsp:txXfrm>
        <a:off x="2547448" y="3213008"/>
        <a:ext cx="2601302" cy="3724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DFE00-28CD-454C-9CC1-48CADB4DD01C}">
      <dsp:nvSpPr>
        <dsp:cNvPr id="0" name=""/>
        <dsp:cNvSpPr/>
      </dsp:nvSpPr>
      <dsp:spPr>
        <a:xfrm>
          <a:off x="365120" y="0"/>
          <a:ext cx="4064000" cy="4064000"/>
        </a:xfrm>
        <a:prstGeom prst="triangl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C4A539C-3AD6-4996-86F7-E9C91490248D}">
      <dsp:nvSpPr>
        <dsp:cNvPr id="0" name=""/>
        <dsp:cNvSpPr/>
      </dsp:nvSpPr>
      <dsp:spPr>
        <a:xfrm>
          <a:off x="2393956" y="155518"/>
          <a:ext cx="3702043"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复位</a:t>
          </a:r>
          <a:r>
            <a:rPr lang="en-US" altLang="zh-CN" sz="1600" b="1" kern="1200" dirty="0" smtClean="0"/>
            <a:t>(Reset)</a:t>
          </a:r>
          <a:endParaRPr lang="zh-CN" altLang="en-US" sz="1600" b="1" kern="1200" dirty="0"/>
        </a:p>
      </dsp:txBody>
      <dsp:txXfrm>
        <a:off x="2414825" y="176387"/>
        <a:ext cx="3660305" cy="385757"/>
      </dsp:txXfrm>
    </dsp:sp>
    <dsp:sp modelId="{198DD6DF-F4C1-4133-9993-A5965D67AB93}">
      <dsp:nvSpPr>
        <dsp:cNvPr id="0" name=""/>
        <dsp:cNvSpPr/>
      </dsp:nvSpPr>
      <dsp:spPr>
        <a:xfrm>
          <a:off x="2393956" y="722511"/>
          <a:ext cx="3702043"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数据中止</a:t>
          </a:r>
          <a:r>
            <a:rPr lang="en-US" altLang="zh-CN" sz="1600" b="1" kern="1200" dirty="0" smtClean="0"/>
            <a:t>(Data Abort)</a:t>
          </a:r>
          <a:endParaRPr lang="zh-CN" altLang="en-US" sz="1600" b="1" kern="1200" dirty="0"/>
        </a:p>
      </dsp:txBody>
      <dsp:txXfrm>
        <a:off x="2414825" y="743380"/>
        <a:ext cx="3660305" cy="385757"/>
      </dsp:txXfrm>
    </dsp:sp>
    <dsp:sp modelId="{679D7F7C-FAA6-478B-8863-AFCD1FEEAC67}">
      <dsp:nvSpPr>
        <dsp:cNvPr id="0" name=""/>
        <dsp:cNvSpPr/>
      </dsp:nvSpPr>
      <dsp:spPr>
        <a:xfrm>
          <a:off x="2393956" y="1267009"/>
          <a:ext cx="3702043"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快速中断</a:t>
          </a:r>
          <a:r>
            <a:rPr lang="en-US" altLang="zh-CN" sz="1600" b="1" kern="1200" dirty="0" smtClean="0"/>
            <a:t>(FIQ)</a:t>
          </a:r>
          <a:endParaRPr lang="zh-CN" altLang="en-US" sz="1600" b="1" kern="1200" dirty="0"/>
        </a:p>
      </dsp:txBody>
      <dsp:txXfrm>
        <a:off x="2414825" y="1287878"/>
        <a:ext cx="3660305" cy="385757"/>
      </dsp:txXfrm>
    </dsp:sp>
    <dsp:sp modelId="{DA263AE0-BB8E-4BEE-AC67-D6CF5EC1E8A2}">
      <dsp:nvSpPr>
        <dsp:cNvPr id="0" name=""/>
        <dsp:cNvSpPr/>
      </dsp:nvSpPr>
      <dsp:spPr>
        <a:xfrm>
          <a:off x="2393956" y="1799971"/>
          <a:ext cx="3702043"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中断</a:t>
          </a:r>
          <a:r>
            <a:rPr lang="en-US" altLang="zh-CN" sz="1600" b="1" kern="1200" dirty="0" smtClean="0"/>
            <a:t>(IRQ)</a:t>
          </a:r>
          <a:endParaRPr lang="zh-CN" altLang="en-US" sz="1600" b="1" kern="1200" dirty="0"/>
        </a:p>
      </dsp:txBody>
      <dsp:txXfrm>
        <a:off x="2414825" y="1820840"/>
        <a:ext cx="3660305" cy="385757"/>
      </dsp:txXfrm>
    </dsp:sp>
    <dsp:sp modelId="{4094E6B4-784D-45C2-A610-F299F3CB632E}">
      <dsp:nvSpPr>
        <dsp:cNvPr id="0" name=""/>
        <dsp:cNvSpPr/>
      </dsp:nvSpPr>
      <dsp:spPr>
        <a:xfrm>
          <a:off x="2374910" y="2400996"/>
          <a:ext cx="3721089"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预取指中止</a:t>
          </a:r>
          <a:r>
            <a:rPr lang="en-US" altLang="zh-CN" sz="1600" b="1" kern="1200" dirty="0" smtClean="0"/>
            <a:t>(</a:t>
          </a:r>
          <a:r>
            <a:rPr lang="en-US" altLang="zh-CN" sz="1600" b="1" kern="1200" dirty="0" err="1" smtClean="0"/>
            <a:t>Prefetch</a:t>
          </a:r>
          <a:r>
            <a:rPr lang="en-US" altLang="zh-CN" sz="1600" b="1" kern="1200" dirty="0" smtClean="0"/>
            <a:t> Abort)</a:t>
          </a:r>
          <a:endParaRPr lang="zh-CN" altLang="en-US" sz="1600" b="1" kern="1200" dirty="0"/>
        </a:p>
      </dsp:txBody>
      <dsp:txXfrm>
        <a:off x="2395779" y="2421865"/>
        <a:ext cx="3679351" cy="385757"/>
      </dsp:txXfrm>
    </dsp:sp>
    <dsp:sp modelId="{2C3CF8A8-A9D1-41F8-8AED-C968FF52490C}">
      <dsp:nvSpPr>
        <dsp:cNvPr id="0" name=""/>
        <dsp:cNvSpPr/>
      </dsp:nvSpPr>
      <dsp:spPr>
        <a:xfrm>
          <a:off x="2349524" y="2936491"/>
          <a:ext cx="3746475"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en-US" altLang="zh-CN" sz="1600" b="1" kern="1200" dirty="0" smtClean="0"/>
            <a:t>SWI</a:t>
          </a:r>
          <a:r>
            <a:rPr lang="zh-CN" altLang="en-US" sz="1600" b="1" kern="1200" dirty="0" smtClean="0"/>
            <a:t>软中断</a:t>
          </a:r>
          <a:r>
            <a:rPr lang="en-US" altLang="zh-CN" sz="1600" b="1" kern="1200" dirty="0" smtClean="0"/>
            <a:t>(SWI)</a:t>
          </a:r>
          <a:endParaRPr lang="zh-CN" altLang="en-US" sz="1600" b="1" kern="1200" dirty="0"/>
        </a:p>
      </dsp:txBody>
      <dsp:txXfrm>
        <a:off x="2370393" y="2957360"/>
        <a:ext cx="3704737" cy="385757"/>
      </dsp:txXfrm>
    </dsp:sp>
    <dsp:sp modelId="{E44C3458-EFDB-47FA-B36A-C28B94955B99}">
      <dsp:nvSpPr>
        <dsp:cNvPr id="0" name=""/>
        <dsp:cNvSpPr/>
      </dsp:nvSpPr>
      <dsp:spPr>
        <a:xfrm>
          <a:off x="2362202" y="3534985"/>
          <a:ext cx="3702070" cy="42749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zh-CN" altLang="en-US" sz="1600" b="1" kern="1200" dirty="0" smtClean="0"/>
            <a:t>未定义指令</a:t>
          </a:r>
          <a:r>
            <a:rPr lang="en-US" altLang="zh-CN" sz="1600" b="1" kern="1200" dirty="0" smtClean="0"/>
            <a:t>(Undefined instruction)</a:t>
          </a:r>
          <a:endParaRPr lang="zh-CN" altLang="en-US" sz="1600" b="1" kern="1200" dirty="0"/>
        </a:p>
      </dsp:txBody>
      <dsp:txXfrm>
        <a:off x="2383071" y="3555854"/>
        <a:ext cx="3660332" cy="385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Grp="1" noChangeArrowheads="1"/>
          </p:cNvSpPr>
          <p:nvPr>
            <p:ph type="hdr" sz="quarter"/>
          </p:nvPr>
        </p:nvSpPr>
        <p:spPr bwMode="auto">
          <a:xfrm>
            <a:off x="0" y="0"/>
            <a:ext cx="2961481" cy="498951"/>
          </a:xfrm>
          <a:prstGeom prst="rect">
            <a:avLst/>
          </a:prstGeom>
          <a:noFill/>
          <a:ln w="9525">
            <a:noFill/>
            <a:miter lim="800000"/>
          </a:ln>
          <a:effectLst/>
        </p:spPr>
        <p:txBody>
          <a:bodyPr vert="horz" wrap="square" lIns="91440" tIns="45720" rIns="91440" bIns="45720" numCol="1" anchor="t" anchorCtr="0" compatLnSpc="1"/>
          <a:lstStyle>
            <a:lvl1pPr algn="l">
              <a:defRPr sz="1200">
                <a:ea typeface="仿宋_GB2312" panose="02010609030101010101" pitchFamily="49" charset="-122"/>
              </a:defRPr>
            </a:lvl1pPr>
          </a:lstStyle>
          <a:p>
            <a:endParaRPr lang="en-US" altLang="zh-CN"/>
          </a:p>
        </p:txBody>
      </p:sp>
      <p:sp>
        <p:nvSpPr>
          <p:cNvPr id="438275" name="Rectangle 3"/>
          <p:cNvSpPr>
            <a:spLocks noGrp="1" noChangeArrowheads="1"/>
          </p:cNvSpPr>
          <p:nvPr>
            <p:ph type="dt" sz="quarter" idx="1"/>
          </p:nvPr>
        </p:nvSpPr>
        <p:spPr bwMode="auto">
          <a:xfrm>
            <a:off x="3872707" y="0"/>
            <a:ext cx="2961481" cy="498951"/>
          </a:xfrm>
          <a:prstGeom prst="rect">
            <a:avLst/>
          </a:prstGeom>
          <a:noFill/>
          <a:ln w="9525">
            <a:noFill/>
            <a:miter lim="800000"/>
          </a:ln>
          <a:effectLst/>
        </p:spPr>
        <p:txBody>
          <a:bodyPr vert="horz" wrap="square" lIns="91440" tIns="45720" rIns="91440" bIns="45720" numCol="1" anchor="t" anchorCtr="0" compatLnSpc="1"/>
          <a:lstStyle>
            <a:lvl1pPr algn="r">
              <a:defRPr sz="1200">
                <a:ea typeface="仿宋_GB2312" panose="02010609030101010101" pitchFamily="49" charset="-122"/>
              </a:defRPr>
            </a:lvl1pPr>
          </a:lstStyle>
          <a:p>
            <a:endParaRPr lang="en-US" altLang="zh-CN"/>
          </a:p>
        </p:txBody>
      </p:sp>
      <p:sp>
        <p:nvSpPr>
          <p:cNvPr id="438276" name="Rectangle 4"/>
          <p:cNvSpPr>
            <a:spLocks noGrp="1" noChangeArrowheads="1"/>
          </p:cNvSpPr>
          <p:nvPr>
            <p:ph type="ftr" sz="quarter" idx="2"/>
          </p:nvPr>
        </p:nvSpPr>
        <p:spPr bwMode="auto">
          <a:xfrm>
            <a:off x="0" y="9480074"/>
            <a:ext cx="2961481" cy="498951"/>
          </a:xfrm>
          <a:prstGeom prst="rect">
            <a:avLst/>
          </a:prstGeom>
          <a:noFill/>
          <a:ln w="9525">
            <a:noFill/>
            <a:miter lim="800000"/>
          </a:ln>
          <a:effectLst/>
        </p:spPr>
        <p:txBody>
          <a:bodyPr vert="horz" wrap="square" lIns="91440" tIns="45720" rIns="91440" bIns="45720" numCol="1" anchor="b" anchorCtr="0" compatLnSpc="1"/>
          <a:lstStyle>
            <a:lvl1pPr algn="l">
              <a:defRPr sz="1200">
                <a:ea typeface="仿宋_GB2312" panose="02010609030101010101" pitchFamily="49" charset="-122"/>
              </a:defRPr>
            </a:lvl1pPr>
          </a:lstStyle>
          <a:p>
            <a:endParaRPr lang="en-US" altLang="zh-CN"/>
          </a:p>
        </p:txBody>
      </p:sp>
      <p:sp>
        <p:nvSpPr>
          <p:cNvPr id="438277" name="Rectangle 5"/>
          <p:cNvSpPr>
            <a:spLocks noGrp="1" noChangeArrowheads="1"/>
          </p:cNvSpPr>
          <p:nvPr>
            <p:ph type="sldNum" sz="quarter" idx="3"/>
          </p:nvPr>
        </p:nvSpPr>
        <p:spPr bwMode="auto">
          <a:xfrm>
            <a:off x="3872707" y="9480074"/>
            <a:ext cx="2961481" cy="498951"/>
          </a:xfrm>
          <a:prstGeom prst="rect">
            <a:avLst/>
          </a:prstGeom>
          <a:noFill/>
          <a:ln w="9525">
            <a:noFill/>
            <a:miter lim="800000"/>
          </a:ln>
          <a:effectLst/>
        </p:spPr>
        <p:txBody>
          <a:bodyPr vert="horz" wrap="square" lIns="91440" tIns="45720" rIns="91440" bIns="45720" numCol="1" anchor="b" anchorCtr="0" compatLnSpc="1"/>
          <a:lstStyle>
            <a:lvl1pPr algn="r">
              <a:defRPr sz="1200">
                <a:ea typeface="仿宋_GB2312" panose="02010609030101010101" pitchFamily="49" charset="-122"/>
              </a:defRPr>
            </a:lvl1pPr>
          </a:lstStyle>
          <a:p>
            <a:fld id="{CAB34B3E-3068-415F-B60F-7FD988EEE1B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61481" cy="498951"/>
          </a:xfrm>
          <a:prstGeom prst="rect">
            <a:avLst/>
          </a:prstGeom>
          <a:noFill/>
          <a:ln w="12700" cap="sq">
            <a:noFill/>
            <a:miter lim="800000"/>
            <a:headEnd type="none" w="sm" len="sm"/>
            <a:tailEnd type="none" w="sm" len="sm"/>
          </a:ln>
          <a:effectLst/>
        </p:spPr>
        <p:txBody>
          <a:bodyPr vert="horz" wrap="none" lIns="91440" tIns="45720" rIns="91440" bIns="45720" numCol="1" anchor="t" anchorCtr="0" compatLnSpc="1"/>
          <a:lstStyle>
            <a:lvl1pPr algn="l">
              <a:defRPr sz="1200">
                <a:ea typeface="黑体" panose="02010600030101010101" pitchFamily="2" charset="-122"/>
              </a:defRPr>
            </a:lvl1pPr>
          </a:lstStyle>
          <a:p>
            <a:endParaRPr lang="en-US" altLang="zh-CN"/>
          </a:p>
        </p:txBody>
      </p:sp>
      <p:sp>
        <p:nvSpPr>
          <p:cNvPr id="214019" name="Rectangle 3"/>
          <p:cNvSpPr>
            <a:spLocks noGrp="1" noChangeArrowheads="1"/>
          </p:cNvSpPr>
          <p:nvPr>
            <p:ph type="dt" idx="1"/>
          </p:nvPr>
        </p:nvSpPr>
        <p:spPr bwMode="auto">
          <a:xfrm>
            <a:off x="3872707" y="0"/>
            <a:ext cx="2961481" cy="498951"/>
          </a:xfrm>
          <a:prstGeom prst="rect">
            <a:avLst/>
          </a:prstGeom>
          <a:noFill/>
          <a:ln w="12700" cap="sq">
            <a:noFill/>
            <a:miter lim="800000"/>
            <a:headEnd type="none" w="sm" len="sm"/>
            <a:tailEnd type="none" w="sm" len="sm"/>
          </a:ln>
          <a:effectLst/>
        </p:spPr>
        <p:txBody>
          <a:bodyPr vert="horz" wrap="none" lIns="91440" tIns="45720" rIns="91440" bIns="45720" numCol="1" anchor="t" anchorCtr="0" compatLnSpc="1"/>
          <a:lstStyle>
            <a:lvl1pPr algn="r">
              <a:defRPr sz="1200">
                <a:ea typeface="黑体" panose="02010600030101010101" pitchFamily="2" charset="-122"/>
              </a:defRPr>
            </a:lvl1pPr>
          </a:lstStyle>
          <a:p>
            <a:endParaRPr lang="en-US" altLang="zh-CN"/>
          </a:p>
        </p:txBody>
      </p:sp>
      <p:sp>
        <p:nvSpPr>
          <p:cNvPr id="21402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ln>
          <a:effectLst/>
        </p:spPr>
      </p:sp>
      <p:sp>
        <p:nvSpPr>
          <p:cNvPr id="214021" name="Rectangle 5"/>
          <p:cNvSpPr>
            <a:spLocks noGrp="1" noChangeArrowheads="1"/>
          </p:cNvSpPr>
          <p:nvPr>
            <p:ph type="body" sz="quarter" idx="3"/>
          </p:nvPr>
        </p:nvSpPr>
        <p:spPr bwMode="auto">
          <a:xfrm>
            <a:off x="911225" y="4740037"/>
            <a:ext cx="5011738" cy="4490561"/>
          </a:xfrm>
          <a:prstGeom prst="rect">
            <a:avLst/>
          </a:prstGeom>
          <a:noFill/>
          <a:ln w="12700" cap="sq">
            <a:noFill/>
            <a:miter lim="800000"/>
            <a:headEnd type="none" w="sm" len="sm"/>
            <a:tailEnd type="none" w="sm" len="sm"/>
          </a:ln>
          <a:effectLst/>
        </p:spPr>
        <p:txBody>
          <a:bodyPr vert="horz" wrap="non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4022" name="Rectangle 6"/>
          <p:cNvSpPr>
            <a:spLocks noGrp="1" noChangeArrowheads="1"/>
          </p:cNvSpPr>
          <p:nvPr>
            <p:ph type="ftr" sz="quarter" idx="4"/>
          </p:nvPr>
        </p:nvSpPr>
        <p:spPr bwMode="auto">
          <a:xfrm>
            <a:off x="0" y="9480074"/>
            <a:ext cx="2961481" cy="498951"/>
          </a:xfrm>
          <a:prstGeom prst="rect">
            <a:avLst/>
          </a:prstGeom>
          <a:noFill/>
          <a:ln w="12700" cap="sq">
            <a:noFill/>
            <a:miter lim="800000"/>
            <a:headEnd type="none" w="sm" len="sm"/>
            <a:tailEnd type="none" w="sm" len="sm"/>
          </a:ln>
          <a:effectLst/>
        </p:spPr>
        <p:txBody>
          <a:bodyPr vert="horz" wrap="none" lIns="91440" tIns="45720" rIns="91440" bIns="45720" numCol="1" anchor="b" anchorCtr="0" compatLnSpc="1"/>
          <a:lstStyle>
            <a:lvl1pPr algn="l">
              <a:defRPr sz="1200">
                <a:ea typeface="黑体" panose="02010600030101010101" pitchFamily="2" charset="-122"/>
              </a:defRPr>
            </a:lvl1pPr>
          </a:lstStyle>
          <a:p>
            <a:endParaRPr lang="en-US" altLang="zh-CN"/>
          </a:p>
        </p:txBody>
      </p:sp>
      <p:sp>
        <p:nvSpPr>
          <p:cNvPr id="214023" name="Rectangle 7"/>
          <p:cNvSpPr>
            <a:spLocks noGrp="1" noChangeArrowheads="1"/>
          </p:cNvSpPr>
          <p:nvPr>
            <p:ph type="sldNum" sz="quarter" idx="5"/>
          </p:nvPr>
        </p:nvSpPr>
        <p:spPr bwMode="auto">
          <a:xfrm>
            <a:off x="3872707" y="9480074"/>
            <a:ext cx="2961481" cy="498951"/>
          </a:xfrm>
          <a:prstGeom prst="rect">
            <a:avLst/>
          </a:prstGeom>
          <a:noFill/>
          <a:ln w="12700" cap="sq">
            <a:noFill/>
            <a:miter lim="800000"/>
            <a:headEnd type="none" w="sm" len="sm"/>
            <a:tailEnd type="none" w="sm" len="sm"/>
          </a:ln>
          <a:effectLst/>
        </p:spPr>
        <p:txBody>
          <a:bodyPr vert="horz" wrap="none" lIns="91440" tIns="45720" rIns="91440" bIns="45720" numCol="1" anchor="b" anchorCtr="0" compatLnSpc="1"/>
          <a:lstStyle>
            <a:lvl1pPr algn="r">
              <a:defRPr sz="1200">
                <a:ea typeface="黑体" panose="02010600030101010101" pitchFamily="2" charset="-122"/>
              </a:defRPr>
            </a:lvl1pPr>
          </a:lstStyle>
          <a:p>
            <a:fld id="{35FAA30F-7F88-4368-9475-D8A387D2E9D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计算机讲到这里！</a:t>
            </a:r>
            <a:endParaRPr lang="zh-CN" altLang="en-US"/>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0F7C9FC-5A56-4926-BF37-1069B232AF09}" type="slidenum">
              <a:rPr lang="en-US" altLang="zh-CN"/>
            </a:fld>
            <a:endParaRPr lang="en-US" altLang="zh-CN"/>
          </a:p>
        </p:txBody>
      </p:sp>
      <p:sp>
        <p:nvSpPr>
          <p:cNvPr id="889858" name="幻灯片图像占位符 1"/>
          <p:cNvSpPr>
            <a:spLocks noGrp="1" noRot="1" noChangeAspect="1" noTextEdit="1"/>
          </p:cNvSpPr>
          <p:nvPr>
            <p:ph type="sldImg"/>
          </p:nvPr>
        </p:nvSpPr>
        <p:spPr/>
      </p:sp>
      <p:sp>
        <p:nvSpPr>
          <p:cNvPr id="889859"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、异常的概念。</a:t>
            </a:r>
            <a:endParaRPr lang="zh-CN" altLang="en-US"/>
          </a:p>
        </p:txBody>
      </p:sp>
      <p:sp>
        <p:nvSpPr>
          <p:cNvPr id="889860"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A8B53922-75F2-446D-808E-51E2C9683287}"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9DF78D64-003C-473E-9DD2-C68280491718}" type="slidenum">
              <a:rPr lang="en-US" altLang="zh-CN"/>
            </a:fld>
            <a:endParaRPr lang="en-US" altLang="zh-CN"/>
          </a:p>
        </p:txBody>
      </p:sp>
      <p:sp>
        <p:nvSpPr>
          <p:cNvPr id="891906" name="Rectangle 7"/>
          <p:cNvSpPr txBox="1">
            <a:spLocks noGrp="1" noChangeArrowheads="1"/>
          </p:cNvSpPr>
          <p:nvPr/>
        </p:nvSpPr>
        <p:spPr bwMode="auto">
          <a:xfrm>
            <a:off x="3871125" y="9478342"/>
            <a:ext cx="2961481" cy="498951"/>
          </a:xfrm>
          <a:prstGeom prst="rect">
            <a:avLst/>
          </a:prstGeom>
          <a:noFill/>
          <a:ln w="9525">
            <a:noFill/>
            <a:miter lim="800000"/>
          </a:ln>
        </p:spPr>
        <p:txBody>
          <a:bodyPr anchor="b"/>
          <a:lstStyle/>
          <a:p>
            <a:pPr algn="r"/>
            <a:fld id="{B7B5A20D-8A8A-4416-9261-C2F08C30B42F}"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91907" name="Rectangle 2"/>
          <p:cNvSpPr>
            <a:spLocks noGrp="1" noRot="1" noChangeAspect="1" noChangeArrowheads="1" noTextEdit="1"/>
          </p:cNvSpPr>
          <p:nvPr>
            <p:ph type="sldImg"/>
          </p:nvPr>
        </p:nvSpPr>
        <p:spPr/>
      </p:sp>
      <p:sp>
        <p:nvSpPr>
          <p:cNvPr id="891908" name="Rectangle 3"/>
          <p:cNvSpPr>
            <a:spLocks noGrp="1" noChangeArrowheads="1"/>
          </p:cNvSpPr>
          <p:nvPr>
            <p:ph type="body" idx="1"/>
          </p:nvPr>
        </p:nvSpPr>
        <p:spPr>
          <a:xfrm>
            <a:off x="683419" y="4740037"/>
            <a:ext cx="5467350" cy="4490561"/>
          </a:xfrm>
        </p:spPr>
        <p:txBody>
          <a:bodyPr wrap="square"/>
          <a:lstStyle/>
          <a:p>
            <a:pPr>
              <a:spcBef>
                <a:spcPct val="0"/>
              </a:spcBef>
            </a:pPr>
            <a:r>
              <a:rPr lang="en-US" altLang="zh-CN" dirty="0"/>
              <a:t>【</a:t>
            </a:r>
            <a:r>
              <a:rPr lang="zh-CN" altLang="en-US" dirty="0"/>
              <a:t>知识点</a:t>
            </a:r>
            <a:r>
              <a:rPr lang="en-US" altLang="zh-CN" dirty="0"/>
              <a:t>】</a:t>
            </a:r>
            <a:endParaRPr lang="en-US" altLang="zh-CN" dirty="0"/>
          </a:p>
          <a:p>
            <a:pPr>
              <a:spcBef>
                <a:spcPct val="0"/>
              </a:spcBef>
            </a:pPr>
            <a:r>
              <a:rPr lang="en-US" altLang="zh-CN" dirty="0"/>
              <a:t> 1</a:t>
            </a:r>
            <a:r>
              <a:rPr lang="zh-CN" altLang="en-US" dirty="0"/>
              <a:t>、进入异常的过程。</a:t>
            </a: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A76334D-CEC1-4ECE-8987-7A12B807E4CC}" type="slidenum">
              <a:rPr lang="en-US" altLang="zh-CN"/>
            </a:fld>
            <a:endParaRPr lang="en-US" altLang="zh-CN"/>
          </a:p>
        </p:txBody>
      </p:sp>
      <p:sp>
        <p:nvSpPr>
          <p:cNvPr id="893954" name="Rectangle 7"/>
          <p:cNvSpPr txBox="1">
            <a:spLocks noGrp="1" noChangeArrowheads="1"/>
          </p:cNvSpPr>
          <p:nvPr/>
        </p:nvSpPr>
        <p:spPr bwMode="auto">
          <a:xfrm>
            <a:off x="3871125" y="9478342"/>
            <a:ext cx="2961481" cy="498951"/>
          </a:xfrm>
          <a:prstGeom prst="rect">
            <a:avLst/>
          </a:prstGeom>
          <a:noFill/>
          <a:ln w="9525">
            <a:noFill/>
            <a:miter lim="800000"/>
          </a:ln>
        </p:spPr>
        <p:txBody>
          <a:bodyPr anchor="b"/>
          <a:lstStyle/>
          <a:p>
            <a:pPr algn="r"/>
            <a:fld id="{7B288E45-D954-4AD2-A986-7DF58D9B7482}"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93955" name="Rectangle 2"/>
          <p:cNvSpPr>
            <a:spLocks noGrp="1" noRot="1" noChangeAspect="1" noChangeArrowheads="1" noTextEdit="1"/>
          </p:cNvSpPr>
          <p:nvPr>
            <p:ph type="sldImg"/>
          </p:nvPr>
        </p:nvSpPr>
        <p:spPr/>
      </p:sp>
      <p:sp>
        <p:nvSpPr>
          <p:cNvPr id="893956" name="Rectangle 3"/>
          <p:cNvSpPr>
            <a:spLocks noGrp="1" noChangeArrowheads="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a:t>
            </a:r>
            <a:r>
              <a:rPr lang="zh-CN" altLang="en-US">
                <a:solidFill>
                  <a:schemeClr val="bg1"/>
                </a:solidFill>
                <a:latin typeface="黑体" panose="02010600030101010101" pitchFamily="2" charset="-122"/>
                <a:ea typeface="黑体" panose="02010600030101010101" pitchFamily="2" charset="-122"/>
              </a:rPr>
              <a:t>退出异常过程。</a:t>
            </a:r>
            <a:endParaRPr lang="zh-CN" altLang="en-US">
              <a:solidFill>
                <a:schemeClr val="bg1"/>
              </a:solidFill>
              <a:latin typeface="黑体" panose="02010600030101010101" pitchFamily="2" charset="-122"/>
              <a:ea typeface="黑体" panose="02010600030101010101" pitchFamily="2" charset="-122"/>
            </a:endParaRPr>
          </a:p>
          <a:p>
            <a:pPr>
              <a:spcBef>
                <a:spcPct val="0"/>
              </a:spcBef>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75CB112-6739-4E9A-B32D-426FC02E94D9}" type="slidenum">
              <a:rPr lang="en-US" altLang="zh-CN"/>
            </a:fld>
            <a:endParaRPr lang="en-US" altLang="zh-CN"/>
          </a:p>
        </p:txBody>
      </p:sp>
      <p:sp>
        <p:nvSpPr>
          <p:cNvPr id="897026" name="幻灯片图像占位符 1"/>
          <p:cNvSpPr>
            <a:spLocks noGrp="1" noRot="1" noChangeAspect="1" noTextEdit="1"/>
          </p:cNvSpPr>
          <p:nvPr>
            <p:ph type="sldImg"/>
          </p:nvPr>
        </p:nvSpPr>
        <p:spPr/>
      </p:sp>
      <p:sp>
        <p:nvSpPr>
          <p:cNvPr id="897027" name="备注占位符 2"/>
          <p:cNvSpPr>
            <a:spLocks noGrp="1"/>
          </p:cNvSpPr>
          <p:nvPr>
            <p:ph type="body" idx="1"/>
          </p:nvPr>
        </p:nvSpPr>
        <p:spPr>
          <a:xfrm>
            <a:off x="683419" y="4740037"/>
            <a:ext cx="5467350" cy="4490561"/>
          </a:xfrm>
        </p:spPr>
        <p:txBody>
          <a:bodyPr wrap="square"/>
          <a:lstStyle/>
          <a:p>
            <a:pPr>
              <a:spcBef>
                <a:spcPct val="0"/>
              </a:spcBef>
            </a:pPr>
            <a:r>
              <a:rPr lang="en-US" altLang="zh-CN" dirty="0"/>
              <a:t>【</a:t>
            </a:r>
            <a:r>
              <a:rPr lang="zh-CN" altLang="en-US" dirty="0"/>
              <a:t>知识点</a:t>
            </a:r>
            <a:r>
              <a:rPr lang="en-US" altLang="zh-CN" dirty="0"/>
              <a:t>】</a:t>
            </a:r>
            <a:endParaRPr lang="en-US" altLang="zh-CN" dirty="0"/>
          </a:p>
          <a:p>
            <a:pPr>
              <a:spcBef>
                <a:spcPct val="0"/>
              </a:spcBef>
            </a:pPr>
            <a:r>
              <a:rPr lang="en-US" altLang="zh-CN" dirty="0"/>
              <a:t>1</a:t>
            </a:r>
            <a:r>
              <a:rPr lang="zh-CN" altLang="en-US" dirty="0"/>
              <a:t>、异常处理的类型。</a:t>
            </a:r>
            <a:endParaRPr lang="zh-CN" altLang="en-US" dirty="0"/>
          </a:p>
          <a:p>
            <a:pPr>
              <a:spcBef>
                <a:spcPct val="0"/>
              </a:spcBef>
            </a:pPr>
            <a:r>
              <a:rPr lang="en-US" altLang="zh-CN" dirty="0"/>
              <a:t>2</a:t>
            </a:r>
            <a:r>
              <a:rPr lang="zh-CN" altLang="en-US" dirty="0"/>
              <a:t>、异常向量表在存储器中的位置。</a:t>
            </a:r>
            <a:endParaRPr lang="zh-CN" altLang="en-US" dirty="0"/>
          </a:p>
        </p:txBody>
      </p:sp>
      <p:sp>
        <p:nvSpPr>
          <p:cNvPr id="897028"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A4A325E7-2799-4889-A1C0-DF9E9E1E7E57}"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BE92DAD2-B0FC-483B-9D3A-DA7C62CFF070}" type="slidenum">
              <a:rPr lang="en-US" altLang="zh-CN"/>
            </a:fld>
            <a:endParaRPr lang="en-US" altLang="zh-CN"/>
          </a:p>
        </p:txBody>
      </p:sp>
      <p:sp>
        <p:nvSpPr>
          <p:cNvPr id="899074" name="幻灯片图像占位符 1"/>
          <p:cNvSpPr>
            <a:spLocks noGrp="1" noRot="1" noChangeAspect="1" noTextEdit="1"/>
          </p:cNvSpPr>
          <p:nvPr>
            <p:ph type="sldImg"/>
          </p:nvPr>
        </p:nvSpPr>
        <p:spPr/>
      </p:sp>
      <p:sp>
        <p:nvSpPr>
          <p:cNvPr id="899075"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、复位异常处理的过程。</a:t>
            </a:r>
            <a:endParaRPr lang="zh-CN" altLang="en-US"/>
          </a:p>
        </p:txBody>
      </p:sp>
      <p:sp>
        <p:nvSpPr>
          <p:cNvPr id="899076"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95BD9831-93D5-4399-A2BF-DA4F507545D1}"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9CA44F3-27CF-48D8-A240-D075F872F0F0}" type="slidenum">
              <a:rPr lang="en-US" altLang="zh-CN"/>
            </a:fld>
            <a:endParaRPr lang="en-US" altLang="zh-CN"/>
          </a:p>
        </p:txBody>
      </p:sp>
      <p:sp>
        <p:nvSpPr>
          <p:cNvPr id="901122" name="幻灯片图像占位符 1"/>
          <p:cNvSpPr>
            <a:spLocks noGrp="1" noRot="1" noChangeAspect="1" noTextEdit="1"/>
          </p:cNvSpPr>
          <p:nvPr>
            <p:ph type="sldImg"/>
          </p:nvPr>
        </p:nvSpPr>
        <p:spPr/>
      </p:sp>
      <p:sp>
        <p:nvSpPr>
          <p:cNvPr id="901123"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 1</a:t>
            </a:r>
            <a:r>
              <a:rPr lang="zh-CN" altLang="en-US"/>
              <a:t>、未定义指令异常的处理过程。</a:t>
            </a:r>
            <a:endParaRPr lang="zh-CN" altLang="en-US"/>
          </a:p>
        </p:txBody>
      </p:sp>
      <p:sp>
        <p:nvSpPr>
          <p:cNvPr id="901124"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A91E6F5F-02A4-4F42-952F-99CB97E50D4D}"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928937F-3F2B-45FF-A228-519A9E034A88}" type="slidenum">
              <a:rPr lang="en-US" altLang="zh-CN"/>
            </a:fld>
            <a:endParaRPr lang="en-US" altLang="zh-CN"/>
          </a:p>
        </p:txBody>
      </p:sp>
      <p:sp>
        <p:nvSpPr>
          <p:cNvPr id="903170" name="幻灯片图像占位符 1"/>
          <p:cNvSpPr>
            <a:spLocks noGrp="1" noRot="1" noChangeAspect="1" noTextEdit="1"/>
          </p:cNvSpPr>
          <p:nvPr>
            <p:ph type="sldImg"/>
          </p:nvPr>
        </p:nvSpPr>
        <p:spPr/>
      </p:sp>
      <p:sp>
        <p:nvSpPr>
          <p:cNvPr id="903171"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a:t>
            </a:r>
            <a:r>
              <a:rPr lang="en-US" altLang="zh-CN"/>
              <a:t>SWI</a:t>
            </a:r>
            <a:r>
              <a:rPr lang="zh-CN" altLang="en-US"/>
              <a:t>软件中断异常处理过程。</a:t>
            </a:r>
            <a:endParaRPr lang="zh-CN" altLang="en-US"/>
          </a:p>
        </p:txBody>
      </p:sp>
      <p:sp>
        <p:nvSpPr>
          <p:cNvPr id="903172"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6BF19AB0-AF06-4043-8FC5-3562852B128A}"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A21D0FE-8697-4EA3-8342-AAD387447885}" type="slidenum">
              <a:rPr lang="en-US" altLang="zh-CN"/>
            </a:fld>
            <a:endParaRPr lang="en-US" altLang="zh-CN"/>
          </a:p>
        </p:txBody>
      </p:sp>
      <p:sp>
        <p:nvSpPr>
          <p:cNvPr id="909314" name="幻灯片图像占位符 1"/>
          <p:cNvSpPr>
            <a:spLocks noGrp="1" noRot="1" noChangeAspect="1" noTextEdit="1"/>
          </p:cNvSpPr>
          <p:nvPr>
            <p:ph type="sldImg"/>
          </p:nvPr>
        </p:nvSpPr>
        <p:spPr/>
      </p:sp>
      <p:sp>
        <p:nvSpPr>
          <p:cNvPr id="909315"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、中断异常的处理过程。</a:t>
            </a:r>
            <a:endParaRPr lang="zh-CN" altLang="en-US"/>
          </a:p>
        </p:txBody>
      </p:sp>
      <p:sp>
        <p:nvSpPr>
          <p:cNvPr id="909316"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0D7E3AF5-F220-4800-983D-7D9A8F44CB7B}"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F53280AD-FC07-4956-B79A-4F758B97BB06}" type="slidenum">
              <a:rPr lang="en-US" altLang="zh-CN"/>
            </a:fld>
            <a:endParaRPr lang="en-US" altLang="zh-CN"/>
          </a:p>
        </p:txBody>
      </p:sp>
      <p:sp>
        <p:nvSpPr>
          <p:cNvPr id="911362" name="幻灯片图像占位符 1"/>
          <p:cNvSpPr>
            <a:spLocks noGrp="1" noRot="1" noChangeAspect="1" noTextEdit="1"/>
          </p:cNvSpPr>
          <p:nvPr>
            <p:ph type="sldImg"/>
          </p:nvPr>
        </p:nvSpPr>
        <p:spPr/>
      </p:sp>
      <p:sp>
        <p:nvSpPr>
          <p:cNvPr id="911363"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、快速中断异常的处理过程。</a:t>
            </a:r>
            <a:endParaRPr lang="zh-CN" altLang="en-US"/>
          </a:p>
        </p:txBody>
      </p:sp>
      <p:sp>
        <p:nvSpPr>
          <p:cNvPr id="911364"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A51BAA45-017A-4801-B69D-6E5CF067152C}"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09CE86D4-B2F5-4690-9BFB-4A9156BF7B3C}" type="slidenum">
              <a:rPr lang="en-US" altLang="zh-CN"/>
            </a:fld>
            <a:endParaRPr lang="en-US" altLang="zh-CN"/>
          </a:p>
        </p:txBody>
      </p:sp>
      <p:sp>
        <p:nvSpPr>
          <p:cNvPr id="914434" name="幻灯片图像占位符 1"/>
          <p:cNvSpPr>
            <a:spLocks noGrp="1" noRot="1" noChangeAspect="1" noTextEdit="1"/>
          </p:cNvSpPr>
          <p:nvPr>
            <p:ph type="sldImg"/>
          </p:nvPr>
        </p:nvSpPr>
        <p:spPr/>
      </p:sp>
      <p:sp>
        <p:nvSpPr>
          <p:cNvPr id="914435"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、异常处理的优先级的高低。</a:t>
            </a:r>
            <a:endParaRPr lang="zh-CN" altLang="en-US"/>
          </a:p>
        </p:txBody>
      </p:sp>
      <p:sp>
        <p:nvSpPr>
          <p:cNvPr id="914436"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6D318BE5-769E-4D11-A23E-29E028E2852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131EA17F-1DCC-49AE-B99B-48462082C9B1}" type="slidenum">
              <a:rPr lang="en-US" altLang="zh-CN"/>
            </a:fld>
            <a:endParaRPr lang="en-US" altLang="zh-CN"/>
          </a:p>
        </p:txBody>
      </p:sp>
      <p:sp>
        <p:nvSpPr>
          <p:cNvPr id="922626" name="幻灯片图像占位符 1"/>
          <p:cNvSpPr>
            <a:spLocks noGrp="1" noRot="1" noChangeAspect="1" noTextEdit="1"/>
          </p:cNvSpPr>
          <p:nvPr>
            <p:ph type="sldImg"/>
          </p:nvPr>
        </p:nvSpPr>
        <p:spPr/>
      </p:sp>
      <p:sp>
        <p:nvSpPr>
          <p:cNvPr id="922627" name="备注占位符 2"/>
          <p:cNvSpPr>
            <a:spLocks noGrp="1"/>
          </p:cNvSpPr>
          <p:nvPr>
            <p:ph type="body" idx="1"/>
          </p:nvPr>
        </p:nvSpPr>
        <p:spPr>
          <a:xfrm>
            <a:off x="683419" y="4740037"/>
            <a:ext cx="5467350" cy="4490561"/>
          </a:xfrm>
        </p:spPr>
        <p:txBody>
          <a:bodyPr wrap="square"/>
          <a:lstStyle/>
          <a:p>
            <a:pPr>
              <a:spcBef>
                <a:spcPct val="0"/>
              </a:spcBef>
            </a:pPr>
            <a:r>
              <a:rPr lang="en-US" altLang="zh-CN"/>
              <a:t>【</a:t>
            </a:r>
            <a:r>
              <a:rPr lang="zh-CN" altLang="en-US"/>
              <a:t>知识点</a:t>
            </a:r>
            <a:r>
              <a:rPr lang="en-US" altLang="zh-CN"/>
              <a:t>】</a:t>
            </a:r>
            <a:endParaRPr lang="en-US" altLang="zh-CN"/>
          </a:p>
          <a:p>
            <a:pPr>
              <a:spcBef>
                <a:spcPct val="0"/>
              </a:spcBef>
            </a:pPr>
            <a:r>
              <a:rPr lang="en-US" altLang="zh-CN"/>
              <a:t>1</a:t>
            </a:r>
            <a:r>
              <a:rPr lang="zh-CN" altLang="en-US"/>
              <a:t>、</a:t>
            </a:r>
            <a:r>
              <a:rPr lang="en-US" altLang="zh-CN"/>
              <a:t>ARM</a:t>
            </a:r>
            <a:r>
              <a:rPr lang="zh-CN" altLang="en-US"/>
              <a:t>中断的类型。</a:t>
            </a:r>
            <a:endParaRPr lang="zh-CN" altLang="en-US"/>
          </a:p>
          <a:p>
            <a:pPr>
              <a:spcBef>
                <a:spcPct val="0"/>
              </a:spcBef>
            </a:pPr>
            <a:r>
              <a:rPr lang="en-US" altLang="zh-CN"/>
              <a:t>2</a:t>
            </a:r>
            <a:r>
              <a:rPr lang="zh-CN" altLang="en-US"/>
              <a:t>、</a:t>
            </a:r>
            <a:r>
              <a:rPr lang="en-US" altLang="zh-CN"/>
              <a:t>ARM</a:t>
            </a:r>
            <a:r>
              <a:rPr lang="zh-CN" altLang="en-US"/>
              <a:t>中断的内部过程。</a:t>
            </a:r>
            <a:endParaRPr lang="zh-CN" altLang="en-US"/>
          </a:p>
          <a:p>
            <a:pPr>
              <a:spcBef>
                <a:spcPct val="0"/>
              </a:spcBef>
            </a:pPr>
            <a:r>
              <a:rPr lang="en-US" altLang="zh-CN"/>
              <a:t>3</a:t>
            </a:r>
            <a:r>
              <a:rPr lang="zh-CN" altLang="en-US"/>
              <a:t>、</a:t>
            </a:r>
            <a:r>
              <a:rPr lang="en-US" altLang="zh-CN"/>
              <a:t>FIQ</a:t>
            </a:r>
            <a:r>
              <a:rPr lang="zh-CN" altLang="en-US"/>
              <a:t>和</a:t>
            </a:r>
            <a:r>
              <a:rPr lang="en-US" altLang="zh-CN"/>
              <a:t>IRQ</a:t>
            </a:r>
            <a:r>
              <a:rPr lang="zh-CN" altLang="en-US"/>
              <a:t>的区别。</a:t>
            </a:r>
            <a:endParaRPr lang="zh-CN" altLang="en-US"/>
          </a:p>
        </p:txBody>
      </p:sp>
      <p:sp>
        <p:nvSpPr>
          <p:cNvPr id="922628"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AFBE54D1-21EE-4140-B5E5-AC05A5D20391}"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大端和小段</a:t>
            </a:r>
            <a:r>
              <a:rPr lang="zh-CN" altLang="en-US" baseline="0" dirty="0" smtClean="0"/>
              <a:t> 来自</a:t>
            </a:r>
            <a:r>
              <a:rPr lang="en-US" altLang="zh-CN" baseline="0" dirty="0" smtClean="0"/>
              <a:t>《</a:t>
            </a:r>
            <a:r>
              <a:rPr lang="zh-CN" altLang="en-US" baseline="0" dirty="0" smtClean="0"/>
              <a:t>格里佛游记</a:t>
            </a:r>
            <a:r>
              <a:rPr lang="en-US" altLang="zh-CN" baseline="0" dirty="0" smtClean="0"/>
              <a:t>》</a:t>
            </a:r>
            <a:r>
              <a:rPr lang="zh-CN" altLang="en-US" baseline="0" dirty="0" smtClean="0"/>
              <a:t>的小人国故事，小人们为吃鸡蛋从小开始，还是从大开始，发动了战争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找同学上来做一做这个题目！</a:t>
            </a:r>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BX</a:t>
            </a:r>
            <a:r>
              <a:rPr lang="en-US" altLang="zh-CN" baseline="0" dirty="0" smtClean="0"/>
              <a:t> </a:t>
            </a:r>
            <a:r>
              <a:rPr lang="zh-CN" altLang="en-US" baseline="0" dirty="0" smtClean="0"/>
              <a:t>带状态跳转</a:t>
            </a:r>
            <a:endParaRPr lang="en-US" altLang="zh-CN" baseline="0" dirty="0" smtClean="0"/>
          </a:p>
          <a:p>
            <a:r>
              <a:rPr lang="en-US" altLang="zh-CN" baseline="0" dirty="0" smtClean="0"/>
              <a:t>LDR</a:t>
            </a:r>
            <a:r>
              <a:rPr lang="zh-CN" altLang="en-US" baseline="0" dirty="0" smtClean="0"/>
              <a:t>指令</a:t>
            </a:r>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current program status register</a:t>
            </a:r>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current program status register</a:t>
            </a:r>
            <a:endParaRPr lang="zh-CN" altLang="en-US" dirty="0"/>
          </a:p>
        </p:txBody>
      </p:sp>
      <p:sp>
        <p:nvSpPr>
          <p:cNvPr id="4" name="灯片编号占位符 3"/>
          <p:cNvSpPr>
            <a:spLocks noGrp="1"/>
          </p:cNvSpPr>
          <p:nvPr>
            <p:ph type="sldNum" sz="quarter" idx="10"/>
          </p:nvPr>
        </p:nvSpPr>
        <p:spPr/>
        <p:txBody>
          <a:bodyPr/>
          <a:lstStyle/>
          <a:p>
            <a:fld id="{35FAA30F-7F88-4368-9475-D8A387D2E9DB}"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CE1B074-9BE4-4AF0-9B27-86D930198F00}" type="slidenum">
              <a:rPr lang="en-US" altLang="zh-CN"/>
            </a:fld>
            <a:endParaRPr lang="en-US" altLang="zh-CN"/>
          </a:p>
        </p:txBody>
      </p:sp>
      <p:sp>
        <p:nvSpPr>
          <p:cNvPr id="780290" name="幻灯片图像占位符 1"/>
          <p:cNvSpPr>
            <a:spLocks noGrp="1" noRot="1" noChangeAspect="1" noTextEdit="1"/>
          </p:cNvSpPr>
          <p:nvPr>
            <p:ph type="sldImg"/>
          </p:nvPr>
        </p:nvSpPr>
        <p:spPr/>
      </p:sp>
      <p:sp>
        <p:nvSpPr>
          <p:cNvPr id="780291" name="备注占位符 2"/>
          <p:cNvSpPr>
            <a:spLocks noGrp="1"/>
          </p:cNvSpPr>
          <p:nvPr>
            <p:ph type="body" idx="1"/>
          </p:nvPr>
        </p:nvSpPr>
        <p:spPr>
          <a:xfrm>
            <a:off x="683419" y="4740037"/>
            <a:ext cx="5467350" cy="4490561"/>
          </a:xfrm>
        </p:spPr>
        <p:txBody>
          <a:bodyPr wrap="square"/>
          <a:lstStyle/>
          <a:p>
            <a:pPr>
              <a:spcBef>
                <a:spcPct val="0"/>
              </a:spcBef>
            </a:pPr>
            <a:r>
              <a:rPr lang="en-US" altLang="zh-CN"/>
              <a:t> 【</a:t>
            </a:r>
            <a:r>
              <a:rPr lang="zh-CN" altLang="en-US"/>
              <a:t>知识点</a:t>
            </a:r>
            <a:r>
              <a:rPr lang="en-US" altLang="zh-CN"/>
              <a:t>】</a:t>
            </a:r>
            <a:endParaRPr lang="en-US" altLang="zh-CN"/>
          </a:p>
          <a:p>
            <a:pPr>
              <a:spcBef>
                <a:spcPct val="0"/>
              </a:spcBef>
            </a:pPr>
            <a:r>
              <a:rPr lang="en-US" altLang="zh-CN"/>
              <a:t>  1</a:t>
            </a:r>
            <a:r>
              <a:rPr lang="zh-CN" altLang="en-US"/>
              <a:t>、</a:t>
            </a:r>
            <a:r>
              <a:rPr lang="en-US" altLang="zh-CN"/>
              <a:t>ARM</a:t>
            </a:r>
            <a:r>
              <a:rPr lang="zh-CN" altLang="en-US"/>
              <a:t>的寄存器的名称。</a:t>
            </a:r>
            <a:endParaRPr lang="zh-CN" altLang="en-US"/>
          </a:p>
          <a:p>
            <a:pPr>
              <a:spcBef>
                <a:spcPct val="0"/>
              </a:spcBef>
            </a:pPr>
            <a:r>
              <a:rPr lang="zh-CN" altLang="en-US"/>
              <a:t>  </a:t>
            </a:r>
            <a:r>
              <a:rPr lang="en-US" altLang="zh-CN"/>
              <a:t>2</a:t>
            </a:r>
            <a:r>
              <a:rPr lang="zh-CN" altLang="en-US"/>
              <a:t>、各种模式下特点。</a:t>
            </a:r>
            <a:endParaRPr lang="zh-CN" altLang="en-US"/>
          </a:p>
        </p:txBody>
      </p:sp>
      <p:sp>
        <p:nvSpPr>
          <p:cNvPr id="780292" name="灯片编号占位符 3"/>
          <p:cNvSpPr txBox="1">
            <a:spLocks noGrp="1"/>
          </p:cNvSpPr>
          <p:nvPr/>
        </p:nvSpPr>
        <p:spPr bwMode="auto">
          <a:xfrm>
            <a:off x="3871125" y="9478342"/>
            <a:ext cx="2961481" cy="498951"/>
          </a:xfrm>
          <a:prstGeom prst="rect">
            <a:avLst/>
          </a:prstGeom>
          <a:noFill/>
          <a:ln w="9525">
            <a:noFill/>
            <a:miter lim="800000"/>
          </a:ln>
        </p:spPr>
        <p:txBody>
          <a:bodyPr anchor="b"/>
          <a:lstStyle/>
          <a:p>
            <a:pPr algn="r"/>
            <a:fld id="{DD251F6D-4D9B-4D09-8310-804B3A3351A6}"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59788" name="Rectangle 4108"/>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endParaRPr lang="en-US" altLang="zh-CN"/>
          </a:p>
        </p:txBody>
      </p:sp>
      <p:sp>
        <p:nvSpPr>
          <p:cNvPr id="459789" name="Rectangle 4109"/>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fld id="{7F802548-B80C-4221-A556-A32B77253EF0}"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fld id="{98BE22A4-02FF-441D-A77B-B3325747FFF7}"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5" name="灯片编号占位符 4"/>
          <p:cNvSpPr>
            <a:spLocks noGrp="1"/>
          </p:cNvSpPr>
          <p:nvPr>
            <p:ph type="sldNum" sz="quarter" idx="11"/>
          </p:nvPr>
        </p:nvSpPr>
        <p:spPr>
          <a:xfrm>
            <a:off x="0" y="6172200"/>
            <a:ext cx="533400" cy="381000"/>
          </a:xfrm>
        </p:spPr>
        <p:txBody>
          <a:bodyPr/>
          <a:lstStyle>
            <a:lvl1pPr>
              <a:defRPr/>
            </a:lvl1pPr>
          </a:lstStyle>
          <a:p>
            <a:fld id="{7E019854-EC7B-41D7-9410-5482ED888D6A}"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1"/>
          </p:nvPr>
        </p:nvSpPr>
        <p:spPr>
          <a:xfrm>
            <a:off x="0" y="6172200"/>
            <a:ext cx="533400" cy="381000"/>
          </a:xfrm>
        </p:spPr>
        <p:txBody>
          <a:bodyPr/>
          <a:lstStyle>
            <a:lvl1pPr>
              <a:defRPr/>
            </a:lvl1pPr>
          </a:lstStyle>
          <a:p>
            <a:fld id="{72091C60-70ED-41F6-8EB0-25D541797200}"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灯片编号占位符 7"/>
          <p:cNvSpPr>
            <a:spLocks noGrp="1"/>
          </p:cNvSpPr>
          <p:nvPr>
            <p:ph type="sldNum" sz="quarter" idx="11"/>
          </p:nvPr>
        </p:nvSpPr>
        <p:spPr>
          <a:xfrm>
            <a:off x="0" y="6172200"/>
            <a:ext cx="533400" cy="381000"/>
          </a:xfrm>
        </p:spPr>
        <p:txBody>
          <a:bodyPr/>
          <a:lstStyle>
            <a:lvl1pPr>
              <a:defRPr/>
            </a:lvl1pPr>
          </a:lstStyle>
          <a:p>
            <a:fld id="{E066FCD6-E725-4828-9827-EB3283669496}"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1"/>
          </p:nvPr>
        </p:nvSpPr>
        <p:spPr>
          <a:xfrm>
            <a:off x="0" y="6172200"/>
            <a:ext cx="533400" cy="381000"/>
          </a:xfrm>
        </p:spPr>
        <p:txBody>
          <a:bodyPr/>
          <a:lstStyle>
            <a:lvl1pPr>
              <a:defRPr/>
            </a:lvl1pPr>
          </a:lstStyle>
          <a:p>
            <a:fld id="{8E5C8C40-6A6E-493D-B322-1FF1F91E5449}"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1"/>
          </p:nvPr>
        </p:nvSpPr>
        <p:spPr>
          <a:xfrm>
            <a:off x="0" y="6357958"/>
            <a:ext cx="533400" cy="381000"/>
          </a:xfrm>
        </p:spPr>
        <p:txBody>
          <a:bodyPr/>
          <a:lstStyle>
            <a:lvl1pPr>
              <a:defRPr/>
            </a:lvl1pPr>
          </a:lstStyle>
          <a:p>
            <a:fld id="{C6410368-8BA8-4E96-850E-C4A47A502909}" type="slidenum">
              <a:rPr lang="en-US" altLang="zh-CN"/>
            </a:fld>
            <a:endParaRPr lang="en-US" altLang="zh-CN" b="0"/>
          </a:p>
        </p:txBody>
      </p:sp>
      <p:sp>
        <p:nvSpPr>
          <p:cNvPr id="6" name="Line 8"/>
          <p:cNvSpPr>
            <a:spLocks noChangeShapeType="1"/>
          </p:cNvSpPr>
          <p:nvPr userDrawn="1"/>
        </p:nvSpPr>
        <p:spPr bwMode="auto">
          <a:xfrm>
            <a:off x="228600" y="1071563"/>
            <a:ext cx="8686800" cy="0"/>
          </a:xfrm>
          <a:prstGeom prst="line">
            <a:avLst/>
          </a:prstGeom>
          <a:noFill/>
          <a:ln w="57150" cmpd="thinThick">
            <a:solidFill>
              <a:schemeClr val="tx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1"/>
          </p:nvPr>
        </p:nvSpPr>
        <p:spPr/>
        <p:txBody>
          <a:bodyPr/>
          <a:lstStyle>
            <a:lvl1pPr>
              <a:defRPr/>
            </a:lvl1pPr>
          </a:lstStyle>
          <a:p>
            <a:fld id="{43CC42EB-9F8A-4615-BE34-F781A3F1E7C0}"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1"/>
          </p:nvPr>
        </p:nvSpPr>
        <p:spPr/>
        <p:txBody>
          <a:bodyPr/>
          <a:lstStyle>
            <a:lvl1pPr>
              <a:defRPr/>
            </a:lvl1pPr>
          </a:lstStyle>
          <a:p>
            <a:fld id="{C6770648-9B95-465F-974D-C5AD60938DE5}"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灯片编号占位符 7"/>
          <p:cNvSpPr>
            <a:spLocks noGrp="1"/>
          </p:cNvSpPr>
          <p:nvPr>
            <p:ph type="sldNum" sz="quarter" idx="11"/>
          </p:nvPr>
        </p:nvSpPr>
        <p:spPr/>
        <p:txBody>
          <a:bodyPr/>
          <a:lstStyle>
            <a:lvl1pPr>
              <a:defRPr/>
            </a:lvl1pPr>
          </a:lstStyle>
          <a:p>
            <a:fld id="{A6285100-6060-4ADA-8924-FB3EFF2B81D8}"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1"/>
          </p:nvPr>
        </p:nvSpPr>
        <p:spPr/>
        <p:txBody>
          <a:bodyPr/>
          <a:lstStyle>
            <a:lvl1pPr>
              <a:defRPr/>
            </a:lvl1pPr>
          </a:lstStyle>
          <a:p>
            <a:fld id="{E6FFFA9B-01A1-4B08-AEEC-2CAE6F8619BC}"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6D10B739-9FB4-4DDD-8FA3-70FE204163F8}"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1"/>
          </p:nvPr>
        </p:nvSpPr>
        <p:spPr/>
        <p:txBody>
          <a:bodyPr/>
          <a:lstStyle>
            <a:lvl1pPr>
              <a:defRPr/>
            </a:lvl1pPr>
          </a:lstStyle>
          <a:p>
            <a:fld id="{83D760FD-28AE-40C3-86E9-8A7A6680DF5C}"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1"/>
          </p:nvPr>
        </p:nvSpPr>
        <p:spPr/>
        <p:txBody>
          <a:bodyPr/>
          <a:lstStyle>
            <a:lvl1pPr>
              <a:defRPr/>
            </a:lvl1pPr>
          </a:lstStyle>
          <a:p>
            <a:fld id="{60463969-DAC3-4A78-BA6D-B07BB7D76078}" type="slidenum">
              <a:rPr lang="en-US" altLang="zh-CN"/>
            </a:fld>
            <a:endParaRPr lang="en-US" altLang="zh-CN" b="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61" name="Rectangle 9"/>
          <p:cNvSpPr>
            <a:spLocks noGrp="1" noChangeArrowheads="1"/>
          </p:cNvSpPr>
          <p:nvPr>
            <p:ph type="title"/>
          </p:nvPr>
        </p:nvSpPr>
        <p:spPr bwMode="auto">
          <a:xfrm>
            <a:off x="1150938" y="617538"/>
            <a:ext cx="7793037"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zh-CN" smtClean="0"/>
              <a:t>Click to edit Master title style</a:t>
            </a:r>
            <a:endParaRPr lang="en-US" altLang="zh-CN" smtClean="0"/>
          </a:p>
        </p:txBody>
      </p:sp>
      <p:sp>
        <p:nvSpPr>
          <p:cNvPr id="458762" name="Rectangle 10"/>
          <p:cNvSpPr>
            <a:spLocks noGrp="1" noChangeArrowheads="1"/>
          </p:cNvSpPr>
          <p:nvPr>
            <p:ph type="body" idx="1"/>
          </p:nvPr>
        </p:nvSpPr>
        <p:spPr bwMode="auto">
          <a:xfrm>
            <a:off x="1182688" y="20177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en-US" altLang="zh-CN" dirty="0" smtClean="0"/>
          </a:p>
        </p:txBody>
      </p:sp>
      <p:sp>
        <p:nvSpPr>
          <p:cNvPr id="458765" name="Rectangle 13"/>
          <p:cNvSpPr>
            <a:spLocks noGrp="1" noChangeArrowheads="1"/>
          </p:cNvSpPr>
          <p:nvPr>
            <p:ph type="sldNum" sz="quarter" idx="4"/>
          </p:nvPr>
        </p:nvSpPr>
        <p:spPr bwMode="auto">
          <a:xfrm>
            <a:off x="0" y="6286520"/>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fld id="{F5F48DA9-82FF-4954-8783-16FC7E1932D6}" type="slidenum">
              <a:rPr lang="en-US" altLang="zh-CN"/>
            </a:fld>
            <a:endParaRPr lang="en-US" altLang="zh-CN"/>
          </a:p>
        </p:txBody>
      </p:sp>
      <p:pic>
        <p:nvPicPr>
          <p:cNvPr id="15" name="图片 14" descr="QQ截图20151206154612.png"/>
          <p:cNvPicPr>
            <a:picLocks noChangeAspect="1"/>
          </p:cNvPicPr>
          <p:nvPr userDrawn="1"/>
        </p:nvPicPr>
        <p:blipFill>
          <a:blip r:embed="rId16"/>
          <a:srcRect r="76887"/>
          <a:stretch>
            <a:fillRect/>
          </a:stretch>
        </p:blipFill>
        <p:spPr bwMode="auto">
          <a:xfrm>
            <a:off x="8384540" y="37465"/>
            <a:ext cx="626110" cy="5803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diagramData" Target="../diagrams/data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 Id="rId3" Type="http://schemas.openxmlformats.org/officeDocument/2006/relationships/oleObject" Target="../embeddings/oleObject2.bin"/><Relationship Id="rId2" Type="http://schemas.openxmlformats.org/officeDocument/2006/relationships/image" Target="../media/image9.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8.emf"/><Relationship Id="rId3" Type="http://schemas.openxmlformats.org/officeDocument/2006/relationships/oleObject" Target="../embeddings/oleObject5.bin"/><Relationship Id="rId2" Type="http://schemas.openxmlformats.org/officeDocument/2006/relationships/image" Target="../media/image37.emf"/><Relationship Id="rId1"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7.emf"/><Relationship Id="rId3" Type="http://schemas.openxmlformats.org/officeDocument/2006/relationships/oleObject" Target="../embeddings/oleObject7.bin"/><Relationship Id="rId2" Type="http://schemas.openxmlformats.org/officeDocument/2006/relationships/image" Target="../media/image39.emf"/><Relationship Id="rId1"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0.emf"/><Relationship Id="rId1" Type="http://schemas.openxmlformats.org/officeDocument/2006/relationships/oleObject" Target="../embeddings/oleObject8.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41.emf"/><Relationship Id="rId3" Type="http://schemas.openxmlformats.org/officeDocument/2006/relationships/oleObject" Target="../embeddings/oleObject10.bin"/><Relationship Id="rId2" Type="http://schemas.openxmlformats.org/officeDocument/2006/relationships/image" Target="../media/image40.e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42.emf"/><Relationship Id="rId3" Type="http://schemas.openxmlformats.org/officeDocument/2006/relationships/oleObject" Target="../embeddings/oleObject12.bin"/><Relationship Id="rId2" Type="http://schemas.openxmlformats.org/officeDocument/2006/relationships/image" Target="../media/image41.emf"/><Relationship Id="rId1" Type="http://schemas.openxmlformats.org/officeDocument/2006/relationships/oleObject" Target="../embeddings/oleObject1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43.emf"/><Relationship Id="rId1"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5.emf"/><Relationship Id="rId3" Type="http://schemas.openxmlformats.org/officeDocument/2006/relationships/oleObject" Target="../embeddings/oleObject15.bin"/><Relationship Id="rId2" Type="http://schemas.openxmlformats.org/officeDocument/2006/relationships/image" Target="../media/image44.emf"/><Relationship Id="rId1" Type="http://schemas.openxmlformats.org/officeDocument/2006/relationships/oleObject" Target="../embeddings/oleObject1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000109"/>
            <a:ext cx="9144000"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6715125" y="5795963"/>
            <a:ext cx="2224088" cy="1062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Rectangle 2"/>
          <p:cNvSpPr txBox="1">
            <a:spLocks noChangeArrowheads="1"/>
          </p:cNvSpPr>
          <p:nvPr/>
        </p:nvSpPr>
        <p:spPr>
          <a:xfrm>
            <a:off x="1143000" y="1857375"/>
            <a:ext cx="6500813" cy="785813"/>
          </a:xfrm>
          <a:prstGeom prst="rect">
            <a:avLst/>
          </a:prstGeom>
        </p:spPr>
        <p:txBody>
          <a:bodyPr/>
          <a:lstStyle/>
          <a:p>
            <a:pPr algn="ctr">
              <a:defRPr/>
            </a:pPr>
            <a:r>
              <a:rPr lang="en-US" altLang="zh-CN" sz="4000" b="1" kern="0" dirty="0">
                <a:solidFill>
                  <a:schemeClr val="tx2"/>
                </a:solidFill>
                <a:latin typeface="Times" pitchFamily="18" charset="0"/>
                <a:ea typeface="+mj-ea"/>
                <a:cs typeface="+mj-cs"/>
              </a:rPr>
              <a:t>《</a:t>
            </a:r>
            <a:r>
              <a:rPr lang="zh-CN" altLang="en-US" sz="4000" b="1" kern="0" dirty="0">
                <a:solidFill>
                  <a:schemeClr val="tx2"/>
                </a:solidFill>
                <a:latin typeface="Times" pitchFamily="18" charset="0"/>
                <a:ea typeface="+mj-ea"/>
                <a:cs typeface="+mj-cs"/>
              </a:rPr>
              <a:t>嵌入式系统设计与应用</a:t>
            </a:r>
            <a:r>
              <a:rPr lang="en-US" altLang="zh-CN" sz="4000" b="1" kern="0" dirty="0">
                <a:solidFill>
                  <a:schemeClr val="tx2"/>
                </a:solidFill>
                <a:latin typeface="Times" pitchFamily="18" charset="0"/>
                <a:ea typeface="+mj-ea"/>
                <a:cs typeface="+mj-cs"/>
              </a:rPr>
              <a:t>》</a:t>
            </a:r>
            <a:endParaRPr lang="en-US" altLang="zh-CN" sz="4000" b="1" kern="0" dirty="0">
              <a:solidFill>
                <a:schemeClr val="tx2"/>
              </a:solidFill>
              <a:latin typeface="Times" pitchFamily="18" charset="0"/>
              <a:ea typeface="+mj-ea"/>
              <a:cs typeface="+mj-cs"/>
            </a:endParaRPr>
          </a:p>
          <a:p>
            <a:pPr algn="ctr">
              <a:defRPr/>
            </a:pPr>
            <a:endParaRPr lang="zh-CN" altLang="zh-CN" sz="3600" kern="0" dirty="0">
              <a:solidFill>
                <a:schemeClr val="tx2"/>
              </a:solidFill>
              <a:latin typeface="Times" pitchFamily="18" charset="0"/>
              <a:ea typeface="+mj-ea"/>
              <a:cs typeface="+mj-cs"/>
            </a:endParaRPr>
          </a:p>
        </p:txBody>
      </p:sp>
      <p:pic>
        <p:nvPicPr>
          <p:cNvPr id="3077" name="图片 2" descr="1 - 副本.jpg"/>
          <p:cNvPicPr>
            <a:picLocks noChangeAspect="1"/>
          </p:cNvPicPr>
          <p:nvPr/>
        </p:nvPicPr>
        <p:blipFill>
          <a:blip r:embed="rId1"/>
          <a:srcRect/>
          <a:stretch>
            <a:fillRect/>
          </a:stretch>
        </p:blipFill>
        <p:spPr bwMode="auto">
          <a:xfrm>
            <a:off x="3286125" y="5765800"/>
            <a:ext cx="1079500" cy="1079500"/>
          </a:xfrm>
          <a:prstGeom prst="rect">
            <a:avLst/>
          </a:prstGeom>
          <a:noFill/>
          <a:ln w="9525">
            <a:noFill/>
            <a:miter lim="800000"/>
            <a:headEnd/>
            <a:tailEnd/>
          </a:ln>
        </p:spPr>
      </p:pic>
      <p:pic>
        <p:nvPicPr>
          <p:cNvPr id="3078" name="图片 3" descr="2 - 副本.jpg"/>
          <p:cNvPicPr>
            <a:picLocks noChangeAspect="1"/>
          </p:cNvPicPr>
          <p:nvPr/>
        </p:nvPicPr>
        <p:blipFill>
          <a:blip r:embed="rId2"/>
          <a:srcRect/>
          <a:stretch>
            <a:fillRect/>
          </a:stretch>
        </p:blipFill>
        <p:spPr bwMode="auto">
          <a:xfrm>
            <a:off x="4381500" y="5765800"/>
            <a:ext cx="1079500" cy="1079500"/>
          </a:xfrm>
          <a:prstGeom prst="rect">
            <a:avLst/>
          </a:prstGeom>
          <a:noFill/>
          <a:ln w="9525">
            <a:noFill/>
            <a:miter lim="800000"/>
            <a:headEnd/>
            <a:tailEnd/>
          </a:ln>
        </p:spPr>
      </p:pic>
      <p:pic>
        <p:nvPicPr>
          <p:cNvPr id="3079" name="图片 4" descr="3 - 信息学院.png"/>
          <p:cNvPicPr>
            <a:picLocks noChangeAspect="1"/>
          </p:cNvPicPr>
          <p:nvPr/>
        </p:nvPicPr>
        <p:blipFill>
          <a:blip r:embed="rId3"/>
          <a:srcRect/>
          <a:stretch>
            <a:fillRect/>
          </a:stretch>
        </p:blipFill>
        <p:spPr bwMode="auto">
          <a:xfrm>
            <a:off x="5476875" y="5765800"/>
            <a:ext cx="1079500" cy="1079500"/>
          </a:xfrm>
          <a:prstGeom prst="rect">
            <a:avLst/>
          </a:prstGeom>
          <a:noFill/>
          <a:ln w="9525">
            <a:noFill/>
            <a:miter lim="800000"/>
            <a:headEnd/>
            <a:tailEnd/>
          </a:ln>
        </p:spPr>
      </p:pic>
      <p:pic>
        <p:nvPicPr>
          <p:cNvPr id="3080" name="图片 5" descr="4 - 树林.png"/>
          <p:cNvPicPr>
            <a:picLocks noChangeAspect="1"/>
          </p:cNvPicPr>
          <p:nvPr/>
        </p:nvPicPr>
        <p:blipFill>
          <a:blip r:embed="rId4"/>
          <a:srcRect/>
          <a:stretch>
            <a:fillRect/>
          </a:stretch>
        </p:blipFill>
        <p:spPr bwMode="auto">
          <a:xfrm>
            <a:off x="2198688" y="5765800"/>
            <a:ext cx="1079500" cy="1079500"/>
          </a:xfrm>
          <a:prstGeom prst="rect">
            <a:avLst/>
          </a:prstGeom>
          <a:noFill/>
          <a:ln w="9525">
            <a:noFill/>
            <a:miter lim="800000"/>
            <a:headEnd/>
            <a:tailEnd/>
          </a:ln>
        </p:spPr>
      </p:pic>
      <p:pic>
        <p:nvPicPr>
          <p:cNvPr id="3081" name="图片 6" descr="5 - 校庆.png"/>
          <p:cNvPicPr>
            <a:picLocks noChangeAspect="1"/>
          </p:cNvPicPr>
          <p:nvPr/>
        </p:nvPicPr>
        <p:blipFill>
          <a:blip r:embed="rId5"/>
          <a:srcRect/>
          <a:stretch>
            <a:fillRect/>
          </a:stretch>
        </p:blipFill>
        <p:spPr bwMode="auto">
          <a:xfrm>
            <a:off x="1103313" y="5765800"/>
            <a:ext cx="1079500" cy="1079500"/>
          </a:xfrm>
          <a:prstGeom prst="rect">
            <a:avLst/>
          </a:prstGeom>
          <a:noFill/>
          <a:ln w="9525">
            <a:noFill/>
            <a:miter lim="800000"/>
            <a:headEnd/>
            <a:tailEnd/>
          </a:ln>
        </p:spPr>
      </p:pic>
      <p:sp>
        <p:nvSpPr>
          <p:cNvPr id="34" name="Rectangle 2"/>
          <p:cNvSpPr txBox="1">
            <a:spLocks noChangeArrowheads="1"/>
          </p:cNvSpPr>
          <p:nvPr/>
        </p:nvSpPr>
        <p:spPr>
          <a:xfrm>
            <a:off x="2071688" y="4214813"/>
            <a:ext cx="4929187" cy="584200"/>
          </a:xfrm>
          <a:prstGeom prst="rect">
            <a:avLst/>
          </a:prstGeom>
        </p:spPr>
        <p:txBody>
          <a:bodyPr/>
          <a:lstStyle/>
          <a:p>
            <a:pPr>
              <a:defRPr/>
            </a:pPr>
            <a:r>
              <a:rPr lang="zh-CN" altLang="en-US" sz="2800" kern="0" dirty="0">
                <a:solidFill>
                  <a:schemeClr val="tx2"/>
                </a:solidFill>
                <a:latin typeface="楷体_GB2312" panose="02010609030101010101" charset="-122"/>
              </a:rPr>
              <a:t>蒲海波 </a:t>
            </a:r>
            <a:r>
              <a:rPr lang="en-US" altLang="zh-CN" sz="2800" kern="0" dirty="0">
                <a:solidFill>
                  <a:schemeClr val="tx2"/>
                </a:solidFill>
                <a:latin typeface="Times"/>
              </a:rPr>
              <a:t>puhb@sicau.edu.cn</a:t>
            </a:r>
            <a:endParaRPr lang="en-US" altLang="zh-CN" sz="2800" kern="0" dirty="0">
              <a:solidFill>
                <a:schemeClr val="tx2"/>
              </a:solidFill>
              <a:latin typeface="Times"/>
            </a:endParaRPr>
          </a:p>
        </p:txBody>
      </p:sp>
      <p:sp>
        <p:nvSpPr>
          <p:cNvPr id="40" name="Rectangle 2"/>
          <p:cNvSpPr txBox="1">
            <a:spLocks noChangeArrowheads="1"/>
          </p:cNvSpPr>
          <p:nvPr/>
        </p:nvSpPr>
        <p:spPr>
          <a:xfrm>
            <a:off x="227013" y="3071816"/>
            <a:ext cx="8593459" cy="785812"/>
          </a:xfrm>
          <a:prstGeom prst="rect">
            <a:avLst/>
          </a:prstGeom>
        </p:spPr>
        <p:txBody>
          <a:bodyPr/>
          <a:lstStyle/>
          <a:p>
            <a:pPr>
              <a:defRPr/>
            </a:pPr>
            <a:r>
              <a:rPr lang="zh-CN" altLang="en-US" sz="3600" b="1" kern="0" dirty="0" smtClean="0">
                <a:solidFill>
                  <a:schemeClr val="tx2"/>
                </a:solidFill>
                <a:latin typeface="Times" pitchFamily="18" charset="0"/>
                <a:ea typeface="+mj-ea"/>
                <a:cs typeface="+mj-cs"/>
              </a:rPr>
              <a:t>第</a:t>
            </a:r>
            <a:r>
              <a:rPr lang="en-US" altLang="zh-CN" sz="3600" b="1" kern="0" dirty="0" smtClean="0">
                <a:solidFill>
                  <a:schemeClr val="tx2"/>
                </a:solidFill>
                <a:latin typeface="Times" pitchFamily="18" charset="0"/>
                <a:ea typeface="+mj-ea"/>
                <a:cs typeface="+mj-cs"/>
              </a:rPr>
              <a:t>2</a:t>
            </a:r>
            <a:r>
              <a:rPr lang="zh-CN" altLang="en-US" sz="3600" b="1" kern="0" dirty="0" smtClean="0">
                <a:solidFill>
                  <a:schemeClr val="tx2"/>
                </a:solidFill>
                <a:latin typeface="Times" pitchFamily="18" charset="0"/>
                <a:ea typeface="+mj-ea"/>
                <a:cs typeface="+mj-cs"/>
              </a:rPr>
              <a:t>章</a:t>
            </a:r>
            <a:r>
              <a:rPr lang="en-US" altLang="zh-CN" sz="3600" b="1" kern="0" dirty="0" smtClean="0">
                <a:solidFill>
                  <a:schemeClr val="tx2"/>
                </a:solidFill>
                <a:latin typeface="Times" pitchFamily="18" charset="0"/>
                <a:ea typeface="+mj-ea"/>
                <a:cs typeface="+mj-cs"/>
              </a:rPr>
              <a:t>  </a:t>
            </a:r>
            <a:r>
              <a:rPr lang="zh-CN" altLang="en-US" sz="3600" b="1" kern="0" dirty="0" smtClean="0">
                <a:solidFill>
                  <a:schemeClr val="tx2"/>
                </a:solidFill>
                <a:latin typeface="Times" pitchFamily="18" charset="0"/>
                <a:ea typeface="+mj-ea"/>
                <a:cs typeface="+mj-cs"/>
              </a:rPr>
              <a:t>嵌入式硬件体系结构及</a:t>
            </a:r>
            <a:r>
              <a:rPr lang="en-US" altLang="zh-CN" sz="3600" b="1" kern="0" dirty="0" smtClean="0">
                <a:solidFill>
                  <a:schemeClr val="tx2"/>
                </a:solidFill>
                <a:latin typeface="Times" pitchFamily="18" charset="0"/>
                <a:ea typeface="+mj-ea"/>
                <a:cs typeface="+mj-cs"/>
              </a:rPr>
              <a:t>ARM</a:t>
            </a:r>
            <a:r>
              <a:rPr lang="zh-CN" altLang="en-US" sz="3600" b="1" kern="0" dirty="0" smtClean="0">
                <a:solidFill>
                  <a:schemeClr val="tx2"/>
                </a:solidFill>
                <a:latin typeface="Times" pitchFamily="18" charset="0"/>
                <a:ea typeface="+mj-ea"/>
                <a:cs typeface="+mj-cs"/>
              </a:rPr>
              <a:t>概述 </a:t>
            </a:r>
            <a:endParaRPr lang="zh-CN" altLang="zh-CN" sz="3600" b="1" kern="0" dirty="0">
              <a:solidFill>
                <a:schemeClr val="tx2"/>
              </a:solidFill>
              <a:latin typeface="Times" pitchFamily="18" charset="0"/>
              <a:ea typeface="+mj-ea"/>
              <a:cs typeface="+mj-cs"/>
            </a:endParaRPr>
          </a:p>
        </p:txBody>
      </p:sp>
      <p:pic>
        <p:nvPicPr>
          <p:cNvPr id="3084" name="图片 19" descr="6.jpg"/>
          <p:cNvPicPr/>
          <p:nvPr/>
        </p:nvPicPr>
        <p:blipFill>
          <a:blip r:embed="rId6"/>
          <a:srcRect/>
          <a:stretch>
            <a:fillRect/>
          </a:stretch>
        </p:blipFill>
        <p:spPr bwMode="auto">
          <a:xfrm>
            <a:off x="7938" y="5765800"/>
            <a:ext cx="1079500" cy="1079500"/>
          </a:xfrm>
          <a:prstGeom prst="rect">
            <a:avLst/>
          </a:prstGeom>
          <a:noFill/>
          <a:ln w="9525">
            <a:noFill/>
            <a:miter lim="800000"/>
            <a:headEnd/>
            <a:tailEnd/>
          </a:ln>
        </p:spPr>
      </p:pic>
      <p:pic>
        <p:nvPicPr>
          <p:cNvPr id="3085" name="图片 14" descr="QQ截图20151206154612.png"/>
          <p:cNvPicPr>
            <a:picLocks noChangeAspect="1"/>
          </p:cNvPicPr>
          <p:nvPr/>
        </p:nvPicPr>
        <p:blipFill>
          <a:blip r:embed="rId7"/>
          <a:srcRect/>
          <a:stretch>
            <a:fillRect/>
          </a:stretch>
        </p:blipFill>
        <p:spPr bwMode="auto">
          <a:xfrm>
            <a:off x="227013" y="215900"/>
            <a:ext cx="3248025" cy="6937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395536" y="1196753"/>
            <a:ext cx="8496944" cy="2448271"/>
          </a:xfrm>
          <a:noFill/>
        </p:spPr>
        <p:txBody>
          <a:bodyPr/>
          <a:lstStyle/>
          <a:p>
            <a:pPr algn="just">
              <a:buFontTx/>
              <a:buNone/>
            </a:pPr>
            <a:r>
              <a:rPr lang="zh-CN" altLang="en-US" sz="2800" b="1" dirty="0" smtClean="0"/>
              <a:t>   将</a:t>
            </a:r>
            <a:r>
              <a:rPr lang="zh-CN" altLang="en-US" sz="2800" b="1" dirty="0"/>
              <a:t>很多</a:t>
            </a:r>
            <a:r>
              <a:rPr lang="en-US" altLang="zh-CN" sz="2800" b="1" dirty="0"/>
              <a:t>DRAM</a:t>
            </a:r>
            <a:r>
              <a:rPr lang="zh-CN" altLang="en-US" sz="2800" b="1" dirty="0"/>
              <a:t>基本存储单元连接到同一个列线（位线）和同一个行线（字线）组成一个矩阵结构，位线和字线相交，就形成了存储单元的地址 </a:t>
            </a:r>
            <a:endParaRPr lang="zh-CN" altLang="en-US" sz="2800" b="1" dirty="0"/>
          </a:p>
        </p:txBody>
      </p:sp>
      <p:pic>
        <p:nvPicPr>
          <p:cNvPr id="686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780928"/>
            <a:ext cx="5831685" cy="339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9" name="内容占位符 2"/>
          <p:cNvSpPr>
            <a:spLocks noGrp="1"/>
          </p:cNvSpPr>
          <p:nvPr>
            <p:ph idx="1"/>
          </p:nvPr>
        </p:nvSpPr>
        <p:spPr>
          <a:xfrm>
            <a:off x="642910" y="2017713"/>
            <a:ext cx="7772400" cy="4114800"/>
          </a:xfrm>
        </p:spPr>
        <p:txBody>
          <a:bodyPr/>
          <a:lstStyle/>
          <a:p>
            <a:pPr>
              <a:buFont typeface="Wingdings" panose="05000000000000000000" pitchFamily="2" charset="2"/>
              <a:buChar char="Ø"/>
            </a:pPr>
            <a:r>
              <a:rPr lang="zh-CN" altLang="en-US" sz="2400" b="1" dirty="0"/>
              <a:t>当</a:t>
            </a:r>
            <a:r>
              <a:rPr lang="en-US" altLang="zh-CN" sz="2400" b="1" dirty="0"/>
              <a:t>CPSR</a:t>
            </a:r>
            <a:r>
              <a:rPr lang="zh-CN" altLang="en-US" sz="2400" b="1" dirty="0"/>
              <a:t>中的相应</a:t>
            </a:r>
            <a:r>
              <a:rPr lang="en-US" altLang="zh-CN" sz="2400" b="1" dirty="0"/>
              <a:t>F</a:t>
            </a:r>
            <a:r>
              <a:rPr lang="zh-CN" altLang="en-US" sz="2400" b="1" dirty="0"/>
              <a:t>位被清零时，内核的</a:t>
            </a:r>
            <a:r>
              <a:rPr lang="en-US" altLang="zh-CN" sz="2400" b="1" dirty="0" err="1"/>
              <a:t>nFIR</a:t>
            </a:r>
            <a:r>
              <a:rPr lang="zh-CN" altLang="en-US" sz="2400" b="1" dirty="0"/>
              <a:t>信号被拉低时可产生</a:t>
            </a:r>
            <a:r>
              <a:rPr lang="en-US" altLang="zh-CN" sz="2400" b="1" dirty="0"/>
              <a:t>FIR</a:t>
            </a:r>
            <a:r>
              <a:rPr lang="zh-CN" altLang="en-US" sz="2400" b="1" dirty="0"/>
              <a:t>异常，</a:t>
            </a:r>
            <a:r>
              <a:rPr lang="en-US" altLang="zh-CN" sz="2400" b="1" dirty="0">
                <a:solidFill>
                  <a:srgbClr val="FF0000"/>
                </a:solidFill>
              </a:rPr>
              <a:t>FIQ</a:t>
            </a:r>
            <a:r>
              <a:rPr lang="zh-CN" altLang="en-US" sz="2400" b="1" dirty="0">
                <a:solidFill>
                  <a:srgbClr val="FF0000"/>
                </a:solidFill>
              </a:rPr>
              <a:t>异常是优先级最高的中断</a:t>
            </a:r>
            <a:r>
              <a:rPr lang="zh-CN" altLang="en-US" sz="2400" b="1" dirty="0"/>
              <a:t>；</a:t>
            </a:r>
            <a:endParaRPr lang="zh-CN" altLang="en-US" sz="2400" b="1" dirty="0"/>
          </a:p>
          <a:p>
            <a:endParaRPr lang="zh-CN" altLang="en-US" sz="2400" b="1" dirty="0"/>
          </a:p>
          <a:p>
            <a:pPr>
              <a:buFont typeface="Wingdings" panose="05000000000000000000" pitchFamily="2" charset="2"/>
              <a:buChar char="Ø"/>
            </a:pPr>
            <a:r>
              <a:rPr lang="en-US" altLang="zh-CN" sz="2400" b="1" dirty="0"/>
              <a:t>FIQ</a:t>
            </a:r>
            <a:r>
              <a:rPr lang="zh-CN" altLang="en-US" sz="2400" b="1" dirty="0"/>
              <a:t>异常的进入和退出与</a:t>
            </a:r>
            <a:r>
              <a:rPr lang="en-US" altLang="zh-CN" sz="2400" b="1" dirty="0"/>
              <a:t>IRQ</a:t>
            </a:r>
            <a:r>
              <a:rPr lang="zh-CN" altLang="en-US" sz="2400" b="1" dirty="0"/>
              <a:t>异常类似；</a:t>
            </a:r>
            <a:endParaRPr lang="zh-CN" altLang="en-US" sz="2400" b="1" dirty="0"/>
          </a:p>
          <a:p>
            <a:endParaRPr lang="zh-CN" altLang="en-US" sz="2400" b="1" dirty="0"/>
          </a:p>
          <a:p>
            <a:pPr>
              <a:buFont typeface="Wingdings" panose="05000000000000000000" pitchFamily="2" charset="2"/>
              <a:buChar char="Ø"/>
            </a:pPr>
            <a:r>
              <a:rPr lang="zh-CN" altLang="en-US" sz="2400" b="1" dirty="0"/>
              <a:t>快速中断模式有</a:t>
            </a:r>
            <a:r>
              <a:rPr lang="en-US" altLang="zh-CN" sz="2400" b="1" dirty="0"/>
              <a:t>8</a:t>
            </a:r>
            <a:r>
              <a:rPr lang="zh-CN" altLang="en-US" sz="2400" b="1" dirty="0"/>
              <a:t>个专用的寄存器，可用来满足寄存器保护的需要，因此从其他模式进入</a:t>
            </a:r>
            <a:r>
              <a:rPr lang="en-US" altLang="zh-CN" sz="2400" b="1" dirty="0"/>
              <a:t>FIQ</a:t>
            </a:r>
            <a:r>
              <a:rPr lang="zh-CN" altLang="en-US" sz="2400" b="1" dirty="0"/>
              <a:t>模式时这些寄存器不用压栈了，提高程序运行的速度，且在中断入口地址的安排上，</a:t>
            </a:r>
            <a:r>
              <a:rPr lang="en-US" altLang="zh-CN" sz="2400" b="1" dirty="0"/>
              <a:t>FIQ</a:t>
            </a:r>
            <a:r>
              <a:rPr lang="zh-CN" altLang="en-US" sz="2400" b="1" dirty="0"/>
              <a:t>处于所有异常入口的最后，这是为了让用户可以从</a:t>
            </a:r>
            <a:r>
              <a:rPr lang="en-US" altLang="zh-CN" sz="2400" b="1" dirty="0"/>
              <a:t>FIQ</a:t>
            </a:r>
            <a:r>
              <a:rPr lang="zh-CN" altLang="en-US" sz="2400" b="1" dirty="0"/>
              <a:t>异常入口处（</a:t>
            </a:r>
            <a:r>
              <a:rPr lang="en-US" altLang="zh-CN" sz="2400" b="1" dirty="0"/>
              <a:t>0x1c</a:t>
            </a:r>
            <a:r>
              <a:rPr lang="zh-CN" altLang="en-US" sz="2400" b="1" dirty="0"/>
              <a:t>）就开始安排中断服务程序，而不需要再次跳转。</a:t>
            </a:r>
            <a:endParaRPr lang="zh-CN" altLang="en-US" sz="2400" b="1" dirty="0"/>
          </a:p>
          <a:p>
            <a:endParaRPr lang="en-US" altLang="zh-CN" sz="2400" b="1" dirty="0"/>
          </a:p>
        </p:txBody>
      </p:sp>
      <p:sp>
        <p:nvSpPr>
          <p:cNvPr id="6" name="灯片编号占位符 2"/>
          <p:cNvSpPr>
            <a:spLocks noGrp="1"/>
          </p:cNvSpPr>
          <p:nvPr>
            <p:ph type="sldNum" sz="quarter" idx="11"/>
          </p:nvPr>
        </p:nvSpPr>
        <p:spPr/>
        <p:txBody>
          <a:bodyPr/>
          <a:lstStyle/>
          <a:p>
            <a:fld id="{199BC5A4-6E89-4F51-B0D9-4F27FEDD6E97}" type="slidenum">
              <a:rPr lang="en-US" altLang="zh-CN"/>
            </a:fld>
            <a:endParaRPr lang="en-US" altLang="zh-CN" b="0"/>
          </a:p>
        </p:txBody>
      </p:sp>
      <p:sp>
        <p:nvSpPr>
          <p:cNvPr id="4" name="圆角矩形 3"/>
          <p:cNvSpPr/>
          <p:nvPr/>
        </p:nvSpPr>
        <p:spPr bwMode="auto">
          <a:xfrm>
            <a:off x="228600" y="1306513"/>
            <a:ext cx="3657600" cy="533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zh-CN" altLang="en-US" sz="2400" b="1" dirty="0">
                <a:solidFill>
                  <a:schemeClr val="tx1"/>
                </a:solidFill>
              </a:rPr>
              <a:t>快速中断异常</a:t>
            </a:r>
            <a:endParaRPr kumimoji="0" lang="zh-CN" altLang="en-US" sz="2400" b="1" dirty="0">
              <a:solidFill>
                <a:schemeClr val="tx1"/>
              </a:solidFill>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910339">
                                            <p:txEl>
                                              <p:pRg st="0" end="0"/>
                                            </p:txEl>
                                          </p:spTgt>
                                        </p:tgtEl>
                                        <p:attrNameLst>
                                          <p:attrName>style.visibility</p:attrName>
                                        </p:attrNameLst>
                                      </p:cBhvr>
                                      <p:to>
                                        <p:strVal val="visible"/>
                                      </p:to>
                                    </p:set>
                                    <p:animEffect transition="in" filter="blinds(horizontal)">
                                      <p:cBhvr>
                                        <p:cTn id="12" dur="500"/>
                                        <p:tgtEl>
                                          <p:spTgt spid="910339">
                                            <p:txEl>
                                              <p:pRg st="0" end="0"/>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910339">
                                            <p:txEl>
                                              <p:pRg st="2" end="2"/>
                                            </p:txEl>
                                          </p:spTgt>
                                        </p:tgtEl>
                                        <p:attrNameLst>
                                          <p:attrName>style.visibility</p:attrName>
                                        </p:attrNameLst>
                                      </p:cBhvr>
                                      <p:to>
                                        <p:strVal val="visible"/>
                                      </p:to>
                                    </p:set>
                                    <p:animEffect transition="in" filter="blinds(horizontal)">
                                      <p:cBhvr>
                                        <p:cTn id="16" dur="500"/>
                                        <p:tgtEl>
                                          <p:spTgt spid="91033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0339">
                                            <p:txEl>
                                              <p:pRg st="4" end="4"/>
                                            </p:txEl>
                                          </p:spTgt>
                                        </p:tgtEl>
                                        <p:attrNameLst>
                                          <p:attrName>style.visibility</p:attrName>
                                        </p:attrNameLst>
                                      </p:cBhvr>
                                      <p:to>
                                        <p:strVal val="visible"/>
                                      </p:to>
                                    </p:set>
                                    <p:animEffect transition="in" filter="blinds(horizontal)">
                                      <p:cBhvr>
                                        <p:cTn id="21" dur="500"/>
                                        <p:tgtEl>
                                          <p:spTgt spid="910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9"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fld id="{8E533B1D-9F1C-424D-BA55-D7E98A4C6EA5}" type="slidenum">
              <a:rPr lang="en-US" altLang="zh-CN"/>
            </a:fld>
            <a:endParaRPr lang="en-US" altLang="zh-CN" b="0"/>
          </a:p>
        </p:txBody>
      </p:sp>
      <p:graphicFrame>
        <p:nvGraphicFramePr>
          <p:cNvPr id="27" name="图示 26"/>
          <p:cNvGraphicFramePr/>
          <p:nvPr/>
        </p:nvGraphicFramePr>
        <p:xfrm>
          <a:off x="1524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8" name="圆角矩形 27"/>
          <p:cNvSpPr/>
          <p:nvPr/>
        </p:nvSpPr>
        <p:spPr bwMode="auto">
          <a:xfrm>
            <a:off x="7467600" y="1524000"/>
            <a:ext cx="1447800" cy="457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kumimoji="0" lang="zh-CN" altLang="en-US" sz="1800" b="1" dirty="0">
                <a:solidFill>
                  <a:schemeClr val="tx1"/>
                </a:solidFill>
                <a:latin typeface="Arial" panose="020B0604020202020204" pitchFamily="34" charset="0"/>
                <a:ea typeface="宋体" panose="02010600030101010101" pitchFamily="2" charset="-122"/>
              </a:rPr>
              <a:t>高优先级</a:t>
            </a:r>
            <a:endParaRPr kumimoji="0" lang="zh-CN" altLang="en-US" sz="1800" b="1" dirty="0">
              <a:solidFill>
                <a:schemeClr val="tx1"/>
              </a:solidFill>
              <a:latin typeface="Arial" panose="020B0604020202020204" pitchFamily="34" charset="0"/>
              <a:ea typeface="宋体" panose="02010600030101010101" pitchFamily="2" charset="-122"/>
            </a:endParaRPr>
          </a:p>
        </p:txBody>
      </p:sp>
      <p:sp>
        <p:nvSpPr>
          <p:cNvPr id="29" name="圆角矩形 28"/>
          <p:cNvSpPr/>
          <p:nvPr/>
        </p:nvSpPr>
        <p:spPr bwMode="auto">
          <a:xfrm>
            <a:off x="7467600" y="4876800"/>
            <a:ext cx="1447800" cy="457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kumimoji="0" lang="zh-CN" altLang="en-US" sz="1800" b="1" dirty="0">
                <a:solidFill>
                  <a:schemeClr val="tx1"/>
                </a:solidFill>
                <a:latin typeface="Arial" panose="020B0604020202020204" pitchFamily="34" charset="0"/>
                <a:ea typeface="宋体" panose="02010600030101010101" pitchFamily="2" charset="-122"/>
              </a:rPr>
              <a:t>低优先级</a:t>
            </a:r>
            <a:endParaRPr kumimoji="0" lang="zh-CN" altLang="en-US" sz="1800" b="1" dirty="0">
              <a:solidFill>
                <a:schemeClr val="tx1"/>
              </a:solidFill>
              <a:latin typeface="Arial" panose="020B0604020202020204" pitchFamily="34" charset="0"/>
              <a:ea typeface="宋体" panose="02010600030101010101" pitchFamily="2" charset="-122"/>
            </a:endParaRPr>
          </a:p>
        </p:txBody>
      </p:sp>
      <p:sp>
        <p:nvSpPr>
          <p:cNvPr id="30" name="下箭头 29"/>
          <p:cNvSpPr/>
          <p:nvPr/>
        </p:nvSpPr>
        <p:spPr bwMode="auto">
          <a:xfrm>
            <a:off x="6858000" y="1600200"/>
            <a:ext cx="304800" cy="3657600"/>
          </a:xfrm>
          <a:prstGeom prst="downArrow">
            <a:avLst/>
          </a:prstGeom>
          <a:solidFill>
            <a:srgbClr val="FFC000"/>
          </a:solidFill>
          <a:ln>
            <a:solidFill>
              <a:srgbClr val="FFC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endParaRPr kumimoji="0" lang="zh-CN" altLang="en-US" sz="1800" b="1">
              <a:solidFill>
                <a:schemeClr val="tx1"/>
              </a:solidFill>
              <a:latin typeface="Arial" panose="020B0604020202020204" pitchFamily="34" charset="0"/>
              <a:ea typeface="宋体" panose="02010600030101010101" pitchFamily="2" charset="-122"/>
            </a:endParaRPr>
          </a:p>
        </p:txBody>
      </p:sp>
      <p:sp>
        <p:nvSpPr>
          <p:cNvPr id="12"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52" y="1171588"/>
            <a:ext cx="7772400" cy="971528"/>
          </a:xfrm>
        </p:spPr>
        <p:txBody>
          <a:bodyPr/>
          <a:lstStyle/>
          <a:p>
            <a:pPr>
              <a:buFont typeface="Wingdings" panose="05000000000000000000" pitchFamily="2" charset="2"/>
              <a:buChar char="Ø"/>
            </a:pPr>
            <a:r>
              <a:rPr lang="en-US" altLang="zh-CN" sz="2400" b="1" dirty="0"/>
              <a:t>ARM</a:t>
            </a:r>
            <a:r>
              <a:rPr lang="zh-CN" altLang="en-US" sz="2400" b="1" dirty="0"/>
              <a:t>有两种外部中断</a:t>
            </a:r>
            <a:r>
              <a:rPr lang="en-US" altLang="zh-CN" sz="2400" b="1" dirty="0"/>
              <a:t>----FIQ</a:t>
            </a:r>
            <a:r>
              <a:rPr lang="zh-CN" altLang="en-US" sz="2400" b="1" dirty="0"/>
              <a:t>和</a:t>
            </a:r>
            <a:r>
              <a:rPr lang="en-US" altLang="zh-CN" sz="2400" b="1" dirty="0"/>
              <a:t>IRQ.</a:t>
            </a:r>
            <a:endParaRPr lang="en-US" altLang="zh-CN" sz="2400" b="1" dirty="0"/>
          </a:p>
          <a:p>
            <a:pPr>
              <a:buFont typeface="Wingdings" panose="05000000000000000000" pitchFamily="2" charset="2"/>
              <a:buChar char="Ø"/>
            </a:pPr>
            <a:r>
              <a:rPr lang="zh-CN" altLang="en-US" sz="2400" b="1" dirty="0"/>
              <a:t>绝大多数</a:t>
            </a:r>
            <a:r>
              <a:rPr lang="en-US" altLang="zh-CN" sz="2400" b="1" dirty="0"/>
              <a:t>ARM</a:t>
            </a:r>
            <a:r>
              <a:rPr lang="zh-CN" altLang="en-US" sz="2400" b="1" dirty="0"/>
              <a:t>系统不只两个中断源．</a:t>
            </a:r>
            <a:endParaRPr lang="zh-CN" altLang="en-US" sz="2400" b="1" dirty="0"/>
          </a:p>
          <a:p>
            <a:pPr>
              <a:buFont typeface="Wingdings" panose="05000000000000000000" pitchFamily="2" charset="2"/>
              <a:buChar char="Ø"/>
            </a:pPr>
            <a:endParaRPr lang="en-US" altLang="zh-CN" sz="2400" b="1" dirty="0"/>
          </a:p>
        </p:txBody>
      </p:sp>
      <p:sp>
        <p:nvSpPr>
          <p:cNvPr id="21" name="灯片编号占位符 2"/>
          <p:cNvSpPr>
            <a:spLocks noGrp="1"/>
          </p:cNvSpPr>
          <p:nvPr>
            <p:ph type="sldNum" sz="quarter" idx="11"/>
          </p:nvPr>
        </p:nvSpPr>
        <p:spPr/>
        <p:txBody>
          <a:bodyPr/>
          <a:lstStyle/>
          <a:p>
            <a:fld id="{0BFC96AA-CF8F-4241-A008-8DC038AAED7C}" type="slidenum">
              <a:rPr lang="en-US" altLang="zh-CN"/>
            </a:fld>
            <a:endParaRPr lang="en-US" altLang="zh-CN" b="0"/>
          </a:p>
        </p:txBody>
      </p:sp>
      <p:sp>
        <p:nvSpPr>
          <p:cNvPr id="4" name="Freeform 23"/>
          <p:cNvSpPr/>
          <p:nvPr/>
        </p:nvSpPr>
        <p:spPr bwMode="gray">
          <a:xfrm>
            <a:off x="1627188" y="3529013"/>
            <a:ext cx="5764212" cy="1006475"/>
          </a:xfrm>
          <a:custGeom>
            <a:avLst/>
            <a:gdLst>
              <a:gd name="T0" fmla="*/ 3205 w 3205"/>
              <a:gd name="T1" fmla="*/ 0 h 312"/>
              <a:gd name="T2" fmla="*/ 3201 w 3205"/>
              <a:gd name="T3" fmla="*/ 312 h 312"/>
              <a:gd name="T4" fmla="*/ 0 w 3205"/>
              <a:gd name="T5" fmla="*/ 312 h 312"/>
              <a:gd name="T6" fmla="*/ 0 w 3205"/>
              <a:gd name="T7" fmla="*/ 147 h 312"/>
              <a:gd name="T8" fmla="*/ 0 60000 65536"/>
              <a:gd name="T9" fmla="*/ 0 60000 65536"/>
              <a:gd name="T10" fmla="*/ 0 60000 65536"/>
              <a:gd name="T11" fmla="*/ 0 60000 65536"/>
              <a:gd name="T12" fmla="*/ 0 w 3205"/>
              <a:gd name="T13" fmla="*/ 0 h 312"/>
              <a:gd name="T14" fmla="*/ 3205 w 3205"/>
              <a:gd name="T15" fmla="*/ 312 h 312"/>
            </a:gdLst>
            <a:ahLst/>
            <a:cxnLst>
              <a:cxn ang="T8">
                <a:pos x="T0" y="T1"/>
              </a:cxn>
              <a:cxn ang="T9">
                <a:pos x="T2" y="T3"/>
              </a:cxn>
              <a:cxn ang="T10">
                <a:pos x="T4" y="T5"/>
              </a:cxn>
              <a:cxn ang="T11">
                <a:pos x="T6" y="T7"/>
              </a:cxn>
            </a:cxnLst>
            <a:rect l="T12" t="T13" r="T14" b="T15"/>
            <a:pathLst>
              <a:path w="3205" h="312">
                <a:moveTo>
                  <a:pt x="3205" y="0"/>
                </a:moveTo>
                <a:lnTo>
                  <a:pt x="3201" y="312"/>
                </a:lnTo>
                <a:lnTo>
                  <a:pt x="0" y="312"/>
                </a:lnTo>
                <a:lnTo>
                  <a:pt x="0" y="147"/>
                </a:lnTo>
              </a:path>
            </a:pathLst>
          </a:custGeom>
          <a:noFill/>
          <a:ln w="28575">
            <a:solidFill>
              <a:srgbClr val="C00000"/>
            </a:solidFill>
            <a:prstDash val="sysDot"/>
            <a:round/>
            <a:headEnd type="none" w="sm" len="sm"/>
            <a:tailEnd type="triangle" w="med" len="med"/>
          </a:ln>
        </p:spPr>
        <p:txBody>
          <a:bodyPr wrap="none" anchor="ctr"/>
          <a:lstStyle/>
          <a:p>
            <a:pPr algn="l"/>
            <a:endParaRPr kumimoji="0" lang="en-US" altLang="zh-CN" sz="1800" b="1">
              <a:latin typeface="Arial" panose="020B0604020202020204" pitchFamily="34" charset="0"/>
              <a:ea typeface="宋体" panose="02010600030101010101" pitchFamily="2" charset="-122"/>
            </a:endParaRPr>
          </a:p>
          <a:p>
            <a:pPr algn="l"/>
            <a:endParaRPr kumimoji="0" lang="en-US" altLang="zh-CN" sz="1800" b="1">
              <a:latin typeface="Arial" panose="020B0604020202020204" pitchFamily="34" charset="0"/>
              <a:ea typeface="宋体" panose="02010600030101010101" pitchFamily="2" charset="-122"/>
            </a:endParaRPr>
          </a:p>
          <a:p>
            <a:pPr algn="l"/>
            <a:r>
              <a:rPr kumimoji="0" lang="zh-CN" altLang="en-US" sz="1800" b="1">
                <a:latin typeface="Arial" panose="020B0604020202020204" pitchFamily="34" charset="0"/>
                <a:ea typeface="宋体" panose="02010600030101010101" pitchFamily="2" charset="-122"/>
              </a:rPr>
              <a:t>　　　　　　</a:t>
            </a:r>
            <a:r>
              <a:rPr kumimoji="0" lang="en-US" altLang="zh-CN" sz="1800" b="1">
                <a:latin typeface="Arial" panose="020B0604020202020204" pitchFamily="34" charset="0"/>
                <a:ea typeface="宋体" panose="02010600030101010101" pitchFamily="2" charset="-122"/>
              </a:rPr>
              <a:t>ARM</a:t>
            </a:r>
            <a:r>
              <a:rPr kumimoji="0" lang="zh-CN" altLang="en-US" sz="1800" b="1">
                <a:latin typeface="Arial" panose="020B0604020202020204" pitchFamily="34" charset="0"/>
                <a:ea typeface="宋体" panose="02010600030101010101" pitchFamily="2" charset="-122"/>
              </a:rPr>
              <a:t>写外设来清除中断源</a:t>
            </a:r>
            <a:endParaRPr kumimoji="0" lang="zh-CN" altLang="en-US" sz="1800" b="1">
              <a:latin typeface="Arial" panose="020B0604020202020204" pitchFamily="34" charset="0"/>
              <a:ea typeface="宋体" panose="02010600030101010101" pitchFamily="2" charset="-122"/>
            </a:endParaRPr>
          </a:p>
        </p:txBody>
      </p:sp>
      <p:sp>
        <p:nvSpPr>
          <p:cNvPr id="17" name="Freeform 20"/>
          <p:cNvSpPr/>
          <p:nvPr/>
        </p:nvSpPr>
        <p:spPr bwMode="gray">
          <a:xfrm>
            <a:off x="4027488" y="2362200"/>
            <a:ext cx="3363912" cy="584200"/>
          </a:xfrm>
          <a:custGeom>
            <a:avLst/>
            <a:gdLst>
              <a:gd name="T0" fmla="*/ 1 w 1744"/>
              <a:gd name="T1" fmla="*/ 168 h 252"/>
              <a:gd name="T2" fmla="*/ 0 w 1744"/>
              <a:gd name="T3" fmla="*/ 2 h 252"/>
              <a:gd name="T4" fmla="*/ 1744 w 1744"/>
              <a:gd name="T5" fmla="*/ 0 h 252"/>
              <a:gd name="T6" fmla="*/ 1740 w 1744"/>
              <a:gd name="T7" fmla="*/ 252 h 252"/>
              <a:gd name="T8" fmla="*/ 0 60000 65536"/>
              <a:gd name="T9" fmla="*/ 0 60000 65536"/>
              <a:gd name="T10" fmla="*/ 0 60000 65536"/>
              <a:gd name="T11" fmla="*/ 0 60000 65536"/>
              <a:gd name="T12" fmla="*/ 0 w 1744"/>
              <a:gd name="T13" fmla="*/ 0 h 252"/>
              <a:gd name="T14" fmla="*/ 1744 w 1744"/>
              <a:gd name="T15" fmla="*/ 252 h 252"/>
            </a:gdLst>
            <a:ahLst/>
            <a:cxnLst>
              <a:cxn ang="T8">
                <a:pos x="T0" y="T1"/>
              </a:cxn>
              <a:cxn ang="T9">
                <a:pos x="T2" y="T3"/>
              </a:cxn>
              <a:cxn ang="T10">
                <a:pos x="T4" y="T5"/>
              </a:cxn>
              <a:cxn ang="T11">
                <a:pos x="T6" y="T7"/>
              </a:cxn>
            </a:cxnLst>
            <a:rect l="T12" t="T13" r="T14" b="T15"/>
            <a:pathLst>
              <a:path w="1744" h="252">
                <a:moveTo>
                  <a:pt x="1" y="168"/>
                </a:moveTo>
                <a:lnTo>
                  <a:pt x="0" y="2"/>
                </a:lnTo>
                <a:lnTo>
                  <a:pt x="1744" y="0"/>
                </a:lnTo>
                <a:lnTo>
                  <a:pt x="1740" y="252"/>
                </a:lnTo>
              </a:path>
            </a:pathLst>
          </a:custGeom>
          <a:solidFill>
            <a:schemeClr val="bg1"/>
          </a:solidFill>
          <a:ln w="38100">
            <a:solidFill>
              <a:srgbClr val="C00000"/>
            </a:solidFill>
            <a:prstDash val="sysDot"/>
            <a:round/>
            <a:headEnd type="none" w="sm" len="sm"/>
            <a:tailEnd type="triangle" w="med" len="med"/>
          </a:ln>
        </p:spPr>
        <p:txBody>
          <a:bodyPr wrap="none" anchor="ctr"/>
          <a:lstStyle/>
          <a:p>
            <a:pPr algn="l"/>
            <a:r>
              <a:rPr kumimoji="0" lang="zh-CN" altLang="en-US" sz="1800" b="1">
                <a:latin typeface="Arial" panose="020B0604020202020204" pitchFamily="34" charset="0"/>
                <a:ea typeface="宋体" panose="02010600030101010101" pitchFamily="2" charset="-122"/>
              </a:rPr>
              <a:t>读中断控制寄存器，得到中断号</a:t>
            </a:r>
            <a:endParaRPr kumimoji="0" lang="zh-CN" altLang="en-US" sz="1800" b="1">
              <a:latin typeface="Arial" panose="020B0604020202020204" pitchFamily="34" charset="0"/>
              <a:ea typeface="宋体" panose="02010600030101010101" pitchFamily="2" charset="-122"/>
            </a:endParaRPr>
          </a:p>
        </p:txBody>
      </p:sp>
      <p:grpSp>
        <p:nvGrpSpPr>
          <p:cNvPr id="22" name="组合 21"/>
          <p:cNvGrpSpPr/>
          <p:nvPr/>
        </p:nvGrpSpPr>
        <p:grpSpPr bwMode="auto">
          <a:xfrm>
            <a:off x="990600" y="2790825"/>
            <a:ext cx="6934200" cy="1371600"/>
            <a:chOff x="990600" y="2714625"/>
            <a:chExt cx="6934200" cy="1371600"/>
          </a:xfrm>
        </p:grpSpPr>
        <p:sp>
          <p:nvSpPr>
            <p:cNvPr id="921607" name="Rectangle 4"/>
            <p:cNvSpPr>
              <a:spLocks noChangeArrowheads="1"/>
            </p:cNvSpPr>
            <p:nvPr/>
          </p:nvSpPr>
          <p:spPr bwMode="gray">
            <a:xfrm>
              <a:off x="3352800" y="2714625"/>
              <a:ext cx="1371600" cy="1371600"/>
            </a:xfrm>
            <a:prstGeom prst="rect">
              <a:avLst/>
            </a:prstGeom>
            <a:solidFill>
              <a:srgbClr val="A5D0E3"/>
            </a:solidFill>
            <a:ln w="12700">
              <a:solidFill>
                <a:schemeClr val="tx1"/>
              </a:solidFill>
              <a:miter lim="800000"/>
              <a:headEnd type="none" w="sm" len="sm"/>
              <a:tailEnd type="none" w="sm" len="sm"/>
            </a:ln>
          </p:spPr>
          <p:txBody>
            <a:bodyPr wrap="none" anchor="ctr" anchorCtr="1"/>
            <a:lstStyle/>
            <a:p>
              <a:pPr algn="l"/>
              <a:r>
                <a:rPr kumimoji="0" lang="en-US" altLang="zh-CN" sz="1600" b="1">
                  <a:latin typeface="Arial" panose="020B0604020202020204" pitchFamily="34" charset="0"/>
                  <a:ea typeface="宋体" panose="02010600030101010101" pitchFamily="2" charset="-122"/>
                </a:rPr>
                <a:t>Memory </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Mapped</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Interrupt </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Controller</a:t>
              </a:r>
              <a:endParaRPr kumimoji="0" lang="en-US" altLang="zh-CN" sz="1600" b="1">
                <a:ea typeface="宋体" panose="02010600030101010101" pitchFamily="2" charset="-122"/>
              </a:endParaRPr>
            </a:p>
          </p:txBody>
        </p:sp>
        <p:sp>
          <p:nvSpPr>
            <p:cNvPr id="921608" name="Text Box 6"/>
            <p:cNvSpPr txBox="1">
              <a:spLocks noChangeArrowheads="1"/>
            </p:cNvSpPr>
            <p:nvPr/>
          </p:nvSpPr>
          <p:spPr bwMode="gray">
            <a:xfrm>
              <a:off x="5029200" y="2714625"/>
              <a:ext cx="762000" cy="336550"/>
            </a:xfrm>
            <a:prstGeom prst="rect">
              <a:avLst/>
            </a:prstGeom>
            <a:noFill/>
            <a:ln w="12700">
              <a:noFill/>
              <a:miter lim="800000"/>
              <a:headEnd type="none" w="sm" len="sm"/>
              <a:tailEnd type="none" w="sm" len="sm"/>
            </a:ln>
          </p:spPr>
          <p:txBody>
            <a:bodyPr>
              <a:spAutoFit/>
            </a:bodyPr>
            <a:lstStyle/>
            <a:p>
              <a:pPr algn="l"/>
              <a:r>
                <a:rPr kumimoji="0" lang="en-US" altLang="zh-CN" sz="1600" b="1">
                  <a:latin typeface="Arial" panose="020B0604020202020204" pitchFamily="34" charset="0"/>
                  <a:ea typeface="宋体" panose="02010600030101010101" pitchFamily="2" charset="-122"/>
                </a:rPr>
                <a:t>nIRQ</a:t>
              </a:r>
              <a:endParaRPr kumimoji="0" lang="en-US" altLang="zh-CN" sz="1600" b="1">
                <a:latin typeface="Arial" panose="020B0604020202020204" pitchFamily="34" charset="0"/>
                <a:ea typeface="宋体" panose="02010600030101010101" pitchFamily="2" charset="-122"/>
              </a:endParaRPr>
            </a:p>
          </p:txBody>
        </p:sp>
        <p:sp>
          <p:nvSpPr>
            <p:cNvPr id="921609" name="Line 10"/>
            <p:cNvSpPr>
              <a:spLocks noChangeShapeType="1"/>
            </p:cNvSpPr>
            <p:nvPr/>
          </p:nvSpPr>
          <p:spPr bwMode="gray">
            <a:xfrm flipH="1">
              <a:off x="2362200" y="3089275"/>
              <a:ext cx="990600" cy="0"/>
            </a:xfrm>
            <a:prstGeom prst="line">
              <a:avLst/>
            </a:prstGeom>
            <a:noFill/>
            <a:ln w="12700">
              <a:solidFill>
                <a:schemeClr val="tx1"/>
              </a:solidFill>
              <a:round/>
              <a:headEnd type="triangle" w="sm" len="sm"/>
              <a:tailEnd type="none" w="sm" len="sm"/>
            </a:ln>
          </p:spPr>
          <p:txBody>
            <a:bodyPr wrap="none" anchor="ctr"/>
            <a:lstStyle/>
            <a:p>
              <a:endParaRPr lang="zh-CN" altLang="en-US"/>
            </a:p>
          </p:txBody>
        </p:sp>
        <p:sp>
          <p:nvSpPr>
            <p:cNvPr id="921610" name="Line 11"/>
            <p:cNvSpPr>
              <a:spLocks noChangeShapeType="1"/>
            </p:cNvSpPr>
            <p:nvPr/>
          </p:nvSpPr>
          <p:spPr bwMode="gray">
            <a:xfrm flipH="1">
              <a:off x="2362200" y="3241675"/>
              <a:ext cx="990600" cy="0"/>
            </a:xfrm>
            <a:prstGeom prst="line">
              <a:avLst/>
            </a:prstGeom>
            <a:noFill/>
            <a:ln w="12700">
              <a:solidFill>
                <a:schemeClr val="tx1"/>
              </a:solidFill>
              <a:round/>
              <a:headEnd type="triangle" w="sm" len="sm"/>
              <a:tailEnd type="none" w="sm" len="sm"/>
            </a:ln>
          </p:spPr>
          <p:txBody>
            <a:bodyPr wrap="none" anchor="ctr"/>
            <a:lstStyle/>
            <a:p>
              <a:endParaRPr lang="zh-CN" altLang="en-US"/>
            </a:p>
          </p:txBody>
        </p:sp>
        <p:sp>
          <p:nvSpPr>
            <p:cNvPr id="921611" name="Line 12"/>
            <p:cNvSpPr>
              <a:spLocks noChangeShapeType="1"/>
            </p:cNvSpPr>
            <p:nvPr/>
          </p:nvSpPr>
          <p:spPr bwMode="gray">
            <a:xfrm flipH="1">
              <a:off x="2362200" y="3394075"/>
              <a:ext cx="990600" cy="0"/>
            </a:xfrm>
            <a:prstGeom prst="line">
              <a:avLst/>
            </a:prstGeom>
            <a:noFill/>
            <a:ln w="12700">
              <a:solidFill>
                <a:schemeClr val="tx1"/>
              </a:solidFill>
              <a:round/>
              <a:headEnd type="triangle" w="sm" len="sm"/>
              <a:tailEnd type="none" w="sm" len="sm"/>
            </a:ln>
          </p:spPr>
          <p:txBody>
            <a:bodyPr wrap="none" anchor="ctr"/>
            <a:lstStyle/>
            <a:p>
              <a:endParaRPr lang="zh-CN" altLang="en-US"/>
            </a:p>
          </p:txBody>
        </p:sp>
        <p:sp>
          <p:nvSpPr>
            <p:cNvPr id="921612" name="Line 13"/>
            <p:cNvSpPr>
              <a:spLocks noChangeShapeType="1"/>
            </p:cNvSpPr>
            <p:nvPr/>
          </p:nvSpPr>
          <p:spPr bwMode="gray">
            <a:xfrm flipH="1">
              <a:off x="2362200" y="3546475"/>
              <a:ext cx="990600" cy="0"/>
            </a:xfrm>
            <a:prstGeom prst="line">
              <a:avLst/>
            </a:prstGeom>
            <a:noFill/>
            <a:ln w="12700">
              <a:solidFill>
                <a:schemeClr val="tx1"/>
              </a:solidFill>
              <a:round/>
              <a:headEnd type="triangle" w="sm" len="sm"/>
              <a:tailEnd type="none" w="sm" len="sm"/>
            </a:ln>
          </p:spPr>
          <p:txBody>
            <a:bodyPr wrap="none" anchor="ctr"/>
            <a:lstStyle/>
            <a:p>
              <a:endParaRPr lang="zh-CN" altLang="en-US"/>
            </a:p>
          </p:txBody>
        </p:sp>
        <p:sp>
          <p:nvSpPr>
            <p:cNvPr id="921613" name="Line 14"/>
            <p:cNvSpPr>
              <a:spLocks noChangeShapeType="1"/>
            </p:cNvSpPr>
            <p:nvPr/>
          </p:nvSpPr>
          <p:spPr bwMode="gray">
            <a:xfrm flipH="1">
              <a:off x="2362200" y="3698875"/>
              <a:ext cx="990600" cy="0"/>
            </a:xfrm>
            <a:prstGeom prst="line">
              <a:avLst/>
            </a:prstGeom>
            <a:noFill/>
            <a:ln w="12700">
              <a:solidFill>
                <a:schemeClr val="tx1"/>
              </a:solidFill>
              <a:round/>
              <a:headEnd type="triangle" w="sm" len="sm"/>
              <a:tailEnd type="none" w="sm" len="sm"/>
            </a:ln>
          </p:spPr>
          <p:txBody>
            <a:bodyPr wrap="none" anchor="ctr"/>
            <a:lstStyle/>
            <a:p>
              <a:endParaRPr lang="zh-CN" altLang="en-US"/>
            </a:p>
          </p:txBody>
        </p:sp>
        <p:sp>
          <p:nvSpPr>
            <p:cNvPr id="921614" name="Text Box 16"/>
            <p:cNvSpPr txBox="1">
              <a:spLocks noChangeArrowheads="1"/>
            </p:cNvSpPr>
            <p:nvPr/>
          </p:nvSpPr>
          <p:spPr bwMode="gray">
            <a:xfrm>
              <a:off x="5029200" y="3248025"/>
              <a:ext cx="762000" cy="336550"/>
            </a:xfrm>
            <a:prstGeom prst="rect">
              <a:avLst/>
            </a:prstGeom>
            <a:noFill/>
            <a:ln w="12700">
              <a:noFill/>
              <a:miter lim="800000"/>
              <a:headEnd type="none" w="sm" len="sm"/>
              <a:tailEnd type="none" w="sm" len="sm"/>
            </a:ln>
          </p:spPr>
          <p:txBody>
            <a:bodyPr>
              <a:spAutoFit/>
            </a:bodyPr>
            <a:lstStyle/>
            <a:p>
              <a:pPr algn="l"/>
              <a:r>
                <a:rPr kumimoji="0" lang="en-US" altLang="zh-CN" sz="1600" b="1">
                  <a:latin typeface="Arial" panose="020B0604020202020204" pitchFamily="34" charset="0"/>
                  <a:ea typeface="宋体" panose="02010600030101010101" pitchFamily="2" charset="-122"/>
                </a:rPr>
                <a:t>nFIQ</a:t>
              </a:r>
              <a:endParaRPr kumimoji="0" lang="en-US" altLang="zh-CN" sz="1600" b="1">
                <a:latin typeface="Arial" panose="020B0604020202020204" pitchFamily="34" charset="0"/>
                <a:ea typeface="宋体" panose="02010600030101010101" pitchFamily="2" charset="-122"/>
              </a:endParaRPr>
            </a:p>
          </p:txBody>
        </p:sp>
        <p:sp>
          <p:nvSpPr>
            <p:cNvPr id="921615" name="Rectangle 17"/>
            <p:cNvSpPr>
              <a:spLocks noChangeArrowheads="1"/>
            </p:cNvSpPr>
            <p:nvPr/>
          </p:nvSpPr>
          <p:spPr bwMode="gray">
            <a:xfrm>
              <a:off x="6858000" y="2867025"/>
              <a:ext cx="1066800" cy="990600"/>
            </a:xfrm>
            <a:prstGeom prst="rect">
              <a:avLst/>
            </a:prstGeom>
            <a:solidFill>
              <a:schemeClr val="folHlink"/>
            </a:solidFill>
            <a:ln w="12700">
              <a:solidFill>
                <a:schemeClr val="tx1"/>
              </a:solidFill>
              <a:miter lim="800000"/>
              <a:headEnd type="none" w="sm" len="sm"/>
              <a:tailEnd type="none" w="sm" len="sm"/>
            </a:ln>
          </p:spPr>
          <p:txBody>
            <a:bodyPr wrap="none" anchor="ctr"/>
            <a:lstStyle/>
            <a:p>
              <a:pPr algn="l"/>
              <a:r>
                <a:rPr kumimoji="0" lang="en-US" altLang="zh-CN" sz="1600" b="1">
                  <a:solidFill>
                    <a:schemeClr val="bg1"/>
                  </a:solidFill>
                  <a:latin typeface="Arial" panose="020B0604020202020204" pitchFamily="34" charset="0"/>
                  <a:ea typeface="宋体" panose="02010600030101010101" pitchFamily="2" charset="-122"/>
                </a:rPr>
                <a:t>ARM</a:t>
              </a:r>
              <a:endParaRPr kumimoji="0" lang="en-US" altLang="zh-CN" sz="1400" b="1">
                <a:solidFill>
                  <a:schemeClr val="bg1"/>
                </a:solidFill>
                <a:ea typeface="宋体" panose="02010600030101010101" pitchFamily="2" charset="-122"/>
              </a:endParaRPr>
            </a:p>
          </p:txBody>
        </p:sp>
        <p:sp>
          <p:nvSpPr>
            <p:cNvPr id="921616" name="Text Box 18"/>
            <p:cNvSpPr txBox="1">
              <a:spLocks noChangeArrowheads="1"/>
            </p:cNvSpPr>
            <p:nvPr/>
          </p:nvSpPr>
          <p:spPr bwMode="gray">
            <a:xfrm>
              <a:off x="990600" y="2841625"/>
              <a:ext cx="1371600" cy="1082675"/>
            </a:xfrm>
            <a:prstGeom prst="rect">
              <a:avLst/>
            </a:prstGeom>
            <a:solidFill>
              <a:srgbClr val="A5D0E3"/>
            </a:solidFill>
            <a:ln w="12700">
              <a:solidFill>
                <a:schemeClr val="tx1"/>
              </a:solidFill>
              <a:miter lim="800000"/>
              <a:headEnd type="none" w="sm" len="sm"/>
              <a:tailEnd type="none" w="sm" len="sm"/>
            </a:ln>
          </p:spPr>
          <p:txBody>
            <a:bodyPr>
              <a:spAutoFit/>
            </a:bodyPr>
            <a:lstStyle/>
            <a:p>
              <a:pPr algn="l"/>
              <a:r>
                <a:rPr kumimoji="0" lang="en-US" altLang="zh-CN" sz="1600" b="1">
                  <a:latin typeface="Arial" panose="020B0604020202020204" pitchFamily="34" charset="0"/>
                  <a:ea typeface="宋体" panose="02010600030101010101" pitchFamily="2" charset="-122"/>
                </a:rPr>
                <a:t>Multiple</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Peripheral</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interrupt</a:t>
              </a:r>
              <a:br>
                <a:rPr kumimoji="0" lang="en-US" altLang="zh-CN" sz="1600" b="1">
                  <a:latin typeface="Arial" panose="020B0604020202020204" pitchFamily="34" charset="0"/>
                  <a:ea typeface="宋体" panose="02010600030101010101" pitchFamily="2" charset="-122"/>
                </a:rPr>
              </a:br>
              <a:r>
                <a:rPr kumimoji="0" lang="en-US" altLang="zh-CN" sz="1600" b="1">
                  <a:latin typeface="Arial" panose="020B0604020202020204" pitchFamily="34" charset="0"/>
                  <a:ea typeface="宋体" panose="02010600030101010101" pitchFamily="2" charset="-122"/>
                </a:rPr>
                <a:t>sources</a:t>
              </a:r>
              <a:endParaRPr kumimoji="0" lang="en-US" altLang="zh-CN" sz="1600" b="1">
                <a:latin typeface="Arial" panose="020B0604020202020204" pitchFamily="34" charset="0"/>
                <a:ea typeface="宋体" panose="02010600030101010101" pitchFamily="2" charset="-122"/>
              </a:endParaRPr>
            </a:p>
          </p:txBody>
        </p:sp>
        <p:cxnSp>
          <p:nvCxnSpPr>
            <p:cNvPr id="921617" name="直接箭头连接符 18"/>
            <p:cNvCxnSpPr>
              <a:cxnSpLocks noChangeShapeType="1"/>
            </p:cNvCxnSpPr>
            <p:nvPr/>
          </p:nvCxnSpPr>
          <p:spPr bwMode="auto">
            <a:xfrm>
              <a:off x="4724400" y="3048000"/>
              <a:ext cx="2133600" cy="1588"/>
            </a:xfrm>
            <a:prstGeom prst="straightConnector1">
              <a:avLst/>
            </a:prstGeom>
            <a:noFill/>
            <a:ln w="9525" algn="ctr">
              <a:solidFill>
                <a:schemeClr val="tx1"/>
              </a:solidFill>
              <a:round/>
              <a:tailEnd type="arrow" w="med" len="med"/>
            </a:ln>
          </p:spPr>
        </p:cxnSp>
        <p:cxnSp>
          <p:nvCxnSpPr>
            <p:cNvPr id="921618" name="直接箭头连接符 20"/>
            <p:cNvCxnSpPr>
              <a:cxnSpLocks noChangeShapeType="1"/>
            </p:cNvCxnSpPr>
            <p:nvPr/>
          </p:nvCxnSpPr>
          <p:spPr bwMode="auto">
            <a:xfrm>
              <a:off x="4724400" y="3657600"/>
              <a:ext cx="2133600" cy="1588"/>
            </a:xfrm>
            <a:prstGeom prst="straightConnector1">
              <a:avLst/>
            </a:prstGeom>
            <a:noFill/>
            <a:ln w="9525" algn="ctr">
              <a:solidFill>
                <a:schemeClr val="tx1"/>
              </a:solidFill>
              <a:round/>
              <a:tailEnd type="arrow" w="med" len="med"/>
            </a:ln>
          </p:spPr>
        </p:cxnSp>
      </p:grpSp>
      <p:sp>
        <p:nvSpPr>
          <p:cNvPr id="23" name="矩形 22"/>
          <p:cNvSpPr/>
          <p:nvPr/>
        </p:nvSpPr>
        <p:spPr>
          <a:xfrm>
            <a:off x="685800" y="4786322"/>
            <a:ext cx="7696200" cy="1555750"/>
          </a:xfrm>
          <a:prstGeom prst="rect">
            <a:avLst/>
          </a:prstGeom>
        </p:spPr>
        <p:txBody>
          <a:bodyPr>
            <a:spAutoFit/>
          </a:bodyPr>
          <a:lstStyle/>
          <a:p>
            <a:pPr algn="l">
              <a:buFont typeface="Wingdings" panose="05000000000000000000" pitchFamily="2" charset="2"/>
              <a:buChar char="Ø"/>
              <a:defRPr/>
            </a:pPr>
            <a:r>
              <a:rPr kumimoji="0" lang="en-US" altLang="zh-CN" sz="2400" b="1" dirty="0">
                <a:latin typeface="+mn-lt"/>
                <a:ea typeface="+mn-ea"/>
              </a:rPr>
              <a:t>FIQ</a:t>
            </a:r>
            <a:r>
              <a:rPr kumimoji="0" lang="zh-CN" altLang="en-US" sz="2400" b="1" dirty="0">
                <a:latin typeface="+mn-lt"/>
                <a:ea typeface="+mn-ea"/>
              </a:rPr>
              <a:t>与</a:t>
            </a:r>
            <a:r>
              <a:rPr kumimoji="0" lang="en-US" altLang="zh-CN" sz="2400" b="1" dirty="0">
                <a:latin typeface="+mn-lt"/>
                <a:ea typeface="+mn-ea"/>
              </a:rPr>
              <a:t>IRQ</a:t>
            </a:r>
            <a:r>
              <a:rPr kumimoji="0" lang="zh-CN" altLang="en-US" sz="2400" b="1" dirty="0">
                <a:latin typeface="+mn-lt"/>
                <a:ea typeface="+mn-ea"/>
              </a:rPr>
              <a:t>的区别</a:t>
            </a:r>
            <a:r>
              <a:rPr kumimoji="0" lang="en-US" altLang="zh-CN" sz="2400" b="1" dirty="0">
                <a:latin typeface="+mn-lt"/>
                <a:ea typeface="+mn-ea"/>
              </a:rPr>
              <a:t>:</a:t>
            </a:r>
            <a:endParaRPr kumimoji="0" lang="en-US" altLang="zh-CN" sz="2400" b="1" dirty="0">
              <a:latin typeface="+mn-lt"/>
              <a:ea typeface="+mn-ea"/>
            </a:endParaRPr>
          </a:p>
          <a:p>
            <a:pPr algn="l">
              <a:defRPr/>
            </a:pPr>
            <a:r>
              <a:rPr kumimoji="0" lang="en-US" altLang="zh-CN" sz="1800" b="1" dirty="0">
                <a:latin typeface="Arial" panose="020B0604020202020204" pitchFamily="34" charset="0"/>
                <a:ea typeface="宋体" panose="02010600030101010101" pitchFamily="2" charset="-122"/>
              </a:rPr>
              <a:t>       FIQ</a:t>
            </a:r>
            <a:r>
              <a:rPr kumimoji="0" lang="zh-CN" altLang="en-US" sz="1800" b="1" dirty="0">
                <a:latin typeface="Arial" panose="020B0604020202020204" pitchFamily="34" charset="0"/>
                <a:ea typeface="宋体" panose="02010600030101010101" pitchFamily="2" charset="-122"/>
              </a:rPr>
              <a:t>主要面向比较快速的，对时间要求比较苛刻的任务的中断，因为在</a:t>
            </a:r>
            <a:r>
              <a:rPr kumimoji="0" lang="en-US" altLang="zh-CN" sz="1800" b="1" dirty="0">
                <a:latin typeface="Arial" panose="020B0604020202020204" pitchFamily="34" charset="0"/>
                <a:ea typeface="宋体" panose="02010600030101010101" pitchFamily="2" charset="-122"/>
              </a:rPr>
              <a:t>FIQ</a:t>
            </a:r>
            <a:r>
              <a:rPr kumimoji="0" lang="zh-CN" altLang="en-US" sz="1800" b="1" dirty="0">
                <a:latin typeface="Arial" panose="020B0604020202020204" pitchFamily="34" charset="0"/>
                <a:ea typeface="宋体" panose="02010600030101010101" pitchFamily="2" charset="-122"/>
              </a:rPr>
              <a:t>模式下，它的</a:t>
            </a:r>
            <a:r>
              <a:rPr kumimoji="0" lang="en-US" altLang="zh-CN" sz="1800" b="1" dirty="0">
                <a:latin typeface="Arial" panose="020B0604020202020204" pitchFamily="34" charset="0"/>
                <a:ea typeface="宋体" panose="02010600030101010101" pitchFamily="2" charset="-122"/>
              </a:rPr>
              <a:t>banked </a:t>
            </a:r>
            <a:r>
              <a:rPr kumimoji="0" lang="zh-CN" altLang="en-US" sz="1800" b="1" dirty="0">
                <a:latin typeface="Arial" panose="020B0604020202020204" pitchFamily="34" charset="0"/>
                <a:ea typeface="宋体" panose="02010600030101010101" pitchFamily="2" charset="-122"/>
              </a:rPr>
              <a:t>寄存器比</a:t>
            </a:r>
            <a:r>
              <a:rPr kumimoji="0" lang="en-US" altLang="zh-CN" sz="1800" b="1" dirty="0">
                <a:latin typeface="Arial" panose="020B0604020202020204" pitchFamily="34" charset="0"/>
                <a:ea typeface="宋体" panose="02010600030101010101" pitchFamily="2" charset="-122"/>
              </a:rPr>
              <a:t>IRQ</a:t>
            </a:r>
            <a:r>
              <a:rPr kumimoji="0" lang="zh-CN" altLang="en-US" sz="1800" b="1" dirty="0">
                <a:latin typeface="Arial" panose="020B0604020202020204" pitchFamily="34" charset="0"/>
                <a:ea typeface="宋体" panose="02010600030101010101" pitchFamily="2" charset="-122"/>
              </a:rPr>
              <a:t>多（</a:t>
            </a:r>
            <a:r>
              <a:rPr kumimoji="0" lang="en-US" altLang="zh-CN" sz="1800" b="1" dirty="0">
                <a:latin typeface="Arial" panose="020B0604020202020204" pitchFamily="34" charset="0"/>
                <a:ea typeface="宋体" panose="02010600030101010101" pitchFamily="2" charset="-122"/>
              </a:rPr>
              <a:t>R8-R12</a:t>
            </a:r>
            <a:r>
              <a:rPr kumimoji="0" lang="zh-CN" altLang="en-US" sz="1800" b="1" dirty="0">
                <a:latin typeface="Arial" panose="020B0604020202020204" pitchFamily="34" charset="0"/>
                <a:ea typeface="宋体" panose="02010600030101010101" pitchFamily="2" charset="-122"/>
              </a:rPr>
              <a:t>），这样在进入</a:t>
            </a:r>
            <a:r>
              <a:rPr kumimoji="0" lang="zh-CN" altLang="en-US" sz="1800" b="1" dirty="0" smtClean="0">
                <a:latin typeface="Arial" panose="020B0604020202020204" pitchFamily="34" charset="0"/>
                <a:ea typeface="宋体" panose="02010600030101010101" pitchFamily="2" charset="-122"/>
              </a:rPr>
              <a:t>和退出</a:t>
            </a:r>
            <a:r>
              <a:rPr kumimoji="0" lang="zh-CN" altLang="en-US" sz="1800" b="1" dirty="0">
                <a:latin typeface="Arial" panose="020B0604020202020204" pitchFamily="34" charset="0"/>
                <a:ea typeface="宋体" panose="02010600030101010101" pitchFamily="2" charset="-122"/>
              </a:rPr>
              <a:t>中断处理的时候，可以省去一部分保存和恢复寄存器的时间，以达到更快的处理速度。</a:t>
            </a:r>
            <a:endParaRPr kumimoji="0" lang="zh-CN" altLang="en-US" sz="1800" b="1" dirty="0">
              <a:latin typeface="Arial" panose="020B0604020202020204" pitchFamily="34" charset="0"/>
              <a:ea typeface="宋体" panose="02010600030101010101" pitchFamily="2" charset="-122"/>
            </a:endParaRPr>
          </a:p>
        </p:txBody>
      </p:sp>
      <p:sp>
        <p:nvSpPr>
          <p:cNvPr id="26"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7"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512" y="11088"/>
            <a:ext cx="7793037" cy="897632"/>
          </a:xfrm>
        </p:spPr>
        <p:txBody>
          <a:bodyPr/>
          <a:lstStyle/>
          <a:p>
            <a:r>
              <a:rPr lang="en-US" altLang="zh-CN" b="1" dirty="0" smtClean="0"/>
              <a:t>2.1.4  </a:t>
            </a:r>
            <a:r>
              <a:rPr lang="zh-CN" altLang="en-US" b="1" dirty="0"/>
              <a:t>总线</a:t>
            </a:r>
            <a:endParaRPr lang="zh-CN" altLang="en-US" b="1" dirty="0"/>
          </a:p>
        </p:txBody>
      </p:sp>
      <p:sp>
        <p:nvSpPr>
          <p:cNvPr id="29699" name="Rectangle 3"/>
          <p:cNvSpPr>
            <a:spLocks noGrp="1" noChangeArrowheads="1"/>
          </p:cNvSpPr>
          <p:nvPr>
            <p:ph type="body" idx="1"/>
          </p:nvPr>
        </p:nvSpPr>
        <p:spPr>
          <a:xfrm>
            <a:off x="683568" y="1340768"/>
            <a:ext cx="8136904" cy="4248472"/>
          </a:xfrm>
          <a:noFill/>
        </p:spPr>
        <p:txBody>
          <a:bodyPr/>
          <a:lstStyle/>
          <a:p>
            <a:pPr>
              <a:lnSpc>
                <a:spcPct val="150000"/>
              </a:lnSpc>
            </a:pPr>
            <a:r>
              <a:rPr lang="zh-CN" altLang="en-US" b="1" dirty="0"/>
              <a:t>总线（</a:t>
            </a:r>
            <a:r>
              <a:rPr lang="en-US" altLang="zh-CN" b="1" dirty="0"/>
              <a:t>BUS</a:t>
            </a:r>
            <a:r>
              <a:rPr lang="zh-CN" altLang="en-US" b="1" dirty="0"/>
              <a:t>）是接口电路与</a:t>
            </a:r>
            <a:r>
              <a:rPr lang="en-US" altLang="zh-CN" b="1" dirty="0"/>
              <a:t>CPU</a:t>
            </a:r>
            <a:r>
              <a:rPr lang="zh-CN" altLang="en-US" b="1" dirty="0"/>
              <a:t>或者接口电路与</a:t>
            </a:r>
            <a:r>
              <a:rPr lang="en-US" altLang="zh-CN" b="1" dirty="0"/>
              <a:t>I/O</a:t>
            </a:r>
            <a:r>
              <a:rPr lang="zh-CN" altLang="en-US" b="1" dirty="0"/>
              <a:t>外部设备之间连接的主要形式，是各功能部件之间传送信息的公共通路。</a:t>
            </a:r>
            <a:endParaRPr lang="zh-CN" altLang="en-US" b="1" dirty="0"/>
          </a:p>
          <a:p>
            <a:pPr>
              <a:lnSpc>
                <a:spcPct val="150000"/>
              </a:lnSpc>
            </a:pPr>
            <a:r>
              <a:rPr lang="zh-CN" altLang="en-US" b="1" dirty="0"/>
              <a:t>采用一组公共的信号线作为嵌入式系统各部件之间的通信线，这组</a:t>
            </a:r>
            <a:r>
              <a:rPr lang="zh-CN" altLang="en-US" b="1" dirty="0">
                <a:solidFill>
                  <a:srgbClr val="FF0000"/>
                </a:solidFill>
              </a:rPr>
              <a:t>公共信号线</a:t>
            </a:r>
            <a:r>
              <a:rPr lang="zh-CN" altLang="en-US" b="1" dirty="0"/>
              <a:t>就称为总线。  </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520" y="116632"/>
            <a:ext cx="7793037" cy="792088"/>
          </a:xfrm>
        </p:spPr>
        <p:txBody>
          <a:bodyPr/>
          <a:lstStyle/>
          <a:p>
            <a:r>
              <a:rPr lang="zh-CN" altLang="en-US" b="1" dirty="0" smtClean="0"/>
              <a:t>总线通信协议</a:t>
            </a:r>
            <a:r>
              <a:rPr lang="zh-CN" altLang="en-US" dirty="0" smtClean="0"/>
              <a:t> </a:t>
            </a:r>
            <a:endParaRPr lang="zh-CN" altLang="en-US" dirty="0"/>
          </a:p>
        </p:txBody>
      </p:sp>
      <p:sp>
        <p:nvSpPr>
          <p:cNvPr id="30723" name="Rectangle 3"/>
          <p:cNvSpPr>
            <a:spLocks noGrp="1" noChangeArrowheads="1"/>
          </p:cNvSpPr>
          <p:nvPr>
            <p:ph type="body" idx="1"/>
          </p:nvPr>
        </p:nvSpPr>
        <p:spPr>
          <a:xfrm>
            <a:off x="539552" y="1412776"/>
            <a:ext cx="8280920" cy="4536504"/>
          </a:xfrm>
          <a:noFill/>
        </p:spPr>
        <p:txBody>
          <a:bodyPr/>
          <a:lstStyle/>
          <a:p>
            <a:r>
              <a:rPr lang="zh-CN" altLang="en-US" b="1" dirty="0">
                <a:solidFill>
                  <a:srgbClr val="FF0000"/>
                </a:solidFill>
              </a:rPr>
              <a:t>通信协议是指通信双方的一种约定</a:t>
            </a:r>
            <a:r>
              <a:rPr lang="zh-CN" altLang="en-US" dirty="0"/>
              <a:t>。约定包括对数据格式、同步方式、传送速度、传送步骤等问题做出统一规定，通信双方必须共同遵守。 </a:t>
            </a:r>
            <a:endParaRPr lang="zh-CN" altLang="en-US" dirty="0"/>
          </a:p>
          <a:p>
            <a:pPr marL="0" indent="0">
              <a:buNone/>
            </a:pPr>
            <a:r>
              <a:rPr lang="zh-CN" altLang="en-US" dirty="0"/>
              <a:t>（</a:t>
            </a:r>
            <a:r>
              <a:rPr lang="en-US" altLang="zh-CN" dirty="0"/>
              <a:t>1</a:t>
            </a:r>
            <a:r>
              <a:rPr lang="zh-CN" altLang="en-US" dirty="0"/>
              <a:t>）总线时序协议</a:t>
            </a:r>
            <a:endParaRPr lang="zh-CN" altLang="en-US" dirty="0"/>
          </a:p>
          <a:p>
            <a:pPr marL="0" indent="0">
              <a:buNone/>
            </a:pPr>
            <a:r>
              <a:rPr lang="zh-CN" altLang="en-US" dirty="0"/>
              <a:t>（</a:t>
            </a:r>
            <a:r>
              <a:rPr lang="en-US" altLang="zh-CN" dirty="0"/>
              <a:t>2</a:t>
            </a:r>
            <a:r>
              <a:rPr lang="zh-CN" altLang="en-US" dirty="0"/>
              <a:t>）异步时序协议的握手协议</a:t>
            </a:r>
            <a:endParaRPr lang="zh-CN" altLang="en-US" dirty="0"/>
          </a:p>
          <a:p>
            <a:pPr marL="0" indent="0">
              <a:buNone/>
            </a:pPr>
            <a:r>
              <a:rPr lang="zh-CN" altLang="en-US" dirty="0"/>
              <a:t>（</a:t>
            </a:r>
            <a:r>
              <a:rPr lang="en-US" altLang="zh-CN" dirty="0"/>
              <a:t>3</a:t>
            </a:r>
            <a:r>
              <a:rPr lang="zh-CN" altLang="en-US" dirty="0"/>
              <a:t>）总线仲裁方式</a:t>
            </a:r>
            <a:endParaRPr lang="zh-CN" altLang="en-US" dirty="0"/>
          </a:p>
          <a:p>
            <a:pPr marL="0" indent="0">
              <a:buNone/>
            </a:pPr>
            <a:r>
              <a:rPr lang="zh-CN" altLang="en-US" dirty="0"/>
              <a:t>（</a:t>
            </a:r>
            <a:r>
              <a:rPr lang="en-US" altLang="zh-CN" dirty="0"/>
              <a:t>4</a:t>
            </a:r>
            <a:r>
              <a:rPr lang="zh-CN" altLang="en-US" dirty="0"/>
              <a:t>）总线标准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5536" y="40"/>
            <a:ext cx="7793037" cy="980688"/>
          </a:xfrm>
        </p:spPr>
        <p:txBody>
          <a:bodyPr/>
          <a:lstStyle/>
          <a:p>
            <a:r>
              <a:rPr lang="zh-CN" altLang="en-US" b="1" dirty="0"/>
              <a:t>（</a:t>
            </a:r>
            <a:r>
              <a:rPr lang="en-US" altLang="zh-CN" b="1" dirty="0"/>
              <a:t>1</a:t>
            </a:r>
            <a:r>
              <a:rPr lang="zh-CN" altLang="en-US" b="1" dirty="0"/>
              <a:t>）总线时序协议</a:t>
            </a:r>
            <a:endParaRPr lang="zh-CN" altLang="en-US" b="1" dirty="0"/>
          </a:p>
        </p:txBody>
      </p:sp>
      <p:sp>
        <p:nvSpPr>
          <p:cNvPr id="62467" name="Rectangle 3"/>
          <p:cNvSpPr>
            <a:spLocks noGrp="1" noChangeArrowheads="1"/>
          </p:cNvSpPr>
          <p:nvPr>
            <p:ph type="body" idx="1"/>
          </p:nvPr>
        </p:nvSpPr>
        <p:spPr>
          <a:xfrm>
            <a:off x="611560" y="1268760"/>
            <a:ext cx="8136904" cy="4752528"/>
          </a:xfrm>
          <a:noFill/>
        </p:spPr>
        <p:txBody>
          <a:bodyPr/>
          <a:lstStyle/>
          <a:p>
            <a:r>
              <a:rPr lang="zh-CN" altLang="en-US" sz="3600" b="1" dirty="0">
                <a:solidFill>
                  <a:srgbClr val="FF0000"/>
                </a:solidFill>
              </a:rPr>
              <a:t>同步时序：</a:t>
            </a:r>
            <a:endParaRPr lang="zh-CN" altLang="en-US" sz="3600" b="1" dirty="0">
              <a:solidFill>
                <a:srgbClr val="FF0000"/>
              </a:solidFill>
            </a:endParaRPr>
          </a:p>
          <a:p>
            <a:pPr marL="0" indent="0">
              <a:buNone/>
            </a:pPr>
            <a:r>
              <a:rPr lang="zh-CN" altLang="en-US" sz="3600" dirty="0"/>
              <a:t>　　总线上所有事件共用同一时钟脉冲进行操作过程的控制，所有事件都在时钟周期的开始发生。</a:t>
            </a:r>
            <a:endParaRPr lang="zh-CN" altLang="en-US" sz="3600" dirty="0"/>
          </a:p>
          <a:p>
            <a:r>
              <a:rPr lang="zh-CN" altLang="en-US" sz="3600" b="1" dirty="0">
                <a:solidFill>
                  <a:srgbClr val="FF0000"/>
                </a:solidFill>
              </a:rPr>
              <a:t>异步时序：</a:t>
            </a:r>
            <a:endParaRPr lang="zh-CN" altLang="en-US" sz="3600" b="1" dirty="0">
              <a:solidFill>
                <a:srgbClr val="FF0000"/>
              </a:solidFill>
            </a:endParaRPr>
          </a:p>
          <a:p>
            <a:pPr marL="0" indent="0">
              <a:buNone/>
            </a:pPr>
            <a:r>
              <a:rPr lang="zh-CN" altLang="en-US" sz="3600" dirty="0"/>
              <a:t>　　操作由源或目的模块发出的特定信号确定。</a:t>
            </a:r>
            <a:r>
              <a:rPr lang="zh-CN" altLang="en-US" dirty="0"/>
              <a:t>双方相互提供联络信号。 </a:t>
            </a:r>
            <a:r>
              <a:rPr lang="zh-CN" altLang="en-US" sz="3600" dirty="0"/>
              <a:t> </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35811" y="260648"/>
            <a:ext cx="8600685" cy="720080"/>
          </a:xfrm>
        </p:spPr>
        <p:txBody>
          <a:bodyPr/>
          <a:lstStyle/>
          <a:p>
            <a:r>
              <a:rPr lang="zh-CN" altLang="en-US" b="1" dirty="0"/>
              <a:t>（</a:t>
            </a:r>
            <a:r>
              <a:rPr lang="en-US" altLang="zh-CN" b="1" dirty="0"/>
              <a:t>2</a:t>
            </a:r>
            <a:r>
              <a:rPr lang="zh-CN" altLang="en-US" b="1" dirty="0"/>
              <a:t>）异步时序协议的握手协议</a:t>
            </a:r>
            <a:endParaRPr lang="zh-CN" altLang="en-US" b="1" dirty="0"/>
          </a:p>
        </p:txBody>
      </p:sp>
      <p:sp>
        <p:nvSpPr>
          <p:cNvPr id="63491" name="Rectangle 3"/>
          <p:cNvSpPr>
            <a:spLocks noGrp="1" noChangeArrowheads="1"/>
          </p:cNvSpPr>
          <p:nvPr>
            <p:ph type="body" idx="1"/>
          </p:nvPr>
        </p:nvSpPr>
        <p:spPr>
          <a:xfrm>
            <a:off x="468640" y="1268760"/>
            <a:ext cx="8423840" cy="4114800"/>
          </a:xfrm>
          <a:noFill/>
        </p:spPr>
        <p:txBody>
          <a:bodyPr/>
          <a:lstStyle/>
          <a:p>
            <a:r>
              <a:rPr lang="zh-CN" altLang="en-US"/>
              <a:t>握手协议是总线异步时序的基本构件。</a:t>
            </a:r>
            <a:endParaRPr lang="zh-CN" altLang="en-US"/>
          </a:p>
          <a:p>
            <a:r>
              <a:rPr lang="zh-CN" altLang="en-US"/>
              <a:t>握手协议数据传送过程的</a:t>
            </a:r>
            <a:r>
              <a:rPr lang="en-US" altLang="zh-CN"/>
              <a:t>4</a:t>
            </a:r>
            <a:r>
              <a:rPr lang="zh-CN" altLang="en-US"/>
              <a:t>个周期： </a:t>
            </a:r>
            <a:endParaRPr lang="zh-CN" altLang="en-US"/>
          </a:p>
        </p:txBody>
      </p:sp>
      <p:pic>
        <p:nvPicPr>
          <p:cNvPr id="634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827338"/>
            <a:ext cx="6934200"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25488"/>
            <a:ext cx="7793037" cy="1078224"/>
          </a:xfrm>
        </p:spPr>
        <p:txBody>
          <a:bodyPr/>
          <a:lstStyle/>
          <a:p>
            <a:r>
              <a:rPr lang="en-US" altLang="zh-CN" b="1" dirty="0" smtClean="0"/>
              <a:t>2.1.5  </a:t>
            </a:r>
            <a:r>
              <a:rPr lang="en-US" altLang="zh-CN" b="1" dirty="0"/>
              <a:t>I/O</a:t>
            </a:r>
            <a:r>
              <a:rPr lang="zh-CN" altLang="en-US" b="1" dirty="0"/>
              <a:t>端口</a:t>
            </a:r>
            <a:endParaRPr lang="zh-CN" altLang="en-US" b="1" dirty="0"/>
          </a:p>
        </p:txBody>
      </p:sp>
      <p:sp>
        <p:nvSpPr>
          <p:cNvPr id="31747" name="Rectangle 3"/>
          <p:cNvSpPr>
            <a:spLocks noGrp="1" noChangeArrowheads="1"/>
          </p:cNvSpPr>
          <p:nvPr>
            <p:ph type="body" idx="1"/>
          </p:nvPr>
        </p:nvSpPr>
        <p:spPr>
          <a:xfrm>
            <a:off x="539552" y="1196752"/>
            <a:ext cx="8424936" cy="4320480"/>
          </a:xfrm>
          <a:noFill/>
        </p:spPr>
        <p:txBody>
          <a:bodyPr/>
          <a:lstStyle/>
          <a:p>
            <a:pPr>
              <a:lnSpc>
                <a:spcPct val="150000"/>
              </a:lnSpc>
            </a:pPr>
            <a:r>
              <a:rPr lang="en-US" altLang="zh-CN" sz="2800" dirty="0"/>
              <a:t>I/O</a:t>
            </a:r>
            <a:r>
              <a:rPr lang="zh-CN" altLang="en-US" sz="2800" dirty="0"/>
              <a:t>端口又称为</a:t>
            </a:r>
            <a:r>
              <a:rPr lang="en-US" altLang="zh-CN" sz="2800" dirty="0"/>
              <a:t>I/O</a:t>
            </a:r>
            <a:r>
              <a:rPr lang="zh-CN" altLang="en-US" sz="2800" dirty="0"/>
              <a:t>接口，它是微处理器对外控制和信息交换的必经之路，是</a:t>
            </a:r>
            <a:r>
              <a:rPr lang="en-US" altLang="zh-CN" sz="2800" dirty="0"/>
              <a:t>CPU</a:t>
            </a:r>
            <a:r>
              <a:rPr lang="zh-CN" altLang="en-US" sz="2800" dirty="0"/>
              <a:t>与外部设备连接的桥梁，它在</a:t>
            </a:r>
            <a:r>
              <a:rPr lang="en-US" altLang="zh-CN" sz="2800" dirty="0"/>
              <a:t>CPU</a:t>
            </a:r>
            <a:r>
              <a:rPr lang="zh-CN" altLang="en-US" sz="2800" dirty="0"/>
              <a:t>与外部设备之间起信息转换和匹配的作用。</a:t>
            </a:r>
            <a:r>
              <a:rPr lang="en-US" altLang="zh-CN" sz="2800" dirty="0"/>
              <a:t>I/O</a:t>
            </a:r>
            <a:r>
              <a:rPr lang="zh-CN" altLang="en-US" sz="2800" dirty="0"/>
              <a:t>端口有串行和并行之</a:t>
            </a:r>
            <a:r>
              <a:rPr lang="zh-CN" altLang="en-US" sz="2800" dirty="0" smtClean="0"/>
              <a:t>分。</a:t>
            </a:r>
            <a:endParaRPr lang="zh-CN" altLang="en-US" sz="2800"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933056"/>
            <a:ext cx="9144000"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3568" y="1340768"/>
            <a:ext cx="8280920" cy="4392488"/>
          </a:xfrm>
          <a:noFill/>
        </p:spPr>
        <p:txBody>
          <a:bodyPr/>
          <a:lstStyle/>
          <a:p>
            <a:pPr>
              <a:lnSpc>
                <a:spcPct val="150000"/>
              </a:lnSpc>
            </a:pPr>
            <a:r>
              <a:rPr lang="en-US" altLang="zh-CN" b="1" dirty="0"/>
              <a:t>CPU</a:t>
            </a:r>
            <a:r>
              <a:rPr lang="zh-CN" altLang="en-US" b="1" dirty="0"/>
              <a:t>对外设</a:t>
            </a:r>
            <a:r>
              <a:rPr lang="en-US" altLang="zh-CN" b="1" dirty="0"/>
              <a:t>I/O</a:t>
            </a:r>
            <a:r>
              <a:rPr lang="zh-CN" altLang="en-US" b="1" dirty="0"/>
              <a:t>端口物理地址的编址方式有两种：</a:t>
            </a:r>
            <a:endParaRPr lang="zh-CN" altLang="en-US" b="1" dirty="0"/>
          </a:p>
          <a:p>
            <a:pPr>
              <a:lnSpc>
                <a:spcPct val="150000"/>
              </a:lnSpc>
            </a:pPr>
            <a:r>
              <a:rPr lang="zh-CN" altLang="en-US" b="1" dirty="0"/>
              <a:t>一种是</a:t>
            </a:r>
            <a:r>
              <a:rPr lang="en-US" altLang="zh-CN" b="1" dirty="0">
                <a:solidFill>
                  <a:srgbClr val="FF0000"/>
                </a:solidFill>
              </a:rPr>
              <a:t>I/O</a:t>
            </a:r>
            <a:r>
              <a:rPr lang="zh-CN" altLang="en-US" b="1" dirty="0">
                <a:solidFill>
                  <a:srgbClr val="FF0000"/>
                </a:solidFill>
              </a:rPr>
              <a:t>映射方式</a:t>
            </a:r>
            <a:r>
              <a:rPr lang="zh-CN" altLang="en-US" b="1" dirty="0"/>
              <a:t>（</a:t>
            </a:r>
            <a:r>
              <a:rPr lang="en-US" altLang="zh-CN" b="1" dirty="0"/>
              <a:t>I/O</a:t>
            </a:r>
            <a:r>
              <a:rPr lang="zh-CN" altLang="en-US" b="1" dirty="0"/>
              <a:t>－</a:t>
            </a:r>
            <a:r>
              <a:rPr lang="en-US" altLang="zh-CN" b="1" dirty="0"/>
              <a:t>mapped</a:t>
            </a:r>
            <a:r>
              <a:rPr lang="zh-CN" altLang="en-US" b="1" dirty="0"/>
              <a:t>）；</a:t>
            </a:r>
            <a:endParaRPr lang="zh-CN" altLang="en-US" b="1" dirty="0"/>
          </a:p>
          <a:p>
            <a:pPr>
              <a:lnSpc>
                <a:spcPct val="150000"/>
              </a:lnSpc>
            </a:pPr>
            <a:r>
              <a:rPr lang="zh-CN" altLang="en-US" b="1" dirty="0"/>
              <a:t>另一种是</a:t>
            </a:r>
            <a:r>
              <a:rPr lang="zh-CN" altLang="en-US" b="1" dirty="0">
                <a:solidFill>
                  <a:srgbClr val="FF0000"/>
                </a:solidFill>
              </a:rPr>
              <a:t>内存映射方式</a:t>
            </a:r>
            <a:r>
              <a:rPr lang="zh-CN" altLang="en-US" b="1" dirty="0"/>
              <a:t>（</a:t>
            </a:r>
            <a:r>
              <a:rPr lang="en-US" altLang="zh-CN" b="1" dirty="0"/>
              <a:t>Memory</a:t>
            </a:r>
            <a:r>
              <a:rPr lang="zh-CN" altLang="en-US" b="1" dirty="0"/>
              <a:t>－</a:t>
            </a:r>
            <a:r>
              <a:rPr lang="en-US" altLang="zh-CN" b="1" dirty="0"/>
              <a:t>mapped</a:t>
            </a:r>
            <a:r>
              <a:rPr lang="zh-CN" altLang="en-US" b="1" dirty="0"/>
              <a:t>）。</a:t>
            </a:r>
            <a:endParaRPr lang="zh-CN" altLang="en-US" b="1" dirty="0"/>
          </a:p>
          <a:p>
            <a:pPr>
              <a:lnSpc>
                <a:spcPct val="150000"/>
              </a:lnSpc>
            </a:pPr>
            <a:r>
              <a:rPr lang="zh-CN" altLang="en-US" b="1" dirty="0"/>
              <a:t>具体采用哪一种则取决于</a:t>
            </a:r>
            <a:r>
              <a:rPr lang="en-US" altLang="zh-CN" b="1" dirty="0"/>
              <a:t>CPU</a:t>
            </a:r>
            <a:r>
              <a:rPr lang="zh-CN" altLang="en-US" b="1" dirty="0"/>
              <a:t>的体系结构。</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jyy08_09"/>
          <p:cNvPicPr>
            <a:picLocks noChangeAspect="1" noChangeArrowheads="1"/>
          </p:cNvPicPr>
          <p:nvPr/>
        </p:nvPicPr>
        <p:blipFill>
          <a:blip r:embed="rId1" cstate="print"/>
          <a:srcRect/>
          <a:stretch>
            <a:fillRect/>
          </a:stretch>
        </p:blipFill>
        <p:spPr bwMode="auto">
          <a:xfrm>
            <a:off x="4704078" y="2157055"/>
            <a:ext cx="4420409" cy="3360177"/>
          </a:xfrm>
          <a:prstGeom prst="rect">
            <a:avLst/>
          </a:prstGeom>
          <a:noFill/>
        </p:spPr>
      </p:pic>
      <p:sp>
        <p:nvSpPr>
          <p:cNvPr id="18434" name="Rectangle 2"/>
          <p:cNvSpPr>
            <a:spLocks noGrp="1" noChangeArrowheads="1"/>
          </p:cNvSpPr>
          <p:nvPr>
            <p:ph type="title"/>
          </p:nvPr>
        </p:nvSpPr>
        <p:spPr>
          <a:xfrm>
            <a:off x="251520" y="0"/>
            <a:ext cx="7793037" cy="908720"/>
          </a:xfrm>
        </p:spPr>
        <p:txBody>
          <a:bodyPr/>
          <a:lstStyle/>
          <a:p>
            <a:r>
              <a:rPr lang="en-US" altLang="zh-CN" b="1" dirty="0" smtClean="0"/>
              <a:t>2.1.6  </a:t>
            </a:r>
            <a:r>
              <a:rPr lang="zh-CN" altLang="en-US" b="1" dirty="0"/>
              <a:t>中断</a:t>
            </a:r>
            <a:endParaRPr lang="zh-CN" altLang="en-US" b="1" dirty="0"/>
          </a:p>
        </p:txBody>
      </p:sp>
      <p:sp>
        <p:nvSpPr>
          <p:cNvPr id="18435" name="Rectangle 3"/>
          <p:cNvSpPr>
            <a:spLocks noGrp="1" noChangeArrowheads="1"/>
          </p:cNvSpPr>
          <p:nvPr>
            <p:ph type="body" idx="1"/>
          </p:nvPr>
        </p:nvSpPr>
        <p:spPr>
          <a:xfrm>
            <a:off x="539552" y="1340768"/>
            <a:ext cx="4164526" cy="4968552"/>
          </a:xfrm>
        </p:spPr>
        <p:txBody>
          <a:bodyPr/>
          <a:lstStyle/>
          <a:p>
            <a:pPr algn="just">
              <a:lnSpc>
                <a:spcPct val="150000"/>
              </a:lnSpc>
            </a:pPr>
            <a:r>
              <a:rPr lang="zh-CN" altLang="en-US" sz="2400" b="1" dirty="0"/>
              <a:t>中断方式是指，当外部设备准备与</a:t>
            </a:r>
            <a:r>
              <a:rPr lang="en-US" altLang="zh-CN" sz="2400" b="1" dirty="0"/>
              <a:t>CPU</a:t>
            </a:r>
            <a:r>
              <a:rPr lang="zh-CN" altLang="en-US" sz="2400" b="1" dirty="0"/>
              <a:t>进行数据传输时，外部设备首先向</a:t>
            </a:r>
            <a:r>
              <a:rPr lang="en-US" altLang="zh-CN" sz="2400" b="1" dirty="0"/>
              <a:t>CPU</a:t>
            </a:r>
            <a:r>
              <a:rPr lang="zh-CN" altLang="en-US" sz="2400" b="1" dirty="0"/>
              <a:t>发出中断请求，</a:t>
            </a:r>
            <a:r>
              <a:rPr lang="en-US" altLang="zh-CN" sz="2400" b="1" dirty="0"/>
              <a:t>CPU</a:t>
            </a:r>
            <a:r>
              <a:rPr lang="zh-CN" altLang="en-US" sz="2400" b="1" dirty="0"/>
              <a:t>接收到中断请求并在一定条件下，暂时停止原来的程序并执行中断服务处理程序，执行完毕以后再返回原来的程序继续执行。 </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63688" y="259556"/>
            <a:ext cx="5943600" cy="715963"/>
          </a:xfrm>
        </p:spPr>
        <p:txBody>
          <a:bodyPr/>
          <a:lstStyle/>
          <a:p>
            <a:pPr algn="ctr">
              <a:buFontTx/>
              <a:buNone/>
            </a:pPr>
            <a:r>
              <a:rPr lang="zh-CN" altLang="en-US" dirty="0" smtClean="0"/>
              <a:t>图</a:t>
            </a:r>
            <a:r>
              <a:rPr lang="zh-CN" altLang="en-US" dirty="0"/>
              <a:t>　中断处理的各个阶段</a:t>
            </a:r>
            <a:endParaRPr lang="zh-CN" altLang="en-US" dirty="0"/>
          </a:p>
        </p:txBody>
      </p:sp>
      <p:pic>
        <p:nvPicPr>
          <p:cNvPr id="348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1844824"/>
            <a:ext cx="7096764" cy="446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6910" y="2206091"/>
            <a:ext cx="4755747" cy="317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title"/>
          </p:nvPr>
        </p:nvSpPr>
        <p:spPr>
          <a:xfrm>
            <a:off x="323528" y="184060"/>
            <a:ext cx="7793037" cy="692696"/>
          </a:xfrm>
        </p:spPr>
        <p:txBody>
          <a:bodyPr/>
          <a:lstStyle/>
          <a:p>
            <a:r>
              <a:rPr lang="en-US" altLang="zh-CN" b="1" dirty="0" smtClean="0"/>
              <a:t>2.1.7  </a:t>
            </a:r>
            <a:r>
              <a:rPr lang="zh-CN" altLang="en-US" b="1" dirty="0"/>
              <a:t>数据编码</a:t>
            </a:r>
            <a:endParaRPr lang="zh-CN" altLang="en-US" b="1" dirty="0"/>
          </a:p>
        </p:txBody>
      </p:sp>
      <p:sp>
        <p:nvSpPr>
          <p:cNvPr id="35843" name="Rectangle 3"/>
          <p:cNvSpPr>
            <a:spLocks noGrp="1" noChangeArrowheads="1"/>
          </p:cNvSpPr>
          <p:nvPr>
            <p:ph type="body" idx="1"/>
          </p:nvPr>
        </p:nvSpPr>
        <p:spPr>
          <a:xfrm>
            <a:off x="489984" y="1160568"/>
            <a:ext cx="8229600" cy="1295400"/>
          </a:xfrm>
        </p:spPr>
        <p:txBody>
          <a:bodyPr/>
          <a:lstStyle/>
          <a:p>
            <a:r>
              <a:rPr lang="zh-CN" altLang="en-US" dirty="0"/>
              <a:t>设用微处理器控制一串彩灯（发光二极管）的亮灭。如</a:t>
            </a:r>
            <a:r>
              <a:rPr lang="zh-CN" altLang="en-US" dirty="0" smtClean="0"/>
              <a:t>图所</a:t>
            </a:r>
            <a:r>
              <a:rPr lang="zh-CN" altLang="en-US" dirty="0"/>
              <a:t>示。</a:t>
            </a:r>
            <a:endParaRPr lang="zh-CN" altLang="en-US" dirty="0"/>
          </a:p>
        </p:txBody>
      </p:sp>
      <p:sp>
        <p:nvSpPr>
          <p:cNvPr id="5" name="Rectangle 3"/>
          <p:cNvSpPr txBox="1">
            <a:spLocks noChangeArrowheads="1"/>
          </p:cNvSpPr>
          <p:nvPr/>
        </p:nvSpPr>
        <p:spPr bwMode="auto">
          <a:xfrm>
            <a:off x="683568" y="5376590"/>
            <a:ext cx="8198296" cy="14814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algn="just"/>
            <a:r>
              <a:rPr kumimoji="0" lang="zh-CN" altLang="en-US" sz="2800" kern="0" dirty="0" smtClean="0"/>
              <a:t>在上图中，</a:t>
            </a:r>
            <a:r>
              <a:rPr kumimoji="0" lang="en-US" altLang="zh-CN" sz="2800" kern="0" dirty="0" smtClean="0"/>
              <a:t>LED</a:t>
            </a:r>
            <a:r>
              <a:rPr kumimoji="0" lang="zh-CN" altLang="en-US" sz="2800" kern="0" dirty="0" smtClean="0"/>
              <a:t>的连接方式为共阳极连接，故：点亮对应的</a:t>
            </a:r>
            <a:r>
              <a:rPr kumimoji="0" lang="en-US" altLang="zh-CN" sz="2800" kern="0" dirty="0" smtClean="0"/>
              <a:t>LED</a:t>
            </a:r>
            <a:r>
              <a:rPr kumimoji="0" lang="zh-CN" altLang="en-US" sz="2800" kern="0" dirty="0" smtClean="0"/>
              <a:t>，对应端口线输出为低电平。 </a:t>
            </a:r>
            <a:endParaRPr kumimoji="0" lang="zh-CN" altLang="en-US" sz="2800" kern="0" dirty="0" smtClean="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C6410368-8BA8-4E96-850E-C4A47A502909}" type="slidenum">
              <a:rPr lang="en-US" altLang="zh-CN" smtClean="0"/>
            </a:fld>
            <a:endParaRPr lang="en-US" altLang="zh-CN" b="0"/>
          </a:p>
        </p:txBody>
      </p:sp>
      <p:sp>
        <p:nvSpPr>
          <p:cNvPr id="5" name="Rectangle 3"/>
          <p:cNvSpPr txBox="1">
            <a:spLocks noChangeArrowheads="1"/>
          </p:cNvSpPr>
          <p:nvPr/>
        </p:nvSpPr>
        <p:spPr bwMode="auto">
          <a:xfrm>
            <a:off x="1115616" y="2060848"/>
            <a:ext cx="7403694" cy="2448272"/>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ts val="600"/>
              </a:spcBef>
              <a:spcAft>
                <a:spcPct val="0"/>
              </a:spcAft>
              <a:buClr>
                <a:schemeClr val="folHlink"/>
              </a:buClr>
              <a:buSzPct val="60000"/>
              <a:buFont typeface="Wingdings" panose="05000000000000000000" pitchFamily="2" charset="2"/>
              <a:buChar char="n"/>
              <a:defRPr/>
            </a:pPr>
            <a:r>
              <a:rPr kumimoji="0" lang="en-US" altLang="zh-CN" b="1" i="0" u="none" strike="noStrike" kern="0" cap="none" spc="0" normalizeH="0" baseline="0" noProof="0" dirty="0" smtClean="0">
                <a:ln>
                  <a:noFill/>
                </a:ln>
                <a:solidFill>
                  <a:srgbClr val="FF0000"/>
                </a:solidFill>
                <a:effectLst/>
                <a:uLnTx/>
                <a:uFillTx/>
                <a:latin typeface="+mn-lt"/>
                <a:ea typeface="+mn-ea"/>
              </a:rPr>
              <a:t>2.1 </a:t>
            </a:r>
            <a:r>
              <a:rPr kumimoji="0" lang="zh-CN" altLang="en-US" b="1" i="0" u="none" strike="noStrike" kern="0" cap="none" spc="0" normalizeH="0" baseline="0" noProof="0" dirty="0" smtClean="0">
                <a:ln>
                  <a:noFill/>
                </a:ln>
                <a:solidFill>
                  <a:srgbClr val="FF0000"/>
                </a:solidFill>
                <a:effectLst/>
                <a:uLnTx/>
                <a:uFillTx/>
                <a:latin typeface="+mn-lt"/>
                <a:ea typeface="+mn-ea"/>
              </a:rPr>
              <a:t>硬件相关基础知识</a:t>
            </a:r>
            <a:endParaRPr kumimoji="0" lang="en-US" altLang="zh-CN" b="1" i="0" u="none" strike="noStrike" kern="0" cap="none" spc="0" normalizeH="0" baseline="0" noProof="0" dirty="0" smtClean="0">
              <a:ln>
                <a:noFill/>
              </a:ln>
              <a:solidFill>
                <a:srgbClr val="FF0000"/>
              </a:solidFill>
              <a:effectLst/>
              <a:uLnTx/>
              <a:uFillTx/>
              <a:latin typeface="+mn-lt"/>
              <a:ea typeface="+mn-ea"/>
            </a:endParaRPr>
          </a:p>
          <a:p>
            <a:pPr marL="342900" marR="0" lvl="0" indent="-342900" algn="l" defTabSz="914400" rtl="0" eaLnBrk="1" fontAlgn="base" latinLnBrk="0" hangingPunct="1">
              <a:lnSpc>
                <a:spcPct val="150000"/>
              </a:lnSpc>
              <a:spcBef>
                <a:spcPts val="600"/>
              </a:spcBef>
              <a:spcAft>
                <a:spcPct val="0"/>
              </a:spcAft>
              <a:buClr>
                <a:schemeClr val="folHlink"/>
              </a:buClr>
              <a:buSzPct val="60000"/>
              <a:buFont typeface="Wingdings" panose="05000000000000000000" pitchFamily="2" charset="2"/>
              <a:buChar char="n"/>
              <a:defRPr/>
            </a:pPr>
            <a:r>
              <a:rPr kumimoji="0" lang="en-US" altLang="zh-CN" b="0" i="0" u="none" strike="noStrike" kern="0" cap="none" spc="0" normalizeH="0" baseline="0" noProof="0" dirty="0" smtClean="0">
                <a:ln>
                  <a:noFill/>
                </a:ln>
                <a:solidFill>
                  <a:schemeClr val="tx2"/>
                </a:solidFill>
                <a:effectLst/>
                <a:uLnTx/>
                <a:uFillTx/>
                <a:latin typeface="+mn-lt"/>
                <a:ea typeface="+mn-ea"/>
              </a:rPr>
              <a:t>2.2 </a:t>
            </a:r>
            <a:r>
              <a:rPr kumimoji="0" lang="en-US" altLang="zh-CN" kern="0" dirty="0" smtClean="0">
                <a:solidFill>
                  <a:schemeClr val="tx2"/>
                </a:solidFill>
                <a:latin typeface="+mn-lt"/>
                <a:ea typeface="+mn-ea"/>
              </a:rPr>
              <a:t>ARM</a:t>
            </a:r>
            <a:r>
              <a:rPr kumimoji="0" lang="zh-CN" altLang="en-US" kern="0" dirty="0" smtClean="0">
                <a:solidFill>
                  <a:schemeClr val="tx2"/>
                </a:solidFill>
                <a:latin typeface="+mn-lt"/>
                <a:ea typeface="+mn-ea"/>
              </a:rPr>
              <a:t>处理器概述</a:t>
            </a:r>
            <a:endParaRPr kumimoji="0" lang="zh-CN" altLang="en-US" b="0" i="0" u="none" strike="noStrike" kern="0" cap="none" spc="0" normalizeH="0" baseline="0" noProof="0" dirty="0" smtClean="0">
              <a:ln>
                <a:noFill/>
              </a:ln>
              <a:solidFill>
                <a:schemeClr val="tx2"/>
              </a:solidFill>
              <a:effectLst/>
              <a:uLnTx/>
              <a:uFillTx/>
              <a:latin typeface="+mn-lt"/>
              <a:ea typeface="+mn-ea"/>
            </a:endParaRPr>
          </a:p>
          <a:p>
            <a:pPr marL="342900" marR="0" lvl="0" indent="-342900" algn="l" defTabSz="914400" rtl="0" eaLnBrk="1" fontAlgn="base" latinLnBrk="0" hangingPunct="1">
              <a:lnSpc>
                <a:spcPct val="150000"/>
              </a:lnSpc>
              <a:spcBef>
                <a:spcPts val="600"/>
              </a:spcBef>
              <a:spcAft>
                <a:spcPct val="0"/>
              </a:spcAft>
              <a:buClr>
                <a:schemeClr val="folHlink"/>
              </a:buClr>
              <a:buSzPct val="60000"/>
              <a:buFont typeface="Wingdings" panose="05000000000000000000" pitchFamily="2" charset="2"/>
              <a:buChar char="n"/>
              <a:defRPr/>
            </a:pPr>
            <a:r>
              <a:rPr kumimoji="0" lang="en-US" altLang="zh-CN" b="0" i="0" u="none" strike="noStrike" kern="0" cap="none" spc="0" normalizeH="0" baseline="0" noProof="0" dirty="0" smtClean="0">
                <a:ln>
                  <a:noFill/>
                </a:ln>
                <a:solidFill>
                  <a:schemeClr val="tx2"/>
                </a:solidFill>
                <a:effectLst/>
                <a:uLnTx/>
                <a:uFillTx/>
                <a:latin typeface="+mn-lt"/>
                <a:ea typeface="+mn-ea"/>
              </a:rPr>
              <a:t>2.3</a:t>
            </a:r>
            <a:r>
              <a:rPr kumimoji="0" lang="en-US" altLang="zh-CN" b="0" i="0" u="none" strike="noStrike" kern="0" cap="none" spc="0" normalizeH="0" noProof="0" dirty="0" smtClean="0">
                <a:ln>
                  <a:noFill/>
                </a:ln>
                <a:solidFill>
                  <a:schemeClr val="tx2"/>
                </a:solidFill>
                <a:effectLst/>
                <a:uLnTx/>
                <a:uFillTx/>
                <a:latin typeface="+mn-lt"/>
                <a:ea typeface="+mn-ea"/>
              </a:rPr>
              <a:t> ARM</a:t>
            </a:r>
            <a:r>
              <a:rPr kumimoji="0" lang="zh-CN" altLang="en-US" b="0" i="0" u="none" strike="noStrike" kern="0" cap="none" spc="0" normalizeH="0" noProof="0" dirty="0" smtClean="0">
                <a:ln>
                  <a:noFill/>
                </a:ln>
                <a:solidFill>
                  <a:schemeClr val="tx2"/>
                </a:solidFill>
                <a:effectLst/>
                <a:uLnTx/>
                <a:uFillTx/>
                <a:latin typeface="+mn-lt"/>
                <a:ea typeface="+mn-ea"/>
              </a:rPr>
              <a:t>处理器编程模型</a:t>
            </a:r>
            <a:endParaRPr kumimoji="0" lang="zh-CN" altLang="en-US" b="0" i="0" u="none" strike="noStrike" kern="0" cap="none" spc="0" normalizeH="0" baseline="0" noProof="0" dirty="0" smtClean="0">
              <a:ln>
                <a:noFill/>
              </a:ln>
              <a:solidFill>
                <a:schemeClr val="tx2"/>
              </a:solidFill>
              <a:effectLst/>
              <a:uLnTx/>
              <a:uFillTx/>
              <a:latin typeface="+mn-lt"/>
              <a:ea typeface="+mn-ea"/>
            </a:endParaRPr>
          </a:p>
        </p:txBody>
      </p:sp>
      <p:sp>
        <p:nvSpPr>
          <p:cNvPr id="7" name="Rectangle 2"/>
          <p:cNvSpPr>
            <a:spLocks noGrp="1" noChangeArrowheads="1"/>
          </p:cNvSpPr>
          <p:nvPr>
            <p:ph type="title"/>
          </p:nvPr>
        </p:nvSpPr>
        <p:spPr>
          <a:xfrm>
            <a:off x="142844" y="214290"/>
            <a:ext cx="8786874" cy="762000"/>
          </a:xfrm>
        </p:spPr>
        <p:txBody>
          <a:bodyPr/>
          <a:lstStyle/>
          <a:p>
            <a:pPr algn="ctr"/>
            <a:r>
              <a:rPr lang="zh-CN" altLang="en-US" sz="4000" b="1" dirty="0" smtClean="0">
                <a:solidFill>
                  <a:schemeClr val="folHlink"/>
                </a:solidFill>
                <a:latin typeface="黑体" panose="02010600030101010101" pitchFamily="2" charset="-122"/>
                <a:ea typeface="黑体" panose="02010600030101010101" pitchFamily="2" charset="-122"/>
              </a:rPr>
              <a:t>第</a:t>
            </a:r>
            <a:r>
              <a:rPr lang="en-US" altLang="zh-CN" sz="4000" b="1" dirty="0" smtClean="0">
                <a:solidFill>
                  <a:schemeClr val="folHlink"/>
                </a:solidFill>
                <a:latin typeface="黑体" panose="02010600030101010101" pitchFamily="2" charset="-122"/>
                <a:ea typeface="黑体" panose="02010600030101010101" pitchFamily="2" charset="-122"/>
              </a:rPr>
              <a:t>2</a:t>
            </a:r>
            <a:r>
              <a:rPr lang="zh-CN" altLang="en-US" sz="4000" b="1" dirty="0" smtClean="0">
                <a:solidFill>
                  <a:schemeClr val="folHlink"/>
                </a:solidFill>
                <a:latin typeface="黑体" panose="02010600030101010101" pitchFamily="2" charset="-122"/>
                <a:ea typeface="黑体" panose="02010600030101010101" pitchFamily="2" charset="-122"/>
              </a:rPr>
              <a:t>章 嵌入式</a:t>
            </a:r>
            <a:r>
              <a:rPr lang="zh-CN" altLang="en-US" sz="4000" b="1" dirty="0">
                <a:solidFill>
                  <a:schemeClr val="folHlink"/>
                </a:solidFill>
                <a:latin typeface="黑体" panose="02010600030101010101" pitchFamily="2" charset="-122"/>
                <a:ea typeface="黑体" panose="02010600030101010101" pitchFamily="2" charset="-122"/>
              </a:rPr>
              <a:t>硬件体系结构及</a:t>
            </a:r>
            <a:r>
              <a:rPr lang="en-US" altLang="zh-CN" sz="4000" b="1" dirty="0">
                <a:solidFill>
                  <a:schemeClr val="folHlink"/>
                </a:solidFill>
                <a:latin typeface="黑体" panose="02010600030101010101" pitchFamily="2" charset="-122"/>
                <a:ea typeface="黑体" panose="02010600030101010101" pitchFamily="2" charset="-122"/>
              </a:rPr>
              <a:t>ARM</a:t>
            </a:r>
            <a:r>
              <a:rPr lang="zh-CN" altLang="en-US" sz="4000" b="1" dirty="0" smtClean="0">
                <a:solidFill>
                  <a:schemeClr val="folHlink"/>
                </a:solidFill>
                <a:latin typeface="黑体" panose="02010600030101010101" pitchFamily="2" charset="-122"/>
                <a:ea typeface="黑体" panose="02010600030101010101" pitchFamily="2" charset="-122"/>
              </a:rPr>
              <a:t>概述</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02452" y="1268760"/>
            <a:ext cx="8198296" cy="1133348"/>
          </a:xfrm>
        </p:spPr>
        <p:txBody>
          <a:bodyPr/>
          <a:lstStyle/>
          <a:p>
            <a:r>
              <a:rPr lang="zh-CN" altLang="en-US" dirty="0" smtClean="0"/>
              <a:t>当</a:t>
            </a:r>
            <a:r>
              <a:rPr lang="zh-CN" altLang="en-US" dirty="0"/>
              <a:t>彩灯</a:t>
            </a:r>
            <a:r>
              <a:rPr lang="en-US" altLang="zh-CN" dirty="0"/>
              <a:t>L1</a:t>
            </a:r>
            <a:r>
              <a:rPr lang="zh-CN" altLang="en-US" dirty="0"/>
              <a:t>发光时，</a:t>
            </a:r>
            <a:r>
              <a:rPr lang="en-US" altLang="zh-CN" dirty="0"/>
              <a:t>PD0</a:t>
            </a:r>
            <a:r>
              <a:rPr lang="zh-CN" altLang="en-US" dirty="0"/>
              <a:t>口线为低电平，而其余口线均为高电平。 </a:t>
            </a:r>
            <a:endParaRPr lang="zh-CN" altLang="en-US" dirty="0"/>
          </a:p>
          <a:p>
            <a:endParaRPr lang="en-US" altLang="zh-CN" dirty="0"/>
          </a:p>
        </p:txBody>
      </p:sp>
      <p:sp>
        <p:nvSpPr>
          <p:cNvPr id="36869" name="Rectangle 5"/>
          <p:cNvSpPr>
            <a:spLocks noChangeArrowheads="1"/>
          </p:cNvSpPr>
          <p:nvPr/>
        </p:nvSpPr>
        <p:spPr bwMode="auto">
          <a:xfrm>
            <a:off x="0" y="2498672"/>
            <a:ext cx="8998396" cy="1949508"/>
          </a:xfrm>
          <a:prstGeom prst="rect">
            <a:avLst/>
          </a:prstGeom>
          <a:solidFill>
            <a:srgbClr val="66CCFF"/>
          </a:solidFill>
          <a:ln w="381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spAutoFit/>
          </a:bodyPr>
          <a:lstStyle>
            <a:lvl1pPr indent="3333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latin typeface="Times New Roman" panose="02020603050405020304" pitchFamily="18" charset="0"/>
                <a:cs typeface="Times New Roman" panose="02020603050405020304" pitchFamily="18" charset="0"/>
              </a:rPr>
              <a:t>则可以表示为以下对应值：</a:t>
            </a:r>
            <a:endParaRPr lang="zh-CN" altLang="en-US" sz="2800" b="1" dirty="0"/>
          </a:p>
          <a:p>
            <a:pPr>
              <a:lnSpc>
                <a:spcPct val="150000"/>
              </a:lnSpc>
            </a:pPr>
            <a:r>
              <a:rPr lang="en-US" altLang="zh-CN" sz="2800" b="1" dirty="0">
                <a:latin typeface="Times New Roman" panose="02020603050405020304" pitchFamily="18" charset="0"/>
                <a:cs typeface="Times New Roman" panose="02020603050405020304" pitchFamily="18" charset="0"/>
              </a:rPr>
              <a:t>PD7</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PD6</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PD5</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PD4</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PD3</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PD2</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PD0</a:t>
            </a:r>
            <a:endParaRPr lang="en-US" altLang="zh-CN" sz="2800" b="1" dirty="0"/>
          </a:p>
          <a:p>
            <a:pPr eaLnBrk="0" hangingPunct="0">
              <a:lnSpc>
                <a:spcPct val="150000"/>
              </a:lnSpc>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1       1   </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0</a:t>
            </a:r>
            <a:endParaRPr lang="en-US" altLang="zh-CN" sz="2800" b="1" dirty="0"/>
          </a:p>
        </p:txBody>
      </p:sp>
      <p:sp>
        <p:nvSpPr>
          <p:cNvPr id="36870" name="Rectangle 6"/>
          <p:cNvSpPr>
            <a:spLocks noChangeArrowheads="1"/>
          </p:cNvSpPr>
          <p:nvPr/>
        </p:nvSpPr>
        <p:spPr bwMode="auto">
          <a:xfrm>
            <a:off x="1043608" y="4797152"/>
            <a:ext cx="7239000" cy="1476173"/>
          </a:xfrm>
          <a:prstGeom prst="rect">
            <a:avLst/>
          </a:prstGeom>
          <a:solidFill>
            <a:srgbClr val="66CC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pPr>
            <a:r>
              <a:rPr lang="zh-CN" altLang="en-US" sz="3200" b="1"/>
              <a:t>用二进制数表示为：</a:t>
            </a:r>
            <a:r>
              <a:rPr lang="en-US" altLang="zh-CN" sz="3200" b="1"/>
              <a:t>11111110</a:t>
            </a:r>
            <a:r>
              <a:rPr lang="zh-CN" altLang="en-US" sz="3200" b="1"/>
              <a:t>。</a:t>
            </a:r>
            <a:endParaRPr lang="zh-CN" altLang="en-US" sz="3200" b="1"/>
          </a:p>
          <a:p>
            <a:pPr>
              <a:lnSpc>
                <a:spcPct val="150000"/>
              </a:lnSpc>
            </a:pPr>
            <a:r>
              <a:rPr lang="zh-CN" altLang="en-US" sz="3200" b="1"/>
              <a:t>用十六进制编码</a:t>
            </a:r>
            <a:r>
              <a:rPr lang="zh-CN" altLang="en-US" sz="3200"/>
              <a:t> </a:t>
            </a:r>
            <a:r>
              <a:rPr lang="zh-CN" altLang="en-US" sz="3200" b="1"/>
              <a:t>，其值为：</a:t>
            </a:r>
            <a:r>
              <a:rPr lang="en-US" altLang="zh-CN" sz="3200" b="1"/>
              <a:t>FEH</a:t>
            </a:r>
            <a:r>
              <a:rPr lang="en-US" altLang="zh-CN" sz="3200"/>
              <a:t> </a:t>
            </a:r>
            <a:r>
              <a:rPr lang="zh-CN" altLang="en-US" sz="3200"/>
              <a:t>。</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427633"/>
            <a:ext cx="76200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1520" y="209537"/>
            <a:ext cx="7920880" cy="707886"/>
          </a:xfrm>
          <a:prstGeom prst="rect">
            <a:avLst/>
          </a:prstGeom>
        </p:spPr>
        <p:txBody>
          <a:bodyPr wrap="square">
            <a:spAutoFit/>
          </a:bodyPr>
          <a:lstStyle/>
          <a:p>
            <a:pPr algn="l"/>
            <a:r>
              <a:rPr lang="en-US" altLang="zh-CN" b="1" dirty="0" smtClean="0"/>
              <a:t>2.1.8 </a:t>
            </a:r>
            <a:r>
              <a:rPr lang="zh-CN" altLang="en-US" b="1" dirty="0"/>
              <a:t>嵌入式系统硬件平台</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1520" y="0"/>
            <a:ext cx="7793037" cy="908720"/>
          </a:xfrm>
        </p:spPr>
        <p:txBody>
          <a:bodyPr/>
          <a:lstStyle/>
          <a:p>
            <a:r>
              <a:rPr lang="en-US" altLang="zh-CN" b="1" dirty="0"/>
              <a:t>1</a:t>
            </a:r>
            <a:r>
              <a:rPr lang="zh-CN" altLang="en-US" b="1" dirty="0"/>
              <a:t>、嵌入式处理器</a:t>
            </a:r>
            <a:endParaRPr lang="zh-CN" altLang="en-US" b="1" dirty="0"/>
          </a:p>
        </p:txBody>
      </p:sp>
      <p:sp>
        <p:nvSpPr>
          <p:cNvPr id="41987" name="Rectangle 3"/>
          <p:cNvSpPr>
            <a:spLocks noGrp="1" noChangeArrowheads="1"/>
          </p:cNvSpPr>
          <p:nvPr>
            <p:ph type="body" idx="1"/>
          </p:nvPr>
        </p:nvSpPr>
        <p:spPr>
          <a:xfrm>
            <a:off x="323528" y="1196752"/>
            <a:ext cx="8640960" cy="4953000"/>
          </a:xfrm>
          <a:noFill/>
        </p:spPr>
        <p:txBody>
          <a:bodyPr/>
          <a:lstStyle/>
          <a:p>
            <a:r>
              <a:rPr lang="zh-CN" altLang="en-US" dirty="0"/>
              <a:t>嵌入式处理器通常包括几个部分：处理器内核、地址总线、数据总线、控制总线、片上</a:t>
            </a:r>
            <a:r>
              <a:rPr lang="en-US" altLang="zh-CN" dirty="0"/>
              <a:t>I/O</a:t>
            </a:r>
            <a:r>
              <a:rPr lang="zh-CN" altLang="en-US" dirty="0"/>
              <a:t>接口电路及辅助电路（如时钟、复位电路等）。</a:t>
            </a:r>
            <a:endParaRPr lang="zh-CN" altLang="en-US" dirty="0"/>
          </a:p>
          <a:p>
            <a:r>
              <a:rPr lang="zh-CN" altLang="en-US" dirty="0"/>
              <a:t>嵌入式处理器可以分为</a:t>
            </a:r>
            <a:r>
              <a:rPr lang="en-US" altLang="zh-CN" dirty="0"/>
              <a:t>3</a:t>
            </a:r>
            <a:r>
              <a:rPr lang="zh-CN" altLang="en-US" dirty="0"/>
              <a:t>类：</a:t>
            </a:r>
            <a:endParaRPr lang="zh-CN" altLang="en-US" dirty="0"/>
          </a:p>
          <a:p>
            <a:pPr lvl="1">
              <a:buFont typeface="Wingdings" panose="05000000000000000000" pitchFamily="2" charset="2"/>
              <a:buChar char="ü"/>
            </a:pPr>
            <a:r>
              <a:rPr lang="zh-CN" altLang="en-US" sz="3200" b="1" dirty="0" smtClean="0">
                <a:solidFill>
                  <a:srgbClr val="0000FF"/>
                </a:solidFill>
              </a:rPr>
              <a:t>嵌入</a:t>
            </a:r>
            <a:r>
              <a:rPr lang="zh-CN" altLang="en-US" sz="3200" b="1" dirty="0">
                <a:solidFill>
                  <a:srgbClr val="0000FF"/>
                </a:solidFill>
              </a:rPr>
              <a:t>式微</a:t>
            </a:r>
            <a:r>
              <a:rPr lang="zh-CN" altLang="en-US" sz="3200" b="1" dirty="0" smtClean="0">
                <a:solidFill>
                  <a:srgbClr val="0000FF"/>
                </a:solidFill>
              </a:rPr>
              <a:t>处理器</a:t>
            </a:r>
            <a:endParaRPr lang="zh-CN" altLang="en-US" sz="3200" b="1" dirty="0">
              <a:solidFill>
                <a:srgbClr val="0000FF"/>
              </a:solidFill>
            </a:endParaRPr>
          </a:p>
          <a:p>
            <a:pPr lvl="1">
              <a:buFont typeface="Wingdings" panose="05000000000000000000" pitchFamily="2" charset="2"/>
              <a:buChar char="ü"/>
            </a:pPr>
            <a:r>
              <a:rPr lang="zh-CN" altLang="en-US" sz="3200" b="1" dirty="0" smtClean="0">
                <a:solidFill>
                  <a:srgbClr val="0000FF"/>
                </a:solidFill>
              </a:rPr>
              <a:t>嵌入</a:t>
            </a:r>
            <a:r>
              <a:rPr lang="zh-CN" altLang="en-US" sz="3200" b="1" dirty="0">
                <a:solidFill>
                  <a:srgbClr val="0000FF"/>
                </a:solidFill>
              </a:rPr>
              <a:t>式微</a:t>
            </a:r>
            <a:r>
              <a:rPr lang="zh-CN" altLang="en-US" sz="3200" b="1" dirty="0" smtClean="0">
                <a:solidFill>
                  <a:srgbClr val="0000FF"/>
                </a:solidFill>
              </a:rPr>
              <a:t>控制器</a:t>
            </a:r>
            <a:endParaRPr lang="zh-CN" altLang="en-US" sz="3200" b="1" dirty="0">
              <a:solidFill>
                <a:srgbClr val="0000FF"/>
              </a:solidFill>
            </a:endParaRPr>
          </a:p>
          <a:p>
            <a:pPr lvl="1">
              <a:buFont typeface="Wingdings" panose="05000000000000000000" pitchFamily="2" charset="2"/>
              <a:buChar char="ü"/>
            </a:pPr>
            <a:r>
              <a:rPr lang="zh-CN" altLang="en-US" sz="3200" b="1" dirty="0" smtClean="0">
                <a:solidFill>
                  <a:srgbClr val="0000FF"/>
                </a:solidFill>
              </a:rPr>
              <a:t>嵌入式</a:t>
            </a:r>
            <a:r>
              <a:rPr lang="en-US" altLang="zh-CN" sz="3200" b="1" dirty="0">
                <a:solidFill>
                  <a:srgbClr val="0000FF"/>
                </a:solidFill>
              </a:rPr>
              <a:t>DSP</a:t>
            </a:r>
            <a:r>
              <a:rPr lang="zh-CN" altLang="en-US" sz="3200" dirty="0"/>
              <a:t>（</a:t>
            </a:r>
            <a:r>
              <a:rPr lang="en-US" altLang="zh-CN" sz="3200" dirty="0"/>
              <a:t>Digital Signal Processor</a:t>
            </a:r>
            <a:r>
              <a:rPr lang="zh-CN" altLang="en-US" sz="3200" dirty="0"/>
              <a:t>，数字信号处理器）， </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7504" y="-99392"/>
            <a:ext cx="7793037" cy="1008112"/>
          </a:xfrm>
        </p:spPr>
        <p:txBody>
          <a:bodyPr/>
          <a:lstStyle/>
          <a:p>
            <a:r>
              <a:rPr lang="en-US" altLang="zh-CN" b="1" dirty="0"/>
              <a:t>2</a:t>
            </a:r>
            <a:r>
              <a:rPr lang="zh-CN" altLang="en-US" b="1" dirty="0"/>
              <a:t>、嵌入式系统中的存储设备</a:t>
            </a:r>
            <a:endParaRPr lang="zh-CN" altLang="en-US" b="1" dirty="0"/>
          </a:p>
        </p:txBody>
      </p:sp>
      <p:sp>
        <p:nvSpPr>
          <p:cNvPr id="43011" name="Rectangle 3"/>
          <p:cNvSpPr>
            <a:spLocks noGrp="1" noChangeArrowheads="1"/>
          </p:cNvSpPr>
          <p:nvPr>
            <p:ph type="body" idx="1"/>
          </p:nvPr>
        </p:nvSpPr>
        <p:spPr>
          <a:xfrm>
            <a:off x="251520" y="1196752"/>
            <a:ext cx="8712968" cy="5257800"/>
          </a:xfrm>
          <a:noFill/>
        </p:spPr>
        <p:txBody>
          <a:bodyPr/>
          <a:lstStyle/>
          <a:p>
            <a:pPr algn="just">
              <a:lnSpc>
                <a:spcPct val="130000"/>
              </a:lnSpc>
              <a:buFontTx/>
              <a:buNone/>
            </a:pPr>
            <a:r>
              <a:rPr lang="zh-CN" altLang="en-US" sz="2800" b="1" dirty="0"/>
              <a:t>（</a:t>
            </a:r>
            <a:r>
              <a:rPr lang="en-US" altLang="zh-CN" sz="2800" b="1" dirty="0"/>
              <a:t>1</a:t>
            </a:r>
            <a:r>
              <a:rPr lang="zh-CN" altLang="en-US" sz="2800" b="1" dirty="0"/>
              <a:t>）</a:t>
            </a:r>
            <a:r>
              <a:rPr lang="en-US" altLang="zh-CN" sz="2800" b="1" dirty="0"/>
              <a:t>RAM</a:t>
            </a:r>
            <a:r>
              <a:rPr lang="zh-CN" altLang="en-US" sz="2800" b="1" dirty="0"/>
              <a:t>、</a:t>
            </a:r>
            <a:r>
              <a:rPr lang="en-US" altLang="zh-CN" sz="2800" b="1" dirty="0"/>
              <a:t>SRAM</a:t>
            </a:r>
            <a:r>
              <a:rPr lang="zh-CN" altLang="en-US" sz="2800" b="1" dirty="0"/>
              <a:t>、</a:t>
            </a:r>
            <a:r>
              <a:rPr lang="en-US" altLang="zh-CN" sz="2800" b="1" dirty="0"/>
              <a:t>DRAM</a:t>
            </a:r>
            <a:endParaRPr lang="en-US" altLang="zh-CN" sz="2800" b="1" dirty="0"/>
          </a:p>
          <a:p>
            <a:pPr algn="just">
              <a:lnSpc>
                <a:spcPct val="130000"/>
              </a:lnSpc>
            </a:pPr>
            <a:r>
              <a:rPr lang="en-US" altLang="zh-CN" sz="2800" b="1" dirty="0"/>
              <a:t>RAM</a:t>
            </a:r>
            <a:r>
              <a:rPr lang="zh-CN" altLang="en-US" sz="2800" b="1" dirty="0"/>
              <a:t>即</a:t>
            </a:r>
            <a:r>
              <a:rPr lang="zh-CN" altLang="en-US" sz="2800" b="1" dirty="0" smtClean="0"/>
              <a:t>是通常</a:t>
            </a:r>
            <a:r>
              <a:rPr lang="zh-CN" altLang="en-US" sz="2800" b="1" dirty="0"/>
              <a:t>所说的内存。</a:t>
            </a:r>
            <a:r>
              <a:rPr lang="en-US" altLang="zh-CN" sz="2800" b="1" dirty="0"/>
              <a:t>RAM</a:t>
            </a:r>
            <a:r>
              <a:rPr lang="zh-CN" altLang="en-US" sz="2800" b="1" dirty="0"/>
              <a:t>又可分为</a:t>
            </a:r>
            <a:r>
              <a:rPr lang="en-US" altLang="zh-CN" sz="2800" b="1" dirty="0">
                <a:solidFill>
                  <a:srgbClr val="FF0000"/>
                </a:solidFill>
              </a:rPr>
              <a:t>SRAM</a:t>
            </a:r>
            <a:r>
              <a:rPr lang="zh-CN" altLang="en-US" sz="2800" b="1" dirty="0"/>
              <a:t>（静态存储器）和</a:t>
            </a:r>
            <a:r>
              <a:rPr lang="en-US" altLang="zh-CN" sz="2800" b="1" dirty="0">
                <a:solidFill>
                  <a:srgbClr val="FF0000"/>
                </a:solidFill>
              </a:rPr>
              <a:t>DRAM</a:t>
            </a:r>
            <a:r>
              <a:rPr lang="zh-CN" altLang="en-US" sz="2800" b="1" dirty="0"/>
              <a:t>（动态存储器）。</a:t>
            </a:r>
            <a:endParaRPr lang="zh-CN" altLang="en-US" sz="2800" b="1" dirty="0"/>
          </a:p>
          <a:p>
            <a:pPr algn="just">
              <a:lnSpc>
                <a:spcPct val="130000"/>
              </a:lnSpc>
              <a:buFontTx/>
              <a:buNone/>
            </a:pPr>
            <a:r>
              <a:rPr lang="zh-CN" altLang="en-US" sz="2800" b="1" dirty="0"/>
              <a:t>（</a:t>
            </a:r>
            <a:r>
              <a:rPr lang="en-US" altLang="zh-CN" sz="2800" b="1" dirty="0"/>
              <a:t>2</a:t>
            </a:r>
            <a:r>
              <a:rPr lang="zh-CN" altLang="en-US" sz="2800" b="1" dirty="0"/>
              <a:t>）</a:t>
            </a:r>
            <a:r>
              <a:rPr lang="en-US" altLang="zh-CN" sz="2800" b="1" dirty="0"/>
              <a:t>Flash</a:t>
            </a:r>
            <a:endParaRPr lang="en-US" altLang="zh-CN" sz="2800" b="1" dirty="0"/>
          </a:p>
          <a:p>
            <a:pPr algn="just">
              <a:lnSpc>
                <a:spcPct val="130000"/>
              </a:lnSpc>
            </a:pPr>
            <a:r>
              <a:rPr lang="en-US" altLang="zh-CN" sz="2800" b="1" dirty="0">
                <a:solidFill>
                  <a:srgbClr val="FF0000"/>
                </a:solidFill>
              </a:rPr>
              <a:t>Flash</a:t>
            </a:r>
            <a:r>
              <a:rPr lang="zh-CN" altLang="en-US" sz="2800" b="1" dirty="0"/>
              <a:t>是一种非易失闪存，它具有和</a:t>
            </a:r>
            <a:r>
              <a:rPr lang="en-US" altLang="zh-CN" sz="2800" b="1" dirty="0"/>
              <a:t>ROM</a:t>
            </a:r>
            <a:r>
              <a:rPr lang="zh-CN" altLang="en-US" sz="2800" b="1" dirty="0"/>
              <a:t>一样掉电后数据不会丢失的特性。</a:t>
            </a:r>
            <a:r>
              <a:rPr lang="en-US" altLang="zh-CN" sz="2800" b="1" dirty="0"/>
              <a:t>Flash</a:t>
            </a:r>
            <a:r>
              <a:rPr lang="zh-CN" altLang="en-US" sz="2800" b="1" dirty="0"/>
              <a:t>是目前嵌入式系统中广泛采用的主流存储器，它的主要特点是按整体</a:t>
            </a:r>
            <a:r>
              <a:rPr lang="en-US" altLang="zh-CN" sz="2800" b="1" dirty="0"/>
              <a:t>/</a:t>
            </a:r>
            <a:r>
              <a:rPr lang="zh-CN" altLang="en-US" sz="2800" b="1" dirty="0"/>
              <a:t>扇区擦除和按字节编程，具有低功耗、高密度、小体积等优点。</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7544" y="116632"/>
            <a:ext cx="8352928" cy="854968"/>
          </a:xfrm>
          <a:solidFill>
            <a:srgbClr val="66CCFF"/>
          </a:solidFill>
        </p:spPr>
        <p:txBody>
          <a:bodyPr/>
          <a:lstStyle/>
          <a:p>
            <a:r>
              <a:rPr lang="en-US" altLang="zh-CN" sz="3600" b="1" dirty="0"/>
              <a:t>Flash</a:t>
            </a:r>
            <a:r>
              <a:rPr lang="zh-CN" altLang="en-US" sz="3600" b="1" dirty="0" smtClean="0"/>
              <a:t>分为</a:t>
            </a:r>
            <a:r>
              <a:rPr lang="en-US" altLang="zh-CN" sz="3600" b="1" dirty="0" smtClean="0"/>
              <a:t>NOR </a:t>
            </a:r>
            <a:r>
              <a:rPr lang="en-US" altLang="zh-CN" sz="3600" b="1" dirty="0"/>
              <a:t>Flash</a:t>
            </a:r>
            <a:r>
              <a:rPr lang="zh-CN" altLang="en-US" sz="3600" b="1" dirty="0"/>
              <a:t>、</a:t>
            </a:r>
            <a:r>
              <a:rPr lang="en-US" altLang="zh-CN" sz="3600" b="1" dirty="0"/>
              <a:t>NAND </a:t>
            </a:r>
            <a:r>
              <a:rPr lang="en-US" altLang="zh-CN" sz="3600" b="1" dirty="0" smtClean="0"/>
              <a:t>Flash</a:t>
            </a:r>
            <a:r>
              <a:rPr lang="zh-CN" altLang="en-US" sz="3600" b="1" dirty="0" smtClean="0"/>
              <a:t>。</a:t>
            </a:r>
            <a:r>
              <a:rPr lang="zh-CN" altLang="en-US" sz="3600" dirty="0" smtClean="0"/>
              <a:t> </a:t>
            </a:r>
            <a:endParaRPr lang="zh-CN" altLang="en-US" sz="3600" dirty="0"/>
          </a:p>
        </p:txBody>
      </p:sp>
      <p:sp>
        <p:nvSpPr>
          <p:cNvPr id="44035" name="Rectangle 3"/>
          <p:cNvSpPr>
            <a:spLocks noGrp="1" noChangeArrowheads="1"/>
          </p:cNvSpPr>
          <p:nvPr>
            <p:ph type="body" idx="1"/>
          </p:nvPr>
        </p:nvSpPr>
        <p:spPr>
          <a:xfrm>
            <a:off x="395536" y="1196752"/>
            <a:ext cx="8496944" cy="5040560"/>
          </a:xfrm>
          <a:noFill/>
        </p:spPr>
        <p:txBody>
          <a:bodyPr/>
          <a:lstStyle/>
          <a:p>
            <a:pPr algn="just">
              <a:lnSpc>
                <a:spcPct val="150000"/>
              </a:lnSpc>
            </a:pPr>
            <a:r>
              <a:rPr lang="en-US" altLang="zh-CN" sz="2800" b="1" dirty="0"/>
              <a:t>NOR Flash</a:t>
            </a:r>
            <a:r>
              <a:rPr lang="zh-CN" altLang="en-US" sz="2800" b="1" dirty="0"/>
              <a:t>的特点是在芯片内执行，可以直接读取芯片内储存的数据，</a:t>
            </a:r>
            <a:r>
              <a:rPr lang="zh-CN" altLang="en-US" sz="2800" b="1" dirty="0">
                <a:solidFill>
                  <a:srgbClr val="FF0000"/>
                </a:solidFill>
              </a:rPr>
              <a:t>因而速度比较</a:t>
            </a:r>
            <a:r>
              <a:rPr lang="zh-CN" altLang="en-US" sz="2800" b="1" dirty="0" smtClean="0">
                <a:solidFill>
                  <a:srgbClr val="FF0000"/>
                </a:solidFill>
              </a:rPr>
              <a:t>快（但写入慢）</a:t>
            </a:r>
            <a:r>
              <a:rPr lang="zh-CN" altLang="en-US" sz="2800" b="1" dirty="0" smtClean="0"/>
              <a:t>。另，</a:t>
            </a:r>
            <a:r>
              <a:rPr lang="en-US" altLang="zh-CN" sz="2800" b="1" dirty="0" smtClean="0"/>
              <a:t>NOR</a:t>
            </a:r>
            <a:r>
              <a:rPr lang="zh-CN" altLang="en-US" sz="2800" b="1" dirty="0" smtClean="0"/>
              <a:t>可以对字节进行读，故应用程序可以直接</a:t>
            </a:r>
            <a:r>
              <a:rPr lang="zh-CN" altLang="en-US" sz="2800" b="1" dirty="0"/>
              <a:t>在</a:t>
            </a:r>
            <a:r>
              <a:rPr lang="en-US" altLang="zh-CN" sz="2800" b="1" dirty="0"/>
              <a:t>Flash</a:t>
            </a:r>
            <a:r>
              <a:rPr lang="zh-CN" altLang="en-US" sz="2800" b="1" dirty="0"/>
              <a:t>内运行，不必把代码读到系统</a:t>
            </a:r>
            <a:r>
              <a:rPr lang="en-US" altLang="zh-CN" sz="2800" b="1" dirty="0"/>
              <a:t>RAM</a:t>
            </a:r>
            <a:r>
              <a:rPr lang="zh-CN" altLang="en-US" sz="2800" b="1" dirty="0"/>
              <a:t>中运行。 </a:t>
            </a:r>
            <a:endParaRPr lang="zh-CN" altLang="en-US" sz="2800" b="1" dirty="0"/>
          </a:p>
          <a:p>
            <a:pPr algn="just">
              <a:lnSpc>
                <a:spcPct val="150000"/>
              </a:lnSpc>
            </a:pPr>
            <a:r>
              <a:rPr lang="en-US" altLang="zh-CN" sz="2800" b="1" dirty="0"/>
              <a:t>NAND Flash</a:t>
            </a:r>
            <a:r>
              <a:rPr lang="zh-CN" altLang="en-US" sz="2800" b="1" dirty="0"/>
              <a:t>不能直接在</a:t>
            </a:r>
            <a:r>
              <a:rPr lang="en-US" altLang="zh-CN" sz="2800" b="1" dirty="0"/>
              <a:t>Flash</a:t>
            </a:r>
            <a:r>
              <a:rPr lang="zh-CN" altLang="en-US" sz="2800" b="1" dirty="0"/>
              <a:t>内运行应用程序，需要将数据复制到</a:t>
            </a:r>
            <a:r>
              <a:rPr lang="en-US" altLang="zh-CN" sz="2800" b="1" dirty="0"/>
              <a:t>RAM</a:t>
            </a:r>
            <a:r>
              <a:rPr lang="zh-CN" altLang="en-US" sz="2800" b="1" dirty="0"/>
              <a:t>中运行。 </a:t>
            </a:r>
            <a:endParaRPr lang="zh-CN" altLang="en-US" sz="2800" b="1" dirty="0"/>
          </a:p>
          <a:p>
            <a:pPr algn="just">
              <a:lnSpc>
                <a:spcPct val="150000"/>
              </a:lnSpc>
            </a:pPr>
            <a:r>
              <a:rPr lang="en-US" altLang="zh-CN" sz="2800" b="1" dirty="0">
                <a:solidFill>
                  <a:srgbClr val="FF0000"/>
                </a:solidFill>
              </a:rPr>
              <a:t>NAND Flash</a:t>
            </a:r>
            <a:r>
              <a:rPr lang="zh-CN" altLang="en-US" sz="2800" b="1" dirty="0">
                <a:solidFill>
                  <a:srgbClr val="FF0000"/>
                </a:solidFill>
              </a:rPr>
              <a:t>的特点是容量大</a:t>
            </a:r>
            <a:r>
              <a:rPr lang="zh-CN" altLang="en-US" sz="2800" b="1" dirty="0"/>
              <a:t>。</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528" y="116632"/>
            <a:ext cx="7793037" cy="851818"/>
          </a:xfrm>
        </p:spPr>
        <p:txBody>
          <a:bodyPr/>
          <a:lstStyle/>
          <a:p>
            <a:r>
              <a:rPr lang="en-US" altLang="zh-CN" b="1" dirty="0"/>
              <a:t>3</a:t>
            </a:r>
            <a:r>
              <a:rPr lang="zh-CN" altLang="en-US" b="1" dirty="0"/>
              <a:t>、</a:t>
            </a:r>
            <a:r>
              <a:rPr lang="en-US" altLang="zh-CN" b="1" dirty="0"/>
              <a:t>JTAG</a:t>
            </a:r>
            <a:r>
              <a:rPr lang="zh-CN" altLang="en-US" b="1" dirty="0"/>
              <a:t>接口</a:t>
            </a:r>
            <a:endParaRPr lang="zh-CN" altLang="en-US" b="1" dirty="0"/>
          </a:p>
        </p:txBody>
      </p:sp>
      <p:sp>
        <p:nvSpPr>
          <p:cNvPr id="45059" name="Rectangle 3"/>
          <p:cNvSpPr>
            <a:spLocks noGrp="1" noChangeArrowheads="1"/>
          </p:cNvSpPr>
          <p:nvPr>
            <p:ph type="body" idx="1"/>
          </p:nvPr>
        </p:nvSpPr>
        <p:spPr>
          <a:xfrm>
            <a:off x="467543" y="1196752"/>
            <a:ext cx="8676457" cy="2232248"/>
          </a:xfrm>
          <a:noFill/>
        </p:spPr>
        <p:txBody>
          <a:bodyPr/>
          <a:lstStyle/>
          <a:p>
            <a:pPr>
              <a:lnSpc>
                <a:spcPct val="150000"/>
              </a:lnSpc>
            </a:pPr>
            <a:r>
              <a:rPr lang="en-US" altLang="zh-CN" b="1" dirty="0"/>
              <a:t>JTAG</a:t>
            </a:r>
            <a:r>
              <a:rPr lang="zh-CN" altLang="en-US" dirty="0"/>
              <a:t>（</a:t>
            </a:r>
            <a:r>
              <a:rPr lang="en-US" altLang="zh-CN" b="1" dirty="0">
                <a:solidFill>
                  <a:srgbClr val="FF0000"/>
                </a:solidFill>
              </a:rPr>
              <a:t>Joint Test Action Group</a:t>
            </a:r>
            <a:r>
              <a:rPr lang="zh-CN" altLang="en-US" dirty="0"/>
              <a:t>，联合测试行动小组）是一种国际标准测试协议（</a:t>
            </a:r>
            <a:r>
              <a:rPr lang="en-US" altLang="zh-CN" dirty="0"/>
              <a:t>IEEE 1149.1</a:t>
            </a:r>
            <a:r>
              <a:rPr lang="zh-CN" altLang="en-US" dirty="0"/>
              <a:t>兼容），主要用于芯片内部测试。 </a:t>
            </a:r>
            <a:endParaRPr lang="zh-CN" altLang="en-US" dirty="0"/>
          </a:p>
          <a:p>
            <a:pPr>
              <a:lnSpc>
                <a:spcPct val="150000"/>
              </a:lnSpc>
            </a:pPr>
            <a:endParaRPr lang="en-US" altLang="zh-CN" dirty="0"/>
          </a:p>
        </p:txBody>
      </p:sp>
      <p:pic>
        <p:nvPicPr>
          <p:cNvPr id="45060" name="Picture 4" descr="JTAG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840" y="3573016"/>
            <a:ext cx="2808312" cy="32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539552" y="1196752"/>
            <a:ext cx="6048672" cy="3002632"/>
          </a:xfrm>
          <a:noFill/>
        </p:spPr>
        <p:txBody>
          <a:bodyPr/>
          <a:lstStyle/>
          <a:p>
            <a:pPr algn="just"/>
            <a:r>
              <a:rPr lang="zh-CN" altLang="en-US" dirty="0"/>
              <a:t>我们经常用简易</a:t>
            </a:r>
            <a:r>
              <a:rPr lang="en-US" altLang="zh-CN" dirty="0"/>
              <a:t>JTAG</a:t>
            </a:r>
            <a:r>
              <a:rPr lang="zh-CN" altLang="en-US" dirty="0"/>
              <a:t>接口直接烧写嵌入式系统</a:t>
            </a:r>
            <a:r>
              <a:rPr lang="en-US" altLang="zh-CN" dirty="0"/>
              <a:t>Flash</a:t>
            </a:r>
            <a:r>
              <a:rPr lang="zh-CN" altLang="en-US" dirty="0"/>
              <a:t>存储器。这种烧写方式是通过一根并口电缆和一块信号转换集成电路板以建立</a:t>
            </a:r>
            <a:r>
              <a:rPr lang="en-US" altLang="zh-CN" dirty="0"/>
              <a:t>PC</a:t>
            </a:r>
            <a:r>
              <a:rPr lang="zh-CN" altLang="en-US" dirty="0"/>
              <a:t>机与开发板之间的通信。</a:t>
            </a:r>
            <a:endParaRPr lang="zh-CN" altLang="en-US" dirty="0"/>
          </a:p>
        </p:txBody>
      </p:sp>
      <p:pic>
        <p:nvPicPr>
          <p:cNvPr id="4608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452" y="4211920"/>
            <a:ext cx="880120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JTA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781" y="1772816"/>
            <a:ext cx="1898720" cy="216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C6410368-8BA8-4E96-850E-C4A47A502909}" type="slidenum">
              <a:rPr lang="en-US" altLang="zh-CN" smtClean="0"/>
            </a:fld>
            <a:endParaRPr lang="en-US" altLang="zh-CN" b="0"/>
          </a:p>
        </p:txBody>
      </p:sp>
      <p:sp>
        <p:nvSpPr>
          <p:cNvPr id="5" name="Rectangle 3"/>
          <p:cNvSpPr txBox="1">
            <a:spLocks noChangeArrowheads="1"/>
          </p:cNvSpPr>
          <p:nvPr/>
        </p:nvSpPr>
        <p:spPr bwMode="auto">
          <a:xfrm>
            <a:off x="1115616" y="2060848"/>
            <a:ext cx="7403694" cy="2448272"/>
          </a:xfrm>
          <a:prstGeom prst="rect">
            <a:avLst/>
          </a:prstGeom>
          <a:noFill/>
          <a:ln w="9525">
            <a:noFill/>
            <a:miter lim="800000"/>
          </a:ln>
          <a:effectLst/>
        </p:spPr>
        <p:txBody>
          <a:bodyPr vert="horz" wrap="square" lIns="91440" tIns="45720" rIns="91440" bIns="45720" numCol="1" anchor="t" anchorCtr="0" compatLnSpc="1"/>
          <a:lstStyle/>
          <a:p>
            <a:pPr marL="342900" indent="-342900" algn="l">
              <a:lnSpc>
                <a:spcPct val="150000"/>
              </a:lnSpc>
              <a:spcBef>
                <a:spcPts val="600"/>
              </a:spcBef>
              <a:buClr>
                <a:schemeClr val="folHlink"/>
              </a:buClr>
              <a:buSzPct val="60000"/>
              <a:buFont typeface="Wingdings" panose="05000000000000000000" pitchFamily="2" charset="2"/>
              <a:buChar char="n"/>
              <a:defRPr/>
            </a:pPr>
            <a:r>
              <a:rPr kumimoji="0" lang="en-US" altLang="zh-CN" kern="0" dirty="0">
                <a:solidFill>
                  <a:schemeClr val="tx2"/>
                </a:solidFill>
                <a:latin typeface="+mn-lt"/>
                <a:ea typeface="+mn-ea"/>
              </a:rPr>
              <a:t>2.1 </a:t>
            </a:r>
            <a:r>
              <a:rPr kumimoji="0" lang="zh-CN" altLang="en-US" kern="0" dirty="0">
                <a:solidFill>
                  <a:schemeClr val="tx2"/>
                </a:solidFill>
                <a:latin typeface="+mn-lt"/>
                <a:ea typeface="+mn-ea"/>
              </a:rPr>
              <a:t>相关基础知识</a:t>
            </a:r>
            <a:endParaRPr kumimoji="0" lang="en-US" altLang="zh-CN" kern="0" dirty="0">
              <a:solidFill>
                <a:schemeClr val="tx2"/>
              </a:solidFill>
              <a:latin typeface="+mn-lt"/>
              <a:ea typeface="+mn-ea"/>
            </a:endParaRPr>
          </a:p>
          <a:p>
            <a:pPr marL="342900" marR="0" lvl="0" indent="-342900" algn="l" defTabSz="914400" rtl="0" eaLnBrk="1" fontAlgn="base" latinLnBrk="0" hangingPunct="1">
              <a:lnSpc>
                <a:spcPct val="150000"/>
              </a:lnSpc>
              <a:spcBef>
                <a:spcPts val="600"/>
              </a:spcBef>
              <a:spcAft>
                <a:spcPct val="0"/>
              </a:spcAft>
              <a:buClr>
                <a:schemeClr val="folHlink"/>
              </a:buClr>
              <a:buSzPct val="60000"/>
              <a:buFont typeface="Wingdings" panose="05000000000000000000" pitchFamily="2" charset="2"/>
              <a:buChar char="n"/>
              <a:defRPr/>
            </a:pPr>
            <a:r>
              <a:rPr kumimoji="0" lang="en-US" altLang="zh-CN" b="1" i="0" u="none" strike="noStrike" kern="0" cap="none" spc="0" normalizeH="0" baseline="0" noProof="0" dirty="0" smtClean="0">
                <a:ln>
                  <a:noFill/>
                </a:ln>
                <a:solidFill>
                  <a:srgbClr val="FF0000"/>
                </a:solidFill>
                <a:effectLst/>
                <a:uLnTx/>
                <a:uFillTx/>
                <a:latin typeface="+mn-lt"/>
                <a:ea typeface="+mn-ea"/>
              </a:rPr>
              <a:t>2.2 </a:t>
            </a:r>
            <a:r>
              <a:rPr kumimoji="0" lang="en-US" altLang="zh-CN" b="1" kern="0" dirty="0" smtClean="0">
                <a:solidFill>
                  <a:srgbClr val="FF0000"/>
                </a:solidFill>
                <a:latin typeface="+mn-lt"/>
                <a:ea typeface="+mn-ea"/>
              </a:rPr>
              <a:t>ARM</a:t>
            </a:r>
            <a:r>
              <a:rPr kumimoji="0" lang="zh-CN" altLang="en-US" b="1" kern="0" dirty="0" smtClean="0">
                <a:solidFill>
                  <a:srgbClr val="FF0000"/>
                </a:solidFill>
                <a:latin typeface="+mn-lt"/>
                <a:ea typeface="+mn-ea"/>
              </a:rPr>
              <a:t>处理器概述</a:t>
            </a:r>
            <a:endParaRPr kumimoji="0" lang="zh-CN" altLang="en-US" b="1" i="0" u="none" strike="noStrike" kern="0" cap="none" spc="0" normalizeH="0" baseline="0" noProof="0" dirty="0" smtClean="0">
              <a:ln>
                <a:noFill/>
              </a:ln>
              <a:solidFill>
                <a:srgbClr val="FF0000"/>
              </a:solidFill>
              <a:effectLst/>
              <a:uLnTx/>
              <a:uFillTx/>
              <a:latin typeface="+mn-lt"/>
              <a:ea typeface="+mn-ea"/>
            </a:endParaRPr>
          </a:p>
          <a:p>
            <a:pPr marL="342900" marR="0" lvl="0" indent="-342900" algn="l" defTabSz="914400" rtl="0" eaLnBrk="1" fontAlgn="base" latinLnBrk="0" hangingPunct="1">
              <a:lnSpc>
                <a:spcPct val="150000"/>
              </a:lnSpc>
              <a:spcBef>
                <a:spcPts val="600"/>
              </a:spcBef>
              <a:spcAft>
                <a:spcPct val="0"/>
              </a:spcAft>
              <a:buClr>
                <a:schemeClr val="folHlink"/>
              </a:buClr>
              <a:buSzPct val="60000"/>
              <a:buFont typeface="Wingdings" panose="05000000000000000000" pitchFamily="2" charset="2"/>
              <a:buChar char="n"/>
              <a:defRPr/>
            </a:pPr>
            <a:r>
              <a:rPr kumimoji="0" lang="en-US" altLang="zh-CN" b="0" i="0" u="none" strike="noStrike" kern="0" cap="none" spc="0" normalizeH="0" baseline="0" noProof="0" dirty="0" smtClean="0">
                <a:ln>
                  <a:noFill/>
                </a:ln>
                <a:solidFill>
                  <a:schemeClr val="tx2"/>
                </a:solidFill>
                <a:effectLst/>
                <a:uLnTx/>
                <a:uFillTx/>
                <a:latin typeface="+mn-lt"/>
                <a:ea typeface="+mn-ea"/>
              </a:rPr>
              <a:t>2.3</a:t>
            </a:r>
            <a:r>
              <a:rPr kumimoji="0" lang="en-US" altLang="zh-CN" b="0" i="0" u="none" strike="noStrike" kern="0" cap="none" spc="0" normalizeH="0" noProof="0" dirty="0" smtClean="0">
                <a:ln>
                  <a:noFill/>
                </a:ln>
                <a:solidFill>
                  <a:schemeClr val="tx2"/>
                </a:solidFill>
                <a:effectLst/>
                <a:uLnTx/>
                <a:uFillTx/>
                <a:latin typeface="+mn-lt"/>
                <a:ea typeface="+mn-ea"/>
              </a:rPr>
              <a:t> ARM</a:t>
            </a:r>
            <a:r>
              <a:rPr kumimoji="0" lang="zh-CN" altLang="en-US" b="0" i="0" u="none" strike="noStrike" kern="0" cap="none" spc="0" normalizeH="0" noProof="0" dirty="0" smtClean="0">
                <a:ln>
                  <a:noFill/>
                </a:ln>
                <a:solidFill>
                  <a:schemeClr val="tx2"/>
                </a:solidFill>
                <a:effectLst/>
                <a:uLnTx/>
                <a:uFillTx/>
                <a:latin typeface="+mn-lt"/>
                <a:ea typeface="+mn-ea"/>
              </a:rPr>
              <a:t>处理器编程模型</a:t>
            </a:r>
            <a:endParaRPr kumimoji="0" lang="zh-CN" altLang="en-US" b="0" i="0" u="none" strike="noStrike" kern="0" cap="none" spc="0" normalizeH="0" baseline="0" noProof="0" dirty="0" smtClean="0">
              <a:ln>
                <a:noFill/>
              </a:ln>
              <a:solidFill>
                <a:schemeClr val="tx2"/>
              </a:solidFill>
              <a:effectLst/>
              <a:uLnTx/>
              <a:uFillTx/>
              <a:latin typeface="+mn-lt"/>
              <a:ea typeface="+mn-ea"/>
            </a:endParaRPr>
          </a:p>
        </p:txBody>
      </p:sp>
      <p:sp>
        <p:nvSpPr>
          <p:cNvPr id="7" name="Rectangle 2"/>
          <p:cNvSpPr>
            <a:spLocks noGrp="1" noChangeArrowheads="1"/>
          </p:cNvSpPr>
          <p:nvPr>
            <p:ph type="title"/>
          </p:nvPr>
        </p:nvSpPr>
        <p:spPr>
          <a:xfrm>
            <a:off x="142844" y="214290"/>
            <a:ext cx="8786874" cy="762000"/>
          </a:xfrm>
        </p:spPr>
        <p:txBody>
          <a:bodyPr/>
          <a:lstStyle/>
          <a:p>
            <a:pPr algn="ctr"/>
            <a:r>
              <a:rPr lang="zh-CN" altLang="en-US" sz="4000" b="1" dirty="0" smtClean="0">
                <a:solidFill>
                  <a:schemeClr val="folHlink"/>
                </a:solidFill>
                <a:latin typeface="黑体" panose="02010600030101010101" pitchFamily="2" charset="-122"/>
                <a:ea typeface="黑体" panose="02010600030101010101" pitchFamily="2" charset="-122"/>
              </a:rPr>
              <a:t>第</a:t>
            </a:r>
            <a:r>
              <a:rPr lang="en-US" altLang="zh-CN" sz="4000" b="1" dirty="0" smtClean="0">
                <a:solidFill>
                  <a:schemeClr val="folHlink"/>
                </a:solidFill>
                <a:latin typeface="黑体" panose="02010600030101010101" pitchFamily="2" charset="-122"/>
                <a:ea typeface="黑体" panose="02010600030101010101" pitchFamily="2" charset="-122"/>
              </a:rPr>
              <a:t>2</a:t>
            </a:r>
            <a:r>
              <a:rPr lang="zh-CN" altLang="en-US" sz="4000" b="1" dirty="0" smtClean="0">
                <a:solidFill>
                  <a:schemeClr val="folHlink"/>
                </a:solidFill>
                <a:latin typeface="黑体" panose="02010600030101010101" pitchFamily="2" charset="-122"/>
                <a:ea typeface="黑体" panose="02010600030101010101" pitchFamily="2" charset="-122"/>
              </a:rPr>
              <a:t>章 嵌入式</a:t>
            </a:r>
            <a:r>
              <a:rPr lang="zh-CN" altLang="en-US" sz="4000" b="1" dirty="0">
                <a:solidFill>
                  <a:schemeClr val="folHlink"/>
                </a:solidFill>
                <a:latin typeface="黑体" panose="02010600030101010101" pitchFamily="2" charset="-122"/>
                <a:ea typeface="黑体" panose="02010600030101010101" pitchFamily="2" charset="-122"/>
              </a:rPr>
              <a:t>硬件体系结构及</a:t>
            </a:r>
            <a:r>
              <a:rPr lang="en-US" altLang="zh-CN" sz="4000" b="1" dirty="0">
                <a:solidFill>
                  <a:schemeClr val="folHlink"/>
                </a:solidFill>
                <a:latin typeface="黑体" panose="02010600030101010101" pitchFamily="2" charset="-122"/>
                <a:ea typeface="黑体" panose="02010600030101010101" pitchFamily="2" charset="-122"/>
              </a:rPr>
              <a:t>ARM</a:t>
            </a:r>
            <a:r>
              <a:rPr lang="zh-CN" altLang="en-US" sz="4000" b="1" dirty="0" smtClean="0">
                <a:solidFill>
                  <a:schemeClr val="folHlink"/>
                </a:solidFill>
                <a:latin typeface="黑体" panose="02010600030101010101" pitchFamily="2" charset="-122"/>
                <a:ea typeface="黑体" panose="02010600030101010101" pitchFamily="2" charset="-122"/>
              </a:rPr>
              <a:t>概述</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6E8BDE4E-49C1-483B-8A38-5D68C2545109}" type="slidenum">
              <a:rPr lang="en-US" altLang="zh-CN"/>
            </a:fld>
            <a:endParaRPr lang="en-US" altLang="zh-CN" b="0"/>
          </a:p>
        </p:txBody>
      </p:sp>
      <p:sp>
        <p:nvSpPr>
          <p:cNvPr id="654338" name="Rectangle 2"/>
          <p:cNvSpPr>
            <a:spLocks noGrp="1" noChangeArrowheads="1"/>
          </p:cNvSpPr>
          <p:nvPr>
            <p:ph type="title"/>
          </p:nvPr>
        </p:nvSpPr>
        <p:spPr>
          <a:xfrm>
            <a:off x="142844" y="214290"/>
            <a:ext cx="7793037" cy="762000"/>
          </a:xfrm>
        </p:spPr>
        <p:txBody>
          <a:bodyPr/>
          <a:lstStyle/>
          <a:p>
            <a:r>
              <a:rPr lang="en-US" altLang="zh-CN" sz="4000" b="1" dirty="0" smtClean="0">
                <a:solidFill>
                  <a:schemeClr val="folHlink"/>
                </a:solidFill>
                <a:latin typeface="黑体" panose="02010600030101010101" pitchFamily="2" charset="-122"/>
                <a:ea typeface="黑体" panose="02010600030101010101" pitchFamily="2" charset="-122"/>
              </a:rPr>
              <a:t>2.2.1 </a:t>
            </a:r>
            <a:r>
              <a:rPr lang="en-US" altLang="zh-CN" sz="4000" b="1" dirty="0">
                <a:solidFill>
                  <a:schemeClr val="folHlink"/>
                </a:solidFill>
                <a:latin typeface="黑体" panose="02010600030101010101" pitchFamily="2" charset="-122"/>
                <a:ea typeface="黑体" panose="02010600030101010101" pitchFamily="2" charset="-122"/>
              </a:rPr>
              <a:t>ARM</a:t>
            </a:r>
            <a:r>
              <a:rPr lang="zh-CN" altLang="en-US" sz="4000" b="1" dirty="0">
                <a:solidFill>
                  <a:schemeClr val="folHlink"/>
                </a:solidFill>
                <a:latin typeface="黑体" panose="02010600030101010101" pitchFamily="2" charset="-122"/>
                <a:ea typeface="黑体" panose="02010600030101010101" pitchFamily="2" charset="-122"/>
              </a:rPr>
              <a:t>处理器的概述</a:t>
            </a:r>
            <a:r>
              <a:rPr lang="zh-CN" altLang="en-US" sz="4000" dirty="0"/>
              <a:t> </a:t>
            </a:r>
            <a:endParaRPr lang="zh-CN" altLang="en-US" sz="4000" dirty="0"/>
          </a:p>
        </p:txBody>
      </p:sp>
      <p:graphicFrame>
        <p:nvGraphicFramePr>
          <p:cNvPr id="4" name="图示 3"/>
          <p:cNvGraphicFramePr/>
          <p:nvPr/>
        </p:nvGraphicFramePr>
        <p:xfrm>
          <a:off x="1693824" y="164305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2" descr="building_scan_for_Wendy"/>
          <p:cNvPicPr>
            <a:picLocks noChangeAspect="1" noChangeArrowheads="1"/>
          </p:cNvPicPr>
          <p:nvPr/>
        </p:nvPicPr>
        <p:blipFill>
          <a:blip r:embed="rId6"/>
          <a:srcRect/>
          <a:stretch>
            <a:fillRect/>
          </a:stretch>
        </p:blipFill>
        <p:spPr bwMode="auto">
          <a:xfrm>
            <a:off x="857224" y="1484472"/>
            <a:ext cx="2428892" cy="126983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7" name="圆角矩形 6"/>
          <p:cNvSpPr/>
          <p:nvPr/>
        </p:nvSpPr>
        <p:spPr bwMode="auto">
          <a:xfrm>
            <a:off x="2071670" y="5524662"/>
            <a:ext cx="6096000" cy="1000681"/>
          </a:xfrm>
          <a:prstGeom prst="roundRect">
            <a:avLst/>
          </a:prstGeom>
          <a:solidFill>
            <a:schemeClr val="accent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lvl="1" algn="l">
              <a:lnSpc>
                <a:spcPct val="150000"/>
              </a:lnSpc>
              <a:defRPr/>
            </a:pPr>
            <a:r>
              <a:rPr kumimoji="0" lang="en-US" altLang="zh-CN" sz="3200" b="1" u="sng" dirty="0">
                <a:solidFill>
                  <a:srgbClr val="C00000"/>
                </a:solidFill>
                <a:ea typeface="宋体" panose="02010600030101010101" pitchFamily="2" charset="-122"/>
              </a:rPr>
              <a:t>A</a:t>
            </a:r>
            <a:r>
              <a:rPr kumimoji="0" lang="en-US" altLang="zh-CN" sz="3200" b="1" dirty="0">
                <a:solidFill>
                  <a:schemeClr val="tx1"/>
                </a:solidFill>
                <a:ea typeface="宋体" panose="02010600030101010101" pitchFamily="2" charset="-122"/>
              </a:rPr>
              <a:t>dvanced </a:t>
            </a:r>
            <a:r>
              <a:rPr kumimoji="0" lang="en-US" altLang="zh-CN" sz="3200" b="1" u="sng" dirty="0">
                <a:solidFill>
                  <a:srgbClr val="C00000"/>
                </a:solidFill>
                <a:ea typeface="宋体" panose="02010600030101010101" pitchFamily="2" charset="-122"/>
              </a:rPr>
              <a:t>R</a:t>
            </a:r>
            <a:r>
              <a:rPr kumimoji="0" lang="en-US" altLang="zh-CN" sz="3200" b="1" dirty="0">
                <a:solidFill>
                  <a:schemeClr val="tx1"/>
                </a:solidFill>
                <a:ea typeface="宋体" panose="02010600030101010101" pitchFamily="2" charset="-122"/>
              </a:rPr>
              <a:t>ISC </a:t>
            </a:r>
            <a:r>
              <a:rPr kumimoji="0" lang="en-US" altLang="zh-CN" sz="3200" b="1" u="sng" dirty="0">
                <a:solidFill>
                  <a:srgbClr val="C00000"/>
                </a:solidFill>
                <a:ea typeface="宋体" panose="02010600030101010101" pitchFamily="2" charset="-122"/>
              </a:rPr>
              <a:t>M</a:t>
            </a:r>
            <a:r>
              <a:rPr kumimoji="0" lang="en-US" altLang="zh-CN" sz="3200" b="1" dirty="0">
                <a:solidFill>
                  <a:schemeClr val="tx1"/>
                </a:solidFill>
                <a:ea typeface="宋体" panose="02010600030101010101" pitchFamily="2" charset="-122"/>
              </a:rPr>
              <a:t>achines</a:t>
            </a:r>
            <a:endParaRPr kumimoji="0" lang="en-US" altLang="zh-CN" sz="3200" b="1"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72B0D64-23C9-4000-86CB-7FBE1A0F87D9}" type="slidenum">
              <a:rPr lang="en-US" altLang="zh-CN"/>
            </a:fld>
            <a:endParaRPr lang="en-US" altLang="zh-CN" b="0"/>
          </a:p>
        </p:txBody>
      </p:sp>
      <p:pic>
        <p:nvPicPr>
          <p:cNvPr id="752648" name="Picture 8" descr="ARM_logo_98x45"/>
          <p:cNvPicPr>
            <a:picLocks noChangeAspect="1" noChangeArrowheads="1"/>
          </p:cNvPicPr>
          <p:nvPr/>
        </p:nvPicPr>
        <p:blipFill>
          <a:blip r:embed="rId1"/>
          <a:srcRect/>
          <a:stretch>
            <a:fillRect/>
          </a:stretch>
        </p:blipFill>
        <p:spPr bwMode="auto">
          <a:xfrm>
            <a:off x="1430310" y="1643066"/>
            <a:ext cx="1371600" cy="630237"/>
          </a:xfrm>
          <a:prstGeom prst="rect">
            <a:avLst/>
          </a:prstGeom>
          <a:noFill/>
        </p:spPr>
      </p:pic>
      <p:sp>
        <p:nvSpPr>
          <p:cNvPr id="752649" name="Rectangle 9"/>
          <p:cNvSpPr>
            <a:spLocks noChangeArrowheads="1"/>
          </p:cNvSpPr>
          <p:nvPr/>
        </p:nvSpPr>
        <p:spPr bwMode="auto">
          <a:xfrm>
            <a:off x="611560" y="1412776"/>
            <a:ext cx="7705725" cy="3416320"/>
          </a:xfrm>
          <a:prstGeom prst="rect">
            <a:avLst/>
          </a:prstGeom>
          <a:noFill/>
          <a:ln w="9525">
            <a:noFill/>
            <a:miter lim="800000"/>
          </a:ln>
          <a:effectLst/>
        </p:spPr>
        <p:txBody>
          <a:bodyPr>
            <a:spAutoFit/>
          </a:bodyPr>
          <a:lstStyle/>
          <a:p>
            <a:pPr algn="just">
              <a:lnSpc>
                <a:spcPct val="150000"/>
              </a:lnSpc>
            </a:pPr>
            <a:r>
              <a:rPr lang="en-US" altLang="zh-CN" sz="3600" b="1" dirty="0">
                <a:latin typeface="仿宋_GB2312" panose="02010609030101010101" pitchFamily="49" charset="-122"/>
                <a:ea typeface="仿宋_GB2312" panose="02010609030101010101" pitchFamily="49" charset="-122"/>
              </a:rPr>
              <a:t>          </a:t>
            </a:r>
            <a:r>
              <a:rPr lang="zh-CN" altLang="en-US" sz="3600" b="1" dirty="0">
                <a:latin typeface="等线 Light" panose="02010600030101010101" pitchFamily="2" charset="-122"/>
                <a:ea typeface="等线 Light" panose="02010600030101010101" pitchFamily="2" charset="-122"/>
              </a:rPr>
              <a:t>公司的特点是</a:t>
            </a:r>
            <a:r>
              <a:rPr lang="zh-CN" altLang="en-US" sz="3600" b="1" dirty="0">
                <a:solidFill>
                  <a:srgbClr val="FF0000"/>
                </a:solidFill>
                <a:latin typeface="等线 Light" panose="02010600030101010101" pitchFamily="2" charset="-122"/>
                <a:ea typeface="等线 Light" panose="02010600030101010101" pitchFamily="2" charset="-122"/>
              </a:rPr>
              <a:t>只设计芯片，而不生产</a:t>
            </a:r>
            <a:r>
              <a:rPr lang="zh-CN" altLang="en-US" sz="3600" b="1" dirty="0">
                <a:latin typeface="等线 Light" panose="02010600030101010101" pitchFamily="2" charset="-122"/>
                <a:ea typeface="等线 Light" panose="02010600030101010101" pitchFamily="2" charset="-122"/>
              </a:rPr>
              <a:t>。它将技术授权给世界上许多著名的半导体、软件和</a:t>
            </a:r>
            <a:r>
              <a:rPr lang="en-US" altLang="zh-CN" sz="3600" b="1" dirty="0">
                <a:latin typeface="等线 Light" panose="02010600030101010101" pitchFamily="2" charset="-122"/>
                <a:ea typeface="等线 Light" panose="02010600030101010101" pitchFamily="2" charset="-122"/>
              </a:rPr>
              <a:t>OEM</a:t>
            </a:r>
            <a:r>
              <a:rPr lang="zh-CN" altLang="en-US" sz="3600" b="1" dirty="0">
                <a:latin typeface="等线 Light" panose="02010600030101010101" pitchFamily="2" charset="-122"/>
                <a:ea typeface="等线 Light" panose="02010600030101010101" pitchFamily="2" charset="-122"/>
              </a:rPr>
              <a:t>厂商，并提供服务。</a:t>
            </a:r>
            <a:endParaRPr lang="zh-CN" altLang="en-US" sz="3600" b="1" dirty="0">
              <a:latin typeface="等线 Light" panose="02010600030101010101" pitchFamily="2" charset="-122"/>
              <a:ea typeface="等线 Light" panose="02010600030101010101" pitchFamily="2" charset="-122"/>
            </a:endParaRPr>
          </a:p>
        </p:txBody>
      </p:sp>
      <p:sp>
        <p:nvSpPr>
          <p:cNvPr id="8" name="Rectangle 2"/>
          <p:cNvSpPr>
            <a:spLocks noGrp="1" noChangeArrowheads="1"/>
          </p:cNvSpPr>
          <p:nvPr>
            <p:ph type="title"/>
          </p:nvPr>
        </p:nvSpPr>
        <p:spPr>
          <a:xfrm>
            <a:off x="142844" y="214290"/>
            <a:ext cx="7793037" cy="762000"/>
          </a:xfrm>
        </p:spPr>
        <p:txBody>
          <a:bodyPr/>
          <a:lstStyle/>
          <a:p>
            <a:r>
              <a:rPr lang="en-US" altLang="zh-CN" sz="4000" b="1" dirty="0">
                <a:solidFill>
                  <a:schemeClr val="folHlink"/>
                </a:solidFill>
                <a:latin typeface="黑体" panose="02010600030101010101" pitchFamily="2" charset="-122"/>
                <a:ea typeface="黑体" panose="02010600030101010101" pitchFamily="2" charset="-122"/>
              </a:rPr>
              <a:t>2.2.1 ARM</a:t>
            </a:r>
            <a:r>
              <a:rPr lang="zh-CN" altLang="en-US" sz="4000" b="1" dirty="0">
                <a:solidFill>
                  <a:schemeClr val="folHlink"/>
                </a:solidFill>
                <a:latin typeface="黑体" panose="02010600030101010101" pitchFamily="2" charset="-122"/>
                <a:ea typeface="黑体" panose="02010600030101010101" pitchFamily="2" charset="-122"/>
              </a:rPr>
              <a:t>处理器的概述</a:t>
            </a:r>
            <a:r>
              <a:rPr lang="zh-CN" altLang="en-US" sz="4000" dirty="0"/>
              <a:t> </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75481" y="116632"/>
            <a:ext cx="7793037" cy="882352"/>
          </a:xfrm>
        </p:spPr>
        <p:txBody>
          <a:bodyPr/>
          <a:lstStyle/>
          <a:p>
            <a:r>
              <a:rPr lang="en-US" altLang="zh-CN" b="1" dirty="0" smtClean="0"/>
              <a:t>2.1.1</a:t>
            </a:r>
            <a:r>
              <a:rPr lang="zh-CN" altLang="en-US" b="1" dirty="0" smtClean="0"/>
              <a:t>  嵌入</a:t>
            </a:r>
            <a:r>
              <a:rPr lang="zh-CN" altLang="en-US" b="1" dirty="0"/>
              <a:t>式微处理器</a:t>
            </a:r>
            <a:endParaRPr lang="zh-CN" altLang="en-US" b="1" dirty="0"/>
          </a:p>
        </p:txBody>
      </p:sp>
      <p:sp>
        <p:nvSpPr>
          <p:cNvPr id="17411" name="Rectangle 3"/>
          <p:cNvSpPr>
            <a:spLocks noGrp="1" noChangeArrowheads="1"/>
          </p:cNvSpPr>
          <p:nvPr>
            <p:ph type="body" idx="1"/>
          </p:nvPr>
        </p:nvSpPr>
        <p:spPr>
          <a:xfrm>
            <a:off x="495300" y="1196752"/>
            <a:ext cx="8229600" cy="4525963"/>
          </a:xfrm>
          <a:noFill/>
        </p:spPr>
        <p:txBody>
          <a:bodyPr/>
          <a:lstStyle/>
          <a:p>
            <a:pPr>
              <a:buFontTx/>
              <a:buNone/>
            </a:pPr>
            <a:r>
              <a:rPr lang="en-US" altLang="zh-CN" sz="2800" dirty="0"/>
              <a:t>1</a:t>
            </a:r>
            <a:r>
              <a:rPr lang="zh-CN" altLang="en-US" sz="2800" dirty="0"/>
              <a:t>、嵌入式微处理器的组成</a:t>
            </a:r>
            <a:endParaRPr lang="zh-CN" altLang="en-US" sz="2800" dirty="0"/>
          </a:p>
          <a:p>
            <a:pPr>
              <a:buFontTx/>
              <a:buNone/>
            </a:pPr>
            <a:r>
              <a:rPr lang="zh-CN" altLang="en-US" sz="2800" dirty="0"/>
              <a:t>    中央微处理器，简称</a:t>
            </a:r>
            <a:r>
              <a:rPr lang="en-US" altLang="zh-CN" sz="2800" dirty="0"/>
              <a:t>CPU</a:t>
            </a:r>
            <a:r>
              <a:rPr lang="zh-CN" altLang="en-US" sz="2800" dirty="0"/>
              <a:t>，它是计算机中最重要的一个部分，它决定嵌入式系统的主要功能特性。</a:t>
            </a:r>
            <a:r>
              <a:rPr lang="en-US" altLang="zh-CN" sz="2800" dirty="0"/>
              <a:t>CPU</a:t>
            </a:r>
            <a:r>
              <a:rPr lang="zh-CN" altLang="en-US" sz="2800" dirty="0"/>
              <a:t>又由运算器和控制器两大部分组成。 </a:t>
            </a:r>
            <a:endParaRPr lang="zh-CN" altLang="en-US" sz="2800" dirty="0"/>
          </a:p>
        </p:txBody>
      </p:sp>
      <p:pic>
        <p:nvPicPr>
          <p:cNvPr id="174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3467100"/>
            <a:ext cx="8161655" cy="330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9470535E-E36B-4C73-916C-6D61B0721804}" type="slidenum">
              <a:rPr lang="en-US" altLang="zh-CN"/>
            </a:fld>
            <a:endParaRPr lang="en-US" altLang="zh-CN" b="0"/>
          </a:p>
        </p:txBody>
      </p:sp>
      <p:graphicFrame>
        <p:nvGraphicFramePr>
          <p:cNvPr id="4" name="图示 3"/>
          <p:cNvGraphicFramePr/>
          <p:nvPr/>
        </p:nvGraphicFramePr>
        <p:xfrm>
          <a:off x="1547834" y="2270128"/>
          <a:ext cx="6096000" cy="41037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026" name="Picture 2"/>
          <p:cNvPicPr>
            <a:picLocks noChangeAspect="1" noChangeArrowheads="1"/>
          </p:cNvPicPr>
          <p:nvPr/>
        </p:nvPicPr>
        <p:blipFill>
          <a:blip r:embed="rId6"/>
          <a:srcRect/>
          <a:stretch>
            <a:fillRect/>
          </a:stretch>
        </p:blipFill>
        <p:spPr bwMode="auto">
          <a:xfrm>
            <a:off x="3786182" y="1587484"/>
            <a:ext cx="1590675" cy="781050"/>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1" name="Picture 7"/>
          <p:cNvPicPr>
            <a:picLocks noChangeAspect="1" noChangeArrowheads="1"/>
          </p:cNvPicPr>
          <p:nvPr/>
        </p:nvPicPr>
        <p:blipFill>
          <a:blip r:embed="rId7"/>
          <a:srcRect/>
          <a:stretch>
            <a:fillRect/>
          </a:stretch>
        </p:blipFill>
        <p:spPr bwMode="auto">
          <a:xfrm>
            <a:off x="5643570" y="2158988"/>
            <a:ext cx="1357322" cy="801042"/>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2" name="Picture 8"/>
          <p:cNvPicPr>
            <a:picLocks noChangeAspect="1" noChangeArrowheads="1"/>
          </p:cNvPicPr>
          <p:nvPr/>
        </p:nvPicPr>
        <p:blipFill>
          <a:blip r:embed="rId8"/>
          <a:srcRect/>
          <a:stretch>
            <a:fillRect/>
          </a:stretch>
        </p:blipFill>
        <p:spPr bwMode="auto">
          <a:xfrm>
            <a:off x="7358082" y="3138490"/>
            <a:ext cx="1552575" cy="647700"/>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4" name="Picture 10"/>
          <p:cNvPicPr>
            <a:picLocks noChangeAspect="1" noChangeArrowheads="1"/>
          </p:cNvPicPr>
          <p:nvPr/>
        </p:nvPicPr>
        <p:blipFill>
          <a:blip r:embed="rId9"/>
          <a:srcRect/>
          <a:stretch>
            <a:fillRect/>
          </a:stretch>
        </p:blipFill>
        <p:spPr bwMode="auto">
          <a:xfrm>
            <a:off x="1142976" y="2587616"/>
            <a:ext cx="1857388" cy="857256"/>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5" name="Picture 11"/>
          <p:cNvPicPr>
            <a:picLocks noChangeAspect="1" noChangeArrowheads="1"/>
          </p:cNvPicPr>
          <p:nvPr/>
        </p:nvPicPr>
        <p:blipFill>
          <a:blip r:embed="rId10"/>
          <a:srcRect/>
          <a:stretch>
            <a:fillRect/>
          </a:stretch>
        </p:blipFill>
        <p:spPr bwMode="auto">
          <a:xfrm>
            <a:off x="571472" y="5226067"/>
            <a:ext cx="1714512" cy="790573"/>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6" name="Picture 12"/>
          <p:cNvPicPr>
            <a:picLocks noChangeAspect="1" noChangeArrowheads="1"/>
          </p:cNvPicPr>
          <p:nvPr/>
        </p:nvPicPr>
        <p:blipFill>
          <a:blip r:embed="rId11"/>
          <a:srcRect/>
          <a:stretch>
            <a:fillRect/>
          </a:stretch>
        </p:blipFill>
        <p:spPr bwMode="auto">
          <a:xfrm>
            <a:off x="6786578" y="5373698"/>
            <a:ext cx="1928825" cy="642942"/>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3" name="Rectangle 2"/>
          <p:cNvSpPr>
            <a:spLocks noGrp="1" noChangeArrowheads="1"/>
          </p:cNvSpPr>
          <p:nvPr>
            <p:ph type="title"/>
          </p:nvPr>
        </p:nvSpPr>
        <p:spPr>
          <a:xfrm>
            <a:off x="142844" y="214290"/>
            <a:ext cx="7793037" cy="762000"/>
          </a:xfrm>
        </p:spPr>
        <p:txBody>
          <a:bodyPr/>
          <a:lstStyle/>
          <a:p>
            <a:r>
              <a:rPr lang="en-US" altLang="zh-CN" sz="4000" b="1" dirty="0">
                <a:solidFill>
                  <a:schemeClr val="folHlink"/>
                </a:solidFill>
                <a:latin typeface="黑体" panose="02010600030101010101" pitchFamily="2" charset="-122"/>
                <a:ea typeface="黑体" panose="02010600030101010101" pitchFamily="2" charset="-122"/>
              </a:rPr>
              <a:t>2.2.1 ARM</a:t>
            </a:r>
            <a:r>
              <a:rPr lang="zh-CN" altLang="en-US" sz="4000" b="1" dirty="0">
                <a:solidFill>
                  <a:schemeClr val="folHlink"/>
                </a:solidFill>
                <a:latin typeface="黑体" panose="02010600030101010101" pitchFamily="2" charset="-122"/>
                <a:ea typeface="黑体" panose="02010600030101010101" pitchFamily="2" charset="-122"/>
              </a:rPr>
              <a:t>处理器的概述</a:t>
            </a:r>
            <a:r>
              <a:rPr lang="zh-CN" altLang="en-US" sz="4000" dirty="0"/>
              <a:t> </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left)">
                                      <p:cBhvr>
                                        <p:cTn id="12" dur="500"/>
                                        <p:tgtEl>
                                          <p:spTgt spid="102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wipe(left)">
                                      <p:cBhvr>
                                        <p:cTn id="16" dur="500"/>
                                        <p:tgtEl>
                                          <p:spTgt spid="10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34"/>
                                        </p:tgtEl>
                                        <p:attrNameLst>
                                          <p:attrName>style.visibility</p:attrName>
                                        </p:attrNameLst>
                                      </p:cBhvr>
                                      <p:to>
                                        <p:strVal val="visible"/>
                                      </p:to>
                                    </p:set>
                                    <p:animEffect transition="in" filter="wipe(left)">
                                      <p:cBhvr>
                                        <p:cTn id="21" dur="500"/>
                                        <p:tgtEl>
                                          <p:spTgt spid="10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left)">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35"/>
                                        </p:tgtEl>
                                        <p:attrNameLst>
                                          <p:attrName>style.visibility</p:attrName>
                                        </p:attrNameLst>
                                      </p:cBhvr>
                                      <p:to>
                                        <p:strVal val="visible"/>
                                      </p:to>
                                    </p:set>
                                    <p:animEffect transition="in" filter="wipe(left)">
                                      <p:cBhvr>
                                        <p:cTn id="31" dur="500"/>
                                        <p:tgtEl>
                                          <p:spTgt spid="10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wipe(left)">
                                      <p:cBhvr>
                                        <p:cTn id="3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7793037" cy="980728"/>
          </a:xfrm>
        </p:spPr>
        <p:txBody>
          <a:bodyPr/>
          <a:lstStyle/>
          <a:p>
            <a:r>
              <a:rPr lang="en-US" altLang="zh-CN" b="1" dirty="0" smtClean="0"/>
              <a:t>ARM</a:t>
            </a:r>
            <a:r>
              <a:rPr lang="zh-CN" altLang="en-US" b="1" dirty="0"/>
              <a:t>微处理器体系</a:t>
            </a:r>
            <a:endParaRPr lang="zh-CN" altLang="en-US" b="1" dirty="0"/>
          </a:p>
        </p:txBody>
      </p:sp>
      <p:sp>
        <p:nvSpPr>
          <p:cNvPr id="51203" name="Rectangle 3"/>
          <p:cNvSpPr>
            <a:spLocks noGrp="1" noChangeArrowheads="1"/>
          </p:cNvSpPr>
          <p:nvPr>
            <p:ph type="body" idx="1"/>
          </p:nvPr>
        </p:nvSpPr>
        <p:spPr>
          <a:xfrm>
            <a:off x="491480" y="1340768"/>
            <a:ext cx="8229600" cy="4800600"/>
          </a:xfrm>
          <a:noFill/>
        </p:spPr>
        <p:txBody>
          <a:bodyPr/>
          <a:lstStyle/>
          <a:p>
            <a:r>
              <a:rPr lang="zh-CN" altLang="en-US" dirty="0"/>
              <a:t>－ </a:t>
            </a:r>
            <a:r>
              <a:rPr lang="en-US" altLang="zh-CN" dirty="0"/>
              <a:t>ARM7</a:t>
            </a:r>
            <a:r>
              <a:rPr lang="zh-CN" altLang="en-US" dirty="0"/>
              <a:t>系列 </a:t>
            </a:r>
            <a:endParaRPr lang="zh-CN" altLang="en-US" dirty="0"/>
          </a:p>
          <a:p>
            <a:r>
              <a:rPr lang="zh-CN" altLang="en-US" dirty="0"/>
              <a:t>－ </a:t>
            </a:r>
            <a:r>
              <a:rPr lang="en-US" altLang="zh-CN" dirty="0"/>
              <a:t>ARM9</a:t>
            </a:r>
            <a:r>
              <a:rPr lang="zh-CN" altLang="en-US" dirty="0"/>
              <a:t>系列 </a:t>
            </a:r>
            <a:endParaRPr lang="zh-CN" altLang="en-US" dirty="0"/>
          </a:p>
          <a:p>
            <a:r>
              <a:rPr lang="zh-CN" altLang="en-US" dirty="0"/>
              <a:t>－ </a:t>
            </a:r>
            <a:r>
              <a:rPr lang="en-US" altLang="zh-CN" dirty="0"/>
              <a:t>ARM9E</a:t>
            </a:r>
            <a:r>
              <a:rPr lang="zh-CN" altLang="en-US" dirty="0"/>
              <a:t>系列 </a:t>
            </a:r>
            <a:endParaRPr lang="zh-CN" altLang="en-US" dirty="0"/>
          </a:p>
          <a:p>
            <a:r>
              <a:rPr lang="zh-CN" altLang="en-US" dirty="0"/>
              <a:t>－ </a:t>
            </a:r>
            <a:r>
              <a:rPr lang="en-US" altLang="zh-CN" dirty="0"/>
              <a:t>ARM10E</a:t>
            </a:r>
            <a:r>
              <a:rPr lang="zh-CN" altLang="en-US" dirty="0"/>
              <a:t>系列 </a:t>
            </a:r>
            <a:endParaRPr lang="zh-CN" altLang="en-US" dirty="0"/>
          </a:p>
          <a:p>
            <a:r>
              <a:rPr lang="zh-CN" altLang="en-US" dirty="0"/>
              <a:t>－ </a:t>
            </a:r>
            <a:r>
              <a:rPr lang="en-US" altLang="zh-CN" dirty="0" err="1"/>
              <a:t>SecurCore</a:t>
            </a:r>
            <a:r>
              <a:rPr lang="zh-CN" altLang="en-US" dirty="0"/>
              <a:t>系列 </a:t>
            </a:r>
            <a:r>
              <a:rPr lang="en-US" altLang="zh-CN" dirty="0" smtClean="0"/>
              <a:t>(</a:t>
            </a:r>
            <a:r>
              <a:rPr lang="zh-CN" altLang="en-US" dirty="0" smtClean="0"/>
              <a:t>安全要求较高的应用</a:t>
            </a:r>
            <a:r>
              <a:rPr lang="en-US" altLang="zh-CN" dirty="0" smtClean="0"/>
              <a:t>)</a:t>
            </a:r>
            <a:endParaRPr lang="zh-CN" altLang="en-US" dirty="0"/>
          </a:p>
          <a:p>
            <a:r>
              <a:rPr lang="zh-CN" altLang="en-US" dirty="0"/>
              <a:t>－ </a:t>
            </a:r>
            <a:r>
              <a:rPr lang="en-US" altLang="zh-CN" dirty="0" smtClean="0"/>
              <a:t>Intel</a:t>
            </a:r>
            <a:r>
              <a:rPr lang="zh-CN" altLang="en-US" dirty="0" smtClean="0"/>
              <a:t>的</a:t>
            </a:r>
            <a:r>
              <a:rPr lang="en-US" altLang="zh-CN" dirty="0" err="1"/>
              <a:t>Xscale</a:t>
            </a:r>
            <a:r>
              <a:rPr lang="en-US" altLang="zh-CN" dirty="0"/>
              <a:t> </a:t>
            </a:r>
            <a:endParaRPr lang="en-US" altLang="zh-CN" dirty="0"/>
          </a:p>
          <a:p>
            <a:r>
              <a:rPr lang="zh-CN" altLang="en-US" dirty="0"/>
              <a:t>－ </a:t>
            </a:r>
            <a:r>
              <a:rPr lang="en-US" altLang="zh-CN" dirty="0" smtClean="0"/>
              <a:t>Intel</a:t>
            </a:r>
            <a:r>
              <a:rPr lang="zh-CN" altLang="en-US" dirty="0" smtClean="0"/>
              <a:t>的</a:t>
            </a:r>
            <a:r>
              <a:rPr lang="en-US" altLang="zh-CN" dirty="0"/>
              <a:t>Strong ARM </a:t>
            </a:r>
            <a:endParaRPr lang="en-US" altLang="zh-CN" dirty="0"/>
          </a:p>
          <a:p>
            <a:r>
              <a:rPr lang="zh-CN" altLang="en-US" dirty="0"/>
              <a:t>－ </a:t>
            </a:r>
            <a:r>
              <a:rPr lang="en-US" altLang="zh-CN" dirty="0"/>
              <a:t>Cortex</a:t>
            </a:r>
            <a:r>
              <a:rPr lang="zh-CN" altLang="en-US" dirty="0"/>
              <a:t>系列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99592" y="404664"/>
            <a:ext cx="7793037" cy="1143000"/>
          </a:xfrm>
          <a:solidFill>
            <a:schemeClr val="accent1"/>
          </a:solidFill>
          <a:ln>
            <a:solidFill>
              <a:srgbClr val="000099"/>
            </a:solidFill>
            <a:miter lim="800000"/>
          </a:ln>
        </p:spPr>
        <p:txBody>
          <a:bodyPr/>
          <a:lstStyle/>
          <a:p>
            <a:pPr algn="l"/>
            <a:r>
              <a:rPr lang="en-US" altLang="zh-CN" sz="2800" b="1"/>
              <a:t>ARM Cortex</a:t>
            </a:r>
            <a:r>
              <a:rPr lang="zh-CN" altLang="en-US" sz="2800" b="1"/>
              <a:t>系列微处理器是</a:t>
            </a:r>
            <a:r>
              <a:rPr lang="en-US" altLang="zh-CN" sz="2800" b="1"/>
              <a:t>ARM</a:t>
            </a:r>
            <a:r>
              <a:rPr lang="zh-CN" altLang="en-US" sz="2800" b="1"/>
              <a:t>公司推出的第二代微处理器，它的发展历程如图所示。</a:t>
            </a:r>
            <a:r>
              <a:rPr lang="zh-CN" altLang="en-US" sz="4000"/>
              <a:t> </a:t>
            </a:r>
            <a:endParaRPr lang="zh-CN" altLang="en-US" sz="4000"/>
          </a:p>
        </p:txBody>
      </p:sp>
      <p:pic>
        <p:nvPicPr>
          <p:cNvPr id="70659" name="Picture 3"/>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395707" y="1988840"/>
            <a:ext cx="8296922" cy="4392488"/>
          </a:xfr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1045" y="116632"/>
            <a:ext cx="7793037" cy="854968"/>
          </a:xfrm>
        </p:spPr>
        <p:txBody>
          <a:bodyPr/>
          <a:lstStyle/>
          <a:p>
            <a:r>
              <a:rPr lang="en-US" altLang="zh-CN" b="1" dirty="0" smtClean="0"/>
              <a:t>2</a:t>
            </a:r>
            <a:r>
              <a:rPr lang="zh-CN" altLang="en-US" b="1" dirty="0" smtClean="0"/>
              <a:t>、微处理器的体系结构</a:t>
            </a:r>
            <a:r>
              <a:rPr lang="zh-CN" altLang="en-US" dirty="0" smtClean="0"/>
              <a:t> </a:t>
            </a:r>
            <a:endParaRPr lang="zh-CN" altLang="en-US" dirty="0"/>
          </a:p>
        </p:txBody>
      </p:sp>
      <p:sp>
        <p:nvSpPr>
          <p:cNvPr id="52227" name="Rectangle 3"/>
          <p:cNvSpPr>
            <a:spLocks noGrp="1" noChangeArrowheads="1"/>
          </p:cNvSpPr>
          <p:nvPr>
            <p:ph type="body" idx="1"/>
          </p:nvPr>
        </p:nvSpPr>
        <p:spPr>
          <a:xfrm>
            <a:off x="152400" y="4545534"/>
            <a:ext cx="4114800" cy="685800"/>
          </a:xfrm>
        </p:spPr>
        <p:txBody>
          <a:bodyPr/>
          <a:lstStyle/>
          <a:p>
            <a:pPr algn="ctr">
              <a:buFontTx/>
              <a:buNone/>
            </a:pPr>
            <a:r>
              <a:rPr lang="zh-CN" altLang="en-US" sz="2800" b="1" dirty="0" smtClean="0"/>
              <a:t>冯</a:t>
            </a:r>
            <a:r>
              <a:rPr lang="en-US" altLang="zh-CN" sz="2800" b="1" dirty="0"/>
              <a:t>·</a:t>
            </a:r>
            <a:r>
              <a:rPr lang="zh-CN" altLang="en-US" sz="2800" b="1" dirty="0"/>
              <a:t>诺依曼结构</a:t>
            </a:r>
            <a:endParaRPr lang="zh-CN" altLang="en-US" sz="2800" b="1" dirty="0"/>
          </a:p>
        </p:txBody>
      </p:sp>
      <p:pic>
        <p:nvPicPr>
          <p:cNvPr id="522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916832"/>
            <a:ext cx="4191000" cy="2052638"/>
          </a:xfrm>
          <a:prstGeom prst="rect">
            <a:avLst/>
          </a:prstGeom>
          <a:noFill/>
          <a:extLst>
            <a:ext uri="{909E8E84-426E-40DD-AFC4-6F175D3DCCD1}">
              <a14:hiddenFill xmlns:a14="http://schemas.microsoft.com/office/drawing/2010/main">
                <a:solidFill>
                  <a:srgbClr val="FFFFFF"/>
                </a:solidFill>
              </a14:hiddenFill>
            </a:ext>
          </a:extLst>
        </p:spPr>
      </p:pic>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16832"/>
            <a:ext cx="4572000" cy="1998663"/>
          </a:xfrm>
          <a:prstGeom prst="rect">
            <a:avLst/>
          </a:prstGeom>
          <a:noFill/>
          <a:extLst>
            <a:ext uri="{909E8E84-426E-40DD-AFC4-6F175D3DCCD1}">
              <a14:hiddenFill xmlns:a14="http://schemas.microsoft.com/office/drawing/2010/main">
                <a:solidFill>
                  <a:srgbClr val="FFFFFF"/>
                </a:solidFill>
              </a14:hiddenFill>
            </a:ext>
          </a:extLst>
        </p:spPr>
      </p:pic>
      <p:sp>
        <p:nvSpPr>
          <p:cNvPr id="52231" name="Rectangle 7"/>
          <p:cNvSpPr>
            <a:spLocks noChangeArrowheads="1"/>
          </p:cNvSpPr>
          <p:nvPr/>
        </p:nvSpPr>
        <p:spPr bwMode="auto">
          <a:xfrm>
            <a:off x="4448175" y="228672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000">
                <a:latin typeface="Times New Roman" panose="02020603050405020304" pitchFamily="18" charset="0"/>
                <a:cs typeface="Times New Roman" panose="02020603050405020304" pitchFamily="18" charset="0"/>
              </a:rPr>
              <a:t>  </a:t>
            </a:r>
            <a:endParaRPr lang="en-US" altLang="zh-CN"/>
          </a:p>
        </p:txBody>
      </p:sp>
      <p:sp>
        <p:nvSpPr>
          <p:cNvPr id="52233" name="Rectangle 9"/>
          <p:cNvSpPr>
            <a:spLocks noChangeArrowheads="1"/>
          </p:cNvSpPr>
          <p:nvPr/>
        </p:nvSpPr>
        <p:spPr bwMode="auto">
          <a:xfrm>
            <a:off x="4876800" y="4545534"/>
            <a:ext cx="3886200" cy="685800"/>
          </a:xfrm>
          <a:prstGeom prst="rect">
            <a:avLst/>
          </a:prstGeom>
          <a:noFill/>
          <a:ln w="38100">
            <a:solidFill>
              <a:srgbClr val="0000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buFontTx/>
              <a:buNone/>
            </a:pPr>
            <a:r>
              <a:rPr lang="zh-CN" altLang="en-US" dirty="0" smtClean="0">
                <a:solidFill>
                  <a:srgbClr val="FF0000"/>
                </a:solidFill>
              </a:rPr>
              <a:t>哈佛</a:t>
            </a:r>
            <a:r>
              <a:rPr lang="zh-CN" altLang="en-US" dirty="0">
                <a:solidFill>
                  <a:srgbClr val="FF0000"/>
                </a:solidFill>
              </a:rPr>
              <a:t>结构 </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8001" y="22796"/>
            <a:ext cx="7793037" cy="836712"/>
          </a:xfrm>
        </p:spPr>
        <p:txBody>
          <a:bodyPr/>
          <a:lstStyle/>
          <a:p>
            <a:r>
              <a:rPr lang="en-US" altLang="zh-CN" b="1" dirty="0" smtClean="0"/>
              <a:t>3</a:t>
            </a:r>
            <a:r>
              <a:rPr lang="zh-CN" altLang="en-US" b="1" dirty="0" smtClean="0"/>
              <a:t>、</a:t>
            </a:r>
            <a:r>
              <a:rPr lang="en-US" altLang="zh-CN" b="1" dirty="0"/>
              <a:t>ARM</a:t>
            </a:r>
            <a:r>
              <a:rPr lang="zh-CN" altLang="en-US" b="1" dirty="0"/>
              <a:t>微处理器的特点</a:t>
            </a:r>
            <a:endParaRPr lang="zh-CN" altLang="en-US" b="1" dirty="0"/>
          </a:p>
        </p:txBody>
      </p:sp>
      <p:sp>
        <p:nvSpPr>
          <p:cNvPr id="53251" name="Rectangle 3"/>
          <p:cNvSpPr>
            <a:spLocks noGrp="1" noChangeArrowheads="1"/>
          </p:cNvSpPr>
          <p:nvPr>
            <p:ph type="body" idx="1"/>
          </p:nvPr>
        </p:nvSpPr>
        <p:spPr>
          <a:xfrm>
            <a:off x="323528" y="1484784"/>
            <a:ext cx="8686800" cy="4419600"/>
          </a:xfrm>
          <a:noFill/>
        </p:spPr>
        <p:txBody>
          <a:bodyPr/>
          <a:lstStyle/>
          <a:p>
            <a:pPr>
              <a:lnSpc>
                <a:spcPct val="120000"/>
              </a:lnSpc>
            </a:pPr>
            <a:r>
              <a:rPr lang="zh-CN" altLang="en-US" dirty="0"/>
              <a:t>（</a:t>
            </a:r>
            <a:r>
              <a:rPr lang="en-US" altLang="zh-CN" dirty="0"/>
              <a:t>1</a:t>
            </a:r>
            <a:r>
              <a:rPr lang="zh-CN" altLang="en-US" dirty="0"/>
              <a:t>）体积小、</a:t>
            </a:r>
            <a:r>
              <a:rPr lang="zh-CN" altLang="en-US" b="1" dirty="0">
                <a:solidFill>
                  <a:srgbClr val="FF0000"/>
                </a:solidFill>
              </a:rPr>
              <a:t>低功耗、低成本</a:t>
            </a:r>
            <a:r>
              <a:rPr lang="zh-CN" altLang="en-US" dirty="0"/>
              <a:t>、高性能；</a:t>
            </a:r>
            <a:endParaRPr lang="zh-CN" altLang="en-US" dirty="0"/>
          </a:p>
          <a:p>
            <a:pPr>
              <a:lnSpc>
                <a:spcPct val="120000"/>
              </a:lnSpc>
            </a:pPr>
            <a:r>
              <a:rPr lang="zh-CN" altLang="en-US" dirty="0"/>
              <a:t>（</a:t>
            </a:r>
            <a:r>
              <a:rPr lang="en-US" altLang="zh-CN" dirty="0"/>
              <a:t>2</a:t>
            </a:r>
            <a:r>
              <a:rPr lang="zh-CN" altLang="en-US" dirty="0"/>
              <a:t>）支持</a:t>
            </a:r>
            <a:r>
              <a:rPr lang="en-US" altLang="zh-CN" b="1" dirty="0">
                <a:solidFill>
                  <a:srgbClr val="FF0000"/>
                </a:solidFill>
              </a:rPr>
              <a:t>Thumb(16 </a:t>
            </a:r>
            <a:r>
              <a:rPr lang="zh-CN" altLang="en-US" b="1" dirty="0">
                <a:solidFill>
                  <a:srgbClr val="FF0000"/>
                </a:solidFill>
              </a:rPr>
              <a:t>位</a:t>
            </a:r>
            <a:r>
              <a:rPr lang="en-US" altLang="zh-CN" b="1" dirty="0">
                <a:solidFill>
                  <a:srgbClr val="FF0000"/>
                </a:solidFill>
              </a:rPr>
              <a:t>)/ARM(32 </a:t>
            </a:r>
            <a:r>
              <a:rPr lang="zh-CN" altLang="en-US" b="1" dirty="0">
                <a:solidFill>
                  <a:srgbClr val="FF0000"/>
                </a:solidFill>
              </a:rPr>
              <a:t>位</a:t>
            </a:r>
            <a:r>
              <a:rPr lang="en-US" altLang="zh-CN" b="1" dirty="0">
                <a:solidFill>
                  <a:srgbClr val="FF0000"/>
                </a:solidFill>
              </a:rPr>
              <a:t>)</a:t>
            </a:r>
            <a:r>
              <a:rPr lang="zh-CN" altLang="en-US" dirty="0"/>
              <a:t>双指令集，能很好的兼容</a:t>
            </a:r>
            <a:r>
              <a:rPr lang="en-US" altLang="zh-CN" dirty="0"/>
              <a:t>8/16 </a:t>
            </a:r>
            <a:r>
              <a:rPr lang="zh-CN" altLang="en-US" dirty="0"/>
              <a:t>位器件；</a:t>
            </a:r>
            <a:endParaRPr lang="zh-CN" altLang="en-US" dirty="0"/>
          </a:p>
          <a:p>
            <a:pPr>
              <a:lnSpc>
                <a:spcPct val="120000"/>
              </a:lnSpc>
            </a:pPr>
            <a:r>
              <a:rPr lang="zh-CN" altLang="en-US" dirty="0"/>
              <a:t>（</a:t>
            </a:r>
            <a:r>
              <a:rPr lang="en-US" altLang="zh-CN" dirty="0"/>
              <a:t>3</a:t>
            </a:r>
            <a:r>
              <a:rPr lang="zh-CN" altLang="en-US" dirty="0"/>
              <a:t>）</a:t>
            </a:r>
            <a:r>
              <a:rPr lang="zh-CN" altLang="en-US" b="1" dirty="0">
                <a:solidFill>
                  <a:srgbClr val="FF0000"/>
                </a:solidFill>
              </a:rPr>
              <a:t>大量使用寄存器</a:t>
            </a:r>
            <a:r>
              <a:rPr lang="zh-CN" altLang="en-US" dirty="0"/>
              <a:t>，指令执行速度更快；</a:t>
            </a:r>
            <a:endParaRPr lang="zh-CN" altLang="en-US" dirty="0"/>
          </a:p>
          <a:p>
            <a:pPr>
              <a:lnSpc>
                <a:spcPct val="120000"/>
              </a:lnSpc>
            </a:pPr>
            <a:r>
              <a:rPr lang="zh-CN" altLang="en-US" dirty="0"/>
              <a:t>（</a:t>
            </a:r>
            <a:r>
              <a:rPr lang="en-US" altLang="zh-CN" dirty="0"/>
              <a:t>4</a:t>
            </a:r>
            <a:r>
              <a:rPr lang="zh-CN" altLang="en-US" dirty="0"/>
              <a:t>）大多数数据操作都在寄存器中完成；</a:t>
            </a:r>
            <a:endParaRPr lang="zh-CN" altLang="en-US" dirty="0"/>
          </a:p>
          <a:p>
            <a:pPr>
              <a:lnSpc>
                <a:spcPct val="120000"/>
              </a:lnSpc>
            </a:pPr>
            <a:r>
              <a:rPr lang="zh-CN" altLang="en-US" dirty="0"/>
              <a:t>（</a:t>
            </a:r>
            <a:r>
              <a:rPr lang="en-US" altLang="zh-CN" dirty="0"/>
              <a:t>5</a:t>
            </a:r>
            <a:r>
              <a:rPr lang="zh-CN" altLang="en-US" dirty="0"/>
              <a:t>）寻址方式灵活简单，执行效率高；</a:t>
            </a:r>
            <a:endParaRPr lang="zh-CN" altLang="en-US" dirty="0"/>
          </a:p>
          <a:p>
            <a:pPr>
              <a:lnSpc>
                <a:spcPct val="120000"/>
              </a:lnSpc>
            </a:pPr>
            <a:r>
              <a:rPr lang="zh-CN" altLang="en-US" dirty="0"/>
              <a:t>（</a:t>
            </a:r>
            <a:r>
              <a:rPr lang="en-US" altLang="zh-CN" dirty="0"/>
              <a:t>6</a:t>
            </a:r>
            <a:r>
              <a:rPr lang="zh-CN" altLang="en-US" dirty="0"/>
              <a:t>）</a:t>
            </a:r>
            <a:r>
              <a:rPr lang="zh-CN" altLang="en-US" b="1" dirty="0">
                <a:solidFill>
                  <a:srgbClr val="FF0000"/>
                </a:solidFill>
              </a:rPr>
              <a:t>指令长度固定</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16832"/>
            <a:ext cx="8229600" cy="1782763"/>
          </a:xfrm>
          <a:ln w="76200">
            <a:solidFill>
              <a:srgbClr val="000099"/>
            </a:solidFill>
            <a:miter lim="800000"/>
          </a:ln>
        </p:spPr>
        <p:txBody>
          <a:bodyPr/>
          <a:lstStyle/>
          <a:p>
            <a:r>
              <a:rPr lang="en-US" altLang="zh-CN" b="1" dirty="0" smtClean="0"/>
              <a:t>2.2.2   RISC</a:t>
            </a:r>
            <a:r>
              <a:rPr lang="zh-CN" altLang="en-US" b="1" dirty="0"/>
              <a:t>体系结构</a:t>
            </a:r>
            <a:br>
              <a:rPr lang="zh-CN" altLang="en-US" b="1" dirty="0"/>
            </a:br>
            <a:r>
              <a:rPr lang="zh-CN" altLang="en-US" b="1" dirty="0" smtClean="0"/>
              <a:t>                  和</a:t>
            </a:r>
            <a:r>
              <a:rPr lang="en-US" altLang="zh-CN" b="1" dirty="0"/>
              <a:t>ARM</a:t>
            </a:r>
            <a:r>
              <a:rPr lang="zh-CN" altLang="en-US" b="1" dirty="0"/>
              <a:t>设计思想</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1520" y="116632"/>
            <a:ext cx="7793037" cy="897632"/>
          </a:xfrm>
        </p:spPr>
        <p:txBody>
          <a:bodyPr/>
          <a:lstStyle/>
          <a:p>
            <a:r>
              <a:rPr lang="en-US" altLang="zh-CN" b="1" dirty="0"/>
              <a:t>1</a:t>
            </a:r>
            <a:r>
              <a:rPr lang="zh-CN" altLang="en-US" b="1" dirty="0"/>
              <a:t>、</a:t>
            </a:r>
            <a:r>
              <a:rPr lang="en-US" altLang="zh-CN" b="1" dirty="0"/>
              <a:t>RISC</a:t>
            </a:r>
            <a:r>
              <a:rPr lang="zh-CN" altLang="en-US" b="1" dirty="0"/>
              <a:t>体系结构</a:t>
            </a:r>
            <a:endParaRPr lang="zh-CN" altLang="en-US" b="1" dirty="0"/>
          </a:p>
        </p:txBody>
      </p:sp>
      <p:sp>
        <p:nvSpPr>
          <p:cNvPr id="56323" name="Rectangle 3"/>
          <p:cNvSpPr>
            <a:spLocks noGrp="1" noChangeArrowheads="1"/>
          </p:cNvSpPr>
          <p:nvPr>
            <p:ph type="body" idx="1"/>
          </p:nvPr>
        </p:nvSpPr>
        <p:spPr>
          <a:xfrm>
            <a:off x="252095" y="1124585"/>
            <a:ext cx="8640445" cy="4896485"/>
          </a:xfrm>
          <a:noFill/>
        </p:spPr>
        <p:txBody>
          <a:bodyPr/>
          <a:lstStyle/>
          <a:p>
            <a:pPr algn="just">
              <a:lnSpc>
                <a:spcPct val="130000"/>
              </a:lnSpc>
            </a:pPr>
            <a:r>
              <a:rPr lang="zh-CN" altLang="en-US" sz="2800" b="1" dirty="0"/>
              <a:t>在</a:t>
            </a:r>
            <a:r>
              <a:rPr lang="en-US" altLang="zh-CN" sz="2800" b="1" dirty="0" smtClean="0">
                <a:solidFill>
                  <a:srgbClr val="FF0000"/>
                </a:solidFill>
              </a:rPr>
              <a:t>CISC</a:t>
            </a:r>
            <a:r>
              <a:rPr lang="zh-CN" altLang="en-US" sz="2800" b="1" dirty="0"/>
              <a:t>（</a:t>
            </a:r>
            <a:r>
              <a:rPr lang="en-US" altLang="zh-CN" sz="2800" b="1" dirty="0">
                <a:solidFill>
                  <a:srgbClr val="0000FF"/>
                </a:solidFill>
              </a:rPr>
              <a:t>Complex Instruction Set </a:t>
            </a:r>
            <a:r>
              <a:rPr lang="en-US" altLang="zh-CN" sz="2800" b="1" dirty="0" smtClean="0">
                <a:solidFill>
                  <a:srgbClr val="0000FF"/>
                </a:solidFill>
              </a:rPr>
              <a:t>Computer</a:t>
            </a:r>
            <a:r>
              <a:rPr lang="en-US" altLang="zh-CN" sz="2800" b="1" dirty="0" smtClean="0"/>
              <a:t> </a:t>
            </a:r>
            <a:r>
              <a:rPr lang="zh-CN" altLang="en-US" sz="2800" b="1" dirty="0" smtClean="0"/>
              <a:t>，复杂</a:t>
            </a:r>
            <a:r>
              <a:rPr lang="zh-CN" altLang="en-US" sz="2800" b="1" dirty="0"/>
              <a:t>指令</a:t>
            </a:r>
            <a:r>
              <a:rPr lang="zh-CN" altLang="en-US" sz="2800" b="1" dirty="0" smtClean="0"/>
              <a:t>计算机</a:t>
            </a:r>
            <a:r>
              <a:rPr lang="zh-CN" altLang="en-US" sz="2800" b="1" dirty="0"/>
              <a:t>）</a:t>
            </a:r>
            <a:r>
              <a:rPr lang="zh-CN" altLang="en-US" sz="2800" b="1" dirty="0" smtClean="0"/>
              <a:t>指令集</a:t>
            </a:r>
            <a:r>
              <a:rPr lang="zh-CN" altLang="en-US" sz="2800" b="1" dirty="0"/>
              <a:t>的各种指令中，其使用频率却相差悬殊，大约有</a:t>
            </a:r>
            <a:r>
              <a:rPr lang="en-US" altLang="zh-CN" sz="2800" b="1" dirty="0"/>
              <a:t>20</a:t>
            </a:r>
            <a:r>
              <a:rPr lang="zh-CN" altLang="en-US" sz="2800" b="1" dirty="0"/>
              <a:t>％的指令被反复使用，占整个程序代码的</a:t>
            </a:r>
            <a:r>
              <a:rPr lang="en-US" altLang="zh-CN" sz="2800" b="1" dirty="0"/>
              <a:t>80</a:t>
            </a:r>
            <a:r>
              <a:rPr lang="zh-CN" altLang="en-US" sz="2800" b="1" dirty="0"/>
              <a:t>％。而余下的</a:t>
            </a:r>
            <a:r>
              <a:rPr lang="en-US" altLang="zh-CN" sz="2800" b="1" dirty="0"/>
              <a:t>80</a:t>
            </a:r>
            <a:r>
              <a:rPr lang="zh-CN" altLang="en-US" sz="2800" b="1" dirty="0"/>
              <a:t>％的指令却不经常使用，在程序设计中只占</a:t>
            </a:r>
            <a:r>
              <a:rPr lang="en-US" altLang="zh-CN" sz="2800" b="1" dirty="0"/>
              <a:t>20</a:t>
            </a:r>
            <a:r>
              <a:rPr lang="zh-CN" altLang="en-US" sz="2800" b="1" dirty="0"/>
              <a:t>％。</a:t>
            </a:r>
            <a:r>
              <a:rPr lang="zh-CN" altLang="en-US" sz="2800" b="1" dirty="0">
                <a:solidFill>
                  <a:srgbClr val="FF0000"/>
                </a:solidFill>
                <a:latin typeface="微软雅黑" panose="020B0503020204020204" charset="-122"/>
                <a:ea typeface="微软雅黑" panose="020B0503020204020204" charset="-122"/>
                <a:sym typeface="+mn-ea"/>
              </a:rPr>
              <a:t>指令长度不</a:t>
            </a:r>
            <a:r>
              <a:rPr lang="zh-CN" altLang="en-US" sz="2800" b="1" dirty="0">
                <a:solidFill>
                  <a:srgbClr val="FF0000"/>
                </a:solidFill>
                <a:latin typeface="微软雅黑" panose="020B0503020204020204" charset="-122"/>
                <a:ea typeface="微软雅黑" panose="020B0503020204020204" charset="-122"/>
                <a:sym typeface="+mn-ea"/>
              </a:rPr>
              <a:t>固定</a:t>
            </a:r>
            <a:endParaRPr lang="zh-CN" altLang="en-US" sz="2800" b="1" dirty="0"/>
          </a:p>
          <a:p>
            <a:pPr algn="just">
              <a:lnSpc>
                <a:spcPct val="130000"/>
              </a:lnSpc>
            </a:pPr>
            <a:r>
              <a:rPr lang="en-US" altLang="zh-CN" sz="2800" b="1" dirty="0" smtClean="0">
                <a:solidFill>
                  <a:srgbClr val="FF0000"/>
                </a:solidFill>
              </a:rPr>
              <a:t>RISC</a:t>
            </a:r>
            <a:r>
              <a:rPr lang="zh-CN" altLang="en-US" sz="2800" b="1" dirty="0" smtClean="0"/>
              <a:t>（</a:t>
            </a:r>
            <a:r>
              <a:rPr lang="en-US" altLang="zh-CN" sz="2800" b="1" dirty="0" smtClean="0">
                <a:solidFill>
                  <a:srgbClr val="0000FF"/>
                </a:solidFill>
              </a:rPr>
              <a:t>Reduced </a:t>
            </a:r>
            <a:r>
              <a:rPr lang="en-US" altLang="zh-CN" sz="2800" b="1" dirty="0">
                <a:solidFill>
                  <a:srgbClr val="0000FF"/>
                </a:solidFill>
              </a:rPr>
              <a:t>Instruction Set </a:t>
            </a:r>
            <a:r>
              <a:rPr lang="en-US" altLang="zh-CN" sz="2800" b="1" dirty="0" smtClean="0">
                <a:solidFill>
                  <a:srgbClr val="0000FF"/>
                </a:solidFill>
              </a:rPr>
              <a:t>Computer</a:t>
            </a:r>
            <a:r>
              <a:rPr lang="zh-CN" altLang="en-US" b="1" dirty="0" smtClean="0"/>
              <a:t>，</a:t>
            </a:r>
            <a:r>
              <a:rPr lang="zh-CN" altLang="en-US" sz="2800" b="1" dirty="0" smtClean="0"/>
              <a:t>精简指令集计算机）结构</a:t>
            </a:r>
            <a:r>
              <a:rPr lang="zh-CN" altLang="en-US" sz="2800" b="1" dirty="0"/>
              <a:t>优先选取使用频率最高的简单指令，避免复杂指令；将</a:t>
            </a:r>
            <a:r>
              <a:rPr lang="zh-CN" altLang="en-US" sz="2800" b="1" dirty="0">
                <a:solidFill>
                  <a:srgbClr val="FF0000"/>
                </a:solidFill>
                <a:latin typeface="微软雅黑" panose="020B0503020204020204" charset="-122"/>
                <a:ea typeface="微软雅黑" panose="020B0503020204020204" charset="-122"/>
              </a:rPr>
              <a:t>指令长度固定</a:t>
            </a:r>
            <a:r>
              <a:rPr lang="zh-CN" altLang="en-US" sz="2800" b="1" dirty="0"/>
              <a:t>，指令格式和寻址方式种类减少；以控制逻辑为主。 </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0" y="5928320"/>
            <a:ext cx="533400" cy="381000"/>
          </a:xfrm>
        </p:spPr>
        <p:txBody>
          <a:bodyPr/>
          <a:lstStyle/>
          <a:p>
            <a:fld id="{D1565B36-344A-44CB-BC34-6224E1A3BE48}" type="slidenum">
              <a:rPr lang="en-US" altLang="zh-CN"/>
            </a:fld>
            <a:endParaRPr lang="en-US" altLang="zh-CN" b="0" dirty="0"/>
          </a:p>
        </p:txBody>
      </p:sp>
      <p:graphicFrame>
        <p:nvGraphicFramePr>
          <p:cNvPr id="4" name="图示 3"/>
          <p:cNvGraphicFramePr/>
          <p:nvPr/>
        </p:nvGraphicFramePr>
        <p:xfrm>
          <a:off x="593698" y="1721396"/>
          <a:ext cx="7715305" cy="4286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Rectangle 2"/>
          <p:cNvSpPr txBox="1">
            <a:spLocks noChangeArrowheads="1"/>
          </p:cNvSpPr>
          <p:nvPr/>
        </p:nvSpPr>
        <p:spPr bwMode="auto">
          <a:xfrm>
            <a:off x="235347" y="188640"/>
            <a:ext cx="7793037" cy="762000"/>
          </a:xfrm>
          <a:prstGeom prst="rect">
            <a:avLst/>
          </a:prstGeom>
          <a:noFill/>
          <a:ln w="9525">
            <a:noFill/>
            <a:miter lim="800000"/>
          </a:ln>
          <a:effectLst/>
        </p:spPr>
        <p:txBody>
          <a:bodyPr vert="horz" wrap="square" lIns="91440" tIns="45720" rIns="91440" bIns="45720" numCol="1" anchor="b" anchorCtr="0" compatLnSpc="1"/>
          <a:lstStyle/>
          <a:p>
            <a:pPr algn="l"/>
            <a:r>
              <a:rPr kumimoji="0" lang="en-US" altLang="zh-CN" sz="4400" b="1" dirty="0">
                <a:solidFill>
                  <a:srgbClr val="660066"/>
                </a:solidFill>
                <a:latin typeface="黑体" panose="02010600030101010101" pitchFamily="2" charset="-122"/>
                <a:ea typeface="黑体" panose="02010600030101010101" pitchFamily="2" charset="-122"/>
              </a:rPr>
              <a:t>RISC</a:t>
            </a:r>
            <a:r>
              <a:rPr kumimoji="0" lang="zh-CN" altLang="en-US" sz="4400" b="1" dirty="0">
                <a:solidFill>
                  <a:srgbClr val="660066"/>
                </a:solidFill>
                <a:latin typeface="黑体" panose="02010600030101010101" pitchFamily="2" charset="-122"/>
                <a:ea typeface="黑体" panose="02010600030101010101" pitchFamily="2" charset="-122"/>
              </a:rPr>
              <a:t>的一般特点</a:t>
            </a:r>
            <a:r>
              <a:rPr kumimoji="0" lang="zh-CN" altLang="en-US" sz="4400" b="1" dirty="0">
                <a:latin typeface="黑体" panose="02010600030101010101" pitchFamily="2" charset="-122"/>
                <a:ea typeface="黑体" panose="02010600030101010101" pitchFamily="2" charset="-122"/>
              </a:rPr>
              <a:t> </a:t>
            </a:r>
            <a:endParaRPr kumimoji="0" lang="zh-CN" altLang="en-US" sz="4400" b="1" dirty="0">
              <a:latin typeface="黑体" panose="02010600030101010101" pitchFamily="2" charset="-122"/>
              <a:ea typeface="黑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51520" y="11088"/>
            <a:ext cx="7793037" cy="825624"/>
          </a:xfrm>
        </p:spPr>
        <p:txBody>
          <a:bodyPr/>
          <a:lstStyle/>
          <a:p>
            <a:r>
              <a:rPr lang="en-US" altLang="zh-CN" b="1" dirty="0"/>
              <a:t>2</a:t>
            </a:r>
            <a:r>
              <a:rPr lang="zh-CN" altLang="en-US" b="1" dirty="0"/>
              <a:t>、</a:t>
            </a:r>
            <a:r>
              <a:rPr lang="en-US" altLang="zh-CN" b="1" dirty="0"/>
              <a:t>ARM</a:t>
            </a:r>
            <a:r>
              <a:rPr lang="zh-CN" altLang="en-US" b="1" dirty="0"/>
              <a:t>设计思想</a:t>
            </a:r>
            <a:endParaRPr lang="zh-CN" altLang="en-US" b="1" dirty="0"/>
          </a:p>
        </p:txBody>
      </p:sp>
      <p:sp>
        <p:nvSpPr>
          <p:cNvPr id="57347" name="Rectangle 3"/>
          <p:cNvSpPr>
            <a:spLocks noGrp="1" noChangeArrowheads="1"/>
          </p:cNvSpPr>
          <p:nvPr>
            <p:ph type="body" idx="1"/>
          </p:nvPr>
        </p:nvSpPr>
        <p:spPr>
          <a:xfrm>
            <a:off x="457200" y="1195536"/>
            <a:ext cx="8382000" cy="5257800"/>
          </a:xfrm>
          <a:noFill/>
        </p:spPr>
        <p:txBody>
          <a:bodyPr/>
          <a:lstStyle/>
          <a:p>
            <a:pPr marL="0" indent="0">
              <a:lnSpc>
                <a:spcPct val="150000"/>
              </a:lnSpc>
              <a:buNone/>
            </a:pPr>
            <a:r>
              <a:rPr lang="zh-CN" altLang="en-US" sz="2800" b="1" dirty="0" smtClean="0">
                <a:solidFill>
                  <a:srgbClr val="FF0000"/>
                </a:solidFill>
                <a:sym typeface="+mn-ea"/>
              </a:rPr>
              <a:t>对</a:t>
            </a:r>
            <a:r>
              <a:rPr lang="zh-CN" altLang="en-US" sz="2800" b="1" dirty="0">
                <a:solidFill>
                  <a:srgbClr val="FF0000"/>
                </a:solidFill>
                <a:sym typeface="+mn-ea"/>
              </a:rPr>
              <a:t>嵌入式系统的应用项目来说，系统的关键并不单纯在于微处理器的速度，而在于系统性能、功耗和成本的综合</a:t>
            </a:r>
            <a:r>
              <a:rPr lang="zh-CN" altLang="en-US" sz="2800" b="1" dirty="0">
                <a:solidFill>
                  <a:srgbClr val="FF0000"/>
                </a:solidFill>
                <a:sym typeface="+mn-ea"/>
              </a:rPr>
              <a:t>考虑。</a:t>
            </a:r>
            <a:endParaRPr lang="zh-CN" altLang="en-US" sz="2800" b="1" dirty="0">
              <a:solidFill>
                <a:srgbClr val="FF0000"/>
              </a:solidFill>
            </a:endParaRPr>
          </a:p>
          <a:p>
            <a:pPr marL="0" indent="0">
              <a:lnSpc>
                <a:spcPct val="150000"/>
              </a:lnSpc>
              <a:buNone/>
            </a:pPr>
            <a:r>
              <a:rPr lang="en-US" altLang="zh-CN" sz="2400" dirty="0"/>
              <a:t>1</a:t>
            </a:r>
            <a:r>
              <a:rPr lang="zh-CN" altLang="en-US" sz="2400" dirty="0"/>
              <a:t>、</a:t>
            </a:r>
            <a:r>
              <a:rPr lang="en-US" altLang="zh-CN" sz="2400" dirty="0"/>
              <a:t>ARM</a:t>
            </a:r>
            <a:r>
              <a:rPr lang="zh-CN" altLang="en-US" sz="2400" dirty="0"/>
              <a:t>微处理器被设计成较小的核，</a:t>
            </a:r>
            <a:r>
              <a:rPr lang="zh-CN" altLang="en-US" sz="2400" b="1" dirty="0">
                <a:solidFill>
                  <a:srgbClr val="FF0000"/>
                </a:solidFill>
              </a:rPr>
              <a:t>降低功耗</a:t>
            </a:r>
            <a:r>
              <a:rPr lang="zh-CN" altLang="en-US" sz="2400" dirty="0"/>
              <a:t>，延长电源的使用时间。</a:t>
            </a:r>
            <a:endParaRPr lang="zh-CN" altLang="en-US" sz="2400" dirty="0"/>
          </a:p>
          <a:p>
            <a:pPr marL="0" indent="0">
              <a:lnSpc>
                <a:spcPct val="150000"/>
              </a:lnSpc>
              <a:buNone/>
            </a:pPr>
            <a:r>
              <a:rPr lang="en-US" altLang="zh-CN" sz="2400" dirty="0"/>
              <a:t>2</a:t>
            </a:r>
            <a:r>
              <a:rPr lang="zh-CN" altLang="en-US" sz="2400" dirty="0"/>
              <a:t>、存储量有限，这就要求嵌入式系统需要使用高密度代码。</a:t>
            </a:r>
            <a:endParaRPr lang="zh-CN" altLang="en-US" sz="2400" dirty="0"/>
          </a:p>
          <a:p>
            <a:pPr marL="0" indent="0">
              <a:lnSpc>
                <a:spcPct val="150000"/>
              </a:lnSpc>
              <a:buNone/>
            </a:pPr>
            <a:r>
              <a:rPr lang="en-US" altLang="zh-CN" sz="2400" dirty="0"/>
              <a:t>3</a:t>
            </a:r>
            <a:r>
              <a:rPr lang="zh-CN" altLang="en-US" sz="2400" dirty="0"/>
              <a:t>、嵌入式系统对</a:t>
            </a:r>
            <a:r>
              <a:rPr lang="zh-CN" altLang="en-US" sz="2400" b="1" dirty="0">
                <a:solidFill>
                  <a:srgbClr val="FF0000"/>
                </a:solidFill>
              </a:rPr>
              <a:t>成本敏感</a:t>
            </a:r>
            <a:r>
              <a:rPr lang="zh-CN" altLang="en-US" sz="2400" dirty="0"/>
              <a:t>，一般选用速度不高，成本较低的存储器，以降低系统成本。</a:t>
            </a:r>
            <a:endParaRPr lang="zh-CN" altLang="en-US" sz="2400" dirty="0"/>
          </a:p>
          <a:p>
            <a:endParaRPr lang="zh-CN" altLang="en-US" sz="28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88840"/>
            <a:ext cx="8229600" cy="2664296"/>
          </a:xfrm>
          <a:ln w="76200">
            <a:solidFill>
              <a:srgbClr val="000099"/>
            </a:solidFill>
            <a:miter lim="800000"/>
          </a:ln>
        </p:spPr>
        <p:txBody>
          <a:bodyPr/>
          <a:lstStyle/>
          <a:p>
            <a:r>
              <a:rPr lang="en-US" altLang="zh-CN" b="1" dirty="0" smtClean="0"/>
              <a:t>2.2.3 </a:t>
            </a:r>
            <a:r>
              <a:rPr lang="en-US" altLang="zh-CN" b="1" dirty="0"/>
              <a:t>ARM</a:t>
            </a:r>
            <a:r>
              <a:rPr lang="zh-CN" altLang="en-US" b="1" dirty="0"/>
              <a:t>体系</a:t>
            </a:r>
            <a:r>
              <a:rPr lang="zh-CN" altLang="en-US" b="1" dirty="0" smtClean="0"/>
              <a:t>系列的</a:t>
            </a:r>
            <a:br>
              <a:rPr lang="en-US" altLang="zh-CN" b="1" dirty="0" smtClean="0"/>
            </a:br>
            <a:r>
              <a:rPr lang="en-US" altLang="zh-CN" b="1" dirty="0"/>
              <a:t> </a:t>
            </a:r>
            <a:r>
              <a:rPr lang="en-US" altLang="zh-CN" b="1" dirty="0" smtClean="0"/>
              <a:t>                      </a:t>
            </a:r>
            <a:r>
              <a:rPr lang="zh-CN" altLang="en-US" b="1" dirty="0" smtClean="0"/>
              <a:t>命名规则（拓展</a:t>
            </a:r>
            <a:r>
              <a:rPr lang="zh-CN" altLang="en-US" b="1" dirty="0" smtClean="0"/>
              <a:t>）</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99392"/>
            <a:ext cx="7793037" cy="1143000"/>
          </a:xfrm>
        </p:spPr>
        <p:txBody>
          <a:bodyPr/>
          <a:lstStyle/>
          <a:p>
            <a:r>
              <a:rPr lang="en-US" altLang="zh-CN" b="1" dirty="0"/>
              <a:t>2</a:t>
            </a:r>
            <a:r>
              <a:rPr lang="zh-CN" altLang="en-US" b="1" dirty="0"/>
              <a:t>、微处理器的重要指标</a:t>
            </a:r>
            <a:endParaRPr lang="zh-CN" altLang="en-US" b="1" dirty="0"/>
          </a:p>
        </p:txBody>
      </p:sp>
      <p:sp>
        <p:nvSpPr>
          <p:cNvPr id="26627" name="Rectangle 3"/>
          <p:cNvSpPr>
            <a:spLocks noGrp="1" noChangeArrowheads="1"/>
          </p:cNvSpPr>
          <p:nvPr>
            <p:ph type="body" idx="1"/>
          </p:nvPr>
        </p:nvSpPr>
        <p:spPr>
          <a:xfrm>
            <a:off x="457200" y="1268760"/>
            <a:ext cx="8305800" cy="5105400"/>
          </a:xfrm>
          <a:noFill/>
        </p:spPr>
        <p:txBody>
          <a:bodyPr/>
          <a:lstStyle/>
          <a:p>
            <a:pPr>
              <a:lnSpc>
                <a:spcPct val="90000"/>
              </a:lnSpc>
              <a:buFontTx/>
              <a:buNone/>
            </a:pPr>
            <a:r>
              <a:rPr lang="en-US" altLang="zh-CN" dirty="0"/>
              <a:t>(1)  </a:t>
            </a:r>
            <a:r>
              <a:rPr lang="zh-CN" altLang="en-US" dirty="0"/>
              <a:t>主频、倍频、外频</a:t>
            </a:r>
            <a:endParaRPr lang="zh-CN" altLang="en-US" dirty="0"/>
          </a:p>
          <a:p>
            <a:pPr>
              <a:lnSpc>
                <a:spcPct val="90000"/>
              </a:lnSpc>
              <a:buFontTx/>
              <a:buNone/>
            </a:pPr>
            <a:r>
              <a:rPr lang="zh-CN" altLang="en-US" dirty="0"/>
              <a:t>    </a:t>
            </a:r>
            <a:r>
              <a:rPr lang="zh-CN" altLang="en-US" sz="2800" b="1" dirty="0">
                <a:solidFill>
                  <a:srgbClr val="FF0000"/>
                </a:solidFill>
              </a:rPr>
              <a:t>主频</a:t>
            </a:r>
            <a:r>
              <a:rPr lang="zh-CN" altLang="en-US" sz="2800" dirty="0"/>
              <a:t>是指</a:t>
            </a:r>
            <a:r>
              <a:rPr lang="en-US" altLang="zh-CN" sz="2800" dirty="0"/>
              <a:t>CPU</a:t>
            </a:r>
            <a:r>
              <a:rPr lang="zh-CN" altLang="en-US" sz="2800" dirty="0"/>
              <a:t>的时钟频率，简单地说也就是</a:t>
            </a:r>
            <a:r>
              <a:rPr lang="en-US" altLang="zh-CN" sz="2800" dirty="0"/>
              <a:t>CPU</a:t>
            </a:r>
            <a:r>
              <a:rPr lang="zh-CN" altLang="en-US" sz="2800" dirty="0"/>
              <a:t>运算时的工作频率。</a:t>
            </a:r>
            <a:endParaRPr lang="zh-CN" altLang="en-US" sz="2800" dirty="0"/>
          </a:p>
          <a:p>
            <a:pPr>
              <a:lnSpc>
                <a:spcPct val="90000"/>
              </a:lnSpc>
              <a:buFontTx/>
              <a:buNone/>
            </a:pPr>
            <a:r>
              <a:rPr lang="zh-CN" altLang="en-US" sz="2800" dirty="0"/>
              <a:t>    </a:t>
            </a:r>
            <a:r>
              <a:rPr lang="zh-CN" altLang="en-US" sz="2800" b="1" dirty="0">
                <a:solidFill>
                  <a:srgbClr val="FF0000"/>
                </a:solidFill>
              </a:rPr>
              <a:t>外频</a:t>
            </a:r>
            <a:r>
              <a:rPr lang="zh-CN" altLang="en-US" sz="2800" dirty="0"/>
              <a:t>就是系统总线的工作频率。</a:t>
            </a:r>
            <a:endParaRPr lang="zh-CN" altLang="en-US" sz="2800" dirty="0"/>
          </a:p>
          <a:p>
            <a:pPr>
              <a:lnSpc>
                <a:spcPct val="90000"/>
              </a:lnSpc>
              <a:buFontTx/>
              <a:buNone/>
            </a:pPr>
            <a:r>
              <a:rPr lang="zh-CN" altLang="en-US" sz="2800" dirty="0"/>
              <a:t>    </a:t>
            </a:r>
            <a:r>
              <a:rPr lang="zh-CN" altLang="en-US" sz="2800" b="1" dirty="0">
                <a:solidFill>
                  <a:srgbClr val="FF0000"/>
                </a:solidFill>
              </a:rPr>
              <a:t>倍频</a:t>
            </a:r>
            <a:r>
              <a:rPr lang="zh-CN" altLang="en-US" sz="2800" dirty="0"/>
              <a:t>则是指</a:t>
            </a:r>
            <a:r>
              <a:rPr lang="en-US" altLang="zh-CN" sz="2800" dirty="0"/>
              <a:t>CPU</a:t>
            </a:r>
            <a:r>
              <a:rPr lang="zh-CN" altLang="en-US" sz="2800" dirty="0"/>
              <a:t>外频与主频相差的倍数。三者的关系：主频＝外频</a:t>
            </a:r>
            <a:r>
              <a:rPr lang="en-US" altLang="zh-CN" sz="2800" dirty="0"/>
              <a:t>×</a:t>
            </a:r>
            <a:r>
              <a:rPr lang="zh-CN" altLang="en-US" sz="2800" dirty="0"/>
              <a:t>倍频。</a:t>
            </a:r>
            <a:r>
              <a:rPr lang="zh-CN" altLang="en-US" dirty="0"/>
              <a:t>   </a:t>
            </a:r>
            <a:endParaRPr lang="zh-CN" altLang="en-US" dirty="0"/>
          </a:p>
          <a:p>
            <a:pPr>
              <a:lnSpc>
                <a:spcPct val="90000"/>
              </a:lnSpc>
              <a:buFontTx/>
              <a:buNone/>
            </a:pPr>
            <a:r>
              <a:rPr lang="en-US" altLang="zh-CN" dirty="0"/>
              <a:t>(2)  </a:t>
            </a:r>
            <a:r>
              <a:rPr lang="zh-CN" altLang="en-US" dirty="0"/>
              <a:t>缓存</a:t>
            </a:r>
            <a:endParaRPr lang="zh-CN" altLang="en-US" dirty="0"/>
          </a:p>
          <a:p>
            <a:pPr>
              <a:lnSpc>
                <a:spcPct val="90000"/>
              </a:lnSpc>
              <a:buFontTx/>
              <a:buNone/>
            </a:pPr>
            <a:r>
              <a:rPr lang="zh-CN" altLang="en-US" sz="2800" dirty="0"/>
              <a:t>    </a:t>
            </a:r>
            <a:r>
              <a:rPr lang="en-US" altLang="zh-CN" sz="2800" dirty="0"/>
              <a:t>L1 Cache(</a:t>
            </a:r>
            <a:r>
              <a:rPr lang="zh-CN" altLang="en-US" sz="2800" dirty="0"/>
              <a:t>一级缓存</a:t>
            </a:r>
            <a:r>
              <a:rPr lang="en-US" altLang="zh-CN" sz="2800" dirty="0"/>
              <a:t>) </a:t>
            </a:r>
            <a:endParaRPr lang="en-US" altLang="zh-CN" sz="2800" dirty="0"/>
          </a:p>
          <a:p>
            <a:pPr>
              <a:lnSpc>
                <a:spcPct val="90000"/>
              </a:lnSpc>
              <a:buFontTx/>
              <a:buNone/>
            </a:pPr>
            <a:r>
              <a:rPr lang="en-US" altLang="zh-CN" sz="2800" dirty="0"/>
              <a:t>    L2 Cache(</a:t>
            </a:r>
            <a:r>
              <a:rPr lang="zh-CN" altLang="en-US" sz="2800" dirty="0"/>
              <a:t>二级缓存</a:t>
            </a:r>
            <a:r>
              <a:rPr lang="en-US" altLang="zh-CN" sz="2800" dirty="0"/>
              <a:t>)</a:t>
            </a:r>
            <a:endParaRPr lang="en-US" altLang="zh-CN" sz="2800" dirty="0"/>
          </a:p>
          <a:p>
            <a:pPr>
              <a:lnSpc>
                <a:spcPct val="90000"/>
              </a:lnSpc>
              <a:buFontTx/>
              <a:buNone/>
            </a:pPr>
            <a:r>
              <a:rPr lang="en-US" altLang="zh-CN" sz="2800" dirty="0"/>
              <a:t>    L3 Cache(</a:t>
            </a:r>
            <a:r>
              <a:rPr lang="zh-CN" altLang="en-US" sz="2800" dirty="0"/>
              <a:t>三级缓存</a:t>
            </a:r>
            <a:r>
              <a:rPr lang="en-US" altLang="zh-CN" sz="2800" dirty="0"/>
              <a:t>)</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3DD0A768-992F-4550-AF69-CB02B66077FF}" type="slidenum">
              <a:rPr lang="en-US" altLang="zh-CN"/>
            </a:fld>
            <a:endParaRPr lang="en-US" altLang="zh-CN" b="0"/>
          </a:p>
        </p:txBody>
      </p:sp>
      <p:sp>
        <p:nvSpPr>
          <p:cNvPr id="755715" name="Rectangle 3"/>
          <p:cNvSpPr>
            <a:spLocks noChangeArrowheads="1"/>
          </p:cNvSpPr>
          <p:nvPr/>
        </p:nvSpPr>
        <p:spPr bwMode="auto">
          <a:xfrm>
            <a:off x="679450" y="1452563"/>
            <a:ext cx="7132638" cy="579437"/>
          </a:xfrm>
          <a:prstGeom prst="rect">
            <a:avLst/>
          </a:prstGeom>
          <a:noFill/>
          <a:ln w="9525">
            <a:noFill/>
            <a:miter lim="800000"/>
          </a:ln>
          <a:effectLst/>
        </p:spPr>
        <p:txBody>
          <a:bodyPr wrap="none">
            <a:spAutoFit/>
          </a:bodyPr>
          <a:lstStyle/>
          <a:p>
            <a:pPr marL="457200" indent="-457200"/>
            <a:r>
              <a:rPr kumimoji="0" lang="zh-CN" altLang="en-US" sz="3200" b="1" dirty="0">
                <a:solidFill>
                  <a:srgbClr val="660066"/>
                </a:solidFill>
                <a:latin typeface="黑体" panose="02010600030101010101" pitchFamily="2" charset="-122"/>
                <a:ea typeface="黑体" panose="02010600030101010101" pitchFamily="2" charset="-122"/>
              </a:rPr>
              <a:t>基于</a:t>
            </a:r>
            <a:r>
              <a:rPr kumimoji="0" lang="en-US" altLang="zh-CN" sz="3200" b="1" dirty="0">
                <a:solidFill>
                  <a:srgbClr val="660066"/>
                </a:solidFill>
                <a:latin typeface="黑体" panose="02010600030101010101" pitchFamily="2" charset="-122"/>
                <a:ea typeface="黑体" panose="02010600030101010101" pitchFamily="2" charset="-122"/>
              </a:rPr>
              <a:t>ARM Architecture</a:t>
            </a:r>
            <a:r>
              <a:rPr kumimoji="0" lang="zh-CN" altLang="en-US" sz="3200" b="1" dirty="0">
                <a:solidFill>
                  <a:srgbClr val="660066"/>
                </a:solidFill>
                <a:latin typeface="黑体" panose="02010600030101010101" pitchFamily="2" charset="-122"/>
                <a:ea typeface="黑体" panose="02010600030101010101" pitchFamily="2" charset="-122"/>
              </a:rPr>
              <a:t>的版本命名规则</a:t>
            </a:r>
            <a:endParaRPr kumimoji="0" lang="zh-CN" altLang="en-US" sz="3200" b="1" dirty="0">
              <a:solidFill>
                <a:srgbClr val="660066"/>
              </a:solidFill>
              <a:latin typeface="黑体" panose="02010600030101010101" pitchFamily="2" charset="-122"/>
              <a:ea typeface="黑体" panose="02010600030101010101" pitchFamily="2" charset="-122"/>
            </a:endParaRPr>
          </a:p>
        </p:txBody>
      </p:sp>
      <p:sp>
        <p:nvSpPr>
          <p:cNvPr id="755716" name="Rectangle 4"/>
          <p:cNvSpPr>
            <a:spLocks noChangeArrowheads="1"/>
          </p:cNvSpPr>
          <p:nvPr/>
        </p:nvSpPr>
        <p:spPr bwMode="auto">
          <a:xfrm>
            <a:off x="755650" y="2175747"/>
            <a:ext cx="7989888" cy="457200"/>
          </a:xfrm>
          <a:prstGeom prst="rect">
            <a:avLst/>
          </a:prstGeom>
          <a:noFill/>
          <a:ln w="9525">
            <a:noFill/>
            <a:miter lim="800000"/>
          </a:ln>
          <a:effectLst/>
        </p:spPr>
        <p:txBody>
          <a:bodyPr anchor="ctr">
            <a:spAutoFit/>
          </a:bodyPr>
          <a:lstStyle/>
          <a:p>
            <a:pPr indent="205105" algn="l"/>
            <a:r>
              <a:rPr lang="en-US" altLang="zh-CN" sz="2400" b="1" dirty="0">
                <a:solidFill>
                  <a:srgbClr val="FF0000"/>
                </a:solidFill>
              </a:rPr>
              <a:t>| </a:t>
            </a:r>
            <a:r>
              <a:rPr lang="en-US" altLang="zh-CN" sz="2400" b="1" dirty="0" err="1">
                <a:solidFill>
                  <a:srgbClr val="FF0000"/>
                </a:solidFill>
              </a:rPr>
              <a:t>ARMv</a:t>
            </a:r>
            <a:r>
              <a:rPr lang="en-US" altLang="zh-CN" sz="2400" b="1" dirty="0">
                <a:solidFill>
                  <a:srgbClr val="FF0000"/>
                </a:solidFill>
              </a:rPr>
              <a:t> | n | variants | x</a:t>
            </a:r>
            <a:r>
              <a:rPr lang="zh-CN" altLang="en-US" sz="2400" b="1" dirty="0">
                <a:solidFill>
                  <a:srgbClr val="FF0000"/>
                </a:solidFill>
              </a:rPr>
              <a:t>（</a:t>
            </a:r>
            <a:r>
              <a:rPr lang="en-US" altLang="zh-CN" sz="2400" b="1" dirty="0">
                <a:solidFill>
                  <a:srgbClr val="FF0000"/>
                </a:solidFill>
              </a:rPr>
              <a:t>variants</a:t>
            </a:r>
            <a:r>
              <a:rPr lang="zh-CN" altLang="en-US" sz="2400" b="1" dirty="0">
                <a:solidFill>
                  <a:srgbClr val="FF0000"/>
                </a:solidFill>
              </a:rPr>
              <a:t>） </a:t>
            </a:r>
            <a:r>
              <a:rPr lang="en-US" altLang="zh-CN" sz="2400" b="1" dirty="0">
                <a:solidFill>
                  <a:srgbClr val="FF0000"/>
                </a:solidFill>
              </a:rPr>
              <a:t>|</a:t>
            </a:r>
            <a:endParaRPr lang="en-US" altLang="zh-CN" sz="2400" b="1" dirty="0">
              <a:solidFill>
                <a:srgbClr val="FF0000"/>
              </a:solidFill>
            </a:endParaRPr>
          </a:p>
        </p:txBody>
      </p:sp>
      <p:sp>
        <p:nvSpPr>
          <p:cNvPr id="755717" name="Rectangle 5"/>
          <p:cNvSpPr>
            <a:spLocks noChangeArrowheads="1"/>
          </p:cNvSpPr>
          <p:nvPr/>
        </p:nvSpPr>
        <p:spPr bwMode="auto">
          <a:xfrm>
            <a:off x="539750" y="2678985"/>
            <a:ext cx="6086475" cy="457200"/>
          </a:xfrm>
          <a:prstGeom prst="rect">
            <a:avLst/>
          </a:prstGeom>
          <a:noFill/>
          <a:ln w="9525">
            <a:noFill/>
            <a:miter lim="800000"/>
          </a:ln>
          <a:effectLst/>
        </p:spPr>
        <p:txBody>
          <a:bodyPr wrap="none">
            <a:spAutoFit/>
          </a:bodyPr>
          <a:lstStyle/>
          <a:p>
            <a:pPr algn="l"/>
            <a:r>
              <a:rPr lang="zh-CN" altLang="en-US" sz="2400" b="1"/>
              <a:t>（</a:t>
            </a:r>
            <a:r>
              <a:rPr lang="en-US" altLang="zh-CN" sz="2400" b="1"/>
              <a:t>1</a:t>
            </a:r>
            <a:r>
              <a:rPr lang="zh-CN" altLang="en-US" sz="2400" b="1"/>
              <a:t>）</a:t>
            </a:r>
            <a:r>
              <a:rPr lang="en-US" altLang="zh-CN" sz="2400" b="1">
                <a:solidFill>
                  <a:srgbClr val="0000FF"/>
                </a:solidFill>
              </a:rPr>
              <a:t>ARMv</a:t>
            </a:r>
            <a:r>
              <a:rPr lang="zh-CN" altLang="en-US" sz="2400" b="1"/>
              <a:t>：固定字符串，即</a:t>
            </a:r>
            <a:r>
              <a:rPr lang="en-US" altLang="zh-CN" sz="2400" b="1"/>
              <a:t>ARM Version</a:t>
            </a:r>
            <a:endParaRPr lang="en-US" altLang="zh-CN" sz="2400" b="1"/>
          </a:p>
        </p:txBody>
      </p:sp>
      <p:sp>
        <p:nvSpPr>
          <p:cNvPr id="755718" name="Rectangle 6"/>
          <p:cNvSpPr>
            <a:spLocks noChangeArrowheads="1"/>
          </p:cNvSpPr>
          <p:nvPr/>
        </p:nvSpPr>
        <p:spPr bwMode="auto">
          <a:xfrm>
            <a:off x="539750" y="3183810"/>
            <a:ext cx="7818464" cy="829945"/>
          </a:xfrm>
          <a:prstGeom prst="rect">
            <a:avLst/>
          </a:prstGeom>
          <a:noFill/>
          <a:ln w="9525">
            <a:noFill/>
            <a:miter lim="800000"/>
          </a:ln>
          <a:effectLst/>
        </p:spPr>
        <p:txBody>
          <a:bodyPr wrap="square">
            <a:spAutoFit/>
          </a:bodyPr>
          <a:lstStyle/>
          <a:p>
            <a:pPr algn="l"/>
            <a:r>
              <a:rPr lang="zh-CN" altLang="en-US" sz="2400" b="1" dirty="0"/>
              <a:t>（</a:t>
            </a:r>
            <a:r>
              <a:rPr lang="en-US" altLang="zh-CN" sz="2400" b="1" dirty="0"/>
              <a:t>2</a:t>
            </a:r>
            <a:r>
              <a:rPr lang="zh-CN" altLang="en-US" sz="2400" b="1" dirty="0"/>
              <a:t>）</a:t>
            </a:r>
            <a:r>
              <a:rPr lang="en-US" altLang="zh-CN" sz="2400" b="1" dirty="0">
                <a:solidFill>
                  <a:srgbClr val="0000FF"/>
                </a:solidFill>
              </a:rPr>
              <a:t>n</a:t>
            </a:r>
            <a:r>
              <a:rPr lang="zh-CN" altLang="en-US" sz="2400" b="1" dirty="0"/>
              <a:t>：指令集版本号，目前主要是 </a:t>
            </a:r>
            <a:r>
              <a:rPr lang="en-US" altLang="zh-CN" sz="2400" b="1" dirty="0"/>
              <a:t>1</a:t>
            </a:r>
            <a:r>
              <a:rPr lang="zh-CN" altLang="en-US" sz="2400" b="1" dirty="0"/>
              <a:t>～</a:t>
            </a:r>
            <a:r>
              <a:rPr lang="en-US" altLang="zh-CN" sz="2400" b="1" dirty="0"/>
              <a:t>8</a:t>
            </a:r>
            <a:r>
              <a:rPr lang="zh-CN" altLang="en-US" sz="2400" b="1" dirty="0"/>
              <a:t>的 </a:t>
            </a:r>
            <a:r>
              <a:rPr lang="en-US" altLang="zh-CN" sz="2400" b="1" dirty="0"/>
              <a:t>8</a:t>
            </a:r>
            <a:r>
              <a:rPr lang="zh-CN" altLang="en-US" sz="2400" b="1" dirty="0"/>
              <a:t>个数字的版本，即 </a:t>
            </a:r>
            <a:r>
              <a:rPr lang="en-US" altLang="zh-CN" sz="2400" b="1" dirty="0"/>
              <a:t>n=[1:8]</a:t>
            </a:r>
            <a:r>
              <a:rPr lang="zh-CN" altLang="en-US" sz="2400" b="1" dirty="0"/>
              <a:t>。其中最新的版本是第</a:t>
            </a:r>
            <a:r>
              <a:rPr lang="en-US" altLang="zh-CN" sz="2400" b="1" dirty="0"/>
              <a:t>8</a:t>
            </a:r>
            <a:r>
              <a:rPr lang="zh-CN" altLang="en-US" sz="2400" b="1" dirty="0"/>
              <a:t>版。  </a:t>
            </a:r>
            <a:endParaRPr lang="zh-CN" altLang="en-US" sz="2400" b="1" dirty="0"/>
          </a:p>
        </p:txBody>
      </p:sp>
      <p:sp>
        <p:nvSpPr>
          <p:cNvPr id="755719" name="Rectangle 7"/>
          <p:cNvSpPr>
            <a:spLocks noChangeArrowheads="1"/>
          </p:cNvSpPr>
          <p:nvPr/>
        </p:nvSpPr>
        <p:spPr bwMode="auto">
          <a:xfrm>
            <a:off x="539751" y="4118847"/>
            <a:ext cx="7747025" cy="1200329"/>
          </a:xfrm>
          <a:prstGeom prst="rect">
            <a:avLst/>
          </a:prstGeom>
          <a:noFill/>
          <a:ln w="9525">
            <a:noFill/>
            <a:miter lim="800000"/>
          </a:ln>
          <a:effectLst/>
        </p:spPr>
        <p:txBody>
          <a:bodyPr wrap="square">
            <a:spAutoFit/>
          </a:bodyPr>
          <a:lstStyle/>
          <a:p>
            <a:pPr algn="l"/>
            <a:r>
              <a:rPr lang="zh-CN" altLang="en-US" sz="2400" b="1" dirty="0"/>
              <a:t>（</a:t>
            </a:r>
            <a:r>
              <a:rPr lang="en-US" altLang="zh-CN" sz="2400" b="1" dirty="0"/>
              <a:t>3</a:t>
            </a:r>
            <a:r>
              <a:rPr lang="zh-CN" altLang="en-US" sz="2400" b="1" dirty="0"/>
              <a:t>）</a:t>
            </a:r>
            <a:r>
              <a:rPr lang="en-US" altLang="zh-CN" sz="2400" b="1" dirty="0">
                <a:solidFill>
                  <a:srgbClr val="0000FF"/>
                </a:solidFill>
              </a:rPr>
              <a:t>variants</a:t>
            </a:r>
            <a:r>
              <a:rPr lang="zh-CN" altLang="en-US" sz="2400" b="1" dirty="0"/>
              <a:t>：表示某种变种的字符。如 </a:t>
            </a:r>
            <a:r>
              <a:rPr lang="en-US" altLang="zh-CN" sz="2400" b="1" dirty="0"/>
              <a:t>T</a:t>
            </a:r>
            <a:r>
              <a:rPr lang="zh-CN" altLang="en-US" sz="2400" b="1" dirty="0"/>
              <a:t>（</a:t>
            </a:r>
            <a:r>
              <a:rPr lang="en-US" altLang="zh-CN" sz="2400" b="1" dirty="0"/>
              <a:t>Thumb</a:t>
            </a:r>
            <a:r>
              <a:rPr lang="zh-CN" altLang="en-US" sz="2400" b="1" dirty="0"/>
              <a:t>）变种，</a:t>
            </a:r>
            <a:r>
              <a:rPr lang="en-US" altLang="zh-CN" sz="2400" b="1" dirty="0"/>
              <a:t>M </a:t>
            </a:r>
            <a:r>
              <a:rPr lang="zh-CN" altLang="en-US" sz="2400" b="1" dirty="0"/>
              <a:t>变种，版本 </a:t>
            </a:r>
            <a:r>
              <a:rPr lang="en-US" altLang="zh-CN" sz="2400" b="1" dirty="0"/>
              <a:t>4</a:t>
            </a:r>
            <a:r>
              <a:rPr lang="zh-CN" altLang="en-US" sz="2400" b="1" dirty="0"/>
              <a:t>出来以后，</a:t>
            </a:r>
            <a:r>
              <a:rPr lang="en-US" altLang="zh-CN" sz="2400" b="1" dirty="0"/>
              <a:t>M </a:t>
            </a:r>
            <a:r>
              <a:rPr lang="zh-CN" altLang="en-US" sz="2400" b="1" dirty="0"/>
              <a:t>变种已经成为系统的标准配置，因此通常并不列出。</a:t>
            </a:r>
            <a:endParaRPr lang="zh-CN" altLang="en-US" sz="2400" b="1" dirty="0"/>
          </a:p>
        </p:txBody>
      </p:sp>
      <p:sp>
        <p:nvSpPr>
          <p:cNvPr id="755720" name="Rectangle 8"/>
          <p:cNvSpPr>
            <a:spLocks noChangeArrowheads="1"/>
          </p:cNvSpPr>
          <p:nvPr/>
        </p:nvSpPr>
        <p:spPr bwMode="auto">
          <a:xfrm>
            <a:off x="539750" y="5312647"/>
            <a:ext cx="7889902" cy="830997"/>
          </a:xfrm>
          <a:prstGeom prst="rect">
            <a:avLst/>
          </a:prstGeom>
          <a:noFill/>
          <a:ln w="9525">
            <a:noFill/>
            <a:miter lim="800000"/>
          </a:ln>
          <a:effectLst/>
        </p:spPr>
        <p:txBody>
          <a:bodyPr wrap="square">
            <a:spAutoFit/>
          </a:bodyPr>
          <a:lstStyle/>
          <a:p>
            <a:pPr algn="l"/>
            <a:r>
              <a:rPr lang="zh-CN" altLang="en-US" sz="2400" b="1" dirty="0"/>
              <a:t>（</a:t>
            </a:r>
            <a:r>
              <a:rPr lang="en-US" altLang="zh-CN" sz="2400" b="1" dirty="0"/>
              <a:t>4</a:t>
            </a:r>
            <a:r>
              <a:rPr lang="zh-CN" altLang="en-US" sz="2400" b="1" dirty="0"/>
              <a:t>）</a:t>
            </a:r>
            <a:r>
              <a:rPr lang="en-US" altLang="zh-CN" sz="2400" b="1" dirty="0">
                <a:solidFill>
                  <a:srgbClr val="0000FF"/>
                </a:solidFill>
              </a:rPr>
              <a:t>x</a:t>
            </a:r>
            <a:r>
              <a:rPr lang="zh-CN" altLang="en-US" sz="2400" b="1" dirty="0">
                <a:solidFill>
                  <a:srgbClr val="0000FF"/>
                </a:solidFill>
              </a:rPr>
              <a:t>（</a:t>
            </a:r>
            <a:r>
              <a:rPr lang="en-US" altLang="zh-CN" sz="2400" b="1" dirty="0">
                <a:solidFill>
                  <a:srgbClr val="0000FF"/>
                </a:solidFill>
              </a:rPr>
              <a:t>variants</a:t>
            </a:r>
            <a:r>
              <a:rPr lang="zh-CN" altLang="en-US" sz="2400" b="1" dirty="0">
                <a:solidFill>
                  <a:srgbClr val="0000FF"/>
                </a:solidFill>
              </a:rPr>
              <a:t>）</a:t>
            </a:r>
            <a:r>
              <a:rPr lang="zh-CN" altLang="en-US" sz="2400" b="1" dirty="0"/>
              <a:t>：用字符 </a:t>
            </a:r>
            <a:r>
              <a:rPr lang="en-US" altLang="zh-CN" sz="2400" b="1" dirty="0"/>
              <a:t>x </a:t>
            </a:r>
            <a:r>
              <a:rPr lang="zh-CN" altLang="en-US" sz="2400" b="1" dirty="0"/>
              <a:t>后面所跟的字符来表示被排除的某种功能，就是缺少某种功能的意思。</a:t>
            </a:r>
            <a:endParaRPr lang="zh-CN" altLang="en-US" sz="2400" b="1" dirty="0"/>
          </a:p>
        </p:txBody>
      </p:sp>
      <p:sp>
        <p:nvSpPr>
          <p:cNvPr id="1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体系系列（架构</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57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755717"/>
                                        </p:tgtEl>
                                        <p:attrNameLst>
                                          <p:attrName>style.visibility</p:attrName>
                                        </p:attrNameLst>
                                      </p:cBhvr>
                                      <p:to>
                                        <p:strVal val="visible"/>
                                      </p:to>
                                    </p:set>
                                    <p:animEffect transition="in" filter="checkerboard(across)">
                                      <p:cBhvr>
                                        <p:cTn id="11" dur="500"/>
                                        <p:tgtEl>
                                          <p:spTgt spid="75571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755718"/>
                                        </p:tgtEl>
                                        <p:attrNameLst>
                                          <p:attrName>style.visibility</p:attrName>
                                        </p:attrNameLst>
                                      </p:cBhvr>
                                      <p:to>
                                        <p:strVal val="visible"/>
                                      </p:to>
                                    </p:set>
                                    <p:animEffect transition="in" filter="checkerboard(across)">
                                      <p:cBhvr>
                                        <p:cTn id="16" dur="500"/>
                                        <p:tgtEl>
                                          <p:spTgt spid="75571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55719"/>
                                        </p:tgtEl>
                                        <p:attrNameLst>
                                          <p:attrName>style.visibility</p:attrName>
                                        </p:attrNameLst>
                                      </p:cBhvr>
                                      <p:to>
                                        <p:strVal val="visible"/>
                                      </p:to>
                                    </p:set>
                                    <p:animEffect transition="in" filter="checkerboard(across)">
                                      <p:cBhvr>
                                        <p:cTn id="21" dur="500"/>
                                        <p:tgtEl>
                                          <p:spTgt spid="755719"/>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755720"/>
                                        </p:tgtEl>
                                        <p:attrNameLst>
                                          <p:attrName>style.visibility</p:attrName>
                                        </p:attrNameLst>
                                      </p:cBhvr>
                                      <p:to>
                                        <p:strVal val="visible"/>
                                      </p:to>
                                    </p:set>
                                    <p:animEffect transition="in" filter="checkerboard(across)">
                                      <p:cBhvr>
                                        <p:cTn id="26" dur="500"/>
                                        <p:tgtEl>
                                          <p:spTgt spid="75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6" grpId="0"/>
      <p:bldP spid="755717" grpId="0" bldLvl="0" animBg="1"/>
      <p:bldP spid="755718" grpId="0" bldLvl="0" animBg="1"/>
      <p:bldP spid="755719" grpId="0" bldLvl="0" animBg="1"/>
      <p:bldP spid="75572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4927BC75-EACB-4AB3-AB1A-A83D2ADEA644}" type="slidenum">
              <a:rPr lang="en-US" altLang="zh-CN"/>
            </a:fld>
            <a:endParaRPr lang="en-US" altLang="zh-CN" b="0"/>
          </a:p>
        </p:txBody>
      </p:sp>
      <p:sp>
        <p:nvSpPr>
          <p:cNvPr id="757763" name="Rectangle 3"/>
          <p:cNvSpPr>
            <a:spLocks noChangeArrowheads="1"/>
          </p:cNvSpPr>
          <p:nvPr/>
        </p:nvSpPr>
        <p:spPr bwMode="auto">
          <a:xfrm>
            <a:off x="679450" y="1452563"/>
            <a:ext cx="7132638" cy="579437"/>
          </a:xfrm>
          <a:prstGeom prst="rect">
            <a:avLst/>
          </a:prstGeom>
          <a:noFill/>
          <a:ln w="9525">
            <a:noFill/>
            <a:miter lim="800000"/>
          </a:ln>
          <a:effectLst/>
        </p:spPr>
        <p:txBody>
          <a:bodyPr wrap="none">
            <a:spAutoFit/>
          </a:bodyPr>
          <a:lstStyle/>
          <a:p>
            <a:pPr marL="457200" indent="-457200"/>
            <a:r>
              <a:rPr kumimoji="0" lang="zh-CN" altLang="en-US" sz="3200" b="1">
                <a:solidFill>
                  <a:srgbClr val="660066"/>
                </a:solidFill>
                <a:latin typeface="黑体" panose="02010600030101010101" pitchFamily="2" charset="-122"/>
                <a:ea typeface="黑体" panose="02010600030101010101" pitchFamily="2" charset="-122"/>
              </a:rPr>
              <a:t>基于</a:t>
            </a:r>
            <a:r>
              <a:rPr kumimoji="0" lang="en-US" altLang="zh-CN" sz="3200" b="1">
                <a:solidFill>
                  <a:srgbClr val="660066"/>
                </a:solidFill>
                <a:latin typeface="黑体" panose="02010600030101010101" pitchFamily="2" charset="-122"/>
                <a:ea typeface="黑体" panose="02010600030101010101" pitchFamily="2" charset="-122"/>
              </a:rPr>
              <a:t>ARM Architecture</a:t>
            </a:r>
            <a:r>
              <a:rPr kumimoji="0" lang="zh-CN" altLang="en-US" sz="3200" b="1">
                <a:solidFill>
                  <a:srgbClr val="660066"/>
                </a:solidFill>
                <a:latin typeface="黑体" panose="02010600030101010101" pitchFamily="2" charset="-122"/>
                <a:ea typeface="黑体" panose="02010600030101010101" pitchFamily="2" charset="-122"/>
              </a:rPr>
              <a:t>的版本命名规则</a:t>
            </a:r>
            <a:endParaRPr kumimoji="0" lang="zh-CN" altLang="en-US" sz="3200" b="1">
              <a:solidFill>
                <a:srgbClr val="660066"/>
              </a:solidFill>
              <a:latin typeface="黑体" panose="02010600030101010101" pitchFamily="2" charset="-122"/>
              <a:ea typeface="黑体" panose="02010600030101010101" pitchFamily="2" charset="-122"/>
            </a:endParaRPr>
          </a:p>
        </p:txBody>
      </p:sp>
      <p:sp>
        <p:nvSpPr>
          <p:cNvPr id="757769" name="Rectangle 9"/>
          <p:cNvSpPr>
            <a:spLocks noChangeArrowheads="1"/>
          </p:cNvSpPr>
          <p:nvPr/>
        </p:nvSpPr>
        <p:spPr bwMode="auto">
          <a:xfrm>
            <a:off x="1763713" y="2298700"/>
            <a:ext cx="3868737" cy="1066800"/>
          </a:xfrm>
          <a:prstGeom prst="rect">
            <a:avLst/>
          </a:prstGeom>
          <a:noFill/>
          <a:ln w="9525">
            <a:noFill/>
            <a:miter lim="800000"/>
          </a:ln>
          <a:effectLst/>
        </p:spPr>
        <p:txBody>
          <a:bodyPr wrap="none" anchor="ctr">
            <a:spAutoFit/>
          </a:bodyPr>
          <a:lstStyle/>
          <a:p>
            <a:pPr algn="l"/>
            <a:r>
              <a:rPr lang="zh-CN" altLang="en-US" sz="3200" b="1"/>
              <a:t>例如：</a:t>
            </a:r>
            <a:r>
              <a:rPr lang="en-US" altLang="zh-CN" sz="3200" b="1">
                <a:solidFill>
                  <a:srgbClr val="0000FF"/>
                </a:solidFill>
              </a:rPr>
              <a:t>ARMv5TxM</a:t>
            </a:r>
            <a:r>
              <a:rPr lang="en-US" altLang="zh-CN" sz="3200" b="1"/>
              <a:t> </a:t>
            </a:r>
            <a:endParaRPr lang="en-US" altLang="zh-CN" sz="3200" b="1"/>
          </a:p>
          <a:p>
            <a:pPr algn="l"/>
            <a:endParaRPr lang="en-US" altLang="zh-CN" sz="3200" b="1"/>
          </a:p>
        </p:txBody>
      </p:sp>
      <p:sp>
        <p:nvSpPr>
          <p:cNvPr id="757770" name="Rectangle 10"/>
          <p:cNvSpPr>
            <a:spLocks noChangeArrowheads="1"/>
          </p:cNvSpPr>
          <p:nvPr/>
        </p:nvSpPr>
        <p:spPr bwMode="auto">
          <a:xfrm>
            <a:off x="2166938" y="3006090"/>
            <a:ext cx="5124450" cy="2030095"/>
          </a:xfrm>
          <a:prstGeom prst="rect">
            <a:avLst/>
          </a:prstGeom>
          <a:noFill/>
          <a:ln w="9525">
            <a:noFill/>
            <a:miter lim="800000"/>
          </a:ln>
          <a:effectLst/>
        </p:spPr>
        <p:txBody>
          <a:bodyPr wrap="none">
            <a:spAutoFit/>
          </a:bodyPr>
          <a:lstStyle/>
          <a:p>
            <a:pPr algn="l">
              <a:lnSpc>
                <a:spcPct val="150000"/>
              </a:lnSpc>
              <a:buClr>
                <a:schemeClr val="hlink"/>
              </a:buClr>
              <a:buSzPct val="50000"/>
              <a:buFont typeface="Wingdings" panose="05000000000000000000" pitchFamily="2" charset="2"/>
              <a:buChar char="Ø"/>
            </a:pPr>
            <a:r>
              <a:rPr lang="en-US" altLang="zh-CN" sz="2800" b="1"/>
              <a:t>  </a:t>
            </a:r>
            <a:r>
              <a:rPr lang="zh-CN" altLang="en-US" sz="2800" b="1"/>
              <a:t>表示的是</a:t>
            </a:r>
            <a:r>
              <a:rPr lang="zh-CN" altLang="en-US" sz="2800" b="1"/>
              <a:t>体系版本为第 </a:t>
            </a:r>
            <a:r>
              <a:rPr lang="en-US" altLang="zh-CN" sz="2800" b="1"/>
              <a:t>5 </a:t>
            </a:r>
            <a:r>
              <a:rPr lang="zh-CN" altLang="en-US" sz="2800" b="1"/>
              <a:t>版，</a:t>
            </a:r>
            <a:endParaRPr lang="zh-CN" altLang="en-US" sz="2800" b="1"/>
          </a:p>
          <a:p>
            <a:pPr algn="l">
              <a:lnSpc>
                <a:spcPct val="150000"/>
              </a:lnSpc>
              <a:buClr>
                <a:schemeClr val="hlink"/>
              </a:buClr>
              <a:buSzPct val="50000"/>
              <a:buFont typeface="Wingdings" panose="05000000000000000000" pitchFamily="2" charset="2"/>
              <a:buChar char="Ø"/>
            </a:pPr>
            <a:r>
              <a:rPr lang="zh-CN" altLang="en-US" sz="2800" b="1"/>
              <a:t>  </a:t>
            </a:r>
            <a:r>
              <a:rPr lang="en-US" altLang="zh-CN" sz="2800" b="1"/>
              <a:t>T </a:t>
            </a:r>
            <a:r>
              <a:rPr lang="zh-CN" altLang="en-US" sz="2800" b="1"/>
              <a:t>变种，</a:t>
            </a:r>
            <a:endParaRPr lang="zh-CN" altLang="en-US" sz="2800" b="1"/>
          </a:p>
          <a:p>
            <a:pPr algn="l">
              <a:lnSpc>
                <a:spcPct val="150000"/>
              </a:lnSpc>
              <a:buClr>
                <a:schemeClr val="hlink"/>
              </a:buClr>
              <a:buSzPct val="50000"/>
              <a:buFont typeface="Wingdings" panose="05000000000000000000" pitchFamily="2" charset="2"/>
              <a:buChar char="Ø"/>
            </a:pPr>
            <a:r>
              <a:rPr lang="zh-CN" altLang="en-US" sz="2800" b="1"/>
              <a:t>  没有 </a:t>
            </a:r>
            <a:r>
              <a:rPr lang="en-US" altLang="zh-CN" sz="2800" b="1"/>
              <a:t>M </a:t>
            </a:r>
            <a:r>
              <a:rPr lang="zh-CN" altLang="en-US" sz="2800" b="1"/>
              <a:t>变种。</a:t>
            </a:r>
            <a:endParaRPr lang="zh-CN" altLang="en-US" sz="2800" b="1"/>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体系系列的命名规则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57769"/>
                                        </p:tgtEl>
                                        <p:attrNameLst>
                                          <p:attrName>style.visibility</p:attrName>
                                        </p:attrNameLst>
                                      </p:cBhvr>
                                      <p:to>
                                        <p:strVal val="visible"/>
                                      </p:to>
                                    </p:set>
                                    <p:animEffect transition="in" filter="checkerboard(across)">
                                      <p:cBhvr>
                                        <p:cTn id="7" dur="500"/>
                                        <p:tgtEl>
                                          <p:spTgt spid="75776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57770"/>
                                        </p:tgtEl>
                                        <p:attrNameLst>
                                          <p:attrName>style.visibility</p:attrName>
                                        </p:attrNameLst>
                                      </p:cBhvr>
                                      <p:to>
                                        <p:strVal val="visible"/>
                                      </p:to>
                                    </p:set>
                                    <p:animEffect transition="in" filter="checkerboard(across)">
                                      <p:cBhvr>
                                        <p:cTn id="11" dur="500"/>
                                        <p:tgtEl>
                                          <p:spTgt spid="757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9" grpId="0"/>
      <p:bldP spid="75777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58C5ACB-337B-4232-904A-C10E6CD340B5}" type="slidenum">
              <a:rPr lang="en-US" altLang="zh-CN"/>
            </a:fld>
            <a:endParaRPr lang="en-US" altLang="zh-CN" b="0"/>
          </a:p>
        </p:txBody>
      </p:sp>
      <p:sp>
        <p:nvSpPr>
          <p:cNvPr id="6" name="圆角矩形 5"/>
          <p:cNvSpPr/>
          <p:nvPr/>
        </p:nvSpPr>
        <p:spPr bwMode="auto">
          <a:xfrm>
            <a:off x="598457" y="1485884"/>
            <a:ext cx="5500726" cy="57150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r>
              <a:rPr kumimoji="0" lang="en-US" altLang="zh-CN" sz="2400" b="1">
                <a:solidFill>
                  <a:schemeClr val="tx1"/>
                </a:solidFill>
                <a:latin typeface="Arial" panose="020B0604020202020204" pitchFamily="34" charset="0"/>
                <a:ea typeface="宋体" panose="02010600030101010101" pitchFamily="2" charset="-122"/>
              </a:rPr>
              <a:t>ARM</a:t>
            </a:r>
            <a:r>
              <a:rPr kumimoji="0" lang="zh-CN" altLang="en-US" sz="2400" b="1">
                <a:solidFill>
                  <a:schemeClr val="tx1"/>
                </a:solidFill>
                <a:latin typeface="Arial" panose="020B0604020202020204" pitchFamily="34" charset="0"/>
                <a:ea typeface="宋体" panose="02010600030101010101" pitchFamily="2" charset="-122"/>
              </a:rPr>
              <a:t>体系的</a:t>
            </a:r>
            <a:r>
              <a:rPr kumimoji="0" lang="en-US" altLang="zh-CN" sz="2400" b="1">
                <a:solidFill>
                  <a:schemeClr val="tx1"/>
                </a:solidFill>
                <a:latin typeface="Arial" panose="020B0604020202020204" pitchFamily="34" charset="0"/>
                <a:ea typeface="宋体" panose="02010600030101010101" pitchFamily="2" charset="-122"/>
              </a:rPr>
              <a:t>8</a:t>
            </a:r>
            <a:r>
              <a:rPr kumimoji="0" lang="zh-CN" altLang="en-US" sz="2400" b="1">
                <a:solidFill>
                  <a:schemeClr val="tx1"/>
                </a:solidFill>
                <a:latin typeface="Arial" panose="020B0604020202020204" pitchFamily="34" charset="0"/>
                <a:ea typeface="宋体" panose="02010600030101010101" pitchFamily="2" charset="-122"/>
              </a:rPr>
              <a:t>个基本版本</a:t>
            </a:r>
            <a:r>
              <a:rPr kumimoji="0" lang="en-US" altLang="zh-CN" sz="2400" b="1">
                <a:solidFill>
                  <a:schemeClr val="tx1"/>
                </a:solidFill>
                <a:latin typeface="Arial" panose="020B0604020202020204" pitchFamily="34" charset="0"/>
                <a:ea typeface="宋体" panose="02010600030101010101" pitchFamily="2" charset="-122"/>
              </a:rPr>
              <a:t>:V1-V8</a:t>
            </a:r>
            <a:endParaRPr kumimoji="0" lang="en-US" altLang="zh-CN" sz="2400" b="1">
              <a:solidFill>
                <a:schemeClr val="tx1"/>
              </a:solidFill>
              <a:latin typeface="Arial" panose="020B0604020202020204" pitchFamily="34" charset="0"/>
              <a:ea typeface="宋体" panose="02010600030101010101" pitchFamily="2" charset="-122"/>
            </a:endParaRPr>
          </a:p>
          <a:p>
            <a:pPr algn="l"/>
            <a:endParaRPr kumimoji="0" lang="en-US" altLang="zh-CN" sz="1800" b="1">
              <a:solidFill>
                <a:schemeClr val="tx1"/>
              </a:solidFill>
              <a:latin typeface="Arial" panose="020B0604020202020204" pitchFamily="34" charset="0"/>
              <a:ea typeface="宋体" panose="02010600030101010101" pitchFamily="2" charset="-122"/>
            </a:endParaRPr>
          </a:p>
        </p:txBody>
      </p:sp>
      <p:graphicFrame>
        <p:nvGraphicFramePr>
          <p:cNvPr id="10" name="图示 9"/>
          <p:cNvGraphicFramePr/>
          <p:nvPr/>
        </p:nvGraphicFramePr>
        <p:xfrm>
          <a:off x="1193778" y="2235190"/>
          <a:ext cx="7215238" cy="42148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体系系列的命名规则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9222" name="Group 438"/>
          <p:cNvGraphicFramePr>
            <a:graphicFrameLocks noGrp="1"/>
          </p:cNvGraphicFramePr>
          <p:nvPr>
            <p:ph idx="1"/>
          </p:nvPr>
        </p:nvGraphicFramePr>
        <p:xfrm>
          <a:off x="728690" y="1591646"/>
          <a:ext cx="7947766" cy="4231958"/>
        </p:xfrm>
        <a:graphic>
          <a:graphicData uri="http://schemas.openxmlformats.org/drawingml/2006/table">
            <a:tbl>
              <a:tblPr/>
              <a:tblGrid>
                <a:gridCol w="1295400"/>
                <a:gridCol w="1584325"/>
                <a:gridCol w="2016125"/>
                <a:gridCol w="1584325"/>
                <a:gridCol w="1467591"/>
              </a:tblGrid>
              <a:tr h="3397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名称</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指令集版本</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Thumb</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指令集版本</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长整型乘法指令</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增强型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DSP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ARMv3M</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ARMv4xM</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ARMv4TxM</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ARMv4T</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ARMv5xM</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ARMv5TxM</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ARMv5T</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747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ARMv5TExP</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LDRD</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MCRR</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PLD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和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STRD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外的所有指令</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ARMv5TE</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0" name="灯片编号占位符 4"/>
          <p:cNvSpPr>
            <a:spLocks noGrp="1"/>
          </p:cNvSpPr>
          <p:nvPr>
            <p:ph type="sldNum" sz="quarter" idx="11"/>
          </p:nvPr>
        </p:nvSpPr>
        <p:spPr/>
        <p:txBody>
          <a:bodyPr/>
          <a:lstStyle/>
          <a:p>
            <a:fld id="{52FF7F22-309E-4C9C-A86B-DC2D241615E1}" type="slidenum">
              <a:rPr lang="en-US" altLang="zh-CN"/>
            </a:fld>
            <a:endParaRPr lang="en-US" altLang="zh-CN" b="0"/>
          </a:p>
        </p:txBody>
      </p:sp>
      <p:sp>
        <p:nvSpPr>
          <p:cNvPr id="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体系系列的命名规则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52FF7F22-309E-4C9C-A86B-DC2D241615E1}" type="slidenum">
              <a:rPr lang="en-US" altLang="zh-CN"/>
            </a:fld>
            <a:endParaRPr lang="en-US" altLang="zh-CN" b="0"/>
          </a:p>
        </p:txBody>
      </p:sp>
      <p:sp>
        <p:nvSpPr>
          <p:cNvPr id="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体系与</a:t>
            </a:r>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处理器关系</a:t>
            </a:r>
            <a:endParaRPr kumimoji="0" lang="zh-CN" altLang="en-US" b="1" kern="0" dirty="0" smtClean="0">
              <a:solidFill>
                <a:schemeClr val="folHlink"/>
              </a:solidFill>
              <a:latin typeface="黑体" panose="02010600030101010101" pitchFamily="2" charset="-122"/>
              <a:ea typeface="黑体" panose="02010600030101010101" pitchFamily="2" charset="-122"/>
              <a:cs typeface="+mj-cs"/>
            </a:endParaRPr>
          </a:p>
        </p:txBody>
      </p:sp>
      <p:pic>
        <p:nvPicPr>
          <p:cNvPr id="2" name="图片 1"/>
          <p:cNvPicPr>
            <a:picLocks noChangeAspect="1"/>
          </p:cNvPicPr>
          <p:nvPr/>
        </p:nvPicPr>
        <p:blipFill>
          <a:blip r:embed="rId1"/>
          <a:stretch>
            <a:fillRect/>
          </a:stretch>
        </p:blipFill>
        <p:spPr>
          <a:xfrm>
            <a:off x="951230" y="1308100"/>
            <a:ext cx="7241540" cy="50501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1D2F8E67-CF13-42CD-AD2A-1642EE905AFD}" type="slidenum">
              <a:rPr lang="en-US" altLang="zh-CN"/>
            </a:fld>
            <a:endParaRPr lang="en-US" altLang="zh-CN" b="0"/>
          </a:p>
        </p:txBody>
      </p:sp>
      <p:sp>
        <p:nvSpPr>
          <p:cNvPr id="761859" name="Rectangle 3"/>
          <p:cNvSpPr>
            <a:spLocks noChangeArrowheads="1"/>
          </p:cNvSpPr>
          <p:nvPr/>
        </p:nvSpPr>
        <p:spPr bwMode="auto">
          <a:xfrm>
            <a:off x="901698" y="1484313"/>
            <a:ext cx="6885012" cy="1066800"/>
          </a:xfrm>
          <a:prstGeom prst="rect">
            <a:avLst/>
          </a:prstGeom>
          <a:noFill/>
          <a:ln w="9525">
            <a:noFill/>
            <a:miter lim="800000"/>
          </a:ln>
          <a:effectLst/>
        </p:spPr>
        <p:txBody>
          <a:bodyPr wrap="square">
            <a:spAutoFit/>
          </a:bodyPr>
          <a:lstStyle/>
          <a:p>
            <a:pPr algn="l"/>
            <a:r>
              <a:rPr kumimoji="0" lang="zh-CN" altLang="en-US" sz="3200" b="1" dirty="0">
                <a:solidFill>
                  <a:srgbClr val="660066"/>
                </a:solidFill>
                <a:latin typeface="黑体" panose="02010600030101010101" pitchFamily="2" charset="-122"/>
                <a:ea typeface="黑体" panose="02010600030101010101" pitchFamily="2" charset="-122"/>
              </a:rPr>
              <a:t>基于</a:t>
            </a:r>
            <a:r>
              <a:rPr kumimoji="0" lang="en-US" altLang="zh-CN" sz="3200" b="1" dirty="0">
                <a:solidFill>
                  <a:srgbClr val="660066"/>
                </a:solidFill>
                <a:latin typeface="黑体" panose="02010600030101010101" pitchFamily="2" charset="-122"/>
                <a:ea typeface="黑体" panose="02010600030101010101" pitchFamily="2" charset="-122"/>
              </a:rPr>
              <a:t>ARM Architecture</a:t>
            </a:r>
            <a:r>
              <a:rPr kumimoji="0" lang="zh-CN" altLang="en-US" sz="3200" b="1" dirty="0">
                <a:solidFill>
                  <a:srgbClr val="660066"/>
                </a:solidFill>
                <a:latin typeface="黑体" panose="02010600030101010101" pitchFamily="2" charset="-122"/>
                <a:ea typeface="黑体" panose="02010600030101010101" pitchFamily="2" charset="-122"/>
              </a:rPr>
              <a:t>版本</a:t>
            </a:r>
            <a:r>
              <a:rPr kumimoji="0" lang="zh-CN" altLang="en-US" sz="3200" b="1" dirty="0" smtClean="0">
                <a:solidFill>
                  <a:srgbClr val="660066"/>
                </a:solidFill>
                <a:latin typeface="黑体" panose="02010600030101010101" pitchFamily="2" charset="-122"/>
                <a:ea typeface="黑体" panose="02010600030101010101" pitchFamily="2" charset="-122"/>
              </a:rPr>
              <a:t>的</a:t>
            </a:r>
            <a:r>
              <a:rPr kumimoji="0" lang="zh-CN" altLang="en-US" sz="3200" b="1" dirty="0" smtClean="0">
                <a:solidFill>
                  <a:srgbClr val="FF0000"/>
                </a:solidFill>
                <a:latin typeface="黑体" panose="02010600030101010101" pitchFamily="2" charset="-122"/>
                <a:ea typeface="黑体" panose="02010600030101010101" pitchFamily="2" charset="-122"/>
              </a:rPr>
              <a:t>处理器</a:t>
            </a:r>
            <a:r>
              <a:rPr kumimoji="0" lang="zh-CN" altLang="en-US" sz="3200" b="1" dirty="0">
                <a:solidFill>
                  <a:srgbClr val="660066"/>
                </a:solidFill>
                <a:latin typeface="黑体" panose="02010600030101010101" pitchFamily="2" charset="-122"/>
                <a:ea typeface="黑体" panose="02010600030101010101" pitchFamily="2" charset="-122"/>
              </a:rPr>
              <a:t>系列命名规则</a:t>
            </a:r>
            <a:r>
              <a:rPr kumimoji="0" lang="zh-CN" altLang="en-US" sz="2400" b="1" dirty="0"/>
              <a:t> </a:t>
            </a:r>
            <a:endParaRPr kumimoji="0" lang="zh-CN" altLang="en-US" sz="2400" b="1" dirty="0"/>
          </a:p>
        </p:txBody>
      </p:sp>
      <p:sp>
        <p:nvSpPr>
          <p:cNvPr id="761865" name="Rectangle 9"/>
          <p:cNvSpPr>
            <a:spLocks noChangeArrowheads="1"/>
          </p:cNvSpPr>
          <p:nvPr/>
        </p:nvSpPr>
        <p:spPr bwMode="auto">
          <a:xfrm>
            <a:off x="971550" y="2852738"/>
            <a:ext cx="6526213" cy="519112"/>
          </a:xfrm>
          <a:prstGeom prst="rect">
            <a:avLst/>
          </a:prstGeom>
          <a:noFill/>
          <a:ln w="9525">
            <a:noFill/>
            <a:miter lim="800000"/>
          </a:ln>
          <a:effectLst/>
        </p:spPr>
        <p:txBody>
          <a:bodyPr wrap="none" anchor="ctr">
            <a:spAutoFit/>
          </a:bodyPr>
          <a:lstStyle/>
          <a:p>
            <a:pPr algn="l"/>
            <a:r>
              <a:rPr lang="en-US" altLang="zh-CN" sz="2800" b="1"/>
              <a:t>ARM [x][ y][z][T][D][M][I][E][J][F][-S]</a:t>
            </a:r>
            <a:endParaRPr lang="en-US" altLang="zh-CN" sz="2800" b="1"/>
          </a:p>
        </p:txBody>
      </p:sp>
      <p:sp>
        <p:nvSpPr>
          <p:cNvPr id="761866" name="Rectangle 10"/>
          <p:cNvSpPr>
            <a:spLocks noChangeArrowheads="1"/>
          </p:cNvSpPr>
          <p:nvPr/>
        </p:nvSpPr>
        <p:spPr bwMode="auto">
          <a:xfrm>
            <a:off x="1331913" y="3571231"/>
            <a:ext cx="4592924"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x</a:t>
            </a:r>
            <a:r>
              <a:rPr lang="zh-CN" altLang="en-US" sz="2400" b="1" dirty="0"/>
              <a:t>：系列，例如</a:t>
            </a:r>
            <a:r>
              <a:rPr lang="en-US" altLang="zh-CN" sz="2400" b="1" dirty="0"/>
              <a:t>ARM7</a:t>
            </a:r>
            <a:r>
              <a:rPr lang="zh-CN" altLang="en-US" sz="2400" b="1" dirty="0"/>
              <a:t>、</a:t>
            </a:r>
            <a:r>
              <a:rPr lang="en-US" altLang="zh-CN" sz="2400" b="1" dirty="0"/>
              <a:t>ARM9</a:t>
            </a:r>
            <a:r>
              <a:rPr lang="zh-CN" altLang="en-US" sz="2400" b="1" dirty="0"/>
              <a:t>。</a:t>
            </a:r>
            <a:endParaRPr lang="zh-CN" altLang="en-US" sz="2400" b="1" dirty="0"/>
          </a:p>
        </p:txBody>
      </p:sp>
      <p:sp>
        <p:nvSpPr>
          <p:cNvPr id="761867" name="Rectangle 11"/>
          <p:cNvSpPr>
            <a:spLocks noChangeArrowheads="1"/>
          </p:cNvSpPr>
          <p:nvPr/>
        </p:nvSpPr>
        <p:spPr bwMode="auto">
          <a:xfrm>
            <a:off x="1357290" y="4147493"/>
            <a:ext cx="3284874"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y</a:t>
            </a:r>
            <a:r>
              <a:rPr lang="zh-CN" altLang="en-US" sz="2400" b="1" dirty="0"/>
              <a:t>：存储管理</a:t>
            </a:r>
            <a:r>
              <a:rPr lang="en-US" altLang="zh-CN" sz="2400" b="1" dirty="0"/>
              <a:t>/</a:t>
            </a:r>
            <a:r>
              <a:rPr lang="zh-CN" altLang="en-US" sz="2400" b="1" dirty="0"/>
              <a:t>保护单元 </a:t>
            </a:r>
            <a:endParaRPr lang="zh-CN" altLang="en-US" sz="2400" b="1" dirty="0"/>
          </a:p>
        </p:txBody>
      </p:sp>
      <p:sp>
        <p:nvSpPr>
          <p:cNvPr id="761868" name="Rectangle 12"/>
          <p:cNvSpPr>
            <a:spLocks noChangeArrowheads="1"/>
          </p:cNvSpPr>
          <p:nvPr/>
        </p:nvSpPr>
        <p:spPr bwMode="auto">
          <a:xfrm>
            <a:off x="1357290" y="4769793"/>
            <a:ext cx="1604927"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z</a:t>
            </a:r>
            <a:r>
              <a:rPr lang="en-US" altLang="zh-CN" sz="2400" b="1" dirty="0"/>
              <a:t> </a:t>
            </a:r>
            <a:r>
              <a:rPr lang="zh-CN" altLang="en-US" sz="2400" b="1" dirty="0"/>
              <a:t>：</a:t>
            </a:r>
            <a:r>
              <a:rPr lang="en-US" altLang="zh-CN" sz="2400" b="1" dirty="0"/>
              <a:t>Cache </a:t>
            </a:r>
            <a:endParaRPr lang="en-US" altLang="zh-CN" sz="2400" b="1" dirty="0"/>
          </a:p>
        </p:txBody>
      </p:sp>
      <p:sp>
        <p:nvSpPr>
          <p:cNvPr id="12"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2" name="文本框 1"/>
          <p:cNvSpPr txBox="1"/>
          <p:nvPr/>
        </p:nvSpPr>
        <p:spPr>
          <a:xfrm>
            <a:off x="899795" y="5445125"/>
            <a:ext cx="8077835" cy="977265"/>
          </a:xfrm>
          <a:prstGeom prst="rect">
            <a:avLst/>
          </a:prstGeom>
          <a:noFill/>
        </p:spPr>
        <p:txBody>
          <a:bodyPr wrap="square" rtlCol="0" anchor="t">
            <a:spAutoFit/>
          </a:bodyPr>
          <a:p>
            <a:pPr algn="l">
              <a:lnSpc>
                <a:spcPct val="120000"/>
              </a:lnSpc>
            </a:pPr>
            <a:r>
              <a:rPr lang="zh-CN" altLang="en-US" sz="2400" b="1">
                <a:solidFill>
                  <a:srgbClr val="0000FF"/>
                </a:solidFill>
                <a:latin typeface="微软雅黑" panose="020B0503020204020204" charset="-122"/>
                <a:ea typeface="微软雅黑" panose="020B0503020204020204" charset="-122"/>
                <a:cs typeface="微软雅黑" panose="020B0503020204020204" charset="-122"/>
              </a:rPr>
              <a:t>比如：ARM926， 属于ARMv5指令集架构的，CPU是 ARM9系列的，2个存储管理/保护单元，6个 Cache。</a:t>
            </a:r>
            <a:endParaRPr lang="zh-CN" altLang="en-US" sz="2400" b="1">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61866"/>
                                        </p:tgtEl>
                                        <p:attrNameLst>
                                          <p:attrName>style.visibility</p:attrName>
                                        </p:attrNameLst>
                                      </p:cBhvr>
                                      <p:to>
                                        <p:strVal val="visible"/>
                                      </p:to>
                                    </p:set>
                                    <p:animEffect transition="in" filter="checkerboard(across)">
                                      <p:cBhvr>
                                        <p:cTn id="7" dur="500"/>
                                        <p:tgtEl>
                                          <p:spTgt spid="76186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61867"/>
                                        </p:tgtEl>
                                        <p:attrNameLst>
                                          <p:attrName>style.visibility</p:attrName>
                                        </p:attrNameLst>
                                      </p:cBhvr>
                                      <p:to>
                                        <p:strVal val="visible"/>
                                      </p:to>
                                    </p:set>
                                    <p:animEffect transition="in" filter="checkerboard(across)">
                                      <p:cBhvr>
                                        <p:cTn id="11" dur="500"/>
                                        <p:tgtEl>
                                          <p:spTgt spid="76186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61868"/>
                                        </p:tgtEl>
                                        <p:attrNameLst>
                                          <p:attrName>style.visibility</p:attrName>
                                        </p:attrNameLst>
                                      </p:cBhvr>
                                      <p:to>
                                        <p:strVal val="visible"/>
                                      </p:to>
                                    </p:set>
                                    <p:animEffect transition="in" filter="checkerboard(across)">
                                      <p:cBhvr>
                                        <p:cTn id="15" dur="500"/>
                                        <p:tgtEl>
                                          <p:spTgt spid="76186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6" grpId="0"/>
      <p:bldP spid="761867" grpId="0"/>
      <p:bldP spid="761868"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C08B2721-6E6C-4594-A152-32C4B7F4163C}" type="slidenum">
              <a:rPr lang="en-US" altLang="zh-CN"/>
            </a:fld>
            <a:endParaRPr lang="en-US" altLang="zh-CN" b="0"/>
          </a:p>
        </p:txBody>
      </p:sp>
      <p:sp>
        <p:nvSpPr>
          <p:cNvPr id="762884" name="Rectangle 4"/>
          <p:cNvSpPr>
            <a:spLocks noChangeArrowheads="1"/>
          </p:cNvSpPr>
          <p:nvPr/>
        </p:nvSpPr>
        <p:spPr bwMode="auto">
          <a:xfrm>
            <a:off x="971550" y="2852738"/>
            <a:ext cx="6526213" cy="519112"/>
          </a:xfrm>
          <a:prstGeom prst="rect">
            <a:avLst/>
          </a:prstGeom>
          <a:noFill/>
          <a:ln w="9525">
            <a:noFill/>
            <a:miter lim="800000"/>
          </a:ln>
          <a:effectLst/>
        </p:spPr>
        <p:txBody>
          <a:bodyPr wrap="none" anchor="ctr">
            <a:spAutoFit/>
          </a:bodyPr>
          <a:lstStyle/>
          <a:p>
            <a:pPr algn="l"/>
            <a:r>
              <a:rPr lang="en-US" altLang="zh-CN" sz="2800" b="1"/>
              <a:t>ARM [x][ y][z][T][D][M][I][E][J][F][-S]</a:t>
            </a:r>
            <a:endParaRPr lang="en-US" altLang="zh-CN" sz="2800" b="1"/>
          </a:p>
        </p:txBody>
      </p:sp>
      <p:sp>
        <p:nvSpPr>
          <p:cNvPr id="762889" name="Rectangle 9"/>
          <p:cNvSpPr>
            <a:spLocks noChangeArrowheads="1"/>
          </p:cNvSpPr>
          <p:nvPr/>
        </p:nvSpPr>
        <p:spPr bwMode="auto">
          <a:xfrm>
            <a:off x="1285852" y="4146868"/>
            <a:ext cx="3292504"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D </a:t>
            </a:r>
            <a:r>
              <a:rPr lang="en-US" altLang="zh-CN" sz="2400" b="1" dirty="0" smtClean="0"/>
              <a:t> </a:t>
            </a:r>
            <a:r>
              <a:rPr lang="zh-CN" altLang="en-US" sz="2400" b="1" dirty="0" smtClean="0"/>
              <a:t>：</a:t>
            </a:r>
            <a:r>
              <a:rPr lang="zh-CN" altLang="en-US" sz="2400" b="1" dirty="0"/>
              <a:t>支持</a:t>
            </a:r>
            <a:r>
              <a:rPr lang="en-US" altLang="zh-CN" sz="2400" b="1" dirty="0"/>
              <a:t>JTAG</a:t>
            </a:r>
            <a:r>
              <a:rPr lang="zh-CN" altLang="en-US" sz="2400" b="1" dirty="0"/>
              <a:t>调试器 </a:t>
            </a:r>
            <a:endParaRPr lang="zh-CN" altLang="en-US" sz="2400" b="1" dirty="0"/>
          </a:p>
        </p:txBody>
      </p:sp>
      <p:sp>
        <p:nvSpPr>
          <p:cNvPr id="762890" name="Rectangle 10"/>
          <p:cNvSpPr>
            <a:spLocks noChangeArrowheads="1"/>
          </p:cNvSpPr>
          <p:nvPr/>
        </p:nvSpPr>
        <p:spPr bwMode="auto">
          <a:xfrm>
            <a:off x="1285852" y="4720898"/>
            <a:ext cx="5557932"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M </a:t>
            </a:r>
            <a:r>
              <a:rPr lang="zh-CN" altLang="en-US" sz="2400" b="1" dirty="0"/>
              <a:t>：支持</a:t>
            </a:r>
            <a:r>
              <a:rPr lang="en-US" altLang="zh-CN" sz="2400" b="1" dirty="0"/>
              <a:t>64</a:t>
            </a:r>
            <a:r>
              <a:rPr lang="zh-CN" altLang="en-US" sz="2400" b="1" dirty="0"/>
              <a:t>位长乘法指令，即</a:t>
            </a:r>
            <a:r>
              <a:rPr lang="en-US" altLang="zh-CN" sz="2400" b="1" dirty="0"/>
              <a:t>M</a:t>
            </a:r>
            <a:r>
              <a:rPr lang="zh-CN" altLang="en-US" sz="2400" b="1" dirty="0"/>
              <a:t>变种。 </a:t>
            </a:r>
            <a:endParaRPr lang="zh-CN" altLang="en-US" sz="2400" b="1" dirty="0"/>
          </a:p>
        </p:txBody>
      </p:sp>
      <p:sp>
        <p:nvSpPr>
          <p:cNvPr id="762891" name="Rectangle 11"/>
          <p:cNvSpPr>
            <a:spLocks noChangeArrowheads="1"/>
          </p:cNvSpPr>
          <p:nvPr/>
        </p:nvSpPr>
        <p:spPr bwMode="auto">
          <a:xfrm>
            <a:off x="1308057" y="5372418"/>
            <a:ext cx="4950394" cy="461665"/>
          </a:xfrm>
          <a:prstGeom prst="rect">
            <a:avLst/>
          </a:prstGeom>
          <a:noFill/>
          <a:ln w="9525">
            <a:noFill/>
            <a:miter lim="800000"/>
          </a:ln>
          <a:effectLst/>
        </p:spPr>
        <p:txBody>
          <a:bodyPr wrap="none" anchor="ctr">
            <a:spAutoFit/>
          </a:bodyPr>
          <a:lstStyle/>
          <a:p>
            <a:pPr algn="l"/>
            <a:r>
              <a:rPr lang="en-US" altLang="zh-CN" sz="2400" b="1" dirty="0" smtClean="0">
                <a:solidFill>
                  <a:srgbClr val="FF0000"/>
                </a:solidFill>
              </a:rPr>
              <a:t>I  </a:t>
            </a:r>
            <a:r>
              <a:rPr lang="en-US" altLang="zh-CN" sz="2400" b="1" dirty="0" smtClean="0"/>
              <a:t> </a:t>
            </a:r>
            <a:r>
              <a:rPr lang="zh-CN" altLang="en-US" sz="2400" b="1" dirty="0" smtClean="0"/>
              <a:t>： </a:t>
            </a:r>
            <a:r>
              <a:rPr lang="zh-CN" altLang="en-US" sz="2400" b="1" dirty="0"/>
              <a:t>嵌入式跟踪宏单元（</a:t>
            </a:r>
            <a:r>
              <a:rPr lang="en-US" altLang="zh-CN" sz="2400" b="1" dirty="0"/>
              <a:t>ICE</a:t>
            </a:r>
            <a:r>
              <a:rPr lang="zh-CN" altLang="en-US" sz="2400" b="1" dirty="0"/>
              <a:t>）。 </a:t>
            </a:r>
            <a:endParaRPr lang="zh-CN" altLang="en-US" sz="2400" b="1" dirty="0"/>
          </a:p>
        </p:txBody>
      </p:sp>
      <p:sp>
        <p:nvSpPr>
          <p:cNvPr id="762892" name="Rectangle 12"/>
          <p:cNvSpPr>
            <a:spLocks noChangeArrowheads="1"/>
          </p:cNvSpPr>
          <p:nvPr/>
        </p:nvSpPr>
        <p:spPr bwMode="auto">
          <a:xfrm>
            <a:off x="1308057" y="6002670"/>
            <a:ext cx="3135795" cy="461665"/>
          </a:xfrm>
          <a:prstGeom prst="rect">
            <a:avLst/>
          </a:prstGeom>
          <a:noFill/>
          <a:ln w="9525">
            <a:noFill/>
            <a:miter lim="800000"/>
          </a:ln>
          <a:effectLst/>
        </p:spPr>
        <p:txBody>
          <a:bodyPr wrap="none" anchor="ctr">
            <a:spAutoFit/>
          </a:bodyPr>
          <a:lstStyle/>
          <a:p>
            <a:pPr algn="l"/>
            <a:r>
              <a:rPr lang="en-US" altLang="zh-CN" sz="2400" b="1" dirty="0" smtClean="0">
                <a:solidFill>
                  <a:srgbClr val="FF0000"/>
                </a:solidFill>
              </a:rPr>
              <a:t>E </a:t>
            </a:r>
            <a:r>
              <a:rPr lang="en-US" altLang="zh-CN" sz="2400" b="1" dirty="0" smtClean="0"/>
              <a:t> </a:t>
            </a:r>
            <a:r>
              <a:rPr lang="zh-CN" altLang="en-US" sz="2400" b="1" dirty="0" smtClean="0"/>
              <a:t>：</a:t>
            </a:r>
            <a:r>
              <a:rPr lang="zh-CN" altLang="en-US" sz="2400" b="1" dirty="0"/>
              <a:t>增强型</a:t>
            </a:r>
            <a:r>
              <a:rPr lang="en-US" altLang="zh-CN" sz="2400" b="1" dirty="0"/>
              <a:t>DSP</a:t>
            </a:r>
            <a:r>
              <a:rPr lang="zh-CN" altLang="en-US" sz="2400" b="1" dirty="0"/>
              <a:t>指令 </a:t>
            </a:r>
            <a:endParaRPr lang="zh-CN" altLang="en-US" sz="2400" b="1" dirty="0"/>
          </a:p>
        </p:txBody>
      </p:sp>
      <p:sp>
        <p:nvSpPr>
          <p:cNvPr id="12"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sym typeface="+mn-ea"/>
              </a:rPr>
              <a:t>处理器</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1" name="Rectangle 3"/>
          <p:cNvSpPr>
            <a:spLocks noChangeArrowheads="1"/>
          </p:cNvSpPr>
          <p:nvPr/>
        </p:nvSpPr>
        <p:spPr bwMode="auto">
          <a:xfrm>
            <a:off x="901698" y="1484313"/>
            <a:ext cx="6885012" cy="1066800"/>
          </a:xfrm>
          <a:prstGeom prst="rect">
            <a:avLst/>
          </a:prstGeom>
          <a:noFill/>
          <a:ln w="9525">
            <a:noFill/>
            <a:miter lim="800000"/>
          </a:ln>
          <a:effectLst/>
        </p:spPr>
        <p:txBody>
          <a:bodyPr wrap="square">
            <a:spAutoFit/>
          </a:bodyPr>
          <a:lstStyle/>
          <a:p>
            <a:pPr algn="l"/>
            <a:r>
              <a:rPr kumimoji="0" lang="zh-CN" altLang="en-US" sz="3200" b="1" dirty="0">
                <a:solidFill>
                  <a:srgbClr val="660066"/>
                </a:solidFill>
                <a:latin typeface="黑体" panose="02010600030101010101" pitchFamily="2" charset="-122"/>
                <a:ea typeface="黑体" panose="02010600030101010101" pitchFamily="2" charset="-122"/>
              </a:rPr>
              <a:t>基于</a:t>
            </a:r>
            <a:r>
              <a:rPr kumimoji="0" lang="en-US" altLang="zh-CN" sz="3200" b="1" dirty="0">
                <a:solidFill>
                  <a:srgbClr val="660066"/>
                </a:solidFill>
                <a:latin typeface="黑体" panose="02010600030101010101" pitchFamily="2" charset="-122"/>
                <a:ea typeface="黑体" panose="02010600030101010101" pitchFamily="2" charset="-122"/>
              </a:rPr>
              <a:t>ARM Architecture</a:t>
            </a:r>
            <a:r>
              <a:rPr kumimoji="0" lang="zh-CN" altLang="en-US" sz="3200" b="1" dirty="0">
                <a:solidFill>
                  <a:srgbClr val="660066"/>
                </a:solidFill>
                <a:latin typeface="黑体" panose="02010600030101010101" pitchFamily="2" charset="-122"/>
                <a:ea typeface="黑体" panose="02010600030101010101" pitchFamily="2" charset="-122"/>
              </a:rPr>
              <a:t>版本</a:t>
            </a:r>
            <a:r>
              <a:rPr kumimoji="0" lang="zh-CN" altLang="en-US" sz="3200" b="1" dirty="0" smtClean="0">
                <a:solidFill>
                  <a:srgbClr val="660066"/>
                </a:solidFill>
                <a:latin typeface="黑体" panose="02010600030101010101" pitchFamily="2" charset="-122"/>
                <a:ea typeface="黑体" panose="02010600030101010101" pitchFamily="2" charset="-122"/>
              </a:rPr>
              <a:t>的</a:t>
            </a:r>
            <a:r>
              <a:rPr kumimoji="0" lang="zh-CN" altLang="en-US" sz="3200" b="1" dirty="0" smtClean="0">
                <a:solidFill>
                  <a:srgbClr val="FF0000"/>
                </a:solidFill>
                <a:latin typeface="黑体" panose="02010600030101010101" pitchFamily="2" charset="-122"/>
                <a:ea typeface="黑体" panose="02010600030101010101" pitchFamily="2" charset="-122"/>
              </a:rPr>
              <a:t>处理器</a:t>
            </a:r>
            <a:r>
              <a:rPr kumimoji="0" lang="zh-CN" altLang="en-US" sz="3200" b="1" dirty="0">
                <a:solidFill>
                  <a:srgbClr val="660066"/>
                </a:solidFill>
                <a:latin typeface="黑体" panose="02010600030101010101" pitchFamily="2" charset="-122"/>
                <a:ea typeface="黑体" panose="02010600030101010101" pitchFamily="2" charset="-122"/>
              </a:rPr>
              <a:t>系列命名规则</a:t>
            </a:r>
            <a:r>
              <a:rPr kumimoji="0" lang="zh-CN" altLang="en-US" sz="2400" b="1" dirty="0"/>
              <a:t> </a:t>
            </a:r>
            <a:endParaRPr kumimoji="0" lang="zh-CN" altLang="en-US" sz="2400" b="1" dirty="0"/>
          </a:p>
        </p:txBody>
      </p:sp>
      <p:sp>
        <p:nvSpPr>
          <p:cNvPr id="761869" name="Rectangle 13"/>
          <p:cNvSpPr>
            <a:spLocks noChangeArrowheads="1"/>
          </p:cNvSpPr>
          <p:nvPr/>
        </p:nvSpPr>
        <p:spPr bwMode="auto">
          <a:xfrm>
            <a:off x="1331913" y="3649336"/>
            <a:ext cx="4915961" cy="461665"/>
          </a:xfrm>
          <a:prstGeom prst="rect">
            <a:avLst/>
          </a:prstGeom>
          <a:noFill/>
          <a:ln w="9525">
            <a:noFill/>
            <a:miter lim="800000"/>
          </a:ln>
          <a:effectLst/>
        </p:spPr>
        <p:txBody>
          <a:bodyPr wrap="none" anchor="ctr">
            <a:spAutoFit/>
          </a:bodyPr>
          <a:p>
            <a:pPr algn="l"/>
            <a:r>
              <a:rPr lang="en-US" altLang="zh-CN" sz="2400" b="1" dirty="0">
                <a:solidFill>
                  <a:srgbClr val="FF0000"/>
                </a:solidFill>
              </a:rPr>
              <a:t>T</a:t>
            </a:r>
            <a:r>
              <a:rPr lang="en-US" altLang="zh-CN" sz="2400" b="1" dirty="0"/>
              <a:t> </a:t>
            </a:r>
            <a:r>
              <a:rPr lang="zh-CN" altLang="en-US" sz="2400" b="1" dirty="0"/>
              <a:t>：支持</a:t>
            </a:r>
            <a:r>
              <a:rPr lang="en-US" altLang="zh-CN" sz="2400" b="1" dirty="0"/>
              <a:t>16 </a:t>
            </a:r>
            <a:r>
              <a:rPr lang="zh-CN" altLang="en-US" sz="2400" b="1" dirty="0"/>
              <a:t>位压缩指令集</a:t>
            </a:r>
            <a:r>
              <a:rPr lang="en-US" altLang="zh-CN" sz="2400" b="1" dirty="0"/>
              <a:t>Thumb</a:t>
            </a:r>
            <a:r>
              <a:rPr lang="zh-CN" altLang="en-US" sz="2400" b="1" dirty="0"/>
              <a:t>。</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61869"/>
                                        </p:tgtEl>
                                        <p:attrNameLst>
                                          <p:attrName>style.visibility</p:attrName>
                                        </p:attrNameLst>
                                      </p:cBhvr>
                                      <p:to>
                                        <p:strVal val="visible"/>
                                      </p:to>
                                    </p:set>
                                    <p:animEffect transition="in" filter="checkerboard(across)">
                                      <p:cBhvr>
                                        <p:cTn id="7" dur="500"/>
                                        <p:tgtEl>
                                          <p:spTgt spid="76186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62889"/>
                                        </p:tgtEl>
                                        <p:attrNameLst>
                                          <p:attrName>style.visibility</p:attrName>
                                        </p:attrNameLst>
                                      </p:cBhvr>
                                      <p:to>
                                        <p:strVal val="visible"/>
                                      </p:to>
                                    </p:set>
                                    <p:animEffect transition="in" filter="checkerboard(across)">
                                      <p:cBhvr>
                                        <p:cTn id="11" dur="500"/>
                                        <p:tgtEl>
                                          <p:spTgt spid="76288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62890"/>
                                        </p:tgtEl>
                                        <p:attrNameLst>
                                          <p:attrName>style.visibility</p:attrName>
                                        </p:attrNameLst>
                                      </p:cBhvr>
                                      <p:to>
                                        <p:strVal val="visible"/>
                                      </p:to>
                                    </p:set>
                                    <p:animEffect transition="in" filter="checkerboard(across)">
                                      <p:cBhvr>
                                        <p:cTn id="15" dur="500"/>
                                        <p:tgtEl>
                                          <p:spTgt spid="762890"/>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762891"/>
                                        </p:tgtEl>
                                        <p:attrNameLst>
                                          <p:attrName>style.visibility</p:attrName>
                                        </p:attrNameLst>
                                      </p:cBhvr>
                                      <p:to>
                                        <p:strVal val="visible"/>
                                      </p:to>
                                    </p:set>
                                    <p:animEffect transition="in" filter="checkerboard(across)">
                                      <p:cBhvr>
                                        <p:cTn id="19" dur="500"/>
                                        <p:tgtEl>
                                          <p:spTgt spid="762891"/>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762892"/>
                                        </p:tgtEl>
                                        <p:attrNameLst>
                                          <p:attrName>style.visibility</p:attrName>
                                        </p:attrNameLst>
                                      </p:cBhvr>
                                      <p:to>
                                        <p:strVal val="visible"/>
                                      </p:to>
                                    </p:set>
                                    <p:animEffect transition="in" filter="checkerboard(across)">
                                      <p:cBhvr>
                                        <p:cTn id="23" dur="500"/>
                                        <p:tgtEl>
                                          <p:spTgt spid="762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9" grpId="0" bldLvl="0" animBg="1"/>
      <p:bldP spid="762890" grpId="0" bldLvl="0" animBg="1"/>
      <p:bldP spid="762891" grpId="0" bldLvl="0" animBg="1"/>
      <p:bldP spid="762892" grpId="0" bldLvl="0" animBg="1"/>
      <p:bldP spid="76186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1F130136-5D06-4FC4-A5F6-9B257D675BF5}" type="slidenum">
              <a:rPr lang="en-US" altLang="zh-CN"/>
            </a:fld>
            <a:endParaRPr lang="en-US" altLang="zh-CN" b="0"/>
          </a:p>
        </p:txBody>
      </p:sp>
      <p:sp>
        <p:nvSpPr>
          <p:cNvPr id="763908" name="Rectangle 4"/>
          <p:cNvSpPr>
            <a:spLocks noChangeArrowheads="1"/>
          </p:cNvSpPr>
          <p:nvPr/>
        </p:nvSpPr>
        <p:spPr bwMode="auto">
          <a:xfrm>
            <a:off x="971550" y="2852738"/>
            <a:ext cx="6526213" cy="519112"/>
          </a:xfrm>
          <a:prstGeom prst="rect">
            <a:avLst/>
          </a:prstGeom>
          <a:noFill/>
          <a:ln w="9525">
            <a:noFill/>
            <a:miter lim="800000"/>
          </a:ln>
          <a:effectLst/>
        </p:spPr>
        <p:txBody>
          <a:bodyPr wrap="none" anchor="ctr">
            <a:spAutoFit/>
          </a:bodyPr>
          <a:lstStyle/>
          <a:p>
            <a:pPr algn="l"/>
            <a:r>
              <a:rPr lang="en-US" altLang="zh-CN" sz="2800" b="1"/>
              <a:t>ARM [x][ y][z][T][D][M][I][E][J][F][-S]</a:t>
            </a:r>
            <a:endParaRPr lang="en-US" altLang="zh-CN" sz="2800" b="1"/>
          </a:p>
        </p:txBody>
      </p:sp>
      <p:sp>
        <p:nvSpPr>
          <p:cNvPr id="763913" name="Rectangle 9"/>
          <p:cNvSpPr>
            <a:spLocks noChangeArrowheads="1"/>
          </p:cNvSpPr>
          <p:nvPr/>
        </p:nvSpPr>
        <p:spPr bwMode="auto">
          <a:xfrm>
            <a:off x="1142976" y="3571231"/>
            <a:ext cx="4549643"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J </a:t>
            </a:r>
            <a:r>
              <a:rPr lang="zh-CN" altLang="en-US" sz="2400" b="1" dirty="0"/>
              <a:t>：支持</a:t>
            </a:r>
            <a:r>
              <a:rPr lang="en-US" altLang="zh-CN" sz="2400" b="1" dirty="0" err="1"/>
              <a:t>Jazelle</a:t>
            </a:r>
            <a:r>
              <a:rPr lang="zh-CN" altLang="en-US" sz="2400" b="1" dirty="0"/>
              <a:t>加速，即</a:t>
            </a:r>
            <a:r>
              <a:rPr lang="en-US" altLang="zh-CN" sz="2400" b="1" dirty="0"/>
              <a:t>J</a:t>
            </a:r>
            <a:r>
              <a:rPr lang="zh-CN" altLang="en-US" sz="2400" b="1" dirty="0"/>
              <a:t>变种。</a:t>
            </a:r>
            <a:endParaRPr lang="zh-CN" altLang="en-US" sz="2400" b="1" dirty="0"/>
          </a:p>
        </p:txBody>
      </p:sp>
      <p:sp>
        <p:nvSpPr>
          <p:cNvPr id="763914" name="Rectangle 10"/>
          <p:cNvSpPr>
            <a:spLocks noChangeArrowheads="1"/>
          </p:cNvSpPr>
          <p:nvPr/>
        </p:nvSpPr>
        <p:spPr bwMode="auto">
          <a:xfrm>
            <a:off x="1166767" y="4290368"/>
            <a:ext cx="3531544"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F </a:t>
            </a:r>
            <a:r>
              <a:rPr lang="zh-CN" altLang="en-US" sz="2400" b="1" dirty="0"/>
              <a:t>：具有向量浮点单元。</a:t>
            </a:r>
            <a:endParaRPr lang="zh-CN" altLang="en-US" sz="2400" b="1" dirty="0"/>
          </a:p>
        </p:txBody>
      </p:sp>
      <p:sp>
        <p:nvSpPr>
          <p:cNvPr id="763915" name="Rectangle 11"/>
          <p:cNvSpPr>
            <a:spLocks noChangeArrowheads="1"/>
          </p:cNvSpPr>
          <p:nvPr/>
        </p:nvSpPr>
        <p:spPr bwMode="auto">
          <a:xfrm>
            <a:off x="1166767" y="5082531"/>
            <a:ext cx="8430513" cy="461665"/>
          </a:xfrm>
          <a:prstGeom prst="rect">
            <a:avLst/>
          </a:prstGeom>
          <a:noFill/>
          <a:ln w="9525">
            <a:noFill/>
            <a:miter lim="800000"/>
          </a:ln>
          <a:effectLst/>
        </p:spPr>
        <p:txBody>
          <a:bodyPr wrap="none" anchor="ctr">
            <a:spAutoFit/>
          </a:bodyPr>
          <a:lstStyle/>
          <a:p>
            <a:pPr algn="l"/>
            <a:r>
              <a:rPr lang="en-US" altLang="zh-CN" sz="2400" b="1" dirty="0">
                <a:solidFill>
                  <a:srgbClr val="FF0000"/>
                </a:solidFill>
              </a:rPr>
              <a:t>S</a:t>
            </a:r>
            <a:r>
              <a:rPr lang="en-US" altLang="zh-CN" sz="2400" b="1" dirty="0"/>
              <a:t> </a:t>
            </a:r>
            <a:r>
              <a:rPr lang="zh-CN" altLang="en-US" sz="2400" b="1" dirty="0" smtClean="0"/>
              <a:t>：高级的</a:t>
            </a:r>
            <a:r>
              <a:rPr lang="en-US" altLang="zh-CN" sz="2400" b="1" dirty="0" smtClean="0"/>
              <a:t>SIMD</a:t>
            </a:r>
            <a:r>
              <a:rPr lang="zh-CN" altLang="en-US" sz="2400" b="1" dirty="0" smtClean="0"/>
              <a:t>（单指令、多数据，主要用于媒体播放）。 </a:t>
            </a:r>
            <a:endParaRPr lang="zh-CN" altLang="en-US" sz="2400" b="1" dirty="0"/>
          </a:p>
        </p:txBody>
      </p:sp>
      <p:sp>
        <p:nvSpPr>
          <p:cNvPr id="1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sym typeface="+mn-ea"/>
              </a:rPr>
              <a:t>处理器</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的命名规则 </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0" name="Rectangle 3"/>
          <p:cNvSpPr>
            <a:spLocks noChangeArrowheads="1"/>
          </p:cNvSpPr>
          <p:nvPr/>
        </p:nvSpPr>
        <p:spPr bwMode="auto">
          <a:xfrm>
            <a:off x="901698" y="1484313"/>
            <a:ext cx="6885012" cy="1066800"/>
          </a:xfrm>
          <a:prstGeom prst="rect">
            <a:avLst/>
          </a:prstGeom>
          <a:noFill/>
          <a:ln w="9525">
            <a:noFill/>
            <a:miter lim="800000"/>
          </a:ln>
          <a:effectLst/>
        </p:spPr>
        <p:txBody>
          <a:bodyPr wrap="square">
            <a:spAutoFit/>
          </a:bodyPr>
          <a:lstStyle/>
          <a:p>
            <a:pPr algn="l"/>
            <a:r>
              <a:rPr kumimoji="0" lang="zh-CN" altLang="en-US" sz="3200" b="1" dirty="0">
                <a:solidFill>
                  <a:srgbClr val="660066"/>
                </a:solidFill>
                <a:latin typeface="黑体" panose="02010600030101010101" pitchFamily="2" charset="-122"/>
                <a:ea typeface="黑体" panose="02010600030101010101" pitchFamily="2" charset="-122"/>
              </a:rPr>
              <a:t>基于</a:t>
            </a:r>
            <a:r>
              <a:rPr kumimoji="0" lang="en-US" altLang="zh-CN" sz="3200" b="1" dirty="0">
                <a:solidFill>
                  <a:srgbClr val="660066"/>
                </a:solidFill>
                <a:latin typeface="黑体" panose="02010600030101010101" pitchFamily="2" charset="-122"/>
                <a:ea typeface="黑体" panose="02010600030101010101" pitchFamily="2" charset="-122"/>
              </a:rPr>
              <a:t>ARM Architecture</a:t>
            </a:r>
            <a:r>
              <a:rPr kumimoji="0" lang="zh-CN" altLang="en-US" sz="3200" b="1" dirty="0">
                <a:solidFill>
                  <a:srgbClr val="660066"/>
                </a:solidFill>
                <a:latin typeface="黑体" panose="02010600030101010101" pitchFamily="2" charset="-122"/>
                <a:ea typeface="黑体" panose="02010600030101010101" pitchFamily="2" charset="-122"/>
              </a:rPr>
              <a:t>版本</a:t>
            </a:r>
            <a:r>
              <a:rPr kumimoji="0" lang="zh-CN" altLang="en-US" sz="3200" b="1" dirty="0" smtClean="0">
                <a:solidFill>
                  <a:srgbClr val="660066"/>
                </a:solidFill>
                <a:latin typeface="黑体" panose="02010600030101010101" pitchFamily="2" charset="-122"/>
                <a:ea typeface="黑体" panose="02010600030101010101" pitchFamily="2" charset="-122"/>
              </a:rPr>
              <a:t>的</a:t>
            </a:r>
            <a:r>
              <a:rPr kumimoji="0" lang="zh-CN" altLang="en-US" sz="3200" b="1" dirty="0" smtClean="0">
                <a:solidFill>
                  <a:srgbClr val="FF0000"/>
                </a:solidFill>
                <a:latin typeface="黑体" panose="02010600030101010101" pitchFamily="2" charset="-122"/>
                <a:ea typeface="黑体" panose="02010600030101010101" pitchFamily="2" charset="-122"/>
              </a:rPr>
              <a:t>处理器</a:t>
            </a:r>
            <a:r>
              <a:rPr kumimoji="0" lang="zh-CN" altLang="en-US" sz="3200" b="1" dirty="0">
                <a:solidFill>
                  <a:srgbClr val="660066"/>
                </a:solidFill>
                <a:latin typeface="黑体" panose="02010600030101010101" pitchFamily="2" charset="-122"/>
                <a:ea typeface="黑体" panose="02010600030101010101" pitchFamily="2" charset="-122"/>
              </a:rPr>
              <a:t>系列命名规则</a:t>
            </a:r>
            <a:r>
              <a:rPr kumimoji="0" lang="zh-CN" altLang="en-US" sz="2400" b="1" dirty="0"/>
              <a:t> </a:t>
            </a:r>
            <a:endParaRPr kumimoji="0"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63913"/>
                                        </p:tgtEl>
                                        <p:attrNameLst>
                                          <p:attrName>style.visibility</p:attrName>
                                        </p:attrNameLst>
                                      </p:cBhvr>
                                      <p:to>
                                        <p:strVal val="visible"/>
                                      </p:to>
                                    </p:set>
                                    <p:animEffect transition="in" filter="checkerboard(across)">
                                      <p:cBhvr>
                                        <p:cTn id="7" dur="500"/>
                                        <p:tgtEl>
                                          <p:spTgt spid="76391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63914"/>
                                        </p:tgtEl>
                                        <p:attrNameLst>
                                          <p:attrName>style.visibility</p:attrName>
                                        </p:attrNameLst>
                                      </p:cBhvr>
                                      <p:to>
                                        <p:strVal val="visible"/>
                                      </p:to>
                                    </p:set>
                                    <p:animEffect transition="in" filter="checkerboard(across)">
                                      <p:cBhvr>
                                        <p:cTn id="11" dur="500"/>
                                        <p:tgtEl>
                                          <p:spTgt spid="76391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63915"/>
                                        </p:tgtEl>
                                        <p:attrNameLst>
                                          <p:attrName>style.visibility</p:attrName>
                                        </p:attrNameLst>
                                      </p:cBhvr>
                                      <p:to>
                                        <p:strVal val="visible"/>
                                      </p:to>
                                    </p:set>
                                    <p:animEffect transition="in" filter="checkerboard(across)">
                                      <p:cBhvr>
                                        <p:cTn id="15" dur="500"/>
                                        <p:tgtEl>
                                          <p:spTgt spid="76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3" grpId="0"/>
      <p:bldP spid="763914" grpId="0"/>
      <p:bldP spid="7639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C6410368-8BA8-4E96-850E-C4A47A502909}" type="slidenum">
              <a:rPr lang="en-US" altLang="zh-CN" smtClean="0"/>
            </a:fld>
            <a:endParaRPr lang="en-US" altLang="zh-CN" b="0"/>
          </a:p>
        </p:txBody>
      </p:sp>
      <p:pic>
        <p:nvPicPr>
          <p:cNvPr id="914435" name="Picture 3"/>
          <p:cNvPicPr>
            <a:picLocks noChangeAspect="1" noChangeArrowheads="1"/>
          </p:cNvPicPr>
          <p:nvPr/>
        </p:nvPicPr>
        <p:blipFill>
          <a:blip r:embed="rId1"/>
          <a:srcRect/>
          <a:stretch>
            <a:fillRect/>
          </a:stretch>
        </p:blipFill>
        <p:spPr bwMode="auto">
          <a:xfrm>
            <a:off x="970488" y="1785926"/>
            <a:ext cx="7173412" cy="4857784"/>
          </a:xfrm>
          <a:prstGeom prst="rect">
            <a:avLst/>
          </a:prstGeom>
          <a:noFill/>
          <a:ln w="9525">
            <a:noFill/>
            <a:miter lim="800000"/>
            <a:headEnd/>
            <a:tailEnd/>
          </a:ln>
          <a:effectLst/>
        </p:spPr>
      </p:pic>
      <p:sp>
        <p:nvSpPr>
          <p:cNvPr id="7" name="Rectangle 2"/>
          <p:cNvSpPr txBox="1">
            <a:spLocks noChangeArrowheads="1"/>
          </p:cNvSpPr>
          <p:nvPr/>
        </p:nvSpPr>
        <p:spPr bwMode="auto">
          <a:xfrm>
            <a:off x="142844" y="214290"/>
            <a:ext cx="9001156" cy="762000"/>
          </a:xfrm>
          <a:prstGeom prst="rect">
            <a:avLst/>
          </a:prstGeom>
          <a:noFill/>
          <a:ln w="9525">
            <a:noFill/>
            <a:miter lim="800000"/>
          </a:ln>
          <a:effectLst/>
        </p:spPr>
        <p:txBody>
          <a:bodyPr vert="horz" wrap="square" lIns="91440" tIns="45720" rIns="91440" bIns="45720" numCol="1" anchor="b" anchorCtr="0" compatLnSpc="1"/>
          <a:lstStyle/>
          <a:p>
            <a:pPr lvl="0"/>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处理器系列</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8" name="矩形 7"/>
          <p:cNvSpPr/>
          <p:nvPr/>
        </p:nvSpPr>
        <p:spPr>
          <a:xfrm>
            <a:off x="1142976" y="1214422"/>
            <a:ext cx="6500858" cy="523220"/>
          </a:xfrm>
          <a:prstGeom prst="rect">
            <a:avLst/>
          </a:prstGeom>
        </p:spPr>
        <p:txBody>
          <a:bodyPr wrap="square">
            <a:spAutoFit/>
          </a:bodyPr>
          <a:lstStyle/>
          <a:p>
            <a:r>
              <a:rPr lang="en-US" altLang="zh-CN" sz="2800" dirty="0" smtClean="0"/>
              <a:t>ARM</a:t>
            </a:r>
            <a:r>
              <a:rPr lang="zh-CN" altLang="en-US" sz="2800" dirty="0" smtClean="0"/>
              <a:t>微处理器核心及体系结构</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88840"/>
            <a:ext cx="8229600" cy="2664296"/>
          </a:xfrm>
          <a:ln w="76200">
            <a:solidFill>
              <a:srgbClr val="000099"/>
            </a:solidFill>
            <a:miter lim="800000"/>
          </a:ln>
        </p:spPr>
        <p:txBody>
          <a:bodyPr/>
          <a:lstStyle/>
          <a:p>
            <a:r>
              <a:rPr lang="en-US" altLang="zh-CN" b="1" dirty="0" smtClean="0"/>
              <a:t>2.2.4 ARM</a:t>
            </a:r>
            <a:r>
              <a:rPr lang="zh-CN" altLang="en-US" b="1" dirty="0" smtClean="0"/>
              <a:t>处理器的</a:t>
            </a:r>
            <a:br>
              <a:rPr lang="en-US" altLang="zh-CN" b="1" dirty="0" smtClean="0"/>
            </a:br>
            <a:r>
              <a:rPr lang="en-US" altLang="zh-CN" b="1" dirty="0"/>
              <a:t> </a:t>
            </a:r>
            <a:r>
              <a:rPr lang="en-US" altLang="zh-CN" b="1" dirty="0" smtClean="0"/>
              <a:t>                     </a:t>
            </a:r>
            <a:r>
              <a:rPr lang="zh-CN" altLang="en-US" b="1" dirty="0" smtClean="0"/>
              <a:t>存储系统（拓展</a:t>
            </a:r>
            <a:r>
              <a:rPr lang="zh-CN" altLang="en-US" b="1" dirty="0" smtClean="0"/>
              <a:t>）</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116632"/>
            <a:ext cx="8424936" cy="936104"/>
          </a:xfrm>
        </p:spPr>
        <p:txBody>
          <a:bodyPr/>
          <a:lstStyle/>
          <a:p>
            <a:r>
              <a:rPr lang="en-US" altLang="zh-CN" sz="4000" b="1" dirty="0"/>
              <a:t>2.1.2 </a:t>
            </a:r>
            <a:r>
              <a:rPr lang="zh-CN" altLang="en-US" sz="4000" b="1" dirty="0"/>
              <a:t>嵌入式微处理器的流水线技术</a:t>
            </a:r>
            <a:endParaRPr lang="zh-CN" altLang="en-US" sz="4000" b="1" dirty="0"/>
          </a:p>
        </p:txBody>
      </p:sp>
      <p:sp>
        <p:nvSpPr>
          <p:cNvPr id="64515" name="Rectangle 3"/>
          <p:cNvSpPr>
            <a:spLocks noGrp="1" noChangeArrowheads="1"/>
          </p:cNvSpPr>
          <p:nvPr>
            <p:ph type="body" idx="1"/>
          </p:nvPr>
        </p:nvSpPr>
        <p:spPr>
          <a:xfrm>
            <a:off x="649796" y="1124744"/>
            <a:ext cx="8242684" cy="5733256"/>
          </a:xfrm>
          <a:solidFill>
            <a:schemeClr val="bg1"/>
          </a:solidFill>
        </p:spPr>
        <p:txBody>
          <a:bodyPr/>
          <a:lstStyle/>
          <a:p>
            <a:pPr>
              <a:lnSpc>
                <a:spcPct val="140000"/>
              </a:lnSpc>
              <a:spcBef>
                <a:spcPts val="0"/>
              </a:spcBef>
              <a:buFontTx/>
              <a:buNone/>
            </a:pPr>
            <a:r>
              <a:rPr lang="en-US" altLang="zh-CN" b="1" dirty="0"/>
              <a:t>1</a:t>
            </a:r>
            <a:r>
              <a:rPr lang="zh-CN" altLang="en-US" b="1" dirty="0"/>
              <a:t>、微处理器的流水线技术</a:t>
            </a:r>
            <a:endParaRPr lang="zh-CN" altLang="en-US" b="1" dirty="0"/>
          </a:p>
          <a:p>
            <a:pPr>
              <a:lnSpc>
                <a:spcPct val="140000"/>
              </a:lnSpc>
              <a:spcBef>
                <a:spcPts val="0"/>
              </a:spcBef>
            </a:pPr>
            <a:r>
              <a:rPr lang="zh-CN" altLang="en-US" sz="2800" b="1" dirty="0"/>
              <a:t>通常微处理器在处理一条指令要经过三个步骤</a:t>
            </a:r>
            <a:r>
              <a:rPr lang="zh-CN" altLang="en-US" sz="2800" b="1" dirty="0" smtClean="0"/>
              <a:t>：</a:t>
            </a:r>
            <a:endParaRPr lang="en-US" altLang="zh-CN" sz="2800" b="1" dirty="0" smtClean="0"/>
          </a:p>
          <a:p>
            <a:pPr marL="0" indent="0">
              <a:lnSpc>
                <a:spcPct val="140000"/>
              </a:lnSpc>
              <a:spcBef>
                <a:spcPts val="0"/>
              </a:spcBef>
              <a:buNone/>
            </a:pPr>
            <a:r>
              <a:rPr lang="en-US" altLang="zh-CN" sz="2800" b="1" dirty="0">
                <a:solidFill>
                  <a:srgbClr val="FF0000"/>
                </a:solidFill>
              </a:rPr>
              <a:t> </a:t>
            </a:r>
            <a:r>
              <a:rPr lang="en-US" altLang="zh-CN" sz="2800" b="1" dirty="0" smtClean="0">
                <a:solidFill>
                  <a:srgbClr val="FF0000"/>
                </a:solidFill>
              </a:rPr>
              <a:t>   </a:t>
            </a:r>
            <a:r>
              <a:rPr lang="zh-CN" altLang="en-US" sz="2800" b="1" dirty="0" smtClean="0">
                <a:solidFill>
                  <a:srgbClr val="FF0000"/>
                </a:solidFill>
              </a:rPr>
              <a:t>取</a:t>
            </a:r>
            <a:r>
              <a:rPr lang="zh-CN" altLang="en-US" sz="2800" b="1" dirty="0">
                <a:solidFill>
                  <a:srgbClr val="FF0000"/>
                </a:solidFill>
              </a:rPr>
              <a:t>指</a:t>
            </a:r>
            <a:r>
              <a:rPr lang="zh-CN" altLang="en-US" sz="2800" b="1" dirty="0"/>
              <a:t>（从存储器装载一条指令</a:t>
            </a:r>
            <a:r>
              <a:rPr lang="zh-CN" altLang="en-US" sz="2800" b="1" dirty="0" smtClean="0"/>
              <a:t>）</a:t>
            </a:r>
            <a:endParaRPr lang="en-US" altLang="zh-CN" sz="2800" b="1" dirty="0" smtClean="0"/>
          </a:p>
          <a:p>
            <a:pPr marL="0" indent="0">
              <a:lnSpc>
                <a:spcPct val="140000"/>
              </a:lnSpc>
              <a:spcBef>
                <a:spcPts val="0"/>
              </a:spcBef>
              <a:buNone/>
            </a:pPr>
            <a:r>
              <a:rPr lang="zh-CN" altLang="en-US" sz="2800" b="1" dirty="0" smtClean="0">
                <a:solidFill>
                  <a:srgbClr val="FF0000"/>
                </a:solidFill>
              </a:rPr>
              <a:t>    译码</a:t>
            </a:r>
            <a:r>
              <a:rPr lang="zh-CN" altLang="en-US" sz="2800" b="1" dirty="0"/>
              <a:t>（识别将要被执行的指令</a:t>
            </a:r>
            <a:r>
              <a:rPr lang="zh-CN" altLang="en-US" sz="2800" b="1" dirty="0" smtClean="0"/>
              <a:t>）</a:t>
            </a:r>
            <a:endParaRPr lang="en-US" altLang="zh-CN" sz="2800" b="1" dirty="0" smtClean="0"/>
          </a:p>
          <a:p>
            <a:pPr marL="0" indent="0">
              <a:lnSpc>
                <a:spcPct val="140000"/>
              </a:lnSpc>
              <a:spcBef>
                <a:spcPts val="0"/>
              </a:spcBef>
              <a:buNone/>
            </a:pPr>
            <a:r>
              <a:rPr lang="zh-CN" altLang="en-US" sz="2800" b="1" dirty="0" smtClean="0">
                <a:solidFill>
                  <a:srgbClr val="FF0000"/>
                </a:solidFill>
              </a:rPr>
              <a:t>    执行</a:t>
            </a:r>
            <a:r>
              <a:rPr lang="zh-CN" altLang="en-US" sz="2800" b="1" dirty="0"/>
              <a:t>（处理指令并将结果写回寄存器</a:t>
            </a:r>
            <a:r>
              <a:rPr lang="zh-CN" altLang="en-US" sz="2800" b="1" dirty="0" smtClean="0"/>
              <a:t>）</a:t>
            </a:r>
            <a:endParaRPr lang="en-US" altLang="zh-CN" sz="2800" b="1" dirty="0" smtClean="0"/>
          </a:p>
          <a:p>
            <a:pPr>
              <a:lnSpc>
                <a:spcPct val="200000"/>
              </a:lnSpc>
              <a:spcBef>
                <a:spcPts val="0"/>
              </a:spcBef>
            </a:pPr>
            <a:endParaRPr lang="zh-CN" altLang="en-US" sz="2800" b="1" dirty="0"/>
          </a:p>
          <a:p>
            <a:pPr>
              <a:lnSpc>
                <a:spcPct val="140000"/>
              </a:lnSpc>
              <a:spcBef>
                <a:spcPts val="0"/>
              </a:spcBef>
            </a:pPr>
            <a:r>
              <a:rPr lang="zh-CN" altLang="en-US" sz="2800" b="1" dirty="0"/>
              <a:t>流水线技术</a:t>
            </a:r>
            <a:r>
              <a:rPr lang="zh-CN" altLang="en-US" sz="2800" b="1" dirty="0">
                <a:solidFill>
                  <a:srgbClr val="FF0000"/>
                </a:solidFill>
              </a:rPr>
              <a:t>通过多个功能部件并行工作来缩短程序执行时间</a:t>
            </a:r>
            <a:r>
              <a:rPr lang="zh-CN" altLang="en-US" sz="2800" b="1" dirty="0"/>
              <a:t>，提高微处理器的运行效率和吞吐率。</a:t>
            </a:r>
            <a:r>
              <a:rPr lang="zh-CN" altLang="en-US" b="1" dirty="0"/>
              <a:t> </a:t>
            </a:r>
            <a:endParaRPr lang="zh-CN" altLang="en-US" b="1" dirty="0"/>
          </a:p>
        </p:txBody>
      </p:sp>
      <p:graphicFrame>
        <p:nvGraphicFramePr>
          <p:cNvPr id="4" name="Object 12"/>
          <p:cNvGraphicFramePr>
            <a:graphicFrameLocks noChangeAspect="1"/>
          </p:cNvGraphicFramePr>
          <p:nvPr/>
        </p:nvGraphicFramePr>
        <p:xfrm>
          <a:off x="1259632" y="4372397"/>
          <a:ext cx="1584325" cy="712787"/>
        </p:xfrm>
        <a:graphic>
          <a:graphicData uri="http://schemas.openxmlformats.org/presentationml/2006/ole">
            <mc:AlternateContent xmlns:mc="http://schemas.openxmlformats.org/markup-compatibility/2006">
              <mc:Choice xmlns:v="urn:schemas-microsoft-com:vml" Requires="v">
                <p:oleObj spid="_x0000_s875570" name="Visio" r:id="rId1" imgW="1057910" imgH="474980" progId="Visio.Drawing.11">
                  <p:embed/>
                </p:oleObj>
              </mc:Choice>
              <mc:Fallback>
                <p:oleObj name="Visio" r:id="rId1" imgW="1057910" imgH="474980" progId="Visio.Drawing.11">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372397"/>
                        <a:ext cx="158432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8"/>
          <p:cNvGraphicFramePr>
            <a:graphicFrameLocks noChangeAspect="1"/>
          </p:cNvGraphicFramePr>
          <p:nvPr/>
        </p:nvGraphicFramePr>
        <p:xfrm>
          <a:off x="3996482" y="4372397"/>
          <a:ext cx="1584325" cy="712787"/>
        </p:xfrm>
        <a:graphic>
          <a:graphicData uri="http://schemas.openxmlformats.org/presentationml/2006/ole">
            <mc:AlternateContent xmlns:mc="http://schemas.openxmlformats.org/markup-compatibility/2006">
              <mc:Choice xmlns:v="urn:schemas-microsoft-com:vml" Requires="v">
                <p:oleObj spid="_x0000_s875571" name="Visio" r:id="rId3" imgW="1057910" imgH="474980" progId="Visio.Drawing.11">
                  <p:embed/>
                </p:oleObj>
              </mc:Choice>
              <mc:Fallback>
                <p:oleObj name="Visio" r:id="rId3" imgW="1057910" imgH="474980"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482" y="4372397"/>
                        <a:ext cx="158432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0"/>
          <p:cNvGraphicFramePr>
            <a:graphicFrameLocks noChangeAspect="1"/>
          </p:cNvGraphicFramePr>
          <p:nvPr/>
        </p:nvGraphicFramePr>
        <p:xfrm>
          <a:off x="6804770" y="4373984"/>
          <a:ext cx="1511300" cy="679450"/>
        </p:xfrm>
        <a:graphic>
          <a:graphicData uri="http://schemas.openxmlformats.org/presentationml/2006/ole">
            <mc:AlternateContent xmlns:mc="http://schemas.openxmlformats.org/markup-compatibility/2006">
              <mc:Choice xmlns:v="urn:schemas-microsoft-com:vml" Requires="v">
                <p:oleObj spid="_x0000_s875572" name="Visio" r:id="rId5" imgW="1057910" imgH="474980" progId="Visio.Drawing.11">
                  <p:embed/>
                </p:oleObj>
              </mc:Choice>
              <mc:Fallback>
                <p:oleObj name="Visio" r:id="rId5" imgW="1057910" imgH="474980" progId="Visio.Drawing.11">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770" y="4373984"/>
                        <a:ext cx="1511300" cy="679450"/>
                      </a:xfrm>
                      <a:prstGeom prst="rect">
                        <a:avLst/>
                      </a:prstGeom>
                      <a:noFill/>
                      <a:ln>
                        <a:noFill/>
                      </a:ln>
                      <a:effectLst/>
                    </p:spPr>
                  </p:pic>
                </p:oleObj>
              </mc:Fallback>
            </mc:AlternateContent>
          </a:graphicData>
        </a:graphic>
      </p:graphicFrame>
      <p:sp>
        <p:nvSpPr>
          <p:cNvPr id="7" name="Line 22"/>
          <p:cNvSpPr>
            <a:spLocks noChangeShapeType="1"/>
          </p:cNvSpPr>
          <p:nvPr/>
        </p:nvSpPr>
        <p:spPr bwMode="auto">
          <a:xfrm>
            <a:off x="2843957" y="4732759"/>
            <a:ext cx="1152525"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 name="Line 23"/>
          <p:cNvSpPr>
            <a:spLocks noChangeShapeType="1"/>
          </p:cNvSpPr>
          <p:nvPr/>
        </p:nvSpPr>
        <p:spPr bwMode="auto">
          <a:xfrm>
            <a:off x="5580807" y="4732759"/>
            <a:ext cx="1223963" cy="0"/>
          </a:xfrm>
          <a:prstGeom prst="line">
            <a:avLst/>
          </a:prstGeom>
          <a:noFill/>
          <a:ln w="9525">
            <a:solidFill>
              <a:schemeClr val="tx1"/>
            </a:solidFill>
            <a:miter lim="800000"/>
            <a:tailEnd type="triangle" w="med" len="med"/>
          </a:ln>
          <a:effectLst/>
        </p:spPr>
        <p:txBody>
          <a:bodyPr wrap="none"/>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4"/>
          <p:cNvSpPr>
            <a:spLocks noGrp="1"/>
          </p:cNvSpPr>
          <p:nvPr>
            <p:ph type="sldNum" sz="quarter" idx="11"/>
          </p:nvPr>
        </p:nvSpPr>
        <p:spPr>
          <a:xfrm>
            <a:off x="0" y="6309320"/>
            <a:ext cx="533400" cy="381000"/>
          </a:xfrm>
        </p:spPr>
        <p:txBody>
          <a:bodyPr/>
          <a:lstStyle/>
          <a:p>
            <a:fld id="{BC988FCA-BFCE-49EE-917D-05D8E3AE50E2}" type="slidenum">
              <a:rPr lang="en-US" altLang="zh-CN"/>
            </a:fld>
            <a:endParaRPr lang="en-US" altLang="zh-CN" b="0"/>
          </a:p>
        </p:txBody>
      </p:sp>
      <p:grpSp>
        <p:nvGrpSpPr>
          <p:cNvPr id="4" name="Group 3"/>
          <p:cNvGrpSpPr/>
          <p:nvPr/>
        </p:nvGrpSpPr>
        <p:grpSpPr bwMode="auto">
          <a:xfrm>
            <a:off x="3122613" y="4619171"/>
            <a:ext cx="5410200" cy="1731776"/>
            <a:chOff x="1057" y="1566"/>
            <a:chExt cx="3408" cy="1026"/>
          </a:xfrm>
        </p:grpSpPr>
        <p:sp>
          <p:nvSpPr>
            <p:cNvPr id="767004" name="Rectangle 4"/>
            <p:cNvSpPr>
              <a:spLocks noChangeArrowheads="1"/>
            </p:cNvSpPr>
            <p:nvPr/>
          </p:nvSpPr>
          <p:spPr bwMode="gray">
            <a:xfrm>
              <a:off x="1105" y="1824"/>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05" name="Rectangle 5"/>
            <p:cNvSpPr>
              <a:spLocks noChangeArrowheads="1"/>
            </p:cNvSpPr>
            <p:nvPr/>
          </p:nvSpPr>
          <p:spPr bwMode="gray">
            <a:xfrm>
              <a:off x="1345" y="1824"/>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06" name="Rectangle 6"/>
            <p:cNvSpPr>
              <a:spLocks noChangeArrowheads="1"/>
            </p:cNvSpPr>
            <p:nvPr/>
          </p:nvSpPr>
          <p:spPr bwMode="gray">
            <a:xfrm>
              <a:off x="1585" y="1824"/>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07" name="Rectangle 7"/>
            <p:cNvSpPr>
              <a:spLocks noChangeArrowheads="1"/>
            </p:cNvSpPr>
            <p:nvPr/>
          </p:nvSpPr>
          <p:spPr bwMode="gray">
            <a:xfrm>
              <a:off x="1825" y="1824"/>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08" name="Rectangle 8"/>
            <p:cNvSpPr>
              <a:spLocks noChangeArrowheads="1"/>
            </p:cNvSpPr>
            <p:nvPr/>
          </p:nvSpPr>
          <p:spPr bwMode="gray">
            <a:xfrm>
              <a:off x="2593" y="1824"/>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09" name="Rectangle 9"/>
            <p:cNvSpPr>
              <a:spLocks noChangeArrowheads="1"/>
            </p:cNvSpPr>
            <p:nvPr/>
          </p:nvSpPr>
          <p:spPr bwMode="gray">
            <a:xfrm>
              <a:off x="3889" y="1824"/>
              <a:ext cx="576"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0" name="Text Box 10"/>
            <p:cNvSpPr txBox="1">
              <a:spLocks noChangeArrowheads="1"/>
            </p:cNvSpPr>
            <p:nvPr/>
          </p:nvSpPr>
          <p:spPr bwMode="gray">
            <a:xfrm>
              <a:off x="1188" y="1566"/>
              <a:ext cx="632" cy="199"/>
            </a:xfrm>
            <a:prstGeom prst="rect">
              <a:avLst/>
            </a:prstGeom>
            <a:noFill/>
            <a:ln w="9525">
              <a:noFill/>
              <a:miter lim="800000"/>
            </a:ln>
          </p:spPr>
          <p:txBody>
            <a:bodyPr wrap="none" anchor="ctr">
              <a:spAutoFit/>
            </a:bodyPr>
            <a:lstStyle/>
            <a:p>
              <a:pPr algn="l"/>
              <a:r>
                <a:rPr kumimoji="0" lang="zh-CN" altLang="en-US" sz="1600" b="1" dirty="0">
                  <a:latin typeface="Arial" panose="020B0604020202020204" pitchFamily="34" charset="0"/>
                  <a:ea typeface="宋体" panose="02010600030101010101" pitchFamily="2" charset="-122"/>
                </a:rPr>
                <a:t>字节处理</a:t>
              </a:r>
              <a:endParaRPr kumimoji="0" lang="zh-CN" altLang="en-US" sz="1600" b="1" dirty="0">
                <a:latin typeface="Arial" panose="020B0604020202020204" pitchFamily="34" charset="0"/>
                <a:ea typeface="宋体" panose="02010600030101010101" pitchFamily="2" charset="-122"/>
              </a:endParaRPr>
            </a:p>
          </p:txBody>
        </p:sp>
        <p:sp>
          <p:nvSpPr>
            <p:cNvPr id="767011" name="Text Box 11"/>
            <p:cNvSpPr txBox="1">
              <a:spLocks noChangeArrowheads="1"/>
            </p:cNvSpPr>
            <p:nvPr/>
          </p:nvSpPr>
          <p:spPr bwMode="gray">
            <a:xfrm>
              <a:off x="2580" y="1579"/>
              <a:ext cx="632" cy="199"/>
            </a:xfrm>
            <a:prstGeom prst="rect">
              <a:avLst/>
            </a:prstGeom>
            <a:noFill/>
            <a:ln w="9525">
              <a:noFill/>
              <a:miter lim="800000"/>
            </a:ln>
          </p:spPr>
          <p:txBody>
            <a:bodyPr wrap="none" anchor="ctr">
              <a:spAutoFit/>
            </a:bodyPr>
            <a:lstStyle/>
            <a:p>
              <a:pPr algn="l"/>
              <a:r>
                <a:rPr kumimoji="0" lang="zh-CN" altLang="en-US" sz="1600" b="1" dirty="0">
                  <a:latin typeface="Arial" panose="020B0604020202020204" pitchFamily="34" charset="0"/>
                  <a:ea typeface="宋体" panose="02010600030101010101" pitchFamily="2" charset="-122"/>
                </a:rPr>
                <a:t>半字处理</a:t>
              </a:r>
              <a:endParaRPr kumimoji="0" lang="zh-CN" altLang="en-US" sz="1600" b="1" dirty="0">
                <a:latin typeface="Arial" panose="020B0604020202020204" pitchFamily="34" charset="0"/>
                <a:ea typeface="宋体" panose="02010600030101010101" pitchFamily="2" charset="-122"/>
              </a:endParaRPr>
            </a:p>
          </p:txBody>
        </p:sp>
        <p:sp>
          <p:nvSpPr>
            <p:cNvPr id="767012" name="Text Box 12"/>
            <p:cNvSpPr txBox="1">
              <a:spLocks noChangeArrowheads="1"/>
            </p:cNvSpPr>
            <p:nvPr/>
          </p:nvSpPr>
          <p:spPr bwMode="gray">
            <a:xfrm>
              <a:off x="3889" y="1566"/>
              <a:ext cx="503" cy="199"/>
            </a:xfrm>
            <a:prstGeom prst="rect">
              <a:avLst/>
            </a:prstGeom>
            <a:noFill/>
            <a:ln w="9525">
              <a:noFill/>
              <a:miter lim="800000"/>
            </a:ln>
          </p:spPr>
          <p:txBody>
            <a:bodyPr wrap="none" anchor="ctr">
              <a:spAutoFit/>
            </a:bodyPr>
            <a:lstStyle/>
            <a:p>
              <a:pPr algn="l"/>
              <a:r>
                <a:rPr kumimoji="0" lang="zh-CN" altLang="en-US" sz="1600" b="1" dirty="0">
                  <a:latin typeface="Arial" panose="020B0604020202020204" pitchFamily="34" charset="0"/>
                  <a:ea typeface="宋体" panose="02010600030101010101" pitchFamily="2" charset="-122"/>
                </a:rPr>
                <a:t>字处理</a:t>
              </a:r>
              <a:endParaRPr kumimoji="0" lang="zh-CN" altLang="en-US" sz="1600" b="1" dirty="0">
                <a:latin typeface="Arial" panose="020B0604020202020204" pitchFamily="34" charset="0"/>
                <a:ea typeface="宋体" panose="02010600030101010101" pitchFamily="2" charset="-122"/>
              </a:endParaRPr>
            </a:p>
          </p:txBody>
        </p:sp>
        <p:sp>
          <p:nvSpPr>
            <p:cNvPr id="767013" name="Rectangle 13"/>
            <p:cNvSpPr>
              <a:spLocks noChangeArrowheads="1"/>
            </p:cNvSpPr>
            <p:nvPr/>
          </p:nvSpPr>
          <p:spPr bwMode="gray">
            <a:xfrm>
              <a:off x="1105" y="2016"/>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4" name="Rectangle 14"/>
            <p:cNvSpPr>
              <a:spLocks noChangeArrowheads="1"/>
            </p:cNvSpPr>
            <p:nvPr/>
          </p:nvSpPr>
          <p:spPr bwMode="gray">
            <a:xfrm>
              <a:off x="1345" y="2016"/>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5" name="Rectangle 15"/>
            <p:cNvSpPr>
              <a:spLocks noChangeArrowheads="1"/>
            </p:cNvSpPr>
            <p:nvPr/>
          </p:nvSpPr>
          <p:spPr bwMode="gray">
            <a:xfrm>
              <a:off x="1585" y="2016"/>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6" name="Rectangle 16"/>
            <p:cNvSpPr>
              <a:spLocks noChangeArrowheads="1"/>
            </p:cNvSpPr>
            <p:nvPr/>
          </p:nvSpPr>
          <p:spPr bwMode="gray">
            <a:xfrm>
              <a:off x="1825" y="2016"/>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7" name="Rectangle 17"/>
            <p:cNvSpPr>
              <a:spLocks noChangeArrowheads="1"/>
            </p:cNvSpPr>
            <p:nvPr/>
          </p:nvSpPr>
          <p:spPr bwMode="gray">
            <a:xfrm>
              <a:off x="1105" y="2208"/>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8" name="Rectangle 18"/>
            <p:cNvSpPr>
              <a:spLocks noChangeArrowheads="1"/>
            </p:cNvSpPr>
            <p:nvPr/>
          </p:nvSpPr>
          <p:spPr bwMode="gray">
            <a:xfrm>
              <a:off x="1345" y="2208"/>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19" name="Rectangle 19"/>
            <p:cNvSpPr>
              <a:spLocks noChangeArrowheads="1"/>
            </p:cNvSpPr>
            <p:nvPr/>
          </p:nvSpPr>
          <p:spPr bwMode="gray">
            <a:xfrm>
              <a:off x="1585" y="2208"/>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0" name="Rectangle 20"/>
            <p:cNvSpPr>
              <a:spLocks noChangeArrowheads="1"/>
            </p:cNvSpPr>
            <p:nvPr/>
          </p:nvSpPr>
          <p:spPr bwMode="gray">
            <a:xfrm>
              <a:off x="1825" y="2208"/>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1" name="Rectangle 21"/>
            <p:cNvSpPr>
              <a:spLocks noChangeArrowheads="1"/>
            </p:cNvSpPr>
            <p:nvPr/>
          </p:nvSpPr>
          <p:spPr bwMode="gray">
            <a:xfrm>
              <a:off x="1105" y="2400"/>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2" name="Rectangle 22"/>
            <p:cNvSpPr>
              <a:spLocks noChangeArrowheads="1"/>
            </p:cNvSpPr>
            <p:nvPr/>
          </p:nvSpPr>
          <p:spPr bwMode="gray">
            <a:xfrm>
              <a:off x="1345" y="2400"/>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3" name="Rectangle 23"/>
            <p:cNvSpPr>
              <a:spLocks noChangeArrowheads="1"/>
            </p:cNvSpPr>
            <p:nvPr/>
          </p:nvSpPr>
          <p:spPr bwMode="gray">
            <a:xfrm>
              <a:off x="1585" y="2400"/>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4" name="Rectangle 24"/>
            <p:cNvSpPr>
              <a:spLocks noChangeArrowheads="1"/>
            </p:cNvSpPr>
            <p:nvPr/>
          </p:nvSpPr>
          <p:spPr bwMode="gray">
            <a:xfrm>
              <a:off x="1825" y="2400"/>
              <a:ext cx="144"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25" name="Line 25"/>
            <p:cNvSpPr>
              <a:spLocks noChangeShapeType="1"/>
            </p:cNvSpPr>
            <p:nvPr/>
          </p:nvSpPr>
          <p:spPr bwMode="gray">
            <a:xfrm>
              <a:off x="1297" y="1776"/>
              <a:ext cx="0" cy="816"/>
            </a:xfrm>
            <a:prstGeom prst="line">
              <a:avLst/>
            </a:prstGeom>
            <a:noFill/>
            <a:ln w="9525">
              <a:solidFill>
                <a:schemeClr val="tx1"/>
              </a:solidFill>
              <a:round/>
            </a:ln>
          </p:spPr>
          <p:txBody>
            <a:bodyPr wrap="none" anchor="ctr"/>
            <a:lstStyle/>
            <a:p>
              <a:endParaRPr lang="zh-CN" altLang="en-US"/>
            </a:p>
          </p:txBody>
        </p:sp>
        <p:sp>
          <p:nvSpPr>
            <p:cNvPr id="767026" name="Line 26"/>
            <p:cNvSpPr>
              <a:spLocks noChangeShapeType="1"/>
            </p:cNvSpPr>
            <p:nvPr/>
          </p:nvSpPr>
          <p:spPr bwMode="gray">
            <a:xfrm>
              <a:off x="1537" y="1776"/>
              <a:ext cx="0" cy="816"/>
            </a:xfrm>
            <a:prstGeom prst="line">
              <a:avLst/>
            </a:prstGeom>
            <a:noFill/>
            <a:ln w="9525">
              <a:solidFill>
                <a:schemeClr val="tx1"/>
              </a:solidFill>
              <a:round/>
            </a:ln>
          </p:spPr>
          <p:txBody>
            <a:bodyPr wrap="none" anchor="ctr"/>
            <a:lstStyle/>
            <a:p>
              <a:endParaRPr lang="zh-CN" altLang="en-US"/>
            </a:p>
          </p:txBody>
        </p:sp>
        <p:sp>
          <p:nvSpPr>
            <p:cNvPr id="767027" name="Line 27"/>
            <p:cNvSpPr>
              <a:spLocks noChangeShapeType="1"/>
            </p:cNvSpPr>
            <p:nvPr/>
          </p:nvSpPr>
          <p:spPr bwMode="gray">
            <a:xfrm>
              <a:off x="1777" y="1776"/>
              <a:ext cx="0" cy="816"/>
            </a:xfrm>
            <a:prstGeom prst="line">
              <a:avLst/>
            </a:prstGeom>
            <a:noFill/>
            <a:ln w="9525">
              <a:solidFill>
                <a:schemeClr val="tx1"/>
              </a:solidFill>
              <a:round/>
            </a:ln>
          </p:spPr>
          <p:txBody>
            <a:bodyPr wrap="none" anchor="ctr"/>
            <a:lstStyle/>
            <a:p>
              <a:endParaRPr lang="zh-CN" altLang="en-US"/>
            </a:p>
          </p:txBody>
        </p:sp>
        <p:sp>
          <p:nvSpPr>
            <p:cNvPr id="767028" name="Line 28"/>
            <p:cNvSpPr>
              <a:spLocks noChangeShapeType="1"/>
            </p:cNvSpPr>
            <p:nvPr/>
          </p:nvSpPr>
          <p:spPr bwMode="gray">
            <a:xfrm>
              <a:off x="2929" y="1776"/>
              <a:ext cx="0" cy="816"/>
            </a:xfrm>
            <a:prstGeom prst="line">
              <a:avLst/>
            </a:prstGeom>
            <a:noFill/>
            <a:ln w="9525">
              <a:solidFill>
                <a:schemeClr val="tx1"/>
              </a:solidFill>
              <a:round/>
            </a:ln>
          </p:spPr>
          <p:txBody>
            <a:bodyPr wrap="none" anchor="ctr"/>
            <a:lstStyle/>
            <a:p>
              <a:endParaRPr lang="zh-CN" altLang="en-US"/>
            </a:p>
          </p:txBody>
        </p:sp>
        <p:sp>
          <p:nvSpPr>
            <p:cNvPr id="767029" name="Text Box 29"/>
            <p:cNvSpPr txBox="1">
              <a:spLocks noChangeArrowheads="1"/>
            </p:cNvSpPr>
            <p:nvPr/>
          </p:nvSpPr>
          <p:spPr bwMode="gray">
            <a:xfrm>
              <a:off x="1057" y="1805"/>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3</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0" name="Text Box 30"/>
            <p:cNvSpPr txBox="1">
              <a:spLocks noChangeArrowheads="1"/>
            </p:cNvSpPr>
            <p:nvPr/>
          </p:nvSpPr>
          <p:spPr bwMode="gray">
            <a:xfrm>
              <a:off x="1297" y="1805"/>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2</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1" name="Text Box 31"/>
            <p:cNvSpPr txBox="1">
              <a:spLocks noChangeArrowheads="1"/>
            </p:cNvSpPr>
            <p:nvPr/>
          </p:nvSpPr>
          <p:spPr bwMode="gray">
            <a:xfrm>
              <a:off x="1537" y="1805"/>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1</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2" name="Text Box 32"/>
            <p:cNvSpPr txBox="1">
              <a:spLocks noChangeArrowheads="1"/>
            </p:cNvSpPr>
            <p:nvPr/>
          </p:nvSpPr>
          <p:spPr bwMode="gray">
            <a:xfrm>
              <a:off x="1777" y="1805"/>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0</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3" name="Text Box 33"/>
            <p:cNvSpPr txBox="1">
              <a:spLocks noChangeArrowheads="1"/>
            </p:cNvSpPr>
            <p:nvPr/>
          </p:nvSpPr>
          <p:spPr bwMode="gray">
            <a:xfrm>
              <a:off x="1057" y="1997"/>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7</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4" name="Text Box 34"/>
            <p:cNvSpPr txBox="1">
              <a:spLocks noChangeArrowheads="1"/>
            </p:cNvSpPr>
            <p:nvPr/>
          </p:nvSpPr>
          <p:spPr bwMode="gray">
            <a:xfrm>
              <a:off x="1297" y="1997"/>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6</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5" name="Text Box 35"/>
            <p:cNvSpPr txBox="1">
              <a:spLocks noChangeArrowheads="1"/>
            </p:cNvSpPr>
            <p:nvPr/>
          </p:nvSpPr>
          <p:spPr bwMode="gray">
            <a:xfrm>
              <a:off x="1537" y="1997"/>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5</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6" name="Text Box 36"/>
            <p:cNvSpPr txBox="1">
              <a:spLocks noChangeArrowheads="1"/>
            </p:cNvSpPr>
            <p:nvPr/>
          </p:nvSpPr>
          <p:spPr bwMode="gray">
            <a:xfrm>
              <a:off x="1777" y="1997"/>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4</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37" name="Rectangle 37"/>
            <p:cNvSpPr>
              <a:spLocks noChangeArrowheads="1"/>
            </p:cNvSpPr>
            <p:nvPr/>
          </p:nvSpPr>
          <p:spPr bwMode="gray">
            <a:xfrm>
              <a:off x="2593" y="2016"/>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38" name="Rectangle 38"/>
            <p:cNvSpPr>
              <a:spLocks noChangeArrowheads="1"/>
            </p:cNvSpPr>
            <p:nvPr/>
          </p:nvSpPr>
          <p:spPr bwMode="gray">
            <a:xfrm>
              <a:off x="2593" y="2208"/>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39" name="Rectangle 39"/>
            <p:cNvSpPr>
              <a:spLocks noChangeArrowheads="1"/>
            </p:cNvSpPr>
            <p:nvPr/>
          </p:nvSpPr>
          <p:spPr bwMode="gray">
            <a:xfrm>
              <a:off x="2593" y="2400"/>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0" name="Rectangle 40"/>
            <p:cNvSpPr>
              <a:spLocks noChangeArrowheads="1"/>
            </p:cNvSpPr>
            <p:nvPr/>
          </p:nvSpPr>
          <p:spPr bwMode="gray">
            <a:xfrm>
              <a:off x="2977" y="1824"/>
              <a:ext cx="288" cy="144"/>
            </a:xfrm>
            <a:prstGeom prst="rect">
              <a:avLst/>
            </a:prstGeom>
            <a:solidFill>
              <a:schemeClr val="tx2"/>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1" name="Rectangle 41"/>
            <p:cNvSpPr>
              <a:spLocks noChangeArrowheads="1"/>
            </p:cNvSpPr>
            <p:nvPr/>
          </p:nvSpPr>
          <p:spPr bwMode="gray">
            <a:xfrm>
              <a:off x="2977" y="2016"/>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2" name="Rectangle 42"/>
            <p:cNvSpPr>
              <a:spLocks noChangeArrowheads="1"/>
            </p:cNvSpPr>
            <p:nvPr/>
          </p:nvSpPr>
          <p:spPr bwMode="gray">
            <a:xfrm>
              <a:off x="2977" y="2208"/>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3" name="Rectangle 43"/>
            <p:cNvSpPr>
              <a:spLocks noChangeArrowheads="1"/>
            </p:cNvSpPr>
            <p:nvPr/>
          </p:nvSpPr>
          <p:spPr bwMode="gray">
            <a:xfrm>
              <a:off x="2977" y="2400"/>
              <a:ext cx="288"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4" name="Rectangle 44"/>
            <p:cNvSpPr>
              <a:spLocks noChangeArrowheads="1"/>
            </p:cNvSpPr>
            <p:nvPr/>
          </p:nvSpPr>
          <p:spPr bwMode="gray">
            <a:xfrm>
              <a:off x="3889" y="2016"/>
              <a:ext cx="576"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5" name="Rectangle 45"/>
            <p:cNvSpPr>
              <a:spLocks noChangeArrowheads="1"/>
            </p:cNvSpPr>
            <p:nvPr/>
          </p:nvSpPr>
          <p:spPr bwMode="gray">
            <a:xfrm>
              <a:off x="3889" y="2208"/>
              <a:ext cx="576"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6" name="Rectangle 46"/>
            <p:cNvSpPr>
              <a:spLocks noChangeArrowheads="1"/>
            </p:cNvSpPr>
            <p:nvPr/>
          </p:nvSpPr>
          <p:spPr bwMode="gray">
            <a:xfrm>
              <a:off x="3889" y="2400"/>
              <a:ext cx="576" cy="144"/>
            </a:xfrm>
            <a:prstGeom prst="rect">
              <a:avLst/>
            </a:prstGeom>
            <a:solidFill>
              <a:srgbClr val="7030A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767047" name="Text Box 47"/>
            <p:cNvSpPr txBox="1">
              <a:spLocks noChangeArrowheads="1"/>
            </p:cNvSpPr>
            <p:nvPr/>
          </p:nvSpPr>
          <p:spPr bwMode="gray">
            <a:xfrm>
              <a:off x="2977" y="1805"/>
              <a:ext cx="288" cy="181"/>
            </a:xfrm>
            <a:prstGeom prst="rect">
              <a:avLst/>
            </a:prstGeom>
            <a:solidFill>
              <a:srgbClr val="7030A0"/>
            </a:solid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0</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48" name="Text Box 48"/>
            <p:cNvSpPr txBox="1">
              <a:spLocks noChangeArrowheads="1"/>
            </p:cNvSpPr>
            <p:nvPr/>
          </p:nvSpPr>
          <p:spPr bwMode="gray">
            <a:xfrm>
              <a:off x="2593" y="1805"/>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2</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49" name="Text Box 49"/>
            <p:cNvSpPr txBox="1">
              <a:spLocks noChangeArrowheads="1"/>
            </p:cNvSpPr>
            <p:nvPr/>
          </p:nvSpPr>
          <p:spPr bwMode="gray">
            <a:xfrm>
              <a:off x="2977" y="1997"/>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4</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0" name="Text Box 50"/>
            <p:cNvSpPr txBox="1">
              <a:spLocks noChangeArrowheads="1"/>
            </p:cNvSpPr>
            <p:nvPr/>
          </p:nvSpPr>
          <p:spPr bwMode="gray">
            <a:xfrm>
              <a:off x="2593" y="1997"/>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6</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1" name="Text Box 51"/>
            <p:cNvSpPr txBox="1">
              <a:spLocks noChangeArrowheads="1"/>
            </p:cNvSpPr>
            <p:nvPr/>
          </p:nvSpPr>
          <p:spPr bwMode="gray">
            <a:xfrm>
              <a:off x="2977" y="2189"/>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8</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2" name="Text Box 52"/>
            <p:cNvSpPr txBox="1">
              <a:spLocks noChangeArrowheads="1"/>
            </p:cNvSpPr>
            <p:nvPr/>
          </p:nvSpPr>
          <p:spPr bwMode="gray">
            <a:xfrm>
              <a:off x="2593" y="2189"/>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a</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3" name="Text Box 53"/>
            <p:cNvSpPr txBox="1">
              <a:spLocks noChangeArrowheads="1"/>
            </p:cNvSpPr>
            <p:nvPr/>
          </p:nvSpPr>
          <p:spPr bwMode="gray">
            <a:xfrm>
              <a:off x="2977" y="2381"/>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c</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4" name="Text Box 54"/>
            <p:cNvSpPr txBox="1">
              <a:spLocks noChangeArrowheads="1"/>
            </p:cNvSpPr>
            <p:nvPr/>
          </p:nvSpPr>
          <p:spPr bwMode="gray">
            <a:xfrm>
              <a:off x="2593" y="2381"/>
              <a:ext cx="288"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e</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5" name="Text Box 55"/>
            <p:cNvSpPr txBox="1">
              <a:spLocks noChangeArrowheads="1"/>
            </p:cNvSpPr>
            <p:nvPr/>
          </p:nvSpPr>
          <p:spPr bwMode="gray">
            <a:xfrm>
              <a:off x="3889" y="1809"/>
              <a:ext cx="576"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0</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6" name="Text Box 56"/>
            <p:cNvSpPr txBox="1">
              <a:spLocks noChangeArrowheads="1"/>
            </p:cNvSpPr>
            <p:nvPr/>
          </p:nvSpPr>
          <p:spPr bwMode="gray">
            <a:xfrm>
              <a:off x="1777" y="2189"/>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8</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7" name="Text Box 57"/>
            <p:cNvSpPr txBox="1">
              <a:spLocks noChangeArrowheads="1"/>
            </p:cNvSpPr>
            <p:nvPr/>
          </p:nvSpPr>
          <p:spPr bwMode="gray">
            <a:xfrm>
              <a:off x="1537" y="2189"/>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9</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8" name="Text Box 58"/>
            <p:cNvSpPr txBox="1">
              <a:spLocks noChangeArrowheads="1"/>
            </p:cNvSpPr>
            <p:nvPr/>
          </p:nvSpPr>
          <p:spPr bwMode="gray">
            <a:xfrm>
              <a:off x="1297" y="2189"/>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a</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59" name="Text Box 59"/>
            <p:cNvSpPr txBox="1">
              <a:spLocks noChangeArrowheads="1"/>
            </p:cNvSpPr>
            <p:nvPr/>
          </p:nvSpPr>
          <p:spPr bwMode="gray">
            <a:xfrm>
              <a:off x="1057" y="2189"/>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b</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0" name="Text Box 60"/>
            <p:cNvSpPr txBox="1">
              <a:spLocks noChangeArrowheads="1"/>
            </p:cNvSpPr>
            <p:nvPr/>
          </p:nvSpPr>
          <p:spPr bwMode="gray">
            <a:xfrm>
              <a:off x="1777" y="2381"/>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c</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1" name="Text Box 61"/>
            <p:cNvSpPr txBox="1">
              <a:spLocks noChangeArrowheads="1"/>
            </p:cNvSpPr>
            <p:nvPr/>
          </p:nvSpPr>
          <p:spPr bwMode="gray">
            <a:xfrm>
              <a:off x="1537" y="2381"/>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d</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2" name="Text Box 62"/>
            <p:cNvSpPr txBox="1">
              <a:spLocks noChangeArrowheads="1"/>
            </p:cNvSpPr>
            <p:nvPr/>
          </p:nvSpPr>
          <p:spPr bwMode="gray">
            <a:xfrm>
              <a:off x="1297" y="2381"/>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e</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3" name="Text Box 63"/>
            <p:cNvSpPr txBox="1">
              <a:spLocks noChangeArrowheads="1"/>
            </p:cNvSpPr>
            <p:nvPr/>
          </p:nvSpPr>
          <p:spPr bwMode="gray">
            <a:xfrm>
              <a:off x="1057" y="2381"/>
              <a:ext cx="240"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f</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4" name="Text Box 64"/>
            <p:cNvSpPr txBox="1">
              <a:spLocks noChangeArrowheads="1"/>
            </p:cNvSpPr>
            <p:nvPr/>
          </p:nvSpPr>
          <p:spPr bwMode="gray">
            <a:xfrm>
              <a:off x="3889" y="1997"/>
              <a:ext cx="576"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4</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5" name="Text Box 65"/>
            <p:cNvSpPr txBox="1">
              <a:spLocks noChangeArrowheads="1"/>
            </p:cNvSpPr>
            <p:nvPr/>
          </p:nvSpPr>
          <p:spPr bwMode="gray">
            <a:xfrm>
              <a:off x="3889" y="2189"/>
              <a:ext cx="576"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8</a:t>
              </a:r>
              <a:endParaRPr kumimoji="0" lang="en-US" altLang="zh-CN" sz="1400" b="1">
                <a:solidFill>
                  <a:schemeClr val="bg1"/>
                </a:solidFill>
                <a:latin typeface="Arial" panose="020B0604020202020204" pitchFamily="34" charset="0"/>
                <a:ea typeface="宋体" panose="02010600030101010101" pitchFamily="2" charset="-122"/>
              </a:endParaRPr>
            </a:p>
          </p:txBody>
        </p:sp>
        <p:sp>
          <p:nvSpPr>
            <p:cNvPr id="767066" name="Text Box 66"/>
            <p:cNvSpPr txBox="1">
              <a:spLocks noChangeArrowheads="1"/>
            </p:cNvSpPr>
            <p:nvPr/>
          </p:nvSpPr>
          <p:spPr bwMode="gray">
            <a:xfrm>
              <a:off x="3889" y="2381"/>
              <a:ext cx="576" cy="181"/>
            </a:xfrm>
            <a:prstGeom prst="rect">
              <a:avLst/>
            </a:prstGeom>
            <a:noFill/>
            <a:ln w="9525">
              <a:noFill/>
              <a:miter lim="800000"/>
            </a:ln>
          </p:spPr>
          <p:txBody>
            <a:bodyPr anchor="ctr">
              <a:spAutoFit/>
            </a:bodyPr>
            <a:lstStyle/>
            <a:p>
              <a:pPr algn="l"/>
              <a:r>
                <a:rPr kumimoji="0" lang="en-US" altLang="zh-CN" sz="1400" b="1">
                  <a:solidFill>
                    <a:schemeClr val="bg1"/>
                  </a:solidFill>
                  <a:latin typeface="Arial" panose="020B0604020202020204" pitchFamily="34" charset="0"/>
                  <a:ea typeface="宋体" panose="02010600030101010101" pitchFamily="2" charset="-122"/>
                </a:rPr>
                <a:t>c</a:t>
              </a:r>
              <a:endParaRPr kumimoji="0" lang="en-US" altLang="zh-CN" sz="1400" b="1">
                <a:solidFill>
                  <a:schemeClr val="bg1"/>
                </a:solidFill>
                <a:latin typeface="Arial" panose="020B0604020202020204" pitchFamily="34" charset="0"/>
                <a:ea typeface="宋体" panose="02010600030101010101" pitchFamily="2" charset="-122"/>
              </a:endParaRPr>
            </a:p>
          </p:txBody>
        </p:sp>
      </p:grpSp>
      <p:sp>
        <p:nvSpPr>
          <p:cNvPr id="68" name="TextBox 67"/>
          <p:cNvSpPr txBox="1">
            <a:spLocks noChangeArrowheads="1"/>
          </p:cNvSpPr>
          <p:nvPr/>
        </p:nvSpPr>
        <p:spPr bwMode="auto">
          <a:xfrm>
            <a:off x="1217613" y="4680902"/>
            <a:ext cx="771525" cy="366712"/>
          </a:xfrm>
          <a:prstGeom prst="rect">
            <a:avLst/>
          </a:prstGeom>
          <a:noFill/>
          <a:ln w="9525">
            <a:noFill/>
            <a:miter lim="800000"/>
          </a:ln>
        </p:spPr>
        <p:txBody>
          <a:bodyPr wrap="none">
            <a:spAutoFit/>
          </a:bodyPr>
          <a:lstStyle/>
          <a:p>
            <a:pPr algn="l"/>
            <a:r>
              <a:rPr kumimoji="0" lang="zh-CN" altLang="en-US" sz="1800" b="1">
                <a:latin typeface="Arial" panose="020B0604020202020204" pitchFamily="34" charset="0"/>
                <a:ea typeface="宋体" panose="02010600030101010101" pitchFamily="2" charset="-122"/>
              </a:rPr>
              <a:t>地  址</a:t>
            </a:r>
            <a:endParaRPr kumimoji="0" lang="zh-CN" altLang="en-US" sz="1800" b="1">
              <a:latin typeface="Arial" panose="020B0604020202020204" pitchFamily="34" charset="0"/>
              <a:ea typeface="宋体" panose="02010600030101010101" pitchFamily="2" charset="-122"/>
            </a:endParaRPr>
          </a:p>
        </p:txBody>
      </p:sp>
      <p:grpSp>
        <p:nvGrpSpPr>
          <p:cNvPr id="69" name="组合 68"/>
          <p:cNvGrpSpPr/>
          <p:nvPr/>
        </p:nvGrpSpPr>
        <p:grpSpPr bwMode="auto">
          <a:xfrm>
            <a:off x="912813" y="5099996"/>
            <a:ext cx="1643062" cy="1143000"/>
            <a:chOff x="838200" y="4953000"/>
            <a:chExt cx="914400" cy="1143000"/>
          </a:xfrm>
        </p:grpSpPr>
        <p:sp>
          <p:nvSpPr>
            <p:cNvPr id="767069" name="Rectangle 9"/>
            <p:cNvSpPr>
              <a:spLocks noChangeArrowheads="1"/>
            </p:cNvSpPr>
            <p:nvPr/>
          </p:nvSpPr>
          <p:spPr bwMode="gray">
            <a:xfrm>
              <a:off x="838200" y="4953000"/>
              <a:ext cx="914400" cy="228600"/>
            </a:xfrm>
            <a:prstGeom prst="rect">
              <a:avLst/>
            </a:prstGeom>
            <a:solidFill>
              <a:srgbClr val="FFC000"/>
            </a:solidFill>
            <a:ln w="9525">
              <a:solidFill>
                <a:schemeClr val="tx1"/>
              </a:solidFill>
              <a:miter lim="800000"/>
            </a:ln>
          </p:spPr>
          <p:txBody>
            <a:bodyPr wrap="none" anchor="ctr"/>
            <a:lstStyle/>
            <a:p>
              <a:pPr algn="l"/>
              <a:r>
                <a:rPr kumimoji="0" lang="en-US" altLang="zh-CN" sz="1800" b="1" dirty="0">
                  <a:latin typeface="Arial" panose="020B0604020202020204" pitchFamily="34" charset="0"/>
                  <a:ea typeface="宋体" panose="02010600030101010101" pitchFamily="2" charset="-122"/>
                </a:rPr>
                <a:t>0x0000 0000</a:t>
              </a:r>
              <a:endParaRPr kumimoji="0" lang="en-US" altLang="zh-CN" sz="1800" b="1" dirty="0">
                <a:latin typeface="Arial" panose="020B0604020202020204" pitchFamily="34" charset="0"/>
                <a:ea typeface="宋体" panose="02010600030101010101" pitchFamily="2" charset="-122"/>
              </a:endParaRPr>
            </a:p>
          </p:txBody>
        </p:sp>
        <p:sp>
          <p:nvSpPr>
            <p:cNvPr id="767070" name="Rectangle 44"/>
            <p:cNvSpPr>
              <a:spLocks noChangeArrowheads="1"/>
            </p:cNvSpPr>
            <p:nvPr/>
          </p:nvSpPr>
          <p:spPr bwMode="gray">
            <a:xfrm>
              <a:off x="838200" y="5257800"/>
              <a:ext cx="914400" cy="228600"/>
            </a:xfrm>
            <a:prstGeom prst="rect">
              <a:avLst/>
            </a:prstGeom>
            <a:solidFill>
              <a:srgbClr val="FFC000"/>
            </a:solidFill>
            <a:ln w="9525">
              <a:solidFill>
                <a:schemeClr val="tx1"/>
              </a:solidFill>
              <a:miter lim="800000"/>
            </a:ln>
          </p:spPr>
          <p:txBody>
            <a:bodyPr wrap="none" anchor="ctr"/>
            <a:lstStyle/>
            <a:p>
              <a:pPr algn="l"/>
              <a:r>
                <a:rPr kumimoji="0" lang="en-US" altLang="zh-CN" sz="1800" b="1" dirty="0">
                  <a:latin typeface="Arial" panose="020B0604020202020204" pitchFamily="34" charset="0"/>
                  <a:ea typeface="宋体" panose="02010600030101010101" pitchFamily="2" charset="-122"/>
                </a:rPr>
                <a:t>0x0000 0004</a:t>
              </a:r>
              <a:endParaRPr kumimoji="0" lang="en-US" altLang="zh-CN" sz="1800" b="1" dirty="0">
                <a:latin typeface="Arial" panose="020B0604020202020204" pitchFamily="34" charset="0"/>
                <a:ea typeface="宋体" panose="02010600030101010101" pitchFamily="2" charset="-122"/>
              </a:endParaRPr>
            </a:p>
          </p:txBody>
        </p:sp>
        <p:sp>
          <p:nvSpPr>
            <p:cNvPr id="767071" name="Rectangle 45"/>
            <p:cNvSpPr>
              <a:spLocks noChangeArrowheads="1"/>
            </p:cNvSpPr>
            <p:nvPr/>
          </p:nvSpPr>
          <p:spPr bwMode="gray">
            <a:xfrm>
              <a:off x="838200" y="5562600"/>
              <a:ext cx="914400" cy="228600"/>
            </a:xfrm>
            <a:prstGeom prst="rect">
              <a:avLst/>
            </a:prstGeom>
            <a:solidFill>
              <a:srgbClr val="FFC000"/>
            </a:solidFill>
            <a:ln w="9525">
              <a:solidFill>
                <a:schemeClr val="tx1"/>
              </a:solidFill>
              <a:miter lim="800000"/>
            </a:ln>
          </p:spPr>
          <p:txBody>
            <a:bodyPr wrap="none" anchor="ctr"/>
            <a:lstStyle/>
            <a:p>
              <a:pPr algn="l"/>
              <a:r>
                <a:rPr kumimoji="0" lang="en-US" altLang="zh-CN" sz="1800" b="1">
                  <a:latin typeface="Arial" panose="020B0604020202020204" pitchFamily="34" charset="0"/>
                  <a:ea typeface="宋体" panose="02010600030101010101" pitchFamily="2" charset="-122"/>
                </a:rPr>
                <a:t>0x0000 0008</a:t>
              </a:r>
              <a:endParaRPr kumimoji="0" lang="en-US" altLang="zh-CN" sz="1800" b="1">
                <a:latin typeface="Arial" panose="020B0604020202020204" pitchFamily="34" charset="0"/>
                <a:ea typeface="宋体" panose="02010600030101010101" pitchFamily="2" charset="-122"/>
              </a:endParaRPr>
            </a:p>
          </p:txBody>
        </p:sp>
        <p:sp>
          <p:nvSpPr>
            <p:cNvPr id="767072" name="Rectangle 46"/>
            <p:cNvSpPr>
              <a:spLocks noChangeArrowheads="1"/>
            </p:cNvSpPr>
            <p:nvPr/>
          </p:nvSpPr>
          <p:spPr bwMode="gray">
            <a:xfrm>
              <a:off x="838200" y="5867400"/>
              <a:ext cx="914400" cy="228600"/>
            </a:xfrm>
            <a:prstGeom prst="rect">
              <a:avLst/>
            </a:prstGeom>
            <a:solidFill>
              <a:srgbClr val="FFC000"/>
            </a:solidFill>
            <a:ln w="9525">
              <a:solidFill>
                <a:schemeClr val="tx1"/>
              </a:solidFill>
              <a:miter lim="800000"/>
            </a:ln>
          </p:spPr>
          <p:txBody>
            <a:bodyPr wrap="none" anchor="ctr"/>
            <a:lstStyle/>
            <a:p>
              <a:pPr algn="l"/>
              <a:r>
                <a:rPr kumimoji="0" lang="en-US" altLang="zh-CN" sz="1800" b="1">
                  <a:latin typeface="Arial" panose="020B0604020202020204" pitchFamily="34" charset="0"/>
                  <a:ea typeface="宋体" panose="02010600030101010101" pitchFamily="2" charset="-122"/>
                </a:rPr>
                <a:t>0x0000 000C</a:t>
              </a:r>
              <a:endParaRPr kumimoji="0" lang="en-US" altLang="zh-CN" sz="1800" b="1">
                <a:latin typeface="Arial" panose="020B0604020202020204" pitchFamily="34" charset="0"/>
                <a:ea typeface="宋体" panose="02010600030101010101" pitchFamily="2" charset="-122"/>
              </a:endParaRPr>
            </a:p>
          </p:txBody>
        </p:sp>
      </p:grpSp>
      <p:sp>
        <p:nvSpPr>
          <p:cNvPr id="74" name="圆角矩形 73"/>
          <p:cNvSpPr/>
          <p:nvPr/>
        </p:nvSpPr>
        <p:spPr bwMode="auto">
          <a:xfrm>
            <a:off x="804866" y="4004624"/>
            <a:ext cx="2838440" cy="542924"/>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zh-CN" altLang="en-US" sz="2800" b="1" dirty="0">
                <a:solidFill>
                  <a:schemeClr val="tx1"/>
                </a:solidFill>
                <a:latin typeface="Arial" panose="020B0604020202020204" pitchFamily="34" charset="0"/>
                <a:ea typeface="宋体" panose="02010600030101010101" pitchFamily="2" charset="-122"/>
              </a:rPr>
              <a:t>数据的对齐方式</a:t>
            </a:r>
            <a:endParaRPr kumimoji="0" lang="zh-CN" altLang="en-US" sz="2800" b="1" dirty="0">
              <a:solidFill>
                <a:schemeClr val="tx1"/>
              </a:solidFill>
              <a:latin typeface="Arial" panose="020B0604020202020204" pitchFamily="34" charset="0"/>
              <a:ea typeface="宋体" panose="02010600030101010101" pitchFamily="2" charset="-122"/>
            </a:endParaRPr>
          </a:p>
        </p:txBody>
      </p:sp>
      <p:sp>
        <p:nvSpPr>
          <p:cNvPr id="78"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79" name="图示 78"/>
          <p:cNvGraphicFramePr/>
          <p:nvPr/>
        </p:nvGraphicFramePr>
        <p:xfrm>
          <a:off x="838200" y="1932922"/>
          <a:ext cx="7315200" cy="175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0" name="Rectangle 2"/>
          <p:cNvSpPr txBox="1">
            <a:spLocks noChangeArrowheads="1"/>
          </p:cNvSpPr>
          <p:nvPr/>
        </p:nvSpPr>
        <p:spPr bwMode="auto">
          <a:xfrm>
            <a:off x="208557" y="1225130"/>
            <a:ext cx="4435451" cy="547686"/>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处理器数据类型</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0-#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up)">
                                      <p:cBhvr>
                                        <p:cTn id="20" dur="500"/>
                                        <p:tgtEl>
                                          <p:spTgt spid="69"/>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Graphic spid="79"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D693551A-18B0-43C4-8C06-78656377F9EC}" type="slidenum">
              <a:rPr lang="en-US" altLang="zh-CN"/>
            </a:fld>
            <a:endParaRPr lang="en-US" altLang="zh-CN" b="0"/>
          </a:p>
        </p:txBody>
      </p:sp>
      <p:sp>
        <p:nvSpPr>
          <p:cNvPr id="787459" name="Rectangle 3"/>
          <p:cNvSpPr>
            <a:spLocks noChangeArrowheads="1"/>
          </p:cNvSpPr>
          <p:nvPr/>
        </p:nvSpPr>
        <p:spPr bwMode="auto">
          <a:xfrm>
            <a:off x="1187450" y="1844675"/>
            <a:ext cx="4164013" cy="457200"/>
          </a:xfrm>
          <a:prstGeom prst="rect">
            <a:avLst/>
          </a:prstGeom>
          <a:noFill/>
          <a:ln w="9525">
            <a:noFill/>
            <a:miter lim="800000"/>
          </a:ln>
          <a:effectLst/>
        </p:spPr>
        <p:txBody>
          <a:bodyPr wrap="none" anchor="ctr">
            <a:spAutoFit/>
          </a:bodyPr>
          <a:lstStyle/>
          <a:p>
            <a:pPr algn="l"/>
            <a:r>
              <a:rPr lang="zh-CN" altLang="en-US" sz="2400" b="1"/>
              <a:t>（</a:t>
            </a:r>
            <a:r>
              <a:rPr lang="en-US" altLang="zh-CN" sz="2400" b="1"/>
              <a:t>1</a:t>
            </a:r>
            <a:r>
              <a:rPr lang="zh-CN" altLang="en-US" sz="2400" b="1"/>
              <a:t>）大端模式（</a:t>
            </a:r>
            <a:r>
              <a:rPr lang="en-US" altLang="zh-CN" sz="2400" b="1"/>
              <a:t>big-endian</a:t>
            </a:r>
            <a:r>
              <a:rPr lang="zh-CN" altLang="en-US" sz="2400" b="1"/>
              <a:t>）</a:t>
            </a:r>
            <a:endParaRPr lang="zh-CN" altLang="en-US" sz="2400" b="1"/>
          </a:p>
        </p:txBody>
      </p:sp>
      <p:sp>
        <p:nvSpPr>
          <p:cNvPr id="787461"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87463" name="Object 7"/>
          <p:cNvGraphicFramePr>
            <a:graphicFrameLocks noGrp="1" noChangeAspect="1"/>
          </p:cNvGraphicFramePr>
          <p:nvPr>
            <p:ph idx="1"/>
          </p:nvPr>
        </p:nvGraphicFramePr>
        <p:xfrm>
          <a:off x="2528912" y="3500438"/>
          <a:ext cx="5472112" cy="1106487"/>
        </p:xfrm>
        <a:graphic>
          <a:graphicData uri="http://schemas.openxmlformats.org/presentationml/2006/ole">
            <mc:AlternateContent xmlns:mc="http://schemas.openxmlformats.org/markup-compatibility/2006">
              <mc:Choice xmlns:v="urn:schemas-microsoft-com:vml" Requires="v">
                <p:oleObj spid="_x0000_s787751" name="Visio" r:id="rId1" imgW="3517900" imgH="723900" progId="Visio.Drawing.11">
                  <p:embed/>
                </p:oleObj>
              </mc:Choice>
              <mc:Fallback>
                <p:oleObj name="Visio" r:id="rId1" imgW="3517900" imgH="723900" progId="Visio.Drawing.11">
                  <p:embed/>
                  <p:pic>
                    <p:nvPicPr>
                      <p:cNvPr id="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912" y="3500438"/>
                        <a:ext cx="5472112"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7465" name="Rectangle 9"/>
          <p:cNvSpPr>
            <a:spLocks noChangeArrowheads="1"/>
          </p:cNvSpPr>
          <p:nvPr/>
        </p:nvSpPr>
        <p:spPr bwMode="auto">
          <a:xfrm>
            <a:off x="1187434" y="5084763"/>
            <a:ext cx="1098550" cy="641350"/>
          </a:xfrm>
          <a:prstGeom prst="rect">
            <a:avLst/>
          </a:prstGeom>
          <a:noFill/>
          <a:ln w="9525">
            <a:noFill/>
            <a:miter lim="800000"/>
          </a:ln>
          <a:effectLst/>
        </p:spPr>
        <p:txBody>
          <a:bodyPr wrap="none">
            <a:spAutoFit/>
          </a:bodyPr>
          <a:lstStyle/>
          <a:p>
            <a:r>
              <a:rPr lang="zh-CN" altLang="en-US" sz="3600" b="1" dirty="0"/>
              <a:t>内存</a:t>
            </a:r>
            <a:endParaRPr lang="zh-CN" altLang="en-US" sz="3600" b="1" dirty="0"/>
          </a:p>
        </p:txBody>
      </p:sp>
      <p:sp>
        <p:nvSpPr>
          <p:cNvPr id="787466" name="Rectangle 10"/>
          <p:cNvSpPr>
            <a:spLocks noChangeArrowheads="1"/>
          </p:cNvSpPr>
          <p:nvPr/>
        </p:nvSpPr>
        <p:spPr bwMode="auto">
          <a:xfrm>
            <a:off x="1166815" y="3933825"/>
            <a:ext cx="1098550" cy="641350"/>
          </a:xfrm>
          <a:prstGeom prst="rect">
            <a:avLst/>
          </a:prstGeom>
          <a:noFill/>
          <a:ln w="9525">
            <a:noFill/>
            <a:miter lim="800000"/>
          </a:ln>
          <a:effectLst/>
        </p:spPr>
        <p:txBody>
          <a:bodyPr wrap="none">
            <a:spAutoFit/>
          </a:bodyPr>
          <a:lstStyle/>
          <a:p>
            <a:r>
              <a:rPr lang="zh-CN" altLang="en-US" sz="3600" b="1" dirty="0"/>
              <a:t>数据</a:t>
            </a:r>
            <a:endParaRPr lang="zh-CN" altLang="en-US" sz="3600" b="1" dirty="0"/>
          </a:p>
        </p:txBody>
      </p:sp>
      <p:sp>
        <p:nvSpPr>
          <p:cNvPr id="13"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2" name="Rectangle 2"/>
          <p:cNvSpPr txBox="1">
            <a:spLocks noChangeArrowheads="1"/>
          </p:cNvSpPr>
          <p:nvPr/>
        </p:nvSpPr>
        <p:spPr bwMode="auto">
          <a:xfrm>
            <a:off x="642910" y="1095364"/>
            <a:ext cx="4435451" cy="547686"/>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的存储器格式</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14" name="Rectangle 80"/>
          <p:cNvSpPr>
            <a:spLocks noChangeArrowheads="1"/>
          </p:cNvSpPr>
          <p:nvPr/>
        </p:nvSpPr>
        <p:spPr bwMode="auto">
          <a:xfrm>
            <a:off x="900113" y="2275522"/>
            <a:ext cx="7488237" cy="1198880"/>
          </a:xfrm>
          <a:prstGeom prst="rect">
            <a:avLst/>
          </a:prstGeom>
          <a:noFill/>
          <a:ln w="9525">
            <a:noFill/>
            <a:miter lim="800000"/>
          </a:ln>
          <a:effectLst/>
        </p:spPr>
        <p:txBody>
          <a:bodyPr anchor="ctr">
            <a:spAutoFit/>
          </a:bodyPr>
          <a:lstStyle/>
          <a:p>
            <a:pPr algn="l">
              <a:lnSpc>
                <a:spcPct val="150000"/>
              </a:lnSpc>
            </a:pPr>
            <a:r>
              <a:rPr lang="en-US" altLang="zh-CN" sz="2400" b="1" dirty="0"/>
              <a:t>        </a:t>
            </a:r>
            <a:r>
              <a:rPr lang="zh-CN" altLang="en-US" sz="2400" b="1" dirty="0"/>
              <a:t>所谓的大端模式，是指数据的</a:t>
            </a:r>
            <a:r>
              <a:rPr lang="zh-CN" altLang="en-US" sz="2400" b="1" dirty="0">
                <a:solidFill>
                  <a:srgbClr val="FF0000"/>
                </a:solidFill>
              </a:rPr>
              <a:t>低位</a:t>
            </a:r>
            <a:r>
              <a:rPr lang="zh-CN" altLang="en-US" sz="2400" b="1" dirty="0"/>
              <a:t>保存在内存的</a:t>
            </a:r>
            <a:r>
              <a:rPr lang="zh-CN" altLang="en-US" sz="2400" b="1" dirty="0">
                <a:solidFill>
                  <a:srgbClr val="FF0000"/>
                </a:solidFill>
              </a:rPr>
              <a:t>高地址</a:t>
            </a:r>
            <a:r>
              <a:rPr lang="zh-CN" altLang="en-US" sz="2400" b="1" dirty="0"/>
              <a:t>中，而数据的</a:t>
            </a:r>
            <a:r>
              <a:rPr lang="zh-CN" altLang="en-US" sz="2400" b="1" dirty="0">
                <a:solidFill>
                  <a:srgbClr val="FF0000"/>
                </a:solidFill>
              </a:rPr>
              <a:t>高位</a:t>
            </a:r>
            <a:r>
              <a:rPr lang="zh-CN" altLang="en-US" sz="2400" b="1" dirty="0"/>
              <a:t>保存在内存的</a:t>
            </a:r>
            <a:r>
              <a:rPr lang="zh-CN" altLang="en-US" sz="2400" b="1" dirty="0">
                <a:solidFill>
                  <a:srgbClr val="FF0000"/>
                </a:solidFill>
              </a:rPr>
              <a:t>低地址</a:t>
            </a:r>
            <a:r>
              <a:rPr lang="zh-CN" altLang="en-US" sz="2400" b="1" dirty="0"/>
              <a:t>中。</a:t>
            </a:r>
            <a:endParaRPr lang="zh-CN" altLang="en-US" sz="2400" b="1" dirty="0"/>
          </a:p>
        </p:txBody>
      </p:sp>
      <p:graphicFrame>
        <p:nvGraphicFramePr>
          <p:cNvPr id="787464" name="Object 8"/>
          <p:cNvGraphicFramePr>
            <a:graphicFrameLocks noChangeAspect="1"/>
          </p:cNvGraphicFramePr>
          <p:nvPr/>
        </p:nvGraphicFramePr>
        <p:xfrm>
          <a:off x="2528911" y="4705350"/>
          <a:ext cx="5327650" cy="1081088"/>
        </p:xfrm>
        <a:graphic>
          <a:graphicData uri="http://schemas.openxmlformats.org/presentationml/2006/ole">
            <mc:AlternateContent xmlns:mc="http://schemas.openxmlformats.org/markup-compatibility/2006">
              <mc:Choice xmlns:v="urn:schemas-microsoft-com:vml" Requires="v">
                <p:oleObj spid="_x0000_s787752" name="Visio" r:id="rId3" imgW="3517900" imgH="723900" progId="Visio.Drawing.11">
                  <p:embed/>
                </p:oleObj>
              </mc:Choice>
              <mc:Fallback>
                <p:oleObj name="Visio" r:id="rId3" imgW="3517900" imgH="723900"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911" y="4705350"/>
                        <a:ext cx="53276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7466"/>
                                        </p:tgtEl>
                                        <p:attrNameLst>
                                          <p:attrName>style.visibility</p:attrName>
                                        </p:attrNameLst>
                                      </p:cBhvr>
                                      <p:to>
                                        <p:strVal val="visible"/>
                                      </p:to>
                                    </p:set>
                                    <p:animEffect transition="in" filter="checkerboard(across)">
                                      <p:cBhvr>
                                        <p:cTn id="7" dur="500"/>
                                        <p:tgtEl>
                                          <p:spTgt spid="78746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87463"/>
                                        </p:tgtEl>
                                        <p:attrNameLst>
                                          <p:attrName>style.visibility</p:attrName>
                                        </p:attrNameLst>
                                      </p:cBhvr>
                                      <p:to>
                                        <p:strVal val="visible"/>
                                      </p:to>
                                    </p:set>
                                    <p:animEffect transition="in" filter="checkerboard(across)">
                                      <p:cBhvr>
                                        <p:cTn id="11" dur="500"/>
                                        <p:tgtEl>
                                          <p:spTgt spid="78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0CE5BB32-922D-4844-BC83-32D3B9D80B87}" type="slidenum">
              <a:rPr lang="en-US" altLang="zh-CN"/>
            </a:fld>
            <a:endParaRPr lang="en-US" altLang="zh-CN" b="0"/>
          </a:p>
        </p:txBody>
      </p:sp>
      <p:sp>
        <p:nvSpPr>
          <p:cNvPr id="786435" name="Rectangle 3"/>
          <p:cNvSpPr>
            <a:spLocks noChangeArrowheads="1"/>
          </p:cNvSpPr>
          <p:nvPr/>
        </p:nvSpPr>
        <p:spPr bwMode="auto">
          <a:xfrm>
            <a:off x="1187450" y="1844675"/>
            <a:ext cx="4164013" cy="457200"/>
          </a:xfrm>
          <a:prstGeom prst="rect">
            <a:avLst/>
          </a:prstGeom>
          <a:noFill/>
          <a:ln w="9525">
            <a:noFill/>
            <a:miter lim="800000"/>
          </a:ln>
          <a:effectLst/>
        </p:spPr>
        <p:txBody>
          <a:bodyPr wrap="none" anchor="ctr">
            <a:spAutoFit/>
          </a:bodyPr>
          <a:lstStyle/>
          <a:p>
            <a:pPr algn="l"/>
            <a:r>
              <a:rPr lang="zh-CN" altLang="en-US" sz="2400" b="1"/>
              <a:t>（</a:t>
            </a:r>
            <a:r>
              <a:rPr lang="en-US" altLang="zh-CN" sz="2400" b="1"/>
              <a:t>1</a:t>
            </a:r>
            <a:r>
              <a:rPr lang="zh-CN" altLang="en-US" sz="2400" b="1"/>
              <a:t>）大端模式（</a:t>
            </a:r>
            <a:r>
              <a:rPr lang="en-US" altLang="zh-CN" sz="2400" b="1"/>
              <a:t>big-endian</a:t>
            </a:r>
            <a:r>
              <a:rPr lang="zh-CN" altLang="en-US" sz="2400" b="1"/>
              <a:t>）</a:t>
            </a:r>
            <a:endParaRPr lang="zh-CN" altLang="en-US" sz="2400" b="1"/>
          </a:p>
        </p:txBody>
      </p:sp>
      <p:sp>
        <p:nvSpPr>
          <p:cNvPr id="786437"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86438" name="Object 6"/>
          <p:cNvGraphicFramePr>
            <a:graphicFrameLocks noChangeAspect="1"/>
          </p:cNvGraphicFramePr>
          <p:nvPr/>
        </p:nvGraphicFramePr>
        <p:xfrm>
          <a:off x="2528911" y="4705367"/>
          <a:ext cx="5327650" cy="1081087"/>
        </p:xfrm>
        <a:graphic>
          <a:graphicData uri="http://schemas.openxmlformats.org/presentationml/2006/ole">
            <mc:AlternateContent xmlns:mc="http://schemas.openxmlformats.org/markup-compatibility/2006">
              <mc:Choice xmlns:v="urn:schemas-microsoft-com:vml" Requires="v">
                <p:oleObj spid="_x0000_s786729" name="Visio" r:id="rId1" imgW="2483485" imgH="511175" progId="Visio.Drawing.11">
                  <p:embed/>
                </p:oleObj>
              </mc:Choice>
              <mc:Fallback>
                <p:oleObj name="Visio" r:id="rId1" imgW="2483485" imgH="511175"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911" y="4705367"/>
                        <a:ext cx="5327650"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6441" name="Rectangle 9"/>
          <p:cNvSpPr>
            <a:spLocks noChangeArrowheads="1"/>
          </p:cNvSpPr>
          <p:nvPr/>
        </p:nvSpPr>
        <p:spPr bwMode="auto">
          <a:xfrm>
            <a:off x="1187434" y="5084763"/>
            <a:ext cx="1098550" cy="641350"/>
          </a:xfrm>
          <a:prstGeom prst="rect">
            <a:avLst/>
          </a:prstGeom>
          <a:noFill/>
          <a:ln w="9525">
            <a:noFill/>
            <a:miter lim="800000"/>
          </a:ln>
          <a:effectLst/>
        </p:spPr>
        <p:txBody>
          <a:bodyPr wrap="none">
            <a:spAutoFit/>
          </a:bodyPr>
          <a:lstStyle/>
          <a:p>
            <a:r>
              <a:rPr lang="zh-CN" altLang="en-US" sz="3600" b="1" dirty="0"/>
              <a:t>内存</a:t>
            </a:r>
            <a:endParaRPr lang="zh-CN" altLang="en-US" sz="3600" b="1" dirty="0"/>
          </a:p>
        </p:txBody>
      </p:sp>
      <p:sp>
        <p:nvSpPr>
          <p:cNvPr id="786442" name="Rectangle 10"/>
          <p:cNvSpPr>
            <a:spLocks noChangeArrowheads="1"/>
          </p:cNvSpPr>
          <p:nvPr/>
        </p:nvSpPr>
        <p:spPr bwMode="auto">
          <a:xfrm>
            <a:off x="1166815" y="3933825"/>
            <a:ext cx="1098550" cy="641350"/>
          </a:xfrm>
          <a:prstGeom prst="rect">
            <a:avLst/>
          </a:prstGeom>
          <a:noFill/>
          <a:ln w="9525">
            <a:noFill/>
            <a:miter lim="800000"/>
          </a:ln>
          <a:effectLst/>
        </p:spPr>
        <p:txBody>
          <a:bodyPr wrap="none">
            <a:spAutoFit/>
          </a:bodyPr>
          <a:lstStyle/>
          <a:p>
            <a:r>
              <a:rPr lang="zh-CN" altLang="en-US" sz="3600" b="1" dirty="0"/>
              <a:t>数据</a:t>
            </a:r>
            <a:endParaRPr lang="zh-CN" altLang="en-US" sz="3600" b="1" dirty="0"/>
          </a:p>
        </p:txBody>
      </p:sp>
      <p:sp>
        <p:nvSpPr>
          <p:cNvPr id="13"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2" name="Rectangle 2"/>
          <p:cNvSpPr txBox="1">
            <a:spLocks noChangeArrowheads="1"/>
          </p:cNvSpPr>
          <p:nvPr/>
        </p:nvSpPr>
        <p:spPr bwMode="auto">
          <a:xfrm>
            <a:off x="642910" y="1095364"/>
            <a:ext cx="4435451" cy="547686"/>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的存储器格式</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14" name="Rectangle 80"/>
          <p:cNvSpPr>
            <a:spLocks noChangeArrowheads="1"/>
          </p:cNvSpPr>
          <p:nvPr/>
        </p:nvSpPr>
        <p:spPr bwMode="auto">
          <a:xfrm>
            <a:off x="900113" y="2275522"/>
            <a:ext cx="7488237" cy="1198880"/>
          </a:xfrm>
          <a:prstGeom prst="rect">
            <a:avLst/>
          </a:prstGeom>
          <a:noFill/>
          <a:ln w="9525">
            <a:noFill/>
            <a:miter lim="800000"/>
          </a:ln>
          <a:effectLst/>
        </p:spPr>
        <p:txBody>
          <a:bodyPr anchor="ctr">
            <a:spAutoFit/>
          </a:bodyPr>
          <a:lstStyle/>
          <a:p>
            <a:pPr algn="l">
              <a:lnSpc>
                <a:spcPct val="150000"/>
              </a:lnSpc>
            </a:pPr>
            <a:r>
              <a:rPr lang="en-US" altLang="zh-CN" sz="2400" b="1" dirty="0"/>
              <a:t>        </a:t>
            </a:r>
            <a:r>
              <a:rPr lang="zh-CN" altLang="en-US" sz="2400" b="1" dirty="0"/>
              <a:t>所谓的大端模式，是指数据的</a:t>
            </a:r>
            <a:r>
              <a:rPr lang="zh-CN" altLang="en-US" sz="2400" b="1" dirty="0">
                <a:solidFill>
                  <a:srgbClr val="FF0000"/>
                </a:solidFill>
              </a:rPr>
              <a:t>低位</a:t>
            </a:r>
            <a:r>
              <a:rPr lang="zh-CN" altLang="en-US" sz="2400" b="1" dirty="0"/>
              <a:t>保存在内存的</a:t>
            </a:r>
            <a:r>
              <a:rPr lang="zh-CN" altLang="en-US" sz="2400" b="1" dirty="0">
                <a:solidFill>
                  <a:srgbClr val="FF0000"/>
                </a:solidFill>
              </a:rPr>
              <a:t>高地址</a:t>
            </a:r>
            <a:r>
              <a:rPr lang="zh-CN" altLang="en-US" sz="2400" b="1" dirty="0"/>
              <a:t>中，而数据的</a:t>
            </a:r>
            <a:r>
              <a:rPr lang="zh-CN" altLang="en-US" sz="2400" b="1" dirty="0">
                <a:solidFill>
                  <a:srgbClr val="FF0000"/>
                </a:solidFill>
              </a:rPr>
              <a:t>高位</a:t>
            </a:r>
            <a:r>
              <a:rPr lang="zh-CN" altLang="en-US" sz="2400" b="1" dirty="0"/>
              <a:t>保存在内存的</a:t>
            </a:r>
            <a:r>
              <a:rPr lang="zh-CN" altLang="en-US" sz="2400" b="1" dirty="0">
                <a:solidFill>
                  <a:srgbClr val="FF0000"/>
                </a:solidFill>
              </a:rPr>
              <a:t>低地址</a:t>
            </a:r>
            <a:r>
              <a:rPr lang="zh-CN" altLang="en-US" sz="2400" b="1" dirty="0"/>
              <a:t>中。</a:t>
            </a:r>
            <a:endParaRPr lang="zh-CN" altLang="en-US" sz="2400" b="1" dirty="0"/>
          </a:p>
        </p:txBody>
      </p:sp>
      <p:graphicFrame>
        <p:nvGraphicFramePr>
          <p:cNvPr id="786440" name="Object 8"/>
          <p:cNvGraphicFramePr>
            <a:graphicFrameLocks noChangeAspect="1"/>
          </p:cNvGraphicFramePr>
          <p:nvPr/>
        </p:nvGraphicFramePr>
        <p:xfrm>
          <a:off x="2528912" y="3500438"/>
          <a:ext cx="5472112" cy="1106487"/>
        </p:xfrm>
        <a:graphic>
          <a:graphicData uri="http://schemas.openxmlformats.org/presentationml/2006/ole">
            <mc:AlternateContent xmlns:mc="http://schemas.openxmlformats.org/markup-compatibility/2006">
              <mc:Choice xmlns:v="urn:schemas-microsoft-com:vml" Requires="v">
                <p:oleObj spid="_x0000_s786730" name="Visio" r:id="rId3" imgW="3517900" imgH="723900" progId="Visio.Drawing.11">
                  <p:embed/>
                </p:oleObj>
              </mc:Choice>
              <mc:Fallback>
                <p:oleObj name="Visio" r:id="rId3" imgW="3517900" imgH="723900"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912" y="3500438"/>
                        <a:ext cx="5472112"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曲线连接符 4"/>
          <p:cNvCxnSpPr/>
          <p:nvPr/>
        </p:nvCxnSpPr>
        <p:spPr>
          <a:xfrm rot="10800000" flipV="1">
            <a:off x="3636010" y="4573270"/>
            <a:ext cx="3520440" cy="583565"/>
          </a:xfrm>
          <a:prstGeom prst="curvedConnector3">
            <a:avLst>
              <a:gd name="adj1" fmla="val 49982"/>
            </a:avLst>
          </a:prstGeom>
          <a:solidFill>
            <a:schemeClr val="accent1"/>
          </a:solidFill>
          <a:ln w="28575" cap="flat" cmpd="sng" algn="ctr">
            <a:solidFill>
              <a:srgbClr val="FF0000"/>
            </a:solidFill>
            <a:prstDash val="solid"/>
            <a:miter lim="800000"/>
            <a:headEnd type="none" w="med" len="med"/>
            <a:tailEnd type="arrow" w="med" len="med"/>
          </a:ln>
        </p:spPr>
      </p:cxnSp>
      <p:cxnSp>
        <p:nvCxnSpPr>
          <p:cNvPr id="3" name="直接箭头连接符 2"/>
          <p:cNvCxnSpPr/>
          <p:nvPr/>
        </p:nvCxnSpPr>
        <p:spPr>
          <a:xfrm>
            <a:off x="3462020" y="4553585"/>
            <a:ext cx="3342005" cy="531495"/>
          </a:xfrm>
          <a:prstGeom prst="straightConnector1">
            <a:avLst/>
          </a:prstGeom>
          <a:solidFill>
            <a:schemeClr val="accent1"/>
          </a:solidFill>
          <a:ln w="28575" cap="flat" cmpd="sng" algn="ctr">
            <a:solidFill>
              <a:srgbClr val="0000FF"/>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98BBF32B-98B0-4FA0-BBBD-3F9F344FF34C}" type="slidenum">
              <a:rPr lang="en-US" altLang="zh-CN"/>
            </a:fld>
            <a:endParaRPr lang="en-US" altLang="zh-CN" b="0"/>
          </a:p>
        </p:txBody>
      </p:sp>
      <p:sp>
        <p:nvSpPr>
          <p:cNvPr id="769027" name="Rectangle 3"/>
          <p:cNvSpPr>
            <a:spLocks noChangeArrowheads="1"/>
          </p:cNvSpPr>
          <p:nvPr/>
        </p:nvSpPr>
        <p:spPr bwMode="auto">
          <a:xfrm>
            <a:off x="1187450" y="1844675"/>
            <a:ext cx="4424363" cy="457200"/>
          </a:xfrm>
          <a:prstGeom prst="rect">
            <a:avLst/>
          </a:prstGeom>
          <a:noFill/>
          <a:ln w="9525">
            <a:noFill/>
            <a:miter lim="800000"/>
          </a:ln>
          <a:effectLst/>
        </p:spPr>
        <p:txBody>
          <a:bodyPr wrap="none" anchor="ctr">
            <a:spAutoFit/>
          </a:bodyPr>
          <a:lstStyle/>
          <a:p>
            <a:pPr algn="l"/>
            <a:r>
              <a:rPr lang="zh-CN" altLang="en-US" sz="2400" b="1"/>
              <a:t>（</a:t>
            </a:r>
            <a:r>
              <a:rPr lang="en-US" altLang="zh-CN" sz="2400" b="1"/>
              <a:t>2</a:t>
            </a:r>
            <a:r>
              <a:rPr lang="zh-CN" altLang="en-US" sz="2400" b="1"/>
              <a:t>）小端模式（</a:t>
            </a:r>
            <a:r>
              <a:rPr lang="en-US" altLang="zh-CN" sz="2400" b="1"/>
              <a:t>little-endian</a:t>
            </a:r>
            <a:r>
              <a:rPr lang="zh-CN" altLang="en-US" sz="2400" b="1"/>
              <a:t>） </a:t>
            </a:r>
            <a:endParaRPr lang="zh-CN" altLang="en-US" sz="2400" b="1"/>
          </a:p>
        </p:txBody>
      </p:sp>
      <p:sp>
        <p:nvSpPr>
          <p:cNvPr id="769028" name="Rectangle 4"/>
          <p:cNvSpPr>
            <a:spLocks noChangeArrowheads="1"/>
          </p:cNvSpPr>
          <p:nvPr/>
        </p:nvSpPr>
        <p:spPr bwMode="auto">
          <a:xfrm>
            <a:off x="900113" y="2237632"/>
            <a:ext cx="7135812" cy="1124585"/>
          </a:xfrm>
          <a:prstGeom prst="rect">
            <a:avLst/>
          </a:prstGeom>
          <a:noFill/>
          <a:ln w="9525">
            <a:noFill/>
            <a:miter lim="800000"/>
          </a:ln>
          <a:effectLst/>
        </p:spPr>
        <p:txBody>
          <a:bodyPr anchor="ctr">
            <a:spAutoFit/>
          </a:bodyPr>
          <a:lstStyle/>
          <a:p>
            <a:pPr algn="l">
              <a:lnSpc>
                <a:spcPct val="140000"/>
              </a:lnSpc>
            </a:pPr>
            <a:r>
              <a:rPr lang="en-US" altLang="zh-CN" sz="2400" b="1" dirty="0" smtClean="0"/>
              <a:t>        </a:t>
            </a:r>
            <a:r>
              <a:rPr lang="zh-CN" altLang="en-US" sz="2400" b="1" dirty="0" smtClean="0"/>
              <a:t>所谓</a:t>
            </a:r>
            <a:r>
              <a:rPr lang="zh-CN" altLang="en-US" sz="2400" b="1" dirty="0"/>
              <a:t>的小端模式，是指数据的</a:t>
            </a:r>
            <a:r>
              <a:rPr lang="zh-CN" altLang="en-US" sz="2400" b="1" dirty="0">
                <a:solidFill>
                  <a:srgbClr val="FF0000"/>
                </a:solidFill>
              </a:rPr>
              <a:t>低位保存在内存的低地址</a:t>
            </a:r>
            <a:r>
              <a:rPr lang="zh-CN" altLang="en-US" sz="2400" b="1" dirty="0"/>
              <a:t>中，而  数据的高位保存在内存的高地址中。 </a:t>
            </a:r>
            <a:endParaRPr lang="zh-CN" altLang="en-US" sz="2400" b="1" dirty="0"/>
          </a:p>
        </p:txBody>
      </p:sp>
      <p:sp>
        <p:nvSpPr>
          <p:cNvPr id="12"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13" name="Object 8"/>
          <p:cNvGraphicFramePr>
            <a:graphicFrameLocks noChangeAspect="1"/>
          </p:cNvGraphicFramePr>
          <p:nvPr/>
        </p:nvGraphicFramePr>
        <p:xfrm>
          <a:off x="2484438" y="4940300"/>
          <a:ext cx="5327650" cy="1081088"/>
        </p:xfrm>
        <a:graphic>
          <a:graphicData uri="http://schemas.openxmlformats.org/presentationml/2006/ole">
            <mc:AlternateContent xmlns:mc="http://schemas.openxmlformats.org/markup-compatibility/2006">
              <mc:Choice xmlns:v="urn:schemas-microsoft-com:vml" Requires="v">
                <p:oleObj spid="_x0000_s769179" name="Visio" r:id="rId1" imgW="2483485" imgH="511175" progId="Visio.Drawing.11">
                  <p:embed/>
                </p:oleObj>
              </mc:Choice>
              <mc:Fallback>
                <p:oleObj name="Visio" r:id="rId1" imgW="2483485" imgH="511175" progId="Visio.Drawing.11">
                  <p:embed/>
                  <p:pic>
                    <p:nvPicPr>
                      <p:cNvPr id="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940300"/>
                        <a:ext cx="53276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0"/>
          <p:cNvSpPr>
            <a:spLocks noChangeArrowheads="1"/>
          </p:cNvSpPr>
          <p:nvPr/>
        </p:nvSpPr>
        <p:spPr bwMode="auto">
          <a:xfrm>
            <a:off x="1117600" y="5227638"/>
            <a:ext cx="1098550" cy="641350"/>
          </a:xfrm>
          <a:prstGeom prst="rect">
            <a:avLst/>
          </a:prstGeom>
          <a:noFill/>
          <a:ln w="9525">
            <a:noFill/>
            <a:miter lim="800000"/>
          </a:ln>
          <a:effectLst/>
        </p:spPr>
        <p:txBody>
          <a:bodyPr wrap="none">
            <a:spAutoFit/>
          </a:bodyPr>
          <a:lstStyle/>
          <a:p>
            <a:r>
              <a:rPr lang="zh-CN" altLang="en-US" sz="3600" b="1" dirty="0"/>
              <a:t>内存</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EFCB501E-EEF2-42C4-B495-8EB175E1812D}" type="slidenum">
              <a:rPr lang="en-US" altLang="zh-CN"/>
            </a:fld>
            <a:endParaRPr lang="en-US" altLang="zh-CN" b="0"/>
          </a:p>
        </p:txBody>
      </p:sp>
      <p:sp>
        <p:nvSpPr>
          <p:cNvPr id="790531" name="Rectangle 3"/>
          <p:cNvSpPr>
            <a:spLocks noChangeArrowheads="1"/>
          </p:cNvSpPr>
          <p:nvPr/>
        </p:nvSpPr>
        <p:spPr bwMode="auto">
          <a:xfrm>
            <a:off x="1187450" y="1844675"/>
            <a:ext cx="4424363" cy="457200"/>
          </a:xfrm>
          <a:prstGeom prst="rect">
            <a:avLst/>
          </a:prstGeom>
          <a:noFill/>
          <a:ln w="9525">
            <a:noFill/>
            <a:miter lim="800000"/>
          </a:ln>
          <a:effectLst/>
        </p:spPr>
        <p:txBody>
          <a:bodyPr wrap="none" anchor="ctr">
            <a:spAutoFit/>
          </a:bodyPr>
          <a:lstStyle/>
          <a:p>
            <a:pPr algn="l"/>
            <a:r>
              <a:rPr lang="zh-CN" altLang="en-US" sz="2400" b="1"/>
              <a:t>（</a:t>
            </a:r>
            <a:r>
              <a:rPr lang="en-US" altLang="zh-CN" sz="2400" b="1"/>
              <a:t>2</a:t>
            </a:r>
            <a:r>
              <a:rPr lang="zh-CN" altLang="en-US" sz="2400" b="1"/>
              <a:t>）小端模式（</a:t>
            </a:r>
            <a:r>
              <a:rPr lang="en-US" altLang="zh-CN" sz="2400" b="1"/>
              <a:t>little-endian</a:t>
            </a:r>
            <a:r>
              <a:rPr lang="zh-CN" altLang="en-US" sz="2400" b="1"/>
              <a:t>） </a:t>
            </a:r>
            <a:endParaRPr lang="zh-CN" altLang="en-US" sz="2400" b="1"/>
          </a:p>
        </p:txBody>
      </p:sp>
      <p:sp>
        <p:nvSpPr>
          <p:cNvPr id="790533"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790534" name="Rectangle 6"/>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90536" name="Object 8"/>
          <p:cNvGraphicFramePr>
            <a:graphicFrameLocks noChangeAspect="1"/>
          </p:cNvGraphicFramePr>
          <p:nvPr/>
        </p:nvGraphicFramePr>
        <p:xfrm>
          <a:off x="2484438" y="4940300"/>
          <a:ext cx="5327650" cy="1081088"/>
        </p:xfrm>
        <a:graphic>
          <a:graphicData uri="http://schemas.openxmlformats.org/presentationml/2006/ole">
            <mc:AlternateContent xmlns:mc="http://schemas.openxmlformats.org/markup-compatibility/2006">
              <mc:Choice xmlns:v="urn:schemas-microsoft-com:vml" Requires="v">
                <p:oleObj spid="_x0000_s790824" name="Visio" r:id="rId1" imgW="2483485" imgH="511175" progId="Visio.Drawing.11">
                  <p:embed/>
                </p:oleObj>
              </mc:Choice>
              <mc:Fallback>
                <p:oleObj name="Visio" r:id="rId1" imgW="2483485" imgH="511175"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940300"/>
                        <a:ext cx="53276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0537" name="Object 9"/>
          <p:cNvGraphicFramePr>
            <a:graphicFrameLocks noChangeAspect="1"/>
          </p:cNvGraphicFramePr>
          <p:nvPr/>
        </p:nvGraphicFramePr>
        <p:xfrm>
          <a:off x="2413000" y="3643313"/>
          <a:ext cx="5472113" cy="1106487"/>
        </p:xfrm>
        <a:graphic>
          <a:graphicData uri="http://schemas.openxmlformats.org/presentationml/2006/ole">
            <mc:AlternateContent xmlns:mc="http://schemas.openxmlformats.org/markup-compatibility/2006">
              <mc:Choice xmlns:v="urn:schemas-microsoft-com:vml" Requires="v">
                <p:oleObj spid="_x0000_s790825" name="Visio" r:id="rId3" imgW="2483485" imgH="511175" progId="Visio.Drawing.11">
                  <p:embed/>
                </p:oleObj>
              </mc:Choice>
              <mc:Fallback>
                <p:oleObj name="Visio" r:id="rId3" imgW="2483485" imgH="511175" progId="Visio.Drawing.11">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3643313"/>
                        <a:ext cx="5472113"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0538" name="Rectangle 10"/>
          <p:cNvSpPr>
            <a:spLocks noChangeArrowheads="1"/>
          </p:cNvSpPr>
          <p:nvPr/>
        </p:nvSpPr>
        <p:spPr bwMode="auto">
          <a:xfrm>
            <a:off x="1117600" y="5227638"/>
            <a:ext cx="1098550" cy="641350"/>
          </a:xfrm>
          <a:prstGeom prst="rect">
            <a:avLst/>
          </a:prstGeom>
          <a:noFill/>
          <a:ln w="9525">
            <a:noFill/>
            <a:miter lim="800000"/>
          </a:ln>
          <a:effectLst/>
        </p:spPr>
        <p:txBody>
          <a:bodyPr wrap="none">
            <a:spAutoFit/>
          </a:bodyPr>
          <a:lstStyle/>
          <a:p>
            <a:r>
              <a:rPr lang="zh-CN" altLang="en-US" sz="3600" b="1" dirty="0"/>
              <a:t>内存</a:t>
            </a:r>
            <a:endParaRPr lang="zh-CN" altLang="en-US" sz="3600" b="1" dirty="0"/>
          </a:p>
        </p:txBody>
      </p:sp>
      <p:sp>
        <p:nvSpPr>
          <p:cNvPr id="790539" name="Rectangle 11"/>
          <p:cNvSpPr>
            <a:spLocks noChangeArrowheads="1"/>
          </p:cNvSpPr>
          <p:nvPr/>
        </p:nvSpPr>
        <p:spPr bwMode="auto">
          <a:xfrm>
            <a:off x="1115996" y="4076700"/>
            <a:ext cx="1098550" cy="641350"/>
          </a:xfrm>
          <a:prstGeom prst="rect">
            <a:avLst/>
          </a:prstGeom>
          <a:noFill/>
          <a:ln w="9525">
            <a:noFill/>
            <a:miter lim="800000"/>
          </a:ln>
          <a:effectLst/>
        </p:spPr>
        <p:txBody>
          <a:bodyPr wrap="none">
            <a:spAutoFit/>
          </a:bodyPr>
          <a:lstStyle/>
          <a:p>
            <a:r>
              <a:rPr lang="zh-CN" altLang="en-US" sz="3600" b="1" dirty="0"/>
              <a:t>数据</a:t>
            </a:r>
            <a:endParaRPr lang="zh-CN" altLang="en-US" sz="3600" b="1" dirty="0"/>
          </a:p>
        </p:txBody>
      </p:sp>
      <p:sp>
        <p:nvSpPr>
          <p:cNvPr id="14"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6" name="Rectangle 4"/>
          <p:cNvSpPr>
            <a:spLocks noChangeArrowheads="1"/>
          </p:cNvSpPr>
          <p:nvPr/>
        </p:nvSpPr>
        <p:spPr bwMode="auto">
          <a:xfrm>
            <a:off x="900113" y="2237632"/>
            <a:ext cx="7135812" cy="1124585"/>
          </a:xfrm>
          <a:prstGeom prst="rect">
            <a:avLst/>
          </a:prstGeom>
          <a:noFill/>
          <a:ln w="9525">
            <a:noFill/>
            <a:miter lim="800000"/>
          </a:ln>
          <a:effectLst/>
        </p:spPr>
        <p:txBody>
          <a:bodyPr anchor="ctr">
            <a:spAutoFit/>
          </a:bodyPr>
          <a:lstStyle/>
          <a:p>
            <a:pPr algn="l">
              <a:lnSpc>
                <a:spcPct val="140000"/>
              </a:lnSpc>
            </a:pPr>
            <a:r>
              <a:rPr lang="en-US" altLang="zh-CN" sz="2400" b="1" dirty="0" smtClean="0"/>
              <a:t>        </a:t>
            </a:r>
            <a:r>
              <a:rPr lang="zh-CN" altLang="en-US" sz="2400" b="1" dirty="0" smtClean="0"/>
              <a:t>所谓</a:t>
            </a:r>
            <a:r>
              <a:rPr lang="zh-CN" altLang="en-US" sz="2400" b="1" dirty="0"/>
              <a:t>的小端模式，是指数据的</a:t>
            </a:r>
            <a:r>
              <a:rPr lang="zh-CN" altLang="en-US" sz="2400" b="1" dirty="0">
                <a:solidFill>
                  <a:srgbClr val="FF0000"/>
                </a:solidFill>
              </a:rPr>
              <a:t>低位</a:t>
            </a:r>
            <a:r>
              <a:rPr lang="zh-CN" altLang="en-US" sz="2400" b="1" dirty="0"/>
              <a:t>保存在内存的</a:t>
            </a:r>
            <a:r>
              <a:rPr lang="zh-CN" altLang="en-US" sz="2400" b="1" dirty="0">
                <a:solidFill>
                  <a:srgbClr val="FF0000"/>
                </a:solidFill>
              </a:rPr>
              <a:t>低地址</a:t>
            </a:r>
            <a:r>
              <a:rPr lang="zh-CN" altLang="en-US" sz="2400" b="1" dirty="0"/>
              <a:t>中，而  数据的</a:t>
            </a:r>
            <a:r>
              <a:rPr lang="zh-CN" altLang="en-US" sz="2400" b="1" dirty="0">
                <a:solidFill>
                  <a:srgbClr val="FF0000"/>
                </a:solidFill>
              </a:rPr>
              <a:t>高位</a:t>
            </a:r>
            <a:r>
              <a:rPr lang="zh-CN" altLang="en-US" sz="2400" b="1" dirty="0"/>
              <a:t>保存在内存的</a:t>
            </a:r>
            <a:r>
              <a:rPr lang="zh-CN" altLang="en-US" sz="2400" b="1" dirty="0">
                <a:solidFill>
                  <a:srgbClr val="FF0000"/>
                </a:solidFill>
              </a:rPr>
              <a:t>高地址</a:t>
            </a:r>
            <a:r>
              <a:rPr lang="zh-CN" altLang="en-US" sz="2400" b="1" dirty="0"/>
              <a:t>中。 </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0539"/>
                                        </p:tgtEl>
                                        <p:attrNameLst>
                                          <p:attrName>style.visibility</p:attrName>
                                        </p:attrNameLst>
                                      </p:cBhvr>
                                      <p:to>
                                        <p:strVal val="visible"/>
                                      </p:to>
                                    </p:set>
                                    <p:animEffect transition="in" filter="checkerboard(across)">
                                      <p:cBhvr>
                                        <p:cTn id="7" dur="500"/>
                                        <p:tgtEl>
                                          <p:spTgt spid="790539"/>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90537"/>
                                        </p:tgtEl>
                                        <p:attrNameLst>
                                          <p:attrName>style.visibility</p:attrName>
                                        </p:attrNameLst>
                                      </p:cBhvr>
                                      <p:to>
                                        <p:strVal val="visible"/>
                                      </p:to>
                                    </p:set>
                                    <p:animEffect transition="in" filter="checkerboard(across)">
                                      <p:cBhvr>
                                        <p:cTn id="11" dur="500"/>
                                        <p:tgtEl>
                                          <p:spTgt spid="79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608CABDC-D8F6-4B7A-B5E2-82085F34AA0A}" type="slidenum">
              <a:rPr lang="en-US" altLang="zh-CN"/>
            </a:fld>
            <a:endParaRPr lang="en-US" altLang="zh-CN" b="0"/>
          </a:p>
        </p:txBody>
      </p:sp>
      <p:sp>
        <p:nvSpPr>
          <p:cNvPr id="791555" name="Rectangle 3"/>
          <p:cNvSpPr>
            <a:spLocks noChangeArrowheads="1"/>
          </p:cNvSpPr>
          <p:nvPr/>
        </p:nvSpPr>
        <p:spPr bwMode="auto">
          <a:xfrm>
            <a:off x="1187450" y="1844675"/>
            <a:ext cx="4424363" cy="457200"/>
          </a:xfrm>
          <a:prstGeom prst="rect">
            <a:avLst/>
          </a:prstGeom>
          <a:noFill/>
          <a:ln w="9525">
            <a:noFill/>
            <a:miter lim="800000"/>
          </a:ln>
          <a:effectLst/>
        </p:spPr>
        <p:txBody>
          <a:bodyPr wrap="none" anchor="ctr">
            <a:spAutoFit/>
          </a:bodyPr>
          <a:lstStyle/>
          <a:p>
            <a:pPr algn="l"/>
            <a:r>
              <a:rPr lang="zh-CN" altLang="en-US" sz="2400" b="1"/>
              <a:t>（</a:t>
            </a:r>
            <a:r>
              <a:rPr lang="en-US" altLang="zh-CN" sz="2400" b="1"/>
              <a:t>2</a:t>
            </a:r>
            <a:r>
              <a:rPr lang="zh-CN" altLang="en-US" sz="2400" b="1"/>
              <a:t>）小端模式（</a:t>
            </a:r>
            <a:r>
              <a:rPr lang="en-US" altLang="zh-CN" sz="2400" b="1"/>
              <a:t>little-endian</a:t>
            </a:r>
            <a:r>
              <a:rPr lang="zh-CN" altLang="en-US" sz="2400" b="1"/>
              <a:t>） </a:t>
            </a:r>
            <a:endParaRPr lang="zh-CN" altLang="en-US" sz="2400" b="1"/>
          </a:p>
        </p:txBody>
      </p:sp>
      <p:sp>
        <p:nvSpPr>
          <p:cNvPr id="791557"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791558" name="Rectangle 6"/>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14"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2" name="Object 9"/>
          <p:cNvGraphicFramePr>
            <a:graphicFrameLocks noChangeAspect="1"/>
          </p:cNvGraphicFramePr>
          <p:nvPr/>
        </p:nvGraphicFramePr>
        <p:xfrm>
          <a:off x="2413000" y="3643313"/>
          <a:ext cx="5472113" cy="1106487"/>
        </p:xfrm>
        <a:graphic>
          <a:graphicData uri="http://schemas.openxmlformats.org/presentationml/2006/ole">
            <mc:AlternateContent xmlns:mc="http://schemas.openxmlformats.org/markup-compatibility/2006">
              <mc:Choice xmlns:v="urn:schemas-microsoft-com:vml" Requires="v">
                <p:oleObj spid="_x0000_s791849" name="Visio" r:id="rId1" imgW="2483485" imgH="511175" progId="Visio.Drawing.11">
                  <p:embed/>
                </p:oleObj>
              </mc:Choice>
              <mc:Fallback>
                <p:oleObj name="Visio" r:id="rId1" imgW="2483485" imgH="511175" progId="Visio.Drawing.11">
                  <p:embed/>
                  <p:pic>
                    <p:nvPicPr>
                      <p:cNvPr id="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3643313"/>
                        <a:ext cx="5472113"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0"/>
          <p:cNvGraphicFramePr>
            <a:graphicFrameLocks noChangeAspect="1"/>
          </p:cNvGraphicFramePr>
          <p:nvPr/>
        </p:nvGraphicFramePr>
        <p:xfrm>
          <a:off x="2484438" y="4940300"/>
          <a:ext cx="5327650" cy="1081088"/>
        </p:xfrm>
        <a:graphic>
          <a:graphicData uri="http://schemas.openxmlformats.org/presentationml/2006/ole">
            <mc:AlternateContent xmlns:mc="http://schemas.openxmlformats.org/markup-compatibility/2006">
              <mc:Choice xmlns:v="urn:schemas-microsoft-com:vml" Requires="v">
                <p:oleObj spid="_x0000_s791850" name="Visio" r:id="rId3" imgW="3517900" imgH="723900" progId="Visio.Drawing.11">
                  <p:embed/>
                </p:oleObj>
              </mc:Choice>
              <mc:Fallback>
                <p:oleObj name="Visio" r:id="rId3" imgW="3517900" imgH="723900"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940300"/>
                        <a:ext cx="53276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p:cNvSpPr>
            <a:spLocks noChangeArrowheads="1"/>
          </p:cNvSpPr>
          <p:nvPr/>
        </p:nvSpPr>
        <p:spPr bwMode="auto">
          <a:xfrm>
            <a:off x="1117600" y="5227638"/>
            <a:ext cx="1098550" cy="641350"/>
          </a:xfrm>
          <a:prstGeom prst="rect">
            <a:avLst/>
          </a:prstGeom>
          <a:noFill/>
          <a:ln w="9525">
            <a:noFill/>
            <a:miter lim="800000"/>
          </a:ln>
          <a:effectLst/>
        </p:spPr>
        <p:txBody>
          <a:bodyPr wrap="none">
            <a:spAutoFit/>
          </a:bodyPr>
          <a:lstStyle/>
          <a:p>
            <a:r>
              <a:rPr lang="zh-CN" altLang="en-US" sz="3600" b="1"/>
              <a:t>内存</a:t>
            </a:r>
            <a:endParaRPr lang="zh-CN" altLang="en-US" sz="3600" b="1"/>
          </a:p>
        </p:txBody>
      </p:sp>
      <p:sp>
        <p:nvSpPr>
          <p:cNvPr id="17" name="Rectangle 11"/>
          <p:cNvSpPr>
            <a:spLocks noChangeArrowheads="1"/>
          </p:cNvSpPr>
          <p:nvPr/>
        </p:nvSpPr>
        <p:spPr bwMode="auto">
          <a:xfrm>
            <a:off x="1115996" y="4076700"/>
            <a:ext cx="1098550" cy="641350"/>
          </a:xfrm>
          <a:prstGeom prst="rect">
            <a:avLst/>
          </a:prstGeom>
          <a:noFill/>
          <a:ln w="9525">
            <a:noFill/>
            <a:miter lim="800000"/>
          </a:ln>
          <a:effectLst/>
        </p:spPr>
        <p:txBody>
          <a:bodyPr wrap="none">
            <a:spAutoFit/>
          </a:bodyPr>
          <a:lstStyle/>
          <a:p>
            <a:r>
              <a:rPr lang="zh-CN" altLang="en-US" sz="3600" b="1" dirty="0"/>
              <a:t>数据</a:t>
            </a:r>
            <a:endParaRPr lang="zh-CN" altLang="en-US" sz="3600" b="1" dirty="0"/>
          </a:p>
        </p:txBody>
      </p:sp>
      <p:sp>
        <p:nvSpPr>
          <p:cNvPr id="4" name="Rectangle 4"/>
          <p:cNvSpPr>
            <a:spLocks noChangeArrowheads="1"/>
          </p:cNvSpPr>
          <p:nvPr/>
        </p:nvSpPr>
        <p:spPr bwMode="auto">
          <a:xfrm>
            <a:off x="2897505" y="3359785"/>
            <a:ext cx="4303395" cy="645160"/>
          </a:xfrm>
          <a:prstGeom prst="rect">
            <a:avLst/>
          </a:prstGeom>
          <a:solidFill>
            <a:srgbClr val="0000FF"/>
          </a:solidFill>
          <a:ln w="9525">
            <a:noFill/>
            <a:miter lim="800000"/>
          </a:ln>
          <a:effectLst/>
        </p:spPr>
        <p:txBody>
          <a:bodyPr wrap="square" anchor="ctr">
            <a:spAutoFit/>
          </a:bodyPr>
          <a:p>
            <a:pPr algn="ctr">
              <a:lnSpc>
                <a:spcPct val="150000"/>
              </a:lnSpc>
            </a:pPr>
            <a:r>
              <a:rPr lang="en-US" altLang="zh-CN" sz="2400" b="1" dirty="0" smtClean="0">
                <a:solidFill>
                  <a:schemeClr val="bg1"/>
                </a:solidFill>
              </a:rPr>
              <a:t> </a:t>
            </a:r>
            <a:r>
              <a:rPr lang="zh-CN" altLang="en-US" sz="2400" b="1" dirty="0" smtClean="0">
                <a:solidFill>
                  <a:schemeClr val="bg1"/>
                </a:solidFill>
              </a:rPr>
              <a:t>小端齐、大端反</a:t>
            </a:r>
            <a:endParaRPr lang="zh-CN" altLang="en-US" sz="2400" b="1" dirty="0" smtClean="0">
              <a:solidFill>
                <a:schemeClr val="bg1"/>
              </a:solidFill>
            </a:endParaRPr>
          </a:p>
        </p:txBody>
      </p:sp>
      <p:cxnSp>
        <p:nvCxnSpPr>
          <p:cNvPr id="5" name="曲线连接符 4"/>
          <p:cNvCxnSpPr/>
          <p:nvPr/>
        </p:nvCxnSpPr>
        <p:spPr>
          <a:xfrm rot="5400000">
            <a:off x="6551930" y="4904740"/>
            <a:ext cx="648335" cy="287655"/>
          </a:xfrm>
          <a:prstGeom prst="curvedConnector3">
            <a:avLst>
              <a:gd name="adj1" fmla="val 50049"/>
            </a:avLst>
          </a:prstGeom>
          <a:solidFill>
            <a:schemeClr val="accent1"/>
          </a:solidFill>
          <a:ln w="28575" cap="flat" cmpd="sng" algn="ctr">
            <a:solidFill>
              <a:srgbClr val="FF0000"/>
            </a:solidFill>
            <a:prstDash val="solid"/>
            <a:miter lim="800000"/>
            <a:headEnd type="none" w="med" len="med"/>
            <a:tailEnd type="arrow" w="med" len="med"/>
          </a:ln>
        </p:spPr>
      </p:cxnSp>
      <p:cxnSp>
        <p:nvCxnSpPr>
          <p:cNvPr id="7" name="曲线连接符 6"/>
          <p:cNvCxnSpPr/>
          <p:nvPr/>
        </p:nvCxnSpPr>
        <p:spPr>
          <a:xfrm rot="5400000">
            <a:off x="3148965" y="4930140"/>
            <a:ext cx="648335" cy="287655"/>
          </a:xfrm>
          <a:prstGeom prst="curvedConnector3">
            <a:avLst>
              <a:gd name="adj1" fmla="val 50049"/>
            </a:avLst>
          </a:prstGeom>
          <a:solidFill>
            <a:schemeClr val="accent1"/>
          </a:solidFill>
          <a:ln w="28575" cap="flat" cmpd="sng" algn="ctr">
            <a:solidFill>
              <a:srgbClr val="FF0000"/>
            </a:solidFill>
            <a:prstDash val="solid"/>
            <a:miter lim="800000"/>
            <a:headEnd type="none" w="med" len="med"/>
            <a:tailEnd type="arrow" w="med" len="med"/>
          </a:ln>
        </p:spPr>
      </p:cxnSp>
      <p:sp>
        <p:nvSpPr>
          <p:cNvPr id="6" name="Rectangle 4"/>
          <p:cNvSpPr>
            <a:spLocks noChangeArrowheads="1"/>
          </p:cNvSpPr>
          <p:nvPr/>
        </p:nvSpPr>
        <p:spPr bwMode="auto">
          <a:xfrm>
            <a:off x="900113" y="2237632"/>
            <a:ext cx="7135812" cy="1124585"/>
          </a:xfrm>
          <a:prstGeom prst="rect">
            <a:avLst/>
          </a:prstGeom>
          <a:noFill/>
          <a:ln w="9525">
            <a:noFill/>
            <a:miter lim="800000"/>
          </a:ln>
          <a:effectLst/>
        </p:spPr>
        <p:txBody>
          <a:bodyPr anchor="ctr">
            <a:spAutoFit/>
          </a:bodyPr>
          <a:p>
            <a:pPr algn="l">
              <a:lnSpc>
                <a:spcPct val="140000"/>
              </a:lnSpc>
            </a:pPr>
            <a:r>
              <a:rPr lang="en-US" altLang="zh-CN" sz="2400" b="1" dirty="0" smtClean="0"/>
              <a:t>        </a:t>
            </a:r>
            <a:r>
              <a:rPr lang="zh-CN" altLang="en-US" sz="2400" b="1" dirty="0" smtClean="0"/>
              <a:t>所谓</a:t>
            </a:r>
            <a:r>
              <a:rPr lang="zh-CN" altLang="en-US" sz="2400" b="1" dirty="0"/>
              <a:t>的小端模式，是指数据的</a:t>
            </a:r>
            <a:r>
              <a:rPr lang="zh-CN" altLang="en-US" sz="2400" b="1" dirty="0">
                <a:solidFill>
                  <a:srgbClr val="FF0000"/>
                </a:solidFill>
              </a:rPr>
              <a:t>低位</a:t>
            </a:r>
            <a:r>
              <a:rPr lang="zh-CN" altLang="en-US" sz="2400" b="1" dirty="0"/>
              <a:t>保存在内存的</a:t>
            </a:r>
            <a:r>
              <a:rPr lang="zh-CN" altLang="en-US" sz="2400" b="1" dirty="0">
                <a:solidFill>
                  <a:srgbClr val="FF0000"/>
                </a:solidFill>
              </a:rPr>
              <a:t>低地址</a:t>
            </a:r>
            <a:r>
              <a:rPr lang="zh-CN" altLang="en-US" sz="2400" b="1" dirty="0"/>
              <a:t>中，而  数据的</a:t>
            </a:r>
            <a:r>
              <a:rPr lang="zh-CN" altLang="en-US" sz="2400" b="1" dirty="0">
                <a:solidFill>
                  <a:srgbClr val="FF0000"/>
                </a:solidFill>
              </a:rPr>
              <a:t>高位</a:t>
            </a:r>
            <a:r>
              <a:rPr lang="zh-CN" altLang="en-US" sz="2400" b="1" dirty="0"/>
              <a:t>保存在内存的</a:t>
            </a:r>
            <a:r>
              <a:rPr lang="zh-CN" altLang="en-US" sz="2400" b="1" dirty="0">
                <a:solidFill>
                  <a:srgbClr val="FF0000"/>
                </a:solidFill>
              </a:rPr>
              <a:t>高地址</a:t>
            </a:r>
            <a:r>
              <a:rPr lang="zh-CN" altLang="en-US" sz="2400" b="1" dirty="0"/>
              <a:t>中。 </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6A0FB643-B407-4705-8AD0-76350E6FA64C}" type="slidenum">
              <a:rPr lang="en-US" altLang="zh-CN"/>
            </a:fld>
            <a:endParaRPr lang="en-US" altLang="zh-CN" b="0"/>
          </a:p>
        </p:txBody>
      </p:sp>
      <p:sp>
        <p:nvSpPr>
          <p:cNvPr id="770053"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770058" name="Rectangle 10"/>
          <p:cNvSpPr>
            <a:spLocks noChangeArrowheads="1"/>
          </p:cNvSpPr>
          <p:nvPr/>
        </p:nvSpPr>
        <p:spPr bwMode="auto">
          <a:xfrm>
            <a:off x="0" y="2600325"/>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70057" name="Object 9"/>
          <p:cNvGraphicFramePr>
            <a:graphicFrameLocks noChangeAspect="1"/>
          </p:cNvGraphicFramePr>
          <p:nvPr/>
        </p:nvGraphicFramePr>
        <p:xfrm>
          <a:off x="2843213" y="3574412"/>
          <a:ext cx="2990850" cy="3213100"/>
        </p:xfrm>
        <a:graphic>
          <a:graphicData uri="http://schemas.openxmlformats.org/presentationml/2006/ole">
            <mc:AlternateContent xmlns:mc="http://schemas.openxmlformats.org/markup-compatibility/2006">
              <mc:Choice xmlns:v="urn:schemas-microsoft-com:vml" Requires="v">
                <p:oleObj spid="_x0000_s770201" name="Visio" r:id="rId1" imgW="2070100" imgH="2222500" progId="Visio.Drawing.11">
                  <p:embed/>
                </p:oleObj>
              </mc:Choice>
              <mc:Fallback>
                <p:oleObj name="Visio" r:id="rId1" imgW="2070100" imgH="2222500" progId="Visio.Drawing.11">
                  <p:embed/>
                  <p:pic>
                    <p:nvPicPr>
                      <p:cNvPr id="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574412"/>
                        <a:ext cx="2990850" cy="321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0060" name="Rectangle 12"/>
          <p:cNvSpPr>
            <a:spLocks noChangeArrowheads="1"/>
          </p:cNvSpPr>
          <p:nvPr/>
        </p:nvSpPr>
        <p:spPr bwMode="auto">
          <a:xfrm>
            <a:off x="0" y="2590800"/>
            <a:ext cx="9144000" cy="0"/>
          </a:xfrm>
          <a:prstGeom prst="rect">
            <a:avLst/>
          </a:prstGeom>
          <a:noFill/>
          <a:ln w="9525">
            <a:noFill/>
            <a:miter lim="800000"/>
          </a:ln>
          <a:effectLst/>
        </p:spPr>
        <p:txBody>
          <a:bodyPr wrap="none" anchor="ctr">
            <a:spAutoFit/>
          </a:bodyPr>
          <a:lstStyle/>
          <a:p>
            <a:endParaRPr lang="zh-CN" altLang="en-US"/>
          </a:p>
        </p:txBody>
      </p:sp>
      <p:sp>
        <p:nvSpPr>
          <p:cNvPr id="1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0" name="Rectangle 8"/>
          <p:cNvSpPr>
            <a:spLocks noChangeArrowheads="1"/>
          </p:cNvSpPr>
          <p:nvPr/>
        </p:nvSpPr>
        <p:spPr bwMode="auto">
          <a:xfrm>
            <a:off x="755650" y="1072404"/>
            <a:ext cx="7777163" cy="1984375"/>
          </a:xfrm>
          <a:prstGeom prst="rect">
            <a:avLst/>
          </a:prstGeom>
          <a:noFill/>
          <a:ln w="9525">
            <a:noFill/>
            <a:miter lim="800000"/>
          </a:ln>
          <a:effectLst/>
        </p:spPr>
        <p:txBody>
          <a:bodyPr bIns="0" anchor="ctr">
            <a:spAutoFit/>
          </a:bodyPr>
          <a:lstStyle/>
          <a:p>
            <a:pPr algn="l">
              <a:lnSpc>
                <a:spcPct val="150000"/>
              </a:lnSpc>
            </a:pPr>
            <a:r>
              <a:rPr lang="zh-CN" altLang="en-US" sz="2800" b="1" dirty="0" smtClean="0"/>
              <a:t>例：若寄存器</a:t>
            </a:r>
            <a:r>
              <a:rPr lang="en-US" altLang="zh-CN" sz="2800" b="1" dirty="0" smtClean="0">
                <a:solidFill>
                  <a:srgbClr val="FF0000"/>
                </a:solidFill>
              </a:rPr>
              <a:t>R1=0x12345678</a:t>
            </a:r>
            <a:r>
              <a:rPr lang="zh-CN" altLang="en-US" sz="2800" b="1" dirty="0" smtClean="0"/>
              <a:t>，分别按小端模式和大端模式存储在</a:t>
            </a:r>
            <a:r>
              <a:rPr lang="en-US" altLang="zh-CN" sz="2800" b="1" dirty="0" smtClean="0"/>
              <a:t>0x2000</a:t>
            </a:r>
            <a:r>
              <a:rPr lang="zh-CN" altLang="en-US" sz="2800" b="1" dirty="0" smtClean="0"/>
              <a:t>字单元中，试分别画出两种模式下内存的存储内容，并标出内存地址。</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70057"/>
                                        </p:tgtEl>
                                        <p:attrNameLst>
                                          <p:attrName>style.visibility</p:attrName>
                                        </p:attrNameLst>
                                      </p:cBhvr>
                                      <p:to>
                                        <p:strVal val="visible"/>
                                      </p:to>
                                    </p:set>
                                    <p:animEffect transition="in" filter="checkerboard(across)">
                                      <p:cBhvr>
                                        <p:cTn id="7" dur="500"/>
                                        <p:tgtEl>
                                          <p:spTgt spid="770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a:xfrm>
            <a:off x="0" y="6788488"/>
            <a:ext cx="533400" cy="381000"/>
          </a:xfrm>
        </p:spPr>
        <p:txBody>
          <a:bodyPr/>
          <a:lstStyle/>
          <a:p>
            <a:fld id="{9AD9ED6D-88BE-46D0-9D44-8B5ED1BBAAD2}" type="slidenum">
              <a:rPr lang="en-US" altLang="zh-CN"/>
            </a:fld>
            <a:endParaRPr lang="en-US" altLang="zh-CN" b="0"/>
          </a:p>
        </p:txBody>
      </p:sp>
      <p:sp>
        <p:nvSpPr>
          <p:cNvPr id="795651" name="Rectangle 3"/>
          <p:cNvSpPr>
            <a:spLocks noChangeArrowheads="1"/>
          </p:cNvSpPr>
          <p:nvPr/>
        </p:nvSpPr>
        <p:spPr bwMode="auto">
          <a:xfrm>
            <a:off x="0" y="3592830"/>
            <a:ext cx="9144000" cy="0"/>
          </a:xfrm>
          <a:prstGeom prst="rect">
            <a:avLst/>
          </a:prstGeom>
          <a:noFill/>
          <a:ln w="9525">
            <a:noFill/>
            <a:miter lim="800000"/>
          </a:ln>
          <a:effectLst/>
        </p:spPr>
        <p:txBody>
          <a:bodyPr wrap="none" anchor="ctr">
            <a:spAutoFit/>
          </a:bodyPr>
          <a:lstStyle/>
          <a:p>
            <a:endParaRPr lang="zh-CN" altLang="en-US"/>
          </a:p>
        </p:txBody>
      </p:sp>
      <p:sp>
        <p:nvSpPr>
          <p:cNvPr id="795653" name="Rectangle 5"/>
          <p:cNvSpPr>
            <a:spLocks noChangeArrowheads="1"/>
          </p:cNvSpPr>
          <p:nvPr/>
        </p:nvSpPr>
        <p:spPr bwMode="auto">
          <a:xfrm>
            <a:off x="0" y="3030855"/>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95654" name="Object 6"/>
          <p:cNvGraphicFramePr>
            <a:graphicFrameLocks noChangeAspect="1"/>
          </p:cNvGraphicFramePr>
          <p:nvPr/>
        </p:nvGraphicFramePr>
        <p:xfrm>
          <a:off x="1331913" y="3359463"/>
          <a:ext cx="2951877" cy="3170739"/>
        </p:xfrm>
        <a:graphic>
          <a:graphicData uri="http://schemas.openxmlformats.org/presentationml/2006/ole">
            <mc:AlternateContent xmlns:mc="http://schemas.openxmlformats.org/markup-compatibility/2006">
              <mc:Choice xmlns:v="urn:schemas-microsoft-com:vml" Requires="v">
                <p:oleObj spid="_x0000_s795945" name="Visio" r:id="rId1" imgW="1461135" imgH="1569085" progId="Visio.Drawing.11">
                  <p:embed/>
                </p:oleObj>
              </mc:Choice>
              <mc:Fallback>
                <p:oleObj name="Visio" r:id="rId1" imgW="1461135" imgH="1569085"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359463"/>
                        <a:ext cx="2951877" cy="3170739"/>
                      </a:xfrm>
                      <a:prstGeom prst="rect">
                        <a:avLst/>
                      </a:prstGeom>
                      <a:noFill/>
                    </p:spPr>
                  </p:pic>
                </p:oleObj>
              </mc:Fallback>
            </mc:AlternateContent>
          </a:graphicData>
        </a:graphic>
      </p:graphicFrame>
      <p:sp>
        <p:nvSpPr>
          <p:cNvPr id="795655" name="Rectangle 7"/>
          <p:cNvSpPr>
            <a:spLocks noChangeArrowheads="1"/>
          </p:cNvSpPr>
          <p:nvPr/>
        </p:nvSpPr>
        <p:spPr bwMode="auto">
          <a:xfrm>
            <a:off x="0" y="302133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795656" name="Object 8"/>
          <p:cNvGraphicFramePr>
            <a:graphicFrameLocks noChangeAspect="1"/>
          </p:cNvGraphicFramePr>
          <p:nvPr/>
        </p:nvGraphicFramePr>
        <p:xfrm>
          <a:off x="5148262" y="3359463"/>
          <a:ext cx="2919157" cy="3170740"/>
        </p:xfrm>
        <a:graphic>
          <a:graphicData uri="http://schemas.openxmlformats.org/presentationml/2006/ole">
            <mc:AlternateContent xmlns:mc="http://schemas.openxmlformats.org/markup-compatibility/2006">
              <mc:Choice xmlns:v="urn:schemas-microsoft-com:vml" Requires="v">
                <p:oleObj spid="_x0000_s795946" name="Visio" r:id="rId3" imgW="1461135" imgH="1586865" progId="Visio.Drawing.11">
                  <p:embed/>
                </p:oleObj>
              </mc:Choice>
              <mc:Fallback>
                <p:oleObj name="Visio" r:id="rId3" imgW="1461135" imgH="1586865"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2" y="3359463"/>
                        <a:ext cx="2919157" cy="3170740"/>
                      </a:xfrm>
                      <a:prstGeom prst="rect">
                        <a:avLst/>
                      </a:prstGeom>
                      <a:noFill/>
                    </p:spPr>
                  </p:pic>
                </p:oleObj>
              </mc:Fallback>
            </mc:AlternateContent>
          </a:graphicData>
        </a:graphic>
      </p:graphicFrame>
      <p:sp>
        <p:nvSpPr>
          <p:cNvPr id="12"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处理器的存储系统</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1" name="Rectangle 8"/>
          <p:cNvSpPr>
            <a:spLocks noChangeArrowheads="1"/>
          </p:cNvSpPr>
          <p:nvPr/>
        </p:nvSpPr>
        <p:spPr bwMode="auto">
          <a:xfrm>
            <a:off x="755650" y="1072404"/>
            <a:ext cx="7777163" cy="1984375"/>
          </a:xfrm>
          <a:prstGeom prst="rect">
            <a:avLst/>
          </a:prstGeom>
          <a:noFill/>
          <a:ln w="9525">
            <a:noFill/>
            <a:miter lim="800000"/>
          </a:ln>
          <a:effectLst/>
        </p:spPr>
        <p:txBody>
          <a:bodyPr bIns="0" anchor="ctr">
            <a:spAutoFit/>
          </a:bodyPr>
          <a:lstStyle/>
          <a:p>
            <a:pPr algn="l">
              <a:lnSpc>
                <a:spcPct val="150000"/>
              </a:lnSpc>
            </a:pPr>
            <a:r>
              <a:rPr lang="zh-CN" altLang="en-US" sz="2800" b="1" dirty="0" smtClean="0"/>
              <a:t>例：若寄存器</a:t>
            </a:r>
            <a:r>
              <a:rPr lang="en-US" altLang="zh-CN" sz="2800" b="1" dirty="0" smtClean="0">
                <a:solidFill>
                  <a:srgbClr val="FF0000"/>
                </a:solidFill>
              </a:rPr>
              <a:t>R1=0x12345678</a:t>
            </a:r>
            <a:r>
              <a:rPr lang="zh-CN" altLang="en-US" sz="2800" b="1" dirty="0" smtClean="0"/>
              <a:t>，分别按小端模式和大端模式存储在</a:t>
            </a:r>
            <a:r>
              <a:rPr lang="en-US" altLang="zh-CN" sz="2800" b="1" dirty="0" smtClean="0"/>
              <a:t>0x2000</a:t>
            </a:r>
            <a:r>
              <a:rPr lang="zh-CN" altLang="en-US" sz="2800" b="1" dirty="0" smtClean="0"/>
              <a:t>字单元中，试分别画出两种模式下内存的存储内容，并标出内存地址。</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95654"/>
                                        </p:tgtEl>
                                        <p:attrNameLst>
                                          <p:attrName>style.visibility</p:attrName>
                                        </p:attrNameLst>
                                      </p:cBhvr>
                                      <p:to>
                                        <p:strVal val="visible"/>
                                      </p:to>
                                    </p:set>
                                    <p:animEffect transition="in" filter="checkerboard(across)">
                                      <p:cBhvr>
                                        <p:cTn id="7" dur="500"/>
                                        <p:tgtEl>
                                          <p:spTgt spid="7956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95656"/>
                                        </p:tgtEl>
                                        <p:attrNameLst>
                                          <p:attrName>style.visibility</p:attrName>
                                        </p:attrNameLst>
                                      </p:cBhvr>
                                      <p:to>
                                        <p:strVal val="visible"/>
                                      </p:to>
                                    </p:set>
                                    <p:animEffect transition="in" filter="checkerboard(across)">
                                      <p:cBhvr>
                                        <p:cTn id="12" dur="500"/>
                                        <p:tgtEl>
                                          <p:spTgt spid="795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88840"/>
            <a:ext cx="8229600" cy="2304256"/>
          </a:xfrm>
          <a:ln w="76200">
            <a:solidFill>
              <a:srgbClr val="000099"/>
            </a:solidFill>
            <a:miter lim="800000"/>
          </a:ln>
        </p:spPr>
        <p:txBody>
          <a:bodyPr/>
          <a:lstStyle/>
          <a:p>
            <a:r>
              <a:rPr lang="en-US" altLang="zh-CN" b="1" dirty="0" smtClean="0"/>
              <a:t>2.2.5 ARM</a:t>
            </a:r>
            <a:r>
              <a:rPr lang="zh-CN" altLang="en-US" b="1" dirty="0" smtClean="0"/>
              <a:t>处理器的状态（拓展</a:t>
            </a:r>
            <a:r>
              <a:rPr lang="zh-CN" altLang="en-US" b="1" dirty="0" smtClean="0"/>
              <a:t>）</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C392AF9-1AC1-4B6B-8B0D-D87C759DE4BD}" type="slidenum">
              <a:rPr lang="en-US" altLang="zh-CN"/>
            </a:fld>
            <a:endParaRPr lang="en-US" altLang="zh-CN" b="0"/>
          </a:p>
        </p:txBody>
      </p:sp>
      <p:sp>
        <p:nvSpPr>
          <p:cNvPr id="772099" name="Rectangle 3"/>
          <p:cNvSpPr>
            <a:spLocks noGrp="1" noChangeArrowheads="1"/>
          </p:cNvSpPr>
          <p:nvPr>
            <p:ph type="body" idx="1"/>
          </p:nvPr>
        </p:nvSpPr>
        <p:spPr>
          <a:xfrm>
            <a:off x="868902" y="1398803"/>
            <a:ext cx="7772400" cy="685800"/>
          </a:xfrm>
          <a:noFill/>
        </p:spPr>
        <p:txBody>
          <a:bodyPr/>
          <a:lstStyle/>
          <a:p>
            <a:r>
              <a:rPr lang="zh-CN" altLang="en-US" sz="3600" b="1" dirty="0"/>
              <a:t>处理器状态</a:t>
            </a:r>
            <a:endParaRPr lang="zh-CN" altLang="en-US" sz="3600" b="1" dirty="0"/>
          </a:p>
        </p:txBody>
      </p:sp>
      <p:sp>
        <p:nvSpPr>
          <p:cNvPr id="772100" name="Text Box 4"/>
          <p:cNvSpPr txBox="1">
            <a:spLocks noChangeArrowheads="1"/>
          </p:cNvSpPr>
          <p:nvPr/>
        </p:nvSpPr>
        <p:spPr bwMode="auto">
          <a:xfrm>
            <a:off x="868902" y="4500245"/>
            <a:ext cx="7772400" cy="1569660"/>
          </a:xfrm>
          <a:prstGeom prst="rect">
            <a:avLst/>
          </a:prstGeom>
          <a:noFill/>
          <a:ln w="9525">
            <a:noFill/>
            <a:miter lim="800000"/>
          </a:ln>
          <a:effectLst/>
        </p:spPr>
        <p:txBody>
          <a:bodyPr wrap="square">
            <a:spAutoFit/>
          </a:bodyPr>
          <a:lstStyle/>
          <a:p>
            <a:pPr lvl="1" algn="l">
              <a:lnSpc>
                <a:spcPct val="150000"/>
              </a:lnSpc>
              <a:spcBef>
                <a:spcPct val="50000"/>
              </a:spcBef>
              <a:buClr>
                <a:srgbClr val="0000FF"/>
              </a:buClr>
              <a:buFont typeface="Wingdings" panose="05000000000000000000" pitchFamily="2" charset="2"/>
              <a:buNone/>
            </a:pPr>
            <a:r>
              <a:rPr lang="en-US" altLang="zh-CN" sz="3200" b="1" dirty="0" smtClean="0">
                <a:solidFill>
                  <a:srgbClr val="0000FF"/>
                </a:solidFill>
                <a:latin typeface="微软雅黑" panose="020B0503020204020204" charset="-122"/>
                <a:ea typeface="微软雅黑" panose="020B0503020204020204" charset="-122"/>
              </a:rPr>
              <a:t>Thumb</a:t>
            </a:r>
            <a:r>
              <a:rPr lang="zh-CN" altLang="en-US" sz="3200" b="1" dirty="0">
                <a:solidFill>
                  <a:srgbClr val="0000FF"/>
                </a:solidFill>
                <a:latin typeface="微软雅黑" panose="020B0503020204020204" charset="-122"/>
                <a:ea typeface="微软雅黑" panose="020B0503020204020204" charset="-122"/>
              </a:rPr>
              <a:t>状态</a:t>
            </a:r>
            <a:r>
              <a:rPr lang="zh-CN" altLang="en-US" sz="3200" b="1" dirty="0">
                <a:latin typeface="微软雅黑" panose="020B0503020204020204" charset="-122"/>
                <a:ea typeface="微软雅黑" panose="020B0503020204020204" charset="-122"/>
              </a:rPr>
              <a:t>：</a:t>
            </a:r>
            <a:r>
              <a:rPr lang="en-US" altLang="zh-CN" sz="3200" b="1" dirty="0">
                <a:latin typeface="微软雅黑" panose="020B0503020204020204" charset="-122"/>
                <a:ea typeface="微软雅黑" panose="020B0503020204020204" charset="-122"/>
              </a:rPr>
              <a:t>16</a:t>
            </a:r>
            <a:r>
              <a:rPr lang="zh-CN" altLang="en-US" sz="3200" b="1" dirty="0">
                <a:latin typeface="微软雅黑" panose="020B0503020204020204" charset="-122"/>
                <a:ea typeface="微软雅黑" panose="020B0503020204020204" charset="-122"/>
              </a:rPr>
              <a:t>位，这种状态下执行</a:t>
            </a:r>
            <a:r>
              <a:rPr lang="zh-CN" altLang="en-US" sz="3200" b="1" dirty="0">
                <a:solidFill>
                  <a:srgbClr val="FF0000"/>
                </a:solidFill>
                <a:latin typeface="微软雅黑" panose="020B0503020204020204" charset="-122"/>
                <a:ea typeface="微软雅黑" panose="020B0503020204020204" charset="-122"/>
              </a:rPr>
              <a:t>半字方式</a:t>
            </a:r>
            <a:r>
              <a:rPr lang="zh-CN" altLang="en-US" sz="3200" b="1" dirty="0">
                <a:latin typeface="微软雅黑" panose="020B0503020204020204" charset="-122"/>
                <a:ea typeface="微软雅黑" panose="020B0503020204020204" charset="-122"/>
              </a:rPr>
              <a:t>的</a:t>
            </a:r>
            <a:r>
              <a:rPr lang="en-US" altLang="zh-CN" sz="3200" b="1" dirty="0">
                <a:latin typeface="微软雅黑" panose="020B0503020204020204" charset="-122"/>
                <a:ea typeface="微软雅黑" panose="020B0503020204020204" charset="-122"/>
              </a:rPr>
              <a:t>ARM</a:t>
            </a:r>
            <a:r>
              <a:rPr lang="zh-CN" altLang="en-US" sz="3200" b="1" dirty="0">
                <a:latin typeface="微软雅黑" panose="020B0503020204020204" charset="-122"/>
                <a:ea typeface="微软雅黑" panose="020B0503020204020204" charset="-122"/>
              </a:rPr>
              <a:t>指令。</a:t>
            </a:r>
            <a:endParaRPr lang="zh-CN" altLang="en-US" sz="3200" b="1" dirty="0">
              <a:latin typeface="微软雅黑" panose="020B0503020204020204" charset="-122"/>
              <a:ea typeface="微软雅黑" panose="020B0503020204020204" charset="-122"/>
            </a:endParaRPr>
          </a:p>
        </p:txBody>
      </p:sp>
      <p:sp>
        <p:nvSpPr>
          <p:cNvPr id="772117" name="Rectangle 21"/>
          <p:cNvSpPr>
            <a:spLocks noChangeArrowheads="1"/>
          </p:cNvSpPr>
          <p:nvPr/>
        </p:nvSpPr>
        <p:spPr bwMode="auto">
          <a:xfrm>
            <a:off x="1404141" y="2551099"/>
            <a:ext cx="7129463" cy="1482650"/>
          </a:xfrm>
          <a:prstGeom prst="rect">
            <a:avLst/>
          </a:prstGeom>
          <a:noFill/>
          <a:ln w="9525">
            <a:noFill/>
            <a:miter lim="800000"/>
          </a:ln>
          <a:effectLst/>
        </p:spPr>
        <p:txBody>
          <a:bodyPr>
            <a:spAutoFit/>
          </a:bodyPr>
          <a:lstStyle/>
          <a:p>
            <a:pPr algn="l">
              <a:lnSpc>
                <a:spcPct val="150000"/>
              </a:lnSpc>
            </a:pPr>
            <a:r>
              <a:rPr lang="en-US" altLang="zh-CN" sz="3200" b="1" dirty="0">
                <a:solidFill>
                  <a:srgbClr val="0000FF"/>
                </a:solidFill>
                <a:latin typeface="微软雅黑" panose="020B0503020204020204" charset="-122"/>
                <a:ea typeface="微软雅黑" panose="020B0503020204020204" charset="-122"/>
              </a:rPr>
              <a:t>ARM</a:t>
            </a:r>
            <a:r>
              <a:rPr lang="zh-CN" altLang="en-US" sz="3200" b="1" dirty="0">
                <a:solidFill>
                  <a:srgbClr val="0000FF"/>
                </a:solidFill>
                <a:latin typeface="微软雅黑" panose="020B0503020204020204" charset="-122"/>
                <a:ea typeface="微软雅黑" panose="020B0503020204020204" charset="-122"/>
              </a:rPr>
              <a:t>状态</a:t>
            </a:r>
            <a:r>
              <a:rPr lang="zh-CN" altLang="en-US" sz="3200" b="1" dirty="0">
                <a:latin typeface="微软雅黑" panose="020B0503020204020204" charset="-122"/>
                <a:ea typeface="微软雅黑" panose="020B0503020204020204" charset="-122"/>
              </a:rPr>
              <a:t>：</a:t>
            </a:r>
            <a:r>
              <a:rPr lang="en-US" altLang="zh-CN" sz="3200" b="1" dirty="0">
                <a:latin typeface="微软雅黑" panose="020B0503020204020204" charset="-122"/>
                <a:ea typeface="微软雅黑" panose="020B0503020204020204" charset="-122"/>
              </a:rPr>
              <a:t>32</a:t>
            </a:r>
            <a:r>
              <a:rPr lang="zh-CN" altLang="en-US" sz="3200" b="1" dirty="0">
                <a:latin typeface="微软雅黑" panose="020B0503020204020204" charset="-122"/>
                <a:ea typeface="微软雅黑" panose="020B0503020204020204" charset="-122"/>
              </a:rPr>
              <a:t>位，这种状态下执行的是</a:t>
            </a:r>
            <a:r>
              <a:rPr lang="zh-CN" altLang="en-US" sz="3200" b="1" dirty="0">
                <a:solidFill>
                  <a:srgbClr val="FF0000"/>
                </a:solidFill>
                <a:latin typeface="微软雅黑" panose="020B0503020204020204" charset="-122"/>
                <a:ea typeface="微软雅黑" panose="020B0503020204020204" charset="-122"/>
              </a:rPr>
              <a:t>字方式</a:t>
            </a:r>
            <a:r>
              <a:rPr lang="zh-CN" altLang="en-US" sz="3200" b="1" dirty="0">
                <a:latin typeface="微软雅黑" panose="020B0503020204020204" charset="-122"/>
                <a:ea typeface="微软雅黑" panose="020B0503020204020204" charset="-122"/>
              </a:rPr>
              <a:t>的</a:t>
            </a:r>
            <a:r>
              <a:rPr lang="en-US" altLang="zh-CN" sz="3200" b="1" dirty="0">
                <a:latin typeface="微软雅黑" panose="020B0503020204020204" charset="-122"/>
                <a:ea typeface="微软雅黑" panose="020B0503020204020204" charset="-122"/>
              </a:rPr>
              <a:t>ARM</a:t>
            </a:r>
            <a:r>
              <a:rPr lang="zh-CN" altLang="en-US" sz="3200" b="1" dirty="0">
                <a:latin typeface="微软雅黑" panose="020B0503020204020204" charset="-122"/>
                <a:ea typeface="微软雅黑" panose="020B0503020204020204" charset="-122"/>
              </a:rPr>
              <a:t>指令；</a:t>
            </a:r>
            <a:endParaRPr lang="zh-CN" altLang="en-US" sz="3200" b="1" dirty="0">
              <a:latin typeface="微软雅黑" panose="020B0503020204020204" charset="-122"/>
              <a:ea typeface="微软雅黑" panose="020B0503020204020204" charset="-122"/>
            </a:endParaRPr>
          </a:p>
        </p:txBody>
      </p:sp>
      <p:sp>
        <p:nvSpPr>
          <p:cNvPr id="8"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2.2.5 </a:t>
            </a:r>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的处理器状态</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72117"/>
                                        </p:tgtEl>
                                        <p:attrNameLst>
                                          <p:attrName>style.visibility</p:attrName>
                                        </p:attrNameLst>
                                      </p:cBhvr>
                                      <p:to>
                                        <p:strVal val="visible"/>
                                      </p:to>
                                    </p:set>
                                    <p:animEffect transition="in" filter="checkerboard(across)">
                                      <p:cBhvr>
                                        <p:cTn id="7" dur="500"/>
                                        <p:tgtEl>
                                          <p:spTgt spid="77211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72100"/>
                                        </p:tgtEl>
                                        <p:attrNameLst>
                                          <p:attrName>style.visibility</p:attrName>
                                        </p:attrNameLst>
                                      </p:cBhvr>
                                      <p:to>
                                        <p:strVal val="visible"/>
                                      </p:to>
                                    </p:set>
                                    <p:animEffect transition="in" filter="checkerboard(across)">
                                      <p:cBhvr>
                                        <p:cTn id="11" dur="500"/>
                                        <p:tgtEl>
                                          <p:spTgt spid="77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0" grpId="0"/>
      <p:bldP spid="7721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611560" y="5301208"/>
            <a:ext cx="8305800" cy="1325563"/>
          </a:xfrm>
          <a:solidFill>
            <a:schemeClr val="accent2">
              <a:lumMod val="20000"/>
              <a:lumOff val="80000"/>
            </a:schemeClr>
          </a:solidFill>
        </p:spPr>
        <p:txBody>
          <a:bodyPr/>
          <a:lstStyle/>
          <a:p>
            <a:pPr>
              <a:lnSpc>
                <a:spcPct val="90000"/>
              </a:lnSpc>
              <a:buFontTx/>
              <a:buNone/>
            </a:pPr>
            <a:r>
              <a:rPr lang="en-US" altLang="zh-CN" sz="2800" b="1" dirty="0"/>
              <a:t>        </a:t>
            </a:r>
            <a:r>
              <a:rPr lang="zh-CN" altLang="en-US" sz="2800" b="1" dirty="0"/>
              <a:t>微处理器在同一时间周期并行执行若干条指令的取指、译码、执行操作，其运行效率是逐条执行指令</a:t>
            </a:r>
            <a:r>
              <a:rPr lang="zh-CN" altLang="en-US" sz="2800" b="1" dirty="0" smtClean="0"/>
              <a:t>的 </a:t>
            </a:r>
            <a:r>
              <a:rPr lang="en-US" altLang="zh-CN" sz="2800" b="1" dirty="0" smtClean="0">
                <a:solidFill>
                  <a:srgbClr val="FF0000"/>
                </a:solidFill>
              </a:rPr>
              <a:t>3  </a:t>
            </a:r>
            <a:r>
              <a:rPr lang="zh-CN" altLang="en-US" sz="2800" b="1" dirty="0" smtClean="0"/>
              <a:t>倍</a:t>
            </a:r>
            <a:r>
              <a:rPr lang="zh-CN" altLang="en-US" sz="2800" b="1" dirty="0"/>
              <a:t>。</a:t>
            </a:r>
            <a:endParaRPr lang="zh-CN" altLang="en-US" sz="2800" b="1" dirty="0"/>
          </a:p>
        </p:txBody>
      </p:sp>
      <p:pic>
        <p:nvPicPr>
          <p:cNvPr id="655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268760"/>
            <a:ext cx="8593832" cy="362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B67E9FB4-2B5D-4A1D-A679-9DF845729567}" type="slidenum">
              <a:rPr lang="en-US" altLang="zh-CN"/>
            </a:fld>
            <a:endParaRPr lang="en-US" altLang="zh-CN" b="0"/>
          </a:p>
        </p:txBody>
      </p:sp>
      <p:sp>
        <p:nvSpPr>
          <p:cNvPr id="773123" name="Rectangle 3"/>
          <p:cNvSpPr>
            <a:spLocks noGrp="1" noChangeArrowheads="1"/>
          </p:cNvSpPr>
          <p:nvPr>
            <p:ph type="body" idx="1"/>
          </p:nvPr>
        </p:nvSpPr>
        <p:spPr>
          <a:xfrm>
            <a:off x="827584" y="1268760"/>
            <a:ext cx="7772400" cy="685800"/>
          </a:xfrm>
          <a:noFill/>
        </p:spPr>
        <p:txBody>
          <a:bodyPr/>
          <a:lstStyle/>
          <a:p>
            <a:r>
              <a:rPr lang="zh-CN" altLang="en-US" sz="3600" b="1" dirty="0"/>
              <a:t>处理器状态</a:t>
            </a:r>
            <a:endParaRPr lang="zh-CN" altLang="en-US" sz="3600" b="1" dirty="0"/>
          </a:p>
        </p:txBody>
      </p:sp>
      <p:sp>
        <p:nvSpPr>
          <p:cNvPr id="773124" name="Text Box 4"/>
          <p:cNvSpPr txBox="1">
            <a:spLocks noChangeArrowheads="1"/>
          </p:cNvSpPr>
          <p:nvPr/>
        </p:nvSpPr>
        <p:spPr bwMode="auto">
          <a:xfrm>
            <a:off x="1070881" y="1916832"/>
            <a:ext cx="7765144" cy="1384995"/>
          </a:xfrm>
          <a:prstGeom prst="rect">
            <a:avLst/>
          </a:prstGeom>
          <a:noFill/>
          <a:ln w="9525">
            <a:noFill/>
            <a:miter lim="800000"/>
          </a:ln>
          <a:effectLst/>
        </p:spPr>
        <p:txBody>
          <a:bodyPr wrap="square">
            <a:spAutoFit/>
          </a:bodyPr>
          <a:lstStyle/>
          <a:p>
            <a:pPr algn="l">
              <a:lnSpc>
                <a:spcPct val="150000"/>
              </a:lnSpc>
              <a:spcBef>
                <a:spcPct val="50000"/>
              </a:spcBef>
            </a:pPr>
            <a:r>
              <a:rPr lang="zh-CN" altLang="en-US" sz="2800" b="1" dirty="0" smtClean="0">
                <a:latin typeface="微软雅黑 Light" panose="020B0502040204020203" pitchFamily="34" charset="-122"/>
                <a:ea typeface="微软雅黑 Light" panose="020B0502040204020203" pitchFamily="34" charset="-122"/>
              </a:rPr>
              <a:t>使用</a:t>
            </a:r>
            <a:r>
              <a:rPr lang="en-US" altLang="zh-CN" sz="2800" b="1" dirty="0">
                <a:solidFill>
                  <a:srgbClr val="FF0000"/>
                </a:solidFill>
                <a:latin typeface="微软雅黑 Light" panose="020B0502040204020203" pitchFamily="34" charset="-122"/>
                <a:ea typeface="微软雅黑 Light" panose="020B0502040204020203" pitchFamily="34" charset="-122"/>
              </a:rPr>
              <a:t>BX</a:t>
            </a:r>
            <a:r>
              <a:rPr lang="zh-CN" altLang="en-US" sz="2800" b="1" dirty="0">
                <a:solidFill>
                  <a:srgbClr val="FF0000"/>
                </a:solidFill>
                <a:latin typeface="微软雅黑 Light" panose="020B0502040204020203" pitchFamily="34" charset="-122"/>
                <a:ea typeface="微软雅黑 Light" panose="020B0502040204020203" pitchFamily="34" charset="-122"/>
              </a:rPr>
              <a:t>指令</a:t>
            </a:r>
            <a:r>
              <a:rPr lang="zh-CN" altLang="en-US" sz="2800" b="1" dirty="0">
                <a:latin typeface="微软雅黑 Light" panose="020B0502040204020203" pitchFamily="34" charset="-122"/>
                <a:ea typeface="微软雅黑 Light" panose="020B0502040204020203" pitchFamily="34" charset="-122"/>
              </a:rPr>
              <a:t>将</a:t>
            </a:r>
            <a:r>
              <a:rPr lang="en-US" altLang="zh-CN" sz="2800" b="1" dirty="0">
                <a:latin typeface="微软雅黑 Light" panose="020B0502040204020203" pitchFamily="34" charset="-122"/>
                <a:ea typeface="微软雅黑 Light" panose="020B0502040204020203" pitchFamily="34" charset="-122"/>
              </a:rPr>
              <a:t>ARM7TDMI</a:t>
            </a:r>
            <a:r>
              <a:rPr lang="zh-CN" altLang="en-US" sz="2800" b="1" dirty="0">
                <a:latin typeface="微软雅黑 Light" panose="020B0502040204020203" pitchFamily="34" charset="-122"/>
                <a:ea typeface="微软雅黑 Light" panose="020B0502040204020203" pitchFamily="34" charset="-122"/>
              </a:rPr>
              <a:t>内核的操作状态在</a:t>
            </a:r>
            <a:r>
              <a:rPr lang="en-US" altLang="zh-CN" sz="2800" b="1" dirty="0">
                <a:latin typeface="微软雅黑 Light" panose="020B0502040204020203" pitchFamily="34" charset="-122"/>
                <a:ea typeface="微软雅黑 Light" panose="020B0502040204020203" pitchFamily="34" charset="-122"/>
              </a:rPr>
              <a:t>ARM</a:t>
            </a:r>
            <a:r>
              <a:rPr lang="zh-CN" altLang="en-US" sz="2800" b="1" dirty="0">
                <a:latin typeface="微软雅黑 Light" panose="020B0502040204020203" pitchFamily="34" charset="-122"/>
                <a:ea typeface="微软雅黑 Light" panose="020B0502040204020203" pitchFamily="34" charset="-122"/>
              </a:rPr>
              <a:t>状态和</a:t>
            </a:r>
            <a:r>
              <a:rPr lang="en-US" altLang="zh-CN" sz="2800" b="1" dirty="0">
                <a:latin typeface="微软雅黑 Light" panose="020B0502040204020203" pitchFamily="34" charset="-122"/>
                <a:ea typeface="微软雅黑 Light" panose="020B0502040204020203" pitchFamily="34" charset="-122"/>
              </a:rPr>
              <a:t>Thumb</a:t>
            </a:r>
            <a:r>
              <a:rPr lang="zh-CN" altLang="en-US" sz="2800" b="1" dirty="0">
                <a:latin typeface="微软雅黑 Light" panose="020B0502040204020203" pitchFamily="34" charset="-122"/>
                <a:ea typeface="微软雅黑 Light" panose="020B0502040204020203" pitchFamily="34" charset="-122"/>
              </a:rPr>
              <a:t>状态之间进行</a:t>
            </a:r>
            <a:r>
              <a:rPr lang="zh-CN" altLang="en-US" sz="2800" b="1" dirty="0" smtClean="0">
                <a:latin typeface="微软雅黑 Light" panose="020B0502040204020203" pitchFamily="34" charset="-122"/>
                <a:ea typeface="微软雅黑 Light" panose="020B0502040204020203" pitchFamily="34" charset="-122"/>
              </a:rPr>
              <a:t>切换</a:t>
            </a:r>
            <a:endParaRPr lang="en-US" altLang="zh-CN" sz="2800" b="1" dirty="0">
              <a:latin typeface="微软雅黑 Light" panose="020B0502040204020203" pitchFamily="34" charset="-122"/>
              <a:ea typeface="微软雅黑 Light" panose="020B0502040204020203" pitchFamily="34" charset="-122"/>
            </a:endParaRPr>
          </a:p>
        </p:txBody>
      </p:sp>
      <p:sp>
        <p:nvSpPr>
          <p:cNvPr id="773125" name="Text Box 5"/>
          <p:cNvSpPr txBox="1">
            <a:spLocks noChangeArrowheads="1"/>
          </p:cNvSpPr>
          <p:nvPr/>
        </p:nvSpPr>
        <p:spPr bwMode="auto">
          <a:xfrm>
            <a:off x="2819400" y="3668699"/>
            <a:ext cx="3352800" cy="2179638"/>
          </a:xfrm>
          <a:prstGeom prst="rect">
            <a:avLst/>
          </a:prstGeom>
          <a:solidFill>
            <a:schemeClr val="bg1"/>
          </a:solidFill>
          <a:ln w="9525">
            <a:solidFill>
              <a:srgbClr val="000000"/>
            </a:solidFill>
            <a:miter lim="800000"/>
          </a:ln>
          <a:effectLst/>
        </p:spPr>
        <p:txBody>
          <a:bodyPr>
            <a:spAutoFit/>
          </a:bodyPr>
          <a:lstStyle/>
          <a:p>
            <a:pPr algn="just">
              <a:spcBef>
                <a:spcPct val="50000"/>
              </a:spcBef>
            </a:pPr>
            <a:r>
              <a:rPr lang="en-US" altLang="zh-CN" sz="1600" b="1" dirty="0">
                <a:latin typeface="Courier New" panose="02070309020205020404" pitchFamily="49" charset="0"/>
                <a:ea typeface="华文新魏" panose="02010800040101010101" pitchFamily="2" charset="-122"/>
              </a:rPr>
              <a:t>;</a:t>
            </a:r>
            <a:r>
              <a:rPr lang="zh-CN" altLang="en-US" sz="1600" b="1" dirty="0">
                <a:latin typeface="Courier New" panose="02070309020205020404" pitchFamily="49" charset="0"/>
                <a:ea typeface="华文新魏" panose="02010800040101010101" pitchFamily="2" charset="-122"/>
              </a:rPr>
              <a:t>从</a:t>
            </a:r>
            <a:r>
              <a:rPr lang="en-US" altLang="zh-CN" sz="1600" b="1" dirty="0">
                <a:latin typeface="Courier New" panose="02070309020205020404" pitchFamily="49" charset="0"/>
                <a:ea typeface="华文新魏" panose="02010800040101010101" pitchFamily="2" charset="-122"/>
              </a:rPr>
              <a:t>Arm</a:t>
            </a:r>
            <a:r>
              <a:rPr lang="zh-CN" altLang="en-US" sz="1600" b="1" dirty="0">
                <a:latin typeface="Courier New" panose="02070309020205020404" pitchFamily="49" charset="0"/>
                <a:ea typeface="华文新魏" panose="02010800040101010101" pitchFamily="2" charset="-122"/>
              </a:rPr>
              <a:t>状态切换到</a:t>
            </a:r>
            <a:r>
              <a:rPr lang="en-US" altLang="zh-CN" sz="1600" b="1" dirty="0">
                <a:latin typeface="Courier New" panose="02070309020205020404" pitchFamily="49" charset="0"/>
                <a:ea typeface="华文新魏" panose="02010800040101010101" pitchFamily="2" charset="-122"/>
              </a:rPr>
              <a:t>Thumb</a:t>
            </a:r>
            <a:r>
              <a:rPr lang="zh-CN" altLang="en-US" sz="1600" b="1" dirty="0">
                <a:latin typeface="Courier New" panose="02070309020205020404" pitchFamily="49" charset="0"/>
                <a:ea typeface="华文新魏" panose="02010800040101010101" pitchFamily="2" charset="-122"/>
              </a:rPr>
              <a:t>状态</a:t>
            </a:r>
            <a:endParaRPr lang="zh-CN" altLang="en-US" sz="1600" b="1" dirty="0">
              <a:latin typeface="Courier New" panose="02070309020205020404" pitchFamily="49" charset="0"/>
              <a:ea typeface="华文新魏" panose="02010800040101010101" pitchFamily="2" charset="-122"/>
            </a:endParaRPr>
          </a:p>
          <a:p>
            <a:pPr algn="just">
              <a:spcBef>
                <a:spcPct val="50000"/>
              </a:spcBef>
            </a:pPr>
            <a:r>
              <a:rPr lang="zh-CN" altLang="en-US" sz="1600" b="1" dirty="0">
                <a:latin typeface="Courier New" panose="02070309020205020404" pitchFamily="49" charset="0"/>
                <a:ea typeface="华文新魏" panose="02010800040101010101" pitchFamily="2" charset="-122"/>
              </a:rPr>
              <a:t>    </a:t>
            </a:r>
            <a:r>
              <a:rPr lang="en-US" altLang="zh-CN" sz="1600" b="1" dirty="0">
                <a:latin typeface="Courier New" panose="02070309020205020404" pitchFamily="49" charset="0"/>
                <a:ea typeface="华文新魏" panose="02010800040101010101" pitchFamily="2" charset="-122"/>
              </a:rPr>
              <a:t>LDR    R0,=Lable+1</a:t>
            </a:r>
            <a:endParaRPr lang="en-US" altLang="zh-CN" sz="1600" b="1" dirty="0">
              <a:latin typeface="Courier New" panose="02070309020205020404" pitchFamily="49" charset="0"/>
              <a:ea typeface="华文新魏" panose="02010800040101010101" pitchFamily="2" charset="-122"/>
            </a:endParaRPr>
          </a:p>
          <a:p>
            <a:pPr algn="just">
              <a:spcBef>
                <a:spcPct val="50000"/>
              </a:spcBef>
            </a:pPr>
            <a:r>
              <a:rPr lang="en-US" altLang="zh-CN" sz="1600" b="1" dirty="0">
                <a:latin typeface="Courier New" panose="02070309020205020404" pitchFamily="49" charset="0"/>
                <a:ea typeface="华文新魏" panose="02010800040101010101" pitchFamily="2" charset="-122"/>
              </a:rPr>
              <a:t>    BX     R0</a:t>
            </a:r>
            <a:endParaRPr lang="en-US" altLang="zh-CN" sz="1600" b="1" dirty="0">
              <a:latin typeface="Courier New" panose="02070309020205020404" pitchFamily="49" charset="0"/>
              <a:ea typeface="华文新魏" panose="02010800040101010101" pitchFamily="2" charset="-122"/>
            </a:endParaRPr>
          </a:p>
          <a:p>
            <a:pPr algn="just">
              <a:spcBef>
                <a:spcPct val="50000"/>
              </a:spcBef>
            </a:pPr>
            <a:r>
              <a:rPr lang="en-US" altLang="zh-CN" sz="1600" b="1" dirty="0">
                <a:latin typeface="Courier New" panose="02070309020205020404" pitchFamily="49" charset="0"/>
                <a:ea typeface="华文新魏" panose="02010800040101010101" pitchFamily="2" charset="-122"/>
              </a:rPr>
              <a:t>;</a:t>
            </a:r>
            <a:r>
              <a:rPr lang="zh-CN" altLang="en-US" sz="1600" b="1" dirty="0">
                <a:latin typeface="Courier New" panose="02070309020205020404" pitchFamily="49" charset="0"/>
                <a:ea typeface="华文新魏" panose="02010800040101010101" pitchFamily="2" charset="-122"/>
              </a:rPr>
              <a:t>从</a:t>
            </a:r>
            <a:r>
              <a:rPr lang="en-US" altLang="zh-CN" sz="1600" b="1" dirty="0">
                <a:latin typeface="Courier New" panose="02070309020205020404" pitchFamily="49" charset="0"/>
                <a:ea typeface="华文新魏" panose="02010800040101010101" pitchFamily="2" charset="-122"/>
              </a:rPr>
              <a:t>Thumb</a:t>
            </a:r>
            <a:r>
              <a:rPr lang="zh-CN" altLang="en-US" sz="1600" b="1" dirty="0">
                <a:latin typeface="Courier New" panose="02070309020205020404" pitchFamily="49" charset="0"/>
                <a:ea typeface="华文新魏" panose="02010800040101010101" pitchFamily="2" charset="-122"/>
              </a:rPr>
              <a:t>状态切换到</a:t>
            </a:r>
            <a:r>
              <a:rPr lang="en-US" altLang="zh-CN" sz="1600" b="1" dirty="0">
                <a:latin typeface="Courier New" panose="02070309020205020404" pitchFamily="49" charset="0"/>
                <a:ea typeface="华文新魏" panose="02010800040101010101" pitchFamily="2" charset="-122"/>
              </a:rPr>
              <a:t>ARM</a:t>
            </a:r>
            <a:r>
              <a:rPr lang="zh-CN" altLang="en-US" sz="1600" b="1" dirty="0">
                <a:latin typeface="Courier New" panose="02070309020205020404" pitchFamily="49" charset="0"/>
                <a:ea typeface="华文新魏" panose="02010800040101010101" pitchFamily="2" charset="-122"/>
              </a:rPr>
              <a:t>状态</a:t>
            </a:r>
            <a:endParaRPr lang="zh-CN" altLang="en-US" sz="1600" b="1" dirty="0">
              <a:latin typeface="Courier New" panose="02070309020205020404" pitchFamily="49" charset="0"/>
              <a:ea typeface="华文新魏" panose="02010800040101010101" pitchFamily="2" charset="-122"/>
            </a:endParaRPr>
          </a:p>
          <a:p>
            <a:pPr algn="just">
              <a:spcBef>
                <a:spcPct val="50000"/>
              </a:spcBef>
            </a:pPr>
            <a:r>
              <a:rPr lang="zh-CN" altLang="en-US" sz="1600" b="1" dirty="0">
                <a:latin typeface="Courier New" panose="02070309020205020404" pitchFamily="49" charset="0"/>
                <a:ea typeface="华文新魏" panose="02010800040101010101" pitchFamily="2" charset="-122"/>
              </a:rPr>
              <a:t>    </a:t>
            </a:r>
            <a:r>
              <a:rPr lang="en-US" altLang="zh-CN" sz="1600" b="1" dirty="0">
                <a:latin typeface="Courier New" panose="02070309020205020404" pitchFamily="49" charset="0"/>
                <a:ea typeface="华文新魏" panose="02010800040101010101" pitchFamily="2" charset="-122"/>
              </a:rPr>
              <a:t>LDR    R0,=</a:t>
            </a:r>
            <a:r>
              <a:rPr lang="en-US" altLang="zh-CN" sz="1600" b="1" dirty="0" err="1">
                <a:latin typeface="Courier New" panose="02070309020205020404" pitchFamily="49" charset="0"/>
                <a:ea typeface="华文新魏" panose="02010800040101010101" pitchFamily="2" charset="-122"/>
              </a:rPr>
              <a:t>Lable</a:t>
            </a:r>
            <a:endParaRPr lang="en-US" altLang="zh-CN" sz="1600" b="1" dirty="0">
              <a:latin typeface="Courier New" panose="02070309020205020404" pitchFamily="49" charset="0"/>
              <a:ea typeface="华文新魏" panose="02010800040101010101" pitchFamily="2" charset="-122"/>
            </a:endParaRPr>
          </a:p>
          <a:p>
            <a:pPr algn="just">
              <a:spcBef>
                <a:spcPct val="50000"/>
              </a:spcBef>
            </a:pPr>
            <a:r>
              <a:rPr lang="en-US" altLang="zh-CN" sz="1600" b="1" dirty="0">
                <a:latin typeface="Courier New" panose="02070309020205020404" pitchFamily="49" charset="0"/>
                <a:ea typeface="华文新魏" panose="02010800040101010101" pitchFamily="2" charset="-122"/>
              </a:rPr>
              <a:t>    BX     R0</a:t>
            </a:r>
            <a:endParaRPr lang="en-US" altLang="zh-CN" sz="1600" b="1" dirty="0">
              <a:latin typeface="Courier New" panose="02070309020205020404" pitchFamily="49" charset="0"/>
              <a:ea typeface="华文新魏" panose="02010800040101010101" pitchFamily="2" charset="-122"/>
            </a:endParaRPr>
          </a:p>
        </p:txBody>
      </p:sp>
      <p:sp>
        <p:nvSpPr>
          <p:cNvPr id="773126" name="Oval 6"/>
          <p:cNvSpPr>
            <a:spLocks noChangeArrowheads="1"/>
          </p:cNvSpPr>
          <p:nvPr/>
        </p:nvSpPr>
        <p:spPr bwMode="auto">
          <a:xfrm>
            <a:off x="5468938" y="4049699"/>
            <a:ext cx="152400" cy="304800"/>
          </a:xfrm>
          <a:prstGeom prst="ellipse">
            <a:avLst/>
          </a:prstGeom>
          <a:noFill/>
          <a:ln w="19050">
            <a:solidFill>
              <a:srgbClr val="FF0000"/>
            </a:solidFill>
            <a:round/>
          </a:ln>
          <a:effectLst/>
        </p:spPr>
        <p:txBody>
          <a:bodyPr wrap="none" anchor="ctr"/>
          <a:lstStyle/>
          <a:p>
            <a:endParaRPr lang="zh-CN" altLang="en-US"/>
          </a:p>
        </p:txBody>
      </p:sp>
      <p:sp>
        <p:nvSpPr>
          <p:cNvPr id="773127" name="Line 7"/>
          <p:cNvSpPr>
            <a:spLocks noChangeShapeType="1"/>
          </p:cNvSpPr>
          <p:nvPr/>
        </p:nvSpPr>
        <p:spPr bwMode="auto">
          <a:xfrm flipH="1">
            <a:off x="5638800" y="4202099"/>
            <a:ext cx="838200" cy="0"/>
          </a:xfrm>
          <a:prstGeom prst="line">
            <a:avLst/>
          </a:prstGeom>
          <a:noFill/>
          <a:ln w="19050">
            <a:solidFill>
              <a:srgbClr val="FF0000"/>
            </a:solidFill>
            <a:round/>
            <a:tailEnd type="triangle" w="med" len="med"/>
          </a:ln>
          <a:effectLst/>
        </p:spPr>
        <p:txBody>
          <a:bodyPr/>
          <a:lstStyle/>
          <a:p>
            <a:endParaRPr lang="zh-CN" altLang="en-US"/>
          </a:p>
        </p:txBody>
      </p:sp>
      <p:sp>
        <p:nvSpPr>
          <p:cNvPr id="773128" name="Text Box 8"/>
          <p:cNvSpPr txBox="1">
            <a:spLocks noChangeArrowheads="1"/>
          </p:cNvSpPr>
          <p:nvPr/>
        </p:nvSpPr>
        <p:spPr bwMode="auto">
          <a:xfrm>
            <a:off x="6477000" y="3821099"/>
            <a:ext cx="1600200" cy="915988"/>
          </a:xfrm>
          <a:prstGeom prst="rect">
            <a:avLst/>
          </a:prstGeom>
          <a:solidFill>
            <a:srgbClr val="CCCCFF">
              <a:alpha val="50000"/>
            </a:srgbClr>
          </a:solidFill>
          <a:ln w="9525">
            <a:noFill/>
            <a:miter lim="800000"/>
          </a:ln>
          <a:effectLst/>
        </p:spPr>
        <p:txBody>
          <a:bodyPr>
            <a:spAutoFit/>
          </a:bodyPr>
          <a:lstStyle/>
          <a:p>
            <a:pPr algn="l">
              <a:spcBef>
                <a:spcPct val="50000"/>
              </a:spcBef>
            </a:pPr>
            <a:r>
              <a:rPr lang="zh-CN" altLang="en-US" sz="1800" b="1" dirty="0">
                <a:latin typeface="华文新魏" panose="02010800040101010101" pitchFamily="2" charset="-122"/>
                <a:ea typeface="华文新魏" panose="02010800040101010101" pitchFamily="2" charset="-122"/>
              </a:rPr>
              <a:t>地址最低位为</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，表示切换到</a:t>
            </a:r>
            <a:r>
              <a:rPr lang="en-US" altLang="zh-CN" sz="1800" b="1" dirty="0">
                <a:latin typeface="华文新魏" panose="02010800040101010101" pitchFamily="2" charset="-122"/>
                <a:ea typeface="华文新魏" panose="02010800040101010101" pitchFamily="2" charset="-122"/>
              </a:rPr>
              <a:t>Thumb</a:t>
            </a:r>
            <a:r>
              <a:rPr lang="zh-CN" altLang="en-US" sz="1800" b="1" dirty="0">
                <a:latin typeface="华文新魏" panose="02010800040101010101" pitchFamily="2" charset="-122"/>
                <a:ea typeface="华文新魏" panose="02010800040101010101" pitchFamily="2" charset="-122"/>
              </a:rPr>
              <a:t>状态</a:t>
            </a:r>
            <a:endParaRPr lang="zh-CN" altLang="en-US" sz="1800" b="1" dirty="0">
              <a:latin typeface="华文新魏" panose="02010800040101010101" pitchFamily="2" charset="-122"/>
              <a:ea typeface="华文新魏" panose="02010800040101010101" pitchFamily="2" charset="-122"/>
            </a:endParaRPr>
          </a:p>
        </p:txBody>
      </p:sp>
      <p:sp>
        <p:nvSpPr>
          <p:cNvPr id="773129" name="Text Box 9"/>
          <p:cNvSpPr txBox="1">
            <a:spLocks noChangeArrowheads="1"/>
          </p:cNvSpPr>
          <p:nvPr/>
        </p:nvSpPr>
        <p:spPr bwMode="auto">
          <a:xfrm>
            <a:off x="6477000" y="4887899"/>
            <a:ext cx="1600200" cy="915988"/>
          </a:xfrm>
          <a:prstGeom prst="rect">
            <a:avLst/>
          </a:prstGeom>
          <a:solidFill>
            <a:srgbClr val="CCCCFF">
              <a:alpha val="50000"/>
            </a:srgbClr>
          </a:solidFill>
          <a:ln w="9525">
            <a:noFill/>
            <a:miter lim="800000"/>
          </a:ln>
          <a:effectLst/>
        </p:spPr>
        <p:txBody>
          <a:bodyPr>
            <a:spAutoFit/>
          </a:bodyPr>
          <a:lstStyle/>
          <a:p>
            <a:pPr algn="l">
              <a:spcBef>
                <a:spcPct val="50000"/>
              </a:spcBef>
            </a:pPr>
            <a:r>
              <a:rPr lang="zh-CN" altLang="en-US" sz="1800" b="1">
                <a:latin typeface="华文新魏" panose="02010800040101010101" pitchFamily="2" charset="-122"/>
                <a:ea typeface="华文新魏" panose="02010800040101010101" pitchFamily="2" charset="-122"/>
              </a:rPr>
              <a:t>地址最低位为</a:t>
            </a:r>
            <a:r>
              <a:rPr lang="en-US" altLang="zh-CN" sz="1800" b="1">
                <a:latin typeface="华文新魏" panose="02010800040101010101" pitchFamily="2" charset="-122"/>
                <a:ea typeface="华文新魏" panose="02010800040101010101" pitchFamily="2" charset="-122"/>
              </a:rPr>
              <a:t>0</a:t>
            </a:r>
            <a:r>
              <a:rPr lang="zh-CN" altLang="en-US" sz="1800" b="1">
                <a:latin typeface="华文新魏" panose="02010800040101010101" pitchFamily="2" charset="-122"/>
                <a:ea typeface="华文新魏" panose="02010800040101010101" pitchFamily="2" charset="-122"/>
              </a:rPr>
              <a:t>，表示切换到</a:t>
            </a:r>
            <a:r>
              <a:rPr lang="en-US" altLang="zh-CN" sz="1800" b="1">
                <a:latin typeface="华文新魏" panose="02010800040101010101" pitchFamily="2" charset="-122"/>
                <a:ea typeface="华文新魏" panose="02010800040101010101" pitchFamily="2" charset="-122"/>
              </a:rPr>
              <a:t>ARM</a:t>
            </a:r>
            <a:r>
              <a:rPr lang="zh-CN" altLang="en-US" sz="1800" b="1">
                <a:latin typeface="华文新魏" panose="02010800040101010101" pitchFamily="2" charset="-122"/>
                <a:ea typeface="华文新魏" panose="02010800040101010101" pitchFamily="2" charset="-122"/>
              </a:rPr>
              <a:t>状态</a:t>
            </a:r>
            <a:endParaRPr lang="zh-CN" altLang="en-US" sz="1800" b="1">
              <a:latin typeface="华文新魏" panose="02010800040101010101" pitchFamily="2" charset="-122"/>
              <a:ea typeface="华文新魏" panose="02010800040101010101" pitchFamily="2" charset="-122"/>
            </a:endParaRPr>
          </a:p>
        </p:txBody>
      </p:sp>
      <p:sp>
        <p:nvSpPr>
          <p:cNvPr id="773130" name="Line 10"/>
          <p:cNvSpPr>
            <a:spLocks noChangeShapeType="1"/>
          </p:cNvSpPr>
          <p:nvPr/>
        </p:nvSpPr>
        <p:spPr bwMode="auto">
          <a:xfrm flipH="1">
            <a:off x="5410200" y="5345099"/>
            <a:ext cx="990600" cy="0"/>
          </a:xfrm>
          <a:prstGeom prst="line">
            <a:avLst/>
          </a:prstGeom>
          <a:noFill/>
          <a:ln w="19050">
            <a:solidFill>
              <a:srgbClr val="FF0000"/>
            </a:solidFill>
            <a:round/>
            <a:tailEnd type="triangle" w="med" len="med"/>
          </a:ln>
          <a:effectLst/>
        </p:spPr>
        <p:txBody>
          <a:bodyPr/>
          <a:lstStyle/>
          <a:p>
            <a:endParaRPr lang="zh-CN" altLang="en-US"/>
          </a:p>
        </p:txBody>
      </p:sp>
      <p:sp>
        <p:nvSpPr>
          <p:cNvPr id="773131" name="Text Box 11"/>
          <p:cNvSpPr txBox="1">
            <a:spLocks noChangeArrowheads="1"/>
          </p:cNvSpPr>
          <p:nvPr/>
        </p:nvSpPr>
        <p:spPr bwMode="auto">
          <a:xfrm>
            <a:off x="6477000" y="3363899"/>
            <a:ext cx="1600200" cy="366713"/>
          </a:xfrm>
          <a:prstGeom prst="rect">
            <a:avLst/>
          </a:prstGeom>
          <a:solidFill>
            <a:srgbClr val="CCCCFF">
              <a:alpha val="50000"/>
            </a:srgbClr>
          </a:solidFill>
          <a:ln w="9525">
            <a:noFill/>
            <a:miter lim="800000"/>
          </a:ln>
          <a:effectLst/>
        </p:spPr>
        <p:txBody>
          <a:bodyPr>
            <a:spAutoFit/>
          </a:bodyPr>
          <a:lstStyle/>
          <a:p>
            <a:pPr algn="l">
              <a:spcBef>
                <a:spcPct val="50000"/>
              </a:spcBef>
            </a:pPr>
            <a:r>
              <a:rPr lang="zh-CN" altLang="en-US" sz="1800" b="1">
                <a:latin typeface="华文新魏" panose="02010800040101010101" pitchFamily="2" charset="-122"/>
                <a:ea typeface="华文新魏" panose="02010800040101010101" pitchFamily="2" charset="-122"/>
              </a:rPr>
              <a:t>跳转地址标号</a:t>
            </a:r>
            <a:endParaRPr lang="zh-CN" altLang="en-US" sz="1800" b="1">
              <a:latin typeface="华文新魏" panose="02010800040101010101" pitchFamily="2" charset="-122"/>
              <a:ea typeface="华文新魏" panose="02010800040101010101" pitchFamily="2" charset="-122"/>
            </a:endParaRPr>
          </a:p>
        </p:txBody>
      </p:sp>
      <p:sp>
        <p:nvSpPr>
          <p:cNvPr id="773132" name="Freeform 12"/>
          <p:cNvSpPr/>
          <p:nvPr/>
        </p:nvSpPr>
        <p:spPr bwMode="auto">
          <a:xfrm>
            <a:off x="4949825" y="3495662"/>
            <a:ext cx="1479550" cy="485775"/>
          </a:xfrm>
          <a:custGeom>
            <a:avLst/>
            <a:gdLst/>
            <a:ahLst/>
            <a:cxnLst>
              <a:cxn ang="0">
                <a:pos x="0" y="306"/>
              </a:cxn>
              <a:cxn ang="0">
                <a:pos x="301" y="50"/>
              </a:cxn>
              <a:cxn ang="0">
                <a:pos x="932" y="4"/>
              </a:cxn>
            </a:cxnLst>
            <a:rect l="0" t="0" r="r" b="b"/>
            <a:pathLst>
              <a:path w="932" h="306">
                <a:moveTo>
                  <a:pt x="0" y="306"/>
                </a:moveTo>
                <a:cubicBezTo>
                  <a:pt x="50" y="263"/>
                  <a:pt x="146" y="100"/>
                  <a:pt x="301" y="50"/>
                </a:cubicBezTo>
                <a:cubicBezTo>
                  <a:pt x="456" y="0"/>
                  <a:pt x="801" y="14"/>
                  <a:pt x="932" y="4"/>
                </a:cubicBezTo>
              </a:path>
            </a:pathLst>
          </a:custGeom>
          <a:noFill/>
          <a:ln w="19050">
            <a:solidFill>
              <a:srgbClr val="FF0000"/>
            </a:solidFill>
            <a:round/>
            <a:headEnd type="triangle" w="med" len="med"/>
          </a:ln>
          <a:effectLst/>
        </p:spPr>
        <p:txBody>
          <a:bodyPr/>
          <a:lstStyle/>
          <a:p>
            <a:endParaRPr lang="zh-CN" altLang="en-US"/>
          </a:p>
        </p:txBody>
      </p:sp>
      <p:sp>
        <p:nvSpPr>
          <p:cNvPr id="773133" name="Oval 13"/>
          <p:cNvSpPr>
            <a:spLocks noChangeArrowheads="1"/>
          </p:cNvSpPr>
          <p:nvPr/>
        </p:nvSpPr>
        <p:spPr bwMode="auto">
          <a:xfrm>
            <a:off x="4724400" y="3973499"/>
            <a:ext cx="609600" cy="381000"/>
          </a:xfrm>
          <a:prstGeom prst="ellipse">
            <a:avLst/>
          </a:prstGeom>
          <a:noFill/>
          <a:ln w="19050">
            <a:solidFill>
              <a:srgbClr val="FF0000"/>
            </a:solidFill>
            <a:round/>
          </a:ln>
          <a:effectLst/>
        </p:spPr>
        <p:txBody>
          <a:bodyPr wrap="none" anchor="ctr"/>
          <a:lstStyle/>
          <a:p>
            <a:endParaRPr lang="zh-CN" altLang="en-US"/>
          </a:p>
        </p:txBody>
      </p:sp>
      <p:sp>
        <p:nvSpPr>
          <p:cNvPr id="1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的处理器状态</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73124"/>
                                        </p:tgtEl>
                                        <p:attrNameLst>
                                          <p:attrName>style.visibility</p:attrName>
                                        </p:attrNameLst>
                                      </p:cBhvr>
                                      <p:to>
                                        <p:strVal val="visible"/>
                                      </p:to>
                                    </p:set>
                                    <p:animEffect transition="in" filter="box(in)">
                                      <p:cBhvr>
                                        <p:cTn id="7" dur="500"/>
                                        <p:tgtEl>
                                          <p:spTgt spid="773124"/>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73125"/>
                                        </p:tgtEl>
                                        <p:attrNameLst>
                                          <p:attrName>style.visibility</p:attrName>
                                        </p:attrNameLst>
                                      </p:cBhvr>
                                      <p:to>
                                        <p:strVal val="visible"/>
                                      </p:to>
                                    </p:set>
                                    <p:animEffect transition="in" filter="slide(fromTop)">
                                      <p:cBhvr>
                                        <p:cTn id="11" dur="500"/>
                                        <p:tgtEl>
                                          <p:spTgt spid="77312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73131"/>
                                        </p:tgtEl>
                                        <p:attrNameLst>
                                          <p:attrName>style.visibility</p:attrName>
                                        </p:attrNameLst>
                                      </p:cBhvr>
                                      <p:to>
                                        <p:strVal val="visible"/>
                                      </p:to>
                                    </p:set>
                                    <p:animEffect transition="in" filter="slide(fromRight)">
                                      <p:cBhvr>
                                        <p:cTn id="16" dur="500"/>
                                        <p:tgtEl>
                                          <p:spTgt spid="773131"/>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773132"/>
                                        </p:tgtEl>
                                        <p:attrNameLst>
                                          <p:attrName>style.visibility</p:attrName>
                                        </p:attrNameLst>
                                      </p:cBhvr>
                                      <p:to>
                                        <p:strVal val="visible"/>
                                      </p:to>
                                    </p:set>
                                    <p:animEffect transition="in" filter="wipe(right)">
                                      <p:cBhvr>
                                        <p:cTn id="20" dur="500"/>
                                        <p:tgtEl>
                                          <p:spTgt spid="773132"/>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773133"/>
                                        </p:tgtEl>
                                        <p:attrNameLst>
                                          <p:attrName>style.visibility</p:attrName>
                                        </p:attrNameLst>
                                      </p:cBhvr>
                                      <p:to>
                                        <p:strVal val="visible"/>
                                      </p:to>
                                    </p:set>
                                  </p:childTnLst>
                                </p:cTn>
                              </p:par>
                            </p:childTnLst>
                          </p:cTn>
                        </p:par>
                        <p:par>
                          <p:cTn id="24" fill="hold">
                            <p:stCondLst>
                              <p:cond delay="1500"/>
                            </p:stCondLst>
                            <p:childTnLst>
                              <p:par>
                                <p:cTn id="25" presetID="12" presetClass="entr" presetSubtype="2" fill="hold" grpId="0" nodeType="afterEffect">
                                  <p:stCondLst>
                                    <p:cond delay="0"/>
                                  </p:stCondLst>
                                  <p:childTnLst>
                                    <p:set>
                                      <p:cBhvr>
                                        <p:cTn id="26" dur="1" fill="hold">
                                          <p:stCondLst>
                                            <p:cond delay="0"/>
                                          </p:stCondLst>
                                        </p:cTn>
                                        <p:tgtEl>
                                          <p:spTgt spid="773128"/>
                                        </p:tgtEl>
                                        <p:attrNameLst>
                                          <p:attrName>style.visibility</p:attrName>
                                        </p:attrNameLst>
                                      </p:cBhvr>
                                      <p:to>
                                        <p:strVal val="visible"/>
                                      </p:to>
                                    </p:set>
                                    <p:animEffect transition="in" filter="slide(fromRight)">
                                      <p:cBhvr>
                                        <p:cTn id="27" dur="500"/>
                                        <p:tgtEl>
                                          <p:spTgt spid="773128"/>
                                        </p:tgtEl>
                                      </p:cBhvr>
                                    </p:animEffect>
                                  </p:childTnLst>
                                </p:cTn>
                              </p:par>
                            </p:childTnLst>
                          </p:cTn>
                        </p:par>
                        <p:par>
                          <p:cTn id="28" fill="hold">
                            <p:stCondLst>
                              <p:cond delay="2000"/>
                            </p:stCondLst>
                            <p:childTnLst>
                              <p:par>
                                <p:cTn id="29" presetID="12" presetClass="entr" presetSubtype="2" fill="hold" grpId="0" nodeType="afterEffect">
                                  <p:stCondLst>
                                    <p:cond delay="0"/>
                                  </p:stCondLst>
                                  <p:childTnLst>
                                    <p:set>
                                      <p:cBhvr>
                                        <p:cTn id="30" dur="1" fill="hold">
                                          <p:stCondLst>
                                            <p:cond delay="0"/>
                                          </p:stCondLst>
                                        </p:cTn>
                                        <p:tgtEl>
                                          <p:spTgt spid="773127"/>
                                        </p:tgtEl>
                                        <p:attrNameLst>
                                          <p:attrName>style.visibility</p:attrName>
                                        </p:attrNameLst>
                                      </p:cBhvr>
                                      <p:to>
                                        <p:strVal val="visible"/>
                                      </p:to>
                                    </p:set>
                                    <p:animEffect transition="in" filter="slide(fromRight)">
                                      <p:cBhvr>
                                        <p:cTn id="31" dur="500"/>
                                        <p:tgtEl>
                                          <p:spTgt spid="773127"/>
                                        </p:tgtEl>
                                      </p:cBhvr>
                                    </p:animEffec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7731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773129"/>
                                        </p:tgtEl>
                                        <p:attrNameLst>
                                          <p:attrName>style.visibility</p:attrName>
                                        </p:attrNameLst>
                                      </p:cBhvr>
                                      <p:to>
                                        <p:strVal val="visible"/>
                                      </p:to>
                                    </p:set>
                                    <p:animEffect transition="in" filter="slide(fromRight)">
                                      <p:cBhvr>
                                        <p:cTn id="39" dur="500"/>
                                        <p:tgtEl>
                                          <p:spTgt spid="773129"/>
                                        </p:tgtEl>
                                      </p:cBhvr>
                                    </p:animEffect>
                                  </p:childTnLst>
                                </p:cTn>
                              </p:par>
                            </p:childTnLst>
                          </p:cTn>
                        </p:par>
                        <p:par>
                          <p:cTn id="40" fill="hold">
                            <p:stCondLst>
                              <p:cond delay="500"/>
                            </p:stCondLst>
                            <p:childTnLst>
                              <p:par>
                                <p:cTn id="41" presetID="12" presetClass="entr" presetSubtype="2" fill="hold" grpId="0" nodeType="afterEffect">
                                  <p:stCondLst>
                                    <p:cond delay="0"/>
                                  </p:stCondLst>
                                  <p:childTnLst>
                                    <p:set>
                                      <p:cBhvr>
                                        <p:cTn id="42" dur="1" fill="hold">
                                          <p:stCondLst>
                                            <p:cond delay="0"/>
                                          </p:stCondLst>
                                        </p:cTn>
                                        <p:tgtEl>
                                          <p:spTgt spid="773130"/>
                                        </p:tgtEl>
                                        <p:attrNameLst>
                                          <p:attrName>style.visibility</p:attrName>
                                        </p:attrNameLst>
                                      </p:cBhvr>
                                      <p:to>
                                        <p:strVal val="visible"/>
                                      </p:to>
                                    </p:set>
                                    <p:animEffect transition="in" filter="slide(fromRight)">
                                      <p:cBhvr>
                                        <p:cTn id="43" dur="500"/>
                                        <p:tgtEl>
                                          <p:spTgt spid="77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autoUpdateAnimBg="0"/>
      <p:bldP spid="773125" grpId="0" animBg="1" autoUpdateAnimBg="0"/>
      <p:bldP spid="773126" grpId="0" animBg="1"/>
      <p:bldP spid="773127" grpId="0" animBg="1"/>
      <p:bldP spid="773128" grpId="0" animBg="1" autoUpdateAnimBg="0"/>
      <p:bldP spid="773129" grpId="0" animBg="1" autoUpdateAnimBg="0"/>
      <p:bldP spid="773130" grpId="0" animBg="1"/>
      <p:bldP spid="773131" grpId="0" animBg="1" autoUpdateAnimBg="0"/>
      <p:bldP spid="773132" grpId="0" animBg="1"/>
      <p:bldP spid="77313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C6410368-8BA8-4E96-850E-C4A47A502909}" type="slidenum">
              <a:rPr lang="en-US" altLang="zh-CN" smtClean="0"/>
            </a:fld>
            <a:endParaRPr lang="en-US" altLang="zh-CN" b="0"/>
          </a:p>
        </p:txBody>
      </p:sp>
      <p:sp>
        <p:nvSpPr>
          <p:cNvPr id="5" name="Rectangle 3"/>
          <p:cNvSpPr txBox="1">
            <a:spLocks noChangeArrowheads="1"/>
          </p:cNvSpPr>
          <p:nvPr/>
        </p:nvSpPr>
        <p:spPr bwMode="auto">
          <a:xfrm>
            <a:off x="1115616" y="2060848"/>
            <a:ext cx="7403694" cy="2448272"/>
          </a:xfrm>
          <a:prstGeom prst="rect">
            <a:avLst/>
          </a:prstGeom>
          <a:noFill/>
          <a:ln w="9525">
            <a:noFill/>
            <a:miter lim="800000"/>
          </a:ln>
          <a:effectLst/>
        </p:spPr>
        <p:txBody>
          <a:bodyPr vert="horz" wrap="square" lIns="91440" tIns="45720" rIns="91440" bIns="45720" numCol="1" anchor="t" anchorCtr="0" compatLnSpc="1"/>
          <a:lstStyle/>
          <a:p>
            <a:pPr marL="342900" indent="-342900" algn="l">
              <a:lnSpc>
                <a:spcPct val="120000"/>
              </a:lnSpc>
              <a:spcBef>
                <a:spcPts val="600"/>
              </a:spcBef>
              <a:buClr>
                <a:schemeClr val="folHlink"/>
              </a:buClr>
              <a:buSzPct val="60000"/>
              <a:buFont typeface="Wingdings" panose="05000000000000000000" pitchFamily="2" charset="2"/>
              <a:buChar char="n"/>
              <a:defRPr/>
            </a:pPr>
            <a:r>
              <a:rPr kumimoji="0" lang="en-US" altLang="zh-CN" kern="0" dirty="0">
                <a:solidFill>
                  <a:schemeClr val="tx2"/>
                </a:solidFill>
                <a:latin typeface="+mn-lt"/>
                <a:ea typeface="+mn-ea"/>
              </a:rPr>
              <a:t>2.1 </a:t>
            </a:r>
            <a:r>
              <a:rPr kumimoji="0" lang="zh-CN" altLang="en-US" kern="0" dirty="0">
                <a:solidFill>
                  <a:schemeClr val="tx2"/>
                </a:solidFill>
                <a:latin typeface="+mn-lt"/>
                <a:ea typeface="+mn-ea"/>
              </a:rPr>
              <a:t>相关基础知识</a:t>
            </a:r>
            <a:endParaRPr kumimoji="0" lang="en-US" altLang="zh-CN" kern="0" dirty="0">
              <a:solidFill>
                <a:schemeClr val="tx2"/>
              </a:solidFill>
              <a:latin typeface="+mn-lt"/>
              <a:ea typeface="+mn-ea"/>
            </a:endParaRPr>
          </a:p>
          <a:p>
            <a:pPr marL="342900" marR="0" lvl="0" indent="-342900" algn="l" defTabSz="914400" eaLnBrk="1" latinLnBrk="0" hangingPunct="1">
              <a:lnSpc>
                <a:spcPct val="120000"/>
              </a:lnSpc>
              <a:spcBef>
                <a:spcPts val="600"/>
              </a:spcBef>
              <a:buClr>
                <a:schemeClr val="folHlink"/>
              </a:buClr>
              <a:buSzPct val="60000"/>
              <a:buFont typeface="Wingdings" panose="05000000000000000000" pitchFamily="2" charset="2"/>
              <a:buChar char="n"/>
              <a:defRPr/>
            </a:pPr>
            <a:r>
              <a:rPr kumimoji="0" lang="en-US" altLang="zh-CN" kern="0" dirty="0">
                <a:solidFill>
                  <a:schemeClr val="tx2"/>
                </a:solidFill>
                <a:latin typeface="+mn-lt"/>
                <a:ea typeface="+mn-ea"/>
              </a:rPr>
              <a:t>2.2 ARM</a:t>
            </a:r>
            <a:r>
              <a:rPr kumimoji="0" lang="zh-CN" altLang="en-US" kern="0" dirty="0">
                <a:solidFill>
                  <a:schemeClr val="tx2"/>
                </a:solidFill>
                <a:latin typeface="+mn-lt"/>
                <a:ea typeface="+mn-ea"/>
              </a:rPr>
              <a:t>处理器概述</a:t>
            </a:r>
            <a:endParaRPr kumimoji="0" lang="zh-CN" altLang="en-US" kern="0" dirty="0">
              <a:solidFill>
                <a:schemeClr val="tx2"/>
              </a:solidFill>
              <a:latin typeface="+mn-lt"/>
              <a:ea typeface="+mn-ea"/>
            </a:endParaRPr>
          </a:p>
          <a:p>
            <a:pPr marL="342900" marR="0" lvl="0" indent="-342900" algn="l" defTabSz="914400" rtl="0" eaLnBrk="1" fontAlgn="base" latinLnBrk="0" hangingPunct="1">
              <a:lnSpc>
                <a:spcPct val="120000"/>
              </a:lnSpc>
              <a:spcBef>
                <a:spcPts val="600"/>
              </a:spcBef>
              <a:spcAft>
                <a:spcPct val="0"/>
              </a:spcAft>
              <a:buClr>
                <a:schemeClr val="folHlink"/>
              </a:buClr>
              <a:buSzPct val="60000"/>
              <a:buFont typeface="Wingdings" panose="05000000000000000000" pitchFamily="2" charset="2"/>
              <a:buChar char="n"/>
              <a:defRPr/>
            </a:pPr>
            <a:r>
              <a:rPr kumimoji="0" lang="en-US" altLang="zh-CN" b="1" i="0" u="none" strike="noStrike" kern="0" cap="none" spc="0" normalizeH="0" baseline="0" noProof="0" dirty="0" smtClean="0">
                <a:ln>
                  <a:noFill/>
                </a:ln>
                <a:solidFill>
                  <a:srgbClr val="FF0000"/>
                </a:solidFill>
                <a:effectLst/>
                <a:uLnTx/>
                <a:uFillTx/>
                <a:latin typeface="+mn-lt"/>
                <a:ea typeface="+mn-ea"/>
              </a:rPr>
              <a:t>2.3</a:t>
            </a:r>
            <a:r>
              <a:rPr kumimoji="0" lang="en-US" altLang="zh-CN" b="1" i="0" u="none" strike="noStrike" kern="0" cap="none" spc="0" normalizeH="0" noProof="0" dirty="0" smtClean="0">
                <a:ln>
                  <a:noFill/>
                </a:ln>
                <a:solidFill>
                  <a:srgbClr val="FF0000"/>
                </a:solidFill>
                <a:effectLst/>
                <a:uLnTx/>
                <a:uFillTx/>
                <a:latin typeface="+mn-lt"/>
                <a:ea typeface="+mn-ea"/>
              </a:rPr>
              <a:t> ARM</a:t>
            </a:r>
            <a:r>
              <a:rPr kumimoji="0" lang="zh-CN" altLang="en-US" b="1" i="0" u="none" strike="noStrike" kern="0" cap="none" spc="0" normalizeH="0" noProof="0" dirty="0" smtClean="0">
                <a:ln>
                  <a:noFill/>
                </a:ln>
                <a:solidFill>
                  <a:srgbClr val="FF0000"/>
                </a:solidFill>
                <a:effectLst/>
                <a:uLnTx/>
                <a:uFillTx/>
                <a:latin typeface="+mn-lt"/>
                <a:ea typeface="+mn-ea"/>
              </a:rPr>
              <a:t>处理器编程</a:t>
            </a:r>
            <a:r>
              <a:rPr kumimoji="0" lang="zh-CN" altLang="en-US" b="1" kern="0" dirty="0">
                <a:solidFill>
                  <a:srgbClr val="FF0000"/>
                </a:solidFill>
                <a:latin typeface="+mn-lt"/>
                <a:ea typeface="+mn-ea"/>
              </a:rPr>
              <a:t>模型</a:t>
            </a:r>
            <a:endParaRPr kumimoji="0" lang="zh-CN" altLang="en-US" b="1" kern="0" dirty="0">
              <a:solidFill>
                <a:srgbClr val="FF0000"/>
              </a:solidFill>
              <a:latin typeface="+mn-lt"/>
              <a:ea typeface="+mn-ea"/>
            </a:endParaRPr>
          </a:p>
        </p:txBody>
      </p:sp>
      <p:sp>
        <p:nvSpPr>
          <p:cNvPr id="7" name="Rectangle 2"/>
          <p:cNvSpPr>
            <a:spLocks noGrp="1" noChangeArrowheads="1"/>
          </p:cNvSpPr>
          <p:nvPr>
            <p:ph type="title"/>
          </p:nvPr>
        </p:nvSpPr>
        <p:spPr>
          <a:xfrm>
            <a:off x="142844" y="214290"/>
            <a:ext cx="8786874" cy="762000"/>
          </a:xfrm>
        </p:spPr>
        <p:txBody>
          <a:bodyPr/>
          <a:lstStyle/>
          <a:p>
            <a:pPr algn="ctr"/>
            <a:r>
              <a:rPr lang="zh-CN" altLang="en-US" sz="4000" b="1" dirty="0" smtClean="0">
                <a:solidFill>
                  <a:schemeClr val="folHlink"/>
                </a:solidFill>
                <a:latin typeface="黑体" panose="02010600030101010101" pitchFamily="2" charset="-122"/>
                <a:ea typeface="黑体" panose="02010600030101010101" pitchFamily="2" charset="-122"/>
              </a:rPr>
              <a:t>第</a:t>
            </a:r>
            <a:r>
              <a:rPr lang="en-US" altLang="zh-CN" sz="4000" b="1" dirty="0" smtClean="0">
                <a:solidFill>
                  <a:schemeClr val="folHlink"/>
                </a:solidFill>
                <a:latin typeface="黑体" panose="02010600030101010101" pitchFamily="2" charset="-122"/>
                <a:ea typeface="黑体" panose="02010600030101010101" pitchFamily="2" charset="-122"/>
              </a:rPr>
              <a:t>2</a:t>
            </a:r>
            <a:r>
              <a:rPr lang="zh-CN" altLang="en-US" sz="4000" b="1" dirty="0" smtClean="0">
                <a:solidFill>
                  <a:schemeClr val="folHlink"/>
                </a:solidFill>
                <a:latin typeface="黑体" panose="02010600030101010101" pitchFamily="2" charset="-122"/>
                <a:ea typeface="黑体" panose="02010600030101010101" pitchFamily="2" charset="-122"/>
              </a:rPr>
              <a:t>章 嵌入式</a:t>
            </a:r>
            <a:r>
              <a:rPr lang="zh-CN" altLang="en-US" sz="4000" b="1" dirty="0">
                <a:solidFill>
                  <a:schemeClr val="folHlink"/>
                </a:solidFill>
                <a:latin typeface="黑体" panose="02010600030101010101" pitchFamily="2" charset="-122"/>
                <a:ea typeface="黑体" panose="02010600030101010101" pitchFamily="2" charset="-122"/>
              </a:rPr>
              <a:t>硬件体系结构及</a:t>
            </a:r>
            <a:r>
              <a:rPr lang="en-US" altLang="zh-CN" sz="4000" b="1" dirty="0">
                <a:solidFill>
                  <a:schemeClr val="folHlink"/>
                </a:solidFill>
                <a:latin typeface="黑体" panose="02010600030101010101" pitchFamily="2" charset="-122"/>
                <a:ea typeface="黑体" panose="02010600030101010101" pitchFamily="2" charset="-122"/>
              </a:rPr>
              <a:t>ARM</a:t>
            </a:r>
            <a:r>
              <a:rPr lang="zh-CN" altLang="en-US" sz="4000" b="1" dirty="0" smtClean="0">
                <a:solidFill>
                  <a:schemeClr val="folHlink"/>
                </a:solidFill>
                <a:latin typeface="黑体" panose="02010600030101010101" pitchFamily="2" charset="-122"/>
                <a:ea typeface="黑体" panose="02010600030101010101" pitchFamily="2" charset="-122"/>
              </a:rPr>
              <a:t>概述</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88840"/>
            <a:ext cx="8229600" cy="2664296"/>
          </a:xfrm>
          <a:ln w="76200">
            <a:solidFill>
              <a:srgbClr val="000099"/>
            </a:solidFill>
            <a:miter lim="800000"/>
          </a:ln>
        </p:spPr>
        <p:txBody>
          <a:bodyPr/>
          <a:lstStyle/>
          <a:p>
            <a:r>
              <a:rPr lang="en-US" altLang="zh-CN" b="1" dirty="0" smtClean="0"/>
              <a:t>2.3.1 ARM</a:t>
            </a:r>
            <a:r>
              <a:rPr lang="zh-CN" altLang="en-US" b="1" dirty="0" smtClean="0"/>
              <a:t>处理器的</a:t>
            </a:r>
            <a:br>
              <a:rPr lang="en-US" altLang="zh-CN" b="1" dirty="0" smtClean="0"/>
            </a:br>
            <a:r>
              <a:rPr lang="en-US" altLang="zh-CN" b="1" dirty="0"/>
              <a:t> </a:t>
            </a:r>
            <a:r>
              <a:rPr lang="en-US" altLang="zh-CN" b="1" dirty="0" smtClean="0"/>
              <a:t>                 </a:t>
            </a:r>
            <a:r>
              <a:rPr lang="zh-CN" altLang="en-US" b="1" dirty="0" smtClean="0"/>
              <a:t>工作模式（</a:t>
            </a:r>
            <a:r>
              <a:rPr lang="en-US" altLang="zh-CN" b="1" dirty="0" smtClean="0"/>
              <a:t>*</a:t>
            </a:r>
            <a:r>
              <a:rPr lang="zh-CN" altLang="en-US" b="1" dirty="0" smtClean="0"/>
              <a:t>拓展</a:t>
            </a:r>
            <a:r>
              <a:rPr lang="en-US" altLang="zh-CN" b="1" dirty="0" smtClean="0"/>
              <a:t>*</a:t>
            </a:r>
            <a:r>
              <a:rPr lang="zh-CN" altLang="en-US" b="1" dirty="0" smtClean="0"/>
              <a:t>）</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2B06C8C-00D5-45C1-BCCB-2209E00E63E6}" type="slidenum">
              <a:rPr lang="en-US" altLang="zh-CN"/>
            </a:fld>
            <a:endParaRPr lang="en-US" altLang="zh-CN" b="0"/>
          </a:p>
        </p:txBody>
      </p:sp>
      <p:sp>
        <p:nvSpPr>
          <p:cNvPr id="811049" name="Rectangle 41"/>
          <p:cNvSpPr>
            <a:spLocks noGrp="1" noChangeArrowheads="1"/>
          </p:cNvSpPr>
          <p:nvPr>
            <p:ph type="body" idx="1"/>
          </p:nvPr>
        </p:nvSpPr>
        <p:spPr>
          <a:xfrm>
            <a:off x="762276" y="1283681"/>
            <a:ext cx="7772400" cy="685800"/>
          </a:xfrm>
          <a:noFill/>
        </p:spPr>
        <p:txBody>
          <a:bodyPr/>
          <a:lstStyle/>
          <a:p>
            <a:r>
              <a:rPr lang="zh-CN" altLang="en-US" b="1" dirty="0"/>
              <a:t>处理器模式</a:t>
            </a:r>
            <a:endParaRPr lang="zh-CN" altLang="en-US" b="1" dirty="0"/>
          </a:p>
        </p:txBody>
      </p:sp>
      <p:sp>
        <p:nvSpPr>
          <p:cNvPr id="811053" name="Rectangle 45"/>
          <p:cNvSpPr>
            <a:spLocks noChangeArrowheads="1"/>
          </p:cNvSpPr>
          <p:nvPr/>
        </p:nvSpPr>
        <p:spPr bwMode="auto">
          <a:xfrm>
            <a:off x="546376" y="1969480"/>
            <a:ext cx="8130080" cy="4388477"/>
          </a:xfrm>
          <a:prstGeom prst="rect">
            <a:avLst/>
          </a:prstGeom>
          <a:noFill/>
          <a:ln w="9525">
            <a:noFill/>
            <a:miter lim="800000"/>
          </a:ln>
          <a:effectLst/>
        </p:spPr>
        <p:txBody>
          <a:bodyPr/>
          <a:lstStyle/>
          <a:p>
            <a:pPr marL="342900" algn="l">
              <a:lnSpc>
                <a:spcPct val="150000"/>
              </a:lnSpc>
              <a:spcBef>
                <a:spcPct val="20000"/>
              </a:spcBef>
              <a:buClr>
                <a:schemeClr val="folHlink"/>
              </a:buClr>
              <a:buSzPct val="60000"/>
              <a:buFont typeface="Wingdings" panose="05000000000000000000" pitchFamily="2" charset="2"/>
              <a:buNone/>
            </a:pPr>
            <a:r>
              <a:rPr kumimoji="0" lang="zh-CN" altLang="en-US" sz="2400" b="1" dirty="0" smtClean="0">
                <a:latin typeface="Tahoma" panose="020B0604030504040204" pitchFamily="34" charset="0"/>
                <a:ea typeface="宋体" panose="02010600030101010101" pitchFamily="2" charset="-122"/>
              </a:rPr>
              <a:t>处理器</a:t>
            </a:r>
            <a:r>
              <a:rPr kumimoji="0" lang="zh-CN" altLang="en-US" sz="2400" b="1" dirty="0">
                <a:latin typeface="Tahoma" panose="020B0604030504040204" pitchFamily="34" charset="0"/>
                <a:ea typeface="宋体" panose="02010600030101010101" pitchFamily="2" charset="-122"/>
              </a:rPr>
              <a:t>模式决定了</a:t>
            </a:r>
            <a:r>
              <a:rPr kumimoji="0" lang="zh-CN" altLang="en-US" sz="2400" b="1" dirty="0">
                <a:solidFill>
                  <a:srgbClr val="FF0000"/>
                </a:solidFill>
                <a:latin typeface="Tahoma" panose="020B0604030504040204" pitchFamily="34" charset="0"/>
                <a:ea typeface="宋体" panose="02010600030101010101" pitchFamily="2" charset="-122"/>
              </a:rPr>
              <a:t>哪些寄存器是活动的</a:t>
            </a:r>
            <a:r>
              <a:rPr kumimoji="0" lang="zh-CN" altLang="en-US" sz="2400" b="1" dirty="0">
                <a:latin typeface="Tahoma" panose="020B0604030504040204" pitchFamily="34" charset="0"/>
                <a:ea typeface="宋体" panose="02010600030101010101" pitchFamily="2" charset="-122"/>
              </a:rPr>
              <a:t>以及</a:t>
            </a:r>
            <a:r>
              <a:rPr kumimoji="0" lang="zh-CN" altLang="en-US" sz="2400" b="1" dirty="0" smtClean="0">
                <a:solidFill>
                  <a:srgbClr val="FF0000"/>
                </a:solidFill>
                <a:latin typeface="Tahoma" panose="020B0604030504040204" pitchFamily="34" charset="0"/>
                <a:ea typeface="宋体" panose="02010600030101010101" pitchFamily="2" charset="-122"/>
              </a:rPr>
              <a:t>对</a:t>
            </a:r>
            <a:r>
              <a:rPr kumimoji="0" lang="en-US" altLang="zh-CN" sz="2400" b="1" dirty="0" smtClean="0">
                <a:solidFill>
                  <a:srgbClr val="FF0000"/>
                </a:solidFill>
                <a:latin typeface="Tahoma" panose="020B0604030504040204" pitchFamily="34" charset="0"/>
                <a:ea typeface="宋体" panose="02010600030101010101" pitchFamily="2" charset="-122"/>
              </a:rPr>
              <a:t>CPSR</a:t>
            </a:r>
            <a:r>
              <a:rPr kumimoji="0" lang="zh-CN" altLang="en-US" sz="2400" b="1" dirty="0" smtClean="0">
                <a:solidFill>
                  <a:srgbClr val="FF0000"/>
                </a:solidFill>
                <a:latin typeface="Tahoma" panose="020B0604030504040204" pitchFamily="34" charset="0"/>
                <a:ea typeface="宋体" panose="02010600030101010101" pitchFamily="2" charset="-122"/>
              </a:rPr>
              <a:t> </a:t>
            </a:r>
            <a:r>
              <a:rPr kumimoji="0" lang="en-US" altLang="zh-CN" sz="2400" b="1" dirty="0" smtClean="0">
                <a:solidFill>
                  <a:srgbClr val="FF0000"/>
                </a:solidFill>
                <a:latin typeface="Tahoma" panose="020B0604030504040204" pitchFamily="34" charset="0"/>
                <a:ea typeface="宋体" panose="02010600030101010101" pitchFamily="2" charset="-122"/>
              </a:rPr>
              <a:t>(</a:t>
            </a:r>
            <a:r>
              <a:rPr kumimoji="0" lang="en-US" altLang="zh-CN" sz="2400" b="1" dirty="0">
                <a:solidFill>
                  <a:srgbClr val="FF0000"/>
                </a:solidFill>
                <a:latin typeface="Tahoma" panose="020B0604030504040204" pitchFamily="34" charset="0"/>
                <a:ea typeface="宋体" panose="02010600030101010101" pitchFamily="2" charset="-122"/>
              </a:rPr>
              <a:t>current program status </a:t>
            </a:r>
            <a:r>
              <a:rPr kumimoji="0" lang="en-US" altLang="zh-CN" sz="2400" b="1" dirty="0" smtClean="0">
                <a:solidFill>
                  <a:srgbClr val="FF0000"/>
                </a:solidFill>
                <a:latin typeface="Tahoma" panose="020B0604030504040204" pitchFamily="34" charset="0"/>
                <a:ea typeface="宋体" panose="02010600030101010101" pitchFamily="2" charset="-122"/>
              </a:rPr>
              <a:t>register</a:t>
            </a:r>
            <a:r>
              <a:rPr kumimoji="0" lang="zh-CN" altLang="en-US" sz="2400" b="1" dirty="0" smtClean="0">
                <a:solidFill>
                  <a:srgbClr val="FF0000"/>
                </a:solidFill>
                <a:latin typeface="Tahoma" panose="020B0604030504040204" pitchFamily="34" charset="0"/>
                <a:ea typeface="宋体" panose="02010600030101010101" pitchFamily="2" charset="-122"/>
              </a:rPr>
              <a:t>，程序状态</a:t>
            </a:r>
            <a:r>
              <a:rPr kumimoji="0" lang="zh-CN" altLang="en-US" sz="2400" b="1" dirty="0">
                <a:solidFill>
                  <a:srgbClr val="FF0000"/>
                </a:solidFill>
                <a:latin typeface="Tahoma" panose="020B0604030504040204" pitchFamily="34" charset="0"/>
                <a:ea typeface="宋体" panose="02010600030101010101" pitchFamily="2" charset="-122"/>
              </a:rPr>
              <a:t>寄存器</a:t>
            </a:r>
            <a:r>
              <a:rPr kumimoji="0" lang="en-US" altLang="zh-CN" sz="2400" b="1" dirty="0" smtClean="0">
                <a:solidFill>
                  <a:srgbClr val="FF0000"/>
                </a:solidFill>
                <a:latin typeface="Tahoma" panose="020B0604030504040204" pitchFamily="34" charset="0"/>
                <a:ea typeface="宋体" panose="02010600030101010101" pitchFamily="2" charset="-122"/>
              </a:rPr>
              <a:t>)</a:t>
            </a:r>
            <a:r>
              <a:rPr kumimoji="0" lang="zh-CN" altLang="en-US" sz="2400" b="1" dirty="0" smtClean="0">
                <a:solidFill>
                  <a:srgbClr val="FF0000"/>
                </a:solidFill>
                <a:latin typeface="Tahoma" panose="020B0604030504040204" pitchFamily="34" charset="0"/>
                <a:ea typeface="宋体" panose="02010600030101010101" pitchFamily="2" charset="-122"/>
              </a:rPr>
              <a:t>的访问权</a:t>
            </a:r>
            <a:endParaRPr kumimoji="0" lang="en-US" altLang="zh-CN" sz="2400" b="1" dirty="0" smtClean="0">
              <a:solidFill>
                <a:srgbClr val="FF0000"/>
              </a:solidFill>
              <a:latin typeface="Tahoma" panose="020B0604030504040204" pitchFamily="34" charset="0"/>
              <a:ea typeface="宋体" panose="02010600030101010101" pitchFamily="2" charset="-122"/>
            </a:endParaRPr>
          </a:p>
          <a:p>
            <a:pPr marL="342900" algn="just">
              <a:spcBef>
                <a:spcPct val="20000"/>
              </a:spcBef>
              <a:buClr>
                <a:schemeClr val="folHlink"/>
              </a:buClr>
              <a:buSzPct val="60000"/>
            </a:pPr>
            <a:r>
              <a:rPr lang="en-US" altLang="zh-CN" sz="2000" b="1" dirty="0">
                <a:ea typeface="宋体" panose="02010600030101010101" pitchFamily="2" charset="-122"/>
              </a:rPr>
              <a:t>CPU</a:t>
            </a:r>
            <a:r>
              <a:rPr lang="zh-CN" altLang="en-US" sz="2000" b="1" dirty="0">
                <a:ea typeface="宋体" panose="02010600030101010101" pitchFamily="2" charset="-122"/>
              </a:rPr>
              <a:t>的模式可以简单的理解为当前</a:t>
            </a:r>
            <a:r>
              <a:rPr lang="en-US" altLang="zh-CN" sz="2000" b="1" dirty="0">
                <a:ea typeface="宋体" panose="02010600030101010101" pitchFamily="2" charset="-122"/>
              </a:rPr>
              <a:t>CPU</a:t>
            </a:r>
            <a:r>
              <a:rPr lang="zh-CN" altLang="en-US" sz="2000" b="1" dirty="0">
                <a:ea typeface="宋体" panose="02010600030101010101" pitchFamily="2" charset="-122"/>
              </a:rPr>
              <a:t>的</a:t>
            </a:r>
            <a:r>
              <a:rPr lang="zh-CN" altLang="en-US" sz="2000" b="1" dirty="0" smtClean="0">
                <a:ea typeface="宋体" panose="02010600030101010101" pitchFamily="2" charset="-122"/>
              </a:rPr>
              <a:t>工作状态。比如</a:t>
            </a:r>
            <a:r>
              <a:rPr lang="zh-CN" altLang="en-US" sz="2000" b="1" dirty="0">
                <a:ea typeface="宋体" panose="02010600030101010101" pitchFamily="2" charset="-122"/>
              </a:rPr>
              <a:t>：当前操作系统正在执行用户程序，那么当前</a:t>
            </a:r>
            <a:r>
              <a:rPr lang="en-US" altLang="zh-CN" sz="2000" b="1" dirty="0">
                <a:ea typeface="宋体" panose="02010600030101010101" pitchFamily="2" charset="-122"/>
              </a:rPr>
              <a:t>CPU</a:t>
            </a:r>
            <a:r>
              <a:rPr lang="zh-CN" altLang="en-US" sz="2000" b="1" dirty="0">
                <a:ea typeface="宋体" panose="02010600030101010101" pitchFamily="2" charset="-122"/>
              </a:rPr>
              <a:t>工作在</a:t>
            </a:r>
            <a:r>
              <a:rPr lang="zh-CN" altLang="en-US" sz="2000" b="1" dirty="0">
                <a:solidFill>
                  <a:srgbClr val="FF0000"/>
                </a:solidFill>
                <a:ea typeface="宋体" panose="02010600030101010101" pitchFamily="2" charset="-122"/>
              </a:rPr>
              <a:t>用户模式</a:t>
            </a:r>
            <a:r>
              <a:rPr lang="zh-CN" altLang="en-US" sz="2000" b="1" dirty="0">
                <a:ea typeface="宋体" panose="02010600030101010101" pitchFamily="2" charset="-122"/>
              </a:rPr>
              <a:t>，这时网卡上有数据到达，产生</a:t>
            </a:r>
            <a:r>
              <a:rPr lang="zh-CN" altLang="en-US" sz="2000" b="1" dirty="0">
                <a:solidFill>
                  <a:srgbClr val="FF0000"/>
                </a:solidFill>
                <a:ea typeface="宋体" panose="02010600030101010101" pitchFamily="2" charset="-122"/>
              </a:rPr>
              <a:t>中断信号</a:t>
            </a:r>
            <a:r>
              <a:rPr lang="zh-CN" altLang="en-US" sz="2000" b="1" dirty="0">
                <a:ea typeface="宋体" panose="02010600030101010101" pitchFamily="2" charset="-122"/>
              </a:rPr>
              <a:t>，</a:t>
            </a:r>
            <a:r>
              <a:rPr lang="en-US" altLang="zh-CN" sz="2000" b="1" dirty="0">
                <a:ea typeface="宋体" panose="02010600030101010101" pitchFamily="2" charset="-122"/>
              </a:rPr>
              <a:t>CPU</a:t>
            </a:r>
            <a:r>
              <a:rPr lang="zh-CN" altLang="en-US" sz="2000" b="1" dirty="0">
                <a:ea typeface="宋体" panose="02010600030101010101" pitchFamily="2" charset="-122"/>
              </a:rPr>
              <a:t>自动</a:t>
            </a:r>
            <a:r>
              <a:rPr lang="zh-CN" altLang="en-US" sz="2000" b="1" dirty="0" smtClean="0">
                <a:ea typeface="宋体" panose="02010600030101010101" pitchFamily="2" charset="-122"/>
              </a:rPr>
              <a:t>切换到</a:t>
            </a:r>
            <a:r>
              <a:rPr lang="zh-CN" altLang="en-US" sz="2000" b="1" dirty="0" smtClean="0">
                <a:solidFill>
                  <a:srgbClr val="FF0000"/>
                </a:solidFill>
                <a:ea typeface="宋体" panose="02010600030101010101" pitchFamily="2" charset="-122"/>
              </a:rPr>
              <a:t>中断</a:t>
            </a:r>
            <a:r>
              <a:rPr lang="zh-CN" altLang="en-US" sz="2000" b="1" dirty="0">
                <a:solidFill>
                  <a:srgbClr val="FF0000"/>
                </a:solidFill>
                <a:ea typeface="宋体" panose="02010600030101010101" pitchFamily="2" charset="-122"/>
              </a:rPr>
              <a:t>模式</a:t>
            </a:r>
            <a:r>
              <a:rPr lang="zh-CN" altLang="en-US" sz="2000" b="1" dirty="0">
                <a:ea typeface="宋体" panose="02010600030101010101" pitchFamily="2" charset="-122"/>
              </a:rPr>
              <a:t>下处理网卡数据（</a:t>
            </a:r>
            <a:r>
              <a:rPr lang="zh-CN" altLang="en-US" sz="2000" b="1" dirty="0">
                <a:solidFill>
                  <a:srgbClr val="0000FF"/>
                </a:solidFill>
                <a:ea typeface="宋体" panose="02010600030101010101" pitchFamily="2" charset="-122"/>
              </a:rPr>
              <a:t>普通应用程序没有权限直接访问硬件</a:t>
            </a:r>
            <a:r>
              <a:rPr lang="zh-CN" altLang="en-US" sz="2000" b="1" dirty="0">
                <a:ea typeface="宋体" panose="02010600030101010101" pitchFamily="2" charset="-122"/>
              </a:rPr>
              <a:t>），处理完网卡数据，返回到</a:t>
            </a:r>
            <a:r>
              <a:rPr lang="zh-CN" altLang="en-US" sz="2000" b="1" dirty="0">
                <a:solidFill>
                  <a:srgbClr val="FF0000"/>
                </a:solidFill>
                <a:ea typeface="宋体" panose="02010600030101010101" pitchFamily="2" charset="-122"/>
              </a:rPr>
              <a:t>用户模式</a:t>
            </a:r>
            <a:r>
              <a:rPr lang="zh-CN" altLang="en-US" sz="2000" b="1" dirty="0">
                <a:ea typeface="宋体" panose="02010600030101010101" pitchFamily="2" charset="-122"/>
              </a:rPr>
              <a:t>下继续执行用户程序。</a:t>
            </a:r>
            <a:endParaRPr lang="zh-CN" altLang="en-US" sz="2000" b="1" dirty="0">
              <a:ea typeface="宋体" panose="02010600030101010101" pitchFamily="2" charset="-122"/>
            </a:endParaRPr>
          </a:p>
          <a:p>
            <a:pPr marL="342900" algn="just">
              <a:spcBef>
                <a:spcPct val="20000"/>
              </a:spcBef>
              <a:buClr>
                <a:schemeClr val="folHlink"/>
              </a:buClr>
              <a:buSzPct val="60000"/>
            </a:pPr>
            <a:endParaRPr kumimoji="0" lang="en-US" altLang="zh-CN" sz="2000" b="1" dirty="0" smtClean="0">
              <a:solidFill>
                <a:srgbClr val="FF0000"/>
              </a:solidFill>
              <a:latin typeface="Tahoma" panose="020B0604030504040204" pitchFamily="34" charset="0"/>
              <a:ea typeface="宋体" panose="02010600030101010101" pitchFamily="2" charset="-122"/>
              <a:sym typeface="+mn-ea"/>
            </a:endParaRPr>
          </a:p>
          <a:p>
            <a:pPr marL="342900" algn="just">
              <a:spcBef>
                <a:spcPct val="20000"/>
              </a:spcBef>
              <a:buClr>
                <a:schemeClr val="folHlink"/>
              </a:buClr>
              <a:buSzPct val="60000"/>
            </a:pPr>
            <a:r>
              <a:rPr kumimoji="0" lang="en-US" altLang="zh-CN" sz="2000" b="1" dirty="0" smtClean="0">
                <a:solidFill>
                  <a:srgbClr val="FF0000"/>
                </a:solidFill>
                <a:latin typeface="Tahoma" panose="020B0604030504040204" pitchFamily="34" charset="0"/>
                <a:ea typeface="宋体" panose="02010600030101010101" pitchFamily="2" charset="-122"/>
                <a:sym typeface="+mn-ea"/>
              </a:rPr>
              <a:t>SPSR</a:t>
            </a:r>
            <a:r>
              <a:rPr kumimoji="0" lang="zh-CN" altLang="en-US" sz="2000" b="1" dirty="0" smtClean="0">
                <a:solidFill>
                  <a:srgbClr val="FF0000"/>
                </a:solidFill>
                <a:latin typeface="Tahoma" panose="020B0604030504040204" pitchFamily="34" charset="0"/>
                <a:ea typeface="宋体" panose="02010600030101010101" pitchFamily="2" charset="-122"/>
                <a:sym typeface="+mn-ea"/>
              </a:rPr>
              <a:t> </a:t>
            </a:r>
            <a:r>
              <a:rPr kumimoji="0" lang="en-US" altLang="zh-CN" sz="2000" b="1" dirty="0" smtClean="0">
                <a:solidFill>
                  <a:srgbClr val="FF0000"/>
                </a:solidFill>
                <a:latin typeface="Tahoma" panose="020B0604030504040204" pitchFamily="34" charset="0"/>
                <a:ea typeface="宋体" panose="02010600030101010101" pitchFamily="2" charset="-122"/>
                <a:sym typeface="+mn-ea"/>
              </a:rPr>
              <a:t>(</a:t>
            </a:r>
            <a:r>
              <a:rPr kumimoji="0" lang="en-US" altLang="zh-CN" sz="2000" b="1" dirty="0">
                <a:solidFill>
                  <a:srgbClr val="FF0000"/>
                </a:solidFill>
                <a:latin typeface="Tahoma" panose="020B0604030504040204" pitchFamily="34" charset="0"/>
                <a:ea typeface="宋体" panose="02010600030101010101" pitchFamily="2" charset="-122"/>
                <a:sym typeface="+mn-ea"/>
              </a:rPr>
              <a:t>Saved program status </a:t>
            </a:r>
            <a:r>
              <a:rPr kumimoji="0" lang="en-US" altLang="zh-CN" sz="2000" b="1" dirty="0" smtClean="0">
                <a:solidFill>
                  <a:srgbClr val="FF0000"/>
                </a:solidFill>
                <a:latin typeface="Tahoma" panose="020B0604030504040204" pitchFamily="34" charset="0"/>
                <a:ea typeface="宋体" panose="02010600030101010101" pitchFamily="2" charset="-122"/>
                <a:sym typeface="+mn-ea"/>
              </a:rPr>
              <a:t>register</a:t>
            </a:r>
            <a:r>
              <a:rPr kumimoji="0" lang="zh-CN" altLang="en-US" sz="2000" b="1" dirty="0" smtClean="0">
                <a:solidFill>
                  <a:srgbClr val="FF0000"/>
                </a:solidFill>
                <a:latin typeface="Tahoma" panose="020B0604030504040204" pitchFamily="34" charset="0"/>
                <a:ea typeface="宋体" panose="02010600030101010101" pitchFamily="2" charset="-122"/>
                <a:sym typeface="+mn-ea"/>
              </a:rPr>
              <a:t>，</a:t>
            </a:r>
            <a:r>
              <a:rPr kumimoji="0" lang="zh-CN" altLang="en-US" sz="2000" b="1" dirty="0" smtClean="0">
                <a:solidFill>
                  <a:srgbClr val="FF0000"/>
                </a:solidFill>
                <a:latin typeface="Tahoma" panose="020B0604030504040204" pitchFamily="34" charset="0"/>
                <a:ea typeface="宋体" panose="02010600030101010101" pitchFamily="2" charset="-122"/>
                <a:sym typeface="+mn-ea"/>
              </a:rPr>
              <a:t>保存程序状态</a:t>
            </a:r>
            <a:r>
              <a:rPr kumimoji="0" lang="zh-CN" altLang="en-US" sz="2000" b="1" dirty="0">
                <a:solidFill>
                  <a:srgbClr val="FF0000"/>
                </a:solidFill>
                <a:latin typeface="Tahoma" panose="020B0604030504040204" pitchFamily="34" charset="0"/>
                <a:ea typeface="宋体" panose="02010600030101010101" pitchFamily="2" charset="-122"/>
                <a:sym typeface="+mn-ea"/>
              </a:rPr>
              <a:t>寄存器</a:t>
            </a:r>
            <a:r>
              <a:rPr kumimoji="0" lang="en-US" altLang="zh-CN" sz="2000" b="1" dirty="0" smtClean="0">
                <a:solidFill>
                  <a:srgbClr val="FF0000"/>
                </a:solidFill>
                <a:latin typeface="Tahoma" panose="020B0604030504040204" pitchFamily="34" charset="0"/>
                <a:ea typeface="宋体" panose="02010600030101010101" pitchFamily="2" charset="-122"/>
                <a:sym typeface="+mn-ea"/>
              </a:rPr>
              <a:t>)</a:t>
            </a:r>
            <a:endParaRPr kumimoji="0" lang="zh-CN" altLang="en-US" sz="2000" b="1" dirty="0">
              <a:solidFill>
                <a:srgbClr val="FF0000"/>
              </a:solidFill>
              <a:latin typeface="Tahoma" panose="020B0604030504040204" pitchFamily="34" charset="0"/>
              <a:ea typeface="宋体" panose="02010600030101010101" pitchFamily="2" charset="-122"/>
            </a:endParaRPr>
          </a:p>
        </p:txBody>
      </p:sp>
      <p:sp>
        <p:nvSpPr>
          <p:cNvPr id="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8D259684-C8B4-424A-8C64-57CA5E378C28}" type="slidenum">
              <a:rPr lang="en-US" altLang="zh-CN"/>
            </a:fld>
            <a:endParaRPr lang="en-US" altLang="zh-CN" b="0"/>
          </a:p>
        </p:txBody>
      </p:sp>
      <p:graphicFrame>
        <p:nvGraphicFramePr>
          <p:cNvPr id="825346" name="Group 2"/>
          <p:cNvGraphicFramePr>
            <a:graphicFrameLocks noGrp="1"/>
          </p:cNvGraphicFramePr>
          <p:nvPr/>
        </p:nvGraphicFramePr>
        <p:xfrm>
          <a:off x="533400" y="1340768"/>
          <a:ext cx="8136903" cy="4896541"/>
        </p:xfrm>
        <a:graphic>
          <a:graphicData uri="http://schemas.openxmlformats.org/drawingml/2006/table">
            <a:tbl>
              <a:tblPr/>
              <a:tblGrid>
                <a:gridCol w="1779973"/>
                <a:gridCol w="2758958"/>
                <a:gridCol w="3597972"/>
              </a:tblGrid>
              <a:tr h="55243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处理器模式</a:t>
                      </a:r>
                      <a:endPar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说明</a:t>
                      </a:r>
                      <a:endPar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备注</a:t>
                      </a:r>
                      <a:endPar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r>
              <a:tr h="4084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用户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usr</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正常程序工作模式</a:t>
                      </a:r>
                      <a:endPar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不能直接切换到其它模式</a:t>
                      </a:r>
                      <a:endPar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7054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系统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(sys)</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用于支持操作系统的特权任务等</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与用户模式类似，但具有可以直接切换到其它模式等特权</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r>
              <a:tr h="7054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快中断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fiq</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支持高速数据传输及通道处理</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FIQ</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4084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中断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irq</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用于通用中断处理</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IRQ</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r>
              <a:tr h="7054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管理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(svc)</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操作系统保护代码</a:t>
                      </a:r>
                      <a:endPar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系统复位和软件中断响应时进入此模式</a:t>
                      </a:r>
                      <a:endPar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7054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中止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abt</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用于支持虚拟内存和</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或存储器保护</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在</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ARM7TDMI</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没有大用处</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alpha val="50000"/>
                      </a:schemeClr>
                    </a:solidFill>
                  </a:tcPr>
                </a:tc>
              </a:tr>
              <a:tr h="7054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未定义 </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(und)</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支持硬件协处理器的软件仿真</a:t>
                      </a:r>
                      <a:endPar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未定义指令异常响应时进入此模式</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bl>
          </a:graphicData>
        </a:graphic>
      </p:graphicFrame>
      <p:sp>
        <p:nvSpPr>
          <p:cNvPr id="8"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25346"/>
                                        </p:tgtEl>
                                        <p:attrNameLst>
                                          <p:attrName>style.visibility</p:attrName>
                                        </p:attrNameLst>
                                      </p:cBhvr>
                                      <p:to>
                                        <p:strVal val="visible"/>
                                      </p:to>
                                    </p:set>
                                    <p:animEffect transition="in" filter="slide(fromBottom)">
                                      <p:cBhvr>
                                        <p:cTn id="7" dur="500"/>
                                        <p:tgtEl>
                                          <p:spTgt spid="82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753500AD-4E76-4898-B099-5E8CC17F2404}" type="slidenum">
              <a:rPr lang="en-US" altLang="zh-CN"/>
            </a:fld>
            <a:endParaRPr lang="en-US" altLang="zh-CN" b="0"/>
          </a:p>
        </p:txBody>
      </p:sp>
      <p:sp>
        <p:nvSpPr>
          <p:cNvPr id="826372" name="Rectangle 4"/>
          <p:cNvSpPr>
            <a:spLocks noChangeArrowheads="1"/>
          </p:cNvSpPr>
          <p:nvPr/>
        </p:nvSpPr>
        <p:spPr bwMode="auto">
          <a:xfrm>
            <a:off x="943004" y="2143116"/>
            <a:ext cx="7772400" cy="1225550"/>
          </a:xfrm>
          <a:prstGeom prst="rect">
            <a:avLst/>
          </a:prstGeom>
          <a:noFill/>
          <a:ln w="9525">
            <a:noFill/>
            <a:miter lim="800000"/>
          </a:ln>
          <a:effectLst/>
        </p:spPr>
        <p:txBody>
          <a:bodyPr/>
          <a:lstStyle/>
          <a:p>
            <a:pPr marL="342900" indent="-342900" algn="l">
              <a:spcBef>
                <a:spcPct val="20000"/>
              </a:spcBef>
              <a:buClr>
                <a:schemeClr val="folHlink"/>
              </a:buClr>
              <a:buSzPct val="60000"/>
              <a:buFont typeface="Wingdings" panose="05000000000000000000" pitchFamily="2" charset="2"/>
              <a:buNone/>
            </a:pPr>
            <a:r>
              <a:rPr kumimoji="0" lang="zh-CN" altLang="en-US" sz="2800" b="1" dirty="0">
                <a:latin typeface="Tahoma" panose="020B0604030504040204" pitchFamily="34" charset="0"/>
                <a:ea typeface="宋体" panose="02010600030101010101" pitchFamily="2" charset="-122"/>
              </a:rPr>
              <a:t>处理器模式要么是</a:t>
            </a:r>
            <a:r>
              <a:rPr kumimoji="0" lang="zh-CN" altLang="en-US" sz="2800" b="1" dirty="0">
                <a:solidFill>
                  <a:srgbClr val="FF0000"/>
                </a:solidFill>
                <a:latin typeface="Tahoma" panose="020B0604030504040204" pitchFamily="34" charset="0"/>
                <a:ea typeface="宋体" panose="02010600030101010101" pitchFamily="2" charset="-122"/>
              </a:rPr>
              <a:t>特权模式</a:t>
            </a:r>
            <a:r>
              <a:rPr kumimoji="0" lang="zh-CN" altLang="en-US" sz="2800" b="1" dirty="0">
                <a:latin typeface="Tahoma" panose="020B0604030504040204" pitchFamily="34" charset="0"/>
                <a:ea typeface="宋体" panose="02010600030101010101" pitchFamily="2" charset="-122"/>
              </a:rPr>
              <a:t>，要么是</a:t>
            </a:r>
            <a:r>
              <a:rPr kumimoji="0" lang="zh-CN" altLang="en-US" sz="2800" b="1" dirty="0">
                <a:solidFill>
                  <a:srgbClr val="FF0000"/>
                </a:solidFill>
                <a:latin typeface="Tahoma" panose="020B0604030504040204" pitchFamily="34" charset="0"/>
                <a:ea typeface="宋体" panose="02010600030101010101" pitchFamily="2" charset="-122"/>
              </a:rPr>
              <a:t>非特权</a:t>
            </a:r>
            <a:r>
              <a:rPr kumimoji="0" lang="zh-CN" altLang="en-US" sz="2800" b="1" dirty="0" smtClean="0">
                <a:solidFill>
                  <a:srgbClr val="FF0000"/>
                </a:solidFill>
                <a:latin typeface="Tahoma" panose="020B0604030504040204" pitchFamily="34" charset="0"/>
                <a:ea typeface="宋体" panose="02010600030101010101" pitchFamily="2" charset="-122"/>
              </a:rPr>
              <a:t>模式</a:t>
            </a:r>
            <a:endParaRPr kumimoji="0" lang="zh-CN" altLang="en-US" sz="2800" b="1" dirty="0">
              <a:solidFill>
                <a:srgbClr val="FF0000"/>
              </a:solidFill>
              <a:latin typeface="Tahoma" panose="020B0604030504040204" pitchFamily="34" charset="0"/>
              <a:ea typeface="宋体" panose="02010600030101010101" pitchFamily="2" charset="-122"/>
            </a:endParaRPr>
          </a:p>
        </p:txBody>
      </p:sp>
      <p:sp>
        <p:nvSpPr>
          <p:cNvPr id="826373" name="Rectangle 5"/>
          <p:cNvSpPr>
            <a:spLocks noChangeArrowheads="1"/>
          </p:cNvSpPr>
          <p:nvPr/>
        </p:nvSpPr>
        <p:spPr bwMode="auto">
          <a:xfrm>
            <a:off x="938242" y="3000372"/>
            <a:ext cx="7777162" cy="792163"/>
          </a:xfrm>
          <a:prstGeom prst="rect">
            <a:avLst/>
          </a:prstGeom>
          <a:noFill/>
          <a:ln w="9525">
            <a:noFill/>
            <a:miter lim="800000"/>
          </a:ln>
          <a:effectLst/>
        </p:spPr>
        <p:txBody>
          <a:bodyPr/>
          <a:lstStyle/>
          <a:p>
            <a:pPr marL="342900" indent="-342900" algn="l">
              <a:spcBef>
                <a:spcPct val="20000"/>
              </a:spcBef>
              <a:buClr>
                <a:schemeClr val="folHlink"/>
              </a:buClr>
              <a:buSzPct val="60000"/>
              <a:buFont typeface="Wingdings" panose="05000000000000000000" pitchFamily="2" charset="2"/>
              <a:buChar char="u"/>
            </a:pPr>
            <a:r>
              <a:rPr kumimoji="0" lang="zh-CN" altLang="en-US" sz="2800" b="1" dirty="0">
                <a:solidFill>
                  <a:srgbClr val="FF0000"/>
                </a:solidFill>
                <a:latin typeface="Tahoma" panose="020B0604030504040204" pitchFamily="34" charset="0"/>
                <a:ea typeface="宋体" panose="02010600030101010101" pitchFamily="2" charset="-122"/>
              </a:rPr>
              <a:t>特权模式</a:t>
            </a:r>
            <a:r>
              <a:rPr kumimoji="0" lang="zh-CN" altLang="en-US" sz="2800" b="1" dirty="0">
                <a:solidFill>
                  <a:srgbClr val="0000FF"/>
                </a:solidFill>
                <a:latin typeface="Tahoma" panose="020B0604030504040204" pitchFamily="34" charset="0"/>
                <a:ea typeface="宋体" panose="02010600030101010101" pitchFamily="2" charset="-122"/>
              </a:rPr>
              <a:t>允许</a:t>
            </a:r>
            <a:r>
              <a:rPr kumimoji="0" lang="zh-CN" altLang="en-US" sz="2800" b="1" dirty="0">
                <a:latin typeface="Tahoma" panose="020B0604030504040204" pitchFamily="34" charset="0"/>
                <a:ea typeface="宋体" panose="02010600030101010101" pitchFamily="2" charset="-122"/>
              </a:rPr>
              <a:t>对</a:t>
            </a:r>
            <a:r>
              <a:rPr kumimoji="0" lang="en-US" altLang="zh-CN" sz="2800" b="1" dirty="0">
                <a:latin typeface="Tahoma" panose="020B0604030504040204" pitchFamily="34" charset="0"/>
                <a:ea typeface="宋体" panose="02010600030101010101" pitchFamily="2" charset="-122"/>
              </a:rPr>
              <a:t>CPSR</a:t>
            </a:r>
            <a:r>
              <a:rPr kumimoji="0" lang="zh-CN" altLang="en-US" sz="2800" b="1" dirty="0">
                <a:latin typeface="Tahoma" panose="020B0604030504040204" pitchFamily="34" charset="0"/>
                <a:ea typeface="宋体" panose="02010600030101010101" pitchFamily="2" charset="-122"/>
              </a:rPr>
              <a:t>的完全读</a:t>
            </a:r>
            <a:r>
              <a:rPr kumimoji="0" lang="en-US" altLang="zh-CN" sz="2800" b="1" dirty="0">
                <a:latin typeface="Tahoma" panose="020B0604030504040204" pitchFamily="34" charset="0"/>
                <a:ea typeface="宋体" panose="02010600030101010101" pitchFamily="2" charset="-122"/>
              </a:rPr>
              <a:t>/</a:t>
            </a:r>
            <a:r>
              <a:rPr kumimoji="0" lang="zh-CN" altLang="en-US" sz="2800" b="1" dirty="0">
                <a:latin typeface="Tahoma" panose="020B0604030504040204" pitchFamily="34" charset="0"/>
                <a:ea typeface="宋体" panose="02010600030101010101" pitchFamily="2" charset="-122"/>
              </a:rPr>
              <a:t>写访问；</a:t>
            </a:r>
            <a:endParaRPr kumimoji="0" lang="zh-CN" altLang="en-US" sz="2800" b="1" dirty="0">
              <a:latin typeface="Tahoma" panose="020B0604030504040204" pitchFamily="34" charset="0"/>
              <a:ea typeface="宋体" panose="02010600030101010101" pitchFamily="2" charset="-122"/>
            </a:endParaRPr>
          </a:p>
        </p:txBody>
      </p:sp>
      <p:sp>
        <p:nvSpPr>
          <p:cNvPr id="10"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11" name="Rectangle 40"/>
          <p:cNvSpPr txBox="1">
            <a:spLocks noChangeArrowheads="1"/>
          </p:cNvSpPr>
          <p:nvPr/>
        </p:nvSpPr>
        <p:spPr bwMode="auto">
          <a:xfrm>
            <a:off x="1182688" y="1285860"/>
            <a:ext cx="7772400" cy="685800"/>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处理器模式</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3" name="Rectangle 5"/>
          <p:cNvSpPr>
            <a:spLocks noChangeArrowheads="1"/>
          </p:cNvSpPr>
          <p:nvPr/>
        </p:nvSpPr>
        <p:spPr bwMode="auto">
          <a:xfrm>
            <a:off x="938242" y="3851284"/>
            <a:ext cx="7777162" cy="792163"/>
          </a:xfrm>
          <a:prstGeom prst="rect">
            <a:avLst/>
          </a:prstGeom>
          <a:noFill/>
          <a:ln w="9525">
            <a:noFill/>
            <a:miter lim="800000"/>
          </a:ln>
          <a:effectLst/>
        </p:spPr>
        <p:txBody>
          <a:bodyPr/>
          <a:lstStyle/>
          <a:p>
            <a:pPr marL="342900" indent="-342900" algn="l">
              <a:lnSpc>
                <a:spcPct val="130000"/>
              </a:lnSpc>
              <a:spcBef>
                <a:spcPct val="20000"/>
              </a:spcBef>
              <a:buClr>
                <a:schemeClr val="folHlink"/>
              </a:buClr>
              <a:buSzPct val="60000"/>
              <a:buFont typeface="Wingdings" panose="05000000000000000000" pitchFamily="2" charset="2"/>
              <a:buChar char="u"/>
            </a:pPr>
            <a:r>
              <a:rPr kumimoji="0" lang="zh-CN" altLang="en-US" sz="2800" b="1" dirty="0" smtClean="0">
                <a:solidFill>
                  <a:srgbClr val="FF0000"/>
                </a:solidFill>
              </a:rPr>
              <a:t>非特权模式</a:t>
            </a:r>
            <a:r>
              <a:rPr kumimoji="0" lang="zh-CN" altLang="en-US" sz="2800" b="1" dirty="0" smtClean="0">
                <a:solidFill>
                  <a:srgbClr val="0000FF"/>
                </a:solidFill>
              </a:rPr>
              <a:t>不允许</a:t>
            </a:r>
            <a:r>
              <a:rPr kumimoji="0" lang="zh-CN" altLang="en-US" sz="2800" b="1" dirty="0" smtClean="0"/>
              <a:t>对</a:t>
            </a:r>
            <a:r>
              <a:rPr kumimoji="0" lang="en-US" altLang="zh-CN" sz="2800" b="1" dirty="0" smtClean="0"/>
              <a:t>CPSR</a:t>
            </a:r>
            <a:r>
              <a:rPr kumimoji="0" lang="zh-CN" altLang="en-US" sz="2800" b="1" dirty="0" smtClean="0"/>
              <a:t>的控制域进行访问，但允许对条件标志的读</a:t>
            </a:r>
            <a:r>
              <a:rPr kumimoji="0" lang="en-US" altLang="zh-CN" sz="2800" b="1" dirty="0" smtClean="0"/>
              <a:t>/</a:t>
            </a:r>
            <a:r>
              <a:rPr kumimoji="0" lang="zh-CN" altLang="en-US" sz="2800" b="1" dirty="0" smtClean="0"/>
              <a:t>写访问</a:t>
            </a:r>
            <a:endParaRPr kumimoji="0" lang="zh-CN" altLang="en-US" sz="2800" b="1" dirty="0" smtClean="0"/>
          </a:p>
          <a:p>
            <a:pPr marL="342900" indent="-342900" algn="l">
              <a:spcBef>
                <a:spcPct val="20000"/>
              </a:spcBef>
              <a:buClr>
                <a:schemeClr val="folHlink"/>
              </a:buClr>
              <a:buSzPct val="60000"/>
              <a:buFont typeface="Wingdings" panose="05000000000000000000" pitchFamily="2" charset="2"/>
              <a:buNone/>
            </a:pPr>
            <a:endParaRPr kumimoji="0" lang="zh-CN" altLang="en-US" sz="2800" b="1" dirty="0">
              <a:latin typeface="Tahom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26372">
                                            <p:txEl>
                                              <p:pRg st="0" end="0"/>
                                            </p:txEl>
                                          </p:spTgt>
                                        </p:tgtEl>
                                        <p:attrNameLst>
                                          <p:attrName>style.visibility</p:attrName>
                                        </p:attrNameLst>
                                      </p:cBhvr>
                                      <p:to>
                                        <p:strVal val="visible"/>
                                      </p:to>
                                    </p:set>
                                    <p:anim calcmode="lin" valueType="num">
                                      <p:cBhvr additive="base">
                                        <p:cTn id="12" dur="500" fill="hold"/>
                                        <p:tgtEl>
                                          <p:spTgt spid="826372">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263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26373">
                                            <p:txEl>
                                              <p:pRg st="0" end="0"/>
                                            </p:txEl>
                                          </p:spTgt>
                                        </p:tgtEl>
                                        <p:attrNameLst>
                                          <p:attrName>style.visibility</p:attrName>
                                        </p:attrNameLst>
                                      </p:cBhvr>
                                      <p:to>
                                        <p:strVal val="visible"/>
                                      </p:to>
                                    </p:set>
                                    <p:anim calcmode="lin" valueType="num">
                                      <p:cBhvr additive="base">
                                        <p:cTn id="18" dur="500" fill="hold"/>
                                        <p:tgtEl>
                                          <p:spTgt spid="82637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26373">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2" grpId="0" advAuto="0" autoUpdateAnimBg="0" build="p"/>
      <p:bldP spid="826373" grpId="0" advAuto="0" autoUpdateAnimBg="0" build="p"/>
      <p:bldP spid="11" grpId="0" advAuto="0" autoUpdateAnimBg="0" build="p"/>
      <p:bldP spid="13" grpId="0" advAuto="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 name="灯片编号占位符 4"/>
          <p:cNvSpPr>
            <a:spLocks noGrp="1"/>
          </p:cNvSpPr>
          <p:nvPr>
            <p:ph type="sldNum" sz="quarter" idx="11"/>
          </p:nvPr>
        </p:nvSpPr>
        <p:spPr/>
        <p:txBody>
          <a:bodyPr/>
          <a:lstStyle/>
          <a:p>
            <a:fld id="{AD61F735-40BA-45D1-8FEE-3F1CDDCD7742}" type="slidenum">
              <a:rPr lang="en-US" altLang="zh-CN"/>
            </a:fld>
            <a:endParaRPr lang="en-US" altLang="zh-CN" b="0"/>
          </a:p>
        </p:txBody>
      </p:sp>
      <p:sp>
        <p:nvSpPr>
          <p:cNvPr id="812035" name="Rectangle 3"/>
          <p:cNvSpPr>
            <a:spLocks noGrp="1" noChangeArrowheads="1"/>
          </p:cNvSpPr>
          <p:nvPr>
            <p:ph type="body" idx="1"/>
          </p:nvPr>
        </p:nvSpPr>
        <p:spPr>
          <a:xfrm>
            <a:off x="1000100" y="1357298"/>
            <a:ext cx="7772400" cy="685800"/>
          </a:xfrm>
          <a:noFill/>
        </p:spPr>
        <p:txBody>
          <a:bodyPr/>
          <a:lstStyle/>
          <a:p>
            <a:r>
              <a:rPr lang="zh-CN" altLang="en-US"/>
              <a:t>特权模式</a:t>
            </a:r>
            <a:endParaRPr lang="zh-CN" altLang="en-US"/>
          </a:p>
        </p:txBody>
      </p:sp>
      <p:graphicFrame>
        <p:nvGraphicFramePr>
          <p:cNvPr id="812036" name="Group 4"/>
          <p:cNvGraphicFramePr>
            <a:graphicFrameLocks noGrp="1"/>
          </p:cNvGraphicFramePr>
          <p:nvPr/>
        </p:nvGraphicFramePr>
        <p:xfrm>
          <a:off x="1189012" y="2006585"/>
          <a:ext cx="6781800" cy="3901440"/>
        </p:xfrm>
        <a:graphic>
          <a:graphicData uri="http://schemas.openxmlformats.org/drawingml/2006/table">
            <a:tbl>
              <a:tblPr/>
              <a:tblGrid>
                <a:gridCol w="1524000"/>
                <a:gridCol w="2362200"/>
                <a:gridCol w="2895600"/>
              </a:tblGrid>
              <a:tr h="130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处理器模式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备注</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(usr)</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正常程序工作模式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不能直接切换到其它模式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(sys)</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用于支持操作系统的特权任务等</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与用户模式类似，但具有可以直接切换到其它模式等特权</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支持高速数据传输及通道处理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用于通用中断处理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(svc)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操作系统保护代码</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系统复位和软件中断响应时进入此模式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(abt)</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用于支持虚拟内存和</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或存储器保护</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在</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ARM7TDMI</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没有大用处</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(und)</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支持硬件协处理器的软件仿真</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未定义指令异常响应时进入此模式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bl>
          </a:graphicData>
        </a:graphic>
      </p:graphicFrame>
      <p:sp>
        <p:nvSpPr>
          <p:cNvPr id="812074" name="AutoShape 42"/>
          <p:cNvSpPr>
            <a:spLocks noChangeArrowheads="1"/>
          </p:cNvSpPr>
          <p:nvPr/>
        </p:nvSpPr>
        <p:spPr bwMode="auto">
          <a:xfrm>
            <a:off x="3017812" y="3025759"/>
            <a:ext cx="4876800" cy="2638426"/>
          </a:xfrm>
          <a:prstGeom prst="roundRect">
            <a:avLst>
              <a:gd name="adj" fmla="val 5704"/>
            </a:avLst>
          </a:prstGeom>
          <a:solidFill>
            <a:schemeClr val="bg1"/>
          </a:solidFill>
          <a:ln w="9525">
            <a:solidFill>
              <a:schemeClr val="tx1"/>
            </a:solidFill>
            <a:round/>
          </a:ln>
          <a:effectLst/>
        </p:spPr>
        <p:txBody>
          <a:bodyPr anchor="ctr"/>
          <a:lstStyle/>
          <a:p>
            <a:pPr algn="l"/>
            <a:r>
              <a:rPr lang="en-US" altLang="zh-CN" sz="2400" b="1" dirty="0">
                <a:latin typeface="等线 Light" panose="02010600030101010101" pitchFamily="2" charset="-122"/>
                <a:ea typeface="等线 Light" panose="02010600030101010101" pitchFamily="2" charset="-122"/>
              </a:rPr>
              <a:t>         </a:t>
            </a:r>
            <a:r>
              <a:rPr lang="zh-CN" altLang="en-US" sz="2400" b="1" dirty="0">
                <a:latin typeface="等线 Light" panose="02010600030101010101" pitchFamily="2" charset="-122"/>
                <a:ea typeface="等线 Light" panose="02010600030101010101" pitchFamily="2" charset="-122"/>
              </a:rPr>
              <a:t>除用户模式外，其它模式均为</a:t>
            </a:r>
            <a:r>
              <a:rPr lang="zh-CN" altLang="en-US" sz="2400" b="1" dirty="0">
                <a:solidFill>
                  <a:srgbClr val="FF0000"/>
                </a:solidFill>
                <a:latin typeface="等线 Light" panose="02010600030101010101" pitchFamily="2" charset="-122"/>
                <a:ea typeface="等线 Light" panose="02010600030101010101" pitchFamily="2" charset="-122"/>
              </a:rPr>
              <a:t>特权模式</a:t>
            </a:r>
            <a:r>
              <a:rPr lang="zh-CN" altLang="en-US" sz="2400" b="1" dirty="0">
                <a:latin typeface="等线 Light" panose="02010600030101010101" pitchFamily="2" charset="-122"/>
                <a:ea typeface="等线 Light" panose="02010600030101010101" pitchFamily="2" charset="-122"/>
              </a:rPr>
              <a:t>。</a:t>
            </a:r>
            <a:r>
              <a:rPr lang="en-US" altLang="zh-CN" sz="2400" b="1" dirty="0">
                <a:latin typeface="等线 Light" panose="02010600030101010101" pitchFamily="2" charset="-122"/>
                <a:ea typeface="等线 Light" panose="02010600030101010101" pitchFamily="2" charset="-122"/>
              </a:rPr>
              <a:t>ARM</a:t>
            </a:r>
            <a:r>
              <a:rPr lang="zh-CN" altLang="en-US" sz="2400" b="1" dirty="0">
                <a:latin typeface="等线 Light" panose="02010600030101010101" pitchFamily="2" charset="-122"/>
                <a:ea typeface="等线 Light" panose="02010600030101010101" pitchFamily="2" charset="-122"/>
              </a:rPr>
              <a:t>内部寄存器和一些片内外设在硬件设计上只</a:t>
            </a:r>
            <a:r>
              <a:rPr lang="zh-CN" altLang="en-US" sz="2400" b="1" dirty="0" smtClean="0">
                <a:latin typeface="等线 Light" panose="02010600030101010101" pitchFamily="2" charset="-122"/>
                <a:ea typeface="等线 Light" panose="02010600030101010101" pitchFamily="2" charset="-122"/>
              </a:rPr>
              <a:t>允许特权</a:t>
            </a:r>
            <a:r>
              <a:rPr lang="zh-CN" altLang="en-US" sz="2400" b="1" dirty="0">
                <a:latin typeface="等线 Light" panose="02010600030101010101" pitchFamily="2" charset="-122"/>
                <a:ea typeface="等线 Light" panose="02010600030101010101" pitchFamily="2" charset="-122"/>
              </a:rPr>
              <a:t>模式下访问。</a:t>
            </a:r>
            <a:r>
              <a:rPr lang="zh-CN" altLang="en-US" sz="2400" b="1" dirty="0">
                <a:solidFill>
                  <a:srgbClr val="FF0000"/>
                </a:solidFill>
                <a:latin typeface="等线 Light" panose="02010600030101010101" pitchFamily="2" charset="-122"/>
                <a:ea typeface="等线 Light" panose="02010600030101010101" pitchFamily="2" charset="-122"/>
              </a:rPr>
              <a:t>此外，特权模式可以自由的切换处理器模式，而用户模式不能直接切换到别的模式。</a:t>
            </a:r>
            <a:endParaRPr lang="zh-CN" altLang="en-US" sz="2400" b="1" dirty="0">
              <a:solidFill>
                <a:srgbClr val="FF0000"/>
              </a:solidFill>
              <a:latin typeface="等线 Light" panose="02010600030101010101" pitchFamily="2" charset="-122"/>
              <a:ea typeface="等线 Light" panose="02010600030101010101" pitchFamily="2" charset="-122"/>
            </a:endParaRPr>
          </a:p>
        </p:txBody>
      </p:sp>
      <p:grpSp>
        <p:nvGrpSpPr>
          <p:cNvPr id="812075" name="Group 43"/>
          <p:cNvGrpSpPr/>
          <p:nvPr/>
        </p:nvGrpSpPr>
        <p:grpSpPr bwMode="auto">
          <a:xfrm>
            <a:off x="1189012" y="2678098"/>
            <a:ext cx="1524000" cy="3232150"/>
            <a:chOff x="192" y="1680"/>
            <a:chExt cx="960" cy="2036"/>
          </a:xfrm>
        </p:grpSpPr>
        <p:sp>
          <p:nvSpPr>
            <p:cNvPr id="812076" name="Rectangle 44"/>
            <p:cNvSpPr>
              <a:spLocks noChangeArrowheads="1"/>
            </p:cNvSpPr>
            <p:nvPr/>
          </p:nvSpPr>
          <p:spPr bwMode="auto">
            <a:xfrm>
              <a:off x="192" y="3351"/>
              <a:ext cx="960" cy="365"/>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a:latin typeface="Tahoma" panose="020B0604030504040204" pitchFamily="34" charset="0"/>
                  <a:ea typeface="宋体" panose="02010600030101010101" pitchFamily="2" charset="-122"/>
                </a:rPr>
                <a:t>未定义    </a:t>
              </a:r>
              <a:r>
                <a:rPr kumimoji="0" lang="en-US" altLang="zh-CN" sz="1600" dirty="0">
                  <a:latin typeface="Tahoma" panose="020B0604030504040204" pitchFamily="34" charset="0"/>
                  <a:ea typeface="宋体" panose="02010600030101010101" pitchFamily="2" charset="-122"/>
                </a:rPr>
                <a:t>(und)</a:t>
              </a:r>
              <a:endParaRPr kumimoji="0" lang="en-US" altLang="zh-CN" sz="1600" dirty="0">
                <a:latin typeface="Tahoma" panose="020B0604030504040204" pitchFamily="34" charset="0"/>
                <a:ea typeface="宋体" panose="02010600030101010101" pitchFamily="2" charset="-122"/>
              </a:endParaRPr>
            </a:p>
          </p:txBody>
        </p:sp>
        <p:sp>
          <p:nvSpPr>
            <p:cNvPr id="812077" name="Rectangle 45"/>
            <p:cNvSpPr>
              <a:spLocks noChangeArrowheads="1"/>
            </p:cNvSpPr>
            <p:nvPr/>
          </p:nvSpPr>
          <p:spPr bwMode="auto">
            <a:xfrm>
              <a:off x="192" y="2986"/>
              <a:ext cx="960" cy="365"/>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a:latin typeface="Tahoma" panose="020B0604030504040204" pitchFamily="34" charset="0"/>
                  <a:ea typeface="宋体" panose="02010600030101010101" pitchFamily="2" charset="-122"/>
                </a:rPr>
                <a:t>中止        </a:t>
              </a:r>
              <a:r>
                <a:rPr kumimoji="0" lang="en-US" altLang="zh-CN" sz="1600" dirty="0">
                  <a:latin typeface="Tahoma" panose="020B0604030504040204" pitchFamily="34" charset="0"/>
                  <a:ea typeface="宋体" panose="02010600030101010101" pitchFamily="2" charset="-122"/>
                </a:rPr>
                <a:t>(</a:t>
              </a:r>
              <a:r>
                <a:rPr kumimoji="0" lang="en-US" altLang="zh-CN" sz="1600" dirty="0" err="1">
                  <a:latin typeface="Tahoma" panose="020B0604030504040204" pitchFamily="34" charset="0"/>
                  <a:ea typeface="宋体" panose="02010600030101010101" pitchFamily="2" charset="-122"/>
                </a:rPr>
                <a:t>abt</a:t>
              </a:r>
              <a:r>
                <a:rPr kumimoji="0" lang="en-US" altLang="zh-CN" sz="1600" dirty="0">
                  <a:latin typeface="Tahoma" panose="020B0604030504040204" pitchFamily="34" charset="0"/>
                  <a:ea typeface="宋体" panose="02010600030101010101" pitchFamily="2" charset="-122"/>
                </a:rPr>
                <a:t>)</a:t>
              </a:r>
              <a:endParaRPr kumimoji="0" lang="en-US" altLang="zh-CN" sz="1600" dirty="0">
                <a:latin typeface="Tahoma" panose="020B0604030504040204" pitchFamily="34" charset="0"/>
                <a:ea typeface="宋体" panose="02010600030101010101" pitchFamily="2" charset="-122"/>
              </a:endParaRPr>
            </a:p>
          </p:txBody>
        </p:sp>
        <p:sp>
          <p:nvSpPr>
            <p:cNvPr id="812078" name="Rectangle 46"/>
            <p:cNvSpPr>
              <a:spLocks noChangeArrowheads="1"/>
            </p:cNvSpPr>
            <p:nvPr/>
          </p:nvSpPr>
          <p:spPr bwMode="auto">
            <a:xfrm>
              <a:off x="192" y="2621"/>
              <a:ext cx="960" cy="365"/>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管理        </a:t>
              </a:r>
              <a:r>
                <a:rPr kumimoji="0" lang="en-US" altLang="zh-CN" sz="1600">
                  <a:latin typeface="Tahoma" panose="020B0604030504040204" pitchFamily="34" charset="0"/>
                  <a:ea typeface="宋体" panose="02010600030101010101" pitchFamily="2" charset="-122"/>
                </a:rPr>
                <a:t>(svc)</a:t>
              </a:r>
              <a:endParaRPr kumimoji="0" lang="en-US" altLang="zh-CN" sz="1600">
                <a:latin typeface="Tahoma" panose="020B0604030504040204" pitchFamily="34" charset="0"/>
                <a:ea typeface="宋体" panose="02010600030101010101" pitchFamily="2" charset="-122"/>
              </a:endParaRPr>
            </a:p>
          </p:txBody>
        </p:sp>
        <p:sp>
          <p:nvSpPr>
            <p:cNvPr id="812079" name="Rectangle 47"/>
            <p:cNvSpPr>
              <a:spLocks noChangeArrowheads="1"/>
            </p:cNvSpPr>
            <p:nvPr/>
          </p:nvSpPr>
          <p:spPr bwMode="auto">
            <a:xfrm>
              <a:off x="192" y="2410"/>
              <a:ext cx="960" cy="211"/>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a:latin typeface="Tahoma" panose="020B0604030504040204" pitchFamily="34" charset="0"/>
                  <a:ea typeface="宋体" panose="02010600030101010101" pitchFamily="2" charset="-122"/>
                </a:rPr>
                <a:t>中断        </a:t>
              </a:r>
              <a:r>
                <a:rPr kumimoji="0" lang="en-US" altLang="zh-CN" sz="1600" dirty="0">
                  <a:latin typeface="Tahoma" panose="020B0604030504040204" pitchFamily="34" charset="0"/>
                  <a:ea typeface="宋体" panose="02010600030101010101" pitchFamily="2" charset="-122"/>
                </a:rPr>
                <a:t>(</a:t>
              </a:r>
              <a:r>
                <a:rPr kumimoji="0" lang="en-US" altLang="zh-CN" sz="1600" dirty="0" err="1">
                  <a:latin typeface="Tahoma" panose="020B0604030504040204" pitchFamily="34" charset="0"/>
                  <a:ea typeface="宋体" panose="02010600030101010101" pitchFamily="2" charset="-122"/>
                </a:rPr>
                <a:t>irq</a:t>
              </a:r>
              <a:r>
                <a:rPr kumimoji="0" lang="en-US" altLang="zh-CN" sz="1600" dirty="0">
                  <a:latin typeface="Tahoma" panose="020B0604030504040204" pitchFamily="34" charset="0"/>
                  <a:ea typeface="宋体" panose="02010600030101010101" pitchFamily="2" charset="-122"/>
                </a:rPr>
                <a:t>)</a:t>
              </a:r>
              <a:endParaRPr kumimoji="0" lang="en-US" altLang="zh-CN" sz="1600" dirty="0">
                <a:latin typeface="Tahoma" panose="020B0604030504040204" pitchFamily="34" charset="0"/>
                <a:ea typeface="宋体" panose="02010600030101010101" pitchFamily="2" charset="-122"/>
              </a:endParaRPr>
            </a:p>
          </p:txBody>
        </p:sp>
        <p:sp>
          <p:nvSpPr>
            <p:cNvPr id="812080" name="Rectangle 48"/>
            <p:cNvSpPr>
              <a:spLocks noChangeArrowheads="1"/>
            </p:cNvSpPr>
            <p:nvPr/>
          </p:nvSpPr>
          <p:spPr bwMode="auto">
            <a:xfrm>
              <a:off x="192" y="2045"/>
              <a:ext cx="960" cy="365"/>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a:latin typeface="Tahoma" panose="020B0604030504040204" pitchFamily="34" charset="0"/>
                  <a:ea typeface="宋体" panose="02010600030101010101" pitchFamily="2" charset="-122"/>
                </a:rPr>
                <a:t>快中断    </a:t>
              </a:r>
              <a:r>
                <a:rPr kumimoji="0" lang="en-US" altLang="zh-CN" sz="1600" dirty="0">
                  <a:latin typeface="Tahoma" panose="020B0604030504040204" pitchFamily="34" charset="0"/>
                  <a:ea typeface="宋体" panose="02010600030101010101" pitchFamily="2" charset="-122"/>
                </a:rPr>
                <a:t>(</a:t>
              </a:r>
              <a:r>
                <a:rPr kumimoji="0" lang="en-US" altLang="zh-CN" sz="1600" dirty="0" err="1">
                  <a:latin typeface="Tahoma" panose="020B0604030504040204" pitchFamily="34" charset="0"/>
                  <a:ea typeface="宋体" panose="02010600030101010101" pitchFamily="2" charset="-122"/>
                </a:rPr>
                <a:t>fiq</a:t>
              </a:r>
              <a:r>
                <a:rPr kumimoji="0" lang="en-US" altLang="zh-CN" sz="1600" dirty="0">
                  <a:latin typeface="Tahoma" panose="020B0604030504040204" pitchFamily="34" charset="0"/>
                  <a:ea typeface="宋体" panose="02010600030101010101" pitchFamily="2" charset="-122"/>
                </a:rPr>
                <a:t>)</a:t>
              </a:r>
              <a:endParaRPr kumimoji="0" lang="en-US" altLang="zh-CN" sz="1600" dirty="0">
                <a:latin typeface="Tahoma" panose="020B0604030504040204" pitchFamily="34" charset="0"/>
                <a:ea typeface="宋体" panose="02010600030101010101" pitchFamily="2" charset="-122"/>
              </a:endParaRPr>
            </a:p>
          </p:txBody>
        </p:sp>
        <p:sp>
          <p:nvSpPr>
            <p:cNvPr id="812081" name="Rectangle 49"/>
            <p:cNvSpPr>
              <a:spLocks noChangeArrowheads="1"/>
            </p:cNvSpPr>
            <p:nvPr/>
          </p:nvSpPr>
          <p:spPr bwMode="auto">
            <a:xfrm>
              <a:off x="192" y="1680"/>
              <a:ext cx="960" cy="365"/>
            </a:xfrm>
            <a:prstGeom prst="rect">
              <a:avLst/>
            </a:prstGeom>
            <a:solidFill>
              <a:schemeClr val="bg1"/>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a:latin typeface="Tahoma" panose="020B0604030504040204" pitchFamily="34" charset="0"/>
                  <a:ea typeface="宋体" panose="02010600030101010101" pitchFamily="2" charset="-122"/>
                </a:rPr>
                <a:t>系统        </a:t>
              </a:r>
              <a:r>
                <a:rPr kumimoji="0" lang="en-US" altLang="zh-CN" sz="1600" dirty="0">
                  <a:latin typeface="Tahoma" panose="020B0604030504040204" pitchFamily="34" charset="0"/>
                  <a:ea typeface="宋体" panose="02010600030101010101" pitchFamily="2" charset="-122"/>
                </a:rPr>
                <a:t>(sys)</a:t>
              </a:r>
              <a:endParaRPr kumimoji="0" lang="en-US" altLang="zh-CN" sz="1600" dirty="0">
                <a:latin typeface="Tahoma" panose="020B0604030504040204" pitchFamily="34" charset="0"/>
                <a:ea typeface="宋体" panose="02010600030101010101" pitchFamily="2" charset="-122"/>
              </a:endParaRPr>
            </a:p>
          </p:txBody>
        </p:sp>
        <p:sp>
          <p:nvSpPr>
            <p:cNvPr id="812082" name="Line 50"/>
            <p:cNvSpPr>
              <a:spLocks noChangeShapeType="1"/>
            </p:cNvSpPr>
            <p:nvPr/>
          </p:nvSpPr>
          <p:spPr bwMode="auto">
            <a:xfrm>
              <a:off x="192" y="1680"/>
              <a:ext cx="960" cy="0"/>
            </a:xfrm>
            <a:prstGeom prst="line">
              <a:avLst/>
            </a:prstGeom>
            <a:noFill/>
            <a:ln w="28575" cap="sq">
              <a:solidFill>
                <a:schemeClr val="tx1"/>
              </a:solidFill>
              <a:round/>
            </a:ln>
            <a:effectLst/>
          </p:spPr>
          <p:txBody>
            <a:bodyPr/>
            <a:lstStyle/>
            <a:p>
              <a:endParaRPr lang="zh-CN" altLang="en-US"/>
            </a:p>
          </p:txBody>
        </p:sp>
        <p:sp>
          <p:nvSpPr>
            <p:cNvPr id="812083" name="Line 51"/>
            <p:cNvSpPr>
              <a:spLocks noChangeShapeType="1"/>
            </p:cNvSpPr>
            <p:nvPr/>
          </p:nvSpPr>
          <p:spPr bwMode="auto">
            <a:xfrm>
              <a:off x="192" y="2045"/>
              <a:ext cx="960" cy="0"/>
            </a:xfrm>
            <a:prstGeom prst="line">
              <a:avLst/>
            </a:prstGeom>
            <a:noFill/>
            <a:ln w="12700">
              <a:solidFill>
                <a:schemeClr val="tx1"/>
              </a:solidFill>
              <a:round/>
            </a:ln>
            <a:effectLst/>
          </p:spPr>
          <p:txBody>
            <a:bodyPr/>
            <a:lstStyle/>
            <a:p>
              <a:endParaRPr lang="zh-CN" altLang="en-US"/>
            </a:p>
          </p:txBody>
        </p:sp>
        <p:sp>
          <p:nvSpPr>
            <p:cNvPr id="812084" name="Line 52"/>
            <p:cNvSpPr>
              <a:spLocks noChangeShapeType="1"/>
            </p:cNvSpPr>
            <p:nvPr/>
          </p:nvSpPr>
          <p:spPr bwMode="auto">
            <a:xfrm>
              <a:off x="192" y="2410"/>
              <a:ext cx="960" cy="0"/>
            </a:xfrm>
            <a:prstGeom prst="line">
              <a:avLst/>
            </a:prstGeom>
            <a:noFill/>
            <a:ln w="12700">
              <a:solidFill>
                <a:schemeClr val="tx1"/>
              </a:solidFill>
              <a:round/>
            </a:ln>
            <a:effectLst/>
          </p:spPr>
          <p:txBody>
            <a:bodyPr/>
            <a:lstStyle/>
            <a:p>
              <a:endParaRPr lang="zh-CN" altLang="en-US"/>
            </a:p>
          </p:txBody>
        </p:sp>
        <p:sp>
          <p:nvSpPr>
            <p:cNvPr id="812085" name="Line 53"/>
            <p:cNvSpPr>
              <a:spLocks noChangeShapeType="1"/>
            </p:cNvSpPr>
            <p:nvPr/>
          </p:nvSpPr>
          <p:spPr bwMode="auto">
            <a:xfrm>
              <a:off x="192" y="2621"/>
              <a:ext cx="960" cy="0"/>
            </a:xfrm>
            <a:prstGeom prst="line">
              <a:avLst/>
            </a:prstGeom>
            <a:noFill/>
            <a:ln w="12700">
              <a:solidFill>
                <a:schemeClr val="tx1"/>
              </a:solidFill>
              <a:round/>
            </a:ln>
            <a:effectLst/>
          </p:spPr>
          <p:txBody>
            <a:bodyPr/>
            <a:lstStyle/>
            <a:p>
              <a:endParaRPr lang="zh-CN" altLang="en-US"/>
            </a:p>
          </p:txBody>
        </p:sp>
        <p:sp>
          <p:nvSpPr>
            <p:cNvPr id="812086" name="Line 54"/>
            <p:cNvSpPr>
              <a:spLocks noChangeShapeType="1"/>
            </p:cNvSpPr>
            <p:nvPr/>
          </p:nvSpPr>
          <p:spPr bwMode="auto">
            <a:xfrm>
              <a:off x="192" y="2986"/>
              <a:ext cx="960" cy="0"/>
            </a:xfrm>
            <a:prstGeom prst="line">
              <a:avLst/>
            </a:prstGeom>
            <a:noFill/>
            <a:ln w="12700">
              <a:solidFill>
                <a:schemeClr val="tx1"/>
              </a:solidFill>
              <a:round/>
            </a:ln>
            <a:effectLst/>
          </p:spPr>
          <p:txBody>
            <a:bodyPr/>
            <a:lstStyle/>
            <a:p>
              <a:endParaRPr lang="zh-CN" altLang="en-US"/>
            </a:p>
          </p:txBody>
        </p:sp>
        <p:sp>
          <p:nvSpPr>
            <p:cNvPr id="812087" name="Line 55"/>
            <p:cNvSpPr>
              <a:spLocks noChangeShapeType="1"/>
            </p:cNvSpPr>
            <p:nvPr/>
          </p:nvSpPr>
          <p:spPr bwMode="auto">
            <a:xfrm>
              <a:off x="192" y="3351"/>
              <a:ext cx="960" cy="0"/>
            </a:xfrm>
            <a:prstGeom prst="line">
              <a:avLst/>
            </a:prstGeom>
            <a:noFill/>
            <a:ln w="12700">
              <a:solidFill>
                <a:schemeClr val="tx1"/>
              </a:solidFill>
              <a:round/>
            </a:ln>
            <a:effectLst/>
          </p:spPr>
          <p:txBody>
            <a:bodyPr/>
            <a:lstStyle/>
            <a:p>
              <a:endParaRPr lang="zh-CN" altLang="en-US"/>
            </a:p>
          </p:txBody>
        </p:sp>
        <p:sp>
          <p:nvSpPr>
            <p:cNvPr id="812088" name="Line 56"/>
            <p:cNvSpPr>
              <a:spLocks noChangeShapeType="1"/>
            </p:cNvSpPr>
            <p:nvPr/>
          </p:nvSpPr>
          <p:spPr bwMode="auto">
            <a:xfrm>
              <a:off x="192" y="3716"/>
              <a:ext cx="960" cy="0"/>
            </a:xfrm>
            <a:prstGeom prst="line">
              <a:avLst/>
            </a:prstGeom>
            <a:noFill/>
            <a:ln w="28575" cap="sq">
              <a:solidFill>
                <a:schemeClr val="tx1"/>
              </a:solidFill>
              <a:round/>
            </a:ln>
            <a:effectLst/>
          </p:spPr>
          <p:txBody>
            <a:bodyPr/>
            <a:lstStyle/>
            <a:p>
              <a:endParaRPr lang="zh-CN" altLang="en-US"/>
            </a:p>
          </p:txBody>
        </p:sp>
        <p:sp>
          <p:nvSpPr>
            <p:cNvPr id="812089" name="Line 57"/>
            <p:cNvSpPr>
              <a:spLocks noChangeShapeType="1"/>
            </p:cNvSpPr>
            <p:nvPr/>
          </p:nvSpPr>
          <p:spPr bwMode="auto">
            <a:xfrm>
              <a:off x="192" y="1680"/>
              <a:ext cx="0" cy="2036"/>
            </a:xfrm>
            <a:prstGeom prst="line">
              <a:avLst/>
            </a:prstGeom>
            <a:noFill/>
            <a:ln w="28575" cap="sq">
              <a:solidFill>
                <a:schemeClr val="tx1"/>
              </a:solidFill>
              <a:round/>
            </a:ln>
            <a:effectLst/>
          </p:spPr>
          <p:txBody>
            <a:bodyPr/>
            <a:lstStyle/>
            <a:p>
              <a:endParaRPr lang="zh-CN" altLang="en-US"/>
            </a:p>
          </p:txBody>
        </p:sp>
        <p:sp>
          <p:nvSpPr>
            <p:cNvPr id="812090" name="Line 58"/>
            <p:cNvSpPr>
              <a:spLocks noChangeShapeType="1"/>
            </p:cNvSpPr>
            <p:nvPr/>
          </p:nvSpPr>
          <p:spPr bwMode="auto">
            <a:xfrm>
              <a:off x="1152" y="1680"/>
              <a:ext cx="0" cy="2036"/>
            </a:xfrm>
            <a:prstGeom prst="line">
              <a:avLst/>
            </a:prstGeom>
            <a:noFill/>
            <a:ln w="28575" cap="sq">
              <a:solidFill>
                <a:schemeClr val="tx1"/>
              </a:solidFill>
              <a:round/>
            </a:ln>
            <a:effectLst/>
          </p:spPr>
          <p:txBody>
            <a:bodyPr/>
            <a:lstStyle/>
            <a:p>
              <a:endParaRPr lang="zh-CN" altLang="en-US"/>
            </a:p>
          </p:txBody>
        </p:sp>
      </p:grpSp>
      <p:sp>
        <p:nvSpPr>
          <p:cNvPr id="812091" name="AutoShape 59"/>
          <p:cNvSpPr/>
          <p:nvPr/>
        </p:nvSpPr>
        <p:spPr bwMode="auto">
          <a:xfrm>
            <a:off x="2560612" y="2997185"/>
            <a:ext cx="457200" cy="2667000"/>
          </a:xfrm>
          <a:prstGeom prst="rightBrace">
            <a:avLst>
              <a:gd name="adj1" fmla="val 48611"/>
              <a:gd name="adj2" fmla="val 50000"/>
            </a:avLst>
          </a:prstGeom>
          <a:noFill/>
          <a:ln w="28575">
            <a:solidFill>
              <a:srgbClr val="FF0000"/>
            </a:solidFill>
            <a:round/>
          </a:ln>
          <a:effectLst/>
        </p:spPr>
        <p:txBody>
          <a:bodyPr wrap="none" anchor="ctr"/>
          <a:lstStyle/>
          <a:p>
            <a:endParaRPr lang="zh-CN" altLang="en-US"/>
          </a:p>
        </p:txBody>
      </p:sp>
      <p:sp>
        <p:nvSpPr>
          <p:cNvPr id="26"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12035">
                                            <p:txEl>
                                              <p:pRg st="0" end="0"/>
                                            </p:txEl>
                                          </p:spTgt>
                                        </p:tgtEl>
                                        <p:attrNameLst>
                                          <p:attrName>style.visibility</p:attrName>
                                        </p:attrNameLst>
                                      </p:cBhvr>
                                      <p:to>
                                        <p:strVal val="visible"/>
                                      </p:to>
                                    </p:set>
                                    <p:anim calcmode="lin" valueType="num">
                                      <p:cBhvr additive="base">
                                        <p:cTn id="7" dur="500" fill="hold"/>
                                        <p:tgtEl>
                                          <p:spTgt spid="8120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20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12075"/>
                                        </p:tgtEl>
                                        <p:attrNameLst>
                                          <p:attrName>style.visibility</p:attrName>
                                        </p:attrNameLst>
                                      </p:cBhvr>
                                      <p:to>
                                        <p:strVal val="visible"/>
                                      </p:to>
                                    </p:set>
                                    <p:animEffect transition="in" filter="wipe(left)">
                                      <p:cBhvr>
                                        <p:cTn id="12" dur="500"/>
                                        <p:tgtEl>
                                          <p:spTgt spid="81207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12091"/>
                                        </p:tgtEl>
                                        <p:attrNameLst>
                                          <p:attrName>style.visibility</p:attrName>
                                        </p:attrNameLst>
                                      </p:cBhvr>
                                      <p:to>
                                        <p:strVal val="visible"/>
                                      </p:to>
                                    </p:set>
                                    <p:animEffect transition="in" filter="slide(fromLeft)">
                                      <p:cBhvr>
                                        <p:cTn id="16" dur="500"/>
                                        <p:tgtEl>
                                          <p:spTgt spid="81209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12074"/>
                                        </p:tgtEl>
                                        <p:attrNameLst>
                                          <p:attrName>style.visibility</p:attrName>
                                        </p:attrNameLst>
                                      </p:cBhvr>
                                      <p:to>
                                        <p:strVal val="visible"/>
                                      </p:to>
                                    </p:set>
                                    <p:animEffect transition="in" filter="wipe(left)">
                                      <p:cBhvr>
                                        <p:cTn id="20" dur="500"/>
                                        <p:tgtEl>
                                          <p:spTgt spid="81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advAuto="0" autoUpdateAnimBg="0" build="p"/>
      <p:bldP spid="812074" grpId="0" animBg="1" autoUpdateAnimBg="0"/>
      <p:bldP spid="812091"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灯片编号占位符 4"/>
          <p:cNvSpPr>
            <a:spLocks noGrp="1"/>
          </p:cNvSpPr>
          <p:nvPr>
            <p:ph type="sldNum" sz="quarter" idx="11"/>
          </p:nvPr>
        </p:nvSpPr>
        <p:spPr/>
        <p:txBody>
          <a:bodyPr/>
          <a:lstStyle/>
          <a:p>
            <a:fld id="{6012F58C-6A0F-4CF2-B458-F3C562176E3A}" type="slidenum">
              <a:rPr lang="en-US" altLang="zh-CN"/>
            </a:fld>
            <a:endParaRPr lang="en-US" altLang="zh-CN" b="0"/>
          </a:p>
        </p:txBody>
      </p:sp>
      <p:sp>
        <p:nvSpPr>
          <p:cNvPr id="813059" name="Rectangle 3"/>
          <p:cNvSpPr>
            <a:spLocks noGrp="1" noChangeArrowheads="1"/>
          </p:cNvSpPr>
          <p:nvPr>
            <p:ph type="body" idx="1"/>
          </p:nvPr>
        </p:nvSpPr>
        <p:spPr>
          <a:xfrm>
            <a:off x="1000100" y="1357298"/>
            <a:ext cx="7772400" cy="685800"/>
          </a:xfrm>
          <a:noFill/>
        </p:spPr>
        <p:txBody>
          <a:bodyPr/>
          <a:lstStyle/>
          <a:p>
            <a:r>
              <a:rPr lang="zh-CN" altLang="en-US"/>
              <a:t>异常模式</a:t>
            </a:r>
            <a:endParaRPr lang="zh-CN" altLang="en-US"/>
          </a:p>
        </p:txBody>
      </p:sp>
      <p:graphicFrame>
        <p:nvGraphicFramePr>
          <p:cNvPr id="813060" name="Group 4"/>
          <p:cNvGraphicFramePr>
            <a:graphicFrameLocks noGrp="1"/>
          </p:cNvGraphicFramePr>
          <p:nvPr/>
        </p:nvGraphicFramePr>
        <p:xfrm>
          <a:off x="1189012" y="2006585"/>
          <a:ext cx="6781800" cy="3901440"/>
        </p:xfrm>
        <a:graphic>
          <a:graphicData uri="http://schemas.openxmlformats.org/drawingml/2006/table">
            <a:tbl>
              <a:tblPr/>
              <a:tblGrid>
                <a:gridCol w="1524000"/>
                <a:gridCol w="2362200"/>
                <a:gridCol w="2895600"/>
              </a:tblGrid>
              <a:tr h="130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处理器模式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备注</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(usr)</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正常程序工作模式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不能直接切换到其它模式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(sys)</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用于支持操作系统的特权任务等</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与用户模式类似，但具有可以直接切换到其它模式等特权</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支持高速数据传输及通道处理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用于通用中断处理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(svc)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操作系统保护代码</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系统复位和软件中断响应时进入此模式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(abt)</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用于支持虚拟内存和</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或存储器保护</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在</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ARM7TDMI</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没有大用处</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(und)</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支持硬件协处理器的软件仿真</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未定义指令异常响应时进入此模式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bl>
          </a:graphicData>
        </a:graphic>
      </p:graphicFrame>
      <p:grpSp>
        <p:nvGrpSpPr>
          <p:cNvPr id="813098" name="Group 42"/>
          <p:cNvGrpSpPr/>
          <p:nvPr/>
        </p:nvGrpSpPr>
        <p:grpSpPr bwMode="auto">
          <a:xfrm>
            <a:off x="1184250" y="3257535"/>
            <a:ext cx="1524000" cy="2652713"/>
            <a:chOff x="864" y="2468"/>
            <a:chExt cx="960" cy="1671"/>
          </a:xfrm>
        </p:grpSpPr>
        <p:sp>
          <p:nvSpPr>
            <p:cNvPr id="813099" name="Rectangle 43"/>
            <p:cNvSpPr>
              <a:spLocks noChangeArrowheads="1"/>
            </p:cNvSpPr>
            <p:nvPr/>
          </p:nvSpPr>
          <p:spPr bwMode="auto">
            <a:xfrm>
              <a:off x="864" y="3774"/>
              <a:ext cx="960" cy="365"/>
            </a:xfrm>
            <a:prstGeom prst="rect">
              <a:avLst/>
            </a:prstGeom>
            <a:solidFill>
              <a:srgbClr val="CCFFCC"/>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未定义    </a:t>
              </a:r>
              <a:r>
                <a:rPr kumimoji="0" lang="en-US" altLang="zh-CN" sz="1600">
                  <a:latin typeface="Tahoma" panose="020B0604030504040204" pitchFamily="34" charset="0"/>
                  <a:ea typeface="宋体" panose="02010600030101010101" pitchFamily="2" charset="-122"/>
                </a:rPr>
                <a:t>(und)</a:t>
              </a:r>
              <a:endParaRPr kumimoji="0" lang="en-US" altLang="zh-CN" sz="1600">
                <a:latin typeface="Tahoma" panose="020B0604030504040204" pitchFamily="34" charset="0"/>
                <a:ea typeface="宋体" panose="02010600030101010101" pitchFamily="2" charset="-122"/>
              </a:endParaRPr>
            </a:p>
          </p:txBody>
        </p:sp>
        <p:sp>
          <p:nvSpPr>
            <p:cNvPr id="813100" name="Rectangle 44"/>
            <p:cNvSpPr>
              <a:spLocks noChangeArrowheads="1"/>
            </p:cNvSpPr>
            <p:nvPr/>
          </p:nvSpPr>
          <p:spPr bwMode="auto">
            <a:xfrm>
              <a:off x="864" y="3409"/>
              <a:ext cx="960" cy="365"/>
            </a:xfrm>
            <a:prstGeom prst="rect">
              <a:avLst/>
            </a:prstGeom>
            <a:solidFill>
              <a:srgbClr val="CCFFCC"/>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中止        </a:t>
              </a:r>
              <a:r>
                <a:rPr kumimoji="0" lang="en-US" altLang="zh-CN" sz="1600">
                  <a:latin typeface="Tahoma" panose="020B0604030504040204" pitchFamily="34" charset="0"/>
                  <a:ea typeface="宋体" panose="02010600030101010101" pitchFamily="2" charset="-122"/>
                </a:rPr>
                <a:t>(abt)</a:t>
              </a:r>
              <a:endParaRPr kumimoji="0" lang="en-US" altLang="zh-CN" sz="1600">
                <a:latin typeface="Tahoma" panose="020B0604030504040204" pitchFamily="34" charset="0"/>
                <a:ea typeface="宋体" panose="02010600030101010101" pitchFamily="2" charset="-122"/>
              </a:endParaRPr>
            </a:p>
          </p:txBody>
        </p:sp>
        <p:sp>
          <p:nvSpPr>
            <p:cNvPr id="813101" name="Rectangle 45"/>
            <p:cNvSpPr>
              <a:spLocks noChangeArrowheads="1"/>
            </p:cNvSpPr>
            <p:nvPr/>
          </p:nvSpPr>
          <p:spPr bwMode="auto">
            <a:xfrm>
              <a:off x="864" y="3044"/>
              <a:ext cx="960" cy="365"/>
            </a:xfrm>
            <a:prstGeom prst="rect">
              <a:avLst/>
            </a:prstGeom>
            <a:solidFill>
              <a:srgbClr val="CCFFCC"/>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dirty="0">
                  <a:latin typeface="Tahoma" panose="020B0604030504040204" pitchFamily="34" charset="0"/>
                  <a:ea typeface="宋体" panose="02010600030101010101" pitchFamily="2" charset="-122"/>
                </a:rPr>
                <a:t> </a:t>
              </a:r>
              <a:r>
                <a:rPr kumimoji="0" lang="zh-CN" altLang="en-US" sz="1600" dirty="0" smtClean="0">
                  <a:latin typeface="Tahoma" panose="020B0604030504040204" pitchFamily="34" charset="0"/>
                  <a:ea typeface="宋体" panose="02010600030101010101" pitchFamily="2" charset="-122"/>
                </a:rPr>
                <a:t>管理        </a:t>
              </a:r>
              <a:r>
                <a:rPr kumimoji="0" lang="en-US" altLang="zh-CN" sz="1600" dirty="0">
                  <a:latin typeface="Tahoma" panose="020B0604030504040204" pitchFamily="34" charset="0"/>
                  <a:ea typeface="宋体" panose="02010600030101010101" pitchFamily="2" charset="-122"/>
                </a:rPr>
                <a:t>(svc)</a:t>
              </a:r>
              <a:endParaRPr kumimoji="0" lang="en-US" altLang="zh-CN" sz="1600" dirty="0">
                <a:latin typeface="Tahoma" panose="020B0604030504040204" pitchFamily="34" charset="0"/>
                <a:ea typeface="宋体" panose="02010600030101010101" pitchFamily="2" charset="-122"/>
              </a:endParaRPr>
            </a:p>
          </p:txBody>
        </p:sp>
        <p:sp>
          <p:nvSpPr>
            <p:cNvPr id="813102" name="Rectangle 46"/>
            <p:cNvSpPr>
              <a:spLocks noChangeArrowheads="1"/>
            </p:cNvSpPr>
            <p:nvPr/>
          </p:nvSpPr>
          <p:spPr bwMode="auto">
            <a:xfrm>
              <a:off x="864" y="2833"/>
              <a:ext cx="960" cy="211"/>
            </a:xfrm>
            <a:prstGeom prst="rect">
              <a:avLst/>
            </a:prstGeom>
            <a:solidFill>
              <a:srgbClr val="CCFFCC"/>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中断        </a:t>
              </a:r>
              <a:r>
                <a:rPr kumimoji="0" lang="en-US" altLang="zh-CN" sz="1600">
                  <a:latin typeface="Tahoma" panose="020B0604030504040204" pitchFamily="34" charset="0"/>
                  <a:ea typeface="宋体" panose="02010600030101010101" pitchFamily="2" charset="-122"/>
                </a:rPr>
                <a:t>(irq)</a:t>
              </a:r>
              <a:endParaRPr kumimoji="0" lang="en-US" altLang="zh-CN" sz="1600">
                <a:latin typeface="Tahoma" panose="020B0604030504040204" pitchFamily="34" charset="0"/>
                <a:ea typeface="宋体" panose="02010600030101010101" pitchFamily="2" charset="-122"/>
              </a:endParaRPr>
            </a:p>
          </p:txBody>
        </p:sp>
        <p:sp>
          <p:nvSpPr>
            <p:cNvPr id="813103" name="Rectangle 47"/>
            <p:cNvSpPr>
              <a:spLocks noChangeArrowheads="1"/>
            </p:cNvSpPr>
            <p:nvPr/>
          </p:nvSpPr>
          <p:spPr bwMode="auto">
            <a:xfrm>
              <a:off x="864" y="2468"/>
              <a:ext cx="960" cy="365"/>
            </a:xfrm>
            <a:prstGeom prst="rect">
              <a:avLst/>
            </a:prstGeom>
            <a:solidFill>
              <a:srgbClr val="CCFFCC"/>
            </a:solidFill>
            <a:ln w="9525">
              <a:solidFill>
                <a:schemeClr val="tx1"/>
              </a:solid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快中断    </a:t>
              </a:r>
              <a:r>
                <a:rPr kumimoji="0" lang="en-US" altLang="zh-CN" sz="1600">
                  <a:latin typeface="Tahoma" panose="020B0604030504040204" pitchFamily="34" charset="0"/>
                  <a:ea typeface="宋体" panose="02010600030101010101" pitchFamily="2" charset="-122"/>
                </a:rPr>
                <a:t>(fiq)</a:t>
              </a:r>
              <a:endParaRPr kumimoji="0" lang="en-US" altLang="zh-CN" sz="1600">
                <a:latin typeface="Tahoma" panose="020B0604030504040204" pitchFamily="34" charset="0"/>
                <a:ea typeface="宋体" panose="02010600030101010101" pitchFamily="2" charset="-122"/>
              </a:endParaRPr>
            </a:p>
          </p:txBody>
        </p:sp>
        <p:sp>
          <p:nvSpPr>
            <p:cNvPr id="813104" name="Line 48"/>
            <p:cNvSpPr>
              <a:spLocks noChangeShapeType="1"/>
            </p:cNvSpPr>
            <p:nvPr/>
          </p:nvSpPr>
          <p:spPr bwMode="auto">
            <a:xfrm>
              <a:off x="864" y="2833"/>
              <a:ext cx="960" cy="0"/>
            </a:xfrm>
            <a:prstGeom prst="line">
              <a:avLst/>
            </a:prstGeom>
            <a:noFill/>
            <a:ln w="12700">
              <a:solidFill>
                <a:schemeClr val="tx1"/>
              </a:solidFill>
              <a:round/>
            </a:ln>
            <a:effectLst/>
          </p:spPr>
          <p:txBody>
            <a:bodyPr/>
            <a:lstStyle/>
            <a:p>
              <a:endParaRPr lang="zh-CN" altLang="en-US"/>
            </a:p>
          </p:txBody>
        </p:sp>
        <p:sp>
          <p:nvSpPr>
            <p:cNvPr id="813105" name="Line 49"/>
            <p:cNvSpPr>
              <a:spLocks noChangeShapeType="1"/>
            </p:cNvSpPr>
            <p:nvPr/>
          </p:nvSpPr>
          <p:spPr bwMode="auto">
            <a:xfrm>
              <a:off x="864" y="3044"/>
              <a:ext cx="960" cy="0"/>
            </a:xfrm>
            <a:prstGeom prst="line">
              <a:avLst/>
            </a:prstGeom>
            <a:noFill/>
            <a:ln w="12700">
              <a:solidFill>
                <a:schemeClr val="tx1"/>
              </a:solidFill>
              <a:round/>
            </a:ln>
            <a:effectLst/>
          </p:spPr>
          <p:txBody>
            <a:bodyPr/>
            <a:lstStyle/>
            <a:p>
              <a:endParaRPr lang="zh-CN" altLang="en-US"/>
            </a:p>
          </p:txBody>
        </p:sp>
        <p:sp>
          <p:nvSpPr>
            <p:cNvPr id="813106" name="Line 50"/>
            <p:cNvSpPr>
              <a:spLocks noChangeShapeType="1"/>
            </p:cNvSpPr>
            <p:nvPr/>
          </p:nvSpPr>
          <p:spPr bwMode="auto">
            <a:xfrm>
              <a:off x="864" y="3409"/>
              <a:ext cx="960" cy="0"/>
            </a:xfrm>
            <a:prstGeom prst="line">
              <a:avLst/>
            </a:prstGeom>
            <a:noFill/>
            <a:ln w="12700">
              <a:solidFill>
                <a:schemeClr val="tx1"/>
              </a:solidFill>
              <a:round/>
            </a:ln>
            <a:effectLst/>
          </p:spPr>
          <p:txBody>
            <a:bodyPr/>
            <a:lstStyle/>
            <a:p>
              <a:endParaRPr lang="zh-CN" altLang="en-US"/>
            </a:p>
          </p:txBody>
        </p:sp>
        <p:sp>
          <p:nvSpPr>
            <p:cNvPr id="813107" name="Line 51"/>
            <p:cNvSpPr>
              <a:spLocks noChangeShapeType="1"/>
            </p:cNvSpPr>
            <p:nvPr/>
          </p:nvSpPr>
          <p:spPr bwMode="auto">
            <a:xfrm>
              <a:off x="864" y="3774"/>
              <a:ext cx="960" cy="0"/>
            </a:xfrm>
            <a:prstGeom prst="line">
              <a:avLst/>
            </a:prstGeom>
            <a:noFill/>
            <a:ln w="12700">
              <a:solidFill>
                <a:schemeClr val="tx1"/>
              </a:solidFill>
              <a:round/>
            </a:ln>
            <a:effectLst/>
          </p:spPr>
          <p:txBody>
            <a:bodyPr/>
            <a:lstStyle/>
            <a:p>
              <a:endParaRPr lang="zh-CN" altLang="en-US"/>
            </a:p>
          </p:txBody>
        </p:sp>
        <p:sp>
          <p:nvSpPr>
            <p:cNvPr id="813108" name="Line 52"/>
            <p:cNvSpPr>
              <a:spLocks noChangeShapeType="1"/>
            </p:cNvSpPr>
            <p:nvPr/>
          </p:nvSpPr>
          <p:spPr bwMode="auto">
            <a:xfrm>
              <a:off x="864" y="4139"/>
              <a:ext cx="960" cy="0"/>
            </a:xfrm>
            <a:prstGeom prst="line">
              <a:avLst/>
            </a:prstGeom>
            <a:noFill/>
            <a:ln w="28575" cap="sq">
              <a:solidFill>
                <a:schemeClr val="tx1"/>
              </a:solidFill>
              <a:round/>
            </a:ln>
            <a:effectLst/>
          </p:spPr>
          <p:txBody>
            <a:bodyPr/>
            <a:lstStyle/>
            <a:p>
              <a:endParaRPr lang="zh-CN" altLang="en-US"/>
            </a:p>
          </p:txBody>
        </p:sp>
      </p:grpSp>
      <p:sp>
        <p:nvSpPr>
          <p:cNvPr id="813109" name="Line 53"/>
          <p:cNvSpPr>
            <a:spLocks noChangeShapeType="1"/>
          </p:cNvSpPr>
          <p:nvPr/>
        </p:nvSpPr>
        <p:spPr bwMode="auto">
          <a:xfrm>
            <a:off x="1189012" y="2678098"/>
            <a:ext cx="0" cy="3232150"/>
          </a:xfrm>
          <a:prstGeom prst="line">
            <a:avLst/>
          </a:prstGeom>
          <a:noFill/>
          <a:ln w="28575" cap="sq">
            <a:solidFill>
              <a:schemeClr val="tx1"/>
            </a:solidFill>
            <a:round/>
          </a:ln>
          <a:effectLst/>
        </p:spPr>
        <p:txBody>
          <a:bodyPr/>
          <a:lstStyle/>
          <a:p>
            <a:endParaRPr lang="zh-CN" altLang="en-US"/>
          </a:p>
        </p:txBody>
      </p:sp>
      <p:sp>
        <p:nvSpPr>
          <p:cNvPr id="813110" name="Line 54"/>
          <p:cNvSpPr>
            <a:spLocks noChangeShapeType="1"/>
          </p:cNvSpPr>
          <p:nvPr/>
        </p:nvSpPr>
        <p:spPr bwMode="auto">
          <a:xfrm>
            <a:off x="2713012" y="2678098"/>
            <a:ext cx="0" cy="3232150"/>
          </a:xfrm>
          <a:prstGeom prst="line">
            <a:avLst/>
          </a:prstGeom>
          <a:noFill/>
          <a:ln w="28575" cap="sq">
            <a:solidFill>
              <a:schemeClr val="tx1"/>
            </a:solidFill>
            <a:round/>
          </a:ln>
          <a:effectLst/>
        </p:spPr>
        <p:txBody>
          <a:bodyPr/>
          <a:lstStyle/>
          <a:p>
            <a:endParaRPr lang="zh-CN" altLang="en-US"/>
          </a:p>
        </p:txBody>
      </p:sp>
      <p:sp>
        <p:nvSpPr>
          <p:cNvPr id="813111" name="AutoShape 55"/>
          <p:cNvSpPr>
            <a:spLocks noChangeArrowheads="1"/>
          </p:cNvSpPr>
          <p:nvPr/>
        </p:nvSpPr>
        <p:spPr bwMode="auto">
          <a:xfrm>
            <a:off x="3016931" y="3035285"/>
            <a:ext cx="4876800" cy="3200400"/>
          </a:xfrm>
          <a:prstGeom prst="roundRect">
            <a:avLst>
              <a:gd name="adj" fmla="val 5704"/>
            </a:avLst>
          </a:prstGeom>
          <a:solidFill>
            <a:srgbClr val="CCFFCC"/>
          </a:solidFill>
          <a:ln w="9525">
            <a:solidFill>
              <a:schemeClr val="tx1"/>
            </a:solidFill>
            <a:round/>
          </a:ln>
          <a:effectLst/>
        </p:spPr>
        <p:txBody>
          <a:bodyPr anchor="ctr"/>
          <a:lstStyle/>
          <a:p>
            <a:pPr algn="l"/>
            <a:r>
              <a:rPr lang="en-US" altLang="zh-CN" sz="2400" b="1" dirty="0">
                <a:latin typeface="等线 Light" panose="02010600030101010101" pitchFamily="2" charset="-122"/>
                <a:ea typeface="等线 Light" panose="02010600030101010101" pitchFamily="2" charset="-122"/>
              </a:rPr>
              <a:t>         </a:t>
            </a:r>
            <a:r>
              <a:rPr lang="zh-CN" altLang="en-US" sz="2400" b="1" dirty="0">
                <a:latin typeface="等线 Light" panose="02010600030101010101" pitchFamily="2" charset="-122"/>
                <a:ea typeface="等线 Light" panose="02010600030101010101" pitchFamily="2" charset="-122"/>
              </a:rPr>
              <a:t>这五种模式称为</a:t>
            </a:r>
            <a:r>
              <a:rPr lang="zh-CN" altLang="en-US" sz="2400" b="1" dirty="0">
                <a:solidFill>
                  <a:srgbClr val="FF0000"/>
                </a:solidFill>
                <a:latin typeface="等线 Light" panose="02010600030101010101" pitchFamily="2" charset="-122"/>
                <a:ea typeface="等线 Light" panose="02010600030101010101" pitchFamily="2" charset="-122"/>
              </a:rPr>
              <a:t>异常模式</a:t>
            </a:r>
            <a:r>
              <a:rPr lang="zh-CN" altLang="en-US" sz="2400" b="1" dirty="0">
                <a:latin typeface="等线 Light" panose="02010600030101010101" pitchFamily="2" charset="-122"/>
                <a:ea typeface="等线 Light" panose="02010600030101010101" pitchFamily="2" charset="-122"/>
              </a:rPr>
              <a:t>。它们除了可以通过程序切换进入外，也可以由特定的异常进入。当特定的异常出现时，处理器进入相应的模式。每种异常模式都有一些独立的寄存器，以避免异常退出时用户模式的状态不可靠。</a:t>
            </a:r>
            <a:endParaRPr lang="zh-CN" altLang="en-US" sz="2400" b="1" dirty="0">
              <a:latin typeface="等线 Light" panose="02010600030101010101" pitchFamily="2" charset="-122"/>
              <a:ea typeface="等线 Light" panose="02010600030101010101" pitchFamily="2" charset="-122"/>
            </a:endParaRPr>
          </a:p>
        </p:txBody>
      </p:sp>
      <p:sp>
        <p:nvSpPr>
          <p:cNvPr id="813112" name="AutoShape 56"/>
          <p:cNvSpPr/>
          <p:nvPr/>
        </p:nvSpPr>
        <p:spPr bwMode="auto">
          <a:xfrm>
            <a:off x="2560612" y="3530585"/>
            <a:ext cx="457200" cy="2209800"/>
          </a:xfrm>
          <a:prstGeom prst="rightBrace">
            <a:avLst>
              <a:gd name="adj1" fmla="val 40278"/>
              <a:gd name="adj2" fmla="val 50000"/>
            </a:avLst>
          </a:prstGeom>
          <a:noFill/>
          <a:ln w="28575">
            <a:solidFill>
              <a:srgbClr val="FF0000"/>
            </a:solidFill>
            <a:round/>
          </a:ln>
          <a:effectLst/>
        </p:spPr>
        <p:txBody>
          <a:bodyPr wrap="none" anchor="ctr"/>
          <a:lstStyle/>
          <a:p>
            <a:endParaRPr lang="zh-CN" altLang="en-US"/>
          </a:p>
        </p:txBody>
      </p:sp>
      <p:sp>
        <p:nvSpPr>
          <p:cNvPr id="23"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 calcmode="lin" valueType="num">
                                      <p:cBhvr additive="base">
                                        <p:cTn id="7" dur="500" fill="hold"/>
                                        <p:tgtEl>
                                          <p:spTgt spid="813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305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13098"/>
                                        </p:tgtEl>
                                        <p:attrNameLst>
                                          <p:attrName>style.visibility</p:attrName>
                                        </p:attrNameLst>
                                      </p:cBhvr>
                                      <p:to>
                                        <p:strVal val="visible"/>
                                      </p:to>
                                    </p:set>
                                    <p:animEffect transition="in" filter="wipe(left)">
                                      <p:cBhvr>
                                        <p:cTn id="12" dur="500"/>
                                        <p:tgtEl>
                                          <p:spTgt spid="813098"/>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13112"/>
                                        </p:tgtEl>
                                        <p:attrNameLst>
                                          <p:attrName>style.visibility</p:attrName>
                                        </p:attrNameLst>
                                      </p:cBhvr>
                                      <p:to>
                                        <p:strVal val="visible"/>
                                      </p:to>
                                    </p:set>
                                    <p:animEffect transition="in" filter="slide(fromLeft)">
                                      <p:cBhvr>
                                        <p:cTn id="16" dur="500"/>
                                        <p:tgtEl>
                                          <p:spTgt spid="81311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13111"/>
                                        </p:tgtEl>
                                        <p:attrNameLst>
                                          <p:attrName>style.visibility</p:attrName>
                                        </p:attrNameLst>
                                      </p:cBhvr>
                                      <p:to>
                                        <p:strVal val="visible"/>
                                      </p:to>
                                    </p:set>
                                    <p:animEffect transition="in" filter="wipe(left)">
                                      <p:cBhvr>
                                        <p:cTn id="20" dur="500"/>
                                        <p:tgtEl>
                                          <p:spTgt spid="81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advAuto="0" autoUpdateAnimBg="0" build="p"/>
      <p:bldP spid="813111" grpId="0" animBg="1" autoUpdateAnimBg="0"/>
      <p:bldP spid="81311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 name="灯片编号占位符 4"/>
          <p:cNvSpPr>
            <a:spLocks noGrp="1"/>
          </p:cNvSpPr>
          <p:nvPr>
            <p:ph type="sldNum" sz="quarter" idx="11"/>
          </p:nvPr>
        </p:nvSpPr>
        <p:spPr/>
        <p:txBody>
          <a:bodyPr/>
          <a:lstStyle/>
          <a:p>
            <a:fld id="{18AC9461-C01E-4300-8D72-3CE6288020A3}" type="slidenum">
              <a:rPr lang="en-US" altLang="zh-CN"/>
            </a:fld>
            <a:endParaRPr lang="en-US" altLang="zh-CN" b="0"/>
          </a:p>
        </p:txBody>
      </p:sp>
      <p:sp>
        <p:nvSpPr>
          <p:cNvPr id="814083" name="Rectangle 3"/>
          <p:cNvSpPr>
            <a:spLocks noGrp="1" noChangeArrowheads="1"/>
          </p:cNvSpPr>
          <p:nvPr>
            <p:ph type="body" idx="1"/>
          </p:nvPr>
        </p:nvSpPr>
        <p:spPr>
          <a:xfrm>
            <a:off x="1000100" y="1357298"/>
            <a:ext cx="7772400" cy="685800"/>
          </a:xfrm>
          <a:noFill/>
        </p:spPr>
        <p:txBody>
          <a:bodyPr/>
          <a:lstStyle/>
          <a:p>
            <a:r>
              <a:rPr lang="zh-CN" altLang="en-US"/>
              <a:t>用户和系统模式</a:t>
            </a:r>
            <a:endParaRPr lang="zh-CN" altLang="en-US"/>
          </a:p>
        </p:txBody>
      </p:sp>
      <p:graphicFrame>
        <p:nvGraphicFramePr>
          <p:cNvPr id="814084" name="Group 4"/>
          <p:cNvGraphicFramePr>
            <a:graphicFrameLocks noGrp="1"/>
          </p:cNvGraphicFramePr>
          <p:nvPr/>
        </p:nvGraphicFramePr>
        <p:xfrm>
          <a:off x="1189012" y="2006585"/>
          <a:ext cx="6781800" cy="3901440"/>
        </p:xfrm>
        <a:graphic>
          <a:graphicData uri="http://schemas.openxmlformats.org/drawingml/2006/table">
            <a:tbl>
              <a:tblPr/>
              <a:tblGrid>
                <a:gridCol w="1524000"/>
                <a:gridCol w="2362200"/>
                <a:gridCol w="2895600"/>
              </a:tblGrid>
              <a:tr h="130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处理器模式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备注</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(usr)</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正常程序工作模式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不能直接切换到其它模式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(sys)</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用于支持操作系统的特权任务等</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与用户模式类似，但具有可以直接切换到其它模式等特权</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支持高速数据传输及通道处理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用于通用中断处理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IRQ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(svc)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操作系统保护代码</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系统复位和软件中断响应时进入此模式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(abt)</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用于支持虚拟内存和</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或存储器保护</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在</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ARM7TDMI</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没有大用处</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3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    </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(und)</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支持硬件协处理器的软件仿真</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未定义指令异常响应时进入此模式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r>
            </a:tbl>
          </a:graphicData>
        </a:graphic>
      </p:graphicFrame>
      <p:sp>
        <p:nvSpPr>
          <p:cNvPr id="814122" name="Line 42"/>
          <p:cNvSpPr>
            <a:spLocks noChangeShapeType="1"/>
          </p:cNvSpPr>
          <p:nvPr/>
        </p:nvSpPr>
        <p:spPr bwMode="auto">
          <a:xfrm>
            <a:off x="1189012" y="2678098"/>
            <a:ext cx="0" cy="3232150"/>
          </a:xfrm>
          <a:prstGeom prst="line">
            <a:avLst/>
          </a:prstGeom>
          <a:noFill/>
          <a:ln w="28575" cap="sq">
            <a:solidFill>
              <a:schemeClr val="tx1"/>
            </a:solidFill>
            <a:round/>
          </a:ln>
          <a:effectLst/>
        </p:spPr>
        <p:txBody>
          <a:bodyPr/>
          <a:lstStyle/>
          <a:p>
            <a:endParaRPr lang="zh-CN" altLang="en-US"/>
          </a:p>
        </p:txBody>
      </p:sp>
      <p:sp>
        <p:nvSpPr>
          <p:cNvPr id="814123" name="Line 43"/>
          <p:cNvSpPr>
            <a:spLocks noChangeShapeType="1"/>
          </p:cNvSpPr>
          <p:nvPr/>
        </p:nvSpPr>
        <p:spPr bwMode="auto">
          <a:xfrm>
            <a:off x="2713012" y="2678098"/>
            <a:ext cx="0" cy="3232150"/>
          </a:xfrm>
          <a:prstGeom prst="line">
            <a:avLst/>
          </a:prstGeom>
          <a:noFill/>
          <a:ln w="28575" cap="sq">
            <a:solidFill>
              <a:schemeClr val="tx1"/>
            </a:solidFill>
            <a:round/>
          </a:ln>
          <a:effectLst/>
        </p:spPr>
        <p:txBody>
          <a:bodyPr/>
          <a:lstStyle/>
          <a:p>
            <a:endParaRPr lang="zh-CN" altLang="en-US"/>
          </a:p>
        </p:txBody>
      </p:sp>
      <p:sp>
        <p:nvSpPr>
          <p:cNvPr id="814124" name="AutoShape 44"/>
          <p:cNvSpPr>
            <a:spLocks noChangeArrowheads="1"/>
          </p:cNvSpPr>
          <p:nvPr/>
        </p:nvSpPr>
        <p:spPr bwMode="auto">
          <a:xfrm>
            <a:off x="3180502" y="1200135"/>
            <a:ext cx="5279930" cy="3200400"/>
          </a:xfrm>
          <a:prstGeom prst="roundRect">
            <a:avLst>
              <a:gd name="adj" fmla="val 5704"/>
            </a:avLst>
          </a:prstGeom>
          <a:solidFill>
            <a:srgbClr val="FFCCFF"/>
          </a:solidFill>
          <a:ln w="9525">
            <a:solidFill>
              <a:schemeClr val="tx1"/>
            </a:solidFill>
            <a:round/>
          </a:ln>
          <a:effectLst/>
        </p:spPr>
        <p:txBody>
          <a:bodyPr anchor="ctr"/>
          <a:lstStyle/>
          <a:p>
            <a:pPr algn="l"/>
            <a:r>
              <a:rPr lang="en-US" altLang="zh-CN" sz="2400" b="1" dirty="0">
                <a:latin typeface="等线 Light" panose="02010600030101010101" pitchFamily="2" charset="-122"/>
                <a:ea typeface="等线 Light" panose="02010600030101010101" pitchFamily="2" charset="-122"/>
              </a:rPr>
              <a:t>         </a:t>
            </a:r>
            <a:r>
              <a:rPr lang="zh-CN" altLang="en-US" sz="2400" b="1" dirty="0">
                <a:latin typeface="等线 Light" panose="02010600030101010101" pitchFamily="2" charset="-122"/>
                <a:ea typeface="等线 Light" panose="02010600030101010101" pitchFamily="2" charset="-122"/>
              </a:rPr>
              <a:t>这两种模式都不能由异常进入，而且它们使用完全</a:t>
            </a:r>
            <a:r>
              <a:rPr lang="zh-CN" altLang="en-US" sz="2400" b="1" dirty="0" smtClean="0">
                <a:latin typeface="等线 Light" panose="02010600030101010101" pitchFamily="2" charset="-122"/>
                <a:ea typeface="等线 Light" panose="02010600030101010101" pitchFamily="2" charset="-122"/>
              </a:rPr>
              <a:t>相同</a:t>
            </a:r>
            <a:r>
              <a:rPr lang="zh-CN" altLang="en-US" sz="2400" b="1" dirty="0">
                <a:latin typeface="等线 Light" panose="02010600030101010101" pitchFamily="2" charset="-122"/>
                <a:ea typeface="等线 Light" panose="02010600030101010101" pitchFamily="2" charset="-122"/>
              </a:rPr>
              <a:t>的寄存器组。</a:t>
            </a:r>
            <a:endParaRPr lang="zh-CN" altLang="en-US" sz="2400" b="1" dirty="0">
              <a:latin typeface="等线 Light" panose="02010600030101010101" pitchFamily="2" charset="-122"/>
              <a:ea typeface="等线 Light" panose="02010600030101010101" pitchFamily="2" charset="-122"/>
            </a:endParaRPr>
          </a:p>
          <a:p>
            <a:pPr algn="l"/>
            <a:r>
              <a:rPr lang="zh-CN" altLang="en-US" sz="2400" b="1" dirty="0" smtClean="0">
                <a:latin typeface="等线 Light" panose="02010600030101010101" pitchFamily="2" charset="-122"/>
                <a:ea typeface="等线 Light" panose="02010600030101010101" pitchFamily="2" charset="-122"/>
              </a:rPr>
              <a:t>        </a:t>
            </a:r>
            <a:r>
              <a:rPr lang="zh-CN" altLang="en-US" sz="2400" b="1" dirty="0" smtClean="0">
                <a:solidFill>
                  <a:srgbClr val="FF0000"/>
                </a:solidFill>
                <a:latin typeface="等线 Light" panose="02010600030101010101" pitchFamily="2" charset="-122"/>
                <a:ea typeface="等线 Light" panose="02010600030101010101" pitchFamily="2" charset="-122"/>
              </a:rPr>
              <a:t>系统模式是特权模式，</a:t>
            </a:r>
            <a:r>
              <a:rPr lang="zh-CN" altLang="en-US" sz="2400" b="1" dirty="0">
                <a:solidFill>
                  <a:srgbClr val="FF0000"/>
                </a:solidFill>
                <a:latin typeface="等线 Light" panose="02010600030101010101" pitchFamily="2" charset="-122"/>
                <a:ea typeface="等线 Light" panose="02010600030101010101" pitchFamily="2" charset="-122"/>
              </a:rPr>
              <a:t>不受用户模式的限制</a:t>
            </a:r>
            <a:r>
              <a:rPr lang="zh-CN" altLang="en-US" sz="2400" b="1" dirty="0">
                <a:latin typeface="等线 Light" panose="02010600030101010101" pitchFamily="2" charset="-122"/>
                <a:ea typeface="等线 Light" panose="02010600030101010101" pitchFamily="2" charset="-122"/>
              </a:rPr>
              <a:t>。操作系统在该模式下访问用户模式的寄存器就比较方便，而且操作系统的一些特权任务可以使用这个模式访问一些受控的资源。</a:t>
            </a:r>
            <a:endParaRPr lang="zh-CN" altLang="en-US" sz="2400" b="1" dirty="0">
              <a:latin typeface="等线 Light" panose="02010600030101010101" pitchFamily="2" charset="-122"/>
              <a:ea typeface="等线 Light" panose="02010600030101010101" pitchFamily="2" charset="-122"/>
            </a:endParaRPr>
          </a:p>
        </p:txBody>
      </p:sp>
      <p:grpSp>
        <p:nvGrpSpPr>
          <p:cNvPr id="814125" name="Group 45"/>
          <p:cNvGrpSpPr/>
          <p:nvPr/>
        </p:nvGrpSpPr>
        <p:grpSpPr bwMode="auto">
          <a:xfrm>
            <a:off x="1187425" y="2343135"/>
            <a:ext cx="1524000" cy="914400"/>
            <a:chOff x="864" y="1872"/>
            <a:chExt cx="960" cy="576"/>
          </a:xfrm>
        </p:grpSpPr>
        <p:sp>
          <p:nvSpPr>
            <p:cNvPr id="814126" name="Rectangle 46"/>
            <p:cNvSpPr>
              <a:spLocks noChangeArrowheads="1"/>
            </p:cNvSpPr>
            <p:nvPr/>
          </p:nvSpPr>
          <p:spPr bwMode="auto">
            <a:xfrm>
              <a:off x="864" y="2083"/>
              <a:ext cx="960" cy="365"/>
            </a:xfrm>
            <a:prstGeom prst="rect">
              <a:avLst/>
            </a:prstGeom>
            <a:solidFill>
              <a:srgbClr val="FFCCFF"/>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系统        </a:t>
              </a:r>
              <a:r>
                <a:rPr kumimoji="0" lang="en-US" altLang="zh-CN" sz="1600">
                  <a:latin typeface="Tahoma" panose="020B0604030504040204" pitchFamily="34" charset="0"/>
                  <a:ea typeface="宋体" panose="02010600030101010101" pitchFamily="2" charset="-122"/>
                </a:rPr>
                <a:t>(sys)</a:t>
              </a:r>
              <a:endParaRPr kumimoji="0" lang="en-US" altLang="zh-CN" sz="1600">
                <a:latin typeface="Tahoma" panose="020B0604030504040204" pitchFamily="34" charset="0"/>
                <a:ea typeface="宋体" panose="02010600030101010101" pitchFamily="2" charset="-122"/>
              </a:endParaRPr>
            </a:p>
          </p:txBody>
        </p:sp>
        <p:sp>
          <p:nvSpPr>
            <p:cNvPr id="814127" name="Rectangle 47"/>
            <p:cNvSpPr>
              <a:spLocks noChangeArrowheads="1"/>
            </p:cNvSpPr>
            <p:nvPr/>
          </p:nvSpPr>
          <p:spPr bwMode="auto">
            <a:xfrm>
              <a:off x="864" y="1872"/>
              <a:ext cx="960" cy="211"/>
            </a:xfrm>
            <a:prstGeom prst="rect">
              <a:avLst/>
            </a:prstGeom>
            <a:solidFill>
              <a:srgbClr val="FFCCFF"/>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600">
                  <a:latin typeface="Tahoma" panose="020B0604030504040204" pitchFamily="34" charset="0"/>
                  <a:ea typeface="宋体" panose="02010600030101010101" pitchFamily="2" charset="-122"/>
                </a:rPr>
                <a:t> </a:t>
              </a:r>
              <a:r>
                <a:rPr kumimoji="0" lang="zh-CN" altLang="en-US" sz="1600">
                  <a:latin typeface="Tahoma" panose="020B0604030504040204" pitchFamily="34" charset="0"/>
                  <a:ea typeface="宋体" panose="02010600030101010101" pitchFamily="2" charset="-122"/>
                </a:rPr>
                <a:t>用户        </a:t>
              </a:r>
              <a:r>
                <a:rPr kumimoji="0" lang="en-US" altLang="zh-CN" sz="1600">
                  <a:latin typeface="Tahoma" panose="020B0604030504040204" pitchFamily="34" charset="0"/>
                  <a:ea typeface="宋体" panose="02010600030101010101" pitchFamily="2" charset="-122"/>
                </a:rPr>
                <a:t>(usr)</a:t>
              </a:r>
              <a:endParaRPr kumimoji="0" lang="en-US" altLang="zh-CN" sz="1600">
                <a:latin typeface="Tahoma" panose="020B0604030504040204" pitchFamily="34" charset="0"/>
                <a:ea typeface="宋体" panose="02010600030101010101" pitchFamily="2" charset="-122"/>
              </a:endParaRPr>
            </a:p>
          </p:txBody>
        </p:sp>
        <p:sp>
          <p:nvSpPr>
            <p:cNvPr id="814128" name="Line 48"/>
            <p:cNvSpPr>
              <a:spLocks noChangeShapeType="1"/>
            </p:cNvSpPr>
            <p:nvPr/>
          </p:nvSpPr>
          <p:spPr bwMode="auto">
            <a:xfrm>
              <a:off x="864" y="1872"/>
              <a:ext cx="960" cy="0"/>
            </a:xfrm>
            <a:prstGeom prst="line">
              <a:avLst/>
            </a:prstGeom>
            <a:noFill/>
            <a:ln w="28575" cap="sq">
              <a:solidFill>
                <a:schemeClr val="tx1"/>
              </a:solidFill>
              <a:round/>
            </a:ln>
            <a:effectLst/>
          </p:spPr>
          <p:txBody>
            <a:bodyPr/>
            <a:lstStyle/>
            <a:p>
              <a:endParaRPr lang="zh-CN" altLang="en-US"/>
            </a:p>
          </p:txBody>
        </p:sp>
        <p:sp>
          <p:nvSpPr>
            <p:cNvPr id="814129" name="Line 49"/>
            <p:cNvSpPr>
              <a:spLocks noChangeShapeType="1"/>
            </p:cNvSpPr>
            <p:nvPr/>
          </p:nvSpPr>
          <p:spPr bwMode="auto">
            <a:xfrm>
              <a:off x="864" y="2083"/>
              <a:ext cx="960" cy="0"/>
            </a:xfrm>
            <a:prstGeom prst="line">
              <a:avLst/>
            </a:prstGeom>
            <a:noFill/>
            <a:ln w="12700">
              <a:solidFill>
                <a:schemeClr val="tx1"/>
              </a:solidFill>
              <a:round/>
            </a:ln>
            <a:effectLst/>
          </p:spPr>
          <p:txBody>
            <a:bodyPr/>
            <a:lstStyle/>
            <a:p>
              <a:endParaRPr lang="zh-CN" altLang="en-US"/>
            </a:p>
          </p:txBody>
        </p:sp>
        <p:sp>
          <p:nvSpPr>
            <p:cNvPr id="814130" name="Line 50"/>
            <p:cNvSpPr>
              <a:spLocks noChangeShapeType="1"/>
            </p:cNvSpPr>
            <p:nvPr/>
          </p:nvSpPr>
          <p:spPr bwMode="auto">
            <a:xfrm>
              <a:off x="864" y="2448"/>
              <a:ext cx="960" cy="0"/>
            </a:xfrm>
            <a:prstGeom prst="line">
              <a:avLst/>
            </a:prstGeom>
            <a:noFill/>
            <a:ln w="28575" cap="sq">
              <a:solidFill>
                <a:schemeClr val="tx1"/>
              </a:solidFill>
              <a:round/>
            </a:ln>
            <a:effectLst/>
          </p:spPr>
          <p:txBody>
            <a:bodyPr/>
            <a:lstStyle/>
            <a:p>
              <a:endParaRPr lang="zh-CN" altLang="en-US"/>
            </a:p>
          </p:txBody>
        </p:sp>
        <p:sp>
          <p:nvSpPr>
            <p:cNvPr id="814131" name="Line 51"/>
            <p:cNvSpPr>
              <a:spLocks noChangeShapeType="1"/>
            </p:cNvSpPr>
            <p:nvPr/>
          </p:nvSpPr>
          <p:spPr bwMode="auto">
            <a:xfrm>
              <a:off x="864" y="1872"/>
              <a:ext cx="0" cy="576"/>
            </a:xfrm>
            <a:prstGeom prst="line">
              <a:avLst/>
            </a:prstGeom>
            <a:noFill/>
            <a:ln w="28575" cap="sq">
              <a:solidFill>
                <a:schemeClr val="tx1"/>
              </a:solidFill>
              <a:round/>
            </a:ln>
            <a:effectLst/>
          </p:spPr>
          <p:txBody>
            <a:bodyPr/>
            <a:lstStyle/>
            <a:p>
              <a:endParaRPr lang="zh-CN" altLang="en-US"/>
            </a:p>
          </p:txBody>
        </p:sp>
        <p:sp>
          <p:nvSpPr>
            <p:cNvPr id="814132" name="Line 52"/>
            <p:cNvSpPr>
              <a:spLocks noChangeShapeType="1"/>
            </p:cNvSpPr>
            <p:nvPr/>
          </p:nvSpPr>
          <p:spPr bwMode="auto">
            <a:xfrm>
              <a:off x="1824" y="1872"/>
              <a:ext cx="0" cy="576"/>
            </a:xfrm>
            <a:prstGeom prst="line">
              <a:avLst/>
            </a:prstGeom>
            <a:noFill/>
            <a:ln w="28575" cap="sq">
              <a:solidFill>
                <a:schemeClr val="tx1"/>
              </a:solidFill>
              <a:round/>
            </a:ln>
            <a:effectLst/>
          </p:spPr>
          <p:txBody>
            <a:bodyPr/>
            <a:lstStyle/>
            <a:p>
              <a:endParaRPr lang="zh-CN" altLang="en-US"/>
            </a:p>
          </p:txBody>
        </p:sp>
      </p:grpSp>
      <p:sp>
        <p:nvSpPr>
          <p:cNvPr id="814133" name="AutoShape 53"/>
          <p:cNvSpPr/>
          <p:nvPr/>
        </p:nvSpPr>
        <p:spPr bwMode="auto">
          <a:xfrm>
            <a:off x="2636812" y="2539985"/>
            <a:ext cx="457200" cy="609600"/>
          </a:xfrm>
          <a:prstGeom prst="rightBrace">
            <a:avLst>
              <a:gd name="adj1" fmla="val 11111"/>
              <a:gd name="adj2" fmla="val 50000"/>
            </a:avLst>
          </a:prstGeom>
          <a:noFill/>
          <a:ln w="28575">
            <a:solidFill>
              <a:srgbClr val="FF0000"/>
            </a:solidFill>
            <a:round/>
          </a:ln>
          <a:effectLst/>
        </p:spPr>
        <p:txBody>
          <a:bodyPr wrap="none" anchor="ctr"/>
          <a:lstStyle/>
          <a:p>
            <a:endParaRPr lang="zh-CN" altLang="en-US"/>
          </a:p>
        </p:txBody>
      </p:sp>
      <p:sp>
        <p:nvSpPr>
          <p:cNvPr id="20"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处理器的工作模式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 calcmode="lin" valueType="num">
                                      <p:cBhvr additive="base">
                                        <p:cTn id="7" dur="500" fill="hold"/>
                                        <p:tgtEl>
                                          <p:spTgt spid="814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40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14125"/>
                                        </p:tgtEl>
                                        <p:attrNameLst>
                                          <p:attrName>style.visibility</p:attrName>
                                        </p:attrNameLst>
                                      </p:cBhvr>
                                      <p:to>
                                        <p:strVal val="visible"/>
                                      </p:to>
                                    </p:set>
                                    <p:animEffect transition="in" filter="wipe(left)">
                                      <p:cBhvr>
                                        <p:cTn id="12" dur="500"/>
                                        <p:tgtEl>
                                          <p:spTgt spid="81412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14133"/>
                                        </p:tgtEl>
                                        <p:attrNameLst>
                                          <p:attrName>style.visibility</p:attrName>
                                        </p:attrNameLst>
                                      </p:cBhvr>
                                      <p:to>
                                        <p:strVal val="visible"/>
                                      </p:to>
                                    </p:set>
                                    <p:animEffect transition="in" filter="slide(fromLeft)">
                                      <p:cBhvr>
                                        <p:cTn id="16" dur="500"/>
                                        <p:tgtEl>
                                          <p:spTgt spid="81413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14124"/>
                                        </p:tgtEl>
                                        <p:attrNameLst>
                                          <p:attrName>style.visibility</p:attrName>
                                        </p:attrNameLst>
                                      </p:cBhvr>
                                      <p:to>
                                        <p:strVal val="visible"/>
                                      </p:to>
                                    </p:set>
                                    <p:animEffect transition="in" filter="wipe(left)">
                                      <p:cBhvr>
                                        <p:cTn id="20" dur="500"/>
                                        <p:tgtEl>
                                          <p:spTgt spid="814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3" grpId="0" advAuto="0" autoUpdateAnimBg="0" build="p"/>
      <p:bldP spid="814124" grpId="0" animBg="1" autoUpdateAnimBg="0"/>
      <p:bldP spid="81413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0" y="857232"/>
            <a:ext cx="9144000" cy="42862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defPPr>
              <a:defRPr lang="zh-CN"/>
            </a:defPPr>
            <a:lvl1pPr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1pPr>
            <a:lvl2pPr marL="4572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2pPr>
            <a:lvl3pPr marL="9144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3pPr>
            <a:lvl4pPr marL="13716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4pPr>
            <a:lvl5pPr marL="18288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14" name="灯片编号占位符 4"/>
          <p:cNvSpPr>
            <a:spLocks noGrp="1"/>
          </p:cNvSpPr>
          <p:nvPr>
            <p:ph type="sldNum" sz="quarter" idx="11"/>
          </p:nvPr>
        </p:nvSpPr>
        <p:spPr/>
        <p:txBody>
          <a:bodyPr/>
          <a:lstStyle/>
          <a:p>
            <a:fld id="{D43D6F69-0B87-4DF5-B227-FB46EB3CB8C3}" type="slidenum">
              <a:rPr lang="en-US" altLang="zh-CN"/>
            </a:fld>
            <a:endParaRPr lang="en-US" altLang="zh-CN" b="0"/>
          </a:p>
        </p:txBody>
      </p:sp>
      <p:graphicFrame>
        <p:nvGraphicFramePr>
          <p:cNvPr id="828418"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28528" name="Text Box 112"/>
          <p:cNvSpPr txBox="1">
            <a:spLocks noChangeArrowheads="1"/>
          </p:cNvSpPr>
          <p:nvPr/>
        </p:nvSpPr>
        <p:spPr bwMode="auto">
          <a:xfrm>
            <a:off x="2667000" y="152400"/>
            <a:ext cx="4343400" cy="457200"/>
          </a:xfrm>
          <a:prstGeom prst="rect">
            <a:avLst/>
          </a:prstGeom>
          <a:noFill/>
          <a:ln w="9525">
            <a:noFill/>
            <a:miter lim="800000"/>
          </a:ln>
          <a:effectLst/>
        </p:spPr>
        <p:txBody>
          <a:bodyPr>
            <a:spAutoFit/>
          </a:bodyPr>
          <a:lstStyle/>
          <a:p>
            <a:pPr>
              <a:spcBef>
                <a:spcPct val="50000"/>
              </a:spcBef>
            </a:pPr>
            <a:r>
              <a:rPr lang="en-US" altLang="zh-CN" sz="2400">
                <a:latin typeface="华文新魏" panose="02010800040101010101" pitchFamily="2" charset="-122"/>
                <a:ea typeface="华文新魏" panose="02010800040101010101" pitchFamily="2" charset="-122"/>
              </a:rPr>
              <a:t>ARM</a:t>
            </a:r>
            <a:r>
              <a:rPr lang="zh-CN" altLang="en-US" sz="2400">
                <a:latin typeface="华文新魏" panose="02010800040101010101" pitchFamily="2" charset="-122"/>
                <a:ea typeface="华文新魏" panose="02010800040101010101" pitchFamily="2" charset="-122"/>
              </a:rPr>
              <a:t>状态各模式下的寄存器</a:t>
            </a:r>
            <a:endParaRPr lang="zh-CN" altLang="en-US" sz="240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28528"/>
                                        </p:tgtEl>
                                        <p:attrNameLst>
                                          <p:attrName>style.visibility</p:attrName>
                                        </p:attrNameLst>
                                      </p:cBhvr>
                                      <p:to>
                                        <p:strVal val="visible"/>
                                      </p:to>
                                    </p:set>
                                    <p:anim calcmode="lin" valueType="num">
                                      <p:cBhvr additive="base">
                                        <p:cTn id="7" dur="500" fill="hold"/>
                                        <p:tgtEl>
                                          <p:spTgt spid="828528"/>
                                        </p:tgtEl>
                                        <p:attrNameLst>
                                          <p:attrName>ppt_x</p:attrName>
                                        </p:attrNameLst>
                                      </p:cBhvr>
                                      <p:tavLst>
                                        <p:tav tm="0">
                                          <p:val>
                                            <p:strVal val="1+#ppt_w/2"/>
                                          </p:val>
                                        </p:tav>
                                        <p:tav tm="100000">
                                          <p:val>
                                            <p:strVal val="#ppt_x"/>
                                          </p:val>
                                        </p:tav>
                                      </p:tavLst>
                                    </p:anim>
                                    <p:anim calcmode="lin" valueType="num">
                                      <p:cBhvr additive="base">
                                        <p:cTn id="8" dur="500" fill="hold"/>
                                        <p:tgtEl>
                                          <p:spTgt spid="8285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828418"/>
                                        </p:tgtEl>
                                        <p:attrNameLst>
                                          <p:attrName>style.visibility</p:attrName>
                                        </p:attrNameLst>
                                      </p:cBhvr>
                                      <p:to>
                                        <p:strVal val="visible"/>
                                      </p:to>
                                    </p:set>
                                    <p:animEffect transition="in" filter="slide(fromTop)">
                                      <p:cBhvr>
                                        <p:cTn id="12" dur="500"/>
                                        <p:tgtEl>
                                          <p:spTgt spid="82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5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05290" y="1280045"/>
            <a:ext cx="8519102" cy="5101283"/>
          </a:xfrm>
          <a:noFill/>
        </p:spPr>
        <p:txBody>
          <a:bodyPr/>
          <a:lstStyle/>
          <a:p>
            <a:pPr algn="just">
              <a:buFont typeface="Wingdings" panose="05000000000000000000" pitchFamily="2" charset="2"/>
              <a:buChar char="p"/>
            </a:pPr>
            <a:r>
              <a:rPr lang="zh-CN" altLang="en-US" sz="2800" dirty="0" smtClean="0"/>
              <a:t>嵌入式微处理器</a:t>
            </a:r>
            <a:r>
              <a:rPr lang="en-US" altLang="zh-CN" sz="2800" dirty="0" smtClean="0"/>
              <a:t>ARM7</a:t>
            </a:r>
            <a:r>
              <a:rPr lang="zh-CN" altLang="en-US" sz="2800" dirty="0" smtClean="0"/>
              <a:t>采用三级流水线，而</a:t>
            </a:r>
            <a:r>
              <a:rPr lang="en-US" altLang="zh-CN" sz="2800" dirty="0" smtClean="0"/>
              <a:t>ARM9</a:t>
            </a:r>
            <a:r>
              <a:rPr lang="zh-CN" altLang="en-US" sz="2800" dirty="0" smtClean="0"/>
              <a:t>则采用五级流水线技术，而</a:t>
            </a:r>
            <a:r>
              <a:rPr lang="en-US" altLang="zh-CN" sz="2800" dirty="0" smtClean="0"/>
              <a:t>ARM11</a:t>
            </a:r>
            <a:r>
              <a:rPr lang="zh-CN" altLang="en-US" sz="2800" dirty="0" smtClean="0"/>
              <a:t>则更是使用了</a:t>
            </a:r>
            <a:r>
              <a:rPr lang="en-US" altLang="zh-CN" sz="2800" b="1" dirty="0" smtClean="0">
                <a:solidFill>
                  <a:srgbClr val="FF0000"/>
                </a:solidFill>
              </a:rPr>
              <a:t>8</a:t>
            </a:r>
            <a:r>
              <a:rPr lang="zh-CN" altLang="en-US" sz="2800" b="1" dirty="0" smtClean="0">
                <a:solidFill>
                  <a:srgbClr val="FF0000"/>
                </a:solidFill>
              </a:rPr>
              <a:t>级</a:t>
            </a:r>
            <a:r>
              <a:rPr lang="zh-CN" altLang="en-US" sz="2800" dirty="0" smtClean="0"/>
              <a:t>流水线。</a:t>
            </a:r>
            <a:endParaRPr lang="en-US" altLang="zh-CN" dirty="0">
              <a:solidFill>
                <a:srgbClr val="000000"/>
              </a:solidFill>
              <a:latin typeface="Times New Roman" panose="02020603050405020304" pitchFamily="18" charset="0"/>
              <a:cs typeface="Times New Roman" panose="02020603050405020304" pitchFamily="18" charset="0"/>
            </a:endParaRPr>
          </a:p>
        </p:txBody>
      </p:sp>
      <p:pic>
        <p:nvPicPr>
          <p:cNvPr id="665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2780928"/>
            <a:ext cx="792480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2536" y="290264"/>
            <a:ext cx="7690102" cy="707886"/>
          </a:xfrm>
          <a:prstGeom prst="rect">
            <a:avLst/>
          </a:prstGeom>
        </p:spPr>
        <p:txBody>
          <a:bodyPr wrap="square">
            <a:spAutoFit/>
          </a:bodyPr>
          <a:lstStyle/>
          <a:p>
            <a:pPr>
              <a:buFontTx/>
              <a:buNone/>
            </a:pPr>
            <a:r>
              <a:rPr lang="en-US" altLang="zh-CN" dirty="0">
                <a:solidFill>
                  <a:srgbClr val="000000"/>
                </a:solidFill>
                <a:cs typeface="Times New Roman" panose="02020603050405020304" pitchFamily="18" charset="0"/>
              </a:rPr>
              <a:t>2</a:t>
            </a:r>
            <a:r>
              <a:rPr lang="zh-CN" altLang="en-US" dirty="0">
                <a:solidFill>
                  <a:srgbClr val="000000"/>
                </a:solidFill>
                <a:cs typeface="Times New Roman" panose="02020603050405020304" pitchFamily="18" charset="0"/>
              </a:rPr>
              <a:t>、嵌入式微处理器的流水线</a:t>
            </a:r>
            <a:endParaRPr lang="zh-CN" altLang="en-US" dirty="0">
              <a:solidFill>
                <a:srgbClr val="000000"/>
              </a:solidFill>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bwMode="auto">
          <a:xfrm>
            <a:off x="0" y="785794"/>
            <a:ext cx="9144000" cy="42862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defPPr>
              <a:defRPr lang="zh-CN"/>
            </a:defPPr>
            <a:lvl1pPr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1pPr>
            <a:lvl2pPr marL="4572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2pPr>
            <a:lvl3pPr marL="9144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3pPr>
            <a:lvl4pPr marL="13716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4pPr>
            <a:lvl5pPr marL="18288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87" name="灯片编号占位符 4"/>
          <p:cNvSpPr>
            <a:spLocks noGrp="1"/>
          </p:cNvSpPr>
          <p:nvPr>
            <p:ph type="sldNum" sz="quarter" idx="11"/>
          </p:nvPr>
        </p:nvSpPr>
        <p:spPr/>
        <p:txBody>
          <a:bodyPr/>
          <a:lstStyle/>
          <a:p>
            <a:fld id="{D3135986-750D-4C97-BA7D-A9E91E2498DA}" type="slidenum">
              <a:rPr lang="en-US" altLang="zh-CN"/>
            </a:fld>
            <a:endParaRPr lang="en-US" altLang="zh-CN" b="0"/>
          </a:p>
        </p:txBody>
      </p:sp>
      <p:graphicFrame>
        <p:nvGraphicFramePr>
          <p:cNvPr id="829442"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29552" name="Text Box 112"/>
          <p:cNvSpPr txBox="1">
            <a:spLocks noChangeArrowheads="1"/>
          </p:cNvSpPr>
          <p:nvPr/>
        </p:nvSpPr>
        <p:spPr bwMode="auto">
          <a:xfrm>
            <a:off x="2667000" y="152400"/>
            <a:ext cx="4343400" cy="457200"/>
          </a:xfrm>
          <a:prstGeom prst="rect">
            <a:avLst/>
          </a:prstGeom>
          <a:noFill/>
          <a:ln w="9525">
            <a:noFill/>
            <a:miter lim="800000"/>
          </a:ln>
          <a:effectLst/>
        </p:spPr>
        <p:txBody>
          <a:bodyPr>
            <a:spAutoFit/>
          </a:bodyPr>
          <a:lstStyle/>
          <a:p>
            <a:pPr>
              <a:spcBef>
                <a:spcPct val="50000"/>
              </a:spcBef>
            </a:pPr>
            <a:r>
              <a:rPr lang="en-US" altLang="zh-CN" sz="2400">
                <a:latin typeface="华文新魏" panose="02010800040101010101" pitchFamily="2" charset="-122"/>
                <a:ea typeface="华文新魏" panose="02010800040101010101" pitchFamily="2" charset="-122"/>
              </a:rPr>
              <a:t>ARM</a:t>
            </a:r>
            <a:r>
              <a:rPr lang="zh-CN" altLang="en-US" sz="2400">
                <a:latin typeface="华文新魏" panose="02010800040101010101" pitchFamily="2" charset="-122"/>
                <a:ea typeface="华文新魏" panose="02010800040101010101" pitchFamily="2" charset="-122"/>
              </a:rPr>
              <a:t>状态各模式下的寄存器</a:t>
            </a:r>
            <a:endParaRPr lang="zh-CN" altLang="en-US" sz="2400">
              <a:latin typeface="华文新魏" panose="02010800040101010101" pitchFamily="2" charset="-122"/>
              <a:ea typeface="华文新魏" panose="02010800040101010101" pitchFamily="2" charset="-122"/>
            </a:endParaRPr>
          </a:p>
        </p:txBody>
      </p:sp>
      <p:grpSp>
        <p:nvGrpSpPr>
          <p:cNvPr id="829553" name="Group 113"/>
          <p:cNvGrpSpPr/>
          <p:nvPr/>
        </p:nvGrpSpPr>
        <p:grpSpPr bwMode="auto">
          <a:xfrm>
            <a:off x="2316163" y="6067425"/>
            <a:ext cx="6443662" cy="606425"/>
            <a:chOff x="-1152" y="4320"/>
            <a:chExt cx="4059" cy="382"/>
          </a:xfrm>
        </p:grpSpPr>
        <p:sp>
          <p:nvSpPr>
            <p:cNvPr id="829554" name="Rectangle 114"/>
            <p:cNvSpPr>
              <a:spLocks noChangeArrowheads="1"/>
            </p:cNvSpPr>
            <p:nvPr/>
          </p:nvSpPr>
          <p:spPr bwMode="auto">
            <a:xfrm>
              <a:off x="2331" y="4511"/>
              <a:ext cx="576" cy="191"/>
            </a:xfrm>
            <a:prstGeom prst="rect">
              <a:avLst/>
            </a:prstGeom>
            <a:solidFill>
              <a:srgbClr val="FFFF99"/>
            </a:solidFill>
            <a:ln w="9525">
              <a:no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SPSR_fiq</a:t>
              </a:r>
              <a:endParaRPr kumimoji="0" lang="en-US" altLang="zh-CN" sz="1400">
                <a:latin typeface="Tahoma" panose="020B0604030504040204" pitchFamily="34" charset="0"/>
                <a:ea typeface="宋体" panose="02010600030101010101" pitchFamily="2" charset="-122"/>
              </a:endParaRPr>
            </a:p>
          </p:txBody>
        </p:sp>
        <p:sp>
          <p:nvSpPr>
            <p:cNvPr id="829555" name="Rectangle 115"/>
            <p:cNvSpPr>
              <a:spLocks noChangeArrowheads="1"/>
            </p:cNvSpPr>
            <p:nvPr/>
          </p:nvSpPr>
          <p:spPr bwMode="auto">
            <a:xfrm>
              <a:off x="1755" y="4511"/>
              <a:ext cx="576" cy="191"/>
            </a:xfrm>
            <a:prstGeom prst="rect">
              <a:avLst/>
            </a:prstGeom>
            <a:solidFill>
              <a:srgbClr val="FFFF99"/>
            </a:solidFill>
            <a:ln w="9525">
              <a:no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SPSR_irq</a:t>
              </a:r>
              <a:endParaRPr kumimoji="0" lang="en-US" altLang="zh-CN" sz="1400">
                <a:latin typeface="Tahoma" panose="020B0604030504040204" pitchFamily="34" charset="0"/>
                <a:ea typeface="宋体" panose="02010600030101010101" pitchFamily="2" charset="-122"/>
              </a:endParaRPr>
            </a:p>
          </p:txBody>
        </p:sp>
        <p:sp>
          <p:nvSpPr>
            <p:cNvPr id="829556" name="Rectangle 116"/>
            <p:cNvSpPr>
              <a:spLocks noChangeArrowheads="1"/>
            </p:cNvSpPr>
            <p:nvPr/>
          </p:nvSpPr>
          <p:spPr bwMode="auto">
            <a:xfrm>
              <a:off x="1179" y="4511"/>
              <a:ext cx="576" cy="191"/>
            </a:xfrm>
            <a:prstGeom prst="rect">
              <a:avLst/>
            </a:prstGeom>
            <a:solidFill>
              <a:srgbClr val="FFFF99"/>
            </a:solidFill>
            <a:ln w="9525">
              <a:no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SPSR_und</a:t>
              </a:r>
              <a:endParaRPr kumimoji="0" lang="en-US" altLang="zh-CN" sz="1400">
                <a:latin typeface="Tahoma" panose="020B0604030504040204" pitchFamily="34" charset="0"/>
                <a:ea typeface="宋体" panose="02010600030101010101" pitchFamily="2" charset="-122"/>
              </a:endParaRPr>
            </a:p>
          </p:txBody>
        </p:sp>
        <p:sp>
          <p:nvSpPr>
            <p:cNvPr id="829557" name="Rectangle 117"/>
            <p:cNvSpPr>
              <a:spLocks noChangeArrowheads="1"/>
            </p:cNvSpPr>
            <p:nvPr/>
          </p:nvSpPr>
          <p:spPr bwMode="auto">
            <a:xfrm>
              <a:off x="603" y="4511"/>
              <a:ext cx="576" cy="191"/>
            </a:xfrm>
            <a:prstGeom prst="rect">
              <a:avLst/>
            </a:prstGeom>
            <a:solidFill>
              <a:srgbClr val="FFFF99"/>
            </a:solidFill>
            <a:ln w="9525">
              <a:no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SPSR_abt</a:t>
              </a:r>
              <a:endParaRPr kumimoji="0" lang="en-US" altLang="zh-CN" sz="1400">
                <a:latin typeface="Tahoma" panose="020B0604030504040204" pitchFamily="34" charset="0"/>
                <a:ea typeface="宋体" panose="02010600030101010101" pitchFamily="2" charset="-122"/>
              </a:endParaRPr>
            </a:p>
          </p:txBody>
        </p:sp>
        <p:sp>
          <p:nvSpPr>
            <p:cNvPr id="829558" name="Rectangle 118"/>
            <p:cNvSpPr>
              <a:spLocks noChangeArrowheads="1"/>
            </p:cNvSpPr>
            <p:nvPr/>
          </p:nvSpPr>
          <p:spPr bwMode="auto">
            <a:xfrm>
              <a:off x="27" y="4511"/>
              <a:ext cx="576" cy="191"/>
            </a:xfrm>
            <a:prstGeom prst="rect">
              <a:avLst/>
            </a:prstGeom>
            <a:solidFill>
              <a:srgbClr val="FFFF99"/>
            </a:solidFill>
            <a:ln w="9525">
              <a:noFill/>
              <a:miter lim="800000"/>
            </a:ln>
            <a:effectLst/>
          </p:spPr>
          <p:txBody>
            <a:bodyPr lIns="0" rIns="0" anchor="ctr"/>
            <a:lstStyle/>
            <a:p>
              <a:pPr eaLnBrk="0" hangingPunct="0">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SPSR_abt</a:t>
              </a:r>
              <a:endParaRPr kumimoji="0" lang="en-US" altLang="zh-CN" sz="1400">
                <a:latin typeface="Tahoma" panose="020B0604030504040204" pitchFamily="34" charset="0"/>
                <a:ea typeface="宋体" panose="02010600030101010101" pitchFamily="2" charset="-122"/>
              </a:endParaRPr>
            </a:p>
          </p:txBody>
        </p:sp>
        <p:sp>
          <p:nvSpPr>
            <p:cNvPr id="829559" name="Rectangle 119"/>
            <p:cNvSpPr>
              <a:spLocks noChangeArrowheads="1"/>
            </p:cNvSpPr>
            <p:nvPr/>
          </p:nvSpPr>
          <p:spPr bwMode="auto">
            <a:xfrm>
              <a:off x="-1152" y="4320"/>
              <a:ext cx="4059" cy="191"/>
            </a:xfrm>
            <a:prstGeom prst="rect">
              <a:avLst/>
            </a:prstGeom>
            <a:solidFill>
              <a:srgbClr val="FFFF99"/>
            </a:solidFill>
            <a:ln w="9525">
              <a:no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29560" name="Line 120"/>
            <p:cNvSpPr>
              <a:spLocks noChangeShapeType="1"/>
            </p:cNvSpPr>
            <p:nvPr/>
          </p:nvSpPr>
          <p:spPr bwMode="auto">
            <a:xfrm>
              <a:off x="-1152" y="4320"/>
              <a:ext cx="4059" cy="0"/>
            </a:xfrm>
            <a:prstGeom prst="line">
              <a:avLst/>
            </a:prstGeom>
            <a:noFill/>
            <a:ln w="28575" cap="sq">
              <a:solidFill>
                <a:schemeClr val="tx1"/>
              </a:solidFill>
              <a:round/>
            </a:ln>
            <a:effectLst/>
          </p:spPr>
          <p:txBody>
            <a:bodyPr lIns="0" rIns="0" anchor="ctr"/>
            <a:lstStyle/>
            <a:p>
              <a:endParaRPr lang="zh-CN" altLang="en-US"/>
            </a:p>
          </p:txBody>
        </p:sp>
        <p:sp>
          <p:nvSpPr>
            <p:cNvPr id="829561" name="Line 121"/>
            <p:cNvSpPr>
              <a:spLocks noChangeShapeType="1"/>
            </p:cNvSpPr>
            <p:nvPr/>
          </p:nvSpPr>
          <p:spPr bwMode="auto">
            <a:xfrm>
              <a:off x="-1152" y="4511"/>
              <a:ext cx="4059" cy="0"/>
            </a:xfrm>
            <a:prstGeom prst="line">
              <a:avLst/>
            </a:prstGeom>
            <a:noFill/>
            <a:ln w="12700">
              <a:solidFill>
                <a:schemeClr val="tx1"/>
              </a:solidFill>
              <a:round/>
            </a:ln>
            <a:effectLst/>
          </p:spPr>
          <p:txBody>
            <a:bodyPr lIns="0" rIns="0" anchor="ctr"/>
            <a:lstStyle/>
            <a:p>
              <a:endParaRPr lang="zh-CN" altLang="en-US"/>
            </a:p>
          </p:txBody>
        </p:sp>
        <p:sp>
          <p:nvSpPr>
            <p:cNvPr id="829562" name="Line 122"/>
            <p:cNvSpPr>
              <a:spLocks noChangeShapeType="1"/>
            </p:cNvSpPr>
            <p:nvPr/>
          </p:nvSpPr>
          <p:spPr bwMode="auto">
            <a:xfrm>
              <a:off x="-1152" y="4702"/>
              <a:ext cx="4059" cy="0"/>
            </a:xfrm>
            <a:prstGeom prst="line">
              <a:avLst/>
            </a:prstGeom>
            <a:noFill/>
            <a:ln w="28575" cap="sq">
              <a:solidFill>
                <a:schemeClr val="tx1"/>
              </a:solidFill>
              <a:round/>
            </a:ln>
            <a:effectLst/>
          </p:spPr>
          <p:txBody>
            <a:bodyPr lIns="0" rIns="0" anchor="ctr"/>
            <a:lstStyle/>
            <a:p>
              <a:endParaRPr lang="zh-CN" altLang="en-US"/>
            </a:p>
          </p:txBody>
        </p:sp>
        <p:sp>
          <p:nvSpPr>
            <p:cNvPr id="829563" name="Line 123"/>
            <p:cNvSpPr>
              <a:spLocks noChangeShapeType="1"/>
            </p:cNvSpPr>
            <p:nvPr/>
          </p:nvSpPr>
          <p:spPr bwMode="auto">
            <a:xfrm>
              <a:off x="-1152" y="4320"/>
              <a:ext cx="0" cy="382"/>
            </a:xfrm>
            <a:prstGeom prst="line">
              <a:avLst/>
            </a:prstGeom>
            <a:noFill/>
            <a:ln w="28575" cap="sq">
              <a:solidFill>
                <a:schemeClr val="tx1"/>
              </a:solidFill>
              <a:round/>
            </a:ln>
            <a:effectLst/>
          </p:spPr>
          <p:txBody>
            <a:bodyPr lIns="0" rIns="0" anchor="ctr"/>
            <a:lstStyle/>
            <a:p>
              <a:endParaRPr lang="zh-CN" altLang="en-US"/>
            </a:p>
          </p:txBody>
        </p:sp>
        <p:sp>
          <p:nvSpPr>
            <p:cNvPr id="829564" name="Line 124"/>
            <p:cNvSpPr>
              <a:spLocks noChangeShapeType="1"/>
            </p:cNvSpPr>
            <p:nvPr/>
          </p:nvSpPr>
          <p:spPr bwMode="auto">
            <a:xfrm>
              <a:off x="2907" y="4320"/>
              <a:ext cx="0" cy="382"/>
            </a:xfrm>
            <a:prstGeom prst="line">
              <a:avLst/>
            </a:prstGeom>
            <a:noFill/>
            <a:ln w="28575" cap="sq">
              <a:solidFill>
                <a:schemeClr val="tx1"/>
              </a:solidFill>
              <a:round/>
            </a:ln>
            <a:effectLst/>
          </p:spPr>
          <p:txBody>
            <a:bodyPr lIns="0" rIns="0" anchor="ctr"/>
            <a:lstStyle/>
            <a:p>
              <a:endParaRPr lang="zh-CN" altLang="en-US"/>
            </a:p>
          </p:txBody>
        </p:sp>
        <p:sp>
          <p:nvSpPr>
            <p:cNvPr id="829565" name="Line 125"/>
            <p:cNvSpPr>
              <a:spLocks noChangeShapeType="1"/>
            </p:cNvSpPr>
            <p:nvPr/>
          </p:nvSpPr>
          <p:spPr bwMode="auto">
            <a:xfrm>
              <a:off x="603" y="4511"/>
              <a:ext cx="0" cy="191"/>
            </a:xfrm>
            <a:prstGeom prst="line">
              <a:avLst/>
            </a:prstGeom>
            <a:noFill/>
            <a:ln w="12700">
              <a:solidFill>
                <a:schemeClr val="tx1"/>
              </a:solidFill>
              <a:round/>
            </a:ln>
            <a:effectLst/>
          </p:spPr>
          <p:txBody>
            <a:bodyPr lIns="0" rIns="0" anchor="ctr"/>
            <a:lstStyle/>
            <a:p>
              <a:endParaRPr lang="zh-CN" altLang="en-US"/>
            </a:p>
          </p:txBody>
        </p:sp>
        <p:sp>
          <p:nvSpPr>
            <p:cNvPr id="829566" name="Line 126"/>
            <p:cNvSpPr>
              <a:spLocks noChangeShapeType="1"/>
            </p:cNvSpPr>
            <p:nvPr/>
          </p:nvSpPr>
          <p:spPr bwMode="auto">
            <a:xfrm>
              <a:off x="1179" y="4511"/>
              <a:ext cx="0" cy="191"/>
            </a:xfrm>
            <a:prstGeom prst="line">
              <a:avLst/>
            </a:prstGeom>
            <a:noFill/>
            <a:ln w="12700">
              <a:solidFill>
                <a:schemeClr val="tx1"/>
              </a:solidFill>
              <a:round/>
            </a:ln>
            <a:effectLst/>
          </p:spPr>
          <p:txBody>
            <a:bodyPr lIns="0" rIns="0" anchor="ctr"/>
            <a:lstStyle/>
            <a:p>
              <a:endParaRPr lang="zh-CN" altLang="en-US"/>
            </a:p>
          </p:txBody>
        </p:sp>
        <p:sp>
          <p:nvSpPr>
            <p:cNvPr id="829567" name="Line 127"/>
            <p:cNvSpPr>
              <a:spLocks noChangeShapeType="1"/>
            </p:cNvSpPr>
            <p:nvPr/>
          </p:nvSpPr>
          <p:spPr bwMode="auto">
            <a:xfrm>
              <a:off x="1755" y="4511"/>
              <a:ext cx="0" cy="191"/>
            </a:xfrm>
            <a:prstGeom prst="line">
              <a:avLst/>
            </a:prstGeom>
            <a:noFill/>
            <a:ln w="12700">
              <a:solidFill>
                <a:schemeClr val="tx1"/>
              </a:solidFill>
              <a:round/>
            </a:ln>
            <a:effectLst/>
          </p:spPr>
          <p:txBody>
            <a:bodyPr lIns="0" rIns="0" anchor="ctr"/>
            <a:lstStyle/>
            <a:p>
              <a:endParaRPr lang="zh-CN" altLang="en-US"/>
            </a:p>
          </p:txBody>
        </p:sp>
        <p:sp>
          <p:nvSpPr>
            <p:cNvPr id="829568" name="Line 128"/>
            <p:cNvSpPr>
              <a:spLocks noChangeShapeType="1"/>
            </p:cNvSpPr>
            <p:nvPr/>
          </p:nvSpPr>
          <p:spPr bwMode="auto">
            <a:xfrm>
              <a:off x="2331" y="4511"/>
              <a:ext cx="0" cy="191"/>
            </a:xfrm>
            <a:prstGeom prst="line">
              <a:avLst/>
            </a:prstGeom>
            <a:noFill/>
            <a:ln w="12700">
              <a:solidFill>
                <a:schemeClr val="tx1"/>
              </a:solidFill>
              <a:round/>
            </a:ln>
            <a:effectLst/>
          </p:spPr>
          <p:txBody>
            <a:bodyPr lIns="0" rIns="0" anchor="ctr"/>
            <a:lstStyle/>
            <a:p>
              <a:endParaRPr lang="zh-CN" altLang="en-US"/>
            </a:p>
          </p:txBody>
        </p:sp>
      </p:grpSp>
      <p:grpSp>
        <p:nvGrpSpPr>
          <p:cNvPr id="829569" name="Group 129"/>
          <p:cNvGrpSpPr/>
          <p:nvPr/>
        </p:nvGrpSpPr>
        <p:grpSpPr bwMode="auto">
          <a:xfrm>
            <a:off x="2316163" y="1219200"/>
            <a:ext cx="6443662" cy="4851400"/>
            <a:chOff x="1440" y="768"/>
            <a:chExt cx="4059" cy="3056"/>
          </a:xfrm>
        </p:grpSpPr>
        <p:sp>
          <p:nvSpPr>
            <p:cNvPr id="829570" name="Rectangle 130"/>
            <p:cNvSpPr>
              <a:spLocks noChangeArrowheads="1"/>
            </p:cNvSpPr>
            <p:nvPr/>
          </p:nvSpPr>
          <p:spPr bwMode="auto">
            <a:xfrm>
              <a:off x="1440" y="3633"/>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29571" name="Rectangle 131"/>
            <p:cNvSpPr>
              <a:spLocks noChangeArrowheads="1"/>
            </p:cNvSpPr>
            <p:nvPr/>
          </p:nvSpPr>
          <p:spPr bwMode="auto">
            <a:xfrm>
              <a:off x="4923" y="3442"/>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R14_fiq</a:t>
              </a:r>
              <a:endParaRPr kumimoji="0" lang="en-US" altLang="zh-CN" sz="1400">
                <a:latin typeface="Tahoma" panose="020B0604030504040204" pitchFamily="34" charset="0"/>
                <a:ea typeface="宋体" panose="02010600030101010101" pitchFamily="2" charset="-122"/>
              </a:endParaRPr>
            </a:p>
          </p:txBody>
        </p:sp>
        <p:sp>
          <p:nvSpPr>
            <p:cNvPr id="829572" name="Rectangle 132"/>
            <p:cNvSpPr>
              <a:spLocks noChangeArrowheads="1"/>
            </p:cNvSpPr>
            <p:nvPr/>
          </p:nvSpPr>
          <p:spPr bwMode="auto">
            <a:xfrm>
              <a:off x="4347" y="3442"/>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R14_irq</a:t>
              </a:r>
              <a:endParaRPr kumimoji="0" lang="en-US" altLang="zh-CN" sz="1400">
                <a:latin typeface="Tahoma" panose="020B0604030504040204" pitchFamily="34" charset="0"/>
                <a:ea typeface="宋体" panose="02010600030101010101" pitchFamily="2" charset="-122"/>
              </a:endParaRPr>
            </a:p>
          </p:txBody>
        </p:sp>
        <p:sp>
          <p:nvSpPr>
            <p:cNvPr id="829573" name="Rectangle 133"/>
            <p:cNvSpPr>
              <a:spLocks noChangeArrowheads="1"/>
            </p:cNvSpPr>
            <p:nvPr/>
          </p:nvSpPr>
          <p:spPr bwMode="auto">
            <a:xfrm>
              <a:off x="3771" y="3442"/>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R14_und</a:t>
              </a:r>
              <a:endParaRPr kumimoji="0" lang="en-US" altLang="zh-CN" sz="1400">
                <a:latin typeface="Tahoma" panose="020B0604030504040204" pitchFamily="34" charset="0"/>
                <a:ea typeface="宋体" panose="02010600030101010101" pitchFamily="2" charset="-122"/>
              </a:endParaRPr>
            </a:p>
          </p:txBody>
        </p:sp>
        <p:sp>
          <p:nvSpPr>
            <p:cNvPr id="829574" name="Rectangle 134"/>
            <p:cNvSpPr>
              <a:spLocks noChangeArrowheads="1"/>
            </p:cNvSpPr>
            <p:nvPr/>
          </p:nvSpPr>
          <p:spPr bwMode="auto">
            <a:xfrm>
              <a:off x="3195" y="3442"/>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R14_abt</a:t>
              </a:r>
              <a:endParaRPr kumimoji="0" lang="en-US" altLang="zh-CN" sz="1400">
                <a:latin typeface="Tahoma" panose="020B0604030504040204" pitchFamily="34" charset="0"/>
                <a:ea typeface="宋体" panose="02010600030101010101" pitchFamily="2" charset="-122"/>
              </a:endParaRPr>
            </a:p>
          </p:txBody>
        </p:sp>
        <p:sp>
          <p:nvSpPr>
            <p:cNvPr id="829575" name="Rectangle 135"/>
            <p:cNvSpPr>
              <a:spLocks noChangeArrowheads="1"/>
            </p:cNvSpPr>
            <p:nvPr/>
          </p:nvSpPr>
          <p:spPr bwMode="auto">
            <a:xfrm>
              <a:off x="2619" y="3442"/>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R14_svc</a:t>
              </a:r>
              <a:endParaRPr kumimoji="0" lang="en-US" altLang="zh-CN" sz="1400">
                <a:latin typeface="Tahoma" panose="020B0604030504040204" pitchFamily="34" charset="0"/>
                <a:ea typeface="宋体" panose="02010600030101010101" pitchFamily="2" charset="-122"/>
              </a:endParaRPr>
            </a:p>
          </p:txBody>
        </p:sp>
        <p:sp>
          <p:nvSpPr>
            <p:cNvPr id="829576" name="Rectangle 136"/>
            <p:cNvSpPr>
              <a:spLocks noChangeArrowheads="1"/>
            </p:cNvSpPr>
            <p:nvPr/>
          </p:nvSpPr>
          <p:spPr bwMode="auto">
            <a:xfrm>
              <a:off x="1440" y="3442"/>
              <a:ext cx="117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a:t>
              </a:r>
              <a:endParaRPr kumimoji="0" lang="en-US" altLang="zh-CN" sz="1400">
                <a:latin typeface="Tahoma" panose="020B0604030504040204" pitchFamily="34" charset="0"/>
                <a:ea typeface="宋体" panose="02010600030101010101" pitchFamily="2" charset="-122"/>
              </a:endParaRPr>
            </a:p>
          </p:txBody>
        </p:sp>
        <p:sp>
          <p:nvSpPr>
            <p:cNvPr id="829577" name="Rectangle 137"/>
            <p:cNvSpPr>
              <a:spLocks noChangeArrowheads="1"/>
            </p:cNvSpPr>
            <p:nvPr/>
          </p:nvSpPr>
          <p:spPr bwMode="auto">
            <a:xfrm>
              <a:off x="4923" y="3251"/>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29578" name="Rectangle 138"/>
            <p:cNvSpPr>
              <a:spLocks noChangeArrowheads="1"/>
            </p:cNvSpPr>
            <p:nvPr/>
          </p:nvSpPr>
          <p:spPr bwMode="auto">
            <a:xfrm>
              <a:off x="4347" y="3251"/>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29579" name="Rectangle 139"/>
            <p:cNvSpPr>
              <a:spLocks noChangeArrowheads="1"/>
            </p:cNvSpPr>
            <p:nvPr/>
          </p:nvSpPr>
          <p:spPr bwMode="auto">
            <a:xfrm>
              <a:off x="3771" y="3251"/>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29580" name="Rectangle 140"/>
            <p:cNvSpPr>
              <a:spLocks noChangeArrowheads="1"/>
            </p:cNvSpPr>
            <p:nvPr/>
          </p:nvSpPr>
          <p:spPr bwMode="auto">
            <a:xfrm>
              <a:off x="3195" y="3251"/>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29581" name="Rectangle 141"/>
            <p:cNvSpPr>
              <a:spLocks noChangeArrowheads="1"/>
            </p:cNvSpPr>
            <p:nvPr/>
          </p:nvSpPr>
          <p:spPr bwMode="auto">
            <a:xfrm>
              <a:off x="2619" y="3251"/>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29582" name="Rectangle 142"/>
            <p:cNvSpPr>
              <a:spLocks noChangeArrowheads="1"/>
            </p:cNvSpPr>
            <p:nvPr/>
          </p:nvSpPr>
          <p:spPr bwMode="auto">
            <a:xfrm>
              <a:off x="1440" y="3251"/>
              <a:ext cx="117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29583" name="Rectangle 143"/>
            <p:cNvSpPr>
              <a:spLocks noChangeArrowheads="1"/>
            </p:cNvSpPr>
            <p:nvPr/>
          </p:nvSpPr>
          <p:spPr bwMode="auto">
            <a:xfrm>
              <a:off x="4923" y="3060"/>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29584" name="Rectangle 144"/>
            <p:cNvSpPr>
              <a:spLocks noChangeArrowheads="1"/>
            </p:cNvSpPr>
            <p:nvPr/>
          </p:nvSpPr>
          <p:spPr bwMode="auto">
            <a:xfrm>
              <a:off x="1440" y="3060"/>
              <a:ext cx="3483"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29585" name="Rectangle 145"/>
            <p:cNvSpPr>
              <a:spLocks noChangeArrowheads="1"/>
            </p:cNvSpPr>
            <p:nvPr/>
          </p:nvSpPr>
          <p:spPr bwMode="auto">
            <a:xfrm>
              <a:off x="4923" y="2869"/>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29586" name="Rectangle 146"/>
            <p:cNvSpPr>
              <a:spLocks noChangeArrowheads="1"/>
            </p:cNvSpPr>
            <p:nvPr/>
          </p:nvSpPr>
          <p:spPr bwMode="auto">
            <a:xfrm>
              <a:off x="1440" y="2869"/>
              <a:ext cx="3483"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29587" name="Rectangle 147"/>
            <p:cNvSpPr>
              <a:spLocks noChangeArrowheads="1"/>
            </p:cNvSpPr>
            <p:nvPr/>
          </p:nvSpPr>
          <p:spPr bwMode="auto">
            <a:xfrm>
              <a:off x="4923" y="2678"/>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29588" name="Rectangle 148"/>
            <p:cNvSpPr>
              <a:spLocks noChangeArrowheads="1"/>
            </p:cNvSpPr>
            <p:nvPr/>
          </p:nvSpPr>
          <p:spPr bwMode="auto">
            <a:xfrm>
              <a:off x="1440" y="2678"/>
              <a:ext cx="3483"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29589" name="Rectangle 149"/>
            <p:cNvSpPr>
              <a:spLocks noChangeArrowheads="1"/>
            </p:cNvSpPr>
            <p:nvPr/>
          </p:nvSpPr>
          <p:spPr bwMode="auto">
            <a:xfrm>
              <a:off x="4923" y="2487"/>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R9_fiq</a:t>
              </a:r>
              <a:endParaRPr kumimoji="0" lang="en-US" altLang="zh-CN" sz="1400">
                <a:latin typeface="Tahoma" panose="020B0604030504040204" pitchFamily="34" charset="0"/>
                <a:ea typeface="宋体" panose="02010600030101010101" pitchFamily="2" charset="-122"/>
              </a:endParaRPr>
            </a:p>
          </p:txBody>
        </p:sp>
        <p:sp>
          <p:nvSpPr>
            <p:cNvPr id="829590" name="Rectangle 150"/>
            <p:cNvSpPr>
              <a:spLocks noChangeArrowheads="1"/>
            </p:cNvSpPr>
            <p:nvPr/>
          </p:nvSpPr>
          <p:spPr bwMode="auto">
            <a:xfrm>
              <a:off x="1440" y="2487"/>
              <a:ext cx="3483"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29591" name="Rectangle 151"/>
            <p:cNvSpPr>
              <a:spLocks noChangeArrowheads="1"/>
            </p:cNvSpPr>
            <p:nvPr/>
          </p:nvSpPr>
          <p:spPr bwMode="auto">
            <a:xfrm>
              <a:off x="4923" y="2296"/>
              <a:ext cx="576"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R8_fiq</a:t>
              </a:r>
              <a:endParaRPr kumimoji="0" lang="en-US" altLang="zh-CN" sz="1400">
                <a:latin typeface="Tahoma" panose="020B0604030504040204" pitchFamily="34" charset="0"/>
                <a:ea typeface="宋体" panose="02010600030101010101" pitchFamily="2" charset="-122"/>
              </a:endParaRPr>
            </a:p>
          </p:txBody>
        </p:sp>
        <p:sp>
          <p:nvSpPr>
            <p:cNvPr id="829592" name="Rectangle 152"/>
            <p:cNvSpPr>
              <a:spLocks noChangeArrowheads="1"/>
            </p:cNvSpPr>
            <p:nvPr/>
          </p:nvSpPr>
          <p:spPr bwMode="auto">
            <a:xfrm>
              <a:off x="1440" y="2296"/>
              <a:ext cx="3483"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29593" name="Rectangle 153"/>
            <p:cNvSpPr>
              <a:spLocks noChangeArrowheads="1"/>
            </p:cNvSpPr>
            <p:nvPr/>
          </p:nvSpPr>
          <p:spPr bwMode="auto">
            <a:xfrm>
              <a:off x="1440" y="2105"/>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29594" name="Rectangle 154"/>
            <p:cNvSpPr>
              <a:spLocks noChangeArrowheads="1"/>
            </p:cNvSpPr>
            <p:nvPr/>
          </p:nvSpPr>
          <p:spPr bwMode="auto">
            <a:xfrm>
              <a:off x="1440" y="1914"/>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29595" name="Rectangle 155"/>
            <p:cNvSpPr>
              <a:spLocks noChangeArrowheads="1"/>
            </p:cNvSpPr>
            <p:nvPr/>
          </p:nvSpPr>
          <p:spPr bwMode="auto">
            <a:xfrm>
              <a:off x="1440" y="1723"/>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29596" name="Rectangle 156"/>
            <p:cNvSpPr>
              <a:spLocks noChangeArrowheads="1"/>
            </p:cNvSpPr>
            <p:nvPr/>
          </p:nvSpPr>
          <p:spPr bwMode="auto">
            <a:xfrm>
              <a:off x="1440" y="1532"/>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29597" name="Rectangle 157"/>
            <p:cNvSpPr>
              <a:spLocks noChangeArrowheads="1"/>
            </p:cNvSpPr>
            <p:nvPr/>
          </p:nvSpPr>
          <p:spPr bwMode="auto">
            <a:xfrm>
              <a:off x="1440" y="1341"/>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29598" name="Rectangle 158"/>
            <p:cNvSpPr>
              <a:spLocks noChangeArrowheads="1"/>
            </p:cNvSpPr>
            <p:nvPr/>
          </p:nvSpPr>
          <p:spPr bwMode="auto">
            <a:xfrm>
              <a:off x="1440" y="1150"/>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29599" name="Rectangle 159"/>
            <p:cNvSpPr>
              <a:spLocks noChangeArrowheads="1"/>
            </p:cNvSpPr>
            <p:nvPr/>
          </p:nvSpPr>
          <p:spPr bwMode="auto">
            <a:xfrm>
              <a:off x="1440" y="959"/>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29600" name="Rectangle 160"/>
            <p:cNvSpPr>
              <a:spLocks noChangeArrowheads="1"/>
            </p:cNvSpPr>
            <p:nvPr/>
          </p:nvSpPr>
          <p:spPr bwMode="auto">
            <a:xfrm>
              <a:off x="1440" y="768"/>
              <a:ext cx="4059" cy="191"/>
            </a:xfrm>
            <a:prstGeom prst="rect">
              <a:avLst/>
            </a:prstGeom>
            <a:solidFill>
              <a:srgbClr val="CC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29601" name="Line 161"/>
            <p:cNvSpPr>
              <a:spLocks noChangeShapeType="1"/>
            </p:cNvSpPr>
            <p:nvPr/>
          </p:nvSpPr>
          <p:spPr bwMode="auto">
            <a:xfrm>
              <a:off x="1440" y="768"/>
              <a:ext cx="4059" cy="0"/>
            </a:xfrm>
            <a:prstGeom prst="line">
              <a:avLst/>
            </a:prstGeom>
            <a:noFill/>
            <a:ln w="28575" cap="sq">
              <a:solidFill>
                <a:schemeClr val="tx1"/>
              </a:solidFill>
              <a:round/>
            </a:ln>
            <a:effectLst/>
          </p:spPr>
          <p:txBody>
            <a:bodyPr/>
            <a:lstStyle/>
            <a:p>
              <a:endParaRPr lang="zh-CN" altLang="en-US"/>
            </a:p>
          </p:txBody>
        </p:sp>
        <p:sp>
          <p:nvSpPr>
            <p:cNvPr id="829602" name="Line 162"/>
            <p:cNvSpPr>
              <a:spLocks noChangeShapeType="1"/>
            </p:cNvSpPr>
            <p:nvPr/>
          </p:nvSpPr>
          <p:spPr bwMode="auto">
            <a:xfrm>
              <a:off x="1440" y="959"/>
              <a:ext cx="4059" cy="0"/>
            </a:xfrm>
            <a:prstGeom prst="line">
              <a:avLst/>
            </a:prstGeom>
            <a:noFill/>
            <a:ln w="12700">
              <a:solidFill>
                <a:schemeClr val="tx1"/>
              </a:solidFill>
              <a:round/>
            </a:ln>
            <a:effectLst/>
          </p:spPr>
          <p:txBody>
            <a:bodyPr/>
            <a:lstStyle/>
            <a:p>
              <a:endParaRPr lang="zh-CN" altLang="en-US"/>
            </a:p>
          </p:txBody>
        </p:sp>
        <p:sp>
          <p:nvSpPr>
            <p:cNvPr id="829603" name="Line 163"/>
            <p:cNvSpPr>
              <a:spLocks noChangeShapeType="1"/>
            </p:cNvSpPr>
            <p:nvPr/>
          </p:nvSpPr>
          <p:spPr bwMode="auto">
            <a:xfrm>
              <a:off x="1440" y="1150"/>
              <a:ext cx="4059" cy="0"/>
            </a:xfrm>
            <a:prstGeom prst="line">
              <a:avLst/>
            </a:prstGeom>
            <a:noFill/>
            <a:ln w="12700">
              <a:solidFill>
                <a:schemeClr val="tx1"/>
              </a:solidFill>
              <a:round/>
            </a:ln>
            <a:effectLst/>
          </p:spPr>
          <p:txBody>
            <a:bodyPr/>
            <a:lstStyle/>
            <a:p>
              <a:endParaRPr lang="zh-CN" altLang="en-US"/>
            </a:p>
          </p:txBody>
        </p:sp>
        <p:sp>
          <p:nvSpPr>
            <p:cNvPr id="829604" name="Line 164"/>
            <p:cNvSpPr>
              <a:spLocks noChangeShapeType="1"/>
            </p:cNvSpPr>
            <p:nvPr/>
          </p:nvSpPr>
          <p:spPr bwMode="auto">
            <a:xfrm>
              <a:off x="1440" y="1341"/>
              <a:ext cx="4059" cy="0"/>
            </a:xfrm>
            <a:prstGeom prst="line">
              <a:avLst/>
            </a:prstGeom>
            <a:noFill/>
            <a:ln w="12700">
              <a:solidFill>
                <a:schemeClr val="tx1"/>
              </a:solidFill>
              <a:round/>
            </a:ln>
            <a:effectLst/>
          </p:spPr>
          <p:txBody>
            <a:bodyPr/>
            <a:lstStyle/>
            <a:p>
              <a:endParaRPr lang="zh-CN" altLang="en-US"/>
            </a:p>
          </p:txBody>
        </p:sp>
        <p:sp>
          <p:nvSpPr>
            <p:cNvPr id="829605" name="Line 165"/>
            <p:cNvSpPr>
              <a:spLocks noChangeShapeType="1"/>
            </p:cNvSpPr>
            <p:nvPr/>
          </p:nvSpPr>
          <p:spPr bwMode="auto">
            <a:xfrm>
              <a:off x="1440" y="1532"/>
              <a:ext cx="4059" cy="0"/>
            </a:xfrm>
            <a:prstGeom prst="line">
              <a:avLst/>
            </a:prstGeom>
            <a:noFill/>
            <a:ln w="12700">
              <a:solidFill>
                <a:schemeClr val="tx1"/>
              </a:solidFill>
              <a:round/>
            </a:ln>
            <a:effectLst/>
          </p:spPr>
          <p:txBody>
            <a:bodyPr/>
            <a:lstStyle/>
            <a:p>
              <a:endParaRPr lang="zh-CN" altLang="en-US"/>
            </a:p>
          </p:txBody>
        </p:sp>
        <p:sp>
          <p:nvSpPr>
            <p:cNvPr id="829606" name="Line 166"/>
            <p:cNvSpPr>
              <a:spLocks noChangeShapeType="1"/>
            </p:cNvSpPr>
            <p:nvPr/>
          </p:nvSpPr>
          <p:spPr bwMode="auto">
            <a:xfrm>
              <a:off x="1440" y="1723"/>
              <a:ext cx="4059" cy="0"/>
            </a:xfrm>
            <a:prstGeom prst="line">
              <a:avLst/>
            </a:prstGeom>
            <a:noFill/>
            <a:ln w="12700">
              <a:solidFill>
                <a:schemeClr val="tx1"/>
              </a:solidFill>
              <a:round/>
            </a:ln>
            <a:effectLst/>
          </p:spPr>
          <p:txBody>
            <a:bodyPr/>
            <a:lstStyle/>
            <a:p>
              <a:endParaRPr lang="zh-CN" altLang="en-US"/>
            </a:p>
          </p:txBody>
        </p:sp>
        <p:sp>
          <p:nvSpPr>
            <p:cNvPr id="829607" name="Line 167"/>
            <p:cNvSpPr>
              <a:spLocks noChangeShapeType="1"/>
            </p:cNvSpPr>
            <p:nvPr/>
          </p:nvSpPr>
          <p:spPr bwMode="auto">
            <a:xfrm>
              <a:off x="1440" y="1914"/>
              <a:ext cx="4059" cy="0"/>
            </a:xfrm>
            <a:prstGeom prst="line">
              <a:avLst/>
            </a:prstGeom>
            <a:noFill/>
            <a:ln w="12700">
              <a:solidFill>
                <a:schemeClr val="tx1"/>
              </a:solidFill>
              <a:round/>
            </a:ln>
            <a:effectLst/>
          </p:spPr>
          <p:txBody>
            <a:bodyPr/>
            <a:lstStyle/>
            <a:p>
              <a:endParaRPr lang="zh-CN" altLang="en-US"/>
            </a:p>
          </p:txBody>
        </p:sp>
        <p:sp>
          <p:nvSpPr>
            <p:cNvPr id="829608" name="Line 168"/>
            <p:cNvSpPr>
              <a:spLocks noChangeShapeType="1"/>
            </p:cNvSpPr>
            <p:nvPr/>
          </p:nvSpPr>
          <p:spPr bwMode="auto">
            <a:xfrm>
              <a:off x="1440" y="2105"/>
              <a:ext cx="4059" cy="0"/>
            </a:xfrm>
            <a:prstGeom prst="line">
              <a:avLst/>
            </a:prstGeom>
            <a:noFill/>
            <a:ln w="12700">
              <a:solidFill>
                <a:schemeClr val="tx1"/>
              </a:solidFill>
              <a:round/>
            </a:ln>
            <a:effectLst/>
          </p:spPr>
          <p:txBody>
            <a:bodyPr/>
            <a:lstStyle/>
            <a:p>
              <a:endParaRPr lang="zh-CN" altLang="en-US"/>
            </a:p>
          </p:txBody>
        </p:sp>
        <p:sp>
          <p:nvSpPr>
            <p:cNvPr id="829609" name="Line 169"/>
            <p:cNvSpPr>
              <a:spLocks noChangeShapeType="1"/>
            </p:cNvSpPr>
            <p:nvPr/>
          </p:nvSpPr>
          <p:spPr bwMode="auto">
            <a:xfrm>
              <a:off x="1440" y="2296"/>
              <a:ext cx="4059" cy="0"/>
            </a:xfrm>
            <a:prstGeom prst="line">
              <a:avLst/>
            </a:prstGeom>
            <a:noFill/>
            <a:ln w="12700">
              <a:solidFill>
                <a:schemeClr val="tx1"/>
              </a:solidFill>
              <a:round/>
            </a:ln>
            <a:effectLst/>
          </p:spPr>
          <p:txBody>
            <a:bodyPr/>
            <a:lstStyle/>
            <a:p>
              <a:endParaRPr lang="zh-CN" altLang="en-US"/>
            </a:p>
          </p:txBody>
        </p:sp>
        <p:sp>
          <p:nvSpPr>
            <p:cNvPr id="829610" name="Line 170"/>
            <p:cNvSpPr>
              <a:spLocks noChangeShapeType="1"/>
            </p:cNvSpPr>
            <p:nvPr/>
          </p:nvSpPr>
          <p:spPr bwMode="auto">
            <a:xfrm>
              <a:off x="1440" y="2487"/>
              <a:ext cx="4059" cy="0"/>
            </a:xfrm>
            <a:prstGeom prst="line">
              <a:avLst/>
            </a:prstGeom>
            <a:noFill/>
            <a:ln w="12700">
              <a:solidFill>
                <a:schemeClr val="tx1"/>
              </a:solidFill>
              <a:round/>
            </a:ln>
            <a:effectLst/>
          </p:spPr>
          <p:txBody>
            <a:bodyPr/>
            <a:lstStyle/>
            <a:p>
              <a:endParaRPr lang="zh-CN" altLang="en-US"/>
            </a:p>
          </p:txBody>
        </p:sp>
        <p:sp>
          <p:nvSpPr>
            <p:cNvPr id="829611" name="Line 171"/>
            <p:cNvSpPr>
              <a:spLocks noChangeShapeType="1"/>
            </p:cNvSpPr>
            <p:nvPr/>
          </p:nvSpPr>
          <p:spPr bwMode="auto">
            <a:xfrm>
              <a:off x="1440" y="2678"/>
              <a:ext cx="4059" cy="0"/>
            </a:xfrm>
            <a:prstGeom prst="line">
              <a:avLst/>
            </a:prstGeom>
            <a:noFill/>
            <a:ln w="12700">
              <a:solidFill>
                <a:schemeClr val="tx1"/>
              </a:solidFill>
              <a:round/>
            </a:ln>
            <a:effectLst/>
          </p:spPr>
          <p:txBody>
            <a:bodyPr/>
            <a:lstStyle/>
            <a:p>
              <a:endParaRPr lang="zh-CN" altLang="en-US"/>
            </a:p>
          </p:txBody>
        </p:sp>
        <p:sp>
          <p:nvSpPr>
            <p:cNvPr id="829612" name="Line 172"/>
            <p:cNvSpPr>
              <a:spLocks noChangeShapeType="1"/>
            </p:cNvSpPr>
            <p:nvPr/>
          </p:nvSpPr>
          <p:spPr bwMode="auto">
            <a:xfrm>
              <a:off x="1440" y="2869"/>
              <a:ext cx="4059" cy="0"/>
            </a:xfrm>
            <a:prstGeom prst="line">
              <a:avLst/>
            </a:prstGeom>
            <a:noFill/>
            <a:ln w="12700">
              <a:solidFill>
                <a:schemeClr val="tx1"/>
              </a:solidFill>
              <a:round/>
            </a:ln>
            <a:effectLst/>
          </p:spPr>
          <p:txBody>
            <a:bodyPr/>
            <a:lstStyle/>
            <a:p>
              <a:endParaRPr lang="zh-CN" altLang="en-US"/>
            </a:p>
          </p:txBody>
        </p:sp>
        <p:sp>
          <p:nvSpPr>
            <p:cNvPr id="829613" name="Line 173"/>
            <p:cNvSpPr>
              <a:spLocks noChangeShapeType="1"/>
            </p:cNvSpPr>
            <p:nvPr/>
          </p:nvSpPr>
          <p:spPr bwMode="auto">
            <a:xfrm>
              <a:off x="1440" y="3060"/>
              <a:ext cx="4059" cy="0"/>
            </a:xfrm>
            <a:prstGeom prst="line">
              <a:avLst/>
            </a:prstGeom>
            <a:noFill/>
            <a:ln w="12700">
              <a:solidFill>
                <a:schemeClr val="tx1"/>
              </a:solidFill>
              <a:round/>
            </a:ln>
            <a:effectLst/>
          </p:spPr>
          <p:txBody>
            <a:bodyPr/>
            <a:lstStyle/>
            <a:p>
              <a:endParaRPr lang="zh-CN" altLang="en-US"/>
            </a:p>
          </p:txBody>
        </p:sp>
        <p:sp>
          <p:nvSpPr>
            <p:cNvPr id="829614" name="Line 174"/>
            <p:cNvSpPr>
              <a:spLocks noChangeShapeType="1"/>
            </p:cNvSpPr>
            <p:nvPr/>
          </p:nvSpPr>
          <p:spPr bwMode="auto">
            <a:xfrm>
              <a:off x="1440" y="3251"/>
              <a:ext cx="4059" cy="0"/>
            </a:xfrm>
            <a:prstGeom prst="line">
              <a:avLst/>
            </a:prstGeom>
            <a:noFill/>
            <a:ln w="12700">
              <a:solidFill>
                <a:schemeClr val="tx1"/>
              </a:solidFill>
              <a:round/>
            </a:ln>
            <a:effectLst/>
          </p:spPr>
          <p:txBody>
            <a:bodyPr/>
            <a:lstStyle/>
            <a:p>
              <a:endParaRPr lang="zh-CN" altLang="en-US"/>
            </a:p>
          </p:txBody>
        </p:sp>
        <p:sp>
          <p:nvSpPr>
            <p:cNvPr id="829615" name="Line 175"/>
            <p:cNvSpPr>
              <a:spLocks noChangeShapeType="1"/>
            </p:cNvSpPr>
            <p:nvPr/>
          </p:nvSpPr>
          <p:spPr bwMode="auto">
            <a:xfrm>
              <a:off x="1440" y="3442"/>
              <a:ext cx="4059" cy="0"/>
            </a:xfrm>
            <a:prstGeom prst="line">
              <a:avLst/>
            </a:prstGeom>
            <a:noFill/>
            <a:ln w="12700">
              <a:solidFill>
                <a:schemeClr val="tx1"/>
              </a:solidFill>
              <a:round/>
            </a:ln>
            <a:effectLst/>
          </p:spPr>
          <p:txBody>
            <a:bodyPr/>
            <a:lstStyle/>
            <a:p>
              <a:endParaRPr lang="zh-CN" altLang="en-US"/>
            </a:p>
          </p:txBody>
        </p:sp>
        <p:sp>
          <p:nvSpPr>
            <p:cNvPr id="829616" name="Line 176"/>
            <p:cNvSpPr>
              <a:spLocks noChangeShapeType="1"/>
            </p:cNvSpPr>
            <p:nvPr/>
          </p:nvSpPr>
          <p:spPr bwMode="auto">
            <a:xfrm>
              <a:off x="1440" y="3633"/>
              <a:ext cx="4059" cy="0"/>
            </a:xfrm>
            <a:prstGeom prst="line">
              <a:avLst/>
            </a:prstGeom>
            <a:noFill/>
            <a:ln w="12700">
              <a:solidFill>
                <a:schemeClr val="tx1"/>
              </a:solidFill>
              <a:round/>
            </a:ln>
            <a:effectLst/>
          </p:spPr>
          <p:txBody>
            <a:bodyPr/>
            <a:lstStyle/>
            <a:p>
              <a:endParaRPr lang="zh-CN" altLang="en-US"/>
            </a:p>
          </p:txBody>
        </p:sp>
        <p:sp>
          <p:nvSpPr>
            <p:cNvPr id="829617" name="Line 177"/>
            <p:cNvSpPr>
              <a:spLocks noChangeShapeType="1"/>
            </p:cNvSpPr>
            <p:nvPr/>
          </p:nvSpPr>
          <p:spPr bwMode="auto">
            <a:xfrm>
              <a:off x="1440" y="3824"/>
              <a:ext cx="4059" cy="0"/>
            </a:xfrm>
            <a:prstGeom prst="line">
              <a:avLst/>
            </a:prstGeom>
            <a:noFill/>
            <a:ln w="28575" cap="sq">
              <a:solidFill>
                <a:schemeClr val="tx1"/>
              </a:solidFill>
              <a:round/>
            </a:ln>
            <a:effectLst/>
          </p:spPr>
          <p:txBody>
            <a:bodyPr/>
            <a:lstStyle/>
            <a:p>
              <a:endParaRPr lang="zh-CN" altLang="en-US"/>
            </a:p>
          </p:txBody>
        </p:sp>
        <p:sp>
          <p:nvSpPr>
            <p:cNvPr id="829618" name="Line 178"/>
            <p:cNvSpPr>
              <a:spLocks noChangeShapeType="1"/>
            </p:cNvSpPr>
            <p:nvPr/>
          </p:nvSpPr>
          <p:spPr bwMode="auto">
            <a:xfrm>
              <a:off x="1440" y="768"/>
              <a:ext cx="0" cy="3056"/>
            </a:xfrm>
            <a:prstGeom prst="line">
              <a:avLst/>
            </a:prstGeom>
            <a:noFill/>
            <a:ln w="28575" cap="sq">
              <a:solidFill>
                <a:schemeClr val="tx1"/>
              </a:solidFill>
              <a:round/>
            </a:ln>
            <a:effectLst/>
          </p:spPr>
          <p:txBody>
            <a:bodyPr/>
            <a:lstStyle/>
            <a:p>
              <a:endParaRPr lang="zh-CN" altLang="en-US"/>
            </a:p>
          </p:txBody>
        </p:sp>
        <p:sp>
          <p:nvSpPr>
            <p:cNvPr id="829619" name="Line 179"/>
            <p:cNvSpPr>
              <a:spLocks noChangeShapeType="1"/>
            </p:cNvSpPr>
            <p:nvPr/>
          </p:nvSpPr>
          <p:spPr bwMode="auto">
            <a:xfrm>
              <a:off x="5499" y="768"/>
              <a:ext cx="0" cy="3056"/>
            </a:xfrm>
            <a:prstGeom prst="line">
              <a:avLst/>
            </a:prstGeom>
            <a:noFill/>
            <a:ln w="28575" cap="sq">
              <a:solidFill>
                <a:schemeClr val="tx1"/>
              </a:solidFill>
              <a:round/>
            </a:ln>
            <a:effectLst/>
          </p:spPr>
          <p:txBody>
            <a:bodyPr/>
            <a:lstStyle/>
            <a:p>
              <a:endParaRPr lang="zh-CN" altLang="en-US"/>
            </a:p>
          </p:txBody>
        </p:sp>
        <p:sp>
          <p:nvSpPr>
            <p:cNvPr id="829620" name="Line 180"/>
            <p:cNvSpPr>
              <a:spLocks noChangeShapeType="1"/>
            </p:cNvSpPr>
            <p:nvPr/>
          </p:nvSpPr>
          <p:spPr bwMode="auto">
            <a:xfrm>
              <a:off x="4923" y="2296"/>
              <a:ext cx="0" cy="1337"/>
            </a:xfrm>
            <a:prstGeom prst="line">
              <a:avLst/>
            </a:prstGeom>
            <a:noFill/>
            <a:ln w="12700">
              <a:solidFill>
                <a:schemeClr val="tx1"/>
              </a:solidFill>
              <a:round/>
            </a:ln>
            <a:effectLst/>
          </p:spPr>
          <p:txBody>
            <a:bodyPr/>
            <a:lstStyle/>
            <a:p>
              <a:endParaRPr lang="zh-CN" altLang="en-US"/>
            </a:p>
          </p:txBody>
        </p:sp>
        <p:sp>
          <p:nvSpPr>
            <p:cNvPr id="829621" name="Line 181"/>
            <p:cNvSpPr>
              <a:spLocks noChangeShapeType="1"/>
            </p:cNvSpPr>
            <p:nvPr/>
          </p:nvSpPr>
          <p:spPr bwMode="auto">
            <a:xfrm>
              <a:off x="2619" y="3251"/>
              <a:ext cx="0" cy="382"/>
            </a:xfrm>
            <a:prstGeom prst="line">
              <a:avLst/>
            </a:prstGeom>
            <a:noFill/>
            <a:ln w="12700">
              <a:solidFill>
                <a:schemeClr val="tx1"/>
              </a:solidFill>
              <a:round/>
            </a:ln>
            <a:effectLst/>
          </p:spPr>
          <p:txBody>
            <a:bodyPr/>
            <a:lstStyle/>
            <a:p>
              <a:endParaRPr lang="zh-CN" altLang="en-US"/>
            </a:p>
          </p:txBody>
        </p:sp>
        <p:sp>
          <p:nvSpPr>
            <p:cNvPr id="829622" name="Line 182"/>
            <p:cNvSpPr>
              <a:spLocks noChangeShapeType="1"/>
            </p:cNvSpPr>
            <p:nvPr/>
          </p:nvSpPr>
          <p:spPr bwMode="auto">
            <a:xfrm>
              <a:off x="3195" y="3251"/>
              <a:ext cx="0" cy="382"/>
            </a:xfrm>
            <a:prstGeom prst="line">
              <a:avLst/>
            </a:prstGeom>
            <a:noFill/>
            <a:ln w="12700">
              <a:solidFill>
                <a:schemeClr val="tx1"/>
              </a:solidFill>
              <a:round/>
            </a:ln>
            <a:effectLst/>
          </p:spPr>
          <p:txBody>
            <a:bodyPr/>
            <a:lstStyle/>
            <a:p>
              <a:endParaRPr lang="zh-CN" altLang="en-US"/>
            </a:p>
          </p:txBody>
        </p:sp>
        <p:sp>
          <p:nvSpPr>
            <p:cNvPr id="829623" name="Line 183"/>
            <p:cNvSpPr>
              <a:spLocks noChangeShapeType="1"/>
            </p:cNvSpPr>
            <p:nvPr/>
          </p:nvSpPr>
          <p:spPr bwMode="auto">
            <a:xfrm>
              <a:off x="3771" y="3251"/>
              <a:ext cx="0" cy="382"/>
            </a:xfrm>
            <a:prstGeom prst="line">
              <a:avLst/>
            </a:prstGeom>
            <a:noFill/>
            <a:ln w="12700">
              <a:solidFill>
                <a:schemeClr val="tx1"/>
              </a:solidFill>
              <a:round/>
            </a:ln>
            <a:effectLst/>
          </p:spPr>
          <p:txBody>
            <a:bodyPr/>
            <a:lstStyle/>
            <a:p>
              <a:endParaRPr lang="zh-CN" altLang="en-US"/>
            </a:p>
          </p:txBody>
        </p:sp>
        <p:sp>
          <p:nvSpPr>
            <p:cNvPr id="829624" name="Line 184"/>
            <p:cNvSpPr>
              <a:spLocks noChangeShapeType="1"/>
            </p:cNvSpPr>
            <p:nvPr/>
          </p:nvSpPr>
          <p:spPr bwMode="auto">
            <a:xfrm>
              <a:off x="4347" y="3251"/>
              <a:ext cx="0" cy="382"/>
            </a:xfrm>
            <a:prstGeom prst="line">
              <a:avLst/>
            </a:prstGeom>
            <a:noFill/>
            <a:ln w="12700">
              <a:solidFill>
                <a:schemeClr val="tx1"/>
              </a:solidFill>
              <a:round/>
            </a:ln>
            <a:effectLst/>
          </p:spPr>
          <p:txBody>
            <a:bodyPr/>
            <a:lstStyle/>
            <a:p>
              <a:endParaRPr lang="zh-CN" altLang="en-US"/>
            </a:p>
          </p:txBody>
        </p:sp>
      </p:grpSp>
      <p:sp>
        <p:nvSpPr>
          <p:cNvPr id="829625" name="AutoShape 185"/>
          <p:cNvSpPr>
            <a:spLocks noChangeArrowheads="1"/>
          </p:cNvSpPr>
          <p:nvPr/>
        </p:nvSpPr>
        <p:spPr bwMode="auto">
          <a:xfrm>
            <a:off x="1116013" y="2738437"/>
            <a:ext cx="3744019" cy="2138363"/>
          </a:xfrm>
          <a:prstGeom prst="roundRect">
            <a:avLst>
              <a:gd name="adj" fmla="val 5704"/>
            </a:avLst>
          </a:prstGeom>
          <a:solidFill>
            <a:srgbClr val="FFCCFF"/>
          </a:solidFill>
          <a:ln w="9525">
            <a:solidFill>
              <a:schemeClr val="tx1"/>
            </a:solidFill>
            <a:round/>
          </a:ln>
          <a:effectLst/>
        </p:spPr>
        <p:txBody>
          <a:bodyPr anchor="ctr"/>
          <a:lstStyle/>
          <a:p>
            <a:pPr algn="l" eaLnBrk="0" hangingPunct="0"/>
            <a:r>
              <a:rPr lang="zh-CN" altLang="en-US" sz="2400" b="1" dirty="0">
                <a:latin typeface="等线 Light" panose="02010600030101010101" pitchFamily="2" charset="-122"/>
                <a:ea typeface="等线 Light" panose="02010600030101010101" pitchFamily="2" charset="-122"/>
              </a:rPr>
              <a:t>所有的</a:t>
            </a:r>
            <a:r>
              <a:rPr lang="en-US" altLang="zh-CN" sz="2400" b="1" dirty="0">
                <a:latin typeface="等线 Light" panose="02010600030101010101" pitchFamily="2" charset="-122"/>
                <a:ea typeface="等线 Light" panose="02010600030101010101" pitchFamily="2" charset="-122"/>
              </a:rPr>
              <a:t>37</a:t>
            </a:r>
            <a:r>
              <a:rPr lang="zh-CN" altLang="en-US" sz="2400" b="1" dirty="0">
                <a:latin typeface="等线 Light" panose="02010600030101010101" pitchFamily="2" charset="-122"/>
                <a:ea typeface="等线 Light" panose="02010600030101010101" pitchFamily="2" charset="-122"/>
              </a:rPr>
              <a:t>个寄存器，分成两大类：</a:t>
            </a:r>
            <a:endParaRPr lang="zh-CN" altLang="en-US" sz="2400" b="1" dirty="0">
              <a:latin typeface="等线 Light" panose="02010600030101010101" pitchFamily="2" charset="-122"/>
              <a:ea typeface="等线 Light" panose="02010600030101010101" pitchFamily="2" charset="-122"/>
            </a:endParaRPr>
          </a:p>
          <a:p>
            <a:pPr algn="l">
              <a:spcBef>
                <a:spcPct val="50000"/>
              </a:spcBef>
              <a:buClr>
                <a:srgbClr val="0000FF"/>
              </a:buClr>
              <a:buFont typeface="Wingdings" panose="05000000000000000000" pitchFamily="2" charset="2"/>
              <a:buChar char="§"/>
            </a:pPr>
            <a:r>
              <a:rPr lang="en-US" altLang="zh-CN" sz="2400" b="1" dirty="0">
                <a:latin typeface="等线 Light" panose="02010600030101010101" pitchFamily="2" charset="-122"/>
                <a:ea typeface="等线 Light" panose="02010600030101010101" pitchFamily="2" charset="-122"/>
              </a:rPr>
              <a:t>31</a:t>
            </a:r>
            <a:r>
              <a:rPr lang="zh-CN" altLang="en-US" sz="2400" b="1" dirty="0">
                <a:latin typeface="等线 Light" panose="02010600030101010101" pitchFamily="2" charset="-122"/>
                <a:ea typeface="等线 Light" panose="02010600030101010101" pitchFamily="2" charset="-122"/>
              </a:rPr>
              <a:t>个通用</a:t>
            </a:r>
            <a:r>
              <a:rPr lang="en-US" altLang="zh-CN" sz="2400" b="1" dirty="0">
                <a:latin typeface="等线 Light" panose="02010600030101010101" pitchFamily="2" charset="-122"/>
                <a:ea typeface="等线 Light" panose="02010600030101010101" pitchFamily="2" charset="-122"/>
              </a:rPr>
              <a:t>32</a:t>
            </a:r>
            <a:r>
              <a:rPr lang="zh-CN" altLang="en-US" sz="2400" b="1" dirty="0">
                <a:latin typeface="等线 Light" panose="02010600030101010101" pitchFamily="2" charset="-122"/>
                <a:ea typeface="等线 Light" panose="02010600030101010101" pitchFamily="2" charset="-122"/>
              </a:rPr>
              <a:t>位寄存器；</a:t>
            </a:r>
            <a:endParaRPr lang="zh-CN" altLang="en-US" sz="2400" b="1" dirty="0">
              <a:latin typeface="等线 Light" panose="02010600030101010101" pitchFamily="2" charset="-122"/>
              <a:ea typeface="等线 Light" panose="02010600030101010101" pitchFamily="2" charset="-122"/>
            </a:endParaRPr>
          </a:p>
          <a:p>
            <a:pPr algn="l">
              <a:spcBef>
                <a:spcPct val="50000"/>
              </a:spcBef>
              <a:buClr>
                <a:srgbClr val="0000FF"/>
              </a:buClr>
              <a:buFont typeface="Wingdings" panose="05000000000000000000" pitchFamily="2" charset="2"/>
              <a:buChar char="§"/>
            </a:pPr>
            <a:r>
              <a:rPr lang="en-US" altLang="zh-CN" sz="2400" b="1" dirty="0">
                <a:latin typeface="等线 Light" panose="02010600030101010101" pitchFamily="2" charset="-122"/>
                <a:ea typeface="等线 Light" panose="02010600030101010101" pitchFamily="2" charset="-122"/>
              </a:rPr>
              <a:t>6</a:t>
            </a:r>
            <a:r>
              <a:rPr lang="zh-CN" altLang="en-US" sz="2400" b="1" dirty="0">
                <a:latin typeface="等线 Light" panose="02010600030101010101" pitchFamily="2" charset="-122"/>
                <a:ea typeface="等线 Light" panose="02010600030101010101" pitchFamily="2" charset="-122"/>
              </a:rPr>
              <a:t>个状态寄存器。</a:t>
            </a:r>
            <a:endParaRPr lang="zh-CN" altLang="en-US" sz="2400" b="1" dirty="0">
              <a:latin typeface="等线 Light" panose="02010600030101010101" pitchFamily="2" charset="-122"/>
              <a:ea typeface="等线 Light"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29625"/>
                                        </p:tgtEl>
                                        <p:attrNameLst>
                                          <p:attrName>style.visibility</p:attrName>
                                        </p:attrNameLst>
                                      </p:cBhvr>
                                      <p:to>
                                        <p:strVal val="visible"/>
                                      </p:to>
                                    </p:set>
                                    <p:animEffect transition="in" filter="slide(fromTop)">
                                      <p:cBhvr>
                                        <p:cTn id="7" dur="500"/>
                                        <p:tgtEl>
                                          <p:spTgt spid="8296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569"/>
                                        </p:tgtEl>
                                        <p:attrNameLst>
                                          <p:attrName>style.visibility</p:attrName>
                                        </p:attrNameLst>
                                      </p:cBhvr>
                                      <p:to>
                                        <p:strVal val="visible"/>
                                      </p:to>
                                    </p:set>
                                    <p:animEffect transition="in" filter="wipe(left)">
                                      <p:cBhvr>
                                        <p:cTn id="11" dur="500"/>
                                        <p:tgtEl>
                                          <p:spTgt spid="82956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29553"/>
                                        </p:tgtEl>
                                        <p:attrNameLst>
                                          <p:attrName>style.visibility</p:attrName>
                                        </p:attrNameLst>
                                      </p:cBhvr>
                                      <p:to>
                                        <p:strVal val="visible"/>
                                      </p:to>
                                    </p:set>
                                    <p:animEffect transition="in" filter="wipe(left)">
                                      <p:cBhvr>
                                        <p:cTn id="15" dur="500"/>
                                        <p:tgtEl>
                                          <p:spTgt spid="829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矩形 144"/>
          <p:cNvSpPr/>
          <p:nvPr/>
        </p:nvSpPr>
        <p:spPr bwMode="auto">
          <a:xfrm>
            <a:off x="0" y="785794"/>
            <a:ext cx="9144000" cy="42862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defPPr>
              <a:defRPr lang="zh-CN"/>
            </a:defPPr>
            <a:lvl1pPr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1pPr>
            <a:lvl2pPr marL="4572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2pPr>
            <a:lvl3pPr marL="9144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3pPr>
            <a:lvl4pPr marL="13716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4pPr>
            <a:lvl5pPr marL="1828800" algn="ctr" rtl="0" fontAlgn="base">
              <a:spcBef>
                <a:spcPct val="0"/>
              </a:spcBef>
              <a:spcAft>
                <a:spcPct val="0"/>
              </a:spcAft>
              <a:defRPr kumimoji="1" sz="4000" kern="1200">
                <a:solidFill>
                  <a:schemeClr val="tx1"/>
                </a:solidFill>
                <a:latin typeface="Times New Roman" panose="02020603050405020304" pitchFamily="18" charset="0"/>
                <a:ea typeface="方正水柱简体"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方正水柱简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254" name="灯片编号占位符 4"/>
          <p:cNvSpPr>
            <a:spLocks noGrp="1"/>
          </p:cNvSpPr>
          <p:nvPr>
            <p:ph type="sldNum" sz="quarter" idx="11"/>
          </p:nvPr>
        </p:nvSpPr>
        <p:spPr/>
        <p:txBody>
          <a:bodyPr/>
          <a:lstStyle/>
          <a:p>
            <a:fld id="{0AEC8FA1-2EF4-4E5E-8592-C259C8A0D3D9}" type="slidenum">
              <a:rPr lang="en-US" altLang="zh-CN"/>
            </a:fld>
            <a:endParaRPr lang="en-US" altLang="zh-CN" b="0"/>
          </a:p>
        </p:txBody>
      </p:sp>
      <p:graphicFrame>
        <p:nvGraphicFramePr>
          <p:cNvPr id="830466"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830576" name="Group 112"/>
          <p:cNvGrpSpPr/>
          <p:nvPr/>
        </p:nvGrpSpPr>
        <p:grpSpPr bwMode="auto">
          <a:xfrm>
            <a:off x="2320925" y="909638"/>
            <a:ext cx="6443663" cy="5761037"/>
            <a:chOff x="851" y="346"/>
            <a:chExt cx="4059" cy="3629"/>
          </a:xfrm>
        </p:grpSpPr>
        <p:sp>
          <p:nvSpPr>
            <p:cNvPr id="830577" name="Rectangle 113"/>
            <p:cNvSpPr>
              <a:spLocks noChangeArrowheads="1"/>
            </p:cNvSpPr>
            <p:nvPr/>
          </p:nvSpPr>
          <p:spPr bwMode="auto">
            <a:xfrm>
              <a:off x="851" y="3784"/>
              <a:ext cx="117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a:latin typeface="Tahoma" panose="020B0604030504040204" pitchFamily="34" charset="0"/>
                  <a:ea typeface="宋体" panose="02010600030101010101" pitchFamily="2" charset="-122"/>
                </a:rPr>
                <a:t>无</a:t>
              </a:r>
              <a:endParaRPr kumimoji="0" lang="zh-CN" altLang="en-US" sz="1400">
                <a:latin typeface="Tahoma" panose="020B0604030504040204" pitchFamily="34" charset="0"/>
                <a:ea typeface="宋体" panose="02010600030101010101" pitchFamily="2" charset="-122"/>
              </a:endParaRPr>
            </a:p>
          </p:txBody>
        </p:sp>
        <p:sp>
          <p:nvSpPr>
            <p:cNvPr id="830578" name="Rectangle 114"/>
            <p:cNvSpPr>
              <a:spLocks noChangeArrowheads="1"/>
            </p:cNvSpPr>
            <p:nvPr/>
          </p:nvSpPr>
          <p:spPr bwMode="auto">
            <a:xfrm>
              <a:off x="851" y="3593"/>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579" name="Rectangle 115"/>
            <p:cNvSpPr>
              <a:spLocks noChangeArrowheads="1"/>
            </p:cNvSpPr>
            <p:nvPr/>
          </p:nvSpPr>
          <p:spPr bwMode="auto">
            <a:xfrm>
              <a:off x="851" y="3402"/>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580" name="Rectangle 116"/>
            <p:cNvSpPr>
              <a:spLocks noChangeArrowheads="1"/>
            </p:cNvSpPr>
            <p:nvPr/>
          </p:nvSpPr>
          <p:spPr bwMode="auto">
            <a:xfrm>
              <a:off x="851" y="3211"/>
              <a:ext cx="117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a:t>
              </a:r>
              <a:endParaRPr kumimoji="0" lang="en-US" altLang="zh-CN" sz="1400">
                <a:latin typeface="Tahoma" panose="020B0604030504040204" pitchFamily="34" charset="0"/>
                <a:ea typeface="宋体" panose="02010600030101010101" pitchFamily="2" charset="-122"/>
              </a:endParaRPr>
            </a:p>
          </p:txBody>
        </p:sp>
        <p:sp>
          <p:nvSpPr>
            <p:cNvPr id="830581" name="Rectangle 117"/>
            <p:cNvSpPr>
              <a:spLocks noChangeArrowheads="1"/>
            </p:cNvSpPr>
            <p:nvPr/>
          </p:nvSpPr>
          <p:spPr bwMode="auto">
            <a:xfrm>
              <a:off x="851" y="3020"/>
              <a:ext cx="117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0582" name="Rectangle 118"/>
            <p:cNvSpPr>
              <a:spLocks noChangeArrowheads="1"/>
            </p:cNvSpPr>
            <p:nvPr/>
          </p:nvSpPr>
          <p:spPr bwMode="auto">
            <a:xfrm>
              <a:off x="851" y="2829"/>
              <a:ext cx="348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583" name="Rectangle 119"/>
            <p:cNvSpPr>
              <a:spLocks noChangeArrowheads="1"/>
            </p:cNvSpPr>
            <p:nvPr/>
          </p:nvSpPr>
          <p:spPr bwMode="auto">
            <a:xfrm>
              <a:off x="851" y="2638"/>
              <a:ext cx="348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584" name="Rectangle 120"/>
            <p:cNvSpPr>
              <a:spLocks noChangeArrowheads="1"/>
            </p:cNvSpPr>
            <p:nvPr/>
          </p:nvSpPr>
          <p:spPr bwMode="auto">
            <a:xfrm>
              <a:off x="851" y="2447"/>
              <a:ext cx="348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585" name="Rectangle 121"/>
            <p:cNvSpPr>
              <a:spLocks noChangeArrowheads="1"/>
            </p:cNvSpPr>
            <p:nvPr/>
          </p:nvSpPr>
          <p:spPr bwMode="auto">
            <a:xfrm>
              <a:off x="851" y="2256"/>
              <a:ext cx="348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586" name="Rectangle 122"/>
            <p:cNvSpPr>
              <a:spLocks noChangeArrowheads="1"/>
            </p:cNvSpPr>
            <p:nvPr/>
          </p:nvSpPr>
          <p:spPr bwMode="auto">
            <a:xfrm>
              <a:off x="851" y="2065"/>
              <a:ext cx="348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587" name="Rectangle 123"/>
            <p:cNvSpPr>
              <a:spLocks noChangeArrowheads="1"/>
            </p:cNvSpPr>
            <p:nvPr/>
          </p:nvSpPr>
          <p:spPr bwMode="auto">
            <a:xfrm>
              <a:off x="851" y="1874"/>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588" name="Rectangle 124"/>
            <p:cNvSpPr>
              <a:spLocks noChangeArrowheads="1"/>
            </p:cNvSpPr>
            <p:nvPr/>
          </p:nvSpPr>
          <p:spPr bwMode="auto">
            <a:xfrm>
              <a:off x="851" y="1683"/>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589" name="Rectangle 125"/>
            <p:cNvSpPr>
              <a:spLocks noChangeArrowheads="1"/>
            </p:cNvSpPr>
            <p:nvPr/>
          </p:nvSpPr>
          <p:spPr bwMode="auto">
            <a:xfrm>
              <a:off x="851" y="1492"/>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590" name="Rectangle 126"/>
            <p:cNvSpPr>
              <a:spLocks noChangeArrowheads="1"/>
            </p:cNvSpPr>
            <p:nvPr/>
          </p:nvSpPr>
          <p:spPr bwMode="auto">
            <a:xfrm>
              <a:off x="851" y="1301"/>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591" name="Rectangle 127"/>
            <p:cNvSpPr>
              <a:spLocks noChangeArrowheads="1"/>
            </p:cNvSpPr>
            <p:nvPr/>
          </p:nvSpPr>
          <p:spPr bwMode="auto">
            <a:xfrm>
              <a:off x="851" y="1110"/>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592" name="Rectangle 128"/>
            <p:cNvSpPr>
              <a:spLocks noChangeArrowheads="1"/>
            </p:cNvSpPr>
            <p:nvPr/>
          </p:nvSpPr>
          <p:spPr bwMode="auto">
            <a:xfrm>
              <a:off x="851" y="919"/>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593" name="Rectangle 129"/>
            <p:cNvSpPr>
              <a:spLocks noChangeArrowheads="1"/>
            </p:cNvSpPr>
            <p:nvPr/>
          </p:nvSpPr>
          <p:spPr bwMode="auto">
            <a:xfrm>
              <a:off x="851" y="728"/>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594" name="Rectangle 130"/>
            <p:cNvSpPr>
              <a:spLocks noChangeArrowheads="1"/>
            </p:cNvSpPr>
            <p:nvPr/>
          </p:nvSpPr>
          <p:spPr bwMode="auto">
            <a:xfrm>
              <a:off x="851" y="537"/>
              <a:ext cx="4059"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595" name="Rectangle 131"/>
            <p:cNvSpPr>
              <a:spLocks noChangeArrowheads="1"/>
            </p:cNvSpPr>
            <p:nvPr/>
          </p:nvSpPr>
          <p:spPr bwMode="auto">
            <a:xfrm>
              <a:off x="851" y="346"/>
              <a:ext cx="603" cy="191"/>
            </a:xfrm>
            <a:prstGeom prst="rect">
              <a:avLst/>
            </a:prstGeom>
            <a:solidFill>
              <a:srgbClr val="CCFFCC"/>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用户</a:t>
              </a:r>
              <a:endParaRPr kumimoji="0" lang="zh-CN" altLang="en-US" sz="1400" b="1">
                <a:solidFill>
                  <a:srgbClr val="FF0000"/>
                </a:solidFill>
                <a:latin typeface="Tahoma" panose="020B0604030504040204" pitchFamily="34" charset="0"/>
                <a:ea typeface="宋体" panose="02010600030101010101" pitchFamily="2" charset="-122"/>
              </a:endParaRPr>
            </a:p>
          </p:txBody>
        </p:sp>
      </p:grpSp>
      <p:grpSp>
        <p:nvGrpSpPr>
          <p:cNvPr id="830596" name="Group 132"/>
          <p:cNvGrpSpPr/>
          <p:nvPr/>
        </p:nvGrpSpPr>
        <p:grpSpPr bwMode="auto">
          <a:xfrm>
            <a:off x="2320925" y="909638"/>
            <a:ext cx="6443663" cy="5761037"/>
            <a:chOff x="851" y="346"/>
            <a:chExt cx="4059" cy="3629"/>
          </a:xfrm>
        </p:grpSpPr>
        <p:sp>
          <p:nvSpPr>
            <p:cNvPr id="830597" name="Rectangle 133"/>
            <p:cNvSpPr>
              <a:spLocks noChangeArrowheads="1"/>
            </p:cNvSpPr>
            <p:nvPr/>
          </p:nvSpPr>
          <p:spPr bwMode="auto">
            <a:xfrm>
              <a:off x="851" y="3784"/>
              <a:ext cx="117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a:latin typeface="Tahoma" panose="020B0604030504040204" pitchFamily="34" charset="0"/>
                  <a:ea typeface="宋体" panose="02010600030101010101" pitchFamily="2" charset="-122"/>
                </a:rPr>
                <a:t>无</a:t>
              </a:r>
              <a:endParaRPr kumimoji="0" lang="zh-CN" altLang="en-US" sz="1400">
                <a:latin typeface="Tahoma" panose="020B0604030504040204" pitchFamily="34" charset="0"/>
                <a:ea typeface="宋体" panose="02010600030101010101" pitchFamily="2" charset="-122"/>
              </a:endParaRPr>
            </a:p>
          </p:txBody>
        </p:sp>
        <p:sp>
          <p:nvSpPr>
            <p:cNvPr id="830598" name="Rectangle 134"/>
            <p:cNvSpPr>
              <a:spLocks noChangeArrowheads="1"/>
            </p:cNvSpPr>
            <p:nvPr/>
          </p:nvSpPr>
          <p:spPr bwMode="auto">
            <a:xfrm>
              <a:off x="851" y="3593"/>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599" name="Rectangle 135"/>
            <p:cNvSpPr>
              <a:spLocks noChangeArrowheads="1"/>
            </p:cNvSpPr>
            <p:nvPr/>
          </p:nvSpPr>
          <p:spPr bwMode="auto">
            <a:xfrm>
              <a:off x="851" y="3402"/>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600" name="Rectangle 136"/>
            <p:cNvSpPr>
              <a:spLocks noChangeArrowheads="1"/>
            </p:cNvSpPr>
            <p:nvPr/>
          </p:nvSpPr>
          <p:spPr bwMode="auto">
            <a:xfrm>
              <a:off x="851" y="3211"/>
              <a:ext cx="117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a:t>
              </a:r>
              <a:endParaRPr kumimoji="0" lang="en-US" altLang="zh-CN" sz="1400">
                <a:latin typeface="Tahoma" panose="020B0604030504040204" pitchFamily="34" charset="0"/>
                <a:ea typeface="宋体" panose="02010600030101010101" pitchFamily="2" charset="-122"/>
              </a:endParaRPr>
            </a:p>
          </p:txBody>
        </p:sp>
        <p:sp>
          <p:nvSpPr>
            <p:cNvPr id="830601" name="Rectangle 137"/>
            <p:cNvSpPr>
              <a:spLocks noChangeArrowheads="1"/>
            </p:cNvSpPr>
            <p:nvPr/>
          </p:nvSpPr>
          <p:spPr bwMode="auto">
            <a:xfrm>
              <a:off x="851" y="3020"/>
              <a:ext cx="117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0602" name="Rectangle 138"/>
            <p:cNvSpPr>
              <a:spLocks noChangeArrowheads="1"/>
            </p:cNvSpPr>
            <p:nvPr/>
          </p:nvSpPr>
          <p:spPr bwMode="auto">
            <a:xfrm>
              <a:off x="851" y="2829"/>
              <a:ext cx="3483"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603" name="Rectangle 139"/>
            <p:cNvSpPr>
              <a:spLocks noChangeArrowheads="1"/>
            </p:cNvSpPr>
            <p:nvPr/>
          </p:nvSpPr>
          <p:spPr bwMode="auto">
            <a:xfrm>
              <a:off x="851" y="2638"/>
              <a:ext cx="3483"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604" name="Rectangle 140"/>
            <p:cNvSpPr>
              <a:spLocks noChangeArrowheads="1"/>
            </p:cNvSpPr>
            <p:nvPr/>
          </p:nvSpPr>
          <p:spPr bwMode="auto">
            <a:xfrm>
              <a:off x="851" y="2447"/>
              <a:ext cx="3483"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605" name="Rectangle 141"/>
            <p:cNvSpPr>
              <a:spLocks noChangeArrowheads="1"/>
            </p:cNvSpPr>
            <p:nvPr/>
          </p:nvSpPr>
          <p:spPr bwMode="auto">
            <a:xfrm>
              <a:off x="851" y="2256"/>
              <a:ext cx="3483"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606" name="Rectangle 142"/>
            <p:cNvSpPr>
              <a:spLocks noChangeArrowheads="1"/>
            </p:cNvSpPr>
            <p:nvPr/>
          </p:nvSpPr>
          <p:spPr bwMode="auto">
            <a:xfrm>
              <a:off x="851" y="2065"/>
              <a:ext cx="3483"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607" name="Rectangle 143"/>
            <p:cNvSpPr>
              <a:spLocks noChangeArrowheads="1"/>
            </p:cNvSpPr>
            <p:nvPr/>
          </p:nvSpPr>
          <p:spPr bwMode="auto">
            <a:xfrm>
              <a:off x="851" y="1874"/>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608" name="Rectangle 144"/>
            <p:cNvSpPr>
              <a:spLocks noChangeArrowheads="1"/>
            </p:cNvSpPr>
            <p:nvPr/>
          </p:nvSpPr>
          <p:spPr bwMode="auto">
            <a:xfrm>
              <a:off x="851" y="1683"/>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609" name="Rectangle 145"/>
            <p:cNvSpPr>
              <a:spLocks noChangeArrowheads="1"/>
            </p:cNvSpPr>
            <p:nvPr/>
          </p:nvSpPr>
          <p:spPr bwMode="auto">
            <a:xfrm>
              <a:off x="851" y="1492"/>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610" name="Rectangle 146"/>
            <p:cNvSpPr>
              <a:spLocks noChangeArrowheads="1"/>
            </p:cNvSpPr>
            <p:nvPr/>
          </p:nvSpPr>
          <p:spPr bwMode="auto">
            <a:xfrm>
              <a:off x="851" y="1301"/>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611" name="Rectangle 147"/>
            <p:cNvSpPr>
              <a:spLocks noChangeArrowheads="1"/>
            </p:cNvSpPr>
            <p:nvPr/>
          </p:nvSpPr>
          <p:spPr bwMode="auto">
            <a:xfrm>
              <a:off x="851" y="1110"/>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612" name="Rectangle 148"/>
            <p:cNvSpPr>
              <a:spLocks noChangeArrowheads="1"/>
            </p:cNvSpPr>
            <p:nvPr/>
          </p:nvSpPr>
          <p:spPr bwMode="auto">
            <a:xfrm>
              <a:off x="851" y="919"/>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613" name="Rectangle 149"/>
            <p:cNvSpPr>
              <a:spLocks noChangeArrowheads="1"/>
            </p:cNvSpPr>
            <p:nvPr/>
          </p:nvSpPr>
          <p:spPr bwMode="auto">
            <a:xfrm>
              <a:off x="851" y="728"/>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614" name="Rectangle 150"/>
            <p:cNvSpPr>
              <a:spLocks noChangeArrowheads="1"/>
            </p:cNvSpPr>
            <p:nvPr/>
          </p:nvSpPr>
          <p:spPr bwMode="auto">
            <a:xfrm>
              <a:off x="851" y="537"/>
              <a:ext cx="4059"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615" name="Rectangle 151"/>
            <p:cNvSpPr>
              <a:spLocks noChangeArrowheads="1"/>
            </p:cNvSpPr>
            <p:nvPr/>
          </p:nvSpPr>
          <p:spPr bwMode="auto">
            <a:xfrm>
              <a:off x="1454" y="346"/>
              <a:ext cx="576" cy="191"/>
            </a:xfrm>
            <a:prstGeom prst="rect">
              <a:avLst/>
            </a:prstGeom>
            <a:solidFill>
              <a:srgbClr val="FF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系统</a:t>
              </a:r>
              <a:endParaRPr kumimoji="0" lang="zh-CN" altLang="en-US" sz="1400" b="1">
                <a:solidFill>
                  <a:srgbClr val="FF0000"/>
                </a:solidFill>
                <a:latin typeface="Tahoma" panose="020B0604030504040204" pitchFamily="34" charset="0"/>
                <a:ea typeface="宋体" panose="02010600030101010101" pitchFamily="2" charset="-122"/>
              </a:endParaRPr>
            </a:p>
          </p:txBody>
        </p:sp>
      </p:grpSp>
      <p:grpSp>
        <p:nvGrpSpPr>
          <p:cNvPr id="830616" name="Group 152"/>
          <p:cNvGrpSpPr/>
          <p:nvPr/>
        </p:nvGrpSpPr>
        <p:grpSpPr bwMode="auto">
          <a:xfrm>
            <a:off x="2320925" y="909638"/>
            <a:ext cx="6443663" cy="5761037"/>
            <a:chOff x="851" y="346"/>
            <a:chExt cx="4059" cy="3629"/>
          </a:xfrm>
        </p:grpSpPr>
        <p:sp>
          <p:nvSpPr>
            <p:cNvPr id="830617" name="Rectangle 153"/>
            <p:cNvSpPr>
              <a:spLocks noChangeArrowheads="1"/>
            </p:cNvSpPr>
            <p:nvPr/>
          </p:nvSpPr>
          <p:spPr bwMode="auto">
            <a:xfrm>
              <a:off x="2030" y="3784"/>
              <a:ext cx="576" cy="191"/>
            </a:xfrm>
            <a:prstGeom prst="rect">
              <a:avLst/>
            </a:prstGeom>
            <a:solidFill>
              <a:srgbClr val="99FF99"/>
            </a:solidFill>
            <a:ln w="9525">
              <a:solidFill>
                <a:schemeClr val="tx1"/>
              </a:solidFill>
              <a:miter lim="800000"/>
            </a:ln>
            <a:effectLst/>
          </p:spPr>
          <p:txBody>
            <a:bodyPr lIns="0" rIns="0" anchor="ctr"/>
            <a:lstStyle/>
            <a:p>
              <a:pPr eaLnBrk="0" hangingPunct="0">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SPSR_abt</a:t>
              </a:r>
              <a:endParaRPr kumimoji="0" lang="en-US" altLang="zh-CN" sz="1400">
                <a:latin typeface="Tahoma" panose="020B0604030504040204" pitchFamily="34" charset="0"/>
                <a:ea typeface="宋体" panose="02010600030101010101" pitchFamily="2" charset="-122"/>
              </a:endParaRPr>
            </a:p>
          </p:txBody>
        </p:sp>
        <p:sp>
          <p:nvSpPr>
            <p:cNvPr id="830618" name="Rectangle 154"/>
            <p:cNvSpPr>
              <a:spLocks noChangeArrowheads="1"/>
            </p:cNvSpPr>
            <p:nvPr/>
          </p:nvSpPr>
          <p:spPr bwMode="auto">
            <a:xfrm>
              <a:off x="851" y="3593"/>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619" name="Rectangle 155"/>
            <p:cNvSpPr>
              <a:spLocks noChangeArrowheads="1"/>
            </p:cNvSpPr>
            <p:nvPr/>
          </p:nvSpPr>
          <p:spPr bwMode="auto">
            <a:xfrm>
              <a:off x="851" y="3402"/>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620" name="Rectangle 156"/>
            <p:cNvSpPr>
              <a:spLocks noChangeArrowheads="1"/>
            </p:cNvSpPr>
            <p:nvPr/>
          </p:nvSpPr>
          <p:spPr bwMode="auto">
            <a:xfrm>
              <a:off x="2030" y="3211"/>
              <a:ext cx="576"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R14_svc</a:t>
              </a:r>
              <a:endParaRPr kumimoji="0" lang="en-US" altLang="zh-CN" sz="1400">
                <a:latin typeface="Tahoma" panose="020B0604030504040204" pitchFamily="34" charset="0"/>
                <a:ea typeface="宋体" panose="02010600030101010101" pitchFamily="2" charset="-122"/>
              </a:endParaRPr>
            </a:p>
          </p:txBody>
        </p:sp>
        <p:sp>
          <p:nvSpPr>
            <p:cNvPr id="830621" name="Rectangle 157"/>
            <p:cNvSpPr>
              <a:spLocks noChangeArrowheads="1"/>
            </p:cNvSpPr>
            <p:nvPr/>
          </p:nvSpPr>
          <p:spPr bwMode="auto">
            <a:xfrm>
              <a:off x="2030" y="3020"/>
              <a:ext cx="576"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30622" name="Rectangle 158"/>
            <p:cNvSpPr>
              <a:spLocks noChangeArrowheads="1"/>
            </p:cNvSpPr>
            <p:nvPr/>
          </p:nvSpPr>
          <p:spPr bwMode="auto">
            <a:xfrm>
              <a:off x="851" y="2829"/>
              <a:ext cx="3483"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623" name="Rectangle 159"/>
            <p:cNvSpPr>
              <a:spLocks noChangeArrowheads="1"/>
            </p:cNvSpPr>
            <p:nvPr/>
          </p:nvSpPr>
          <p:spPr bwMode="auto">
            <a:xfrm>
              <a:off x="851" y="2638"/>
              <a:ext cx="3483"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624" name="Rectangle 160"/>
            <p:cNvSpPr>
              <a:spLocks noChangeArrowheads="1"/>
            </p:cNvSpPr>
            <p:nvPr/>
          </p:nvSpPr>
          <p:spPr bwMode="auto">
            <a:xfrm>
              <a:off x="851" y="2447"/>
              <a:ext cx="3483"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625" name="Rectangle 161"/>
            <p:cNvSpPr>
              <a:spLocks noChangeArrowheads="1"/>
            </p:cNvSpPr>
            <p:nvPr/>
          </p:nvSpPr>
          <p:spPr bwMode="auto">
            <a:xfrm>
              <a:off x="851" y="2256"/>
              <a:ext cx="3483"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626" name="Rectangle 162"/>
            <p:cNvSpPr>
              <a:spLocks noChangeArrowheads="1"/>
            </p:cNvSpPr>
            <p:nvPr/>
          </p:nvSpPr>
          <p:spPr bwMode="auto">
            <a:xfrm>
              <a:off x="851" y="2065"/>
              <a:ext cx="3483"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627" name="Rectangle 163"/>
            <p:cNvSpPr>
              <a:spLocks noChangeArrowheads="1"/>
            </p:cNvSpPr>
            <p:nvPr/>
          </p:nvSpPr>
          <p:spPr bwMode="auto">
            <a:xfrm>
              <a:off x="851" y="1874"/>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628" name="Rectangle 164"/>
            <p:cNvSpPr>
              <a:spLocks noChangeArrowheads="1"/>
            </p:cNvSpPr>
            <p:nvPr/>
          </p:nvSpPr>
          <p:spPr bwMode="auto">
            <a:xfrm>
              <a:off x="851" y="1683"/>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629" name="Rectangle 165"/>
            <p:cNvSpPr>
              <a:spLocks noChangeArrowheads="1"/>
            </p:cNvSpPr>
            <p:nvPr/>
          </p:nvSpPr>
          <p:spPr bwMode="auto">
            <a:xfrm>
              <a:off x="851" y="1492"/>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630" name="Rectangle 166"/>
            <p:cNvSpPr>
              <a:spLocks noChangeArrowheads="1"/>
            </p:cNvSpPr>
            <p:nvPr/>
          </p:nvSpPr>
          <p:spPr bwMode="auto">
            <a:xfrm>
              <a:off x="851" y="1301"/>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631" name="Rectangle 167"/>
            <p:cNvSpPr>
              <a:spLocks noChangeArrowheads="1"/>
            </p:cNvSpPr>
            <p:nvPr/>
          </p:nvSpPr>
          <p:spPr bwMode="auto">
            <a:xfrm>
              <a:off x="851" y="1110"/>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632" name="Rectangle 168"/>
            <p:cNvSpPr>
              <a:spLocks noChangeArrowheads="1"/>
            </p:cNvSpPr>
            <p:nvPr/>
          </p:nvSpPr>
          <p:spPr bwMode="auto">
            <a:xfrm>
              <a:off x="851" y="919"/>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633" name="Rectangle 169"/>
            <p:cNvSpPr>
              <a:spLocks noChangeArrowheads="1"/>
            </p:cNvSpPr>
            <p:nvPr/>
          </p:nvSpPr>
          <p:spPr bwMode="auto">
            <a:xfrm>
              <a:off x="851" y="728"/>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634" name="Rectangle 170"/>
            <p:cNvSpPr>
              <a:spLocks noChangeArrowheads="1"/>
            </p:cNvSpPr>
            <p:nvPr/>
          </p:nvSpPr>
          <p:spPr bwMode="auto">
            <a:xfrm>
              <a:off x="851" y="537"/>
              <a:ext cx="4059"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635" name="Rectangle 171"/>
            <p:cNvSpPr>
              <a:spLocks noChangeArrowheads="1"/>
            </p:cNvSpPr>
            <p:nvPr/>
          </p:nvSpPr>
          <p:spPr bwMode="auto">
            <a:xfrm>
              <a:off x="2030" y="346"/>
              <a:ext cx="576" cy="191"/>
            </a:xfrm>
            <a:prstGeom prst="rect">
              <a:avLst/>
            </a:prstGeom>
            <a:solidFill>
              <a:srgbClr val="99FF99"/>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管理</a:t>
              </a:r>
              <a:endParaRPr kumimoji="0" lang="zh-CN" altLang="en-US" sz="1400" b="1">
                <a:solidFill>
                  <a:srgbClr val="FF0000"/>
                </a:solidFill>
                <a:latin typeface="Tahoma" panose="020B0604030504040204" pitchFamily="34" charset="0"/>
                <a:ea typeface="宋体" panose="02010600030101010101" pitchFamily="2" charset="-122"/>
              </a:endParaRPr>
            </a:p>
          </p:txBody>
        </p:sp>
      </p:grpSp>
      <p:grpSp>
        <p:nvGrpSpPr>
          <p:cNvPr id="830636" name="Group 172"/>
          <p:cNvGrpSpPr/>
          <p:nvPr/>
        </p:nvGrpSpPr>
        <p:grpSpPr bwMode="auto">
          <a:xfrm>
            <a:off x="2320925" y="909638"/>
            <a:ext cx="6443663" cy="5761037"/>
            <a:chOff x="851" y="346"/>
            <a:chExt cx="4059" cy="3629"/>
          </a:xfrm>
        </p:grpSpPr>
        <p:sp>
          <p:nvSpPr>
            <p:cNvPr id="830637" name="Rectangle 173"/>
            <p:cNvSpPr>
              <a:spLocks noChangeArrowheads="1"/>
            </p:cNvSpPr>
            <p:nvPr/>
          </p:nvSpPr>
          <p:spPr bwMode="auto">
            <a:xfrm>
              <a:off x="2606" y="3784"/>
              <a:ext cx="576"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SPSR_abt</a:t>
              </a:r>
              <a:endParaRPr kumimoji="0" lang="en-US" altLang="zh-CN" sz="1400">
                <a:latin typeface="Tahoma" panose="020B0604030504040204" pitchFamily="34" charset="0"/>
                <a:ea typeface="宋体" panose="02010600030101010101" pitchFamily="2" charset="-122"/>
              </a:endParaRPr>
            </a:p>
          </p:txBody>
        </p:sp>
        <p:sp>
          <p:nvSpPr>
            <p:cNvPr id="830638" name="Rectangle 174"/>
            <p:cNvSpPr>
              <a:spLocks noChangeArrowheads="1"/>
            </p:cNvSpPr>
            <p:nvPr/>
          </p:nvSpPr>
          <p:spPr bwMode="auto">
            <a:xfrm>
              <a:off x="851" y="3593"/>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639" name="Rectangle 175"/>
            <p:cNvSpPr>
              <a:spLocks noChangeArrowheads="1"/>
            </p:cNvSpPr>
            <p:nvPr/>
          </p:nvSpPr>
          <p:spPr bwMode="auto">
            <a:xfrm>
              <a:off x="851" y="3402"/>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640" name="Rectangle 176"/>
            <p:cNvSpPr>
              <a:spLocks noChangeArrowheads="1"/>
            </p:cNvSpPr>
            <p:nvPr/>
          </p:nvSpPr>
          <p:spPr bwMode="auto">
            <a:xfrm>
              <a:off x="2606" y="3211"/>
              <a:ext cx="576"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R14_abt</a:t>
              </a:r>
              <a:endParaRPr kumimoji="0" lang="en-US" altLang="zh-CN" sz="1400">
                <a:latin typeface="Tahoma" panose="020B0604030504040204" pitchFamily="34" charset="0"/>
                <a:ea typeface="宋体" panose="02010600030101010101" pitchFamily="2" charset="-122"/>
              </a:endParaRPr>
            </a:p>
          </p:txBody>
        </p:sp>
        <p:sp>
          <p:nvSpPr>
            <p:cNvPr id="830641" name="Rectangle 177"/>
            <p:cNvSpPr>
              <a:spLocks noChangeArrowheads="1"/>
            </p:cNvSpPr>
            <p:nvPr/>
          </p:nvSpPr>
          <p:spPr bwMode="auto">
            <a:xfrm>
              <a:off x="2606" y="3020"/>
              <a:ext cx="576"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30642" name="Rectangle 178"/>
            <p:cNvSpPr>
              <a:spLocks noChangeArrowheads="1"/>
            </p:cNvSpPr>
            <p:nvPr/>
          </p:nvSpPr>
          <p:spPr bwMode="auto">
            <a:xfrm>
              <a:off x="851" y="2829"/>
              <a:ext cx="3483"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643" name="Rectangle 179"/>
            <p:cNvSpPr>
              <a:spLocks noChangeArrowheads="1"/>
            </p:cNvSpPr>
            <p:nvPr/>
          </p:nvSpPr>
          <p:spPr bwMode="auto">
            <a:xfrm>
              <a:off x="851" y="2638"/>
              <a:ext cx="3483"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644" name="Rectangle 180"/>
            <p:cNvSpPr>
              <a:spLocks noChangeArrowheads="1"/>
            </p:cNvSpPr>
            <p:nvPr/>
          </p:nvSpPr>
          <p:spPr bwMode="auto">
            <a:xfrm>
              <a:off x="851" y="2447"/>
              <a:ext cx="3483"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645" name="Rectangle 181"/>
            <p:cNvSpPr>
              <a:spLocks noChangeArrowheads="1"/>
            </p:cNvSpPr>
            <p:nvPr/>
          </p:nvSpPr>
          <p:spPr bwMode="auto">
            <a:xfrm>
              <a:off x="851" y="2256"/>
              <a:ext cx="3483"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646" name="Rectangle 182"/>
            <p:cNvSpPr>
              <a:spLocks noChangeArrowheads="1"/>
            </p:cNvSpPr>
            <p:nvPr/>
          </p:nvSpPr>
          <p:spPr bwMode="auto">
            <a:xfrm>
              <a:off x="851" y="2065"/>
              <a:ext cx="3483"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647" name="Rectangle 183"/>
            <p:cNvSpPr>
              <a:spLocks noChangeArrowheads="1"/>
            </p:cNvSpPr>
            <p:nvPr/>
          </p:nvSpPr>
          <p:spPr bwMode="auto">
            <a:xfrm>
              <a:off x="851" y="1874"/>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648" name="Rectangle 184"/>
            <p:cNvSpPr>
              <a:spLocks noChangeArrowheads="1"/>
            </p:cNvSpPr>
            <p:nvPr/>
          </p:nvSpPr>
          <p:spPr bwMode="auto">
            <a:xfrm>
              <a:off x="851" y="1683"/>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649" name="Rectangle 185"/>
            <p:cNvSpPr>
              <a:spLocks noChangeArrowheads="1"/>
            </p:cNvSpPr>
            <p:nvPr/>
          </p:nvSpPr>
          <p:spPr bwMode="auto">
            <a:xfrm>
              <a:off x="851" y="1492"/>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650" name="Rectangle 186"/>
            <p:cNvSpPr>
              <a:spLocks noChangeArrowheads="1"/>
            </p:cNvSpPr>
            <p:nvPr/>
          </p:nvSpPr>
          <p:spPr bwMode="auto">
            <a:xfrm>
              <a:off x="851" y="1301"/>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651" name="Rectangle 187"/>
            <p:cNvSpPr>
              <a:spLocks noChangeArrowheads="1"/>
            </p:cNvSpPr>
            <p:nvPr/>
          </p:nvSpPr>
          <p:spPr bwMode="auto">
            <a:xfrm>
              <a:off x="851" y="1110"/>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652" name="Rectangle 188"/>
            <p:cNvSpPr>
              <a:spLocks noChangeArrowheads="1"/>
            </p:cNvSpPr>
            <p:nvPr/>
          </p:nvSpPr>
          <p:spPr bwMode="auto">
            <a:xfrm>
              <a:off x="851" y="919"/>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653" name="Rectangle 189"/>
            <p:cNvSpPr>
              <a:spLocks noChangeArrowheads="1"/>
            </p:cNvSpPr>
            <p:nvPr/>
          </p:nvSpPr>
          <p:spPr bwMode="auto">
            <a:xfrm>
              <a:off x="851" y="728"/>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654" name="Rectangle 190"/>
            <p:cNvSpPr>
              <a:spLocks noChangeArrowheads="1"/>
            </p:cNvSpPr>
            <p:nvPr/>
          </p:nvSpPr>
          <p:spPr bwMode="auto">
            <a:xfrm>
              <a:off x="851" y="537"/>
              <a:ext cx="4059"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655" name="Rectangle 191"/>
            <p:cNvSpPr>
              <a:spLocks noChangeArrowheads="1"/>
            </p:cNvSpPr>
            <p:nvPr/>
          </p:nvSpPr>
          <p:spPr bwMode="auto">
            <a:xfrm>
              <a:off x="2606" y="346"/>
              <a:ext cx="576" cy="191"/>
            </a:xfrm>
            <a:prstGeom prst="rect">
              <a:avLst/>
            </a:prstGeom>
            <a:solidFill>
              <a:schemeClr val="hlink"/>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dirty="0" smtClean="0">
                  <a:solidFill>
                    <a:schemeClr val="bg1"/>
                  </a:solidFill>
                  <a:latin typeface="Tahoma" panose="020B0604030504040204" pitchFamily="34" charset="0"/>
                  <a:ea typeface="宋体" panose="02010600030101010101" pitchFamily="2" charset="-122"/>
                </a:rPr>
                <a:t>中止</a:t>
              </a:r>
              <a:endParaRPr kumimoji="0" lang="zh-CN" altLang="en-US" sz="1400" b="1" dirty="0">
                <a:solidFill>
                  <a:schemeClr val="bg1"/>
                </a:solidFill>
                <a:latin typeface="Tahoma" panose="020B0604030504040204" pitchFamily="34" charset="0"/>
                <a:ea typeface="宋体" panose="02010600030101010101" pitchFamily="2" charset="-122"/>
              </a:endParaRPr>
            </a:p>
          </p:txBody>
        </p:sp>
      </p:grpSp>
      <p:grpSp>
        <p:nvGrpSpPr>
          <p:cNvPr id="830656" name="Group 192"/>
          <p:cNvGrpSpPr/>
          <p:nvPr/>
        </p:nvGrpSpPr>
        <p:grpSpPr bwMode="auto">
          <a:xfrm>
            <a:off x="2320925" y="909638"/>
            <a:ext cx="6443663" cy="5761037"/>
            <a:chOff x="851" y="346"/>
            <a:chExt cx="4059" cy="3629"/>
          </a:xfrm>
        </p:grpSpPr>
        <p:sp>
          <p:nvSpPr>
            <p:cNvPr id="830657" name="Rectangle 193"/>
            <p:cNvSpPr>
              <a:spLocks noChangeArrowheads="1"/>
            </p:cNvSpPr>
            <p:nvPr/>
          </p:nvSpPr>
          <p:spPr bwMode="auto">
            <a:xfrm>
              <a:off x="3182" y="3784"/>
              <a:ext cx="576"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SPSR_und</a:t>
              </a:r>
              <a:endParaRPr kumimoji="0" lang="en-US" altLang="zh-CN" sz="1400">
                <a:latin typeface="Tahoma" panose="020B0604030504040204" pitchFamily="34" charset="0"/>
                <a:ea typeface="宋体" panose="02010600030101010101" pitchFamily="2" charset="-122"/>
              </a:endParaRPr>
            </a:p>
          </p:txBody>
        </p:sp>
        <p:sp>
          <p:nvSpPr>
            <p:cNvPr id="830658" name="Rectangle 194"/>
            <p:cNvSpPr>
              <a:spLocks noChangeArrowheads="1"/>
            </p:cNvSpPr>
            <p:nvPr/>
          </p:nvSpPr>
          <p:spPr bwMode="auto">
            <a:xfrm>
              <a:off x="851" y="3593"/>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659" name="Rectangle 195"/>
            <p:cNvSpPr>
              <a:spLocks noChangeArrowheads="1"/>
            </p:cNvSpPr>
            <p:nvPr/>
          </p:nvSpPr>
          <p:spPr bwMode="auto">
            <a:xfrm>
              <a:off x="851" y="3402"/>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660" name="Rectangle 196"/>
            <p:cNvSpPr>
              <a:spLocks noChangeArrowheads="1"/>
            </p:cNvSpPr>
            <p:nvPr/>
          </p:nvSpPr>
          <p:spPr bwMode="auto">
            <a:xfrm>
              <a:off x="3182" y="3211"/>
              <a:ext cx="576"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R14_und</a:t>
              </a:r>
              <a:endParaRPr kumimoji="0" lang="en-US" altLang="zh-CN" sz="1400">
                <a:latin typeface="Tahoma" panose="020B0604030504040204" pitchFamily="34" charset="0"/>
                <a:ea typeface="宋体" panose="02010600030101010101" pitchFamily="2" charset="-122"/>
              </a:endParaRPr>
            </a:p>
          </p:txBody>
        </p:sp>
        <p:sp>
          <p:nvSpPr>
            <p:cNvPr id="830661" name="Rectangle 197"/>
            <p:cNvSpPr>
              <a:spLocks noChangeArrowheads="1"/>
            </p:cNvSpPr>
            <p:nvPr/>
          </p:nvSpPr>
          <p:spPr bwMode="auto">
            <a:xfrm>
              <a:off x="3182" y="3020"/>
              <a:ext cx="576"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30662" name="Rectangle 198"/>
            <p:cNvSpPr>
              <a:spLocks noChangeArrowheads="1"/>
            </p:cNvSpPr>
            <p:nvPr/>
          </p:nvSpPr>
          <p:spPr bwMode="auto">
            <a:xfrm>
              <a:off x="851" y="2829"/>
              <a:ext cx="3483"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663" name="Rectangle 199"/>
            <p:cNvSpPr>
              <a:spLocks noChangeArrowheads="1"/>
            </p:cNvSpPr>
            <p:nvPr/>
          </p:nvSpPr>
          <p:spPr bwMode="auto">
            <a:xfrm>
              <a:off x="851" y="2638"/>
              <a:ext cx="3483"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664" name="Rectangle 200"/>
            <p:cNvSpPr>
              <a:spLocks noChangeArrowheads="1"/>
            </p:cNvSpPr>
            <p:nvPr/>
          </p:nvSpPr>
          <p:spPr bwMode="auto">
            <a:xfrm>
              <a:off x="851" y="2447"/>
              <a:ext cx="3483"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665" name="Rectangle 201"/>
            <p:cNvSpPr>
              <a:spLocks noChangeArrowheads="1"/>
            </p:cNvSpPr>
            <p:nvPr/>
          </p:nvSpPr>
          <p:spPr bwMode="auto">
            <a:xfrm>
              <a:off x="851" y="2256"/>
              <a:ext cx="3483"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666" name="Rectangle 202"/>
            <p:cNvSpPr>
              <a:spLocks noChangeArrowheads="1"/>
            </p:cNvSpPr>
            <p:nvPr/>
          </p:nvSpPr>
          <p:spPr bwMode="auto">
            <a:xfrm>
              <a:off x="851" y="2065"/>
              <a:ext cx="3483"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667" name="Rectangle 203"/>
            <p:cNvSpPr>
              <a:spLocks noChangeArrowheads="1"/>
            </p:cNvSpPr>
            <p:nvPr/>
          </p:nvSpPr>
          <p:spPr bwMode="auto">
            <a:xfrm>
              <a:off x="851" y="1874"/>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668" name="Rectangle 204"/>
            <p:cNvSpPr>
              <a:spLocks noChangeArrowheads="1"/>
            </p:cNvSpPr>
            <p:nvPr/>
          </p:nvSpPr>
          <p:spPr bwMode="auto">
            <a:xfrm>
              <a:off x="851" y="1683"/>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669" name="Rectangle 205"/>
            <p:cNvSpPr>
              <a:spLocks noChangeArrowheads="1"/>
            </p:cNvSpPr>
            <p:nvPr/>
          </p:nvSpPr>
          <p:spPr bwMode="auto">
            <a:xfrm>
              <a:off x="851" y="1492"/>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670" name="Rectangle 206"/>
            <p:cNvSpPr>
              <a:spLocks noChangeArrowheads="1"/>
            </p:cNvSpPr>
            <p:nvPr/>
          </p:nvSpPr>
          <p:spPr bwMode="auto">
            <a:xfrm>
              <a:off x="851" y="1301"/>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671" name="Rectangle 207"/>
            <p:cNvSpPr>
              <a:spLocks noChangeArrowheads="1"/>
            </p:cNvSpPr>
            <p:nvPr/>
          </p:nvSpPr>
          <p:spPr bwMode="auto">
            <a:xfrm>
              <a:off x="851" y="1110"/>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672" name="Rectangle 208"/>
            <p:cNvSpPr>
              <a:spLocks noChangeArrowheads="1"/>
            </p:cNvSpPr>
            <p:nvPr/>
          </p:nvSpPr>
          <p:spPr bwMode="auto">
            <a:xfrm>
              <a:off x="851" y="919"/>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673" name="Rectangle 209"/>
            <p:cNvSpPr>
              <a:spLocks noChangeArrowheads="1"/>
            </p:cNvSpPr>
            <p:nvPr/>
          </p:nvSpPr>
          <p:spPr bwMode="auto">
            <a:xfrm>
              <a:off x="851" y="728"/>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674" name="Rectangle 210"/>
            <p:cNvSpPr>
              <a:spLocks noChangeArrowheads="1"/>
            </p:cNvSpPr>
            <p:nvPr/>
          </p:nvSpPr>
          <p:spPr bwMode="auto">
            <a:xfrm>
              <a:off x="851" y="537"/>
              <a:ext cx="4059"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675" name="Rectangle 211"/>
            <p:cNvSpPr>
              <a:spLocks noChangeArrowheads="1"/>
            </p:cNvSpPr>
            <p:nvPr/>
          </p:nvSpPr>
          <p:spPr bwMode="auto">
            <a:xfrm>
              <a:off x="3182" y="346"/>
              <a:ext cx="576" cy="191"/>
            </a:xfrm>
            <a:prstGeom prst="rect">
              <a:avLst/>
            </a:prstGeom>
            <a:solidFill>
              <a:srgbClr val="00FF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未定义</a:t>
              </a:r>
              <a:endParaRPr kumimoji="0" lang="zh-CN" altLang="en-US" sz="1400" b="1">
                <a:solidFill>
                  <a:srgbClr val="FF0000"/>
                </a:solidFill>
                <a:latin typeface="Tahoma" panose="020B0604030504040204" pitchFamily="34" charset="0"/>
                <a:ea typeface="宋体" panose="02010600030101010101" pitchFamily="2" charset="-122"/>
              </a:endParaRPr>
            </a:p>
          </p:txBody>
        </p:sp>
      </p:grpSp>
      <p:grpSp>
        <p:nvGrpSpPr>
          <p:cNvPr id="830676" name="Group 212"/>
          <p:cNvGrpSpPr/>
          <p:nvPr/>
        </p:nvGrpSpPr>
        <p:grpSpPr bwMode="auto">
          <a:xfrm>
            <a:off x="2320925" y="909638"/>
            <a:ext cx="6443663" cy="5761037"/>
            <a:chOff x="851" y="346"/>
            <a:chExt cx="4059" cy="3629"/>
          </a:xfrm>
        </p:grpSpPr>
        <p:sp>
          <p:nvSpPr>
            <p:cNvPr id="830677" name="Rectangle 213"/>
            <p:cNvSpPr>
              <a:spLocks noChangeArrowheads="1"/>
            </p:cNvSpPr>
            <p:nvPr/>
          </p:nvSpPr>
          <p:spPr bwMode="auto">
            <a:xfrm>
              <a:off x="3758" y="3784"/>
              <a:ext cx="576"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SPSR_irq</a:t>
              </a:r>
              <a:endParaRPr kumimoji="0" lang="en-US" altLang="zh-CN" sz="1400">
                <a:latin typeface="Tahoma" panose="020B0604030504040204" pitchFamily="34" charset="0"/>
                <a:ea typeface="宋体" panose="02010600030101010101" pitchFamily="2" charset="-122"/>
              </a:endParaRPr>
            </a:p>
          </p:txBody>
        </p:sp>
        <p:sp>
          <p:nvSpPr>
            <p:cNvPr id="830678" name="Rectangle 214"/>
            <p:cNvSpPr>
              <a:spLocks noChangeArrowheads="1"/>
            </p:cNvSpPr>
            <p:nvPr/>
          </p:nvSpPr>
          <p:spPr bwMode="auto">
            <a:xfrm>
              <a:off x="851" y="3593"/>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679" name="Rectangle 215"/>
            <p:cNvSpPr>
              <a:spLocks noChangeArrowheads="1"/>
            </p:cNvSpPr>
            <p:nvPr/>
          </p:nvSpPr>
          <p:spPr bwMode="auto">
            <a:xfrm>
              <a:off x="851" y="3402"/>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680" name="Rectangle 216"/>
            <p:cNvSpPr>
              <a:spLocks noChangeArrowheads="1"/>
            </p:cNvSpPr>
            <p:nvPr/>
          </p:nvSpPr>
          <p:spPr bwMode="auto">
            <a:xfrm>
              <a:off x="3758" y="3211"/>
              <a:ext cx="576"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R14_irq</a:t>
              </a:r>
              <a:endParaRPr kumimoji="0" lang="en-US" altLang="zh-CN" sz="1400">
                <a:latin typeface="Tahoma" panose="020B0604030504040204" pitchFamily="34" charset="0"/>
                <a:ea typeface="宋体" panose="02010600030101010101" pitchFamily="2" charset="-122"/>
              </a:endParaRPr>
            </a:p>
          </p:txBody>
        </p:sp>
        <p:sp>
          <p:nvSpPr>
            <p:cNvPr id="830681" name="Rectangle 217"/>
            <p:cNvSpPr>
              <a:spLocks noChangeArrowheads="1"/>
            </p:cNvSpPr>
            <p:nvPr/>
          </p:nvSpPr>
          <p:spPr bwMode="auto">
            <a:xfrm>
              <a:off x="3758" y="3020"/>
              <a:ext cx="576"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30682" name="Rectangle 218"/>
            <p:cNvSpPr>
              <a:spLocks noChangeArrowheads="1"/>
            </p:cNvSpPr>
            <p:nvPr/>
          </p:nvSpPr>
          <p:spPr bwMode="auto">
            <a:xfrm>
              <a:off x="851" y="2829"/>
              <a:ext cx="3483"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0683" name="Rectangle 219"/>
            <p:cNvSpPr>
              <a:spLocks noChangeArrowheads="1"/>
            </p:cNvSpPr>
            <p:nvPr/>
          </p:nvSpPr>
          <p:spPr bwMode="auto">
            <a:xfrm>
              <a:off x="851" y="2638"/>
              <a:ext cx="3483"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0684" name="Rectangle 220"/>
            <p:cNvSpPr>
              <a:spLocks noChangeArrowheads="1"/>
            </p:cNvSpPr>
            <p:nvPr/>
          </p:nvSpPr>
          <p:spPr bwMode="auto">
            <a:xfrm>
              <a:off x="851" y="2447"/>
              <a:ext cx="3483"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0685" name="Rectangle 221"/>
            <p:cNvSpPr>
              <a:spLocks noChangeArrowheads="1"/>
            </p:cNvSpPr>
            <p:nvPr/>
          </p:nvSpPr>
          <p:spPr bwMode="auto">
            <a:xfrm>
              <a:off x="851" y="2256"/>
              <a:ext cx="3483"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0686" name="Rectangle 222"/>
            <p:cNvSpPr>
              <a:spLocks noChangeArrowheads="1"/>
            </p:cNvSpPr>
            <p:nvPr/>
          </p:nvSpPr>
          <p:spPr bwMode="auto">
            <a:xfrm>
              <a:off x="851" y="2065"/>
              <a:ext cx="3483"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0687" name="Rectangle 223"/>
            <p:cNvSpPr>
              <a:spLocks noChangeArrowheads="1"/>
            </p:cNvSpPr>
            <p:nvPr/>
          </p:nvSpPr>
          <p:spPr bwMode="auto">
            <a:xfrm>
              <a:off x="851" y="1874"/>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688" name="Rectangle 224"/>
            <p:cNvSpPr>
              <a:spLocks noChangeArrowheads="1"/>
            </p:cNvSpPr>
            <p:nvPr/>
          </p:nvSpPr>
          <p:spPr bwMode="auto">
            <a:xfrm>
              <a:off x="851" y="1683"/>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689" name="Rectangle 225"/>
            <p:cNvSpPr>
              <a:spLocks noChangeArrowheads="1"/>
            </p:cNvSpPr>
            <p:nvPr/>
          </p:nvSpPr>
          <p:spPr bwMode="auto">
            <a:xfrm>
              <a:off x="851" y="1492"/>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690" name="Rectangle 226"/>
            <p:cNvSpPr>
              <a:spLocks noChangeArrowheads="1"/>
            </p:cNvSpPr>
            <p:nvPr/>
          </p:nvSpPr>
          <p:spPr bwMode="auto">
            <a:xfrm>
              <a:off x="851" y="1301"/>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691" name="Rectangle 227"/>
            <p:cNvSpPr>
              <a:spLocks noChangeArrowheads="1"/>
            </p:cNvSpPr>
            <p:nvPr/>
          </p:nvSpPr>
          <p:spPr bwMode="auto">
            <a:xfrm>
              <a:off x="851" y="1110"/>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692" name="Rectangle 228"/>
            <p:cNvSpPr>
              <a:spLocks noChangeArrowheads="1"/>
            </p:cNvSpPr>
            <p:nvPr/>
          </p:nvSpPr>
          <p:spPr bwMode="auto">
            <a:xfrm>
              <a:off x="851" y="919"/>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693" name="Rectangle 229"/>
            <p:cNvSpPr>
              <a:spLocks noChangeArrowheads="1"/>
            </p:cNvSpPr>
            <p:nvPr/>
          </p:nvSpPr>
          <p:spPr bwMode="auto">
            <a:xfrm>
              <a:off x="851" y="728"/>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694" name="Rectangle 230"/>
            <p:cNvSpPr>
              <a:spLocks noChangeArrowheads="1"/>
            </p:cNvSpPr>
            <p:nvPr/>
          </p:nvSpPr>
          <p:spPr bwMode="auto">
            <a:xfrm>
              <a:off x="851" y="537"/>
              <a:ext cx="4059"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695" name="Rectangle 231"/>
            <p:cNvSpPr>
              <a:spLocks noChangeArrowheads="1"/>
            </p:cNvSpPr>
            <p:nvPr/>
          </p:nvSpPr>
          <p:spPr bwMode="auto">
            <a:xfrm>
              <a:off x="3758" y="346"/>
              <a:ext cx="576" cy="191"/>
            </a:xfrm>
            <a:prstGeom prst="rect">
              <a:avLst/>
            </a:prstGeom>
            <a:solidFill>
              <a:srgbClr val="66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中断</a:t>
              </a:r>
              <a:endParaRPr kumimoji="0" lang="zh-CN" altLang="en-US" sz="1400" b="1">
                <a:solidFill>
                  <a:srgbClr val="FF0000"/>
                </a:solidFill>
                <a:latin typeface="Tahoma" panose="020B0604030504040204" pitchFamily="34" charset="0"/>
                <a:ea typeface="宋体" panose="02010600030101010101" pitchFamily="2" charset="-122"/>
              </a:endParaRPr>
            </a:p>
          </p:txBody>
        </p:sp>
      </p:grpSp>
      <p:grpSp>
        <p:nvGrpSpPr>
          <p:cNvPr id="830696" name="Group 232"/>
          <p:cNvGrpSpPr/>
          <p:nvPr/>
        </p:nvGrpSpPr>
        <p:grpSpPr bwMode="auto">
          <a:xfrm>
            <a:off x="2320925" y="909638"/>
            <a:ext cx="6443663" cy="5761037"/>
            <a:chOff x="851" y="346"/>
            <a:chExt cx="4059" cy="3629"/>
          </a:xfrm>
        </p:grpSpPr>
        <p:sp>
          <p:nvSpPr>
            <p:cNvPr id="830697" name="Rectangle 233"/>
            <p:cNvSpPr>
              <a:spLocks noChangeArrowheads="1"/>
            </p:cNvSpPr>
            <p:nvPr/>
          </p:nvSpPr>
          <p:spPr bwMode="auto">
            <a:xfrm>
              <a:off x="4334" y="3784"/>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SPSR_fiq</a:t>
              </a:r>
              <a:endParaRPr kumimoji="0" lang="en-US" altLang="zh-CN" sz="1400">
                <a:latin typeface="Tahoma" panose="020B0604030504040204" pitchFamily="34" charset="0"/>
                <a:ea typeface="宋体" panose="02010600030101010101" pitchFamily="2" charset="-122"/>
              </a:endParaRPr>
            </a:p>
          </p:txBody>
        </p:sp>
        <p:sp>
          <p:nvSpPr>
            <p:cNvPr id="830698" name="Rectangle 234"/>
            <p:cNvSpPr>
              <a:spLocks noChangeArrowheads="1"/>
            </p:cNvSpPr>
            <p:nvPr/>
          </p:nvSpPr>
          <p:spPr bwMode="auto">
            <a:xfrm>
              <a:off x="851" y="3593"/>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CPSR</a:t>
              </a:r>
              <a:endParaRPr kumimoji="0" lang="en-US" altLang="zh-CN" sz="1400">
                <a:latin typeface="Tahoma" panose="020B0604030504040204" pitchFamily="34" charset="0"/>
                <a:ea typeface="宋体" panose="02010600030101010101" pitchFamily="2" charset="-122"/>
              </a:endParaRPr>
            </a:p>
          </p:txBody>
        </p:sp>
        <p:sp>
          <p:nvSpPr>
            <p:cNvPr id="830699" name="Rectangle 235"/>
            <p:cNvSpPr>
              <a:spLocks noChangeArrowheads="1"/>
            </p:cNvSpPr>
            <p:nvPr/>
          </p:nvSpPr>
          <p:spPr bwMode="auto">
            <a:xfrm>
              <a:off x="851" y="3402"/>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R15</a:t>
              </a:r>
              <a:endParaRPr kumimoji="0" lang="en-US" altLang="zh-CN" sz="1400">
                <a:latin typeface="Tahoma" panose="020B0604030504040204" pitchFamily="34" charset="0"/>
                <a:ea typeface="宋体" panose="02010600030101010101" pitchFamily="2" charset="-122"/>
              </a:endParaRPr>
            </a:p>
          </p:txBody>
        </p:sp>
        <p:sp>
          <p:nvSpPr>
            <p:cNvPr id="830700" name="Rectangle 236"/>
            <p:cNvSpPr>
              <a:spLocks noChangeArrowheads="1"/>
            </p:cNvSpPr>
            <p:nvPr/>
          </p:nvSpPr>
          <p:spPr bwMode="auto">
            <a:xfrm>
              <a:off x="4334" y="3211"/>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R14_fiq</a:t>
              </a:r>
              <a:endParaRPr kumimoji="0" lang="en-US" altLang="zh-CN" sz="1400">
                <a:latin typeface="Tahoma" panose="020B0604030504040204" pitchFamily="34" charset="0"/>
                <a:ea typeface="宋体" panose="02010600030101010101" pitchFamily="2" charset="-122"/>
              </a:endParaRPr>
            </a:p>
          </p:txBody>
        </p:sp>
        <p:sp>
          <p:nvSpPr>
            <p:cNvPr id="830701" name="Rectangle 237"/>
            <p:cNvSpPr>
              <a:spLocks noChangeArrowheads="1"/>
            </p:cNvSpPr>
            <p:nvPr/>
          </p:nvSpPr>
          <p:spPr bwMode="auto">
            <a:xfrm>
              <a:off x="4334" y="3020"/>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30702" name="Rectangle 238"/>
            <p:cNvSpPr>
              <a:spLocks noChangeArrowheads="1"/>
            </p:cNvSpPr>
            <p:nvPr/>
          </p:nvSpPr>
          <p:spPr bwMode="auto">
            <a:xfrm>
              <a:off x="4334" y="2829"/>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30703" name="Rectangle 239"/>
            <p:cNvSpPr>
              <a:spLocks noChangeArrowheads="1"/>
            </p:cNvSpPr>
            <p:nvPr/>
          </p:nvSpPr>
          <p:spPr bwMode="auto">
            <a:xfrm>
              <a:off x="4334" y="2638"/>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30704" name="Rectangle 240"/>
            <p:cNvSpPr>
              <a:spLocks noChangeArrowheads="1"/>
            </p:cNvSpPr>
            <p:nvPr/>
          </p:nvSpPr>
          <p:spPr bwMode="auto">
            <a:xfrm>
              <a:off x="4334" y="2447"/>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30705" name="Rectangle 241"/>
            <p:cNvSpPr>
              <a:spLocks noChangeArrowheads="1"/>
            </p:cNvSpPr>
            <p:nvPr/>
          </p:nvSpPr>
          <p:spPr bwMode="auto">
            <a:xfrm>
              <a:off x="4334" y="2256"/>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dirty="0">
                  <a:latin typeface="Tahoma" panose="020B0604030504040204" pitchFamily="34" charset="0"/>
                  <a:ea typeface="宋体" panose="02010600030101010101" pitchFamily="2" charset="-122"/>
                </a:rPr>
                <a:t>R9_fiq</a:t>
              </a:r>
              <a:endParaRPr kumimoji="0" lang="en-US" altLang="zh-CN" sz="1400" dirty="0">
                <a:latin typeface="Tahoma" panose="020B0604030504040204" pitchFamily="34" charset="0"/>
                <a:ea typeface="宋体" panose="02010600030101010101" pitchFamily="2" charset="-122"/>
              </a:endParaRPr>
            </a:p>
          </p:txBody>
        </p:sp>
        <p:sp>
          <p:nvSpPr>
            <p:cNvPr id="830706" name="Rectangle 242"/>
            <p:cNvSpPr>
              <a:spLocks noChangeArrowheads="1"/>
            </p:cNvSpPr>
            <p:nvPr/>
          </p:nvSpPr>
          <p:spPr bwMode="auto">
            <a:xfrm>
              <a:off x="4334" y="2065"/>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dirty="0">
                  <a:latin typeface="Tahoma" panose="020B0604030504040204" pitchFamily="34" charset="0"/>
                  <a:ea typeface="宋体" panose="02010600030101010101" pitchFamily="2" charset="-122"/>
                </a:rPr>
                <a:t>R8_fiq</a:t>
              </a:r>
              <a:endParaRPr kumimoji="0" lang="en-US" altLang="zh-CN" sz="1400" dirty="0">
                <a:latin typeface="Tahoma" panose="020B0604030504040204" pitchFamily="34" charset="0"/>
                <a:ea typeface="宋体" panose="02010600030101010101" pitchFamily="2" charset="-122"/>
              </a:endParaRPr>
            </a:p>
          </p:txBody>
        </p:sp>
        <p:sp>
          <p:nvSpPr>
            <p:cNvPr id="830707" name="Rectangle 243"/>
            <p:cNvSpPr>
              <a:spLocks noChangeArrowheads="1"/>
            </p:cNvSpPr>
            <p:nvPr/>
          </p:nvSpPr>
          <p:spPr bwMode="auto">
            <a:xfrm>
              <a:off x="851" y="1874"/>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0708" name="Rectangle 244"/>
            <p:cNvSpPr>
              <a:spLocks noChangeArrowheads="1"/>
            </p:cNvSpPr>
            <p:nvPr/>
          </p:nvSpPr>
          <p:spPr bwMode="auto">
            <a:xfrm>
              <a:off x="851" y="1683"/>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0709" name="Rectangle 245"/>
            <p:cNvSpPr>
              <a:spLocks noChangeArrowheads="1"/>
            </p:cNvSpPr>
            <p:nvPr/>
          </p:nvSpPr>
          <p:spPr bwMode="auto">
            <a:xfrm>
              <a:off x="851" y="1492"/>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0710" name="Rectangle 246"/>
            <p:cNvSpPr>
              <a:spLocks noChangeArrowheads="1"/>
            </p:cNvSpPr>
            <p:nvPr/>
          </p:nvSpPr>
          <p:spPr bwMode="auto">
            <a:xfrm>
              <a:off x="851" y="1301"/>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0711" name="Rectangle 247"/>
            <p:cNvSpPr>
              <a:spLocks noChangeArrowheads="1"/>
            </p:cNvSpPr>
            <p:nvPr/>
          </p:nvSpPr>
          <p:spPr bwMode="auto">
            <a:xfrm>
              <a:off x="851" y="1110"/>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0712" name="Rectangle 248"/>
            <p:cNvSpPr>
              <a:spLocks noChangeArrowheads="1"/>
            </p:cNvSpPr>
            <p:nvPr/>
          </p:nvSpPr>
          <p:spPr bwMode="auto">
            <a:xfrm>
              <a:off x="851" y="919"/>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0713" name="Rectangle 249"/>
            <p:cNvSpPr>
              <a:spLocks noChangeArrowheads="1"/>
            </p:cNvSpPr>
            <p:nvPr/>
          </p:nvSpPr>
          <p:spPr bwMode="auto">
            <a:xfrm>
              <a:off x="851" y="728"/>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0714" name="Rectangle 250"/>
            <p:cNvSpPr>
              <a:spLocks noChangeArrowheads="1"/>
            </p:cNvSpPr>
            <p:nvPr/>
          </p:nvSpPr>
          <p:spPr bwMode="auto">
            <a:xfrm>
              <a:off x="851" y="537"/>
              <a:ext cx="4059"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0715" name="Rectangle 251"/>
            <p:cNvSpPr>
              <a:spLocks noChangeArrowheads="1"/>
            </p:cNvSpPr>
            <p:nvPr/>
          </p:nvSpPr>
          <p:spPr bwMode="auto">
            <a:xfrm>
              <a:off x="4334" y="346"/>
              <a:ext cx="576" cy="191"/>
            </a:xfrm>
            <a:prstGeom prst="rect">
              <a:avLst/>
            </a:prstGeom>
            <a:solidFill>
              <a:srgbClr val="CC99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zh-CN" altLang="en-US" sz="1400" b="1">
                  <a:solidFill>
                    <a:srgbClr val="FF0000"/>
                  </a:solidFill>
                  <a:latin typeface="Tahoma" panose="020B0604030504040204" pitchFamily="34" charset="0"/>
                  <a:ea typeface="宋体" panose="02010600030101010101" pitchFamily="2" charset="-122"/>
                </a:rPr>
                <a:t>快中断</a:t>
              </a:r>
              <a:endParaRPr kumimoji="0" lang="zh-CN" altLang="en-US" sz="1400" b="1">
                <a:solidFill>
                  <a:srgbClr val="FF0000"/>
                </a:solidFill>
                <a:latin typeface="Tahoma" panose="020B0604030504040204" pitchFamily="34" charset="0"/>
                <a:ea typeface="宋体" panose="02010600030101010101" pitchFamily="2" charset="-122"/>
              </a:endParaRPr>
            </a:p>
          </p:txBody>
        </p:sp>
      </p:grpSp>
      <p:sp>
        <p:nvSpPr>
          <p:cNvPr id="830716" name="Text Box 252"/>
          <p:cNvSpPr txBox="1">
            <a:spLocks noChangeArrowheads="1"/>
          </p:cNvSpPr>
          <p:nvPr/>
        </p:nvSpPr>
        <p:spPr bwMode="auto">
          <a:xfrm>
            <a:off x="1981200" y="152400"/>
            <a:ext cx="5562600" cy="457200"/>
          </a:xfrm>
          <a:prstGeom prst="rect">
            <a:avLst/>
          </a:prstGeom>
          <a:noFill/>
          <a:ln w="9525">
            <a:noFill/>
            <a:miter lim="800000"/>
          </a:ln>
          <a:effectLst/>
        </p:spPr>
        <p:txBody>
          <a:bodyPr>
            <a:spAutoFit/>
          </a:bodyPr>
          <a:lstStyle/>
          <a:p>
            <a:pPr>
              <a:spcBef>
                <a:spcPct val="50000"/>
              </a:spcBef>
            </a:pPr>
            <a:r>
              <a:rPr lang="en-US" altLang="zh-CN" sz="2400">
                <a:latin typeface="华文新魏" panose="02010800040101010101" pitchFamily="2" charset="-122"/>
                <a:ea typeface="华文新魏" panose="02010800040101010101" pitchFamily="2" charset="-122"/>
              </a:rPr>
              <a:t>ARM</a:t>
            </a:r>
            <a:r>
              <a:rPr lang="zh-CN" altLang="en-US" sz="2400">
                <a:latin typeface="华文新魏" panose="02010800040101010101" pitchFamily="2" charset="-122"/>
                <a:ea typeface="华文新魏" panose="02010800040101010101" pitchFamily="2" charset="-122"/>
              </a:rPr>
              <a:t>状态各模式下可以访问的寄存器</a:t>
            </a:r>
            <a:endParaRPr lang="zh-CN" altLang="en-US" sz="240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30716"/>
                                        </p:tgtEl>
                                        <p:attrNameLst>
                                          <p:attrName>style.visibility</p:attrName>
                                        </p:attrNameLst>
                                      </p:cBhvr>
                                      <p:to>
                                        <p:strVal val="visible"/>
                                      </p:to>
                                    </p:set>
                                    <p:anim calcmode="lin" valueType="num">
                                      <p:cBhvr additive="base">
                                        <p:cTn id="7" dur="500" fill="hold"/>
                                        <p:tgtEl>
                                          <p:spTgt spid="830716"/>
                                        </p:tgtEl>
                                        <p:attrNameLst>
                                          <p:attrName>ppt_x</p:attrName>
                                        </p:attrNameLst>
                                      </p:cBhvr>
                                      <p:tavLst>
                                        <p:tav tm="0">
                                          <p:val>
                                            <p:strVal val="1+#ppt_w/2"/>
                                          </p:val>
                                        </p:tav>
                                        <p:tav tm="100000">
                                          <p:val>
                                            <p:strVal val="#ppt_x"/>
                                          </p:val>
                                        </p:tav>
                                      </p:tavLst>
                                    </p:anim>
                                    <p:anim calcmode="lin" valueType="num">
                                      <p:cBhvr additive="base">
                                        <p:cTn id="8" dur="500" fill="hold"/>
                                        <p:tgtEl>
                                          <p:spTgt spid="8307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830576"/>
                                        </p:tgtEl>
                                        <p:attrNameLst>
                                          <p:attrName>style.visibility</p:attrName>
                                        </p:attrNameLst>
                                      </p:cBhvr>
                                      <p:to>
                                        <p:strVal val="visible"/>
                                      </p:to>
                                    </p:set>
                                  </p:childTnLst>
                                  <p:subTnLst>
                                    <p:set>
                                      <p:cBhvr override="childStyle">
                                        <p:cTn dur="1" fill="hold" display="0" masterRel="nextClick" afterEffect="1"/>
                                        <p:tgtEl>
                                          <p:spTgt spid="83057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30596"/>
                                        </p:tgtEl>
                                        <p:attrNameLst>
                                          <p:attrName>style.visibility</p:attrName>
                                        </p:attrNameLst>
                                      </p:cBhvr>
                                      <p:to>
                                        <p:strVal val="visible"/>
                                      </p:to>
                                    </p:set>
                                  </p:childTnLst>
                                  <p:subTnLst>
                                    <p:set>
                                      <p:cBhvr override="childStyle">
                                        <p:cTn dur="1" fill="hold" display="0" masterRel="nextClick" afterEffect="1"/>
                                        <p:tgtEl>
                                          <p:spTgt spid="83059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830616"/>
                                        </p:tgtEl>
                                        <p:attrNameLst>
                                          <p:attrName>style.visibility</p:attrName>
                                        </p:attrNameLst>
                                      </p:cBhvr>
                                      <p:to>
                                        <p:strVal val="visible"/>
                                      </p:to>
                                    </p:set>
                                  </p:childTnLst>
                                  <p:subTnLst>
                                    <p:set>
                                      <p:cBhvr override="childStyle">
                                        <p:cTn dur="1" fill="hold" display="0" masterRel="nextClick" afterEffect="1"/>
                                        <p:tgtEl>
                                          <p:spTgt spid="830616"/>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830636"/>
                                        </p:tgtEl>
                                        <p:attrNameLst>
                                          <p:attrName>style.visibility</p:attrName>
                                        </p:attrNameLst>
                                      </p:cBhvr>
                                      <p:to>
                                        <p:strVal val="visible"/>
                                      </p:to>
                                    </p:set>
                                  </p:childTnLst>
                                  <p:subTnLst>
                                    <p:set>
                                      <p:cBhvr override="childStyle">
                                        <p:cTn dur="1" fill="hold" display="0" masterRel="nextClick" afterEffect="1"/>
                                        <p:tgtEl>
                                          <p:spTgt spid="83063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830656"/>
                                        </p:tgtEl>
                                        <p:attrNameLst>
                                          <p:attrName>style.visibility</p:attrName>
                                        </p:attrNameLst>
                                      </p:cBhvr>
                                      <p:to>
                                        <p:strVal val="visible"/>
                                      </p:to>
                                    </p:set>
                                  </p:childTnLst>
                                  <p:subTnLst>
                                    <p:set>
                                      <p:cBhvr override="childStyle">
                                        <p:cTn dur="1" fill="hold" display="0" masterRel="nextClick" afterEffect="1"/>
                                        <p:tgtEl>
                                          <p:spTgt spid="83065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30676"/>
                                        </p:tgtEl>
                                        <p:attrNameLst>
                                          <p:attrName>style.visibility</p:attrName>
                                        </p:attrNameLst>
                                      </p:cBhvr>
                                      <p:to>
                                        <p:strVal val="visible"/>
                                      </p:to>
                                    </p:set>
                                  </p:childTnLst>
                                  <p:subTnLst>
                                    <p:set>
                                      <p:cBhvr override="childStyle">
                                        <p:cTn dur="1" fill="hold" display="0" masterRel="nextClick" afterEffect="1"/>
                                        <p:tgtEl>
                                          <p:spTgt spid="830676"/>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830696"/>
                                        </p:tgtEl>
                                        <p:attrNameLst>
                                          <p:attrName>style.visibility</p:attrName>
                                        </p:attrNameLst>
                                      </p:cBhvr>
                                      <p:to>
                                        <p:strVal val="visible"/>
                                      </p:to>
                                    </p:set>
                                  </p:childTnLst>
                                  <p:subTnLst>
                                    <p:set>
                                      <p:cBhvr override="childStyle">
                                        <p:cTn dur="1" fill="hold" display="0" masterRel="nextClick" afterEffect="1"/>
                                        <p:tgtEl>
                                          <p:spTgt spid="8306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71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988840"/>
            <a:ext cx="8229600" cy="2088232"/>
          </a:xfrm>
          <a:ln w="76200">
            <a:solidFill>
              <a:srgbClr val="000099"/>
            </a:solidFill>
            <a:miter lim="800000"/>
          </a:ln>
        </p:spPr>
        <p:txBody>
          <a:bodyPr/>
          <a:lstStyle/>
          <a:p>
            <a:r>
              <a:rPr lang="en-US" altLang="zh-CN" b="1" dirty="0" smtClean="0"/>
              <a:t>2.3.2 ARM </a:t>
            </a:r>
            <a:r>
              <a:rPr lang="zh-CN" altLang="en-US" b="1" dirty="0" smtClean="0"/>
              <a:t>的寄存器（扩展</a:t>
            </a:r>
            <a:r>
              <a:rPr lang="zh-CN" altLang="en-US" b="1" dirty="0" smtClean="0"/>
              <a:t>）</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2"/>
          <p:cNvSpPr>
            <a:spLocks noGrp="1"/>
          </p:cNvSpPr>
          <p:nvPr>
            <p:ph type="sldNum" sz="quarter" idx="11"/>
          </p:nvPr>
        </p:nvSpPr>
        <p:spPr/>
        <p:txBody>
          <a:bodyPr/>
          <a:lstStyle/>
          <a:p>
            <a:fld id="{2C70B0E8-D2E1-4427-A55C-30FD7395C2FA}" type="slidenum">
              <a:rPr lang="en-US" altLang="zh-CN"/>
            </a:fld>
            <a:endParaRPr lang="en-US" altLang="zh-CN" b="0"/>
          </a:p>
        </p:txBody>
      </p:sp>
      <p:grpSp>
        <p:nvGrpSpPr>
          <p:cNvPr id="779267" name="Group 3"/>
          <p:cNvGrpSpPr/>
          <p:nvPr/>
        </p:nvGrpSpPr>
        <p:grpSpPr bwMode="auto">
          <a:xfrm>
            <a:off x="965200" y="1747838"/>
            <a:ext cx="874713" cy="1905000"/>
            <a:chOff x="693" y="840"/>
            <a:chExt cx="551" cy="1200"/>
          </a:xfrm>
        </p:grpSpPr>
        <p:sp>
          <p:nvSpPr>
            <p:cNvPr id="779268" name="Rectangle 4"/>
            <p:cNvSpPr>
              <a:spLocks noChangeArrowheads="1"/>
            </p:cNvSpPr>
            <p:nvPr/>
          </p:nvSpPr>
          <p:spPr bwMode="auto">
            <a:xfrm>
              <a:off x="693" y="8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r0</a:t>
              </a:r>
              <a:endParaRPr kumimoji="0" lang="en-US" altLang="zh-CN" sz="1300" b="1">
                <a:latin typeface="Courier New" panose="02070309020205020404" pitchFamily="49" charset="0"/>
                <a:ea typeface="宋体" panose="02010600030101010101" pitchFamily="2" charset="-122"/>
              </a:endParaRPr>
            </a:p>
          </p:txBody>
        </p:sp>
        <p:sp>
          <p:nvSpPr>
            <p:cNvPr id="779269" name="Rectangle 5"/>
            <p:cNvSpPr>
              <a:spLocks noChangeArrowheads="1"/>
            </p:cNvSpPr>
            <p:nvPr/>
          </p:nvSpPr>
          <p:spPr bwMode="auto">
            <a:xfrm>
              <a:off x="693" y="9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a:t>
              </a:r>
              <a:endParaRPr kumimoji="0" lang="en-US" altLang="zh-CN" sz="1300" b="1">
                <a:latin typeface="Courier New" panose="02070309020205020404" pitchFamily="49" charset="0"/>
                <a:ea typeface="宋体" panose="02010600030101010101" pitchFamily="2" charset="-122"/>
              </a:endParaRPr>
            </a:p>
          </p:txBody>
        </p:sp>
        <p:sp>
          <p:nvSpPr>
            <p:cNvPr id="779270" name="Rectangle 6"/>
            <p:cNvSpPr>
              <a:spLocks noChangeArrowheads="1"/>
            </p:cNvSpPr>
            <p:nvPr/>
          </p:nvSpPr>
          <p:spPr bwMode="auto">
            <a:xfrm>
              <a:off x="693" y="11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r2</a:t>
              </a:r>
              <a:endParaRPr kumimoji="0" lang="en-US" altLang="zh-CN" sz="1300" b="1">
                <a:latin typeface="Courier New" panose="02070309020205020404" pitchFamily="49" charset="0"/>
                <a:ea typeface="宋体" panose="02010600030101010101" pitchFamily="2" charset="-122"/>
              </a:endParaRPr>
            </a:p>
          </p:txBody>
        </p:sp>
        <p:sp>
          <p:nvSpPr>
            <p:cNvPr id="779271" name="Rectangle 7"/>
            <p:cNvSpPr>
              <a:spLocks noChangeArrowheads="1"/>
            </p:cNvSpPr>
            <p:nvPr/>
          </p:nvSpPr>
          <p:spPr bwMode="auto">
            <a:xfrm>
              <a:off x="693" y="12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r3</a:t>
              </a:r>
              <a:endParaRPr kumimoji="0" lang="en-US" altLang="zh-CN" sz="1300" b="1">
                <a:latin typeface="Courier New" panose="02070309020205020404" pitchFamily="49" charset="0"/>
                <a:ea typeface="宋体" panose="02010600030101010101" pitchFamily="2" charset="-122"/>
              </a:endParaRPr>
            </a:p>
          </p:txBody>
        </p:sp>
        <p:sp>
          <p:nvSpPr>
            <p:cNvPr id="779272" name="Rectangle 8"/>
            <p:cNvSpPr>
              <a:spLocks noChangeArrowheads="1"/>
            </p:cNvSpPr>
            <p:nvPr/>
          </p:nvSpPr>
          <p:spPr bwMode="auto">
            <a:xfrm>
              <a:off x="693" y="14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r4</a:t>
              </a:r>
              <a:endParaRPr kumimoji="0" lang="en-US" altLang="zh-CN" sz="1300" b="1">
                <a:latin typeface="Courier New" panose="02070309020205020404" pitchFamily="49" charset="0"/>
                <a:ea typeface="宋体" panose="02010600030101010101" pitchFamily="2" charset="-122"/>
              </a:endParaRPr>
            </a:p>
          </p:txBody>
        </p:sp>
        <p:sp>
          <p:nvSpPr>
            <p:cNvPr id="779273" name="Rectangle 9"/>
            <p:cNvSpPr>
              <a:spLocks noChangeArrowheads="1"/>
            </p:cNvSpPr>
            <p:nvPr/>
          </p:nvSpPr>
          <p:spPr bwMode="auto">
            <a:xfrm>
              <a:off x="693" y="15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r5</a:t>
              </a:r>
              <a:endParaRPr kumimoji="0" lang="en-US" altLang="zh-CN" sz="1300" b="1">
                <a:latin typeface="Courier New" panose="02070309020205020404" pitchFamily="49" charset="0"/>
                <a:ea typeface="宋体" panose="02010600030101010101" pitchFamily="2" charset="-122"/>
              </a:endParaRPr>
            </a:p>
          </p:txBody>
        </p:sp>
        <p:sp>
          <p:nvSpPr>
            <p:cNvPr id="779274" name="Rectangle 10"/>
            <p:cNvSpPr>
              <a:spLocks noChangeArrowheads="1"/>
            </p:cNvSpPr>
            <p:nvPr/>
          </p:nvSpPr>
          <p:spPr bwMode="auto">
            <a:xfrm>
              <a:off x="693" y="17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r6</a:t>
              </a:r>
              <a:endParaRPr kumimoji="0" lang="en-US" altLang="zh-CN" sz="1300" b="1">
                <a:latin typeface="Courier New" panose="02070309020205020404" pitchFamily="49" charset="0"/>
                <a:ea typeface="宋体" panose="02010600030101010101" pitchFamily="2" charset="-122"/>
              </a:endParaRPr>
            </a:p>
          </p:txBody>
        </p:sp>
        <p:sp>
          <p:nvSpPr>
            <p:cNvPr id="779275" name="Rectangle 11"/>
            <p:cNvSpPr>
              <a:spLocks noChangeArrowheads="1"/>
            </p:cNvSpPr>
            <p:nvPr/>
          </p:nvSpPr>
          <p:spPr bwMode="auto">
            <a:xfrm>
              <a:off x="693" y="18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r7</a:t>
              </a:r>
              <a:endParaRPr kumimoji="0" lang="en-US" altLang="zh-CN" sz="1300" b="1">
                <a:latin typeface="Courier New" panose="02070309020205020404" pitchFamily="49" charset="0"/>
                <a:ea typeface="宋体" panose="02010600030101010101" pitchFamily="2" charset="-122"/>
              </a:endParaRPr>
            </a:p>
          </p:txBody>
        </p:sp>
      </p:grpSp>
      <p:grpSp>
        <p:nvGrpSpPr>
          <p:cNvPr id="6" name="Group 12"/>
          <p:cNvGrpSpPr/>
          <p:nvPr/>
        </p:nvGrpSpPr>
        <p:grpSpPr bwMode="auto">
          <a:xfrm>
            <a:off x="965200" y="3652838"/>
            <a:ext cx="874713" cy="1190625"/>
            <a:chOff x="693" y="2040"/>
            <a:chExt cx="551" cy="750"/>
          </a:xfrm>
        </p:grpSpPr>
        <p:sp>
          <p:nvSpPr>
            <p:cNvPr id="779277" name="Rectangle 13"/>
            <p:cNvSpPr>
              <a:spLocks noChangeArrowheads="1"/>
            </p:cNvSpPr>
            <p:nvPr/>
          </p:nvSpPr>
          <p:spPr bwMode="auto">
            <a:xfrm>
              <a:off x="693" y="20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r8</a:t>
              </a:r>
              <a:endParaRPr kumimoji="0" lang="en-US" altLang="zh-CN" sz="1300" b="1">
                <a:latin typeface="Courier New" panose="02070309020205020404" pitchFamily="49" charset="0"/>
                <a:ea typeface="宋体" panose="02010600030101010101" pitchFamily="2" charset="-122"/>
              </a:endParaRPr>
            </a:p>
          </p:txBody>
        </p:sp>
        <p:sp>
          <p:nvSpPr>
            <p:cNvPr id="779278" name="Rectangle 14"/>
            <p:cNvSpPr>
              <a:spLocks noChangeArrowheads="1"/>
            </p:cNvSpPr>
            <p:nvPr/>
          </p:nvSpPr>
          <p:spPr bwMode="auto">
            <a:xfrm>
              <a:off x="693" y="21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r9</a:t>
              </a:r>
              <a:endParaRPr kumimoji="0" lang="en-US" altLang="zh-CN" sz="1300" b="1">
                <a:latin typeface="Courier New" panose="02070309020205020404" pitchFamily="49" charset="0"/>
                <a:ea typeface="宋体" panose="02010600030101010101" pitchFamily="2" charset="-122"/>
              </a:endParaRPr>
            </a:p>
          </p:txBody>
        </p:sp>
        <p:sp>
          <p:nvSpPr>
            <p:cNvPr id="779279" name="Rectangle 15"/>
            <p:cNvSpPr>
              <a:spLocks noChangeArrowheads="1"/>
            </p:cNvSpPr>
            <p:nvPr/>
          </p:nvSpPr>
          <p:spPr bwMode="auto">
            <a:xfrm>
              <a:off x="693" y="23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r10</a:t>
              </a:r>
              <a:endParaRPr kumimoji="0" lang="en-US" altLang="zh-CN" sz="1300" b="1">
                <a:latin typeface="Courier New" panose="02070309020205020404" pitchFamily="49" charset="0"/>
                <a:ea typeface="宋体" panose="02010600030101010101" pitchFamily="2" charset="-122"/>
              </a:endParaRPr>
            </a:p>
          </p:txBody>
        </p:sp>
        <p:sp>
          <p:nvSpPr>
            <p:cNvPr id="779280" name="Rectangle 16"/>
            <p:cNvSpPr>
              <a:spLocks noChangeArrowheads="1"/>
            </p:cNvSpPr>
            <p:nvPr/>
          </p:nvSpPr>
          <p:spPr bwMode="auto">
            <a:xfrm>
              <a:off x="693" y="24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r11</a:t>
              </a:r>
              <a:endParaRPr kumimoji="0" lang="en-US" altLang="zh-CN" sz="1300" b="1">
                <a:latin typeface="Courier New" panose="02070309020205020404" pitchFamily="49" charset="0"/>
                <a:ea typeface="宋体" panose="02010600030101010101" pitchFamily="2" charset="-122"/>
              </a:endParaRPr>
            </a:p>
          </p:txBody>
        </p:sp>
        <p:sp>
          <p:nvSpPr>
            <p:cNvPr id="779281" name="Rectangle 17"/>
            <p:cNvSpPr>
              <a:spLocks noChangeArrowheads="1"/>
            </p:cNvSpPr>
            <p:nvPr/>
          </p:nvSpPr>
          <p:spPr bwMode="auto">
            <a:xfrm>
              <a:off x="693" y="26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r12</a:t>
              </a:r>
              <a:endParaRPr kumimoji="0" lang="en-US" altLang="zh-CN" sz="1300" b="1">
                <a:latin typeface="Courier New" panose="02070309020205020404" pitchFamily="49" charset="0"/>
                <a:ea typeface="宋体" panose="02010600030101010101" pitchFamily="2" charset="-122"/>
              </a:endParaRPr>
            </a:p>
          </p:txBody>
        </p:sp>
      </p:grpSp>
      <p:sp>
        <p:nvSpPr>
          <p:cNvPr id="779282" name="Rectangle 18"/>
          <p:cNvSpPr>
            <a:spLocks noChangeArrowheads="1"/>
          </p:cNvSpPr>
          <p:nvPr/>
        </p:nvSpPr>
        <p:spPr bwMode="auto">
          <a:xfrm>
            <a:off x="965200" y="5319713"/>
            <a:ext cx="874713" cy="238125"/>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r15 (pc)</a:t>
            </a:r>
            <a:endParaRPr kumimoji="0" lang="en-US" altLang="zh-CN" sz="1300" b="1">
              <a:latin typeface="Courier New" panose="02070309020205020404" pitchFamily="49" charset="0"/>
              <a:ea typeface="宋体" panose="02010600030101010101" pitchFamily="2" charset="-122"/>
            </a:endParaRPr>
          </a:p>
        </p:txBody>
      </p:sp>
      <p:sp>
        <p:nvSpPr>
          <p:cNvPr id="779283" name="Rectangle 19"/>
          <p:cNvSpPr>
            <a:spLocks noChangeArrowheads="1"/>
          </p:cNvSpPr>
          <p:nvPr/>
        </p:nvSpPr>
        <p:spPr bwMode="auto">
          <a:xfrm>
            <a:off x="965200" y="5792788"/>
            <a:ext cx="874713" cy="238125"/>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cpsr</a:t>
            </a:r>
            <a:endParaRPr kumimoji="0" lang="en-US" altLang="zh-CN" sz="1300" b="1">
              <a:latin typeface="Courier New" panose="02070309020205020404" pitchFamily="49" charset="0"/>
              <a:ea typeface="宋体" panose="02010600030101010101" pitchFamily="2" charset="-122"/>
            </a:endParaRPr>
          </a:p>
        </p:txBody>
      </p:sp>
      <p:grpSp>
        <p:nvGrpSpPr>
          <p:cNvPr id="15" name="Group 20"/>
          <p:cNvGrpSpPr/>
          <p:nvPr/>
        </p:nvGrpSpPr>
        <p:grpSpPr bwMode="auto">
          <a:xfrm>
            <a:off x="965200" y="1244600"/>
            <a:ext cx="874713" cy="4075113"/>
            <a:chOff x="546" y="523"/>
            <a:chExt cx="551" cy="2567"/>
          </a:xfrm>
        </p:grpSpPr>
        <p:grpSp>
          <p:nvGrpSpPr>
            <p:cNvPr id="779285" name="Group 21"/>
            <p:cNvGrpSpPr/>
            <p:nvPr/>
          </p:nvGrpSpPr>
          <p:grpSpPr bwMode="auto">
            <a:xfrm>
              <a:off x="546" y="2790"/>
              <a:ext cx="551" cy="300"/>
              <a:chOff x="693" y="2790"/>
              <a:chExt cx="551" cy="300"/>
            </a:xfrm>
          </p:grpSpPr>
          <p:sp>
            <p:nvSpPr>
              <p:cNvPr id="779286" name="Rectangle 22"/>
              <p:cNvSpPr>
                <a:spLocks noChangeArrowheads="1"/>
              </p:cNvSpPr>
              <p:nvPr/>
            </p:nvSpPr>
            <p:spPr bwMode="auto">
              <a:xfrm>
                <a:off x="693" y="279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r13 (sp)</a:t>
                </a:r>
                <a:endParaRPr kumimoji="0" lang="en-US" altLang="zh-CN" sz="1300" b="1">
                  <a:latin typeface="Courier New" panose="02070309020205020404" pitchFamily="49" charset="0"/>
                  <a:ea typeface="宋体" panose="02010600030101010101" pitchFamily="2" charset="-122"/>
                </a:endParaRPr>
              </a:p>
            </p:txBody>
          </p:sp>
          <p:sp>
            <p:nvSpPr>
              <p:cNvPr id="779287" name="Rectangle 23"/>
              <p:cNvSpPr>
                <a:spLocks noChangeArrowheads="1"/>
              </p:cNvSpPr>
              <p:nvPr/>
            </p:nvSpPr>
            <p:spPr bwMode="auto">
              <a:xfrm>
                <a:off x="693" y="2940"/>
                <a:ext cx="551" cy="150"/>
              </a:xfrm>
              <a:prstGeom prst="rect">
                <a:avLst/>
              </a:prstGeom>
              <a:solidFill>
                <a:srgbClr val="D6E4EE"/>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r14 (lr)</a:t>
                </a:r>
                <a:endParaRPr kumimoji="0" lang="en-US" altLang="zh-CN" sz="1300" b="1">
                  <a:latin typeface="Courier New" panose="02070309020205020404" pitchFamily="49" charset="0"/>
                  <a:ea typeface="宋体" panose="02010600030101010101" pitchFamily="2" charset="-122"/>
                </a:endParaRPr>
              </a:p>
            </p:txBody>
          </p:sp>
        </p:grpSp>
        <p:sp>
          <p:nvSpPr>
            <p:cNvPr id="779288" name="Text Box 24"/>
            <p:cNvSpPr txBox="1">
              <a:spLocks noChangeArrowheads="1"/>
            </p:cNvSpPr>
            <p:nvPr/>
          </p:nvSpPr>
          <p:spPr bwMode="auto">
            <a:xfrm>
              <a:off x="576" y="523"/>
              <a:ext cx="367"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Usr</a:t>
              </a:r>
              <a:endParaRPr kumimoji="0" lang="en-US" altLang="zh-CN" sz="2000" b="1">
                <a:solidFill>
                  <a:srgbClr val="C00000"/>
                </a:solidFill>
                <a:latin typeface="Arial" panose="020B0604020202020204" pitchFamily="34" charset="0"/>
                <a:ea typeface="宋体" panose="02010600030101010101" pitchFamily="2" charset="-122"/>
              </a:endParaRPr>
            </a:p>
          </p:txBody>
        </p:sp>
      </p:grpSp>
      <p:grpSp>
        <p:nvGrpSpPr>
          <p:cNvPr id="24" name="Group 25"/>
          <p:cNvGrpSpPr/>
          <p:nvPr/>
        </p:nvGrpSpPr>
        <p:grpSpPr bwMode="auto">
          <a:xfrm>
            <a:off x="2732088" y="1266825"/>
            <a:ext cx="874712" cy="4997450"/>
            <a:chOff x="1659" y="537"/>
            <a:chExt cx="551" cy="3148"/>
          </a:xfrm>
        </p:grpSpPr>
        <p:grpSp>
          <p:nvGrpSpPr>
            <p:cNvPr id="779290" name="Group 26"/>
            <p:cNvGrpSpPr/>
            <p:nvPr/>
          </p:nvGrpSpPr>
          <p:grpSpPr bwMode="auto">
            <a:xfrm>
              <a:off x="1659" y="2790"/>
              <a:ext cx="551" cy="895"/>
              <a:chOff x="1659" y="2790"/>
              <a:chExt cx="551" cy="895"/>
            </a:xfrm>
          </p:grpSpPr>
          <p:sp>
            <p:nvSpPr>
              <p:cNvPr id="779291" name="Rectangle 27"/>
              <p:cNvSpPr>
                <a:spLocks noChangeArrowheads="1"/>
              </p:cNvSpPr>
              <p:nvPr/>
            </p:nvSpPr>
            <p:spPr bwMode="auto">
              <a:xfrm>
                <a:off x="1659" y="3535"/>
                <a:ext cx="551" cy="150"/>
              </a:xfrm>
              <a:prstGeom prst="rect">
                <a:avLst/>
              </a:prstGeom>
              <a:solidFill>
                <a:srgbClr val="FF0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spsr</a:t>
                </a:r>
                <a:endParaRPr kumimoji="0" lang="en-US" altLang="zh-CN" sz="1300" b="1">
                  <a:latin typeface="Courier New" panose="02070309020205020404" pitchFamily="49" charset="0"/>
                  <a:ea typeface="宋体" panose="02010600030101010101" pitchFamily="2" charset="-122"/>
                </a:endParaRPr>
              </a:p>
            </p:txBody>
          </p:sp>
          <p:grpSp>
            <p:nvGrpSpPr>
              <p:cNvPr id="779292" name="Group 28"/>
              <p:cNvGrpSpPr/>
              <p:nvPr/>
            </p:nvGrpSpPr>
            <p:grpSpPr bwMode="auto">
              <a:xfrm>
                <a:off x="1659" y="2790"/>
                <a:ext cx="551" cy="300"/>
                <a:chOff x="693" y="2790"/>
                <a:chExt cx="551" cy="300"/>
              </a:xfrm>
            </p:grpSpPr>
            <p:sp>
              <p:nvSpPr>
                <p:cNvPr id="779293" name="Rectangle 29"/>
                <p:cNvSpPr>
                  <a:spLocks noChangeArrowheads="1"/>
                </p:cNvSpPr>
                <p:nvPr/>
              </p:nvSpPr>
              <p:spPr bwMode="auto">
                <a:xfrm>
                  <a:off x="693" y="2790"/>
                  <a:ext cx="551" cy="150"/>
                </a:xfrm>
                <a:prstGeom prst="rect">
                  <a:avLst/>
                </a:prstGeom>
                <a:solidFill>
                  <a:srgbClr val="FF0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r13 (sp)</a:t>
                  </a:r>
                  <a:endParaRPr kumimoji="0" lang="en-US" altLang="zh-CN" sz="1300" b="1">
                    <a:latin typeface="Courier New" panose="02070309020205020404" pitchFamily="49" charset="0"/>
                    <a:ea typeface="宋体" panose="02010600030101010101" pitchFamily="2" charset="-122"/>
                  </a:endParaRPr>
                </a:p>
              </p:txBody>
            </p:sp>
            <p:sp>
              <p:nvSpPr>
                <p:cNvPr id="779294" name="Rectangle 30"/>
                <p:cNvSpPr>
                  <a:spLocks noChangeArrowheads="1"/>
                </p:cNvSpPr>
                <p:nvPr/>
              </p:nvSpPr>
              <p:spPr bwMode="auto">
                <a:xfrm>
                  <a:off x="693" y="2940"/>
                  <a:ext cx="551" cy="150"/>
                </a:xfrm>
                <a:prstGeom prst="rect">
                  <a:avLst/>
                </a:prstGeom>
                <a:solidFill>
                  <a:srgbClr val="FF0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r14 (lr)</a:t>
                  </a:r>
                  <a:endParaRPr kumimoji="0" lang="en-US" altLang="zh-CN" sz="1300" b="1">
                    <a:latin typeface="Courier New" panose="02070309020205020404" pitchFamily="49" charset="0"/>
                    <a:ea typeface="宋体" panose="02010600030101010101" pitchFamily="2" charset="-122"/>
                  </a:endParaRPr>
                </a:p>
              </p:txBody>
            </p:sp>
          </p:grpSp>
        </p:grpSp>
        <p:sp>
          <p:nvSpPr>
            <p:cNvPr id="779295" name="Text Box 31"/>
            <p:cNvSpPr txBox="1">
              <a:spLocks noChangeArrowheads="1"/>
            </p:cNvSpPr>
            <p:nvPr/>
          </p:nvSpPr>
          <p:spPr bwMode="auto">
            <a:xfrm>
              <a:off x="1685" y="537"/>
              <a:ext cx="384"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IRQ</a:t>
              </a:r>
              <a:endParaRPr kumimoji="0" lang="en-US" altLang="zh-CN" sz="2000" b="1">
                <a:solidFill>
                  <a:srgbClr val="C00000"/>
                </a:solidFill>
                <a:latin typeface="Arial" panose="020B0604020202020204" pitchFamily="34" charset="0"/>
                <a:ea typeface="宋体" panose="02010600030101010101" pitchFamily="2" charset="-122"/>
              </a:endParaRPr>
            </a:p>
          </p:txBody>
        </p:sp>
      </p:grpSp>
      <p:grpSp>
        <p:nvGrpSpPr>
          <p:cNvPr id="32" name="Group 32"/>
          <p:cNvGrpSpPr/>
          <p:nvPr/>
        </p:nvGrpSpPr>
        <p:grpSpPr bwMode="auto">
          <a:xfrm>
            <a:off x="4000500" y="1266825"/>
            <a:ext cx="874713" cy="5003800"/>
            <a:chOff x="2458" y="537"/>
            <a:chExt cx="551" cy="3152"/>
          </a:xfrm>
        </p:grpSpPr>
        <p:sp>
          <p:nvSpPr>
            <p:cNvPr id="779297" name="Text Box 33"/>
            <p:cNvSpPr txBox="1">
              <a:spLocks noChangeArrowheads="1"/>
            </p:cNvSpPr>
            <p:nvPr/>
          </p:nvSpPr>
          <p:spPr bwMode="auto">
            <a:xfrm>
              <a:off x="2458" y="537"/>
              <a:ext cx="366"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FIQ</a:t>
              </a:r>
              <a:endParaRPr kumimoji="0" lang="en-US" altLang="zh-CN" sz="2000" b="1">
                <a:solidFill>
                  <a:srgbClr val="C00000"/>
                </a:solidFill>
                <a:latin typeface="Arial" panose="020B0604020202020204" pitchFamily="34" charset="0"/>
                <a:ea typeface="宋体" panose="02010600030101010101" pitchFamily="2" charset="-122"/>
              </a:endParaRPr>
            </a:p>
          </p:txBody>
        </p:sp>
        <p:grpSp>
          <p:nvGrpSpPr>
            <p:cNvPr id="779298" name="Group 34"/>
            <p:cNvGrpSpPr/>
            <p:nvPr/>
          </p:nvGrpSpPr>
          <p:grpSpPr bwMode="auto">
            <a:xfrm>
              <a:off x="2458" y="2040"/>
              <a:ext cx="551" cy="750"/>
              <a:chOff x="693" y="2040"/>
              <a:chExt cx="551" cy="750"/>
            </a:xfrm>
          </p:grpSpPr>
          <p:sp>
            <p:nvSpPr>
              <p:cNvPr id="779299" name="Rectangle 35"/>
              <p:cNvSpPr>
                <a:spLocks noChangeArrowheads="1"/>
              </p:cNvSpPr>
              <p:nvPr/>
            </p:nvSpPr>
            <p:spPr bwMode="auto">
              <a:xfrm>
                <a:off x="693" y="204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r8</a:t>
                </a:r>
                <a:endParaRPr kumimoji="0" lang="en-US" altLang="zh-CN" sz="1300" b="1">
                  <a:latin typeface="Courier New" panose="02070309020205020404" pitchFamily="49" charset="0"/>
                  <a:ea typeface="宋体" panose="02010600030101010101" pitchFamily="2" charset="-122"/>
                </a:endParaRPr>
              </a:p>
            </p:txBody>
          </p:sp>
          <p:sp>
            <p:nvSpPr>
              <p:cNvPr id="779300" name="Rectangle 36"/>
              <p:cNvSpPr>
                <a:spLocks noChangeArrowheads="1"/>
              </p:cNvSpPr>
              <p:nvPr/>
            </p:nvSpPr>
            <p:spPr bwMode="auto">
              <a:xfrm>
                <a:off x="693" y="219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r9</a:t>
                </a:r>
                <a:endParaRPr kumimoji="0" lang="en-US" altLang="zh-CN" sz="1300" b="1">
                  <a:latin typeface="Courier New" panose="02070309020205020404" pitchFamily="49" charset="0"/>
                  <a:ea typeface="宋体" panose="02010600030101010101" pitchFamily="2" charset="-122"/>
                </a:endParaRPr>
              </a:p>
            </p:txBody>
          </p:sp>
          <p:sp>
            <p:nvSpPr>
              <p:cNvPr id="779301" name="Rectangle 37"/>
              <p:cNvSpPr>
                <a:spLocks noChangeArrowheads="1"/>
              </p:cNvSpPr>
              <p:nvPr/>
            </p:nvSpPr>
            <p:spPr bwMode="auto">
              <a:xfrm>
                <a:off x="693" y="234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r10</a:t>
                </a:r>
                <a:endParaRPr kumimoji="0" lang="en-US" altLang="zh-CN" sz="1300" b="1">
                  <a:latin typeface="Courier New" panose="02070309020205020404" pitchFamily="49" charset="0"/>
                  <a:ea typeface="宋体" panose="02010600030101010101" pitchFamily="2" charset="-122"/>
                </a:endParaRPr>
              </a:p>
            </p:txBody>
          </p:sp>
          <p:sp>
            <p:nvSpPr>
              <p:cNvPr id="779302" name="Rectangle 38"/>
              <p:cNvSpPr>
                <a:spLocks noChangeArrowheads="1"/>
              </p:cNvSpPr>
              <p:nvPr/>
            </p:nvSpPr>
            <p:spPr bwMode="auto">
              <a:xfrm>
                <a:off x="693" y="249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dirty="0">
                    <a:latin typeface="Courier New" panose="02070309020205020404" pitchFamily="49" charset="0"/>
                    <a:ea typeface="宋体" panose="02010600030101010101" pitchFamily="2" charset="-122"/>
                  </a:rPr>
                  <a:t>r11</a:t>
                </a:r>
                <a:endParaRPr kumimoji="0" lang="en-US" altLang="zh-CN" sz="1300" b="1" dirty="0">
                  <a:latin typeface="Courier New" panose="02070309020205020404" pitchFamily="49" charset="0"/>
                  <a:ea typeface="宋体" panose="02010600030101010101" pitchFamily="2" charset="-122"/>
                </a:endParaRPr>
              </a:p>
            </p:txBody>
          </p:sp>
          <p:sp>
            <p:nvSpPr>
              <p:cNvPr id="779303" name="Rectangle 39"/>
              <p:cNvSpPr>
                <a:spLocks noChangeArrowheads="1"/>
              </p:cNvSpPr>
              <p:nvPr/>
            </p:nvSpPr>
            <p:spPr bwMode="auto">
              <a:xfrm>
                <a:off x="693" y="264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r12</a:t>
                </a:r>
                <a:endParaRPr kumimoji="0" lang="en-US" altLang="zh-CN" sz="1300" b="1">
                  <a:latin typeface="Courier New" panose="02070309020205020404" pitchFamily="49" charset="0"/>
                  <a:ea typeface="宋体" panose="02010600030101010101" pitchFamily="2" charset="-122"/>
                </a:endParaRPr>
              </a:p>
            </p:txBody>
          </p:sp>
        </p:grpSp>
        <p:grpSp>
          <p:nvGrpSpPr>
            <p:cNvPr id="779304" name="Group 40"/>
            <p:cNvGrpSpPr/>
            <p:nvPr/>
          </p:nvGrpSpPr>
          <p:grpSpPr bwMode="auto">
            <a:xfrm>
              <a:off x="2458" y="2790"/>
              <a:ext cx="551" cy="300"/>
              <a:chOff x="693" y="2790"/>
              <a:chExt cx="551" cy="300"/>
            </a:xfrm>
          </p:grpSpPr>
          <p:sp>
            <p:nvSpPr>
              <p:cNvPr id="779305" name="Rectangle 41"/>
              <p:cNvSpPr>
                <a:spLocks noChangeArrowheads="1"/>
              </p:cNvSpPr>
              <p:nvPr/>
            </p:nvSpPr>
            <p:spPr bwMode="auto">
              <a:xfrm>
                <a:off x="693" y="279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dirty="0">
                    <a:latin typeface="Courier New" panose="02070309020205020404" pitchFamily="49" charset="0"/>
                    <a:ea typeface="宋体" panose="02010600030101010101" pitchFamily="2" charset="-122"/>
                  </a:rPr>
                  <a:t>r13 (</a:t>
                </a:r>
                <a:r>
                  <a:rPr kumimoji="0" lang="en-US" altLang="zh-CN" sz="1300" b="1" dirty="0" err="1">
                    <a:latin typeface="Courier New" panose="02070309020205020404" pitchFamily="49" charset="0"/>
                    <a:ea typeface="宋体" panose="02010600030101010101" pitchFamily="2" charset="-122"/>
                  </a:rPr>
                  <a:t>sp</a:t>
                </a:r>
                <a:r>
                  <a:rPr kumimoji="0" lang="en-US" altLang="zh-CN" sz="1300" b="1" dirty="0">
                    <a:latin typeface="Courier New" panose="02070309020205020404" pitchFamily="49" charset="0"/>
                    <a:ea typeface="宋体" panose="02010600030101010101" pitchFamily="2" charset="-122"/>
                  </a:rPr>
                  <a:t>)</a:t>
                </a:r>
                <a:endParaRPr kumimoji="0" lang="en-US" altLang="zh-CN" sz="1300" b="1" dirty="0">
                  <a:latin typeface="Courier New" panose="02070309020205020404" pitchFamily="49" charset="0"/>
                  <a:ea typeface="宋体" panose="02010600030101010101" pitchFamily="2" charset="-122"/>
                </a:endParaRPr>
              </a:p>
            </p:txBody>
          </p:sp>
          <p:sp>
            <p:nvSpPr>
              <p:cNvPr id="779306" name="Rectangle 42"/>
              <p:cNvSpPr>
                <a:spLocks noChangeArrowheads="1"/>
              </p:cNvSpPr>
              <p:nvPr/>
            </p:nvSpPr>
            <p:spPr bwMode="auto">
              <a:xfrm>
                <a:off x="693" y="2940"/>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dirty="0">
                    <a:latin typeface="Courier New" panose="02070309020205020404" pitchFamily="49" charset="0"/>
                    <a:ea typeface="宋体" panose="02010600030101010101" pitchFamily="2" charset="-122"/>
                  </a:rPr>
                  <a:t>r14 (</a:t>
                </a:r>
                <a:r>
                  <a:rPr kumimoji="0" lang="en-US" altLang="zh-CN" sz="1300" b="1" dirty="0" err="1">
                    <a:latin typeface="Courier New" panose="02070309020205020404" pitchFamily="49" charset="0"/>
                    <a:ea typeface="宋体" panose="02010600030101010101" pitchFamily="2" charset="-122"/>
                  </a:rPr>
                  <a:t>lr</a:t>
                </a:r>
                <a:r>
                  <a:rPr kumimoji="0" lang="en-US" altLang="zh-CN" sz="1300" b="1" dirty="0">
                    <a:latin typeface="Courier New" panose="02070309020205020404" pitchFamily="49" charset="0"/>
                    <a:ea typeface="宋体" panose="02010600030101010101" pitchFamily="2" charset="-122"/>
                  </a:rPr>
                  <a:t>)</a:t>
                </a:r>
                <a:endParaRPr kumimoji="0" lang="en-US" altLang="zh-CN" sz="1300" b="1" dirty="0">
                  <a:latin typeface="Courier New" panose="02070309020205020404" pitchFamily="49" charset="0"/>
                  <a:ea typeface="宋体" panose="02010600030101010101" pitchFamily="2" charset="-122"/>
                </a:endParaRPr>
              </a:p>
            </p:txBody>
          </p:sp>
        </p:grpSp>
        <p:sp>
          <p:nvSpPr>
            <p:cNvPr id="779307" name="Rectangle 43"/>
            <p:cNvSpPr>
              <a:spLocks noChangeArrowheads="1"/>
            </p:cNvSpPr>
            <p:nvPr/>
          </p:nvSpPr>
          <p:spPr bwMode="auto">
            <a:xfrm>
              <a:off x="2458" y="3539"/>
              <a:ext cx="551" cy="150"/>
            </a:xfrm>
            <a:prstGeom prst="rect">
              <a:avLst/>
            </a:prstGeom>
            <a:solidFill>
              <a:schemeClr val="tx2">
                <a:lumMod val="20000"/>
                <a:lumOff val="80000"/>
              </a:schemeClr>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spsr</a:t>
              </a:r>
              <a:endParaRPr kumimoji="0" lang="en-US" altLang="zh-CN" sz="1300" b="1">
                <a:latin typeface="Courier New" panose="02070309020205020404" pitchFamily="49" charset="0"/>
                <a:ea typeface="宋体" panose="02010600030101010101" pitchFamily="2" charset="-122"/>
              </a:endParaRPr>
            </a:p>
          </p:txBody>
        </p:sp>
      </p:grpSp>
      <p:grpSp>
        <p:nvGrpSpPr>
          <p:cNvPr id="779308" name="Group 44"/>
          <p:cNvGrpSpPr/>
          <p:nvPr/>
        </p:nvGrpSpPr>
        <p:grpSpPr bwMode="auto">
          <a:xfrm>
            <a:off x="5227638" y="1266825"/>
            <a:ext cx="966787" cy="4997450"/>
            <a:chOff x="3231" y="537"/>
            <a:chExt cx="609" cy="3148"/>
          </a:xfrm>
        </p:grpSpPr>
        <p:grpSp>
          <p:nvGrpSpPr>
            <p:cNvPr id="779309" name="Group 45"/>
            <p:cNvGrpSpPr/>
            <p:nvPr/>
          </p:nvGrpSpPr>
          <p:grpSpPr bwMode="auto">
            <a:xfrm>
              <a:off x="3289" y="2790"/>
              <a:ext cx="551" cy="895"/>
              <a:chOff x="3289" y="2790"/>
              <a:chExt cx="551" cy="895"/>
            </a:xfrm>
          </p:grpSpPr>
          <p:sp>
            <p:nvSpPr>
              <p:cNvPr id="779310" name="Rectangle 46"/>
              <p:cNvSpPr>
                <a:spLocks noChangeArrowheads="1"/>
              </p:cNvSpPr>
              <p:nvPr/>
            </p:nvSpPr>
            <p:spPr bwMode="auto">
              <a:xfrm>
                <a:off x="3289" y="3535"/>
                <a:ext cx="551" cy="150"/>
              </a:xfrm>
              <a:prstGeom prst="rect">
                <a:avLst/>
              </a:prstGeom>
              <a:solidFill>
                <a:srgbClr val="FFC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spsr</a:t>
                </a:r>
                <a:endParaRPr kumimoji="0" lang="en-US" altLang="zh-CN" sz="1300" b="1">
                  <a:latin typeface="Courier New" panose="02070309020205020404" pitchFamily="49" charset="0"/>
                  <a:ea typeface="宋体" panose="02010600030101010101" pitchFamily="2" charset="-122"/>
                </a:endParaRPr>
              </a:p>
            </p:txBody>
          </p:sp>
          <p:grpSp>
            <p:nvGrpSpPr>
              <p:cNvPr id="779311" name="Group 47"/>
              <p:cNvGrpSpPr/>
              <p:nvPr/>
            </p:nvGrpSpPr>
            <p:grpSpPr bwMode="auto">
              <a:xfrm>
                <a:off x="3289" y="2790"/>
                <a:ext cx="551" cy="300"/>
                <a:chOff x="693" y="2790"/>
                <a:chExt cx="551" cy="300"/>
              </a:xfrm>
            </p:grpSpPr>
            <p:sp>
              <p:nvSpPr>
                <p:cNvPr id="779312" name="Rectangle 48"/>
                <p:cNvSpPr>
                  <a:spLocks noChangeArrowheads="1"/>
                </p:cNvSpPr>
                <p:nvPr/>
              </p:nvSpPr>
              <p:spPr bwMode="auto">
                <a:xfrm>
                  <a:off x="693" y="2790"/>
                  <a:ext cx="551" cy="150"/>
                </a:xfrm>
                <a:prstGeom prst="rect">
                  <a:avLst/>
                </a:prstGeom>
                <a:solidFill>
                  <a:srgbClr val="FFC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r13 (sp)</a:t>
                  </a:r>
                  <a:endParaRPr kumimoji="0" lang="en-US" altLang="zh-CN" sz="1300" b="1">
                    <a:latin typeface="Courier New" panose="02070309020205020404" pitchFamily="49" charset="0"/>
                    <a:ea typeface="宋体" panose="02010600030101010101" pitchFamily="2" charset="-122"/>
                  </a:endParaRPr>
                </a:p>
              </p:txBody>
            </p:sp>
            <p:sp>
              <p:nvSpPr>
                <p:cNvPr id="779313" name="Rectangle 49"/>
                <p:cNvSpPr>
                  <a:spLocks noChangeArrowheads="1"/>
                </p:cNvSpPr>
                <p:nvPr/>
              </p:nvSpPr>
              <p:spPr bwMode="auto">
                <a:xfrm>
                  <a:off x="693" y="2940"/>
                  <a:ext cx="551" cy="150"/>
                </a:xfrm>
                <a:prstGeom prst="rect">
                  <a:avLst/>
                </a:prstGeom>
                <a:solidFill>
                  <a:srgbClr val="FFC000"/>
                </a:solidFill>
                <a:ln w="12700" algn="ctr">
                  <a:solidFill>
                    <a:schemeClr val="tx1"/>
                  </a:solidFill>
                  <a:miter lim="800000"/>
                </a:ln>
              </p:spPr>
              <p:txBody>
                <a:bodyPr wrap="none" lIns="80167" tIns="40084" rIns="80167" bIns="40084" anchor="ctr" anchorCtr="1"/>
                <a:lstStyle/>
                <a:p>
                  <a:pPr algn="l" defTabSz="802005"/>
                  <a:r>
                    <a:rPr kumimoji="0" lang="en-US" altLang="zh-CN" sz="1300" b="1">
                      <a:latin typeface="Courier New" panose="02070309020205020404" pitchFamily="49" charset="0"/>
                      <a:ea typeface="宋体" panose="02010600030101010101" pitchFamily="2" charset="-122"/>
                    </a:rPr>
                    <a:t>r14 (lr)</a:t>
                  </a:r>
                  <a:endParaRPr kumimoji="0" lang="en-US" altLang="zh-CN" sz="1300" b="1">
                    <a:latin typeface="Courier New" panose="02070309020205020404" pitchFamily="49" charset="0"/>
                    <a:ea typeface="宋体" panose="02010600030101010101" pitchFamily="2" charset="-122"/>
                  </a:endParaRPr>
                </a:p>
              </p:txBody>
            </p:sp>
          </p:grpSp>
        </p:grpSp>
        <p:sp>
          <p:nvSpPr>
            <p:cNvPr id="779314" name="Text Box 50"/>
            <p:cNvSpPr txBox="1">
              <a:spLocks noChangeArrowheads="1"/>
            </p:cNvSpPr>
            <p:nvPr/>
          </p:nvSpPr>
          <p:spPr bwMode="auto">
            <a:xfrm>
              <a:off x="3231" y="537"/>
              <a:ext cx="554"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Undef</a:t>
              </a:r>
              <a:endParaRPr kumimoji="0" lang="en-US" altLang="zh-CN" sz="2000" b="1">
                <a:solidFill>
                  <a:srgbClr val="C00000"/>
                </a:solidFill>
                <a:latin typeface="Arial" panose="020B0604020202020204" pitchFamily="34" charset="0"/>
                <a:ea typeface="宋体" panose="02010600030101010101" pitchFamily="2" charset="-122"/>
              </a:endParaRPr>
            </a:p>
          </p:txBody>
        </p:sp>
      </p:grpSp>
      <p:grpSp>
        <p:nvGrpSpPr>
          <p:cNvPr id="779315" name="Group 51"/>
          <p:cNvGrpSpPr/>
          <p:nvPr/>
        </p:nvGrpSpPr>
        <p:grpSpPr bwMode="auto">
          <a:xfrm>
            <a:off x="6569075" y="1266825"/>
            <a:ext cx="946150" cy="4997450"/>
            <a:chOff x="4076" y="537"/>
            <a:chExt cx="596" cy="3148"/>
          </a:xfrm>
        </p:grpSpPr>
        <p:grpSp>
          <p:nvGrpSpPr>
            <p:cNvPr id="779316" name="Group 52"/>
            <p:cNvGrpSpPr/>
            <p:nvPr/>
          </p:nvGrpSpPr>
          <p:grpSpPr bwMode="auto">
            <a:xfrm>
              <a:off x="4121" y="2790"/>
              <a:ext cx="551" cy="895"/>
              <a:chOff x="4121" y="2790"/>
              <a:chExt cx="551" cy="895"/>
            </a:xfrm>
          </p:grpSpPr>
          <p:sp>
            <p:nvSpPr>
              <p:cNvPr id="779317" name="Rectangle 53"/>
              <p:cNvSpPr>
                <a:spLocks noChangeArrowheads="1"/>
              </p:cNvSpPr>
              <p:nvPr/>
            </p:nvSpPr>
            <p:spPr bwMode="auto">
              <a:xfrm>
                <a:off x="4121" y="3535"/>
                <a:ext cx="551" cy="150"/>
              </a:xfrm>
              <a:prstGeom prst="rect">
                <a:avLst/>
              </a:prstGeom>
              <a:solidFill>
                <a:srgbClr val="00B05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spsr</a:t>
                </a:r>
                <a:endParaRPr kumimoji="0" lang="en-US" altLang="zh-CN" sz="1300" b="1">
                  <a:solidFill>
                    <a:schemeClr val="bg1"/>
                  </a:solidFill>
                  <a:latin typeface="Courier New" panose="02070309020205020404" pitchFamily="49" charset="0"/>
                  <a:ea typeface="宋体" panose="02010600030101010101" pitchFamily="2" charset="-122"/>
                </a:endParaRPr>
              </a:p>
            </p:txBody>
          </p:sp>
          <p:grpSp>
            <p:nvGrpSpPr>
              <p:cNvPr id="779318" name="Group 54"/>
              <p:cNvGrpSpPr/>
              <p:nvPr/>
            </p:nvGrpSpPr>
            <p:grpSpPr bwMode="auto">
              <a:xfrm>
                <a:off x="4121" y="2790"/>
                <a:ext cx="551" cy="300"/>
                <a:chOff x="693" y="2790"/>
                <a:chExt cx="551" cy="300"/>
              </a:xfrm>
            </p:grpSpPr>
            <p:sp>
              <p:nvSpPr>
                <p:cNvPr id="779319" name="Rectangle 55"/>
                <p:cNvSpPr>
                  <a:spLocks noChangeArrowheads="1"/>
                </p:cNvSpPr>
                <p:nvPr/>
              </p:nvSpPr>
              <p:spPr bwMode="auto">
                <a:xfrm>
                  <a:off x="693" y="2790"/>
                  <a:ext cx="551" cy="150"/>
                </a:xfrm>
                <a:prstGeom prst="rect">
                  <a:avLst/>
                </a:prstGeom>
                <a:solidFill>
                  <a:srgbClr val="00B05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r13 (sp)</a:t>
                  </a:r>
                  <a:endParaRPr kumimoji="0" lang="en-US" altLang="zh-CN" sz="1300" b="1">
                    <a:solidFill>
                      <a:schemeClr val="bg1"/>
                    </a:solidFill>
                    <a:latin typeface="Courier New" panose="02070309020205020404" pitchFamily="49" charset="0"/>
                    <a:ea typeface="宋体" panose="02010600030101010101" pitchFamily="2" charset="-122"/>
                  </a:endParaRPr>
                </a:p>
              </p:txBody>
            </p:sp>
            <p:sp>
              <p:nvSpPr>
                <p:cNvPr id="779320" name="Rectangle 56"/>
                <p:cNvSpPr>
                  <a:spLocks noChangeArrowheads="1"/>
                </p:cNvSpPr>
                <p:nvPr/>
              </p:nvSpPr>
              <p:spPr bwMode="auto">
                <a:xfrm>
                  <a:off x="693" y="2940"/>
                  <a:ext cx="551" cy="150"/>
                </a:xfrm>
                <a:prstGeom prst="rect">
                  <a:avLst/>
                </a:prstGeom>
                <a:solidFill>
                  <a:srgbClr val="00B05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r14 (lr)</a:t>
                  </a:r>
                  <a:endParaRPr kumimoji="0" lang="en-US" altLang="zh-CN" sz="1300" b="1">
                    <a:solidFill>
                      <a:schemeClr val="bg1"/>
                    </a:solidFill>
                    <a:latin typeface="Courier New" panose="02070309020205020404" pitchFamily="49" charset="0"/>
                    <a:ea typeface="宋体" panose="02010600030101010101" pitchFamily="2" charset="-122"/>
                  </a:endParaRPr>
                </a:p>
              </p:txBody>
            </p:sp>
          </p:grpSp>
        </p:grpSp>
        <p:sp>
          <p:nvSpPr>
            <p:cNvPr id="779321" name="Text Box 57"/>
            <p:cNvSpPr txBox="1">
              <a:spLocks noChangeArrowheads="1"/>
            </p:cNvSpPr>
            <p:nvPr/>
          </p:nvSpPr>
          <p:spPr bwMode="auto">
            <a:xfrm>
              <a:off x="4076" y="537"/>
              <a:ext cx="527"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Abort</a:t>
              </a:r>
              <a:endParaRPr kumimoji="0" lang="en-US" altLang="zh-CN" sz="2000" b="1">
                <a:solidFill>
                  <a:srgbClr val="C00000"/>
                </a:solidFill>
                <a:latin typeface="Arial" panose="020B0604020202020204" pitchFamily="34" charset="0"/>
                <a:ea typeface="宋体" panose="02010600030101010101" pitchFamily="2" charset="-122"/>
              </a:endParaRPr>
            </a:p>
          </p:txBody>
        </p:sp>
      </p:grpSp>
      <p:grpSp>
        <p:nvGrpSpPr>
          <p:cNvPr id="779322" name="Group 58"/>
          <p:cNvGrpSpPr/>
          <p:nvPr/>
        </p:nvGrpSpPr>
        <p:grpSpPr bwMode="auto">
          <a:xfrm>
            <a:off x="7959725" y="1266825"/>
            <a:ext cx="874713" cy="4997450"/>
            <a:chOff x="4952" y="537"/>
            <a:chExt cx="551" cy="3148"/>
          </a:xfrm>
        </p:grpSpPr>
        <p:grpSp>
          <p:nvGrpSpPr>
            <p:cNvPr id="779323" name="Group 59"/>
            <p:cNvGrpSpPr/>
            <p:nvPr/>
          </p:nvGrpSpPr>
          <p:grpSpPr bwMode="auto">
            <a:xfrm>
              <a:off x="4952" y="2790"/>
              <a:ext cx="551" cy="895"/>
              <a:chOff x="4952" y="2790"/>
              <a:chExt cx="551" cy="895"/>
            </a:xfrm>
          </p:grpSpPr>
          <p:sp>
            <p:nvSpPr>
              <p:cNvPr id="779324" name="Rectangle 60"/>
              <p:cNvSpPr>
                <a:spLocks noChangeArrowheads="1"/>
              </p:cNvSpPr>
              <p:nvPr/>
            </p:nvSpPr>
            <p:spPr bwMode="auto">
              <a:xfrm>
                <a:off x="4952" y="3535"/>
                <a:ext cx="551" cy="150"/>
              </a:xfrm>
              <a:prstGeom prst="rect">
                <a:avLst/>
              </a:prstGeom>
              <a:solidFill>
                <a:srgbClr val="7030A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spsr</a:t>
                </a:r>
                <a:endParaRPr kumimoji="0" lang="en-US" altLang="zh-CN" sz="1300" b="1">
                  <a:solidFill>
                    <a:schemeClr val="bg1"/>
                  </a:solidFill>
                  <a:latin typeface="Courier New" panose="02070309020205020404" pitchFamily="49" charset="0"/>
                  <a:ea typeface="宋体" panose="02010600030101010101" pitchFamily="2" charset="-122"/>
                </a:endParaRPr>
              </a:p>
            </p:txBody>
          </p:sp>
          <p:grpSp>
            <p:nvGrpSpPr>
              <p:cNvPr id="779325" name="Group 61"/>
              <p:cNvGrpSpPr/>
              <p:nvPr/>
            </p:nvGrpSpPr>
            <p:grpSpPr bwMode="auto">
              <a:xfrm>
                <a:off x="4952" y="2790"/>
                <a:ext cx="551" cy="300"/>
                <a:chOff x="693" y="2790"/>
                <a:chExt cx="551" cy="300"/>
              </a:xfrm>
            </p:grpSpPr>
            <p:sp>
              <p:nvSpPr>
                <p:cNvPr id="779326" name="Rectangle 62"/>
                <p:cNvSpPr>
                  <a:spLocks noChangeArrowheads="1"/>
                </p:cNvSpPr>
                <p:nvPr/>
              </p:nvSpPr>
              <p:spPr bwMode="auto">
                <a:xfrm>
                  <a:off x="693" y="2790"/>
                  <a:ext cx="551" cy="150"/>
                </a:xfrm>
                <a:prstGeom prst="rect">
                  <a:avLst/>
                </a:prstGeom>
                <a:solidFill>
                  <a:srgbClr val="7030A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r13 (sp)</a:t>
                  </a:r>
                  <a:endParaRPr kumimoji="0" lang="en-US" altLang="zh-CN" sz="1300" b="1">
                    <a:solidFill>
                      <a:schemeClr val="bg1"/>
                    </a:solidFill>
                    <a:latin typeface="Courier New" panose="02070309020205020404" pitchFamily="49" charset="0"/>
                    <a:ea typeface="宋体" panose="02010600030101010101" pitchFamily="2" charset="-122"/>
                  </a:endParaRPr>
                </a:p>
              </p:txBody>
            </p:sp>
            <p:sp>
              <p:nvSpPr>
                <p:cNvPr id="779327" name="Rectangle 63"/>
                <p:cNvSpPr>
                  <a:spLocks noChangeArrowheads="1"/>
                </p:cNvSpPr>
                <p:nvPr/>
              </p:nvSpPr>
              <p:spPr bwMode="auto">
                <a:xfrm>
                  <a:off x="693" y="2940"/>
                  <a:ext cx="551" cy="150"/>
                </a:xfrm>
                <a:prstGeom prst="rect">
                  <a:avLst/>
                </a:prstGeom>
                <a:solidFill>
                  <a:srgbClr val="7030A0"/>
                </a:solidFill>
                <a:ln w="12700" algn="ctr">
                  <a:solidFill>
                    <a:schemeClr val="tx1"/>
                  </a:solidFill>
                  <a:miter lim="800000"/>
                </a:ln>
              </p:spPr>
              <p:txBody>
                <a:bodyPr wrap="none" lIns="80167" tIns="40084" rIns="80167" bIns="40084" anchor="ctr" anchorCtr="1"/>
                <a:lstStyle/>
                <a:p>
                  <a:pPr algn="l" defTabSz="802005"/>
                  <a:r>
                    <a:rPr kumimoji="0" lang="en-US" altLang="zh-CN" sz="1300" b="1">
                      <a:solidFill>
                        <a:schemeClr val="bg1"/>
                      </a:solidFill>
                      <a:latin typeface="Courier New" panose="02070309020205020404" pitchFamily="49" charset="0"/>
                      <a:ea typeface="宋体" panose="02010600030101010101" pitchFamily="2" charset="-122"/>
                    </a:rPr>
                    <a:t>r14 (lr)</a:t>
                  </a:r>
                  <a:endParaRPr kumimoji="0" lang="en-US" altLang="zh-CN" sz="1300" b="1">
                    <a:solidFill>
                      <a:schemeClr val="bg1"/>
                    </a:solidFill>
                    <a:latin typeface="Courier New" panose="02070309020205020404" pitchFamily="49" charset="0"/>
                    <a:ea typeface="宋体" panose="02010600030101010101" pitchFamily="2" charset="-122"/>
                  </a:endParaRPr>
                </a:p>
              </p:txBody>
            </p:sp>
          </p:grpSp>
        </p:grpSp>
        <p:sp>
          <p:nvSpPr>
            <p:cNvPr id="779328" name="Text Box 64"/>
            <p:cNvSpPr txBox="1">
              <a:spLocks noChangeArrowheads="1"/>
            </p:cNvSpPr>
            <p:nvPr/>
          </p:nvSpPr>
          <p:spPr bwMode="auto">
            <a:xfrm>
              <a:off x="4955" y="537"/>
              <a:ext cx="430" cy="242"/>
            </a:xfrm>
            <a:prstGeom prst="rect">
              <a:avLst/>
            </a:prstGeom>
            <a:noFill/>
            <a:ln w="12700" algn="ctr">
              <a:noFill/>
              <a:miter lim="800000"/>
            </a:ln>
          </p:spPr>
          <p:txBody>
            <a:bodyPr wrap="none" lIns="80167" tIns="40084" rIns="80167" bIns="40084">
              <a:spAutoFit/>
            </a:bodyPr>
            <a:lstStyle/>
            <a:p>
              <a:pPr algn="l" defTabSz="802005"/>
              <a:r>
                <a:rPr kumimoji="0" lang="en-US" altLang="zh-CN" sz="2000" b="1">
                  <a:solidFill>
                    <a:srgbClr val="C00000"/>
                  </a:solidFill>
                  <a:latin typeface="Arial" panose="020B0604020202020204" pitchFamily="34" charset="0"/>
                  <a:ea typeface="宋体" panose="02010600030101010101" pitchFamily="2" charset="-122"/>
                </a:rPr>
                <a:t>SVC</a:t>
              </a:r>
              <a:endParaRPr kumimoji="0" lang="en-US" altLang="zh-CN" sz="2000" b="1">
                <a:solidFill>
                  <a:srgbClr val="C00000"/>
                </a:solidFill>
                <a:latin typeface="Arial" panose="020B0604020202020204" pitchFamily="34" charset="0"/>
                <a:ea typeface="宋体" panose="02010600030101010101" pitchFamily="2" charset="-122"/>
              </a:endParaRPr>
            </a:p>
          </p:txBody>
        </p:sp>
      </p:grpSp>
      <p:sp>
        <p:nvSpPr>
          <p:cNvPr id="779329" name="Rectangle 65"/>
          <p:cNvSpPr>
            <a:spLocks noChangeArrowheads="1"/>
          </p:cNvSpPr>
          <p:nvPr/>
        </p:nvSpPr>
        <p:spPr bwMode="auto">
          <a:xfrm>
            <a:off x="827088" y="4868863"/>
            <a:ext cx="1516062" cy="382587"/>
          </a:xfrm>
          <a:prstGeom prst="rect">
            <a:avLst/>
          </a:prstGeom>
          <a:noFill/>
          <a:ln w="28575" algn="ctr">
            <a:solidFill>
              <a:schemeClr val="tx1"/>
            </a:solidFill>
            <a:prstDash val="sysDot"/>
            <a:miter lim="800000"/>
          </a:ln>
        </p:spPr>
        <p:txBody>
          <a:bodyPr lIns="80167" tIns="40084" rIns="80167" bIns="40084" anchor="ctr">
            <a:spAutoFit/>
          </a:bodyPr>
          <a:lstStyle/>
          <a:p>
            <a:pPr algn="l"/>
            <a:endParaRPr kumimoji="0" lang="zh-CN" altLang="zh-CN" sz="1800" b="1">
              <a:latin typeface="Arial" panose="020B0604020202020204" pitchFamily="34" charset="0"/>
              <a:ea typeface="宋体" panose="02010600030101010101" pitchFamily="2" charset="-122"/>
            </a:endParaRPr>
          </a:p>
        </p:txBody>
      </p:sp>
      <p:sp>
        <p:nvSpPr>
          <p:cNvPr id="779330" name="Text Box 66"/>
          <p:cNvSpPr txBox="1">
            <a:spLocks noChangeArrowheads="1"/>
          </p:cNvSpPr>
          <p:nvPr/>
        </p:nvSpPr>
        <p:spPr bwMode="auto">
          <a:xfrm>
            <a:off x="908050" y="6437313"/>
            <a:ext cx="882650" cy="304800"/>
          </a:xfrm>
          <a:prstGeom prst="rect">
            <a:avLst/>
          </a:prstGeom>
          <a:solidFill>
            <a:schemeClr val="bg1"/>
          </a:solidFill>
          <a:ln w="12700" algn="ctr">
            <a:solidFill>
              <a:schemeClr val="bg1"/>
            </a:solidFill>
            <a:miter lim="800000"/>
          </a:ln>
        </p:spPr>
        <p:txBody>
          <a:bodyPr wrap="none" lIns="80167" tIns="40084" rIns="80167" bIns="40084">
            <a:spAutoFit/>
          </a:bodyPr>
          <a:lstStyle/>
          <a:p>
            <a:pPr algn="l" defTabSz="802005"/>
            <a:r>
              <a:rPr kumimoji="0" lang="zh-CN" altLang="en-US" sz="1400" b="1">
                <a:latin typeface="Arial" panose="020B0604020202020204" pitchFamily="34" charset="0"/>
                <a:ea typeface="宋体" panose="02010600030101010101" pitchFamily="2" charset="-122"/>
              </a:rPr>
              <a:t>当前模式</a:t>
            </a:r>
            <a:endParaRPr kumimoji="0" lang="zh-CN" altLang="en-US" sz="1400" b="1">
              <a:latin typeface="Arial" panose="020B0604020202020204" pitchFamily="34" charset="0"/>
              <a:ea typeface="宋体" panose="02010600030101010101" pitchFamily="2" charset="-122"/>
            </a:endParaRPr>
          </a:p>
        </p:txBody>
      </p:sp>
      <p:sp>
        <p:nvSpPr>
          <p:cNvPr id="779331" name="Rectangle 67"/>
          <p:cNvSpPr>
            <a:spLocks noChangeArrowheads="1"/>
          </p:cNvSpPr>
          <p:nvPr/>
        </p:nvSpPr>
        <p:spPr bwMode="auto">
          <a:xfrm>
            <a:off x="2506663" y="4868863"/>
            <a:ext cx="6637337" cy="382587"/>
          </a:xfrm>
          <a:prstGeom prst="rect">
            <a:avLst/>
          </a:prstGeom>
          <a:noFill/>
          <a:ln w="28575" algn="ctr">
            <a:solidFill>
              <a:schemeClr val="tx1"/>
            </a:solidFill>
            <a:prstDash val="sysDot"/>
            <a:miter lim="800000"/>
          </a:ln>
        </p:spPr>
        <p:txBody>
          <a:bodyPr lIns="80167" tIns="40084" rIns="80167" bIns="40084" anchor="ctr">
            <a:spAutoFit/>
          </a:bodyPr>
          <a:lstStyle/>
          <a:p>
            <a:pPr algn="l"/>
            <a:endParaRPr kumimoji="0" lang="zh-CN" altLang="zh-CN" sz="1800" b="1">
              <a:latin typeface="Arial" panose="020B0604020202020204" pitchFamily="34" charset="0"/>
              <a:ea typeface="宋体" panose="02010600030101010101" pitchFamily="2" charset="-122"/>
            </a:endParaRPr>
          </a:p>
        </p:txBody>
      </p:sp>
      <p:sp>
        <p:nvSpPr>
          <p:cNvPr id="779332" name="Text Box 68"/>
          <p:cNvSpPr txBox="1">
            <a:spLocks noChangeArrowheads="1"/>
          </p:cNvSpPr>
          <p:nvPr/>
        </p:nvSpPr>
        <p:spPr bwMode="auto">
          <a:xfrm>
            <a:off x="4529138" y="6437313"/>
            <a:ext cx="1933575" cy="304800"/>
          </a:xfrm>
          <a:prstGeom prst="rect">
            <a:avLst/>
          </a:prstGeom>
          <a:solidFill>
            <a:schemeClr val="bg1"/>
          </a:solidFill>
          <a:ln w="12700" algn="ctr">
            <a:solidFill>
              <a:schemeClr val="bg1"/>
            </a:solidFill>
            <a:miter lim="800000"/>
          </a:ln>
        </p:spPr>
        <p:txBody>
          <a:bodyPr wrap="none" lIns="80167" tIns="40084" rIns="80167" bIns="40084">
            <a:spAutoFit/>
          </a:bodyPr>
          <a:lstStyle/>
          <a:p>
            <a:pPr algn="l" defTabSz="802005"/>
            <a:r>
              <a:rPr kumimoji="0" lang="en-US" altLang="zh-CN" sz="1400" b="1">
                <a:latin typeface="Arial" panose="020B0604020202020204" pitchFamily="34" charset="0"/>
                <a:ea typeface="宋体" panose="02010600030101010101" pitchFamily="2" charset="-122"/>
              </a:rPr>
              <a:t>Banked out registers</a:t>
            </a:r>
            <a:endParaRPr kumimoji="0" lang="en-US" altLang="zh-CN" sz="1400" b="1">
              <a:latin typeface="Arial" panose="020B0604020202020204" pitchFamily="34" charset="0"/>
              <a:ea typeface="宋体" panose="02010600030101010101" pitchFamily="2" charset="-122"/>
            </a:endParaRPr>
          </a:p>
        </p:txBody>
      </p:sp>
      <p:sp>
        <p:nvSpPr>
          <p:cNvPr id="779333" name="Rectangle 69"/>
          <p:cNvSpPr>
            <a:spLocks noChangeArrowheads="1"/>
          </p:cNvSpPr>
          <p:nvPr/>
        </p:nvSpPr>
        <p:spPr bwMode="auto">
          <a:xfrm>
            <a:off x="5013325" y="1930400"/>
            <a:ext cx="4006850" cy="1173163"/>
          </a:xfrm>
          <a:prstGeom prst="rect">
            <a:avLst/>
          </a:prstGeom>
          <a:noFill/>
          <a:ln w="25400">
            <a:noFill/>
            <a:miter lim="800000"/>
          </a:ln>
        </p:spPr>
        <p:txBody>
          <a:bodyPr anchor="ctr"/>
          <a:lstStyle/>
          <a:p>
            <a:pPr algn="l" defTabSz="802005"/>
            <a:r>
              <a:rPr kumimoji="0" lang="en-US" altLang="zh-CN" sz="2000" b="1" dirty="0">
                <a:latin typeface="Arial" panose="020B0604020202020204" pitchFamily="34" charset="0"/>
                <a:ea typeface="宋体" panose="02010600030101010101" pitchFamily="2" charset="-122"/>
              </a:rPr>
              <a:t>ARM </a:t>
            </a:r>
            <a:r>
              <a:rPr kumimoji="0" lang="zh-CN" altLang="en-US" sz="2000" b="1" dirty="0">
                <a:latin typeface="Arial" panose="020B0604020202020204" pitchFamily="34" charset="0"/>
                <a:ea typeface="宋体" panose="02010600030101010101" pitchFamily="2" charset="-122"/>
              </a:rPr>
              <a:t>有 </a:t>
            </a:r>
            <a:r>
              <a:rPr kumimoji="0" lang="en-US" altLang="zh-CN" sz="2000" b="1" dirty="0">
                <a:latin typeface="Arial" panose="020B0604020202020204" pitchFamily="34" charset="0"/>
                <a:ea typeface="宋体" panose="02010600030101010101" pitchFamily="2" charset="-122"/>
              </a:rPr>
              <a:t>37 </a:t>
            </a:r>
            <a:r>
              <a:rPr kumimoji="0" lang="zh-CN" altLang="en-US" sz="2000" b="1" dirty="0">
                <a:latin typeface="Arial" panose="020B0604020202020204" pitchFamily="34" charset="0"/>
                <a:ea typeface="宋体" panose="02010600030101010101" pitchFamily="2" charset="-122"/>
              </a:rPr>
              <a:t>寄存器</a:t>
            </a:r>
            <a:r>
              <a:rPr kumimoji="0" lang="en-US" altLang="zh-CN" sz="2000" b="1" dirty="0">
                <a:latin typeface="Arial" panose="020B0604020202020204" pitchFamily="34" charset="0"/>
                <a:ea typeface="宋体" panose="02010600030101010101" pitchFamily="2" charset="-122"/>
              </a:rPr>
              <a:t>, </a:t>
            </a:r>
            <a:r>
              <a:rPr kumimoji="0" lang="zh-CN" altLang="en-US" sz="2000" b="1" dirty="0">
                <a:latin typeface="Arial" panose="020B0604020202020204" pitchFamily="34" charset="0"/>
                <a:ea typeface="宋体" panose="02010600030101010101" pitchFamily="2" charset="-122"/>
              </a:rPr>
              <a:t>都是</a:t>
            </a:r>
            <a:r>
              <a:rPr kumimoji="0" lang="en-US" altLang="zh-CN" sz="2000" b="1" dirty="0">
                <a:latin typeface="Arial" panose="020B0604020202020204" pitchFamily="34" charset="0"/>
                <a:ea typeface="宋体" panose="02010600030101010101" pitchFamily="2" charset="-122"/>
              </a:rPr>
              <a:t>32</a:t>
            </a:r>
            <a:r>
              <a:rPr kumimoji="0" lang="zh-CN" altLang="en-US" sz="2000" b="1" dirty="0">
                <a:latin typeface="Arial" panose="020B0604020202020204" pitchFamily="34" charset="0"/>
                <a:ea typeface="宋体" panose="02010600030101010101" pitchFamily="2" charset="-122"/>
              </a:rPr>
              <a:t>位</a:t>
            </a:r>
            <a:r>
              <a:rPr kumimoji="0" lang="en-US" altLang="zh-CN" sz="2000" b="1" dirty="0" smtClean="0">
                <a:latin typeface="Arial" panose="020B0604020202020204" pitchFamily="34" charset="0"/>
                <a:ea typeface="宋体" panose="02010600030101010101" pitchFamily="2" charset="-122"/>
              </a:rPr>
              <a:t>.</a:t>
            </a:r>
            <a:br>
              <a:rPr kumimoji="0" lang="en-US" altLang="zh-CN" sz="2000" b="1" dirty="0">
                <a:latin typeface="Arial" panose="020B0604020202020204" pitchFamily="34" charset="0"/>
                <a:ea typeface="宋体" panose="02010600030101010101" pitchFamily="2" charset="-122"/>
              </a:rPr>
            </a:br>
            <a:endParaRPr kumimoji="0" lang="en-GB" altLang="zh-CN" sz="2000" b="1" dirty="0">
              <a:latin typeface="Arial" panose="020B0604020202020204" pitchFamily="34" charset="0"/>
              <a:ea typeface="宋体" panose="02010600030101010101" pitchFamily="2" charset="-122"/>
            </a:endParaRPr>
          </a:p>
        </p:txBody>
      </p:sp>
      <p:sp>
        <p:nvSpPr>
          <p:cNvPr id="74"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ARM</a:t>
            </a:r>
            <a:r>
              <a:rPr kumimoji="0" lang="zh-CN" altLang="en-US" b="1" kern="0" dirty="0" smtClean="0">
                <a:solidFill>
                  <a:schemeClr val="folHlink"/>
                </a:solidFill>
                <a:latin typeface="黑体" panose="02010600030101010101" pitchFamily="2" charset="-122"/>
                <a:ea typeface="黑体" panose="02010600030101010101" pitchFamily="2" charset="-122"/>
                <a:cs typeface="+mj-cs"/>
              </a:rPr>
              <a:t>的寄存器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778E-6 4.44444E-6 L 0.19236 4.44444E-6 " pathEditMode="relative" rAng="0" ptsTypes="AA">
                                      <p:cBhvr>
                                        <p:cTn id="6" dur="2000" fill="hold"/>
                                        <p:tgtEl>
                                          <p:spTgt spid="15"/>
                                        </p:tgtEl>
                                        <p:attrNameLst>
                                          <p:attrName>ppt_x</p:attrName>
                                          <p:attrName>ppt_y</p:attrName>
                                        </p:attrNameLst>
                                      </p:cBhvr>
                                      <p:rCtr x="96" y="0"/>
                                    </p:animMotion>
                                  </p:childTnLst>
                                </p:cTn>
                              </p:par>
                              <p:par>
                                <p:cTn id="7" presetID="35" presetClass="path" presetSubtype="0" accel="50000" decel="50000" fill="hold" nodeType="withEffect">
                                  <p:stCondLst>
                                    <p:cond delay="0"/>
                                  </p:stCondLst>
                                  <p:childTnLst>
                                    <p:animMotion origin="layout" path="M -3.88889E-6 2.59259E-6 L -0.19236 2.59259E-6 " pathEditMode="relative" rAng="0" ptsTypes="AA">
                                      <p:cBhvr>
                                        <p:cTn id="8" dur="2000" fill="hold"/>
                                        <p:tgtEl>
                                          <p:spTgt spid="24"/>
                                        </p:tgtEl>
                                        <p:attrNameLst>
                                          <p:attrName>ppt_x</p:attrName>
                                          <p:attrName>ppt_y</p:attrName>
                                        </p:attrNameLst>
                                      </p:cBhvr>
                                      <p:rCtr x="-96" y="0"/>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19236 4.44444E-6 L -2.77778E-6 4.44444E-6 " pathEditMode="relative" rAng="0" ptsTypes="AA">
                                      <p:cBhvr>
                                        <p:cTn id="12" dur="2000" fill="hold"/>
                                        <p:tgtEl>
                                          <p:spTgt spid="15"/>
                                        </p:tgtEl>
                                        <p:attrNameLst>
                                          <p:attrName>ppt_x</p:attrName>
                                          <p:attrName>ppt_y</p:attrName>
                                        </p:attrNameLst>
                                      </p:cBhvr>
                                      <p:rCtr x="-96" y="0"/>
                                    </p:animMotion>
                                  </p:childTnLst>
                                </p:cTn>
                              </p:par>
                              <p:par>
                                <p:cTn id="13" presetID="63" presetClass="path" presetSubtype="0" accel="50000" decel="50000" fill="hold" nodeType="withEffect">
                                  <p:stCondLst>
                                    <p:cond delay="0"/>
                                  </p:stCondLst>
                                  <p:childTnLst>
                                    <p:animMotion origin="layout" path="M -0.19236 2.59259E-6 L -3.88889E-6 2.59259E-6 " pathEditMode="relative" rAng="0" ptsTypes="AA">
                                      <p:cBhvr>
                                        <p:cTn id="14" dur="2000" fill="hold"/>
                                        <p:tgtEl>
                                          <p:spTgt spid="24"/>
                                        </p:tgtEl>
                                        <p:attrNameLst>
                                          <p:attrName>ppt_x</p:attrName>
                                          <p:attrName>ppt_y</p:attrName>
                                        </p:attrNameLst>
                                      </p:cBhvr>
                                      <p:rCtr x="96"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7778E-6 4.44444E-6 L 0.33056 4.44444E-6 " pathEditMode="relative" rAng="0" ptsTypes="AA">
                                      <p:cBhvr>
                                        <p:cTn id="18" dur="2000" fill="hold"/>
                                        <p:tgtEl>
                                          <p:spTgt spid="15"/>
                                        </p:tgtEl>
                                        <p:attrNameLst>
                                          <p:attrName>ppt_x</p:attrName>
                                          <p:attrName>ppt_y</p:attrName>
                                        </p:attrNameLst>
                                      </p:cBhvr>
                                      <p:rCtr x="165" y="0"/>
                                    </p:animMotion>
                                  </p:childTnLst>
                                </p:cTn>
                              </p:par>
                              <p:par>
                                <p:cTn id="19" presetID="63" presetClass="path" presetSubtype="0" accel="50000" decel="50000" fill="hold" nodeType="withEffect">
                                  <p:stCondLst>
                                    <p:cond delay="0"/>
                                  </p:stCondLst>
                                  <p:childTnLst>
                                    <p:animMotion origin="layout" path="M -4.72222E-6 2.22222E-6 L 0.33143 2.22222E-6 " pathEditMode="relative" rAng="0" ptsTypes="AA">
                                      <p:cBhvr>
                                        <p:cTn id="20" dur="2000" fill="hold"/>
                                        <p:tgtEl>
                                          <p:spTgt spid="6"/>
                                        </p:tgtEl>
                                        <p:attrNameLst>
                                          <p:attrName>ppt_x</p:attrName>
                                          <p:attrName>ppt_y</p:attrName>
                                        </p:attrNameLst>
                                      </p:cBhvr>
                                      <p:rCtr x="166" y="0"/>
                                    </p:animMotion>
                                  </p:childTnLst>
                                </p:cTn>
                              </p:par>
                              <p:par>
                                <p:cTn id="21" presetID="35" presetClass="path" presetSubtype="0" accel="50000" decel="50000" fill="hold" nodeType="withEffect">
                                  <p:stCondLst>
                                    <p:cond delay="0"/>
                                  </p:stCondLst>
                                  <p:childTnLst>
                                    <p:animMotion origin="layout" path="M 0.00087 -3.7037E-7 L -0.33108 -0.00046 " pathEditMode="relative" rAng="0" ptsTypes="AA">
                                      <p:cBhvr>
                                        <p:cTn id="22" dur="2000" fill="hold"/>
                                        <p:tgtEl>
                                          <p:spTgt spid="32"/>
                                        </p:tgtEl>
                                        <p:attrNameLst>
                                          <p:attrName>ppt_x</p:attrName>
                                          <p:attrName>ppt_y</p:attrName>
                                        </p:attrNameLst>
                                      </p:cBhvr>
                                      <p:rCtr x="-166" y="0"/>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nodeType="clickEffect">
                                  <p:stCondLst>
                                    <p:cond delay="0"/>
                                  </p:stCondLst>
                                  <p:childTnLst>
                                    <p:animMotion origin="layout" path="M 0.33143 2.22222E-6 L -4.72222E-6 2.22222E-6 " pathEditMode="relative" rAng="0" ptsTypes="AA">
                                      <p:cBhvr>
                                        <p:cTn id="26" dur="2000" fill="hold"/>
                                        <p:tgtEl>
                                          <p:spTgt spid="6"/>
                                        </p:tgtEl>
                                        <p:attrNameLst>
                                          <p:attrName>ppt_x</p:attrName>
                                          <p:attrName>ppt_y</p:attrName>
                                        </p:attrNameLst>
                                      </p:cBhvr>
                                      <p:rCtr x="-166" y="0"/>
                                    </p:animMotion>
                                  </p:childTnLst>
                                </p:cTn>
                              </p:par>
                              <p:par>
                                <p:cTn id="27" presetID="35" presetClass="path" presetSubtype="0" accel="50000" decel="50000" fill="hold" nodeType="withEffect">
                                  <p:stCondLst>
                                    <p:cond delay="0"/>
                                  </p:stCondLst>
                                  <p:childTnLst>
                                    <p:animMotion origin="layout" path="M 0.33056 4.44444E-6 L -2.77778E-6 4.44444E-6 " pathEditMode="relative" rAng="0" ptsTypes="AA">
                                      <p:cBhvr>
                                        <p:cTn id="28" dur="2000" fill="hold"/>
                                        <p:tgtEl>
                                          <p:spTgt spid="15"/>
                                        </p:tgtEl>
                                        <p:attrNameLst>
                                          <p:attrName>ppt_x</p:attrName>
                                          <p:attrName>ppt_y</p:attrName>
                                        </p:attrNameLst>
                                      </p:cBhvr>
                                      <p:rCtr x="-165" y="0"/>
                                    </p:animMotion>
                                  </p:childTnLst>
                                </p:cTn>
                              </p:par>
                              <p:par>
                                <p:cTn id="29" presetID="63" presetClass="path" presetSubtype="0" accel="50000" decel="50000" fill="hold" nodeType="withEffect">
                                  <p:stCondLst>
                                    <p:cond delay="0"/>
                                  </p:stCondLst>
                                  <p:childTnLst>
                                    <p:animMotion origin="layout" path="M -0.33108 -0.00046 L 0.00069 -3.7037E-7 " pathEditMode="relative" rAng="0" ptsTypes="AA">
                                      <p:cBhvr>
                                        <p:cTn id="30" dur="2000" fill="hold"/>
                                        <p:tgtEl>
                                          <p:spTgt spid="32"/>
                                        </p:tgtEl>
                                        <p:attrNameLst>
                                          <p:attrName>ppt_x</p:attrName>
                                          <p:attrName>ppt_y</p:attrName>
                                        </p:attrNameLst>
                                      </p:cBhvr>
                                      <p:rCtr x="1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62" name="灯片编号占位符 4"/>
          <p:cNvSpPr>
            <a:spLocks noGrp="1"/>
          </p:cNvSpPr>
          <p:nvPr>
            <p:ph type="sldNum" sz="quarter" idx="11"/>
          </p:nvPr>
        </p:nvSpPr>
        <p:spPr/>
        <p:txBody>
          <a:bodyPr/>
          <a:lstStyle/>
          <a:p>
            <a:fld id="{ECC895B7-731F-475C-8126-921879666CF1}" type="slidenum">
              <a:rPr lang="en-US" altLang="zh-CN"/>
            </a:fld>
            <a:endParaRPr lang="en-US" altLang="zh-CN" b="0"/>
          </a:p>
        </p:txBody>
      </p:sp>
      <p:graphicFrame>
        <p:nvGraphicFramePr>
          <p:cNvPr id="831490"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831601" name="Group 113"/>
          <p:cNvGrpSpPr/>
          <p:nvPr/>
        </p:nvGrpSpPr>
        <p:grpSpPr bwMode="auto">
          <a:xfrm>
            <a:off x="2316163" y="1216025"/>
            <a:ext cx="6443662" cy="4244975"/>
            <a:chOff x="1440" y="768"/>
            <a:chExt cx="4059" cy="2674"/>
          </a:xfrm>
        </p:grpSpPr>
        <p:sp>
          <p:nvSpPr>
            <p:cNvPr id="831602" name="Rectangle 114"/>
            <p:cNvSpPr>
              <a:spLocks noChangeArrowheads="1"/>
            </p:cNvSpPr>
            <p:nvPr/>
          </p:nvSpPr>
          <p:spPr bwMode="auto">
            <a:xfrm>
              <a:off x="4923"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31603" name="Rectangle 115"/>
            <p:cNvSpPr>
              <a:spLocks noChangeArrowheads="1"/>
            </p:cNvSpPr>
            <p:nvPr/>
          </p:nvSpPr>
          <p:spPr bwMode="auto">
            <a:xfrm>
              <a:off x="4347"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31604" name="Rectangle 116"/>
            <p:cNvSpPr>
              <a:spLocks noChangeArrowheads="1"/>
            </p:cNvSpPr>
            <p:nvPr/>
          </p:nvSpPr>
          <p:spPr bwMode="auto">
            <a:xfrm>
              <a:off x="3771"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31605" name="Rectangle 117"/>
            <p:cNvSpPr>
              <a:spLocks noChangeArrowheads="1"/>
            </p:cNvSpPr>
            <p:nvPr/>
          </p:nvSpPr>
          <p:spPr bwMode="auto">
            <a:xfrm>
              <a:off x="3195"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31606" name="Rectangle 118"/>
            <p:cNvSpPr>
              <a:spLocks noChangeArrowheads="1"/>
            </p:cNvSpPr>
            <p:nvPr/>
          </p:nvSpPr>
          <p:spPr bwMode="auto">
            <a:xfrm>
              <a:off x="2619"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31607" name="Rectangle 119"/>
            <p:cNvSpPr>
              <a:spLocks noChangeArrowheads="1"/>
            </p:cNvSpPr>
            <p:nvPr/>
          </p:nvSpPr>
          <p:spPr bwMode="auto">
            <a:xfrm>
              <a:off x="1440" y="3251"/>
              <a:ext cx="117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1608" name="Rectangle 120"/>
            <p:cNvSpPr>
              <a:spLocks noChangeArrowheads="1"/>
            </p:cNvSpPr>
            <p:nvPr/>
          </p:nvSpPr>
          <p:spPr bwMode="auto">
            <a:xfrm>
              <a:off x="4923" y="3060"/>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31609" name="Rectangle 121"/>
            <p:cNvSpPr>
              <a:spLocks noChangeArrowheads="1"/>
            </p:cNvSpPr>
            <p:nvPr/>
          </p:nvSpPr>
          <p:spPr bwMode="auto">
            <a:xfrm>
              <a:off x="1440" y="3060"/>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1610" name="Rectangle 122"/>
            <p:cNvSpPr>
              <a:spLocks noChangeArrowheads="1"/>
            </p:cNvSpPr>
            <p:nvPr/>
          </p:nvSpPr>
          <p:spPr bwMode="auto">
            <a:xfrm>
              <a:off x="4923" y="2869"/>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31611" name="Rectangle 123"/>
            <p:cNvSpPr>
              <a:spLocks noChangeArrowheads="1"/>
            </p:cNvSpPr>
            <p:nvPr/>
          </p:nvSpPr>
          <p:spPr bwMode="auto">
            <a:xfrm>
              <a:off x="1440" y="2869"/>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1612" name="Rectangle 124"/>
            <p:cNvSpPr>
              <a:spLocks noChangeArrowheads="1"/>
            </p:cNvSpPr>
            <p:nvPr/>
          </p:nvSpPr>
          <p:spPr bwMode="auto">
            <a:xfrm>
              <a:off x="4923" y="2678"/>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31613" name="Rectangle 125"/>
            <p:cNvSpPr>
              <a:spLocks noChangeArrowheads="1"/>
            </p:cNvSpPr>
            <p:nvPr/>
          </p:nvSpPr>
          <p:spPr bwMode="auto">
            <a:xfrm>
              <a:off x="1440" y="2678"/>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1614" name="Rectangle 126"/>
            <p:cNvSpPr>
              <a:spLocks noChangeArrowheads="1"/>
            </p:cNvSpPr>
            <p:nvPr/>
          </p:nvSpPr>
          <p:spPr bwMode="auto">
            <a:xfrm>
              <a:off x="4923" y="2487"/>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R9_fiq</a:t>
              </a:r>
              <a:endParaRPr kumimoji="0" lang="en-US" altLang="zh-CN" sz="1400">
                <a:latin typeface="Tahoma" panose="020B0604030504040204" pitchFamily="34" charset="0"/>
                <a:ea typeface="宋体" panose="02010600030101010101" pitchFamily="2" charset="-122"/>
              </a:endParaRPr>
            </a:p>
          </p:txBody>
        </p:sp>
        <p:sp>
          <p:nvSpPr>
            <p:cNvPr id="831615" name="Rectangle 127"/>
            <p:cNvSpPr>
              <a:spLocks noChangeArrowheads="1"/>
            </p:cNvSpPr>
            <p:nvPr/>
          </p:nvSpPr>
          <p:spPr bwMode="auto">
            <a:xfrm>
              <a:off x="1440" y="2487"/>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1616" name="Rectangle 128"/>
            <p:cNvSpPr>
              <a:spLocks noChangeArrowheads="1"/>
            </p:cNvSpPr>
            <p:nvPr/>
          </p:nvSpPr>
          <p:spPr bwMode="auto">
            <a:xfrm>
              <a:off x="4923" y="2296"/>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R8_fiq</a:t>
              </a:r>
              <a:endParaRPr kumimoji="0" lang="en-US" altLang="zh-CN" sz="1400">
                <a:latin typeface="Tahoma" panose="020B0604030504040204" pitchFamily="34" charset="0"/>
                <a:ea typeface="宋体" panose="02010600030101010101" pitchFamily="2" charset="-122"/>
              </a:endParaRPr>
            </a:p>
          </p:txBody>
        </p:sp>
        <p:sp>
          <p:nvSpPr>
            <p:cNvPr id="831617" name="Rectangle 129"/>
            <p:cNvSpPr>
              <a:spLocks noChangeArrowheads="1"/>
            </p:cNvSpPr>
            <p:nvPr/>
          </p:nvSpPr>
          <p:spPr bwMode="auto">
            <a:xfrm>
              <a:off x="1440" y="2296"/>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1618" name="Rectangle 130"/>
            <p:cNvSpPr>
              <a:spLocks noChangeArrowheads="1"/>
            </p:cNvSpPr>
            <p:nvPr/>
          </p:nvSpPr>
          <p:spPr bwMode="auto">
            <a:xfrm>
              <a:off x="1440" y="2105"/>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1619" name="Rectangle 131"/>
            <p:cNvSpPr>
              <a:spLocks noChangeArrowheads="1"/>
            </p:cNvSpPr>
            <p:nvPr/>
          </p:nvSpPr>
          <p:spPr bwMode="auto">
            <a:xfrm>
              <a:off x="1440" y="1914"/>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1620" name="Rectangle 132"/>
            <p:cNvSpPr>
              <a:spLocks noChangeArrowheads="1"/>
            </p:cNvSpPr>
            <p:nvPr/>
          </p:nvSpPr>
          <p:spPr bwMode="auto">
            <a:xfrm>
              <a:off x="1440" y="1723"/>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1621" name="Rectangle 133"/>
            <p:cNvSpPr>
              <a:spLocks noChangeArrowheads="1"/>
            </p:cNvSpPr>
            <p:nvPr/>
          </p:nvSpPr>
          <p:spPr bwMode="auto">
            <a:xfrm>
              <a:off x="1440" y="1532"/>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1622" name="Rectangle 134"/>
            <p:cNvSpPr>
              <a:spLocks noChangeArrowheads="1"/>
            </p:cNvSpPr>
            <p:nvPr/>
          </p:nvSpPr>
          <p:spPr bwMode="auto">
            <a:xfrm>
              <a:off x="1440" y="1341"/>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1623" name="Rectangle 135"/>
            <p:cNvSpPr>
              <a:spLocks noChangeArrowheads="1"/>
            </p:cNvSpPr>
            <p:nvPr/>
          </p:nvSpPr>
          <p:spPr bwMode="auto">
            <a:xfrm>
              <a:off x="1440" y="1150"/>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1624" name="Rectangle 136"/>
            <p:cNvSpPr>
              <a:spLocks noChangeArrowheads="1"/>
            </p:cNvSpPr>
            <p:nvPr/>
          </p:nvSpPr>
          <p:spPr bwMode="auto">
            <a:xfrm>
              <a:off x="1440" y="959"/>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1625" name="Rectangle 137"/>
            <p:cNvSpPr>
              <a:spLocks noChangeArrowheads="1"/>
            </p:cNvSpPr>
            <p:nvPr/>
          </p:nvSpPr>
          <p:spPr bwMode="auto">
            <a:xfrm>
              <a:off x="1440" y="768"/>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1626" name="Line 138"/>
            <p:cNvSpPr>
              <a:spLocks noChangeShapeType="1"/>
            </p:cNvSpPr>
            <p:nvPr/>
          </p:nvSpPr>
          <p:spPr bwMode="auto">
            <a:xfrm>
              <a:off x="1440" y="768"/>
              <a:ext cx="4059" cy="0"/>
            </a:xfrm>
            <a:prstGeom prst="line">
              <a:avLst/>
            </a:prstGeom>
            <a:noFill/>
            <a:ln w="28575" cap="sq">
              <a:solidFill>
                <a:schemeClr val="tx1"/>
              </a:solidFill>
              <a:round/>
            </a:ln>
            <a:effectLst/>
          </p:spPr>
          <p:txBody>
            <a:bodyPr/>
            <a:lstStyle/>
            <a:p>
              <a:endParaRPr lang="zh-CN" altLang="en-US"/>
            </a:p>
          </p:txBody>
        </p:sp>
        <p:sp>
          <p:nvSpPr>
            <p:cNvPr id="831627" name="Line 139"/>
            <p:cNvSpPr>
              <a:spLocks noChangeShapeType="1"/>
            </p:cNvSpPr>
            <p:nvPr/>
          </p:nvSpPr>
          <p:spPr bwMode="auto">
            <a:xfrm>
              <a:off x="1440" y="959"/>
              <a:ext cx="4059" cy="0"/>
            </a:xfrm>
            <a:prstGeom prst="line">
              <a:avLst/>
            </a:prstGeom>
            <a:noFill/>
            <a:ln w="12700">
              <a:solidFill>
                <a:schemeClr val="tx1"/>
              </a:solidFill>
              <a:round/>
            </a:ln>
            <a:effectLst/>
          </p:spPr>
          <p:txBody>
            <a:bodyPr/>
            <a:lstStyle/>
            <a:p>
              <a:endParaRPr lang="zh-CN" altLang="en-US"/>
            </a:p>
          </p:txBody>
        </p:sp>
        <p:sp>
          <p:nvSpPr>
            <p:cNvPr id="831628" name="Line 140"/>
            <p:cNvSpPr>
              <a:spLocks noChangeShapeType="1"/>
            </p:cNvSpPr>
            <p:nvPr/>
          </p:nvSpPr>
          <p:spPr bwMode="auto">
            <a:xfrm>
              <a:off x="1440" y="1150"/>
              <a:ext cx="4059" cy="0"/>
            </a:xfrm>
            <a:prstGeom prst="line">
              <a:avLst/>
            </a:prstGeom>
            <a:noFill/>
            <a:ln w="12700">
              <a:solidFill>
                <a:schemeClr val="tx1"/>
              </a:solidFill>
              <a:round/>
            </a:ln>
            <a:effectLst/>
          </p:spPr>
          <p:txBody>
            <a:bodyPr/>
            <a:lstStyle/>
            <a:p>
              <a:endParaRPr lang="zh-CN" altLang="en-US"/>
            </a:p>
          </p:txBody>
        </p:sp>
        <p:sp>
          <p:nvSpPr>
            <p:cNvPr id="831629" name="Line 141"/>
            <p:cNvSpPr>
              <a:spLocks noChangeShapeType="1"/>
            </p:cNvSpPr>
            <p:nvPr/>
          </p:nvSpPr>
          <p:spPr bwMode="auto">
            <a:xfrm>
              <a:off x="1440" y="1341"/>
              <a:ext cx="4059" cy="0"/>
            </a:xfrm>
            <a:prstGeom prst="line">
              <a:avLst/>
            </a:prstGeom>
            <a:noFill/>
            <a:ln w="12700">
              <a:solidFill>
                <a:schemeClr val="tx1"/>
              </a:solidFill>
              <a:round/>
            </a:ln>
            <a:effectLst/>
          </p:spPr>
          <p:txBody>
            <a:bodyPr/>
            <a:lstStyle/>
            <a:p>
              <a:endParaRPr lang="zh-CN" altLang="en-US"/>
            </a:p>
          </p:txBody>
        </p:sp>
        <p:sp>
          <p:nvSpPr>
            <p:cNvPr id="831630" name="Line 142"/>
            <p:cNvSpPr>
              <a:spLocks noChangeShapeType="1"/>
            </p:cNvSpPr>
            <p:nvPr/>
          </p:nvSpPr>
          <p:spPr bwMode="auto">
            <a:xfrm>
              <a:off x="1440" y="1532"/>
              <a:ext cx="4059" cy="0"/>
            </a:xfrm>
            <a:prstGeom prst="line">
              <a:avLst/>
            </a:prstGeom>
            <a:noFill/>
            <a:ln w="12700">
              <a:solidFill>
                <a:schemeClr val="tx1"/>
              </a:solidFill>
              <a:round/>
            </a:ln>
            <a:effectLst/>
          </p:spPr>
          <p:txBody>
            <a:bodyPr/>
            <a:lstStyle/>
            <a:p>
              <a:endParaRPr lang="zh-CN" altLang="en-US"/>
            </a:p>
          </p:txBody>
        </p:sp>
        <p:sp>
          <p:nvSpPr>
            <p:cNvPr id="831631" name="Line 143"/>
            <p:cNvSpPr>
              <a:spLocks noChangeShapeType="1"/>
            </p:cNvSpPr>
            <p:nvPr/>
          </p:nvSpPr>
          <p:spPr bwMode="auto">
            <a:xfrm>
              <a:off x="1440" y="1723"/>
              <a:ext cx="4059" cy="0"/>
            </a:xfrm>
            <a:prstGeom prst="line">
              <a:avLst/>
            </a:prstGeom>
            <a:noFill/>
            <a:ln w="12700">
              <a:solidFill>
                <a:schemeClr val="tx1"/>
              </a:solidFill>
              <a:round/>
            </a:ln>
            <a:effectLst/>
          </p:spPr>
          <p:txBody>
            <a:bodyPr/>
            <a:lstStyle/>
            <a:p>
              <a:endParaRPr lang="zh-CN" altLang="en-US"/>
            </a:p>
          </p:txBody>
        </p:sp>
        <p:sp>
          <p:nvSpPr>
            <p:cNvPr id="831632" name="Line 144"/>
            <p:cNvSpPr>
              <a:spLocks noChangeShapeType="1"/>
            </p:cNvSpPr>
            <p:nvPr/>
          </p:nvSpPr>
          <p:spPr bwMode="auto">
            <a:xfrm>
              <a:off x="1440" y="1914"/>
              <a:ext cx="4059" cy="0"/>
            </a:xfrm>
            <a:prstGeom prst="line">
              <a:avLst/>
            </a:prstGeom>
            <a:noFill/>
            <a:ln w="12700">
              <a:solidFill>
                <a:schemeClr val="tx1"/>
              </a:solidFill>
              <a:round/>
            </a:ln>
            <a:effectLst/>
          </p:spPr>
          <p:txBody>
            <a:bodyPr/>
            <a:lstStyle/>
            <a:p>
              <a:endParaRPr lang="zh-CN" altLang="en-US"/>
            </a:p>
          </p:txBody>
        </p:sp>
        <p:sp>
          <p:nvSpPr>
            <p:cNvPr id="831633" name="Line 145"/>
            <p:cNvSpPr>
              <a:spLocks noChangeShapeType="1"/>
            </p:cNvSpPr>
            <p:nvPr/>
          </p:nvSpPr>
          <p:spPr bwMode="auto">
            <a:xfrm>
              <a:off x="1440" y="2105"/>
              <a:ext cx="4059" cy="0"/>
            </a:xfrm>
            <a:prstGeom prst="line">
              <a:avLst/>
            </a:prstGeom>
            <a:noFill/>
            <a:ln w="12700">
              <a:solidFill>
                <a:schemeClr val="tx1"/>
              </a:solidFill>
              <a:round/>
            </a:ln>
            <a:effectLst/>
          </p:spPr>
          <p:txBody>
            <a:bodyPr/>
            <a:lstStyle/>
            <a:p>
              <a:endParaRPr lang="zh-CN" altLang="en-US"/>
            </a:p>
          </p:txBody>
        </p:sp>
        <p:sp>
          <p:nvSpPr>
            <p:cNvPr id="831634" name="Line 146"/>
            <p:cNvSpPr>
              <a:spLocks noChangeShapeType="1"/>
            </p:cNvSpPr>
            <p:nvPr/>
          </p:nvSpPr>
          <p:spPr bwMode="auto">
            <a:xfrm>
              <a:off x="1440" y="2296"/>
              <a:ext cx="4059" cy="0"/>
            </a:xfrm>
            <a:prstGeom prst="line">
              <a:avLst/>
            </a:prstGeom>
            <a:noFill/>
            <a:ln w="12700">
              <a:solidFill>
                <a:schemeClr val="tx1"/>
              </a:solidFill>
              <a:round/>
            </a:ln>
            <a:effectLst/>
          </p:spPr>
          <p:txBody>
            <a:bodyPr/>
            <a:lstStyle/>
            <a:p>
              <a:endParaRPr lang="zh-CN" altLang="en-US"/>
            </a:p>
          </p:txBody>
        </p:sp>
        <p:sp>
          <p:nvSpPr>
            <p:cNvPr id="831635" name="Line 147"/>
            <p:cNvSpPr>
              <a:spLocks noChangeShapeType="1"/>
            </p:cNvSpPr>
            <p:nvPr/>
          </p:nvSpPr>
          <p:spPr bwMode="auto">
            <a:xfrm>
              <a:off x="1440" y="2487"/>
              <a:ext cx="4059" cy="0"/>
            </a:xfrm>
            <a:prstGeom prst="line">
              <a:avLst/>
            </a:prstGeom>
            <a:noFill/>
            <a:ln w="12700">
              <a:solidFill>
                <a:schemeClr val="tx1"/>
              </a:solidFill>
              <a:round/>
            </a:ln>
            <a:effectLst/>
          </p:spPr>
          <p:txBody>
            <a:bodyPr/>
            <a:lstStyle/>
            <a:p>
              <a:endParaRPr lang="zh-CN" altLang="en-US"/>
            </a:p>
          </p:txBody>
        </p:sp>
        <p:sp>
          <p:nvSpPr>
            <p:cNvPr id="831636" name="Line 148"/>
            <p:cNvSpPr>
              <a:spLocks noChangeShapeType="1"/>
            </p:cNvSpPr>
            <p:nvPr/>
          </p:nvSpPr>
          <p:spPr bwMode="auto">
            <a:xfrm>
              <a:off x="1440" y="2678"/>
              <a:ext cx="4059" cy="0"/>
            </a:xfrm>
            <a:prstGeom prst="line">
              <a:avLst/>
            </a:prstGeom>
            <a:noFill/>
            <a:ln w="12700">
              <a:solidFill>
                <a:schemeClr val="tx1"/>
              </a:solidFill>
              <a:round/>
            </a:ln>
            <a:effectLst/>
          </p:spPr>
          <p:txBody>
            <a:bodyPr/>
            <a:lstStyle/>
            <a:p>
              <a:endParaRPr lang="zh-CN" altLang="en-US"/>
            </a:p>
          </p:txBody>
        </p:sp>
        <p:sp>
          <p:nvSpPr>
            <p:cNvPr id="831637" name="Line 149"/>
            <p:cNvSpPr>
              <a:spLocks noChangeShapeType="1"/>
            </p:cNvSpPr>
            <p:nvPr/>
          </p:nvSpPr>
          <p:spPr bwMode="auto">
            <a:xfrm>
              <a:off x="1440" y="2869"/>
              <a:ext cx="4059" cy="0"/>
            </a:xfrm>
            <a:prstGeom prst="line">
              <a:avLst/>
            </a:prstGeom>
            <a:noFill/>
            <a:ln w="12700">
              <a:solidFill>
                <a:schemeClr val="tx1"/>
              </a:solidFill>
              <a:round/>
            </a:ln>
            <a:effectLst/>
          </p:spPr>
          <p:txBody>
            <a:bodyPr/>
            <a:lstStyle/>
            <a:p>
              <a:endParaRPr lang="zh-CN" altLang="en-US"/>
            </a:p>
          </p:txBody>
        </p:sp>
        <p:sp>
          <p:nvSpPr>
            <p:cNvPr id="831638" name="Line 150"/>
            <p:cNvSpPr>
              <a:spLocks noChangeShapeType="1"/>
            </p:cNvSpPr>
            <p:nvPr/>
          </p:nvSpPr>
          <p:spPr bwMode="auto">
            <a:xfrm>
              <a:off x="1440" y="3060"/>
              <a:ext cx="4059" cy="0"/>
            </a:xfrm>
            <a:prstGeom prst="line">
              <a:avLst/>
            </a:prstGeom>
            <a:noFill/>
            <a:ln w="12700">
              <a:solidFill>
                <a:schemeClr val="tx1"/>
              </a:solidFill>
              <a:round/>
            </a:ln>
            <a:effectLst/>
          </p:spPr>
          <p:txBody>
            <a:bodyPr/>
            <a:lstStyle/>
            <a:p>
              <a:endParaRPr lang="zh-CN" altLang="en-US"/>
            </a:p>
          </p:txBody>
        </p:sp>
        <p:sp>
          <p:nvSpPr>
            <p:cNvPr id="831639" name="Line 151"/>
            <p:cNvSpPr>
              <a:spLocks noChangeShapeType="1"/>
            </p:cNvSpPr>
            <p:nvPr/>
          </p:nvSpPr>
          <p:spPr bwMode="auto">
            <a:xfrm>
              <a:off x="1440" y="3251"/>
              <a:ext cx="4059" cy="0"/>
            </a:xfrm>
            <a:prstGeom prst="line">
              <a:avLst/>
            </a:prstGeom>
            <a:noFill/>
            <a:ln w="12700">
              <a:solidFill>
                <a:schemeClr val="tx1"/>
              </a:solidFill>
              <a:round/>
            </a:ln>
            <a:effectLst/>
          </p:spPr>
          <p:txBody>
            <a:bodyPr/>
            <a:lstStyle/>
            <a:p>
              <a:endParaRPr lang="zh-CN" altLang="en-US"/>
            </a:p>
          </p:txBody>
        </p:sp>
        <p:sp>
          <p:nvSpPr>
            <p:cNvPr id="831640" name="Line 152"/>
            <p:cNvSpPr>
              <a:spLocks noChangeShapeType="1"/>
            </p:cNvSpPr>
            <p:nvPr/>
          </p:nvSpPr>
          <p:spPr bwMode="auto">
            <a:xfrm>
              <a:off x="1440" y="3442"/>
              <a:ext cx="4059" cy="0"/>
            </a:xfrm>
            <a:prstGeom prst="line">
              <a:avLst/>
            </a:prstGeom>
            <a:noFill/>
            <a:ln w="28575" cap="sq">
              <a:solidFill>
                <a:schemeClr val="tx1"/>
              </a:solidFill>
              <a:round/>
            </a:ln>
            <a:effectLst/>
          </p:spPr>
          <p:txBody>
            <a:bodyPr/>
            <a:lstStyle/>
            <a:p>
              <a:endParaRPr lang="zh-CN" altLang="en-US"/>
            </a:p>
          </p:txBody>
        </p:sp>
        <p:sp>
          <p:nvSpPr>
            <p:cNvPr id="831641" name="Line 153"/>
            <p:cNvSpPr>
              <a:spLocks noChangeShapeType="1"/>
            </p:cNvSpPr>
            <p:nvPr/>
          </p:nvSpPr>
          <p:spPr bwMode="auto">
            <a:xfrm>
              <a:off x="1440" y="768"/>
              <a:ext cx="0" cy="2674"/>
            </a:xfrm>
            <a:prstGeom prst="line">
              <a:avLst/>
            </a:prstGeom>
            <a:noFill/>
            <a:ln w="28575" cap="sq">
              <a:solidFill>
                <a:schemeClr val="tx1"/>
              </a:solidFill>
              <a:round/>
            </a:ln>
            <a:effectLst/>
          </p:spPr>
          <p:txBody>
            <a:bodyPr/>
            <a:lstStyle/>
            <a:p>
              <a:endParaRPr lang="zh-CN" altLang="en-US"/>
            </a:p>
          </p:txBody>
        </p:sp>
        <p:sp>
          <p:nvSpPr>
            <p:cNvPr id="831642" name="Line 154"/>
            <p:cNvSpPr>
              <a:spLocks noChangeShapeType="1"/>
            </p:cNvSpPr>
            <p:nvPr/>
          </p:nvSpPr>
          <p:spPr bwMode="auto">
            <a:xfrm>
              <a:off x="5499" y="768"/>
              <a:ext cx="0" cy="2674"/>
            </a:xfrm>
            <a:prstGeom prst="line">
              <a:avLst/>
            </a:prstGeom>
            <a:noFill/>
            <a:ln w="28575" cap="sq">
              <a:solidFill>
                <a:schemeClr val="tx1"/>
              </a:solidFill>
              <a:round/>
            </a:ln>
            <a:effectLst/>
          </p:spPr>
          <p:txBody>
            <a:bodyPr/>
            <a:lstStyle/>
            <a:p>
              <a:endParaRPr lang="zh-CN" altLang="en-US"/>
            </a:p>
          </p:txBody>
        </p:sp>
        <p:sp>
          <p:nvSpPr>
            <p:cNvPr id="831643" name="Line 155"/>
            <p:cNvSpPr>
              <a:spLocks noChangeShapeType="1"/>
            </p:cNvSpPr>
            <p:nvPr/>
          </p:nvSpPr>
          <p:spPr bwMode="auto">
            <a:xfrm>
              <a:off x="4923" y="2296"/>
              <a:ext cx="0" cy="1146"/>
            </a:xfrm>
            <a:prstGeom prst="line">
              <a:avLst/>
            </a:prstGeom>
            <a:noFill/>
            <a:ln w="12700">
              <a:solidFill>
                <a:schemeClr val="tx1"/>
              </a:solidFill>
              <a:round/>
            </a:ln>
            <a:effectLst/>
          </p:spPr>
          <p:txBody>
            <a:bodyPr/>
            <a:lstStyle/>
            <a:p>
              <a:endParaRPr lang="zh-CN" altLang="en-US"/>
            </a:p>
          </p:txBody>
        </p:sp>
        <p:sp>
          <p:nvSpPr>
            <p:cNvPr id="831644" name="Line 156"/>
            <p:cNvSpPr>
              <a:spLocks noChangeShapeType="1"/>
            </p:cNvSpPr>
            <p:nvPr/>
          </p:nvSpPr>
          <p:spPr bwMode="auto">
            <a:xfrm>
              <a:off x="2619" y="3251"/>
              <a:ext cx="0" cy="191"/>
            </a:xfrm>
            <a:prstGeom prst="line">
              <a:avLst/>
            </a:prstGeom>
            <a:noFill/>
            <a:ln w="12700">
              <a:solidFill>
                <a:schemeClr val="tx1"/>
              </a:solidFill>
              <a:round/>
            </a:ln>
            <a:effectLst/>
          </p:spPr>
          <p:txBody>
            <a:bodyPr/>
            <a:lstStyle/>
            <a:p>
              <a:endParaRPr lang="zh-CN" altLang="en-US"/>
            </a:p>
          </p:txBody>
        </p:sp>
        <p:sp>
          <p:nvSpPr>
            <p:cNvPr id="831645" name="Line 157"/>
            <p:cNvSpPr>
              <a:spLocks noChangeShapeType="1"/>
            </p:cNvSpPr>
            <p:nvPr/>
          </p:nvSpPr>
          <p:spPr bwMode="auto">
            <a:xfrm>
              <a:off x="3195" y="3251"/>
              <a:ext cx="0" cy="191"/>
            </a:xfrm>
            <a:prstGeom prst="line">
              <a:avLst/>
            </a:prstGeom>
            <a:noFill/>
            <a:ln w="12700">
              <a:solidFill>
                <a:schemeClr val="tx1"/>
              </a:solidFill>
              <a:round/>
            </a:ln>
            <a:effectLst/>
          </p:spPr>
          <p:txBody>
            <a:bodyPr/>
            <a:lstStyle/>
            <a:p>
              <a:endParaRPr lang="zh-CN" altLang="en-US"/>
            </a:p>
          </p:txBody>
        </p:sp>
        <p:sp>
          <p:nvSpPr>
            <p:cNvPr id="831646" name="Line 158"/>
            <p:cNvSpPr>
              <a:spLocks noChangeShapeType="1"/>
            </p:cNvSpPr>
            <p:nvPr/>
          </p:nvSpPr>
          <p:spPr bwMode="auto">
            <a:xfrm>
              <a:off x="3771" y="3251"/>
              <a:ext cx="0" cy="191"/>
            </a:xfrm>
            <a:prstGeom prst="line">
              <a:avLst/>
            </a:prstGeom>
            <a:noFill/>
            <a:ln w="12700">
              <a:solidFill>
                <a:schemeClr val="tx1"/>
              </a:solidFill>
              <a:round/>
            </a:ln>
            <a:effectLst/>
          </p:spPr>
          <p:txBody>
            <a:bodyPr/>
            <a:lstStyle/>
            <a:p>
              <a:endParaRPr lang="zh-CN" altLang="en-US"/>
            </a:p>
          </p:txBody>
        </p:sp>
        <p:sp>
          <p:nvSpPr>
            <p:cNvPr id="831647" name="Line 159"/>
            <p:cNvSpPr>
              <a:spLocks noChangeShapeType="1"/>
            </p:cNvSpPr>
            <p:nvPr/>
          </p:nvSpPr>
          <p:spPr bwMode="auto">
            <a:xfrm>
              <a:off x="4347" y="3251"/>
              <a:ext cx="0" cy="191"/>
            </a:xfrm>
            <a:prstGeom prst="line">
              <a:avLst/>
            </a:prstGeom>
            <a:noFill/>
            <a:ln w="12700">
              <a:solidFill>
                <a:schemeClr val="tx1"/>
              </a:solidFill>
              <a:round/>
            </a:ln>
            <a:effectLst/>
          </p:spPr>
          <p:txBody>
            <a:bodyPr/>
            <a:lstStyle/>
            <a:p>
              <a:endParaRPr lang="zh-CN" altLang="en-US"/>
            </a:p>
          </p:txBody>
        </p:sp>
      </p:grpSp>
      <p:sp>
        <p:nvSpPr>
          <p:cNvPr id="831648" name="AutoShape 160"/>
          <p:cNvSpPr>
            <a:spLocks noChangeArrowheads="1"/>
          </p:cNvSpPr>
          <p:nvPr/>
        </p:nvSpPr>
        <p:spPr bwMode="auto">
          <a:xfrm>
            <a:off x="685800" y="1828800"/>
            <a:ext cx="3581400" cy="32004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a:latin typeface="等线 Light" panose="02010600030101010101" pitchFamily="2" charset="-122"/>
                <a:ea typeface="等线 Light" panose="02010600030101010101" pitchFamily="2" charset="-122"/>
              </a:rPr>
              <a:t>         </a:t>
            </a:r>
            <a:r>
              <a:rPr lang="zh-CN" altLang="en-US" sz="2400" b="1">
                <a:latin typeface="等线 Light" panose="02010600030101010101" pitchFamily="2" charset="-122"/>
                <a:ea typeface="等线 Light" panose="02010600030101010101" pitchFamily="2" charset="-122"/>
              </a:rPr>
              <a:t>在汇编语言中寄存器</a:t>
            </a:r>
            <a:r>
              <a:rPr lang="en-US" altLang="zh-CN" sz="2400" b="1">
                <a:latin typeface="等线 Light" panose="02010600030101010101" pitchFamily="2" charset="-122"/>
                <a:ea typeface="等线 Light" panose="02010600030101010101" pitchFamily="2" charset="-122"/>
              </a:rPr>
              <a:t>R0</a:t>
            </a:r>
            <a:r>
              <a:rPr lang="zh-CN" altLang="en-US" sz="2400" b="1">
                <a:latin typeface="等线 Light" panose="02010600030101010101" pitchFamily="2" charset="-122"/>
                <a:ea typeface="等线 Light" panose="02010600030101010101" pitchFamily="2" charset="-122"/>
              </a:rPr>
              <a:t>～</a:t>
            </a:r>
            <a:r>
              <a:rPr lang="en-US" altLang="zh-CN" sz="2400" b="1">
                <a:latin typeface="等线 Light" panose="02010600030101010101" pitchFamily="2" charset="-122"/>
                <a:ea typeface="等线 Light" panose="02010600030101010101" pitchFamily="2" charset="-122"/>
              </a:rPr>
              <a:t>R13</a:t>
            </a:r>
            <a:r>
              <a:rPr lang="zh-CN" altLang="en-US" sz="2400" b="1">
                <a:latin typeface="等线 Light" panose="02010600030101010101" pitchFamily="2" charset="-122"/>
                <a:ea typeface="等线 Light" panose="02010600030101010101" pitchFamily="2" charset="-122"/>
              </a:rPr>
              <a:t>为保存数据或地址值的</a:t>
            </a:r>
            <a:r>
              <a:rPr lang="zh-CN" altLang="en-US" sz="2400" b="1">
                <a:solidFill>
                  <a:srgbClr val="FF0000"/>
                </a:solidFill>
                <a:latin typeface="等线 Light" panose="02010600030101010101" pitchFamily="2" charset="-122"/>
                <a:ea typeface="等线 Light" panose="02010600030101010101" pitchFamily="2" charset="-122"/>
              </a:rPr>
              <a:t>通用寄存器</a:t>
            </a:r>
            <a:r>
              <a:rPr lang="zh-CN" altLang="en-US" sz="2400" b="1">
                <a:latin typeface="等线 Light" panose="02010600030101010101" pitchFamily="2" charset="-122"/>
                <a:ea typeface="等线 Light" panose="02010600030101010101" pitchFamily="2" charset="-122"/>
              </a:rPr>
              <a:t>。它们是完全通用的寄存器，不会被体系结构作为特殊用途，并且可用于任何使用通用寄存器的指令。</a:t>
            </a:r>
            <a:endParaRPr lang="zh-CN" altLang="en-US" sz="2400" b="1">
              <a:latin typeface="等线 Light" panose="02010600030101010101" pitchFamily="2" charset="-122"/>
              <a:ea typeface="等线 Light" panose="02010600030101010101" pitchFamily="2" charset="-122"/>
            </a:endParaRPr>
          </a:p>
        </p:txBody>
      </p:sp>
      <p:sp>
        <p:nvSpPr>
          <p:cNvPr id="54"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1601"/>
                                        </p:tgtEl>
                                        <p:attrNameLst>
                                          <p:attrName>style.visibility</p:attrName>
                                        </p:attrNameLst>
                                      </p:cBhvr>
                                      <p:to>
                                        <p:strVal val="visible"/>
                                      </p:to>
                                    </p:set>
                                    <p:animEffect transition="in" filter="wipe(left)">
                                      <p:cBhvr>
                                        <p:cTn id="7" dur="500"/>
                                        <p:tgtEl>
                                          <p:spTgt spid="83160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31648"/>
                                        </p:tgtEl>
                                        <p:attrNameLst>
                                          <p:attrName>style.visibility</p:attrName>
                                        </p:attrNameLst>
                                      </p:cBhvr>
                                      <p:to>
                                        <p:strVal val="visible"/>
                                      </p:to>
                                    </p:set>
                                    <p:anim calcmode="lin" valueType="num">
                                      <p:cBhvr additive="base">
                                        <p:cTn id="11" dur="500" fill="hold"/>
                                        <p:tgtEl>
                                          <p:spTgt spid="831648"/>
                                        </p:tgtEl>
                                        <p:attrNameLst>
                                          <p:attrName>ppt_x</p:attrName>
                                        </p:attrNameLst>
                                      </p:cBhvr>
                                      <p:tavLst>
                                        <p:tav tm="0">
                                          <p:val>
                                            <p:strVal val="0-#ppt_w/2"/>
                                          </p:val>
                                        </p:tav>
                                        <p:tav tm="100000">
                                          <p:val>
                                            <p:strVal val="#ppt_x"/>
                                          </p:val>
                                        </p:tav>
                                      </p:tavLst>
                                    </p:anim>
                                    <p:anim calcmode="lin" valueType="num">
                                      <p:cBhvr additive="base">
                                        <p:cTn id="12" dur="500" fill="hold"/>
                                        <p:tgtEl>
                                          <p:spTgt spid="8316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64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71" name="灯片编号占位符 4"/>
          <p:cNvSpPr>
            <a:spLocks noGrp="1"/>
          </p:cNvSpPr>
          <p:nvPr>
            <p:ph type="sldNum" sz="quarter" idx="11"/>
          </p:nvPr>
        </p:nvSpPr>
        <p:spPr/>
        <p:txBody>
          <a:bodyPr/>
          <a:lstStyle/>
          <a:p>
            <a:fld id="{DEF98607-C83A-48EC-81B0-A385D6040584}" type="slidenum">
              <a:rPr lang="en-US" altLang="zh-CN"/>
            </a:fld>
            <a:endParaRPr lang="en-US" altLang="zh-CN" b="0"/>
          </a:p>
        </p:txBody>
      </p:sp>
      <p:graphicFrame>
        <p:nvGraphicFramePr>
          <p:cNvPr id="832514"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832625" name="Group 113"/>
          <p:cNvGrpSpPr/>
          <p:nvPr/>
        </p:nvGrpSpPr>
        <p:grpSpPr bwMode="auto">
          <a:xfrm>
            <a:off x="2316163" y="1216025"/>
            <a:ext cx="6443662" cy="4244975"/>
            <a:chOff x="1440" y="768"/>
            <a:chExt cx="4059" cy="2674"/>
          </a:xfrm>
        </p:grpSpPr>
        <p:sp>
          <p:nvSpPr>
            <p:cNvPr id="832626" name="Rectangle 114"/>
            <p:cNvSpPr>
              <a:spLocks noChangeArrowheads="1"/>
            </p:cNvSpPr>
            <p:nvPr/>
          </p:nvSpPr>
          <p:spPr bwMode="auto">
            <a:xfrm>
              <a:off x="4923"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32627" name="Rectangle 115"/>
            <p:cNvSpPr>
              <a:spLocks noChangeArrowheads="1"/>
            </p:cNvSpPr>
            <p:nvPr/>
          </p:nvSpPr>
          <p:spPr bwMode="auto">
            <a:xfrm>
              <a:off x="4347"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32628" name="Rectangle 116"/>
            <p:cNvSpPr>
              <a:spLocks noChangeArrowheads="1"/>
            </p:cNvSpPr>
            <p:nvPr/>
          </p:nvSpPr>
          <p:spPr bwMode="auto">
            <a:xfrm>
              <a:off x="3771"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32629" name="Rectangle 117"/>
            <p:cNvSpPr>
              <a:spLocks noChangeArrowheads="1"/>
            </p:cNvSpPr>
            <p:nvPr/>
          </p:nvSpPr>
          <p:spPr bwMode="auto">
            <a:xfrm>
              <a:off x="3195"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32630" name="Rectangle 118"/>
            <p:cNvSpPr>
              <a:spLocks noChangeArrowheads="1"/>
            </p:cNvSpPr>
            <p:nvPr/>
          </p:nvSpPr>
          <p:spPr bwMode="auto">
            <a:xfrm>
              <a:off x="2619" y="3251"/>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32631" name="Rectangle 119"/>
            <p:cNvSpPr>
              <a:spLocks noChangeArrowheads="1"/>
            </p:cNvSpPr>
            <p:nvPr/>
          </p:nvSpPr>
          <p:spPr bwMode="auto">
            <a:xfrm>
              <a:off x="1440" y="3251"/>
              <a:ext cx="117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2632" name="Rectangle 120"/>
            <p:cNvSpPr>
              <a:spLocks noChangeArrowheads="1"/>
            </p:cNvSpPr>
            <p:nvPr/>
          </p:nvSpPr>
          <p:spPr bwMode="auto">
            <a:xfrm>
              <a:off x="4923" y="3060"/>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32633" name="Rectangle 121"/>
            <p:cNvSpPr>
              <a:spLocks noChangeArrowheads="1"/>
            </p:cNvSpPr>
            <p:nvPr/>
          </p:nvSpPr>
          <p:spPr bwMode="auto">
            <a:xfrm>
              <a:off x="1440" y="3060"/>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2634" name="Rectangle 122"/>
            <p:cNvSpPr>
              <a:spLocks noChangeArrowheads="1"/>
            </p:cNvSpPr>
            <p:nvPr/>
          </p:nvSpPr>
          <p:spPr bwMode="auto">
            <a:xfrm>
              <a:off x="4923" y="2869"/>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32635" name="Rectangle 123"/>
            <p:cNvSpPr>
              <a:spLocks noChangeArrowheads="1"/>
            </p:cNvSpPr>
            <p:nvPr/>
          </p:nvSpPr>
          <p:spPr bwMode="auto">
            <a:xfrm>
              <a:off x="1440" y="2869"/>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2636" name="Rectangle 124"/>
            <p:cNvSpPr>
              <a:spLocks noChangeArrowheads="1"/>
            </p:cNvSpPr>
            <p:nvPr/>
          </p:nvSpPr>
          <p:spPr bwMode="auto">
            <a:xfrm>
              <a:off x="4923" y="2678"/>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32637" name="Rectangle 125"/>
            <p:cNvSpPr>
              <a:spLocks noChangeArrowheads="1"/>
            </p:cNvSpPr>
            <p:nvPr/>
          </p:nvSpPr>
          <p:spPr bwMode="auto">
            <a:xfrm>
              <a:off x="1440" y="2678"/>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2638" name="Rectangle 126"/>
            <p:cNvSpPr>
              <a:spLocks noChangeArrowheads="1"/>
            </p:cNvSpPr>
            <p:nvPr/>
          </p:nvSpPr>
          <p:spPr bwMode="auto">
            <a:xfrm>
              <a:off x="4923" y="2487"/>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R9_fiq</a:t>
              </a:r>
              <a:endParaRPr kumimoji="0" lang="en-US" altLang="zh-CN" sz="1400">
                <a:latin typeface="Tahoma" panose="020B0604030504040204" pitchFamily="34" charset="0"/>
                <a:ea typeface="宋体" panose="02010600030101010101" pitchFamily="2" charset="-122"/>
              </a:endParaRPr>
            </a:p>
          </p:txBody>
        </p:sp>
        <p:sp>
          <p:nvSpPr>
            <p:cNvPr id="832639" name="Rectangle 127"/>
            <p:cNvSpPr>
              <a:spLocks noChangeArrowheads="1"/>
            </p:cNvSpPr>
            <p:nvPr/>
          </p:nvSpPr>
          <p:spPr bwMode="auto">
            <a:xfrm>
              <a:off x="1440" y="2487"/>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2640" name="Rectangle 128"/>
            <p:cNvSpPr>
              <a:spLocks noChangeArrowheads="1"/>
            </p:cNvSpPr>
            <p:nvPr/>
          </p:nvSpPr>
          <p:spPr bwMode="auto">
            <a:xfrm>
              <a:off x="4923" y="2296"/>
              <a:ext cx="576"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R8_fiq</a:t>
              </a:r>
              <a:endParaRPr kumimoji="0" lang="en-US" altLang="zh-CN" sz="1400">
                <a:latin typeface="Tahoma" panose="020B0604030504040204" pitchFamily="34" charset="0"/>
                <a:ea typeface="宋体" panose="02010600030101010101" pitchFamily="2" charset="-122"/>
              </a:endParaRPr>
            </a:p>
          </p:txBody>
        </p:sp>
        <p:sp>
          <p:nvSpPr>
            <p:cNvPr id="832641" name="Rectangle 129"/>
            <p:cNvSpPr>
              <a:spLocks noChangeArrowheads="1"/>
            </p:cNvSpPr>
            <p:nvPr/>
          </p:nvSpPr>
          <p:spPr bwMode="auto">
            <a:xfrm>
              <a:off x="1440" y="2296"/>
              <a:ext cx="3483"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2642" name="Rectangle 130"/>
            <p:cNvSpPr>
              <a:spLocks noChangeArrowheads="1"/>
            </p:cNvSpPr>
            <p:nvPr/>
          </p:nvSpPr>
          <p:spPr bwMode="auto">
            <a:xfrm>
              <a:off x="1440" y="2105"/>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2643" name="Rectangle 131"/>
            <p:cNvSpPr>
              <a:spLocks noChangeArrowheads="1"/>
            </p:cNvSpPr>
            <p:nvPr/>
          </p:nvSpPr>
          <p:spPr bwMode="auto">
            <a:xfrm>
              <a:off x="1440" y="1914"/>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2644" name="Rectangle 132"/>
            <p:cNvSpPr>
              <a:spLocks noChangeArrowheads="1"/>
            </p:cNvSpPr>
            <p:nvPr/>
          </p:nvSpPr>
          <p:spPr bwMode="auto">
            <a:xfrm>
              <a:off x="1440" y="1723"/>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2645" name="Rectangle 133"/>
            <p:cNvSpPr>
              <a:spLocks noChangeArrowheads="1"/>
            </p:cNvSpPr>
            <p:nvPr/>
          </p:nvSpPr>
          <p:spPr bwMode="auto">
            <a:xfrm>
              <a:off x="1440" y="1532"/>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2646" name="Rectangle 134"/>
            <p:cNvSpPr>
              <a:spLocks noChangeArrowheads="1"/>
            </p:cNvSpPr>
            <p:nvPr/>
          </p:nvSpPr>
          <p:spPr bwMode="auto">
            <a:xfrm>
              <a:off x="1440" y="1341"/>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2647" name="Rectangle 135"/>
            <p:cNvSpPr>
              <a:spLocks noChangeArrowheads="1"/>
            </p:cNvSpPr>
            <p:nvPr/>
          </p:nvSpPr>
          <p:spPr bwMode="auto">
            <a:xfrm>
              <a:off x="1440" y="1150"/>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2648" name="Rectangle 136"/>
            <p:cNvSpPr>
              <a:spLocks noChangeArrowheads="1"/>
            </p:cNvSpPr>
            <p:nvPr/>
          </p:nvSpPr>
          <p:spPr bwMode="auto">
            <a:xfrm>
              <a:off x="1440" y="959"/>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2649" name="Rectangle 137"/>
            <p:cNvSpPr>
              <a:spLocks noChangeArrowheads="1"/>
            </p:cNvSpPr>
            <p:nvPr/>
          </p:nvSpPr>
          <p:spPr bwMode="auto">
            <a:xfrm>
              <a:off x="1440" y="768"/>
              <a:ext cx="4059" cy="191"/>
            </a:xfrm>
            <a:prstGeom prst="rect">
              <a:avLst/>
            </a:prstGeom>
            <a:solidFill>
              <a:schemeClr val="hlink"/>
            </a:solidFill>
            <a:ln w="9525">
              <a:noFill/>
              <a:miter lim="800000"/>
            </a:ln>
            <a:effectLst/>
          </p:spPr>
          <p:txBody>
            <a:bodyPr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sp>
          <p:nvSpPr>
            <p:cNvPr id="832650" name="Line 138"/>
            <p:cNvSpPr>
              <a:spLocks noChangeShapeType="1"/>
            </p:cNvSpPr>
            <p:nvPr/>
          </p:nvSpPr>
          <p:spPr bwMode="auto">
            <a:xfrm>
              <a:off x="1440" y="768"/>
              <a:ext cx="4059" cy="0"/>
            </a:xfrm>
            <a:prstGeom prst="line">
              <a:avLst/>
            </a:prstGeom>
            <a:noFill/>
            <a:ln w="28575" cap="sq">
              <a:solidFill>
                <a:schemeClr val="tx1"/>
              </a:solidFill>
              <a:round/>
            </a:ln>
            <a:effectLst/>
          </p:spPr>
          <p:txBody>
            <a:bodyPr/>
            <a:lstStyle/>
            <a:p>
              <a:endParaRPr lang="zh-CN" altLang="en-US"/>
            </a:p>
          </p:txBody>
        </p:sp>
        <p:sp>
          <p:nvSpPr>
            <p:cNvPr id="832651" name="Line 139"/>
            <p:cNvSpPr>
              <a:spLocks noChangeShapeType="1"/>
            </p:cNvSpPr>
            <p:nvPr/>
          </p:nvSpPr>
          <p:spPr bwMode="auto">
            <a:xfrm>
              <a:off x="1440" y="959"/>
              <a:ext cx="4059" cy="0"/>
            </a:xfrm>
            <a:prstGeom prst="line">
              <a:avLst/>
            </a:prstGeom>
            <a:noFill/>
            <a:ln w="12700">
              <a:solidFill>
                <a:schemeClr val="tx1"/>
              </a:solidFill>
              <a:round/>
            </a:ln>
            <a:effectLst/>
          </p:spPr>
          <p:txBody>
            <a:bodyPr/>
            <a:lstStyle/>
            <a:p>
              <a:endParaRPr lang="zh-CN" altLang="en-US"/>
            </a:p>
          </p:txBody>
        </p:sp>
        <p:sp>
          <p:nvSpPr>
            <p:cNvPr id="832652" name="Line 140"/>
            <p:cNvSpPr>
              <a:spLocks noChangeShapeType="1"/>
            </p:cNvSpPr>
            <p:nvPr/>
          </p:nvSpPr>
          <p:spPr bwMode="auto">
            <a:xfrm>
              <a:off x="1440" y="1150"/>
              <a:ext cx="4059" cy="0"/>
            </a:xfrm>
            <a:prstGeom prst="line">
              <a:avLst/>
            </a:prstGeom>
            <a:noFill/>
            <a:ln w="12700">
              <a:solidFill>
                <a:schemeClr val="tx1"/>
              </a:solidFill>
              <a:round/>
            </a:ln>
            <a:effectLst/>
          </p:spPr>
          <p:txBody>
            <a:bodyPr/>
            <a:lstStyle/>
            <a:p>
              <a:endParaRPr lang="zh-CN" altLang="en-US"/>
            </a:p>
          </p:txBody>
        </p:sp>
        <p:sp>
          <p:nvSpPr>
            <p:cNvPr id="832653" name="Line 141"/>
            <p:cNvSpPr>
              <a:spLocks noChangeShapeType="1"/>
            </p:cNvSpPr>
            <p:nvPr/>
          </p:nvSpPr>
          <p:spPr bwMode="auto">
            <a:xfrm>
              <a:off x="1440" y="1341"/>
              <a:ext cx="4059" cy="0"/>
            </a:xfrm>
            <a:prstGeom prst="line">
              <a:avLst/>
            </a:prstGeom>
            <a:noFill/>
            <a:ln w="12700">
              <a:solidFill>
                <a:schemeClr val="tx1"/>
              </a:solidFill>
              <a:round/>
            </a:ln>
            <a:effectLst/>
          </p:spPr>
          <p:txBody>
            <a:bodyPr/>
            <a:lstStyle/>
            <a:p>
              <a:endParaRPr lang="zh-CN" altLang="en-US"/>
            </a:p>
          </p:txBody>
        </p:sp>
        <p:sp>
          <p:nvSpPr>
            <p:cNvPr id="832654" name="Line 142"/>
            <p:cNvSpPr>
              <a:spLocks noChangeShapeType="1"/>
            </p:cNvSpPr>
            <p:nvPr/>
          </p:nvSpPr>
          <p:spPr bwMode="auto">
            <a:xfrm>
              <a:off x="1440" y="1532"/>
              <a:ext cx="4059" cy="0"/>
            </a:xfrm>
            <a:prstGeom prst="line">
              <a:avLst/>
            </a:prstGeom>
            <a:noFill/>
            <a:ln w="12700">
              <a:solidFill>
                <a:schemeClr val="tx1"/>
              </a:solidFill>
              <a:round/>
            </a:ln>
            <a:effectLst/>
          </p:spPr>
          <p:txBody>
            <a:bodyPr/>
            <a:lstStyle/>
            <a:p>
              <a:endParaRPr lang="zh-CN" altLang="en-US"/>
            </a:p>
          </p:txBody>
        </p:sp>
        <p:sp>
          <p:nvSpPr>
            <p:cNvPr id="832655" name="Line 143"/>
            <p:cNvSpPr>
              <a:spLocks noChangeShapeType="1"/>
            </p:cNvSpPr>
            <p:nvPr/>
          </p:nvSpPr>
          <p:spPr bwMode="auto">
            <a:xfrm>
              <a:off x="1440" y="1723"/>
              <a:ext cx="4059" cy="0"/>
            </a:xfrm>
            <a:prstGeom prst="line">
              <a:avLst/>
            </a:prstGeom>
            <a:noFill/>
            <a:ln w="12700">
              <a:solidFill>
                <a:schemeClr val="tx1"/>
              </a:solidFill>
              <a:round/>
            </a:ln>
            <a:effectLst/>
          </p:spPr>
          <p:txBody>
            <a:bodyPr/>
            <a:lstStyle/>
            <a:p>
              <a:endParaRPr lang="zh-CN" altLang="en-US"/>
            </a:p>
          </p:txBody>
        </p:sp>
        <p:sp>
          <p:nvSpPr>
            <p:cNvPr id="832656" name="Line 144"/>
            <p:cNvSpPr>
              <a:spLocks noChangeShapeType="1"/>
            </p:cNvSpPr>
            <p:nvPr/>
          </p:nvSpPr>
          <p:spPr bwMode="auto">
            <a:xfrm>
              <a:off x="1440" y="1914"/>
              <a:ext cx="4059" cy="0"/>
            </a:xfrm>
            <a:prstGeom prst="line">
              <a:avLst/>
            </a:prstGeom>
            <a:noFill/>
            <a:ln w="12700">
              <a:solidFill>
                <a:schemeClr val="tx1"/>
              </a:solidFill>
              <a:round/>
            </a:ln>
            <a:effectLst/>
          </p:spPr>
          <p:txBody>
            <a:bodyPr/>
            <a:lstStyle/>
            <a:p>
              <a:endParaRPr lang="zh-CN" altLang="en-US"/>
            </a:p>
          </p:txBody>
        </p:sp>
        <p:sp>
          <p:nvSpPr>
            <p:cNvPr id="832657" name="Line 145"/>
            <p:cNvSpPr>
              <a:spLocks noChangeShapeType="1"/>
            </p:cNvSpPr>
            <p:nvPr/>
          </p:nvSpPr>
          <p:spPr bwMode="auto">
            <a:xfrm>
              <a:off x="1440" y="2105"/>
              <a:ext cx="4059" cy="0"/>
            </a:xfrm>
            <a:prstGeom prst="line">
              <a:avLst/>
            </a:prstGeom>
            <a:noFill/>
            <a:ln w="12700">
              <a:solidFill>
                <a:schemeClr val="tx1"/>
              </a:solidFill>
              <a:round/>
            </a:ln>
            <a:effectLst/>
          </p:spPr>
          <p:txBody>
            <a:bodyPr/>
            <a:lstStyle/>
            <a:p>
              <a:endParaRPr lang="zh-CN" altLang="en-US"/>
            </a:p>
          </p:txBody>
        </p:sp>
        <p:sp>
          <p:nvSpPr>
            <p:cNvPr id="832658" name="Line 146"/>
            <p:cNvSpPr>
              <a:spLocks noChangeShapeType="1"/>
            </p:cNvSpPr>
            <p:nvPr/>
          </p:nvSpPr>
          <p:spPr bwMode="auto">
            <a:xfrm>
              <a:off x="1440" y="2296"/>
              <a:ext cx="4059" cy="0"/>
            </a:xfrm>
            <a:prstGeom prst="line">
              <a:avLst/>
            </a:prstGeom>
            <a:noFill/>
            <a:ln w="12700">
              <a:solidFill>
                <a:schemeClr val="tx1"/>
              </a:solidFill>
              <a:round/>
            </a:ln>
            <a:effectLst/>
          </p:spPr>
          <p:txBody>
            <a:bodyPr/>
            <a:lstStyle/>
            <a:p>
              <a:endParaRPr lang="zh-CN" altLang="en-US"/>
            </a:p>
          </p:txBody>
        </p:sp>
        <p:sp>
          <p:nvSpPr>
            <p:cNvPr id="832659" name="Line 147"/>
            <p:cNvSpPr>
              <a:spLocks noChangeShapeType="1"/>
            </p:cNvSpPr>
            <p:nvPr/>
          </p:nvSpPr>
          <p:spPr bwMode="auto">
            <a:xfrm>
              <a:off x="1440" y="2487"/>
              <a:ext cx="4059" cy="0"/>
            </a:xfrm>
            <a:prstGeom prst="line">
              <a:avLst/>
            </a:prstGeom>
            <a:noFill/>
            <a:ln w="12700">
              <a:solidFill>
                <a:schemeClr val="tx1"/>
              </a:solidFill>
              <a:round/>
            </a:ln>
            <a:effectLst/>
          </p:spPr>
          <p:txBody>
            <a:bodyPr/>
            <a:lstStyle/>
            <a:p>
              <a:endParaRPr lang="zh-CN" altLang="en-US"/>
            </a:p>
          </p:txBody>
        </p:sp>
        <p:sp>
          <p:nvSpPr>
            <p:cNvPr id="832660" name="Line 148"/>
            <p:cNvSpPr>
              <a:spLocks noChangeShapeType="1"/>
            </p:cNvSpPr>
            <p:nvPr/>
          </p:nvSpPr>
          <p:spPr bwMode="auto">
            <a:xfrm>
              <a:off x="1440" y="2678"/>
              <a:ext cx="4059" cy="0"/>
            </a:xfrm>
            <a:prstGeom prst="line">
              <a:avLst/>
            </a:prstGeom>
            <a:noFill/>
            <a:ln w="12700">
              <a:solidFill>
                <a:schemeClr val="tx1"/>
              </a:solidFill>
              <a:round/>
            </a:ln>
            <a:effectLst/>
          </p:spPr>
          <p:txBody>
            <a:bodyPr/>
            <a:lstStyle/>
            <a:p>
              <a:endParaRPr lang="zh-CN" altLang="en-US"/>
            </a:p>
          </p:txBody>
        </p:sp>
        <p:sp>
          <p:nvSpPr>
            <p:cNvPr id="832661" name="Line 149"/>
            <p:cNvSpPr>
              <a:spLocks noChangeShapeType="1"/>
            </p:cNvSpPr>
            <p:nvPr/>
          </p:nvSpPr>
          <p:spPr bwMode="auto">
            <a:xfrm>
              <a:off x="1440" y="2869"/>
              <a:ext cx="4059" cy="0"/>
            </a:xfrm>
            <a:prstGeom prst="line">
              <a:avLst/>
            </a:prstGeom>
            <a:noFill/>
            <a:ln w="12700">
              <a:solidFill>
                <a:schemeClr val="tx1"/>
              </a:solidFill>
              <a:round/>
            </a:ln>
            <a:effectLst/>
          </p:spPr>
          <p:txBody>
            <a:bodyPr/>
            <a:lstStyle/>
            <a:p>
              <a:endParaRPr lang="zh-CN" altLang="en-US"/>
            </a:p>
          </p:txBody>
        </p:sp>
        <p:sp>
          <p:nvSpPr>
            <p:cNvPr id="832662" name="Line 150"/>
            <p:cNvSpPr>
              <a:spLocks noChangeShapeType="1"/>
            </p:cNvSpPr>
            <p:nvPr/>
          </p:nvSpPr>
          <p:spPr bwMode="auto">
            <a:xfrm>
              <a:off x="1440" y="3060"/>
              <a:ext cx="4059" cy="0"/>
            </a:xfrm>
            <a:prstGeom prst="line">
              <a:avLst/>
            </a:prstGeom>
            <a:noFill/>
            <a:ln w="12700">
              <a:solidFill>
                <a:schemeClr val="tx1"/>
              </a:solidFill>
              <a:round/>
            </a:ln>
            <a:effectLst/>
          </p:spPr>
          <p:txBody>
            <a:bodyPr/>
            <a:lstStyle/>
            <a:p>
              <a:endParaRPr lang="zh-CN" altLang="en-US"/>
            </a:p>
          </p:txBody>
        </p:sp>
        <p:sp>
          <p:nvSpPr>
            <p:cNvPr id="832663" name="Line 151"/>
            <p:cNvSpPr>
              <a:spLocks noChangeShapeType="1"/>
            </p:cNvSpPr>
            <p:nvPr/>
          </p:nvSpPr>
          <p:spPr bwMode="auto">
            <a:xfrm>
              <a:off x="1440" y="3251"/>
              <a:ext cx="4059" cy="0"/>
            </a:xfrm>
            <a:prstGeom prst="line">
              <a:avLst/>
            </a:prstGeom>
            <a:noFill/>
            <a:ln w="12700">
              <a:solidFill>
                <a:schemeClr val="tx1"/>
              </a:solidFill>
              <a:round/>
            </a:ln>
            <a:effectLst/>
          </p:spPr>
          <p:txBody>
            <a:bodyPr/>
            <a:lstStyle/>
            <a:p>
              <a:endParaRPr lang="zh-CN" altLang="en-US"/>
            </a:p>
          </p:txBody>
        </p:sp>
        <p:sp>
          <p:nvSpPr>
            <p:cNvPr id="832664" name="Line 152"/>
            <p:cNvSpPr>
              <a:spLocks noChangeShapeType="1"/>
            </p:cNvSpPr>
            <p:nvPr/>
          </p:nvSpPr>
          <p:spPr bwMode="auto">
            <a:xfrm>
              <a:off x="1440" y="3442"/>
              <a:ext cx="4059" cy="0"/>
            </a:xfrm>
            <a:prstGeom prst="line">
              <a:avLst/>
            </a:prstGeom>
            <a:noFill/>
            <a:ln w="28575" cap="sq">
              <a:solidFill>
                <a:schemeClr val="tx1"/>
              </a:solidFill>
              <a:round/>
            </a:ln>
            <a:effectLst/>
          </p:spPr>
          <p:txBody>
            <a:bodyPr/>
            <a:lstStyle/>
            <a:p>
              <a:endParaRPr lang="zh-CN" altLang="en-US"/>
            </a:p>
          </p:txBody>
        </p:sp>
        <p:sp>
          <p:nvSpPr>
            <p:cNvPr id="832665" name="Line 153"/>
            <p:cNvSpPr>
              <a:spLocks noChangeShapeType="1"/>
            </p:cNvSpPr>
            <p:nvPr/>
          </p:nvSpPr>
          <p:spPr bwMode="auto">
            <a:xfrm>
              <a:off x="1440" y="768"/>
              <a:ext cx="0" cy="2674"/>
            </a:xfrm>
            <a:prstGeom prst="line">
              <a:avLst/>
            </a:prstGeom>
            <a:noFill/>
            <a:ln w="28575" cap="sq">
              <a:solidFill>
                <a:schemeClr val="tx1"/>
              </a:solidFill>
              <a:round/>
            </a:ln>
            <a:effectLst/>
          </p:spPr>
          <p:txBody>
            <a:bodyPr/>
            <a:lstStyle/>
            <a:p>
              <a:endParaRPr lang="zh-CN" altLang="en-US"/>
            </a:p>
          </p:txBody>
        </p:sp>
        <p:sp>
          <p:nvSpPr>
            <p:cNvPr id="832666" name="Line 154"/>
            <p:cNvSpPr>
              <a:spLocks noChangeShapeType="1"/>
            </p:cNvSpPr>
            <p:nvPr/>
          </p:nvSpPr>
          <p:spPr bwMode="auto">
            <a:xfrm>
              <a:off x="5499" y="768"/>
              <a:ext cx="0" cy="2674"/>
            </a:xfrm>
            <a:prstGeom prst="line">
              <a:avLst/>
            </a:prstGeom>
            <a:noFill/>
            <a:ln w="28575" cap="sq">
              <a:solidFill>
                <a:schemeClr val="tx1"/>
              </a:solidFill>
              <a:round/>
            </a:ln>
            <a:effectLst/>
          </p:spPr>
          <p:txBody>
            <a:bodyPr/>
            <a:lstStyle/>
            <a:p>
              <a:endParaRPr lang="zh-CN" altLang="en-US"/>
            </a:p>
          </p:txBody>
        </p:sp>
        <p:sp>
          <p:nvSpPr>
            <p:cNvPr id="832667" name="Line 155"/>
            <p:cNvSpPr>
              <a:spLocks noChangeShapeType="1"/>
            </p:cNvSpPr>
            <p:nvPr/>
          </p:nvSpPr>
          <p:spPr bwMode="auto">
            <a:xfrm>
              <a:off x="4923" y="2296"/>
              <a:ext cx="0" cy="1146"/>
            </a:xfrm>
            <a:prstGeom prst="line">
              <a:avLst/>
            </a:prstGeom>
            <a:noFill/>
            <a:ln w="12700">
              <a:solidFill>
                <a:schemeClr val="tx1"/>
              </a:solidFill>
              <a:round/>
            </a:ln>
            <a:effectLst/>
          </p:spPr>
          <p:txBody>
            <a:bodyPr/>
            <a:lstStyle/>
            <a:p>
              <a:endParaRPr lang="zh-CN" altLang="en-US"/>
            </a:p>
          </p:txBody>
        </p:sp>
        <p:sp>
          <p:nvSpPr>
            <p:cNvPr id="832668" name="Line 156"/>
            <p:cNvSpPr>
              <a:spLocks noChangeShapeType="1"/>
            </p:cNvSpPr>
            <p:nvPr/>
          </p:nvSpPr>
          <p:spPr bwMode="auto">
            <a:xfrm>
              <a:off x="2619" y="3251"/>
              <a:ext cx="0" cy="191"/>
            </a:xfrm>
            <a:prstGeom prst="line">
              <a:avLst/>
            </a:prstGeom>
            <a:noFill/>
            <a:ln w="12700">
              <a:solidFill>
                <a:schemeClr val="tx1"/>
              </a:solidFill>
              <a:round/>
            </a:ln>
            <a:effectLst/>
          </p:spPr>
          <p:txBody>
            <a:bodyPr/>
            <a:lstStyle/>
            <a:p>
              <a:endParaRPr lang="zh-CN" altLang="en-US"/>
            </a:p>
          </p:txBody>
        </p:sp>
        <p:sp>
          <p:nvSpPr>
            <p:cNvPr id="832669" name="Line 157"/>
            <p:cNvSpPr>
              <a:spLocks noChangeShapeType="1"/>
            </p:cNvSpPr>
            <p:nvPr/>
          </p:nvSpPr>
          <p:spPr bwMode="auto">
            <a:xfrm>
              <a:off x="3195" y="3251"/>
              <a:ext cx="0" cy="191"/>
            </a:xfrm>
            <a:prstGeom prst="line">
              <a:avLst/>
            </a:prstGeom>
            <a:noFill/>
            <a:ln w="12700">
              <a:solidFill>
                <a:schemeClr val="tx1"/>
              </a:solidFill>
              <a:round/>
            </a:ln>
            <a:effectLst/>
          </p:spPr>
          <p:txBody>
            <a:bodyPr/>
            <a:lstStyle/>
            <a:p>
              <a:endParaRPr lang="zh-CN" altLang="en-US"/>
            </a:p>
          </p:txBody>
        </p:sp>
        <p:sp>
          <p:nvSpPr>
            <p:cNvPr id="832670" name="Line 158"/>
            <p:cNvSpPr>
              <a:spLocks noChangeShapeType="1"/>
            </p:cNvSpPr>
            <p:nvPr/>
          </p:nvSpPr>
          <p:spPr bwMode="auto">
            <a:xfrm>
              <a:off x="3771" y="3251"/>
              <a:ext cx="0" cy="191"/>
            </a:xfrm>
            <a:prstGeom prst="line">
              <a:avLst/>
            </a:prstGeom>
            <a:noFill/>
            <a:ln w="12700">
              <a:solidFill>
                <a:schemeClr val="tx1"/>
              </a:solidFill>
              <a:round/>
            </a:ln>
            <a:effectLst/>
          </p:spPr>
          <p:txBody>
            <a:bodyPr/>
            <a:lstStyle/>
            <a:p>
              <a:endParaRPr lang="zh-CN" altLang="en-US"/>
            </a:p>
          </p:txBody>
        </p:sp>
        <p:sp>
          <p:nvSpPr>
            <p:cNvPr id="832671" name="Line 159"/>
            <p:cNvSpPr>
              <a:spLocks noChangeShapeType="1"/>
            </p:cNvSpPr>
            <p:nvPr/>
          </p:nvSpPr>
          <p:spPr bwMode="auto">
            <a:xfrm>
              <a:off x="4347" y="3251"/>
              <a:ext cx="0" cy="191"/>
            </a:xfrm>
            <a:prstGeom prst="line">
              <a:avLst/>
            </a:prstGeom>
            <a:noFill/>
            <a:ln w="12700">
              <a:solidFill>
                <a:schemeClr val="tx1"/>
              </a:solidFill>
              <a:round/>
            </a:ln>
            <a:effectLst/>
          </p:spPr>
          <p:txBody>
            <a:bodyPr/>
            <a:lstStyle/>
            <a:p>
              <a:endParaRPr lang="zh-CN" altLang="en-US"/>
            </a:p>
          </p:txBody>
        </p:sp>
      </p:grpSp>
      <p:grpSp>
        <p:nvGrpSpPr>
          <p:cNvPr id="832672" name="Group 160"/>
          <p:cNvGrpSpPr/>
          <p:nvPr/>
        </p:nvGrpSpPr>
        <p:grpSpPr bwMode="auto">
          <a:xfrm>
            <a:off x="2316163" y="1216025"/>
            <a:ext cx="6443662" cy="2425700"/>
            <a:chOff x="1462" y="766"/>
            <a:chExt cx="4059" cy="1528"/>
          </a:xfrm>
        </p:grpSpPr>
        <p:sp>
          <p:nvSpPr>
            <p:cNvPr id="832673" name="Rectangle 161"/>
            <p:cNvSpPr>
              <a:spLocks noChangeArrowheads="1"/>
            </p:cNvSpPr>
            <p:nvPr/>
          </p:nvSpPr>
          <p:spPr bwMode="auto">
            <a:xfrm>
              <a:off x="1462" y="2103"/>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R7</a:t>
              </a:r>
              <a:endParaRPr kumimoji="0" lang="en-US" altLang="zh-CN" sz="1400">
                <a:latin typeface="Tahoma" panose="020B0604030504040204" pitchFamily="34" charset="0"/>
                <a:ea typeface="宋体" panose="02010600030101010101" pitchFamily="2" charset="-122"/>
              </a:endParaRPr>
            </a:p>
          </p:txBody>
        </p:sp>
        <p:sp>
          <p:nvSpPr>
            <p:cNvPr id="832674" name="Rectangle 162"/>
            <p:cNvSpPr>
              <a:spLocks noChangeArrowheads="1"/>
            </p:cNvSpPr>
            <p:nvPr/>
          </p:nvSpPr>
          <p:spPr bwMode="auto">
            <a:xfrm>
              <a:off x="1462" y="1912"/>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R6</a:t>
              </a:r>
              <a:endParaRPr kumimoji="0" lang="en-US" altLang="zh-CN" sz="1400">
                <a:latin typeface="Tahoma" panose="020B0604030504040204" pitchFamily="34" charset="0"/>
                <a:ea typeface="宋体" panose="02010600030101010101" pitchFamily="2" charset="-122"/>
              </a:endParaRPr>
            </a:p>
          </p:txBody>
        </p:sp>
        <p:sp>
          <p:nvSpPr>
            <p:cNvPr id="832675" name="Rectangle 163"/>
            <p:cNvSpPr>
              <a:spLocks noChangeArrowheads="1"/>
            </p:cNvSpPr>
            <p:nvPr/>
          </p:nvSpPr>
          <p:spPr bwMode="auto">
            <a:xfrm>
              <a:off x="1462" y="1721"/>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R5</a:t>
              </a:r>
              <a:endParaRPr kumimoji="0" lang="en-US" altLang="zh-CN" sz="1400">
                <a:latin typeface="Tahoma" panose="020B0604030504040204" pitchFamily="34" charset="0"/>
                <a:ea typeface="宋体" panose="02010600030101010101" pitchFamily="2" charset="-122"/>
              </a:endParaRPr>
            </a:p>
          </p:txBody>
        </p:sp>
        <p:sp>
          <p:nvSpPr>
            <p:cNvPr id="832676" name="Rectangle 164"/>
            <p:cNvSpPr>
              <a:spLocks noChangeArrowheads="1"/>
            </p:cNvSpPr>
            <p:nvPr/>
          </p:nvSpPr>
          <p:spPr bwMode="auto">
            <a:xfrm>
              <a:off x="1462" y="1530"/>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R4</a:t>
              </a:r>
              <a:endParaRPr kumimoji="0" lang="en-US" altLang="zh-CN" sz="1400">
                <a:latin typeface="Tahoma" panose="020B0604030504040204" pitchFamily="34" charset="0"/>
                <a:ea typeface="宋体" panose="02010600030101010101" pitchFamily="2" charset="-122"/>
              </a:endParaRPr>
            </a:p>
          </p:txBody>
        </p:sp>
        <p:sp>
          <p:nvSpPr>
            <p:cNvPr id="832677" name="Rectangle 165"/>
            <p:cNvSpPr>
              <a:spLocks noChangeArrowheads="1"/>
            </p:cNvSpPr>
            <p:nvPr/>
          </p:nvSpPr>
          <p:spPr bwMode="auto">
            <a:xfrm>
              <a:off x="1462" y="1339"/>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R3</a:t>
              </a:r>
              <a:endParaRPr kumimoji="0" lang="en-US" altLang="zh-CN" sz="1400">
                <a:latin typeface="Tahoma" panose="020B0604030504040204" pitchFamily="34" charset="0"/>
                <a:ea typeface="宋体" panose="02010600030101010101" pitchFamily="2" charset="-122"/>
              </a:endParaRPr>
            </a:p>
          </p:txBody>
        </p:sp>
        <p:sp>
          <p:nvSpPr>
            <p:cNvPr id="832678" name="Rectangle 166"/>
            <p:cNvSpPr>
              <a:spLocks noChangeArrowheads="1"/>
            </p:cNvSpPr>
            <p:nvPr/>
          </p:nvSpPr>
          <p:spPr bwMode="auto">
            <a:xfrm>
              <a:off x="1462" y="1148"/>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R2</a:t>
              </a:r>
              <a:endParaRPr kumimoji="0" lang="en-US" altLang="zh-CN" sz="1400">
                <a:latin typeface="Tahoma" panose="020B0604030504040204" pitchFamily="34" charset="0"/>
                <a:ea typeface="宋体" panose="02010600030101010101" pitchFamily="2" charset="-122"/>
              </a:endParaRPr>
            </a:p>
          </p:txBody>
        </p:sp>
        <p:sp>
          <p:nvSpPr>
            <p:cNvPr id="832679" name="Rectangle 167"/>
            <p:cNvSpPr>
              <a:spLocks noChangeArrowheads="1"/>
            </p:cNvSpPr>
            <p:nvPr/>
          </p:nvSpPr>
          <p:spPr bwMode="auto">
            <a:xfrm>
              <a:off x="1462" y="957"/>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a:t>
              </a:r>
              <a:endParaRPr kumimoji="0" lang="en-US" altLang="zh-CN" sz="1400">
                <a:latin typeface="Tahoma" panose="020B0604030504040204" pitchFamily="34" charset="0"/>
                <a:ea typeface="宋体" panose="02010600030101010101" pitchFamily="2" charset="-122"/>
              </a:endParaRPr>
            </a:p>
          </p:txBody>
        </p:sp>
        <p:sp>
          <p:nvSpPr>
            <p:cNvPr id="832680" name="Rectangle 168"/>
            <p:cNvSpPr>
              <a:spLocks noChangeArrowheads="1"/>
            </p:cNvSpPr>
            <p:nvPr/>
          </p:nvSpPr>
          <p:spPr bwMode="auto">
            <a:xfrm>
              <a:off x="1462" y="766"/>
              <a:ext cx="4059" cy="191"/>
            </a:xfrm>
            <a:prstGeom prst="rect">
              <a:avLst/>
            </a:prstGeom>
            <a:solidFill>
              <a:srgbClr val="00CCFF"/>
            </a:solidFill>
            <a:ln w="9525">
              <a:solidFill>
                <a:schemeClr val="tx1"/>
              </a:solidFill>
              <a:miter lim="800000"/>
            </a:ln>
            <a:effectLst/>
          </p:spPr>
          <p:txBody>
            <a:bodyPr lIns="0" rIns="0" anchor="ct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R0</a:t>
              </a:r>
              <a:endParaRPr kumimoji="0" lang="en-US" altLang="zh-CN" sz="1400">
                <a:latin typeface="Tahoma" panose="020B0604030504040204" pitchFamily="34" charset="0"/>
                <a:ea typeface="宋体" panose="02010600030101010101" pitchFamily="2" charset="-122"/>
              </a:endParaRPr>
            </a:p>
          </p:txBody>
        </p:sp>
      </p:grpSp>
      <p:sp>
        <p:nvSpPr>
          <p:cNvPr id="832681" name="AutoShape 169"/>
          <p:cNvSpPr>
            <a:spLocks noChangeArrowheads="1"/>
          </p:cNvSpPr>
          <p:nvPr/>
        </p:nvSpPr>
        <p:spPr bwMode="auto">
          <a:xfrm>
            <a:off x="609600" y="1295400"/>
            <a:ext cx="3124200" cy="25146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a:latin typeface="等线 Light" panose="02010600030101010101" pitchFamily="2" charset="-122"/>
                <a:ea typeface="等线 Light" panose="02010600030101010101" pitchFamily="2" charset="-122"/>
              </a:rPr>
              <a:t>        </a:t>
            </a:r>
            <a:r>
              <a:rPr lang="zh-CN" altLang="en-US" sz="2400" b="1">
                <a:latin typeface="等线 Light" panose="02010600030101010101" pitchFamily="2" charset="-122"/>
                <a:ea typeface="等线 Light" panose="02010600030101010101" pitchFamily="2" charset="-122"/>
              </a:rPr>
              <a:t>其中</a:t>
            </a:r>
            <a:r>
              <a:rPr lang="en-US" altLang="zh-CN" sz="2400" b="1">
                <a:latin typeface="等线 Light" panose="02010600030101010101" pitchFamily="2" charset="-122"/>
                <a:ea typeface="等线 Light" panose="02010600030101010101" pitchFamily="2" charset="-122"/>
              </a:rPr>
              <a:t>R0</a:t>
            </a:r>
            <a:r>
              <a:rPr lang="zh-CN" altLang="en-US" sz="2400" b="1">
                <a:latin typeface="等线 Light" panose="02010600030101010101" pitchFamily="2" charset="-122"/>
                <a:ea typeface="等线 Light" panose="02010600030101010101" pitchFamily="2" charset="-122"/>
              </a:rPr>
              <a:t>～</a:t>
            </a:r>
            <a:r>
              <a:rPr lang="en-US" altLang="zh-CN" sz="2400" b="1">
                <a:latin typeface="等线 Light" panose="02010600030101010101" pitchFamily="2" charset="-122"/>
                <a:ea typeface="等线 Light" panose="02010600030101010101" pitchFamily="2" charset="-122"/>
              </a:rPr>
              <a:t>R7</a:t>
            </a:r>
            <a:r>
              <a:rPr lang="zh-CN" altLang="en-US" sz="2400" b="1">
                <a:latin typeface="等线 Light" panose="02010600030101010101" pitchFamily="2" charset="-122"/>
                <a:ea typeface="等线 Light" panose="02010600030101010101" pitchFamily="2" charset="-122"/>
              </a:rPr>
              <a:t>为</a:t>
            </a:r>
            <a:r>
              <a:rPr lang="zh-CN" altLang="en-US" sz="2400" b="1">
                <a:solidFill>
                  <a:srgbClr val="FF0000"/>
                </a:solidFill>
                <a:latin typeface="等线 Light" panose="02010600030101010101" pitchFamily="2" charset="-122"/>
                <a:ea typeface="等线 Light" panose="02010600030101010101" pitchFamily="2" charset="-122"/>
              </a:rPr>
              <a:t>未分组的寄存器</a:t>
            </a:r>
            <a:r>
              <a:rPr lang="zh-CN" altLang="en-US" sz="2400" b="1">
                <a:latin typeface="等线 Light" panose="02010600030101010101" pitchFamily="2" charset="-122"/>
                <a:ea typeface="等线 Light" panose="02010600030101010101" pitchFamily="2" charset="-122"/>
              </a:rPr>
              <a:t>，也就是说对于任何处理器模式，这些寄存器都对应于相同的</a:t>
            </a:r>
            <a:r>
              <a:rPr lang="en-US" altLang="zh-CN" sz="2400" b="1">
                <a:latin typeface="等线 Light" panose="02010600030101010101" pitchFamily="2" charset="-122"/>
                <a:ea typeface="等线 Light" panose="02010600030101010101" pitchFamily="2" charset="-122"/>
              </a:rPr>
              <a:t>32</a:t>
            </a:r>
            <a:r>
              <a:rPr lang="zh-CN" altLang="en-US" sz="2400" b="1">
                <a:latin typeface="等线 Light" panose="02010600030101010101" pitchFamily="2" charset="-122"/>
                <a:ea typeface="等线 Light" panose="02010600030101010101" pitchFamily="2" charset="-122"/>
              </a:rPr>
              <a:t>位物理寄存器。</a:t>
            </a:r>
            <a:endParaRPr lang="zh-CN" altLang="en-US" sz="2400" b="1">
              <a:latin typeface="等线 Light" panose="02010600030101010101" pitchFamily="2" charset="-122"/>
              <a:ea typeface="等线 Light" panose="02010600030101010101" pitchFamily="2" charset="-122"/>
            </a:endParaRPr>
          </a:p>
        </p:txBody>
      </p:sp>
      <p:sp>
        <p:nvSpPr>
          <p:cNvPr id="63"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2672"/>
                                        </p:tgtEl>
                                        <p:attrNameLst>
                                          <p:attrName>style.visibility</p:attrName>
                                        </p:attrNameLst>
                                      </p:cBhvr>
                                      <p:to>
                                        <p:strVal val="visible"/>
                                      </p:to>
                                    </p:set>
                                    <p:animEffect transition="in" filter="wipe(left)">
                                      <p:cBhvr>
                                        <p:cTn id="7" dur="500"/>
                                        <p:tgtEl>
                                          <p:spTgt spid="83267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32681"/>
                                        </p:tgtEl>
                                        <p:attrNameLst>
                                          <p:attrName>style.visibility</p:attrName>
                                        </p:attrNameLst>
                                      </p:cBhvr>
                                      <p:to>
                                        <p:strVal val="visible"/>
                                      </p:to>
                                    </p:set>
                                    <p:anim calcmode="lin" valueType="num">
                                      <p:cBhvr additive="base">
                                        <p:cTn id="11" dur="500" fill="hold"/>
                                        <p:tgtEl>
                                          <p:spTgt spid="832681"/>
                                        </p:tgtEl>
                                        <p:attrNameLst>
                                          <p:attrName>ppt_x</p:attrName>
                                        </p:attrNameLst>
                                      </p:cBhvr>
                                      <p:tavLst>
                                        <p:tav tm="0">
                                          <p:val>
                                            <p:strVal val="0-#ppt_w/2"/>
                                          </p:val>
                                        </p:tav>
                                        <p:tav tm="100000">
                                          <p:val>
                                            <p:strVal val="#ppt_x"/>
                                          </p:val>
                                        </p:tav>
                                      </p:tavLst>
                                    </p:anim>
                                    <p:anim calcmode="lin" valueType="num">
                                      <p:cBhvr additive="base">
                                        <p:cTn id="12" dur="500" fill="hold"/>
                                        <p:tgtEl>
                                          <p:spTgt spid="832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681"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53" name="灯片编号占位符 4"/>
          <p:cNvSpPr>
            <a:spLocks noGrp="1"/>
          </p:cNvSpPr>
          <p:nvPr>
            <p:ph type="sldNum" sz="quarter" idx="11"/>
          </p:nvPr>
        </p:nvSpPr>
        <p:spPr/>
        <p:txBody>
          <a:bodyPr/>
          <a:lstStyle/>
          <a:p>
            <a:fld id="{4239E0D9-4C81-4411-B6B9-EEB8035F834D}" type="slidenum">
              <a:rPr lang="en-US" altLang="zh-CN"/>
            </a:fld>
            <a:endParaRPr lang="en-US" altLang="zh-CN" b="0"/>
          </a:p>
        </p:txBody>
      </p:sp>
      <p:graphicFrame>
        <p:nvGraphicFramePr>
          <p:cNvPr id="833538"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833649" name="Group 113"/>
          <p:cNvGrpSpPr/>
          <p:nvPr/>
        </p:nvGrpSpPr>
        <p:grpSpPr bwMode="auto">
          <a:xfrm>
            <a:off x="2316163" y="3636963"/>
            <a:ext cx="6443662" cy="2122487"/>
            <a:chOff x="1440" y="2304"/>
            <a:chExt cx="4059" cy="1337"/>
          </a:xfrm>
        </p:grpSpPr>
        <p:sp>
          <p:nvSpPr>
            <p:cNvPr id="833650" name="Rectangle 114"/>
            <p:cNvSpPr>
              <a:spLocks noChangeArrowheads="1"/>
            </p:cNvSpPr>
            <p:nvPr/>
          </p:nvSpPr>
          <p:spPr bwMode="auto">
            <a:xfrm>
              <a:off x="4923" y="3450"/>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R14_fiq</a:t>
              </a:r>
              <a:endParaRPr kumimoji="0" lang="en-US" altLang="zh-CN" sz="1400">
                <a:latin typeface="Tahoma" panose="020B0604030504040204" pitchFamily="34" charset="0"/>
                <a:ea typeface="宋体" panose="02010600030101010101" pitchFamily="2" charset="-122"/>
              </a:endParaRPr>
            </a:p>
          </p:txBody>
        </p:sp>
        <p:sp>
          <p:nvSpPr>
            <p:cNvPr id="833651" name="Rectangle 115"/>
            <p:cNvSpPr>
              <a:spLocks noChangeArrowheads="1"/>
            </p:cNvSpPr>
            <p:nvPr/>
          </p:nvSpPr>
          <p:spPr bwMode="auto">
            <a:xfrm>
              <a:off x="4347" y="3450"/>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R14_irq</a:t>
              </a:r>
              <a:endParaRPr kumimoji="0" lang="en-US" altLang="zh-CN" sz="1400">
                <a:latin typeface="Tahoma" panose="020B0604030504040204" pitchFamily="34" charset="0"/>
                <a:ea typeface="宋体" panose="02010600030101010101" pitchFamily="2" charset="-122"/>
              </a:endParaRPr>
            </a:p>
          </p:txBody>
        </p:sp>
        <p:sp>
          <p:nvSpPr>
            <p:cNvPr id="833652" name="Rectangle 116"/>
            <p:cNvSpPr>
              <a:spLocks noChangeArrowheads="1"/>
            </p:cNvSpPr>
            <p:nvPr/>
          </p:nvSpPr>
          <p:spPr bwMode="auto">
            <a:xfrm>
              <a:off x="3771" y="3450"/>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R14_und</a:t>
              </a:r>
              <a:endParaRPr kumimoji="0" lang="en-US" altLang="zh-CN" sz="1400">
                <a:latin typeface="Tahoma" panose="020B0604030504040204" pitchFamily="34" charset="0"/>
                <a:ea typeface="宋体" panose="02010600030101010101" pitchFamily="2" charset="-122"/>
              </a:endParaRPr>
            </a:p>
          </p:txBody>
        </p:sp>
        <p:sp>
          <p:nvSpPr>
            <p:cNvPr id="833653" name="Rectangle 117"/>
            <p:cNvSpPr>
              <a:spLocks noChangeArrowheads="1"/>
            </p:cNvSpPr>
            <p:nvPr/>
          </p:nvSpPr>
          <p:spPr bwMode="auto">
            <a:xfrm>
              <a:off x="3195" y="3450"/>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R14_abt</a:t>
              </a:r>
              <a:endParaRPr kumimoji="0" lang="en-US" altLang="zh-CN" sz="1400">
                <a:latin typeface="Tahoma" panose="020B0604030504040204" pitchFamily="34" charset="0"/>
                <a:ea typeface="宋体" panose="02010600030101010101" pitchFamily="2" charset="-122"/>
              </a:endParaRPr>
            </a:p>
          </p:txBody>
        </p:sp>
        <p:sp>
          <p:nvSpPr>
            <p:cNvPr id="833654" name="Rectangle 118"/>
            <p:cNvSpPr>
              <a:spLocks noChangeArrowheads="1"/>
            </p:cNvSpPr>
            <p:nvPr/>
          </p:nvSpPr>
          <p:spPr bwMode="auto">
            <a:xfrm>
              <a:off x="2619" y="3450"/>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R14_svc</a:t>
              </a:r>
              <a:endParaRPr kumimoji="0" lang="en-US" altLang="zh-CN" sz="1400">
                <a:latin typeface="Tahoma" panose="020B0604030504040204" pitchFamily="34" charset="0"/>
                <a:ea typeface="宋体" panose="02010600030101010101" pitchFamily="2" charset="-122"/>
              </a:endParaRPr>
            </a:p>
          </p:txBody>
        </p:sp>
        <p:sp>
          <p:nvSpPr>
            <p:cNvPr id="833655" name="Rectangle 119"/>
            <p:cNvSpPr>
              <a:spLocks noChangeArrowheads="1"/>
            </p:cNvSpPr>
            <p:nvPr/>
          </p:nvSpPr>
          <p:spPr bwMode="auto">
            <a:xfrm>
              <a:off x="1440" y="3450"/>
              <a:ext cx="1179"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a:t>
              </a:r>
              <a:endParaRPr kumimoji="0" lang="en-US" altLang="zh-CN" sz="1400">
                <a:latin typeface="Tahoma" panose="020B0604030504040204" pitchFamily="34" charset="0"/>
                <a:ea typeface="宋体" panose="02010600030101010101" pitchFamily="2" charset="-122"/>
              </a:endParaRPr>
            </a:p>
          </p:txBody>
        </p:sp>
        <p:sp>
          <p:nvSpPr>
            <p:cNvPr id="833656" name="Rectangle 120"/>
            <p:cNvSpPr>
              <a:spLocks noChangeArrowheads="1"/>
            </p:cNvSpPr>
            <p:nvPr/>
          </p:nvSpPr>
          <p:spPr bwMode="auto">
            <a:xfrm>
              <a:off x="4923" y="32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33657" name="Rectangle 121"/>
            <p:cNvSpPr>
              <a:spLocks noChangeArrowheads="1"/>
            </p:cNvSpPr>
            <p:nvPr/>
          </p:nvSpPr>
          <p:spPr bwMode="auto">
            <a:xfrm>
              <a:off x="4347" y="32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33658" name="Rectangle 122"/>
            <p:cNvSpPr>
              <a:spLocks noChangeArrowheads="1"/>
            </p:cNvSpPr>
            <p:nvPr/>
          </p:nvSpPr>
          <p:spPr bwMode="auto">
            <a:xfrm>
              <a:off x="3771" y="32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33659" name="Rectangle 123"/>
            <p:cNvSpPr>
              <a:spLocks noChangeArrowheads="1"/>
            </p:cNvSpPr>
            <p:nvPr/>
          </p:nvSpPr>
          <p:spPr bwMode="auto">
            <a:xfrm>
              <a:off x="3195" y="32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33660" name="Rectangle 124"/>
            <p:cNvSpPr>
              <a:spLocks noChangeArrowheads="1"/>
            </p:cNvSpPr>
            <p:nvPr/>
          </p:nvSpPr>
          <p:spPr bwMode="auto">
            <a:xfrm>
              <a:off x="2619" y="32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33661" name="Rectangle 125"/>
            <p:cNvSpPr>
              <a:spLocks noChangeArrowheads="1"/>
            </p:cNvSpPr>
            <p:nvPr/>
          </p:nvSpPr>
          <p:spPr bwMode="auto">
            <a:xfrm>
              <a:off x="1440" y="3259"/>
              <a:ext cx="1179"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3662" name="Rectangle 126"/>
            <p:cNvSpPr>
              <a:spLocks noChangeArrowheads="1"/>
            </p:cNvSpPr>
            <p:nvPr/>
          </p:nvSpPr>
          <p:spPr bwMode="auto">
            <a:xfrm>
              <a:off x="4923" y="3068"/>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33663" name="Rectangle 127"/>
            <p:cNvSpPr>
              <a:spLocks noChangeArrowheads="1"/>
            </p:cNvSpPr>
            <p:nvPr/>
          </p:nvSpPr>
          <p:spPr bwMode="auto">
            <a:xfrm>
              <a:off x="1440" y="3068"/>
              <a:ext cx="3483"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3664" name="Rectangle 128"/>
            <p:cNvSpPr>
              <a:spLocks noChangeArrowheads="1"/>
            </p:cNvSpPr>
            <p:nvPr/>
          </p:nvSpPr>
          <p:spPr bwMode="auto">
            <a:xfrm>
              <a:off x="4923" y="2877"/>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33665" name="Rectangle 129"/>
            <p:cNvSpPr>
              <a:spLocks noChangeArrowheads="1"/>
            </p:cNvSpPr>
            <p:nvPr/>
          </p:nvSpPr>
          <p:spPr bwMode="auto">
            <a:xfrm>
              <a:off x="1440" y="2877"/>
              <a:ext cx="3483"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3666" name="Rectangle 130"/>
            <p:cNvSpPr>
              <a:spLocks noChangeArrowheads="1"/>
            </p:cNvSpPr>
            <p:nvPr/>
          </p:nvSpPr>
          <p:spPr bwMode="auto">
            <a:xfrm>
              <a:off x="4923" y="2686"/>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33667" name="Rectangle 131"/>
            <p:cNvSpPr>
              <a:spLocks noChangeArrowheads="1"/>
            </p:cNvSpPr>
            <p:nvPr/>
          </p:nvSpPr>
          <p:spPr bwMode="auto">
            <a:xfrm>
              <a:off x="1440" y="2686"/>
              <a:ext cx="3483"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3668" name="Rectangle 132"/>
            <p:cNvSpPr>
              <a:spLocks noChangeArrowheads="1"/>
            </p:cNvSpPr>
            <p:nvPr/>
          </p:nvSpPr>
          <p:spPr bwMode="auto">
            <a:xfrm>
              <a:off x="4923" y="2495"/>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R9_fiq</a:t>
              </a:r>
              <a:endParaRPr kumimoji="0" lang="en-US" altLang="zh-CN" sz="1400">
                <a:latin typeface="Tahoma" panose="020B0604030504040204" pitchFamily="34" charset="0"/>
                <a:ea typeface="宋体" panose="02010600030101010101" pitchFamily="2" charset="-122"/>
              </a:endParaRPr>
            </a:p>
          </p:txBody>
        </p:sp>
        <p:sp>
          <p:nvSpPr>
            <p:cNvPr id="833669" name="Rectangle 133"/>
            <p:cNvSpPr>
              <a:spLocks noChangeArrowheads="1"/>
            </p:cNvSpPr>
            <p:nvPr/>
          </p:nvSpPr>
          <p:spPr bwMode="auto">
            <a:xfrm>
              <a:off x="1440" y="2495"/>
              <a:ext cx="3483"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3670" name="Rectangle 134"/>
            <p:cNvSpPr>
              <a:spLocks noChangeArrowheads="1"/>
            </p:cNvSpPr>
            <p:nvPr/>
          </p:nvSpPr>
          <p:spPr bwMode="auto">
            <a:xfrm>
              <a:off x="4923" y="2304"/>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R8_fiq</a:t>
              </a:r>
              <a:endParaRPr kumimoji="0" lang="en-US" altLang="zh-CN" sz="1400">
                <a:latin typeface="Tahoma" panose="020B0604030504040204" pitchFamily="34" charset="0"/>
                <a:ea typeface="宋体" panose="02010600030101010101" pitchFamily="2" charset="-122"/>
              </a:endParaRPr>
            </a:p>
          </p:txBody>
        </p:sp>
        <p:sp>
          <p:nvSpPr>
            <p:cNvPr id="833671" name="Rectangle 135"/>
            <p:cNvSpPr>
              <a:spLocks noChangeArrowheads="1"/>
            </p:cNvSpPr>
            <p:nvPr/>
          </p:nvSpPr>
          <p:spPr bwMode="auto">
            <a:xfrm>
              <a:off x="1440" y="2304"/>
              <a:ext cx="3483"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3672" name="Line 136"/>
            <p:cNvSpPr>
              <a:spLocks noChangeShapeType="1"/>
            </p:cNvSpPr>
            <p:nvPr/>
          </p:nvSpPr>
          <p:spPr bwMode="auto">
            <a:xfrm>
              <a:off x="1440" y="2304"/>
              <a:ext cx="4059" cy="0"/>
            </a:xfrm>
            <a:prstGeom prst="line">
              <a:avLst/>
            </a:prstGeom>
            <a:noFill/>
            <a:ln w="28575" cap="sq">
              <a:solidFill>
                <a:schemeClr val="tx1"/>
              </a:solidFill>
              <a:round/>
            </a:ln>
            <a:effectLst/>
          </p:spPr>
          <p:txBody>
            <a:bodyPr/>
            <a:lstStyle/>
            <a:p>
              <a:endParaRPr lang="zh-CN" altLang="en-US"/>
            </a:p>
          </p:txBody>
        </p:sp>
        <p:sp>
          <p:nvSpPr>
            <p:cNvPr id="833673" name="Line 137"/>
            <p:cNvSpPr>
              <a:spLocks noChangeShapeType="1"/>
            </p:cNvSpPr>
            <p:nvPr/>
          </p:nvSpPr>
          <p:spPr bwMode="auto">
            <a:xfrm>
              <a:off x="1440" y="2495"/>
              <a:ext cx="4059" cy="0"/>
            </a:xfrm>
            <a:prstGeom prst="line">
              <a:avLst/>
            </a:prstGeom>
            <a:noFill/>
            <a:ln w="12700">
              <a:solidFill>
                <a:schemeClr val="tx1"/>
              </a:solidFill>
              <a:round/>
            </a:ln>
            <a:effectLst/>
          </p:spPr>
          <p:txBody>
            <a:bodyPr/>
            <a:lstStyle/>
            <a:p>
              <a:endParaRPr lang="zh-CN" altLang="en-US"/>
            </a:p>
          </p:txBody>
        </p:sp>
        <p:sp>
          <p:nvSpPr>
            <p:cNvPr id="833674" name="Line 138"/>
            <p:cNvSpPr>
              <a:spLocks noChangeShapeType="1"/>
            </p:cNvSpPr>
            <p:nvPr/>
          </p:nvSpPr>
          <p:spPr bwMode="auto">
            <a:xfrm>
              <a:off x="1440" y="2686"/>
              <a:ext cx="4059" cy="0"/>
            </a:xfrm>
            <a:prstGeom prst="line">
              <a:avLst/>
            </a:prstGeom>
            <a:noFill/>
            <a:ln w="12700">
              <a:solidFill>
                <a:schemeClr val="tx1"/>
              </a:solidFill>
              <a:round/>
            </a:ln>
            <a:effectLst/>
          </p:spPr>
          <p:txBody>
            <a:bodyPr/>
            <a:lstStyle/>
            <a:p>
              <a:endParaRPr lang="zh-CN" altLang="en-US"/>
            </a:p>
          </p:txBody>
        </p:sp>
        <p:sp>
          <p:nvSpPr>
            <p:cNvPr id="833675" name="Line 139"/>
            <p:cNvSpPr>
              <a:spLocks noChangeShapeType="1"/>
            </p:cNvSpPr>
            <p:nvPr/>
          </p:nvSpPr>
          <p:spPr bwMode="auto">
            <a:xfrm>
              <a:off x="1440" y="2877"/>
              <a:ext cx="4059" cy="0"/>
            </a:xfrm>
            <a:prstGeom prst="line">
              <a:avLst/>
            </a:prstGeom>
            <a:noFill/>
            <a:ln w="12700">
              <a:solidFill>
                <a:schemeClr val="tx1"/>
              </a:solidFill>
              <a:round/>
            </a:ln>
            <a:effectLst/>
          </p:spPr>
          <p:txBody>
            <a:bodyPr/>
            <a:lstStyle/>
            <a:p>
              <a:endParaRPr lang="zh-CN" altLang="en-US"/>
            </a:p>
          </p:txBody>
        </p:sp>
        <p:sp>
          <p:nvSpPr>
            <p:cNvPr id="833676" name="Line 140"/>
            <p:cNvSpPr>
              <a:spLocks noChangeShapeType="1"/>
            </p:cNvSpPr>
            <p:nvPr/>
          </p:nvSpPr>
          <p:spPr bwMode="auto">
            <a:xfrm>
              <a:off x="1440" y="3068"/>
              <a:ext cx="4059" cy="0"/>
            </a:xfrm>
            <a:prstGeom prst="line">
              <a:avLst/>
            </a:prstGeom>
            <a:noFill/>
            <a:ln w="12700">
              <a:solidFill>
                <a:schemeClr val="tx1"/>
              </a:solidFill>
              <a:round/>
            </a:ln>
            <a:effectLst/>
          </p:spPr>
          <p:txBody>
            <a:bodyPr/>
            <a:lstStyle/>
            <a:p>
              <a:endParaRPr lang="zh-CN" altLang="en-US"/>
            </a:p>
          </p:txBody>
        </p:sp>
        <p:sp>
          <p:nvSpPr>
            <p:cNvPr id="833677" name="Line 141"/>
            <p:cNvSpPr>
              <a:spLocks noChangeShapeType="1"/>
            </p:cNvSpPr>
            <p:nvPr/>
          </p:nvSpPr>
          <p:spPr bwMode="auto">
            <a:xfrm>
              <a:off x="1440" y="3259"/>
              <a:ext cx="4059" cy="0"/>
            </a:xfrm>
            <a:prstGeom prst="line">
              <a:avLst/>
            </a:prstGeom>
            <a:noFill/>
            <a:ln w="12700">
              <a:solidFill>
                <a:schemeClr val="tx1"/>
              </a:solidFill>
              <a:round/>
            </a:ln>
            <a:effectLst/>
          </p:spPr>
          <p:txBody>
            <a:bodyPr/>
            <a:lstStyle/>
            <a:p>
              <a:endParaRPr lang="zh-CN" altLang="en-US"/>
            </a:p>
          </p:txBody>
        </p:sp>
        <p:sp>
          <p:nvSpPr>
            <p:cNvPr id="833678" name="Line 142"/>
            <p:cNvSpPr>
              <a:spLocks noChangeShapeType="1"/>
            </p:cNvSpPr>
            <p:nvPr/>
          </p:nvSpPr>
          <p:spPr bwMode="auto">
            <a:xfrm>
              <a:off x="1440" y="3450"/>
              <a:ext cx="4059" cy="0"/>
            </a:xfrm>
            <a:prstGeom prst="line">
              <a:avLst/>
            </a:prstGeom>
            <a:noFill/>
            <a:ln w="12700">
              <a:solidFill>
                <a:schemeClr val="tx1"/>
              </a:solidFill>
              <a:round/>
            </a:ln>
            <a:effectLst/>
          </p:spPr>
          <p:txBody>
            <a:bodyPr/>
            <a:lstStyle/>
            <a:p>
              <a:endParaRPr lang="zh-CN" altLang="en-US"/>
            </a:p>
          </p:txBody>
        </p:sp>
        <p:sp>
          <p:nvSpPr>
            <p:cNvPr id="833679" name="Line 143"/>
            <p:cNvSpPr>
              <a:spLocks noChangeShapeType="1"/>
            </p:cNvSpPr>
            <p:nvPr/>
          </p:nvSpPr>
          <p:spPr bwMode="auto">
            <a:xfrm>
              <a:off x="1440" y="3641"/>
              <a:ext cx="4059" cy="0"/>
            </a:xfrm>
            <a:prstGeom prst="line">
              <a:avLst/>
            </a:prstGeom>
            <a:noFill/>
            <a:ln w="28575" cap="sq">
              <a:solidFill>
                <a:schemeClr val="tx1"/>
              </a:solidFill>
              <a:round/>
            </a:ln>
            <a:effectLst/>
          </p:spPr>
          <p:txBody>
            <a:bodyPr/>
            <a:lstStyle/>
            <a:p>
              <a:endParaRPr lang="zh-CN" altLang="en-US"/>
            </a:p>
          </p:txBody>
        </p:sp>
        <p:sp>
          <p:nvSpPr>
            <p:cNvPr id="833680" name="Line 144"/>
            <p:cNvSpPr>
              <a:spLocks noChangeShapeType="1"/>
            </p:cNvSpPr>
            <p:nvPr/>
          </p:nvSpPr>
          <p:spPr bwMode="auto">
            <a:xfrm>
              <a:off x="1440" y="2304"/>
              <a:ext cx="0" cy="1337"/>
            </a:xfrm>
            <a:prstGeom prst="line">
              <a:avLst/>
            </a:prstGeom>
            <a:noFill/>
            <a:ln w="28575" cap="sq">
              <a:solidFill>
                <a:schemeClr val="tx1"/>
              </a:solidFill>
              <a:round/>
            </a:ln>
            <a:effectLst/>
          </p:spPr>
          <p:txBody>
            <a:bodyPr/>
            <a:lstStyle/>
            <a:p>
              <a:endParaRPr lang="zh-CN" altLang="en-US"/>
            </a:p>
          </p:txBody>
        </p:sp>
        <p:sp>
          <p:nvSpPr>
            <p:cNvPr id="833681" name="Line 145"/>
            <p:cNvSpPr>
              <a:spLocks noChangeShapeType="1"/>
            </p:cNvSpPr>
            <p:nvPr/>
          </p:nvSpPr>
          <p:spPr bwMode="auto">
            <a:xfrm>
              <a:off x="4923" y="2304"/>
              <a:ext cx="0" cy="1337"/>
            </a:xfrm>
            <a:prstGeom prst="line">
              <a:avLst/>
            </a:prstGeom>
            <a:noFill/>
            <a:ln w="12700">
              <a:solidFill>
                <a:schemeClr val="tx1"/>
              </a:solidFill>
              <a:round/>
            </a:ln>
            <a:effectLst/>
          </p:spPr>
          <p:txBody>
            <a:bodyPr/>
            <a:lstStyle/>
            <a:p>
              <a:endParaRPr lang="zh-CN" altLang="en-US"/>
            </a:p>
          </p:txBody>
        </p:sp>
        <p:sp>
          <p:nvSpPr>
            <p:cNvPr id="833682" name="Line 146"/>
            <p:cNvSpPr>
              <a:spLocks noChangeShapeType="1"/>
            </p:cNvSpPr>
            <p:nvPr/>
          </p:nvSpPr>
          <p:spPr bwMode="auto">
            <a:xfrm>
              <a:off x="5499" y="2304"/>
              <a:ext cx="0" cy="1337"/>
            </a:xfrm>
            <a:prstGeom prst="line">
              <a:avLst/>
            </a:prstGeom>
            <a:noFill/>
            <a:ln w="28575" cap="sq">
              <a:solidFill>
                <a:schemeClr val="tx1"/>
              </a:solidFill>
              <a:round/>
            </a:ln>
            <a:effectLst/>
          </p:spPr>
          <p:txBody>
            <a:bodyPr/>
            <a:lstStyle/>
            <a:p>
              <a:endParaRPr lang="zh-CN" altLang="en-US"/>
            </a:p>
          </p:txBody>
        </p:sp>
        <p:sp>
          <p:nvSpPr>
            <p:cNvPr id="833683" name="Line 147"/>
            <p:cNvSpPr>
              <a:spLocks noChangeShapeType="1"/>
            </p:cNvSpPr>
            <p:nvPr/>
          </p:nvSpPr>
          <p:spPr bwMode="auto">
            <a:xfrm>
              <a:off x="2619" y="3259"/>
              <a:ext cx="0" cy="382"/>
            </a:xfrm>
            <a:prstGeom prst="line">
              <a:avLst/>
            </a:prstGeom>
            <a:noFill/>
            <a:ln w="12700">
              <a:solidFill>
                <a:schemeClr val="tx1"/>
              </a:solidFill>
              <a:round/>
            </a:ln>
            <a:effectLst/>
          </p:spPr>
          <p:txBody>
            <a:bodyPr/>
            <a:lstStyle/>
            <a:p>
              <a:endParaRPr lang="zh-CN" altLang="en-US"/>
            </a:p>
          </p:txBody>
        </p:sp>
        <p:sp>
          <p:nvSpPr>
            <p:cNvPr id="833684" name="Line 148"/>
            <p:cNvSpPr>
              <a:spLocks noChangeShapeType="1"/>
            </p:cNvSpPr>
            <p:nvPr/>
          </p:nvSpPr>
          <p:spPr bwMode="auto">
            <a:xfrm>
              <a:off x="3195" y="3259"/>
              <a:ext cx="0" cy="382"/>
            </a:xfrm>
            <a:prstGeom prst="line">
              <a:avLst/>
            </a:prstGeom>
            <a:noFill/>
            <a:ln w="12700">
              <a:solidFill>
                <a:schemeClr val="tx1"/>
              </a:solidFill>
              <a:round/>
            </a:ln>
            <a:effectLst/>
          </p:spPr>
          <p:txBody>
            <a:bodyPr/>
            <a:lstStyle/>
            <a:p>
              <a:endParaRPr lang="zh-CN" altLang="en-US"/>
            </a:p>
          </p:txBody>
        </p:sp>
        <p:sp>
          <p:nvSpPr>
            <p:cNvPr id="833685" name="Line 149"/>
            <p:cNvSpPr>
              <a:spLocks noChangeShapeType="1"/>
            </p:cNvSpPr>
            <p:nvPr/>
          </p:nvSpPr>
          <p:spPr bwMode="auto">
            <a:xfrm>
              <a:off x="3771" y="3259"/>
              <a:ext cx="0" cy="382"/>
            </a:xfrm>
            <a:prstGeom prst="line">
              <a:avLst/>
            </a:prstGeom>
            <a:noFill/>
            <a:ln w="12700">
              <a:solidFill>
                <a:schemeClr val="tx1"/>
              </a:solidFill>
              <a:round/>
            </a:ln>
            <a:effectLst/>
          </p:spPr>
          <p:txBody>
            <a:bodyPr/>
            <a:lstStyle/>
            <a:p>
              <a:endParaRPr lang="zh-CN" altLang="en-US"/>
            </a:p>
          </p:txBody>
        </p:sp>
        <p:sp>
          <p:nvSpPr>
            <p:cNvPr id="833686" name="Line 150"/>
            <p:cNvSpPr>
              <a:spLocks noChangeShapeType="1"/>
            </p:cNvSpPr>
            <p:nvPr/>
          </p:nvSpPr>
          <p:spPr bwMode="auto">
            <a:xfrm>
              <a:off x="4347" y="3259"/>
              <a:ext cx="0" cy="382"/>
            </a:xfrm>
            <a:prstGeom prst="line">
              <a:avLst/>
            </a:prstGeom>
            <a:noFill/>
            <a:ln w="12700">
              <a:solidFill>
                <a:schemeClr val="tx1"/>
              </a:solidFill>
              <a:round/>
            </a:ln>
            <a:effectLst/>
          </p:spPr>
          <p:txBody>
            <a:bodyPr/>
            <a:lstStyle/>
            <a:p>
              <a:endParaRPr lang="zh-CN" altLang="en-US"/>
            </a:p>
          </p:txBody>
        </p:sp>
      </p:grpSp>
      <p:sp>
        <p:nvSpPr>
          <p:cNvPr id="833687" name="AutoShape 151"/>
          <p:cNvSpPr>
            <a:spLocks noChangeArrowheads="1"/>
          </p:cNvSpPr>
          <p:nvPr/>
        </p:nvSpPr>
        <p:spPr bwMode="auto">
          <a:xfrm>
            <a:off x="304800" y="2667000"/>
            <a:ext cx="3962400" cy="24384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dirty="0">
                <a:latin typeface="等线 Light" panose="02010600030101010101" pitchFamily="2" charset="-122"/>
                <a:ea typeface="等线 Light" panose="02010600030101010101" pitchFamily="2" charset="-122"/>
              </a:rPr>
              <a:t>        </a:t>
            </a:r>
            <a:r>
              <a:rPr lang="zh-CN" altLang="en-US" sz="2400" b="1" dirty="0">
                <a:latin typeface="等线 Light" panose="02010600030101010101" pitchFamily="2" charset="-122"/>
                <a:ea typeface="等线 Light" panose="02010600030101010101" pitchFamily="2" charset="-122"/>
              </a:rPr>
              <a:t>寄存器</a:t>
            </a:r>
            <a:r>
              <a:rPr lang="en-US" altLang="zh-CN" sz="2400" b="1" dirty="0">
                <a:latin typeface="等线 Light" panose="02010600030101010101" pitchFamily="2" charset="-122"/>
                <a:ea typeface="等线 Light" panose="02010600030101010101" pitchFamily="2" charset="-122"/>
              </a:rPr>
              <a:t>R8</a:t>
            </a:r>
            <a:r>
              <a:rPr lang="zh-CN" altLang="en-US" sz="2400" b="1" dirty="0">
                <a:latin typeface="等线 Light" panose="02010600030101010101" pitchFamily="2" charset="-122"/>
                <a:ea typeface="等线 Light" panose="02010600030101010101" pitchFamily="2" charset="-122"/>
              </a:rPr>
              <a:t>～</a:t>
            </a:r>
            <a:r>
              <a:rPr lang="en-US" altLang="zh-CN" sz="2400" b="1" dirty="0">
                <a:latin typeface="等线 Light" panose="02010600030101010101" pitchFamily="2" charset="-122"/>
                <a:ea typeface="等线 Light" panose="02010600030101010101" pitchFamily="2" charset="-122"/>
              </a:rPr>
              <a:t>R14</a:t>
            </a:r>
            <a:r>
              <a:rPr lang="zh-CN" altLang="en-US" sz="2400" b="1" dirty="0">
                <a:latin typeface="等线 Light" panose="02010600030101010101" pitchFamily="2" charset="-122"/>
                <a:ea typeface="等线 Light" panose="02010600030101010101" pitchFamily="2" charset="-122"/>
              </a:rPr>
              <a:t>为</a:t>
            </a:r>
            <a:r>
              <a:rPr lang="zh-CN" altLang="en-US" sz="2400" b="1" dirty="0">
                <a:solidFill>
                  <a:srgbClr val="FF0000"/>
                </a:solidFill>
                <a:latin typeface="等线 Light" panose="02010600030101010101" pitchFamily="2" charset="-122"/>
                <a:ea typeface="等线 Light" panose="02010600030101010101" pitchFamily="2" charset="-122"/>
              </a:rPr>
              <a:t>分组寄存器</a:t>
            </a:r>
            <a:r>
              <a:rPr lang="zh-CN" altLang="en-US" sz="2400" b="1" dirty="0">
                <a:latin typeface="等线 Light" panose="02010600030101010101" pitchFamily="2" charset="-122"/>
                <a:ea typeface="等线 Light" panose="02010600030101010101" pitchFamily="2" charset="-122"/>
              </a:rPr>
              <a:t>。它们所对应的物理寄存器取决于当前的处理器模式，</a:t>
            </a:r>
            <a:r>
              <a:rPr lang="zh-CN" altLang="en-US" sz="2400" b="1" dirty="0">
                <a:solidFill>
                  <a:srgbClr val="FF0000"/>
                </a:solidFill>
                <a:latin typeface="等线 Light" panose="02010600030101010101" pitchFamily="2" charset="-122"/>
                <a:ea typeface="等线 Light" panose="02010600030101010101" pitchFamily="2" charset="-122"/>
              </a:rPr>
              <a:t>几乎所有允许使用通用寄存器的指令都允许使用分组寄存器</a:t>
            </a:r>
            <a:endParaRPr lang="zh-CN" altLang="en-US" sz="2400" b="1" dirty="0">
              <a:solidFill>
                <a:srgbClr val="FF0000"/>
              </a:solidFill>
              <a:latin typeface="等线 Light" panose="02010600030101010101" pitchFamily="2" charset="-122"/>
              <a:ea typeface="等线 Light" panose="02010600030101010101" pitchFamily="2" charset="-122"/>
            </a:endParaRPr>
          </a:p>
        </p:txBody>
      </p:sp>
      <p:sp>
        <p:nvSpPr>
          <p:cNvPr id="45"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3649"/>
                                        </p:tgtEl>
                                        <p:attrNameLst>
                                          <p:attrName>style.visibility</p:attrName>
                                        </p:attrNameLst>
                                      </p:cBhvr>
                                      <p:to>
                                        <p:strVal val="visible"/>
                                      </p:to>
                                    </p:set>
                                    <p:animEffect transition="in" filter="wipe(left)">
                                      <p:cBhvr>
                                        <p:cTn id="7" dur="500"/>
                                        <p:tgtEl>
                                          <p:spTgt spid="83364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33687"/>
                                        </p:tgtEl>
                                        <p:attrNameLst>
                                          <p:attrName>style.visibility</p:attrName>
                                        </p:attrNameLst>
                                      </p:cBhvr>
                                      <p:to>
                                        <p:strVal val="visible"/>
                                      </p:to>
                                    </p:set>
                                    <p:anim calcmode="lin" valueType="num">
                                      <p:cBhvr additive="base">
                                        <p:cTn id="11" dur="500" fill="hold"/>
                                        <p:tgtEl>
                                          <p:spTgt spid="833687"/>
                                        </p:tgtEl>
                                        <p:attrNameLst>
                                          <p:attrName>ppt_x</p:attrName>
                                        </p:attrNameLst>
                                      </p:cBhvr>
                                      <p:tavLst>
                                        <p:tav tm="0">
                                          <p:val>
                                            <p:strVal val="0-#ppt_w/2"/>
                                          </p:val>
                                        </p:tav>
                                        <p:tav tm="100000">
                                          <p:val>
                                            <p:strVal val="#ppt_x"/>
                                          </p:val>
                                        </p:tav>
                                      </p:tavLst>
                                    </p:anim>
                                    <p:anim calcmode="lin" valueType="num">
                                      <p:cBhvr additive="base">
                                        <p:cTn id="12" dur="500" fill="hold"/>
                                        <p:tgtEl>
                                          <p:spTgt spid="833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687"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32" name="灯片编号占位符 4"/>
          <p:cNvSpPr>
            <a:spLocks noGrp="1"/>
          </p:cNvSpPr>
          <p:nvPr>
            <p:ph type="sldNum" sz="quarter" idx="11"/>
          </p:nvPr>
        </p:nvSpPr>
        <p:spPr/>
        <p:txBody>
          <a:bodyPr/>
          <a:lstStyle/>
          <a:p>
            <a:fld id="{75788C92-D22A-449B-BFAC-7D60F87DCB0F}" type="slidenum">
              <a:rPr lang="en-US" altLang="zh-CN"/>
            </a:fld>
            <a:endParaRPr lang="en-US" altLang="zh-CN" b="0"/>
          </a:p>
        </p:txBody>
      </p:sp>
      <p:graphicFrame>
        <p:nvGraphicFramePr>
          <p:cNvPr id="834562"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834673" name="Group 113"/>
          <p:cNvGrpSpPr/>
          <p:nvPr/>
        </p:nvGrpSpPr>
        <p:grpSpPr bwMode="auto">
          <a:xfrm>
            <a:off x="2316163" y="3641725"/>
            <a:ext cx="6443662" cy="1516063"/>
            <a:chOff x="1459" y="2304"/>
            <a:chExt cx="4059" cy="955"/>
          </a:xfrm>
        </p:grpSpPr>
        <p:sp>
          <p:nvSpPr>
            <p:cNvPr id="834674" name="Rectangle 114"/>
            <p:cNvSpPr>
              <a:spLocks noChangeArrowheads="1"/>
            </p:cNvSpPr>
            <p:nvPr/>
          </p:nvSpPr>
          <p:spPr bwMode="auto">
            <a:xfrm>
              <a:off x="4942" y="3068"/>
              <a:ext cx="576" cy="191"/>
            </a:xfrm>
            <a:prstGeom prst="rect">
              <a:avLst/>
            </a:prstGeom>
            <a:solidFill>
              <a:srgbClr val="6699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R12_fiq</a:t>
              </a:r>
              <a:endParaRPr kumimoji="0" lang="en-US" altLang="zh-CN" sz="1400">
                <a:latin typeface="Tahoma" panose="020B0604030504040204" pitchFamily="34" charset="0"/>
                <a:ea typeface="宋体" panose="02010600030101010101" pitchFamily="2" charset="-122"/>
              </a:endParaRPr>
            </a:p>
          </p:txBody>
        </p:sp>
        <p:sp>
          <p:nvSpPr>
            <p:cNvPr id="834675" name="Rectangle 115"/>
            <p:cNvSpPr>
              <a:spLocks noChangeArrowheads="1"/>
            </p:cNvSpPr>
            <p:nvPr/>
          </p:nvSpPr>
          <p:spPr bwMode="auto">
            <a:xfrm>
              <a:off x="1459" y="3068"/>
              <a:ext cx="3483" cy="191"/>
            </a:xfrm>
            <a:prstGeom prst="rect">
              <a:avLst/>
            </a:prstGeom>
            <a:solidFill>
              <a:srgbClr val="00CC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R12</a:t>
              </a:r>
              <a:endParaRPr kumimoji="0" lang="en-US" altLang="zh-CN" sz="1400">
                <a:latin typeface="Tahoma" panose="020B0604030504040204" pitchFamily="34" charset="0"/>
                <a:ea typeface="宋体" panose="02010600030101010101" pitchFamily="2" charset="-122"/>
              </a:endParaRPr>
            </a:p>
          </p:txBody>
        </p:sp>
        <p:sp>
          <p:nvSpPr>
            <p:cNvPr id="834676" name="Rectangle 116"/>
            <p:cNvSpPr>
              <a:spLocks noChangeArrowheads="1"/>
            </p:cNvSpPr>
            <p:nvPr/>
          </p:nvSpPr>
          <p:spPr bwMode="auto">
            <a:xfrm>
              <a:off x="4942" y="2877"/>
              <a:ext cx="576" cy="191"/>
            </a:xfrm>
            <a:prstGeom prst="rect">
              <a:avLst/>
            </a:prstGeom>
            <a:solidFill>
              <a:srgbClr val="6699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R11_fiq</a:t>
              </a:r>
              <a:endParaRPr kumimoji="0" lang="en-US" altLang="zh-CN" sz="1400">
                <a:latin typeface="Tahoma" panose="020B0604030504040204" pitchFamily="34" charset="0"/>
                <a:ea typeface="宋体" panose="02010600030101010101" pitchFamily="2" charset="-122"/>
              </a:endParaRPr>
            </a:p>
          </p:txBody>
        </p:sp>
        <p:sp>
          <p:nvSpPr>
            <p:cNvPr id="834677" name="Rectangle 117"/>
            <p:cNvSpPr>
              <a:spLocks noChangeArrowheads="1"/>
            </p:cNvSpPr>
            <p:nvPr/>
          </p:nvSpPr>
          <p:spPr bwMode="auto">
            <a:xfrm>
              <a:off x="1459" y="2877"/>
              <a:ext cx="3483" cy="191"/>
            </a:xfrm>
            <a:prstGeom prst="rect">
              <a:avLst/>
            </a:prstGeom>
            <a:solidFill>
              <a:srgbClr val="00CC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R11</a:t>
              </a:r>
              <a:endParaRPr kumimoji="0" lang="en-US" altLang="zh-CN" sz="1400">
                <a:latin typeface="Tahoma" panose="020B0604030504040204" pitchFamily="34" charset="0"/>
                <a:ea typeface="宋体" panose="02010600030101010101" pitchFamily="2" charset="-122"/>
              </a:endParaRPr>
            </a:p>
          </p:txBody>
        </p:sp>
        <p:sp>
          <p:nvSpPr>
            <p:cNvPr id="834678" name="Rectangle 118"/>
            <p:cNvSpPr>
              <a:spLocks noChangeArrowheads="1"/>
            </p:cNvSpPr>
            <p:nvPr/>
          </p:nvSpPr>
          <p:spPr bwMode="auto">
            <a:xfrm>
              <a:off x="4942" y="2686"/>
              <a:ext cx="576" cy="191"/>
            </a:xfrm>
            <a:prstGeom prst="rect">
              <a:avLst/>
            </a:prstGeom>
            <a:solidFill>
              <a:srgbClr val="6699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R10_fiq</a:t>
              </a:r>
              <a:endParaRPr kumimoji="0" lang="en-US" altLang="zh-CN" sz="1400">
                <a:latin typeface="Tahoma" panose="020B0604030504040204" pitchFamily="34" charset="0"/>
                <a:ea typeface="宋体" panose="02010600030101010101" pitchFamily="2" charset="-122"/>
              </a:endParaRPr>
            </a:p>
          </p:txBody>
        </p:sp>
        <p:sp>
          <p:nvSpPr>
            <p:cNvPr id="834679" name="Rectangle 119"/>
            <p:cNvSpPr>
              <a:spLocks noChangeArrowheads="1"/>
            </p:cNvSpPr>
            <p:nvPr/>
          </p:nvSpPr>
          <p:spPr bwMode="auto">
            <a:xfrm>
              <a:off x="1459" y="2686"/>
              <a:ext cx="3483" cy="191"/>
            </a:xfrm>
            <a:prstGeom prst="rect">
              <a:avLst/>
            </a:prstGeom>
            <a:solidFill>
              <a:srgbClr val="00CC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R10</a:t>
              </a:r>
              <a:endParaRPr kumimoji="0" lang="en-US" altLang="zh-CN" sz="1400">
                <a:latin typeface="Tahoma" panose="020B0604030504040204" pitchFamily="34" charset="0"/>
                <a:ea typeface="宋体" panose="02010600030101010101" pitchFamily="2" charset="-122"/>
              </a:endParaRPr>
            </a:p>
          </p:txBody>
        </p:sp>
        <p:sp>
          <p:nvSpPr>
            <p:cNvPr id="834680" name="Rectangle 120"/>
            <p:cNvSpPr>
              <a:spLocks noChangeArrowheads="1"/>
            </p:cNvSpPr>
            <p:nvPr/>
          </p:nvSpPr>
          <p:spPr bwMode="auto">
            <a:xfrm>
              <a:off x="4942" y="2495"/>
              <a:ext cx="576" cy="191"/>
            </a:xfrm>
            <a:prstGeom prst="rect">
              <a:avLst/>
            </a:prstGeom>
            <a:solidFill>
              <a:srgbClr val="6699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R9_fiq</a:t>
              </a:r>
              <a:endParaRPr kumimoji="0" lang="en-US" altLang="zh-CN" sz="1400">
                <a:latin typeface="Tahoma" panose="020B0604030504040204" pitchFamily="34" charset="0"/>
                <a:ea typeface="宋体" panose="02010600030101010101" pitchFamily="2" charset="-122"/>
              </a:endParaRPr>
            </a:p>
          </p:txBody>
        </p:sp>
        <p:sp>
          <p:nvSpPr>
            <p:cNvPr id="834681" name="Rectangle 121"/>
            <p:cNvSpPr>
              <a:spLocks noChangeArrowheads="1"/>
            </p:cNvSpPr>
            <p:nvPr/>
          </p:nvSpPr>
          <p:spPr bwMode="auto">
            <a:xfrm>
              <a:off x="1459" y="2495"/>
              <a:ext cx="3483" cy="191"/>
            </a:xfrm>
            <a:prstGeom prst="rect">
              <a:avLst/>
            </a:prstGeom>
            <a:solidFill>
              <a:srgbClr val="00CC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R9</a:t>
              </a:r>
              <a:endParaRPr kumimoji="0" lang="en-US" altLang="zh-CN" sz="1400">
                <a:latin typeface="Tahoma" panose="020B0604030504040204" pitchFamily="34" charset="0"/>
                <a:ea typeface="宋体" panose="02010600030101010101" pitchFamily="2" charset="-122"/>
              </a:endParaRPr>
            </a:p>
          </p:txBody>
        </p:sp>
        <p:sp>
          <p:nvSpPr>
            <p:cNvPr id="834682" name="Rectangle 122"/>
            <p:cNvSpPr>
              <a:spLocks noChangeArrowheads="1"/>
            </p:cNvSpPr>
            <p:nvPr/>
          </p:nvSpPr>
          <p:spPr bwMode="auto">
            <a:xfrm>
              <a:off x="4942" y="2304"/>
              <a:ext cx="576" cy="191"/>
            </a:xfrm>
            <a:prstGeom prst="rect">
              <a:avLst/>
            </a:prstGeom>
            <a:solidFill>
              <a:srgbClr val="6699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R8_fiq</a:t>
              </a:r>
              <a:endParaRPr kumimoji="0" lang="en-US" altLang="zh-CN" sz="1400">
                <a:latin typeface="Tahoma" panose="020B0604030504040204" pitchFamily="34" charset="0"/>
                <a:ea typeface="宋体" panose="02010600030101010101" pitchFamily="2" charset="-122"/>
              </a:endParaRPr>
            </a:p>
          </p:txBody>
        </p:sp>
        <p:sp>
          <p:nvSpPr>
            <p:cNvPr id="834683" name="Rectangle 123"/>
            <p:cNvSpPr>
              <a:spLocks noChangeArrowheads="1"/>
            </p:cNvSpPr>
            <p:nvPr/>
          </p:nvSpPr>
          <p:spPr bwMode="auto">
            <a:xfrm>
              <a:off x="1459" y="2304"/>
              <a:ext cx="3483" cy="191"/>
            </a:xfrm>
            <a:prstGeom prst="rect">
              <a:avLst/>
            </a:prstGeom>
            <a:solidFill>
              <a:srgbClr val="00CCFF"/>
            </a:solidFill>
            <a:ln w="9525">
              <a:solidFill>
                <a:schemeClr val="tx1"/>
              </a:solid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R8</a:t>
              </a:r>
              <a:endParaRPr kumimoji="0" lang="en-US" altLang="zh-CN" sz="1400">
                <a:latin typeface="Tahoma" panose="020B0604030504040204" pitchFamily="34" charset="0"/>
                <a:ea typeface="宋体" panose="02010600030101010101" pitchFamily="2" charset="-122"/>
              </a:endParaRPr>
            </a:p>
          </p:txBody>
        </p:sp>
        <p:sp>
          <p:nvSpPr>
            <p:cNvPr id="834684" name="Line 124"/>
            <p:cNvSpPr>
              <a:spLocks noChangeShapeType="1"/>
            </p:cNvSpPr>
            <p:nvPr/>
          </p:nvSpPr>
          <p:spPr bwMode="auto">
            <a:xfrm>
              <a:off x="1459" y="2495"/>
              <a:ext cx="4059" cy="0"/>
            </a:xfrm>
            <a:prstGeom prst="line">
              <a:avLst/>
            </a:prstGeom>
            <a:noFill/>
            <a:ln w="12700">
              <a:solidFill>
                <a:schemeClr val="tx1"/>
              </a:solidFill>
              <a:round/>
            </a:ln>
            <a:effectLst/>
          </p:spPr>
          <p:txBody>
            <a:bodyPr/>
            <a:lstStyle/>
            <a:p>
              <a:endParaRPr lang="zh-CN" altLang="en-US"/>
            </a:p>
          </p:txBody>
        </p:sp>
        <p:sp>
          <p:nvSpPr>
            <p:cNvPr id="834685" name="Line 125"/>
            <p:cNvSpPr>
              <a:spLocks noChangeShapeType="1"/>
            </p:cNvSpPr>
            <p:nvPr/>
          </p:nvSpPr>
          <p:spPr bwMode="auto">
            <a:xfrm>
              <a:off x="1459" y="2686"/>
              <a:ext cx="4059" cy="0"/>
            </a:xfrm>
            <a:prstGeom prst="line">
              <a:avLst/>
            </a:prstGeom>
            <a:noFill/>
            <a:ln w="12700">
              <a:solidFill>
                <a:schemeClr val="tx1"/>
              </a:solidFill>
              <a:round/>
            </a:ln>
            <a:effectLst/>
          </p:spPr>
          <p:txBody>
            <a:bodyPr/>
            <a:lstStyle/>
            <a:p>
              <a:endParaRPr lang="zh-CN" altLang="en-US"/>
            </a:p>
          </p:txBody>
        </p:sp>
        <p:sp>
          <p:nvSpPr>
            <p:cNvPr id="834686" name="Line 126"/>
            <p:cNvSpPr>
              <a:spLocks noChangeShapeType="1"/>
            </p:cNvSpPr>
            <p:nvPr/>
          </p:nvSpPr>
          <p:spPr bwMode="auto">
            <a:xfrm>
              <a:off x="1459" y="2877"/>
              <a:ext cx="4059" cy="0"/>
            </a:xfrm>
            <a:prstGeom prst="line">
              <a:avLst/>
            </a:prstGeom>
            <a:noFill/>
            <a:ln w="12700">
              <a:solidFill>
                <a:schemeClr val="tx1"/>
              </a:solidFill>
              <a:round/>
            </a:ln>
            <a:effectLst/>
          </p:spPr>
          <p:txBody>
            <a:bodyPr/>
            <a:lstStyle/>
            <a:p>
              <a:endParaRPr lang="zh-CN" altLang="en-US"/>
            </a:p>
          </p:txBody>
        </p:sp>
        <p:sp>
          <p:nvSpPr>
            <p:cNvPr id="834687" name="Line 127"/>
            <p:cNvSpPr>
              <a:spLocks noChangeShapeType="1"/>
            </p:cNvSpPr>
            <p:nvPr/>
          </p:nvSpPr>
          <p:spPr bwMode="auto">
            <a:xfrm>
              <a:off x="1459" y="3068"/>
              <a:ext cx="4059" cy="0"/>
            </a:xfrm>
            <a:prstGeom prst="line">
              <a:avLst/>
            </a:prstGeom>
            <a:noFill/>
            <a:ln w="12700">
              <a:solidFill>
                <a:schemeClr val="tx1"/>
              </a:solidFill>
              <a:round/>
            </a:ln>
            <a:effectLst/>
          </p:spPr>
          <p:txBody>
            <a:bodyPr/>
            <a:lstStyle/>
            <a:p>
              <a:endParaRPr lang="zh-CN" altLang="en-US"/>
            </a:p>
          </p:txBody>
        </p:sp>
      </p:grpSp>
      <p:sp>
        <p:nvSpPr>
          <p:cNvPr id="834688" name="Line 128"/>
          <p:cNvSpPr>
            <a:spLocks noChangeShapeType="1"/>
          </p:cNvSpPr>
          <p:nvPr/>
        </p:nvSpPr>
        <p:spPr bwMode="auto">
          <a:xfrm>
            <a:off x="7845425" y="3657600"/>
            <a:ext cx="0" cy="2122488"/>
          </a:xfrm>
          <a:prstGeom prst="line">
            <a:avLst/>
          </a:prstGeom>
          <a:noFill/>
          <a:ln w="12700">
            <a:solidFill>
              <a:schemeClr val="tx1"/>
            </a:solidFill>
            <a:round/>
          </a:ln>
          <a:effectLst/>
        </p:spPr>
        <p:txBody>
          <a:bodyPr/>
          <a:lstStyle/>
          <a:p>
            <a:endParaRPr lang="zh-CN" altLang="en-US"/>
          </a:p>
        </p:txBody>
      </p:sp>
      <p:sp>
        <p:nvSpPr>
          <p:cNvPr id="834689" name="Line 129"/>
          <p:cNvSpPr>
            <a:spLocks noChangeShapeType="1"/>
          </p:cNvSpPr>
          <p:nvPr/>
        </p:nvSpPr>
        <p:spPr bwMode="auto">
          <a:xfrm>
            <a:off x="8759825" y="3657600"/>
            <a:ext cx="0" cy="2122488"/>
          </a:xfrm>
          <a:prstGeom prst="line">
            <a:avLst/>
          </a:prstGeom>
          <a:noFill/>
          <a:ln w="28575" cap="sq">
            <a:solidFill>
              <a:schemeClr val="tx1"/>
            </a:solidFill>
            <a:round/>
          </a:ln>
          <a:effectLst/>
        </p:spPr>
        <p:txBody>
          <a:bodyPr/>
          <a:lstStyle/>
          <a:p>
            <a:endParaRPr lang="zh-CN" altLang="en-US"/>
          </a:p>
        </p:txBody>
      </p:sp>
      <p:sp>
        <p:nvSpPr>
          <p:cNvPr id="834690" name="AutoShape 130"/>
          <p:cNvSpPr>
            <a:spLocks noChangeArrowheads="1"/>
          </p:cNvSpPr>
          <p:nvPr/>
        </p:nvSpPr>
        <p:spPr bwMode="auto">
          <a:xfrm>
            <a:off x="3200400" y="1600200"/>
            <a:ext cx="4953000" cy="19812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a:latin typeface="等线 Light" panose="02010600030101010101" pitchFamily="2" charset="-122"/>
                <a:ea typeface="等线 Light" panose="02010600030101010101" pitchFamily="2" charset="-122"/>
              </a:rPr>
              <a:t>        </a:t>
            </a:r>
            <a:r>
              <a:rPr lang="zh-CN" altLang="en-US" sz="2400" b="1">
                <a:latin typeface="等线 Light" panose="02010600030101010101" pitchFamily="2" charset="-122"/>
                <a:ea typeface="等线 Light" panose="02010600030101010101" pitchFamily="2" charset="-122"/>
              </a:rPr>
              <a:t>寄存器</a:t>
            </a:r>
            <a:r>
              <a:rPr lang="en-US" altLang="zh-CN" sz="2400" b="1">
                <a:latin typeface="等线 Light" panose="02010600030101010101" pitchFamily="2" charset="-122"/>
                <a:ea typeface="等线 Light" panose="02010600030101010101" pitchFamily="2" charset="-122"/>
              </a:rPr>
              <a:t>R8</a:t>
            </a:r>
            <a:r>
              <a:rPr lang="zh-CN" altLang="en-US" sz="2400" b="1">
                <a:latin typeface="等线 Light" panose="02010600030101010101" pitchFamily="2" charset="-122"/>
                <a:ea typeface="等线 Light" panose="02010600030101010101" pitchFamily="2" charset="-122"/>
              </a:rPr>
              <a:t>～</a:t>
            </a:r>
            <a:r>
              <a:rPr lang="en-US" altLang="zh-CN" sz="2400" b="1">
                <a:latin typeface="等线 Light" panose="02010600030101010101" pitchFamily="2" charset="-122"/>
                <a:ea typeface="等线 Light" panose="02010600030101010101" pitchFamily="2" charset="-122"/>
              </a:rPr>
              <a:t>R12</a:t>
            </a:r>
            <a:r>
              <a:rPr lang="zh-CN" altLang="en-US" sz="2400" b="1">
                <a:latin typeface="等线 Light" panose="02010600030101010101" pitchFamily="2" charset="-122"/>
                <a:ea typeface="等线 Light" panose="02010600030101010101" pitchFamily="2" charset="-122"/>
              </a:rPr>
              <a:t>有两个分组的物理寄存器。一个用于除</a:t>
            </a:r>
            <a:r>
              <a:rPr lang="en-US" altLang="zh-CN" sz="2400" b="1">
                <a:latin typeface="等线 Light" panose="02010600030101010101" pitchFamily="2" charset="-122"/>
                <a:ea typeface="等线 Light" panose="02010600030101010101" pitchFamily="2" charset="-122"/>
              </a:rPr>
              <a:t>FIQ</a:t>
            </a:r>
            <a:r>
              <a:rPr lang="zh-CN" altLang="en-US" sz="2400" b="1">
                <a:latin typeface="等线 Light" panose="02010600030101010101" pitchFamily="2" charset="-122"/>
                <a:ea typeface="等线 Light" panose="02010600030101010101" pitchFamily="2" charset="-122"/>
              </a:rPr>
              <a:t>模式之外的所有寄存器模式，另一个用于</a:t>
            </a:r>
            <a:r>
              <a:rPr lang="en-US" altLang="zh-CN" sz="2400" b="1">
                <a:latin typeface="等线 Light" panose="02010600030101010101" pitchFamily="2" charset="-122"/>
                <a:ea typeface="等线 Light" panose="02010600030101010101" pitchFamily="2" charset="-122"/>
              </a:rPr>
              <a:t>FIQ</a:t>
            </a:r>
            <a:r>
              <a:rPr lang="zh-CN" altLang="en-US" sz="2400" b="1">
                <a:latin typeface="等线 Light" panose="02010600030101010101" pitchFamily="2" charset="-122"/>
                <a:ea typeface="等线 Light" panose="02010600030101010101" pitchFamily="2" charset="-122"/>
              </a:rPr>
              <a:t>模式。这样在发生</a:t>
            </a:r>
            <a:r>
              <a:rPr lang="en-US" altLang="zh-CN" sz="2400" b="1">
                <a:latin typeface="等线 Light" panose="02010600030101010101" pitchFamily="2" charset="-122"/>
                <a:ea typeface="等线 Light" panose="02010600030101010101" pitchFamily="2" charset="-122"/>
              </a:rPr>
              <a:t>FIQ</a:t>
            </a:r>
            <a:r>
              <a:rPr lang="zh-CN" altLang="en-US" sz="2400" b="1">
                <a:latin typeface="等线 Light" panose="02010600030101010101" pitchFamily="2" charset="-122"/>
                <a:ea typeface="等线 Light" panose="02010600030101010101" pitchFamily="2" charset="-122"/>
              </a:rPr>
              <a:t>中断后，可以加速</a:t>
            </a:r>
            <a:r>
              <a:rPr lang="en-US" altLang="zh-CN" sz="2400" b="1">
                <a:latin typeface="等线 Light" panose="02010600030101010101" pitchFamily="2" charset="-122"/>
                <a:ea typeface="等线 Light" panose="02010600030101010101" pitchFamily="2" charset="-122"/>
              </a:rPr>
              <a:t>FIQ</a:t>
            </a:r>
            <a:r>
              <a:rPr lang="zh-CN" altLang="en-US" sz="2400" b="1">
                <a:latin typeface="等线 Light" panose="02010600030101010101" pitchFamily="2" charset="-122"/>
                <a:ea typeface="等线 Light" panose="02010600030101010101" pitchFamily="2" charset="-122"/>
              </a:rPr>
              <a:t>的处理速度。</a:t>
            </a:r>
            <a:endParaRPr lang="zh-CN" altLang="en-US" sz="2400" b="1">
              <a:latin typeface="等线 Light" panose="02010600030101010101" pitchFamily="2" charset="-122"/>
              <a:ea typeface="等线 Light" panose="02010600030101010101" pitchFamily="2" charset="-122"/>
            </a:endParaRPr>
          </a:p>
        </p:txBody>
      </p:sp>
      <p:sp>
        <p:nvSpPr>
          <p:cNvPr id="24"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34673"/>
                                        </p:tgtEl>
                                        <p:attrNameLst>
                                          <p:attrName>style.visibility</p:attrName>
                                        </p:attrNameLst>
                                      </p:cBhvr>
                                      <p:to>
                                        <p:strVal val="visible"/>
                                      </p:to>
                                    </p:set>
                                    <p:animEffect transition="in" filter="wipe(up)">
                                      <p:cBhvr>
                                        <p:cTn id="7" dur="500"/>
                                        <p:tgtEl>
                                          <p:spTgt spid="83467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34690"/>
                                        </p:tgtEl>
                                        <p:attrNameLst>
                                          <p:attrName>style.visibility</p:attrName>
                                        </p:attrNameLst>
                                      </p:cBhvr>
                                      <p:to>
                                        <p:strVal val="visible"/>
                                      </p:to>
                                    </p:set>
                                    <p:anim calcmode="lin" valueType="num">
                                      <p:cBhvr additive="base">
                                        <p:cTn id="11" dur="500" fill="hold"/>
                                        <p:tgtEl>
                                          <p:spTgt spid="834690"/>
                                        </p:tgtEl>
                                        <p:attrNameLst>
                                          <p:attrName>ppt_x</p:attrName>
                                        </p:attrNameLst>
                                      </p:cBhvr>
                                      <p:tavLst>
                                        <p:tav tm="0">
                                          <p:val>
                                            <p:strVal val="1+#ppt_w/2"/>
                                          </p:val>
                                        </p:tav>
                                        <p:tav tm="100000">
                                          <p:val>
                                            <p:strVal val="#ppt_x"/>
                                          </p:val>
                                        </p:tav>
                                      </p:tavLst>
                                    </p:anim>
                                    <p:anim calcmode="lin" valueType="num">
                                      <p:cBhvr additive="base">
                                        <p:cTn id="12" dur="500" fill="hold"/>
                                        <p:tgtEl>
                                          <p:spTgt spid="834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690"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40" name="灯片编号占位符 4"/>
          <p:cNvSpPr>
            <a:spLocks noGrp="1"/>
          </p:cNvSpPr>
          <p:nvPr>
            <p:ph type="sldNum" sz="quarter" idx="11"/>
          </p:nvPr>
        </p:nvSpPr>
        <p:spPr/>
        <p:txBody>
          <a:bodyPr/>
          <a:lstStyle/>
          <a:p>
            <a:fld id="{C53A4745-F788-4DA7-A0A8-748599750C5E}" type="slidenum">
              <a:rPr lang="en-US" altLang="zh-CN"/>
            </a:fld>
            <a:endParaRPr lang="en-US" altLang="zh-CN" b="0"/>
          </a:p>
        </p:txBody>
      </p:sp>
      <p:graphicFrame>
        <p:nvGraphicFramePr>
          <p:cNvPr id="835586"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35697" name="Line 113"/>
          <p:cNvSpPr>
            <a:spLocks noChangeShapeType="1"/>
          </p:cNvSpPr>
          <p:nvPr/>
        </p:nvSpPr>
        <p:spPr bwMode="auto">
          <a:xfrm>
            <a:off x="7845425" y="3657600"/>
            <a:ext cx="0" cy="2122488"/>
          </a:xfrm>
          <a:prstGeom prst="line">
            <a:avLst/>
          </a:prstGeom>
          <a:noFill/>
          <a:ln w="12700">
            <a:solidFill>
              <a:schemeClr val="tx1"/>
            </a:solidFill>
            <a:round/>
          </a:ln>
          <a:effectLst/>
        </p:spPr>
        <p:txBody>
          <a:bodyPr/>
          <a:lstStyle/>
          <a:p>
            <a:endParaRPr lang="zh-CN" altLang="en-US"/>
          </a:p>
        </p:txBody>
      </p:sp>
      <p:sp>
        <p:nvSpPr>
          <p:cNvPr id="835698" name="Line 114"/>
          <p:cNvSpPr>
            <a:spLocks noChangeShapeType="1"/>
          </p:cNvSpPr>
          <p:nvPr/>
        </p:nvSpPr>
        <p:spPr bwMode="auto">
          <a:xfrm>
            <a:off x="8759825" y="3657600"/>
            <a:ext cx="0" cy="2122488"/>
          </a:xfrm>
          <a:prstGeom prst="line">
            <a:avLst/>
          </a:prstGeom>
          <a:noFill/>
          <a:ln w="28575" cap="sq">
            <a:solidFill>
              <a:schemeClr val="tx1"/>
            </a:solidFill>
            <a:round/>
          </a:ln>
          <a:effectLst/>
        </p:spPr>
        <p:txBody>
          <a:bodyPr/>
          <a:lstStyle/>
          <a:p>
            <a:endParaRPr lang="zh-CN" altLang="en-US"/>
          </a:p>
        </p:txBody>
      </p:sp>
      <p:sp>
        <p:nvSpPr>
          <p:cNvPr id="835699" name="AutoShape 115"/>
          <p:cNvSpPr>
            <a:spLocks noChangeArrowheads="1"/>
          </p:cNvSpPr>
          <p:nvPr/>
        </p:nvSpPr>
        <p:spPr bwMode="auto">
          <a:xfrm>
            <a:off x="3048000" y="3352800"/>
            <a:ext cx="4953000" cy="16764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a:latin typeface="微软雅黑 Light" panose="020B0502040204020203" pitchFamily="34" charset="-122"/>
                <a:ea typeface="微软雅黑 Light" panose="020B0502040204020203" pitchFamily="34" charset="-122"/>
              </a:rPr>
              <a:t>        </a:t>
            </a:r>
            <a:r>
              <a:rPr lang="zh-CN" altLang="en-US" sz="2400" b="1">
                <a:latin typeface="微软雅黑 Light" panose="020B0502040204020203" pitchFamily="34" charset="-122"/>
                <a:ea typeface="微软雅黑 Light" panose="020B0502040204020203" pitchFamily="34" charset="-122"/>
              </a:rPr>
              <a:t>寄存器</a:t>
            </a:r>
            <a:r>
              <a:rPr lang="en-US" altLang="zh-CN" sz="2400" b="1">
                <a:latin typeface="微软雅黑 Light" panose="020B0502040204020203" pitchFamily="34" charset="-122"/>
                <a:ea typeface="微软雅黑 Light" panose="020B0502040204020203" pitchFamily="34" charset="-122"/>
              </a:rPr>
              <a:t>R13</a:t>
            </a:r>
            <a:r>
              <a:rPr lang="zh-CN" altLang="en-US" sz="2400" b="1">
                <a:latin typeface="微软雅黑 Light" panose="020B0502040204020203" pitchFamily="34" charset="-122"/>
                <a:ea typeface="微软雅黑 Light" panose="020B0502040204020203" pitchFamily="34" charset="-122"/>
              </a:rPr>
              <a:t>、</a:t>
            </a:r>
            <a:r>
              <a:rPr lang="en-US" altLang="zh-CN" sz="2400" b="1">
                <a:latin typeface="微软雅黑 Light" panose="020B0502040204020203" pitchFamily="34" charset="-122"/>
                <a:ea typeface="微软雅黑 Light" panose="020B0502040204020203" pitchFamily="34" charset="-122"/>
              </a:rPr>
              <a:t>R14</a:t>
            </a:r>
            <a:r>
              <a:rPr lang="zh-CN" altLang="en-US" sz="2400" b="1">
                <a:latin typeface="微软雅黑 Light" panose="020B0502040204020203" pitchFamily="34" charset="-122"/>
                <a:ea typeface="微软雅黑 Light" panose="020B0502040204020203" pitchFamily="34" charset="-122"/>
              </a:rPr>
              <a:t>分别有</a:t>
            </a:r>
            <a:r>
              <a:rPr lang="en-US" altLang="zh-CN" sz="2400" b="1">
                <a:latin typeface="微软雅黑 Light" panose="020B0502040204020203" pitchFamily="34" charset="-122"/>
                <a:ea typeface="微软雅黑 Light" panose="020B0502040204020203" pitchFamily="34" charset="-122"/>
              </a:rPr>
              <a:t>6</a:t>
            </a:r>
            <a:r>
              <a:rPr lang="zh-CN" altLang="en-US" sz="2400" b="1">
                <a:latin typeface="微软雅黑 Light" panose="020B0502040204020203" pitchFamily="34" charset="-122"/>
                <a:ea typeface="微软雅黑 Light" panose="020B0502040204020203" pitchFamily="34" charset="-122"/>
              </a:rPr>
              <a:t>个分组的物理寄存器。一个用于用户和系统模式，其余</a:t>
            </a:r>
            <a:r>
              <a:rPr lang="en-US" altLang="zh-CN" sz="2400" b="1">
                <a:latin typeface="微软雅黑 Light" panose="020B0502040204020203" pitchFamily="34" charset="-122"/>
                <a:ea typeface="微软雅黑 Light" panose="020B0502040204020203" pitchFamily="34" charset="-122"/>
              </a:rPr>
              <a:t>5</a:t>
            </a:r>
            <a:r>
              <a:rPr lang="zh-CN" altLang="en-US" sz="2400" b="1">
                <a:latin typeface="微软雅黑 Light" panose="020B0502040204020203" pitchFamily="34" charset="-122"/>
                <a:ea typeface="微软雅黑 Light" panose="020B0502040204020203" pitchFamily="34" charset="-122"/>
              </a:rPr>
              <a:t>个分别用于</a:t>
            </a:r>
            <a:r>
              <a:rPr lang="en-US" altLang="zh-CN" sz="2400" b="1">
                <a:latin typeface="微软雅黑 Light" panose="020B0502040204020203" pitchFamily="34" charset="-122"/>
                <a:ea typeface="微软雅黑 Light" panose="020B0502040204020203" pitchFamily="34" charset="-122"/>
              </a:rPr>
              <a:t>5</a:t>
            </a:r>
            <a:r>
              <a:rPr lang="zh-CN" altLang="en-US" sz="2400" b="1">
                <a:latin typeface="微软雅黑 Light" panose="020B0502040204020203" pitchFamily="34" charset="-122"/>
                <a:ea typeface="微软雅黑 Light" panose="020B0502040204020203" pitchFamily="34" charset="-122"/>
              </a:rPr>
              <a:t>种异常模式。</a:t>
            </a:r>
            <a:endParaRPr lang="zh-CN" altLang="en-US" sz="2400" b="1">
              <a:latin typeface="微软雅黑 Light" panose="020B0502040204020203" pitchFamily="34" charset="-122"/>
              <a:ea typeface="微软雅黑 Light" panose="020B0502040204020203" pitchFamily="34" charset="-122"/>
            </a:endParaRPr>
          </a:p>
        </p:txBody>
      </p:sp>
      <p:grpSp>
        <p:nvGrpSpPr>
          <p:cNvPr id="835700" name="Group 116"/>
          <p:cNvGrpSpPr/>
          <p:nvPr/>
        </p:nvGrpSpPr>
        <p:grpSpPr bwMode="auto">
          <a:xfrm>
            <a:off x="2316163" y="5164138"/>
            <a:ext cx="6443662" cy="606425"/>
            <a:chOff x="864" y="1968"/>
            <a:chExt cx="4059" cy="382"/>
          </a:xfrm>
        </p:grpSpPr>
        <p:sp>
          <p:nvSpPr>
            <p:cNvPr id="835701" name="Rectangle 117"/>
            <p:cNvSpPr>
              <a:spLocks noChangeArrowheads="1"/>
            </p:cNvSpPr>
            <p:nvPr/>
          </p:nvSpPr>
          <p:spPr bwMode="auto">
            <a:xfrm>
              <a:off x="4347" y="2159"/>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R14_fiq</a:t>
              </a:r>
              <a:endParaRPr kumimoji="0" lang="en-US" altLang="zh-CN" sz="1400">
                <a:latin typeface="Tahoma" panose="020B0604030504040204" pitchFamily="34" charset="0"/>
                <a:ea typeface="宋体" panose="02010600030101010101" pitchFamily="2" charset="-122"/>
              </a:endParaRPr>
            </a:p>
          </p:txBody>
        </p:sp>
        <p:sp>
          <p:nvSpPr>
            <p:cNvPr id="835702" name="Rectangle 118"/>
            <p:cNvSpPr>
              <a:spLocks noChangeArrowheads="1"/>
            </p:cNvSpPr>
            <p:nvPr/>
          </p:nvSpPr>
          <p:spPr bwMode="auto">
            <a:xfrm>
              <a:off x="3771" y="2159"/>
              <a:ext cx="576" cy="191"/>
            </a:xfrm>
            <a:prstGeom prst="rect">
              <a:avLst/>
            </a:prstGeom>
            <a:solidFill>
              <a:srgbClr val="FF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R14_irq</a:t>
              </a:r>
              <a:endParaRPr kumimoji="0" lang="en-US" altLang="zh-CN" sz="1400">
                <a:latin typeface="Tahoma" panose="020B0604030504040204" pitchFamily="34" charset="0"/>
                <a:ea typeface="宋体" panose="02010600030101010101" pitchFamily="2" charset="-122"/>
              </a:endParaRPr>
            </a:p>
          </p:txBody>
        </p:sp>
        <p:sp>
          <p:nvSpPr>
            <p:cNvPr id="835703" name="Rectangle 119"/>
            <p:cNvSpPr>
              <a:spLocks noChangeArrowheads="1"/>
            </p:cNvSpPr>
            <p:nvPr/>
          </p:nvSpPr>
          <p:spPr bwMode="auto">
            <a:xfrm>
              <a:off x="3195" y="2159"/>
              <a:ext cx="576" cy="191"/>
            </a:xfrm>
            <a:prstGeom prst="rect">
              <a:avLst/>
            </a:prstGeom>
            <a:solidFill>
              <a:srgbClr val="66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R14_und</a:t>
              </a:r>
              <a:endParaRPr kumimoji="0" lang="en-US" altLang="zh-CN" sz="1400">
                <a:latin typeface="Tahoma" panose="020B0604030504040204" pitchFamily="34" charset="0"/>
                <a:ea typeface="宋体" panose="02010600030101010101" pitchFamily="2" charset="-122"/>
              </a:endParaRPr>
            </a:p>
          </p:txBody>
        </p:sp>
        <p:sp>
          <p:nvSpPr>
            <p:cNvPr id="835704" name="Rectangle 120"/>
            <p:cNvSpPr>
              <a:spLocks noChangeArrowheads="1"/>
            </p:cNvSpPr>
            <p:nvPr/>
          </p:nvSpPr>
          <p:spPr bwMode="auto">
            <a:xfrm>
              <a:off x="2619" y="2159"/>
              <a:ext cx="576" cy="191"/>
            </a:xfrm>
            <a:prstGeom prst="rect">
              <a:avLst/>
            </a:prstGeom>
            <a:solidFill>
              <a:srgbClr val="6699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R14_abt</a:t>
              </a:r>
              <a:endParaRPr kumimoji="0" lang="en-US" altLang="zh-CN" sz="1400">
                <a:latin typeface="Tahoma" panose="020B0604030504040204" pitchFamily="34" charset="0"/>
                <a:ea typeface="宋体" panose="02010600030101010101" pitchFamily="2" charset="-122"/>
              </a:endParaRPr>
            </a:p>
          </p:txBody>
        </p:sp>
        <p:sp>
          <p:nvSpPr>
            <p:cNvPr id="835705" name="Rectangle 121"/>
            <p:cNvSpPr>
              <a:spLocks noChangeArrowheads="1"/>
            </p:cNvSpPr>
            <p:nvPr/>
          </p:nvSpPr>
          <p:spPr bwMode="auto">
            <a:xfrm>
              <a:off x="2043" y="2159"/>
              <a:ext cx="576" cy="191"/>
            </a:xfrm>
            <a:prstGeom prst="rect">
              <a:avLst/>
            </a:prstGeom>
            <a:solidFill>
              <a:srgbClr val="9966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R14_svc</a:t>
              </a:r>
              <a:endParaRPr kumimoji="0" lang="en-US" altLang="zh-CN" sz="1400">
                <a:latin typeface="Tahoma" panose="020B0604030504040204" pitchFamily="34" charset="0"/>
                <a:ea typeface="宋体" panose="02010600030101010101" pitchFamily="2" charset="-122"/>
              </a:endParaRPr>
            </a:p>
          </p:txBody>
        </p:sp>
        <p:sp>
          <p:nvSpPr>
            <p:cNvPr id="835706" name="Rectangle 122"/>
            <p:cNvSpPr>
              <a:spLocks noChangeArrowheads="1"/>
            </p:cNvSpPr>
            <p:nvPr/>
          </p:nvSpPr>
          <p:spPr bwMode="auto">
            <a:xfrm>
              <a:off x="864" y="2159"/>
              <a:ext cx="1179" cy="191"/>
            </a:xfrm>
            <a:prstGeom prst="rect">
              <a:avLst/>
            </a:prstGeom>
            <a:solidFill>
              <a:srgbClr val="CCFF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R14</a:t>
              </a:r>
              <a:endParaRPr kumimoji="0" lang="en-US" altLang="zh-CN" sz="1400">
                <a:latin typeface="Tahoma" panose="020B0604030504040204" pitchFamily="34" charset="0"/>
                <a:ea typeface="宋体" panose="02010600030101010101" pitchFamily="2" charset="-122"/>
              </a:endParaRPr>
            </a:p>
          </p:txBody>
        </p:sp>
        <p:sp>
          <p:nvSpPr>
            <p:cNvPr id="835707" name="Rectangle 123"/>
            <p:cNvSpPr>
              <a:spLocks noChangeArrowheads="1"/>
            </p:cNvSpPr>
            <p:nvPr/>
          </p:nvSpPr>
          <p:spPr bwMode="auto">
            <a:xfrm>
              <a:off x="4347" y="1968"/>
              <a:ext cx="576" cy="191"/>
            </a:xfrm>
            <a:prstGeom prst="rect">
              <a:avLst/>
            </a:prstGeom>
            <a:solidFill>
              <a:srgbClr val="00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R13_fiq</a:t>
              </a:r>
              <a:endParaRPr kumimoji="0" lang="en-US" altLang="zh-CN" sz="1400">
                <a:latin typeface="Tahoma" panose="020B0604030504040204" pitchFamily="34" charset="0"/>
                <a:ea typeface="宋体" panose="02010600030101010101" pitchFamily="2" charset="-122"/>
              </a:endParaRPr>
            </a:p>
          </p:txBody>
        </p:sp>
        <p:sp>
          <p:nvSpPr>
            <p:cNvPr id="835708" name="Rectangle 124"/>
            <p:cNvSpPr>
              <a:spLocks noChangeArrowheads="1"/>
            </p:cNvSpPr>
            <p:nvPr/>
          </p:nvSpPr>
          <p:spPr bwMode="auto">
            <a:xfrm>
              <a:off x="3771" y="1968"/>
              <a:ext cx="576" cy="191"/>
            </a:xfrm>
            <a:prstGeom prst="rect">
              <a:avLst/>
            </a:prstGeom>
            <a:solidFill>
              <a:srgbClr val="FFCC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R13_irq</a:t>
              </a:r>
              <a:endParaRPr kumimoji="0" lang="en-US" altLang="zh-CN" sz="1400">
                <a:latin typeface="Tahoma" panose="020B0604030504040204" pitchFamily="34" charset="0"/>
                <a:ea typeface="宋体" panose="02010600030101010101" pitchFamily="2" charset="-122"/>
              </a:endParaRPr>
            </a:p>
          </p:txBody>
        </p:sp>
        <p:sp>
          <p:nvSpPr>
            <p:cNvPr id="835709" name="Rectangle 125"/>
            <p:cNvSpPr>
              <a:spLocks noChangeArrowheads="1"/>
            </p:cNvSpPr>
            <p:nvPr/>
          </p:nvSpPr>
          <p:spPr bwMode="auto">
            <a:xfrm>
              <a:off x="3195" y="1968"/>
              <a:ext cx="576" cy="191"/>
            </a:xfrm>
            <a:prstGeom prst="rect">
              <a:avLst/>
            </a:prstGeom>
            <a:solidFill>
              <a:srgbClr val="66FFCC"/>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R13_und</a:t>
              </a:r>
              <a:endParaRPr kumimoji="0" lang="en-US" altLang="zh-CN" sz="1400">
                <a:latin typeface="Tahoma" panose="020B0604030504040204" pitchFamily="34" charset="0"/>
                <a:ea typeface="宋体" panose="02010600030101010101" pitchFamily="2" charset="-122"/>
              </a:endParaRPr>
            </a:p>
          </p:txBody>
        </p:sp>
        <p:sp>
          <p:nvSpPr>
            <p:cNvPr id="835710" name="Rectangle 126"/>
            <p:cNvSpPr>
              <a:spLocks noChangeArrowheads="1"/>
            </p:cNvSpPr>
            <p:nvPr/>
          </p:nvSpPr>
          <p:spPr bwMode="auto">
            <a:xfrm>
              <a:off x="2619" y="1968"/>
              <a:ext cx="576" cy="191"/>
            </a:xfrm>
            <a:prstGeom prst="rect">
              <a:avLst/>
            </a:prstGeom>
            <a:solidFill>
              <a:srgbClr val="6699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R13_abt</a:t>
              </a:r>
              <a:endParaRPr kumimoji="0" lang="en-US" altLang="zh-CN" sz="1400">
                <a:latin typeface="Tahoma" panose="020B0604030504040204" pitchFamily="34" charset="0"/>
                <a:ea typeface="宋体" panose="02010600030101010101" pitchFamily="2" charset="-122"/>
              </a:endParaRPr>
            </a:p>
          </p:txBody>
        </p:sp>
        <p:sp>
          <p:nvSpPr>
            <p:cNvPr id="835711" name="Rectangle 127"/>
            <p:cNvSpPr>
              <a:spLocks noChangeArrowheads="1"/>
            </p:cNvSpPr>
            <p:nvPr/>
          </p:nvSpPr>
          <p:spPr bwMode="auto">
            <a:xfrm>
              <a:off x="2043" y="1968"/>
              <a:ext cx="576" cy="191"/>
            </a:xfrm>
            <a:prstGeom prst="rect">
              <a:avLst/>
            </a:prstGeom>
            <a:solidFill>
              <a:srgbClr val="9966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R13_svc</a:t>
              </a:r>
              <a:endParaRPr kumimoji="0" lang="en-US" altLang="zh-CN" sz="1400">
                <a:latin typeface="Tahoma" panose="020B0604030504040204" pitchFamily="34" charset="0"/>
                <a:ea typeface="宋体" panose="02010600030101010101" pitchFamily="2" charset="-122"/>
              </a:endParaRPr>
            </a:p>
          </p:txBody>
        </p:sp>
        <p:sp>
          <p:nvSpPr>
            <p:cNvPr id="835712" name="Rectangle 128"/>
            <p:cNvSpPr>
              <a:spLocks noChangeArrowheads="1"/>
            </p:cNvSpPr>
            <p:nvPr/>
          </p:nvSpPr>
          <p:spPr bwMode="auto">
            <a:xfrm>
              <a:off x="864" y="1968"/>
              <a:ext cx="1179" cy="191"/>
            </a:xfrm>
            <a:prstGeom prst="rect">
              <a:avLst/>
            </a:prstGeom>
            <a:solidFill>
              <a:srgbClr val="CCFFFF"/>
            </a:solidFill>
            <a:ln w="9525">
              <a:noFill/>
              <a:miter lim="800000"/>
            </a:ln>
            <a:effectLst/>
          </p:spPr>
          <p:txBody>
            <a:bodyPr/>
            <a:lstStyle/>
            <a:p>
              <a:pPr>
                <a:spcBef>
                  <a:spcPct val="20000"/>
                </a:spcBef>
                <a:buClr>
                  <a:schemeClr val="folHlink"/>
                </a:buClr>
                <a:buSzPct val="60000"/>
                <a:buFont typeface="Wingdings" panose="05000000000000000000" pitchFamily="2" charset="2"/>
                <a:buNone/>
              </a:pPr>
              <a:r>
                <a:rPr kumimoji="0" lang="en-US" altLang="zh-CN" sz="1400">
                  <a:latin typeface="Tahoma" panose="020B0604030504040204" pitchFamily="34" charset="0"/>
                  <a:ea typeface="宋体" panose="02010600030101010101" pitchFamily="2" charset="-122"/>
                </a:rPr>
                <a:t>R13</a:t>
              </a:r>
              <a:endParaRPr kumimoji="0" lang="en-US" altLang="zh-CN" sz="1400">
                <a:latin typeface="Tahoma" panose="020B0604030504040204" pitchFamily="34" charset="0"/>
                <a:ea typeface="宋体" panose="02010600030101010101" pitchFamily="2" charset="-122"/>
              </a:endParaRPr>
            </a:p>
          </p:txBody>
        </p:sp>
        <p:sp>
          <p:nvSpPr>
            <p:cNvPr id="835713" name="Line 129"/>
            <p:cNvSpPr>
              <a:spLocks noChangeShapeType="1"/>
            </p:cNvSpPr>
            <p:nvPr/>
          </p:nvSpPr>
          <p:spPr bwMode="auto">
            <a:xfrm>
              <a:off x="864" y="1968"/>
              <a:ext cx="4059" cy="0"/>
            </a:xfrm>
            <a:prstGeom prst="line">
              <a:avLst/>
            </a:prstGeom>
            <a:noFill/>
            <a:ln w="28575" cap="sq">
              <a:solidFill>
                <a:schemeClr val="tx1"/>
              </a:solidFill>
              <a:round/>
            </a:ln>
            <a:effectLst/>
          </p:spPr>
          <p:txBody>
            <a:bodyPr/>
            <a:lstStyle/>
            <a:p>
              <a:endParaRPr lang="zh-CN" altLang="en-US"/>
            </a:p>
          </p:txBody>
        </p:sp>
        <p:sp>
          <p:nvSpPr>
            <p:cNvPr id="835714" name="Line 130"/>
            <p:cNvSpPr>
              <a:spLocks noChangeShapeType="1"/>
            </p:cNvSpPr>
            <p:nvPr/>
          </p:nvSpPr>
          <p:spPr bwMode="auto">
            <a:xfrm>
              <a:off x="864" y="2159"/>
              <a:ext cx="4059" cy="0"/>
            </a:xfrm>
            <a:prstGeom prst="line">
              <a:avLst/>
            </a:prstGeom>
            <a:noFill/>
            <a:ln w="12700">
              <a:solidFill>
                <a:schemeClr val="tx1"/>
              </a:solidFill>
              <a:round/>
            </a:ln>
            <a:effectLst/>
          </p:spPr>
          <p:txBody>
            <a:bodyPr/>
            <a:lstStyle/>
            <a:p>
              <a:endParaRPr lang="zh-CN" altLang="en-US"/>
            </a:p>
          </p:txBody>
        </p:sp>
        <p:sp>
          <p:nvSpPr>
            <p:cNvPr id="835715" name="Line 131"/>
            <p:cNvSpPr>
              <a:spLocks noChangeShapeType="1"/>
            </p:cNvSpPr>
            <p:nvPr/>
          </p:nvSpPr>
          <p:spPr bwMode="auto">
            <a:xfrm>
              <a:off x="864" y="2350"/>
              <a:ext cx="4059" cy="0"/>
            </a:xfrm>
            <a:prstGeom prst="line">
              <a:avLst/>
            </a:prstGeom>
            <a:noFill/>
            <a:ln w="28575" cap="sq">
              <a:solidFill>
                <a:schemeClr val="tx1"/>
              </a:solidFill>
              <a:round/>
            </a:ln>
            <a:effectLst/>
          </p:spPr>
          <p:txBody>
            <a:bodyPr/>
            <a:lstStyle/>
            <a:p>
              <a:endParaRPr lang="zh-CN" altLang="en-US"/>
            </a:p>
          </p:txBody>
        </p:sp>
        <p:sp>
          <p:nvSpPr>
            <p:cNvPr id="835716" name="Line 132"/>
            <p:cNvSpPr>
              <a:spLocks noChangeShapeType="1"/>
            </p:cNvSpPr>
            <p:nvPr/>
          </p:nvSpPr>
          <p:spPr bwMode="auto">
            <a:xfrm>
              <a:off x="864" y="1968"/>
              <a:ext cx="0" cy="382"/>
            </a:xfrm>
            <a:prstGeom prst="line">
              <a:avLst/>
            </a:prstGeom>
            <a:noFill/>
            <a:ln w="28575" cap="sq">
              <a:solidFill>
                <a:schemeClr val="tx1"/>
              </a:solidFill>
              <a:round/>
            </a:ln>
            <a:effectLst/>
          </p:spPr>
          <p:txBody>
            <a:bodyPr/>
            <a:lstStyle/>
            <a:p>
              <a:endParaRPr lang="zh-CN" altLang="en-US"/>
            </a:p>
          </p:txBody>
        </p:sp>
        <p:sp>
          <p:nvSpPr>
            <p:cNvPr id="835717" name="Line 133"/>
            <p:cNvSpPr>
              <a:spLocks noChangeShapeType="1"/>
            </p:cNvSpPr>
            <p:nvPr/>
          </p:nvSpPr>
          <p:spPr bwMode="auto">
            <a:xfrm>
              <a:off x="2043" y="1968"/>
              <a:ext cx="0" cy="382"/>
            </a:xfrm>
            <a:prstGeom prst="line">
              <a:avLst/>
            </a:prstGeom>
            <a:noFill/>
            <a:ln w="12700">
              <a:solidFill>
                <a:schemeClr val="tx1"/>
              </a:solidFill>
              <a:round/>
            </a:ln>
            <a:effectLst/>
          </p:spPr>
          <p:txBody>
            <a:bodyPr/>
            <a:lstStyle/>
            <a:p>
              <a:endParaRPr lang="zh-CN" altLang="en-US"/>
            </a:p>
          </p:txBody>
        </p:sp>
        <p:sp>
          <p:nvSpPr>
            <p:cNvPr id="835718" name="Line 134"/>
            <p:cNvSpPr>
              <a:spLocks noChangeShapeType="1"/>
            </p:cNvSpPr>
            <p:nvPr/>
          </p:nvSpPr>
          <p:spPr bwMode="auto">
            <a:xfrm>
              <a:off x="2619" y="1968"/>
              <a:ext cx="0" cy="382"/>
            </a:xfrm>
            <a:prstGeom prst="line">
              <a:avLst/>
            </a:prstGeom>
            <a:noFill/>
            <a:ln w="12700">
              <a:solidFill>
                <a:schemeClr val="tx1"/>
              </a:solidFill>
              <a:round/>
            </a:ln>
            <a:effectLst/>
          </p:spPr>
          <p:txBody>
            <a:bodyPr/>
            <a:lstStyle/>
            <a:p>
              <a:endParaRPr lang="zh-CN" altLang="en-US"/>
            </a:p>
          </p:txBody>
        </p:sp>
        <p:sp>
          <p:nvSpPr>
            <p:cNvPr id="835719" name="Line 135"/>
            <p:cNvSpPr>
              <a:spLocks noChangeShapeType="1"/>
            </p:cNvSpPr>
            <p:nvPr/>
          </p:nvSpPr>
          <p:spPr bwMode="auto">
            <a:xfrm>
              <a:off x="3195" y="1968"/>
              <a:ext cx="0" cy="382"/>
            </a:xfrm>
            <a:prstGeom prst="line">
              <a:avLst/>
            </a:prstGeom>
            <a:noFill/>
            <a:ln w="12700">
              <a:solidFill>
                <a:schemeClr val="tx1"/>
              </a:solidFill>
              <a:round/>
            </a:ln>
            <a:effectLst/>
          </p:spPr>
          <p:txBody>
            <a:bodyPr/>
            <a:lstStyle/>
            <a:p>
              <a:endParaRPr lang="zh-CN" altLang="en-US"/>
            </a:p>
          </p:txBody>
        </p:sp>
        <p:sp>
          <p:nvSpPr>
            <p:cNvPr id="835720" name="Line 136"/>
            <p:cNvSpPr>
              <a:spLocks noChangeShapeType="1"/>
            </p:cNvSpPr>
            <p:nvPr/>
          </p:nvSpPr>
          <p:spPr bwMode="auto">
            <a:xfrm>
              <a:off x="3771" y="1968"/>
              <a:ext cx="0" cy="382"/>
            </a:xfrm>
            <a:prstGeom prst="line">
              <a:avLst/>
            </a:prstGeom>
            <a:noFill/>
            <a:ln w="12700">
              <a:solidFill>
                <a:schemeClr val="tx1"/>
              </a:solidFill>
              <a:round/>
            </a:ln>
            <a:effectLst/>
          </p:spPr>
          <p:txBody>
            <a:bodyPr/>
            <a:lstStyle/>
            <a:p>
              <a:endParaRPr lang="zh-CN" altLang="en-US"/>
            </a:p>
          </p:txBody>
        </p:sp>
        <p:sp>
          <p:nvSpPr>
            <p:cNvPr id="835721" name="Line 137"/>
            <p:cNvSpPr>
              <a:spLocks noChangeShapeType="1"/>
            </p:cNvSpPr>
            <p:nvPr/>
          </p:nvSpPr>
          <p:spPr bwMode="auto">
            <a:xfrm>
              <a:off x="4347" y="1968"/>
              <a:ext cx="0" cy="382"/>
            </a:xfrm>
            <a:prstGeom prst="line">
              <a:avLst/>
            </a:prstGeom>
            <a:noFill/>
            <a:ln w="12700">
              <a:solidFill>
                <a:schemeClr val="tx1"/>
              </a:solidFill>
              <a:round/>
            </a:ln>
            <a:effectLst/>
          </p:spPr>
          <p:txBody>
            <a:bodyPr/>
            <a:lstStyle/>
            <a:p>
              <a:endParaRPr lang="zh-CN" altLang="en-US"/>
            </a:p>
          </p:txBody>
        </p:sp>
        <p:sp>
          <p:nvSpPr>
            <p:cNvPr id="835722" name="Line 138"/>
            <p:cNvSpPr>
              <a:spLocks noChangeShapeType="1"/>
            </p:cNvSpPr>
            <p:nvPr/>
          </p:nvSpPr>
          <p:spPr bwMode="auto">
            <a:xfrm>
              <a:off x="4923" y="1968"/>
              <a:ext cx="0" cy="382"/>
            </a:xfrm>
            <a:prstGeom prst="line">
              <a:avLst/>
            </a:prstGeom>
            <a:noFill/>
            <a:ln w="28575" cap="sq">
              <a:solidFill>
                <a:schemeClr val="tx1"/>
              </a:solidFill>
              <a:round/>
            </a:ln>
            <a:effectLst/>
          </p:spPr>
          <p:txBody>
            <a:bodyPr/>
            <a:lstStyle/>
            <a:p>
              <a:endParaRPr lang="zh-CN" altLang="en-US"/>
            </a:p>
          </p:txBody>
        </p:sp>
      </p:grpSp>
      <p:sp>
        <p:nvSpPr>
          <p:cNvPr id="32"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35700"/>
                                        </p:tgtEl>
                                        <p:attrNameLst>
                                          <p:attrName>style.visibility</p:attrName>
                                        </p:attrNameLst>
                                      </p:cBhvr>
                                      <p:to>
                                        <p:strVal val="visible"/>
                                      </p:to>
                                    </p:set>
                                    <p:animEffect transition="in" filter="wipe(up)">
                                      <p:cBhvr>
                                        <p:cTn id="7" dur="500"/>
                                        <p:tgtEl>
                                          <p:spTgt spid="835700"/>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35699"/>
                                        </p:tgtEl>
                                        <p:attrNameLst>
                                          <p:attrName>style.visibility</p:attrName>
                                        </p:attrNameLst>
                                      </p:cBhvr>
                                      <p:to>
                                        <p:strVal val="visible"/>
                                      </p:to>
                                    </p:set>
                                    <p:anim calcmode="lin" valueType="num">
                                      <p:cBhvr additive="base">
                                        <p:cTn id="11" dur="500" fill="hold"/>
                                        <p:tgtEl>
                                          <p:spTgt spid="835699"/>
                                        </p:tgtEl>
                                        <p:attrNameLst>
                                          <p:attrName>ppt_x</p:attrName>
                                        </p:attrNameLst>
                                      </p:cBhvr>
                                      <p:tavLst>
                                        <p:tav tm="0">
                                          <p:val>
                                            <p:strVal val="1+#ppt_w/2"/>
                                          </p:val>
                                        </p:tav>
                                        <p:tav tm="100000">
                                          <p:val>
                                            <p:strVal val="#ppt_x"/>
                                          </p:val>
                                        </p:tav>
                                      </p:tavLst>
                                    </p:anim>
                                    <p:anim calcmode="lin" valueType="num">
                                      <p:cBhvr additive="base">
                                        <p:cTn id="12" dur="500" fill="hold"/>
                                        <p:tgtEl>
                                          <p:spTgt spid="835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699"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22301" y="95232"/>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8" name="矩形 7"/>
          <p:cNvSpPr/>
          <p:nvPr/>
        </p:nvSpPr>
        <p:spPr bwMode="auto">
          <a:xfrm>
            <a:off x="0" y="785794"/>
            <a:ext cx="9144000" cy="500066"/>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17" name="灯片编号占位符 4"/>
          <p:cNvSpPr>
            <a:spLocks noGrp="1"/>
          </p:cNvSpPr>
          <p:nvPr>
            <p:ph type="sldNum" sz="quarter" idx="11"/>
          </p:nvPr>
        </p:nvSpPr>
        <p:spPr/>
        <p:txBody>
          <a:bodyPr/>
          <a:lstStyle/>
          <a:p>
            <a:fld id="{C93A85DB-7EF1-4E69-A2A1-861BA8464452}" type="slidenum">
              <a:rPr lang="en-US" altLang="zh-CN"/>
            </a:fld>
            <a:endParaRPr lang="en-US" altLang="zh-CN" b="0"/>
          </a:p>
        </p:txBody>
      </p:sp>
      <p:graphicFrame>
        <p:nvGraphicFramePr>
          <p:cNvPr id="836610"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36720" name="Text Box 112"/>
          <p:cNvSpPr txBox="1">
            <a:spLocks noChangeArrowheads="1"/>
          </p:cNvSpPr>
          <p:nvPr/>
        </p:nvSpPr>
        <p:spPr bwMode="auto">
          <a:xfrm>
            <a:off x="3540968" y="25460"/>
            <a:ext cx="4343400" cy="523220"/>
          </a:xfrm>
          <a:prstGeom prst="rect">
            <a:avLst/>
          </a:prstGeom>
          <a:noFill/>
          <a:ln w="9525">
            <a:noFill/>
            <a:miter lim="800000"/>
          </a:ln>
          <a:effectLst/>
        </p:spPr>
        <p:txBody>
          <a:bodyPr>
            <a:spAutoFit/>
          </a:bodyPr>
          <a:lstStyle/>
          <a:p>
            <a:pPr>
              <a:spcBef>
                <a:spcPct val="50000"/>
              </a:spcBef>
            </a:pPr>
            <a:r>
              <a:rPr lang="zh-CN" altLang="en-US" sz="2800" dirty="0">
                <a:solidFill>
                  <a:srgbClr val="FF0000"/>
                </a:solidFill>
                <a:latin typeface="华文新魏" panose="02010800040101010101" pitchFamily="2" charset="-122"/>
                <a:ea typeface="华文新魏" panose="02010800040101010101" pitchFamily="2" charset="-122"/>
              </a:rPr>
              <a:t>堆栈指针寄存器</a:t>
            </a:r>
            <a:r>
              <a:rPr lang="en-US" altLang="zh-CN" sz="2800" dirty="0">
                <a:solidFill>
                  <a:srgbClr val="FF0000"/>
                </a:solidFill>
                <a:latin typeface="华文新魏" panose="02010800040101010101" pitchFamily="2" charset="-122"/>
                <a:ea typeface="华文新魏" panose="02010800040101010101" pitchFamily="2" charset="-122"/>
              </a:rPr>
              <a:t>R13</a:t>
            </a:r>
            <a:r>
              <a:rPr lang="zh-CN" altLang="en-US" sz="2800" dirty="0">
                <a:solidFill>
                  <a:srgbClr val="FF0000"/>
                </a:solidFill>
                <a:latin typeface="华文新魏" panose="02010800040101010101" pitchFamily="2" charset="-122"/>
                <a:ea typeface="华文新魏" panose="02010800040101010101" pitchFamily="2" charset="-122"/>
              </a:rPr>
              <a:t>（</a:t>
            </a:r>
            <a:r>
              <a:rPr lang="en-US" altLang="zh-CN" sz="2800" dirty="0">
                <a:solidFill>
                  <a:srgbClr val="FF0000"/>
                </a:solidFill>
                <a:latin typeface="华文新魏" panose="02010800040101010101" pitchFamily="2" charset="-122"/>
                <a:ea typeface="华文新魏" panose="02010800040101010101" pitchFamily="2" charset="-122"/>
              </a:rPr>
              <a:t>SP</a:t>
            </a:r>
            <a:r>
              <a:rPr lang="zh-CN" altLang="en-US" sz="2800" dirty="0">
                <a:solidFill>
                  <a:srgbClr val="FF0000"/>
                </a:solidFill>
                <a:latin typeface="华文新魏" panose="02010800040101010101" pitchFamily="2" charset="-122"/>
                <a:ea typeface="华文新魏" panose="02010800040101010101" pitchFamily="2" charset="-122"/>
              </a:rPr>
              <a:t>）</a:t>
            </a:r>
            <a:endParaRPr lang="zh-CN" altLang="en-US" sz="2800" dirty="0">
              <a:solidFill>
                <a:srgbClr val="FF0000"/>
              </a:solidFill>
              <a:latin typeface="华文新魏" panose="02010800040101010101" pitchFamily="2" charset="-122"/>
              <a:ea typeface="华文新魏" panose="02010800040101010101" pitchFamily="2" charset="-122"/>
            </a:endParaRPr>
          </a:p>
        </p:txBody>
      </p:sp>
      <p:sp>
        <p:nvSpPr>
          <p:cNvPr id="836721" name="Line 113"/>
          <p:cNvSpPr>
            <a:spLocks noChangeShapeType="1"/>
          </p:cNvSpPr>
          <p:nvPr/>
        </p:nvSpPr>
        <p:spPr bwMode="auto">
          <a:xfrm>
            <a:off x="7845425" y="3657600"/>
            <a:ext cx="0" cy="2122488"/>
          </a:xfrm>
          <a:prstGeom prst="line">
            <a:avLst/>
          </a:prstGeom>
          <a:noFill/>
          <a:ln w="12700">
            <a:solidFill>
              <a:schemeClr val="tx1"/>
            </a:solidFill>
            <a:round/>
          </a:ln>
          <a:effectLst/>
        </p:spPr>
        <p:txBody>
          <a:bodyPr/>
          <a:lstStyle/>
          <a:p>
            <a:endParaRPr lang="zh-CN" altLang="en-US"/>
          </a:p>
        </p:txBody>
      </p:sp>
      <p:sp>
        <p:nvSpPr>
          <p:cNvPr id="836722" name="Line 114"/>
          <p:cNvSpPr>
            <a:spLocks noChangeShapeType="1"/>
          </p:cNvSpPr>
          <p:nvPr/>
        </p:nvSpPr>
        <p:spPr bwMode="auto">
          <a:xfrm>
            <a:off x="8759825" y="3657600"/>
            <a:ext cx="0" cy="2122488"/>
          </a:xfrm>
          <a:prstGeom prst="line">
            <a:avLst/>
          </a:prstGeom>
          <a:noFill/>
          <a:ln w="28575" cap="sq">
            <a:solidFill>
              <a:schemeClr val="tx1"/>
            </a:solidFill>
            <a:round/>
          </a:ln>
          <a:effectLst/>
        </p:spPr>
        <p:txBody>
          <a:bodyPr/>
          <a:lstStyle/>
          <a:p>
            <a:endParaRPr lang="zh-CN" altLang="en-US"/>
          </a:p>
        </p:txBody>
      </p:sp>
      <p:sp>
        <p:nvSpPr>
          <p:cNvPr id="836723" name="AutoShape 115"/>
          <p:cNvSpPr>
            <a:spLocks noChangeArrowheads="1"/>
          </p:cNvSpPr>
          <p:nvPr/>
        </p:nvSpPr>
        <p:spPr bwMode="auto">
          <a:xfrm>
            <a:off x="3048000" y="2743200"/>
            <a:ext cx="4876800" cy="23622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寄存器</a:t>
            </a:r>
            <a:r>
              <a:rPr lang="en-US" altLang="zh-CN" sz="2400" b="1" dirty="0">
                <a:latin typeface="微软雅黑 Light" panose="020B0502040204020203" pitchFamily="34" charset="-122"/>
                <a:ea typeface="微软雅黑 Light" panose="020B0502040204020203" pitchFamily="34" charset="-122"/>
              </a:rPr>
              <a:t>R13</a:t>
            </a:r>
            <a:r>
              <a:rPr lang="zh-CN" altLang="en-US" sz="2400" b="1" dirty="0">
                <a:latin typeface="微软雅黑 Light" panose="020B0502040204020203" pitchFamily="34" charset="-122"/>
                <a:ea typeface="微软雅黑 Light" panose="020B0502040204020203" pitchFamily="34" charset="-122"/>
              </a:rPr>
              <a:t>常作为</a:t>
            </a:r>
            <a:r>
              <a:rPr lang="zh-CN" altLang="en-US" sz="2400" b="1" dirty="0">
                <a:solidFill>
                  <a:srgbClr val="FF0000"/>
                </a:solidFill>
                <a:latin typeface="微软雅黑 Light" panose="020B0502040204020203" pitchFamily="34" charset="-122"/>
                <a:ea typeface="微软雅黑 Light" panose="020B0502040204020203" pitchFamily="34" charset="-122"/>
              </a:rPr>
              <a:t>堆栈指针</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SP</a:t>
            </a:r>
            <a:r>
              <a:rPr lang="zh-CN" altLang="en-US" sz="2400" b="1" dirty="0">
                <a:latin typeface="微软雅黑 Light" panose="020B0502040204020203" pitchFamily="34" charset="-122"/>
                <a:ea typeface="微软雅黑 Light" panose="020B0502040204020203" pitchFamily="34" charset="-122"/>
              </a:rPr>
              <a:t>）。在</a:t>
            </a:r>
            <a:r>
              <a:rPr lang="en-US" altLang="zh-CN" sz="2400" b="1" dirty="0">
                <a:latin typeface="微软雅黑 Light" panose="020B0502040204020203" pitchFamily="34" charset="-122"/>
                <a:ea typeface="微软雅黑 Light" panose="020B0502040204020203" pitchFamily="34" charset="-122"/>
              </a:rPr>
              <a:t>ARM</a:t>
            </a:r>
            <a:r>
              <a:rPr lang="zh-CN" altLang="en-US" sz="2400" b="1" dirty="0">
                <a:latin typeface="微软雅黑 Light" panose="020B0502040204020203" pitchFamily="34" charset="-122"/>
                <a:ea typeface="微软雅黑 Light" panose="020B0502040204020203" pitchFamily="34" charset="-122"/>
              </a:rPr>
              <a:t>指令集当中，没有以特殊方式使用</a:t>
            </a:r>
            <a:r>
              <a:rPr lang="en-US" altLang="zh-CN" sz="2400" b="1" dirty="0">
                <a:latin typeface="微软雅黑 Light" panose="020B0502040204020203" pitchFamily="34" charset="-122"/>
                <a:ea typeface="微软雅黑 Light" panose="020B0502040204020203" pitchFamily="34" charset="-122"/>
              </a:rPr>
              <a:t>R13</a:t>
            </a:r>
            <a:r>
              <a:rPr lang="zh-CN" altLang="en-US" sz="2400" b="1" dirty="0">
                <a:latin typeface="微软雅黑 Light" panose="020B0502040204020203" pitchFamily="34" charset="-122"/>
                <a:ea typeface="微软雅黑 Light" panose="020B0502040204020203" pitchFamily="34" charset="-122"/>
              </a:rPr>
              <a:t>的指令或其它功能，只是习惯上都这样使用。但是在</a:t>
            </a:r>
            <a:r>
              <a:rPr lang="en-US" altLang="zh-CN" sz="2400" b="1" dirty="0">
                <a:latin typeface="微软雅黑 Light" panose="020B0502040204020203" pitchFamily="34" charset="-122"/>
                <a:ea typeface="微软雅黑 Light" panose="020B0502040204020203" pitchFamily="34" charset="-122"/>
              </a:rPr>
              <a:t>Thumb</a:t>
            </a:r>
            <a:r>
              <a:rPr lang="zh-CN" altLang="en-US" sz="2400" b="1" dirty="0">
                <a:latin typeface="微软雅黑 Light" panose="020B0502040204020203" pitchFamily="34" charset="-122"/>
                <a:ea typeface="微软雅黑 Light" panose="020B0502040204020203" pitchFamily="34" charset="-122"/>
              </a:rPr>
              <a:t>指令集中存在使用</a:t>
            </a:r>
            <a:r>
              <a:rPr lang="en-US" altLang="zh-CN" sz="2400" b="1" dirty="0">
                <a:latin typeface="微软雅黑 Light" panose="020B0502040204020203" pitchFamily="34" charset="-122"/>
                <a:ea typeface="微软雅黑 Light" panose="020B0502040204020203" pitchFamily="34" charset="-122"/>
              </a:rPr>
              <a:t>R13</a:t>
            </a:r>
            <a:r>
              <a:rPr lang="zh-CN" altLang="en-US" sz="2400" b="1" dirty="0">
                <a:latin typeface="微软雅黑 Light" panose="020B0502040204020203" pitchFamily="34" charset="-122"/>
                <a:ea typeface="微软雅黑 Light" panose="020B0502040204020203" pitchFamily="34" charset="-122"/>
              </a:rPr>
              <a:t>的指令。</a:t>
            </a:r>
            <a:endParaRPr lang="zh-CN" altLang="en-US" sz="2400" b="1"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36720"/>
                                        </p:tgtEl>
                                        <p:attrNameLst>
                                          <p:attrName>style.visibility</p:attrName>
                                        </p:attrNameLst>
                                      </p:cBhvr>
                                      <p:to>
                                        <p:strVal val="visible"/>
                                      </p:to>
                                    </p:set>
                                    <p:animEffect transition="in" filter="barn(outVertical)">
                                      <p:cBhvr>
                                        <p:cTn id="7" dur="500"/>
                                        <p:tgtEl>
                                          <p:spTgt spid="836720"/>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36723"/>
                                        </p:tgtEl>
                                        <p:attrNameLst>
                                          <p:attrName>style.visibility</p:attrName>
                                        </p:attrNameLst>
                                      </p:cBhvr>
                                      <p:to>
                                        <p:strVal val="visible"/>
                                      </p:to>
                                    </p:set>
                                    <p:anim calcmode="lin" valueType="num">
                                      <p:cBhvr additive="base">
                                        <p:cTn id="11" dur="500" fill="hold"/>
                                        <p:tgtEl>
                                          <p:spTgt spid="836723"/>
                                        </p:tgtEl>
                                        <p:attrNameLst>
                                          <p:attrName>ppt_x</p:attrName>
                                        </p:attrNameLst>
                                      </p:cBhvr>
                                      <p:tavLst>
                                        <p:tav tm="0">
                                          <p:val>
                                            <p:strVal val="1+#ppt_w/2"/>
                                          </p:val>
                                        </p:tav>
                                        <p:tav tm="100000">
                                          <p:val>
                                            <p:strVal val="#ppt_x"/>
                                          </p:val>
                                        </p:tav>
                                      </p:tavLst>
                                    </p:anim>
                                    <p:anim calcmode="lin" valueType="num">
                                      <p:cBhvr additive="base">
                                        <p:cTn id="12" dur="500" fill="hold"/>
                                        <p:tgtEl>
                                          <p:spTgt spid="836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720" grpId="0" autoUpdateAnimBg="0"/>
      <p:bldP spid="83672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23528" y="0"/>
            <a:ext cx="7793037" cy="908720"/>
          </a:xfrm>
        </p:spPr>
        <p:txBody>
          <a:bodyPr/>
          <a:lstStyle/>
          <a:p>
            <a:r>
              <a:rPr lang="en-US" altLang="zh-CN" b="1" dirty="0" smtClean="0"/>
              <a:t>2.1.3 </a:t>
            </a:r>
            <a:r>
              <a:rPr lang="zh-CN" altLang="en-US" b="1" dirty="0"/>
              <a:t>寄存器与存储器</a:t>
            </a:r>
            <a:endParaRPr lang="zh-CN" altLang="en-US" b="1" dirty="0"/>
          </a:p>
        </p:txBody>
      </p:sp>
      <p:sp>
        <p:nvSpPr>
          <p:cNvPr id="67587" name="Rectangle 3"/>
          <p:cNvSpPr>
            <a:spLocks noGrp="1" noChangeArrowheads="1"/>
          </p:cNvSpPr>
          <p:nvPr>
            <p:ph type="body" idx="1"/>
          </p:nvPr>
        </p:nvSpPr>
        <p:spPr>
          <a:xfrm>
            <a:off x="467544" y="1268760"/>
            <a:ext cx="8352928" cy="4114800"/>
          </a:xfrm>
          <a:noFill/>
        </p:spPr>
        <p:txBody>
          <a:bodyPr/>
          <a:lstStyle/>
          <a:p>
            <a:pPr algn="just">
              <a:lnSpc>
                <a:spcPct val="150000"/>
              </a:lnSpc>
              <a:buFontTx/>
              <a:buNone/>
            </a:pPr>
            <a:r>
              <a:rPr lang="en-US" altLang="zh-CN" dirty="0"/>
              <a:t>1</a:t>
            </a:r>
            <a:r>
              <a:rPr lang="zh-CN" altLang="en-US" dirty="0"/>
              <a:t>、寄存器</a:t>
            </a:r>
            <a:endParaRPr lang="zh-CN" altLang="en-US" dirty="0"/>
          </a:p>
          <a:p>
            <a:pPr algn="just">
              <a:lnSpc>
                <a:spcPct val="150000"/>
              </a:lnSpc>
              <a:buFontTx/>
              <a:buNone/>
            </a:pPr>
            <a:r>
              <a:rPr lang="zh-CN" altLang="en-US" sz="2800" dirty="0"/>
              <a:t>        寄存器（</a:t>
            </a:r>
            <a:r>
              <a:rPr lang="en-US" altLang="zh-CN" sz="2800" dirty="0"/>
              <a:t>register</a:t>
            </a:r>
            <a:r>
              <a:rPr lang="zh-CN" altLang="en-US" sz="2800" dirty="0"/>
              <a:t>）是</a:t>
            </a:r>
            <a:r>
              <a:rPr lang="en-US" altLang="zh-CN" sz="2800" dirty="0"/>
              <a:t>CPU</a:t>
            </a:r>
            <a:r>
              <a:rPr lang="zh-CN" altLang="en-US" sz="2800" dirty="0"/>
              <a:t>的组成部分，是</a:t>
            </a:r>
            <a:r>
              <a:rPr lang="en-US" altLang="zh-CN" sz="2800" dirty="0"/>
              <a:t>CPU</a:t>
            </a:r>
            <a:r>
              <a:rPr lang="zh-CN" altLang="en-US" sz="2800" dirty="0"/>
              <a:t>内部用来存放数据的一些小型存储区域，用于暂时存放参与运算的数据和运算结果。</a:t>
            </a:r>
            <a:r>
              <a:rPr lang="zh-CN" altLang="en-US" sz="2800" b="0" dirty="0"/>
              <a:t> </a:t>
            </a:r>
            <a:endParaRPr lang="zh-CN" altLang="en-US" sz="2800" b="0" dirty="0"/>
          </a:p>
          <a:p>
            <a:pPr algn="just">
              <a:lnSpc>
                <a:spcPct val="150000"/>
              </a:lnSpc>
              <a:buFontTx/>
              <a:buNone/>
            </a:pPr>
            <a:endParaRPr lang="en-US" altLang="zh-CN" sz="2800" b="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66700" y="63936"/>
            <a:ext cx="7793037" cy="476248"/>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sz="2800"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28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2800" b="1" kern="0" dirty="0" smtClean="0">
                <a:solidFill>
                  <a:schemeClr val="folHlink"/>
                </a:solidFill>
                <a:latin typeface="黑体" panose="02010600030101010101" pitchFamily="2" charset="-122"/>
                <a:ea typeface="黑体" panose="02010600030101010101" pitchFamily="2" charset="-122"/>
                <a:cs typeface="+mj-cs"/>
              </a:rPr>
              <a:t>通用寄存器</a:t>
            </a:r>
            <a:endParaRPr kumimoji="0"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8" name="矩形 7"/>
          <p:cNvSpPr/>
          <p:nvPr/>
        </p:nvSpPr>
        <p:spPr bwMode="auto">
          <a:xfrm>
            <a:off x="0" y="857232"/>
            <a:ext cx="9144000" cy="42862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17" name="灯片编号占位符 4"/>
          <p:cNvSpPr>
            <a:spLocks noGrp="1"/>
          </p:cNvSpPr>
          <p:nvPr>
            <p:ph type="sldNum" sz="quarter" idx="11"/>
          </p:nvPr>
        </p:nvSpPr>
        <p:spPr/>
        <p:txBody>
          <a:bodyPr/>
          <a:lstStyle/>
          <a:p>
            <a:fld id="{08D67B64-0FCF-4A17-BD75-5B500E8ACD18}" type="slidenum">
              <a:rPr lang="en-US" altLang="zh-CN"/>
            </a:fld>
            <a:endParaRPr lang="en-US" altLang="zh-CN" b="0"/>
          </a:p>
        </p:txBody>
      </p:sp>
      <p:graphicFrame>
        <p:nvGraphicFramePr>
          <p:cNvPr id="837634"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37744" name="Text Box 112"/>
          <p:cNvSpPr txBox="1">
            <a:spLocks noChangeArrowheads="1"/>
          </p:cNvSpPr>
          <p:nvPr/>
        </p:nvSpPr>
        <p:spPr bwMode="auto">
          <a:xfrm>
            <a:off x="3390900" y="44624"/>
            <a:ext cx="4343400" cy="523220"/>
          </a:xfrm>
          <a:prstGeom prst="rect">
            <a:avLst/>
          </a:prstGeom>
          <a:noFill/>
          <a:ln w="9525">
            <a:noFill/>
            <a:miter lim="800000"/>
          </a:ln>
          <a:effectLst/>
        </p:spPr>
        <p:txBody>
          <a:bodyPr>
            <a:spAutoFit/>
          </a:bodyPr>
          <a:lstStyle/>
          <a:p>
            <a:pPr>
              <a:spcBef>
                <a:spcPct val="50000"/>
              </a:spcBef>
            </a:pPr>
            <a:r>
              <a:rPr lang="zh-CN" altLang="en-US" sz="2800" dirty="0">
                <a:solidFill>
                  <a:srgbClr val="FF0000"/>
                </a:solidFill>
                <a:latin typeface="华文新魏" panose="02010800040101010101" pitchFamily="2" charset="-122"/>
                <a:ea typeface="华文新魏" panose="02010800040101010101" pitchFamily="2" charset="-122"/>
              </a:rPr>
              <a:t>链接寄存器</a:t>
            </a:r>
            <a:r>
              <a:rPr lang="en-US" altLang="zh-CN" sz="2800" dirty="0">
                <a:solidFill>
                  <a:srgbClr val="FF0000"/>
                </a:solidFill>
                <a:latin typeface="华文新魏" panose="02010800040101010101" pitchFamily="2" charset="-122"/>
                <a:ea typeface="华文新魏" panose="02010800040101010101" pitchFamily="2" charset="-122"/>
              </a:rPr>
              <a:t>R14</a:t>
            </a:r>
            <a:r>
              <a:rPr lang="zh-CN" altLang="en-US" sz="2800" dirty="0">
                <a:solidFill>
                  <a:srgbClr val="FF0000"/>
                </a:solidFill>
                <a:latin typeface="华文新魏" panose="02010800040101010101" pitchFamily="2" charset="-122"/>
                <a:ea typeface="华文新魏" panose="02010800040101010101" pitchFamily="2" charset="-122"/>
              </a:rPr>
              <a:t>（</a:t>
            </a:r>
            <a:r>
              <a:rPr lang="en-US" altLang="zh-CN" sz="2800" dirty="0">
                <a:solidFill>
                  <a:srgbClr val="FF0000"/>
                </a:solidFill>
                <a:latin typeface="华文新魏" panose="02010800040101010101" pitchFamily="2" charset="-122"/>
                <a:ea typeface="华文新魏" panose="02010800040101010101" pitchFamily="2" charset="-122"/>
              </a:rPr>
              <a:t>LR</a:t>
            </a:r>
            <a:r>
              <a:rPr lang="zh-CN" altLang="en-US" sz="2800" dirty="0">
                <a:solidFill>
                  <a:srgbClr val="FF0000"/>
                </a:solidFill>
                <a:latin typeface="华文新魏" panose="02010800040101010101" pitchFamily="2" charset="-122"/>
                <a:ea typeface="华文新魏" panose="02010800040101010101" pitchFamily="2" charset="-122"/>
              </a:rPr>
              <a:t>）</a:t>
            </a:r>
            <a:endParaRPr lang="zh-CN" altLang="en-US" sz="2800" dirty="0">
              <a:solidFill>
                <a:srgbClr val="FF0000"/>
              </a:solidFill>
              <a:latin typeface="华文新魏" panose="02010800040101010101" pitchFamily="2" charset="-122"/>
              <a:ea typeface="华文新魏" panose="02010800040101010101" pitchFamily="2" charset="-122"/>
            </a:endParaRPr>
          </a:p>
        </p:txBody>
      </p:sp>
      <p:sp>
        <p:nvSpPr>
          <p:cNvPr id="837745" name="Line 113"/>
          <p:cNvSpPr>
            <a:spLocks noChangeShapeType="1"/>
          </p:cNvSpPr>
          <p:nvPr/>
        </p:nvSpPr>
        <p:spPr bwMode="auto">
          <a:xfrm>
            <a:off x="7845425" y="3657600"/>
            <a:ext cx="0" cy="2122488"/>
          </a:xfrm>
          <a:prstGeom prst="line">
            <a:avLst/>
          </a:prstGeom>
          <a:noFill/>
          <a:ln w="12700">
            <a:solidFill>
              <a:schemeClr val="tx1"/>
            </a:solidFill>
            <a:round/>
          </a:ln>
          <a:effectLst/>
        </p:spPr>
        <p:txBody>
          <a:bodyPr/>
          <a:lstStyle/>
          <a:p>
            <a:endParaRPr lang="zh-CN" altLang="en-US"/>
          </a:p>
        </p:txBody>
      </p:sp>
      <p:sp>
        <p:nvSpPr>
          <p:cNvPr id="837746" name="Line 114"/>
          <p:cNvSpPr>
            <a:spLocks noChangeShapeType="1"/>
          </p:cNvSpPr>
          <p:nvPr/>
        </p:nvSpPr>
        <p:spPr bwMode="auto">
          <a:xfrm>
            <a:off x="8759825" y="3657600"/>
            <a:ext cx="0" cy="2122488"/>
          </a:xfrm>
          <a:prstGeom prst="line">
            <a:avLst/>
          </a:prstGeom>
          <a:noFill/>
          <a:ln w="28575" cap="sq">
            <a:solidFill>
              <a:schemeClr val="tx1"/>
            </a:solidFill>
            <a:round/>
          </a:ln>
          <a:effectLst/>
        </p:spPr>
        <p:txBody>
          <a:bodyPr/>
          <a:lstStyle/>
          <a:p>
            <a:endParaRPr lang="zh-CN" altLang="en-US"/>
          </a:p>
        </p:txBody>
      </p:sp>
      <p:sp>
        <p:nvSpPr>
          <p:cNvPr id="837747" name="AutoShape 115"/>
          <p:cNvSpPr>
            <a:spLocks noChangeArrowheads="1"/>
          </p:cNvSpPr>
          <p:nvPr/>
        </p:nvSpPr>
        <p:spPr bwMode="auto">
          <a:xfrm>
            <a:off x="2514600" y="2057400"/>
            <a:ext cx="6096000" cy="3048000"/>
          </a:xfrm>
          <a:prstGeom prst="roundRect">
            <a:avLst>
              <a:gd name="adj" fmla="val 5704"/>
            </a:avLst>
          </a:prstGeom>
          <a:solidFill>
            <a:srgbClr val="FFFF99"/>
          </a:solidFill>
          <a:ln w="9525">
            <a:solidFill>
              <a:schemeClr val="tx1"/>
            </a:solidFill>
            <a:round/>
          </a:ln>
          <a:effectLst/>
        </p:spPr>
        <p:txBody>
          <a:bodyPr anchor="ctr"/>
          <a:lstStyle/>
          <a:p>
            <a:pPr algn="l"/>
            <a:r>
              <a:rPr lang="en-US" altLang="zh-CN" sz="2400" b="1" dirty="0">
                <a:latin typeface="微软雅黑 Light" panose="020B0502040204020203" pitchFamily="34" charset="-122"/>
                <a:ea typeface="微软雅黑 Light" panose="020B0502040204020203" pitchFamily="34" charset="-122"/>
              </a:rPr>
              <a:t>       R14</a:t>
            </a:r>
            <a:r>
              <a:rPr lang="zh-CN" altLang="en-US" sz="2400" b="1" dirty="0">
                <a:latin typeface="微软雅黑 Light" panose="020B0502040204020203" pitchFamily="34" charset="-122"/>
                <a:ea typeface="微软雅黑 Light" panose="020B0502040204020203" pitchFamily="34" charset="-122"/>
              </a:rPr>
              <a:t>为</a:t>
            </a:r>
            <a:r>
              <a:rPr lang="zh-CN" altLang="en-US" sz="2400" b="1" dirty="0">
                <a:solidFill>
                  <a:srgbClr val="FF0000"/>
                </a:solidFill>
                <a:latin typeface="微软雅黑 Light" panose="020B0502040204020203" pitchFamily="34" charset="-122"/>
                <a:ea typeface="微软雅黑 Light" panose="020B0502040204020203" pitchFamily="34" charset="-122"/>
              </a:rPr>
              <a:t>链接寄存器</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LR</a:t>
            </a:r>
            <a:r>
              <a:rPr lang="zh-CN" altLang="en-US" sz="2400" b="1" dirty="0">
                <a:latin typeface="微软雅黑 Light" panose="020B0502040204020203" pitchFamily="34" charset="-122"/>
                <a:ea typeface="微软雅黑 Light" panose="020B0502040204020203" pitchFamily="34" charset="-122"/>
              </a:rPr>
              <a:t>），在结构上有两个特殊功能：</a:t>
            </a:r>
            <a:endParaRPr lang="zh-CN" altLang="en-US" sz="2400" b="1" dirty="0">
              <a:latin typeface="微软雅黑 Light" panose="020B0502040204020203" pitchFamily="34" charset="-122"/>
              <a:ea typeface="微软雅黑 Light" panose="020B0502040204020203" pitchFamily="34" charset="-122"/>
            </a:endParaRPr>
          </a:p>
          <a:p>
            <a:pPr algn="l">
              <a:buClr>
                <a:srgbClr val="0000FF"/>
              </a:buClr>
              <a:buFont typeface="Wingdings" panose="05000000000000000000" pitchFamily="2" charset="2"/>
              <a:buChar char="§"/>
            </a:pPr>
            <a:r>
              <a:rPr lang="zh-CN" altLang="en-US" sz="2400" b="1" dirty="0">
                <a:latin typeface="微软雅黑 Light" panose="020B0502040204020203" pitchFamily="34" charset="-122"/>
                <a:ea typeface="微软雅黑 Light" panose="020B0502040204020203" pitchFamily="34" charset="-122"/>
              </a:rPr>
              <a:t>在每种模式下，模式自身的</a:t>
            </a:r>
            <a:r>
              <a:rPr lang="en-US" altLang="zh-CN" sz="2400" b="1" dirty="0">
                <a:latin typeface="微软雅黑 Light" panose="020B0502040204020203" pitchFamily="34" charset="-122"/>
                <a:ea typeface="微软雅黑 Light" panose="020B0502040204020203" pitchFamily="34" charset="-122"/>
              </a:rPr>
              <a:t>R14</a:t>
            </a:r>
            <a:r>
              <a:rPr lang="zh-CN" altLang="en-US" sz="2400" b="1" dirty="0">
                <a:latin typeface="微软雅黑 Light" panose="020B0502040204020203" pitchFamily="34" charset="-122"/>
                <a:ea typeface="微软雅黑 Light" panose="020B0502040204020203" pitchFamily="34" charset="-122"/>
              </a:rPr>
              <a:t>版本用于保存子程序返回地址；</a:t>
            </a:r>
            <a:endParaRPr lang="zh-CN" altLang="en-US" sz="2400" b="1" dirty="0">
              <a:latin typeface="微软雅黑 Light" panose="020B0502040204020203" pitchFamily="34" charset="-122"/>
              <a:ea typeface="微软雅黑 Light" panose="020B0502040204020203" pitchFamily="34" charset="-122"/>
            </a:endParaRPr>
          </a:p>
          <a:p>
            <a:pPr algn="l">
              <a:buClr>
                <a:srgbClr val="0000FF"/>
              </a:buClr>
              <a:buFont typeface="Wingdings" panose="05000000000000000000" pitchFamily="2" charset="2"/>
              <a:buChar char="§"/>
            </a:pPr>
            <a:r>
              <a:rPr lang="zh-CN" altLang="en-US" sz="2400" b="1" dirty="0">
                <a:latin typeface="微软雅黑 Light" panose="020B0502040204020203" pitchFamily="34" charset="-122"/>
                <a:ea typeface="微软雅黑 Light" panose="020B0502040204020203" pitchFamily="34" charset="-122"/>
              </a:rPr>
              <a:t>当发生异常时，将</a:t>
            </a:r>
            <a:r>
              <a:rPr lang="en-US" altLang="zh-CN" sz="2400" b="1" dirty="0">
                <a:latin typeface="微软雅黑 Light" panose="020B0502040204020203" pitchFamily="34" charset="-122"/>
                <a:ea typeface="微软雅黑 Light" panose="020B0502040204020203" pitchFamily="34" charset="-122"/>
              </a:rPr>
              <a:t>R14</a:t>
            </a:r>
            <a:r>
              <a:rPr lang="zh-CN" altLang="en-US" sz="2400" b="1" dirty="0">
                <a:latin typeface="微软雅黑 Light" panose="020B0502040204020203" pitchFamily="34" charset="-122"/>
                <a:ea typeface="微软雅黑 Light" panose="020B0502040204020203" pitchFamily="34" charset="-122"/>
              </a:rPr>
              <a:t>对应的异常模式版本设置为异常返回地址（有些异常有一个小的固定偏移量）。</a:t>
            </a:r>
            <a:endParaRPr lang="zh-CN" altLang="en-US" sz="2400" b="1"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37744"/>
                                        </p:tgtEl>
                                        <p:attrNameLst>
                                          <p:attrName>style.visibility</p:attrName>
                                        </p:attrNameLst>
                                      </p:cBhvr>
                                      <p:to>
                                        <p:strVal val="visible"/>
                                      </p:to>
                                    </p:set>
                                    <p:animEffect transition="in" filter="barn(outVertical)">
                                      <p:cBhvr>
                                        <p:cTn id="7" dur="500"/>
                                        <p:tgtEl>
                                          <p:spTgt spid="83774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37747"/>
                                        </p:tgtEl>
                                        <p:attrNameLst>
                                          <p:attrName>style.visibility</p:attrName>
                                        </p:attrNameLst>
                                      </p:cBhvr>
                                      <p:to>
                                        <p:strVal val="visible"/>
                                      </p:to>
                                    </p:set>
                                    <p:anim calcmode="lin" valueType="num">
                                      <p:cBhvr additive="base">
                                        <p:cTn id="11" dur="500" fill="hold"/>
                                        <p:tgtEl>
                                          <p:spTgt spid="837747"/>
                                        </p:tgtEl>
                                        <p:attrNameLst>
                                          <p:attrName>ppt_x</p:attrName>
                                        </p:attrNameLst>
                                      </p:cBhvr>
                                      <p:tavLst>
                                        <p:tav tm="0">
                                          <p:val>
                                            <p:strVal val="1+#ppt_w/2"/>
                                          </p:val>
                                        </p:tav>
                                        <p:tav tm="100000">
                                          <p:val>
                                            <p:strVal val="#ppt_x"/>
                                          </p:val>
                                        </p:tav>
                                      </p:tavLst>
                                    </p:anim>
                                    <p:anim calcmode="lin" valueType="num">
                                      <p:cBhvr additive="base">
                                        <p:cTn id="12" dur="500" fill="hold"/>
                                        <p:tgtEl>
                                          <p:spTgt spid="837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744" grpId="0" autoUpdateAnimBg="0"/>
      <p:bldP spid="83774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fld id="{743922CE-B9BB-4C0E-9B6D-6404D710646D}" type="slidenum">
              <a:rPr lang="en-US" altLang="zh-CN"/>
            </a:fld>
            <a:endParaRPr lang="en-US" altLang="zh-CN" b="0"/>
          </a:p>
        </p:txBody>
      </p:sp>
      <p:grpSp>
        <p:nvGrpSpPr>
          <p:cNvPr id="838658" name="Group 2"/>
          <p:cNvGrpSpPr/>
          <p:nvPr/>
        </p:nvGrpSpPr>
        <p:grpSpPr bwMode="auto">
          <a:xfrm>
            <a:off x="3810000" y="2158985"/>
            <a:ext cx="5181600" cy="2819400"/>
            <a:chOff x="2400" y="1776"/>
            <a:chExt cx="3264" cy="1776"/>
          </a:xfrm>
        </p:grpSpPr>
        <p:grpSp>
          <p:nvGrpSpPr>
            <p:cNvPr id="838659" name="Group 3"/>
            <p:cNvGrpSpPr/>
            <p:nvPr/>
          </p:nvGrpSpPr>
          <p:grpSpPr bwMode="auto">
            <a:xfrm>
              <a:off x="2400" y="1776"/>
              <a:ext cx="3264" cy="1776"/>
              <a:chOff x="2400" y="1776"/>
              <a:chExt cx="3264" cy="1776"/>
            </a:xfrm>
          </p:grpSpPr>
          <p:sp>
            <p:nvSpPr>
              <p:cNvPr id="838660" name="Text Box 4"/>
              <p:cNvSpPr txBox="1">
                <a:spLocks noChangeArrowheads="1"/>
              </p:cNvSpPr>
              <p:nvPr/>
            </p:nvSpPr>
            <p:spPr bwMode="auto">
              <a:xfrm>
                <a:off x="4176" y="2064"/>
                <a:ext cx="576" cy="212"/>
              </a:xfrm>
              <a:prstGeom prst="rect">
                <a:avLst/>
              </a:prstGeom>
              <a:noFill/>
              <a:ln w="9525">
                <a:noFill/>
                <a:miter lim="800000"/>
              </a:ln>
              <a:effectLst/>
            </p:spPr>
            <p:txBody>
              <a:bodyPr>
                <a:spAutoFit/>
              </a:bodyPr>
              <a:lstStyle/>
              <a:p>
                <a:pPr algn="l">
                  <a:spcBef>
                    <a:spcPct val="50000"/>
                  </a:spcBef>
                </a:pPr>
                <a:r>
                  <a:rPr lang="en-US" altLang="zh-CN" sz="1600" b="1">
                    <a:ea typeface="宋体" panose="02010600030101010101" pitchFamily="2" charset="-122"/>
                  </a:rPr>
                  <a:t>Lable</a:t>
                </a:r>
                <a:endParaRPr lang="en-US" altLang="zh-CN" sz="1600" b="1">
                  <a:ea typeface="宋体" panose="02010600030101010101" pitchFamily="2" charset="-122"/>
                </a:endParaRPr>
              </a:p>
            </p:txBody>
          </p:sp>
          <p:sp>
            <p:nvSpPr>
              <p:cNvPr id="838661" name="Rectangle 5"/>
              <p:cNvSpPr>
                <a:spLocks noChangeArrowheads="1"/>
              </p:cNvSpPr>
              <p:nvPr/>
            </p:nvSpPr>
            <p:spPr bwMode="auto">
              <a:xfrm>
                <a:off x="2928" y="2112"/>
                <a:ext cx="960" cy="1008"/>
              </a:xfrm>
              <a:prstGeom prst="rect">
                <a:avLst/>
              </a:prstGeom>
              <a:solidFill>
                <a:srgbClr val="CCFFFF"/>
              </a:solidFill>
              <a:ln w="9525">
                <a:solidFill>
                  <a:schemeClr val="tx1"/>
                </a:solidFill>
                <a:miter lim="800000"/>
              </a:ln>
              <a:effectLst/>
            </p:spPr>
            <p:txBody>
              <a:bodyPr wrap="none" anchor="ctr"/>
              <a:lstStyle/>
              <a:p>
                <a:endParaRPr lang="zh-CN" altLang="en-US"/>
              </a:p>
            </p:txBody>
          </p:sp>
          <p:sp>
            <p:nvSpPr>
              <p:cNvPr id="838662" name="Rectangle 6"/>
              <p:cNvSpPr>
                <a:spLocks noChangeArrowheads="1"/>
              </p:cNvSpPr>
              <p:nvPr/>
            </p:nvSpPr>
            <p:spPr bwMode="auto">
              <a:xfrm>
                <a:off x="4608" y="2112"/>
                <a:ext cx="960" cy="1008"/>
              </a:xfrm>
              <a:prstGeom prst="rect">
                <a:avLst/>
              </a:prstGeom>
              <a:solidFill>
                <a:srgbClr val="CCFFFF"/>
              </a:solidFill>
              <a:ln w="9525">
                <a:solidFill>
                  <a:schemeClr val="tx1"/>
                </a:solidFill>
                <a:miter lim="800000"/>
              </a:ln>
              <a:effectLst/>
            </p:spPr>
            <p:txBody>
              <a:bodyPr wrap="none" anchor="ctr"/>
              <a:lstStyle/>
              <a:p>
                <a:endParaRPr lang="zh-CN" altLang="zh-CN" sz="2400" b="1">
                  <a:latin typeface="Courier New" panose="02070309020205020404" pitchFamily="49" charset="0"/>
                  <a:ea typeface="华文新魏" panose="02010800040101010101" pitchFamily="2" charset="-122"/>
                </a:endParaRPr>
              </a:p>
            </p:txBody>
          </p:sp>
          <p:sp>
            <p:nvSpPr>
              <p:cNvPr id="838663" name="Text Box 7"/>
              <p:cNvSpPr txBox="1">
                <a:spLocks noChangeArrowheads="1"/>
              </p:cNvSpPr>
              <p:nvPr/>
            </p:nvSpPr>
            <p:spPr bwMode="auto">
              <a:xfrm>
                <a:off x="3072" y="1920"/>
                <a:ext cx="672" cy="231"/>
              </a:xfrm>
              <a:prstGeom prst="rect">
                <a:avLst/>
              </a:prstGeom>
              <a:noFill/>
              <a:ln w="9525">
                <a:noFill/>
                <a:miter lim="800000"/>
              </a:ln>
              <a:effectLst/>
            </p:spPr>
            <p:txBody>
              <a:bodyPr>
                <a:spAutoFit/>
              </a:bodyPr>
              <a:lstStyle/>
              <a:p>
                <a:pPr>
                  <a:spcBef>
                    <a:spcPct val="50000"/>
                  </a:spcBef>
                </a:pPr>
                <a:r>
                  <a:rPr lang="zh-CN" altLang="en-US" sz="1800" b="1">
                    <a:ea typeface="宋体" panose="02010600030101010101" pitchFamily="2" charset="-122"/>
                  </a:rPr>
                  <a:t>程序</a:t>
                </a:r>
                <a:r>
                  <a:rPr lang="en-US" altLang="zh-CN" sz="1800" b="1">
                    <a:ea typeface="宋体" panose="02010600030101010101" pitchFamily="2" charset="-122"/>
                  </a:rPr>
                  <a:t>A</a:t>
                </a:r>
                <a:endParaRPr lang="en-US" altLang="zh-CN" sz="1800" b="1">
                  <a:ea typeface="宋体" panose="02010600030101010101" pitchFamily="2" charset="-122"/>
                </a:endParaRPr>
              </a:p>
            </p:txBody>
          </p:sp>
          <p:sp>
            <p:nvSpPr>
              <p:cNvPr id="838664" name="Text Box 8"/>
              <p:cNvSpPr txBox="1">
                <a:spLocks noChangeArrowheads="1"/>
              </p:cNvSpPr>
              <p:nvPr/>
            </p:nvSpPr>
            <p:spPr bwMode="auto">
              <a:xfrm>
                <a:off x="4800" y="1920"/>
                <a:ext cx="672" cy="231"/>
              </a:xfrm>
              <a:prstGeom prst="rect">
                <a:avLst/>
              </a:prstGeom>
              <a:noFill/>
              <a:ln w="9525">
                <a:noFill/>
                <a:miter lim="800000"/>
              </a:ln>
              <a:effectLst/>
            </p:spPr>
            <p:txBody>
              <a:bodyPr>
                <a:spAutoFit/>
              </a:bodyPr>
              <a:lstStyle/>
              <a:p>
                <a:pPr>
                  <a:spcBef>
                    <a:spcPct val="50000"/>
                  </a:spcBef>
                </a:pPr>
                <a:r>
                  <a:rPr lang="zh-CN" altLang="en-US" sz="1800" b="1">
                    <a:latin typeface="Courier New" panose="02070309020205020404" pitchFamily="49" charset="0"/>
                    <a:ea typeface="宋体" panose="02010600030101010101" pitchFamily="2" charset="-122"/>
                  </a:rPr>
                  <a:t>程序</a:t>
                </a:r>
                <a:r>
                  <a:rPr lang="en-US" altLang="zh-CN" sz="1800" b="1">
                    <a:latin typeface="Courier New" panose="02070309020205020404" pitchFamily="49" charset="0"/>
                    <a:ea typeface="宋体" panose="02010600030101010101" pitchFamily="2" charset="-122"/>
                  </a:rPr>
                  <a:t>B</a:t>
                </a:r>
                <a:endParaRPr lang="en-US" altLang="zh-CN" sz="1800" b="1">
                  <a:latin typeface="Courier New" panose="02070309020205020404" pitchFamily="49" charset="0"/>
                  <a:ea typeface="宋体" panose="02010600030101010101" pitchFamily="2" charset="-122"/>
                </a:endParaRPr>
              </a:p>
            </p:txBody>
          </p:sp>
          <p:sp>
            <p:nvSpPr>
              <p:cNvPr id="838665" name="Rectangle 9"/>
              <p:cNvSpPr>
                <a:spLocks noChangeArrowheads="1"/>
              </p:cNvSpPr>
              <p:nvPr/>
            </p:nvSpPr>
            <p:spPr bwMode="auto">
              <a:xfrm>
                <a:off x="2400" y="1776"/>
                <a:ext cx="3264" cy="1776"/>
              </a:xfrm>
              <a:prstGeom prst="rect">
                <a:avLst/>
              </a:prstGeom>
              <a:noFill/>
              <a:ln w="12700">
                <a:solidFill>
                  <a:schemeClr val="tx1"/>
                </a:solidFill>
                <a:miter lim="800000"/>
              </a:ln>
              <a:effectLst/>
            </p:spPr>
            <p:txBody>
              <a:bodyPr wrap="none" anchor="ctr"/>
              <a:lstStyle/>
              <a:p>
                <a:endParaRPr lang="zh-CN" altLang="en-US"/>
              </a:p>
            </p:txBody>
          </p:sp>
        </p:grpSp>
        <p:sp>
          <p:nvSpPr>
            <p:cNvPr id="838666" name="Rectangle 10"/>
            <p:cNvSpPr>
              <a:spLocks noChangeArrowheads="1"/>
            </p:cNvSpPr>
            <p:nvPr/>
          </p:nvSpPr>
          <p:spPr bwMode="auto">
            <a:xfrm>
              <a:off x="3744" y="3264"/>
              <a:ext cx="1104" cy="192"/>
            </a:xfrm>
            <a:prstGeom prst="rect">
              <a:avLst/>
            </a:prstGeom>
            <a:solidFill>
              <a:srgbClr val="FFFF99"/>
            </a:solidFill>
            <a:ln w="9525">
              <a:solidFill>
                <a:schemeClr val="tx1"/>
              </a:solidFill>
              <a:miter lim="800000"/>
            </a:ln>
            <a:effectLst/>
          </p:spPr>
          <p:txBody>
            <a:bodyPr wrap="none" anchor="ctr"/>
            <a:lstStyle/>
            <a:p>
              <a:r>
                <a:rPr lang="en-US" altLang="zh-CN" sz="1800" b="1">
                  <a:latin typeface="Courier New" panose="02070309020205020404" pitchFamily="49" charset="0"/>
                  <a:ea typeface="宋体" panose="02010600030101010101" pitchFamily="2" charset="-122"/>
                </a:rPr>
                <a:t>R14</a:t>
              </a:r>
              <a:endParaRPr lang="en-US" altLang="zh-CN" sz="1800" b="1">
                <a:latin typeface="Courier New" panose="02070309020205020404" pitchFamily="49" charset="0"/>
                <a:ea typeface="宋体" panose="02010600030101010101" pitchFamily="2" charset="-122"/>
              </a:endParaRPr>
            </a:p>
          </p:txBody>
        </p:sp>
      </p:grpSp>
      <p:sp>
        <p:nvSpPr>
          <p:cNvPr id="838668" name="Rectangle 12"/>
          <p:cNvSpPr>
            <a:spLocks noGrp="1" noChangeArrowheads="1"/>
          </p:cNvSpPr>
          <p:nvPr>
            <p:ph type="body" idx="1"/>
          </p:nvPr>
        </p:nvSpPr>
        <p:spPr>
          <a:xfrm>
            <a:off x="442938" y="1214422"/>
            <a:ext cx="7772400" cy="685800"/>
          </a:xfrm>
          <a:noFill/>
        </p:spPr>
        <p:txBody>
          <a:bodyPr/>
          <a:lstStyle/>
          <a:p>
            <a:r>
              <a:rPr lang="en-US" altLang="zh-CN" b="1" dirty="0"/>
              <a:t>R14</a:t>
            </a:r>
            <a:r>
              <a:rPr lang="zh-CN" altLang="en-US" b="1" dirty="0"/>
              <a:t>寄存器与子程序调用</a:t>
            </a:r>
            <a:endParaRPr lang="zh-CN" altLang="en-US" b="1" dirty="0"/>
          </a:p>
        </p:txBody>
      </p:sp>
      <p:sp>
        <p:nvSpPr>
          <p:cNvPr id="838669" name="AutoShape 13"/>
          <p:cNvSpPr>
            <a:spLocks noChangeArrowheads="1"/>
          </p:cNvSpPr>
          <p:nvPr/>
        </p:nvSpPr>
        <p:spPr bwMode="auto">
          <a:xfrm>
            <a:off x="5257800" y="2768585"/>
            <a:ext cx="304800" cy="533400"/>
          </a:xfrm>
          <a:prstGeom prst="downArrow">
            <a:avLst>
              <a:gd name="adj1" fmla="val 50000"/>
              <a:gd name="adj2" fmla="val 43750"/>
            </a:avLst>
          </a:prstGeom>
          <a:solidFill>
            <a:schemeClr val="accent2"/>
          </a:solidFill>
          <a:ln w="9525">
            <a:solidFill>
              <a:schemeClr val="tx1"/>
            </a:solidFill>
            <a:miter lim="800000"/>
          </a:ln>
          <a:effectLst/>
        </p:spPr>
        <p:txBody>
          <a:bodyPr vert="eaVert" wrap="none" anchor="ctr"/>
          <a:lstStyle/>
          <a:p>
            <a:endParaRPr lang="zh-CN" altLang="en-US"/>
          </a:p>
        </p:txBody>
      </p:sp>
      <p:grpSp>
        <p:nvGrpSpPr>
          <p:cNvPr id="838670" name="Group 14"/>
          <p:cNvGrpSpPr/>
          <p:nvPr/>
        </p:nvGrpSpPr>
        <p:grpSpPr bwMode="auto">
          <a:xfrm>
            <a:off x="3962400" y="3378185"/>
            <a:ext cx="2209800" cy="641350"/>
            <a:chOff x="2496" y="2544"/>
            <a:chExt cx="1392" cy="404"/>
          </a:xfrm>
        </p:grpSpPr>
        <p:sp>
          <p:nvSpPr>
            <p:cNvPr id="838671" name="Rectangle 15"/>
            <p:cNvSpPr>
              <a:spLocks noChangeArrowheads="1"/>
            </p:cNvSpPr>
            <p:nvPr/>
          </p:nvSpPr>
          <p:spPr bwMode="auto">
            <a:xfrm>
              <a:off x="2928" y="2544"/>
              <a:ext cx="960" cy="192"/>
            </a:xfrm>
            <a:prstGeom prst="rect">
              <a:avLst/>
            </a:prstGeom>
            <a:solidFill>
              <a:srgbClr val="FFFF99"/>
            </a:solidFill>
            <a:ln w="9525">
              <a:solidFill>
                <a:schemeClr val="tx1"/>
              </a:solidFill>
              <a:miter lim="800000"/>
            </a:ln>
            <a:effectLst/>
          </p:spPr>
          <p:txBody>
            <a:bodyPr wrap="none" anchor="ctr"/>
            <a:lstStyle/>
            <a:p>
              <a:r>
                <a:rPr lang="en-US" altLang="zh-CN" sz="1800" b="1">
                  <a:latin typeface="Courier New" panose="02070309020205020404" pitchFamily="49" charset="0"/>
                  <a:ea typeface="宋体" panose="02010600030101010101" pitchFamily="2" charset="-122"/>
                </a:rPr>
                <a:t>BL   Lable</a:t>
              </a:r>
              <a:endParaRPr lang="en-US" altLang="zh-CN" sz="1800" b="1">
                <a:latin typeface="Courier New" panose="02070309020205020404" pitchFamily="49" charset="0"/>
                <a:ea typeface="宋体" panose="02010600030101010101" pitchFamily="2" charset="-122"/>
              </a:endParaRPr>
            </a:p>
          </p:txBody>
        </p:sp>
        <p:sp>
          <p:nvSpPr>
            <p:cNvPr id="838672" name="Text Box 16"/>
            <p:cNvSpPr txBox="1">
              <a:spLocks noChangeArrowheads="1"/>
            </p:cNvSpPr>
            <p:nvPr/>
          </p:nvSpPr>
          <p:spPr bwMode="auto">
            <a:xfrm>
              <a:off x="2496" y="2736"/>
              <a:ext cx="576" cy="212"/>
            </a:xfrm>
            <a:prstGeom prst="rect">
              <a:avLst/>
            </a:prstGeom>
            <a:noFill/>
            <a:ln w="9525">
              <a:noFill/>
              <a:miter lim="800000"/>
            </a:ln>
            <a:effectLst/>
          </p:spPr>
          <p:txBody>
            <a:bodyPr>
              <a:spAutoFit/>
            </a:bodyPr>
            <a:lstStyle/>
            <a:p>
              <a:pPr algn="l">
                <a:spcBef>
                  <a:spcPct val="50000"/>
                </a:spcBef>
              </a:pPr>
              <a:r>
                <a:rPr lang="zh-CN" altLang="en-US" sz="1600" b="1">
                  <a:ea typeface="宋体" panose="02010600030101010101" pitchFamily="2" charset="-122"/>
                </a:rPr>
                <a:t>地址</a:t>
              </a:r>
              <a:r>
                <a:rPr lang="en-US" altLang="zh-CN" sz="1600" b="1">
                  <a:ea typeface="宋体" panose="02010600030101010101" pitchFamily="2" charset="-122"/>
                </a:rPr>
                <a:t>A</a:t>
              </a:r>
              <a:endParaRPr lang="en-US" altLang="zh-CN" sz="1600" b="1">
                <a:ea typeface="宋体" panose="02010600030101010101" pitchFamily="2" charset="-122"/>
              </a:endParaRPr>
            </a:p>
          </p:txBody>
        </p:sp>
        <p:sp>
          <p:nvSpPr>
            <p:cNvPr id="838673" name="Rectangle 17"/>
            <p:cNvSpPr>
              <a:spLocks noChangeArrowheads="1"/>
            </p:cNvSpPr>
            <p:nvPr/>
          </p:nvSpPr>
          <p:spPr bwMode="auto">
            <a:xfrm>
              <a:off x="2928" y="2736"/>
              <a:ext cx="960" cy="192"/>
            </a:xfrm>
            <a:prstGeom prst="rect">
              <a:avLst/>
            </a:prstGeom>
            <a:solidFill>
              <a:srgbClr val="FFFF99"/>
            </a:solidFill>
            <a:ln w="9525">
              <a:solidFill>
                <a:schemeClr val="tx1"/>
              </a:solidFill>
              <a:miter lim="800000"/>
            </a:ln>
            <a:effectLst/>
          </p:spPr>
          <p:txBody>
            <a:bodyPr wrap="none" anchor="ctr"/>
            <a:lstStyle/>
            <a:p>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p:txBody>
        </p:sp>
      </p:grpSp>
      <p:sp>
        <p:nvSpPr>
          <p:cNvPr id="838674" name="Rectangle 18"/>
          <p:cNvSpPr>
            <a:spLocks noChangeArrowheads="1"/>
          </p:cNvSpPr>
          <p:nvPr/>
        </p:nvSpPr>
        <p:spPr bwMode="auto">
          <a:xfrm>
            <a:off x="7315200" y="3911585"/>
            <a:ext cx="1524000" cy="381000"/>
          </a:xfrm>
          <a:prstGeom prst="rect">
            <a:avLst/>
          </a:prstGeom>
          <a:solidFill>
            <a:srgbClr val="FFFF99"/>
          </a:solidFill>
          <a:ln w="9525">
            <a:solidFill>
              <a:schemeClr val="tx1"/>
            </a:solidFill>
            <a:miter lim="800000"/>
          </a:ln>
          <a:effectLst/>
        </p:spPr>
        <p:txBody>
          <a:bodyPr wrap="none" anchor="ctr"/>
          <a:lstStyle/>
          <a:p>
            <a:r>
              <a:rPr lang="en-US" altLang="zh-CN" sz="1800" b="1">
                <a:latin typeface="Courier New" panose="02070309020205020404" pitchFamily="49" charset="0"/>
                <a:ea typeface="宋体" panose="02010600030101010101" pitchFamily="2" charset="-122"/>
              </a:rPr>
              <a:t>MOV  PC,LR</a:t>
            </a:r>
            <a:endParaRPr lang="en-US" altLang="zh-CN" sz="1800" b="1">
              <a:latin typeface="Courier New" panose="02070309020205020404" pitchFamily="49" charset="0"/>
              <a:ea typeface="宋体" panose="02010600030101010101" pitchFamily="2" charset="-122"/>
            </a:endParaRPr>
          </a:p>
        </p:txBody>
      </p:sp>
      <p:sp>
        <p:nvSpPr>
          <p:cNvPr id="838675" name="AutoShape 19"/>
          <p:cNvSpPr>
            <a:spLocks noChangeArrowheads="1"/>
          </p:cNvSpPr>
          <p:nvPr/>
        </p:nvSpPr>
        <p:spPr bwMode="auto">
          <a:xfrm>
            <a:off x="8001000" y="3073385"/>
            <a:ext cx="304800" cy="762000"/>
          </a:xfrm>
          <a:prstGeom prst="downArrow">
            <a:avLst>
              <a:gd name="adj1" fmla="val 50000"/>
              <a:gd name="adj2" fmla="val 62500"/>
            </a:avLst>
          </a:prstGeom>
          <a:solidFill>
            <a:schemeClr val="accent2"/>
          </a:solidFill>
          <a:ln w="9525">
            <a:solidFill>
              <a:schemeClr val="tx1"/>
            </a:solidFill>
            <a:miter lim="800000"/>
          </a:ln>
          <a:effectLst/>
        </p:spPr>
        <p:txBody>
          <a:bodyPr vert="eaVert" wrap="none" anchor="ctr"/>
          <a:lstStyle/>
          <a:p>
            <a:endParaRPr lang="zh-CN" altLang="en-US"/>
          </a:p>
        </p:txBody>
      </p:sp>
      <p:sp>
        <p:nvSpPr>
          <p:cNvPr id="838676" name="Rectangle 20"/>
          <p:cNvSpPr>
            <a:spLocks noChangeArrowheads="1"/>
          </p:cNvSpPr>
          <p:nvPr/>
        </p:nvSpPr>
        <p:spPr bwMode="auto">
          <a:xfrm>
            <a:off x="5943600" y="4521185"/>
            <a:ext cx="1752600" cy="304800"/>
          </a:xfrm>
          <a:prstGeom prst="rect">
            <a:avLst/>
          </a:prstGeom>
          <a:solidFill>
            <a:srgbClr val="FFFF99"/>
          </a:solidFill>
          <a:ln w="9525">
            <a:solidFill>
              <a:schemeClr val="tx1"/>
            </a:solidFill>
            <a:miter lim="800000"/>
          </a:ln>
          <a:effectLst/>
        </p:spPr>
        <p:txBody>
          <a:bodyPr wrap="none" anchor="ctr"/>
          <a:lstStyle/>
          <a:p>
            <a:r>
              <a:rPr lang="en-US" altLang="zh-CN" sz="1800" b="1">
                <a:solidFill>
                  <a:srgbClr val="FF0000"/>
                </a:solidFill>
                <a:latin typeface="Courier New" panose="02070309020205020404" pitchFamily="49" charset="0"/>
                <a:ea typeface="宋体" panose="02010600030101010101" pitchFamily="2" charset="-122"/>
              </a:rPr>
              <a:t>R14(</a:t>
            </a:r>
            <a:r>
              <a:rPr lang="zh-CN" altLang="en-US" sz="1800" b="1">
                <a:solidFill>
                  <a:srgbClr val="FF0000"/>
                </a:solidFill>
                <a:latin typeface="Courier New" panose="02070309020205020404" pitchFamily="49" charset="0"/>
                <a:ea typeface="宋体" panose="02010600030101010101" pitchFamily="2" charset="-122"/>
              </a:rPr>
              <a:t>地址</a:t>
            </a:r>
            <a:r>
              <a:rPr lang="en-US" altLang="zh-CN" sz="2000" b="1">
                <a:solidFill>
                  <a:srgbClr val="FF0000"/>
                </a:solidFill>
                <a:latin typeface="Courier New" panose="02070309020205020404" pitchFamily="49" charset="0"/>
                <a:ea typeface="宋体" panose="02010600030101010101" pitchFamily="2" charset="-122"/>
              </a:rPr>
              <a:t>A)</a:t>
            </a:r>
            <a:endParaRPr lang="en-US" altLang="zh-CN" sz="2000" b="1">
              <a:solidFill>
                <a:srgbClr val="FF0000"/>
              </a:solidFill>
              <a:latin typeface="Courier New" panose="02070309020205020404" pitchFamily="49" charset="0"/>
              <a:ea typeface="宋体" panose="02010600030101010101" pitchFamily="2" charset="-122"/>
            </a:endParaRPr>
          </a:p>
        </p:txBody>
      </p:sp>
      <p:grpSp>
        <p:nvGrpSpPr>
          <p:cNvPr id="838677" name="Group 21"/>
          <p:cNvGrpSpPr/>
          <p:nvPr/>
        </p:nvGrpSpPr>
        <p:grpSpPr bwMode="auto">
          <a:xfrm>
            <a:off x="6629400" y="2616185"/>
            <a:ext cx="2209800" cy="381000"/>
            <a:chOff x="4176" y="2064"/>
            <a:chExt cx="1392" cy="240"/>
          </a:xfrm>
        </p:grpSpPr>
        <p:sp>
          <p:nvSpPr>
            <p:cNvPr id="838678" name="Text Box 22"/>
            <p:cNvSpPr txBox="1">
              <a:spLocks noChangeArrowheads="1"/>
            </p:cNvSpPr>
            <p:nvPr/>
          </p:nvSpPr>
          <p:spPr bwMode="auto">
            <a:xfrm>
              <a:off x="4176" y="2064"/>
              <a:ext cx="480" cy="212"/>
            </a:xfrm>
            <a:prstGeom prst="rect">
              <a:avLst/>
            </a:prstGeom>
            <a:noFill/>
            <a:ln w="9525">
              <a:noFill/>
              <a:miter lim="800000"/>
            </a:ln>
            <a:effectLst/>
          </p:spPr>
          <p:txBody>
            <a:bodyPr>
              <a:spAutoFit/>
            </a:bodyPr>
            <a:lstStyle/>
            <a:p>
              <a:pPr algn="l">
                <a:spcBef>
                  <a:spcPct val="50000"/>
                </a:spcBef>
              </a:pPr>
              <a:r>
                <a:rPr lang="en-US" altLang="zh-CN" sz="1600" b="1">
                  <a:solidFill>
                    <a:srgbClr val="FF0000"/>
                  </a:solidFill>
                  <a:ea typeface="宋体" panose="02010600030101010101" pitchFamily="2" charset="-122"/>
                </a:rPr>
                <a:t>Lable</a:t>
              </a:r>
              <a:endParaRPr lang="en-US" altLang="zh-CN" sz="1600" b="1">
                <a:solidFill>
                  <a:srgbClr val="FF0000"/>
                </a:solidFill>
                <a:ea typeface="宋体" panose="02010600030101010101" pitchFamily="2" charset="-122"/>
              </a:endParaRPr>
            </a:p>
          </p:txBody>
        </p:sp>
        <p:sp>
          <p:nvSpPr>
            <p:cNvPr id="838679" name="Rectangle 23"/>
            <p:cNvSpPr>
              <a:spLocks noChangeArrowheads="1"/>
            </p:cNvSpPr>
            <p:nvPr/>
          </p:nvSpPr>
          <p:spPr bwMode="auto">
            <a:xfrm>
              <a:off x="4608" y="2112"/>
              <a:ext cx="960" cy="192"/>
            </a:xfrm>
            <a:prstGeom prst="rect">
              <a:avLst/>
            </a:prstGeom>
            <a:solidFill>
              <a:srgbClr val="FFFF99"/>
            </a:solidFill>
            <a:ln w="9525">
              <a:solidFill>
                <a:schemeClr val="tx1"/>
              </a:solidFill>
              <a:miter lim="800000"/>
            </a:ln>
            <a:effectLst/>
          </p:spPr>
          <p:txBody>
            <a:bodyPr wrap="none" anchor="ctr"/>
            <a:lstStyle/>
            <a:p>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p:txBody>
        </p:sp>
      </p:grpSp>
      <p:sp>
        <p:nvSpPr>
          <p:cNvPr id="838680" name="Line 24"/>
          <p:cNvSpPr>
            <a:spLocks noChangeShapeType="1"/>
          </p:cNvSpPr>
          <p:nvPr/>
        </p:nvSpPr>
        <p:spPr bwMode="auto">
          <a:xfrm flipV="1">
            <a:off x="6096000" y="2844785"/>
            <a:ext cx="1371600" cy="685800"/>
          </a:xfrm>
          <a:prstGeom prst="line">
            <a:avLst/>
          </a:prstGeom>
          <a:noFill/>
          <a:ln w="28575">
            <a:solidFill>
              <a:srgbClr val="FF0000"/>
            </a:solidFill>
            <a:round/>
            <a:tailEnd type="triangle" w="med" len="med"/>
          </a:ln>
          <a:effectLst/>
        </p:spPr>
        <p:txBody>
          <a:bodyPr/>
          <a:lstStyle/>
          <a:p>
            <a:endParaRPr lang="zh-CN" altLang="en-US"/>
          </a:p>
        </p:txBody>
      </p:sp>
      <p:sp>
        <p:nvSpPr>
          <p:cNvPr id="838681" name="Line 25"/>
          <p:cNvSpPr>
            <a:spLocks noChangeShapeType="1"/>
          </p:cNvSpPr>
          <p:nvPr/>
        </p:nvSpPr>
        <p:spPr bwMode="auto">
          <a:xfrm flipH="1" flipV="1">
            <a:off x="6096000" y="3835385"/>
            <a:ext cx="1295400" cy="304800"/>
          </a:xfrm>
          <a:prstGeom prst="line">
            <a:avLst/>
          </a:prstGeom>
          <a:noFill/>
          <a:ln w="28575">
            <a:solidFill>
              <a:srgbClr val="FF0000"/>
            </a:solidFill>
            <a:round/>
            <a:tailEnd type="triangle" w="med" len="med"/>
          </a:ln>
          <a:effectLst/>
        </p:spPr>
        <p:txBody>
          <a:bodyPr/>
          <a:lstStyle/>
          <a:p>
            <a:endParaRPr lang="zh-CN" altLang="en-US"/>
          </a:p>
        </p:txBody>
      </p:sp>
      <p:sp>
        <p:nvSpPr>
          <p:cNvPr id="838682" name="Oval 26"/>
          <p:cNvSpPr>
            <a:spLocks noChangeArrowheads="1"/>
          </p:cNvSpPr>
          <p:nvPr/>
        </p:nvSpPr>
        <p:spPr bwMode="auto">
          <a:xfrm>
            <a:off x="3962400" y="3606785"/>
            <a:ext cx="685800" cy="457200"/>
          </a:xfrm>
          <a:prstGeom prst="ellipse">
            <a:avLst/>
          </a:prstGeom>
          <a:noFill/>
          <a:ln w="9525">
            <a:solidFill>
              <a:srgbClr val="0000FF"/>
            </a:solidFill>
            <a:round/>
          </a:ln>
          <a:effectLst/>
        </p:spPr>
        <p:txBody>
          <a:bodyPr wrap="none" anchor="ctr"/>
          <a:lstStyle/>
          <a:p>
            <a:endParaRPr lang="zh-CN" altLang="en-US"/>
          </a:p>
        </p:txBody>
      </p:sp>
      <p:sp>
        <p:nvSpPr>
          <p:cNvPr id="838683" name="Freeform 27"/>
          <p:cNvSpPr/>
          <p:nvPr/>
        </p:nvSpPr>
        <p:spPr bwMode="auto">
          <a:xfrm>
            <a:off x="4292600" y="3987785"/>
            <a:ext cx="1727200" cy="685800"/>
          </a:xfrm>
          <a:custGeom>
            <a:avLst/>
            <a:gdLst/>
            <a:ahLst/>
            <a:cxnLst>
              <a:cxn ang="0">
                <a:pos x="32" y="0"/>
              </a:cxn>
              <a:cxn ang="0">
                <a:pos x="176" y="288"/>
              </a:cxn>
              <a:cxn ang="0">
                <a:pos x="1088" y="432"/>
              </a:cxn>
            </a:cxnLst>
            <a:rect l="0" t="0" r="r" b="b"/>
            <a:pathLst>
              <a:path w="1088" h="432">
                <a:moveTo>
                  <a:pt x="32" y="0"/>
                </a:moveTo>
                <a:cubicBezTo>
                  <a:pt x="16" y="108"/>
                  <a:pt x="0" y="216"/>
                  <a:pt x="176" y="288"/>
                </a:cubicBezTo>
                <a:cubicBezTo>
                  <a:pt x="352" y="360"/>
                  <a:pt x="720" y="396"/>
                  <a:pt x="1088" y="432"/>
                </a:cubicBezTo>
              </a:path>
            </a:pathLst>
          </a:custGeom>
          <a:noFill/>
          <a:ln w="28575" cap="flat" cmpd="sng">
            <a:solidFill>
              <a:srgbClr val="0000FF"/>
            </a:solidFill>
            <a:prstDash val="dash"/>
            <a:round/>
            <a:tailEnd type="triangle" w="med" len="med"/>
          </a:ln>
          <a:effectLst/>
        </p:spPr>
        <p:txBody>
          <a:bodyPr/>
          <a:lstStyle/>
          <a:p>
            <a:endParaRPr lang="zh-CN" altLang="en-US"/>
          </a:p>
        </p:txBody>
      </p:sp>
      <p:sp>
        <p:nvSpPr>
          <p:cNvPr id="838684" name="Freeform 28"/>
          <p:cNvSpPr/>
          <p:nvPr/>
        </p:nvSpPr>
        <p:spPr bwMode="auto">
          <a:xfrm>
            <a:off x="7467600" y="4216385"/>
            <a:ext cx="762000" cy="457200"/>
          </a:xfrm>
          <a:custGeom>
            <a:avLst/>
            <a:gdLst/>
            <a:ahLst/>
            <a:cxnLst>
              <a:cxn ang="0">
                <a:pos x="0" y="288"/>
              </a:cxn>
              <a:cxn ang="0">
                <a:pos x="384" y="240"/>
              </a:cxn>
              <a:cxn ang="0">
                <a:pos x="480" y="0"/>
              </a:cxn>
            </a:cxnLst>
            <a:rect l="0" t="0" r="r" b="b"/>
            <a:pathLst>
              <a:path w="480" h="288">
                <a:moveTo>
                  <a:pt x="0" y="288"/>
                </a:moveTo>
                <a:cubicBezTo>
                  <a:pt x="152" y="288"/>
                  <a:pt x="304" y="288"/>
                  <a:pt x="384" y="240"/>
                </a:cubicBezTo>
                <a:cubicBezTo>
                  <a:pt x="464" y="192"/>
                  <a:pt x="464" y="24"/>
                  <a:pt x="480" y="0"/>
                </a:cubicBezTo>
              </a:path>
            </a:pathLst>
          </a:custGeom>
          <a:noFill/>
          <a:ln w="28575" cap="flat" cmpd="sng">
            <a:solidFill>
              <a:srgbClr val="0000FF"/>
            </a:solidFill>
            <a:prstDash val="dash"/>
            <a:round/>
            <a:tailEnd type="triangle" w="med" len="med"/>
          </a:ln>
          <a:effectLst/>
        </p:spPr>
        <p:txBody>
          <a:bodyPr/>
          <a:lstStyle/>
          <a:p>
            <a:endParaRPr lang="zh-CN" altLang="en-US"/>
          </a:p>
        </p:txBody>
      </p:sp>
      <p:sp>
        <p:nvSpPr>
          <p:cNvPr id="838685" name="Text Box 29"/>
          <p:cNvSpPr txBox="1">
            <a:spLocks noChangeArrowheads="1"/>
          </p:cNvSpPr>
          <p:nvPr/>
        </p:nvSpPr>
        <p:spPr bwMode="auto">
          <a:xfrm>
            <a:off x="457200" y="2311385"/>
            <a:ext cx="3276600" cy="830997"/>
          </a:xfrm>
          <a:prstGeom prst="rect">
            <a:avLst/>
          </a:prstGeom>
          <a:noFill/>
          <a:ln w="9525">
            <a:noFill/>
            <a:miter lim="800000"/>
          </a:ln>
          <a:effectLst/>
        </p:spPr>
        <p:txBody>
          <a:bodyPr>
            <a:spAutoFit/>
          </a:bodyPr>
          <a:lstStyle/>
          <a:p>
            <a:pPr algn="l">
              <a:spcBef>
                <a:spcPct val="50000"/>
              </a:spcBef>
            </a:pPr>
            <a:r>
              <a:rPr lang="en-US" altLang="zh-CN" sz="2400" b="1" dirty="0">
                <a:solidFill>
                  <a:srgbClr val="0000FF"/>
                </a:solidFill>
                <a:latin typeface="微软雅黑 Light" panose="020B0502040204020203" pitchFamily="34" charset="-122"/>
                <a:ea typeface="微软雅黑 Light" panose="020B0502040204020203" pitchFamily="34" charset="-122"/>
              </a:rPr>
              <a:t>1.</a:t>
            </a:r>
            <a:r>
              <a:rPr lang="zh-CN" altLang="en-US" sz="2400" b="1" dirty="0">
                <a:latin typeface="微软雅黑 Light" panose="020B0502040204020203" pitchFamily="34" charset="-122"/>
                <a:ea typeface="微软雅黑 Light" panose="020B0502040204020203" pitchFamily="34" charset="-122"/>
              </a:rPr>
              <a:t>程序</a:t>
            </a:r>
            <a:r>
              <a:rPr lang="en-US" altLang="zh-CN" sz="2400" b="1" dirty="0">
                <a:latin typeface="微软雅黑 Light" panose="020B0502040204020203" pitchFamily="34" charset="-122"/>
                <a:ea typeface="微软雅黑 Light" panose="020B0502040204020203" pitchFamily="34" charset="-122"/>
              </a:rPr>
              <a:t>A</a:t>
            </a:r>
            <a:r>
              <a:rPr lang="zh-CN" altLang="en-US" sz="2400" b="1" dirty="0">
                <a:latin typeface="微软雅黑 Light" panose="020B0502040204020203" pitchFamily="34" charset="-122"/>
                <a:ea typeface="微软雅黑 Light" panose="020B0502040204020203" pitchFamily="34" charset="-122"/>
              </a:rPr>
              <a:t>执行过程中调用程序</a:t>
            </a:r>
            <a:r>
              <a:rPr lang="en-US" altLang="zh-CN" sz="2400" b="1" dirty="0">
                <a:latin typeface="微软雅黑 Light" panose="020B0502040204020203" pitchFamily="34" charset="-122"/>
                <a:ea typeface="微软雅黑 Light" panose="020B0502040204020203" pitchFamily="34" charset="-122"/>
              </a:rPr>
              <a:t>B</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latin typeface="微软雅黑 Light" panose="020B0502040204020203" pitchFamily="34" charset="-122"/>
              <a:ea typeface="微软雅黑 Light" panose="020B0502040204020203" pitchFamily="34" charset="-122"/>
            </a:endParaRPr>
          </a:p>
        </p:txBody>
      </p:sp>
      <p:sp>
        <p:nvSpPr>
          <p:cNvPr id="838686" name="Text Box 30"/>
          <p:cNvSpPr txBox="1">
            <a:spLocks noChangeArrowheads="1"/>
          </p:cNvSpPr>
          <p:nvPr/>
        </p:nvSpPr>
        <p:spPr bwMode="auto">
          <a:xfrm>
            <a:off x="533400" y="1877204"/>
            <a:ext cx="1752600" cy="457200"/>
          </a:xfrm>
          <a:prstGeom prst="rect">
            <a:avLst/>
          </a:prstGeom>
          <a:noFill/>
          <a:ln w="9525">
            <a:noFill/>
            <a:miter lim="800000"/>
          </a:ln>
          <a:effectLst/>
        </p:spPr>
        <p:txBody>
          <a:bodyPr>
            <a:spAutoFit/>
          </a:bodyPr>
          <a:lstStyle/>
          <a:p>
            <a:pPr algn="l">
              <a:spcBef>
                <a:spcPct val="50000"/>
              </a:spcBef>
            </a:pPr>
            <a:r>
              <a:rPr lang="zh-CN" altLang="en-US" sz="2400" b="1" dirty="0">
                <a:solidFill>
                  <a:srgbClr val="0000FF"/>
                </a:solidFill>
                <a:latin typeface="华文新魏" panose="02010800040101010101" pitchFamily="2" charset="-122"/>
                <a:ea typeface="华文新魏" panose="02010800040101010101" pitchFamily="2" charset="-122"/>
              </a:rPr>
              <a:t>操作流程</a:t>
            </a:r>
            <a:endParaRPr lang="zh-CN" altLang="en-US" sz="2400" b="1" dirty="0">
              <a:solidFill>
                <a:srgbClr val="0000FF"/>
              </a:solidFill>
              <a:latin typeface="华文新魏" panose="02010800040101010101" pitchFamily="2" charset="-122"/>
              <a:ea typeface="华文新魏" panose="02010800040101010101" pitchFamily="2" charset="-122"/>
            </a:endParaRPr>
          </a:p>
        </p:txBody>
      </p:sp>
      <p:sp>
        <p:nvSpPr>
          <p:cNvPr id="838687" name="Text Box 31"/>
          <p:cNvSpPr txBox="1">
            <a:spLocks noChangeArrowheads="1"/>
          </p:cNvSpPr>
          <p:nvPr/>
        </p:nvSpPr>
        <p:spPr bwMode="auto">
          <a:xfrm>
            <a:off x="457200" y="3225785"/>
            <a:ext cx="3276600" cy="1938992"/>
          </a:xfrm>
          <a:prstGeom prst="rect">
            <a:avLst/>
          </a:prstGeom>
          <a:noFill/>
          <a:ln w="9525">
            <a:noFill/>
            <a:miter lim="800000"/>
          </a:ln>
          <a:effectLst/>
        </p:spPr>
        <p:txBody>
          <a:bodyPr>
            <a:spAutoFit/>
          </a:bodyPr>
          <a:lstStyle/>
          <a:p>
            <a:pPr algn="l">
              <a:spcBef>
                <a:spcPct val="50000"/>
              </a:spcBef>
            </a:pPr>
            <a:r>
              <a:rPr lang="en-US" altLang="zh-CN" sz="2400" b="1" dirty="0">
                <a:solidFill>
                  <a:srgbClr val="0000FF"/>
                </a:solidFill>
                <a:latin typeface="微软雅黑 Light" panose="020B0502040204020203" pitchFamily="34" charset="-122"/>
                <a:ea typeface="微软雅黑 Light" panose="020B0502040204020203" pitchFamily="34" charset="-122"/>
              </a:rPr>
              <a:t>2.</a:t>
            </a:r>
            <a:r>
              <a:rPr lang="zh-CN" altLang="en-US" sz="2400" b="1" dirty="0">
                <a:latin typeface="微软雅黑 Light" panose="020B0502040204020203" pitchFamily="34" charset="-122"/>
                <a:ea typeface="微软雅黑 Light" panose="020B0502040204020203" pitchFamily="34" charset="-122"/>
              </a:rPr>
              <a:t>程序跳转至标号</a:t>
            </a:r>
            <a:r>
              <a:rPr lang="en-US" altLang="zh-CN" sz="2400" b="1" dirty="0" err="1">
                <a:latin typeface="微软雅黑 Light" panose="020B0502040204020203" pitchFamily="34" charset="-122"/>
                <a:ea typeface="微软雅黑 Light" panose="020B0502040204020203" pitchFamily="34" charset="-122"/>
              </a:rPr>
              <a:t>Lable</a:t>
            </a:r>
            <a:r>
              <a:rPr lang="zh-CN" altLang="en-US" sz="2400" b="1" dirty="0">
                <a:latin typeface="微软雅黑 Light" panose="020B0502040204020203" pitchFamily="34" charset="-122"/>
                <a:ea typeface="微软雅黑 Light" panose="020B0502040204020203" pitchFamily="34" charset="-122"/>
              </a:rPr>
              <a:t>，执行程序</a:t>
            </a:r>
            <a:r>
              <a:rPr lang="en-US" altLang="zh-CN" sz="2400" b="1" dirty="0">
                <a:latin typeface="微软雅黑 Light" panose="020B0502040204020203" pitchFamily="34" charset="-122"/>
                <a:ea typeface="微软雅黑 Light" panose="020B0502040204020203" pitchFamily="34" charset="-122"/>
              </a:rPr>
              <a:t>B</a:t>
            </a:r>
            <a:r>
              <a:rPr lang="zh-CN" altLang="en-US" sz="2400" b="1" dirty="0">
                <a:latin typeface="微软雅黑 Light" panose="020B0502040204020203" pitchFamily="34" charset="-122"/>
                <a:ea typeface="微软雅黑 Light" panose="020B0502040204020203" pitchFamily="34" charset="-122"/>
              </a:rPr>
              <a:t>。同时硬件将“</a:t>
            </a:r>
            <a:r>
              <a:rPr lang="en-US" altLang="zh-CN" sz="2400" b="1" dirty="0">
                <a:latin typeface="微软雅黑 Light" panose="020B0502040204020203" pitchFamily="34" charset="-122"/>
                <a:ea typeface="微软雅黑 Light" panose="020B0502040204020203" pitchFamily="34" charset="-122"/>
              </a:rPr>
              <a:t>BL  </a:t>
            </a:r>
            <a:r>
              <a:rPr lang="en-US" altLang="zh-CN" sz="2400" b="1" dirty="0" err="1">
                <a:latin typeface="微软雅黑 Light" panose="020B0502040204020203" pitchFamily="34" charset="-122"/>
                <a:ea typeface="微软雅黑 Light" panose="020B0502040204020203" pitchFamily="34" charset="-122"/>
              </a:rPr>
              <a:t>Lable</a:t>
            </a:r>
            <a:r>
              <a:rPr lang="en-US" altLang="zh-CN" sz="2400" b="1" dirty="0">
                <a:latin typeface="微软雅黑 Light" panose="020B0502040204020203" pitchFamily="34" charset="-122"/>
                <a:ea typeface="微软雅黑 Light" panose="020B0502040204020203" pitchFamily="34" charset="-122"/>
              </a:rPr>
              <a:t>”</a:t>
            </a:r>
            <a:r>
              <a:rPr lang="zh-CN" altLang="en-US" sz="2400" b="1" dirty="0">
                <a:latin typeface="微软雅黑 Light" panose="020B0502040204020203" pitchFamily="34" charset="-122"/>
                <a:ea typeface="微软雅黑 Light" panose="020B0502040204020203" pitchFamily="34" charset="-122"/>
              </a:rPr>
              <a:t>指令的下一条指令所在地址存入</a:t>
            </a:r>
            <a:r>
              <a:rPr lang="en-US" altLang="zh-CN" sz="2400" b="1" dirty="0">
                <a:latin typeface="微软雅黑 Light" panose="020B0502040204020203" pitchFamily="34" charset="-122"/>
                <a:ea typeface="微软雅黑 Light" panose="020B0502040204020203" pitchFamily="34" charset="-122"/>
              </a:rPr>
              <a:t>R14</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latin typeface="微软雅黑 Light" panose="020B0502040204020203" pitchFamily="34" charset="-122"/>
              <a:ea typeface="微软雅黑 Light" panose="020B0502040204020203" pitchFamily="34" charset="-122"/>
            </a:endParaRPr>
          </a:p>
        </p:txBody>
      </p:sp>
      <p:sp>
        <p:nvSpPr>
          <p:cNvPr id="838688" name="Text Box 32"/>
          <p:cNvSpPr txBox="1">
            <a:spLocks noChangeArrowheads="1"/>
          </p:cNvSpPr>
          <p:nvPr/>
        </p:nvSpPr>
        <p:spPr bwMode="auto">
          <a:xfrm>
            <a:off x="457200" y="5206985"/>
            <a:ext cx="5029200" cy="830997"/>
          </a:xfrm>
          <a:prstGeom prst="rect">
            <a:avLst/>
          </a:prstGeom>
          <a:noFill/>
          <a:ln w="9525">
            <a:noFill/>
            <a:miter lim="800000"/>
          </a:ln>
          <a:effectLst/>
        </p:spPr>
        <p:txBody>
          <a:bodyPr>
            <a:spAutoFit/>
          </a:bodyPr>
          <a:lstStyle/>
          <a:p>
            <a:pPr algn="l">
              <a:spcBef>
                <a:spcPct val="50000"/>
              </a:spcBef>
            </a:pPr>
            <a:r>
              <a:rPr lang="en-US" altLang="zh-CN" sz="2400" b="1" dirty="0">
                <a:solidFill>
                  <a:srgbClr val="0000FF"/>
                </a:solidFill>
                <a:latin typeface="微软雅黑 Light" panose="020B0502040204020203" pitchFamily="34" charset="-122"/>
                <a:ea typeface="微软雅黑 Light" panose="020B0502040204020203" pitchFamily="34" charset="-122"/>
              </a:rPr>
              <a:t>3.</a:t>
            </a:r>
            <a:r>
              <a:rPr lang="zh-CN" altLang="en-US" sz="2400" b="1" dirty="0">
                <a:latin typeface="微软雅黑 Light" panose="020B0502040204020203" pitchFamily="34" charset="-122"/>
                <a:ea typeface="微软雅黑 Light" panose="020B0502040204020203" pitchFamily="34" charset="-122"/>
              </a:rPr>
              <a:t>程序</a:t>
            </a:r>
            <a:r>
              <a:rPr lang="en-US" altLang="zh-CN" sz="2400" b="1" dirty="0">
                <a:latin typeface="微软雅黑 Light" panose="020B0502040204020203" pitchFamily="34" charset="-122"/>
                <a:ea typeface="微软雅黑 Light" panose="020B0502040204020203" pitchFamily="34" charset="-122"/>
              </a:rPr>
              <a:t>B</a:t>
            </a:r>
            <a:r>
              <a:rPr lang="zh-CN" altLang="en-US" sz="2400" b="1" dirty="0">
                <a:latin typeface="微软雅黑 Light" panose="020B0502040204020203" pitchFamily="34" charset="-122"/>
                <a:ea typeface="微软雅黑 Light" panose="020B0502040204020203" pitchFamily="34" charset="-122"/>
              </a:rPr>
              <a:t>执行最后，将</a:t>
            </a:r>
            <a:r>
              <a:rPr lang="en-US" altLang="zh-CN" sz="2400" b="1" dirty="0">
                <a:latin typeface="微软雅黑 Light" panose="020B0502040204020203" pitchFamily="34" charset="-122"/>
                <a:ea typeface="微软雅黑 Light" panose="020B0502040204020203" pitchFamily="34" charset="-122"/>
              </a:rPr>
              <a:t>R14</a:t>
            </a:r>
            <a:r>
              <a:rPr lang="zh-CN" altLang="en-US" sz="2400" b="1" dirty="0">
                <a:latin typeface="微软雅黑 Light" panose="020B0502040204020203" pitchFamily="34" charset="-122"/>
                <a:ea typeface="微软雅黑 Light" panose="020B0502040204020203" pitchFamily="34" charset="-122"/>
              </a:rPr>
              <a:t>寄存器的内容放入</a:t>
            </a:r>
            <a:r>
              <a:rPr lang="en-US" altLang="zh-CN" sz="2400" b="1" dirty="0">
                <a:latin typeface="微软雅黑 Light" panose="020B0502040204020203" pitchFamily="34" charset="-122"/>
                <a:ea typeface="微软雅黑 Light" panose="020B0502040204020203" pitchFamily="34" charset="-122"/>
              </a:rPr>
              <a:t>PC</a:t>
            </a:r>
            <a:r>
              <a:rPr lang="zh-CN" altLang="en-US" sz="2400" b="1" dirty="0">
                <a:latin typeface="微软雅黑 Light" panose="020B0502040204020203" pitchFamily="34" charset="-122"/>
                <a:ea typeface="微软雅黑 Light" panose="020B0502040204020203" pitchFamily="34" charset="-122"/>
              </a:rPr>
              <a:t>，返回程序</a:t>
            </a:r>
            <a:r>
              <a:rPr lang="en-US" altLang="zh-CN" sz="2400" b="1" dirty="0">
                <a:latin typeface="微软雅黑 Light" panose="020B0502040204020203" pitchFamily="34" charset="-122"/>
                <a:ea typeface="微软雅黑 Light" panose="020B0502040204020203" pitchFamily="34" charset="-122"/>
              </a:rPr>
              <a:t>A</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latin typeface="微软雅黑 Light" panose="020B0502040204020203" pitchFamily="34" charset="-122"/>
              <a:ea typeface="微软雅黑 Light" panose="020B0502040204020203" pitchFamily="34" charset="-122"/>
            </a:endParaRPr>
          </a:p>
        </p:txBody>
      </p:sp>
      <p:sp>
        <p:nvSpPr>
          <p:cNvPr id="838689" name="AutoShape 33"/>
          <p:cNvSpPr>
            <a:spLocks noChangeArrowheads="1"/>
          </p:cNvSpPr>
          <p:nvPr/>
        </p:nvSpPr>
        <p:spPr bwMode="auto">
          <a:xfrm>
            <a:off x="5257800" y="3987785"/>
            <a:ext cx="304800" cy="304800"/>
          </a:xfrm>
          <a:prstGeom prst="downArrow">
            <a:avLst>
              <a:gd name="adj1" fmla="val 50000"/>
              <a:gd name="adj2" fmla="val 25000"/>
            </a:avLst>
          </a:prstGeom>
          <a:solidFill>
            <a:schemeClr val="accent2"/>
          </a:solidFill>
          <a:ln w="9525">
            <a:solidFill>
              <a:schemeClr val="tx1"/>
            </a:solidFill>
            <a:miter lim="800000"/>
          </a:ln>
          <a:effectLst/>
        </p:spPr>
        <p:txBody>
          <a:bodyPr vert="eaVert" wrap="none" anchor="ctr"/>
          <a:lstStyle/>
          <a:p>
            <a:endParaRPr lang="zh-CN" altLang="en-US"/>
          </a:p>
        </p:txBody>
      </p:sp>
      <p:sp>
        <p:nvSpPr>
          <p:cNvPr id="3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通用寄存器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38668">
                                            <p:txEl>
                                              <p:pRg st="0" end="0"/>
                                            </p:txEl>
                                          </p:spTgt>
                                        </p:tgtEl>
                                        <p:attrNameLst>
                                          <p:attrName>style.visibility</p:attrName>
                                        </p:attrNameLst>
                                      </p:cBhvr>
                                      <p:to>
                                        <p:strVal val="visible"/>
                                      </p:to>
                                    </p:set>
                                    <p:anim calcmode="lin" valueType="num">
                                      <p:cBhvr additive="base">
                                        <p:cTn id="7" dur="500" fill="hold"/>
                                        <p:tgtEl>
                                          <p:spTgt spid="8386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866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838658"/>
                                        </p:tgtEl>
                                        <p:attrNameLst>
                                          <p:attrName>style.visibility</p:attrName>
                                        </p:attrNameLst>
                                      </p:cBhvr>
                                      <p:to>
                                        <p:strVal val="visible"/>
                                      </p:to>
                                    </p:set>
                                    <p:animEffect transition="in" filter="slide(fromTop)">
                                      <p:cBhvr>
                                        <p:cTn id="12" dur="500"/>
                                        <p:tgtEl>
                                          <p:spTgt spid="838658"/>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38686"/>
                                        </p:tgtEl>
                                        <p:attrNameLst>
                                          <p:attrName>style.visibility</p:attrName>
                                        </p:attrNameLst>
                                      </p:cBhvr>
                                      <p:to>
                                        <p:strVal val="visible"/>
                                      </p:to>
                                    </p:set>
                                    <p:anim calcmode="lin" valueType="num">
                                      <p:cBhvr additive="base">
                                        <p:cTn id="16" dur="500" fill="hold"/>
                                        <p:tgtEl>
                                          <p:spTgt spid="838686"/>
                                        </p:tgtEl>
                                        <p:attrNameLst>
                                          <p:attrName>ppt_x</p:attrName>
                                        </p:attrNameLst>
                                      </p:cBhvr>
                                      <p:tavLst>
                                        <p:tav tm="0">
                                          <p:val>
                                            <p:strVal val="0-#ppt_w/2"/>
                                          </p:val>
                                        </p:tav>
                                        <p:tav tm="100000">
                                          <p:val>
                                            <p:strVal val="#ppt_x"/>
                                          </p:val>
                                        </p:tav>
                                      </p:tavLst>
                                    </p:anim>
                                    <p:anim calcmode="lin" valueType="num">
                                      <p:cBhvr additive="base">
                                        <p:cTn id="17" dur="500" fill="hold"/>
                                        <p:tgtEl>
                                          <p:spTgt spid="83868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838685"/>
                                        </p:tgtEl>
                                        <p:attrNameLst>
                                          <p:attrName>style.visibility</p:attrName>
                                        </p:attrNameLst>
                                      </p:cBhvr>
                                      <p:to>
                                        <p:strVal val="visible"/>
                                      </p:to>
                                    </p:set>
                                    <p:animEffect transition="in" filter="barn(outVertical)">
                                      <p:cBhvr>
                                        <p:cTn id="21" dur="500"/>
                                        <p:tgtEl>
                                          <p:spTgt spid="838685"/>
                                        </p:tgtEl>
                                      </p:cBhvr>
                                    </p:animEffect>
                                  </p:childTnLst>
                                </p:cTn>
                              </p:par>
                            </p:childTnLst>
                          </p:cTn>
                        </p:par>
                        <p:par>
                          <p:cTn id="22" fill="hold">
                            <p:stCondLst>
                              <p:cond delay="2000"/>
                            </p:stCondLst>
                            <p:childTnLst>
                              <p:par>
                                <p:cTn id="23" presetID="12" presetClass="entr" presetSubtype="1" fill="hold" grpId="0" nodeType="afterEffect">
                                  <p:stCondLst>
                                    <p:cond delay="0"/>
                                  </p:stCondLst>
                                  <p:childTnLst>
                                    <p:set>
                                      <p:cBhvr>
                                        <p:cTn id="24" dur="1" fill="hold">
                                          <p:stCondLst>
                                            <p:cond delay="0"/>
                                          </p:stCondLst>
                                        </p:cTn>
                                        <p:tgtEl>
                                          <p:spTgt spid="838669"/>
                                        </p:tgtEl>
                                        <p:attrNameLst>
                                          <p:attrName>style.visibility</p:attrName>
                                        </p:attrNameLst>
                                      </p:cBhvr>
                                      <p:to>
                                        <p:strVal val="visible"/>
                                      </p:to>
                                    </p:set>
                                    <p:animEffect transition="in" filter="slide(fromTop)">
                                      <p:cBhvr>
                                        <p:cTn id="25" dur="500"/>
                                        <p:tgtEl>
                                          <p:spTgt spid="838669"/>
                                        </p:tgtEl>
                                      </p:cBhvr>
                                    </p:animEffec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499"/>
                                          </p:stCondLst>
                                        </p:cTn>
                                        <p:tgtEl>
                                          <p:spTgt spid="8386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838687"/>
                                        </p:tgtEl>
                                        <p:attrNameLst>
                                          <p:attrName>style.visibility</p:attrName>
                                        </p:attrNameLst>
                                      </p:cBhvr>
                                      <p:to>
                                        <p:strVal val="visible"/>
                                      </p:to>
                                    </p:set>
                                    <p:animEffect transition="in" filter="barn(outVertical)">
                                      <p:cBhvr>
                                        <p:cTn id="33" dur="500"/>
                                        <p:tgtEl>
                                          <p:spTgt spid="83868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38680"/>
                                        </p:tgtEl>
                                        <p:attrNameLst>
                                          <p:attrName>style.visibility</p:attrName>
                                        </p:attrNameLst>
                                      </p:cBhvr>
                                      <p:to>
                                        <p:strVal val="visible"/>
                                      </p:to>
                                    </p:set>
                                    <p:animEffect transition="in" filter="wipe(left)">
                                      <p:cBhvr>
                                        <p:cTn id="37" dur="500"/>
                                        <p:tgtEl>
                                          <p:spTgt spid="838680"/>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499"/>
                                          </p:stCondLst>
                                        </p:cTn>
                                        <p:tgtEl>
                                          <p:spTgt spid="838677"/>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838682"/>
                                        </p:tgtEl>
                                        <p:attrNameLst>
                                          <p:attrName>style.visibility</p:attrName>
                                        </p:attrNameLst>
                                      </p:cBhvr>
                                      <p:to>
                                        <p:strVal val="visible"/>
                                      </p:to>
                                    </p:se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38683"/>
                                        </p:tgtEl>
                                        <p:attrNameLst>
                                          <p:attrName>style.visibility</p:attrName>
                                        </p:attrNameLst>
                                      </p:cBhvr>
                                      <p:to>
                                        <p:strVal val="visible"/>
                                      </p:to>
                                    </p:set>
                                    <p:animEffect transition="in" filter="wipe(left)">
                                      <p:cBhvr>
                                        <p:cTn id="47" dur="500"/>
                                        <p:tgtEl>
                                          <p:spTgt spid="838683"/>
                                        </p:tgtEl>
                                      </p:cBhvr>
                                    </p:animEffect>
                                  </p:childTnLst>
                                </p:cTn>
                              </p:par>
                            </p:childTnLst>
                          </p:cTn>
                        </p:par>
                        <p:par>
                          <p:cTn id="48" fill="hold">
                            <p:stCondLst>
                              <p:cond delay="2500"/>
                            </p:stCondLst>
                            <p:childTnLst>
                              <p:par>
                                <p:cTn id="49" presetID="12" presetClass="entr" presetSubtype="8" fill="hold" grpId="0" nodeType="afterEffect">
                                  <p:stCondLst>
                                    <p:cond delay="0"/>
                                  </p:stCondLst>
                                  <p:childTnLst>
                                    <p:set>
                                      <p:cBhvr>
                                        <p:cTn id="50" dur="1" fill="hold">
                                          <p:stCondLst>
                                            <p:cond delay="0"/>
                                          </p:stCondLst>
                                        </p:cTn>
                                        <p:tgtEl>
                                          <p:spTgt spid="838676"/>
                                        </p:tgtEl>
                                        <p:attrNameLst>
                                          <p:attrName>style.visibility</p:attrName>
                                        </p:attrNameLst>
                                      </p:cBhvr>
                                      <p:to>
                                        <p:strVal val="visible"/>
                                      </p:to>
                                    </p:set>
                                    <p:animEffect transition="in" filter="slide(fromLeft)">
                                      <p:cBhvr>
                                        <p:cTn id="51" dur="500"/>
                                        <p:tgtEl>
                                          <p:spTgt spid="83867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838688"/>
                                        </p:tgtEl>
                                        <p:attrNameLst>
                                          <p:attrName>style.visibility</p:attrName>
                                        </p:attrNameLst>
                                      </p:cBhvr>
                                      <p:to>
                                        <p:strVal val="visible"/>
                                      </p:to>
                                    </p:set>
                                    <p:animEffect transition="in" filter="barn(outVertical)">
                                      <p:cBhvr>
                                        <p:cTn id="56" dur="500"/>
                                        <p:tgtEl>
                                          <p:spTgt spid="838688"/>
                                        </p:tgtEl>
                                      </p:cBhvr>
                                    </p:animEffect>
                                  </p:childTnLst>
                                </p:cTn>
                              </p:par>
                            </p:childTnLst>
                          </p:cTn>
                        </p:par>
                        <p:par>
                          <p:cTn id="57" fill="hold">
                            <p:stCondLst>
                              <p:cond delay="500"/>
                            </p:stCondLst>
                            <p:childTnLst>
                              <p:par>
                                <p:cTn id="58" presetID="12" presetClass="entr" presetSubtype="1" fill="hold" grpId="0" nodeType="afterEffect">
                                  <p:stCondLst>
                                    <p:cond delay="0"/>
                                  </p:stCondLst>
                                  <p:childTnLst>
                                    <p:set>
                                      <p:cBhvr>
                                        <p:cTn id="59" dur="1" fill="hold">
                                          <p:stCondLst>
                                            <p:cond delay="0"/>
                                          </p:stCondLst>
                                        </p:cTn>
                                        <p:tgtEl>
                                          <p:spTgt spid="838675"/>
                                        </p:tgtEl>
                                        <p:attrNameLst>
                                          <p:attrName>style.visibility</p:attrName>
                                        </p:attrNameLst>
                                      </p:cBhvr>
                                      <p:to>
                                        <p:strVal val="visible"/>
                                      </p:to>
                                    </p:set>
                                    <p:animEffect transition="in" filter="slide(fromTop)">
                                      <p:cBhvr>
                                        <p:cTn id="60" dur="500"/>
                                        <p:tgtEl>
                                          <p:spTgt spid="838675"/>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499"/>
                                          </p:stCondLst>
                                        </p:cTn>
                                        <p:tgtEl>
                                          <p:spTgt spid="838674"/>
                                        </p:tgtEl>
                                        <p:attrNameLst>
                                          <p:attrName>style.visibility</p:attrName>
                                        </p:attrNameLst>
                                      </p:cBhvr>
                                      <p:to>
                                        <p:strVal val="visible"/>
                                      </p:to>
                                    </p:se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838684"/>
                                        </p:tgtEl>
                                        <p:attrNameLst>
                                          <p:attrName>style.visibility</p:attrName>
                                        </p:attrNameLst>
                                      </p:cBhvr>
                                      <p:to>
                                        <p:strVal val="visible"/>
                                      </p:to>
                                    </p:set>
                                    <p:animEffect transition="in" filter="wipe(left)">
                                      <p:cBhvr>
                                        <p:cTn id="67" dur="500"/>
                                        <p:tgtEl>
                                          <p:spTgt spid="838684"/>
                                        </p:tgtEl>
                                      </p:cBhvr>
                                    </p:animEffect>
                                  </p:childTnLst>
                                </p:cTn>
                              </p:par>
                            </p:childTnLst>
                          </p:cTn>
                        </p:par>
                        <p:par>
                          <p:cTn id="68" fill="hold">
                            <p:stCondLst>
                              <p:cond delay="2000"/>
                            </p:stCondLst>
                            <p:childTnLst>
                              <p:par>
                                <p:cTn id="69" presetID="22" presetClass="entr" presetSubtype="2" fill="hold" grpId="0" nodeType="afterEffect">
                                  <p:stCondLst>
                                    <p:cond delay="0"/>
                                  </p:stCondLst>
                                  <p:childTnLst>
                                    <p:set>
                                      <p:cBhvr>
                                        <p:cTn id="70" dur="1" fill="hold">
                                          <p:stCondLst>
                                            <p:cond delay="0"/>
                                          </p:stCondLst>
                                        </p:cTn>
                                        <p:tgtEl>
                                          <p:spTgt spid="838681"/>
                                        </p:tgtEl>
                                        <p:attrNameLst>
                                          <p:attrName>style.visibility</p:attrName>
                                        </p:attrNameLst>
                                      </p:cBhvr>
                                      <p:to>
                                        <p:strVal val="visible"/>
                                      </p:to>
                                    </p:set>
                                    <p:animEffect transition="in" filter="wipe(right)">
                                      <p:cBhvr>
                                        <p:cTn id="71" dur="500"/>
                                        <p:tgtEl>
                                          <p:spTgt spid="838681"/>
                                        </p:tgtEl>
                                      </p:cBhvr>
                                    </p:animEffect>
                                  </p:childTnLst>
                                </p:cTn>
                              </p:par>
                            </p:childTnLst>
                          </p:cTn>
                        </p:par>
                        <p:par>
                          <p:cTn id="72" fill="hold">
                            <p:stCondLst>
                              <p:cond delay="2500"/>
                            </p:stCondLst>
                            <p:childTnLst>
                              <p:par>
                                <p:cTn id="73" presetID="12" presetClass="entr" presetSubtype="1" fill="hold" grpId="0" nodeType="afterEffect">
                                  <p:stCondLst>
                                    <p:cond delay="0"/>
                                  </p:stCondLst>
                                  <p:childTnLst>
                                    <p:set>
                                      <p:cBhvr>
                                        <p:cTn id="74" dur="1" fill="hold">
                                          <p:stCondLst>
                                            <p:cond delay="0"/>
                                          </p:stCondLst>
                                        </p:cTn>
                                        <p:tgtEl>
                                          <p:spTgt spid="838689"/>
                                        </p:tgtEl>
                                        <p:attrNameLst>
                                          <p:attrName>style.visibility</p:attrName>
                                        </p:attrNameLst>
                                      </p:cBhvr>
                                      <p:to>
                                        <p:strVal val="visible"/>
                                      </p:to>
                                    </p:set>
                                    <p:animEffect transition="in" filter="slide(fromTop)">
                                      <p:cBhvr>
                                        <p:cTn id="75" dur="500"/>
                                        <p:tgtEl>
                                          <p:spTgt spid="838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8" grpId="0" advAuto="0" autoUpdateAnimBg="0" build="p"/>
      <p:bldP spid="838669" grpId="0" animBg="1"/>
      <p:bldP spid="838674" grpId="0" animBg="1" autoUpdateAnimBg="0"/>
      <p:bldP spid="838675" grpId="0" animBg="1"/>
      <p:bldP spid="838676" grpId="0" animBg="1" autoUpdateAnimBg="0"/>
      <p:bldP spid="838680" grpId="0" animBg="1"/>
      <p:bldP spid="838681" grpId="0" animBg="1"/>
      <p:bldP spid="838682" grpId="0" animBg="1"/>
      <p:bldP spid="838683" grpId="0" animBg="1"/>
      <p:bldP spid="838684" grpId="0" animBg="1"/>
      <p:bldP spid="838685" grpId="0" autoUpdateAnimBg="0"/>
      <p:bldP spid="838686" grpId="0" autoUpdateAnimBg="0"/>
      <p:bldP spid="838687" grpId="0" autoUpdateAnimBg="0"/>
      <p:bldP spid="838688" grpId="0" autoUpdateAnimBg="0"/>
      <p:bldP spid="83868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857232"/>
            <a:ext cx="9144000" cy="42862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endParaRPr>
          </a:p>
        </p:txBody>
      </p:sp>
      <p:sp>
        <p:nvSpPr>
          <p:cNvPr id="117" name="灯片编号占位符 4"/>
          <p:cNvSpPr>
            <a:spLocks noGrp="1"/>
          </p:cNvSpPr>
          <p:nvPr>
            <p:ph type="sldNum" sz="quarter" idx="11"/>
          </p:nvPr>
        </p:nvSpPr>
        <p:spPr/>
        <p:txBody>
          <a:bodyPr/>
          <a:lstStyle/>
          <a:p>
            <a:fld id="{CBD2B67D-EAA6-4A32-BDD6-194F2DB2EE41}" type="slidenum">
              <a:rPr lang="en-US" altLang="zh-CN"/>
            </a:fld>
            <a:endParaRPr lang="en-US" altLang="zh-CN" b="0"/>
          </a:p>
        </p:txBody>
      </p:sp>
      <p:graphicFrame>
        <p:nvGraphicFramePr>
          <p:cNvPr id="839682" name="Group 2"/>
          <p:cNvGraphicFramePr>
            <a:graphicFrameLocks noGrp="1"/>
          </p:cNvGraphicFramePr>
          <p:nvPr/>
        </p:nvGraphicFramePr>
        <p:xfrm>
          <a:off x="457200" y="609600"/>
          <a:ext cx="8305800" cy="6096000"/>
        </p:xfrm>
        <a:graphic>
          <a:graphicData uri="http://schemas.openxmlformats.org/drawingml/2006/table">
            <a:tbl>
              <a:tblPr/>
              <a:tblGrid>
                <a:gridCol w="685800"/>
                <a:gridCol w="1176338"/>
                <a:gridCol w="957262"/>
                <a:gridCol w="914400"/>
                <a:gridCol w="914400"/>
                <a:gridCol w="914400"/>
                <a:gridCol w="914400"/>
                <a:gridCol w="914400"/>
                <a:gridCol w="914400"/>
              </a:tblGrid>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寄存器类别</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寄存器在汇编中的名称</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各模式下实际访问的寄存器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用户</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系统</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中止</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未定义</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快中断</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rowSpan="1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通用寄存器和程序计数器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R4(v1)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R5(v2)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R6(v3)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R7(v4)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R8(v5)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R8_fiq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R9(SB,v6)</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R9_fiq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R10(SL,v7)</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R10_fiq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R11(FP,v8)</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R11_fiq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R12(IP)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R13(SP)</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R13_fiq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R14(LR)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R14_svc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R15(PC)</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R15</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cPr/>
                </a:tc>
                <a:tc hMerge="1">
                  <a:tcPr/>
                </a:tc>
                <a:tc hMerge="1">
                  <a:tcPr/>
                </a:tc>
                <a:tc hMerge="1">
                  <a:tcPr/>
                </a:tc>
                <a:tc hMerge="1">
                  <a:tcPr/>
                </a:tc>
                <a:tc hMerge="1">
                  <a:tcPr/>
                </a:tc>
              </a:tr>
              <a:tr h="2032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hMerge="1">
                  <a:tcPr/>
                </a:tc>
                <a:tc hMerge="1">
                  <a:tcPr/>
                </a:tc>
                <a:tc hMerge="1">
                  <a:tcPr/>
                </a:tc>
                <a:tc hMerge="1">
                  <a:tcPr/>
                </a:tc>
                <a:tc hMerge="1">
                  <a:tcPr/>
                </a:tc>
              </a:tr>
              <a:tr h="203200">
                <a:tc v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endParaRPr kumimoji="0"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SPSR_abt</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SPSR_und</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SPSR_irq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39792" name="Text Box 112"/>
          <p:cNvSpPr txBox="1">
            <a:spLocks noChangeArrowheads="1"/>
          </p:cNvSpPr>
          <p:nvPr/>
        </p:nvSpPr>
        <p:spPr bwMode="auto">
          <a:xfrm>
            <a:off x="2667000" y="44624"/>
            <a:ext cx="4343400" cy="523220"/>
          </a:xfrm>
          <a:prstGeom prst="rect">
            <a:avLst/>
          </a:prstGeom>
          <a:noFill/>
          <a:ln w="9525">
            <a:noFill/>
            <a:miter lim="800000"/>
          </a:ln>
          <a:effectLst/>
        </p:spPr>
        <p:txBody>
          <a:bodyPr>
            <a:spAutoFit/>
          </a:bodyPr>
          <a:lstStyle/>
          <a:p>
            <a:pPr>
              <a:spcBef>
                <a:spcPct val="50000"/>
              </a:spcBef>
            </a:pPr>
            <a:r>
              <a:rPr lang="zh-CN" altLang="en-US" sz="2800" dirty="0">
                <a:solidFill>
                  <a:srgbClr val="FF0000"/>
                </a:solidFill>
                <a:latin typeface="华文新魏" panose="02010800040101010101" pitchFamily="2" charset="-122"/>
                <a:ea typeface="华文新魏" panose="02010800040101010101" pitchFamily="2" charset="-122"/>
              </a:rPr>
              <a:t>程序计数器</a:t>
            </a:r>
            <a:r>
              <a:rPr lang="en-US" altLang="zh-CN" sz="2800" dirty="0">
                <a:solidFill>
                  <a:srgbClr val="FF0000"/>
                </a:solidFill>
                <a:latin typeface="华文新魏" panose="02010800040101010101" pitchFamily="2" charset="-122"/>
                <a:ea typeface="华文新魏" panose="02010800040101010101" pitchFamily="2" charset="-122"/>
              </a:rPr>
              <a:t>R15</a:t>
            </a:r>
            <a:r>
              <a:rPr lang="zh-CN" altLang="en-US" sz="2800" dirty="0">
                <a:solidFill>
                  <a:srgbClr val="FF0000"/>
                </a:solidFill>
                <a:latin typeface="华文新魏" panose="02010800040101010101" pitchFamily="2" charset="-122"/>
                <a:ea typeface="华文新魏" panose="02010800040101010101" pitchFamily="2" charset="-122"/>
              </a:rPr>
              <a:t>（</a:t>
            </a:r>
            <a:r>
              <a:rPr lang="en-US" altLang="zh-CN" sz="2800" dirty="0">
                <a:solidFill>
                  <a:srgbClr val="FF0000"/>
                </a:solidFill>
                <a:latin typeface="华文新魏" panose="02010800040101010101" pitchFamily="2" charset="-122"/>
                <a:ea typeface="华文新魏" panose="02010800040101010101" pitchFamily="2" charset="-122"/>
              </a:rPr>
              <a:t>PC</a:t>
            </a:r>
            <a:r>
              <a:rPr lang="zh-CN" altLang="en-US" sz="2800" dirty="0">
                <a:solidFill>
                  <a:srgbClr val="FF0000"/>
                </a:solidFill>
                <a:latin typeface="华文新魏" panose="02010800040101010101" pitchFamily="2" charset="-122"/>
                <a:ea typeface="华文新魏" panose="02010800040101010101" pitchFamily="2" charset="-122"/>
              </a:rPr>
              <a:t>）</a:t>
            </a:r>
            <a:endParaRPr lang="zh-CN" altLang="en-US" sz="2800" dirty="0">
              <a:solidFill>
                <a:srgbClr val="FF0000"/>
              </a:solidFill>
              <a:latin typeface="华文新魏" panose="02010800040101010101" pitchFamily="2" charset="-122"/>
              <a:ea typeface="华文新魏" panose="02010800040101010101" pitchFamily="2" charset="-122"/>
            </a:endParaRPr>
          </a:p>
        </p:txBody>
      </p:sp>
      <p:sp>
        <p:nvSpPr>
          <p:cNvPr id="839793" name="Line 113"/>
          <p:cNvSpPr>
            <a:spLocks noChangeShapeType="1"/>
          </p:cNvSpPr>
          <p:nvPr/>
        </p:nvSpPr>
        <p:spPr bwMode="auto">
          <a:xfrm>
            <a:off x="7845425" y="3657600"/>
            <a:ext cx="0" cy="2122488"/>
          </a:xfrm>
          <a:prstGeom prst="line">
            <a:avLst/>
          </a:prstGeom>
          <a:noFill/>
          <a:ln w="12700">
            <a:solidFill>
              <a:schemeClr val="tx1"/>
            </a:solidFill>
            <a:round/>
          </a:ln>
          <a:effectLst/>
        </p:spPr>
        <p:txBody>
          <a:bodyPr/>
          <a:lstStyle/>
          <a:p>
            <a:endParaRPr lang="zh-CN" altLang="en-US"/>
          </a:p>
        </p:txBody>
      </p:sp>
      <p:sp>
        <p:nvSpPr>
          <p:cNvPr id="839794" name="Line 114"/>
          <p:cNvSpPr>
            <a:spLocks noChangeShapeType="1"/>
          </p:cNvSpPr>
          <p:nvPr/>
        </p:nvSpPr>
        <p:spPr bwMode="auto">
          <a:xfrm>
            <a:off x="8759825" y="3657600"/>
            <a:ext cx="0" cy="2122488"/>
          </a:xfrm>
          <a:prstGeom prst="line">
            <a:avLst/>
          </a:prstGeom>
          <a:noFill/>
          <a:ln w="28575" cap="sq">
            <a:solidFill>
              <a:schemeClr val="tx1"/>
            </a:solidFill>
            <a:round/>
          </a:ln>
          <a:effectLst/>
        </p:spPr>
        <p:txBody>
          <a:bodyPr/>
          <a:lstStyle/>
          <a:p>
            <a:endParaRPr lang="zh-CN" altLang="en-US"/>
          </a:p>
        </p:txBody>
      </p:sp>
      <p:sp>
        <p:nvSpPr>
          <p:cNvPr id="839795" name="AutoShape 115"/>
          <p:cNvSpPr>
            <a:spLocks noChangeArrowheads="1"/>
          </p:cNvSpPr>
          <p:nvPr/>
        </p:nvSpPr>
        <p:spPr bwMode="auto">
          <a:xfrm>
            <a:off x="2514600" y="2590800"/>
            <a:ext cx="6096000" cy="3048000"/>
          </a:xfrm>
          <a:prstGeom prst="roundRect">
            <a:avLst>
              <a:gd name="adj" fmla="val 5704"/>
            </a:avLst>
          </a:prstGeom>
          <a:solidFill>
            <a:srgbClr val="FFFF99"/>
          </a:solidFill>
          <a:ln w="9525">
            <a:solidFill>
              <a:schemeClr val="tx1"/>
            </a:solidFill>
            <a:round/>
          </a:ln>
          <a:effectLst/>
        </p:spPr>
        <p:txBody>
          <a:bodyPr anchor="ctr"/>
          <a:lstStyle/>
          <a:p>
            <a:pPr algn="l">
              <a:lnSpc>
                <a:spcPct val="120000"/>
              </a:lnSpc>
            </a:pPr>
            <a:r>
              <a:rPr lang="en-US" altLang="zh-CN" sz="2400" b="1">
                <a:latin typeface="微软雅黑 Light" panose="020B0502040204020203" pitchFamily="34" charset="-122"/>
                <a:ea typeface="微软雅黑 Light" panose="020B0502040204020203" pitchFamily="34" charset="-122"/>
              </a:rPr>
              <a:t>       </a:t>
            </a:r>
            <a:r>
              <a:rPr lang="zh-CN" altLang="en-US" sz="2400" b="1">
                <a:latin typeface="微软雅黑 Light" panose="020B0502040204020203" pitchFamily="34" charset="-122"/>
                <a:ea typeface="微软雅黑 Light" panose="020B0502040204020203" pitchFamily="34" charset="-122"/>
              </a:rPr>
              <a:t>寄存器</a:t>
            </a:r>
            <a:r>
              <a:rPr lang="en-US" altLang="zh-CN" sz="2400" b="1">
                <a:latin typeface="微软雅黑 Light" panose="020B0502040204020203" pitchFamily="34" charset="-122"/>
                <a:ea typeface="微软雅黑 Light" panose="020B0502040204020203" pitchFamily="34" charset="-122"/>
              </a:rPr>
              <a:t>R15</a:t>
            </a:r>
            <a:r>
              <a:rPr lang="zh-CN" altLang="en-US" sz="2400" b="1">
                <a:latin typeface="微软雅黑 Light" panose="020B0502040204020203" pitchFamily="34" charset="-122"/>
                <a:ea typeface="微软雅黑 Light" panose="020B0502040204020203" pitchFamily="34" charset="-122"/>
              </a:rPr>
              <a:t>为</a:t>
            </a:r>
            <a:r>
              <a:rPr lang="zh-CN" altLang="en-US" sz="2400" b="1">
                <a:solidFill>
                  <a:srgbClr val="FF0000"/>
                </a:solidFill>
                <a:latin typeface="微软雅黑 Light" panose="020B0502040204020203" pitchFamily="34" charset="-122"/>
                <a:ea typeface="微软雅黑 Light" panose="020B0502040204020203" pitchFamily="34" charset="-122"/>
              </a:rPr>
              <a:t>程序计数器</a:t>
            </a:r>
            <a:r>
              <a:rPr lang="zh-CN" altLang="en-US" sz="2400" b="1">
                <a:latin typeface="微软雅黑 Light" panose="020B0502040204020203" pitchFamily="34" charset="-122"/>
                <a:ea typeface="微软雅黑 Light" panose="020B0502040204020203" pitchFamily="34" charset="-122"/>
              </a:rPr>
              <a:t>（</a:t>
            </a:r>
            <a:r>
              <a:rPr lang="en-US" altLang="zh-CN" sz="2400" b="1">
                <a:latin typeface="微软雅黑 Light" panose="020B0502040204020203" pitchFamily="34" charset="-122"/>
                <a:ea typeface="微软雅黑 Light" panose="020B0502040204020203" pitchFamily="34" charset="-122"/>
              </a:rPr>
              <a:t>PC</a:t>
            </a:r>
            <a:r>
              <a:rPr lang="zh-CN" altLang="en-US" sz="2400" b="1">
                <a:latin typeface="微软雅黑 Light" panose="020B0502040204020203" pitchFamily="34" charset="-122"/>
                <a:ea typeface="微软雅黑 Light" panose="020B0502040204020203" pitchFamily="34" charset="-122"/>
              </a:rPr>
              <a:t>），它指向正在取指的地址。可以认为它是一个通用寄存器，但是对于它的使用有许多与指令相关的限制或特殊情况。如果</a:t>
            </a:r>
            <a:r>
              <a:rPr lang="en-US" altLang="zh-CN" sz="2400" b="1">
                <a:latin typeface="微软雅黑 Light" panose="020B0502040204020203" pitchFamily="34" charset="-122"/>
                <a:ea typeface="微软雅黑 Light" panose="020B0502040204020203" pitchFamily="34" charset="-122"/>
              </a:rPr>
              <a:t>R15</a:t>
            </a:r>
            <a:r>
              <a:rPr lang="zh-CN" altLang="en-US" sz="2400" b="1">
                <a:latin typeface="微软雅黑 Light" panose="020B0502040204020203" pitchFamily="34" charset="-122"/>
                <a:ea typeface="微软雅黑 Light" panose="020B0502040204020203" pitchFamily="34" charset="-122"/>
              </a:rPr>
              <a:t>使用的方式超出了这些限制，那么结果将是不可预测的。</a:t>
            </a:r>
            <a:endParaRPr lang="zh-CN" altLang="en-US" sz="2400" b="1">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39795"/>
                                        </p:tgtEl>
                                        <p:attrNameLst>
                                          <p:attrName>style.visibility</p:attrName>
                                        </p:attrNameLst>
                                      </p:cBhvr>
                                      <p:to>
                                        <p:strVal val="visible"/>
                                      </p:to>
                                    </p:set>
                                    <p:anim calcmode="lin" valueType="num">
                                      <p:cBhvr additive="base">
                                        <p:cTn id="7" dur="500" fill="hold"/>
                                        <p:tgtEl>
                                          <p:spTgt spid="839795"/>
                                        </p:tgtEl>
                                        <p:attrNameLst>
                                          <p:attrName>ppt_x</p:attrName>
                                        </p:attrNameLst>
                                      </p:cBhvr>
                                      <p:tavLst>
                                        <p:tav tm="0">
                                          <p:val>
                                            <p:strVal val="1+#ppt_w/2"/>
                                          </p:val>
                                        </p:tav>
                                        <p:tav tm="100000">
                                          <p:val>
                                            <p:strVal val="#ppt_x"/>
                                          </p:val>
                                        </p:tav>
                                      </p:tavLst>
                                    </p:anim>
                                    <p:anim calcmode="lin" valueType="num">
                                      <p:cBhvr additive="base">
                                        <p:cTn id="8" dur="500" fill="hold"/>
                                        <p:tgtEl>
                                          <p:spTgt spid="839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9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4"/>
          <p:cNvSpPr>
            <a:spLocks noGrp="1"/>
          </p:cNvSpPr>
          <p:nvPr>
            <p:ph type="sldNum" sz="quarter" idx="11"/>
          </p:nvPr>
        </p:nvSpPr>
        <p:spPr/>
        <p:txBody>
          <a:bodyPr/>
          <a:lstStyle/>
          <a:p>
            <a:fld id="{390BBC59-6D70-449F-AA9A-FA3813C27324}" type="slidenum">
              <a:rPr lang="en-US" altLang="zh-CN"/>
            </a:fld>
            <a:endParaRPr lang="en-US" altLang="zh-CN" b="0"/>
          </a:p>
        </p:txBody>
      </p:sp>
      <p:sp>
        <p:nvSpPr>
          <p:cNvPr id="840707" name="Rectangle 3"/>
          <p:cNvSpPr>
            <a:spLocks noGrp="1" noChangeArrowheads="1"/>
          </p:cNvSpPr>
          <p:nvPr>
            <p:ph type="body" idx="1"/>
          </p:nvPr>
        </p:nvSpPr>
        <p:spPr>
          <a:xfrm>
            <a:off x="1182688" y="1428736"/>
            <a:ext cx="7772400" cy="685800"/>
          </a:xfrm>
          <a:noFill/>
        </p:spPr>
        <p:txBody>
          <a:bodyPr/>
          <a:lstStyle/>
          <a:p>
            <a:r>
              <a:rPr lang="zh-CN" altLang="en-US" b="1" dirty="0"/>
              <a:t>读</a:t>
            </a:r>
            <a:r>
              <a:rPr lang="en-US" altLang="zh-CN" b="1" dirty="0"/>
              <a:t>R15</a:t>
            </a:r>
            <a:r>
              <a:rPr lang="zh-CN" altLang="en-US" b="1" dirty="0"/>
              <a:t>的限制</a:t>
            </a:r>
            <a:endParaRPr lang="zh-CN" altLang="en-US" b="1" dirty="0"/>
          </a:p>
        </p:txBody>
      </p:sp>
      <p:sp>
        <p:nvSpPr>
          <p:cNvPr id="840708" name="Text Box 4"/>
          <p:cNvSpPr txBox="1">
            <a:spLocks noChangeArrowheads="1"/>
          </p:cNvSpPr>
          <p:nvPr/>
        </p:nvSpPr>
        <p:spPr bwMode="auto">
          <a:xfrm>
            <a:off x="1378024" y="2060848"/>
            <a:ext cx="7010400" cy="2245487"/>
          </a:xfrm>
          <a:prstGeom prst="rect">
            <a:avLst/>
          </a:prstGeom>
          <a:noFill/>
          <a:ln w="9525">
            <a:noFill/>
            <a:miter lim="800000"/>
          </a:ln>
          <a:effectLst/>
        </p:spPr>
        <p:txBody>
          <a:bodyPr>
            <a:spAutoFit/>
          </a:bodyPr>
          <a:lstStyle/>
          <a:p>
            <a:pPr algn="l">
              <a:lnSpc>
                <a:spcPct val="150000"/>
              </a:lnSpc>
              <a:spcBef>
                <a:spcPct val="50000"/>
              </a:spcBef>
            </a:pP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正常操作时，从</a:t>
            </a:r>
            <a:r>
              <a:rPr lang="en-US" altLang="zh-CN" sz="2400" b="1" dirty="0">
                <a:latin typeface="微软雅黑 Light" panose="020B0502040204020203" pitchFamily="34" charset="-122"/>
                <a:ea typeface="微软雅黑 Light" panose="020B0502040204020203" pitchFamily="34" charset="-122"/>
              </a:rPr>
              <a:t>R15</a:t>
            </a:r>
            <a:r>
              <a:rPr lang="zh-CN" altLang="en-US" sz="2400" b="1" dirty="0">
                <a:latin typeface="微软雅黑 Light" panose="020B0502040204020203" pitchFamily="34" charset="-122"/>
                <a:ea typeface="微软雅黑 Light" panose="020B0502040204020203" pitchFamily="34" charset="-122"/>
              </a:rPr>
              <a:t>读取的值是处理器正在取指的地址，即当前正在执行指令的地址加上</a:t>
            </a:r>
            <a:r>
              <a:rPr lang="en-US" altLang="zh-CN" sz="2400" b="1" dirty="0">
                <a:latin typeface="微软雅黑 Light" panose="020B0502040204020203" pitchFamily="34" charset="-122"/>
                <a:ea typeface="微软雅黑 Light" panose="020B0502040204020203" pitchFamily="34" charset="-122"/>
              </a:rPr>
              <a:t>8</a:t>
            </a:r>
            <a:r>
              <a:rPr lang="zh-CN" altLang="en-US" sz="2400" b="1" dirty="0">
                <a:latin typeface="微软雅黑 Light" panose="020B0502040204020203" pitchFamily="34" charset="-122"/>
                <a:ea typeface="微软雅黑 Light" panose="020B0502040204020203" pitchFamily="34" charset="-122"/>
              </a:rPr>
              <a:t>个字节（两条</a:t>
            </a:r>
            <a:r>
              <a:rPr lang="en-US" altLang="zh-CN" sz="2400" b="1" dirty="0">
                <a:latin typeface="微软雅黑 Light" panose="020B0502040204020203" pitchFamily="34" charset="-122"/>
                <a:ea typeface="微软雅黑 Light" panose="020B0502040204020203" pitchFamily="34" charset="-122"/>
              </a:rPr>
              <a:t>ARM</a:t>
            </a:r>
            <a:r>
              <a:rPr lang="zh-CN" altLang="en-US" sz="2400" b="1" dirty="0">
                <a:latin typeface="微软雅黑 Light" panose="020B0502040204020203" pitchFamily="34" charset="-122"/>
                <a:ea typeface="微软雅黑 Light" panose="020B0502040204020203" pitchFamily="34" charset="-122"/>
              </a:rPr>
              <a:t>指令的长度）。由于</a:t>
            </a:r>
            <a:r>
              <a:rPr lang="en-US" altLang="zh-CN" sz="2400" b="1" dirty="0">
                <a:latin typeface="微软雅黑 Light" panose="020B0502040204020203" pitchFamily="34" charset="-122"/>
                <a:ea typeface="微软雅黑 Light" panose="020B0502040204020203" pitchFamily="34" charset="-122"/>
              </a:rPr>
              <a:t>ARM</a:t>
            </a:r>
            <a:r>
              <a:rPr lang="zh-CN" altLang="en-US" sz="2400" b="1" dirty="0">
                <a:latin typeface="微软雅黑 Light" panose="020B0502040204020203" pitchFamily="34" charset="-122"/>
                <a:ea typeface="微软雅黑 Light" panose="020B0502040204020203" pitchFamily="34" charset="-122"/>
              </a:rPr>
              <a:t>指令总是以字为单位，所以</a:t>
            </a:r>
            <a:r>
              <a:rPr lang="en-US" altLang="zh-CN" sz="2400" b="1" dirty="0">
                <a:latin typeface="微软雅黑 Light" panose="020B0502040204020203" pitchFamily="34" charset="-122"/>
                <a:ea typeface="微软雅黑 Light" panose="020B0502040204020203" pitchFamily="34" charset="-122"/>
              </a:rPr>
              <a:t>R15</a:t>
            </a:r>
            <a:r>
              <a:rPr lang="zh-CN" altLang="en-US" sz="2400" b="1" dirty="0">
                <a:latin typeface="微软雅黑 Light" panose="020B0502040204020203" pitchFamily="34" charset="-122"/>
                <a:ea typeface="微软雅黑 Light" panose="020B0502040204020203" pitchFamily="34" charset="-122"/>
              </a:rPr>
              <a:t>寄存器的最低两位总是为</a:t>
            </a:r>
            <a:r>
              <a:rPr lang="en-US" altLang="zh-CN" sz="2400" b="1" dirty="0">
                <a:latin typeface="微软雅黑 Light" panose="020B0502040204020203" pitchFamily="34" charset="-122"/>
                <a:ea typeface="微软雅黑 Light" panose="020B0502040204020203" pitchFamily="34" charset="-122"/>
              </a:rPr>
              <a:t>0</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latin typeface="微软雅黑 Light" panose="020B0502040204020203" pitchFamily="34" charset="-122"/>
              <a:ea typeface="微软雅黑 Light" panose="020B0502040204020203" pitchFamily="34" charset="-122"/>
            </a:endParaRPr>
          </a:p>
        </p:txBody>
      </p:sp>
      <p:grpSp>
        <p:nvGrpSpPr>
          <p:cNvPr id="840709" name="Group 5"/>
          <p:cNvGrpSpPr/>
          <p:nvPr/>
        </p:nvGrpSpPr>
        <p:grpSpPr bwMode="auto">
          <a:xfrm>
            <a:off x="2978224" y="4581128"/>
            <a:ext cx="3810000" cy="1524000"/>
            <a:chOff x="1776" y="2880"/>
            <a:chExt cx="2400" cy="960"/>
          </a:xfrm>
        </p:grpSpPr>
        <p:sp>
          <p:nvSpPr>
            <p:cNvPr id="840710" name="Rectangle 6"/>
            <p:cNvSpPr>
              <a:spLocks noChangeArrowheads="1"/>
            </p:cNvSpPr>
            <p:nvPr/>
          </p:nvSpPr>
          <p:spPr bwMode="auto">
            <a:xfrm>
              <a:off x="2256" y="3120"/>
              <a:ext cx="1104" cy="240"/>
            </a:xfrm>
            <a:prstGeom prst="rect">
              <a:avLst/>
            </a:prstGeom>
            <a:solidFill>
              <a:srgbClr val="CCFFCC"/>
            </a:solidFill>
            <a:ln w="9525">
              <a:solidFill>
                <a:schemeClr val="tx1"/>
              </a:solidFill>
              <a:miter lim="800000"/>
            </a:ln>
            <a:effectLst/>
          </p:spPr>
          <p:txBody>
            <a:bodyPr wrap="none" anchor="ctr"/>
            <a:lstStyle/>
            <a:p>
              <a:r>
                <a:rPr lang="en-US" altLang="zh-CN" sz="1800">
                  <a:latin typeface="Courier New" panose="02070309020205020404" pitchFamily="49" charset="0"/>
                  <a:ea typeface="华文新魏" panose="02010800040101010101" pitchFamily="2" charset="-122"/>
                </a:rPr>
                <a:t>LDR   R0,PC</a:t>
              </a:r>
              <a:endParaRPr lang="en-US" altLang="zh-CN" sz="1800">
                <a:latin typeface="Courier New" panose="02070309020205020404" pitchFamily="49" charset="0"/>
                <a:ea typeface="华文新魏" panose="02010800040101010101" pitchFamily="2" charset="-122"/>
              </a:endParaRPr>
            </a:p>
          </p:txBody>
        </p:sp>
        <p:sp>
          <p:nvSpPr>
            <p:cNvPr id="840711" name="Rectangle 7"/>
            <p:cNvSpPr>
              <a:spLocks noChangeArrowheads="1"/>
            </p:cNvSpPr>
            <p:nvPr/>
          </p:nvSpPr>
          <p:spPr bwMode="auto">
            <a:xfrm>
              <a:off x="2256" y="3360"/>
              <a:ext cx="1104" cy="240"/>
            </a:xfrm>
            <a:prstGeom prst="rect">
              <a:avLst/>
            </a:prstGeom>
            <a:solidFill>
              <a:srgbClr val="CCFFCC"/>
            </a:solidFill>
            <a:ln w="9525">
              <a:solidFill>
                <a:schemeClr val="tx1"/>
              </a:solidFill>
              <a:miter lim="800000"/>
            </a:ln>
            <a:effectLst/>
          </p:spPr>
          <p:txBody>
            <a:bodyPr wrap="none" anchor="ctr"/>
            <a:lstStyle/>
            <a:p>
              <a:r>
                <a:rPr lang="en-US" altLang="zh-CN" sz="1800">
                  <a:latin typeface="华文新魏" panose="02010800040101010101" pitchFamily="2" charset="-122"/>
                  <a:ea typeface="华文新魏" panose="02010800040101010101" pitchFamily="2" charset="-122"/>
                </a:rPr>
                <a:t>???</a:t>
              </a:r>
              <a:endParaRPr lang="en-US" altLang="zh-CN" sz="1800">
                <a:latin typeface="华文新魏" panose="02010800040101010101" pitchFamily="2" charset="-122"/>
                <a:ea typeface="华文新魏" panose="02010800040101010101" pitchFamily="2" charset="-122"/>
              </a:endParaRPr>
            </a:p>
          </p:txBody>
        </p:sp>
        <p:sp>
          <p:nvSpPr>
            <p:cNvPr id="840712" name="Rectangle 8"/>
            <p:cNvSpPr>
              <a:spLocks noChangeArrowheads="1"/>
            </p:cNvSpPr>
            <p:nvPr/>
          </p:nvSpPr>
          <p:spPr bwMode="auto">
            <a:xfrm>
              <a:off x="2256" y="3600"/>
              <a:ext cx="1104" cy="240"/>
            </a:xfrm>
            <a:prstGeom prst="rect">
              <a:avLst/>
            </a:prstGeom>
            <a:solidFill>
              <a:srgbClr val="CCFFCC"/>
            </a:solidFill>
            <a:ln w="9525">
              <a:solidFill>
                <a:schemeClr val="tx1"/>
              </a:solidFill>
              <a:miter lim="800000"/>
            </a:ln>
            <a:effectLst/>
          </p:spPr>
          <p:txBody>
            <a:bodyPr wrap="none" anchor="ctr"/>
            <a:lstStyle/>
            <a:p>
              <a:r>
                <a:rPr lang="en-US" altLang="zh-CN"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p:txBody>
        </p:sp>
        <p:sp>
          <p:nvSpPr>
            <p:cNvPr id="840713" name="Rectangle 9"/>
            <p:cNvSpPr>
              <a:spLocks noChangeArrowheads="1"/>
            </p:cNvSpPr>
            <p:nvPr/>
          </p:nvSpPr>
          <p:spPr bwMode="auto">
            <a:xfrm>
              <a:off x="1776" y="3600"/>
              <a:ext cx="480" cy="240"/>
            </a:xfrm>
            <a:prstGeom prst="rect">
              <a:avLst/>
            </a:prstGeom>
            <a:solidFill>
              <a:srgbClr val="FFFF99"/>
            </a:solidFill>
            <a:ln w="9525">
              <a:solidFill>
                <a:schemeClr val="tx1"/>
              </a:solidFill>
              <a:miter lim="800000"/>
            </a:ln>
            <a:effectLst/>
          </p:spPr>
          <p:txBody>
            <a:bodyPr wrap="none" anchor="ctr"/>
            <a:lstStyle/>
            <a:p>
              <a:r>
                <a:rPr lang="en-US" altLang="zh-CN" sz="1800">
                  <a:latin typeface="华文新魏" panose="02010800040101010101" pitchFamily="2" charset="-122"/>
                  <a:ea typeface="华文新魏" panose="02010800040101010101" pitchFamily="2" charset="-122"/>
                </a:rPr>
                <a:t>PC</a:t>
              </a:r>
              <a:endParaRPr lang="en-US" altLang="zh-CN" sz="1800">
                <a:latin typeface="华文新魏" panose="02010800040101010101" pitchFamily="2" charset="-122"/>
                <a:ea typeface="华文新魏" panose="02010800040101010101" pitchFamily="2" charset="-122"/>
              </a:endParaRPr>
            </a:p>
          </p:txBody>
        </p:sp>
        <p:sp>
          <p:nvSpPr>
            <p:cNvPr id="840714" name="Rectangle 10"/>
            <p:cNvSpPr>
              <a:spLocks noChangeArrowheads="1"/>
            </p:cNvSpPr>
            <p:nvPr/>
          </p:nvSpPr>
          <p:spPr bwMode="auto">
            <a:xfrm>
              <a:off x="1776" y="3360"/>
              <a:ext cx="480" cy="240"/>
            </a:xfrm>
            <a:prstGeom prst="rect">
              <a:avLst/>
            </a:prstGeom>
            <a:solidFill>
              <a:srgbClr val="FFFF99"/>
            </a:solidFill>
            <a:ln w="9525">
              <a:solidFill>
                <a:schemeClr val="tx1"/>
              </a:solidFill>
              <a:miter lim="800000"/>
            </a:ln>
            <a:effectLst/>
          </p:spPr>
          <p:txBody>
            <a:bodyPr wrap="none" anchor="ctr"/>
            <a:lstStyle/>
            <a:p>
              <a:r>
                <a:rPr lang="en-US" altLang="zh-CN" sz="1800">
                  <a:latin typeface="华文新魏" panose="02010800040101010101" pitchFamily="2" charset="-122"/>
                  <a:ea typeface="华文新魏" panose="02010800040101010101" pitchFamily="2" charset="-122"/>
                </a:rPr>
                <a:t>PC-4</a:t>
              </a:r>
              <a:endParaRPr lang="en-US" altLang="zh-CN" sz="1800">
                <a:latin typeface="华文新魏" panose="02010800040101010101" pitchFamily="2" charset="-122"/>
                <a:ea typeface="华文新魏" panose="02010800040101010101" pitchFamily="2" charset="-122"/>
              </a:endParaRPr>
            </a:p>
          </p:txBody>
        </p:sp>
        <p:sp>
          <p:nvSpPr>
            <p:cNvPr id="840715" name="Rectangle 11"/>
            <p:cNvSpPr>
              <a:spLocks noChangeArrowheads="1"/>
            </p:cNvSpPr>
            <p:nvPr/>
          </p:nvSpPr>
          <p:spPr bwMode="auto">
            <a:xfrm>
              <a:off x="1776" y="3120"/>
              <a:ext cx="480" cy="240"/>
            </a:xfrm>
            <a:prstGeom prst="rect">
              <a:avLst/>
            </a:prstGeom>
            <a:solidFill>
              <a:srgbClr val="FFFF99"/>
            </a:solidFill>
            <a:ln w="9525">
              <a:solidFill>
                <a:schemeClr val="tx1"/>
              </a:solidFill>
              <a:miter lim="800000"/>
            </a:ln>
            <a:effectLst/>
          </p:spPr>
          <p:txBody>
            <a:bodyPr wrap="none" anchor="ctr"/>
            <a:lstStyle/>
            <a:p>
              <a:r>
                <a:rPr lang="en-US" altLang="zh-CN" sz="1800">
                  <a:latin typeface="华文新魏" panose="02010800040101010101" pitchFamily="2" charset="-122"/>
                  <a:ea typeface="华文新魏" panose="02010800040101010101" pitchFamily="2" charset="-122"/>
                </a:rPr>
                <a:t>PC-8</a:t>
              </a:r>
              <a:endParaRPr lang="en-US" altLang="zh-CN" sz="1800">
                <a:latin typeface="华文新魏" panose="02010800040101010101" pitchFamily="2" charset="-122"/>
                <a:ea typeface="华文新魏" panose="02010800040101010101" pitchFamily="2" charset="-122"/>
              </a:endParaRPr>
            </a:p>
          </p:txBody>
        </p:sp>
        <p:sp>
          <p:nvSpPr>
            <p:cNvPr id="840716" name="Rectangle 12"/>
            <p:cNvSpPr>
              <a:spLocks noChangeArrowheads="1"/>
            </p:cNvSpPr>
            <p:nvPr/>
          </p:nvSpPr>
          <p:spPr bwMode="auto">
            <a:xfrm>
              <a:off x="3360" y="3120"/>
              <a:ext cx="816" cy="240"/>
            </a:xfrm>
            <a:prstGeom prst="rect">
              <a:avLst/>
            </a:prstGeom>
            <a:solidFill>
              <a:srgbClr val="FFCCFF"/>
            </a:solidFill>
            <a:ln w="9525">
              <a:solidFill>
                <a:schemeClr val="tx1"/>
              </a:solidFill>
              <a:miter lim="800000"/>
            </a:ln>
            <a:effectLst/>
          </p:spPr>
          <p:txBody>
            <a:bodyPr wrap="none" anchor="ctr"/>
            <a:lstStyle/>
            <a:p>
              <a:r>
                <a:rPr lang="zh-CN" altLang="en-US" sz="1800">
                  <a:latin typeface="Courier New" panose="02070309020205020404" pitchFamily="49" charset="0"/>
                  <a:ea typeface="华文新魏" panose="02010800040101010101" pitchFamily="2" charset="-122"/>
                </a:rPr>
                <a:t>正在执行</a:t>
              </a:r>
              <a:endParaRPr lang="zh-CN" altLang="en-US" sz="1800">
                <a:latin typeface="Courier New" panose="02070309020205020404" pitchFamily="49" charset="0"/>
                <a:ea typeface="华文新魏" panose="02010800040101010101" pitchFamily="2" charset="-122"/>
              </a:endParaRPr>
            </a:p>
          </p:txBody>
        </p:sp>
        <p:sp>
          <p:nvSpPr>
            <p:cNvPr id="840717" name="Rectangle 13"/>
            <p:cNvSpPr>
              <a:spLocks noChangeArrowheads="1"/>
            </p:cNvSpPr>
            <p:nvPr/>
          </p:nvSpPr>
          <p:spPr bwMode="auto">
            <a:xfrm>
              <a:off x="3360" y="3360"/>
              <a:ext cx="816" cy="240"/>
            </a:xfrm>
            <a:prstGeom prst="rect">
              <a:avLst/>
            </a:prstGeom>
            <a:solidFill>
              <a:srgbClr val="FFCCFF"/>
            </a:solidFill>
            <a:ln w="9525">
              <a:solidFill>
                <a:schemeClr val="tx1"/>
              </a:solidFill>
              <a:miter lim="800000"/>
            </a:ln>
            <a:effectLst/>
          </p:spPr>
          <p:txBody>
            <a:bodyPr wrap="none" anchor="ctr"/>
            <a:lstStyle/>
            <a:p>
              <a:r>
                <a:rPr lang="zh-CN" altLang="en-US" sz="1800">
                  <a:latin typeface="华文新魏" panose="02010800040101010101" pitchFamily="2" charset="-122"/>
                  <a:ea typeface="华文新魏" panose="02010800040101010101" pitchFamily="2" charset="-122"/>
                </a:rPr>
                <a:t>正在译码</a:t>
              </a:r>
              <a:endParaRPr lang="zh-CN" altLang="en-US" sz="1800">
                <a:latin typeface="华文新魏" panose="02010800040101010101" pitchFamily="2" charset="-122"/>
                <a:ea typeface="华文新魏" panose="02010800040101010101" pitchFamily="2" charset="-122"/>
              </a:endParaRPr>
            </a:p>
          </p:txBody>
        </p:sp>
        <p:sp>
          <p:nvSpPr>
            <p:cNvPr id="840718" name="Rectangle 14"/>
            <p:cNvSpPr>
              <a:spLocks noChangeArrowheads="1"/>
            </p:cNvSpPr>
            <p:nvPr/>
          </p:nvSpPr>
          <p:spPr bwMode="auto">
            <a:xfrm>
              <a:off x="3360" y="3600"/>
              <a:ext cx="816" cy="240"/>
            </a:xfrm>
            <a:prstGeom prst="rect">
              <a:avLst/>
            </a:prstGeom>
            <a:solidFill>
              <a:srgbClr val="FFCCFF"/>
            </a:solidFill>
            <a:ln w="9525">
              <a:solidFill>
                <a:schemeClr val="tx1"/>
              </a:solidFill>
              <a:miter lim="800000"/>
            </a:ln>
            <a:effectLst/>
          </p:spPr>
          <p:txBody>
            <a:bodyPr wrap="none" anchor="ctr"/>
            <a:lstStyle/>
            <a:p>
              <a:r>
                <a:rPr lang="zh-CN" altLang="en-US" sz="1800">
                  <a:latin typeface="华文新魏" panose="02010800040101010101" pitchFamily="2" charset="-122"/>
                  <a:ea typeface="华文新魏" panose="02010800040101010101" pitchFamily="2" charset="-122"/>
                </a:rPr>
                <a:t>正在取指</a:t>
              </a:r>
              <a:endParaRPr lang="zh-CN" altLang="en-US" sz="1800">
                <a:latin typeface="华文新魏" panose="02010800040101010101" pitchFamily="2" charset="-122"/>
                <a:ea typeface="华文新魏" panose="02010800040101010101" pitchFamily="2" charset="-122"/>
              </a:endParaRPr>
            </a:p>
          </p:txBody>
        </p:sp>
        <p:sp>
          <p:nvSpPr>
            <p:cNvPr id="840719" name="Rectangle 15"/>
            <p:cNvSpPr>
              <a:spLocks noChangeArrowheads="1"/>
            </p:cNvSpPr>
            <p:nvPr/>
          </p:nvSpPr>
          <p:spPr bwMode="auto">
            <a:xfrm>
              <a:off x="3360" y="2880"/>
              <a:ext cx="816" cy="240"/>
            </a:xfrm>
            <a:prstGeom prst="rect">
              <a:avLst/>
            </a:prstGeom>
            <a:noFill/>
            <a:ln w="9525">
              <a:solidFill>
                <a:schemeClr val="tx1"/>
              </a:solidFill>
              <a:miter lim="800000"/>
            </a:ln>
            <a:effectLst/>
          </p:spPr>
          <p:txBody>
            <a:bodyPr wrap="none" anchor="ctr"/>
            <a:lstStyle/>
            <a:p>
              <a:r>
                <a:rPr lang="zh-CN" altLang="en-US" sz="1800">
                  <a:latin typeface="Courier New" panose="02070309020205020404" pitchFamily="49" charset="0"/>
                  <a:ea typeface="华文新魏" panose="02010800040101010101" pitchFamily="2" charset="-122"/>
                </a:rPr>
                <a:t>流水线状态</a:t>
              </a:r>
              <a:endParaRPr lang="zh-CN" altLang="en-US" sz="1800">
                <a:latin typeface="Courier New" panose="02070309020205020404" pitchFamily="49" charset="0"/>
                <a:ea typeface="华文新魏" panose="02010800040101010101" pitchFamily="2" charset="-122"/>
              </a:endParaRPr>
            </a:p>
          </p:txBody>
        </p:sp>
        <p:sp>
          <p:nvSpPr>
            <p:cNvPr id="840720" name="Rectangle 16"/>
            <p:cNvSpPr>
              <a:spLocks noChangeArrowheads="1"/>
            </p:cNvSpPr>
            <p:nvPr/>
          </p:nvSpPr>
          <p:spPr bwMode="auto">
            <a:xfrm>
              <a:off x="1776" y="2880"/>
              <a:ext cx="480" cy="240"/>
            </a:xfrm>
            <a:prstGeom prst="rect">
              <a:avLst/>
            </a:prstGeom>
            <a:noFill/>
            <a:ln w="9525">
              <a:solidFill>
                <a:schemeClr val="tx1"/>
              </a:solidFill>
              <a:miter lim="800000"/>
            </a:ln>
            <a:effectLst/>
          </p:spPr>
          <p:txBody>
            <a:bodyPr wrap="none" anchor="ctr"/>
            <a:lstStyle/>
            <a:p>
              <a:r>
                <a:rPr lang="zh-CN" altLang="en-US" sz="1800">
                  <a:latin typeface="华文新魏" panose="02010800040101010101" pitchFamily="2" charset="-122"/>
                  <a:ea typeface="华文新魏" panose="02010800040101010101" pitchFamily="2" charset="-122"/>
                </a:rPr>
                <a:t>地址</a:t>
              </a:r>
              <a:endParaRPr lang="zh-CN" altLang="en-US" sz="1800">
                <a:latin typeface="华文新魏" panose="02010800040101010101" pitchFamily="2" charset="-122"/>
                <a:ea typeface="华文新魏" panose="02010800040101010101" pitchFamily="2" charset="-122"/>
              </a:endParaRPr>
            </a:p>
          </p:txBody>
        </p:sp>
        <p:sp>
          <p:nvSpPr>
            <p:cNvPr id="840721" name="Rectangle 17"/>
            <p:cNvSpPr>
              <a:spLocks noChangeArrowheads="1"/>
            </p:cNvSpPr>
            <p:nvPr/>
          </p:nvSpPr>
          <p:spPr bwMode="auto">
            <a:xfrm>
              <a:off x="2256" y="2880"/>
              <a:ext cx="1104" cy="240"/>
            </a:xfrm>
            <a:prstGeom prst="rect">
              <a:avLst/>
            </a:prstGeom>
            <a:noFill/>
            <a:ln w="9525">
              <a:solidFill>
                <a:schemeClr val="tx1"/>
              </a:solidFill>
              <a:miter lim="800000"/>
            </a:ln>
            <a:effectLst/>
          </p:spPr>
          <p:txBody>
            <a:bodyPr wrap="none" anchor="ctr"/>
            <a:lstStyle/>
            <a:p>
              <a:r>
                <a:rPr lang="zh-CN" altLang="en-US" sz="1800">
                  <a:latin typeface="Courier New" panose="02070309020205020404" pitchFamily="49" charset="0"/>
                  <a:ea typeface="华文新魏" panose="02010800040101010101" pitchFamily="2" charset="-122"/>
                </a:rPr>
                <a:t>程序代码</a:t>
              </a:r>
              <a:endParaRPr lang="zh-CN" altLang="en-US" sz="1800">
                <a:latin typeface="Courier New" panose="02070309020205020404" pitchFamily="49" charset="0"/>
                <a:ea typeface="华文新魏" panose="02010800040101010101" pitchFamily="2" charset="-122"/>
              </a:endParaRPr>
            </a:p>
          </p:txBody>
        </p:sp>
      </p:grpSp>
      <p:sp>
        <p:nvSpPr>
          <p:cNvPr id="20"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1</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通用寄存器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40707">
                                            <p:txEl>
                                              <p:pRg st="0" end="0"/>
                                            </p:txEl>
                                          </p:spTgt>
                                        </p:tgtEl>
                                        <p:attrNameLst>
                                          <p:attrName>style.visibility</p:attrName>
                                        </p:attrNameLst>
                                      </p:cBhvr>
                                      <p:to>
                                        <p:strVal val="visible"/>
                                      </p:to>
                                    </p:set>
                                    <p:anim calcmode="lin" valueType="num">
                                      <p:cBhvr additive="base">
                                        <p:cTn id="7" dur="500" fill="hold"/>
                                        <p:tgtEl>
                                          <p:spTgt spid="8407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070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840708"/>
                                        </p:tgtEl>
                                        <p:attrNameLst>
                                          <p:attrName>style.visibility</p:attrName>
                                        </p:attrNameLst>
                                      </p:cBhvr>
                                      <p:to>
                                        <p:strVal val="visible"/>
                                      </p:to>
                                    </p:set>
                                    <p:animEffect transition="in" filter="box(in)">
                                      <p:cBhvr>
                                        <p:cTn id="12" dur="500"/>
                                        <p:tgtEl>
                                          <p:spTgt spid="840708"/>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840709"/>
                                        </p:tgtEl>
                                        <p:attrNameLst>
                                          <p:attrName>style.visibility</p:attrName>
                                        </p:attrNameLst>
                                      </p:cBhvr>
                                      <p:to>
                                        <p:strVal val="visible"/>
                                      </p:to>
                                    </p:set>
                                    <p:animEffect transition="in" filter="slide(fromTop)">
                                      <p:cBhvr>
                                        <p:cTn id="16" dur="500"/>
                                        <p:tgtEl>
                                          <p:spTgt spid="84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advAuto="0" autoUpdateAnimBg="0" build="p"/>
      <p:bldP spid="84070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9C1F62D-5212-4C68-A7FC-7DABD2AC8BC7}" type="slidenum">
              <a:rPr lang="en-US" altLang="zh-CN"/>
            </a:fld>
            <a:endParaRPr lang="en-US" altLang="zh-CN" b="0"/>
          </a:p>
        </p:txBody>
      </p:sp>
      <p:sp>
        <p:nvSpPr>
          <p:cNvPr id="816132" name="Text Box 4"/>
          <p:cNvSpPr txBox="1">
            <a:spLocks noChangeArrowheads="1"/>
          </p:cNvSpPr>
          <p:nvPr/>
        </p:nvSpPr>
        <p:spPr bwMode="auto">
          <a:xfrm>
            <a:off x="395536" y="1070035"/>
            <a:ext cx="8503096" cy="5478423"/>
          </a:xfrm>
          <a:prstGeom prst="rect">
            <a:avLst/>
          </a:prstGeom>
          <a:noFill/>
          <a:ln w="9525">
            <a:noFill/>
            <a:miter lim="800000"/>
          </a:ln>
          <a:effectLst/>
        </p:spPr>
        <p:txBody>
          <a:bodyPr wrap="square">
            <a:spAutoFit/>
          </a:bodyPr>
          <a:lstStyle/>
          <a:p>
            <a:pPr algn="just">
              <a:lnSpc>
                <a:spcPct val="150000"/>
              </a:lnSpc>
              <a:spcBef>
                <a:spcPct val="50000"/>
              </a:spcBef>
            </a:pPr>
            <a:r>
              <a:rPr lang="en-US" altLang="zh-CN" sz="2800" b="1" dirty="0">
                <a:latin typeface="微软雅黑 Light" panose="020B0502040204020203" pitchFamily="34" charset="-122"/>
                <a:ea typeface="微软雅黑 Light" panose="020B0502040204020203" pitchFamily="34" charset="-122"/>
              </a:rPr>
              <a:t>         ARM7TDMI</a:t>
            </a:r>
            <a:r>
              <a:rPr lang="zh-CN" altLang="en-US" sz="2800" b="1" dirty="0">
                <a:latin typeface="微软雅黑 Light" panose="020B0502040204020203" pitchFamily="34" charset="-122"/>
                <a:ea typeface="微软雅黑 Light" panose="020B0502040204020203" pitchFamily="34" charset="-122"/>
              </a:rPr>
              <a:t>内核包含</a:t>
            </a:r>
            <a:r>
              <a:rPr lang="en-US" altLang="zh-CN" sz="2800" b="1" dirty="0">
                <a:solidFill>
                  <a:srgbClr val="FF0000"/>
                </a:solidFill>
                <a:latin typeface="微软雅黑 Light" panose="020B0502040204020203" pitchFamily="34" charset="-122"/>
                <a:ea typeface="微软雅黑 Light" panose="020B0502040204020203" pitchFamily="34" charset="-122"/>
              </a:rPr>
              <a:t>1</a:t>
            </a:r>
            <a:r>
              <a:rPr lang="zh-CN" altLang="en-US" sz="2800" b="1" dirty="0">
                <a:solidFill>
                  <a:srgbClr val="FF0000"/>
                </a:solidFill>
                <a:latin typeface="微软雅黑 Light" panose="020B0502040204020203" pitchFamily="34" charset="-122"/>
                <a:ea typeface="微软雅黑 Light" panose="020B0502040204020203" pitchFamily="34" charset="-122"/>
              </a:rPr>
              <a:t>个</a:t>
            </a:r>
            <a:r>
              <a:rPr lang="en-US" altLang="zh-CN" sz="2800" b="1" dirty="0">
                <a:solidFill>
                  <a:srgbClr val="FF0000"/>
                </a:solidFill>
                <a:latin typeface="微软雅黑 Light" panose="020B0502040204020203" pitchFamily="34" charset="-122"/>
                <a:ea typeface="微软雅黑 Light" panose="020B0502040204020203" pitchFamily="34" charset="-122"/>
              </a:rPr>
              <a:t>CPSR</a:t>
            </a:r>
            <a:r>
              <a:rPr lang="zh-CN" altLang="en-US" sz="2800" b="1" dirty="0">
                <a:solidFill>
                  <a:srgbClr val="FF0000"/>
                </a:solidFill>
                <a:latin typeface="微软雅黑 Light" panose="020B0502040204020203" pitchFamily="34" charset="-122"/>
                <a:ea typeface="微软雅黑 Light" panose="020B0502040204020203" pitchFamily="34" charset="-122"/>
              </a:rPr>
              <a:t>和</a:t>
            </a:r>
            <a:r>
              <a:rPr lang="en-US" altLang="zh-CN" sz="2800" b="1" dirty="0">
                <a:solidFill>
                  <a:srgbClr val="FF0000"/>
                </a:solidFill>
                <a:latin typeface="微软雅黑 Light" panose="020B0502040204020203" pitchFamily="34" charset="-122"/>
                <a:ea typeface="微软雅黑 Light" panose="020B0502040204020203" pitchFamily="34" charset="-122"/>
              </a:rPr>
              <a:t>5</a:t>
            </a:r>
            <a:r>
              <a:rPr lang="zh-CN" altLang="en-US" sz="2800" b="1" dirty="0">
                <a:solidFill>
                  <a:srgbClr val="FF0000"/>
                </a:solidFill>
                <a:latin typeface="微软雅黑 Light" panose="020B0502040204020203" pitchFamily="34" charset="-122"/>
                <a:ea typeface="微软雅黑 Light" panose="020B0502040204020203" pitchFamily="34" charset="-122"/>
              </a:rPr>
              <a:t>个供异常处理程序使用的</a:t>
            </a:r>
            <a:r>
              <a:rPr lang="en-US" altLang="zh-CN" sz="2800" b="1" dirty="0">
                <a:solidFill>
                  <a:srgbClr val="FF0000"/>
                </a:solidFill>
                <a:latin typeface="微软雅黑 Light" panose="020B0502040204020203" pitchFamily="34" charset="-122"/>
                <a:ea typeface="微软雅黑 Light" panose="020B0502040204020203" pitchFamily="34" charset="-122"/>
              </a:rPr>
              <a:t>SPSR</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CPSR</a:t>
            </a:r>
            <a:r>
              <a:rPr lang="zh-CN" altLang="en-US" sz="2800" b="1" dirty="0">
                <a:latin typeface="微软雅黑 Light" panose="020B0502040204020203" pitchFamily="34" charset="-122"/>
                <a:ea typeface="微软雅黑 Light" panose="020B0502040204020203" pitchFamily="34" charset="-122"/>
              </a:rPr>
              <a:t>反映了当前处理器的状态，其包含：</a:t>
            </a:r>
            <a:endParaRPr lang="zh-CN" altLang="en-US" sz="2800" b="1" dirty="0">
              <a:latin typeface="微软雅黑 Light" panose="020B0502040204020203" pitchFamily="34" charset="-122"/>
              <a:ea typeface="微软雅黑 Light" panose="020B0502040204020203" pitchFamily="34" charset="-122"/>
            </a:endParaRPr>
          </a:p>
          <a:p>
            <a:pPr lvl="1" algn="just">
              <a:spcBef>
                <a:spcPct val="50000"/>
              </a:spcBef>
              <a:buClr>
                <a:srgbClr val="0000FF"/>
              </a:buClr>
              <a:buFont typeface="Wingdings" panose="05000000000000000000" pitchFamily="2" charset="2"/>
              <a:buChar char="§"/>
            </a:pPr>
            <a:r>
              <a:rPr lang="en-US" altLang="zh-CN" sz="2800" b="1" dirty="0" smtClean="0">
                <a:solidFill>
                  <a:srgbClr val="FF0000"/>
                </a:solidFill>
                <a:latin typeface="微软雅黑 Light" panose="020B0502040204020203" pitchFamily="34" charset="-122"/>
                <a:ea typeface="微软雅黑 Light" panose="020B0502040204020203" pitchFamily="34" charset="-122"/>
              </a:rPr>
              <a:t>4 </a:t>
            </a:r>
            <a:r>
              <a:rPr lang="zh-CN" altLang="en-US" sz="2800" b="1" dirty="0" smtClean="0">
                <a:latin typeface="微软雅黑 Light" panose="020B0502040204020203" pitchFamily="34" charset="-122"/>
                <a:ea typeface="微软雅黑 Light" panose="020B0502040204020203" pitchFamily="34" charset="-122"/>
              </a:rPr>
              <a:t>个</a:t>
            </a:r>
            <a:r>
              <a:rPr lang="zh-CN" altLang="en-US" sz="2800" b="1" dirty="0">
                <a:latin typeface="微软雅黑 Light" panose="020B0502040204020203" pitchFamily="34" charset="-122"/>
                <a:ea typeface="微软雅黑 Light" panose="020B0502040204020203" pitchFamily="34" charset="-122"/>
              </a:rPr>
              <a:t>条件代码标志（负</a:t>
            </a:r>
            <a:r>
              <a:rPr lang="en-US" altLang="zh-CN" sz="2800" b="1" dirty="0">
                <a:latin typeface="微软雅黑 Light" panose="020B0502040204020203" pitchFamily="34" charset="-122"/>
                <a:ea typeface="微软雅黑 Light" panose="020B0502040204020203" pitchFamily="34" charset="-122"/>
              </a:rPr>
              <a:t>(N)</a:t>
            </a:r>
            <a:r>
              <a:rPr lang="zh-CN" altLang="en-US" sz="2800" b="1" dirty="0">
                <a:latin typeface="微软雅黑 Light" panose="020B0502040204020203" pitchFamily="34" charset="-122"/>
                <a:ea typeface="微软雅黑 Light" panose="020B0502040204020203" pitchFamily="34" charset="-122"/>
              </a:rPr>
              <a:t>、零</a:t>
            </a:r>
            <a:r>
              <a:rPr lang="en-US" altLang="zh-CN" sz="2800" b="1" dirty="0">
                <a:latin typeface="微软雅黑 Light" panose="020B0502040204020203" pitchFamily="34" charset="-122"/>
                <a:ea typeface="微软雅黑 Light" panose="020B0502040204020203" pitchFamily="34" charset="-122"/>
              </a:rPr>
              <a:t>(Z)</a:t>
            </a:r>
            <a:r>
              <a:rPr lang="zh-CN" altLang="en-US" sz="2800" b="1" dirty="0">
                <a:latin typeface="微软雅黑 Light" panose="020B0502040204020203" pitchFamily="34" charset="-122"/>
                <a:ea typeface="微软雅黑 Light" panose="020B0502040204020203" pitchFamily="34" charset="-122"/>
              </a:rPr>
              <a:t>、进位</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和溢出</a:t>
            </a:r>
            <a:r>
              <a:rPr lang="en-US" altLang="zh-CN" sz="2800" b="1" dirty="0">
                <a:latin typeface="微软雅黑 Light" panose="020B0502040204020203" pitchFamily="34" charset="-122"/>
                <a:ea typeface="微软雅黑 Light" panose="020B0502040204020203" pitchFamily="34" charset="-122"/>
              </a:rPr>
              <a:t>(V) </a:t>
            </a:r>
            <a:r>
              <a:rPr lang="zh-CN" altLang="en-US" sz="2800" b="1" dirty="0">
                <a:latin typeface="微软雅黑 Light" panose="020B0502040204020203" pitchFamily="34" charset="-122"/>
                <a:ea typeface="微软雅黑 Light" panose="020B0502040204020203" pitchFamily="34" charset="-122"/>
              </a:rPr>
              <a:t>）；</a:t>
            </a:r>
            <a:endParaRPr lang="zh-CN" altLang="en-US" sz="2800" b="1" dirty="0">
              <a:latin typeface="微软雅黑 Light" panose="020B0502040204020203" pitchFamily="34" charset="-122"/>
              <a:ea typeface="微软雅黑 Light" panose="020B0502040204020203" pitchFamily="34" charset="-122"/>
            </a:endParaRPr>
          </a:p>
          <a:p>
            <a:pPr lvl="1" algn="just">
              <a:spcBef>
                <a:spcPct val="50000"/>
              </a:spcBef>
              <a:buClr>
                <a:srgbClr val="0000FF"/>
              </a:buClr>
              <a:buFont typeface="Wingdings" panose="05000000000000000000" pitchFamily="2" charset="2"/>
              <a:buChar char="§"/>
            </a:pPr>
            <a:r>
              <a:rPr lang="en-US" altLang="zh-CN" sz="2800" b="1" dirty="0" smtClean="0">
                <a:solidFill>
                  <a:srgbClr val="FF0000"/>
                </a:solidFill>
                <a:latin typeface="微软雅黑 Light" panose="020B0502040204020203" pitchFamily="34" charset="-122"/>
                <a:ea typeface="微软雅黑 Light" panose="020B0502040204020203" pitchFamily="34" charset="-122"/>
              </a:rPr>
              <a:t>2 </a:t>
            </a:r>
            <a:r>
              <a:rPr lang="zh-CN" altLang="en-US" sz="2800" b="1" dirty="0" smtClean="0">
                <a:latin typeface="微软雅黑 Light" panose="020B0502040204020203" pitchFamily="34" charset="-122"/>
                <a:ea typeface="微软雅黑 Light" panose="020B0502040204020203" pitchFamily="34" charset="-122"/>
              </a:rPr>
              <a:t>个</a:t>
            </a:r>
            <a:r>
              <a:rPr lang="zh-CN" altLang="en-US" sz="2800" b="1" dirty="0">
                <a:latin typeface="微软雅黑 Light" panose="020B0502040204020203" pitchFamily="34" charset="-122"/>
                <a:ea typeface="微软雅黑 Light" panose="020B0502040204020203" pitchFamily="34" charset="-122"/>
              </a:rPr>
              <a:t>中断禁止位，分别控制一种类型的中断；</a:t>
            </a:r>
            <a:endParaRPr lang="zh-CN" altLang="en-US" sz="2800" b="1" dirty="0">
              <a:latin typeface="微软雅黑 Light" panose="020B0502040204020203" pitchFamily="34" charset="-122"/>
              <a:ea typeface="微软雅黑 Light" panose="020B0502040204020203" pitchFamily="34" charset="-122"/>
            </a:endParaRPr>
          </a:p>
          <a:p>
            <a:pPr lvl="1" algn="just">
              <a:spcBef>
                <a:spcPct val="50000"/>
              </a:spcBef>
              <a:buClr>
                <a:srgbClr val="0000FF"/>
              </a:buClr>
              <a:buFont typeface="Wingdings" panose="05000000000000000000" pitchFamily="2" charset="2"/>
              <a:buChar char="§"/>
            </a:pPr>
            <a:r>
              <a:rPr lang="zh-CN" altLang="en-US" sz="2800" b="1" dirty="0">
                <a:solidFill>
                  <a:srgbClr val="FF0000"/>
                </a:solidFill>
                <a:latin typeface="微软雅黑 Light" panose="020B0502040204020203" pitchFamily="34" charset="-122"/>
                <a:ea typeface="微软雅黑 Light" panose="020B0502040204020203" pitchFamily="34" charset="-122"/>
              </a:rPr>
              <a:t> </a:t>
            </a:r>
            <a:r>
              <a:rPr lang="en-US" altLang="zh-CN" sz="2800" b="1" dirty="0" smtClean="0">
                <a:solidFill>
                  <a:srgbClr val="FF0000"/>
                </a:solidFill>
                <a:latin typeface="微软雅黑 Light" panose="020B0502040204020203" pitchFamily="34" charset="-122"/>
                <a:ea typeface="微软雅黑 Light" panose="020B0502040204020203" pitchFamily="34" charset="-122"/>
              </a:rPr>
              <a:t>5 </a:t>
            </a:r>
            <a:r>
              <a:rPr lang="zh-CN" altLang="en-US" sz="2800" b="1" dirty="0" smtClean="0">
                <a:latin typeface="微软雅黑 Light" panose="020B0502040204020203" pitchFamily="34" charset="-122"/>
                <a:ea typeface="微软雅黑 Light" panose="020B0502040204020203" pitchFamily="34" charset="-122"/>
              </a:rPr>
              <a:t>个</a:t>
            </a:r>
            <a:r>
              <a:rPr lang="zh-CN" altLang="en-US" sz="2800" b="1" dirty="0">
                <a:latin typeface="微软雅黑 Light" panose="020B0502040204020203" pitchFamily="34" charset="-122"/>
                <a:ea typeface="微软雅黑 Light" panose="020B0502040204020203" pitchFamily="34" charset="-122"/>
              </a:rPr>
              <a:t>对当前处理器模式进行编码的位；</a:t>
            </a:r>
            <a:endParaRPr lang="zh-CN" altLang="en-US" sz="2800" b="1" dirty="0">
              <a:latin typeface="微软雅黑 Light" panose="020B0502040204020203" pitchFamily="34" charset="-122"/>
              <a:ea typeface="微软雅黑 Light" panose="020B0502040204020203" pitchFamily="34" charset="-122"/>
            </a:endParaRPr>
          </a:p>
          <a:p>
            <a:pPr lvl="1" algn="just">
              <a:spcBef>
                <a:spcPct val="50000"/>
              </a:spcBef>
              <a:buClr>
                <a:srgbClr val="0000FF"/>
              </a:buClr>
              <a:buFont typeface="Wingdings" panose="05000000000000000000" pitchFamily="2" charset="2"/>
              <a:buChar char="§"/>
            </a:pPr>
            <a:r>
              <a:rPr lang="en-US" altLang="zh-CN" sz="2800" b="1" dirty="0" smtClean="0">
                <a:solidFill>
                  <a:srgbClr val="FF0000"/>
                </a:solidFill>
                <a:latin typeface="微软雅黑 Light" panose="020B0502040204020203" pitchFamily="34" charset="-122"/>
                <a:ea typeface="微软雅黑 Light" panose="020B0502040204020203" pitchFamily="34" charset="-122"/>
              </a:rPr>
              <a:t> 1 </a:t>
            </a:r>
            <a:r>
              <a:rPr lang="zh-CN" altLang="en-US" sz="2800" b="1" dirty="0" smtClean="0">
                <a:latin typeface="微软雅黑 Light" panose="020B0502040204020203" pitchFamily="34" charset="-122"/>
                <a:ea typeface="微软雅黑 Light" panose="020B0502040204020203" pitchFamily="34" charset="-122"/>
              </a:rPr>
              <a:t>个</a:t>
            </a:r>
            <a:r>
              <a:rPr lang="zh-CN" altLang="en-US" sz="2800" b="1" dirty="0">
                <a:latin typeface="微软雅黑 Light" panose="020B0502040204020203" pitchFamily="34" charset="-122"/>
                <a:ea typeface="微软雅黑 Light" panose="020B0502040204020203" pitchFamily="34" charset="-122"/>
              </a:rPr>
              <a:t>用于指示当前执行指令</a:t>
            </a:r>
            <a:r>
              <a:rPr lang="en-US" altLang="zh-CN" sz="2800" b="1" dirty="0">
                <a:latin typeface="微软雅黑 Light" panose="020B0502040204020203" pitchFamily="34" charset="-122"/>
                <a:ea typeface="微软雅黑 Light" panose="020B0502040204020203" pitchFamily="34" charset="-122"/>
              </a:rPr>
              <a:t>(ARM</a:t>
            </a:r>
            <a:r>
              <a:rPr lang="zh-CN" altLang="en-US" sz="2800" b="1" dirty="0">
                <a:latin typeface="微软雅黑 Light" panose="020B0502040204020203" pitchFamily="34" charset="-122"/>
                <a:ea typeface="微软雅黑 Light" panose="020B0502040204020203" pitchFamily="34" charset="-122"/>
              </a:rPr>
              <a:t>还是</a:t>
            </a:r>
            <a:r>
              <a:rPr lang="en-US" altLang="zh-CN" sz="2800" b="1" dirty="0">
                <a:latin typeface="微软雅黑 Light" panose="020B0502040204020203" pitchFamily="34" charset="-122"/>
                <a:ea typeface="微软雅黑 Light" panose="020B0502040204020203" pitchFamily="34" charset="-122"/>
              </a:rPr>
              <a:t>Thumb)</a:t>
            </a:r>
            <a:r>
              <a:rPr lang="zh-CN" altLang="en-US" sz="2800" b="1" dirty="0">
                <a:latin typeface="微软雅黑 Light" panose="020B0502040204020203" pitchFamily="34" charset="-122"/>
                <a:ea typeface="微软雅黑 Light" panose="020B0502040204020203" pitchFamily="34" charset="-122"/>
              </a:rPr>
              <a:t>的位。 </a:t>
            </a:r>
            <a:endParaRPr lang="zh-CN" altLang="en-US" sz="2800" b="1" dirty="0">
              <a:latin typeface="微软雅黑 Light" panose="020B0502040204020203" pitchFamily="34" charset="-122"/>
              <a:ea typeface="微软雅黑 Light" panose="020B0502040204020203" pitchFamily="34" charset="-122"/>
            </a:endParaRPr>
          </a:p>
        </p:txBody>
      </p:sp>
      <p:sp>
        <p:nvSpPr>
          <p:cNvPr id="8"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6132"/>
                                        </p:tgtEl>
                                        <p:attrNameLst>
                                          <p:attrName>style.visibility</p:attrName>
                                        </p:attrNameLst>
                                      </p:cBhvr>
                                      <p:to>
                                        <p:strVal val="visible"/>
                                      </p:to>
                                    </p:set>
                                    <p:animEffect transition="in" filter="box(in)">
                                      <p:cBhvr>
                                        <p:cTn id="7" dur="500"/>
                                        <p:tgtEl>
                                          <p:spTgt spid="81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 name="灯片编号占位符 4"/>
          <p:cNvSpPr>
            <a:spLocks noGrp="1"/>
          </p:cNvSpPr>
          <p:nvPr>
            <p:ph type="sldNum" sz="quarter" idx="11"/>
          </p:nvPr>
        </p:nvSpPr>
        <p:spPr/>
        <p:txBody>
          <a:bodyPr/>
          <a:lstStyle/>
          <a:p>
            <a:fld id="{431A10EB-1232-4A87-B0E9-45968E91B817}" type="slidenum">
              <a:rPr lang="en-US" altLang="zh-CN"/>
            </a:fld>
            <a:endParaRPr lang="en-US" altLang="zh-CN" b="0"/>
          </a:p>
        </p:txBody>
      </p:sp>
      <p:grpSp>
        <p:nvGrpSpPr>
          <p:cNvPr id="844802" name="Group 2"/>
          <p:cNvGrpSpPr/>
          <p:nvPr/>
        </p:nvGrpSpPr>
        <p:grpSpPr bwMode="auto">
          <a:xfrm>
            <a:off x="609600" y="3224202"/>
            <a:ext cx="8077200" cy="838200"/>
            <a:chOff x="384" y="2352"/>
            <a:chExt cx="5088" cy="528"/>
          </a:xfrm>
        </p:grpSpPr>
        <p:grpSp>
          <p:nvGrpSpPr>
            <p:cNvPr id="844803" name="Group 3"/>
            <p:cNvGrpSpPr/>
            <p:nvPr/>
          </p:nvGrpSpPr>
          <p:grpSpPr bwMode="auto">
            <a:xfrm>
              <a:off x="384" y="2592"/>
              <a:ext cx="4896" cy="288"/>
              <a:chOff x="384" y="2208"/>
              <a:chExt cx="4896" cy="288"/>
            </a:xfrm>
          </p:grpSpPr>
          <p:sp>
            <p:nvSpPr>
              <p:cNvPr id="844804" name="Rectangle 4"/>
              <p:cNvSpPr>
                <a:spLocks noChangeArrowheads="1"/>
              </p:cNvSpPr>
              <p:nvPr/>
            </p:nvSpPr>
            <p:spPr bwMode="auto">
              <a:xfrm>
                <a:off x="384" y="2208"/>
                <a:ext cx="4896" cy="288"/>
              </a:xfrm>
              <a:prstGeom prst="rect">
                <a:avLst/>
              </a:prstGeom>
              <a:solidFill>
                <a:srgbClr val="CCFFCC"/>
              </a:solidFill>
              <a:ln w="9525">
                <a:solidFill>
                  <a:schemeClr val="tx1"/>
                </a:solidFill>
                <a:miter lim="800000"/>
              </a:ln>
              <a:effectLst/>
            </p:spPr>
            <p:txBody>
              <a:bodyPr wrap="none" anchor="ctr"/>
              <a:lstStyle/>
              <a:p>
                <a:endParaRPr lang="zh-CN" altLang="en-US"/>
              </a:p>
            </p:txBody>
          </p:sp>
          <p:sp>
            <p:nvSpPr>
              <p:cNvPr id="844805" name="Rectangle 5"/>
              <p:cNvSpPr>
                <a:spLocks noChangeArrowheads="1"/>
              </p:cNvSpPr>
              <p:nvPr/>
            </p:nvSpPr>
            <p:spPr bwMode="auto">
              <a:xfrm>
                <a:off x="384"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N</a:t>
                </a:r>
                <a:endParaRPr lang="en-US" altLang="zh-CN" sz="2000" b="1">
                  <a:latin typeface="华文新魏" panose="02010800040101010101" pitchFamily="2" charset="-122"/>
                  <a:ea typeface="华文新魏" panose="02010800040101010101" pitchFamily="2" charset="-122"/>
                </a:endParaRPr>
              </a:p>
            </p:txBody>
          </p:sp>
          <p:sp>
            <p:nvSpPr>
              <p:cNvPr id="844806" name="Rectangle 6"/>
              <p:cNvSpPr>
                <a:spLocks noChangeArrowheads="1"/>
              </p:cNvSpPr>
              <p:nvPr/>
            </p:nvSpPr>
            <p:spPr bwMode="auto">
              <a:xfrm>
                <a:off x="672"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Z</a:t>
                </a:r>
                <a:endParaRPr lang="en-US" altLang="zh-CN" sz="2000" b="1">
                  <a:latin typeface="华文新魏" panose="02010800040101010101" pitchFamily="2" charset="-122"/>
                  <a:ea typeface="华文新魏" panose="02010800040101010101" pitchFamily="2" charset="-122"/>
                </a:endParaRPr>
              </a:p>
            </p:txBody>
          </p:sp>
          <p:sp>
            <p:nvSpPr>
              <p:cNvPr id="844807" name="Rectangle 7"/>
              <p:cNvSpPr>
                <a:spLocks noChangeArrowheads="1"/>
              </p:cNvSpPr>
              <p:nvPr/>
            </p:nvSpPr>
            <p:spPr bwMode="auto">
              <a:xfrm>
                <a:off x="960"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C</a:t>
                </a:r>
                <a:endParaRPr lang="en-US" altLang="zh-CN" sz="2000" b="1">
                  <a:latin typeface="华文新魏" panose="02010800040101010101" pitchFamily="2" charset="-122"/>
                  <a:ea typeface="华文新魏" panose="02010800040101010101" pitchFamily="2" charset="-122"/>
                </a:endParaRPr>
              </a:p>
            </p:txBody>
          </p:sp>
          <p:sp>
            <p:nvSpPr>
              <p:cNvPr id="844808" name="Rectangle 8"/>
              <p:cNvSpPr>
                <a:spLocks noChangeArrowheads="1"/>
              </p:cNvSpPr>
              <p:nvPr/>
            </p:nvSpPr>
            <p:spPr bwMode="auto">
              <a:xfrm>
                <a:off x="1248"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V</a:t>
                </a:r>
                <a:endParaRPr lang="en-US" altLang="zh-CN" sz="2000" b="1">
                  <a:latin typeface="华文新魏" panose="02010800040101010101" pitchFamily="2" charset="-122"/>
                  <a:ea typeface="华文新魏" panose="02010800040101010101" pitchFamily="2" charset="-122"/>
                </a:endParaRPr>
              </a:p>
            </p:txBody>
          </p:sp>
          <p:sp>
            <p:nvSpPr>
              <p:cNvPr id="844809" name="Rectangle 9"/>
              <p:cNvSpPr>
                <a:spLocks noChangeArrowheads="1"/>
              </p:cNvSpPr>
              <p:nvPr/>
            </p:nvSpPr>
            <p:spPr bwMode="auto">
              <a:xfrm>
                <a:off x="1536" y="2208"/>
                <a:ext cx="288" cy="288"/>
              </a:xfrm>
              <a:prstGeom prst="rect">
                <a:avLst/>
              </a:prstGeom>
              <a:solidFill>
                <a:srgbClr val="DDDDDD"/>
              </a:solidFill>
              <a:ln w="9525">
                <a:solidFill>
                  <a:schemeClr val="tx1"/>
                </a:solidFill>
                <a:miter lim="800000"/>
              </a:ln>
              <a:effectLst/>
            </p:spPr>
            <p:txBody>
              <a:bodyPr wrap="none" anchor="ctr"/>
              <a:lstStyle/>
              <a:p>
                <a:r>
                  <a:rPr lang="en-US" altLang="zh-CN" sz="2000" b="1">
                    <a:latin typeface="Times New Roman" panose="02020603050405020304"/>
                    <a:ea typeface="华文新魏" panose="02010800040101010101" pitchFamily="2" charset="-122"/>
                  </a:rPr>
                  <a:t>—</a:t>
                </a:r>
                <a:endParaRPr lang="en-US" altLang="zh-CN" sz="2000" b="1">
                  <a:latin typeface="华文新魏" panose="02010800040101010101" pitchFamily="2" charset="-122"/>
                  <a:ea typeface="华文新魏" panose="02010800040101010101" pitchFamily="2" charset="-122"/>
                </a:endParaRPr>
              </a:p>
            </p:txBody>
          </p:sp>
          <p:sp>
            <p:nvSpPr>
              <p:cNvPr id="844810" name="Rectangle 10"/>
              <p:cNvSpPr>
                <a:spLocks noChangeArrowheads="1"/>
              </p:cNvSpPr>
              <p:nvPr/>
            </p:nvSpPr>
            <p:spPr bwMode="auto">
              <a:xfrm>
                <a:off x="1824" y="2208"/>
                <a:ext cx="288" cy="288"/>
              </a:xfrm>
              <a:prstGeom prst="rect">
                <a:avLst/>
              </a:prstGeom>
              <a:solidFill>
                <a:srgbClr val="DDDDDD"/>
              </a:solidFill>
              <a:ln w="9525">
                <a:solidFill>
                  <a:schemeClr val="tx1"/>
                </a:solidFill>
                <a:miter lim="800000"/>
              </a:ln>
              <a:effectLst/>
            </p:spPr>
            <p:txBody>
              <a:bodyPr wrap="none" anchor="ctr"/>
              <a:lstStyle/>
              <a:p>
                <a:r>
                  <a:rPr lang="en-US" altLang="zh-CN" sz="2000" b="1">
                    <a:latin typeface="Times New Roman" panose="02020603050405020304"/>
                    <a:ea typeface="华文新魏" panose="02010800040101010101" pitchFamily="2" charset="-122"/>
                  </a:rPr>
                  <a:t>—</a:t>
                </a:r>
                <a:endParaRPr lang="en-US" altLang="zh-CN" sz="2000" b="1">
                  <a:latin typeface="华文新魏" panose="02010800040101010101" pitchFamily="2" charset="-122"/>
                  <a:ea typeface="华文新魏" panose="02010800040101010101" pitchFamily="2" charset="-122"/>
                </a:endParaRPr>
              </a:p>
            </p:txBody>
          </p:sp>
          <p:sp>
            <p:nvSpPr>
              <p:cNvPr id="844811" name="Rectangle 11"/>
              <p:cNvSpPr>
                <a:spLocks noChangeArrowheads="1"/>
              </p:cNvSpPr>
              <p:nvPr/>
            </p:nvSpPr>
            <p:spPr bwMode="auto">
              <a:xfrm>
                <a:off x="2976"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I</a:t>
                </a:r>
                <a:endParaRPr lang="en-US" altLang="zh-CN" sz="2000" b="1">
                  <a:latin typeface="华文新魏" panose="02010800040101010101" pitchFamily="2" charset="-122"/>
                  <a:ea typeface="华文新魏" panose="02010800040101010101" pitchFamily="2" charset="-122"/>
                </a:endParaRPr>
              </a:p>
            </p:txBody>
          </p:sp>
          <p:sp>
            <p:nvSpPr>
              <p:cNvPr id="844812" name="Rectangle 12"/>
              <p:cNvSpPr>
                <a:spLocks noChangeArrowheads="1"/>
              </p:cNvSpPr>
              <p:nvPr/>
            </p:nvSpPr>
            <p:spPr bwMode="auto">
              <a:xfrm>
                <a:off x="4992"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M0</a:t>
                </a:r>
                <a:endParaRPr lang="en-US" altLang="zh-CN" sz="2000" b="1">
                  <a:latin typeface="华文新魏" panose="02010800040101010101" pitchFamily="2" charset="-122"/>
                  <a:ea typeface="华文新魏" panose="02010800040101010101" pitchFamily="2" charset="-122"/>
                </a:endParaRPr>
              </a:p>
            </p:txBody>
          </p:sp>
          <p:sp>
            <p:nvSpPr>
              <p:cNvPr id="844813" name="Rectangle 13"/>
              <p:cNvSpPr>
                <a:spLocks noChangeArrowheads="1"/>
              </p:cNvSpPr>
              <p:nvPr/>
            </p:nvSpPr>
            <p:spPr bwMode="auto">
              <a:xfrm>
                <a:off x="4704"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M1</a:t>
                </a:r>
                <a:endParaRPr lang="en-US" altLang="zh-CN" sz="2000" b="1">
                  <a:latin typeface="华文新魏" panose="02010800040101010101" pitchFamily="2" charset="-122"/>
                  <a:ea typeface="华文新魏" panose="02010800040101010101" pitchFamily="2" charset="-122"/>
                </a:endParaRPr>
              </a:p>
            </p:txBody>
          </p:sp>
          <p:sp>
            <p:nvSpPr>
              <p:cNvPr id="844814" name="Rectangle 14"/>
              <p:cNvSpPr>
                <a:spLocks noChangeArrowheads="1"/>
              </p:cNvSpPr>
              <p:nvPr/>
            </p:nvSpPr>
            <p:spPr bwMode="auto">
              <a:xfrm>
                <a:off x="4416"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M2</a:t>
                </a:r>
                <a:endParaRPr lang="en-US" altLang="zh-CN" sz="2000" b="1">
                  <a:latin typeface="华文新魏" panose="02010800040101010101" pitchFamily="2" charset="-122"/>
                  <a:ea typeface="华文新魏" panose="02010800040101010101" pitchFamily="2" charset="-122"/>
                </a:endParaRPr>
              </a:p>
            </p:txBody>
          </p:sp>
          <p:sp>
            <p:nvSpPr>
              <p:cNvPr id="844815" name="Rectangle 15"/>
              <p:cNvSpPr>
                <a:spLocks noChangeArrowheads="1"/>
              </p:cNvSpPr>
              <p:nvPr/>
            </p:nvSpPr>
            <p:spPr bwMode="auto">
              <a:xfrm>
                <a:off x="4128"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M3</a:t>
                </a:r>
                <a:endParaRPr lang="en-US" altLang="zh-CN" sz="2000" b="1">
                  <a:latin typeface="华文新魏" panose="02010800040101010101" pitchFamily="2" charset="-122"/>
                  <a:ea typeface="华文新魏" panose="02010800040101010101" pitchFamily="2" charset="-122"/>
                </a:endParaRPr>
              </a:p>
            </p:txBody>
          </p:sp>
          <p:sp>
            <p:nvSpPr>
              <p:cNvPr id="844816" name="Rectangle 16"/>
              <p:cNvSpPr>
                <a:spLocks noChangeArrowheads="1"/>
              </p:cNvSpPr>
              <p:nvPr/>
            </p:nvSpPr>
            <p:spPr bwMode="auto">
              <a:xfrm>
                <a:off x="3840"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M4</a:t>
                </a:r>
                <a:endParaRPr lang="en-US" altLang="zh-CN" sz="2000" b="1">
                  <a:latin typeface="华文新魏" panose="02010800040101010101" pitchFamily="2" charset="-122"/>
                  <a:ea typeface="华文新魏" panose="02010800040101010101" pitchFamily="2" charset="-122"/>
                </a:endParaRPr>
              </a:p>
            </p:txBody>
          </p:sp>
          <p:sp>
            <p:nvSpPr>
              <p:cNvPr id="844817" name="Rectangle 17"/>
              <p:cNvSpPr>
                <a:spLocks noChangeArrowheads="1"/>
              </p:cNvSpPr>
              <p:nvPr/>
            </p:nvSpPr>
            <p:spPr bwMode="auto">
              <a:xfrm>
                <a:off x="3552"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T</a:t>
                </a:r>
                <a:endParaRPr lang="en-US" altLang="zh-CN" sz="2000" b="1">
                  <a:latin typeface="华文新魏" panose="02010800040101010101" pitchFamily="2" charset="-122"/>
                  <a:ea typeface="华文新魏" panose="02010800040101010101" pitchFamily="2" charset="-122"/>
                </a:endParaRPr>
              </a:p>
            </p:txBody>
          </p:sp>
          <p:sp>
            <p:nvSpPr>
              <p:cNvPr id="844818" name="Rectangle 18"/>
              <p:cNvSpPr>
                <a:spLocks noChangeArrowheads="1"/>
              </p:cNvSpPr>
              <p:nvPr/>
            </p:nvSpPr>
            <p:spPr bwMode="auto">
              <a:xfrm>
                <a:off x="3264" y="2208"/>
                <a:ext cx="288" cy="288"/>
              </a:xfrm>
              <a:prstGeom prst="rect">
                <a:avLst/>
              </a:prstGeom>
              <a:solidFill>
                <a:srgbClr val="FFFF99"/>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F</a:t>
                </a:r>
                <a:endParaRPr lang="en-US" altLang="zh-CN" sz="2000" b="1">
                  <a:latin typeface="华文新魏" panose="02010800040101010101" pitchFamily="2" charset="-122"/>
                  <a:ea typeface="华文新魏" panose="02010800040101010101" pitchFamily="2" charset="-122"/>
                </a:endParaRPr>
              </a:p>
            </p:txBody>
          </p:sp>
          <p:sp>
            <p:nvSpPr>
              <p:cNvPr id="844819" name="Rectangle 19"/>
              <p:cNvSpPr>
                <a:spLocks noChangeArrowheads="1"/>
              </p:cNvSpPr>
              <p:nvPr/>
            </p:nvSpPr>
            <p:spPr bwMode="auto">
              <a:xfrm>
                <a:off x="2688" y="2208"/>
                <a:ext cx="288" cy="288"/>
              </a:xfrm>
              <a:prstGeom prst="rect">
                <a:avLst/>
              </a:prstGeom>
              <a:solidFill>
                <a:srgbClr val="DDDDDD"/>
              </a:solidFill>
              <a:ln w="9525">
                <a:solidFill>
                  <a:schemeClr val="tx1"/>
                </a:solidFill>
                <a:miter lim="800000"/>
              </a:ln>
              <a:effectLst/>
            </p:spPr>
            <p:txBody>
              <a:bodyPr wrap="none" anchor="ctr"/>
              <a:lstStyle/>
              <a:p>
                <a:r>
                  <a:rPr lang="en-US" altLang="zh-CN" sz="2000" b="1">
                    <a:latin typeface="Times New Roman" panose="02020603050405020304"/>
                    <a:ea typeface="华文新魏" panose="02010800040101010101" pitchFamily="2" charset="-122"/>
                  </a:rPr>
                  <a:t>—</a:t>
                </a:r>
                <a:endParaRPr lang="en-US" altLang="zh-CN" sz="2000" b="1">
                  <a:latin typeface="华文新魏" panose="02010800040101010101" pitchFamily="2" charset="-122"/>
                  <a:ea typeface="华文新魏" panose="02010800040101010101" pitchFamily="2" charset="-122"/>
                </a:endParaRPr>
              </a:p>
            </p:txBody>
          </p:sp>
          <p:sp>
            <p:nvSpPr>
              <p:cNvPr id="844820" name="Rectangle 20"/>
              <p:cNvSpPr>
                <a:spLocks noChangeArrowheads="1"/>
              </p:cNvSpPr>
              <p:nvPr/>
            </p:nvSpPr>
            <p:spPr bwMode="auto">
              <a:xfrm>
                <a:off x="2112" y="2208"/>
                <a:ext cx="576" cy="288"/>
              </a:xfrm>
              <a:prstGeom prst="rect">
                <a:avLst/>
              </a:prstGeom>
              <a:solidFill>
                <a:srgbClr val="DDDDDD"/>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 . .</a:t>
                </a:r>
                <a:endParaRPr lang="en-US" altLang="zh-CN" sz="2000" b="1">
                  <a:latin typeface="华文新魏" panose="02010800040101010101" pitchFamily="2" charset="-122"/>
                  <a:ea typeface="华文新魏" panose="02010800040101010101" pitchFamily="2" charset="-122"/>
                </a:endParaRPr>
              </a:p>
            </p:txBody>
          </p:sp>
        </p:grpSp>
        <p:sp>
          <p:nvSpPr>
            <p:cNvPr id="844821" name="Text Box 21"/>
            <p:cNvSpPr txBox="1">
              <a:spLocks noChangeArrowheads="1"/>
            </p:cNvSpPr>
            <p:nvPr/>
          </p:nvSpPr>
          <p:spPr bwMode="auto">
            <a:xfrm>
              <a:off x="384" y="2352"/>
              <a:ext cx="5088" cy="231"/>
            </a:xfrm>
            <a:prstGeom prst="rect">
              <a:avLst/>
            </a:prstGeom>
            <a:noFill/>
            <a:ln w="9525">
              <a:noFill/>
              <a:miter lim="800000"/>
            </a:ln>
            <a:effectLst/>
          </p:spPr>
          <p:txBody>
            <a:bodyPr>
              <a:spAutoFit/>
            </a:bodyPr>
            <a:lstStyle/>
            <a:p>
              <a:pPr algn="l">
                <a:spcBef>
                  <a:spcPct val="50000"/>
                </a:spcBef>
              </a:pPr>
              <a:r>
                <a:rPr lang="en-US" altLang="zh-CN" sz="1800" b="1">
                  <a:latin typeface="华文新魏" panose="02010800040101010101" pitchFamily="2" charset="-122"/>
                  <a:ea typeface="华文新魏" panose="02010800040101010101" pitchFamily="2" charset="-122"/>
                </a:rPr>
                <a:t>31    30    29   28   27    26                      8      7     6      5      4      3      2      1      0</a:t>
              </a:r>
              <a:endParaRPr lang="en-US" altLang="zh-CN" sz="1800" b="1">
                <a:latin typeface="华文新魏" panose="02010800040101010101" pitchFamily="2" charset="-122"/>
                <a:ea typeface="华文新魏" panose="02010800040101010101" pitchFamily="2" charset="-122"/>
              </a:endParaRPr>
            </a:p>
          </p:txBody>
        </p:sp>
      </p:grpSp>
      <p:grpSp>
        <p:nvGrpSpPr>
          <p:cNvPr id="844823" name="Group 23"/>
          <p:cNvGrpSpPr/>
          <p:nvPr/>
        </p:nvGrpSpPr>
        <p:grpSpPr bwMode="auto">
          <a:xfrm>
            <a:off x="838200" y="2767002"/>
            <a:ext cx="1371600" cy="457200"/>
            <a:chOff x="672" y="2112"/>
            <a:chExt cx="864" cy="288"/>
          </a:xfrm>
        </p:grpSpPr>
        <p:sp>
          <p:nvSpPr>
            <p:cNvPr id="844824" name="Line 24"/>
            <p:cNvSpPr>
              <a:spLocks noChangeShapeType="1"/>
            </p:cNvSpPr>
            <p:nvPr/>
          </p:nvSpPr>
          <p:spPr bwMode="auto">
            <a:xfrm flipV="1">
              <a:off x="672" y="2256"/>
              <a:ext cx="0" cy="144"/>
            </a:xfrm>
            <a:prstGeom prst="line">
              <a:avLst/>
            </a:prstGeom>
            <a:noFill/>
            <a:ln w="9525">
              <a:solidFill>
                <a:schemeClr val="tx1"/>
              </a:solidFill>
              <a:round/>
            </a:ln>
            <a:effectLst/>
          </p:spPr>
          <p:txBody>
            <a:bodyPr anchor="ctr"/>
            <a:lstStyle/>
            <a:p>
              <a:endParaRPr lang="zh-CN" altLang="en-US"/>
            </a:p>
          </p:txBody>
        </p:sp>
        <p:sp>
          <p:nvSpPr>
            <p:cNvPr id="844825" name="Line 25"/>
            <p:cNvSpPr>
              <a:spLocks noChangeShapeType="1"/>
            </p:cNvSpPr>
            <p:nvPr/>
          </p:nvSpPr>
          <p:spPr bwMode="auto">
            <a:xfrm flipV="1">
              <a:off x="1536" y="2256"/>
              <a:ext cx="0" cy="144"/>
            </a:xfrm>
            <a:prstGeom prst="line">
              <a:avLst/>
            </a:prstGeom>
            <a:noFill/>
            <a:ln w="9525">
              <a:solidFill>
                <a:schemeClr val="tx1"/>
              </a:solidFill>
              <a:round/>
            </a:ln>
            <a:effectLst/>
          </p:spPr>
          <p:txBody>
            <a:bodyPr anchor="ctr"/>
            <a:lstStyle/>
            <a:p>
              <a:endParaRPr lang="zh-CN" altLang="en-US"/>
            </a:p>
          </p:txBody>
        </p:sp>
        <p:sp>
          <p:nvSpPr>
            <p:cNvPr id="844826" name="Line 26"/>
            <p:cNvSpPr>
              <a:spLocks noChangeShapeType="1"/>
            </p:cNvSpPr>
            <p:nvPr/>
          </p:nvSpPr>
          <p:spPr bwMode="auto">
            <a:xfrm>
              <a:off x="672" y="2256"/>
              <a:ext cx="864" cy="0"/>
            </a:xfrm>
            <a:prstGeom prst="line">
              <a:avLst/>
            </a:prstGeom>
            <a:noFill/>
            <a:ln w="9525">
              <a:solidFill>
                <a:schemeClr val="tx1"/>
              </a:solidFill>
              <a:round/>
            </a:ln>
            <a:effectLst/>
          </p:spPr>
          <p:txBody>
            <a:bodyPr anchor="ctr"/>
            <a:lstStyle/>
            <a:p>
              <a:endParaRPr lang="zh-CN" altLang="en-US"/>
            </a:p>
          </p:txBody>
        </p:sp>
        <p:sp>
          <p:nvSpPr>
            <p:cNvPr id="844827" name="Line 27"/>
            <p:cNvSpPr>
              <a:spLocks noChangeShapeType="1"/>
            </p:cNvSpPr>
            <p:nvPr/>
          </p:nvSpPr>
          <p:spPr bwMode="auto">
            <a:xfrm flipV="1">
              <a:off x="1104" y="2112"/>
              <a:ext cx="0" cy="144"/>
            </a:xfrm>
            <a:prstGeom prst="line">
              <a:avLst/>
            </a:prstGeom>
            <a:noFill/>
            <a:ln w="9525">
              <a:solidFill>
                <a:schemeClr val="tx1"/>
              </a:solidFill>
              <a:round/>
            </a:ln>
            <a:effectLst/>
          </p:spPr>
          <p:txBody>
            <a:bodyPr anchor="ctr"/>
            <a:lstStyle/>
            <a:p>
              <a:endParaRPr lang="zh-CN" altLang="en-US"/>
            </a:p>
          </p:txBody>
        </p:sp>
      </p:grpSp>
      <p:sp>
        <p:nvSpPr>
          <p:cNvPr id="844828" name="Text Box 28"/>
          <p:cNvSpPr txBox="1">
            <a:spLocks noChangeArrowheads="1"/>
          </p:cNvSpPr>
          <p:nvPr/>
        </p:nvSpPr>
        <p:spPr bwMode="auto">
          <a:xfrm>
            <a:off x="685800" y="2386002"/>
            <a:ext cx="1752600" cy="396875"/>
          </a:xfrm>
          <a:prstGeom prst="rect">
            <a:avLst/>
          </a:prstGeom>
          <a:noFill/>
          <a:ln w="9525">
            <a:noFill/>
            <a:miter lim="800000"/>
          </a:ln>
          <a:effectLst/>
        </p:spPr>
        <p:txBody>
          <a:bodyPr>
            <a:spAutoFit/>
          </a:bodyPr>
          <a:lstStyle/>
          <a:p>
            <a:pPr>
              <a:spcBef>
                <a:spcPct val="50000"/>
              </a:spcBef>
            </a:pPr>
            <a:r>
              <a:rPr lang="zh-CN" altLang="en-US" sz="2000" b="1">
                <a:latin typeface="华文新魏" panose="02010800040101010101" pitchFamily="2" charset="-122"/>
                <a:ea typeface="华文新魏" panose="02010800040101010101" pitchFamily="2" charset="-122"/>
              </a:rPr>
              <a:t>条件代码标志</a:t>
            </a:r>
            <a:endParaRPr lang="zh-CN" altLang="en-US" sz="2000" b="1">
              <a:latin typeface="华文新魏" panose="02010800040101010101" pitchFamily="2" charset="-122"/>
              <a:ea typeface="华文新魏" panose="02010800040101010101" pitchFamily="2" charset="-122"/>
            </a:endParaRPr>
          </a:p>
        </p:txBody>
      </p:sp>
      <p:sp>
        <p:nvSpPr>
          <p:cNvPr id="844829" name="Text Box 29"/>
          <p:cNvSpPr txBox="1">
            <a:spLocks noChangeArrowheads="1"/>
          </p:cNvSpPr>
          <p:nvPr/>
        </p:nvSpPr>
        <p:spPr bwMode="auto">
          <a:xfrm>
            <a:off x="2743200" y="2386002"/>
            <a:ext cx="1752600" cy="396875"/>
          </a:xfrm>
          <a:prstGeom prst="rect">
            <a:avLst/>
          </a:prstGeom>
          <a:noFill/>
          <a:ln w="9525">
            <a:noFill/>
            <a:miter lim="800000"/>
          </a:ln>
          <a:effectLst/>
        </p:spPr>
        <p:txBody>
          <a:bodyPr>
            <a:spAutoFit/>
          </a:bodyPr>
          <a:lstStyle/>
          <a:p>
            <a:pPr>
              <a:spcBef>
                <a:spcPct val="50000"/>
              </a:spcBef>
            </a:pPr>
            <a:r>
              <a:rPr lang="zh-CN" altLang="en-US" sz="2000" b="1">
                <a:latin typeface="华文新魏" panose="02010800040101010101" pitchFamily="2" charset="-122"/>
                <a:ea typeface="华文新魏" panose="02010800040101010101" pitchFamily="2" charset="-122"/>
              </a:rPr>
              <a:t>保留</a:t>
            </a:r>
            <a:endParaRPr lang="zh-CN" altLang="en-US" sz="2000" b="1">
              <a:latin typeface="华文新魏" panose="02010800040101010101" pitchFamily="2" charset="-122"/>
              <a:ea typeface="华文新魏" panose="02010800040101010101" pitchFamily="2" charset="-122"/>
            </a:endParaRPr>
          </a:p>
        </p:txBody>
      </p:sp>
      <p:grpSp>
        <p:nvGrpSpPr>
          <p:cNvPr id="844830" name="Group 30"/>
          <p:cNvGrpSpPr/>
          <p:nvPr/>
        </p:nvGrpSpPr>
        <p:grpSpPr bwMode="auto">
          <a:xfrm>
            <a:off x="2667000" y="2767002"/>
            <a:ext cx="1828800" cy="457200"/>
            <a:chOff x="1824" y="2112"/>
            <a:chExt cx="1152" cy="288"/>
          </a:xfrm>
        </p:grpSpPr>
        <p:sp>
          <p:nvSpPr>
            <p:cNvPr id="844831" name="Line 31"/>
            <p:cNvSpPr>
              <a:spLocks noChangeShapeType="1"/>
            </p:cNvSpPr>
            <p:nvPr/>
          </p:nvSpPr>
          <p:spPr bwMode="auto">
            <a:xfrm flipV="1">
              <a:off x="1824" y="2256"/>
              <a:ext cx="0" cy="144"/>
            </a:xfrm>
            <a:prstGeom prst="line">
              <a:avLst/>
            </a:prstGeom>
            <a:noFill/>
            <a:ln w="9525">
              <a:solidFill>
                <a:schemeClr val="tx1"/>
              </a:solidFill>
              <a:round/>
            </a:ln>
            <a:effectLst/>
          </p:spPr>
          <p:txBody>
            <a:bodyPr anchor="ctr"/>
            <a:lstStyle/>
            <a:p>
              <a:endParaRPr lang="zh-CN" altLang="en-US"/>
            </a:p>
          </p:txBody>
        </p:sp>
        <p:sp>
          <p:nvSpPr>
            <p:cNvPr id="844832" name="Line 32"/>
            <p:cNvSpPr>
              <a:spLocks noChangeShapeType="1"/>
            </p:cNvSpPr>
            <p:nvPr/>
          </p:nvSpPr>
          <p:spPr bwMode="auto">
            <a:xfrm>
              <a:off x="1824" y="2256"/>
              <a:ext cx="1152" cy="0"/>
            </a:xfrm>
            <a:prstGeom prst="line">
              <a:avLst/>
            </a:prstGeom>
            <a:noFill/>
            <a:ln w="9525">
              <a:solidFill>
                <a:schemeClr val="tx1"/>
              </a:solidFill>
              <a:round/>
            </a:ln>
            <a:effectLst/>
          </p:spPr>
          <p:txBody>
            <a:bodyPr anchor="ctr"/>
            <a:lstStyle/>
            <a:p>
              <a:endParaRPr lang="zh-CN" altLang="en-US"/>
            </a:p>
          </p:txBody>
        </p:sp>
        <p:sp>
          <p:nvSpPr>
            <p:cNvPr id="844833" name="Line 33"/>
            <p:cNvSpPr>
              <a:spLocks noChangeShapeType="1"/>
            </p:cNvSpPr>
            <p:nvPr/>
          </p:nvSpPr>
          <p:spPr bwMode="auto">
            <a:xfrm flipV="1">
              <a:off x="2400" y="2112"/>
              <a:ext cx="0" cy="144"/>
            </a:xfrm>
            <a:prstGeom prst="line">
              <a:avLst/>
            </a:prstGeom>
            <a:noFill/>
            <a:ln w="9525">
              <a:solidFill>
                <a:schemeClr val="tx1"/>
              </a:solidFill>
              <a:round/>
            </a:ln>
            <a:effectLst/>
          </p:spPr>
          <p:txBody>
            <a:bodyPr anchor="ctr"/>
            <a:lstStyle/>
            <a:p>
              <a:endParaRPr lang="zh-CN" altLang="en-US"/>
            </a:p>
          </p:txBody>
        </p:sp>
        <p:sp>
          <p:nvSpPr>
            <p:cNvPr id="844834" name="Line 34"/>
            <p:cNvSpPr>
              <a:spLocks noChangeShapeType="1"/>
            </p:cNvSpPr>
            <p:nvPr/>
          </p:nvSpPr>
          <p:spPr bwMode="auto">
            <a:xfrm flipV="1">
              <a:off x="2976" y="2256"/>
              <a:ext cx="0" cy="144"/>
            </a:xfrm>
            <a:prstGeom prst="line">
              <a:avLst/>
            </a:prstGeom>
            <a:noFill/>
            <a:ln w="9525">
              <a:solidFill>
                <a:schemeClr val="tx1"/>
              </a:solidFill>
              <a:round/>
            </a:ln>
            <a:effectLst/>
          </p:spPr>
          <p:txBody>
            <a:bodyPr anchor="ctr"/>
            <a:lstStyle/>
            <a:p>
              <a:endParaRPr lang="zh-CN" altLang="en-US"/>
            </a:p>
          </p:txBody>
        </p:sp>
      </p:grpSp>
      <p:grpSp>
        <p:nvGrpSpPr>
          <p:cNvPr id="844835" name="Group 35"/>
          <p:cNvGrpSpPr/>
          <p:nvPr/>
        </p:nvGrpSpPr>
        <p:grpSpPr bwMode="auto">
          <a:xfrm>
            <a:off x="4953000" y="2767002"/>
            <a:ext cx="3124200" cy="457200"/>
            <a:chOff x="3120" y="1920"/>
            <a:chExt cx="1968" cy="288"/>
          </a:xfrm>
        </p:grpSpPr>
        <p:sp>
          <p:nvSpPr>
            <p:cNvPr id="844836" name="Line 36"/>
            <p:cNvSpPr>
              <a:spLocks noChangeShapeType="1"/>
            </p:cNvSpPr>
            <p:nvPr/>
          </p:nvSpPr>
          <p:spPr bwMode="auto">
            <a:xfrm flipV="1">
              <a:off x="3120" y="2064"/>
              <a:ext cx="0" cy="144"/>
            </a:xfrm>
            <a:prstGeom prst="line">
              <a:avLst/>
            </a:prstGeom>
            <a:noFill/>
            <a:ln w="9525">
              <a:solidFill>
                <a:schemeClr val="tx1"/>
              </a:solidFill>
              <a:round/>
            </a:ln>
            <a:effectLst/>
          </p:spPr>
          <p:txBody>
            <a:bodyPr anchor="ctr"/>
            <a:lstStyle/>
            <a:p>
              <a:endParaRPr lang="zh-CN" altLang="en-US"/>
            </a:p>
          </p:txBody>
        </p:sp>
        <p:sp>
          <p:nvSpPr>
            <p:cNvPr id="844837" name="Line 37"/>
            <p:cNvSpPr>
              <a:spLocks noChangeShapeType="1"/>
            </p:cNvSpPr>
            <p:nvPr/>
          </p:nvSpPr>
          <p:spPr bwMode="auto">
            <a:xfrm>
              <a:off x="3120" y="2064"/>
              <a:ext cx="1968" cy="0"/>
            </a:xfrm>
            <a:prstGeom prst="line">
              <a:avLst/>
            </a:prstGeom>
            <a:noFill/>
            <a:ln w="9525">
              <a:solidFill>
                <a:schemeClr val="tx1"/>
              </a:solidFill>
              <a:round/>
            </a:ln>
            <a:effectLst/>
          </p:spPr>
          <p:txBody>
            <a:bodyPr anchor="ctr"/>
            <a:lstStyle/>
            <a:p>
              <a:endParaRPr lang="zh-CN" altLang="en-US"/>
            </a:p>
          </p:txBody>
        </p:sp>
        <p:sp>
          <p:nvSpPr>
            <p:cNvPr id="844838" name="Line 38"/>
            <p:cNvSpPr>
              <a:spLocks noChangeShapeType="1"/>
            </p:cNvSpPr>
            <p:nvPr/>
          </p:nvSpPr>
          <p:spPr bwMode="auto">
            <a:xfrm flipV="1">
              <a:off x="4128" y="1920"/>
              <a:ext cx="0" cy="144"/>
            </a:xfrm>
            <a:prstGeom prst="line">
              <a:avLst/>
            </a:prstGeom>
            <a:noFill/>
            <a:ln w="9525">
              <a:solidFill>
                <a:schemeClr val="tx1"/>
              </a:solidFill>
              <a:round/>
            </a:ln>
            <a:effectLst/>
          </p:spPr>
          <p:txBody>
            <a:bodyPr anchor="ctr"/>
            <a:lstStyle/>
            <a:p>
              <a:endParaRPr lang="zh-CN" altLang="en-US"/>
            </a:p>
          </p:txBody>
        </p:sp>
        <p:sp>
          <p:nvSpPr>
            <p:cNvPr id="844839" name="Line 39"/>
            <p:cNvSpPr>
              <a:spLocks noChangeShapeType="1"/>
            </p:cNvSpPr>
            <p:nvPr/>
          </p:nvSpPr>
          <p:spPr bwMode="auto">
            <a:xfrm flipV="1">
              <a:off x="5088" y="2064"/>
              <a:ext cx="0" cy="144"/>
            </a:xfrm>
            <a:prstGeom prst="line">
              <a:avLst/>
            </a:prstGeom>
            <a:noFill/>
            <a:ln w="9525">
              <a:solidFill>
                <a:schemeClr val="tx1"/>
              </a:solidFill>
              <a:round/>
            </a:ln>
            <a:effectLst/>
          </p:spPr>
          <p:txBody>
            <a:bodyPr anchor="ctr"/>
            <a:lstStyle/>
            <a:p>
              <a:endParaRPr lang="zh-CN" altLang="en-US"/>
            </a:p>
          </p:txBody>
        </p:sp>
      </p:grpSp>
      <p:sp>
        <p:nvSpPr>
          <p:cNvPr id="844840" name="Text Box 40"/>
          <p:cNvSpPr txBox="1">
            <a:spLocks noChangeArrowheads="1"/>
          </p:cNvSpPr>
          <p:nvPr/>
        </p:nvSpPr>
        <p:spPr bwMode="auto">
          <a:xfrm>
            <a:off x="5638800" y="2386002"/>
            <a:ext cx="1752600" cy="396875"/>
          </a:xfrm>
          <a:prstGeom prst="rect">
            <a:avLst/>
          </a:prstGeom>
          <a:noFill/>
          <a:ln w="9525">
            <a:noFill/>
            <a:miter lim="800000"/>
          </a:ln>
          <a:effectLst/>
        </p:spPr>
        <p:txBody>
          <a:bodyPr>
            <a:spAutoFit/>
          </a:bodyPr>
          <a:lstStyle/>
          <a:p>
            <a:pPr>
              <a:spcBef>
                <a:spcPct val="50000"/>
              </a:spcBef>
            </a:pPr>
            <a:r>
              <a:rPr lang="zh-CN" altLang="en-US" sz="2000" b="1">
                <a:latin typeface="华文新魏" panose="02010800040101010101" pitchFamily="2" charset="-122"/>
                <a:ea typeface="华文新魏" panose="02010800040101010101" pitchFamily="2" charset="-122"/>
              </a:rPr>
              <a:t>控制位</a:t>
            </a:r>
            <a:endParaRPr lang="zh-CN" altLang="en-US" sz="2000" b="1">
              <a:latin typeface="华文新魏" panose="02010800040101010101" pitchFamily="2" charset="-122"/>
              <a:ea typeface="华文新魏" panose="02010800040101010101" pitchFamily="2" charset="-122"/>
            </a:endParaRPr>
          </a:p>
        </p:txBody>
      </p:sp>
      <p:grpSp>
        <p:nvGrpSpPr>
          <p:cNvPr id="844841" name="Group 41"/>
          <p:cNvGrpSpPr/>
          <p:nvPr/>
        </p:nvGrpSpPr>
        <p:grpSpPr bwMode="auto">
          <a:xfrm>
            <a:off x="2209800" y="4062402"/>
            <a:ext cx="228600" cy="304800"/>
            <a:chOff x="1392" y="2496"/>
            <a:chExt cx="144" cy="192"/>
          </a:xfrm>
        </p:grpSpPr>
        <p:sp>
          <p:nvSpPr>
            <p:cNvPr id="844842" name="Line 42"/>
            <p:cNvSpPr>
              <a:spLocks noChangeShapeType="1"/>
            </p:cNvSpPr>
            <p:nvPr/>
          </p:nvSpPr>
          <p:spPr bwMode="auto">
            <a:xfrm>
              <a:off x="1392" y="2496"/>
              <a:ext cx="0" cy="192"/>
            </a:xfrm>
            <a:prstGeom prst="line">
              <a:avLst/>
            </a:prstGeom>
            <a:noFill/>
            <a:ln w="9525">
              <a:solidFill>
                <a:schemeClr val="tx1"/>
              </a:solidFill>
              <a:round/>
            </a:ln>
            <a:effectLst/>
          </p:spPr>
          <p:txBody>
            <a:bodyPr anchor="ctr"/>
            <a:lstStyle/>
            <a:p>
              <a:endParaRPr lang="zh-CN" altLang="en-US"/>
            </a:p>
          </p:txBody>
        </p:sp>
        <p:sp>
          <p:nvSpPr>
            <p:cNvPr id="844843" name="Line 43"/>
            <p:cNvSpPr>
              <a:spLocks noChangeShapeType="1"/>
            </p:cNvSpPr>
            <p:nvPr/>
          </p:nvSpPr>
          <p:spPr bwMode="auto">
            <a:xfrm>
              <a:off x="1392" y="2688"/>
              <a:ext cx="144" cy="0"/>
            </a:xfrm>
            <a:prstGeom prst="line">
              <a:avLst/>
            </a:prstGeom>
            <a:noFill/>
            <a:ln w="9525">
              <a:solidFill>
                <a:schemeClr val="tx1"/>
              </a:solidFill>
              <a:round/>
            </a:ln>
            <a:effectLst/>
          </p:spPr>
          <p:txBody>
            <a:bodyPr anchor="ctr"/>
            <a:lstStyle/>
            <a:p>
              <a:endParaRPr lang="zh-CN" altLang="en-US"/>
            </a:p>
          </p:txBody>
        </p:sp>
      </p:grpSp>
      <p:grpSp>
        <p:nvGrpSpPr>
          <p:cNvPr id="844844" name="Group 44"/>
          <p:cNvGrpSpPr/>
          <p:nvPr/>
        </p:nvGrpSpPr>
        <p:grpSpPr bwMode="auto">
          <a:xfrm>
            <a:off x="1752600" y="4062402"/>
            <a:ext cx="685800" cy="609600"/>
            <a:chOff x="1104" y="2496"/>
            <a:chExt cx="432" cy="384"/>
          </a:xfrm>
        </p:grpSpPr>
        <p:sp>
          <p:nvSpPr>
            <p:cNvPr id="844845" name="Line 45"/>
            <p:cNvSpPr>
              <a:spLocks noChangeShapeType="1"/>
            </p:cNvSpPr>
            <p:nvPr/>
          </p:nvSpPr>
          <p:spPr bwMode="auto">
            <a:xfrm>
              <a:off x="1104" y="2496"/>
              <a:ext cx="0" cy="384"/>
            </a:xfrm>
            <a:prstGeom prst="line">
              <a:avLst/>
            </a:prstGeom>
            <a:noFill/>
            <a:ln w="9525">
              <a:solidFill>
                <a:schemeClr val="tx1"/>
              </a:solidFill>
              <a:round/>
            </a:ln>
            <a:effectLst/>
          </p:spPr>
          <p:txBody>
            <a:bodyPr anchor="ctr"/>
            <a:lstStyle/>
            <a:p>
              <a:endParaRPr lang="zh-CN" altLang="en-US"/>
            </a:p>
          </p:txBody>
        </p:sp>
        <p:sp>
          <p:nvSpPr>
            <p:cNvPr id="844846" name="Line 46"/>
            <p:cNvSpPr>
              <a:spLocks noChangeShapeType="1"/>
            </p:cNvSpPr>
            <p:nvPr/>
          </p:nvSpPr>
          <p:spPr bwMode="auto">
            <a:xfrm>
              <a:off x="1104" y="2880"/>
              <a:ext cx="432" cy="0"/>
            </a:xfrm>
            <a:prstGeom prst="line">
              <a:avLst/>
            </a:prstGeom>
            <a:noFill/>
            <a:ln w="9525">
              <a:solidFill>
                <a:schemeClr val="tx1"/>
              </a:solidFill>
              <a:round/>
            </a:ln>
            <a:effectLst/>
          </p:spPr>
          <p:txBody>
            <a:bodyPr anchor="ctr"/>
            <a:lstStyle/>
            <a:p>
              <a:endParaRPr lang="zh-CN" altLang="en-US"/>
            </a:p>
          </p:txBody>
        </p:sp>
      </p:grpSp>
      <p:grpSp>
        <p:nvGrpSpPr>
          <p:cNvPr id="844847" name="Group 47"/>
          <p:cNvGrpSpPr/>
          <p:nvPr/>
        </p:nvGrpSpPr>
        <p:grpSpPr bwMode="auto">
          <a:xfrm>
            <a:off x="1295400" y="4062402"/>
            <a:ext cx="1143000" cy="990600"/>
            <a:chOff x="816" y="2496"/>
            <a:chExt cx="720" cy="624"/>
          </a:xfrm>
        </p:grpSpPr>
        <p:sp>
          <p:nvSpPr>
            <p:cNvPr id="844848" name="Line 48"/>
            <p:cNvSpPr>
              <a:spLocks noChangeShapeType="1"/>
            </p:cNvSpPr>
            <p:nvPr/>
          </p:nvSpPr>
          <p:spPr bwMode="auto">
            <a:xfrm>
              <a:off x="816" y="2496"/>
              <a:ext cx="0" cy="624"/>
            </a:xfrm>
            <a:prstGeom prst="line">
              <a:avLst/>
            </a:prstGeom>
            <a:noFill/>
            <a:ln w="9525">
              <a:solidFill>
                <a:schemeClr val="tx1"/>
              </a:solidFill>
              <a:round/>
            </a:ln>
            <a:effectLst/>
          </p:spPr>
          <p:txBody>
            <a:bodyPr anchor="ctr"/>
            <a:lstStyle/>
            <a:p>
              <a:endParaRPr lang="zh-CN" altLang="en-US"/>
            </a:p>
          </p:txBody>
        </p:sp>
        <p:sp>
          <p:nvSpPr>
            <p:cNvPr id="844849" name="Line 49"/>
            <p:cNvSpPr>
              <a:spLocks noChangeShapeType="1"/>
            </p:cNvSpPr>
            <p:nvPr/>
          </p:nvSpPr>
          <p:spPr bwMode="auto">
            <a:xfrm>
              <a:off x="816" y="3120"/>
              <a:ext cx="720" cy="0"/>
            </a:xfrm>
            <a:prstGeom prst="line">
              <a:avLst/>
            </a:prstGeom>
            <a:noFill/>
            <a:ln w="9525">
              <a:solidFill>
                <a:schemeClr val="tx1"/>
              </a:solidFill>
              <a:round/>
            </a:ln>
            <a:effectLst/>
          </p:spPr>
          <p:txBody>
            <a:bodyPr anchor="ctr"/>
            <a:lstStyle/>
            <a:p>
              <a:endParaRPr lang="zh-CN" altLang="en-US"/>
            </a:p>
          </p:txBody>
        </p:sp>
      </p:grpSp>
      <p:grpSp>
        <p:nvGrpSpPr>
          <p:cNvPr id="844850" name="Group 50"/>
          <p:cNvGrpSpPr/>
          <p:nvPr/>
        </p:nvGrpSpPr>
        <p:grpSpPr bwMode="auto">
          <a:xfrm>
            <a:off x="838200" y="4062402"/>
            <a:ext cx="1600200" cy="1371600"/>
            <a:chOff x="528" y="2496"/>
            <a:chExt cx="1008" cy="864"/>
          </a:xfrm>
        </p:grpSpPr>
        <p:sp>
          <p:nvSpPr>
            <p:cNvPr id="844851" name="Line 51"/>
            <p:cNvSpPr>
              <a:spLocks noChangeShapeType="1"/>
            </p:cNvSpPr>
            <p:nvPr/>
          </p:nvSpPr>
          <p:spPr bwMode="auto">
            <a:xfrm>
              <a:off x="528" y="2496"/>
              <a:ext cx="0" cy="864"/>
            </a:xfrm>
            <a:prstGeom prst="line">
              <a:avLst/>
            </a:prstGeom>
            <a:noFill/>
            <a:ln w="9525">
              <a:solidFill>
                <a:schemeClr val="tx1"/>
              </a:solidFill>
              <a:round/>
            </a:ln>
            <a:effectLst/>
          </p:spPr>
          <p:txBody>
            <a:bodyPr anchor="ctr"/>
            <a:lstStyle/>
            <a:p>
              <a:endParaRPr lang="zh-CN" altLang="en-US"/>
            </a:p>
          </p:txBody>
        </p:sp>
        <p:sp>
          <p:nvSpPr>
            <p:cNvPr id="844852" name="Line 52"/>
            <p:cNvSpPr>
              <a:spLocks noChangeShapeType="1"/>
            </p:cNvSpPr>
            <p:nvPr/>
          </p:nvSpPr>
          <p:spPr bwMode="auto">
            <a:xfrm>
              <a:off x="528" y="3360"/>
              <a:ext cx="1008" cy="0"/>
            </a:xfrm>
            <a:prstGeom prst="line">
              <a:avLst/>
            </a:prstGeom>
            <a:noFill/>
            <a:ln w="9525">
              <a:solidFill>
                <a:schemeClr val="tx1"/>
              </a:solidFill>
              <a:round/>
            </a:ln>
            <a:effectLst/>
          </p:spPr>
          <p:txBody>
            <a:bodyPr anchor="ctr"/>
            <a:lstStyle/>
            <a:p>
              <a:endParaRPr lang="zh-CN" altLang="en-US"/>
            </a:p>
          </p:txBody>
        </p:sp>
      </p:grpSp>
      <p:grpSp>
        <p:nvGrpSpPr>
          <p:cNvPr id="844853" name="Group 53"/>
          <p:cNvGrpSpPr/>
          <p:nvPr/>
        </p:nvGrpSpPr>
        <p:grpSpPr bwMode="auto">
          <a:xfrm>
            <a:off x="5867400" y="4062402"/>
            <a:ext cx="1447800" cy="990600"/>
            <a:chOff x="3696" y="2496"/>
            <a:chExt cx="912" cy="624"/>
          </a:xfrm>
        </p:grpSpPr>
        <p:sp>
          <p:nvSpPr>
            <p:cNvPr id="844854" name="Line 54"/>
            <p:cNvSpPr>
              <a:spLocks noChangeShapeType="1"/>
            </p:cNvSpPr>
            <p:nvPr/>
          </p:nvSpPr>
          <p:spPr bwMode="auto">
            <a:xfrm>
              <a:off x="3696" y="2496"/>
              <a:ext cx="0" cy="624"/>
            </a:xfrm>
            <a:prstGeom prst="line">
              <a:avLst/>
            </a:prstGeom>
            <a:noFill/>
            <a:ln w="9525">
              <a:solidFill>
                <a:schemeClr val="tx1"/>
              </a:solidFill>
              <a:round/>
            </a:ln>
            <a:effectLst/>
          </p:spPr>
          <p:txBody>
            <a:bodyPr anchor="ctr"/>
            <a:lstStyle/>
            <a:p>
              <a:endParaRPr lang="zh-CN" altLang="en-US"/>
            </a:p>
          </p:txBody>
        </p:sp>
        <p:sp>
          <p:nvSpPr>
            <p:cNvPr id="844855" name="Line 55"/>
            <p:cNvSpPr>
              <a:spLocks noChangeShapeType="1"/>
            </p:cNvSpPr>
            <p:nvPr/>
          </p:nvSpPr>
          <p:spPr bwMode="auto">
            <a:xfrm>
              <a:off x="3696" y="3120"/>
              <a:ext cx="912" cy="0"/>
            </a:xfrm>
            <a:prstGeom prst="line">
              <a:avLst/>
            </a:prstGeom>
            <a:noFill/>
            <a:ln w="9525">
              <a:solidFill>
                <a:schemeClr val="tx1"/>
              </a:solidFill>
              <a:round/>
            </a:ln>
            <a:effectLst/>
          </p:spPr>
          <p:txBody>
            <a:bodyPr anchor="ctr"/>
            <a:lstStyle/>
            <a:p>
              <a:endParaRPr lang="zh-CN" altLang="en-US"/>
            </a:p>
          </p:txBody>
        </p:sp>
      </p:grpSp>
      <p:grpSp>
        <p:nvGrpSpPr>
          <p:cNvPr id="844856" name="Group 56"/>
          <p:cNvGrpSpPr/>
          <p:nvPr/>
        </p:nvGrpSpPr>
        <p:grpSpPr bwMode="auto">
          <a:xfrm>
            <a:off x="5410200" y="4062402"/>
            <a:ext cx="1905000" cy="1371600"/>
            <a:chOff x="3408" y="2496"/>
            <a:chExt cx="1200" cy="864"/>
          </a:xfrm>
        </p:grpSpPr>
        <p:sp>
          <p:nvSpPr>
            <p:cNvPr id="844857" name="Line 57"/>
            <p:cNvSpPr>
              <a:spLocks noChangeShapeType="1"/>
            </p:cNvSpPr>
            <p:nvPr/>
          </p:nvSpPr>
          <p:spPr bwMode="auto">
            <a:xfrm>
              <a:off x="3408" y="2496"/>
              <a:ext cx="0" cy="864"/>
            </a:xfrm>
            <a:prstGeom prst="line">
              <a:avLst/>
            </a:prstGeom>
            <a:noFill/>
            <a:ln w="9525">
              <a:solidFill>
                <a:schemeClr val="tx1"/>
              </a:solidFill>
              <a:round/>
            </a:ln>
            <a:effectLst/>
          </p:spPr>
          <p:txBody>
            <a:bodyPr anchor="ctr"/>
            <a:lstStyle/>
            <a:p>
              <a:endParaRPr lang="zh-CN" altLang="en-US"/>
            </a:p>
          </p:txBody>
        </p:sp>
        <p:sp>
          <p:nvSpPr>
            <p:cNvPr id="844858" name="Line 58"/>
            <p:cNvSpPr>
              <a:spLocks noChangeShapeType="1"/>
            </p:cNvSpPr>
            <p:nvPr/>
          </p:nvSpPr>
          <p:spPr bwMode="auto">
            <a:xfrm>
              <a:off x="3408" y="3360"/>
              <a:ext cx="1200" cy="0"/>
            </a:xfrm>
            <a:prstGeom prst="line">
              <a:avLst/>
            </a:prstGeom>
            <a:noFill/>
            <a:ln w="9525">
              <a:solidFill>
                <a:schemeClr val="tx1"/>
              </a:solidFill>
              <a:round/>
            </a:ln>
            <a:effectLst/>
          </p:spPr>
          <p:txBody>
            <a:bodyPr anchor="ctr"/>
            <a:lstStyle/>
            <a:p>
              <a:endParaRPr lang="zh-CN" altLang="en-US"/>
            </a:p>
          </p:txBody>
        </p:sp>
      </p:grpSp>
      <p:grpSp>
        <p:nvGrpSpPr>
          <p:cNvPr id="844859" name="Group 59"/>
          <p:cNvGrpSpPr/>
          <p:nvPr/>
        </p:nvGrpSpPr>
        <p:grpSpPr bwMode="auto">
          <a:xfrm>
            <a:off x="4953000" y="4062402"/>
            <a:ext cx="2362200" cy="1752600"/>
            <a:chOff x="3120" y="2496"/>
            <a:chExt cx="1488" cy="1104"/>
          </a:xfrm>
        </p:grpSpPr>
        <p:sp>
          <p:nvSpPr>
            <p:cNvPr id="844860" name="Line 60"/>
            <p:cNvSpPr>
              <a:spLocks noChangeShapeType="1"/>
            </p:cNvSpPr>
            <p:nvPr/>
          </p:nvSpPr>
          <p:spPr bwMode="auto">
            <a:xfrm>
              <a:off x="3120" y="2496"/>
              <a:ext cx="0" cy="1104"/>
            </a:xfrm>
            <a:prstGeom prst="line">
              <a:avLst/>
            </a:prstGeom>
            <a:noFill/>
            <a:ln w="9525">
              <a:solidFill>
                <a:schemeClr val="tx1"/>
              </a:solidFill>
              <a:round/>
            </a:ln>
            <a:effectLst/>
          </p:spPr>
          <p:txBody>
            <a:bodyPr anchor="ctr"/>
            <a:lstStyle/>
            <a:p>
              <a:endParaRPr lang="zh-CN" altLang="en-US"/>
            </a:p>
          </p:txBody>
        </p:sp>
        <p:sp>
          <p:nvSpPr>
            <p:cNvPr id="844861" name="Line 61"/>
            <p:cNvSpPr>
              <a:spLocks noChangeShapeType="1"/>
            </p:cNvSpPr>
            <p:nvPr/>
          </p:nvSpPr>
          <p:spPr bwMode="auto">
            <a:xfrm>
              <a:off x="3120" y="3600"/>
              <a:ext cx="1488" cy="0"/>
            </a:xfrm>
            <a:prstGeom prst="line">
              <a:avLst/>
            </a:prstGeom>
            <a:noFill/>
            <a:ln w="9525">
              <a:solidFill>
                <a:schemeClr val="tx1"/>
              </a:solidFill>
              <a:round/>
            </a:ln>
            <a:effectLst/>
          </p:spPr>
          <p:txBody>
            <a:bodyPr anchor="ctr"/>
            <a:lstStyle/>
            <a:p>
              <a:endParaRPr lang="zh-CN" altLang="en-US"/>
            </a:p>
          </p:txBody>
        </p:sp>
      </p:grpSp>
      <p:sp>
        <p:nvSpPr>
          <p:cNvPr id="844862" name="Text Box 62"/>
          <p:cNvSpPr txBox="1">
            <a:spLocks noChangeArrowheads="1"/>
          </p:cNvSpPr>
          <p:nvPr/>
        </p:nvSpPr>
        <p:spPr bwMode="auto">
          <a:xfrm>
            <a:off x="2514600" y="4138602"/>
            <a:ext cx="1752600" cy="396875"/>
          </a:xfrm>
          <a:prstGeom prst="rect">
            <a:avLst/>
          </a:prstGeom>
          <a:noFill/>
          <a:ln w="9525">
            <a:noFill/>
            <a:miter lim="800000"/>
          </a:ln>
          <a:effectLst/>
        </p:spPr>
        <p:txBody>
          <a:bodyPr>
            <a:spAutoFit/>
          </a:bodyPr>
          <a:lstStyle/>
          <a:p>
            <a:pPr algn="l">
              <a:spcBef>
                <a:spcPct val="50000"/>
              </a:spcBef>
            </a:pPr>
            <a:r>
              <a:rPr lang="zh-CN" altLang="en-US" sz="2000" b="1">
                <a:latin typeface="华文新魏" panose="02010800040101010101" pitchFamily="2" charset="-122"/>
                <a:ea typeface="华文新魏" panose="02010800040101010101" pitchFamily="2" charset="-122"/>
              </a:rPr>
              <a:t>溢出标志</a:t>
            </a:r>
            <a:endParaRPr lang="zh-CN" altLang="en-US" sz="2000" b="1">
              <a:latin typeface="华文新魏" panose="02010800040101010101" pitchFamily="2" charset="-122"/>
              <a:ea typeface="华文新魏" panose="02010800040101010101" pitchFamily="2" charset="-122"/>
            </a:endParaRPr>
          </a:p>
        </p:txBody>
      </p:sp>
      <p:sp>
        <p:nvSpPr>
          <p:cNvPr id="844863" name="Text Box 63"/>
          <p:cNvSpPr txBox="1">
            <a:spLocks noChangeArrowheads="1"/>
          </p:cNvSpPr>
          <p:nvPr/>
        </p:nvSpPr>
        <p:spPr bwMode="auto">
          <a:xfrm>
            <a:off x="2514600" y="4443402"/>
            <a:ext cx="2133600" cy="396875"/>
          </a:xfrm>
          <a:prstGeom prst="rect">
            <a:avLst/>
          </a:prstGeom>
          <a:noFill/>
          <a:ln w="9525">
            <a:noFill/>
            <a:miter lim="800000"/>
          </a:ln>
          <a:effectLst/>
        </p:spPr>
        <p:txBody>
          <a:bodyPr>
            <a:spAutoFit/>
          </a:bodyPr>
          <a:lstStyle/>
          <a:p>
            <a:pPr algn="l">
              <a:spcBef>
                <a:spcPct val="50000"/>
              </a:spcBef>
            </a:pPr>
            <a:r>
              <a:rPr lang="zh-CN" altLang="en-US" sz="2000" b="1">
                <a:latin typeface="华文新魏" panose="02010800040101010101" pitchFamily="2" charset="-122"/>
                <a:ea typeface="华文新魏" panose="02010800040101010101" pitchFamily="2" charset="-122"/>
              </a:rPr>
              <a:t>进位或借位扩展</a:t>
            </a:r>
            <a:endParaRPr lang="zh-CN" altLang="en-US" sz="2000" b="1">
              <a:latin typeface="华文新魏" panose="02010800040101010101" pitchFamily="2" charset="-122"/>
              <a:ea typeface="华文新魏" panose="02010800040101010101" pitchFamily="2" charset="-122"/>
            </a:endParaRPr>
          </a:p>
        </p:txBody>
      </p:sp>
      <p:sp>
        <p:nvSpPr>
          <p:cNvPr id="844864" name="Text Box 64"/>
          <p:cNvSpPr txBox="1">
            <a:spLocks noChangeArrowheads="1"/>
          </p:cNvSpPr>
          <p:nvPr/>
        </p:nvSpPr>
        <p:spPr bwMode="auto">
          <a:xfrm>
            <a:off x="2514600" y="4900602"/>
            <a:ext cx="2133600" cy="396875"/>
          </a:xfrm>
          <a:prstGeom prst="rect">
            <a:avLst/>
          </a:prstGeom>
          <a:noFill/>
          <a:ln w="9525">
            <a:noFill/>
            <a:miter lim="800000"/>
          </a:ln>
          <a:effectLst/>
        </p:spPr>
        <p:txBody>
          <a:bodyPr>
            <a:spAutoFit/>
          </a:bodyPr>
          <a:lstStyle/>
          <a:p>
            <a:pPr algn="l">
              <a:spcBef>
                <a:spcPct val="50000"/>
              </a:spcBef>
            </a:pPr>
            <a:r>
              <a:rPr lang="zh-CN" altLang="en-US" sz="2000" b="1">
                <a:latin typeface="华文新魏" panose="02010800040101010101" pitchFamily="2" charset="-122"/>
                <a:ea typeface="华文新魏" panose="02010800040101010101" pitchFamily="2" charset="-122"/>
              </a:rPr>
              <a:t>零</a:t>
            </a:r>
            <a:endParaRPr lang="zh-CN" altLang="en-US" sz="2000" b="1">
              <a:latin typeface="华文新魏" panose="02010800040101010101" pitchFamily="2" charset="-122"/>
              <a:ea typeface="华文新魏" panose="02010800040101010101" pitchFamily="2" charset="-122"/>
            </a:endParaRPr>
          </a:p>
        </p:txBody>
      </p:sp>
      <p:sp>
        <p:nvSpPr>
          <p:cNvPr id="844865" name="Text Box 65"/>
          <p:cNvSpPr txBox="1">
            <a:spLocks noChangeArrowheads="1"/>
          </p:cNvSpPr>
          <p:nvPr/>
        </p:nvSpPr>
        <p:spPr bwMode="auto">
          <a:xfrm>
            <a:off x="2514600" y="5281602"/>
            <a:ext cx="2133600" cy="396875"/>
          </a:xfrm>
          <a:prstGeom prst="rect">
            <a:avLst/>
          </a:prstGeom>
          <a:noFill/>
          <a:ln w="9525">
            <a:noFill/>
            <a:miter lim="800000"/>
          </a:ln>
          <a:effectLst/>
        </p:spPr>
        <p:txBody>
          <a:bodyPr>
            <a:spAutoFit/>
          </a:bodyPr>
          <a:lstStyle/>
          <a:p>
            <a:pPr algn="l">
              <a:spcBef>
                <a:spcPct val="50000"/>
              </a:spcBef>
            </a:pPr>
            <a:r>
              <a:rPr lang="zh-CN" altLang="en-US" sz="2000" b="1" dirty="0">
                <a:latin typeface="华文新魏" panose="02010800040101010101" pitchFamily="2" charset="-122"/>
                <a:ea typeface="华文新魏" panose="02010800040101010101" pitchFamily="2" charset="-122"/>
              </a:rPr>
              <a:t>负或小于</a:t>
            </a:r>
            <a:endParaRPr lang="zh-CN" altLang="en-US" sz="2000" b="1" dirty="0">
              <a:latin typeface="华文新魏" panose="02010800040101010101" pitchFamily="2" charset="-122"/>
              <a:ea typeface="华文新魏" panose="02010800040101010101" pitchFamily="2" charset="-122"/>
            </a:endParaRPr>
          </a:p>
        </p:txBody>
      </p:sp>
      <p:sp>
        <p:nvSpPr>
          <p:cNvPr id="844866" name="Text Box 66"/>
          <p:cNvSpPr txBox="1">
            <a:spLocks noChangeArrowheads="1"/>
          </p:cNvSpPr>
          <p:nvPr/>
        </p:nvSpPr>
        <p:spPr bwMode="auto">
          <a:xfrm>
            <a:off x="7315200" y="5662602"/>
            <a:ext cx="1295400" cy="396875"/>
          </a:xfrm>
          <a:prstGeom prst="rect">
            <a:avLst/>
          </a:prstGeom>
          <a:noFill/>
          <a:ln w="9525">
            <a:noFill/>
            <a:miter lim="800000"/>
          </a:ln>
          <a:effectLst/>
        </p:spPr>
        <p:txBody>
          <a:bodyPr>
            <a:spAutoFit/>
          </a:bodyPr>
          <a:lstStyle/>
          <a:p>
            <a:pPr algn="l">
              <a:spcBef>
                <a:spcPct val="50000"/>
              </a:spcBef>
            </a:pPr>
            <a:r>
              <a:rPr lang="en-US" altLang="zh-CN" sz="2000" b="1">
                <a:latin typeface="华文新魏" panose="02010800040101010101" pitchFamily="2" charset="-122"/>
                <a:ea typeface="华文新魏" panose="02010800040101010101" pitchFamily="2" charset="-122"/>
              </a:rPr>
              <a:t>IRQ</a:t>
            </a:r>
            <a:r>
              <a:rPr lang="zh-CN" altLang="en-US" sz="2000" b="1">
                <a:latin typeface="华文新魏" panose="02010800040101010101" pitchFamily="2" charset="-122"/>
                <a:ea typeface="华文新魏" panose="02010800040101010101" pitchFamily="2" charset="-122"/>
              </a:rPr>
              <a:t>禁止</a:t>
            </a:r>
            <a:endParaRPr lang="zh-CN" altLang="en-US" sz="2000" b="1">
              <a:latin typeface="华文新魏" panose="02010800040101010101" pitchFamily="2" charset="-122"/>
              <a:ea typeface="华文新魏" panose="02010800040101010101" pitchFamily="2" charset="-122"/>
            </a:endParaRPr>
          </a:p>
        </p:txBody>
      </p:sp>
      <p:sp>
        <p:nvSpPr>
          <p:cNvPr id="844867" name="Text Box 67"/>
          <p:cNvSpPr txBox="1">
            <a:spLocks noChangeArrowheads="1"/>
          </p:cNvSpPr>
          <p:nvPr/>
        </p:nvSpPr>
        <p:spPr bwMode="auto">
          <a:xfrm>
            <a:off x="7315200" y="5205402"/>
            <a:ext cx="1295400" cy="396875"/>
          </a:xfrm>
          <a:prstGeom prst="rect">
            <a:avLst/>
          </a:prstGeom>
          <a:noFill/>
          <a:ln w="9525">
            <a:noFill/>
            <a:miter lim="800000"/>
          </a:ln>
          <a:effectLst/>
        </p:spPr>
        <p:txBody>
          <a:bodyPr>
            <a:spAutoFit/>
          </a:bodyPr>
          <a:lstStyle/>
          <a:p>
            <a:pPr algn="l">
              <a:spcBef>
                <a:spcPct val="50000"/>
              </a:spcBef>
            </a:pPr>
            <a:r>
              <a:rPr lang="en-US" altLang="zh-CN" sz="2000" b="1">
                <a:latin typeface="华文新魏" panose="02010800040101010101" pitchFamily="2" charset="-122"/>
                <a:ea typeface="华文新魏" panose="02010800040101010101" pitchFamily="2" charset="-122"/>
              </a:rPr>
              <a:t>FIQ</a:t>
            </a:r>
            <a:r>
              <a:rPr lang="zh-CN" altLang="en-US" sz="2000" b="1">
                <a:latin typeface="华文新魏" panose="02010800040101010101" pitchFamily="2" charset="-122"/>
                <a:ea typeface="华文新魏" panose="02010800040101010101" pitchFamily="2" charset="-122"/>
              </a:rPr>
              <a:t>禁止</a:t>
            </a:r>
            <a:endParaRPr lang="zh-CN" altLang="en-US" sz="2000" b="1">
              <a:latin typeface="华文新魏" panose="02010800040101010101" pitchFamily="2" charset="-122"/>
              <a:ea typeface="华文新魏" panose="02010800040101010101" pitchFamily="2" charset="-122"/>
            </a:endParaRPr>
          </a:p>
        </p:txBody>
      </p:sp>
      <p:sp>
        <p:nvSpPr>
          <p:cNvPr id="844868" name="Text Box 68"/>
          <p:cNvSpPr txBox="1">
            <a:spLocks noChangeArrowheads="1"/>
          </p:cNvSpPr>
          <p:nvPr/>
        </p:nvSpPr>
        <p:spPr bwMode="auto">
          <a:xfrm>
            <a:off x="7315200" y="4824402"/>
            <a:ext cx="1828800" cy="400110"/>
          </a:xfrm>
          <a:prstGeom prst="rect">
            <a:avLst/>
          </a:prstGeom>
          <a:noFill/>
          <a:ln w="9525">
            <a:noFill/>
            <a:miter lim="800000"/>
          </a:ln>
          <a:effectLst/>
        </p:spPr>
        <p:txBody>
          <a:bodyPr wrap="square">
            <a:spAutoFit/>
          </a:bodyPr>
          <a:lstStyle/>
          <a:p>
            <a:pPr algn="l">
              <a:spcBef>
                <a:spcPct val="50000"/>
              </a:spcBef>
            </a:pPr>
            <a:r>
              <a:rPr lang="en-US" altLang="zh-CN" sz="2000" b="1" dirty="0">
                <a:latin typeface="等线" panose="02010600030101010101" pitchFamily="2" charset="-122"/>
                <a:ea typeface="等线" panose="02010600030101010101" pitchFamily="2" charset="-122"/>
              </a:rPr>
              <a:t>Thumb</a:t>
            </a:r>
            <a:r>
              <a:rPr lang="zh-CN" altLang="en-US" sz="2000" b="1" dirty="0" smtClean="0">
                <a:latin typeface="华文新魏" panose="02010800040101010101" pitchFamily="2" charset="-122"/>
                <a:ea typeface="华文新魏" panose="02010800040101010101" pitchFamily="2" charset="-122"/>
              </a:rPr>
              <a:t>状态</a:t>
            </a:r>
            <a:r>
              <a:rPr lang="zh-CN" altLang="en-US" sz="2000" b="1" dirty="0">
                <a:latin typeface="华文新魏" panose="02010800040101010101" pitchFamily="2" charset="-122"/>
                <a:ea typeface="华文新魏" panose="02010800040101010101" pitchFamily="2" charset="-122"/>
              </a:rPr>
              <a:t>位</a:t>
            </a:r>
            <a:endParaRPr lang="zh-CN" altLang="en-US" sz="2000" b="1" dirty="0">
              <a:latin typeface="华文新魏" panose="02010800040101010101" pitchFamily="2" charset="-122"/>
              <a:ea typeface="华文新魏" panose="02010800040101010101" pitchFamily="2" charset="-122"/>
            </a:endParaRPr>
          </a:p>
        </p:txBody>
      </p:sp>
      <p:grpSp>
        <p:nvGrpSpPr>
          <p:cNvPr id="844869" name="Group 69"/>
          <p:cNvGrpSpPr/>
          <p:nvPr/>
        </p:nvGrpSpPr>
        <p:grpSpPr bwMode="auto">
          <a:xfrm>
            <a:off x="6324600" y="4062402"/>
            <a:ext cx="1752600" cy="533400"/>
            <a:chOff x="3984" y="2496"/>
            <a:chExt cx="1104" cy="336"/>
          </a:xfrm>
        </p:grpSpPr>
        <p:sp>
          <p:nvSpPr>
            <p:cNvPr id="844870" name="Line 70"/>
            <p:cNvSpPr>
              <a:spLocks noChangeShapeType="1"/>
            </p:cNvSpPr>
            <p:nvPr/>
          </p:nvSpPr>
          <p:spPr bwMode="auto">
            <a:xfrm>
              <a:off x="3984" y="2496"/>
              <a:ext cx="0" cy="144"/>
            </a:xfrm>
            <a:prstGeom prst="line">
              <a:avLst/>
            </a:prstGeom>
            <a:noFill/>
            <a:ln w="9525">
              <a:solidFill>
                <a:schemeClr val="tx1"/>
              </a:solidFill>
              <a:round/>
            </a:ln>
            <a:effectLst/>
          </p:spPr>
          <p:txBody>
            <a:bodyPr anchor="ctr"/>
            <a:lstStyle/>
            <a:p>
              <a:endParaRPr lang="zh-CN" altLang="en-US"/>
            </a:p>
          </p:txBody>
        </p:sp>
        <p:sp>
          <p:nvSpPr>
            <p:cNvPr id="844871" name="Line 71"/>
            <p:cNvSpPr>
              <a:spLocks noChangeShapeType="1"/>
            </p:cNvSpPr>
            <p:nvPr/>
          </p:nvSpPr>
          <p:spPr bwMode="auto">
            <a:xfrm>
              <a:off x="5088" y="2496"/>
              <a:ext cx="0" cy="144"/>
            </a:xfrm>
            <a:prstGeom prst="line">
              <a:avLst/>
            </a:prstGeom>
            <a:noFill/>
            <a:ln w="9525">
              <a:solidFill>
                <a:schemeClr val="tx1"/>
              </a:solidFill>
              <a:round/>
            </a:ln>
            <a:effectLst/>
          </p:spPr>
          <p:txBody>
            <a:bodyPr anchor="ctr"/>
            <a:lstStyle/>
            <a:p>
              <a:endParaRPr lang="zh-CN" altLang="en-US"/>
            </a:p>
          </p:txBody>
        </p:sp>
        <p:sp>
          <p:nvSpPr>
            <p:cNvPr id="844872" name="Line 72"/>
            <p:cNvSpPr>
              <a:spLocks noChangeShapeType="1"/>
            </p:cNvSpPr>
            <p:nvPr/>
          </p:nvSpPr>
          <p:spPr bwMode="auto">
            <a:xfrm flipV="1">
              <a:off x="3984" y="2640"/>
              <a:ext cx="1104" cy="0"/>
            </a:xfrm>
            <a:prstGeom prst="line">
              <a:avLst/>
            </a:prstGeom>
            <a:noFill/>
            <a:ln w="9525">
              <a:solidFill>
                <a:schemeClr val="tx1"/>
              </a:solidFill>
              <a:round/>
            </a:ln>
            <a:effectLst/>
          </p:spPr>
          <p:txBody>
            <a:bodyPr anchor="ctr"/>
            <a:lstStyle/>
            <a:p>
              <a:endParaRPr lang="zh-CN" altLang="en-US"/>
            </a:p>
          </p:txBody>
        </p:sp>
        <p:sp>
          <p:nvSpPr>
            <p:cNvPr id="844873" name="Line 73"/>
            <p:cNvSpPr>
              <a:spLocks noChangeShapeType="1"/>
            </p:cNvSpPr>
            <p:nvPr/>
          </p:nvSpPr>
          <p:spPr bwMode="auto">
            <a:xfrm>
              <a:off x="4464" y="2640"/>
              <a:ext cx="0" cy="192"/>
            </a:xfrm>
            <a:prstGeom prst="line">
              <a:avLst/>
            </a:prstGeom>
            <a:noFill/>
            <a:ln w="9525">
              <a:solidFill>
                <a:schemeClr val="tx1"/>
              </a:solidFill>
              <a:round/>
            </a:ln>
            <a:effectLst/>
          </p:spPr>
          <p:txBody>
            <a:bodyPr anchor="ctr"/>
            <a:lstStyle/>
            <a:p>
              <a:endParaRPr lang="zh-CN" altLang="en-US"/>
            </a:p>
          </p:txBody>
        </p:sp>
        <p:sp>
          <p:nvSpPr>
            <p:cNvPr id="844874" name="Line 74"/>
            <p:cNvSpPr>
              <a:spLocks noChangeShapeType="1"/>
            </p:cNvSpPr>
            <p:nvPr/>
          </p:nvSpPr>
          <p:spPr bwMode="auto">
            <a:xfrm flipV="1">
              <a:off x="4464" y="2832"/>
              <a:ext cx="144" cy="0"/>
            </a:xfrm>
            <a:prstGeom prst="line">
              <a:avLst/>
            </a:prstGeom>
            <a:noFill/>
            <a:ln w="9525">
              <a:solidFill>
                <a:schemeClr val="tx1"/>
              </a:solidFill>
              <a:round/>
            </a:ln>
            <a:effectLst/>
          </p:spPr>
          <p:txBody>
            <a:bodyPr anchor="ctr"/>
            <a:lstStyle/>
            <a:p>
              <a:endParaRPr lang="zh-CN" altLang="en-US"/>
            </a:p>
          </p:txBody>
        </p:sp>
      </p:grpSp>
      <p:sp>
        <p:nvSpPr>
          <p:cNvPr id="844875" name="Text Box 75"/>
          <p:cNvSpPr txBox="1">
            <a:spLocks noChangeArrowheads="1"/>
          </p:cNvSpPr>
          <p:nvPr/>
        </p:nvSpPr>
        <p:spPr bwMode="auto">
          <a:xfrm>
            <a:off x="7315200" y="4443402"/>
            <a:ext cx="1295400" cy="396875"/>
          </a:xfrm>
          <a:prstGeom prst="rect">
            <a:avLst/>
          </a:prstGeom>
          <a:noFill/>
          <a:ln w="9525">
            <a:noFill/>
            <a:miter lim="800000"/>
          </a:ln>
          <a:effectLst/>
        </p:spPr>
        <p:txBody>
          <a:bodyPr>
            <a:spAutoFit/>
          </a:bodyPr>
          <a:lstStyle/>
          <a:p>
            <a:pPr algn="l">
              <a:spcBef>
                <a:spcPct val="50000"/>
              </a:spcBef>
            </a:pPr>
            <a:r>
              <a:rPr lang="zh-CN" altLang="en-US" sz="2000" b="1">
                <a:latin typeface="华文新魏" panose="02010800040101010101" pitchFamily="2" charset="-122"/>
                <a:ea typeface="华文新魏" panose="02010800040101010101" pitchFamily="2" charset="-122"/>
              </a:rPr>
              <a:t>模式位</a:t>
            </a:r>
            <a:endParaRPr lang="zh-CN" altLang="en-US" sz="2000" b="1">
              <a:latin typeface="华文新魏" panose="02010800040101010101" pitchFamily="2" charset="-122"/>
              <a:ea typeface="华文新魏" panose="02010800040101010101" pitchFamily="2" charset="-122"/>
            </a:endParaRPr>
          </a:p>
        </p:txBody>
      </p:sp>
      <p:sp>
        <p:nvSpPr>
          <p:cNvPr id="844876" name="Rectangle 76"/>
          <p:cNvSpPr>
            <a:spLocks noChangeArrowheads="1"/>
          </p:cNvSpPr>
          <p:nvPr/>
        </p:nvSpPr>
        <p:spPr bwMode="auto">
          <a:xfrm>
            <a:off x="6096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N</a:t>
            </a:r>
            <a:endParaRPr lang="en-US" altLang="zh-CN" sz="2000" b="1">
              <a:latin typeface="华文新魏" panose="02010800040101010101" pitchFamily="2" charset="-122"/>
              <a:ea typeface="华文新魏" panose="02010800040101010101" pitchFamily="2" charset="-122"/>
            </a:endParaRPr>
          </a:p>
        </p:txBody>
      </p:sp>
      <p:sp>
        <p:nvSpPr>
          <p:cNvPr id="844877" name="Rectangle 77"/>
          <p:cNvSpPr>
            <a:spLocks noChangeArrowheads="1"/>
          </p:cNvSpPr>
          <p:nvPr/>
        </p:nvSpPr>
        <p:spPr bwMode="auto">
          <a:xfrm>
            <a:off x="10668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Z</a:t>
            </a:r>
            <a:endParaRPr lang="en-US" altLang="zh-CN" sz="2000" b="1">
              <a:latin typeface="华文新魏" panose="02010800040101010101" pitchFamily="2" charset="-122"/>
              <a:ea typeface="华文新魏" panose="02010800040101010101" pitchFamily="2" charset="-122"/>
            </a:endParaRPr>
          </a:p>
        </p:txBody>
      </p:sp>
      <p:sp>
        <p:nvSpPr>
          <p:cNvPr id="844878" name="Rectangle 78"/>
          <p:cNvSpPr>
            <a:spLocks noChangeArrowheads="1"/>
          </p:cNvSpPr>
          <p:nvPr/>
        </p:nvSpPr>
        <p:spPr bwMode="auto">
          <a:xfrm>
            <a:off x="15240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C</a:t>
            </a:r>
            <a:endParaRPr lang="en-US" altLang="zh-CN" sz="2000" b="1">
              <a:latin typeface="华文新魏" panose="02010800040101010101" pitchFamily="2" charset="-122"/>
              <a:ea typeface="华文新魏" panose="02010800040101010101" pitchFamily="2" charset="-122"/>
            </a:endParaRPr>
          </a:p>
        </p:txBody>
      </p:sp>
      <p:sp>
        <p:nvSpPr>
          <p:cNvPr id="844879" name="Rectangle 79"/>
          <p:cNvSpPr>
            <a:spLocks noChangeArrowheads="1"/>
          </p:cNvSpPr>
          <p:nvPr/>
        </p:nvSpPr>
        <p:spPr bwMode="auto">
          <a:xfrm>
            <a:off x="19812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V</a:t>
            </a:r>
            <a:endParaRPr lang="en-US" altLang="zh-CN" sz="2000" b="1">
              <a:latin typeface="华文新魏" panose="02010800040101010101" pitchFamily="2" charset="-122"/>
              <a:ea typeface="华文新魏" panose="02010800040101010101" pitchFamily="2" charset="-122"/>
            </a:endParaRPr>
          </a:p>
        </p:txBody>
      </p:sp>
      <p:sp>
        <p:nvSpPr>
          <p:cNvPr id="844880" name="Rectangle 80"/>
          <p:cNvSpPr>
            <a:spLocks noChangeArrowheads="1"/>
          </p:cNvSpPr>
          <p:nvPr/>
        </p:nvSpPr>
        <p:spPr bwMode="auto">
          <a:xfrm>
            <a:off x="47244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I</a:t>
            </a:r>
            <a:endParaRPr lang="en-US" altLang="zh-CN" sz="2000" b="1">
              <a:latin typeface="华文新魏" panose="02010800040101010101" pitchFamily="2" charset="-122"/>
              <a:ea typeface="华文新魏" panose="02010800040101010101" pitchFamily="2" charset="-122"/>
            </a:endParaRPr>
          </a:p>
        </p:txBody>
      </p:sp>
      <p:grpSp>
        <p:nvGrpSpPr>
          <p:cNvPr id="844881" name="Group 81"/>
          <p:cNvGrpSpPr/>
          <p:nvPr/>
        </p:nvGrpSpPr>
        <p:grpSpPr bwMode="auto">
          <a:xfrm>
            <a:off x="6096000" y="3605202"/>
            <a:ext cx="2286000" cy="457200"/>
            <a:chOff x="3888" y="960"/>
            <a:chExt cx="1440" cy="288"/>
          </a:xfrm>
        </p:grpSpPr>
        <p:sp>
          <p:nvSpPr>
            <p:cNvPr id="844882" name="Rectangle 82"/>
            <p:cNvSpPr>
              <a:spLocks noChangeArrowheads="1"/>
            </p:cNvSpPr>
            <p:nvPr/>
          </p:nvSpPr>
          <p:spPr bwMode="auto">
            <a:xfrm>
              <a:off x="5040" y="960"/>
              <a:ext cx="288" cy="288"/>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M0</a:t>
              </a:r>
              <a:endParaRPr lang="en-US" altLang="zh-CN" sz="2000" b="1">
                <a:latin typeface="华文新魏" panose="02010800040101010101" pitchFamily="2" charset="-122"/>
                <a:ea typeface="华文新魏" panose="02010800040101010101" pitchFamily="2" charset="-122"/>
              </a:endParaRPr>
            </a:p>
          </p:txBody>
        </p:sp>
        <p:sp>
          <p:nvSpPr>
            <p:cNvPr id="844883" name="Rectangle 83"/>
            <p:cNvSpPr>
              <a:spLocks noChangeArrowheads="1"/>
            </p:cNvSpPr>
            <p:nvPr/>
          </p:nvSpPr>
          <p:spPr bwMode="auto">
            <a:xfrm>
              <a:off x="4752" y="960"/>
              <a:ext cx="288" cy="288"/>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M1</a:t>
              </a:r>
              <a:endParaRPr lang="en-US" altLang="zh-CN" sz="2000" b="1">
                <a:latin typeface="华文新魏" panose="02010800040101010101" pitchFamily="2" charset="-122"/>
                <a:ea typeface="华文新魏" panose="02010800040101010101" pitchFamily="2" charset="-122"/>
              </a:endParaRPr>
            </a:p>
          </p:txBody>
        </p:sp>
        <p:sp>
          <p:nvSpPr>
            <p:cNvPr id="844884" name="Rectangle 84"/>
            <p:cNvSpPr>
              <a:spLocks noChangeArrowheads="1"/>
            </p:cNvSpPr>
            <p:nvPr/>
          </p:nvSpPr>
          <p:spPr bwMode="auto">
            <a:xfrm>
              <a:off x="4464" y="960"/>
              <a:ext cx="288" cy="288"/>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M2</a:t>
              </a:r>
              <a:endParaRPr lang="en-US" altLang="zh-CN" sz="2000" b="1">
                <a:latin typeface="华文新魏" panose="02010800040101010101" pitchFamily="2" charset="-122"/>
                <a:ea typeface="华文新魏" panose="02010800040101010101" pitchFamily="2" charset="-122"/>
              </a:endParaRPr>
            </a:p>
          </p:txBody>
        </p:sp>
        <p:sp>
          <p:nvSpPr>
            <p:cNvPr id="844885" name="Rectangle 85"/>
            <p:cNvSpPr>
              <a:spLocks noChangeArrowheads="1"/>
            </p:cNvSpPr>
            <p:nvPr/>
          </p:nvSpPr>
          <p:spPr bwMode="auto">
            <a:xfrm>
              <a:off x="4176" y="960"/>
              <a:ext cx="288" cy="288"/>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M3</a:t>
              </a:r>
              <a:endParaRPr lang="en-US" altLang="zh-CN" sz="2000" b="1">
                <a:latin typeface="华文新魏" panose="02010800040101010101" pitchFamily="2" charset="-122"/>
                <a:ea typeface="华文新魏" panose="02010800040101010101" pitchFamily="2" charset="-122"/>
              </a:endParaRPr>
            </a:p>
          </p:txBody>
        </p:sp>
        <p:sp>
          <p:nvSpPr>
            <p:cNvPr id="844886" name="Rectangle 86"/>
            <p:cNvSpPr>
              <a:spLocks noChangeArrowheads="1"/>
            </p:cNvSpPr>
            <p:nvPr/>
          </p:nvSpPr>
          <p:spPr bwMode="auto">
            <a:xfrm>
              <a:off x="3888" y="960"/>
              <a:ext cx="288" cy="288"/>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M4</a:t>
              </a:r>
              <a:endParaRPr lang="en-US" altLang="zh-CN" sz="2000" b="1">
                <a:latin typeface="华文新魏" panose="02010800040101010101" pitchFamily="2" charset="-122"/>
                <a:ea typeface="华文新魏" panose="02010800040101010101" pitchFamily="2" charset="-122"/>
              </a:endParaRPr>
            </a:p>
          </p:txBody>
        </p:sp>
      </p:grpSp>
      <p:sp>
        <p:nvSpPr>
          <p:cNvPr id="844887" name="Rectangle 87"/>
          <p:cNvSpPr>
            <a:spLocks noChangeArrowheads="1"/>
          </p:cNvSpPr>
          <p:nvPr/>
        </p:nvSpPr>
        <p:spPr bwMode="auto">
          <a:xfrm>
            <a:off x="56388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T</a:t>
            </a:r>
            <a:endParaRPr lang="en-US" altLang="zh-CN" sz="2000" b="1">
              <a:latin typeface="华文新魏" panose="02010800040101010101" pitchFamily="2" charset="-122"/>
              <a:ea typeface="华文新魏" panose="02010800040101010101" pitchFamily="2" charset="-122"/>
            </a:endParaRPr>
          </a:p>
        </p:txBody>
      </p:sp>
      <p:sp>
        <p:nvSpPr>
          <p:cNvPr id="844888" name="Rectangle 88"/>
          <p:cNvSpPr>
            <a:spLocks noChangeArrowheads="1"/>
          </p:cNvSpPr>
          <p:nvPr/>
        </p:nvSpPr>
        <p:spPr bwMode="auto">
          <a:xfrm>
            <a:off x="5181600" y="3605202"/>
            <a:ext cx="457200" cy="457200"/>
          </a:xfrm>
          <a:prstGeom prst="rect">
            <a:avLst/>
          </a:prstGeom>
          <a:solidFill>
            <a:srgbClr val="FF0000"/>
          </a:solidFill>
          <a:ln w="9525">
            <a:solidFill>
              <a:schemeClr val="tx1"/>
            </a:solidFill>
            <a:miter lim="800000"/>
          </a:ln>
          <a:effectLst/>
        </p:spPr>
        <p:txBody>
          <a:bodyPr wrap="none" anchor="ctr"/>
          <a:lstStyle/>
          <a:p>
            <a:r>
              <a:rPr lang="en-US" altLang="zh-CN" sz="2000" b="1">
                <a:latin typeface="华文新魏" panose="02010800040101010101" pitchFamily="2" charset="-122"/>
                <a:ea typeface="华文新魏" panose="02010800040101010101" pitchFamily="2" charset="-122"/>
              </a:rPr>
              <a:t>F</a:t>
            </a:r>
            <a:endParaRPr lang="en-US" altLang="zh-CN" sz="2000" b="1">
              <a:latin typeface="华文新魏" panose="02010800040101010101" pitchFamily="2" charset="-122"/>
              <a:ea typeface="华文新魏" panose="02010800040101010101" pitchFamily="2" charset="-122"/>
            </a:endParaRPr>
          </a:p>
        </p:txBody>
      </p:sp>
      <p:sp>
        <p:nvSpPr>
          <p:cNvPr id="844889" name="Text Box 89"/>
          <p:cNvSpPr txBox="1">
            <a:spLocks noChangeArrowheads="1"/>
          </p:cNvSpPr>
          <p:nvPr/>
        </p:nvSpPr>
        <p:spPr bwMode="auto">
          <a:xfrm>
            <a:off x="239268" y="1271636"/>
            <a:ext cx="3852890" cy="523220"/>
          </a:xfrm>
          <a:prstGeom prst="rect">
            <a:avLst/>
          </a:prstGeom>
          <a:noFill/>
          <a:ln w="9525">
            <a:noFill/>
            <a:miter lim="800000"/>
          </a:ln>
          <a:effectLst/>
        </p:spPr>
        <p:txBody>
          <a:bodyPr wrap="square">
            <a:spAutoFit/>
          </a:bodyPr>
          <a:lstStyle/>
          <a:p>
            <a:pPr>
              <a:spcBef>
                <a:spcPct val="50000"/>
              </a:spcBef>
            </a:pPr>
            <a:r>
              <a:rPr lang="en-US" altLang="zh-CN" sz="2800" b="1" dirty="0">
                <a:solidFill>
                  <a:srgbClr val="0000FF"/>
                </a:solidFill>
                <a:latin typeface="等线 Light" panose="02010600030101010101" pitchFamily="2" charset="-122"/>
                <a:ea typeface="等线 Light" panose="02010600030101010101" pitchFamily="2" charset="-122"/>
              </a:rPr>
              <a:t>CPSR</a:t>
            </a:r>
            <a:r>
              <a:rPr lang="zh-CN" altLang="en-US" sz="2800" b="1" dirty="0">
                <a:solidFill>
                  <a:srgbClr val="0000FF"/>
                </a:solidFill>
                <a:latin typeface="等线 Light" panose="02010600030101010101" pitchFamily="2" charset="-122"/>
                <a:ea typeface="等线 Light" panose="02010600030101010101" pitchFamily="2" charset="-122"/>
              </a:rPr>
              <a:t>寄存器的格式</a:t>
            </a:r>
            <a:endParaRPr lang="zh-CN" altLang="en-US" sz="2800" b="1" dirty="0">
              <a:solidFill>
                <a:srgbClr val="0000FF"/>
              </a:solidFill>
              <a:latin typeface="等线 Light" panose="02010600030101010101" pitchFamily="2" charset="-122"/>
              <a:ea typeface="等线 Light" panose="02010600030101010101" pitchFamily="2" charset="-122"/>
            </a:endParaRPr>
          </a:p>
        </p:txBody>
      </p:sp>
      <p:sp>
        <p:nvSpPr>
          <p:cNvPr id="93"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44889"/>
                                        </p:tgtEl>
                                        <p:attrNameLst>
                                          <p:attrName>style.visibility</p:attrName>
                                        </p:attrNameLst>
                                      </p:cBhvr>
                                      <p:to>
                                        <p:strVal val="visible"/>
                                      </p:to>
                                    </p:set>
                                    <p:anim calcmode="lin" valueType="num">
                                      <p:cBhvr additive="base">
                                        <p:cTn id="7" dur="500" fill="hold"/>
                                        <p:tgtEl>
                                          <p:spTgt spid="844889"/>
                                        </p:tgtEl>
                                        <p:attrNameLst>
                                          <p:attrName>ppt_x</p:attrName>
                                        </p:attrNameLst>
                                      </p:cBhvr>
                                      <p:tavLst>
                                        <p:tav tm="0">
                                          <p:val>
                                            <p:strVal val="1+#ppt_w/2"/>
                                          </p:val>
                                        </p:tav>
                                        <p:tav tm="100000">
                                          <p:val>
                                            <p:strVal val="#ppt_x"/>
                                          </p:val>
                                        </p:tav>
                                      </p:tavLst>
                                    </p:anim>
                                    <p:anim calcmode="lin" valueType="num">
                                      <p:cBhvr additive="base">
                                        <p:cTn id="8" dur="500" fill="hold"/>
                                        <p:tgtEl>
                                          <p:spTgt spid="8448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44802"/>
                                        </p:tgtEl>
                                        <p:attrNameLst>
                                          <p:attrName>style.visibility</p:attrName>
                                        </p:attrNameLst>
                                      </p:cBhvr>
                                      <p:to>
                                        <p:strVal val="visible"/>
                                      </p:to>
                                    </p:set>
                                    <p:animEffect transition="in" filter="wipe(left)">
                                      <p:cBhvr>
                                        <p:cTn id="12" dur="500"/>
                                        <p:tgtEl>
                                          <p:spTgt spid="84480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844823"/>
                                        </p:tgtEl>
                                        <p:attrNameLst>
                                          <p:attrName>style.visibility</p:attrName>
                                        </p:attrNameLst>
                                      </p:cBhvr>
                                      <p:to>
                                        <p:strVal val="visible"/>
                                      </p:to>
                                    </p:set>
                                    <p:animEffect transition="in" filter="slide(fromBottom)">
                                      <p:cBhvr>
                                        <p:cTn id="16" dur="500"/>
                                        <p:tgtEl>
                                          <p:spTgt spid="844823"/>
                                        </p:tgtEl>
                                      </p:cBhvr>
                                    </p:animEffect>
                                  </p:childTnLst>
                                </p:cTn>
                              </p:par>
                            </p:childTnLst>
                          </p:cTn>
                        </p:par>
                        <p:par>
                          <p:cTn id="17" fill="hold">
                            <p:stCondLst>
                              <p:cond delay="1500"/>
                            </p:stCondLst>
                            <p:childTnLst>
                              <p:par>
                                <p:cTn id="18" presetID="16" presetClass="entr" presetSubtype="37" fill="hold" grpId="0" nodeType="afterEffect">
                                  <p:stCondLst>
                                    <p:cond delay="0"/>
                                  </p:stCondLst>
                                  <p:childTnLst>
                                    <p:set>
                                      <p:cBhvr>
                                        <p:cTn id="19" dur="1" fill="hold">
                                          <p:stCondLst>
                                            <p:cond delay="0"/>
                                          </p:stCondLst>
                                        </p:cTn>
                                        <p:tgtEl>
                                          <p:spTgt spid="844828"/>
                                        </p:tgtEl>
                                        <p:attrNameLst>
                                          <p:attrName>style.visibility</p:attrName>
                                        </p:attrNameLst>
                                      </p:cBhvr>
                                      <p:to>
                                        <p:strVal val="visible"/>
                                      </p:to>
                                    </p:set>
                                    <p:animEffect transition="in" filter="barn(outVertical)">
                                      <p:cBhvr>
                                        <p:cTn id="20" dur="500"/>
                                        <p:tgtEl>
                                          <p:spTgt spid="844828"/>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844830"/>
                                        </p:tgtEl>
                                        <p:attrNameLst>
                                          <p:attrName>style.visibility</p:attrName>
                                        </p:attrNameLst>
                                      </p:cBhvr>
                                      <p:to>
                                        <p:strVal val="visible"/>
                                      </p:to>
                                    </p:set>
                                    <p:animEffect transition="in" filter="slide(fromBottom)">
                                      <p:cBhvr>
                                        <p:cTn id="24" dur="500"/>
                                        <p:tgtEl>
                                          <p:spTgt spid="844830"/>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844829"/>
                                        </p:tgtEl>
                                        <p:attrNameLst>
                                          <p:attrName>style.visibility</p:attrName>
                                        </p:attrNameLst>
                                      </p:cBhvr>
                                      <p:to>
                                        <p:strVal val="visible"/>
                                      </p:to>
                                    </p:set>
                                    <p:animEffect transition="in" filter="barn(outVertical)">
                                      <p:cBhvr>
                                        <p:cTn id="28" dur="500"/>
                                        <p:tgtEl>
                                          <p:spTgt spid="844829"/>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844835"/>
                                        </p:tgtEl>
                                        <p:attrNameLst>
                                          <p:attrName>style.visibility</p:attrName>
                                        </p:attrNameLst>
                                      </p:cBhvr>
                                      <p:to>
                                        <p:strVal val="visible"/>
                                      </p:to>
                                    </p:set>
                                    <p:animEffect transition="in" filter="slide(fromBottom)">
                                      <p:cBhvr>
                                        <p:cTn id="32" dur="500"/>
                                        <p:tgtEl>
                                          <p:spTgt spid="844835"/>
                                        </p:tgtEl>
                                      </p:cBhvr>
                                    </p:animEffect>
                                  </p:childTnLst>
                                </p:cTn>
                              </p:par>
                            </p:childTnLst>
                          </p:cTn>
                        </p:par>
                        <p:par>
                          <p:cTn id="33" fill="hold">
                            <p:stCondLst>
                              <p:cond delay="3500"/>
                            </p:stCondLst>
                            <p:childTnLst>
                              <p:par>
                                <p:cTn id="34" presetID="16" presetClass="entr" presetSubtype="37" fill="hold" grpId="0" nodeType="afterEffect">
                                  <p:stCondLst>
                                    <p:cond delay="0"/>
                                  </p:stCondLst>
                                  <p:childTnLst>
                                    <p:set>
                                      <p:cBhvr>
                                        <p:cTn id="35" dur="1" fill="hold">
                                          <p:stCondLst>
                                            <p:cond delay="0"/>
                                          </p:stCondLst>
                                        </p:cTn>
                                        <p:tgtEl>
                                          <p:spTgt spid="844840"/>
                                        </p:tgtEl>
                                        <p:attrNameLst>
                                          <p:attrName>style.visibility</p:attrName>
                                        </p:attrNameLst>
                                      </p:cBhvr>
                                      <p:to>
                                        <p:strVal val="visible"/>
                                      </p:to>
                                    </p:set>
                                    <p:animEffect transition="in" filter="barn(outVertical)">
                                      <p:cBhvr>
                                        <p:cTn id="36" dur="500"/>
                                        <p:tgtEl>
                                          <p:spTgt spid="844840"/>
                                        </p:tgtEl>
                                      </p:cBhvr>
                                    </p:animEffect>
                                  </p:childTnLst>
                                </p:cTn>
                              </p:par>
                            </p:childTnLst>
                          </p:cTn>
                        </p:par>
                      </p:childTnLst>
                    </p:cTn>
                  </p:par>
                  <p:par>
                    <p:cTn id="37" fill="hold">
                      <p:stCondLst>
                        <p:cond delay="indefinite"/>
                      </p:stCondLst>
                      <p:childTnLst>
                        <p:par>
                          <p:cTn id="38" fill="hold">
                            <p:stCondLst>
                              <p:cond delay="0"/>
                            </p:stCondLst>
                            <p:childTnLst>
                              <p:par>
                                <p:cTn id="39" presetID="11" presetClass="entr" presetSubtype="0" fill="hold" grpId="0" nodeType="clickEffect">
                                  <p:stCondLst>
                                    <p:cond delay="0"/>
                                  </p:stCondLst>
                                  <p:childTnLst>
                                    <p:set>
                                      <p:cBhvr>
                                        <p:cTn id="40" dur="1000">
                                          <p:stCondLst>
                                            <p:cond delay="0"/>
                                          </p:stCondLst>
                                        </p:cTn>
                                        <p:tgtEl>
                                          <p:spTgt spid="844876"/>
                                        </p:tgtEl>
                                        <p:attrNameLst>
                                          <p:attrName>style.visibility</p:attrName>
                                        </p:attrNameLst>
                                      </p:cBhvr>
                                      <p:to>
                                        <p:strVal val="visible"/>
                                      </p:to>
                                    </p:se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844850"/>
                                        </p:tgtEl>
                                        <p:attrNameLst>
                                          <p:attrName>style.visibility</p:attrName>
                                        </p:attrNameLst>
                                      </p:cBhvr>
                                      <p:to>
                                        <p:strVal val="visible"/>
                                      </p:to>
                                    </p:set>
                                    <p:animEffect transition="in" filter="wipe(left)">
                                      <p:cBhvr>
                                        <p:cTn id="44" dur="500"/>
                                        <p:tgtEl>
                                          <p:spTgt spid="844850"/>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844865"/>
                                        </p:tgtEl>
                                        <p:attrNameLst>
                                          <p:attrName>style.visibility</p:attrName>
                                        </p:attrNameLst>
                                      </p:cBhvr>
                                      <p:to>
                                        <p:strVal val="visible"/>
                                      </p:to>
                                    </p:set>
                                    <p:animEffect transition="in" filter="wipe(left)">
                                      <p:cBhvr>
                                        <p:cTn id="48" dur="500"/>
                                        <p:tgtEl>
                                          <p:spTgt spid="844865"/>
                                        </p:tgtEl>
                                      </p:cBhvr>
                                    </p:animEffect>
                                  </p:childTnLst>
                                </p:cTn>
                              </p:par>
                            </p:childTnLst>
                          </p:cTn>
                        </p:par>
                      </p:childTnLst>
                    </p:cTn>
                  </p:par>
                  <p:par>
                    <p:cTn id="49" fill="hold">
                      <p:stCondLst>
                        <p:cond delay="indefinite"/>
                      </p:stCondLst>
                      <p:childTnLst>
                        <p:par>
                          <p:cTn id="50" fill="hold">
                            <p:stCondLst>
                              <p:cond delay="0"/>
                            </p:stCondLst>
                            <p:childTnLst>
                              <p:par>
                                <p:cTn id="51" presetID="11" presetClass="entr" presetSubtype="0" fill="hold" grpId="0" nodeType="clickEffect">
                                  <p:stCondLst>
                                    <p:cond delay="0"/>
                                  </p:stCondLst>
                                  <p:childTnLst>
                                    <p:set>
                                      <p:cBhvr>
                                        <p:cTn id="52" dur="1000">
                                          <p:stCondLst>
                                            <p:cond delay="0"/>
                                          </p:stCondLst>
                                        </p:cTn>
                                        <p:tgtEl>
                                          <p:spTgt spid="84487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4847"/>
                                        </p:tgtEl>
                                        <p:attrNameLst>
                                          <p:attrName>style.visibility</p:attrName>
                                        </p:attrNameLst>
                                      </p:cBhvr>
                                      <p:to>
                                        <p:strVal val="visible"/>
                                      </p:to>
                                    </p:set>
                                    <p:animEffect transition="in" filter="wipe(left)">
                                      <p:cBhvr>
                                        <p:cTn id="56" dur="500"/>
                                        <p:tgtEl>
                                          <p:spTgt spid="844847"/>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844864"/>
                                        </p:tgtEl>
                                        <p:attrNameLst>
                                          <p:attrName>style.visibility</p:attrName>
                                        </p:attrNameLst>
                                      </p:cBhvr>
                                      <p:to>
                                        <p:strVal val="visible"/>
                                      </p:to>
                                    </p:set>
                                    <p:animEffect transition="in" filter="wipe(left)">
                                      <p:cBhvr>
                                        <p:cTn id="60" dur="500"/>
                                        <p:tgtEl>
                                          <p:spTgt spid="844864"/>
                                        </p:tgtEl>
                                      </p:cBhvr>
                                    </p:animEffect>
                                  </p:childTnLst>
                                </p:cTn>
                              </p:par>
                            </p:childTnLst>
                          </p:cTn>
                        </p:par>
                      </p:childTnLst>
                    </p:cTn>
                  </p:par>
                  <p:par>
                    <p:cTn id="61" fill="hold">
                      <p:stCondLst>
                        <p:cond delay="indefinite"/>
                      </p:stCondLst>
                      <p:childTnLst>
                        <p:par>
                          <p:cTn id="62" fill="hold">
                            <p:stCondLst>
                              <p:cond delay="0"/>
                            </p:stCondLst>
                            <p:childTnLst>
                              <p:par>
                                <p:cTn id="63" presetID="11" presetClass="entr" presetSubtype="0" fill="hold" grpId="0" nodeType="clickEffect">
                                  <p:stCondLst>
                                    <p:cond delay="0"/>
                                  </p:stCondLst>
                                  <p:childTnLst>
                                    <p:set>
                                      <p:cBhvr>
                                        <p:cTn id="64" dur="1000">
                                          <p:stCondLst>
                                            <p:cond delay="0"/>
                                          </p:stCondLst>
                                        </p:cTn>
                                        <p:tgtEl>
                                          <p:spTgt spid="844878"/>
                                        </p:tgtEl>
                                        <p:attrNameLst>
                                          <p:attrName>style.visibility</p:attrName>
                                        </p:attrNameLst>
                                      </p:cBhvr>
                                      <p:to>
                                        <p:strVal val="visible"/>
                                      </p:to>
                                    </p:se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844844"/>
                                        </p:tgtEl>
                                        <p:attrNameLst>
                                          <p:attrName>style.visibility</p:attrName>
                                        </p:attrNameLst>
                                      </p:cBhvr>
                                      <p:to>
                                        <p:strVal val="visible"/>
                                      </p:to>
                                    </p:set>
                                    <p:animEffect transition="in" filter="wipe(left)">
                                      <p:cBhvr>
                                        <p:cTn id="68" dur="500"/>
                                        <p:tgtEl>
                                          <p:spTgt spid="844844"/>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844863"/>
                                        </p:tgtEl>
                                        <p:attrNameLst>
                                          <p:attrName>style.visibility</p:attrName>
                                        </p:attrNameLst>
                                      </p:cBhvr>
                                      <p:to>
                                        <p:strVal val="visible"/>
                                      </p:to>
                                    </p:set>
                                    <p:animEffect transition="in" filter="wipe(left)">
                                      <p:cBhvr>
                                        <p:cTn id="72" dur="500"/>
                                        <p:tgtEl>
                                          <p:spTgt spid="844863"/>
                                        </p:tgtEl>
                                      </p:cBhvr>
                                    </p:animEffect>
                                  </p:childTnLst>
                                </p:cTn>
                              </p:par>
                            </p:childTnLst>
                          </p:cTn>
                        </p:par>
                      </p:childTnLst>
                    </p:cTn>
                  </p:par>
                  <p:par>
                    <p:cTn id="73" fill="hold">
                      <p:stCondLst>
                        <p:cond delay="indefinite"/>
                      </p:stCondLst>
                      <p:childTnLst>
                        <p:par>
                          <p:cTn id="74" fill="hold">
                            <p:stCondLst>
                              <p:cond delay="0"/>
                            </p:stCondLst>
                            <p:childTnLst>
                              <p:par>
                                <p:cTn id="75" presetID="11" presetClass="entr" presetSubtype="0" fill="hold" grpId="0" nodeType="clickEffect">
                                  <p:stCondLst>
                                    <p:cond delay="0"/>
                                  </p:stCondLst>
                                  <p:childTnLst>
                                    <p:set>
                                      <p:cBhvr>
                                        <p:cTn id="76" dur="1000">
                                          <p:stCondLst>
                                            <p:cond delay="0"/>
                                          </p:stCondLst>
                                        </p:cTn>
                                        <p:tgtEl>
                                          <p:spTgt spid="844879"/>
                                        </p:tgtEl>
                                        <p:attrNameLst>
                                          <p:attrName>style.visibility</p:attrName>
                                        </p:attrNameLst>
                                      </p:cBhvr>
                                      <p:to>
                                        <p:strVal val="visible"/>
                                      </p:to>
                                    </p:se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844841"/>
                                        </p:tgtEl>
                                        <p:attrNameLst>
                                          <p:attrName>style.visibility</p:attrName>
                                        </p:attrNameLst>
                                      </p:cBhvr>
                                      <p:to>
                                        <p:strVal val="visible"/>
                                      </p:to>
                                    </p:set>
                                    <p:animEffect transition="in" filter="wipe(left)">
                                      <p:cBhvr>
                                        <p:cTn id="80" dur="500"/>
                                        <p:tgtEl>
                                          <p:spTgt spid="844841"/>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844862"/>
                                        </p:tgtEl>
                                        <p:attrNameLst>
                                          <p:attrName>style.visibility</p:attrName>
                                        </p:attrNameLst>
                                      </p:cBhvr>
                                      <p:to>
                                        <p:strVal val="visible"/>
                                      </p:to>
                                    </p:set>
                                    <p:animEffect transition="in" filter="wipe(left)">
                                      <p:cBhvr>
                                        <p:cTn id="84" dur="500"/>
                                        <p:tgtEl>
                                          <p:spTgt spid="844862"/>
                                        </p:tgtEl>
                                      </p:cBhvr>
                                    </p:animEffect>
                                  </p:childTnLst>
                                </p:cTn>
                              </p:par>
                            </p:childTnLst>
                          </p:cTn>
                        </p:par>
                      </p:childTnLst>
                    </p:cTn>
                  </p:par>
                  <p:par>
                    <p:cTn id="85" fill="hold">
                      <p:stCondLst>
                        <p:cond delay="indefinite"/>
                      </p:stCondLst>
                      <p:childTnLst>
                        <p:par>
                          <p:cTn id="86" fill="hold">
                            <p:stCondLst>
                              <p:cond delay="0"/>
                            </p:stCondLst>
                            <p:childTnLst>
                              <p:par>
                                <p:cTn id="87" presetID="11" presetClass="entr" presetSubtype="0" fill="hold" grpId="0" nodeType="clickEffect">
                                  <p:stCondLst>
                                    <p:cond delay="0"/>
                                  </p:stCondLst>
                                  <p:childTnLst>
                                    <p:set>
                                      <p:cBhvr>
                                        <p:cTn id="88" dur="1000">
                                          <p:stCondLst>
                                            <p:cond delay="0"/>
                                          </p:stCondLst>
                                        </p:cTn>
                                        <p:tgtEl>
                                          <p:spTgt spid="844880"/>
                                        </p:tgtEl>
                                        <p:attrNameLst>
                                          <p:attrName>style.visibility</p:attrName>
                                        </p:attrNameLst>
                                      </p:cBhvr>
                                      <p:to>
                                        <p:strVal val="visible"/>
                                      </p:to>
                                    </p:se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844859"/>
                                        </p:tgtEl>
                                        <p:attrNameLst>
                                          <p:attrName>style.visibility</p:attrName>
                                        </p:attrNameLst>
                                      </p:cBhvr>
                                      <p:to>
                                        <p:strVal val="visible"/>
                                      </p:to>
                                    </p:set>
                                    <p:animEffect transition="in" filter="wipe(left)">
                                      <p:cBhvr>
                                        <p:cTn id="92" dur="500"/>
                                        <p:tgtEl>
                                          <p:spTgt spid="844859"/>
                                        </p:tgtEl>
                                      </p:cBhvr>
                                    </p:animEffect>
                                  </p:childTnLst>
                                </p:cTn>
                              </p:par>
                            </p:childTnLst>
                          </p:cTn>
                        </p:par>
                        <p:par>
                          <p:cTn id="93" fill="hold">
                            <p:stCondLst>
                              <p:cond delay="1500"/>
                            </p:stCondLst>
                            <p:childTnLst>
                              <p:par>
                                <p:cTn id="94" presetID="22" presetClass="entr" presetSubtype="8" fill="hold" grpId="0" nodeType="afterEffect">
                                  <p:stCondLst>
                                    <p:cond delay="0"/>
                                  </p:stCondLst>
                                  <p:childTnLst>
                                    <p:set>
                                      <p:cBhvr>
                                        <p:cTn id="95" dur="1" fill="hold">
                                          <p:stCondLst>
                                            <p:cond delay="0"/>
                                          </p:stCondLst>
                                        </p:cTn>
                                        <p:tgtEl>
                                          <p:spTgt spid="844866"/>
                                        </p:tgtEl>
                                        <p:attrNameLst>
                                          <p:attrName>style.visibility</p:attrName>
                                        </p:attrNameLst>
                                      </p:cBhvr>
                                      <p:to>
                                        <p:strVal val="visible"/>
                                      </p:to>
                                    </p:set>
                                    <p:animEffect transition="in" filter="wipe(left)">
                                      <p:cBhvr>
                                        <p:cTn id="96" dur="500"/>
                                        <p:tgtEl>
                                          <p:spTgt spid="844866"/>
                                        </p:tgtEl>
                                      </p:cBhvr>
                                    </p:animEffect>
                                  </p:childTnLst>
                                </p:cTn>
                              </p:par>
                            </p:childTnLst>
                          </p:cTn>
                        </p:par>
                      </p:childTnLst>
                    </p:cTn>
                  </p:par>
                  <p:par>
                    <p:cTn id="97" fill="hold">
                      <p:stCondLst>
                        <p:cond delay="indefinite"/>
                      </p:stCondLst>
                      <p:childTnLst>
                        <p:par>
                          <p:cTn id="98" fill="hold">
                            <p:stCondLst>
                              <p:cond delay="0"/>
                            </p:stCondLst>
                            <p:childTnLst>
                              <p:par>
                                <p:cTn id="99" presetID="11" presetClass="entr" presetSubtype="0" fill="hold" grpId="0" nodeType="clickEffect">
                                  <p:stCondLst>
                                    <p:cond delay="0"/>
                                  </p:stCondLst>
                                  <p:childTnLst>
                                    <p:set>
                                      <p:cBhvr>
                                        <p:cTn id="100" dur="1000">
                                          <p:stCondLst>
                                            <p:cond delay="0"/>
                                          </p:stCondLst>
                                        </p:cTn>
                                        <p:tgtEl>
                                          <p:spTgt spid="844888"/>
                                        </p:tgtEl>
                                        <p:attrNameLst>
                                          <p:attrName>style.visibility</p:attrName>
                                        </p:attrNameLst>
                                      </p:cBhvr>
                                      <p:to>
                                        <p:strVal val="visible"/>
                                      </p:to>
                                    </p:set>
                                  </p:childTnLst>
                                </p:cTn>
                              </p:par>
                            </p:childTnLst>
                          </p:cTn>
                        </p:par>
                        <p:par>
                          <p:cTn id="101" fill="hold">
                            <p:stCondLst>
                              <p:cond delay="1000"/>
                            </p:stCondLst>
                            <p:childTnLst>
                              <p:par>
                                <p:cTn id="102" presetID="22" presetClass="entr" presetSubtype="8" fill="hold" nodeType="afterEffect">
                                  <p:stCondLst>
                                    <p:cond delay="0"/>
                                  </p:stCondLst>
                                  <p:childTnLst>
                                    <p:set>
                                      <p:cBhvr>
                                        <p:cTn id="103" dur="1" fill="hold">
                                          <p:stCondLst>
                                            <p:cond delay="0"/>
                                          </p:stCondLst>
                                        </p:cTn>
                                        <p:tgtEl>
                                          <p:spTgt spid="844856"/>
                                        </p:tgtEl>
                                        <p:attrNameLst>
                                          <p:attrName>style.visibility</p:attrName>
                                        </p:attrNameLst>
                                      </p:cBhvr>
                                      <p:to>
                                        <p:strVal val="visible"/>
                                      </p:to>
                                    </p:set>
                                    <p:animEffect transition="in" filter="wipe(left)">
                                      <p:cBhvr>
                                        <p:cTn id="104" dur="500"/>
                                        <p:tgtEl>
                                          <p:spTgt spid="844856"/>
                                        </p:tgtEl>
                                      </p:cBhvr>
                                    </p:animEffec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844867"/>
                                        </p:tgtEl>
                                        <p:attrNameLst>
                                          <p:attrName>style.visibility</p:attrName>
                                        </p:attrNameLst>
                                      </p:cBhvr>
                                      <p:to>
                                        <p:strVal val="visible"/>
                                      </p:to>
                                    </p:set>
                                    <p:animEffect transition="in" filter="wipe(left)">
                                      <p:cBhvr>
                                        <p:cTn id="108" dur="500"/>
                                        <p:tgtEl>
                                          <p:spTgt spid="844867"/>
                                        </p:tgtEl>
                                      </p:cBhvr>
                                    </p:animEffect>
                                  </p:childTnLst>
                                </p:cTn>
                              </p:par>
                            </p:childTnLst>
                          </p:cTn>
                        </p:par>
                      </p:childTnLst>
                    </p:cTn>
                  </p:par>
                  <p:par>
                    <p:cTn id="109" fill="hold">
                      <p:stCondLst>
                        <p:cond delay="indefinite"/>
                      </p:stCondLst>
                      <p:childTnLst>
                        <p:par>
                          <p:cTn id="110" fill="hold">
                            <p:stCondLst>
                              <p:cond delay="0"/>
                            </p:stCondLst>
                            <p:childTnLst>
                              <p:par>
                                <p:cTn id="111" presetID="11" presetClass="entr" presetSubtype="0" fill="hold" grpId="0" nodeType="clickEffect">
                                  <p:stCondLst>
                                    <p:cond delay="0"/>
                                  </p:stCondLst>
                                  <p:childTnLst>
                                    <p:set>
                                      <p:cBhvr>
                                        <p:cTn id="112" dur="1000">
                                          <p:stCondLst>
                                            <p:cond delay="0"/>
                                          </p:stCondLst>
                                        </p:cTn>
                                        <p:tgtEl>
                                          <p:spTgt spid="844887"/>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8" fill="hold" nodeType="afterEffect">
                                  <p:stCondLst>
                                    <p:cond delay="0"/>
                                  </p:stCondLst>
                                  <p:childTnLst>
                                    <p:set>
                                      <p:cBhvr>
                                        <p:cTn id="115" dur="1" fill="hold">
                                          <p:stCondLst>
                                            <p:cond delay="0"/>
                                          </p:stCondLst>
                                        </p:cTn>
                                        <p:tgtEl>
                                          <p:spTgt spid="844853"/>
                                        </p:tgtEl>
                                        <p:attrNameLst>
                                          <p:attrName>style.visibility</p:attrName>
                                        </p:attrNameLst>
                                      </p:cBhvr>
                                      <p:to>
                                        <p:strVal val="visible"/>
                                      </p:to>
                                    </p:set>
                                    <p:animEffect transition="in" filter="wipe(left)">
                                      <p:cBhvr>
                                        <p:cTn id="116" dur="500"/>
                                        <p:tgtEl>
                                          <p:spTgt spid="844853"/>
                                        </p:tgtEl>
                                      </p:cBhvr>
                                    </p:animEffect>
                                  </p:childTnLst>
                                </p:cTn>
                              </p:par>
                            </p:childTnLst>
                          </p:cTn>
                        </p:par>
                        <p:par>
                          <p:cTn id="117" fill="hold">
                            <p:stCondLst>
                              <p:cond delay="1500"/>
                            </p:stCondLst>
                            <p:childTnLst>
                              <p:par>
                                <p:cTn id="118" presetID="22" presetClass="entr" presetSubtype="8" fill="hold" grpId="0" nodeType="afterEffect">
                                  <p:stCondLst>
                                    <p:cond delay="0"/>
                                  </p:stCondLst>
                                  <p:childTnLst>
                                    <p:set>
                                      <p:cBhvr>
                                        <p:cTn id="119" dur="1" fill="hold">
                                          <p:stCondLst>
                                            <p:cond delay="0"/>
                                          </p:stCondLst>
                                        </p:cTn>
                                        <p:tgtEl>
                                          <p:spTgt spid="844868"/>
                                        </p:tgtEl>
                                        <p:attrNameLst>
                                          <p:attrName>style.visibility</p:attrName>
                                        </p:attrNameLst>
                                      </p:cBhvr>
                                      <p:to>
                                        <p:strVal val="visible"/>
                                      </p:to>
                                    </p:set>
                                    <p:animEffect transition="in" filter="wipe(left)">
                                      <p:cBhvr>
                                        <p:cTn id="120" dur="500"/>
                                        <p:tgtEl>
                                          <p:spTgt spid="844868"/>
                                        </p:tgtEl>
                                      </p:cBhvr>
                                    </p:animEffect>
                                  </p:childTnLst>
                                </p:cTn>
                              </p:par>
                            </p:childTnLst>
                          </p:cTn>
                        </p:par>
                      </p:childTnLst>
                    </p:cTn>
                  </p:par>
                  <p:par>
                    <p:cTn id="121" fill="hold">
                      <p:stCondLst>
                        <p:cond delay="indefinite"/>
                      </p:stCondLst>
                      <p:childTnLst>
                        <p:par>
                          <p:cTn id="122" fill="hold">
                            <p:stCondLst>
                              <p:cond delay="0"/>
                            </p:stCondLst>
                            <p:childTnLst>
                              <p:par>
                                <p:cTn id="123" presetID="11" presetClass="entr" presetSubtype="0" fill="hold" nodeType="clickEffect">
                                  <p:stCondLst>
                                    <p:cond delay="0"/>
                                  </p:stCondLst>
                                  <p:childTnLst>
                                    <p:set>
                                      <p:cBhvr>
                                        <p:cTn id="124" dur="1000">
                                          <p:stCondLst>
                                            <p:cond delay="0"/>
                                          </p:stCondLst>
                                        </p:cTn>
                                        <p:tgtEl>
                                          <p:spTgt spid="844881"/>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1" fill="hold" nodeType="afterEffect">
                                  <p:stCondLst>
                                    <p:cond delay="0"/>
                                  </p:stCondLst>
                                  <p:childTnLst>
                                    <p:set>
                                      <p:cBhvr>
                                        <p:cTn id="127" dur="1" fill="hold">
                                          <p:stCondLst>
                                            <p:cond delay="0"/>
                                          </p:stCondLst>
                                        </p:cTn>
                                        <p:tgtEl>
                                          <p:spTgt spid="844869"/>
                                        </p:tgtEl>
                                        <p:attrNameLst>
                                          <p:attrName>style.visibility</p:attrName>
                                        </p:attrNameLst>
                                      </p:cBhvr>
                                      <p:to>
                                        <p:strVal val="visible"/>
                                      </p:to>
                                    </p:set>
                                    <p:animEffect transition="in" filter="wipe(up)">
                                      <p:cBhvr>
                                        <p:cTn id="128" dur="500"/>
                                        <p:tgtEl>
                                          <p:spTgt spid="844869"/>
                                        </p:tgtEl>
                                      </p:cBhvr>
                                    </p:animEffect>
                                  </p:childTnLst>
                                </p:cTn>
                              </p:par>
                            </p:childTnLst>
                          </p:cTn>
                        </p:par>
                        <p:par>
                          <p:cTn id="129" fill="hold">
                            <p:stCondLst>
                              <p:cond delay="1500"/>
                            </p:stCondLst>
                            <p:childTnLst>
                              <p:par>
                                <p:cTn id="130" presetID="22" presetClass="entr" presetSubtype="8" fill="hold" grpId="0" nodeType="afterEffect">
                                  <p:stCondLst>
                                    <p:cond delay="0"/>
                                  </p:stCondLst>
                                  <p:childTnLst>
                                    <p:set>
                                      <p:cBhvr>
                                        <p:cTn id="131" dur="1" fill="hold">
                                          <p:stCondLst>
                                            <p:cond delay="0"/>
                                          </p:stCondLst>
                                        </p:cTn>
                                        <p:tgtEl>
                                          <p:spTgt spid="844875"/>
                                        </p:tgtEl>
                                        <p:attrNameLst>
                                          <p:attrName>style.visibility</p:attrName>
                                        </p:attrNameLst>
                                      </p:cBhvr>
                                      <p:to>
                                        <p:strVal val="visible"/>
                                      </p:to>
                                    </p:set>
                                    <p:animEffect transition="in" filter="wipe(left)">
                                      <p:cBhvr>
                                        <p:cTn id="132" dur="500"/>
                                        <p:tgtEl>
                                          <p:spTgt spid="844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28" grpId="0" autoUpdateAnimBg="0"/>
      <p:bldP spid="844829" grpId="0" autoUpdateAnimBg="0"/>
      <p:bldP spid="844840" grpId="0" autoUpdateAnimBg="0"/>
      <p:bldP spid="844862" grpId="0" autoUpdateAnimBg="0"/>
      <p:bldP spid="844863" grpId="0" autoUpdateAnimBg="0"/>
      <p:bldP spid="844864" grpId="0" autoUpdateAnimBg="0"/>
      <p:bldP spid="844865" grpId="0" autoUpdateAnimBg="0"/>
      <p:bldP spid="844866" grpId="0" autoUpdateAnimBg="0"/>
      <p:bldP spid="844867" grpId="0" autoUpdateAnimBg="0"/>
      <p:bldP spid="844868" grpId="0" autoUpdateAnimBg="0"/>
      <p:bldP spid="844875" grpId="0" autoUpdateAnimBg="0"/>
      <p:bldP spid="844876" grpId="0" animBg="1" autoUpdateAnimBg="0"/>
      <p:bldP spid="844877" grpId="0" animBg="1" autoUpdateAnimBg="0"/>
      <p:bldP spid="844878" grpId="0" animBg="1" autoUpdateAnimBg="0"/>
      <p:bldP spid="844879" grpId="0" animBg="1" autoUpdateAnimBg="0"/>
      <p:bldP spid="844880" grpId="0" animBg="1" autoUpdateAnimBg="0"/>
      <p:bldP spid="844887" grpId="0" animBg="1" autoUpdateAnimBg="0"/>
      <p:bldP spid="844888" grpId="0" animBg="1" autoUpdateAnimBg="0"/>
      <p:bldP spid="84488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7870A46-19AB-499A-A8B4-67818A49FFD3}" type="slidenum">
              <a:rPr lang="en-US" altLang="zh-CN"/>
            </a:fld>
            <a:endParaRPr lang="en-US" altLang="zh-CN" b="0"/>
          </a:p>
        </p:txBody>
      </p:sp>
      <p:sp>
        <p:nvSpPr>
          <p:cNvPr id="818179" name="Rectangle 3"/>
          <p:cNvSpPr>
            <a:spLocks noGrp="1" noChangeArrowheads="1"/>
          </p:cNvSpPr>
          <p:nvPr>
            <p:ph type="body" idx="1"/>
          </p:nvPr>
        </p:nvSpPr>
        <p:spPr>
          <a:xfrm>
            <a:off x="1182688" y="1428736"/>
            <a:ext cx="7772400" cy="685800"/>
          </a:xfrm>
          <a:noFill/>
        </p:spPr>
        <p:txBody>
          <a:bodyPr/>
          <a:lstStyle/>
          <a:p>
            <a:r>
              <a:rPr lang="zh-CN" altLang="en-US" b="1" dirty="0"/>
              <a:t>条件代码标志</a:t>
            </a:r>
            <a:endParaRPr lang="zh-CN" altLang="en-US" b="1" dirty="0"/>
          </a:p>
        </p:txBody>
      </p:sp>
      <p:sp>
        <p:nvSpPr>
          <p:cNvPr id="818180" name="Text Box 4"/>
          <p:cNvSpPr txBox="1">
            <a:spLocks noChangeArrowheads="1"/>
          </p:cNvSpPr>
          <p:nvPr/>
        </p:nvSpPr>
        <p:spPr bwMode="auto">
          <a:xfrm>
            <a:off x="1219200" y="2154223"/>
            <a:ext cx="7529264" cy="4401205"/>
          </a:xfrm>
          <a:prstGeom prst="rect">
            <a:avLst/>
          </a:prstGeom>
          <a:noFill/>
          <a:ln w="9525">
            <a:noFill/>
            <a:miter lim="800000"/>
          </a:ln>
          <a:effectLst/>
        </p:spPr>
        <p:txBody>
          <a:bodyPr wrap="square">
            <a:spAutoFit/>
          </a:bodyPr>
          <a:lstStyle/>
          <a:p>
            <a:pPr algn="l">
              <a:lnSpc>
                <a:spcPct val="150000"/>
              </a:lnSpc>
              <a:spcBef>
                <a:spcPct val="50000"/>
              </a:spcBef>
            </a:pPr>
            <a:r>
              <a:rPr lang="zh-CN" altLang="en-US" sz="2800" b="1" dirty="0">
                <a:latin typeface="微软雅黑 Light" panose="020B0502040204020203" pitchFamily="34" charset="-122"/>
                <a:ea typeface="微软雅黑 Light" panose="020B0502040204020203" pitchFamily="34" charset="-122"/>
              </a:rPr>
              <a:t>各标志位的含义如下：</a:t>
            </a:r>
            <a:endParaRPr lang="zh-CN" altLang="en-US" sz="2800" b="1" dirty="0">
              <a:latin typeface="微软雅黑 Light" panose="020B0502040204020203" pitchFamily="34" charset="-122"/>
              <a:ea typeface="微软雅黑 Light" panose="020B0502040204020203" pitchFamily="34" charset="-122"/>
            </a:endParaRPr>
          </a:p>
          <a:p>
            <a:pPr algn="l">
              <a:lnSpc>
                <a:spcPct val="150000"/>
              </a:lnSpc>
              <a:spcBef>
                <a:spcPct val="50000"/>
              </a:spcBef>
              <a:buClr>
                <a:srgbClr val="0000FF"/>
              </a:buClr>
              <a:buFont typeface="Wingdings" panose="05000000000000000000" pitchFamily="2" charset="2"/>
              <a:buChar char="§"/>
            </a:pPr>
            <a:r>
              <a:rPr lang="en-US" altLang="zh-CN" sz="2800" b="1" dirty="0">
                <a:solidFill>
                  <a:srgbClr val="FF0000"/>
                </a:solidFill>
                <a:latin typeface="微软雅黑 Light" panose="020B0502040204020203" pitchFamily="34" charset="-122"/>
                <a:ea typeface="微软雅黑 Light" panose="020B0502040204020203" pitchFamily="34" charset="-122"/>
              </a:rPr>
              <a:t>N </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运算结果的最高位反映在该标志位。对于有符号二进制补码，结果为负数时</a:t>
            </a:r>
            <a:r>
              <a:rPr lang="en-US" altLang="zh-CN" sz="2800" b="1" dirty="0">
                <a:latin typeface="微软雅黑 Light" panose="020B0502040204020203" pitchFamily="34" charset="-122"/>
                <a:ea typeface="微软雅黑 Light" panose="020B0502040204020203" pitchFamily="34" charset="-122"/>
              </a:rPr>
              <a:t>N=1</a:t>
            </a:r>
            <a:r>
              <a:rPr lang="zh-CN" altLang="en-US" sz="2800" b="1" dirty="0">
                <a:latin typeface="微软雅黑 Light" panose="020B0502040204020203" pitchFamily="34" charset="-122"/>
                <a:ea typeface="微软雅黑 Light" panose="020B0502040204020203" pitchFamily="34" charset="-122"/>
              </a:rPr>
              <a:t>，结果为正数或零时</a:t>
            </a:r>
            <a:r>
              <a:rPr lang="en-US" altLang="zh-CN" sz="2800" b="1" dirty="0">
                <a:latin typeface="微软雅黑 Light" panose="020B0502040204020203" pitchFamily="34" charset="-122"/>
                <a:ea typeface="微软雅黑 Light" panose="020B0502040204020203" pitchFamily="34" charset="-122"/>
              </a:rPr>
              <a:t>N=0</a:t>
            </a:r>
            <a:r>
              <a:rPr lang="zh-CN" altLang="en-US" sz="2800" b="1" dirty="0">
                <a:latin typeface="微软雅黑 Light" panose="020B0502040204020203" pitchFamily="34" charset="-122"/>
                <a:ea typeface="微软雅黑 Light" panose="020B0502040204020203" pitchFamily="34" charset="-122"/>
              </a:rPr>
              <a:t>；</a:t>
            </a:r>
            <a:endParaRPr lang="zh-CN" altLang="en-US" sz="2800" b="1" dirty="0">
              <a:latin typeface="微软雅黑 Light" panose="020B0502040204020203" pitchFamily="34" charset="-122"/>
              <a:ea typeface="微软雅黑 Light" panose="020B0502040204020203" pitchFamily="34" charset="-122"/>
            </a:endParaRPr>
          </a:p>
          <a:p>
            <a:pPr algn="l">
              <a:lnSpc>
                <a:spcPct val="150000"/>
              </a:lnSpc>
              <a:spcBef>
                <a:spcPct val="50000"/>
              </a:spcBef>
              <a:buClr>
                <a:srgbClr val="0000FF"/>
              </a:buClr>
              <a:buFont typeface="Wingdings" panose="05000000000000000000" pitchFamily="2" charset="2"/>
              <a:buChar char="§"/>
            </a:pPr>
            <a:r>
              <a:rPr lang="en-US" altLang="zh-CN" sz="2800" b="1" dirty="0">
                <a:solidFill>
                  <a:srgbClr val="FF0000"/>
                </a:solidFill>
                <a:latin typeface="微软雅黑 Light" panose="020B0502040204020203" pitchFamily="34" charset="-122"/>
                <a:ea typeface="微软雅黑 Light" panose="020B0502040204020203" pitchFamily="34" charset="-122"/>
              </a:rPr>
              <a:t>Z  </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指令结果为</a:t>
            </a:r>
            <a:r>
              <a:rPr lang="en-US" altLang="zh-CN" sz="2800" b="1" dirty="0">
                <a:latin typeface="微软雅黑 Light" panose="020B0502040204020203" pitchFamily="34" charset="-122"/>
                <a:ea typeface="微软雅黑 Light" panose="020B0502040204020203" pitchFamily="34" charset="-122"/>
              </a:rPr>
              <a:t>0</a:t>
            </a:r>
            <a:r>
              <a:rPr lang="zh-CN" altLang="en-US" sz="2800" b="1" dirty="0">
                <a:latin typeface="微软雅黑 Light" panose="020B0502040204020203" pitchFamily="34" charset="-122"/>
                <a:ea typeface="微软雅黑 Light" panose="020B0502040204020203" pitchFamily="34" charset="-122"/>
              </a:rPr>
              <a:t>时</a:t>
            </a:r>
            <a:r>
              <a:rPr lang="en-US" altLang="zh-CN" sz="2800" b="1" dirty="0">
                <a:latin typeface="微软雅黑 Light" panose="020B0502040204020203" pitchFamily="34" charset="-122"/>
                <a:ea typeface="微软雅黑 Light" panose="020B0502040204020203" pitchFamily="34" charset="-122"/>
              </a:rPr>
              <a:t>Z=1</a:t>
            </a:r>
            <a:r>
              <a:rPr lang="zh-CN" altLang="en-US" sz="2800" b="1" dirty="0">
                <a:latin typeface="微软雅黑 Light" panose="020B0502040204020203" pitchFamily="34" charset="-122"/>
                <a:ea typeface="微软雅黑 Light" panose="020B0502040204020203" pitchFamily="34" charset="-122"/>
              </a:rPr>
              <a:t>（通常表示比较结果“相等”），否则</a:t>
            </a:r>
            <a:r>
              <a:rPr lang="en-US" altLang="zh-CN" sz="2800" b="1" dirty="0">
                <a:latin typeface="微软雅黑 Light" panose="020B0502040204020203" pitchFamily="34" charset="-122"/>
                <a:ea typeface="微软雅黑 Light" panose="020B0502040204020203" pitchFamily="34" charset="-122"/>
              </a:rPr>
              <a:t>Z=0</a:t>
            </a:r>
            <a:r>
              <a:rPr lang="zh-CN" altLang="en-US" sz="2800" b="1" dirty="0">
                <a:latin typeface="微软雅黑 Light" panose="020B0502040204020203" pitchFamily="34" charset="-122"/>
                <a:ea typeface="微软雅黑 Light" panose="020B0502040204020203" pitchFamily="34" charset="-122"/>
              </a:rPr>
              <a:t>；</a:t>
            </a:r>
            <a:endParaRPr lang="zh-CN" altLang="en-US" sz="2800" b="1" dirty="0">
              <a:latin typeface="微软雅黑 Light" panose="020B0502040204020203" pitchFamily="34" charset="-122"/>
              <a:ea typeface="微软雅黑 Light" panose="020B0502040204020203" pitchFamily="34" charset="-122"/>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8180"/>
                                        </p:tgtEl>
                                        <p:attrNameLst>
                                          <p:attrName>style.visibility</p:attrName>
                                        </p:attrNameLst>
                                      </p:cBhvr>
                                      <p:to>
                                        <p:strVal val="visible"/>
                                      </p:to>
                                    </p:set>
                                    <p:animEffect transition="in" filter="box(in)">
                                      <p:cBhvr>
                                        <p:cTn id="7" dur="500"/>
                                        <p:tgtEl>
                                          <p:spTgt spid="81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80"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D0D20E0-B3EA-4268-9E87-D24B1D6F4080}" type="slidenum">
              <a:rPr lang="en-US" altLang="zh-CN"/>
            </a:fld>
            <a:endParaRPr lang="en-US" altLang="zh-CN" b="0"/>
          </a:p>
        </p:txBody>
      </p:sp>
      <p:sp>
        <p:nvSpPr>
          <p:cNvPr id="819204" name="Text Box 4"/>
          <p:cNvSpPr txBox="1">
            <a:spLocks noChangeArrowheads="1"/>
          </p:cNvSpPr>
          <p:nvPr/>
        </p:nvSpPr>
        <p:spPr bwMode="auto">
          <a:xfrm>
            <a:off x="1219200" y="2076435"/>
            <a:ext cx="7601272" cy="4401205"/>
          </a:xfrm>
          <a:prstGeom prst="rect">
            <a:avLst/>
          </a:prstGeom>
          <a:noFill/>
          <a:ln w="9525">
            <a:noFill/>
            <a:miter lim="800000"/>
          </a:ln>
          <a:effectLst/>
        </p:spPr>
        <p:txBody>
          <a:bodyPr wrap="square">
            <a:spAutoFit/>
          </a:bodyPr>
          <a:lstStyle/>
          <a:p>
            <a:pPr algn="l">
              <a:spcBef>
                <a:spcPct val="50000"/>
              </a:spcBef>
            </a:pPr>
            <a:r>
              <a:rPr lang="zh-CN" altLang="en-US" sz="2800" b="1" dirty="0">
                <a:latin typeface="微软雅黑 Light" panose="020B0502040204020203" pitchFamily="34" charset="-122"/>
                <a:ea typeface="微软雅黑 Light" panose="020B0502040204020203" pitchFamily="34" charset="-122"/>
              </a:rPr>
              <a:t>各标志位的含义如下：</a:t>
            </a:r>
            <a:endParaRPr lang="zh-CN" altLang="en-US" sz="2800" b="1" dirty="0">
              <a:latin typeface="微软雅黑 Light" panose="020B0502040204020203" pitchFamily="34" charset="-122"/>
              <a:ea typeface="微软雅黑 Light" panose="020B0502040204020203" pitchFamily="34" charset="-122"/>
            </a:endParaRPr>
          </a:p>
          <a:p>
            <a:pPr algn="l">
              <a:spcBef>
                <a:spcPct val="50000"/>
              </a:spcBef>
              <a:buClr>
                <a:srgbClr val="0000FF"/>
              </a:buClr>
              <a:buFont typeface="Wingdings" panose="05000000000000000000" pitchFamily="2" charset="2"/>
              <a:buChar char="§"/>
            </a:pPr>
            <a:r>
              <a:rPr lang="en-US" altLang="zh-CN" sz="2800" b="1" dirty="0">
                <a:solidFill>
                  <a:srgbClr val="FF0000"/>
                </a:solidFill>
                <a:latin typeface="微软雅黑 Light" panose="020B0502040204020203" pitchFamily="34" charset="-122"/>
                <a:ea typeface="微软雅黑 Light" panose="020B0502040204020203" pitchFamily="34" charset="-122"/>
              </a:rPr>
              <a:t>C </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当进行加法运算</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包括</a:t>
            </a:r>
            <a:r>
              <a:rPr lang="en-US" altLang="zh-CN" sz="2800" b="1" dirty="0">
                <a:latin typeface="微软雅黑 Light" panose="020B0502040204020203" pitchFamily="34" charset="-122"/>
                <a:ea typeface="微软雅黑 Light" panose="020B0502040204020203" pitchFamily="34" charset="-122"/>
              </a:rPr>
              <a:t>CMN</a:t>
            </a:r>
            <a:r>
              <a:rPr lang="zh-CN" altLang="en-US" sz="2800" b="1" dirty="0">
                <a:latin typeface="微软雅黑 Light" panose="020B0502040204020203" pitchFamily="34" charset="-122"/>
                <a:ea typeface="微软雅黑 Light" panose="020B0502040204020203" pitchFamily="34" charset="-122"/>
              </a:rPr>
              <a:t>指令</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，并且最高位产生进位时</a:t>
            </a:r>
            <a:r>
              <a:rPr lang="en-US" altLang="zh-CN" sz="2800" b="1" dirty="0">
                <a:latin typeface="微软雅黑 Light" panose="020B0502040204020203" pitchFamily="34" charset="-122"/>
                <a:ea typeface="微软雅黑 Light" panose="020B0502040204020203" pitchFamily="34" charset="-122"/>
              </a:rPr>
              <a:t>C=1</a:t>
            </a:r>
            <a:r>
              <a:rPr lang="zh-CN" altLang="en-US" sz="2800" b="1" dirty="0">
                <a:latin typeface="微软雅黑 Light" panose="020B0502040204020203" pitchFamily="34" charset="-122"/>
                <a:ea typeface="微软雅黑 Light" panose="020B0502040204020203" pitchFamily="34" charset="-122"/>
              </a:rPr>
              <a:t>，否则</a:t>
            </a:r>
            <a:r>
              <a:rPr lang="en-US" altLang="zh-CN" sz="2800" b="1" dirty="0">
                <a:latin typeface="微软雅黑 Light" panose="020B0502040204020203" pitchFamily="34" charset="-122"/>
                <a:ea typeface="微软雅黑 Light" panose="020B0502040204020203" pitchFamily="34" charset="-122"/>
              </a:rPr>
              <a:t>C=0</a:t>
            </a:r>
            <a:r>
              <a:rPr lang="zh-CN" altLang="en-US" sz="2800" b="1" dirty="0">
                <a:latin typeface="微软雅黑 Light" panose="020B0502040204020203" pitchFamily="34" charset="-122"/>
                <a:ea typeface="微软雅黑 Light" panose="020B0502040204020203" pitchFamily="34" charset="-122"/>
              </a:rPr>
              <a:t>。当进行减法运算</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包括</a:t>
            </a:r>
            <a:r>
              <a:rPr lang="en-US" altLang="zh-CN" sz="2800" b="1" dirty="0">
                <a:latin typeface="微软雅黑 Light" panose="020B0502040204020203" pitchFamily="34" charset="-122"/>
                <a:ea typeface="微软雅黑 Light" panose="020B0502040204020203" pitchFamily="34" charset="-122"/>
              </a:rPr>
              <a:t>CMP </a:t>
            </a:r>
            <a:r>
              <a:rPr lang="zh-CN" altLang="en-US" sz="2800" b="1" dirty="0">
                <a:latin typeface="微软雅黑 Light" panose="020B0502040204020203" pitchFamily="34" charset="-122"/>
                <a:ea typeface="微软雅黑 Light" panose="020B0502040204020203" pitchFamily="34" charset="-122"/>
              </a:rPr>
              <a:t>指令</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，并且最高位产生借位时</a:t>
            </a:r>
            <a:r>
              <a:rPr lang="en-US" altLang="zh-CN" sz="2800" b="1" dirty="0">
                <a:latin typeface="微软雅黑 Light" panose="020B0502040204020203" pitchFamily="34" charset="-122"/>
                <a:ea typeface="微软雅黑 Light" panose="020B0502040204020203" pitchFamily="34" charset="-122"/>
              </a:rPr>
              <a:t>C=0</a:t>
            </a:r>
            <a:r>
              <a:rPr lang="zh-CN" altLang="en-US" sz="2800" b="1" dirty="0">
                <a:latin typeface="微软雅黑 Light" panose="020B0502040204020203" pitchFamily="34" charset="-122"/>
                <a:ea typeface="微软雅黑 Light" panose="020B0502040204020203" pitchFamily="34" charset="-122"/>
              </a:rPr>
              <a:t>，否则</a:t>
            </a:r>
            <a:r>
              <a:rPr lang="en-US" altLang="zh-CN" sz="2800" b="1" dirty="0">
                <a:latin typeface="微软雅黑 Light" panose="020B0502040204020203" pitchFamily="34" charset="-122"/>
                <a:ea typeface="微软雅黑 Light" panose="020B0502040204020203" pitchFamily="34" charset="-122"/>
              </a:rPr>
              <a:t>C=1</a:t>
            </a:r>
            <a:r>
              <a:rPr lang="zh-CN" altLang="en-US" sz="2800" b="1" dirty="0">
                <a:latin typeface="微软雅黑 Light" panose="020B0502040204020203" pitchFamily="34" charset="-122"/>
                <a:ea typeface="微软雅黑 Light" panose="020B0502040204020203" pitchFamily="34" charset="-122"/>
              </a:rPr>
              <a:t>。对于结合移位操作的非加法</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减法指令，</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为从最高位最后移出的值，其它指令</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通常不变； </a:t>
            </a:r>
            <a:endParaRPr lang="zh-CN" altLang="en-US" sz="2800" b="1" dirty="0">
              <a:latin typeface="微软雅黑 Light" panose="020B0502040204020203" pitchFamily="34" charset="-122"/>
              <a:ea typeface="微软雅黑 Light" panose="020B0502040204020203" pitchFamily="34" charset="-122"/>
            </a:endParaRPr>
          </a:p>
          <a:p>
            <a:pPr algn="l">
              <a:spcBef>
                <a:spcPct val="50000"/>
              </a:spcBef>
              <a:buClr>
                <a:srgbClr val="0000FF"/>
              </a:buClr>
              <a:buFont typeface="Wingdings" panose="05000000000000000000" pitchFamily="2" charset="2"/>
              <a:buChar char="§"/>
            </a:pPr>
            <a:r>
              <a:rPr lang="en-US" altLang="zh-CN" sz="2800" b="1" dirty="0" smtClean="0">
                <a:solidFill>
                  <a:srgbClr val="FF0000"/>
                </a:solidFill>
                <a:latin typeface="微软雅黑 Light" panose="020B0502040204020203" pitchFamily="34" charset="-122"/>
                <a:ea typeface="微软雅黑 Light" panose="020B0502040204020203" pitchFamily="34" charset="-122"/>
              </a:rPr>
              <a:t>V</a:t>
            </a:r>
            <a:r>
              <a:rPr lang="en-US" altLang="zh-CN" sz="2800" b="1" dirty="0" smtClean="0">
                <a:latin typeface="微软雅黑 Light" panose="020B0502040204020203" pitchFamily="34" charset="-122"/>
                <a:ea typeface="微软雅黑 Light" panose="020B0502040204020203" pitchFamily="34" charset="-122"/>
              </a:rPr>
              <a:t> </a:t>
            </a:r>
            <a:r>
              <a:rPr lang="zh-CN" altLang="en-US" sz="2800" b="1" dirty="0" smtClean="0">
                <a:latin typeface="微软雅黑 Light" panose="020B0502040204020203" pitchFamily="34" charset="-122"/>
                <a:ea typeface="微软雅黑 Light" panose="020B0502040204020203" pitchFamily="34" charset="-122"/>
              </a:rPr>
              <a:t>当</a:t>
            </a:r>
            <a:r>
              <a:rPr lang="zh-CN" altLang="en-US" sz="2800" b="1" dirty="0">
                <a:latin typeface="微软雅黑 Light" panose="020B0502040204020203" pitchFamily="34" charset="-122"/>
                <a:ea typeface="微软雅黑 Light" panose="020B0502040204020203" pitchFamily="34" charset="-122"/>
              </a:rPr>
              <a:t>进行加法</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减法运算，并且发生有符号溢出时</a:t>
            </a:r>
            <a:r>
              <a:rPr lang="en-US" altLang="zh-CN" sz="2800" b="1" dirty="0">
                <a:latin typeface="微软雅黑 Light" panose="020B0502040204020203" pitchFamily="34" charset="-122"/>
                <a:ea typeface="微软雅黑 Light" panose="020B0502040204020203" pitchFamily="34" charset="-122"/>
              </a:rPr>
              <a:t>V=1</a:t>
            </a:r>
            <a:r>
              <a:rPr lang="zh-CN" altLang="en-US" sz="2800" b="1" dirty="0">
                <a:latin typeface="微软雅黑 Light" panose="020B0502040204020203" pitchFamily="34" charset="-122"/>
                <a:ea typeface="微软雅黑 Light" panose="020B0502040204020203" pitchFamily="34" charset="-122"/>
              </a:rPr>
              <a:t>，否则</a:t>
            </a:r>
            <a:r>
              <a:rPr lang="en-US" altLang="zh-CN" sz="2800" b="1" dirty="0">
                <a:latin typeface="微软雅黑 Light" panose="020B0502040204020203" pitchFamily="34" charset="-122"/>
                <a:ea typeface="微软雅黑 Light" panose="020B0502040204020203" pitchFamily="34" charset="-122"/>
              </a:rPr>
              <a:t>V=0</a:t>
            </a:r>
            <a:r>
              <a:rPr lang="zh-CN" altLang="en-US" sz="2800" b="1" dirty="0">
                <a:latin typeface="微软雅黑 Light" panose="020B0502040204020203" pitchFamily="34" charset="-122"/>
                <a:ea typeface="微软雅黑 Light" panose="020B0502040204020203" pitchFamily="34" charset="-122"/>
              </a:rPr>
              <a:t>，其它指令</a:t>
            </a:r>
            <a:r>
              <a:rPr lang="en-US" altLang="zh-CN" sz="2800" b="1" dirty="0">
                <a:latin typeface="微软雅黑 Light" panose="020B0502040204020203" pitchFamily="34" charset="-122"/>
                <a:ea typeface="微软雅黑 Light" panose="020B0502040204020203" pitchFamily="34" charset="-122"/>
              </a:rPr>
              <a:t>V</a:t>
            </a:r>
            <a:r>
              <a:rPr lang="zh-CN" altLang="en-US" sz="2800" b="1" dirty="0">
                <a:latin typeface="微软雅黑 Light" panose="020B0502040204020203" pitchFamily="34" charset="-122"/>
                <a:ea typeface="微软雅黑 Light" panose="020B0502040204020203" pitchFamily="34" charset="-122"/>
              </a:rPr>
              <a:t>通常不变。</a:t>
            </a:r>
            <a:endParaRPr lang="zh-CN" altLang="en-US" sz="2800" b="1" dirty="0">
              <a:latin typeface="微软雅黑 Light" panose="020B0502040204020203" pitchFamily="34" charset="-122"/>
              <a:ea typeface="微软雅黑 Light" panose="020B0502040204020203" pitchFamily="34" charset="-122"/>
            </a:endParaRPr>
          </a:p>
        </p:txBody>
      </p:sp>
      <p:sp>
        <p:nvSpPr>
          <p:cNvPr id="9" name="Rectangle 3"/>
          <p:cNvSpPr txBox="1">
            <a:spLocks noChangeArrowheads="1"/>
          </p:cNvSpPr>
          <p:nvPr/>
        </p:nvSpPr>
        <p:spPr bwMode="auto">
          <a:xfrm>
            <a:off x="1182688" y="1428736"/>
            <a:ext cx="7772400" cy="685800"/>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条件代码标志</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
        <p:nvSpPr>
          <p:cNvPr id="1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9204"/>
                                        </p:tgtEl>
                                        <p:attrNameLst>
                                          <p:attrName>style.visibility</p:attrName>
                                        </p:attrNameLst>
                                      </p:cBhvr>
                                      <p:to>
                                        <p:strVal val="visible"/>
                                      </p:to>
                                    </p:set>
                                    <p:animEffect transition="in" filter="box(in)">
                                      <p:cBhvr>
                                        <p:cTn id="7" dur="500"/>
                                        <p:tgtEl>
                                          <p:spTgt spid="81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CCCCE94-FB57-4723-A566-4A047EFAFF41}" type="slidenum">
              <a:rPr lang="en-US" altLang="zh-CN"/>
            </a:fld>
            <a:endParaRPr lang="en-US" altLang="zh-CN" b="0"/>
          </a:p>
        </p:txBody>
      </p:sp>
      <p:sp>
        <p:nvSpPr>
          <p:cNvPr id="842754" name="Rectangle 2"/>
          <p:cNvSpPr>
            <a:spLocks noGrp="1" noChangeArrowheads="1"/>
          </p:cNvSpPr>
          <p:nvPr>
            <p:ph type="body" idx="1"/>
          </p:nvPr>
        </p:nvSpPr>
        <p:spPr>
          <a:xfrm>
            <a:off x="1182688" y="1285860"/>
            <a:ext cx="7772400" cy="685800"/>
          </a:xfrm>
          <a:noFill/>
        </p:spPr>
        <p:txBody>
          <a:bodyPr/>
          <a:lstStyle/>
          <a:p>
            <a:r>
              <a:rPr lang="zh-CN" altLang="en-US" b="1" dirty="0"/>
              <a:t>控制位</a:t>
            </a:r>
            <a:endParaRPr lang="zh-CN" altLang="en-US" b="1" dirty="0"/>
          </a:p>
        </p:txBody>
      </p:sp>
      <p:sp>
        <p:nvSpPr>
          <p:cNvPr id="842755" name="Text Box 3"/>
          <p:cNvSpPr txBox="1">
            <a:spLocks noChangeArrowheads="1"/>
          </p:cNvSpPr>
          <p:nvPr/>
        </p:nvSpPr>
        <p:spPr bwMode="auto">
          <a:xfrm>
            <a:off x="1258888" y="1914532"/>
            <a:ext cx="7010400" cy="2185214"/>
          </a:xfrm>
          <a:prstGeom prst="rect">
            <a:avLst/>
          </a:prstGeom>
          <a:noFill/>
          <a:ln w="9525">
            <a:noFill/>
            <a:miter lim="800000"/>
          </a:ln>
          <a:effectLst/>
        </p:spPr>
        <p:txBody>
          <a:bodyPr>
            <a:spAutoFit/>
          </a:bodyPr>
          <a:lstStyle/>
          <a:p>
            <a:pPr algn="l">
              <a:spcBef>
                <a:spcPct val="50000"/>
              </a:spcBef>
              <a:buClr>
                <a:srgbClr val="008000"/>
              </a:buClr>
              <a:buFont typeface="Wingdings" panose="05000000000000000000" pitchFamily="2" charset="2"/>
              <a:buChar char="Ø"/>
            </a:pPr>
            <a:r>
              <a:rPr lang="zh-CN" altLang="en-US" sz="2800" b="1" dirty="0">
                <a:latin typeface="等线" panose="02010600030101010101" pitchFamily="2" charset="-122"/>
                <a:ea typeface="等线" panose="02010600030101010101" pitchFamily="2" charset="-122"/>
              </a:rPr>
              <a:t>中断禁止位包括</a:t>
            </a:r>
            <a:r>
              <a:rPr lang="en-US" altLang="zh-CN" sz="2800" b="1" dirty="0">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和</a:t>
            </a:r>
            <a:r>
              <a:rPr lang="en-US" altLang="zh-CN" sz="2800" b="1" dirty="0">
                <a:latin typeface="等线" panose="02010600030101010101" pitchFamily="2" charset="-122"/>
                <a:ea typeface="等线" panose="02010600030101010101" pitchFamily="2" charset="-122"/>
              </a:rPr>
              <a:t>F</a:t>
            </a:r>
            <a:r>
              <a:rPr lang="zh-CN" altLang="en-US" sz="2800" b="1" dirty="0">
                <a:latin typeface="等线" panose="02010600030101010101" pitchFamily="2" charset="-122"/>
                <a:ea typeface="等线" panose="02010600030101010101" pitchFamily="2" charset="-122"/>
              </a:rPr>
              <a:t>位：</a:t>
            </a:r>
            <a:endParaRPr lang="zh-CN" altLang="en-US" sz="2800" b="1" dirty="0">
              <a:latin typeface="等线" panose="02010600030101010101" pitchFamily="2" charset="-122"/>
              <a:ea typeface="等线" panose="02010600030101010101" pitchFamily="2" charset="-122"/>
            </a:endParaRPr>
          </a:p>
          <a:p>
            <a:pPr lvl="1" algn="l">
              <a:spcBef>
                <a:spcPts val="600"/>
              </a:spcBef>
              <a:buClr>
                <a:srgbClr val="0000FF"/>
              </a:buClr>
              <a:buFont typeface="Wingdings" panose="05000000000000000000" pitchFamily="2" charset="2"/>
              <a:buChar char="§"/>
            </a:pPr>
            <a:r>
              <a:rPr lang="zh-CN" altLang="en-US" sz="2800" b="1" dirty="0" smtClean="0">
                <a:latin typeface="等线" panose="02010600030101010101" pitchFamily="2" charset="-122"/>
                <a:ea typeface="等线" panose="02010600030101010101" pitchFamily="2" charset="-122"/>
              </a:rPr>
              <a:t>当</a:t>
            </a:r>
            <a:r>
              <a:rPr lang="zh-CN" altLang="en-US" sz="2800" b="1" dirty="0" smtClean="0">
                <a:solidFill>
                  <a:srgbClr val="FF0000"/>
                </a:solidFill>
                <a:latin typeface="等线" panose="02010600030101010101" pitchFamily="2" charset="-122"/>
                <a:ea typeface="等线" panose="02010600030101010101" pitchFamily="2" charset="-122"/>
              </a:rPr>
              <a:t> </a:t>
            </a:r>
            <a:r>
              <a:rPr lang="en-US" altLang="zh-CN" sz="2800" b="1" dirty="0" smtClean="0">
                <a:solidFill>
                  <a:srgbClr val="FF0000"/>
                </a:solidFill>
                <a:latin typeface="等线" panose="02010600030101010101" pitchFamily="2" charset="-122"/>
                <a:ea typeface="等线" panose="02010600030101010101" pitchFamily="2" charset="-122"/>
              </a:rPr>
              <a:t>I </a:t>
            </a:r>
            <a:r>
              <a:rPr lang="zh-CN" altLang="en-US" sz="2800" b="1" dirty="0" smtClean="0">
                <a:latin typeface="等线" panose="02010600030101010101" pitchFamily="2" charset="-122"/>
                <a:ea typeface="等线" panose="02010600030101010101" pitchFamily="2" charset="-122"/>
              </a:rPr>
              <a:t>位置</a:t>
            </a:r>
            <a:r>
              <a:rPr lang="zh-CN" altLang="en-US" sz="2800" b="1" dirty="0">
                <a:latin typeface="等线" panose="02010600030101010101" pitchFamily="2" charset="-122"/>
                <a:ea typeface="等线" panose="02010600030101010101" pitchFamily="2" charset="-122"/>
              </a:rPr>
              <a:t>位时，</a:t>
            </a:r>
            <a:r>
              <a:rPr lang="en-US" altLang="zh-CN" sz="2800" b="1" dirty="0">
                <a:latin typeface="等线" panose="02010600030101010101" pitchFamily="2" charset="-122"/>
                <a:ea typeface="等线" panose="02010600030101010101" pitchFamily="2" charset="-122"/>
              </a:rPr>
              <a:t>IRQ</a:t>
            </a:r>
            <a:r>
              <a:rPr lang="zh-CN" altLang="en-US" sz="2800" b="1" dirty="0">
                <a:latin typeface="等线" panose="02010600030101010101" pitchFamily="2" charset="-122"/>
                <a:ea typeface="等线" panose="02010600030101010101" pitchFamily="2" charset="-122"/>
              </a:rPr>
              <a:t>中断被禁止；</a:t>
            </a:r>
            <a:endParaRPr lang="zh-CN" altLang="en-US" sz="2800" b="1" dirty="0">
              <a:latin typeface="等线" panose="02010600030101010101" pitchFamily="2" charset="-122"/>
              <a:ea typeface="等线" panose="02010600030101010101" pitchFamily="2" charset="-122"/>
            </a:endParaRPr>
          </a:p>
          <a:p>
            <a:pPr lvl="1" algn="l">
              <a:spcBef>
                <a:spcPts val="600"/>
              </a:spcBef>
              <a:buClr>
                <a:srgbClr val="0000FF"/>
              </a:buClr>
              <a:buFont typeface="Wingdings" panose="05000000000000000000" pitchFamily="2" charset="2"/>
              <a:buChar char="§"/>
            </a:pPr>
            <a:r>
              <a:rPr lang="zh-CN" altLang="en-US" sz="2800" b="1" dirty="0" smtClean="0">
                <a:latin typeface="等线" panose="02010600030101010101" pitchFamily="2" charset="-122"/>
                <a:ea typeface="等线" panose="02010600030101010101" pitchFamily="2" charset="-122"/>
              </a:rPr>
              <a:t>当 </a:t>
            </a:r>
            <a:r>
              <a:rPr lang="en-US" altLang="zh-CN" sz="2800" b="1" dirty="0" smtClean="0">
                <a:solidFill>
                  <a:srgbClr val="FF0000"/>
                </a:solidFill>
                <a:latin typeface="等线" panose="02010600030101010101" pitchFamily="2" charset="-122"/>
                <a:ea typeface="等线" panose="02010600030101010101" pitchFamily="2" charset="-122"/>
              </a:rPr>
              <a:t>F</a:t>
            </a:r>
            <a:r>
              <a:rPr lang="en-US" altLang="zh-CN" sz="2800" b="1" dirty="0" smtClean="0">
                <a:latin typeface="等线" panose="02010600030101010101" pitchFamily="2" charset="-122"/>
                <a:ea typeface="等线" panose="02010600030101010101" pitchFamily="2" charset="-122"/>
              </a:rPr>
              <a:t> </a:t>
            </a:r>
            <a:r>
              <a:rPr lang="zh-CN" altLang="en-US" sz="2800" b="1" dirty="0" smtClean="0">
                <a:latin typeface="等线" panose="02010600030101010101" pitchFamily="2" charset="-122"/>
                <a:ea typeface="等线" panose="02010600030101010101" pitchFamily="2" charset="-122"/>
              </a:rPr>
              <a:t>位置</a:t>
            </a:r>
            <a:r>
              <a:rPr lang="zh-CN" altLang="en-US" sz="2800" b="1" dirty="0">
                <a:latin typeface="等线" panose="02010600030101010101" pitchFamily="2" charset="-122"/>
                <a:ea typeface="等线" panose="02010600030101010101" pitchFamily="2" charset="-122"/>
              </a:rPr>
              <a:t>位时，</a:t>
            </a:r>
            <a:r>
              <a:rPr lang="en-US" altLang="zh-CN" sz="2800" b="1" dirty="0">
                <a:latin typeface="等线" panose="02010600030101010101" pitchFamily="2" charset="-122"/>
                <a:ea typeface="等线" panose="02010600030101010101" pitchFamily="2" charset="-122"/>
              </a:rPr>
              <a:t>FIQ</a:t>
            </a:r>
            <a:r>
              <a:rPr lang="zh-CN" altLang="en-US" sz="2800" b="1" dirty="0">
                <a:latin typeface="等线" panose="02010600030101010101" pitchFamily="2" charset="-122"/>
                <a:ea typeface="等线" panose="02010600030101010101" pitchFamily="2" charset="-122"/>
              </a:rPr>
              <a:t>中断被禁止。</a:t>
            </a:r>
            <a:endParaRPr lang="zh-CN" altLang="en-US" sz="2800" b="1" dirty="0">
              <a:latin typeface="等线" panose="02010600030101010101" pitchFamily="2" charset="-122"/>
              <a:ea typeface="等线" panose="02010600030101010101" pitchFamily="2" charset="-122"/>
            </a:endParaRPr>
          </a:p>
          <a:p>
            <a:pPr algn="l">
              <a:spcBef>
                <a:spcPct val="50000"/>
              </a:spcBef>
              <a:buClr>
                <a:srgbClr val="008000"/>
              </a:buClr>
              <a:buFont typeface="Wingdings" panose="05000000000000000000" pitchFamily="2" charset="2"/>
              <a:buChar char="Ø"/>
            </a:pPr>
            <a:endParaRPr lang="en-US" altLang="zh-CN" sz="2800" b="1" dirty="0">
              <a:latin typeface="等线" panose="02010600030101010101" pitchFamily="2" charset="-122"/>
              <a:ea typeface="等线" panose="02010600030101010101" pitchFamily="2" charset="-122"/>
            </a:endParaRPr>
          </a:p>
        </p:txBody>
      </p:sp>
      <p:sp>
        <p:nvSpPr>
          <p:cNvPr id="7" name="Text Box 4"/>
          <p:cNvSpPr txBox="1">
            <a:spLocks noChangeArrowheads="1"/>
          </p:cNvSpPr>
          <p:nvPr/>
        </p:nvSpPr>
        <p:spPr bwMode="auto">
          <a:xfrm>
            <a:off x="1219200" y="2886860"/>
            <a:ext cx="7010400" cy="2185214"/>
          </a:xfrm>
          <a:prstGeom prst="rect">
            <a:avLst/>
          </a:prstGeom>
          <a:noFill/>
          <a:ln w="9525">
            <a:noFill/>
            <a:miter lim="800000"/>
          </a:ln>
          <a:effectLst/>
        </p:spPr>
        <p:txBody>
          <a:bodyPr>
            <a:spAutoFit/>
          </a:bodyPr>
          <a:lstStyle/>
          <a:p>
            <a:pPr algn="l">
              <a:spcBef>
                <a:spcPct val="50000"/>
              </a:spcBef>
              <a:buClr>
                <a:srgbClr val="008000"/>
              </a:buClr>
              <a:buFont typeface="Wingdings" panose="05000000000000000000" pitchFamily="2" charset="2"/>
              <a:buChar char="Ø"/>
            </a:pPr>
            <a:endParaRPr lang="en-US" altLang="zh-CN" sz="2800" b="1" dirty="0" smtClean="0">
              <a:latin typeface="等线" panose="02010600030101010101" pitchFamily="2" charset="-122"/>
              <a:ea typeface="等线" panose="02010600030101010101" pitchFamily="2" charset="-122"/>
            </a:endParaRPr>
          </a:p>
          <a:p>
            <a:pPr algn="l">
              <a:spcBef>
                <a:spcPct val="50000"/>
              </a:spcBef>
              <a:buClr>
                <a:srgbClr val="008000"/>
              </a:buClr>
              <a:buFont typeface="Wingdings" panose="05000000000000000000" pitchFamily="2" charset="2"/>
              <a:buChar char="Ø"/>
            </a:pPr>
            <a:r>
              <a:rPr lang="en-US" altLang="zh-CN" sz="2800" b="1" dirty="0">
                <a:latin typeface="等线" panose="02010600030101010101" pitchFamily="2" charset="-122"/>
                <a:ea typeface="等线" panose="02010600030101010101" pitchFamily="2" charset="-122"/>
              </a:rPr>
              <a:t>T</a:t>
            </a:r>
            <a:r>
              <a:rPr lang="zh-CN" altLang="en-US" sz="2800" b="1" dirty="0">
                <a:latin typeface="等线" panose="02010600030101010101" pitchFamily="2" charset="-122"/>
                <a:ea typeface="等线" panose="02010600030101010101" pitchFamily="2" charset="-122"/>
              </a:rPr>
              <a:t>位反映了正在操作的状态：</a:t>
            </a:r>
            <a:endParaRPr lang="zh-CN" altLang="en-US" sz="2800" b="1" dirty="0">
              <a:latin typeface="等线" panose="02010600030101010101" pitchFamily="2" charset="-122"/>
              <a:ea typeface="等线" panose="02010600030101010101" pitchFamily="2" charset="-122"/>
            </a:endParaRPr>
          </a:p>
          <a:p>
            <a:pPr lvl="1" algn="l">
              <a:spcBef>
                <a:spcPts val="600"/>
              </a:spcBef>
              <a:buClr>
                <a:srgbClr val="0000FF"/>
              </a:buClr>
              <a:buFont typeface="Wingdings" panose="05000000000000000000" pitchFamily="2" charset="2"/>
              <a:buChar char="§"/>
            </a:pPr>
            <a:r>
              <a:rPr lang="zh-CN" altLang="en-US" sz="2800" b="1" dirty="0" smtClean="0">
                <a:latin typeface="等线" panose="02010600030101010101" pitchFamily="2" charset="-122"/>
                <a:ea typeface="等线" panose="02010600030101010101" pitchFamily="2" charset="-122"/>
              </a:rPr>
              <a:t>当</a:t>
            </a:r>
            <a:r>
              <a:rPr lang="zh-CN" altLang="en-US" sz="2800" b="1" dirty="0" smtClean="0">
                <a:solidFill>
                  <a:srgbClr val="FF0000"/>
                </a:solidFill>
                <a:latin typeface="等线" panose="02010600030101010101" pitchFamily="2" charset="-122"/>
                <a:ea typeface="等线" panose="02010600030101010101" pitchFamily="2" charset="-122"/>
              </a:rPr>
              <a:t> </a:t>
            </a:r>
            <a:r>
              <a:rPr lang="en-US" altLang="zh-CN" sz="2800" b="1" dirty="0" smtClean="0">
                <a:solidFill>
                  <a:srgbClr val="FF0000"/>
                </a:solidFill>
                <a:latin typeface="等线" panose="02010600030101010101" pitchFamily="2" charset="-122"/>
                <a:ea typeface="等线" panose="02010600030101010101" pitchFamily="2" charset="-122"/>
              </a:rPr>
              <a:t>T </a:t>
            </a:r>
            <a:r>
              <a:rPr lang="zh-CN" altLang="en-US" sz="2800" b="1" dirty="0" smtClean="0">
                <a:latin typeface="等线" panose="02010600030101010101" pitchFamily="2" charset="-122"/>
                <a:ea typeface="等线" panose="02010600030101010101" pitchFamily="2" charset="-122"/>
              </a:rPr>
              <a:t>位置</a:t>
            </a:r>
            <a:r>
              <a:rPr lang="zh-CN" altLang="en-US" sz="2800" b="1" dirty="0">
                <a:latin typeface="等线" panose="02010600030101010101" pitchFamily="2" charset="-122"/>
                <a:ea typeface="等线" panose="02010600030101010101" pitchFamily="2" charset="-122"/>
              </a:rPr>
              <a:t>位时</a:t>
            </a:r>
            <a:r>
              <a:rPr lang="zh-CN" altLang="en-US" sz="2800" b="1" dirty="0" smtClean="0">
                <a:latin typeface="等线" panose="02010600030101010101" pitchFamily="2" charset="-122"/>
                <a:ea typeface="等线" panose="02010600030101010101" pitchFamily="2" charset="-122"/>
              </a:rPr>
              <a:t>，</a:t>
            </a:r>
            <a:r>
              <a:rPr lang="en-US" altLang="zh-CN" sz="2800" b="1" dirty="0" smtClean="0">
                <a:latin typeface="等线" panose="02010600030101010101" pitchFamily="2" charset="-122"/>
                <a:ea typeface="等线" panose="02010600030101010101" pitchFamily="2" charset="-122"/>
              </a:rPr>
              <a:t>Thumb</a:t>
            </a:r>
            <a:r>
              <a:rPr lang="zh-CN" altLang="en-US" sz="2800" b="1" dirty="0">
                <a:latin typeface="等线" panose="02010600030101010101" pitchFamily="2" charset="-122"/>
                <a:ea typeface="等线" panose="02010600030101010101" pitchFamily="2" charset="-122"/>
              </a:rPr>
              <a:t>状态下运行；</a:t>
            </a:r>
            <a:endParaRPr lang="zh-CN" altLang="en-US" sz="2800" b="1" dirty="0">
              <a:latin typeface="等线" panose="02010600030101010101" pitchFamily="2" charset="-122"/>
              <a:ea typeface="等线" panose="02010600030101010101" pitchFamily="2" charset="-122"/>
            </a:endParaRPr>
          </a:p>
          <a:p>
            <a:pPr lvl="1" algn="l">
              <a:spcBef>
                <a:spcPts val="600"/>
              </a:spcBef>
              <a:buClr>
                <a:srgbClr val="0000FF"/>
              </a:buClr>
              <a:buFont typeface="Wingdings" panose="05000000000000000000" pitchFamily="2" charset="2"/>
              <a:buChar char="§"/>
            </a:pPr>
            <a:r>
              <a:rPr lang="zh-CN" altLang="en-US" sz="2800" b="1" dirty="0" smtClean="0">
                <a:latin typeface="等线" panose="02010600030101010101" pitchFamily="2" charset="-122"/>
                <a:ea typeface="等线" panose="02010600030101010101" pitchFamily="2" charset="-122"/>
              </a:rPr>
              <a:t>当 </a:t>
            </a:r>
            <a:r>
              <a:rPr lang="en-US" altLang="zh-CN" sz="2800" b="1" dirty="0" smtClean="0">
                <a:solidFill>
                  <a:srgbClr val="FF0000"/>
                </a:solidFill>
                <a:latin typeface="等线" panose="02010600030101010101" pitchFamily="2" charset="-122"/>
                <a:ea typeface="等线" panose="02010600030101010101" pitchFamily="2" charset="-122"/>
              </a:rPr>
              <a:t>T </a:t>
            </a:r>
            <a:r>
              <a:rPr lang="zh-CN" altLang="en-US" sz="2800" b="1" dirty="0" smtClean="0">
                <a:latin typeface="等线" panose="02010600030101010101" pitchFamily="2" charset="-122"/>
                <a:ea typeface="等线" panose="02010600030101010101" pitchFamily="2" charset="-122"/>
              </a:rPr>
              <a:t>位</a:t>
            </a:r>
            <a:r>
              <a:rPr lang="zh-CN" altLang="en-US" sz="2800" b="1" dirty="0">
                <a:latin typeface="等线" panose="02010600030101010101" pitchFamily="2" charset="-122"/>
                <a:ea typeface="等线" panose="02010600030101010101" pitchFamily="2" charset="-122"/>
              </a:rPr>
              <a:t>清零时</a:t>
            </a:r>
            <a:r>
              <a:rPr lang="zh-CN" altLang="en-US" sz="2800" b="1" dirty="0" smtClean="0">
                <a:latin typeface="等线" panose="02010600030101010101" pitchFamily="2" charset="-122"/>
                <a:ea typeface="等线" panose="02010600030101010101" pitchFamily="2" charset="-122"/>
              </a:rPr>
              <a:t>，</a:t>
            </a:r>
            <a:r>
              <a:rPr lang="en-US" altLang="zh-CN" sz="2800" b="1" dirty="0" smtClean="0">
                <a:latin typeface="等线" panose="02010600030101010101" pitchFamily="2" charset="-122"/>
                <a:ea typeface="等线" panose="02010600030101010101" pitchFamily="2" charset="-122"/>
              </a:rPr>
              <a:t>ARM</a:t>
            </a:r>
            <a:r>
              <a:rPr lang="zh-CN" altLang="en-US" sz="2800" b="1" dirty="0">
                <a:latin typeface="等线" panose="02010600030101010101" pitchFamily="2" charset="-122"/>
                <a:ea typeface="等线" panose="02010600030101010101" pitchFamily="2" charset="-122"/>
              </a:rPr>
              <a:t>状态下运行。</a:t>
            </a:r>
            <a:endParaRPr lang="zh-CN" altLang="en-US" sz="2800" b="1" dirty="0">
              <a:latin typeface="等线" panose="02010600030101010101" pitchFamily="2" charset="-122"/>
              <a:ea typeface="等线" panose="02010600030101010101" pitchFamily="2" charset="-122"/>
            </a:endParaRPr>
          </a:p>
        </p:txBody>
      </p:sp>
      <p:sp>
        <p:nvSpPr>
          <p:cNvPr id="9" name="Text Box 4"/>
          <p:cNvSpPr txBox="1">
            <a:spLocks noChangeArrowheads="1"/>
          </p:cNvSpPr>
          <p:nvPr/>
        </p:nvSpPr>
        <p:spPr bwMode="auto">
          <a:xfrm>
            <a:off x="1214414" y="5126056"/>
            <a:ext cx="7010400" cy="946150"/>
          </a:xfrm>
          <a:prstGeom prst="rect">
            <a:avLst/>
          </a:prstGeom>
          <a:noFill/>
          <a:ln w="9525">
            <a:noFill/>
            <a:miter lim="800000"/>
          </a:ln>
          <a:effectLst/>
        </p:spPr>
        <p:txBody>
          <a:bodyPr>
            <a:spAutoFit/>
          </a:bodyPr>
          <a:lstStyle/>
          <a:p>
            <a:pPr algn="l">
              <a:spcBef>
                <a:spcPct val="50000"/>
              </a:spcBef>
              <a:buClr>
                <a:srgbClr val="008000"/>
              </a:buClr>
              <a:buFont typeface="Wingdings" panose="05000000000000000000" pitchFamily="2" charset="2"/>
              <a:buChar char="Ø"/>
            </a:pPr>
            <a:r>
              <a:rPr lang="zh-CN" altLang="en-US" sz="2800" b="1" dirty="0">
                <a:latin typeface="等线" panose="02010600030101010101" pitchFamily="2" charset="-122"/>
                <a:ea typeface="等线" panose="02010600030101010101" pitchFamily="2" charset="-122"/>
              </a:rPr>
              <a:t>模式位包括</a:t>
            </a:r>
            <a:r>
              <a:rPr lang="en-US" altLang="zh-CN" sz="2800" b="1" dirty="0">
                <a:latin typeface="等线" panose="02010600030101010101" pitchFamily="2" charset="-122"/>
                <a:ea typeface="等线" panose="02010600030101010101" pitchFamily="2" charset="-122"/>
              </a:rPr>
              <a:t>M4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M3</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M2</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M1</a:t>
            </a:r>
            <a:r>
              <a:rPr lang="zh-CN" altLang="en-US" sz="2800" b="1" dirty="0">
                <a:latin typeface="等线" panose="02010600030101010101" pitchFamily="2" charset="-122"/>
                <a:ea typeface="等线" panose="02010600030101010101" pitchFamily="2" charset="-122"/>
              </a:rPr>
              <a:t>和</a:t>
            </a:r>
            <a:r>
              <a:rPr lang="en-US" altLang="zh-CN" sz="2800" b="1" dirty="0">
                <a:latin typeface="等线" panose="02010600030101010101" pitchFamily="2" charset="-122"/>
                <a:ea typeface="等线" panose="02010600030101010101" pitchFamily="2" charset="-122"/>
              </a:rPr>
              <a:t>M0</a:t>
            </a:r>
            <a:r>
              <a:rPr lang="zh-CN" altLang="en-US" sz="2800" b="1" dirty="0">
                <a:latin typeface="等线" panose="02010600030101010101" pitchFamily="2" charset="-122"/>
                <a:ea typeface="等线" panose="02010600030101010101" pitchFamily="2" charset="-122"/>
              </a:rPr>
              <a:t>，这些位决定处理器的操作模式。</a:t>
            </a:r>
            <a:endParaRPr lang="zh-CN" altLang="en-US" sz="2800" b="1" dirty="0">
              <a:latin typeface="等线" panose="02010600030101010101" pitchFamily="2" charset="-122"/>
              <a:ea typeface="等线" panose="02010600030101010101" pitchFamily="2" charset="-122"/>
            </a:endParaRPr>
          </a:p>
        </p:txBody>
      </p:sp>
      <p:sp>
        <p:nvSpPr>
          <p:cNvPr id="1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42755"/>
                                        </p:tgtEl>
                                        <p:attrNameLst>
                                          <p:attrName>style.visibility</p:attrName>
                                        </p:attrNameLst>
                                      </p:cBhvr>
                                      <p:to>
                                        <p:strVal val="visible"/>
                                      </p:to>
                                    </p:set>
                                    <p:animEffect transition="in" filter="box(in)">
                                      <p:cBhvr>
                                        <p:cTn id="7" dur="500"/>
                                        <p:tgtEl>
                                          <p:spTgt spid="84275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autoUpdateAnimBg="0"/>
      <p:bldP spid="7" grpId="0" autoUpdateAnimBg="0"/>
      <p:bldP spid="9"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fld id="{D3C47A96-89FF-44E7-AC47-CCD860537817}" type="slidenum">
              <a:rPr lang="en-US" altLang="zh-CN"/>
            </a:fld>
            <a:endParaRPr lang="en-US" altLang="zh-CN" b="0"/>
          </a:p>
        </p:txBody>
      </p:sp>
      <p:graphicFrame>
        <p:nvGraphicFramePr>
          <p:cNvPr id="823298" name="Group 2"/>
          <p:cNvGraphicFramePr>
            <a:graphicFrameLocks noGrp="1"/>
          </p:cNvGraphicFramePr>
          <p:nvPr/>
        </p:nvGraphicFramePr>
        <p:xfrm>
          <a:off x="914400" y="1752600"/>
          <a:ext cx="7620000" cy="4584192"/>
        </p:xfrm>
        <a:graphic>
          <a:graphicData uri="http://schemas.openxmlformats.org/drawingml/2006/table">
            <a:tbl>
              <a:tblPr/>
              <a:tblGrid>
                <a:gridCol w="762000"/>
                <a:gridCol w="914400"/>
                <a:gridCol w="3124200"/>
                <a:gridCol w="2819400"/>
              </a:tblGrid>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M[4:0]</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模式</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可见的</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Thumb</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可见的</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ARM</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状态寄存器</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10000</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用户</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R7,SP,LR,PC,CPSR</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R14,PC, CPSR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10001</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快中断</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R7,SP_fiq,LR_fiq,PC,CPSR,</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SPSR_fiq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R7,R8_fiq</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R14_fiq,PC,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 SPSR_fiq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10010</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中断</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R7,SP_irq,LR_irq,PC,CPSR, SPSR_fiq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R12,R13_irq,R14_irq,PC,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 SPSR_irq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10011</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管理</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R7,SP_svc,LR_svc,PC,CPSR, SPSR_svc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R12,R13_svc,R14_svc,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PC,CPSR, SPSR_svc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10111</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中止</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R7,SP_abt,LR_abt,PC,CPSR, SPSR_abt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R12,R13_abt,R14_abt,PC,</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CPSR, SPSR_abt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11011</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未定义</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R7,SP_und,LR_und,PC,CPSR, SPSR_und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R0</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R12,R13_und,R14_und,</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PC,CPSR,SPSR_und</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58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11111</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系统</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R7,SP,LR,PC,CPSR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R0</a:t>
                      </a:r>
                      <a:r>
                        <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R14,PC, CPSR </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23345" name="Text Box 49"/>
          <p:cNvSpPr txBox="1">
            <a:spLocks noChangeArrowheads="1"/>
          </p:cNvSpPr>
          <p:nvPr/>
        </p:nvSpPr>
        <p:spPr bwMode="auto">
          <a:xfrm>
            <a:off x="2667000" y="1219200"/>
            <a:ext cx="4343400" cy="457200"/>
          </a:xfrm>
          <a:prstGeom prst="rect">
            <a:avLst/>
          </a:prstGeom>
          <a:noFill/>
          <a:ln w="9525">
            <a:noFill/>
            <a:miter lim="800000"/>
          </a:ln>
          <a:effectLst/>
        </p:spPr>
        <p:txBody>
          <a:bodyPr>
            <a:spAutoFit/>
          </a:bodyPr>
          <a:lstStyle/>
          <a:p>
            <a:pPr>
              <a:spcBef>
                <a:spcPct val="50000"/>
              </a:spcBef>
            </a:pPr>
            <a:r>
              <a:rPr lang="en-US" altLang="zh-CN" sz="2400">
                <a:latin typeface="华文新魏" panose="02010800040101010101" pitchFamily="2" charset="-122"/>
                <a:ea typeface="华文新魏" panose="02010800040101010101" pitchFamily="2" charset="-122"/>
              </a:rPr>
              <a:t>CPSR</a:t>
            </a:r>
            <a:r>
              <a:rPr lang="zh-CN" altLang="en-US" sz="2400">
                <a:latin typeface="华文新魏" panose="02010800040101010101" pitchFamily="2" charset="-122"/>
                <a:ea typeface="华文新魏" panose="02010800040101010101" pitchFamily="2" charset="-122"/>
              </a:rPr>
              <a:t>模式位设置表</a:t>
            </a:r>
            <a:endParaRPr lang="zh-CN" altLang="en-US" sz="2400">
              <a:latin typeface="华文新魏" panose="02010800040101010101" pitchFamily="2" charset="-122"/>
              <a:ea typeface="华文新魏" panose="02010800040101010101" pitchFamily="2" charset="-122"/>
            </a:endParaRPr>
          </a:p>
        </p:txBody>
      </p:sp>
      <p:sp>
        <p:nvSpPr>
          <p:cNvPr id="7"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23345"/>
                                        </p:tgtEl>
                                        <p:attrNameLst>
                                          <p:attrName>style.visibility</p:attrName>
                                        </p:attrNameLst>
                                      </p:cBhvr>
                                      <p:to>
                                        <p:strVal val="visible"/>
                                      </p:to>
                                    </p:set>
                                    <p:anim calcmode="lin" valueType="num">
                                      <p:cBhvr additive="base">
                                        <p:cTn id="7" dur="500" fill="hold"/>
                                        <p:tgtEl>
                                          <p:spTgt spid="823345"/>
                                        </p:tgtEl>
                                        <p:attrNameLst>
                                          <p:attrName>ppt_x</p:attrName>
                                        </p:attrNameLst>
                                      </p:cBhvr>
                                      <p:tavLst>
                                        <p:tav tm="0">
                                          <p:val>
                                            <p:strVal val="1+#ppt_w/2"/>
                                          </p:val>
                                        </p:tav>
                                        <p:tav tm="100000">
                                          <p:val>
                                            <p:strVal val="#ppt_x"/>
                                          </p:val>
                                        </p:tav>
                                      </p:tavLst>
                                    </p:anim>
                                    <p:anim calcmode="lin" valueType="num">
                                      <p:cBhvr additive="base">
                                        <p:cTn id="8" dur="500" fill="hold"/>
                                        <p:tgtEl>
                                          <p:spTgt spid="8233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823298"/>
                                        </p:tgtEl>
                                        <p:attrNameLst>
                                          <p:attrName>style.visibility</p:attrName>
                                        </p:attrNameLst>
                                      </p:cBhvr>
                                      <p:to>
                                        <p:strVal val="visible"/>
                                      </p:to>
                                    </p:set>
                                    <p:animEffect transition="in" filter="slide(fromTop)">
                                      <p:cBhvr>
                                        <p:cTn id="12" dur="500"/>
                                        <p:tgtEl>
                                          <p:spTgt spid="823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832" y="3972095"/>
            <a:ext cx="3311359" cy="27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body" idx="1"/>
          </p:nvPr>
        </p:nvSpPr>
        <p:spPr>
          <a:xfrm>
            <a:off x="395536" y="1124744"/>
            <a:ext cx="8424936" cy="5549607"/>
          </a:xfrm>
          <a:noFill/>
        </p:spPr>
        <p:txBody>
          <a:bodyPr/>
          <a:lstStyle/>
          <a:p>
            <a:pPr>
              <a:buFontTx/>
              <a:buNone/>
            </a:pPr>
            <a:r>
              <a:rPr lang="zh-CN" altLang="en-US" b="1" dirty="0" smtClean="0"/>
              <a:t>嵌入式</a:t>
            </a:r>
            <a:r>
              <a:rPr lang="zh-CN" altLang="en-US" b="1" dirty="0"/>
              <a:t>系统的存储器中，最为常见的一种是</a:t>
            </a:r>
            <a:r>
              <a:rPr lang="zh-CN" altLang="en-US" b="1" dirty="0">
                <a:solidFill>
                  <a:srgbClr val="FF0000"/>
                </a:solidFill>
              </a:rPr>
              <a:t>动态随机存取存储器（</a:t>
            </a:r>
            <a:r>
              <a:rPr lang="en-US" altLang="zh-CN" b="1" dirty="0">
                <a:solidFill>
                  <a:srgbClr val="FF0000"/>
                </a:solidFill>
              </a:rPr>
              <a:t>DRAM</a:t>
            </a:r>
            <a:r>
              <a:rPr lang="zh-CN" altLang="en-US" b="1" dirty="0">
                <a:solidFill>
                  <a:srgbClr val="FF0000"/>
                </a:solidFill>
              </a:rPr>
              <a:t>），</a:t>
            </a:r>
            <a:r>
              <a:rPr lang="zh-CN" altLang="en-US" b="1" dirty="0"/>
              <a:t>在</a:t>
            </a:r>
            <a:r>
              <a:rPr lang="en-US" altLang="zh-CN" b="1" dirty="0"/>
              <a:t>DRAM</a:t>
            </a:r>
            <a:r>
              <a:rPr lang="zh-CN" altLang="en-US" b="1" dirty="0"/>
              <a:t>中晶体管和电容器合在一起就构成一个存储单元，代表一个数据位元。电容器保存一位二进制信息位</a:t>
            </a:r>
            <a:r>
              <a:rPr lang="en-US" altLang="zh-CN" b="1" dirty="0"/>
              <a:t>——0</a:t>
            </a:r>
            <a:r>
              <a:rPr lang="zh-CN" altLang="en-US" b="1" dirty="0"/>
              <a:t>或</a:t>
            </a:r>
            <a:r>
              <a:rPr lang="en-US" altLang="zh-CN" b="1" dirty="0"/>
              <a:t>1</a:t>
            </a:r>
            <a:r>
              <a:rPr lang="zh-CN" altLang="en-US" b="1" dirty="0"/>
              <a:t>（电容器有无电荷表示数据</a:t>
            </a:r>
            <a:r>
              <a:rPr lang="en-US" altLang="zh-CN" b="1" dirty="0"/>
              <a:t>1</a:t>
            </a:r>
            <a:r>
              <a:rPr lang="zh-CN" altLang="en-US" b="1" dirty="0"/>
              <a:t>或</a:t>
            </a:r>
            <a:r>
              <a:rPr lang="en-US" altLang="zh-CN" b="1" dirty="0"/>
              <a:t>0</a:t>
            </a:r>
            <a:r>
              <a:rPr lang="zh-CN" altLang="en-US" b="1" dirty="0"/>
              <a:t>）。 </a:t>
            </a:r>
            <a:endParaRPr lang="zh-CN" altLang="en-US" b="1" dirty="0"/>
          </a:p>
        </p:txBody>
      </p:sp>
      <p:sp>
        <p:nvSpPr>
          <p:cNvPr id="2" name="矩形 1"/>
          <p:cNvSpPr/>
          <p:nvPr/>
        </p:nvSpPr>
        <p:spPr>
          <a:xfrm>
            <a:off x="179512" y="255657"/>
            <a:ext cx="7525308" cy="707886"/>
          </a:xfrm>
          <a:prstGeom prst="rect">
            <a:avLst/>
          </a:prstGeom>
        </p:spPr>
        <p:txBody>
          <a:bodyPr wrap="square">
            <a:spAutoFit/>
          </a:bodyPr>
          <a:lstStyle/>
          <a:p>
            <a:pPr>
              <a:buFontTx/>
              <a:buNone/>
            </a:pPr>
            <a:r>
              <a:rPr lang="en-US" altLang="zh-CN" b="1" dirty="0"/>
              <a:t>2</a:t>
            </a:r>
            <a:r>
              <a:rPr lang="zh-CN" altLang="en-US" b="1" dirty="0"/>
              <a:t>、随机存取存储器（</a:t>
            </a:r>
            <a:r>
              <a:rPr lang="en-US" altLang="zh-CN" b="1" dirty="0"/>
              <a:t>RAM</a:t>
            </a:r>
            <a:r>
              <a:rPr lang="zh-CN" altLang="en-US" b="1" dirty="0"/>
              <a:t>）</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97336A2-69EB-49BC-8947-E6F9D3E9EF1D}" type="slidenum">
              <a:rPr lang="en-US" altLang="zh-CN"/>
            </a:fld>
            <a:endParaRPr lang="en-US" altLang="zh-CN" b="0"/>
          </a:p>
        </p:txBody>
      </p:sp>
      <p:sp>
        <p:nvSpPr>
          <p:cNvPr id="824323" name="Rectangle 3"/>
          <p:cNvSpPr>
            <a:spLocks noGrp="1" noChangeArrowheads="1"/>
          </p:cNvSpPr>
          <p:nvPr>
            <p:ph type="body" idx="1"/>
          </p:nvPr>
        </p:nvSpPr>
        <p:spPr>
          <a:xfrm>
            <a:off x="1182688" y="1357298"/>
            <a:ext cx="7772400" cy="685800"/>
          </a:xfrm>
          <a:noFill/>
        </p:spPr>
        <p:txBody>
          <a:bodyPr/>
          <a:lstStyle/>
          <a:p>
            <a:r>
              <a:rPr lang="zh-CN" altLang="en-US" b="1"/>
              <a:t>保留位</a:t>
            </a:r>
            <a:endParaRPr lang="zh-CN" altLang="en-US" b="1"/>
          </a:p>
        </p:txBody>
      </p:sp>
      <p:sp>
        <p:nvSpPr>
          <p:cNvPr id="824324" name="Text Box 4"/>
          <p:cNvSpPr txBox="1">
            <a:spLocks noChangeArrowheads="1"/>
          </p:cNvSpPr>
          <p:nvPr/>
        </p:nvSpPr>
        <p:spPr bwMode="auto">
          <a:xfrm>
            <a:off x="1219200" y="2082785"/>
            <a:ext cx="7457256" cy="3293209"/>
          </a:xfrm>
          <a:prstGeom prst="rect">
            <a:avLst/>
          </a:prstGeom>
          <a:noFill/>
          <a:ln w="9525">
            <a:noFill/>
            <a:miter lim="800000"/>
          </a:ln>
          <a:effectLst/>
        </p:spPr>
        <p:txBody>
          <a:bodyPr wrap="square">
            <a:spAutoFit/>
          </a:bodyPr>
          <a:lstStyle/>
          <a:p>
            <a:pPr algn="l">
              <a:lnSpc>
                <a:spcPct val="150000"/>
              </a:lnSpc>
              <a:spcBef>
                <a:spcPct val="50000"/>
              </a:spcBef>
              <a:buClr>
                <a:srgbClr val="008000"/>
              </a:buClr>
              <a:buFont typeface="Wingdings" panose="05000000000000000000" pitchFamily="2" charset="2"/>
              <a:buNone/>
            </a:pPr>
            <a:r>
              <a:rPr lang="en-US" altLang="zh-CN" sz="2600" b="1" dirty="0">
                <a:latin typeface="微软雅黑 Light" panose="020B0502040204020203" pitchFamily="34" charset="-122"/>
                <a:ea typeface="微软雅黑 Light" panose="020B0502040204020203" pitchFamily="34" charset="-122"/>
              </a:rPr>
              <a:t>        CPSR</a:t>
            </a:r>
            <a:r>
              <a:rPr lang="zh-CN" altLang="en-US" sz="2600" b="1" dirty="0">
                <a:latin typeface="微软雅黑 Light" panose="020B0502040204020203" pitchFamily="34" charset="-122"/>
                <a:ea typeface="微软雅黑 Light" panose="020B0502040204020203" pitchFamily="34" charset="-122"/>
              </a:rPr>
              <a:t>中的保留位被保留将来使用。为了提高程序的可移植性，当改变</a:t>
            </a:r>
            <a:r>
              <a:rPr lang="en-US" altLang="zh-CN" sz="2600" b="1" dirty="0">
                <a:latin typeface="微软雅黑 Light" panose="020B0502040204020203" pitchFamily="34" charset="-122"/>
                <a:ea typeface="微软雅黑 Light" panose="020B0502040204020203" pitchFamily="34" charset="-122"/>
              </a:rPr>
              <a:t>CPSR</a:t>
            </a:r>
            <a:r>
              <a:rPr lang="zh-CN" altLang="en-US" sz="2600" b="1" dirty="0">
                <a:latin typeface="微软雅黑 Light" panose="020B0502040204020203" pitchFamily="34" charset="-122"/>
                <a:ea typeface="微软雅黑 Light" panose="020B0502040204020203" pitchFamily="34" charset="-122"/>
              </a:rPr>
              <a:t>标志和控制位时，请不要改变这些保留位。</a:t>
            </a:r>
            <a:endParaRPr lang="zh-CN" altLang="en-US" sz="2600" b="1" dirty="0">
              <a:latin typeface="微软雅黑 Light" panose="020B0502040204020203" pitchFamily="34" charset="-122"/>
              <a:ea typeface="微软雅黑 Light" panose="020B0502040204020203" pitchFamily="34" charset="-122"/>
            </a:endParaRPr>
          </a:p>
          <a:p>
            <a:pPr algn="l">
              <a:lnSpc>
                <a:spcPct val="150000"/>
              </a:lnSpc>
              <a:spcBef>
                <a:spcPct val="50000"/>
              </a:spcBef>
              <a:buClr>
                <a:srgbClr val="008000"/>
              </a:buClr>
              <a:buFont typeface="Wingdings" panose="05000000000000000000" pitchFamily="2" charset="2"/>
              <a:buNone/>
            </a:pPr>
            <a:r>
              <a:rPr lang="zh-CN" altLang="en-US" sz="2600" b="1" dirty="0">
                <a:latin typeface="微软雅黑 Light" panose="020B0502040204020203" pitchFamily="34" charset="-122"/>
                <a:ea typeface="微软雅黑 Light" panose="020B0502040204020203" pitchFamily="34" charset="-122"/>
              </a:rPr>
              <a:t>        另外</a:t>
            </a:r>
            <a:r>
              <a:rPr lang="zh-CN" altLang="en-US" sz="2600" b="1" dirty="0" smtClean="0">
                <a:latin typeface="微软雅黑 Light" panose="020B0502040204020203" pitchFamily="34" charset="-122"/>
                <a:ea typeface="微软雅黑 Light" panose="020B0502040204020203" pitchFamily="34" charset="-122"/>
              </a:rPr>
              <a:t>，确保程序</a:t>
            </a:r>
            <a:r>
              <a:rPr lang="zh-CN" altLang="en-US" sz="2600" b="1" dirty="0">
                <a:latin typeface="微软雅黑 Light" panose="020B0502040204020203" pitchFamily="34" charset="-122"/>
                <a:ea typeface="微软雅黑 Light" panose="020B0502040204020203" pitchFamily="34" charset="-122"/>
              </a:rPr>
              <a:t>的运行不受保留位的值影响，因为将来的处理器可能会将这些位设置为</a:t>
            </a:r>
            <a:r>
              <a:rPr lang="en-US" altLang="zh-CN" sz="2600" b="1" dirty="0">
                <a:latin typeface="微软雅黑 Light" panose="020B0502040204020203" pitchFamily="34" charset="-122"/>
                <a:ea typeface="微软雅黑 Light" panose="020B0502040204020203" pitchFamily="34" charset="-122"/>
              </a:rPr>
              <a:t>1</a:t>
            </a:r>
            <a:r>
              <a:rPr lang="zh-CN" altLang="en-US" sz="2600" b="1" dirty="0">
                <a:latin typeface="微软雅黑 Light" panose="020B0502040204020203" pitchFamily="34" charset="-122"/>
                <a:ea typeface="微软雅黑 Light" panose="020B0502040204020203" pitchFamily="34" charset="-122"/>
              </a:rPr>
              <a:t>或者</a:t>
            </a:r>
            <a:r>
              <a:rPr lang="en-US" altLang="zh-CN" sz="2600" b="1" dirty="0">
                <a:latin typeface="微软雅黑 Light" panose="020B0502040204020203" pitchFamily="34" charset="-122"/>
                <a:ea typeface="微软雅黑 Light" panose="020B0502040204020203" pitchFamily="34" charset="-122"/>
              </a:rPr>
              <a:t>0</a:t>
            </a:r>
            <a:r>
              <a:rPr lang="zh-CN" altLang="en-US" sz="2600" b="1" dirty="0">
                <a:latin typeface="微软雅黑 Light" panose="020B0502040204020203" pitchFamily="34" charset="-122"/>
                <a:ea typeface="微软雅黑 Light" panose="020B0502040204020203" pitchFamily="34" charset="-122"/>
              </a:rPr>
              <a:t>。 </a:t>
            </a:r>
            <a:endParaRPr lang="zh-CN" altLang="en-US" sz="2600" b="1" dirty="0">
              <a:latin typeface="微软雅黑 Light" panose="020B0502040204020203" pitchFamily="34" charset="-122"/>
              <a:ea typeface="微软雅黑 Light" panose="020B0502040204020203" pitchFamily="34" charset="-122"/>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en-US" altLang="zh-CN" b="1" kern="0" dirty="0" smtClean="0">
                <a:solidFill>
                  <a:schemeClr val="folHlink"/>
                </a:solidFill>
                <a:latin typeface="黑体" panose="02010600030101010101" pitchFamily="2" charset="-122"/>
                <a:ea typeface="黑体" panose="02010600030101010101" pitchFamily="2" charset="-122"/>
                <a:cs typeface="+mj-cs"/>
              </a:rPr>
              <a:t>2</a:t>
            </a:r>
            <a:r>
              <a:rPr kumimoji="0" lang="en-US" altLang="zh-CN"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 </a:t>
            </a:r>
            <a:r>
              <a:rPr kumimoji="0" lang="zh-CN" altLang="en-US" sz="4000" b="1" i="0" u="none" strike="noStrike" kern="0" cap="none" spc="0" normalizeH="0" baseline="0" noProof="0" dirty="0" smtClean="0">
                <a:ln>
                  <a:noFill/>
                </a:ln>
                <a:solidFill>
                  <a:schemeClr val="folHlink"/>
                </a:solidFill>
                <a:effectLst/>
                <a:uLnTx/>
                <a:uFillTx/>
                <a:latin typeface="黑体" panose="02010600030101010101" pitchFamily="2" charset="-122"/>
                <a:ea typeface="黑体" panose="02010600030101010101" pitchFamily="2" charset="-122"/>
                <a:cs typeface="+mj-cs"/>
              </a:rPr>
              <a:t>程序状态寄存器</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 calcmode="lin" valueType="num">
                                      <p:cBhvr additive="base">
                                        <p:cTn id="7" dur="500" fill="hold"/>
                                        <p:tgtEl>
                                          <p:spTgt spid="8243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43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824324"/>
                                        </p:tgtEl>
                                        <p:attrNameLst>
                                          <p:attrName>style.visibility</p:attrName>
                                        </p:attrNameLst>
                                      </p:cBhvr>
                                      <p:to>
                                        <p:strVal val="visible"/>
                                      </p:to>
                                    </p:set>
                                    <p:animEffect transition="in" filter="box(in)">
                                      <p:cBhvr>
                                        <p:cTn id="12" dur="500"/>
                                        <p:tgtEl>
                                          <p:spTgt spid="82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advAuto="0" autoUpdateAnimBg="0" build="p"/>
      <p:bldP spid="82432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2564904"/>
            <a:ext cx="8229600" cy="2088232"/>
          </a:xfrm>
          <a:ln w="76200">
            <a:solidFill>
              <a:srgbClr val="000099"/>
            </a:solidFill>
            <a:miter lim="800000"/>
          </a:ln>
        </p:spPr>
        <p:txBody>
          <a:bodyPr/>
          <a:lstStyle/>
          <a:p>
            <a:r>
              <a:rPr lang="en-US" altLang="zh-CN" b="1" dirty="0" smtClean="0"/>
              <a:t>2.3.3 ARM</a:t>
            </a:r>
            <a:r>
              <a:rPr lang="zh-CN" altLang="en-US" b="1" dirty="0" smtClean="0"/>
              <a:t>异常中断处理（加）</a:t>
            </a:r>
            <a:br>
              <a:rPr lang="en-US" altLang="zh-CN" b="1" dirty="0" smtClean="0"/>
            </a:b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a:spLocks noGrp="1" noChangeArrowheads="1"/>
          </p:cNvSpPr>
          <p:nvPr>
            <p:ph idx="1"/>
          </p:nvPr>
        </p:nvSpPr>
        <p:spPr>
          <a:xfrm>
            <a:off x="585814" y="1571612"/>
            <a:ext cx="7772400" cy="2246769"/>
          </a:xfrm>
        </p:spPr>
        <p:txBody>
          <a:bodyPr>
            <a:spAutoFit/>
          </a:bodyPr>
          <a:lstStyle/>
          <a:p>
            <a:pPr algn="just">
              <a:spcBef>
                <a:spcPct val="50000"/>
              </a:spcBef>
            </a:pPr>
            <a:r>
              <a:rPr lang="zh-CN" altLang="en-US" sz="2800" b="1" dirty="0" smtClean="0">
                <a:latin typeface="宋体" panose="02010600030101010101" pitchFamily="2" charset="-122"/>
              </a:rPr>
              <a:t>只要</a:t>
            </a:r>
            <a:r>
              <a:rPr lang="zh-CN" altLang="en-US" sz="2800" b="1" dirty="0">
                <a:latin typeface="宋体" panose="02010600030101010101" pitchFamily="2" charset="-122"/>
              </a:rPr>
              <a:t>正常的程序流被暂时中止，处理器就进入异常模式。例如响应一个来自外设的中断。在处理异常之前，</a:t>
            </a:r>
            <a:r>
              <a:rPr lang="en-US" altLang="zh-CN" sz="2800" b="1" dirty="0">
                <a:latin typeface="宋体" panose="02010600030101010101" pitchFamily="2" charset="-122"/>
              </a:rPr>
              <a:t>ARM</a:t>
            </a:r>
            <a:r>
              <a:rPr lang="zh-CN" altLang="en-US" sz="2800" b="1" dirty="0">
                <a:latin typeface="宋体" panose="02010600030101010101" pitchFamily="2" charset="-122"/>
              </a:rPr>
              <a:t>内核保存当前的处理器状态，这样当处理程序结束时可以恢复执行原来的程序</a:t>
            </a:r>
            <a:r>
              <a:rPr lang="zh-CN" altLang="en-US" sz="2800" b="1" dirty="0" smtClean="0">
                <a:latin typeface="宋体" panose="02010600030101010101" pitchFamily="2" charset="-122"/>
              </a:rPr>
              <a:t>。</a:t>
            </a:r>
            <a:endParaRPr lang="zh-CN" altLang="en-US" sz="2800" b="1" dirty="0">
              <a:latin typeface="宋体" panose="02010600030101010101" pitchFamily="2" charset="-122"/>
            </a:endParaRPr>
          </a:p>
        </p:txBody>
      </p:sp>
      <p:sp>
        <p:nvSpPr>
          <p:cNvPr id="6" name="灯片编号占位符 2"/>
          <p:cNvSpPr>
            <a:spLocks noGrp="1"/>
          </p:cNvSpPr>
          <p:nvPr>
            <p:ph type="sldNum" sz="quarter" idx="11"/>
          </p:nvPr>
        </p:nvSpPr>
        <p:spPr/>
        <p:txBody>
          <a:bodyPr/>
          <a:lstStyle/>
          <a:p>
            <a:fld id="{5B325103-2415-4B6F-9922-E63C178E3FC5}" type="slidenum">
              <a:rPr lang="en-US" altLang="zh-CN"/>
            </a:fld>
            <a:endParaRPr lang="en-US" altLang="zh-CN" b="0"/>
          </a:p>
        </p:txBody>
      </p:sp>
      <p:sp>
        <p:nvSpPr>
          <p:cNvPr id="8"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5" name="Text Box 6"/>
          <p:cNvSpPr txBox="1">
            <a:spLocks noChangeArrowheads="1"/>
          </p:cNvSpPr>
          <p:nvPr/>
        </p:nvSpPr>
        <p:spPr bwMode="auto">
          <a:xfrm>
            <a:off x="585814" y="4044269"/>
            <a:ext cx="7772400" cy="1384995"/>
          </a:xfrm>
          <a:prstGeom prst="rect">
            <a:avLst/>
          </a:prstGeom>
          <a:noFill/>
          <a:ln w="9525">
            <a:noFill/>
            <a:miter lim="800000"/>
          </a:ln>
          <a:effectLst/>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如果同时发生两个或更多异常，那么将按照固定的顺序来处理异常，详见“异常优先级”部分。   </a:t>
            </a:r>
            <a:r>
              <a:rPr kumimoji="0" lang="zh-CN" altLang="en-US" sz="2800" b="1"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       </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2"/>
          <p:cNvSpPr>
            <a:spLocks noGrp="1"/>
          </p:cNvSpPr>
          <p:nvPr>
            <p:ph type="sldNum" sz="quarter" idx="11"/>
          </p:nvPr>
        </p:nvSpPr>
        <p:spPr/>
        <p:txBody>
          <a:bodyPr/>
          <a:lstStyle/>
          <a:p>
            <a:fld id="{0FA27F92-B079-47F3-875E-36C17F652F8C}" type="slidenum">
              <a:rPr lang="en-US" altLang="zh-CN"/>
            </a:fld>
            <a:endParaRPr lang="en-US" altLang="zh-CN" b="0"/>
          </a:p>
        </p:txBody>
      </p:sp>
      <p:grpSp>
        <p:nvGrpSpPr>
          <p:cNvPr id="2" name="Group 142"/>
          <p:cNvGrpSpPr/>
          <p:nvPr/>
        </p:nvGrpSpPr>
        <p:grpSpPr bwMode="auto">
          <a:xfrm>
            <a:off x="4006850" y="1219200"/>
            <a:ext cx="4908550" cy="5105400"/>
            <a:chOff x="2524" y="768"/>
            <a:chExt cx="3092" cy="3216"/>
          </a:xfrm>
        </p:grpSpPr>
        <p:grpSp>
          <p:nvGrpSpPr>
            <p:cNvPr id="890883" name="Group 87"/>
            <p:cNvGrpSpPr/>
            <p:nvPr/>
          </p:nvGrpSpPr>
          <p:grpSpPr bwMode="auto">
            <a:xfrm>
              <a:off x="2524" y="768"/>
              <a:ext cx="3092" cy="3216"/>
              <a:chOff x="2524" y="768"/>
              <a:chExt cx="3092" cy="3216"/>
            </a:xfrm>
          </p:grpSpPr>
          <p:sp>
            <p:nvSpPr>
              <p:cNvPr id="890884" name="Rectangle 56"/>
              <p:cNvSpPr>
                <a:spLocks noChangeArrowheads="1"/>
              </p:cNvSpPr>
              <p:nvPr/>
            </p:nvSpPr>
            <p:spPr bwMode="auto">
              <a:xfrm>
                <a:off x="4224" y="1008"/>
                <a:ext cx="1392" cy="2976"/>
              </a:xfrm>
              <a:prstGeom prst="rect">
                <a:avLst/>
              </a:prstGeom>
              <a:solidFill>
                <a:srgbClr val="C0C0C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885" name="Rectangle 55"/>
              <p:cNvSpPr>
                <a:spLocks noChangeArrowheads="1"/>
              </p:cNvSpPr>
              <p:nvPr/>
            </p:nvSpPr>
            <p:spPr bwMode="auto">
              <a:xfrm>
                <a:off x="2832" y="1008"/>
                <a:ext cx="1392" cy="2976"/>
              </a:xfrm>
              <a:prstGeom prst="rect">
                <a:avLst/>
              </a:prstGeom>
              <a:solidFill>
                <a:srgbClr val="DDDDDD"/>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886" name="Rectangle 6"/>
              <p:cNvSpPr>
                <a:spLocks noChangeArrowheads="1"/>
              </p:cNvSpPr>
              <p:nvPr/>
            </p:nvSpPr>
            <p:spPr bwMode="auto">
              <a:xfrm>
                <a:off x="3312" y="1296"/>
                <a:ext cx="720" cy="1248"/>
              </a:xfrm>
              <a:prstGeom prst="rect">
                <a:avLst/>
              </a:prstGeom>
              <a:solidFill>
                <a:srgbClr val="CCEC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887" name="Rectangle 7"/>
              <p:cNvSpPr>
                <a:spLocks noChangeArrowheads="1"/>
              </p:cNvSpPr>
              <p:nvPr/>
            </p:nvSpPr>
            <p:spPr bwMode="auto">
              <a:xfrm>
                <a:off x="4416" y="1296"/>
                <a:ext cx="720" cy="1248"/>
              </a:xfrm>
              <a:prstGeom prst="rect">
                <a:avLst/>
              </a:prstGeom>
              <a:solidFill>
                <a:srgbClr val="CCEC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888" name="Text Box 8"/>
              <p:cNvSpPr txBox="1">
                <a:spLocks noChangeArrowheads="1"/>
              </p:cNvSpPr>
              <p:nvPr/>
            </p:nvSpPr>
            <p:spPr bwMode="auto">
              <a:xfrm>
                <a:off x="3360" y="1104"/>
                <a:ext cx="624" cy="212"/>
              </a:xfrm>
              <a:prstGeom prst="rect">
                <a:avLst/>
              </a:prstGeom>
              <a:noFill/>
              <a:ln w="9525">
                <a:noFill/>
                <a:miter lim="800000"/>
              </a:ln>
            </p:spPr>
            <p:txBody>
              <a:bodyPr>
                <a:spAutoFit/>
              </a:bodyPr>
              <a:lstStyle/>
              <a:p>
                <a:pPr algn="l">
                  <a:spcBef>
                    <a:spcPct val="50000"/>
                  </a:spcBef>
                </a:pPr>
                <a:r>
                  <a:rPr kumimoji="0" lang="zh-CN" altLang="en-US" sz="1600" b="1">
                    <a:latin typeface="Arial" panose="020B0604020202020204" pitchFamily="34" charset="0"/>
                    <a:ea typeface="宋体" panose="02010600030101010101" pitchFamily="2" charset="-122"/>
                  </a:rPr>
                  <a:t>程序</a:t>
                </a:r>
                <a:r>
                  <a:rPr kumimoji="0" lang="en-US" altLang="zh-CN" sz="1600" b="1">
                    <a:latin typeface="Arial" panose="020B0604020202020204" pitchFamily="34" charset="0"/>
                    <a:ea typeface="宋体" panose="02010600030101010101" pitchFamily="2" charset="-122"/>
                  </a:rPr>
                  <a:t>A</a:t>
                </a:r>
                <a:endParaRPr kumimoji="0" lang="en-US" altLang="zh-CN" sz="1600" b="1">
                  <a:latin typeface="Arial" panose="020B0604020202020204" pitchFamily="34" charset="0"/>
                  <a:ea typeface="宋体" panose="02010600030101010101" pitchFamily="2" charset="-122"/>
                </a:endParaRPr>
              </a:p>
            </p:txBody>
          </p:sp>
          <p:sp>
            <p:nvSpPr>
              <p:cNvPr id="890889" name="Text Box 9"/>
              <p:cNvSpPr txBox="1">
                <a:spLocks noChangeArrowheads="1"/>
              </p:cNvSpPr>
              <p:nvPr/>
            </p:nvSpPr>
            <p:spPr bwMode="auto">
              <a:xfrm>
                <a:off x="4272" y="1104"/>
                <a:ext cx="1056" cy="212"/>
              </a:xfrm>
              <a:prstGeom prst="rect">
                <a:avLst/>
              </a:prstGeom>
              <a:noFill/>
              <a:ln w="9525">
                <a:noFill/>
                <a:miter lim="800000"/>
              </a:ln>
            </p:spPr>
            <p:txBody>
              <a:bodyPr>
                <a:spAutoFit/>
              </a:bodyPr>
              <a:lstStyle/>
              <a:p>
                <a:pPr algn="l">
                  <a:spcBef>
                    <a:spcPct val="50000"/>
                  </a:spcBef>
                </a:pPr>
                <a:r>
                  <a:rPr kumimoji="0" lang="en-US" altLang="zh-CN" sz="1600" b="1">
                    <a:latin typeface="Arial" panose="020B0604020202020204" pitchFamily="34" charset="0"/>
                    <a:ea typeface="宋体" panose="02010600030101010101" pitchFamily="2" charset="-122"/>
                  </a:rPr>
                  <a:t>IRQ</a:t>
                </a:r>
                <a:r>
                  <a:rPr kumimoji="0" lang="zh-CN" altLang="en-US" sz="1600" b="1">
                    <a:latin typeface="Arial" panose="020B0604020202020204" pitchFamily="34" charset="0"/>
                    <a:ea typeface="宋体" panose="02010600030101010101" pitchFamily="2" charset="-122"/>
                  </a:rPr>
                  <a:t>服务程序</a:t>
                </a:r>
                <a:endParaRPr kumimoji="0" lang="zh-CN" altLang="en-US" sz="1600" b="1">
                  <a:latin typeface="Arial" panose="020B0604020202020204" pitchFamily="34" charset="0"/>
                  <a:ea typeface="宋体" panose="02010600030101010101" pitchFamily="2" charset="-122"/>
                </a:endParaRPr>
              </a:p>
            </p:txBody>
          </p:sp>
          <p:sp>
            <p:nvSpPr>
              <p:cNvPr id="890890" name="Rectangle 64"/>
              <p:cNvSpPr>
                <a:spLocks noChangeArrowheads="1"/>
              </p:cNvSpPr>
              <p:nvPr/>
            </p:nvSpPr>
            <p:spPr bwMode="auto">
              <a:xfrm>
                <a:off x="2832" y="768"/>
                <a:ext cx="1392" cy="240"/>
              </a:xfrm>
              <a:prstGeom prst="rect">
                <a:avLst/>
              </a:prstGeom>
              <a:solidFill>
                <a:srgbClr val="DDDDDD"/>
              </a:solidFill>
              <a:ln w="9525">
                <a:solidFill>
                  <a:schemeClr val="tx1"/>
                </a:solidFill>
                <a:miter lim="800000"/>
              </a:ln>
            </p:spPr>
            <p:txBody>
              <a:bodyPr wrap="none" anchor="ctr"/>
              <a:lstStyle/>
              <a:p>
                <a:pPr algn="l">
                  <a:spcBef>
                    <a:spcPct val="20000"/>
                  </a:spcBef>
                </a:pPr>
                <a:r>
                  <a:rPr kumimoji="0" lang="zh-CN" altLang="en-US" sz="2000" b="1">
                    <a:solidFill>
                      <a:srgbClr val="0000FF"/>
                    </a:solidFill>
                    <a:latin typeface="Arial" panose="020B0604020202020204" pitchFamily="34" charset="0"/>
                    <a:ea typeface="华文新魏" panose="02010800040101010101" pitchFamily="2" charset="-122"/>
                  </a:rPr>
                  <a:t>系统模式</a:t>
                </a:r>
                <a:endParaRPr kumimoji="0" lang="zh-CN" altLang="en-US" sz="2000" b="1">
                  <a:solidFill>
                    <a:srgbClr val="0000FF"/>
                  </a:solidFill>
                  <a:latin typeface="Arial" panose="020B0604020202020204" pitchFamily="34" charset="0"/>
                  <a:ea typeface="华文新魏" panose="02010800040101010101" pitchFamily="2" charset="-122"/>
                </a:endParaRPr>
              </a:p>
            </p:txBody>
          </p:sp>
          <p:sp>
            <p:nvSpPr>
              <p:cNvPr id="890891" name="Rectangle 65"/>
              <p:cNvSpPr>
                <a:spLocks noChangeArrowheads="1"/>
              </p:cNvSpPr>
              <p:nvPr/>
            </p:nvSpPr>
            <p:spPr bwMode="auto">
              <a:xfrm>
                <a:off x="4224" y="768"/>
                <a:ext cx="1392" cy="240"/>
              </a:xfrm>
              <a:prstGeom prst="rect">
                <a:avLst/>
              </a:prstGeom>
              <a:solidFill>
                <a:srgbClr val="C0C0C0"/>
              </a:solidFill>
              <a:ln w="9525">
                <a:solidFill>
                  <a:schemeClr val="tx1"/>
                </a:solidFill>
                <a:miter lim="800000"/>
              </a:ln>
            </p:spPr>
            <p:txBody>
              <a:bodyPr wrap="none" anchor="ctr"/>
              <a:lstStyle/>
              <a:p>
                <a:pPr algn="l">
                  <a:spcBef>
                    <a:spcPct val="20000"/>
                  </a:spcBef>
                </a:pPr>
                <a:r>
                  <a:rPr kumimoji="0" lang="en-US" altLang="zh-CN" sz="2000" b="1">
                    <a:solidFill>
                      <a:srgbClr val="0000FF"/>
                    </a:solidFill>
                    <a:latin typeface="华文新魏" panose="02010800040101010101" pitchFamily="2" charset="-122"/>
                    <a:ea typeface="华文新魏" panose="02010800040101010101" pitchFamily="2" charset="-122"/>
                  </a:rPr>
                  <a:t>IRQ</a:t>
                </a:r>
                <a:r>
                  <a:rPr kumimoji="0" lang="zh-CN" altLang="en-US" sz="2000" b="1">
                    <a:solidFill>
                      <a:srgbClr val="0000FF"/>
                    </a:solidFill>
                    <a:latin typeface="华文新魏" panose="02010800040101010101" pitchFamily="2" charset="-122"/>
                    <a:ea typeface="华文新魏" panose="02010800040101010101" pitchFamily="2" charset="-122"/>
                  </a:rPr>
                  <a:t>模式</a:t>
                </a:r>
                <a:endParaRPr kumimoji="0" lang="zh-CN" altLang="en-US" sz="2000" b="1">
                  <a:solidFill>
                    <a:srgbClr val="0000FF"/>
                  </a:solidFill>
                  <a:latin typeface="华文新魏" panose="02010800040101010101" pitchFamily="2" charset="-122"/>
                  <a:ea typeface="华文新魏" panose="02010800040101010101" pitchFamily="2" charset="-122"/>
                </a:endParaRPr>
              </a:p>
            </p:txBody>
          </p:sp>
          <p:sp>
            <p:nvSpPr>
              <p:cNvPr id="890892" name="Rectangle 66"/>
              <p:cNvSpPr>
                <a:spLocks noChangeArrowheads="1"/>
              </p:cNvSpPr>
              <p:nvPr/>
            </p:nvSpPr>
            <p:spPr bwMode="auto">
              <a:xfrm>
                <a:off x="2544" y="1008"/>
                <a:ext cx="288" cy="1680"/>
              </a:xfrm>
              <a:prstGeom prst="rect">
                <a:avLst/>
              </a:prstGeom>
              <a:solidFill>
                <a:srgbClr val="DDDDDD"/>
              </a:solidFill>
              <a:ln w="9525">
                <a:solidFill>
                  <a:schemeClr val="tx1"/>
                </a:solidFill>
                <a:miter lim="800000"/>
              </a:ln>
            </p:spPr>
            <p:txBody>
              <a:bodyPr wrap="none" anchor="ctr"/>
              <a:lstStyle/>
              <a:p>
                <a:pPr algn="l">
                  <a:spcBef>
                    <a:spcPct val="20000"/>
                  </a:spcBef>
                </a:pPr>
                <a:endParaRPr kumimoji="0" lang="zh-CN" altLang="zh-CN" sz="3200" b="1">
                  <a:latin typeface="Arial" panose="020B0604020202020204" pitchFamily="34" charset="0"/>
                  <a:ea typeface="宋体" panose="02010600030101010101" pitchFamily="2" charset="-122"/>
                </a:endParaRPr>
              </a:p>
            </p:txBody>
          </p:sp>
          <p:sp>
            <p:nvSpPr>
              <p:cNvPr id="890893" name="Rectangle 67"/>
              <p:cNvSpPr>
                <a:spLocks noChangeArrowheads="1"/>
              </p:cNvSpPr>
              <p:nvPr/>
            </p:nvSpPr>
            <p:spPr bwMode="auto">
              <a:xfrm>
                <a:off x="2544" y="2688"/>
                <a:ext cx="288" cy="1296"/>
              </a:xfrm>
              <a:prstGeom prst="rect">
                <a:avLst/>
              </a:prstGeom>
              <a:solidFill>
                <a:srgbClr val="DDDDDD"/>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894" name="Text Box 68"/>
              <p:cNvSpPr txBox="1">
                <a:spLocks noChangeArrowheads="1"/>
              </p:cNvSpPr>
              <p:nvPr/>
            </p:nvSpPr>
            <p:spPr bwMode="auto">
              <a:xfrm>
                <a:off x="2524" y="1008"/>
                <a:ext cx="308" cy="1680"/>
              </a:xfrm>
              <a:prstGeom prst="rect">
                <a:avLst/>
              </a:prstGeom>
              <a:noFill/>
              <a:ln w="9525">
                <a:noFill/>
                <a:miter lim="800000"/>
              </a:ln>
            </p:spPr>
            <p:txBody>
              <a:bodyPr vert="eaVert">
                <a:spAutoFit/>
              </a:bodyPr>
              <a:lstStyle/>
              <a:p>
                <a:pPr algn="l">
                  <a:spcBef>
                    <a:spcPct val="50000"/>
                  </a:spcBef>
                </a:pPr>
                <a:r>
                  <a:rPr kumimoji="0" lang="zh-CN" altLang="en-US" sz="2000" b="1">
                    <a:solidFill>
                      <a:srgbClr val="0000FF"/>
                    </a:solidFill>
                    <a:latin typeface="Arial" panose="020B0604020202020204" pitchFamily="34" charset="0"/>
                    <a:ea typeface="华文新魏" panose="02010800040101010101" pitchFamily="2" charset="-122"/>
                  </a:rPr>
                  <a:t>程序</a:t>
                </a:r>
                <a:endParaRPr kumimoji="0" lang="zh-CN" altLang="en-US" sz="2000" b="1">
                  <a:solidFill>
                    <a:srgbClr val="0000FF"/>
                  </a:solidFill>
                  <a:latin typeface="Arial" panose="020B0604020202020204" pitchFamily="34" charset="0"/>
                  <a:ea typeface="华文新魏" panose="02010800040101010101" pitchFamily="2" charset="-122"/>
                </a:endParaRPr>
              </a:p>
            </p:txBody>
          </p:sp>
          <p:sp>
            <p:nvSpPr>
              <p:cNvPr id="890895" name="Text Box 69"/>
              <p:cNvSpPr txBox="1">
                <a:spLocks noChangeArrowheads="1"/>
              </p:cNvSpPr>
              <p:nvPr/>
            </p:nvSpPr>
            <p:spPr bwMode="auto">
              <a:xfrm>
                <a:off x="2524" y="2688"/>
                <a:ext cx="308" cy="1296"/>
              </a:xfrm>
              <a:prstGeom prst="rect">
                <a:avLst/>
              </a:prstGeom>
              <a:noFill/>
              <a:ln w="9525">
                <a:noFill/>
                <a:miter lim="800000"/>
              </a:ln>
            </p:spPr>
            <p:txBody>
              <a:bodyPr vert="eaVert">
                <a:spAutoFit/>
              </a:bodyPr>
              <a:lstStyle/>
              <a:p>
                <a:pPr algn="l">
                  <a:spcBef>
                    <a:spcPct val="50000"/>
                  </a:spcBef>
                </a:pPr>
                <a:r>
                  <a:rPr kumimoji="0" lang="zh-CN" altLang="en-US" sz="2000" b="1">
                    <a:solidFill>
                      <a:srgbClr val="0000FF"/>
                    </a:solidFill>
                    <a:latin typeface="Arial" panose="020B0604020202020204" pitchFamily="34" charset="0"/>
                    <a:ea typeface="华文新魏" panose="02010800040101010101" pitchFamily="2" charset="-122"/>
                  </a:rPr>
                  <a:t>寄存器组</a:t>
                </a:r>
                <a:endParaRPr kumimoji="0" lang="zh-CN" altLang="en-US" sz="2000" b="1">
                  <a:solidFill>
                    <a:srgbClr val="0000FF"/>
                  </a:solidFill>
                  <a:latin typeface="Arial" panose="020B0604020202020204" pitchFamily="34" charset="0"/>
                  <a:ea typeface="华文新魏" panose="02010800040101010101" pitchFamily="2" charset="-122"/>
                </a:endParaRPr>
              </a:p>
            </p:txBody>
          </p:sp>
        </p:grpSp>
        <p:sp>
          <p:nvSpPr>
            <p:cNvPr id="890896" name="Line 61"/>
            <p:cNvSpPr>
              <a:spLocks noChangeShapeType="1"/>
            </p:cNvSpPr>
            <p:nvPr/>
          </p:nvSpPr>
          <p:spPr bwMode="auto">
            <a:xfrm>
              <a:off x="2832" y="2688"/>
              <a:ext cx="2784" cy="0"/>
            </a:xfrm>
            <a:prstGeom prst="line">
              <a:avLst/>
            </a:prstGeom>
            <a:noFill/>
            <a:ln w="9525">
              <a:solidFill>
                <a:schemeClr val="tx1"/>
              </a:solidFill>
              <a:round/>
            </a:ln>
          </p:spPr>
          <p:txBody>
            <a:bodyPr wrap="none" anchor="ctr"/>
            <a:lstStyle/>
            <a:p>
              <a:endParaRPr lang="zh-CN" altLang="en-US"/>
            </a:p>
          </p:txBody>
        </p:sp>
      </p:grpSp>
      <p:sp>
        <p:nvSpPr>
          <p:cNvPr id="14341" name="Text Box 5"/>
          <p:cNvSpPr txBox="1">
            <a:spLocks noChangeArrowheads="1"/>
          </p:cNvSpPr>
          <p:nvPr/>
        </p:nvSpPr>
        <p:spPr bwMode="auto">
          <a:xfrm>
            <a:off x="76200" y="136525"/>
            <a:ext cx="4343400" cy="523875"/>
          </a:xfrm>
          <a:prstGeom prst="rect">
            <a:avLst/>
          </a:prstGeom>
          <a:noFill/>
          <a:ln w="9525">
            <a:noFill/>
            <a:miter lim="800000"/>
          </a:ln>
        </p:spPr>
        <p:txBody>
          <a:bodyPr>
            <a:spAutoFit/>
          </a:bodyPr>
          <a:lstStyle/>
          <a:p>
            <a:pPr algn="l">
              <a:spcBef>
                <a:spcPct val="50000"/>
              </a:spcBef>
            </a:pPr>
            <a:r>
              <a:rPr kumimoji="0" lang="zh-CN" altLang="en-US" sz="2800" b="1">
                <a:solidFill>
                  <a:schemeClr val="bg1"/>
                </a:solidFill>
                <a:latin typeface="黑体" panose="02010600030101010101" pitchFamily="2" charset="-122"/>
                <a:ea typeface="黑体" panose="02010600030101010101" pitchFamily="2" charset="-122"/>
              </a:rPr>
              <a:t>进入异常过程</a:t>
            </a:r>
            <a:endParaRPr kumimoji="0" lang="zh-CN" altLang="en-US" sz="2800" b="1">
              <a:solidFill>
                <a:schemeClr val="bg1"/>
              </a:solidFill>
              <a:latin typeface="黑体" panose="02010600030101010101" pitchFamily="2" charset="-122"/>
              <a:ea typeface="黑体" panose="02010600030101010101" pitchFamily="2" charset="-122"/>
            </a:endParaRPr>
          </a:p>
        </p:txBody>
      </p:sp>
      <p:sp>
        <p:nvSpPr>
          <p:cNvPr id="14359" name="AutoShape 23"/>
          <p:cNvSpPr>
            <a:spLocks noChangeArrowheads="1"/>
          </p:cNvSpPr>
          <p:nvPr/>
        </p:nvSpPr>
        <p:spPr bwMode="auto">
          <a:xfrm>
            <a:off x="5715000" y="2133600"/>
            <a:ext cx="228600" cy="685800"/>
          </a:xfrm>
          <a:prstGeom prst="downArrow">
            <a:avLst>
              <a:gd name="adj1" fmla="val 50000"/>
              <a:gd name="adj2" fmla="val 75000"/>
            </a:avLst>
          </a:prstGeom>
          <a:solidFill>
            <a:srgbClr val="6666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14395" name="Text Box 59"/>
          <p:cNvSpPr txBox="1">
            <a:spLocks noChangeArrowheads="1"/>
          </p:cNvSpPr>
          <p:nvPr/>
        </p:nvSpPr>
        <p:spPr bwMode="auto">
          <a:xfrm>
            <a:off x="228600" y="1193800"/>
            <a:ext cx="3657600" cy="1016000"/>
          </a:xfrm>
          <a:prstGeom prst="rect">
            <a:avLst/>
          </a:prstGeom>
          <a:noFill/>
          <a:ln w="9525">
            <a:noFill/>
            <a:miter lim="800000"/>
          </a:ln>
        </p:spPr>
        <p:txBody>
          <a:bodyPr>
            <a:spAutoFit/>
          </a:bodyPr>
          <a:lstStyle/>
          <a:p>
            <a:pPr algn="l">
              <a:spcBef>
                <a:spcPct val="50000"/>
              </a:spcBef>
            </a:pPr>
            <a:r>
              <a:rPr kumimoji="0" lang="en-US" altLang="zh-CN" sz="2000" b="1" dirty="0">
                <a:latin typeface="宋体" panose="02010600030101010101" pitchFamily="2" charset="-122"/>
                <a:ea typeface="宋体" panose="02010600030101010101" pitchFamily="2" charset="-122"/>
              </a:rPr>
              <a:t>1. </a:t>
            </a:r>
            <a:r>
              <a:rPr kumimoji="0" lang="zh-CN" altLang="en-US" sz="2000" b="1" dirty="0">
                <a:latin typeface="宋体" panose="02010600030101010101" pitchFamily="2" charset="-122"/>
                <a:ea typeface="宋体" panose="02010600030101010101" pitchFamily="2" charset="-122"/>
              </a:rPr>
              <a:t>程序在系统模式下运行用户程序，假定当前处理器状态为</a:t>
            </a:r>
            <a:r>
              <a:rPr kumimoji="0" lang="en-US" altLang="zh-CN" sz="2000" b="1" dirty="0">
                <a:latin typeface="宋体" panose="02010600030101010101" pitchFamily="2" charset="-122"/>
                <a:ea typeface="宋体" panose="02010600030101010101" pitchFamily="2" charset="-122"/>
              </a:rPr>
              <a:t>Thumb</a:t>
            </a:r>
            <a:r>
              <a:rPr kumimoji="0" lang="zh-CN" altLang="en-US" sz="2000" b="1" dirty="0">
                <a:latin typeface="宋体" panose="02010600030101010101" pitchFamily="2" charset="-122"/>
                <a:ea typeface="宋体" panose="02010600030101010101" pitchFamily="2" charset="-122"/>
              </a:rPr>
              <a:t>状态、允许</a:t>
            </a:r>
            <a:r>
              <a:rPr kumimoji="0" lang="en-US" altLang="zh-CN" sz="2000" b="1" dirty="0">
                <a:latin typeface="宋体" panose="02010600030101010101" pitchFamily="2" charset="-122"/>
                <a:ea typeface="宋体" panose="02010600030101010101" pitchFamily="2" charset="-122"/>
              </a:rPr>
              <a:t>IRQ</a:t>
            </a:r>
            <a:r>
              <a:rPr kumimoji="0" lang="zh-CN" altLang="en-US" sz="2000" b="1" dirty="0">
                <a:latin typeface="宋体" panose="02010600030101010101" pitchFamily="2" charset="-122"/>
                <a:ea typeface="宋体" panose="02010600030101010101" pitchFamily="2" charset="-122"/>
              </a:rPr>
              <a:t>中断；</a:t>
            </a:r>
            <a:endParaRPr kumimoji="0" lang="zh-CN" altLang="en-US" sz="2000" b="1" dirty="0">
              <a:latin typeface="宋体" panose="02010600030101010101" pitchFamily="2" charset="-122"/>
              <a:ea typeface="宋体" panose="02010600030101010101" pitchFamily="2" charset="-122"/>
            </a:endParaRPr>
          </a:p>
        </p:txBody>
      </p:sp>
      <p:sp>
        <p:nvSpPr>
          <p:cNvPr id="14396" name="Text Box 60"/>
          <p:cNvSpPr txBox="1">
            <a:spLocks noChangeArrowheads="1"/>
          </p:cNvSpPr>
          <p:nvPr/>
        </p:nvSpPr>
        <p:spPr bwMode="auto">
          <a:xfrm>
            <a:off x="304800" y="2187575"/>
            <a:ext cx="3733800" cy="708025"/>
          </a:xfrm>
          <a:prstGeom prst="rect">
            <a:avLst/>
          </a:prstGeom>
          <a:noFill/>
          <a:ln w="9525">
            <a:noFill/>
            <a:miter lim="800000"/>
          </a:ln>
        </p:spPr>
        <p:txBody>
          <a:bodyPr>
            <a:spAutoFit/>
          </a:bodyPr>
          <a:lstStyle/>
          <a:p>
            <a:pPr algn="l">
              <a:spcBef>
                <a:spcPct val="50000"/>
              </a:spcBef>
            </a:pPr>
            <a:r>
              <a:rPr kumimoji="0" lang="en-US" altLang="zh-CN" sz="2000" b="1" dirty="0">
                <a:latin typeface="宋体" panose="02010600030101010101" pitchFamily="2" charset="-122"/>
                <a:ea typeface="宋体" panose="02010600030101010101" pitchFamily="2" charset="-122"/>
              </a:rPr>
              <a:t>2. </a:t>
            </a:r>
            <a:r>
              <a:rPr kumimoji="0" lang="zh-CN" altLang="en-US" sz="2000" b="1" dirty="0">
                <a:latin typeface="宋体" panose="02010600030101010101" pitchFamily="2" charset="-122"/>
                <a:ea typeface="宋体" panose="02010600030101010101" pitchFamily="2" charset="-122"/>
              </a:rPr>
              <a:t>用户程序运行时发生</a:t>
            </a:r>
            <a:r>
              <a:rPr kumimoji="0" lang="en-US" altLang="zh-CN" sz="2000" b="1" dirty="0">
                <a:latin typeface="宋体" panose="02010600030101010101" pitchFamily="2" charset="-122"/>
                <a:ea typeface="宋体" panose="02010600030101010101" pitchFamily="2" charset="-122"/>
              </a:rPr>
              <a:t>IRQ</a:t>
            </a:r>
            <a:r>
              <a:rPr kumimoji="0" lang="zh-CN" altLang="en-US" sz="2000" b="1" dirty="0">
                <a:latin typeface="宋体" panose="02010600030101010101" pitchFamily="2" charset="-122"/>
                <a:ea typeface="宋体" panose="02010600030101010101" pitchFamily="2" charset="-122"/>
              </a:rPr>
              <a:t>中断，硬件完成以下动作：</a:t>
            </a:r>
            <a:endParaRPr kumimoji="0" lang="zh-CN" altLang="en-US" sz="2000" b="1" dirty="0">
              <a:latin typeface="宋体" panose="02010600030101010101" pitchFamily="2" charset="-122"/>
              <a:ea typeface="宋体" panose="02010600030101010101" pitchFamily="2" charset="-122"/>
            </a:endParaRPr>
          </a:p>
        </p:txBody>
      </p:sp>
      <p:grpSp>
        <p:nvGrpSpPr>
          <p:cNvPr id="4" name="Group 91"/>
          <p:cNvGrpSpPr/>
          <p:nvPr/>
        </p:nvGrpSpPr>
        <p:grpSpPr bwMode="auto">
          <a:xfrm>
            <a:off x="4495800" y="4495800"/>
            <a:ext cx="3581400" cy="1509713"/>
            <a:chOff x="2832" y="2832"/>
            <a:chExt cx="2256" cy="951"/>
          </a:xfrm>
        </p:grpSpPr>
        <p:sp>
          <p:nvSpPr>
            <p:cNvPr id="890902" name="Rectangle 10"/>
            <p:cNvSpPr>
              <a:spLocks noChangeArrowheads="1"/>
            </p:cNvSpPr>
            <p:nvPr/>
          </p:nvSpPr>
          <p:spPr bwMode="auto">
            <a:xfrm>
              <a:off x="3360" y="2832"/>
              <a:ext cx="672" cy="192"/>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LR_sys</a:t>
              </a:r>
              <a:endParaRPr kumimoji="0" lang="en-US" altLang="zh-CN" sz="1600" b="1">
                <a:latin typeface="Arial" panose="020B0604020202020204" pitchFamily="34" charset="0"/>
                <a:ea typeface="宋体" panose="02010600030101010101" pitchFamily="2" charset="-122"/>
              </a:endParaRPr>
            </a:p>
          </p:txBody>
        </p:sp>
        <p:sp>
          <p:nvSpPr>
            <p:cNvPr id="890903" name="Rectangle 14"/>
            <p:cNvSpPr>
              <a:spLocks noChangeArrowheads="1"/>
            </p:cNvSpPr>
            <p:nvPr/>
          </p:nvSpPr>
          <p:spPr bwMode="auto">
            <a:xfrm>
              <a:off x="4416" y="3552"/>
              <a:ext cx="672" cy="192"/>
            </a:xfrm>
            <a:prstGeom prst="rect">
              <a:avLst/>
            </a:prstGeom>
            <a:solidFill>
              <a:srgbClr val="99FFCC"/>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SPSR_irq</a:t>
              </a:r>
              <a:endParaRPr kumimoji="0" lang="en-US" altLang="zh-CN" sz="1600" b="1">
                <a:latin typeface="Arial" panose="020B0604020202020204" pitchFamily="34" charset="0"/>
                <a:ea typeface="宋体" panose="02010600030101010101" pitchFamily="2" charset="-122"/>
              </a:endParaRPr>
            </a:p>
          </p:txBody>
        </p:sp>
        <p:sp>
          <p:nvSpPr>
            <p:cNvPr id="890904" name="Rectangle 15"/>
            <p:cNvSpPr>
              <a:spLocks noChangeArrowheads="1"/>
            </p:cNvSpPr>
            <p:nvPr/>
          </p:nvSpPr>
          <p:spPr bwMode="auto">
            <a:xfrm>
              <a:off x="4416" y="2832"/>
              <a:ext cx="672" cy="192"/>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LR_irq</a:t>
              </a:r>
              <a:endParaRPr kumimoji="0" lang="en-US" altLang="zh-CN" sz="1600" b="1">
                <a:latin typeface="Arial" panose="020B0604020202020204" pitchFamily="34" charset="0"/>
                <a:ea typeface="宋体" panose="02010600030101010101" pitchFamily="2" charset="-122"/>
              </a:endParaRPr>
            </a:p>
          </p:txBody>
        </p:sp>
        <p:sp>
          <p:nvSpPr>
            <p:cNvPr id="890905" name="Text Box 17"/>
            <p:cNvSpPr txBox="1">
              <a:spLocks noChangeArrowheads="1"/>
            </p:cNvSpPr>
            <p:nvPr/>
          </p:nvSpPr>
          <p:spPr bwMode="auto">
            <a:xfrm>
              <a:off x="2832" y="2832"/>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LR</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0906" name="Text Box 18"/>
            <p:cNvSpPr txBox="1">
              <a:spLocks noChangeArrowheads="1"/>
            </p:cNvSpPr>
            <p:nvPr/>
          </p:nvSpPr>
          <p:spPr bwMode="auto">
            <a:xfrm>
              <a:off x="2832" y="3024"/>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PC</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0907" name="Text Box 19"/>
            <p:cNvSpPr txBox="1">
              <a:spLocks noChangeArrowheads="1"/>
            </p:cNvSpPr>
            <p:nvPr/>
          </p:nvSpPr>
          <p:spPr bwMode="auto">
            <a:xfrm>
              <a:off x="2832" y="3264"/>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CPSR</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0908" name="Text Box 20"/>
            <p:cNvSpPr txBox="1">
              <a:spLocks noChangeArrowheads="1"/>
            </p:cNvSpPr>
            <p:nvPr/>
          </p:nvSpPr>
          <p:spPr bwMode="auto">
            <a:xfrm>
              <a:off x="2832" y="3552"/>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SPSR</a:t>
              </a:r>
              <a:endParaRPr kumimoji="0" lang="en-US" altLang="zh-CN" sz="1800" b="1">
                <a:solidFill>
                  <a:srgbClr val="0000FF"/>
                </a:solidFill>
                <a:latin typeface="Arial" panose="020B0604020202020204" pitchFamily="34" charset="0"/>
                <a:ea typeface="宋体" panose="02010600030101010101" pitchFamily="2" charset="-122"/>
              </a:endParaRPr>
            </a:p>
          </p:txBody>
        </p:sp>
        <p:grpSp>
          <p:nvGrpSpPr>
            <p:cNvPr id="890909" name="Group 73"/>
            <p:cNvGrpSpPr/>
            <p:nvPr/>
          </p:nvGrpSpPr>
          <p:grpSpPr bwMode="auto">
            <a:xfrm>
              <a:off x="3360" y="3360"/>
              <a:ext cx="1728" cy="192"/>
              <a:chOff x="3380" y="3360"/>
              <a:chExt cx="1728" cy="192"/>
            </a:xfrm>
          </p:grpSpPr>
          <p:sp>
            <p:nvSpPr>
              <p:cNvPr id="890910" name="Rectangle 36"/>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SYS</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11" name="Rectangle 37"/>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1</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12" name="Rectangle 38"/>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13" name="Rectangle 39"/>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0</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14" name="Rectangle 40"/>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0915" name="Rectangle 41"/>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16" name="Rectangle 42"/>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17" name="Rectangle 43"/>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18" name="Rectangle 44"/>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grpSp>
        <p:grpSp>
          <p:nvGrpSpPr>
            <p:cNvPr id="890919" name="Group 57"/>
            <p:cNvGrpSpPr/>
            <p:nvPr/>
          </p:nvGrpSpPr>
          <p:grpSpPr bwMode="auto">
            <a:xfrm>
              <a:off x="3360" y="3216"/>
              <a:ext cx="1728" cy="144"/>
              <a:chOff x="1152" y="3264"/>
              <a:chExt cx="1728" cy="144"/>
            </a:xfrm>
          </p:grpSpPr>
          <p:sp>
            <p:nvSpPr>
              <p:cNvPr id="890920" name="Rectangle 45"/>
              <p:cNvSpPr>
                <a:spLocks noChangeArrowheads="1"/>
              </p:cNvSpPr>
              <p:nvPr/>
            </p:nvSpPr>
            <p:spPr bwMode="auto">
              <a:xfrm>
                <a:off x="2400" y="3264"/>
                <a:ext cx="480"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MOD</a:t>
                </a:r>
                <a:endParaRPr kumimoji="0" lang="en-US" altLang="zh-CN" sz="1600" b="1">
                  <a:latin typeface="Arial" panose="020B0604020202020204" pitchFamily="34" charset="0"/>
                  <a:ea typeface="宋体" panose="02010600030101010101" pitchFamily="2" charset="-122"/>
                </a:endParaRPr>
              </a:p>
            </p:txBody>
          </p:sp>
          <p:sp>
            <p:nvSpPr>
              <p:cNvPr id="890921" name="Rectangle 46"/>
              <p:cNvSpPr>
                <a:spLocks noChangeArrowheads="1"/>
              </p:cNvSpPr>
              <p:nvPr/>
            </p:nvSpPr>
            <p:spPr bwMode="auto">
              <a:xfrm>
                <a:off x="2256"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T</a:t>
                </a:r>
                <a:endParaRPr kumimoji="0" lang="en-US" altLang="zh-CN" sz="1600" b="1">
                  <a:latin typeface="Arial" panose="020B0604020202020204" pitchFamily="34" charset="0"/>
                  <a:ea typeface="宋体" panose="02010600030101010101" pitchFamily="2" charset="-122"/>
                </a:endParaRPr>
              </a:p>
            </p:txBody>
          </p:sp>
          <p:sp>
            <p:nvSpPr>
              <p:cNvPr id="890922" name="Rectangle 47"/>
              <p:cNvSpPr>
                <a:spLocks noChangeArrowheads="1"/>
              </p:cNvSpPr>
              <p:nvPr/>
            </p:nvSpPr>
            <p:spPr bwMode="auto">
              <a:xfrm>
                <a:off x="2112"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F</a:t>
                </a:r>
                <a:endParaRPr kumimoji="0" lang="en-US" altLang="zh-CN" sz="1600" b="1">
                  <a:latin typeface="Arial" panose="020B0604020202020204" pitchFamily="34" charset="0"/>
                  <a:ea typeface="宋体" panose="02010600030101010101" pitchFamily="2" charset="-122"/>
                </a:endParaRPr>
              </a:p>
            </p:txBody>
          </p:sp>
          <p:sp>
            <p:nvSpPr>
              <p:cNvPr id="890923" name="Rectangle 48"/>
              <p:cNvSpPr>
                <a:spLocks noChangeArrowheads="1"/>
              </p:cNvSpPr>
              <p:nvPr/>
            </p:nvSpPr>
            <p:spPr bwMode="auto">
              <a:xfrm>
                <a:off x="1968"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I</a:t>
                </a:r>
                <a:endParaRPr kumimoji="0" lang="en-US" altLang="zh-CN" sz="1600" b="1">
                  <a:latin typeface="Arial" panose="020B0604020202020204" pitchFamily="34" charset="0"/>
                  <a:ea typeface="宋体" panose="02010600030101010101" pitchFamily="2" charset="-122"/>
                </a:endParaRPr>
              </a:p>
            </p:txBody>
          </p:sp>
          <p:sp>
            <p:nvSpPr>
              <p:cNvPr id="890924" name="Rectangle 49"/>
              <p:cNvSpPr>
                <a:spLocks noChangeArrowheads="1"/>
              </p:cNvSpPr>
              <p:nvPr/>
            </p:nvSpPr>
            <p:spPr bwMode="auto">
              <a:xfrm>
                <a:off x="1728" y="3264"/>
                <a:ext cx="240"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0925" name="Rectangle 50"/>
              <p:cNvSpPr>
                <a:spLocks noChangeArrowheads="1"/>
              </p:cNvSpPr>
              <p:nvPr/>
            </p:nvSpPr>
            <p:spPr bwMode="auto">
              <a:xfrm>
                <a:off x="1152"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N</a:t>
                </a:r>
                <a:endParaRPr kumimoji="0" lang="en-US" altLang="zh-CN" sz="1600" b="1">
                  <a:latin typeface="Arial" panose="020B0604020202020204" pitchFamily="34" charset="0"/>
                  <a:ea typeface="宋体" panose="02010600030101010101" pitchFamily="2" charset="-122"/>
                </a:endParaRPr>
              </a:p>
            </p:txBody>
          </p:sp>
          <p:sp>
            <p:nvSpPr>
              <p:cNvPr id="890926" name="Rectangle 51"/>
              <p:cNvSpPr>
                <a:spLocks noChangeArrowheads="1"/>
              </p:cNvSpPr>
              <p:nvPr/>
            </p:nvSpPr>
            <p:spPr bwMode="auto">
              <a:xfrm>
                <a:off x="1296"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Z</a:t>
                </a:r>
                <a:endParaRPr kumimoji="0" lang="en-US" altLang="zh-CN" sz="1600" b="1">
                  <a:latin typeface="Arial" panose="020B0604020202020204" pitchFamily="34" charset="0"/>
                  <a:ea typeface="宋体" panose="02010600030101010101" pitchFamily="2" charset="-122"/>
                </a:endParaRPr>
              </a:p>
            </p:txBody>
          </p:sp>
          <p:sp>
            <p:nvSpPr>
              <p:cNvPr id="890927" name="Rectangle 52"/>
              <p:cNvSpPr>
                <a:spLocks noChangeArrowheads="1"/>
              </p:cNvSpPr>
              <p:nvPr/>
            </p:nvSpPr>
            <p:spPr bwMode="auto">
              <a:xfrm>
                <a:off x="1440"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C</a:t>
                </a:r>
                <a:endParaRPr kumimoji="0" lang="en-US" altLang="zh-CN" sz="1600" b="1">
                  <a:latin typeface="Arial" panose="020B0604020202020204" pitchFamily="34" charset="0"/>
                  <a:ea typeface="宋体" panose="02010600030101010101" pitchFamily="2" charset="-122"/>
                </a:endParaRPr>
              </a:p>
            </p:txBody>
          </p:sp>
          <p:sp>
            <p:nvSpPr>
              <p:cNvPr id="890928" name="Rectangle 53"/>
              <p:cNvSpPr>
                <a:spLocks noChangeArrowheads="1"/>
              </p:cNvSpPr>
              <p:nvPr/>
            </p:nvSpPr>
            <p:spPr bwMode="auto">
              <a:xfrm>
                <a:off x="1584"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V</a:t>
                </a:r>
                <a:endParaRPr kumimoji="0" lang="en-US" altLang="zh-CN" sz="1600" b="1">
                  <a:latin typeface="Arial" panose="020B0604020202020204" pitchFamily="34" charset="0"/>
                  <a:ea typeface="宋体" panose="02010600030101010101" pitchFamily="2" charset="-122"/>
                </a:endParaRPr>
              </a:p>
            </p:txBody>
          </p:sp>
        </p:grpSp>
        <p:sp>
          <p:nvSpPr>
            <p:cNvPr id="890929" name="Rectangle 11"/>
            <p:cNvSpPr>
              <a:spLocks noChangeArrowheads="1"/>
            </p:cNvSpPr>
            <p:nvPr/>
          </p:nvSpPr>
          <p:spPr bwMode="auto">
            <a:xfrm>
              <a:off x="3360" y="3024"/>
              <a:ext cx="1728" cy="192"/>
            </a:xfrm>
            <a:prstGeom prst="rect">
              <a:avLst/>
            </a:prstGeom>
            <a:solidFill>
              <a:srgbClr val="CC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grpSp>
        <p:nvGrpSpPr>
          <p:cNvPr id="7" name="Group 99"/>
          <p:cNvGrpSpPr/>
          <p:nvPr/>
        </p:nvGrpSpPr>
        <p:grpSpPr bwMode="auto">
          <a:xfrm>
            <a:off x="5257800" y="2057400"/>
            <a:ext cx="2895600" cy="1295400"/>
            <a:chOff x="3312" y="1296"/>
            <a:chExt cx="1824" cy="816"/>
          </a:xfrm>
        </p:grpSpPr>
        <p:sp>
          <p:nvSpPr>
            <p:cNvPr id="890931" name="Rectangle 84"/>
            <p:cNvSpPr>
              <a:spLocks noChangeArrowheads="1"/>
            </p:cNvSpPr>
            <p:nvPr/>
          </p:nvSpPr>
          <p:spPr bwMode="auto">
            <a:xfrm>
              <a:off x="4416" y="1296"/>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nvGrpSpPr>
            <p:cNvPr id="890932" name="Group 98"/>
            <p:cNvGrpSpPr/>
            <p:nvPr/>
          </p:nvGrpSpPr>
          <p:grpSpPr bwMode="auto">
            <a:xfrm>
              <a:off x="3312" y="1824"/>
              <a:ext cx="720" cy="288"/>
              <a:chOff x="3312" y="1824"/>
              <a:chExt cx="720" cy="288"/>
            </a:xfrm>
          </p:grpSpPr>
          <p:sp>
            <p:nvSpPr>
              <p:cNvPr id="890933" name="Rectangle 26"/>
              <p:cNvSpPr>
                <a:spLocks noChangeArrowheads="1"/>
              </p:cNvSpPr>
              <p:nvPr/>
            </p:nvSpPr>
            <p:spPr bwMode="auto">
              <a:xfrm>
                <a:off x="3312" y="1824"/>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934" name="Rectangle 72"/>
              <p:cNvSpPr>
                <a:spLocks noChangeArrowheads="1"/>
              </p:cNvSpPr>
              <p:nvPr/>
            </p:nvSpPr>
            <p:spPr bwMode="auto">
              <a:xfrm>
                <a:off x="3312" y="1920"/>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0935" name="Rectangle 89"/>
              <p:cNvSpPr>
                <a:spLocks noChangeArrowheads="1"/>
              </p:cNvSpPr>
              <p:nvPr/>
            </p:nvSpPr>
            <p:spPr bwMode="auto">
              <a:xfrm>
                <a:off x="3312" y="2016"/>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grpSp>
      <p:sp>
        <p:nvSpPr>
          <p:cNvPr id="14428" name="Text Box 92"/>
          <p:cNvSpPr txBox="1">
            <a:spLocks noChangeArrowheads="1"/>
          </p:cNvSpPr>
          <p:nvPr/>
        </p:nvSpPr>
        <p:spPr bwMode="auto">
          <a:xfrm>
            <a:off x="228600" y="3549650"/>
            <a:ext cx="4056063" cy="1631950"/>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置位</a:t>
            </a:r>
            <a:r>
              <a:rPr kumimoji="0" lang="en-US" altLang="zh-CN" sz="2000" b="1">
                <a:latin typeface="宋体" panose="02010600030101010101" pitchFamily="2" charset="-122"/>
                <a:ea typeface="宋体" panose="02010600030101010101" pitchFamily="2" charset="-122"/>
              </a:rPr>
              <a:t>I</a:t>
            </a:r>
            <a:r>
              <a:rPr kumimoji="0" lang="zh-CN" altLang="en-US" sz="2000" b="1">
                <a:latin typeface="宋体" panose="02010600030101010101" pitchFamily="2" charset="-122"/>
                <a:ea typeface="宋体" panose="02010600030101010101" pitchFamily="2" charset="-122"/>
              </a:rPr>
              <a:t>位（禁止</a:t>
            </a:r>
            <a:r>
              <a:rPr kumimoji="0" lang="en-US" altLang="zh-CN" sz="2000" b="1">
                <a:latin typeface="宋体" panose="02010600030101010101" pitchFamily="2" charset="-122"/>
                <a:ea typeface="宋体" panose="02010600030101010101" pitchFamily="2" charset="-122"/>
              </a:rPr>
              <a:t>IRQ</a:t>
            </a:r>
            <a:r>
              <a:rPr kumimoji="0" lang="zh-CN" altLang="en-US" sz="2000" b="1">
                <a:latin typeface="宋体" panose="02010600030101010101" pitchFamily="2" charset="-122"/>
                <a:ea typeface="宋体" panose="02010600030101010101" pitchFamily="2" charset="-122"/>
              </a:rPr>
              <a:t>中断）</a:t>
            </a:r>
            <a:endParaRPr kumimoji="0" lang="zh-CN" altLang="en-US" sz="2000" b="1">
              <a:latin typeface="宋体" panose="02010600030101010101" pitchFamily="2" charset="-122"/>
              <a:ea typeface="宋体" panose="02010600030101010101" pitchFamily="2" charset="-122"/>
            </a:endParaRPr>
          </a:p>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清零</a:t>
            </a:r>
            <a:r>
              <a:rPr kumimoji="0" lang="en-US" altLang="zh-CN" sz="2000" b="1">
                <a:latin typeface="宋体" panose="02010600030101010101" pitchFamily="2" charset="-122"/>
                <a:ea typeface="宋体" panose="02010600030101010101" pitchFamily="2" charset="-122"/>
              </a:rPr>
              <a:t>T</a:t>
            </a:r>
            <a:r>
              <a:rPr kumimoji="0" lang="zh-CN" altLang="en-US" sz="2000" b="1">
                <a:latin typeface="宋体" panose="02010600030101010101" pitchFamily="2" charset="-122"/>
                <a:ea typeface="宋体" panose="02010600030101010101" pitchFamily="2" charset="-122"/>
              </a:rPr>
              <a:t>位（进入</a:t>
            </a:r>
            <a:r>
              <a:rPr kumimoji="0" lang="en-US" altLang="zh-CN" sz="2000" b="1">
                <a:latin typeface="宋体" panose="02010600030101010101" pitchFamily="2" charset="-122"/>
                <a:ea typeface="宋体" panose="02010600030101010101" pitchFamily="2" charset="-122"/>
              </a:rPr>
              <a:t>ARM</a:t>
            </a:r>
            <a:r>
              <a:rPr kumimoji="0" lang="zh-CN" altLang="en-US" sz="2000" b="1">
                <a:latin typeface="宋体" panose="02010600030101010101" pitchFamily="2" charset="-122"/>
                <a:ea typeface="宋体" panose="02010600030101010101" pitchFamily="2" charset="-122"/>
              </a:rPr>
              <a:t>状态）</a:t>
            </a:r>
            <a:endParaRPr kumimoji="0" lang="zh-CN" altLang="en-US" sz="2000" b="1">
              <a:latin typeface="宋体" panose="02010600030101010101" pitchFamily="2" charset="-122"/>
              <a:ea typeface="宋体" panose="02010600030101010101" pitchFamily="2" charset="-122"/>
            </a:endParaRPr>
          </a:p>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设置</a:t>
            </a:r>
            <a:r>
              <a:rPr kumimoji="0" lang="en-US" altLang="zh-CN" sz="2000" b="1">
                <a:latin typeface="宋体" panose="02010600030101010101" pitchFamily="2" charset="-122"/>
                <a:ea typeface="宋体" panose="02010600030101010101" pitchFamily="2" charset="-122"/>
              </a:rPr>
              <a:t>MOD</a:t>
            </a:r>
            <a:r>
              <a:rPr kumimoji="0" lang="zh-CN" altLang="en-US" sz="2000" b="1">
                <a:latin typeface="宋体" panose="02010600030101010101" pitchFamily="2" charset="-122"/>
                <a:ea typeface="宋体" panose="02010600030101010101" pitchFamily="2" charset="-122"/>
              </a:rPr>
              <a:t>位，切换处理器模式至</a:t>
            </a:r>
            <a:r>
              <a:rPr kumimoji="0" lang="en-US" altLang="zh-CN" sz="2000" b="1">
                <a:latin typeface="宋体" panose="02010600030101010101" pitchFamily="2" charset="-122"/>
                <a:ea typeface="宋体" panose="02010600030101010101" pitchFamily="2" charset="-122"/>
              </a:rPr>
              <a:t>IRQ</a:t>
            </a:r>
            <a:r>
              <a:rPr kumimoji="0" lang="zh-CN" altLang="en-US" sz="2000" b="1">
                <a:latin typeface="宋体" panose="02010600030101010101" pitchFamily="2" charset="-122"/>
                <a:ea typeface="宋体" panose="02010600030101010101" pitchFamily="2" charset="-122"/>
              </a:rPr>
              <a:t>模式</a:t>
            </a:r>
            <a:endParaRPr kumimoji="0" lang="zh-CN" altLang="en-US" sz="2000" b="1">
              <a:latin typeface="宋体" panose="02010600030101010101" pitchFamily="2" charset="-122"/>
              <a:ea typeface="宋体" panose="02010600030101010101" pitchFamily="2" charset="-122"/>
            </a:endParaRPr>
          </a:p>
        </p:txBody>
      </p:sp>
      <p:sp>
        <p:nvSpPr>
          <p:cNvPr id="14429" name="Text Box 93"/>
          <p:cNvSpPr txBox="1">
            <a:spLocks noChangeArrowheads="1"/>
          </p:cNvSpPr>
          <p:nvPr/>
        </p:nvSpPr>
        <p:spPr bwMode="auto">
          <a:xfrm>
            <a:off x="228600" y="5178425"/>
            <a:ext cx="3733800" cy="708025"/>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将下一条指令的地址存入</a:t>
            </a:r>
            <a:r>
              <a:rPr kumimoji="0" lang="en-US" altLang="zh-CN" sz="2000" b="1">
                <a:latin typeface="宋体" panose="02010600030101010101" pitchFamily="2" charset="-122"/>
                <a:ea typeface="宋体" panose="02010600030101010101" pitchFamily="2" charset="-122"/>
              </a:rPr>
              <a:t>IRQ</a:t>
            </a:r>
            <a:r>
              <a:rPr kumimoji="0" lang="zh-CN" altLang="en-US" sz="2000" b="1">
                <a:latin typeface="宋体" panose="02010600030101010101" pitchFamily="2" charset="-122"/>
                <a:ea typeface="宋体" panose="02010600030101010101" pitchFamily="2" charset="-122"/>
              </a:rPr>
              <a:t>模式的</a:t>
            </a:r>
            <a:r>
              <a:rPr kumimoji="0" lang="en-US" altLang="zh-CN" sz="2000" b="1">
                <a:latin typeface="宋体" panose="02010600030101010101" pitchFamily="2" charset="-122"/>
                <a:ea typeface="宋体" panose="02010600030101010101" pitchFamily="2" charset="-122"/>
              </a:rPr>
              <a:t>LR</a:t>
            </a:r>
            <a:r>
              <a:rPr kumimoji="0" lang="zh-CN" altLang="en-US" sz="2000" b="1">
                <a:latin typeface="宋体" panose="02010600030101010101" pitchFamily="2" charset="-122"/>
                <a:ea typeface="宋体" panose="02010600030101010101" pitchFamily="2" charset="-122"/>
              </a:rPr>
              <a:t>寄存器</a:t>
            </a:r>
            <a:endParaRPr kumimoji="0" lang="zh-CN" altLang="en-US" sz="2000" b="1">
              <a:latin typeface="宋体" panose="02010600030101010101" pitchFamily="2" charset="-122"/>
              <a:ea typeface="宋体" panose="02010600030101010101" pitchFamily="2" charset="-122"/>
            </a:endParaRPr>
          </a:p>
        </p:txBody>
      </p:sp>
      <p:sp>
        <p:nvSpPr>
          <p:cNvPr id="14432" name="Text Box 96"/>
          <p:cNvSpPr txBox="1">
            <a:spLocks noChangeArrowheads="1"/>
          </p:cNvSpPr>
          <p:nvPr/>
        </p:nvSpPr>
        <p:spPr bwMode="auto">
          <a:xfrm>
            <a:off x="228600" y="2873375"/>
            <a:ext cx="3733800" cy="708025"/>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将</a:t>
            </a:r>
            <a:r>
              <a:rPr kumimoji="0" lang="en-US" altLang="zh-CN" sz="2000" b="1">
                <a:latin typeface="宋体" panose="02010600030101010101" pitchFamily="2" charset="-122"/>
                <a:ea typeface="宋体" panose="02010600030101010101" pitchFamily="2" charset="-122"/>
              </a:rPr>
              <a:t>CPSR</a:t>
            </a:r>
            <a:r>
              <a:rPr kumimoji="0" lang="zh-CN" altLang="en-US" sz="2000" b="1">
                <a:latin typeface="宋体" panose="02010600030101010101" pitchFamily="2" charset="-122"/>
                <a:ea typeface="宋体" panose="02010600030101010101" pitchFamily="2" charset="-122"/>
              </a:rPr>
              <a:t>寄存器内容存入</a:t>
            </a:r>
            <a:r>
              <a:rPr kumimoji="0" lang="en-US" altLang="zh-CN" sz="2000" b="1">
                <a:latin typeface="宋体" panose="02010600030101010101" pitchFamily="2" charset="-122"/>
                <a:ea typeface="宋体" panose="02010600030101010101" pitchFamily="2" charset="-122"/>
              </a:rPr>
              <a:t>IRQ</a:t>
            </a:r>
            <a:r>
              <a:rPr kumimoji="0" lang="zh-CN" altLang="en-US" sz="2000" b="1">
                <a:latin typeface="宋体" panose="02010600030101010101" pitchFamily="2" charset="-122"/>
                <a:ea typeface="宋体" panose="02010600030101010101" pitchFamily="2" charset="-122"/>
              </a:rPr>
              <a:t>模式的</a:t>
            </a:r>
            <a:r>
              <a:rPr kumimoji="0" lang="en-US" altLang="zh-CN" sz="2000" b="1">
                <a:latin typeface="宋体" panose="02010600030101010101" pitchFamily="2" charset="-122"/>
                <a:ea typeface="宋体" panose="02010600030101010101" pitchFamily="2" charset="-122"/>
              </a:rPr>
              <a:t>SPSR</a:t>
            </a:r>
            <a:r>
              <a:rPr kumimoji="0" lang="zh-CN" altLang="en-US" sz="2000" b="1">
                <a:latin typeface="宋体" panose="02010600030101010101" pitchFamily="2" charset="-122"/>
                <a:ea typeface="宋体" panose="02010600030101010101" pitchFamily="2" charset="-122"/>
              </a:rPr>
              <a:t>寄存器</a:t>
            </a:r>
            <a:endParaRPr kumimoji="0" lang="zh-CN" altLang="en-US" sz="2000" b="1">
              <a:latin typeface="宋体" panose="02010600030101010101" pitchFamily="2" charset="-122"/>
              <a:ea typeface="宋体" panose="02010600030101010101" pitchFamily="2" charset="-122"/>
            </a:endParaRPr>
          </a:p>
        </p:txBody>
      </p:sp>
      <p:sp>
        <p:nvSpPr>
          <p:cNvPr id="14433" name="Text Box 97"/>
          <p:cNvSpPr txBox="1">
            <a:spLocks noChangeArrowheads="1"/>
          </p:cNvSpPr>
          <p:nvPr/>
        </p:nvSpPr>
        <p:spPr bwMode="auto">
          <a:xfrm>
            <a:off x="228600" y="6000750"/>
            <a:ext cx="3733800" cy="400050"/>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将跳转地址存入</a:t>
            </a:r>
            <a:r>
              <a:rPr kumimoji="0" lang="en-US" altLang="zh-CN" sz="2000" b="1">
                <a:latin typeface="宋体" panose="02010600030101010101" pitchFamily="2" charset="-122"/>
                <a:ea typeface="宋体" panose="02010600030101010101" pitchFamily="2" charset="-122"/>
              </a:rPr>
              <a:t>PC</a:t>
            </a:r>
            <a:r>
              <a:rPr kumimoji="0" lang="zh-CN" altLang="en-US" sz="2000" b="1">
                <a:latin typeface="宋体" panose="02010600030101010101" pitchFamily="2" charset="-122"/>
                <a:ea typeface="宋体" panose="02010600030101010101" pitchFamily="2" charset="-122"/>
              </a:rPr>
              <a:t>，实现跳转</a:t>
            </a:r>
            <a:endParaRPr kumimoji="0" lang="zh-CN" altLang="en-US" sz="2000" b="1">
              <a:latin typeface="宋体" panose="02010600030101010101" pitchFamily="2" charset="-122"/>
              <a:ea typeface="宋体" panose="02010600030101010101" pitchFamily="2" charset="-122"/>
            </a:endParaRPr>
          </a:p>
        </p:txBody>
      </p:sp>
      <p:grpSp>
        <p:nvGrpSpPr>
          <p:cNvPr id="9" name="Group 108"/>
          <p:cNvGrpSpPr/>
          <p:nvPr/>
        </p:nvGrpSpPr>
        <p:grpSpPr bwMode="auto">
          <a:xfrm>
            <a:off x="5334000" y="5334000"/>
            <a:ext cx="2743200" cy="304800"/>
            <a:chOff x="3380" y="3360"/>
            <a:chExt cx="1728" cy="192"/>
          </a:xfrm>
        </p:grpSpPr>
        <p:sp>
          <p:nvSpPr>
            <p:cNvPr id="890941" name="Rectangle 109"/>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IRQ</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42" name="Rectangle 110"/>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0</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43" name="Rectangle 111"/>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44" name="Rectangle 112"/>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1</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0945" name="Rectangle 113"/>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0946" name="Rectangle 114"/>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47" name="Rectangle 115"/>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48" name="Rectangle 116"/>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0949" name="Rectangle 117"/>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grpSp>
      <p:sp>
        <p:nvSpPr>
          <p:cNvPr id="14476" name="Rectangle 140"/>
          <p:cNvSpPr>
            <a:spLocks noChangeArrowheads="1"/>
          </p:cNvSpPr>
          <p:nvPr/>
        </p:nvSpPr>
        <p:spPr bwMode="auto">
          <a:xfrm>
            <a:off x="7010400" y="4495800"/>
            <a:ext cx="1066800" cy="304800"/>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BackAddr</a:t>
            </a:r>
            <a:endParaRPr kumimoji="0" lang="en-US" altLang="zh-CN" sz="1600" b="1">
              <a:latin typeface="Arial" panose="020B0604020202020204" pitchFamily="34" charset="0"/>
              <a:ea typeface="宋体" panose="02010600030101010101" pitchFamily="2" charset="-122"/>
            </a:endParaRPr>
          </a:p>
        </p:txBody>
      </p:sp>
      <p:sp>
        <p:nvSpPr>
          <p:cNvPr id="14477" name="Rectangle 141"/>
          <p:cNvSpPr>
            <a:spLocks noChangeArrowheads="1"/>
          </p:cNvSpPr>
          <p:nvPr/>
        </p:nvSpPr>
        <p:spPr bwMode="auto">
          <a:xfrm>
            <a:off x="5334000" y="4800600"/>
            <a:ext cx="2743200" cy="304800"/>
          </a:xfrm>
          <a:prstGeom prst="rect">
            <a:avLst/>
          </a:prstGeom>
          <a:solidFill>
            <a:srgbClr val="CCFF99"/>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JumpAddr</a:t>
            </a:r>
            <a:endParaRPr kumimoji="0" lang="en-US" altLang="zh-CN" sz="1600" b="1">
              <a:latin typeface="Arial" panose="020B0604020202020204" pitchFamily="34" charset="0"/>
              <a:ea typeface="宋体" panose="02010600030101010101" pitchFamily="2" charset="-122"/>
            </a:endParaRPr>
          </a:p>
        </p:txBody>
      </p:sp>
      <p:sp>
        <p:nvSpPr>
          <p:cNvPr id="14367" name="Freeform 31"/>
          <p:cNvSpPr/>
          <p:nvPr/>
        </p:nvSpPr>
        <p:spPr bwMode="auto">
          <a:xfrm>
            <a:off x="7924800" y="2209800"/>
            <a:ext cx="723900" cy="2679700"/>
          </a:xfrm>
          <a:custGeom>
            <a:avLst/>
            <a:gdLst>
              <a:gd name="T0" fmla="*/ 144 w 456"/>
              <a:gd name="T1" fmla="*/ 0 h 1688"/>
              <a:gd name="T2" fmla="*/ 384 w 456"/>
              <a:gd name="T3" fmla="*/ 240 h 1688"/>
              <a:gd name="T4" fmla="*/ 432 w 456"/>
              <a:gd name="T5" fmla="*/ 1344 h 1688"/>
              <a:gd name="T6" fmla="*/ 240 w 456"/>
              <a:gd name="T7" fmla="*/ 1632 h 1688"/>
              <a:gd name="T8" fmla="*/ 0 w 456"/>
              <a:gd name="T9" fmla="*/ 1680 h 1688"/>
              <a:gd name="T10" fmla="*/ 0 60000 65536"/>
              <a:gd name="T11" fmla="*/ 0 60000 65536"/>
              <a:gd name="T12" fmla="*/ 0 60000 65536"/>
              <a:gd name="T13" fmla="*/ 0 60000 65536"/>
              <a:gd name="T14" fmla="*/ 0 60000 65536"/>
              <a:gd name="T15" fmla="*/ 0 w 456"/>
              <a:gd name="T16" fmla="*/ 0 h 1688"/>
              <a:gd name="T17" fmla="*/ 456 w 456"/>
              <a:gd name="T18" fmla="*/ 1688 h 1688"/>
            </a:gdLst>
            <a:ahLst/>
            <a:cxnLst>
              <a:cxn ang="T10">
                <a:pos x="T0" y="T1"/>
              </a:cxn>
              <a:cxn ang="T11">
                <a:pos x="T2" y="T3"/>
              </a:cxn>
              <a:cxn ang="T12">
                <a:pos x="T4" y="T5"/>
              </a:cxn>
              <a:cxn ang="T13">
                <a:pos x="T6" y="T7"/>
              </a:cxn>
              <a:cxn ang="T14">
                <a:pos x="T8" y="T9"/>
              </a:cxn>
            </a:cxnLst>
            <a:rect l="T15" t="T16" r="T17" b="T18"/>
            <a:pathLst>
              <a:path w="456" h="1688">
                <a:moveTo>
                  <a:pt x="144" y="0"/>
                </a:moveTo>
                <a:cubicBezTo>
                  <a:pt x="240" y="8"/>
                  <a:pt x="336" y="16"/>
                  <a:pt x="384" y="240"/>
                </a:cubicBezTo>
                <a:cubicBezTo>
                  <a:pt x="432" y="464"/>
                  <a:pt x="456" y="1112"/>
                  <a:pt x="432" y="1344"/>
                </a:cubicBezTo>
                <a:cubicBezTo>
                  <a:pt x="408" y="1576"/>
                  <a:pt x="312" y="1576"/>
                  <a:pt x="240" y="1632"/>
                </a:cubicBezTo>
                <a:cubicBezTo>
                  <a:pt x="168" y="1688"/>
                  <a:pt x="84" y="1684"/>
                  <a:pt x="0" y="1680"/>
                </a:cubicBezTo>
              </a:path>
            </a:pathLst>
          </a:custGeom>
          <a:noFill/>
          <a:ln w="28575" cap="flat" cmpd="sng">
            <a:solidFill>
              <a:srgbClr val="0000FF"/>
            </a:solidFill>
            <a:prstDash val="dash"/>
            <a:round/>
            <a:tailEnd type="triangle" w="med" len="med"/>
          </a:ln>
        </p:spPr>
        <p:txBody>
          <a:bodyPr wrap="none" anchor="ctr"/>
          <a:lstStyle/>
          <a:p>
            <a:endParaRPr lang="zh-CN" altLang="en-US"/>
          </a:p>
        </p:txBody>
      </p:sp>
      <p:sp>
        <p:nvSpPr>
          <p:cNvPr id="14365" name="Freeform 29"/>
          <p:cNvSpPr/>
          <p:nvPr/>
        </p:nvSpPr>
        <p:spPr bwMode="auto">
          <a:xfrm>
            <a:off x="6337300" y="3279775"/>
            <a:ext cx="792163" cy="1379538"/>
          </a:xfrm>
          <a:custGeom>
            <a:avLst/>
            <a:gdLst>
              <a:gd name="T0" fmla="*/ 0 w 499"/>
              <a:gd name="T1" fmla="*/ 0 h 869"/>
              <a:gd name="T2" fmla="*/ 184 w 499"/>
              <a:gd name="T3" fmla="*/ 190 h 869"/>
              <a:gd name="T4" fmla="*/ 280 w 499"/>
              <a:gd name="T5" fmla="*/ 718 h 869"/>
              <a:gd name="T6" fmla="*/ 499 w 499"/>
              <a:gd name="T7" fmla="*/ 869 h 869"/>
              <a:gd name="T8" fmla="*/ 0 60000 65536"/>
              <a:gd name="T9" fmla="*/ 0 60000 65536"/>
              <a:gd name="T10" fmla="*/ 0 60000 65536"/>
              <a:gd name="T11" fmla="*/ 0 60000 65536"/>
              <a:gd name="T12" fmla="*/ 0 w 499"/>
              <a:gd name="T13" fmla="*/ 0 h 869"/>
              <a:gd name="T14" fmla="*/ 499 w 499"/>
              <a:gd name="T15" fmla="*/ 869 h 869"/>
            </a:gdLst>
            <a:ahLst/>
            <a:cxnLst>
              <a:cxn ang="T8">
                <a:pos x="T0" y="T1"/>
              </a:cxn>
              <a:cxn ang="T9">
                <a:pos x="T2" y="T3"/>
              </a:cxn>
              <a:cxn ang="T10">
                <a:pos x="T4" y="T5"/>
              </a:cxn>
              <a:cxn ang="T11">
                <a:pos x="T6" y="T7"/>
              </a:cxn>
            </a:cxnLst>
            <a:rect l="T12" t="T13" r="T14" b="T15"/>
            <a:pathLst>
              <a:path w="499" h="869">
                <a:moveTo>
                  <a:pt x="0" y="0"/>
                </a:moveTo>
                <a:cubicBezTo>
                  <a:pt x="29" y="32"/>
                  <a:pt x="137" y="70"/>
                  <a:pt x="184" y="190"/>
                </a:cubicBezTo>
                <a:cubicBezTo>
                  <a:pt x="231" y="310"/>
                  <a:pt x="228" y="605"/>
                  <a:pt x="280" y="718"/>
                </a:cubicBezTo>
                <a:cubicBezTo>
                  <a:pt x="332" y="831"/>
                  <a:pt x="454" y="838"/>
                  <a:pt x="499" y="869"/>
                </a:cubicBezTo>
              </a:path>
            </a:pathLst>
          </a:custGeom>
          <a:noFill/>
          <a:ln w="28575" cap="flat" cmpd="sng">
            <a:solidFill>
              <a:srgbClr val="0000FF"/>
            </a:solidFill>
            <a:prstDash val="dash"/>
            <a:round/>
            <a:tailEnd type="triangle" w="med" len="med"/>
          </a:ln>
        </p:spPr>
        <p:txBody>
          <a:bodyPr wrap="none" anchor="ctr"/>
          <a:lstStyle/>
          <a:p>
            <a:endParaRPr lang="zh-CN" altLang="en-US"/>
          </a:p>
        </p:txBody>
      </p:sp>
      <p:grpSp>
        <p:nvGrpSpPr>
          <p:cNvPr id="10" name="Group 145"/>
          <p:cNvGrpSpPr/>
          <p:nvPr/>
        </p:nvGrpSpPr>
        <p:grpSpPr bwMode="auto">
          <a:xfrm>
            <a:off x="6400800" y="1981200"/>
            <a:ext cx="685800" cy="1066800"/>
            <a:chOff x="4032" y="1248"/>
            <a:chExt cx="432" cy="672"/>
          </a:xfrm>
        </p:grpSpPr>
        <p:sp>
          <p:nvSpPr>
            <p:cNvPr id="890955" name="Line 27"/>
            <p:cNvSpPr>
              <a:spLocks noChangeShapeType="1"/>
            </p:cNvSpPr>
            <p:nvPr/>
          </p:nvSpPr>
          <p:spPr bwMode="auto">
            <a:xfrm flipV="1">
              <a:off x="4032" y="1392"/>
              <a:ext cx="432" cy="480"/>
            </a:xfrm>
            <a:prstGeom prst="line">
              <a:avLst/>
            </a:prstGeom>
            <a:noFill/>
            <a:ln w="28575">
              <a:solidFill>
                <a:srgbClr val="FF0000"/>
              </a:solidFill>
              <a:round/>
              <a:tailEnd type="triangle" w="med" len="med"/>
            </a:ln>
          </p:spPr>
          <p:txBody>
            <a:bodyPr wrap="none" anchor="ctr"/>
            <a:lstStyle/>
            <a:p>
              <a:endParaRPr lang="zh-CN" altLang="en-US"/>
            </a:p>
          </p:txBody>
        </p:sp>
        <p:sp>
          <p:nvSpPr>
            <p:cNvPr id="890956" name="Rectangle 144"/>
            <p:cNvSpPr>
              <a:spLocks noChangeArrowheads="1"/>
            </p:cNvSpPr>
            <p:nvPr/>
          </p:nvSpPr>
          <p:spPr bwMode="auto">
            <a:xfrm rot="-2913530">
              <a:off x="3840" y="1488"/>
              <a:ext cx="672" cy="192"/>
            </a:xfrm>
            <a:prstGeom prst="rect">
              <a:avLst/>
            </a:prstGeom>
            <a:noFill/>
            <a:ln w="9525">
              <a:noFill/>
              <a:miter lim="800000"/>
            </a:ln>
          </p:spPr>
          <p:txBody>
            <a:bodyPr wrap="none" anchor="ctr"/>
            <a:lstStyle/>
            <a:p>
              <a:pPr algn="l">
                <a:spcBef>
                  <a:spcPct val="20000"/>
                </a:spcBef>
              </a:pPr>
              <a:r>
                <a:rPr kumimoji="0" lang="en-US" altLang="zh-CN" sz="1800" b="1">
                  <a:solidFill>
                    <a:srgbClr val="FF0000"/>
                  </a:solidFill>
                  <a:latin typeface="Arial" panose="020B0604020202020204" pitchFamily="34" charset="0"/>
                  <a:ea typeface="宋体" panose="02010600030101010101" pitchFamily="2" charset="-122"/>
                </a:rPr>
                <a:t>Jump</a:t>
              </a:r>
              <a:endParaRPr kumimoji="0" lang="en-US" altLang="zh-CN" sz="1800" b="1">
                <a:solidFill>
                  <a:srgbClr val="FF0000"/>
                </a:solidFill>
                <a:latin typeface="Arial" panose="020B0604020202020204" pitchFamily="34" charset="0"/>
                <a:ea typeface="宋体" panose="02010600030101010101" pitchFamily="2" charset="-122"/>
              </a:endParaRPr>
            </a:p>
          </p:txBody>
        </p:sp>
      </p:grpSp>
      <p:grpSp>
        <p:nvGrpSpPr>
          <p:cNvPr id="11" name="Group 146"/>
          <p:cNvGrpSpPr/>
          <p:nvPr/>
        </p:nvGrpSpPr>
        <p:grpSpPr bwMode="auto">
          <a:xfrm>
            <a:off x="5334000" y="5638800"/>
            <a:ext cx="2743200" cy="361950"/>
            <a:chOff x="3380" y="3360"/>
            <a:chExt cx="1728" cy="192"/>
          </a:xfrm>
        </p:grpSpPr>
        <p:sp>
          <p:nvSpPr>
            <p:cNvPr id="890958" name="Rectangle 147"/>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dirty="0">
                  <a:solidFill>
                    <a:srgbClr val="FF0000"/>
                  </a:solidFill>
                  <a:latin typeface="Arial" panose="020B0604020202020204" pitchFamily="34" charset="0"/>
                  <a:ea typeface="宋体" panose="02010600030101010101" pitchFamily="2" charset="-122"/>
                </a:rPr>
                <a:t>SYS</a:t>
              </a:r>
              <a:endParaRPr kumimoji="0" lang="en-US" altLang="zh-CN" sz="1400" b="1" dirty="0">
                <a:solidFill>
                  <a:srgbClr val="FF0000"/>
                </a:solidFill>
                <a:latin typeface="Arial" panose="020B0604020202020204" pitchFamily="34" charset="0"/>
                <a:ea typeface="宋体" panose="02010600030101010101" pitchFamily="2" charset="-122"/>
              </a:endParaRPr>
            </a:p>
          </p:txBody>
        </p:sp>
        <p:sp>
          <p:nvSpPr>
            <p:cNvPr id="890959" name="Rectangle 148"/>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solidFill>
                    <a:srgbClr val="FF0000"/>
                  </a:solidFill>
                  <a:latin typeface="Arial" panose="020B0604020202020204" pitchFamily="34" charset="0"/>
                  <a:ea typeface="宋体" panose="02010600030101010101" pitchFamily="2" charset="-122"/>
                </a:rPr>
                <a:t>1</a:t>
              </a:r>
              <a:endParaRPr kumimoji="0" lang="en-US" altLang="zh-CN" sz="1400" b="1">
                <a:solidFill>
                  <a:srgbClr val="FF0000"/>
                </a:solidFill>
                <a:latin typeface="Arial" panose="020B0604020202020204" pitchFamily="34" charset="0"/>
                <a:ea typeface="宋体" panose="02010600030101010101" pitchFamily="2" charset="-122"/>
              </a:endParaRPr>
            </a:p>
          </p:txBody>
        </p:sp>
        <p:sp>
          <p:nvSpPr>
            <p:cNvPr id="890960" name="Rectangle 149"/>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0961" name="Rectangle 150"/>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solidFill>
                    <a:srgbClr val="FF0000"/>
                  </a:solidFill>
                  <a:latin typeface="Arial" panose="020B0604020202020204" pitchFamily="34" charset="0"/>
                  <a:ea typeface="宋体" panose="02010600030101010101" pitchFamily="2" charset="-122"/>
                </a:rPr>
                <a:t>0</a:t>
              </a:r>
              <a:endParaRPr kumimoji="0" lang="en-US" altLang="zh-CN" sz="1400" b="1">
                <a:solidFill>
                  <a:srgbClr val="FF0000"/>
                </a:solidFill>
                <a:latin typeface="Arial" panose="020B0604020202020204" pitchFamily="34" charset="0"/>
                <a:ea typeface="宋体" panose="02010600030101010101" pitchFamily="2" charset="-122"/>
              </a:endParaRPr>
            </a:p>
          </p:txBody>
        </p:sp>
        <p:sp>
          <p:nvSpPr>
            <p:cNvPr id="890962" name="Rectangle 151"/>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 . .</a:t>
              </a:r>
              <a:endParaRPr kumimoji="0" lang="en-US" altLang="zh-CN" sz="1400" b="1">
                <a:latin typeface="Arial" panose="020B0604020202020204" pitchFamily="34" charset="0"/>
                <a:ea typeface="宋体" panose="02010600030101010101" pitchFamily="2" charset="-122"/>
              </a:endParaRPr>
            </a:p>
          </p:txBody>
        </p:sp>
        <p:sp>
          <p:nvSpPr>
            <p:cNvPr id="890963" name="Rectangle 152"/>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dirty="0">
                  <a:latin typeface="Arial" panose="020B0604020202020204" pitchFamily="34" charset="0"/>
                  <a:ea typeface="宋体" panose="02010600030101010101" pitchFamily="2" charset="-122"/>
                </a:rPr>
                <a:t>?</a:t>
              </a:r>
              <a:endParaRPr kumimoji="0" lang="en-US" altLang="zh-CN" sz="1400" b="1" dirty="0">
                <a:latin typeface="Arial" panose="020B0604020202020204" pitchFamily="34" charset="0"/>
                <a:ea typeface="宋体" panose="02010600030101010101" pitchFamily="2" charset="-122"/>
              </a:endParaRPr>
            </a:p>
          </p:txBody>
        </p:sp>
        <p:sp>
          <p:nvSpPr>
            <p:cNvPr id="890964" name="Rectangle 153"/>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0965" name="Rectangle 154"/>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dirty="0">
                  <a:latin typeface="Arial" panose="020B0604020202020204" pitchFamily="34" charset="0"/>
                  <a:ea typeface="宋体" panose="02010600030101010101" pitchFamily="2" charset="-122"/>
                </a:rPr>
                <a:t>?</a:t>
              </a:r>
              <a:endParaRPr kumimoji="0" lang="en-US" altLang="zh-CN" sz="1400" b="1" dirty="0">
                <a:latin typeface="Arial" panose="020B0604020202020204" pitchFamily="34" charset="0"/>
                <a:ea typeface="宋体" panose="02010600030101010101" pitchFamily="2" charset="-122"/>
              </a:endParaRPr>
            </a:p>
          </p:txBody>
        </p:sp>
        <p:sp>
          <p:nvSpPr>
            <p:cNvPr id="890966" name="Rectangle 155"/>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grpSp>
      <p:sp>
        <p:nvSpPr>
          <p:cNvPr id="14465" name="AutoShape 129"/>
          <p:cNvSpPr>
            <a:spLocks noChangeArrowheads="1"/>
          </p:cNvSpPr>
          <p:nvPr/>
        </p:nvSpPr>
        <p:spPr bwMode="auto">
          <a:xfrm>
            <a:off x="8077200" y="5410200"/>
            <a:ext cx="304800" cy="457200"/>
          </a:xfrm>
          <a:prstGeom prst="curvedLeftArrow">
            <a:avLst>
              <a:gd name="adj1" fmla="val 30000"/>
              <a:gd name="adj2" fmla="val 60000"/>
              <a:gd name="adj3" fmla="val 33333"/>
            </a:avLst>
          </a:prstGeom>
          <a:solidFill>
            <a:srgbClr val="009999"/>
          </a:solidFill>
          <a:ln w="9525">
            <a:solidFill>
              <a:srgbClr val="000000"/>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14492" name="Text Box 156"/>
          <p:cNvSpPr txBox="1">
            <a:spLocks noChangeArrowheads="1"/>
          </p:cNvSpPr>
          <p:nvPr/>
        </p:nvSpPr>
        <p:spPr bwMode="auto">
          <a:xfrm>
            <a:off x="6629400" y="6019800"/>
            <a:ext cx="2209800" cy="336550"/>
          </a:xfrm>
          <a:prstGeom prst="rect">
            <a:avLst/>
          </a:prstGeom>
          <a:noFill/>
          <a:ln w="9525">
            <a:noFill/>
            <a:miter lim="800000"/>
          </a:ln>
        </p:spPr>
        <p:txBody>
          <a:bodyPr>
            <a:spAutoFit/>
          </a:bodyPr>
          <a:lstStyle/>
          <a:p>
            <a:pPr algn="l">
              <a:spcBef>
                <a:spcPct val="50000"/>
              </a:spcBef>
            </a:pPr>
            <a:r>
              <a:rPr kumimoji="0" lang="en-US" altLang="zh-CN" sz="1600" b="1" dirty="0">
                <a:latin typeface="Arial" panose="020B0604020202020204" pitchFamily="34" charset="0"/>
                <a:ea typeface="宋体" panose="02010600030101010101" pitchFamily="2" charset="-122"/>
              </a:rPr>
              <a:t>“?”</a:t>
            </a:r>
            <a:r>
              <a:rPr kumimoji="0" lang="zh-CN" altLang="en-US" sz="1600" b="1" dirty="0">
                <a:latin typeface="Arial" panose="020B0604020202020204" pitchFamily="34" charset="0"/>
                <a:ea typeface="宋体" panose="02010600030101010101" pitchFamily="2" charset="-122"/>
              </a:rPr>
              <a:t>表示对该位不关心</a:t>
            </a:r>
            <a:endParaRPr kumimoji="0" lang="zh-CN" altLang="en-US" sz="1600" b="1" dirty="0">
              <a:latin typeface="Arial" panose="020B0604020202020204" pitchFamily="34" charset="0"/>
              <a:ea typeface="宋体" panose="02010600030101010101" pitchFamily="2" charset="-122"/>
            </a:endParaRPr>
          </a:p>
        </p:txBody>
      </p:sp>
      <p:sp>
        <p:nvSpPr>
          <p:cNvPr id="95"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1+#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Top)">
                                      <p:cBhvr>
                                        <p:cTn id="16" dur="500"/>
                                        <p:tgtEl>
                                          <p:spTgt spid="4"/>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4492"/>
                                        </p:tgtEl>
                                        <p:attrNameLst>
                                          <p:attrName>style.visibility</p:attrName>
                                        </p:attrNameLst>
                                      </p:cBhvr>
                                      <p:to>
                                        <p:strVal val="visible"/>
                                      </p:to>
                                    </p:set>
                                    <p:animEffect transition="in" filter="slide(fromBottom)">
                                      <p:cBhvr>
                                        <p:cTn id="20" dur="500"/>
                                        <p:tgtEl>
                                          <p:spTgt spid="14492"/>
                                        </p:tgtEl>
                                      </p:cBhvr>
                                    </p:animEffect>
                                  </p:childTnLst>
                                </p:cTn>
                              </p:par>
                            </p:childTnLst>
                          </p:cTn>
                        </p:par>
                        <p:par>
                          <p:cTn id="21" fill="hold">
                            <p:stCondLst>
                              <p:cond delay="2000"/>
                            </p:stCondLst>
                            <p:childTnLst>
                              <p:par>
                                <p:cTn id="22" presetID="12" presetClass="entr" presetSubtype="1" fill="hold" grpId="0" nodeType="afterEffect">
                                  <p:stCondLst>
                                    <p:cond delay="0"/>
                                  </p:stCondLst>
                                  <p:childTnLst>
                                    <p:set>
                                      <p:cBhvr>
                                        <p:cTn id="23" dur="1" fill="hold">
                                          <p:stCondLst>
                                            <p:cond delay="0"/>
                                          </p:stCondLst>
                                        </p:cTn>
                                        <p:tgtEl>
                                          <p:spTgt spid="14359"/>
                                        </p:tgtEl>
                                        <p:attrNameLst>
                                          <p:attrName>style.visibility</p:attrName>
                                        </p:attrNameLst>
                                      </p:cBhvr>
                                      <p:to>
                                        <p:strVal val="visible"/>
                                      </p:to>
                                    </p:set>
                                    <p:animEffect transition="in" filter="slide(fromTop)">
                                      <p:cBhvr>
                                        <p:cTn id="24" dur="500"/>
                                        <p:tgtEl>
                                          <p:spTgt spid="1435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396"/>
                                        </p:tgtEl>
                                        <p:attrNameLst>
                                          <p:attrName>style.visibility</p:attrName>
                                        </p:attrNameLst>
                                      </p:cBhvr>
                                      <p:to>
                                        <p:strVal val="visible"/>
                                      </p:to>
                                    </p:set>
                                    <p:anim calcmode="lin" valueType="num">
                                      <p:cBhvr additive="base">
                                        <p:cTn id="29" dur="500" fill="hold"/>
                                        <p:tgtEl>
                                          <p:spTgt spid="14396"/>
                                        </p:tgtEl>
                                        <p:attrNameLst>
                                          <p:attrName>ppt_x</p:attrName>
                                        </p:attrNameLst>
                                      </p:cBhvr>
                                      <p:tavLst>
                                        <p:tav tm="0">
                                          <p:val>
                                            <p:strVal val="0-#ppt_w/2"/>
                                          </p:val>
                                        </p:tav>
                                        <p:tav tm="100000">
                                          <p:val>
                                            <p:strVal val="#ppt_x"/>
                                          </p:val>
                                        </p:tav>
                                      </p:tavLst>
                                    </p:anim>
                                    <p:anim calcmode="lin" valueType="num">
                                      <p:cBhvr additive="base">
                                        <p:cTn id="30" dur="500" fill="hold"/>
                                        <p:tgtEl>
                                          <p:spTgt spid="14396"/>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432"/>
                                        </p:tgtEl>
                                        <p:attrNameLst>
                                          <p:attrName>style.visibility</p:attrName>
                                        </p:attrNameLst>
                                      </p:cBhvr>
                                      <p:to>
                                        <p:strVal val="visible"/>
                                      </p:to>
                                    </p:set>
                                    <p:anim calcmode="lin" valueType="num">
                                      <p:cBhvr additive="base">
                                        <p:cTn id="38" dur="500" fill="hold"/>
                                        <p:tgtEl>
                                          <p:spTgt spid="14432"/>
                                        </p:tgtEl>
                                        <p:attrNameLst>
                                          <p:attrName>ppt_x</p:attrName>
                                        </p:attrNameLst>
                                      </p:cBhvr>
                                      <p:tavLst>
                                        <p:tav tm="0">
                                          <p:val>
                                            <p:strVal val="0-#ppt_w/2"/>
                                          </p:val>
                                        </p:tav>
                                        <p:tav tm="100000">
                                          <p:val>
                                            <p:strVal val="#ppt_x"/>
                                          </p:val>
                                        </p:tav>
                                      </p:tavLst>
                                    </p:anim>
                                    <p:anim calcmode="lin" valueType="num">
                                      <p:cBhvr additive="base">
                                        <p:cTn id="39" dur="500" fill="hold"/>
                                        <p:tgtEl>
                                          <p:spTgt spid="1443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4465"/>
                                        </p:tgtEl>
                                        <p:attrNameLst>
                                          <p:attrName>style.visibility</p:attrName>
                                        </p:attrNameLst>
                                      </p:cBhvr>
                                      <p:to>
                                        <p:strVal val="visible"/>
                                      </p:to>
                                    </p:set>
                                    <p:animEffect transition="in" filter="wipe(up)">
                                      <p:cBhvr>
                                        <p:cTn id="43" dur="2000"/>
                                        <p:tgtEl>
                                          <p:spTgt spid="14465"/>
                                        </p:tgtEl>
                                      </p:cBhvr>
                                    </p:animEffect>
                                  </p:childTnLst>
                                </p:cTn>
                              </p:par>
                            </p:childTnLst>
                          </p:cTn>
                        </p:par>
                        <p:par>
                          <p:cTn id="44" fill="hold">
                            <p:stCondLst>
                              <p:cond delay="2500"/>
                            </p:stCondLst>
                            <p:childTnLst>
                              <p:par>
                                <p:cTn id="45" presetID="12" presetClass="entr" presetSubtype="2"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lide(fromRight)">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4428"/>
                                        </p:tgtEl>
                                        <p:attrNameLst>
                                          <p:attrName>style.visibility</p:attrName>
                                        </p:attrNameLst>
                                      </p:cBhvr>
                                      <p:to>
                                        <p:strVal val="visible"/>
                                      </p:to>
                                    </p:set>
                                    <p:anim calcmode="lin" valueType="num">
                                      <p:cBhvr additive="base">
                                        <p:cTn id="52" dur="500" fill="hold"/>
                                        <p:tgtEl>
                                          <p:spTgt spid="14428"/>
                                        </p:tgtEl>
                                        <p:attrNameLst>
                                          <p:attrName>ppt_x</p:attrName>
                                        </p:attrNameLst>
                                      </p:cBhvr>
                                      <p:tavLst>
                                        <p:tav tm="0">
                                          <p:val>
                                            <p:strVal val="0-#ppt_w/2"/>
                                          </p:val>
                                        </p:tav>
                                        <p:tav tm="100000">
                                          <p:val>
                                            <p:strVal val="#ppt_x"/>
                                          </p:val>
                                        </p:tav>
                                      </p:tavLst>
                                    </p:anim>
                                    <p:anim calcmode="lin" valueType="num">
                                      <p:cBhvr additive="base">
                                        <p:cTn id="53" dur="500" fill="hold"/>
                                        <p:tgtEl>
                                          <p:spTgt spid="14428"/>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2" presetClass="entr" presetSubtype="1"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slide(fromTop)">
                                      <p:cBhvr>
                                        <p:cTn id="57" dur="20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4429"/>
                                        </p:tgtEl>
                                        <p:attrNameLst>
                                          <p:attrName>style.visibility</p:attrName>
                                        </p:attrNameLst>
                                      </p:cBhvr>
                                      <p:to>
                                        <p:strVal val="visible"/>
                                      </p:to>
                                    </p:set>
                                    <p:anim calcmode="lin" valueType="num">
                                      <p:cBhvr additive="base">
                                        <p:cTn id="62" dur="500" fill="hold"/>
                                        <p:tgtEl>
                                          <p:spTgt spid="14429"/>
                                        </p:tgtEl>
                                        <p:attrNameLst>
                                          <p:attrName>ppt_x</p:attrName>
                                        </p:attrNameLst>
                                      </p:cBhvr>
                                      <p:tavLst>
                                        <p:tav tm="0">
                                          <p:val>
                                            <p:strVal val="0-#ppt_w/2"/>
                                          </p:val>
                                        </p:tav>
                                        <p:tav tm="100000">
                                          <p:val>
                                            <p:strVal val="#ppt_x"/>
                                          </p:val>
                                        </p:tav>
                                      </p:tavLst>
                                    </p:anim>
                                    <p:anim calcmode="lin" valueType="num">
                                      <p:cBhvr additive="base">
                                        <p:cTn id="63" dur="500" fill="hold"/>
                                        <p:tgtEl>
                                          <p:spTgt spid="14429"/>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4365"/>
                                        </p:tgtEl>
                                        <p:attrNameLst>
                                          <p:attrName>style.visibility</p:attrName>
                                        </p:attrNameLst>
                                      </p:cBhvr>
                                      <p:to>
                                        <p:strVal val="visible"/>
                                      </p:to>
                                    </p:set>
                                    <p:animEffect transition="in" filter="wipe(up)">
                                      <p:cBhvr>
                                        <p:cTn id="67" dur="2000"/>
                                        <p:tgtEl>
                                          <p:spTgt spid="14365"/>
                                        </p:tgtEl>
                                      </p:cBhvr>
                                    </p:animEffect>
                                  </p:childTnLst>
                                </p:cTn>
                              </p:par>
                            </p:childTnLst>
                          </p:cTn>
                        </p:par>
                        <p:par>
                          <p:cTn id="68" fill="hold">
                            <p:stCondLst>
                              <p:cond delay="2500"/>
                            </p:stCondLst>
                            <p:childTnLst>
                              <p:par>
                                <p:cTn id="69" presetID="12" presetClass="entr" presetSubtype="8" fill="hold" grpId="0" nodeType="afterEffect">
                                  <p:stCondLst>
                                    <p:cond delay="0"/>
                                  </p:stCondLst>
                                  <p:childTnLst>
                                    <p:set>
                                      <p:cBhvr>
                                        <p:cTn id="70" dur="1" fill="hold">
                                          <p:stCondLst>
                                            <p:cond delay="0"/>
                                          </p:stCondLst>
                                        </p:cTn>
                                        <p:tgtEl>
                                          <p:spTgt spid="14476"/>
                                        </p:tgtEl>
                                        <p:attrNameLst>
                                          <p:attrName>style.visibility</p:attrName>
                                        </p:attrNameLst>
                                      </p:cBhvr>
                                      <p:to>
                                        <p:strVal val="visible"/>
                                      </p:to>
                                    </p:set>
                                    <p:animEffect transition="in" filter="slide(fromLeft)">
                                      <p:cBhvr>
                                        <p:cTn id="71" dur="2000"/>
                                        <p:tgtEl>
                                          <p:spTgt spid="14476"/>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4433"/>
                                        </p:tgtEl>
                                        <p:attrNameLst>
                                          <p:attrName>style.visibility</p:attrName>
                                        </p:attrNameLst>
                                      </p:cBhvr>
                                      <p:to>
                                        <p:strVal val="visible"/>
                                      </p:to>
                                    </p:set>
                                    <p:anim calcmode="lin" valueType="num">
                                      <p:cBhvr additive="base">
                                        <p:cTn id="76" dur="500" fill="hold"/>
                                        <p:tgtEl>
                                          <p:spTgt spid="14433"/>
                                        </p:tgtEl>
                                        <p:attrNameLst>
                                          <p:attrName>ppt_x</p:attrName>
                                        </p:attrNameLst>
                                      </p:cBhvr>
                                      <p:tavLst>
                                        <p:tav tm="0">
                                          <p:val>
                                            <p:strVal val="0-#ppt_w/2"/>
                                          </p:val>
                                        </p:tav>
                                        <p:tav tm="100000">
                                          <p:val>
                                            <p:strVal val="#ppt_x"/>
                                          </p:val>
                                        </p:tav>
                                      </p:tavLst>
                                    </p:anim>
                                    <p:anim calcmode="lin" valueType="num">
                                      <p:cBhvr additive="base">
                                        <p:cTn id="77" dur="500" fill="hold"/>
                                        <p:tgtEl>
                                          <p:spTgt spid="14433"/>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4367"/>
                                        </p:tgtEl>
                                        <p:attrNameLst>
                                          <p:attrName>style.visibility</p:attrName>
                                        </p:attrNameLst>
                                      </p:cBhvr>
                                      <p:to>
                                        <p:strVal val="visible"/>
                                      </p:to>
                                    </p:set>
                                    <p:animEffect transition="in" filter="wipe(up)">
                                      <p:cBhvr>
                                        <p:cTn id="81" dur="2000"/>
                                        <p:tgtEl>
                                          <p:spTgt spid="14367"/>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14477"/>
                                        </p:tgtEl>
                                        <p:attrNameLst>
                                          <p:attrName>style.visibility</p:attrName>
                                        </p:attrNameLst>
                                      </p:cBhvr>
                                      <p:to>
                                        <p:strVal val="visible"/>
                                      </p:to>
                                    </p:set>
                                    <p:animEffect transition="in" filter="slide(fromRight)">
                                      <p:cBhvr>
                                        <p:cTn id="85" dur="2000"/>
                                        <p:tgtEl>
                                          <p:spTgt spid="14477"/>
                                        </p:tgtEl>
                                      </p:cBhvr>
                                    </p:animEffect>
                                  </p:childTnLst>
                                </p:cTn>
                              </p:par>
                            </p:childTnLst>
                          </p:cTn>
                        </p:par>
                        <p:par>
                          <p:cTn id="86" fill="hold">
                            <p:stCondLst>
                              <p:cond delay="4500"/>
                            </p:stCondLst>
                            <p:childTnLst>
                              <p:par>
                                <p:cTn id="87" presetID="22" presetClass="entr" presetSubtype="8" fill="hold" nodeType="after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left)">
                                      <p:cBhvr>
                                        <p:cTn id="8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59" grpId="0" animBg="1"/>
      <p:bldP spid="14396" grpId="0" autoUpdateAnimBg="0"/>
      <p:bldP spid="14428" grpId="0" autoUpdateAnimBg="0"/>
      <p:bldP spid="14429" grpId="0" autoUpdateAnimBg="0"/>
      <p:bldP spid="14432" grpId="0" autoUpdateAnimBg="0"/>
      <p:bldP spid="14433" grpId="0" autoUpdateAnimBg="0"/>
      <p:bldP spid="14476" grpId="0" animBg="1" autoUpdateAnimBg="0"/>
      <p:bldP spid="14477" grpId="0" animBg="1" autoUpdateAnimBg="0"/>
      <p:bldP spid="14367" grpId="0" animBg="1"/>
      <p:bldP spid="14365" grpId="0" animBg="1"/>
      <p:bldP spid="14465" grpId="0" animBg="1"/>
      <p:bldP spid="1449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灯片编号占位符 2"/>
          <p:cNvSpPr>
            <a:spLocks noGrp="1"/>
          </p:cNvSpPr>
          <p:nvPr>
            <p:ph type="sldNum" sz="quarter" idx="11"/>
          </p:nvPr>
        </p:nvSpPr>
        <p:spPr/>
        <p:txBody>
          <a:bodyPr/>
          <a:lstStyle/>
          <a:p>
            <a:fld id="{4D2AC872-A335-4062-B569-97BB9E72170C}" type="slidenum">
              <a:rPr lang="en-US" altLang="zh-CN"/>
            </a:fld>
            <a:endParaRPr lang="en-US" altLang="zh-CN" b="0"/>
          </a:p>
        </p:txBody>
      </p:sp>
      <p:sp>
        <p:nvSpPr>
          <p:cNvPr id="33812" name="Text Box 20"/>
          <p:cNvSpPr txBox="1">
            <a:spLocks noChangeArrowheads="1"/>
          </p:cNvSpPr>
          <p:nvPr/>
        </p:nvSpPr>
        <p:spPr bwMode="auto">
          <a:xfrm>
            <a:off x="228600" y="1879600"/>
            <a:ext cx="3733800" cy="708025"/>
          </a:xfrm>
          <a:prstGeom prst="rect">
            <a:avLst/>
          </a:prstGeom>
          <a:noFill/>
          <a:ln w="9525">
            <a:noFill/>
            <a:miter lim="800000"/>
          </a:ln>
        </p:spPr>
        <p:txBody>
          <a:bodyPr>
            <a:spAutoFit/>
          </a:bodyPr>
          <a:lstStyle/>
          <a:p>
            <a:pPr algn="l">
              <a:spcBef>
                <a:spcPct val="50000"/>
              </a:spcBef>
            </a:pPr>
            <a:r>
              <a:rPr kumimoji="0" lang="zh-CN" altLang="en-US" sz="2000" b="1">
                <a:latin typeface="宋体" panose="02010600030101010101" pitchFamily="2" charset="-122"/>
                <a:ea typeface="宋体" panose="02010600030101010101" pitchFamily="2" charset="-122"/>
              </a:rPr>
              <a:t>在异常处理结束后，异常处理程序完成以下动作：</a:t>
            </a:r>
            <a:endParaRPr kumimoji="0" lang="zh-CN" altLang="en-US" sz="2000" b="1">
              <a:latin typeface="宋体" panose="02010600030101010101" pitchFamily="2" charset="-122"/>
              <a:ea typeface="宋体" panose="02010600030101010101" pitchFamily="2" charset="-122"/>
            </a:endParaRPr>
          </a:p>
        </p:txBody>
      </p:sp>
      <p:grpSp>
        <p:nvGrpSpPr>
          <p:cNvPr id="892931" name="Group 2"/>
          <p:cNvGrpSpPr/>
          <p:nvPr/>
        </p:nvGrpSpPr>
        <p:grpSpPr bwMode="auto">
          <a:xfrm>
            <a:off x="4006850" y="1219200"/>
            <a:ext cx="4908550" cy="5105400"/>
            <a:chOff x="2524" y="768"/>
            <a:chExt cx="3092" cy="3216"/>
          </a:xfrm>
        </p:grpSpPr>
        <p:grpSp>
          <p:nvGrpSpPr>
            <p:cNvPr id="892932" name="Group 3"/>
            <p:cNvGrpSpPr/>
            <p:nvPr/>
          </p:nvGrpSpPr>
          <p:grpSpPr bwMode="auto">
            <a:xfrm>
              <a:off x="2524" y="768"/>
              <a:ext cx="3092" cy="3216"/>
              <a:chOff x="2524" y="768"/>
              <a:chExt cx="3092" cy="3216"/>
            </a:xfrm>
          </p:grpSpPr>
          <p:sp>
            <p:nvSpPr>
              <p:cNvPr id="892933" name="Rectangle 4"/>
              <p:cNvSpPr>
                <a:spLocks noChangeArrowheads="1"/>
              </p:cNvSpPr>
              <p:nvPr/>
            </p:nvSpPr>
            <p:spPr bwMode="auto">
              <a:xfrm>
                <a:off x="4224" y="1008"/>
                <a:ext cx="1392" cy="2976"/>
              </a:xfrm>
              <a:prstGeom prst="rect">
                <a:avLst/>
              </a:prstGeom>
              <a:solidFill>
                <a:srgbClr val="C0C0C0"/>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34" name="Rectangle 5"/>
              <p:cNvSpPr>
                <a:spLocks noChangeArrowheads="1"/>
              </p:cNvSpPr>
              <p:nvPr/>
            </p:nvSpPr>
            <p:spPr bwMode="auto">
              <a:xfrm>
                <a:off x="2832" y="1008"/>
                <a:ext cx="1392" cy="2976"/>
              </a:xfrm>
              <a:prstGeom prst="rect">
                <a:avLst/>
              </a:prstGeom>
              <a:solidFill>
                <a:srgbClr val="DDDDDD"/>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35" name="Rectangle 6"/>
              <p:cNvSpPr>
                <a:spLocks noChangeArrowheads="1"/>
              </p:cNvSpPr>
              <p:nvPr/>
            </p:nvSpPr>
            <p:spPr bwMode="auto">
              <a:xfrm>
                <a:off x="3312" y="1296"/>
                <a:ext cx="720" cy="1248"/>
              </a:xfrm>
              <a:prstGeom prst="rect">
                <a:avLst/>
              </a:prstGeom>
              <a:solidFill>
                <a:srgbClr val="CCEC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36" name="Rectangle 7"/>
              <p:cNvSpPr>
                <a:spLocks noChangeArrowheads="1"/>
              </p:cNvSpPr>
              <p:nvPr/>
            </p:nvSpPr>
            <p:spPr bwMode="auto">
              <a:xfrm>
                <a:off x="4416" y="1296"/>
                <a:ext cx="720" cy="1248"/>
              </a:xfrm>
              <a:prstGeom prst="rect">
                <a:avLst/>
              </a:prstGeom>
              <a:solidFill>
                <a:srgbClr val="CCEC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37" name="Text Box 8"/>
              <p:cNvSpPr txBox="1">
                <a:spLocks noChangeArrowheads="1"/>
              </p:cNvSpPr>
              <p:nvPr/>
            </p:nvSpPr>
            <p:spPr bwMode="auto">
              <a:xfrm>
                <a:off x="3360" y="1104"/>
                <a:ext cx="624" cy="212"/>
              </a:xfrm>
              <a:prstGeom prst="rect">
                <a:avLst/>
              </a:prstGeom>
              <a:noFill/>
              <a:ln w="9525">
                <a:noFill/>
                <a:miter lim="800000"/>
              </a:ln>
            </p:spPr>
            <p:txBody>
              <a:bodyPr>
                <a:spAutoFit/>
              </a:bodyPr>
              <a:lstStyle/>
              <a:p>
                <a:pPr algn="l">
                  <a:spcBef>
                    <a:spcPct val="50000"/>
                  </a:spcBef>
                </a:pPr>
                <a:r>
                  <a:rPr kumimoji="0" lang="zh-CN" altLang="en-US" sz="1600" b="1">
                    <a:latin typeface="Arial" panose="020B0604020202020204" pitchFamily="34" charset="0"/>
                    <a:ea typeface="宋体" panose="02010600030101010101" pitchFamily="2" charset="-122"/>
                  </a:rPr>
                  <a:t>程序</a:t>
                </a:r>
                <a:r>
                  <a:rPr kumimoji="0" lang="en-US" altLang="zh-CN" sz="1600" b="1">
                    <a:latin typeface="Arial" panose="020B0604020202020204" pitchFamily="34" charset="0"/>
                    <a:ea typeface="宋体" panose="02010600030101010101" pitchFamily="2" charset="-122"/>
                  </a:rPr>
                  <a:t>A</a:t>
                </a:r>
                <a:endParaRPr kumimoji="0" lang="en-US" altLang="zh-CN" sz="1600" b="1">
                  <a:latin typeface="Arial" panose="020B0604020202020204" pitchFamily="34" charset="0"/>
                  <a:ea typeface="宋体" panose="02010600030101010101" pitchFamily="2" charset="-122"/>
                </a:endParaRPr>
              </a:p>
            </p:txBody>
          </p:sp>
          <p:sp>
            <p:nvSpPr>
              <p:cNvPr id="892938" name="Text Box 9"/>
              <p:cNvSpPr txBox="1">
                <a:spLocks noChangeArrowheads="1"/>
              </p:cNvSpPr>
              <p:nvPr/>
            </p:nvSpPr>
            <p:spPr bwMode="auto">
              <a:xfrm>
                <a:off x="4272" y="1104"/>
                <a:ext cx="1056" cy="212"/>
              </a:xfrm>
              <a:prstGeom prst="rect">
                <a:avLst/>
              </a:prstGeom>
              <a:noFill/>
              <a:ln w="9525">
                <a:noFill/>
                <a:miter lim="800000"/>
              </a:ln>
            </p:spPr>
            <p:txBody>
              <a:bodyPr>
                <a:spAutoFit/>
              </a:bodyPr>
              <a:lstStyle/>
              <a:p>
                <a:pPr algn="l">
                  <a:spcBef>
                    <a:spcPct val="50000"/>
                  </a:spcBef>
                </a:pPr>
                <a:r>
                  <a:rPr kumimoji="0" lang="en-US" altLang="zh-CN" sz="1600" b="1">
                    <a:latin typeface="Arial" panose="020B0604020202020204" pitchFamily="34" charset="0"/>
                    <a:ea typeface="宋体" panose="02010600030101010101" pitchFamily="2" charset="-122"/>
                  </a:rPr>
                  <a:t>IRQ</a:t>
                </a:r>
                <a:r>
                  <a:rPr kumimoji="0" lang="zh-CN" altLang="en-US" sz="1600" b="1">
                    <a:latin typeface="Arial" panose="020B0604020202020204" pitchFamily="34" charset="0"/>
                    <a:ea typeface="宋体" panose="02010600030101010101" pitchFamily="2" charset="-122"/>
                  </a:rPr>
                  <a:t>服务程序</a:t>
                </a:r>
                <a:endParaRPr kumimoji="0" lang="zh-CN" altLang="en-US" sz="1600" b="1">
                  <a:latin typeface="Arial" panose="020B0604020202020204" pitchFamily="34" charset="0"/>
                  <a:ea typeface="宋体" panose="02010600030101010101" pitchFamily="2" charset="-122"/>
                </a:endParaRPr>
              </a:p>
            </p:txBody>
          </p:sp>
          <p:sp>
            <p:nvSpPr>
              <p:cNvPr id="892939" name="Rectangle 10"/>
              <p:cNvSpPr>
                <a:spLocks noChangeArrowheads="1"/>
              </p:cNvSpPr>
              <p:nvPr/>
            </p:nvSpPr>
            <p:spPr bwMode="auto">
              <a:xfrm>
                <a:off x="2832" y="768"/>
                <a:ext cx="1392" cy="240"/>
              </a:xfrm>
              <a:prstGeom prst="rect">
                <a:avLst/>
              </a:prstGeom>
              <a:solidFill>
                <a:srgbClr val="DDDDDD"/>
              </a:solidFill>
              <a:ln w="9525">
                <a:solidFill>
                  <a:schemeClr val="tx1"/>
                </a:solidFill>
                <a:miter lim="800000"/>
              </a:ln>
            </p:spPr>
            <p:txBody>
              <a:bodyPr wrap="none" anchor="ctr"/>
              <a:lstStyle/>
              <a:p>
                <a:pPr algn="l">
                  <a:spcBef>
                    <a:spcPct val="20000"/>
                  </a:spcBef>
                </a:pPr>
                <a:r>
                  <a:rPr kumimoji="0" lang="zh-CN" altLang="en-US" sz="2000" b="1">
                    <a:solidFill>
                      <a:srgbClr val="0000FF"/>
                    </a:solidFill>
                    <a:latin typeface="Arial" panose="020B0604020202020204" pitchFamily="34" charset="0"/>
                    <a:ea typeface="华文新魏" panose="02010800040101010101" pitchFamily="2" charset="-122"/>
                  </a:rPr>
                  <a:t>系统模式</a:t>
                </a:r>
                <a:endParaRPr kumimoji="0" lang="zh-CN" altLang="en-US" sz="2000" b="1">
                  <a:solidFill>
                    <a:srgbClr val="0000FF"/>
                  </a:solidFill>
                  <a:latin typeface="Arial" panose="020B0604020202020204" pitchFamily="34" charset="0"/>
                  <a:ea typeface="华文新魏" panose="02010800040101010101" pitchFamily="2" charset="-122"/>
                </a:endParaRPr>
              </a:p>
            </p:txBody>
          </p:sp>
          <p:sp>
            <p:nvSpPr>
              <p:cNvPr id="892940" name="Rectangle 11"/>
              <p:cNvSpPr>
                <a:spLocks noChangeArrowheads="1"/>
              </p:cNvSpPr>
              <p:nvPr/>
            </p:nvSpPr>
            <p:spPr bwMode="auto">
              <a:xfrm>
                <a:off x="4224" y="768"/>
                <a:ext cx="1392" cy="240"/>
              </a:xfrm>
              <a:prstGeom prst="rect">
                <a:avLst/>
              </a:prstGeom>
              <a:solidFill>
                <a:srgbClr val="C0C0C0"/>
              </a:solidFill>
              <a:ln w="9525">
                <a:solidFill>
                  <a:schemeClr val="tx1"/>
                </a:solidFill>
                <a:miter lim="800000"/>
              </a:ln>
            </p:spPr>
            <p:txBody>
              <a:bodyPr wrap="none" anchor="ctr"/>
              <a:lstStyle/>
              <a:p>
                <a:pPr algn="l">
                  <a:spcBef>
                    <a:spcPct val="20000"/>
                  </a:spcBef>
                </a:pPr>
                <a:r>
                  <a:rPr kumimoji="0" lang="en-US" altLang="zh-CN" sz="2000" b="1">
                    <a:solidFill>
                      <a:srgbClr val="0000FF"/>
                    </a:solidFill>
                    <a:latin typeface="华文新魏" panose="02010800040101010101" pitchFamily="2" charset="-122"/>
                    <a:ea typeface="华文新魏" panose="02010800040101010101" pitchFamily="2" charset="-122"/>
                  </a:rPr>
                  <a:t>IRQ</a:t>
                </a:r>
                <a:r>
                  <a:rPr kumimoji="0" lang="zh-CN" altLang="en-US" sz="2000" b="1">
                    <a:solidFill>
                      <a:srgbClr val="0000FF"/>
                    </a:solidFill>
                    <a:latin typeface="华文新魏" panose="02010800040101010101" pitchFamily="2" charset="-122"/>
                    <a:ea typeface="华文新魏" panose="02010800040101010101" pitchFamily="2" charset="-122"/>
                  </a:rPr>
                  <a:t>模式</a:t>
                </a:r>
                <a:endParaRPr kumimoji="0" lang="zh-CN" altLang="en-US" sz="2000" b="1">
                  <a:solidFill>
                    <a:srgbClr val="0000FF"/>
                  </a:solidFill>
                  <a:latin typeface="华文新魏" panose="02010800040101010101" pitchFamily="2" charset="-122"/>
                  <a:ea typeface="华文新魏" panose="02010800040101010101" pitchFamily="2" charset="-122"/>
                </a:endParaRPr>
              </a:p>
            </p:txBody>
          </p:sp>
          <p:sp>
            <p:nvSpPr>
              <p:cNvPr id="892941" name="Rectangle 12"/>
              <p:cNvSpPr>
                <a:spLocks noChangeArrowheads="1"/>
              </p:cNvSpPr>
              <p:nvPr/>
            </p:nvSpPr>
            <p:spPr bwMode="auto">
              <a:xfrm>
                <a:off x="2544" y="1008"/>
                <a:ext cx="288" cy="1680"/>
              </a:xfrm>
              <a:prstGeom prst="rect">
                <a:avLst/>
              </a:prstGeom>
              <a:solidFill>
                <a:srgbClr val="DDDDDD"/>
              </a:solidFill>
              <a:ln w="9525">
                <a:solidFill>
                  <a:schemeClr val="tx1"/>
                </a:solidFill>
                <a:miter lim="800000"/>
              </a:ln>
            </p:spPr>
            <p:txBody>
              <a:bodyPr wrap="none" anchor="ctr"/>
              <a:lstStyle/>
              <a:p>
                <a:pPr algn="l">
                  <a:spcBef>
                    <a:spcPct val="20000"/>
                  </a:spcBef>
                </a:pPr>
                <a:endParaRPr kumimoji="0" lang="zh-CN" altLang="zh-CN" sz="3200" b="1">
                  <a:latin typeface="Arial" panose="020B0604020202020204" pitchFamily="34" charset="0"/>
                  <a:ea typeface="宋体" panose="02010600030101010101" pitchFamily="2" charset="-122"/>
                </a:endParaRPr>
              </a:p>
            </p:txBody>
          </p:sp>
          <p:sp>
            <p:nvSpPr>
              <p:cNvPr id="892942" name="Rectangle 13"/>
              <p:cNvSpPr>
                <a:spLocks noChangeArrowheads="1"/>
              </p:cNvSpPr>
              <p:nvPr/>
            </p:nvSpPr>
            <p:spPr bwMode="auto">
              <a:xfrm>
                <a:off x="2544" y="2688"/>
                <a:ext cx="288" cy="1296"/>
              </a:xfrm>
              <a:prstGeom prst="rect">
                <a:avLst/>
              </a:prstGeom>
              <a:solidFill>
                <a:srgbClr val="DDDDDD"/>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43" name="Text Box 14"/>
              <p:cNvSpPr txBox="1">
                <a:spLocks noChangeArrowheads="1"/>
              </p:cNvSpPr>
              <p:nvPr/>
            </p:nvSpPr>
            <p:spPr bwMode="auto">
              <a:xfrm>
                <a:off x="2524" y="1008"/>
                <a:ext cx="308" cy="1680"/>
              </a:xfrm>
              <a:prstGeom prst="rect">
                <a:avLst/>
              </a:prstGeom>
              <a:noFill/>
              <a:ln w="9525">
                <a:noFill/>
                <a:miter lim="800000"/>
              </a:ln>
            </p:spPr>
            <p:txBody>
              <a:bodyPr vert="eaVert">
                <a:spAutoFit/>
              </a:bodyPr>
              <a:lstStyle/>
              <a:p>
                <a:pPr algn="l">
                  <a:spcBef>
                    <a:spcPct val="50000"/>
                  </a:spcBef>
                </a:pPr>
                <a:r>
                  <a:rPr kumimoji="0" lang="zh-CN" altLang="en-US" sz="2000" b="1">
                    <a:solidFill>
                      <a:srgbClr val="0000FF"/>
                    </a:solidFill>
                    <a:latin typeface="Arial" panose="020B0604020202020204" pitchFamily="34" charset="0"/>
                    <a:ea typeface="华文新魏" panose="02010800040101010101" pitchFamily="2" charset="-122"/>
                  </a:rPr>
                  <a:t>程序</a:t>
                </a:r>
                <a:endParaRPr kumimoji="0" lang="zh-CN" altLang="en-US" sz="2000" b="1">
                  <a:solidFill>
                    <a:srgbClr val="0000FF"/>
                  </a:solidFill>
                  <a:latin typeface="Arial" panose="020B0604020202020204" pitchFamily="34" charset="0"/>
                  <a:ea typeface="华文新魏" panose="02010800040101010101" pitchFamily="2" charset="-122"/>
                </a:endParaRPr>
              </a:p>
            </p:txBody>
          </p:sp>
          <p:sp>
            <p:nvSpPr>
              <p:cNvPr id="892944" name="Text Box 15"/>
              <p:cNvSpPr txBox="1">
                <a:spLocks noChangeArrowheads="1"/>
              </p:cNvSpPr>
              <p:nvPr/>
            </p:nvSpPr>
            <p:spPr bwMode="auto">
              <a:xfrm>
                <a:off x="2524" y="2688"/>
                <a:ext cx="308" cy="1296"/>
              </a:xfrm>
              <a:prstGeom prst="rect">
                <a:avLst/>
              </a:prstGeom>
              <a:noFill/>
              <a:ln w="9525">
                <a:noFill/>
                <a:miter lim="800000"/>
              </a:ln>
            </p:spPr>
            <p:txBody>
              <a:bodyPr vert="eaVert">
                <a:spAutoFit/>
              </a:bodyPr>
              <a:lstStyle/>
              <a:p>
                <a:pPr algn="l">
                  <a:spcBef>
                    <a:spcPct val="50000"/>
                  </a:spcBef>
                </a:pPr>
                <a:r>
                  <a:rPr kumimoji="0" lang="zh-CN" altLang="en-US" sz="2000" b="1">
                    <a:solidFill>
                      <a:srgbClr val="0000FF"/>
                    </a:solidFill>
                    <a:latin typeface="Arial" panose="020B0604020202020204" pitchFamily="34" charset="0"/>
                    <a:ea typeface="华文新魏" panose="02010800040101010101" pitchFamily="2" charset="-122"/>
                  </a:rPr>
                  <a:t>寄存器组</a:t>
                </a:r>
                <a:endParaRPr kumimoji="0" lang="zh-CN" altLang="en-US" sz="2000" b="1">
                  <a:solidFill>
                    <a:srgbClr val="0000FF"/>
                  </a:solidFill>
                  <a:latin typeface="Arial" panose="020B0604020202020204" pitchFamily="34" charset="0"/>
                  <a:ea typeface="华文新魏" panose="02010800040101010101" pitchFamily="2" charset="-122"/>
                </a:endParaRPr>
              </a:p>
            </p:txBody>
          </p:sp>
        </p:grpSp>
        <p:sp>
          <p:nvSpPr>
            <p:cNvPr id="892945" name="Line 16"/>
            <p:cNvSpPr>
              <a:spLocks noChangeShapeType="1"/>
            </p:cNvSpPr>
            <p:nvPr/>
          </p:nvSpPr>
          <p:spPr bwMode="auto">
            <a:xfrm>
              <a:off x="2832" y="2688"/>
              <a:ext cx="2784" cy="0"/>
            </a:xfrm>
            <a:prstGeom prst="line">
              <a:avLst/>
            </a:prstGeom>
            <a:noFill/>
            <a:ln w="9525">
              <a:solidFill>
                <a:schemeClr val="tx1"/>
              </a:solidFill>
              <a:round/>
            </a:ln>
          </p:spPr>
          <p:txBody>
            <a:bodyPr wrap="none" anchor="ctr"/>
            <a:lstStyle/>
            <a:p>
              <a:endParaRPr lang="zh-CN" altLang="en-US"/>
            </a:p>
          </p:txBody>
        </p:sp>
      </p:grpSp>
      <p:sp>
        <p:nvSpPr>
          <p:cNvPr id="33809" name="Text Box 17"/>
          <p:cNvSpPr txBox="1">
            <a:spLocks noChangeArrowheads="1"/>
          </p:cNvSpPr>
          <p:nvPr/>
        </p:nvSpPr>
        <p:spPr bwMode="auto">
          <a:xfrm>
            <a:off x="152400" y="136525"/>
            <a:ext cx="4343400" cy="523875"/>
          </a:xfrm>
          <a:prstGeom prst="rect">
            <a:avLst/>
          </a:prstGeom>
          <a:noFill/>
          <a:ln w="9525">
            <a:noFill/>
            <a:miter lim="800000"/>
          </a:ln>
        </p:spPr>
        <p:txBody>
          <a:bodyPr>
            <a:spAutoFit/>
          </a:bodyPr>
          <a:lstStyle/>
          <a:p>
            <a:pPr algn="l">
              <a:spcBef>
                <a:spcPct val="50000"/>
              </a:spcBef>
            </a:pPr>
            <a:r>
              <a:rPr kumimoji="0" lang="zh-CN" altLang="en-US" sz="2800" b="1">
                <a:solidFill>
                  <a:schemeClr val="bg1"/>
                </a:solidFill>
                <a:latin typeface="黑体" panose="02010600030101010101" pitchFamily="2" charset="-122"/>
                <a:ea typeface="黑体" panose="02010600030101010101" pitchFamily="2" charset="-122"/>
              </a:rPr>
              <a:t>退出异常过程</a:t>
            </a:r>
            <a:endParaRPr kumimoji="0" lang="zh-CN" altLang="en-US" sz="2800" b="1">
              <a:solidFill>
                <a:schemeClr val="bg1"/>
              </a:solidFill>
              <a:latin typeface="黑体" panose="02010600030101010101" pitchFamily="2" charset="-122"/>
              <a:ea typeface="黑体" panose="02010600030101010101" pitchFamily="2" charset="-122"/>
            </a:endParaRPr>
          </a:p>
        </p:txBody>
      </p:sp>
      <p:sp>
        <p:nvSpPr>
          <p:cNvPr id="892947" name="AutoShape 18"/>
          <p:cNvSpPr>
            <a:spLocks noChangeArrowheads="1"/>
          </p:cNvSpPr>
          <p:nvPr/>
        </p:nvSpPr>
        <p:spPr bwMode="auto">
          <a:xfrm>
            <a:off x="5715000" y="2133600"/>
            <a:ext cx="228600" cy="685800"/>
          </a:xfrm>
          <a:prstGeom prst="downArrow">
            <a:avLst>
              <a:gd name="adj1" fmla="val 50000"/>
              <a:gd name="adj2" fmla="val 75000"/>
            </a:avLst>
          </a:prstGeom>
          <a:solidFill>
            <a:srgbClr val="6666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nvGrpSpPr>
          <p:cNvPr id="892948" name="Group 21"/>
          <p:cNvGrpSpPr/>
          <p:nvPr/>
        </p:nvGrpSpPr>
        <p:grpSpPr bwMode="auto">
          <a:xfrm>
            <a:off x="4495800" y="4495800"/>
            <a:ext cx="3581400" cy="1509713"/>
            <a:chOff x="2832" y="2832"/>
            <a:chExt cx="2256" cy="951"/>
          </a:xfrm>
        </p:grpSpPr>
        <p:sp>
          <p:nvSpPr>
            <p:cNvPr id="892949" name="Rectangle 22"/>
            <p:cNvSpPr>
              <a:spLocks noChangeArrowheads="1"/>
            </p:cNvSpPr>
            <p:nvPr/>
          </p:nvSpPr>
          <p:spPr bwMode="auto">
            <a:xfrm>
              <a:off x="3360" y="2832"/>
              <a:ext cx="672" cy="192"/>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LR_sys</a:t>
              </a:r>
              <a:endParaRPr kumimoji="0" lang="en-US" altLang="zh-CN" sz="1600" b="1">
                <a:latin typeface="Arial" panose="020B0604020202020204" pitchFamily="34" charset="0"/>
                <a:ea typeface="宋体" panose="02010600030101010101" pitchFamily="2" charset="-122"/>
              </a:endParaRPr>
            </a:p>
          </p:txBody>
        </p:sp>
        <p:sp>
          <p:nvSpPr>
            <p:cNvPr id="892950" name="Rectangle 23"/>
            <p:cNvSpPr>
              <a:spLocks noChangeArrowheads="1"/>
            </p:cNvSpPr>
            <p:nvPr/>
          </p:nvSpPr>
          <p:spPr bwMode="auto">
            <a:xfrm>
              <a:off x="4416" y="3552"/>
              <a:ext cx="672" cy="192"/>
            </a:xfrm>
            <a:prstGeom prst="rect">
              <a:avLst/>
            </a:prstGeom>
            <a:solidFill>
              <a:srgbClr val="99FFCC"/>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SPSR_irq</a:t>
              </a:r>
              <a:endParaRPr kumimoji="0" lang="en-US" altLang="zh-CN" sz="1600" b="1">
                <a:latin typeface="Arial" panose="020B0604020202020204" pitchFamily="34" charset="0"/>
                <a:ea typeface="宋体" panose="02010600030101010101" pitchFamily="2" charset="-122"/>
              </a:endParaRPr>
            </a:p>
          </p:txBody>
        </p:sp>
        <p:sp>
          <p:nvSpPr>
            <p:cNvPr id="892951" name="Rectangle 24"/>
            <p:cNvSpPr>
              <a:spLocks noChangeArrowheads="1"/>
            </p:cNvSpPr>
            <p:nvPr/>
          </p:nvSpPr>
          <p:spPr bwMode="auto">
            <a:xfrm>
              <a:off x="4416" y="2832"/>
              <a:ext cx="672" cy="192"/>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LR_irq</a:t>
              </a:r>
              <a:endParaRPr kumimoji="0" lang="en-US" altLang="zh-CN" sz="1600" b="1">
                <a:latin typeface="Arial" panose="020B0604020202020204" pitchFamily="34" charset="0"/>
                <a:ea typeface="宋体" panose="02010600030101010101" pitchFamily="2" charset="-122"/>
              </a:endParaRPr>
            </a:p>
          </p:txBody>
        </p:sp>
        <p:sp>
          <p:nvSpPr>
            <p:cNvPr id="892952" name="Text Box 25"/>
            <p:cNvSpPr txBox="1">
              <a:spLocks noChangeArrowheads="1"/>
            </p:cNvSpPr>
            <p:nvPr/>
          </p:nvSpPr>
          <p:spPr bwMode="auto">
            <a:xfrm>
              <a:off x="2832" y="2832"/>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LR</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2953" name="Text Box 26"/>
            <p:cNvSpPr txBox="1">
              <a:spLocks noChangeArrowheads="1"/>
            </p:cNvSpPr>
            <p:nvPr/>
          </p:nvSpPr>
          <p:spPr bwMode="auto">
            <a:xfrm>
              <a:off x="2832" y="3024"/>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PC</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2954" name="Text Box 27"/>
            <p:cNvSpPr txBox="1">
              <a:spLocks noChangeArrowheads="1"/>
            </p:cNvSpPr>
            <p:nvPr/>
          </p:nvSpPr>
          <p:spPr bwMode="auto">
            <a:xfrm>
              <a:off x="2832" y="3264"/>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CPSR</a:t>
              </a:r>
              <a:endParaRPr kumimoji="0" lang="en-US" altLang="zh-CN" sz="1800" b="1">
                <a:solidFill>
                  <a:srgbClr val="0000FF"/>
                </a:solidFill>
                <a:latin typeface="Arial" panose="020B0604020202020204" pitchFamily="34" charset="0"/>
                <a:ea typeface="宋体" panose="02010600030101010101" pitchFamily="2" charset="-122"/>
              </a:endParaRPr>
            </a:p>
          </p:txBody>
        </p:sp>
        <p:sp>
          <p:nvSpPr>
            <p:cNvPr id="892955" name="Text Box 28"/>
            <p:cNvSpPr txBox="1">
              <a:spLocks noChangeArrowheads="1"/>
            </p:cNvSpPr>
            <p:nvPr/>
          </p:nvSpPr>
          <p:spPr bwMode="auto">
            <a:xfrm>
              <a:off x="2832" y="3552"/>
              <a:ext cx="528" cy="231"/>
            </a:xfrm>
            <a:prstGeom prst="rect">
              <a:avLst/>
            </a:prstGeom>
            <a:noFill/>
            <a:ln w="9525">
              <a:noFill/>
              <a:miter lim="800000"/>
            </a:ln>
          </p:spPr>
          <p:txBody>
            <a:bodyPr>
              <a:spAutoFit/>
            </a:bodyPr>
            <a:lstStyle/>
            <a:p>
              <a:pPr algn="r">
                <a:spcBef>
                  <a:spcPct val="50000"/>
                </a:spcBef>
              </a:pPr>
              <a:r>
                <a:rPr kumimoji="0" lang="en-US" altLang="zh-CN" sz="1800" b="1">
                  <a:solidFill>
                    <a:srgbClr val="0000FF"/>
                  </a:solidFill>
                  <a:latin typeface="Arial" panose="020B0604020202020204" pitchFamily="34" charset="0"/>
                  <a:ea typeface="宋体" panose="02010600030101010101" pitchFamily="2" charset="-122"/>
                </a:rPr>
                <a:t>SPSR</a:t>
              </a:r>
              <a:endParaRPr kumimoji="0" lang="en-US" altLang="zh-CN" sz="1800" b="1">
                <a:solidFill>
                  <a:srgbClr val="0000FF"/>
                </a:solidFill>
                <a:latin typeface="Arial" panose="020B0604020202020204" pitchFamily="34" charset="0"/>
                <a:ea typeface="宋体" panose="02010600030101010101" pitchFamily="2" charset="-122"/>
              </a:endParaRPr>
            </a:p>
          </p:txBody>
        </p:sp>
        <p:grpSp>
          <p:nvGrpSpPr>
            <p:cNvPr id="892956" name="Group 29"/>
            <p:cNvGrpSpPr/>
            <p:nvPr/>
          </p:nvGrpSpPr>
          <p:grpSpPr bwMode="auto">
            <a:xfrm>
              <a:off x="3360" y="3360"/>
              <a:ext cx="1728" cy="192"/>
              <a:chOff x="3380" y="3360"/>
              <a:chExt cx="1728" cy="192"/>
            </a:xfrm>
          </p:grpSpPr>
          <p:sp>
            <p:nvSpPr>
              <p:cNvPr id="892957" name="Rectangle 30"/>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SYS</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58" name="Rectangle 31"/>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1</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59" name="Rectangle 32"/>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60" name="Rectangle 33"/>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0</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61" name="Rectangle 34"/>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2962" name="Rectangle 35"/>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63" name="Rectangle 36"/>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64" name="Rectangle 37"/>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65" name="Rectangle 38"/>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grpSp>
        <p:grpSp>
          <p:nvGrpSpPr>
            <p:cNvPr id="892966" name="Group 39"/>
            <p:cNvGrpSpPr/>
            <p:nvPr/>
          </p:nvGrpSpPr>
          <p:grpSpPr bwMode="auto">
            <a:xfrm>
              <a:off x="3360" y="3216"/>
              <a:ext cx="1728" cy="144"/>
              <a:chOff x="1152" y="3264"/>
              <a:chExt cx="1728" cy="144"/>
            </a:xfrm>
          </p:grpSpPr>
          <p:sp>
            <p:nvSpPr>
              <p:cNvPr id="892967" name="Rectangle 40"/>
              <p:cNvSpPr>
                <a:spLocks noChangeArrowheads="1"/>
              </p:cNvSpPr>
              <p:nvPr/>
            </p:nvSpPr>
            <p:spPr bwMode="auto">
              <a:xfrm>
                <a:off x="2400" y="3264"/>
                <a:ext cx="480"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MOD</a:t>
                </a:r>
                <a:endParaRPr kumimoji="0" lang="en-US" altLang="zh-CN" sz="1600" b="1">
                  <a:latin typeface="Arial" panose="020B0604020202020204" pitchFamily="34" charset="0"/>
                  <a:ea typeface="宋体" panose="02010600030101010101" pitchFamily="2" charset="-122"/>
                </a:endParaRPr>
              </a:p>
            </p:txBody>
          </p:sp>
          <p:sp>
            <p:nvSpPr>
              <p:cNvPr id="892968" name="Rectangle 41"/>
              <p:cNvSpPr>
                <a:spLocks noChangeArrowheads="1"/>
              </p:cNvSpPr>
              <p:nvPr/>
            </p:nvSpPr>
            <p:spPr bwMode="auto">
              <a:xfrm>
                <a:off x="2256"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T</a:t>
                </a:r>
                <a:endParaRPr kumimoji="0" lang="en-US" altLang="zh-CN" sz="1600" b="1">
                  <a:latin typeface="Arial" panose="020B0604020202020204" pitchFamily="34" charset="0"/>
                  <a:ea typeface="宋体" panose="02010600030101010101" pitchFamily="2" charset="-122"/>
                </a:endParaRPr>
              </a:p>
            </p:txBody>
          </p:sp>
          <p:sp>
            <p:nvSpPr>
              <p:cNvPr id="892969" name="Rectangle 42"/>
              <p:cNvSpPr>
                <a:spLocks noChangeArrowheads="1"/>
              </p:cNvSpPr>
              <p:nvPr/>
            </p:nvSpPr>
            <p:spPr bwMode="auto">
              <a:xfrm>
                <a:off x="2112"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F</a:t>
                </a:r>
                <a:endParaRPr kumimoji="0" lang="en-US" altLang="zh-CN" sz="1600" b="1">
                  <a:latin typeface="Arial" panose="020B0604020202020204" pitchFamily="34" charset="0"/>
                  <a:ea typeface="宋体" panose="02010600030101010101" pitchFamily="2" charset="-122"/>
                </a:endParaRPr>
              </a:p>
            </p:txBody>
          </p:sp>
          <p:sp>
            <p:nvSpPr>
              <p:cNvPr id="892970" name="Rectangle 43"/>
              <p:cNvSpPr>
                <a:spLocks noChangeArrowheads="1"/>
              </p:cNvSpPr>
              <p:nvPr/>
            </p:nvSpPr>
            <p:spPr bwMode="auto">
              <a:xfrm>
                <a:off x="1968"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I</a:t>
                </a:r>
                <a:endParaRPr kumimoji="0" lang="en-US" altLang="zh-CN" sz="1600" b="1">
                  <a:latin typeface="Arial" panose="020B0604020202020204" pitchFamily="34" charset="0"/>
                  <a:ea typeface="宋体" panose="02010600030101010101" pitchFamily="2" charset="-122"/>
                </a:endParaRPr>
              </a:p>
            </p:txBody>
          </p:sp>
          <p:sp>
            <p:nvSpPr>
              <p:cNvPr id="892971" name="Rectangle 44"/>
              <p:cNvSpPr>
                <a:spLocks noChangeArrowheads="1"/>
              </p:cNvSpPr>
              <p:nvPr/>
            </p:nvSpPr>
            <p:spPr bwMode="auto">
              <a:xfrm>
                <a:off x="1728" y="3264"/>
                <a:ext cx="240"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2972" name="Rectangle 45"/>
              <p:cNvSpPr>
                <a:spLocks noChangeArrowheads="1"/>
              </p:cNvSpPr>
              <p:nvPr/>
            </p:nvSpPr>
            <p:spPr bwMode="auto">
              <a:xfrm>
                <a:off x="1152"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N</a:t>
                </a:r>
                <a:endParaRPr kumimoji="0" lang="en-US" altLang="zh-CN" sz="1600" b="1">
                  <a:latin typeface="Arial" panose="020B0604020202020204" pitchFamily="34" charset="0"/>
                  <a:ea typeface="宋体" panose="02010600030101010101" pitchFamily="2" charset="-122"/>
                </a:endParaRPr>
              </a:p>
            </p:txBody>
          </p:sp>
          <p:sp>
            <p:nvSpPr>
              <p:cNvPr id="892973" name="Rectangle 46"/>
              <p:cNvSpPr>
                <a:spLocks noChangeArrowheads="1"/>
              </p:cNvSpPr>
              <p:nvPr/>
            </p:nvSpPr>
            <p:spPr bwMode="auto">
              <a:xfrm>
                <a:off x="1296"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Z</a:t>
                </a:r>
                <a:endParaRPr kumimoji="0" lang="en-US" altLang="zh-CN" sz="1600" b="1">
                  <a:latin typeface="Arial" panose="020B0604020202020204" pitchFamily="34" charset="0"/>
                  <a:ea typeface="宋体" panose="02010600030101010101" pitchFamily="2" charset="-122"/>
                </a:endParaRPr>
              </a:p>
            </p:txBody>
          </p:sp>
          <p:sp>
            <p:nvSpPr>
              <p:cNvPr id="892974" name="Rectangle 47"/>
              <p:cNvSpPr>
                <a:spLocks noChangeArrowheads="1"/>
              </p:cNvSpPr>
              <p:nvPr/>
            </p:nvSpPr>
            <p:spPr bwMode="auto">
              <a:xfrm>
                <a:off x="1440"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C</a:t>
                </a:r>
                <a:endParaRPr kumimoji="0" lang="en-US" altLang="zh-CN" sz="1600" b="1">
                  <a:latin typeface="Arial" panose="020B0604020202020204" pitchFamily="34" charset="0"/>
                  <a:ea typeface="宋体" panose="02010600030101010101" pitchFamily="2" charset="-122"/>
                </a:endParaRPr>
              </a:p>
            </p:txBody>
          </p:sp>
          <p:sp>
            <p:nvSpPr>
              <p:cNvPr id="892975" name="Rectangle 48"/>
              <p:cNvSpPr>
                <a:spLocks noChangeArrowheads="1"/>
              </p:cNvSpPr>
              <p:nvPr/>
            </p:nvSpPr>
            <p:spPr bwMode="auto">
              <a:xfrm>
                <a:off x="1584" y="3264"/>
                <a:ext cx="144" cy="144"/>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V</a:t>
                </a:r>
                <a:endParaRPr kumimoji="0" lang="en-US" altLang="zh-CN" sz="1600" b="1">
                  <a:latin typeface="Arial" panose="020B0604020202020204" pitchFamily="34" charset="0"/>
                  <a:ea typeface="宋体" panose="02010600030101010101" pitchFamily="2" charset="-122"/>
                </a:endParaRPr>
              </a:p>
            </p:txBody>
          </p:sp>
        </p:grpSp>
        <p:sp>
          <p:nvSpPr>
            <p:cNvPr id="892976" name="Rectangle 49"/>
            <p:cNvSpPr>
              <a:spLocks noChangeArrowheads="1"/>
            </p:cNvSpPr>
            <p:nvPr/>
          </p:nvSpPr>
          <p:spPr bwMode="auto">
            <a:xfrm>
              <a:off x="3360" y="3024"/>
              <a:ext cx="1728" cy="192"/>
            </a:xfrm>
            <a:prstGeom prst="rect">
              <a:avLst/>
            </a:prstGeom>
            <a:solidFill>
              <a:srgbClr val="CC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grpSp>
        <p:nvGrpSpPr>
          <p:cNvPr id="892977" name="Group 50"/>
          <p:cNvGrpSpPr/>
          <p:nvPr/>
        </p:nvGrpSpPr>
        <p:grpSpPr bwMode="auto">
          <a:xfrm>
            <a:off x="5257800" y="2057400"/>
            <a:ext cx="2895600" cy="1295400"/>
            <a:chOff x="3312" y="1296"/>
            <a:chExt cx="1824" cy="816"/>
          </a:xfrm>
        </p:grpSpPr>
        <p:sp>
          <p:nvSpPr>
            <p:cNvPr id="892978" name="Rectangle 51"/>
            <p:cNvSpPr>
              <a:spLocks noChangeArrowheads="1"/>
            </p:cNvSpPr>
            <p:nvPr/>
          </p:nvSpPr>
          <p:spPr bwMode="auto">
            <a:xfrm>
              <a:off x="4416" y="1296"/>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nvGrpSpPr>
            <p:cNvPr id="892979" name="Group 52"/>
            <p:cNvGrpSpPr/>
            <p:nvPr/>
          </p:nvGrpSpPr>
          <p:grpSpPr bwMode="auto">
            <a:xfrm>
              <a:off x="3312" y="1824"/>
              <a:ext cx="720" cy="288"/>
              <a:chOff x="3312" y="1824"/>
              <a:chExt cx="720" cy="288"/>
            </a:xfrm>
          </p:grpSpPr>
          <p:sp>
            <p:nvSpPr>
              <p:cNvPr id="892980" name="Rectangle 53"/>
              <p:cNvSpPr>
                <a:spLocks noChangeArrowheads="1"/>
              </p:cNvSpPr>
              <p:nvPr/>
            </p:nvSpPr>
            <p:spPr bwMode="auto">
              <a:xfrm>
                <a:off x="3312" y="1824"/>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81" name="Rectangle 54"/>
              <p:cNvSpPr>
                <a:spLocks noChangeArrowheads="1"/>
              </p:cNvSpPr>
              <p:nvPr/>
            </p:nvSpPr>
            <p:spPr bwMode="auto">
              <a:xfrm>
                <a:off x="3312" y="1920"/>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892982" name="Rectangle 55"/>
              <p:cNvSpPr>
                <a:spLocks noChangeArrowheads="1"/>
              </p:cNvSpPr>
              <p:nvPr/>
            </p:nvSpPr>
            <p:spPr bwMode="auto">
              <a:xfrm>
                <a:off x="3312" y="2016"/>
                <a:ext cx="720" cy="96"/>
              </a:xfrm>
              <a:prstGeom prst="rect">
                <a:avLst/>
              </a:prstGeom>
              <a:solidFill>
                <a:srgbClr val="FFFF99"/>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grpSp>
      </p:grpSp>
      <p:sp>
        <p:nvSpPr>
          <p:cNvPr id="33848" name="Text Box 56"/>
          <p:cNvSpPr txBox="1">
            <a:spLocks noChangeArrowheads="1"/>
          </p:cNvSpPr>
          <p:nvPr/>
        </p:nvSpPr>
        <p:spPr bwMode="auto">
          <a:xfrm>
            <a:off x="228600" y="2794000"/>
            <a:ext cx="3733800" cy="708025"/>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将</a:t>
            </a:r>
            <a:r>
              <a:rPr kumimoji="0" lang="en-US" altLang="zh-CN" sz="2000" b="1">
                <a:latin typeface="宋体" panose="02010600030101010101" pitchFamily="2" charset="-122"/>
                <a:ea typeface="宋体" panose="02010600030101010101" pitchFamily="2" charset="-122"/>
              </a:rPr>
              <a:t>SPSR</a:t>
            </a:r>
            <a:r>
              <a:rPr kumimoji="0" lang="zh-CN" altLang="en-US" sz="2000" b="1">
                <a:latin typeface="宋体" panose="02010600030101010101" pitchFamily="2" charset="-122"/>
                <a:ea typeface="宋体" panose="02010600030101010101" pitchFamily="2" charset="-122"/>
              </a:rPr>
              <a:t>寄存器的值复制回</a:t>
            </a:r>
            <a:r>
              <a:rPr kumimoji="0" lang="en-US" altLang="zh-CN" sz="2000" b="1">
                <a:latin typeface="宋体" panose="02010600030101010101" pitchFamily="2" charset="-122"/>
                <a:ea typeface="宋体" panose="02010600030101010101" pitchFamily="2" charset="-122"/>
              </a:rPr>
              <a:t>CPSR</a:t>
            </a:r>
            <a:r>
              <a:rPr kumimoji="0" lang="zh-CN" altLang="en-US" sz="2000" b="1">
                <a:latin typeface="宋体" panose="02010600030101010101" pitchFamily="2" charset="-122"/>
                <a:ea typeface="宋体" panose="02010600030101010101" pitchFamily="2" charset="-122"/>
              </a:rPr>
              <a:t>寄存器；</a:t>
            </a:r>
            <a:endParaRPr kumimoji="0" lang="zh-CN" altLang="en-US" sz="2000" b="1">
              <a:latin typeface="宋体" panose="02010600030101010101" pitchFamily="2" charset="-122"/>
              <a:ea typeface="宋体" panose="02010600030101010101" pitchFamily="2" charset="-122"/>
            </a:endParaRPr>
          </a:p>
        </p:txBody>
      </p:sp>
      <p:sp>
        <p:nvSpPr>
          <p:cNvPr id="33850" name="Text Box 58"/>
          <p:cNvSpPr txBox="1">
            <a:spLocks noChangeArrowheads="1"/>
          </p:cNvSpPr>
          <p:nvPr/>
        </p:nvSpPr>
        <p:spPr bwMode="auto">
          <a:xfrm>
            <a:off x="228600" y="3632200"/>
            <a:ext cx="3733800" cy="1016000"/>
          </a:xfrm>
          <a:prstGeom prst="rect">
            <a:avLst/>
          </a:prstGeom>
          <a:noFill/>
          <a:ln w="9525">
            <a:noFill/>
            <a:miter lim="800000"/>
          </a:ln>
        </p:spPr>
        <p:txBody>
          <a:bodyPr>
            <a:spAutoFit/>
          </a:bodyPr>
          <a:lstStyle/>
          <a:p>
            <a:pPr algn="l">
              <a:spcBef>
                <a:spcPct val="50000"/>
              </a:spcBef>
              <a:buClr>
                <a:srgbClr val="0000FF"/>
              </a:buClr>
              <a:buFont typeface="Wingdings" panose="05000000000000000000" pitchFamily="2" charset="2"/>
              <a:buChar char="§"/>
            </a:pPr>
            <a:r>
              <a:rPr kumimoji="0" lang="zh-CN" altLang="en-US" sz="2000" b="1">
                <a:latin typeface="宋体" panose="02010600030101010101" pitchFamily="2" charset="-122"/>
                <a:ea typeface="宋体" panose="02010600030101010101" pitchFamily="2" charset="-122"/>
              </a:rPr>
              <a:t>将</a:t>
            </a:r>
            <a:r>
              <a:rPr kumimoji="0" lang="en-US" altLang="zh-CN" sz="2000" b="1">
                <a:latin typeface="宋体" panose="02010600030101010101" pitchFamily="2" charset="-122"/>
                <a:ea typeface="宋体" panose="02010600030101010101" pitchFamily="2" charset="-122"/>
              </a:rPr>
              <a:t>LR</a:t>
            </a:r>
            <a:r>
              <a:rPr kumimoji="0" lang="zh-CN" altLang="en-US" sz="2000" b="1">
                <a:latin typeface="宋体" panose="02010600030101010101" pitchFamily="2" charset="-122"/>
                <a:ea typeface="宋体" panose="02010600030101010101" pitchFamily="2" charset="-122"/>
              </a:rPr>
              <a:t>寄存的值减去一个常量后复制到</a:t>
            </a:r>
            <a:r>
              <a:rPr kumimoji="0" lang="en-US" altLang="zh-CN" sz="2000" b="1">
                <a:latin typeface="宋体" panose="02010600030101010101" pitchFamily="2" charset="-122"/>
                <a:ea typeface="宋体" panose="02010600030101010101" pitchFamily="2" charset="-122"/>
              </a:rPr>
              <a:t>PC</a:t>
            </a:r>
            <a:r>
              <a:rPr kumimoji="0" lang="zh-CN" altLang="en-US" sz="2000" b="1">
                <a:latin typeface="宋体" panose="02010600030101010101" pitchFamily="2" charset="-122"/>
                <a:ea typeface="宋体" panose="02010600030101010101" pitchFamily="2" charset="-122"/>
              </a:rPr>
              <a:t>寄存器，跳转到被中断的用户程序。</a:t>
            </a:r>
            <a:endParaRPr kumimoji="0" lang="zh-CN" altLang="en-US" sz="2000" b="1">
              <a:latin typeface="宋体" panose="02010600030101010101" pitchFamily="2" charset="-122"/>
              <a:ea typeface="宋体" panose="02010600030101010101" pitchFamily="2" charset="-122"/>
            </a:endParaRPr>
          </a:p>
        </p:txBody>
      </p:sp>
      <p:grpSp>
        <p:nvGrpSpPr>
          <p:cNvPr id="892985" name="Group 60"/>
          <p:cNvGrpSpPr/>
          <p:nvPr/>
        </p:nvGrpSpPr>
        <p:grpSpPr bwMode="auto">
          <a:xfrm>
            <a:off x="5334000" y="5334000"/>
            <a:ext cx="2743200" cy="304800"/>
            <a:chOff x="3380" y="3360"/>
            <a:chExt cx="1728" cy="192"/>
          </a:xfrm>
        </p:grpSpPr>
        <p:sp>
          <p:nvSpPr>
            <p:cNvPr id="892986" name="Rectangle 61"/>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IRQ</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87" name="Rectangle 62"/>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0</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88" name="Rectangle 63"/>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89" name="Rectangle 64"/>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1</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2990" name="Rectangle 65"/>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2991" name="Rectangle 66"/>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92" name="Rectangle 67"/>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93" name="Rectangle 68"/>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2994" name="Rectangle 69"/>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grpSp>
      <p:sp>
        <p:nvSpPr>
          <p:cNvPr id="892995" name="Rectangle 80"/>
          <p:cNvSpPr>
            <a:spLocks noChangeArrowheads="1"/>
          </p:cNvSpPr>
          <p:nvPr/>
        </p:nvSpPr>
        <p:spPr bwMode="auto">
          <a:xfrm>
            <a:off x="7010400" y="4495800"/>
            <a:ext cx="1066800" cy="304800"/>
          </a:xfrm>
          <a:prstGeom prst="rect">
            <a:avLst/>
          </a:prstGeom>
          <a:solidFill>
            <a:srgbClr val="00FFFF"/>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BackAddr</a:t>
            </a:r>
            <a:endParaRPr kumimoji="0" lang="en-US" altLang="zh-CN" sz="1600" b="1">
              <a:latin typeface="Arial" panose="020B0604020202020204" pitchFamily="34" charset="0"/>
              <a:ea typeface="宋体" panose="02010600030101010101" pitchFamily="2" charset="-122"/>
            </a:endParaRPr>
          </a:p>
        </p:txBody>
      </p:sp>
      <p:sp>
        <p:nvSpPr>
          <p:cNvPr id="892996" name="Rectangle 81"/>
          <p:cNvSpPr>
            <a:spLocks noChangeArrowheads="1"/>
          </p:cNvSpPr>
          <p:nvPr/>
        </p:nvSpPr>
        <p:spPr bwMode="auto">
          <a:xfrm>
            <a:off x="5334000" y="4800600"/>
            <a:ext cx="2743200" cy="304800"/>
          </a:xfrm>
          <a:prstGeom prst="rect">
            <a:avLst/>
          </a:prstGeom>
          <a:solidFill>
            <a:srgbClr val="CCFF99"/>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JumpAddr</a:t>
            </a:r>
            <a:endParaRPr kumimoji="0" lang="en-US" altLang="zh-CN" sz="1600" b="1">
              <a:latin typeface="Arial" panose="020B0604020202020204" pitchFamily="34" charset="0"/>
              <a:ea typeface="宋体" panose="02010600030101010101" pitchFamily="2" charset="-122"/>
            </a:endParaRPr>
          </a:p>
        </p:txBody>
      </p:sp>
      <p:sp>
        <p:nvSpPr>
          <p:cNvPr id="33880" name="AutoShape 88"/>
          <p:cNvSpPr>
            <a:spLocks noChangeArrowheads="1"/>
          </p:cNvSpPr>
          <p:nvPr/>
        </p:nvSpPr>
        <p:spPr bwMode="auto">
          <a:xfrm>
            <a:off x="7467600" y="2286000"/>
            <a:ext cx="228600" cy="1600200"/>
          </a:xfrm>
          <a:prstGeom prst="downArrow">
            <a:avLst>
              <a:gd name="adj1" fmla="val 50000"/>
              <a:gd name="adj2" fmla="val 116667"/>
            </a:avLst>
          </a:prstGeom>
          <a:solidFill>
            <a:srgbClr val="6666FF"/>
          </a:solidFill>
          <a:ln w="9525">
            <a:solidFill>
              <a:schemeClr val="tx1"/>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33881" name="Rectangle 89"/>
          <p:cNvSpPr>
            <a:spLocks noChangeArrowheads="1"/>
          </p:cNvSpPr>
          <p:nvPr/>
        </p:nvSpPr>
        <p:spPr bwMode="auto">
          <a:xfrm>
            <a:off x="7010400" y="3886200"/>
            <a:ext cx="1143000" cy="152400"/>
          </a:xfrm>
          <a:prstGeom prst="rect">
            <a:avLst/>
          </a:prstGeom>
          <a:solidFill>
            <a:srgbClr val="FFFF99"/>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return</a:t>
            </a:r>
            <a:endParaRPr kumimoji="0" lang="en-US" altLang="zh-CN" sz="1600" b="1">
              <a:latin typeface="Arial" panose="020B0604020202020204" pitchFamily="34" charset="0"/>
              <a:ea typeface="宋体" panose="02010600030101010101" pitchFamily="2" charset="-122"/>
            </a:endParaRPr>
          </a:p>
        </p:txBody>
      </p:sp>
      <p:grpSp>
        <p:nvGrpSpPr>
          <p:cNvPr id="892999" name="Group 90"/>
          <p:cNvGrpSpPr/>
          <p:nvPr/>
        </p:nvGrpSpPr>
        <p:grpSpPr bwMode="auto">
          <a:xfrm>
            <a:off x="5334000" y="5638799"/>
            <a:ext cx="2743200" cy="472903"/>
            <a:chOff x="3380" y="3360"/>
            <a:chExt cx="1728" cy="192"/>
          </a:xfrm>
        </p:grpSpPr>
        <p:sp>
          <p:nvSpPr>
            <p:cNvPr id="893000" name="Rectangle 91"/>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solidFill>
                    <a:srgbClr val="FF0000"/>
                  </a:solidFill>
                  <a:latin typeface="Arial" panose="020B0604020202020204" pitchFamily="34" charset="0"/>
                  <a:ea typeface="宋体" panose="02010600030101010101" pitchFamily="2" charset="-122"/>
                </a:rPr>
                <a:t>SYS</a:t>
              </a:r>
              <a:endParaRPr kumimoji="0" lang="en-US" altLang="zh-CN" sz="1400" b="1">
                <a:solidFill>
                  <a:srgbClr val="FF0000"/>
                </a:solidFill>
                <a:latin typeface="Arial" panose="020B0604020202020204" pitchFamily="34" charset="0"/>
                <a:ea typeface="宋体" panose="02010600030101010101" pitchFamily="2" charset="-122"/>
              </a:endParaRPr>
            </a:p>
          </p:txBody>
        </p:sp>
        <p:sp>
          <p:nvSpPr>
            <p:cNvPr id="893001" name="Rectangle 92"/>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solidFill>
                    <a:srgbClr val="FF0000"/>
                  </a:solidFill>
                  <a:latin typeface="Arial" panose="020B0604020202020204" pitchFamily="34" charset="0"/>
                  <a:ea typeface="宋体" panose="02010600030101010101" pitchFamily="2" charset="-122"/>
                </a:rPr>
                <a:t>1</a:t>
              </a:r>
              <a:endParaRPr kumimoji="0" lang="en-US" altLang="zh-CN" sz="1400" b="1">
                <a:solidFill>
                  <a:srgbClr val="FF0000"/>
                </a:solidFill>
                <a:latin typeface="Arial" panose="020B0604020202020204" pitchFamily="34" charset="0"/>
                <a:ea typeface="宋体" panose="02010600030101010101" pitchFamily="2" charset="-122"/>
              </a:endParaRPr>
            </a:p>
          </p:txBody>
        </p:sp>
        <p:sp>
          <p:nvSpPr>
            <p:cNvPr id="893002" name="Rectangle 93"/>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3003" name="Rectangle 94"/>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solidFill>
                    <a:srgbClr val="FF0000"/>
                  </a:solidFill>
                  <a:latin typeface="Arial" panose="020B0604020202020204" pitchFamily="34" charset="0"/>
                  <a:ea typeface="宋体" panose="02010600030101010101" pitchFamily="2" charset="-122"/>
                </a:rPr>
                <a:t>0</a:t>
              </a:r>
              <a:endParaRPr kumimoji="0" lang="en-US" altLang="zh-CN" sz="1400" b="1">
                <a:solidFill>
                  <a:srgbClr val="FF0000"/>
                </a:solidFill>
                <a:latin typeface="Arial" panose="020B0604020202020204" pitchFamily="34" charset="0"/>
                <a:ea typeface="宋体" panose="02010600030101010101" pitchFamily="2" charset="-122"/>
              </a:endParaRPr>
            </a:p>
          </p:txBody>
        </p:sp>
        <p:sp>
          <p:nvSpPr>
            <p:cNvPr id="893004" name="Rectangle 95"/>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 . .</a:t>
              </a:r>
              <a:endParaRPr kumimoji="0" lang="en-US" altLang="zh-CN" sz="1400" b="1">
                <a:latin typeface="Arial" panose="020B0604020202020204" pitchFamily="34" charset="0"/>
                <a:ea typeface="宋体" panose="02010600030101010101" pitchFamily="2" charset="-122"/>
              </a:endParaRPr>
            </a:p>
          </p:txBody>
        </p:sp>
        <p:sp>
          <p:nvSpPr>
            <p:cNvPr id="893005" name="Rectangle 96"/>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3006" name="Rectangle 97"/>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3007" name="Rectangle 98"/>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sp>
          <p:nvSpPr>
            <p:cNvPr id="893008" name="Rectangle 99"/>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400" b="1">
                  <a:latin typeface="Arial" panose="020B0604020202020204" pitchFamily="34" charset="0"/>
                  <a:ea typeface="宋体" panose="02010600030101010101" pitchFamily="2" charset="-122"/>
                </a:rPr>
                <a:t>?</a:t>
              </a:r>
              <a:endParaRPr kumimoji="0" lang="en-US" altLang="zh-CN" sz="1400" b="1">
                <a:latin typeface="Arial" panose="020B0604020202020204" pitchFamily="34" charset="0"/>
                <a:ea typeface="宋体" panose="02010600030101010101" pitchFamily="2" charset="-122"/>
              </a:endParaRPr>
            </a:p>
          </p:txBody>
        </p:sp>
      </p:grpSp>
      <p:grpSp>
        <p:nvGrpSpPr>
          <p:cNvPr id="11" name="Group 100"/>
          <p:cNvGrpSpPr/>
          <p:nvPr/>
        </p:nvGrpSpPr>
        <p:grpSpPr bwMode="auto">
          <a:xfrm>
            <a:off x="5334000" y="5334000"/>
            <a:ext cx="2743200" cy="304800"/>
            <a:chOff x="3380" y="3360"/>
            <a:chExt cx="1728" cy="192"/>
          </a:xfrm>
        </p:grpSpPr>
        <p:sp>
          <p:nvSpPr>
            <p:cNvPr id="893010" name="Rectangle 101"/>
            <p:cNvSpPr>
              <a:spLocks noChangeArrowheads="1"/>
            </p:cNvSpPr>
            <p:nvPr/>
          </p:nvSpPr>
          <p:spPr bwMode="auto">
            <a:xfrm>
              <a:off x="4628" y="3360"/>
              <a:ext cx="48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SYS</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3011" name="Rectangle 102"/>
            <p:cNvSpPr>
              <a:spLocks noChangeArrowheads="1"/>
            </p:cNvSpPr>
            <p:nvPr/>
          </p:nvSpPr>
          <p:spPr bwMode="auto">
            <a:xfrm>
              <a:off x="448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1</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3012" name="Rectangle 103"/>
            <p:cNvSpPr>
              <a:spLocks noChangeArrowheads="1"/>
            </p:cNvSpPr>
            <p:nvPr/>
          </p:nvSpPr>
          <p:spPr bwMode="auto">
            <a:xfrm>
              <a:off x="434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3013" name="Rectangle 104"/>
            <p:cNvSpPr>
              <a:spLocks noChangeArrowheads="1"/>
            </p:cNvSpPr>
            <p:nvPr/>
          </p:nvSpPr>
          <p:spPr bwMode="auto">
            <a:xfrm>
              <a:off x="4196"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solidFill>
                    <a:srgbClr val="FF0000"/>
                  </a:solidFill>
                  <a:latin typeface="Arial" panose="020B0604020202020204" pitchFamily="34" charset="0"/>
                  <a:ea typeface="宋体" panose="02010600030101010101" pitchFamily="2" charset="-122"/>
                </a:rPr>
                <a:t>0</a:t>
              </a:r>
              <a:endParaRPr kumimoji="0" lang="en-US" altLang="zh-CN" sz="1600" b="1">
                <a:solidFill>
                  <a:srgbClr val="FF0000"/>
                </a:solidFill>
                <a:latin typeface="Arial" panose="020B0604020202020204" pitchFamily="34" charset="0"/>
                <a:ea typeface="宋体" panose="02010600030101010101" pitchFamily="2" charset="-122"/>
              </a:endParaRPr>
            </a:p>
          </p:txBody>
        </p:sp>
        <p:sp>
          <p:nvSpPr>
            <p:cNvPr id="893014" name="Rectangle 105"/>
            <p:cNvSpPr>
              <a:spLocks noChangeArrowheads="1"/>
            </p:cNvSpPr>
            <p:nvPr/>
          </p:nvSpPr>
          <p:spPr bwMode="auto">
            <a:xfrm>
              <a:off x="3956" y="3360"/>
              <a:ext cx="240"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 . .</a:t>
              </a:r>
              <a:endParaRPr kumimoji="0" lang="en-US" altLang="zh-CN" sz="1600" b="1">
                <a:latin typeface="Arial" panose="020B0604020202020204" pitchFamily="34" charset="0"/>
                <a:ea typeface="宋体" panose="02010600030101010101" pitchFamily="2" charset="-122"/>
              </a:endParaRPr>
            </a:p>
          </p:txBody>
        </p:sp>
        <p:sp>
          <p:nvSpPr>
            <p:cNvPr id="893015" name="Rectangle 106"/>
            <p:cNvSpPr>
              <a:spLocks noChangeArrowheads="1"/>
            </p:cNvSpPr>
            <p:nvPr/>
          </p:nvSpPr>
          <p:spPr bwMode="auto">
            <a:xfrm>
              <a:off x="3380"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3016" name="Rectangle 107"/>
            <p:cNvSpPr>
              <a:spLocks noChangeArrowheads="1"/>
            </p:cNvSpPr>
            <p:nvPr/>
          </p:nvSpPr>
          <p:spPr bwMode="auto">
            <a:xfrm>
              <a:off x="3524"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3017" name="Rectangle 108"/>
            <p:cNvSpPr>
              <a:spLocks noChangeArrowheads="1"/>
            </p:cNvSpPr>
            <p:nvPr/>
          </p:nvSpPr>
          <p:spPr bwMode="auto">
            <a:xfrm>
              <a:off x="3668"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sp>
          <p:nvSpPr>
            <p:cNvPr id="893018" name="Rectangle 109"/>
            <p:cNvSpPr>
              <a:spLocks noChangeArrowheads="1"/>
            </p:cNvSpPr>
            <p:nvPr/>
          </p:nvSpPr>
          <p:spPr bwMode="auto">
            <a:xfrm>
              <a:off x="3812" y="3360"/>
              <a:ext cx="144" cy="192"/>
            </a:xfrm>
            <a:prstGeom prst="rect">
              <a:avLst/>
            </a:prstGeom>
            <a:solidFill>
              <a:srgbClr val="CCCCFF"/>
            </a:solidFill>
            <a:ln w="9525">
              <a:solidFill>
                <a:schemeClr val="tx1"/>
              </a:solidFill>
              <a:miter lim="800000"/>
            </a:ln>
          </p:spPr>
          <p:txBody>
            <a:bodyPr wrap="none" lIns="0" rIns="0" anchor="ctr"/>
            <a:lstStyle/>
            <a:p>
              <a:pPr algn="l">
                <a:spcBef>
                  <a:spcPct val="20000"/>
                </a:spcBef>
              </a:pPr>
              <a:r>
                <a:rPr kumimoji="0" lang="en-US" altLang="zh-CN" sz="1600" b="1">
                  <a:latin typeface="Arial" panose="020B0604020202020204" pitchFamily="34" charset="0"/>
                  <a:ea typeface="宋体" panose="02010600030101010101" pitchFamily="2" charset="-122"/>
                </a:rPr>
                <a:t>?</a:t>
              </a:r>
              <a:endParaRPr kumimoji="0" lang="en-US" altLang="zh-CN" sz="1600" b="1">
                <a:latin typeface="Arial" panose="020B0604020202020204" pitchFamily="34" charset="0"/>
                <a:ea typeface="宋体" panose="02010600030101010101" pitchFamily="2" charset="-122"/>
              </a:endParaRPr>
            </a:p>
          </p:txBody>
        </p:sp>
      </p:grpSp>
      <p:sp>
        <p:nvSpPr>
          <p:cNvPr id="33874" name="AutoShape 82"/>
          <p:cNvSpPr>
            <a:spLocks noChangeArrowheads="1"/>
          </p:cNvSpPr>
          <p:nvPr/>
        </p:nvSpPr>
        <p:spPr bwMode="auto">
          <a:xfrm flipV="1">
            <a:off x="8077200" y="5410200"/>
            <a:ext cx="304800" cy="457200"/>
          </a:xfrm>
          <a:prstGeom prst="curvedLeftArrow">
            <a:avLst>
              <a:gd name="adj1" fmla="val 30000"/>
              <a:gd name="adj2" fmla="val 60000"/>
              <a:gd name="adj3" fmla="val 33333"/>
            </a:avLst>
          </a:prstGeom>
          <a:solidFill>
            <a:srgbClr val="009999"/>
          </a:solidFill>
          <a:ln w="9525">
            <a:solidFill>
              <a:srgbClr val="000000"/>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33903" name="AutoShape 111"/>
          <p:cNvSpPr>
            <a:spLocks noChangeArrowheads="1"/>
          </p:cNvSpPr>
          <p:nvPr/>
        </p:nvSpPr>
        <p:spPr bwMode="auto">
          <a:xfrm>
            <a:off x="8077200" y="4572000"/>
            <a:ext cx="304800" cy="457200"/>
          </a:xfrm>
          <a:prstGeom prst="curvedLeftArrow">
            <a:avLst>
              <a:gd name="adj1" fmla="val 30000"/>
              <a:gd name="adj2" fmla="val 60000"/>
              <a:gd name="adj3" fmla="val 33333"/>
            </a:avLst>
          </a:prstGeom>
          <a:solidFill>
            <a:srgbClr val="009999"/>
          </a:solidFill>
          <a:ln w="9525">
            <a:solidFill>
              <a:srgbClr val="000000"/>
            </a:solidFill>
            <a:miter lim="800000"/>
          </a:ln>
        </p:spPr>
        <p:txBody>
          <a:bodyPr wrap="none" anchor="ctr"/>
          <a:lstStyle/>
          <a:p>
            <a:pPr algn="l"/>
            <a:endParaRPr kumimoji="0" lang="zh-CN" altLang="zh-CN" sz="1800" b="1">
              <a:latin typeface="Arial" panose="020B0604020202020204" pitchFamily="34" charset="0"/>
              <a:ea typeface="宋体" panose="02010600030101010101" pitchFamily="2" charset="-122"/>
            </a:endParaRPr>
          </a:p>
        </p:txBody>
      </p:sp>
      <p:sp>
        <p:nvSpPr>
          <p:cNvPr id="33904" name="Rectangle 112"/>
          <p:cNvSpPr>
            <a:spLocks noChangeArrowheads="1"/>
          </p:cNvSpPr>
          <p:nvPr/>
        </p:nvSpPr>
        <p:spPr bwMode="auto">
          <a:xfrm>
            <a:off x="5334000" y="4800600"/>
            <a:ext cx="2743200" cy="304800"/>
          </a:xfrm>
          <a:prstGeom prst="rect">
            <a:avLst/>
          </a:prstGeom>
          <a:solidFill>
            <a:srgbClr val="CCFF99"/>
          </a:solidFill>
          <a:ln w="9525">
            <a:solidFill>
              <a:schemeClr val="tx1"/>
            </a:solidFill>
            <a:miter lim="800000"/>
          </a:ln>
        </p:spPr>
        <p:txBody>
          <a:bodyPr wrap="none" anchor="ctr"/>
          <a:lstStyle/>
          <a:p>
            <a:pPr algn="l">
              <a:spcBef>
                <a:spcPct val="20000"/>
              </a:spcBef>
            </a:pPr>
            <a:r>
              <a:rPr kumimoji="0" lang="en-US" altLang="zh-CN" sz="1600" b="1">
                <a:latin typeface="Arial" panose="020B0604020202020204" pitchFamily="34" charset="0"/>
                <a:ea typeface="宋体" panose="02010600030101010101" pitchFamily="2" charset="-122"/>
              </a:rPr>
              <a:t>BackAddr-4</a:t>
            </a:r>
            <a:endParaRPr kumimoji="0" lang="en-US" altLang="zh-CN" sz="1600" b="1">
              <a:latin typeface="Arial" panose="020B0604020202020204" pitchFamily="34" charset="0"/>
              <a:ea typeface="宋体" panose="02010600030101010101" pitchFamily="2" charset="-122"/>
            </a:endParaRPr>
          </a:p>
        </p:txBody>
      </p:sp>
      <p:grpSp>
        <p:nvGrpSpPr>
          <p:cNvPr id="12" name="Group 117"/>
          <p:cNvGrpSpPr/>
          <p:nvPr/>
        </p:nvGrpSpPr>
        <p:grpSpPr bwMode="auto">
          <a:xfrm>
            <a:off x="6324600" y="2895600"/>
            <a:ext cx="762000" cy="1066800"/>
            <a:chOff x="3984" y="1824"/>
            <a:chExt cx="480" cy="672"/>
          </a:xfrm>
        </p:grpSpPr>
        <p:sp>
          <p:nvSpPr>
            <p:cNvPr id="893023" name="Line 113"/>
            <p:cNvSpPr>
              <a:spLocks noChangeShapeType="1"/>
            </p:cNvSpPr>
            <p:nvPr/>
          </p:nvSpPr>
          <p:spPr bwMode="auto">
            <a:xfrm flipH="1" flipV="1">
              <a:off x="3984" y="1968"/>
              <a:ext cx="480" cy="528"/>
            </a:xfrm>
            <a:prstGeom prst="line">
              <a:avLst/>
            </a:prstGeom>
            <a:noFill/>
            <a:ln w="28575">
              <a:solidFill>
                <a:srgbClr val="FF0000"/>
              </a:solidFill>
              <a:round/>
              <a:tailEnd type="triangle" w="med" len="med"/>
            </a:ln>
          </p:spPr>
          <p:txBody>
            <a:bodyPr wrap="none" anchor="ctr"/>
            <a:lstStyle/>
            <a:p>
              <a:endParaRPr lang="zh-CN" altLang="en-US"/>
            </a:p>
          </p:txBody>
        </p:sp>
        <p:sp>
          <p:nvSpPr>
            <p:cNvPr id="893024" name="Rectangle 116"/>
            <p:cNvSpPr>
              <a:spLocks noChangeArrowheads="1"/>
            </p:cNvSpPr>
            <p:nvPr/>
          </p:nvSpPr>
          <p:spPr bwMode="auto">
            <a:xfrm rot="2971135">
              <a:off x="3984" y="2064"/>
              <a:ext cx="672" cy="192"/>
            </a:xfrm>
            <a:prstGeom prst="rect">
              <a:avLst/>
            </a:prstGeom>
            <a:noFill/>
            <a:ln w="9525">
              <a:noFill/>
              <a:miter lim="800000"/>
            </a:ln>
          </p:spPr>
          <p:txBody>
            <a:bodyPr wrap="none" anchor="ctr"/>
            <a:lstStyle/>
            <a:p>
              <a:pPr algn="l">
                <a:spcBef>
                  <a:spcPct val="20000"/>
                </a:spcBef>
              </a:pPr>
              <a:r>
                <a:rPr kumimoji="0" lang="en-US" altLang="zh-CN" sz="1800" b="1">
                  <a:solidFill>
                    <a:srgbClr val="FF0000"/>
                  </a:solidFill>
                  <a:latin typeface="Arial" panose="020B0604020202020204" pitchFamily="34" charset="0"/>
                  <a:ea typeface="宋体" panose="02010600030101010101" pitchFamily="2" charset="-122"/>
                </a:rPr>
                <a:t>Jump</a:t>
              </a:r>
              <a:endParaRPr kumimoji="0" lang="en-US" altLang="zh-CN" sz="1800" b="1">
                <a:solidFill>
                  <a:srgbClr val="FF0000"/>
                </a:solidFill>
                <a:latin typeface="Arial" panose="020B0604020202020204" pitchFamily="34" charset="0"/>
                <a:ea typeface="宋体" panose="02010600030101010101" pitchFamily="2" charset="-122"/>
              </a:endParaRPr>
            </a:p>
          </p:txBody>
        </p:sp>
      </p:grpSp>
      <p:sp>
        <p:nvSpPr>
          <p:cNvPr id="893025" name="Text Box 118"/>
          <p:cNvSpPr txBox="1">
            <a:spLocks noChangeArrowheads="1"/>
          </p:cNvSpPr>
          <p:nvPr/>
        </p:nvSpPr>
        <p:spPr bwMode="auto">
          <a:xfrm>
            <a:off x="6629400" y="6019800"/>
            <a:ext cx="2209800" cy="336550"/>
          </a:xfrm>
          <a:prstGeom prst="rect">
            <a:avLst/>
          </a:prstGeom>
          <a:noFill/>
          <a:ln w="9525">
            <a:noFill/>
            <a:miter lim="800000"/>
          </a:ln>
        </p:spPr>
        <p:txBody>
          <a:bodyPr>
            <a:spAutoFit/>
          </a:bodyPr>
          <a:lstStyle/>
          <a:p>
            <a:pPr algn="l">
              <a:spcBef>
                <a:spcPct val="50000"/>
              </a:spcBef>
            </a:pPr>
            <a:r>
              <a:rPr kumimoji="0" lang="en-US" altLang="zh-CN" sz="1600" b="1">
                <a:latin typeface="Arial" panose="020B0604020202020204" pitchFamily="34" charset="0"/>
                <a:ea typeface="宋体" panose="02010600030101010101" pitchFamily="2" charset="-122"/>
              </a:rPr>
              <a:t>“?”</a:t>
            </a:r>
            <a:r>
              <a:rPr kumimoji="0" lang="zh-CN" altLang="en-US" sz="1600" b="1">
                <a:latin typeface="Arial" panose="020B0604020202020204" pitchFamily="34" charset="0"/>
                <a:ea typeface="宋体" panose="02010600030101010101" pitchFamily="2" charset="-122"/>
              </a:rPr>
              <a:t>表示对该位不关心</a:t>
            </a:r>
            <a:endParaRPr kumimoji="0" lang="zh-CN" altLang="en-US" sz="1600" b="1">
              <a:latin typeface="Arial" panose="020B0604020202020204" pitchFamily="34" charset="0"/>
              <a:ea typeface="宋体" panose="02010600030101010101" pitchFamily="2" charset="-122"/>
            </a:endParaRPr>
          </a:p>
        </p:txBody>
      </p:sp>
      <p:sp>
        <p:nvSpPr>
          <p:cNvPr id="106"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3809"/>
                                        </p:tgtEl>
                                        <p:attrNameLst>
                                          <p:attrName>style.visibility</p:attrName>
                                        </p:attrNameLst>
                                      </p:cBhvr>
                                      <p:to>
                                        <p:strVal val="visible"/>
                                      </p:to>
                                    </p:set>
                                    <p:anim calcmode="lin" valueType="num">
                                      <p:cBhvr additive="base">
                                        <p:cTn id="7" dur="500" fill="hold"/>
                                        <p:tgtEl>
                                          <p:spTgt spid="33809"/>
                                        </p:tgtEl>
                                        <p:attrNameLst>
                                          <p:attrName>ppt_x</p:attrName>
                                        </p:attrNameLst>
                                      </p:cBhvr>
                                      <p:tavLst>
                                        <p:tav tm="0">
                                          <p:val>
                                            <p:strVal val="1+#ppt_w/2"/>
                                          </p:val>
                                        </p:tav>
                                        <p:tav tm="100000">
                                          <p:val>
                                            <p:strVal val="#ppt_x"/>
                                          </p:val>
                                        </p:tav>
                                      </p:tavLst>
                                    </p:anim>
                                    <p:anim calcmode="lin" valueType="num">
                                      <p:cBhvr additive="base">
                                        <p:cTn id="8" dur="500" fill="hold"/>
                                        <p:tgtEl>
                                          <p:spTgt spid="338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812"/>
                                        </p:tgtEl>
                                        <p:attrNameLst>
                                          <p:attrName>style.visibility</p:attrName>
                                        </p:attrNameLst>
                                      </p:cBhvr>
                                      <p:to>
                                        <p:strVal val="visible"/>
                                      </p:to>
                                    </p:set>
                                    <p:anim calcmode="lin" valueType="num">
                                      <p:cBhvr additive="base">
                                        <p:cTn id="12" dur="500" fill="hold"/>
                                        <p:tgtEl>
                                          <p:spTgt spid="33812"/>
                                        </p:tgtEl>
                                        <p:attrNameLst>
                                          <p:attrName>ppt_x</p:attrName>
                                        </p:attrNameLst>
                                      </p:cBhvr>
                                      <p:tavLst>
                                        <p:tav tm="0">
                                          <p:val>
                                            <p:strVal val="0-#ppt_w/2"/>
                                          </p:val>
                                        </p:tav>
                                        <p:tav tm="100000">
                                          <p:val>
                                            <p:strVal val="#ppt_x"/>
                                          </p:val>
                                        </p:tav>
                                      </p:tavLst>
                                    </p:anim>
                                    <p:anim calcmode="lin" valueType="num">
                                      <p:cBhvr additive="base">
                                        <p:cTn id="13" dur="500" fill="hold"/>
                                        <p:tgtEl>
                                          <p:spTgt spid="338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33880"/>
                                        </p:tgtEl>
                                        <p:attrNameLst>
                                          <p:attrName>style.visibility</p:attrName>
                                        </p:attrNameLst>
                                      </p:cBhvr>
                                      <p:to>
                                        <p:strVal val="visible"/>
                                      </p:to>
                                    </p:set>
                                    <p:animEffect transition="in" filter="slide(fromTop)">
                                      <p:cBhvr>
                                        <p:cTn id="17" dur="500"/>
                                        <p:tgtEl>
                                          <p:spTgt spid="33880"/>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338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848"/>
                                        </p:tgtEl>
                                        <p:attrNameLst>
                                          <p:attrName>style.visibility</p:attrName>
                                        </p:attrNameLst>
                                      </p:cBhvr>
                                      <p:to>
                                        <p:strVal val="visible"/>
                                      </p:to>
                                    </p:set>
                                    <p:anim calcmode="lin" valueType="num">
                                      <p:cBhvr additive="base">
                                        <p:cTn id="25" dur="500" fill="hold"/>
                                        <p:tgtEl>
                                          <p:spTgt spid="33848"/>
                                        </p:tgtEl>
                                        <p:attrNameLst>
                                          <p:attrName>ppt_x</p:attrName>
                                        </p:attrNameLst>
                                      </p:cBhvr>
                                      <p:tavLst>
                                        <p:tav tm="0">
                                          <p:val>
                                            <p:strVal val="0-#ppt_w/2"/>
                                          </p:val>
                                        </p:tav>
                                        <p:tav tm="100000">
                                          <p:val>
                                            <p:strVal val="#ppt_x"/>
                                          </p:val>
                                        </p:tav>
                                      </p:tavLst>
                                    </p:anim>
                                    <p:anim calcmode="lin" valueType="num">
                                      <p:cBhvr additive="base">
                                        <p:cTn id="26" dur="500" fill="hold"/>
                                        <p:tgtEl>
                                          <p:spTgt spid="33848"/>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3874"/>
                                        </p:tgtEl>
                                        <p:attrNameLst>
                                          <p:attrName>style.visibility</p:attrName>
                                        </p:attrNameLst>
                                      </p:cBhvr>
                                      <p:to>
                                        <p:strVal val="visible"/>
                                      </p:to>
                                    </p:set>
                                    <p:animEffect transition="in" filter="wipe(down)">
                                      <p:cBhvr>
                                        <p:cTn id="30" dur="500"/>
                                        <p:tgtEl>
                                          <p:spTgt spid="33874"/>
                                        </p:tgtEl>
                                      </p:cBhvr>
                                    </p:animEffect>
                                  </p:childTnLst>
                                </p:cTn>
                              </p:par>
                            </p:childTnLst>
                          </p:cTn>
                        </p:par>
                        <p:par>
                          <p:cTn id="31" fill="hold">
                            <p:stCondLst>
                              <p:cond delay="1000"/>
                            </p:stCondLst>
                            <p:childTnLst>
                              <p:par>
                                <p:cTn id="32" presetID="12" presetClass="entr" presetSubtype="2"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lide(fromRigh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3850"/>
                                        </p:tgtEl>
                                        <p:attrNameLst>
                                          <p:attrName>style.visibility</p:attrName>
                                        </p:attrNameLst>
                                      </p:cBhvr>
                                      <p:to>
                                        <p:strVal val="visible"/>
                                      </p:to>
                                    </p:set>
                                    <p:anim calcmode="lin" valueType="num">
                                      <p:cBhvr additive="base">
                                        <p:cTn id="39" dur="500" fill="hold"/>
                                        <p:tgtEl>
                                          <p:spTgt spid="33850"/>
                                        </p:tgtEl>
                                        <p:attrNameLst>
                                          <p:attrName>ppt_x</p:attrName>
                                        </p:attrNameLst>
                                      </p:cBhvr>
                                      <p:tavLst>
                                        <p:tav tm="0">
                                          <p:val>
                                            <p:strVal val="0-#ppt_w/2"/>
                                          </p:val>
                                        </p:tav>
                                        <p:tav tm="100000">
                                          <p:val>
                                            <p:strVal val="#ppt_x"/>
                                          </p:val>
                                        </p:tav>
                                      </p:tavLst>
                                    </p:anim>
                                    <p:anim calcmode="lin" valueType="num">
                                      <p:cBhvr additive="base">
                                        <p:cTn id="40" dur="500" fill="hold"/>
                                        <p:tgtEl>
                                          <p:spTgt spid="33850"/>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3903"/>
                                        </p:tgtEl>
                                        <p:attrNameLst>
                                          <p:attrName>style.visibility</p:attrName>
                                        </p:attrNameLst>
                                      </p:cBhvr>
                                      <p:to>
                                        <p:strVal val="visible"/>
                                      </p:to>
                                    </p:set>
                                    <p:animEffect transition="in" filter="wipe(up)">
                                      <p:cBhvr>
                                        <p:cTn id="44" dur="500"/>
                                        <p:tgtEl>
                                          <p:spTgt spid="33903"/>
                                        </p:tgtEl>
                                      </p:cBhvr>
                                    </p:animEffect>
                                  </p:childTnLst>
                                </p:cTn>
                              </p:par>
                            </p:childTnLst>
                          </p:cTn>
                        </p:par>
                        <p:par>
                          <p:cTn id="45" fill="hold">
                            <p:stCondLst>
                              <p:cond delay="1000"/>
                            </p:stCondLst>
                            <p:childTnLst>
                              <p:par>
                                <p:cTn id="46" presetID="12" presetClass="entr" presetSubtype="2" fill="hold" grpId="0" nodeType="afterEffect">
                                  <p:stCondLst>
                                    <p:cond delay="0"/>
                                  </p:stCondLst>
                                  <p:childTnLst>
                                    <p:set>
                                      <p:cBhvr>
                                        <p:cTn id="47" dur="1" fill="hold">
                                          <p:stCondLst>
                                            <p:cond delay="0"/>
                                          </p:stCondLst>
                                        </p:cTn>
                                        <p:tgtEl>
                                          <p:spTgt spid="33904"/>
                                        </p:tgtEl>
                                        <p:attrNameLst>
                                          <p:attrName>style.visibility</p:attrName>
                                        </p:attrNameLst>
                                      </p:cBhvr>
                                      <p:to>
                                        <p:strVal val="visible"/>
                                      </p:to>
                                    </p:set>
                                    <p:animEffect transition="in" filter="slide(fromRight)">
                                      <p:cBhvr>
                                        <p:cTn id="48" dur="500"/>
                                        <p:tgtEl>
                                          <p:spTgt spid="33904"/>
                                        </p:tgtEl>
                                      </p:cBhvr>
                                    </p:animEffect>
                                  </p:childTnLst>
                                </p:cTn>
                              </p:par>
                            </p:childTnLst>
                          </p:cTn>
                        </p:par>
                        <p:par>
                          <p:cTn id="49" fill="hold">
                            <p:stCondLst>
                              <p:cond delay="1500"/>
                            </p:stCondLst>
                            <p:childTnLst>
                              <p:par>
                                <p:cTn id="50" presetID="22" presetClass="entr" presetSubtype="2"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righ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2" grpId="0" autoUpdateAnimBg="0"/>
      <p:bldP spid="33809" grpId="0" autoUpdateAnimBg="0"/>
      <p:bldP spid="33848" grpId="0" autoUpdateAnimBg="0"/>
      <p:bldP spid="33850" grpId="0" autoUpdateAnimBg="0"/>
      <p:bldP spid="33880" grpId="0" animBg="1"/>
      <p:bldP spid="33881" grpId="0" animBg="1" autoUpdateAnimBg="0"/>
      <p:bldP spid="33874" grpId="0" animBg="1"/>
      <p:bldP spid="33903" grpId="0" animBg="1"/>
      <p:bldP spid="33904"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2"/>
          <p:cNvSpPr>
            <a:spLocks noGrp="1"/>
          </p:cNvSpPr>
          <p:nvPr>
            <p:ph type="sldNum" sz="quarter" idx="11"/>
          </p:nvPr>
        </p:nvSpPr>
        <p:spPr/>
        <p:txBody>
          <a:bodyPr/>
          <a:lstStyle/>
          <a:p>
            <a:fld id="{B9AC8493-5853-4DD3-B108-9D26DDBF1C11}" type="slidenum">
              <a:rPr lang="en-US" altLang="zh-CN"/>
            </a:fld>
            <a:endParaRPr lang="en-US" altLang="zh-CN" b="0"/>
          </a:p>
        </p:txBody>
      </p:sp>
      <p:sp>
        <p:nvSpPr>
          <p:cNvPr id="27" name="Rectangle 5"/>
          <p:cNvSpPr>
            <a:spLocks noChangeArrowheads="1"/>
          </p:cNvSpPr>
          <p:nvPr/>
        </p:nvSpPr>
        <p:spPr bwMode="blackWhite">
          <a:xfrm>
            <a:off x="4800600" y="5715000"/>
            <a:ext cx="4191000" cy="588963"/>
          </a:xfrm>
          <a:prstGeom prst="rect">
            <a:avLst/>
          </a:prstGeom>
          <a:noFill/>
          <a:ln w="12700">
            <a:noFill/>
            <a:miter lim="800000"/>
          </a:ln>
        </p:spPr>
        <p:txBody>
          <a:bodyPr lIns="96838" tIns="47625" rIns="96838" bIns="47625" anchor="ctr">
            <a:spAutoFit/>
          </a:bodyPr>
          <a:lstStyle/>
          <a:p>
            <a:pPr algn="l"/>
            <a:r>
              <a:rPr kumimoji="0" lang="zh-CN" altLang="en-US" sz="1600" b="1">
                <a:solidFill>
                  <a:srgbClr val="C00000"/>
                </a:solidFill>
                <a:latin typeface="Arial" panose="020B0604020202020204" pitchFamily="34" charset="0"/>
                <a:ea typeface="宋体" panose="02010600030101010101" pitchFamily="2" charset="-122"/>
              </a:rPr>
              <a:t>在</a:t>
            </a:r>
            <a:r>
              <a:rPr kumimoji="0" lang="en-US" altLang="zh-CN" sz="1600" b="1">
                <a:solidFill>
                  <a:srgbClr val="C00000"/>
                </a:solidFill>
                <a:latin typeface="Arial" panose="020B0604020202020204" pitchFamily="34" charset="0"/>
                <a:ea typeface="宋体" panose="02010600030101010101" pitchFamily="2" charset="-122"/>
              </a:rPr>
              <a:t>ARM720T, ARM9 </a:t>
            </a:r>
            <a:r>
              <a:rPr kumimoji="0" lang="zh-CN" altLang="en-US" sz="1600" b="1">
                <a:solidFill>
                  <a:srgbClr val="C00000"/>
                </a:solidFill>
                <a:latin typeface="Arial" panose="020B0604020202020204" pitchFamily="34" charset="0"/>
                <a:ea typeface="宋体" panose="02010600030101010101" pitchFamily="2" charset="-122"/>
              </a:rPr>
              <a:t>系列有后续产品中异常向量表也可以放在</a:t>
            </a:r>
            <a:r>
              <a:rPr kumimoji="0" lang="en-US" altLang="zh-CN" sz="1600" b="1">
                <a:solidFill>
                  <a:srgbClr val="C00000"/>
                </a:solidFill>
                <a:latin typeface="Arial" panose="020B0604020202020204" pitchFamily="34" charset="0"/>
                <a:ea typeface="宋体" panose="02010600030101010101" pitchFamily="2" charset="-122"/>
              </a:rPr>
              <a:t>0xFFFF0000</a:t>
            </a:r>
            <a:r>
              <a:rPr kumimoji="0" lang="zh-CN" altLang="en-US" sz="1600" b="1">
                <a:solidFill>
                  <a:srgbClr val="C00000"/>
                </a:solidFill>
                <a:latin typeface="Arial" panose="020B0604020202020204" pitchFamily="34" charset="0"/>
                <a:ea typeface="宋体" panose="02010600030101010101" pitchFamily="2" charset="-122"/>
              </a:rPr>
              <a:t>地址上</a:t>
            </a:r>
            <a:r>
              <a:rPr kumimoji="0" lang="en-US" altLang="zh-CN" sz="1600" b="1">
                <a:solidFill>
                  <a:srgbClr val="C00000"/>
                </a:solidFill>
                <a:latin typeface="Arial" panose="020B0604020202020204" pitchFamily="34" charset="0"/>
                <a:ea typeface="宋体" panose="02010600030101010101" pitchFamily="2" charset="-122"/>
              </a:rPr>
              <a:t>.</a:t>
            </a:r>
            <a:endParaRPr kumimoji="0" lang="en-US" altLang="zh-CN" sz="1600" b="1">
              <a:solidFill>
                <a:srgbClr val="C00000"/>
              </a:solidFill>
              <a:ea typeface="宋体" panose="02010600030101010101" pitchFamily="2" charset="-122"/>
            </a:endParaRPr>
          </a:p>
        </p:txBody>
      </p:sp>
      <p:graphicFrame>
        <p:nvGraphicFramePr>
          <p:cNvPr id="31" name="图示 30"/>
          <p:cNvGraphicFramePr/>
          <p:nvPr/>
        </p:nvGraphicFramePr>
        <p:xfrm>
          <a:off x="-838200" y="1651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33" name="直接箭头连接符 32"/>
          <p:cNvCxnSpPr/>
          <p:nvPr/>
        </p:nvCxnSpPr>
        <p:spPr bwMode="auto">
          <a:xfrm flipV="1">
            <a:off x="4343400" y="4724400"/>
            <a:ext cx="1676400" cy="304800"/>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5" name="直接箭头连接符 34"/>
          <p:cNvCxnSpPr/>
          <p:nvPr/>
        </p:nvCxnSpPr>
        <p:spPr bwMode="auto">
          <a:xfrm flipV="1">
            <a:off x="4343400" y="4421188"/>
            <a:ext cx="1676400" cy="150812"/>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7" name="直接箭头连接符 36"/>
          <p:cNvCxnSpPr/>
          <p:nvPr/>
        </p:nvCxnSpPr>
        <p:spPr bwMode="auto">
          <a:xfrm>
            <a:off x="4343400" y="4114800"/>
            <a:ext cx="1676400" cy="3175"/>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2" name="直接箭头连接符 41"/>
          <p:cNvCxnSpPr/>
          <p:nvPr/>
        </p:nvCxnSpPr>
        <p:spPr bwMode="auto">
          <a:xfrm>
            <a:off x="4343400" y="3657600"/>
            <a:ext cx="1676400" cy="157163"/>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4" name="直接箭头连接符 43"/>
          <p:cNvCxnSpPr/>
          <p:nvPr/>
        </p:nvCxnSpPr>
        <p:spPr bwMode="auto">
          <a:xfrm>
            <a:off x="4343400" y="3197225"/>
            <a:ext cx="1676400" cy="315913"/>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6" name="直接箭头连接符 45"/>
          <p:cNvCxnSpPr/>
          <p:nvPr/>
        </p:nvCxnSpPr>
        <p:spPr bwMode="auto">
          <a:xfrm>
            <a:off x="4343400" y="2740025"/>
            <a:ext cx="1676400" cy="166688"/>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8" name="直接箭头连接符 47"/>
          <p:cNvCxnSpPr>
            <a:endCxn id="896016" idx="1"/>
          </p:cNvCxnSpPr>
          <p:nvPr/>
        </p:nvCxnSpPr>
        <p:spPr bwMode="auto">
          <a:xfrm>
            <a:off x="4343400" y="2286000"/>
            <a:ext cx="1676400" cy="306388"/>
          </a:xfrm>
          <a:prstGeom prst="straightConnector1">
            <a:avLst/>
          </a:prstGeom>
          <a:ln>
            <a:solidFill>
              <a:srgbClr val="FFC000"/>
            </a:solidFill>
            <a:headEnd type="none" w="med" len="med"/>
            <a:tailEnd type="arrow"/>
          </a:ln>
        </p:spPr>
        <p:style>
          <a:lnRef idx="3">
            <a:schemeClr val="accent1"/>
          </a:lnRef>
          <a:fillRef idx="0">
            <a:schemeClr val="accent1"/>
          </a:fillRef>
          <a:effectRef idx="2">
            <a:schemeClr val="accent1"/>
          </a:effectRef>
          <a:fontRef idx="minor">
            <a:schemeClr val="tx1"/>
          </a:fontRef>
        </p:style>
      </p:cxnSp>
      <p:grpSp>
        <p:nvGrpSpPr>
          <p:cNvPr id="50" name="Group 29"/>
          <p:cNvGrpSpPr/>
          <p:nvPr/>
        </p:nvGrpSpPr>
        <p:grpSpPr bwMode="auto">
          <a:xfrm>
            <a:off x="6019800" y="1543050"/>
            <a:ext cx="2895600" cy="3714750"/>
            <a:chOff x="732" y="972"/>
            <a:chExt cx="1824" cy="2354"/>
          </a:xfrm>
        </p:grpSpPr>
        <p:sp>
          <p:nvSpPr>
            <p:cNvPr id="896013" name="Rectangle 2"/>
            <p:cNvSpPr>
              <a:spLocks noChangeArrowheads="1"/>
            </p:cNvSpPr>
            <p:nvPr/>
          </p:nvSpPr>
          <p:spPr bwMode="gray">
            <a:xfrm>
              <a:off x="876" y="3093"/>
              <a:ext cx="1056" cy="233"/>
            </a:xfrm>
            <a:prstGeom prst="rect">
              <a:avLst/>
            </a:prstGeom>
            <a:noFill/>
            <a:ln w="12700">
              <a:noFill/>
              <a:miter lim="800000"/>
            </a:ln>
          </p:spPr>
          <p:txBody>
            <a:bodyPr lIns="96838" tIns="47625" rIns="96838" bIns="47625" anchor="ctr">
              <a:spAutoFit/>
            </a:bodyPr>
            <a:lstStyle/>
            <a:p>
              <a:pPr algn="l"/>
              <a:r>
                <a:rPr kumimoji="0" lang="zh-CN" altLang="en-US" sz="1800" b="1">
                  <a:latin typeface="Arial" panose="020B0604020202020204" pitchFamily="34" charset="0"/>
                  <a:ea typeface="宋体" panose="02010600030101010101" pitchFamily="2" charset="-122"/>
                </a:rPr>
                <a:t>异常向量表</a:t>
              </a:r>
              <a:endParaRPr kumimoji="0" lang="zh-CN" altLang="en-US" sz="1800" b="1">
                <a:latin typeface="Arial" panose="020B0604020202020204" pitchFamily="34" charset="0"/>
                <a:ea typeface="宋体" panose="02010600030101010101" pitchFamily="2" charset="-122"/>
              </a:endParaRPr>
            </a:p>
          </p:txBody>
        </p:sp>
        <p:sp>
          <p:nvSpPr>
            <p:cNvPr id="896014" name="Line 6"/>
            <p:cNvSpPr>
              <a:spLocks noChangeShapeType="1"/>
            </p:cNvSpPr>
            <p:nvPr/>
          </p:nvSpPr>
          <p:spPr bwMode="gray">
            <a:xfrm flipH="1">
              <a:off x="732" y="972"/>
              <a:ext cx="0" cy="576"/>
            </a:xfrm>
            <a:prstGeom prst="line">
              <a:avLst/>
            </a:prstGeom>
            <a:noFill/>
            <a:ln w="12700">
              <a:solidFill>
                <a:srgbClr val="000000"/>
              </a:solidFill>
              <a:prstDash val="dash"/>
              <a:round/>
              <a:headEnd type="none" w="sm" len="sm"/>
              <a:tailEnd type="none" w="sm" len="sm"/>
            </a:ln>
          </p:spPr>
          <p:txBody>
            <a:bodyPr wrap="none" anchor="ctr"/>
            <a:lstStyle/>
            <a:p>
              <a:endParaRPr lang="zh-CN" altLang="en-US"/>
            </a:p>
          </p:txBody>
        </p:sp>
        <p:sp>
          <p:nvSpPr>
            <p:cNvPr id="896015" name="Line 7"/>
            <p:cNvSpPr>
              <a:spLocks noChangeShapeType="1"/>
            </p:cNvSpPr>
            <p:nvPr/>
          </p:nvSpPr>
          <p:spPr bwMode="gray">
            <a:xfrm>
              <a:off x="1404" y="1068"/>
              <a:ext cx="0" cy="336"/>
            </a:xfrm>
            <a:prstGeom prst="line">
              <a:avLst/>
            </a:prstGeom>
            <a:noFill/>
            <a:ln w="50800" cap="rnd">
              <a:solidFill>
                <a:srgbClr val="000000"/>
              </a:solidFill>
              <a:prstDash val="sysDot"/>
              <a:round/>
              <a:headEnd type="none" w="sm" len="sm"/>
              <a:tailEnd type="none" w="sm" len="sm"/>
            </a:ln>
          </p:spPr>
          <p:txBody>
            <a:bodyPr wrap="none" anchor="ctr"/>
            <a:lstStyle/>
            <a:p>
              <a:endParaRPr lang="zh-CN" altLang="en-US"/>
            </a:p>
          </p:txBody>
        </p:sp>
        <p:sp>
          <p:nvSpPr>
            <p:cNvPr id="896016" name="Rectangle 8"/>
            <p:cNvSpPr>
              <a:spLocks noChangeArrowheads="1"/>
            </p:cNvSpPr>
            <p:nvPr/>
          </p:nvSpPr>
          <p:spPr bwMode="gray">
            <a:xfrm>
              <a:off x="732" y="1541"/>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FIQ</a:t>
              </a:r>
              <a:endParaRPr kumimoji="0" lang="en-US" altLang="zh-CN" sz="2400" b="1">
                <a:ea typeface="宋体" panose="02010600030101010101" pitchFamily="2" charset="-122"/>
              </a:endParaRPr>
            </a:p>
          </p:txBody>
        </p:sp>
        <p:sp>
          <p:nvSpPr>
            <p:cNvPr id="896017" name="Rectangle 9"/>
            <p:cNvSpPr>
              <a:spLocks noChangeArrowheads="1"/>
            </p:cNvSpPr>
            <p:nvPr/>
          </p:nvSpPr>
          <p:spPr bwMode="gray">
            <a:xfrm>
              <a:off x="732" y="1740"/>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IRQ</a:t>
              </a:r>
              <a:endParaRPr kumimoji="0" lang="en-US" altLang="zh-CN" sz="1600" b="1">
                <a:latin typeface="Courier New" panose="02070309020205020404" pitchFamily="49" charset="0"/>
                <a:ea typeface="宋体" panose="02010600030101010101" pitchFamily="2" charset="-122"/>
              </a:endParaRPr>
            </a:p>
          </p:txBody>
        </p:sp>
        <p:sp>
          <p:nvSpPr>
            <p:cNvPr id="896018" name="Rectangle 10"/>
            <p:cNvSpPr>
              <a:spLocks noChangeArrowheads="1"/>
            </p:cNvSpPr>
            <p:nvPr/>
          </p:nvSpPr>
          <p:spPr bwMode="gray">
            <a:xfrm>
              <a:off x="732" y="1932"/>
              <a:ext cx="1392" cy="192"/>
            </a:xfrm>
            <a:prstGeom prst="rect">
              <a:avLst/>
            </a:prstGeom>
            <a:solidFill>
              <a:schemeClr val="bg2"/>
            </a:solidFill>
            <a:ln w="12700">
              <a:solidFill>
                <a:schemeClr val="tx1"/>
              </a:solidFill>
              <a:miter lim="800000"/>
            </a:ln>
          </p:spPr>
          <p:txBody>
            <a:bodyPr wrap="none" anchor="ctr"/>
            <a:lstStyle/>
            <a:p>
              <a:pPr algn="l"/>
              <a:r>
                <a:rPr kumimoji="0" lang="en-US" altLang="zh-CN" sz="1600" b="1">
                  <a:solidFill>
                    <a:schemeClr val="bg1"/>
                  </a:solidFill>
                  <a:latin typeface="Arial" panose="020B0604020202020204" pitchFamily="34" charset="0"/>
                  <a:ea typeface="宋体" panose="02010600030101010101" pitchFamily="2" charset="-122"/>
                </a:rPr>
                <a:t>(Reserved)</a:t>
              </a:r>
              <a:endParaRPr kumimoji="0" lang="en-US" altLang="zh-CN" sz="2400" b="1">
                <a:solidFill>
                  <a:schemeClr val="bg1"/>
                </a:solidFill>
                <a:ea typeface="宋体" panose="02010600030101010101" pitchFamily="2" charset="-122"/>
              </a:endParaRPr>
            </a:p>
          </p:txBody>
        </p:sp>
        <p:sp>
          <p:nvSpPr>
            <p:cNvPr id="896019" name="Rectangle 11"/>
            <p:cNvSpPr>
              <a:spLocks noChangeArrowheads="1"/>
            </p:cNvSpPr>
            <p:nvPr/>
          </p:nvSpPr>
          <p:spPr bwMode="gray">
            <a:xfrm>
              <a:off x="732" y="2124"/>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Data Abort</a:t>
              </a:r>
              <a:endParaRPr kumimoji="0" lang="en-US" altLang="zh-CN" sz="1600" b="1">
                <a:latin typeface="Courier New" panose="02070309020205020404" pitchFamily="49" charset="0"/>
                <a:ea typeface="宋体" panose="02010600030101010101" pitchFamily="2" charset="-122"/>
              </a:endParaRPr>
            </a:p>
          </p:txBody>
        </p:sp>
        <p:sp>
          <p:nvSpPr>
            <p:cNvPr id="896020" name="Rectangle 12"/>
            <p:cNvSpPr>
              <a:spLocks noChangeArrowheads="1"/>
            </p:cNvSpPr>
            <p:nvPr/>
          </p:nvSpPr>
          <p:spPr bwMode="gray">
            <a:xfrm>
              <a:off x="732" y="2316"/>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Prefetch Abort</a:t>
              </a:r>
              <a:endParaRPr kumimoji="0" lang="en-US" altLang="zh-CN" sz="1600" b="1">
                <a:latin typeface="Courier New" panose="02070309020205020404" pitchFamily="49" charset="0"/>
                <a:ea typeface="宋体" panose="02010600030101010101" pitchFamily="2" charset="-122"/>
              </a:endParaRPr>
            </a:p>
          </p:txBody>
        </p:sp>
        <p:sp>
          <p:nvSpPr>
            <p:cNvPr id="896021" name="Rectangle 13"/>
            <p:cNvSpPr>
              <a:spLocks noChangeArrowheads="1"/>
            </p:cNvSpPr>
            <p:nvPr/>
          </p:nvSpPr>
          <p:spPr bwMode="gray">
            <a:xfrm>
              <a:off x="732" y="2508"/>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Software</a:t>
              </a:r>
              <a:r>
                <a:rPr kumimoji="0" lang="en-US" altLang="zh-CN" sz="1300" b="1">
                  <a:latin typeface="Arial" panose="020B0604020202020204" pitchFamily="34" charset="0"/>
                  <a:ea typeface="宋体" panose="02010600030101010101" pitchFamily="2" charset="-122"/>
                </a:rPr>
                <a:t> </a:t>
              </a:r>
              <a:r>
                <a:rPr kumimoji="0" lang="en-US" altLang="zh-CN" sz="1600" b="1">
                  <a:latin typeface="Arial" panose="020B0604020202020204" pitchFamily="34" charset="0"/>
                  <a:ea typeface="宋体" panose="02010600030101010101" pitchFamily="2" charset="-122"/>
                </a:rPr>
                <a:t>Interrupt</a:t>
              </a:r>
              <a:endParaRPr kumimoji="0" lang="en-US" altLang="zh-CN" sz="1300" b="1">
                <a:latin typeface="Courier New" panose="02070309020205020404" pitchFamily="49" charset="0"/>
                <a:ea typeface="宋体" panose="02010600030101010101" pitchFamily="2" charset="-122"/>
              </a:endParaRPr>
            </a:p>
          </p:txBody>
        </p:sp>
        <p:sp>
          <p:nvSpPr>
            <p:cNvPr id="896022" name="Rectangle 14"/>
            <p:cNvSpPr>
              <a:spLocks noChangeArrowheads="1"/>
            </p:cNvSpPr>
            <p:nvPr/>
          </p:nvSpPr>
          <p:spPr bwMode="gray">
            <a:xfrm>
              <a:off x="732" y="2700"/>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Undefined Instruction</a:t>
              </a:r>
              <a:endParaRPr kumimoji="0" lang="en-US" altLang="zh-CN" sz="1600" b="1">
                <a:latin typeface="Courier New" panose="02070309020205020404" pitchFamily="49" charset="0"/>
                <a:ea typeface="宋体" panose="02010600030101010101" pitchFamily="2" charset="-122"/>
              </a:endParaRPr>
            </a:p>
          </p:txBody>
        </p:sp>
        <p:sp>
          <p:nvSpPr>
            <p:cNvPr id="896023" name="Rectangle 15"/>
            <p:cNvSpPr>
              <a:spLocks noChangeArrowheads="1"/>
            </p:cNvSpPr>
            <p:nvPr/>
          </p:nvSpPr>
          <p:spPr bwMode="gray">
            <a:xfrm>
              <a:off x="732" y="2891"/>
              <a:ext cx="1392" cy="192"/>
            </a:xfrm>
            <a:prstGeom prst="rect">
              <a:avLst/>
            </a:prstGeom>
            <a:solidFill>
              <a:srgbClr val="A5D0E3"/>
            </a:solidFill>
            <a:ln w="12700">
              <a:solidFill>
                <a:schemeClr val="tx1"/>
              </a:solidFill>
              <a:miter lim="800000"/>
            </a:ln>
          </p:spPr>
          <p:txBody>
            <a:bodyPr wrap="none" anchor="ctr"/>
            <a:lstStyle/>
            <a:p>
              <a:pPr algn="l"/>
              <a:r>
                <a:rPr kumimoji="0" lang="en-US" altLang="zh-CN" sz="1600" b="1">
                  <a:latin typeface="Arial" panose="020B0604020202020204" pitchFamily="34" charset="0"/>
                  <a:ea typeface="宋体" panose="02010600030101010101" pitchFamily="2" charset="-122"/>
                </a:rPr>
                <a:t>Reset</a:t>
              </a:r>
              <a:endParaRPr kumimoji="0" lang="en-US" altLang="zh-CN" sz="1600" b="1">
                <a:latin typeface="Courier New" panose="02070309020205020404" pitchFamily="49" charset="0"/>
                <a:ea typeface="宋体" panose="02010600030101010101" pitchFamily="2" charset="-122"/>
              </a:endParaRPr>
            </a:p>
          </p:txBody>
        </p:sp>
        <p:grpSp>
          <p:nvGrpSpPr>
            <p:cNvPr id="896024" name="Group 16"/>
            <p:cNvGrpSpPr/>
            <p:nvPr/>
          </p:nvGrpSpPr>
          <p:grpSpPr bwMode="auto">
            <a:xfrm>
              <a:off x="2180" y="1543"/>
              <a:ext cx="376" cy="1552"/>
              <a:chOff x="10954" y="1291"/>
              <a:chExt cx="1380" cy="1552"/>
            </a:xfrm>
          </p:grpSpPr>
          <p:sp>
            <p:nvSpPr>
              <p:cNvPr id="896025" name="Rectangle 17"/>
              <p:cNvSpPr>
                <a:spLocks noChangeArrowheads="1"/>
              </p:cNvSpPr>
              <p:nvPr/>
            </p:nvSpPr>
            <p:spPr bwMode="gray">
              <a:xfrm>
                <a:off x="10954" y="1291"/>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0x1C</a:t>
                </a:r>
                <a:endParaRPr kumimoji="0" lang="en-US" altLang="zh-CN" sz="2400" b="1">
                  <a:ea typeface="宋体" panose="02010600030101010101" pitchFamily="2" charset="-122"/>
                </a:endParaRPr>
              </a:p>
            </p:txBody>
          </p:sp>
          <p:sp>
            <p:nvSpPr>
              <p:cNvPr id="896026" name="Rectangle 18"/>
              <p:cNvSpPr>
                <a:spLocks noChangeArrowheads="1"/>
              </p:cNvSpPr>
              <p:nvPr/>
            </p:nvSpPr>
            <p:spPr bwMode="gray">
              <a:xfrm>
                <a:off x="10954" y="1485"/>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0x18</a:t>
                </a:r>
                <a:endParaRPr kumimoji="0" lang="en-US" altLang="zh-CN" sz="1600" b="1">
                  <a:latin typeface="Courier New" panose="02070309020205020404" pitchFamily="49" charset="0"/>
                  <a:ea typeface="宋体" panose="02010600030101010101" pitchFamily="2" charset="-122"/>
                </a:endParaRPr>
              </a:p>
            </p:txBody>
          </p:sp>
          <p:sp>
            <p:nvSpPr>
              <p:cNvPr id="896027" name="Rectangle 19"/>
              <p:cNvSpPr>
                <a:spLocks noChangeArrowheads="1"/>
              </p:cNvSpPr>
              <p:nvPr/>
            </p:nvSpPr>
            <p:spPr bwMode="gray">
              <a:xfrm>
                <a:off x="10954" y="1680"/>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0x14</a:t>
                </a:r>
                <a:endParaRPr kumimoji="0" lang="en-US" altLang="zh-CN" sz="2400" b="1">
                  <a:ea typeface="宋体" panose="02010600030101010101" pitchFamily="2" charset="-122"/>
                </a:endParaRPr>
              </a:p>
            </p:txBody>
          </p:sp>
          <p:sp>
            <p:nvSpPr>
              <p:cNvPr id="896028" name="Rectangle 20"/>
              <p:cNvSpPr>
                <a:spLocks noChangeArrowheads="1"/>
              </p:cNvSpPr>
              <p:nvPr/>
            </p:nvSpPr>
            <p:spPr bwMode="gray">
              <a:xfrm>
                <a:off x="10954" y="1874"/>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0x10</a:t>
                </a:r>
                <a:endParaRPr kumimoji="0" lang="en-US" altLang="zh-CN" sz="1400" b="1">
                  <a:latin typeface="Arial" panose="020B0604020202020204" pitchFamily="34" charset="0"/>
                  <a:ea typeface="宋体" panose="02010600030101010101" pitchFamily="2" charset="-122"/>
                </a:endParaRPr>
              </a:p>
            </p:txBody>
          </p:sp>
          <p:sp>
            <p:nvSpPr>
              <p:cNvPr id="896029" name="Rectangle 21"/>
              <p:cNvSpPr>
                <a:spLocks noChangeArrowheads="1"/>
              </p:cNvSpPr>
              <p:nvPr/>
            </p:nvSpPr>
            <p:spPr bwMode="gray">
              <a:xfrm>
                <a:off x="10954" y="2068"/>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0x0C</a:t>
                </a:r>
                <a:endParaRPr kumimoji="0" lang="en-US" altLang="zh-CN" sz="1600" b="1">
                  <a:latin typeface="Courier New" panose="02070309020205020404" pitchFamily="49" charset="0"/>
                  <a:ea typeface="宋体" panose="02010600030101010101" pitchFamily="2" charset="-122"/>
                </a:endParaRPr>
              </a:p>
            </p:txBody>
          </p:sp>
          <p:sp>
            <p:nvSpPr>
              <p:cNvPr id="896030" name="Rectangle 22"/>
              <p:cNvSpPr>
                <a:spLocks noChangeArrowheads="1"/>
              </p:cNvSpPr>
              <p:nvPr/>
            </p:nvSpPr>
            <p:spPr bwMode="gray">
              <a:xfrm>
                <a:off x="10954" y="2263"/>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0x08</a:t>
                </a:r>
                <a:endParaRPr kumimoji="0" lang="en-US" altLang="zh-CN" sz="1300" b="1">
                  <a:latin typeface="Courier New" panose="02070309020205020404" pitchFamily="49" charset="0"/>
                  <a:ea typeface="宋体" panose="02010600030101010101" pitchFamily="2" charset="-122"/>
                </a:endParaRPr>
              </a:p>
            </p:txBody>
          </p:sp>
          <p:sp>
            <p:nvSpPr>
              <p:cNvPr id="896031" name="Rectangle 23"/>
              <p:cNvSpPr>
                <a:spLocks noChangeArrowheads="1"/>
              </p:cNvSpPr>
              <p:nvPr/>
            </p:nvSpPr>
            <p:spPr bwMode="gray">
              <a:xfrm>
                <a:off x="10954" y="2457"/>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0x04</a:t>
                </a:r>
                <a:endParaRPr kumimoji="0" lang="en-US" altLang="zh-CN" sz="1400" b="1">
                  <a:latin typeface="Arial" panose="020B0604020202020204" pitchFamily="34" charset="0"/>
                  <a:ea typeface="宋体" panose="02010600030101010101" pitchFamily="2" charset="-122"/>
                </a:endParaRPr>
              </a:p>
            </p:txBody>
          </p:sp>
          <p:sp>
            <p:nvSpPr>
              <p:cNvPr id="896032" name="Rectangle 24"/>
              <p:cNvSpPr>
                <a:spLocks noChangeArrowheads="1"/>
              </p:cNvSpPr>
              <p:nvPr/>
            </p:nvSpPr>
            <p:spPr bwMode="gray">
              <a:xfrm>
                <a:off x="10954" y="2651"/>
                <a:ext cx="1380" cy="192"/>
              </a:xfrm>
              <a:prstGeom prst="rect">
                <a:avLst/>
              </a:prstGeom>
              <a:noFill/>
              <a:ln w="12700">
                <a:noFill/>
                <a:miter lim="800000"/>
              </a:ln>
            </p:spPr>
            <p:txBody>
              <a:bodyPr wrap="none" anchor="ctr"/>
              <a:lstStyle/>
              <a:p>
                <a:r>
                  <a:rPr kumimoji="0" lang="en-US" altLang="zh-CN" sz="1400" b="1">
                    <a:latin typeface="Arial" panose="020B0604020202020204" pitchFamily="34" charset="0"/>
                    <a:ea typeface="宋体" panose="02010600030101010101" pitchFamily="2" charset="-122"/>
                  </a:rPr>
                  <a:t>0x00</a:t>
                </a:r>
                <a:endParaRPr kumimoji="0" lang="en-US" altLang="zh-CN" sz="1400" b="1">
                  <a:latin typeface="Arial" panose="020B0604020202020204" pitchFamily="34" charset="0"/>
                  <a:ea typeface="宋体" panose="02010600030101010101" pitchFamily="2" charset="-122"/>
                </a:endParaRPr>
              </a:p>
            </p:txBody>
          </p:sp>
        </p:grpSp>
        <p:sp>
          <p:nvSpPr>
            <p:cNvPr id="896033" name="Line 25"/>
            <p:cNvSpPr>
              <a:spLocks noChangeShapeType="1"/>
            </p:cNvSpPr>
            <p:nvPr/>
          </p:nvSpPr>
          <p:spPr bwMode="gray">
            <a:xfrm flipH="1">
              <a:off x="2124" y="972"/>
              <a:ext cx="0" cy="576"/>
            </a:xfrm>
            <a:prstGeom prst="line">
              <a:avLst/>
            </a:prstGeom>
            <a:noFill/>
            <a:ln w="12700">
              <a:solidFill>
                <a:srgbClr val="000000"/>
              </a:solidFill>
              <a:prstDash val="dash"/>
              <a:round/>
              <a:headEnd type="none" w="sm" len="sm"/>
              <a:tailEnd type="none" w="sm" len="sm"/>
            </a:ln>
          </p:spPr>
          <p:txBody>
            <a:bodyPr wrap="none" anchor="ctr"/>
            <a:lstStyle/>
            <a:p>
              <a:endParaRPr lang="zh-CN" altLang="en-US"/>
            </a:p>
          </p:txBody>
        </p:sp>
      </p:grpSp>
      <p:sp>
        <p:nvSpPr>
          <p:cNvPr id="41"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
        <p:nvSpPr>
          <p:cNvPr id="43" name="矩形 42"/>
          <p:cNvSpPr/>
          <p:nvPr/>
        </p:nvSpPr>
        <p:spPr>
          <a:xfrm>
            <a:off x="571472" y="1214422"/>
            <a:ext cx="3000396" cy="523220"/>
          </a:xfrm>
          <a:prstGeom prst="rect">
            <a:avLst/>
          </a:prstGeom>
        </p:spPr>
        <p:txBody>
          <a:bodyPr wrap="square">
            <a:spAutoFit/>
          </a:bodyPr>
          <a:lstStyle/>
          <a:p>
            <a:pPr lvl="0" algn="l"/>
            <a:r>
              <a:rPr lang="zh-CN" altLang="en-US" sz="2800" b="1" dirty="0" smtClean="0">
                <a:solidFill>
                  <a:srgbClr val="000000"/>
                </a:solidFill>
                <a:ea typeface="宋体" panose="02010600030101010101" pitchFamily="2" charset="-122"/>
              </a:rPr>
              <a:t>异常类型</a:t>
            </a:r>
            <a:endParaRPr lang="zh-CN" altLang="en-US" sz="28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2017713"/>
            <a:ext cx="8177562" cy="4114800"/>
          </a:xfrm>
        </p:spPr>
        <p:txBody>
          <a:bodyPr/>
          <a:lstStyle/>
          <a:p>
            <a:pPr>
              <a:lnSpc>
                <a:spcPct val="150000"/>
              </a:lnSpc>
              <a:buFont typeface="Wingdings" panose="05000000000000000000" pitchFamily="2" charset="2"/>
              <a:buChar char="Ø"/>
            </a:pPr>
            <a:r>
              <a:rPr lang="zh-CN" altLang="en-US" sz="2400" b="1" dirty="0"/>
              <a:t>当内核的</a:t>
            </a:r>
            <a:r>
              <a:rPr lang="en-US" altLang="zh-CN" sz="2400" b="1" dirty="0" err="1">
                <a:solidFill>
                  <a:srgbClr val="FF0000"/>
                </a:solidFill>
              </a:rPr>
              <a:t>nRESET</a:t>
            </a:r>
            <a:r>
              <a:rPr lang="zh-CN" altLang="en-US" sz="2400" b="1" dirty="0">
                <a:solidFill>
                  <a:srgbClr val="FF0000"/>
                </a:solidFill>
              </a:rPr>
              <a:t>信号被拉低时</a:t>
            </a:r>
            <a:r>
              <a:rPr lang="zh-CN" altLang="en-US" sz="2400" b="1" dirty="0"/>
              <a:t>，</a:t>
            </a:r>
            <a:r>
              <a:rPr lang="en-US" altLang="zh-CN" sz="2400" b="1" dirty="0"/>
              <a:t>ARM</a:t>
            </a:r>
            <a:r>
              <a:rPr lang="zh-CN" altLang="en-US" sz="2400" b="1" dirty="0"/>
              <a:t>处理器放弃正在执行的指令，</a:t>
            </a:r>
            <a:r>
              <a:rPr lang="zh-CN" altLang="en-US" sz="2400" b="1" dirty="0">
                <a:solidFill>
                  <a:srgbClr val="FF0000"/>
                </a:solidFill>
              </a:rPr>
              <a:t>当</a:t>
            </a:r>
            <a:r>
              <a:rPr lang="en-US" altLang="zh-CN" sz="2400" b="1" dirty="0" err="1">
                <a:solidFill>
                  <a:srgbClr val="FF0000"/>
                </a:solidFill>
              </a:rPr>
              <a:t>nRESET</a:t>
            </a:r>
            <a:r>
              <a:rPr lang="zh-CN" altLang="en-US" sz="2400" b="1" dirty="0">
                <a:solidFill>
                  <a:srgbClr val="FF0000"/>
                </a:solidFill>
              </a:rPr>
              <a:t>信号再次变高时</a:t>
            </a:r>
            <a:r>
              <a:rPr lang="zh-CN" altLang="en-US" sz="2400" b="1" dirty="0"/>
              <a:t>，</a:t>
            </a:r>
            <a:r>
              <a:rPr lang="en-US" altLang="zh-CN" sz="2400" b="1" dirty="0"/>
              <a:t>ARM</a:t>
            </a:r>
            <a:r>
              <a:rPr lang="zh-CN" altLang="en-US" sz="2400" b="1" dirty="0"/>
              <a:t>处理器进行复位操作；</a:t>
            </a:r>
            <a:endParaRPr lang="zh-CN" altLang="en-US" sz="2400" b="1" dirty="0"/>
          </a:p>
          <a:p>
            <a:pPr>
              <a:lnSpc>
                <a:spcPct val="150000"/>
              </a:lnSpc>
            </a:pPr>
            <a:endParaRPr lang="zh-CN" altLang="en-US" sz="2400" b="1" dirty="0"/>
          </a:p>
          <a:p>
            <a:pPr>
              <a:lnSpc>
                <a:spcPct val="150000"/>
              </a:lnSpc>
              <a:buFont typeface="Wingdings" panose="05000000000000000000" pitchFamily="2" charset="2"/>
              <a:buChar char="Ø"/>
            </a:pPr>
            <a:r>
              <a:rPr lang="zh-CN" altLang="en-US" sz="2400" b="1" dirty="0"/>
              <a:t>系统复位后，进入管理模式对系统进行初始化，复位后，只有</a:t>
            </a:r>
            <a:r>
              <a:rPr lang="en-US" altLang="zh-CN" sz="2400" b="1" dirty="0"/>
              <a:t>PC</a:t>
            </a:r>
            <a:r>
              <a:rPr lang="zh-CN" altLang="en-US" sz="2400" b="1" dirty="0"/>
              <a:t>（</a:t>
            </a:r>
            <a:r>
              <a:rPr lang="en-US" altLang="zh-CN" sz="2400" b="1" dirty="0"/>
              <a:t>0x00000000</a:t>
            </a:r>
            <a:r>
              <a:rPr lang="zh-CN" altLang="en-US" sz="2400" b="1" dirty="0"/>
              <a:t>）和</a:t>
            </a:r>
            <a:r>
              <a:rPr lang="en-US" altLang="zh-CN" sz="2400" b="1" dirty="0"/>
              <a:t>CPSR</a:t>
            </a:r>
            <a:r>
              <a:rPr lang="zh-CN" altLang="en-US" sz="2400" b="1" dirty="0"/>
              <a:t>（</a:t>
            </a:r>
            <a:r>
              <a:rPr lang="en-US" altLang="zh-CN" sz="2400" b="1" dirty="0" err="1"/>
              <a:t>nzcvqIFt_SVC</a:t>
            </a:r>
            <a:r>
              <a:rPr lang="zh-CN" altLang="en-US" sz="2400" b="1" dirty="0"/>
              <a:t>）的值是固定的，其他寄存器的值是随机的。</a:t>
            </a:r>
            <a:endParaRPr lang="zh-CN" altLang="en-US" sz="2400" b="1" dirty="0"/>
          </a:p>
          <a:p>
            <a:endParaRPr lang="en-US" altLang="zh-CN" b="1" dirty="0"/>
          </a:p>
        </p:txBody>
      </p:sp>
      <p:sp>
        <p:nvSpPr>
          <p:cNvPr id="6" name="灯片编号占位符 2"/>
          <p:cNvSpPr>
            <a:spLocks noGrp="1"/>
          </p:cNvSpPr>
          <p:nvPr>
            <p:ph type="sldNum" sz="quarter" idx="11"/>
          </p:nvPr>
        </p:nvSpPr>
        <p:spPr/>
        <p:txBody>
          <a:bodyPr/>
          <a:lstStyle/>
          <a:p>
            <a:fld id="{D14E0B09-DB94-4CA7-A93C-79D812B9F33C}" type="slidenum">
              <a:rPr lang="en-US" altLang="zh-CN"/>
            </a:fld>
            <a:endParaRPr lang="en-US" altLang="zh-CN" b="0"/>
          </a:p>
        </p:txBody>
      </p:sp>
      <p:sp>
        <p:nvSpPr>
          <p:cNvPr id="4" name="圆角矩形 3"/>
          <p:cNvSpPr/>
          <p:nvPr/>
        </p:nvSpPr>
        <p:spPr bwMode="auto">
          <a:xfrm>
            <a:off x="228600" y="1306513"/>
            <a:ext cx="3657600" cy="533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zh-CN" altLang="en-US" sz="2400" b="1" dirty="0">
                <a:solidFill>
                  <a:schemeClr val="tx1"/>
                </a:solidFill>
              </a:rPr>
              <a:t>   复位异常</a:t>
            </a:r>
            <a:endParaRPr kumimoji="0" lang="zh-CN" altLang="en-US" sz="2400" b="1" dirty="0">
              <a:solidFill>
                <a:schemeClr val="tx1"/>
              </a:solidFill>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2017713"/>
            <a:ext cx="7772400" cy="4114800"/>
          </a:xfrm>
        </p:spPr>
        <p:txBody>
          <a:bodyPr/>
          <a:lstStyle/>
          <a:p>
            <a:pPr>
              <a:lnSpc>
                <a:spcPct val="150000"/>
              </a:lnSpc>
              <a:buFont typeface="Wingdings" panose="05000000000000000000" pitchFamily="2" charset="2"/>
              <a:buChar char="Ø"/>
            </a:pPr>
            <a:r>
              <a:rPr lang="zh-CN" altLang="en-US" sz="2400" b="1" dirty="0"/>
              <a:t>当</a:t>
            </a:r>
            <a:r>
              <a:rPr lang="en-US" altLang="zh-CN" sz="2400" b="1" dirty="0"/>
              <a:t>ARM</a:t>
            </a:r>
            <a:r>
              <a:rPr lang="zh-CN" altLang="en-US" sz="2400" b="1" dirty="0"/>
              <a:t>在对一条未定义指令进行译码时，发现这是一条自己和系统内任何协处理器都无法执行的指令时，就会发生未定义指令异常；</a:t>
            </a:r>
            <a:endParaRPr lang="zh-CN" altLang="en-US" sz="2400" b="1" dirty="0"/>
          </a:p>
          <a:p>
            <a:pPr>
              <a:lnSpc>
                <a:spcPct val="150000"/>
              </a:lnSpc>
              <a:buFont typeface="Wingdings" panose="05000000000000000000" pitchFamily="2" charset="2"/>
              <a:buChar char="Ø"/>
            </a:pPr>
            <a:r>
              <a:rPr lang="zh-CN" altLang="en-US" sz="2400" b="1" dirty="0" smtClean="0"/>
              <a:t>由于</a:t>
            </a:r>
            <a:r>
              <a:rPr lang="zh-CN" altLang="en-US" sz="2400" b="1" dirty="0"/>
              <a:t>是在对未定义指令译码时发生异常，所以</a:t>
            </a:r>
            <a:r>
              <a:rPr lang="en-US" altLang="zh-CN" sz="2400" b="1" dirty="0"/>
              <a:t>PC</a:t>
            </a:r>
            <a:r>
              <a:rPr lang="zh-CN" altLang="en-US" sz="2400" b="1" dirty="0"/>
              <a:t>的值等于未定义指令的地址</a:t>
            </a:r>
            <a:r>
              <a:rPr lang="en-US" altLang="zh-CN" sz="2400" b="1" dirty="0"/>
              <a:t>+4</a:t>
            </a:r>
            <a:r>
              <a:rPr lang="zh-CN" altLang="en-US" sz="2400" b="1" dirty="0"/>
              <a:t>（即刚好为中断返回地址），因此</a:t>
            </a:r>
            <a:r>
              <a:rPr lang="en-US" altLang="zh-CN" sz="2400" b="1" dirty="0"/>
              <a:t>R14</a:t>
            </a:r>
            <a:r>
              <a:rPr lang="zh-CN" altLang="en-US" sz="2400" b="1" dirty="0"/>
              <a:t>保存的值是 中断返回地址 ，所以当异常要返回时可执行以下指令：</a:t>
            </a:r>
            <a:endParaRPr lang="zh-CN" altLang="en-US" sz="2400" b="1" dirty="0"/>
          </a:p>
          <a:p>
            <a:pPr>
              <a:lnSpc>
                <a:spcPct val="150000"/>
              </a:lnSpc>
              <a:buFont typeface="Wingdings" panose="05000000000000000000" pitchFamily="2" charset="2"/>
              <a:buNone/>
            </a:pPr>
            <a:r>
              <a:rPr lang="zh-CN" altLang="en-US" sz="2400" b="1" dirty="0"/>
              <a:t>    </a:t>
            </a:r>
            <a:r>
              <a:rPr lang="en-US" altLang="zh-CN" sz="2400" b="1" dirty="0"/>
              <a:t>MOVS   PC</a:t>
            </a:r>
            <a:r>
              <a:rPr lang="zh-CN" altLang="en-US" sz="2400" b="1" dirty="0"/>
              <a:t>，</a:t>
            </a:r>
            <a:r>
              <a:rPr lang="en-US" altLang="zh-CN" sz="2400" b="1" dirty="0"/>
              <a:t>R14_und </a:t>
            </a:r>
            <a:endParaRPr lang="en-US" altLang="zh-CN" sz="2400" b="1" dirty="0"/>
          </a:p>
        </p:txBody>
      </p:sp>
      <p:sp>
        <p:nvSpPr>
          <p:cNvPr id="6" name="灯片编号占位符 2"/>
          <p:cNvSpPr>
            <a:spLocks noGrp="1"/>
          </p:cNvSpPr>
          <p:nvPr>
            <p:ph type="sldNum" sz="quarter" idx="11"/>
          </p:nvPr>
        </p:nvSpPr>
        <p:spPr/>
        <p:txBody>
          <a:bodyPr/>
          <a:lstStyle/>
          <a:p>
            <a:fld id="{62DE7B77-0D3B-490B-8587-0AC58A37F486}" type="slidenum">
              <a:rPr lang="en-US" altLang="zh-CN"/>
            </a:fld>
            <a:endParaRPr lang="en-US" altLang="zh-CN" b="0"/>
          </a:p>
        </p:txBody>
      </p:sp>
      <p:sp>
        <p:nvSpPr>
          <p:cNvPr id="4" name="圆角矩形 3"/>
          <p:cNvSpPr/>
          <p:nvPr/>
        </p:nvSpPr>
        <p:spPr bwMode="auto">
          <a:xfrm>
            <a:off x="125412" y="1341438"/>
            <a:ext cx="3657601" cy="533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zh-CN" altLang="en-US" sz="2400" b="1" dirty="0">
                <a:solidFill>
                  <a:schemeClr val="tx1"/>
                </a:solidFill>
              </a:rPr>
              <a:t>未定义指令异常</a:t>
            </a:r>
            <a:endParaRPr kumimoji="0" lang="zh-CN" altLang="en-US" sz="2400" b="1" dirty="0">
              <a:solidFill>
                <a:schemeClr val="tx1"/>
              </a:solidFill>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7" name="内容占位符 2"/>
          <p:cNvSpPr>
            <a:spLocks noGrp="1"/>
          </p:cNvSpPr>
          <p:nvPr>
            <p:ph idx="1"/>
          </p:nvPr>
        </p:nvSpPr>
        <p:spPr>
          <a:xfrm>
            <a:off x="611560" y="1777556"/>
            <a:ext cx="8064896" cy="4819796"/>
          </a:xfrm>
        </p:spPr>
        <p:txBody>
          <a:bodyPr/>
          <a:lstStyle/>
          <a:p>
            <a:pPr>
              <a:lnSpc>
                <a:spcPct val="150000"/>
              </a:lnSpc>
              <a:buFont typeface="Wingdings" panose="05000000000000000000" pitchFamily="2" charset="2"/>
              <a:buChar char="Ø"/>
            </a:pPr>
            <a:r>
              <a:rPr lang="zh-CN" altLang="en-US" sz="2400" b="1" dirty="0"/>
              <a:t>所有的任务都是运行在用户模式下的，因此任务只能读</a:t>
            </a:r>
            <a:r>
              <a:rPr lang="en-US" altLang="zh-CN" sz="2400" b="1" dirty="0"/>
              <a:t>CPSR</a:t>
            </a:r>
            <a:r>
              <a:rPr lang="zh-CN" altLang="en-US" sz="2400" b="1" dirty="0"/>
              <a:t>而不能写</a:t>
            </a:r>
            <a:r>
              <a:rPr lang="en-US" altLang="zh-CN" sz="2400" b="1" dirty="0"/>
              <a:t>SPSR</a:t>
            </a:r>
            <a:r>
              <a:rPr lang="zh-CN" altLang="en-US" sz="2400" b="1" dirty="0"/>
              <a:t>。</a:t>
            </a:r>
            <a:r>
              <a:rPr lang="zh-CN" altLang="en-US" sz="2400" b="1" dirty="0">
                <a:solidFill>
                  <a:srgbClr val="FF0000"/>
                </a:solidFill>
              </a:rPr>
              <a:t>任务切换到特权模式下唯一的途径就是使用一个</a:t>
            </a:r>
            <a:r>
              <a:rPr lang="en-US" altLang="zh-CN" sz="2400" b="1" dirty="0">
                <a:solidFill>
                  <a:srgbClr val="FF0000"/>
                </a:solidFill>
              </a:rPr>
              <a:t>SWI</a:t>
            </a:r>
            <a:r>
              <a:rPr lang="zh-CN" altLang="en-US" sz="2400" b="1" dirty="0">
                <a:solidFill>
                  <a:srgbClr val="FF0000"/>
                </a:solidFill>
              </a:rPr>
              <a:t>指令调用</a:t>
            </a:r>
            <a:r>
              <a:rPr lang="zh-CN" altLang="en-US" sz="2400" b="1" dirty="0"/>
              <a:t>，</a:t>
            </a:r>
            <a:r>
              <a:rPr lang="en-US" altLang="zh-CN" sz="2400" b="1" dirty="0"/>
              <a:t>SWI</a:t>
            </a:r>
            <a:r>
              <a:rPr lang="zh-CN" altLang="en-US" sz="2400" b="1" dirty="0"/>
              <a:t>指令强迫处理器从用户模式切换到</a:t>
            </a:r>
            <a:r>
              <a:rPr lang="en-US" altLang="zh-CN" sz="2400" b="1" dirty="0"/>
              <a:t>SVC</a:t>
            </a:r>
            <a:r>
              <a:rPr lang="zh-CN" altLang="en-US" sz="2400" b="1" dirty="0"/>
              <a:t>管理模式，并且</a:t>
            </a:r>
            <a:r>
              <a:rPr lang="en-US" altLang="zh-CN" sz="2400" b="1" dirty="0"/>
              <a:t>IRQ</a:t>
            </a:r>
            <a:r>
              <a:rPr lang="zh-CN" altLang="en-US" sz="2400" b="1" dirty="0"/>
              <a:t>自动关闭，所以软件中断方式常被用于系统调用。</a:t>
            </a:r>
            <a:endParaRPr lang="zh-CN" altLang="en-US" sz="2400" b="1" dirty="0"/>
          </a:p>
          <a:p>
            <a:pPr>
              <a:lnSpc>
                <a:spcPct val="150000"/>
              </a:lnSpc>
            </a:pPr>
            <a:endParaRPr lang="zh-CN" altLang="en-US" sz="2400" b="1" dirty="0"/>
          </a:p>
          <a:p>
            <a:pPr>
              <a:lnSpc>
                <a:spcPct val="150000"/>
              </a:lnSpc>
              <a:buFont typeface="Wingdings" panose="05000000000000000000" pitchFamily="2" charset="2"/>
              <a:buChar char="Ø"/>
            </a:pPr>
            <a:r>
              <a:rPr lang="en-US" altLang="zh-CN" sz="2400" b="1" dirty="0"/>
              <a:t>SWI</a:t>
            </a:r>
            <a:r>
              <a:rPr lang="zh-CN" altLang="en-US" sz="2400" b="1" dirty="0"/>
              <a:t>处理程序通过执行下面的指令返回：</a:t>
            </a:r>
            <a:endParaRPr lang="zh-CN" altLang="en-US" sz="2400" b="1" dirty="0"/>
          </a:p>
          <a:p>
            <a:pPr>
              <a:lnSpc>
                <a:spcPct val="150000"/>
              </a:lnSpc>
              <a:buFont typeface="Wingdings" panose="05000000000000000000" pitchFamily="2" charset="2"/>
              <a:buNone/>
            </a:pPr>
            <a:r>
              <a:rPr lang="zh-CN" altLang="en-US" sz="2400" b="1" dirty="0"/>
              <a:t>    </a:t>
            </a:r>
            <a:r>
              <a:rPr lang="en-US" altLang="zh-CN" sz="2400" b="1" dirty="0"/>
              <a:t>MOVS   PC</a:t>
            </a:r>
            <a:r>
              <a:rPr lang="zh-CN" altLang="en-US" sz="2400" b="1" dirty="0"/>
              <a:t>，</a:t>
            </a:r>
            <a:r>
              <a:rPr lang="en-US" altLang="zh-CN" sz="2400" b="1" dirty="0"/>
              <a:t>R14_svc</a:t>
            </a:r>
            <a:endParaRPr lang="en-US" altLang="zh-CN" sz="2400" b="1" dirty="0"/>
          </a:p>
          <a:p>
            <a:pPr>
              <a:lnSpc>
                <a:spcPct val="150000"/>
              </a:lnSpc>
            </a:pPr>
            <a:endParaRPr lang="en-US" altLang="zh-CN" b="1" dirty="0"/>
          </a:p>
        </p:txBody>
      </p:sp>
      <p:sp>
        <p:nvSpPr>
          <p:cNvPr id="6" name="灯片编号占位符 2"/>
          <p:cNvSpPr>
            <a:spLocks noGrp="1"/>
          </p:cNvSpPr>
          <p:nvPr>
            <p:ph type="sldNum" sz="quarter" idx="11"/>
          </p:nvPr>
        </p:nvSpPr>
        <p:spPr/>
        <p:txBody>
          <a:bodyPr/>
          <a:lstStyle/>
          <a:p>
            <a:fld id="{FF89DC1E-B4DE-4FAF-99BD-BE84786F16B6}" type="slidenum">
              <a:rPr lang="en-US" altLang="zh-CN"/>
            </a:fld>
            <a:endParaRPr lang="en-US" altLang="zh-CN" b="0"/>
          </a:p>
        </p:txBody>
      </p:sp>
      <p:sp>
        <p:nvSpPr>
          <p:cNvPr id="4" name="圆角矩形 3"/>
          <p:cNvSpPr/>
          <p:nvPr/>
        </p:nvSpPr>
        <p:spPr bwMode="auto">
          <a:xfrm>
            <a:off x="296907" y="1230301"/>
            <a:ext cx="3657600" cy="533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en-US" altLang="zh-CN" sz="2400" b="1" dirty="0">
                <a:solidFill>
                  <a:schemeClr val="tx1"/>
                </a:solidFill>
              </a:rPr>
              <a:t>SWI</a:t>
            </a:r>
            <a:r>
              <a:rPr kumimoji="0" lang="zh-CN" altLang="en-US" sz="2400" b="1" dirty="0">
                <a:solidFill>
                  <a:schemeClr val="tx1"/>
                </a:solidFill>
              </a:rPr>
              <a:t>软件中断异常</a:t>
            </a:r>
            <a:endParaRPr kumimoji="0" lang="zh-CN" altLang="en-US" sz="2400" b="1" dirty="0">
              <a:solidFill>
                <a:schemeClr val="tx1"/>
              </a:solidFill>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902147">
                                            <p:txEl>
                                              <p:pRg st="0" end="0"/>
                                            </p:txEl>
                                          </p:spTgt>
                                        </p:tgtEl>
                                        <p:attrNameLst>
                                          <p:attrName>style.visibility</p:attrName>
                                        </p:attrNameLst>
                                      </p:cBhvr>
                                      <p:to>
                                        <p:strVal val="visible"/>
                                      </p:to>
                                    </p:set>
                                    <p:animEffect transition="in" filter="blinds(horizontal)">
                                      <p:cBhvr>
                                        <p:cTn id="12" dur="500"/>
                                        <p:tgtEl>
                                          <p:spTgt spid="902147">
                                            <p:txEl>
                                              <p:pRg st="0" end="0"/>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902147">
                                            <p:txEl>
                                              <p:pRg st="2" end="2"/>
                                            </p:txEl>
                                          </p:spTgt>
                                        </p:tgtEl>
                                        <p:attrNameLst>
                                          <p:attrName>style.visibility</p:attrName>
                                        </p:attrNameLst>
                                      </p:cBhvr>
                                      <p:to>
                                        <p:strVal val="visible"/>
                                      </p:to>
                                    </p:set>
                                    <p:animEffect transition="in" filter="blinds(horizontal)">
                                      <p:cBhvr>
                                        <p:cTn id="16" dur="500"/>
                                        <p:tgtEl>
                                          <p:spTgt spid="902147">
                                            <p:txEl>
                                              <p:pRg st="2" end="2"/>
                                            </p:txEl>
                                          </p:spTgt>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902147">
                                            <p:txEl>
                                              <p:pRg st="3" end="3"/>
                                            </p:txEl>
                                          </p:spTgt>
                                        </p:tgtEl>
                                        <p:attrNameLst>
                                          <p:attrName>style.visibility</p:attrName>
                                        </p:attrNameLst>
                                      </p:cBhvr>
                                      <p:to>
                                        <p:strVal val="visible"/>
                                      </p:to>
                                    </p:set>
                                    <p:animEffect transition="in" filter="blinds(horizontal)">
                                      <p:cBhvr>
                                        <p:cTn id="20" dur="500"/>
                                        <p:tgtEl>
                                          <p:spTgt spid="902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1" name="内容占位符 2"/>
          <p:cNvSpPr>
            <a:spLocks noGrp="1"/>
          </p:cNvSpPr>
          <p:nvPr>
            <p:ph idx="1"/>
          </p:nvPr>
        </p:nvSpPr>
        <p:spPr>
          <a:xfrm>
            <a:off x="533431" y="1849228"/>
            <a:ext cx="7772400" cy="4114800"/>
          </a:xfrm>
        </p:spPr>
        <p:txBody>
          <a:bodyPr/>
          <a:lstStyle/>
          <a:p>
            <a:pPr>
              <a:lnSpc>
                <a:spcPct val="150000"/>
              </a:lnSpc>
              <a:buFont typeface="Wingdings" panose="05000000000000000000" pitchFamily="2" charset="2"/>
              <a:buChar char="Ø"/>
            </a:pPr>
            <a:r>
              <a:rPr lang="zh-CN" altLang="en-US" sz="2000" b="1" dirty="0"/>
              <a:t>当</a:t>
            </a:r>
            <a:r>
              <a:rPr lang="en-US" altLang="zh-CN" sz="2000" b="1" dirty="0"/>
              <a:t>CPSR</a:t>
            </a:r>
            <a:r>
              <a:rPr lang="zh-CN" altLang="en-US" sz="2000" b="1" dirty="0"/>
              <a:t>中的相应的中断屏蔽被清除时，</a:t>
            </a:r>
            <a:r>
              <a:rPr lang="zh-CN" altLang="en-US" sz="2000" b="1" dirty="0">
                <a:solidFill>
                  <a:srgbClr val="FF0000"/>
                </a:solidFill>
              </a:rPr>
              <a:t>内核的</a:t>
            </a:r>
            <a:r>
              <a:rPr lang="en-US" altLang="zh-CN" sz="2000" b="1" dirty="0" err="1">
                <a:solidFill>
                  <a:srgbClr val="FF0000"/>
                </a:solidFill>
              </a:rPr>
              <a:t>nIRQ</a:t>
            </a:r>
            <a:r>
              <a:rPr lang="zh-CN" altLang="en-US" sz="2000" b="1" dirty="0">
                <a:solidFill>
                  <a:srgbClr val="FF0000"/>
                </a:solidFill>
              </a:rPr>
              <a:t>信号被拉低时</a:t>
            </a:r>
            <a:r>
              <a:rPr lang="zh-CN" altLang="en-US" sz="2000" b="1" dirty="0"/>
              <a:t>可产生</a:t>
            </a:r>
            <a:r>
              <a:rPr lang="en-US" altLang="zh-CN" sz="2000" b="1" dirty="0"/>
              <a:t>IRQ</a:t>
            </a:r>
            <a:r>
              <a:rPr lang="zh-CN" altLang="en-US" sz="2000" b="1" dirty="0"/>
              <a:t>异常；</a:t>
            </a:r>
            <a:endParaRPr lang="zh-CN" altLang="en-US" sz="2000" b="1" dirty="0"/>
          </a:p>
          <a:p>
            <a:pPr>
              <a:lnSpc>
                <a:spcPct val="150000"/>
              </a:lnSpc>
              <a:buFont typeface="Wingdings" panose="05000000000000000000" pitchFamily="2" charset="2"/>
              <a:buChar char="Ø"/>
            </a:pPr>
            <a:r>
              <a:rPr lang="zh-CN" altLang="en-US" sz="2000" b="1" dirty="0"/>
              <a:t>由于</a:t>
            </a:r>
            <a:r>
              <a:rPr lang="en-US" altLang="zh-CN" sz="2000" b="1" dirty="0"/>
              <a:t>ARM</a:t>
            </a:r>
            <a:r>
              <a:rPr lang="zh-CN" altLang="en-US" sz="2000" b="1" dirty="0"/>
              <a:t>处理器的三级流水线结构，当异常发生时，</a:t>
            </a:r>
            <a:r>
              <a:rPr lang="en-US" altLang="zh-CN" sz="2000" b="1" dirty="0"/>
              <a:t>PC</a:t>
            </a:r>
            <a:r>
              <a:rPr lang="zh-CN" altLang="en-US" sz="2000" b="1" dirty="0"/>
              <a:t>的值等于当前执行指令的地址</a:t>
            </a:r>
            <a:r>
              <a:rPr lang="en-US" altLang="zh-CN" sz="2000" b="1" dirty="0"/>
              <a:t>+8</a:t>
            </a:r>
            <a:r>
              <a:rPr lang="zh-CN" altLang="en-US" sz="2000" b="1" dirty="0"/>
              <a:t>（即正确的中断返回地址</a:t>
            </a:r>
            <a:r>
              <a:rPr lang="en-US" altLang="zh-CN" sz="2000" b="1" dirty="0"/>
              <a:t>+4</a:t>
            </a:r>
            <a:r>
              <a:rPr lang="zh-CN" altLang="en-US" sz="2000" b="1" dirty="0"/>
              <a:t>），因此</a:t>
            </a:r>
            <a:r>
              <a:rPr lang="en-US" altLang="zh-CN" sz="2000" b="1" dirty="0"/>
              <a:t>R14</a:t>
            </a:r>
            <a:r>
              <a:rPr lang="zh-CN" altLang="en-US" sz="2000" b="1" dirty="0"/>
              <a:t>保存的值是 中断返回地址</a:t>
            </a:r>
            <a:r>
              <a:rPr lang="en-US" altLang="zh-CN" sz="2000" b="1" dirty="0"/>
              <a:t>+4 </a:t>
            </a:r>
            <a:r>
              <a:rPr lang="zh-CN" altLang="en-US" sz="2000" b="1" dirty="0"/>
              <a:t>，所以当异常要返回时须执行以下指令：</a:t>
            </a:r>
            <a:endParaRPr lang="zh-CN" altLang="en-US" sz="2000" b="1" dirty="0"/>
          </a:p>
          <a:p>
            <a:pPr>
              <a:lnSpc>
                <a:spcPct val="150000"/>
              </a:lnSpc>
              <a:buFont typeface="Wingdings" panose="05000000000000000000" pitchFamily="2" charset="2"/>
              <a:buNone/>
            </a:pPr>
            <a:r>
              <a:rPr lang="zh-CN" altLang="en-US" sz="2000" b="1" dirty="0"/>
              <a:t>     </a:t>
            </a:r>
            <a:r>
              <a:rPr lang="en-US" altLang="zh-CN" sz="2000" b="1" dirty="0"/>
              <a:t>SUBS   PC</a:t>
            </a:r>
            <a:r>
              <a:rPr lang="zh-CN" altLang="en-US" sz="2000" b="1" dirty="0"/>
              <a:t>，</a:t>
            </a:r>
            <a:r>
              <a:rPr lang="en-US" altLang="zh-CN" sz="2000" b="1" dirty="0"/>
              <a:t>R14_irq,#4             </a:t>
            </a:r>
            <a:r>
              <a:rPr lang="zh-CN" altLang="en-US" sz="2000" b="1" dirty="0"/>
              <a:t>；</a:t>
            </a:r>
            <a:r>
              <a:rPr lang="en-US" altLang="zh-CN" sz="2000" b="1" dirty="0"/>
              <a:t>PC=R14 – 4</a:t>
            </a:r>
            <a:endParaRPr lang="en-US" altLang="zh-CN" sz="2000" b="1" dirty="0"/>
          </a:p>
          <a:p>
            <a:pPr>
              <a:lnSpc>
                <a:spcPct val="150000"/>
              </a:lnSpc>
              <a:buFont typeface="Wingdings" panose="05000000000000000000" pitchFamily="2" charset="2"/>
              <a:buChar char="Ø"/>
            </a:pPr>
            <a:r>
              <a:rPr lang="zh-CN" altLang="en-US" sz="2000" b="1" dirty="0"/>
              <a:t>将用户模式下的</a:t>
            </a:r>
            <a:r>
              <a:rPr lang="en-US" altLang="zh-CN" sz="2000" b="1" dirty="0"/>
              <a:t>CPSR</a:t>
            </a:r>
            <a:r>
              <a:rPr lang="zh-CN" altLang="en-US" sz="2000" b="1" dirty="0"/>
              <a:t>保存到</a:t>
            </a:r>
            <a:r>
              <a:rPr lang="en-US" altLang="zh-CN" sz="2000" b="1" dirty="0" err="1"/>
              <a:t>SPSR_irq</a:t>
            </a:r>
            <a:r>
              <a:rPr lang="zh-CN" altLang="en-US" sz="2000" b="1" dirty="0"/>
              <a:t>中；</a:t>
            </a:r>
            <a:endParaRPr lang="zh-CN" altLang="en-US" sz="2000" b="1" dirty="0"/>
          </a:p>
          <a:p>
            <a:pPr>
              <a:lnSpc>
                <a:spcPct val="150000"/>
              </a:lnSpc>
              <a:buFont typeface="Wingdings" panose="05000000000000000000" pitchFamily="2" charset="2"/>
              <a:buChar char="Ø"/>
            </a:pPr>
            <a:r>
              <a:rPr lang="zh-CN" altLang="en-US" sz="2000" b="1" dirty="0"/>
              <a:t>设置</a:t>
            </a:r>
            <a:r>
              <a:rPr lang="en-US" altLang="zh-CN" sz="2000" b="1" dirty="0"/>
              <a:t>PC</a:t>
            </a:r>
            <a:r>
              <a:rPr lang="zh-CN" altLang="en-US" sz="2000" b="1" dirty="0"/>
              <a:t>为</a:t>
            </a:r>
            <a:r>
              <a:rPr lang="en-US" altLang="zh-CN" sz="2000" b="1" dirty="0"/>
              <a:t>IRQ</a:t>
            </a:r>
            <a:r>
              <a:rPr lang="zh-CN" altLang="en-US" sz="2000" b="1" dirty="0"/>
              <a:t>异常处理程序的中断入口向量地址，在</a:t>
            </a:r>
            <a:r>
              <a:rPr lang="en-US" altLang="zh-CN" sz="2000" b="1" dirty="0"/>
              <a:t>IRQ</a:t>
            </a:r>
            <a:r>
              <a:rPr lang="zh-CN" altLang="en-US" sz="2000" b="1" dirty="0"/>
              <a:t>模式下该向量地址为</a:t>
            </a:r>
            <a:r>
              <a:rPr lang="en-US" altLang="zh-CN" sz="2000" b="1" dirty="0"/>
              <a:t>0x00000018</a:t>
            </a:r>
            <a:r>
              <a:rPr lang="zh-CN" altLang="en-US" sz="2000" b="1" dirty="0"/>
              <a:t>。</a:t>
            </a:r>
            <a:endParaRPr lang="zh-CN" altLang="en-US" sz="2000" b="1" dirty="0"/>
          </a:p>
          <a:p>
            <a:pPr>
              <a:lnSpc>
                <a:spcPct val="150000"/>
              </a:lnSpc>
              <a:buFont typeface="Wingdings" panose="05000000000000000000" pitchFamily="2" charset="2"/>
              <a:buNone/>
            </a:pPr>
            <a:endParaRPr lang="zh-CN" altLang="en-US" sz="2000" b="1" dirty="0"/>
          </a:p>
        </p:txBody>
      </p:sp>
      <p:sp>
        <p:nvSpPr>
          <p:cNvPr id="6" name="灯片编号占位符 2"/>
          <p:cNvSpPr>
            <a:spLocks noGrp="1"/>
          </p:cNvSpPr>
          <p:nvPr>
            <p:ph type="sldNum" sz="quarter" idx="11"/>
          </p:nvPr>
        </p:nvSpPr>
        <p:spPr/>
        <p:txBody>
          <a:bodyPr/>
          <a:lstStyle/>
          <a:p>
            <a:fld id="{19E9A7E9-9559-4F3D-9D48-98D5C2C58D58}" type="slidenum">
              <a:rPr lang="en-US" altLang="zh-CN"/>
            </a:fld>
            <a:endParaRPr lang="en-US" altLang="zh-CN" b="0"/>
          </a:p>
        </p:txBody>
      </p:sp>
      <p:sp>
        <p:nvSpPr>
          <p:cNvPr id="4" name="圆角矩形 3"/>
          <p:cNvSpPr/>
          <p:nvPr/>
        </p:nvSpPr>
        <p:spPr bwMode="auto">
          <a:xfrm>
            <a:off x="228600" y="1306513"/>
            <a:ext cx="3657600" cy="533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l">
              <a:defRPr/>
            </a:pPr>
            <a:r>
              <a:rPr kumimoji="0" lang="zh-CN" altLang="en-US" sz="2400" b="1" dirty="0">
                <a:solidFill>
                  <a:schemeClr val="tx1"/>
                </a:solidFill>
              </a:rPr>
              <a:t>中断异常</a:t>
            </a:r>
            <a:endParaRPr kumimoji="0" lang="zh-CN" altLang="en-US" sz="2400" b="1" dirty="0">
              <a:solidFill>
                <a:schemeClr val="tx1"/>
              </a:solidFill>
            </a:endParaRPr>
          </a:p>
        </p:txBody>
      </p:sp>
      <p:sp>
        <p:nvSpPr>
          <p:cNvPr id="9" name="Rectangle 2"/>
          <p:cNvSpPr txBox="1">
            <a:spLocks noChangeArrowheads="1"/>
          </p:cNvSpPr>
          <p:nvPr/>
        </p:nvSpPr>
        <p:spPr bwMode="auto">
          <a:xfrm>
            <a:off x="142844" y="214290"/>
            <a:ext cx="7793037" cy="762000"/>
          </a:xfrm>
          <a:prstGeom prst="rect">
            <a:avLst/>
          </a:prstGeom>
          <a:noFill/>
          <a:ln w="9525">
            <a:noFill/>
            <a:miter lim="800000"/>
          </a:ln>
          <a:effectLst/>
        </p:spPr>
        <p:txBody>
          <a:bodyPr vert="horz" wrap="square" lIns="91440" tIns="45720" rIns="91440" bIns="45720" numCol="1" anchor="b" anchorCtr="0" compatLnSpc="1"/>
          <a:lstStyle/>
          <a:p>
            <a:pPr lvl="0" algn="l"/>
            <a:r>
              <a:rPr kumimoji="0" lang="zh-CN" altLang="en-US" b="1" kern="0" dirty="0" smtClean="0">
                <a:solidFill>
                  <a:schemeClr val="folHlink"/>
                </a:solidFill>
                <a:latin typeface="黑体" panose="02010600030101010101" pitchFamily="2" charset="-122"/>
                <a:ea typeface="黑体" panose="02010600030101010101" pitchFamily="2" charset="-122"/>
                <a:cs typeface="+mj-cs"/>
              </a:rPr>
              <a:t>异常中断处理</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908291">
                                            <p:txEl>
                                              <p:pRg st="0" end="0"/>
                                            </p:txEl>
                                          </p:spTgt>
                                        </p:tgtEl>
                                        <p:attrNameLst>
                                          <p:attrName>style.visibility</p:attrName>
                                        </p:attrNameLst>
                                      </p:cBhvr>
                                      <p:to>
                                        <p:strVal val="visible"/>
                                      </p:to>
                                    </p:set>
                                    <p:animEffect transition="in" filter="blinds(horizontal)">
                                      <p:cBhvr>
                                        <p:cTn id="11" dur="500"/>
                                        <p:tgtEl>
                                          <p:spTgt spid="908291">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08291">
                                            <p:txEl>
                                              <p:pRg st="1" end="1"/>
                                            </p:txEl>
                                          </p:spTgt>
                                        </p:tgtEl>
                                        <p:attrNameLst>
                                          <p:attrName>style.visibility</p:attrName>
                                        </p:attrNameLst>
                                      </p:cBhvr>
                                      <p:to>
                                        <p:strVal val="visible"/>
                                      </p:to>
                                    </p:set>
                                    <p:animEffect transition="in" filter="blinds(horizontal)">
                                      <p:cBhvr>
                                        <p:cTn id="14" dur="500"/>
                                        <p:tgtEl>
                                          <p:spTgt spid="908291">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908291">
                                            <p:txEl>
                                              <p:pRg st="2" end="2"/>
                                            </p:txEl>
                                          </p:spTgt>
                                        </p:tgtEl>
                                        <p:attrNameLst>
                                          <p:attrName>style.visibility</p:attrName>
                                        </p:attrNameLst>
                                      </p:cBhvr>
                                      <p:to>
                                        <p:strVal val="visible"/>
                                      </p:to>
                                    </p:set>
                                    <p:animEffect transition="in" filter="blinds(horizontal)">
                                      <p:cBhvr>
                                        <p:cTn id="17" dur="500"/>
                                        <p:tgtEl>
                                          <p:spTgt spid="9082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08291">
                                            <p:txEl>
                                              <p:pRg st="3" end="3"/>
                                            </p:txEl>
                                          </p:spTgt>
                                        </p:tgtEl>
                                        <p:attrNameLst>
                                          <p:attrName>style.visibility</p:attrName>
                                        </p:attrNameLst>
                                      </p:cBhvr>
                                      <p:to>
                                        <p:strVal val="visible"/>
                                      </p:to>
                                    </p:set>
                                    <p:animEffect transition="in" filter="blinds(horizontal)">
                                      <p:cBhvr>
                                        <p:cTn id="20" dur="500"/>
                                        <p:tgtEl>
                                          <p:spTgt spid="90829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8291">
                                            <p:txEl>
                                              <p:pRg st="4" end="4"/>
                                            </p:txEl>
                                          </p:spTgt>
                                        </p:tgtEl>
                                        <p:attrNameLst>
                                          <p:attrName>style.visibility</p:attrName>
                                        </p:attrNameLst>
                                      </p:cBhvr>
                                      <p:to>
                                        <p:strVal val="visible"/>
                                      </p:to>
                                    </p:set>
                                    <p:animEffect transition="in" filter="blinds(horizontal)">
                                      <p:cBhvr>
                                        <p:cTn id="23" dur="500"/>
                                        <p:tgtEl>
                                          <p:spTgt spid="908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uiExpand="1"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方正水柱简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23496</Words>
  <Application>WPS 演示</Application>
  <PresentationFormat>全屏显示(4:3)</PresentationFormat>
  <Paragraphs>6285</Paragraphs>
  <Slides>102</Slides>
  <Notes>22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15</vt:i4>
      </vt:variant>
      <vt:variant>
        <vt:lpstr>幻灯片标题</vt:lpstr>
      </vt:variant>
      <vt:variant>
        <vt:i4>102</vt:i4>
      </vt:variant>
    </vt:vector>
  </HeadingPairs>
  <TitlesOfParts>
    <vt:vector size="138" baseType="lpstr">
      <vt:lpstr>Arial</vt:lpstr>
      <vt:lpstr>宋体</vt:lpstr>
      <vt:lpstr>Wingdings</vt:lpstr>
      <vt:lpstr>Times New Roman</vt:lpstr>
      <vt:lpstr>方正水柱简体</vt:lpstr>
      <vt:lpstr>微软雅黑</vt:lpstr>
      <vt:lpstr>文鼎中特广告体</vt:lpstr>
      <vt:lpstr>Tahoma</vt:lpstr>
      <vt:lpstr>黑体</vt:lpstr>
      <vt:lpstr>仿宋_GB2312</vt:lpstr>
      <vt:lpstr>Times</vt:lpstr>
      <vt:lpstr>楷体_GB2312</vt:lpstr>
      <vt:lpstr>Times</vt:lpstr>
      <vt:lpstr>Arial Unicode MS</vt:lpstr>
      <vt:lpstr>等线 Light</vt:lpstr>
      <vt:lpstr>微软雅黑 Light</vt:lpstr>
      <vt:lpstr>Courier New</vt:lpstr>
      <vt:lpstr>华文新魏</vt:lpstr>
      <vt:lpstr>Times New Roman</vt:lpstr>
      <vt:lpstr>等线</vt:lpstr>
      <vt:lpstr>Blends</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第2章 嵌入式硬件体系结构及ARM概述</vt:lpstr>
      <vt:lpstr>2.1.1  嵌入式微处理器</vt:lpstr>
      <vt:lpstr>2、微处理器的重要指标</vt:lpstr>
      <vt:lpstr>2.1.2 嵌入式微处理器的流水线技术</vt:lpstr>
      <vt:lpstr>PowerPoint 演示文稿</vt:lpstr>
      <vt:lpstr>PowerPoint 演示文稿</vt:lpstr>
      <vt:lpstr>2.1.3 寄存器与存储器</vt:lpstr>
      <vt:lpstr>PowerPoint 演示文稿</vt:lpstr>
      <vt:lpstr>PowerPoint 演示文稿</vt:lpstr>
      <vt:lpstr>2.1.4  总线</vt:lpstr>
      <vt:lpstr>总线通信协议 </vt:lpstr>
      <vt:lpstr>（1）总线时序协议</vt:lpstr>
      <vt:lpstr>（2）异步时序协议的握手协议</vt:lpstr>
      <vt:lpstr>2.1.5  I/O端口</vt:lpstr>
      <vt:lpstr>PowerPoint 演示文稿</vt:lpstr>
      <vt:lpstr>2.1.6  中断</vt:lpstr>
      <vt:lpstr>PowerPoint 演示文稿</vt:lpstr>
      <vt:lpstr>2.1.7  数据编码</vt:lpstr>
      <vt:lpstr>PowerPoint 演示文稿</vt:lpstr>
      <vt:lpstr>PowerPoint 演示文稿</vt:lpstr>
      <vt:lpstr>1、嵌入式处理器</vt:lpstr>
      <vt:lpstr>2、嵌入式系统中的存储设备</vt:lpstr>
      <vt:lpstr>Flash分为NOR Flash、NAND Flash。 </vt:lpstr>
      <vt:lpstr>3、JTAG接口</vt:lpstr>
      <vt:lpstr>PowerPoint 演示文稿</vt:lpstr>
      <vt:lpstr>第2章 嵌入式硬件体系结构及ARM概述</vt:lpstr>
      <vt:lpstr>2.2.1 ARM处理器的概述 </vt:lpstr>
      <vt:lpstr>2.2.1 ARM处理器的概述 </vt:lpstr>
      <vt:lpstr>2.2.1 ARM处理器的概述 </vt:lpstr>
      <vt:lpstr>ARM微处理器体系</vt:lpstr>
      <vt:lpstr>ARM Cortex系列微处理器是ARM公司推出的第二代微处理器，它的发展历程如图所示。 </vt:lpstr>
      <vt:lpstr>2、微处理器的体系结构 </vt:lpstr>
      <vt:lpstr>3、ARM微处理器的特点</vt:lpstr>
      <vt:lpstr>2.2.2   RISC体系结构                   和ARM设计思想</vt:lpstr>
      <vt:lpstr>1、RISC体系结构</vt:lpstr>
      <vt:lpstr>PowerPoint 演示文稿</vt:lpstr>
      <vt:lpstr>2、ARM设计思想</vt:lpstr>
      <vt:lpstr>2.2.3 ARM体系系列的                        命名规则（拓展）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2.2.4 ARM处理器的                       存储系统（拓展）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ARM处理器的状态（拓展） </vt:lpstr>
      <vt:lpstr>PowerPoint 演示文稿</vt:lpstr>
      <vt:lpstr>PowerPoint 演示文稿</vt:lpstr>
      <vt:lpstr>第2章 嵌入式硬件体系结构及ARM概述</vt:lpstr>
      <vt:lpstr>2.3.1 ARM处理器的                   工作模式（*拓展*）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ARM 的寄存器（扩展）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2.3.3 ARM异常中断处理（加）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开题报告(甘星明)</dc:title>
  <dc:creator>甘星明</dc:creator>
  <cp:lastModifiedBy>海波</cp:lastModifiedBy>
  <cp:revision>1493</cp:revision>
  <cp:lastPrinted>2018-09-03T14:28:00Z</cp:lastPrinted>
  <dcterms:created xsi:type="dcterms:W3CDTF">2002-11-05T08:30:00Z</dcterms:created>
  <dcterms:modified xsi:type="dcterms:W3CDTF">2021-03-24T05:17:31Z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859E4BA59D0C4D37AD756B1F5979C892</vt:lpwstr>
  </property>
</Properties>
</file>