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6"/>
  </p:handoutMasterIdLst>
  <p:sldIdLst>
    <p:sldId id="494" r:id="rId3"/>
    <p:sldId id="861" r:id="rId4"/>
    <p:sldId id="804" r:id="rId6"/>
    <p:sldId id="805" r:id="rId7"/>
    <p:sldId id="806" r:id="rId8"/>
    <p:sldId id="807" r:id="rId9"/>
    <p:sldId id="808" r:id="rId10"/>
    <p:sldId id="810" r:id="rId11"/>
    <p:sldId id="811" r:id="rId12"/>
    <p:sldId id="812" r:id="rId13"/>
    <p:sldId id="862" r:id="rId14"/>
    <p:sldId id="825" r:id="rId15"/>
    <p:sldId id="826" r:id="rId16"/>
    <p:sldId id="827" r:id="rId17"/>
    <p:sldId id="828" r:id="rId18"/>
    <p:sldId id="635" r:id="rId19"/>
    <p:sldId id="590" r:id="rId20"/>
    <p:sldId id="591" r:id="rId21"/>
    <p:sldId id="596" r:id="rId22"/>
    <p:sldId id="597" r:id="rId23"/>
    <p:sldId id="829" r:id="rId24"/>
    <p:sldId id="830" r:id="rId25"/>
    <p:sldId id="598" r:id="rId26"/>
    <p:sldId id="599" r:id="rId27"/>
    <p:sldId id="600" r:id="rId28"/>
    <p:sldId id="602" r:id="rId29"/>
    <p:sldId id="601" r:id="rId30"/>
    <p:sldId id="603" r:id="rId31"/>
    <p:sldId id="609" r:id="rId32"/>
    <p:sldId id="835" r:id="rId33"/>
    <p:sldId id="836" r:id="rId34"/>
    <p:sldId id="837" r:id="rId35"/>
    <p:sldId id="838" r:id="rId36"/>
    <p:sldId id="839" r:id="rId37"/>
    <p:sldId id="845" r:id="rId38"/>
    <p:sldId id="846" r:id="rId39"/>
    <p:sldId id="847" r:id="rId40"/>
    <p:sldId id="848" r:id="rId41"/>
    <p:sldId id="849" r:id="rId42"/>
    <p:sldId id="604" r:id="rId43"/>
    <p:sldId id="605" r:id="rId44"/>
    <p:sldId id="606" r:id="rId45"/>
    <p:sldId id="607" r:id="rId46"/>
    <p:sldId id="608" r:id="rId47"/>
    <p:sldId id="865" r:id="rId48"/>
    <p:sldId id="831" r:id="rId49"/>
    <p:sldId id="832" r:id="rId50"/>
    <p:sldId id="833" r:id="rId51"/>
    <p:sldId id="840" r:id="rId52"/>
    <p:sldId id="841" r:id="rId53"/>
    <p:sldId id="842" r:id="rId54"/>
    <p:sldId id="843" r:id="rId55"/>
    <p:sldId id="844" r:id="rId56"/>
    <p:sldId id="866" r:id="rId57"/>
    <p:sldId id="616" r:id="rId58"/>
    <p:sldId id="637" r:id="rId59"/>
    <p:sldId id="617" r:id="rId60"/>
    <p:sldId id="618" r:id="rId61"/>
    <p:sldId id="859" r:id="rId62"/>
    <p:sldId id="871" r:id="rId63"/>
    <p:sldId id="619" r:id="rId64"/>
    <p:sldId id="867" r:id="rId65"/>
    <p:sldId id="621" r:id="rId66"/>
    <p:sldId id="638" r:id="rId67"/>
    <p:sldId id="622" r:id="rId68"/>
    <p:sldId id="623" r:id="rId69"/>
    <p:sldId id="624" r:id="rId70"/>
    <p:sldId id="868" r:id="rId71"/>
    <p:sldId id="627" r:id="rId72"/>
    <p:sldId id="628" r:id="rId73"/>
    <p:sldId id="629" r:id="rId74"/>
    <p:sldId id="863" r:id="rId75"/>
    <p:sldId id="729" r:id="rId76"/>
    <p:sldId id="730" r:id="rId77"/>
    <p:sldId id="737" r:id="rId78"/>
    <p:sldId id="738" r:id="rId79"/>
    <p:sldId id="736" r:id="rId80"/>
    <p:sldId id="647" r:id="rId81"/>
    <p:sldId id="641" r:id="rId82"/>
    <p:sldId id="740" r:id="rId83"/>
    <p:sldId id="739" r:id="rId84"/>
    <p:sldId id="643" r:id="rId85"/>
    <p:sldId id="779" r:id="rId86"/>
    <p:sldId id="776" r:id="rId87"/>
    <p:sldId id="851" r:id="rId88"/>
    <p:sldId id="864" r:id="rId89"/>
    <p:sldId id="853" r:id="rId90"/>
    <p:sldId id="854" r:id="rId91"/>
    <p:sldId id="855" r:id="rId92"/>
    <p:sldId id="856" r:id="rId93"/>
    <p:sldId id="857" r:id="rId94"/>
    <p:sldId id="858" r:id="rId9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0000FF"/>
    <a:srgbClr val="003366"/>
    <a:srgbClr val="000008"/>
    <a:srgbClr val="FF5050"/>
    <a:srgbClr val="99CCFF"/>
    <a:srgbClr val="0055F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081" autoAdjust="0"/>
  </p:normalViewPr>
  <p:slideViewPr>
    <p:cSldViewPr>
      <p:cViewPr varScale="1">
        <p:scale>
          <a:sx n="81" d="100"/>
          <a:sy n="81" d="100"/>
        </p:scale>
        <p:origin x="15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5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84"/>
    </p:cViewPr>
  </p:sorterViewPr>
  <p:notesViewPr>
    <p:cSldViewPr>
      <p:cViewPr varScale="1">
        <p:scale>
          <a:sx n="81" d="100"/>
          <a:sy n="81" d="100"/>
        </p:scale>
        <p:origin x="-123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8DF81-0CD1-49BE-B4DF-7DC3028B4BA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3ABF1C5-6607-4F3E-9B8F-187166E021C7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5050"/>
              </a:solidFill>
            </a:rPr>
            <a:t>操作演示</a:t>
          </a:r>
          <a:endParaRPr lang="zh-CN" altLang="en-US" b="1" dirty="0">
            <a:solidFill>
              <a:srgbClr val="FF5050"/>
            </a:solidFill>
          </a:endParaRPr>
        </a:p>
      </dgm:t>
    </dgm:pt>
    <dgm:pt modelId="{6CF8B54F-CF06-4DBC-8E1C-C0B89D6F0D31}" cxnId="{ABD3A719-B7AC-41DB-9518-71ECB9E8D890}" type="parTrans">
      <dgm:prSet/>
      <dgm:spPr/>
      <dgm:t>
        <a:bodyPr/>
        <a:lstStyle/>
        <a:p>
          <a:endParaRPr lang="zh-CN" altLang="en-US"/>
        </a:p>
      </dgm:t>
    </dgm:pt>
    <dgm:pt modelId="{A521A80E-9642-4F44-8F09-CA9015AA6F40}" cxnId="{ABD3A719-B7AC-41DB-9518-71ECB9E8D890}" type="sibTrans">
      <dgm:prSet/>
      <dgm:spPr/>
      <dgm:t>
        <a:bodyPr/>
        <a:lstStyle/>
        <a:p>
          <a:endParaRPr lang="zh-CN" altLang="en-US"/>
        </a:p>
      </dgm:t>
    </dgm:pt>
    <dgm:pt modelId="{EF61488E-CF11-45C5-AFCB-942F7D0A789C}" type="pres">
      <dgm:prSet presAssocID="{5D18DF81-0CD1-49BE-B4DF-7DC3028B4BA4}" presName="arrowDiagram" presStyleCnt="0">
        <dgm:presLayoutVars>
          <dgm:chMax val="5"/>
          <dgm:dir/>
          <dgm:resizeHandles val="exact"/>
        </dgm:presLayoutVars>
      </dgm:prSet>
      <dgm:spPr/>
    </dgm:pt>
    <dgm:pt modelId="{A79DE4B4-5B99-4700-9681-4432A020B53C}" type="pres">
      <dgm:prSet presAssocID="{5D18DF81-0CD1-49BE-B4DF-7DC3028B4BA4}" presName="arrow" presStyleLbl="bgShp" presStyleIdx="0" presStyleCnt="1" custLinFactNeighborX="-1863"/>
      <dgm:spPr>
        <a:solidFill>
          <a:srgbClr val="00B050"/>
        </a:solidFill>
        <a:ln>
          <a:solidFill>
            <a:srgbClr val="FF0000"/>
          </a:solidFill>
        </a:ln>
      </dgm:spPr>
    </dgm:pt>
    <dgm:pt modelId="{3220C3A4-B3E7-4D15-9EFB-20A972602A63}" type="pres">
      <dgm:prSet presAssocID="{5D18DF81-0CD1-49BE-B4DF-7DC3028B4BA4}" presName="arrowDiagram1" presStyleCnt="0">
        <dgm:presLayoutVars>
          <dgm:bulletEnabled val="1"/>
        </dgm:presLayoutVars>
      </dgm:prSet>
      <dgm:spPr/>
    </dgm:pt>
    <dgm:pt modelId="{7D0F00E7-C4D6-46A7-91B8-88D9D4F6AF0C}" type="pres">
      <dgm:prSet presAssocID="{A3ABF1C5-6607-4F3E-9B8F-187166E021C7}" presName="bullet1" presStyleLbl="node1" presStyleIdx="0" presStyleCnt="1"/>
      <dgm:spPr/>
    </dgm:pt>
    <dgm:pt modelId="{539259C9-08D5-480C-924A-BE2430E9EEEA}" type="pres">
      <dgm:prSet presAssocID="{A3ABF1C5-6607-4F3E-9B8F-187166E021C7}" presName="textBox1" presStyleLbl="revTx" presStyleIdx="0" presStyleCnt="1" custScaleX="160248" custScaleY="6153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F0B30E-D844-4079-90EA-BB89FC81F605}" type="presOf" srcId="{A3ABF1C5-6607-4F3E-9B8F-187166E021C7}" destId="{539259C9-08D5-480C-924A-BE2430E9EEEA}" srcOrd="0" destOrd="0" presId="urn:microsoft.com/office/officeart/2005/8/layout/arrow2"/>
    <dgm:cxn modelId="{ABD3A719-B7AC-41DB-9518-71ECB9E8D890}" srcId="{5D18DF81-0CD1-49BE-B4DF-7DC3028B4BA4}" destId="{A3ABF1C5-6607-4F3E-9B8F-187166E021C7}" srcOrd="0" destOrd="0" parTransId="{6CF8B54F-CF06-4DBC-8E1C-C0B89D6F0D31}" sibTransId="{A521A80E-9642-4F44-8F09-CA9015AA6F40}"/>
    <dgm:cxn modelId="{D60BEF89-446F-4C59-817F-B3E34456316B}" type="presOf" srcId="{5D18DF81-0CD1-49BE-B4DF-7DC3028B4BA4}" destId="{EF61488E-CF11-45C5-AFCB-942F7D0A789C}" srcOrd="0" destOrd="0" presId="urn:microsoft.com/office/officeart/2005/8/layout/arrow2"/>
    <dgm:cxn modelId="{35AEB51D-2961-4BF4-9F85-9B831FAF5CDB}" type="presParOf" srcId="{EF61488E-CF11-45C5-AFCB-942F7D0A789C}" destId="{A79DE4B4-5B99-4700-9681-4432A020B53C}" srcOrd="0" destOrd="0" presId="urn:microsoft.com/office/officeart/2005/8/layout/arrow2"/>
    <dgm:cxn modelId="{1807FB63-57C3-4412-9864-FD0D9F9A3EF6}" type="presParOf" srcId="{EF61488E-CF11-45C5-AFCB-942F7D0A789C}" destId="{3220C3A4-B3E7-4D15-9EFB-20A972602A63}" srcOrd="1" destOrd="0" presId="urn:microsoft.com/office/officeart/2005/8/layout/arrow2"/>
    <dgm:cxn modelId="{17845BB3-E47A-4A5E-8A8C-4CDDC3E1DF68}" type="presParOf" srcId="{3220C3A4-B3E7-4D15-9EFB-20A972602A63}" destId="{7D0F00E7-C4D6-46A7-91B8-88D9D4F6AF0C}" srcOrd="0" destOrd="0" presId="urn:microsoft.com/office/officeart/2005/8/layout/arrow2"/>
    <dgm:cxn modelId="{C93CD138-E35E-4890-82F4-3102B8B057B2}" type="presParOf" srcId="{3220C3A4-B3E7-4D15-9EFB-20A972602A63}" destId="{539259C9-08D5-480C-924A-BE2430E9EEEA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DE4B4-5B99-4700-9681-4432A020B53C}">
      <dsp:nvSpPr>
        <dsp:cNvPr id="0" name=""/>
        <dsp:cNvSpPr/>
      </dsp:nvSpPr>
      <dsp:spPr>
        <a:xfrm>
          <a:off x="0" y="175121"/>
          <a:ext cx="3833818" cy="2396136"/>
        </a:xfrm>
        <a:prstGeom prst="swooshArrow">
          <a:avLst>
            <a:gd name="adj1" fmla="val 25000"/>
            <a:gd name="adj2" fmla="val 25000"/>
          </a:avLst>
        </a:prstGeom>
        <a:solidFill>
          <a:srgbClr val="00B05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F00E7-C4D6-46A7-91B8-88D9D4F6AF0C}">
      <dsp:nvSpPr>
        <dsp:cNvPr id="0" name=""/>
        <dsp:cNvSpPr/>
      </dsp:nvSpPr>
      <dsp:spPr>
        <a:xfrm>
          <a:off x="2925203" y="661058"/>
          <a:ext cx="283702" cy="2837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259C9-08D5-480C-924A-BE2430E9EEEA}">
      <dsp:nvSpPr>
        <dsp:cNvPr id="0" name=""/>
        <dsp:cNvSpPr/>
      </dsp:nvSpPr>
      <dsp:spPr>
        <a:xfrm>
          <a:off x="1071567" y="1143007"/>
          <a:ext cx="2457446" cy="1088153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0328" bIns="0" numCol="1" spcCol="1270" anchor="t" anchorCtr="0">
          <a:noAutofit/>
        </a:bodyPr>
        <a:lstStyle/>
        <a:p>
          <a:pPr lvl="0" algn="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b="1" kern="1200" dirty="0" smtClean="0">
              <a:solidFill>
                <a:srgbClr val="FF5050"/>
              </a:solidFill>
            </a:rPr>
            <a:t>操作演示</a:t>
          </a:r>
          <a:endParaRPr lang="zh-CN" altLang="en-US" sz="4300" b="1" kern="1200" dirty="0">
            <a:solidFill>
              <a:srgbClr val="FF5050"/>
            </a:solidFill>
          </a:endParaRPr>
        </a:p>
      </dsp:txBody>
      <dsp:txXfrm>
        <a:off x="1124686" y="1196126"/>
        <a:ext cx="2351208" cy="98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parTxLTRAlign" val="r"/>
                    <dgm:param type="parTxRTLAlign" val="r"/>
                    <dgm:param type="txAnchorVert" val="t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2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3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45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49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5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6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7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7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88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92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01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05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1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1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2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3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44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48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57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61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70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74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83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187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" val="t"/>
                          </dgm:alg>
                        </dgm:if>
                        <dgm:else name="Name196">
                          <dgm:alg type="tx">
                            <dgm:param type="parTxLTRAlign" val="l"/>
                            <dgm:param type="parTxRTLAlign" val="l"/>
                            <dgm:param type="txAnchorVert" val="t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parTxLTRAlign" val="l"/>
                            <dgm:param type="parTxRTLAlign" val="r"/>
                            <dgm:param type="txAnchorVertCh" val="b"/>
                            <dgm:param type="txAnchorVert" val="b"/>
                          </dgm:alg>
                        </dgm:if>
                        <dgm:else name="Name200">
                          <dgm:alg type="tx">
                            <dgm:param type="parTxLTRAlign" val="r"/>
                            <dgm:param type="parTxRTLAlign" val="r"/>
                            <dgm:param type="txAnchorVert" val="b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AA2C5-FFEB-4317-AE37-905123FA2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A2BE-8F46-46D6-88CA-2B5CCE2667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47F261-1A46-4EE7-92E8-38CF68948E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200" dirty="0" smtClean="0"/>
              <a:t>基于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的编译器一般都支持汇编语言的程序设计、</a:t>
            </a:r>
            <a:r>
              <a:rPr lang="en-US" altLang="zh-CN" sz="1200" dirty="0" smtClean="0"/>
              <a:t>C/C++</a:t>
            </a:r>
            <a:r>
              <a:rPr lang="zh-CN" altLang="en-US" sz="1200" dirty="0" smtClean="0"/>
              <a:t>语言的程序设计及两者的混合编程。本章介绍</a:t>
            </a:r>
            <a:r>
              <a:rPr lang="en-US" altLang="zh-CN" sz="1200" dirty="0" smtClean="0"/>
              <a:t>ARM</a:t>
            </a:r>
            <a:r>
              <a:rPr lang="zh-CN" altLang="en-US" sz="1200" dirty="0" smtClean="0"/>
              <a:t>的嵌入式程序的基础知识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7F261-1A46-4EE7-92E8-38CF68948E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ChangeArrowheads="1"/>
          </p:cNvSpPr>
          <p:nvPr userDrawn="1"/>
        </p:nvSpPr>
        <p:spPr bwMode="white">
          <a:xfrm>
            <a:off x="2627313" y="692150"/>
            <a:ext cx="6315075" cy="1301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嵌入式系统原理及应用教程</a:t>
            </a:r>
            <a:endParaRPr lang="zh-CN" altLang="en-US" sz="4000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CA3FB00-AEC8-4D31-A107-18E25BE6F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40DA-EB96-4F40-84C4-D5F1041F67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429C6-C7EE-4A8B-920C-0A2E933DE9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6097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AEB68-EDE1-48E0-9731-A062AD7C29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4DD4F-F5BB-4C48-A429-261A158289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6FD8E-BC0E-4FAF-929B-42DBCDE07A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9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EA5F2-D70B-4ADF-8D00-163612D833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F371-DDBB-4ED1-BC19-B8BB83E45E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7537-8E0B-4F5F-BFD9-33F8F2A789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7F327-47C0-400D-A77B-0C0707B3FD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61320-1ABB-4935-A69F-A831F91BA3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E282-F83E-4758-89AA-989A0A7792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9725"/>
            <a:ext cx="822960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一级标题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二级标题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三级标题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0E04964-1779-4DED-89F8-0FA911829D34}" type="slidenum">
              <a:rPr lang="en-US" altLang="zh-CN"/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228600"/>
            <a:ext cx="716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zh-CN" dirty="0" smtClean="0"/>
          </a:p>
        </p:txBody>
      </p:sp>
      <p:sp>
        <p:nvSpPr>
          <p:cNvPr id="10" name="Rectangle 13"/>
          <p:cNvSpPr txBox="1">
            <a:spLocks noChangeArrowheads="1"/>
          </p:cNvSpPr>
          <p:nvPr userDrawn="1"/>
        </p:nvSpPr>
        <p:spPr bwMode="auto">
          <a:xfrm>
            <a:off x="8244205" y="6401008"/>
            <a:ext cx="899592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&lt; </a:t>
            </a:r>
            <a:fld id="{F66EED6D-2BCF-49C3-A2BB-5D9F30128102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</a:fld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 &gt;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228600" y="1071563"/>
            <a:ext cx="86868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Picture 1" descr="C:\Users\Puhb\Pictures\川农图片\川农图标.jp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172406" y="116632"/>
            <a:ext cx="785818" cy="785818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u"/>
        <a:defRPr sz="26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CC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50000"/>
        <a:buFont typeface="Wingdings" panose="05000000000000000000" pitchFamily="2" charset="2"/>
        <a:buChar char="u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E86-E3A8-4193-A1CC-5683A48C4E42}" type="datetime1">
              <a:rPr lang="zh-CN" altLang="en-US" smtClean="0"/>
            </a:fld>
            <a:endParaRPr lang="en-US" altLang="zh-CN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4D6F5C-4C03-4147-A0EF-08368CF5AD09}" type="slidenum">
              <a:rPr lang="en-US" altLang="zh-CN" smtClean="0"/>
            </a:fld>
            <a:endParaRPr lang="en-US" altLang="zh-CN" b="0"/>
          </a:p>
        </p:txBody>
      </p:sp>
      <p:sp>
        <p:nvSpPr>
          <p:cNvPr id="6" name="矩形 5"/>
          <p:cNvSpPr/>
          <p:nvPr/>
        </p:nvSpPr>
        <p:spPr>
          <a:xfrm>
            <a:off x="6143636" y="5795963"/>
            <a:ext cx="2795577" cy="10620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2" descr="1 - 副本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12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2 - 副本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4" descr="3 - 信息学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75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5" descr="4 - 树林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868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" descr="5 - 校庆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03313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9" descr="6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38" y="5765800"/>
            <a:ext cx="1079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4" descr="QQ截图20151206154612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7013" y="215900"/>
            <a:ext cx="32480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214414" y="1857375"/>
            <a:ext cx="6500813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《</a:t>
            </a:r>
            <a:r>
              <a:rPr lang="zh-CN" altLang="en-US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嵌入式系统设计与应用</a:t>
            </a:r>
            <a:r>
              <a:rPr lang="en-US" altLang="zh-CN" sz="4000" b="1" kern="0" dirty="0">
                <a:solidFill>
                  <a:srgbClr val="0000CC"/>
                </a:solidFill>
                <a:latin typeface="Times" pitchFamily="18" charset="0"/>
                <a:ea typeface="+mj-ea"/>
                <a:cs typeface="+mj-cs"/>
              </a:rPr>
              <a:t>》</a:t>
            </a:r>
            <a:endParaRPr lang="en-US" altLang="zh-CN" sz="4000" b="1" kern="0" dirty="0">
              <a:solidFill>
                <a:srgbClr val="0000CC"/>
              </a:solidFill>
              <a:latin typeface="Times" pitchFamily="18" charset="0"/>
              <a:ea typeface="+mj-ea"/>
              <a:cs typeface="+mj-cs"/>
            </a:endParaRPr>
          </a:p>
          <a:p>
            <a:pPr algn="ctr">
              <a:defRPr/>
            </a:pPr>
            <a:endParaRPr lang="zh-CN" altLang="zh-CN" sz="3600" kern="0" dirty="0">
              <a:solidFill>
                <a:schemeClr val="accent1"/>
              </a:solidFill>
              <a:latin typeface="Times" pitchFamily="18" charset="0"/>
              <a:ea typeface="+mj-ea"/>
              <a:cs typeface="+mj-c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93709" y="3071816"/>
            <a:ext cx="7935943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嵌入式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Linux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操作系统</a:t>
            </a:r>
            <a:endParaRPr lang="zh-CN" altLang="zh-CN" sz="32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071688" y="4214813"/>
            <a:ext cx="4929187" cy="584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800" b="1" kern="0" dirty="0">
                <a:solidFill>
                  <a:schemeClr val="accent1">
                    <a:lumMod val="75000"/>
                  </a:schemeClr>
                </a:solidFill>
                <a:latin typeface="楷体_GB2312" panose="02010609030101010101" pitchFamily="49" charset="-122"/>
              </a:rPr>
              <a:t>蒲海波 </a:t>
            </a:r>
            <a:r>
              <a:rPr lang="en-US" altLang="zh-CN" sz="2800" b="1" kern="0" dirty="0">
                <a:solidFill>
                  <a:schemeClr val="accent1">
                    <a:lumMod val="75000"/>
                  </a:schemeClr>
                </a:solidFill>
                <a:latin typeface="Times"/>
              </a:rPr>
              <a:t>puhb@sicau.edu.cn</a:t>
            </a:r>
            <a:endParaRPr lang="en-US" altLang="zh-CN" sz="2800" b="1" kern="0" dirty="0">
              <a:solidFill>
                <a:schemeClr val="accent1">
                  <a:lumMod val="75000"/>
                </a:schemeClr>
              </a:solidFill>
              <a:latin typeface="Time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29600" cy="5248275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启动时，</a:t>
            </a:r>
            <a:r>
              <a:rPr lang="zh-CN" altLang="en-US" sz="3200" dirty="0">
                <a:solidFill>
                  <a:srgbClr val="FF0000"/>
                </a:solidFill>
              </a:rPr>
              <a:t>第一个必须挂载的是根文件系统</a:t>
            </a:r>
            <a:r>
              <a:rPr lang="zh-CN" altLang="en-US" sz="3200" dirty="0"/>
              <a:t>；若系统不能从指定设备上挂载根文件系统，则系统会出错而退出启动。之后可以自动或手动挂载其他的文件系统。因此，一个系统中可以同时存在不同的文件系统。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嵌入式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文件系统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3.1 Linux </a:t>
            </a:r>
            <a:r>
              <a:rPr lang="zh-CN" altLang="en-US" sz="3200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的基本概念</a:t>
            </a:r>
            <a:endParaRPr lang="en-US" altLang="zh-CN" sz="3200" b="1" kern="0" dirty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3.2 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常用操作命令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3.3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的文本编辑器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3.4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启动过程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 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嵌入式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操作系统</a:t>
            </a:r>
            <a:endParaRPr lang="zh-CN" altLang="en-US" sz="3600" b="1" kern="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3.2.0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</a:rPr>
              <a:t>Linux </a:t>
            </a:r>
            <a:r>
              <a:rPr lang="zh-CN" altLang="en-US" dirty="0" smtClean="0">
                <a:solidFill>
                  <a:schemeClr val="bg1"/>
                </a:solidFill>
              </a:rPr>
              <a:t>系统环境的搭建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874" y="1052736"/>
            <a:ext cx="8489598" cy="5256584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对于初学者而言，为了能够比较顺畅地从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平台过渡到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平台，建议用虚拟机的方式来安装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环境进行学习。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虚拟机一般使用 </a:t>
            </a:r>
            <a:r>
              <a:rPr lang="en-US" altLang="zh-CN" dirty="0">
                <a:solidFill>
                  <a:srgbClr val="FF3300"/>
                </a:solidFill>
              </a:rPr>
              <a:t>VMware Player</a:t>
            </a:r>
            <a:r>
              <a:rPr lang="zh-CN" altLang="en-US" dirty="0">
                <a:solidFill>
                  <a:srgbClr val="FF3300"/>
                </a:solidFill>
              </a:rPr>
              <a:t>（免费版）</a:t>
            </a:r>
            <a:r>
              <a:rPr lang="zh-CN" altLang="en-US" dirty="0" smtClean="0">
                <a:solidFill>
                  <a:srgbClr val="0000FF"/>
                </a:solidFill>
              </a:rPr>
              <a:t>作为</a:t>
            </a:r>
            <a:r>
              <a:rPr lang="zh-CN" altLang="en-US" dirty="0">
                <a:solidFill>
                  <a:srgbClr val="0000FF"/>
                </a:solidFill>
              </a:rPr>
              <a:t>虚拟机工具软件（用户也可以使用 </a:t>
            </a:r>
            <a:r>
              <a:rPr lang="en-US" altLang="zh-CN" dirty="0">
                <a:solidFill>
                  <a:srgbClr val="0000FF"/>
                </a:solidFill>
              </a:rPr>
              <a:t>VMware </a:t>
            </a:r>
            <a:r>
              <a:rPr lang="zh-CN" altLang="en-US" dirty="0">
                <a:solidFill>
                  <a:srgbClr val="0000FF"/>
                </a:solidFill>
              </a:rPr>
              <a:t>公司所提供的付费版虚拟机软件 </a:t>
            </a:r>
            <a:r>
              <a:rPr lang="en-US" altLang="zh-CN" dirty="0">
                <a:solidFill>
                  <a:srgbClr val="FF3300"/>
                </a:solidFill>
              </a:rPr>
              <a:t>VMware Workstation </a:t>
            </a:r>
            <a:r>
              <a:rPr lang="zh-CN" altLang="en-US" dirty="0">
                <a:solidFill>
                  <a:srgbClr val="0000FF"/>
                </a:solidFill>
              </a:rPr>
              <a:t>代替 </a:t>
            </a:r>
            <a:r>
              <a:rPr lang="en-US" altLang="zh-CN" dirty="0">
                <a:solidFill>
                  <a:srgbClr val="0000FF"/>
                </a:solidFill>
              </a:rPr>
              <a:t>VMware Player</a:t>
            </a:r>
            <a:r>
              <a:rPr lang="zh-CN" altLang="en-US" dirty="0">
                <a:solidFill>
                  <a:srgbClr val="0000FF"/>
                </a:solidFill>
              </a:rPr>
              <a:t>）。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7842" r="4599" b="5893"/>
          <a:stretch>
            <a:fillRect/>
          </a:stretch>
        </p:blipFill>
        <p:spPr>
          <a:xfrm>
            <a:off x="2771800" y="5257265"/>
            <a:ext cx="1440160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3.2.0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</a:rPr>
              <a:t>Linux </a:t>
            </a:r>
            <a:r>
              <a:rPr lang="zh-CN" altLang="en-US" dirty="0" smtClean="0">
                <a:solidFill>
                  <a:schemeClr val="bg1"/>
                </a:solidFill>
              </a:rPr>
              <a:t>系统环境的搭建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874" y="1052736"/>
            <a:ext cx="8489598" cy="5256584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 smtClean="0"/>
              <a:t>Linux</a:t>
            </a:r>
            <a:r>
              <a:rPr lang="zh-CN" altLang="en-US" sz="2800" dirty="0" smtClean="0"/>
              <a:t>平台可选择</a:t>
            </a:r>
            <a:r>
              <a:rPr lang="en-US" altLang="zh-CN" sz="2800" dirty="0" smtClean="0"/>
              <a:t>Ubuntu</a:t>
            </a:r>
            <a:r>
              <a:rPr lang="zh-CN" altLang="en-US" sz="2800" dirty="0" smtClean="0"/>
              <a:t>，安装包可从其网站（</a:t>
            </a:r>
            <a:r>
              <a:rPr lang="en-US" altLang="zh-CN" sz="2000" dirty="0"/>
              <a:t>http://releases.ubuntu.com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http://www.ubuntu.org.cn/download</a:t>
            </a:r>
            <a:r>
              <a:rPr lang="zh-CN" altLang="en-US" sz="2800" dirty="0" smtClean="0"/>
              <a:t>）上下载。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996952"/>
            <a:ext cx="3403104" cy="37328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620407"/>
            <a:ext cx="4660437" cy="3109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3.2.0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</a:rPr>
              <a:t>Linux </a:t>
            </a:r>
            <a:r>
              <a:rPr lang="zh-CN" altLang="en-US" dirty="0" smtClean="0">
                <a:solidFill>
                  <a:schemeClr val="bg1"/>
                </a:solidFill>
              </a:rPr>
              <a:t>系统环境的搭建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874" y="1052736"/>
            <a:ext cx="8489598" cy="5256584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版本区别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09" y="2780928"/>
            <a:ext cx="7532181" cy="1224136"/>
          </a:xfrm>
          <a:prstGeom prst="rect">
            <a:avLst/>
          </a:prstGeom>
        </p:spPr>
      </p:pic>
      <p:sp>
        <p:nvSpPr>
          <p:cNvPr id="5" name="线形标注 2 4"/>
          <p:cNvSpPr/>
          <p:nvPr/>
        </p:nvSpPr>
        <p:spPr>
          <a:xfrm>
            <a:off x="3707904" y="1891471"/>
            <a:ext cx="2592288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715"/>
              <a:gd name="adj6" fmla="val -49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纯命令版</a:t>
            </a:r>
            <a:endParaRPr lang="zh-CN" altLang="en-US" dirty="0"/>
          </a:p>
        </p:txBody>
      </p:sp>
      <p:sp>
        <p:nvSpPr>
          <p:cNvPr id="8" name="线形标注 2 7"/>
          <p:cNvSpPr/>
          <p:nvPr/>
        </p:nvSpPr>
        <p:spPr>
          <a:xfrm>
            <a:off x="2915553" y="5949009"/>
            <a:ext cx="2592288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5191"/>
              <a:gd name="adj6" fmla="val -25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图形界面版</a:t>
            </a:r>
            <a:endParaRPr lang="zh-CN" altLang="en-US" dirty="0"/>
          </a:p>
        </p:txBody>
      </p:sp>
      <p:sp>
        <p:nvSpPr>
          <p:cNvPr id="9" name="线形标注 2 8"/>
          <p:cNvSpPr/>
          <p:nvPr/>
        </p:nvSpPr>
        <p:spPr>
          <a:xfrm>
            <a:off x="4716016" y="3986855"/>
            <a:ext cx="2592288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258"/>
              <a:gd name="adj6" fmla="val -44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64</a:t>
            </a:r>
            <a:r>
              <a:rPr lang="zh-CN" altLang="en-US" dirty="0" smtClean="0"/>
              <a:t>位操作系统</a:t>
            </a:r>
            <a:endParaRPr lang="zh-CN" altLang="en-US" dirty="0"/>
          </a:p>
        </p:txBody>
      </p:sp>
      <p:sp>
        <p:nvSpPr>
          <p:cNvPr id="3" name="线形标注 2 2"/>
          <p:cNvSpPr/>
          <p:nvPr/>
        </p:nvSpPr>
        <p:spPr>
          <a:xfrm>
            <a:off x="4716413" y="4967934"/>
            <a:ext cx="2592288" cy="86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9008"/>
              <a:gd name="adj6" fmla="val -64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32</a:t>
            </a:r>
            <a:r>
              <a:rPr lang="zh-CN" altLang="en-US" dirty="0" smtClean="0"/>
              <a:t>位操作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3.2.0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 smtClean="0">
                <a:solidFill>
                  <a:schemeClr val="bg1"/>
                </a:solidFill>
              </a:rPr>
              <a:t>Linux </a:t>
            </a:r>
            <a:r>
              <a:rPr lang="zh-CN" altLang="en-US" dirty="0" smtClean="0">
                <a:solidFill>
                  <a:schemeClr val="bg1"/>
                </a:solidFill>
              </a:rPr>
              <a:t>系统环境的搭建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874" y="1052736"/>
            <a:ext cx="8489598" cy="5256584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 smtClean="0"/>
              <a:t>在虚拟机中安装</a:t>
            </a:r>
            <a:r>
              <a:rPr lang="en-US" altLang="zh-CN" sz="2800" dirty="0" smtClean="0"/>
              <a:t>Ubuntu Server</a:t>
            </a:r>
            <a:r>
              <a:rPr lang="zh-CN" altLang="en-US" sz="2800" dirty="0" smtClean="0"/>
              <a:t>版</a:t>
            </a:r>
            <a:endParaRPr lang="en-US" altLang="zh-CN" sz="2800" dirty="0" smtClean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000" dirty="0" smtClean="0">
                <a:solidFill>
                  <a:srgbClr val="FF3300"/>
                </a:solidFill>
              </a:rPr>
              <a:t>操作演示</a:t>
            </a:r>
            <a:endParaRPr lang="en-US" altLang="zh-CN" sz="4000" dirty="0" smtClean="0">
              <a:solidFill>
                <a:srgbClr val="FF33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3.2.1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文件及目录操作命令</a:t>
            </a:r>
            <a:endParaRPr lang="zh-CN" altLang="en-US" sz="24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3.2.2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磁盘及系统操作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3.2.3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文件压缩及解压命令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3.2.4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网络命令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3.2.5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帮助命令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3.2 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常用操作命令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395435"/>
            <a:ext cx="7972452" cy="5248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pwd</a:t>
            </a:r>
            <a:r>
              <a:rPr lang="zh-CN" altLang="en-US" sz="2000" dirty="0" smtClean="0"/>
              <a:t>：显示用户当前所处的目录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ls</a:t>
            </a:r>
            <a:r>
              <a:rPr lang="zh-CN" altLang="en-US" sz="2000" dirty="0" smtClean="0"/>
              <a:t>：列出目录下的文件清单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cd</a:t>
            </a:r>
            <a:r>
              <a:rPr lang="zh-CN" altLang="en-US" sz="2000" dirty="0" smtClean="0"/>
              <a:t>：改变当前目录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mkdir</a:t>
            </a:r>
            <a:r>
              <a:rPr lang="zh-CN" altLang="en-US" sz="2000" dirty="0" smtClean="0"/>
              <a:t>：建立目录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rmdir</a:t>
            </a:r>
            <a:r>
              <a:rPr lang="zh-CN" altLang="en-US" sz="2000" dirty="0" smtClean="0"/>
              <a:t>命令 ：删除目录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cp</a:t>
            </a:r>
            <a:r>
              <a:rPr lang="zh-CN" altLang="en-US" sz="2000" dirty="0" smtClean="0"/>
              <a:t>：拷贝文件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rm</a:t>
            </a:r>
            <a:r>
              <a:rPr lang="zh-CN" altLang="en-US" sz="2000" dirty="0" smtClean="0"/>
              <a:t>：删除文件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目录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mv</a:t>
            </a:r>
            <a:r>
              <a:rPr lang="zh-CN" altLang="en-US" sz="2000" dirty="0" smtClean="0"/>
              <a:t>命令：移动文件或目录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find</a:t>
            </a:r>
            <a:r>
              <a:rPr lang="zh-CN" altLang="en-US" sz="2000" dirty="0" smtClean="0"/>
              <a:t>：查找文件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err="1" smtClean="0"/>
              <a:t>grep</a:t>
            </a:r>
            <a:r>
              <a:rPr lang="zh-CN" altLang="en-US" sz="2000" dirty="0" smtClean="0"/>
              <a:t>：按内容查找文件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which</a:t>
            </a:r>
            <a:r>
              <a:rPr lang="zh-CN" altLang="en-US" sz="2000" dirty="0" smtClean="0"/>
              <a:t>命令：确定程序的具体位置 </a:t>
            </a:r>
            <a:endParaRPr lang="zh-CN" altLang="en-US" sz="20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 smtClean="0"/>
              <a:t>stat</a:t>
            </a:r>
            <a:r>
              <a:rPr lang="zh-CN" altLang="en-US" sz="2000" dirty="0" smtClean="0"/>
              <a:t>命令：显示文件或目录的各种信息 </a:t>
            </a:r>
            <a:endParaRPr lang="zh-CN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1162040"/>
            <a:ext cx="1714512" cy="481010"/>
          </a:xfrm>
          <a:solidFill>
            <a:schemeClr val="tx1">
              <a:lumMod val="9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sz="2800" dirty="0">
                <a:solidFill>
                  <a:srgbClr val="0000CC"/>
                </a:solidFill>
              </a:rPr>
              <a:t>pwd</a:t>
            </a:r>
            <a:r>
              <a:rPr lang="zh-CN" altLang="en-US" sz="2800" dirty="0">
                <a:solidFill>
                  <a:srgbClr val="0000CC"/>
                </a:solidFill>
              </a:rPr>
              <a:t>命令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7421"/>
            <a:ext cx="8229600" cy="35337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功能：该命令显示用户当前所处的目录。如果不知道自己当前所处的目录，就必须使用该命令。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用法：</a:t>
            </a:r>
            <a:r>
              <a:rPr lang="en-US" altLang="zh-CN" dirty="0"/>
              <a:t>pwd 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dirty="0"/>
              <a:t>举例：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dirty="0" err="1">
                <a:solidFill>
                  <a:srgbClr val="C00000"/>
                </a:solidFill>
              </a:rPr>
              <a:t>root@localhost</a:t>
            </a:r>
            <a:r>
              <a:rPr lang="en-US" altLang="zh-CN" dirty="0">
                <a:solidFill>
                  <a:srgbClr val="C00000"/>
                </a:solidFill>
              </a:rPr>
              <a:t> ~]#pwd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/root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说明当前目录是</a:t>
            </a:r>
            <a:r>
              <a:rPr lang="en-US" altLang="zh-CN" dirty="0"/>
              <a:t>/root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5477"/>
            <a:ext cx="8229600" cy="381953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功能：显示指定工作目录中所包含的内容，列出的是文件的名字，而不是文件的内容。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用法：</a:t>
            </a:r>
            <a:r>
              <a:rPr lang="en-US" altLang="zh-CN" dirty="0" err="1"/>
              <a:t>ls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文件目录列表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举例：</a:t>
            </a:r>
            <a:endParaRPr lang="zh-CN" altLang="en-US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$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--version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$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--help | more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3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214422"/>
            <a:ext cx="1285884" cy="4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ls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+mn-ea"/>
              </a:rPr>
              <a:t>3.1 Linux </a:t>
            </a:r>
            <a:r>
              <a:rPr lang="zh-CN" altLang="en-US" sz="3200" b="1" kern="0" dirty="0">
                <a:solidFill>
                  <a:srgbClr val="FF0000"/>
                </a:solidFill>
                <a:latin typeface="+mn-lt"/>
                <a:ea typeface="+mn-ea"/>
              </a:rPr>
              <a:t>的基本概念</a:t>
            </a:r>
            <a:endParaRPr lang="en-US" altLang="zh-CN" sz="3200" b="1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3.2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常用操作命令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3.3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的文本编辑器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3.4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启动过程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 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嵌入式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操作系统</a:t>
            </a:r>
            <a:endParaRPr lang="zh-CN" altLang="en-US" sz="3600" b="1" kern="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1233478"/>
            <a:ext cx="2805114" cy="481010"/>
          </a:xfrm>
        </p:spPr>
        <p:txBody>
          <a:bodyPr/>
          <a:lstStyle/>
          <a:p>
            <a:r>
              <a:rPr lang="zh-CN" altLang="en-US" sz="2000" u="sng" dirty="0">
                <a:solidFill>
                  <a:srgbClr val="0000CC"/>
                </a:solidFill>
                <a:latin typeface="楷体_GB2312" panose="02010609030101010101" pitchFamily="49" charset="-122"/>
              </a:rPr>
              <a:t>常用选项</a:t>
            </a:r>
            <a:endParaRPr lang="zh-CN" altLang="en-US" sz="2000" u="sng" dirty="0">
              <a:solidFill>
                <a:srgbClr val="0000CC"/>
              </a:solidFill>
              <a:latin typeface="楷体_GB2312" panose="02010609030101010101" pitchFamily="49" charset="-122"/>
            </a:endParaRP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80" y="1785926"/>
            <a:ext cx="8015286" cy="467677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-a</a:t>
            </a:r>
            <a:r>
              <a:rPr lang="zh-CN" altLang="en-US" sz="2100" dirty="0">
                <a:solidFill>
                  <a:srgbClr val="FF0000"/>
                </a:solidFill>
              </a:rPr>
              <a:t>：显示所有文件及目录 </a:t>
            </a:r>
            <a:r>
              <a:rPr lang="en-US" altLang="zh-CN" sz="2100" dirty="0">
                <a:solidFill>
                  <a:srgbClr val="FF0000"/>
                </a:solidFill>
              </a:rPr>
              <a:t>(</a:t>
            </a:r>
            <a:r>
              <a:rPr lang="en-US" altLang="zh-CN" sz="2100" dirty="0" err="1">
                <a:solidFill>
                  <a:srgbClr val="FF0000"/>
                </a:solidFill>
              </a:rPr>
              <a:t>ls</a:t>
            </a:r>
            <a:r>
              <a:rPr lang="zh-CN" altLang="en-US" sz="2100" dirty="0">
                <a:solidFill>
                  <a:srgbClr val="FF0000"/>
                </a:solidFill>
              </a:rPr>
              <a:t>规定将文件名或目录名中开头为</a:t>
            </a:r>
            <a:r>
              <a:rPr lang="en-US" altLang="zh-CN" sz="2100" dirty="0">
                <a:solidFill>
                  <a:srgbClr val="FF0000"/>
                </a:solidFill>
              </a:rPr>
              <a:t>"."</a:t>
            </a:r>
            <a:r>
              <a:rPr lang="zh-CN" altLang="en-US" sz="2100" dirty="0">
                <a:solidFill>
                  <a:srgbClr val="FF0000"/>
                </a:solidFill>
              </a:rPr>
              <a:t>的视为隐藏档，不会列出</a:t>
            </a:r>
            <a:r>
              <a:rPr lang="en-US" altLang="zh-CN" sz="2100" dirty="0">
                <a:solidFill>
                  <a:srgbClr val="FF0000"/>
                </a:solidFill>
              </a:rPr>
              <a:t>) </a:t>
            </a:r>
            <a:endParaRPr lang="en-US" altLang="zh-CN" sz="21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100" dirty="0"/>
              <a:t>-A</a:t>
            </a:r>
            <a:r>
              <a:rPr lang="zh-CN" altLang="en-US" sz="2100" dirty="0"/>
              <a:t>：同 </a:t>
            </a:r>
            <a:r>
              <a:rPr lang="en-US" altLang="zh-CN" sz="2100" dirty="0"/>
              <a:t>-a </a:t>
            </a:r>
            <a:r>
              <a:rPr lang="zh-CN" altLang="en-US" sz="2100" dirty="0"/>
              <a:t>，但不列出 </a:t>
            </a:r>
            <a:r>
              <a:rPr lang="en-US" altLang="zh-CN" sz="2100" dirty="0"/>
              <a:t>"." (</a:t>
            </a:r>
            <a:r>
              <a:rPr lang="zh-CN" altLang="en-US" sz="2100" dirty="0"/>
              <a:t>目前目录</a:t>
            </a:r>
            <a:r>
              <a:rPr lang="en-US" altLang="zh-CN" sz="2100" dirty="0"/>
              <a:t>) </a:t>
            </a:r>
            <a:r>
              <a:rPr lang="zh-CN" altLang="en-US" sz="2100" dirty="0"/>
              <a:t>及 </a:t>
            </a:r>
            <a:r>
              <a:rPr lang="en-US" altLang="zh-CN" sz="2100" dirty="0"/>
              <a:t>".." (</a:t>
            </a:r>
            <a:r>
              <a:rPr lang="zh-CN" altLang="en-US" sz="2100" dirty="0"/>
              <a:t>父目录</a:t>
            </a:r>
            <a:r>
              <a:rPr lang="en-US" altLang="zh-CN" sz="2100" dirty="0"/>
              <a:t>) </a:t>
            </a:r>
            <a:endParaRPr lang="en-US" altLang="zh-CN" sz="2100" dirty="0" smtClean="0"/>
          </a:p>
          <a:p>
            <a:pPr>
              <a:spcBef>
                <a:spcPts val="60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-l</a:t>
            </a:r>
            <a:r>
              <a:rPr lang="zh-CN" altLang="en-US" sz="2100" dirty="0">
                <a:solidFill>
                  <a:srgbClr val="FF0000"/>
                </a:solidFill>
              </a:rPr>
              <a:t>：除文件名外，也将文件状态、权限、拥有者、文件大小等信息详细列出 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-R</a:t>
            </a:r>
            <a:r>
              <a:rPr lang="zh-CN" altLang="en-US" sz="2100" dirty="0">
                <a:solidFill>
                  <a:srgbClr val="FF0000"/>
                </a:solidFill>
              </a:rPr>
              <a:t>：递归显示下层子目录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100" dirty="0" smtClean="0"/>
              <a:t>-</a:t>
            </a:r>
            <a:r>
              <a:rPr lang="en-US" altLang="zh-CN" sz="2100" dirty="0"/>
              <a:t>c</a:t>
            </a:r>
            <a:r>
              <a:rPr lang="zh-CN" altLang="en-US" sz="2100" dirty="0"/>
              <a:t>：按列输出，纵向</a:t>
            </a:r>
            <a:r>
              <a:rPr lang="zh-CN" altLang="en-US" sz="2100" dirty="0" smtClean="0"/>
              <a:t>排序</a:t>
            </a:r>
            <a:endParaRPr lang="en-US" altLang="zh-CN" sz="2100" dirty="0" smtClean="0"/>
          </a:p>
          <a:p>
            <a:pPr>
              <a:spcBef>
                <a:spcPts val="600"/>
              </a:spcBef>
            </a:pPr>
            <a:r>
              <a:rPr lang="en-US" altLang="zh-CN" sz="2100" dirty="0" smtClean="0"/>
              <a:t>-</a:t>
            </a:r>
            <a:r>
              <a:rPr lang="en-US" altLang="zh-CN" sz="2100" dirty="0"/>
              <a:t>x</a:t>
            </a:r>
            <a:r>
              <a:rPr lang="zh-CN" altLang="en-US" sz="2100" dirty="0"/>
              <a:t>：按列输出，横向</a:t>
            </a:r>
            <a:r>
              <a:rPr lang="zh-CN" altLang="en-US" sz="2100" dirty="0" smtClean="0"/>
              <a:t>排序</a:t>
            </a:r>
            <a:endParaRPr lang="en-US" altLang="zh-CN" sz="2100" dirty="0" smtClean="0"/>
          </a:p>
          <a:p>
            <a:pPr>
              <a:spcBef>
                <a:spcPts val="600"/>
              </a:spcBef>
            </a:pPr>
            <a:r>
              <a:rPr lang="en-US" altLang="zh-CN" sz="2100" dirty="0"/>
              <a:t>-X</a:t>
            </a:r>
            <a:r>
              <a:rPr lang="zh-CN" altLang="en-US" sz="2100" dirty="0"/>
              <a:t>：按扩展名排序显示</a:t>
            </a:r>
            <a:endParaRPr lang="zh-CN" altLang="en-US" sz="2100" dirty="0"/>
          </a:p>
          <a:p>
            <a:pPr>
              <a:spcBef>
                <a:spcPts val="600"/>
              </a:spcBef>
            </a:pPr>
            <a:r>
              <a:rPr lang="en-US" altLang="zh-CN" sz="2100" dirty="0" smtClean="0"/>
              <a:t>-</a:t>
            </a:r>
            <a:r>
              <a:rPr lang="en-US" altLang="zh-CN" sz="2100" dirty="0"/>
              <a:t>t</a:t>
            </a:r>
            <a:r>
              <a:rPr lang="zh-CN" altLang="en-US" sz="2100" dirty="0"/>
              <a:t>：根据文件建立时间的先后次序列出 </a:t>
            </a:r>
            <a:endParaRPr lang="zh-CN" altLang="en-US" sz="2100" dirty="0"/>
          </a:p>
          <a:p>
            <a:pPr>
              <a:spcBef>
                <a:spcPts val="60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--</a:t>
            </a:r>
            <a:r>
              <a:rPr lang="en-US" altLang="zh-CN" sz="2100" dirty="0">
                <a:solidFill>
                  <a:srgbClr val="FF0000"/>
                </a:solidFill>
              </a:rPr>
              <a:t>help</a:t>
            </a:r>
            <a:r>
              <a:rPr lang="zh-CN" altLang="en-US" sz="2100" dirty="0">
                <a:solidFill>
                  <a:srgbClr val="FF0000"/>
                </a:solidFill>
              </a:rPr>
              <a:t>：显示帮助信息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100" dirty="0"/>
              <a:t>--version</a:t>
            </a:r>
            <a:r>
              <a:rPr lang="zh-CN" altLang="en-US" sz="2100" dirty="0"/>
              <a:t>：显示版本</a:t>
            </a:r>
            <a:r>
              <a:rPr lang="zh-CN" altLang="en-US" sz="2100" dirty="0" smtClean="0"/>
              <a:t>信息</a:t>
            </a:r>
            <a:endParaRPr lang="zh-CN" altLang="en-US" sz="2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214422"/>
            <a:ext cx="128588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638" y="1233478"/>
            <a:ext cx="2805114" cy="481010"/>
          </a:xfrm>
        </p:spPr>
        <p:txBody>
          <a:bodyPr/>
          <a:lstStyle/>
          <a:p>
            <a:r>
              <a:rPr lang="en-US" altLang="zh-CN" sz="2800" u="sng" dirty="0" smtClean="0">
                <a:solidFill>
                  <a:srgbClr val="0000CC"/>
                </a:solidFill>
                <a:latin typeface="楷体_GB2312" panose="02010609030101010101" pitchFamily="49" charset="-122"/>
                <a:cs typeface="Times New Roman" panose="02020603050405020304" pitchFamily="18" charset="0"/>
              </a:rPr>
              <a:t>ls -l</a:t>
            </a:r>
            <a:endParaRPr lang="zh-CN" altLang="en-US" sz="2800" u="sng" dirty="0">
              <a:solidFill>
                <a:srgbClr val="0000CC"/>
              </a:solidFill>
              <a:latin typeface="楷体_GB2312" panose="0201060903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214422"/>
            <a:ext cx="128588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ls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714984"/>
            <a:ext cx="7615233" cy="25061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524719" y="2420888"/>
            <a:ext cx="1728192" cy="587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691680" y="3008186"/>
            <a:ext cx="417023" cy="11213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4435" y="4149080"/>
            <a:ext cx="797206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800" b="1" dirty="0">
                <a:solidFill>
                  <a:srgbClr val="0000FF"/>
                </a:solidFill>
              </a:rPr>
              <a:t>共</a:t>
            </a:r>
            <a:r>
              <a:rPr lang="en-US" altLang="zh-CN" sz="1800" b="1" dirty="0">
                <a:solidFill>
                  <a:srgbClr val="0000FF"/>
                </a:solidFill>
              </a:rPr>
              <a:t>10</a:t>
            </a:r>
            <a:r>
              <a:rPr lang="zh-CN" altLang="en-US" sz="1800" b="1" dirty="0">
                <a:solidFill>
                  <a:srgbClr val="0000FF"/>
                </a:solidFill>
              </a:rPr>
              <a:t>个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字符，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第一</a:t>
            </a:r>
            <a:r>
              <a:rPr lang="zh-CN" altLang="en-US" sz="1800" b="1" dirty="0">
                <a:solidFill>
                  <a:srgbClr val="FF0000"/>
                </a:solidFill>
              </a:rPr>
              <a:t>个表示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文件</a:t>
            </a:r>
            <a:r>
              <a:rPr lang="zh-CN" altLang="en-US" sz="1800" b="1" dirty="0">
                <a:solidFill>
                  <a:srgbClr val="FF0000"/>
                </a:solidFill>
              </a:rPr>
              <a:t>类型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（</a:t>
            </a:r>
            <a:r>
              <a:rPr lang="en-US" altLang="zh-CN" sz="1800" b="1" dirty="0" smtClean="0">
                <a:solidFill>
                  <a:srgbClr val="0000FF"/>
                </a:solidFill>
                <a:sym typeface="+mn-ea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sym typeface="+mn-ea"/>
              </a:rPr>
              <a:t>表示普通文件，</a:t>
            </a:r>
            <a:r>
              <a:rPr lang="en-US" altLang="zh-CN" sz="1800" b="1" dirty="0">
                <a:solidFill>
                  <a:srgbClr val="0000FF"/>
                </a:solidFill>
              </a:rPr>
              <a:t>d</a:t>
            </a:r>
            <a:r>
              <a:rPr lang="zh-CN" altLang="en-US" sz="1800" b="1" dirty="0">
                <a:solidFill>
                  <a:srgbClr val="0000FF"/>
                </a:solidFill>
              </a:rPr>
              <a:t>表示文件夹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b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表示块设备文件，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表示字符设备文件，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l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表示链接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文件）</a:t>
            </a:r>
            <a:endParaRPr lang="en-US" altLang="zh-CN" sz="1800" b="1" dirty="0" smtClean="0">
              <a:solidFill>
                <a:srgbClr val="0000FF"/>
              </a:solidFill>
            </a:endParaRPr>
          </a:p>
          <a:p>
            <a:pPr latinLnBrk="1"/>
            <a:r>
              <a:rPr lang="zh-CN" altLang="en-US" sz="1800" b="1" dirty="0" smtClean="0">
                <a:solidFill>
                  <a:srgbClr val="0000FF"/>
                </a:solidFill>
              </a:rPr>
              <a:t>剩下</a:t>
            </a:r>
            <a:r>
              <a:rPr lang="zh-CN" altLang="en-US" sz="1800" b="1" dirty="0">
                <a:solidFill>
                  <a:srgbClr val="0000FF"/>
                </a:solidFill>
              </a:rPr>
              <a:t>的</a:t>
            </a:r>
            <a:r>
              <a:rPr lang="en-US" altLang="zh-CN" sz="1800" b="1" dirty="0">
                <a:solidFill>
                  <a:srgbClr val="0000FF"/>
                </a:solidFill>
              </a:rPr>
              <a:t>9</a:t>
            </a:r>
            <a:r>
              <a:rPr lang="zh-CN" altLang="en-US" sz="1800" b="1" dirty="0">
                <a:solidFill>
                  <a:srgbClr val="0000FF"/>
                </a:solidFill>
              </a:rPr>
              <a:t>个分成三组。每组中三个分别</a:t>
            </a:r>
            <a:r>
              <a:rPr lang="zh-CN" altLang="en-US" sz="1800" b="1" dirty="0">
                <a:solidFill>
                  <a:srgbClr val="FF0000"/>
                </a:solidFill>
              </a:rPr>
              <a:t>表示</a:t>
            </a:r>
            <a:r>
              <a:rPr lang="en-US" altLang="zh-CN" sz="1800" b="1" dirty="0">
                <a:solidFill>
                  <a:srgbClr val="FF0000"/>
                </a:solidFill>
              </a:rPr>
              <a:t>r</a:t>
            </a:r>
            <a:r>
              <a:rPr lang="zh-CN" altLang="en-US" sz="1800" b="1" dirty="0">
                <a:solidFill>
                  <a:srgbClr val="FF0000"/>
                </a:solidFill>
              </a:rPr>
              <a:t>可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读，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w</a:t>
            </a:r>
            <a:r>
              <a:rPr lang="zh-CN" altLang="en-US" sz="1800" b="1" dirty="0">
                <a:solidFill>
                  <a:srgbClr val="FF0000"/>
                </a:solidFill>
              </a:rPr>
              <a:t>可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写，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x</a:t>
            </a:r>
            <a:r>
              <a:rPr lang="zh-CN" altLang="en-US" sz="1800" b="1" dirty="0">
                <a:solidFill>
                  <a:srgbClr val="FF0000"/>
                </a:solidFill>
              </a:rPr>
              <a:t>可执行</a:t>
            </a:r>
            <a:r>
              <a:rPr lang="zh-CN" altLang="en-US" sz="1800" b="1" dirty="0">
                <a:solidFill>
                  <a:srgbClr val="0000FF"/>
                </a:solidFill>
              </a:rPr>
              <a:t>。如果是字母表示有这个权限，如果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是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- 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表示</a:t>
            </a:r>
            <a:r>
              <a:rPr lang="zh-CN" altLang="en-US" sz="1800" b="1" dirty="0">
                <a:solidFill>
                  <a:srgbClr val="0000FF"/>
                </a:solidFill>
              </a:rPr>
              <a:t>没这个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权限。文件权限也可用数字表示。</a:t>
            </a:r>
            <a:endParaRPr lang="zh-CN" altLang="en-US" sz="1800" b="1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0" y="5361982"/>
            <a:ext cx="8690876" cy="151456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404664"/>
            <a:ext cx="3960440" cy="522818"/>
          </a:xfrm>
        </p:spPr>
        <p:txBody>
          <a:bodyPr/>
          <a:lstStyle/>
          <a:p>
            <a:r>
              <a:rPr lang="zh-CN" altLang="en-US" sz="2800" u="sng" dirty="0" smtClean="0">
                <a:solidFill>
                  <a:srgbClr val="FF3300"/>
                </a:solidFill>
                <a:latin typeface="楷体_GB2312" panose="02010609030101010101" pitchFamily="49" charset="-122"/>
                <a:cs typeface="Times New Roman" panose="02020603050405020304" pitchFamily="18" charset="0"/>
              </a:rPr>
              <a:t>文件权限的对应关系</a:t>
            </a:r>
            <a:endParaRPr lang="zh-CN" altLang="en-US" sz="2800" u="sng" dirty="0">
              <a:solidFill>
                <a:srgbClr val="FF3300"/>
              </a:solidFill>
              <a:latin typeface="楷体_GB2312" panose="0201060903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9205" y="1268760"/>
          <a:ext cx="7632849" cy="412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/>
                <a:gridCol w="2544283"/>
                <a:gridCol w="2544283"/>
              </a:tblGrid>
              <a:tr h="611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字符表示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数字表示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对应权限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无权限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只执行（目录：进入）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只写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只读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写和执行</a:t>
                      </a:r>
                      <a:endParaRPr lang="en-US" altLang="zh-CN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读和执行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rw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读、写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rwx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读、写和执行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899592" y="5517232"/>
            <a:ext cx="8015286" cy="9773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 sz="2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CC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 sz="2400" b="1">
                <a:solidFill>
                  <a:srgbClr val="0000CC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100" kern="0" dirty="0" smtClean="0">
                <a:solidFill>
                  <a:srgbClr val="FF0000"/>
                </a:solidFill>
              </a:rPr>
              <a:t>600 </a:t>
            </a:r>
            <a:r>
              <a:rPr lang="zh-CN" altLang="en-US" sz="2100" kern="0" dirty="0" smtClean="0">
                <a:solidFill>
                  <a:srgbClr val="0000FF"/>
                </a:solidFill>
              </a:rPr>
              <a:t>表示拥有者具有读写权限，其它用户无任何权限</a:t>
            </a:r>
            <a:endParaRPr lang="en-US" altLang="zh-CN" sz="2100" kern="0" dirty="0" smtClean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100" kern="0" dirty="0" smtClean="0">
                <a:solidFill>
                  <a:srgbClr val="FF0000"/>
                </a:solidFill>
              </a:rPr>
              <a:t>777 </a:t>
            </a:r>
            <a:r>
              <a:rPr lang="zh-CN" altLang="en-US" sz="2100" kern="0" dirty="0" smtClean="0">
                <a:solidFill>
                  <a:srgbClr val="0000FF"/>
                </a:solidFill>
              </a:rPr>
              <a:t>表示拥有者、同组用户、其他用户均具有所有权限</a:t>
            </a:r>
            <a:endParaRPr lang="zh-CN" altLang="en-US" sz="210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50006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dirty="0"/>
              <a:t>功能：该命令改变当前所处的目录。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zh-CN" altLang="en-US" sz="2000" dirty="0"/>
              <a:t>用法：</a:t>
            </a:r>
            <a:r>
              <a:rPr lang="en-US" altLang="zh-CN" sz="2000" dirty="0" err="1"/>
              <a:t>cd</a:t>
            </a:r>
            <a:r>
              <a:rPr lang="en-US" altLang="zh-CN" sz="2000" dirty="0"/>
              <a:t> [-L] [-P] [dir]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1800" dirty="0"/>
              <a:t>dir</a:t>
            </a:r>
            <a:r>
              <a:rPr lang="zh-CN" altLang="en-US" sz="1800" dirty="0"/>
              <a:t>指出要进入的目标目录。</a:t>
            </a:r>
            <a:endParaRPr lang="zh-CN" altLang="en-US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如果</a:t>
            </a:r>
            <a:r>
              <a:rPr lang="en-US" altLang="zh-CN" sz="1800" dirty="0"/>
              <a:t>dir</a:t>
            </a:r>
            <a:r>
              <a:rPr lang="zh-CN" altLang="en-US" sz="1800" dirty="0"/>
              <a:t>为</a:t>
            </a:r>
            <a:r>
              <a:rPr lang="zh-CN" altLang="en-US" sz="1800" dirty="0">
                <a:latin typeface="Arial" panose="020B0604020202020204"/>
              </a:rPr>
              <a:t>“</a:t>
            </a:r>
            <a:r>
              <a:rPr lang="en-US" altLang="zh-CN" sz="1800" dirty="0"/>
              <a:t>..</a:t>
            </a:r>
            <a:r>
              <a:rPr lang="en-US" altLang="zh-CN" sz="1800" dirty="0">
                <a:latin typeface="Arial" panose="020B0604020202020204"/>
              </a:rPr>
              <a:t>”</a:t>
            </a:r>
            <a:r>
              <a:rPr lang="zh-CN" altLang="en-US" sz="1800" dirty="0"/>
              <a:t>，则进入上一级目录，如果</a:t>
            </a:r>
            <a:r>
              <a:rPr lang="en-US" altLang="zh-CN" sz="1800" dirty="0"/>
              <a:t>dir</a:t>
            </a:r>
            <a:r>
              <a:rPr lang="zh-CN" altLang="en-US" sz="1800" dirty="0"/>
              <a:t>为</a:t>
            </a:r>
            <a:r>
              <a:rPr lang="zh-CN" altLang="en-US" sz="1800" dirty="0">
                <a:latin typeface="Arial" panose="020B0604020202020204"/>
              </a:rPr>
              <a:t>“</a:t>
            </a:r>
            <a:r>
              <a:rPr lang="en-US" altLang="zh-CN" sz="1800" dirty="0"/>
              <a:t>/</a:t>
            </a:r>
            <a:r>
              <a:rPr lang="en-US" altLang="zh-CN" sz="1800" dirty="0">
                <a:latin typeface="Arial" panose="020B0604020202020204"/>
              </a:rPr>
              <a:t>”</a:t>
            </a:r>
            <a:r>
              <a:rPr lang="zh-CN" altLang="en-US" sz="1800" dirty="0"/>
              <a:t>，则进入根目录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不加</a:t>
            </a:r>
            <a:r>
              <a:rPr lang="zh-CN" altLang="en-US" sz="1800" dirty="0" smtClean="0"/>
              <a:t>参数或参数为“</a:t>
            </a:r>
            <a:r>
              <a:rPr lang="en-US" altLang="zh-CN" sz="1800" dirty="0" smtClean="0"/>
              <a:t>~</a:t>
            </a:r>
            <a:r>
              <a:rPr lang="zh-CN" altLang="en-US" sz="1800" dirty="0" smtClean="0"/>
              <a:t>”，</a:t>
            </a:r>
            <a:r>
              <a:rPr lang="zh-CN" altLang="en-US" sz="1800" dirty="0"/>
              <a:t>默认切换到用户主</a:t>
            </a:r>
            <a:r>
              <a:rPr lang="zh-CN" altLang="en-US" sz="1800" dirty="0" smtClean="0"/>
              <a:t>目录</a:t>
            </a:r>
            <a:r>
              <a:rPr lang="zh-CN" altLang="en-US" sz="1800" dirty="0"/>
              <a:t>。</a:t>
            </a:r>
            <a:endParaRPr lang="en-US" altLang="zh-CN" sz="1800" dirty="0" smtClean="0"/>
          </a:p>
          <a:p>
            <a:pPr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000CC"/>
                </a:solidFill>
              </a:rPr>
              <a:t>-L</a:t>
            </a:r>
            <a:r>
              <a:rPr lang="zh-CN" altLang="en-US" sz="1800" dirty="0" smtClean="0">
                <a:solidFill>
                  <a:srgbClr val="0000CC"/>
                </a:solidFill>
              </a:rPr>
              <a:t>：选项强制使用符号连接。</a:t>
            </a:r>
            <a:endParaRPr lang="zh-CN" altLang="en-US" sz="1800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 smtClean="0">
                <a:solidFill>
                  <a:srgbClr val="0000CC"/>
                </a:solidFill>
              </a:rPr>
              <a:t>-</a:t>
            </a:r>
            <a:r>
              <a:rPr lang="en-US" altLang="zh-CN" sz="1800" dirty="0">
                <a:solidFill>
                  <a:srgbClr val="0000CC"/>
                </a:solidFill>
              </a:rPr>
              <a:t>P</a:t>
            </a:r>
            <a:r>
              <a:rPr lang="zh-CN" altLang="en-US" sz="1800" dirty="0">
                <a:solidFill>
                  <a:srgbClr val="0000CC"/>
                </a:solidFill>
              </a:rPr>
              <a:t>：选项使用物理目录结构。</a:t>
            </a:r>
            <a:endParaRPr lang="zh-CN" altLang="en-US" sz="18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/>
              <a:t>举例：列出</a:t>
            </a:r>
            <a:r>
              <a:rPr lang="en-US" altLang="zh-CN" sz="2000" dirty="0"/>
              <a:t>/root</a:t>
            </a:r>
            <a:r>
              <a:rPr lang="zh-CN" altLang="en-US" sz="2000" dirty="0"/>
              <a:t>中的所有文件和目录，进入子目录</a:t>
            </a:r>
            <a:r>
              <a:rPr lang="en-US" altLang="zh-CN" sz="2000" dirty="0"/>
              <a:t>Desktop</a:t>
            </a:r>
            <a:endParaRPr lang="en-US" altLang="zh-CN" sz="20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</a:t>
            </a:r>
            <a:r>
              <a:rPr lang="en-US" altLang="zh-CN" sz="1800" dirty="0" err="1"/>
              <a:t>ls</a:t>
            </a:r>
            <a:endParaRPr lang="en-US" altLang="zh-CN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anaconda-ks.cfg  install.log         scsrun.log  test2     zgj1     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CC"/>
                </a:solidFill>
              </a:rPr>
              <a:t>Desktop          </a:t>
            </a:r>
            <a:r>
              <a:rPr lang="en-US" altLang="zh-CN" sz="1800" dirty="0" err="1">
                <a:solidFill>
                  <a:srgbClr val="0000CC"/>
                </a:solidFill>
              </a:rPr>
              <a:t>qxp</a:t>
            </a:r>
            <a:r>
              <a:rPr lang="en-US" altLang="zh-CN" sz="1800" dirty="0">
                <a:solidFill>
                  <a:srgbClr val="0000CC"/>
                </a:solidFill>
              </a:rPr>
              <a:t>                 test1.c     </a:t>
            </a:r>
            <a:r>
              <a:rPr lang="en-US" altLang="zh-CN" sz="1800" dirty="0" err="1">
                <a:solidFill>
                  <a:srgbClr val="0000CC"/>
                </a:solidFill>
              </a:rPr>
              <a:t>test.c</a:t>
            </a:r>
            <a:r>
              <a:rPr lang="en-US" altLang="zh-CN" sz="1800" dirty="0">
                <a:solidFill>
                  <a:srgbClr val="0000CC"/>
                </a:solidFill>
              </a:rPr>
              <a:t>    zgj.doc</a:t>
            </a:r>
            <a:endParaRPr lang="sv-SE" altLang="zh-CN" sz="18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sv-SE" altLang="zh-CN" sz="1800" dirty="0"/>
              <a:t>[root@localhost ~]# cd </a:t>
            </a:r>
            <a:r>
              <a:rPr lang="sv-SE" altLang="zh-CN" sz="1800" dirty="0" smtClean="0"/>
              <a:t>Desktop                  </a:t>
            </a:r>
            <a:r>
              <a:rPr lang="zh-CN" altLang="en-US" sz="1800" dirty="0">
                <a:solidFill>
                  <a:srgbClr val="003366"/>
                </a:solidFill>
              </a:rPr>
              <a:t>进入子目录</a:t>
            </a:r>
            <a:r>
              <a:rPr lang="en-US" altLang="zh-CN" sz="1800" dirty="0" smtClean="0">
                <a:solidFill>
                  <a:srgbClr val="003366"/>
                </a:solidFill>
              </a:rPr>
              <a:t>Desktop</a:t>
            </a:r>
            <a:endParaRPr lang="sv-SE" altLang="zh-CN" sz="1800" dirty="0">
              <a:solidFill>
                <a:srgbClr val="003366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sv-SE" altLang="zh-CN" sz="1800" dirty="0"/>
              <a:t>[root@localhost Desktop</a:t>
            </a:r>
            <a:r>
              <a:rPr lang="sv-SE" altLang="zh-CN" sz="1800" dirty="0" smtClean="0"/>
              <a:t>]# </a:t>
            </a:r>
            <a:r>
              <a:rPr lang="en-US" altLang="zh-CN" sz="1800" dirty="0" smtClean="0"/>
              <a:t>cd /Home    </a:t>
            </a:r>
            <a:r>
              <a:rPr lang="zh-CN" altLang="en-US" sz="1800" dirty="0" smtClean="0">
                <a:solidFill>
                  <a:srgbClr val="003366"/>
                </a:solidFill>
              </a:rPr>
              <a:t>进入根目录下的</a:t>
            </a:r>
            <a:r>
              <a:rPr lang="en-US" altLang="zh-CN" sz="1800" dirty="0" smtClean="0">
                <a:solidFill>
                  <a:srgbClr val="003366"/>
                </a:solidFill>
              </a:rPr>
              <a:t>Home</a:t>
            </a:r>
            <a:endParaRPr lang="en-US" altLang="zh-CN" sz="1800" dirty="0" smtClean="0"/>
          </a:p>
          <a:p>
            <a:pPr lvl="1">
              <a:spcBef>
                <a:spcPts val="600"/>
              </a:spcBef>
              <a:buNone/>
            </a:pPr>
            <a:r>
              <a:rPr lang="sv-SE" altLang="zh-CN" sz="1800" dirty="0"/>
              <a:t>[root@localhost Desktop]# </a:t>
            </a:r>
            <a:r>
              <a:rPr lang="en-US" altLang="zh-CN" sz="1800" dirty="0"/>
              <a:t>cd </a:t>
            </a:r>
            <a:r>
              <a:rPr lang="en-US" altLang="zh-CN" sz="1800" dirty="0" smtClean="0"/>
              <a:t>../..          </a:t>
            </a:r>
            <a:r>
              <a:rPr lang="zh-CN" altLang="en-US" sz="1800" dirty="0" smtClean="0">
                <a:solidFill>
                  <a:srgbClr val="003366"/>
                </a:solidFill>
              </a:rPr>
              <a:t>返回两级目录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75" y="1162050"/>
            <a:ext cx="1894840" cy="480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9292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功能：该命令建立目录，目录可以是绝对路径，也可以是相对路径。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用法：</a:t>
            </a:r>
            <a:r>
              <a:rPr lang="en-US" altLang="zh-CN" sz="2400" dirty="0" err="1"/>
              <a:t>mkdir</a:t>
            </a:r>
            <a:r>
              <a:rPr lang="en-US" altLang="zh-CN" sz="2400" dirty="0"/>
              <a:t> [</a:t>
            </a:r>
            <a:r>
              <a:rPr lang="zh-CN" altLang="en-US" sz="2400" dirty="0"/>
              <a:t>参数</a:t>
            </a:r>
            <a:r>
              <a:rPr lang="en-US" altLang="zh-CN" sz="2400" dirty="0"/>
              <a:t>] </a:t>
            </a:r>
            <a:r>
              <a:rPr lang="zh-CN" altLang="en-US" sz="2400" dirty="0"/>
              <a:t>目录名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200" dirty="0"/>
              <a:t>参数</a:t>
            </a:r>
            <a:endParaRPr lang="zh-CN" altLang="en-US" sz="2200" dirty="0"/>
          </a:p>
          <a:p>
            <a:pPr lvl="2">
              <a:spcBef>
                <a:spcPts val="60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-p</a:t>
            </a:r>
            <a:r>
              <a:rPr lang="zh-CN" altLang="en-US" sz="2100" dirty="0">
                <a:solidFill>
                  <a:srgbClr val="FF0000"/>
                </a:solidFill>
              </a:rPr>
              <a:t>：建立目录时，如果父目录不存在，则此时可以与子目录一起建立。</a:t>
            </a:r>
            <a:endParaRPr lang="zh-CN" altLang="en-US" sz="21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/>
              <a:t>举例</a:t>
            </a:r>
            <a:r>
              <a:rPr lang="zh-CN" altLang="sv-SE" sz="2400" dirty="0"/>
              <a:t>：</a:t>
            </a:r>
            <a:endParaRPr lang="zh-CN" altLang="sv-SE" sz="2400" dirty="0"/>
          </a:p>
          <a:p>
            <a:pPr lvl="1">
              <a:spcBef>
                <a:spcPts val="600"/>
              </a:spcBef>
            </a:pPr>
            <a:r>
              <a:rPr lang="zh-CN" altLang="sv-SE" sz="2200" dirty="0">
                <a:solidFill>
                  <a:srgbClr val="0000CC"/>
                </a:solidFill>
              </a:rPr>
              <a:t>在当前目录下建立</a:t>
            </a:r>
            <a:r>
              <a:rPr lang="en-US" altLang="zh-CN" sz="2200" dirty="0">
                <a:solidFill>
                  <a:srgbClr val="0000CC"/>
                </a:solidFill>
              </a:rPr>
              <a:t>dir1</a:t>
            </a:r>
            <a:r>
              <a:rPr lang="zh-CN" altLang="en-US" sz="2200" dirty="0">
                <a:solidFill>
                  <a:srgbClr val="0000CC"/>
                </a:solidFill>
              </a:rPr>
              <a:t>目录</a:t>
            </a:r>
            <a:endParaRPr lang="zh-CN" altLang="en-US" sz="22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</a:t>
            </a:r>
            <a:r>
              <a:rPr lang="en-US" altLang="zh-CN" sz="2200" dirty="0" err="1"/>
              <a:t>mkdir</a:t>
            </a:r>
            <a:r>
              <a:rPr lang="en-US" altLang="zh-CN" sz="2200" dirty="0"/>
              <a:t> dir1</a:t>
            </a:r>
            <a:endParaRPr lang="en-US" altLang="zh-CN" sz="2200" dirty="0"/>
          </a:p>
          <a:p>
            <a:pPr lvl="1">
              <a:spcBef>
                <a:spcPts val="600"/>
              </a:spcBef>
            </a:pPr>
            <a:r>
              <a:rPr lang="zh-CN" altLang="en-US" sz="2200" dirty="0">
                <a:solidFill>
                  <a:srgbClr val="0000CC"/>
                </a:solidFill>
              </a:rPr>
              <a:t>在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目录下建立</a:t>
            </a:r>
            <a:r>
              <a:rPr lang="en-US" altLang="zh-CN" sz="2200" dirty="0" err="1">
                <a:solidFill>
                  <a:srgbClr val="0000CC"/>
                </a:solidFill>
              </a:rPr>
              <a:t>bak</a:t>
            </a:r>
            <a:r>
              <a:rPr lang="zh-CN" altLang="en-US" sz="2200" dirty="0">
                <a:solidFill>
                  <a:srgbClr val="0000CC"/>
                </a:solidFill>
              </a:rPr>
              <a:t>目录，如果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目录不存在，那么同时建立</a:t>
            </a:r>
            <a:r>
              <a:rPr lang="en-US" altLang="zh-CN" sz="2200" dirty="0">
                <a:solidFill>
                  <a:srgbClr val="0000CC"/>
                </a:solidFill>
              </a:rPr>
              <a:t>dir2</a:t>
            </a:r>
            <a:r>
              <a:rPr lang="zh-CN" altLang="en-US" sz="2200" dirty="0">
                <a:solidFill>
                  <a:srgbClr val="0000CC"/>
                </a:solidFill>
              </a:rPr>
              <a:t>目录</a:t>
            </a:r>
            <a:endParaRPr lang="zh-CN" altLang="en-US" sz="22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200" dirty="0"/>
              <a:t>	</a:t>
            </a:r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</a:t>
            </a:r>
            <a:r>
              <a:rPr lang="en-US" altLang="zh-CN" sz="2200" dirty="0" err="1"/>
              <a:t>mkdir</a:t>
            </a:r>
            <a:r>
              <a:rPr lang="en-US" altLang="zh-CN" sz="2200" dirty="0"/>
              <a:t> -p </a:t>
            </a:r>
            <a:r>
              <a:rPr lang="en-US" altLang="zh-CN" sz="2200" dirty="0" smtClean="0"/>
              <a:t>dir2/</a:t>
            </a:r>
            <a:r>
              <a:rPr lang="en-US" altLang="zh-CN" sz="2200" dirty="0" err="1" smtClean="0"/>
              <a:t>bak</a:t>
            </a:r>
            <a:endParaRPr lang="en-US" altLang="zh-CN" sz="2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mkdir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4572032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功能：该命令删除目录，目录同样可以是绝对路径，也可以是相对路径。删除目录时，被删除的目录下应无文件或目录存在。</a:t>
            </a:r>
            <a:endParaRPr lang="zh-CN" altLang="en-US" sz="2100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 err="1"/>
              <a:t>rmdir</a:t>
            </a:r>
            <a:r>
              <a:rPr lang="en-US" altLang="zh-CN" sz="2100" dirty="0"/>
              <a:t>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目录名</a:t>
            </a:r>
            <a:endParaRPr lang="zh-CN" altLang="en-US" sz="2100" dirty="0"/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/>
              <a:t>参数</a:t>
            </a:r>
            <a:endParaRPr lang="zh-CN" altLang="en-US" sz="2000" dirty="0"/>
          </a:p>
          <a:p>
            <a:pPr lvl="2">
              <a:lnSpc>
                <a:spcPts val="28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-p</a:t>
            </a:r>
            <a:r>
              <a:rPr lang="zh-CN" altLang="en-US" sz="1800" dirty="0">
                <a:solidFill>
                  <a:srgbClr val="FF0000"/>
                </a:solidFill>
              </a:rPr>
              <a:t>：如果父目录下无其他目录，父目录与子目录一起删除。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举例</a:t>
            </a:r>
            <a:r>
              <a:rPr lang="zh-CN" altLang="sv-SE" sz="2100" dirty="0"/>
              <a:t>：</a:t>
            </a:r>
            <a:endParaRPr lang="zh-CN" altLang="sv-SE" sz="2100" dirty="0"/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sv-SE" sz="2000" dirty="0">
                <a:solidFill>
                  <a:srgbClr val="0000CC"/>
                </a:solidFill>
              </a:rPr>
              <a:t>删除当前目录下的</a:t>
            </a:r>
            <a:r>
              <a:rPr lang="en-US" altLang="zh-CN" sz="2000" dirty="0">
                <a:solidFill>
                  <a:srgbClr val="0000CC"/>
                </a:solidFill>
              </a:rPr>
              <a:t>dir1</a:t>
            </a:r>
            <a:r>
              <a:rPr lang="zh-CN" altLang="en-US" sz="2000" dirty="0">
                <a:solidFill>
                  <a:srgbClr val="0000CC"/>
                </a:solidFill>
              </a:rPr>
              <a:t>目录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 dir1</a:t>
            </a:r>
            <a:endParaRPr lang="en-US" altLang="zh-CN" sz="2000" dirty="0"/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删除当前目录下的</a:t>
            </a:r>
            <a:r>
              <a:rPr lang="en-US" altLang="zh-CN" sz="2000" dirty="0">
                <a:solidFill>
                  <a:srgbClr val="0000CC"/>
                </a:solidFill>
              </a:rPr>
              <a:t>dir2/</a:t>
            </a:r>
            <a:r>
              <a:rPr lang="en-US" altLang="zh-CN" sz="2000" dirty="0" err="1">
                <a:solidFill>
                  <a:srgbClr val="0000CC"/>
                </a:solidFill>
              </a:rPr>
              <a:t>bak</a:t>
            </a:r>
            <a:r>
              <a:rPr lang="zh-CN" altLang="en-US" sz="2000" dirty="0">
                <a:solidFill>
                  <a:srgbClr val="0000CC"/>
                </a:solidFill>
              </a:rPr>
              <a:t>目录。删除目录</a:t>
            </a:r>
            <a:r>
              <a:rPr lang="en-US" altLang="zh-CN" sz="2000" dirty="0" err="1">
                <a:solidFill>
                  <a:srgbClr val="0000CC"/>
                </a:solidFill>
              </a:rPr>
              <a:t>bak</a:t>
            </a:r>
            <a:r>
              <a:rPr lang="zh-CN" altLang="en-US" sz="2000" dirty="0">
                <a:solidFill>
                  <a:srgbClr val="0000CC"/>
                </a:solidFill>
              </a:rPr>
              <a:t>时，如果父目录</a:t>
            </a:r>
            <a:r>
              <a:rPr lang="en-US" altLang="zh-CN" sz="2000" dirty="0">
                <a:solidFill>
                  <a:srgbClr val="0000CC"/>
                </a:solidFill>
              </a:rPr>
              <a:t>dir2</a:t>
            </a:r>
            <a:r>
              <a:rPr lang="zh-CN" altLang="en-US" sz="2000" dirty="0">
                <a:solidFill>
                  <a:srgbClr val="0000CC"/>
                </a:solidFill>
              </a:rPr>
              <a:t>下无其他内容，则一起删除</a:t>
            </a:r>
            <a:r>
              <a:rPr lang="en-US" altLang="zh-CN" sz="2000" dirty="0">
                <a:solidFill>
                  <a:srgbClr val="0000CC"/>
                </a:solidFill>
              </a:rPr>
              <a:t>dir2</a:t>
            </a:r>
            <a:r>
              <a:rPr lang="zh-CN" altLang="en-US" sz="2000" dirty="0">
                <a:solidFill>
                  <a:srgbClr val="0000CC"/>
                </a:solidFill>
              </a:rPr>
              <a:t>目录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rmdir</a:t>
            </a:r>
            <a:r>
              <a:rPr lang="en-US" altLang="zh-CN" sz="2000" dirty="0"/>
              <a:t> -p dir2/</a:t>
            </a:r>
            <a:r>
              <a:rPr lang="en-US" altLang="zh-CN" sz="2000" dirty="0" err="1"/>
              <a:t>bak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rmdir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74"/>
            <a:ext cx="8229600" cy="5143512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功能：该命令删除文件或目录。</a:t>
            </a:r>
            <a:endParaRPr lang="zh-CN" altLang="en-US" sz="1800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用法：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[</a:t>
            </a:r>
            <a:r>
              <a:rPr lang="zh-CN" altLang="en-US" sz="1800" dirty="0"/>
              <a:t>参数</a:t>
            </a:r>
            <a:r>
              <a:rPr lang="en-US" altLang="zh-CN" sz="1800" dirty="0"/>
              <a:t>] </a:t>
            </a:r>
            <a:r>
              <a:rPr lang="zh-CN" altLang="en-US" sz="1800" dirty="0"/>
              <a:t>文件名或目录名</a:t>
            </a:r>
            <a:endParaRPr lang="zh-CN" altLang="en-US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参数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：删除文件或目录时不提示用户。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：删除文件或目录时提示用户。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 smtClean="0"/>
              <a:t>-r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递归删除目录，即包含目录下的文件和各级子目录。</a:t>
            </a:r>
            <a:endParaRPr lang="zh-CN" altLang="en-US" sz="1800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举例：</a:t>
            </a:r>
            <a:endParaRPr lang="zh-CN" altLang="en-US" sz="1800" dirty="0"/>
          </a:p>
          <a:p>
            <a:pPr lvl="1">
              <a:spcBef>
                <a:spcPts val="600"/>
              </a:spcBef>
            </a:pPr>
            <a:r>
              <a:rPr lang="zh-CN" altLang="en-US" sz="1800" dirty="0">
                <a:solidFill>
                  <a:srgbClr val="0000CC"/>
                </a:solidFill>
              </a:rPr>
              <a:t>删除当前目录下的所有文件，但子目录和以</a:t>
            </a:r>
            <a:r>
              <a:rPr lang="zh-CN" altLang="en-US" sz="1800" dirty="0">
                <a:solidFill>
                  <a:srgbClr val="0000CC"/>
                </a:solidFill>
                <a:latin typeface="Arial" panose="020B0604020202020204"/>
              </a:rPr>
              <a:t>“</a:t>
            </a:r>
            <a:r>
              <a:rPr lang="en-US" altLang="zh-CN" sz="1800" dirty="0">
                <a:solidFill>
                  <a:srgbClr val="0000CC"/>
                </a:solidFill>
              </a:rPr>
              <a:t>.</a:t>
            </a:r>
            <a:r>
              <a:rPr lang="en-US" altLang="zh-CN" sz="1800" dirty="0">
                <a:solidFill>
                  <a:srgbClr val="0000CC"/>
                </a:solidFill>
                <a:latin typeface="Arial" panose="020B0604020202020204"/>
              </a:rPr>
              <a:t>”</a:t>
            </a:r>
            <a:r>
              <a:rPr lang="zh-CN" altLang="en-US" sz="1800" dirty="0">
                <a:solidFill>
                  <a:srgbClr val="0000CC"/>
                </a:solidFill>
              </a:rPr>
              <a:t>开头的文件</a:t>
            </a:r>
            <a:r>
              <a:rPr lang="en-US" altLang="zh-CN" sz="1800" dirty="0">
                <a:solidFill>
                  <a:srgbClr val="0000CC"/>
                </a:solidFill>
              </a:rPr>
              <a:t>(</a:t>
            </a:r>
            <a:r>
              <a:rPr lang="zh-CN" altLang="en-US" sz="1800" dirty="0">
                <a:solidFill>
                  <a:srgbClr val="0000CC"/>
                </a:solidFill>
              </a:rPr>
              <a:t>即隐含文件</a:t>
            </a:r>
            <a:r>
              <a:rPr lang="en-US" altLang="zh-CN" sz="1800" dirty="0">
                <a:solidFill>
                  <a:srgbClr val="0000CC"/>
                </a:solidFill>
              </a:rPr>
              <a:t>)</a:t>
            </a:r>
            <a:r>
              <a:rPr lang="zh-CN" altLang="en-US" sz="1800" dirty="0">
                <a:solidFill>
                  <a:srgbClr val="0000CC"/>
                </a:solidFill>
              </a:rPr>
              <a:t>不删除</a:t>
            </a:r>
            <a:endParaRPr lang="zh-CN" altLang="en-US" sz="1800" dirty="0">
              <a:solidFill>
                <a:srgbClr val="0000CC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~]#</a:t>
            </a:r>
            <a:r>
              <a:rPr lang="en-US" altLang="zh-CN" sz="1800" dirty="0" err="1">
                <a:solidFill>
                  <a:srgbClr val="C00000"/>
                </a:solidFill>
              </a:rPr>
              <a:t>cd</a:t>
            </a:r>
            <a:r>
              <a:rPr lang="en-US" altLang="zh-CN" sz="1800" dirty="0">
                <a:solidFill>
                  <a:srgbClr val="C00000"/>
                </a:solidFill>
              </a:rPr>
              <a:t> dir1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dir1]#</a:t>
            </a:r>
            <a:r>
              <a:rPr lang="en-US" altLang="zh-CN" sz="1800" dirty="0" err="1">
                <a:solidFill>
                  <a:srgbClr val="C00000"/>
                </a:solidFill>
              </a:rPr>
              <a:t>rm</a:t>
            </a:r>
            <a:r>
              <a:rPr lang="en-US" altLang="zh-CN" sz="1800" dirty="0">
                <a:solidFill>
                  <a:srgbClr val="C00000"/>
                </a:solidFill>
              </a:rPr>
              <a:t> *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>
                <a:solidFill>
                  <a:srgbClr val="0000CC"/>
                </a:solidFill>
              </a:rPr>
              <a:t>删除当前目录下的子目录</a:t>
            </a:r>
            <a:r>
              <a:rPr lang="en-US" altLang="zh-CN" sz="1800" dirty="0">
                <a:solidFill>
                  <a:srgbClr val="0000CC"/>
                </a:solidFill>
              </a:rPr>
              <a:t>dir11</a:t>
            </a:r>
            <a:r>
              <a:rPr lang="zh-CN" altLang="en-US" sz="1800" dirty="0">
                <a:solidFill>
                  <a:srgbClr val="0000CC"/>
                </a:solidFill>
              </a:rPr>
              <a:t>，包含其下的所有文件和子目录，并且不提示用户确认</a:t>
            </a:r>
            <a:endParaRPr lang="zh-CN" altLang="en-US" sz="18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dir1]#</a:t>
            </a:r>
            <a:r>
              <a:rPr lang="en-US" altLang="zh-CN" sz="1800" dirty="0" err="1"/>
              <a:t>rm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/>
              </a:rPr>
              <a:t>–</a:t>
            </a:r>
            <a:r>
              <a:rPr lang="en-US" altLang="zh-CN" sz="1800" dirty="0" err="1"/>
              <a:t>rf</a:t>
            </a:r>
            <a:r>
              <a:rPr lang="en-US" altLang="zh-CN" sz="1800" dirty="0"/>
              <a:t> dir11</a:t>
            </a:r>
            <a:endParaRPr lang="en-US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75" y="1162050"/>
            <a:ext cx="1615440" cy="480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rm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464347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功能：该命令拷贝文件或目录。</a:t>
            </a:r>
            <a:endParaRPr lang="zh-CN" altLang="en-US" sz="2100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/>
              <a:t>cp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源文件 目标文件</a:t>
            </a:r>
            <a:endParaRPr lang="zh-CN" altLang="en-US" sz="2100" dirty="0"/>
          </a:p>
          <a:p>
            <a:pPr lvl="1"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参数</a:t>
            </a:r>
            <a:endParaRPr lang="zh-CN" altLang="en-US" sz="1800" dirty="0"/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：如果目标文件或目录存在，先删除它们再拷贝</a:t>
            </a:r>
            <a:r>
              <a:rPr lang="en-US" altLang="zh-CN" sz="1800" dirty="0"/>
              <a:t>(</a:t>
            </a:r>
            <a:r>
              <a:rPr lang="zh-CN" altLang="en-US" sz="1800" dirty="0"/>
              <a:t>即覆盖</a:t>
            </a:r>
            <a:r>
              <a:rPr lang="en-US" altLang="zh-CN" sz="1800" dirty="0"/>
              <a:t>)</a:t>
            </a:r>
            <a:r>
              <a:rPr lang="zh-CN" altLang="en-US" sz="1800" dirty="0"/>
              <a:t>，并且不提示用户。</a:t>
            </a:r>
            <a:endParaRPr lang="zh-CN" altLang="en-US" sz="1800" dirty="0"/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：如果目标文件或目录存在，提示是否覆盖已有的文件。</a:t>
            </a:r>
            <a:endParaRPr lang="zh-CN" altLang="en-US" sz="1800" dirty="0"/>
          </a:p>
          <a:p>
            <a:pPr lvl="2">
              <a:lnSpc>
                <a:spcPts val="2500"/>
              </a:lnSpc>
              <a:spcBef>
                <a:spcPts val="600"/>
              </a:spcBef>
            </a:pPr>
            <a:r>
              <a:rPr lang="en-US" altLang="zh-CN" sz="1800" dirty="0" smtClean="0"/>
              <a:t>-r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递归复制目录，即包含目录下的各级子目录。</a:t>
            </a:r>
            <a:endParaRPr lang="zh-CN" altLang="en-US" sz="1800" dirty="0"/>
          </a:p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1800" dirty="0"/>
              <a:t>举例：在当前目录下建立</a:t>
            </a:r>
            <a:r>
              <a:rPr lang="en-US" altLang="zh-CN" sz="1800" dirty="0"/>
              <a:t>dir1</a:t>
            </a:r>
            <a:r>
              <a:rPr lang="zh-CN" altLang="en-US" sz="1800" dirty="0"/>
              <a:t>、</a:t>
            </a:r>
            <a:r>
              <a:rPr lang="en-US" altLang="zh-CN" sz="1800" dirty="0"/>
              <a:t>dir2</a:t>
            </a:r>
            <a:r>
              <a:rPr lang="zh-CN" altLang="en-US" sz="1800" dirty="0"/>
              <a:t>目录，在</a:t>
            </a:r>
            <a:r>
              <a:rPr lang="en-US" altLang="zh-CN" sz="1800" dirty="0"/>
              <a:t>dir1</a:t>
            </a:r>
            <a:r>
              <a:rPr lang="zh-CN" altLang="en-US" sz="1800" dirty="0"/>
              <a:t>中建立</a:t>
            </a:r>
            <a:r>
              <a:rPr lang="en-US" altLang="zh-CN" sz="1800" dirty="0"/>
              <a:t>dir11</a:t>
            </a:r>
            <a:r>
              <a:rPr lang="zh-CN" altLang="en-US" sz="1800" dirty="0"/>
              <a:t>，在</a:t>
            </a:r>
            <a:r>
              <a:rPr lang="en-US" altLang="zh-CN" sz="1800" dirty="0"/>
              <a:t>dir2</a:t>
            </a:r>
            <a:r>
              <a:rPr lang="zh-CN" altLang="en-US" sz="1800" dirty="0"/>
              <a:t>中建立</a:t>
            </a:r>
            <a:r>
              <a:rPr lang="en-US" altLang="zh-CN" sz="1800" dirty="0"/>
              <a:t>dir21</a:t>
            </a:r>
            <a:r>
              <a:rPr lang="zh-CN" altLang="en-US" sz="1800" dirty="0"/>
              <a:t>，拷贝当前目录中的</a:t>
            </a:r>
            <a:r>
              <a:rPr lang="en-US" altLang="zh-CN" sz="1800" dirty="0"/>
              <a:t>dir1</a:t>
            </a:r>
            <a:r>
              <a:rPr lang="zh-CN" altLang="en-US" sz="1800" dirty="0"/>
              <a:t>目录（含子目录）至</a:t>
            </a:r>
            <a:r>
              <a:rPr lang="en-US" altLang="zh-CN" sz="1800" dirty="0"/>
              <a:t>dir2</a:t>
            </a:r>
            <a:r>
              <a:rPr lang="zh-CN" altLang="en-US" sz="1800" dirty="0"/>
              <a:t>中，文件名不变。</a:t>
            </a:r>
            <a:endParaRPr lang="zh-CN" altLang="en-US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/>
              </a:rPr>
              <a:t>–</a:t>
            </a:r>
            <a:r>
              <a:rPr lang="en-US" altLang="zh-CN" sz="1800" dirty="0"/>
              <a:t>p dir1/dir11</a:t>
            </a:r>
            <a:endParaRPr lang="en-US" altLang="zh-CN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</a:t>
            </a:r>
            <a:r>
              <a:rPr lang="en-US" altLang="zh-CN" sz="1800" dirty="0" err="1"/>
              <a:t>mkdir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 panose="020B0604020202020204"/>
              </a:rPr>
              <a:t>–</a:t>
            </a:r>
            <a:r>
              <a:rPr lang="en-US" altLang="zh-CN" sz="1800" dirty="0"/>
              <a:t>p dir2/dir21</a:t>
            </a:r>
            <a:endParaRPr lang="en-US" altLang="zh-CN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~]#cp </a:t>
            </a:r>
            <a:r>
              <a:rPr lang="en-US" altLang="zh-CN" sz="1800" dirty="0">
                <a:latin typeface="Arial" panose="020B0604020202020204"/>
              </a:rPr>
              <a:t>–</a:t>
            </a:r>
            <a:r>
              <a:rPr lang="en-US" altLang="zh-CN" sz="1800" dirty="0"/>
              <a:t>r dir1 dir2/</a:t>
            </a:r>
            <a:endParaRPr lang="en-US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75" y="1162050"/>
            <a:ext cx="1481455" cy="480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cp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4291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/>
              <a:t>功能：移动文件或目录，也可以用来更改文件名或目录名。</a:t>
            </a:r>
            <a:endParaRPr lang="zh-CN" altLang="en-US" sz="2100" dirty="0"/>
          </a:p>
          <a:p>
            <a:pPr>
              <a:spcBef>
                <a:spcPts val="600"/>
              </a:spcBef>
            </a:pPr>
            <a:r>
              <a:rPr lang="zh-CN" altLang="en-US" sz="2100" dirty="0"/>
              <a:t>用法：</a:t>
            </a:r>
            <a:r>
              <a:rPr lang="en-US" altLang="zh-CN" sz="2100" dirty="0" err="1"/>
              <a:t>mv</a:t>
            </a:r>
            <a:r>
              <a:rPr lang="en-US" altLang="zh-CN" sz="2100" dirty="0"/>
              <a:t> [</a:t>
            </a:r>
            <a:r>
              <a:rPr lang="zh-CN" altLang="en-US" sz="2100" dirty="0"/>
              <a:t>参数</a:t>
            </a:r>
            <a:r>
              <a:rPr lang="en-US" altLang="zh-CN" sz="2100" dirty="0"/>
              <a:t>] </a:t>
            </a:r>
            <a:r>
              <a:rPr lang="zh-CN" altLang="en-US" sz="2100" dirty="0"/>
              <a:t>源文件或目录 目标文件或目录</a:t>
            </a:r>
            <a:endParaRPr lang="zh-CN" altLang="en-US" sz="21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参数</a:t>
            </a:r>
            <a:endParaRPr lang="zh-CN" altLang="en-US" sz="20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：如果目标文件或目录存在时，提示是否覆盖目标文件或目录。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-f</a:t>
            </a:r>
            <a:r>
              <a:rPr lang="zh-CN" altLang="en-US" sz="1800" dirty="0"/>
              <a:t>：不论目标文件或目录是否存在，均不提示是否覆盖目标文件或目录。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zh-CN" altLang="en-US" sz="2100" dirty="0"/>
              <a:t>举例：</a:t>
            </a:r>
            <a:endParaRPr lang="zh-CN" altLang="en-US" sz="2100" dirty="0"/>
          </a:p>
          <a:p>
            <a:pPr lvl="1"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将</a:t>
            </a:r>
            <a:r>
              <a:rPr lang="en-US" altLang="zh-CN" sz="2000" dirty="0">
                <a:solidFill>
                  <a:srgbClr val="0000CC"/>
                </a:solidFill>
              </a:rPr>
              <a:t>test</a:t>
            </a:r>
            <a:r>
              <a:rPr lang="zh-CN" altLang="en-US" sz="2000" dirty="0">
                <a:solidFill>
                  <a:srgbClr val="0000CC"/>
                </a:solidFill>
              </a:rPr>
              <a:t>更名为</a:t>
            </a:r>
            <a:r>
              <a:rPr lang="en-US" altLang="zh-CN" sz="2000" dirty="0" err="1">
                <a:solidFill>
                  <a:srgbClr val="0000CC"/>
                </a:solidFill>
              </a:rPr>
              <a:t>ztest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mv</a:t>
            </a:r>
            <a:r>
              <a:rPr lang="en-US" altLang="zh-CN" sz="2000" dirty="0"/>
              <a:t> test </a:t>
            </a:r>
            <a:r>
              <a:rPr lang="en-US" altLang="zh-CN" sz="2000" dirty="0" err="1"/>
              <a:t>ztest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>
                <a:solidFill>
                  <a:srgbClr val="0000CC"/>
                </a:solidFill>
              </a:rPr>
              <a:t>把当前目录下的</a:t>
            </a:r>
            <a:r>
              <a:rPr lang="en-US" altLang="zh-CN" sz="2000" dirty="0" err="1">
                <a:solidFill>
                  <a:srgbClr val="0000CC"/>
                </a:solidFill>
              </a:rPr>
              <a:t>ztest</a:t>
            </a:r>
            <a:r>
              <a:rPr lang="zh-CN" altLang="en-US" sz="2000" dirty="0">
                <a:solidFill>
                  <a:srgbClr val="0000CC"/>
                </a:solidFill>
              </a:rPr>
              <a:t>移动到</a:t>
            </a:r>
            <a:r>
              <a:rPr lang="en-US" altLang="zh-CN" sz="2000" dirty="0">
                <a:solidFill>
                  <a:srgbClr val="0000CC"/>
                </a:solidFill>
              </a:rPr>
              <a:t>dir1</a:t>
            </a:r>
            <a:r>
              <a:rPr lang="zh-CN" altLang="en-US" sz="2000" dirty="0">
                <a:solidFill>
                  <a:srgbClr val="0000CC"/>
                </a:solidFill>
              </a:rPr>
              <a:t>目录下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en-US" altLang="zh-CN" sz="2000" dirty="0" err="1"/>
              <a:t>root@localhost</a:t>
            </a:r>
            <a:r>
              <a:rPr lang="en-US" altLang="zh-CN" sz="2000" dirty="0"/>
              <a:t> ~]#</a:t>
            </a:r>
            <a:r>
              <a:rPr lang="en-US" altLang="zh-CN" sz="2000" dirty="0" err="1"/>
              <a:t>mv</a:t>
            </a:r>
            <a:r>
              <a:rPr lang="en-US" altLang="zh-CN" sz="2000" dirty="0"/>
              <a:t> </a:t>
            </a:r>
            <a:r>
              <a:rPr lang="en-US" altLang="zh-CN" sz="2000" dirty="0" err="1"/>
              <a:t>ztest</a:t>
            </a:r>
            <a:r>
              <a:rPr lang="en-US" altLang="zh-CN" sz="2000" dirty="0"/>
              <a:t>  dir1/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571636" cy="4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mv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620" y="1857375"/>
            <a:ext cx="6115050" cy="3226435"/>
          </a:xfrm>
        </p:spPr>
        <p:txBody>
          <a:bodyPr/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cat</a:t>
            </a:r>
            <a:r>
              <a:rPr lang="zh-CN" altLang="en-US" sz="2400" dirty="0"/>
              <a:t>命令：显示文件的内容</a:t>
            </a: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more</a:t>
            </a:r>
            <a:r>
              <a:rPr lang="zh-CN" altLang="en-US" sz="2400" dirty="0"/>
              <a:t>命令：逐页显示文件中的内容  </a:t>
            </a: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less</a:t>
            </a:r>
            <a:r>
              <a:rPr lang="zh-CN" altLang="en-US" sz="2400" dirty="0"/>
              <a:t>命令：逐页显示文件中的内容 </a:t>
            </a: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head</a:t>
            </a:r>
            <a:r>
              <a:rPr lang="zh-CN" altLang="en-US" sz="2400" dirty="0"/>
              <a:t>命令：显示文件的前几行 </a:t>
            </a:r>
            <a:endParaRPr lang="zh-CN" altLang="en-US" sz="2400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tail</a:t>
            </a:r>
            <a:r>
              <a:rPr lang="zh-CN" altLang="en-US" sz="2400" dirty="0"/>
              <a:t>命令：显示文件的末尾几行 </a:t>
            </a:r>
            <a:endParaRPr lang="zh-CN" altLang="en-US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124585"/>
            <a:ext cx="8641080" cy="5262245"/>
          </a:xfrm>
          <a:noFill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是一套免费使用和自由传播的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操作系统</a:t>
            </a:r>
            <a:r>
              <a:rPr lang="zh-CN" altLang="en-US" dirty="0"/>
              <a:t>，是一个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UNIX</a:t>
            </a:r>
            <a:r>
              <a:rPr lang="zh-CN" altLang="en-US" dirty="0"/>
              <a:t>的多用户、多任务、支持多线程和多</a:t>
            </a:r>
            <a:r>
              <a:rPr lang="en-US" altLang="zh-CN" dirty="0"/>
              <a:t>CPU</a:t>
            </a:r>
            <a:r>
              <a:rPr lang="zh-CN" altLang="en-US" dirty="0"/>
              <a:t>的操作系统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30000"/>
              </a:lnSpc>
            </a:pPr>
            <a:r>
              <a:rPr lang="zh-CN" altLang="en-US" dirty="0" smtClean="0"/>
              <a:t>诞生</a:t>
            </a:r>
            <a:r>
              <a:rPr lang="zh-CN" altLang="en-US" dirty="0"/>
              <a:t>于</a:t>
            </a:r>
            <a:r>
              <a:rPr lang="en-US" altLang="zh-CN" dirty="0">
                <a:solidFill>
                  <a:srgbClr val="FF0000"/>
                </a:solidFill>
              </a:rPr>
              <a:t>1991 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10 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/>
              <a:t>5 </a:t>
            </a:r>
            <a:r>
              <a:rPr lang="zh-CN" altLang="en-US" dirty="0"/>
              <a:t>日</a:t>
            </a:r>
            <a:r>
              <a:rPr lang="zh-CN" altLang="en-US" dirty="0" smtClean="0"/>
              <a:t>（第一次</a:t>
            </a:r>
            <a:r>
              <a:rPr lang="zh-CN" altLang="en-US" dirty="0"/>
              <a:t>正式向外公布时间）。</a:t>
            </a:r>
            <a:endParaRPr lang="en-US" altLang="zh-CN" dirty="0" smtClean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的基本思想有两点：</a:t>
            </a:r>
            <a:endParaRPr lang="zh-CN" altLang="en-US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dirty="0" smtClean="0"/>
              <a:t>                </a:t>
            </a:r>
            <a:r>
              <a:rPr lang="zh-CN" altLang="en-US" dirty="0" smtClean="0"/>
              <a:t>第一、一切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第二、每个软件都有确定的用途。</a:t>
            </a:r>
            <a:endParaRPr lang="en-US" altLang="zh-CN" dirty="0" smtClean="0"/>
          </a:p>
          <a:p>
            <a:pPr algn="just">
              <a:lnSpc>
                <a:spcPct val="13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系统组成一般分为四</a:t>
            </a:r>
            <a:r>
              <a:rPr lang="zh-CN" altLang="en-US" dirty="0"/>
              <a:t>个主要部分：</a:t>
            </a:r>
            <a:endParaRPr lang="zh-CN" altLang="en-US" dirty="0"/>
          </a:p>
          <a:p>
            <a:pPr algn="just">
              <a:lnSpc>
                <a:spcPct val="130000"/>
              </a:lnSpc>
              <a:buFontTx/>
              <a:buNone/>
            </a:pPr>
            <a:r>
              <a:rPr lang="zh-CN" altLang="en-US" dirty="0"/>
              <a:t>  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内核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文件系统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实用工具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chemeClr val="bg1"/>
                </a:solidFill>
                <a:latin typeface="+mn-lt"/>
                <a:ea typeface="+mn-ea"/>
                <a:cs typeface="+mj-cs"/>
              </a:rPr>
              <a:t>3.1 Linux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+mn-lt"/>
                <a:ea typeface="+mn-ea"/>
                <a:cs typeface="+mj-cs"/>
              </a:rPr>
              <a:t>基本概念</a:t>
            </a:r>
            <a:endParaRPr lang="zh-CN" altLang="en-US" sz="3600" b="1" kern="0" dirty="0" smtClean="0">
              <a:solidFill>
                <a:schemeClr val="bg1"/>
              </a:solidFill>
              <a:latin typeface="+mn-lt"/>
              <a:ea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966915"/>
            <a:ext cx="8229600" cy="274796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功能：该命令显示文件的内容。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cat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r>
              <a:rPr lang="en-US" altLang="zh-CN" dirty="0">
                <a:solidFill>
                  <a:srgbClr val="C00000"/>
                </a:solidFill>
              </a:rPr>
              <a:t>1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…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举例：把文件</a:t>
            </a:r>
            <a:r>
              <a:rPr lang="en-US" altLang="zh-CN" dirty="0" err="1"/>
              <a:t>test.c</a:t>
            </a:r>
            <a:r>
              <a:rPr lang="zh-CN" altLang="en-US" dirty="0"/>
              <a:t>、</a:t>
            </a:r>
            <a:r>
              <a:rPr lang="en-US" altLang="zh-CN" dirty="0"/>
              <a:t>test1.c</a:t>
            </a:r>
            <a:r>
              <a:rPr lang="zh-CN" altLang="en-US" dirty="0"/>
              <a:t>等的内容在标准的输出设备上显示出来。</a:t>
            </a:r>
            <a:endParaRPr lang="zh-CN" altLang="en-US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cat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test.c</a:t>
            </a:r>
            <a:r>
              <a:rPr lang="en-US" altLang="zh-CN" dirty="0" smtClean="0"/>
              <a:t> </a:t>
            </a:r>
            <a:r>
              <a:rPr lang="en-US" altLang="zh-CN" dirty="0"/>
              <a:t>test1.c </a:t>
            </a:r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4" y="1857364"/>
            <a:ext cx="7901014" cy="292895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功能：该命令逐页显示文件中的内容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sz="2400" dirty="0" smtClean="0"/>
              <a:t>如果</a:t>
            </a:r>
            <a:r>
              <a:rPr lang="zh-CN" altLang="en-US" sz="2400" dirty="0"/>
              <a:t>文件太长，用</a:t>
            </a:r>
            <a:r>
              <a:rPr lang="en-US" altLang="zh-CN" sz="2400" dirty="0"/>
              <a:t>cat</a:t>
            </a:r>
            <a:r>
              <a:rPr lang="zh-CN" altLang="en-US" sz="2400" dirty="0"/>
              <a:t>命令只能看到文件的最后一页，而用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命令时可以一页一页地显示。执行</a:t>
            </a:r>
            <a:r>
              <a:rPr lang="en-US" altLang="zh-CN" sz="2400" dirty="0"/>
              <a:t>more</a:t>
            </a:r>
            <a:r>
              <a:rPr lang="zh-CN" altLang="en-US" sz="2400" dirty="0"/>
              <a:t>命令后，进入</a:t>
            </a:r>
            <a:r>
              <a:rPr lang="en-US" altLang="zh-CN" sz="2400" dirty="0"/>
              <a:t>more</a:t>
            </a:r>
            <a:r>
              <a:rPr lang="zh-CN" altLang="en-US" sz="2400" dirty="0"/>
              <a:t>状态，用</a:t>
            </a:r>
            <a:r>
              <a:rPr lang="en-US" altLang="zh-CN" sz="2400" dirty="0"/>
              <a:t>【Enter】</a:t>
            </a:r>
            <a:r>
              <a:rPr lang="zh-CN" altLang="en-US" sz="2400" dirty="0"/>
              <a:t>键可以向后移动一行；用</a:t>
            </a:r>
            <a:r>
              <a:rPr lang="en-US" altLang="zh-CN" sz="2400" dirty="0"/>
              <a:t>【Space】</a:t>
            </a:r>
            <a:r>
              <a:rPr lang="zh-CN" altLang="en-US" sz="2400" dirty="0"/>
              <a:t>键可以向后移动一页；用</a:t>
            </a:r>
            <a:r>
              <a:rPr lang="zh-CN" altLang="en-US" sz="2400" dirty="0">
                <a:latin typeface="Arial" panose="020B0604020202020204"/>
              </a:rPr>
              <a:t>“</a:t>
            </a:r>
            <a:r>
              <a:rPr lang="en-US" altLang="zh-CN" sz="2400" dirty="0"/>
              <a:t>q</a:t>
            </a:r>
            <a:r>
              <a:rPr lang="en-US" altLang="zh-CN" sz="2400" dirty="0">
                <a:latin typeface="Arial" panose="020B0604020202020204"/>
              </a:rPr>
              <a:t>”</a:t>
            </a:r>
            <a:r>
              <a:rPr lang="zh-CN" altLang="en-US" sz="2400" dirty="0"/>
              <a:t>键可以退出。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more </a:t>
            </a:r>
            <a:r>
              <a:rPr lang="zh-CN" altLang="en-US" dirty="0">
                <a:solidFill>
                  <a:srgbClr val="C00000"/>
                </a:solidFill>
              </a:rPr>
              <a:t>文件名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57364"/>
            <a:ext cx="7972452" cy="3571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功能：该命令逐页显示文件中的内容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400" dirty="0" smtClean="0"/>
              <a:t>less</a:t>
            </a:r>
            <a:r>
              <a:rPr lang="zh-CN" altLang="en-US" sz="2400" dirty="0"/>
              <a:t>是</a:t>
            </a:r>
            <a:r>
              <a:rPr lang="en-US" altLang="zh-CN" sz="2400" dirty="0"/>
              <a:t>more</a:t>
            </a:r>
            <a:r>
              <a:rPr lang="zh-CN" altLang="en-US" sz="2400" dirty="0"/>
              <a:t>的改进版，其功能比</a:t>
            </a:r>
            <a:r>
              <a:rPr lang="en-US" altLang="zh-CN" sz="2400" dirty="0"/>
              <a:t>more</a:t>
            </a:r>
            <a:r>
              <a:rPr lang="zh-CN" altLang="en-US" sz="2400" dirty="0"/>
              <a:t>更灵活。用</a:t>
            </a:r>
            <a:r>
              <a:rPr lang="en-US" altLang="zh-CN" sz="2400" dirty="0"/>
              <a:t>【</a:t>
            </a:r>
            <a:r>
              <a:rPr lang="en-US" altLang="zh-CN" sz="2400" dirty="0" err="1"/>
              <a:t>Pgup</a:t>
            </a:r>
            <a:r>
              <a:rPr lang="en-US" altLang="zh-CN" sz="2400" dirty="0"/>
              <a:t>】</a:t>
            </a:r>
            <a:r>
              <a:rPr lang="zh-CN" altLang="en-US" sz="2400" dirty="0"/>
              <a:t>键可以向前移动一页，用</a:t>
            </a:r>
            <a:r>
              <a:rPr lang="en-US" altLang="zh-CN" sz="2400" dirty="0"/>
              <a:t>【</a:t>
            </a:r>
            <a:r>
              <a:rPr lang="en-US" altLang="zh-CN" sz="2400" dirty="0" err="1"/>
              <a:t>Pgdn</a:t>
            </a:r>
            <a:r>
              <a:rPr lang="en-US" altLang="zh-CN" sz="2400" dirty="0"/>
              <a:t>】</a:t>
            </a:r>
            <a:r>
              <a:rPr lang="zh-CN" altLang="en-US" sz="2400" dirty="0"/>
              <a:t>键可以向后移动一页，用向上光标键可以向前移动一行，用向下光标键可以向后移动一行。用</a:t>
            </a:r>
            <a:r>
              <a:rPr lang="en-US" altLang="zh-CN" sz="2400" dirty="0"/>
              <a:t>【Enter】</a:t>
            </a:r>
            <a:r>
              <a:rPr lang="zh-CN" altLang="en-US" sz="2400" dirty="0"/>
              <a:t>键可以向后移动一行；用</a:t>
            </a:r>
            <a:r>
              <a:rPr lang="en-US" altLang="zh-CN" sz="2400" dirty="0"/>
              <a:t>【Space】</a:t>
            </a:r>
            <a:r>
              <a:rPr lang="zh-CN" altLang="en-US" sz="2400" dirty="0"/>
              <a:t>键可以向后移动一页；用</a:t>
            </a:r>
            <a:r>
              <a:rPr lang="zh-CN" altLang="en-US" sz="2400" dirty="0">
                <a:latin typeface="Arial" panose="020B0604020202020204"/>
              </a:rPr>
              <a:t>“</a:t>
            </a:r>
            <a:r>
              <a:rPr lang="en-US" altLang="zh-CN" sz="2400" dirty="0"/>
              <a:t>q</a:t>
            </a:r>
            <a:r>
              <a:rPr lang="en-US" altLang="zh-CN" sz="2400" dirty="0">
                <a:latin typeface="Arial" panose="020B0604020202020204"/>
              </a:rPr>
              <a:t>”</a:t>
            </a:r>
            <a:r>
              <a:rPr lang="zh-CN" altLang="en-US" sz="2400" dirty="0"/>
              <a:t>键可以退出。 </a:t>
            </a:r>
            <a:endParaRPr lang="zh-CN" altLang="en-US" sz="2000" dirty="0"/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用法：</a:t>
            </a:r>
            <a:r>
              <a:rPr lang="en-US" altLang="zh-CN" dirty="0">
                <a:solidFill>
                  <a:srgbClr val="C00000"/>
                </a:solidFill>
              </a:rPr>
              <a:t>less </a:t>
            </a:r>
            <a:r>
              <a:rPr lang="zh-CN" altLang="en-US" dirty="0">
                <a:solidFill>
                  <a:srgbClr val="C00000"/>
                </a:solidFill>
              </a:rPr>
              <a:t>文件名</a:t>
            </a:r>
            <a:endParaRPr lang="zh-CN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3105159"/>
          </a:xfrm>
        </p:spPr>
        <p:txBody>
          <a:bodyPr/>
          <a:lstStyle/>
          <a:p>
            <a:r>
              <a:rPr lang="zh-CN" altLang="en-US" dirty="0"/>
              <a:t>功能：该命令显示文件的前几行。</a:t>
            </a:r>
            <a:endParaRPr lang="zh-CN" altLang="en-US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head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  <a:endParaRPr lang="zh-CN" altLang="en-US" dirty="0"/>
          </a:p>
          <a:p>
            <a:pPr lvl="1"/>
            <a:r>
              <a:rPr lang="zh-CN" altLang="en-US" dirty="0"/>
              <a:t>参数选项：</a:t>
            </a:r>
            <a:endParaRPr lang="zh-CN" altLang="en-US" dirty="0"/>
          </a:p>
          <a:p>
            <a:pPr lvl="2"/>
            <a:r>
              <a:rPr lang="en-US" altLang="zh-CN" dirty="0"/>
              <a:t>-n num</a:t>
            </a:r>
            <a:r>
              <a:rPr lang="zh-CN" altLang="en-US" dirty="0"/>
              <a:t>：显示文件的前</a:t>
            </a:r>
            <a:r>
              <a:rPr lang="en-US" altLang="zh-CN" dirty="0"/>
              <a:t>num</a:t>
            </a:r>
            <a:r>
              <a:rPr lang="zh-CN" altLang="en-US" dirty="0"/>
              <a:t>行。</a:t>
            </a:r>
            <a:endParaRPr lang="zh-CN" altLang="en-US" dirty="0"/>
          </a:p>
          <a:p>
            <a:pPr lvl="2"/>
            <a:r>
              <a:rPr lang="en-US" altLang="zh-CN" dirty="0"/>
              <a:t>-c num</a:t>
            </a:r>
            <a:r>
              <a:rPr lang="zh-CN" altLang="en-US" dirty="0"/>
              <a:t>：显示文件的前</a:t>
            </a:r>
            <a:r>
              <a:rPr lang="en-US" altLang="zh-CN" dirty="0"/>
              <a:t>num</a:t>
            </a:r>
            <a:r>
              <a:rPr lang="zh-CN" altLang="en-US" dirty="0"/>
              <a:t>个字符。</a:t>
            </a:r>
            <a:endParaRPr lang="zh-CN" altLang="en-US" dirty="0"/>
          </a:p>
          <a:p>
            <a:pPr lvl="2"/>
            <a:r>
              <a:rPr lang="zh-CN" altLang="en-US" dirty="0"/>
              <a:t>缺省时，</a:t>
            </a:r>
            <a:r>
              <a:rPr lang="en-US" altLang="zh-CN" dirty="0"/>
              <a:t>head</a:t>
            </a:r>
            <a:r>
              <a:rPr lang="zh-CN" altLang="en-US" dirty="0"/>
              <a:t>显示文件的前</a:t>
            </a:r>
            <a:r>
              <a:rPr lang="en-US" altLang="zh-CN" dirty="0"/>
              <a:t>10</a:t>
            </a:r>
            <a:r>
              <a:rPr lang="zh-CN" altLang="en-US" dirty="0"/>
              <a:t>行。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8802"/>
            <a:ext cx="8229600" cy="3071834"/>
          </a:xfrm>
        </p:spPr>
        <p:txBody>
          <a:bodyPr/>
          <a:lstStyle/>
          <a:p>
            <a:r>
              <a:rPr lang="zh-CN" altLang="en-US" dirty="0"/>
              <a:t>功能：该命令显示文件的末尾几行。</a:t>
            </a:r>
            <a:endParaRPr lang="zh-CN" altLang="en-US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tail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  <a:endParaRPr lang="zh-CN" altLang="en-US" dirty="0"/>
          </a:p>
          <a:p>
            <a:pPr lvl="1"/>
            <a:r>
              <a:rPr lang="zh-CN" altLang="en-US" dirty="0"/>
              <a:t>参数选项：</a:t>
            </a:r>
            <a:endParaRPr lang="zh-CN" altLang="en-US" dirty="0"/>
          </a:p>
          <a:p>
            <a:pPr lvl="2"/>
            <a:r>
              <a:rPr lang="en-US" altLang="zh-CN" dirty="0"/>
              <a:t>-n num</a:t>
            </a:r>
            <a:r>
              <a:rPr lang="zh-CN" altLang="en-US" dirty="0"/>
              <a:t>：显示文件的末尾</a:t>
            </a:r>
            <a:r>
              <a:rPr lang="en-US" altLang="zh-CN" dirty="0"/>
              <a:t>num</a:t>
            </a:r>
            <a:r>
              <a:rPr lang="zh-CN" altLang="en-US" dirty="0"/>
              <a:t>行。</a:t>
            </a:r>
            <a:endParaRPr lang="zh-CN" altLang="en-US" dirty="0"/>
          </a:p>
          <a:p>
            <a:pPr lvl="2"/>
            <a:r>
              <a:rPr lang="en-US" altLang="zh-CN" dirty="0"/>
              <a:t>-c num</a:t>
            </a:r>
            <a:r>
              <a:rPr lang="zh-CN" altLang="en-US" dirty="0"/>
              <a:t>：显示文件的末尾</a:t>
            </a:r>
            <a:r>
              <a:rPr lang="en-US" altLang="zh-CN" dirty="0"/>
              <a:t>num</a:t>
            </a:r>
            <a:r>
              <a:rPr lang="zh-CN" altLang="en-US" dirty="0"/>
              <a:t>个字符。</a:t>
            </a:r>
            <a:endParaRPr lang="zh-CN" altLang="en-US" dirty="0"/>
          </a:p>
          <a:p>
            <a:pPr lvl="2"/>
            <a:r>
              <a:rPr lang="zh-CN" altLang="en-US" dirty="0"/>
              <a:t>缺省时，显示文件的末尾</a:t>
            </a:r>
            <a:r>
              <a:rPr lang="en-US" altLang="zh-CN" dirty="0"/>
              <a:t>10</a:t>
            </a:r>
            <a:r>
              <a:rPr lang="zh-CN" altLang="en-US" dirty="0"/>
              <a:t>行。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500034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071670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more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3857620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less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5429256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head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714376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tail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7866"/>
            <a:ext cx="8795320" cy="474823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功能：改变文件访问权限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用法</a:t>
            </a:r>
            <a:r>
              <a:rPr lang="zh-CN" altLang="fr-FR" sz="2800" dirty="0">
                <a:solidFill>
                  <a:srgbClr val="FF0000"/>
                </a:solidFill>
              </a:rPr>
              <a:t>：</a:t>
            </a:r>
            <a:r>
              <a:rPr lang="fr-FR" altLang="zh-CN" sz="2800" dirty="0">
                <a:solidFill>
                  <a:srgbClr val="FF0000"/>
                </a:solidFill>
              </a:rPr>
              <a:t>chmod [option] </a:t>
            </a:r>
            <a:r>
              <a:rPr lang="fr-FR" altLang="zh-CN" sz="28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fr-FR" altLang="zh-CN" sz="2800" dirty="0">
                <a:solidFill>
                  <a:srgbClr val="FF0000"/>
                </a:solidFill>
              </a:rPr>
              <a:t> MODE[,MODE]</a:t>
            </a:r>
            <a:r>
              <a:rPr lang="fr-FR" altLang="zh-CN" sz="28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fr-FR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FILE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option</a:t>
            </a:r>
            <a:r>
              <a:rPr lang="zh-CN" altLang="en-US" sz="2800" dirty="0">
                <a:solidFill>
                  <a:srgbClr val="0000CC"/>
                </a:solidFill>
              </a:rPr>
              <a:t>是命令选项，常用的选项有</a:t>
            </a:r>
            <a:r>
              <a:rPr lang="zh-CN" altLang="en-US" sz="2800" dirty="0" smtClean="0">
                <a:solidFill>
                  <a:srgbClr val="0000CC"/>
                </a:solidFill>
              </a:rPr>
              <a:t>：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：若</a:t>
            </a:r>
            <a:r>
              <a:rPr lang="zh-CN" altLang="en-US" dirty="0"/>
              <a:t>该档案权限确实已经更改，才显示其更改</a:t>
            </a:r>
            <a:r>
              <a:rPr lang="zh-CN" altLang="en-US" dirty="0" smtClean="0"/>
              <a:t>动作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-f</a:t>
            </a:r>
            <a:r>
              <a:rPr lang="zh-CN" altLang="en-US" dirty="0" smtClean="0"/>
              <a:t>：若</a:t>
            </a:r>
            <a:r>
              <a:rPr lang="zh-CN" altLang="en-US" dirty="0"/>
              <a:t>该档案权限无法被更改也不要显示错误讯息 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-v</a:t>
            </a:r>
            <a:r>
              <a:rPr lang="zh-CN" altLang="en-US" dirty="0" smtClean="0"/>
              <a:t>：显示</a:t>
            </a:r>
            <a:r>
              <a:rPr lang="zh-CN" altLang="en-US" dirty="0"/>
              <a:t>权限变更的</a:t>
            </a:r>
            <a:r>
              <a:rPr lang="zh-CN" altLang="en-US" dirty="0" smtClean="0"/>
              <a:t>详细资料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-C</a:t>
            </a:r>
            <a:r>
              <a:rPr lang="zh-CN" altLang="en-US" dirty="0" smtClean="0"/>
              <a:t>：以递归的</a:t>
            </a:r>
            <a:r>
              <a:rPr lang="zh-CN" altLang="en-US" dirty="0"/>
              <a:t>方式逐个</a:t>
            </a:r>
            <a:r>
              <a:rPr lang="zh-CN" altLang="en-US" dirty="0" smtClean="0"/>
              <a:t>变更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改变文件访问权限的命令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8229600" cy="47482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用法</a:t>
            </a:r>
            <a:r>
              <a:rPr lang="zh-CN" altLang="fr-FR" sz="2100" dirty="0">
                <a:solidFill>
                  <a:srgbClr val="FF0000"/>
                </a:solidFill>
              </a:rPr>
              <a:t>：</a:t>
            </a:r>
            <a:r>
              <a:rPr lang="fr-FR" altLang="zh-CN" sz="2100" dirty="0">
                <a:solidFill>
                  <a:srgbClr val="FF0000"/>
                </a:solidFill>
              </a:rPr>
              <a:t>chmod [option] </a:t>
            </a:r>
            <a:r>
              <a:rPr lang="fr-FR" altLang="zh-CN" sz="21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MODE[,MODE]</a:t>
            </a:r>
            <a:r>
              <a:rPr lang="fr-FR" altLang="zh-CN" sz="21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r>
              <a:rPr lang="fr-FR" altLang="zh-CN" sz="2100" dirty="0">
                <a:solidFill>
                  <a:srgbClr val="FF0000"/>
                </a:solidFill>
              </a:rPr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FILE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/>
              </a:rPr>
              <a:t>…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0000CC"/>
                </a:solidFill>
              </a:rPr>
              <a:t>MODE</a:t>
            </a:r>
            <a:r>
              <a:rPr lang="zh-CN" altLang="en-US" dirty="0">
                <a:solidFill>
                  <a:srgbClr val="0000CC"/>
                </a:solidFill>
              </a:rPr>
              <a:t>为权限模式，是权限的符号表示</a:t>
            </a:r>
            <a:r>
              <a:rPr lang="zh-CN" altLang="en-US" dirty="0" smtClean="0">
                <a:solidFill>
                  <a:srgbClr val="0000CC"/>
                </a:solidFill>
              </a:rPr>
              <a:t>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CC"/>
                </a:solidFill>
              </a:rPr>
              <a:t>权限</a:t>
            </a:r>
            <a:r>
              <a:rPr lang="zh-CN" altLang="en-US" dirty="0">
                <a:solidFill>
                  <a:srgbClr val="0000CC"/>
                </a:solidFill>
              </a:rPr>
              <a:t>符号表示的格式为</a:t>
            </a:r>
            <a:r>
              <a:rPr lang="en-US" altLang="zh-CN" dirty="0">
                <a:solidFill>
                  <a:srgbClr val="0000CC"/>
                </a:solidFill>
              </a:rPr>
              <a:t>[</a:t>
            </a:r>
            <a:r>
              <a:rPr lang="en-US" altLang="zh-CN" dirty="0" err="1">
                <a:solidFill>
                  <a:srgbClr val="0000CC"/>
                </a:solidFill>
              </a:rPr>
              <a:t>ugoa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/>
              </a:rPr>
              <a:t>…</a:t>
            </a:r>
            <a:r>
              <a:rPr lang="en-US" altLang="zh-CN" dirty="0">
                <a:solidFill>
                  <a:srgbClr val="0000CC"/>
                </a:solidFill>
              </a:rPr>
              <a:t>][[+-=][</a:t>
            </a:r>
            <a:r>
              <a:rPr lang="en-US" altLang="zh-CN" dirty="0" err="1">
                <a:solidFill>
                  <a:srgbClr val="0000CC"/>
                </a:solidFill>
              </a:rPr>
              <a:t>rwx</a:t>
            </a:r>
            <a:r>
              <a:rPr lang="en-US" altLang="zh-CN" dirty="0" smtClean="0">
                <a:solidFill>
                  <a:srgbClr val="0000CC"/>
                </a:solidFill>
                <a:latin typeface="Arial" panose="020B0604020202020204"/>
              </a:rPr>
              <a:t>…</a:t>
            </a:r>
            <a:r>
              <a:rPr lang="en-US" altLang="zh-CN" dirty="0" smtClean="0">
                <a:solidFill>
                  <a:srgbClr val="0000CC"/>
                </a:solidFill>
              </a:rPr>
              <a:t>]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文件</a:t>
            </a:r>
            <a:r>
              <a:rPr lang="zh-CN" altLang="en-US" sz="2000" dirty="0">
                <a:solidFill>
                  <a:srgbClr val="C00000"/>
                </a:solidFill>
              </a:rPr>
              <a:t>的所有者（</a:t>
            </a:r>
            <a:r>
              <a:rPr lang="en-US" altLang="zh-CN" sz="2000" dirty="0">
                <a:solidFill>
                  <a:srgbClr val="C00000"/>
                </a:solidFill>
              </a:rPr>
              <a:t>u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组</a:t>
            </a:r>
            <a:r>
              <a:rPr lang="zh-CN" altLang="en-US" sz="2000" dirty="0">
                <a:solidFill>
                  <a:srgbClr val="C00000"/>
                </a:solidFill>
              </a:rPr>
              <a:t>用户中除文件所有者外的其他用户（</a:t>
            </a:r>
            <a:r>
              <a:rPr lang="en-US" altLang="zh-CN" sz="2000" dirty="0">
                <a:solidFill>
                  <a:srgbClr val="C00000"/>
                </a:solidFill>
              </a:rPr>
              <a:t>g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除</a:t>
            </a:r>
            <a:r>
              <a:rPr lang="zh-CN" altLang="en-US" sz="2000" dirty="0">
                <a:solidFill>
                  <a:srgbClr val="C00000"/>
                </a:solidFill>
              </a:rPr>
              <a:t>组用户外的其他用户（</a:t>
            </a:r>
            <a:r>
              <a:rPr lang="en-US" altLang="zh-CN" sz="2000" dirty="0">
                <a:solidFill>
                  <a:srgbClr val="C00000"/>
                </a:solidFill>
              </a:rPr>
              <a:t>o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</a:rPr>
              <a:t>所有</a:t>
            </a:r>
            <a:r>
              <a:rPr lang="zh-CN" altLang="en-US" sz="2000" dirty="0">
                <a:solidFill>
                  <a:srgbClr val="C00000"/>
                </a:solidFill>
              </a:rPr>
              <a:t>用户（</a:t>
            </a:r>
            <a:r>
              <a:rPr lang="en-US" altLang="zh-CN" sz="2000" dirty="0">
                <a:solidFill>
                  <a:srgbClr val="C00000"/>
                </a:solidFill>
              </a:rPr>
              <a:t>a</a:t>
            </a:r>
            <a:r>
              <a:rPr lang="zh-CN" altLang="en-US" sz="2000" dirty="0" smtClean="0">
                <a:solidFill>
                  <a:srgbClr val="C00000"/>
                </a:solidFill>
              </a:rPr>
              <a:t>）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/>
              </a:rPr>
              <a:t>“</a:t>
            </a:r>
            <a:r>
              <a:rPr lang="en-US" altLang="zh-CN" sz="2000" dirty="0" smtClean="0">
                <a:solidFill>
                  <a:srgbClr val="0000CC"/>
                </a:solidFill>
              </a:rPr>
              <a:t>+ - =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/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是操作算子：为所选用户增加权限（</a:t>
            </a:r>
            <a:r>
              <a:rPr lang="en-US" altLang="zh-CN" sz="2000" dirty="0">
                <a:solidFill>
                  <a:srgbClr val="0000CC"/>
                </a:solidFill>
              </a:rPr>
              <a:t>+</a:t>
            </a:r>
            <a:r>
              <a:rPr lang="zh-CN" altLang="en-US" sz="2000" dirty="0">
                <a:solidFill>
                  <a:srgbClr val="0000CC"/>
                </a:solidFill>
              </a:rPr>
              <a:t>）、为所选用户移除权限（</a:t>
            </a:r>
            <a:r>
              <a:rPr lang="en-US" altLang="zh-CN" sz="2000" dirty="0">
                <a:solidFill>
                  <a:srgbClr val="0000CC"/>
                </a:solidFill>
              </a:rPr>
              <a:t>-</a:t>
            </a:r>
            <a:r>
              <a:rPr lang="zh-CN" altLang="en-US" sz="2000" dirty="0">
                <a:solidFill>
                  <a:srgbClr val="0000CC"/>
                </a:solidFill>
              </a:rPr>
              <a:t>）、为所选用户指定权限（</a:t>
            </a:r>
            <a:r>
              <a:rPr lang="en-US" altLang="zh-CN" sz="2000" dirty="0">
                <a:solidFill>
                  <a:srgbClr val="0000CC"/>
                </a:solidFill>
              </a:rPr>
              <a:t>=</a:t>
            </a:r>
            <a:r>
              <a:rPr lang="zh-CN" altLang="en-US" sz="2000" dirty="0">
                <a:solidFill>
                  <a:srgbClr val="0000CC"/>
                </a:solidFill>
              </a:rPr>
              <a:t>）</a:t>
            </a:r>
            <a:r>
              <a:rPr lang="zh-CN" altLang="en-US" sz="2000" dirty="0" smtClean="0">
                <a:solidFill>
                  <a:srgbClr val="0000CC"/>
                </a:solidFill>
              </a:rPr>
              <a:t>。</a:t>
            </a:r>
            <a:endParaRPr lang="en-US" altLang="zh-CN" sz="2000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Arial" panose="020B0604020202020204"/>
              </a:rPr>
              <a:t>“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rwx</a:t>
            </a:r>
            <a:r>
              <a:rPr lang="en-US" altLang="zh-CN" sz="2000" dirty="0" smtClean="0">
                <a:solidFill>
                  <a:srgbClr val="0000CC"/>
                </a:solidFill>
                <a:latin typeface="Arial" panose="020B0604020202020204"/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为用户选择新权限：读权限（</a:t>
            </a:r>
            <a:r>
              <a:rPr lang="en-US" altLang="zh-CN" sz="2000" dirty="0">
                <a:solidFill>
                  <a:srgbClr val="0000CC"/>
                </a:solidFill>
              </a:rPr>
              <a:t>r</a:t>
            </a:r>
            <a:r>
              <a:rPr lang="zh-CN" altLang="en-US" sz="2000" dirty="0">
                <a:solidFill>
                  <a:srgbClr val="0000CC"/>
                </a:solidFill>
              </a:rPr>
              <a:t>）、写权限（</a:t>
            </a:r>
            <a:r>
              <a:rPr lang="en-US" altLang="zh-CN" sz="2000" dirty="0">
                <a:solidFill>
                  <a:srgbClr val="0000CC"/>
                </a:solidFill>
              </a:rPr>
              <a:t>w</a:t>
            </a:r>
            <a:r>
              <a:rPr lang="zh-CN" altLang="en-US" sz="2000" dirty="0">
                <a:solidFill>
                  <a:srgbClr val="0000CC"/>
                </a:solidFill>
              </a:rPr>
              <a:t>）、执行文件或访问目录的权限（</a:t>
            </a:r>
            <a:r>
              <a:rPr lang="en-US" altLang="zh-CN" sz="2000" dirty="0">
                <a:solidFill>
                  <a:srgbClr val="0000CC"/>
                </a:solidFill>
              </a:rPr>
              <a:t>x</a:t>
            </a:r>
            <a:r>
              <a:rPr lang="zh-CN" altLang="en-US" sz="2000" dirty="0">
                <a:solidFill>
                  <a:srgbClr val="0000CC"/>
                </a:solidFill>
              </a:rPr>
              <a:t>）</a:t>
            </a:r>
            <a:r>
              <a:rPr lang="zh-CN" altLang="en-US" sz="2000" dirty="0" smtClean="0">
                <a:solidFill>
                  <a:srgbClr val="0000CC"/>
                </a:solidFill>
              </a:rPr>
              <a:t>。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改变文件访问权限的命令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45339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800" dirty="0"/>
              <a:t>举例：</a:t>
            </a:r>
            <a:endParaRPr lang="zh-CN" altLang="zh-CN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 smtClean="0">
                <a:solidFill>
                  <a:srgbClr val="0000CC"/>
                </a:solidFill>
              </a:rPr>
              <a:t>新建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smtClean="0">
                <a:solidFill>
                  <a:srgbClr val="C00000"/>
                </a:solidFill>
              </a:rPr>
              <a:t>vi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 smtClean="0">
                <a:solidFill>
                  <a:srgbClr val="0000CC"/>
                </a:solidFill>
              </a:rPr>
              <a:t>查看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dirty="0" smtClean="0">
                <a:solidFill>
                  <a:srgbClr val="0000CC"/>
                </a:solidFill>
              </a:rPr>
              <a:t>的</a:t>
            </a:r>
            <a:r>
              <a:rPr lang="zh-CN" altLang="en-US" dirty="0">
                <a:solidFill>
                  <a:srgbClr val="0000CC"/>
                </a:solidFill>
              </a:rPr>
              <a:t>权限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dirty="0" err="1">
                <a:solidFill>
                  <a:srgbClr val="C00000"/>
                </a:solidFill>
              </a:rPr>
              <a:t>rw</a:t>
            </a:r>
            <a:r>
              <a:rPr lang="en-US" altLang="zh-CN" dirty="0">
                <a:solidFill>
                  <a:srgbClr val="C00000"/>
                </a:solidFill>
              </a:rPr>
              <a:t>-r--r-- </a:t>
            </a:r>
            <a:r>
              <a:rPr lang="en-US" altLang="zh-CN" dirty="0" smtClean="0">
                <a:solidFill>
                  <a:srgbClr val="C00000"/>
                </a:solidFill>
              </a:rPr>
              <a:t>1 </a:t>
            </a:r>
            <a:r>
              <a:rPr lang="en-US" altLang="zh-CN" dirty="0">
                <a:solidFill>
                  <a:srgbClr val="C00000"/>
                </a:solidFill>
              </a:rPr>
              <a:t>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）移除所有人对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dirty="0" smtClean="0">
                <a:solidFill>
                  <a:srgbClr val="0000CC"/>
                </a:solidFill>
              </a:rPr>
              <a:t>的</a:t>
            </a:r>
            <a:r>
              <a:rPr lang="zh-CN" altLang="en-US" dirty="0">
                <a:solidFill>
                  <a:srgbClr val="0000CC"/>
                </a:solidFill>
              </a:rPr>
              <a:t>读、写及执行的权限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a-</a:t>
            </a:r>
            <a:r>
              <a:rPr lang="en-US" altLang="zh-CN" dirty="0" err="1">
                <a:solidFill>
                  <a:srgbClr val="C00000"/>
                </a:solidFill>
              </a:rPr>
              <a:t>rwx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---------- 1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改变文件访问权限的命令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229600" cy="4533919"/>
          </a:xfrm>
        </p:spPr>
        <p:txBody>
          <a:bodyPr/>
          <a:lstStyle/>
          <a:p>
            <a:r>
              <a:rPr lang="zh-CN" altLang="zh-CN" sz="2800" dirty="0"/>
              <a:t>举例：</a:t>
            </a:r>
            <a:endParaRPr lang="zh-CN" altLang="zh-CN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4</a:t>
            </a:r>
            <a:r>
              <a:rPr lang="zh-CN" altLang="en-US" dirty="0">
                <a:solidFill>
                  <a:srgbClr val="0000CC"/>
                </a:solidFill>
              </a:rPr>
              <a:t>）为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dirty="0" smtClean="0">
                <a:solidFill>
                  <a:srgbClr val="0000CC"/>
                </a:solidFill>
              </a:rPr>
              <a:t>的</a:t>
            </a:r>
            <a:r>
              <a:rPr lang="zh-CN" altLang="en-US" dirty="0">
                <a:solidFill>
                  <a:srgbClr val="0000CC"/>
                </a:solidFill>
              </a:rPr>
              <a:t>所有者增加执行权限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u+x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---x------ 1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5</a:t>
            </a:r>
            <a:r>
              <a:rPr lang="zh-CN" altLang="en-US" dirty="0">
                <a:solidFill>
                  <a:srgbClr val="0000CC"/>
                </a:solidFill>
              </a:rPr>
              <a:t>）将</a:t>
            </a:r>
            <a:r>
              <a:rPr lang="zh-CN" altLang="en-US" dirty="0" smtClean="0">
                <a:solidFill>
                  <a:srgbClr val="0000CC"/>
                </a:solidFill>
              </a:rPr>
              <a:t>文件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zh-CN" altLang="en-US" dirty="0" smtClean="0">
                <a:solidFill>
                  <a:srgbClr val="0000CC"/>
                </a:solidFill>
              </a:rPr>
              <a:t>设</a:t>
            </a:r>
            <a:r>
              <a:rPr lang="zh-CN" altLang="en-US" dirty="0">
                <a:solidFill>
                  <a:srgbClr val="0000CC"/>
                </a:solidFill>
              </a:rPr>
              <a:t>为该文件所有者所属组的其他用户可写，但其他人不能写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g+w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# ls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---x-w---- 1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改变文件访问权限的命令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302"/>
            <a:ext cx="8229600" cy="4533919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6</a:t>
            </a:r>
            <a:r>
              <a:rPr lang="zh-CN" altLang="en-US" dirty="0" smtClean="0">
                <a:solidFill>
                  <a:srgbClr val="0000CC"/>
                </a:solidFill>
              </a:rPr>
              <a:t>）用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进制数为文件 </a:t>
            </a:r>
            <a:r>
              <a:rPr lang="en-US" altLang="zh-CN" dirty="0" err="1" smtClean="0">
                <a:solidFill>
                  <a:srgbClr val="0000CC"/>
                </a:solidFill>
              </a:rPr>
              <a:t>hello.c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 增加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删除 权限</a:t>
            </a:r>
            <a:endParaRPr lang="zh-CN" altLang="en-US" dirty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000  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# ls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---------- </a:t>
            </a:r>
            <a:r>
              <a:rPr lang="en-US" altLang="zh-CN" dirty="0">
                <a:solidFill>
                  <a:srgbClr val="C00000"/>
                </a:solidFill>
              </a:rPr>
              <a:t>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124 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ls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---</a:t>
            </a:r>
            <a:r>
              <a:rPr lang="en-US" altLang="zh-CN" dirty="0" smtClean="0">
                <a:solidFill>
                  <a:srgbClr val="C00000"/>
                </a:solidFill>
              </a:rPr>
              <a:t>x-w-r-- </a:t>
            </a:r>
            <a:r>
              <a:rPr lang="en-US" altLang="zh-CN" dirty="0">
                <a:solidFill>
                  <a:srgbClr val="C00000"/>
                </a:solidFill>
              </a:rPr>
              <a:t>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5 march  1 10:26 </a:t>
            </a:r>
            <a:r>
              <a:rPr lang="en-US" altLang="zh-CN" dirty="0" err="1" smtClean="0">
                <a:solidFill>
                  <a:srgbClr val="C00000"/>
                </a:solidFill>
              </a:rPr>
              <a:t>hello.c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en-US" altLang="zh-CN" dirty="0" err="1">
                <a:solidFill>
                  <a:srgbClr val="C00000"/>
                </a:solidFill>
              </a:rPr>
              <a:t>chmod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777  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# ls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/>
              </a:rPr>
              <a:t>–</a:t>
            </a:r>
            <a:r>
              <a:rPr lang="en-US" altLang="zh-CN" dirty="0">
                <a:solidFill>
                  <a:srgbClr val="C00000"/>
                </a:solidFill>
              </a:rPr>
              <a:t>l 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err="1" smtClean="0">
                <a:solidFill>
                  <a:srgbClr val="C00000"/>
                </a:solidFill>
              </a:rPr>
              <a:t>rwxrwxrwx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1 root </a:t>
            </a:r>
            <a:r>
              <a:rPr lang="en-US" altLang="zh-CN" dirty="0" err="1">
                <a:solidFill>
                  <a:srgbClr val="C00000"/>
                </a:solidFill>
              </a:rPr>
              <a:t>root</a:t>
            </a:r>
            <a:r>
              <a:rPr lang="en-US" altLang="zh-CN" dirty="0">
                <a:solidFill>
                  <a:srgbClr val="C00000"/>
                </a:solidFill>
              </a:rPr>
              <a:t> 5 march  1 10:26 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chmod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改变文件访问权限的命令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266"/>
            <a:ext cx="7010400" cy="1143000"/>
          </a:xfrm>
        </p:spPr>
        <p:txBody>
          <a:bodyPr/>
          <a:lstStyle/>
          <a:p>
            <a:r>
              <a:rPr lang="en-US" altLang="zh-CN" sz="4000" dirty="0">
                <a:solidFill>
                  <a:schemeClr val="bg2"/>
                </a:solidFill>
              </a:rPr>
              <a:t>1</a:t>
            </a:r>
            <a:r>
              <a:rPr lang="zh-CN" altLang="en-US" sz="4000" dirty="0">
                <a:solidFill>
                  <a:schemeClr val="bg2"/>
                </a:solidFill>
              </a:rPr>
              <a:t>、</a:t>
            </a:r>
            <a:r>
              <a:rPr lang="en-US" altLang="zh-CN" sz="4000" dirty="0">
                <a:solidFill>
                  <a:schemeClr val="bg2"/>
                </a:solidFill>
              </a:rPr>
              <a:t>Linux</a:t>
            </a:r>
            <a:r>
              <a:rPr lang="zh-CN" altLang="en-US" sz="4000" dirty="0">
                <a:solidFill>
                  <a:schemeClr val="bg2"/>
                </a:solidFill>
              </a:rPr>
              <a:t>内核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164269"/>
            <a:ext cx="8352928" cy="5257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内核是整个</a:t>
            </a:r>
            <a:r>
              <a:rPr lang="en-US" altLang="zh-CN" dirty="0"/>
              <a:t>Linux</a:t>
            </a:r>
            <a:r>
              <a:rPr lang="zh-CN" altLang="en-US" dirty="0"/>
              <a:t>系统的灵魂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  <a:r>
              <a:rPr lang="zh-CN" altLang="en-US" dirty="0"/>
              <a:t>系统的能力完全受内核能力的制约。</a:t>
            </a:r>
            <a:r>
              <a:rPr lang="en-US" altLang="zh-CN" dirty="0"/>
              <a:t>Linux</a:t>
            </a:r>
            <a:r>
              <a:rPr lang="zh-CN" altLang="en-US" dirty="0"/>
              <a:t>内核负责整个系统的</a:t>
            </a:r>
            <a:r>
              <a:rPr lang="zh-CN" altLang="en-US" dirty="0">
                <a:solidFill>
                  <a:srgbClr val="FF0000"/>
                </a:solidFill>
              </a:rPr>
              <a:t>内存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进程调度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文件管理</a:t>
            </a:r>
            <a:r>
              <a:rPr lang="zh-CN" altLang="en-US" dirty="0"/>
              <a:t>。 </a:t>
            </a:r>
            <a:r>
              <a:rPr lang="en-US" altLang="zh-CN" dirty="0"/>
              <a:t>Linux</a:t>
            </a:r>
            <a:r>
              <a:rPr lang="zh-CN" altLang="en-US" dirty="0"/>
              <a:t>内核的功能</a:t>
            </a:r>
            <a:r>
              <a:rPr lang="en-US" altLang="zh-CN" dirty="0"/>
              <a:t>: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）进程管理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（</a:t>
            </a:r>
            <a:r>
              <a:rPr lang="en-US" altLang="zh-CN" dirty="0"/>
              <a:t>2</a:t>
            </a:r>
            <a:r>
              <a:rPr lang="zh-CN" altLang="en-US" dirty="0"/>
              <a:t>）内存管理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（</a:t>
            </a:r>
            <a:r>
              <a:rPr lang="en-US" altLang="zh-CN" dirty="0"/>
              <a:t>3</a:t>
            </a:r>
            <a:r>
              <a:rPr lang="zh-CN" altLang="en-US" dirty="0"/>
              <a:t>）文件管理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（</a:t>
            </a:r>
            <a:r>
              <a:rPr lang="en-US" altLang="zh-CN" dirty="0"/>
              <a:t>4</a:t>
            </a:r>
            <a:r>
              <a:rPr lang="zh-CN" altLang="en-US" dirty="0"/>
              <a:t>）设备控制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（</a:t>
            </a:r>
            <a:r>
              <a:rPr lang="en-US" altLang="zh-CN" dirty="0"/>
              <a:t>5</a:t>
            </a:r>
            <a:r>
              <a:rPr lang="zh-CN" altLang="en-US" dirty="0"/>
              <a:t>）网络功能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25"/>
            <a:ext cx="8229600" cy="481964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fr-FR" sz="2100" dirty="0"/>
              <a:t>功能：该命令查找文件所在的目录。</a:t>
            </a:r>
            <a:endParaRPr lang="zh-CN" altLang="fr-FR" sz="2100" dirty="0"/>
          </a:p>
          <a:p>
            <a:pPr>
              <a:spcBef>
                <a:spcPts val="600"/>
              </a:spcBef>
            </a:pPr>
            <a:r>
              <a:rPr lang="zh-CN" altLang="fr-FR" sz="2100" dirty="0"/>
              <a:t>用法：</a:t>
            </a:r>
            <a:r>
              <a:rPr lang="en-US" altLang="zh-CN" sz="2100" dirty="0"/>
              <a:t>find </a:t>
            </a:r>
            <a:r>
              <a:rPr lang="en-US" altLang="zh-CN" sz="2100" dirty="0" smtClean="0"/>
              <a:t> </a:t>
            </a:r>
            <a:r>
              <a:rPr lang="zh-CN" altLang="en-US" sz="2100" dirty="0" smtClean="0"/>
              <a:t>路径  </a:t>
            </a:r>
            <a:r>
              <a:rPr lang="zh-CN" altLang="en-US" sz="2100" dirty="0"/>
              <a:t>匹配表达式</a:t>
            </a:r>
            <a:endParaRPr lang="zh-CN" altLang="en-US" sz="21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路径：可以是多个路径，路径之间用空格隔开。查找时，会递归到子目录。</a:t>
            </a:r>
            <a:endParaRPr lang="zh-CN" altLang="en-US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匹配表达式：</a:t>
            </a:r>
            <a:endParaRPr lang="zh-CN" altLang="en-US" sz="20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-name</a:t>
            </a:r>
            <a:r>
              <a:rPr lang="zh-CN" altLang="en-US" sz="1800" dirty="0"/>
              <a:t>：指明要查找的文件名，支持通配符</a:t>
            </a:r>
            <a:r>
              <a:rPr lang="zh-CN" altLang="en-US" sz="1800" dirty="0">
                <a:latin typeface="Arial" panose="020B0604020202020204"/>
              </a:rPr>
              <a:t>“</a:t>
            </a:r>
            <a:r>
              <a:rPr lang="zh-CN" altLang="en-US" sz="1800" dirty="0"/>
              <a:t>*</a:t>
            </a:r>
            <a:r>
              <a:rPr lang="zh-CN" altLang="en-US" sz="1800" dirty="0">
                <a:latin typeface="Arial" panose="020B0604020202020204"/>
              </a:rPr>
              <a:t>”</a:t>
            </a:r>
            <a:r>
              <a:rPr lang="zh-CN" altLang="en-US" sz="1800" dirty="0"/>
              <a:t>和</a:t>
            </a:r>
            <a:r>
              <a:rPr lang="zh-CN" altLang="en-US" sz="1800" dirty="0">
                <a:latin typeface="Arial" panose="020B0604020202020204"/>
              </a:rPr>
              <a:t>“</a:t>
            </a:r>
            <a:r>
              <a:rPr lang="zh-CN" altLang="en-US" sz="1800" dirty="0"/>
              <a:t>？</a:t>
            </a:r>
            <a:r>
              <a:rPr lang="zh-CN" altLang="en-US" sz="1800" dirty="0">
                <a:latin typeface="Arial" panose="020B0604020202020204"/>
              </a:rPr>
              <a:t>”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-user username</a:t>
            </a:r>
            <a:r>
              <a:rPr lang="zh-CN" altLang="en-US" sz="1800" dirty="0"/>
              <a:t>：查找文件的拥有者为</a:t>
            </a:r>
            <a:r>
              <a:rPr lang="en-US" altLang="zh-CN" sz="1800" dirty="0"/>
              <a:t>username</a:t>
            </a:r>
            <a:r>
              <a:rPr lang="zh-CN" altLang="en-US" sz="1800" dirty="0"/>
              <a:t>的文件。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-group </a:t>
            </a:r>
            <a:r>
              <a:rPr lang="en-US" altLang="zh-CN" sz="1800" dirty="0" err="1"/>
              <a:t>grpname</a:t>
            </a:r>
            <a:r>
              <a:rPr lang="zh-CN" altLang="en-US" sz="1800" dirty="0"/>
              <a:t>：查找文件的所属组为</a:t>
            </a:r>
            <a:r>
              <a:rPr lang="en-US" altLang="zh-CN" sz="1800" dirty="0" err="1"/>
              <a:t>grpname</a:t>
            </a:r>
            <a:r>
              <a:rPr lang="zh-CN" altLang="en-US" sz="1800" dirty="0"/>
              <a:t>的文件。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天访问过的文件</a:t>
            </a:r>
            <a:r>
              <a:rPr lang="en-US" altLang="zh-CN" sz="1800" dirty="0"/>
              <a:t>(</a:t>
            </a:r>
            <a:r>
              <a:rPr lang="zh-CN" altLang="en-US" sz="1800" dirty="0"/>
              <a:t>仅第</a:t>
            </a:r>
            <a:r>
              <a:rPr lang="en-US" altLang="zh-CN" sz="1800" dirty="0"/>
              <a:t>n</a:t>
            </a:r>
            <a:r>
              <a:rPr lang="zh-CN" altLang="en-US" sz="1800" dirty="0"/>
              <a:t>天这一天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+n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天之前访问过的文件。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</a:t>
            </a:r>
            <a:r>
              <a:rPr lang="en-US" altLang="zh-CN" sz="1800" dirty="0" err="1"/>
              <a:t>atime</a:t>
            </a:r>
            <a:r>
              <a:rPr lang="en-US" altLang="zh-CN" sz="1800" dirty="0"/>
              <a:t> -n</a:t>
            </a:r>
            <a:r>
              <a:rPr lang="zh-CN" altLang="en-US" sz="1800" dirty="0"/>
              <a:t>：指明查找前</a:t>
            </a:r>
            <a:r>
              <a:rPr lang="en-US" altLang="zh-CN" sz="1800" dirty="0"/>
              <a:t>n</a:t>
            </a:r>
            <a:r>
              <a:rPr lang="zh-CN" altLang="en-US" sz="1800" dirty="0"/>
              <a:t>天之后访问过的文件。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-size n</a:t>
            </a:r>
            <a:r>
              <a:rPr lang="zh-CN" altLang="en-US" sz="1800" dirty="0"/>
              <a:t>：指明查找文件大小为</a:t>
            </a:r>
            <a:r>
              <a:rPr lang="en-US" altLang="zh-CN" sz="1800" dirty="0"/>
              <a:t>n</a:t>
            </a:r>
            <a:r>
              <a:rPr lang="zh-CN" altLang="en-US" sz="1800" dirty="0"/>
              <a:t>块</a:t>
            </a:r>
            <a:r>
              <a:rPr lang="en-US" altLang="zh-CN" sz="1800" dirty="0"/>
              <a:t>(block)</a:t>
            </a:r>
            <a:r>
              <a:rPr lang="zh-CN" altLang="en-US" sz="1800" dirty="0"/>
              <a:t>的文件。</a:t>
            </a:r>
            <a:endParaRPr lang="zh-CN" altLang="en-US" sz="1800" dirty="0"/>
          </a:p>
          <a:p>
            <a:pPr lvl="2">
              <a:spcBef>
                <a:spcPts val="600"/>
              </a:spcBef>
            </a:pPr>
            <a:r>
              <a:rPr lang="en-US" altLang="zh-CN" sz="1800" dirty="0"/>
              <a:t>-print</a:t>
            </a:r>
            <a:r>
              <a:rPr lang="zh-CN" altLang="en-US" sz="1800" dirty="0"/>
              <a:t>：搜索结果输出到</a:t>
            </a:r>
            <a:r>
              <a:rPr lang="zh-CN" altLang="en-US" sz="1800" dirty="0" smtClean="0"/>
              <a:t>标准输出设备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举例：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从根目录起查找文件名的前四个字母为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test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的文件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#find  / -name test*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在目录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/dev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中查找所属组为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tty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</a:rPr>
              <a:t>的文件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#find  /dev -group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</a:rPr>
              <a:t>tty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63"/>
            <a:ext cx="8686800" cy="42481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功能：</a:t>
            </a:r>
            <a:r>
              <a:rPr lang="zh-CN" altLang="en-US" sz="2400" dirty="0">
                <a:solidFill>
                  <a:srgbClr val="FF0000"/>
                </a:solidFill>
              </a:rPr>
              <a:t>该命令查找文件中包含有指定字符串的行</a:t>
            </a:r>
            <a:r>
              <a:rPr lang="zh-CN" altLang="en-US" sz="2400" dirty="0"/>
              <a:t>。文件名可以使用通配符*和</a:t>
            </a:r>
            <a:r>
              <a:rPr lang="en-US" altLang="zh-CN" sz="2400" dirty="0"/>
              <a:t>?</a:t>
            </a:r>
            <a:r>
              <a:rPr lang="zh-CN" altLang="en-US" sz="2400" dirty="0"/>
              <a:t>，如果要查找的字符串带空格，可以使用单引号或双引号括起来。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用法：</a:t>
            </a:r>
            <a:r>
              <a:rPr lang="en-US" altLang="zh-CN" sz="2400" dirty="0" err="1"/>
              <a:t>grep</a:t>
            </a:r>
            <a:r>
              <a:rPr lang="en-US" altLang="zh-CN" sz="2400" dirty="0"/>
              <a:t> [</a:t>
            </a:r>
            <a:r>
              <a:rPr lang="zh-CN" altLang="en-US" sz="2400" dirty="0"/>
              <a:t>参数</a:t>
            </a:r>
            <a:r>
              <a:rPr lang="en-US" altLang="zh-CN" sz="2400" dirty="0"/>
              <a:t>]  </a:t>
            </a:r>
            <a:r>
              <a:rPr lang="zh-CN" altLang="en-US" sz="2400" dirty="0"/>
              <a:t>要查找的字符串  文件名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dirty="0"/>
              <a:t>参数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-num</a:t>
            </a:r>
            <a:r>
              <a:rPr lang="zh-CN" altLang="en-US" dirty="0"/>
              <a:t>：输出匹配行前后各</a:t>
            </a:r>
            <a:r>
              <a:rPr lang="en-US" altLang="zh-CN" dirty="0"/>
              <a:t>num</a:t>
            </a:r>
            <a:r>
              <a:rPr lang="zh-CN" altLang="en-US" dirty="0"/>
              <a:t>行的内容。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-b</a:t>
            </a:r>
            <a:r>
              <a:rPr lang="zh-CN" altLang="en-US" dirty="0"/>
              <a:t>：显示匹配查找条件的行距离文件开头有多少字节。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-c</a:t>
            </a:r>
            <a:r>
              <a:rPr lang="zh-CN" altLang="en-US" dirty="0"/>
              <a:t>：显示文件中包含有指定字符串的行的个数，但不显示内容。</a:t>
            </a:r>
            <a:endParaRPr lang="zh-CN" altLang="en-US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举例：在文件</a:t>
            </a:r>
            <a:r>
              <a:rPr lang="en-US" altLang="zh-CN" sz="2400" dirty="0" err="1"/>
              <a:t>test.c</a:t>
            </a:r>
            <a:r>
              <a:rPr lang="zh-CN" altLang="en-US" sz="2400" dirty="0"/>
              <a:t>中查找所有含有字符串</a:t>
            </a:r>
            <a:r>
              <a:rPr lang="zh-CN" altLang="en-US" sz="2400" dirty="0">
                <a:latin typeface="Arial" panose="020B0604020202020204"/>
              </a:rPr>
              <a:t>“</a:t>
            </a:r>
            <a:r>
              <a:rPr lang="en-US" altLang="zh-CN" sz="2400" dirty="0" err="1"/>
              <a:t>int</a:t>
            </a:r>
            <a:r>
              <a:rPr lang="en-US" altLang="zh-CN" sz="2400" dirty="0">
                <a:latin typeface="Arial" panose="020B0604020202020204"/>
              </a:rPr>
              <a:t>”</a:t>
            </a:r>
            <a:r>
              <a:rPr lang="zh-CN" altLang="en-US" sz="2400" dirty="0"/>
              <a:t>的行，如果找到，显示该行及该行前后各</a:t>
            </a:r>
            <a:r>
              <a:rPr lang="en-US" altLang="zh-CN" sz="2400" dirty="0"/>
              <a:t>2</a:t>
            </a:r>
            <a:r>
              <a:rPr lang="zh-CN" altLang="en-US" sz="2400" dirty="0"/>
              <a:t>行的内容。</a:t>
            </a:r>
            <a:endParaRPr lang="zh-CN" altLang="en-US" sz="24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#</a:t>
            </a:r>
            <a:r>
              <a:rPr lang="en-US" altLang="zh-CN" sz="2400" dirty="0" err="1">
                <a:solidFill>
                  <a:srgbClr val="C00000"/>
                </a:solidFill>
              </a:rPr>
              <a:t>grep</a:t>
            </a:r>
            <a:r>
              <a:rPr lang="en-US" altLang="zh-CN" sz="2400" dirty="0">
                <a:solidFill>
                  <a:srgbClr val="C00000"/>
                </a:solidFill>
              </a:rPr>
              <a:t> -2 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test.c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71451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grep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784" y="1116177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search regular expression(RE) and </a:t>
            </a:r>
            <a:r>
              <a:rPr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endParaRPr lang="en-US" altLang="zh-CN" sz="2000" b="1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全面搜索正则表达式</a:t>
            </a: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并打印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1678"/>
            <a:ext cx="8229600" cy="2714644"/>
          </a:xfrm>
        </p:spPr>
        <p:txBody>
          <a:bodyPr/>
          <a:lstStyle/>
          <a:p>
            <a:r>
              <a:rPr lang="zh-CN" altLang="en-US" dirty="0"/>
              <a:t>功能：该命令确定程序的具体位置。</a:t>
            </a:r>
            <a:endParaRPr lang="zh-CN" altLang="en-US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which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程序名</a:t>
            </a:r>
            <a:endParaRPr lang="zh-CN" altLang="en-US" dirty="0"/>
          </a:p>
          <a:p>
            <a:r>
              <a:rPr lang="zh-CN" altLang="en-US" dirty="0"/>
              <a:t>举例：输出</a:t>
            </a:r>
            <a:r>
              <a:rPr lang="en-US" altLang="zh-CN" dirty="0"/>
              <a:t>find</a:t>
            </a:r>
            <a:r>
              <a:rPr lang="zh-CN" altLang="en-US" dirty="0"/>
              <a:t>命令所处的位置。</a:t>
            </a:r>
            <a:endParaRPr lang="zh-CN" altLang="en-US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root@localhost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~]#which find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usr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/bin/find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355"/>
            <a:ext cx="8229600" cy="481584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100" dirty="0"/>
              <a:t>功能：该命令显示文件或目录的各种信息。</a:t>
            </a:r>
            <a:endParaRPr lang="zh-CN" altLang="en-US" sz="21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100" dirty="0"/>
              <a:t>用法</a:t>
            </a:r>
            <a:r>
              <a:rPr lang="zh-CN" altLang="sv-SE" sz="2100" dirty="0"/>
              <a:t>：</a:t>
            </a:r>
            <a:r>
              <a:rPr lang="sv-SE" altLang="zh-CN" sz="2100" dirty="0"/>
              <a:t>stat </a:t>
            </a:r>
            <a:r>
              <a:rPr lang="zh-CN" altLang="sv-SE" sz="2100" dirty="0"/>
              <a:t>文件名</a:t>
            </a:r>
            <a:endParaRPr lang="zh-CN" altLang="sv-SE" sz="21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sv-SE" sz="2100" dirty="0"/>
              <a:t>举例：显示文件</a:t>
            </a:r>
            <a:r>
              <a:rPr lang="en-US" altLang="zh-CN" sz="2100" dirty="0" err="1"/>
              <a:t>passwd</a:t>
            </a:r>
            <a:r>
              <a:rPr lang="zh-CN" altLang="en-US" sz="2100" dirty="0"/>
              <a:t>的文件大小、文件权限、文件所有者、所属组、被访问时间、修改时间、变更时间等内容。</a:t>
            </a:r>
            <a:endParaRPr lang="zh-CN" altLang="en-US" sz="2100" dirty="0"/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[</a:t>
            </a:r>
            <a:r>
              <a:rPr lang="en-US" altLang="zh-CN" sz="1800" dirty="0" err="1">
                <a:solidFill>
                  <a:srgbClr val="C00000"/>
                </a:solidFill>
              </a:rPr>
              <a:t>root@localhost</a:t>
            </a:r>
            <a:r>
              <a:rPr lang="en-US" altLang="zh-CN" sz="1800" dirty="0">
                <a:solidFill>
                  <a:srgbClr val="C00000"/>
                </a:solidFill>
              </a:rPr>
              <a:t> ~]# stat /etc/</a:t>
            </a:r>
            <a:r>
              <a:rPr lang="en-US" altLang="zh-CN" sz="1800" dirty="0" err="1">
                <a:solidFill>
                  <a:srgbClr val="C00000"/>
                </a:solidFill>
              </a:rPr>
              <a:t>passwd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File: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/>
              </a:rPr>
              <a:t>“</a:t>
            </a:r>
            <a:r>
              <a:rPr lang="en-US" altLang="zh-CN" sz="1800" dirty="0">
                <a:solidFill>
                  <a:srgbClr val="C00000"/>
                </a:solidFill>
              </a:rPr>
              <a:t>/etc/</a:t>
            </a:r>
            <a:r>
              <a:rPr lang="en-US" altLang="zh-CN" sz="1800" dirty="0" err="1">
                <a:solidFill>
                  <a:srgbClr val="C00000"/>
                </a:solidFill>
              </a:rPr>
              <a:t>passwd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/>
              </a:rPr>
              <a:t>”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Size: 1881         Blocks: 16      IO Block: 4096   </a:t>
            </a:r>
            <a:r>
              <a:rPr lang="zh-CN" altLang="en-US" sz="1800" dirty="0">
                <a:solidFill>
                  <a:srgbClr val="C00000"/>
                </a:solidFill>
              </a:rPr>
              <a:t>一般文件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Device: fd00h/64768d    </a:t>
            </a:r>
            <a:r>
              <a:rPr lang="en-US" altLang="zh-CN" sz="1800" dirty="0" err="1">
                <a:solidFill>
                  <a:srgbClr val="C00000"/>
                </a:solidFill>
              </a:rPr>
              <a:t>Inode</a:t>
            </a:r>
            <a:r>
              <a:rPr lang="en-US" altLang="zh-CN" sz="1800" dirty="0">
                <a:solidFill>
                  <a:srgbClr val="C00000"/>
                </a:solidFill>
              </a:rPr>
              <a:t>: 1803507     Links: 1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Access: (0644/-</a:t>
            </a:r>
            <a:r>
              <a:rPr lang="en-US" altLang="zh-CN" sz="1800" dirty="0" err="1">
                <a:solidFill>
                  <a:srgbClr val="C00000"/>
                </a:solidFill>
              </a:rPr>
              <a:t>rw</a:t>
            </a:r>
            <a:r>
              <a:rPr lang="en-US" altLang="zh-CN" sz="1800" dirty="0">
                <a:solidFill>
                  <a:srgbClr val="C00000"/>
                </a:solidFill>
              </a:rPr>
              <a:t>-r--r--)  </a:t>
            </a:r>
            <a:r>
              <a:rPr lang="en-US" altLang="zh-CN" sz="1800" dirty="0" err="1">
                <a:solidFill>
                  <a:srgbClr val="C00000"/>
                </a:solidFill>
              </a:rPr>
              <a:t>Uid</a:t>
            </a:r>
            <a:r>
              <a:rPr lang="en-US" altLang="zh-CN" sz="1800" dirty="0">
                <a:solidFill>
                  <a:srgbClr val="C00000"/>
                </a:solidFill>
              </a:rPr>
              <a:t>: (0/ root)   </a:t>
            </a:r>
            <a:r>
              <a:rPr lang="en-US" altLang="zh-CN" sz="1800" dirty="0" err="1">
                <a:solidFill>
                  <a:srgbClr val="C00000"/>
                </a:solidFill>
              </a:rPr>
              <a:t>Gid</a:t>
            </a:r>
            <a:r>
              <a:rPr lang="en-US" altLang="zh-CN" sz="1800" dirty="0">
                <a:solidFill>
                  <a:srgbClr val="C00000"/>
                </a:solidFill>
              </a:rPr>
              <a:t>: (0/root)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Access: 2009-09-08 10:31:20.000000000 +0800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Modify: 2009-07-09 14:03:30.000000000 +0800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Change: 2009-07-09 14:03:30.000000000 +0800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3.2.1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文件及目录操作命令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714348" y="1162040"/>
            <a:ext cx="150019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stat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3.2.1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文件及目录操作命令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3.2.2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磁盘及系统操作 </a:t>
            </a:r>
            <a:endParaRPr lang="zh-CN" altLang="en-US" sz="24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3.2.3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文件压缩及解压命令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3.2.4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网络命令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3.2.5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帮助命令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3.2 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常用操作命令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78632"/>
            <a:ext cx="7162800" cy="838200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fdisk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386" y="1772817"/>
            <a:ext cx="8229600" cy="4824536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）作用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fdisk</a:t>
            </a:r>
            <a:r>
              <a:rPr lang="zh-CN" altLang="en-US" sz="2400" dirty="0"/>
              <a:t>命令可以用来给磁盘进行分区，查看磁盘情况等，往往使用</a:t>
            </a:r>
            <a:r>
              <a:rPr lang="zh-CN" altLang="en-US" sz="2400" dirty="0">
                <a:solidFill>
                  <a:srgbClr val="FF0000"/>
                </a:solidFill>
              </a:rPr>
              <a:t>参数</a:t>
            </a:r>
            <a:r>
              <a:rPr lang="en-US" altLang="zh-CN" sz="2400" dirty="0">
                <a:solidFill>
                  <a:srgbClr val="FF0000"/>
                </a:solidFill>
              </a:rPr>
              <a:t>-l </a:t>
            </a:r>
            <a:r>
              <a:rPr lang="zh-CN" altLang="en-US" sz="2400" dirty="0"/>
              <a:t>来显示系统的分区情况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注：</a:t>
            </a:r>
            <a:r>
              <a:rPr lang="zh-CN" altLang="en-US" sz="2400" dirty="0" smtClean="0"/>
              <a:t>使用该命令需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权限。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）命令格式</a:t>
            </a:r>
            <a:endParaRPr lang="zh-CN" alt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fdisk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选项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-</a:t>
            </a:r>
            <a:r>
              <a:rPr lang="en-US" altLang="zh-CN" sz="2400" dirty="0">
                <a:solidFill>
                  <a:srgbClr val="FF0000"/>
                </a:solidFill>
              </a:rPr>
              <a:t>l  </a:t>
            </a:r>
            <a:r>
              <a:rPr lang="zh-CN" altLang="en-US" sz="2400" dirty="0" smtClean="0"/>
              <a:t>显示系统的分区</a:t>
            </a:r>
            <a:r>
              <a:rPr lang="zh-CN" altLang="en-US" sz="2400" dirty="0"/>
              <a:t>情况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4744"/>
            <a:ext cx="7162800" cy="838200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df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29600" cy="3907507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）作用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 smtClean="0"/>
              <a:t>    检查</a:t>
            </a:r>
            <a:r>
              <a:rPr lang="zh-CN" altLang="en-US" sz="2800" dirty="0"/>
              <a:t>硬盘所剩（所用）空间。</a:t>
            </a: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）命令格式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df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zh-CN" altLang="en-US" sz="2800" dirty="0">
                <a:solidFill>
                  <a:srgbClr val="FF0000"/>
                </a:solidFill>
              </a:rPr>
              <a:t>选项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600" dirty="0" smtClean="0"/>
              <a:t>-</a:t>
            </a:r>
            <a:r>
              <a:rPr lang="en-US" altLang="zh-CN" sz="2600" dirty="0"/>
              <a:t>h      </a:t>
            </a:r>
            <a:r>
              <a:rPr lang="zh-CN" altLang="en-US" sz="2600" dirty="0">
                <a:solidFill>
                  <a:srgbClr val="0000CC"/>
                </a:solidFill>
              </a:rPr>
              <a:t>以</a:t>
            </a:r>
            <a:r>
              <a:rPr lang="en-US" altLang="zh-CN" sz="2600" dirty="0">
                <a:solidFill>
                  <a:srgbClr val="0000CC"/>
                </a:solidFill>
              </a:rPr>
              <a:t>1024KB=1M</a:t>
            </a:r>
            <a:r>
              <a:rPr lang="zh-CN" altLang="en-US" sz="2600" dirty="0">
                <a:solidFill>
                  <a:srgbClr val="0000CC"/>
                </a:solidFill>
              </a:rPr>
              <a:t>的方式显示磁盘的使用情况</a:t>
            </a:r>
            <a:endParaRPr lang="zh-CN" altLang="en-US" sz="2600" dirty="0">
              <a:solidFill>
                <a:srgbClr val="0000CC"/>
              </a:solidFill>
            </a:endParaRPr>
          </a:p>
          <a:p>
            <a:pPr lvl="1"/>
            <a:r>
              <a:rPr lang="en-US" altLang="zh-CN" sz="2600" dirty="0"/>
              <a:t>-H     </a:t>
            </a:r>
            <a:r>
              <a:rPr lang="zh-CN" altLang="en-US" sz="2600" dirty="0" smtClean="0">
                <a:solidFill>
                  <a:srgbClr val="0000CC"/>
                </a:solidFill>
              </a:rPr>
              <a:t>以</a:t>
            </a:r>
            <a:r>
              <a:rPr lang="en-US" altLang="zh-CN" sz="2600" dirty="0">
                <a:solidFill>
                  <a:srgbClr val="0000CC"/>
                </a:solidFill>
              </a:rPr>
              <a:t>1000KB=1M</a:t>
            </a:r>
            <a:r>
              <a:rPr lang="zh-CN" altLang="en-US" sz="2600" dirty="0">
                <a:solidFill>
                  <a:srgbClr val="0000CC"/>
                </a:solidFill>
              </a:rPr>
              <a:t>的方式显示磁盘的使用情况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24744"/>
            <a:ext cx="71628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003366"/>
                </a:solidFill>
              </a:rPr>
              <a:t>3</a:t>
            </a:r>
            <a:r>
              <a:rPr lang="zh-CN" altLang="en-US" sz="4000" dirty="0">
                <a:solidFill>
                  <a:srgbClr val="003366"/>
                </a:solidFill>
              </a:rPr>
              <a:t>、</a:t>
            </a:r>
            <a:r>
              <a:rPr lang="en-US" altLang="zh-CN" sz="4000" dirty="0">
                <a:solidFill>
                  <a:srgbClr val="003366"/>
                </a:solidFill>
              </a:rPr>
              <a:t>free</a:t>
            </a:r>
            <a:r>
              <a:rPr lang="zh-CN" altLang="en-US" sz="4000" dirty="0" smtClean="0">
                <a:solidFill>
                  <a:srgbClr val="003366"/>
                </a:solidFill>
              </a:rPr>
              <a:t>命令</a:t>
            </a:r>
            <a:endParaRPr lang="zh-CN" altLang="en-US" sz="4000" dirty="0">
              <a:solidFill>
                <a:srgbClr val="003366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04864"/>
            <a:ext cx="8229600" cy="4014192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）作用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free</a:t>
            </a:r>
            <a:r>
              <a:rPr lang="zh-CN" altLang="en-US" dirty="0"/>
              <a:t>命令的功能是查看当前系统内存的使用情况，它显示系统中剩余及已用的物理内存和交换内存，以及共享内存和被核心使用的缓冲区。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）命令格式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free 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选项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-</a:t>
            </a:r>
            <a:r>
              <a:rPr lang="en-US" altLang="zh-CN" dirty="0"/>
              <a:t>b    </a:t>
            </a:r>
            <a:r>
              <a:rPr lang="zh-CN" altLang="en-US" dirty="0">
                <a:solidFill>
                  <a:srgbClr val="0000CC"/>
                </a:solidFill>
              </a:rPr>
              <a:t>以字节为单位显示。 </a:t>
            </a:r>
            <a:br>
              <a:rPr lang="zh-CN" altLang="en-US" dirty="0">
                <a:solidFill>
                  <a:srgbClr val="0000CC"/>
                </a:solidFill>
              </a:rPr>
            </a:br>
            <a:r>
              <a:rPr lang="en-US" altLang="zh-CN" dirty="0"/>
              <a:t>-k    </a:t>
            </a:r>
            <a:r>
              <a:rPr lang="zh-CN" altLang="en-US" dirty="0">
                <a:solidFill>
                  <a:srgbClr val="0000CC"/>
                </a:solidFill>
              </a:rPr>
              <a:t>以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zh-CN" altLang="en-US" dirty="0">
                <a:solidFill>
                  <a:srgbClr val="0000CC"/>
                </a:solidFill>
              </a:rPr>
              <a:t>字节为单位显示。 </a:t>
            </a:r>
            <a:br>
              <a:rPr lang="zh-CN" altLang="en-US" dirty="0">
                <a:solidFill>
                  <a:srgbClr val="0000CC"/>
                </a:solidFill>
              </a:rPr>
            </a:br>
            <a:r>
              <a:rPr lang="en-US" altLang="zh-CN" dirty="0"/>
              <a:t>-m   </a:t>
            </a:r>
            <a:r>
              <a:rPr lang="zh-CN" altLang="en-US" dirty="0">
                <a:solidFill>
                  <a:srgbClr val="0000CC"/>
                </a:solidFill>
              </a:rPr>
              <a:t>以</a:t>
            </a:r>
            <a:r>
              <a:rPr lang="en-US" altLang="zh-CN" dirty="0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字节为单位显示。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advClick="0" advTm="0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Linux Shell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248275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/>
              <a:t>Shell</a:t>
            </a:r>
            <a:r>
              <a:rPr lang="zh-CN" altLang="en-US" sz="2800" dirty="0"/>
              <a:t>是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系统下的</a:t>
            </a:r>
            <a:r>
              <a:rPr lang="zh-CN" altLang="en-US" sz="2800" dirty="0">
                <a:solidFill>
                  <a:srgbClr val="FF0000"/>
                </a:solidFill>
              </a:rPr>
              <a:t>命令解释器</a:t>
            </a:r>
            <a:r>
              <a:rPr lang="zh-CN" altLang="en-US" sz="2800" dirty="0"/>
              <a:t>，也是使用</a:t>
            </a:r>
            <a:r>
              <a:rPr lang="en-US" altLang="zh-CN" sz="2800" dirty="0"/>
              <a:t>Linux</a:t>
            </a:r>
            <a:r>
              <a:rPr lang="zh-CN" altLang="en-US" sz="2800" dirty="0"/>
              <a:t>系统的主要环境，它</a:t>
            </a:r>
            <a:r>
              <a:rPr lang="zh-CN" altLang="en-US" sz="2800" dirty="0">
                <a:solidFill>
                  <a:srgbClr val="FF0000"/>
                </a:solidFill>
              </a:rPr>
              <a:t>提供了用户与内核进行交互操作的一种接口</a:t>
            </a:r>
            <a:r>
              <a:rPr lang="zh-CN" altLang="en-US" sz="2800" dirty="0"/>
              <a:t>。它接收用户输入的命令并把它送入内核去执行，</a:t>
            </a:r>
            <a:r>
              <a:rPr lang="zh-CN" altLang="en-US" sz="2800" dirty="0" smtClean="0"/>
              <a:t>类似于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中的</a:t>
            </a:r>
            <a:r>
              <a:rPr lang="en-US" altLang="zh-CN" sz="2800" dirty="0"/>
              <a:t>Command</a:t>
            </a:r>
            <a:r>
              <a:rPr lang="zh-CN" altLang="en-US" sz="2800" dirty="0" smtClean="0"/>
              <a:t>命令窗口。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579296" cy="339091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功能：挂载文件系统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用法</a:t>
            </a:r>
            <a:r>
              <a:rPr lang="zh-CN" altLang="en-US" dirty="0" smtClean="0"/>
              <a:t>：</a:t>
            </a:r>
            <a:r>
              <a:rPr lang="en-US" altLang="zh-CN" dirty="0"/>
              <a:t>mount [</a:t>
            </a:r>
            <a:r>
              <a:rPr lang="zh-CN" altLang="en-US" dirty="0"/>
              <a:t>选项</a:t>
            </a:r>
            <a:r>
              <a:rPr lang="en-US" altLang="zh-CN" dirty="0"/>
              <a:t>] &lt;-t </a:t>
            </a:r>
            <a:r>
              <a:rPr lang="zh-CN" altLang="en-US" dirty="0"/>
              <a:t>类型</a:t>
            </a:r>
            <a:r>
              <a:rPr lang="en-US" altLang="zh-CN" dirty="0"/>
              <a:t>&gt; [-o </a:t>
            </a:r>
            <a:r>
              <a:rPr lang="zh-CN" altLang="en-US" dirty="0"/>
              <a:t>挂载选项</a:t>
            </a:r>
            <a:r>
              <a:rPr lang="en-US" altLang="zh-CN" dirty="0"/>
              <a:t>] &lt;</a:t>
            </a:r>
            <a:r>
              <a:rPr lang="zh-CN" altLang="en-US" dirty="0"/>
              <a:t>设备</a:t>
            </a:r>
            <a:r>
              <a:rPr lang="en-US" altLang="zh-CN" dirty="0"/>
              <a:t>&gt; &lt;</a:t>
            </a:r>
            <a:r>
              <a:rPr lang="zh-CN" altLang="en-US" dirty="0"/>
              <a:t>挂载点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-</a:t>
            </a:r>
            <a:r>
              <a:rPr lang="en-US" altLang="zh-CN" dirty="0" smtClean="0"/>
              <a:t>t</a:t>
            </a:r>
            <a:r>
              <a:rPr lang="zh-CN" altLang="en-US" dirty="0" smtClean="0"/>
              <a:t>  该参数</a:t>
            </a:r>
            <a:r>
              <a:rPr lang="zh-CN" altLang="en-US" dirty="0"/>
              <a:t>配合选项用于指定一个文件系统分区的类型。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-o  </a:t>
            </a:r>
            <a:r>
              <a:rPr lang="zh-CN" altLang="en-US" dirty="0"/>
              <a:t>该参数配合选项用于指定一个或多个挂载选项。</a:t>
            </a:r>
            <a:r>
              <a:rPr lang="en-US" altLang="zh-CN" dirty="0" smtClean="0"/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0544" name="Group 128"/>
          <p:cNvGraphicFramePr>
            <a:graphicFrameLocks noGrp="1"/>
          </p:cNvGraphicFramePr>
          <p:nvPr>
            <p:ph idx="1"/>
          </p:nvPr>
        </p:nvGraphicFramePr>
        <p:xfrm>
          <a:off x="566738" y="1752600"/>
          <a:ext cx="8001000" cy="4449448"/>
        </p:xfrm>
        <a:graphic>
          <a:graphicData uri="http://schemas.openxmlformats.org/drawingml/2006/table">
            <a:tbl>
              <a:tblPr/>
              <a:tblGrid>
                <a:gridCol w="1173162"/>
                <a:gridCol w="6827838"/>
              </a:tblGrid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-t type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定义准备挂载的文件系统的类型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-O option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根据参数选项挂载文件系统。参数选项跟在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-O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后面，用逗号隔开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-f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模拟一个文件系统的挂载过程，用它可以检查一个文件系统是否可以被正确挂载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挂载一个文件系统，但不在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fstab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中生成与之对应的设置项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忽略文件系统不支持的安装类型，而不导致安装失败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-v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命令进展注释状态。给出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mount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命令每个操作步骤的注释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-w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以可读写权限挂载一个文件系统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以只读权限挂载一个文件系统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-a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</a:t>
                      </a:r>
                      <a:r>
                        <a:rPr kumimoji="0" lang="pt-BR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/etc/fstab</a:t>
                      </a:r>
                      <a:r>
                        <a:rPr kumimoji="0" lang="zh-CN" alt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文件中列出的所有文件系统挂载好</a:t>
                      </a:r>
                      <a:endParaRPr kumimoji="0" lang="zh-CN" alt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2924"/>
            <a:ext cx="8229600" cy="406434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：挂载一个</a:t>
            </a:r>
            <a:r>
              <a:rPr lang="en-US" altLang="zh-CN" sz="2400" dirty="0"/>
              <a:t>Linux</a:t>
            </a:r>
            <a:r>
              <a:rPr lang="zh-CN" altLang="en-US" sz="2400" dirty="0"/>
              <a:t>分区，将其挂载到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zh-CN" altLang="en-US" sz="2400" dirty="0"/>
              <a:t>目录下（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zh-CN" altLang="en-US" sz="2400" dirty="0"/>
              <a:t>称为挂载点）：</a:t>
            </a:r>
            <a:endParaRPr lang="zh-CN" alt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# </a:t>
            </a:r>
            <a:r>
              <a:rPr lang="en-US" altLang="zh-CN" sz="2400" dirty="0">
                <a:solidFill>
                  <a:srgbClr val="C00000"/>
                </a:solidFill>
              </a:rPr>
              <a:t>mount -t ext3 /dev/hdb1 /</a:t>
            </a:r>
            <a:r>
              <a:rPr lang="en-US" altLang="zh-CN" sz="2400" dirty="0" err="1">
                <a:solidFill>
                  <a:srgbClr val="C00000"/>
                </a:solidFill>
              </a:rPr>
              <a:t>mnt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：挂载硬盘的</a:t>
            </a:r>
            <a:r>
              <a:rPr lang="en-US" altLang="zh-CN" sz="2400" dirty="0"/>
              <a:t>Windows</a:t>
            </a:r>
            <a:r>
              <a:rPr lang="zh-CN" altLang="en-US" sz="2400" dirty="0"/>
              <a:t>分区，将其挂载到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mnt</a:t>
            </a:r>
            <a:r>
              <a:rPr lang="en-US" altLang="zh-CN" sz="2400" dirty="0"/>
              <a:t>/wind</a:t>
            </a:r>
            <a:r>
              <a:rPr lang="zh-CN" altLang="en-US" sz="2400" dirty="0"/>
              <a:t>目录下： </a:t>
            </a:r>
            <a:endParaRPr lang="zh-CN" alt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#</a:t>
            </a:r>
            <a:r>
              <a:rPr lang="en-US" altLang="zh-CN" sz="2400" dirty="0">
                <a:solidFill>
                  <a:srgbClr val="C00000"/>
                </a:solidFill>
              </a:rPr>
              <a:t>mount -t </a:t>
            </a:r>
            <a:r>
              <a:rPr lang="en-US" altLang="zh-CN" sz="2400" dirty="0" err="1">
                <a:solidFill>
                  <a:srgbClr val="C00000"/>
                </a:solidFill>
              </a:rPr>
              <a:t>vfat</a:t>
            </a:r>
            <a:r>
              <a:rPr lang="en-US" altLang="zh-CN" sz="2400" dirty="0">
                <a:solidFill>
                  <a:srgbClr val="C00000"/>
                </a:solidFill>
              </a:rPr>
              <a:t>  /dev/hda5  /</a:t>
            </a:r>
            <a:r>
              <a:rPr lang="en-US" altLang="zh-CN" sz="2400" dirty="0" err="1">
                <a:solidFill>
                  <a:srgbClr val="C00000"/>
                </a:solidFill>
              </a:rPr>
              <a:t>mnt</a:t>
            </a:r>
            <a:r>
              <a:rPr lang="en-US" altLang="zh-CN" sz="2400" dirty="0">
                <a:solidFill>
                  <a:srgbClr val="C00000"/>
                </a:solidFill>
              </a:rPr>
              <a:t>/wind 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：挂载</a:t>
            </a:r>
            <a:r>
              <a:rPr lang="en-US" altLang="zh-CN" sz="2400" dirty="0"/>
              <a:t>U</a:t>
            </a:r>
            <a:r>
              <a:rPr lang="zh-CN" altLang="en-US" sz="2400" dirty="0"/>
              <a:t>盘 </a:t>
            </a:r>
            <a:endParaRPr lang="zh-CN" alt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	#</a:t>
            </a:r>
            <a:r>
              <a:rPr lang="en-US" altLang="zh-CN" sz="2400" dirty="0">
                <a:solidFill>
                  <a:srgbClr val="C00000"/>
                </a:solidFill>
              </a:rPr>
              <a:t>mount  -t  </a:t>
            </a:r>
            <a:r>
              <a:rPr lang="en-US" altLang="zh-CN" sz="2400" dirty="0" err="1">
                <a:solidFill>
                  <a:srgbClr val="C00000"/>
                </a:solidFill>
              </a:rPr>
              <a:t>vfat</a:t>
            </a:r>
            <a:r>
              <a:rPr lang="en-US" altLang="zh-CN" sz="2400" dirty="0">
                <a:solidFill>
                  <a:srgbClr val="C00000"/>
                </a:solidFill>
              </a:rPr>
              <a:t>  /dev/sdb1  /</a:t>
            </a:r>
            <a:r>
              <a:rPr lang="en-US" altLang="zh-CN" sz="2400" dirty="0" err="1">
                <a:solidFill>
                  <a:srgbClr val="C00000"/>
                </a:solidFill>
              </a:rPr>
              <a:t>mnt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en-US" altLang="zh-CN" sz="2400" dirty="0" err="1">
                <a:solidFill>
                  <a:srgbClr val="C00000"/>
                </a:solidFill>
              </a:rPr>
              <a:t>usb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4411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功能：该命令卸载文件系统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用法：</a:t>
            </a:r>
            <a:r>
              <a:rPr lang="en-US" altLang="zh-CN" dirty="0" err="1"/>
              <a:t>umount</a:t>
            </a:r>
            <a:r>
              <a:rPr lang="en-US" altLang="zh-CN" dirty="0"/>
              <a:t> device or dir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r>
              <a:rPr lang="zh-CN" altLang="en-US" dirty="0" smtClean="0"/>
              <a:t>卸载已挂接的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sz="2800" dirty="0" smtClean="0"/>
              <a:t>#</a:t>
            </a:r>
            <a:r>
              <a:rPr lang="en-US" altLang="zh-CN" sz="2800" dirty="0" err="1" smtClean="0"/>
              <a:t>umount</a:t>
            </a:r>
            <a:r>
              <a:rPr lang="en-US" altLang="zh-CN" sz="2800" dirty="0" smtClean="0"/>
              <a:t>  /dev/sdb1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注：</a:t>
            </a:r>
            <a:r>
              <a:rPr lang="zh-CN" altLang="en-US" dirty="0" smtClean="0">
                <a:solidFill>
                  <a:schemeClr val="bg1"/>
                </a:solidFill>
              </a:rPr>
              <a:t>如果</a:t>
            </a:r>
            <a:r>
              <a:rPr lang="zh-CN" altLang="en-US" dirty="0">
                <a:solidFill>
                  <a:schemeClr val="bg1"/>
                </a:solidFill>
              </a:rPr>
              <a:t>系统提示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</a:rPr>
              <a:t>“</a:t>
            </a:r>
            <a:r>
              <a:rPr lang="zh-CN" altLang="en-US" dirty="0">
                <a:solidFill>
                  <a:schemeClr val="bg1"/>
                </a:solidFill>
              </a:rPr>
              <a:t>设备已经安装或目录忙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的信息，可能是由于用户的当前目录是在安装点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mnt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en-US" altLang="zh-CN" dirty="0" err="1" smtClean="0">
                <a:solidFill>
                  <a:schemeClr val="bg1"/>
                </a:solidFill>
              </a:rPr>
              <a:t>usb</a:t>
            </a:r>
            <a:r>
              <a:rPr lang="zh-CN" altLang="en-US" dirty="0" smtClean="0">
                <a:solidFill>
                  <a:schemeClr val="bg1"/>
                </a:solidFill>
              </a:rPr>
              <a:t>或</a:t>
            </a:r>
            <a:r>
              <a:rPr lang="zh-CN" altLang="en-US" dirty="0">
                <a:solidFill>
                  <a:schemeClr val="bg1"/>
                </a:solidFill>
              </a:rPr>
              <a:t>子目录而造成的，此时必须切换到其他目录下才能进行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928826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2714612" y="1162040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umount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3.2.2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磁盘及系统操作命令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3.2.1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文件及目录操作命令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3.2.2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磁盘及系统操作 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3.2.3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文件压缩及解压命令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3.2.4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网络命令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3.2.5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帮助命令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3.2 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常用操作命令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0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385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dirty="0"/>
              <a:t>功能：</a:t>
            </a:r>
            <a:r>
              <a:rPr lang="en-US" altLang="zh-CN" sz="2600" dirty="0"/>
              <a:t>gzip</a:t>
            </a:r>
            <a:r>
              <a:rPr lang="zh-CN" altLang="en-US" sz="2600" dirty="0"/>
              <a:t>压缩文件，缺省的扩展名为</a:t>
            </a:r>
            <a:r>
              <a:rPr lang="en-US" altLang="zh-CN" sz="2600" dirty="0"/>
              <a:t>.</a:t>
            </a:r>
            <a:r>
              <a:rPr lang="en-US" altLang="zh-CN" sz="2600" dirty="0" err="1"/>
              <a:t>gz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用法：</a:t>
            </a:r>
            <a:r>
              <a:rPr lang="en-US" altLang="zh-CN" sz="2600" dirty="0"/>
              <a:t>gzip [</a:t>
            </a:r>
            <a:r>
              <a:rPr lang="zh-CN" altLang="en-US" sz="2600" dirty="0"/>
              <a:t>参数</a:t>
            </a:r>
            <a:r>
              <a:rPr lang="en-US" altLang="zh-CN" sz="2600" dirty="0"/>
              <a:t>] [S </a:t>
            </a:r>
            <a:r>
              <a:rPr lang="zh-CN" altLang="en-US" sz="2600" dirty="0"/>
              <a:t>后缀</a:t>
            </a:r>
            <a:r>
              <a:rPr lang="en-US" altLang="zh-CN" sz="2600" dirty="0"/>
              <a:t>] </a:t>
            </a:r>
            <a:r>
              <a:rPr lang="zh-CN" altLang="en-US" sz="2600" dirty="0"/>
              <a:t>文件名</a:t>
            </a:r>
            <a:r>
              <a:rPr lang="en-US" altLang="zh-CN" sz="2600" dirty="0"/>
              <a:t>1 </a:t>
            </a:r>
            <a:r>
              <a:rPr lang="zh-CN" altLang="en-US" sz="2600" dirty="0"/>
              <a:t>文件名</a:t>
            </a:r>
            <a:r>
              <a:rPr lang="en-US" altLang="zh-CN" sz="2600" dirty="0"/>
              <a:t>2 </a:t>
            </a:r>
            <a:r>
              <a:rPr lang="en-US" altLang="zh-CN" sz="2600" dirty="0">
                <a:latin typeface="Arial" panose="020B0604020202020204"/>
              </a:rPr>
              <a:t>…</a:t>
            </a:r>
            <a:endParaRPr lang="en-US" altLang="zh-CN" sz="26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参数选项：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-d</a:t>
            </a:r>
            <a:r>
              <a:rPr lang="zh-CN" altLang="en-US" dirty="0"/>
              <a:t>：将压缩文件解压。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-l</a:t>
            </a:r>
            <a:r>
              <a:rPr lang="zh-CN" altLang="en-US" dirty="0"/>
              <a:t>：对每个压缩文件，显示压缩文件的大小、未压缩文件的大小、压缩比以及未压缩文件的名字等详细信息。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-t</a:t>
            </a:r>
            <a:r>
              <a:rPr lang="zh-CN" altLang="en-US" dirty="0"/>
              <a:t>：检查压缩文件是否完整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-v</a:t>
            </a:r>
            <a:r>
              <a:rPr lang="zh-CN" altLang="en-US" dirty="0"/>
              <a:t>：对每一压缩的文件，显示文件名和压缩比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举例：压缩</a:t>
            </a:r>
            <a:r>
              <a:rPr lang="en-US" altLang="zh-CN" sz="2600" dirty="0"/>
              <a:t>test1.c</a:t>
            </a:r>
            <a:r>
              <a:rPr lang="zh-CN" altLang="en-US" sz="2600" dirty="0"/>
              <a:t>文件，压缩后的文件名为</a:t>
            </a:r>
            <a:r>
              <a:rPr lang="en-US" altLang="zh-CN" sz="2600" dirty="0"/>
              <a:t>test1.c.gz</a:t>
            </a:r>
            <a:endParaRPr lang="en-US" altLang="zh-CN" sz="26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#</a:t>
            </a:r>
            <a:r>
              <a:rPr lang="en-US" altLang="zh-CN" sz="2800" dirty="0"/>
              <a:t>gzip test1.c</a:t>
            </a:r>
            <a:endParaRPr lang="en-US" altLang="zh-CN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507288" cy="310515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功能：解压扩展名为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en-US" altLang="zh-CN" dirty="0" err="1"/>
              <a:t>gz</a:t>
            </a:r>
            <a:r>
              <a:rPr lang="zh-CN" altLang="en-US" dirty="0"/>
              <a:t>、</a:t>
            </a:r>
            <a:r>
              <a:rPr lang="en-US" altLang="zh-CN" dirty="0"/>
              <a:t>.z</a:t>
            </a:r>
            <a:r>
              <a:rPr lang="zh-CN" altLang="en-US" dirty="0"/>
              <a:t>、</a:t>
            </a:r>
            <a:r>
              <a:rPr lang="en-US" altLang="zh-CN" dirty="0"/>
              <a:t>-z</a:t>
            </a:r>
            <a:r>
              <a:rPr lang="zh-CN" altLang="en-US" dirty="0"/>
              <a:t>、</a:t>
            </a:r>
            <a:r>
              <a:rPr lang="en-US" altLang="zh-CN" dirty="0">
                <a:latin typeface="Arial" panose="020B0604020202020204"/>
              </a:rPr>
              <a:t>—</a:t>
            </a:r>
            <a:r>
              <a:rPr lang="en-US" altLang="zh-CN" dirty="0"/>
              <a:t>_z</a:t>
            </a:r>
            <a:r>
              <a:rPr lang="zh-CN" altLang="en-US" dirty="0"/>
              <a:t>、</a:t>
            </a:r>
            <a:r>
              <a:rPr lang="en-US" altLang="zh-CN" dirty="0"/>
              <a:t>-Z</a:t>
            </a:r>
            <a:r>
              <a:rPr lang="zh-CN" altLang="en-US" dirty="0"/>
              <a:t>的文件。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用法：</a:t>
            </a:r>
            <a:r>
              <a:rPr lang="en-US" altLang="zh-CN" dirty="0" err="1"/>
              <a:t>gunzip</a:t>
            </a:r>
            <a:r>
              <a:rPr lang="en-US" altLang="zh-CN" dirty="0"/>
              <a:t> [</a:t>
            </a:r>
            <a:r>
              <a:rPr lang="zh-CN" altLang="en-US" dirty="0"/>
              <a:t>参数</a:t>
            </a:r>
            <a:r>
              <a:rPr lang="en-US" altLang="zh-CN" dirty="0"/>
              <a:t>] [S </a:t>
            </a:r>
            <a:r>
              <a:rPr lang="zh-CN" altLang="en-US" dirty="0"/>
              <a:t>后缀</a:t>
            </a:r>
            <a:r>
              <a:rPr lang="en-US" altLang="zh-CN" dirty="0"/>
              <a:t>] </a:t>
            </a:r>
            <a:r>
              <a:rPr lang="zh-CN" altLang="en-US" dirty="0"/>
              <a:t>文件名</a:t>
            </a:r>
            <a:r>
              <a:rPr lang="en-US" altLang="zh-CN" dirty="0"/>
              <a:t>1 </a:t>
            </a:r>
            <a:r>
              <a:rPr lang="zh-CN" altLang="en-US" dirty="0"/>
              <a:t>文件名</a:t>
            </a:r>
            <a:r>
              <a:rPr lang="en-US" altLang="zh-CN" dirty="0"/>
              <a:t>2 </a:t>
            </a:r>
            <a:r>
              <a:rPr lang="en-US" altLang="zh-CN" dirty="0">
                <a:latin typeface="Arial" panose="020B0604020202020204"/>
              </a:rPr>
              <a:t>…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参数选项：</a:t>
            </a:r>
            <a:endParaRPr lang="zh-CN" altLang="en-US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-v</a:t>
            </a:r>
            <a:r>
              <a:rPr lang="zh-CN" altLang="en-US" dirty="0"/>
              <a:t>：对每一解压的文件，显示文件名和压缩比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举例：解压</a:t>
            </a:r>
            <a:r>
              <a:rPr lang="en-US" altLang="zh-CN" dirty="0"/>
              <a:t>test1.c.gz</a:t>
            </a:r>
            <a:r>
              <a:rPr lang="zh-CN" altLang="en-US" dirty="0"/>
              <a:t>，解压后的文件名为</a:t>
            </a:r>
            <a:r>
              <a:rPr lang="en-US" altLang="zh-CN" dirty="0"/>
              <a:t>test1.c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</a:rPr>
              <a:t>#</a:t>
            </a:r>
            <a:r>
              <a:rPr lang="en-US" altLang="zh-CN" sz="2800" dirty="0" err="1">
                <a:solidFill>
                  <a:srgbClr val="C00000"/>
                </a:solidFill>
              </a:rPr>
              <a:t>gunzip</a:t>
            </a:r>
            <a:r>
              <a:rPr lang="en-US" altLang="zh-CN" sz="2800" dirty="0">
                <a:solidFill>
                  <a:srgbClr val="C00000"/>
                </a:solidFill>
              </a:rPr>
              <a:t> test1.c 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1824"/>
            <a:ext cx="8352730" cy="5084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功能：该命令广泛应用于</a:t>
            </a:r>
            <a:r>
              <a:rPr lang="zh-CN" altLang="en-US" sz="2400" dirty="0">
                <a:solidFill>
                  <a:srgbClr val="FF0000"/>
                </a:solidFill>
              </a:rPr>
              <a:t>将程序打包</a:t>
            </a:r>
            <a:r>
              <a:rPr lang="zh-CN" altLang="en-US" sz="2400" dirty="0"/>
              <a:t>。命令的第一个参数必须是</a:t>
            </a:r>
            <a:r>
              <a:rPr lang="en-US" altLang="zh-CN" sz="2400" dirty="0" err="1"/>
              <a:t>Acdrtux</a:t>
            </a:r>
            <a:r>
              <a:rPr lang="zh-CN" altLang="en-US" sz="2400" dirty="0"/>
              <a:t>这七个操作选项之一，以指明操作方法，第二个参数是普通选项，可以指定文件或目录名称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注意：打包与压缩是两个不同的概念。</a:t>
            </a:r>
            <a:r>
              <a:rPr lang="zh-CN" altLang="en-US" sz="2400" dirty="0" smtClean="0">
                <a:solidFill>
                  <a:srgbClr val="FF0000"/>
                </a:solidFill>
              </a:rPr>
              <a:t>打包是把多个文件组成一个总的文件</a:t>
            </a:r>
            <a:r>
              <a:rPr lang="zh-CN" altLang="en-US" sz="2400" dirty="0" smtClean="0"/>
              <a:t>，不一定会被压缩。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1824"/>
            <a:ext cx="8352730" cy="5084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用法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tar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操作方法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选项</a:t>
            </a:r>
            <a:r>
              <a:rPr lang="en-US" altLang="zh-CN" sz="2400" dirty="0" smtClean="0">
                <a:solidFill>
                  <a:srgbClr val="FF0000"/>
                </a:solidFill>
              </a:rPr>
              <a:t>]  </a:t>
            </a:r>
            <a:r>
              <a:rPr lang="zh-CN" altLang="en-US" sz="2400" dirty="0" smtClean="0">
                <a:solidFill>
                  <a:srgbClr val="FF0000"/>
                </a:solidFill>
              </a:rPr>
              <a:t>目标文件名  源文件列表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操作</a:t>
            </a:r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方法：必须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使用以下某个操作选项指明操作方法。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：建立新的文档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-x</a:t>
            </a:r>
            <a:r>
              <a:rPr lang="zh-CN" altLang="en-US" dirty="0">
                <a:solidFill>
                  <a:srgbClr val="FF0000"/>
                </a:solidFill>
              </a:rPr>
              <a:t>：从文档展开文件</a:t>
            </a:r>
            <a:endParaRPr lang="zh-CN" altLang="en-US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/>
              <a:t>-r</a:t>
            </a:r>
            <a:r>
              <a:rPr lang="zh-CN" altLang="en-US" dirty="0"/>
              <a:t>：将文件添加到文档的末尾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-u</a:t>
            </a:r>
            <a:r>
              <a:rPr lang="zh-CN" altLang="en-US" dirty="0"/>
              <a:t>：仅将较新的文件添加到文档中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-</a:t>
            </a:r>
            <a:r>
              <a:rPr lang="en-US" altLang="zh-CN" dirty="0"/>
              <a:t>d</a:t>
            </a:r>
            <a:r>
              <a:rPr lang="zh-CN" altLang="en-US" dirty="0"/>
              <a:t>：比较文档与文件系统的不同之处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-</a:t>
            </a:r>
            <a:r>
              <a:rPr lang="en-US" altLang="zh-CN" dirty="0"/>
              <a:t>t</a:t>
            </a:r>
            <a:r>
              <a:rPr lang="zh-CN" altLang="en-US" dirty="0"/>
              <a:t>：列出文档中文件的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文件系统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7680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Linux</a:t>
            </a:r>
            <a:r>
              <a:rPr lang="zh-CN" altLang="en-US" sz="3200" dirty="0"/>
              <a:t>的文件系统只有一个文件树，</a:t>
            </a:r>
            <a:r>
              <a:rPr lang="zh-CN" altLang="en-US" sz="3200" dirty="0">
                <a:solidFill>
                  <a:srgbClr val="FF0000"/>
                </a:solidFill>
              </a:rPr>
              <a:t>整个文件系统是以一个树根“</a:t>
            </a:r>
            <a:r>
              <a:rPr lang="en-US" altLang="zh-CN" sz="3200" dirty="0">
                <a:solidFill>
                  <a:srgbClr val="FF0000"/>
                </a:solidFill>
              </a:rPr>
              <a:t>/”</a:t>
            </a:r>
            <a:r>
              <a:rPr lang="zh-CN" altLang="en-US" sz="3200" dirty="0">
                <a:solidFill>
                  <a:srgbClr val="FF0000"/>
                </a:solidFill>
              </a:rPr>
              <a:t>为起点的，所有的文件和外部设备都以文件的形式</a:t>
            </a:r>
            <a:r>
              <a:rPr lang="zh-CN" altLang="en-US" sz="3200" dirty="0" smtClean="0">
                <a:solidFill>
                  <a:srgbClr val="FF0000"/>
                </a:solidFill>
              </a:rPr>
              <a:t>挂接在</a:t>
            </a:r>
            <a:r>
              <a:rPr lang="zh-CN" altLang="en-US" sz="3200" dirty="0">
                <a:solidFill>
                  <a:srgbClr val="FF0000"/>
                </a:solidFill>
              </a:rPr>
              <a:t>这个文件树上</a:t>
            </a:r>
            <a:r>
              <a:rPr lang="zh-CN" altLang="en-US" sz="3200" dirty="0"/>
              <a:t>，包括硬盘、软盘、光驱等所</a:t>
            </a:r>
            <a:r>
              <a:rPr lang="zh-CN" altLang="en-US" sz="3200" dirty="0"/>
              <a:t>有设备等，这和以</a:t>
            </a:r>
            <a:r>
              <a:rPr lang="zh-CN" altLang="en-US" sz="3200" dirty="0">
                <a:solidFill>
                  <a:srgbClr val="0000FF"/>
                </a:solidFill>
              </a:rPr>
              <a:t>“驱动器盘符”</a:t>
            </a:r>
            <a:r>
              <a:rPr lang="zh-CN" altLang="en-US" sz="3200" dirty="0"/>
              <a:t>为基础的</a:t>
            </a:r>
            <a:r>
              <a:rPr lang="en-US" altLang="zh-CN" sz="3200" dirty="0"/>
              <a:t>Microsoft Windows</a:t>
            </a:r>
            <a:r>
              <a:rPr lang="zh-CN" altLang="en-US" sz="3200" dirty="0"/>
              <a:t>系统有很大区别。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1824"/>
            <a:ext cx="8352730" cy="508476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上面几个是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独立的命令，压缩解</a:t>
            </a:r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压必须要用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到其中一个，可以和别的命令连用但只能用其中一个。下面的参数是根据需要在压缩或解压档案时可选的</a:t>
            </a:r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。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/>
              <a:t>-C</a:t>
            </a:r>
            <a:r>
              <a:rPr lang="zh-CN" altLang="en-US" dirty="0"/>
              <a:t>：转到指定的目录</a:t>
            </a:r>
            <a:endParaRPr lang="zh-CN" altLang="en-US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-f</a:t>
            </a:r>
            <a:r>
              <a:rPr lang="zh-CN" altLang="en-US" dirty="0">
                <a:solidFill>
                  <a:srgbClr val="FF0000"/>
                </a:solidFill>
              </a:rPr>
              <a:t>：使用存档文件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-p</a:t>
            </a:r>
            <a:r>
              <a:rPr lang="zh-CN" altLang="en-US" dirty="0"/>
              <a:t>：提取所有保护信息</a:t>
            </a:r>
            <a:endParaRPr lang="zh-CN" altLang="en-US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-v</a:t>
            </a:r>
            <a:r>
              <a:rPr lang="zh-CN" altLang="en-US" dirty="0" smtClean="0">
                <a:solidFill>
                  <a:srgbClr val="FF0000"/>
                </a:solidFill>
              </a:rPr>
              <a:t>：显示执行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-z</a:t>
            </a:r>
            <a:r>
              <a:rPr lang="zh-CN" altLang="en-US" dirty="0"/>
              <a:t>：通过</a:t>
            </a:r>
            <a:r>
              <a:rPr lang="en-US" altLang="zh-CN" dirty="0" err="1"/>
              <a:t>gzip</a:t>
            </a:r>
            <a:r>
              <a:rPr lang="zh-CN" altLang="en-US" dirty="0"/>
              <a:t>处理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-f: </a:t>
            </a:r>
            <a:r>
              <a:rPr lang="zh-CN" altLang="en-US" dirty="0">
                <a:solidFill>
                  <a:srgbClr val="FF0000"/>
                </a:solidFill>
              </a:rPr>
              <a:t>这个参数是最后一个参数，后面只能接档案名。</a:t>
            </a:r>
            <a:endParaRPr lang="zh-CN" altLang="sv-SE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001000" cy="4896122"/>
          </a:xfrm>
        </p:spPr>
        <p:txBody>
          <a:bodyPr/>
          <a:lstStyle/>
          <a:p>
            <a:r>
              <a:rPr lang="zh-CN" altLang="en-US" dirty="0"/>
              <a:t>举例</a:t>
            </a:r>
            <a:r>
              <a:rPr lang="zh-CN" altLang="sv-SE" dirty="0"/>
              <a:t>：</a:t>
            </a:r>
            <a:endParaRPr lang="zh-CN" altLang="sv-SE" dirty="0"/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建立存档文件</a:t>
            </a:r>
            <a:r>
              <a:rPr lang="en-US" altLang="zh-CN" dirty="0">
                <a:solidFill>
                  <a:srgbClr val="0000CC"/>
                </a:solidFill>
              </a:rPr>
              <a:t>dir2.tar</a:t>
            </a:r>
            <a:r>
              <a:rPr lang="zh-CN" altLang="en-US" dirty="0">
                <a:solidFill>
                  <a:srgbClr val="0000CC"/>
                </a:solidFill>
              </a:rPr>
              <a:t>，将</a:t>
            </a:r>
            <a:r>
              <a:rPr lang="en-US" altLang="zh-CN" dirty="0">
                <a:solidFill>
                  <a:srgbClr val="0000CC"/>
                </a:solidFill>
              </a:rPr>
              <a:t>dir2</a:t>
            </a:r>
            <a:r>
              <a:rPr lang="zh-CN" altLang="en-US" dirty="0">
                <a:solidFill>
                  <a:srgbClr val="0000CC"/>
                </a:solidFill>
              </a:rPr>
              <a:t>目录压缩进</a:t>
            </a:r>
            <a:r>
              <a:rPr lang="en-US" altLang="zh-CN" dirty="0">
                <a:solidFill>
                  <a:srgbClr val="0000CC"/>
                </a:solidFill>
              </a:rPr>
              <a:t>dir2.tar</a:t>
            </a:r>
            <a:r>
              <a:rPr lang="zh-CN" altLang="en-US" dirty="0">
                <a:solidFill>
                  <a:srgbClr val="0000CC"/>
                </a:solidFill>
              </a:rPr>
              <a:t>中</a:t>
            </a:r>
            <a:r>
              <a:rPr lang="en-US" altLang="zh-CN" dirty="0">
                <a:solidFill>
                  <a:srgbClr val="0000CC"/>
                </a:solidFill>
              </a:rPr>
              <a:t>,</a:t>
            </a:r>
            <a:r>
              <a:rPr lang="zh-CN" altLang="en-US" dirty="0">
                <a:solidFill>
                  <a:srgbClr val="0000CC"/>
                </a:solidFill>
              </a:rPr>
              <a:t>并显示被处理的文件</a:t>
            </a:r>
            <a:endParaRPr lang="zh-CN" altLang="sv-SE" dirty="0">
              <a:solidFill>
                <a:srgbClr val="0000CC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sv-SE" altLang="zh-CN" dirty="0" smtClean="0">
                <a:solidFill>
                  <a:srgbClr val="C00000"/>
                </a:solidFill>
              </a:rPr>
              <a:t>#tar </a:t>
            </a:r>
            <a:r>
              <a:rPr lang="sv-SE" altLang="zh-CN" dirty="0">
                <a:solidFill>
                  <a:srgbClr val="C00000"/>
                </a:solidFill>
              </a:rPr>
              <a:t>-cvf dir2.tar dir2/</a:t>
            </a:r>
            <a:endParaRPr lang="sv-SE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解压存档文件</a:t>
            </a:r>
            <a:r>
              <a:rPr lang="en-US" altLang="zh-CN" dirty="0">
                <a:solidFill>
                  <a:srgbClr val="0000CC"/>
                </a:solidFill>
              </a:rPr>
              <a:t>dir2.tar</a:t>
            </a:r>
            <a:r>
              <a:rPr lang="zh-CN" altLang="en-US" dirty="0">
                <a:solidFill>
                  <a:srgbClr val="0000CC"/>
                </a:solidFill>
              </a:rPr>
              <a:t>，并显示被处理的文件</a:t>
            </a:r>
            <a:endParaRPr lang="zh-CN" altLang="sv-SE" dirty="0">
              <a:solidFill>
                <a:srgbClr val="0000CC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sv-SE" altLang="zh-CN" dirty="0">
                <a:solidFill>
                  <a:srgbClr val="0000CC"/>
                </a:solidFill>
              </a:rPr>
              <a:t>	</a:t>
            </a:r>
            <a:r>
              <a:rPr lang="sv-SE" altLang="zh-CN" dirty="0">
                <a:solidFill>
                  <a:srgbClr val="C00000"/>
                </a:solidFill>
              </a:rPr>
              <a:t> </a:t>
            </a:r>
            <a:r>
              <a:rPr lang="sv-SE" altLang="zh-CN" dirty="0" smtClean="0">
                <a:solidFill>
                  <a:srgbClr val="C00000"/>
                </a:solidFill>
              </a:rPr>
              <a:t> #</a:t>
            </a:r>
            <a:r>
              <a:rPr lang="sv-SE" altLang="zh-CN" dirty="0">
                <a:solidFill>
                  <a:srgbClr val="C00000"/>
                </a:solidFill>
              </a:rPr>
              <a:t>tar -xvf dir2.tar</a:t>
            </a:r>
            <a:endParaRPr lang="sv-SE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将所有</a:t>
            </a:r>
            <a:r>
              <a:rPr lang="en-US" altLang="zh-CN" dirty="0">
                <a:solidFill>
                  <a:srgbClr val="0000CC"/>
                </a:solidFill>
              </a:rPr>
              <a:t>.gif</a:t>
            </a:r>
            <a:r>
              <a:rPr lang="zh-CN" altLang="en-US" dirty="0">
                <a:solidFill>
                  <a:srgbClr val="0000CC"/>
                </a:solidFill>
              </a:rPr>
              <a:t>的文件增加到</a:t>
            </a:r>
            <a:r>
              <a:rPr lang="en-US" altLang="zh-CN" dirty="0">
                <a:solidFill>
                  <a:srgbClr val="0000CC"/>
                </a:solidFill>
              </a:rPr>
              <a:t>all.tar</a:t>
            </a:r>
            <a:r>
              <a:rPr lang="zh-CN" altLang="en-US" dirty="0">
                <a:solidFill>
                  <a:srgbClr val="0000CC"/>
                </a:solidFill>
              </a:rPr>
              <a:t>的包里面去。</a:t>
            </a:r>
            <a:endParaRPr lang="zh-CN" altLang="sv-SE" dirty="0">
              <a:solidFill>
                <a:srgbClr val="0000CC"/>
              </a:solidFill>
            </a:endParaRPr>
          </a:p>
          <a:p>
            <a:pPr lvl="2">
              <a:buNone/>
            </a:pPr>
            <a:r>
              <a:rPr lang="sv-SE" altLang="zh-CN" dirty="0">
                <a:solidFill>
                  <a:srgbClr val="C00000"/>
                </a:solidFill>
              </a:rPr>
              <a:t># tar -rf all.tar *.gif /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将</a:t>
            </a:r>
            <a:r>
              <a:rPr lang="en-US" altLang="zh-CN" dirty="0">
                <a:solidFill>
                  <a:srgbClr val="0000CC"/>
                </a:solidFill>
              </a:rPr>
              <a:t>dir2.tar</a:t>
            </a:r>
            <a:r>
              <a:rPr lang="zh-CN" altLang="en-US" dirty="0">
                <a:solidFill>
                  <a:srgbClr val="0000CC"/>
                </a:solidFill>
              </a:rPr>
              <a:t>解压到当前目录中的</a:t>
            </a:r>
            <a:r>
              <a:rPr lang="en-US" altLang="zh-CN" dirty="0">
                <a:solidFill>
                  <a:srgbClr val="0000CC"/>
                </a:solidFill>
              </a:rPr>
              <a:t>zdir2</a:t>
            </a:r>
            <a:r>
              <a:rPr lang="zh-CN" altLang="en-US" dirty="0">
                <a:solidFill>
                  <a:srgbClr val="0000CC"/>
                </a:solidFill>
              </a:rPr>
              <a:t>子目录</a:t>
            </a:r>
            <a:endParaRPr lang="zh-CN" altLang="sv-SE" dirty="0">
              <a:solidFill>
                <a:srgbClr val="0000CC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sv-SE" altLang="zh-CN" dirty="0" smtClean="0">
                <a:solidFill>
                  <a:srgbClr val="C00000"/>
                </a:solidFill>
              </a:rPr>
              <a:t>#</a:t>
            </a:r>
            <a:r>
              <a:rPr lang="sv-SE" altLang="zh-CN" dirty="0">
                <a:solidFill>
                  <a:srgbClr val="C00000"/>
                </a:solidFill>
              </a:rPr>
              <a:t>tar -</a:t>
            </a:r>
            <a:r>
              <a:rPr lang="sv-SE" altLang="zh-CN" dirty="0" smtClean="0">
                <a:solidFill>
                  <a:srgbClr val="C00000"/>
                </a:solidFill>
              </a:rPr>
              <a:t>x</a:t>
            </a:r>
            <a:r>
              <a:rPr lang="en-US" altLang="zh-CN" dirty="0" smtClean="0">
                <a:solidFill>
                  <a:srgbClr val="C00000"/>
                </a:solidFill>
              </a:rPr>
              <a:t>v</a:t>
            </a:r>
            <a:r>
              <a:rPr lang="sv-SE" altLang="zh-CN" dirty="0" smtClean="0">
                <a:solidFill>
                  <a:srgbClr val="C00000"/>
                </a:solidFill>
              </a:rPr>
              <a:t>f </a:t>
            </a:r>
            <a:r>
              <a:rPr lang="sv-SE" altLang="zh-CN" dirty="0">
                <a:solidFill>
                  <a:srgbClr val="C00000"/>
                </a:solidFill>
              </a:rPr>
              <a:t>dir2.tar -C zdir2</a:t>
            </a:r>
            <a:r>
              <a:rPr lang="sv-SE" altLang="zh-CN" dirty="0" smtClean="0">
                <a:solidFill>
                  <a:srgbClr val="C00000"/>
                </a:solidFill>
              </a:rPr>
              <a:t>/</a:t>
            </a:r>
            <a:endParaRPr lang="sv-SE" altLang="zh-CN" dirty="0" smtClean="0">
              <a:solidFill>
                <a:srgbClr val="C00000"/>
              </a:solidFill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文件压缩及解压命令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4429124" y="1162040"/>
            <a:ext cx="142876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tar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gunzip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3.2.1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文件及目录操作命令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3.2.2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磁盘及系统操作 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3.2.3 </a:t>
            </a:r>
            <a:r>
              <a:rPr lang="zh-CN" altLang="en-US" sz="24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文件压缩及解压命令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endParaRPr lang="zh-CN" altLang="en-US" sz="24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3.2.4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网络命令 </a:t>
            </a:r>
            <a:endParaRPr lang="zh-CN" altLang="en-US" sz="24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3.2.5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帮助命令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3.2 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常用操作命令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3.2.4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网络命令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0"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64"/>
            <a:ext cx="8229600" cy="3357586"/>
          </a:xfrm>
        </p:spPr>
        <p:txBody>
          <a:bodyPr/>
          <a:lstStyle/>
          <a:p>
            <a:r>
              <a:rPr lang="zh-CN" altLang="en-US" dirty="0"/>
              <a:t>功能：测试本主机和目标主机连通性 </a:t>
            </a:r>
            <a:endParaRPr lang="zh-CN" altLang="en-US" dirty="0"/>
          </a:p>
          <a:p>
            <a:r>
              <a:rPr lang="zh-CN" altLang="en-US" dirty="0"/>
              <a:t>用法：</a:t>
            </a:r>
            <a:r>
              <a:rPr lang="en-US" altLang="zh-CN" dirty="0"/>
              <a:t>ping [</a:t>
            </a:r>
            <a:r>
              <a:rPr lang="zh-CN" altLang="en-US" dirty="0"/>
              <a:t>参数</a:t>
            </a:r>
            <a:r>
              <a:rPr lang="en-US" altLang="zh-CN" dirty="0"/>
              <a:t>] </a:t>
            </a:r>
            <a:r>
              <a:rPr lang="zh-CN" altLang="en-US" dirty="0"/>
              <a:t>主机名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参数选项：</a:t>
            </a:r>
            <a:endParaRPr lang="zh-CN" altLang="en-US" dirty="0"/>
          </a:p>
          <a:p>
            <a:pPr lvl="1"/>
            <a:r>
              <a:rPr lang="en-US" altLang="zh-CN" dirty="0"/>
              <a:t>-c count</a:t>
            </a:r>
            <a:r>
              <a:rPr lang="zh-CN" altLang="en-US" dirty="0"/>
              <a:t>：共发出</a:t>
            </a:r>
            <a:r>
              <a:rPr lang="en-US" altLang="zh-CN" dirty="0"/>
              <a:t>count</a:t>
            </a:r>
            <a:r>
              <a:rPr lang="zh-CN" altLang="en-US" dirty="0"/>
              <a:t>次信息，不加此项，则发无限次信息。</a:t>
            </a:r>
            <a:endParaRPr lang="zh-CN" altLang="en-US" dirty="0"/>
          </a:p>
          <a:p>
            <a:pPr lvl="1"/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interval</a:t>
            </a:r>
            <a:r>
              <a:rPr lang="zh-CN" altLang="en-US" dirty="0"/>
              <a:t>：两次信息之间的时间间隔为</a:t>
            </a:r>
            <a:r>
              <a:rPr lang="en-US" altLang="zh-CN" dirty="0"/>
              <a:t>interval</a:t>
            </a:r>
            <a:r>
              <a:rPr lang="zh-CN" altLang="en-US" dirty="0"/>
              <a:t>，不加此项，间隔为</a:t>
            </a:r>
            <a:r>
              <a:rPr lang="en-US" altLang="zh-CN" dirty="0"/>
              <a:t>1</a:t>
            </a:r>
            <a:r>
              <a:rPr lang="zh-CN" altLang="en-US" dirty="0"/>
              <a:t>秒。 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3.2.4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网络命令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136904" cy="4392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举例：测试本主机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1.1.1.1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连通性，发出</a:t>
            </a:r>
            <a:r>
              <a:rPr lang="en-US" altLang="zh-CN" sz="2800" dirty="0"/>
              <a:t>5</a:t>
            </a:r>
            <a:r>
              <a:rPr lang="zh-CN" altLang="en-US" sz="2800" dirty="0"/>
              <a:t>次信息，信息之间的间隔为</a:t>
            </a:r>
            <a:r>
              <a:rPr lang="en-US" altLang="zh-CN" sz="2800" dirty="0" smtClean="0"/>
              <a:t>0.3</a:t>
            </a:r>
            <a:r>
              <a:rPr lang="zh-CN" altLang="en-US" sz="2800" dirty="0" smtClean="0"/>
              <a:t>秒。</a:t>
            </a:r>
            <a:endParaRPr lang="sv-SE" altLang="zh-CN" sz="28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sz="3200" dirty="0" smtClean="0"/>
              <a:t># ping -c 5 -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0.3 1.1.1.1</a:t>
            </a:r>
            <a:endParaRPr lang="en-US" altLang="zh-CN" sz="3200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PING 1.1.1.1 (1.1.1.1) 56(84) bytes of data.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64 bytes from 1.1.1.1: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icmp_req</a:t>
            </a:r>
            <a:r>
              <a:rPr lang="en-US" altLang="zh-CN" sz="2000" dirty="0" smtClean="0">
                <a:solidFill>
                  <a:srgbClr val="7030A0"/>
                </a:solidFill>
              </a:rPr>
              <a:t>=1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ttl</a:t>
            </a:r>
            <a:r>
              <a:rPr lang="en-US" altLang="zh-CN" sz="2000" dirty="0" smtClean="0">
                <a:solidFill>
                  <a:srgbClr val="7030A0"/>
                </a:solidFill>
              </a:rPr>
              <a:t>=128 time=1.73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64 bytes from 1.1.1.1: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icmp_req</a:t>
            </a:r>
            <a:r>
              <a:rPr lang="en-US" altLang="zh-CN" sz="2000" dirty="0" smtClean="0">
                <a:solidFill>
                  <a:srgbClr val="7030A0"/>
                </a:solidFill>
              </a:rPr>
              <a:t>=2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ttl</a:t>
            </a:r>
            <a:r>
              <a:rPr lang="en-US" altLang="zh-CN" sz="2000" dirty="0" smtClean="0">
                <a:solidFill>
                  <a:srgbClr val="7030A0"/>
                </a:solidFill>
              </a:rPr>
              <a:t>=128 time=3.39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64 bytes from 1.1.1.1: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icmp_req</a:t>
            </a:r>
            <a:r>
              <a:rPr lang="en-US" altLang="zh-CN" sz="2000" dirty="0" smtClean="0">
                <a:solidFill>
                  <a:srgbClr val="7030A0"/>
                </a:solidFill>
              </a:rPr>
              <a:t>=3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ttl</a:t>
            </a:r>
            <a:r>
              <a:rPr lang="en-US" altLang="zh-CN" sz="2000" dirty="0" smtClean="0">
                <a:solidFill>
                  <a:srgbClr val="7030A0"/>
                </a:solidFill>
              </a:rPr>
              <a:t>=128 time=1.66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64 bytes from 1.1.1.1: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icmp_req</a:t>
            </a:r>
            <a:r>
              <a:rPr lang="en-US" altLang="zh-CN" sz="2000" dirty="0" smtClean="0">
                <a:solidFill>
                  <a:srgbClr val="7030A0"/>
                </a:solidFill>
              </a:rPr>
              <a:t>=4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ttl</a:t>
            </a:r>
            <a:r>
              <a:rPr lang="en-US" altLang="zh-CN" sz="2000" dirty="0" smtClean="0">
                <a:solidFill>
                  <a:srgbClr val="7030A0"/>
                </a:solidFill>
              </a:rPr>
              <a:t>=128 time=1.71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64 bytes from 1.1.1.1: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icmp_req</a:t>
            </a:r>
            <a:r>
              <a:rPr lang="en-US" altLang="zh-CN" sz="2000" dirty="0" smtClean="0">
                <a:solidFill>
                  <a:srgbClr val="7030A0"/>
                </a:solidFill>
              </a:rPr>
              <a:t>=5 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ttl</a:t>
            </a:r>
            <a:r>
              <a:rPr lang="en-US" altLang="zh-CN" sz="2000" dirty="0" smtClean="0">
                <a:solidFill>
                  <a:srgbClr val="7030A0"/>
                </a:solidFill>
              </a:rPr>
              <a:t>=128 time=1.69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--- 1.1.1.1 ping statistics ---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7030A0"/>
                </a:solidFill>
              </a:rPr>
              <a:t>5 packets transmitted, 5 received, 0% packet loss, time 1206ms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err="1" smtClean="0">
                <a:solidFill>
                  <a:srgbClr val="7030A0"/>
                </a:solidFill>
              </a:rPr>
              <a:t>rtt</a:t>
            </a:r>
            <a:r>
              <a:rPr lang="en-US" altLang="zh-CN" sz="2000" dirty="0" smtClean="0">
                <a:solidFill>
                  <a:srgbClr val="7030A0"/>
                </a:solidFill>
              </a:rPr>
              <a:t> min/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avg</a:t>
            </a:r>
            <a:r>
              <a:rPr lang="en-US" altLang="zh-CN" sz="2000" dirty="0" smtClean="0">
                <a:solidFill>
                  <a:srgbClr val="7030A0"/>
                </a:solidFill>
              </a:rPr>
              <a:t>/max/</a:t>
            </a:r>
            <a:r>
              <a:rPr lang="en-US" altLang="zh-CN" sz="2000" dirty="0" err="1" smtClean="0">
                <a:solidFill>
                  <a:srgbClr val="7030A0"/>
                </a:solidFill>
              </a:rPr>
              <a:t>mdev</a:t>
            </a:r>
            <a:r>
              <a:rPr lang="en-US" altLang="zh-CN" sz="2000" dirty="0" smtClean="0">
                <a:solidFill>
                  <a:srgbClr val="7030A0"/>
                </a:solidFill>
              </a:rPr>
              <a:t> = 1.663/2.040/3.399/0.681 ms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dirty="0" smtClean="0"/>
              <a:t>#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3.2.4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网络命令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1"/>
            <a:ext cx="8229600" cy="3533787"/>
          </a:xfrm>
        </p:spPr>
        <p:txBody>
          <a:bodyPr/>
          <a:lstStyle/>
          <a:p>
            <a:r>
              <a:rPr lang="zh-CN" altLang="en-US" sz="2600" dirty="0"/>
              <a:t>功能：用于配置网卡和显示网卡信息的工具。如果无参数，该命令显示当前活动网络接口的状态，如果只有接口参数，该命令显示指定接口的状态，如果只有参数</a:t>
            </a:r>
            <a:r>
              <a:rPr lang="en-US" altLang="zh-CN" sz="2600" dirty="0"/>
              <a:t>-a</a:t>
            </a:r>
            <a:r>
              <a:rPr lang="zh-CN" altLang="en-US" sz="2600" dirty="0"/>
              <a:t>，该命令显示所有网络接口的状态，其他情况下，该命令将配置接口</a:t>
            </a:r>
            <a:endParaRPr lang="zh-CN" altLang="en-US" sz="2600" dirty="0"/>
          </a:p>
          <a:p>
            <a:r>
              <a:rPr lang="zh-CN" altLang="en-US" sz="2600" dirty="0"/>
              <a:t>用法：</a:t>
            </a:r>
            <a:endParaRPr lang="zh-CN" altLang="en-US" sz="2600" dirty="0"/>
          </a:p>
          <a:p>
            <a:pPr lvl="1"/>
            <a:r>
              <a:rPr lang="en-US" altLang="zh-CN" sz="2200" dirty="0" err="1"/>
              <a:t>ifconfig</a:t>
            </a:r>
            <a:r>
              <a:rPr lang="en-US" altLang="zh-CN" sz="2200" dirty="0"/>
              <a:t> [interface]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ifconfig</a:t>
            </a:r>
            <a:r>
              <a:rPr lang="en-US" altLang="zh-CN" sz="2200" dirty="0"/>
              <a:t> interface [</a:t>
            </a:r>
            <a:r>
              <a:rPr lang="en-US" altLang="zh-CN" sz="2200" dirty="0" err="1"/>
              <a:t>aftype</a:t>
            </a:r>
            <a:r>
              <a:rPr lang="en-US" altLang="zh-CN" sz="2200" dirty="0"/>
              <a:t>] options | address </a:t>
            </a:r>
            <a:r>
              <a:rPr lang="en-US" altLang="zh-CN" sz="2200" dirty="0">
                <a:latin typeface="Arial" panose="020B0604020202020204"/>
              </a:rPr>
              <a:t>…</a:t>
            </a:r>
            <a:endParaRPr lang="en-US" altLang="zh-CN" sz="2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3.2.4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网络命令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4039"/>
            <a:ext cx="8435280" cy="4105291"/>
          </a:xfrm>
        </p:spPr>
        <p:txBody>
          <a:bodyPr/>
          <a:lstStyle/>
          <a:p>
            <a:r>
              <a:rPr lang="zh-CN" altLang="zh-CN" sz="2400" dirty="0"/>
              <a:t>举例：显示网卡</a:t>
            </a:r>
            <a:r>
              <a:rPr lang="en-US" altLang="zh-CN" sz="2400" dirty="0"/>
              <a:t>eth0</a:t>
            </a:r>
            <a:r>
              <a:rPr lang="zh-CN" altLang="en-US" sz="2400" dirty="0"/>
              <a:t>的信息：</a:t>
            </a:r>
            <a:r>
              <a:rPr lang="en-US" altLang="zh-CN" sz="2400" dirty="0"/>
              <a:t>IP</a:t>
            </a:r>
            <a:r>
              <a:rPr lang="zh-CN" altLang="en-US" sz="2400" dirty="0"/>
              <a:t>地址、网卡</a:t>
            </a:r>
            <a:r>
              <a:rPr lang="en-US" altLang="zh-CN" sz="2400" dirty="0"/>
              <a:t>MAC</a:t>
            </a:r>
            <a:r>
              <a:rPr lang="zh-CN" altLang="en-US" sz="2400" dirty="0"/>
              <a:t>地址、网卡的配置以及网卡的一些统计数</a:t>
            </a:r>
            <a:r>
              <a:rPr lang="en-US" altLang="zh-CN" sz="2400" dirty="0"/>
              <a:t>(</a:t>
            </a:r>
            <a:r>
              <a:rPr lang="zh-CN" altLang="en-US" sz="2400" dirty="0"/>
              <a:t>如接收和发送包的总量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[</a:t>
            </a:r>
            <a:r>
              <a:rPr lang="en-US" altLang="zh-CN" sz="2800" dirty="0" err="1"/>
              <a:t>root@localhost</a:t>
            </a:r>
            <a:r>
              <a:rPr lang="en-US" altLang="zh-CN" sz="2800" dirty="0"/>
              <a:t> ~]# </a:t>
            </a:r>
            <a:r>
              <a:rPr lang="en-US" altLang="zh-CN" sz="2800" dirty="0" err="1"/>
              <a:t>ifconfig</a:t>
            </a:r>
            <a:r>
              <a:rPr lang="en-US" altLang="zh-CN" sz="2800" dirty="0"/>
              <a:t> eth0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eth0      Link </a:t>
            </a:r>
            <a:r>
              <a:rPr lang="en-US" altLang="zh-CN" sz="2000" dirty="0" err="1">
                <a:solidFill>
                  <a:srgbClr val="7030A0"/>
                </a:solidFill>
              </a:rPr>
              <a:t>encap:Ethernet</a:t>
            </a:r>
            <a:r>
              <a:rPr lang="en-US" altLang="zh-CN" sz="2000" dirty="0">
                <a:solidFill>
                  <a:srgbClr val="7030A0"/>
                </a:solidFill>
              </a:rPr>
              <a:t>  </a:t>
            </a:r>
            <a:r>
              <a:rPr lang="en-US" altLang="zh-CN" sz="2000" dirty="0" err="1">
                <a:solidFill>
                  <a:srgbClr val="7030A0"/>
                </a:solidFill>
              </a:rPr>
              <a:t>HWaddr</a:t>
            </a:r>
            <a:r>
              <a:rPr lang="en-US" altLang="zh-CN" sz="2000" dirty="0">
                <a:solidFill>
                  <a:srgbClr val="7030A0"/>
                </a:solidFill>
              </a:rPr>
              <a:t> 00:0C:29:50:35:BB  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7030A0"/>
                </a:solidFill>
              </a:rPr>
              <a:t>inet</a:t>
            </a:r>
            <a:r>
              <a:rPr lang="en-US" altLang="zh-CN" sz="2000" dirty="0">
                <a:solidFill>
                  <a:srgbClr val="7030A0"/>
                </a:solidFill>
              </a:rPr>
              <a:t> addr:202.202.159.146  Bcast:202.202.159.255  Mask:255.255.255.128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inet6 </a:t>
            </a:r>
            <a:r>
              <a:rPr lang="en-US" altLang="zh-CN" sz="2000" dirty="0" err="1">
                <a:solidFill>
                  <a:srgbClr val="7030A0"/>
                </a:solidFill>
              </a:rPr>
              <a:t>addr</a:t>
            </a:r>
            <a:r>
              <a:rPr lang="en-US" altLang="zh-CN" sz="2000" dirty="0">
                <a:solidFill>
                  <a:srgbClr val="7030A0"/>
                </a:solidFill>
              </a:rPr>
              <a:t>: fe80::20c:29ff:fe50:35bb/64 </a:t>
            </a:r>
            <a:r>
              <a:rPr lang="en-US" altLang="zh-CN" sz="2000" dirty="0" err="1">
                <a:solidFill>
                  <a:srgbClr val="7030A0"/>
                </a:solidFill>
              </a:rPr>
              <a:t>Scope:Link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UP BROADCAST RUNNING MULTICAST  MTU:1500  Metric:1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RX packets:154937 errors:0 dropped:0 overruns:0 frame:0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TX packets:2728 errors:0 dropped:0 overruns:0 carrier:0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collisions:0 txqueuelen:0 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7030A0"/>
                </a:solidFill>
              </a:rPr>
              <a:t>RX </a:t>
            </a:r>
            <a:r>
              <a:rPr lang="en-US" altLang="zh-CN" sz="2000" dirty="0" smtClean="0">
                <a:solidFill>
                  <a:srgbClr val="7030A0"/>
                </a:solidFill>
              </a:rPr>
              <a:t>bytes:12549347 </a:t>
            </a:r>
            <a:r>
              <a:rPr lang="en-US" altLang="zh-CN" sz="2000" dirty="0">
                <a:solidFill>
                  <a:srgbClr val="7030A0"/>
                </a:solidFill>
              </a:rPr>
              <a:t>(11.9 </a:t>
            </a:r>
            <a:r>
              <a:rPr lang="en-US" altLang="zh-CN" sz="2000" dirty="0" err="1">
                <a:solidFill>
                  <a:srgbClr val="7030A0"/>
                </a:solidFill>
              </a:rPr>
              <a:t>MiB</a:t>
            </a:r>
            <a:r>
              <a:rPr lang="en-US" altLang="zh-CN" sz="2000" dirty="0">
                <a:solidFill>
                  <a:srgbClr val="7030A0"/>
                </a:solidFill>
              </a:rPr>
              <a:t>)  TX bytes:488589 (477.1 </a:t>
            </a:r>
            <a:r>
              <a:rPr lang="en-US" altLang="zh-CN" sz="2000" dirty="0" err="1">
                <a:solidFill>
                  <a:srgbClr val="7030A0"/>
                </a:solidFill>
              </a:rPr>
              <a:t>KiB</a:t>
            </a:r>
            <a:r>
              <a:rPr lang="en-US" altLang="zh-CN" sz="2000" dirty="0" smtClean="0">
                <a:solidFill>
                  <a:srgbClr val="7030A0"/>
                </a:solidFill>
              </a:rPr>
              <a:t>)</a:t>
            </a:r>
            <a:endParaRPr lang="en-US" altLang="zh-CN" sz="2000" dirty="0" smtClean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5605450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3.2.4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网络命令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ping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357422" y="1162040"/>
            <a:ext cx="2214578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ifconfig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643050"/>
            <a:ext cx="7000924" cy="3571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3.2.1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文件及目录操作命令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3.2.2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+mn-lt"/>
                <a:ea typeface="+mn-ea"/>
              </a:rPr>
              <a:t>磁盘及系统操作 </a:t>
            </a:r>
            <a:endParaRPr lang="zh-CN" altLang="en-US" sz="2400" b="1" kern="0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3.2.3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文件压缩及解压命令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0000CC"/>
                </a:solidFill>
              </a:rPr>
              <a:t>3.2.4 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lt"/>
                <a:ea typeface="+mn-ea"/>
              </a:rPr>
              <a:t>网络命令 </a:t>
            </a:r>
            <a:endParaRPr lang="zh-CN" altLang="en-US" sz="2400" b="1" kern="0" dirty="0" smtClean="0">
              <a:solidFill>
                <a:srgbClr val="0000CC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2400" b="1" kern="0" dirty="0" smtClean="0">
                <a:solidFill>
                  <a:srgbClr val="FF0000"/>
                </a:solidFill>
              </a:rPr>
              <a:t>3.2.5 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+mn-lt"/>
                <a:ea typeface="+mn-ea"/>
              </a:rPr>
              <a:t>帮助命令 </a:t>
            </a:r>
            <a:endParaRPr lang="zh-CN" altLang="en-US" sz="2400" b="1" kern="0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en-US" altLang="zh-CN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3.2 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+mn-ea"/>
                <a:ea typeface="+mn-ea"/>
                <a:cs typeface="+mj-cs"/>
              </a:rPr>
              <a:t>常用操作命令</a:t>
            </a:r>
            <a:endParaRPr lang="zh-CN" altLang="en-US" sz="3600" b="1" kern="0" dirty="0" smtClean="0">
              <a:solidFill>
                <a:srgbClr val="0000CC"/>
              </a:solidFill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335758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3.2.5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帮助命令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 advTm="0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42038"/>
            <a:ext cx="8229600" cy="715962"/>
          </a:xfrm>
        </p:spPr>
        <p:txBody>
          <a:bodyPr/>
          <a:lstStyle/>
          <a:p>
            <a:r>
              <a:rPr lang="zh-CN" altLang="en-US" sz="3200" dirty="0"/>
              <a:t>图</a:t>
            </a:r>
            <a:r>
              <a:rPr lang="en-US" altLang="zh-CN" sz="3200" dirty="0"/>
              <a:t>3.1 Linux</a:t>
            </a:r>
            <a:r>
              <a:rPr lang="zh-CN" altLang="en-US" sz="3200" dirty="0"/>
              <a:t>文件系统的目录结构</a:t>
            </a:r>
            <a:endParaRPr lang="zh-CN" altLang="en-US" sz="32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24744"/>
            <a:ext cx="8505825" cy="50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990600" y="188640"/>
            <a:ext cx="71628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/>
            <a:r>
              <a:rPr lang="en-US" altLang="zh-CN" kern="0" dirty="0" smtClean="0">
                <a:solidFill>
                  <a:schemeClr val="bg1"/>
                </a:solidFill>
              </a:rPr>
              <a:t>Linux</a:t>
            </a:r>
            <a:r>
              <a:rPr lang="zh-CN" altLang="en-US" kern="0" dirty="0" smtClean="0">
                <a:solidFill>
                  <a:schemeClr val="bg1"/>
                </a:solidFill>
              </a:rPr>
              <a:t>文件系统的目录结构</a:t>
            </a:r>
            <a:endParaRPr lang="zh-CN" altLang="en-US" kern="0" dirty="0">
              <a:solidFill>
                <a:schemeClr val="bg1"/>
              </a:solidFill>
            </a:endParaRP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770190" y="4429822"/>
            <a:ext cx="2133600" cy="1785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基本操作命令的执行文件。</a:t>
            </a:r>
            <a:endParaRPr lang="en-US" altLang="zh-CN" sz="2000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区别：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sbin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中的命令需要</a:t>
            </a:r>
            <a:r>
              <a:rPr lang="en-US" altLang="zh-CN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root</a:t>
            </a: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权限才能执行</a:t>
            </a:r>
            <a:endParaRPr lang="zh-CN" altLang="en-US" sz="2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1" name="Group 69"/>
          <p:cNvGrpSpPr/>
          <p:nvPr/>
        </p:nvGrpSpPr>
        <p:grpSpPr bwMode="auto">
          <a:xfrm>
            <a:off x="960690" y="3501008"/>
            <a:ext cx="1752600" cy="864802"/>
            <a:chOff x="3984" y="2496"/>
            <a:chExt cx="1104" cy="490"/>
          </a:xfrm>
        </p:grpSpPr>
        <p:sp>
          <p:nvSpPr>
            <p:cNvPr id="12" name="Line 70"/>
            <p:cNvSpPr>
              <a:spLocks noChangeShapeType="1"/>
            </p:cNvSpPr>
            <p:nvPr/>
          </p:nvSpPr>
          <p:spPr bwMode="auto">
            <a:xfrm>
              <a:off x="3984" y="2496"/>
              <a:ext cx="0" cy="14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3" name="Line 71"/>
            <p:cNvSpPr>
              <a:spLocks noChangeShapeType="1"/>
            </p:cNvSpPr>
            <p:nvPr/>
          </p:nvSpPr>
          <p:spPr bwMode="auto">
            <a:xfrm>
              <a:off x="5088" y="2496"/>
              <a:ext cx="0" cy="14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 flipV="1">
              <a:off x="3984" y="2640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</a:ln>
            <a:effectLst/>
          </p:spPr>
          <p:txBody>
            <a:bodyPr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5" name="Line 73"/>
            <p:cNvSpPr>
              <a:spLocks noChangeShapeType="1"/>
            </p:cNvSpPr>
            <p:nvPr/>
          </p:nvSpPr>
          <p:spPr bwMode="auto">
            <a:xfrm flipH="1">
              <a:off x="4490" y="2640"/>
              <a:ext cx="0" cy="34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3636010" y="1844675"/>
            <a:ext cx="0" cy="936625"/>
          </a:xfrm>
          <a:prstGeom prst="line">
            <a:avLst/>
          </a:prstGeom>
          <a:ln w="19050">
            <a:solidFill>
              <a:srgbClr val="0000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2171065" y="1196975"/>
            <a:ext cx="181038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所有外部设备的镜像文件</a:t>
            </a:r>
            <a:endParaRPr lang="zh-CN" altLang="en-US" sz="2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Text Box 65"/>
          <p:cNvSpPr txBox="1">
            <a:spLocks noChangeArrowheads="1"/>
          </p:cNvSpPr>
          <p:nvPr/>
        </p:nvSpPr>
        <p:spPr bwMode="auto">
          <a:xfrm>
            <a:off x="5292080" y="1136938"/>
            <a:ext cx="172819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用户应用程序和文件</a:t>
            </a:r>
            <a:endParaRPr lang="zh-CN" altLang="en-US" sz="2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723890" y="1832610"/>
            <a:ext cx="0" cy="948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308304" y="2132856"/>
            <a:ext cx="0" cy="588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65"/>
          <p:cNvSpPr txBox="1">
            <a:spLocks noChangeArrowheads="1"/>
          </p:cNvSpPr>
          <p:nvPr/>
        </p:nvSpPr>
        <p:spPr bwMode="auto">
          <a:xfrm>
            <a:off x="7109993" y="1376018"/>
            <a:ext cx="172819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存放系统的各种配置文件</a:t>
            </a:r>
            <a:endParaRPr lang="zh-CN" altLang="en-US" sz="2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316416" y="3501008"/>
            <a:ext cx="0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65"/>
          <p:cNvSpPr txBox="1">
            <a:spLocks noChangeArrowheads="1"/>
          </p:cNvSpPr>
          <p:nvPr/>
        </p:nvSpPr>
        <p:spPr bwMode="auto">
          <a:xfrm>
            <a:off x="7380312" y="5157192"/>
            <a:ext cx="172819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存放动态链接共享库。</a:t>
            </a:r>
            <a:endParaRPr lang="zh-CN" altLang="en-US" sz="2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2" grpId="0" bldLvl="0" animBg="1" autoUpdateAnimBg="0"/>
      <p:bldP spid="23" grpId="0" autoUpdateAnimBg="0"/>
      <p:bldP spid="29" grpId="0" autoUpdateAnimBg="0"/>
      <p:bldP spid="3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26"/>
            <a:ext cx="8229600" cy="35337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功能：用于查看</a:t>
            </a:r>
            <a:r>
              <a:rPr lang="en-US" altLang="zh-CN" dirty="0"/>
              <a:t>Linux</a:t>
            </a:r>
            <a:r>
              <a:rPr lang="zh-CN" altLang="en-US" dirty="0"/>
              <a:t>内置命令的帮助。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用法： </a:t>
            </a:r>
            <a:r>
              <a:rPr lang="en-US" altLang="zh-CN" dirty="0"/>
              <a:t>help [</a:t>
            </a:r>
            <a:r>
              <a:rPr lang="zh-CN" altLang="en-US" dirty="0"/>
              <a:t>内置命令</a:t>
            </a:r>
            <a:r>
              <a:rPr lang="en-US" altLang="zh-CN" dirty="0"/>
              <a:t>]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举例：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）输出全部内置命令</a:t>
            </a:r>
            <a:endParaRPr lang="zh-CN" altLang="en-US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     #  help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）输出内置命令</a:t>
            </a:r>
            <a:r>
              <a:rPr lang="en-US" altLang="zh-CN" dirty="0" err="1"/>
              <a:t>pwd</a:t>
            </a:r>
            <a:r>
              <a:rPr lang="zh-CN" altLang="en-US" dirty="0"/>
              <a:t>的帮助</a:t>
            </a:r>
            <a:endParaRPr lang="zh-CN" altLang="en-US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dirty="0" smtClean="0"/>
              <a:t>         # help </a:t>
            </a:r>
            <a:r>
              <a:rPr lang="en-US" altLang="zh-CN" dirty="0" err="1" smtClean="0"/>
              <a:t>pwd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335758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3.2.5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帮助命令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25"/>
            <a:ext cx="8229600" cy="4391019"/>
          </a:xfrm>
        </p:spPr>
        <p:txBody>
          <a:bodyPr/>
          <a:lstStyle/>
          <a:p>
            <a:r>
              <a:rPr lang="zh-CN" altLang="en-US" sz="2600" dirty="0"/>
              <a:t>功能：显示某个命令的帮助手册。典型的</a:t>
            </a:r>
            <a:r>
              <a:rPr lang="en-US" altLang="zh-CN" sz="2600" dirty="0"/>
              <a:t>man</a:t>
            </a:r>
            <a:r>
              <a:rPr lang="zh-CN" altLang="en-US" sz="2600" dirty="0"/>
              <a:t>手册包括以下几个部分：</a:t>
            </a:r>
            <a:endParaRPr lang="zh-CN" altLang="en-US" sz="2600" dirty="0"/>
          </a:p>
          <a:p>
            <a:pPr lvl="1"/>
            <a:r>
              <a:rPr lang="en-US" altLang="zh-CN" sz="2200" dirty="0"/>
              <a:t>NAME</a:t>
            </a:r>
            <a:r>
              <a:rPr lang="zh-CN" altLang="en-US" sz="2200" dirty="0"/>
              <a:t>：命令的名字。	</a:t>
            </a:r>
            <a:endParaRPr lang="zh-CN" altLang="en-US" sz="2200" dirty="0"/>
          </a:p>
          <a:p>
            <a:pPr lvl="1"/>
            <a:r>
              <a:rPr lang="en-US" altLang="zh-CN" sz="2200" dirty="0"/>
              <a:t>SYNOPSIS</a:t>
            </a:r>
            <a:r>
              <a:rPr lang="zh-CN" altLang="en-US" sz="2200" dirty="0"/>
              <a:t>：名字的概要，简单说明命令的使用方法。</a:t>
            </a:r>
            <a:endParaRPr lang="zh-CN" altLang="en-US" sz="2200" dirty="0"/>
          </a:p>
          <a:p>
            <a:pPr lvl="1"/>
            <a:r>
              <a:rPr lang="en-US" altLang="zh-CN" sz="2200" dirty="0"/>
              <a:t>DESCRIPTION</a:t>
            </a:r>
            <a:r>
              <a:rPr lang="zh-CN" altLang="en-US" sz="2200" dirty="0"/>
              <a:t>：详细描述命令的使用，如各种参数选项的作用。</a:t>
            </a:r>
            <a:endParaRPr lang="zh-CN" altLang="en-US" sz="2200" dirty="0"/>
          </a:p>
          <a:p>
            <a:pPr lvl="1"/>
            <a:r>
              <a:rPr lang="en-US" altLang="zh-CN" sz="2200" dirty="0"/>
              <a:t>SEE ALSO</a:t>
            </a:r>
            <a:r>
              <a:rPr lang="zh-CN" altLang="en-US" sz="2200" dirty="0"/>
              <a:t>：列出可能要查看的其他有关的手册页条目。</a:t>
            </a:r>
            <a:endParaRPr lang="zh-CN" altLang="en-US" sz="2200" dirty="0"/>
          </a:p>
          <a:p>
            <a:pPr lvl="1"/>
            <a:r>
              <a:rPr lang="en-US" altLang="zh-CN" sz="2200" dirty="0"/>
              <a:t>AUTHOR</a:t>
            </a:r>
            <a:r>
              <a:rPr lang="zh-CN" altLang="en-US" sz="2200" dirty="0"/>
              <a:t>，</a:t>
            </a:r>
            <a:r>
              <a:rPr lang="en-US" altLang="zh-CN" sz="2200" dirty="0"/>
              <a:t>COPYRIGHT</a:t>
            </a:r>
            <a:r>
              <a:rPr lang="zh-CN" altLang="en-US" sz="2200" dirty="0"/>
              <a:t>：作者和版权等信息。</a:t>
            </a:r>
            <a:endParaRPr lang="zh-CN" altLang="en-US" sz="2200" dirty="0"/>
          </a:p>
          <a:p>
            <a:r>
              <a:rPr lang="zh-CN" altLang="en-US" sz="2600" dirty="0"/>
              <a:t>用法：</a:t>
            </a:r>
            <a:r>
              <a:rPr lang="en-US" altLang="zh-CN" sz="2600" dirty="0"/>
              <a:t>man [</a:t>
            </a:r>
            <a:r>
              <a:rPr lang="zh-CN" altLang="en-US" sz="2600" dirty="0"/>
              <a:t>命令名</a:t>
            </a:r>
            <a:r>
              <a:rPr lang="en-US" altLang="zh-CN" sz="2600" dirty="0"/>
              <a:t>]</a:t>
            </a:r>
            <a:endParaRPr lang="en-US" altLang="zh-CN" sz="2600" dirty="0"/>
          </a:p>
          <a:p>
            <a:r>
              <a:rPr lang="zh-CN" altLang="en-US" sz="2600" dirty="0"/>
              <a:t>举例：获得</a:t>
            </a:r>
            <a:r>
              <a:rPr lang="en-US" altLang="zh-CN" sz="2600" dirty="0" err="1"/>
              <a:t>ls</a:t>
            </a:r>
            <a:r>
              <a:rPr lang="zh-CN" altLang="en-US" sz="2600" dirty="0"/>
              <a:t>的帮助。</a:t>
            </a:r>
            <a:endParaRPr lang="zh-CN" altLang="en-US" sz="2600" dirty="0"/>
          </a:p>
          <a:p>
            <a:pPr lvl="1"/>
            <a:r>
              <a:rPr lang="en-US" altLang="zh-CN" sz="2000" dirty="0" smtClean="0"/>
              <a:t> #  </a:t>
            </a:r>
            <a:r>
              <a:rPr lang="en-US" altLang="zh-CN" sz="2200" dirty="0" smtClean="0"/>
              <a:t>man ls</a:t>
            </a:r>
            <a:endParaRPr lang="en-US" altLang="zh-CN" sz="2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335758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3.2.5 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帮助命令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4291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help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2428860" y="1162040"/>
            <a:ext cx="164307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0000FF"/>
                </a:solidFill>
                <a:latin typeface="+mn-lt"/>
                <a:ea typeface="+mn-ea"/>
              </a:rPr>
              <a:t>3.1 Linux </a:t>
            </a:r>
            <a:r>
              <a:rPr lang="zh-CN" altLang="en-US" sz="3200" b="1" kern="0" dirty="0">
                <a:solidFill>
                  <a:srgbClr val="0000FF"/>
                </a:solidFill>
                <a:latin typeface="+mn-lt"/>
                <a:ea typeface="+mn-ea"/>
              </a:rPr>
              <a:t>的基本概念</a:t>
            </a:r>
            <a:endParaRPr lang="en-US" altLang="zh-CN" sz="3200" b="1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3.2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常用操作命令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3.3 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的文本编辑器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3.4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启动过程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 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嵌入式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操作系统</a:t>
            </a:r>
            <a:endParaRPr lang="zh-CN" altLang="en-US" sz="3600" b="1" kern="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 Linux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的文本编辑器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" name="文本占位符 4660226"/>
          <p:cNvSpPr txBox="1">
            <a:spLocks noChangeArrowheads="1"/>
          </p:cNvSpPr>
          <p:nvPr/>
        </p:nvSpPr>
        <p:spPr bwMode="auto">
          <a:xfrm>
            <a:off x="398980" y="1196752"/>
            <a:ext cx="8133459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60045" marR="0" lvl="1" indent="-3619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系统配置文件、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脚本文件等都是文本文件，编辑他们都要使用文本编辑器。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60045" marR="0" lvl="1" indent="-3619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在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Linux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系统中有多种文本编辑器，其中既有字符界面的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VI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、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EMACAS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等，也有图形界面的“文本编辑器（</a:t>
            </a:r>
            <a:r>
              <a:rPr lang="en-US" altLang="zh-CN" sz="2400" b="1" kern="0" dirty="0" err="1" smtClean="0">
                <a:solidFill>
                  <a:srgbClr val="0000CC"/>
                </a:solidFill>
                <a:latin typeface="+mn-ea"/>
                <a:ea typeface="+mn-ea"/>
              </a:rPr>
              <a:t>gedit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）”等。</a:t>
            </a:r>
            <a:endParaRPr lang="en-US" altLang="zh-CN" sz="2400" b="1" kern="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360045" marR="0" lvl="1" indent="-36195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CC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学习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的方法：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817245" lvl="2" indent="-361950" eaLnBrk="0" hangingPunct="0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VI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的命令</a:t>
            </a:r>
            <a:r>
              <a:rPr lang="zh-CN" altLang="en-US" sz="2400" b="1" kern="0" dirty="0">
                <a:solidFill>
                  <a:srgbClr val="C00000"/>
                </a:solidFill>
                <a:latin typeface="+mn-ea"/>
                <a:ea typeface="+mn-ea"/>
              </a:rPr>
              <a:t>较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多且难以记忆，而实际上真正经常使用的命令并不是太多，只要掌握几个关键的并加以适当练习很快就能上手使用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+mn-ea"/>
                <a:ea typeface="+mn-ea"/>
              </a:rPr>
              <a:t>VI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/>
          <p:nvPr/>
        </p:nvSpPr>
        <p:spPr bwMode="auto">
          <a:xfrm>
            <a:off x="500034" y="1443059"/>
            <a:ext cx="8072494" cy="44862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就使用的方便性而言，有比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更好的编辑器，还</a:t>
            </a:r>
            <a:r>
              <a:rPr lang="zh-CN" altLang="en-US" sz="2400" b="1" kern="0" dirty="0" smtClean="0">
                <a:solidFill>
                  <a:srgbClr val="0000CC"/>
                </a:solidFill>
                <a:latin typeface="+mn-ea"/>
                <a:ea typeface="+mn-ea"/>
              </a:rPr>
              <a:t>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图形化的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gedit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，为什么还要用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？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历史久远，功能强大，在有些情况下系统中能够找到的编辑器只有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用户一旦熟悉后，使用非常方便；系统管理员使用正则表达式可以极大地提高工作效率，而学习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也是掌握正则表达式的有效途径。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由于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的版本不同，其命令格式、功能和用法会有一些差别。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Shell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中执行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命令，</a:t>
            </a:r>
            <a:r>
              <a:rPr kumimoji="0" lang="en-US" altLang="zh-CN" sz="2400" b="1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RedHat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系统实际上是执行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vim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，它是传统</a:t>
            </a:r>
            <a:r>
              <a:rPr kumimoji="0" lang="en-US" altLang="zh-CN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的增强版本</a:t>
            </a:r>
            <a:endParaRPr kumimoji="0" lang="zh-CN" altLang="en-US" sz="2400" b="1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 Linux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的文本编辑器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 bwMode="auto">
          <a:xfrm>
            <a:off x="571472" y="1214422"/>
            <a:ext cx="7858180" cy="52149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启动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VI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默认进入命令行模式。此时界面不能编辑，只能接受命令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键入的命令看不到）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文件的保存，退出，文本的删除、复制、搜索等操作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插入模式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只有在该模式下，用户才能进行文字编辑输入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在命令行模式下用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isert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),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a(append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等均可进入该模式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按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esc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</a:rPr>
              <a:t>返回命令模式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在该模式下，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+mn-ea"/>
                <a:ea typeface="+mn-ea"/>
              </a:rPr>
              <a:t>光标位于屏幕的底行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12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</a:rPr>
              <a:t>可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显示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+mn-ea"/>
                <a:ea typeface="+mn-ea"/>
              </a:rPr>
              <a:t>输入的命令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+mn-ea"/>
                <a:ea typeface="+mn-ea"/>
              </a:rPr>
              <a:t>。实际上也是命令模式的一种，在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+mn-ea"/>
                <a:ea typeface="+mn-ea"/>
              </a:rPr>
              <a:t>命令行模式下输入冒号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+mn-ea"/>
                <a:ea typeface="+mn-ea"/>
              </a:rPr>
              <a:t>进入底行模式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3.3.1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的三种工作模式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214282" y="2285501"/>
            <a:ext cx="8424863" cy="1715003"/>
            <a:chOff x="2527" y="12609"/>
            <a:chExt cx="7200" cy="951"/>
          </a:xfrm>
        </p:grpSpPr>
        <p:sp>
          <p:nvSpPr>
            <p:cNvPr id="5" name="AutoShape 4"/>
            <p:cNvSpPr>
              <a:spLocks noChangeAspect="1" noChangeArrowheads="1"/>
            </p:cNvSpPr>
            <p:nvPr/>
          </p:nvSpPr>
          <p:spPr bwMode="auto">
            <a:xfrm>
              <a:off x="2527" y="12609"/>
              <a:ext cx="7200" cy="9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25" y="12873"/>
              <a:ext cx="135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0"/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插入模式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641" y="12873"/>
              <a:ext cx="1329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0"/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命令行模式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8377" y="12873"/>
              <a:ext cx="120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0"/>
            <a:lstStyle/>
            <a:p>
              <a:pPr algn="ctr"/>
              <a:r>
                <a:rPr lang="zh-CN" altLang="en-US" sz="20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底行模式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177" y="13004"/>
              <a:ext cx="1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177" y="13136"/>
              <a:ext cx="14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027" y="13004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7027" y="13136"/>
              <a:ext cx="1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000" b="1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420" y="12753"/>
              <a:ext cx="1200" cy="2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按</a:t>
              </a:r>
              <a:r>
                <a:rPr lang="en-US" altLang="zh-CN" sz="2000" b="1" dirty="0">
                  <a:solidFill>
                    <a:srgbClr val="0000CC"/>
                  </a:solidFill>
                  <a:latin typeface="+mn-ea"/>
                  <a:ea typeface="+mn-ea"/>
                </a:rPr>
                <a:t>ESC</a:t>
              </a:r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键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790" y="13314"/>
              <a:ext cx="2217" cy="1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按</a:t>
              </a:r>
              <a:r>
                <a:rPr lang="en-US" altLang="zh-CN" sz="20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A,I,S,G,0</a:t>
              </a:r>
              <a:r>
                <a:rPr lang="zh-CN" altLang="en-US" sz="2000" b="1" dirty="0" smtClean="0">
                  <a:solidFill>
                    <a:srgbClr val="0000CC"/>
                  </a:solidFill>
                  <a:latin typeface="+mn-ea"/>
                  <a:ea typeface="+mn-ea"/>
                </a:rPr>
                <a:t>等</a:t>
              </a:r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命令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027" y="12728"/>
              <a:ext cx="1624" cy="2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按“：”键</a:t>
              </a:r>
              <a:endParaRPr lang="zh-CN" altLang="en-US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679" y="13324"/>
              <a:ext cx="2711" cy="1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执行非退出命令，如</a:t>
              </a:r>
              <a:r>
                <a:rPr lang="en-US" altLang="zh-CN" sz="2000" b="1" dirty="0">
                  <a:solidFill>
                    <a:srgbClr val="0000CC"/>
                  </a:solidFill>
                  <a:latin typeface="+mn-ea"/>
                  <a:ea typeface="+mn-ea"/>
                </a:rPr>
                <a:t>w</a:t>
              </a:r>
              <a:endParaRPr lang="en-US" altLang="zh-CN" sz="2000" b="1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3.3.1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的三种工作模式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8" name="Rectangle 16"/>
          <p:cNvSpPr>
            <a:spLocks noGrp="1"/>
          </p:cNvSpPr>
          <p:nvPr>
            <p:ph type="title"/>
          </p:nvPr>
        </p:nvSpPr>
        <p:spPr>
          <a:xfrm>
            <a:off x="500034" y="1428736"/>
            <a:ext cx="3452787" cy="65405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三种模式间的转换关系</a:t>
            </a:r>
            <a:endParaRPr lang="zh-CN" altLang="en-US" sz="2400" dirty="0" smtClean="0">
              <a:solidFill>
                <a:srgbClr val="C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 bwMode="auto">
          <a:xfrm>
            <a:off x="571472" y="1338265"/>
            <a:ext cx="7751763" cy="37338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启动命令：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test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.txt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0045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如果文件存在，则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显示文件内容并等待用户的命令。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0045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如果指定的文件不存在，则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将告知用户这是未命名的文件，并进入一个空白的界面。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0000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启动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vi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时都是默认处于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命令行模式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。用户必须使用命令切换到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插入模式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才能进行输入编辑，或者可执行删除、复制等编辑命令。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tangle 3"/>
          <p:cNvSpPr txBox="1"/>
          <p:nvPr/>
        </p:nvSpPr>
        <p:spPr bwMode="auto">
          <a:xfrm>
            <a:off x="892203" y="2014563"/>
            <a:ext cx="7751763" cy="45577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600" b="1" kern="0" dirty="0" smtClean="0">
                <a:solidFill>
                  <a:srgbClr val="0000CC"/>
                </a:solidFill>
                <a:latin typeface="+mn-ea"/>
                <a:ea typeface="+mn-ea"/>
              </a:rPr>
              <a:t>删除命令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X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删除光标所在字符</a:t>
            </a:r>
            <a:endParaRPr lang="zh-CN" altLang="en-US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kern="0" dirty="0" err="1" smtClean="0">
                <a:solidFill>
                  <a:srgbClr val="CC0000"/>
                </a:solidFill>
                <a:latin typeface="+mn-ea"/>
                <a:ea typeface="+mn-ea"/>
              </a:rPr>
              <a:t>Dw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删除一个单词</a:t>
            </a:r>
            <a:endParaRPr lang="zh-CN" altLang="en-US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kern="0" dirty="0" err="1" smtClean="0">
                <a:solidFill>
                  <a:srgbClr val="CC0000"/>
                </a:solidFill>
                <a:latin typeface="+mn-ea"/>
                <a:ea typeface="+mn-ea"/>
              </a:rPr>
              <a:t>Dd</a:t>
            </a: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删除光标所在的行</a:t>
            </a:r>
            <a:endParaRPr lang="zh-CN" altLang="en-US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s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删除光标所在字节，并进入输入模式</a:t>
            </a:r>
            <a:endParaRPr lang="en-US" altLang="zh-CN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600" b="1" kern="0" dirty="0" smtClean="0">
                <a:solidFill>
                  <a:srgbClr val="0000CC"/>
                </a:solidFill>
                <a:latin typeface="+mn-ea"/>
                <a:ea typeface="+mn-ea"/>
              </a:rPr>
              <a:t>恢复命令</a:t>
            </a:r>
            <a:endParaRPr lang="en-US" altLang="zh-CN" sz="2600" b="1" kern="0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u   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： 恢复刚才被修改的文本</a:t>
            </a:r>
            <a:endParaRPr lang="en-US" altLang="zh-CN" sz="2000" b="1" kern="0" dirty="0" smtClean="0">
              <a:solidFill>
                <a:srgbClr val="CC0000"/>
              </a:solidFill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U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  修复光标所在行的所有修改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35280" cy="5248275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3200" dirty="0"/>
              <a:t>嵌入式</a:t>
            </a:r>
            <a:r>
              <a:rPr lang="en-US" altLang="zh-CN" sz="3200" dirty="0"/>
              <a:t>Linux</a:t>
            </a:r>
            <a:r>
              <a:rPr lang="zh-CN" altLang="en-US" sz="3200" dirty="0"/>
              <a:t>支持多种文件系统，包括</a:t>
            </a:r>
            <a:r>
              <a:rPr lang="en-US" altLang="zh-CN" sz="3200" dirty="0"/>
              <a:t>ext2</a:t>
            </a:r>
            <a:r>
              <a:rPr lang="zh-CN" altLang="en-US" sz="3200" dirty="0"/>
              <a:t>、</a:t>
            </a:r>
            <a:r>
              <a:rPr lang="en-US" altLang="zh-CN" sz="3200" dirty="0"/>
              <a:t>ext3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vfat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ntfs</a:t>
            </a:r>
            <a:r>
              <a:rPr lang="zh-CN" altLang="en-US" sz="3200" dirty="0"/>
              <a:t>、</a:t>
            </a:r>
            <a:r>
              <a:rPr lang="en-US" altLang="zh-CN" sz="3200" dirty="0"/>
              <a:t>YAFFS</a:t>
            </a:r>
            <a:r>
              <a:rPr lang="zh-CN" altLang="en-US" sz="3200" dirty="0"/>
              <a:t>、</a:t>
            </a:r>
            <a:r>
              <a:rPr lang="en-US" altLang="zh-CN" sz="3200" dirty="0"/>
              <a:t>JFFS</a:t>
            </a:r>
            <a:r>
              <a:rPr lang="zh-CN" altLang="en-US" sz="3200" dirty="0"/>
              <a:t>、</a:t>
            </a:r>
            <a:r>
              <a:rPr lang="en-US" altLang="zh-CN" sz="3200" dirty="0" err="1"/>
              <a:t>Ramfs</a:t>
            </a:r>
            <a:r>
              <a:rPr lang="zh-CN" altLang="en-US" sz="3200" dirty="0"/>
              <a:t>和</a:t>
            </a:r>
            <a:r>
              <a:rPr lang="en-US" altLang="zh-CN" sz="3200" dirty="0"/>
              <a:t>NFS</a:t>
            </a:r>
            <a:r>
              <a:rPr lang="zh-CN" altLang="en-US" sz="3200" dirty="0"/>
              <a:t>等，为了对各类文件系统进行统一管理，嵌入式</a:t>
            </a:r>
            <a:r>
              <a:rPr lang="en-US" altLang="zh-CN" sz="3200" dirty="0"/>
              <a:t>Linux</a:t>
            </a:r>
            <a:r>
              <a:rPr lang="zh-CN" altLang="en-US" sz="3200" dirty="0"/>
              <a:t>引入了</a:t>
            </a:r>
            <a:r>
              <a:rPr lang="zh-CN" altLang="en-US" sz="3200" dirty="0">
                <a:solidFill>
                  <a:srgbClr val="FF0000"/>
                </a:solidFill>
              </a:rPr>
              <a:t>虚拟文件系统</a:t>
            </a:r>
            <a:r>
              <a:rPr lang="en-US" altLang="zh-CN" sz="3200" dirty="0">
                <a:solidFill>
                  <a:srgbClr val="FF0000"/>
                </a:solidFill>
              </a:rPr>
              <a:t>VFS(Virtual File System)</a:t>
            </a:r>
            <a:r>
              <a:rPr lang="zh-CN" altLang="en-US" sz="3200" dirty="0"/>
              <a:t>，为各类文件系统提供一个统一的操作界面和应用编程接口。</a:t>
            </a:r>
            <a:endParaRPr lang="zh-CN" altLang="en-US" sz="3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1628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3.1</a:t>
            </a:r>
            <a:r>
              <a:rPr lang="zh-CN" altLang="en-US" dirty="0">
                <a:solidFill>
                  <a:srgbClr val="0000FF"/>
                </a:solidFill>
              </a:rPr>
              <a:t>　嵌入式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en-US" dirty="0">
                <a:solidFill>
                  <a:srgbClr val="0000FF"/>
                </a:solidFill>
              </a:rPr>
              <a:t>文件系统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" name="Rectangle 3"/>
          <p:cNvSpPr txBox="1"/>
          <p:nvPr/>
        </p:nvSpPr>
        <p:spPr bwMode="auto">
          <a:xfrm>
            <a:off x="892203" y="2014563"/>
            <a:ext cx="7751763" cy="4129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复制命令：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Yy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 :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复制整行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Yw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 :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复制光标所在的单词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nyw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  复制包括光标所在的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个单词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Nyy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  :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复制包括当前行在内的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行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粘贴命令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P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光标移动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h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j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k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l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nG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：移动到</a:t>
            </a:r>
            <a:r>
              <a:rPr lang="zh-CN" altLang="en-US" sz="2000" b="1" kern="0" dirty="0">
                <a:solidFill>
                  <a:srgbClr val="CC0000"/>
                </a:solidFill>
                <a:latin typeface="+mn-ea"/>
                <a:ea typeface="+mn-ea"/>
              </a:rPr>
              <a:t>第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n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行行首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/>
          <p:nvPr/>
        </p:nvSpPr>
        <p:spPr bwMode="auto">
          <a:xfrm>
            <a:off x="428596" y="1962176"/>
            <a:ext cx="8215370" cy="43243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必须从命令行模式转入插入模式才能进行文本编辑，可用命令有：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新增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(append)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：从光标所在位置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后面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开始新增资料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从光标所在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行最后面的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地方开始新增资料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插入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(insert)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从光标所在位置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前面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开始插入资料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I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：从光标所在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行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的第一个非空白字符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前面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开始插入资料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(open)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o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：在光标所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在行下方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ea"/>
                <a:ea typeface="+mn-ea"/>
              </a:rPr>
              <a:t>新增一行并进入输入模式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sz="2000" b="1" kern="0" dirty="0" smtClean="0">
                <a:solidFill>
                  <a:srgbClr val="CC0000"/>
                </a:solidFill>
                <a:latin typeface="+mn-ea"/>
                <a:ea typeface="+mn-ea"/>
                <a:cs typeface="Times New Roman" panose="02020603050405020304" pitchFamily="18" charset="0"/>
              </a:rPr>
              <a:t>O  : 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在光标所</a:t>
            </a:r>
            <a:r>
              <a:rPr lang="zh-CN" altLang="en-US" sz="20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在行上方</a:t>
            </a:r>
            <a:r>
              <a:rPr lang="zh-CN" altLang="en-US" sz="2000" b="1" kern="0" dirty="0" smtClean="0">
                <a:solidFill>
                  <a:srgbClr val="CC0000"/>
                </a:solidFill>
                <a:latin typeface="+mn-ea"/>
                <a:ea typeface="+mn-ea"/>
              </a:rPr>
              <a:t>新增一行并进入输入模式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占位符 4663298"/>
          <p:cNvSpPr>
            <a:spLocks noGrp="1" noChangeArrowheads="1"/>
          </p:cNvSpPr>
          <p:nvPr>
            <p:ph type="body" idx="1"/>
          </p:nvPr>
        </p:nvSpPr>
        <p:spPr>
          <a:xfrm>
            <a:off x="571472" y="2119324"/>
            <a:ext cx="8072494" cy="3952882"/>
          </a:xfrm>
        </p:spPr>
        <p:txBody>
          <a:bodyPr/>
          <a:lstStyle/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dirty="0" smtClean="0">
                <a:latin typeface="+mn-ea"/>
              </a:rPr>
              <a:t>底行</a:t>
            </a:r>
            <a:r>
              <a:rPr lang="zh-CN" altLang="en-US" sz="2000" b="1" dirty="0" smtClean="0">
                <a:latin typeface="+mn-ea"/>
              </a:rPr>
              <a:t>模式主要进行一些文字编辑辅助功能，比如字串搜索、替代、保存文件等操作。主要命令如下：</a:t>
            </a:r>
            <a:endParaRPr lang="zh-CN" altLang="en-US" sz="2000" b="1" dirty="0" smtClean="0">
              <a:latin typeface="+mn-ea"/>
            </a:endParaRPr>
          </a:p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q     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结束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vi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程序，如果文件有过修改，先保存文件</a:t>
            </a:r>
            <a:endParaRPr lang="zh-CN" altLang="en-US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q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！    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强制退出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Vi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程序</a:t>
            </a:r>
            <a:endParaRPr lang="zh-CN" altLang="en-US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+mn-ea"/>
              </a:rPr>
              <a:t>wq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    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保存修改并退出程序</a:t>
            </a:r>
            <a:endParaRPr lang="zh-CN" altLang="en-US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+mn-ea"/>
              </a:rPr>
              <a:t>set nu ——</a:t>
            </a:r>
            <a:r>
              <a:rPr lang="zh-CN" altLang="en-US" sz="2000" b="1" dirty="0" smtClean="0">
                <a:solidFill>
                  <a:srgbClr val="C00000"/>
                </a:solidFill>
                <a:latin typeface="+mn-ea"/>
              </a:rPr>
              <a:t>设置行号</a:t>
            </a:r>
            <a:endParaRPr lang="zh-CN" altLang="en-US" sz="2000" b="1" dirty="0" smtClean="0">
              <a:solidFill>
                <a:srgbClr val="C00000"/>
              </a:solidFill>
              <a:latin typeface="+mn-ea"/>
            </a:endParaRPr>
          </a:p>
          <a:p>
            <a:pPr marL="0" indent="363855">
              <a:lnSpc>
                <a:spcPct val="100000"/>
              </a:lnSpc>
              <a:spcBef>
                <a:spcPts val="1200"/>
              </a:spcBef>
              <a:buClr>
                <a:srgbClr val="0000CC"/>
              </a:buClr>
              <a:buNone/>
            </a:pPr>
            <a:r>
              <a:rPr lang="zh-CN" altLang="en-US" sz="2000" b="1" dirty="0" smtClean="0">
                <a:latin typeface="+mn-ea"/>
              </a:rPr>
              <a:t>需要注意的是，以上指令都是在英文输入模式下才有效，在</a:t>
            </a:r>
            <a:r>
              <a:rPr lang="en-US" altLang="zh-CN" sz="2000" b="1" dirty="0" err="1" smtClean="0">
                <a:latin typeface="+mn-ea"/>
              </a:rPr>
              <a:t>linux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终端下有时我们用的是中文输入模式，输入中文的“：”就不能转换模式了。</a:t>
            </a:r>
            <a:endParaRPr lang="zh-CN" altLang="en-US" sz="2000" b="1" dirty="0" smtClean="0">
              <a:latin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3.3.2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的基本操作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black">
          <a:xfrm>
            <a:off x="1071538" y="1357298"/>
            <a:ext cx="2071702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命令行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3286116" y="1357298"/>
            <a:ext cx="2143140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插入模式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black">
          <a:xfrm>
            <a:off x="5643570" y="1357298"/>
            <a:ext cx="2000264" cy="481010"/>
          </a:xfrm>
          <a:prstGeom prst="rect">
            <a:avLst/>
          </a:prstGeom>
          <a:solidFill>
            <a:schemeClr val="tx1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底行模式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3.2.3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的实际操作演示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7" name="图片 6" descr="Linux编辑器之vivim键盘图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7546"/>
            <a:ext cx="9144000" cy="645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428604"/>
            <a:ext cx="6215106" cy="563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3200" b="1" dirty="0" smtClean="0">
                <a:solidFill>
                  <a:srgbClr val="0000CC"/>
                </a:solidFill>
                <a:latin typeface="+mn-ea"/>
                <a:ea typeface="+mn-ea"/>
              </a:rPr>
              <a:t>3.3.3 VI</a:t>
            </a:r>
            <a:r>
              <a:rPr lang="zh-CN" altLang="en-US" sz="3200" b="1" dirty="0" smtClean="0">
                <a:solidFill>
                  <a:srgbClr val="0000CC"/>
                </a:solidFill>
                <a:latin typeface="+mn-ea"/>
                <a:ea typeface="+mn-ea"/>
              </a:rPr>
              <a:t>的实际操作演示</a:t>
            </a:r>
            <a:endParaRPr lang="zh-CN" altLang="en-US" sz="3200" b="1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85786" y="3143248"/>
          <a:ext cx="3833818" cy="274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0.19422 L 0.24392 -0.15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1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3.3.2  </a:t>
            </a:r>
            <a:r>
              <a:rPr lang="en-US" altLang="zh-CN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gedit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文本编辑器 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noFill/>
        </p:spPr>
        <p:txBody>
          <a:bodyPr/>
          <a:lstStyle/>
          <a:p>
            <a:r>
              <a:rPr lang="en-US" altLang="zh-CN" dirty="0" err="1"/>
              <a:t>gedit</a:t>
            </a:r>
            <a:r>
              <a:rPr lang="zh-CN" altLang="en-US" dirty="0"/>
              <a:t>的启动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）从菜单启动时，选择桌面顶部的“应用程序”</a:t>
            </a:r>
            <a:r>
              <a:rPr lang="en-US" altLang="zh-CN" dirty="0"/>
              <a:t>|“</a:t>
            </a:r>
            <a:r>
              <a:rPr lang="zh-CN" altLang="en-US" dirty="0"/>
              <a:t>附件”</a:t>
            </a:r>
            <a:r>
              <a:rPr lang="en-US" altLang="zh-CN" dirty="0"/>
              <a:t>|“</a:t>
            </a:r>
            <a:r>
              <a:rPr lang="zh-CN" altLang="en-US" dirty="0"/>
              <a:t>文本编辑器”命令 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）从终端启动，只需要输入以下代码：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 err="1" smtClean="0">
                <a:solidFill>
                  <a:srgbClr val="FF0000"/>
                </a:solidFill>
              </a:rPr>
              <a:t>gedit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67" y="3615717"/>
            <a:ext cx="5000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14414" y="1714488"/>
            <a:ext cx="7000924" cy="34290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>
                <a:solidFill>
                  <a:srgbClr val="0000FF"/>
                </a:solidFill>
                <a:latin typeface="+mn-lt"/>
                <a:ea typeface="+mn-ea"/>
              </a:rPr>
              <a:t>3.1 Linux </a:t>
            </a:r>
            <a:r>
              <a:rPr lang="zh-CN" altLang="en-US" sz="3200" b="1" kern="0" dirty="0">
                <a:solidFill>
                  <a:srgbClr val="0000FF"/>
                </a:solidFill>
                <a:latin typeface="+mn-lt"/>
                <a:ea typeface="+mn-ea"/>
              </a:rPr>
              <a:t>的基本概念</a:t>
            </a:r>
            <a:endParaRPr lang="en-US" altLang="zh-CN" sz="3200" b="1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0" indent="-342900" algn="l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3.2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常用操作命令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3.3 Linux</a:t>
            </a:r>
            <a:r>
              <a:rPr lang="zh-CN" altLang="en-US" sz="3200" b="1" kern="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的文本编辑器</a:t>
            </a:r>
            <a:endParaRPr lang="zh-CN" altLang="en-US" sz="3200" b="1" kern="0" dirty="0" smtClean="0">
              <a:solidFill>
                <a:schemeClr val="bg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  <a:p>
            <a:pPr marL="342900" lvl="0" indent="-3429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3.4 Linux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+mn-lt"/>
                <a:ea typeface="+mn-ea"/>
              </a:rPr>
              <a:t>启动过程</a:t>
            </a:r>
            <a:endParaRPr lang="zh-CN" altLang="en-US" sz="3200" b="1" kern="0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357158" y="285728"/>
            <a:ext cx="757242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eaLnBrk="0" hangingPunct="0"/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 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嵌入式</a:t>
            </a:r>
            <a:r>
              <a:rPr lang="en-US" altLang="zh-CN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Linux</a:t>
            </a:r>
            <a:r>
              <a:rPr lang="zh-CN" altLang="en-US" sz="3600" b="1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操作系统</a:t>
            </a:r>
            <a:endParaRPr lang="zh-CN" altLang="en-US" sz="3600" b="1" kern="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63" y="1268760"/>
            <a:ext cx="2860073" cy="5373216"/>
          </a:xfrm>
          <a:prstGeom prst="rect">
            <a:avLst/>
          </a:prstGeom>
        </p:spPr>
      </p:pic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3.4.1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>
                <a:solidFill>
                  <a:schemeClr val="bg1"/>
                </a:solidFill>
              </a:rPr>
              <a:t>Linux </a:t>
            </a:r>
            <a:r>
              <a:rPr lang="zh-CN" altLang="en-US" dirty="0">
                <a:solidFill>
                  <a:schemeClr val="bg1"/>
                </a:solidFill>
              </a:rPr>
              <a:t>系统的引导过程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）启动内核。 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）执行程序</a:t>
            </a:r>
            <a:r>
              <a:rPr lang="en-US" altLang="zh-CN" dirty="0" err="1"/>
              <a:t>init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076056" y="3429000"/>
            <a:ext cx="648072" cy="0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42790" y="2636912"/>
            <a:ext cx="3384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即BootLoader。Linux中一般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为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lilo</a:t>
            </a:r>
            <a:r>
              <a:rPr lang="zh-CN" altLang="en-US" sz="2000" b="1" dirty="0">
                <a:solidFill>
                  <a:schemeClr val="bg1"/>
                </a:solidFill>
              </a:rPr>
              <a:t>-Linux Loader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grub</a:t>
            </a:r>
            <a:r>
              <a:rPr lang="zh-CN" altLang="en-US" sz="2000" b="1" dirty="0">
                <a:solidFill>
                  <a:schemeClr val="bg1"/>
                </a:solidFill>
              </a:rPr>
              <a:t>-Grand Unified Bootloader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057394" y="5245749"/>
            <a:ext cx="805689" cy="1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44312" y="4887070"/>
            <a:ext cx="2962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引导进程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: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r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c.sysinit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rc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(run command)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724128" y="6333662"/>
            <a:ext cx="663086" cy="2"/>
          </a:xfrm>
          <a:prstGeom prst="straightConnector1">
            <a:avLst/>
          </a:prstGeom>
          <a:ln w="28575">
            <a:solidFill>
              <a:srgbClr val="FF3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72200" y="6057201"/>
            <a:ext cx="2711093" cy="64633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执行登录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:login</a:t>
            </a:r>
            <a:endParaRPr lang="en-US" altLang="zh-CN" sz="1800" b="1" dirty="0" smtClean="0">
              <a:solidFill>
                <a:schemeClr val="bg1"/>
              </a:solidFill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进入命令解释器：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shell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3.4.2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>
                <a:solidFill>
                  <a:schemeClr val="bg1"/>
                </a:solidFill>
              </a:rPr>
              <a:t>ARM Linux </a:t>
            </a:r>
            <a:r>
              <a:rPr lang="zh-CN" altLang="en-US" dirty="0">
                <a:solidFill>
                  <a:schemeClr val="bg1"/>
                </a:solidFill>
              </a:rPr>
              <a:t>操作系统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ARM Linux</a:t>
            </a:r>
            <a:r>
              <a:rPr lang="zh-CN" altLang="en-US" dirty="0"/>
              <a:t>可以划分为三大部分：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启动引导（</a:t>
            </a:r>
            <a:r>
              <a:rPr lang="en-US" altLang="zh-CN" dirty="0">
                <a:solidFill>
                  <a:srgbClr val="FF0000"/>
                </a:solidFill>
              </a:rPr>
              <a:t>Bootloader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操作系统内核（</a:t>
            </a:r>
            <a:r>
              <a:rPr lang="en-US" altLang="zh-CN" dirty="0">
                <a:solidFill>
                  <a:srgbClr val="FF0000"/>
                </a:solidFill>
              </a:rPr>
              <a:t>Linux Kernel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文件系统（</a:t>
            </a:r>
            <a:r>
              <a:rPr lang="en-US" altLang="zh-CN" dirty="0">
                <a:solidFill>
                  <a:srgbClr val="FF0000"/>
                </a:solidFill>
              </a:rPr>
              <a:t>File System</a:t>
            </a:r>
            <a:r>
              <a:rPr lang="zh-CN" altLang="en-US" dirty="0">
                <a:solidFill>
                  <a:srgbClr val="FF0000"/>
                </a:solidFill>
              </a:rPr>
              <a:t>）。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）启动引导（</a:t>
            </a:r>
            <a:r>
              <a:rPr lang="en-US" altLang="zh-CN" dirty="0">
                <a:solidFill>
                  <a:schemeClr val="bg1"/>
                </a:solidFill>
              </a:rPr>
              <a:t>Bootloader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启动引导程序</a:t>
            </a:r>
            <a:r>
              <a:rPr lang="en-US" altLang="zh-CN" dirty="0">
                <a:solidFill>
                  <a:srgbClr val="FF0000"/>
                </a:solidFill>
              </a:rPr>
              <a:t>Bootloader</a:t>
            </a:r>
            <a:r>
              <a:rPr lang="zh-CN" altLang="en-US" dirty="0"/>
              <a:t>非常像</a:t>
            </a:r>
            <a:r>
              <a:rPr lang="en-US" altLang="zh-CN" dirty="0"/>
              <a:t>PC</a:t>
            </a:r>
            <a:r>
              <a:rPr lang="zh-CN" altLang="en-US" dirty="0"/>
              <a:t>机中的</a:t>
            </a:r>
            <a:r>
              <a:rPr lang="en-US" altLang="zh-CN" dirty="0"/>
              <a:t>BIOS</a:t>
            </a:r>
            <a:r>
              <a:rPr lang="zh-CN" altLang="en-US" dirty="0"/>
              <a:t>程序，主要负责初始化系统的最基本设备，通常主要包括</a:t>
            </a:r>
            <a:r>
              <a:rPr lang="en-US" altLang="zh-CN" dirty="0"/>
              <a:t>CPU</a:t>
            </a:r>
            <a:r>
              <a:rPr lang="zh-CN" altLang="en-US" dirty="0"/>
              <a:t>，网络，串行接口。当基本部分初始化成功后，会把操作系统的镜像文件装载到内存中，最后把</a:t>
            </a:r>
            <a:r>
              <a:rPr lang="en-US" altLang="zh-CN" dirty="0"/>
              <a:t>CPU</a:t>
            </a:r>
            <a:r>
              <a:rPr lang="zh-CN" altLang="en-US" dirty="0"/>
              <a:t>的控制权交给内核程序。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72200"/>
            <a:ext cx="8229600" cy="533400"/>
          </a:xfrm>
        </p:spPr>
        <p:txBody>
          <a:bodyPr/>
          <a:lstStyle/>
          <a:p>
            <a:r>
              <a:rPr lang="zh-CN" altLang="en-US" sz="2800"/>
              <a:t>图</a:t>
            </a:r>
            <a:r>
              <a:rPr lang="en-US" altLang="zh-CN" sz="2800"/>
              <a:t>3.2</a:t>
            </a:r>
            <a:r>
              <a:rPr lang="zh-CN" altLang="en-US" sz="2800"/>
              <a:t>　嵌入式</a:t>
            </a:r>
            <a:r>
              <a:rPr lang="en-US" altLang="zh-CN" sz="2800"/>
              <a:t>Linux</a:t>
            </a:r>
            <a:r>
              <a:rPr lang="zh-CN" altLang="en-US" sz="2800"/>
              <a:t>下的文件系统结构</a:t>
            </a:r>
            <a:r>
              <a:rPr lang="zh-CN" altLang="en-US" sz="4000"/>
              <a:t> </a:t>
            </a:r>
            <a:endParaRPr lang="zh-CN" altLang="en-US" sz="4000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332656"/>
            <a:ext cx="7467600" cy="62531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95456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内核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的最核心部分，内核的优劣决定了整个系统是否稳定与高效。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内核接管系统后，会重新检查外部器件的运行状态，初始化所有外部硬件设备，加载驱动程序，检查系统参数表，</a:t>
            </a:r>
            <a:r>
              <a:rPr lang="zh-CN" altLang="en-US" dirty="0">
                <a:solidFill>
                  <a:srgbClr val="FF0000"/>
                </a:solidFill>
              </a:rPr>
              <a:t>装载文件系统，运行</a:t>
            </a:r>
            <a:r>
              <a:rPr lang="en-US" altLang="zh-CN" dirty="0">
                <a:solidFill>
                  <a:srgbClr val="FF0000"/>
                </a:solidFill>
              </a:rPr>
              <a:t>SHELL</a:t>
            </a:r>
            <a:r>
              <a:rPr lang="zh-CN" altLang="en-US" dirty="0">
                <a:solidFill>
                  <a:srgbClr val="FF0000"/>
                </a:solidFill>
              </a:rPr>
              <a:t>程序，等待用户输入命令</a:t>
            </a:r>
            <a:r>
              <a:rPr lang="zh-CN" altLang="en-US" dirty="0"/>
              <a:t>，或直接运行设定好的应用程序。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内核在运行的过程中，负责控制应用程序的运行状态，实现对整个系统地控制。</a:t>
            </a:r>
            <a:endParaRPr lang="zh-CN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838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 操作系统内核（</a:t>
            </a:r>
            <a:r>
              <a:rPr lang="en-US" altLang="zh-CN" dirty="0">
                <a:solidFill>
                  <a:schemeClr val="bg1"/>
                </a:solidFill>
              </a:rPr>
              <a:t>Linux Kernel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）文件系统（</a:t>
            </a:r>
            <a:r>
              <a:rPr lang="en-US" altLang="zh-CN" dirty="0">
                <a:solidFill>
                  <a:schemeClr val="bg1"/>
                </a:solidFill>
              </a:rPr>
              <a:t>File System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885698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文件系统 </a:t>
            </a:r>
            <a:r>
              <a:rPr lang="en-US" altLang="zh-CN" dirty="0" smtClean="0">
                <a:solidFill>
                  <a:srgbClr val="FF0000"/>
                </a:solidFill>
              </a:rPr>
              <a:t>FS (FILE </a:t>
            </a:r>
            <a:r>
              <a:rPr lang="en-US" altLang="zh-CN" dirty="0">
                <a:solidFill>
                  <a:srgbClr val="FF0000"/>
                </a:solidFill>
              </a:rPr>
              <a:t>SYSTEM)</a:t>
            </a:r>
            <a:r>
              <a:rPr lang="zh-CN" altLang="zh-CN" dirty="0" smtClean="0"/>
              <a:t>是</a:t>
            </a:r>
            <a:r>
              <a:rPr lang="zh-CN" altLang="zh-CN" dirty="0"/>
              <a:t>一种数据结构，</a:t>
            </a:r>
            <a:r>
              <a:rPr lang="zh-CN" altLang="en-US" dirty="0"/>
              <a:t>通常占用大部分的存储空间，主要负责保存应用程序和数据，由</a:t>
            </a:r>
            <a:r>
              <a:rPr lang="en-US" altLang="zh-CN" dirty="0"/>
              <a:t>Linux</a:t>
            </a:r>
            <a:r>
              <a:rPr lang="zh-CN" altLang="en-US" dirty="0"/>
              <a:t>内核管理。 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Bootloader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KERNEL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FS </a:t>
            </a:r>
            <a:r>
              <a:rPr lang="zh-CN" altLang="en-US" dirty="0" smtClean="0"/>
              <a:t>都</a:t>
            </a:r>
            <a:r>
              <a:rPr lang="zh-CN" altLang="en-US" dirty="0"/>
              <a:t>存储在</a:t>
            </a:r>
            <a:r>
              <a:rPr lang="en-US" altLang="zh-CN" dirty="0"/>
              <a:t>FLASH</a:t>
            </a:r>
            <a:r>
              <a:rPr lang="zh-CN" altLang="en-US" dirty="0"/>
              <a:t>中，运行时，根据需要被加载到内存里。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8635" name="Picture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嵌入式系统原理及应用教程第4章">
  <a:themeElements>
    <a:clrScheme name="sample 3">
      <a:dk1>
        <a:srgbClr val="0B398B"/>
      </a:dk1>
      <a:lt1>
        <a:srgbClr val="D1D1D1"/>
      </a:lt1>
      <a:dk2>
        <a:srgbClr val="000072"/>
      </a:dk2>
      <a:lt2>
        <a:srgbClr val="FFFFFF"/>
      </a:lt2>
      <a:accent1>
        <a:srgbClr val="003BB2"/>
      </a:accent1>
      <a:accent2>
        <a:srgbClr val="4DA6FF"/>
      </a:accent2>
      <a:accent3>
        <a:srgbClr val="AAAABC"/>
      </a:accent3>
      <a:accent4>
        <a:srgbClr val="B2B2B2"/>
      </a:accent4>
      <a:accent5>
        <a:srgbClr val="AAAFD5"/>
      </a:accent5>
      <a:accent6>
        <a:srgbClr val="4596E7"/>
      </a:accent6>
      <a:hlink>
        <a:srgbClr val="00D69E"/>
      </a:hlink>
      <a:folHlink>
        <a:srgbClr val="D46AE8"/>
      </a:folHlink>
    </a:clrScheme>
    <a:fontScheme name="sampl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ample 1">
        <a:dk1>
          <a:srgbClr val="333333"/>
        </a:dk1>
        <a:lt1>
          <a:srgbClr val="FFFFFF"/>
        </a:lt1>
        <a:dk2>
          <a:srgbClr val="470E03"/>
        </a:dk2>
        <a:lt2>
          <a:srgbClr val="FFFFFF"/>
        </a:lt2>
        <a:accent1>
          <a:srgbClr val="CC6600"/>
        </a:accent1>
        <a:accent2>
          <a:srgbClr val="99CCFF"/>
        </a:accent2>
        <a:accent3>
          <a:srgbClr val="B1AAAA"/>
        </a:accent3>
        <a:accent4>
          <a:srgbClr val="DADADA"/>
        </a:accent4>
        <a:accent5>
          <a:srgbClr val="E2B8AA"/>
        </a:accent5>
        <a:accent6>
          <a:srgbClr val="8AB9E7"/>
        </a:accent6>
        <a:hlink>
          <a:srgbClr val="2EB62E"/>
        </a:hlink>
        <a:folHlink>
          <a:srgbClr val="E88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D1D1D1"/>
        </a:lt1>
        <a:dk2>
          <a:srgbClr val="003600"/>
        </a:dk2>
        <a:lt2>
          <a:srgbClr val="FFFFFF"/>
        </a:lt2>
        <a:accent1>
          <a:srgbClr val="26A84E"/>
        </a:accent1>
        <a:accent2>
          <a:srgbClr val="C7E46A"/>
        </a:accent2>
        <a:accent3>
          <a:srgbClr val="AAAEAA"/>
        </a:accent3>
        <a:accent4>
          <a:srgbClr val="B2B2B2"/>
        </a:accent4>
        <a:accent5>
          <a:srgbClr val="ACD1B2"/>
        </a:accent5>
        <a:accent6>
          <a:srgbClr val="B4CF5F"/>
        </a:accent6>
        <a:hlink>
          <a:srgbClr val="00D69E"/>
        </a:hlink>
        <a:folHlink>
          <a:srgbClr val="4466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 3">
        <a:dk1>
          <a:srgbClr val="0B398B"/>
        </a:dk1>
        <a:lt1>
          <a:srgbClr val="D1D1D1"/>
        </a:lt1>
        <a:dk2>
          <a:srgbClr val="000072"/>
        </a:dk2>
        <a:lt2>
          <a:srgbClr val="FFFFFF"/>
        </a:lt2>
        <a:accent1>
          <a:srgbClr val="003BB2"/>
        </a:accent1>
        <a:accent2>
          <a:srgbClr val="4DA6FF"/>
        </a:accent2>
        <a:accent3>
          <a:srgbClr val="AAAABC"/>
        </a:accent3>
        <a:accent4>
          <a:srgbClr val="B2B2B2"/>
        </a:accent4>
        <a:accent5>
          <a:srgbClr val="AAAFD5"/>
        </a:accent5>
        <a:accent6>
          <a:srgbClr val="4596E7"/>
        </a:accent6>
        <a:hlink>
          <a:srgbClr val="00D69E"/>
        </a:hlink>
        <a:folHlink>
          <a:srgbClr val="D46A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嵌入式系统原理及应用教程第4章</Template>
  <TotalTime>0</TotalTime>
  <Words>15098</Words>
  <Application>WPS 演示</Application>
  <PresentationFormat>全屏显示(4:3)</PresentationFormat>
  <Paragraphs>1138</Paragraphs>
  <Slides>92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5" baseType="lpstr">
      <vt:lpstr>Arial</vt:lpstr>
      <vt:lpstr>宋体</vt:lpstr>
      <vt:lpstr>Wingdings</vt:lpstr>
      <vt:lpstr>文鼎中特广告体</vt:lpstr>
      <vt:lpstr>Times New Roman</vt:lpstr>
      <vt:lpstr>楷体_GB2312</vt:lpstr>
      <vt:lpstr>Times</vt:lpstr>
      <vt:lpstr>Times</vt:lpstr>
      <vt:lpstr>微软雅黑</vt:lpstr>
      <vt:lpstr>华文新魏</vt:lpstr>
      <vt:lpstr>Arial Unicode MS</vt:lpstr>
      <vt:lpstr>Arial</vt:lpstr>
      <vt:lpstr>嵌入式系统原理及应用教程第4章</vt:lpstr>
      <vt:lpstr>PowerPoint 演示文稿</vt:lpstr>
      <vt:lpstr>PowerPoint 演示文稿</vt:lpstr>
      <vt:lpstr>PowerPoint 演示文稿</vt:lpstr>
      <vt:lpstr>1、Linux内核</vt:lpstr>
      <vt:lpstr>2、Linux Shell</vt:lpstr>
      <vt:lpstr>3、Linux文件系统</vt:lpstr>
      <vt:lpstr>图3.1 Linux文件系统的目录结构</vt:lpstr>
      <vt:lpstr>3.1　嵌入式Linux文件系统 </vt:lpstr>
      <vt:lpstr>图3.2　嵌入式Linux下的文件系统结构 </vt:lpstr>
      <vt:lpstr>嵌入式Linux文件系统</vt:lpstr>
      <vt:lpstr>PowerPoint 演示文稿</vt:lpstr>
      <vt:lpstr>3.2.0　Linux 系统环境的搭建</vt:lpstr>
      <vt:lpstr>3.2.0　Linux 系统环境的搭建</vt:lpstr>
      <vt:lpstr>3.2.0　Linux 系统环境的搭建</vt:lpstr>
      <vt:lpstr>3.2.0　Linux 系统环境的搭建</vt:lpstr>
      <vt:lpstr>PowerPoint 演示文稿</vt:lpstr>
      <vt:lpstr>PowerPoint 演示文稿</vt:lpstr>
      <vt:lpstr>pwd命令</vt:lpstr>
      <vt:lpstr>PowerPoint 演示文稿</vt:lpstr>
      <vt:lpstr>常用选项</vt:lpstr>
      <vt:lpstr>ls -l</vt:lpstr>
      <vt:lpstr>文件权限的对应关系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1、fdisk</vt:lpstr>
      <vt:lpstr>2、df</vt:lpstr>
      <vt:lpstr>3、free命令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三种模式间的转换关系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3.3.2  gedit文本编辑器 </vt:lpstr>
      <vt:lpstr>PowerPoint 演示文稿</vt:lpstr>
      <vt:lpstr>3.4.1　Linux 系统的引导过程</vt:lpstr>
      <vt:lpstr>3.4.2　ARM Linux 操作系统</vt:lpstr>
      <vt:lpstr>（1）启动引导（Bootloader）</vt:lpstr>
      <vt:lpstr>（2） 操作系统内核（Linux Kernel）</vt:lpstr>
      <vt:lpstr>（3）文件系统（File System）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海波</cp:lastModifiedBy>
  <cp:revision>926</cp:revision>
  <dcterms:created xsi:type="dcterms:W3CDTF">2011-03-10T01:48:00Z</dcterms:created>
  <dcterms:modified xsi:type="dcterms:W3CDTF">2021-03-24T05:35:56Z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1BED9B51917E416CA69B61FCF3B1E997</vt:lpwstr>
  </property>
  <property fmtid="{D5CDD505-2E9C-101B-9397-08002B2CF9AE}" pid="3" name="KSOProductBuildVer">
    <vt:lpwstr>2052-11.1.0.10356</vt:lpwstr>
  </property>
</Properties>
</file>