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9"/>
  </p:handoutMasterIdLst>
  <p:sldIdLst>
    <p:sldId id="494" r:id="rId3"/>
    <p:sldId id="822" r:id="rId4"/>
    <p:sldId id="595" r:id="rId6"/>
    <p:sldId id="686" r:id="rId7"/>
    <p:sldId id="654" r:id="rId8"/>
    <p:sldId id="823" r:id="rId9"/>
    <p:sldId id="656" r:id="rId10"/>
    <p:sldId id="842" r:id="rId11"/>
    <p:sldId id="660" r:id="rId12"/>
    <p:sldId id="661" r:id="rId13"/>
    <p:sldId id="848" r:id="rId14"/>
    <p:sldId id="849" r:id="rId15"/>
    <p:sldId id="850" r:id="rId16"/>
    <p:sldId id="844" r:id="rId17"/>
    <p:sldId id="845" r:id="rId18"/>
    <p:sldId id="846" r:id="rId19"/>
    <p:sldId id="847" r:id="rId20"/>
    <p:sldId id="851" r:id="rId21"/>
    <p:sldId id="852" r:id="rId22"/>
    <p:sldId id="853" r:id="rId23"/>
    <p:sldId id="854" r:id="rId24"/>
    <p:sldId id="855" r:id="rId25"/>
    <p:sldId id="856" r:id="rId26"/>
    <p:sldId id="857" r:id="rId27"/>
    <p:sldId id="858" r:id="rId28"/>
    <p:sldId id="859" r:id="rId29"/>
    <p:sldId id="860" r:id="rId30"/>
    <p:sldId id="861" r:id="rId31"/>
    <p:sldId id="863" r:id="rId32"/>
    <p:sldId id="864" r:id="rId33"/>
    <p:sldId id="865" r:id="rId34"/>
    <p:sldId id="866" r:id="rId35"/>
    <p:sldId id="867" r:id="rId36"/>
    <p:sldId id="868" r:id="rId37"/>
    <p:sldId id="869" r:id="rId38"/>
    <p:sldId id="870" r:id="rId39"/>
    <p:sldId id="871" r:id="rId40"/>
    <p:sldId id="872" r:id="rId41"/>
    <p:sldId id="953" r:id="rId42"/>
    <p:sldId id="824" r:id="rId43"/>
    <p:sldId id="666" r:id="rId44"/>
    <p:sldId id="873" r:id="rId45"/>
    <p:sldId id="874" r:id="rId46"/>
    <p:sldId id="875" r:id="rId47"/>
    <p:sldId id="877" r:id="rId48"/>
    <p:sldId id="878" r:id="rId49"/>
    <p:sldId id="879" r:id="rId50"/>
    <p:sldId id="880" r:id="rId51"/>
    <p:sldId id="881" r:id="rId52"/>
    <p:sldId id="825" r:id="rId53"/>
    <p:sldId id="651" r:id="rId54"/>
    <p:sldId id="895" r:id="rId55"/>
    <p:sldId id="882" r:id="rId56"/>
    <p:sldId id="883" r:id="rId57"/>
    <p:sldId id="727" r:id="rId58"/>
    <p:sldId id="689" r:id="rId59"/>
    <p:sldId id="690" r:id="rId60"/>
    <p:sldId id="691" r:id="rId61"/>
    <p:sldId id="896" r:id="rId62"/>
    <p:sldId id="698" r:id="rId63"/>
    <p:sldId id="887" r:id="rId64"/>
    <p:sldId id="700" r:id="rId65"/>
    <p:sldId id="703" r:id="rId66"/>
    <p:sldId id="888" r:id="rId67"/>
    <p:sldId id="897" r:id="rId68"/>
    <p:sldId id="704" r:id="rId69"/>
    <p:sldId id="890" r:id="rId70"/>
    <p:sldId id="898" r:id="rId71"/>
    <p:sldId id="710" r:id="rId72"/>
    <p:sldId id="712" r:id="rId73"/>
    <p:sldId id="899" r:id="rId74"/>
    <p:sldId id="777" r:id="rId75"/>
    <p:sldId id="741" r:id="rId76"/>
    <p:sldId id="891" r:id="rId77"/>
    <p:sldId id="742" r:id="rId78"/>
    <p:sldId id="892" r:id="rId79"/>
    <p:sldId id="743" r:id="rId80"/>
    <p:sldId id="744" r:id="rId81"/>
    <p:sldId id="745" r:id="rId82"/>
    <p:sldId id="749" r:id="rId83"/>
    <p:sldId id="893" r:id="rId84"/>
    <p:sldId id="751" r:id="rId85"/>
    <p:sldId id="752" r:id="rId86"/>
    <p:sldId id="754" r:id="rId87"/>
    <p:sldId id="778" r:id="rId88"/>
    <p:sldId id="756" r:id="rId89"/>
    <p:sldId id="757" r:id="rId90"/>
    <p:sldId id="759" r:id="rId91"/>
    <p:sldId id="760" r:id="rId92"/>
    <p:sldId id="761" r:id="rId93"/>
    <p:sldId id="894" r:id="rId94"/>
    <p:sldId id="827" r:id="rId95"/>
    <p:sldId id="828" r:id="rId96"/>
    <p:sldId id="829" r:id="rId97"/>
    <p:sldId id="830" r:id="rId98"/>
    <p:sldId id="831" r:id="rId99"/>
    <p:sldId id="833" r:id="rId100"/>
    <p:sldId id="834" r:id="rId101"/>
    <p:sldId id="835" r:id="rId102"/>
    <p:sldId id="837" r:id="rId103"/>
    <p:sldId id="838" r:id="rId104"/>
    <p:sldId id="839" r:id="rId105"/>
    <p:sldId id="840" r:id="rId106"/>
    <p:sldId id="841" r:id="rId107"/>
    <p:sldId id="1026" r:id="rId10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3300"/>
    <a:srgbClr val="003366"/>
    <a:srgbClr val="0000CC"/>
    <a:srgbClr val="000008"/>
    <a:srgbClr val="FF5050"/>
    <a:srgbClr val="99CCFF"/>
    <a:srgbClr val="0055F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2" autoAdjust="0"/>
    <p:restoredTop sz="94089" autoAdjust="0"/>
  </p:normalViewPr>
  <p:slideViewPr>
    <p:cSldViewPr>
      <p:cViewPr varScale="1">
        <p:scale>
          <a:sx n="82" d="100"/>
          <a:sy n="82" d="100"/>
        </p:scale>
        <p:origin x="1488" y="90"/>
      </p:cViewPr>
      <p:guideLst>
        <p:guide orient="horz" pos="2128"/>
        <p:guide pos="2880"/>
      </p:guideLst>
    </p:cSldViewPr>
  </p:slideViewPr>
  <p:outlineViewPr>
    <p:cViewPr>
      <p:scale>
        <a:sx n="33" d="100"/>
        <a:sy n="33" d="100"/>
      </p:scale>
      <p:origin x="0" y="-7006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84"/>
    </p:cViewPr>
  </p:sorterViewPr>
  <p:notesViewPr>
    <p:cSldViewPr>
      <p:cViewPr varScale="1">
        <p:scale>
          <a:sx n="81" d="100"/>
          <a:sy n="81" d="100"/>
        </p:scale>
        <p:origin x="-1230" y="-102"/>
      </p:cViewPr>
      <p:guideLst>
        <p:guide orient="horz" pos="283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2" Type="http://schemas.openxmlformats.org/officeDocument/2006/relationships/tableStyles" Target="tableStyles.xml"/><Relationship Id="rId111" Type="http://schemas.openxmlformats.org/officeDocument/2006/relationships/viewProps" Target="viewProps.xml"/><Relationship Id="rId110" Type="http://schemas.openxmlformats.org/officeDocument/2006/relationships/presProps" Target="presProps.xml"/><Relationship Id="rId11" Type="http://schemas.openxmlformats.org/officeDocument/2006/relationships/slide" Target="slides/slide8.xml"/><Relationship Id="rId109" Type="http://schemas.openxmlformats.org/officeDocument/2006/relationships/handoutMaster" Target="handoutMasters/handoutMaster1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8DF81-0CD1-49BE-B4DF-7DC3028B4BA4}" type="doc">
      <dgm:prSet loTypeId="urn:microsoft.com/office/officeart/2005/8/layout/arrow2#1" loCatId="process" qsTypeId="urn:microsoft.com/office/officeart/2005/8/quickstyle/simple1#1" qsCatId="simple" csTypeId="urn:microsoft.com/office/officeart/2005/8/colors/accent1_2#1" csCatId="accent1" phldr="1"/>
      <dgm:spPr/>
    </dgm:pt>
    <dgm:pt modelId="{A3ABF1C5-6607-4F3E-9B8F-187166E021C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5050"/>
              </a:solidFill>
            </a:rPr>
            <a:t>操作演示</a:t>
          </a:r>
          <a:endParaRPr lang="zh-CN" altLang="en-US" b="1" dirty="0">
            <a:solidFill>
              <a:srgbClr val="FF5050"/>
            </a:solidFill>
          </a:endParaRPr>
        </a:p>
      </dgm:t>
    </dgm:pt>
    <dgm:pt modelId="{6CF8B54F-CF06-4DBC-8E1C-C0B89D6F0D31}" cxnId="{ABD3A719-B7AC-41DB-9518-71ECB9E8D890}" type="parTrans">
      <dgm:prSet/>
      <dgm:spPr/>
      <dgm:t>
        <a:bodyPr/>
        <a:lstStyle/>
        <a:p>
          <a:endParaRPr lang="zh-CN" altLang="en-US"/>
        </a:p>
      </dgm:t>
    </dgm:pt>
    <dgm:pt modelId="{A521A80E-9642-4F44-8F09-CA9015AA6F40}" cxnId="{ABD3A719-B7AC-41DB-9518-71ECB9E8D890}" type="sibTrans">
      <dgm:prSet/>
      <dgm:spPr/>
      <dgm:t>
        <a:bodyPr/>
        <a:lstStyle/>
        <a:p>
          <a:endParaRPr lang="zh-CN" altLang="en-US"/>
        </a:p>
      </dgm:t>
    </dgm:pt>
    <dgm:pt modelId="{EF61488E-CF11-45C5-AFCB-942F7D0A789C}" type="pres">
      <dgm:prSet presAssocID="{5D18DF81-0CD1-49BE-B4DF-7DC3028B4BA4}" presName="arrowDiagram" presStyleCnt="0">
        <dgm:presLayoutVars>
          <dgm:chMax val="5"/>
          <dgm:dir/>
          <dgm:resizeHandles val="exact"/>
        </dgm:presLayoutVars>
      </dgm:prSet>
      <dgm:spPr/>
    </dgm:pt>
    <dgm:pt modelId="{A79DE4B4-5B99-4700-9681-4432A020B53C}" type="pres">
      <dgm:prSet presAssocID="{5D18DF81-0CD1-49BE-B4DF-7DC3028B4BA4}" presName="arrow" presStyleLbl="bgShp" presStyleIdx="0" presStyleCnt="1" custAng="20118168" custLinFactNeighborY="-1929"/>
      <dgm:spPr>
        <a:solidFill>
          <a:srgbClr val="00B050"/>
        </a:solidFill>
        <a:ln>
          <a:solidFill>
            <a:srgbClr val="FF0000"/>
          </a:solidFill>
        </a:ln>
      </dgm:spPr>
    </dgm:pt>
    <dgm:pt modelId="{3220C3A4-B3E7-4D15-9EFB-20A972602A63}" type="pres">
      <dgm:prSet presAssocID="{5D18DF81-0CD1-49BE-B4DF-7DC3028B4BA4}" presName="arrowDiagram1" presStyleCnt="0">
        <dgm:presLayoutVars>
          <dgm:bulletEnabled val="1"/>
        </dgm:presLayoutVars>
      </dgm:prSet>
      <dgm:spPr/>
    </dgm:pt>
    <dgm:pt modelId="{7D0F00E7-C4D6-46A7-91B8-88D9D4F6AF0C}" type="pres">
      <dgm:prSet presAssocID="{A3ABF1C5-6607-4F3E-9B8F-187166E021C7}" presName="bullet1" presStyleLbl="node1" presStyleIdx="0" presStyleCnt="1"/>
      <dgm:spPr/>
    </dgm:pt>
    <dgm:pt modelId="{539259C9-08D5-480C-924A-BE2430E9EEEA}" type="pres">
      <dgm:prSet presAssocID="{A3ABF1C5-6607-4F3E-9B8F-187166E021C7}" presName="textBox1" presStyleLbl="revTx" presStyleIdx="0" presStyleCnt="1" custScaleX="160248" custScaleY="61534" custLinFactNeighborX="-28201" custLinFactNeighborY="-24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CF9D95-35C6-496B-887D-B3ABF946715A}" type="presOf" srcId="{A3ABF1C5-6607-4F3E-9B8F-187166E021C7}" destId="{539259C9-08D5-480C-924A-BE2430E9EEEA}" srcOrd="0" destOrd="0" presId="urn:microsoft.com/office/officeart/2005/8/layout/arrow2#1"/>
    <dgm:cxn modelId="{5CAC6383-87E9-4435-9812-BB98ECB19F59}" type="presOf" srcId="{5D18DF81-0CD1-49BE-B4DF-7DC3028B4BA4}" destId="{EF61488E-CF11-45C5-AFCB-942F7D0A789C}" srcOrd="0" destOrd="0" presId="urn:microsoft.com/office/officeart/2005/8/layout/arrow2#1"/>
    <dgm:cxn modelId="{ABD3A719-B7AC-41DB-9518-71ECB9E8D890}" srcId="{5D18DF81-0CD1-49BE-B4DF-7DC3028B4BA4}" destId="{A3ABF1C5-6607-4F3E-9B8F-187166E021C7}" srcOrd="0" destOrd="0" parTransId="{6CF8B54F-CF06-4DBC-8E1C-C0B89D6F0D31}" sibTransId="{A521A80E-9642-4F44-8F09-CA9015AA6F40}"/>
    <dgm:cxn modelId="{58A1D469-FD38-4FBE-B315-3EFE473A9CAF}" type="presParOf" srcId="{EF61488E-CF11-45C5-AFCB-942F7D0A789C}" destId="{A79DE4B4-5B99-4700-9681-4432A020B53C}" srcOrd="0" destOrd="0" presId="urn:microsoft.com/office/officeart/2005/8/layout/arrow2#1"/>
    <dgm:cxn modelId="{A2648DF2-4C78-4154-86B0-69D0D5024A1C}" type="presParOf" srcId="{EF61488E-CF11-45C5-AFCB-942F7D0A789C}" destId="{3220C3A4-B3E7-4D15-9EFB-20A972602A63}" srcOrd="1" destOrd="0" presId="urn:microsoft.com/office/officeart/2005/8/layout/arrow2#1"/>
    <dgm:cxn modelId="{1813D8AC-4161-45E1-89F0-78A3B4E6BA0B}" type="presParOf" srcId="{3220C3A4-B3E7-4D15-9EFB-20A972602A63}" destId="{7D0F00E7-C4D6-46A7-91B8-88D9D4F6AF0C}" srcOrd="0" destOrd="0" presId="urn:microsoft.com/office/officeart/2005/8/layout/arrow2#1"/>
    <dgm:cxn modelId="{B4AD3E82-7633-47F2-A25D-2E2279E1AAB6}" type="presParOf" srcId="{3220C3A4-B3E7-4D15-9EFB-20A972602A63}" destId="{539259C9-08D5-480C-924A-BE2430E9EEEA}" srcOrd="1" destOrd="0" presId="urn:microsoft.com/office/officeart/2005/8/layout/arrow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8DF81-0CD1-49BE-B4DF-7DC3028B4BA4}" type="doc">
      <dgm:prSet loTypeId="urn:microsoft.com/office/officeart/2005/8/layout/arrow2#2" loCatId="process" qsTypeId="urn:microsoft.com/office/officeart/2005/8/quickstyle/simple1#2" qsCatId="simple" csTypeId="urn:microsoft.com/office/officeart/2005/8/colors/accent1_2#2" csCatId="accent1" phldr="1"/>
      <dgm:spPr/>
    </dgm:pt>
    <dgm:pt modelId="{A3ABF1C5-6607-4F3E-9B8F-187166E021C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5050"/>
              </a:solidFill>
            </a:rPr>
            <a:t>操作演示</a:t>
          </a:r>
          <a:endParaRPr lang="zh-CN" altLang="en-US" b="1" dirty="0">
            <a:solidFill>
              <a:srgbClr val="FF5050"/>
            </a:solidFill>
          </a:endParaRPr>
        </a:p>
      </dgm:t>
    </dgm:pt>
    <dgm:pt modelId="{6CF8B54F-CF06-4DBC-8E1C-C0B89D6F0D31}" cxnId="{ABD3A719-B7AC-41DB-9518-71ECB9E8D890}" type="parTrans">
      <dgm:prSet/>
      <dgm:spPr/>
      <dgm:t>
        <a:bodyPr/>
        <a:lstStyle/>
        <a:p>
          <a:endParaRPr lang="zh-CN" altLang="en-US"/>
        </a:p>
      </dgm:t>
    </dgm:pt>
    <dgm:pt modelId="{A521A80E-9642-4F44-8F09-CA9015AA6F40}" cxnId="{ABD3A719-B7AC-41DB-9518-71ECB9E8D890}" type="sibTrans">
      <dgm:prSet/>
      <dgm:spPr/>
      <dgm:t>
        <a:bodyPr/>
        <a:lstStyle/>
        <a:p>
          <a:endParaRPr lang="zh-CN" altLang="en-US"/>
        </a:p>
      </dgm:t>
    </dgm:pt>
    <dgm:pt modelId="{EF61488E-CF11-45C5-AFCB-942F7D0A789C}" type="pres">
      <dgm:prSet presAssocID="{5D18DF81-0CD1-49BE-B4DF-7DC3028B4BA4}" presName="arrowDiagram" presStyleCnt="0">
        <dgm:presLayoutVars>
          <dgm:chMax val="5"/>
          <dgm:dir/>
          <dgm:resizeHandles val="exact"/>
        </dgm:presLayoutVars>
      </dgm:prSet>
      <dgm:spPr/>
    </dgm:pt>
    <dgm:pt modelId="{A79DE4B4-5B99-4700-9681-4432A020B53C}" type="pres">
      <dgm:prSet presAssocID="{5D18DF81-0CD1-49BE-B4DF-7DC3028B4BA4}" presName="arrow" presStyleLbl="bgShp" presStyleIdx="0" presStyleCnt="1" custAng="20118168" custLinFactNeighborX="-1863"/>
      <dgm:spPr>
        <a:solidFill>
          <a:srgbClr val="00B050"/>
        </a:solidFill>
        <a:ln>
          <a:solidFill>
            <a:srgbClr val="FF0000"/>
          </a:solidFill>
        </a:ln>
      </dgm:spPr>
    </dgm:pt>
    <dgm:pt modelId="{3220C3A4-B3E7-4D15-9EFB-20A972602A63}" type="pres">
      <dgm:prSet presAssocID="{5D18DF81-0CD1-49BE-B4DF-7DC3028B4BA4}" presName="arrowDiagram1" presStyleCnt="0">
        <dgm:presLayoutVars>
          <dgm:bulletEnabled val="1"/>
        </dgm:presLayoutVars>
      </dgm:prSet>
      <dgm:spPr/>
    </dgm:pt>
    <dgm:pt modelId="{7D0F00E7-C4D6-46A7-91B8-88D9D4F6AF0C}" type="pres">
      <dgm:prSet presAssocID="{A3ABF1C5-6607-4F3E-9B8F-187166E021C7}" presName="bullet1" presStyleLbl="node1" presStyleIdx="0" presStyleCnt="1"/>
      <dgm:spPr/>
    </dgm:pt>
    <dgm:pt modelId="{539259C9-08D5-480C-924A-BE2430E9EEEA}" type="pres">
      <dgm:prSet presAssocID="{A3ABF1C5-6607-4F3E-9B8F-187166E021C7}" presName="textBox1" presStyleLbl="revTx" presStyleIdx="0" presStyleCnt="1" custScaleX="160248" custScaleY="615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8142C6-9A30-4D2E-A51F-D4C9668F3075}" type="presOf" srcId="{5D18DF81-0CD1-49BE-B4DF-7DC3028B4BA4}" destId="{EF61488E-CF11-45C5-AFCB-942F7D0A789C}" srcOrd="0" destOrd="0" presId="urn:microsoft.com/office/officeart/2005/8/layout/arrow2#2"/>
    <dgm:cxn modelId="{355FB2DA-A34E-4255-AF20-29FF1D8E7FE0}" type="presOf" srcId="{A3ABF1C5-6607-4F3E-9B8F-187166E021C7}" destId="{539259C9-08D5-480C-924A-BE2430E9EEEA}" srcOrd="0" destOrd="0" presId="urn:microsoft.com/office/officeart/2005/8/layout/arrow2#2"/>
    <dgm:cxn modelId="{ABD3A719-B7AC-41DB-9518-71ECB9E8D890}" srcId="{5D18DF81-0CD1-49BE-B4DF-7DC3028B4BA4}" destId="{A3ABF1C5-6607-4F3E-9B8F-187166E021C7}" srcOrd="0" destOrd="0" parTransId="{6CF8B54F-CF06-4DBC-8E1C-C0B89D6F0D31}" sibTransId="{A521A80E-9642-4F44-8F09-CA9015AA6F40}"/>
    <dgm:cxn modelId="{0459B6CC-9F09-4316-A63F-406549FF80FE}" type="presParOf" srcId="{EF61488E-CF11-45C5-AFCB-942F7D0A789C}" destId="{A79DE4B4-5B99-4700-9681-4432A020B53C}" srcOrd="0" destOrd="0" presId="urn:microsoft.com/office/officeart/2005/8/layout/arrow2#2"/>
    <dgm:cxn modelId="{12D9D8B2-B293-4322-BDAB-49212B61B045}" type="presParOf" srcId="{EF61488E-CF11-45C5-AFCB-942F7D0A789C}" destId="{3220C3A4-B3E7-4D15-9EFB-20A972602A63}" srcOrd="1" destOrd="0" presId="urn:microsoft.com/office/officeart/2005/8/layout/arrow2#2"/>
    <dgm:cxn modelId="{678BE77E-8997-4896-8BBF-76F4089E1C9E}" type="presParOf" srcId="{3220C3A4-B3E7-4D15-9EFB-20A972602A63}" destId="{7D0F00E7-C4D6-46A7-91B8-88D9D4F6AF0C}" srcOrd="0" destOrd="0" presId="urn:microsoft.com/office/officeart/2005/8/layout/arrow2#2"/>
    <dgm:cxn modelId="{CA953130-74DA-4998-974F-5E16D9775AFD}" type="presParOf" srcId="{3220C3A4-B3E7-4D15-9EFB-20A972602A63}" destId="{539259C9-08D5-480C-924A-BE2430E9EEEA}" srcOrd="1" destOrd="0" presId="urn:microsoft.com/office/officeart/2005/8/layout/arrow2#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18DF81-0CD1-49BE-B4DF-7DC3028B4BA4}" type="doc">
      <dgm:prSet loTypeId="urn:microsoft.com/office/officeart/2005/8/layout/arrow2#3" loCatId="process" qsTypeId="urn:microsoft.com/office/officeart/2005/8/quickstyle/simple1#3" qsCatId="simple" csTypeId="urn:microsoft.com/office/officeart/2005/8/colors/accent1_2#3" csCatId="accent1" phldr="1"/>
      <dgm:spPr/>
    </dgm:pt>
    <dgm:pt modelId="{A3ABF1C5-6607-4F3E-9B8F-187166E021C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5050"/>
              </a:solidFill>
            </a:rPr>
            <a:t>操作演示</a:t>
          </a:r>
          <a:endParaRPr lang="zh-CN" altLang="en-US" b="1" dirty="0">
            <a:solidFill>
              <a:srgbClr val="FF5050"/>
            </a:solidFill>
          </a:endParaRPr>
        </a:p>
      </dgm:t>
    </dgm:pt>
    <dgm:pt modelId="{6CF8B54F-CF06-4DBC-8E1C-C0B89D6F0D31}" cxnId="{ABD3A719-B7AC-41DB-9518-71ECB9E8D890}" type="parTrans">
      <dgm:prSet/>
      <dgm:spPr/>
      <dgm:t>
        <a:bodyPr/>
        <a:lstStyle/>
        <a:p>
          <a:endParaRPr lang="zh-CN" altLang="en-US"/>
        </a:p>
      </dgm:t>
    </dgm:pt>
    <dgm:pt modelId="{A521A80E-9642-4F44-8F09-CA9015AA6F40}" cxnId="{ABD3A719-B7AC-41DB-9518-71ECB9E8D890}" type="sibTrans">
      <dgm:prSet/>
      <dgm:spPr/>
      <dgm:t>
        <a:bodyPr/>
        <a:lstStyle/>
        <a:p>
          <a:endParaRPr lang="zh-CN" altLang="en-US"/>
        </a:p>
      </dgm:t>
    </dgm:pt>
    <dgm:pt modelId="{EF61488E-CF11-45C5-AFCB-942F7D0A789C}" type="pres">
      <dgm:prSet presAssocID="{5D18DF81-0CD1-49BE-B4DF-7DC3028B4BA4}" presName="arrowDiagram" presStyleCnt="0">
        <dgm:presLayoutVars>
          <dgm:chMax val="5"/>
          <dgm:dir/>
          <dgm:resizeHandles val="exact"/>
        </dgm:presLayoutVars>
      </dgm:prSet>
      <dgm:spPr/>
    </dgm:pt>
    <dgm:pt modelId="{A79DE4B4-5B99-4700-9681-4432A020B53C}" type="pres">
      <dgm:prSet presAssocID="{5D18DF81-0CD1-49BE-B4DF-7DC3028B4BA4}" presName="arrow" presStyleLbl="bgShp" presStyleIdx="0" presStyleCnt="1" custAng="20118168" custLinFactNeighborX="-1863"/>
      <dgm:spPr>
        <a:solidFill>
          <a:srgbClr val="00B050"/>
        </a:solidFill>
        <a:ln>
          <a:solidFill>
            <a:srgbClr val="FF0000"/>
          </a:solidFill>
        </a:ln>
      </dgm:spPr>
    </dgm:pt>
    <dgm:pt modelId="{3220C3A4-B3E7-4D15-9EFB-20A972602A63}" type="pres">
      <dgm:prSet presAssocID="{5D18DF81-0CD1-49BE-B4DF-7DC3028B4BA4}" presName="arrowDiagram1" presStyleCnt="0">
        <dgm:presLayoutVars>
          <dgm:bulletEnabled val="1"/>
        </dgm:presLayoutVars>
      </dgm:prSet>
      <dgm:spPr/>
    </dgm:pt>
    <dgm:pt modelId="{7D0F00E7-C4D6-46A7-91B8-88D9D4F6AF0C}" type="pres">
      <dgm:prSet presAssocID="{A3ABF1C5-6607-4F3E-9B8F-187166E021C7}" presName="bullet1" presStyleLbl="node1" presStyleIdx="0" presStyleCnt="1"/>
      <dgm:spPr/>
    </dgm:pt>
    <dgm:pt modelId="{539259C9-08D5-480C-924A-BE2430E9EEEA}" type="pres">
      <dgm:prSet presAssocID="{A3ABF1C5-6607-4F3E-9B8F-187166E021C7}" presName="textBox1" presStyleLbl="revTx" presStyleIdx="0" presStyleCnt="1" custScaleX="160248" custScaleY="615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090D49-3046-426A-B6BD-F7F55876937E}" type="presOf" srcId="{A3ABF1C5-6607-4F3E-9B8F-187166E021C7}" destId="{539259C9-08D5-480C-924A-BE2430E9EEEA}" srcOrd="0" destOrd="0" presId="urn:microsoft.com/office/officeart/2005/8/layout/arrow2#3"/>
    <dgm:cxn modelId="{7D28178D-3B96-476B-95CA-B79900342A77}" type="presOf" srcId="{5D18DF81-0CD1-49BE-B4DF-7DC3028B4BA4}" destId="{EF61488E-CF11-45C5-AFCB-942F7D0A789C}" srcOrd="0" destOrd="0" presId="urn:microsoft.com/office/officeart/2005/8/layout/arrow2#3"/>
    <dgm:cxn modelId="{ABD3A719-B7AC-41DB-9518-71ECB9E8D890}" srcId="{5D18DF81-0CD1-49BE-B4DF-7DC3028B4BA4}" destId="{A3ABF1C5-6607-4F3E-9B8F-187166E021C7}" srcOrd="0" destOrd="0" parTransId="{6CF8B54F-CF06-4DBC-8E1C-C0B89D6F0D31}" sibTransId="{A521A80E-9642-4F44-8F09-CA9015AA6F40}"/>
    <dgm:cxn modelId="{203474A8-C17E-4BA6-BEED-71A7615586A4}" type="presParOf" srcId="{EF61488E-CF11-45C5-AFCB-942F7D0A789C}" destId="{A79DE4B4-5B99-4700-9681-4432A020B53C}" srcOrd="0" destOrd="0" presId="urn:microsoft.com/office/officeart/2005/8/layout/arrow2#3"/>
    <dgm:cxn modelId="{F6D2C111-EA44-4AB5-9628-92293333083D}" type="presParOf" srcId="{EF61488E-CF11-45C5-AFCB-942F7D0A789C}" destId="{3220C3A4-B3E7-4D15-9EFB-20A972602A63}" srcOrd="1" destOrd="0" presId="urn:microsoft.com/office/officeart/2005/8/layout/arrow2#3"/>
    <dgm:cxn modelId="{0D22FE80-5F25-416C-8F92-399F315C14BC}" type="presParOf" srcId="{3220C3A4-B3E7-4D15-9EFB-20A972602A63}" destId="{7D0F00E7-C4D6-46A7-91B8-88D9D4F6AF0C}" srcOrd="0" destOrd="0" presId="urn:microsoft.com/office/officeart/2005/8/layout/arrow2#3"/>
    <dgm:cxn modelId="{F615C25F-EC2F-4966-AF41-308CFBD3C588}" type="presParOf" srcId="{3220C3A4-B3E7-4D15-9EFB-20A972602A63}" destId="{539259C9-08D5-480C-924A-BE2430E9EEEA}" srcOrd="1" destOrd="0" presId="urn:microsoft.com/office/officeart/2005/8/layout/arrow2#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18DF81-0CD1-49BE-B4DF-7DC3028B4BA4}" type="doc">
      <dgm:prSet loTypeId="urn:microsoft.com/office/officeart/2005/8/layout/arrow2#4" loCatId="process" qsTypeId="urn:microsoft.com/office/officeart/2005/8/quickstyle/simple1#4" qsCatId="simple" csTypeId="urn:microsoft.com/office/officeart/2005/8/colors/accent1_2#4" csCatId="accent1" phldr="1"/>
      <dgm:spPr/>
    </dgm:pt>
    <dgm:pt modelId="{A3ABF1C5-6607-4F3E-9B8F-187166E021C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5050"/>
              </a:solidFill>
            </a:rPr>
            <a:t>操作演示</a:t>
          </a:r>
          <a:endParaRPr lang="zh-CN" altLang="en-US" b="1" dirty="0">
            <a:solidFill>
              <a:srgbClr val="FF5050"/>
            </a:solidFill>
          </a:endParaRPr>
        </a:p>
      </dgm:t>
    </dgm:pt>
    <dgm:pt modelId="{6CF8B54F-CF06-4DBC-8E1C-C0B89D6F0D31}" cxnId="{ABD3A719-B7AC-41DB-9518-71ECB9E8D890}" type="parTrans">
      <dgm:prSet/>
      <dgm:spPr/>
      <dgm:t>
        <a:bodyPr/>
        <a:lstStyle/>
        <a:p>
          <a:endParaRPr lang="zh-CN" altLang="en-US"/>
        </a:p>
      </dgm:t>
    </dgm:pt>
    <dgm:pt modelId="{A521A80E-9642-4F44-8F09-CA9015AA6F40}" cxnId="{ABD3A719-B7AC-41DB-9518-71ECB9E8D890}" type="sibTrans">
      <dgm:prSet/>
      <dgm:spPr/>
      <dgm:t>
        <a:bodyPr/>
        <a:lstStyle/>
        <a:p>
          <a:endParaRPr lang="zh-CN" altLang="en-US"/>
        </a:p>
      </dgm:t>
    </dgm:pt>
    <dgm:pt modelId="{EF61488E-CF11-45C5-AFCB-942F7D0A789C}" type="pres">
      <dgm:prSet presAssocID="{5D18DF81-0CD1-49BE-B4DF-7DC3028B4BA4}" presName="arrowDiagram" presStyleCnt="0">
        <dgm:presLayoutVars>
          <dgm:chMax val="5"/>
          <dgm:dir/>
          <dgm:resizeHandles val="exact"/>
        </dgm:presLayoutVars>
      </dgm:prSet>
      <dgm:spPr/>
    </dgm:pt>
    <dgm:pt modelId="{A79DE4B4-5B99-4700-9681-4432A020B53C}" type="pres">
      <dgm:prSet presAssocID="{5D18DF81-0CD1-49BE-B4DF-7DC3028B4BA4}" presName="arrow" presStyleLbl="bgShp" presStyleIdx="0" presStyleCnt="1" custAng="20118168" custLinFactNeighborX="-1863"/>
      <dgm:spPr>
        <a:solidFill>
          <a:srgbClr val="00B050"/>
        </a:solidFill>
        <a:ln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3220C3A4-B3E7-4D15-9EFB-20A972602A63}" type="pres">
      <dgm:prSet presAssocID="{5D18DF81-0CD1-49BE-B4DF-7DC3028B4BA4}" presName="arrowDiagram1" presStyleCnt="0">
        <dgm:presLayoutVars>
          <dgm:bulletEnabled val="1"/>
        </dgm:presLayoutVars>
      </dgm:prSet>
      <dgm:spPr/>
    </dgm:pt>
    <dgm:pt modelId="{7D0F00E7-C4D6-46A7-91B8-88D9D4F6AF0C}" type="pres">
      <dgm:prSet presAssocID="{A3ABF1C5-6607-4F3E-9B8F-187166E021C7}" presName="bullet1" presStyleLbl="node1" presStyleIdx="0" presStyleCnt="1"/>
      <dgm:spPr/>
    </dgm:pt>
    <dgm:pt modelId="{539259C9-08D5-480C-924A-BE2430E9EEEA}" type="pres">
      <dgm:prSet presAssocID="{A3ABF1C5-6607-4F3E-9B8F-187166E021C7}" presName="textBox1" presStyleLbl="revTx" presStyleIdx="0" presStyleCnt="1" custScaleX="160248" custScaleY="615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E64A58-294A-433C-87E5-A90912A55D61}" type="presOf" srcId="{5D18DF81-0CD1-49BE-B4DF-7DC3028B4BA4}" destId="{EF61488E-CF11-45C5-AFCB-942F7D0A789C}" srcOrd="0" destOrd="0" presId="urn:microsoft.com/office/officeart/2005/8/layout/arrow2#4"/>
    <dgm:cxn modelId="{ABD3A719-B7AC-41DB-9518-71ECB9E8D890}" srcId="{5D18DF81-0CD1-49BE-B4DF-7DC3028B4BA4}" destId="{A3ABF1C5-6607-4F3E-9B8F-187166E021C7}" srcOrd="0" destOrd="0" parTransId="{6CF8B54F-CF06-4DBC-8E1C-C0B89D6F0D31}" sibTransId="{A521A80E-9642-4F44-8F09-CA9015AA6F40}"/>
    <dgm:cxn modelId="{ABC5007E-906D-48B7-A83E-12B9219F3A6C}" type="presOf" srcId="{A3ABF1C5-6607-4F3E-9B8F-187166E021C7}" destId="{539259C9-08D5-480C-924A-BE2430E9EEEA}" srcOrd="0" destOrd="0" presId="urn:microsoft.com/office/officeart/2005/8/layout/arrow2#4"/>
    <dgm:cxn modelId="{DE4FB3FC-18ED-4035-A88B-EFFCDE337590}" type="presParOf" srcId="{EF61488E-CF11-45C5-AFCB-942F7D0A789C}" destId="{A79DE4B4-5B99-4700-9681-4432A020B53C}" srcOrd="0" destOrd="0" presId="urn:microsoft.com/office/officeart/2005/8/layout/arrow2#4"/>
    <dgm:cxn modelId="{16C946AF-B067-4530-A9BB-3CED5B526AF1}" type="presParOf" srcId="{EF61488E-CF11-45C5-AFCB-942F7D0A789C}" destId="{3220C3A4-B3E7-4D15-9EFB-20A972602A63}" srcOrd="1" destOrd="0" presId="urn:microsoft.com/office/officeart/2005/8/layout/arrow2#4"/>
    <dgm:cxn modelId="{10B0C94D-84DC-4C37-8D97-AFF815F02F3B}" type="presParOf" srcId="{3220C3A4-B3E7-4D15-9EFB-20A972602A63}" destId="{7D0F00E7-C4D6-46A7-91B8-88D9D4F6AF0C}" srcOrd="0" destOrd="0" presId="urn:microsoft.com/office/officeart/2005/8/layout/arrow2#4"/>
    <dgm:cxn modelId="{440082DD-6F41-4E8C-BC3E-DE8A93B2B308}" type="presParOf" srcId="{3220C3A4-B3E7-4D15-9EFB-20A972602A63}" destId="{539259C9-08D5-480C-924A-BE2430E9EEEA}" srcOrd="1" destOrd="0" presId="urn:microsoft.com/office/officeart/2005/8/layout/arrow2#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18DF81-0CD1-49BE-B4DF-7DC3028B4BA4}" type="doc">
      <dgm:prSet loTypeId="urn:microsoft.com/office/officeart/2005/8/layout/arrow2#5" loCatId="process" qsTypeId="urn:microsoft.com/office/officeart/2005/8/quickstyle/simple1#5" qsCatId="simple" csTypeId="urn:microsoft.com/office/officeart/2005/8/colors/accent1_2#5" csCatId="accent1" phldr="1"/>
      <dgm:spPr/>
    </dgm:pt>
    <dgm:pt modelId="{A3ABF1C5-6607-4F3E-9B8F-187166E021C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5050"/>
              </a:solidFill>
            </a:rPr>
            <a:t>操作演示</a:t>
          </a:r>
          <a:endParaRPr lang="zh-CN" altLang="en-US" b="1" dirty="0">
            <a:solidFill>
              <a:srgbClr val="FF5050"/>
            </a:solidFill>
          </a:endParaRPr>
        </a:p>
      </dgm:t>
    </dgm:pt>
    <dgm:pt modelId="{6CF8B54F-CF06-4DBC-8E1C-C0B89D6F0D31}" cxnId="{ABD3A719-B7AC-41DB-9518-71ECB9E8D890}" type="parTrans">
      <dgm:prSet/>
      <dgm:spPr/>
      <dgm:t>
        <a:bodyPr/>
        <a:lstStyle/>
        <a:p>
          <a:endParaRPr lang="zh-CN" altLang="en-US"/>
        </a:p>
      </dgm:t>
    </dgm:pt>
    <dgm:pt modelId="{A521A80E-9642-4F44-8F09-CA9015AA6F40}" cxnId="{ABD3A719-B7AC-41DB-9518-71ECB9E8D890}" type="sibTrans">
      <dgm:prSet/>
      <dgm:spPr/>
      <dgm:t>
        <a:bodyPr/>
        <a:lstStyle/>
        <a:p>
          <a:endParaRPr lang="zh-CN" altLang="en-US"/>
        </a:p>
      </dgm:t>
    </dgm:pt>
    <dgm:pt modelId="{EF61488E-CF11-45C5-AFCB-942F7D0A789C}" type="pres">
      <dgm:prSet presAssocID="{5D18DF81-0CD1-49BE-B4DF-7DC3028B4BA4}" presName="arrowDiagram" presStyleCnt="0">
        <dgm:presLayoutVars>
          <dgm:chMax val="5"/>
          <dgm:dir/>
          <dgm:resizeHandles val="exact"/>
        </dgm:presLayoutVars>
      </dgm:prSet>
      <dgm:spPr/>
    </dgm:pt>
    <dgm:pt modelId="{A79DE4B4-5B99-4700-9681-4432A020B53C}" type="pres">
      <dgm:prSet presAssocID="{5D18DF81-0CD1-49BE-B4DF-7DC3028B4BA4}" presName="arrow" presStyleLbl="bgShp" presStyleIdx="0" presStyleCnt="1" custAng="20118168" custLinFactNeighborX="1320" custLinFactNeighborY="-199"/>
      <dgm:spPr>
        <a:solidFill>
          <a:srgbClr val="00B050"/>
        </a:solidFill>
        <a:ln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3220C3A4-B3E7-4D15-9EFB-20A972602A63}" type="pres">
      <dgm:prSet presAssocID="{5D18DF81-0CD1-49BE-B4DF-7DC3028B4BA4}" presName="arrowDiagram1" presStyleCnt="0">
        <dgm:presLayoutVars>
          <dgm:bulletEnabled val="1"/>
        </dgm:presLayoutVars>
      </dgm:prSet>
      <dgm:spPr/>
    </dgm:pt>
    <dgm:pt modelId="{7D0F00E7-C4D6-46A7-91B8-88D9D4F6AF0C}" type="pres">
      <dgm:prSet presAssocID="{A3ABF1C5-6607-4F3E-9B8F-187166E021C7}" presName="bullet1" presStyleLbl="node1" presStyleIdx="0" presStyleCnt="1"/>
      <dgm:spPr/>
    </dgm:pt>
    <dgm:pt modelId="{539259C9-08D5-480C-924A-BE2430E9EEEA}" type="pres">
      <dgm:prSet presAssocID="{A3ABF1C5-6607-4F3E-9B8F-187166E021C7}" presName="textBox1" presStyleLbl="revTx" presStyleIdx="0" presStyleCnt="1" custScaleX="160248" custScaleY="615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D3A719-B7AC-41DB-9518-71ECB9E8D890}" srcId="{5D18DF81-0CD1-49BE-B4DF-7DC3028B4BA4}" destId="{A3ABF1C5-6607-4F3E-9B8F-187166E021C7}" srcOrd="0" destOrd="0" parTransId="{6CF8B54F-CF06-4DBC-8E1C-C0B89D6F0D31}" sibTransId="{A521A80E-9642-4F44-8F09-CA9015AA6F40}"/>
    <dgm:cxn modelId="{3BE9DDA4-586F-4C9D-AB46-29E97FD454E9}" type="presOf" srcId="{A3ABF1C5-6607-4F3E-9B8F-187166E021C7}" destId="{539259C9-08D5-480C-924A-BE2430E9EEEA}" srcOrd="0" destOrd="0" presId="urn:microsoft.com/office/officeart/2005/8/layout/arrow2#5"/>
    <dgm:cxn modelId="{DD1DAD7F-3263-4005-A478-68A8BCDAEDEB}" type="presOf" srcId="{5D18DF81-0CD1-49BE-B4DF-7DC3028B4BA4}" destId="{EF61488E-CF11-45C5-AFCB-942F7D0A789C}" srcOrd="0" destOrd="0" presId="urn:microsoft.com/office/officeart/2005/8/layout/arrow2#5"/>
    <dgm:cxn modelId="{3A998BD4-96B0-4A1E-975B-47245EE72950}" type="presParOf" srcId="{EF61488E-CF11-45C5-AFCB-942F7D0A789C}" destId="{A79DE4B4-5B99-4700-9681-4432A020B53C}" srcOrd="0" destOrd="0" presId="urn:microsoft.com/office/officeart/2005/8/layout/arrow2#5"/>
    <dgm:cxn modelId="{D5FD2130-9DC6-4748-8940-298658D21AD7}" type="presParOf" srcId="{EF61488E-CF11-45C5-AFCB-942F7D0A789C}" destId="{3220C3A4-B3E7-4D15-9EFB-20A972602A63}" srcOrd="1" destOrd="0" presId="urn:microsoft.com/office/officeart/2005/8/layout/arrow2#5"/>
    <dgm:cxn modelId="{6B0FE56F-0D24-4FE7-8A7A-7F0E87182228}" type="presParOf" srcId="{3220C3A4-B3E7-4D15-9EFB-20A972602A63}" destId="{7D0F00E7-C4D6-46A7-91B8-88D9D4F6AF0C}" srcOrd="0" destOrd="0" presId="urn:microsoft.com/office/officeart/2005/8/layout/arrow2#5"/>
    <dgm:cxn modelId="{3B498C6E-0945-47C8-B684-8B2EB6185C57}" type="presParOf" srcId="{3220C3A4-B3E7-4D15-9EFB-20A972602A63}" destId="{539259C9-08D5-480C-924A-BE2430E9EEEA}" srcOrd="1" destOrd="0" presId="urn:microsoft.com/office/officeart/2005/8/layout/arrow2#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18DF81-0CD1-49BE-B4DF-7DC3028B4BA4}" type="doc">
      <dgm:prSet loTypeId="urn:microsoft.com/office/officeart/2005/8/layout/arrow2#6" loCatId="process" qsTypeId="urn:microsoft.com/office/officeart/2005/8/quickstyle/simple1#6" qsCatId="simple" csTypeId="urn:microsoft.com/office/officeart/2005/8/colors/accent1_2#6" csCatId="accent1" phldr="1"/>
      <dgm:spPr/>
    </dgm:pt>
    <dgm:pt modelId="{A3ABF1C5-6607-4F3E-9B8F-187166E021C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5050"/>
              </a:solidFill>
            </a:rPr>
            <a:t>操作演示</a:t>
          </a:r>
          <a:endParaRPr lang="zh-CN" altLang="en-US" b="1" dirty="0">
            <a:solidFill>
              <a:srgbClr val="FF5050"/>
            </a:solidFill>
          </a:endParaRPr>
        </a:p>
      </dgm:t>
    </dgm:pt>
    <dgm:pt modelId="{6CF8B54F-CF06-4DBC-8E1C-C0B89D6F0D31}" cxnId="{ABD3A719-B7AC-41DB-9518-71ECB9E8D890}" type="parTrans">
      <dgm:prSet/>
      <dgm:spPr/>
      <dgm:t>
        <a:bodyPr/>
        <a:lstStyle/>
        <a:p>
          <a:endParaRPr lang="zh-CN" altLang="en-US"/>
        </a:p>
      </dgm:t>
    </dgm:pt>
    <dgm:pt modelId="{A521A80E-9642-4F44-8F09-CA9015AA6F40}" cxnId="{ABD3A719-B7AC-41DB-9518-71ECB9E8D890}" type="sibTrans">
      <dgm:prSet/>
      <dgm:spPr/>
      <dgm:t>
        <a:bodyPr/>
        <a:lstStyle/>
        <a:p>
          <a:endParaRPr lang="zh-CN" altLang="en-US"/>
        </a:p>
      </dgm:t>
    </dgm:pt>
    <dgm:pt modelId="{EF61488E-CF11-45C5-AFCB-942F7D0A789C}" type="pres">
      <dgm:prSet presAssocID="{5D18DF81-0CD1-49BE-B4DF-7DC3028B4BA4}" presName="arrowDiagram" presStyleCnt="0">
        <dgm:presLayoutVars>
          <dgm:chMax val="5"/>
          <dgm:dir/>
          <dgm:resizeHandles val="exact"/>
        </dgm:presLayoutVars>
      </dgm:prSet>
      <dgm:spPr/>
    </dgm:pt>
    <dgm:pt modelId="{A79DE4B4-5B99-4700-9681-4432A020B53C}" type="pres">
      <dgm:prSet presAssocID="{5D18DF81-0CD1-49BE-B4DF-7DC3028B4BA4}" presName="arrow" presStyleLbl="bgShp" presStyleIdx="0" presStyleCnt="1" custAng="20118168" custLinFactNeighborX="-1863"/>
      <dgm:spPr>
        <a:solidFill>
          <a:srgbClr val="00B050"/>
        </a:solidFill>
        <a:ln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3220C3A4-B3E7-4D15-9EFB-20A972602A63}" type="pres">
      <dgm:prSet presAssocID="{5D18DF81-0CD1-49BE-B4DF-7DC3028B4BA4}" presName="arrowDiagram1" presStyleCnt="0">
        <dgm:presLayoutVars>
          <dgm:bulletEnabled val="1"/>
        </dgm:presLayoutVars>
      </dgm:prSet>
      <dgm:spPr/>
    </dgm:pt>
    <dgm:pt modelId="{7D0F00E7-C4D6-46A7-91B8-88D9D4F6AF0C}" type="pres">
      <dgm:prSet presAssocID="{A3ABF1C5-6607-4F3E-9B8F-187166E021C7}" presName="bullet1" presStyleLbl="node1" presStyleIdx="0" presStyleCnt="1"/>
      <dgm:spPr/>
    </dgm:pt>
    <dgm:pt modelId="{539259C9-08D5-480C-924A-BE2430E9EEEA}" type="pres">
      <dgm:prSet presAssocID="{A3ABF1C5-6607-4F3E-9B8F-187166E021C7}" presName="textBox1" presStyleLbl="revTx" presStyleIdx="0" presStyleCnt="1" custScaleX="160248" custScaleY="615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EC125F-1075-4913-9147-9F3FBBED0AB1}" type="presOf" srcId="{A3ABF1C5-6607-4F3E-9B8F-187166E021C7}" destId="{539259C9-08D5-480C-924A-BE2430E9EEEA}" srcOrd="0" destOrd="0" presId="urn:microsoft.com/office/officeart/2005/8/layout/arrow2#6"/>
    <dgm:cxn modelId="{ABD3A719-B7AC-41DB-9518-71ECB9E8D890}" srcId="{5D18DF81-0CD1-49BE-B4DF-7DC3028B4BA4}" destId="{A3ABF1C5-6607-4F3E-9B8F-187166E021C7}" srcOrd="0" destOrd="0" parTransId="{6CF8B54F-CF06-4DBC-8E1C-C0B89D6F0D31}" sibTransId="{A521A80E-9642-4F44-8F09-CA9015AA6F40}"/>
    <dgm:cxn modelId="{0470CA68-DF1B-4A78-AE53-46758E0F2DC5}" type="presOf" srcId="{5D18DF81-0CD1-49BE-B4DF-7DC3028B4BA4}" destId="{EF61488E-CF11-45C5-AFCB-942F7D0A789C}" srcOrd="0" destOrd="0" presId="urn:microsoft.com/office/officeart/2005/8/layout/arrow2#6"/>
    <dgm:cxn modelId="{60EE7BE7-C22A-4EDF-8D83-784F16E946ED}" type="presParOf" srcId="{EF61488E-CF11-45C5-AFCB-942F7D0A789C}" destId="{A79DE4B4-5B99-4700-9681-4432A020B53C}" srcOrd="0" destOrd="0" presId="urn:microsoft.com/office/officeart/2005/8/layout/arrow2#6"/>
    <dgm:cxn modelId="{E869C553-7F7D-41A3-BC48-038FBB6E779B}" type="presParOf" srcId="{EF61488E-CF11-45C5-AFCB-942F7D0A789C}" destId="{3220C3A4-B3E7-4D15-9EFB-20A972602A63}" srcOrd="1" destOrd="0" presId="urn:microsoft.com/office/officeart/2005/8/layout/arrow2#6"/>
    <dgm:cxn modelId="{1B71A817-AE24-4F12-A5A5-1B1741726FD5}" type="presParOf" srcId="{3220C3A4-B3E7-4D15-9EFB-20A972602A63}" destId="{7D0F00E7-C4D6-46A7-91B8-88D9D4F6AF0C}" srcOrd="0" destOrd="0" presId="urn:microsoft.com/office/officeart/2005/8/layout/arrow2#6"/>
    <dgm:cxn modelId="{5D58395C-667F-4465-A6CD-01D4386FD750}" type="presParOf" srcId="{3220C3A4-B3E7-4D15-9EFB-20A972602A63}" destId="{539259C9-08D5-480C-924A-BE2430E9EEEA}" srcOrd="1" destOrd="0" presId="urn:microsoft.com/office/officeart/2005/8/layout/arrow2#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18DF81-0CD1-49BE-B4DF-7DC3028B4BA4}" type="doc">
      <dgm:prSet loTypeId="urn:microsoft.com/office/officeart/2005/8/layout/arrow2#7" loCatId="process" qsTypeId="urn:microsoft.com/office/officeart/2005/8/quickstyle/simple1#7" qsCatId="simple" csTypeId="urn:microsoft.com/office/officeart/2005/8/colors/accent1_2#7" csCatId="accent1" phldr="1"/>
      <dgm:spPr/>
    </dgm:pt>
    <dgm:pt modelId="{A3ABF1C5-6607-4F3E-9B8F-187166E021C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5050"/>
              </a:solidFill>
            </a:rPr>
            <a:t>操作演示</a:t>
          </a:r>
          <a:endParaRPr lang="zh-CN" altLang="en-US" b="1" dirty="0">
            <a:solidFill>
              <a:srgbClr val="FF5050"/>
            </a:solidFill>
          </a:endParaRPr>
        </a:p>
      </dgm:t>
    </dgm:pt>
    <dgm:pt modelId="{6CF8B54F-CF06-4DBC-8E1C-C0B89D6F0D31}" cxnId="{ABD3A719-B7AC-41DB-9518-71ECB9E8D890}" type="parTrans">
      <dgm:prSet/>
      <dgm:spPr/>
      <dgm:t>
        <a:bodyPr/>
        <a:lstStyle/>
        <a:p>
          <a:endParaRPr lang="zh-CN" altLang="en-US"/>
        </a:p>
      </dgm:t>
    </dgm:pt>
    <dgm:pt modelId="{A521A80E-9642-4F44-8F09-CA9015AA6F40}" cxnId="{ABD3A719-B7AC-41DB-9518-71ECB9E8D890}" type="sibTrans">
      <dgm:prSet/>
      <dgm:spPr/>
      <dgm:t>
        <a:bodyPr/>
        <a:lstStyle/>
        <a:p>
          <a:endParaRPr lang="zh-CN" altLang="en-US"/>
        </a:p>
      </dgm:t>
    </dgm:pt>
    <dgm:pt modelId="{EF61488E-CF11-45C5-AFCB-942F7D0A789C}" type="pres">
      <dgm:prSet presAssocID="{5D18DF81-0CD1-49BE-B4DF-7DC3028B4BA4}" presName="arrowDiagram" presStyleCnt="0">
        <dgm:presLayoutVars>
          <dgm:chMax val="5"/>
          <dgm:dir/>
          <dgm:resizeHandles val="exact"/>
        </dgm:presLayoutVars>
      </dgm:prSet>
      <dgm:spPr/>
    </dgm:pt>
    <dgm:pt modelId="{A79DE4B4-5B99-4700-9681-4432A020B53C}" type="pres">
      <dgm:prSet presAssocID="{5D18DF81-0CD1-49BE-B4DF-7DC3028B4BA4}" presName="arrow" presStyleLbl="bgShp" presStyleIdx="0" presStyleCnt="1" custAng="20118168" custLinFactNeighborX="-1863"/>
      <dgm:spPr>
        <a:solidFill>
          <a:srgbClr val="00B050"/>
        </a:solidFill>
        <a:ln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3220C3A4-B3E7-4D15-9EFB-20A972602A63}" type="pres">
      <dgm:prSet presAssocID="{5D18DF81-0CD1-49BE-B4DF-7DC3028B4BA4}" presName="arrowDiagram1" presStyleCnt="0">
        <dgm:presLayoutVars>
          <dgm:bulletEnabled val="1"/>
        </dgm:presLayoutVars>
      </dgm:prSet>
      <dgm:spPr/>
    </dgm:pt>
    <dgm:pt modelId="{7D0F00E7-C4D6-46A7-91B8-88D9D4F6AF0C}" type="pres">
      <dgm:prSet presAssocID="{A3ABF1C5-6607-4F3E-9B8F-187166E021C7}" presName="bullet1" presStyleLbl="node1" presStyleIdx="0" presStyleCnt="1"/>
      <dgm:spPr/>
    </dgm:pt>
    <dgm:pt modelId="{539259C9-08D5-480C-924A-BE2430E9EEEA}" type="pres">
      <dgm:prSet presAssocID="{A3ABF1C5-6607-4F3E-9B8F-187166E021C7}" presName="textBox1" presStyleLbl="revTx" presStyleIdx="0" presStyleCnt="1" custScaleX="160248" custScaleY="615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EC125F-1075-4913-9147-9F3FBBED0AB1}" type="presOf" srcId="{A3ABF1C5-6607-4F3E-9B8F-187166E021C7}" destId="{539259C9-08D5-480C-924A-BE2430E9EEEA}" srcOrd="0" destOrd="0" presId="urn:microsoft.com/office/officeart/2005/8/layout/arrow2#7"/>
    <dgm:cxn modelId="{ABD3A719-B7AC-41DB-9518-71ECB9E8D890}" srcId="{5D18DF81-0CD1-49BE-B4DF-7DC3028B4BA4}" destId="{A3ABF1C5-6607-4F3E-9B8F-187166E021C7}" srcOrd="0" destOrd="0" parTransId="{6CF8B54F-CF06-4DBC-8E1C-C0B89D6F0D31}" sibTransId="{A521A80E-9642-4F44-8F09-CA9015AA6F40}"/>
    <dgm:cxn modelId="{0470CA68-DF1B-4A78-AE53-46758E0F2DC5}" type="presOf" srcId="{5D18DF81-0CD1-49BE-B4DF-7DC3028B4BA4}" destId="{EF61488E-CF11-45C5-AFCB-942F7D0A789C}" srcOrd="0" destOrd="0" presId="urn:microsoft.com/office/officeart/2005/8/layout/arrow2#7"/>
    <dgm:cxn modelId="{60EE7BE7-C22A-4EDF-8D83-784F16E946ED}" type="presParOf" srcId="{EF61488E-CF11-45C5-AFCB-942F7D0A789C}" destId="{A79DE4B4-5B99-4700-9681-4432A020B53C}" srcOrd="0" destOrd="0" presId="urn:microsoft.com/office/officeart/2005/8/layout/arrow2#7"/>
    <dgm:cxn modelId="{E869C553-7F7D-41A3-BC48-038FBB6E779B}" type="presParOf" srcId="{EF61488E-CF11-45C5-AFCB-942F7D0A789C}" destId="{3220C3A4-B3E7-4D15-9EFB-20A972602A63}" srcOrd="1" destOrd="0" presId="urn:microsoft.com/office/officeart/2005/8/layout/arrow2#7"/>
    <dgm:cxn modelId="{1B71A817-AE24-4F12-A5A5-1B1741726FD5}" type="presParOf" srcId="{3220C3A4-B3E7-4D15-9EFB-20A972602A63}" destId="{7D0F00E7-C4D6-46A7-91B8-88D9D4F6AF0C}" srcOrd="0" destOrd="0" presId="urn:microsoft.com/office/officeart/2005/8/layout/arrow2#7"/>
    <dgm:cxn modelId="{5D58395C-667F-4465-A6CD-01D4386FD750}" type="presParOf" srcId="{3220C3A4-B3E7-4D15-9EFB-20A972602A63}" destId="{539259C9-08D5-480C-924A-BE2430E9EEEA}" srcOrd="1" destOrd="0" presId="urn:microsoft.com/office/officeart/2005/8/layout/arrow2#7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DE4B4-5B99-4700-9681-4432A020B53C}">
      <dsp:nvSpPr>
        <dsp:cNvPr id="0" name=""/>
        <dsp:cNvSpPr/>
      </dsp:nvSpPr>
      <dsp:spPr>
        <a:xfrm rot="20118168">
          <a:off x="0" y="290148"/>
          <a:ext cx="1857388" cy="1160867"/>
        </a:xfrm>
        <a:prstGeom prst="swooshArrow">
          <a:avLst>
            <a:gd name="adj1" fmla="val 25000"/>
            <a:gd name="adj2" fmla="val 25000"/>
          </a:avLst>
        </a:prstGeom>
        <a:solidFill>
          <a:srgbClr val="00B05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F00E7-C4D6-46A7-91B8-88D9D4F6AF0C}">
      <dsp:nvSpPr>
        <dsp:cNvPr id="0" name=""/>
        <dsp:cNvSpPr/>
      </dsp:nvSpPr>
      <dsp:spPr>
        <a:xfrm>
          <a:off x="1417187" y="547965"/>
          <a:ext cx="137446" cy="137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259C9-08D5-480C-924A-BE2430E9EEEA}">
      <dsp:nvSpPr>
        <dsp:cNvPr id="0" name=""/>
        <dsp:cNvSpPr/>
      </dsp:nvSpPr>
      <dsp:spPr>
        <a:xfrm>
          <a:off x="309626" y="571500"/>
          <a:ext cx="1190570" cy="527182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283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FF5050"/>
              </a:solidFill>
            </a:rPr>
            <a:t>操作演示</a:t>
          </a:r>
          <a:endParaRPr lang="zh-CN" altLang="en-US" sz="2000" b="1" kern="1200" dirty="0">
            <a:solidFill>
              <a:srgbClr val="FF5050"/>
            </a:solidFill>
          </a:endParaRPr>
        </a:p>
      </dsp:txBody>
      <dsp:txXfrm>
        <a:off x="335361" y="597235"/>
        <a:ext cx="1139100" cy="475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DE4B4-5B99-4700-9681-4432A020B53C}">
      <dsp:nvSpPr>
        <dsp:cNvPr id="0" name=""/>
        <dsp:cNvSpPr/>
      </dsp:nvSpPr>
      <dsp:spPr>
        <a:xfrm rot="20118168">
          <a:off x="0" y="312541"/>
          <a:ext cx="1857388" cy="1160867"/>
        </a:xfrm>
        <a:prstGeom prst="swooshArrow">
          <a:avLst>
            <a:gd name="adj1" fmla="val 25000"/>
            <a:gd name="adj2" fmla="val 25000"/>
          </a:avLst>
        </a:prstGeom>
        <a:solidFill>
          <a:srgbClr val="00B05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F00E7-C4D6-46A7-91B8-88D9D4F6AF0C}">
      <dsp:nvSpPr>
        <dsp:cNvPr id="0" name=""/>
        <dsp:cNvSpPr/>
      </dsp:nvSpPr>
      <dsp:spPr>
        <a:xfrm>
          <a:off x="1417187" y="547965"/>
          <a:ext cx="137446" cy="137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259C9-08D5-480C-924A-BE2430E9EEEA}">
      <dsp:nvSpPr>
        <dsp:cNvPr id="0" name=""/>
        <dsp:cNvSpPr/>
      </dsp:nvSpPr>
      <dsp:spPr>
        <a:xfrm>
          <a:off x="519147" y="781457"/>
          <a:ext cx="1190570" cy="527182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283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FF5050"/>
              </a:solidFill>
            </a:rPr>
            <a:t>操作演示</a:t>
          </a:r>
          <a:endParaRPr lang="zh-CN" altLang="en-US" sz="2000" b="1" kern="1200" dirty="0">
            <a:solidFill>
              <a:srgbClr val="FF5050"/>
            </a:solidFill>
          </a:endParaRPr>
        </a:p>
      </dsp:txBody>
      <dsp:txXfrm>
        <a:off x="544882" y="807192"/>
        <a:ext cx="1139100" cy="475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DE4B4-5B99-4700-9681-4432A020B53C}">
      <dsp:nvSpPr>
        <dsp:cNvPr id="0" name=""/>
        <dsp:cNvSpPr/>
      </dsp:nvSpPr>
      <dsp:spPr>
        <a:xfrm rot="20118168">
          <a:off x="0" y="312541"/>
          <a:ext cx="1857388" cy="1160867"/>
        </a:xfrm>
        <a:prstGeom prst="swooshArrow">
          <a:avLst>
            <a:gd name="adj1" fmla="val 25000"/>
            <a:gd name="adj2" fmla="val 25000"/>
          </a:avLst>
        </a:prstGeom>
        <a:solidFill>
          <a:srgbClr val="00B05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F00E7-C4D6-46A7-91B8-88D9D4F6AF0C}">
      <dsp:nvSpPr>
        <dsp:cNvPr id="0" name=""/>
        <dsp:cNvSpPr/>
      </dsp:nvSpPr>
      <dsp:spPr>
        <a:xfrm>
          <a:off x="1417187" y="547965"/>
          <a:ext cx="137446" cy="137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259C9-08D5-480C-924A-BE2430E9EEEA}">
      <dsp:nvSpPr>
        <dsp:cNvPr id="0" name=""/>
        <dsp:cNvSpPr/>
      </dsp:nvSpPr>
      <dsp:spPr>
        <a:xfrm>
          <a:off x="519147" y="781457"/>
          <a:ext cx="1190570" cy="527182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283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FF5050"/>
              </a:solidFill>
            </a:rPr>
            <a:t>操作演示</a:t>
          </a:r>
          <a:endParaRPr lang="zh-CN" altLang="en-US" sz="2000" b="1" kern="1200" dirty="0">
            <a:solidFill>
              <a:srgbClr val="FF5050"/>
            </a:solidFill>
          </a:endParaRPr>
        </a:p>
      </dsp:txBody>
      <dsp:txXfrm>
        <a:off x="544882" y="807192"/>
        <a:ext cx="1139100" cy="475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DE4B4-5B99-4700-9681-4432A020B53C}">
      <dsp:nvSpPr>
        <dsp:cNvPr id="0" name=""/>
        <dsp:cNvSpPr/>
      </dsp:nvSpPr>
      <dsp:spPr>
        <a:xfrm rot="20118168">
          <a:off x="0" y="312541"/>
          <a:ext cx="1857388" cy="1160867"/>
        </a:xfrm>
        <a:prstGeom prst="swooshArrow">
          <a:avLst>
            <a:gd name="adj1" fmla="val 25000"/>
            <a:gd name="adj2" fmla="val 25000"/>
          </a:avLst>
        </a:prstGeom>
        <a:solidFill>
          <a:srgbClr val="00B05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F00E7-C4D6-46A7-91B8-88D9D4F6AF0C}">
      <dsp:nvSpPr>
        <dsp:cNvPr id="0" name=""/>
        <dsp:cNvSpPr/>
      </dsp:nvSpPr>
      <dsp:spPr>
        <a:xfrm>
          <a:off x="1417187" y="547965"/>
          <a:ext cx="137446" cy="137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259C9-08D5-480C-924A-BE2430E9EEEA}">
      <dsp:nvSpPr>
        <dsp:cNvPr id="0" name=""/>
        <dsp:cNvSpPr/>
      </dsp:nvSpPr>
      <dsp:spPr>
        <a:xfrm>
          <a:off x="519147" y="781457"/>
          <a:ext cx="1190570" cy="527182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283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FF5050"/>
              </a:solidFill>
            </a:rPr>
            <a:t>操作演示</a:t>
          </a:r>
          <a:endParaRPr lang="zh-CN" altLang="en-US" sz="2000" b="1" kern="1200" dirty="0">
            <a:solidFill>
              <a:srgbClr val="FF5050"/>
            </a:solidFill>
          </a:endParaRPr>
        </a:p>
      </dsp:txBody>
      <dsp:txXfrm>
        <a:off x="544882" y="807192"/>
        <a:ext cx="1139100" cy="4757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DE4B4-5B99-4700-9681-4432A020B53C}">
      <dsp:nvSpPr>
        <dsp:cNvPr id="0" name=""/>
        <dsp:cNvSpPr/>
      </dsp:nvSpPr>
      <dsp:spPr>
        <a:xfrm rot="20118168">
          <a:off x="0" y="310231"/>
          <a:ext cx="1857388" cy="1160867"/>
        </a:xfrm>
        <a:prstGeom prst="swooshArrow">
          <a:avLst>
            <a:gd name="adj1" fmla="val 25000"/>
            <a:gd name="adj2" fmla="val 25000"/>
          </a:avLst>
        </a:prstGeom>
        <a:solidFill>
          <a:srgbClr val="00B05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F00E7-C4D6-46A7-91B8-88D9D4F6AF0C}">
      <dsp:nvSpPr>
        <dsp:cNvPr id="0" name=""/>
        <dsp:cNvSpPr/>
      </dsp:nvSpPr>
      <dsp:spPr>
        <a:xfrm>
          <a:off x="1417187" y="547965"/>
          <a:ext cx="137446" cy="137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259C9-08D5-480C-924A-BE2430E9EEEA}">
      <dsp:nvSpPr>
        <dsp:cNvPr id="0" name=""/>
        <dsp:cNvSpPr/>
      </dsp:nvSpPr>
      <dsp:spPr>
        <a:xfrm>
          <a:off x="519147" y="781457"/>
          <a:ext cx="1190570" cy="527182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283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FF5050"/>
              </a:solidFill>
            </a:rPr>
            <a:t>操作演示</a:t>
          </a:r>
          <a:endParaRPr lang="zh-CN" altLang="en-US" sz="2000" b="1" kern="1200" dirty="0">
            <a:solidFill>
              <a:srgbClr val="FF5050"/>
            </a:solidFill>
          </a:endParaRPr>
        </a:p>
      </dsp:txBody>
      <dsp:txXfrm>
        <a:off x="544882" y="807192"/>
        <a:ext cx="1139100" cy="4757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DE4B4-5B99-4700-9681-4432A020B53C}">
      <dsp:nvSpPr>
        <dsp:cNvPr id="0" name=""/>
        <dsp:cNvSpPr/>
      </dsp:nvSpPr>
      <dsp:spPr>
        <a:xfrm rot="20118168">
          <a:off x="0" y="312541"/>
          <a:ext cx="1857388" cy="1160867"/>
        </a:xfrm>
        <a:prstGeom prst="swooshArrow">
          <a:avLst>
            <a:gd name="adj1" fmla="val 25000"/>
            <a:gd name="adj2" fmla="val 25000"/>
          </a:avLst>
        </a:prstGeom>
        <a:solidFill>
          <a:srgbClr val="00B05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F00E7-C4D6-46A7-91B8-88D9D4F6AF0C}">
      <dsp:nvSpPr>
        <dsp:cNvPr id="0" name=""/>
        <dsp:cNvSpPr/>
      </dsp:nvSpPr>
      <dsp:spPr>
        <a:xfrm>
          <a:off x="1417187" y="547965"/>
          <a:ext cx="137446" cy="137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259C9-08D5-480C-924A-BE2430E9EEEA}">
      <dsp:nvSpPr>
        <dsp:cNvPr id="0" name=""/>
        <dsp:cNvSpPr/>
      </dsp:nvSpPr>
      <dsp:spPr>
        <a:xfrm>
          <a:off x="519147" y="781457"/>
          <a:ext cx="1190570" cy="527182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283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FF5050"/>
              </a:solidFill>
            </a:rPr>
            <a:t>操作演示</a:t>
          </a:r>
          <a:endParaRPr lang="zh-CN" altLang="en-US" sz="2000" b="1" kern="1200" dirty="0">
            <a:solidFill>
              <a:srgbClr val="FF5050"/>
            </a:solidFill>
          </a:endParaRPr>
        </a:p>
      </dsp:txBody>
      <dsp:txXfrm>
        <a:off x="544882" y="807192"/>
        <a:ext cx="1139100" cy="4757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DE4B4-5B99-4700-9681-4432A020B53C}">
      <dsp:nvSpPr>
        <dsp:cNvPr id="0" name=""/>
        <dsp:cNvSpPr/>
      </dsp:nvSpPr>
      <dsp:spPr>
        <a:xfrm rot="20118168">
          <a:off x="0" y="312541"/>
          <a:ext cx="1857388" cy="1160867"/>
        </a:xfrm>
        <a:prstGeom prst="swooshArrow">
          <a:avLst>
            <a:gd name="adj1" fmla="val 25000"/>
            <a:gd name="adj2" fmla="val 25000"/>
          </a:avLst>
        </a:prstGeom>
        <a:solidFill>
          <a:srgbClr val="00B05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F00E7-C4D6-46A7-91B8-88D9D4F6AF0C}">
      <dsp:nvSpPr>
        <dsp:cNvPr id="0" name=""/>
        <dsp:cNvSpPr/>
      </dsp:nvSpPr>
      <dsp:spPr>
        <a:xfrm>
          <a:off x="1417187" y="547965"/>
          <a:ext cx="137446" cy="137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259C9-08D5-480C-924A-BE2430E9EEEA}">
      <dsp:nvSpPr>
        <dsp:cNvPr id="0" name=""/>
        <dsp:cNvSpPr/>
      </dsp:nvSpPr>
      <dsp:spPr>
        <a:xfrm>
          <a:off x="519147" y="781457"/>
          <a:ext cx="1190570" cy="527182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283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FF5050"/>
              </a:solidFill>
            </a:rPr>
            <a:t>操作演示</a:t>
          </a:r>
          <a:endParaRPr lang="zh-CN" altLang="en-US" sz="2000" b="1" kern="1200" dirty="0">
            <a:solidFill>
              <a:srgbClr val="FF5050"/>
            </a:solidFill>
          </a:endParaRPr>
        </a:p>
      </dsp:txBody>
      <dsp:txXfrm>
        <a:off x="544882" y="807192"/>
        <a:ext cx="1139100" cy="47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#1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#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#3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#4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#5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#6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2#7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AA2C5-FFEB-4317-AE37-905123FA2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CA2BE-8F46-46D6-88CA-2B5CCE2667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47F261-1A46-4EE7-92E8-38CF68948E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的编译器一般都支持汇编语言的程序设计、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语言的程序设计及两者的混合编程。本章介绍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的嵌入式程序的基础知识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674-5497-4908-9671-23F4FB7B41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674-5497-4908-9671-23F4FB7B41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674-5497-4908-9671-23F4FB7B41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674-5497-4908-9671-23F4FB7B41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674-5497-4908-9671-23F4FB7B41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674-5497-4908-9671-23F4FB7B41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674-5497-4908-9671-23F4FB7B41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674-5497-4908-9671-23F4FB7B41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674-5497-4908-9671-23F4FB7B41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的编译器一般都支持汇编语言的程序设计、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语言的程序设计及两者的混合编程。本章介绍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的嵌入式程序的基础知识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pedantic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pɪˈdæntɪk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674-5497-4908-9671-23F4FB7B41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674-5497-4908-9671-23F4FB7B41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的编译器一般都支持汇编语言的程序设计、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语言的程序设计及两者的混合编程。本章介绍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的嵌入式程序的基础知识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其他特点：支持多种语言调试，支持跨平台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的编译器一般都支持汇编语言的程序设计、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语言的程序设计及两者的混合编程。本章介绍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的嵌入式程序的基础知识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的编译器一般都支持汇编语言的程序设计、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语言的程序设计及两者的混合编程。本章介绍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的嵌入式程序的基础知识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674-5497-4908-9671-23F4FB7B41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674-5497-4908-9671-23F4FB7B41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674-5497-4908-9671-23F4FB7B41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white">
          <a:xfrm>
            <a:off x="2627313" y="692150"/>
            <a:ext cx="6315075" cy="1301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嵌入式系统原理及应用教程</a:t>
            </a:r>
            <a:endParaRPr lang="zh-CN" altLang="en-US" sz="4000" b="1">
              <a:solidFill>
                <a:schemeClr val="tx2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CA3FB00-AEC8-4D31-A107-18E25BE6F6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240DA-EB96-4F40-84C4-D5F1041F67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629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629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429C6-C7EE-4A8B-920C-0A2E933DE9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162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6097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AEB68-EDE1-48E0-9731-A062AD7C29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4DD4F-F5BB-4C48-A429-261A158289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6FD8E-BC0E-4FAF-929B-42DBCDE07A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9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9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EA5F2-D70B-4ADF-8D00-163612D833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F371-DDBB-4ED1-BC19-B8BB83E45E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7537-8E0B-4F5F-BFD9-33F8F2A789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7F327-47C0-400D-A77B-0C0707B3FD6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61320-1ABB-4935-A69F-A831F91BA3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3E282-F83E-4758-89AA-989A0A7792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9725"/>
            <a:ext cx="822960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一级标题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二级标题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三级标题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0E04964-1779-4DED-89F8-0FA911829D34}" type="slidenum">
              <a:rPr lang="en-US" altLang="zh-CN"/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228600"/>
            <a:ext cx="7162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zh-CN" dirty="0" smtClean="0"/>
          </a:p>
        </p:txBody>
      </p:sp>
      <p:sp>
        <p:nvSpPr>
          <p:cNvPr id="10" name="Rectangle 13"/>
          <p:cNvSpPr txBox="1">
            <a:spLocks noChangeArrowheads="1"/>
          </p:cNvSpPr>
          <p:nvPr userDrawn="1"/>
        </p:nvSpPr>
        <p:spPr bwMode="auto">
          <a:xfrm>
            <a:off x="8244205" y="6405453"/>
            <a:ext cx="899592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1">
                <a:solidFill>
                  <a:schemeClr val="folHlink"/>
                </a:solidFill>
                <a:latin typeface="文鼎中特广告体" pitchFamily="33" charset="-122"/>
                <a:ea typeface="文鼎中特广告体" pitchFamily="33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文鼎中特广告体" pitchFamily="33" charset="-122"/>
                <a:ea typeface="文鼎中特广告体" pitchFamily="33" charset="-122"/>
                <a:cs typeface="+mn-cs"/>
              </a:rPr>
              <a:t>&lt; </a:t>
            </a:r>
            <a:fld id="{F66EED6D-2BCF-49C3-A2BB-5D9F30128102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文鼎中特广告体" pitchFamily="33" charset="-122"/>
                <a:ea typeface="文鼎中特广告体" pitchFamily="33" charset="-122"/>
                <a:cs typeface="+mn-cs"/>
              </a:rPr>
            </a:fld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文鼎中特广告体" pitchFamily="33" charset="-122"/>
                <a:ea typeface="文鼎中特广告体" pitchFamily="33" charset="-122"/>
                <a:cs typeface="+mn-cs"/>
              </a:rPr>
              <a:t> &gt;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文鼎中特广告体" pitchFamily="33" charset="-122"/>
              <a:ea typeface="文鼎中特广告体" pitchFamily="33" charset="-122"/>
              <a:cs typeface="+mn-cs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228600" y="1071563"/>
            <a:ext cx="8686800" cy="0"/>
          </a:xfrm>
          <a:prstGeom prst="line">
            <a:avLst/>
          </a:prstGeom>
          <a:noFill/>
          <a:ln w="57150" cmpd="thinThick">
            <a:solidFill>
              <a:schemeClr val="bg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Picture 1" descr="C:\Users\Puhb\Pictures\川农图片\川农图标.jp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72406" y="116632"/>
            <a:ext cx="785818" cy="785818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sz="26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anose="05000000000000000000" pitchFamily="2" charset="2"/>
        <a:buChar char="u"/>
        <a:defRPr sz="2400" b="1">
          <a:solidFill>
            <a:srgbClr val="CC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anose="05000000000000000000" pitchFamily="2" charset="2"/>
        <a:buChar char="u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E86-E3A8-4193-A1CC-5683A48C4E42}" type="datetime1">
              <a:rPr lang="zh-CN" altLang="en-US" smtClean="0"/>
            </a:fld>
            <a:endParaRPr lang="en-US" altLang="zh-CN" b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D6F5C-4C03-4147-A0EF-08368CF5AD09}" type="slidenum">
              <a:rPr lang="en-US" altLang="zh-CN" smtClean="0"/>
            </a:fld>
            <a:endParaRPr lang="en-US" altLang="zh-CN" b="0"/>
          </a:p>
        </p:txBody>
      </p:sp>
      <p:sp>
        <p:nvSpPr>
          <p:cNvPr id="6" name="矩形 5"/>
          <p:cNvSpPr/>
          <p:nvPr/>
        </p:nvSpPr>
        <p:spPr>
          <a:xfrm>
            <a:off x="6143636" y="5795963"/>
            <a:ext cx="2795577" cy="10620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2" descr="1 - 副本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86125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3" descr="2 - 副本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4" descr="3 - 信息学院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875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5" descr="4 - 树林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8688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6" descr="5 - 校庆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03313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9" descr="6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38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4" descr="QQ截图20151206154612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7013" y="215900"/>
            <a:ext cx="324802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214414" y="1857375"/>
            <a:ext cx="6500813" cy="78581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000" b="1" kern="0" dirty="0">
                <a:solidFill>
                  <a:srgbClr val="0000CC"/>
                </a:solidFill>
                <a:latin typeface="Times" pitchFamily="18" charset="0"/>
                <a:ea typeface="+mj-ea"/>
                <a:cs typeface="+mj-cs"/>
              </a:rPr>
              <a:t>《</a:t>
            </a:r>
            <a:r>
              <a:rPr lang="zh-CN" altLang="en-US" sz="4000" b="1" kern="0" dirty="0">
                <a:solidFill>
                  <a:srgbClr val="0000CC"/>
                </a:solidFill>
                <a:latin typeface="Times" pitchFamily="18" charset="0"/>
                <a:ea typeface="+mj-ea"/>
                <a:cs typeface="+mj-cs"/>
              </a:rPr>
              <a:t>嵌入式系统设计与应用</a:t>
            </a:r>
            <a:r>
              <a:rPr lang="en-US" altLang="zh-CN" sz="4000" b="1" kern="0" dirty="0">
                <a:solidFill>
                  <a:srgbClr val="0000CC"/>
                </a:solidFill>
                <a:latin typeface="Times" pitchFamily="18" charset="0"/>
                <a:ea typeface="+mj-ea"/>
                <a:cs typeface="+mj-cs"/>
              </a:rPr>
              <a:t>》</a:t>
            </a:r>
            <a:endParaRPr lang="en-US" altLang="zh-CN" sz="4000" b="1" kern="0" dirty="0">
              <a:solidFill>
                <a:srgbClr val="0000CC"/>
              </a:solidFill>
              <a:latin typeface="Times" pitchFamily="18" charset="0"/>
              <a:ea typeface="+mj-ea"/>
              <a:cs typeface="+mj-cs"/>
            </a:endParaRPr>
          </a:p>
          <a:p>
            <a:pPr algn="ctr">
              <a:defRPr/>
            </a:pPr>
            <a:endParaRPr lang="zh-CN" altLang="zh-CN" sz="3600" kern="0" dirty="0">
              <a:solidFill>
                <a:schemeClr val="accent1"/>
              </a:solidFill>
              <a:latin typeface="Times" pitchFamily="18" charset="0"/>
              <a:ea typeface="+mj-ea"/>
              <a:cs typeface="+mj-cs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93709" y="3071816"/>
            <a:ext cx="7935943" cy="7858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2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嵌入式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Linux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程序开发基础</a:t>
            </a:r>
            <a:endParaRPr lang="zh-CN" altLang="zh-CN" sz="3200" b="1" kern="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071688" y="4214813"/>
            <a:ext cx="4929187" cy="584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2800" b="1" kern="0" dirty="0">
                <a:solidFill>
                  <a:schemeClr val="accent1">
                    <a:lumMod val="75000"/>
                  </a:schemeClr>
                </a:solidFill>
                <a:latin typeface="楷体_GB2312" panose="02010609030101010101" pitchFamily="49" charset="-122"/>
              </a:rPr>
              <a:t>蒲海波 </a:t>
            </a:r>
            <a:r>
              <a:rPr lang="en-US" altLang="zh-CN" sz="2800" b="1" kern="0" dirty="0">
                <a:solidFill>
                  <a:schemeClr val="accent1">
                    <a:lumMod val="75000"/>
                  </a:schemeClr>
                </a:solidFill>
                <a:latin typeface="Times"/>
              </a:rPr>
              <a:t>puhb@sicau.edu.cn</a:t>
            </a:r>
            <a:endParaRPr lang="en-US" altLang="zh-CN" sz="2800" b="1" kern="0" dirty="0">
              <a:solidFill>
                <a:schemeClr val="accent1">
                  <a:lumMod val="75000"/>
                </a:schemeClr>
              </a:solidFill>
              <a:latin typeface="Time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占位符 4648962"/>
          <p:cNvSpPr>
            <a:spLocks noGrp="1" noChangeArrowheads="1"/>
          </p:cNvSpPr>
          <p:nvPr>
            <p:ph type="body" idx="1"/>
          </p:nvPr>
        </p:nvSpPr>
        <p:spPr>
          <a:xfrm>
            <a:off x="357158" y="1357298"/>
            <a:ext cx="8463314" cy="5024451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hello.c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#include &lt;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stdio.h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&gt;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4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main (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argc,char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**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argv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)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{ 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        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printf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("Hello Linux\n"); 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}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400" b="1" dirty="0" smtClean="0"/>
              <a:t>要编译</a:t>
            </a:r>
            <a:r>
              <a:rPr lang="zh-CN" altLang="en-US" sz="2400" dirty="0" smtClean="0"/>
              <a:t>并执行</a:t>
            </a:r>
            <a:r>
              <a:rPr lang="zh-CN" altLang="en-US" sz="2400" b="1" dirty="0" smtClean="0"/>
              <a:t>这个程序，只要在命令行下执行如下命令：</a:t>
            </a:r>
            <a:endParaRPr lang="zh-CN" altLang="en-US" sz="2400" b="1" dirty="0" smtClean="0"/>
          </a:p>
          <a:p>
            <a:pPr>
              <a:lnSpc>
                <a:spcPct val="110000"/>
              </a:lnSpc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# 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gcc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hello.c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-o hello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# 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./hello     (</a:t>
            </a:r>
            <a:r>
              <a:rPr lang="zh-CN" altLang="en-US" sz="2400" dirty="0" smtClean="0">
                <a:solidFill>
                  <a:srgbClr val="0000FF"/>
                </a:solidFill>
              </a:rPr>
              <a:t>注意：这里运行程序的写法，前导为“</a:t>
            </a:r>
            <a:r>
              <a:rPr lang="en-US" altLang="zh-CN" sz="2400" dirty="0" smtClean="0">
                <a:solidFill>
                  <a:srgbClr val="0000FF"/>
                </a:solidFill>
              </a:rPr>
              <a:t>./</a:t>
            </a:r>
            <a:r>
              <a:rPr lang="zh-CN" altLang="en-US" sz="2400" dirty="0" smtClean="0">
                <a:solidFill>
                  <a:srgbClr val="0000FF"/>
                </a:solidFill>
              </a:rPr>
              <a:t>”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)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Hello Linux</a:t>
            </a:r>
            <a:endParaRPr lang="en-US" altLang="zh-CN" sz="2400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4.1.2 GCC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常用模式及选项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7107100" y="1412776"/>
          <a:ext cx="1857388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、 右移运算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229600" cy="5248275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把“</a:t>
            </a:r>
            <a:r>
              <a:rPr lang="en-US" altLang="zh-CN" sz="2800" dirty="0"/>
              <a:t>&gt;&gt; ”</a:t>
            </a:r>
            <a:r>
              <a:rPr lang="zh-CN" altLang="en-US" sz="2800" dirty="0"/>
              <a:t>左边的运算数的各二进位全部右移若干位，“</a:t>
            </a:r>
            <a:r>
              <a:rPr lang="en-US" altLang="zh-CN" sz="2800" dirty="0"/>
              <a:t>&gt;&gt;”</a:t>
            </a:r>
            <a:r>
              <a:rPr lang="zh-CN" altLang="en-US" sz="2800" dirty="0"/>
              <a:t>右边的数指定移动的位数。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例如：设 </a:t>
            </a:r>
            <a:r>
              <a:rPr lang="en-US" altLang="zh-CN" sz="2800" dirty="0"/>
              <a:t>a=15</a:t>
            </a:r>
            <a:r>
              <a:rPr lang="zh-CN" altLang="en-US" sz="2800" dirty="0"/>
              <a:t>，</a:t>
            </a:r>
            <a:r>
              <a:rPr lang="en-US" altLang="zh-CN" sz="2800" dirty="0"/>
              <a:t>a&gt;&gt;2</a:t>
            </a:r>
            <a:r>
              <a:rPr lang="zh-CN" altLang="en-US" sz="2800" dirty="0"/>
              <a:t>表示把</a:t>
            </a:r>
            <a:r>
              <a:rPr lang="en-US" altLang="zh-CN" sz="2800" dirty="0"/>
              <a:t>000001111</a:t>
            </a:r>
            <a:r>
              <a:rPr lang="zh-CN" altLang="en-US" sz="2800" dirty="0"/>
              <a:t>右移为</a:t>
            </a:r>
            <a:r>
              <a:rPr lang="en-US" altLang="zh-CN" sz="2800" dirty="0"/>
              <a:t>00000011(</a:t>
            </a:r>
            <a:r>
              <a:rPr lang="zh-CN" altLang="en-US" sz="2800" dirty="0"/>
              <a:t>十进制</a:t>
            </a:r>
            <a:r>
              <a:rPr lang="en-US" altLang="zh-CN" sz="2800" dirty="0"/>
              <a:t>3)</a:t>
            </a:r>
            <a:r>
              <a:rPr lang="zh-CN" altLang="en-US" sz="2800" dirty="0"/>
              <a:t>。  </a:t>
            </a:r>
            <a:endParaRPr lang="zh-CN" alt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4.6.2  </a:t>
            </a:r>
            <a:r>
              <a:rPr lang="zh-CN" altLang="en-US" dirty="0">
                <a:solidFill>
                  <a:schemeClr val="bg1"/>
                </a:solidFill>
              </a:rPr>
              <a:t>位表达式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229600" cy="5248275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将位运算符连接起来所构成的表达式称为位表达式。在这些位运算符中，其优先级依次为：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～（取反运算符）、</a:t>
            </a:r>
            <a:r>
              <a:rPr lang="en-US" altLang="zh-CN" dirty="0" smtClean="0"/>
              <a:t>&lt;&lt;  </a:t>
            </a:r>
            <a:r>
              <a:rPr lang="zh-CN" altLang="en-US" dirty="0" smtClean="0"/>
              <a:t>或  </a:t>
            </a:r>
            <a:r>
              <a:rPr lang="en-US" altLang="zh-CN" dirty="0" smtClean="0"/>
              <a:t>&gt;&gt;</a:t>
            </a:r>
            <a:r>
              <a:rPr lang="zh-CN" altLang="en-US" dirty="0"/>
              <a:t>（左移或右移）、</a:t>
            </a:r>
            <a:r>
              <a:rPr lang="en-US" altLang="zh-CN" dirty="0"/>
              <a:t>&amp;</a:t>
            </a:r>
            <a:r>
              <a:rPr lang="zh-CN" altLang="en-US" dirty="0"/>
              <a:t>（按位与）</a:t>
            </a:r>
            <a:r>
              <a:rPr lang="zh-CN" altLang="en-US" dirty="0" smtClean="0"/>
              <a:t>或  </a:t>
            </a:r>
            <a:r>
              <a:rPr lang="en-US" altLang="zh-CN" dirty="0" smtClean="0"/>
              <a:t>|</a:t>
            </a:r>
            <a:r>
              <a:rPr lang="zh-CN" altLang="en-US" dirty="0"/>
              <a:t>（按位或）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^</a:t>
            </a:r>
            <a:r>
              <a:rPr lang="zh-CN" altLang="en-US" dirty="0"/>
              <a:t>（按位异或）。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示例：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752"/>
            <a:ext cx="8686800" cy="4876800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a &lt;&lt; = 5;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    就</a:t>
            </a:r>
            <a:r>
              <a:rPr lang="zh-CN" altLang="en-US" sz="2800" dirty="0"/>
              <a:t>等价于：</a:t>
            </a:r>
            <a:endParaRPr lang="zh-CN" alt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　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  </a:t>
            </a:r>
            <a:r>
              <a:rPr lang="en-US" altLang="zh-CN" sz="2800" dirty="0"/>
              <a:t>= a &lt;&lt; 5;</a:t>
            </a:r>
            <a:r>
              <a:rPr lang="zh-CN" altLang="en-US" sz="2800" dirty="0"/>
              <a:t>　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再比如：</a:t>
            </a:r>
            <a:r>
              <a:rPr lang="en-US" altLang="zh-CN" sz="2800" dirty="0"/>
              <a:t>GPDR &amp; = </a:t>
            </a:r>
            <a:r>
              <a:rPr lang="zh-CN" altLang="en-US" sz="2800" dirty="0"/>
              <a:t>～ </a:t>
            </a:r>
            <a:r>
              <a:rPr lang="en-US" altLang="zh-CN" sz="2800" dirty="0"/>
              <a:t>0xff;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   我们</a:t>
            </a:r>
            <a:r>
              <a:rPr lang="zh-CN" altLang="en-US" sz="2800" dirty="0"/>
              <a:t>将其展开：</a:t>
            </a:r>
            <a:r>
              <a:rPr lang="en-US" altLang="zh-CN" sz="2800" dirty="0"/>
              <a:t>GPDR = GPDR &amp; (</a:t>
            </a:r>
            <a:r>
              <a:rPr lang="zh-CN" altLang="en-US" sz="2800" dirty="0"/>
              <a:t>～</a:t>
            </a:r>
            <a:r>
              <a:rPr lang="en-US" altLang="zh-CN" sz="2800" dirty="0"/>
              <a:t>0xff);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             </a:t>
            </a:r>
            <a:r>
              <a:rPr lang="zh-CN" altLang="en-US" sz="2800" dirty="0"/>
              <a:t>　    　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GPDR </a:t>
            </a:r>
            <a:r>
              <a:rPr lang="en-US" altLang="zh-CN" sz="2800" dirty="0"/>
              <a:t>= GPDR &amp; 0x00;</a:t>
            </a:r>
            <a:r>
              <a:rPr lang="zh-CN" altLang="en-US" sz="2800" dirty="0"/>
              <a:t>　　</a:t>
            </a:r>
            <a:endParaRPr lang="zh-CN" alt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   </a:t>
            </a:r>
            <a:r>
              <a:rPr lang="zh-CN" altLang="en-US" sz="2800" dirty="0" smtClean="0">
                <a:solidFill>
                  <a:srgbClr val="FF0000"/>
                </a:solidFill>
              </a:rPr>
              <a:t>完成</a:t>
            </a:r>
            <a:r>
              <a:rPr lang="zh-CN" altLang="en-US" sz="2800" dirty="0">
                <a:solidFill>
                  <a:srgbClr val="FF0000"/>
                </a:solidFill>
              </a:rPr>
              <a:t>了对</a:t>
            </a:r>
            <a:r>
              <a:rPr lang="en-US" altLang="zh-CN" sz="2800" dirty="0">
                <a:solidFill>
                  <a:srgbClr val="FF0000"/>
                </a:solidFill>
              </a:rPr>
              <a:t>GPDR</a:t>
            </a:r>
            <a:r>
              <a:rPr lang="zh-CN" altLang="en-US" sz="2800" dirty="0">
                <a:solidFill>
                  <a:srgbClr val="FF0000"/>
                </a:solidFill>
              </a:rPr>
              <a:t>的清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一个常用的操作是</a:t>
            </a:r>
            <a:r>
              <a:rPr lang="zh-CN" altLang="en-US" sz="2800" dirty="0">
                <a:solidFill>
                  <a:srgbClr val="FF0000"/>
                </a:solidFill>
              </a:rPr>
              <a:t>用 </a:t>
            </a:r>
            <a:r>
              <a:rPr lang="en-US" altLang="zh-CN" sz="2800" dirty="0">
                <a:solidFill>
                  <a:srgbClr val="FF0000"/>
                </a:solidFill>
              </a:rPr>
              <a:t>&amp; </a:t>
            </a:r>
            <a:r>
              <a:rPr lang="zh-CN" altLang="en-US" sz="2800" dirty="0">
                <a:solidFill>
                  <a:srgbClr val="FF0000"/>
                </a:solidFill>
              </a:rPr>
              <a:t>来获取某个或者某些位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例如获取整数</a:t>
            </a:r>
            <a:r>
              <a:rPr lang="en-US" altLang="zh-CN" sz="2800" dirty="0"/>
              <a:t>x</a:t>
            </a:r>
            <a:r>
              <a:rPr lang="zh-CN" altLang="en-US" sz="2800" dirty="0"/>
              <a:t>中的低</a:t>
            </a:r>
            <a:r>
              <a:rPr lang="en-US" altLang="zh-CN" sz="2800" dirty="0"/>
              <a:t>4</a:t>
            </a:r>
            <a:r>
              <a:rPr lang="zh-CN" altLang="en-US" sz="2800" dirty="0"/>
              <a:t>位可以写成</a:t>
            </a:r>
            <a:endParaRPr lang="zh-CN" altLang="en-US" sz="2800" dirty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</a:rPr>
              <a:t>     </a:t>
            </a:r>
            <a:r>
              <a:rPr lang="en-US" altLang="zh-CN" sz="3600" dirty="0">
                <a:solidFill>
                  <a:srgbClr val="FF0000"/>
                </a:solidFill>
              </a:rPr>
              <a:t>x &amp;=0x0F;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</a:rPr>
              <a:t>     x</a:t>
            </a:r>
            <a:r>
              <a:rPr lang="en-US" altLang="zh-CN" sz="3600" dirty="0" smtClean="0">
                <a:solidFill>
                  <a:srgbClr val="FF0000"/>
                </a:solidFill>
              </a:rPr>
              <a:t>= x &amp; 0x0F</a:t>
            </a:r>
            <a:r>
              <a:rPr lang="en-US" altLang="zh-CN" sz="3600" dirty="0">
                <a:solidFill>
                  <a:srgbClr val="FF0000"/>
                </a:solidFill>
              </a:rPr>
              <a:t>; 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686800" cy="5136232"/>
          </a:xfrm>
          <a:noFill/>
        </p:spPr>
        <p:txBody>
          <a:bodyPr/>
          <a:lstStyle/>
          <a:p>
            <a:r>
              <a:rPr lang="zh-CN" altLang="en-US" sz="2800" dirty="0"/>
              <a:t>也可以用</a:t>
            </a:r>
            <a:r>
              <a:rPr lang="en-US" altLang="zh-CN" sz="2800" dirty="0"/>
              <a:t>|</a:t>
            </a:r>
            <a:r>
              <a:rPr lang="zh-CN" altLang="en-US" sz="2800" dirty="0"/>
              <a:t>、</a:t>
            </a:r>
            <a:r>
              <a:rPr lang="en-US" altLang="zh-CN" sz="2800" dirty="0"/>
              <a:t>&amp;</a:t>
            </a:r>
            <a:r>
              <a:rPr lang="zh-CN" altLang="en-US" sz="2800" dirty="0"/>
              <a:t>、</a:t>
            </a:r>
            <a:r>
              <a:rPr lang="en-US" altLang="zh-CN" sz="2800" dirty="0"/>
              <a:t>&lt;&lt;</a:t>
            </a:r>
            <a:r>
              <a:rPr lang="zh-CN" altLang="en-US" sz="2800" dirty="0"/>
              <a:t>、</a:t>
            </a:r>
            <a:r>
              <a:rPr lang="en-US" altLang="zh-CN" sz="2800" dirty="0"/>
              <a:t>&gt;&gt;</a:t>
            </a:r>
            <a:r>
              <a:rPr lang="zh-CN" altLang="en-US" sz="2800" dirty="0"/>
              <a:t>等配合来设置和清除某位或者某些位。</a:t>
            </a:r>
            <a:r>
              <a:rPr lang="zh-CN" altLang="en-US" sz="2800" dirty="0">
                <a:sym typeface="+mn-ea"/>
              </a:rPr>
              <a:t>例如</a:t>
            </a:r>
            <a:r>
              <a:rPr lang="en-US" altLang="zh-CN" sz="2800" dirty="0">
                <a:sym typeface="+mn-ea"/>
              </a:rPr>
              <a:t>: </a:t>
            </a:r>
            <a:endParaRPr lang="zh-CN" altLang="en-US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 x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&amp;=0x1</a:t>
            </a:r>
            <a:r>
              <a:rPr lang="en-US" altLang="zh-CN" sz="2800" dirty="0">
                <a:solidFill>
                  <a:srgbClr val="FF0000"/>
                </a:solidFill>
              </a:rPr>
              <a:t>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    即</a:t>
            </a:r>
            <a:r>
              <a:rPr lang="zh-CN" altLang="en-US" sz="2800" dirty="0"/>
              <a:t>：</a:t>
            </a:r>
            <a:r>
              <a:rPr lang="en-US" altLang="zh-CN" sz="2800" dirty="0"/>
              <a:t>x=x&amp;0x1;  /*</a:t>
            </a:r>
            <a:r>
              <a:rPr lang="zh-CN" altLang="en-US" sz="2800" dirty="0"/>
              <a:t>保留</a:t>
            </a:r>
            <a:r>
              <a:rPr lang="en-US" altLang="zh-CN" sz="2800" dirty="0"/>
              <a:t>x</a:t>
            </a:r>
            <a:r>
              <a:rPr lang="zh-CN" altLang="en-US" sz="2800" dirty="0"/>
              <a:t>的最低位，其它全部清</a:t>
            </a:r>
            <a:r>
              <a:rPr lang="en-US" altLang="zh-CN" sz="2800" dirty="0"/>
              <a:t>0</a:t>
            </a:r>
            <a:r>
              <a:rPr lang="zh-CN" altLang="en-US" sz="2800" dirty="0"/>
              <a:t>*</a:t>
            </a:r>
            <a:r>
              <a:rPr lang="en-US" altLang="zh-CN" sz="2800" dirty="0"/>
              <a:t>/ </a:t>
            </a:r>
            <a:endParaRPr lang="en-US" altLang="zh-CN" sz="2800" dirty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x &amp;=(0x1&lt;&lt;5);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     </a:t>
            </a:r>
            <a:r>
              <a:rPr lang="zh-CN" altLang="en-US" sz="2800" dirty="0" smtClean="0">
                <a:solidFill>
                  <a:srgbClr val="FF3300"/>
                </a:solidFill>
              </a:rPr>
              <a:t>即</a:t>
            </a:r>
            <a:r>
              <a:rPr lang="zh-CN" altLang="en-US" sz="2800" dirty="0">
                <a:solidFill>
                  <a:srgbClr val="FF3300"/>
                </a:solidFill>
              </a:rPr>
              <a:t>：</a:t>
            </a:r>
            <a:r>
              <a:rPr lang="en-US" altLang="zh-CN" sz="2800" dirty="0">
                <a:solidFill>
                  <a:srgbClr val="FF3300"/>
                </a:solidFill>
              </a:rPr>
              <a:t>x=x&amp;(0x1&lt;&lt;5); /*</a:t>
            </a:r>
            <a:r>
              <a:rPr lang="zh-CN" altLang="en-US" sz="2800" dirty="0">
                <a:solidFill>
                  <a:srgbClr val="FF3300"/>
                </a:solidFill>
              </a:rPr>
              <a:t>　清除</a:t>
            </a:r>
            <a:r>
              <a:rPr lang="en-US" altLang="zh-CN" sz="2800" dirty="0">
                <a:solidFill>
                  <a:srgbClr val="FF3300"/>
                </a:solidFill>
              </a:rPr>
              <a:t>x</a:t>
            </a:r>
            <a:r>
              <a:rPr lang="zh-CN" altLang="en-US" sz="2800" dirty="0" smtClean="0">
                <a:solidFill>
                  <a:srgbClr val="FF3300"/>
                </a:solidFill>
              </a:rPr>
              <a:t>的低</a:t>
            </a:r>
            <a:r>
              <a:rPr lang="en-US" altLang="zh-CN" sz="2800" dirty="0" smtClean="0">
                <a:solidFill>
                  <a:srgbClr val="FF3300"/>
                </a:solidFill>
              </a:rPr>
              <a:t>5</a:t>
            </a:r>
            <a:r>
              <a:rPr lang="zh-CN" altLang="en-US" sz="2800" dirty="0">
                <a:solidFill>
                  <a:srgbClr val="FF3300"/>
                </a:solidFill>
              </a:rPr>
              <a:t>位　*</a:t>
            </a:r>
            <a:r>
              <a:rPr lang="en-US" altLang="zh-CN" sz="2800" dirty="0">
                <a:solidFill>
                  <a:srgbClr val="FF3300"/>
                </a:solidFill>
              </a:rPr>
              <a:t>/ </a:t>
            </a:r>
            <a:endParaRPr lang="en-US" altLang="zh-CN" sz="2800" dirty="0">
              <a:solidFill>
                <a:srgbClr val="FF33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x |=0x1;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     即</a:t>
            </a:r>
            <a:r>
              <a:rPr lang="zh-CN" altLang="en-US" sz="2800" dirty="0"/>
              <a:t>：</a:t>
            </a:r>
            <a:r>
              <a:rPr lang="en-US" altLang="zh-CN" sz="2800" dirty="0"/>
              <a:t>x=x|0x1; /*</a:t>
            </a:r>
            <a:r>
              <a:rPr lang="zh-CN" altLang="en-US" sz="2800" dirty="0"/>
              <a:t>　将最后一位</a:t>
            </a:r>
            <a:r>
              <a:rPr lang="en-US" altLang="zh-CN" sz="2800" dirty="0"/>
              <a:t>(</a:t>
            </a:r>
            <a:r>
              <a:rPr lang="zh-CN" altLang="en-US" sz="2800" dirty="0"/>
              <a:t>即第</a:t>
            </a:r>
            <a:r>
              <a:rPr lang="en-US" altLang="zh-CN" sz="2800" dirty="0"/>
              <a:t>0</a:t>
            </a:r>
            <a:r>
              <a:rPr lang="zh-CN" altLang="en-US" sz="2800" dirty="0"/>
              <a:t>位</a:t>
            </a:r>
            <a:r>
              <a:rPr lang="en-US" altLang="zh-CN" sz="2800" dirty="0"/>
              <a:t>)</a:t>
            </a:r>
            <a:r>
              <a:rPr lang="zh-CN" altLang="en-US" sz="2800" dirty="0"/>
              <a:t>设置为</a:t>
            </a:r>
            <a:r>
              <a:rPr lang="en-US" altLang="zh-CN" sz="2800" dirty="0"/>
              <a:t>1</a:t>
            </a:r>
            <a:r>
              <a:rPr lang="zh-CN" altLang="en-US" sz="2800" dirty="0"/>
              <a:t>　*</a:t>
            </a:r>
            <a:r>
              <a:rPr lang="en-US" altLang="zh-CN" sz="2800" dirty="0"/>
              <a:t>/ 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x |=(0x1&lt;&lt;6);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    即</a:t>
            </a:r>
            <a:r>
              <a:rPr lang="zh-CN" altLang="en-US" sz="2800" dirty="0"/>
              <a:t>：</a:t>
            </a:r>
            <a:r>
              <a:rPr lang="en-US" altLang="zh-CN" sz="2800" dirty="0"/>
              <a:t>x=x|(0x1&lt;&lt;6); /*</a:t>
            </a:r>
            <a:r>
              <a:rPr lang="zh-CN" altLang="en-US" sz="2800" dirty="0"/>
              <a:t>　将</a:t>
            </a:r>
            <a:r>
              <a:rPr lang="en-US" altLang="zh-CN" sz="2800" dirty="0"/>
              <a:t>x</a:t>
            </a:r>
            <a:r>
              <a:rPr lang="zh-CN" altLang="en-US" sz="2800" dirty="0"/>
              <a:t>的第</a:t>
            </a:r>
            <a:r>
              <a:rPr lang="en-US" altLang="zh-CN" sz="2800" dirty="0"/>
              <a:t>6</a:t>
            </a:r>
            <a:r>
              <a:rPr lang="zh-CN" altLang="en-US" sz="2800" dirty="0"/>
              <a:t>位设置为</a:t>
            </a:r>
            <a:r>
              <a:rPr lang="en-US" altLang="zh-CN" sz="2800" dirty="0"/>
              <a:t>1</a:t>
            </a:r>
            <a:r>
              <a:rPr lang="zh-CN" altLang="en-US" sz="2800" dirty="0"/>
              <a:t>　*</a:t>
            </a:r>
            <a:r>
              <a:rPr lang="en-US" altLang="zh-CN" sz="2800" dirty="0"/>
              <a:t>/ </a:t>
            </a: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740352" y="328498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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686800" cy="5136232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示例：将某</a:t>
            </a:r>
            <a:r>
              <a:rPr lang="en-US" altLang="zh-CN" sz="2800" dirty="0"/>
              <a:t>32</a:t>
            </a:r>
            <a:r>
              <a:rPr lang="zh-CN" altLang="en-US" sz="2800" dirty="0"/>
              <a:t>位寄存器</a:t>
            </a:r>
            <a:r>
              <a:rPr lang="en-US" altLang="zh-CN" sz="2800" dirty="0"/>
              <a:t>R0</a:t>
            </a:r>
            <a:r>
              <a:rPr lang="zh-CN" altLang="en-US" sz="2800" dirty="0"/>
              <a:t>中的第</a:t>
            </a:r>
            <a:r>
              <a:rPr lang="en-US" altLang="zh-CN" sz="2800" dirty="0"/>
              <a:t>20</a:t>
            </a:r>
            <a:r>
              <a:rPr lang="zh-CN" altLang="en-US" sz="2800" dirty="0"/>
              <a:t>位、</a:t>
            </a:r>
            <a:r>
              <a:rPr lang="en-US" altLang="zh-CN" sz="2800" dirty="0"/>
              <a:t>25</a:t>
            </a:r>
            <a:r>
              <a:rPr lang="zh-CN" altLang="en-US" sz="2800" dirty="0"/>
              <a:t>位置为</a:t>
            </a:r>
            <a:r>
              <a:rPr lang="en-US" altLang="zh-CN" sz="2800" dirty="0"/>
              <a:t>1</a:t>
            </a:r>
            <a:r>
              <a:rPr lang="en-US" altLang="zh-CN" sz="2800" dirty="0">
                <a:sym typeface="+mn-ea"/>
              </a:rPr>
              <a:t>: </a:t>
            </a:r>
            <a:endParaRPr lang="zh-CN" altLang="en-US" sz="2800" dirty="0"/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方法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x </a:t>
            </a:r>
            <a:r>
              <a:rPr lang="en-US" altLang="zh-CN" sz="2800" dirty="0" smtClean="0">
                <a:solidFill>
                  <a:srgbClr val="FF0000"/>
                </a:solidFill>
              </a:rPr>
              <a:t>=   0x 02100000  </a:t>
            </a:r>
            <a:r>
              <a:rPr lang="en-US" altLang="zh-CN" sz="2800" dirty="0">
                <a:solidFill>
                  <a:srgbClr val="FF0000"/>
                </a:solidFill>
              </a:rPr>
              <a:t>;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</a:t>
            </a:r>
            <a:r>
              <a:rPr lang="en-US" altLang="zh-CN" sz="2800" dirty="0">
                <a:solidFill>
                  <a:srgbClr val="0000FF"/>
                </a:solidFill>
              </a:rPr>
              <a:t>// 000</a:t>
            </a: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zh-CN" sz="2800" dirty="0">
                <a:solidFill>
                  <a:srgbClr val="0000FF"/>
                </a:solidFill>
              </a:rPr>
              <a:t> 00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0 000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 0000 0000 0000 0000 0000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/>
              <a:t>R0 | = x; 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方法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</a:rPr>
              <a:t>x |= (0x1&lt;&lt;25) |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0x1&lt;&lt;28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</a:rPr>
              <a:t>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 smtClean="0"/>
              <a:t>    </a:t>
            </a:r>
            <a:endParaRPr lang="en-US" altLang="zh-CN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占位符 4419586"/>
          <p:cNvSpPr>
            <a:spLocks noGrp="1" noChangeArrowheads="1"/>
          </p:cNvSpPr>
          <p:nvPr>
            <p:ph type="body" idx="1"/>
          </p:nvPr>
        </p:nvSpPr>
        <p:spPr>
          <a:xfrm>
            <a:off x="428596" y="1412776"/>
            <a:ext cx="8247860" cy="295232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dirty="0" smtClean="0">
                <a:latin typeface="+mn-ea"/>
              </a:rPr>
              <a:t>    当</a:t>
            </a:r>
            <a:r>
              <a:rPr lang="en-US" altLang="zh-CN" sz="2800" dirty="0" smtClean="0">
                <a:latin typeface="+mn-ea"/>
              </a:rPr>
              <a:t>GCC</a:t>
            </a:r>
            <a:r>
              <a:rPr lang="zh-CN" altLang="en-US" sz="2800" dirty="0" smtClean="0">
                <a:latin typeface="+mn-ea"/>
              </a:rPr>
              <a:t>在编译过程中检查出错误，则中止编译；但检测到警告时却能继续编译生成可执行程序。</a:t>
            </a:r>
            <a:endParaRPr lang="zh-CN" altLang="en-US" sz="2800" dirty="0" smtClean="0">
              <a:latin typeface="+mn-ea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dirty="0" smtClean="0">
                <a:latin typeface="+mn-ea"/>
              </a:rPr>
              <a:t>    在众多的警告选项之中，最常用的是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-Wall</a:t>
            </a:r>
            <a:r>
              <a:rPr lang="zh-CN" altLang="en-US" sz="2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选</a:t>
            </a:r>
            <a:r>
              <a:rPr lang="zh-CN" altLang="en-US" sz="2800" dirty="0" smtClean="0">
                <a:latin typeface="+mn-ea"/>
              </a:rPr>
              <a:t>项。该选项能发现程序中一系列的常见错误警告。</a:t>
            </a:r>
            <a:endParaRPr lang="en-US" altLang="zh-CN" sz="2800" dirty="0" smtClean="0">
              <a:latin typeface="+mn-ea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>
                <a:latin typeface="+mn-ea"/>
              </a:rPr>
              <a:t>	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注：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-W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代表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</a:rPr>
              <a:t>warnning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all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代表所有的</a:t>
            </a:r>
            <a:endParaRPr lang="en-US" altLang="zh-CN" sz="28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警告功能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4649986"/>
          <p:cNvSpPr>
            <a:spLocks noGrp="1" noChangeArrowheads="1"/>
          </p:cNvSpPr>
          <p:nvPr>
            <p:ph type="body" idx="1"/>
          </p:nvPr>
        </p:nvSpPr>
        <p:spPr>
          <a:xfrm>
            <a:off x="785786" y="1142984"/>
            <a:ext cx="8358214" cy="5500725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举例如下：</a:t>
            </a:r>
            <a:endParaRPr lang="zh-CN" altLang="en-US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#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黑体" panose="02010600030101010101" pitchFamily="49" charset="-122"/>
              </a:rPr>
              <a:t>gcc -Wall </a:t>
            </a:r>
            <a:r>
              <a:rPr lang="en-US" altLang="zh-CN" sz="2000" dirty="0" err="1" smtClean="0">
                <a:solidFill>
                  <a:srgbClr val="FF0000"/>
                </a:solidFill>
                <a:latin typeface="宋体" panose="02010600030101010101" pitchFamily="2" charset="-122"/>
                <a:ea typeface="黑体" panose="02010600030101010101" pitchFamily="49" charset="-122"/>
              </a:rPr>
              <a:t>test.c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黑体" panose="02010600030101010101" pitchFamily="49" charset="-122"/>
              </a:rPr>
              <a:t> -o test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黑体" panose="02010600030101010101" pitchFamily="49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黑体" panose="02010600030101010101" pitchFamily="49" charset="-122"/>
              </a:rPr>
              <a:t>  </a:t>
            </a:r>
            <a:r>
              <a:rPr lang="zh-CN" altLang="en-US" sz="2000" dirty="0" smtClean="0">
                <a:latin typeface="宋体" panose="02010600030101010101" pitchFamily="2" charset="-122"/>
                <a:ea typeface="黑体" panose="02010600030101010101" pitchFamily="49" charset="-122"/>
              </a:rPr>
              <a:t>该选项相当于同时使用了下列所有的选项：</a:t>
            </a:r>
            <a:endParaRPr lang="zh-CN" altLang="en-US" sz="2000" dirty="0" smtClean="0">
              <a:latin typeface="宋体" panose="02010600030101010101" pitchFamily="2" charset="-122"/>
              <a:ea typeface="黑体" panose="02010600030101010101" pitchFamily="49" charset="-122"/>
            </a:endParaRP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0000CC"/>
                </a:solidFill>
                <a:latin typeface="+mn-ea"/>
              </a:rPr>
              <a:t> unused-function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：遇到仅声明过但尚未定义的静态函数时发出警告。</a:t>
            </a:r>
            <a:endParaRPr lang="zh-CN" altLang="en-US" sz="1600" b="0" dirty="0" smtClean="0">
              <a:solidFill>
                <a:srgbClr val="0000CC"/>
              </a:solidFill>
              <a:latin typeface="+mn-ea"/>
            </a:endParaRP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0000CC"/>
                </a:solidFill>
                <a:latin typeface="+mn-ea"/>
              </a:rPr>
              <a:t> unused-label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：遇到声明过但不使用的标号的警告。</a:t>
            </a:r>
            <a:endParaRPr lang="zh-CN" altLang="en-US" sz="1600" b="0" dirty="0" smtClean="0">
              <a:solidFill>
                <a:srgbClr val="0000CC"/>
              </a:solidFill>
              <a:latin typeface="+mn-ea"/>
            </a:endParaRP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0000CC"/>
                </a:solidFill>
                <a:latin typeface="+mn-ea"/>
              </a:rPr>
              <a:t> unused-parameter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：从未用过的函数参数的警告。</a:t>
            </a:r>
            <a:endParaRPr lang="en-US" altLang="zh-CN" sz="1600" b="0" dirty="0" smtClean="0">
              <a:solidFill>
                <a:srgbClr val="0000CC"/>
              </a:solidFill>
              <a:latin typeface="+mn-ea"/>
            </a:endParaRP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0000CC"/>
                </a:solidFill>
                <a:latin typeface="+mn-ea"/>
              </a:rPr>
              <a:t> unused-parameter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：从未用过的函数参数的警告。</a:t>
            </a:r>
            <a:endParaRPr lang="zh-CN" altLang="en-US" sz="1600" b="0" dirty="0" smtClean="0">
              <a:solidFill>
                <a:srgbClr val="0000CC"/>
              </a:solidFill>
              <a:latin typeface="+mn-ea"/>
            </a:endParaRP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0000CC"/>
                </a:solidFill>
                <a:latin typeface="+mn-ea"/>
              </a:rPr>
              <a:t> unused-variable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：在本地声明但从未用过的变量的警告。</a:t>
            </a:r>
            <a:endParaRPr lang="zh-CN" altLang="en-US" sz="1600" b="0" dirty="0" smtClean="0">
              <a:solidFill>
                <a:srgbClr val="0000CC"/>
              </a:solidFill>
              <a:latin typeface="+mn-ea"/>
            </a:endParaRP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0000CC"/>
                </a:solidFill>
                <a:latin typeface="+mn-ea"/>
              </a:rPr>
              <a:t> unused-value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：仅计算但从未用过的值的警告。</a:t>
            </a:r>
            <a:endParaRPr lang="zh-CN" altLang="en-US" sz="1600" b="0" dirty="0" smtClean="0">
              <a:solidFill>
                <a:srgbClr val="0000CC"/>
              </a:solidFill>
              <a:latin typeface="+mn-ea"/>
            </a:endParaRP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0000CC"/>
                </a:solidFill>
                <a:latin typeface="+mn-ea"/>
              </a:rPr>
              <a:t> Format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：检查对</a:t>
            </a:r>
            <a:r>
              <a:rPr lang="en-US" altLang="zh-CN" sz="1600" b="0" dirty="0" err="1" smtClean="0">
                <a:solidFill>
                  <a:srgbClr val="0000CC"/>
                </a:solidFill>
                <a:latin typeface="+mn-ea"/>
              </a:rPr>
              <a:t>printf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和</a:t>
            </a:r>
            <a:r>
              <a:rPr lang="en-US" altLang="zh-CN" sz="1600" b="0" dirty="0" err="1" smtClean="0">
                <a:solidFill>
                  <a:srgbClr val="0000CC"/>
                </a:solidFill>
                <a:latin typeface="+mn-ea"/>
              </a:rPr>
              <a:t>scanf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等函数的调用，确认各参数类型和格式串中的一致。</a:t>
            </a:r>
            <a:endParaRPr lang="zh-CN" altLang="en-US" sz="1600" b="0" dirty="0" smtClean="0">
              <a:solidFill>
                <a:srgbClr val="0000CC"/>
              </a:solidFill>
              <a:latin typeface="+mn-ea"/>
            </a:endParaRP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0000CC"/>
                </a:solidFill>
                <a:latin typeface="+mn-ea"/>
              </a:rPr>
              <a:t> implicit-</a:t>
            </a:r>
            <a:r>
              <a:rPr lang="en-US" altLang="zh-CN" sz="1600" b="0" dirty="0" err="1" smtClean="0">
                <a:solidFill>
                  <a:srgbClr val="0000CC"/>
                </a:solidFill>
                <a:latin typeface="+mn-ea"/>
              </a:rPr>
              <a:t>int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：警告没有规定类型的声明。</a:t>
            </a:r>
            <a:endParaRPr lang="zh-CN" altLang="en-US" sz="1600" b="0" dirty="0" smtClean="0">
              <a:solidFill>
                <a:srgbClr val="0000CC"/>
              </a:solidFill>
              <a:latin typeface="+mn-ea"/>
            </a:endParaRP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0000CC"/>
                </a:solidFill>
                <a:latin typeface="+mn-ea"/>
              </a:rPr>
              <a:t> implicit-function-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：在函数在未经声明就使用时给予警告。</a:t>
            </a:r>
            <a:endParaRPr lang="zh-CN" altLang="en-US" sz="1600" b="0" dirty="0" smtClean="0">
              <a:solidFill>
                <a:srgbClr val="0000CC"/>
              </a:solidFill>
              <a:latin typeface="+mn-ea"/>
            </a:endParaRP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0000CC"/>
                </a:solidFill>
                <a:latin typeface="+mn-ea"/>
              </a:rPr>
              <a:t> char-subscripts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：警告把</a:t>
            </a:r>
            <a:r>
              <a:rPr lang="en-US" altLang="zh-CN" sz="1600" b="0" dirty="0" smtClean="0">
                <a:solidFill>
                  <a:srgbClr val="0000CC"/>
                </a:solidFill>
                <a:latin typeface="+mn-ea"/>
              </a:rPr>
              <a:t>char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类型作为数组下标。</a:t>
            </a:r>
            <a:endParaRPr lang="zh-CN" altLang="en-US" sz="1600" b="0" dirty="0" smtClean="0">
              <a:solidFill>
                <a:srgbClr val="0000CC"/>
              </a:solidFill>
              <a:latin typeface="+mn-ea"/>
            </a:endParaRP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0000CC"/>
                </a:solidFill>
                <a:latin typeface="+mn-ea"/>
              </a:rPr>
              <a:t> missing-braces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：聚合初始化两边缺少大括号。</a:t>
            </a:r>
            <a:endParaRPr lang="zh-CN" altLang="en-US" sz="1600" b="0" dirty="0" smtClean="0">
              <a:solidFill>
                <a:srgbClr val="0000CC"/>
              </a:solidFill>
              <a:latin typeface="+mn-ea"/>
            </a:endParaRP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0000CC"/>
                </a:solidFill>
                <a:latin typeface="+mn-ea"/>
              </a:rPr>
              <a:t> Parentheses</a:t>
            </a:r>
            <a:r>
              <a:rPr lang="zh-CN" altLang="en-US" sz="1600" b="0" dirty="0" smtClean="0">
                <a:solidFill>
                  <a:srgbClr val="0000CC"/>
                </a:solidFill>
                <a:latin typeface="+mn-ea"/>
              </a:rPr>
              <a:t>：在某些情况下如果忽略了括号，编译器就发出警告。</a:t>
            </a:r>
            <a:endParaRPr lang="zh-CN" altLang="en-US" sz="1600" b="0" dirty="0" smtClean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警告功能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占位符 4652034"/>
          <p:cNvSpPr>
            <a:spLocks noGrp="1" noChangeArrowheads="1"/>
          </p:cNvSpPr>
          <p:nvPr>
            <p:ph type="body" idx="1"/>
          </p:nvPr>
        </p:nvSpPr>
        <p:spPr>
          <a:xfrm>
            <a:off x="785786" y="3786190"/>
            <a:ext cx="7500990" cy="2857520"/>
          </a:xfrm>
        </p:spPr>
        <p:txBody>
          <a:bodyPr/>
          <a:lstStyle/>
          <a:p>
            <a:pPr marL="0" indent="174625">
              <a:buNone/>
            </a:pPr>
            <a:r>
              <a:rPr lang="en-US" altLang="zh-CN" sz="2000" b="1" dirty="0" smtClean="0"/>
              <a:t>      </a:t>
            </a:r>
            <a:r>
              <a:rPr lang="zh-CN" altLang="en-US" sz="2000" b="1" dirty="0" smtClean="0">
                <a:latin typeface="黑体" panose="02010600030101010101" pitchFamily="49" charset="-122"/>
                <a:ea typeface="黑体" panose="02010600030101010101" pitchFamily="49" charset="-122"/>
              </a:rPr>
              <a:t>当</a:t>
            </a:r>
            <a:r>
              <a:rPr lang="en-US" altLang="zh-CN" sz="2000" b="1" dirty="0" smtClean="0">
                <a:latin typeface="黑体" panose="02010600030101010101" pitchFamily="49" charset="-122"/>
                <a:ea typeface="黑体" panose="02010600030101010101" pitchFamily="49" charset="-122"/>
              </a:rPr>
              <a:t>gcc</a:t>
            </a:r>
            <a:r>
              <a:rPr lang="zh-CN" altLang="en-US" sz="2000" b="1" dirty="0" smtClean="0">
                <a:latin typeface="黑体" panose="02010600030101010101" pitchFamily="49" charset="-122"/>
                <a:ea typeface="黑体" panose="02010600030101010101" pitchFamily="49" charset="-122"/>
              </a:rPr>
              <a:t>在编译不符合</a:t>
            </a:r>
            <a:r>
              <a:rPr lang="en-US" altLang="zh-CN" sz="2000" b="1" dirty="0" smtClean="0">
                <a:latin typeface="黑体" panose="02010600030101010101" pitchFamily="49" charset="-122"/>
                <a:ea typeface="黑体" panose="02010600030101010101" pitchFamily="49" charset="-122"/>
              </a:rPr>
              <a:t>ANSI/ISO C</a:t>
            </a:r>
            <a:r>
              <a:rPr lang="zh-CN" altLang="en-US" sz="2000" b="1" dirty="0" smtClean="0">
                <a:latin typeface="黑体" panose="02010600030101010101" pitchFamily="49" charset="-122"/>
                <a:ea typeface="黑体" panose="02010600030101010101" pitchFamily="49" charset="-122"/>
              </a:rPr>
              <a:t>语言标准的源代码时，如果加上了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-pedantic</a:t>
            </a:r>
            <a:r>
              <a:rPr lang="zh-CN" altLang="en-US" sz="2000" b="1" dirty="0" smtClean="0">
                <a:latin typeface="黑体" panose="02010600030101010101" pitchFamily="49" charset="-122"/>
                <a:ea typeface="黑体" panose="02010600030101010101" pitchFamily="49" charset="-122"/>
              </a:rPr>
              <a:t>选项，那么使用了扩展语法的地方将产生相应的警告信息：</a:t>
            </a:r>
            <a:r>
              <a:rPr lang="zh-CN" altLang="en-US" sz="2000" b="1" dirty="0" smtClean="0"/>
              <a:t> </a:t>
            </a:r>
            <a:endParaRPr lang="zh-CN" altLang="en-US" sz="2000" b="1" dirty="0" smtClean="0"/>
          </a:p>
          <a:p>
            <a:pPr marL="0" indent="174625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 #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gcc -pedantic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test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.c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-o </a:t>
            </a:r>
            <a:r>
              <a:rPr lang="en-US" altLang="zh-CN" sz="2000" dirty="0" smtClean="0">
                <a:solidFill>
                  <a:srgbClr val="C00000"/>
                </a:solidFill>
              </a:rPr>
              <a:t>test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0" indent="174625">
              <a:buNone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test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.c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: In function 'main':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0" indent="174625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test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.c:4: warning: ISO C89 does not support 'long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long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'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0" indent="174625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test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.c:3: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warning: return type of 'main' is not '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'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警告功能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" name="文本占位符 4651010"/>
          <p:cNvSpPr txBox="1">
            <a:spLocks noChangeArrowheads="1"/>
          </p:cNvSpPr>
          <p:nvPr/>
        </p:nvSpPr>
        <p:spPr bwMode="auto">
          <a:xfrm>
            <a:off x="899592" y="1142984"/>
            <a:ext cx="6315614" cy="26432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0000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lang="en-US" altLang="zh-CN" sz="2000" b="1" kern="0" dirty="0" smtClean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en-US" altLang="zh-CN" sz="2000" b="1" kern="0" dirty="0" err="1" smtClean="0">
                <a:solidFill>
                  <a:srgbClr val="C00000"/>
                </a:solidFill>
                <a:latin typeface="+mn-lt"/>
                <a:ea typeface="+mn-ea"/>
              </a:rPr>
              <a:t>warning.c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#include &lt;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long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("It is not standard C code!\n");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占位符 4657154"/>
          <p:cNvSpPr>
            <a:spLocks noGrp="1" noChangeArrowheads="1"/>
          </p:cNvSpPr>
          <p:nvPr>
            <p:ph type="body" idx="1"/>
          </p:nvPr>
        </p:nvSpPr>
        <p:spPr>
          <a:xfrm>
            <a:off x="642910" y="1357298"/>
            <a:ext cx="8033546" cy="4591982"/>
          </a:xfrm>
        </p:spPr>
        <p:txBody>
          <a:bodyPr/>
          <a:lstStyle/>
          <a:p>
            <a:pPr marL="0" indent="363855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en-US" altLang="zh-CN" sz="2400" b="1" dirty="0" smtClean="0">
                <a:latin typeface="+mn-ea"/>
              </a:rPr>
              <a:t>Gcc</a:t>
            </a:r>
            <a:r>
              <a:rPr lang="zh-CN" altLang="en-US" sz="2400" b="1" dirty="0" smtClean="0">
                <a:latin typeface="+mn-ea"/>
              </a:rPr>
              <a:t>用编译选项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-On</a:t>
            </a:r>
            <a:r>
              <a:rPr lang="zh-CN" altLang="en-US" sz="2400" b="1" dirty="0" smtClean="0">
                <a:latin typeface="+mn-ea"/>
              </a:rPr>
              <a:t>控制优化代码的生成，其中</a:t>
            </a:r>
            <a:r>
              <a:rPr lang="en-US" altLang="zh-CN" sz="2400" b="1" dirty="0" smtClean="0">
                <a:latin typeface="+mn-ea"/>
              </a:rPr>
              <a:t>n</a:t>
            </a:r>
            <a:r>
              <a:rPr lang="zh-CN" altLang="en-US" sz="2400" b="1" dirty="0" smtClean="0">
                <a:latin typeface="+mn-ea"/>
              </a:rPr>
              <a:t>是一个代表优化级别的整数。典型的范围是从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变化到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 smtClean="0">
              <a:latin typeface="+mn-ea"/>
            </a:endParaRPr>
          </a:p>
          <a:p>
            <a:pPr marL="0" indent="363855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）编译时使用选项</a:t>
            </a:r>
            <a:r>
              <a:rPr lang="en-US" altLang="zh-CN" sz="2400" b="1" dirty="0" smtClean="0">
                <a:latin typeface="+mn-ea"/>
              </a:rPr>
              <a:t>-O</a:t>
            </a:r>
            <a:r>
              <a:rPr lang="zh-CN" altLang="en-US" sz="2400" b="1" dirty="0" smtClean="0">
                <a:latin typeface="+mn-ea"/>
              </a:rPr>
              <a:t>可以告诉</a:t>
            </a:r>
            <a:r>
              <a:rPr lang="en-US" altLang="zh-CN" sz="2400" b="1" dirty="0" err="1" smtClean="0">
                <a:latin typeface="+mn-ea"/>
              </a:rPr>
              <a:t>gcc</a:t>
            </a:r>
            <a:r>
              <a:rPr lang="zh-CN" altLang="en-US" sz="2400" b="1" dirty="0" smtClean="0">
                <a:latin typeface="+mn-ea"/>
              </a:rPr>
              <a:t>同时减小代码的长度和执行时间，其效果等价于</a:t>
            </a:r>
            <a:r>
              <a:rPr lang="en-US" altLang="zh-CN" sz="2400" b="1" dirty="0" smtClean="0">
                <a:latin typeface="+mn-ea"/>
              </a:rPr>
              <a:t>-O1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 smtClean="0">
              <a:latin typeface="+mn-ea"/>
            </a:endParaRPr>
          </a:p>
          <a:p>
            <a:pPr marL="0" indent="363855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）选项</a:t>
            </a:r>
            <a:r>
              <a:rPr lang="en-US" altLang="zh-CN" sz="2400" b="1" dirty="0" smtClean="0">
                <a:latin typeface="+mn-ea"/>
              </a:rPr>
              <a:t>-O2</a:t>
            </a:r>
            <a:r>
              <a:rPr lang="zh-CN" altLang="en-US" sz="2400" b="1" dirty="0" smtClean="0">
                <a:latin typeface="+mn-ea"/>
              </a:rPr>
              <a:t>告诉</a:t>
            </a:r>
            <a:r>
              <a:rPr lang="en-US" altLang="zh-CN" sz="2400" b="1" dirty="0" smtClean="0">
                <a:latin typeface="+mn-ea"/>
              </a:rPr>
              <a:t>gcc</a:t>
            </a:r>
            <a:r>
              <a:rPr lang="zh-CN" altLang="en-US" sz="2400" b="1" dirty="0" smtClean="0">
                <a:latin typeface="+mn-ea"/>
              </a:rPr>
              <a:t>除了完成所有</a:t>
            </a:r>
            <a:r>
              <a:rPr lang="en-US" altLang="zh-CN" sz="2400" b="1" dirty="0" smtClean="0">
                <a:latin typeface="+mn-ea"/>
              </a:rPr>
              <a:t>-O1</a:t>
            </a:r>
            <a:r>
              <a:rPr lang="zh-CN" altLang="en-US" sz="2400" b="1" dirty="0" smtClean="0">
                <a:latin typeface="+mn-ea"/>
              </a:rPr>
              <a:t>级别的优化之外，同时还要进行一些额外的调整工作，如处理器指令调度等。</a:t>
            </a:r>
            <a:endParaRPr lang="zh-CN" altLang="en-US" sz="2400" b="1" dirty="0" smtClean="0">
              <a:latin typeface="+mn-ea"/>
            </a:endParaRPr>
          </a:p>
          <a:p>
            <a:pPr marL="0" indent="363855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4</a:t>
            </a:r>
            <a:r>
              <a:rPr lang="zh-CN" altLang="en-US" sz="2400" b="1" dirty="0" smtClean="0">
                <a:latin typeface="+mn-ea"/>
              </a:rPr>
              <a:t>）选项</a:t>
            </a:r>
            <a:r>
              <a:rPr lang="en-US" altLang="zh-CN" sz="2400" b="1" dirty="0" smtClean="0">
                <a:latin typeface="+mn-ea"/>
              </a:rPr>
              <a:t>-O3</a:t>
            </a:r>
            <a:r>
              <a:rPr lang="zh-CN" altLang="en-US" sz="2400" b="1" dirty="0" smtClean="0">
                <a:latin typeface="+mn-ea"/>
              </a:rPr>
              <a:t>则除了完成所有</a:t>
            </a:r>
            <a:r>
              <a:rPr lang="en-US" altLang="zh-CN" sz="2400" b="1" dirty="0" smtClean="0">
                <a:latin typeface="+mn-ea"/>
              </a:rPr>
              <a:t>-O2</a:t>
            </a:r>
            <a:r>
              <a:rPr lang="zh-CN" altLang="en-US" sz="2400" b="1" dirty="0" smtClean="0">
                <a:latin typeface="+mn-ea"/>
              </a:rPr>
              <a:t>级别的优化之外，还包括循环展开和其他一些与处理器特性相关的优化工作。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4.1.4 GCC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代码优化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占位符 4656130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1"/>
            <a:ext cx="8643934" cy="4143404"/>
          </a:xfrm>
        </p:spPr>
        <p:txBody>
          <a:bodyPr/>
          <a:lstStyle/>
          <a:p>
            <a:pPr>
              <a:lnSpc>
                <a:spcPct val="85000"/>
              </a:lnSpc>
              <a:buNone/>
            </a:pPr>
            <a:r>
              <a:rPr lang="zh-CN" altLang="en-US" sz="2000" b="1" dirty="0" smtClean="0">
                <a:solidFill>
                  <a:srgbClr val="C00000"/>
                </a:solidFill>
              </a:rPr>
              <a:t>例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count.c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stdio.h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&gt;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main(void)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{    double counter; 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      double result; 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      double temp; 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    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for (counter=0; counter&lt;4000.0*4000.0*4000.0/20.0+2030; counter+=(5-3+2+1)/4)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      {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               temp = counter / 1239; 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               result = counter;    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      } 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printf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("Result is %lf\n", result); 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      return 0;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}</a:t>
            </a:r>
            <a:endParaRPr lang="en-US" altLang="zh-CN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4.1.4 GCC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代码优化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占位符 4658178"/>
          <p:cNvSpPr>
            <a:spLocks noGrp="1" noChangeArrowheads="1"/>
          </p:cNvSpPr>
          <p:nvPr>
            <p:ph type="body" idx="1"/>
          </p:nvPr>
        </p:nvSpPr>
        <p:spPr>
          <a:xfrm>
            <a:off x="500034" y="1142984"/>
            <a:ext cx="8104414" cy="5022320"/>
          </a:xfrm>
          <a:ln w="38100">
            <a:noFill/>
            <a:prstDash val="solid"/>
          </a:ln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>
                <a:latin typeface="+mn-ea"/>
              </a:rPr>
              <a:t>不加任何优化选项进行编译： </a:t>
            </a:r>
            <a:endParaRPr lang="zh-CN" altLang="en-US" sz="2400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#  gcc -Wall </a:t>
            </a:r>
            <a:r>
              <a:rPr lang="en-US" altLang="zh-CN" sz="2400" dirty="0" err="1" smtClean="0">
                <a:solidFill>
                  <a:srgbClr val="C00000"/>
                </a:solidFill>
                <a:latin typeface="+mn-ea"/>
              </a:rPr>
              <a:t>count.c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 -o count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>
                <a:latin typeface="+mn-ea"/>
              </a:rPr>
              <a:t>借助</a:t>
            </a:r>
            <a:r>
              <a:rPr lang="en-US" altLang="zh-CN" sz="2400" dirty="0" smtClean="0">
                <a:latin typeface="+mn-ea"/>
              </a:rPr>
              <a:t>Linux</a:t>
            </a:r>
            <a:r>
              <a:rPr lang="zh-CN" altLang="en-US" sz="2400" dirty="0" smtClean="0">
                <a:latin typeface="+mn-ea"/>
              </a:rPr>
              <a:t>提供的</a:t>
            </a:r>
            <a:r>
              <a:rPr lang="en-US" altLang="zh-CN" sz="2400" dirty="0" smtClean="0">
                <a:latin typeface="+mn-ea"/>
              </a:rPr>
              <a:t>time</a:t>
            </a:r>
            <a:r>
              <a:rPr lang="zh-CN" altLang="en-US" sz="2400" dirty="0" smtClean="0">
                <a:latin typeface="+mn-ea"/>
              </a:rPr>
              <a:t>命令，可以统计出该程序在运行时所需要的时间： 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#  time ./count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Result is 3200002029.000000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real	0m13.684s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user	0m13.553s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sys	0m0.016s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4.1.4 GCC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代码优化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659202"/>
          <p:cNvSpPr txBox="1">
            <a:spLocks noChangeArrowheads="1"/>
          </p:cNvSpPr>
          <p:nvPr/>
        </p:nvSpPr>
        <p:spPr bwMode="auto">
          <a:xfrm>
            <a:off x="323528" y="1556792"/>
            <a:ext cx="7560840" cy="2714644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</a:rPr>
              <a:t>使用优化选项来对代码进行优化处理：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#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gcc -Wall -O2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count.c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 -o count2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</a:rPr>
              <a:t>在同样的条件下再次测试一下运行时间：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0000"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#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time ./count2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0000"/>
            </a:pPr>
            <a:r>
              <a:rPr lang="en-US" altLang="zh-CN" sz="2400" b="1" kern="0" dirty="0" smtClean="0">
                <a:solidFill>
                  <a:srgbClr val="C00000"/>
                </a:solidFill>
                <a:latin typeface="+mn-ea"/>
                <a:ea typeface="+mn-ea"/>
              </a:rPr>
              <a:t>Result is 3200002029.000000</a:t>
            </a:r>
            <a:endParaRPr lang="en-US" altLang="zh-CN" sz="2400" b="1" kern="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0000"/>
            </a:pPr>
            <a:r>
              <a:rPr lang="en-US" altLang="zh-CN" sz="2400" b="1" kern="0" dirty="0" smtClean="0">
                <a:solidFill>
                  <a:srgbClr val="C00000"/>
                </a:solidFill>
                <a:latin typeface="+mn-ea"/>
                <a:ea typeface="+mn-ea"/>
              </a:rPr>
              <a:t>real	0m5.479s</a:t>
            </a:r>
            <a:endParaRPr lang="en-US" altLang="zh-CN" sz="2400" b="1" kern="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0000"/>
            </a:pPr>
            <a:r>
              <a:rPr lang="en-US" altLang="zh-CN" sz="2400" b="1" kern="0" dirty="0" smtClean="0">
                <a:solidFill>
                  <a:srgbClr val="C00000"/>
                </a:solidFill>
                <a:latin typeface="+mn-ea"/>
                <a:ea typeface="+mn-ea"/>
              </a:rPr>
              <a:t>user	0m5.404s</a:t>
            </a:r>
            <a:endParaRPr lang="en-US" altLang="zh-CN" sz="2400" b="1" kern="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0000"/>
            </a:pPr>
            <a:r>
              <a:rPr lang="en-US" altLang="zh-CN" sz="2400" b="1" kern="0" dirty="0" smtClean="0">
                <a:solidFill>
                  <a:srgbClr val="C00000"/>
                </a:solidFill>
                <a:latin typeface="+mn-ea"/>
                <a:ea typeface="+mn-ea"/>
              </a:rPr>
              <a:t>sys 	0m0.000s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5500694" y="4071942"/>
          <a:ext cx="1857388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4.1.4 GCC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代码优化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 0.12254 L 0.104 -0.213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-1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1412776"/>
            <a:ext cx="2497672" cy="648072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0000CC"/>
                </a:solidFill>
              </a:rPr>
              <a:t>What </a:t>
            </a:r>
            <a:r>
              <a:rPr lang="en-US" altLang="zh-CN" sz="2800" dirty="0">
                <a:solidFill>
                  <a:srgbClr val="0000CC"/>
                </a:solidFill>
              </a:rPr>
              <a:t>is GDB?</a:t>
            </a:r>
            <a:br>
              <a:rPr lang="en-US" altLang="zh-CN" sz="2800" dirty="0">
                <a:solidFill>
                  <a:srgbClr val="0000CC"/>
                </a:solidFill>
              </a:rPr>
            </a:br>
            <a:endParaRPr lang="zh-CN" altLang="en-US" sz="2000" kern="12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04" y="1916832"/>
            <a:ext cx="89289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+mn-lt"/>
              </a:rPr>
              <a:t>GDB, the GNU Project debugger, allows you to see what is going on `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</a:rPr>
              <a:t>inside‘ 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</a:rPr>
              <a:t>another program while it executes.</a:t>
            </a:r>
            <a:br>
              <a:rPr lang="en-US" altLang="zh-CN" sz="2200" b="1" dirty="0">
                <a:solidFill>
                  <a:srgbClr val="0000CC"/>
                </a:solidFill>
                <a:latin typeface="+mn-lt"/>
              </a:rPr>
            </a:br>
            <a:r>
              <a:rPr lang="en-US" altLang="zh-CN" sz="2200" dirty="0">
                <a:solidFill>
                  <a:srgbClr val="0000CC"/>
                </a:solidFill>
                <a:latin typeface="+mn-lt"/>
              </a:rPr>
              <a:t>GDB can do four main kinds of things to help you catch bugs in the act:</a:t>
            </a:r>
            <a:br>
              <a:rPr lang="en-US" altLang="zh-CN" sz="2200" dirty="0">
                <a:solidFill>
                  <a:srgbClr val="0000CC"/>
                </a:solidFill>
                <a:latin typeface="+mn-lt"/>
              </a:rPr>
            </a:br>
            <a:r>
              <a:rPr lang="en-US" altLang="zh-CN" sz="2200" i="1" dirty="0">
                <a:solidFill>
                  <a:srgbClr val="0000CC"/>
                </a:solidFill>
              </a:rPr>
              <a:t> </a:t>
            </a:r>
            <a:r>
              <a:rPr lang="en-US" altLang="zh-CN" sz="2200" i="1" dirty="0" smtClean="0">
                <a:solidFill>
                  <a:srgbClr val="0000CC"/>
                </a:solidFill>
              </a:rPr>
              <a:t>  </a:t>
            </a:r>
            <a:r>
              <a:rPr lang="en-US" altLang="zh-CN" sz="2200" dirty="0" smtClean="0">
                <a:solidFill>
                  <a:srgbClr val="0000CC"/>
                </a:solidFill>
              </a:rPr>
              <a:t>(1) </a:t>
            </a:r>
            <a:r>
              <a:rPr lang="en-US" altLang="zh-CN" sz="2200" i="1" dirty="0" smtClean="0">
                <a:solidFill>
                  <a:srgbClr val="0000CC"/>
                </a:solidFill>
                <a:latin typeface="+mn-lt"/>
              </a:rPr>
              <a:t>Start your program, specifying anything that might affect its behavior.</a:t>
            </a:r>
            <a:br>
              <a:rPr lang="en-US" altLang="zh-CN" sz="2200" i="1" dirty="0" smtClean="0">
                <a:solidFill>
                  <a:srgbClr val="0000CC"/>
                </a:solidFill>
                <a:latin typeface="+mn-lt"/>
              </a:rPr>
            </a:br>
            <a:r>
              <a:rPr lang="en-US" altLang="zh-CN" sz="2200" i="1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sz="2200" dirty="0" smtClean="0">
                <a:solidFill>
                  <a:srgbClr val="0000CC"/>
                </a:solidFill>
              </a:rPr>
              <a:t>(</a:t>
            </a:r>
            <a:r>
              <a:rPr lang="en-US" altLang="zh-CN" sz="220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en-US" altLang="zh-CN" sz="2200" dirty="0" smtClean="0">
                <a:solidFill>
                  <a:srgbClr val="0000CC"/>
                </a:solidFill>
              </a:rPr>
              <a:t>) </a:t>
            </a:r>
            <a:r>
              <a:rPr lang="en-US" altLang="zh-CN" sz="2200" i="1" dirty="0" smtClean="0">
                <a:solidFill>
                  <a:srgbClr val="0000CC"/>
                </a:solidFill>
                <a:latin typeface="+mn-lt"/>
              </a:rPr>
              <a:t>Make your program stop on specified conditions.</a:t>
            </a:r>
            <a:br>
              <a:rPr lang="en-US" altLang="zh-CN" sz="2200" i="1" dirty="0" smtClean="0">
                <a:solidFill>
                  <a:srgbClr val="0000CC"/>
                </a:solidFill>
                <a:latin typeface="+mn-lt"/>
              </a:rPr>
            </a:br>
            <a:r>
              <a:rPr lang="en-US" altLang="zh-CN" sz="2200" i="1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sz="2200" dirty="0" smtClean="0">
                <a:solidFill>
                  <a:srgbClr val="0000CC"/>
                </a:solidFill>
              </a:rPr>
              <a:t>(</a:t>
            </a:r>
            <a:r>
              <a:rPr lang="en-US" altLang="zh-CN" sz="2200" dirty="0" smtClean="0">
                <a:solidFill>
                  <a:srgbClr val="0000CC"/>
                </a:solidFill>
                <a:latin typeface="+mn-lt"/>
              </a:rPr>
              <a:t>3</a:t>
            </a:r>
            <a:r>
              <a:rPr lang="en-US" altLang="zh-CN" sz="2200" dirty="0" smtClean="0">
                <a:solidFill>
                  <a:srgbClr val="0000CC"/>
                </a:solidFill>
              </a:rPr>
              <a:t>) </a:t>
            </a:r>
            <a:r>
              <a:rPr lang="en-US" altLang="zh-CN" sz="2200" i="1" dirty="0" smtClean="0">
                <a:solidFill>
                  <a:srgbClr val="0000CC"/>
                </a:solidFill>
                <a:latin typeface="+mn-lt"/>
              </a:rPr>
              <a:t>Examine what has happened, when your program has stopped.</a:t>
            </a:r>
            <a:br>
              <a:rPr lang="en-US" altLang="zh-CN" sz="2200" i="1" dirty="0" smtClean="0">
                <a:solidFill>
                  <a:srgbClr val="0000CC"/>
                </a:solidFill>
                <a:latin typeface="+mn-lt"/>
              </a:rPr>
            </a:br>
            <a:r>
              <a:rPr lang="en-US" altLang="zh-CN" sz="2200" i="1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sz="2200" dirty="0" smtClean="0">
                <a:solidFill>
                  <a:srgbClr val="0000CC"/>
                </a:solidFill>
              </a:rPr>
              <a:t>(</a:t>
            </a:r>
            <a:r>
              <a:rPr lang="en-US" altLang="zh-CN" sz="2200" dirty="0" smtClean="0">
                <a:solidFill>
                  <a:srgbClr val="0000CC"/>
                </a:solidFill>
                <a:latin typeface="+mn-lt"/>
              </a:rPr>
              <a:t>4</a:t>
            </a:r>
            <a:r>
              <a:rPr lang="en-US" altLang="zh-CN" sz="2200" dirty="0" smtClean="0">
                <a:solidFill>
                  <a:srgbClr val="0000CC"/>
                </a:solidFill>
              </a:rPr>
              <a:t>) </a:t>
            </a:r>
            <a:r>
              <a:rPr lang="en-US" altLang="zh-CN" sz="2200" i="1" dirty="0" smtClean="0">
                <a:solidFill>
                  <a:srgbClr val="0000CC"/>
                </a:solidFill>
                <a:latin typeface="+mn-lt"/>
              </a:rPr>
              <a:t>Change things in your program, so you can experiment with correcting the effects of one bug and go on to learn about another.</a:t>
            </a:r>
            <a:endParaRPr lang="zh-CN" altLang="en-US" sz="2200" i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4.1.5 GDB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调试工具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2400" y="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85801" y="1484784"/>
            <a:ext cx="7486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CC"/>
                </a:solidFill>
                <a:latin typeface="+mn-lt"/>
                <a:ea typeface="+mn-ea"/>
              </a:rPr>
              <a:t>GDB</a:t>
            </a:r>
            <a:r>
              <a:rPr lang="zh-CN" altLang="en-US" sz="2400" b="1" dirty="0" smtClean="0">
                <a:solidFill>
                  <a:srgbClr val="0000CC"/>
                </a:solidFill>
                <a:latin typeface="+mn-lt"/>
                <a:ea typeface="+mn-ea"/>
              </a:rPr>
              <a:t>程序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+mn-ea"/>
              </a:rPr>
              <a:t>调试的对象是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可执行文件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+mn-ea"/>
              </a:rPr>
              <a:t>，如果要让产生的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可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执行文件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+mn-ea"/>
              </a:rPr>
              <a:t>可以用来调试，需要在执行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GCC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+mn-ea"/>
              </a:rPr>
              <a:t>指令编译程序时，</a:t>
            </a:r>
            <a:r>
              <a:rPr lang="zh-CN" altLang="en-US" sz="2400" b="1" dirty="0" smtClean="0">
                <a:solidFill>
                  <a:srgbClr val="0000CC"/>
                </a:solidFill>
                <a:latin typeface="+mn-lt"/>
                <a:ea typeface="+mn-ea"/>
              </a:rPr>
              <a:t>加上</a:t>
            </a:r>
            <a:r>
              <a:rPr lang="en-US" altLang="zh-CN" sz="2400" b="1" dirty="0" smtClean="0">
                <a:solidFill>
                  <a:srgbClr val="0000CC"/>
                </a:solidFill>
                <a:latin typeface="+mn-lt"/>
                <a:ea typeface="+mn-ea"/>
              </a:rPr>
              <a:t>-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g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+mn-ea"/>
              </a:rPr>
              <a:t>参数，这样才可用</a:t>
            </a:r>
            <a:r>
              <a:rPr lang="en-US" altLang="zh-CN" sz="2400" b="1" dirty="0" err="1">
                <a:solidFill>
                  <a:srgbClr val="0000CC"/>
                </a:solidFill>
                <a:latin typeface="+mn-lt"/>
                <a:ea typeface="+mn-ea"/>
              </a:rPr>
              <a:t>gdb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+mn-ea"/>
              </a:rPr>
              <a:t>来调试该可执行文件。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CC"/>
                </a:solidFill>
                <a:latin typeface="+mn-lt"/>
                <a:ea typeface="+mn-ea"/>
              </a:rPr>
              <a:t>例： 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+mn-ea"/>
              </a:rPr>
              <a:t>#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  <a:ea typeface="+mn-ea"/>
              </a:rPr>
              <a:t>gcc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+mn-ea"/>
              </a:rPr>
              <a:t>  </a:t>
            </a:r>
            <a:r>
              <a:rPr lang="en-US" altLang="zh-CN" sz="3600" b="1" dirty="0">
                <a:solidFill>
                  <a:srgbClr val="FF0000"/>
                </a:solidFill>
                <a:latin typeface="+mn-lt"/>
                <a:ea typeface="+mn-ea"/>
              </a:rPr>
              <a:t>-</a:t>
            </a:r>
            <a:r>
              <a:rPr lang="en-US" altLang="zh-CN" sz="3600" b="1" dirty="0" smtClean="0">
                <a:solidFill>
                  <a:srgbClr val="FF0000"/>
                </a:solidFill>
                <a:latin typeface="+mn-lt"/>
                <a:ea typeface="+mn-ea"/>
              </a:rPr>
              <a:t>g 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+mn-ea"/>
              </a:rPr>
              <a:t>test.c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  –o  test</a:t>
            </a:r>
            <a:endParaRPr lang="en-US" altLang="zh-CN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4.1.5 GDB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调试工具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714488"/>
            <a:ext cx="7000924" cy="34290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4.1 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嵌入式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Linux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编译器</a:t>
            </a:r>
            <a:endParaRPr lang="en-US" altLang="zh-CN" sz="32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4.2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文件包含</a:t>
            </a:r>
            <a:endParaRPr lang="zh-CN" altLang="en-US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4.3 Make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命令和</a:t>
            </a:r>
            <a:r>
              <a:rPr lang="en-US" altLang="zh-CN" sz="3200" b="1" kern="0" dirty="0" err="1" smtClean="0">
                <a:solidFill>
                  <a:srgbClr val="0000CC"/>
                </a:solidFill>
                <a:latin typeface="+mn-lt"/>
                <a:ea typeface="+mn-ea"/>
              </a:rPr>
              <a:t>makefile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工程管理</a:t>
            </a:r>
            <a:endParaRPr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4.4 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</a:t>
            </a: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Linux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汇编语言程序设计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4.5 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</a:t>
            </a: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Linux Shell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编程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4.6 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位运算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4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章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嵌入式程序设计基础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512" y="999892"/>
            <a:ext cx="4752528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#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include &lt;</a:t>
            </a:r>
            <a:r>
              <a:rPr lang="en-US" altLang="zh-CN" sz="2200" b="1" dirty="0" err="1">
                <a:solidFill>
                  <a:srgbClr val="0000CC"/>
                </a:solidFill>
                <a:latin typeface="+mn-lt"/>
                <a:ea typeface="+mn-ea"/>
              </a:rPr>
              <a:t>stdio.h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&gt;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0000CC"/>
                </a:solidFill>
                <a:latin typeface="+mn-lt"/>
                <a:ea typeface="+mn-ea"/>
              </a:rPr>
              <a:t>i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lt"/>
                <a:ea typeface="+mn-ea"/>
              </a:rPr>
              <a:t>nt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main(void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)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{ 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lt"/>
                <a:ea typeface="+mn-ea"/>
              </a:rPr>
              <a:t>int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lt"/>
                <a:ea typeface="+mn-ea"/>
              </a:rPr>
              <a:t>i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, </a:t>
            </a:r>
            <a:r>
              <a:rPr lang="en-US" altLang="zh-CN" sz="2200" b="1" dirty="0" err="1">
                <a:solidFill>
                  <a:srgbClr val="0000CC"/>
                </a:solidFill>
                <a:latin typeface="+mn-lt"/>
                <a:ea typeface="+mn-ea"/>
              </a:rPr>
              <a:t>limit,result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=0;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   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lt"/>
                <a:ea typeface="+mn-ea"/>
              </a:rPr>
              <a:t>int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en-US" altLang="zh-CN" sz="2200" b="1" dirty="0" err="1">
                <a:solidFill>
                  <a:srgbClr val="0000CC"/>
                </a:solidFill>
                <a:latin typeface="+mn-lt"/>
                <a:ea typeface="+mn-ea"/>
              </a:rPr>
              <a:t>getlim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(void);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   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limit=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lt"/>
                <a:ea typeface="+mn-ea"/>
              </a:rPr>
              <a:t>getlim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();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   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for (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lt"/>
                <a:ea typeface="+mn-ea"/>
              </a:rPr>
              <a:t>i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=1;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lt"/>
                <a:ea typeface="+mn-ea"/>
              </a:rPr>
              <a:t>i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&lt;=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limit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;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lt"/>
                <a:ea typeface="+mn-ea"/>
              </a:rPr>
              <a:t>i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++)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     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    result=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lt"/>
                <a:ea typeface="+mn-ea"/>
              </a:rPr>
              <a:t>result+i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;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   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lt"/>
                <a:ea typeface="+mn-ea"/>
              </a:rPr>
              <a:t>printf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(“The result is %d\</a:t>
            </a:r>
            <a:r>
              <a:rPr lang="en-US" altLang="zh-CN" sz="2200" b="1" dirty="0" err="1">
                <a:solidFill>
                  <a:srgbClr val="0000CC"/>
                </a:solidFill>
                <a:latin typeface="+mn-lt"/>
                <a:ea typeface="+mn-ea"/>
              </a:rPr>
              <a:t>n”,result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);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}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7667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实例程序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716016" y="999892"/>
            <a:ext cx="4139952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err="1" smtClean="0">
                <a:solidFill>
                  <a:srgbClr val="0000CC"/>
                </a:solidFill>
                <a:latin typeface="+mn-lt"/>
                <a:ea typeface="+mn-ea"/>
              </a:rPr>
              <a:t>int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en-US" altLang="zh-CN" sz="2200" b="1" dirty="0" err="1">
                <a:solidFill>
                  <a:srgbClr val="0000CC"/>
                </a:solidFill>
                <a:latin typeface="+mn-lt"/>
                <a:ea typeface="+mn-ea"/>
              </a:rPr>
              <a:t>getlim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(void)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{ </a:t>
            </a:r>
            <a:endParaRPr lang="en-US" altLang="zh-CN" sz="2200" b="1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 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lt"/>
                <a:ea typeface="+mn-ea"/>
              </a:rPr>
              <a:t>int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en-US" altLang="zh-CN" sz="2200" b="1" dirty="0" err="1">
                <a:solidFill>
                  <a:srgbClr val="0000CC"/>
                </a:solidFill>
                <a:latin typeface="+mn-lt"/>
                <a:ea typeface="+mn-ea"/>
              </a:rPr>
              <a:t>rvalue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;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   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lt"/>
                <a:ea typeface="+mn-ea"/>
              </a:rPr>
              <a:t>printf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(“Please input a value:”);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   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lt"/>
                <a:ea typeface="+mn-ea"/>
              </a:rPr>
              <a:t>scanf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(“%d”,&amp;</a:t>
            </a:r>
            <a:r>
              <a:rPr lang="en-US" altLang="zh-CN" sz="2200" b="1" dirty="0" err="1">
                <a:solidFill>
                  <a:srgbClr val="0000CC"/>
                </a:solidFill>
                <a:latin typeface="+mn-lt"/>
                <a:ea typeface="+mn-ea"/>
              </a:rPr>
              <a:t>rvalue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);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   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 return </a:t>
            </a:r>
            <a:r>
              <a:rPr lang="en-US" altLang="zh-CN" sz="2200" b="1" dirty="0" err="1">
                <a:solidFill>
                  <a:srgbClr val="0000CC"/>
                </a:solidFill>
                <a:latin typeface="+mn-lt"/>
                <a:ea typeface="+mn-ea"/>
              </a:rPr>
              <a:t>rvalue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+mn-ea"/>
              </a:rPr>
              <a:t>;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0000CC"/>
                </a:solidFill>
                <a:latin typeface="+mn-lt"/>
                <a:ea typeface="+mn-ea"/>
              </a:rPr>
              <a:t>}</a:t>
            </a:r>
            <a:endParaRPr lang="en-US" altLang="zh-CN" sz="22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6092" y="5229200"/>
            <a:ext cx="80503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rgbClr val="0000CC"/>
              </a:solidFill>
              <a:latin typeface="+mn-lt"/>
              <a:ea typeface="+mn-ea"/>
            </a:endParaRPr>
          </a:p>
          <a:p>
            <a:r>
              <a:rPr lang="zh-CN" altLang="en-US" sz="2400" b="1" dirty="0">
                <a:solidFill>
                  <a:srgbClr val="0000CC"/>
                </a:solidFill>
                <a:latin typeface="+mn-lt"/>
                <a:ea typeface="+mn-ea"/>
              </a:rPr>
              <a:t>执行</a:t>
            </a:r>
            <a:r>
              <a:rPr lang="zh-CN" altLang="en-US" sz="2400" b="1" dirty="0" smtClean="0">
                <a:solidFill>
                  <a:srgbClr val="0000CC"/>
                </a:solidFill>
                <a:latin typeface="+mn-lt"/>
                <a:ea typeface="+mn-ea"/>
              </a:rPr>
              <a:t>指令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+mn-ea"/>
              </a:rPr>
              <a:t>，</a:t>
            </a:r>
            <a:r>
              <a:rPr lang="zh-CN" altLang="en-US" sz="2400" b="1" dirty="0" smtClean="0">
                <a:solidFill>
                  <a:srgbClr val="0000CC"/>
                </a:solidFill>
                <a:latin typeface="+mn-lt"/>
                <a:ea typeface="+mn-ea"/>
              </a:rPr>
              <a:t>编译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+mn-lt"/>
                <a:ea typeface="+mn-ea"/>
              </a:rPr>
              <a:t>test.c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+mn-ea"/>
              </a:rPr>
              <a:t>程序，并</a:t>
            </a:r>
            <a:r>
              <a:rPr lang="zh-CN" altLang="en-US" sz="2400" b="1" dirty="0" smtClean="0">
                <a:solidFill>
                  <a:srgbClr val="0000CC"/>
                </a:solidFill>
                <a:latin typeface="+mn-lt"/>
                <a:ea typeface="+mn-ea"/>
              </a:rPr>
              <a:t>产生</a:t>
            </a:r>
            <a:r>
              <a:rPr lang="en-US" altLang="zh-CN" sz="2400" b="1" dirty="0" smtClean="0">
                <a:solidFill>
                  <a:srgbClr val="0000CC"/>
                </a:solidFill>
                <a:latin typeface="+mn-lt"/>
                <a:ea typeface="+mn-ea"/>
              </a:rPr>
              <a:t>test</a:t>
            </a:r>
            <a:r>
              <a:rPr lang="zh-CN" altLang="en-US" sz="2400" b="1" dirty="0" smtClean="0">
                <a:solidFill>
                  <a:srgbClr val="0000CC"/>
                </a:solidFill>
                <a:latin typeface="+mn-lt"/>
                <a:ea typeface="+mn-ea"/>
              </a:rPr>
              <a:t>可执行文件：</a:t>
            </a:r>
            <a:endParaRPr lang="en-US" altLang="zh-CN" sz="2400" b="1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+mn-ea"/>
              </a:rPr>
              <a:t>$</a:t>
            </a:r>
            <a:r>
              <a:rPr lang="en-US" altLang="zh-CN" sz="2400" b="1" dirty="0" err="1">
                <a:solidFill>
                  <a:srgbClr val="C00000"/>
                </a:solidFill>
                <a:latin typeface="+mn-lt"/>
                <a:ea typeface="+mn-ea"/>
              </a:rPr>
              <a:t>gcc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 –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+mn-ea"/>
              </a:rPr>
              <a:t>g 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+mn-lt"/>
                <a:ea typeface="+mn-ea"/>
              </a:rPr>
              <a:t>test.c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+mn-ea"/>
              </a:rPr>
              <a:t>  –o  test 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04256"/>
            <a:ext cx="7772400" cy="444204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要</a:t>
            </a:r>
            <a:r>
              <a:rPr lang="zh-CN" altLang="en-US" sz="2400" dirty="0"/>
              <a:t>利用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调试程序，请在执行</a:t>
            </a:r>
            <a:r>
              <a:rPr lang="en-US" altLang="zh-CN" sz="2400" dirty="0"/>
              <a:t>GDB</a:t>
            </a:r>
            <a:r>
              <a:rPr lang="zh-CN" altLang="en-US" sz="2400" dirty="0"/>
              <a:t>指令时，加上要调试的可</a:t>
            </a:r>
            <a:r>
              <a:rPr lang="zh-CN" altLang="en-US" sz="2400" dirty="0">
                <a:solidFill>
                  <a:srgbClr val="FF0000"/>
                </a:solidFill>
              </a:rPr>
              <a:t>执行</a:t>
            </a:r>
            <a:r>
              <a:rPr lang="zh-CN" altLang="en-US" sz="2400" dirty="0"/>
              <a:t>文件名。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   </a:t>
            </a:r>
            <a:r>
              <a:rPr lang="zh-CN" altLang="en-US" sz="2400" dirty="0" smtClean="0">
                <a:solidFill>
                  <a:srgbClr val="C00000"/>
                </a:solidFill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</a:rPr>
              <a:t>$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 test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 smtClean="0">
                <a:solidFill>
                  <a:srgbClr val="C00000"/>
                </a:solidFill>
              </a:rPr>
              <a:t>)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0" indent="0">
              <a:buFontTx/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GDB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提示符是用来让用户</a:t>
            </a:r>
            <a:r>
              <a:rPr lang="zh-CN" altLang="en-US" sz="2400" dirty="0" smtClean="0"/>
              <a:t>输入</a:t>
            </a:r>
            <a:r>
              <a:rPr lang="en-US" altLang="zh-CN" sz="2400" dirty="0"/>
              <a:t>GDB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操作命令。若不想继续调试时，用</a:t>
            </a:r>
            <a:r>
              <a:rPr lang="en-US" altLang="zh-CN" sz="2400" dirty="0"/>
              <a:t>quit</a:t>
            </a:r>
            <a:r>
              <a:rPr lang="zh-CN" altLang="en-US" sz="2400" dirty="0"/>
              <a:t>命令</a:t>
            </a:r>
            <a:r>
              <a:rPr lang="zh-CN" altLang="en-US" sz="2400" dirty="0" smtClean="0">
                <a:solidFill>
                  <a:srgbClr val="FF0000"/>
                </a:solidFill>
              </a:rPr>
              <a:t>结束</a:t>
            </a:r>
            <a:r>
              <a:rPr lang="en-US" altLang="zh-CN" sz="2400" dirty="0"/>
              <a:t>GDB.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>
                <a:solidFill>
                  <a:srgbClr val="C00000"/>
                </a:solidFill>
              </a:rPr>
              <a:t>) quit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</a:rPr>
              <a:t>$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5759" y="1219200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执行与结束</a:t>
            </a:r>
            <a:r>
              <a:rPr lang="en-US" altLang="zh-CN" b="1" dirty="0">
                <a:solidFill>
                  <a:srgbClr val="0000CC"/>
                </a:solidFill>
              </a:rPr>
              <a:t>GDB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7667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实例程序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8784976" cy="3456384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  <a:buFontTx/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 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最</a:t>
            </a:r>
            <a:r>
              <a:rPr lang="zh-CN" altLang="en-US" sz="2400" dirty="0"/>
              <a:t>常用的操作命令，</a:t>
            </a:r>
            <a:r>
              <a:rPr lang="zh-CN" altLang="en-US" sz="2400" dirty="0" smtClean="0"/>
              <a:t>例如</a:t>
            </a:r>
            <a:r>
              <a:rPr lang="en-US" altLang="zh-CN" sz="2400" dirty="0" smtClean="0"/>
              <a:t>: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列出</a:t>
            </a:r>
            <a:r>
              <a:rPr lang="zh-CN" altLang="en-US" dirty="0"/>
              <a:t>源程序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执行程序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显示指令</a:t>
            </a:r>
            <a:r>
              <a:rPr lang="zh-CN" altLang="en-US" dirty="0"/>
              <a:t>的在线帮助等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注：</a:t>
            </a:r>
            <a:r>
              <a:rPr lang="en-US" altLang="zh-CN" dirty="0" smtClean="0"/>
              <a:t>GDB</a:t>
            </a:r>
            <a:r>
              <a:rPr lang="zh-CN" altLang="en-US" dirty="0" smtClean="0"/>
              <a:t>中的所有的命令，都可只写前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大多数都可以只写第一个字符，如“</a:t>
            </a:r>
            <a:r>
              <a:rPr lang="en-US" altLang="zh-CN" dirty="0" smtClean="0">
                <a:solidFill>
                  <a:srgbClr val="FF0000"/>
                </a:solidFill>
              </a:rPr>
              <a:t>list</a:t>
            </a:r>
            <a:r>
              <a:rPr lang="zh-CN" altLang="en-US" dirty="0" smtClean="0">
                <a:solidFill>
                  <a:srgbClr val="FF0000"/>
                </a:solidFill>
              </a:rPr>
              <a:t>”简写为“</a:t>
            </a:r>
            <a:r>
              <a:rPr lang="en-US" altLang="zh-CN" dirty="0" smtClean="0">
                <a:solidFill>
                  <a:srgbClr val="FF0000"/>
                </a:solidFill>
              </a:rPr>
              <a:t>l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break</a:t>
            </a:r>
            <a:r>
              <a:rPr lang="zh-CN" altLang="en-US" dirty="0" smtClean="0">
                <a:solidFill>
                  <a:srgbClr val="FF0000"/>
                </a:solidFill>
              </a:rPr>
              <a:t>”简写为“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752"/>
            <a:ext cx="7772400" cy="43204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、列出可执行文件的程序代码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964" y="1752182"/>
            <a:ext cx="4983084" cy="4629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 sz="2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CC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0000CC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buFontTx/>
              <a:buNone/>
            </a:pPr>
            <a:r>
              <a:rPr lang="zh-CN" altLang="en-US" sz="2000" kern="0" dirty="0" smtClean="0">
                <a:solidFill>
                  <a:srgbClr val="C00000"/>
                </a:solidFill>
              </a:rPr>
              <a:t>   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(</a:t>
            </a:r>
            <a:r>
              <a:rPr lang="en-US" altLang="zh-CN" sz="2000" kern="0" dirty="0" err="1" smtClean="0">
                <a:solidFill>
                  <a:srgbClr val="C00000"/>
                </a:solidFill>
              </a:rPr>
              <a:t>gdb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)list    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或  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l</a:t>
            </a:r>
            <a:endParaRPr lang="en-US" altLang="zh-CN" sz="2000" kern="0" dirty="0" smtClean="0">
              <a:solidFill>
                <a:srgbClr val="C00000"/>
              </a:solidFill>
            </a:endParaRPr>
          </a:p>
          <a:p>
            <a:pPr>
              <a:lnSpc>
                <a:spcPts val="3000"/>
              </a:lnSpc>
              <a:buFontTx/>
              <a:buNone/>
            </a:pPr>
            <a:r>
              <a:rPr lang="en-US" altLang="zh-CN" sz="2000" kern="0" dirty="0" smtClean="0"/>
              <a:t>     #include &lt;</a:t>
            </a:r>
            <a:r>
              <a:rPr lang="en-US" altLang="zh-CN" sz="2000" kern="0" dirty="0" err="1" smtClean="0"/>
              <a:t>stdio.h</a:t>
            </a:r>
            <a:r>
              <a:rPr lang="en-US" altLang="zh-CN" sz="2000" kern="0" dirty="0" smtClean="0"/>
              <a:t>&gt;</a:t>
            </a:r>
            <a:endParaRPr lang="en-US" altLang="zh-CN" sz="2000" kern="0" dirty="0" smtClean="0"/>
          </a:p>
          <a:p>
            <a:pPr>
              <a:lnSpc>
                <a:spcPts val="3000"/>
              </a:lnSpc>
              <a:buFontTx/>
              <a:buNone/>
            </a:pPr>
            <a:r>
              <a:rPr lang="en-US" altLang="zh-CN" sz="2000" kern="0" dirty="0" smtClean="0"/>
              <a:t>     main(void)</a:t>
            </a:r>
            <a:endParaRPr lang="en-US" altLang="zh-CN" sz="2000" kern="0" dirty="0" smtClean="0"/>
          </a:p>
          <a:p>
            <a:pPr>
              <a:lnSpc>
                <a:spcPts val="3000"/>
              </a:lnSpc>
              <a:buFontTx/>
              <a:buNone/>
            </a:pPr>
            <a:r>
              <a:rPr lang="en-US" altLang="zh-CN" sz="2000" kern="0" dirty="0" smtClean="0"/>
              <a:t>     {   </a:t>
            </a:r>
            <a:r>
              <a:rPr lang="en-US" altLang="zh-CN" sz="2000" kern="0" dirty="0" err="1" smtClean="0"/>
              <a:t>int</a:t>
            </a:r>
            <a:r>
              <a:rPr lang="en-US" altLang="zh-CN" sz="2000" kern="0" dirty="0" smtClean="0"/>
              <a:t> </a:t>
            </a:r>
            <a:r>
              <a:rPr lang="en-US" altLang="zh-CN" sz="2000" kern="0" dirty="0" err="1" smtClean="0"/>
              <a:t>i,limit,result</a:t>
            </a:r>
            <a:r>
              <a:rPr lang="en-US" altLang="zh-CN" sz="2000" kern="0" dirty="0" smtClean="0"/>
              <a:t>=0;</a:t>
            </a:r>
            <a:endParaRPr lang="en-US" altLang="zh-CN" sz="2000" kern="0" dirty="0" smtClean="0"/>
          </a:p>
          <a:p>
            <a:pPr>
              <a:lnSpc>
                <a:spcPts val="3000"/>
              </a:lnSpc>
              <a:buFontTx/>
              <a:buNone/>
            </a:pPr>
            <a:r>
              <a:rPr lang="en-US" altLang="zh-CN" sz="2000" kern="0" dirty="0" smtClean="0"/>
              <a:t>          </a:t>
            </a:r>
            <a:r>
              <a:rPr lang="en-US" altLang="zh-CN" sz="2000" kern="0" dirty="0" err="1" smtClean="0"/>
              <a:t>int</a:t>
            </a:r>
            <a:r>
              <a:rPr lang="en-US" altLang="zh-CN" sz="2000" kern="0" dirty="0" smtClean="0"/>
              <a:t> </a:t>
            </a:r>
            <a:r>
              <a:rPr lang="en-US" altLang="zh-CN" sz="2000" kern="0" dirty="0" err="1" smtClean="0"/>
              <a:t>getlim</a:t>
            </a:r>
            <a:r>
              <a:rPr lang="en-US" altLang="zh-CN" sz="2000" kern="0" dirty="0" smtClean="0"/>
              <a:t>(void);</a:t>
            </a:r>
            <a:endParaRPr lang="en-US" altLang="zh-CN" sz="2000" kern="0" dirty="0" smtClean="0"/>
          </a:p>
          <a:p>
            <a:pPr>
              <a:lnSpc>
                <a:spcPts val="3000"/>
              </a:lnSpc>
              <a:buFontTx/>
              <a:buNone/>
            </a:pPr>
            <a:r>
              <a:rPr lang="en-US" altLang="zh-CN" sz="2000" kern="0" dirty="0" smtClean="0"/>
              <a:t>          limit=</a:t>
            </a:r>
            <a:r>
              <a:rPr lang="en-US" altLang="zh-CN" sz="2000" kern="0" dirty="0" err="1" smtClean="0"/>
              <a:t>getlim</a:t>
            </a:r>
            <a:r>
              <a:rPr lang="en-US" altLang="zh-CN" sz="2000" kern="0" dirty="0" smtClean="0"/>
              <a:t>();</a:t>
            </a:r>
            <a:endParaRPr lang="en-US" altLang="zh-CN" sz="2000" kern="0" dirty="0" smtClean="0"/>
          </a:p>
          <a:p>
            <a:pPr>
              <a:lnSpc>
                <a:spcPts val="3000"/>
              </a:lnSpc>
              <a:buFontTx/>
              <a:buNone/>
            </a:pPr>
            <a:r>
              <a:rPr lang="en-US" altLang="zh-CN" sz="2000" kern="0" dirty="0" smtClean="0"/>
              <a:t>          for(</a:t>
            </a:r>
            <a:r>
              <a:rPr lang="en-US" altLang="zh-CN" sz="2000" kern="0" dirty="0" err="1" smtClean="0"/>
              <a:t>i</a:t>
            </a:r>
            <a:r>
              <a:rPr lang="en-US" altLang="zh-CN" sz="2000" kern="0" dirty="0" smtClean="0"/>
              <a:t>=1;i&lt;=</a:t>
            </a:r>
            <a:r>
              <a:rPr lang="en-US" altLang="zh-CN" sz="2000" kern="0" dirty="0" err="1" smtClean="0"/>
              <a:t>limit;i</a:t>
            </a:r>
            <a:r>
              <a:rPr lang="en-US" altLang="zh-CN" sz="2000" kern="0" dirty="0" smtClean="0"/>
              <a:t>++)</a:t>
            </a:r>
            <a:endParaRPr lang="en-US" altLang="zh-CN" sz="2000" kern="0" dirty="0" smtClean="0"/>
          </a:p>
          <a:p>
            <a:pPr>
              <a:lnSpc>
                <a:spcPts val="3000"/>
              </a:lnSpc>
              <a:buFontTx/>
              <a:buNone/>
            </a:pPr>
            <a:r>
              <a:rPr lang="en-US" altLang="zh-CN" sz="2000" kern="0" dirty="0" smtClean="0"/>
              <a:t>                result=</a:t>
            </a:r>
            <a:r>
              <a:rPr lang="en-US" altLang="zh-CN" sz="2000" kern="0" dirty="0" err="1" smtClean="0"/>
              <a:t>result+i</a:t>
            </a:r>
            <a:r>
              <a:rPr lang="en-US" altLang="zh-CN" sz="2000" kern="0" dirty="0" smtClean="0"/>
              <a:t>;</a:t>
            </a:r>
            <a:endParaRPr lang="en-US" altLang="zh-CN" sz="2000" kern="0" dirty="0" smtClean="0"/>
          </a:p>
          <a:p>
            <a:pPr>
              <a:lnSpc>
                <a:spcPts val="3000"/>
              </a:lnSpc>
              <a:buFontTx/>
              <a:buNone/>
            </a:pPr>
            <a:r>
              <a:rPr lang="en-US" altLang="zh-CN" sz="2000" kern="0" dirty="0" smtClean="0"/>
              <a:t>           </a:t>
            </a:r>
            <a:r>
              <a:rPr lang="en-US" altLang="zh-CN" sz="2000" kern="0" dirty="0" err="1" smtClean="0"/>
              <a:t>printf</a:t>
            </a:r>
            <a:r>
              <a:rPr lang="en-US" altLang="zh-CN" sz="2000" kern="0" dirty="0" smtClean="0"/>
              <a:t>(“The result is %d\</a:t>
            </a:r>
            <a:r>
              <a:rPr lang="en-US" altLang="zh-CN" sz="2000" kern="0" dirty="0" err="1" smtClean="0"/>
              <a:t>n”,result</a:t>
            </a:r>
            <a:r>
              <a:rPr lang="en-US" altLang="zh-CN" sz="2000" kern="0" dirty="0" smtClean="0"/>
              <a:t>);</a:t>
            </a:r>
            <a:endParaRPr lang="en-US" altLang="zh-CN" sz="2000" kern="0" dirty="0" smtClean="0"/>
          </a:p>
          <a:p>
            <a:pPr>
              <a:lnSpc>
                <a:spcPts val="3000"/>
              </a:lnSpc>
              <a:buFontTx/>
              <a:buNone/>
            </a:pPr>
            <a:r>
              <a:rPr lang="en-US" altLang="zh-CN" sz="2000" kern="0" dirty="0" smtClean="0"/>
              <a:t>      }</a:t>
            </a:r>
            <a:endParaRPr lang="en-US" altLang="zh-CN" sz="2000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23928" y="2195282"/>
            <a:ext cx="5040560" cy="2971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 sz="2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CC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0000CC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400" kern="0" dirty="0" smtClean="0"/>
              <a:t>list</a:t>
            </a:r>
            <a:r>
              <a:rPr lang="zh-CN" altLang="en-US" sz="2400" kern="0" dirty="0" smtClean="0"/>
              <a:t>默认列出</a:t>
            </a:r>
            <a:r>
              <a:rPr lang="en-US" altLang="zh-CN" sz="2400" kern="0" dirty="0" smtClean="0"/>
              <a:t>10</a:t>
            </a:r>
            <a:r>
              <a:rPr lang="zh-CN" altLang="en-US" sz="2400" kern="0" dirty="0" smtClean="0"/>
              <a:t>行的内容，若再执行一次，则再列出接下来的</a:t>
            </a:r>
            <a:r>
              <a:rPr lang="en-US" altLang="zh-CN" sz="2400" kern="0" dirty="0" smtClean="0"/>
              <a:t>10</a:t>
            </a:r>
            <a:r>
              <a:rPr lang="zh-CN" altLang="en-US" sz="2400" kern="0" dirty="0" smtClean="0"/>
              <a:t>行，而执行</a:t>
            </a:r>
            <a:r>
              <a:rPr lang="en-US" altLang="zh-CN" sz="2400" kern="0" dirty="0" smtClean="0"/>
              <a:t>list</a:t>
            </a:r>
            <a:r>
              <a:rPr lang="zh-CN" altLang="en-US" sz="2400" kern="0" dirty="0" smtClean="0"/>
              <a:t>命令时也可指定要列出的行号。</a:t>
            </a:r>
            <a:endParaRPr lang="zh-CN" altLang="en-US" sz="2400" kern="0" dirty="0" smtClean="0"/>
          </a:p>
          <a:p>
            <a:pPr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olidFill>
                  <a:srgbClr val="C00000"/>
                </a:solidFill>
              </a:rPr>
              <a:t>      (</a:t>
            </a:r>
            <a:r>
              <a:rPr lang="en-US" altLang="zh-CN" sz="2400" kern="0" dirty="0" err="1" smtClean="0">
                <a:solidFill>
                  <a:srgbClr val="C00000"/>
                </a:solidFill>
              </a:rPr>
              <a:t>gdb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)list 4,9     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4-9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行）</a:t>
            </a:r>
            <a:endParaRPr lang="en-US" altLang="zh-CN" sz="2400" kern="0" dirty="0" smtClean="0">
              <a:solidFill>
                <a:srgbClr val="C00000"/>
              </a:solidFill>
            </a:endParaRPr>
          </a:p>
          <a:p>
            <a:pPr marL="6858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kern="0" dirty="0" smtClean="0"/>
              <a:t>也可以直接指定列出某个函数的程序代码，例如执行</a:t>
            </a:r>
            <a:endParaRPr lang="en-US" altLang="zh-CN" sz="2400" kern="0" dirty="0" smtClean="0"/>
          </a:p>
          <a:p>
            <a:pPr indent="0">
              <a:lnSpc>
                <a:spcPct val="90000"/>
              </a:lnSpc>
              <a:buNone/>
            </a:pPr>
            <a:r>
              <a:rPr lang="en-US" altLang="zh-CN" sz="2400" kern="0" dirty="0" smtClean="0"/>
              <a:t>      </a:t>
            </a:r>
            <a:r>
              <a:rPr lang="en-US" altLang="zh-CN" sz="2400" kern="0" dirty="0">
                <a:solidFill>
                  <a:srgbClr val="C00000"/>
                </a:solidFill>
              </a:rPr>
              <a:t>(</a:t>
            </a:r>
            <a:r>
              <a:rPr lang="en-US" altLang="zh-CN" sz="2400" kern="0" dirty="0" err="1">
                <a:solidFill>
                  <a:srgbClr val="C00000"/>
                </a:solidFill>
              </a:rPr>
              <a:t>gdb</a:t>
            </a:r>
            <a:r>
              <a:rPr lang="en-US" altLang="zh-CN" sz="2400" kern="0" dirty="0">
                <a:solidFill>
                  <a:srgbClr val="C00000"/>
                </a:solidFill>
              </a:rPr>
              <a:t>)list </a:t>
            </a:r>
            <a:r>
              <a:rPr lang="en-US" altLang="zh-CN" sz="2400" kern="0" dirty="0" err="1" smtClean="0">
                <a:solidFill>
                  <a:srgbClr val="C00000"/>
                </a:solidFill>
              </a:rPr>
              <a:t>getlim</a:t>
            </a:r>
            <a:endParaRPr lang="zh-CN" altLang="en-US" sz="2400" kern="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772400" cy="424847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、执行</a:t>
            </a:r>
            <a:r>
              <a:rPr lang="zh-CN" altLang="en-US" sz="2800" dirty="0" smtClean="0">
                <a:solidFill>
                  <a:srgbClr val="FF0000"/>
                </a:solidFill>
              </a:rPr>
              <a:t>程序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list</a:t>
            </a:r>
            <a:r>
              <a:rPr lang="zh-CN" altLang="en-US" sz="2400" dirty="0"/>
              <a:t>只列出程序的源代码，而不执行程序，如果要执行此程序，则需要输入</a:t>
            </a:r>
            <a:r>
              <a:rPr lang="en-US" altLang="zh-CN" sz="2400" dirty="0"/>
              <a:t>run</a:t>
            </a:r>
            <a:r>
              <a:rPr lang="zh-CN" altLang="en-US" sz="2400" dirty="0"/>
              <a:t>命令。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>
                <a:solidFill>
                  <a:srgbClr val="C00000"/>
                </a:solidFill>
              </a:rPr>
              <a:t>) run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而</a:t>
            </a:r>
            <a:r>
              <a:rPr lang="zh-CN" altLang="en-US" sz="2400" dirty="0"/>
              <a:t>在</a:t>
            </a:r>
            <a:r>
              <a:rPr lang="en-US" altLang="zh-CN" sz="2400" dirty="0"/>
              <a:t>run</a:t>
            </a:r>
            <a:r>
              <a:rPr lang="zh-CN" altLang="en-US" sz="2400" dirty="0"/>
              <a:t>命令的执行过程中，若要中断</a:t>
            </a:r>
            <a:r>
              <a:rPr lang="zh-CN" altLang="en-US" sz="2400" dirty="0" smtClean="0"/>
              <a:t>程序执行</a:t>
            </a:r>
            <a:r>
              <a:rPr lang="zh-CN" altLang="en-US" sz="2400" dirty="0"/>
              <a:t>，则按</a:t>
            </a:r>
            <a:r>
              <a:rPr lang="en-US" altLang="zh-CN" sz="2400" dirty="0" err="1"/>
              <a:t>Ctrl+C</a:t>
            </a:r>
            <a:r>
              <a:rPr lang="zh-CN" altLang="en-US" sz="2400" dirty="0" smtClean="0"/>
              <a:t>键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12776"/>
            <a:ext cx="7772400" cy="412812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、暂时回到</a:t>
            </a:r>
            <a:r>
              <a:rPr lang="en-US" altLang="zh-CN" sz="2800" dirty="0">
                <a:solidFill>
                  <a:srgbClr val="FF0000"/>
                </a:solidFill>
              </a:rPr>
              <a:t>LINUX</a:t>
            </a:r>
            <a:r>
              <a:rPr lang="zh-CN" altLang="en-US" sz="2800" dirty="0">
                <a:solidFill>
                  <a:srgbClr val="FF0000"/>
                </a:solidFill>
              </a:rPr>
              <a:t>提示符：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调试</a:t>
            </a:r>
            <a:r>
              <a:rPr lang="zh-CN" altLang="en-US" sz="2400" dirty="0"/>
              <a:t>过程中，有时可能想暂时离开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,</a:t>
            </a:r>
            <a:r>
              <a:rPr lang="zh-CN" altLang="en-US" sz="2400" dirty="0"/>
              <a:t>回到</a:t>
            </a:r>
            <a:r>
              <a:rPr lang="en-US" altLang="zh-CN" sz="2400" dirty="0"/>
              <a:t>LINUX</a:t>
            </a:r>
            <a:r>
              <a:rPr lang="zh-CN" altLang="en-US" sz="2400" dirty="0"/>
              <a:t>提示符下去执行某些指令，便可利用</a:t>
            </a:r>
            <a:r>
              <a:rPr lang="en-US" altLang="zh-CN" sz="2400" dirty="0"/>
              <a:t>shell</a:t>
            </a:r>
            <a:r>
              <a:rPr lang="zh-CN" altLang="en-US" sz="2400" dirty="0"/>
              <a:t>命令来实现。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>
                <a:solidFill>
                  <a:srgbClr val="C00000"/>
                </a:solidFill>
              </a:rPr>
              <a:t>)shell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$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返回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</a:rPr>
              <a:t>$exit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(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7772400" cy="240412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、显示操作命令的在线帮助：</a:t>
            </a:r>
            <a:endParaRPr lang="zh-CN" altLang="en-US" dirty="0">
              <a:solidFill>
                <a:srgbClr val="FF0000"/>
              </a:solidFill>
            </a:endParaRPr>
          </a:p>
          <a:p>
            <a:pPr indent="0">
              <a:lnSpc>
                <a:spcPct val="150000"/>
              </a:lnSpc>
              <a:buFontTx/>
              <a:buNone/>
            </a:pPr>
            <a:r>
              <a:rPr lang="zh-CN" altLang="en-US" dirty="0" smtClean="0"/>
              <a:t>若</a:t>
            </a:r>
            <a:r>
              <a:rPr lang="zh-CN" altLang="en-US" dirty="0"/>
              <a:t>想知道某个</a:t>
            </a:r>
            <a:r>
              <a:rPr lang="en-US" altLang="zh-CN" dirty="0" err="1"/>
              <a:t>gdb</a:t>
            </a:r>
            <a:r>
              <a:rPr lang="zh-CN" altLang="en-US" dirty="0"/>
              <a:t>操作命令的用法，则可使用</a:t>
            </a:r>
            <a:r>
              <a:rPr lang="en-US" altLang="zh-CN" dirty="0"/>
              <a:t>help</a:t>
            </a:r>
            <a:r>
              <a:rPr lang="zh-CN" altLang="en-US" dirty="0"/>
              <a:t>命令，再加上要查询的命令名即可。</a:t>
            </a:r>
            <a:endParaRPr lang="zh-CN" altLang="en-US" dirty="0"/>
          </a:p>
          <a:p>
            <a:pPr indent="0">
              <a:lnSpc>
                <a:spcPct val="150000"/>
              </a:lnSpc>
              <a:buFontTx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)help list</a:t>
            </a:r>
            <a:endParaRPr lang="en-US" altLang="zh-CN" dirty="0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    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)help all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986" y="1196752"/>
            <a:ext cx="8094454" cy="5661248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、设置</a:t>
            </a:r>
            <a:r>
              <a:rPr lang="zh-CN" altLang="en-US" sz="2400" dirty="0">
                <a:solidFill>
                  <a:srgbClr val="FF0000"/>
                </a:solidFill>
              </a:rPr>
              <a:t>调试程序的中断点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None/>
            </a:pPr>
            <a:r>
              <a:rPr lang="zh-CN" altLang="en-US" sz="2400" dirty="0"/>
              <a:t>    在程序的调试过程中，常常需要执行程序到某行、某个函数或某个变量符合预先设置的条件时，先暂停程序的执行，而此程序被暂停的地方即称为中断点。</a:t>
            </a:r>
            <a:endParaRPr lang="zh-CN" altLang="en-US" sz="2400" dirty="0"/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zh-CN" altLang="en-US" sz="2400" dirty="0"/>
              <a:t>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）以</a:t>
            </a:r>
            <a:r>
              <a:rPr lang="zh-CN" altLang="en-US" sz="2400" dirty="0"/>
              <a:t>行号设置中断点：</a:t>
            </a:r>
            <a:endParaRPr lang="zh-CN" altLang="en-US" sz="2400" dirty="0"/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>
                <a:solidFill>
                  <a:srgbClr val="C00000"/>
                </a:solidFill>
              </a:rPr>
              <a:t>)break 6   </a:t>
            </a:r>
            <a:r>
              <a:rPr lang="zh-CN" altLang="en-US" sz="2400" dirty="0"/>
              <a:t>中断点设置在第</a:t>
            </a:r>
            <a:r>
              <a:rPr lang="en-US" altLang="zh-CN" sz="2400" dirty="0"/>
              <a:t>6</a:t>
            </a:r>
            <a:r>
              <a:rPr lang="zh-CN" altLang="en-US" sz="2400" dirty="0"/>
              <a:t>行</a:t>
            </a:r>
            <a:endParaRPr lang="zh-CN" altLang="en-US" sz="2400" dirty="0"/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>
                <a:solidFill>
                  <a:srgbClr val="C00000"/>
                </a:solidFill>
              </a:rPr>
              <a:t>)run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2</a:t>
            </a:r>
            <a:r>
              <a:rPr lang="zh-CN" altLang="en-US" sz="2400" dirty="0" smtClean="0"/>
              <a:t>）以</a:t>
            </a:r>
            <a:r>
              <a:rPr lang="zh-CN" altLang="en-US" sz="2400" dirty="0"/>
              <a:t>函数名设置中断点，则以该函数作为中断点。</a:t>
            </a:r>
            <a:endParaRPr lang="zh-CN" altLang="en-US" sz="2400" dirty="0"/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>
                <a:solidFill>
                  <a:srgbClr val="C00000"/>
                </a:solidFill>
              </a:rPr>
              <a:t>)break </a:t>
            </a:r>
            <a:r>
              <a:rPr lang="en-US" altLang="zh-CN" sz="2400" dirty="0" err="1">
                <a:solidFill>
                  <a:srgbClr val="C00000"/>
                </a:solidFill>
              </a:rPr>
              <a:t>getlim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(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gdb</a:t>
            </a:r>
            <a:r>
              <a:rPr lang="en-US" altLang="zh-CN" sz="2400" dirty="0" smtClean="0">
                <a:solidFill>
                  <a:srgbClr val="C00000"/>
                </a:solidFill>
              </a:rPr>
              <a:t>)run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    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28092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/>
              <a:t>3)</a:t>
            </a:r>
            <a:r>
              <a:rPr lang="zh-CN" altLang="en-US" sz="2400" dirty="0"/>
              <a:t>条件成立中断在指定的行数或函数：</a:t>
            </a:r>
            <a:endParaRPr lang="zh-CN" altLang="en-US" sz="2400" dirty="0"/>
          </a:p>
          <a:p>
            <a:pPr indent="0">
              <a:buFontTx/>
              <a:buNone/>
            </a:pPr>
            <a:r>
              <a:rPr lang="en-US" altLang="zh-CN" sz="2400" dirty="0" smtClean="0"/>
              <a:t>break</a:t>
            </a:r>
            <a:r>
              <a:rPr lang="zh-CN" altLang="en-US" sz="2400" dirty="0" smtClean="0"/>
              <a:t>可以</a:t>
            </a:r>
            <a:r>
              <a:rPr lang="zh-CN" altLang="en-US" sz="2400" dirty="0"/>
              <a:t>用来指定当某个条件成立时，若接着的程序执行到指定的行数或函数，则停止继续执行。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例：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gdb</a:t>
            </a:r>
            <a:r>
              <a:rPr lang="en-US" altLang="zh-CN" sz="2400" dirty="0">
                <a:solidFill>
                  <a:srgbClr val="FF0000"/>
                </a:solidFill>
              </a:rPr>
              <a:t>)break 9 if result&gt;50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400" dirty="0"/>
              <a:t>         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)run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/>
              <a:t>          please input a value:10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 smtClean="0"/>
              <a:t> Breakpoint </a:t>
            </a:r>
            <a:r>
              <a:rPr lang="en-US" altLang="zh-CN" sz="2400" dirty="0"/>
              <a:t>1,main() at progb.1.c:9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 smtClean="0"/>
              <a:t> 9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(“The result is %d\</a:t>
            </a:r>
            <a:r>
              <a:rPr lang="en-US" altLang="zh-CN" sz="2400" dirty="0" err="1"/>
              <a:t>n”,result</a:t>
            </a:r>
            <a:r>
              <a:rPr lang="en-US" altLang="zh-CN" sz="2400" dirty="0" smtClean="0"/>
              <a:t>);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      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break 9 if result &gt;50</a:t>
            </a: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      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)run</a:t>
            </a: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   please </a:t>
            </a:r>
            <a:r>
              <a:rPr lang="en-US" altLang="zh-CN" sz="2400" dirty="0"/>
              <a:t>input a value:9</a:t>
            </a: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     The </a:t>
            </a:r>
            <a:r>
              <a:rPr lang="en-US" altLang="zh-CN" sz="2400" dirty="0"/>
              <a:t>result is 45</a:t>
            </a: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   Program </a:t>
            </a:r>
            <a:r>
              <a:rPr lang="en-US" altLang="zh-CN" sz="2400" dirty="0"/>
              <a:t>exited with code 021.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772400" cy="441885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、查看变量的值及类型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zh-CN" altLang="en-US" sz="2400" dirty="0"/>
              <a:t> 查看变量的值：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print</a:t>
            </a:r>
            <a:r>
              <a:rPr lang="zh-CN" altLang="en-US" sz="2400" dirty="0">
                <a:solidFill>
                  <a:srgbClr val="FF0000"/>
                </a:solidFill>
              </a:rPr>
              <a:t>操作命令</a:t>
            </a:r>
            <a:r>
              <a:rPr lang="zh-CN" altLang="en-US" sz="2400" dirty="0"/>
              <a:t>可列出程序执行到此时的某项变量的值。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>
                <a:solidFill>
                  <a:srgbClr val="C00000"/>
                </a:solidFill>
              </a:rPr>
              <a:t>)break 8 if result&gt;50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(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>
                <a:solidFill>
                  <a:srgbClr val="C00000"/>
                </a:solidFill>
              </a:rPr>
              <a:t>)run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please </a:t>
            </a:r>
            <a:r>
              <a:rPr lang="en-US" altLang="zh-CN" sz="2400" dirty="0"/>
              <a:t>input a value:15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 smtClean="0"/>
              <a:t>  </a:t>
            </a:r>
            <a:r>
              <a:rPr lang="en-US" altLang="zh-CN" sz="2400" dirty="0"/>
              <a:t>b</a:t>
            </a:r>
            <a:r>
              <a:rPr lang="en-US" altLang="zh-CN" sz="2400" dirty="0" smtClean="0"/>
              <a:t>reakpoint </a:t>
            </a:r>
            <a:r>
              <a:rPr lang="en-US" altLang="zh-CN" sz="2400" dirty="0"/>
              <a:t>1,main() at progb.1.c:8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8 result=</a:t>
            </a:r>
            <a:r>
              <a:rPr lang="en-US" altLang="zh-CN" sz="2400" dirty="0" err="1" smtClean="0"/>
              <a:t>result+i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>
                <a:solidFill>
                  <a:srgbClr val="C00000"/>
                </a:solidFill>
              </a:rPr>
              <a:t>)print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=11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嵌入式</a:t>
            </a:r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Linux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编译器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矩形 4384772"/>
          <p:cNvSpPr>
            <a:spLocks noChangeArrowheads="1"/>
          </p:cNvSpPr>
          <p:nvPr/>
        </p:nvSpPr>
        <p:spPr bwMode="auto">
          <a:xfrm>
            <a:off x="1035819" y="1910928"/>
            <a:ext cx="5000660" cy="28366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141605">
              <a:lnSpc>
                <a:spcPts val="38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4.1.1  GCC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简介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indent="141605">
              <a:lnSpc>
                <a:spcPts val="38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</a:rPr>
              <a:t>4.1.2 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 GCC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常用模式及选项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indent="141605">
              <a:lnSpc>
                <a:spcPts val="38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</a:rPr>
              <a:t>4.1.3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 警告功能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indent="141605">
              <a:lnSpc>
                <a:spcPts val="38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</a:rPr>
              <a:t>4.1.4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  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</a:rPr>
              <a:t>GCC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代码优化</a:t>
            </a:r>
            <a:endParaRPr lang="en-US" altLang="zh-CN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indent="141605">
              <a:lnSpc>
                <a:spcPts val="38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</a:rPr>
              <a:t>4.1.5  GDB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</a:rPr>
              <a:t>调试工具</a:t>
            </a:r>
            <a:endParaRPr lang="zh-CN" altLang="en-US" b="1" dirty="0">
              <a:solidFill>
                <a:srgbClr val="0000CC"/>
              </a:solidFill>
              <a:latin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772400" cy="485090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r>
              <a:rPr lang="zh-CN" altLang="en-US" sz="2400" dirty="0">
                <a:solidFill>
                  <a:srgbClr val="FF0000"/>
                </a:solidFill>
              </a:rPr>
              <a:t>、程序的流程控制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indent="0">
              <a:buFontTx/>
              <a:buNone/>
            </a:pPr>
            <a:r>
              <a:rPr lang="zh-CN" altLang="en-US" sz="2400" dirty="0"/>
              <a:t>当程序执行到指定的中断点，在查看变量是否有异常后，便可要求程序继续向下执行。执行时，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可让你一步一步的方式继续执行，或者直接向下执行。</a:t>
            </a:r>
            <a:endParaRPr lang="zh-CN" altLang="en-US" sz="2400" dirty="0"/>
          </a:p>
          <a:p>
            <a:pPr indent="0">
              <a:buFontTx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）让程序直接往下执行 </a:t>
            </a:r>
            <a:endParaRPr lang="zh-CN" altLang="en-US" sz="2400" dirty="0"/>
          </a:p>
          <a:p>
            <a:pPr indent="0">
              <a:buFontTx/>
              <a:buNone/>
            </a:pPr>
            <a:r>
              <a:rPr lang="zh-CN" altLang="en-US" sz="2400" dirty="0"/>
              <a:t>当程序执行到一半因为中断点而停止时，若想让程序继续向下执行</a:t>
            </a:r>
            <a:r>
              <a:rPr lang="en-US" altLang="zh-CN" sz="2400" dirty="0"/>
              <a:t>,</a:t>
            </a:r>
            <a:r>
              <a:rPr lang="zh-CN" altLang="en-US" sz="2400" dirty="0"/>
              <a:t>输入</a:t>
            </a:r>
            <a:r>
              <a:rPr lang="en-US" altLang="zh-CN" sz="2400" dirty="0">
                <a:solidFill>
                  <a:srgbClr val="FF0000"/>
                </a:solidFill>
              </a:rPr>
              <a:t>continue</a:t>
            </a:r>
            <a:r>
              <a:rPr lang="zh-CN" altLang="en-US" sz="2400" dirty="0"/>
              <a:t>操作命令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(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>
                <a:solidFill>
                  <a:srgbClr val="C00000"/>
                </a:solidFill>
              </a:rPr>
              <a:t>)break 6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(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>
                <a:solidFill>
                  <a:srgbClr val="C00000"/>
                </a:solidFill>
              </a:rPr>
              <a:t>)run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(</a:t>
            </a:r>
            <a:r>
              <a:rPr lang="en-US" altLang="zh-CN" sz="2400" dirty="0" err="1">
                <a:solidFill>
                  <a:srgbClr val="C00000"/>
                </a:solidFill>
              </a:rPr>
              <a:t>gdb</a:t>
            </a:r>
            <a:r>
              <a:rPr lang="en-US" altLang="zh-CN" sz="2400" dirty="0">
                <a:solidFill>
                  <a:srgbClr val="C00000"/>
                </a:solidFill>
              </a:rPr>
              <a:t>)continue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2)</a:t>
            </a:r>
            <a:r>
              <a:rPr lang="zh-CN" altLang="en-US" dirty="0"/>
              <a:t>只执行下一个运算式</a:t>
            </a:r>
            <a:r>
              <a:rPr lang="en-US" altLang="zh-CN" dirty="0"/>
              <a:t>(</a:t>
            </a:r>
            <a:r>
              <a:rPr lang="zh-CN" altLang="en-US" dirty="0"/>
              <a:t>若遇到函数</a:t>
            </a:r>
            <a:r>
              <a:rPr lang="en-US" altLang="zh-CN" dirty="0"/>
              <a:t>,</a:t>
            </a:r>
            <a:r>
              <a:rPr lang="zh-CN" altLang="en-US" dirty="0"/>
              <a:t>则进入函数执行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step</a:t>
            </a:r>
            <a:r>
              <a:rPr lang="zh-CN" altLang="en-US" dirty="0" smtClean="0">
                <a:solidFill>
                  <a:srgbClr val="FF0000"/>
                </a:solidFill>
              </a:rPr>
              <a:t>命令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)break 7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  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)run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Please input a value:10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Breakpoint 1,main()at progb.1.c:7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  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)step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8  </a:t>
            </a:r>
            <a:r>
              <a:rPr lang="en-US" altLang="zh-CN" dirty="0" smtClean="0"/>
              <a:t>result=</a:t>
            </a:r>
            <a:r>
              <a:rPr lang="en-US" altLang="zh-CN" dirty="0" err="1" smtClean="0"/>
              <a:t>result+i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)step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7  for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limit;i</a:t>
            </a:r>
            <a:r>
              <a:rPr lang="en-US" altLang="zh-CN" dirty="0" smtClean="0"/>
              <a:t>++)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772400" cy="4683224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3)</a:t>
            </a:r>
            <a:r>
              <a:rPr lang="zh-CN" altLang="en-US" dirty="0"/>
              <a:t>只执行下一个运算式</a:t>
            </a:r>
            <a:r>
              <a:rPr lang="en-US" altLang="zh-CN" dirty="0"/>
              <a:t>(</a:t>
            </a:r>
            <a:r>
              <a:rPr lang="zh-CN" altLang="en-US" dirty="0"/>
              <a:t>若遇到函数</a:t>
            </a:r>
            <a:r>
              <a:rPr lang="en-US" altLang="zh-CN" dirty="0"/>
              <a:t>,</a:t>
            </a:r>
            <a:r>
              <a:rPr lang="zh-CN" altLang="en-US" dirty="0"/>
              <a:t>并不进入函数执行</a:t>
            </a:r>
            <a:r>
              <a:rPr lang="en-US" altLang="zh-CN" dirty="0"/>
              <a:t>)</a:t>
            </a:r>
            <a:endParaRPr lang="en-US" altLang="zh-CN" dirty="0"/>
          </a:p>
          <a:p>
            <a:pPr indent="0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next</a:t>
            </a:r>
            <a:r>
              <a:rPr lang="zh-CN" altLang="en-US" dirty="0"/>
              <a:t>操作命令并不会进入函数执行第一个运算式</a:t>
            </a:r>
            <a:r>
              <a:rPr lang="en-US" altLang="zh-CN" dirty="0"/>
              <a:t>,</a:t>
            </a:r>
            <a:r>
              <a:rPr lang="zh-CN" altLang="en-US" dirty="0"/>
              <a:t>而是将整个函数执行完毕</a:t>
            </a:r>
            <a:r>
              <a:rPr lang="en-US" altLang="zh-CN" dirty="0"/>
              <a:t>:</a:t>
            </a:r>
            <a:endParaRPr lang="en-US" altLang="zh-CN" dirty="0"/>
          </a:p>
          <a:p>
            <a:pPr indent="0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)break 6</a:t>
            </a:r>
            <a:endParaRPr lang="en-US" altLang="zh-CN" dirty="0">
              <a:solidFill>
                <a:srgbClr val="C00000"/>
              </a:solidFill>
            </a:endParaRPr>
          </a:p>
          <a:p>
            <a:pPr indent="0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)run</a:t>
            </a:r>
            <a:endParaRPr lang="en-US" altLang="zh-CN" dirty="0">
              <a:solidFill>
                <a:srgbClr val="C00000"/>
              </a:solidFill>
            </a:endParaRPr>
          </a:p>
          <a:p>
            <a:pPr indent="0">
              <a:lnSpc>
                <a:spcPct val="90000"/>
              </a:lnSpc>
              <a:buFontTx/>
              <a:buNone/>
            </a:pPr>
            <a:r>
              <a:rPr lang="en-US" altLang="zh-CN" dirty="0"/>
              <a:t>Breakpoint 1,main() at progb.1.c: 6</a:t>
            </a:r>
            <a:endParaRPr lang="en-US" altLang="zh-CN" dirty="0"/>
          </a:p>
          <a:p>
            <a:pPr indent="0">
              <a:lnSpc>
                <a:spcPct val="90000"/>
              </a:lnSpc>
              <a:buFontTx/>
              <a:buNone/>
            </a:pPr>
            <a:r>
              <a:rPr lang="en-US" altLang="zh-CN" dirty="0" smtClean="0"/>
              <a:t>6  </a:t>
            </a:r>
            <a:r>
              <a:rPr lang="en-US" altLang="zh-CN" dirty="0"/>
              <a:t>limit=</a:t>
            </a:r>
            <a:r>
              <a:rPr lang="en-US" altLang="zh-CN" dirty="0" err="1"/>
              <a:t>getlim</a:t>
            </a:r>
            <a:r>
              <a:rPr lang="en-US" altLang="zh-CN" dirty="0"/>
              <a:t>();</a:t>
            </a:r>
            <a:endParaRPr lang="en-US" altLang="zh-CN" dirty="0"/>
          </a:p>
          <a:p>
            <a:pPr indent="0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)next</a:t>
            </a:r>
            <a:endParaRPr lang="en-US" altLang="zh-CN" dirty="0">
              <a:solidFill>
                <a:srgbClr val="C00000"/>
              </a:solidFill>
            </a:endParaRPr>
          </a:p>
          <a:p>
            <a:pPr indent="0">
              <a:lnSpc>
                <a:spcPct val="90000"/>
              </a:lnSpc>
              <a:buFontTx/>
              <a:buNone/>
            </a:pPr>
            <a:r>
              <a:rPr lang="en-US" altLang="zh-CN" dirty="0" smtClean="0"/>
              <a:t>Please </a:t>
            </a:r>
            <a:r>
              <a:rPr lang="en-US" altLang="zh-CN" dirty="0"/>
              <a:t>input a value: 10</a:t>
            </a:r>
            <a:endParaRPr lang="en-US" altLang="zh-CN" dirty="0"/>
          </a:p>
          <a:p>
            <a:pPr indent="0">
              <a:lnSpc>
                <a:spcPct val="90000"/>
              </a:lnSpc>
              <a:buFontTx/>
              <a:buNone/>
            </a:pPr>
            <a:r>
              <a:rPr lang="en-US" altLang="zh-CN" dirty="0" smtClean="0"/>
              <a:t>7 </a:t>
            </a:r>
            <a:r>
              <a:rPr lang="en-US" altLang="zh-CN" dirty="0"/>
              <a:t>for(I=1;I&lt;=</a:t>
            </a:r>
            <a:r>
              <a:rPr lang="en-US" altLang="zh-CN" dirty="0" err="1"/>
              <a:t>limit;I</a:t>
            </a:r>
            <a:r>
              <a:rPr lang="en-US" altLang="zh-CN" dirty="0"/>
              <a:t>++)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、管理中断点</a:t>
            </a:r>
            <a:endParaRPr lang="zh-CN" altLang="en-US" dirty="0">
              <a:solidFill>
                <a:srgbClr val="FF0000"/>
              </a:solidFill>
            </a:endParaRPr>
          </a:p>
          <a:p>
            <a:pPr indent="0">
              <a:buFontTx/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程序的调试过程中，往往会设定好几个中断点，此时便可利用如下的操作命令，查看及删除中断点或改变中断点的状态。</a:t>
            </a:r>
            <a:endParaRPr lang="zh-CN" altLang="en-US" dirty="0"/>
          </a:p>
          <a:p>
            <a:pPr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）查看当前所有中断点的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C00000"/>
                </a:solidFill>
              </a:rPr>
              <a:t>info break</a:t>
            </a:r>
            <a:endParaRPr lang="zh-CN" altLang="en-US" dirty="0"/>
          </a:p>
          <a:p>
            <a:pPr indent="0">
              <a:buFontTx/>
              <a:buNone/>
            </a:pP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)break 6</a:t>
            </a:r>
            <a:endParaRPr lang="en-US" altLang="zh-CN" dirty="0">
              <a:solidFill>
                <a:srgbClr val="C00000"/>
              </a:solidFill>
            </a:endParaRPr>
          </a:p>
          <a:p>
            <a:pPr indent="0"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 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)break 9 if limit&gt;9</a:t>
            </a:r>
            <a:endParaRPr lang="en-US" altLang="zh-CN" dirty="0">
              <a:solidFill>
                <a:srgbClr val="C00000"/>
              </a:solidFill>
            </a:endParaRPr>
          </a:p>
          <a:p>
            <a:pPr indent="0">
              <a:buFontTx/>
              <a:buNone/>
            </a:pPr>
            <a:r>
              <a:rPr lang="en-US" altLang="zh-CN" dirty="0"/>
              <a:t>Breakpoint 2 at 0x804844cc: fileprogb.1.c line 9.</a:t>
            </a:r>
            <a:endParaRPr lang="en-US" altLang="zh-CN" dirty="0"/>
          </a:p>
          <a:p>
            <a:pPr indent="0"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  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)info </a:t>
            </a:r>
            <a:r>
              <a:rPr lang="en-US" altLang="zh-CN" dirty="0" smtClean="0">
                <a:solidFill>
                  <a:srgbClr val="C00000"/>
                </a:solidFill>
              </a:rPr>
              <a:t>break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752"/>
            <a:ext cx="7772400" cy="554461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/>
              <a:t>2)</a:t>
            </a:r>
            <a:r>
              <a:rPr lang="zh-CN" altLang="en-US" sz="2800" dirty="0"/>
              <a:t>使中断点失效：</a:t>
            </a:r>
            <a:endParaRPr lang="zh-CN" altLang="en-US" sz="2800" dirty="0"/>
          </a:p>
          <a:p>
            <a:pPr indent="0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如果</a:t>
            </a:r>
            <a:r>
              <a:rPr lang="zh-CN" altLang="en-US" sz="2800" dirty="0"/>
              <a:t>为了某些需要想让某个中断点失效，则可用</a:t>
            </a:r>
            <a:r>
              <a:rPr lang="en-US" altLang="zh-CN" sz="2800" dirty="0">
                <a:solidFill>
                  <a:srgbClr val="FF0000"/>
                </a:solidFill>
              </a:rPr>
              <a:t>disable</a:t>
            </a:r>
            <a:r>
              <a:rPr lang="zh-CN" altLang="en-US" sz="2800" dirty="0"/>
              <a:t>命令。</a:t>
            </a:r>
            <a:endParaRPr lang="zh-CN" altLang="en-US" sz="2800" dirty="0"/>
          </a:p>
          <a:p>
            <a:pPr indent="0">
              <a:lnSpc>
                <a:spcPct val="90000"/>
              </a:lnSpc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</a:rPr>
              <a:t>gdb</a:t>
            </a:r>
            <a:r>
              <a:rPr lang="en-US" altLang="zh-CN" sz="2800" dirty="0">
                <a:solidFill>
                  <a:srgbClr val="C00000"/>
                </a:solidFill>
              </a:rPr>
              <a:t>)info </a:t>
            </a:r>
            <a:r>
              <a:rPr lang="en-US" altLang="zh-CN" sz="2800" dirty="0" smtClean="0">
                <a:solidFill>
                  <a:srgbClr val="C00000"/>
                </a:solidFill>
              </a:rPr>
              <a:t>break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indent="0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</a:rPr>
              <a:t>gdb</a:t>
            </a:r>
            <a:r>
              <a:rPr lang="en-US" altLang="zh-CN" sz="2800" dirty="0">
                <a:solidFill>
                  <a:srgbClr val="C00000"/>
                </a:solidFill>
              </a:rPr>
              <a:t>)disable 2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indent="0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</a:rPr>
              <a:t>gdb</a:t>
            </a:r>
            <a:r>
              <a:rPr lang="en-US" altLang="zh-CN" sz="2800" dirty="0">
                <a:solidFill>
                  <a:srgbClr val="C00000"/>
                </a:solidFill>
              </a:rPr>
              <a:t>)info </a:t>
            </a:r>
            <a:r>
              <a:rPr lang="en-US" altLang="zh-CN" sz="2800" dirty="0" smtClean="0">
                <a:solidFill>
                  <a:srgbClr val="C00000"/>
                </a:solidFill>
              </a:rPr>
              <a:t>break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indent="0">
              <a:lnSpc>
                <a:spcPct val="90000"/>
              </a:lnSpc>
              <a:buFontTx/>
              <a:buNone/>
            </a:pPr>
            <a:r>
              <a:rPr lang="en-US" altLang="zh-CN" sz="2800" dirty="0"/>
              <a:t>1 breakpoint keep </a:t>
            </a:r>
            <a:r>
              <a:rPr lang="en-US" altLang="zh-CN" sz="2800" dirty="0">
                <a:solidFill>
                  <a:srgbClr val="C00000"/>
                </a:solidFill>
              </a:rPr>
              <a:t>y</a:t>
            </a:r>
            <a:r>
              <a:rPr lang="en-US" altLang="zh-CN" sz="2800" dirty="0"/>
              <a:t>   in main at progb.1.c:6</a:t>
            </a:r>
            <a:endParaRPr lang="en-US" altLang="zh-CN" sz="2800" dirty="0"/>
          </a:p>
          <a:p>
            <a:pPr indent="0">
              <a:lnSpc>
                <a:spcPct val="90000"/>
              </a:lnSpc>
              <a:buFontTx/>
              <a:buNone/>
            </a:pPr>
            <a:r>
              <a:rPr lang="en-US" altLang="zh-CN" sz="2800" dirty="0"/>
              <a:t>2 breakpoint keep </a:t>
            </a:r>
            <a:r>
              <a:rPr lang="en-US" altLang="zh-CN" sz="2800" dirty="0">
                <a:solidFill>
                  <a:srgbClr val="C00000"/>
                </a:solidFill>
              </a:rPr>
              <a:t>n</a:t>
            </a:r>
            <a:r>
              <a:rPr lang="en-US" altLang="zh-CN" sz="2800" dirty="0"/>
              <a:t>   in main at progb.1.c:9</a:t>
            </a:r>
            <a:endParaRPr lang="en-US" altLang="zh-CN" sz="2800" dirty="0"/>
          </a:p>
          <a:p>
            <a:pPr indent="0">
              <a:lnSpc>
                <a:spcPct val="90000"/>
              </a:lnSpc>
              <a:buFontTx/>
              <a:buNone/>
            </a:pPr>
            <a:r>
              <a:rPr lang="zh-CN" altLang="en-US" sz="2800" dirty="0"/>
              <a:t>若执行</a:t>
            </a:r>
            <a:r>
              <a:rPr lang="en-US" altLang="zh-CN" sz="2800" dirty="0"/>
              <a:t>disable</a:t>
            </a:r>
            <a:r>
              <a:rPr lang="zh-CN" altLang="en-US" sz="2800" dirty="0"/>
              <a:t>时不加中断号编号，则会使所有中断点都失效：</a:t>
            </a:r>
            <a:endParaRPr lang="zh-CN" altLang="en-US" sz="2800" dirty="0"/>
          </a:p>
          <a:p>
            <a:pPr indent="0">
              <a:lnSpc>
                <a:spcPct val="90000"/>
              </a:lnSpc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</a:rPr>
              <a:t>gdb</a:t>
            </a:r>
            <a:r>
              <a:rPr lang="en-US" altLang="zh-CN" sz="2800" dirty="0">
                <a:solidFill>
                  <a:srgbClr val="C00000"/>
                </a:solidFill>
              </a:rPr>
              <a:t>) disable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indent="0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</a:rPr>
              <a:t>gdb</a:t>
            </a:r>
            <a:r>
              <a:rPr lang="en-US" altLang="zh-CN" sz="2800" dirty="0">
                <a:solidFill>
                  <a:srgbClr val="C00000"/>
                </a:solidFill>
              </a:rPr>
              <a:t>) info </a:t>
            </a:r>
            <a:r>
              <a:rPr lang="en-US" altLang="zh-CN" sz="2800" dirty="0" smtClean="0">
                <a:solidFill>
                  <a:srgbClr val="C00000"/>
                </a:solidFill>
              </a:rPr>
              <a:t>break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7772400" cy="331236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3)</a:t>
            </a:r>
            <a:r>
              <a:rPr lang="zh-CN" altLang="en-US" dirty="0"/>
              <a:t>使中断点生效</a:t>
            </a:r>
            <a:endParaRPr lang="zh-CN" altLang="en-US" dirty="0"/>
          </a:p>
          <a:p>
            <a:pPr indent="0">
              <a:buFont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对于</a:t>
            </a:r>
            <a:r>
              <a:rPr lang="zh-CN" altLang="en-US" dirty="0"/>
              <a:t>失效的中断点，可用</a:t>
            </a:r>
            <a:r>
              <a:rPr lang="en-US" altLang="zh-CN" dirty="0"/>
              <a:t>enable</a:t>
            </a:r>
            <a:r>
              <a:rPr lang="zh-CN" altLang="en-US" dirty="0"/>
              <a:t>操作命令使中断点恢复作用</a:t>
            </a:r>
            <a:endParaRPr lang="zh-CN" altLang="en-US" dirty="0"/>
          </a:p>
          <a:p>
            <a:pPr indent="0"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)enable 2</a:t>
            </a:r>
            <a:endParaRPr lang="en-US" altLang="zh-CN" dirty="0">
              <a:solidFill>
                <a:srgbClr val="C00000"/>
              </a:solidFill>
            </a:endParaRPr>
          </a:p>
          <a:p>
            <a:pPr indent="0"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  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)info </a:t>
            </a:r>
            <a:r>
              <a:rPr lang="en-US" altLang="zh-CN" dirty="0" smtClean="0">
                <a:solidFill>
                  <a:srgbClr val="C00000"/>
                </a:solidFill>
              </a:rPr>
              <a:t>break</a:t>
            </a:r>
            <a:endParaRPr lang="en-US" altLang="zh-CN" dirty="0">
              <a:solidFill>
                <a:srgbClr val="C00000"/>
              </a:solidFill>
            </a:endParaRPr>
          </a:p>
          <a:p>
            <a:pPr indent="0">
              <a:buFontTx/>
              <a:buNone/>
            </a:pPr>
            <a:r>
              <a:rPr lang="en-US" altLang="zh-CN" dirty="0"/>
              <a:t> 1 breakpoint keep 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  in main at progb.1.c:6</a:t>
            </a:r>
            <a:endParaRPr lang="en-US" altLang="zh-CN" dirty="0"/>
          </a:p>
          <a:p>
            <a:pPr indent="0">
              <a:buFontTx/>
              <a:buNone/>
            </a:pPr>
            <a:r>
              <a:rPr lang="en-US" altLang="zh-CN" dirty="0"/>
              <a:t> 2 breakpoint keep </a:t>
            </a:r>
            <a:r>
              <a:rPr lang="en-US" altLang="zh-CN" dirty="0">
                <a:solidFill>
                  <a:srgbClr val="C00000"/>
                </a:solidFill>
              </a:rPr>
              <a:t>y</a:t>
            </a:r>
            <a:r>
              <a:rPr lang="en-US" altLang="zh-CN" dirty="0"/>
              <a:t>  in main at progb.1.c:9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7772400" cy="446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4)</a:t>
            </a:r>
            <a:r>
              <a:rPr lang="zh-CN" altLang="en-US" dirty="0"/>
              <a:t>删除某个编号的中断点：</a:t>
            </a:r>
            <a:endParaRPr lang="zh-CN" altLang="en-US" dirty="0"/>
          </a:p>
          <a:p>
            <a:pPr indent="0">
              <a:buFontTx/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disable</a:t>
            </a:r>
            <a:r>
              <a:rPr lang="zh-CN" altLang="en-US" dirty="0"/>
              <a:t>只让中断点暂时失效，若想永久删除某个中断点，就要利用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：</a:t>
            </a:r>
            <a:endParaRPr lang="zh-CN" altLang="en-US" dirty="0"/>
          </a:p>
          <a:p>
            <a:pPr indent="0">
              <a:buFontTx/>
              <a:buNone/>
            </a:pPr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)info breakpoints</a:t>
            </a:r>
            <a:endParaRPr lang="en-US" altLang="zh-CN" dirty="0">
              <a:solidFill>
                <a:srgbClr val="C00000"/>
              </a:solidFill>
            </a:endParaRPr>
          </a:p>
          <a:p>
            <a:pPr indent="0">
              <a:buFontTx/>
              <a:buNone/>
            </a:pPr>
            <a:r>
              <a:rPr lang="en-US" altLang="zh-CN" dirty="0"/>
              <a:t>  1 breakpoint keep n in main at progb.1.c:6</a:t>
            </a:r>
            <a:endParaRPr lang="en-US" altLang="zh-CN" dirty="0"/>
          </a:p>
          <a:p>
            <a:pPr indent="0">
              <a:buFontTx/>
              <a:buNone/>
            </a:pPr>
            <a:r>
              <a:rPr lang="en-US" altLang="zh-CN" dirty="0"/>
              <a:t>  2 breakpoint keep y in main at progb.1.c:9</a:t>
            </a:r>
            <a:endParaRPr lang="en-US" altLang="zh-CN" dirty="0"/>
          </a:p>
          <a:p>
            <a:pPr indent="0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)delete 2</a:t>
            </a:r>
            <a:endParaRPr lang="en-US" altLang="zh-CN" dirty="0">
              <a:solidFill>
                <a:srgbClr val="C00000"/>
              </a:solidFill>
            </a:endParaRPr>
          </a:p>
          <a:p>
            <a:pPr indent="0"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 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)info breakpoints</a:t>
            </a:r>
            <a:endParaRPr lang="en-US" altLang="zh-CN" dirty="0">
              <a:solidFill>
                <a:srgbClr val="C00000"/>
              </a:solidFill>
            </a:endParaRPr>
          </a:p>
          <a:p>
            <a:pPr indent="0">
              <a:buFontTx/>
              <a:buNone/>
            </a:pPr>
            <a:r>
              <a:rPr lang="en-US" altLang="zh-CN" dirty="0"/>
              <a:t> 1 breakpoint keep n in main at progb.1.c:6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7772400" cy="453920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5)</a:t>
            </a:r>
            <a:r>
              <a:rPr lang="zh-CN" altLang="en-US" dirty="0"/>
              <a:t>删除某行号或函数的中断点：</a:t>
            </a:r>
            <a:endParaRPr lang="zh-CN" altLang="en-US" dirty="0"/>
          </a:p>
          <a:p>
            <a:pPr indent="0">
              <a:buFontTx/>
              <a:buNone/>
            </a:pPr>
            <a:r>
              <a:rPr lang="zh-CN" altLang="en-US" dirty="0" smtClean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clear</a:t>
            </a:r>
            <a:r>
              <a:rPr lang="zh-CN" altLang="en-US" dirty="0"/>
              <a:t>命令，则可以</a:t>
            </a:r>
            <a:r>
              <a:rPr lang="zh-CN" altLang="en-US" dirty="0">
                <a:solidFill>
                  <a:srgbClr val="FF0000"/>
                </a:solidFill>
              </a:rPr>
              <a:t>通过指定行号或函数名</a:t>
            </a:r>
            <a:r>
              <a:rPr lang="zh-CN" altLang="en-US" dirty="0"/>
              <a:t>的方式删除中断点</a:t>
            </a:r>
            <a:endParaRPr lang="zh-CN" altLang="en-US" dirty="0"/>
          </a:p>
          <a:p>
            <a:pPr indent="0"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 info breakpoints</a:t>
            </a:r>
            <a:endParaRPr lang="en-US" altLang="zh-CN" dirty="0">
              <a:solidFill>
                <a:srgbClr val="C00000"/>
              </a:solidFill>
            </a:endParaRPr>
          </a:p>
          <a:p>
            <a:pPr indent="0">
              <a:buFontTx/>
              <a:buNone/>
            </a:pPr>
            <a:r>
              <a:rPr lang="en-US" altLang="zh-CN" dirty="0" smtClean="0"/>
              <a:t>1 </a:t>
            </a:r>
            <a:r>
              <a:rPr lang="en-US" altLang="zh-CN" dirty="0"/>
              <a:t>breakpoint keep y in main at progb.1.c:6</a:t>
            </a:r>
            <a:endParaRPr lang="en-US" altLang="zh-CN" dirty="0"/>
          </a:p>
          <a:p>
            <a:pPr indent="0">
              <a:buFontTx/>
              <a:buNone/>
            </a:pPr>
            <a:r>
              <a:rPr lang="en-US" altLang="zh-CN" dirty="0"/>
              <a:t>2 breakpoint keep y in main at progb.1.c:9</a:t>
            </a:r>
            <a:endParaRPr lang="en-US" altLang="zh-CN" dirty="0"/>
          </a:p>
          <a:p>
            <a:pPr indent="0"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)clear 6</a:t>
            </a:r>
            <a:endParaRPr lang="en-US" altLang="zh-CN" dirty="0">
              <a:solidFill>
                <a:srgbClr val="C00000"/>
              </a:solidFill>
            </a:endParaRPr>
          </a:p>
          <a:p>
            <a:pPr indent="0"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)info breakpoints</a:t>
            </a:r>
            <a:endParaRPr lang="en-US" altLang="zh-CN" dirty="0">
              <a:solidFill>
                <a:srgbClr val="C00000"/>
              </a:solidFill>
            </a:endParaRPr>
          </a:p>
          <a:p>
            <a:pPr indent="0">
              <a:buFontTx/>
              <a:buNone/>
            </a:pPr>
            <a:r>
              <a:rPr lang="en-US" altLang="zh-CN" dirty="0"/>
              <a:t>2 breakpoint keep y in main at progb.1.c:9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772400" cy="4467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/>
              <a:t>下面的范例删除设在</a:t>
            </a:r>
            <a:r>
              <a:rPr lang="en-US" altLang="zh-CN" dirty="0" err="1"/>
              <a:t>getlim</a:t>
            </a:r>
            <a:r>
              <a:rPr lang="en-US" altLang="zh-CN" dirty="0"/>
              <a:t>()</a:t>
            </a:r>
            <a:r>
              <a:rPr lang="zh-CN" altLang="en-US" dirty="0"/>
              <a:t>函数的中断点：</a:t>
            </a:r>
            <a:endParaRPr lang="zh-CN" altLang="en-US" dirty="0"/>
          </a:p>
          <a:p>
            <a:pPr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)break </a:t>
            </a:r>
            <a:r>
              <a:rPr lang="en-US" altLang="zh-CN" dirty="0" err="1">
                <a:solidFill>
                  <a:srgbClr val="C00000"/>
                </a:solidFill>
              </a:rPr>
              <a:t>getlim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)info breakpoints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zh-CN" dirty="0"/>
              <a:t>1 breakpoint keep y in </a:t>
            </a:r>
            <a:r>
              <a:rPr lang="en-US" altLang="zh-CN" dirty="0" err="1"/>
              <a:t>getlim</a:t>
            </a:r>
            <a:r>
              <a:rPr lang="en-US" altLang="zh-CN" dirty="0"/>
              <a:t> at progb.1.c:15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gdb</a:t>
            </a:r>
            <a:r>
              <a:rPr lang="en-US" altLang="zh-CN" dirty="0">
                <a:solidFill>
                  <a:srgbClr val="C00000"/>
                </a:solidFill>
              </a:rPr>
              <a:t>)clear </a:t>
            </a:r>
            <a:r>
              <a:rPr lang="en-US" altLang="zh-CN" dirty="0" err="1">
                <a:solidFill>
                  <a:srgbClr val="C00000"/>
                </a:solidFill>
              </a:rPr>
              <a:t>getlim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zh-CN" dirty="0"/>
              <a:t>Deleted breakpoint 1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基本操作命令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GDB</a:t>
            </a:r>
            <a:r>
              <a:rPr lang="zh-CN" altLang="en-US">
                <a:solidFill>
                  <a:schemeClr val="bg1"/>
                </a:solidFill>
              </a:rPr>
              <a:t>常用命令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5910" y="1149350"/>
          <a:ext cx="8469630" cy="565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815"/>
                <a:gridCol w="4234815"/>
              </a:tblGrid>
              <a:tr h="514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命令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功能</a:t>
                      </a:r>
                      <a:endParaRPr lang="zh-CN" altLang="en-US" sz="2400"/>
                    </a:p>
                  </a:txBody>
                  <a:tcPr/>
                </a:tc>
              </a:tr>
              <a:tr h="514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2400"/>
                        <a:t>ist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列出源代码</a:t>
                      </a:r>
                      <a:endParaRPr lang="zh-CN" altLang="en-US" sz="2400"/>
                    </a:p>
                  </a:txBody>
                  <a:tcPr/>
                </a:tc>
              </a:tr>
              <a:tr h="514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CN" sz="2400"/>
                        <a:t>un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执行</a:t>
                      </a:r>
                      <a:endParaRPr lang="zh-CN" altLang="en-US" sz="2400"/>
                    </a:p>
                  </a:txBody>
                  <a:tcPr/>
                </a:tc>
              </a:tr>
              <a:tr h="514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altLang="zh-CN" sz="2400"/>
                        <a:t>reak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设置断点</a:t>
                      </a:r>
                      <a:endParaRPr lang="zh-CN" altLang="en-US" sz="2400"/>
                    </a:p>
                  </a:txBody>
                  <a:tcPr/>
                </a:tc>
              </a:tr>
              <a:tr h="514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zh-CN" sz="2400"/>
                        <a:t>ontinue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从断点处继续执行</a:t>
                      </a:r>
                      <a:endParaRPr lang="zh-CN" altLang="en-US" sz="2400"/>
                    </a:p>
                  </a:txBody>
                  <a:tcPr/>
                </a:tc>
              </a:tr>
              <a:tr h="514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400"/>
                        <a:t>tep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单步执行</a:t>
                      </a:r>
                      <a:endParaRPr lang="zh-CN" altLang="en-US" sz="2400"/>
                    </a:p>
                  </a:txBody>
                  <a:tcPr/>
                </a:tc>
              </a:tr>
              <a:tr h="514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CN" sz="2400"/>
                        <a:t>ext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单步（不跟踪进入）</a:t>
                      </a:r>
                      <a:endParaRPr lang="zh-CN" altLang="en-US" sz="2400"/>
                    </a:p>
                  </a:txBody>
                  <a:tcPr/>
                </a:tc>
              </a:tr>
              <a:tr h="514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/>
                        <a:t>rint i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显示变量</a:t>
                      </a:r>
                      <a:r>
                        <a:rPr lang="en-US" altLang="zh-CN" sz="2400"/>
                        <a:t>i</a:t>
                      </a:r>
                      <a:r>
                        <a:rPr lang="zh-CN" altLang="en-US" sz="2400"/>
                        <a:t>的值</a:t>
                      </a:r>
                      <a:endParaRPr lang="zh-CN" altLang="en-US" sz="2400"/>
                    </a:p>
                  </a:txBody>
                  <a:tcPr/>
                </a:tc>
              </a:tr>
              <a:tr h="514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altLang="zh-CN" sz="2400"/>
                        <a:t>nfo 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altLang="zh-CN" sz="2400"/>
                        <a:t>reak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显示断点</a:t>
                      </a:r>
                      <a:endParaRPr lang="zh-CN" altLang="en-US" sz="2400"/>
                    </a:p>
                  </a:txBody>
                  <a:tcPr/>
                </a:tc>
              </a:tr>
              <a:tr h="514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</a:rPr>
                        <a:t>dis</a:t>
                      </a:r>
                      <a:r>
                        <a:rPr lang="en-US" altLang="zh-CN" sz="2400"/>
                        <a:t>able  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禁用</a:t>
                      </a:r>
                      <a:r>
                        <a:rPr lang="en-US" altLang="zh-CN" sz="2400"/>
                        <a:t>2</a:t>
                      </a:r>
                      <a:r>
                        <a:rPr lang="zh-CN" altLang="en-US" sz="2400"/>
                        <a:t>号断点</a:t>
                      </a:r>
                      <a:endParaRPr lang="zh-CN" altLang="en-US" sz="2400"/>
                    </a:p>
                  </a:txBody>
                  <a:tcPr/>
                </a:tc>
              </a:tr>
              <a:tr h="514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</a:rPr>
                        <a:t>del</a:t>
                      </a:r>
                      <a:r>
                        <a:rPr lang="en-US" altLang="zh-CN" sz="2400"/>
                        <a:t>ete 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sz="2400"/>
                        <a:t>  (break) 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删除</a:t>
                      </a:r>
                      <a:r>
                        <a:rPr lang="en-US" altLang="zh-CN" sz="2400"/>
                        <a:t>2</a:t>
                      </a:r>
                      <a:r>
                        <a:rPr lang="zh-CN" altLang="en-US" sz="2400"/>
                        <a:t>号断点（所有</a:t>
                      </a:r>
                      <a:r>
                        <a:rPr lang="zh-CN" altLang="en-US" sz="2400"/>
                        <a:t>断点）</a:t>
                      </a: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4384772"/>
          <p:cNvSpPr>
            <a:spLocks noChangeArrowheads="1"/>
          </p:cNvSpPr>
          <p:nvPr/>
        </p:nvSpPr>
        <p:spPr bwMode="auto">
          <a:xfrm>
            <a:off x="611560" y="1557368"/>
            <a:ext cx="8136904" cy="4123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14160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  GCC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是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GNU Compiler Collection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的简称，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GCC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是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Linux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平台下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最常用的编译程序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，是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Linux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平台编译器的事实标准。</a:t>
            </a:r>
            <a:endParaRPr lang="zh-CN" altLang="en-US" sz="24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indent="14160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  GCC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支持的体系结构有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40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余种，常见的有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x86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系列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ARM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PowerPC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等。同时，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GCC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还能运行在不同的操作系统上，如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Linux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Solaris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Windows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等。</a:t>
            </a:r>
            <a:endParaRPr lang="zh-CN" altLang="en-US" sz="24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indent="14160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  GCC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除了支持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C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语言外，还支持多种其他语言，例如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C++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err="1">
                <a:solidFill>
                  <a:srgbClr val="0000CC"/>
                </a:solidFill>
                <a:latin typeface="+mn-ea"/>
                <a:ea typeface="+mn-ea"/>
              </a:rPr>
              <a:t>Ada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Java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Objective-C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err="1">
                <a:solidFill>
                  <a:srgbClr val="0000CC"/>
                </a:solidFill>
                <a:latin typeface="+mn-ea"/>
                <a:ea typeface="+mn-ea"/>
              </a:rPr>
              <a:t>Fortram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Pascal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等。</a:t>
            </a:r>
            <a:endParaRPr lang="zh-CN" altLang="en-US" sz="24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4.1.1 GCC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简介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714488"/>
            <a:ext cx="7000924" cy="34290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4.1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Linux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编译器</a:t>
            </a:r>
            <a:endParaRPr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4.2 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文件包含</a:t>
            </a:r>
            <a:endParaRPr lang="zh-CN" altLang="en-US" sz="32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4.3 Make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命令和</a:t>
            </a:r>
            <a:r>
              <a:rPr lang="en-US" altLang="zh-CN" sz="3200" b="1" kern="0" dirty="0" err="1" smtClean="0">
                <a:solidFill>
                  <a:srgbClr val="0000CC"/>
                </a:solidFill>
                <a:latin typeface="+mn-lt"/>
                <a:ea typeface="+mn-ea"/>
              </a:rPr>
              <a:t>makefile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工程管理</a:t>
            </a:r>
            <a:endParaRPr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4.4 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</a:t>
            </a: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Linux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汇编语言程序设计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4.5 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</a:t>
            </a: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Linux Shell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编程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4.6 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位运算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4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章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嵌入式程序设计基础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占位符 4653058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4"/>
            <a:ext cx="8208912" cy="4896544"/>
          </a:xfrm>
        </p:spPr>
        <p:txBody>
          <a:bodyPr/>
          <a:lstStyle/>
          <a:p>
            <a:pPr marL="0" indent="44958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latin typeface="+mn-ea"/>
              </a:rPr>
              <a:t>函数库实际上就是一些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头文件（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.h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库文件（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.so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或者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.a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800" b="1" dirty="0" smtClean="0">
                <a:latin typeface="+mn-ea"/>
              </a:rPr>
              <a:t>的集合。</a:t>
            </a:r>
            <a:endParaRPr lang="zh-CN" altLang="en-US" sz="2800" b="1" dirty="0" smtClean="0">
              <a:latin typeface="+mn-ea"/>
            </a:endParaRPr>
          </a:p>
          <a:p>
            <a:pPr marL="0" indent="44958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800" b="1" dirty="0" smtClean="0">
                <a:latin typeface="+mn-ea"/>
              </a:rPr>
              <a:t>Linux</a:t>
            </a:r>
            <a:r>
              <a:rPr lang="zh-CN" altLang="en-US" sz="2800" b="1" dirty="0" smtClean="0">
                <a:latin typeface="+mn-ea"/>
              </a:rPr>
              <a:t>下大多数函数都默认将头文件放到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/include/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r>
              <a:rPr lang="zh-CN" altLang="en-US" sz="2800" b="1" dirty="0" smtClean="0">
                <a:latin typeface="+mn-ea"/>
              </a:rPr>
              <a:t>，而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库文件则放到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r>
              <a:rPr lang="zh-CN" altLang="en-US" sz="2800" b="1" dirty="0" smtClean="0">
                <a:latin typeface="+mn-ea"/>
              </a:rPr>
              <a:t>，但并不是所有的情况都是这样。 </a:t>
            </a:r>
            <a:endParaRPr lang="en-US" altLang="zh-CN" sz="2800" b="1" dirty="0" smtClean="0">
              <a:latin typeface="+mn-ea"/>
            </a:endParaRPr>
          </a:p>
          <a:p>
            <a:pPr marL="0" indent="44958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如果程序中引用了其他路径的头文件，需要在编译的时候用 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–I </a:t>
            </a:r>
            <a:r>
              <a:rPr lang="zh-CN" altLang="en-US" sz="2800" dirty="0">
                <a:latin typeface="+mn-ea"/>
              </a:rPr>
              <a:t>参数。 </a:t>
            </a:r>
            <a:r>
              <a:rPr lang="zh-CN" altLang="en-US" sz="2800" dirty="0" smtClean="0">
                <a:latin typeface="+mn-ea"/>
              </a:rPr>
              <a:t>例如：</a:t>
            </a:r>
            <a:endParaRPr lang="en-US" altLang="zh-CN" sz="2800" dirty="0" smtClean="0">
              <a:latin typeface="+mn-ea"/>
            </a:endParaRPr>
          </a:p>
          <a:p>
            <a:pPr marL="0" indent="44958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#  </a:t>
            </a:r>
            <a:r>
              <a:rPr lang="en-US" altLang="zh-CN" sz="2800" dirty="0" err="1">
                <a:solidFill>
                  <a:srgbClr val="FF0000"/>
                </a:solidFill>
              </a:rPr>
              <a:t>gcc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test.c</a:t>
            </a:r>
            <a:r>
              <a:rPr lang="en-US" altLang="zh-CN" sz="2800" dirty="0">
                <a:solidFill>
                  <a:srgbClr val="FF0000"/>
                </a:solidFill>
              </a:rPr>
              <a:t> -I /home/</a:t>
            </a:r>
            <a:r>
              <a:rPr lang="en-US" altLang="zh-CN" sz="2800" dirty="0" err="1">
                <a:solidFill>
                  <a:srgbClr val="FF0000"/>
                </a:solidFill>
              </a:rPr>
              <a:t>linux</a:t>
            </a:r>
            <a:r>
              <a:rPr lang="en-US" altLang="zh-CN" sz="2800" dirty="0">
                <a:solidFill>
                  <a:srgbClr val="FF0000"/>
                </a:solidFill>
              </a:rPr>
              <a:t>/include -o </a:t>
            </a:r>
            <a:r>
              <a:rPr lang="en-US" altLang="zh-CN" sz="2800" dirty="0" smtClean="0">
                <a:solidFill>
                  <a:srgbClr val="FF0000"/>
                </a:solidFill>
              </a:rPr>
              <a:t>test</a:t>
            </a:r>
            <a:endParaRPr lang="zh-CN" altLang="en-US" sz="2800" b="1" dirty="0" smtClean="0">
              <a:latin typeface="+mn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4.2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库依赖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28992" cy="1143000"/>
          </a:xfrm>
          <a:noFill/>
          <a:ln w="28575">
            <a:noFill/>
            <a:miter lim="800000"/>
          </a:ln>
        </p:spPr>
        <p:txBody>
          <a:bodyPr/>
          <a:lstStyle/>
          <a:p>
            <a:r>
              <a:rPr lang="zh-CN" altLang="en-US" sz="3600" dirty="0">
                <a:solidFill>
                  <a:schemeClr val="bg1"/>
                </a:solidFill>
              </a:rPr>
              <a:t>例如：　∑</a:t>
            </a:r>
            <a:r>
              <a:rPr lang="en-US" altLang="zh-CN" sz="3600" dirty="0">
                <a:solidFill>
                  <a:schemeClr val="bg1"/>
                </a:solidFill>
              </a:rPr>
              <a:t>n=1+2+3+……+100 </a:t>
            </a:r>
            <a:r>
              <a:rPr lang="zh-CN" altLang="en-US" sz="3600" dirty="0">
                <a:solidFill>
                  <a:schemeClr val="bg1"/>
                </a:solidFill>
              </a:rPr>
              <a:t>求和运算。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　</a:t>
            </a: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　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main</a:t>
            </a:r>
            <a:r>
              <a:rPr lang="en-US" altLang="zh-CN" sz="2800" dirty="0" smtClean="0"/>
              <a:t>( ) </a:t>
            </a:r>
            <a:r>
              <a:rPr lang="en-US" altLang="zh-CN" sz="2800" dirty="0"/>
              <a:t>{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　　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x=100,s=0,i=1;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　　</a:t>
            </a:r>
            <a:r>
              <a:rPr lang="en-US" altLang="zh-CN" sz="2800" dirty="0"/>
              <a:t>while(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&lt;=x) </a:t>
            </a:r>
            <a:r>
              <a:rPr lang="zh-CN" altLang="en-US" sz="2800" dirty="0"/>
              <a:t>　</a:t>
            </a:r>
            <a:r>
              <a:rPr lang="en-US" altLang="zh-CN" sz="2800" dirty="0"/>
              <a:t>{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6</a:t>
            </a:r>
            <a:r>
              <a:rPr lang="zh-CN" altLang="en-US" sz="2800" dirty="0"/>
              <a:t>　		　</a:t>
            </a:r>
            <a:r>
              <a:rPr lang="en-US" altLang="zh-CN" sz="2800" dirty="0"/>
              <a:t>s=</a:t>
            </a:r>
            <a:r>
              <a:rPr lang="en-US" altLang="zh-CN" sz="2800" dirty="0" err="1"/>
              <a:t>s+i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7</a:t>
            </a:r>
            <a:r>
              <a:rPr lang="zh-CN" altLang="en-US" sz="2800" dirty="0"/>
              <a:t>　		　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8</a:t>
            </a:r>
            <a:r>
              <a:rPr lang="zh-CN" altLang="en-US" sz="2800" dirty="0"/>
              <a:t>　　　</a:t>
            </a:r>
            <a:r>
              <a:rPr lang="en-US" altLang="zh-CN" sz="2800" dirty="0"/>
              <a:t>}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9</a:t>
            </a:r>
            <a:r>
              <a:rPr lang="zh-CN" altLang="en-US" sz="2800" dirty="0"/>
              <a:t>　	　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 sum= %d\</a:t>
            </a:r>
            <a:r>
              <a:rPr lang="en-US" altLang="zh-CN" sz="2800" dirty="0" err="1"/>
              <a:t>n",s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10</a:t>
            </a:r>
            <a:r>
              <a:rPr lang="zh-CN" altLang="en-US" sz="2800" dirty="0"/>
              <a:t>　    </a:t>
            </a:r>
            <a:r>
              <a:rPr lang="en-US" altLang="zh-CN" sz="2800" dirty="0"/>
              <a:t>return 0;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11</a:t>
            </a:r>
            <a:r>
              <a:rPr lang="zh-CN" altLang="en-US" sz="2800" dirty="0"/>
              <a:t>　</a:t>
            </a:r>
            <a:r>
              <a:rPr lang="en-US" altLang="zh-CN" sz="2800" dirty="0"/>
              <a:t>}</a:t>
            </a:r>
            <a:endParaRPr lang="en-US" altLang="zh-CN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980728"/>
          </a:xfrm>
          <a:noFill/>
          <a:ln w="38100">
            <a:noFill/>
            <a:miter lim="800000"/>
          </a:ln>
        </p:spPr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改造：</a:t>
            </a:r>
            <a:r>
              <a:rPr lang="zh-CN" altLang="en-US" sz="3200" dirty="0" smtClean="0">
                <a:solidFill>
                  <a:schemeClr val="bg1"/>
                </a:solidFill>
              </a:rPr>
              <a:t>将</a:t>
            </a:r>
            <a:r>
              <a:rPr lang="zh-CN" altLang="en-US" sz="3200" dirty="0">
                <a:solidFill>
                  <a:schemeClr val="bg1"/>
                </a:solidFill>
              </a:rPr>
              <a:t>加法部分写成一个函数</a:t>
            </a:r>
            <a:r>
              <a:rPr lang="en-US" altLang="zh-CN" sz="3200" dirty="0" err="1">
                <a:solidFill>
                  <a:schemeClr val="bg1"/>
                </a:solidFill>
              </a:rPr>
              <a:t>int</a:t>
            </a:r>
            <a:r>
              <a:rPr lang="en-US" altLang="zh-CN" sz="3200" dirty="0">
                <a:solidFill>
                  <a:schemeClr val="bg1"/>
                </a:solidFill>
              </a:rPr>
              <a:t> sum(</a:t>
            </a:r>
            <a:r>
              <a:rPr lang="en-US" altLang="zh-CN" sz="3200" dirty="0" err="1">
                <a:solidFill>
                  <a:schemeClr val="bg1"/>
                </a:solidFill>
              </a:rPr>
              <a:t>int</a:t>
            </a:r>
            <a:r>
              <a:rPr lang="en-US" altLang="zh-CN" sz="3200" dirty="0">
                <a:solidFill>
                  <a:schemeClr val="bg1"/>
                </a:solidFill>
              </a:rPr>
              <a:t> n)</a:t>
            </a:r>
            <a:r>
              <a:rPr lang="zh-CN" altLang="en-US" sz="3200" dirty="0">
                <a:solidFill>
                  <a:schemeClr val="bg1"/>
                </a:solidFill>
              </a:rPr>
              <a:t>。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mysum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　</a:t>
            </a:r>
            <a:r>
              <a:rPr lang="en-US" altLang="zh-CN" dirty="0"/>
              <a:t>{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　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=1,ss=0;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　	</a:t>
            </a:r>
            <a:r>
              <a:rPr lang="en-US" altLang="zh-CN" dirty="0"/>
              <a:t>while(</a:t>
            </a:r>
            <a:r>
              <a:rPr lang="en-US" altLang="zh-CN" dirty="0" err="1"/>
              <a:t>i</a:t>
            </a:r>
            <a:r>
              <a:rPr lang="en-US" altLang="zh-CN" dirty="0"/>
              <a:t>&lt;=n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 {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　		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ss+i</a:t>
            </a:r>
            <a:r>
              <a:rPr lang="en-US" altLang="zh-CN" dirty="0"/>
              <a:t>;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		</a:t>
            </a:r>
            <a:r>
              <a:rPr lang="en-US" altLang="zh-CN" dirty="0" err="1" smtClean="0"/>
              <a:t>i</a:t>
            </a:r>
            <a:r>
              <a:rPr lang="en-US" altLang="zh-CN" dirty="0"/>
              <a:t>++;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　	</a:t>
            </a:r>
            <a:r>
              <a:rPr lang="zh-CN" altLang="en-US" dirty="0" smtClean="0"/>
              <a:t> 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　	</a:t>
            </a:r>
            <a:r>
              <a:rPr lang="en-US" altLang="zh-CN" dirty="0"/>
              <a:t>return (</a:t>
            </a:r>
            <a:r>
              <a:rPr lang="en-US" altLang="zh-CN" dirty="0" err="1"/>
              <a:t>ss</a:t>
            </a:r>
            <a:r>
              <a:rPr lang="en-US" altLang="zh-CN" dirty="0"/>
              <a:t>);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　</a:t>
            </a: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 w="57150">
            <a:noFill/>
            <a:miter lim="800000"/>
          </a:ln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再在主函数中调用它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　</a:t>
            </a: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　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mysum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n);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　</a:t>
            </a: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　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5</a:t>
            </a:r>
            <a:r>
              <a:rPr lang="zh-CN" altLang="en-US" dirty="0"/>
              <a:t>　　	</a:t>
            </a:r>
            <a:r>
              <a:rPr lang="en-US" altLang="zh-CN" dirty="0" err="1"/>
              <a:t>int</a:t>
            </a:r>
            <a:r>
              <a:rPr lang="en-US" altLang="zh-CN" dirty="0"/>
              <a:t> x=100;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6</a:t>
            </a:r>
            <a:r>
              <a:rPr lang="zh-CN" altLang="en-US" dirty="0"/>
              <a:t>　　	</a:t>
            </a:r>
            <a:r>
              <a:rPr lang="en-US" altLang="zh-CN" dirty="0" err="1"/>
              <a:t>int</a:t>
            </a:r>
            <a:r>
              <a:rPr lang="en-US" altLang="zh-CN" dirty="0"/>
              <a:t> s=0;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7</a:t>
            </a:r>
            <a:r>
              <a:rPr lang="zh-CN" altLang="en-US" dirty="0"/>
              <a:t>　　</a:t>
            </a:r>
            <a:r>
              <a:rPr lang="zh-CN" altLang="en-US" dirty="0">
                <a:solidFill>
                  <a:srgbClr val="FF0000"/>
                </a:solidFill>
              </a:rPr>
              <a:t>	</a:t>
            </a:r>
            <a:r>
              <a:rPr lang="en-US" altLang="zh-CN" dirty="0">
                <a:solidFill>
                  <a:srgbClr val="FF0000"/>
                </a:solidFill>
              </a:rPr>
              <a:t>s=</a:t>
            </a:r>
            <a:r>
              <a:rPr lang="en-US" altLang="zh-CN" dirty="0" err="1">
                <a:solidFill>
                  <a:srgbClr val="FF0000"/>
                </a:solidFill>
              </a:rPr>
              <a:t>mysum</a:t>
            </a:r>
            <a:r>
              <a:rPr lang="en-US" altLang="zh-CN" dirty="0">
                <a:solidFill>
                  <a:srgbClr val="FF0000"/>
                </a:solidFill>
              </a:rPr>
              <a:t>(x);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8</a:t>
            </a:r>
            <a:r>
              <a:rPr lang="zh-CN" altLang="en-US" dirty="0"/>
              <a:t>　　	</a:t>
            </a:r>
            <a:r>
              <a:rPr lang="en-US" altLang="zh-CN" dirty="0" err="1"/>
              <a:t>printf</a:t>
            </a:r>
            <a:r>
              <a:rPr lang="en-US" altLang="zh-CN" dirty="0"/>
              <a:t>(" sum= %d\</a:t>
            </a:r>
            <a:r>
              <a:rPr lang="en-US" altLang="zh-CN" dirty="0" err="1"/>
              <a:t>n",s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9</a:t>
            </a:r>
            <a:r>
              <a:rPr lang="zh-CN" altLang="en-US" dirty="0"/>
              <a:t>　　	</a:t>
            </a:r>
            <a:r>
              <a:rPr lang="en-US" altLang="zh-CN" dirty="0"/>
              <a:t>return 0;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10</a:t>
            </a:r>
            <a:r>
              <a:rPr lang="zh-CN" altLang="en-US" dirty="0"/>
              <a:t>　</a:t>
            </a: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268760"/>
            <a:ext cx="7488832" cy="4896544"/>
          </a:xfrm>
          <a:noFill/>
          <a:ln w="38100">
            <a:solidFill>
              <a:srgbClr val="000099"/>
            </a:solidFill>
            <a:miter lim="800000"/>
          </a:ln>
        </p:spPr>
        <p:txBody>
          <a:bodyPr wrap="square" anchor="t" anchorCtr="0"/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</a:rPr>
              <a:t>进一步</a:t>
            </a:r>
            <a:r>
              <a:rPr lang="zh-CN" altLang="en-US" sz="3200" dirty="0">
                <a:solidFill>
                  <a:schemeClr val="bg1"/>
                </a:solidFill>
              </a:rPr>
              <a:t>将程序中具有独立功能的</a:t>
            </a:r>
            <a:r>
              <a:rPr lang="en-US" altLang="zh-CN" sz="3200" dirty="0" err="1">
                <a:solidFill>
                  <a:schemeClr val="bg1"/>
                </a:solidFill>
              </a:rPr>
              <a:t>mysum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r>
              <a:rPr lang="zh-CN" altLang="en-US" sz="3200" dirty="0">
                <a:solidFill>
                  <a:schemeClr val="bg1"/>
                </a:solidFill>
              </a:rPr>
              <a:t>函数分割出来。该程序可分割为下列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>
                <a:solidFill>
                  <a:schemeClr val="bg1"/>
                </a:solidFill>
              </a:rPr>
              <a:t>个</a:t>
            </a:r>
            <a:r>
              <a:rPr lang="zh-CN" altLang="en-US" sz="3200" dirty="0" smtClean="0">
                <a:solidFill>
                  <a:schemeClr val="bg1"/>
                </a:solidFill>
              </a:rPr>
              <a:t>程序文件：</a:t>
            </a:r>
            <a:br>
              <a:rPr lang="en-US" altLang="zh-CN" sz="3200" dirty="0" smtClean="0">
                <a:solidFill>
                  <a:schemeClr val="bg1"/>
                </a:solidFill>
              </a:rPr>
            </a:br>
            <a:r>
              <a:rPr lang="en-US" altLang="zh-CN" sz="3200" dirty="0" smtClean="0">
                <a:solidFill>
                  <a:schemeClr val="bg1"/>
                </a:solidFill>
              </a:rPr>
              <a:t>         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mysum.h</a:t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 smtClean="0">
                <a:solidFill>
                  <a:srgbClr val="FF0000"/>
                </a:solidFill>
              </a:rPr>
              <a:t>         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mysum.c</a:t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 smtClean="0">
                <a:solidFill>
                  <a:srgbClr val="FF0000"/>
                </a:solidFill>
              </a:rPr>
              <a:t>         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ex_sum.c</a:t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3366"/>
                </a:solidFill>
              </a:rPr>
              <a:t>（</a:t>
            </a:r>
            <a:r>
              <a:rPr lang="en-US" altLang="zh-CN" dirty="0" smtClean="0">
                <a:solidFill>
                  <a:srgbClr val="003366"/>
                </a:solidFill>
              </a:rPr>
              <a:t>1</a:t>
            </a:r>
            <a:r>
              <a:rPr lang="zh-CN" altLang="en-US" dirty="0" smtClean="0">
                <a:solidFill>
                  <a:srgbClr val="003366"/>
                </a:solidFill>
              </a:rPr>
              <a:t>）程序</a:t>
            </a:r>
            <a:r>
              <a:rPr lang="en-US" altLang="zh-CN" dirty="0" smtClean="0">
                <a:solidFill>
                  <a:srgbClr val="003366"/>
                </a:solidFill>
              </a:rPr>
              <a:t>  /*  </a:t>
            </a:r>
            <a:r>
              <a:rPr lang="en-US" altLang="zh-CN" dirty="0" err="1" smtClean="0">
                <a:solidFill>
                  <a:srgbClr val="003366"/>
                </a:solidFill>
              </a:rPr>
              <a:t>mysum.h</a:t>
            </a:r>
            <a:r>
              <a:rPr lang="en-US" altLang="zh-CN" dirty="0" smtClean="0">
                <a:solidFill>
                  <a:srgbClr val="003366"/>
                </a:solidFill>
              </a:rPr>
              <a:t>  */</a:t>
            </a:r>
            <a:endParaRPr lang="zh-CN" altLang="en-US" dirty="0">
              <a:solidFill>
                <a:srgbClr val="003366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1  /*  </a:t>
            </a:r>
            <a:r>
              <a:rPr lang="en-US" altLang="zh-CN" dirty="0" err="1"/>
              <a:t>mysum.h</a:t>
            </a:r>
            <a:r>
              <a:rPr lang="en-US" altLang="zh-CN" dirty="0"/>
              <a:t>  */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mysum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n);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66"/>
                </a:solidFill>
              </a:rPr>
              <a:t>（</a:t>
            </a:r>
            <a:r>
              <a:rPr lang="en-US" altLang="zh-CN" dirty="0">
                <a:solidFill>
                  <a:srgbClr val="003366"/>
                </a:solidFill>
              </a:rPr>
              <a:t>2</a:t>
            </a:r>
            <a:r>
              <a:rPr lang="zh-CN" altLang="en-US" dirty="0">
                <a:solidFill>
                  <a:srgbClr val="003366"/>
                </a:solidFill>
              </a:rPr>
              <a:t>）程序</a:t>
            </a:r>
            <a:r>
              <a:rPr lang="en-US" altLang="zh-CN" dirty="0" err="1">
                <a:solidFill>
                  <a:srgbClr val="003366"/>
                </a:solidFill>
              </a:rPr>
              <a:t>mysum.c</a:t>
            </a:r>
            <a:r>
              <a:rPr lang="zh-CN" altLang="en-US" dirty="0">
                <a:solidFill>
                  <a:srgbClr val="003366"/>
                </a:solidFill>
              </a:rPr>
              <a:t>：</a:t>
            </a:r>
            <a:endParaRPr lang="zh-CN" altLang="en-US" dirty="0">
              <a:solidFill>
                <a:srgbClr val="003366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1.  /*  </a:t>
            </a:r>
            <a:r>
              <a:rPr lang="en-US" altLang="zh-CN" sz="2800" dirty="0" err="1"/>
              <a:t>mysum.c</a:t>
            </a:r>
            <a:r>
              <a:rPr lang="en-US" altLang="zh-CN" sz="2800" dirty="0"/>
              <a:t>  */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2.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mysum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3.   {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4.   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=1,ss=0;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5.   	while(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&lt;=n){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6.   		  </a:t>
            </a:r>
            <a:r>
              <a:rPr lang="en-US" altLang="zh-CN" sz="2800" dirty="0" err="1"/>
              <a:t>ss</a:t>
            </a:r>
            <a:r>
              <a:rPr lang="en-US" altLang="zh-CN" sz="2800" dirty="0"/>
              <a:t>=</a:t>
            </a:r>
            <a:r>
              <a:rPr lang="en-US" altLang="zh-CN" sz="2800" dirty="0" err="1"/>
              <a:t>ss+i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7.   	  	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8.</a:t>
            </a:r>
            <a:r>
              <a:rPr lang="zh-CN" altLang="en-US" sz="2800" dirty="0"/>
              <a:t>　　　　　</a:t>
            </a:r>
            <a:r>
              <a:rPr lang="en-US" altLang="zh-CN" sz="2800" dirty="0"/>
              <a:t>}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9.   	return (</a:t>
            </a:r>
            <a:r>
              <a:rPr lang="en-US" altLang="zh-CN" sz="2800" dirty="0" err="1"/>
              <a:t>ss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10.  }</a:t>
            </a:r>
            <a:endParaRPr lang="en-US" altLang="zh-CN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66"/>
                </a:solidFill>
              </a:rPr>
              <a:t>（</a:t>
            </a:r>
            <a:r>
              <a:rPr lang="en-US" altLang="zh-CN" dirty="0">
                <a:solidFill>
                  <a:srgbClr val="003366"/>
                </a:solidFill>
              </a:rPr>
              <a:t>3</a:t>
            </a:r>
            <a:r>
              <a:rPr lang="zh-CN" altLang="en-US" dirty="0">
                <a:solidFill>
                  <a:srgbClr val="003366"/>
                </a:solidFill>
              </a:rPr>
              <a:t>）主程序</a:t>
            </a:r>
            <a:r>
              <a:rPr lang="en-US" altLang="zh-CN" dirty="0" err="1">
                <a:solidFill>
                  <a:srgbClr val="003366"/>
                </a:solidFill>
              </a:rPr>
              <a:t>ex_sum.c</a:t>
            </a:r>
            <a:r>
              <a:rPr lang="zh-CN" altLang="en-US" dirty="0">
                <a:solidFill>
                  <a:srgbClr val="003366"/>
                </a:solidFill>
              </a:rPr>
              <a:t>：</a:t>
            </a:r>
            <a:endParaRPr lang="zh-CN" altLang="en-US" dirty="0">
              <a:solidFill>
                <a:srgbClr val="003366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1.  /*  </a:t>
            </a:r>
            <a:r>
              <a:rPr lang="en-US" altLang="zh-CN" sz="2800" dirty="0" err="1"/>
              <a:t>ex_sum.c</a:t>
            </a:r>
            <a:r>
              <a:rPr lang="en-US" altLang="zh-CN" sz="2800" dirty="0"/>
              <a:t>  */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2.  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3</a:t>
            </a:r>
            <a:r>
              <a:rPr lang="en-US" altLang="zh-CN" sz="2800" dirty="0">
                <a:solidFill>
                  <a:srgbClr val="FF0000"/>
                </a:solidFill>
              </a:rPr>
              <a:t>.  #include "</a:t>
            </a:r>
            <a:r>
              <a:rPr lang="en-US" altLang="zh-CN" sz="2800" dirty="0" err="1">
                <a:solidFill>
                  <a:srgbClr val="FF0000"/>
                </a:solidFill>
              </a:rPr>
              <a:t>mysum.h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4.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5.   {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6.   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x=100;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7.   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s=0;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8.   	s=</a:t>
            </a:r>
            <a:r>
              <a:rPr lang="en-US" altLang="zh-CN" sz="2800" dirty="0" err="1"/>
              <a:t>mysum</a:t>
            </a:r>
            <a:r>
              <a:rPr lang="en-US" altLang="zh-CN" sz="2800" dirty="0"/>
              <a:t>(x);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9.   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("sum=%d\</a:t>
            </a:r>
            <a:r>
              <a:rPr lang="en-US" altLang="zh-CN" sz="2800" dirty="0" err="1"/>
              <a:t>n",s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10.  	return 0;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11.  }</a:t>
            </a:r>
            <a:endParaRPr lang="en-US" altLang="zh-CN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39472" cy="4800600"/>
          </a:xfrm>
          <a:noFill/>
        </p:spPr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Linux</a:t>
            </a:r>
            <a:r>
              <a:rPr lang="zh-CN" altLang="en-US" sz="2800" dirty="0"/>
              <a:t>环境下，执行编译程序命令：</a:t>
            </a:r>
            <a:endParaRPr lang="zh-CN" altLang="en-US" sz="2800" dirty="0"/>
          </a:p>
          <a:p>
            <a:pPr>
              <a:buFontTx/>
              <a:buNone/>
            </a:pPr>
            <a:r>
              <a:rPr lang="zh-CN" altLang="en-US" sz="2800" dirty="0"/>
              <a:t>　　　</a:t>
            </a:r>
            <a:r>
              <a:rPr lang="en-US" altLang="zh-CN" sz="2800" dirty="0" err="1">
                <a:solidFill>
                  <a:srgbClr val="FF0000"/>
                </a:solidFill>
              </a:rPr>
              <a:t>gcc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en-US" altLang="zh-CN" sz="2800" dirty="0" err="1">
                <a:solidFill>
                  <a:srgbClr val="FF0000"/>
                </a:solidFill>
              </a:rPr>
              <a:t>ex_sum.c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en-US" altLang="zh-CN" sz="2800" dirty="0" err="1">
                <a:solidFill>
                  <a:srgbClr val="FF0000"/>
                </a:solidFill>
              </a:rPr>
              <a:t>mysum.c</a:t>
            </a:r>
            <a:r>
              <a:rPr lang="en-US" altLang="zh-CN" sz="2800" dirty="0">
                <a:solidFill>
                  <a:srgbClr val="FF0000"/>
                </a:solidFill>
              </a:rPr>
              <a:t>  -o  sum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zh-CN" altLang="en-US" sz="2800" dirty="0"/>
              <a:t>此命令将</a:t>
            </a:r>
            <a:r>
              <a:rPr lang="en-US" altLang="zh-CN" sz="2800" dirty="0" err="1"/>
              <a:t>ex_sum.c</a:t>
            </a:r>
            <a:r>
              <a:rPr lang="zh-CN" altLang="en-US" sz="2800" dirty="0"/>
              <a:t>和 </a:t>
            </a:r>
            <a:r>
              <a:rPr lang="en-US" altLang="zh-CN" sz="2800" dirty="0" err="1"/>
              <a:t>mysum.c</a:t>
            </a:r>
            <a:r>
              <a:rPr lang="zh-CN" altLang="en-US" sz="2800" dirty="0"/>
              <a:t>编译成一个在</a:t>
            </a:r>
            <a:r>
              <a:rPr lang="en-US" altLang="zh-CN" sz="2800" dirty="0"/>
              <a:t>Linux</a:t>
            </a:r>
            <a:r>
              <a:rPr lang="zh-CN" altLang="en-US" sz="2800" dirty="0"/>
              <a:t>环境下的可执行文件</a:t>
            </a:r>
            <a:r>
              <a:rPr lang="en-US" altLang="zh-CN" sz="2800" dirty="0"/>
              <a:t>sum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Linux</a:t>
            </a:r>
            <a:r>
              <a:rPr lang="zh-CN" altLang="en-US" sz="2800" dirty="0"/>
              <a:t>环境下运行可执行文件</a:t>
            </a:r>
            <a:r>
              <a:rPr lang="en-US" altLang="zh-CN" sz="2800" dirty="0"/>
              <a:t>sum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>
              <a:buFontTx/>
              <a:buNone/>
            </a:pPr>
            <a:r>
              <a:rPr lang="zh-CN" altLang="en-US" sz="2800" dirty="0"/>
              <a:t>　　　</a:t>
            </a:r>
            <a:r>
              <a:rPr lang="en-US" altLang="zh-CN" sz="2800" dirty="0"/>
              <a:t>./sum</a:t>
            </a:r>
            <a:endParaRPr lang="en-US" altLang="zh-CN" sz="2800" dirty="0"/>
          </a:p>
          <a:p>
            <a:r>
              <a:rPr lang="zh-CN" altLang="en-US" sz="2800" dirty="0"/>
              <a:t>结果如下：</a:t>
            </a:r>
            <a:endParaRPr lang="zh-CN" altLang="en-US" sz="2800" dirty="0"/>
          </a:p>
          <a:p>
            <a:pPr>
              <a:buFontTx/>
              <a:buNone/>
            </a:pPr>
            <a:r>
              <a:rPr lang="zh-CN" altLang="en-US" sz="2800" dirty="0"/>
              <a:t>　　　</a:t>
            </a:r>
            <a:r>
              <a:rPr lang="en-US" altLang="zh-CN" sz="2800" dirty="0" smtClean="0"/>
              <a:t>sum=5050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如果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mysum.h</a:t>
            </a:r>
            <a:r>
              <a:rPr lang="zh-CN" altLang="en-US" sz="2800" dirty="0" smtClean="0">
                <a:solidFill>
                  <a:srgbClr val="FF0000"/>
                </a:solidFill>
              </a:rPr>
              <a:t>不在当前目录中，可用 </a:t>
            </a:r>
            <a:r>
              <a:rPr lang="en-US" altLang="zh-CN" sz="2800" dirty="0" smtClean="0">
                <a:solidFill>
                  <a:srgbClr val="FF0000"/>
                </a:solidFill>
              </a:rPr>
              <a:t>-I </a:t>
            </a:r>
            <a:r>
              <a:rPr lang="zh-CN" altLang="en-US" sz="2800" dirty="0" smtClean="0">
                <a:solidFill>
                  <a:srgbClr val="FF0000"/>
                </a:solidFill>
              </a:rPr>
              <a:t>参数指定。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占位符 4385794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176992" cy="4878304"/>
          </a:xfrm>
        </p:spPr>
        <p:txBody>
          <a:bodyPr/>
          <a:lstStyle/>
          <a:p>
            <a:pPr marL="0" indent="444500"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+mn-ea"/>
              </a:rPr>
              <a:t>gcc</a:t>
            </a:r>
            <a:r>
              <a:rPr lang="zh-CN" altLang="en-US" sz="2400" b="1" dirty="0" smtClean="0">
                <a:latin typeface="+mn-ea"/>
              </a:rPr>
              <a:t>最基本的用法是：</a:t>
            </a:r>
            <a:endParaRPr lang="zh-CN" altLang="en-US" sz="2400" b="1" dirty="0" smtClean="0">
              <a:latin typeface="+mn-ea"/>
            </a:endParaRPr>
          </a:p>
          <a:p>
            <a:pPr marL="0" indent="444500">
              <a:lnSpc>
                <a:spcPct val="150000"/>
              </a:lnSpc>
              <a:buNone/>
            </a:pPr>
            <a:r>
              <a:rPr lang="en-US" altLang="zh-CN" sz="2800" b="1" dirty="0" err="1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gcc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   [options]   file... </a:t>
            </a:r>
            <a:endParaRPr lang="en-US" altLang="zh-CN" sz="2800" b="1" dirty="0" smtClean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  <a:p>
            <a:pPr marL="0" indent="44450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+mn-ea"/>
              </a:rPr>
              <a:t>其中</a:t>
            </a:r>
            <a:r>
              <a:rPr lang="en-US" altLang="zh-CN" sz="2400" b="1" dirty="0" smtClean="0">
                <a:latin typeface="+mn-ea"/>
              </a:rPr>
              <a:t>option</a:t>
            </a:r>
            <a:r>
              <a:rPr lang="zh-CN" altLang="en-US" sz="2400" b="1" dirty="0" smtClean="0">
                <a:latin typeface="+mn-ea"/>
              </a:rPr>
              <a:t>是以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-”</a:t>
            </a:r>
            <a:r>
              <a:rPr lang="zh-CN" altLang="en-US" sz="2400" b="1" dirty="0" smtClean="0">
                <a:latin typeface="+mn-ea"/>
              </a:rPr>
              <a:t>开始的各种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选项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file</a:t>
            </a:r>
            <a:r>
              <a:rPr lang="zh-CN" altLang="en-US" sz="2400" b="1" dirty="0" smtClean="0">
                <a:latin typeface="+mn-ea"/>
              </a:rPr>
              <a:t>是相关的文件名。在使用</a:t>
            </a:r>
            <a:r>
              <a:rPr lang="en-US" altLang="zh-CN" sz="2400" b="1" dirty="0" err="1" smtClean="0">
                <a:latin typeface="+mn-ea"/>
              </a:rPr>
              <a:t>gcc</a:t>
            </a:r>
            <a:r>
              <a:rPr lang="zh-CN" altLang="en-US" sz="2400" b="1" dirty="0" smtClean="0">
                <a:latin typeface="+mn-ea"/>
              </a:rPr>
              <a:t>时，必须给出必要的选项和文件名。</a:t>
            </a:r>
            <a:endParaRPr lang="en-US" altLang="zh-CN" sz="2400" b="1" dirty="0" smtClean="0">
              <a:latin typeface="+mn-ea"/>
            </a:endParaRPr>
          </a:p>
          <a:p>
            <a:pPr marL="0" indent="444500">
              <a:lnSpc>
                <a:spcPct val="150000"/>
              </a:lnSpc>
              <a:buNone/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没有给出可执行文件的名字，</a:t>
            </a:r>
            <a:r>
              <a:rPr lang="en-US" altLang="zh-CN" sz="2400" dirty="0"/>
              <a:t>GCC</a:t>
            </a:r>
            <a:r>
              <a:rPr lang="zh-CN" altLang="en-US" sz="2400" dirty="0"/>
              <a:t>将自动生成一个名为</a:t>
            </a:r>
            <a:r>
              <a:rPr lang="en-US" altLang="zh-CN" sz="2400" dirty="0" err="1">
                <a:solidFill>
                  <a:srgbClr val="FF0000"/>
                </a:solidFill>
              </a:rPr>
              <a:t>a.out</a:t>
            </a:r>
            <a:r>
              <a:rPr lang="zh-CN" altLang="en-US" sz="2400" dirty="0"/>
              <a:t>的文件。</a:t>
            </a:r>
            <a:endParaRPr lang="en-US" altLang="zh-CN" sz="2400" b="1" dirty="0" smtClean="0">
              <a:latin typeface="+mn-ea"/>
            </a:endParaRPr>
          </a:p>
          <a:p>
            <a:pPr marL="0" indent="444500">
              <a:lnSpc>
                <a:spcPct val="150000"/>
              </a:lnSpc>
              <a:buNone/>
            </a:pPr>
            <a:r>
              <a:rPr lang="en-US" altLang="zh-CN" sz="2400" b="1" dirty="0" err="1" smtClean="0">
                <a:latin typeface="+mn-ea"/>
              </a:rPr>
              <a:t>gcc</a:t>
            </a:r>
            <a:r>
              <a:rPr lang="zh-CN" altLang="en-US" sz="2400" b="1" dirty="0" smtClean="0">
                <a:latin typeface="+mn-ea"/>
              </a:rPr>
              <a:t>的整个编译过程分别是：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预处理</a:t>
            </a:r>
            <a:r>
              <a:rPr lang="en-US" altLang="zh-CN" sz="2400" dirty="0" smtClean="0">
                <a:latin typeface="+mn-ea"/>
              </a:rPr>
              <a:t>(Preprocessing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sym typeface="+mn-ea"/>
              </a:rPr>
              <a:t>汇编</a:t>
            </a:r>
            <a:r>
              <a:rPr lang="en-US" altLang="zh-CN" sz="2400" dirty="0">
                <a:latin typeface="+mn-ea"/>
                <a:sym typeface="+mn-ea"/>
              </a:rPr>
              <a:t>(Assembly)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编译</a:t>
            </a:r>
            <a:r>
              <a:rPr lang="en-US" altLang="zh-CN" sz="2400" dirty="0">
                <a:latin typeface="+mn-ea"/>
              </a:rPr>
              <a:t>(Compilation)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链接</a:t>
            </a:r>
            <a:r>
              <a:rPr lang="en-US" altLang="zh-CN" sz="2400" dirty="0">
                <a:latin typeface="+mn-ea"/>
              </a:rPr>
              <a:t>(Linking)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4.1.2 GCC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常用模式及选项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714488"/>
            <a:ext cx="7000924" cy="34290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4.1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Linux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编译器</a:t>
            </a:r>
            <a:endParaRPr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FF"/>
                </a:solidFill>
                <a:latin typeface="+mn-lt"/>
                <a:ea typeface="+mn-ea"/>
              </a:rPr>
              <a:t>4.2 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+mn-lt"/>
                <a:ea typeface="+mn-ea"/>
              </a:rPr>
              <a:t>文件包含</a:t>
            </a:r>
            <a:endParaRPr lang="zh-CN" altLang="en-US" sz="3200" b="1" kern="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4.3 Make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命令和</a:t>
            </a:r>
            <a:r>
              <a:rPr lang="en-US" altLang="zh-CN" sz="3200" b="1" kern="0" dirty="0" err="1" smtClean="0">
                <a:solidFill>
                  <a:srgbClr val="FF0000"/>
                </a:solidFill>
                <a:latin typeface="+mn-lt"/>
                <a:ea typeface="+mn-ea"/>
              </a:rPr>
              <a:t>makefile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工程管理</a:t>
            </a:r>
            <a:endParaRPr lang="en-US" altLang="zh-CN" sz="32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4.4 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</a:t>
            </a: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Linux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汇编语言程序设计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4.5 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</a:t>
            </a: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Linux Shell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编程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4.6 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位运算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4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章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嵌入式程序设计基础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  Make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命令和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工程管理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0210" y="1285860"/>
            <a:ext cx="7920880" cy="47149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       在 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Linux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环境下，对于只含有几个源代码文件的小程序的编译，可以手工输入命令对源代码文件逐个进行编译。</a:t>
            </a:r>
            <a:endParaRPr kumimoji="0" lang="zh-CN" altLang="en-US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但是在大型的项目开发中，一个工程中的源文件不计其数，其按类型、功能、模块分别放在若干个目录中，这时人们通常利用 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GNU </a:t>
            </a:r>
            <a:r>
              <a:rPr kumimoji="0" lang="en-US" altLang="zh-CN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make</a:t>
            </a:r>
            <a:r>
              <a:rPr kumimoji="0" lang="zh-CN" altLang="en-US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工具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来自动完成应用程序的维护和编译工作。</a:t>
            </a:r>
            <a:endParaRPr kumimoji="0" lang="zh-CN" altLang="en-US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  Make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命令和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工程管理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0210" y="1285860"/>
            <a:ext cx="7920880" cy="47149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indent="457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GNU make 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工具是通过解释一个称为 </a:t>
            </a:r>
            <a:r>
              <a:rPr kumimoji="0" lang="en-US" altLang="zh-CN" sz="2400" b="1" kern="0" dirty="0" err="1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的文件来完成整个工程的完全自动编译，极大的提高了软件开发的效率。</a:t>
            </a:r>
            <a:r>
              <a:rPr lang="en-US" altLang="zh-CN" sz="24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akefile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定义了一系列的规则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来指定哪些文件需要先编译，哪些文件需要后编译，哪些文件需要重新编译。</a:t>
            </a:r>
            <a:r>
              <a:rPr lang="en-US" altLang="zh-CN" sz="2400" b="1" kern="0" dirty="0" err="1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akefile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就像一个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Shell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脚本一样，也可以执行操作系统的命令。</a:t>
            </a:r>
            <a:endParaRPr kumimoji="0" lang="zh-CN" altLang="en-US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</a:t>
            </a:r>
            <a:r>
              <a:rPr lang="zh-CN" altLang="en-US" dirty="0"/>
              <a:t>　认识</a:t>
            </a:r>
            <a:r>
              <a:rPr lang="en-US" altLang="zh-CN" dirty="0"/>
              <a:t>Make</a:t>
            </a:r>
            <a:endParaRPr lang="en-US" altLang="zh-CN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190" y="1266804"/>
            <a:ext cx="8229600" cy="524827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003366"/>
                </a:solidFill>
              </a:rPr>
              <a:t>编写一</a:t>
            </a:r>
            <a:r>
              <a:rPr lang="zh-CN" altLang="en-US" dirty="0" smtClean="0">
                <a:solidFill>
                  <a:srgbClr val="003366"/>
                </a:solidFill>
              </a:rPr>
              <a:t>个</a:t>
            </a:r>
            <a:r>
              <a:rPr lang="en-US" altLang="zh-CN" dirty="0" err="1" smtClean="0">
                <a:solidFill>
                  <a:srgbClr val="003366"/>
                </a:solidFill>
              </a:rPr>
              <a:t>makefile</a:t>
            </a:r>
            <a:r>
              <a:rPr lang="zh-CN" altLang="en-US" dirty="0" smtClean="0">
                <a:solidFill>
                  <a:srgbClr val="003366"/>
                </a:solidFill>
              </a:rPr>
              <a:t>文件</a:t>
            </a:r>
            <a:r>
              <a:rPr lang="zh-CN" altLang="en-US" dirty="0">
                <a:solidFill>
                  <a:srgbClr val="003366"/>
                </a:solidFill>
              </a:rPr>
              <a:t>如下：</a:t>
            </a:r>
            <a:endParaRPr lang="zh-CN" altLang="en-US" dirty="0">
              <a:solidFill>
                <a:srgbClr val="003366"/>
              </a:solidFill>
            </a:endParaRPr>
          </a:p>
          <a:p>
            <a:pPr>
              <a:buFontTx/>
              <a:buNone/>
            </a:pPr>
            <a:r>
              <a:rPr lang="en-US" altLang="zh-CN" dirty="0"/>
              <a:t>sum: </a:t>
            </a:r>
            <a:r>
              <a:rPr lang="en-US" altLang="zh-CN" dirty="0" err="1"/>
              <a:t>ex_sum.o</a:t>
            </a:r>
            <a:r>
              <a:rPr lang="en-US" altLang="zh-CN" dirty="0"/>
              <a:t> </a:t>
            </a:r>
            <a:r>
              <a:rPr lang="en-US" altLang="zh-CN" dirty="0" err="1"/>
              <a:t>mysum.o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ex_sum.o</a:t>
            </a:r>
            <a:r>
              <a:rPr lang="en-US" altLang="zh-CN" dirty="0"/>
              <a:t> </a:t>
            </a:r>
            <a:r>
              <a:rPr lang="en-US" altLang="zh-CN" dirty="0" err="1"/>
              <a:t>mysum.o</a:t>
            </a:r>
            <a:r>
              <a:rPr lang="en-US" altLang="zh-CN" dirty="0"/>
              <a:t> -o sum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 err="1" smtClean="0"/>
              <a:t>ex_sum.o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ex_sum.c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gcc</a:t>
            </a:r>
            <a:r>
              <a:rPr lang="en-US" altLang="zh-CN" dirty="0"/>
              <a:t> -c </a:t>
            </a:r>
            <a:r>
              <a:rPr lang="en-US" altLang="zh-CN" dirty="0" err="1"/>
              <a:t>ex_sum.c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 err="1"/>
              <a:t>mysum.o</a:t>
            </a:r>
            <a:r>
              <a:rPr lang="en-US" altLang="zh-CN" dirty="0"/>
              <a:t>: </a:t>
            </a:r>
            <a:r>
              <a:rPr lang="en-US" altLang="zh-CN" dirty="0" err="1"/>
              <a:t>mysum.c</a:t>
            </a:r>
            <a:r>
              <a:rPr lang="en-US" altLang="zh-CN" dirty="0"/>
              <a:t> </a:t>
            </a:r>
            <a:r>
              <a:rPr lang="en-US" altLang="zh-CN" dirty="0" err="1"/>
              <a:t>mysum.h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gcc</a:t>
            </a:r>
            <a:r>
              <a:rPr lang="en-US" altLang="zh-CN" dirty="0"/>
              <a:t> -c </a:t>
            </a:r>
            <a:r>
              <a:rPr lang="en-US" altLang="zh-CN" dirty="0" err="1"/>
              <a:t>mysum.c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以上节中的</a:t>
            </a:r>
            <a:r>
              <a:rPr lang="en-US" altLang="zh-CN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程序为例：</a:t>
            </a:r>
            <a:endParaRPr lang="zh-CN" altLang="en-US" sz="3200" b="1" dirty="0" smtClean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869160"/>
            <a:ext cx="8229600" cy="12287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 sz="2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CC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0000CC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ex_sum.c</a:t>
            </a: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mysum.c</a:t>
            </a: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-o sum”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前面不是空格，</a:t>
            </a:r>
            <a:r>
              <a:rPr lang="zh-CN" altLang="en-US" sz="2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而是按下“</a:t>
            </a:r>
            <a:r>
              <a:rPr lang="en-US" altLang="zh-CN" sz="2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tab”</a:t>
            </a:r>
            <a:r>
              <a:rPr lang="zh-CN" altLang="en-US" sz="2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键产</a:t>
            </a:r>
            <a:r>
              <a:rPr lang="zh-CN" altLang="en-US" sz="2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生的符号位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234211"/>
          </a:xfrm>
          <a:noFill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 smtClean="0"/>
              <a:t>将</a:t>
            </a:r>
            <a:r>
              <a:rPr lang="zh-CN" altLang="en-US" sz="2800" dirty="0"/>
              <a:t>其保存为：</a:t>
            </a:r>
            <a:r>
              <a:rPr lang="en-US" altLang="zh-CN" sz="2800" dirty="0" err="1"/>
              <a:t>makefile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文件名没有后缀</a:t>
            </a:r>
            <a:r>
              <a:rPr lang="zh-CN" altLang="en-US" sz="2800" dirty="0"/>
              <a:t>。然后，在</a:t>
            </a:r>
            <a:r>
              <a:rPr lang="en-US" altLang="zh-CN" sz="2800" dirty="0"/>
              <a:t>Linux</a:t>
            </a:r>
            <a:r>
              <a:rPr lang="zh-CN" altLang="en-US" sz="2800" dirty="0"/>
              <a:t>环境下执行</a:t>
            </a:r>
            <a:r>
              <a:rPr lang="en-US" altLang="zh-CN" sz="2800" dirty="0"/>
              <a:t>make</a:t>
            </a:r>
            <a:r>
              <a:rPr lang="zh-CN" altLang="en-US" sz="2800" dirty="0"/>
              <a:t>，其运行结果如下：</a:t>
            </a:r>
            <a:endParaRPr lang="zh-CN" altLang="en-US" sz="28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/>
              <a:t>　</a:t>
            </a:r>
            <a:r>
              <a:rPr lang="en-US" altLang="zh-CN" sz="2800" dirty="0"/>
              <a:t># </a:t>
            </a:r>
            <a:r>
              <a:rPr lang="en-US" altLang="zh-CN" sz="2800" dirty="0">
                <a:solidFill>
                  <a:srgbClr val="FF0000"/>
                </a:solidFill>
              </a:rPr>
              <a:t>make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/>
              <a:t>　　　</a:t>
            </a:r>
            <a:r>
              <a:rPr lang="en-US" altLang="zh-CN" sz="2800" dirty="0" err="1">
                <a:solidFill>
                  <a:srgbClr val="006600"/>
                </a:solidFill>
              </a:rPr>
              <a:t>gcc</a:t>
            </a:r>
            <a:r>
              <a:rPr lang="en-US" altLang="zh-CN" sz="2800" dirty="0">
                <a:solidFill>
                  <a:srgbClr val="006600"/>
                </a:solidFill>
              </a:rPr>
              <a:t> -c </a:t>
            </a:r>
            <a:r>
              <a:rPr lang="en-US" altLang="zh-CN" sz="2800" dirty="0" err="1">
                <a:solidFill>
                  <a:srgbClr val="006600"/>
                </a:solidFill>
              </a:rPr>
              <a:t>ex_sum.c</a:t>
            </a:r>
            <a:endParaRPr lang="en-US" altLang="zh-CN" sz="2800" dirty="0">
              <a:solidFill>
                <a:srgbClr val="0066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solidFill>
                  <a:srgbClr val="006600"/>
                </a:solidFill>
              </a:rPr>
              <a:t>　　　</a:t>
            </a:r>
            <a:r>
              <a:rPr lang="en-US" altLang="zh-CN" sz="2800" dirty="0" err="1">
                <a:solidFill>
                  <a:srgbClr val="006600"/>
                </a:solidFill>
              </a:rPr>
              <a:t>gcc</a:t>
            </a:r>
            <a:r>
              <a:rPr lang="en-US" altLang="zh-CN" sz="2800" dirty="0">
                <a:solidFill>
                  <a:srgbClr val="006600"/>
                </a:solidFill>
              </a:rPr>
              <a:t> -c </a:t>
            </a:r>
            <a:r>
              <a:rPr lang="en-US" altLang="zh-CN" sz="2800" dirty="0" err="1">
                <a:solidFill>
                  <a:srgbClr val="006600"/>
                </a:solidFill>
              </a:rPr>
              <a:t>mysum.c</a:t>
            </a:r>
            <a:endParaRPr lang="en-US" altLang="zh-CN" sz="2800" dirty="0">
              <a:solidFill>
                <a:srgbClr val="0066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solidFill>
                  <a:srgbClr val="006600"/>
                </a:solidFill>
              </a:rPr>
              <a:t>　　　</a:t>
            </a:r>
            <a:r>
              <a:rPr lang="en-US" altLang="zh-CN" sz="2800" dirty="0" err="1">
                <a:solidFill>
                  <a:srgbClr val="006600"/>
                </a:solidFill>
              </a:rPr>
              <a:t>gcc</a:t>
            </a:r>
            <a:r>
              <a:rPr lang="en-US" altLang="zh-CN" sz="2800" dirty="0">
                <a:solidFill>
                  <a:srgbClr val="006600"/>
                </a:solidFill>
              </a:rPr>
              <a:t> </a:t>
            </a:r>
            <a:r>
              <a:rPr lang="en-US" altLang="zh-CN" sz="2800" dirty="0" err="1">
                <a:solidFill>
                  <a:srgbClr val="006600"/>
                </a:solidFill>
              </a:rPr>
              <a:t>ex_sum.o</a:t>
            </a:r>
            <a:r>
              <a:rPr lang="en-US" altLang="zh-CN" sz="2800" dirty="0">
                <a:solidFill>
                  <a:srgbClr val="006600"/>
                </a:solidFill>
              </a:rPr>
              <a:t> </a:t>
            </a:r>
            <a:r>
              <a:rPr lang="en-US" altLang="zh-CN" sz="2800" dirty="0" err="1">
                <a:solidFill>
                  <a:srgbClr val="006600"/>
                </a:solidFill>
              </a:rPr>
              <a:t>mysum.o</a:t>
            </a:r>
            <a:r>
              <a:rPr lang="en-US" altLang="zh-CN" sz="2800" dirty="0">
                <a:solidFill>
                  <a:srgbClr val="006600"/>
                </a:solidFill>
              </a:rPr>
              <a:t> -o sum</a:t>
            </a:r>
            <a:endParaRPr lang="en-US" altLang="zh-CN" sz="2800" dirty="0">
              <a:solidFill>
                <a:srgbClr val="0066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/>
              <a:t>将</a:t>
            </a:r>
            <a:r>
              <a:rPr lang="en-US" altLang="zh-CN" sz="2800" dirty="0" err="1"/>
              <a:t>ex_sum.c</a:t>
            </a:r>
            <a:r>
              <a:rPr lang="zh-CN" altLang="en-US" sz="2800" dirty="0"/>
              <a:t>和 </a:t>
            </a:r>
            <a:r>
              <a:rPr lang="en-US" altLang="zh-CN" sz="2800" dirty="0" err="1"/>
              <a:t>mysum.c</a:t>
            </a:r>
            <a:r>
              <a:rPr lang="zh-CN" altLang="en-US" sz="2800" dirty="0"/>
              <a:t>编译成在</a:t>
            </a:r>
            <a:r>
              <a:rPr lang="en-US" altLang="zh-CN" sz="2800" dirty="0"/>
              <a:t>Linux</a:t>
            </a:r>
            <a:r>
              <a:rPr lang="zh-CN" altLang="en-US" sz="2800" dirty="0"/>
              <a:t>环境下的可执行文件</a:t>
            </a:r>
            <a:r>
              <a:rPr lang="en-US" altLang="zh-CN" sz="2800" dirty="0"/>
              <a:t>sum</a:t>
            </a:r>
            <a:r>
              <a:rPr lang="zh-CN" altLang="en-US" sz="2800" dirty="0"/>
              <a:t>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以上节中的</a:t>
            </a:r>
            <a:r>
              <a:rPr lang="en-US" altLang="zh-CN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程序为例：</a:t>
            </a:r>
            <a:endParaRPr lang="zh-CN" altLang="en-US" sz="3200" b="1" dirty="0" smtClean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  Make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命令和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工程管理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矩形 4384772"/>
          <p:cNvSpPr>
            <a:spLocks noChangeArrowheads="1"/>
          </p:cNvSpPr>
          <p:nvPr/>
        </p:nvSpPr>
        <p:spPr bwMode="auto">
          <a:xfrm>
            <a:off x="1000100" y="1887651"/>
            <a:ext cx="5000660" cy="29084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4.3.1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makefile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的基本结构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4.3.2 </a:t>
            </a:r>
            <a:r>
              <a:rPr lang="en-US" altLang="zh-CN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中的变量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4.3.3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隐含规则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4.3.4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运行 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make</a:t>
            </a:r>
            <a:endParaRPr lang="en-US" altLang="zh-CN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9552" y="3282704"/>
            <a:ext cx="7920880" cy="28094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l">
              <a:spcBef>
                <a:spcPts val="1200"/>
              </a:spcBef>
              <a:spcAft>
                <a:spcPts val="0"/>
              </a:spcAft>
            </a:pPr>
            <a:endParaRPr kumimoji="0" lang="en-US" altLang="zh-CN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</a:pP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结构中各部分的含义如下：</a:t>
            </a:r>
            <a:endParaRPr kumimoji="0" lang="zh-CN" altLang="en-US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target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（目标）：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一个目标文件，可以是 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Object 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文件，也可以是执行文件，还可以是一个标签（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Label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）。</a:t>
            </a:r>
            <a:endParaRPr kumimoji="0" lang="zh-CN" altLang="en-US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kern="0" dirty="0" err="1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dependency_files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（依赖文件）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：要生成目标文件（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target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）所依赖哪些文件。</a:t>
            </a:r>
            <a:endParaRPr kumimoji="0" lang="zh-CN" altLang="en-US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command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（命令）：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创建项目时需要运行的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shell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命令</a:t>
            </a:r>
            <a:endParaRPr kumimoji="0" lang="zh-CN" altLang="en-US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 bwMode="auto">
          <a:xfrm>
            <a:off x="884584" y="1857364"/>
            <a:ext cx="7143800" cy="1353332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Ctr="1"/>
          <a:lstStyle/>
          <a:p>
            <a:pPr algn="l">
              <a:spcBef>
                <a:spcPts val="1200"/>
              </a:spcBef>
              <a:spcAft>
                <a:spcPts val="0"/>
              </a:spcAft>
            </a:pPr>
            <a:r>
              <a:rPr kumimoji="0" lang="en-US" altLang="zh-CN" sz="2400" b="1" kern="0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target… … </a:t>
            </a:r>
            <a:r>
              <a:rPr kumimoji="0" lang="zh-CN" altLang="en-US" sz="2400" b="1" kern="0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kern="0" dirty="0" err="1" smtClean="0">
                <a:solidFill>
                  <a:srgbClr val="006600"/>
                </a:solidFill>
                <a:cs typeface="Times New Roman" panose="02020603050405020304" pitchFamily="18" charset="0"/>
              </a:rPr>
              <a:t>dependency_files</a:t>
            </a:r>
            <a:r>
              <a:rPr kumimoji="0" lang="en-US" altLang="zh-CN" sz="2400" b="1" kern="0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… …</a:t>
            </a:r>
            <a:endParaRPr kumimoji="0" lang="en-US" altLang="zh-CN" sz="2400" b="1" kern="0" dirty="0" smtClean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</a:pPr>
            <a:r>
              <a:rPr kumimoji="0" lang="en-US" altLang="zh-CN" sz="2400" b="1" kern="0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    command… …</a:t>
            </a:r>
            <a:endParaRPr kumimoji="0" lang="en-US" altLang="zh-CN" sz="2400" b="1" kern="0" dirty="0" smtClean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algn="r" defTabSz="1600200">
              <a:lnSpc>
                <a:spcPct val="90000"/>
              </a:lnSpc>
              <a:spcAft>
                <a:spcPct val="35000"/>
              </a:spcAft>
              <a:defRPr/>
            </a:pPr>
            <a:endParaRPr kumimoji="0" lang="en-US" altLang="zh-CN" sz="2400" b="1" dirty="0">
              <a:ln w="1905"/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4.3.1 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的基本结构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black">
          <a:xfrm>
            <a:off x="642910" y="1268760"/>
            <a:ext cx="4214842" cy="481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 eaLnBrk="0" hangingPunct="0"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、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makefile</a:t>
            </a:r>
            <a:r>
              <a:rPr lang="zh-CN" altLang="en-US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基本结构简介</a:t>
            </a:r>
            <a:endParaRPr lang="zh-CN" altLang="en-US" b="1" kern="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42910" y="2708920"/>
            <a:ext cx="7920880" cy="30963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l">
              <a:spcBef>
                <a:spcPts val="1200"/>
              </a:spcBef>
              <a:spcAft>
                <a:spcPts val="0"/>
              </a:spcAft>
            </a:pP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target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dependency_files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定义的就是依赖关系，它的写法是：先写目标的名称，然后紧跟着一个冒号，接着是</a:t>
            </a:r>
            <a:r>
              <a:rPr kumimoji="0" lang="zh-CN" altLang="en-US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空格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或者</a:t>
            </a:r>
            <a:r>
              <a:rPr kumimoji="0" lang="zh-CN" altLang="en-US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制表符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Tab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，后</a:t>
            </a:r>
            <a:r>
              <a:rPr lang="zh-CN" altLang="en-US" b="1" kern="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面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是用空格或制表符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tab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隔开的文件列表。</a:t>
            </a:r>
            <a:endParaRPr kumimoji="0" lang="zh-CN" altLang="en-US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</a:pP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command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命令定义了目标的创建方式。命令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command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部分行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前的缩进</a:t>
            </a:r>
            <a:r>
              <a:rPr kumimoji="0" lang="zh-CN" altLang="en-US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必须要使用制表符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Tab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，而不能使用多个空格</a:t>
            </a:r>
            <a:r>
              <a:rPr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。</a:t>
            </a:r>
            <a:endParaRPr kumimoji="0" lang="zh-CN" altLang="en-US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 bwMode="auto">
          <a:xfrm>
            <a:off x="827584" y="1857364"/>
            <a:ext cx="1601276" cy="50006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Ctr="1"/>
          <a:lstStyle/>
          <a:p>
            <a:pPr algn="r" defTabSz="1600200">
              <a:lnSpc>
                <a:spcPct val="90000"/>
              </a:lnSpc>
              <a:spcAft>
                <a:spcPct val="35000"/>
              </a:spcAft>
              <a:defRPr/>
            </a:pPr>
            <a:r>
              <a:rPr kumimoji="0" lang="zh-CN" altLang="en-US" sz="2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</a:rPr>
              <a:t>注意：</a:t>
            </a:r>
            <a:endParaRPr kumimoji="0" lang="en-US" altLang="zh-CN" sz="24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ea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4.3.1 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的基本结构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black">
          <a:xfrm>
            <a:off x="642910" y="1142984"/>
            <a:ext cx="4214842" cy="481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 eaLnBrk="0" hangingPunct="0"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、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makefile</a:t>
            </a:r>
            <a:r>
              <a:rPr lang="zh-CN" altLang="en-US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基本结构简介</a:t>
            </a:r>
            <a:endParaRPr lang="zh-CN" altLang="en-US" b="1" kern="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9552" y="1714488"/>
            <a:ext cx="7920880" cy="11521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l">
              <a:spcBef>
                <a:spcPts val="1200"/>
              </a:spcBef>
              <a:spcAft>
                <a:spcPts val="0"/>
              </a:spcAft>
            </a:pPr>
            <a:endParaRPr kumimoji="0" lang="en-US" altLang="zh-CN" sz="2400" b="1" kern="0" dirty="0" smtClean="0">
              <a:solidFill>
                <a:srgbClr val="0000CC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</a:pPr>
            <a:r>
              <a:rPr kumimoji="0"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例：有三个头文件：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test.h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test1.h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test2.h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，三个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语言源文件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main.c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test1.c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test2.c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。基于这些文件的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文件的内容如下：</a:t>
            </a:r>
            <a:endParaRPr kumimoji="0" lang="zh-CN" altLang="en-US" sz="2400" b="1" kern="0" dirty="0" smtClean="0">
              <a:solidFill>
                <a:srgbClr val="0000CC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 bwMode="auto">
          <a:xfrm>
            <a:off x="179512" y="2910334"/>
            <a:ext cx="6696744" cy="3956996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Ctr="1"/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</a:rPr>
              <a:t># This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makefile</a:t>
            </a:r>
            <a:r>
              <a:rPr lang="en-US" altLang="zh-CN" sz="2400" dirty="0" smtClean="0">
                <a:solidFill>
                  <a:schemeClr val="bg1"/>
                </a:solidFill>
              </a:rPr>
              <a:t> just is a example. </a:t>
            </a:r>
            <a:endParaRPr lang="zh-CN" altLang="zh-CN" sz="24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2400" b="1" dirty="0" err="1" smtClean="0">
                <a:solidFill>
                  <a:srgbClr val="FF0000"/>
                </a:solidFill>
              </a:rPr>
              <a:t>myprog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main.o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test1.o test2.o</a:t>
            </a:r>
            <a:endParaRPr lang="zh-CN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gcc –o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myprog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main.o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 test1.o test2.o 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algn="l"/>
            <a:r>
              <a:rPr lang="en-US" altLang="zh-CN" sz="2400" b="1" dirty="0" err="1" smtClean="0">
                <a:solidFill>
                  <a:srgbClr val="FF0000"/>
                </a:solidFill>
              </a:rPr>
              <a:t>main.o:main.c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test.h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endParaRPr lang="zh-CN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0000FF"/>
                </a:solidFill>
              </a:rPr>
              <a:t>        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gcc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 –c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main.c</a:t>
            </a:r>
            <a:endParaRPr lang="zh-CN" altLang="zh-CN" sz="2400" b="1" dirty="0" smtClean="0">
              <a:solidFill>
                <a:srgbClr val="0000FF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test1.o:test1.c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test.h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test1.h</a:t>
            </a:r>
            <a:endParaRPr lang="zh-CN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gcc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 –c test1.c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test2.o:test2.c test1.h test2.h</a:t>
            </a:r>
            <a:endParaRPr lang="zh-CN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gcc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 –c test2.c</a:t>
            </a:r>
            <a:endParaRPr kumimoji="0" lang="en-US" altLang="zh-CN" sz="2400" b="1" dirty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4.3.1 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的基本结构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black">
          <a:xfrm>
            <a:off x="642910" y="1142984"/>
            <a:ext cx="378621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 eaLnBrk="0" hangingPunct="0">
              <a:defRPr/>
            </a:pPr>
            <a:r>
              <a:rPr lang="en-US" altLang="zh-CN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、</a:t>
            </a:r>
            <a:r>
              <a:rPr lang="en-US" altLang="zh-CN" b="1" kern="0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makefile</a:t>
            </a:r>
            <a:r>
              <a:rPr lang="zh-CN" altLang="en-US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简单举例</a:t>
            </a:r>
            <a:endParaRPr lang="zh-CN" altLang="en-US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948264" y="2866616"/>
            <a:ext cx="2123728" cy="3082664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Ctr="1"/>
          <a:lstStyle/>
          <a:p>
            <a:pPr algn="l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好处：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0" lang="zh-CN" altLang="en-US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0" lang="en-US" altLang="zh-CN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en-US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）重新修改了文件，只需再次运行</a:t>
            </a:r>
            <a:r>
              <a:rPr kumimoji="0" lang="en-US" altLang="zh-CN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make</a:t>
            </a:r>
            <a:r>
              <a:rPr kumimoji="0" lang="zh-CN" altLang="en-US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0" lang="en-US" altLang="zh-CN" sz="24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）会自动检查时间戳；</a:t>
            </a:r>
            <a:endParaRPr kumimoji="0" lang="en-US" altLang="zh-CN" sz="2400" b="1" dirty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9872" y="3789040"/>
            <a:ext cx="3096344" cy="576064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  Make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命令和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工程管理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矩形 4384772"/>
          <p:cNvSpPr>
            <a:spLocks noChangeArrowheads="1"/>
          </p:cNvSpPr>
          <p:nvPr/>
        </p:nvSpPr>
        <p:spPr bwMode="auto">
          <a:xfrm>
            <a:off x="1000100" y="1887651"/>
            <a:ext cx="5000660" cy="29084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  <a:ea typeface="+mn-ea"/>
              </a:rPr>
              <a:t>4.3.1 </a:t>
            </a:r>
            <a:r>
              <a:rPr lang="en-US" altLang="zh-CN" b="1" dirty="0" err="1" smtClean="0">
                <a:solidFill>
                  <a:srgbClr val="0000FF"/>
                </a:solidFill>
                <a:latin typeface="+mn-ea"/>
                <a:ea typeface="+mn-ea"/>
              </a:rPr>
              <a:t>makefile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的基本结构</a:t>
            </a:r>
            <a:endParaRPr lang="en-US" altLang="zh-CN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4.3.2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makefile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中的变量</a:t>
            </a:r>
            <a:endParaRPr lang="zh-CN" altLang="en-US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4.3.3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隐含规则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4.3.4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运行 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make</a:t>
            </a:r>
            <a:endParaRPr lang="en-US" altLang="zh-CN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4.1.2 GCC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常用模式及选项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268760"/>
            <a:ext cx="8532440" cy="532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常用选项：</a:t>
            </a:r>
            <a:endParaRPr lang="en-US" altLang="zh-CN" sz="2400" b="1" dirty="0" smtClean="0">
              <a:solidFill>
                <a:schemeClr val="bg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1. -o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作用：将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.c</a:t>
            </a:r>
            <a:r>
              <a:rPr lang="zh-CN" altLang="en-US" sz="2400" b="1" i="1" dirty="0" smtClean="0">
                <a:solidFill>
                  <a:schemeClr val="bg1"/>
                </a:solidFill>
                <a:latin typeface="+mn-ea"/>
                <a:ea typeface="+mn-ea"/>
              </a:rPr>
              <a:t>预处理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zh-CN" altLang="en-US" sz="2400" b="1" i="1" dirty="0" smtClean="0">
                <a:solidFill>
                  <a:schemeClr val="bg1"/>
                </a:solidFill>
                <a:latin typeface="+mn-ea"/>
                <a:ea typeface="+mn-ea"/>
              </a:rPr>
              <a:t>汇编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zh-CN" altLang="en-US" sz="2400" b="1" i="1" dirty="0" smtClean="0">
                <a:solidFill>
                  <a:schemeClr val="bg1"/>
                </a:solidFill>
                <a:latin typeface="+mn-ea"/>
                <a:ea typeface="+mn-ea"/>
              </a:rPr>
              <a:t>编译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并</a:t>
            </a:r>
            <a:r>
              <a:rPr lang="zh-CN" altLang="en-US" sz="2400" b="1" i="1" dirty="0" smtClean="0">
                <a:solidFill>
                  <a:schemeClr val="bg1"/>
                </a:solidFill>
                <a:latin typeface="+mn-ea"/>
                <a:ea typeface="+mn-ea"/>
              </a:rPr>
              <a:t>链接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形成可执行文件。</a:t>
            </a:r>
            <a:endParaRPr lang="zh-CN" altLang="en-US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作用：将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test.c</a:t>
            </a:r>
            <a:r>
              <a:rPr lang="zh-CN" altLang="en-US" sz="2400" b="1" i="1" dirty="0" smtClean="0">
                <a:solidFill>
                  <a:schemeClr val="bg1"/>
                </a:solidFill>
                <a:latin typeface="+mn-ea"/>
                <a:ea typeface="+mn-ea"/>
              </a:rPr>
              <a:t>预处理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输出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test.i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文件。</a:t>
            </a:r>
            <a:endParaRPr lang="zh-CN" altLang="en-US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作用：将预处理输出文件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test.i</a:t>
            </a:r>
            <a:r>
              <a:rPr lang="zh-CN" altLang="en-US" sz="2400" b="1" i="1" dirty="0" smtClean="0">
                <a:solidFill>
                  <a:schemeClr val="bg1"/>
                </a:solidFill>
                <a:latin typeface="+mn-ea"/>
                <a:ea typeface="+mn-ea"/>
              </a:rPr>
              <a:t>汇编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成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test.s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文件。</a:t>
            </a:r>
            <a:endParaRPr lang="zh-CN" altLang="en-US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4.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作用：将汇编输出文件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test.s</a:t>
            </a:r>
            <a:r>
              <a:rPr lang="zh-CN" altLang="en-US" sz="2400" b="1" i="1" dirty="0" smtClean="0">
                <a:solidFill>
                  <a:schemeClr val="bg1"/>
                </a:solidFill>
                <a:latin typeface="+mn-ea"/>
                <a:ea typeface="+mn-ea"/>
              </a:rPr>
              <a:t>编译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输出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test.o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文件。</a:t>
            </a:r>
            <a:endParaRPr lang="zh-CN" altLang="en-US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5.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-O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作用：使用编译优化级别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编译程序。级别为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1-3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，级别越大优化效果越好，但编译时间越长。</a:t>
            </a:r>
            <a:endParaRPr lang="en-US" altLang="zh-CN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6.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-g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产生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符号调试工具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(GNU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err="1">
                <a:solidFill>
                  <a:srgbClr val="FF0000"/>
                </a:solidFill>
                <a:latin typeface="+mn-ea"/>
                <a:ea typeface="+mn-ea"/>
              </a:rPr>
              <a:t>gdb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所必要的符号资讯，要想对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源代码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进行调试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，就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必须加入这个选项。 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14348" y="1357298"/>
            <a:ext cx="7715304" cy="40159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       </a:t>
            </a:r>
            <a:r>
              <a:rPr kumimoji="0" lang="en-US" altLang="zh-CN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中定义的变量，与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语言中的宏一样，代表一个文本字串，在</a:t>
            </a:r>
            <a:r>
              <a:rPr kumimoji="0" lang="en-US" altLang="zh-CN" b="1" kern="0" dirty="0" err="1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zh-CN" altLang="en-US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被执行时候变量会自动地展开在所使用的地方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。</a:t>
            </a:r>
            <a:r>
              <a:rPr kumimoji="0" lang="en-US" altLang="zh-CN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中的变量可以使用在“目标”，“依赖目标”，“命令”或</a:t>
            </a:r>
            <a:r>
              <a:rPr kumimoji="0" lang="en-US" altLang="zh-CN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en-US" altLang="zh-CN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的其它部分中。</a:t>
            </a:r>
            <a:endParaRPr kumimoji="0" lang="en-US" altLang="zh-CN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kumimoji="0" lang="zh-CN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4.3.2 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中的变量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kumimoji="0" lang="zh-CN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4.3.2 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中的变量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47532" y="1866366"/>
            <a:ext cx="8048936" cy="44644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just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中变量和函数的展开（除规则的命令行以外），是在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读取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文件时进行的，这里的变量包括了使用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“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=”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定义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和使用指示符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“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define”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定义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的。</a:t>
            </a:r>
            <a:endParaRPr kumimoji="0" lang="zh-CN" altLang="en-US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中变量的命名字可以包含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字符、数字，下划线（可以是数字开头），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但不应该含有“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:”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、“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#”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、“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=”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或是空字符（空格、回车等）。</a:t>
            </a:r>
            <a:endParaRPr kumimoji="0" lang="zh-CN" altLang="en-US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中变量是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大小写敏感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的，“</a:t>
            </a:r>
            <a:r>
              <a:rPr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test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、“</a:t>
            </a:r>
            <a:r>
              <a:rPr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Test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和“</a:t>
            </a:r>
            <a:r>
              <a:rPr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TEST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是三个不同的变量名。</a:t>
            </a:r>
            <a:endParaRPr kumimoji="0" lang="zh-CN" altLang="en-US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变量在声明时需要给予初值，而在使用时，需要在变量名前加上“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$”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符号，如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$(</a:t>
            </a:r>
            <a:r>
              <a:rPr kumimoji="0" lang="en-US" altLang="zh-CN" sz="2400" b="1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0067" y="1268760"/>
            <a:ext cx="67151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+mn-ea"/>
                <a:ea typeface="+mn-ea"/>
              </a:rPr>
              <a:t>在</a:t>
            </a:r>
            <a:r>
              <a:rPr lang="en-US" altLang="zh-CN" b="1" dirty="0" err="1" smtClean="0">
                <a:solidFill>
                  <a:srgbClr val="002060"/>
                </a:solidFill>
                <a:latin typeface="+mn-ea"/>
                <a:ea typeface="+mn-ea"/>
              </a:rPr>
              <a:t>makefile</a:t>
            </a:r>
            <a:r>
              <a:rPr lang="zh-CN" altLang="en-US" b="1" dirty="0" smtClean="0">
                <a:solidFill>
                  <a:srgbClr val="002060"/>
                </a:solidFill>
                <a:latin typeface="+mn-ea"/>
                <a:ea typeface="+mn-ea"/>
              </a:rPr>
              <a:t>中变量有以下几点特征</a:t>
            </a:r>
            <a:r>
              <a:rPr lang="zh-CN" altLang="en-US" b="1" dirty="0">
                <a:solidFill>
                  <a:srgbClr val="002060"/>
                </a:solidFill>
                <a:latin typeface="+mn-ea"/>
                <a:ea typeface="+mn-ea"/>
              </a:rPr>
              <a:t>：</a:t>
            </a:r>
            <a:endParaRPr lang="zh-CN" altLang="en-US" b="1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419225"/>
            <a:ext cx="461986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kumimoji="0" lang="zh-CN" altLang="en-US" sz="6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00034" y="1142984"/>
            <a:ext cx="756084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lvl="0" indent="-457200" algn="l"/>
            <a:r>
              <a:rPr kumimoji="0" lang="zh-CN" altLang="en-US" sz="2400" b="1" dirty="0" smtClean="0">
                <a:solidFill>
                  <a:srgbClr val="0000CC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例</a:t>
            </a:r>
            <a:r>
              <a:rPr lang="zh-CN" altLang="en-US" sz="2400" b="1" dirty="0" smtClean="0">
                <a:solidFill>
                  <a:srgbClr val="0000CC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、</a:t>
            </a:r>
            <a:r>
              <a:rPr kumimoji="0" lang="zh-CN" altLang="en-US" sz="2400" b="1" dirty="0" smtClean="0">
                <a:solidFill>
                  <a:srgbClr val="0000CC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在</a:t>
            </a:r>
            <a:r>
              <a:rPr kumimoji="0" lang="en-US" altLang="zh-CN" sz="2400" b="1" dirty="0" err="1" smtClean="0">
                <a:solidFill>
                  <a:srgbClr val="0000CC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makefile</a:t>
            </a:r>
            <a:r>
              <a:rPr kumimoji="0" lang="zh-CN" altLang="en-US" sz="2400" b="1" dirty="0" smtClean="0">
                <a:solidFill>
                  <a:srgbClr val="0000CC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中使用变量的实例。</a:t>
            </a:r>
            <a:endParaRPr kumimoji="0" lang="zh-CN" altLang="en-US" sz="2400" b="1" dirty="0">
              <a:solidFill>
                <a:srgbClr val="0000CC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899795" y="1604645"/>
            <a:ext cx="7056755" cy="5107305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Ctr="1"/>
          <a:lstStyle/>
          <a:p>
            <a:pPr algn="l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</a:rPr>
              <a:t>#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makefile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test for hello program</a:t>
            </a:r>
            <a:endParaRPr lang="zh-CN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OBJS = </a:t>
            </a:r>
            <a:r>
              <a:rPr lang="en-US" altLang="zh-CN" sz="2400" b="1" dirty="0" err="1">
                <a:solidFill>
                  <a:srgbClr val="C00000"/>
                </a:solidFill>
              </a:rPr>
              <a:t>main.o</a:t>
            </a:r>
            <a:r>
              <a:rPr lang="en-US" altLang="zh-CN" sz="2400" b="1" dirty="0">
                <a:solidFill>
                  <a:srgbClr val="C00000"/>
                </a:solidFill>
              </a:rPr>
              <a:t> mytool1.o mytool2.o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CC = </a:t>
            </a:r>
            <a:r>
              <a:rPr lang="en-US" altLang="zh-CN" sz="2400" b="1" dirty="0" err="1">
                <a:solidFill>
                  <a:srgbClr val="C00000"/>
                </a:solidFill>
              </a:rPr>
              <a:t>gcc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</a:rPr>
              <a:t>main: </a:t>
            </a:r>
            <a:r>
              <a:rPr lang="en-US" altLang="zh-CN" sz="2400" b="1" dirty="0">
                <a:solidFill>
                  <a:srgbClr val="FF0000"/>
                </a:solidFill>
              </a:rPr>
              <a:t>$(OBJS)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$(CC)  $(OBJS) </a:t>
            </a:r>
            <a:r>
              <a:rPr lang="en-US" altLang="zh-CN" sz="2400" b="1" dirty="0">
                <a:solidFill>
                  <a:schemeClr val="bg2"/>
                </a:solidFill>
              </a:rPr>
              <a:t>-o main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solidFill>
                  <a:schemeClr val="bg2"/>
                </a:solidFill>
              </a:rPr>
              <a:t>main.o</a:t>
            </a:r>
            <a:r>
              <a:rPr lang="en-US" altLang="zh-CN" sz="2400" b="1" dirty="0">
                <a:solidFill>
                  <a:schemeClr val="bg2"/>
                </a:solidFill>
              </a:rPr>
              <a:t>: </a:t>
            </a:r>
            <a:r>
              <a:rPr lang="en-US" altLang="zh-CN" sz="2400" b="1" dirty="0" err="1">
                <a:solidFill>
                  <a:schemeClr val="bg2"/>
                </a:solidFill>
              </a:rPr>
              <a:t>main.c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</a:rPr>
              <a:t>	$(CC) -c </a:t>
            </a:r>
            <a:r>
              <a:rPr lang="en-US" altLang="zh-CN" sz="2400" b="1" dirty="0" err="1">
                <a:solidFill>
                  <a:schemeClr val="bg2"/>
                </a:solidFill>
              </a:rPr>
              <a:t>main.c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</a:rPr>
              <a:t>mytool1.o: mytool1.c mytool1.h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</a:rPr>
              <a:t>	$(CC) -c mytool1.c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</a:rPr>
              <a:t>mytool2.o: mytool2.c mytool2.h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</a:rPr>
              <a:t>	$(CC) -c mytool2.c</a:t>
            </a:r>
            <a:endParaRPr kumimoji="0" lang="en-US" altLang="zh-CN" sz="2400" b="1" dirty="0">
              <a:ln w="1905"/>
              <a:solidFill>
                <a:schemeClr val="bg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4.3.2 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中的变量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kumimoji="0" lang="zh-CN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11560" y="1714488"/>
            <a:ext cx="8424936" cy="778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>
              <a:spcBef>
                <a:spcPts val="1200"/>
              </a:spcBef>
              <a:spcAft>
                <a:spcPts val="0"/>
              </a:spcAft>
            </a:pP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自动变量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也是系统预先定义的变量，编写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文件时可以直接使用。自动变量通常出现在目标文件和依赖文件中。</a:t>
            </a:r>
            <a:endParaRPr kumimoji="0" lang="zh-CN" altLang="en-US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43608" y="2583388"/>
          <a:ext cx="7920880" cy="3887867"/>
        </p:xfrm>
        <a:graphic>
          <a:graphicData uri="http://schemas.openxmlformats.org/drawingml/2006/table">
            <a:tbl>
              <a:tblPr/>
              <a:tblGrid>
                <a:gridCol w="1512168"/>
                <a:gridCol w="6408712"/>
              </a:tblGrid>
              <a:tr h="440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自动变量</a:t>
                      </a:r>
                      <a:endParaRPr lang="zh-CN" sz="1800" b="1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含</a:t>
                      </a:r>
                      <a:r>
                        <a:rPr lang="en-US" sz="18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    </a:t>
                      </a:r>
                      <a:r>
                        <a:rPr lang="zh-CN" sz="18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义</a:t>
                      </a:r>
                      <a:endParaRPr lang="zh-CN" sz="1800" b="1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40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宋体" panose="02010600030101010101" pitchFamily="2" charset="-122"/>
                        </a:rPr>
                        <a:t>$*</a:t>
                      </a:r>
                      <a:endParaRPr lang="zh-CN" sz="2000" b="1" dirty="0">
                        <a:solidFill>
                          <a:srgbClr val="0000CC"/>
                        </a:solidFill>
                        <a:latin typeface="+mj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20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不包含扩展名的目标文件名称</a:t>
                      </a:r>
                      <a:endParaRPr lang="zh-CN" sz="2000" b="1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7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宋体" panose="02010600030101010101" pitchFamily="2" charset="-122"/>
                        </a:rPr>
                        <a:t>$+</a:t>
                      </a:r>
                      <a:endParaRPr lang="zh-CN" sz="2000" b="1" dirty="0">
                        <a:solidFill>
                          <a:srgbClr val="0000CC"/>
                        </a:solidFill>
                        <a:latin typeface="+mj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20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所有的依赖文件，以空格分开，并以出现的先后为序，可能包含重复的依赖文件</a:t>
                      </a:r>
                      <a:endParaRPr lang="zh-CN" sz="2000" b="1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宋体" panose="02010600030101010101" pitchFamily="2" charset="-122"/>
                        </a:rPr>
                        <a:t>$&lt;</a:t>
                      </a:r>
                      <a:endParaRPr lang="zh-CN" sz="2000" b="1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第一个依赖文件的名称</a:t>
                      </a:r>
                      <a:endParaRPr lang="zh-CN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宋体" panose="02010600030101010101" pitchFamily="2" charset="-122"/>
                        </a:rPr>
                        <a:t>$?</a:t>
                      </a:r>
                      <a:endParaRPr lang="zh-CN" sz="2000" b="1" dirty="0">
                        <a:solidFill>
                          <a:srgbClr val="0000CC"/>
                        </a:solidFill>
                        <a:latin typeface="+mj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20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所有时间戳比目标文件晚的依赖文件，并以空格分开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 </a:t>
                      </a:r>
                      <a:endParaRPr lang="zh-CN" sz="2000" b="1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宋体" panose="02010600030101010101" pitchFamily="2" charset="-122"/>
                        </a:rPr>
                        <a:t>$@</a:t>
                      </a:r>
                      <a:endParaRPr lang="zh-CN" sz="2000" b="1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目标文件的完整名称</a:t>
                      </a:r>
                      <a:endParaRPr lang="zh-CN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宋体" panose="02010600030101010101" pitchFamily="2" charset="-122"/>
                        </a:rPr>
                        <a:t>$^</a:t>
                      </a:r>
                      <a:endParaRPr lang="zh-CN" sz="2000" b="1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所有不重复的依赖文件，以空格分开</a:t>
                      </a:r>
                      <a:endParaRPr lang="zh-CN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3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宋体" panose="02010600030101010101" pitchFamily="2" charset="-122"/>
                        </a:rPr>
                        <a:t>$%</a:t>
                      </a:r>
                      <a:endParaRPr lang="zh-CN" sz="2000" b="1" dirty="0">
                        <a:solidFill>
                          <a:srgbClr val="0000CC"/>
                        </a:solidFill>
                        <a:latin typeface="+mj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20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如果目标是归档成员，则该变量表示目标的归档成员名称</a:t>
                      </a:r>
                      <a:endParaRPr lang="zh-CN" sz="2000" b="1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4.3.2 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中的变量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black">
          <a:xfrm>
            <a:off x="642910" y="1142984"/>
            <a:ext cx="421484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 eaLnBrk="0" hangingPunct="0">
              <a:defRPr/>
            </a:pPr>
            <a:r>
              <a:rPr lang="en-US" altLang="zh-CN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GNU make </a:t>
            </a:r>
            <a:r>
              <a:rPr lang="zh-CN" altLang="en-US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中的自动变量</a:t>
            </a:r>
            <a:endParaRPr lang="zh-CN" altLang="en-US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419225"/>
            <a:ext cx="461986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kumimoji="0" lang="zh-CN" altLang="en-US" sz="6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00034" y="1142984"/>
            <a:ext cx="756084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lvl="0" indent="-457200" algn="l"/>
            <a:r>
              <a:rPr kumimoji="0" lang="zh-CN" altLang="en-US" sz="2400" b="1" dirty="0" smtClean="0">
                <a:solidFill>
                  <a:srgbClr val="0000CC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例</a:t>
            </a:r>
            <a:r>
              <a:rPr lang="zh-CN" altLang="en-US" sz="2400" b="1" dirty="0" smtClean="0">
                <a:solidFill>
                  <a:srgbClr val="0000CC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、</a:t>
            </a:r>
            <a:r>
              <a:rPr kumimoji="0" lang="zh-CN" altLang="en-US" sz="2400" b="1" dirty="0" smtClean="0">
                <a:solidFill>
                  <a:srgbClr val="0000CC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在</a:t>
            </a:r>
            <a:r>
              <a:rPr kumimoji="0" lang="en-US" altLang="zh-CN" sz="2400" b="1" dirty="0" err="1" smtClean="0">
                <a:solidFill>
                  <a:srgbClr val="0000CC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makefile</a:t>
            </a:r>
            <a:r>
              <a:rPr kumimoji="0" lang="zh-CN" altLang="en-US" sz="2400" b="1" dirty="0" smtClean="0">
                <a:solidFill>
                  <a:srgbClr val="0000CC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中使用变量的实例。</a:t>
            </a:r>
            <a:endParaRPr kumimoji="0" lang="zh-CN" altLang="en-US" sz="2400" b="1" dirty="0">
              <a:solidFill>
                <a:srgbClr val="0000CC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-180528" y="1643050"/>
            <a:ext cx="5472608" cy="5098318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Ctr="1"/>
          <a:lstStyle/>
          <a:p>
            <a:pPr algn="l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2"/>
                </a:solidFill>
              </a:rPr>
              <a:t># </a:t>
            </a:r>
            <a:r>
              <a:rPr lang="en-US" altLang="zh-CN" sz="2400" b="1" dirty="0" err="1" smtClean="0">
                <a:solidFill>
                  <a:schemeClr val="bg2"/>
                </a:solidFill>
              </a:rPr>
              <a:t>makefile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 test for hello program</a:t>
            </a:r>
            <a:endParaRPr lang="zh-CN" altLang="zh-CN" sz="2400" b="1" dirty="0" smtClean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</a:rPr>
              <a:t>OBJS = </a:t>
            </a:r>
            <a:r>
              <a:rPr lang="en-US" altLang="zh-CN" sz="2400" b="1" dirty="0" err="1">
                <a:solidFill>
                  <a:schemeClr val="bg2"/>
                </a:solidFill>
              </a:rPr>
              <a:t>main.o</a:t>
            </a:r>
            <a:r>
              <a:rPr lang="en-US" altLang="zh-CN" sz="2400" b="1" dirty="0">
                <a:solidFill>
                  <a:schemeClr val="bg2"/>
                </a:solidFill>
              </a:rPr>
              <a:t> mytool1.o mytool2.o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</a:rPr>
              <a:t>CC = </a:t>
            </a:r>
            <a:r>
              <a:rPr lang="en-US" altLang="zh-CN" sz="2400" b="1" dirty="0" err="1">
                <a:solidFill>
                  <a:schemeClr val="bg2"/>
                </a:solidFill>
              </a:rPr>
              <a:t>gcc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</a:rPr>
              <a:t>main: $(OBJS)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</a:rPr>
              <a:t>    $(CC)  </a:t>
            </a:r>
            <a:r>
              <a:rPr lang="en-US" altLang="zh-CN" sz="2400" b="1" dirty="0">
                <a:solidFill>
                  <a:srgbClr val="FF0000"/>
                </a:solidFill>
              </a:rPr>
              <a:t>$^ -o $@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solidFill>
                  <a:schemeClr val="bg2"/>
                </a:solidFill>
              </a:rPr>
              <a:t>main.o</a:t>
            </a:r>
            <a:r>
              <a:rPr lang="en-US" altLang="zh-CN" sz="2400" b="1" dirty="0">
                <a:solidFill>
                  <a:schemeClr val="bg2"/>
                </a:solidFill>
              </a:rPr>
              <a:t>: </a:t>
            </a:r>
            <a:r>
              <a:rPr lang="en-US" altLang="zh-CN" sz="2400" b="1" dirty="0" err="1">
                <a:solidFill>
                  <a:schemeClr val="bg2"/>
                </a:solidFill>
              </a:rPr>
              <a:t>main.c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$(CC) -c </a:t>
            </a:r>
            <a:r>
              <a:rPr lang="en-US" altLang="zh-CN" sz="2400" b="1" dirty="0">
                <a:solidFill>
                  <a:srgbClr val="FF0000"/>
                </a:solidFill>
              </a:rPr>
              <a:t>$&lt; -o $@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</a:rPr>
              <a:t>mytool1.o: mytool1.c mytool1.h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$(CC) -c </a:t>
            </a:r>
            <a:r>
              <a:rPr lang="en-US" altLang="zh-CN" sz="2400" b="1" dirty="0">
                <a:solidFill>
                  <a:srgbClr val="FF0000"/>
                </a:solidFill>
              </a:rPr>
              <a:t>$&lt; -o $@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</a:rPr>
              <a:t>mytool2.o: mytool2.c mytool2.h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$(CC) -c  </a:t>
            </a:r>
            <a:r>
              <a:rPr lang="en-US" altLang="zh-CN" sz="2400" b="1" dirty="0">
                <a:solidFill>
                  <a:srgbClr val="FF0000"/>
                </a:solidFill>
              </a:rPr>
              <a:t>$&lt; -o $@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4.3.2 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中的变量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355976" y="1643050"/>
            <a:ext cx="5760640" cy="50983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Ctr="1"/>
          <a:lstStyle/>
          <a:p>
            <a:pPr algn="l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</a:rPr>
              <a:t>#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makefile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test for hello program</a:t>
            </a:r>
            <a:endParaRPr lang="zh-CN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OBJS = </a:t>
            </a:r>
            <a:r>
              <a:rPr lang="en-US" altLang="zh-CN" sz="2400" b="1" dirty="0" err="1">
                <a:solidFill>
                  <a:srgbClr val="C00000"/>
                </a:solidFill>
              </a:rPr>
              <a:t>main.o</a:t>
            </a:r>
            <a:r>
              <a:rPr lang="en-US" altLang="zh-CN" sz="2400" b="1" dirty="0">
                <a:solidFill>
                  <a:srgbClr val="C00000"/>
                </a:solidFill>
              </a:rPr>
              <a:t> mytool1.o mytool2.o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CC = </a:t>
            </a:r>
            <a:r>
              <a:rPr lang="en-US" altLang="zh-CN" sz="2400" b="1" dirty="0" err="1">
                <a:solidFill>
                  <a:srgbClr val="C00000"/>
                </a:solidFill>
              </a:rPr>
              <a:t>gcc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main: $(OBJS)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	$(CC)  $(OBJS) -o main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C00000"/>
                </a:solidFill>
              </a:rPr>
              <a:t>main.o</a:t>
            </a:r>
            <a:r>
              <a:rPr lang="en-US" altLang="zh-CN" sz="2400" b="1" dirty="0">
                <a:solidFill>
                  <a:srgbClr val="C00000"/>
                </a:solidFill>
              </a:rPr>
              <a:t>: </a:t>
            </a:r>
            <a:r>
              <a:rPr lang="en-US" altLang="zh-CN" sz="2400" b="1" dirty="0" err="1">
                <a:solidFill>
                  <a:srgbClr val="C00000"/>
                </a:solidFill>
              </a:rPr>
              <a:t>main.c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	$(CC) -c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main.c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-</a:t>
            </a:r>
            <a:r>
              <a:rPr lang="en-US" altLang="zh-CN" sz="2400" b="1" dirty="0">
                <a:solidFill>
                  <a:srgbClr val="C00000"/>
                </a:solidFill>
              </a:rPr>
              <a:t>o </a:t>
            </a:r>
            <a:r>
              <a:rPr lang="en-US" altLang="zh-CN" sz="2400" b="1" dirty="0" err="1">
                <a:solidFill>
                  <a:srgbClr val="C00000"/>
                </a:solidFill>
              </a:rPr>
              <a:t>main.o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mytool1.o: mytool1.c mytool1.h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	$(CC) -c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mytool1.c -</a:t>
            </a:r>
            <a:r>
              <a:rPr lang="en-US" altLang="zh-CN" sz="2400" b="1" dirty="0">
                <a:solidFill>
                  <a:srgbClr val="C00000"/>
                </a:solidFill>
              </a:rPr>
              <a:t>o mytool1.o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mytool2.o: mytool2.c mytool2.h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	$(CC) -c mytool2.c -o mytool1.o</a:t>
            </a:r>
            <a:endParaRPr kumimoji="0" lang="en-US" altLang="zh-CN" sz="24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  Make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命令和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工程管理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矩形 4384772"/>
          <p:cNvSpPr>
            <a:spLocks noChangeArrowheads="1"/>
          </p:cNvSpPr>
          <p:nvPr/>
        </p:nvSpPr>
        <p:spPr bwMode="auto">
          <a:xfrm>
            <a:off x="1000100" y="1887651"/>
            <a:ext cx="5000660" cy="29084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4.3.1 </a:t>
            </a:r>
            <a:r>
              <a:rPr lang="en-US" altLang="zh-CN" b="1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makefile</a:t>
            </a:r>
            <a:r>
              <a:rPr lang="en-US" altLang="zh-CN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的基本结构</a:t>
            </a:r>
            <a:endParaRPr lang="en-US" altLang="zh-CN" b="1" dirty="0" smtClean="0">
              <a:solidFill>
                <a:schemeClr val="bg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4.3.2 </a:t>
            </a:r>
            <a:r>
              <a:rPr lang="en-US" altLang="zh-CN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中的变量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4.3.3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隐含规则</a:t>
            </a:r>
            <a:endParaRPr lang="zh-CN" altLang="en-US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4.3.4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运行 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make</a:t>
            </a:r>
            <a:endParaRPr lang="en-US" altLang="zh-CN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419225"/>
            <a:ext cx="461986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kumimoji="0" lang="zh-CN" altLang="en-US" sz="6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39552" y="1142984"/>
            <a:ext cx="7920880" cy="315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    （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）隐式规则 </a:t>
            </a:r>
            <a:endParaRPr kumimoji="0" lang="en-US" altLang="zh-CN" sz="2400" b="1" kern="0" dirty="0" smtClean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      </a:t>
            </a:r>
            <a:r>
              <a:rPr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可以认为是默认规则。</a:t>
            </a:r>
            <a:endParaRPr lang="en-US" altLang="zh-CN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       在使用</a:t>
            </a:r>
            <a:r>
              <a:rPr lang="en-US" altLang="zh-CN" sz="2400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时</a:t>
            </a:r>
            <a:r>
              <a:rPr lang="zh-CN" altLang="en-US" sz="2400" b="1" kern="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，有一些语句经常使用，而且使用频率非常高的东西，隐式规则能够告诉 </a:t>
            </a:r>
            <a:r>
              <a:rPr lang="en-US" altLang="zh-CN" sz="2400" b="1" kern="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</a:t>
            </a:r>
            <a:r>
              <a:rPr lang="zh-CN" altLang="en-US" sz="2400" b="1" kern="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使用默认的方式来完成编译任务，这样，当用户使用它们时就不必详细指定编译的具体细节，而只需把目标文件列出即可。</a:t>
            </a:r>
            <a:r>
              <a:rPr lang="en-US" altLang="zh-CN" sz="2400" b="1" kern="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400" b="1" kern="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ake </a:t>
            </a:r>
            <a:r>
              <a:rPr lang="zh-CN" altLang="en-US" sz="2400" b="1" kern="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会自动按隐式规则来确定如何生成目标文件。 </a:t>
            </a:r>
            <a:endParaRPr lang="zh-CN" altLang="en-US" sz="2400" b="1" kern="0" dirty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4.3.3  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规则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30993" y="4668204"/>
            <a:ext cx="6167038" cy="2088232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Ctr="1"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OBJS = main.o mytool1.o mytool2.o</a:t>
            </a:r>
            <a:endParaRPr lang="pt-BR" altLang="zh-CN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CC = gcc</a:t>
            </a:r>
            <a:endParaRPr lang="pt-BR" altLang="zh-CN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main: $(OBJS)</a:t>
            </a:r>
            <a:endParaRPr lang="pt-BR" altLang="zh-CN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$(CC)  $^ -o $@</a:t>
            </a:r>
            <a:endParaRPr kumimoji="0" lang="en-US" altLang="zh-CN" sz="24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285486" y="1643050"/>
            <a:ext cx="5472608" cy="50983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Ctr="1"/>
          <a:lstStyle/>
          <a:p>
            <a:pPr algn="l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</a:rPr>
              <a:t>#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makefile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test for hello program</a:t>
            </a:r>
            <a:endParaRPr lang="zh-CN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OBJS = </a:t>
            </a:r>
            <a:r>
              <a:rPr lang="en-US" altLang="zh-CN" sz="2400" b="1" dirty="0" err="1">
                <a:solidFill>
                  <a:srgbClr val="C00000"/>
                </a:solidFill>
              </a:rPr>
              <a:t>main.o</a:t>
            </a:r>
            <a:r>
              <a:rPr lang="en-US" altLang="zh-CN" sz="2400" b="1" dirty="0">
                <a:solidFill>
                  <a:srgbClr val="C00000"/>
                </a:solidFill>
              </a:rPr>
              <a:t> mytool1.o mytool2.o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CC = </a:t>
            </a:r>
            <a:r>
              <a:rPr lang="en-US" altLang="zh-CN" sz="2400" b="1" dirty="0" err="1">
                <a:solidFill>
                  <a:srgbClr val="C00000"/>
                </a:solidFill>
              </a:rPr>
              <a:t>gcc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main: $(OBJS)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	$(CC)  $(OBJS) -o main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C00000"/>
                </a:solidFill>
              </a:rPr>
              <a:t>main.o</a:t>
            </a:r>
            <a:r>
              <a:rPr lang="en-US" altLang="zh-CN" sz="2400" b="1" dirty="0">
                <a:solidFill>
                  <a:srgbClr val="C00000"/>
                </a:solidFill>
              </a:rPr>
              <a:t>: </a:t>
            </a:r>
            <a:r>
              <a:rPr lang="en-US" altLang="zh-CN" sz="2400" b="1" dirty="0" err="1">
                <a:solidFill>
                  <a:srgbClr val="C00000"/>
                </a:solidFill>
              </a:rPr>
              <a:t>main.c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	$(CC) -c </a:t>
            </a:r>
            <a:r>
              <a:rPr lang="en-US" altLang="zh-CN" sz="2400" b="1" dirty="0" err="1">
                <a:solidFill>
                  <a:srgbClr val="C00000"/>
                </a:solidFill>
              </a:rPr>
              <a:t>main.c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mytool1.o: mytool1.c mytool1.h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	$(CC) -c mytool1.c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mytool2.o: mytool2.c mytool2.h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	$(CC) -c mytool2.c</a:t>
            </a:r>
            <a:endParaRPr kumimoji="0" lang="en-US" altLang="zh-CN" sz="24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419225"/>
            <a:ext cx="461986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kumimoji="0" lang="zh-CN" altLang="en-US" sz="6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4.3.3  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规则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93223" y="1343048"/>
            <a:ext cx="7920880" cy="27340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>
              <a:spcBef>
                <a:spcPts val="1200"/>
              </a:spcBef>
              <a:spcAft>
                <a:spcPts val="0"/>
              </a:spcAft>
            </a:pP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    （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）模式规则（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Pattern Rule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）</a:t>
            </a:r>
            <a:endParaRPr kumimoji="0" lang="zh-CN" altLang="en-US" sz="2400" b="1" kern="0" dirty="0" smtClean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       这种规则更加通用，因为可以利用模式规则定义更加复杂的依赖性规则</a:t>
            </a:r>
            <a:r>
              <a:rPr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      </a:t>
            </a:r>
            <a:r>
              <a:rPr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模式</a:t>
            </a:r>
            <a:r>
              <a:rPr lang="zh-CN" altLang="en-US" sz="2400" b="1" kern="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规则规定，在目标文件的定义时需要用</a:t>
            </a:r>
            <a:r>
              <a:rPr lang="zh-CN" altLang="en-US" sz="2400" b="1" kern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“</a:t>
            </a:r>
            <a:r>
              <a:rPr lang="en-US" altLang="zh-CN" sz="2400" b="1" kern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%”</a:t>
            </a:r>
            <a:r>
              <a:rPr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字符。</a:t>
            </a:r>
            <a:r>
              <a:rPr lang="zh-CN" altLang="en-US" sz="2400" b="1" kern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“</a:t>
            </a:r>
            <a:r>
              <a:rPr lang="en-US" altLang="zh-CN" sz="2400" b="1" kern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%”</a:t>
            </a:r>
            <a:r>
              <a:rPr lang="zh-CN" altLang="en-US" sz="2400" b="1" kern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的意思是表示一个或多个任意字符</a:t>
            </a:r>
            <a:r>
              <a:rPr lang="zh-CN" altLang="en-US" sz="2400" b="1" kern="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，与文件名匹配（类似于通配符）。</a:t>
            </a:r>
            <a:endParaRPr kumimoji="0" lang="zh-CN" altLang="en-US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354579" y="4221088"/>
            <a:ext cx="6461340" cy="2592288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Ctr="1"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zh-CN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OBJS = main.o mytool1.o mytool2.o</a:t>
            </a:r>
            <a:endParaRPr lang="pt-BR" altLang="zh-CN" sz="20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zh-CN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CC = gcc</a:t>
            </a:r>
            <a:endParaRPr lang="pt-BR" altLang="zh-CN" sz="20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zh-CN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main: $(OBJS)</a:t>
            </a:r>
            <a:endParaRPr lang="pt-BR" altLang="zh-CN" sz="20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zh-CN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	$(</a:t>
            </a:r>
            <a:r>
              <a:rPr lang="pt-BR" altLang="zh-CN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CC)  $^ -o $@</a:t>
            </a:r>
            <a:endParaRPr lang="pt-BR" altLang="zh-CN" sz="20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zh-CN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%.o: %.c</a:t>
            </a:r>
            <a:endParaRPr lang="pt-BR" altLang="zh-CN" sz="20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zh-CN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$(</a:t>
            </a:r>
            <a:r>
              <a:rPr lang="pt-BR" altLang="zh-CN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CC) -c $&lt; -o $@ </a:t>
            </a:r>
            <a:endParaRPr lang="pt-BR" altLang="zh-CN" sz="20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  Make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命令和</a:t>
            </a:r>
            <a:r>
              <a:rPr lang="en-US" altLang="zh-CN" sz="3200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工程管理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矩形 4384772"/>
          <p:cNvSpPr>
            <a:spLocks noChangeArrowheads="1"/>
          </p:cNvSpPr>
          <p:nvPr/>
        </p:nvSpPr>
        <p:spPr bwMode="auto">
          <a:xfrm>
            <a:off x="1000100" y="1887651"/>
            <a:ext cx="5000660" cy="29084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4.3.1 </a:t>
            </a:r>
            <a:r>
              <a:rPr lang="en-US" altLang="zh-CN" b="1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makefile</a:t>
            </a:r>
            <a:r>
              <a:rPr lang="en-US" altLang="zh-CN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的基本结构</a:t>
            </a:r>
            <a:endParaRPr lang="en-US" altLang="zh-CN" b="1" dirty="0" smtClean="0">
              <a:solidFill>
                <a:schemeClr val="bg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4.3.2 </a:t>
            </a:r>
            <a:r>
              <a:rPr lang="en-US" altLang="zh-CN" b="1" dirty="0" err="1" smtClean="0">
                <a:solidFill>
                  <a:srgbClr val="0000CC"/>
                </a:solidFill>
                <a:latin typeface="+mn-ea"/>
                <a:ea typeface="+mn-ea"/>
              </a:rPr>
              <a:t>makefile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中的变量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4.3.3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隐含规则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indent="141605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4.3.4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运行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make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kumimoji="0" lang="zh-CN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42910" y="1451273"/>
            <a:ext cx="7858180" cy="3857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       一般来说，最简单的就是直接在命令行下输入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 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命令，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GNU make 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找寻默认的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的规则是在当前目录下依次找“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和“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。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400" b="1" kern="0" dirty="0" err="1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+mn-ea"/>
              </a:rPr>
              <a:t>makefile</a:t>
            </a:r>
            <a:r>
              <a:rPr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+mn-ea"/>
              </a:rPr>
              <a:t>更优先）</a:t>
            </a:r>
            <a:endParaRPr kumimoji="0" lang="en-US" altLang="zh-CN" sz="2400" b="1" kern="0" dirty="0" smtClean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一旦找到，就开始读取这个文件并执行，也可以给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命令指定一个特殊名字的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makefile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。要达到这个功能，要求使用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 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“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-f”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或是“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--file”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参数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，例如：</a:t>
            </a:r>
            <a:endParaRPr kumimoji="0" lang="zh-CN" altLang="en-US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kumimoji="0" lang="en-US" altLang="zh-CN" sz="28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       make -f </a:t>
            </a:r>
            <a:r>
              <a:rPr kumimoji="0" lang="en-US" altLang="zh-CN" sz="2800" b="1" kern="0" dirty="0" err="1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Hello.makefile</a:t>
            </a:r>
            <a:endParaRPr kumimoji="0" lang="en-US" altLang="zh-CN" sz="2800" b="1" kern="0" dirty="0" smtClean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4.3.4 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运行 </a:t>
            </a:r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make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占位符 4387842"/>
          <p:cNvSpPr>
            <a:spLocks noGrp="1" noChangeArrowheads="1"/>
          </p:cNvSpPr>
          <p:nvPr>
            <p:ph type="body" idx="1"/>
          </p:nvPr>
        </p:nvSpPr>
        <p:spPr>
          <a:xfrm>
            <a:off x="501650" y="1214120"/>
            <a:ext cx="8434705" cy="50723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例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， 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</a:rPr>
              <a:t>gcc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latin typeface="+mn-ea"/>
              </a:rPr>
              <a:t>hello.c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 </a:t>
            </a:r>
            <a:endParaRPr lang="en-US" altLang="zh-CN" sz="2400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此命令是把源文件</a:t>
            </a:r>
            <a:r>
              <a:rPr lang="en-US" altLang="zh-CN" sz="2400" dirty="0" err="1">
                <a:latin typeface="+mn-ea"/>
              </a:rPr>
              <a:t>hello.c</a:t>
            </a:r>
            <a:r>
              <a:rPr lang="zh-CN" altLang="en-US" sz="2400" dirty="0">
                <a:latin typeface="+mn-ea"/>
              </a:rPr>
              <a:t>直接编译成可执行</a:t>
            </a:r>
            <a:r>
              <a:rPr lang="zh-CN" altLang="en-US" sz="2400" dirty="0" smtClean="0">
                <a:latin typeface="+mn-ea"/>
              </a:rPr>
              <a:t>程序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a.out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例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2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， 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zh-CN" sz="2400" dirty="0" err="1" smtClean="0">
                <a:solidFill>
                  <a:srgbClr val="C00000"/>
                </a:solidFill>
                <a:latin typeface="+mn-ea"/>
              </a:rPr>
              <a:t>gcc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latin typeface="+mn-ea"/>
              </a:rPr>
              <a:t>hello.c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 -o hello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此命令是把源文件</a:t>
            </a:r>
            <a:r>
              <a:rPr lang="en-US" altLang="zh-CN" sz="2400" dirty="0" err="1" smtClean="0">
                <a:latin typeface="+mn-ea"/>
              </a:rPr>
              <a:t>hello.c</a:t>
            </a:r>
            <a:r>
              <a:rPr lang="zh-CN" altLang="en-US" sz="2400" dirty="0" smtClean="0">
                <a:latin typeface="+mn-ea"/>
              </a:rPr>
              <a:t>直接编译成可执行程序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hello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例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3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， 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$ gcc -c </a:t>
            </a:r>
            <a:r>
              <a:rPr lang="en-US" altLang="zh-CN" sz="2400" dirty="0" err="1" smtClean="0">
                <a:solidFill>
                  <a:srgbClr val="C00000"/>
                </a:solidFill>
                <a:latin typeface="+mn-ea"/>
              </a:rPr>
              <a:t>hello.c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  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+mn-ea"/>
              </a:rPr>
              <a:t>此命令是把源文件</a:t>
            </a:r>
            <a:r>
              <a:rPr lang="en-US" altLang="zh-CN" sz="2400" dirty="0" err="1" smtClean="0">
                <a:latin typeface="+mn-ea"/>
              </a:rPr>
              <a:t>hello.c</a:t>
            </a:r>
            <a:r>
              <a:rPr lang="zh-CN" altLang="en-US" sz="2400" dirty="0" smtClean="0">
                <a:latin typeface="+mn-ea"/>
              </a:rPr>
              <a:t>编译成不可执行目标文件</a:t>
            </a:r>
            <a:r>
              <a:rPr lang="en-US" altLang="zh-CN" sz="2400" dirty="0" err="1" smtClean="0">
                <a:latin typeface="+mn-ea"/>
              </a:rPr>
              <a:t>hello.o</a:t>
            </a:r>
            <a:r>
              <a:rPr lang="zh-CN" altLang="en-US" sz="2400" dirty="0" smtClean="0">
                <a:latin typeface="+mn-ea"/>
              </a:rPr>
              <a:t>。默认情况下，生成的目标文件名为</a:t>
            </a:r>
            <a:r>
              <a:rPr lang="en-US" altLang="zh-CN" sz="2400" dirty="0" err="1" smtClean="0">
                <a:latin typeface="+mn-ea"/>
              </a:rPr>
              <a:t>hello.o</a:t>
            </a:r>
            <a:r>
              <a:rPr lang="zh-CN" altLang="en-US" sz="2400" dirty="0" smtClean="0">
                <a:latin typeface="+mn-ea"/>
              </a:rPr>
              <a:t>，但也可以为输出文件指定名称，如下所示：</a:t>
            </a:r>
            <a:endParaRPr lang="zh-CN" altLang="en-US" sz="24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     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$ gcc -c </a:t>
            </a:r>
            <a:r>
              <a:rPr lang="en-US" altLang="zh-CN" sz="2400" dirty="0" err="1" smtClean="0">
                <a:solidFill>
                  <a:srgbClr val="C00000"/>
                </a:solidFill>
                <a:latin typeface="+mn-ea"/>
              </a:rPr>
              <a:t>hello.c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 –o </a:t>
            </a:r>
            <a:r>
              <a:rPr lang="en-US" altLang="zh-CN" sz="2400" dirty="0" err="1" smtClean="0">
                <a:solidFill>
                  <a:srgbClr val="C00000"/>
                </a:solidFill>
                <a:latin typeface="+mn-ea"/>
              </a:rPr>
              <a:t>myhello.o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，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$ gcc -o hello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first.c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second.c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third.c</a:t>
            </a:r>
            <a:endParaRPr lang="zh-CN" altLang="en-US" sz="24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+mn-ea"/>
              </a:rPr>
              <a:t>     此命令将同时编译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个源文件，即</a:t>
            </a:r>
            <a:r>
              <a:rPr lang="en-US" altLang="zh-CN" sz="2400" dirty="0" err="1" smtClean="0">
                <a:latin typeface="+mn-ea"/>
              </a:rPr>
              <a:t>first.c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second.c</a:t>
            </a:r>
            <a:r>
              <a:rPr lang="zh-CN" altLang="en-US" sz="2400" dirty="0" smtClean="0">
                <a:latin typeface="+mn-ea"/>
              </a:rPr>
              <a:t>和 </a:t>
            </a:r>
            <a:r>
              <a:rPr lang="en-US" altLang="zh-CN" sz="2400" dirty="0" err="1" smtClean="0">
                <a:latin typeface="+mn-ea"/>
              </a:rPr>
              <a:t>third.c</a:t>
            </a:r>
            <a:r>
              <a:rPr lang="zh-CN" altLang="en-US" sz="2400" dirty="0" smtClean="0">
                <a:latin typeface="+mn-ea"/>
              </a:rPr>
              <a:t>，然后将它们连接成一个可执行程序</a:t>
            </a:r>
            <a:r>
              <a:rPr lang="en-US" altLang="zh-CN" sz="2400" dirty="0" smtClean="0">
                <a:latin typeface="+mn-ea"/>
              </a:rPr>
              <a:t>hello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4.1.2 GCC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常用模式及选项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kumimoji="0" lang="zh-CN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57918" y="1052736"/>
            <a:ext cx="8486082" cy="7060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l">
              <a:spcBef>
                <a:spcPts val="1200"/>
              </a:spcBef>
              <a:spcAft>
                <a:spcPts val="0"/>
              </a:spcAft>
            </a:pPr>
            <a:r>
              <a:rPr kumimoji="0" lang="en-US" altLang="zh-CN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make 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命令还有一些其他选项，下面给出了这些选项。</a:t>
            </a:r>
            <a:endParaRPr kumimoji="0" lang="zh-CN" altLang="en-US" sz="2400" b="1" kern="0" dirty="0" smtClean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82054" y="2082734"/>
          <a:ext cx="6946329" cy="4514617"/>
        </p:xfrm>
        <a:graphic>
          <a:graphicData uri="http://schemas.openxmlformats.org/drawingml/2006/table">
            <a:tbl>
              <a:tblPr/>
              <a:tblGrid>
                <a:gridCol w="2052604"/>
                <a:gridCol w="4893725"/>
              </a:tblGrid>
              <a:tr h="392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命令行选项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含义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-C dir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在读取</a:t>
                      </a:r>
                      <a:r>
                        <a:rPr lang="en-US" sz="1800" b="1" kern="0" dirty="0" err="1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makefile</a:t>
                      </a: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之前改变到指定的目录</a:t>
                      </a: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dir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 file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以指定的</a:t>
                      </a:r>
                      <a:r>
                        <a:rPr lang="en-US" sz="1800" b="1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 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文件作为</a:t>
                      </a:r>
                      <a:r>
                        <a:rPr lang="en-US" sz="1800" b="1" kern="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makefile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-h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显示所有的</a:t>
                      </a: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make </a:t>
                      </a: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选项。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800" b="1" kern="0" dirty="0" err="1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忽略</a:t>
                      </a: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make</a:t>
                      </a: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过程中的所有命令执行错误。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-I </a:t>
                      </a:r>
                      <a:r>
                        <a:rPr lang="en-US" sz="1800" b="1" kern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dir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当包含其他</a:t>
                      </a:r>
                      <a:r>
                        <a:rPr lang="en-US" sz="1800" b="1" kern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makefile</a:t>
                      </a:r>
                      <a:r>
                        <a:rPr lang="en-US" sz="1800" b="1" kern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文件时，可利用该选项指定搜索目录。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-n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只打印要执行的命令，但不执行这些命令。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-p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显示</a:t>
                      </a: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make </a:t>
                      </a: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变量数据库和隐含规则。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-s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在执行命令时不显示命令。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-w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在处理</a:t>
                      </a:r>
                      <a:r>
                        <a:rPr lang="en-US" sz="1800" b="1" kern="0" dirty="0" err="1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makefile</a:t>
                      </a: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之前和之后，显示工作目录。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-W file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假定文件</a:t>
                      </a:r>
                      <a:r>
                        <a:rPr lang="en-US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FILE </a:t>
                      </a:r>
                      <a:r>
                        <a:rPr lang="zh-CN" sz="1800" b="1" kern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已经被修改。</a:t>
                      </a:r>
                      <a:endParaRPr lang="zh-CN" sz="1800" b="1" kern="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4.3.4 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运行 </a:t>
            </a:r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make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714488"/>
            <a:ext cx="7000924" cy="34290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4.1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Linux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编译器</a:t>
            </a:r>
            <a:endParaRPr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FF"/>
                </a:solidFill>
                <a:latin typeface="+mn-lt"/>
                <a:ea typeface="+mn-ea"/>
              </a:rPr>
              <a:t>4.2 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+mn-lt"/>
                <a:ea typeface="+mn-ea"/>
              </a:rPr>
              <a:t>文件包含</a:t>
            </a:r>
            <a:endParaRPr lang="zh-CN" altLang="en-US" sz="3200" b="1" kern="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>
                <a:solidFill>
                  <a:srgbClr val="0000CC"/>
                </a:solidFill>
                <a:latin typeface="+mn-lt"/>
                <a:ea typeface="+mn-ea"/>
              </a:rPr>
              <a:t>4.3 Make</a:t>
            </a:r>
            <a:r>
              <a:rPr lang="zh-CN" altLang="en-US" sz="3200" b="1" kern="0" dirty="0">
                <a:solidFill>
                  <a:srgbClr val="0000CC"/>
                </a:solidFill>
                <a:latin typeface="+mn-lt"/>
                <a:ea typeface="+mn-ea"/>
              </a:rPr>
              <a:t>命令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和</a:t>
            </a:r>
            <a:r>
              <a:rPr lang="en-US" altLang="zh-CN" sz="3200" b="1" kern="0" dirty="0" err="1" smtClean="0">
                <a:solidFill>
                  <a:srgbClr val="0000CC"/>
                </a:solidFill>
                <a:latin typeface="+mn-lt"/>
                <a:ea typeface="+mn-ea"/>
              </a:rPr>
              <a:t>makefile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工程</a:t>
            </a:r>
            <a:r>
              <a:rPr lang="zh-CN" altLang="en-US" sz="3200" b="1" kern="0" dirty="0">
                <a:solidFill>
                  <a:srgbClr val="0000CC"/>
                </a:solidFill>
                <a:latin typeface="+mn-lt"/>
                <a:ea typeface="+mn-ea"/>
              </a:rPr>
              <a:t>管理</a:t>
            </a:r>
            <a:endParaRPr lang="en-US" altLang="zh-CN" sz="3200" b="1" kern="0" dirty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4.4 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</a:t>
            </a: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Linux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汇编语言程序设计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4.5 </a:t>
            </a:r>
            <a:r>
              <a:rPr kumimoji="0"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嵌入式</a:t>
            </a:r>
            <a:r>
              <a:rPr kumimoji="0"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Linux Shell</a:t>
            </a:r>
            <a:r>
              <a:rPr kumimoji="0"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编程</a:t>
            </a:r>
            <a:endParaRPr kumimoji="0" lang="en-US" altLang="zh-CN" sz="32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4.6 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位运算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4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章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嵌入式程序设计基础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嵌入式</a:t>
            </a:r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Linux Shell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编程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矩形 4384772"/>
          <p:cNvSpPr>
            <a:spLocks noChangeArrowheads="1"/>
          </p:cNvSpPr>
          <p:nvPr/>
        </p:nvSpPr>
        <p:spPr bwMode="auto">
          <a:xfrm>
            <a:off x="1000100" y="1857364"/>
            <a:ext cx="5000660" cy="22775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141605">
              <a:spcBef>
                <a:spcPts val="12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4.5.1  Shell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脚本的概念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indent="141605">
              <a:spcBef>
                <a:spcPts val="12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4.5.2  Shell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变量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indent="141605">
              <a:spcBef>
                <a:spcPts val="12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4.5.3 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流程控制</a:t>
            </a:r>
            <a:endParaRPr lang="en-US" altLang="zh-CN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indent="141605">
              <a:spcBef>
                <a:spcPts val="1200"/>
              </a:spcBef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4.5.4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  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SHELL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脚本实例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419225"/>
            <a:ext cx="461986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kumimoji="0" lang="zh-CN" altLang="en-US" sz="6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4.5.1 Shell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脚本的概念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419224"/>
            <a:ext cx="8362950" cy="5153047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b="1" kern="0" dirty="0" smtClean="0">
                <a:solidFill>
                  <a:srgbClr val="0000CC"/>
                </a:solidFill>
                <a:latin typeface="+mn-ea"/>
                <a:ea typeface="+mn-ea"/>
              </a:rPr>
              <a:t>管理整个计算机硬件的其实是操作系统的核心</a:t>
            </a:r>
            <a:r>
              <a:rPr lang="en-US" altLang="zh-CN" b="1" kern="0" dirty="0" smtClean="0">
                <a:solidFill>
                  <a:srgbClr val="0000CC"/>
                </a:solidFill>
                <a:latin typeface="+mn-ea"/>
                <a:ea typeface="+mn-ea"/>
              </a:rPr>
              <a:t>(kernel)</a:t>
            </a:r>
            <a:r>
              <a:rPr lang="zh-CN" altLang="en-US" b="1" kern="0" dirty="0" smtClean="0">
                <a:solidFill>
                  <a:srgbClr val="0000CC"/>
                </a:solidFill>
                <a:latin typeface="+mn-ea"/>
                <a:ea typeface="+mn-ea"/>
              </a:rPr>
              <a:t>，这个核心是被保护的，所以一般用户就只能透过</a:t>
            </a:r>
            <a:r>
              <a:rPr lang="en-US" altLang="zh-CN" b="1" kern="0" dirty="0" smtClean="0">
                <a:solidFill>
                  <a:srgbClr val="0000CC"/>
                </a:solidFill>
                <a:latin typeface="+mn-ea"/>
                <a:ea typeface="+mn-ea"/>
              </a:rPr>
              <a:t>shell</a:t>
            </a:r>
            <a:r>
              <a:rPr lang="zh-CN" altLang="en-US" b="1" kern="0" dirty="0" smtClean="0">
                <a:solidFill>
                  <a:srgbClr val="0000CC"/>
                </a:solidFill>
                <a:latin typeface="+mn-ea"/>
                <a:ea typeface="+mn-ea"/>
              </a:rPr>
              <a:t>来跟核心沟通，以让核心</a:t>
            </a:r>
            <a:r>
              <a:rPr lang="zh-CN" altLang="en-US" b="1" kern="0" dirty="0" smtClean="0">
                <a:solidFill>
                  <a:srgbClr val="0000CC"/>
                </a:solidFill>
                <a:latin typeface="+mn-ea"/>
                <a:ea typeface="+mn-ea"/>
              </a:rPr>
              <a:t>完成我们所想要达到的工作。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lvl="0" indent="-342900" algn="just"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Linux Shell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脚本是多个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命令的集合</a:t>
            </a:r>
            <a:r>
              <a:rPr lang="zh-CN" altLang="en-US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是一个具有执行权限的</a:t>
            </a:r>
            <a:r>
              <a:rPr lang="zh-CN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r>
              <a:rPr lang="zh-CN" altLang="en-US" b="1" kern="0" dirty="0">
                <a:solidFill>
                  <a:srgbClr val="0000CC"/>
                </a:solidFill>
                <a:latin typeface="+mn-ea"/>
                <a:ea typeface="+mn-ea"/>
              </a:rPr>
              <a:t>。其类似于</a:t>
            </a:r>
            <a:r>
              <a:rPr lang="en-US" altLang="zh-CN" b="1" kern="0" dirty="0">
                <a:solidFill>
                  <a:srgbClr val="0000CC"/>
                </a:solidFill>
                <a:latin typeface="+mn-ea"/>
                <a:ea typeface="+mn-ea"/>
              </a:rPr>
              <a:t>Windows</a:t>
            </a:r>
            <a:r>
              <a:rPr lang="zh-CN" altLang="en-US" b="1" kern="0" dirty="0">
                <a:solidFill>
                  <a:srgbClr val="0000CC"/>
                </a:solidFill>
                <a:latin typeface="+mn-ea"/>
                <a:ea typeface="+mn-ea"/>
              </a:rPr>
              <a:t>的批处理文件</a:t>
            </a:r>
            <a:r>
              <a:rPr lang="en-US" altLang="zh-CN" b="1" kern="0" dirty="0">
                <a:solidFill>
                  <a:srgbClr val="0000CC"/>
                </a:solidFill>
                <a:latin typeface="+mn-ea"/>
                <a:ea typeface="+mn-ea"/>
              </a:rPr>
              <a:t>(*.bat)</a:t>
            </a:r>
            <a:r>
              <a:rPr lang="zh-CN" altLang="en-US" b="1" kern="0" dirty="0">
                <a:solidFill>
                  <a:srgbClr val="0000CC"/>
                </a:solidFill>
                <a:latin typeface="+mn-ea"/>
                <a:ea typeface="+mn-ea"/>
              </a:rPr>
              <a:t>但是功能远强于</a:t>
            </a:r>
            <a:r>
              <a:rPr lang="zh-CN" altLang="en-US" b="1" kern="0" dirty="0" smtClean="0">
                <a:solidFill>
                  <a:srgbClr val="0000CC"/>
                </a:solidFill>
                <a:latin typeface="+mn-ea"/>
                <a:ea typeface="+mn-ea"/>
              </a:rPr>
              <a:t>它。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419225"/>
            <a:ext cx="461986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kumimoji="0" lang="zh-CN" altLang="en-US" sz="6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4.5.1 Shell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脚本的概念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51460" y="1143000"/>
            <a:ext cx="8892540" cy="5429250"/>
          </a:xfrm>
          <a:prstGeom prst="rect">
            <a:avLst/>
          </a:prstGeom>
        </p:spPr>
        <p:txBody>
          <a:bodyPr/>
          <a:lstStyle/>
          <a:p>
            <a:pPr marR="0" lvl="1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具体来说：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eaLnBrk="0" hangingPunct="0">
              <a:lnSpc>
                <a:spcPct val="130000"/>
              </a:lnSpc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脚本是一个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写入系列命令在文本文件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可以执行的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可执行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文件，即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脚本必须有执行权限</a:t>
            </a:r>
            <a:endParaRPr lang="zh-CN" altLang="en-US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大量采用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脚本来完成重复性或系统维护工作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可以用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 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创建脚本</a:t>
            </a: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也可以用其它文本工具创建后上传到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下可以 </a:t>
            </a:r>
            <a:r>
              <a:rPr kumimoji="0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UltraEdit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保存成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Unix 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文本格式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在Linux 和 UNIX系统有多种不同的shell可以使用。最常用的几种是 B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ash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shell (sh), C shell (csh), 和 Korn shell (ksh)。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ash shell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是大多数Linux 系统的缺省 shell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Bash  Shell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脚本与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 Shell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脚本语法有差别</a:t>
            </a: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本课程主要采用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Bash Shell 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2145" y="1785620"/>
            <a:ext cx="8449310" cy="473964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Shell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脚本必须为</a:t>
            </a:r>
            <a:r>
              <a:rPr lang="en-US" altLang="zh-CN" sz="2400" b="1" kern="0" dirty="0" err="1" smtClean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li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nux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文本文件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Shell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脚本的第一句必须指定解释的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Shell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通常固定为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#!/bin/ba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sh  </a:t>
            </a:r>
            <a:r>
              <a:rPr kumimoji="0" lang="zh-CN" alt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或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+mn-ea"/>
              </a:rPr>
              <a:t>#!/bin/</a:t>
            </a:r>
            <a:r>
              <a:rPr lang="en-US" altLang="zh-CN" b="1" kern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+mn-ea"/>
              </a:rPr>
              <a:t>sh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Shell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中</a:t>
            </a:r>
            <a:r>
              <a:rPr lang="zh-CN" altLang="en-US" sz="2400" b="1" kern="0" noProof="0" dirty="0" smtClean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除第一行外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，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其它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以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号开始的行表示一个注释行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脚本必须有可执行权限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chmod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u+x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myscript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由所有者执行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chmod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g+x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myscript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同组加上可执行权限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chmod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777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myscript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全部用户加上可执行权限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$ , * ,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’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\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是脚本保留字符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如果需要作为显示字符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则需要在前面加入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转义字符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\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如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\\ , \*  ,  \$  , \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’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00034" y="1182676"/>
            <a:ext cx="6300787" cy="603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Shell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脚本格式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4.5.1 Shell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脚本的概念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00034" y="2060847"/>
            <a:ext cx="4464496" cy="1571842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#!</a:t>
            </a:r>
            <a:r>
              <a:rPr lang="zh-CN" altLang="en-US" sz="3200" dirty="0">
                <a:solidFill>
                  <a:srgbClr val="990000"/>
                </a:solidFill>
              </a:rPr>
              <a:t>　</a:t>
            </a:r>
            <a:r>
              <a:rPr lang="en-US" altLang="zh-CN" sz="3200" dirty="0" smtClean="0">
                <a:solidFill>
                  <a:srgbClr val="990000"/>
                </a:solidFill>
              </a:rPr>
              <a:t>/</a:t>
            </a:r>
            <a:r>
              <a:rPr lang="en-US" altLang="zh-CN" sz="3200" dirty="0">
                <a:solidFill>
                  <a:srgbClr val="990000"/>
                </a:solidFill>
              </a:rPr>
              <a:t>bin/bash</a:t>
            </a:r>
            <a:endParaRPr lang="en-US" altLang="zh-CN" sz="3200" dirty="0">
              <a:solidFill>
                <a:srgbClr val="99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3200" dirty="0" smtClean="0">
                <a:solidFill>
                  <a:srgbClr val="990000"/>
                </a:solidFill>
              </a:rPr>
              <a:t>echo  </a:t>
            </a:r>
            <a:r>
              <a:rPr lang="en-US" altLang="zh-CN" sz="3200" dirty="0">
                <a:solidFill>
                  <a:srgbClr val="990000"/>
                </a:solidFill>
              </a:rPr>
              <a:t>“Hello  World ! ”</a:t>
            </a:r>
            <a:endParaRPr lang="en-US" altLang="zh-CN" sz="3200" dirty="0">
              <a:solidFill>
                <a:srgbClr val="99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>
                <a:solidFill>
                  <a:srgbClr val="0000CC"/>
                </a:solidFill>
                <a:latin typeface="+mn-ea"/>
              </a:rPr>
              <a:t>4.5.1 Shell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脚本的概念</a:t>
            </a:r>
            <a:endParaRPr lang="zh-CN" altLang="en-US" sz="3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00034" y="1268760"/>
            <a:ext cx="4500593" cy="60325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Font typeface="Wingdings" panose="05000000000000000000" pitchFamily="2" charset="2"/>
              <a:buChar char="n"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</a:t>
            </a:r>
            <a:r>
              <a:rPr kumimoji="0" lang="zh-CN" altLang="en-US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简单示</a:t>
            </a: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例：</a:t>
            </a: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hello.sh</a:t>
            </a:r>
            <a:endParaRPr lang="en-US" altLang="zh-CN" b="1" kern="0" dirty="0" smtClean="0">
              <a:solidFill>
                <a:srgbClr val="0000CC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4283968" y="4509120"/>
          <a:ext cx="1857388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4" name="直接箭头连接符 3"/>
          <p:cNvCxnSpPr/>
          <p:nvPr/>
        </p:nvCxnSpPr>
        <p:spPr>
          <a:xfrm>
            <a:off x="4788024" y="2564904"/>
            <a:ext cx="1224136" cy="0"/>
          </a:xfrm>
          <a:prstGeom prst="straightConnector1">
            <a:avLst/>
          </a:prstGeom>
          <a:ln w="28575">
            <a:solidFill>
              <a:srgbClr val="FF33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41356" y="1877272"/>
            <a:ext cx="2808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行必须以符号“</a:t>
            </a:r>
            <a:r>
              <a:rPr lang="en-US" altLang="zh-CN" sz="2400" b="1" dirty="0">
                <a:solidFill>
                  <a:srgbClr val="FF0000"/>
                </a:solidFill>
              </a:rPr>
              <a:t>#!”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开头，告诉系统</a:t>
            </a:r>
            <a:r>
              <a:rPr lang="zh-CN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使用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bin/bash </a:t>
            </a:r>
            <a:r>
              <a:rPr lang="zh-CN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解释器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来解释并执行程序。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995" y="1772920"/>
            <a:ext cx="8662670" cy="4833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Shell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可以使用变量</a:t>
            </a:r>
            <a:r>
              <a:rPr lang="zh-CN" altLang="en-US" sz="2400" b="1" kern="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所有</a:t>
            </a:r>
            <a:r>
              <a:rPr lang="en-US" altLang="zh-CN" sz="2400" b="1" kern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sym typeface="+mn-ea"/>
              </a:rPr>
              <a:t>Shell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变量值都是字符串类型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Shell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变量可分为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系统变量</a:t>
            </a:r>
            <a:r>
              <a:rPr lang="zh-CN" altLang="en-US" sz="2400" b="1" kern="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环境变量、用户自定义变量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所有变量不需要自定义可以直接使用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系统变量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是指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Shell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内部定义的保留变量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环境变量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是在整个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Shell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的各个程序都能访问的全局变量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用户自定义变量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由用户自行定义</a:t>
            </a:r>
            <a:r>
              <a:rPr lang="zh-CN" altLang="en-US" sz="2400" b="1" kern="0" dirty="0">
                <a:solidFill>
                  <a:srgbClr val="CC0000"/>
                </a:solidFill>
                <a:latin typeface="+mn-lt"/>
                <a:ea typeface="宋体" panose="02010600030101010101" pitchFamily="2" charset="-122"/>
              </a:rPr>
              <a:t>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格式为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“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”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等号两边不能有空格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引用时用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myvar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“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Hello, world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”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#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定义一个变量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myvar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=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“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hello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”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#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错误定义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等号两边带了空格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4.5.2 Shell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变量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00035" y="1182676"/>
            <a:ext cx="2857520" cy="603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Shell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变量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762148"/>
            <a:ext cx="8362950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变量通过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$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来引用值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A=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“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123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”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$A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的值就是</a:t>
            </a: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“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123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”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并且在运行中可以改变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变量值的显示主要通过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echo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命令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A=100;echo $A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Linux Shell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脚本里，符号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‘’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lang="zh-CN" altLang="en-US" sz="2400" b="1" kern="0" noProof="0" dirty="0" smtClean="0">
                <a:solidFill>
                  <a:srgbClr val="0000CC"/>
                </a:solidFill>
                <a:latin typeface="Arial" panose="020B0604020202020204"/>
                <a:ea typeface="宋体" panose="02010600030101010101" pitchFamily="2" charset="-122"/>
              </a:rPr>
              <a:t>“”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表示不同的含义，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最大区别就是在于对变量引用的处理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单引号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‘’中包括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字符串</a:t>
            </a:r>
            <a:r>
              <a:rPr lang="zh-CN" altLang="en-US" sz="2000" b="1" kern="0" dirty="0">
                <a:solidFill>
                  <a:srgbClr val="CC0000"/>
                </a:solidFill>
                <a:latin typeface="+mn-lt"/>
                <a:ea typeface="宋体" panose="02010600030101010101" pitchFamily="2" charset="-122"/>
              </a:rPr>
              <a:t>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如果字符串包含保留字符</a:t>
            </a:r>
            <a:r>
              <a:rPr lang="zh-CN" altLang="en-US" sz="2000" b="1" kern="0" dirty="0">
                <a:solidFill>
                  <a:srgbClr val="CC0000"/>
                </a:solidFill>
                <a:latin typeface="+mn-lt"/>
                <a:ea typeface="宋体" panose="02010600030101010101" pitchFamily="2" charset="-122"/>
              </a:rPr>
              <a:t>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则保留字符失效</a:t>
            </a:r>
            <a:r>
              <a:rPr lang="zh-CN" altLang="en-US" sz="2000" b="1" kern="0" dirty="0">
                <a:solidFill>
                  <a:srgbClr val="CC0000"/>
                </a:solidFill>
                <a:latin typeface="+mn-lt"/>
                <a:ea typeface="宋体" panose="02010600030101010101" pitchFamily="2" charset="-122"/>
              </a:rPr>
              <a:t>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按原样输出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x=5;echo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‘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x=$x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’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输出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x=$x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双引号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“”中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包括字符串</a:t>
            </a:r>
            <a:r>
              <a:rPr lang="zh-CN" altLang="en-US" sz="2000" b="1" kern="0" dirty="0">
                <a:solidFill>
                  <a:srgbClr val="CC0000"/>
                </a:solidFill>
                <a:latin typeface="+mn-lt"/>
                <a:ea typeface="宋体" panose="02010600030101010101" pitchFamily="2" charset="-122"/>
              </a:rPr>
              <a:t>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如果字符串包含保留字符</a:t>
            </a:r>
            <a:r>
              <a:rPr lang="zh-CN" altLang="en-US" sz="2000" b="1" kern="0" dirty="0">
                <a:solidFill>
                  <a:srgbClr val="CC0000"/>
                </a:solidFill>
                <a:latin typeface="+mn-lt"/>
                <a:ea typeface="宋体" panose="02010600030101010101" pitchFamily="2" charset="-122"/>
              </a:rPr>
              <a:t>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则保留字符生效</a:t>
            </a:r>
            <a:r>
              <a:rPr lang="zh-CN" altLang="en-US" sz="2000" b="1" kern="0" dirty="0">
                <a:solidFill>
                  <a:srgbClr val="CC0000"/>
                </a:solidFill>
                <a:latin typeface="+mn-lt"/>
                <a:ea typeface="宋体" panose="02010600030101010101" pitchFamily="2" charset="-122"/>
              </a:rPr>
              <a:t>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如变量要显示变量值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x=5;echo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“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x=$x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”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输出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x=5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4.5.2 Shell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变量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00034" y="1182676"/>
            <a:ext cx="4500593" cy="60325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Font typeface="Wingdings" panose="05000000000000000000" pitchFamily="2" charset="2"/>
              <a:buChar char="n"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</a:t>
            </a:r>
            <a:r>
              <a:rPr kumimoji="0" lang="zh-CN" altLang="en-US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变量</a:t>
            </a: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的引用和显示</a:t>
            </a:r>
            <a:endParaRPr kumimoji="0" lang="zh-CN" altLang="en-US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283287" y="2149442"/>
            <a:ext cx="3505592" cy="4478655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#! /</a:t>
            </a:r>
            <a:r>
              <a:rPr kumimoji="1"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bin/ba</a:t>
            </a:r>
            <a:r>
              <a:rPr kumimoji="1"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sh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myvar</a:t>
            </a: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="Hello, world</a:t>
            </a:r>
            <a:r>
              <a:rPr kumimoji="1"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"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echo 1= $</a:t>
            </a:r>
            <a:r>
              <a:rPr kumimoji="1"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myvar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echo 2= "$</a:t>
            </a:r>
            <a:r>
              <a:rPr kumimoji="1"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myvar</a:t>
            </a:r>
            <a:r>
              <a:rPr kumimoji="1"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"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echo 3= '$</a:t>
            </a:r>
            <a:r>
              <a:rPr kumimoji="1"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myvar</a:t>
            </a:r>
            <a:r>
              <a:rPr kumimoji="1"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'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echo 4= \$</a:t>
            </a:r>
            <a:r>
              <a:rPr kumimoji="1"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myvar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echo 5= \'$</a:t>
            </a:r>
            <a:r>
              <a:rPr kumimoji="1"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myvar</a:t>
            </a:r>
            <a:r>
              <a:rPr kumimoji="1"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\'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echo 6= </a:t>
            </a:r>
            <a:r>
              <a:rPr kumimoji="1"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" '$</a:t>
            </a:r>
            <a:r>
              <a:rPr kumimoji="1"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myvar</a:t>
            </a:r>
            <a:r>
              <a:rPr kumimoji="1"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' "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echo 7= </a:t>
            </a:r>
            <a:r>
              <a:rPr kumimoji="1"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' "$</a:t>
            </a:r>
            <a:r>
              <a:rPr kumimoji="1"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myvar</a:t>
            </a:r>
            <a:r>
              <a:rPr kumimoji="1"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" '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echo 8= \"$</a:t>
            </a:r>
            <a:r>
              <a:rPr kumimoji="1"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myvar</a:t>
            </a: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\"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4.5.2 Shell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变量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00034" y="1268760"/>
            <a:ext cx="4500593" cy="60325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Font typeface="Wingdings" panose="05000000000000000000" pitchFamily="2" charset="2"/>
              <a:buChar char="n"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</a:t>
            </a:r>
            <a:r>
              <a:rPr kumimoji="0" lang="zh-CN" altLang="en-US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变量</a:t>
            </a: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引用实例</a:t>
            </a:r>
            <a:endParaRPr kumimoji="0" lang="zh-CN" altLang="en-US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056" y="3068960"/>
            <a:ext cx="3816424" cy="355997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占位符 4387842"/>
          <p:cNvSpPr>
            <a:spLocks noGrp="1" noChangeArrowheads="1"/>
          </p:cNvSpPr>
          <p:nvPr>
            <p:ph type="body" idx="1"/>
          </p:nvPr>
        </p:nvSpPr>
        <p:spPr>
          <a:xfrm>
            <a:off x="501650" y="1214422"/>
            <a:ext cx="8070878" cy="5072098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+mn-ea"/>
              </a:rPr>
              <a:t>  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执行：</a:t>
            </a:r>
            <a:r>
              <a:rPr lang="zh-CN" altLang="en-US" sz="2800" dirty="0" smtClean="0">
                <a:latin typeface="+mn-ea"/>
              </a:rPr>
              <a:t>在当前目录下执行程序</a:t>
            </a:r>
            <a:endParaRPr lang="en-US" altLang="zh-CN" sz="2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./hello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+mn-ea"/>
              </a:rPr>
              <a:t>   gcc</a:t>
            </a:r>
            <a:r>
              <a:rPr lang="zh-CN" altLang="en-US" sz="2800" dirty="0" smtClean="0">
                <a:latin typeface="+mn-ea"/>
              </a:rPr>
              <a:t>编译器生成的目标文件默认格式为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elf</a:t>
            </a:r>
            <a:r>
              <a:rPr lang="zh-CN" altLang="en-US" sz="2800" dirty="0" smtClean="0">
                <a:latin typeface="+mn-ea"/>
              </a:rPr>
              <a:t>（</a:t>
            </a:r>
            <a:r>
              <a:rPr lang="en-US" altLang="zh-CN" sz="2800" dirty="0" smtClean="0">
                <a:latin typeface="+mn-ea"/>
              </a:rPr>
              <a:t>executive linked file</a:t>
            </a:r>
            <a:r>
              <a:rPr lang="zh-CN" altLang="en-US" sz="2800" dirty="0" smtClean="0">
                <a:latin typeface="+mn-ea"/>
              </a:rPr>
              <a:t>）格式，是</a:t>
            </a:r>
            <a:r>
              <a:rPr lang="en-US" altLang="zh-CN" sz="2800" dirty="0" smtClean="0">
                <a:latin typeface="+mn-ea"/>
              </a:rPr>
              <a:t>Linux</a:t>
            </a:r>
            <a:r>
              <a:rPr lang="zh-CN" altLang="en-US" sz="2800" dirty="0" smtClean="0">
                <a:latin typeface="+mn-ea"/>
              </a:rPr>
              <a:t>系统所采用的可执行链接文件的通用文件格式。</a:t>
            </a:r>
            <a:endParaRPr lang="zh-CN" altLang="en-US" sz="2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4.1.2 GCC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常用模式及选项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4.5.2 Shell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变量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932384"/>
            <a:ext cx="8362950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shell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环境变量是所有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shell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程序都会接受的参数 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PATH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命令搜索路径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以冒号为分隔符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HOME	</a:t>
            </a:r>
            <a:r>
              <a:rPr lang="zh-CN" altLang="en-US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用户</a:t>
            </a:r>
            <a:r>
              <a:rPr lang="en-US" altLang="zh-CN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home</a:t>
            </a:r>
            <a:r>
              <a:rPr lang="zh-CN" altLang="en-US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目录的路径名</a:t>
            </a:r>
            <a:r>
              <a:rPr lang="en-US" altLang="zh-CN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,</a:t>
            </a:r>
            <a:r>
              <a:rPr lang="zh-CN" altLang="en-US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是</a:t>
            </a:r>
            <a:r>
              <a:rPr lang="en-US" altLang="zh-CN" sz="2400" b="1" kern="0" dirty="0" err="1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cd</a:t>
            </a:r>
            <a:r>
              <a:rPr lang="zh-CN" altLang="en-US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命令的默认参数 </a:t>
            </a:r>
            <a:endParaRPr lang="zh-CN" altLang="en-US" sz="2400" b="1" kern="0" dirty="0">
              <a:solidFill>
                <a:schemeClr val="bg1"/>
              </a:solidFill>
              <a:latin typeface="+mn-lt"/>
              <a:ea typeface="宋体" panose="02010600030101010101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IFS </a:t>
            </a:r>
            <a:r>
              <a:rPr lang="zh-CN" altLang="en-US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定义</a:t>
            </a:r>
            <a:r>
              <a:rPr lang="en-US" altLang="zh-CN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SHELL</a:t>
            </a:r>
            <a:r>
              <a:rPr lang="zh-CN" altLang="en-US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使用的分隔符 </a:t>
            </a:r>
            <a:r>
              <a:rPr lang="en-US" altLang="zh-CN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,</a:t>
            </a:r>
            <a:r>
              <a:rPr lang="zh-CN" altLang="en-US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指命令行参数分隔符</a:t>
            </a:r>
            <a:endParaRPr lang="zh-CN" altLang="en-US" sz="2400" b="1" kern="0" dirty="0">
              <a:solidFill>
                <a:schemeClr val="bg1"/>
              </a:solidFill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IFS=$' \t\n'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LOGNAME	</a:t>
            </a:r>
            <a:r>
              <a:rPr lang="zh-CN" altLang="en-US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用户登录名</a:t>
            </a:r>
            <a:endParaRPr lang="zh-CN" altLang="en-US" sz="2400" b="1" kern="0" dirty="0">
              <a:solidFill>
                <a:schemeClr val="bg1"/>
              </a:solidFill>
              <a:latin typeface="+mn-lt"/>
              <a:ea typeface="宋体" panose="02010600030101010101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SHELL	 </a:t>
            </a:r>
            <a:r>
              <a:rPr lang="en-US" altLang="zh-CN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SHELL</a:t>
            </a:r>
            <a:r>
              <a:rPr lang="zh-CN" altLang="en-US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的路径名</a:t>
            </a:r>
            <a:endParaRPr lang="zh-CN" altLang="en-US" sz="2400" b="1" kern="0" dirty="0">
              <a:solidFill>
                <a:schemeClr val="bg1"/>
              </a:solidFill>
              <a:latin typeface="+mn-lt"/>
              <a:ea typeface="宋体" panose="02010600030101010101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TERM	</a:t>
            </a:r>
            <a:r>
              <a:rPr lang="zh-CN" altLang="en-US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终端类型 </a:t>
            </a:r>
            <a:endParaRPr lang="zh-CN" altLang="en-US" sz="2400" b="1" kern="0" dirty="0">
              <a:solidFill>
                <a:schemeClr val="bg1"/>
              </a:solidFill>
              <a:latin typeface="+mn-lt"/>
              <a:ea typeface="宋体" panose="02010600030101010101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LD_LIBRARY_PATH </a:t>
            </a:r>
            <a:r>
              <a:rPr lang="zh-CN" altLang="en-US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寻找库的路径</a:t>
            </a:r>
            <a:r>
              <a:rPr lang="en-US" altLang="zh-CN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,</a:t>
            </a:r>
            <a:r>
              <a:rPr lang="zh-CN" altLang="en-US" sz="240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以冒号分隔</a:t>
            </a:r>
            <a:endParaRPr lang="zh-CN" altLang="en-US" sz="2400" b="1" kern="0" dirty="0">
              <a:solidFill>
                <a:schemeClr val="bg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00034" y="1182676"/>
            <a:ext cx="4500593" cy="60325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Font typeface="Wingdings" panose="05000000000000000000" pitchFamily="2" charset="2"/>
              <a:buChar char="n"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</a:t>
            </a:r>
            <a:r>
              <a:rPr lang="en-US" altLang="zh-CN" b="1" i="0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Shell</a:t>
            </a:r>
            <a:r>
              <a:rPr lang="zh-CN" altLang="en-US" b="1" i="0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环境变量</a:t>
            </a:r>
            <a:endParaRPr kumimoji="0" lang="zh-CN" altLang="en-US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4.5.2 Shell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变量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00034" y="1700808"/>
            <a:ext cx="8362950" cy="466727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定义自定义环境变量：用关键字</a:t>
            </a:r>
            <a:r>
              <a:rPr lang="en-US" altLang="zh-CN" b="1" kern="0" dirty="0">
                <a:solidFill>
                  <a:srgbClr val="CC0000"/>
                </a:solidFill>
                <a:sym typeface="+mn-ea"/>
              </a:rPr>
              <a:t>export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en-US" altLang="zh-CN" b="1" kern="0" dirty="0">
                <a:solidFill>
                  <a:srgbClr val="CC0000"/>
                </a:solidFill>
                <a:ea typeface="宋体" panose="02010600030101010101" pitchFamily="2" charset="-122"/>
              </a:rPr>
              <a:t>export </a:t>
            </a:r>
            <a:r>
              <a:rPr lang="en-US" altLang="zh-CN" b="1" kern="0" dirty="0" smtClean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kern="0" dirty="0" err="1" smtClean="0">
                <a:solidFill>
                  <a:srgbClr val="CC0000"/>
                </a:solidFill>
                <a:ea typeface="宋体" panose="02010600030101010101" pitchFamily="2" charset="-122"/>
              </a:rPr>
              <a:t>abc</a:t>
            </a:r>
            <a:r>
              <a:rPr lang="en-US" altLang="zh-CN" b="1" kern="0" dirty="0" smtClean="0">
                <a:solidFill>
                  <a:srgbClr val="CC0000"/>
                </a:solidFill>
                <a:ea typeface="宋体" panose="02010600030101010101" pitchFamily="2" charset="-122"/>
              </a:rPr>
              <a:t>=/</a:t>
            </a:r>
            <a:r>
              <a:rPr lang="en-US" altLang="zh-CN" b="1" kern="0" dirty="0" err="1" smtClean="0">
                <a:solidFill>
                  <a:srgbClr val="CC0000"/>
                </a:solidFill>
                <a:ea typeface="宋体" panose="02010600030101010101" pitchFamily="2" charset="-122"/>
              </a:rPr>
              <a:t>mnt</a:t>
            </a:r>
            <a:r>
              <a:rPr lang="en-US" altLang="zh-CN" b="1" kern="0" dirty="0" smtClean="0">
                <a:solidFill>
                  <a:srgbClr val="CC0000"/>
                </a:solidFill>
                <a:ea typeface="宋体" panose="02010600030101010101" pitchFamily="2" charset="-122"/>
              </a:rPr>
              <a:t>/share</a:t>
            </a:r>
            <a:endParaRPr lang="en-US" altLang="zh-CN" b="1" kern="0" dirty="0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export PATH=/home/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linux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/bin:$PATH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取消环境变量和自定义变量用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unset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变量名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，如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unset USER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00034" y="1182676"/>
            <a:ext cx="4500593" cy="60325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Font typeface="Wingdings" panose="05000000000000000000" pitchFamily="2" charset="2"/>
              <a:buChar char="n"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</a:t>
            </a:r>
            <a:r>
              <a:rPr lang="en-US" altLang="zh-CN" b="1" i="0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Shell</a:t>
            </a:r>
            <a:r>
              <a:rPr lang="zh-CN" altLang="en-US" b="1" i="0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环境变量</a:t>
            </a:r>
            <a:endParaRPr kumimoji="0" lang="zh-CN" altLang="en-US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4.5.2 Shell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变量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3071810"/>
            <a:ext cx="8362950" cy="342902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常用系统变量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$0	</a:t>
            </a:r>
            <a:r>
              <a:rPr lang="zh-CN" altLang="en-US" sz="2000" b="1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当前程序的名称</a:t>
            </a:r>
            <a:endParaRPr lang="zh-CN" altLang="en-US" sz="2000" b="1" kern="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$n(1-9)	$1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表示第一个参数，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$2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表示第二个参数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...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$#	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命令行参数的个数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$?	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前一个命令或函数的返回码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$*	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以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“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参数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参数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2 ...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”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形式保存所有参数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$@	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以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“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参数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”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“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参数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”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...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形式保存所有参数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$$	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本程序的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进程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ID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号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)PID 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$! 	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上一个命令的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PID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00034" y="1182676"/>
            <a:ext cx="3143272" cy="60325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Font typeface="Wingdings" panose="05000000000000000000" pitchFamily="2" charset="2"/>
              <a:buChar char="n"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</a:t>
            </a: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Shell</a:t>
            </a: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系统变量</a:t>
            </a:r>
            <a:endParaRPr lang="en-US" altLang="zh-CN" b="1" kern="0" dirty="0" smtClean="0">
              <a:solidFill>
                <a:srgbClr val="0000CC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00034" y="1714488"/>
            <a:ext cx="8286808" cy="1285884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zh-CN" altLang="en-US" sz="2400" dirty="0" smtClean="0">
                <a:solidFill>
                  <a:srgbClr val="0000CC"/>
                </a:solidFill>
                <a:latin typeface="+mn-ea"/>
                <a:ea typeface="+mn-ea"/>
              </a:rPr>
              <a:t>内部变量是</a:t>
            </a:r>
            <a:r>
              <a:rPr lang="en-US" altLang="zh-CN" sz="2400" dirty="0" smtClean="0">
                <a:solidFill>
                  <a:srgbClr val="0000CC"/>
                </a:solidFill>
                <a:latin typeface="+mn-ea"/>
                <a:ea typeface="+mn-ea"/>
              </a:rPr>
              <a:t>Linux</a:t>
            </a:r>
            <a:r>
              <a:rPr lang="zh-CN" altLang="en-US" sz="2400" dirty="0" smtClean="0">
                <a:solidFill>
                  <a:srgbClr val="0000CC"/>
                </a:solidFill>
                <a:latin typeface="+mn-ea"/>
                <a:ea typeface="+mn-ea"/>
              </a:rPr>
              <a:t>所提供的一种特殊类型的变量，这类变量在程序中用来作出判断。在</a:t>
            </a:r>
            <a:r>
              <a:rPr lang="en-US" altLang="zh-CN" sz="2400" dirty="0" smtClean="0">
                <a:solidFill>
                  <a:srgbClr val="0000CC"/>
                </a:solidFill>
                <a:latin typeface="+mn-ea"/>
                <a:ea typeface="+mn-ea"/>
              </a:rPr>
              <a:t>shell</a:t>
            </a:r>
            <a:r>
              <a:rPr lang="zh-CN" altLang="en-US" sz="2400" dirty="0" smtClean="0">
                <a:solidFill>
                  <a:srgbClr val="0000CC"/>
                </a:solidFill>
                <a:latin typeface="+mn-ea"/>
                <a:ea typeface="+mn-ea"/>
              </a:rPr>
              <a:t>程序内这类变量的值是不能修改的。</a:t>
            </a:r>
            <a:endParaRPr lang="zh-CN" altLang="en-US" sz="24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0034" y="1182676"/>
            <a:ext cx="3071833" cy="60325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Font typeface="Wingdings" panose="05000000000000000000" pitchFamily="2" charset="2"/>
              <a:buChar char="n"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</a:t>
            </a: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Shell</a:t>
            </a: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系统变量</a:t>
            </a:r>
            <a:endParaRPr lang="zh-CN" altLang="en-US" b="1" kern="0" dirty="0" smtClean="0">
              <a:solidFill>
                <a:srgbClr val="0000CC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4.5.2 Shell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变量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00034" y="1733721"/>
            <a:ext cx="8362950" cy="44672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./</a:t>
            </a:r>
            <a:r>
              <a:rPr lang="en-US" altLang="zh-CN" sz="2800" dirty="0" smtClean="0">
                <a:solidFill>
                  <a:schemeClr val="accent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sys_var.sh</a:t>
            </a:r>
            <a:endParaRPr lang="en-US" altLang="zh-CN" sz="2800" dirty="0">
              <a:solidFill>
                <a:schemeClr val="accent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65085" y="2329669"/>
            <a:ext cx="7632848" cy="4526497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#!/bin/</a:t>
            </a:r>
            <a:r>
              <a:rPr kumimoji="1"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sh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#This file is used to explain the shell system variable.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echo "the number of parameter is $# ";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echo "the return code of last command is $?";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echo "the script name is $0 ";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echo "the parameters are $* ";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xxx=10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echo "\$1 = $1 ; \$2 = $2 ";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echo "\$* = $*"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echo "\$@ = $@"</a:t>
            </a:r>
            <a:endParaRPr kumimoji="1"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804248" y="363979"/>
          <a:ext cx="1857388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流程控制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3886200" cy="4525963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solidFill>
              <a:schemeClr val="accent4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 sz="2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CC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0000CC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kern="0" dirty="0" smtClean="0"/>
              <a:t>1</a:t>
            </a:r>
            <a:r>
              <a:rPr lang="zh-CN" altLang="en-US" sz="2800" kern="0" dirty="0" smtClean="0"/>
              <a:t>、条件语句</a:t>
            </a:r>
            <a:endParaRPr lang="zh-CN" altLang="en-US" sz="3200" kern="0" dirty="0" smtClean="0"/>
          </a:p>
          <a:p>
            <a:pPr>
              <a:buFontTx/>
              <a:buNone/>
            </a:pPr>
            <a:r>
              <a:rPr lang="zh-CN" altLang="en-US" sz="2800" kern="0" dirty="0" smtClean="0"/>
              <a:t>条件</a:t>
            </a:r>
            <a:r>
              <a:rPr lang="en-US" altLang="zh-CN" sz="2800" kern="0" dirty="0" smtClean="0"/>
              <a:t>if</a:t>
            </a:r>
            <a:r>
              <a:rPr lang="zh-CN" altLang="en-US" sz="2800" kern="0" dirty="0" smtClean="0"/>
              <a:t>语句的格式为：</a:t>
            </a:r>
            <a:endParaRPr lang="zh-CN" altLang="en-US" sz="2800" kern="0" dirty="0" smtClean="0"/>
          </a:p>
          <a:p>
            <a:pPr>
              <a:buFontTx/>
              <a:buNone/>
            </a:pPr>
            <a:endParaRPr lang="en-US" altLang="zh-CN" sz="2800" kern="0" dirty="0" smtClean="0"/>
          </a:p>
          <a:p>
            <a:pPr>
              <a:buFontTx/>
              <a:buNone/>
            </a:pPr>
            <a:r>
              <a:rPr lang="en-US" altLang="zh-CN" sz="3200" kern="0" dirty="0" smtClean="0"/>
              <a:t>if </a:t>
            </a:r>
            <a:r>
              <a:rPr lang="en-US" altLang="zh-CN" sz="3200" kern="0" dirty="0">
                <a:solidFill>
                  <a:srgbClr val="FF0000"/>
                </a:solidFill>
              </a:rPr>
              <a:t>(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(</a:t>
            </a:r>
            <a:r>
              <a:rPr lang="zh-CN" altLang="en-US" sz="3200" kern="0" dirty="0" smtClean="0"/>
              <a:t>条件表达式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))</a:t>
            </a:r>
            <a:endParaRPr lang="zh-CN" altLang="en-US" sz="3200" kern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3200" kern="0" dirty="0" smtClean="0"/>
              <a:t>then</a:t>
            </a:r>
            <a:endParaRPr lang="en-US" altLang="zh-CN" sz="3200" kern="0" dirty="0" smtClean="0"/>
          </a:p>
          <a:p>
            <a:pPr>
              <a:buFontTx/>
              <a:buNone/>
            </a:pPr>
            <a:r>
              <a:rPr lang="en-US" altLang="zh-CN" sz="3200" kern="0" dirty="0" smtClean="0"/>
              <a:t>      #</a:t>
            </a:r>
            <a:r>
              <a:rPr lang="zh-CN" altLang="en-US" sz="3200" kern="0" dirty="0" smtClean="0"/>
              <a:t>语句块</a:t>
            </a:r>
            <a:endParaRPr lang="zh-CN" altLang="en-US" sz="3200" kern="0" dirty="0" smtClean="0"/>
          </a:p>
          <a:p>
            <a:pPr>
              <a:buFontTx/>
              <a:buNone/>
            </a:pPr>
            <a:r>
              <a:rPr lang="en-US" altLang="zh-CN" sz="3200" kern="0" dirty="0" smtClean="0"/>
              <a:t>fi</a:t>
            </a:r>
            <a:endParaRPr lang="en-US" altLang="zh-CN" sz="3200" kern="0" dirty="0" smtClean="0"/>
          </a:p>
          <a:p>
            <a:pPr>
              <a:buFontTx/>
              <a:buNone/>
            </a:pPr>
            <a:endParaRPr lang="en-US" altLang="zh-CN" sz="3200" kern="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48200" y="1600200"/>
            <a:ext cx="4038600" cy="45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0099"/>
            </a:solidFill>
            <a:miter lim="800000"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、循环语句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zh-CN" alt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for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((</a:t>
            </a:r>
            <a:r>
              <a:rPr lang="zh-CN" altLang="en-US" sz="2800" dirty="0" smtClean="0">
                <a:solidFill>
                  <a:schemeClr val="bg1"/>
                </a:solidFill>
              </a:rPr>
              <a:t>循环</a:t>
            </a:r>
            <a:r>
              <a:rPr lang="zh-CN" altLang="en-US" sz="2800" dirty="0">
                <a:solidFill>
                  <a:schemeClr val="bg1"/>
                </a:solidFill>
              </a:rPr>
              <a:t>变量＝初值；　 </a:t>
            </a:r>
            <a:endParaRPr lang="zh-CN" alt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        循环条件表达式；</a:t>
            </a:r>
            <a:endParaRPr lang="zh-CN" alt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    　循环变量</a:t>
            </a:r>
            <a:r>
              <a:rPr lang="zh-CN" altLang="en-US" sz="2800" dirty="0" smtClean="0">
                <a:solidFill>
                  <a:schemeClr val="bg1"/>
                </a:solidFill>
              </a:rPr>
              <a:t>增量</a:t>
            </a:r>
            <a:r>
              <a:rPr lang="en-US" altLang="zh-CN" sz="2800" dirty="0" smtClean="0">
                <a:solidFill>
                  <a:srgbClr val="FF0000"/>
                </a:solidFill>
              </a:rPr>
              <a:t>))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do 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      #</a:t>
            </a:r>
            <a:r>
              <a:rPr lang="zh-CN" altLang="en-US" sz="2800" dirty="0">
                <a:solidFill>
                  <a:schemeClr val="bg1"/>
                </a:solidFill>
              </a:rPr>
              <a:t>循环体语句块</a:t>
            </a:r>
            <a:endParaRPr lang="zh-CN" alt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done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流程控制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00034" y="1182676"/>
            <a:ext cx="4500593" cy="60325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Font typeface="Wingdings" panose="05000000000000000000" pitchFamily="2" charset="2"/>
              <a:buChar char="n"/>
            </a:pP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  条件判断式</a:t>
            </a:r>
            <a:endParaRPr lang="zh-CN" altLang="en-US" b="1" kern="0" dirty="0" smtClean="0">
              <a:solidFill>
                <a:srgbClr val="0000CC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596" y="1762148"/>
            <a:ext cx="8358246" cy="3827092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lang="en-US" altLang="zh-CN" sz="2400" b="1" kern="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if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/ then /else / fi </a:t>
            </a:r>
            <a:r>
              <a:rPr lang="zh-CN" altLang="en-US" sz="2400" b="1" kern="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用来表示更复杂的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结构，这</a:t>
            </a:r>
            <a:r>
              <a:rPr lang="zh-CN" altLang="en-US" sz="2400" b="1" kern="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跟</a:t>
            </a:r>
            <a:r>
              <a:rPr lang="en-US" altLang="zh-CN" sz="2400" b="1" kern="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C</a:t>
            </a:r>
            <a:r>
              <a:rPr lang="zh-CN" altLang="en-US" sz="2400" b="1" kern="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语言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的</a:t>
            </a:r>
            <a:endParaRPr lang="en-US" altLang="zh-CN" sz="2400" b="1" kern="0" dirty="0" smtClean="0">
              <a:solidFill>
                <a:srgbClr val="0000CC"/>
              </a:solidFill>
              <a:latin typeface="+mn-lt"/>
              <a:ea typeface="宋体" panose="02010600030101010101" pitchFamily="2" charset="-122"/>
            </a:endParaRPr>
          </a:p>
          <a:p>
            <a:pPr lvl="0"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0000"/>
              <a:defRPr/>
            </a:pPr>
            <a:r>
              <a:rPr lang="en-US" altLang="zh-CN" sz="2400" b="1" kern="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    if( ) </a:t>
            </a:r>
            <a:r>
              <a:rPr lang="en-US" altLang="zh-CN" sz="2400" b="1" kern="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else 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结构类似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判断式如为表达式，用（ ）括起，</a:t>
            </a:r>
            <a:endParaRPr lang="en-US" altLang="zh-CN" sz="2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0000"/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如为字符串，用 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 ]  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括起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条件判断分为几大类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文件判断运算符：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用于判断文件类型或是否存在的条件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字符串比较运算符：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主要为比较字符串是否相同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算术比较运算符 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主要和于判断两个数之间大小关系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流程控制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86182" y="539734"/>
            <a:ext cx="4500593" cy="60325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Font typeface="Wingdings" panose="05000000000000000000" pitchFamily="2" charset="2"/>
              <a:buChar char="n"/>
            </a:pPr>
            <a:r>
              <a:rPr lang="zh-CN" altLang="en-US" b="1" kern="0" dirty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文件比较运算符 </a:t>
            </a:r>
            <a:endParaRPr lang="zh-CN" altLang="en-US" b="1" kern="0" dirty="0">
              <a:solidFill>
                <a:srgbClr val="0000CC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5" name="Group 74"/>
          <p:cNvGraphicFramePr/>
          <p:nvPr/>
        </p:nvGraphicFramePr>
        <p:xfrm>
          <a:off x="457200" y="1071546"/>
          <a:ext cx="8579295" cy="5353942"/>
        </p:xfrm>
        <a:graphic>
          <a:graphicData uri="http://schemas.openxmlformats.org/drawingml/2006/table">
            <a:tbl>
              <a:tblPr/>
              <a:tblGrid>
                <a:gridCol w="1882552"/>
                <a:gridCol w="3501493"/>
                <a:gridCol w="3195250"/>
              </a:tblGrid>
              <a:tr h="489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运算符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示例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89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 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存在，则为真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-e /var/log/syslog 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89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-d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为目录，则为真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-d /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tmp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mydir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]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528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-f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为常规文件，则为真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-f /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/bin/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grep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]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62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-L 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为符号链接，则为真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-L /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/bin/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grep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]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9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-r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可读，则为真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-r /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/log/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syslog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]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89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-w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可写，则为真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-w /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/mytmp.txt ]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89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-x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可执行，则为真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-x /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/bin/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grep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]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62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filename1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-nt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新，则为真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/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tmp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/install/etc/services -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/etc/services ]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62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filename1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-ot 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filename2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旧，则为真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/boot/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bzImage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arch/i386/boot/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bzImage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]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流程控制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graphicFrame>
        <p:nvGraphicFramePr>
          <p:cNvPr id="5" name="Group 148"/>
          <p:cNvGraphicFramePr/>
          <p:nvPr/>
        </p:nvGraphicFramePr>
        <p:xfrm>
          <a:off x="457200" y="1073804"/>
          <a:ext cx="8362950" cy="5641344"/>
        </p:xfrm>
        <a:graphic>
          <a:graphicData uri="http://schemas.openxmlformats.org/drawingml/2006/table">
            <a:tbl>
              <a:tblPr/>
              <a:tblGrid>
                <a:gridCol w="2228850"/>
                <a:gridCol w="3019425"/>
                <a:gridCol w="3114675"/>
              </a:tblGrid>
              <a:tr h="4079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运算符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示例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64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字符串比较运算符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（请注意引号的使用，这是防止空格扰乱代码的好方法）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-z 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长度为零，则为真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-z "$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myvar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 ]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-n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长度非零，则为真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-n "$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myvar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 ]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string1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string2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相同，则为真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"$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myvar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 = "one two three" ]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String1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 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string2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不同，则为真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"$myvar" != "one two three" 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0798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算术比较运算符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num1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-eq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[ 3 -eq $mynum 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num1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-ne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不等于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[ 3 -ne $mynum 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num1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-lt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[ 3 -lt $mynum 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num1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-le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小于或等于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[ 3 -le $mynum 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num1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-gt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[ 3 -gt $mynum 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Num1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num2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大于或等于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[ 3 -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$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mynum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]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786182" y="539734"/>
            <a:ext cx="4500593" cy="60325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Font typeface="Wingdings" panose="05000000000000000000" pitchFamily="2" charset="2"/>
              <a:buChar char="n"/>
            </a:pP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  条件判断式</a:t>
            </a:r>
            <a:endParaRPr lang="zh-CN" altLang="en-US" b="1" kern="0" dirty="0" smtClean="0">
              <a:solidFill>
                <a:srgbClr val="0000CC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流程控制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1142984"/>
            <a:ext cx="8572560" cy="550072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Bash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支持三种循环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for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循环。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shell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脚本编程中最常见的形式是对一组值进行迭代，对每个值都执行命令列表一次。这组值可能为空，在这种情况下命令列表就不会被执行。另外一种形式更加类似于传统的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 for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循环，使用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3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个数学表达式来控制循环的起始条件、步进函数和结束条件。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while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循环：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每次都在循环开始时计算一个条件的值，如果这个条件为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true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，就执行命令列表。如果这个条件最初不为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true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，那么这些命令就永远都不会执行。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b="1" kern="0" dirty="0" smtClean="0">
                <a:solidFill>
                  <a:srgbClr val="CC0000"/>
                </a:solidFill>
                <a:latin typeface="+mn-lt"/>
                <a:ea typeface="宋体" panose="02010600030101010101" pitchFamily="2" charset="-122"/>
              </a:rPr>
              <a:t>until </a:t>
            </a:r>
            <a:r>
              <a:rPr lang="zh-CN" altLang="en-US" sz="2400" b="1" kern="0" dirty="0" smtClean="0">
                <a:solidFill>
                  <a:srgbClr val="CC0000"/>
                </a:solidFill>
                <a:latin typeface="+mn-lt"/>
                <a:ea typeface="宋体" panose="02010600030101010101" pitchFamily="2" charset="-122"/>
              </a:rPr>
              <a:t>循环：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执行一个命令列表，并在每个循环结束时计算某个条件的值。如果这个条件为 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true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，就再次执行这个循环。即使条件最初不为 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true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，这些命令也会至少被执行一次。 </a:t>
            </a:r>
            <a:endParaRPr lang="zh-CN" altLang="en-US" sz="2400" b="1" kern="0" dirty="0" smtClean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流程控制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00034" y="1182676"/>
            <a:ext cx="4500593" cy="60325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Font typeface="Wingdings" panose="05000000000000000000" pitchFamily="2" charset="2"/>
              <a:buChar char="n"/>
            </a:pP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  </a:t>
            </a: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for</a:t>
            </a: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循环</a:t>
            </a:r>
            <a:endParaRPr lang="zh-CN" altLang="en-US" b="1" kern="0" dirty="0" smtClean="0">
              <a:solidFill>
                <a:srgbClr val="0000CC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9592" y="1834220"/>
            <a:ext cx="8244408" cy="495300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spcBef>
                <a:spcPct val="20000"/>
              </a:spcBef>
              <a:buClr>
                <a:schemeClr val="accent1"/>
              </a:buClr>
              <a:buSzPct val="60000"/>
              <a:defRPr/>
            </a:pPr>
            <a:r>
              <a:rPr lang="en-US" altLang="zh-CN" b="1" kern="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for 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((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循环</a:t>
            </a:r>
            <a:r>
              <a:rPr lang="zh-CN" altLang="en-US" sz="2400" b="1" kern="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变量＝初值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； </a:t>
            </a:r>
            <a:r>
              <a:rPr lang="zh-CN" altLang="en-US" sz="2400" b="1" kern="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循环条件表达式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；循环变量增量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))</a:t>
            </a:r>
            <a:endParaRPr lang="zh-CN" altLang="en-US" sz="2400" b="1" kern="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lvl="0" eaLnBrk="0" hangingPunct="0">
              <a:spcBef>
                <a:spcPct val="20000"/>
              </a:spcBef>
              <a:buClr>
                <a:schemeClr val="accent1"/>
              </a:buClr>
              <a:buSzPct val="60000"/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do </a:t>
            </a:r>
            <a:endParaRPr lang="en-US" altLang="zh-CN" sz="2400" b="1" kern="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lvl="0" eaLnBrk="0" hangingPunct="0">
              <a:spcBef>
                <a:spcPct val="20000"/>
              </a:spcBef>
              <a:buClr>
                <a:schemeClr val="accent1"/>
              </a:buClr>
              <a:buSzPct val="60000"/>
              <a:defRPr/>
            </a:pPr>
            <a:r>
              <a:rPr lang="en-US" altLang="zh-CN" sz="2400" b="1" kern="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      #</a:t>
            </a:r>
            <a:r>
              <a:rPr lang="zh-CN" altLang="en-US" sz="2400" b="1" kern="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循环体语句块</a:t>
            </a:r>
            <a:endParaRPr lang="zh-CN" altLang="en-US" sz="2400" b="1" kern="0" dirty="0">
              <a:solidFill>
                <a:srgbClr val="0000CC"/>
              </a:solidFill>
              <a:latin typeface="+mn-lt"/>
              <a:ea typeface="宋体" panose="02010600030101010101" pitchFamily="2" charset="-122"/>
            </a:endParaRPr>
          </a:p>
          <a:p>
            <a:pPr lvl="0" eaLnBrk="0" hangingPunct="0">
              <a:spcBef>
                <a:spcPct val="20000"/>
              </a:spcBef>
              <a:buClr>
                <a:schemeClr val="accent1"/>
              </a:buClr>
              <a:buSzPct val="60000"/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done</a:t>
            </a:r>
            <a:endParaRPr lang="en-US" altLang="zh-CN" sz="2400" b="1" kern="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例子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pt-BR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for </a:t>
            </a:r>
            <a:r>
              <a:rPr kumimoji="0" lang="pt-BR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(( x=2; x&lt;5; x++ )) </a:t>
            </a:r>
            <a:r>
              <a:rPr kumimoji="0" lang="pt-BR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endParaRPr lang="pt-BR" altLang="zh-CN" sz="3600" b="1" kern="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defRPr/>
            </a:pPr>
            <a:r>
              <a:rPr kumimoji="0" lang="pt-BR" altLang="zh-CN" b="1" i="0" u="none" strike="noStrike" kern="0" cap="none" spc="0" normalizeH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 </a:t>
            </a:r>
            <a:r>
              <a:rPr kumimoji="0" lang="pt-BR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do </a:t>
            </a:r>
            <a:endParaRPr kumimoji="0" lang="pt-BR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defRPr/>
            </a:pPr>
            <a:r>
              <a:rPr lang="pt-BR" altLang="zh-CN" b="1" kern="0" dirty="0">
                <a:solidFill>
                  <a:srgbClr val="CC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pt-BR" altLang="zh-CN" b="1" kern="0" dirty="0" smtClean="0">
                <a:solidFill>
                  <a:srgbClr val="CC0000"/>
                </a:solidFill>
                <a:latin typeface="+mn-lt"/>
                <a:ea typeface="宋体" panose="02010600030101010101" pitchFamily="2" charset="-122"/>
              </a:rPr>
              <a:t>        </a:t>
            </a:r>
            <a:r>
              <a:rPr kumimoji="0" lang="pt-BR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echo $x</a:t>
            </a:r>
            <a:endParaRPr kumimoji="0" lang="pt-BR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defRPr/>
            </a:pPr>
            <a:r>
              <a:rPr kumimoji="0" lang="pt-BR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 done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4647937"/>
          <p:cNvSpPr>
            <a:spLocks noGrp="1" noChangeArrowheads="1"/>
          </p:cNvSpPr>
          <p:nvPr>
            <p:ph type="title"/>
          </p:nvPr>
        </p:nvSpPr>
        <p:spPr>
          <a:xfrm>
            <a:off x="857224" y="1136639"/>
            <a:ext cx="7772400" cy="720725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000CC"/>
                </a:solidFill>
              </a:rPr>
              <a:t>gcc</a:t>
            </a:r>
            <a:r>
              <a:rPr lang="zh-CN" altLang="en-US" sz="2400" dirty="0" smtClean="0">
                <a:solidFill>
                  <a:srgbClr val="0000CC"/>
                </a:solidFill>
              </a:rPr>
              <a:t>的版本可以使用如下</a:t>
            </a:r>
            <a:r>
              <a:rPr lang="en-US" altLang="zh-CN" sz="2400" dirty="0" smtClean="0">
                <a:solidFill>
                  <a:srgbClr val="0000CC"/>
                </a:solidFill>
              </a:rPr>
              <a:t>gcc –v</a:t>
            </a:r>
            <a:r>
              <a:rPr lang="zh-CN" altLang="en-US" sz="2400" dirty="0" smtClean="0">
                <a:solidFill>
                  <a:srgbClr val="0000CC"/>
                </a:solidFill>
              </a:rPr>
              <a:t>命令查看：</a:t>
            </a:r>
            <a:endParaRPr lang="zh-CN" altLang="en-US" sz="2400" dirty="0" smtClean="0">
              <a:solidFill>
                <a:srgbClr val="0000CC"/>
              </a:solidFill>
            </a:endParaRPr>
          </a:p>
        </p:txBody>
      </p:sp>
      <p:sp>
        <p:nvSpPr>
          <p:cNvPr id="13314" name="文本占位符 4647938"/>
          <p:cNvSpPr>
            <a:spLocks noGrp="1" noChangeArrowheads="1"/>
          </p:cNvSpPr>
          <p:nvPr>
            <p:ph type="body" idx="1"/>
          </p:nvPr>
        </p:nvSpPr>
        <p:spPr>
          <a:xfrm>
            <a:off x="1000100" y="1831985"/>
            <a:ext cx="7893075" cy="4383097"/>
          </a:xfrm>
        </p:spPr>
        <p:txBody>
          <a:bodyPr/>
          <a:lstStyle/>
          <a:p>
            <a:pPr marL="0">
              <a:lnSpc>
                <a:spcPct val="100000"/>
              </a:lnSpc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# gcc -v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altLang="zh-CN" sz="1800" b="0" dirty="0" smtClean="0">
                <a:solidFill>
                  <a:srgbClr val="003366"/>
                </a:solidFill>
              </a:rPr>
              <a:t>Using built-in specs.</a:t>
            </a:r>
            <a:endParaRPr lang="en-US" altLang="zh-CN" sz="1800" b="0" dirty="0" smtClean="0">
              <a:solidFill>
                <a:srgbClr val="003366"/>
              </a:solidFill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altLang="zh-CN" sz="1800" b="0" dirty="0" smtClean="0">
                <a:solidFill>
                  <a:srgbClr val="003366"/>
                </a:solidFill>
              </a:rPr>
              <a:t>Target: i686-linux-gnu</a:t>
            </a:r>
            <a:endParaRPr lang="en-US" altLang="zh-CN" sz="1800" b="0" dirty="0" smtClean="0">
              <a:solidFill>
                <a:srgbClr val="003366"/>
              </a:solidFill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altLang="zh-CN" sz="1800" b="0" dirty="0" smtClean="0">
                <a:solidFill>
                  <a:srgbClr val="003366"/>
                </a:solidFill>
              </a:rPr>
              <a:t>Configured with: ../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src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/configure -v --with-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pkgversion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='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Ubuntu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/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Linaro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 4.4.4-14ubuntu5' --with-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bugurl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=file:///usr/share/doc/gcc-4.4/README.Bugs --enable-languages=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c,c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++,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fortran,objc,obj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-c++ --prefix=/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usr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 --program-suffix=-4.4 --enable-shared --enable-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multiarch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 --enable-linker-build-id --with-system-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zlib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 --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libexecdir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=/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usr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/lib --without-included-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gettext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 --enable-threads=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posix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 --with-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gxx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-include-dir=/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usr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/include/c++/4.4 --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libdir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=/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usr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/lib --enable-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nls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 --with-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sysroot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=/ --enable-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clocale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=gnu --enable-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libstdcxx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-debug --enable-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objc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gc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 --enable-targets=all --disable-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werror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 --with-arch-32=i686 --with-tune=generic --enable-checking=release --build=i686-linux-gnu --host=i686-linux-gnu --target=i686-linux-gnu</a:t>
            </a:r>
            <a:endParaRPr lang="en-US" altLang="zh-CN" sz="1800" b="0" dirty="0" smtClean="0">
              <a:solidFill>
                <a:srgbClr val="003366"/>
              </a:solidFill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altLang="zh-CN" sz="1800" b="0" dirty="0" smtClean="0">
                <a:solidFill>
                  <a:srgbClr val="003366"/>
                </a:solidFill>
              </a:rPr>
              <a:t>Thread model: 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posix</a:t>
            </a:r>
            <a:endParaRPr lang="en-US" altLang="zh-CN" sz="1800" b="0" dirty="0" smtClean="0">
              <a:solidFill>
                <a:srgbClr val="003366"/>
              </a:solidFill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altLang="zh-CN" sz="1800" b="0" dirty="0" smtClean="0">
                <a:solidFill>
                  <a:srgbClr val="003366"/>
                </a:solidFill>
              </a:rPr>
              <a:t>gcc version 4.4.5 (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Ubuntu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/</a:t>
            </a:r>
            <a:r>
              <a:rPr lang="en-US" altLang="zh-CN" sz="1800" b="0" dirty="0" err="1" smtClean="0">
                <a:solidFill>
                  <a:srgbClr val="003366"/>
                </a:solidFill>
              </a:rPr>
              <a:t>Linaro</a:t>
            </a:r>
            <a:r>
              <a:rPr lang="en-US" altLang="zh-CN" sz="1800" b="0" dirty="0" smtClean="0">
                <a:solidFill>
                  <a:srgbClr val="003366"/>
                </a:solidFill>
              </a:rPr>
              <a:t> 4.4.4-14ubuntu5) </a:t>
            </a:r>
            <a:endParaRPr lang="en-US" altLang="zh-CN" sz="1800" b="0" dirty="0" smtClean="0">
              <a:solidFill>
                <a:srgbClr val="003366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735811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4.1.2 GCC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常用模式及选项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6915112" y="1355602"/>
          <a:ext cx="1857388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0034" y="1182676"/>
            <a:ext cx="4500593" cy="60325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Font typeface="Wingdings" panose="05000000000000000000" pitchFamily="2" charset="2"/>
              <a:buChar char="n"/>
            </a:pP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  </a:t>
            </a: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for-if </a:t>
            </a: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显示数字示例</a:t>
            </a:r>
            <a:endParaRPr lang="zh-CN" altLang="en-US" b="1" kern="0" dirty="0" smtClean="0">
              <a:solidFill>
                <a:srgbClr val="0000CC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流程控制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27584" y="1772816"/>
            <a:ext cx="7992888" cy="4588052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#! </a:t>
            </a:r>
            <a:r>
              <a:rPr kumimoji="1"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/</a:t>
            </a:r>
            <a:r>
              <a:rPr kumimoji="1"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bin/bash</a:t>
            </a:r>
            <a:endParaRPr kumimoji="1" lang="en-US" altLang="zh-CN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kumimoji="1"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#</a:t>
            </a:r>
            <a:r>
              <a:rPr kumimoji="1"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编写显示</a:t>
            </a:r>
            <a:r>
              <a:rPr kumimoji="1"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20</a:t>
            </a:r>
            <a:r>
              <a:rPr kumimoji="1"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以内能被</a:t>
            </a:r>
            <a:r>
              <a:rPr kumimoji="1"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3</a:t>
            </a:r>
            <a:r>
              <a:rPr kumimoji="1"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整除的数的</a:t>
            </a:r>
            <a:r>
              <a:rPr kumimoji="1"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shell</a:t>
            </a:r>
            <a:r>
              <a:rPr kumimoji="1"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脚本程序。</a:t>
            </a:r>
            <a:endParaRPr kumimoji="1"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kumimoji="1"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for((</a:t>
            </a:r>
            <a:r>
              <a:rPr kumimoji="1"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=1; </a:t>
            </a:r>
            <a:r>
              <a:rPr kumimoji="1"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&lt;20; </a:t>
            </a:r>
            <a:r>
              <a:rPr kumimoji="1"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++))</a:t>
            </a:r>
            <a:endParaRPr kumimoji="1"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kumimoji="1"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do</a:t>
            </a:r>
            <a:endParaRPr kumimoji="1"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kumimoji="1"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if(( i%3 == 0 ))</a:t>
            </a:r>
            <a:endParaRPr kumimoji="1"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then</a:t>
            </a:r>
            <a:endParaRPr kumimoji="1"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 echo $</a:t>
            </a:r>
            <a:r>
              <a:rPr kumimoji="1"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endParaRPr kumimoji="1"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fi</a:t>
            </a:r>
            <a:endParaRPr kumimoji="1"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kumimoji="1"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done</a:t>
            </a:r>
            <a:endParaRPr kumimoji="1"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7278382" y="10362"/>
          <a:ext cx="1857388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0034" y="1182676"/>
            <a:ext cx="4500593" cy="60325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buFont typeface="Wingdings" panose="05000000000000000000" pitchFamily="2" charset="2"/>
              <a:buChar char="n"/>
            </a:pP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  </a:t>
            </a: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for-if </a:t>
            </a: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宋体" panose="02010600030101010101" pitchFamily="2" charset="-122"/>
                <a:cs typeface="+mj-cs"/>
              </a:rPr>
              <a:t>显示文件示例</a:t>
            </a:r>
            <a:endParaRPr lang="zh-CN" altLang="en-US" b="1" kern="0" dirty="0" smtClean="0">
              <a:solidFill>
                <a:srgbClr val="0000CC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21497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4.5.3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流程控制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3568" y="1772816"/>
            <a:ext cx="7992888" cy="4926606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#! /bin/bash</a:t>
            </a:r>
            <a:endParaRPr kumimoji="1"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#</a:t>
            </a:r>
            <a:r>
              <a:rPr kumimoji="1" lang="zh-CN" altLang="en-US" sz="24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取得父目录</a:t>
            </a:r>
            <a:r>
              <a:rPr kumimoji="1"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下所有</a:t>
            </a:r>
            <a:r>
              <a:rPr kumimoji="1" lang="zh-CN" altLang="en-US" sz="24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以</a:t>
            </a:r>
            <a:r>
              <a:rPr kumimoji="1" lang="en-US" altLang="zh-CN" sz="24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d</a:t>
            </a:r>
            <a:r>
              <a:rPr kumimoji="1" lang="zh-CN" altLang="en-US" sz="24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打头</a:t>
            </a:r>
            <a:r>
              <a:rPr kumimoji="1"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的文件名</a:t>
            </a:r>
            <a:r>
              <a:rPr kumimoji="1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,</a:t>
            </a:r>
            <a:r>
              <a:rPr kumimoji="1"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判断是不是目录</a:t>
            </a:r>
            <a:endParaRPr kumimoji="1" lang="zh-CN" altLang="en-US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kumimoji="1"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for </a:t>
            </a:r>
            <a:r>
              <a:rPr kumimoji="1"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myfile</a:t>
            </a:r>
            <a:r>
              <a:rPr kumimoji="1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in </a:t>
            </a:r>
            <a:r>
              <a:rPr kumimoji="1" lang="en-US" altLang="zh-CN" sz="24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../d*</a:t>
            </a:r>
            <a:endParaRPr kumimoji="1"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do</a:t>
            </a:r>
            <a:endParaRPr kumimoji="1"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algn="l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if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[ -d "$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myfile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" ] </a:t>
            </a:r>
            <a:endParaRPr kumimoji="1"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algn="l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then </a:t>
            </a:r>
            <a:endParaRPr kumimoji="1"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algn="l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      echo "$</a:t>
            </a:r>
            <a:r>
              <a:rPr kumimoji="1"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myfile</a:t>
            </a:r>
            <a:r>
              <a:rPr kumimoji="1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(dir)"</a:t>
            </a:r>
            <a:endParaRPr kumimoji="1"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algn="l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else</a:t>
            </a:r>
            <a:endParaRPr kumimoji="1"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algn="l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      echo "$</a:t>
            </a:r>
            <a:r>
              <a:rPr kumimoji="1"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myfile</a:t>
            </a:r>
            <a:r>
              <a:rPr kumimoji="1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"</a:t>
            </a:r>
            <a:endParaRPr kumimoji="1"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algn="l">
              <a:spcBef>
                <a:spcPts val="600"/>
              </a:spcBef>
            </a:pPr>
            <a:r>
              <a:rPr kumimoji="1"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fi</a:t>
            </a:r>
            <a:endParaRPr kumimoji="1"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done</a:t>
            </a:r>
            <a:endParaRPr kumimoji="1"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7278382" y="10362"/>
          <a:ext cx="1857388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714488"/>
            <a:ext cx="7000924" cy="34290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4.1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Linux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编译器</a:t>
            </a:r>
            <a:endParaRPr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>
                <a:solidFill>
                  <a:srgbClr val="0000CC"/>
                </a:solidFill>
                <a:latin typeface="+mn-lt"/>
                <a:ea typeface="+mn-ea"/>
              </a:rPr>
              <a:t>4.2 </a:t>
            </a:r>
            <a:r>
              <a:rPr lang="zh-CN" altLang="en-US" sz="3200" b="1" kern="0" dirty="0">
                <a:solidFill>
                  <a:srgbClr val="0000CC"/>
                </a:solidFill>
                <a:latin typeface="+mn-lt"/>
                <a:ea typeface="+mn-ea"/>
              </a:rPr>
              <a:t>文件包含</a:t>
            </a:r>
            <a:endParaRPr lang="zh-CN" altLang="en-US" sz="3200" b="1" kern="0" dirty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>
                <a:solidFill>
                  <a:srgbClr val="0000CC"/>
                </a:solidFill>
                <a:latin typeface="+mn-lt"/>
                <a:ea typeface="+mn-ea"/>
              </a:rPr>
              <a:t>4.3 Make</a:t>
            </a:r>
            <a:r>
              <a:rPr lang="zh-CN" altLang="en-US" sz="3200" b="1" kern="0" dirty="0">
                <a:solidFill>
                  <a:srgbClr val="0000CC"/>
                </a:solidFill>
                <a:latin typeface="+mn-lt"/>
                <a:ea typeface="+mn-ea"/>
              </a:rPr>
              <a:t>命令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和</a:t>
            </a:r>
            <a:r>
              <a:rPr lang="en-US" altLang="zh-CN" sz="3200" b="1" kern="0" dirty="0" err="1" smtClean="0">
                <a:solidFill>
                  <a:srgbClr val="0000CC"/>
                </a:solidFill>
                <a:latin typeface="+mn-lt"/>
                <a:ea typeface="+mn-ea"/>
              </a:rPr>
              <a:t>makefile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工程</a:t>
            </a:r>
            <a:r>
              <a:rPr lang="zh-CN" altLang="en-US" sz="3200" b="1" kern="0" dirty="0">
                <a:solidFill>
                  <a:srgbClr val="0000CC"/>
                </a:solidFill>
                <a:latin typeface="+mn-lt"/>
                <a:ea typeface="+mn-ea"/>
              </a:rPr>
              <a:t>管理</a:t>
            </a:r>
            <a:endParaRPr lang="en-US" altLang="zh-CN" sz="3200" b="1" kern="0" dirty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4.4 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</a:t>
            </a: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Linux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汇编语言程序设计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4.5 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</a:t>
            </a: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Linux Shell</a:t>
            </a:r>
            <a:r>
              <a:rPr kumimoji="0"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编程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4.6 </a:t>
            </a:r>
            <a:r>
              <a:rPr kumimoji="0"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位运算</a:t>
            </a:r>
            <a:endParaRPr kumimoji="0" lang="en-US" altLang="zh-CN" sz="3200" b="1" kern="0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4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章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嵌入式程序设计基础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4.6.1</a:t>
            </a:r>
            <a:r>
              <a:rPr lang="zh-CN" altLang="en-US" dirty="0">
                <a:solidFill>
                  <a:schemeClr val="bg1"/>
                </a:solidFill>
              </a:rPr>
              <a:t>　位运算符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5248275"/>
          </a:xfrm>
          <a:noFill/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C</a:t>
            </a:r>
            <a:r>
              <a:rPr lang="zh-CN" altLang="en-US" sz="2800" dirty="0"/>
              <a:t>语言提供了六种位运算符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&amp;</a:t>
            </a:r>
            <a:r>
              <a:rPr lang="zh-CN" altLang="en-US" sz="2600" dirty="0"/>
              <a:t>（按位与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|</a:t>
            </a:r>
            <a:r>
              <a:rPr lang="zh-CN" altLang="en-US" sz="2600" dirty="0"/>
              <a:t>（按位或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^</a:t>
            </a:r>
            <a:r>
              <a:rPr lang="zh-CN" altLang="en-US" sz="2600" dirty="0"/>
              <a:t>（按位异或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～</a:t>
            </a:r>
            <a:r>
              <a:rPr lang="zh-CN" altLang="en-US" sz="2600" dirty="0"/>
              <a:t>（取反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&lt;&lt;</a:t>
            </a:r>
            <a:r>
              <a:rPr lang="zh-CN" altLang="en-US" sz="2600" dirty="0"/>
              <a:t>（左移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&gt;&gt;</a:t>
            </a:r>
            <a:r>
              <a:rPr lang="zh-CN" altLang="en-US" sz="2600" dirty="0"/>
              <a:t>（右移</a:t>
            </a:r>
            <a:r>
              <a:rPr lang="zh-CN" altLang="en-US" sz="2600" dirty="0" smtClean="0"/>
              <a:t>） </a:t>
            </a:r>
            <a:endParaRPr lang="zh-CN" altLang="en-US" sz="2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、按位与运算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686800" cy="5257800"/>
          </a:xfrm>
          <a:noFill/>
        </p:spPr>
        <p:txBody>
          <a:bodyPr/>
          <a:lstStyle/>
          <a:p>
            <a:r>
              <a:rPr lang="zh-CN" altLang="en-US" dirty="0"/>
              <a:t>按位与运算：只有对应的两个二进位均为</a:t>
            </a:r>
            <a:r>
              <a:rPr lang="en-US" altLang="zh-CN" dirty="0"/>
              <a:t>1</a:t>
            </a:r>
            <a:r>
              <a:rPr lang="zh-CN" altLang="en-US" dirty="0"/>
              <a:t>时，结果位才为</a:t>
            </a:r>
            <a:r>
              <a:rPr lang="en-US" altLang="zh-CN" dirty="0"/>
              <a:t>1 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r>
              <a:rPr lang="zh-CN" altLang="en-US" dirty="0"/>
              <a:t>。参与运算的数以补码方式出现。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　　例如：</a:t>
            </a:r>
            <a:r>
              <a:rPr lang="en-US" altLang="zh-CN" dirty="0"/>
              <a:t>9 &amp; 5</a:t>
            </a:r>
            <a:r>
              <a:rPr lang="zh-CN" altLang="en-US" dirty="0"/>
              <a:t>可写成算式如下：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即  </a:t>
            </a:r>
            <a:r>
              <a:rPr lang="en-US" altLang="zh-CN" dirty="0"/>
              <a:t>9 &amp; 5 = 1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51054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339952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按</a:t>
            </a:r>
            <a:r>
              <a:rPr lang="zh-CN" altLang="en-US" sz="2800" dirty="0">
                <a:solidFill>
                  <a:srgbClr val="FF0000"/>
                </a:solidFill>
              </a:rPr>
              <a:t>位与运算通常用来对某些位清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zh-CN" altLang="en-US" sz="2800" dirty="0">
                <a:solidFill>
                  <a:srgbClr val="FF0000"/>
                </a:solidFill>
              </a:rPr>
              <a:t>或保留某些位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例如把</a:t>
            </a:r>
            <a:r>
              <a:rPr lang="en-US" altLang="zh-CN" sz="2800" dirty="0"/>
              <a:t>a </a:t>
            </a:r>
            <a:r>
              <a:rPr lang="zh-CN" altLang="en-US" sz="2800" dirty="0"/>
              <a:t>的高八位清</a:t>
            </a:r>
            <a:r>
              <a:rPr lang="en-US" altLang="zh-CN" sz="2800" dirty="0"/>
              <a:t>0</a:t>
            </a:r>
            <a:r>
              <a:rPr lang="zh-CN" altLang="en-US" sz="2800" dirty="0"/>
              <a:t>，保留低八位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可</a:t>
            </a:r>
            <a:r>
              <a:rPr lang="zh-CN" altLang="en-US" sz="2800" dirty="0"/>
              <a:t>作 </a:t>
            </a:r>
            <a:r>
              <a:rPr lang="en-US" altLang="zh-CN" sz="2800" dirty="0"/>
              <a:t>a &amp; 0x00ff </a:t>
            </a:r>
            <a:r>
              <a:rPr lang="zh-CN" altLang="en-US" sz="2800" dirty="0" smtClean="0"/>
              <a:t>运算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0x00ff</a:t>
            </a:r>
            <a:r>
              <a:rPr lang="zh-CN" altLang="en-US" sz="2800" dirty="0"/>
              <a:t>的二进制数为</a:t>
            </a:r>
            <a:r>
              <a:rPr lang="en-US" altLang="zh-CN" sz="2800" dirty="0" smtClean="0">
                <a:solidFill>
                  <a:srgbClr val="FF0000"/>
                </a:solidFill>
              </a:rPr>
              <a:t>00000000 </a:t>
            </a:r>
            <a:r>
              <a:rPr lang="en-US" altLang="zh-CN" sz="2800" dirty="0" smtClean="0"/>
              <a:t>11111111</a:t>
            </a:r>
            <a:r>
              <a:rPr lang="zh-CN" altLang="en-US" sz="2800" dirty="0"/>
              <a:t>）。</a:t>
            </a:r>
            <a:br>
              <a:rPr lang="zh-CN" altLang="en-US" sz="2800" dirty="0"/>
            </a:br>
            <a:br>
              <a:rPr lang="zh-CN" altLang="en-US" sz="2800" dirty="0"/>
            </a:br>
            <a:endParaRPr lang="en-US" altLang="zh-CN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 按位或运算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noFill/>
        </p:spPr>
        <p:txBody>
          <a:bodyPr/>
          <a:lstStyle/>
          <a:p>
            <a:r>
              <a:rPr lang="zh-CN" altLang="en-US" dirty="0"/>
              <a:t>只要对应的二个二进位有一个为</a:t>
            </a:r>
            <a:r>
              <a:rPr lang="en-US" altLang="zh-CN" dirty="0"/>
              <a:t>1</a:t>
            </a:r>
            <a:r>
              <a:rPr lang="zh-CN" altLang="en-US" dirty="0"/>
              <a:t>时，结果位就为</a:t>
            </a:r>
            <a:r>
              <a:rPr lang="en-US" altLang="zh-CN" dirty="0"/>
              <a:t>1</a:t>
            </a:r>
            <a:r>
              <a:rPr lang="zh-CN" altLang="en-US" dirty="0"/>
              <a:t>。 </a:t>
            </a:r>
            <a:endParaRPr lang="zh-CN" altLang="en-US" dirty="0"/>
          </a:p>
          <a:p>
            <a:r>
              <a:rPr lang="zh-CN" altLang="en-US" dirty="0"/>
              <a:t> 例如：</a:t>
            </a:r>
            <a:r>
              <a:rPr lang="en-US" altLang="zh-CN" dirty="0" smtClean="0"/>
              <a:t>9 | 5 </a:t>
            </a:r>
            <a:r>
              <a:rPr lang="zh-CN" altLang="en-US" dirty="0" smtClean="0"/>
              <a:t>可</a:t>
            </a:r>
            <a:r>
              <a:rPr lang="zh-CN" altLang="en-US" dirty="0"/>
              <a:t>写算式如下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/>
              <a:t>即 </a:t>
            </a:r>
            <a:r>
              <a:rPr lang="en-US" altLang="zh-CN" dirty="0" smtClean="0"/>
              <a:t>9|5=13</a:t>
            </a:r>
            <a:r>
              <a:rPr lang="zh-CN" altLang="en-US" dirty="0"/>
              <a:t>。 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位或运算通常用来对某些位置为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56388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、按位异或运算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当两对应的二进位相异时，结果为</a:t>
            </a:r>
            <a:r>
              <a:rPr lang="en-US" altLang="zh-CN" sz="2800" dirty="0"/>
              <a:t>1</a:t>
            </a:r>
            <a:r>
              <a:rPr lang="zh-CN" altLang="en-US" sz="2800" dirty="0"/>
              <a:t>。 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例如　</a:t>
            </a:r>
            <a:r>
              <a:rPr lang="en-US" altLang="zh-CN" sz="2800" dirty="0"/>
              <a:t>9^5 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924944"/>
            <a:ext cx="4947773" cy="180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、求反运算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5248275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其功能是对参与运算的数的各二进位按位求反。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例如，～</a:t>
            </a:r>
            <a:r>
              <a:rPr lang="en-US" altLang="zh-CN" sz="2800" dirty="0"/>
              <a:t>9</a:t>
            </a:r>
            <a:r>
              <a:rPr lang="zh-CN" altLang="en-US" sz="2800" dirty="0"/>
              <a:t>的运算为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～</a:t>
            </a:r>
            <a:r>
              <a:rPr lang="en-US" altLang="zh-CN" sz="2800" dirty="0"/>
              <a:t>(0000000000001001)</a:t>
            </a:r>
            <a:r>
              <a:rPr lang="zh-CN" altLang="en-US" sz="2800" dirty="0"/>
              <a:t>结果为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     1111111111110110</a:t>
            </a:r>
            <a:r>
              <a:rPr lang="zh-CN" altLang="en-US" sz="2800" dirty="0"/>
              <a:t>。 </a:t>
            </a:r>
            <a:endParaRPr lang="zh-CN" alt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、 左移运算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649" y="1447800"/>
            <a:ext cx="8353807" cy="1752600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把“</a:t>
            </a:r>
            <a:r>
              <a:rPr lang="en-US" altLang="zh-CN" dirty="0"/>
              <a:t>&lt;&lt; ”</a:t>
            </a:r>
            <a:r>
              <a:rPr lang="zh-CN" altLang="en-US" dirty="0"/>
              <a:t>左边的运算数的各二进位全部左移若干位，由“</a:t>
            </a:r>
            <a:r>
              <a:rPr lang="en-US" altLang="zh-CN" dirty="0"/>
              <a:t>&lt;&lt;”</a:t>
            </a:r>
            <a:r>
              <a:rPr lang="zh-CN" altLang="en-US" dirty="0"/>
              <a:t>右边的数指定移动的位数，高位丢弃，低位补</a:t>
            </a:r>
            <a:r>
              <a:rPr lang="en-US" altLang="zh-CN" dirty="0"/>
              <a:t>0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17032"/>
            <a:ext cx="883920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9209e46-a166-4b09-aa13-a3ff8e1570d9}"/>
  <p:tag name="TABLE_ENDDRAG_ORIGIN_RECT" val="666*445"/>
  <p:tag name="TABLE_ENDDRAG_RECT" val="45*90*666*445"/>
</p:tagLst>
</file>

<file path=ppt/theme/theme1.xml><?xml version="1.0" encoding="utf-8"?>
<a:theme xmlns:a="http://schemas.openxmlformats.org/drawingml/2006/main" name="嵌入式系统原理及应用教程第4章">
  <a:themeElements>
    <a:clrScheme name="sample 3">
      <a:dk1>
        <a:srgbClr val="0B398B"/>
      </a:dk1>
      <a:lt1>
        <a:srgbClr val="D1D1D1"/>
      </a:lt1>
      <a:dk2>
        <a:srgbClr val="000072"/>
      </a:dk2>
      <a:lt2>
        <a:srgbClr val="FFFFFF"/>
      </a:lt2>
      <a:accent1>
        <a:srgbClr val="003BB2"/>
      </a:accent1>
      <a:accent2>
        <a:srgbClr val="4DA6FF"/>
      </a:accent2>
      <a:accent3>
        <a:srgbClr val="AAAABC"/>
      </a:accent3>
      <a:accent4>
        <a:srgbClr val="B2B2B2"/>
      </a:accent4>
      <a:accent5>
        <a:srgbClr val="AAAFD5"/>
      </a:accent5>
      <a:accent6>
        <a:srgbClr val="4596E7"/>
      </a:accent6>
      <a:hlink>
        <a:srgbClr val="00D69E"/>
      </a:hlink>
      <a:folHlink>
        <a:srgbClr val="D46AE8"/>
      </a:folHlink>
    </a:clrScheme>
    <a:fontScheme name="sample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ample 1">
        <a:dk1>
          <a:srgbClr val="333333"/>
        </a:dk1>
        <a:lt1>
          <a:srgbClr val="FFFFFF"/>
        </a:lt1>
        <a:dk2>
          <a:srgbClr val="470E03"/>
        </a:dk2>
        <a:lt2>
          <a:srgbClr val="FFFFFF"/>
        </a:lt2>
        <a:accent1>
          <a:srgbClr val="CC6600"/>
        </a:accent1>
        <a:accent2>
          <a:srgbClr val="99CCFF"/>
        </a:accent2>
        <a:accent3>
          <a:srgbClr val="B1AAAA"/>
        </a:accent3>
        <a:accent4>
          <a:srgbClr val="DADADA"/>
        </a:accent4>
        <a:accent5>
          <a:srgbClr val="E2B8AA"/>
        </a:accent5>
        <a:accent6>
          <a:srgbClr val="8AB9E7"/>
        </a:accent6>
        <a:hlink>
          <a:srgbClr val="2EB62E"/>
        </a:hlink>
        <a:folHlink>
          <a:srgbClr val="E88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D1D1D1"/>
        </a:lt1>
        <a:dk2>
          <a:srgbClr val="003600"/>
        </a:dk2>
        <a:lt2>
          <a:srgbClr val="FFFFFF"/>
        </a:lt2>
        <a:accent1>
          <a:srgbClr val="26A84E"/>
        </a:accent1>
        <a:accent2>
          <a:srgbClr val="C7E46A"/>
        </a:accent2>
        <a:accent3>
          <a:srgbClr val="AAAEAA"/>
        </a:accent3>
        <a:accent4>
          <a:srgbClr val="B2B2B2"/>
        </a:accent4>
        <a:accent5>
          <a:srgbClr val="ACD1B2"/>
        </a:accent5>
        <a:accent6>
          <a:srgbClr val="B4CF5F"/>
        </a:accent6>
        <a:hlink>
          <a:srgbClr val="00D69E"/>
        </a:hlink>
        <a:folHlink>
          <a:srgbClr val="4466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3">
        <a:dk1>
          <a:srgbClr val="0B398B"/>
        </a:dk1>
        <a:lt1>
          <a:srgbClr val="D1D1D1"/>
        </a:lt1>
        <a:dk2>
          <a:srgbClr val="000072"/>
        </a:dk2>
        <a:lt2>
          <a:srgbClr val="FFFFFF"/>
        </a:lt2>
        <a:accent1>
          <a:srgbClr val="003BB2"/>
        </a:accent1>
        <a:accent2>
          <a:srgbClr val="4DA6FF"/>
        </a:accent2>
        <a:accent3>
          <a:srgbClr val="AAAABC"/>
        </a:accent3>
        <a:accent4>
          <a:srgbClr val="B2B2B2"/>
        </a:accent4>
        <a:accent5>
          <a:srgbClr val="AAAFD5"/>
        </a:accent5>
        <a:accent6>
          <a:srgbClr val="4596E7"/>
        </a:accent6>
        <a:hlink>
          <a:srgbClr val="00D69E"/>
        </a:hlink>
        <a:folHlink>
          <a:srgbClr val="D46A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嵌入式系统原理及应用教程第4章</Template>
  <TotalTime>0</TotalTime>
  <Words>21851</Words>
  <Application>WPS 演示</Application>
  <PresentationFormat>全屏显示(4:3)</PresentationFormat>
  <Paragraphs>1383</Paragraphs>
  <Slides>105</Slides>
  <Notes>27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21" baseType="lpstr">
      <vt:lpstr>Arial</vt:lpstr>
      <vt:lpstr>宋体</vt:lpstr>
      <vt:lpstr>Wingdings</vt:lpstr>
      <vt:lpstr>文鼎中特广告体</vt:lpstr>
      <vt:lpstr>Times New Roman</vt:lpstr>
      <vt:lpstr>楷体_GB2312</vt:lpstr>
      <vt:lpstr>Times</vt:lpstr>
      <vt:lpstr>微软雅黑</vt:lpstr>
      <vt:lpstr>Times</vt:lpstr>
      <vt:lpstr>Arial Unicode MS</vt:lpstr>
      <vt:lpstr>华文楷体</vt:lpstr>
      <vt:lpstr>黑体</vt:lpstr>
      <vt:lpstr>Arial</vt:lpstr>
      <vt:lpstr>Verdana</vt:lpstr>
      <vt:lpstr>Wingdings 2</vt:lpstr>
      <vt:lpstr>嵌入式系统原理及应用教程第4章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gcc的版本可以使用如下gcc –v命令查看：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is GDB?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GDB常用命令</vt:lpstr>
      <vt:lpstr>PowerPoint 演示文稿</vt:lpstr>
      <vt:lpstr>PowerPoint 演示文稿</vt:lpstr>
      <vt:lpstr>例如：　∑n=1+2+3+……+100 求和运算。</vt:lpstr>
      <vt:lpstr>改造：将加法部分写成一个函数int sum(int n)。 </vt:lpstr>
      <vt:lpstr>再在主函数中调用它 </vt:lpstr>
      <vt:lpstr>进一步将程序中具有独立功能的mysum()函数分割出来。该程序可分割为下列3个程序文件：           mysum.h           mysum.c           ex_sum.c </vt:lpstr>
      <vt:lpstr>（1）程序  /*  mysum.h  */</vt:lpstr>
      <vt:lpstr>（2）程序mysum.c：</vt:lpstr>
      <vt:lpstr>（3）主程序ex_sum.c：</vt:lpstr>
      <vt:lpstr>PowerPoint 演示文稿</vt:lpstr>
      <vt:lpstr>PowerPoint 演示文稿</vt:lpstr>
      <vt:lpstr>PowerPoint 演示文稿</vt:lpstr>
      <vt:lpstr>PowerPoint 演示文稿</vt:lpstr>
      <vt:lpstr>4.3.1　认识Make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4.6.1　位运算符 </vt:lpstr>
      <vt:lpstr>1、按位与运算 </vt:lpstr>
      <vt:lpstr>PowerPoint 演示文稿</vt:lpstr>
      <vt:lpstr>2、 按位或运算 </vt:lpstr>
      <vt:lpstr>3、按位异或运算 </vt:lpstr>
      <vt:lpstr>4、求反运算 </vt:lpstr>
      <vt:lpstr>5、 左移运算 </vt:lpstr>
      <vt:lpstr>6、 右移运算 </vt:lpstr>
      <vt:lpstr>4.6.2  位表达式</vt:lpstr>
      <vt:lpstr>示例：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海波</cp:lastModifiedBy>
  <cp:revision>1086</cp:revision>
  <dcterms:created xsi:type="dcterms:W3CDTF">2011-03-10T01:48:00Z</dcterms:created>
  <dcterms:modified xsi:type="dcterms:W3CDTF">2021-04-30T00:00:55Z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83218A293BB94B92817C747EC2A770B1</vt:lpwstr>
  </property>
  <property fmtid="{D5CDD505-2E9C-101B-9397-08002B2CF9AE}" pid="3" name="KSOProductBuildVer">
    <vt:lpwstr>2052-11.1.0.10463</vt:lpwstr>
  </property>
</Properties>
</file>