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20"/>
  </p:handoutMasterIdLst>
  <p:sldIdLst>
    <p:sldId id="494" r:id="rId3"/>
    <p:sldId id="731" r:id="rId4"/>
    <p:sldId id="637" r:id="rId6"/>
    <p:sldId id="638" r:id="rId7"/>
    <p:sldId id="639" r:id="rId8"/>
    <p:sldId id="721" r:id="rId9"/>
    <p:sldId id="732" r:id="rId10"/>
    <p:sldId id="733" r:id="rId11"/>
    <p:sldId id="714" r:id="rId12"/>
    <p:sldId id="725" r:id="rId13"/>
    <p:sldId id="718" r:id="rId14"/>
    <p:sldId id="734" r:id="rId15"/>
    <p:sldId id="697" r:id="rId16"/>
    <p:sldId id="698" r:id="rId17"/>
    <p:sldId id="699" r:id="rId18"/>
    <p:sldId id="700" r:id="rId1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00FF"/>
    <a:srgbClr val="FF5050"/>
    <a:srgbClr val="99CCFF"/>
    <a:srgbClr val="0055FE"/>
    <a:srgbClr val="003366"/>
    <a:srgbClr val="FFFFCC"/>
    <a:srgbClr val="FF3300"/>
    <a:srgbClr val="0000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53" autoAdjust="0"/>
    <p:restoredTop sz="89894" autoAdjust="0"/>
  </p:normalViewPr>
  <p:slideViewPr>
    <p:cSldViewPr>
      <p:cViewPr varScale="1">
        <p:scale>
          <a:sx n="79" d="100"/>
          <a:sy n="79" d="100"/>
        </p:scale>
        <p:origin x="1320" y="43"/>
      </p:cViewPr>
      <p:guideLst>
        <p:guide orient="horz" pos="2160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284"/>
    </p:cViewPr>
  </p:sorterViewPr>
  <p:notesViewPr>
    <p:cSldViewPr>
      <p:cViewPr varScale="1">
        <p:scale>
          <a:sx n="81" d="100"/>
          <a:sy n="81" d="100"/>
        </p:scale>
        <p:origin x="-123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FAA2C5-FFEB-4317-AE37-905123FA2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CA2BE-8F46-46D6-88CA-2B5CCE2667D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6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860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860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60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F47F261-1A46-4EE7-92E8-38CF68948EA5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47F261-1A46-4EE7-92E8-38CF68948EA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47F261-1A46-4EE7-92E8-38CF68948EA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47F261-1A46-4EE7-92E8-38CF68948EA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47F261-1A46-4EE7-92E8-38CF68948EA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ChangeArrowheads="1"/>
          </p:cNvSpPr>
          <p:nvPr userDrawn="1"/>
        </p:nvSpPr>
        <p:spPr bwMode="white">
          <a:xfrm>
            <a:off x="2627313" y="692150"/>
            <a:ext cx="6315075" cy="13017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>
              <a:defRPr/>
            </a:pPr>
            <a:r>
              <a:rPr lang="zh-CN" altLang="en-US" sz="4000" b="1">
                <a:solidFill>
                  <a:schemeClr val="tx2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嵌入式系统原理及应用教程</a:t>
            </a:r>
            <a:endParaRPr lang="zh-CN" altLang="en-US" sz="4000" b="1">
              <a:solidFill>
                <a:schemeClr val="tx2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9CA3FB00-AEC8-4D31-A107-18E25BE6F68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0240DA-EB96-4F40-84C4-D5F1041F672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91300" y="228600"/>
            <a:ext cx="2095500" cy="6629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6134100" cy="6629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8429C6-C7EE-4A8B-920C-0A2E933DE9F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71628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457200" y="1609725"/>
            <a:ext cx="8229600" cy="5248275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zh-CN" altLang="en-US" noProof="0" smtClean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FAEB68-EDE1-48E0-9731-A062AD7C29B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3BB02B-239A-4F9B-9928-8A9C464605C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A4DD4F-F5BB-4C48-A429-261A1582894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76FD8E-BC0E-4FAF-929B-42DBCDE07AD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97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97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7EA5F2-D70B-4ADF-8D00-163612D8331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A8F371-DDBB-4ED1-BC19-B8BB83E45EA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17537-8E0B-4F5F-BFD9-33F8F2A7894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E7F327-47C0-400D-A77B-0C0707B3FD6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E61320-1ABB-4935-A69F-A831F91BA37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E3E282-F83E-4758-89AA-989A0A77927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2.jpeg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9725"/>
            <a:ext cx="8229600" cy="5248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一级标题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二级标题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三级标题</a:t>
            </a:r>
            <a:endParaRPr lang="zh-CN" alt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0E04964-1779-4DED-89F8-0FA911829D34}" type="slidenum">
              <a:rPr lang="en-US" altLang="zh-CN"/>
            </a:fld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black">
          <a:xfrm>
            <a:off x="304800" y="228600"/>
            <a:ext cx="7162800" cy="838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endParaRPr lang="zh-CN" altLang="zh-CN" dirty="0" smtClean="0"/>
          </a:p>
        </p:txBody>
      </p:sp>
      <p:pic>
        <p:nvPicPr>
          <p:cNvPr id="8" name="图片 7" descr="QQ截图20151206154612.png"/>
          <p:cNvPicPr>
            <a:picLocks noChangeAspect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6872288" y="6253185"/>
            <a:ext cx="182562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11"/>
          <p:cNvSpPr txBox="1">
            <a:spLocks noChangeArrowheads="1"/>
          </p:cNvSpPr>
          <p:nvPr userDrawn="1"/>
        </p:nvSpPr>
        <p:spPr bwMode="auto">
          <a:xfrm>
            <a:off x="0" y="6553200"/>
            <a:ext cx="13716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400" b="1">
                <a:solidFill>
                  <a:schemeClr val="folHlink"/>
                </a:solidFill>
                <a:latin typeface="文鼎中特广告体" pitchFamily="33" charset="-122"/>
                <a:ea typeface="文鼎中特广告体" pitchFamily="33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23D804F-CB2E-4D21-90F0-166AB85DBCC4}" type="datetime1"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文鼎中特广告体" pitchFamily="33" charset="-122"/>
                <a:ea typeface="文鼎中特广告体" pitchFamily="33" charset="-122"/>
                <a:cs typeface="+mn-cs"/>
              </a:rPr>
            </a:fld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文鼎中特广告体" pitchFamily="33" charset="-122"/>
              <a:ea typeface="文鼎中特广告体" pitchFamily="33" charset="-122"/>
              <a:cs typeface="+mn-cs"/>
            </a:endParaRPr>
          </a:p>
        </p:txBody>
      </p:sp>
      <p:sp>
        <p:nvSpPr>
          <p:cNvPr id="10" name="Rectangle 13"/>
          <p:cNvSpPr txBox="1">
            <a:spLocks noChangeArrowheads="1"/>
          </p:cNvSpPr>
          <p:nvPr userDrawn="1"/>
        </p:nvSpPr>
        <p:spPr bwMode="auto">
          <a:xfrm>
            <a:off x="0" y="6172200"/>
            <a:ext cx="5334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400" b="1">
                <a:solidFill>
                  <a:schemeClr val="folHlink"/>
                </a:solidFill>
                <a:latin typeface="文鼎中特广告体" pitchFamily="33" charset="-122"/>
                <a:ea typeface="文鼎中特广告体" pitchFamily="33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66EED6D-2BCF-49C3-A2BB-5D9F30128102}" type="slidenum">
              <a:rPr kumimoji="0" lang="en-US" altLang="zh-CN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文鼎中特广告体" pitchFamily="33" charset="-122"/>
                <a:ea typeface="文鼎中特广告体" pitchFamily="33" charset="-122"/>
                <a:cs typeface="+mn-cs"/>
              </a:rPr>
            </a:fld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文鼎中特广告体" pitchFamily="33" charset="-122"/>
              <a:ea typeface="文鼎中特广告体" pitchFamily="33" charset="-122"/>
              <a:cs typeface="+mn-cs"/>
            </a:endParaRPr>
          </a:p>
        </p:txBody>
      </p:sp>
      <p:sp>
        <p:nvSpPr>
          <p:cNvPr id="11" name="Line 8"/>
          <p:cNvSpPr>
            <a:spLocks noChangeShapeType="1"/>
          </p:cNvSpPr>
          <p:nvPr userDrawn="1"/>
        </p:nvSpPr>
        <p:spPr bwMode="auto">
          <a:xfrm>
            <a:off x="228600" y="1071563"/>
            <a:ext cx="8686800" cy="0"/>
          </a:xfrm>
          <a:prstGeom prst="line">
            <a:avLst/>
          </a:prstGeom>
          <a:noFill/>
          <a:ln w="57150" cmpd="thinThick">
            <a:solidFill>
              <a:schemeClr val="bg2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" name="Picture 1" descr="C:\Users\Puhb\Pictures\川农图片\川农图标.jpg"/>
          <p:cNvPicPr>
            <a:picLocks noChangeAspect="1" noChangeArrowheads="1"/>
          </p:cNvPicPr>
          <p:nvPr userDrawn="1"/>
        </p:nvPicPr>
        <p:blipFill>
          <a:blip r:embed="rId15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8172406" y="116632"/>
            <a:ext cx="785818" cy="785818"/>
          </a:xfrm>
          <a:prstGeom prst="rect">
            <a:avLst/>
          </a:prstGeom>
          <a:noFill/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anose="02020603050405020304" pitchFamily="18" charset="0"/>
          <a:ea typeface="楷体_GB2312" panose="0201060903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anose="02020603050405020304" pitchFamily="18" charset="0"/>
          <a:ea typeface="楷体_GB2312" panose="0201060903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anose="02020603050405020304" pitchFamily="18" charset="0"/>
          <a:ea typeface="楷体_GB2312" panose="0201060903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anose="02020603050405020304" pitchFamily="18" charset="0"/>
          <a:ea typeface="楷体_GB2312" panose="0201060903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anose="02020603050405020304" pitchFamily="18" charset="0"/>
          <a:ea typeface="楷体_GB2312" panose="02010609030101010101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anose="02020603050405020304" pitchFamily="18" charset="0"/>
          <a:ea typeface="楷体_GB2312" panose="02010609030101010101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anose="02020603050405020304" pitchFamily="18" charset="0"/>
          <a:ea typeface="楷体_GB2312" panose="02010609030101010101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anose="02020603050405020304" pitchFamily="18" charset="0"/>
          <a:ea typeface="楷体_GB2312" panose="0201060903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u"/>
        <a:defRPr sz="2600" b="1">
          <a:solidFill>
            <a:srgbClr val="0000C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50000"/>
        <a:buFont typeface="Wingdings" panose="05000000000000000000" pitchFamily="2" charset="2"/>
        <a:buChar char="u"/>
        <a:defRPr sz="2400" b="1">
          <a:solidFill>
            <a:srgbClr val="CC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50000"/>
        <a:buFont typeface="Wingdings" panose="05000000000000000000" pitchFamily="2" charset="2"/>
        <a:buChar char="u"/>
        <a:defRPr sz="2400" b="1">
          <a:solidFill>
            <a:srgbClr val="0000CC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.png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66E86-E3A8-4193-A1CC-5683A48C4E42}" type="datetime1">
              <a:rPr lang="zh-CN" altLang="en-US" smtClean="0"/>
            </a:fld>
            <a:endParaRPr lang="en-US" altLang="zh-CN" b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4D6F5C-4C03-4147-A0EF-08368CF5AD09}" type="slidenum">
              <a:rPr lang="en-US" altLang="zh-CN" smtClean="0"/>
            </a:fld>
            <a:endParaRPr lang="en-US" altLang="zh-CN" b="0"/>
          </a:p>
        </p:txBody>
      </p:sp>
      <p:sp>
        <p:nvSpPr>
          <p:cNvPr id="6" name="矩形 5"/>
          <p:cNvSpPr/>
          <p:nvPr/>
        </p:nvSpPr>
        <p:spPr>
          <a:xfrm>
            <a:off x="6143636" y="5795963"/>
            <a:ext cx="2795577" cy="10620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8" name="图片 2" descr="1 - 副本.jp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286125" y="5765800"/>
            <a:ext cx="10795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图片 3" descr="2 - 副本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81500" y="5765800"/>
            <a:ext cx="10795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图片 4" descr="3 - 信息学院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76875" y="5765800"/>
            <a:ext cx="10795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5" descr="4 - 树林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98688" y="5765800"/>
            <a:ext cx="10795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图片 6" descr="5 - 校庆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03313" y="5765800"/>
            <a:ext cx="10795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图片 19" descr="6.jpg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938" y="5765800"/>
            <a:ext cx="10795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图片 14" descr="QQ截图20151206154612.pn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27013" y="215900"/>
            <a:ext cx="3248025" cy="69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1214414" y="1857375"/>
            <a:ext cx="6500813" cy="785813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altLang="zh-CN" sz="4000" b="1" kern="0" dirty="0">
                <a:solidFill>
                  <a:srgbClr val="0000CC"/>
                </a:solidFill>
                <a:latin typeface="Times" pitchFamily="18" charset="0"/>
                <a:ea typeface="+mj-ea"/>
                <a:cs typeface="+mj-cs"/>
              </a:rPr>
              <a:t>《</a:t>
            </a:r>
            <a:r>
              <a:rPr lang="zh-CN" altLang="en-US" sz="4000" b="1" kern="0" dirty="0">
                <a:solidFill>
                  <a:srgbClr val="0000CC"/>
                </a:solidFill>
                <a:latin typeface="Times" pitchFamily="18" charset="0"/>
                <a:ea typeface="+mj-ea"/>
                <a:cs typeface="+mj-cs"/>
              </a:rPr>
              <a:t>嵌入式系统设计与应用</a:t>
            </a:r>
            <a:r>
              <a:rPr lang="en-US" altLang="zh-CN" sz="4000" b="1" kern="0" dirty="0">
                <a:solidFill>
                  <a:srgbClr val="0000CC"/>
                </a:solidFill>
                <a:latin typeface="Times" pitchFamily="18" charset="0"/>
                <a:ea typeface="+mj-ea"/>
                <a:cs typeface="+mj-cs"/>
              </a:rPr>
              <a:t>》</a:t>
            </a:r>
            <a:endParaRPr lang="en-US" altLang="zh-CN" sz="4000" b="1" kern="0" dirty="0">
              <a:solidFill>
                <a:srgbClr val="0000CC"/>
              </a:solidFill>
              <a:latin typeface="Times" pitchFamily="18" charset="0"/>
              <a:ea typeface="+mj-ea"/>
              <a:cs typeface="+mj-cs"/>
            </a:endParaRPr>
          </a:p>
          <a:p>
            <a:pPr algn="ctr">
              <a:defRPr/>
            </a:pPr>
            <a:endParaRPr lang="zh-CN" altLang="zh-CN" sz="3600" kern="0" dirty="0">
              <a:solidFill>
                <a:schemeClr val="accent1"/>
              </a:solidFill>
              <a:latin typeface="Times" pitchFamily="18" charset="0"/>
              <a:ea typeface="+mj-ea"/>
              <a:cs typeface="+mj-cs"/>
            </a:endParaRPr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>
          <a:xfrm>
            <a:off x="1857356" y="4214813"/>
            <a:ext cx="4929187" cy="584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 altLang="en-US" b="1" kern="0" dirty="0">
                <a:solidFill>
                  <a:schemeClr val="accent1">
                    <a:lumMod val="75000"/>
                  </a:schemeClr>
                </a:solidFill>
                <a:latin typeface="楷体_GB2312" panose="02010609030101010101" pitchFamily="49" charset="-122"/>
              </a:rPr>
              <a:t>蒲海波 </a:t>
            </a:r>
            <a:r>
              <a:rPr lang="en-US" altLang="zh-CN" b="1" kern="0" dirty="0">
                <a:solidFill>
                  <a:schemeClr val="accent1">
                    <a:lumMod val="75000"/>
                  </a:schemeClr>
                </a:solidFill>
                <a:latin typeface="Times"/>
              </a:rPr>
              <a:t>puhb@sicau.edu.cn</a:t>
            </a:r>
            <a:endParaRPr lang="en-US" altLang="zh-CN" b="1" kern="0" dirty="0">
              <a:solidFill>
                <a:schemeClr val="accent1">
                  <a:lumMod val="75000"/>
                </a:schemeClr>
              </a:solidFill>
              <a:latin typeface="Times"/>
            </a:endParaRPr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493709" y="3071816"/>
            <a:ext cx="7935943" cy="78581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zh-CN" altLang="en-US" sz="3200" b="1" kern="0" dirty="0" smtClean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第</a:t>
            </a:r>
            <a:r>
              <a:rPr lang="en-US" altLang="zh-CN" sz="3200" b="1" kern="0" dirty="0" smtClean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5</a:t>
            </a:r>
            <a:r>
              <a:rPr lang="zh-CN" altLang="en-US" sz="3200" b="1" kern="0" dirty="0" smtClean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章 嵌入式系统开发环境建立</a:t>
            </a:r>
            <a:endParaRPr lang="zh-CN" altLang="zh-CN" sz="3200" b="1" kern="0" dirty="0">
              <a:solidFill>
                <a:srgbClr val="0000CC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28596" y="428604"/>
            <a:ext cx="5605450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sz="3200" b="1" dirty="0" smtClean="0">
                <a:solidFill>
                  <a:srgbClr val="0000CC"/>
                </a:solidFill>
                <a:latin typeface="+mn-ea"/>
                <a:ea typeface="+mn-ea"/>
              </a:rPr>
              <a:t>5.3 </a:t>
            </a:r>
            <a:r>
              <a:rPr lang="zh-CN" altLang="en-US" sz="3200" b="1" dirty="0" smtClean="0">
                <a:solidFill>
                  <a:srgbClr val="0000CC"/>
                </a:solidFill>
                <a:latin typeface="+mn-ea"/>
                <a:ea typeface="+mn-ea"/>
              </a:rPr>
              <a:t>交叉编译环境的建立</a:t>
            </a:r>
            <a:endParaRPr lang="zh-CN" altLang="en-US" sz="3200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51460" y="2493010"/>
            <a:ext cx="8347075" cy="2512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224" y="1285861"/>
            <a:ext cx="7286676" cy="1285884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5</a:t>
            </a:r>
            <a:r>
              <a:rPr lang="zh-CN" altLang="en-US" sz="2000" dirty="0" smtClean="0"/>
              <a:t>）</a:t>
            </a:r>
            <a:r>
              <a:rPr lang="zh-CN" altLang="en-US" sz="2000" dirty="0"/>
              <a:t>运行</a:t>
            </a:r>
            <a:r>
              <a:rPr lang="en-US" altLang="zh-CN" sz="2000" dirty="0"/>
              <a:t>source</a:t>
            </a:r>
            <a:r>
              <a:rPr lang="zh-CN" altLang="en-US" sz="2000" dirty="0"/>
              <a:t>命令，使我们的设置生效。</a:t>
            </a:r>
            <a:endParaRPr lang="zh-CN" altLang="en-US" sz="2000" dirty="0"/>
          </a:p>
          <a:p>
            <a:pPr>
              <a:buFontTx/>
              <a:buNone/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6</a:t>
            </a:r>
            <a:r>
              <a:rPr lang="zh-CN" altLang="en-US" sz="2000" dirty="0" smtClean="0"/>
              <a:t>）</a:t>
            </a:r>
            <a:r>
              <a:rPr lang="zh-CN" altLang="en-US" sz="2000" dirty="0"/>
              <a:t>检查是否将路径加入到</a:t>
            </a:r>
            <a:r>
              <a:rPr lang="en-US" altLang="zh-CN" sz="2000" dirty="0"/>
              <a:t>PATH</a:t>
            </a:r>
            <a:r>
              <a:rPr lang="zh-CN" altLang="en-US" sz="2000" dirty="0"/>
              <a:t>：</a:t>
            </a:r>
            <a:endParaRPr lang="zh-CN" altLang="en-US" sz="2000" dirty="0"/>
          </a:p>
          <a:p>
            <a:pPr>
              <a:buFontTx/>
              <a:buNone/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7</a:t>
            </a:r>
            <a:r>
              <a:rPr lang="zh-CN" altLang="en-US" sz="2000" dirty="0" smtClean="0"/>
              <a:t>）</a:t>
            </a:r>
            <a:r>
              <a:rPr lang="zh-CN" altLang="en-US" sz="2000" dirty="0"/>
              <a:t>测试是否安装</a:t>
            </a:r>
            <a:r>
              <a:rPr lang="zh-CN" altLang="en-US" sz="2000" dirty="0" smtClean="0"/>
              <a:t>成功</a:t>
            </a:r>
            <a:endParaRPr lang="zh-CN" altLang="en-US" sz="20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28596" y="428604"/>
            <a:ext cx="5605450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sz="3200" b="1" dirty="0" smtClean="0">
                <a:solidFill>
                  <a:srgbClr val="0000CC"/>
                </a:solidFill>
                <a:latin typeface="+mn-ea"/>
                <a:ea typeface="+mn-ea"/>
              </a:rPr>
              <a:t>5.3 </a:t>
            </a:r>
            <a:r>
              <a:rPr lang="zh-CN" altLang="en-US" sz="3200" b="1" dirty="0" smtClean="0">
                <a:solidFill>
                  <a:srgbClr val="0000CC"/>
                </a:solidFill>
                <a:latin typeface="+mn-ea"/>
                <a:ea typeface="+mn-ea"/>
              </a:rPr>
              <a:t>交叉编译环境的建立</a:t>
            </a:r>
            <a:endParaRPr lang="zh-CN" altLang="en-US" sz="3200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11505" y="2637155"/>
            <a:ext cx="7609840" cy="3792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14348" y="1500174"/>
            <a:ext cx="7929618" cy="342902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342900" lvl="0" indent="-342900" algn="l">
              <a:lnSpc>
                <a:spcPct val="120000"/>
              </a:lnSpc>
              <a:spcBef>
                <a:spcPts val="600"/>
              </a:spcBef>
              <a:buClr>
                <a:srgbClr val="0000CC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sz="3200" b="1" kern="0" dirty="0" smtClean="0">
                <a:solidFill>
                  <a:srgbClr val="0000CC"/>
                </a:solidFill>
                <a:latin typeface="+mn-lt"/>
                <a:ea typeface="+mn-ea"/>
              </a:rPr>
              <a:t>5.1 </a:t>
            </a:r>
            <a:r>
              <a:rPr lang="zh-CN" altLang="en-US" sz="3200" b="1" kern="0" dirty="0" smtClean="0">
                <a:solidFill>
                  <a:srgbClr val="0000CC"/>
                </a:solidFill>
                <a:latin typeface="+mn-lt"/>
                <a:ea typeface="+mn-ea"/>
              </a:rPr>
              <a:t>嵌入式交叉编译环境介绍</a:t>
            </a:r>
            <a:endParaRPr lang="zh-CN" altLang="en-US" sz="3200" b="1" kern="0" dirty="0" smtClean="0">
              <a:solidFill>
                <a:srgbClr val="0000CC"/>
              </a:solidFill>
              <a:latin typeface="+mn-lt"/>
              <a:ea typeface="+mn-ea"/>
            </a:endParaRPr>
          </a:p>
          <a:p>
            <a:pPr marL="342900" lvl="0" indent="-342900">
              <a:lnSpc>
                <a:spcPct val="120000"/>
              </a:lnSpc>
              <a:spcBef>
                <a:spcPts val="600"/>
              </a:spcBef>
              <a:buClr>
                <a:srgbClr val="0000CC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sz="3200" b="1" kern="0" dirty="0" smtClean="0">
                <a:solidFill>
                  <a:srgbClr val="0000CC"/>
                </a:solidFill>
                <a:latin typeface="+mn-lt"/>
                <a:ea typeface="+mn-ea"/>
              </a:rPr>
              <a:t>5.2 </a:t>
            </a:r>
            <a:r>
              <a:rPr lang="zh-CN" altLang="en-US" sz="3200" b="1" kern="0" dirty="0" smtClean="0">
                <a:solidFill>
                  <a:srgbClr val="0000CC"/>
                </a:solidFill>
                <a:latin typeface="+mn-lt"/>
                <a:ea typeface="+mn-ea"/>
              </a:rPr>
              <a:t>串口的配置与使用</a:t>
            </a:r>
            <a:endParaRPr lang="zh-CN" altLang="en-US" sz="3200" b="1" kern="0" dirty="0" smtClean="0">
              <a:solidFill>
                <a:srgbClr val="0000CC"/>
              </a:solidFill>
              <a:latin typeface="+mn-lt"/>
              <a:ea typeface="+mn-ea"/>
            </a:endParaRPr>
          </a:p>
          <a:p>
            <a:pPr marL="342900" lvl="0" indent="-342900">
              <a:lnSpc>
                <a:spcPct val="120000"/>
              </a:lnSpc>
              <a:spcBef>
                <a:spcPts val="600"/>
              </a:spcBef>
              <a:buClr>
                <a:srgbClr val="0000CC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sz="3200" b="1" kern="0" dirty="0" smtClean="0">
                <a:solidFill>
                  <a:srgbClr val="0000CC"/>
                </a:solidFill>
                <a:latin typeface="+mn-lt"/>
                <a:ea typeface="+mn-ea"/>
              </a:rPr>
              <a:t>5.3 </a:t>
            </a:r>
            <a:r>
              <a:rPr lang="zh-CN" altLang="en-US" sz="3200" b="1" kern="0" dirty="0" smtClean="0">
                <a:solidFill>
                  <a:srgbClr val="0000CC"/>
                </a:solidFill>
                <a:latin typeface="+mn-lt"/>
                <a:ea typeface="+mn-ea"/>
              </a:rPr>
              <a:t>交叉编译环境的建立</a:t>
            </a:r>
            <a:endParaRPr lang="zh-CN" altLang="en-US" sz="3200" b="1" kern="0" dirty="0" smtClean="0">
              <a:solidFill>
                <a:srgbClr val="0000CC"/>
              </a:solidFill>
              <a:latin typeface="+mn-lt"/>
              <a:ea typeface="+mn-ea"/>
            </a:endParaRPr>
          </a:p>
          <a:p>
            <a:pPr marL="342900" lvl="0" indent="-342900">
              <a:lnSpc>
                <a:spcPct val="120000"/>
              </a:lnSpc>
              <a:spcBef>
                <a:spcPts val="600"/>
              </a:spcBef>
              <a:buClr>
                <a:srgbClr val="FF0000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+mn-lt"/>
                <a:ea typeface="+mn-ea"/>
              </a:rPr>
              <a:t>5.4 </a:t>
            </a:r>
            <a:r>
              <a:rPr lang="en-US" altLang="zh-CN" sz="3200" b="1" kern="0" dirty="0" smtClean="0">
                <a:solidFill>
                  <a:srgbClr val="FF0000"/>
                </a:solidFill>
                <a:latin typeface="+mn-lt"/>
                <a:ea typeface="+mn-ea"/>
              </a:rPr>
              <a:t>Win7</a:t>
            </a:r>
            <a:r>
              <a:rPr lang="zh-CN" altLang="en-US" sz="3200" b="1" kern="0" dirty="0" smtClean="0">
                <a:solidFill>
                  <a:srgbClr val="FF0000"/>
                </a:solidFill>
                <a:latin typeface="+mn-lt"/>
                <a:ea typeface="+mn-ea"/>
              </a:rPr>
              <a:t>与宿主机</a:t>
            </a:r>
            <a:r>
              <a:rPr lang="en-US" altLang="zh-CN" sz="3200" b="1" kern="0" dirty="0" smtClean="0">
                <a:solidFill>
                  <a:srgbClr val="FF0000"/>
                </a:solidFill>
                <a:latin typeface="+mn-lt"/>
                <a:ea typeface="+mn-ea"/>
              </a:rPr>
              <a:t>—</a:t>
            </a:r>
            <a:r>
              <a:rPr lang="zh-CN" altLang="en-US" sz="3200" b="1" kern="0" dirty="0" smtClean="0">
                <a:solidFill>
                  <a:srgbClr val="FF0000"/>
                </a:solidFill>
                <a:latin typeface="+mn-lt"/>
                <a:ea typeface="+mn-ea"/>
              </a:rPr>
              <a:t>建立数据共享服务</a:t>
            </a:r>
            <a:endParaRPr lang="en-US" altLang="zh-CN" sz="3200" b="1" kern="0" dirty="0" smtClean="0">
              <a:solidFill>
                <a:srgbClr val="FF0000"/>
              </a:solidFill>
              <a:latin typeface="+mn-lt"/>
              <a:ea typeface="+mn-ea"/>
            </a:endParaRPr>
          </a:p>
          <a:p>
            <a:pPr marL="342900" lvl="0" indent="-342900">
              <a:lnSpc>
                <a:spcPct val="120000"/>
              </a:lnSpc>
              <a:spcBef>
                <a:spcPts val="600"/>
              </a:spcBef>
              <a:buClr>
                <a:srgbClr val="0000CC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sz="3200" b="1" kern="0" dirty="0" smtClean="0">
                <a:solidFill>
                  <a:srgbClr val="0000CC"/>
                </a:solidFill>
                <a:latin typeface="+mn-lt"/>
                <a:ea typeface="+mn-ea"/>
              </a:rPr>
              <a:t>5.</a:t>
            </a:r>
            <a:r>
              <a:rPr kumimoji="0" lang="en-US" altLang="zh-CN" sz="3200" b="1" kern="0" dirty="0" smtClean="0">
                <a:solidFill>
                  <a:srgbClr val="0000CC"/>
                </a:solidFill>
                <a:latin typeface="+mn-lt"/>
                <a:ea typeface="+mn-ea"/>
              </a:rPr>
              <a:t>5 </a:t>
            </a:r>
            <a:r>
              <a:rPr lang="zh-CN" altLang="en-US" sz="3200" b="1" kern="0" dirty="0" smtClean="0">
                <a:solidFill>
                  <a:srgbClr val="0000CC"/>
                </a:solidFill>
                <a:latin typeface="+mn-lt"/>
                <a:ea typeface="+mn-ea"/>
              </a:rPr>
              <a:t>宿主机与开发板</a:t>
            </a:r>
            <a:r>
              <a:rPr lang="en-US" altLang="zh-CN" sz="3200" b="1" kern="0" dirty="0" smtClean="0">
                <a:solidFill>
                  <a:srgbClr val="0000CC"/>
                </a:solidFill>
                <a:latin typeface="+mn-lt"/>
                <a:ea typeface="+mn-ea"/>
              </a:rPr>
              <a:t>—</a:t>
            </a:r>
            <a:r>
              <a:rPr lang="zh-CN" altLang="en-US" sz="3200" b="1" kern="0" dirty="0" smtClean="0">
                <a:solidFill>
                  <a:srgbClr val="0000CC"/>
                </a:solidFill>
                <a:latin typeface="+mn-lt"/>
                <a:ea typeface="+mn-ea"/>
              </a:rPr>
              <a:t>建立数据共享服务</a:t>
            </a:r>
            <a:endParaRPr kumimoji="0" lang="en-US" altLang="zh-CN" sz="3200" b="1" kern="0" dirty="0" smtClean="0">
              <a:solidFill>
                <a:srgbClr val="0000CC"/>
              </a:solidFill>
              <a:latin typeface="+mn-lt"/>
              <a:ea typeface="+mn-ea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black">
          <a:xfrm>
            <a:off x="357158" y="285728"/>
            <a:ext cx="7572428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 eaLnBrk="0" hangingPunct="0"/>
            <a:r>
              <a:rPr lang="zh-CN" altLang="en-US" sz="3600" b="1" kern="0" dirty="0" smtClean="0">
                <a:solidFill>
                  <a:srgbClr val="0000CC"/>
                </a:solidFill>
                <a:latin typeface="+mn-ea"/>
                <a:ea typeface="+mn-ea"/>
                <a:cs typeface="+mj-cs"/>
              </a:rPr>
              <a:t>第</a:t>
            </a:r>
            <a:r>
              <a:rPr lang="en-US" altLang="zh-CN" sz="3600" b="1" kern="0" dirty="0" smtClean="0">
                <a:solidFill>
                  <a:srgbClr val="0000CC"/>
                </a:solidFill>
                <a:latin typeface="+mn-ea"/>
                <a:ea typeface="+mn-ea"/>
                <a:cs typeface="+mj-cs"/>
              </a:rPr>
              <a:t>7</a:t>
            </a:r>
            <a:r>
              <a:rPr lang="zh-CN" altLang="en-US" sz="3600" b="1" kern="0" dirty="0" smtClean="0">
                <a:solidFill>
                  <a:srgbClr val="0000CC"/>
                </a:solidFill>
                <a:latin typeface="+mn-ea"/>
                <a:ea typeface="+mn-ea"/>
                <a:cs typeface="+mj-cs"/>
              </a:rPr>
              <a:t>讲 嵌入式系统开发环境建立</a:t>
            </a:r>
            <a:endParaRPr lang="zh-CN" altLang="en-US" sz="3600" b="1" kern="0" dirty="0" smtClean="0">
              <a:solidFill>
                <a:srgbClr val="0000CC"/>
              </a:solidFill>
              <a:latin typeface="+mn-ea"/>
              <a:ea typeface="+mn-ea"/>
              <a:cs typeface="+mj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224" y="1428736"/>
            <a:ext cx="7329510" cy="1500198"/>
          </a:xfrm>
          <a:noFill/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600"/>
              </a:spcBef>
              <a:buFontTx/>
              <a:buNone/>
            </a:pPr>
            <a:r>
              <a:rPr lang="zh-CN" altLang="en-US" sz="2000" dirty="0" smtClean="0">
                <a:latin typeface="+mn-ea"/>
              </a:rPr>
              <a:t>在</a:t>
            </a:r>
            <a:r>
              <a:rPr lang="en-US" altLang="zh-CN" sz="2000" dirty="0">
                <a:latin typeface="+mn-ea"/>
              </a:rPr>
              <a:t>VMware</a:t>
            </a:r>
            <a:r>
              <a:rPr lang="zh-CN" altLang="en-US" sz="2000" dirty="0">
                <a:latin typeface="+mn-ea"/>
              </a:rPr>
              <a:t>虚拟机中可以设置</a:t>
            </a:r>
            <a:r>
              <a:rPr lang="en-US" altLang="zh-CN" sz="2000" dirty="0">
                <a:latin typeface="+mn-ea"/>
              </a:rPr>
              <a:t>Windows</a:t>
            </a:r>
            <a:r>
              <a:rPr lang="zh-CN" altLang="en-US" sz="2000" dirty="0">
                <a:latin typeface="+mn-ea"/>
              </a:rPr>
              <a:t>与</a:t>
            </a:r>
            <a:r>
              <a:rPr lang="en-US" altLang="zh-CN" sz="2000" dirty="0">
                <a:latin typeface="+mn-ea"/>
              </a:rPr>
              <a:t>Linux</a:t>
            </a:r>
            <a:r>
              <a:rPr lang="zh-CN" altLang="en-US" sz="2000" dirty="0">
                <a:latin typeface="+mn-ea"/>
              </a:rPr>
              <a:t>系统的共享。设</a:t>
            </a:r>
            <a:r>
              <a:rPr lang="en-US" altLang="zh-CN" sz="2000" dirty="0">
                <a:latin typeface="+mn-ea"/>
              </a:rPr>
              <a:t>Windows</a:t>
            </a:r>
            <a:r>
              <a:rPr lang="zh-CN" altLang="en-US" sz="2000" dirty="0">
                <a:latin typeface="+mn-ea"/>
              </a:rPr>
              <a:t>操作系统的</a:t>
            </a:r>
            <a:r>
              <a:rPr lang="en-US" altLang="zh-CN" sz="2000" dirty="0">
                <a:latin typeface="+mn-ea"/>
              </a:rPr>
              <a:t>VMware</a:t>
            </a:r>
            <a:r>
              <a:rPr lang="zh-CN" altLang="en-US" sz="2000" dirty="0">
                <a:latin typeface="+mn-ea"/>
              </a:rPr>
              <a:t>中安装有</a:t>
            </a:r>
            <a:r>
              <a:rPr lang="en-US" altLang="zh-CN" sz="2000" dirty="0">
                <a:latin typeface="+mn-ea"/>
              </a:rPr>
              <a:t>Linux</a:t>
            </a:r>
            <a:r>
              <a:rPr lang="zh-CN" altLang="en-US" sz="2000" dirty="0">
                <a:latin typeface="+mn-ea"/>
              </a:rPr>
              <a:t>操作系统，通过</a:t>
            </a:r>
            <a:r>
              <a:rPr lang="en-US" altLang="zh-CN" sz="2000" dirty="0" err="1">
                <a:latin typeface="+mn-ea"/>
              </a:rPr>
              <a:t>Vmware</a:t>
            </a:r>
            <a:r>
              <a:rPr lang="zh-CN" altLang="en-US" sz="2000" dirty="0">
                <a:latin typeface="+mn-ea"/>
              </a:rPr>
              <a:t>虚拟机可以设置</a:t>
            </a:r>
            <a:r>
              <a:rPr lang="en-US" altLang="zh-CN" sz="2000" dirty="0">
                <a:latin typeface="+mn-ea"/>
              </a:rPr>
              <a:t>Windows</a:t>
            </a:r>
            <a:r>
              <a:rPr lang="zh-CN" altLang="en-US" sz="2000" dirty="0">
                <a:latin typeface="+mn-ea"/>
              </a:rPr>
              <a:t>与</a:t>
            </a:r>
            <a:r>
              <a:rPr lang="en-US" altLang="zh-CN" sz="2000" dirty="0">
                <a:latin typeface="+mn-ea"/>
              </a:rPr>
              <a:t>Linux</a:t>
            </a:r>
            <a:r>
              <a:rPr lang="zh-CN" altLang="en-US" sz="2000" dirty="0">
                <a:latin typeface="+mn-ea"/>
              </a:rPr>
              <a:t>系统的共享。 </a:t>
            </a:r>
            <a:endParaRPr lang="zh-CN" altLang="en-US" sz="2000" dirty="0">
              <a:latin typeface="+mn-ea"/>
            </a:endParaRPr>
          </a:p>
        </p:txBody>
      </p:sp>
      <p:pic>
        <p:nvPicPr>
          <p:cNvPr id="78852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643042" y="3102780"/>
            <a:ext cx="5738826" cy="2255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28596" y="428604"/>
            <a:ext cx="6357982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b="1" dirty="0" smtClean="0">
                <a:solidFill>
                  <a:srgbClr val="0000CC"/>
                </a:solidFill>
                <a:latin typeface="+mn-ea"/>
                <a:ea typeface="+mn-ea"/>
              </a:rPr>
              <a:t>5.4.2 </a:t>
            </a:r>
            <a:r>
              <a:rPr lang="en-US" altLang="zh-CN" b="1" kern="0" dirty="0" smtClean="0">
                <a:solidFill>
                  <a:srgbClr val="0000CC"/>
                </a:solidFill>
                <a:latin typeface="+mn-ea"/>
                <a:ea typeface="+mn-ea"/>
              </a:rPr>
              <a:t>Win7</a:t>
            </a:r>
            <a:r>
              <a:rPr lang="zh-CN" altLang="en-US" b="1" kern="0" dirty="0" smtClean="0">
                <a:solidFill>
                  <a:srgbClr val="0000CC"/>
                </a:solidFill>
                <a:latin typeface="+mn-ea"/>
                <a:ea typeface="+mn-ea"/>
              </a:rPr>
              <a:t>与宿主机</a:t>
            </a:r>
            <a:r>
              <a:rPr lang="en-US" altLang="zh-CN" b="1" kern="0" dirty="0" smtClean="0">
                <a:solidFill>
                  <a:srgbClr val="0000CC"/>
                </a:solidFill>
                <a:latin typeface="+mn-ea"/>
                <a:ea typeface="+mn-ea"/>
              </a:rPr>
              <a:t>-VMware tools</a:t>
            </a:r>
            <a:endParaRPr lang="zh-CN" altLang="en-US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4422"/>
            <a:ext cx="8229600" cy="2071702"/>
          </a:xfrm>
          <a:noFill/>
        </p:spPr>
        <p:txBody>
          <a:bodyPr/>
          <a:lstStyle/>
          <a:p>
            <a:pPr marL="0" indent="0">
              <a:spcBef>
                <a:spcPts val="600"/>
              </a:spcBef>
              <a:buFontTx/>
              <a:buNone/>
            </a:pPr>
            <a:r>
              <a:rPr lang="en-US" altLang="zh-CN" sz="2000" dirty="0"/>
              <a:t>1</a:t>
            </a:r>
            <a:r>
              <a:rPr lang="zh-CN" altLang="en-US" sz="2000" dirty="0"/>
              <a:t>、安装</a:t>
            </a:r>
            <a:r>
              <a:rPr lang="en-US" altLang="zh-CN" sz="2000" dirty="0"/>
              <a:t>VMware Tools</a:t>
            </a:r>
            <a:endParaRPr lang="en-US" altLang="zh-CN" sz="2000" dirty="0"/>
          </a:p>
          <a:p>
            <a:pPr marL="0" indent="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2000" b="0" dirty="0" smtClean="0"/>
              <a:t>     在</a:t>
            </a:r>
            <a:r>
              <a:rPr lang="en-US" altLang="zh-CN" sz="2000" b="0" dirty="0"/>
              <a:t>VMware</a:t>
            </a:r>
            <a:r>
              <a:rPr lang="zh-CN" altLang="en-US" sz="2000" b="0" dirty="0"/>
              <a:t>虚拟机中</a:t>
            </a:r>
            <a:r>
              <a:rPr lang="zh-CN" altLang="en-US" sz="2000" b="0" dirty="0" smtClean="0"/>
              <a:t>选择 “</a:t>
            </a:r>
            <a:r>
              <a:rPr lang="en-US" altLang="zh-CN" sz="2000" b="0" dirty="0"/>
              <a:t>Install VMware Tools...”</a:t>
            </a:r>
            <a:r>
              <a:rPr lang="zh-CN" altLang="en-US" sz="2000" b="0" dirty="0"/>
              <a:t>项，</a:t>
            </a:r>
            <a:r>
              <a:rPr lang="en-US" altLang="zh-CN" sz="2000" b="0" dirty="0"/>
              <a:t>Linux</a:t>
            </a:r>
            <a:r>
              <a:rPr lang="zh-CN" altLang="en-US" sz="2000" b="0" dirty="0"/>
              <a:t>系统桌面上会出现一个名为“</a:t>
            </a:r>
            <a:r>
              <a:rPr lang="en-US" altLang="zh-CN" sz="2000" b="0" dirty="0"/>
              <a:t>VMware Tools”</a:t>
            </a:r>
            <a:r>
              <a:rPr lang="zh-CN" altLang="en-US" sz="2000" b="0" dirty="0"/>
              <a:t>光盘。</a:t>
            </a:r>
            <a:endParaRPr lang="zh-CN" altLang="en-US" sz="2000" b="0" dirty="0"/>
          </a:p>
          <a:p>
            <a:pPr marL="0" indent="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2000" b="0" dirty="0" smtClean="0"/>
              <a:t>     双击</a:t>
            </a:r>
            <a:r>
              <a:rPr lang="zh-CN" altLang="en-US" sz="2000" b="0" dirty="0"/>
              <a:t>“</a:t>
            </a:r>
            <a:r>
              <a:rPr lang="en-US" altLang="zh-CN" sz="2000" b="0" dirty="0"/>
              <a:t>VMware Tools”</a:t>
            </a:r>
            <a:r>
              <a:rPr lang="zh-CN" altLang="en-US" sz="2000" b="0" dirty="0"/>
              <a:t>光盘图标，打开光盘，将“</a:t>
            </a:r>
            <a:r>
              <a:rPr lang="en-US" altLang="zh-CN" sz="2000" b="0" dirty="0"/>
              <a:t>VMware </a:t>
            </a:r>
            <a:r>
              <a:rPr lang="en-US" altLang="zh-CN" sz="2000" b="0" dirty="0" err="1"/>
              <a:t>Tools.tar.gz</a:t>
            </a:r>
            <a:r>
              <a:rPr lang="en-US" altLang="zh-CN" sz="2000" b="0" dirty="0"/>
              <a:t>”</a:t>
            </a:r>
            <a:r>
              <a:rPr lang="zh-CN" altLang="en-US" sz="2000" b="0" dirty="0"/>
              <a:t>文件解压至指定目录下，进入到目录</a:t>
            </a:r>
            <a:r>
              <a:rPr lang="en-US" altLang="zh-CN" sz="2000" b="0" dirty="0" err="1"/>
              <a:t>vmware</a:t>
            </a:r>
            <a:r>
              <a:rPr lang="en-US" altLang="zh-CN" sz="2000" b="0" dirty="0"/>
              <a:t>-tools-</a:t>
            </a:r>
            <a:r>
              <a:rPr lang="en-US" altLang="zh-CN" sz="2000" b="0" dirty="0" err="1"/>
              <a:t>distrib</a:t>
            </a:r>
            <a:r>
              <a:rPr lang="zh-CN" altLang="en-US" sz="2000" b="0" dirty="0"/>
              <a:t>中，在终端运行如下命令</a:t>
            </a:r>
            <a:r>
              <a:rPr lang="zh-CN" altLang="en-US" sz="2000" b="0" dirty="0" smtClean="0"/>
              <a:t>：</a:t>
            </a:r>
            <a:r>
              <a:rPr lang="en-US" altLang="zh-CN" sz="2000" dirty="0" smtClean="0">
                <a:solidFill>
                  <a:srgbClr val="C00000"/>
                </a:solidFill>
              </a:rPr>
              <a:t>./</a:t>
            </a:r>
            <a:r>
              <a:rPr lang="en-US" altLang="zh-CN" sz="2000" dirty="0">
                <a:solidFill>
                  <a:srgbClr val="C00000"/>
                </a:solidFill>
              </a:rPr>
              <a:t>vmware-install.pl</a:t>
            </a:r>
            <a:endParaRPr lang="en-US" altLang="zh-CN" sz="2000" dirty="0">
              <a:solidFill>
                <a:srgbClr val="C00000"/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1"/>
          <a:srcRect b="4042"/>
          <a:stretch>
            <a:fillRect/>
          </a:stretch>
        </p:blipFill>
        <p:spPr bwMode="auto">
          <a:xfrm>
            <a:off x="1428728" y="3286124"/>
            <a:ext cx="6307137" cy="339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28596" y="428604"/>
            <a:ext cx="6357982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b="1" dirty="0" smtClean="0">
                <a:solidFill>
                  <a:srgbClr val="0000CC"/>
                </a:solidFill>
                <a:latin typeface="+mn-ea"/>
                <a:ea typeface="+mn-ea"/>
              </a:rPr>
              <a:t>5.4.2 </a:t>
            </a:r>
            <a:r>
              <a:rPr lang="en-US" altLang="zh-CN" b="1" kern="0" dirty="0" smtClean="0">
                <a:solidFill>
                  <a:srgbClr val="0000CC"/>
                </a:solidFill>
                <a:latin typeface="+mn-ea"/>
                <a:ea typeface="+mn-ea"/>
              </a:rPr>
              <a:t>Win7</a:t>
            </a:r>
            <a:r>
              <a:rPr lang="zh-CN" altLang="en-US" b="1" kern="0" dirty="0" smtClean="0">
                <a:solidFill>
                  <a:srgbClr val="0000CC"/>
                </a:solidFill>
                <a:latin typeface="+mn-ea"/>
                <a:ea typeface="+mn-ea"/>
              </a:rPr>
              <a:t>与宿主机</a:t>
            </a:r>
            <a:r>
              <a:rPr lang="en-US" altLang="zh-CN" b="1" kern="0" dirty="0" smtClean="0">
                <a:solidFill>
                  <a:srgbClr val="0000CC"/>
                </a:solidFill>
                <a:latin typeface="+mn-ea"/>
                <a:ea typeface="+mn-ea"/>
              </a:rPr>
              <a:t>-VMware tools</a:t>
            </a:r>
            <a:endParaRPr lang="zh-CN" altLang="en-US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2984"/>
            <a:ext cx="8229600" cy="1285884"/>
          </a:xfrm>
          <a:noFill/>
        </p:spPr>
        <p:txBody>
          <a:bodyPr/>
          <a:lstStyle/>
          <a:p>
            <a:pPr>
              <a:buFontTx/>
              <a:buNone/>
            </a:pPr>
            <a:r>
              <a:rPr lang="en-US" altLang="zh-CN" sz="2000" dirty="0">
                <a:latin typeface="+mn-ea"/>
              </a:rPr>
              <a:t>2</a:t>
            </a:r>
            <a:r>
              <a:rPr lang="zh-CN" altLang="en-US" sz="2000" dirty="0">
                <a:latin typeface="+mn-ea"/>
              </a:rPr>
              <a:t>、设置共享文件夹</a:t>
            </a:r>
            <a:endParaRPr lang="zh-CN" altLang="en-US" sz="2000" dirty="0">
              <a:latin typeface="+mn-ea"/>
            </a:endParaRPr>
          </a:p>
          <a:p>
            <a:pPr>
              <a:buFontTx/>
              <a:buNone/>
            </a:pPr>
            <a:r>
              <a:rPr lang="zh-CN" altLang="en-US" sz="2000" dirty="0">
                <a:latin typeface="+mn-ea"/>
              </a:rPr>
              <a:t>    </a:t>
            </a:r>
            <a:r>
              <a:rPr lang="zh-CN" altLang="en-US" sz="2000" b="0" dirty="0">
                <a:latin typeface="+mn-ea"/>
              </a:rPr>
              <a:t>选择</a:t>
            </a:r>
            <a:r>
              <a:rPr lang="en-US" altLang="zh-CN" sz="2000" b="0" dirty="0">
                <a:latin typeface="+mn-ea"/>
              </a:rPr>
              <a:t>VMware “</a:t>
            </a:r>
            <a:r>
              <a:rPr lang="zh-CN" altLang="en-US" sz="2000" b="0" dirty="0">
                <a:latin typeface="+mn-ea"/>
              </a:rPr>
              <a:t>虚拟机（</a:t>
            </a:r>
            <a:r>
              <a:rPr lang="en-US" altLang="zh-CN" sz="2000" b="0" dirty="0">
                <a:latin typeface="+mn-ea"/>
              </a:rPr>
              <a:t>VM</a:t>
            </a:r>
            <a:r>
              <a:rPr lang="zh-CN" altLang="en-US" sz="2000" b="0" dirty="0">
                <a:latin typeface="+mn-ea"/>
              </a:rPr>
              <a:t>）”菜单中的“设置（</a:t>
            </a:r>
            <a:r>
              <a:rPr lang="en-US" altLang="zh-CN" sz="2000" b="0" dirty="0">
                <a:latin typeface="+mn-ea"/>
              </a:rPr>
              <a:t>Settings</a:t>
            </a:r>
            <a:r>
              <a:rPr lang="zh-CN" altLang="en-US" sz="2000" b="0" dirty="0">
                <a:latin typeface="+mn-ea"/>
              </a:rPr>
              <a:t>）</a:t>
            </a:r>
            <a:r>
              <a:rPr lang="en-US" altLang="zh-CN" sz="2000" b="0" dirty="0">
                <a:latin typeface="+mn-ea"/>
              </a:rPr>
              <a:t>...”</a:t>
            </a:r>
            <a:r>
              <a:rPr lang="zh-CN" altLang="en-US" sz="2000" b="0" dirty="0">
                <a:latin typeface="+mn-ea"/>
              </a:rPr>
              <a:t>项，弹出虚拟机设置对话框</a:t>
            </a:r>
            <a:r>
              <a:rPr lang="zh-CN" altLang="en-US" sz="2000" b="0" dirty="0" smtClean="0">
                <a:latin typeface="+mn-ea"/>
              </a:rPr>
              <a:t>。</a:t>
            </a:r>
            <a:endParaRPr lang="zh-CN" altLang="en-US" sz="2000" b="0" dirty="0">
              <a:latin typeface="+mn-ea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28596" y="428604"/>
            <a:ext cx="6357982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b="1" dirty="0" smtClean="0">
                <a:solidFill>
                  <a:srgbClr val="0000CC"/>
                </a:solidFill>
                <a:latin typeface="+mn-ea"/>
                <a:ea typeface="+mn-ea"/>
              </a:rPr>
              <a:t>5.4.2 </a:t>
            </a:r>
            <a:r>
              <a:rPr lang="en-US" altLang="zh-CN" b="1" kern="0" dirty="0" smtClean="0">
                <a:solidFill>
                  <a:srgbClr val="0000CC"/>
                </a:solidFill>
                <a:latin typeface="+mn-ea"/>
                <a:ea typeface="+mn-ea"/>
              </a:rPr>
              <a:t>Win7</a:t>
            </a:r>
            <a:r>
              <a:rPr lang="zh-CN" altLang="en-US" b="1" kern="0" dirty="0" smtClean="0">
                <a:solidFill>
                  <a:srgbClr val="0000CC"/>
                </a:solidFill>
                <a:latin typeface="+mn-ea"/>
                <a:ea typeface="+mn-ea"/>
              </a:rPr>
              <a:t>与宿主机</a:t>
            </a:r>
            <a:r>
              <a:rPr lang="en-US" altLang="zh-CN" b="1" kern="0" dirty="0" smtClean="0">
                <a:solidFill>
                  <a:srgbClr val="0000CC"/>
                </a:solidFill>
                <a:latin typeface="+mn-ea"/>
                <a:ea typeface="+mn-ea"/>
              </a:rPr>
              <a:t>-VMware tools</a:t>
            </a:r>
            <a:endParaRPr lang="zh-CN" altLang="en-US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892765" y="2290745"/>
            <a:ext cx="5108127" cy="4424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04933"/>
            <a:ext cx="8229600" cy="1052497"/>
          </a:xfrm>
        </p:spPr>
        <p:txBody>
          <a:bodyPr/>
          <a:lstStyle/>
          <a:p>
            <a:pPr marL="0" indent="0">
              <a:spcBef>
                <a:spcPts val="600"/>
              </a:spcBef>
              <a:buFontTx/>
              <a:buNone/>
            </a:pPr>
            <a:r>
              <a:rPr lang="en-US" altLang="zh-CN" sz="2000" dirty="0">
                <a:latin typeface="+mn-ea"/>
              </a:rPr>
              <a:t>3</a:t>
            </a:r>
            <a:r>
              <a:rPr lang="zh-CN" altLang="en-US" sz="2000" dirty="0">
                <a:latin typeface="+mn-ea"/>
              </a:rPr>
              <a:t>、在</a:t>
            </a:r>
            <a:r>
              <a:rPr lang="en-US" altLang="zh-CN" sz="2000" dirty="0">
                <a:latin typeface="+mn-ea"/>
              </a:rPr>
              <a:t>Linux</a:t>
            </a:r>
            <a:r>
              <a:rPr lang="zh-CN" altLang="en-US" sz="2000" dirty="0">
                <a:latin typeface="+mn-ea"/>
              </a:rPr>
              <a:t>系统中操作</a:t>
            </a:r>
            <a:r>
              <a:rPr lang="en-US" altLang="zh-CN" sz="2000" dirty="0">
                <a:latin typeface="+mn-ea"/>
              </a:rPr>
              <a:t>Windows</a:t>
            </a:r>
            <a:r>
              <a:rPr lang="zh-CN" altLang="en-US" sz="2000" dirty="0">
                <a:latin typeface="+mn-ea"/>
              </a:rPr>
              <a:t>系统的共享文件夹</a:t>
            </a:r>
            <a:endParaRPr lang="zh-CN" altLang="en-US" sz="2000" dirty="0">
              <a:latin typeface="+mn-ea"/>
            </a:endParaRPr>
          </a:p>
          <a:p>
            <a:pPr marL="0" indent="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+mn-ea"/>
              </a:rPr>
              <a:t>    </a:t>
            </a:r>
            <a:r>
              <a:rPr lang="zh-CN" altLang="en-US" sz="2000" b="0" dirty="0" smtClean="0">
                <a:latin typeface="+mn-ea"/>
              </a:rPr>
              <a:t>在</a:t>
            </a:r>
            <a:r>
              <a:rPr lang="en-US" altLang="zh-CN" sz="2000" b="0" dirty="0">
                <a:latin typeface="+mn-ea"/>
              </a:rPr>
              <a:t>Linux</a:t>
            </a:r>
            <a:r>
              <a:rPr lang="zh-CN" altLang="en-US" sz="2000" b="0" dirty="0">
                <a:latin typeface="+mn-ea"/>
              </a:rPr>
              <a:t>系统中，打开</a:t>
            </a:r>
            <a:r>
              <a:rPr lang="en-US" altLang="zh-CN" sz="2000" b="0" dirty="0">
                <a:latin typeface="+mn-ea"/>
              </a:rPr>
              <a:t>/</a:t>
            </a:r>
            <a:r>
              <a:rPr lang="en-US" altLang="zh-CN" sz="2000" b="0" dirty="0" err="1">
                <a:latin typeface="+mn-ea"/>
              </a:rPr>
              <a:t>mnt</a:t>
            </a:r>
            <a:r>
              <a:rPr lang="zh-CN" altLang="en-US" sz="2000" b="0" dirty="0">
                <a:latin typeface="+mn-ea"/>
              </a:rPr>
              <a:t>目录，可以看到其中存在一个</a:t>
            </a:r>
            <a:r>
              <a:rPr lang="en-US" altLang="zh-CN" sz="2000" b="0" dirty="0" err="1">
                <a:latin typeface="+mn-ea"/>
              </a:rPr>
              <a:t>hgfs</a:t>
            </a:r>
            <a:r>
              <a:rPr lang="zh-CN" altLang="en-US" sz="2000" b="0" dirty="0">
                <a:latin typeface="+mn-ea"/>
              </a:rPr>
              <a:t>目录</a:t>
            </a:r>
            <a:r>
              <a:rPr lang="zh-CN" altLang="en-US" sz="2000" b="0" dirty="0" smtClean="0">
                <a:latin typeface="+mn-ea"/>
              </a:rPr>
              <a:t>。 </a:t>
            </a:r>
            <a:endParaRPr lang="en-US" altLang="zh-CN" sz="2000" b="0" dirty="0" smtClean="0">
              <a:latin typeface="+mn-ea"/>
            </a:endParaRPr>
          </a:p>
          <a:p>
            <a:pPr marL="0" indent="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altLang="zh-CN" sz="2000" b="0" dirty="0" smtClean="0">
                <a:latin typeface="+mn-ea"/>
              </a:rPr>
              <a:t>    </a:t>
            </a:r>
            <a:r>
              <a:rPr lang="zh-CN" altLang="en-US" sz="2000" b="0" dirty="0" smtClean="0">
                <a:latin typeface="+mn-ea"/>
              </a:rPr>
              <a:t>打开</a:t>
            </a:r>
            <a:r>
              <a:rPr lang="en-US" altLang="zh-CN" sz="2000" b="0" dirty="0">
                <a:latin typeface="+mn-ea"/>
              </a:rPr>
              <a:t>/</a:t>
            </a:r>
            <a:r>
              <a:rPr lang="en-US" altLang="zh-CN" sz="2000" b="0" dirty="0" err="1">
                <a:latin typeface="+mn-ea"/>
              </a:rPr>
              <a:t>mnt</a:t>
            </a:r>
            <a:r>
              <a:rPr lang="en-US" altLang="zh-CN" sz="2000" b="0" dirty="0">
                <a:latin typeface="+mn-ea"/>
              </a:rPr>
              <a:t>/</a:t>
            </a:r>
            <a:r>
              <a:rPr lang="en-US" altLang="zh-CN" sz="2000" b="0" dirty="0" err="1">
                <a:latin typeface="+mn-ea"/>
              </a:rPr>
              <a:t>hgfs</a:t>
            </a:r>
            <a:r>
              <a:rPr lang="zh-CN" altLang="en-US" sz="2000" b="0" dirty="0">
                <a:latin typeface="+mn-ea"/>
              </a:rPr>
              <a:t>目录，可以看到</a:t>
            </a:r>
            <a:r>
              <a:rPr lang="en-US" altLang="zh-CN" sz="2000" b="0" dirty="0">
                <a:latin typeface="+mn-ea"/>
              </a:rPr>
              <a:t>Windows</a:t>
            </a:r>
            <a:r>
              <a:rPr lang="zh-CN" altLang="en-US" sz="2000" b="0" dirty="0">
                <a:latin typeface="+mn-ea"/>
              </a:rPr>
              <a:t>系统的共享文件夹。 </a:t>
            </a:r>
            <a:endParaRPr lang="zh-CN" altLang="en-US" sz="2000" b="0" dirty="0">
              <a:latin typeface="+mn-ea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28596" y="428604"/>
            <a:ext cx="6357982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b="1" dirty="0" smtClean="0">
                <a:solidFill>
                  <a:srgbClr val="0000CC"/>
                </a:solidFill>
                <a:latin typeface="+mn-ea"/>
                <a:ea typeface="+mn-ea"/>
              </a:rPr>
              <a:t>5.4.2 </a:t>
            </a:r>
            <a:r>
              <a:rPr lang="en-US" altLang="zh-CN" b="1" kern="0" dirty="0" smtClean="0">
                <a:solidFill>
                  <a:srgbClr val="0000CC"/>
                </a:solidFill>
                <a:latin typeface="+mn-ea"/>
                <a:ea typeface="+mn-ea"/>
              </a:rPr>
              <a:t>Win7</a:t>
            </a:r>
            <a:r>
              <a:rPr lang="zh-CN" altLang="en-US" b="1" kern="0" dirty="0" smtClean="0">
                <a:solidFill>
                  <a:srgbClr val="0000CC"/>
                </a:solidFill>
                <a:latin typeface="+mn-ea"/>
                <a:ea typeface="+mn-ea"/>
              </a:rPr>
              <a:t>与宿主机</a:t>
            </a:r>
            <a:r>
              <a:rPr lang="en-US" altLang="zh-CN" b="1" kern="0" dirty="0" smtClean="0">
                <a:solidFill>
                  <a:srgbClr val="0000CC"/>
                </a:solidFill>
                <a:latin typeface="+mn-ea"/>
                <a:ea typeface="+mn-ea"/>
              </a:rPr>
              <a:t>-VMware tools</a:t>
            </a:r>
            <a:endParaRPr lang="zh-CN" altLang="en-US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413668" y="3212976"/>
            <a:ext cx="6316663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14348" y="1500174"/>
            <a:ext cx="7929618" cy="342902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342900" lvl="0" indent="-342900" algn="l">
              <a:lnSpc>
                <a:spcPct val="120000"/>
              </a:lnSpc>
              <a:spcBef>
                <a:spcPts val="600"/>
              </a:spcBef>
              <a:buClr>
                <a:srgbClr val="FF0000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+mn-lt"/>
                <a:ea typeface="+mn-ea"/>
              </a:rPr>
              <a:t>5.1 </a:t>
            </a:r>
            <a:r>
              <a:rPr lang="zh-CN" altLang="en-US" sz="3200" b="1" kern="0" dirty="0" smtClean="0">
                <a:solidFill>
                  <a:srgbClr val="FF0000"/>
                </a:solidFill>
                <a:latin typeface="+mn-lt"/>
                <a:ea typeface="+mn-ea"/>
              </a:rPr>
              <a:t>嵌入式交叉编译环境介绍</a:t>
            </a:r>
            <a:endParaRPr lang="zh-CN" altLang="en-US" sz="3200" b="1" kern="0" dirty="0" smtClean="0">
              <a:solidFill>
                <a:srgbClr val="FF0000"/>
              </a:solidFill>
              <a:latin typeface="+mn-lt"/>
              <a:ea typeface="+mn-ea"/>
            </a:endParaRPr>
          </a:p>
          <a:p>
            <a:pPr marL="342900" lvl="0" indent="-342900">
              <a:lnSpc>
                <a:spcPct val="120000"/>
              </a:lnSpc>
              <a:spcBef>
                <a:spcPts val="600"/>
              </a:spcBef>
              <a:buClr>
                <a:srgbClr val="0000CC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sz="3200" b="1" kern="0" dirty="0" smtClean="0">
                <a:solidFill>
                  <a:srgbClr val="0000CC"/>
                </a:solidFill>
                <a:latin typeface="+mn-lt"/>
                <a:ea typeface="+mn-ea"/>
              </a:rPr>
              <a:t>5.2 </a:t>
            </a:r>
            <a:r>
              <a:rPr lang="zh-CN" altLang="en-US" sz="3200" b="1" kern="0" dirty="0" smtClean="0">
                <a:solidFill>
                  <a:srgbClr val="0000CC"/>
                </a:solidFill>
                <a:latin typeface="+mn-lt"/>
                <a:ea typeface="+mn-ea"/>
              </a:rPr>
              <a:t>串口的配置与使用</a:t>
            </a:r>
            <a:endParaRPr lang="zh-CN" altLang="en-US" sz="3200" b="1" kern="0" dirty="0" smtClean="0">
              <a:solidFill>
                <a:srgbClr val="0000CC"/>
              </a:solidFill>
              <a:latin typeface="+mn-lt"/>
              <a:ea typeface="+mn-ea"/>
            </a:endParaRPr>
          </a:p>
          <a:p>
            <a:pPr marL="342900" lvl="0" indent="-342900">
              <a:lnSpc>
                <a:spcPct val="120000"/>
              </a:lnSpc>
              <a:spcBef>
                <a:spcPts val="600"/>
              </a:spcBef>
              <a:buClr>
                <a:srgbClr val="0000CC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sz="3200" b="1" kern="0" dirty="0" smtClean="0">
                <a:solidFill>
                  <a:srgbClr val="0000CC"/>
                </a:solidFill>
                <a:latin typeface="+mn-lt"/>
                <a:ea typeface="+mn-ea"/>
              </a:rPr>
              <a:t>5.3 </a:t>
            </a:r>
            <a:r>
              <a:rPr lang="zh-CN" altLang="en-US" sz="3200" b="1" kern="0" dirty="0" smtClean="0">
                <a:solidFill>
                  <a:srgbClr val="0000CC"/>
                </a:solidFill>
                <a:latin typeface="+mn-lt"/>
                <a:ea typeface="+mn-ea"/>
              </a:rPr>
              <a:t>交叉编译环境的建立</a:t>
            </a:r>
            <a:endParaRPr lang="zh-CN" altLang="en-US" sz="3200" b="1" kern="0" dirty="0" smtClean="0">
              <a:solidFill>
                <a:srgbClr val="0000CC"/>
              </a:solidFill>
              <a:latin typeface="+mn-lt"/>
              <a:ea typeface="+mn-ea"/>
            </a:endParaRPr>
          </a:p>
          <a:p>
            <a:pPr marL="342900" lvl="0" indent="-342900">
              <a:lnSpc>
                <a:spcPct val="120000"/>
              </a:lnSpc>
              <a:spcBef>
                <a:spcPts val="600"/>
              </a:spcBef>
              <a:buClr>
                <a:srgbClr val="0000CC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sz="3200" b="1" kern="0" dirty="0" smtClean="0">
                <a:solidFill>
                  <a:srgbClr val="0000CC"/>
                </a:solidFill>
                <a:latin typeface="+mn-lt"/>
                <a:ea typeface="+mn-ea"/>
              </a:rPr>
              <a:t>5.4 </a:t>
            </a:r>
            <a:r>
              <a:rPr lang="en-US" altLang="zh-CN" sz="3200" b="1" kern="0" dirty="0" smtClean="0">
                <a:solidFill>
                  <a:srgbClr val="0000CC"/>
                </a:solidFill>
                <a:latin typeface="+mn-lt"/>
                <a:ea typeface="+mn-ea"/>
              </a:rPr>
              <a:t>Win7</a:t>
            </a:r>
            <a:r>
              <a:rPr lang="zh-CN" altLang="en-US" sz="3200" b="1" kern="0" dirty="0" smtClean="0">
                <a:solidFill>
                  <a:srgbClr val="0000CC"/>
                </a:solidFill>
                <a:latin typeface="+mn-lt"/>
                <a:ea typeface="+mn-ea"/>
              </a:rPr>
              <a:t>与宿主机</a:t>
            </a:r>
            <a:r>
              <a:rPr lang="en-US" altLang="zh-CN" sz="3200" b="1" kern="0" dirty="0" smtClean="0">
                <a:solidFill>
                  <a:srgbClr val="0000CC"/>
                </a:solidFill>
                <a:latin typeface="+mn-lt"/>
                <a:ea typeface="+mn-ea"/>
              </a:rPr>
              <a:t>—</a:t>
            </a:r>
            <a:r>
              <a:rPr lang="zh-CN" altLang="en-US" sz="3200" b="1" kern="0" dirty="0" smtClean="0">
                <a:solidFill>
                  <a:srgbClr val="0000CC"/>
                </a:solidFill>
                <a:latin typeface="+mn-lt"/>
                <a:ea typeface="+mn-ea"/>
              </a:rPr>
              <a:t>建立数据共享服务</a:t>
            </a:r>
            <a:endParaRPr lang="en-US" altLang="zh-CN" sz="3200" b="1" kern="0" dirty="0" smtClean="0">
              <a:solidFill>
                <a:srgbClr val="0000CC"/>
              </a:solidFill>
              <a:latin typeface="+mn-lt"/>
              <a:ea typeface="+mn-ea"/>
            </a:endParaRPr>
          </a:p>
          <a:p>
            <a:pPr marL="342900" lvl="0" indent="-342900">
              <a:lnSpc>
                <a:spcPct val="120000"/>
              </a:lnSpc>
              <a:spcBef>
                <a:spcPts val="600"/>
              </a:spcBef>
              <a:buClr>
                <a:srgbClr val="0000CC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sz="3200" b="1" kern="0" dirty="0" smtClean="0">
                <a:solidFill>
                  <a:srgbClr val="0000CC"/>
                </a:solidFill>
                <a:latin typeface="+mn-lt"/>
                <a:ea typeface="+mn-ea"/>
              </a:rPr>
              <a:t>5.</a:t>
            </a:r>
            <a:r>
              <a:rPr kumimoji="0" lang="en-US" altLang="zh-CN" sz="3200" b="1" kern="0" dirty="0" smtClean="0">
                <a:solidFill>
                  <a:srgbClr val="0000CC"/>
                </a:solidFill>
                <a:latin typeface="+mn-lt"/>
                <a:ea typeface="+mn-ea"/>
              </a:rPr>
              <a:t>5 </a:t>
            </a:r>
            <a:r>
              <a:rPr lang="zh-CN" altLang="en-US" sz="3200" b="1" kern="0" dirty="0" smtClean="0">
                <a:solidFill>
                  <a:srgbClr val="0000CC"/>
                </a:solidFill>
                <a:latin typeface="+mn-lt"/>
                <a:ea typeface="+mn-ea"/>
              </a:rPr>
              <a:t>宿主机与开发板</a:t>
            </a:r>
            <a:r>
              <a:rPr lang="en-US" altLang="zh-CN" sz="3200" b="1" kern="0" dirty="0" smtClean="0">
                <a:solidFill>
                  <a:srgbClr val="0000CC"/>
                </a:solidFill>
                <a:latin typeface="+mn-lt"/>
                <a:ea typeface="+mn-ea"/>
              </a:rPr>
              <a:t>—</a:t>
            </a:r>
            <a:r>
              <a:rPr lang="zh-CN" altLang="en-US" sz="3200" b="1" kern="0" dirty="0" smtClean="0">
                <a:solidFill>
                  <a:srgbClr val="0000CC"/>
                </a:solidFill>
                <a:latin typeface="+mn-lt"/>
                <a:ea typeface="+mn-ea"/>
              </a:rPr>
              <a:t>建立数据共享服务</a:t>
            </a:r>
            <a:endParaRPr kumimoji="0" lang="en-US" altLang="zh-CN" sz="3200" b="1" kern="0" dirty="0" smtClean="0">
              <a:solidFill>
                <a:srgbClr val="0000CC"/>
              </a:solidFill>
              <a:latin typeface="+mn-lt"/>
              <a:ea typeface="+mn-ea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black">
          <a:xfrm>
            <a:off x="357158" y="285728"/>
            <a:ext cx="7572428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 eaLnBrk="0" hangingPunct="0"/>
            <a:r>
              <a:rPr lang="zh-CN" altLang="en-US" sz="3600" b="1" kern="0" dirty="0" smtClean="0">
                <a:solidFill>
                  <a:srgbClr val="0000CC"/>
                </a:solidFill>
                <a:latin typeface="+mn-ea"/>
                <a:ea typeface="+mn-ea"/>
                <a:cs typeface="+mj-cs"/>
              </a:rPr>
              <a:t>第</a:t>
            </a:r>
            <a:r>
              <a:rPr lang="en-US" altLang="zh-CN" sz="3600" b="1" kern="0" dirty="0" smtClean="0">
                <a:solidFill>
                  <a:srgbClr val="0000CC"/>
                </a:solidFill>
                <a:latin typeface="+mn-ea"/>
                <a:ea typeface="+mn-ea"/>
                <a:cs typeface="+mj-cs"/>
              </a:rPr>
              <a:t>7</a:t>
            </a:r>
            <a:r>
              <a:rPr lang="zh-CN" altLang="en-US" sz="3600" b="1" kern="0" dirty="0" smtClean="0">
                <a:solidFill>
                  <a:srgbClr val="0000CC"/>
                </a:solidFill>
                <a:latin typeface="+mn-ea"/>
                <a:ea typeface="+mn-ea"/>
                <a:cs typeface="+mj-cs"/>
              </a:rPr>
              <a:t>讲 嵌入式系统开发环境建立</a:t>
            </a:r>
            <a:endParaRPr lang="zh-CN" altLang="en-US" sz="3600" b="1" kern="0" dirty="0" smtClean="0">
              <a:solidFill>
                <a:srgbClr val="0000CC"/>
              </a:solidFill>
              <a:latin typeface="+mn-ea"/>
              <a:ea typeface="+mn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539750" y="2098675"/>
            <a:ext cx="7501255" cy="4051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l">
              <a:lnSpc>
                <a:spcPct val="150000"/>
              </a:lnSpc>
              <a:spcBef>
                <a:spcPts val="1200"/>
              </a:spcBef>
            </a:pPr>
            <a:r>
              <a:rPr kumimoji="0" lang="zh-CN" altLang="en-US" sz="2400" b="1" kern="0" dirty="0" smtClean="0">
                <a:latin typeface="+mj-lt"/>
                <a:ea typeface="+mj-ea"/>
                <a:cs typeface="+mj-cs"/>
              </a:rPr>
              <a:t>    </a:t>
            </a:r>
            <a:r>
              <a:rPr kumimoji="0" lang="zh-CN" altLang="en-US" sz="2400" b="1" kern="0" dirty="0" smtClean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（</a:t>
            </a:r>
            <a:r>
              <a:rPr kumimoji="0" lang="en-US" altLang="zh-CN" sz="2400" b="1" kern="0" dirty="0" smtClean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1</a:t>
            </a:r>
            <a:r>
              <a:rPr kumimoji="0" lang="zh-CN" altLang="en-US" sz="2400" b="1" kern="0" dirty="0" smtClean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）</a:t>
            </a:r>
            <a:r>
              <a:rPr kumimoji="0" lang="zh-CN" altLang="zh-CN" sz="2400" b="1" kern="0" dirty="0" smtClean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安装一台装有</a:t>
            </a:r>
            <a:r>
              <a:rPr lang="zh-CN" altLang="en-US" sz="2400" b="1" kern="0" dirty="0" smtClean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指令</a:t>
            </a:r>
            <a:r>
              <a:rPr kumimoji="0" lang="zh-CN" altLang="zh-CN" sz="2400" b="1" kern="0" dirty="0" smtClean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操作系统的</a:t>
            </a:r>
            <a:r>
              <a:rPr kumimoji="0" lang="en-US" altLang="zh-CN" sz="2400" b="1" kern="0" dirty="0" smtClean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PC</a:t>
            </a:r>
            <a:r>
              <a:rPr kumimoji="0" lang="zh-CN" altLang="zh-CN" sz="2400" b="1" kern="0" dirty="0" smtClean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机</a:t>
            </a:r>
            <a:r>
              <a:rPr lang="zh-CN" altLang="en-US" sz="2400" b="1" kern="0" dirty="0" smtClean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称</a:t>
            </a:r>
            <a:r>
              <a:rPr kumimoji="0" lang="zh-CN" altLang="zh-CN" sz="2400" b="1" kern="0" dirty="0" smtClean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作</a:t>
            </a:r>
            <a:r>
              <a:rPr kumimoji="0" lang="zh-CN" altLang="zh-CN" sz="2400" b="1" kern="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宿主开发机</a:t>
            </a:r>
            <a:r>
              <a:rPr kumimoji="0" lang="zh-CN" altLang="zh-CN" sz="2400" b="1" kern="0" dirty="0" smtClean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，</a:t>
            </a:r>
            <a:r>
              <a:rPr kumimoji="0" lang="zh-CN" altLang="zh-CN" sz="2400" b="1" kern="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宿主机器</a:t>
            </a:r>
            <a:r>
              <a:rPr kumimoji="0" lang="zh-CN" altLang="zh-CN" sz="2400" b="1" kern="0" dirty="0" smtClean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在硬件上需具备标准串口、并口和网口，对于嵌入式</a:t>
            </a:r>
            <a:r>
              <a:rPr kumimoji="0" lang="en-US" altLang="zh-CN" sz="2400" b="1" kern="0" dirty="0" smtClean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Linux</a:t>
            </a:r>
            <a:r>
              <a:rPr kumimoji="0" lang="zh-CN" altLang="zh-CN" sz="2400" b="1" kern="0" dirty="0" smtClean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，宿主机上的操作系统可以是</a:t>
            </a:r>
            <a:r>
              <a:rPr kumimoji="0" lang="en-US" altLang="zh-CN" sz="2400" b="1" kern="0" dirty="0" err="1" smtClean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Redhat</a:t>
            </a:r>
            <a:r>
              <a:rPr kumimoji="0" lang="en-US" altLang="zh-CN" sz="2400" b="1" kern="0" dirty="0" smtClean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 Linux</a:t>
            </a:r>
            <a:r>
              <a:rPr kumimoji="0" lang="zh-CN" altLang="zh-CN" sz="2400" b="1" kern="0" dirty="0" smtClean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、</a:t>
            </a:r>
            <a:r>
              <a:rPr kumimoji="0" lang="en-US" altLang="zh-CN" sz="2400" b="1" kern="0" dirty="0" smtClean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fedora</a:t>
            </a:r>
            <a:r>
              <a:rPr kumimoji="0" lang="zh-CN" altLang="zh-CN" sz="2400" b="1" kern="0" dirty="0" smtClean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、</a:t>
            </a:r>
            <a:r>
              <a:rPr kumimoji="0" lang="en-US" altLang="zh-CN" sz="2400" b="1" kern="0" dirty="0" err="1" smtClean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ubuntu</a:t>
            </a:r>
            <a:r>
              <a:rPr kumimoji="0" lang="zh-CN" altLang="zh-CN" sz="2400" b="1" kern="0" dirty="0" smtClean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等，这里我们使用</a:t>
            </a:r>
            <a:r>
              <a:rPr kumimoji="0" lang="en-US" altLang="zh-CN" sz="2400" b="1" kern="0" dirty="0" err="1" smtClean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Redhat</a:t>
            </a:r>
            <a:r>
              <a:rPr kumimoji="0" lang="en-US" altLang="zh-CN" sz="2400" b="1" kern="0" dirty="0" smtClean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 Linux 9.0 </a:t>
            </a:r>
            <a:r>
              <a:rPr kumimoji="0" lang="zh-CN" altLang="zh-CN" sz="2400" b="1" kern="0" dirty="0" smtClean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作为宿主机的操作系统。</a:t>
            </a:r>
            <a:endParaRPr kumimoji="0" lang="zh-CN" altLang="zh-CN" sz="2400" b="1" kern="0" dirty="0" smtClean="0">
              <a:solidFill>
                <a:srgbClr val="0000CC"/>
              </a:solidFill>
              <a:latin typeface="+mj-lt"/>
              <a:ea typeface="+mj-ea"/>
              <a:cs typeface="+mj-cs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</a:pPr>
            <a:r>
              <a:rPr kumimoji="0" lang="zh-CN" altLang="en-US" sz="2400" b="1" kern="0" dirty="0" smtClean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    （</a:t>
            </a:r>
            <a:r>
              <a:rPr kumimoji="0" lang="en-US" altLang="zh-CN" sz="2400" b="1" kern="0" dirty="0" smtClean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2</a:t>
            </a:r>
            <a:r>
              <a:rPr kumimoji="0" lang="zh-CN" altLang="en-US" sz="2400" b="1" kern="0" dirty="0" smtClean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）</a:t>
            </a:r>
            <a:r>
              <a:rPr kumimoji="0" lang="zh-CN" altLang="zh-CN" sz="2400" b="1" kern="0" dirty="0" smtClean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检测</a:t>
            </a:r>
            <a:r>
              <a:rPr kumimoji="0" lang="zh-CN" altLang="zh-CN" sz="2400" b="1" kern="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目标机</a:t>
            </a:r>
            <a:r>
              <a:rPr kumimoji="0" lang="zh-CN" altLang="zh-CN" sz="2400" b="1" kern="0" dirty="0" smtClean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与</a:t>
            </a:r>
            <a:r>
              <a:rPr kumimoji="0" lang="zh-CN" altLang="zh-CN" sz="2400" b="1" kern="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宿主机</a:t>
            </a:r>
            <a:r>
              <a:rPr kumimoji="0" lang="zh-CN" altLang="zh-CN" sz="2400" b="1" kern="0" dirty="0" smtClean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的连接，通过串口、网络接口、</a:t>
            </a:r>
            <a:r>
              <a:rPr kumimoji="0" lang="en-US" altLang="zh-CN" sz="2400" b="1" kern="0" dirty="0" smtClean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USB</a:t>
            </a:r>
            <a:r>
              <a:rPr kumimoji="0" lang="zh-CN" altLang="en-US" sz="2400" b="1" kern="0" dirty="0" smtClean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等</a:t>
            </a:r>
            <a:r>
              <a:rPr kumimoji="0" lang="zh-CN" altLang="zh-CN" sz="2400" b="1" kern="0" dirty="0" smtClean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实现通信，查看目标机系统的内容。</a:t>
            </a:r>
            <a:endParaRPr kumimoji="0" lang="zh-CN" altLang="zh-CN" sz="2400" b="1" kern="0" dirty="0" smtClean="0">
              <a:solidFill>
                <a:srgbClr val="0000CC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28596" y="428604"/>
            <a:ext cx="5605450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sz="3200" b="1" dirty="0" smtClean="0">
                <a:solidFill>
                  <a:srgbClr val="0000CC"/>
                </a:solidFill>
                <a:latin typeface="+mn-ea"/>
                <a:ea typeface="+mn-ea"/>
              </a:rPr>
              <a:t>5.1 </a:t>
            </a:r>
            <a:r>
              <a:rPr lang="zh-CN" altLang="en-US" sz="3200" b="1" dirty="0" smtClean="0">
                <a:solidFill>
                  <a:srgbClr val="0000CC"/>
                </a:solidFill>
                <a:latin typeface="+mn-ea"/>
                <a:ea typeface="+mn-ea"/>
              </a:rPr>
              <a:t>嵌入式交叉编译环境介绍</a:t>
            </a:r>
            <a:endParaRPr lang="zh-CN" altLang="en-US" sz="3200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black">
          <a:xfrm>
            <a:off x="714348" y="1304916"/>
            <a:ext cx="4429156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 algn="ctr" eaLnBrk="0" hangingPunct="0">
              <a:defRPr/>
            </a:pPr>
            <a:r>
              <a:rPr lang="en-US" altLang="zh-CN" b="1" kern="0" dirty="0" smtClean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1.</a:t>
            </a:r>
            <a:r>
              <a:rPr lang="zh-CN" altLang="en-US" b="1" kern="0" dirty="0" smtClean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交叉编译环境的构建过程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714348" y="2055718"/>
            <a:ext cx="7643866" cy="35878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l">
              <a:lnSpc>
                <a:spcPct val="150000"/>
              </a:lnSpc>
              <a:spcBef>
                <a:spcPts val="1200"/>
              </a:spcBef>
            </a:pPr>
            <a:r>
              <a:rPr kumimoji="0" lang="zh-CN" altLang="en-US" sz="2400" b="1" kern="0" dirty="0" smtClean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    （</a:t>
            </a:r>
            <a:r>
              <a:rPr kumimoji="0" lang="en-US" altLang="zh-CN" sz="2400" b="1" kern="0" dirty="0" smtClean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3</a:t>
            </a:r>
            <a:r>
              <a:rPr kumimoji="0" lang="zh-CN" altLang="en-US" sz="2400" b="1" kern="0" dirty="0" smtClean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）在</a:t>
            </a:r>
            <a:r>
              <a:rPr kumimoji="0" lang="zh-CN" altLang="en-US" sz="2400" b="1" kern="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宿主机</a:t>
            </a:r>
            <a:r>
              <a:rPr kumimoji="0" lang="zh-CN" altLang="en-US" sz="2400" b="1" kern="0" dirty="0" smtClean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上建立交叉编译环境。利用</a:t>
            </a:r>
            <a:r>
              <a:rPr kumimoji="0" lang="en-US" altLang="zh-CN" sz="2400" b="1" kern="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GNU </a:t>
            </a:r>
            <a:r>
              <a:rPr kumimoji="0" lang="zh-CN" altLang="en-US" sz="2400" b="1" kern="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编译器的交叉编辑工具链，生成可在</a:t>
            </a:r>
            <a:r>
              <a:rPr kumimoji="0" lang="en-US" altLang="zh-CN" sz="2400" b="1" kern="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ARM</a:t>
            </a:r>
            <a:r>
              <a:rPr kumimoji="0" lang="zh-CN" altLang="en-US" sz="2400" b="1" kern="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系统架构上执行的二进制可执行程序</a:t>
            </a:r>
            <a:r>
              <a:rPr kumimoji="0" lang="zh-CN" altLang="en-US" sz="2400" b="1" kern="0" dirty="0" smtClean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。</a:t>
            </a:r>
            <a:endParaRPr kumimoji="0" lang="zh-CN" altLang="en-US" sz="2400" b="1" kern="0" dirty="0" smtClean="0">
              <a:solidFill>
                <a:srgbClr val="0000CC"/>
              </a:solidFill>
              <a:latin typeface="+mj-lt"/>
              <a:ea typeface="+mj-ea"/>
              <a:cs typeface="+mj-cs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</a:pPr>
            <a:r>
              <a:rPr kumimoji="0" lang="zh-CN" altLang="en-US" sz="2400" b="1" kern="0" dirty="0" smtClean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    （</a:t>
            </a:r>
            <a:r>
              <a:rPr kumimoji="0" lang="en-US" altLang="zh-CN" sz="2400" b="1" kern="0" dirty="0" smtClean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4</a:t>
            </a:r>
            <a:r>
              <a:rPr kumimoji="0" lang="zh-CN" altLang="en-US" sz="2400" b="1" kern="0" dirty="0" smtClean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）实现</a:t>
            </a:r>
            <a:r>
              <a:rPr kumimoji="0" lang="zh-CN" altLang="en-US" sz="2400" b="1" kern="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目标机</a:t>
            </a:r>
            <a:r>
              <a:rPr kumimoji="0" lang="zh-CN" altLang="en-US" sz="2400" b="1" kern="0" dirty="0" smtClean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与</a:t>
            </a:r>
            <a:r>
              <a:rPr kumimoji="0" lang="zh-CN" altLang="en-US" sz="2400" b="1" kern="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宿主机</a:t>
            </a:r>
            <a:r>
              <a:rPr kumimoji="0" lang="zh-CN" altLang="en-US" sz="2400" b="1" kern="0" dirty="0" smtClean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之间文件的传输。设置同一段的网络，通过</a:t>
            </a:r>
            <a:r>
              <a:rPr kumimoji="0" lang="en-US" altLang="zh-CN" sz="2400" b="1" kern="0" dirty="0" err="1" smtClean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nfs</a:t>
            </a:r>
            <a:r>
              <a:rPr kumimoji="0" lang="zh-CN" altLang="en-US" sz="2400" b="1" kern="0" dirty="0" smtClean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网络文件共享文件，</a:t>
            </a:r>
            <a:r>
              <a:rPr kumimoji="0" lang="en-US" altLang="zh-CN" sz="2400" b="1" kern="0" dirty="0" smtClean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FTP</a:t>
            </a:r>
            <a:r>
              <a:rPr kumimoji="0" lang="zh-CN" altLang="en-US" sz="2400" b="1" kern="0" dirty="0" smtClean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网络传输上传下载文件。</a:t>
            </a:r>
            <a:endParaRPr kumimoji="0" lang="zh-CN" altLang="en-US" sz="2400" b="1" kern="0" dirty="0" smtClean="0">
              <a:solidFill>
                <a:srgbClr val="0000CC"/>
              </a:solidFill>
              <a:latin typeface="+mj-lt"/>
              <a:ea typeface="+mj-ea"/>
              <a:cs typeface="+mj-cs"/>
            </a:endParaRP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kumimoji="0" lang="zh-CN" altLang="en-US" sz="2400" b="1" kern="0" dirty="0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    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28596" y="428604"/>
            <a:ext cx="5605450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sz="3200" b="1" dirty="0" smtClean="0">
                <a:solidFill>
                  <a:srgbClr val="0000CC"/>
                </a:solidFill>
                <a:latin typeface="+mn-ea"/>
                <a:ea typeface="+mn-ea"/>
              </a:rPr>
              <a:t>5.1 </a:t>
            </a:r>
            <a:r>
              <a:rPr lang="zh-CN" altLang="en-US" sz="3200" b="1" dirty="0" smtClean="0">
                <a:solidFill>
                  <a:srgbClr val="0000CC"/>
                </a:solidFill>
                <a:latin typeface="+mn-ea"/>
                <a:ea typeface="+mn-ea"/>
              </a:rPr>
              <a:t>嵌入式交叉编译环境介绍</a:t>
            </a:r>
            <a:endParaRPr lang="zh-CN" altLang="en-US" sz="3200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black">
          <a:xfrm>
            <a:off x="714348" y="1304916"/>
            <a:ext cx="4429156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 algn="ctr" eaLnBrk="0" hangingPunct="0">
              <a:defRPr/>
            </a:pPr>
            <a:r>
              <a:rPr lang="en-US" altLang="zh-CN" b="1" kern="0" dirty="0" smtClean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1.</a:t>
            </a:r>
            <a:r>
              <a:rPr lang="zh-CN" altLang="en-US" b="1" kern="0" dirty="0" smtClean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交叉编译环境的构建过程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28596" y="428604"/>
            <a:ext cx="5605450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sz="3200" b="1" dirty="0" smtClean="0">
                <a:solidFill>
                  <a:srgbClr val="0000CC"/>
                </a:solidFill>
                <a:latin typeface="+mn-ea"/>
                <a:ea typeface="+mn-ea"/>
              </a:rPr>
              <a:t>5.1 </a:t>
            </a:r>
            <a:r>
              <a:rPr lang="zh-CN" altLang="en-US" sz="3200" b="1" dirty="0" smtClean="0">
                <a:solidFill>
                  <a:srgbClr val="0000CC"/>
                </a:solidFill>
                <a:latin typeface="+mn-ea"/>
                <a:ea typeface="+mn-ea"/>
              </a:rPr>
              <a:t>嵌入式交叉编译环境介绍</a:t>
            </a:r>
            <a:endParaRPr lang="zh-CN" altLang="en-US" sz="3200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black">
          <a:xfrm>
            <a:off x="714348" y="1304916"/>
            <a:ext cx="2000264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 eaLnBrk="0" hangingPunct="0">
              <a:defRPr/>
            </a:pPr>
            <a:r>
              <a:rPr lang="en-US" altLang="zh-CN" b="1" kern="0" dirty="0" smtClean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2.</a:t>
            </a:r>
            <a:r>
              <a:rPr lang="zh-CN" altLang="en-US" b="1" kern="0" dirty="0" smtClean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硬件连接</a:t>
            </a:r>
            <a:endParaRPr kumimoji="0" lang="zh-CN" altLang="en-US" b="1" i="0" kern="0" cap="none" spc="0" normalizeH="0" baseline="0" noProof="0" dirty="0">
              <a:solidFill>
                <a:srgbClr val="0000CC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57224" y="1863541"/>
            <a:ext cx="7643866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000CC"/>
                </a:solidFill>
                <a:latin typeface="+mn-ea"/>
                <a:ea typeface="+mn-ea"/>
              </a:rPr>
              <a:t>用</a:t>
            </a:r>
            <a:r>
              <a:rPr lang="en-US" altLang="zh-CN" sz="2400" dirty="0" smtClean="0">
                <a:solidFill>
                  <a:srgbClr val="0000CC"/>
                </a:solidFill>
                <a:latin typeface="+mn-ea"/>
                <a:ea typeface="+mn-ea"/>
              </a:rPr>
              <a:t>JTAG</a:t>
            </a:r>
            <a:r>
              <a:rPr lang="zh-CN" altLang="en-US" sz="2400" dirty="0" smtClean="0">
                <a:solidFill>
                  <a:srgbClr val="0000CC"/>
                </a:solidFill>
                <a:latin typeface="+mn-ea"/>
                <a:ea typeface="+mn-ea"/>
              </a:rPr>
              <a:t>、串口、网线等线缆将目标</a:t>
            </a:r>
            <a:r>
              <a:rPr lang="zh-CN" altLang="en-US" sz="2400" dirty="0" smtClean="0">
                <a:solidFill>
                  <a:srgbClr val="0000CC"/>
                </a:solidFill>
                <a:latin typeface="+mn-ea"/>
                <a:ea typeface="+mn-ea"/>
              </a:rPr>
              <a:t>机与主机相连。</a:t>
            </a:r>
            <a:endParaRPr lang="zh-CN" altLang="en-US" sz="2400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  <p:pic>
        <p:nvPicPr>
          <p:cNvPr id="2" name="图片 -214748257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59840" y="2348865"/>
            <a:ext cx="6327775" cy="42906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28596" y="428604"/>
            <a:ext cx="5605450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sz="3200" b="1" dirty="0" smtClean="0">
                <a:solidFill>
                  <a:srgbClr val="0000CC"/>
                </a:solidFill>
                <a:latin typeface="+mn-ea"/>
                <a:ea typeface="+mn-ea"/>
              </a:rPr>
              <a:t>5.1 </a:t>
            </a:r>
            <a:r>
              <a:rPr lang="zh-CN" altLang="en-US" sz="3200" b="1" dirty="0" smtClean="0">
                <a:solidFill>
                  <a:srgbClr val="0000CC"/>
                </a:solidFill>
                <a:latin typeface="+mn-ea"/>
                <a:ea typeface="+mn-ea"/>
              </a:rPr>
              <a:t>嵌入式交叉编译环境介绍</a:t>
            </a:r>
            <a:endParaRPr lang="zh-CN" altLang="en-US" sz="3200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black">
          <a:xfrm>
            <a:off x="714348" y="1162040"/>
            <a:ext cx="1785950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 algn="ctr" eaLnBrk="0" hangingPunct="0">
              <a:defRPr/>
            </a:pPr>
            <a:r>
              <a:rPr lang="en-US" altLang="zh-CN" b="1" kern="0" dirty="0" smtClean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3.</a:t>
            </a:r>
            <a:r>
              <a:rPr lang="zh-CN" altLang="en-US" b="1" kern="0" dirty="0" smtClean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虚拟机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795" y="1812925"/>
            <a:ext cx="7016115" cy="4939030"/>
          </a:xfrm>
          <a:prstGeom prst="rect">
            <a:avLst/>
          </a:prstGeom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14348" y="1500174"/>
            <a:ext cx="7929618" cy="342902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342900" lvl="0" indent="-342900" algn="l">
              <a:lnSpc>
                <a:spcPct val="120000"/>
              </a:lnSpc>
              <a:spcBef>
                <a:spcPts val="600"/>
              </a:spcBef>
              <a:buClr>
                <a:srgbClr val="0000CC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sz="3200" b="1" kern="0" dirty="0" smtClean="0">
                <a:solidFill>
                  <a:srgbClr val="0000CC"/>
                </a:solidFill>
                <a:latin typeface="+mn-lt"/>
                <a:ea typeface="+mn-ea"/>
              </a:rPr>
              <a:t>5.1 </a:t>
            </a:r>
            <a:r>
              <a:rPr lang="zh-CN" altLang="en-US" sz="3200" b="1" kern="0" dirty="0" smtClean="0">
                <a:solidFill>
                  <a:srgbClr val="0000CC"/>
                </a:solidFill>
                <a:latin typeface="+mn-lt"/>
                <a:ea typeface="+mn-ea"/>
              </a:rPr>
              <a:t>嵌入式交叉编译环境介绍</a:t>
            </a:r>
            <a:endParaRPr lang="zh-CN" altLang="en-US" sz="3200" b="1" kern="0" dirty="0" smtClean="0">
              <a:solidFill>
                <a:srgbClr val="0000CC"/>
              </a:solidFill>
              <a:latin typeface="+mn-lt"/>
              <a:ea typeface="+mn-ea"/>
            </a:endParaRPr>
          </a:p>
          <a:p>
            <a:pPr marL="342900" lvl="0" indent="-342900">
              <a:lnSpc>
                <a:spcPct val="120000"/>
              </a:lnSpc>
              <a:spcBef>
                <a:spcPts val="600"/>
              </a:spcBef>
              <a:buClr>
                <a:srgbClr val="FF0000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+mn-lt"/>
                <a:ea typeface="+mn-ea"/>
              </a:rPr>
              <a:t>5.2 </a:t>
            </a:r>
            <a:r>
              <a:rPr lang="zh-CN" altLang="en-US" sz="3200" b="1" kern="0" dirty="0" smtClean="0">
                <a:solidFill>
                  <a:srgbClr val="FF0000"/>
                </a:solidFill>
                <a:latin typeface="+mn-lt"/>
                <a:ea typeface="+mn-ea"/>
              </a:rPr>
              <a:t>串口的配置与使用</a:t>
            </a:r>
            <a:endParaRPr lang="zh-CN" altLang="en-US" sz="3200" b="1" kern="0" dirty="0" smtClean="0">
              <a:solidFill>
                <a:srgbClr val="FF0000"/>
              </a:solidFill>
              <a:latin typeface="+mn-lt"/>
              <a:ea typeface="+mn-ea"/>
            </a:endParaRPr>
          </a:p>
          <a:p>
            <a:pPr marL="342900" lvl="0" indent="-342900">
              <a:lnSpc>
                <a:spcPct val="120000"/>
              </a:lnSpc>
              <a:spcBef>
                <a:spcPts val="600"/>
              </a:spcBef>
              <a:buClr>
                <a:srgbClr val="0000CC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sz="3200" b="1" kern="0" dirty="0" smtClean="0">
                <a:solidFill>
                  <a:srgbClr val="0000CC"/>
                </a:solidFill>
                <a:latin typeface="+mn-lt"/>
                <a:ea typeface="+mn-ea"/>
              </a:rPr>
              <a:t>5.3 </a:t>
            </a:r>
            <a:r>
              <a:rPr lang="zh-CN" altLang="en-US" sz="3200" b="1" kern="0" dirty="0" smtClean="0">
                <a:solidFill>
                  <a:srgbClr val="0000CC"/>
                </a:solidFill>
                <a:latin typeface="+mn-lt"/>
                <a:ea typeface="+mn-ea"/>
              </a:rPr>
              <a:t>交叉编译环境的建立</a:t>
            </a:r>
            <a:endParaRPr lang="zh-CN" altLang="en-US" sz="3200" b="1" kern="0" dirty="0" smtClean="0">
              <a:solidFill>
                <a:srgbClr val="0000CC"/>
              </a:solidFill>
              <a:latin typeface="+mn-lt"/>
              <a:ea typeface="+mn-ea"/>
            </a:endParaRPr>
          </a:p>
          <a:p>
            <a:pPr marL="342900" lvl="0" indent="-342900">
              <a:lnSpc>
                <a:spcPct val="120000"/>
              </a:lnSpc>
              <a:spcBef>
                <a:spcPts val="600"/>
              </a:spcBef>
              <a:buClr>
                <a:srgbClr val="0000CC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sz="3200" b="1" kern="0" dirty="0" smtClean="0">
                <a:solidFill>
                  <a:srgbClr val="0000CC"/>
                </a:solidFill>
                <a:latin typeface="+mn-lt"/>
                <a:ea typeface="+mn-ea"/>
              </a:rPr>
              <a:t>5.4 </a:t>
            </a:r>
            <a:r>
              <a:rPr lang="en-US" altLang="zh-CN" sz="3200" b="1" kern="0" dirty="0" smtClean="0">
                <a:solidFill>
                  <a:srgbClr val="0000CC"/>
                </a:solidFill>
                <a:latin typeface="+mn-lt"/>
                <a:ea typeface="+mn-ea"/>
              </a:rPr>
              <a:t>Win7</a:t>
            </a:r>
            <a:r>
              <a:rPr lang="zh-CN" altLang="en-US" sz="3200" b="1" kern="0" dirty="0" smtClean="0">
                <a:solidFill>
                  <a:srgbClr val="0000CC"/>
                </a:solidFill>
                <a:latin typeface="+mn-lt"/>
                <a:ea typeface="+mn-ea"/>
              </a:rPr>
              <a:t>与宿主机</a:t>
            </a:r>
            <a:r>
              <a:rPr lang="en-US" altLang="zh-CN" sz="3200" b="1" kern="0" dirty="0" smtClean="0">
                <a:solidFill>
                  <a:srgbClr val="0000CC"/>
                </a:solidFill>
                <a:latin typeface="+mn-lt"/>
                <a:ea typeface="+mn-ea"/>
              </a:rPr>
              <a:t>—</a:t>
            </a:r>
            <a:r>
              <a:rPr lang="zh-CN" altLang="en-US" sz="3200" b="1" kern="0" dirty="0" smtClean="0">
                <a:solidFill>
                  <a:srgbClr val="0000CC"/>
                </a:solidFill>
                <a:latin typeface="+mn-lt"/>
                <a:ea typeface="+mn-ea"/>
              </a:rPr>
              <a:t>建立数据共享服务</a:t>
            </a:r>
            <a:endParaRPr lang="en-US" altLang="zh-CN" sz="3200" b="1" kern="0" dirty="0" smtClean="0">
              <a:solidFill>
                <a:srgbClr val="0000CC"/>
              </a:solidFill>
              <a:latin typeface="+mn-lt"/>
              <a:ea typeface="+mn-ea"/>
            </a:endParaRPr>
          </a:p>
          <a:p>
            <a:pPr marL="342900" lvl="0" indent="-342900">
              <a:lnSpc>
                <a:spcPct val="120000"/>
              </a:lnSpc>
              <a:spcBef>
                <a:spcPts val="600"/>
              </a:spcBef>
              <a:buClr>
                <a:srgbClr val="0000CC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sz="3200" b="1" kern="0" dirty="0" smtClean="0">
                <a:solidFill>
                  <a:srgbClr val="0000CC"/>
                </a:solidFill>
                <a:latin typeface="+mn-lt"/>
                <a:ea typeface="+mn-ea"/>
              </a:rPr>
              <a:t>5.</a:t>
            </a:r>
            <a:r>
              <a:rPr kumimoji="0" lang="en-US" altLang="zh-CN" sz="3200" b="1" kern="0" dirty="0" smtClean="0">
                <a:solidFill>
                  <a:srgbClr val="0000CC"/>
                </a:solidFill>
                <a:latin typeface="+mn-lt"/>
                <a:ea typeface="+mn-ea"/>
              </a:rPr>
              <a:t>5 </a:t>
            </a:r>
            <a:r>
              <a:rPr lang="zh-CN" altLang="en-US" sz="3200" b="1" kern="0" dirty="0" smtClean="0">
                <a:solidFill>
                  <a:srgbClr val="0000CC"/>
                </a:solidFill>
                <a:latin typeface="+mn-lt"/>
                <a:ea typeface="+mn-ea"/>
              </a:rPr>
              <a:t>宿主机与开发板</a:t>
            </a:r>
            <a:r>
              <a:rPr lang="en-US" altLang="zh-CN" sz="3200" b="1" kern="0" dirty="0" smtClean="0">
                <a:solidFill>
                  <a:srgbClr val="0000CC"/>
                </a:solidFill>
                <a:latin typeface="+mn-lt"/>
                <a:ea typeface="+mn-ea"/>
              </a:rPr>
              <a:t>—</a:t>
            </a:r>
            <a:r>
              <a:rPr lang="zh-CN" altLang="en-US" sz="3200" b="1" kern="0" dirty="0" smtClean="0">
                <a:solidFill>
                  <a:srgbClr val="0000CC"/>
                </a:solidFill>
                <a:latin typeface="+mn-lt"/>
                <a:ea typeface="+mn-ea"/>
              </a:rPr>
              <a:t>建立数据共享服务</a:t>
            </a:r>
            <a:endParaRPr kumimoji="0" lang="en-US" altLang="zh-CN" sz="3200" b="1" kern="0" dirty="0" smtClean="0">
              <a:solidFill>
                <a:srgbClr val="0000CC"/>
              </a:solidFill>
              <a:latin typeface="+mn-lt"/>
              <a:ea typeface="+mn-ea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black">
          <a:xfrm>
            <a:off x="357158" y="285728"/>
            <a:ext cx="7572428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 eaLnBrk="0" hangingPunct="0"/>
            <a:r>
              <a:rPr lang="zh-CN" altLang="en-US" sz="3600" b="1" kern="0" dirty="0" smtClean="0">
                <a:solidFill>
                  <a:srgbClr val="0000CC"/>
                </a:solidFill>
                <a:latin typeface="+mn-ea"/>
                <a:ea typeface="+mn-ea"/>
                <a:cs typeface="+mj-cs"/>
              </a:rPr>
              <a:t>第</a:t>
            </a:r>
            <a:r>
              <a:rPr lang="en-US" altLang="zh-CN" sz="3600" b="1" kern="0" dirty="0" smtClean="0">
                <a:solidFill>
                  <a:srgbClr val="0000CC"/>
                </a:solidFill>
                <a:latin typeface="+mn-ea"/>
                <a:ea typeface="+mn-ea"/>
                <a:cs typeface="+mj-cs"/>
              </a:rPr>
              <a:t>7</a:t>
            </a:r>
            <a:r>
              <a:rPr lang="zh-CN" altLang="en-US" sz="3600" b="1" kern="0" dirty="0" smtClean="0">
                <a:solidFill>
                  <a:srgbClr val="0000CC"/>
                </a:solidFill>
                <a:latin typeface="+mn-ea"/>
                <a:ea typeface="+mn-ea"/>
                <a:cs typeface="+mj-cs"/>
              </a:rPr>
              <a:t>讲 嵌入式系统开发环境建立</a:t>
            </a:r>
            <a:endParaRPr lang="zh-CN" altLang="en-US" sz="3600" b="1" kern="0" dirty="0" smtClean="0">
              <a:solidFill>
                <a:srgbClr val="0000CC"/>
              </a:solidFill>
              <a:latin typeface="+mn-ea"/>
              <a:ea typeface="+mn-ea"/>
              <a:cs typeface="+mj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14348" y="1500174"/>
            <a:ext cx="7929618" cy="342902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342900" lvl="0" indent="-342900" algn="l">
              <a:lnSpc>
                <a:spcPct val="120000"/>
              </a:lnSpc>
              <a:spcBef>
                <a:spcPts val="600"/>
              </a:spcBef>
              <a:buClr>
                <a:srgbClr val="0000CC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sz="3200" b="1" kern="0" dirty="0" smtClean="0">
                <a:solidFill>
                  <a:srgbClr val="0000CC"/>
                </a:solidFill>
                <a:latin typeface="+mn-lt"/>
                <a:ea typeface="+mn-ea"/>
              </a:rPr>
              <a:t>5.1 </a:t>
            </a:r>
            <a:r>
              <a:rPr lang="zh-CN" altLang="en-US" sz="3200" b="1" kern="0" dirty="0" smtClean="0">
                <a:solidFill>
                  <a:srgbClr val="0000CC"/>
                </a:solidFill>
                <a:latin typeface="+mn-lt"/>
                <a:ea typeface="+mn-ea"/>
              </a:rPr>
              <a:t>嵌入式交叉编译环境介绍</a:t>
            </a:r>
            <a:endParaRPr lang="zh-CN" altLang="en-US" sz="3200" b="1" kern="0" dirty="0" smtClean="0">
              <a:solidFill>
                <a:srgbClr val="0000CC"/>
              </a:solidFill>
              <a:latin typeface="+mn-lt"/>
              <a:ea typeface="+mn-ea"/>
            </a:endParaRPr>
          </a:p>
          <a:p>
            <a:pPr marL="342900" lvl="0" indent="-342900">
              <a:lnSpc>
                <a:spcPct val="120000"/>
              </a:lnSpc>
              <a:spcBef>
                <a:spcPts val="600"/>
              </a:spcBef>
              <a:buClr>
                <a:srgbClr val="0000CC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sz="3200" b="1" kern="0" dirty="0" smtClean="0">
                <a:solidFill>
                  <a:srgbClr val="0000CC"/>
                </a:solidFill>
                <a:latin typeface="+mn-lt"/>
                <a:ea typeface="+mn-ea"/>
              </a:rPr>
              <a:t>5.2 </a:t>
            </a:r>
            <a:r>
              <a:rPr lang="zh-CN" altLang="en-US" sz="3200" b="1" kern="0" dirty="0" smtClean="0">
                <a:solidFill>
                  <a:srgbClr val="0000CC"/>
                </a:solidFill>
                <a:latin typeface="+mn-lt"/>
                <a:ea typeface="+mn-ea"/>
              </a:rPr>
              <a:t>串口的配置与使用</a:t>
            </a:r>
            <a:endParaRPr lang="zh-CN" altLang="en-US" sz="3200" b="1" kern="0" dirty="0" smtClean="0">
              <a:solidFill>
                <a:srgbClr val="0000CC"/>
              </a:solidFill>
              <a:latin typeface="+mn-lt"/>
              <a:ea typeface="+mn-ea"/>
            </a:endParaRPr>
          </a:p>
          <a:p>
            <a:pPr marL="342900" lvl="0" indent="-342900">
              <a:lnSpc>
                <a:spcPct val="120000"/>
              </a:lnSpc>
              <a:spcBef>
                <a:spcPts val="600"/>
              </a:spcBef>
              <a:buClr>
                <a:srgbClr val="FF0000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+mn-lt"/>
                <a:ea typeface="+mn-ea"/>
              </a:rPr>
              <a:t>5.3 </a:t>
            </a:r>
            <a:r>
              <a:rPr lang="zh-CN" altLang="en-US" sz="3200" b="1" kern="0" dirty="0" smtClean="0">
                <a:solidFill>
                  <a:srgbClr val="FF0000"/>
                </a:solidFill>
                <a:latin typeface="+mn-lt"/>
                <a:ea typeface="+mn-ea"/>
              </a:rPr>
              <a:t>交叉编译环境的建立</a:t>
            </a:r>
            <a:endParaRPr lang="zh-CN" altLang="en-US" sz="3200" b="1" kern="0" dirty="0" smtClean="0">
              <a:solidFill>
                <a:srgbClr val="FF0000"/>
              </a:solidFill>
              <a:latin typeface="+mn-lt"/>
              <a:ea typeface="+mn-ea"/>
            </a:endParaRPr>
          </a:p>
          <a:p>
            <a:pPr marL="342900" lvl="0" indent="-342900">
              <a:lnSpc>
                <a:spcPct val="120000"/>
              </a:lnSpc>
              <a:spcBef>
                <a:spcPts val="600"/>
              </a:spcBef>
              <a:buClr>
                <a:srgbClr val="0000CC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sz="3200" b="1" kern="0" dirty="0" smtClean="0">
                <a:solidFill>
                  <a:srgbClr val="0000CC"/>
                </a:solidFill>
                <a:latin typeface="+mn-lt"/>
                <a:ea typeface="+mn-ea"/>
              </a:rPr>
              <a:t>5.4 </a:t>
            </a:r>
            <a:r>
              <a:rPr lang="en-US" altLang="zh-CN" sz="3200" b="1" kern="0" dirty="0" smtClean="0">
                <a:solidFill>
                  <a:srgbClr val="0000CC"/>
                </a:solidFill>
                <a:latin typeface="+mn-lt"/>
                <a:ea typeface="+mn-ea"/>
              </a:rPr>
              <a:t>Win7</a:t>
            </a:r>
            <a:r>
              <a:rPr lang="zh-CN" altLang="en-US" sz="3200" b="1" kern="0" dirty="0" smtClean="0">
                <a:solidFill>
                  <a:srgbClr val="0000CC"/>
                </a:solidFill>
                <a:latin typeface="+mn-lt"/>
                <a:ea typeface="+mn-ea"/>
              </a:rPr>
              <a:t>与宿主机</a:t>
            </a:r>
            <a:r>
              <a:rPr lang="en-US" altLang="zh-CN" sz="3200" b="1" kern="0" dirty="0" smtClean="0">
                <a:solidFill>
                  <a:srgbClr val="0000CC"/>
                </a:solidFill>
                <a:latin typeface="+mn-lt"/>
                <a:ea typeface="+mn-ea"/>
              </a:rPr>
              <a:t>—</a:t>
            </a:r>
            <a:r>
              <a:rPr lang="zh-CN" altLang="en-US" sz="3200" b="1" kern="0" dirty="0" smtClean="0">
                <a:solidFill>
                  <a:srgbClr val="0000CC"/>
                </a:solidFill>
                <a:latin typeface="+mn-lt"/>
                <a:ea typeface="+mn-ea"/>
              </a:rPr>
              <a:t>建立数据共享服务</a:t>
            </a:r>
            <a:endParaRPr lang="en-US" altLang="zh-CN" sz="3200" b="1" kern="0" dirty="0" smtClean="0">
              <a:solidFill>
                <a:srgbClr val="0000CC"/>
              </a:solidFill>
              <a:latin typeface="+mn-lt"/>
              <a:ea typeface="+mn-ea"/>
            </a:endParaRPr>
          </a:p>
          <a:p>
            <a:pPr marL="342900" lvl="0" indent="-342900">
              <a:lnSpc>
                <a:spcPct val="120000"/>
              </a:lnSpc>
              <a:spcBef>
                <a:spcPts val="600"/>
              </a:spcBef>
              <a:buClr>
                <a:srgbClr val="0000CC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sz="3200" b="1" kern="0" dirty="0" smtClean="0">
                <a:solidFill>
                  <a:srgbClr val="0000CC"/>
                </a:solidFill>
                <a:latin typeface="+mn-lt"/>
                <a:ea typeface="+mn-ea"/>
              </a:rPr>
              <a:t>5.</a:t>
            </a:r>
            <a:r>
              <a:rPr kumimoji="0" lang="en-US" altLang="zh-CN" sz="3200" b="1" kern="0" dirty="0" smtClean="0">
                <a:solidFill>
                  <a:srgbClr val="0000CC"/>
                </a:solidFill>
                <a:latin typeface="+mn-lt"/>
                <a:ea typeface="+mn-ea"/>
              </a:rPr>
              <a:t>5 </a:t>
            </a:r>
            <a:r>
              <a:rPr lang="zh-CN" altLang="en-US" sz="3200" b="1" kern="0" dirty="0" smtClean="0">
                <a:solidFill>
                  <a:srgbClr val="0000CC"/>
                </a:solidFill>
                <a:latin typeface="+mn-lt"/>
                <a:ea typeface="+mn-ea"/>
              </a:rPr>
              <a:t>宿主机与开发板</a:t>
            </a:r>
            <a:r>
              <a:rPr lang="en-US" altLang="zh-CN" sz="3200" b="1" kern="0" dirty="0" smtClean="0">
                <a:solidFill>
                  <a:srgbClr val="0000CC"/>
                </a:solidFill>
                <a:latin typeface="+mn-lt"/>
                <a:ea typeface="+mn-ea"/>
              </a:rPr>
              <a:t>—</a:t>
            </a:r>
            <a:r>
              <a:rPr lang="zh-CN" altLang="en-US" sz="3200" b="1" kern="0" dirty="0" smtClean="0">
                <a:solidFill>
                  <a:srgbClr val="0000CC"/>
                </a:solidFill>
                <a:latin typeface="+mn-lt"/>
                <a:ea typeface="+mn-ea"/>
              </a:rPr>
              <a:t>建立数据共享服务</a:t>
            </a:r>
            <a:endParaRPr kumimoji="0" lang="en-US" altLang="zh-CN" sz="3200" b="1" kern="0" dirty="0" smtClean="0">
              <a:solidFill>
                <a:srgbClr val="0000CC"/>
              </a:solidFill>
              <a:latin typeface="+mn-lt"/>
              <a:ea typeface="+mn-ea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black">
          <a:xfrm>
            <a:off x="357158" y="285728"/>
            <a:ext cx="7572428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 eaLnBrk="0" hangingPunct="0"/>
            <a:r>
              <a:rPr lang="zh-CN" altLang="en-US" sz="3600" b="1" kern="0" dirty="0" smtClean="0">
                <a:solidFill>
                  <a:srgbClr val="0000CC"/>
                </a:solidFill>
                <a:latin typeface="+mn-ea"/>
                <a:ea typeface="+mn-ea"/>
                <a:cs typeface="+mj-cs"/>
              </a:rPr>
              <a:t>第</a:t>
            </a:r>
            <a:r>
              <a:rPr lang="en-US" altLang="zh-CN" sz="3600" b="1" kern="0" dirty="0" smtClean="0">
                <a:solidFill>
                  <a:srgbClr val="0000CC"/>
                </a:solidFill>
                <a:latin typeface="+mn-ea"/>
                <a:ea typeface="+mn-ea"/>
                <a:cs typeface="+mj-cs"/>
              </a:rPr>
              <a:t>7</a:t>
            </a:r>
            <a:r>
              <a:rPr lang="zh-CN" altLang="en-US" sz="3600" b="1" kern="0" dirty="0" smtClean="0">
                <a:solidFill>
                  <a:srgbClr val="0000CC"/>
                </a:solidFill>
                <a:latin typeface="+mn-ea"/>
                <a:ea typeface="+mn-ea"/>
                <a:cs typeface="+mj-cs"/>
              </a:rPr>
              <a:t>讲 嵌入式系统开发环境建立</a:t>
            </a:r>
            <a:endParaRPr lang="zh-CN" altLang="en-US" sz="3600" b="1" kern="0" dirty="0" smtClean="0">
              <a:solidFill>
                <a:srgbClr val="0000CC"/>
              </a:solidFill>
              <a:latin typeface="+mn-ea"/>
              <a:ea typeface="+mn-ea"/>
              <a:cs typeface="+mj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1"/>
          <a:srcRect b="11901"/>
          <a:stretch>
            <a:fillRect/>
          </a:stretch>
        </p:blipFill>
        <p:spPr bwMode="auto">
          <a:xfrm>
            <a:off x="2337721" y="3857628"/>
            <a:ext cx="4663171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928662" y="1357298"/>
            <a:ext cx="6264275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C00000"/>
                </a:solidFill>
                <a:latin typeface="+mn-ea"/>
                <a:ea typeface="+mn-ea"/>
              </a:rPr>
              <a:t>什么是交叉编译：</a:t>
            </a:r>
            <a:endParaRPr lang="zh-CN" altLang="en-US" sz="24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928662" y="1918636"/>
            <a:ext cx="7500990" cy="193899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 latinLnBrk="1">
              <a:lnSpc>
                <a:spcPct val="150000"/>
              </a:lnSpc>
            </a:pPr>
            <a:r>
              <a:rPr lang="zh-CN" altLang="en-US" sz="2000" b="1" dirty="0">
                <a:solidFill>
                  <a:srgbClr val="0000CC"/>
                </a:solidFill>
                <a:latin typeface="+mn-ea"/>
                <a:ea typeface="+mn-ea"/>
              </a:rPr>
              <a:t>在一种计算机环境中运行的编译程序，能编译出在另外一种环境下运行的代码，我们就称这种编译器支持交叉编译器。这个编译过程就叫交叉编译。 简单地说，就是在一个平台上生成另一个平台上的可执行代码</a:t>
            </a:r>
            <a:r>
              <a:rPr lang="zh-CN" altLang="en-US" sz="2000" b="1" dirty="0" smtClean="0">
                <a:solidFill>
                  <a:srgbClr val="0000CC"/>
                </a:solidFill>
                <a:latin typeface="+mn-ea"/>
                <a:ea typeface="+mn-ea"/>
              </a:rPr>
              <a:t>。</a:t>
            </a:r>
            <a:endParaRPr lang="zh-CN" altLang="en-US" sz="2000" b="1" dirty="0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428596" y="428604"/>
            <a:ext cx="5605450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sz="3200" b="1" dirty="0" smtClean="0">
                <a:solidFill>
                  <a:srgbClr val="0000CC"/>
                </a:solidFill>
                <a:latin typeface="+mn-ea"/>
                <a:ea typeface="+mn-ea"/>
              </a:rPr>
              <a:t>5.3 </a:t>
            </a:r>
            <a:r>
              <a:rPr lang="zh-CN" altLang="en-US" sz="3200" b="1" dirty="0" smtClean="0">
                <a:solidFill>
                  <a:srgbClr val="0000CC"/>
                </a:solidFill>
                <a:latin typeface="+mn-ea"/>
                <a:ea typeface="+mn-ea"/>
              </a:rPr>
              <a:t>交叉编译环境的建立</a:t>
            </a:r>
            <a:endParaRPr lang="zh-CN" altLang="en-US" sz="3200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4728,&quot;width&quot;:6973}"/>
</p:tagLst>
</file>

<file path=ppt/theme/theme1.xml><?xml version="1.0" encoding="utf-8"?>
<a:theme xmlns:a="http://schemas.openxmlformats.org/drawingml/2006/main" name="嵌入式系统原理及应用教程第4章">
  <a:themeElements>
    <a:clrScheme name="sample 3">
      <a:dk1>
        <a:srgbClr val="0B398B"/>
      </a:dk1>
      <a:lt1>
        <a:srgbClr val="D1D1D1"/>
      </a:lt1>
      <a:dk2>
        <a:srgbClr val="000072"/>
      </a:dk2>
      <a:lt2>
        <a:srgbClr val="FFFFFF"/>
      </a:lt2>
      <a:accent1>
        <a:srgbClr val="003BB2"/>
      </a:accent1>
      <a:accent2>
        <a:srgbClr val="4DA6FF"/>
      </a:accent2>
      <a:accent3>
        <a:srgbClr val="AAAABC"/>
      </a:accent3>
      <a:accent4>
        <a:srgbClr val="B2B2B2"/>
      </a:accent4>
      <a:accent5>
        <a:srgbClr val="AAAFD5"/>
      </a:accent5>
      <a:accent6>
        <a:srgbClr val="4596E7"/>
      </a:accent6>
      <a:hlink>
        <a:srgbClr val="00D69E"/>
      </a:hlink>
      <a:folHlink>
        <a:srgbClr val="D46AE8"/>
      </a:folHlink>
    </a:clrScheme>
    <a:fontScheme name="sample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sample 1">
        <a:dk1>
          <a:srgbClr val="333333"/>
        </a:dk1>
        <a:lt1>
          <a:srgbClr val="FFFFFF"/>
        </a:lt1>
        <a:dk2>
          <a:srgbClr val="470E03"/>
        </a:dk2>
        <a:lt2>
          <a:srgbClr val="FFFFFF"/>
        </a:lt2>
        <a:accent1>
          <a:srgbClr val="CC6600"/>
        </a:accent1>
        <a:accent2>
          <a:srgbClr val="99CCFF"/>
        </a:accent2>
        <a:accent3>
          <a:srgbClr val="B1AAAA"/>
        </a:accent3>
        <a:accent4>
          <a:srgbClr val="DADADA"/>
        </a:accent4>
        <a:accent5>
          <a:srgbClr val="E2B8AA"/>
        </a:accent5>
        <a:accent6>
          <a:srgbClr val="8AB9E7"/>
        </a:accent6>
        <a:hlink>
          <a:srgbClr val="2EB62E"/>
        </a:hlink>
        <a:folHlink>
          <a:srgbClr val="E88A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2">
        <a:dk1>
          <a:srgbClr val="000000"/>
        </a:dk1>
        <a:lt1>
          <a:srgbClr val="D1D1D1"/>
        </a:lt1>
        <a:dk2>
          <a:srgbClr val="003600"/>
        </a:dk2>
        <a:lt2>
          <a:srgbClr val="FFFFFF"/>
        </a:lt2>
        <a:accent1>
          <a:srgbClr val="26A84E"/>
        </a:accent1>
        <a:accent2>
          <a:srgbClr val="C7E46A"/>
        </a:accent2>
        <a:accent3>
          <a:srgbClr val="AAAEAA"/>
        </a:accent3>
        <a:accent4>
          <a:srgbClr val="B2B2B2"/>
        </a:accent4>
        <a:accent5>
          <a:srgbClr val="ACD1B2"/>
        </a:accent5>
        <a:accent6>
          <a:srgbClr val="B4CF5F"/>
        </a:accent6>
        <a:hlink>
          <a:srgbClr val="00D69E"/>
        </a:hlink>
        <a:folHlink>
          <a:srgbClr val="4466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3">
        <a:dk1>
          <a:srgbClr val="0B398B"/>
        </a:dk1>
        <a:lt1>
          <a:srgbClr val="D1D1D1"/>
        </a:lt1>
        <a:dk2>
          <a:srgbClr val="000072"/>
        </a:dk2>
        <a:lt2>
          <a:srgbClr val="FFFFFF"/>
        </a:lt2>
        <a:accent1>
          <a:srgbClr val="003BB2"/>
        </a:accent1>
        <a:accent2>
          <a:srgbClr val="4DA6FF"/>
        </a:accent2>
        <a:accent3>
          <a:srgbClr val="AAAABC"/>
        </a:accent3>
        <a:accent4>
          <a:srgbClr val="B2B2B2"/>
        </a:accent4>
        <a:accent5>
          <a:srgbClr val="AAAFD5"/>
        </a:accent5>
        <a:accent6>
          <a:srgbClr val="4596E7"/>
        </a:accent6>
        <a:hlink>
          <a:srgbClr val="00D69E"/>
        </a:hlink>
        <a:folHlink>
          <a:srgbClr val="D46AE8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嵌入式系统原理及应用教程第4章</Template>
  <TotalTime>0</TotalTime>
  <Words>1663</Words>
  <Application>WPS 演示</Application>
  <PresentationFormat>全屏显示(4:3)</PresentationFormat>
  <Paragraphs>103</Paragraphs>
  <Slides>16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Arial</vt:lpstr>
      <vt:lpstr>宋体</vt:lpstr>
      <vt:lpstr>Wingdings</vt:lpstr>
      <vt:lpstr>文鼎中特广告体</vt:lpstr>
      <vt:lpstr>Times New Roman</vt:lpstr>
      <vt:lpstr>楷体_GB2312</vt:lpstr>
      <vt:lpstr>Times</vt:lpstr>
      <vt:lpstr>Times</vt:lpstr>
      <vt:lpstr>微软雅黑</vt:lpstr>
      <vt:lpstr>Arial Unicode MS</vt:lpstr>
      <vt:lpstr>嵌入式系统原理及应用教程第4章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海波</cp:lastModifiedBy>
  <cp:revision>980</cp:revision>
  <dcterms:created xsi:type="dcterms:W3CDTF">2011-03-10T01:48:00Z</dcterms:created>
  <dcterms:modified xsi:type="dcterms:W3CDTF">2021-05-12T00:57:26Z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BD4AE8F228DF483FA3F8F825A40BD01B</vt:lpwstr>
  </property>
  <property fmtid="{D5CDD505-2E9C-101B-9397-08002B2CF9AE}" pid="3" name="KSOProductBuildVer">
    <vt:lpwstr>2052-11.1.0.10495</vt:lpwstr>
  </property>
</Properties>
</file>