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39"/>
  </p:handoutMasterIdLst>
  <p:sldIdLst>
    <p:sldId id="494" r:id="rId3"/>
    <p:sldId id="1083" r:id="rId4"/>
    <p:sldId id="734" r:id="rId6"/>
    <p:sldId id="894" r:id="rId7"/>
    <p:sldId id="897" r:id="rId8"/>
    <p:sldId id="896" r:id="rId9"/>
    <p:sldId id="909" r:id="rId10"/>
    <p:sldId id="921" r:id="rId11"/>
    <p:sldId id="895" r:id="rId12"/>
    <p:sldId id="898" r:id="rId13"/>
    <p:sldId id="915" r:id="rId14"/>
    <p:sldId id="899" r:id="rId15"/>
    <p:sldId id="900" r:id="rId16"/>
    <p:sldId id="901" r:id="rId17"/>
    <p:sldId id="902" r:id="rId18"/>
    <p:sldId id="903" r:id="rId19"/>
    <p:sldId id="914" r:id="rId20"/>
    <p:sldId id="904" r:id="rId21"/>
    <p:sldId id="1042" r:id="rId22"/>
    <p:sldId id="905" r:id="rId23"/>
    <p:sldId id="916" r:id="rId24"/>
    <p:sldId id="906" r:id="rId25"/>
    <p:sldId id="907" r:id="rId26"/>
    <p:sldId id="1043" r:id="rId27"/>
    <p:sldId id="908" r:id="rId28"/>
    <p:sldId id="910" r:id="rId29"/>
    <p:sldId id="913" r:id="rId30"/>
    <p:sldId id="911" r:id="rId31"/>
    <p:sldId id="1044" r:id="rId32"/>
    <p:sldId id="912" r:id="rId33"/>
    <p:sldId id="1045" r:id="rId34"/>
    <p:sldId id="917" r:id="rId35"/>
    <p:sldId id="918" r:id="rId36"/>
    <p:sldId id="919" r:id="rId37"/>
    <p:sldId id="1215" r:id="rId38"/>
  </p:sldIdLst>
  <p:sldSz cx="9144000" cy="6858000" type="screen4x3"/>
  <p:notesSz cx="6858000" cy="9947275"/>
  <p:defaultTextStyle>
    <a:defPPr>
      <a:defRPr lang="zh-CN"/>
    </a:defPPr>
    <a:lvl1pPr algn="l" rtl="0" fontAlgn="base">
      <a:spcBef>
        <a:spcPct val="0"/>
      </a:spcBef>
      <a:spcAft>
        <a:spcPct val="0"/>
      </a:spcAft>
      <a:defRPr sz="28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28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28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28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28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8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8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8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800"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FF"/>
    <a:srgbClr val="FF3300"/>
    <a:srgbClr val="99CCFF"/>
    <a:srgbClr val="FFFFCC"/>
    <a:srgbClr val="FF5050"/>
    <a:srgbClr val="0055FE"/>
    <a:srgbClr val="003366"/>
    <a:srgbClr val="0000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26" autoAdjust="0"/>
    <p:restoredTop sz="92456" autoAdjust="0"/>
  </p:normalViewPr>
  <p:slideViewPr>
    <p:cSldViewPr snapToGrid="0">
      <p:cViewPr varScale="1">
        <p:scale>
          <a:sx n="68" d="100"/>
          <a:sy n="68" d="100"/>
        </p:scale>
        <p:origin x="1644" y="60"/>
      </p:cViewPr>
      <p:guideLst>
        <p:guide orient="horz" pos="2182"/>
        <p:guide pos="2880"/>
      </p:guideLst>
    </p:cSldViewPr>
  </p:slideViewPr>
  <p:notesTextViewPr>
    <p:cViewPr>
      <p:scale>
        <a:sx n="100" d="100"/>
        <a:sy n="100" d="100"/>
      </p:scale>
      <p:origin x="0" y="0"/>
    </p:cViewPr>
  </p:notesTextViewPr>
  <p:sorterViewPr>
    <p:cViewPr>
      <p:scale>
        <a:sx n="66" d="100"/>
        <a:sy n="66" d="100"/>
      </p:scale>
      <p:origin x="0" y="7284"/>
    </p:cViewPr>
  </p:sorterViewPr>
  <p:notesViewPr>
    <p:cSldViewPr snapToGrid="0">
      <p:cViewPr varScale="1">
        <p:scale>
          <a:sx n="81" d="100"/>
          <a:sy n="81" d="100"/>
        </p:scale>
        <p:origin x="-1230" y="-102"/>
      </p:cViewPr>
      <p:guideLst>
        <p:guide orient="horz" pos="3165"/>
        <p:guide pos="2160"/>
      </p:guideLst>
    </p:cSldViewPr>
  </p:notes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handoutMaster" Target="handoutMasters/handoutMaster1.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4CA7B40-9EB7-4C77-8556-119F053A3BC1}" type="doc">
      <dgm:prSet loTypeId="urn:microsoft.com/office/officeart/2005/8/layout/process2" loCatId="process" qsTypeId="urn:microsoft.com/office/officeart/2005/8/quickstyle/simple2#1" qsCatId="simple" csTypeId="urn:microsoft.com/office/officeart/2005/8/colors/accent1_2#1" csCatId="accent1" phldr="0"/>
      <dgm:spPr/>
    </dgm:pt>
    <dgm:pt modelId="{7166A9DB-20D7-41DA-B6C7-4E91D46FE0EA}">
      <dgm:prSet phldrT="[文本]" phldr="0" custT="1"/>
      <dgm:spPr/>
      <dgm:t>
        <a:bodyPr vert="horz" wrap="square"/>
        <a:lstStyle/>
        <a:p>
          <a:pPr>
            <a:lnSpc>
              <a:spcPct val="100000"/>
            </a:lnSpc>
            <a:spcBef>
              <a:spcPct val="0"/>
            </a:spcBef>
            <a:spcAft>
              <a:spcPct val="35000"/>
            </a:spcAft>
          </a:pPr>
          <a:r>
            <a:rPr lang="zh-CN" altLang="en-US" sz="2000"/>
            <a:t>文件打开</a:t>
          </a:r>
        </a:p>
        <a:p>
          <a:pPr>
            <a:lnSpc>
              <a:spcPct val="100000"/>
            </a:lnSpc>
            <a:spcBef>
              <a:spcPct val="0"/>
            </a:spcBef>
            <a:spcAft>
              <a:spcPct val="35000"/>
            </a:spcAft>
          </a:pPr>
          <a:r>
            <a:rPr lang="en-US" altLang="zh-CN" sz="2000"/>
            <a:t>open(  )</a:t>
          </a:r>
        </a:p>
      </dgm:t>
    </dgm:pt>
    <dgm:pt modelId="{408890A2-EC03-4CB7-8006-30F7A6F0770D}" cxnId="{6B370EF1-B17D-472F-83D5-A7D3C0C2C667}" type="parTrans">
      <dgm:prSet/>
      <dgm:spPr/>
    </dgm:pt>
    <dgm:pt modelId="{581D0B67-AC66-4DBF-B99A-8C26BE060068}" cxnId="{6B370EF1-B17D-472F-83D5-A7D3C0C2C667}" type="sibTrans">
      <dgm:prSet phldr="0" custT="1"/>
      <dgm:spPr/>
      <dgm:t>
        <a:bodyPr vert="horz" wrap="square"/>
        <a:lstStyle/>
        <a:p>
          <a:pPr>
            <a:lnSpc>
              <a:spcPct val="100000"/>
            </a:lnSpc>
            <a:spcBef>
              <a:spcPct val="0"/>
            </a:spcBef>
            <a:spcAft>
              <a:spcPct val="35000"/>
            </a:spcAft>
          </a:pPr>
          <a:endParaRPr lang="zh-CN" altLang="en-US" sz="2000"/>
        </a:p>
      </dgm:t>
    </dgm:pt>
    <dgm:pt modelId="{6185F46A-CE7B-4D19-AD38-021F06F11723}">
      <dgm:prSet phldrT="[文本]" phldr="0" custT="1"/>
      <dgm:spPr/>
      <dgm:t>
        <a:bodyPr vert="horz" wrap="square"/>
        <a:lstStyle/>
        <a:p>
          <a:pPr>
            <a:lnSpc>
              <a:spcPct val="100000"/>
            </a:lnSpc>
            <a:spcBef>
              <a:spcPct val="0"/>
            </a:spcBef>
            <a:spcAft>
              <a:spcPct val="35000"/>
            </a:spcAft>
          </a:pPr>
          <a:r>
            <a:rPr lang="zh-CN" altLang="en-US" sz="2000"/>
            <a:t>文件操作</a:t>
          </a:r>
        </a:p>
        <a:p>
          <a:pPr>
            <a:lnSpc>
              <a:spcPct val="100000"/>
            </a:lnSpc>
            <a:spcBef>
              <a:spcPct val="0"/>
            </a:spcBef>
            <a:spcAft>
              <a:spcPct val="35000"/>
            </a:spcAft>
          </a:pPr>
          <a:r>
            <a:rPr lang="en-US" altLang="zh-CN" sz="2000"/>
            <a:t>read( )/write( )</a:t>
          </a:r>
        </a:p>
        <a:p>
          <a:pPr>
            <a:lnSpc>
              <a:spcPct val="100000"/>
            </a:lnSpc>
            <a:spcBef>
              <a:spcPct val="0"/>
            </a:spcBef>
            <a:spcAft>
              <a:spcPct val="35000"/>
            </a:spcAft>
          </a:pPr>
          <a:r>
            <a:rPr lang="en-US" altLang="zh-CN" sz="2000"/>
            <a:t>lseek( )</a:t>
          </a:r>
        </a:p>
      </dgm:t>
    </dgm:pt>
    <dgm:pt modelId="{ED707A62-C95F-489D-A288-204A854541E1}" cxnId="{864F0639-7578-491C-98A7-05E130B51A23}" type="parTrans">
      <dgm:prSet/>
      <dgm:spPr/>
    </dgm:pt>
    <dgm:pt modelId="{209F9C23-F1DF-401B-A4AD-306C9EB4247C}" cxnId="{864F0639-7578-491C-98A7-05E130B51A23}" type="sibTrans">
      <dgm:prSet phldr="0" custT="1"/>
      <dgm:spPr/>
      <dgm:t>
        <a:bodyPr vert="horz" wrap="square"/>
        <a:lstStyle/>
        <a:p>
          <a:pPr>
            <a:lnSpc>
              <a:spcPct val="100000"/>
            </a:lnSpc>
            <a:spcBef>
              <a:spcPct val="0"/>
            </a:spcBef>
            <a:spcAft>
              <a:spcPct val="35000"/>
            </a:spcAft>
          </a:pPr>
          <a:endParaRPr lang="zh-CN" altLang="en-US" sz="2000"/>
        </a:p>
      </dgm:t>
    </dgm:pt>
    <dgm:pt modelId="{9D4F7890-BC71-471E-AB1B-9F598D752858}">
      <dgm:prSet phldrT="[文本]" phldr="0" custT="1"/>
      <dgm:spPr/>
      <dgm:t>
        <a:bodyPr vert="horz" wrap="square"/>
        <a:lstStyle/>
        <a:p>
          <a:pPr>
            <a:lnSpc>
              <a:spcPct val="100000"/>
            </a:lnSpc>
            <a:spcBef>
              <a:spcPct val="0"/>
            </a:spcBef>
            <a:spcAft>
              <a:spcPct val="35000"/>
            </a:spcAft>
          </a:pPr>
          <a:r>
            <a:rPr lang="zh-CN" altLang="en-US" sz="2000"/>
            <a:t>文件关闭</a:t>
          </a:r>
        </a:p>
        <a:p>
          <a:pPr>
            <a:lnSpc>
              <a:spcPct val="100000"/>
            </a:lnSpc>
            <a:spcBef>
              <a:spcPct val="0"/>
            </a:spcBef>
            <a:spcAft>
              <a:spcPct val="35000"/>
            </a:spcAft>
          </a:pPr>
          <a:r>
            <a:rPr lang="en-US" altLang="zh-CN" sz="2000"/>
            <a:t>close( )</a:t>
          </a:r>
        </a:p>
      </dgm:t>
    </dgm:pt>
    <dgm:pt modelId="{8A81A9A1-3D17-4B5E-823A-F4C61634A717}" cxnId="{6B2A4A8A-2BC7-4BA3-A6CF-800D26583459}" type="parTrans">
      <dgm:prSet/>
      <dgm:spPr/>
    </dgm:pt>
    <dgm:pt modelId="{A02D4AB0-BE01-45C2-BD3E-6766ADB3B021}" cxnId="{6B2A4A8A-2BC7-4BA3-A6CF-800D26583459}" type="sibTrans">
      <dgm:prSet/>
      <dgm:spPr/>
    </dgm:pt>
    <dgm:pt modelId="{7E3F7EC5-1729-4088-BB09-36E02E33A0BF}" type="pres">
      <dgm:prSet presAssocID="{A4CA7B40-9EB7-4C77-8556-119F053A3BC1}" presName="linearFlow" presStyleCnt="0">
        <dgm:presLayoutVars>
          <dgm:resizeHandles val="exact"/>
        </dgm:presLayoutVars>
      </dgm:prSet>
      <dgm:spPr/>
    </dgm:pt>
    <dgm:pt modelId="{E17E57AF-0587-449A-A755-B1B96DEF2BD2}" type="pres">
      <dgm:prSet presAssocID="{7166A9DB-20D7-41DA-B6C7-4E91D46FE0EA}" presName="node" presStyleLbl="node1" presStyleIdx="0" presStyleCnt="3">
        <dgm:presLayoutVars>
          <dgm:bulletEnabled val="1"/>
        </dgm:presLayoutVars>
      </dgm:prSet>
      <dgm:spPr/>
      <dgm:t>
        <a:bodyPr/>
        <a:lstStyle/>
        <a:p>
          <a:endParaRPr lang="zh-CN" altLang="en-US"/>
        </a:p>
      </dgm:t>
    </dgm:pt>
    <dgm:pt modelId="{11477A19-6F59-488F-BD44-5E3FBE8E3386}" type="pres">
      <dgm:prSet presAssocID="{581D0B67-AC66-4DBF-B99A-8C26BE060068}" presName="sibTrans" presStyleLbl="sibTrans2D1" presStyleIdx="0" presStyleCnt="2"/>
      <dgm:spPr/>
      <dgm:t>
        <a:bodyPr/>
        <a:lstStyle/>
        <a:p>
          <a:endParaRPr lang="zh-CN" altLang="en-US"/>
        </a:p>
      </dgm:t>
    </dgm:pt>
    <dgm:pt modelId="{1FA9844B-FD2C-4DAF-BE12-A8E3C3B7E384}" type="pres">
      <dgm:prSet presAssocID="{581D0B67-AC66-4DBF-B99A-8C26BE060068}" presName="connectorText" presStyleLbl="sibTrans2D1" presStyleIdx="0" presStyleCnt="2"/>
      <dgm:spPr/>
      <dgm:t>
        <a:bodyPr/>
        <a:lstStyle/>
        <a:p>
          <a:endParaRPr lang="zh-CN" altLang="en-US"/>
        </a:p>
      </dgm:t>
    </dgm:pt>
    <dgm:pt modelId="{353C71C7-5E8B-4565-86BF-B755B524B25E}" type="pres">
      <dgm:prSet presAssocID="{6185F46A-CE7B-4D19-AD38-021F06F11723}" presName="node" presStyleLbl="node1" presStyleIdx="1" presStyleCnt="3">
        <dgm:presLayoutVars>
          <dgm:bulletEnabled val="1"/>
        </dgm:presLayoutVars>
      </dgm:prSet>
      <dgm:spPr/>
      <dgm:t>
        <a:bodyPr/>
        <a:lstStyle/>
        <a:p>
          <a:endParaRPr lang="zh-CN" altLang="en-US"/>
        </a:p>
      </dgm:t>
    </dgm:pt>
    <dgm:pt modelId="{06ECC167-6368-4F79-84C6-65D90B9BC4A6}" type="pres">
      <dgm:prSet presAssocID="{209F9C23-F1DF-401B-A4AD-306C9EB4247C}" presName="sibTrans" presStyleLbl="sibTrans2D1" presStyleIdx="1" presStyleCnt="2"/>
      <dgm:spPr/>
      <dgm:t>
        <a:bodyPr/>
        <a:lstStyle/>
        <a:p>
          <a:endParaRPr lang="zh-CN" altLang="en-US"/>
        </a:p>
      </dgm:t>
    </dgm:pt>
    <dgm:pt modelId="{1AF533A8-48F1-4B19-9CD9-5A2DB7199B85}" type="pres">
      <dgm:prSet presAssocID="{209F9C23-F1DF-401B-A4AD-306C9EB4247C}" presName="connectorText" presStyleLbl="sibTrans2D1" presStyleIdx="1" presStyleCnt="2"/>
      <dgm:spPr/>
      <dgm:t>
        <a:bodyPr/>
        <a:lstStyle/>
        <a:p>
          <a:endParaRPr lang="zh-CN" altLang="en-US"/>
        </a:p>
      </dgm:t>
    </dgm:pt>
    <dgm:pt modelId="{93DEFB83-998E-4F52-9267-01422D869D93}" type="pres">
      <dgm:prSet presAssocID="{9D4F7890-BC71-471E-AB1B-9F598D752858}" presName="node" presStyleLbl="node1" presStyleIdx="2" presStyleCnt="3">
        <dgm:presLayoutVars>
          <dgm:bulletEnabled val="1"/>
        </dgm:presLayoutVars>
      </dgm:prSet>
      <dgm:spPr/>
      <dgm:t>
        <a:bodyPr/>
        <a:lstStyle/>
        <a:p>
          <a:endParaRPr lang="zh-CN" altLang="en-US"/>
        </a:p>
      </dgm:t>
    </dgm:pt>
  </dgm:ptLst>
  <dgm:cxnLst>
    <dgm:cxn modelId="{27C2F317-1936-4D1E-86C1-AA43E0EAE083}" type="presOf" srcId="{6185F46A-CE7B-4D19-AD38-021F06F11723}" destId="{353C71C7-5E8B-4565-86BF-B755B524B25E}" srcOrd="0" destOrd="0" presId="urn:microsoft.com/office/officeart/2005/8/layout/process2"/>
    <dgm:cxn modelId="{5D038B1B-0EEC-49F4-98D7-4ED551609147}" type="presOf" srcId="{A4CA7B40-9EB7-4C77-8556-119F053A3BC1}" destId="{7E3F7EC5-1729-4088-BB09-36E02E33A0BF}" srcOrd="0" destOrd="0" presId="urn:microsoft.com/office/officeart/2005/8/layout/process2"/>
    <dgm:cxn modelId="{6B370EF1-B17D-472F-83D5-A7D3C0C2C667}" srcId="{A4CA7B40-9EB7-4C77-8556-119F053A3BC1}" destId="{7166A9DB-20D7-41DA-B6C7-4E91D46FE0EA}" srcOrd="0" destOrd="0" parTransId="{408890A2-EC03-4CB7-8006-30F7A6F0770D}" sibTransId="{581D0B67-AC66-4DBF-B99A-8C26BE060068}"/>
    <dgm:cxn modelId="{9E038744-7C3B-41A7-9547-8BDABEA8D9B6}" type="presOf" srcId="{581D0B67-AC66-4DBF-B99A-8C26BE060068}" destId="{11477A19-6F59-488F-BD44-5E3FBE8E3386}" srcOrd="0" destOrd="0" presId="urn:microsoft.com/office/officeart/2005/8/layout/process2"/>
    <dgm:cxn modelId="{85FA3CF3-FF0E-493E-8BD1-337995D89CE3}" type="presOf" srcId="{581D0B67-AC66-4DBF-B99A-8C26BE060068}" destId="{1FA9844B-FD2C-4DAF-BE12-A8E3C3B7E384}" srcOrd="1" destOrd="0" presId="urn:microsoft.com/office/officeart/2005/8/layout/process2"/>
    <dgm:cxn modelId="{B4378884-7F44-49EE-A64F-D8AD273996AD}" type="presOf" srcId="{209F9C23-F1DF-401B-A4AD-306C9EB4247C}" destId="{1AF533A8-48F1-4B19-9CD9-5A2DB7199B85}" srcOrd="1" destOrd="0" presId="urn:microsoft.com/office/officeart/2005/8/layout/process2"/>
    <dgm:cxn modelId="{864F0639-7578-491C-98A7-05E130B51A23}" srcId="{A4CA7B40-9EB7-4C77-8556-119F053A3BC1}" destId="{6185F46A-CE7B-4D19-AD38-021F06F11723}" srcOrd="1" destOrd="0" parTransId="{ED707A62-C95F-489D-A288-204A854541E1}" sibTransId="{209F9C23-F1DF-401B-A4AD-306C9EB4247C}"/>
    <dgm:cxn modelId="{1C264592-7732-4818-B64D-91F2ECD282B9}" type="presOf" srcId="{9D4F7890-BC71-471E-AB1B-9F598D752858}" destId="{93DEFB83-998E-4F52-9267-01422D869D93}" srcOrd="0" destOrd="0" presId="urn:microsoft.com/office/officeart/2005/8/layout/process2"/>
    <dgm:cxn modelId="{6B2A4A8A-2BC7-4BA3-A6CF-800D26583459}" srcId="{A4CA7B40-9EB7-4C77-8556-119F053A3BC1}" destId="{9D4F7890-BC71-471E-AB1B-9F598D752858}" srcOrd="2" destOrd="0" parTransId="{8A81A9A1-3D17-4B5E-823A-F4C61634A717}" sibTransId="{A02D4AB0-BE01-45C2-BD3E-6766ADB3B021}"/>
    <dgm:cxn modelId="{CA7CFE9E-FF74-4D17-87B5-5DA310EFDBC5}" type="presOf" srcId="{209F9C23-F1DF-401B-A4AD-306C9EB4247C}" destId="{06ECC167-6368-4F79-84C6-65D90B9BC4A6}" srcOrd="0" destOrd="0" presId="urn:microsoft.com/office/officeart/2005/8/layout/process2"/>
    <dgm:cxn modelId="{2D6D7D56-9CA8-4C69-8146-5342D6C3C341}" type="presOf" srcId="{7166A9DB-20D7-41DA-B6C7-4E91D46FE0EA}" destId="{E17E57AF-0587-449A-A755-B1B96DEF2BD2}" srcOrd="0" destOrd="0" presId="urn:microsoft.com/office/officeart/2005/8/layout/process2"/>
    <dgm:cxn modelId="{027C45B7-1A02-448C-9703-A0D748E04DFD}" type="presParOf" srcId="{7E3F7EC5-1729-4088-BB09-36E02E33A0BF}" destId="{E17E57AF-0587-449A-A755-B1B96DEF2BD2}" srcOrd="0" destOrd="0" presId="urn:microsoft.com/office/officeart/2005/8/layout/process2"/>
    <dgm:cxn modelId="{424A5372-B9CF-4261-B492-EB2EC216836D}" type="presParOf" srcId="{7E3F7EC5-1729-4088-BB09-36E02E33A0BF}" destId="{11477A19-6F59-488F-BD44-5E3FBE8E3386}" srcOrd="1" destOrd="0" presId="urn:microsoft.com/office/officeart/2005/8/layout/process2"/>
    <dgm:cxn modelId="{F2D06662-C188-4A7B-ABB5-15DD7B917C73}" type="presParOf" srcId="{11477A19-6F59-488F-BD44-5E3FBE8E3386}" destId="{1FA9844B-FD2C-4DAF-BE12-A8E3C3B7E384}" srcOrd="0" destOrd="0" presId="urn:microsoft.com/office/officeart/2005/8/layout/process2"/>
    <dgm:cxn modelId="{90488E2C-2950-47D7-8303-DFB77F606CCE}" type="presParOf" srcId="{7E3F7EC5-1729-4088-BB09-36E02E33A0BF}" destId="{353C71C7-5E8B-4565-86BF-B755B524B25E}" srcOrd="2" destOrd="0" presId="urn:microsoft.com/office/officeart/2005/8/layout/process2"/>
    <dgm:cxn modelId="{D2ADE271-5BA2-473B-A7E7-450F7C89C3F9}" type="presParOf" srcId="{7E3F7EC5-1729-4088-BB09-36E02E33A0BF}" destId="{06ECC167-6368-4F79-84C6-65D90B9BC4A6}" srcOrd="3" destOrd="0" presId="urn:microsoft.com/office/officeart/2005/8/layout/process2"/>
    <dgm:cxn modelId="{B15C5FDE-6A0D-41D8-815A-1C67CBAD76B7}" type="presParOf" srcId="{06ECC167-6368-4F79-84C6-65D90B9BC4A6}" destId="{1AF533A8-48F1-4B19-9CD9-5A2DB7199B85}" srcOrd="0" destOrd="0" presId="urn:microsoft.com/office/officeart/2005/8/layout/process2"/>
    <dgm:cxn modelId="{00B80F7F-7519-48B4-A948-94FB51BE24B3}" type="presParOf" srcId="{7E3F7EC5-1729-4088-BB09-36E02E33A0BF}" destId="{93DEFB83-998E-4F52-9267-01422D869D93}" srcOrd="4" destOrd="0" presId="urn:microsoft.com/office/officeart/2005/8/layout/process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7E57AF-0587-449A-A755-B1B96DEF2BD2}">
      <dsp:nvSpPr>
        <dsp:cNvPr id="0" name=""/>
        <dsp:cNvSpPr/>
      </dsp:nvSpPr>
      <dsp:spPr>
        <a:xfrm>
          <a:off x="267654" y="2262"/>
          <a:ext cx="2082796" cy="1157108"/>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100000"/>
            </a:lnSpc>
            <a:spcBef>
              <a:spcPct val="0"/>
            </a:spcBef>
            <a:spcAft>
              <a:spcPct val="35000"/>
            </a:spcAft>
          </a:pPr>
          <a:r>
            <a:rPr lang="zh-CN" altLang="en-US" sz="2000" kern="1200"/>
            <a:t>文件打开</a:t>
          </a:r>
        </a:p>
        <a:p>
          <a:pPr lvl="0" algn="ctr" defTabSz="889000">
            <a:lnSpc>
              <a:spcPct val="100000"/>
            </a:lnSpc>
            <a:spcBef>
              <a:spcPct val="0"/>
            </a:spcBef>
            <a:spcAft>
              <a:spcPct val="35000"/>
            </a:spcAft>
          </a:pPr>
          <a:r>
            <a:rPr lang="en-US" altLang="zh-CN" sz="2000" kern="1200"/>
            <a:t>open(  )</a:t>
          </a:r>
        </a:p>
      </dsp:txBody>
      <dsp:txXfrm>
        <a:off x="301545" y="36153"/>
        <a:ext cx="2015014" cy="1089326"/>
      </dsp:txXfrm>
    </dsp:sp>
    <dsp:sp modelId="{11477A19-6F59-488F-BD44-5E3FBE8E3386}">
      <dsp:nvSpPr>
        <dsp:cNvPr id="0" name=""/>
        <dsp:cNvSpPr/>
      </dsp:nvSpPr>
      <dsp:spPr>
        <a:xfrm rot="5400000">
          <a:off x="1092094" y="1188298"/>
          <a:ext cx="433915" cy="520699"/>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100000"/>
            </a:lnSpc>
            <a:spcBef>
              <a:spcPct val="0"/>
            </a:spcBef>
            <a:spcAft>
              <a:spcPct val="35000"/>
            </a:spcAft>
          </a:pPr>
          <a:endParaRPr lang="zh-CN" altLang="en-US" sz="2000" kern="1200"/>
        </a:p>
      </dsp:txBody>
      <dsp:txXfrm rot="-5400000">
        <a:off x="1152842" y="1231690"/>
        <a:ext cx="312419" cy="303741"/>
      </dsp:txXfrm>
    </dsp:sp>
    <dsp:sp modelId="{353C71C7-5E8B-4565-86BF-B755B524B25E}">
      <dsp:nvSpPr>
        <dsp:cNvPr id="0" name=""/>
        <dsp:cNvSpPr/>
      </dsp:nvSpPr>
      <dsp:spPr>
        <a:xfrm>
          <a:off x="267654" y="1737925"/>
          <a:ext cx="2082796" cy="1157108"/>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100000"/>
            </a:lnSpc>
            <a:spcBef>
              <a:spcPct val="0"/>
            </a:spcBef>
            <a:spcAft>
              <a:spcPct val="35000"/>
            </a:spcAft>
          </a:pPr>
          <a:r>
            <a:rPr lang="zh-CN" altLang="en-US" sz="2000" kern="1200"/>
            <a:t>文件操作</a:t>
          </a:r>
        </a:p>
        <a:p>
          <a:pPr lvl="0" algn="ctr" defTabSz="889000">
            <a:lnSpc>
              <a:spcPct val="100000"/>
            </a:lnSpc>
            <a:spcBef>
              <a:spcPct val="0"/>
            </a:spcBef>
            <a:spcAft>
              <a:spcPct val="35000"/>
            </a:spcAft>
          </a:pPr>
          <a:r>
            <a:rPr lang="en-US" altLang="zh-CN" sz="2000" kern="1200"/>
            <a:t>read( )/write( )</a:t>
          </a:r>
        </a:p>
        <a:p>
          <a:pPr lvl="0" algn="ctr" defTabSz="889000">
            <a:lnSpc>
              <a:spcPct val="100000"/>
            </a:lnSpc>
            <a:spcBef>
              <a:spcPct val="0"/>
            </a:spcBef>
            <a:spcAft>
              <a:spcPct val="35000"/>
            </a:spcAft>
          </a:pPr>
          <a:r>
            <a:rPr lang="en-US" altLang="zh-CN" sz="2000" kern="1200"/>
            <a:t>lseek( )</a:t>
          </a:r>
        </a:p>
      </dsp:txBody>
      <dsp:txXfrm>
        <a:off x="301545" y="1771816"/>
        <a:ext cx="2015014" cy="1089326"/>
      </dsp:txXfrm>
    </dsp:sp>
    <dsp:sp modelId="{06ECC167-6368-4F79-84C6-65D90B9BC4A6}">
      <dsp:nvSpPr>
        <dsp:cNvPr id="0" name=""/>
        <dsp:cNvSpPr/>
      </dsp:nvSpPr>
      <dsp:spPr>
        <a:xfrm rot="5400000">
          <a:off x="1092094" y="2923962"/>
          <a:ext cx="433915" cy="520699"/>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100000"/>
            </a:lnSpc>
            <a:spcBef>
              <a:spcPct val="0"/>
            </a:spcBef>
            <a:spcAft>
              <a:spcPct val="35000"/>
            </a:spcAft>
          </a:pPr>
          <a:endParaRPr lang="zh-CN" altLang="en-US" sz="2000" kern="1200"/>
        </a:p>
      </dsp:txBody>
      <dsp:txXfrm rot="-5400000">
        <a:off x="1152842" y="2967354"/>
        <a:ext cx="312419" cy="303741"/>
      </dsp:txXfrm>
    </dsp:sp>
    <dsp:sp modelId="{93DEFB83-998E-4F52-9267-01422D869D93}">
      <dsp:nvSpPr>
        <dsp:cNvPr id="0" name=""/>
        <dsp:cNvSpPr/>
      </dsp:nvSpPr>
      <dsp:spPr>
        <a:xfrm>
          <a:off x="267654" y="3473588"/>
          <a:ext cx="2082796" cy="1157108"/>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100000"/>
            </a:lnSpc>
            <a:spcBef>
              <a:spcPct val="0"/>
            </a:spcBef>
            <a:spcAft>
              <a:spcPct val="35000"/>
            </a:spcAft>
          </a:pPr>
          <a:r>
            <a:rPr lang="zh-CN" altLang="en-US" sz="2000" kern="1200"/>
            <a:t>文件关闭</a:t>
          </a:r>
        </a:p>
        <a:p>
          <a:pPr lvl="0" algn="ctr" defTabSz="889000">
            <a:lnSpc>
              <a:spcPct val="100000"/>
            </a:lnSpc>
            <a:spcBef>
              <a:spcPct val="0"/>
            </a:spcBef>
            <a:spcAft>
              <a:spcPct val="35000"/>
            </a:spcAft>
          </a:pPr>
          <a:r>
            <a:rPr lang="en-US" altLang="zh-CN" sz="2000" kern="1200"/>
            <a:t>close( )</a:t>
          </a:r>
        </a:p>
      </dsp:txBody>
      <dsp:txXfrm>
        <a:off x="301545" y="3507479"/>
        <a:ext cx="2015014" cy="1089326"/>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1">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973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97364"/>
          </a:xfrm>
          <a:prstGeom prst="rect">
            <a:avLst/>
          </a:prstGeom>
        </p:spPr>
        <p:txBody>
          <a:bodyPr vert="horz" lIns="91440" tIns="45720" rIns="91440" bIns="45720" rtlCol="0"/>
          <a:lstStyle>
            <a:lvl1pPr algn="r">
              <a:defRPr sz="1200"/>
            </a:lvl1pPr>
          </a:lstStyle>
          <a:p>
            <a:fld id="{46FAA2C5-FFEB-4317-AE37-905123FA2A3C}" type="datetimeFigureOut">
              <a:rPr lang="zh-CN" altLang="en-US" smtClean="0"/>
            </a:fld>
            <a:endParaRPr lang="zh-CN" altLang="en-US"/>
          </a:p>
        </p:txBody>
      </p:sp>
      <p:sp>
        <p:nvSpPr>
          <p:cNvPr id="4" name="页脚占位符 3"/>
          <p:cNvSpPr>
            <a:spLocks noGrp="1"/>
          </p:cNvSpPr>
          <p:nvPr>
            <p:ph type="ftr" sz="quarter" idx="2"/>
          </p:nvPr>
        </p:nvSpPr>
        <p:spPr>
          <a:xfrm>
            <a:off x="0" y="9448185"/>
            <a:ext cx="2971800" cy="497364"/>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9448185"/>
            <a:ext cx="2971800" cy="497364"/>
          </a:xfrm>
          <a:prstGeom prst="rect">
            <a:avLst/>
          </a:prstGeom>
        </p:spPr>
        <p:txBody>
          <a:bodyPr vert="horz" lIns="91440" tIns="45720" rIns="91440" bIns="45720" rtlCol="0" anchor="b"/>
          <a:lstStyle>
            <a:lvl1pPr algn="r">
              <a:defRPr sz="1200"/>
            </a:lvl1pPr>
          </a:lstStyle>
          <a:p>
            <a:fld id="{00FCA2BE-8F46-46D6-88CA-2B5CCE2667D9}"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bwMode="auto">
          <a:xfrm>
            <a:off x="0" y="0"/>
            <a:ext cx="2971800" cy="497364"/>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86019" name="Rectangle 3"/>
          <p:cNvSpPr>
            <a:spLocks noGrp="1" noChangeArrowheads="1"/>
          </p:cNvSpPr>
          <p:nvPr>
            <p:ph type="dt" idx="1"/>
          </p:nvPr>
        </p:nvSpPr>
        <p:spPr bwMode="auto">
          <a:xfrm>
            <a:off x="3884613" y="0"/>
            <a:ext cx="2971800" cy="497364"/>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136196" name="Rectangle 4"/>
          <p:cNvSpPr>
            <a:spLocks noGrp="1" noRot="1" noChangeAspect="1" noChangeArrowheads="1" noTextEdit="1"/>
          </p:cNvSpPr>
          <p:nvPr>
            <p:ph type="sldImg" idx="2"/>
          </p:nvPr>
        </p:nvSpPr>
        <p:spPr bwMode="auto">
          <a:xfrm>
            <a:off x="942975" y="746125"/>
            <a:ext cx="4972050" cy="3730625"/>
          </a:xfrm>
          <a:prstGeom prst="rect">
            <a:avLst/>
          </a:prstGeom>
          <a:noFill/>
          <a:ln w="9525">
            <a:solidFill>
              <a:srgbClr val="000000"/>
            </a:solidFill>
            <a:miter lim="800000"/>
          </a:ln>
        </p:spPr>
      </p:sp>
      <p:sp>
        <p:nvSpPr>
          <p:cNvPr id="86021" name="Rectangle 5"/>
          <p:cNvSpPr>
            <a:spLocks noGrp="1" noChangeArrowheads="1"/>
          </p:cNvSpPr>
          <p:nvPr>
            <p:ph type="body" sz="quarter" idx="3"/>
          </p:nvPr>
        </p:nvSpPr>
        <p:spPr bwMode="auto">
          <a:xfrm>
            <a:off x="685800" y="4724956"/>
            <a:ext cx="5486400" cy="4476274"/>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86022" name="Rectangle 6"/>
          <p:cNvSpPr>
            <a:spLocks noGrp="1" noChangeArrowheads="1"/>
          </p:cNvSpPr>
          <p:nvPr>
            <p:ph type="ftr" sz="quarter" idx="4"/>
          </p:nvPr>
        </p:nvSpPr>
        <p:spPr bwMode="auto">
          <a:xfrm>
            <a:off x="0" y="9448185"/>
            <a:ext cx="2971800" cy="497364"/>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86023" name="Rectangle 7"/>
          <p:cNvSpPr>
            <a:spLocks noGrp="1" noChangeArrowheads="1"/>
          </p:cNvSpPr>
          <p:nvPr>
            <p:ph type="sldNum" sz="quarter" idx="5"/>
          </p:nvPr>
        </p:nvSpPr>
        <p:spPr bwMode="auto">
          <a:xfrm>
            <a:off x="3884613" y="9448185"/>
            <a:ext cx="2971800" cy="497364"/>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FF47F261-1A46-4EE7-92E8-38CF68948EA5}"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6" Type="http://schemas.openxmlformats.org/officeDocument/2006/relationships/hyperlink" Target="http://baike.baidu.com/item/%E5%A4%B4%E6%96%87%E4%BB%B6" TargetMode="External"/><Relationship Id="rId5" Type="http://schemas.openxmlformats.org/officeDocument/2006/relationships/hyperlink" Target="http://baike.baidu.com/item/API" TargetMode="External"/><Relationship Id="rId4" Type="http://schemas.openxmlformats.org/officeDocument/2006/relationships/hyperlink" Target="http://baike.baidu.com/item/POSIX" TargetMode="External"/><Relationship Id="rId3" Type="http://schemas.openxmlformats.org/officeDocument/2006/relationships/hyperlink" Target="http://baike.baidu.com/item/C++" TargetMode="External"/><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FF47F261-1A46-4EE7-92E8-38CF68948EA5}"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fld>
            <a:endParaRPr lang="en-US" altLang="zh-CN"/>
          </a:p>
        </p:txBody>
      </p:sp>
      <p:sp>
        <p:nvSpPr>
          <p:cNvPr id="80899" name="Rectangle 7"/>
          <p:cNvSpPr txBox="1">
            <a:spLocks noGrp="1" noChangeArrowheads="1"/>
          </p:cNvSpPr>
          <p:nvPr/>
        </p:nvSpPr>
        <p:spPr bwMode="auto">
          <a:xfrm>
            <a:off x="3884613" y="9448185"/>
            <a:ext cx="2971800" cy="497364"/>
          </a:xfrm>
          <a:prstGeom prst="rect">
            <a:avLst/>
          </a:prstGeom>
          <a:noFill/>
          <a:ln w="9525">
            <a:noFill/>
            <a:miter lim="800000"/>
          </a:ln>
        </p:spPr>
        <p:txBody>
          <a:bodyPr anchor="b"/>
          <a:lstStyle/>
          <a:p>
            <a:pPr algn="r"/>
            <a:fld id="{FA8C691C-EFD2-478D-8746-E7F180C6C369}"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
        <p:nvSpPr>
          <p:cNvPr id="80900" name="Rectangle 2"/>
          <p:cNvSpPr>
            <a:spLocks noGrp="1" noRot="1" noChangeAspect="1" noChangeArrowheads="1" noTextEdit="1"/>
          </p:cNvSpPr>
          <p:nvPr>
            <p:ph type="sldImg"/>
          </p:nvPr>
        </p:nvSpPr>
        <p:spPr/>
      </p:sp>
      <p:sp>
        <p:nvSpPr>
          <p:cNvPr id="80901" name="Rectangle 3"/>
          <p:cNvSpPr>
            <a:spLocks noGrp="1" noChangeArrowheads="1"/>
          </p:cNvSpPr>
          <p:nvPr>
            <p:ph type="body" idx="1"/>
          </p:nvPr>
        </p:nvSpPr>
        <p:spPr>
          <a:xfrm>
            <a:off x="685800" y="4724956"/>
            <a:ext cx="5486400" cy="4476274"/>
          </a:xfrm>
          <a:noFill/>
          <a:ln w="9525"/>
        </p:spPr>
        <p:txBody>
          <a:bodyPr wrap="square"/>
          <a:lstStyle/>
          <a:p>
            <a:pPr eaLnBrk="1" hangingPunct="1">
              <a:spcBef>
                <a:spcPct val="0"/>
              </a:spcBef>
            </a:pPr>
            <a:endParaRPr lang="zh-CN" alt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fld>
            <a:endParaRPr lang="en-US" altLang="zh-CN"/>
          </a:p>
        </p:txBody>
      </p:sp>
      <p:sp>
        <p:nvSpPr>
          <p:cNvPr id="80899" name="Rectangle 7"/>
          <p:cNvSpPr txBox="1">
            <a:spLocks noGrp="1" noChangeArrowheads="1"/>
          </p:cNvSpPr>
          <p:nvPr/>
        </p:nvSpPr>
        <p:spPr bwMode="auto">
          <a:xfrm>
            <a:off x="3884613" y="9448185"/>
            <a:ext cx="2971800" cy="497364"/>
          </a:xfrm>
          <a:prstGeom prst="rect">
            <a:avLst/>
          </a:prstGeom>
          <a:noFill/>
          <a:ln w="9525">
            <a:noFill/>
            <a:miter lim="800000"/>
          </a:ln>
        </p:spPr>
        <p:txBody>
          <a:bodyPr anchor="b"/>
          <a:lstStyle/>
          <a:p>
            <a:pPr algn="r"/>
            <a:fld id="{FA8C691C-EFD2-478D-8746-E7F180C6C369}"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
        <p:nvSpPr>
          <p:cNvPr id="80900" name="Rectangle 2"/>
          <p:cNvSpPr>
            <a:spLocks noGrp="1" noRot="1" noChangeAspect="1" noChangeArrowheads="1" noTextEdit="1"/>
          </p:cNvSpPr>
          <p:nvPr>
            <p:ph type="sldImg"/>
          </p:nvPr>
        </p:nvSpPr>
        <p:spPr/>
      </p:sp>
      <p:sp>
        <p:nvSpPr>
          <p:cNvPr id="80901" name="Rectangle 3"/>
          <p:cNvSpPr>
            <a:spLocks noGrp="1" noChangeArrowheads="1"/>
          </p:cNvSpPr>
          <p:nvPr>
            <p:ph type="body" idx="1"/>
          </p:nvPr>
        </p:nvSpPr>
        <p:spPr>
          <a:xfrm>
            <a:off x="685800" y="4724956"/>
            <a:ext cx="5486400" cy="4476274"/>
          </a:xfrm>
          <a:noFill/>
          <a:ln w="9525"/>
        </p:spPr>
        <p:txBody>
          <a:bodyPr wrap="square"/>
          <a:lstStyle/>
          <a:p>
            <a:pPr eaLnBrk="1" hangingPunct="1">
              <a:spcBef>
                <a:spcPct val="0"/>
              </a:spcBef>
            </a:pPr>
            <a:endParaRPr lang="zh-CN" alt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fld>
            <a:endParaRPr lang="en-US" altLang="zh-CN"/>
          </a:p>
        </p:txBody>
      </p:sp>
      <p:sp>
        <p:nvSpPr>
          <p:cNvPr id="80899" name="Rectangle 7"/>
          <p:cNvSpPr txBox="1">
            <a:spLocks noGrp="1" noChangeArrowheads="1"/>
          </p:cNvSpPr>
          <p:nvPr/>
        </p:nvSpPr>
        <p:spPr bwMode="auto">
          <a:xfrm>
            <a:off x="3884613" y="9448185"/>
            <a:ext cx="2971800" cy="497364"/>
          </a:xfrm>
          <a:prstGeom prst="rect">
            <a:avLst/>
          </a:prstGeom>
          <a:noFill/>
          <a:ln w="9525">
            <a:noFill/>
            <a:miter lim="800000"/>
          </a:ln>
        </p:spPr>
        <p:txBody>
          <a:bodyPr anchor="b"/>
          <a:lstStyle/>
          <a:p>
            <a:pPr algn="r"/>
            <a:fld id="{FA8C691C-EFD2-478D-8746-E7F180C6C369}"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
        <p:nvSpPr>
          <p:cNvPr id="80900" name="Rectangle 2"/>
          <p:cNvSpPr>
            <a:spLocks noGrp="1" noRot="1" noChangeAspect="1" noChangeArrowheads="1" noTextEdit="1"/>
          </p:cNvSpPr>
          <p:nvPr>
            <p:ph type="sldImg"/>
          </p:nvPr>
        </p:nvSpPr>
        <p:spPr/>
      </p:sp>
      <p:sp>
        <p:nvSpPr>
          <p:cNvPr id="80901" name="Rectangle 3"/>
          <p:cNvSpPr>
            <a:spLocks noGrp="1" noChangeArrowheads="1"/>
          </p:cNvSpPr>
          <p:nvPr>
            <p:ph type="body" idx="1"/>
          </p:nvPr>
        </p:nvSpPr>
        <p:spPr>
          <a:xfrm>
            <a:off x="685800" y="4724956"/>
            <a:ext cx="5486400" cy="4476274"/>
          </a:xfrm>
          <a:noFill/>
          <a:ln w="9525"/>
        </p:spPr>
        <p:txBody>
          <a:bodyPr wrap="square"/>
          <a:lstStyle/>
          <a:p>
            <a:pPr eaLnBrk="1" hangingPunct="1">
              <a:spcBef>
                <a:spcPct val="0"/>
              </a:spcBef>
            </a:pPr>
            <a:endParaRPr lang="zh-CN" alt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fld>
            <a:endParaRPr lang="en-US" altLang="zh-CN"/>
          </a:p>
        </p:txBody>
      </p:sp>
      <p:sp>
        <p:nvSpPr>
          <p:cNvPr id="80899" name="Rectangle 7"/>
          <p:cNvSpPr txBox="1">
            <a:spLocks noGrp="1" noChangeArrowheads="1"/>
          </p:cNvSpPr>
          <p:nvPr/>
        </p:nvSpPr>
        <p:spPr bwMode="auto">
          <a:xfrm>
            <a:off x="3884613" y="9448185"/>
            <a:ext cx="2971800" cy="497364"/>
          </a:xfrm>
          <a:prstGeom prst="rect">
            <a:avLst/>
          </a:prstGeom>
          <a:noFill/>
          <a:ln w="9525">
            <a:noFill/>
            <a:miter lim="800000"/>
          </a:ln>
        </p:spPr>
        <p:txBody>
          <a:bodyPr anchor="b"/>
          <a:lstStyle/>
          <a:p>
            <a:pPr algn="r"/>
            <a:fld id="{FA8C691C-EFD2-478D-8746-E7F180C6C369}"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
        <p:nvSpPr>
          <p:cNvPr id="80900" name="Rectangle 2"/>
          <p:cNvSpPr>
            <a:spLocks noGrp="1" noRot="1" noChangeAspect="1" noChangeArrowheads="1" noTextEdit="1"/>
          </p:cNvSpPr>
          <p:nvPr>
            <p:ph type="sldImg"/>
          </p:nvPr>
        </p:nvSpPr>
        <p:spPr/>
      </p:sp>
      <p:sp>
        <p:nvSpPr>
          <p:cNvPr id="80901" name="Rectangle 3"/>
          <p:cNvSpPr>
            <a:spLocks noGrp="1" noChangeArrowheads="1"/>
          </p:cNvSpPr>
          <p:nvPr>
            <p:ph type="body" idx="1"/>
          </p:nvPr>
        </p:nvSpPr>
        <p:spPr>
          <a:xfrm>
            <a:off x="685800" y="4724956"/>
            <a:ext cx="5486400" cy="4476274"/>
          </a:xfrm>
          <a:noFill/>
          <a:ln w="9525"/>
        </p:spPr>
        <p:txBody>
          <a:bodyPr wrap="square"/>
          <a:lstStyle/>
          <a:p>
            <a:pPr eaLnBrk="1" hangingPunct="1">
              <a:spcBef>
                <a:spcPct val="0"/>
              </a:spcBef>
            </a:pPr>
            <a:endParaRPr lang="zh-CN" alt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fld>
            <a:endParaRPr lang="en-US" altLang="zh-CN"/>
          </a:p>
        </p:txBody>
      </p:sp>
      <p:sp>
        <p:nvSpPr>
          <p:cNvPr id="80899" name="Rectangle 7"/>
          <p:cNvSpPr txBox="1">
            <a:spLocks noGrp="1" noChangeArrowheads="1"/>
          </p:cNvSpPr>
          <p:nvPr/>
        </p:nvSpPr>
        <p:spPr bwMode="auto">
          <a:xfrm>
            <a:off x="3884613" y="9448185"/>
            <a:ext cx="2971800" cy="497364"/>
          </a:xfrm>
          <a:prstGeom prst="rect">
            <a:avLst/>
          </a:prstGeom>
          <a:noFill/>
          <a:ln w="9525">
            <a:noFill/>
            <a:miter lim="800000"/>
          </a:ln>
        </p:spPr>
        <p:txBody>
          <a:bodyPr anchor="b"/>
          <a:lstStyle/>
          <a:p>
            <a:pPr algn="r"/>
            <a:fld id="{FA8C691C-EFD2-478D-8746-E7F180C6C369}"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
        <p:nvSpPr>
          <p:cNvPr id="80900" name="Rectangle 2"/>
          <p:cNvSpPr>
            <a:spLocks noGrp="1" noRot="1" noChangeAspect="1" noChangeArrowheads="1" noTextEdit="1"/>
          </p:cNvSpPr>
          <p:nvPr>
            <p:ph type="sldImg"/>
          </p:nvPr>
        </p:nvSpPr>
        <p:spPr/>
      </p:sp>
      <p:sp>
        <p:nvSpPr>
          <p:cNvPr id="80901" name="Rectangle 3"/>
          <p:cNvSpPr>
            <a:spLocks noGrp="1" noChangeArrowheads="1"/>
          </p:cNvSpPr>
          <p:nvPr>
            <p:ph type="body" idx="1"/>
          </p:nvPr>
        </p:nvSpPr>
        <p:spPr>
          <a:xfrm>
            <a:off x="685800" y="4724956"/>
            <a:ext cx="5486400" cy="4476274"/>
          </a:xfrm>
          <a:noFill/>
          <a:ln w="9525"/>
        </p:spPr>
        <p:txBody>
          <a:bodyPr wrap="square"/>
          <a:lstStyle/>
          <a:p>
            <a:pPr eaLnBrk="1" hangingPunct="1">
              <a:spcBef>
                <a:spcPct val="0"/>
              </a:spcBef>
            </a:pP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TRUNC</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已经把文件长度截取为</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0</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了 所以你就从头再来了</a:t>
            </a:r>
            <a:endParaRPr lang="zh-CN" alt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fld>
            <a:endParaRPr lang="en-US" altLang="zh-CN"/>
          </a:p>
        </p:txBody>
      </p:sp>
      <p:sp>
        <p:nvSpPr>
          <p:cNvPr id="80899" name="Rectangle 7"/>
          <p:cNvSpPr txBox="1">
            <a:spLocks noGrp="1" noChangeArrowheads="1"/>
          </p:cNvSpPr>
          <p:nvPr/>
        </p:nvSpPr>
        <p:spPr bwMode="auto">
          <a:xfrm>
            <a:off x="3884613" y="9448185"/>
            <a:ext cx="2971800" cy="497364"/>
          </a:xfrm>
          <a:prstGeom prst="rect">
            <a:avLst/>
          </a:prstGeom>
          <a:noFill/>
          <a:ln w="9525">
            <a:noFill/>
            <a:miter lim="800000"/>
          </a:ln>
        </p:spPr>
        <p:txBody>
          <a:bodyPr anchor="b"/>
          <a:lstStyle/>
          <a:p>
            <a:pPr algn="r"/>
            <a:fld id="{FA8C691C-EFD2-478D-8746-E7F180C6C369}"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
        <p:nvSpPr>
          <p:cNvPr id="80900" name="Rectangle 2"/>
          <p:cNvSpPr>
            <a:spLocks noGrp="1" noRot="1" noChangeAspect="1" noChangeArrowheads="1" noTextEdit="1"/>
          </p:cNvSpPr>
          <p:nvPr>
            <p:ph type="sldImg"/>
          </p:nvPr>
        </p:nvSpPr>
        <p:spPr/>
      </p:sp>
      <p:sp>
        <p:nvSpPr>
          <p:cNvPr id="80901" name="Rectangle 3"/>
          <p:cNvSpPr>
            <a:spLocks noGrp="1" noChangeArrowheads="1"/>
          </p:cNvSpPr>
          <p:nvPr>
            <p:ph type="body" idx="1"/>
          </p:nvPr>
        </p:nvSpPr>
        <p:spPr>
          <a:xfrm>
            <a:off x="685800" y="4724956"/>
            <a:ext cx="5486400" cy="4476274"/>
          </a:xfrm>
          <a:noFill/>
          <a:ln w="9525"/>
        </p:spPr>
        <p:txBody>
          <a:bodyPr wrap="square"/>
          <a:lstStyle/>
          <a:p>
            <a:pPr eaLnBrk="1" hangingPunct="1">
              <a:spcBef>
                <a:spcPct val="0"/>
              </a:spcBef>
            </a:pPr>
            <a:endParaRPr lang="zh-CN" alt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fld>
            <a:endParaRPr lang="en-US" altLang="zh-CN"/>
          </a:p>
        </p:txBody>
      </p:sp>
      <p:sp>
        <p:nvSpPr>
          <p:cNvPr id="80899" name="Rectangle 7"/>
          <p:cNvSpPr txBox="1">
            <a:spLocks noGrp="1" noChangeArrowheads="1"/>
          </p:cNvSpPr>
          <p:nvPr/>
        </p:nvSpPr>
        <p:spPr bwMode="auto">
          <a:xfrm>
            <a:off x="3884613" y="9448185"/>
            <a:ext cx="2971800" cy="497364"/>
          </a:xfrm>
          <a:prstGeom prst="rect">
            <a:avLst/>
          </a:prstGeom>
          <a:noFill/>
          <a:ln w="9525">
            <a:noFill/>
            <a:miter lim="800000"/>
          </a:ln>
        </p:spPr>
        <p:txBody>
          <a:bodyPr anchor="b"/>
          <a:lstStyle/>
          <a:p>
            <a:pPr algn="r"/>
            <a:fld id="{FA8C691C-EFD2-478D-8746-E7F180C6C369}"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
        <p:nvSpPr>
          <p:cNvPr id="80900" name="Rectangle 2"/>
          <p:cNvSpPr>
            <a:spLocks noGrp="1" noRot="1" noChangeAspect="1" noChangeArrowheads="1" noTextEdit="1"/>
          </p:cNvSpPr>
          <p:nvPr>
            <p:ph type="sldImg"/>
          </p:nvPr>
        </p:nvSpPr>
        <p:spPr/>
      </p:sp>
      <p:sp>
        <p:nvSpPr>
          <p:cNvPr id="80901" name="Rectangle 3"/>
          <p:cNvSpPr>
            <a:spLocks noGrp="1" noChangeArrowheads="1"/>
          </p:cNvSpPr>
          <p:nvPr>
            <p:ph type="body" idx="1"/>
          </p:nvPr>
        </p:nvSpPr>
        <p:spPr>
          <a:xfrm>
            <a:off x="685800" y="4724956"/>
            <a:ext cx="5486400" cy="4476274"/>
          </a:xfrm>
          <a:noFill/>
          <a:ln w="9525"/>
        </p:spPr>
        <p:txBody>
          <a:bodyPr wrap="square"/>
          <a:lstStyle/>
          <a:p>
            <a:pPr eaLnBrk="1" hangingPunct="1">
              <a:spcBef>
                <a:spcPct val="0"/>
              </a:spcBef>
            </a:pPr>
            <a:endParaRPr lang="zh-CN" alt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fld>
            <a:endParaRPr lang="en-US" altLang="zh-CN"/>
          </a:p>
        </p:txBody>
      </p:sp>
      <p:sp>
        <p:nvSpPr>
          <p:cNvPr id="80899" name="Rectangle 7"/>
          <p:cNvSpPr txBox="1">
            <a:spLocks noGrp="1" noChangeArrowheads="1"/>
          </p:cNvSpPr>
          <p:nvPr/>
        </p:nvSpPr>
        <p:spPr bwMode="auto">
          <a:xfrm>
            <a:off x="3884613" y="9448185"/>
            <a:ext cx="2971800" cy="497364"/>
          </a:xfrm>
          <a:prstGeom prst="rect">
            <a:avLst/>
          </a:prstGeom>
          <a:noFill/>
          <a:ln w="9525">
            <a:noFill/>
            <a:miter lim="800000"/>
          </a:ln>
        </p:spPr>
        <p:txBody>
          <a:bodyPr anchor="b"/>
          <a:lstStyle/>
          <a:p>
            <a:pPr algn="r"/>
            <a:fld id="{FA8C691C-EFD2-478D-8746-E7F180C6C369}"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
        <p:nvSpPr>
          <p:cNvPr id="80900" name="Rectangle 2"/>
          <p:cNvSpPr>
            <a:spLocks noGrp="1" noRot="1" noChangeAspect="1" noChangeArrowheads="1" noTextEdit="1"/>
          </p:cNvSpPr>
          <p:nvPr>
            <p:ph type="sldImg"/>
          </p:nvPr>
        </p:nvSpPr>
        <p:spPr/>
      </p:sp>
      <p:sp>
        <p:nvSpPr>
          <p:cNvPr id="80901" name="Rectangle 3"/>
          <p:cNvSpPr>
            <a:spLocks noGrp="1" noChangeArrowheads="1"/>
          </p:cNvSpPr>
          <p:nvPr>
            <p:ph type="body" idx="1"/>
          </p:nvPr>
        </p:nvSpPr>
        <p:spPr>
          <a:xfrm>
            <a:off x="685800" y="4724956"/>
            <a:ext cx="5486400" cy="4476274"/>
          </a:xfrm>
          <a:noFill/>
          <a:ln w="9525"/>
        </p:spPr>
        <p:txBody>
          <a:bodyPr wrap="square"/>
          <a:lstStyle/>
          <a:p>
            <a:pPr eaLnBrk="1" hangingPunct="1">
              <a:spcBef>
                <a:spcPct val="0"/>
              </a:spcBef>
            </a:pPr>
            <a:endParaRPr lang="zh-CN" alt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fld>
            <a:endParaRPr lang="en-US" altLang="zh-CN"/>
          </a:p>
        </p:txBody>
      </p:sp>
      <p:sp>
        <p:nvSpPr>
          <p:cNvPr id="80899" name="Rectangle 7"/>
          <p:cNvSpPr txBox="1">
            <a:spLocks noGrp="1" noChangeArrowheads="1"/>
          </p:cNvSpPr>
          <p:nvPr/>
        </p:nvSpPr>
        <p:spPr bwMode="auto">
          <a:xfrm>
            <a:off x="3884613" y="9448185"/>
            <a:ext cx="2971800" cy="497364"/>
          </a:xfrm>
          <a:prstGeom prst="rect">
            <a:avLst/>
          </a:prstGeom>
          <a:noFill/>
          <a:ln w="9525">
            <a:noFill/>
            <a:miter lim="800000"/>
          </a:ln>
        </p:spPr>
        <p:txBody>
          <a:bodyPr anchor="b"/>
          <a:lstStyle/>
          <a:p>
            <a:pPr algn="r"/>
            <a:fld id="{FA8C691C-EFD2-478D-8746-E7F180C6C369}"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
        <p:nvSpPr>
          <p:cNvPr id="80900" name="Rectangle 2"/>
          <p:cNvSpPr>
            <a:spLocks noGrp="1" noRot="1" noChangeAspect="1" noChangeArrowheads="1" noTextEdit="1"/>
          </p:cNvSpPr>
          <p:nvPr>
            <p:ph type="sldImg"/>
          </p:nvPr>
        </p:nvSpPr>
        <p:spPr/>
      </p:sp>
      <p:sp>
        <p:nvSpPr>
          <p:cNvPr id="80901" name="Rectangle 3"/>
          <p:cNvSpPr>
            <a:spLocks noGrp="1" noChangeArrowheads="1"/>
          </p:cNvSpPr>
          <p:nvPr>
            <p:ph type="body" idx="1"/>
          </p:nvPr>
        </p:nvSpPr>
        <p:spPr>
          <a:xfrm>
            <a:off x="685800" y="4724956"/>
            <a:ext cx="5486400" cy="4476274"/>
          </a:xfrm>
          <a:noFill/>
          <a:ln w="9525"/>
        </p:spPr>
        <p:txBody>
          <a:bodyPr wrap="square"/>
          <a:lstStyle/>
          <a:p>
            <a:pPr eaLnBrk="1" hangingPunct="1">
              <a:spcBef>
                <a:spcPct val="0"/>
              </a:spcBef>
            </a:pPr>
            <a:r>
              <a:rPr lang="en-US" altLang="zh-CN" sz="1200" b="1" i="0" kern="1200" dirty="0" err="1" smtClean="0">
                <a:solidFill>
                  <a:schemeClr val="tx1"/>
                </a:solidFill>
                <a:effectLst/>
                <a:latin typeface="Arial" panose="020B0604020202020204" pitchFamily="34" charset="0"/>
                <a:ea typeface="宋体" panose="02010600030101010101" pitchFamily="2" charset="-122"/>
                <a:cs typeface="+mn-cs"/>
              </a:rPr>
              <a:t>unistd.h</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 是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C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和 </a:t>
            </a:r>
            <a:r>
              <a:rPr lang="en-US" altLang="zh-CN" sz="1200" b="0" i="0" u="none" strike="noStrike" kern="1200" dirty="0" smtClean="0">
                <a:solidFill>
                  <a:schemeClr val="tx1"/>
                </a:solidFill>
                <a:effectLst/>
                <a:latin typeface="Arial" panose="020B0604020202020204" pitchFamily="34" charset="0"/>
                <a:ea typeface="宋体" panose="02010600030101010101" pitchFamily="2" charset="-122"/>
                <a:cs typeface="+mn-cs"/>
                <a:hlinkClick r:id="rId3"/>
              </a:rPr>
              <a:t>C++</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 程序设计语言中提供对 </a:t>
            </a:r>
            <a:r>
              <a:rPr lang="en-US" altLang="zh-CN" sz="1200" b="0" i="0" u="none" strike="noStrike" kern="1200" dirty="0" smtClean="0">
                <a:solidFill>
                  <a:schemeClr val="tx1"/>
                </a:solidFill>
                <a:effectLst/>
                <a:latin typeface="Arial" panose="020B0604020202020204" pitchFamily="34" charset="0"/>
                <a:ea typeface="宋体" panose="02010600030101010101" pitchFamily="2" charset="-122"/>
                <a:cs typeface="+mn-cs"/>
                <a:hlinkClick r:id="rId4"/>
              </a:rPr>
              <a:t>POSIX</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 操作系统 </a:t>
            </a:r>
            <a:r>
              <a:rPr lang="en-US" altLang="zh-CN" sz="1200" b="0" i="0" u="none" strike="noStrike" kern="1200" dirty="0" smtClean="0">
                <a:solidFill>
                  <a:schemeClr val="tx1"/>
                </a:solidFill>
                <a:effectLst/>
                <a:latin typeface="Arial" panose="020B0604020202020204" pitchFamily="34" charset="0"/>
                <a:ea typeface="宋体" panose="02010600030101010101" pitchFamily="2" charset="-122"/>
                <a:cs typeface="+mn-cs"/>
                <a:hlinkClick r:id="rId5"/>
              </a:rPr>
              <a:t>API</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 的访问功能的</a:t>
            </a:r>
            <a:r>
              <a:rPr lang="zh-CN" altLang="en-US" sz="1200" b="0" i="0" u="none" strike="noStrike" kern="1200" dirty="0" smtClean="0">
                <a:solidFill>
                  <a:schemeClr val="tx1"/>
                </a:solidFill>
                <a:effectLst/>
                <a:latin typeface="Arial" panose="020B0604020202020204" pitchFamily="34" charset="0"/>
                <a:ea typeface="宋体" panose="02010600030101010101" pitchFamily="2" charset="-122"/>
                <a:cs typeface="+mn-cs"/>
                <a:hlinkClick r:id="rId6"/>
              </a:rPr>
              <a:t>头文件</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的名称。</a:t>
            </a:r>
            <a:endParaRPr lang="zh-CN" alt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fld>
            <a:endParaRPr lang="en-US" altLang="zh-CN"/>
          </a:p>
        </p:txBody>
      </p:sp>
      <p:sp>
        <p:nvSpPr>
          <p:cNvPr id="80899" name="Rectangle 7"/>
          <p:cNvSpPr txBox="1">
            <a:spLocks noGrp="1" noChangeArrowheads="1"/>
          </p:cNvSpPr>
          <p:nvPr/>
        </p:nvSpPr>
        <p:spPr bwMode="auto">
          <a:xfrm>
            <a:off x="3884613" y="9448185"/>
            <a:ext cx="2971800" cy="497364"/>
          </a:xfrm>
          <a:prstGeom prst="rect">
            <a:avLst/>
          </a:prstGeom>
          <a:noFill/>
          <a:ln w="9525">
            <a:noFill/>
            <a:miter lim="800000"/>
          </a:ln>
        </p:spPr>
        <p:txBody>
          <a:bodyPr anchor="b"/>
          <a:lstStyle/>
          <a:p>
            <a:pPr algn="r"/>
            <a:fld id="{FA8C691C-EFD2-478D-8746-E7F180C6C369}"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
        <p:nvSpPr>
          <p:cNvPr id="80900" name="Rectangle 2"/>
          <p:cNvSpPr>
            <a:spLocks noGrp="1" noRot="1" noChangeAspect="1" noChangeArrowheads="1" noTextEdit="1"/>
          </p:cNvSpPr>
          <p:nvPr>
            <p:ph type="sldImg"/>
          </p:nvPr>
        </p:nvSpPr>
        <p:spPr/>
      </p:sp>
      <p:sp>
        <p:nvSpPr>
          <p:cNvPr id="80901" name="Rectangle 3"/>
          <p:cNvSpPr>
            <a:spLocks noGrp="1" noChangeArrowheads="1"/>
          </p:cNvSpPr>
          <p:nvPr>
            <p:ph type="body" idx="1"/>
          </p:nvPr>
        </p:nvSpPr>
        <p:spPr>
          <a:xfrm>
            <a:off x="685800" y="4724956"/>
            <a:ext cx="5486400" cy="4476274"/>
          </a:xfrm>
          <a:noFill/>
          <a:ln w="9525"/>
        </p:spPr>
        <p:txBody>
          <a:bodyPr wrap="square"/>
          <a:lstStyle/>
          <a:p>
            <a:pPr eaLnBrk="1" hangingPunct="1">
              <a:spcBef>
                <a:spcPct val="0"/>
              </a:spcBef>
            </a:pPr>
            <a:endParaRPr lang="zh-CN" alt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fld>
            <a:endParaRPr lang="en-US" altLang="zh-CN"/>
          </a:p>
        </p:txBody>
      </p:sp>
      <p:sp>
        <p:nvSpPr>
          <p:cNvPr id="80899" name="Rectangle 7"/>
          <p:cNvSpPr txBox="1">
            <a:spLocks noGrp="1" noChangeArrowheads="1"/>
          </p:cNvSpPr>
          <p:nvPr/>
        </p:nvSpPr>
        <p:spPr bwMode="auto">
          <a:xfrm>
            <a:off x="3884613" y="9448185"/>
            <a:ext cx="2971800" cy="497364"/>
          </a:xfrm>
          <a:prstGeom prst="rect">
            <a:avLst/>
          </a:prstGeom>
          <a:noFill/>
          <a:ln w="9525">
            <a:noFill/>
            <a:miter lim="800000"/>
          </a:ln>
        </p:spPr>
        <p:txBody>
          <a:bodyPr anchor="b"/>
          <a:lstStyle/>
          <a:p>
            <a:pPr algn="r"/>
            <a:fld id="{FA8C691C-EFD2-478D-8746-E7F180C6C369}"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
        <p:nvSpPr>
          <p:cNvPr id="80900" name="Rectangle 2"/>
          <p:cNvSpPr>
            <a:spLocks noGrp="1" noRot="1" noChangeAspect="1" noChangeArrowheads="1" noTextEdit="1"/>
          </p:cNvSpPr>
          <p:nvPr>
            <p:ph type="sldImg"/>
          </p:nvPr>
        </p:nvSpPr>
        <p:spPr/>
      </p:sp>
      <p:sp>
        <p:nvSpPr>
          <p:cNvPr id="80901" name="Rectangle 3"/>
          <p:cNvSpPr>
            <a:spLocks noGrp="1" noChangeArrowheads="1"/>
          </p:cNvSpPr>
          <p:nvPr>
            <p:ph type="body" idx="1"/>
          </p:nvPr>
        </p:nvSpPr>
        <p:spPr>
          <a:xfrm>
            <a:off x="685800" y="4724956"/>
            <a:ext cx="5486400" cy="4476274"/>
          </a:xfrm>
          <a:noFill/>
          <a:ln w="9525"/>
        </p:spPr>
        <p:txBody>
          <a:bodyPr wrap="square"/>
          <a:lstStyle/>
          <a:p>
            <a:pPr eaLnBrk="1" hangingPunct="1">
              <a:spcBef>
                <a:spcPct val="0"/>
              </a:spcBef>
            </a:pP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链接文件</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pPr eaLnBrk="1" hangingPunct="1">
              <a:spcBef>
                <a:spcPct val="0"/>
              </a:spcBef>
            </a:pP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linux</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中的链接文件类似于</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c++</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语言中的指针和引用。链接文件可以分为两种：符号链接和硬链接。这两种文件都是一种为己存在文件，创建一个新的访问途径。也就是说访问链接文件，就相当于访问链接文件。</a:t>
            </a:r>
            <a:endParaRPr lang="zh-CN" alt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fld>
            <a:endParaRPr lang="en-US" altLang="zh-CN"/>
          </a:p>
        </p:txBody>
      </p:sp>
      <p:sp>
        <p:nvSpPr>
          <p:cNvPr id="80899" name="Rectangle 7"/>
          <p:cNvSpPr txBox="1">
            <a:spLocks noGrp="1" noChangeArrowheads="1"/>
          </p:cNvSpPr>
          <p:nvPr/>
        </p:nvSpPr>
        <p:spPr bwMode="auto">
          <a:xfrm>
            <a:off x="3884613" y="9448185"/>
            <a:ext cx="2971800" cy="497364"/>
          </a:xfrm>
          <a:prstGeom prst="rect">
            <a:avLst/>
          </a:prstGeom>
          <a:noFill/>
          <a:ln w="9525">
            <a:noFill/>
            <a:miter lim="800000"/>
          </a:ln>
        </p:spPr>
        <p:txBody>
          <a:bodyPr anchor="b"/>
          <a:lstStyle/>
          <a:p>
            <a:pPr algn="r"/>
            <a:fld id="{FA8C691C-EFD2-478D-8746-E7F180C6C369}"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
        <p:nvSpPr>
          <p:cNvPr id="80900" name="Rectangle 2"/>
          <p:cNvSpPr>
            <a:spLocks noGrp="1" noRot="1" noChangeAspect="1" noChangeArrowheads="1" noTextEdit="1"/>
          </p:cNvSpPr>
          <p:nvPr>
            <p:ph type="sldImg"/>
          </p:nvPr>
        </p:nvSpPr>
        <p:spPr/>
      </p:sp>
      <p:sp>
        <p:nvSpPr>
          <p:cNvPr id="80901" name="Rectangle 3"/>
          <p:cNvSpPr>
            <a:spLocks noGrp="1" noChangeArrowheads="1"/>
          </p:cNvSpPr>
          <p:nvPr>
            <p:ph type="body" idx="1"/>
          </p:nvPr>
        </p:nvSpPr>
        <p:spPr>
          <a:xfrm>
            <a:off x="685800" y="4724956"/>
            <a:ext cx="5486400" cy="4476274"/>
          </a:xfrm>
          <a:noFill/>
          <a:ln w="9525"/>
        </p:spPr>
        <p:txBody>
          <a:bodyPr wrap="square"/>
          <a:lstStyle/>
          <a:p>
            <a:pPr eaLnBrk="1" hangingPunct="1">
              <a:spcBef>
                <a:spcPct val="0"/>
              </a:spcBef>
            </a:pPr>
            <a:endParaRPr lang="zh-CN" alt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fld>
            <a:endParaRPr lang="en-US" altLang="zh-CN"/>
          </a:p>
        </p:txBody>
      </p:sp>
      <p:sp>
        <p:nvSpPr>
          <p:cNvPr id="80899" name="Rectangle 7"/>
          <p:cNvSpPr txBox="1">
            <a:spLocks noGrp="1" noChangeArrowheads="1"/>
          </p:cNvSpPr>
          <p:nvPr/>
        </p:nvSpPr>
        <p:spPr bwMode="auto">
          <a:xfrm>
            <a:off x="3884613" y="9448185"/>
            <a:ext cx="2971800" cy="497364"/>
          </a:xfrm>
          <a:prstGeom prst="rect">
            <a:avLst/>
          </a:prstGeom>
          <a:noFill/>
          <a:ln w="9525">
            <a:noFill/>
            <a:miter lim="800000"/>
          </a:ln>
        </p:spPr>
        <p:txBody>
          <a:bodyPr anchor="b"/>
          <a:lstStyle/>
          <a:p>
            <a:pPr algn="r"/>
            <a:fld id="{FA8C691C-EFD2-478D-8746-E7F180C6C369}"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
        <p:nvSpPr>
          <p:cNvPr id="80900" name="Rectangle 2"/>
          <p:cNvSpPr>
            <a:spLocks noGrp="1" noRot="1" noChangeAspect="1" noChangeArrowheads="1" noTextEdit="1"/>
          </p:cNvSpPr>
          <p:nvPr>
            <p:ph type="sldImg"/>
          </p:nvPr>
        </p:nvSpPr>
        <p:spPr/>
      </p:sp>
      <p:sp>
        <p:nvSpPr>
          <p:cNvPr id="80901" name="Rectangle 3"/>
          <p:cNvSpPr>
            <a:spLocks noGrp="1" noChangeArrowheads="1"/>
          </p:cNvSpPr>
          <p:nvPr>
            <p:ph type="body" idx="1"/>
          </p:nvPr>
        </p:nvSpPr>
        <p:spPr>
          <a:xfrm>
            <a:off x="685800" y="4724956"/>
            <a:ext cx="5486400" cy="4476274"/>
          </a:xfrm>
          <a:noFill/>
          <a:ln w="9525"/>
        </p:spPr>
        <p:txBody>
          <a:bodyPr wrap="square"/>
          <a:lstStyle/>
          <a:p>
            <a:pPr eaLnBrk="1" hangingPunct="1">
              <a:spcBef>
                <a:spcPct val="0"/>
              </a:spcBef>
            </a:pPr>
            <a:endParaRPr lang="zh-CN" alt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fld>
            <a:endParaRPr lang="en-US" altLang="zh-CN"/>
          </a:p>
        </p:txBody>
      </p:sp>
      <p:sp>
        <p:nvSpPr>
          <p:cNvPr id="80899" name="Rectangle 7"/>
          <p:cNvSpPr txBox="1">
            <a:spLocks noGrp="1" noChangeArrowheads="1"/>
          </p:cNvSpPr>
          <p:nvPr/>
        </p:nvSpPr>
        <p:spPr bwMode="auto">
          <a:xfrm>
            <a:off x="3884613" y="9448185"/>
            <a:ext cx="2971800" cy="497364"/>
          </a:xfrm>
          <a:prstGeom prst="rect">
            <a:avLst/>
          </a:prstGeom>
          <a:noFill/>
          <a:ln w="9525">
            <a:noFill/>
            <a:miter lim="800000"/>
          </a:ln>
        </p:spPr>
        <p:txBody>
          <a:bodyPr anchor="b"/>
          <a:lstStyle/>
          <a:p>
            <a:pPr algn="r"/>
            <a:fld id="{FA8C691C-EFD2-478D-8746-E7F180C6C369}"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
        <p:nvSpPr>
          <p:cNvPr id="80900" name="Rectangle 2"/>
          <p:cNvSpPr>
            <a:spLocks noGrp="1" noRot="1" noChangeAspect="1" noChangeArrowheads="1" noTextEdit="1"/>
          </p:cNvSpPr>
          <p:nvPr>
            <p:ph type="sldImg"/>
          </p:nvPr>
        </p:nvSpPr>
        <p:spPr/>
      </p:sp>
      <p:sp>
        <p:nvSpPr>
          <p:cNvPr id="80901" name="Rectangle 3"/>
          <p:cNvSpPr>
            <a:spLocks noGrp="1" noChangeArrowheads="1"/>
          </p:cNvSpPr>
          <p:nvPr>
            <p:ph type="body" idx="1"/>
          </p:nvPr>
        </p:nvSpPr>
        <p:spPr>
          <a:xfrm>
            <a:off x="685800" y="4724956"/>
            <a:ext cx="5486400" cy="4476274"/>
          </a:xfrm>
          <a:noFill/>
          <a:ln w="9525"/>
        </p:spPr>
        <p:txBody>
          <a:bodyPr wrap="square"/>
          <a:lstStyle/>
          <a:p>
            <a:pPr eaLnBrk="1" hangingPunct="1">
              <a:spcBef>
                <a:spcPct val="0"/>
              </a:spcBef>
            </a:pPr>
            <a:endParaRPr lang="zh-CN" alt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fld>
            <a:endParaRPr lang="en-US" altLang="zh-CN"/>
          </a:p>
        </p:txBody>
      </p:sp>
      <p:sp>
        <p:nvSpPr>
          <p:cNvPr id="80899" name="Rectangle 7"/>
          <p:cNvSpPr txBox="1">
            <a:spLocks noGrp="1" noChangeArrowheads="1"/>
          </p:cNvSpPr>
          <p:nvPr/>
        </p:nvSpPr>
        <p:spPr bwMode="auto">
          <a:xfrm>
            <a:off x="3884613" y="9448185"/>
            <a:ext cx="2971800" cy="497364"/>
          </a:xfrm>
          <a:prstGeom prst="rect">
            <a:avLst/>
          </a:prstGeom>
          <a:noFill/>
          <a:ln w="9525">
            <a:noFill/>
            <a:miter lim="800000"/>
          </a:ln>
        </p:spPr>
        <p:txBody>
          <a:bodyPr anchor="b"/>
          <a:lstStyle/>
          <a:p>
            <a:pPr algn="r"/>
            <a:fld id="{FA8C691C-EFD2-478D-8746-E7F180C6C369}"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
        <p:nvSpPr>
          <p:cNvPr id="80900" name="Rectangle 2"/>
          <p:cNvSpPr>
            <a:spLocks noGrp="1" noRot="1" noChangeAspect="1" noChangeArrowheads="1" noTextEdit="1"/>
          </p:cNvSpPr>
          <p:nvPr>
            <p:ph type="sldImg"/>
          </p:nvPr>
        </p:nvSpPr>
        <p:spPr/>
      </p:sp>
      <p:sp>
        <p:nvSpPr>
          <p:cNvPr id="80901" name="Rectangle 3"/>
          <p:cNvSpPr>
            <a:spLocks noGrp="1" noChangeArrowheads="1"/>
          </p:cNvSpPr>
          <p:nvPr>
            <p:ph type="body" idx="1"/>
          </p:nvPr>
        </p:nvSpPr>
        <p:spPr>
          <a:xfrm>
            <a:off x="685800" y="4724956"/>
            <a:ext cx="5486400" cy="4476274"/>
          </a:xfrm>
          <a:noFill/>
          <a:ln w="9525"/>
        </p:spPr>
        <p:txBody>
          <a:bodyPr wrap="square"/>
          <a:lstStyle/>
          <a:p>
            <a:pPr eaLnBrk="1" hangingPunct="1">
              <a:spcBef>
                <a:spcPct val="0"/>
              </a:spcBef>
            </a:pPr>
            <a:endParaRPr lang="zh-CN" alt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fld>
            <a:endParaRPr lang="en-US" altLang="zh-CN"/>
          </a:p>
        </p:txBody>
      </p:sp>
      <p:sp>
        <p:nvSpPr>
          <p:cNvPr id="80899" name="Rectangle 7"/>
          <p:cNvSpPr txBox="1">
            <a:spLocks noGrp="1" noChangeArrowheads="1"/>
          </p:cNvSpPr>
          <p:nvPr/>
        </p:nvSpPr>
        <p:spPr bwMode="auto">
          <a:xfrm>
            <a:off x="3884613" y="9448185"/>
            <a:ext cx="2971800" cy="497364"/>
          </a:xfrm>
          <a:prstGeom prst="rect">
            <a:avLst/>
          </a:prstGeom>
          <a:noFill/>
          <a:ln w="9525">
            <a:noFill/>
            <a:miter lim="800000"/>
          </a:ln>
        </p:spPr>
        <p:txBody>
          <a:bodyPr anchor="b"/>
          <a:lstStyle/>
          <a:p>
            <a:pPr algn="r"/>
            <a:fld id="{FA8C691C-EFD2-478D-8746-E7F180C6C369}"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
        <p:nvSpPr>
          <p:cNvPr id="80900" name="Rectangle 2"/>
          <p:cNvSpPr>
            <a:spLocks noGrp="1" noRot="1" noChangeAspect="1" noChangeArrowheads="1" noTextEdit="1"/>
          </p:cNvSpPr>
          <p:nvPr>
            <p:ph type="sldImg"/>
          </p:nvPr>
        </p:nvSpPr>
        <p:spPr/>
      </p:sp>
      <p:sp>
        <p:nvSpPr>
          <p:cNvPr id="80901" name="Rectangle 3"/>
          <p:cNvSpPr>
            <a:spLocks noGrp="1" noChangeArrowheads="1"/>
          </p:cNvSpPr>
          <p:nvPr>
            <p:ph type="body" idx="1"/>
          </p:nvPr>
        </p:nvSpPr>
        <p:spPr>
          <a:xfrm>
            <a:off x="685800" y="4724956"/>
            <a:ext cx="5486400" cy="4476274"/>
          </a:xfrm>
          <a:noFill/>
          <a:ln w="9525"/>
        </p:spPr>
        <p:txBody>
          <a:bodyPr wrap="square"/>
          <a:lstStyle/>
          <a:p>
            <a:pPr eaLnBrk="1" hangingPunct="1">
              <a:spcBef>
                <a:spcPct val="0"/>
              </a:spcBef>
            </a:pPr>
            <a:endParaRPr lang="zh-CN" alt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fld>
            <a:endParaRPr lang="en-US" altLang="zh-CN"/>
          </a:p>
        </p:txBody>
      </p:sp>
      <p:sp>
        <p:nvSpPr>
          <p:cNvPr id="80899" name="Rectangle 7"/>
          <p:cNvSpPr txBox="1">
            <a:spLocks noGrp="1" noChangeArrowheads="1"/>
          </p:cNvSpPr>
          <p:nvPr/>
        </p:nvSpPr>
        <p:spPr bwMode="auto">
          <a:xfrm>
            <a:off x="3884613" y="9448185"/>
            <a:ext cx="2971800" cy="497364"/>
          </a:xfrm>
          <a:prstGeom prst="rect">
            <a:avLst/>
          </a:prstGeom>
          <a:noFill/>
          <a:ln w="9525">
            <a:noFill/>
            <a:miter lim="800000"/>
          </a:ln>
        </p:spPr>
        <p:txBody>
          <a:bodyPr anchor="b"/>
          <a:lstStyle/>
          <a:p>
            <a:pPr algn="r"/>
            <a:fld id="{FA8C691C-EFD2-478D-8746-E7F180C6C369}"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
        <p:nvSpPr>
          <p:cNvPr id="80900" name="Rectangle 2"/>
          <p:cNvSpPr>
            <a:spLocks noGrp="1" noRot="1" noChangeAspect="1" noChangeArrowheads="1" noTextEdit="1"/>
          </p:cNvSpPr>
          <p:nvPr>
            <p:ph type="sldImg"/>
          </p:nvPr>
        </p:nvSpPr>
        <p:spPr/>
      </p:sp>
      <p:sp>
        <p:nvSpPr>
          <p:cNvPr id="80901" name="Rectangle 3"/>
          <p:cNvSpPr>
            <a:spLocks noGrp="1" noChangeArrowheads="1"/>
          </p:cNvSpPr>
          <p:nvPr>
            <p:ph type="body" idx="1"/>
          </p:nvPr>
        </p:nvSpPr>
        <p:spPr>
          <a:xfrm>
            <a:off x="685800" y="4724956"/>
            <a:ext cx="5486400" cy="4476274"/>
          </a:xfrm>
          <a:noFill/>
          <a:ln w="9525"/>
        </p:spPr>
        <p:txBody>
          <a:bodyPr wrap="square"/>
          <a:lstStyle/>
          <a:p>
            <a:pPr eaLnBrk="1" hangingPunct="1">
              <a:spcBef>
                <a:spcPct val="0"/>
              </a:spcBef>
            </a:pPr>
            <a:endParaRPr lang="zh-CN" alt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fld>
            <a:endParaRPr lang="en-US" altLang="zh-CN"/>
          </a:p>
        </p:txBody>
      </p:sp>
      <p:sp>
        <p:nvSpPr>
          <p:cNvPr id="80899" name="Rectangle 7"/>
          <p:cNvSpPr txBox="1">
            <a:spLocks noGrp="1" noChangeArrowheads="1"/>
          </p:cNvSpPr>
          <p:nvPr/>
        </p:nvSpPr>
        <p:spPr bwMode="auto">
          <a:xfrm>
            <a:off x="3884613" y="9448185"/>
            <a:ext cx="2971800" cy="497364"/>
          </a:xfrm>
          <a:prstGeom prst="rect">
            <a:avLst/>
          </a:prstGeom>
          <a:noFill/>
          <a:ln w="9525">
            <a:noFill/>
            <a:miter lim="800000"/>
          </a:ln>
        </p:spPr>
        <p:txBody>
          <a:bodyPr anchor="b"/>
          <a:lstStyle/>
          <a:p>
            <a:pPr algn="r"/>
            <a:fld id="{FA8C691C-EFD2-478D-8746-E7F180C6C369}"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
        <p:nvSpPr>
          <p:cNvPr id="80900" name="Rectangle 2"/>
          <p:cNvSpPr>
            <a:spLocks noGrp="1" noRot="1" noChangeAspect="1" noChangeArrowheads="1" noTextEdit="1"/>
          </p:cNvSpPr>
          <p:nvPr>
            <p:ph type="sldImg"/>
          </p:nvPr>
        </p:nvSpPr>
        <p:spPr/>
      </p:sp>
      <p:sp>
        <p:nvSpPr>
          <p:cNvPr id="80901" name="Rectangle 3"/>
          <p:cNvSpPr>
            <a:spLocks noGrp="1" noChangeArrowheads="1"/>
          </p:cNvSpPr>
          <p:nvPr>
            <p:ph type="body" idx="1"/>
          </p:nvPr>
        </p:nvSpPr>
        <p:spPr>
          <a:xfrm>
            <a:off x="685800" y="4724956"/>
            <a:ext cx="5486400" cy="4476274"/>
          </a:xfrm>
          <a:noFill/>
          <a:ln w="9525"/>
        </p:spPr>
        <p:txBody>
          <a:bodyPr wrap="square"/>
          <a:lstStyle/>
          <a:p>
            <a:pPr eaLnBrk="1" hangingPunct="1">
              <a:spcBef>
                <a:spcPct val="0"/>
              </a:spcBef>
            </a:pPr>
            <a:endParaRPr lang="zh-CN" alt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fld>
            <a:endParaRPr lang="en-US" altLang="zh-CN"/>
          </a:p>
        </p:txBody>
      </p:sp>
      <p:sp>
        <p:nvSpPr>
          <p:cNvPr id="80899" name="Rectangle 7"/>
          <p:cNvSpPr txBox="1">
            <a:spLocks noGrp="1" noChangeArrowheads="1"/>
          </p:cNvSpPr>
          <p:nvPr/>
        </p:nvSpPr>
        <p:spPr bwMode="auto">
          <a:xfrm>
            <a:off x="3884613" y="9448185"/>
            <a:ext cx="2971800" cy="497364"/>
          </a:xfrm>
          <a:prstGeom prst="rect">
            <a:avLst/>
          </a:prstGeom>
          <a:noFill/>
          <a:ln w="9525">
            <a:noFill/>
            <a:miter lim="800000"/>
          </a:ln>
        </p:spPr>
        <p:txBody>
          <a:bodyPr anchor="b"/>
          <a:lstStyle/>
          <a:p>
            <a:pPr algn="r"/>
            <a:fld id="{FA8C691C-EFD2-478D-8746-E7F180C6C369}"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
        <p:nvSpPr>
          <p:cNvPr id="80900" name="Rectangle 2"/>
          <p:cNvSpPr>
            <a:spLocks noGrp="1" noRot="1" noChangeAspect="1" noChangeArrowheads="1" noTextEdit="1"/>
          </p:cNvSpPr>
          <p:nvPr>
            <p:ph type="sldImg"/>
          </p:nvPr>
        </p:nvSpPr>
        <p:spPr/>
      </p:sp>
      <p:sp>
        <p:nvSpPr>
          <p:cNvPr id="80901" name="Rectangle 3"/>
          <p:cNvSpPr>
            <a:spLocks noGrp="1" noChangeArrowheads="1"/>
          </p:cNvSpPr>
          <p:nvPr>
            <p:ph type="body" idx="1"/>
          </p:nvPr>
        </p:nvSpPr>
        <p:spPr>
          <a:xfrm>
            <a:off x="685800" y="4724956"/>
            <a:ext cx="5486400" cy="4476274"/>
          </a:xfrm>
          <a:noFill/>
          <a:ln w="9525"/>
        </p:spPr>
        <p:txBody>
          <a:bodyPr wrap="square"/>
          <a:lstStyle/>
          <a:p>
            <a:pPr eaLnBrk="1" hangingPunct="1">
              <a:spcBef>
                <a:spcPct val="0"/>
              </a:spcBef>
            </a:pPr>
            <a:endParaRPr lang="zh-CN" alt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fld>
            <a:endParaRPr lang="en-US" altLang="zh-CN"/>
          </a:p>
        </p:txBody>
      </p:sp>
      <p:sp>
        <p:nvSpPr>
          <p:cNvPr id="80899" name="Rectangle 7"/>
          <p:cNvSpPr txBox="1">
            <a:spLocks noGrp="1" noChangeArrowheads="1"/>
          </p:cNvSpPr>
          <p:nvPr/>
        </p:nvSpPr>
        <p:spPr bwMode="auto">
          <a:xfrm>
            <a:off x="3884613" y="9448185"/>
            <a:ext cx="2971800" cy="497364"/>
          </a:xfrm>
          <a:prstGeom prst="rect">
            <a:avLst/>
          </a:prstGeom>
          <a:noFill/>
          <a:ln w="9525">
            <a:noFill/>
            <a:miter lim="800000"/>
          </a:ln>
        </p:spPr>
        <p:txBody>
          <a:bodyPr anchor="b"/>
          <a:lstStyle/>
          <a:p>
            <a:pPr algn="r"/>
            <a:fld id="{FA8C691C-EFD2-478D-8746-E7F180C6C369}"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
        <p:nvSpPr>
          <p:cNvPr id="80900" name="Rectangle 2"/>
          <p:cNvSpPr>
            <a:spLocks noGrp="1" noRot="1" noChangeAspect="1" noChangeArrowheads="1" noTextEdit="1"/>
          </p:cNvSpPr>
          <p:nvPr>
            <p:ph type="sldImg"/>
          </p:nvPr>
        </p:nvSpPr>
        <p:spPr/>
      </p:sp>
      <p:sp>
        <p:nvSpPr>
          <p:cNvPr id="80901" name="Rectangle 3"/>
          <p:cNvSpPr>
            <a:spLocks noGrp="1" noChangeArrowheads="1"/>
          </p:cNvSpPr>
          <p:nvPr>
            <p:ph type="body" idx="1"/>
          </p:nvPr>
        </p:nvSpPr>
        <p:spPr>
          <a:xfrm>
            <a:off x="685800" y="4724956"/>
            <a:ext cx="5486400" cy="4476274"/>
          </a:xfrm>
          <a:noFill/>
          <a:ln w="9525"/>
        </p:spPr>
        <p:txBody>
          <a:bodyPr wrap="square"/>
          <a:lstStyle/>
          <a:p>
            <a:pPr eaLnBrk="1" hangingPunct="1">
              <a:spcBef>
                <a:spcPct val="0"/>
              </a:spcBef>
            </a:pPr>
            <a:endParaRPr lang="zh-CN" alt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fld>
            <a:endParaRPr lang="en-US" altLang="zh-CN"/>
          </a:p>
        </p:txBody>
      </p:sp>
      <p:sp>
        <p:nvSpPr>
          <p:cNvPr id="80899" name="Rectangle 7"/>
          <p:cNvSpPr txBox="1">
            <a:spLocks noGrp="1" noChangeArrowheads="1"/>
          </p:cNvSpPr>
          <p:nvPr/>
        </p:nvSpPr>
        <p:spPr bwMode="auto">
          <a:xfrm>
            <a:off x="3884613" y="9448185"/>
            <a:ext cx="2971800" cy="497364"/>
          </a:xfrm>
          <a:prstGeom prst="rect">
            <a:avLst/>
          </a:prstGeom>
          <a:noFill/>
          <a:ln w="9525">
            <a:noFill/>
            <a:miter lim="800000"/>
          </a:ln>
        </p:spPr>
        <p:txBody>
          <a:bodyPr anchor="b"/>
          <a:lstStyle/>
          <a:p>
            <a:pPr algn="r"/>
            <a:fld id="{FA8C691C-EFD2-478D-8746-E7F180C6C369}"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
        <p:nvSpPr>
          <p:cNvPr id="80900" name="Rectangle 2"/>
          <p:cNvSpPr>
            <a:spLocks noGrp="1" noRot="1" noChangeAspect="1" noChangeArrowheads="1" noTextEdit="1"/>
          </p:cNvSpPr>
          <p:nvPr>
            <p:ph type="sldImg"/>
          </p:nvPr>
        </p:nvSpPr>
        <p:spPr/>
      </p:sp>
      <p:sp>
        <p:nvSpPr>
          <p:cNvPr id="80901" name="Rectangle 3"/>
          <p:cNvSpPr>
            <a:spLocks noGrp="1" noChangeArrowheads="1"/>
          </p:cNvSpPr>
          <p:nvPr>
            <p:ph type="body" idx="1"/>
          </p:nvPr>
        </p:nvSpPr>
        <p:spPr>
          <a:xfrm>
            <a:off x="685800" y="4724956"/>
            <a:ext cx="5486400" cy="4476274"/>
          </a:xfrm>
          <a:noFill/>
          <a:ln w="9525"/>
        </p:spPr>
        <p:txBody>
          <a:bodyPr wrap="square"/>
          <a:lstStyle/>
          <a:p>
            <a:pPr eaLnBrk="1" hangingPunct="1">
              <a:spcBef>
                <a:spcPct val="0"/>
              </a:spcBef>
            </a:pPr>
            <a:endParaRPr lang="zh-CN" alt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fld>
            <a:endParaRPr lang="en-US" altLang="zh-CN"/>
          </a:p>
        </p:txBody>
      </p:sp>
      <p:sp>
        <p:nvSpPr>
          <p:cNvPr id="80899" name="Rectangle 7"/>
          <p:cNvSpPr txBox="1">
            <a:spLocks noGrp="1" noChangeArrowheads="1"/>
          </p:cNvSpPr>
          <p:nvPr/>
        </p:nvSpPr>
        <p:spPr bwMode="auto">
          <a:xfrm>
            <a:off x="3884613" y="9448185"/>
            <a:ext cx="2971800" cy="497364"/>
          </a:xfrm>
          <a:prstGeom prst="rect">
            <a:avLst/>
          </a:prstGeom>
          <a:noFill/>
          <a:ln w="9525">
            <a:noFill/>
            <a:miter lim="800000"/>
          </a:ln>
        </p:spPr>
        <p:txBody>
          <a:bodyPr anchor="b"/>
          <a:lstStyle/>
          <a:p>
            <a:pPr algn="r"/>
            <a:fld id="{FA8C691C-EFD2-478D-8746-E7F180C6C369}"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
        <p:nvSpPr>
          <p:cNvPr id="80900" name="Rectangle 2"/>
          <p:cNvSpPr>
            <a:spLocks noGrp="1" noRot="1" noChangeAspect="1" noChangeArrowheads="1" noTextEdit="1"/>
          </p:cNvSpPr>
          <p:nvPr>
            <p:ph type="sldImg"/>
          </p:nvPr>
        </p:nvSpPr>
        <p:spPr/>
      </p:sp>
      <p:sp>
        <p:nvSpPr>
          <p:cNvPr id="80901" name="Rectangle 3"/>
          <p:cNvSpPr>
            <a:spLocks noGrp="1" noChangeArrowheads="1"/>
          </p:cNvSpPr>
          <p:nvPr>
            <p:ph type="body" idx="1"/>
          </p:nvPr>
        </p:nvSpPr>
        <p:spPr>
          <a:xfrm>
            <a:off x="685800" y="4724956"/>
            <a:ext cx="5486400" cy="4476274"/>
          </a:xfrm>
          <a:noFill/>
          <a:ln w="9525"/>
        </p:spPr>
        <p:txBody>
          <a:bodyPr wrap="square"/>
          <a:lstStyle/>
          <a:p>
            <a:pPr eaLnBrk="1" hangingPunct="1">
              <a:spcBef>
                <a:spcPct val="0"/>
              </a:spcBef>
            </a:pPr>
            <a:endParaRPr lang="zh-CN" alt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fld>
            <a:endParaRPr lang="en-US" altLang="zh-CN"/>
          </a:p>
        </p:txBody>
      </p:sp>
      <p:sp>
        <p:nvSpPr>
          <p:cNvPr id="80899" name="Rectangle 7"/>
          <p:cNvSpPr txBox="1">
            <a:spLocks noGrp="1" noChangeArrowheads="1"/>
          </p:cNvSpPr>
          <p:nvPr/>
        </p:nvSpPr>
        <p:spPr bwMode="auto">
          <a:xfrm>
            <a:off x="3884613" y="9448185"/>
            <a:ext cx="2971800" cy="497364"/>
          </a:xfrm>
          <a:prstGeom prst="rect">
            <a:avLst/>
          </a:prstGeom>
          <a:noFill/>
          <a:ln w="9525">
            <a:noFill/>
            <a:miter lim="800000"/>
          </a:ln>
        </p:spPr>
        <p:txBody>
          <a:bodyPr anchor="b"/>
          <a:lstStyle/>
          <a:p>
            <a:pPr algn="r"/>
            <a:fld id="{FA8C691C-EFD2-478D-8746-E7F180C6C369}"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
        <p:nvSpPr>
          <p:cNvPr id="80900" name="Rectangle 2"/>
          <p:cNvSpPr>
            <a:spLocks noGrp="1" noRot="1" noChangeAspect="1" noChangeArrowheads="1" noTextEdit="1"/>
          </p:cNvSpPr>
          <p:nvPr>
            <p:ph type="sldImg"/>
          </p:nvPr>
        </p:nvSpPr>
        <p:spPr/>
      </p:sp>
      <p:sp>
        <p:nvSpPr>
          <p:cNvPr id="80901" name="Rectangle 3"/>
          <p:cNvSpPr>
            <a:spLocks noGrp="1" noChangeArrowheads="1"/>
          </p:cNvSpPr>
          <p:nvPr>
            <p:ph type="body" idx="1"/>
          </p:nvPr>
        </p:nvSpPr>
        <p:spPr>
          <a:xfrm>
            <a:off x="685800" y="4724956"/>
            <a:ext cx="5486400" cy="4476274"/>
          </a:xfrm>
          <a:noFill/>
          <a:ln w="9525"/>
        </p:spPr>
        <p:txBody>
          <a:bodyPr wrap="square"/>
          <a:lstStyle/>
          <a:p>
            <a:pPr eaLnBrk="1" hangingPunct="1">
              <a:spcBef>
                <a:spcPct val="0"/>
              </a:spcBef>
            </a:pPr>
            <a:endParaRPr lang="zh-CN" alt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5ADA52B7-FDCE-4A66-B899-60363867A990}" type="datetime1">
              <a:rPr lang="zh-CN" altLang="en-US" smtClean="0"/>
            </a:fld>
            <a:endParaRPr lang="zh-CN" altLang="en-US" sz="1200" dirty="0"/>
          </a:p>
        </p:txBody>
      </p:sp>
      <p:sp>
        <p:nvSpPr>
          <p:cNvPr id="5" name="灯片编号占位符 4"/>
          <p:cNvSpPr>
            <a:spLocks noGrp="1"/>
          </p:cNvSpPr>
          <p:nvPr>
            <p:ph type="sldNum" sz="quarter" idx="11"/>
          </p:nvPr>
        </p:nvSpPr>
        <p:spPr/>
        <p:txBody>
          <a:bodyPr/>
          <a:lstStyle/>
          <a:p>
            <a:pPr>
              <a:defRPr/>
            </a:pPr>
            <a:fld id="{22284C9B-5151-4DDF-B08D-42B273192CED}" type="slidenum">
              <a:rPr lang="zh-CN" altLang="en-US" smtClean="0"/>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fld>
            <a:endParaRPr lang="en-US" altLang="zh-CN"/>
          </a:p>
        </p:txBody>
      </p:sp>
      <p:sp>
        <p:nvSpPr>
          <p:cNvPr id="80899" name="Rectangle 7"/>
          <p:cNvSpPr txBox="1">
            <a:spLocks noGrp="1" noChangeArrowheads="1"/>
          </p:cNvSpPr>
          <p:nvPr/>
        </p:nvSpPr>
        <p:spPr bwMode="auto">
          <a:xfrm>
            <a:off x="3884613" y="9448185"/>
            <a:ext cx="2971800" cy="497364"/>
          </a:xfrm>
          <a:prstGeom prst="rect">
            <a:avLst/>
          </a:prstGeom>
          <a:noFill/>
          <a:ln w="9525">
            <a:noFill/>
            <a:miter lim="800000"/>
          </a:ln>
        </p:spPr>
        <p:txBody>
          <a:bodyPr anchor="b"/>
          <a:lstStyle/>
          <a:p>
            <a:pPr algn="r"/>
            <a:fld id="{FA8C691C-EFD2-478D-8746-E7F180C6C369}"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
        <p:nvSpPr>
          <p:cNvPr id="80900" name="Rectangle 2"/>
          <p:cNvSpPr>
            <a:spLocks noGrp="1" noRot="1" noChangeAspect="1" noChangeArrowheads="1" noTextEdit="1"/>
          </p:cNvSpPr>
          <p:nvPr>
            <p:ph type="sldImg"/>
          </p:nvPr>
        </p:nvSpPr>
        <p:spPr/>
      </p:sp>
      <p:sp>
        <p:nvSpPr>
          <p:cNvPr id="80901" name="Rectangle 3"/>
          <p:cNvSpPr>
            <a:spLocks noGrp="1" noChangeArrowheads="1"/>
          </p:cNvSpPr>
          <p:nvPr>
            <p:ph type="body" idx="1"/>
          </p:nvPr>
        </p:nvSpPr>
        <p:spPr>
          <a:xfrm>
            <a:off x="685800" y="4724956"/>
            <a:ext cx="5486400" cy="4476274"/>
          </a:xfrm>
          <a:noFill/>
          <a:ln w="9525"/>
        </p:spPr>
        <p:txBody>
          <a:bodyPr wrap="square"/>
          <a:lstStyle/>
          <a:p>
            <a:pPr eaLnBrk="1" hangingPunct="1">
              <a:spcBef>
                <a:spcPct val="0"/>
              </a:spcBef>
            </a:pPr>
            <a:endParaRPr lang="zh-CN" alt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fld>
            <a:endParaRPr lang="en-US" altLang="zh-CN"/>
          </a:p>
        </p:txBody>
      </p:sp>
      <p:sp>
        <p:nvSpPr>
          <p:cNvPr id="80899" name="Rectangle 7"/>
          <p:cNvSpPr txBox="1">
            <a:spLocks noGrp="1" noChangeArrowheads="1"/>
          </p:cNvSpPr>
          <p:nvPr/>
        </p:nvSpPr>
        <p:spPr bwMode="auto">
          <a:xfrm>
            <a:off x="3884613" y="9448185"/>
            <a:ext cx="2971800" cy="497364"/>
          </a:xfrm>
          <a:prstGeom prst="rect">
            <a:avLst/>
          </a:prstGeom>
          <a:noFill/>
          <a:ln w="9525">
            <a:noFill/>
            <a:miter lim="800000"/>
          </a:ln>
        </p:spPr>
        <p:txBody>
          <a:bodyPr anchor="b"/>
          <a:lstStyle/>
          <a:p>
            <a:pPr algn="r"/>
            <a:fld id="{FA8C691C-EFD2-478D-8746-E7F180C6C369}"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
        <p:nvSpPr>
          <p:cNvPr id="80900" name="Rectangle 2"/>
          <p:cNvSpPr>
            <a:spLocks noGrp="1" noRot="1" noChangeAspect="1" noChangeArrowheads="1" noTextEdit="1"/>
          </p:cNvSpPr>
          <p:nvPr>
            <p:ph type="sldImg"/>
          </p:nvPr>
        </p:nvSpPr>
        <p:spPr/>
      </p:sp>
      <p:sp>
        <p:nvSpPr>
          <p:cNvPr id="80901" name="Rectangle 3"/>
          <p:cNvSpPr>
            <a:spLocks noGrp="1" noChangeArrowheads="1"/>
          </p:cNvSpPr>
          <p:nvPr>
            <p:ph type="body" idx="1"/>
          </p:nvPr>
        </p:nvSpPr>
        <p:spPr>
          <a:xfrm>
            <a:off x="685800" y="4724956"/>
            <a:ext cx="5486400" cy="4476274"/>
          </a:xfrm>
          <a:noFill/>
          <a:ln w="9525"/>
        </p:spPr>
        <p:txBody>
          <a:bodyPr wrap="square"/>
          <a:lstStyle/>
          <a:p>
            <a:pPr eaLnBrk="1" hangingPunct="1">
              <a:spcBef>
                <a:spcPct val="0"/>
              </a:spcBef>
            </a:pPr>
            <a:endParaRPr lang="zh-CN" alt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fld>
            <a:endParaRPr lang="en-US" altLang="zh-CN"/>
          </a:p>
        </p:txBody>
      </p:sp>
      <p:sp>
        <p:nvSpPr>
          <p:cNvPr id="80899" name="Rectangle 7"/>
          <p:cNvSpPr txBox="1">
            <a:spLocks noGrp="1" noChangeArrowheads="1"/>
          </p:cNvSpPr>
          <p:nvPr/>
        </p:nvSpPr>
        <p:spPr bwMode="auto">
          <a:xfrm>
            <a:off x="3884613" y="9448185"/>
            <a:ext cx="2971800" cy="497364"/>
          </a:xfrm>
          <a:prstGeom prst="rect">
            <a:avLst/>
          </a:prstGeom>
          <a:noFill/>
          <a:ln w="9525">
            <a:noFill/>
            <a:miter lim="800000"/>
          </a:ln>
        </p:spPr>
        <p:txBody>
          <a:bodyPr anchor="b"/>
          <a:lstStyle/>
          <a:p>
            <a:pPr algn="r"/>
            <a:fld id="{FA8C691C-EFD2-478D-8746-E7F180C6C369}"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
        <p:nvSpPr>
          <p:cNvPr id="80900" name="Rectangle 2"/>
          <p:cNvSpPr>
            <a:spLocks noGrp="1" noRot="1" noChangeAspect="1" noChangeArrowheads="1" noTextEdit="1"/>
          </p:cNvSpPr>
          <p:nvPr>
            <p:ph type="sldImg"/>
          </p:nvPr>
        </p:nvSpPr>
        <p:spPr/>
      </p:sp>
      <p:sp>
        <p:nvSpPr>
          <p:cNvPr id="80901" name="Rectangle 3"/>
          <p:cNvSpPr>
            <a:spLocks noGrp="1" noChangeArrowheads="1"/>
          </p:cNvSpPr>
          <p:nvPr>
            <p:ph type="body" idx="1"/>
          </p:nvPr>
        </p:nvSpPr>
        <p:spPr>
          <a:xfrm>
            <a:off x="685800" y="4724956"/>
            <a:ext cx="5486400" cy="4476274"/>
          </a:xfrm>
          <a:noFill/>
          <a:ln w="9525"/>
        </p:spPr>
        <p:txBody>
          <a:bodyPr wrap="square"/>
          <a:lstStyle/>
          <a:p>
            <a:pPr eaLnBrk="1" hangingPunct="1">
              <a:spcBef>
                <a:spcPct val="0"/>
              </a:spcBef>
            </a:pPr>
            <a:endParaRPr lang="zh-CN" alt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fld>
            <a:endParaRPr lang="en-US" altLang="zh-CN"/>
          </a:p>
        </p:txBody>
      </p:sp>
      <p:sp>
        <p:nvSpPr>
          <p:cNvPr id="80899" name="Rectangle 7"/>
          <p:cNvSpPr txBox="1">
            <a:spLocks noGrp="1" noChangeArrowheads="1"/>
          </p:cNvSpPr>
          <p:nvPr/>
        </p:nvSpPr>
        <p:spPr bwMode="auto">
          <a:xfrm>
            <a:off x="3884613" y="9448185"/>
            <a:ext cx="2971800" cy="497364"/>
          </a:xfrm>
          <a:prstGeom prst="rect">
            <a:avLst/>
          </a:prstGeom>
          <a:noFill/>
          <a:ln w="9525">
            <a:noFill/>
            <a:miter lim="800000"/>
          </a:ln>
        </p:spPr>
        <p:txBody>
          <a:bodyPr anchor="b"/>
          <a:lstStyle/>
          <a:p>
            <a:pPr algn="r"/>
            <a:fld id="{FA8C691C-EFD2-478D-8746-E7F180C6C369}"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
        <p:nvSpPr>
          <p:cNvPr id="80900" name="Rectangle 2"/>
          <p:cNvSpPr>
            <a:spLocks noGrp="1" noRot="1" noChangeAspect="1" noChangeArrowheads="1" noTextEdit="1"/>
          </p:cNvSpPr>
          <p:nvPr>
            <p:ph type="sldImg"/>
          </p:nvPr>
        </p:nvSpPr>
        <p:spPr/>
      </p:sp>
      <p:sp>
        <p:nvSpPr>
          <p:cNvPr id="80901" name="Rectangle 3"/>
          <p:cNvSpPr>
            <a:spLocks noGrp="1" noChangeArrowheads="1"/>
          </p:cNvSpPr>
          <p:nvPr>
            <p:ph type="body" idx="1"/>
          </p:nvPr>
        </p:nvSpPr>
        <p:spPr>
          <a:xfrm>
            <a:off x="685800" y="4724956"/>
            <a:ext cx="5486400" cy="4476274"/>
          </a:xfrm>
          <a:noFill/>
          <a:ln w="9525"/>
        </p:spPr>
        <p:txBody>
          <a:bodyPr wrap="square"/>
          <a:lstStyle/>
          <a:p>
            <a:pPr eaLnBrk="1" hangingPunct="1">
              <a:spcBef>
                <a:spcPct val="0"/>
              </a:spcBef>
            </a:pPr>
            <a:endParaRPr lang="zh-CN" alt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fld>
            <a:endParaRPr lang="en-US" altLang="zh-CN"/>
          </a:p>
        </p:txBody>
      </p:sp>
      <p:sp>
        <p:nvSpPr>
          <p:cNvPr id="80899" name="Rectangle 7"/>
          <p:cNvSpPr txBox="1">
            <a:spLocks noGrp="1" noChangeArrowheads="1"/>
          </p:cNvSpPr>
          <p:nvPr/>
        </p:nvSpPr>
        <p:spPr bwMode="auto">
          <a:xfrm>
            <a:off x="3884613" y="9448185"/>
            <a:ext cx="2971800" cy="497364"/>
          </a:xfrm>
          <a:prstGeom prst="rect">
            <a:avLst/>
          </a:prstGeom>
          <a:noFill/>
          <a:ln w="9525">
            <a:noFill/>
            <a:miter lim="800000"/>
          </a:ln>
        </p:spPr>
        <p:txBody>
          <a:bodyPr anchor="b"/>
          <a:lstStyle/>
          <a:p>
            <a:pPr algn="r"/>
            <a:fld id="{FA8C691C-EFD2-478D-8746-E7F180C6C369}"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
        <p:nvSpPr>
          <p:cNvPr id="80900" name="Rectangle 2"/>
          <p:cNvSpPr>
            <a:spLocks noGrp="1" noRot="1" noChangeAspect="1" noChangeArrowheads="1" noTextEdit="1"/>
          </p:cNvSpPr>
          <p:nvPr>
            <p:ph type="sldImg"/>
          </p:nvPr>
        </p:nvSpPr>
        <p:spPr/>
      </p:sp>
      <p:sp>
        <p:nvSpPr>
          <p:cNvPr id="80901" name="Rectangle 3"/>
          <p:cNvSpPr>
            <a:spLocks noGrp="1" noChangeArrowheads="1"/>
          </p:cNvSpPr>
          <p:nvPr>
            <p:ph type="body" idx="1"/>
          </p:nvPr>
        </p:nvSpPr>
        <p:spPr>
          <a:xfrm>
            <a:off x="685800" y="4724956"/>
            <a:ext cx="5486400" cy="4476274"/>
          </a:xfrm>
          <a:noFill/>
          <a:ln w="9525"/>
        </p:spPr>
        <p:txBody>
          <a:bodyPr wrap="square"/>
          <a:lstStyle/>
          <a:p>
            <a:pPr eaLnBrk="1" hangingPunct="1">
              <a:spcBef>
                <a:spcPct val="0"/>
              </a:spcBef>
            </a:pPr>
            <a:endParaRPr lang="zh-CN" alt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fld>
            <a:endParaRPr lang="en-US" altLang="zh-CN"/>
          </a:p>
        </p:txBody>
      </p:sp>
      <p:sp>
        <p:nvSpPr>
          <p:cNvPr id="80899" name="Rectangle 7"/>
          <p:cNvSpPr txBox="1">
            <a:spLocks noGrp="1" noChangeArrowheads="1"/>
          </p:cNvSpPr>
          <p:nvPr/>
        </p:nvSpPr>
        <p:spPr bwMode="auto">
          <a:xfrm>
            <a:off x="3884613" y="9448185"/>
            <a:ext cx="2971800" cy="497364"/>
          </a:xfrm>
          <a:prstGeom prst="rect">
            <a:avLst/>
          </a:prstGeom>
          <a:noFill/>
          <a:ln w="9525">
            <a:noFill/>
            <a:miter lim="800000"/>
          </a:ln>
        </p:spPr>
        <p:txBody>
          <a:bodyPr anchor="b"/>
          <a:lstStyle/>
          <a:p>
            <a:pPr algn="r"/>
            <a:fld id="{FA8C691C-EFD2-478D-8746-E7F180C6C369}"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
        <p:nvSpPr>
          <p:cNvPr id="80900" name="Rectangle 2"/>
          <p:cNvSpPr>
            <a:spLocks noGrp="1" noRot="1" noChangeAspect="1" noChangeArrowheads="1" noTextEdit="1"/>
          </p:cNvSpPr>
          <p:nvPr>
            <p:ph type="sldImg"/>
          </p:nvPr>
        </p:nvSpPr>
        <p:spPr/>
      </p:sp>
      <p:sp>
        <p:nvSpPr>
          <p:cNvPr id="80901" name="Rectangle 3"/>
          <p:cNvSpPr>
            <a:spLocks noGrp="1" noChangeArrowheads="1"/>
          </p:cNvSpPr>
          <p:nvPr>
            <p:ph type="body" idx="1"/>
          </p:nvPr>
        </p:nvSpPr>
        <p:spPr>
          <a:xfrm>
            <a:off x="685800" y="4724956"/>
            <a:ext cx="5486400" cy="4476274"/>
          </a:xfrm>
          <a:noFill/>
          <a:ln w="9525"/>
        </p:spPr>
        <p:txBody>
          <a:bodyPr wrap="square"/>
          <a:lstStyle/>
          <a:p>
            <a:pPr eaLnBrk="1" hangingPunct="1">
              <a:spcBef>
                <a:spcPct val="0"/>
              </a:spcBef>
            </a:pPr>
            <a:endParaRPr lang="zh-CN" alt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p:cSld name="标题幻灯片">
    <p:spTree>
      <p:nvGrpSpPr>
        <p:cNvPr id="1" name=""/>
        <p:cNvGrpSpPr/>
        <p:nvPr/>
      </p:nvGrpSpPr>
      <p:grpSpPr>
        <a:xfrm>
          <a:off x="0" y="0"/>
          <a:ext cx="0" cy="0"/>
          <a:chOff x="0" y="0"/>
          <a:chExt cx="0" cy="0"/>
        </a:xfrm>
      </p:grpSpPr>
      <p:sp>
        <p:nvSpPr>
          <p:cNvPr id="7" name="Rectangle 10"/>
          <p:cNvSpPr>
            <a:spLocks noChangeArrowheads="1"/>
          </p:cNvSpPr>
          <p:nvPr userDrawn="1"/>
        </p:nvSpPr>
        <p:spPr bwMode="white">
          <a:xfrm>
            <a:off x="2627313" y="692150"/>
            <a:ext cx="6315075" cy="1301750"/>
          </a:xfrm>
          <a:prstGeom prst="rect">
            <a:avLst/>
          </a:prstGeom>
          <a:noFill/>
          <a:ln w="9525">
            <a:noFill/>
            <a:miter lim="800000"/>
          </a:ln>
          <a:effectLst/>
        </p:spPr>
        <p:txBody>
          <a:bodyPr anchor="ctr"/>
          <a:lstStyle/>
          <a:p>
            <a:pPr>
              <a:defRPr/>
            </a:pPr>
            <a:r>
              <a:rPr lang="zh-CN" altLang="en-US" sz="4000" b="1">
                <a:solidFill>
                  <a:schemeClr val="tx2"/>
                </a:solidFill>
                <a:latin typeface="Times New Roman" panose="02020603050405020304" pitchFamily="18" charset="0"/>
                <a:ea typeface="楷体_GB2312" panose="02010609030101010101" pitchFamily="49" charset="-122"/>
              </a:rPr>
              <a:t>嵌入式系统原理及应用教程</a:t>
            </a:r>
            <a:endParaRPr lang="zh-CN" altLang="en-US" sz="4000" b="1">
              <a:solidFill>
                <a:schemeClr val="tx2"/>
              </a:solidFill>
              <a:latin typeface="Times New Roman" panose="02020603050405020304" pitchFamily="18" charset="0"/>
              <a:ea typeface="楷体_GB2312" panose="02010609030101010101" pitchFamily="49" charset="-122"/>
            </a:endParaRPr>
          </a:p>
        </p:txBody>
      </p:sp>
      <p:sp>
        <p:nvSpPr>
          <p:cNvPr id="9" name="Rectangle 6"/>
          <p:cNvSpPr>
            <a:spLocks noGrp="1" noChangeArrowheads="1"/>
          </p:cNvSpPr>
          <p:nvPr>
            <p:ph type="dt" sz="half" idx="10"/>
          </p:nvPr>
        </p:nvSpPr>
        <p:spPr>
          <a:xfrm>
            <a:off x="493713" y="6597060"/>
            <a:ext cx="2133600" cy="244475"/>
          </a:xfrm>
          <a:prstGeom prst="rect">
            <a:avLst/>
          </a:prstGeom>
        </p:spPr>
        <p:txBody>
          <a:bodyPr/>
          <a:lstStyle>
            <a:lvl1pPr>
              <a:defRPr sz="1200"/>
            </a:lvl1pPr>
          </a:lstStyle>
          <a:p>
            <a:pPr>
              <a:defRPr/>
            </a:pPr>
            <a:fld id="{95BA0174-B9EC-475F-8BB3-90172F623F42}" type="datetime10">
              <a:rPr lang="zh-CN" altLang="en-US" smtClean="0"/>
            </a:fld>
            <a:endParaRPr lang="en-US" altLang="zh-CN"/>
          </a:p>
        </p:txBody>
      </p:sp>
      <p:sp>
        <p:nvSpPr>
          <p:cNvPr id="10" name="Rectangle 7"/>
          <p:cNvSpPr>
            <a:spLocks noGrp="1" noChangeArrowheads="1"/>
          </p:cNvSpPr>
          <p:nvPr>
            <p:ph type="ftr" sz="quarter" idx="11"/>
          </p:nvPr>
        </p:nvSpPr>
        <p:spPr>
          <a:xfrm>
            <a:off x="3124200" y="6477000"/>
            <a:ext cx="2895600" cy="244475"/>
          </a:xfrm>
        </p:spPr>
        <p:txBody>
          <a:bodyPr/>
          <a:lstStyle>
            <a:lvl1pPr>
              <a:defRPr sz="1200"/>
            </a:lvl1pPr>
          </a:lstStyle>
          <a:p>
            <a:pPr>
              <a:defRPr/>
            </a:pPr>
            <a:endParaRPr lang="en-US" altLang="zh-CN"/>
          </a:p>
        </p:txBody>
      </p:sp>
      <p:sp>
        <p:nvSpPr>
          <p:cNvPr id="11" name="Rectangle 8"/>
          <p:cNvSpPr>
            <a:spLocks noGrp="1" noChangeArrowheads="1"/>
          </p:cNvSpPr>
          <p:nvPr>
            <p:ph type="sldNum" sz="quarter" idx="12"/>
          </p:nvPr>
        </p:nvSpPr>
        <p:spPr>
          <a:xfrm>
            <a:off x="6553200" y="6477000"/>
            <a:ext cx="2133600" cy="244475"/>
          </a:xfrm>
        </p:spPr>
        <p:txBody>
          <a:bodyPr/>
          <a:lstStyle>
            <a:lvl1pPr>
              <a:defRPr sz="1200"/>
            </a:lvl1pPr>
          </a:lstStyle>
          <a:p>
            <a:pPr>
              <a:defRPr/>
            </a:pPr>
            <a:fld id="{9CA3FB00-AEC8-4D31-A107-18E25BE6F68E}" type="slidenum">
              <a:rPr lang="en-US" altLang="zh-CN"/>
            </a:fld>
            <a:endParaRPr lang="en-US" altLang="zh-CN"/>
          </a:p>
        </p:txBody>
      </p:sp>
    </p:spTree>
  </p:cSld>
  <p:clrMapOvr>
    <a:masterClrMapping/>
  </p:clrMapOvr>
  <p:transition spd="slow">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3"/>
          <p:cNvSpPr>
            <a:spLocks noGrp="1" noChangeArrowheads="1"/>
          </p:cNvSpPr>
          <p:nvPr>
            <p:ph type="dt" sz="half" idx="10"/>
          </p:nvPr>
        </p:nvSpPr>
        <p:spPr>
          <a:xfrm>
            <a:off x="457200" y="6400800"/>
            <a:ext cx="2133600" cy="320675"/>
          </a:xfrm>
          <a:prstGeom prst="rect">
            <a:avLst/>
          </a:prstGeom>
        </p:spPr>
        <p:txBody>
          <a:bodyPr/>
          <a:lstStyle>
            <a:lvl1pPr>
              <a:defRPr/>
            </a:lvl1pPr>
          </a:lstStyle>
          <a:p>
            <a:pPr>
              <a:defRPr/>
            </a:pPr>
            <a:fld id="{7E3E282D-3204-4ACD-B8B1-2360FFB59C8A}" type="datetime10">
              <a:rPr lang="zh-CN" altLang="en-US" smtClean="0"/>
            </a:fld>
            <a:endParaRPr lang="en-US" altLang="zh-CN"/>
          </a:p>
        </p:txBody>
      </p:sp>
      <p:sp>
        <p:nvSpPr>
          <p:cNvPr id="5" name="Rectangle 4"/>
          <p:cNvSpPr>
            <a:spLocks noGrp="1" noChangeArrowheads="1"/>
          </p:cNvSpPr>
          <p:nvPr>
            <p:ph type="ftr" sz="quarter" idx="11"/>
          </p:nvPr>
        </p:nvSpPr>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p:txBody>
          <a:bodyPr/>
          <a:lstStyle>
            <a:lvl1pPr>
              <a:defRPr/>
            </a:lvl1pPr>
          </a:lstStyle>
          <a:p>
            <a:pPr>
              <a:defRPr/>
            </a:pPr>
            <a:fld id="{F70240DA-EB96-4F40-84C4-D5F1041F6722}" type="slidenum">
              <a:rPr lang="en-US" altLang="zh-CN"/>
            </a:fld>
            <a:endParaRPr lang="en-US" altLang="zh-CN"/>
          </a:p>
        </p:txBody>
      </p:sp>
    </p:spTree>
  </p:cSld>
  <p:clrMapOvr>
    <a:masterClrMapping/>
  </p:clrMapOvr>
  <p:transition spd="slow">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91300" y="228600"/>
            <a:ext cx="2095500" cy="6629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4800" y="228600"/>
            <a:ext cx="6134100" cy="6629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3"/>
          <p:cNvSpPr>
            <a:spLocks noGrp="1" noChangeArrowheads="1"/>
          </p:cNvSpPr>
          <p:nvPr>
            <p:ph type="dt" sz="half" idx="10"/>
          </p:nvPr>
        </p:nvSpPr>
        <p:spPr>
          <a:xfrm>
            <a:off x="457200" y="6400800"/>
            <a:ext cx="2133600" cy="320675"/>
          </a:xfrm>
          <a:prstGeom prst="rect">
            <a:avLst/>
          </a:prstGeom>
        </p:spPr>
        <p:txBody>
          <a:bodyPr/>
          <a:lstStyle>
            <a:lvl1pPr>
              <a:defRPr/>
            </a:lvl1pPr>
          </a:lstStyle>
          <a:p>
            <a:pPr>
              <a:defRPr/>
            </a:pPr>
            <a:fld id="{74B0FD9E-5BF5-4079-A8B3-2EE99CF09852}" type="datetime10">
              <a:rPr lang="zh-CN" altLang="en-US" smtClean="0"/>
            </a:fld>
            <a:endParaRPr lang="en-US" altLang="zh-CN"/>
          </a:p>
        </p:txBody>
      </p:sp>
      <p:sp>
        <p:nvSpPr>
          <p:cNvPr id="5" name="Rectangle 4"/>
          <p:cNvSpPr>
            <a:spLocks noGrp="1" noChangeArrowheads="1"/>
          </p:cNvSpPr>
          <p:nvPr>
            <p:ph type="ftr" sz="quarter" idx="11"/>
          </p:nvPr>
        </p:nvSpPr>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p:txBody>
          <a:bodyPr/>
          <a:lstStyle>
            <a:lvl1pPr>
              <a:defRPr/>
            </a:lvl1pPr>
          </a:lstStyle>
          <a:p>
            <a:pPr>
              <a:defRPr/>
            </a:pPr>
            <a:fld id="{848429C6-C7EE-4A8B-920C-0A2E933DE9F2}" type="slidenum">
              <a:rPr lang="en-US" altLang="zh-CN"/>
            </a:fld>
            <a:endParaRPr lang="en-US" altLang="zh-CN"/>
          </a:p>
        </p:txBody>
      </p:sp>
    </p:spTree>
  </p:cSld>
  <p:clrMapOvr>
    <a:masterClrMapping/>
  </p:clrMapOvr>
  <p:transition spd="slow">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0"/>
            <a:ext cx="7162800" cy="838200"/>
          </a:xfrm>
        </p:spPr>
        <p:txBody>
          <a:bodyPr/>
          <a:lstStyle>
            <a:lvl1pPr>
              <a:defRPr>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表格占位符 2"/>
          <p:cNvSpPr>
            <a:spLocks noGrp="1"/>
          </p:cNvSpPr>
          <p:nvPr>
            <p:ph type="tbl" idx="1" hasCustomPrompt="1"/>
          </p:nvPr>
        </p:nvSpPr>
        <p:spPr>
          <a:xfrm>
            <a:off x="457200" y="1609725"/>
            <a:ext cx="8229600" cy="5248275"/>
          </a:xfrm>
        </p:spPr>
        <p:txBody>
          <a:bodyPr/>
          <a:lstStyle/>
          <a:p>
            <a:pPr lvl="0"/>
            <a:r>
              <a:rPr lang="zh-CN" altLang="en-US" noProof="0" smtClean="0"/>
              <a:t>单击图标添加表格</a:t>
            </a:r>
            <a:endParaRPr lang="zh-CN" altLang="en-US" noProof="0" smtClean="0"/>
          </a:p>
        </p:txBody>
      </p:sp>
      <p:sp>
        <p:nvSpPr>
          <p:cNvPr id="4" name="Rectangle 3"/>
          <p:cNvSpPr>
            <a:spLocks noGrp="1" noChangeArrowheads="1"/>
          </p:cNvSpPr>
          <p:nvPr>
            <p:ph type="dt" sz="half" idx="10"/>
          </p:nvPr>
        </p:nvSpPr>
        <p:spPr>
          <a:xfrm>
            <a:off x="457200" y="6400800"/>
            <a:ext cx="2133600" cy="320675"/>
          </a:xfrm>
          <a:prstGeom prst="rect">
            <a:avLst/>
          </a:prstGeom>
        </p:spPr>
        <p:txBody>
          <a:bodyPr/>
          <a:lstStyle>
            <a:lvl1pPr>
              <a:defRPr/>
            </a:lvl1pPr>
          </a:lstStyle>
          <a:p>
            <a:pPr>
              <a:defRPr/>
            </a:pPr>
            <a:fld id="{C7610357-7B4E-40C8-B716-AB857D2D89BB}" type="datetime10">
              <a:rPr lang="zh-CN" altLang="en-US" smtClean="0"/>
            </a:fld>
            <a:endParaRPr lang="en-US" altLang="zh-CN"/>
          </a:p>
        </p:txBody>
      </p:sp>
      <p:sp>
        <p:nvSpPr>
          <p:cNvPr id="5" name="Rectangle 4"/>
          <p:cNvSpPr>
            <a:spLocks noGrp="1" noChangeArrowheads="1"/>
          </p:cNvSpPr>
          <p:nvPr>
            <p:ph type="ftr" sz="quarter" idx="11"/>
          </p:nvPr>
        </p:nvSpPr>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p:txBody>
          <a:bodyPr/>
          <a:lstStyle>
            <a:lvl1pPr>
              <a:defRPr/>
            </a:lvl1pPr>
          </a:lstStyle>
          <a:p>
            <a:pPr>
              <a:defRPr/>
            </a:pPr>
            <a:fld id="{04FAEB68-EDE1-48E0-9731-A062AD7C29B7}" type="slidenum">
              <a:rPr lang="en-US" altLang="zh-CN"/>
            </a:fld>
            <a:endParaRPr lang="en-US" altLang="zh-CN"/>
          </a:p>
        </p:txBody>
      </p:sp>
    </p:spTree>
  </p:cSld>
  <p:clrMapOvr>
    <a:masterClrMapping/>
  </p:clrMapOvr>
  <p:transition spd="slow">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1325563"/>
          </a:xfrm>
        </p:spPr>
        <p:txBody>
          <a:bodyPr/>
          <a:lstStyle/>
          <a:p>
            <a:r>
              <a:rPr lang="zh-CN" altLang="en-US" dirty="0"/>
              <a:t>单击此处编辑母版标题样式</a:t>
            </a:r>
            <a:endParaRPr lang="zh-CN" altLang="en-US" dirty="0"/>
          </a:p>
        </p:txBody>
      </p:sp>
    </p:spTree>
  </p:cSld>
  <p:clrMapOvr>
    <a:masterClrMapping/>
  </p:clrMapOvr>
  <p:transition spd="slow">
    <p:comb/>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3"/>
          <p:cNvSpPr>
            <a:spLocks noGrp="1" noChangeArrowheads="1"/>
          </p:cNvSpPr>
          <p:nvPr>
            <p:ph type="dt" sz="half" idx="10"/>
          </p:nvPr>
        </p:nvSpPr>
        <p:spPr>
          <a:xfrm>
            <a:off x="457200" y="6400800"/>
            <a:ext cx="2133600" cy="320675"/>
          </a:xfrm>
          <a:prstGeom prst="rect">
            <a:avLst/>
          </a:prstGeom>
        </p:spPr>
        <p:txBody>
          <a:bodyPr/>
          <a:lstStyle>
            <a:lvl1pPr>
              <a:defRPr/>
            </a:lvl1pPr>
          </a:lstStyle>
          <a:p>
            <a:pPr>
              <a:defRPr/>
            </a:pPr>
            <a:fld id="{9F0B6ED9-8711-482C-81D3-808792BFD49D}" type="datetime10">
              <a:rPr lang="zh-CN" altLang="en-US" smtClean="0"/>
            </a:fld>
            <a:endParaRPr lang="en-US" altLang="zh-CN"/>
          </a:p>
        </p:txBody>
      </p:sp>
      <p:sp>
        <p:nvSpPr>
          <p:cNvPr id="5" name="Rectangle 4"/>
          <p:cNvSpPr>
            <a:spLocks noGrp="1" noChangeArrowheads="1"/>
          </p:cNvSpPr>
          <p:nvPr>
            <p:ph type="ftr" sz="quarter" idx="11"/>
          </p:nvPr>
        </p:nvSpPr>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p:txBody>
          <a:bodyPr/>
          <a:lstStyle>
            <a:lvl1pPr>
              <a:defRPr/>
            </a:lvl1pPr>
          </a:lstStyle>
          <a:p>
            <a:pPr>
              <a:defRPr/>
            </a:pPr>
            <a:fld id="{48A4DD4F-F5BB-4C48-A429-261A15828944}" type="slidenum">
              <a:rPr lang="en-US" altLang="zh-CN"/>
            </a:fld>
            <a:endParaRPr lang="en-US" altLang="zh-CN"/>
          </a:p>
        </p:txBody>
      </p:sp>
    </p:spTree>
  </p:cSld>
  <p:clrMapOvr>
    <a:masterClrMapping/>
  </p:clrMapOvr>
  <p:transition spd="slow">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3"/>
          <p:cNvSpPr>
            <a:spLocks noGrp="1" noChangeArrowheads="1"/>
          </p:cNvSpPr>
          <p:nvPr>
            <p:ph type="dt" sz="half" idx="10"/>
          </p:nvPr>
        </p:nvSpPr>
        <p:spPr>
          <a:xfrm>
            <a:off x="457200" y="6400800"/>
            <a:ext cx="2133600" cy="320675"/>
          </a:xfrm>
          <a:prstGeom prst="rect">
            <a:avLst/>
          </a:prstGeom>
        </p:spPr>
        <p:txBody>
          <a:bodyPr/>
          <a:lstStyle>
            <a:lvl1pPr>
              <a:defRPr/>
            </a:lvl1pPr>
          </a:lstStyle>
          <a:p>
            <a:pPr>
              <a:defRPr/>
            </a:pPr>
            <a:fld id="{7BF46E53-39D4-47AE-B292-0A884AD16557}" type="datetime10">
              <a:rPr lang="zh-CN" altLang="en-US" smtClean="0"/>
            </a:fld>
            <a:endParaRPr lang="en-US" altLang="zh-CN"/>
          </a:p>
        </p:txBody>
      </p:sp>
      <p:sp>
        <p:nvSpPr>
          <p:cNvPr id="5" name="Rectangle 4"/>
          <p:cNvSpPr>
            <a:spLocks noGrp="1" noChangeArrowheads="1"/>
          </p:cNvSpPr>
          <p:nvPr>
            <p:ph type="ftr" sz="quarter" idx="11"/>
          </p:nvPr>
        </p:nvSpPr>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p:txBody>
          <a:bodyPr/>
          <a:lstStyle>
            <a:lvl1pPr>
              <a:defRPr/>
            </a:lvl1pPr>
          </a:lstStyle>
          <a:p>
            <a:pPr>
              <a:defRPr/>
            </a:pPr>
            <a:fld id="{B976FD8E-BC0E-4FAF-929B-42DBCDE07ADE}" type="slidenum">
              <a:rPr lang="en-US" altLang="zh-CN"/>
            </a:fld>
            <a:endParaRPr lang="en-US" altLang="zh-CN"/>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97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97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3"/>
          <p:cNvSpPr>
            <a:spLocks noGrp="1" noChangeArrowheads="1"/>
          </p:cNvSpPr>
          <p:nvPr>
            <p:ph type="dt" sz="half" idx="10"/>
          </p:nvPr>
        </p:nvSpPr>
        <p:spPr>
          <a:xfrm>
            <a:off x="457200" y="6400800"/>
            <a:ext cx="2133600" cy="320675"/>
          </a:xfrm>
          <a:prstGeom prst="rect">
            <a:avLst/>
          </a:prstGeom>
        </p:spPr>
        <p:txBody>
          <a:bodyPr/>
          <a:lstStyle>
            <a:lvl1pPr>
              <a:defRPr/>
            </a:lvl1pPr>
          </a:lstStyle>
          <a:p>
            <a:pPr>
              <a:defRPr/>
            </a:pPr>
            <a:fld id="{EAAD95FB-119A-4FB1-941B-3A9E67F674C9}" type="datetime10">
              <a:rPr lang="zh-CN" altLang="en-US" smtClean="0"/>
            </a:fld>
            <a:endParaRPr lang="en-US" altLang="zh-CN"/>
          </a:p>
        </p:txBody>
      </p:sp>
      <p:sp>
        <p:nvSpPr>
          <p:cNvPr id="6" name="Rectangle 4"/>
          <p:cNvSpPr>
            <a:spLocks noGrp="1" noChangeArrowheads="1"/>
          </p:cNvSpPr>
          <p:nvPr>
            <p:ph type="ftr" sz="quarter" idx="11"/>
          </p:nvPr>
        </p:nvSpPr>
        <p:spPr/>
        <p:txBody>
          <a:bodyPr/>
          <a:lstStyle>
            <a:lvl1pPr>
              <a:defRPr/>
            </a:lvl1pPr>
          </a:lstStyle>
          <a:p>
            <a:pPr>
              <a:defRPr/>
            </a:pPr>
            <a:endParaRPr lang="en-US" altLang="zh-CN"/>
          </a:p>
        </p:txBody>
      </p:sp>
      <p:sp>
        <p:nvSpPr>
          <p:cNvPr id="7" name="Rectangle 5"/>
          <p:cNvSpPr>
            <a:spLocks noGrp="1" noChangeArrowheads="1"/>
          </p:cNvSpPr>
          <p:nvPr>
            <p:ph type="sldNum" sz="quarter" idx="12"/>
          </p:nvPr>
        </p:nvSpPr>
        <p:spPr/>
        <p:txBody>
          <a:bodyPr/>
          <a:lstStyle>
            <a:lvl1pPr>
              <a:defRPr/>
            </a:lvl1pPr>
          </a:lstStyle>
          <a:p>
            <a:pPr>
              <a:defRPr/>
            </a:pPr>
            <a:fld id="{5E7EA5F2-D70B-4ADF-8D00-163612D83317}" type="slidenum">
              <a:rPr lang="en-US" altLang="zh-CN"/>
            </a:fld>
            <a:endParaRPr lang="en-US" altLang="zh-CN"/>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3"/>
          <p:cNvSpPr>
            <a:spLocks noGrp="1" noChangeArrowheads="1"/>
          </p:cNvSpPr>
          <p:nvPr>
            <p:ph type="dt" sz="half" idx="10"/>
          </p:nvPr>
        </p:nvSpPr>
        <p:spPr>
          <a:xfrm>
            <a:off x="457200" y="6400800"/>
            <a:ext cx="2133600" cy="320675"/>
          </a:xfrm>
          <a:prstGeom prst="rect">
            <a:avLst/>
          </a:prstGeom>
        </p:spPr>
        <p:txBody>
          <a:bodyPr/>
          <a:lstStyle>
            <a:lvl1pPr>
              <a:defRPr/>
            </a:lvl1pPr>
          </a:lstStyle>
          <a:p>
            <a:pPr>
              <a:defRPr/>
            </a:pPr>
            <a:fld id="{293A6F64-D6FF-4E2F-89E7-C67AE35CD81A}" type="datetime10">
              <a:rPr lang="zh-CN" altLang="en-US" smtClean="0"/>
            </a:fld>
            <a:endParaRPr lang="en-US" altLang="zh-CN"/>
          </a:p>
        </p:txBody>
      </p:sp>
      <p:sp>
        <p:nvSpPr>
          <p:cNvPr id="8" name="Rectangle 4"/>
          <p:cNvSpPr>
            <a:spLocks noGrp="1" noChangeArrowheads="1"/>
          </p:cNvSpPr>
          <p:nvPr>
            <p:ph type="ftr" sz="quarter" idx="11"/>
          </p:nvPr>
        </p:nvSpPr>
        <p:spPr/>
        <p:txBody>
          <a:bodyPr/>
          <a:lstStyle>
            <a:lvl1pPr>
              <a:defRPr/>
            </a:lvl1pPr>
          </a:lstStyle>
          <a:p>
            <a:pPr>
              <a:defRPr/>
            </a:pPr>
            <a:endParaRPr lang="en-US" altLang="zh-CN"/>
          </a:p>
        </p:txBody>
      </p:sp>
      <p:sp>
        <p:nvSpPr>
          <p:cNvPr id="9" name="Rectangle 5"/>
          <p:cNvSpPr>
            <a:spLocks noGrp="1" noChangeArrowheads="1"/>
          </p:cNvSpPr>
          <p:nvPr>
            <p:ph type="sldNum" sz="quarter" idx="12"/>
          </p:nvPr>
        </p:nvSpPr>
        <p:spPr/>
        <p:txBody>
          <a:bodyPr/>
          <a:lstStyle>
            <a:lvl1pPr>
              <a:defRPr/>
            </a:lvl1pPr>
          </a:lstStyle>
          <a:p>
            <a:pPr>
              <a:defRPr/>
            </a:pPr>
            <a:fld id="{3FA8F371-DDBB-4ED1-BC19-B8BB83E45EA8}" type="slidenum">
              <a:rPr lang="en-US" altLang="zh-CN"/>
            </a:fld>
            <a:endParaRPr lang="en-US" altLang="zh-CN"/>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Rectangle 3"/>
          <p:cNvSpPr>
            <a:spLocks noGrp="1" noChangeArrowheads="1"/>
          </p:cNvSpPr>
          <p:nvPr>
            <p:ph type="dt" sz="half" idx="10"/>
          </p:nvPr>
        </p:nvSpPr>
        <p:spPr>
          <a:xfrm>
            <a:off x="457200" y="6400800"/>
            <a:ext cx="2133600" cy="320675"/>
          </a:xfrm>
          <a:prstGeom prst="rect">
            <a:avLst/>
          </a:prstGeom>
        </p:spPr>
        <p:txBody>
          <a:bodyPr/>
          <a:lstStyle>
            <a:lvl1pPr>
              <a:defRPr/>
            </a:lvl1pPr>
          </a:lstStyle>
          <a:p>
            <a:pPr>
              <a:defRPr/>
            </a:pPr>
            <a:fld id="{210E293B-7722-4CD2-82D2-9B57F5E84A3F}" type="datetime10">
              <a:rPr lang="zh-CN" altLang="en-US" smtClean="0"/>
            </a:fld>
            <a:endParaRPr lang="en-US" altLang="zh-CN"/>
          </a:p>
        </p:txBody>
      </p:sp>
      <p:sp>
        <p:nvSpPr>
          <p:cNvPr id="4" name="Rectangle 4"/>
          <p:cNvSpPr>
            <a:spLocks noGrp="1" noChangeArrowheads="1"/>
          </p:cNvSpPr>
          <p:nvPr>
            <p:ph type="ftr" sz="quarter" idx="11"/>
          </p:nvPr>
        </p:nvSpPr>
        <p:spPr/>
        <p:txBody>
          <a:bodyPr/>
          <a:lstStyle>
            <a:lvl1pPr>
              <a:defRPr/>
            </a:lvl1pPr>
          </a:lstStyle>
          <a:p>
            <a:pPr>
              <a:defRPr/>
            </a:pPr>
            <a:endParaRPr lang="en-US" altLang="zh-CN"/>
          </a:p>
        </p:txBody>
      </p:sp>
      <p:sp>
        <p:nvSpPr>
          <p:cNvPr id="5" name="Rectangle 5"/>
          <p:cNvSpPr>
            <a:spLocks noGrp="1" noChangeArrowheads="1"/>
          </p:cNvSpPr>
          <p:nvPr>
            <p:ph type="sldNum" sz="quarter" idx="12"/>
          </p:nvPr>
        </p:nvSpPr>
        <p:spPr/>
        <p:txBody>
          <a:bodyPr/>
          <a:lstStyle>
            <a:lvl1pPr>
              <a:defRPr/>
            </a:lvl1pPr>
          </a:lstStyle>
          <a:p>
            <a:pPr>
              <a:defRPr/>
            </a:pPr>
            <a:fld id="{97F17537-8E0B-4F5F-BFD9-33F8F2A78942}" type="slidenum">
              <a:rPr lang="en-US" altLang="zh-CN"/>
            </a:fld>
            <a:endParaRPr lang="en-US" altLang="zh-CN"/>
          </a:p>
        </p:txBody>
      </p:sp>
    </p:spTree>
  </p:cSld>
  <p:clrMapOvr>
    <a:masterClrMapping/>
  </p:clrMapOvr>
  <p:transition spd="slow">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a:xfrm>
            <a:off x="457200" y="6585855"/>
            <a:ext cx="2133600" cy="184150"/>
          </a:xfrm>
          <a:prstGeom prst="rect">
            <a:avLst/>
          </a:prstGeom>
        </p:spPr>
        <p:txBody>
          <a:bodyPr/>
          <a:lstStyle>
            <a:lvl1pPr>
              <a:defRPr/>
            </a:lvl1pPr>
          </a:lstStyle>
          <a:p>
            <a:pPr>
              <a:defRPr/>
            </a:pPr>
            <a:fld id="{D3117B30-606D-4591-BFB1-09F9C118D020}" type="datetime10">
              <a:rPr lang="zh-CN" altLang="en-US" smtClean="0"/>
            </a:fld>
            <a:endParaRPr lang="en-US" altLang="zh-CN" dirty="0"/>
          </a:p>
        </p:txBody>
      </p:sp>
      <p:sp>
        <p:nvSpPr>
          <p:cNvPr id="3" name="Rectangle 4"/>
          <p:cNvSpPr>
            <a:spLocks noGrp="1" noChangeArrowheads="1"/>
          </p:cNvSpPr>
          <p:nvPr>
            <p:ph type="ftr" sz="quarter" idx="11"/>
          </p:nvPr>
        </p:nvSpPr>
        <p:spPr/>
        <p:txBody>
          <a:bodyPr/>
          <a:lstStyle>
            <a:lvl1pPr>
              <a:defRPr/>
            </a:lvl1pPr>
          </a:lstStyle>
          <a:p>
            <a:pPr>
              <a:defRPr/>
            </a:pPr>
            <a:endParaRPr lang="en-US" altLang="zh-CN"/>
          </a:p>
        </p:txBody>
      </p:sp>
      <p:sp>
        <p:nvSpPr>
          <p:cNvPr id="4" name="Rectangle 5"/>
          <p:cNvSpPr>
            <a:spLocks noGrp="1" noChangeArrowheads="1"/>
          </p:cNvSpPr>
          <p:nvPr>
            <p:ph type="sldNum" sz="quarter" idx="12"/>
          </p:nvPr>
        </p:nvSpPr>
        <p:spPr/>
        <p:txBody>
          <a:bodyPr/>
          <a:lstStyle>
            <a:lvl1pPr>
              <a:defRPr/>
            </a:lvl1pPr>
          </a:lstStyle>
          <a:p>
            <a:pPr>
              <a:defRPr/>
            </a:pPr>
            <a:fld id="{2FE7F327-47C0-400D-A77B-0C0707B3FD61}" type="slidenum">
              <a:rPr lang="en-US" altLang="zh-CN"/>
            </a:fld>
            <a:endParaRPr lang="en-US" altLang="zh-CN"/>
          </a:p>
        </p:txBody>
      </p:sp>
    </p:spTree>
  </p:cSld>
  <p:clrMapOvr>
    <a:masterClrMapping/>
  </p:clrMapOvr>
  <p:transition spd="slow">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3"/>
          <p:cNvSpPr>
            <a:spLocks noGrp="1" noChangeArrowheads="1"/>
          </p:cNvSpPr>
          <p:nvPr>
            <p:ph type="dt" sz="half" idx="10"/>
          </p:nvPr>
        </p:nvSpPr>
        <p:spPr>
          <a:xfrm>
            <a:off x="457200" y="6400800"/>
            <a:ext cx="2133600" cy="320675"/>
          </a:xfrm>
          <a:prstGeom prst="rect">
            <a:avLst/>
          </a:prstGeom>
        </p:spPr>
        <p:txBody>
          <a:bodyPr/>
          <a:lstStyle>
            <a:lvl1pPr>
              <a:defRPr/>
            </a:lvl1pPr>
          </a:lstStyle>
          <a:p>
            <a:pPr>
              <a:defRPr/>
            </a:pPr>
            <a:fld id="{C1F87615-36D3-488A-969A-12B36A56BADA}" type="datetime10">
              <a:rPr lang="zh-CN" altLang="en-US" smtClean="0"/>
            </a:fld>
            <a:endParaRPr lang="en-US" altLang="zh-CN"/>
          </a:p>
        </p:txBody>
      </p:sp>
      <p:sp>
        <p:nvSpPr>
          <p:cNvPr id="6" name="Rectangle 4"/>
          <p:cNvSpPr>
            <a:spLocks noGrp="1" noChangeArrowheads="1"/>
          </p:cNvSpPr>
          <p:nvPr>
            <p:ph type="ftr" sz="quarter" idx="11"/>
          </p:nvPr>
        </p:nvSpPr>
        <p:spPr/>
        <p:txBody>
          <a:bodyPr/>
          <a:lstStyle>
            <a:lvl1pPr>
              <a:defRPr/>
            </a:lvl1pPr>
          </a:lstStyle>
          <a:p>
            <a:pPr>
              <a:defRPr/>
            </a:pPr>
            <a:endParaRPr lang="en-US" altLang="zh-CN"/>
          </a:p>
        </p:txBody>
      </p:sp>
      <p:sp>
        <p:nvSpPr>
          <p:cNvPr id="7" name="Rectangle 5"/>
          <p:cNvSpPr>
            <a:spLocks noGrp="1" noChangeArrowheads="1"/>
          </p:cNvSpPr>
          <p:nvPr>
            <p:ph type="sldNum" sz="quarter" idx="12"/>
          </p:nvPr>
        </p:nvSpPr>
        <p:spPr/>
        <p:txBody>
          <a:bodyPr/>
          <a:lstStyle>
            <a:lvl1pPr>
              <a:defRPr/>
            </a:lvl1pPr>
          </a:lstStyle>
          <a:p>
            <a:pPr>
              <a:defRPr/>
            </a:pPr>
            <a:fld id="{C0E61320-1ABB-4935-A69F-A831F91BA37A}" type="slidenum">
              <a:rPr lang="en-US" altLang="zh-CN"/>
            </a:fld>
            <a:endParaRPr lang="en-US" altLang="zh-CN"/>
          </a:p>
        </p:txBody>
      </p:sp>
    </p:spTree>
  </p:cSld>
  <p:clrMapOvr>
    <a:masterClrMapping/>
  </p:clrMapOvr>
  <p:transition spd="slow">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3"/>
          <p:cNvSpPr>
            <a:spLocks noGrp="1" noChangeArrowheads="1"/>
          </p:cNvSpPr>
          <p:nvPr>
            <p:ph type="dt" sz="half" idx="10"/>
          </p:nvPr>
        </p:nvSpPr>
        <p:spPr>
          <a:xfrm>
            <a:off x="457200" y="6400800"/>
            <a:ext cx="2133600" cy="320675"/>
          </a:xfrm>
          <a:prstGeom prst="rect">
            <a:avLst/>
          </a:prstGeom>
        </p:spPr>
        <p:txBody>
          <a:bodyPr/>
          <a:lstStyle>
            <a:lvl1pPr>
              <a:defRPr/>
            </a:lvl1pPr>
          </a:lstStyle>
          <a:p>
            <a:pPr>
              <a:defRPr/>
            </a:pPr>
            <a:fld id="{A7CA3FE5-E881-4006-A366-64AEFC6DAF7B}" type="datetime10">
              <a:rPr lang="zh-CN" altLang="en-US" smtClean="0"/>
            </a:fld>
            <a:endParaRPr lang="en-US" altLang="zh-CN"/>
          </a:p>
        </p:txBody>
      </p:sp>
      <p:sp>
        <p:nvSpPr>
          <p:cNvPr id="6" name="Rectangle 4"/>
          <p:cNvSpPr>
            <a:spLocks noGrp="1" noChangeArrowheads="1"/>
          </p:cNvSpPr>
          <p:nvPr>
            <p:ph type="ftr" sz="quarter" idx="11"/>
          </p:nvPr>
        </p:nvSpPr>
        <p:spPr/>
        <p:txBody>
          <a:bodyPr/>
          <a:lstStyle>
            <a:lvl1pPr>
              <a:defRPr/>
            </a:lvl1pPr>
          </a:lstStyle>
          <a:p>
            <a:pPr>
              <a:defRPr/>
            </a:pPr>
            <a:endParaRPr lang="en-US" altLang="zh-CN"/>
          </a:p>
        </p:txBody>
      </p:sp>
      <p:sp>
        <p:nvSpPr>
          <p:cNvPr id="7" name="Rectangle 5"/>
          <p:cNvSpPr>
            <a:spLocks noGrp="1" noChangeArrowheads="1"/>
          </p:cNvSpPr>
          <p:nvPr>
            <p:ph type="sldNum" sz="quarter" idx="12"/>
          </p:nvPr>
        </p:nvSpPr>
        <p:spPr/>
        <p:txBody>
          <a:bodyPr/>
          <a:lstStyle>
            <a:lvl1pPr>
              <a:defRPr/>
            </a:lvl1pPr>
          </a:lstStyle>
          <a:p>
            <a:pPr>
              <a:defRPr/>
            </a:pPr>
            <a:fld id="{B2E3E282-F83E-4758-89AA-989A0A77927C}" type="slidenum">
              <a:rPr lang="en-US" altLang="zh-CN"/>
            </a:fld>
            <a:endParaRPr lang="en-US" altLang="zh-CN"/>
          </a:p>
        </p:txBody>
      </p:sp>
    </p:spTree>
  </p:cSld>
  <p:clrMapOvr>
    <a:masterClrMapping/>
  </p:clrMapOvr>
  <p:transition spd="slow">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tx2"/>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457200" y="1609725"/>
            <a:ext cx="8229600" cy="5248275"/>
          </a:xfrm>
          <a:prstGeom prst="rect">
            <a:avLst/>
          </a:prstGeom>
          <a:noFill/>
          <a:ln w="9525">
            <a:noFill/>
            <a:miter lim="800000"/>
          </a:ln>
        </p:spPr>
        <p:txBody>
          <a:bodyPr vert="horz" wrap="square" lIns="91440" tIns="45720" rIns="91440" bIns="45720" numCol="1" anchor="t" anchorCtr="0" compatLnSpc="1"/>
          <a:lstStyle/>
          <a:p>
            <a:pPr lvl="0"/>
            <a:r>
              <a:rPr lang="zh-CN" altLang="en-US" dirty="0" smtClean="0"/>
              <a:t>一级标题</a:t>
            </a:r>
            <a:endParaRPr lang="zh-CN" altLang="en-US" dirty="0" smtClean="0"/>
          </a:p>
          <a:p>
            <a:pPr lvl="1"/>
            <a:r>
              <a:rPr lang="zh-CN" altLang="en-US" dirty="0" smtClean="0"/>
              <a:t>二级标题</a:t>
            </a:r>
            <a:endParaRPr lang="zh-CN" altLang="en-US" dirty="0" smtClean="0"/>
          </a:p>
          <a:p>
            <a:pPr lvl="2"/>
            <a:r>
              <a:rPr lang="zh-CN" altLang="en-US" dirty="0" smtClean="0"/>
              <a:t>三级标题</a:t>
            </a:r>
            <a:endParaRPr lang="zh-CN" altLang="en-US" dirty="0" smtClean="0"/>
          </a:p>
        </p:txBody>
      </p:sp>
      <p:sp>
        <p:nvSpPr>
          <p:cNvPr id="3076" name="Rectangle 4"/>
          <p:cNvSpPr>
            <a:spLocks noGrp="1" noChangeArrowheads="1"/>
          </p:cNvSpPr>
          <p:nvPr>
            <p:ph type="ftr" sz="quarter" idx="3"/>
          </p:nvPr>
        </p:nvSpPr>
        <p:spPr bwMode="auto">
          <a:xfrm>
            <a:off x="3124200" y="6400800"/>
            <a:ext cx="2895600" cy="320675"/>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ea typeface="宋体" panose="02010600030101010101" pitchFamily="2" charset="-122"/>
              </a:defRPr>
            </a:lvl1pPr>
          </a:lstStyle>
          <a:p>
            <a:pPr>
              <a:defRPr/>
            </a:pPr>
            <a:endParaRPr lang="en-US" altLang="zh-CN"/>
          </a:p>
        </p:txBody>
      </p:sp>
      <p:sp>
        <p:nvSpPr>
          <p:cNvPr id="3077" name="Rectangle 5"/>
          <p:cNvSpPr>
            <a:spLocks noGrp="1" noChangeArrowheads="1"/>
          </p:cNvSpPr>
          <p:nvPr>
            <p:ph type="sldNum" sz="quarter" idx="4"/>
          </p:nvPr>
        </p:nvSpPr>
        <p:spPr bwMode="auto">
          <a:xfrm>
            <a:off x="6553200" y="6400800"/>
            <a:ext cx="2133600" cy="320675"/>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ea typeface="宋体" panose="02010600030101010101" pitchFamily="2" charset="-122"/>
              </a:defRPr>
            </a:lvl1pPr>
          </a:lstStyle>
          <a:p>
            <a:pPr>
              <a:defRPr/>
            </a:pPr>
            <a:fld id="{20E04964-1779-4DED-89F8-0FA911829D34}" type="slidenum">
              <a:rPr lang="en-US" altLang="zh-CN"/>
            </a:fld>
            <a:endParaRPr lang="en-US" altLang="zh-CN"/>
          </a:p>
        </p:txBody>
      </p:sp>
      <p:sp>
        <p:nvSpPr>
          <p:cNvPr id="1030" name="Rectangle 6"/>
          <p:cNvSpPr>
            <a:spLocks noGrp="1" noChangeArrowheads="1"/>
          </p:cNvSpPr>
          <p:nvPr>
            <p:ph type="title"/>
          </p:nvPr>
        </p:nvSpPr>
        <p:spPr bwMode="black">
          <a:xfrm>
            <a:off x="304800" y="228600"/>
            <a:ext cx="7162800" cy="838200"/>
          </a:xfrm>
          <a:prstGeom prst="rect">
            <a:avLst/>
          </a:prstGeom>
          <a:noFill/>
          <a:ln w="9525">
            <a:noFill/>
            <a:miter lim="800000"/>
          </a:ln>
        </p:spPr>
        <p:txBody>
          <a:bodyPr vert="horz" wrap="square" lIns="91440" tIns="45720" rIns="91440" bIns="45720" numCol="1" anchor="ctr" anchorCtr="0" compatLnSpc="1"/>
          <a:lstStyle/>
          <a:p>
            <a:pPr lvl="0"/>
            <a:endParaRPr lang="zh-CN" altLang="zh-CN" dirty="0" smtClean="0"/>
          </a:p>
        </p:txBody>
      </p:sp>
      <p:sp>
        <p:nvSpPr>
          <p:cNvPr id="10" name="Rectangle 13"/>
          <p:cNvSpPr txBox="1">
            <a:spLocks noChangeArrowheads="1"/>
          </p:cNvSpPr>
          <p:nvPr userDrawn="1"/>
        </p:nvSpPr>
        <p:spPr bwMode="auto">
          <a:xfrm>
            <a:off x="0" y="6468290"/>
            <a:ext cx="533400" cy="381000"/>
          </a:xfrm>
          <a:prstGeom prst="rect">
            <a:avLst/>
          </a:prstGeom>
          <a:noFill/>
          <a:ln w="9525">
            <a:noFill/>
            <a:miter lim="800000"/>
          </a:ln>
          <a:effectLst/>
        </p:spPr>
        <p:txBody>
          <a:bodyPr vert="horz" wrap="square" lIns="91440" tIns="45720" rIns="91440" bIns="45720" numCol="1" anchor="b" anchorCtr="0" compatLnSpc="1"/>
          <a:lstStyle>
            <a:lvl1pPr algn="r">
              <a:defRPr sz="1400" b="1">
                <a:solidFill>
                  <a:schemeClr val="folHlink"/>
                </a:solidFill>
                <a:latin typeface="文鼎中特广告体" pitchFamily="33" charset="-122"/>
                <a:ea typeface="文鼎中特广告体" pitchFamily="33"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66EED6D-2BCF-49C3-A2BB-5D9F30128102}" type="slidenum">
              <a:rPr kumimoji="0" lang="en-US" altLang="zh-CN" sz="1400" b="1" i="0" u="none" strike="noStrike" kern="1200" cap="none" spc="0" normalizeH="0" baseline="0" noProof="0" smtClean="0">
                <a:ln>
                  <a:noFill/>
                </a:ln>
                <a:solidFill>
                  <a:srgbClr val="0000FF"/>
                </a:solidFill>
                <a:effectLst/>
                <a:uLnTx/>
                <a:uFillTx/>
                <a:latin typeface="文鼎中特广告体" pitchFamily="33" charset="-122"/>
                <a:ea typeface="文鼎中特广告体" pitchFamily="33" charset="-122"/>
                <a:cs typeface="+mn-cs"/>
              </a:rPr>
            </a:fld>
            <a:endParaRPr kumimoji="0" lang="en-US" altLang="zh-CN" sz="1400" b="1" i="0" u="none" strike="noStrike" kern="1200" cap="none" spc="0" normalizeH="0" baseline="0" noProof="0" dirty="0">
              <a:ln>
                <a:noFill/>
              </a:ln>
              <a:solidFill>
                <a:srgbClr val="0000FF"/>
              </a:solidFill>
              <a:effectLst/>
              <a:uLnTx/>
              <a:uFillTx/>
              <a:latin typeface="文鼎中特广告体" pitchFamily="33" charset="-122"/>
              <a:ea typeface="文鼎中特广告体" pitchFamily="33" charset="-122"/>
              <a:cs typeface="+mn-cs"/>
            </a:endParaRPr>
          </a:p>
        </p:txBody>
      </p:sp>
      <p:sp>
        <p:nvSpPr>
          <p:cNvPr id="11" name="Line 8"/>
          <p:cNvSpPr>
            <a:spLocks noChangeShapeType="1"/>
          </p:cNvSpPr>
          <p:nvPr userDrawn="1"/>
        </p:nvSpPr>
        <p:spPr bwMode="auto">
          <a:xfrm>
            <a:off x="228600" y="1071563"/>
            <a:ext cx="8686800" cy="0"/>
          </a:xfrm>
          <a:prstGeom prst="line">
            <a:avLst/>
          </a:prstGeom>
          <a:noFill/>
          <a:ln w="57150" cmpd="thinThick">
            <a:solidFill>
              <a:schemeClr val="bg2"/>
            </a:solidFill>
            <a:round/>
          </a:ln>
          <a:effectLst/>
        </p:spPr>
        <p:txBody>
          <a:bodyPr/>
          <a:lstStyle/>
          <a:p>
            <a:pPr>
              <a:defRPr/>
            </a:pPr>
            <a:endParaRPr lang="zh-CN" altLang="en-US">
              <a:latin typeface="Arial" panose="020B0604020202020204" pitchFamily="34" charset="0"/>
              <a:ea typeface="宋体" panose="02010600030101010101" pitchFamily="2" charset="-122"/>
            </a:endParaRPr>
          </a:p>
        </p:txBody>
      </p:sp>
      <p:sp>
        <p:nvSpPr>
          <p:cNvPr id="12" name="Rectangle 6"/>
          <p:cNvSpPr>
            <a:spLocks noGrp="1" noChangeArrowheads="1"/>
          </p:cNvSpPr>
          <p:nvPr>
            <p:ph type="dt" sz="half" idx="2"/>
          </p:nvPr>
        </p:nvSpPr>
        <p:spPr>
          <a:xfrm>
            <a:off x="493713" y="6597060"/>
            <a:ext cx="2133600" cy="244475"/>
          </a:xfrm>
          <a:prstGeom prst="rect">
            <a:avLst/>
          </a:prstGeom>
        </p:spPr>
        <p:txBody>
          <a:bodyPr/>
          <a:lstStyle>
            <a:lvl1pPr>
              <a:defRPr sz="1200"/>
            </a:lvl1pPr>
          </a:lstStyle>
          <a:p>
            <a:pPr>
              <a:defRPr/>
            </a:pPr>
            <a:fld id="{95BA0174-B9EC-475F-8BB3-90172F623F42}" type="datetime10">
              <a:rPr lang="zh-CN" altLang="en-US" smtClean="0"/>
            </a:fld>
            <a:endParaRPr lang="en-US" altLang="zh-CN"/>
          </a:p>
        </p:txBody>
      </p:sp>
      <p:pic>
        <p:nvPicPr>
          <p:cNvPr id="2" name="Picture 1" descr="C:\Users\Puhb\Pictures\川农图片\川农图标.jpg"/>
          <p:cNvPicPr>
            <a:picLocks noChangeAspect="1" noChangeArrowheads="1"/>
          </p:cNvPicPr>
          <p:nvPr userDrawn="1"/>
        </p:nvPicPr>
        <p:blipFill>
          <a:blip r:embed="rId14" cstate="print">
            <a:duotone>
              <a:schemeClr val="accent6">
                <a:shade val="45000"/>
                <a:satMod val="135000"/>
              </a:schemeClr>
              <a:prstClr val="white"/>
            </a:duotone>
          </a:blip>
          <a:srcRect/>
          <a:stretch>
            <a:fillRect/>
          </a:stretch>
        </p:blipFill>
        <p:spPr bwMode="auto">
          <a:xfrm>
            <a:off x="8172406" y="116632"/>
            <a:ext cx="785818" cy="785818"/>
          </a:xfrm>
          <a:prstGeom prst="rect">
            <a:avLst/>
          </a:prstGeom>
          <a:noFill/>
        </p:spPr>
      </p:pic>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slow">
    <p:fade/>
  </p:transition>
  <p:timing>
    <p:tnLst>
      <p:par>
        <p:cTn id="1" dur="indefinite" restart="never" nodeType="tmRoot"/>
      </p:par>
    </p:tnLst>
  </p:timing>
  <p:hf sldNum="0" hdr="0" ftr="0"/>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2pPr>
      <a:lvl3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3pPr>
      <a:lvl4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4pPr>
      <a:lvl5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5pPr>
      <a:lvl6pPr marL="4572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6pPr>
      <a:lvl7pPr marL="9144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7pPr>
      <a:lvl8pPr marL="13716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8pPr>
      <a:lvl9pPr marL="18288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9pPr>
    </p:titleStyle>
    <p:bodyStyle>
      <a:lvl1pPr marL="342900" indent="-342900" algn="l" rtl="0" eaLnBrk="0" fontAlgn="base" hangingPunct="0">
        <a:spcBef>
          <a:spcPct val="20000"/>
        </a:spcBef>
        <a:spcAft>
          <a:spcPct val="0"/>
        </a:spcAft>
        <a:buClr>
          <a:schemeClr val="accent1"/>
        </a:buClr>
        <a:buSzPct val="60000"/>
        <a:buFont typeface="Wingdings" panose="05000000000000000000" pitchFamily="2" charset="2"/>
        <a:buChar char="u"/>
        <a:defRPr sz="2600" b="1">
          <a:solidFill>
            <a:srgbClr val="0000CC"/>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rgbClr val="CC0000"/>
        </a:buClr>
        <a:buSzPct val="50000"/>
        <a:buFont typeface="Wingdings" panose="05000000000000000000" pitchFamily="2" charset="2"/>
        <a:buChar char="u"/>
        <a:defRPr sz="2400" b="1">
          <a:solidFill>
            <a:srgbClr val="CC0000"/>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lr>
          <a:srgbClr val="CC0000"/>
        </a:buClr>
        <a:buSzPct val="50000"/>
        <a:buFont typeface="Wingdings" panose="05000000000000000000" pitchFamily="2" charset="2"/>
        <a:buChar char="u"/>
        <a:defRPr sz="2400" b="1">
          <a:solidFill>
            <a:srgbClr val="0000CC"/>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2"/>
          </a:solidFill>
          <a:latin typeface="Arial" panose="020B0604020202020204" pitchFamily="34" charset="0"/>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2"/>
          </a:solidFill>
          <a:latin typeface="Arial" panose="020B0604020202020204" pitchFamily="34" charset="0"/>
          <a:ea typeface="宋体" panose="02010600030101010101" pitchFamily="2" charset="-122"/>
        </a:defRPr>
      </a:lvl5pPr>
      <a:lvl6pPr marL="2514600" indent="-228600" algn="l" rtl="0" eaLnBrk="1" fontAlgn="base" hangingPunct="1">
        <a:spcBef>
          <a:spcPct val="20000"/>
        </a:spcBef>
        <a:spcAft>
          <a:spcPct val="0"/>
        </a:spcAft>
        <a:buChar char="»"/>
        <a:defRPr sz="2000">
          <a:solidFill>
            <a:schemeClr val="tx2"/>
          </a:solidFill>
          <a:latin typeface="Arial" panose="020B0604020202020204" pitchFamily="34" charset="0"/>
          <a:ea typeface="宋体" panose="02010600030101010101" pitchFamily="2" charset="-122"/>
        </a:defRPr>
      </a:lvl6pPr>
      <a:lvl7pPr marL="2971800" indent="-228600" algn="l" rtl="0" eaLnBrk="1" fontAlgn="base" hangingPunct="1">
        <a:spcBef>
          <a:spcPct val="20000"/>
        </a:spcBef>
        <a:spcAft>
          <a:spcPct val="0"/>
        </a:spcAft>
        <a:buChar char="»"/>
        <a:defRPr sz="2000">
          <a:solidFill>
            <a:schemeClr val="tx2"/>
          </a:solidFill>
          <a:latin typeface="Arial" panose="020B0604020202020204" pitchFamily="34" charset="0"/>
          <a:ea typeface="宋体" panose="02010600030101010101" pitchFamily="2" charset="-122"/>
        </a:defRPr>
      </a:lvl7pPr>
      <a:lvl8pPr marL="3429000" indent="-228600" algn="l" rtl="0" eaLnBrk="1" fontAlgn="base" hangingPunct="1">
        <a:spcBef>
          <a:spcPct val="20000"/>
        </a:spcBef>
        <a:spcAft>
          <a:spcPct val="0"/>
        </a:spcAft>
        <a:buChar char="»"/>
        <a:defRPr sz="2000">
          <a:solidFill>
            <a:schemeClr val="tx2"/>
          </a:solidFill>
          <a:latin typeface="Arial" panose="020B0604020202020204" pitchFamily="34" charset="0"/>
          <a:ea typeface="宋体" panose="02010600030101010101" pitchFamily="2" charset="-122"/>
        </a:defRPr>
      </a:lvl8pPr>
      <a:lvl9pPr marL="3886200" indent="-228600" algn="l" rtl="0" eaLnBrk="1" fontAlgn="base" hangingPunct="1">
        <a:spcBef>
          <a:spcPct val="20000"/>
        </a:spcBef>
        <a:spcAft>
          <a:spcPct val="0"/>
        </a:spcAft>
        <a:buChar char="»"/>
        <a:defRPr sz="2000">
          <a:solidFill>
            <a:schemeClr val="tx2"/>
          </a:solidFill>
          <a:latin typeface="Arial" panose="020B0604020202020204" pitchFamily="34" charset="0"/>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8.png"/><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2A0D1C9-D252-4F87-A077-24EF36EAB0ED}" type="datetime10">
              <a:rPr lang="zh-CN" altLang="en-US" smtClean="0"/>
            </a:fld>
            <a:endParaRPr lang="en-US" altLang="zh-CN" b="0"/>
          </a:p>
        </p:txBody>
      </p:sp>
      <p:sp>
        <p:nvSpPr>
          <p:cNvPr id="5" name="灯片编号占位符 4"/>
          <p:cNvSpPr>
            <a:spLocks noGrp="1"/>
          </p:cNvSpPr>
          <p:nvPr>
            <p:ph type="sldNum" sz="quarter" idx="11"/>
          </p:nvPr>
        </p:nvSpPr>
        <p:spPr/>
        <p:txBody>
          <a:bodyPr/>
          <a:lstStyle/>
          <a:p>
            <a:fld id="{F04D6F5C-4C03-4147-A0EF-08368CF5AD09}" type="slidenum">
              <a:rPr lang="en-US" altLang="zh-CN" smtClean="0"/>
            </a:fld>
            <a:endParaRPr lang="en-US" altLang="zh-CN" b="0"/>
          </a:p>
        </p:txBody>
      </p:sp>
      <p:sp>
        <p:nvSpPr>
          <p:cNvPr id="6" name="矩形 5"/>
          <p:cNvSpPr/>
          <p:nvPr/>
        </p:nvSpPr>
        <p:spPr>
          <a:xfrm>
            <a:off x="6143636" y="5795963"/>
            <a:ext cx="2795577" cy="10620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8" name="图片 2" descr="1 - 副本.jpg"/>
          <p:cNvPicPr>
            <a:picLocks noChangeAspect="1"/>
          </p:cNvPicPr>
          <p:nvPr/>
        </p:nvPicPr>
        <p:blipFill>
          <a:blip r:embed="rId1"/>
          <a:srcRect/>
          <a:stretch>
            <a:fillRect/>
          </a:stretch>
        </p:blipFill>
        <p:spPr bwMode="auto">
          <a:xfrm>
            <a:off x="3286125" y="5765800"/>
            <a:ext cx="1079500" cy="1079500"/>
          </a:xfrm>
          <a:prstGeom prst="rect">
            <a:avLst/>
          </a:prstGeom>
          <a:noFill/>
          <a:ln w="9525">
            <a:noFill/>
            <a:miter lim="800000"/>
            <a:headEnd/>
            <a:tailEnd/>
          </a:ln>
        </p:spPr>
      </p:pic>
      <p:pic>
        <p:nvPicPr>
          <p:cNvPr id="9" name="图片 3" descr="2 - 副本.jpg"/>
          <p:cNvPicPr>
            <a:picLocks noChangeAspect="1"/>
          </p:cNvPicPr>
          <p:nvPr/>
        </p:nvPicPr>
        <p:blipFill>
          <a:blip r:embed="rId2"/>
          <a:srcRect/>
          <a:stretch>
            <a:fillRect/>
          </a:stretch>
        </p:blipFill>
        <p:spPr bwMode="auto">
          <a:xfrm>
            <a:off x="4381500" y="5765800"/>
            <a:ext cx="1079500" cy="1079500"/>
          </a:xfrm>
          <a:prstGeom prst="rect">
            <a:avLst/>
          </a:prstGeom>
          <a:noFill/>
          <a:ln w="9525">
            <a:noFill/>
            <a:miter lim="800000"/>
            <a:headEnd/>
            <a:tailEnd/>
          </a:ln>
        </p:spPr>
      </p:pic>
      <p:pic>
        <p:nvPicPr>
          <p:cNvPr id="10" name="图片 4" descr="3 - 信息学院.png"/>
          <p:cNvPicPr>
            <a:picLocks noChangeAspect="1"/>
          </p:cNvPicPr>
          <p:nvPr/>
        </p:nvPicPr>
        <p:blipFill>
          <a:blip r:embed="rId3"/>
          <a:srcRect/>
          <a:stretch>
            <a:fillRect/>
          </a:stretch>
        </p:blipFill>
        <p:spPr bwMode="auto">
          <a:xfrm>
            <a:off x="5476875" y="5765800"/>
            <a:ext cx="1079500" cy="1079500"/>
          </a:xfrm>
          <a:prstGeom prst="rect">
            <a:avLst/>
          </a:prstGeom>
          <a:noFill/>
          <a:ln w="9525">
            <a:noFill/>
            <a:miter lim="800000"/>
            <a:headEnd/>
            <a:tailEnd/>
          </a:ln>
        </p:spPr>
      </p:pic>
      <p:pic>
        <p:nvPicPr>
          <p:cNvPr id="11" name="图片 5" descr="4 - 树林.png"/>
          <p:cNvPicPr>
            <a:picLocks noChangeAspect="1"/>
          </p:cNvPicPr>
          <p:nvPr/>
        </p:nvPicPr>
        <p:blipFill>
          <a:blip r:embed="rId4"/>
          <a:srcRect/>
          <a:stretch>
            <a:fillRect/>
          </a:stretch>
        </p:blipFill>
        <p:spPr bwMode="auto">
          <a:xfrm>
            <a:off x="2198688" y="5765800"/>
            <a:ext cx="1079500" cy="1079500"/>
          </a:xfrm>
          <a:prstGeom prst="rect">
            <a:avLst/>
          </a:prstGeom>
          <a:noFill/>
          <a:ln w="9525">
            <a:noFill/>
            <a:miter lim="800000"/>
            <a:headEnd/>
            <a:tailEnd/>
          </a:ln>
        </p:spPr>
      </p:pic>
      <p:pic>
        <p:nvPicPr>
          <p:cNvPr id="12" name="图片 6" descr="5 - 校庆.png"/>
          <p:cNvPicPr>
            <a:picLocks noChangeAspect="1"/>
          </p:cNvPicPr>
          <p:nvPr/>
        </p:nvPicPr>
        <p:blipFill>
          <a:blip r:embed="rId5"/>
          <a:srcRect/>
          <a:stretch>
            <a:fillRect/>
          </a:stretch>
        </p:blipFill>
        <p:spPr bwMode="auto">
          <a:xfrm>
            <a:off x="1103313" y="5765800"/>
            <a:ext cx="1079500" cy="1079500"/>
          </a:xfrm>
          <a:prstGeom prst="rect">
            <a:avLst/>
          </a:prstGeom>
          <a:noFill/>
          <a:ln w="9525">
            <a:noFill/>
            <a:miter lim="800000"/>
            <a:headEnd/>
            <a:tailEnd/>
          </a:ln>
        </p:spPr>
      </p:pic>
      <p:pic>
        <p:nvPicPr>
          <p:cNvPr id="15" name="图片 19" descr="6.jpg"/>
          <p:cNvPicPr/>
          <p:nvPr/>
        </p:nvPicPr>
        <p:blipFill>
          <a:blip r:embed="rId6"/>
          <a:srcRect/>
          <a:stretch>
            <a:fillRect/>
          </a:stretch>
        </p:blipFill>
        <p:spPr bwMode="auto">
          <a:xfrm>
            <a:off x="7938" y="5765800"/>
            <a:ext cx="1079500" cy="1079500"/>
          </a:xfrm>
          <a:prstGeom prst="rect">
            <a:avLst/>
          </a:prstGeom>
          <a:noFill/>
          <a:ln w="9525">
            <a:noFill/>
            <a:miter lim="800000"/>
            <a:headEnd/>
            <a:tailEnd/>
          </a:ln>
        </p:spPr>
      </p:pic>
      <p:pic>
        <p:nvPicPr>
          <p:cNvPr id="16" name="图片 14" descr="QQ截图20151206154612.png"/>
          <p:cNvPicPr>
            <a:picLocks noChangeAspect="1"/>
          </p:cNvPicPr>
          <p:nvPr/>
        </p:nvPicPr>
        <p:blipFill>
          <a:blip r:embed="rId7"/>
          <a:srcRect/>
          <a:stretch>
            <a:fillRect/>
          </a:stretch>
        </p:blipFill>
        <p:spPr bwMode="auto">
          <a:xfrm>
            <a:off x="227013" y="215900"/>
            <a:ext cx="3248025" cy="693738"/>
          </a:xfrm>
          <a:prstGeom prst="rect">
            <a:avLst/>
          </a:prstGeom>
          <a:noFill/>
          <a:ln w="9525">
            <a:noFill/>
            <a:miter lim="800000"/>
            <a:headEnd/>
            <a:tailEnd/>
          </a:ln>
        </p:spPr>
      </p:pic>
      <p:sp>
        <p:nvSpPr>
          <p:cNvPr id="18" name="Rectangle 2"/>
          <p:cNvSpPr txBox="1">
            <a:spLocks noChangeArrowheads="1"/>
          </p:cNvSpPr>
          <p:nvPr/>
        </p:nvSpPr>
        <p:spPr>
          <a:xfrm>
            <a:off x="1214414" y="1857375"/>
            <a:ext cx="6500813" cy="785813"/>
          </a:xfrm>
          <a:prstGeom prst="rect">
            <a:avLst/>
          </a:prstGeom>
        </p:spPr>
        <p:txBody>
          <a:bodyPr/>
          <a:lstStyle/>
          <a:p>
            <a:pPr algn="ctr">
              <a:defRPr/>
            </a:pPr>
            <a:r>
              <a:rPr lang="en-US" altLang="zh-CN" sz="4000" b="1" kern="0" dirty="0">
                <a:solidFill>
                  <a:srgbClr val="0000CC"/>
                </a:solidFill>
                <a:latin typeface="微软雅黑" panose="020B0503020204020204" pitchFamily="34" charset="-122"/>
                <a:ea typeface="微软雅黑" panose="020B0503020204020204" pitchFamily="34" charset="-122"/>
                <a:cs typeface="+mj-cs"/>
              </a:rPr>
              <a:t>《</a:t>
            </a:r>
            <a:r>
              <a:rPr lang="zh-CN" altLang="en-US" sz="4000" b="1" kern="0" dirty="0">
                <a:solidFill>
                  <a:srgbClr val="0000CC"/>
                </a:solidFill>
                <a:latin typeface="微软雅黑" panose="020B0503020204020204" pitchFamily="34" charset="-122"/>
                <a:ea typeface="微软雅黑" panose="020B0503020204020204" pitchFamily="34" charset="-122"/>
                <a:cs typeface="+mj-cs"/>
              </a:rPr>
              <a:t>嵌入式系统设计与应用</a:t>
            </a:r>
            <a:r>
              <a:rPr lang="en-US" altLang="zh-CN" sz="4000" b="1" kern="0" dirty="0">
                <a:solidFill>
                  <a:srgbClr val="0000CC"/>
                </a:solidFill>
                <a:latin typeface="微软雅黑" panose="020B0503020204020204" pitchFamily="34" charset="-122"/>
                <a:ea typeface="微软雅黑" panose="020B0503020204020204" pitchFamily="34" charset="-122"/>
                <a:cs typeface="+mj-cs"/>
              </a:rPr>
              <a:t>》</a:t>
            </a:r>
            <a:endParaRPr lang="en-US" altLang="zh-CN" sz="4000" b="1" kern="0" dirty="0">
              <a:solidFill>
                <a:srgbClr val="0000CC"/>
              </a:solidFill>
              <a:latin typeface="微软雅黑" panose="020B0503020204020204" pitchFamily="34" charset="-122"/>
              <a:ea typeface="微软雅黑" panose="020B0503020204020204" pitchFamily="34" charset="-122"/>
              <a:cs typeface="+mj-cs"/>
            </a:endParaRPr>
          </a:p>
          <a:p>
            <a:pPr algn="ctr">
              <a:defRPr/>
            </a:pPr>
            <a:endParaRPr lang="zh-CN" altLang="zh-CN" sz="3600" kern="0" dirty="0">
              <a:solidFill>
                <a:schemeClr val="accent1"/>
              </a:solidFill>
              <a:latin typeface="Times" pitchFamily="18" charset="0"/>
              <a:ea typeface="+mj-ea"/>
              <a:cs typeface="+mj-cs"/>
            </a:endParaRPr>
          </a:p>
        </p:txBody>
      </p:sp>
      <p:sp>
        <p:nvSpPr>
          <p:cNvPr id="19" name="Rectangle 2"/>
          <p:cNvSpPr txBox="1">
            <a:spLocks noChangeArrowheads="1"/>
          </p:cNvSpPr>
          <p:nvPr/>
        </p:nvSpPr>
        <p:spPr>
          <a:xfrm>
            <a:off x="1857356" y="4214813"/>
            <a:ext cx="4929187" cy="584200"/>
          </a:xfrm>
          <a:prstGeom prst="rect">
            <a:avLst/>
          </a:prstGeom>
        </p:spPr>
        <p:txBody>
          <a:bodyPr/>
          <a:lstStyle/>
          <a:p>
            <a:pPr algn="ctr">
              <a:defRPr/>
            </a:pPr>
            <a:r>
              <a:rPr lang="zh-CN" altLang="en-US" b="1" kern="0" dirty="0">
                <a:solidFill>
                  <a:schemeClr val="accent1">
                    <a:lumMod val="75000"/>
                  </a:schemeClr>
                </a:solidFill>
                <a:latin typeface="楷体_GB2312" panose="02010609030101010101" pitchFamily="49" charset="-122"/>
              </a:rPr>
              <a:t>蒲海波 </a:t>
            </a:r>
            <a:r>
              <a:rPr lang="en-US" altLang="zh-CN" b="1" kern="0" dirty="0">
                <a:solidFill>
                  <a:schemeClr val="accent1">
                    <a:lumMod val="75000"/>
                  </a:schemeClr>
                </a:solidFill>
                <a:latin typeface="Times"/>
              </a:rPr>
              <a:t>puhb@sicau.edu.cn</a:t>
            </a:r>
            <a:endParaRPr lang="en-US" altLang="zh-CN" b="1" kern="0" dirty="0">
              <a:solidFill>
                <a:schemeClr val="accent1">
                  <a:lumMod val="75000"/>
                </a:schemeClr>
              </a:solidFill>
              <a:latin typeface="Times"/>
            </a:endParaRPr>
          </a:p>
        </p:txBody>
      </p:sp>
      <p:sp>
        <p:nvSpPr>
          <p:cNvPr id="20" name="Rectangle 2"/>
          <p:cNvSpPr txBox="1">
            <a:spLocks noChangeArrowheads="1"/>
          </p:cNvSpPr>
          <p:nvPr/>
        </p:nvSpPr>
        <p:spPr>
          <a:xfrm>
            <a:off x="493709" y="3071816"/>
            <a:ext cx="7935943" cy="785812"/>
          </a:xfrm>
          <a:prstGeom prst="rect">
            <a:avLst/>
          </a:prstGeom>
        </p:spPr>
        <p:txBody>
          <a:bodyPr/>
          <a:lstStyle/>
          <a:p>
            <a:pPr algn="ctr">
              <a:defRPr/>
            </a:pPr>
            <a:r>
              <a:rPr lang="zh-CN" altLang="en-US" sz="3200" b="1" kern="0" dirty="0" smtClean="0">
                <a:solidFill>
                  <a:srgbClr val="0000CC"/>
                </a:solidFill>
                <a:latin typeface="宋体-方正超大字符集" panose="03000509000000000000" pitchFamily="65" charset="-122"/>
                <a:ea typeface="宋体-方正超大字符集" panose="03000509000000000000" pitchFamily="65" charset="-122"/>
                <a:cs typeface="+mj-cs"/>
              </a:rPr>
              <a:t>第</a:t>
            </a:r>
            <a:r>
              <a:rPr lang="en-US" altLang="zh-CN" sz="3200" b="1" kern="0" dirty="0" smtClean="0">
                <a:solidFill>
                  <a:srgbClr val="0000CC"/>
                </a:solidFill>
                <a:latin typeface="宋体-方正超大字符集" panose="03000509000000000000" pitchFamily="65" charset="-122"/>
                <a:ea typeface="宋体-方正超大字符集" panose="03000509000000000000" pitchFamily="65" charset="-122"/>
                <a:cs typeface="+mj-cs"/>
              </a:rPr>
              <a:t>6</a:t>
            </a:r>
            <a:r>
              <a:rPr lang="zh-CN" altLang="en-US" sz="3200" b="1" kern="0" dirty="0" smtClean="0">
                <a:solidFill>
                  <a:srgbClr val="0000CC"/>
                </a:solidFill>
                <a:latin typeface="宋体-方正超大字符集" panose="03000509000000000000" pitchFamily="65" charset="-122"/>
                <a:ea typeface="宋体-方正超大字符集" panose="03000509000000000000" pitchFamily="65" charset="-122"/>
                <a:cs typeface="+mj-cs"/>
              </a:rPr>
              <a:t>章 文件处理与进程控制</a:t>
            </a:r>
            <a:endParaRPr lang="zh-CN" altLang="zh-CN" sz="3200" b="1" kern="0" dirty="0">
              <a:solidFill>
                <a:srgbClr val="0000CC"/>
              </a:solidFill>
              <a:latin typeface="宋体-方正超大字符集" panose="03000509000000000000" pitchFamily="65" charset="-122"/>
              <a:ea typeface="宋体-方正超大字符集" panose="03000509000000000000" pitchFamily="65" charset="-122"/>
              <a:cs typeface="+mj-cs"/>
            </a:endParaRPr>
          </a:p>
        </p:txBody>
      </p: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a:spLocks noChangeArrowheads="1"/>
          </p:cNvSpPr>
          <p:nvPr/>
        </p:nvSpPr>
        <p:spPr bwMode="auto">
          <a:xfrm>
            <a:off x="428596" y="428604"/>
            <a:ext cx="5786478" cy="563562"/>
          </a:xfrm>
          <a:prstGeom prst="rect">
            <a:avLst/>
          </a:prstGeom>
          <a:noFill/>
          <a:ln w="9525">
            <a:noFill/>
            <a:miter lim="800000"/>
          </a:ln>
          <a:effectLst/>
        </p:spPr>
        <p:txBody>
          <a:bodyPr anchor="ctr"/>
          <a:lstStyle/>
          <a:p>
            <a:r>
              <a:rPr lang="en-US" altLang="zh-CN" b="1" dirty="0">
                <a:solidFill>
                  <a:srgbClr val="0000CC"/>
                </a:solidFill>
                <a:latin typeface="微软雅黑" panose="020B0503020204020204" pitchFamily="34" charset="-122"/>
                <a:ea typeface="微软雅黑" panose="020B0503020204020204" pitchFamily="34" charset="-122"/>
              </a:rPr>
              <a:t>6.1.1 </a:t>
            </a:r>
            <a:r>
              <a:rPr lang="zh-CN" altLang="en-US" b="1" dirty="0">
                <a:solidFill>
                  <a:srgbClr val="0000CC"/>
                </a:solidFill>
                <a:latin typeface="微软雅黑" panose="020B0503020204020204" pitchFamily="34" charset="-122"/>
                <a:ea typeface="微软雅黑" panose="020B0503020204020204" pitchFamily="34" charset="-122"/>
              </a:rPr>
              <a:t>文件描述符及文件处理</a:t>
            </a:r>
            <a:endParaRPr lang="zh-CN" altLang="en-US" b="1" dirty="0">
              <a:solidFill>
                <a:srgbClr val="0000CC"/>
              </a:solidFill>
              <a:latin typeface="微软雅黑" panose="020B0503020204020204" pitchFamily="34" charset="-122"/>
              <a:ea typeface="微软雅黑" panose="020B0503020204020204" pitchFamily="34" charset="-122"/>
            </a:endParaRPr>
          </a:p>
        </p:txBody>
      </p:sp>
      <p:sp>
        <p:nvSpPr>
          <p:cNvPr id="15" name="AutoShape 9"/>
          <p:cNvSpPr>
            <a:spLocks noChangeArrowheads="1"/>
          </p:cNvSpPr>
          <p:nvPr/>
        </p:nvSpPr>
        <p:spPr bwMode="auto">
          <a:xfrm>
            <a:off x="285720" y="1202803"/>
            <a:ext cx="2533655" cy="511685"/>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lgn="ctr">
              <a:defRPr/>
            </a:pPr>
            <a:r>
              <a:rPr lang="en-US" altLang="zh-CN" sz="2400" b="1" kern="10" dirty="0" smtClean="0">
                <a:solidFill>
                  <a:schemeClr val="tx1"/>
                </a:solidFill>
                <a:latin typeface="宋体" panose="02010600030101010101" pitchFamily="2" charset="-122"/>
              </a:rPr>
              <a:t>3</a:t>
            </a:r>
            <a:r>
              <a:rPr lang="zh-CN" altLang="en-US" sz="2400" b="1" kern="10" dirty="0" smtClean="0">
                <a:solidFill>
                  <a:schemeClr val="tx1"/>
                </a:solidFill>
                <a:latin typeface="宋体" panose="02010600030101010101" pitchFamily="2" charset="-122"/>
              </a:rPr>
              <a:t>、文件处理</a:t>
            </a:r>
            <a:endParaRPr kumimoji="0" lang="zh-CN" altLang="en-US" sz="2400" b="1" kern="10" dirty="0">
              <a:solidFill>
                <a:schemeClr val="tx1"/>
              </a:solidFill>
              <a:latin typeface="宋体" panose="02010600030101010101" pitchFamily="2" charset="-122"/>
            </a:endParaRPr>
          </a:p>
        </p:txBody>
      </p:sp>
      <p:sp>
        <p:nvSpPr>
          <p:cNvPr id="5" name="矩形 4"/>
          <p:cNvSpPr/>
          <p:nvPr/>
        </p:nvSpPr>
        <p:spPr>
          <a:xfrm>
            <a:off x="737870" y="1842135"/>
            <a:ext cx="5361940" cy="5077460"/>
          </a:xfrm>
          <a:prstGeom prst="rect">
            <a:avLst/>
          </a:prstGeom>
        </p:spPr>
        <p:txBody>
          <a:bodyPr wrap="square">
            <a:spAutoFit/>
          </a:bodyPr>
          <a:lstStyle/>
          <a:p>
            <a:pPr marL="0" algn="just" eaLnBrk="1" hangingPunct="1">
              <a:lnSpc>
                <a:spcPct val="150000"/>
              </a:lnSpc>
              <a:buFont typeface="Wingdings" panose="05000000000000000000" pitchFamily="2" charset="2"/>
              <a:buNone/>
            </a:pPr>
            <a:r>
              <a:rPr lang="en-US" altLang="zh-CN" sz="2400" dirty="0" smtClean="0">
                <a:solidFill>
                  <a:srgbClr val="0000CC"/>
                </a:solidFill>
                <a:latin typeface="微软雅黑" panose="020B0503020204020204" pitchFamily="34" charset="-122"/>
                <a:ea typeface="微软雅黑" panose="020B0503020204020204" pitchFamily="34" charset="-122"/>
              </a:rPr>
              <a:t>Linux</a:t>
            </a:r>
            <a:r>
              <a:rPr lang="zh-CN" altLang="en-US" sz="2400" dirty="0" smtClean="0">
                <a:solidFill>
                  <a:srgbClr val="0000CC"/>
                </a:solidFill>
                <a:latin typeface="微软雅黑" panose="020B0503020204020204" pitchFamily="34" charset="-122"/>
                <a:ea typeface="微软雅黑" panose="020B0503020204020204" pitchFamily="34" charset="-122"/>
              </a:rPr>
              <a:t>通过</a:t>
            </a:r>
            <a:r>
              <a:rPr lang="zh-CN" altLang="en-US" sz="2400" dirty="0" smtClean="0">
                <a:solidFill>
                  <a:srgbClr val="FF0000"/>
                </a:solidFill>
                <a:latin typeface="微软雅黑" panose="020B0503020204020204" pitchFamily="34" charset="-122"/>
                <a:ea typeface="微软雅黑" panose="020B0503020204020204" pitchFamily="34" charset="-122"/>
              </a:rPr>
              <a:t>系统调用</a:t>
            </a:r>
            <a:r>
              <a:rPr lang="zh-CN" altLang="en-US" sz="2400" dirty="0" smtClean="0">
                <a:solidFill>
                  <a:srgbClr val="0000CC"/>
                </a:solidFill>
                <a:latin typeface="微软雅黑" panose="020B0503020204020204" pitchFamily="34" charset="-122"/>
                <a:ea typeface="微软雅黑" panose="020B0503020204020204" pitchFamily="34" charset="-122"/>
              </a:rPr>
              <a:t>进行的</a:t>
            </a:r>
            <a:r>
              <a:rPr lang="zh-CN" altLang="en-US" sz="2400" dirty="0" smtClean="0">
                <a:solidFill>
                  <a:srgbClr val="FF0000"/>
                </a:solidFill>
                <a:latin typeface="微软雅黑" panose="020B0503020204020204" pitchFamily="34" charset="-122"/>
                <a:ea typeface="微软雅黑" panose="020B0503020204020204" pitchFamily="34" charset="-122"/>
              </a:rPr>
              <a:t>文件处理</a:t>
            </a:r>
            <a:r>
              <a:rPr lang="zh-CN" altLang="en-US" sz="2400" dirty="0" smtClean="0">
                <a:solidFill>
                  <a:srgbClr val="0000CC"/>
                </a:solidFill>
                <a:latin typeface="微软雅黑" panose="020B0503020204020204" pitchFamily="34" charset="-122"/>
                <a:ea typeface="微软雅黑" panose="020B0503020204020204" pitchFamily="34" charset="-122"/>
              </a:rPr>
              <a:t>，主要是指进行打开文件、读文件、写文件及关闭文件等</a:t>
            </a:r>
            <a:r>
              <a:rPr lang="en-US" altLang="zh-CN" sz="2400" dirty="0" smtClean="0">
                <a:solidFill>
                  <a:srgbClr val="0000CC"/>
                </a:solidFill>
                <a:latin typeface="微软雅黑" panose="020B0503020204020204" pitchFamily="34" charset="-122"/>
                <a:ea typeface="微软雅黑" panose="020B0503020204020204" pitchFamily="34" charset="-122"/>
              </a:rPr>
              <a:t>I/O</a:t>
            </a:r>
            <a:r>
              <a:rPr lang="zh-CN" altLang="en-US" sz="2400" dirty="0" smtClean="0">
                <a:solidFill>
                  <a:srgbClr val="0000CC"/>
                </a:solidFill>
                <a:latin typeface="微软雅黑" panose="020B0503020204020204" pitchFamily="34" charset="-122"/>
                <a:ea typeface="微软雅黑" panose="020B0503020204020204" pitchFamily="34" charset="-122"/>
              </a:rPr>
              <a:t>操作。大多数情况下，只需要用到</a:t>
            </a:r>
            <a:r>
              <a:rPr lang="en-US" altLang="zh-CN" sz="2400" dirty="0" smtClean="0">
                <a:solidFill>
                  <a:srgbClr val="0000CC"/>
                </a:solidFill>
                <a:latin typeface="微软雅黑" panose="020B0503020204020204" pitchFamily="34" charset="-122"/>
                <a:ea typeface="微软雅黑" panose="020B0503020204020204" pitchFamily="34" charset="-122"/>
              </a:rPr>
              <a:t>5</a:t>
            </a:r>
            <a:r>
              <a:rPr lang="zh-CN" altLang="en-US" sz="2400" dirty="0" smtClean="0">
                <a:solidFill>
                  <a:srgbClr val="0000CC"/>
                </a:solidFill>
                <a:latin typeface="微软雅黑" panose="020B0503020204020204" pitchFamily="34" charset="-122"/>
                <a:ea typeface="微软雅黑" panose="020B0503020204020204" pitchFamily="34" charset="-122"/>
              </a:rPr>
              <a:t>个函数：</a:t>
            </a:r>
            <a:r>
              <a:rPr lang="en-US" altLang="zh-CN" sz="2400" b="1" dirty="0" smtClean="0">
                <a:solidFill>
                  <a:srgbClr val="FF0000"/>
                </a:solidFill>
                <a:latin typeface="微软雅黑" panose="020B0503020204020204" pitchFamily="34" charset="-122"/>
                <a:ea typeface="微软雅黑" panose="020B0503020204020204" pitchFamily="34" charset="-122"/>
              </a:rPr>
              <a:t>open</a:t>
            </a:r>
            <a:r>
              <a:rPr lang="zh-CN" altLang="en-US" sz="2400" b="1" dirty="0" smtClean="0">
                <a:solidFill>
                  <a:srgbClr val="FF0000"/>
                </a:solidFill>
                <a:latin typeface="微软雅黑" panose="020B0503020204020204" pitchFamily="34" charset="-122"/>
                <a:ea typeface="微软雅黑" panose="020B0503020204020204" pitchFamily="34" charset="-122"/>
              </a:rPr>
              <a:t>、</a:t>
            </a:r>
            <a:r>
              <a:rPr lang="en-US" altLang="zh-CN" sz="2400" b="1" dirty="0" smtClean="0">
                <a:solidFill>
                  <a:srgbClr val="FF0000"/>
                </a:solidFill>
                <a:latin typeface="微软雅黑" panose="020B0503020204020204" pitchFamily="34" charset="-122"/>
                <a:ea typeface="微软雅黑" panose="020B0503020204020204" pitchFamily="34" charset="-122"/>
              </a:rPr>
              <a:t>read</a:t>
            </a:r>
            <a:r>
              <a:rPr lang="zh-CN" altLang="en-US" sz="2400" b="1" dirty="0" smtClean="0">
                <a:solidFill>
                  <a:srgbClr val="FF0000"/>
                </a:solidFill>
                <a:latin typeface="微软雅黑" panose="020B0503020204020204" pitchFamily="34" charset="-122"/>
                <a:ea typeface="微软雅黑" panose="020B0503020204020204" pitchFamily="34" charset="-122"/>
              </a:rPr>
              <a:t>、</a:t>
            </a:r>
            <a:r>
              <a:rPr lang="en-US" altLang="zh-CN" sz="2400" b="1" dirty="0" smtClean="0">
                <a:solidFill>
                  <a:srgbClr val="FF0000"/>
                </a:solidFill>
                <a:latin typeface="微软雅黑" panose="020B0503020204020204" pitchFamily="34" charset="-122"/>
                <a:ea typeface="微软雅黑" panose="020B0503020204020204" pitchFamily="34" charset="-122"/>
              </a:rPr>
              <a:t>write</a:t>
            </a:r>
            <a:r>
              <a:rPr lang="zh-CN" altLang="en-US" sz="2400" b="1" dirty="0" smtClean="0">
                <a:solidFill>
                  <a:srgbClr val="FF0000"/>
                </a:solidFill>
                <a:latin typeface="微软雅黑" panose="020B0503020204020204" pitchFamily="34" charset="-122"/>
                <a:ea typeface="微软雅黑" panose="020B0503020204020204" pitchFamily="34" charset="-122"/>
              </a:rPr>
              <a:t>、</a:t>
            </a:r>
            <a:r>
              <a:rPr lang="en-US" altLang="zh-CN" sz="2400" b="1" dirty="0" err="1" smtClean="0">
                <a:solidFill>
                  <a:srgbClr val="FF0000"/>
                </a:solidFill>
                <a:latin typeface="微软雅黑" panose="020B0503020204020204" pitchFamily="34" charset="-122"/>
                <a:ea typeface="微软雅黑" panose="020B0503020204020204" pitchFamily="34" charset="-122"/>
              </a:rPr>
              <a:t>lseek</a:t>
            </a:r>
            <a:r>
              <a:rPr lang="zh-CN" altLang="en-US" sz="2400" dirty="0" smtClean="0">
                <a:solidFill>
                  <a:srgbClr val="0000CC"/>
                </a:solidFill>
                <a:latin typeface="微软雅黑" panose="020B0503020204020204" pitchFamily="34" charset="-122"/>
                <a:ea typeface="微软雅黑" panose="020B0503020204020204" pitchFamily="34" charset="-122"/>
              </a:rPr>
              <a:t>和</a:t>
            </a:r>
            <a:r>
              <a:rPr lang="en-US" altLang="zh-CN" sz="2400" b="1" dirty="0" smtClean="0">
                <a:solidFill>
                  <a:srgbClr val="FF0000"/>
                </a:solidFill>
                <a:latin typeface="微软雅黑" panose="020B0503020204020204" pitchFamily="34" charset="-122"/>
                <a:ea typeface="微软雅黑" panose="020B0503020204020204" pitchFamily="34" charset="-122"/>
              </a:rPr>
              <a:t>close</a:t>
            </a:r>
            <a:r>
              <a:rPr lang="zh-CN" altLang="en-US" sz="2400" dirty="0" smtClean="0">
                <a:solidFill>
                  <a:srgbClr val="0000CC"/>
                </a:solidFill>
                <a:latin typeface="微软雅黑" panose="020B0503020204020204" pitchFamily="34" charset="-122"/>
                <a:ea typeface="微软雅黑" panose="020B0503020204020204" pitchFamily="34" charset="-122"/>
              </a:rPr>
              <a:t>。这几个函数不需要经过缓冲就能立即执行，因此，被称为</a:t>
            </a:r>
            <a:r>
              <a:rPr lang="zh-CN" altLang="en-US" sz="2400" b="1" dirty="0" smtClean="0">
                <a:solidFill>
                  <a:srgbClr val="FF3300"/>
                </a:solidFill>
                <a:latin typeface="微软雅黑" panose="020B0503020204020204" pitchFamily="34" charset="-122"/>
                <a:ea typeface="微软雅黑" panose="020B0503020204020204" pitchFamily="34" charset="-122"/>
              </a:rPr>
              <a:t>不带缓冲的</a:t>
            </a:r>
            <a:r>
              <a:rPr lang="en-US" altLang="zh-CN" sz="2400" b="1" dirty="0" smtClean="0">
                <a:solidFill>
                  <a:srgbClr val="FF3300"/>
                </a:solidFill>
                <a:latin typeface="微软雅黑" panose="020B0503020204020204" pitchFamily="34" charset="-122"/>
                <a:ea typeface="微软雅黑" panose="020B0503020204020204" pitchFamily="34" charset="-122"/>
              </a:rPr>
              <a:t>I/O</a:t>
            </a:r>
            <a:r>
              <a:rPr lang="zh-CN" altLang="en-US" sz="2400" b="1" dirty="0" smtClean="0">
                <a:solidFill>
                  <a:srgbClr val="FF3300"/>
                </a:solidFill>
                <a:latin typeface="微软雅黑" panose="020B0503020204020204" pitchFamily="34" charset="-122"/>
                <a:ea typeface="微软雅黑" panose="020B0503020204020204" pitchFamily="34" charset="-122"/>
              </a:rPr>
              <a:t>操作</a:t>
            </a:r>
            <a:r>
              <a:rPr lang="zh-CN" altLang="en-US" sz="2400" dirty="0" smtClean="0">
                <a:solidFill>
                  <a:srgbClr val="0000CC"/>
                </a:solidFill>
                <a:latin typeface="微软雅黑" panose="020B0503020204020204" pitchFamily="34" charset="-122"/>
                <a:ea typeface="微软雅黑" panose="020B0503020204020204" pitchFamily="34" charset="-122"/>
              </a:rPr>
              <a:t>，即每一个函数都只调用内核中的一个系统调用。</a:t>
            </a:r>
            <a:endParaRPr lang="zh-CN" altLang="en-US" sz="2400" dirty="0" smtClean="0">
              <a:solidFill>
                <a:srgbClr val="0000CC"/>
              </a:solidFill>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F8A2A999-777E-456D-A7F9-B4D0702541D1}" type="datetime10">
              <a:rPr lang="zh-CN" altLang="en-US" smtClean="0"/>
            </a:fld>
            <a:endParaRPr lang="en-US" altLang="zh-CN"/>
          </a:p>
        </p:txBody>
      </p:sp>
      <p:graphicFrame>
        <p:nvGraphicFramePr>
          <p:cNvPr id="3" name="图示 2"/>
          <p:cNvGraphicFramePr/>
          <p:nvPr/>
        </p:nvGraphicFramePr>
        <p:xfrm>
          <a:off x="6325235" y="2064385"/>
          <a:ext cx="2618105" cy="46329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a:spLocks noChangeArrowheads="1"/>
          </p:cNvSpPr>
          <p:nvPr/>
        </p:nvSpPr>
        <p:spPr bwMode="auto">
          <a:xfrm>
            <a:off x="428596" y="428604"/>
            <a:ext cx="5786478" cy="563562"/>
          </a:xfrm>
          <a:prstGeom prst="rect">
            <a:avLst/>
          </a:prstGeom>
          <a:noFill/>
          <a:ln w="9525">
            <a:noFill/>
            <a:miter lim="800000"/>
          </a:ln>
          <a:effectLst/>
        </p:spPr>
        <p:txBody>
          <a:bodyPr anchor="ctr"/>
          <a:lstStyle/>
          <a:p>
            <a:r>
              <a:rPr lang="en-US" altLang="zh-CN" b="1" dirty="0">
                <a:solidFill>
                  <a:srgbClr val="0000CC"/>
                </a:solidFill>
                <a:latin typeface="微软雅黑" panose="020B0503020204020204" pitchFamily="34" charset="-122"/>
                <a:ea typeface="微软雅黑" panose="020B0503020204020204" pitchFamily="34" charset="-122"/>
              </a:rPr>
              <a:t>6.1.1 </a:t>
            </a:r>
            <a:r>
              <a:rPr lang="zh-CN" altLang="en-US" b="1" dirty="0">
                <a:solidFill>
                  <a:srgbClr val="0000CC"/>
                </a:solidFill>
                <a:latin typeface="微软雅黑" panose="020B0503020204020204" pitchFamily="34" charset="-122"/>
                <a:ea typeface="微软雅黑" panose="020B0503020204020204" pitchFamily="34" charset="-122"/>
              </a:rPr>
              <a:t>文件描述符及文件处理</a:t>
            </a:r>
            <a:endParaRPr lang="zh-CN" altLang="en-US" b="1" dirty="0">
              <a:solidFill>
                <a:srgbClr val="0000CC"/>
              </a:solidFill>
              <a:latin typeface="微软雅黑" panose="020B0503020204020204" pitchFamily="34" charset="-122"/>
              <a:ea typeface="微软雅黑" panose="020B0503020204020204" pitchFamily="34" charset="-122"/>
            </a:endParaRPr>
          </a:p>
        </p:txBody>
      </p:sp>
      <p:sp>
        <p:nvSpPr>
          <p:cNvPr id="15" name="AutoShape 9"/>
          <p:cNvSpPr>
            <a:spLocks noChangeArrowheads="1"/>
          </p:cNvSpPr>
          <p:nvPr/>
        </p:nvSpPr>
        <p:spPr bwMode="auto">
          <a:xfrm>
            <a:off x="285720" y="1202803"/>
            <a:ext cx="2533655" cy="511685"/>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lgn="ctr">
              <a:defRPr/>
            </a:pPr>
            <a:r>
              <a:rPr lang="en-US" altLang="zh-CN" sz="2400" b="1" kern="10" dirty="0" smtClean="0">
                <a:solidFill>
                  <a:schemeClr val="tx1"/>
                </a:solidFill>
                <a:latin typeface="宋体" panose="02010600030101010101" pitchFamily="2" charset="-122"/>
              </a:rPr>
              <a:t>3</a:t>
            </a:r>
            <a:r>
              <a:rPr lang="zh-CN" altLang="en-US" sz="2400" b="1" kern="10" dirty="0" smtClean="0">
                <a:solidFill>
                  <a:schemeClr val="tx1"/>
                </a:solidFill>
                <a:latin typeface="宋体" panose="02010600030101010101" pitchFamily="2" charset="-122"/>
              </a:rPr>
              <a:t>、文件处理</a:t>
            </a:r>
            <a:endParaRPr kumimoji="0" lang="zh-CN" altLang="en-US" sz="2400" b="1" kern="10" dirty="0">
              <a:solidFill>
                <a:schemeClr val="tx1"/>
              </a:solidFill>
              <a:latin typeface="宋体" panose="02010600030101010101" pitchFamily="2" charset="-122"/>
            </a:endParaRPr>
          </a:p>
        </p:txBody>
      </p:sp>
      <p:sp>
        <p:nvSpPr>
          <p:cNvPr id="5" name="矩形 4"/>
          <p:cNvSpPr/>
          <p:nvPr/>
        </p:nvSpPr>
        <p:spPr>
          <a:xfrm>
            <a:off x="1030239" y="1858941"/>
            <a:ext cx="5732541" cy="2031325"/>
          </a:xfrm>
          <a:prstGeom prst="rect">
            <a:avLst/>
          </a:prstGeom>
        </p:spPr>
        <p:txBody>
          <a:bodyPr wrap="square">
            <a:spAutoFit/>
          </a:bodyPr>
          <a:lstStyle/>
          <a:p>
            <a:pPr marL="0" eaLnBrk="1" hangingPunct="1">
              <a:lnSpc>
                <a:spcPct val="150000"/>
              </a:lnSpc>
              <a:buFont typeface="Wingdings" panose="05000000000000000000" pitchFamily="2" charset="2"/>
              <a:buNone/>
            </a:pPr>
            <a:r>
              <a:rPr lang="zh-CN" altLang="en-US" dirty="0" smtClean="0">
                <a:solidFill>
                  <a:srgbClr val="0000CC"/>
                </a:solidFill>
                <a:latin typeface="微软雅黑" panose="020B0503020204020204" pitchFamily="34" charset="-122"/>
                <a:ea typeface="微软雅黑" panose="020B0503020204020204" pitchFamily="34" charset="-122"/>
              </a:rPr>
              <a:t>什么是有缓冲</a:t>
            </a:r>
            <a:r>
              <a:rPr lang="en-US" altLang="zh-CN" dirty="0" smtClean="0">
                <a:solidFill>
                  <a:srgbClr val="0000CC"/>
                </a:solidFill>
                <a:latin typeface="微软雅黑" panose="020B0503020204020204" pitchFamily="34" charset="-122"/>
                <a:ea typeface="微软雅黑" panose="020B0503020204020204" pitchFamily="34" charset="-122"/>
              </a:rPr>
              <a:t>I/O</a:t>
            </a:r>
            <a:r>
              <a:rPr lang="zh-CN" altLang="en-US" dirty="0" smtClean="0">
                <a:solidFill>
                  <a:srgbClr val="0000CC"/>
                </a:solidFill>
                <a:latin typeface="微软雅黑" panose="020B0503020204020204" pitchFamily="34" charset="-122"/>
                <a:ea typeface="微软雅黑" panose="020B0503020204020204" pitchFamily="34" charset="-122"/>
              </a:rPr>
              <a:t>？</a:t>
            </a:r>
            <a:endParaRPr lang="en-US" altLang="zh-CN" dirty="0" smtClean="0">
              <a:solidFill>
                <a:srgbClr val="0000CC"/>
              </a:solidFill>
              <a:latin typeface="微软雅黑" panose="020B0503020204020204" pitchFamily="34" charset="-122"/>
              <a:ea typeface="微软雅黑" panose="020B0503020204020204" pitchFamily="34" charset="-122"/>
            </a:endParaRPr>
          </a:p>
          <a:p>
            <a:pPr marL="0" eaLnBrk="1" hangingPunct="1">
              <a:lnSpc>
                <a:spcPct val="150000"/>
              </a:lnSpc>
              <a:buFont typeface="Wingdings" panose="05000000000000000000" pitchFamily="2" charset="2"/>
              <a:buNone/>
            </a:pPr>
            <a:r>
              <a:rPr lang="zh-CN" altLang="en-US" dirty="0" smtClean="0">
                <a:solidFill>
                  <a:srgbClr val="0000CC"/>
                </a:solidFill>
                <a:latin typeface="微软雅黑" panose="020B0503020204020204" pitchFamily="34" charset="-122"/>
                <a:ea typeface="微软雅黑" panose="020B0503020204020204" pitchFamily="34" charset="-122"/>
              </a:rPr>
              <a:t>什么是无缓冲</a:t>
            </a:r>
            <a:r>
              <a:rPr lang="en-US" altLang="zh-CN" dirty="0" smtClean="0">
                <a:solidFill>
                  <a:srgbClr val="0000CC"/>
                </a:solidFill>
                <a:latin typeface="微软雅黑" panose="020B0503020204020204" pitchFamily="34" charset="-122"/>
                <a:ea typeface="微软雅黑" panose="020B0503020204020204" pitchFamily="34" charset="-122"/>
              </a:rPr>
              <a:t>I/O?</a:t>
            </a:r>
            <a:endParaRPr lang="en-US" altLang="zh-CN" dirty="0" smtClean="0">
              <a:solidFill>
                <a:srgbClr val="0000CC"/>
              </a:solidFill>
              <a:latin typeface="微软雅黑" panose="020B0503020204020204" pitchFamily="34" charset="-122"/>
              <a:ea typeface="微软雅黑" panose="020B0503020204020204" pitchFamily="34" charset="-122"/>
            </a:endParaRPr>
          </a:p>
          <a:p>
            <a:pPr marL="0" eaLnBrk="1" hangingPunct="1">
              <a:lnSpc>
                <a:spcPct val="150000"/>
              </a:lnSpc>
              <a:buFont typeface="Wingdings" panose="05000000000000000000" pitchFamily="2" charset="2"/>
              <a:buNone/>
            </a:pPr>
            <a:r>
              <a:rPr lang="zh-CN" altLang="en-US" dirty="0" smtClean="0">
                <a:solidFill>
                  <a:srgbClr val="0000CC"/>
                </a:solidFill>
                <a:latin typeface="微软雅黑" panose="020B0503020204020204" pitchFamily="34" charset="-122"/>
                <a:ea typeface="微软雅黑" panose="020B0503020204020204" pitchFamily="34" charset="-122"/>
              </a:rPr>
              <a:t>它们之间的区别？ </a:t>
            </a:r>
            <a:endParaRPr lang="en-US" altLang="zh-CN" dirty="0" smtClean="0">
              <a:solidFill>
                <a:srgbClr val="0000CC"/>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30239" y="4463511"/>
            <a:ext cx="2146914" cy="1999281"/>
          </a:xfrm>
          <a:prstGeom prst="rect">
            <a:avLst/>
          </a:prstGeom>
          <a:solidFill>
            <a:schemeClr val="accent2">
              <a:lumMod val="60000"/>
              <a:lumOff val="40000"/>
            </a:schemeClr>
          </a:solidFill>
        </p:spPr>
        <p:txBody>
          <a:bodyPr wrap="square" rtlCol="0">
            <a:noAutofit/>
          </a:bodyPr>
          <a:lstStyle/>
          <a:p>
            <a:pPr algn="ctr"/>
            <a:endParaRPr lang="en-US" altLang="zh-CN" sz="2000" b="1" dirty="0" smtClean="0">
              <a:solidFill>
                <a:srgbClr val="FF0000"/>
              </a:solidFill>
              <a:latin typeface="黑体" panose="02010600030101010101" pitchFamily="49" charset="-122"/>
              <a:ea typeface="黑体" panose="02010600030101010101" pitchFamily="49" charset="-122"/>
            </a:endParaRPr>
          </a:p>
          <a:p>
            <a:pPr algn="ctr"/>
            <a:r>
              <a:rPr lang="zh-CN" altLang="en-US" sz="2000" b="1" dirty="0" smtClean="0">
                <a:solidFill>
                  <a:srgbClr val="FF0000"/>
                </a:solidFill>
                <a:latin typeface="黑体" panose="02010600030101010101" pitchFamily="49" charset="-122"/>
                <a:ea typeface="黑体" panose="02010600030101010101" pitchFamily="49" charset="-122"/>
              </a:rPr>
              <a:t>在程序中</a:t>
            </a:r>
            <a:endParaRPr lang="en-US" altLang="zh-CN" sz="2000" b="1" dirty="0" smtClean="0">
              <a:solidFill>
                <a:srgbClr val="FF0000"/>
              </a:solidFill>
              <a:latin typeface="黑体" panose="02010600030101010101" pitchFamily="49" charset="-122"/>
              <a:ea typeface="黑体" panose="02010600030101010101" pitchFamily="49" charset="-122"/>
            </a:endParaRPr>
          </a:p>
          <a:p>
            <a:pPr algn="ctr"/>
            <a:r>
              <a:rPr lang="zh-CN" altLang="en-US" b="1" dirty="0" smtClean="0">
                <a:solidFill>
                  <a:srgbClr val="FF0000"/>
                </a:solidFill>
                <a:latin typeface="黑体" panose="02010600030101010101" pitchFamily="49" charset="-122"/>
                <a:ea typeface="黑体" panose="02010600030101010101" pitchFamily="49" charset="-122"/>
              </a:rPr>
              <a:t>操作文件</a:t>
            </a:r>
            <a:endParaRPr lang="zh-CN" altLang="en-US" b="1" dirty="0">
              <a:solidFill>
                <a:srgbClr val="FF0000"/>
              </a:solidFill>
              <a:latin typeface="黑体" panose="02010600030101010101" pitchFamily="49" charset="-122"/>
              <a:ea typeface="黑体" panose="02010600030101010101" pitchFamily="49" charset="-122"/>
            </a:endParaRPr>
          </a:p>
        </p:txBody>
      </p:sp>
      <p:sp>
        <p:nvSpPr>
          <p:cNvPr id="3" name="椭圆 2"/>
          <p:cNvSpPr/>
          <p:nvPr/>
        </p:nvSpPr>
        <p:spPr bwMode="auto">
          <a:xfrm>
            <a:off x="6540285" y="4463511"/>
            <a:ext cx="2278251" cy="1999281"/>
          </a:xfrm>
          <a:prstGeom prst="ellipse">
            <a:avLst/>
          </a:prstGeom>
          <a:solidFill>
            <a:srgbClr val="92D050"/>
          </a:solidFill>
          <a:ln w="9525">
            <a:solidFill>
              <a:srgbClr val="000000"/>
            </a:solidFill>
            <a:round/>
          </a:ln>
          <a:scene3d>
            <a:camera prst="orthographicFront">
              <a:rot lat="0" lon="20699996" rev="0"/>
            </a:camera>
            <a:lightRig rig="twoPt" dir="t"/>
          </a:scene3d>
          <a:sp3d>
            <a:bevelT/>
          </a:sp3d>
        </p:spPr>
        <p:txBody>
          <a:bodyPr rtlCol="0" anchor="ctr"/>
          <a:lstStyle/>
          <a:p>
            <a:pPr algn="ctr"/>
            <a:r>
              <a:rPr lang="zh-CN" altLang="en-US" sz="3600" b="1" dirty="0" smtClean="0">
                <a:solidFill>
                  <a:srgbClr val="0000CC"/>
                </a:solidFill>
                <a:latin typeface="黑体" panose="02010600030101010101" pitchFamily="49" charset="-122"/>
                <a:ea typeface="黑体" panose="02010600030101010101" pitchFamily="49" charset="-122"/>
              </a:rPr>
              <a:t>磁盘</a:t>
            </a:r>
            <a:endParaRPr lang="zh-CN" altLang="en-US" sz="3600" b="1" dirty="0">
              <a:solidFill>
                <a:srgbClr val="0000CC"/>
              </a:solidFill>
              <a:latin typeface="黑体" panose="02010600030101010101" pitchFamily="49" charset="-122"/>
              <a:ea typeface="黑体" panose="02010600030101010101" pitchFamily="49" charset="-122"/>
            </a:endParaRPr>
          </a:p>
        </p:txBody>
      </p:sp>
      <p:cxnSp>
        <p:nvCxnSpPr>
          <p:cNvPr id="6" name="直接箭头连接符 5"/>
          <p:cNvCxnSpPr>
            <a:stCxn id="2" idx="3"/>
          </p:cNvCxnSpPr>
          <p:nvPr/>
        </p:nvCxnSpPr>
        <p:spPr>
          <a:xfrm flipV="1">
            <a:off x="3177153" y="5463151"/>
            <a:ext cx="3177152" cy="1"/>
          </a:xfrm>
          <a:prstGeom prst="straightConnector1">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3177153" y="4006348"/>
            <a:ext cx="3585627" cy="1061598"/>
            <a:chOff x="3177153" y="4006348"/>
            <a:chExt cx="3585627" cy="1061598"/>
          </a:xfrm>
        </p:grpSpPr>
        <p:sp>
          <p:nvSpPr>
            <p:cNvPr id="7" name="文本框 6"/>
            <p:cNvSpPr txBox="1"/>
            <p:nvPr/>
          </p:nvSpPr>
          <p:spPr>
            <a:xfrm>
              <a:off x="3896508" y="4006348"/>
              <a:ext cx="2318565" cy="883557"/>
            </a:xfrm>
            <a:prstGeom prst="rect">
              <a:avLst/>
            </a:prstGeom>
            <a:solidFill>
              <a:schemeClr val="bg2"/>
            </a:solidFill>
          </p:spPr>
          <p:txBody>
            <a:bodyPr wrap="square" rtlCol="0" anchor="ctr">
              <a:noAutofit/>
            </a:bodyPr>
            <a:lstStyle/>
            <a:p>
              <a:pPr algn="ctr"/>
              <a:r>
                <a:rPr lang="zh-CN" altLang="en-US" dirty="0" smtClean="0">
                  <a:solidFill>
                    <a:schemeClr val="tx2"/>
                  </a:solidFill>
                  <a:latin typeface="黑体" panose="02010600030101010101" pitchFamily="49" charset="-122"/>
                  <a:ea typeface="黑体" panose="02010600030101010101" pitchFamily="49" charset="-122"/>
                </a:rPr>
                <a:t>缓冲区</a:t>
              </a:r>
              <a:endParaRPr lang="zh-CN" altLang="en-US" dirty="0">
                <a:solidFill>
                  <a:schemeClr val="tx2"/>
                </a:solidFill>
                <a:latin typeface="黑体" panose="02010600030101010101" pitchFamily="49" charset="-122"/>
                <a:ea typeface="黑体" panose="02010600030101010101" pitchFamily="49" charset="-122"/>
              </a:endParaRPr>
            </a:p>
          </p:txBody>
        </p:sp>
        <p:cxnSp>
          <p:nvCxnSpPr>
            <p:cNvPr id="9" name="直接箭头连接符 8"/>
            <p:cNvCxnSpPr>
              <a:endCxn id="7" idx="1"/>
            </p:cNvCxnSpPr>
            <p:nvPr/>
          </p:nvCxnSpPr>
          <p:spPr>
            <a:xfrm flipV="1">
              <a:off x="3177153" y="4448127"/>
              <a:ext cx="719355" cy="619819"/>
            </a:xfrm>
            <a:prstGeom prst="straightConnector1">
              <a:avLst/>
            </a:prstGeom>
            <a:ln w="571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7" idx="3"/>
            </p:cNvCxnSpPr>
            <p:nvPr/>
          </p:nvCxnSpPr>
          <p:spPr>
            <a:xfrm>
              <a:off x="6215073" y="4448127"/>
              <a:ext cx="547707" cy="441778"/>
            </a:xfrm>
            <a:prstGeom prst="straightConnector1">
              <a:avLst/>
            </a:prstGeom>
            <a:ln w="571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grpSp>
      <p:sp>
        <p:nvSpPr>
          <p:cNvPr id="4" name="日期占位符 3"/>
          <p:cNvSpPr>
            <a:spLocks noGrp="1"/>
          </p:cNvSpPr>
          <p:nvPr>
            <p:ph type="dt" sz="half" idx="10"/>
          </p:nvPr>
        </p:nvSpPr>
        <p:spPr/>
        <p:txBody>
          <a:bodyPr/>
          <a:lstStyle/>
          <a:p>
            <a:pPr>
              <a:defRPr/>
            </a:pPr>
            <a:fld id="{B14A5DB1-903C-450F-AC1D-CA0A80B62E75}" type="datetime10">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animBg="1"/>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a:spLocks noChangeArrowheads="1"/>
          </p:cNvSpPr>
          <p:nvPr/>
        </p:nvSpPr>
        <p:spPr bwMode="auto">
          <a:xfrm>
            <a:off x="428596" y="428604"/>
            <a:ext cx="5786478" cy="563562"/>
          </a:xfrm>
          <a:prstGeom prst="rect">
            <a:avLst/>
          </a:prstGeom>
          <a:noFill/>
          <a:ln w="9525">
            <a:noFill/>
            <a:miter lim="800000"/>
          </a:ln>
          <a:effectLst/>
        </p:spPr>
        <p:txBody>
          <a:bodyPr anchor="ctr"/>
          <a:lstStyle/>
          <a:p>
            <a:r>
              <a:rPr lang="en-US" altLang="zh-CN" b="1" dirty="0">
                <a:solidFill>
                  <a:srgbClr val="0000CC"/>
                </a:solidFill>
                <a:latin typeface="微软雅黑" panose="020B0503020204020204" pitchFamily="34" charset="-122"/>
                <a:ea typeface="微软雅黑" panose="020B0503020204020204" pitchFamily="34" charset="-122"/>
              </a:rPr>
              <a:t>6.1.2 open</a:t>
            </a:r>
            <a:r>
              <a:rPr lang="zh-CN" altLang="en-US" b="1" dirty="0">
                <a:solidFill>
                  <a:srgbClr val="0000CC"/>
                </a:solidFill>
                <a:latin typeface="微软雅黑" panose="020B0503020204020204" pitchFamily="34" charset="-122"/>
                <a:ea typeface="微软雅黑" panose="020B0503020204020204" pitchFamily="34" charset="-122"/>
              </a:rPr>
              <a:t>、</a:t>
            </a:r>
            <a:r>
              <a:rPr lang="en-US" altLang="zh-CN" b="1" dirty="0">
                <a:solidFill>
                  <a:srgbClr val="0000CC"/>
                </a:solidFill>
                <a:latin typeface="微软雅黑" panose="020B0503020204020204" pitchFamily="34" charset="-122"/>
                <a:ea typeface="微软雅黑" panose="020B0503020204020204" pitchFamily="34" charset="-122"/>
              </a:rPr>
              <a:t>create</a:t>
            </a:r>
            <a:r>
              <a:rPr lang="zh-CN" altLang="en-US" b="1" dirty="0">
                <a:solidFill>
                  <a:srgbClr val="0000CC"/>
                </a:solidFill>
                <a:latin typeface="微软雅黑" panose="020B0503020204020204" pitchFamily="34" charset="-122"/>
                <a:ea typeface="微软雅黑" panose="020B0503020204020204" pitchFamily="34" charset="-122"/>
              </a:rPr>
              <a:t>、</a:t>
            </a:r>
            <a:r>
              <a:rPr lang="en-US" altLang="zh-CN" b="1" dirty="0">
                <a:solidFill>
                  <a:srgbClr val="0000CC"/>
                </a:solidFill>
                <a:latin typeface="微软雅黑" panose="020B0503020204020204" pitchFamily="34" charset="-122"/>
                <a:ea typeface="微软雅黑" panose="020B0503020204020204" pitchFamily="34" charset="-122"/>
              </a:rPr>
              <a:t>close</a:t>
            </a:r>
            <a:r>
              <a:rPr lang="zh-CN" altLang="en-US" b="1" dirty="0">
                <a:solidFill>
                  <a:srgbClr val="0000CC"/>
                </a:solidFill>
                <a:latin typeface="微软雅黑" panose="020B0503020204020204" pitchFamily="34" charset="-122"/>
                <a:ea typeface="微软雅黑" panose="020B0503020204020204" pitchFamily="34" charset="-122"/>
              </a:rPr>
              <a:t>函数</a:t>
            </a:r>
            <a:endParaRPr lang="zh-CN" altLang="en-US" b="1" dirty="0">
              <a:solidFill>
                <a:srgbClr val="0000CC"/>
              </a:solidFill>
              <a:latin typeface="微软雅黑" panose="020B0503020204020204" pitchFamily="34" charset="-122"/>
              <a:ea typeface="微软雅黑" panose="020B0503020204020204" pitchFamily="34" charset="-122"/>
            </a:endParaRPr>
          </a:p>
        </p:txBody>
      </p:sp>
      <p:sp>
        <p:nvSpPr>
          <p:cNvPr id="15" name="AutoShape 9"/>
          <p:cNvSpPr>
            <a:spLocks noChangeArrowheads="1"/>
          </p:cNvSpPr>
          <p:nvPr/>
        </p:nvSpPr>
        <p:spPr bwMode="auto">
          <a:xfrm>
            <a:off x="285720" y="1202803"/>
            <a:ext cx="2789247" cy="511685"/>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lgn="ctr">
              <a:defRPr/>
            </a:pPr>
            <a:r>
              <a:rPr kumimoji="0" lang="en-US" altLang="zh-CN" sz="2400" b="1" kern="10" dirty="0" smtClean="0">
                <a:solidFill>
                  <a:schemeClr val="tx1"/>
                </a:solidFill>
                <a:latin typeface="宋体" panose="02010600030101010101" pitchFamily="2" charset="-122"/>
              </a:rPr>
              <a:t>1</a:t>
            </a:r>
            <a:r>
              <a:rPr lang="zh-CN" altLang="en-US" sz="2400" b="1" kern="10" dirty="0" smtClean="0">
                <a:solidFill>
                  <a:schemeClr val="tx1"/>
                </a:solidFill>
                <a:latin typeface="宋体" panose="02010600030101010101" pitchFamily="2" charset="-122"/>
              </a:rPr>
              <a:t>、</a:t>
            </a:r>
            <a:r>
              <a:rPr kumimoji="0" lang="en-US" altLang="zh-CN" sz="2400" b="1" kern="10" dirty="0" smtClean="0">
                <a:solidFill>
                  <a:schemeClr val="tx1"/>
                </a:solidFill>
                <a:latin typeface="宋体" panose="02010600030101010101" pitchFamily="2" charset="-122"/>
              </a:rPr>
              <a:t>open</a:t>
            </a:r>
            <a:r>
              <a:rPr kumimoji="0" lang="zh-CN" altLang="en-US" sz="2400" b="1" kern="10" dirty="0" smtClean="0">
                <a:solidFill>
                  <a:schemeClr val="tx1"/>
                </a:solidFill>
                <a:latin typeface="宋体" panose="02010600030101010101" pitchFamily="2" charset="-122"/>
              </a:rPr>
              <a:t>函数</a:t>
            </a:r>
            <a:endParaRPr kumimoji="0" lang="zh-CN" altLang="en-US" sz="2400" b="1" kern="10" dirty="0">
              <a:solidFill>
                <a:schemeClr val="tx1"/>
              </a:solidFill>
              <a:latin typeface="宋体" panose="02010600030101010101" pitchFamily="2" charset="-122"/>
            </a:endParaRPr>
          </a:p>
        </p:txBody>
      </p:sp>
      <p:sp>
        <p:nvSpPr>
          <p:cNvPr id="17" name="矩形 16"/>
          <p:cNvSpPr/>
          <p:nvPr/>
        </p:nvSpPr>
        <p:spPr>
          <a:xfrm>
            <a:off x="592082" y="2011525"/>
            <a:ext cx="8551917" cy="4081117"/>
          </a:xfrm>
          <a:prstGeom prst="rect">
            <a:avLst/>
          </a:prstGeom>
        </p:spPr>
        <p:txBody>
          <a:bodyPr wrap="square">
            <a:spAutoFit/>
          </a:bodyPr>
          <a:lstStyle/>
          <a:p>
            <a:pPr marL="0" eaLnBrk="1" hangingPunct="1">
              <a:lnSpc>
                <a:spcPct val="120000"/>
              </a:lnSpc>
              <a:buFont typeface="Wingdings" panose="05000000000000000000" pitchFamily="2" charset="2"/>
              <a:buNone/>
            </a:pPr>
            <a:r>
              <a:rPr lang="en-US" altLang="zh-CN" sz="2400" dirty="0" smtClean="0">
                <a:solidFill>
                  <a:srgbClr val="0000CC"/>
                </a:solidFill>
                <a:latin typeface="微软雅黑" panose="020B0503020204020204" pitchFamily="34" charset="-122"/>
                <a:ea typeface="微软雅黑" panose="020B0503020204020204" pitchFamily="34" charset="-122"/>
              </a:rPr>
              <a:t>open</a:t>
            </a:r>
            <a:r>
              <a:rPr lang="zh-CN" altLang="en-US" sz="2400" dirty="0" smtClean="0">
                <a:solidFill>
                  <a:srgbClr val="0000CC"/>
                </a:solidFill>
                <a:latin typeface="微软雅黑" panose="020B0503020204020204" pitchFamily="34" charset="-122"/>
                <a:ea typeface="微软雅黑" panose="020B0503020204020204" pitchFamily="34" charset="-122"/>
              </a:rPr>
              <a:t>函数用于打开或创建文件。</a:t>
            </a:r>
            <a:endParaRPr lang="en-US" altLang="zh-CN" sz="2400" dirty="0" smtClean="0">
              <a:solidFill>
                <a:srgbClr val="0000CC"/>
              </a:solidFill>
              <a:latin typeface="微软雅黑" panose="020B0503020204020204" pitchFamily="34" charset="-122"/>
              <a:ea typeface="微软雅黑" panose="020B0503020204020204" pitchFamily="34" charset="-122"/>
            </a:endParaRPr>
          </a:p>
          <a:p>
            <a:pPr marL="0" eaLnBrk="1" hangingPunct="1">
              <a:lnSpc>
                <a:spcPct val="120000"/>
              </a:lnSpc>
              <a:buFont typeface="Wingdings" panose="05000000000000000000" pitchFamily="2" charset="2"/>
              <a:buNone/>
            </a:pPr>
            <a:r>
              <a:rPr lang="zh-CN" altLang="en-US" sz="2400" dirty="0" smtClean="0">
                <a:solidFill>
                  <a:srgbClr val="0000CC"/>
                </a:solidFill>
                <a:latin typeface="微软雅黑" panose="020B0503020204020204" pitchFamily="34" charset="-122"/>
                <a:ea typeface="微软雅黑" panose="020B0503020204020204" pitchFamily="34" charset="-122"/>
              </a:rPr>
              <a:t>调用</a:t>
            </a:r>
            <a:r>
              <a:rPr lang="en-US" altLang="zh-CN" sz="2400" dirty="0" smtClean="0">
                <a:solidFill>
                  <a:srgbClr val="0000CC"/>
                </a:solidFill>
                <a:latin typeface="微软雅黑" panose="020B0503020204020204" pitchFamily="34" charset="-122"/>
                <a:ea typeface="微软雅黑" panose="020B0503020204020204" pitchFamily="34" charset="-122"/>
              </a:rPr>
              <a:t>open</a:t>
            </a:r>
            <a:r>
              <a:rPr lang="zh-CN" altLang="en-US" sz="2400" dirty="0" smtClean="0">
                <a:solidFill>
                  <a:srgbClr val="0000CC"/>
                </a:solidFill>
                <a:latin typeface="微软雅黑" panose="020B0503020204020204" pitchFamily="34" charset="-122"/>
                <a:ea typeface="微软雅黑" panose="020B0503020204020204" pitchFamily="34" charset="-122"/>
              </a:rPr>
              <a:t>函数所需要的头文件如下：</a:t>
            </a:r>
            <a:endParaRPr lang="en-US" altLang="zh-CN" sz="2400" dirty="0" smtClean="0">
              <a:solidFill>
                <a:srgbClr val="0000CC"/>
              </a:solidFill>
              <a:latin typeface="微软雅黑" panose="020B0503020204020204" pitchFamily="34" charset="-122"/>
              <a:ea typeface="微软雅黑" panose="020B0503020204020204" pitchFamily="34" charset="-122"/>
            </a:endParaRPr>
          </a:p>
          <a:p>
            <a:pPr marL="0" eaLnBrk="1" hangingPunct="1">
              <a:lnSpc>
                <a:spcPct val="120000"/>
              </a:lnSpc>
              <a:buFont typeface="Wingdings" panose="05000000000000000000" pitchFamily="2" charset="2"/>
              <a:buNone/>
            </a:pPr>
            <a:endParaRPr lang="en-US" altLang="zh-CN" sz="2400" dirty="0" smtClean="0">
              <a:solidFill>
                <a:srgbClr val="0000CC"/>
              </a:solidFill>
              <a:latin typeface="微软雅黑" panose="020B0503020204020204" pitchFamily="34" charset="-122"/>
              <a:ea typeface="微软雅黑" panose="020B0503020204020204" pitchFamily="34" charset="-122"/>
            </a:endParaRPr>
          </a:p>
          <a:p>
            <a:pPr marL="0" eaLnBrk="1" hangingPunct="1">
              <a:lnSpc>
                <a:spcPct val="120000"/>
              </a:lnSpc>
              <a:buFont typeface="Wingdings" panose="05000000000000000000" pitchFamily="2" charset="2"/>
              <a:buNone/>
            </a:pPr>
            <a:r>
              <a:rPr lang="en-US" altLang="zh-CN" sz="2400" dirty="0" smtClean="0">
                <a:solidFill>
                  <a:srgbClr val="0000CC"/>
                </a:solidFill>
                <a:latin typeface="微软雅黑" panose="020B0503020204020204" pitchFamily="34" charset="-122"/>
                <a:ea typeface="微软雅黑" panose="020B0503020204020204" pitchFamily="34" charset="-122"/>
              </a:rPr>
              <a:t>#include &lt;</a:t>
            </a:r>
            <a:r>
              <a:rPr lang="en-US" altLang="zh-CN" sz="2400" dirty="0" err="1" smtClean="0">
                <a:solidFill>
                  <a:srgbClr val="0000CC"/>
                </a:solidFill>
                <a:latin typeface="微软雅黑" panose="020B0503020204020204" pitchFamily="34" charset="-122"/>
                <a:ea typeface="微软雅黑" panose="020B0503020204020204" pitchFamily="34" charset="-122"/>
              </a:rPr>
              <a:t>stdio.h</a:t>
            </a:r>
            <a:r>
              <a:rPr lang="en-US" altLang="zh-CN" sz="2400" dirty="0" smtClean="0">
                <a:solidFill>
                  <a:srgbClr val="0000CC"/>
                </a:solidFill>
                <a:latin typeface="微软雅黑" panose="020B0503020204020204" pitchFamily="34" charset="-122"/>
                <a:ea typeface="微软雅黑" panose="020B0503020204020204" pitchFamily="34" charset="-122"/>
              </a:rPr>
              <a:t>&gt;</a:t>
            </a:r>
            <a:endParaRPr lang="en-US" altLang="zh-CN" sz="2400" dirty="0" smtClean="0">
              <a:solidFill>
                <a:srgbClr val="0000CC"/>
              </a:solidFill>
              <a:latin typeface="微软雅黑" panose="020B0503020204020204" pitchFamily="34" charset="-122"/>
              <a:ea typeface="微软雅黑" panose="020B0503020204020204" pitchFamily="34" charset="-122"/>
            </a:endParaRPr>
          </a:p>
          <a:p>
            <a:pPr marL="0" eaLnBrk="1" hangingPunct="1">
              <a:lnSpc>
                <a:spcPct val="120000"/>
              </a:lnSpc>
              <a:buFont typeface="Wingdings" panose="05000000000000000000" pitchFamily="2" charset="2"/>
              <a:buNone/>
            </a:pPr>
            <a:r>
              <a:rPr lang="en-US" altLang="zh-CN" sz="2400" dirty="0" smtClean="0">
                <a:solidFill>
                  <a:srgbClr val="0000CC"/>
                </a:solidFill>
                <a:latin typeface="微软雅黑" panose="020B0503020204020204" pitchFamily="34" charset="-122"/>
                <a:ea typeface="微软雅黑" panose="020B0503020204020204" pitchFamily="34" charset="-122"/>
              </a:rPr>
              <a:t>#include &lt;</a:t>
            </a:r>
            <a:r>
              <a:rPr lang="en-US" altLang="zh-CN" sz="2400" dirty="0" err="1" smtClean="0">
                <a:solidFill>
                  <a:srgbClr val="0000CC"/>
                </a:solidFill>
                <a:latin typeface="微软雅黑" panose="020B0503020204020204" pitchFamily="34" charset="-122"/>
                <a:ea typeface="微软雅黑" panose="020B0503020204020204" pitchFamily="34" charset="-122"/>
              </a:rPr>
              <a:t>fcntl.h</a:t>
            </a:r>
            <a:r>
              <a:rPr lang="en-US" altLang="zh-CN" sz="2400" dirty="0" smtClean="0">
                <a:solidFill>
                  <a:srgbClr val="0000CC"/>
                </a:solidFill>
                <a:latin typeface="微软雅黑" panose="020B0503020204020204" pitchFamily="34" charset="-122"/>
                <a:ea typeface="微软雅黑" panose="020B0503020204020204" pitchFamily="34" charset="-122"/>
              </a:rPr>
              <a:t>&gt;</a:t>
            </a:r>
            <a:endParaRPr lang="en-US" altLang="zh-CN" sz="2400" dirty="0" smtClean="0">
              <a:solidFill>
                <a:srgbClr val="0000CC"/>
              </a:solidFill>
              <a:latin typeface="微软雅黑" panose="020B0503020204020204" pitchFamily="34" charset="-122"/>
              <a:ea typeface="微软雅黑" panose="020B0503020204020204" pitchFamily="34" charset="-122"/>
            </a:endParaRPr>
          </a:p>
          <a:p>
            <a:pPr marL="0" eaLnBrk="1" hangingPunct="1">
              <a:lnSpc>
                <a:spcPct val="120000"/>
              </a:lnSpc>
              <a:buFont typeface="Wingdings" panose="05000000000000000000" pitchFamily="2" charset="2"/>
              <a:buNone/>
            </a:pPr>
            <a:r>
              <a:rPr lang="zh-CN" altLang="en-US" sz="2400" dirty="0" smtClean="0">
                <a:solidFill>
                  <a:srgbClr val="0000CC"/>
                </a:solidFill>
                <a:latin typeface="微软雅黑" panose="020B0503020204020204" pitchFamily="34" charset="-122"/>
                <a:ea typeface="微软雅黑" panose="020B0503020204020204" pitchFamily="34" charset="-122"/>
              </a:rPr>
              <a:t>其函数为：</a:t>
            </a:r>
            <a:endParaRPr lang="en-US" altLang="zh-CN" sz="2400" dirty="0" smtClean="0">
              <a:solidFill>
                <a:srgbClr val="0000CC"/>
              </a:solidFill>
              <a:latin typeface="微软雅黑" panose="020B0503020204020204" pitchFamily="34" charset="-122"/>
              <a:ea typeface="微软雅黑" panose="020B0503020204020204" pitchFamily="34" charset="-122"/>
            </a:endParaRPr>
          </a:p>
          <a:p>
            <a:pPr marL="0" eaLnBrk="1" hangingPunct="1">
              <a:lnSpc>
                <a:spcPct val="120000"/>
              </a:lnSpc>
              <a:buFont typeface="Wingdings" panose="05000000000000000000" pitchFamily="2" charset="2"/>
              <a:buNone/>
            </a:pPr>
            <a:r>
              <a:rPr lang="en-US" altLang="zh-CN" sz="2400" b="1" dirty="0" err="1" smtClean="0">
                <a:solidFill>
                  <a:srgbClr val="FF0000"/>
                </a:solidFill>
                <a:latin typeface="微软雅黑" panose="020B0503020204020204" pitchFamily="34" charset="-122"/>
                <a:ea typeface="微软雅黑" panose="020B0503020204020204" pitchFamily="34" charset="-122"/>
              </a:rPr>
              <a:t>int</a:t>
            </a:r>
            <a:r>
              <a:rPr lang="en-US" altLang="zh-CN" sz="2400" b="1" dirty="0" smtClean="0">
                <a:solidFill>
                  <a:srgbClr val="FF0000"/>
                </a:solidFill>
                <a:latin typeface="微软雅黑" panose="020B0503020204020204" pitchFamily="34" charset="-122"/>
                <a:ea typeface="微软雅黑" panose="020B0503020204020204" pitchFamily="34" charset="-122"/>
              </a:rPr>
              <a:t> open(const char *pathname, </a:t>
            </a:r>
            <a:r>
              <a:rPr lang="en-US" altLang="zh-CN" sz="2400" b="1" dirty="0" err="1" smtClean="0">
                <a:solidFill>
                  <a:srgbClr val="FF0000"/>
                </a:solidFill>
                <a:latin typeface="微软雅黑" panose="020B0503020204020204" pitchFamily="34" charset="-122"/>
                <a:ea typeface="微软雅黑" panose="020B0503020204020204" pitchFamily="34" charset="-122"/>
              </a:rPr>
              <a:t>int</a:t>
            </a:r>
            <a:r>
              <a:rPr lang="en-US" altLang="zh-CN" sz="2400" b="1" dirty="0" smtClean="0">
                <a:solidFill>
                  <a:srgbClr val="FF0000"/>
                </a:solidFill>
                <a:latin typeface="微软雅黑" panose="020B0503020204020204" pitchFamily="34" charset="-122"/>
                <a:ea typeface="微软雅黑" panose="020B0503020204020204" pitchFamily="34" charset="-122"/>
              </a:rPr>
              <a:t> </a:t>
            </a:r>
            <a:r>
              <a:rPr lang="en-US" altLang="zh-CN" sz="2400" b="1" dirty="0" err="1" smtClean="0">
                <a:solidFill>
                  <a:srgbClr val="FF0000"/>
                </a:solidFill>
                <a:latin typeface="微软雅黑" panose="020B0503020204020204" pitchFamily="34" charset="-122"/>
                <a:ea typeface="微软雅黑" panose="020B0503020204020204" pitchFamily="34" charset="-122"/>
              </a:rPr>
              <a:t>oflag</a:t>
            </a:r>
            <a:r>
              <a:rPr lang="en-US" altLang="zh-CN" sz="2400" b="1" dirty="0" smtClean="0">
                <a:solidFill>
                  <a:srgbClr val="FF0000"/>
                </a:solidFill>
                <a:latin typeface="微软雅黑" panose="020B0503020204020204" pitchFamily="34" charset="-122"/>
                <a:ea typeface="微软雅黑" panose="020B0503020204020204" pitchFamily="34" charset="-122"/>
              </a:rPr>
              <a:t>, </a:t>
            </a:r>
            <a:r>
              <a:rPr lang="en-US" altLang="zh-CN" sz="2400" b="1" dirty="0" err="1" smtClean="0">
                <a:solidFill>
                  <a:srgbClr val="FF0000"/>
                </a:solidFill>
                <a:latin typeface="微软雅黑" panose="020B0503020204020204" pitchFamily="34" charset="-122"/>
                <a:ea typeface="微软雅黑" panose="020B0503020204020204" pitchFamily="34" charset="-122"/>
              </a:rPr>
              <a:t>int</a:t>
            </a:r>
            <a:r>
              <a:rPr lang="en-US" altLang="zh-CN" sz="2400" b="1" dirty="0" smtClean="0">
                <a:solidFill>
                  <a:srgbClr val="FF0000"/>
                </a:solidFill>
                <a:latin typeface="微软雅黑" panose="020B0503020204020204" pitchFamily="34" charset="-122"/>
                <a:ea typeface="微软雅黑" panose="020B0503020204020204" pitchFamily="34" charset="-122"/>
              </a:rPr>
              <a:t> perms ) ;</a:t>
            </a:r>
            <a:endParaRPr lang="en-US" altLang="zh-CN" sz="2400" b="1" dirty="0" smtClean="0">
              <a:solidFill>
                <a:srgbClr val="FF0000"/>
              </a:solidFill>
              <a:latin typeface="微软雅黑" panose="020B0503020204020204" pitchFamily="34" charset="-122"/>
              <a:ea typeface="微软雅黑" panose="020B0503020204020204" pitchFamily="34" charset="-122"/>
            </a:endParaRPr>
          </a:p>
          <a:p>
            <a:pPr marL="0" eaLnBrk="1" hangingPunct="1">
              <a:lnSpc>
                <a:spcPct val="120000"/>
              </a:lnSpc>
              <a:buFont typeface="Wingdings" panose="05000000000000000000" pitchFamily="2" charset="2"/>
              <a:buNone/>
            </a:pPr>
            <a:endParaRPr lang="en-US" altLang="zh-CN" sz="2400" dirty="0" smtClean="0">
              <a:solidFill>
                <a:srgbClr val="0000CC"/>
              </a:solidFill>
              <a:latin typeface="微软雅黑" panose="020B0503020204020204" pitchFamily="34" charset="-122"/>
              <a:ea typeface="微软雅黑" panose="020B0503020204020204" pitchFamily="34" charset="-122"/>
            </a:endParaRPr>
          </a:p>
          <a:p>
            <a:pPr marL="0" eaLnBrk="1" hangingPunct="1">
              <a:lnSpc>
                <a:spcPct val="120000"/>
              </a:lnSpc>
              <a:buFont typeface="Wingdings" panose="05000000000000000000" pitchFamily="2" charset="2"/>
              <a:buNone/>
            </a:pPr>
            <a:r>
              <a:rPr lang="zh-CN" altLang="en-US" sz="2400" dirty="0" smtClean="0">
                <a:solidFill>
                  <a:srgbClr val="0000CC"/>
                </a:solidFill>
                <a:latin typeface="微软雅黑" panose="020B0503020204020204" pitchFamily="34" charset="-122"/>
                <a:ea typeface="微软雅黑" panose="020B0503020204020204" pitchFamily="34" charset="-122"/>
              </a:rPr>
              <a:t>返回值：若文件打开成功则返回</a:t>
            </a:r>
            <a:r>
              <a:rPr lang="zh-CN" altLang="en-US" sz="2400" b="1" dirty="0" smtClean="0">
                <a:solidFill>
                  <a:srgbClr val="FF0000"/>
                </a:solidFill>
                <a:latin typeface="微软雅黑" panose="020B0503020204020204" pitchFamily="34" charset="-122"/>
                <a:ea typeface="微软雅黑" panose="020B0503020204020204" pitchFamily="34" charset="-122"/>
              </a:rPr>
              <a:t>文件描述符</a:t>
            </a:r>
            <a:r>
              <a:rPr lang="zh-CN" altLang="en-US" sz="2400" dirty="0" smtClean="0">
                <a:solidFill>
                  <a:srgbClr val="0000CC"/>
                </a:solidFill>
                <a:latin typeface="微软雅黑" panose="020B0503020204020204" pitchFamily="34" charset="-122"/>
                <a:ea typeface="微软雅黑" panose="020B0503020204020204" pitchFamily="34" charset="-122"/>
              </a:rPr>
              <a:t>；若出错则返回</a:t>
            </a:r>
            <a:r>
              <a:rPr lang="en-US" altLang="zh-CN" sz="2400" dirty="0" smtClean="0">
                <a:solidFill>
                  <a:srgbClr val="0000CC"/>
                </a:solidFill>
                <a:latin typeface="微软雅黑" panose="020B0503020204020204" pitchFamily="34" charset="-122"/>
                <a:ea typeface="微软雅黑" panose="020B0503020204020204" pitchFamily="34" charset="-122"/>
              </a:rPr>
              <a:t>-1</a:t>
            </a:r>
            <a:endParaRPr lang="en-US" altLang="zh-CN" sz="2400" dirty="0" smtClean="0">
              <a:solidFill>
                <a:srgbClr val="0000CC"/>
              </a:solidFill>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67339DDC-A7EB-43E0-998D-4CE792E4742A}" type="datetime10">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linds(horizontal)">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592082" y="1785915"/>
            <a:ext cx="8551917" cy="523220"/>
          </a:xfrm>
          <a:prstGeom prst="rect">
            <a:avLst/>
          </a:prstGeom>
        </p:spPr>
        <p:txBody>
          <a:bodyPr wrap="square">
            <a:spAutoFit/>
          </a:bodyPr>
          <a:lstStyle/>
          <a:p>
            <a:pPr marL="0" eaLnBrk="1" hangingPunct="1">
              <a:buFont typeface="Wingdings" panose="05000000000000000000" pitchFamily="2" charset="2"/>
              <a:buNone/>
            </a:pPr>
            <a:r>
              <a:rPr lang="en-US" altLang="zh-CN" b="1" dirty="0" err="1" smtClean="0">
                <a:solidFill>
                  <a:srgbClr val="FF0000"/>
                </a:solidFill>
                <a:latin typeface="+mn-lt"/>
                <a:ea typeface="+mn-ea"/>
              </a:rPr>
              <a:t>int</a:t>
            </a:r>
            <a:r>
              <a:rPr lang="en-US" altLang="zh-CN" b="1" dirty="0" smtClean="0">
                <a:solidFill>
                  <a:srgbClr val="FF0000"/>
                </a:solidFill>
                <a:latin typeface="+mn-lt"/>
                <a:ea typeface="+mn-ea"/>
              </a:rPr>
              <a:t> open(const char *pathname, </a:t>
            </a:r>
            <a:r>
              <a:rPr lang="en-US" altLang="zh-CN" b="1" dirty="0" err="1" smtClean="0">
                <a:solidFill>
                  <a:srgbClr val="FF0000"/>
                </a:solidFill>
                <a:latin typeface="+mn-lt"/>
                <a:ea typeface="+mn-ea"/>
              </a:rPr>
              <a:t>int</a:t>
            </a:r>
            <a:r>
              <a:rPr lang="en-US" altLang="zh-CN" b="1" dirty="0" smtClean="0">
                <a:solidFill>
                  <a:srgbClr val="FF0000"/>
                </a:solidFill>
                <a:latin typeface="+mn-lt"/>
                <a:ea typeface="+mn-ea"/>
              </a:rPr>
              <a:t> </a:t>
            </a:r>
            <a:r>
              <a:rPr lang="en-US" altLang="zh-CN" b="1" dirty="0" err="1" smtClean="0">
                <a:solidFill>
                  <a:srgbClr val="FF0000"/>
                </a:solidFill>
                <a:latin typeface="+mn-lt"/>
                <a:ea typeface="+mn-ea"/>
              </a:rPr>
              <a:t>oflag</a:t>
            </a:r>
            <a:r>
              <a:rPr lang="en-US" altLang="zh-CN" b="1" dirty="0" smtClean="0">
                <a:solidFill>
                  <a:srgbClr val="FF0000"/>
                </a:solidFill>
                <a:latin typeface="+mn-lt"/>
                <a:ea typeface="+mn-ea"/>
              </a:rPr>
              <a:t>, </a:t>
            </a:r>
            <a:r>
              <a:rPr lang="en-US" altLang="zh-CN" b="1" dirty="0" err="1" smtClean="0">
                <a:solidFill>
                  <a:srgbClr val="FF0000"/>
                </a:solidFill>
                <a:latin typeface="+mn-lt"/>
                <a:ea typeface="+mn-ea"/>
              </a:rPr>
              <a:t>int</a:t>
            </a:r>
            <a:r>
              <a:rPr lang="en-US" altLang="zh-CN" b="1" dirty="0" smtClean="0">
                <a:solidFill>
                  <a:srgbClr val="FF0000"/>
                </a:solidFill>
                <a:latin typeface="+mn-lt"/>
                <a:ea typeface="+mn-ea"/>
              </a:rPr>
              <a:t> perms ) ;</a:t>
            </a:r>
            <a:endParaRPr lang="en-US" altLang="zh-CN" b="1" dirty="0" smtClean="0">
              <a:solidFill>
                <a:srgbClr val="FF0000"/>
              </a:solidFill>
              <a:latin typeface="+mn-lt"/>
              <a:ea typeface="+mn-ea"/>
            </a:endParaRPr>
          </a:p>
        </p:txBody>
      </p:sp>
      <p:sp>
        <p:nvSpPr>
          <p:cNvPr id="5" name="矩形 4"/>
          <p:cNvSpPr/>
          <p:nvPr/>
        </p:nvSpPr>
        <p:spPr>
          <a:xfrm>
            <a:off x="592082" y="2409452"/>
            <a:ext cx="7667730" cy="3416320"/>
          </a:xfrm>
          <a:prstGeom prst="rect">
            <a:avLst/>
          </a:prstGeom>
        </p:spPr>
        <p:txBody>
          <a:bodyPr wrap="square">
            <a:spAutoFit/>
          </a:bodyPr>
          <a:lstStyle/>
          <a:p>
            <a:pPr marL="0" eaLnBrk="1" hangingPunct="1">
              <a:lnSpc>
                <a:spcPct val="150000"/>
              </a:lnSpc>
            </a:pPr>
            <a:r>
              <a:rPr lang="zh-CN" altLang="en-US" sz="2400" dirty="0" smtClean="0">
                <a:solidFill>
                  <a:srgbClr val="0000CC"/>
                </a:solidFill>
                <a:latin typeface="微软雅黑" panose="020B0503020204020204" pitchFamily="34" charset="-122"/>
                <a:ea typeface="微软雅黑" panose="020B0503020204020204" pitchFamily="34" charset="-122"/>
              </a:rPr>
              <a:t>打开文件函数</a:t>
            </a:r>
            <a:r>
              <a:rPr lang="en-US" altLang="zh-CN" sz="2400" dirty="0" smtClean="0">
                <a:solidFill>
                  <a:srgbClr val="0000CC"/>
                </a:solidFill>
                <a:latin typeface="微软雅黑" panose="020B0503020204020204" pitchFamily="34" charset="-122"/>
                <a:ea typeface="微软雅黑" panose="020B0503020204020204" pitchFamily="34" charset="-122"/>
              </a:rPr>
              <a:t>open</a:t>
            </a:r>
            <a:r>
              <a:rPr lang="zh-CN" altLang="en-US" sz="2400" dirty="0" smtClean="0">
                <a:solidFill>
                  <a:srgbClr val="0000CC"/>
                </a:solidFill>
                <a:latin typeface="微软雅黑" panose="020B0503020204020204" pitchFamily="34" charset="-122"/>
                <a:ea typeface="微软雅黑" panose="020B0503020204020204" pitchFamily="34" charset="-122"/>
              </a:rPr>
              <a:t>的参数说明如下：</a:t>
            </a:r>
            <a:endParaRPr lang="en-US" altLang="zh-CN" sz="2400" dirty="0" smtClean="0">
              <a:solidFill>
                <a:srgbClr val="0000CC"/>
              </a:solidFill>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n"/>
            </a:pPr>
            <a:r>
              <a:rPr lang="en-US" altLang="zh-CN" sz="2400" b="1" dirty="0" smtClean="0">
                <a:solidFill>
                  <a:srgbClr val="FF0000"/>
                </a:solidFill>
                <a:latin typeface="微软雅黑" panose="020B0503020204020204" pitchFamily="34" charset="-122"/>
                <a:ea typeface="微软雅黑" panose="020B0503020204020204" pitchFamily="34" charset="-122"/>
              </a:rPr>
              <a:t>  pathname</a:t>
            </a:r>
            <a:r>
              <a:rPr lang="zh-CN" altLang="en-US" sz="2400" b="1" dirty="0" smtClean="0">
                <a:solidFill>
                  <a:srgbClr val="FF0000"/>
                </a:solidFill>
                <a:latin typeface="微软雅黑" panose="020B0503020204020204" pitchFamily="34" charset="-122"/>
                <a:ea typeface="微软雅黑" panose="020B0503020204020204" pitchFamily="34" charset="-122"/>
              </a:rPr>
              <a:t>参数：</a:t>
            </a:r>
            <a:r>
              <a:rPr lang="zh-CN" altLang="en-US" sz="2400" dirty="0" smtClean="0">
                <a:solidFill>
                  <a:srgbClr val="0000CC"/>
                </a:solidFill>
                <a:latin typeface="微软雅黑" panose="020B0503020204020204" pitchFamily="34" charset="-122"/>
                <a:ea typeface="微软雅黑" panose="020B0503020204020204" pitchFamily="34" charset="-122"/>
              </a:rPr>
              <a:t>是要打开或创建的文件的名字。</a:t>
            </a:r>
            <a:endParaRPr lang="zh-CN" altLang="en-US" sz="2400" dirty="0" smtClean="0">
              <a:solidFill>
                <a:srgbClr val="0000CC"/>
              </a:solidFill>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n"/>
            </a:pPr>
            <a:r>
              <a:rPr lang="en-US" altLang="zh-CN" sz="2400" dirty="0" smtClean="0">
                <a:solidFill>
                  <a:srgbClr val="0000CC"/>
                </a:solidFill>
                <a:latin typeface="微软雅黑" panose="020B0503020204020204" pitchFamily="34" charset="-122"/>
                <a:ea typeface="微软雅黑" panose="020B0503020204020204" pitchFamily="34" charset="-122"/>
              </a:rPr>
              <a:t>  </a:t>
            </a:r>
            <a:r>
              <a:rPr lang="en-US" altLang="zh-CN" sz="2400" b="1" dirty="0" err="1">
                <a:solidFill>
                  <a:srgbClr val="FF0000"/>
                </a:solidFill>
                <a:latin typeface="微软雅黑" panose="020B0503020204020204" pitchFamily="34" charset="-122"/>
                <a:ea typeface="微软雅黑" panose="020B0503020204020204" pitchFamily="34" charset="-122"/>
              </a:rPr>
              <a:t>oflag</a:t>
            </a:r>
            <a:r>
              <a:rPr lang="zh-CN" altLang="en-US" sz="2400" b="1" dirty="0">
                <a:solidFill>
                  <a:srgbClr val="FF0000"/>
                </a:solidFill>
                <a:latin typeface="微软雅黑" panose="020B0503020204020204" pitchFamily="34" charset="-122"/>
                <a:ea typeface="微软雅黑" panose="020B0503020204020204" pitchFamily="34" charset="-122"/>
              </a:rPr>
              <a:t>参数：</a:t>
            </a:r>
            <a:r>
              <a:rPr lang="zh-CN" altLang="en-US" sz="2400" dirty="0" smtClean="0">
                <a:solidFill>
                  <a:srgbClr val="0000CC"/>
                </a:solidFill>
                <a:latin typeface="微软雅黑" panose="020B0503020204020204" pitchFamily="34" charset="-122"/>
                <a:ea typeface="微软雅黑" panose="020B0503020204020204" pitchFamily="34" charset="-122"/>
              </a:rPr>
              <a:t>可用来说明此函数的多个选择项。</a:t>
            </a:r>
            <a:endParaRPr lang="zh-CN" altLang="en-US" sz="2400" dirty="0" smtClean="0">
              <a:solidFill>
                <a:srgbClr val="0000CC"/>
              </a:solidFill>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n"/>
            </a:pPr>
            <a:r>
              <a:rPr lang="zh-CN" altLang="en-US" sz="2400" dirty="0" smtClean="0">
                <a:solidFill>
                  <a:srgbClr val="0000CC"/>
                </a:solidFill>
                <a:latin typeface="微软雅黑" panose="020B0503020204020204" pitchFamily="34" charset="-122"/>
                <a:ea typeface="微软雅黑" panose="020B0503020204020204" pitchFamily="34" charset="-122"/>
              </a:rPr>
              <a:t>  </a:t>
            </a:r>
            <a:r>
              <a:rPr lang="en-US" altLang="zh-CN" sz="2400" b="1" dirty="0">
                <a:solidFill>
                  <a:srgbClr val="FF0000"/>
                </a:solidFill>
                <a:latin typeface="微软雅黑" panose="020B0503020204020204" pitchFamily="34" charset="-122"/>
                <a:ea typeface="微软雅黑" panose="020B0503020204020204" pitchFamily="34" charset="-122"/>
              </a:rPr>
              <a:t>perms</a:t>
            </a:r>
            <a:r>
              <a:rPr lang="zh-CN" altLang="en-US" sz="2400" b="1" dirty="0">
                <a:solidFill>
                  <a:srgbClr val="FF0000"/>
                </a:solidFill>
                <a:latin typeface="微软雅黑" panose="020B0503020204020204" pitchFamily="34" charset="-122"/>
                <a:ea typeface="微软雅黑" panose="020B0503020204020204" pitchFamily="34" charset="-122"/>
              </a:rPr>
              <a:t>参数：</a:t>
            </a:r>
            <a:r>
              <a:rPr lang="zh-CN" altLang="en-US" sz="2400" dirty="0" smtClean="0">
                <a:solidFill>
                  <a:srgbClr val="0000CC"/>
                </a:solidFill>
                <a:latin typeface="微软雅黑" panose="020B0503020204020204" pitchFamily="34" charset="-122"/>
                <a:ea typeface="微软雅黑" panose="020B0503020204020204" pitchFamily="34" charset="-122"/>
              </a:rPr>
              <a:t>被打开文件的存取权限，</a:t>
            </a:r>
            <a:r>
              <a:rPr lang="zh-CN" altLang="en-US" sz="2400" b="1" dirty="0" smtClean="0">
                <a:solidFill>
                  <a:srgbClr val="FF0000"/>
                </a:solidFill>
                <a:latin typeface="微软雅黑" panose="020B0503020204020204" pitchFamily="34" charset="-122"/>
                <a:ea typeface="微软雅黑" panose="020B0503020204020204" pitchFamily="34" charset="-122"/>
              </a:rPr>
              <a:t>采用八进制表示法</a:t>
            </a:r>
            <a:r>
              <a:rPr lang="zh-CN" altLang="en-US" sz="2400" dirty="0" smtClean="0">
                <a:solidFill>
                  <a:srgbClr val="0000CC"/>
                </a:solidFill>
                <a:latin typeface="微软雅黑" panose="020B0503020204020204" pitchFamily="34" charset="-122"/>
                <a:ea typeface="微软雅黑" panose="020B0503020204020204" pitchFamily="34" charset="-122"/>
              </a:rPr>
              <a:t>。对于</a:t>
            </a:r>
            <a:r>
              <a:rPr lang="en-US" altLang="zh-CN" sz="2400" dirty="0" smtClean="0">
                <a:solidFill>
                  <a:srgbClr val="0000CC"/>
                </a:solidFill>
                <a:latin typeface="微软雅黑" panose="020B0503020204020204" pitchFamily="34" charset="-122"/>
                <a:ea typeface="微软雅黑" panose="020B0503020204020204" pitchFamily="34" charset="-122"/>
              </a:rPr>
              <a:t>open</a:t>
            </a:r>
            <a:r>
              <a:rPr lang="zh-CN" altLang="en-US" sz="2400" dirty="0" smtClean="0">
                <a:solidFill>
                  <a:srgbClr val="0000CC"/>
                </a:solidFill>
                <a:latin typeface="微软雅黑" panose="020B0503020204020204" pitchFamily="34" charset="-122"/>
                <a:ea typeface="微软雅黑" panose="020B0503020204020204" pitchFamily="34" charset="-122"/>
              </a:rPr>
              <a:t>函数而言，仅当创建新文件时才使用第三个参数。</a:t>
            </a:r>
            <a:endParaRPr lang="zh-CN" altLang="en-US" sz="2400" dirty="0" smtClean="0">
              <a:solidFill>
                <a:srgbClr val="0000CC"/>
              </a:solidFill>
              <a:latin typeface="微软雅黑" panose="020B0503020204020204" pitchFamily="34" charset="-122"/>
              <a:ea typeface="微软雅黑" panose="020B0503020204020204" pitchFamily="34" charset="-122"/>
            </a:endParaRPr>
          </a:p>
        </p:txBody>
      </p:sp>
      <p:sp>
        <p:nvSpPr>
          <p:cNvPr id="6" name="AutoShape 9"/>
          <p:cNvSpPr>
            <a:spLocks noChangeArrowheads="1"/>
          </p:cNvSpPr>
          <p:nvPr/>
        </p:nvSpPr>
        <p:spPr bwMode="auto">
          <a:xfrm>
            <a:off x="285720" y="1202803"/>
            <a:ext cx="2789247" cy="511685"/>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lgn="ctr">
              <a:defRPr/>
            </a:pPr>
            <a:r>
              <a:rPr kumimoji="0" lang="en-US" altLang="zh-CN" sz="2400" b="1" kern="10" dirty="0" smtClean="0">
                <a:solidFill>
                  <a:schemeClr val="tx1"/>
                </a:solidFill>
                <a:latin typeface="宋体" panose="02010600030101010101" pitchFamily="2" charset="-122"/>
              </a:rPr>
              <a:t>1</a:t>
            </a:r>
            <a:r>
              <a:rPr lang="zh-CN" altLang="en-US" sz="2400" b="1" kern="10" dirty="0" smtClean="0">
                <a:solidFill>
                  <a:schemeClr val="tx1"/>
                </a:solidFill>
                <a:latin typeface="宋体" panose="02010600030101010101" pitchFamily="2" charset="-122"/>
              </a:rPr>
              <a:t>、</a:t>
            </a:r>
            <a:r>
              <a:rPr kumimoji="0" lang="en-US" altLang="zh-CN" sz="2400" b="1" kern="10" dirty="0" smtClean="0">
                <a:solidFill>
                  <a:schemeClr val="tx1"/>
                </a:solidFill>
                <a:latin typeface="宋体" panose="02010600030101010101" pitchFamily="2" charset="-122"/>
              </a:rPr>
              <a:t>open</a:t>
            </a:r>
            <a:r>
              <a:rPr kumimoji="0" lang="zh-CN" altLang="en-US" sz="2400" b="1" kern="10" dirty="0" smtClean="0">
                <a:solidFill>
                  <a:schemeClr val="tx1"/>
                </a:solidFill>
                <a:latin typeface="宋体" panose="02010600030101010101" pitchFamily="2" charset="-122"/>
              </a:rPr>
              <a:t>函数</a:t>
            </a:r>
            <a:endParaRPr kumimoji="0" lang="zh-CN" altLang="en-US" sz="2400" b="1" kern="10" dirty="0">
              <a:solidFill>
                <a:schemeClr val="tx1"/>
              </a:solidFill>
              <a:latin typeface="宋体" panose="02010600030101010101" pitchFamily="2" charset="-122"/>
            </a:endParaRPr>
          </a:p>
        </p:txBody>
      </p:sp>
      <p:sp>
        <p:nvSpPr>
          <p:cNvPr id="7" name="Rectangle 2"/>
          <p:cNvSpPr>
            <a:spLocks noChangeArrowheads="1"/>
          </p:cNvSpPr>
          <p:nvPr/>
        </p:nvSpPr>
        <p:spPr bwMode="auto">
          <a:xfrm>
            <a:off x="428596" y="428604"/>
            <a:ext cx="5786478" cy="563562"/>
          </a:xfrm>
          <a:prstGeom prst="rect">
            <a:avLst/>
          </a:prstGeom>
          <a:noFill/>
          <a:ln w="9525">
            <a:noFill/>
            <a:miter lim="800000"/>
          </a:ln>
          <a:effectLst/>
        </p:spPr>
        <p:txBody>
          <a:bodyPr anchor="ctr"/>
          <a:lstStyle/>
          <a:p>
            <a:r>
              <a:rPr lang="en-US" altLang="zh-CN" b="1" dirty="0">
                <a:solidFill>
                  <a:srgbClr val="0000CC"/>
                </a:solidFill>
                <a:latin typeface="微软雅黑" panose="020B0503020204020204" pitchFamily="34" charset="-122"/>
                <a:ea typeface="微软雅黑" panose="020B0503020204020204" pitchFamily="34" charset="-122"/>
              </a:rPr>
              <a:t>6.1.2 open</a:t>
            </a:r>
            <a:r>
              <a:rPr lang="zh-CN" altLang="en-US" b="1" dirty="0">
                <a:solidFill>
                  <a:srgbClr val="0000CC"/>
                </a:solidFill>
                <a:latin typeface="微软雅黑" panose="020B0503020204020204" pitchFamily="34" charset="-122"/>
                <a:ea typeface="微软雅黑" panose="020B0503020204020204" pitchFamily="34" charset="-122"/>
              </a:rPr>
              <a:t>、</a:t>
            </a:r>
            <a:r>
              <a:rPr lang="en-US" altLang="zh-CN" b="1" dirty="0">
                <a:solidFill>
                  <a:srgbClr val="0000CC"/>
                </a:solidFill>
                <a:latin typeface="微软雅黑" panose="020B0503020204020204" pitchFamily="34" charset="-122"/>
                <a:ea typeface="微软雅黑" panose="020B0503020204020204" pitchFamily="34" charset="-122"/>
              </a:rPr>
              <a:t>create</a:t>
            </a:r>
            <a:r>
              <a:rPr lang="zh-CN" altLang="en-US" b="1" dirty="0">
                <a:solidFill>
                  <a:srgbClr val="0000CC"/>
                </a:solidFill>
                <a:latin typeface="微软雅黑" panose="020B0503020204020204" pitchFamily="34" charset="-122"/>
                <a:ea typeface="微软雅黑" panose="020B0503020204020204" pitchFamily="34" charset="-122"/>
              </a:rPr>
              <a:t>、</a:t>
            </a:r>
            <a:r>
              <a:rPr lang="en-US" altLang="zh-CN" b="1" dirty="0">
                <a:solidFill>
                  <a:srgbClr val="0000CC"/>
                </a:solidFill>
                <a:latin typeface="微软雅黑" panose="020B0503020204020204" pitchFamily="34" charset="-122"/>
                <a:ea typeface="微软雅黑" panose="020B0503020204020204" pitchFamily="34" charset="-122"/>
              </a:rPr>
              <a:t>close</a:t>
            </a:r>
            <a:r>
              <a:rPr lang="zh-CN" altLang="en-US" b="1" dirty="0">
                <a:solidFill>
                  <a:srgbClr val="0000CC"/>
                </a:solidFill>
                <a:latin typeface="微软雅黑" panose="020B0503020204020204" pitchFamily="34" charset="-122"/>
                <a:ea typeface="微软雅黑" panose="020B0503020204020204" pitchFamily="34" charset="-122"/>
              </a:rPr>
              <a:t>函数</a:t>
            </a:r>
            <a:endParaRPr lang="zh-CN" altLang="en-US" b="1" dirty="0">
              <a:solidFill>
                <a:srgbClr val="0000CC"/>
              </a:solidFill>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BDB5A980-1160-4E12-BF7E-BCDD0C96C865}" type="datetime10">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6310" y="2239258"/>
            <a:ext cx="8760541" cy="3970318"/>
          </a:xfrm>
          <a:prstGeom prst="rect">
            <a:avLst/>
          </a:prstGeom>
        </p:spPr>
        <p:txBody>
          <a:bodyPr wrap="square">
            <a:spAutoFit/>
          </a:bodyPr>
          <a:lstStyle/>
          <a:p>
            <a:pPr marL="0" eaLnBrk="1" hangingPunct="1">
              <a:lnSpc>
                <a:spcPct val="150000"/>
              </a:lnSpc>
              <a:buFont typeface="Wingdings" panose="05000000000000000000" pitchFamily="2" charset="2"/>
              <a:buNone/>
            </a:pPr>
            <a:r>
              <a:rPr lang="zh-CN" altLang="en-US" sz="2400" dirty="0" smtClean="0">
                <a:solidFill>
                  <a:srgbClr val="0000CC"/>
                </a:solidFill>
                <a:latin typeface="微软雅黑" panose="020B0503020204020204" pitchFamily="34" charset="-122"/>
                <a:ea typeface="微软雅黑" panose="020B0503020204020204" pitchFamily="34" charset="-122"/>
              </a:rPr>
              <a:t>用下列一个或多个常数进行或运算构成</a:t>
            </a:r>
            <a:r>
              <a:rPr lang="en-US" altLang="zh-CN" sz="2400" dirty="0" err="1" smtClean="0">
                <a:solidFill>
                  <a:srgbClr val="0000CC"/>
                </a:solidFill>
                <a:latin typeface="微软雅黑" panose="020B0503020204020204" pitchFamily="34" charset="-122"/>
                <a:ea typeface="微软雅黑" panose="020B0503020204020204" pitchFamily="34" charset="-122"/>
              </a:rPr>
              <a:t>oflag</a:t>
            </a:r>
            <a:r>
              <a:rPr lang="zh-CN" altLang="en-US" sz="2400" dirty="0" smtClean="0">
                <a:solidFill>
                  <a:srgbClr val="0000CC"/>
                </a:solidFill>
                <a:latin typeface="微软雅黑" panose="020B0503020204020204" pitchFamily="34" charset="-122"/>
                <a:ea typeface="微软雅黑" panose="020B0503020204020204" pitchFamily="34" charset="-122"/>
              </a:rPr>
              <a:t>参数</a:t>
            </a:r>
            <a:r>
              <a:rPr lang="en-US" altLang="zh-CN" sz="2400" dirty="0" smtClean="0">
                <a:solidFill>
                  <a:srgbClr val="0000CC"/>
                </a:solidFill>
                <a:latin typeface="微软雅黑" panose="020B0503020204020204" pitchFamily="34" charset="-122"/>
                <a:ea typeface="微软雅黑" panose="020B0503020204020204" pitchFamily="34" charset="-122"/>
              </a:rPr>
              <a:t>(</a:t>
            </a:r>
            <a:r>
              <a:rPr lang="zh-CN" altLang="en-US" sz="2400" dirty="0" smtClean="0">
                <a:solidFill>
                  <a:srgbClr val="0000CC"/>
                </a:solidFill>
                <a:latin typeface="微软雅黑" panose="020B0503020204020204" pitchFamily="34" charset="-122"/>
                <a:ea typeface="微软雅黑" panose="020B0503020204020204" pitchFamily="34" charset="-122"/>
              </a:rPr>
              <a:t>定义在</a:t>
            </a:r>
            <a:r>
              <a:rPr lang="en-US" altLang="zh-CN" sz="2400" dirty="0" smtClean="0">
                <a:solidFill>
                  <a:srgbClr val="0000CC"/>
                </a:solidFill>
                <a:latin typeface="微软雅黑" panose="020B0503020204020204" pitchFamily="34" charset="-122"/>
                <a:ea typeface="微软雅黑" panose="020B0503020204020204" pitchFamily="34" charset="-122"/>
              </a:rPr>
              <a:t>&lt;</a:t>
            </a:r>
            <a:r>
              <a:rPr lang="en-US" altLang="zh-CN" sz="2400" dirty="0" err="1" smtClean="0">
                <a:solidFill>
                  <a:srgbClr val="0000CC"/>
                </a:solidFill>
                <a:latin typeface="微软雅黑" panose="020B0503020204020204" pitchFamily="34" charset="-122"/>
                <a:ea typeface="微软雅黑" panose="020B0503020204020204" pitchFamily="34" charset="-122"/>
              </a:rPr>
              <a:t>fcntl.h</a:t>
            </a:r>
            <a:r>
              <a:rPr lang="en-US" altLang="zh-CN" sz="2400" dirty="0" smtClean="0">
                <a:solidFill>
                  <a:srgbClr val="0000CC"/>
                </a:solidFill>
                <a:latin typeface="微软雅黑" panose="020B0503020204020204" pitchFamily="34" charset="-122"/>
                <a:ea typeface="微软雅黑" panose="020B0503020204020204" pitchFamily="34" charset="-122"/>
              </a:rPr>
              <a:t>&gt;</a:t>
            </a:r>
            <a:r>
              <a:rPr lang="zh-CN" altLang="en-US" sz="2400" dirty="0" smtClean="0">
                <a:solidFill>
                  <a:srgbClr val="0000CC"/>
                </a:solidFill>
                <a:latin typeface="微软雅黑" panose="020B0503020204020204" pitchFamily="34" charset="-122"/>
                <a:ea typeface="微软雅黑" panose="020B0503020204020204" pitchFamily="34" charset="-122"/>
              </a:rPr>
              <a:t>头文件中</a:t>
            </a:r>
            <a:r>
              <a:rPr lang="en-US" altLang="zh-CN" sz="2400" dirty="0" smtClean="0">
                <a:solidFill>
                  <a:srgbClr val="0000CC"/>
                </a:solidFill>
                <a:latin typeface="微软雅黑" panose="020B0503020204020204" pitchFamily="34" charset="-122"/>
                <a:ea typeface="微软雅黑" panose="020B0503020204020204" pitchFamily="34" charset="-122"/>
              </a:rPr>
              <a:t>)</a:t>
            </a:r>
            <a:r>
              <a:rPr lang="zh-CN" altLang="en-US" sz="2400" dirty="0" smtClean="0">
                <a:solidFill>
                  <a:srgbClr val="0000CC"/>
                </a:solidFill>
                <a:latin typeface="微软雅黑" panose="020B0503020204020204" pitchFamily="34" charset="-122"/>
                <a:ea typeface="微软雅黑" panose="020B0503020204020204" pitchFamily="34" charset="-122"/>
              </a:rPr>
              <a:t>：</a:t>
            </a:r>
            <a:endParaRPr lang="zh-CN" altLang="en-US" sz="2400" dirty="0" smtClean="0">
              <a:solidFill>
                <a:srgbClr val="0000CC"/>
              </a:solidFill>
              <a:latin typeface="微软雅黑" panose="020B0503020204020204" pitchFamily="34" charset="-122"/>
              <a:ea typeface="微软雅黑" panose="020B0503020204020204" pitchFamily="34" charset="-122"/>
            </a:endParaRPr>
          </a:p>
          <a:p>
            <a:pPr marL="0" eaLnBrk="1" hangingPunct="1">
              <a:lnSpc>
                <a:spcPct val="150000"/>
              </a:lnSpc>
              <a:buFont typeface="Wingdings" panose="05000000000000000000" pitchFamily="2" charset="2"/>
              <a:buChar char="Ø"/>
            </a:pPr>
            <a:r>
              <a:rPr lang="en-US" altLang="zh-CN" sz="2400" b="1" dirty="0" smtClean="0">
                <a:solidFill>
                  <a:srgbClr val="FF0000"/>
                </a:solidFill>
                <a:latin typeface="微软雅黑" panose="020B0503020204020204" pitchFamily="34" charset="-122"/>
                <a:ea typeface="微软雅黑" panose="020B0503020204020204" pitchFamily="34" charset="-122"/>
              </a:rPr>
              <a:t>  O_RDONLY </a:t>
            </a:r>
            <a:r>
              <a:rPr lang="zh-CN" altLang="en-US" sz="2400" dirty="0" smtClean="0">
                <a:solidFill>
                  <a:srgbClr val="0000CC"/>
                </a:solidFill>
                <a:latin typeface="微软雅黑" panose="020B0503020204020204" pitchFamily="34" charset="-122"/>
                <a:ea typeface="微软雅黑" panose="020B0503020204020204" pitchFamily="34" charset="-122"/>
              </a:rPr>
              <a:t>只读打开。</a:t>
            </a:r>
            <a:endParaRPr lang="zh-CN" altLang="en-US" sz="2400" dirty="0" smtClean="0">
              <a:solidFill>
                <a:srgbClr val="0000CC"/>
              </a:solidFill>
              <a:latin typeface="微软雅黑" panose="020B0503020204020204" pitchFamily="34" charset="-122"/>
              <a:ea typeface="微软雅黑" panose="020B0503020204020204" pitchFamily="34" charset="-122"/>
            </a:endParaRPr>
          </a:p>
          <a:p>
            <a:pPr marL="0" eaLnBrk="1" hangingPunct="1">
              <a:lnSpc>
                <a:spcPct val="150000"/>
              </a:lnSpc>
              <a:buFont typeface="Wingdings" panose="05000000000000000000" pitchFamily="2" charset="2"/>
              <a:buChar char="Ø"/>
            </a:pPr>
            <a:r>
              <a:rPr lang="en-US" altLang="zh-CN" sz="2400" dirty="0" smtClean="0">
                <a:solidFill>
                  <a:srgbClr val="FF0000"/>
                </a:solidFill>
                <a:latin typeface="微软雅黑" panose="020B0503020204020204" pitchFamily="34" charset="-122"/>
                <a:ea typeface="微软雅黑" panose="020B0503020204020204" pitchFamily="34" charset="-122"/>
              </a:rPr>
              <a:t> </a:t>
            </a:r>
            <a:r>
              <a:rPr lang="en-US" altLang="zh-CN" sz="2400" b="1" dirty="0" smtClean="0">
                <a:solidFill>
                  <a:srgbClr val="FF0000"/>
                </a:solidFill>
                <a:latin typeface="微软雅黑" panose="020B0503020204020204" pitchFamily="34" charset="-122"/>
                <a:ea typeface="微软雅黑" panose="020B0503020204020204" pitchFamily="34" charset="-122"/>
              </a:rPr>
              <a:t> O_WRONLY </a:t>
            </a:r>
            <a:r>
              <a:rPr lang="zh-CN" altLang="en-US" sz="2400" dirty="0" smtClean="0">
                <a:solidFill>
                  <a:srgbClr val="0000CC"/>
                </a:solidFill>
                <a:latin typeface="微软雅黑" panose="020B0503020204020204" pitchFamily="34" charset="-122"/>
                <a:ea typeface="微软雅黑" panose="020B0503020204020204" pitchFamily="34" charset="-122"/>
              </a:rPr>
              <a:t>只写打开。</a:t>
            </a:r>
            <a:endParaRPr lang="zh-CN" altLang="en-US" sz="2400" dirty="0" smtClean="0">
              <a:solidFill>
                <a:srgbClr val="0000CC"/>
              </a:solidFill>
              <a:latin typeface="微软雅黑" panose="020B0503020204020204" pitchFamily="34" charset="-122"/>
              <a:ea typeface="微软雅黑" panose="020B0503020204020204" pitchFamily="34" charset="-122"/>
            </a:endParaRPr>
          </a:p>
          <a:p>
            <a:pPr marL="0" eaLnBrk="1" hangingPunct="1">
              <a:lnSpc>
                <a:spcPct val="150000"/>
              </a:lnSpc>
              <a:buFont typeface="Wingdings" panose="05000000000000000000" pitchFamily="2" charset="2"/>
              <a:buChar char="Ø"/>
            </a:pPr>
            <a:r>
              <a:rPr lang="en-US" altLang="zh-CN" sz="2400" b="1" dirty="0" smtClean="0">
                <a:solidFill>
                  <a:srgbClr val="FF0000"/>
                </a:solidFill>
                <a:latin typeface="微软雅黑" panose="020B0503020204020204" pitchFamily="34" charset="-122"/>
                <a:ea typeface="微软雅黑" panose="020B0503020204020204" pitchFamily="34" charset="-122"/>
              </a:rPr>
              <a:t>  O_RDWR </a:t>
            </a:r>
            <a:r>
              <a:rPr lang="zh-CN" altLang="en-US" sz="2400" dirty="0" smtClean="0">
                <a:solidFill>
                  <a:srgbClr val="0000CC"/>
                </a:solidFill>
                <a:latin typeface="微软雅黑" panose="020B0503020204020204" pitchFamily="34" charset="-122"/>
                <a:ea typeface="微软雅黑" panose="020B0503020204020204" pitchFamily="34" charset="-122"/>
              </a:rPr>
              <a:t>读、写打开。</a:t>
            </a:r>
            <a:endParaRPr lang="en-US" altLang="zh-CN" sz="2400" dirty="0" smtClean="0">
              <a:solidFill>
                <a:srgbClr val="0000CC"/>
              </a:solidFill>
              <a:latin typeface="微软雅黑" panose="020B0503020204020204" pitchFamily="34" charset="-122"/>
              <a:ea typeface="微软雅黑" panose="020B0503020204020204" pitchFamily="34" charset="-122"/>
            </a:endParaRPr>
          </a:p>
          <a:p>
            <a:pPr marL="0" eaLnBrk="1" hangingPunct="1">
              <a:lnSpc>
                <a:spcPct val="150000"/>
              </a:lnSpc>
            </a:pPr>
            <a:r>
              <a:rPr lang="zh-CN" altLang="en-US" sz="2400" dirty="0" smtClean="0">
                <a:solidFill>
                  <a:srgbClr val="0000CC"/>
                </a:solidFill>
                <a:latin typeface="微软雅黑" panose="020B0503020204020204" pitchFamily="34" charset="-122"/>
                <a:ea typeface="微软雅黑" panose="020B0503020204020204" pitchFamily="34" charset="-122"/>
              </a:rPr>
              <a:t>      以上三个参数是互斥的，只能选一个</a:t>
            </a:r>
            <a:endParaRPr lang="en-US" altLang="zh-CN" sz="2400" dirty="0" smtClean="0">
              <a:solidFill>
                <a:srgbClr val="0000CC"/>
              </a:solidFill>
              <a:latin typeface="微软雅黑" panose="020B0503020204020204" pitchFamily="34" charset="-122"/>
              <a:ea typeface="微软雅黑" panose="020B0503020204020204" pitchFamily="34" charset="-122"/>
            </a:endParaRPr>
          </a:p>
          <a:p>
            <a:pPr marL="0" eaLnBrk="1" hangingPunct="1">
              <a:lnSpc>
                <a:spcPct val="150000"/>
              </a:lnSpc>
              <a:buFont typeface="Wingdings" panose="05000000000000000000" pitchFamily="2" charset="2"/>
              <a:buChar char="Ø"/>
            </a:pPr>
            <a:r>
              <a:rPr lang="en-US" altLang="zh-CN" sz="2400" dirty="0" smtClean="0">
                <a:solidFill>
                  <a:srgbClr val="0000CC"/>
                </a:solidFill>
                <a:latin typeface="微软雅黑" panose="020B0503020204020204" pitchFamily="34" charset="-122"/>
                <a:ea typeface="微软雅黑" panose="020B0503020204020204" pitchFamily="34" charset="-122"/>
              </a:rPr>
              <a:t> </a:t>
            </a:r>
            <a:r>
              <a:rPr lang="en-US" altLang="zh-CN" sz="2400" b="1" dirty="0" smtClean="0">
                <a:solidFill>
                  <a:srgbClr val="FF0000"/>
                </a:solidFill>
                <a:latin typeface="微软雅黑" panose="020B0503020204020204" pitchFamily="34" charset="-122"/>
                <a:ea typeface="微软雅黑" panose="020B0503020204020204" pitchFamily="34" charset="-122"/>
              </a:rPr>
              <a:t> O_APPEND </a:t>
            </a:r>
            <a:r>
              <a:rPr lang="zh-CN" altLang="en-US" sz="2400" dirty="0" smtClean="0">
                <a:solidFill>
                  <a:srgbClr val="0000CC"/>
                </a:solidFill>
                <a:latin typeface="微软雅黑" panose="020B0503020204020204" pitchFamily="34" charset="-122"/>
                <a:ea typeface="微软雅黑" panose="020B0503020204020204" pitchFamily="34" charset="-122"/>
              </a:rPr>
              <a:t>每次写时都加到文件的尾端。</a:t>
            </a:r>
            <a:endParaRPr lang="zh-CN" altLang="en-US" sz="2400" dirty="0" smtClean="0">
              <a:solidFill>
                <a:srgbClr val="0000CC"/>
              </a:solidFill>
              <a:latin typeface="微软雅黑" panose="020B0503020204020204" pitchFamily="34" charset="-122"/>
              <a:ea typeface="微软雅黑" panose="020B0503020204020204" pitchFamily="34" charset="-122"/>
            </a:endParaRPr>
          </a:p>
        </p:txBody>
      </p:sp>
      <p:sp>
        <p:nvSpPr>
          <p:cNvPr id="6" name="矩形 5"/>
          <p:cNvSpPr/>
          <p:nvPr/>
        </p:nvSpPr>
        <p:spPr>
          <a:xfrm>
            <a:off x="592082" y="1785915"/>
            <a:ext cx="8384769" cy="523220"/>
          </a:xfrm>
          <a:prstGeom prst="rect">
            <a:avLst/>
          </a:prstGeom>
        </p:spPr>
        <p:txBody>
          <a:bodyPr wrap="square">
            <a:spAutoFit/>
          </a:bodyPr>
          <a:lstStyle/>
          <a:p>
            <a:pPr marL="0" eaLnBrk="1" hangingPunct="1">
              <a:buFont typeface="Wingdings" panose="05000000000000000000" pitchFamily="2" charset="2"/>
              <a:buNone/>
            </a:pPr>
            <a:r>
              <a:rPr lang="en-US" altLang="zh-CN" b="1" dirty="0" err="1" smtClean="0">
                <a:solidFill>
                  <a:srgbClr val="FF0000"/>
                </a:solidFill>
                <a:latin typeface="+mj-lt"/>
                <a:ea typeface="+mn-ea"/>
              </a:rPr>
              <a:t>int</a:t>
            </a:r>
            <a:r>
              <a:rPr lang="en-US" altLang="zh-CN" b="1" dirty="0" smtClean="0">
                <a:solidFill>
                  <a:srgbClr val="FF0000"/>
                </a:solidFill>
                <a:latin typeface="+mj-lt"/>
                <a:ea typeface="+mn-ea"/>
              </a:rPr>
              <a:t> open(const char *pathname, </a:t>
            </a:r>
            <a:r>
              <a:rPr lang="en-US" altLang="zh-CN" b="1" dirty="0" err="1" smtClean="0">
                <a:solidFill>
                  <a:srgbClr val="FF0000"/>
                </a:solidFill>
                <a:latin typeface="+mj-lt"/>
                <a:ea typeface="+mn-ea"/>
              </a:rPr>
              <a:t>int</a:t>
            </a:r>
            <a:r>
              <a:rPr lang="en-US" altLang="zh-CN" b="1" dirty="0" smtClean="0">
                <a:solidFill>
                  <a:srgbClr val="FF0000"/>
                </a:solidFill>
                <a:latin typeface="+mj-lt"/>
                <a:ea typeface="+mn-ea"/>
              </a:rPr>
              <a:t> </a:t>
            </a:r>
            <a:r>
              <a:rPr lang="en-US" altLang="zh-CN" b="1" dirty="0" err="1" smtClean="0">
                <a:solidFill>
                  <a:srgbClr val="FF0000"/>
                </a:solidFill>
                <a:latin typeface="+mj-lt"/>
                <a:ea typeface="+mn-ea"/>
              </a:rPr>
              <a:t>oflag</a:t>
            </a:r>
            <a:r>
              <a:rPr lang="en-US" altLang="zh-CN" b="1" dirty="0" smtClean="0">
                <a:solidFill>
                  <a:srgbClr val="FF0000"/>
                </a:solidFill>
                <a:latin typeface="+mj-lt"/>
                <a:ea typeface="+mn-ea"/>
              </a:rPr>
              <a:t>, </a:t>
            </a:r>
            <a:r>
              <a:rPr lang="en-US" altLang="zh-CN" b="1" dirty="0" err="1" smtClean="0">
                <a:solidFill>
                  <a:srgbClr val="FF0000"/>
                </a:solidFill>
                <a:latin typeface="+mj-lt"/>
                <a:ea typeface="+mn-ea"/>
              </a:rPr>
              <a:t>int</a:t>
            </a:r>
            <a:r>
              <a:rPr lang="en-US" altLang="zh-CN" b="1" dirty="0" smtClean="0">
                <a:solidFill>
                  <a:srgbClr val="FF0000"/>
                </a:solidFill>
                <a:latin typeface="+mj-lt"/>
                <a:ea typeface="+mn-ea"/>
              </a:rPr>
              <a:t> perms ) ;</a:t>
            </a:r>
            <a:endParaRPr lang="en-US" altLang="zh-CN" b="1" dirty="0" smtClean="0">
              <a:solidFill>
                <a:srgbClr val="FF0000"/>
              </a:solidFill>
              <a:latin typeface="+mj-lt"/>
              <a:ea typeface="+mn-ea"/>
            </a:endParaRPr>
          </a:p>
        </p:txBody>
      </p:sp>
      <p:sp>
        <p:nvSpPr>
          <p:cNvPr id="7" name="AutoShape 9"/>
          <p:cNvSpPr>
            <a:spLocks noChangeArrowheads="1"/>
          </p:cNvSpPr>
          <p:nvPr/>
        </p:nvSpPr>
        <p:spPr bwMode="auto">
          <a:xfrm>
            <a:off x="285720" y="1202803"/>
            <a:ext cx="2789247" cy="511685"/>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lgn="ctr">
              <a:defRPr/>
            </a:pPr>
            <a:r>
              <a:rPr kumimoji="0" lang="en-US" altLang="zh-CN" sz="2400" b="1" kern="10" dirty="0" smtClean="0">
                <a:solidFill>
                  <a:schemeClr val="tx1"/>
                </a:solidFill>
                <a:latin typeface="宋体" panose="02010600030101010101" pitchFamily="2" charset="-122"/>
              </a:rPr>
              <a:t>1</a:t>
            </a:r>
            <a:r>
              <a:rPr lang="zh-CN" altLang="en-US" sz="2400" b="1" kern="10" dirty="0" smtClean="0">
                <a:solidFill>
                  <a:schemeClr val="tx1"/>
                </a:solidFill>
                <a:latin typeface="宋体" panose="02010600030101010101" pitchFamily="2" charset="-122"/>
              </a:rPr>
              <a:t>、</a:t>
            </a:r>
            <a:r>
              <a:rPr kumimoji="0" lang="en-US" altLang="zh-CN" sz="2400" b="1" kern="10" dirty="0" smtClean="0">
                <a:solidFill>
                  <a:schemeClr val="tx1"/>
                </a:solidFill>
                <a:latin typeface="宋体" panose="02010600030101010101" pitchFamily="2" charset="-122"/>
              </a:rPr>
              <a:t>open</a:t>
            </a:r>
            <a:r>
              <a:rPr kumimoji="0" lang="zh-CN" altLang="en-US" sz="2400" b="1" kern="10" dirty="0" smtClean="0">
                <a:solidFill>
                  <a:schemeClr val="tx1"/>
                </a:solidFill>
                <a:latin typeface="宋体" panose="02010600030101010101" pitchFamily="2" charset="-122"/>
              </a:rPr>
              <a:t>函数</a:t>
            </a:r>
            <a:endParaRPr kumimoji="0" lang="zh-CN" altLang="en-US" sz="2400" b="1" kern="10" dirty="0">
              <a:solidFill>
                <a:schemeClr val="tx1"/>
              </a:solidFill>
              <a:latin typeface="宋体" panose="02010600030101010101" pitchFamily="2" charset="-122"/>
            </a:endParaRPr>
          </a:p>
        </p:txBody>
      </p:sp>
      <p:sp>
        <p:nvSpPr>
          <p:cNvPr id="8" name="Rectangle 2"/>
          <p:cNvSpPr>
            <a:spLocks noChangeArrowheads="1"/>
          </p:cNvSpPr>
          <p:nvPr/>
        </p:nvSpPr>
        <p:spPr bwMode="auto">
          <a:xfrm>
            <a:off x="428596" y="428604"/>
            <a:ext cx="5786478" cy="563562"/>
          </a:xfrm>
          <a:prstGeom prst="rect">
            <a:avLst/>
          </a:prstGeom>
          <a:noFill/>
          <a:ln w="9525">
            <a:noFill/>
            <a:miter lim="800000"/>
          </a:ln>
          <a:effectLst/>
        </p:spPr>
        <p:txBody>
          <a:bodyPr anchor="ctr"/>
          <a:lstStyle/>
          <a:p>
            <a:r>
              <a:rPr lang="en-US" altLang="zh-CN" b="1" dirty="0">
                <a:solidFill>
                  <a:srgbClr val="0000CC"/>
                </a:solidFill>
                <a:latin typeface="微软雅黑" panose="020B0503020204020204" pitchFamily="34" charset="-122"/>
                <a:ea typeface="微软雅黑" panose="020B0503020204020204" pitchFamily="34" charset="-122"/>
              </a:rPr>
              <a:t>6.1.2 open</a:t>
            </a:r>
            <a:r>
              <a:rPr lang="zh-CN" altLang="en-US" b="1" dirty="0">
                <a:solidFill>
                  <a:srgbClr val="0000CC"/>
                </a:solidFill>
                <a:latin typeface="微软雅黑" panose="020B0503020204020204" pitchFamily="34" charset="-122"/>
                <a:ea typeface="微软雅黑" panose="020B0503020204020204" pitchFamily="34" charset="-122"/>
              </a:rPr>
              <a:t>、</a:t>
            </a:r>
            <a:r>
              <a:rPr lang="en-US" altLang="zh-CN" b="1" dirty="0">
                <a:solidFill>
                  <a:srgbClr val="0000CC"/>
                </a:solidFill>
                <a:latin typeface="微软雅黑" panose="020B0503020204020204" pitchFamily="34" charset="-122"/>
                <a:ea typeface="微软雅黑" panose="020B0503020204020204" pitchFamily="34" charset="-122"/>
              </a:rPr>
              <a:t>create</a:t>
            </a:r>
            <a:r>
              <a:rPr lang="zh-CN" altLang="en-US" b="1" dirty="0">
                <a:solidFill>
                  <a:srgbClr val="0000CC"/>
                </a:solidFill>
                <a:latin typeface="微软雅黑" panose="020B0503020204020204" pitchFamily="34" charset="-122"/>
                <a:ea typeface="微软雅黑" panose="020B0503020204020204" pitchFamily="34" charset="-122"/>
              </a:rPr>
              <a:t>、</a:t>
            </a:r>
            <a:r>
              <a:rPr lang="en-US" altLang="zh-CN" b="1" dirty="0">
                <a:solidFill>
                  <a:srgbClr val="0000CC"/>
                </a:solidFill>
                <a:latin typeface="微软雅黑" panose="020B0503020204020204" pitchFamily="34" charset="-122"/>
                <a:ea typeface="微软雅黑" panose="020B0503020204020204" pitchFamily="34" charset="-122"/>
              </a:rPr>
              <a:t>close</a:t>
            </a:r>
            <a:r>
              <a:rPr lang="zh-CN" altLang="en-US" b="1" dirty="0">
                <a:solidFill>
                  <a:srgbClr val="0000CC"/>
                </a:solidFill>
                <a:latin typeface="微软雅黑" panose="020B0503020204020204" pitchFamily="34" charset="-122"/>
                <a:ea typeface="微软雅黑" panose="020B0503020204020204" pitchFamily="34" charset="-122"/>
              </a:rPr>
              <a:t>函数</a:t>
            </a:r>
            <a:endParaRPr lang="zh-CN" altLang="en-US" b="1" dirty="0">
              <a:solidFill>
                <a:srgbClr val="0000CC"/>
              </a:solidFill>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83FB08AE-51F4-4D6B-A009-43D54C68F02F}" type="datetime10">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2081" y="2380561"/>
            <a:ext cx="8384769" cy="3970318"/>
          </a:xfrm>
          <a:prstGeom prst="rect">
            <a:avLst/>
          </a:prstGeom>
        </p:spPr>
        <p:txBody>
          <a:bodyPr wrap="square">
            <a:spAutoFit/>
          </a:bodyPr>
          <a:lstStyle/>
          <a:p>
            <a:pPr marL="0" eaLnBrk="1" hangingPunct="1">
              <a:lnSpc>
                <a:spcPct val="150000"/>
              </a:lnSpc>
              <a:buFont typeface="Wingdings" panose="05000000000000000000" pitchFamily="2" charset="2"/>
              <a:buChar char="Ø"/>
            </a:pPr>
            <a:r>
              <a:rPr lang="en-US" altLang="zh-CN" sz="2400" b="1" dirty="0">
                <a:solidFill>
                  <a:srgbClr val="FF0000"/>
                </a:solidFill>
                <a:latin typeface="微软雅黑" panose="020B0503020204020204" pitchFamily="34" charset="-122"/>
                <a:ea typeface="微软雅黑" panose="020B0503020204020204" pitchFamily="34" charset="-122"/>
              </a:rPr>
              <a:t> O_CREAT </a:t>
            </a:r>
            <a:r>
              <a:rPr lang="zh-CN" altLang="en-US" sz="2400" dirty="0">
                <a:solidFill>
                  <a:srgbClr val="0000CC"/>
                </a:solidFill>
                <a:latin typeface="微软雅黑" panose="020B0503020204020204" pitchFamily="34" charset="-122"/>
                <a:ea typeface="微软雅黑" panose="020B0503020204020204" pitchFamily="34" charset="-122"/>
              </a:rPr>
              <a:t>若此文件不存在则创建它。使用此选择项时，需同时说明第三个参数</a:t>
            </a:r>
            <a:r>
              <a:rPr lang="en-US" altLang="zh-CN" sz="2400" dirty="0">
                <a:solidFill>
                  <a:srgbClr val="0000CC"/>
                </a:solidFill>
                <a:latin typeface="微软雅黑" panose="020B0503020204020204" pitchFamily="34" charset="-122"/>
                <a:ea typeface="微软雅黑" panose="020B0503020204020204" pitchFamily="34" charset="-122"/>
              </a:rPr>
              <a:t>mode</a:t>
            </a:r>
            <a:r>
              <a:rPr lang="zh-CN" altLang="en-US" sz="2400" dirty="0">
                <a:solidFill>
                  <a:srgbClr val="0000CC"/>
                </a:solidFill>
                <a:latin typeface="微软雅黑" panose="020B0503020204020204" pitchFamily="34" charset="-122"/>
                <a:ea typeface="微软雅黑" panose="020B0503020204020204" pitchFamily="34" charset="-122"/>
              </a:rPr>
              <a:t>，用其说明该新文件的存取许可权限</a:t>
            </a:r>
            <a:r>
              <a:rPr lang="zh-CN" altLang="en-US" sz="2400" dirty="0" smtClean="0">
                <a:solidFill>
                  <a:srgbClr val="0000CC"/>
                </a:solidFill>
                <a:latin typeface="微软雅黑" panose="020B0503020204020204" pitchFamily="34" charset="-122"/>
                <a:ea typeface="微软雅黑" panose="020B0503020204020204" pitchFamily="34" charset="-122"/>
              </a:rPr>
              <a:t>。</a:t>
            </a:r>
            <a:r>
              <a:rPr lang="en-US" altLang="zh-CN" sz="2400" b="1" dirty="0" smtClean="0">
                <a:solidFill>
                  <a:srgbClr val="0000CC"/>
                </a:solidFill>
                <a:latin typeface="微软雅黑" panose="020B0503020204020204" pitchFamily="34" charset="-122"/>
                <a:ea typeface="微软雅黑" panose="020B0503020204020204" pitchFamily="34" charset="-122"/>
              </a:rPr>
              <a:t> </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pPr marL="0" eaLnBrk="1" hangingPunct="1">
              <a:lnSpc>
                <a:spcPct val="150000"/>
              </a:lnSpc>
              <a:buFont typeface="Wingdings" panose="05000000000000000000" pitchFamily="2" charset="2"/>
              <a:buChar char="Ø"/>
            </a:pPr>
            <a:r>
              <a:rPr lang="en-US" altLang="zh-CN" sz="2400" b="1" dirty="0" smtClean="0">
                <a:solidFill>
                  <a:srgbClr val="FF0000"/>
                </a:solidFill>
                <a:latin typeface="微软雅黑" panose="020B0503020204020204" pitchFamily="34" charset="-122"/>
                <a:ea typeface="微软雅黑" panose="020B0503020204020204" pitchFamily="34" charset="-122"/>
              </a:rPr>
              <a:t>O_TRUNC</a:t>
            </a:r>
            <a:r>
              <a:rPr lang="en-US" altLang="zh-CN" sz="2400" b="1" dirty="0" smtClean="0">
                <a:solidFill>
                  <a:srgbClr val="0000CC"/>
                </a:solidFill>
                <a:latin typeface="微软雅黑" panose="020B0503020204020204" pitchFamily="34" charset="-122"/>
                <a:ea typeface="微软雅黑" panose="020B0503020204020204" pitchFamily="34" charset="-122"/>
              </a:rPr>
              <a:t> </a:t>
            </a:r>
            <a:r>
              <a:rPr lang="zh-CN" altLang="en-US" sz="2400" dirty="0" smtClean="0">
                <a:solidFill>
                  <a:srgbClr val="0000CC"/>
                </a:solidFill>
                <a:latin typeface="微软雅黑" panose="020B0503020204020204" pitchFamily="34" charset="-122"/>
                <a:ea typeface="微软雅黑" panose="020B0503020204020204" pitchFamily="34" charset="-122"/>
              </a:rPr>
              <a:t>如果此文件存在，而且为只读或只写成功打开，则将其长度截短为</a:t>
            </a:r>
            <a:r>
              <a:rPr lang="en-US" altLang="zh-CN" sz="2400" dirty="0" smtClean="0">
                <a:solidFill>
                  <a:srgbClr val="0000CC"/>
                </a:solidFill>
                <a:latin typeface="微软雅黑" panose="020B0503020204020204" pitchFamily="34" charset="-122"/>
                <a:ea typeface="微软雅黑" panose="020B0503020204020204" pitchFamily="34" charset="-122"/>
              </a:rPr>
              <a:t>0</a:t>
            </a:r>
            <a:r>
              <a:rPr lang="zh-CN" altLang="en-US" sz="2400" dirty="0" smtClean="0">
                <a:solidFill>
                  <a:srgbClr val="0000CC"/>
                </a:solidFill>
                <a:latin typeface="微软雅黑" panose="020B0503020204020204" pitchFamily="34" charset="-122"/>
                <a:ea typeface="微软雅黑" panose="020B0503020204020204" pitchFamily="34" charset="-122"/>
              </a:rPr>
              <a:t>。</a:t>
            </a:r>
            <a:endParaRPr lang="zh-CN" altLang="en-US" sz="2400" dirty="0" smtClean="0">
              <a:solidFill>
                <a:srgbClr val="0000CC"/>
              </a:solidFill>
              <a:latin typeface="微软雅黑" panose="020B0503020204020204" pitchFamily="34" charset="-122"/>
              <a:ea typeface="微软雅黑" panose="020B0503020204020204" pitchFamily="34" charset="-122"/>
            </a:endParaRPr>
          </a:p>
          <a:p>
            <a:pPr marL="0" eaLnBrk="1" hangingPunct="1">
              <a:lnSpc>
                <a:spcPct val="150000"/>
              </a:lnSpc>
              <a:buFont typeface="Wingdings" panose="05000000000000000000" pitchFamily="2" charset="2"/>
              <a:buChar char="Ø"/>
            </a:pPr>
            <a:r>
              <a:rPr lang="en-US" altLang="zh-CN" sz="2400" b="1" dirty="0" smtClean="0">
                <a:solidFill>
                  <a:srgbClr val="FF0000"/>
                </a:solidFill>
                <a:latin typeface="微软雅黑" panose="020B0503020204020204" pitchFamily="34" charset="-122"/>
                <a:ea typeface="微软雅黑" panose="020B0503020204020204" pitchFamily="34" charset="-122"/>
              </a:rPr>
              <a:t>  </a:t>
            </a:r>
            <a:r>
              <a:rPr lang="en-US" altLang="zh-CN" sz="2400" b="1" dirty="0">
                <a:solidFill>
                  <a:srgbClr val="FF0000"/>
                </a:solidFill>
                <a:latin typeface="微软雅黑" panose="020B0503020204020204" pitchFamily="34" charset="-122"/>
                <a:ea typeface="微软雅黑" panose="020B0503020204020204" pitchFamily="34" charset="-122"/>
              </a:rPr>
              <a:t> O_EXCL </a:t>
            </a:r>
            <a:r>
              <a:rPr lang="zh-CN" altLang="en-US" sz="2400" dirty="0" smtClean="0">
                <a:solidFill>
                  <a:srgbClr val="0000CC"/>
                </a:solidFill>
                <a:latin typeface="微软雅黑" panose="020B0503020204020204" pitchFamily="34" charset="-122"/>
                <a:ea typeface="微软雅黑" panose="020B0503020204020204" pitchFamily="34" charset="-122"/>
              </a:rPr>
              <a:t>如果使用本参数，</a:t>
            </a:r>
            <a:r>
              <a:rPr lang="zh-CN" altLang="en-US" sz="2400" dirty="0">
                <a:solidFill>
                  <a:srgbClr val="0000CC"/>
                </a:solidFill>
                <a:latin typeface="微软雅黑" panose="020B0503020204020204" pitchFamily="34" charset="-122"/>
                <a:ea typeface="微软雅黑" panose="020B0503020204020204" pitchFamily="34" charset="-122"/>
              </a:rPr>
              <a:t>而文件已经存在，则出错。这可测试一个文件是否存在，如果不存在则创建此文件。</a:t>
            </a:r>
            <a:endParaRPr lang="en-US" altLang="zh-CN" sz="2400" dirty="0" smtClean="0">
              <a:solidFill>
                <a:srgbClr val="0000CC"/>
              </a:solidFill>
              <a:latin typeface="微软雅黑" panose="020B0503020204020204" pitchFamily="34" charset="-122"/>
              <a:ea typeface="微软雅黑" panose="020B0503020204020204" pitchFamily="34" charset="-122"/>
            </a:endParaRPr>
          </a:p>
        </p:txBody>
      </p:sp>
      <p:sp>
        <p:nvSpPr>
          <p:cNvPr id="7" name="AutoShape 9"/>
          <p:cNvSpPr>
            <a:spLocks noChangeArrowheads="1"/>
          </p:cNvSpPr>
          <p:nvPr/>
        </p:nvSpPr>
        <p:spPr bwMode="auto">
          <a:xfrm>
            <a:off x="285720" y="1202803"/>
            <a:ext cx="2789247" cy="511685"/>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lgn="ctr">
              <a:defRPr/>
            </a:pPr>
            <a:r>
              <a:rPr kumimoji="0" lang="en-US" altLang="zh-CN" sz="2400" b="1" kern="10" dirty="0" smtClean="0">
                <a:solidFill>
                  <a:schemeClr val="tx1"/>
                </a:solidFill>
                <a:latin typeface="宋体" panose="02010600030101010101" pitchFamily="2" charset="-122"/>
              </a:rPr>
              <a:t>1</a:t>
            </a:r>
            <a:r>
              <a:rPr lang="zh-CN" altLang="en-US" sz="2400" b="1" kern="10" dirty="0" smtClean="0">
                <a:solidFill>
                  <a:schemeClr val="tx1"/>
                </a:solidFill>
                <a:latin typeface="宋体" panose="02010600030101010101" pitchFamily="2" charset="-122"/>
              </a:rPr>
              <a:t>、</a:t>
            </a:r>
            <a:r>
              <a:rPr kumimoji="0" lang="en-US" altLang="zh-CN" sz="2400" b="1" kern="10" dirty="0" smtClean="0">
                <a:solidFill>
                  <a:schemeClr val="tx1"/>
                </a:solidFill>
                <a:latin typeface="宋体" panose="02010600030101010101" pitchFamily="2" charset="-122"/>
              </a:rPr>
              <a:t>open</a:t>
            </a:r>
            <a:r>
              <a:rPr kumimoji="0" lang="zh-CN" altLang="en-US" sz="2400" b="1" kern="10" dirty="0" smtClean="0">
                <a:solidFill>
                  <a:schemeClr val="tx1"/>
                </a:solidFill>
                <a:latin typeface="宋体" panose="02010600030101010101" pitchFamily="2" charset="-122"/>
              </a:rPr>
              <a:t>函数</a:t>
            </a:r>
            <a:endParaRPr kumimoji="0" lang="zh-CN" altLang="en-US" sz="2400" b="1" kern="10" dirty="0">
              <a:solidFill>
                <a:schemeClr val="tx1"/>
              </a:solidFill>
              <a:latin typeface="宋体" panose="02010600030101010101" pitchFamily="2" charset="-122"/>
            </a:endParaRPr>
          </a:p>
        </p:txBody>
      </p:sp>
      <p:sp>
        <p:nvSpPr>
          <p:cNvPr id="8" name="Rectangle 2"/>
          <p:cNvSpPr>
            <a:spLocks noChangeArrowheads="1"/>
          </p:cNvSpPr>
          <p:nvPr/>
        </p:nvSpPr>
        <p:spPr bwMode="auto">
          <a:xfrm>
            <a:off x="428596" y="428604"/>
            <a:ext cx="5786478" cy="563562"/>
          </a:xfrm>
          <a:prstGeom prst="rect">
            <a:avLst/>
          </a:prstGeom>
          <a:noFill/>
          <a:ln w="9525">
            <a:noFill/>
            <a:miter lim="800000"/>
          </a:ln>
          <a:effectLst/>
        </p:spPr>
        <p:txBody>
          <a:bodyPr anchor="ctr"/>
          <a:lstStyle/>
          <a:p>
            <a:r>
              <a:rPr lang="en-US" altLang="zh-CN" b="1" dirty="0">
                <a:solidFill>
                  <a:srgbClr val="0000CC"/>
                </a:solidFill>
                <a:latin typeface="微软雅黑" panose="020B0503020204020204" pitchFamily="34" charset="-122"/>
                <a:ea typeface="微软雅黑" panose="020B0503020204020204" pitchFamily="34" charset="-122"/>
              </a:rPr>
              <a:t>6.1.2 open</a:t>
            </a:r>
            <a:r>
              <a:rPr lang="zh-CN" altLang="en-US" b="1" dirty="0">
                <a:solidFill>
                  <a:srgbClr val="0000CC"/>
                </a:solidFill>
                <a:latin typeface="微软雅黑" panose="020B0503020204020204" pitchFamily="34" charset="-122"/>
                <a:ea typeface="微软雅黑" panose="020B0503020204020204" pitchFamily="34" charset="-122"/>
              </a:rPr>
              <a:t>、</a:t>
            </a:r>
            <a:r>
              <a:rPr lang="en-US" altLang="zh-CN" b="1" dirty="0">
                <a:solidFill>
                  <a:srgbClr val="0000CC"/>
                </a:solidFill>
                <a:latin typeface="微软雅黑" panose="020B0503020204020204" pitchFamily="34" charset="-122"/>
                <a:ea typeface="微软雅黑" panose="020B0503020204020204" pitchFamily="34" charset="-122"/>
              </a:rPr>
              <a:t>create</a:t>
            </a:r>
            <a:r>
              <a:rPr lang="zh-CN" altLang="en-US" b="1" dirty="0">
                <a:solidFill>
                  <a:srgbClr val="0000CC"/>
                </a:solidFill>
                <a:latin typeface="微软雅黑" panose="020B0503020204020204" pitchFamily="34" charset="-122"/>
                <a:ea typeface="微软雅黑" panose="020B0503020204020204" pitchFamily="34" charset="-122"/>
              </a:rPr>
              <a:t>、</a:t>
            </a:r>
            <a:r>
              <a:rPr lang="en-US" altLang="zh-CN" b="1" dirty="0">
                <a:solidFill>
                  <a:srgbClr val="0000CC"/>
                </a:solidFill>
                <a:latin typeface="微软雅黑" panose="020B0503020204020204" pitchFamily="34" charset="-122"/>
                <a:ea typeface="微软雅黑" panose="020B0503020204020204" pitchFamily="34" charset="-122"/>
              </a:rPr>
              <a:t>close</a:t>
            </a:r>
            <a:r>
              <a:rPr lang="zh-CN" altLang="en-US" b="1" dirty="0">
                <a:solidFill>
                  <a:srgbClr val="0000CC"/>
                </a:solidFill>
                <a:latin typeface="微软雅黑" panose="020B0503020204020204" pitchFamily="34" charset="-122"/>
                <a:ea typeface="微软雅黑" panose="020B0503020204020204" pitchFamily="34" charset="-122"/>
              </a:rPr>
              <a:t>函数</a:t>
            </a:r>
            <a:endParaRPr lang="zh-CN" altLang="en-US" b="1" dirty="0">
              <a:solidFill>
                <a:srgbClr val="0000CC"/>
              </a:solidFill>
              <a:latin typeface="微软雅黑" panose="020B0503020204020204" pitchFamily="34" charset="-122"/>
              <a:ea typeface="微软雅黑" panose="020B0503020204020204" pitchFamily="34" charset="-122"/>
            </a:endParaRPr>
          </a:p>
        </p:txBody>
      </p:sp>
      <p:sp>
        <p:nvSpPr>
          <p:cNvPr id="9" name="矩形 8"/>
          <p:cNvSpPr/>
          <p:nvPr/>
        </p:nvSpPr>
        <p:spPr>
          <a:xfrm>
            <a:off x="592082" y="1785915"/>
            <a:ext cx="8384769" cy="523220"/>
          </a:xfrm>
          <a:prstGeom prst="rect">
            <a:avLst/>
          </a:prstGeom>
        </p:spPr>
        <p:txBody>
          <a:bodyPr wrap="square">
            <a:spAutoFit/>
          </a:bodyPr>
          <a:lstStyle/>
          <a:p>
            <a:pPr marL="0" eaLnBrk="1" hangingPunct="1">
              <a:buFont typeface="Wingdings" panose="05000000000000000000" pitchFamily="2" charset="2"/>
              <a:buNone/>
            </a:pPr>
            <a:r>
              <a:rPr lang="en-US" altLang="zh-CN" b="1" dirty="0" err="1" smtClean="0">
                <a:solidFill>
                  <a:srgbClr val="FF0000"/>
                </a:solidFill>
                <a:latin typeface="+mj-lt"/>
                <a:ea typeface="+mn-ea"/>
              </a:rPr>
              <a:t>int</a:t>
            </a:r>
            <a:r>
              <a:rPr lang="en-US" altLang="zh-CN" b="1" dirty="0" smtClean="0">
                <a:solidFill>
                  <a:srgbClr val="FF0000"/>
                </a:solidFill>
                <a:latin typeface="+mj-lt"/>
                <a:ea typeface="+mn-ea"/>
              </a:rPr>
              <a:t> open(const char *pathname, </a:t>
            </a:r>
            <a:r>
              <a:rPr lang="en-US" altLang="zh-CN" b="1" dirty="0" err="1" smtClean="0">
                <a:solidFill>
                  <a:srgbClr val="FF0000"/>
                </a:solidFill>
                <a:latin typeface="+mj-lt"/>
                <a:ea typeface="+mn-ea"/>
              </a:rPr>
              <a:t>int</a:t>
            </a:r>
            <a:r>
              <a:rPr lang="en-US" altLang="zh-CN" b="1" dirty="0" smtClean="0">
                <a:solidFill>
                  <a:srgbClr val="FF0000"/>
                </a:solidFill>
                <a:latin typeface="+mj-lt"/>
                <a:ea typeface="+mn-ea"/>
              </a:rPr>
              <a:t> </a:t>
            </a:r>
            <a:r>
              <a:rPr lang="en-US" altLang="zh-CN" b="1" dirty="0" err="1" smtClean="0">
                <a:solidFill>
                  <a:srgbClr val="FF0000"/>
                </a:solidFill>
                <a:latin typeface="+mj-lt"/>
                <a:ea typeface="+mn-ea"/>
              </a:rPr>
              <a:t>oflag</a:t>
            </a:r>
            <a:r>
              <a:rPr lang="en-US" altLang="zh-CN" b="1" dirty="0" smtClean="0">
                <a:solidFill>
                  <a:srgbClr val="FF0000"/>
                </a:solidFill>
                <a:latin typeface="+mj-lt"/>
                <a:ea typeface="+mn-ea"/>
              </a:rPr>
              <a:t>, </a:t>
            </a:r>
            <a:r>
              <a:rPr lang="en-US" altLang="zh-CN" b="1" dirty="0" err="1" smtClean="0">
                <a:solidFill>
                  <a:srgbClr val="FF0000"/>
                </a:solidFill>
                <a:latin typeface="+mj-lt"/>
                <a:ea typeface="+mn-ea"/>
              </a:rPr>
              <a:t>int</a:t>
            </a:r>
            <a:r>
              <a:rPr lang="en-US" altLang="zh-CN" b="1" dirty="0" smtClean="0">
                <a:solidFill>
                  <a:srgbClr val="FF0000"/>
                </a:solidFill>
                <a:latin typeface="+mj-lt"/>
                <a:ea typeface="+mn-ea"/>
              </a:rPr>
              <a:t> perms ) ;</a:t>
            </a:r>
            <a:endParaRPr lang="en-US" altLang="zh-CN" b="1" dirty="0" smtClean="0">
              <a:solidFill>
                <a:srgbClr val="FF0000"/>
              </a:solidFill>
              <a:latin typeface="+mj-lt"/>
              <a:ea typeface="+mn-ea"/>
            </a:endParaRPr>
          </a:p>
        </p:txBody>
      </p:sp>
      <p:sp>
        <p:nvSpPr>
          <p:cNvPr id="2" name="日期占位符 1"/>
          <p:cNvSpPr>
            <a:spLocks noGrp="1"/>
          </p:cNvSpPr>
          <p:nvPr>
            <p:ph type="dt" sz="half" idx="10"/>
          </p:nvPr>
        </p:nvSpPr>
        <p:spPr/>
        <p:txBody>
          <a:bodyPr/>
          <a:lstStyle/>
          <a:p>
            <a:pPr>
              <a:defRPr/>
            </a:pPr>
            <a:fld id="{357E41D2-FDCC-437A-9F66-CAACAD1101AE}" type="datetime10">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9"/>
          <p:cNvSpPr>
            <a:spLocks noChangeArrowheads="1"/>
          </p:cNvSpPr>
          <p:nvPr/>
        </p:nvSpPr>
        <p:spPr bwMode="auto">
          <a:xfrm>
            <a:off x="285720" y="1202803"/>
            <a:ext cx="2789247" cy="511685"/>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lgn="ctr">
              <a:defRPr/>
            </a:pPr>
            <a:r>
              <a:rPr lang="en-US" altLang="zh-CN" sz="2400" b="1" kern="10" dirty="0" smtClean="0">
                <a:solidFill>
                  <a:schemeClr val="tx1"/>
                </a:solidFill>
                <a:latin typeface="宋体" panose="02010600030101010101" pitchFamily="2" charset="-122"/>
              </a:rPr>
              <a:t>2</a:t>
            </a:r>
            <a:r>
              <a:rPr lang="zh-CN" altLang="en-US" sz="2400" b="1" kern="10" dirty="0" smtClean="0">
                <a:solidFill>
                  <a:schemeClr val="tx1"/>
                </a:solidFill>
                <a:latin typeface="宋体" panose="02010600030101010101" pitchFamily="2" charset="-122"/>
              </a:rPr>
              <a:t>、</a:t>
            </a:r>
            <a:r>
              <a:rPr lang="en-US" altLang="zh-CN" sz="2400" b="1" kern="10" dirty="0" smtClean="0">
                <a:solidFill>
                  <a:schemeClr val="tx1"/>
                </a:solidFill>
                <a:latin typeface="宋体" panose="02010600030101010101" pitchFamily="2" charset="-122"/>
              </a:rPr>
              <a:t>create</a:t>
            </a:r>
            <a:r>
              <a:rPr kumimoji="0" lang="zh-CN" altLang="en-US" sz="2400" b="1" kern="10" dirty="0" smtClean="0">
                <a:solidFill>
                  <a:schemeClr val="tx1"/>
                </a:solidFill>
                <a:latin typeface="宋体" panose="02010600030101010101" pitchFamily="2" charset="-122"/>
              </a:rPr>
              <a:t>函数</a:t>
            </a:r>
            <a:endParaRPr kumimoji="0" lang="zh-CN" altLang="en-US" sz="2400" b="1" kern="10" dirty="0">
              <a:solidFill>
                <a:schemeClr val="tx1"/>
              </a:solidFill>
              <a:latin typeface="宋体" panose="02010600030101010101" pitchFamily="2" charset="-122"/>
            </a:endParaRPr>
          </a:p>
        </p:txBody>
      </p:sp>
      <p:sp>
        <p:nvSpPr>
          <p:cNvPr id="8" name="矩形 7"/>
          <p:cNvSpPr/>
          <p:nvPr/>
        </p:nvSpPr>
        <p:spPr>
          <a:xfrm>
            <a:off x="285720" y="1895454"/>
            <a:ext cx="8709193" cy="4453527"/>
          </a:xfrm>
          <a:prstGeom prst="rect">
            <a:avLst/>
          </a:prstGeom>
        </p:spPr>
        <p:txBody>
          <a:bodyPr wrap="square">
            <a:spAutoFit/>
          </a:bodyPr>
          <a:lstStyle/>
          <a:p>
            <a:pPr marL="0" eaLnBrk="1" hangingPunct="1">
              <a:lnSpc>
                <a:spcPct val="130000"/>
              </a:lnSpc>
              <a:buFont typeface="Wingdings" panose="05000000000000000000" pitchFamily="2" charset="2"/>
              <a:buNone/>
            </a:pPr>
            <a:r>
              <a:rPr lang="en-US" altLang="zh-CN" sz="2000" dirty="0" err="1" smtClean="0">
                <a:solidFill>
                  <a:srgbClr val="0000CC"/>
                </a:solidFill>
                <a:latin typeface="微软雅黑" panose="020B0503020204020204" pitchFamily="34" charset="-122"/>
                <a:ea typeface="微软雅黑" panose="020B0503020204020204" pitchFamily="34" charset="-122"/>
              </a:rPr>
              <a:t>creat</a:t>
            </a:r>
            <a:r>
              <a:rPr lang="zh-CN" altLang="en-US" sz="2000" dirty="0" smtClean="0">
                <a:solidFill>
                  <a:srgbClr val="0000CC"/>
                </a:solidFill>
                <a:latin typeface="微软雅黑" panose="020B0503020204020204" pitchFamily="34" charset="-122"/>
                <a:ea typeface="微软雅黑" panose="020B0503020204020204" pitchFamily="34" charset="-122"/>
              </a:rPr>
              <a:t>以只写方式创建一个文件，若文件已经存在，则把它清空为</a:t>
            </a:r>
            <a:r>
              <a:rPr lang="en-US" altLang="zh-CN" sz="2000" dirty="0" smtClean="0">
                <a:solidFill>
                  <a:srgbClr val="0000CC"/>
                </a:solidFill>
                <a:latin typeface="微软雅黑" panose="020B0503020204020204" pitchFamily="34" charset="-122"/>
                <a:ea typeface="微软雅黑" panose="020B0503020204020204" pitchFamily="34" charset="-122"/>
              </a:rPr>
              <a:t>0</a:t>
            </a:r>
            <a:endParaRPr lang="zh-CN" altLang="en-US" sz="2000" dirty="0" smtClean="0">
              <a:solidFill>
                <a:srgbClr val="0000CC"/>
              </a:solidFill>
              <a:latin typeface="微软雅黑" panose="020B0503020204020204" pitchFamily="34" charset="-122"/>
              <a:ea typeface="微软雅黑" panose="020B0503020204020204" pitchFamily="34" charset="-122"/>
            </a:endParaRPr>
          </a:p>
          <a:p>
            <a:pPr marL="0" eaLnBrk="1" hangingPunct="1">
              <a:lnSpc>
                <a:spcPct val="130000"/>
              </a:lnSpc>
              <a:buFont typeface="Wingdings" panose="05000000000000000000" pitchFamily="2" charset="2"/>
              <a:buNone/>
            </a:pPr>
            <a:r>
              <a:rPr lang="en-US" altLang="zh-CN" sz="2000" b="1" dirty="0" smtClean="0">
                <a:solidFill>
                  <a:schemeClr val="bg1"/>
                </a:solidFill>
                <a:latin typeface="+mn-lt"/>
                <a:ea typeface="+mn-ea"/>
              </a:rPr>
              <a:t>#include &lt;sys/</a:t>
            </a:r>
            <a:r>
              <a:rPr lang="en-US" altLang="zh-CN" sz="2000" b="1" dirty="0" err="1" smtClean="0">
                <a:solidFill>
                  <a:schemeClr val="bg1"/>
                </a:solidFill>
                <a:latin typeface="+mn-lt"/>
                <a:ea typeface="+mn-ea"/>
              </a:rPr>
              <a:t>types.h</a:t>
            </a:r>
            <a:r>
              <a:rPr lang="en-US" altLang="zh-CN" sz="2000" b="1" dirty="0" smtClean="0">
                <a:solidFill>
                  <a:schemeClr val="bg1"/>
                </a:solidFill>
                <a:latin typeface="+mn-lt"/>
                <a:ea typeface="+mn-ea"/>
              </a:rPr>
              <a:t>&gt;</a:t>
            </a:r>
            <a:endParaRPr lang="en-US" altLang="zh-CN" sz="2000" b="1" dirty="0" smtClean="0">
              <a:solidFill>
                <a:schemeClr val="bg1"/>
              </a:solidFill>
              <a:latin typeface="+mn-lt"/>
              <a:ea typeface="+mn-ea"/>
            </a:endParaRPr>
          </a:p>
          <a:p>
            <a:pPr marL="0" eaLnBrk="1" hangingPunct="1">
              <a:lnSpc>
                <a:spcPct val="130000"/>
              </a:lnSpc>
              <a:buFont typeface="Wingdings" panose="05000000000000000000" pitchFamily="2" charset="2"/>
              <a:buNone/>
            </a:pPr>
            <a:r>
              <a:rPr lang="en-US" altLang="zh-CN" sz="2000" b="1" dirty="0" smtClean="0">
                <a:solidFill>
                  <a:schemeClr val="bg1"/>
                </a:solidFill>
                <a:latin typeface="+mn-lt"/>
                <a:ea typeface="+mn-ea"/>
              </a:rPr>
              <a:t>#include &lt;sys/</a:t>
            </a:r>
            <a:r>
              <a:rPr lang="en-US" altLang="zh-CN" sz="2000" b="1" dirty="0" err="1" smtClean="0">
                <a:solidFill>
                  <a:schemeClr val="bg1"/>
                </a:solidFill>
                <a:latin typeface="+mn-lt"/>
                <a:ea typeface="+mn-ea"/>
              </a:rPr>
              <a:t>stat.h</a:t>
            </a:r>
            <a:r>
              <a:rPr lang="en-US" altLang="zh-CN" sz="2000" b="1" dirty="0" smtClean="0">
                <a:solidFill>
                  <a:schemeClr val="bg1"/>
                </a:solidFill>
                <a:latin typeface="+mn-lt"/>
                <a:ea typeface="+mn-ea"/>
              </a:rPr>
              <a:t>&gt;</a:t>
            </a:r>
            <a:endParaRPr lang="en-US" altLang="zh-CN" sz="2000" b="1" dirty="0" smtClean="0">
              <a:solidFill>
                <a:schemeClr val="bg1"/>
              </a:solidFill>
              <a:latin typeface="+mn-lt"/>
              <a:ea typeface="+mn-ea"/>
            </a:endParaRPr>
          </a:p>
          <a:p>
            <a:pPr marL="0" eaLnBrk="1" hangingPunct="1">
              <a:lnSpc>
                <a:spcPct val="130000"/>
              </a:lnSpc>
              <a:buFont typeface="Wingdings" panose="05000000000000000000" pitchFamily="2" charset="2"/>
              <a:buNone/>
            </a:pPr>
            <a:r>
              <a:rPr lang="en-US" altLang="zh-CN" sz="2000" b="1" dirty="0" smtClean="0">
                <a:solidFill>
                  <a:schemeClr val="bg1"/>
                </a:solidFill>
                <a:latin typeface="+mn-lt"/>
                <a:ea typeface="+mn-ea"/>
              </a:rPr>
              <a:t>#include &lt;</a:t>
            </a:r>
            <a:r>
              <a:rPr lang="en-US" altLang="zh-CN" sz="2000" b="1" dirty="0" err="1" smtClean="0">
                <a:solidFill>
                  <a:schemeClr val="bg1"/>
                </a:solidFill>
                <a:latin typeface="+mn-lt"/>
                <a:ea typeface="+mn-ea"/>
              </a:rPr>
              <a:t>fcntl.h</a:t>
            </a:r>
            <a:r>
              <a:rPr lang="en-US" altLang="zh-CN" sz="2000" b="1" dirty="0" smtClean="0">
                <a:solidFill>
                  <a:schemeClr val="bg1"/>
                </a:solidFill>
                <a:latin typeface="+mn-lt"/>
                <a:ea typeface="+mn-ea"/>
              </a:rPr>
              <a:t>&gt;</a:t>
            </a:r>
            <a:endParaRPr lang="en-US" altLang="zh-CN" sz="2000" b="1" dirty="0" smtClean="0">
              <a:solidFill>
                <a:schemeClr val="bg1"/>
              </a:solidFill>
              <a:latin typeface="+mn-lt"/>
              <a:ea typeface="+mn-ea"/>
            </a:endParaRPr>
          </a:p>
          <a:p>
            <a:pPr marL="0" eaLnBrk="1" hangingPunct="1">
              <a:lnSpc>
                <a:spcPct val="130000"/>
              </a:lnSpc>
              <a:buFont typeface="Wingdings" panose="05000000000000000000" pitchFamily="2" charset="2"/>
              <a:buNone/>
            </a:pPr>
            <a:r>
              <a:rPr lang="en-US" altLang="zh-CN" b="1" dirty="0" err="1" smtClean="0">
                <a:solidFill>
                  <a:srgbClr val="FF0000"/>
                </a:solidFill>
                <a:latin typeface="+mj-lt"/>
                <a:ea typeface="+mn-ea"/>
              </a:rPr>
              <a:t>int</a:t>
            </a:r>
            <a:r>
              <a:rPr lang="en-US" altLang="zh-CN" b="1" dirty="0" smtClean="0">
                <a:solidFill>
                  <a:srgbClr val="FF0000"/>
                </a:solidFill>
                <a:latin typeface="+mj-lt"/>
                <a:ea typeface="+mn-ea"/>
              </a:rPr>
              <a:t> </a:t>
            </a:r>
            <a:r>
              <a:rPr lang="en-US" altLang="zh-CN" b="1" dirty="0" err="1" smtClean="0">
                <a:solidFill>
                  <a:srgbClr val="FF0000"/>
                </a:solidFill>
                <a:latin typeface="+mj-lt"/>
                <a:ea typeface="+mn-ea"/>
              </a:rPr>
              <a:t>creat</a:t>
            </a:r>
            <a:r>
              <a:rPr lang="en-US" altLang="zh-CN" b="1" dirty="0" smtClean="0">
                <a:solidFill>
                  <a:srgbClr val="FF0000"/>
                </a:solidFill>
                <a:latin typeface="+mj-lt"/>
                <a:ea typeface="+mn-ea"/>
              </a:rPr>
              <a:t>(const char * pathname, </a:t>
            </a:r>
            <a:r>
              <a:rPr lang="en-US" altLang="zh-CN" b="1" dirty="0" err="1" smtClean="0">
                <a:solidFill>
                  <a:srgbClr val="FF0000"/>
                </a:solidFill>
                <a:latin typeface="+mj-lt"/>
                <a:ea typeface="+mn-ea"/>
              </a:rPr>
              <a:t>mode_t</a:t>
            </a:r>
            <a:r>
              <a:rPr lang="en-US" altLang="zh-CN" b="1" dirty="0" smtClean="0">
                <a:solidFill>
                  <a:srgbClr val="FF0000"/>
                </a:solidFill>
                <a:latin typeface="+mj-lt"/>
                <a:ea typeface="+mn-ea"/>
              </a:rPr>
              <a:t> mode) ;</a:t>
            </a:r>
            <a:endParaRPr lang="en-US" altLang="zh-CN" b="1" dirty="0" smtClean="0">
              <a:solidFill>
                <a:srgbClr val="FF0000"/>
              </a:solidFill>
              <a:latin typeface="+mj-lt"/>
              <a:ea typeface="+mn-ea"/>
            </a:endParaRPr>
          </a:p>
          <a:p>
            <a:pPr marL="0" eaLnBrk="1" hangingPunct="1">
              <a:lnSpc>
                <a:spcPct val="130000"/>
              </a:lnSpc>
              <a:buFont typeface="Wingdings" panose="05000000000000000000" pitchFamily="2" charset="2"/>
              <a:buNone/>
            </a:pPr>
            <a:r>
              <a:rPr lang="zh-CN" altLang="en-US" sz="2000" dirty="0" smtClean="0">
                <a:solidFill>
                  <a:srgbClr val="0000CC"/>
                </a:solidFill>
                <a:latin typeface="微软雅黑" panose="020B0503020204020204" pitchFamily="34" charset="-122"/>
                <a:ea typeface="微软雅黑" panose="020B0503020204020204" pitchFamily="34" charset="-122"/>
              </a:rPr>
              <a:t>函数返回值：若成功为只写打开的文件描述符，若出错为</a:t>
            </a:r>
            <a:r>
              <a:rPr lang="en-US" altLang="zh-CN" sz="2000" dirty="0" smtClean="0">
                <a:solidFill>
                  <a:srgbClr val="0000CC"/>
                </a:solidFill>
                <a:latin typeface="微软雅黑" panose="020B0503020204020204" pitchFamily="34" charset="-122"/>
                <a:ea typeface="微软雅黑" panose="020B0503020204020204" pitchFamily="34" charset="-122"/>
              </a:rPr>
              <a:t>- 1</a:t>
            </a:r>
            <a:endParaRPr lang="en-US" altLang="zh-CN" sz="2000" dirty="0" smtClean="0">
              <a:solidFill>
                <a:srgbClr val="0000CC"/>
              </a:solidFill>
              <a:latin typeface="微软雅黑" panose="020B0503020204020204" pitchFamily="34" charset="-122"/>
              <a:ea typeface="微软雅黑" panose="020B0503020204020204" pitchFamily="34" charset="-122"/>
            </a:endParaRPr>
          </a:p>
          <a:p>
            <a:pPr lvl="1">
              <a:lnSpc>
                <a:spcPct val="130000"/>
              </a:lnSpc>
              <a:buFont typeface="Wingdings" panose="05000000000000000000" pitchFamily="2" charset="2"/>
              <a:buChar char="n"/>
            </a:pPr>
            <a:r>
              <a:rPr lang="en-US" altLang="zh-CN" sz="1800" b="1" dirty="0" smtClean="0">
                <a:solidFill>
                  <a:srgbClr val="FF0000"/>
                </a:solidFill>
                <a:latin typeface="微软雅黑" panose="020B0503020204020204" pitchFamily="34" charset="-122"/>
                <a:ea typeface="微软雅黑" panose="020B0503020204020204" pitchFamily="34" charset="-122"/>
              </a:rPr>
              <a:t>  pathname</a:t>
            </a:r>
            <a:r>
              <a:rPr lang="zh-CN" altLang="en-US" sz="1800" b="1" dirty="0" smtClean="0">
                <a:solidFill>
                  <a:srgbClr val="FF0000"/>
                </a:solidFill>
                <a:latin typeface="微软雅黑" panose="020B0503020204020204" pitchFamily="34" charset="-122"/>
                <a:ea typeface="微软雅黑" panose="020B0503020204020204" pitchFamily="34" charset="-122"/>
              </a:rPr>
              <a:t>参数</a:t>
            </a:r>
            <a:r>
              <a:rPr lang="zh-CN" altLang="en-US" sz="1800" dirty="0" smtClean="0">
                <a:solidFill>
                  <a:srgbClr val="0000CC"/>
                </a:solidFill>
                <a:latin typeface="微软雅黑" panose="020B0503020204020204" pitchFamily="34" charset="-122"/>
                <a:ea typeface="微软雅黑" panose="020B0503020204020204" pitchFamily="34" charset="-122"/>
              </a:rPr>
              <a:t>：要创建的文件名称</a:t>
            </a:r>
            <a:endParaRPr lang="en-US" altLang="zh-CN" sz="1800" dirty="0" smtClean="0">
              <a:solidFill>
                <a:srgbClr val="0000CC"/>
              </a:solidFill>
              <a:latin typeface="微软雅黑" panose="020B0503020204020204" pitchFamily="34" charset="-122"/>
              <a:ea typeface="微软雅黑" panose="020B0503020204020204" pitchFamily="34" charset="-122"/>
            </a:endParaRPr>
          </a:p>
          <a:p>
            <a:pPr lvl="1">
              <a:lnSpc>
                <a:spcPct val="130000"/>
              </a:lnSpc>
              <a:buFont typeface="Wingdings" panose="05000000000000000000" pitchFamily="2" charset="2"/>
              <a:buChar char="n"/>
            </a:pPr>
            <a:r>
              <a:rPr lang="en-US" altLang="zh-CN" sz="1800" b="1" dirty="0" smtClean="0">
                <a:solidFill>
                  <a:srgbClr val="FF0000"/>
                </a:solidFill>
                <a:latin typeface="微软雅黑" panose="020B0503020204020204" pitchFamily="34" charset="-122"/>
                <a:ea typeface="微软雅黑" panose="020B0503020204020204" pitchFamily="34" charset="-122"/>
              </a:rPr>
              <a:t>  mode</a:t>
            </a:r>
            <a:r>
              <a:rPr lang="zh-CN" altLang="en-US" sz="1800" b="1" dirty="0" smtClean="0">
                <a:solidFill>
                  <a:srgbClr val="FF0000"/>
                </a:solidFill>
                <a:latin typeface="微软雅黑" panose="020B0503020204020204" pitchFamily="34" charset="-122"/>
                <a:ea typeface="微软雅黑" panose="020B0503020204020204" pitchFamily="34" charset="-122"/>
              </a:rPr>
              <a:t>参数</a:t>
            </a:r>
            <a:r>
              <a:rPr lang="zh-CN" altLang="en-US" sz="1800" dirty="0" smtClean="0">
                <a:solidFill>
                  <a:srgbClr val="0000CC"/>
                </a:solidFill>
                <a:latin typeface="微软雅黑" panose="020B0503020204020204" pitchFamily="34" charset="-122"/>
                <a:ea typeface="微软雅黑" panose="020B0503020204020204" pitchFamily="34" charset="-122"/>
              </a:rPr>
              <a:t>：跟</a:t>
            </a:r>
            <a:r>
              <a:rPr lang="en-US" altLang="zh-CN" sz="1800" dirty="0" smtClean="0">
                <a:solidFill>
                  <a:srgbClr val="0000CC"/>
                </a:solidFill>
                <a:latin typeface="微软雅黑" panose="020B0503020204020204" pitchFamily="34" charset="-122"/>
                <a:ea typeface="微软雅黑" panose="020B0503020204020204" pitchFamily="34" charset="-122"/>
              </a:rPr>
              <a:t>open</a:t>
            </a:r>
            <a:r>
              <a:rPr lang="zh-CN" altLang="en-US" sz="1800" dirty="0" smtClean="0">
                <a:solidFill>
                  <a:srgbClr val="0000CC"/>
                </a:solidFill>
                <a:latin typeface="微软雅黑" panose="020B0503020204020204" pitchFamily="34" charset="-122"/>
                <a:ea typeface="微软雅黑" panose="020B0503020204020204" pitchFamily="34" charset="-122"/>
              </a:rPr>
              <a:t>的第三个参数相同，可读，可写，可执行 。</a:t>
            </a:r>
            <a:endParaRPr lang="zh-CN" altLang="en-US" sz="1800" dirty="0" smtClean="0">
              <a:solidFill>
                <a:srgbClr val="0000CC"/>
              </a:solidFill>
              <a:latin typeface="微软雅黑" panose="020B0503020204020204" pitchFamily="34" charset="-122"/>
              <a:ea typeface="微软雅黑" panose="020B0503020204020204" pitchFamily="34" charset="-122"/>
            </a:endParaRPr>
          </a:p>
          <a:p>
            <a:pPr marL="0" eaLnBrk="1" hangingPunct="1">
              <a:lnSpc>
                <a:spcPct val="130000"/>
              </a:lnSpc>
              <a:buFont typeface="Wingdings" panose="05000000000000000000" pitchFamily="2" charset="2"/>
              <a:buNone/>
            </a:pPr>
            <a:r>
              <a:rPr lang="zh-CN" altLang="en-US" sz="1800" dirty="0" smtClean="0">
                <a:solidFill>
                  <a:srgbClr val="0000CC"/>
                </a:solidFill>
                <a:latin typeface="微软雅黑" panose="020B0503020204020204" pitchFamily="34" charset="-122"/>
                <a:ea typeface="微软雅黑" panose="020B0503020204020204" pitchFamily="34" charset="-122"/>
              </a:rPr>
              <a:t>注意，此函数等效于：</a:t>
            </a:r>
            <a:endParaRPr lang="zh-CN" altLang="en-US" sz="1800" dirty="0" smtClean="0">
              <a:solidFill>
                <a:srgbClr val="0000CC"/>
              </a:solidFill>
              <a:latin typeface="微软雅黑" panose="020B0503020204020204" pitchFamily="34" charset="-122"/>
              <a:ea typeface="微软雅黑" panose="020B0503020204020204" pitchFamily="34" charset="-122"/>
            </a:endParaRPr>
          </a:p>
          <a:p>
            <a:pPr marL="0" eaLnBrk="1" hangingPunct="1">
              <a:lnSpc>
                <a:spcPct val="130000"/>
              </a:lnSpc>
              <a:buFont typeface="Wingdings" panose="05000000000000000000" pitchFamily="2" charset="2"/>
              <a:buNone/>
            </a:pPr>
            <a:r>
              <a:rPr lang="en-US" altLang="zh-CN" sz="1800" dirty="0" smtClean="0">
                <a:solidFill>
                  <a:srgbClr val="0000CC"/>
                </a:solidFill>
                <a:latin typeface="微软雅黑" panose="020B0503020204020204" pitchFamily="34" charset="-122"/>
                <a:ea typeface="微软雅黑" panose="020B0503020204020204" pitchFamily="34" charset="-122"/>
              </a:rPr>
              <a:t>open (pathname, O_WRONLY | O_CREAT | O_TRUNC, mode) ;</a:t>
            </a:r>
            <a:endParaRPr lang="en-US" altLang="zh-CN" sz="1800" dirty="0" smtClean="0">
              <a:solidFill>
                <a:srgbClr val="0000CC"/>
              </a:solidFill>
              <a:latin typeface="微软雅黑" panose="020B0503020204020204" pitchFamily="34" charset="-122"/>
              <a:ea typeface="微软雅黑" panose="020B0503020204020204" pitchFamily="34" charset="-122"/>
            </a:endParaRPr>
          </a:p>
          <a:p>
            <a:pPr marL="0" eaLnBrk="1" hangingPunct="1">
              <a:lnSpc>
                <a:spcPct val="130000"/>
              </a:lnSpc>
              <a:buFont typeface="Wingdings" panose="05000000000000000000" pitchFamily="2" charset="2"/>
              <a:buNone/>
            </a:pPr>
            <a:r>
              <a:rPr lang="en-US" altLang="zh-CN" sz="1800" dirty="0" smtClean="0">
                <a:solidFill>
                  <a:srgbClr val="0000CC"/>
                </a:solidFill>
                <a:latin typeface="微软雅黑" panose="020B0503020204020204" pitchFamily="34" charset="-122"/>
                <a:ea typeface="微软雅黑" panose="020B0503020204020204" pitchFamily="34" charset="-122"/>
              </a:rPr>
              <a:t>     </a:t>
            </a:r>
            <a:r>
              <a:rPr lang="en-US" altLang="zh-CN" sz="1800" dirty="0" err="1" smtClean="0">
                <a:solidFill>
                  <a:srgbClr val="0000CC"/>
                </a:solidFill>
                <a:latin typeface="微软雅黑" panose="020B0503020204020204" pitchFamily="34" charset="-122"/>
                <a:ea typeface="微软雅黑" panose="020B0503020204020204" pitchFamily="34" charset="-122"/>
              </a:rPr>
              <a:t>creat</a:t>
            </a:r>
            <a:r>
              <a:rPr lang="zh-CN" altLang="en-US" sz="1800" dirty="0" smtClean="0">
                <a:solidFill>
                  <a:srgbClr val="0000CC"/>
                </a:solidFill>
                <a:latin typeface="微软雅黑" panose="020B0503020204020204" pitchFamily="34" charset="-122"/>
                <a:ea typeface="微软雅黑" panose="020B0503020204020204" pitchFamily="34" charset="-122"/>
              </a:rPr>
              <a:t>的一个不足之处是它以</a:t>
            </a:r>
            <a:r>
              <a:rPr lang="zh-CN" altLang="en-US" sz="1800" b="1" dirty="0" smtClean="0">
                <a:solidFill>
                  <a:srgbClr val="FF0000"/>
                </a:solidFill>
                <a:latin typeface="微软雅黑" panose="020B0503020204020204" pitchFamily="34" charset="-122"/>
                <a:ea typeface="微软雅黑" panose="020B0503020204020204" pitchFamily="34" charset="-122"/>
              </a:rPr>
              <a:t>只写方式</a:t>
            </a:r>
            <a:r>
              <a:rPr lang="zh-CN" altLang="en-US" sz="1800" dirty="0" smtClean="0">
                <a:solidFill>
                  <a:srgbClr val="0000CC"/>
                </a:solidFill>
                <a:latin typeface="微软雅黑" panose="020B0503020204020204" pitchFamily="34" charset="-122"/>
                <a:ea typeface="微软雅黑" panose="020B0503020204020204" pitchFamily="34" charset="-122"/>
              </a:rPr>
              <a:t>打开所创建的文件。</a:t>
            </a:r>
            <a:endParaRPr lang="zh-CN" altLang="en-US" sz="1800" i="1" dirty="0" smtClean="0">
              <a:solidFill>
                <a:srgbClr val="C00000"/>
              </a:solidFill>
              <a:latin typeface="微软雅黑" panose="020B0503020204020204" pitchFamily="34" charset="-122"/>
              <a:ea typeface="微软雅黑" panose="020B0503020204020204" pitchFamily="34" charset="-122"/>
            </a:endParaRPr>
          </a:p>
        </p:txBody>
      </p:sp>
      <p:sp>
        <p:nvSpPr>
          <p:cNvPr id="5" name="Rectangle 2"/>
          <p:cNvSpPr>
            <a:spLocks noChangeArrowheads="1"/>
          </p:cNvSpPr>
          <p:nvPr/>
        </p:nvSpPr>
        <p:spPr bwMode="auto">
          <a:xfrm>
            <a:off x="428596" y="428604"/>
            <a:ext cx="5786478" cy="563562"/>
          </a:xfrm>
          <a:prstGeom prst="rect">
            <a:avLst/>
          </a:prstGeom>
          <a:noFill/>
          <a:ln w="9525">
            <a:noFill/>
            <a:miter lim="800000"/>
          </a:ln>
          <a:effectLst/>
        </p:spPr>
        <p:txBody>
          <a:bodyPr anchor="ctr"/>
          <a:lstStyle/>
          <a:p>
            <a:r>
              <a:rPr lang="en-US" altLang="zh-CN" b="1" dirty="0">
                <a:solidFill>
                  <a:srgbClr val="0000CC"/>
                </a:solidFill>
                <a:latin typeface="微软雅黑" panose="020B0503020204020204" pitchFamily="34" charset="-122"/>
                <a:ea typeface="微软雅黑" panose="020B0503020204020204" pitchFamily="34" charset="-122"/>
              </a:rPr>
              <a:t>6.1.2 open</a:t>
            </a:r>
            <a:r>
              <a:rPr lang="zh-CN" altLang="en-US" b="1" dirty="0">
                <a:solidFill>
                  <a:srgbClr val="0000CC"/>
                </a:solidFill>
                <a:latin typeface="微软雅黑" panose="020B0503020204020204" pitchFamily="34" charset="-122"/>
                <a:ea typeface="微软雅黑" panose="020B0503020204020204" pitchFamily="34" charset="-122"/>
              </a:rPr>
              <a:t>、</a:t>
            </a:r>
            <a:r>
              <a:rPr lang="en-US" altLang="zh-CN" b="1" dirty="0">
                <a:solidFill>
                  <a:srgbClr val="0000CC"/>
                </a:solidFill>
                <a:latin typeface="微软雅黑" panose="020B0503020204020204" pitchFamily="34" charset="-122"/>
                <a:ea typeface="微软雅黑" panose="020B0503020204020204" pitchFamily="34" charset="-122"/>
              </a:rPr>
              <a:t>create</a:t>
            </a:r>
            <a:r>
              <a:rPr lang="zh-CN" altLang="en-US" b="1" dirty="0">
                <a:solidFill>
                  <a:srgbClr val="0000CC"/>
                </a:solidFill>
                <a:latin typeface="微软雅黑" panose="020B0503020204020204" pitchFamily="34" charset="-122"/>
                <a:ea typeface="微软雅黑" panose="020B0503020204020204" pitchFamily="34" charset="-122"/>
              </a:rPr>
              <a:t>、</a:t>
            </a:r>
            <a:r>
              <a:rPr lang="en-US" altLang="zh-CN" b="1" dirty="0">
                <a:solidFill>
                  <a:srgbClr val="0000CC"/>
                </a:solidFill>
                <a:latin typeface="微软雅黑" panose="020B0503020204020204" pitchFamily="34" charset="-122"/>
                <a:ea typeface="微软雅黑" panose="020B0503020204020204" pitchFamily="34" charset="-122"/>
              </a:rPr>
              <a:t>close</a:t>
            </a:r>
            <a:r>
              <a:rPr lang="zh-CN" altLang="en-US" b="1" dirty="0">
                <a:solidFill>
                  <a:srgbClr val="0000CC"/>
                </a:solidFill>
                <a:latin typeface="微软雅黑" panose="020B0503020204020204" pitchFamily="34" charset="-122"/>
                <a:ea typeface="微软雅黑" panose="020B0503020204020204" pitchFamily="34" charset="-122"/>
              </a:rPr>
              <a:t>函数</a:t>
            </a:r>
            <a:endParaRPr lang="zh-CN" altLang="en-US" b="1" dirty="0">
              <a:solidFill>
                <a:srgbClr val="0000CC"/>
              </a:solidFill>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C1CA272A-D2D6-4B19-AA2A-ABA74D0D3240}" type="datetime10">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9"/>
          <p:cNvSpPr>
            <a:spLocks noChangeArrowheads="1"/>
          </p:cNvSpPr>
          <p:nvPr/>
        </p:nvSpPr>
        <p:spPr bwMode="auto">
          <a:xfrm>
            <a:off x="285720" y="1202803"/>
            <a:ext cx="2789247" cy="511685"/>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lgn="ctr">
              <a:defRPr/>
            </a:pPr>
            <a:r>
              <a:rPr lang="en-US" altLang="zh-CN" sz="2400" b="1" kern="10" dirty="0" smtClean="0">
                <a:solidFill>
                  <a:schemeClr val="tx1"/>
                </a:solidFill>
                <a:latin typeface="宋体" panose="02010600030101010101" pitchFamily="2" charset="-122"/>
              </a:rPr>
              <a:t>3</a:t>
            </a:r>
            <a:r>
              <a:rPr lang="zh-CN" altLang="en-US" sz="2400" b="1" kern="10" dirty="0" smtClean="0">
                <a:solidFill>
                  <a:schemeClr val="tx1"/>
                </a:solidFill>
                <a:latin typeface="宋体" panose="02010600030101010101" pitchFamily="2" charset="-122"/>
              </a:rPr>
              <a:t>、</a:t>
            </a:r>
            <a:r>
              <a:rPr lang="en-US" altLang="zh-CN" sz="2400" b="1" kern="10" dirty="0" smtClean="0">
                <a:solidFill>
                  <a:schemeClr val="tx1"/>
                </a:solidFill>
                <a:latin typeface="宋体" panose="02010600030101010101" pitchFamily="2" charset="-122"/>
              </a:rPr>
              <a:t>close</a:t>
            </a:r>
            <a:r>
              <a:rPr kumimoji="0" lang="zh-CN" altLang="en-US" sz="2400" b="1" kern="10" dirty="0" smtClean="0">
                <a:solidFill>
                  <a:schemeClr val="tx1"/>
                </a:solidFill>
                <a:latin typeface="宋体" panose="02010600030101010101" pitchFamily="2" charset="-122"/>
              </a:rPr>
              <a:t>函数</a:t>
            </a:r>
            <a:endParaRPr kumimoji="0" lang="zh-CN" altLang="en-US" sz="2400" b="1" kern="10" dirty="0">
              <a:solidFill>
                <a:schemeClr val="tx1"/>
              </a:solidFill>
              <a:latin typeface="宋体" panose="02010600030101010101" pitchFamily="2" charset="-122"/>
            </a:endParaRPr>
          </a:p>
        </p:txBody>
      </p:sp>
      <p:sp>
        <p:nvSpPr>
          <p:cNvPr id="8" name="矩形 7"/>
          <p:cNvSpPr/>
          <p:nvPr/>
        </p:nvSpPr>
        <p:spPr>
          <a:xfrm>
            <a:off x="592083" y="1895454"/>
            <a:ext cx="7667730" cy="4431983"/>
          </a:xfrm>
          <a:prstGeom prst="rect">
            <a:avLst/>
          </a:prstGeom>
        </p:spPr>
        <p:txBody>
          <a:bodyPr wrap="square">
            <a:spAutoFit/>
          </a:bodyPr>
          <a:lstStyle/>
          <a:p>
            <a:pPr marL="0" eaLnBrk="1" hangingPunct="1">
              <a:lnSpc>
                <a:spcPct val="150000"/>
              </a:lnSpc>
              <a:buFont typeface="Wingdings" panose="05000000000000000000" pitchFamily="2" charset="2"/>
              <a:buNone/>
            </a:pPr>
            <a:r>
              <a:rPr lang="en-US" altLang="zh-CN" sz="2000" dirty="0" smtClean="0">
                <a:solidFill>
                  <a:srgbClr val="0000CC"/>
                </a:solidFill>
                <a:latin typeface="微软雅黑" panose="020B0503020204020204" pitchFamily="34" charset="-122"/>
                <a:ea typeface="微软雅黑" panose="020B0503020204020204" pitchFamily="34" charset="-122"/>
              </a:rPr>
              <a:t>close</a:t>
            </a:r>
            <a:r>
              <a:rPr lang="zh-CN" altLang="en-US" sz="2000" dirty="0" smtClean="0">
                <a:solidFill>
                  <a:srgbClr val="0000CC"/>
                </a:solidFill>
                <a:latin typeface="微软雅黑" panose="020B0503020204020204" pitchFamily="34" charset="-122"/>
                <a:ea typeface="微软雅黑" panose="020B0503020204020204" pitchFamily="34" charset="-122"/>
              </a:rPr>
              <a:t>函数用于关闭一个打开的文件，并释放文件描述符。</a:t>
            </a:r>
            <a:endParaRPr lang="en-US" altLang="zh-CN" sz="2000" dirty="0" smtClean="0">
              <a:solidFill>
                <a:srgbClr val="0000CC"/>
              </a:solidFill>
              <a:latin typeface="微软雅黑" panose="020B0503020204020204" pitchFamily="34" charset="-122"/>
              <a:ea typeface="微软雅黑" panose="020B0503020204020204" pitchFamily="34" charset="-122"/>
            </a:endParaRPr>
          </a:p>
          <a:p>
            <a:pPr marL="0" eaLnBrk="1" hangingPunct="1">
              <a:lnSpc>
                <a:spcPct val="150000"/>
              </a:lnSpc>
              <a:buFont typeface="Wingdings" panose="05000000000000000000" pitchFamily="2" charset="2"/>
              <a:buNone/>
            </a:pPr>
            <a:r>
              <a:rPr lang="zh-CN" altLang="en-US" sz="2000" dirty="0" smtClean="0">
                <a:solidFill>
                  <a:srgbClr val="0000CC"/>
                </a:solidFill>
                <a:latin typeface="微软雅黑" panose="020B0503020204020204" pitchFamily="34" charset="-122"/>
                <a:ea typeface="微软雅黑" panose="020B0503020204020204" pitchFamily="34" charset="-122"/>
              </a:rPr>
              <a:t>所需要的头文件为：</a:t>
            </a:r>
            <a:endParaRPr lang="en-US" altLang="zh-CN" sz="2000" dirty="0" smtClean="0">
              <a:solidFill>
                <a:srgbClr val="0000CC"/>
              </a:solidFill>
              <a:latin typeface="微软雅黑" panose="020B0503020204020204" pitchFamily="34" charset="-122"/>
              <a:ea typeface="微软雅黑" panose="020B0503020204020204" pitchFamily="34" charset="-122"/>
            </a:endParaRPr>
          </a:p>
          <a:p>
            <a:pPr marL="0" indent="457200" eaLnBrk="1" hangingPunct="1">
              <a:lnSpc>
                <a:spcPct val="150000"/>
              </a:lnSpc>
              <a:buFont typeface="Wingdings" panose="05000000000000000000" pitchFamily="2" charset="2"/>
              <a:buNone/>
            </a:pPr>
            <a:r>
              <a:rPr lang="en-US" altLang="zh-CN" sz="2000" b="1" dirty="0" smtClean="0">
                <a:solidFill>
                  <a:srgbClr val="C00000"/>
                </a:solidFill>
                <a:latin typeface="微软雅黑" panose="020B0503020204020204" pitchFamily="34" charset="-122"/>
                <a:ea typeface="微软雅黑" panose="020B0503020204020204" pitchFamily="34" charset="-122"/>
              </a:rPr>
              <a:t>#include &lt;</a:t>
            </a:r>
            <a:r>
              <a:rPr lang="en-US" altLang="zh-CN" sz="2000" b="1" dirty="0" err="1" smtClean="0">
                <a:solidFill>
                  <a:srgbClr val="C00000"/>
                </a:solidFill>
                <a:latin typeface="微软雅黑" panose="020B0503020204020204" pitchFamily="34" charset="-122"/>
                <a:ea typeface="微软雅黑" panose="020B0503020204020204" pitchFamily="34" charset="-122"/>
              </a:rPr>
              <a:t>stdio.h</a:t>
            </a:r>
            <a:r>
              <a:rPr lang="en-US" altLang="zh-CN" sz="2000" b="1" dirty="0" smtClean="0">
                <a:solidFill>
                  <a:srgbClr val="C00000"/>
                </a:solidFill>
                <a:latin typeface="微软雅黑" panose="020B0503020204020204" pitchFamily="34" charset="-122"/>
                <a:ea typeface="微软雅黑" panose="020B0503020204020204" pitchFamily="34" charset="-122"/>
              </a:rPr>
              <a:t>&gt;</a:t>
            </a:r>
            <a:endParaRPr lang="en-US" altLang="zh-CN" sz="2000" b="1" dirty="0" smtClean="0">
              <a:solidFill>
                <a:srgbClr val="C00000"/>
              </a:solidFill>
              <a:latin typeface="微软雅黑" panose="020B0503020204020204" pitchFamily="34" charset="-122"/>
              <a:ea typeface="微软雅黑" panose="020B0503020204020204" pitchFamily="34" charset="-122"/>
            </a:endParaRPr>
          </a:p>
          <a:p>
            <a:pPr marL="0" indent="457200" eaLnBrk="1" hangingPunct="1">
              <a:lnSpc>
                <a:spcPct val="150000"/>
              </a:lnSpc>
              <a:buFont typeface="Wingdings" panose="05000000000000000000" pitchFamily="2" charset="2"/>
              <a:buNone/>
            </a:pPr>
            <a:r>
              <a:rPr lang="en-US" altLang="zh-CN" b="1" dirty="0" err="1" smtClean="0">
                <a:solidFill>
                  <a:srgbClr val="FF0000"/>
                </a:solidFill>
                <a:latin typeface="+mj-lt"/>
                <a:ea typeface="+mn-ea"/>
              </a:rPr>
              <a:t>int</a:t>
            </a:r>
            <a:r>
              <a:rPr lang="en-US" altLang="zh-CN" b="1" dirty="0" smtClean="0">
                <a:solidFill>
                  <a:srgbClr val="FF0000"/>
                </a:solidFill>
                <a:latin typeface="+mj-lt"/>
                <a:ea typeface="+mn-ea"/>
              </a:rPr>
              <a:t> close (</a:t>
            </a:r>
            <a:r>
              <a:rPr lang="en-US" altLang="zh-CN" b="1" dirty="0" err="1" smtClean="0">
                <a:solidFill>
                  <a:srgbClr val="FF0000"/>
                </a:solidFill>
                <a:latin typeface="+mj-lt"/>
                <a:ea typeface="+mn-ea"/>
              </a:rPr>
              <a:t>int</a:t>
            </a:r>
            <a:r>
              <a:rPr lang="en-US" altLang="zh-CN" b="1" dirty="0" smtClean="0">
                <a:solidFill>
                  <a:srgbClr val="FF0000"/>
                </a:solidFill>
                <a:latin typeface="+mj-lt"/>
                <a:ea typeface="+mn-ea"/>
              </a:rPr>
              <a:t> fd)</a:t>
            </a:r>
            <a:r>
              <a:rPr lang="zh-CN" altLang="en-US" b="1" dirty="0" smtClean="0">
                <a:solidFill>
                  <a:srgbClr val="FF0000"/>
                </a:solidFill>
                <a:latin typeface="+mj-lt"/>
                <a:ea typeface="+mn-ea"/>
              </a:rPr>
              <a:t>；</a:t>
            </a:r>
            <a:endParaRPr lang="zh-CN" altLang="en-US" b="1" dirty="0" smtClean="0">
              <a:solidFill>
                <a:srgbClr val="FF0000"/>
              </a:solidFill>
              <a:latin typeface="+mj-lt"/>
              <a:ea typeface="+mn-ea"/>
            </a:endParaRPr>
          </a:p>
          <a:p>
            <a:pPr marL="0" eaLnBrk="1" hangingPunct="1">
              <a:lnSpc>
                <a:spcPct val="150000"/>
              </a:lnSpc>
              <a:buFont typeface="Wingdings" panose="05000000000000000000" pitchFamily="2" charset="2"/>
              <a:buNone/>
            </a:pPr>
            <a:r>
              <a:rPr lang="zh-CN" altLang="en-US" sz="2000" b="1" dirty="0" smtClean="0">
                <a:solidFill>
                  <a:srgbClr val="0000CC"/>
                </a:solidFill>
                <a:latin typeface="微软雅黑" panose="020B0503020204020204" pitchFamily="34" charset="-122"/>
                <a:ea typeface="微软雅黑" panose="020B0503020204020204" pitchFamily="34" charset="-122"/>
              </a:rPr>
              <a:t>函数返回值：若成功为</a:t>
            </a:r>
            <a:r>
              <a:rPr lang="en-US" altLang="zh-CN" sz="2000" b="1" dirty="0" smtClean="0">
                <a:solidFill>
                  <a:srgbClr val="0000CC"/>
                </a:solidFill>
                <a:latin typeface="微软雅黑" panose="020B0503020204020204" pitchFamily="34" charset="-122"/>
                <a:ea typeface="微软雅黑" panose="020B0503020204020204" pitchFamily="34" charset="-122"/>
              </a:rPr>
              <a:t>0</a:t>
            </a:r>
            <a:r>
              <a:rPr lang="zh-CN" altLang="en-US" sz="2000" b="1" dirty="0" smtClean="0">
                <a:solidFill>
                  <a:srgbClr val="0000CC"/>
                </a:solidFill>
                <a:latin typeface="微软雅黑" panose="020B0503020204020204" pitchFamily="34" charset="-122"/>
                <a:ea typeface="微软雅黑" panose="020B0503020204020204" pitchFamily="34" charset="-122"/>
              </a:rPr>
              <a:t>，若出错为</a:t>
            </a:r>
            <a:r>
              <a:rPr lang="en-US" altLang="zh-CN" sz="2000" b="1" dirty="0" smtClean="0">
                <a:solidFill>
                  <a:srgbClr val="0000CC"/>
                </a:solidFill>
                <a:latin typeface="微软雅黑" panose="020B0503020204020204" pitchFamily="34" charset="-122"/>
                <a:ea typeface="微软雅黑" panose="020B0503020204020204" pitchFamily="34" charset="-122"/>
              </a:rPr>
              <a:t>-1</a:t>
            </a:r>
            <a:endParaRPr lang="en-US" altLang="zh-CN" sz="2000" b="1" dirty="0" smtClean="0">
              <a:solidFill>
                <a:srgbClr val="0000CC"/>
              </a:solidFill>
              <a:latin typeface="微软雅黑" panose="020B0503020204020204" pitchFamily="34" charset="-122"/>
              <a:ea typeface="微软雅黑" panose="020B0503020204020204" pitchFamily="34" charset="-122"/>
            </a:endParaRPr>
          </a:p>
          <a:p>
            <a:pPr marL="0" eaLnBrk="1" hangingPunct="1">
              <a:lnSpc>
                <a:spcPct val="150000"/>
              </a:lnSpc>
              <a:buFont typeface="Wingdings" panose="05000000000000000000" pitchFamily="2" charset="2"/>
              <a:buNone/>
            </a:pPr>
            <a:r>
              <a:rPr lang="zh-CN" altLang="en-US" sz="2000" b="1" dirty="0" smtClean="0">
                <a:solidFill>
                  <a:srgbClr val="0000CC"/>
                </a:solidFill>
                <a:latin typeface="微软雅黑" panose="020B0503020204020204" pitchFamily="34" charset="-122"/>
                <a:ea typeface="微软雅黑" panose="020B0503020204020204" pitchFamily="34" charset="-122"/>
              </a:rPr>
              <a:t>参数说明   ：关闭文件函数</a:t>
            </a:r>
            <a:r>
              <a:rPr lang="en-US" altLang="zh-CN" sz="2000" b="1" dirty="0" smtClean="0">
                <a:solidFill>
                  <a:srgbClr val="0000CC"/>
                </a:solidFill>
                <a:latin typeface="微软雅黑" panose="020B0503020204020204" pitchFamily="34" charset="-122"/>
                <a:ea typeface="微软雅黑" panose="020B0503020204020204" pitchFamily="34" charset="-122"/>
              </a:rPr>
              <a:t>close</a:t>
            </a:r>
            <a:r>
              <a:rPr lang="zh-CN" altLang="en-US" sz="2000" b="1" dirty="0" smtClean="0">
                <a:solidFill>
                  <a:srgbClr val="0000CC"/>
                </a:solidFill>
                <a:latin typeface="微软雅黑" panose="020B0503020204020204" pitchFamily="34" charset="-122"/>
                <a:ea typeface="微软雅黑" panose="020B0503020204020204" pitchFamily="34" charset="-122"/>
              </a:rPr>
              <a:t>的</a:t>
            </a:r>
            <a:r>
              <a:rPr lang="zh-CN" altLang="en-US" sz="2000" b="1" dirty="0" smtClean="0">
                <a:solidFill>
                  <a:srgbClr val="FF0000"/>
                </a:solidFill>
                <a:latin typeface="微软雅黑" panose="020B0503020204020204" pitchFamily="34" charset="-122"/>
                <a:ea typeface="微软雅黑" panose="020B0503020204020204" pitchFamily="34" charset="-122"/>
              </a:rPr>
              <a:t>参数</a:t>
            </a:r>
            <a:r>
              <a:rPr lang="en-US" altLang="zh-CN" sz="2000" b="1" dirty="0" smtClean="0">
                <a:solidFill>
                  <a:srgbClr val="FF0000"/>
                </a:solidFill>
                <a:latin typeface="微软雅黑" panose="020B0503020204020204" pitchFamily="34" charset="-122"/>
                <a:ea typeface="微软雅黑" panose="020B0503020204020204" pitchFamily="34" charset="-122"/>
              </a:rPr>
              <a:t>fd</a:t>
            </a:r>
            <a:r>
              <a:rPr lang="zh-CN" altLang="en-US" sz="2000" b="1" dirty="0" smtClean="0">
                <a:solidFill>
                  <a:srgbClr val="FF0000"/>
                </a:solidFill>
                <a:latin typeface="微软雅黑" panose="020B0503020204020204" pitchFamily="34" charset="-122"/>
                <a:ea typeface="微软雅黑" panose="020B0503020204020204" pitchFamily="34" charset="-122"/>
              </a:rPr>
              <a:t>为文件描述符</a:t>
            </a:r>
            <a:r>
              <a:rPr lang="zh-CN" altLang="en-US" sz="2000" b="1" dirty="0" smtClean="0">
                <a:solidFill>
                  <a:srgbClr val="0000CC"/>
                </a:solidFill>
                <a:latin typeface="微软雅黑" panose="020B0503020204020204" pitchFamily="34" charset="-122"/>
                <a:ea typeface="微软雅黑" panose="020B0503020204020204" pitchFamily="34" charset="-122"/>
              </a:rPr>
              <a:t>。</a:t>
            </a:r>
            <a:endParaRPr lang="en-US" altLang="zh-CN" sz="2000" b="1" dirty="0" smtClean="0">
              <a:solidFill>
                <a:srgbClr val="0000CC"/>
              </a:solidFill>
              <a:latin typeface="微软雅黑" panose="020B0503020204020204" pitchFamily="34" charset="-122"/>
              <a:ea typeface="微软雅黑" panose="020B0503020204020204" pitchFamily="34" charset="-122"/>
            </a:endParaRPr>
          </a:p>
          <a:p>
            <a:pPr marL="0" eaLnBrk="1" hangingPunct="1">
              <a:lnSpc>
                <a:spcPct val="150000"/>
              </a:lnSpc>
              <a:buFont typeface="Wingdings" panose="05000000000000000000" pitchFamily="2" charset="2"/>
              <a:buNone/>
            </a:pPr>
            <a:endParaRPr lang="en-US" altLang="zh-CN" sz="2000" b="1" dirty="0" smtClean="0">
              <a:solidFill>
                <a:srgbClr val="0000CC"/>
              </a:solidFill>
              <a:latin typeface="微软雅黑" panose="020B0503020204020204" pitchFamily="34" charset="-122"/>
              <a:ea typeface="微软雅黑" panose="020B0503020204020204" pitchFamily="34" charset="-122"/>
            </a:endParaRPr>
          </a:p>
          <a:p>
            <a:pPr marL="0" eaLnBrk="1" hangingPunct="1">
              <a:lnSpc>
                <a:spcPct val="150000"/>
              </a:lnSpc>
              <a:buFont typeface="Wingdings" panose="05000000000000000000" pitchFamily="2" charset="2"/>
              <a:buNone/>
            </a:pPr>
            <a:r>
              <a:rPr lang="zh-CN" altLang="en-US" sz="2000" dirty="0" smtClean="0">
                <a:solidFill>
                  <a:srgbClr val="0000CC"/>
                </a:solidFill>
                <a:latin typeface="微软雅黑" panose="020B0503020204020204" pitchFamily="34" charset="-122"/>
                <a:ea typeface="微软雅黑" panose="020B0503020204020204" pitchFamily="34" charset="-122"/>
              </a:rPr>
              <a:t>当一个进程终止时，</a:t>
            </a:r>
            <a:r>
              <a:rPr lang="zh-CN" altLang="en-US" sz="2000" b="1" dirty="0" smtClean="0">
                <a:solidFill>
                  <a:srgbClr val="FF0000"/>
                </a:solidFill>
                <a:latin typeface="微软雅黑" panose="020B0503020204020204" pitchFamily="34" charset="-122"/>
                <a:ea typeface="微软雅黑" panose="020B0503020204020204" pitchFamily="34" charset="-122"/>
              </a:rPr>
              <a:t>它所有的打开文件都由内核自动关闭</a:t>
            </a:r>
            <a:r>
              <a:rPr lang="zh-CN" altLang="en-US" sz="2000" dirty="0" smtClean="0">
                <a:solidFill>
                  <a:srgbClr val="0000CC"/>
                </a:solidFill>
                <a:latin typeface="微软雅黑" panose="020B0503020204020204" pitchFamily="34" charset="-122"/>
                <a:ea typeface="微软雅黑" panose="020B0503020204020204" pitchFamily="34" charset="-122"/>
              </a:rPr>
              <a:t>。很多程序都使用这一功能而不显式地用</a:t>
            </a:r>
            <a:r>
              <a:rPr lang="en-US" altLang="zh-CN" sz="2000" dirty="0" smtClean="0">
                <a:solidFill>
                  <a:srgbClr val="0000CC"/>
                </a:solidFill>
                <a:latin typeface="微软雅黑" panose="020B0503020204020204" pitchFamily="34" charset="-122"/>
                <a:ea typeface="微软雅黑" panose="020B0503020204020204" pitchFamily="34" charset="-122"/>
              </a:rPr>
              <a:t>close</a:t>
            </a:r>
            <a:r>
              <a:rPr lang="zh-CN" altLang="en-US" sz="2000" dirty="0" smtClean="0">
                <a:solidFill>
                  <a:srgbClr val="0000CC"/>
                </a:solidFill>
                <a:latin typeface="微软雅黑" panose="020B0503020204020204" pitchFamily="34" charset="-122"/>
                <a:ea typeface="微软雅黑" panose="020B0503020204020204" pitchFamily="34" charset="-122"/>
              </a:rPr>
              <a:t>关闭打开的文件。</a:t>
            </a:r>
            <a:endParaRPr lang="zh-CN" altLang="en-US" sz="2000" dirty="0" smtClean="0">
              <a:solidFill>
                <a:srgbClr val="0000CC"/>
              </a:solidFill>
              <a:latin typeface="微软雅黑" panose="020B0503020204020204" pitchFamily="34" charset="-122"/>
              <a:ea typeface="微软雅黑" panose="020B0503020204020204" pitchFamily="34" charset="-122"/>
            </a:endParaRPr>
          </a:p>
        </p:txBody>
      </p:sp>
      <p:sp>
        <p:nvSpPr>
          <p:cNvPr id="5" name="Rectangle 2"/>
          <p:cNvSpPr>
            <a:spLocks noChangeArrowheads="1"/>
          </p:cNvSpPr>
          <p:nvPr/>
        </p:nvSpPr>
        <p:spPr bwMode="auto">
          <a:xfrm>
            <a:off x="428596" y="428604"/>
            <a:ext cx="5786478" cy="563562"/>
          </a:xfrm>
          <a:prstGeom prst="rect">
            <a:avLst/>
          </a:prstGeom>
          <a:noFill/>
          <a:ln w="9525">
            <a:noFill/>
            <a:miter lim="800000"/>
          </a:ln>
          <a:effectLst/>
        </p:spPr>
        <p:txBody>
          <a:bodyPr anchor="ctr"/>
          <a:lstStyle/>
          <a:p>
            <a:r>
              <a:rPr lang="en-US" altLang="zh-CN" b="1" dirty="0">
                <a:solidFill>
                  <a:srgbClr val="0000CC"/>
                </a:solidFill>
                <a:latin typeface="微软雅黑" panose="020B0503020204020204" pitchFamily="34" charset="-122"/>
                <a:ea typeface="微软雅黑" panose="020B0503020204020204" pitchFamily="34" charset="-122"/>
              </a:rPr>
              <a:t>6.1.2 open</a:t>
            </a:r>
            <a:r>
              <a:rPr lang="zh-CN" altLang="en-US" b="1" dirty="0">
                <a:solidFill>
                  <a:srgbClr val="0000CC"/>
                </a:solidFill>
                <a:latin typeface="微软雅黑" panose="020B0503020204020204" pitchFamily="34" charset="-122"/>
                <a:ea typeface="微软雅黑" panose="020B0503020204020204" pitchFamily="34" charset="-122"/>
              </a:rPr>
              <a:t>、</a:t>
            </a:r>
            <a:r>
              <a:rPr lang="en-US" altLang="zh-CN" b="1" dirty="0">
                <a:solidFill>
                  <a:srgbClr val="0000CC"/>
                </a:solidFill>
                <a:latin typeface="微软雅黑" panose="020B0503020204020204" pitchFamily="34" charset="-122"/>
                <a:ea typeface="微软雅黑" panose="020B0503020204020204" pitchFamily="34" charset="-122"/>
              </a:rPr>
              <a:t>create</a:t>
            </a:r>
            <a:r>
              <a:rPr lang="zh-CN" altLang="en-US" b="1" dirty="0">
                <a:solidFill>
                  <a:srgbClr val="0000CC"/>
                </a:solidFill>
                <a:latin typeface="微软雅黑" panose="020B0503020204020204" pitchFamily="34" charset="-122"/>
                <a:ea typeface="微软雅黑" panose="020B0503020204020204" pitchFamily="34" charset="-122"/>
              </a:rPr>
              <a:t>、</a:t>
            </a:r>
            <a:r>
              <a:rPr lang="en-US" altLang="zh-CN" b="1" dirty="0">
                <a:solidFill>
                  <a:srgbClr val="0000CC"/>
                </a:solidFill>
                <a:latin typeface="微软雅黑" panose="020B0503020204020204" pitchFamily="34" charset="-122"/>
                <a:ea typeface="微软雅黑" panose="020B0503020204020204" pitchFamily="34" charset="-122"/>
              </a:rPr>
              <a:t>close</a:t>
            </a:r>
            <a:r>
              <a:rPr lang="zh-CN" altLang="en-US" b="1" dirty="0">
                <a:solidFill>
                  <a:srgbClr val="0000CC"/>
                </a:solidFill>
                <a:latin typeface="微软雅黑" panose="020B0503020204020204" pitchFamily="34" charset="-122"/>
                <a:ea typeface="微软雅黑" panose="020B0503020204020204" pitchFamily="34" charset="-122"/>
              </a:rPr>
              <a:t>函数</a:t>
            </a:r>
            <a:endParaRPr lang="zh-CN" altLang="en-US" b="1" dirty="0">
              <a:solidFill>
                <a:srgbClr val="0000CC"/>
              </a:solidFill>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AE1AC66A-B93E-4E23-89CD-BCD9F81DD90E}" type="datetime10">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9"/>
          <p:cNvSpPr>
            <a:spLocks noChangeArrowheads="1"/>
          </p:cNvSpPr>
          <p:nvPr/>
        </p:nvSpPr>
        <p:spPr bwMode="auto">
          <a:xfrm>
            <a:off x="285720" y="1202803"/>
            <a:ext cx="2789247" cy="511685"/>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lgn="ctr">
              <a:defRPr/>
            </a:pPr>
            <a:r>
              <a:rPr kumimoji="0" lang="en-US" altLang="zh-CN" sz="2400" b="1" kern="10" dirty="0" smtClean="0">
                <a:solidFill>
                  <a:schemeClr val="tx1"/>
                </a:solidFill>
                <a:latin typeface="宋体" panose="02010600030101010101" pitchFamily="2" charset="-122"/>
              </a:rPr>
              <a:t>4</a:t>
            </a:r>
            <a:r>
              <a:rPr kumimoji="0" lang="zh-CN" altLang="en-US" sz="2400" b="1" kern="10" dirty="0" smtClean="0">
                <a:solidFill>
                  <a:schemeClr val="tx1"/>
                </a:solidFill>
                <a:latin typeface="宋体" panose="02010600030101010101" pitchFamily="2" charset="-122"/>
              </a:rPr>
              <a:t>、示例</a:t>
            </a:r>
            <a:endParaRPr kumimoji="0" lang="zh-CN" altLang="en-US" sz="2400" b="1" kern="10" dirty="0">
              <a:solidFill>
                <a:schemeClr val="tx1"/>
              </a:solidFill>
              <a:latin typeface="宋体" panose="02010600030101010101" pitchFamily="2" charset="-122"/>
            </a:endParaRPr>
          </a:p>
        </p:txBody>
      </p:sp>
      <p:sp>
        <p:nvSpPr>
          <p:cNvPr id="8" name="矩形 7"/>
          <p:cNvSpPr/>
          <p:nvPr/>
        </p:nvSpPr>
        <p:spPr>
          <a:xfrm>
            <a:off x="592082" y="1895454"/>
            <a:ext cx="7914243" cy="3416320"/>
          </a:xfrm>
          <a:prstGeom prst="rect">
            <a:avLst/>
          </a:prstGeom>
        </p:spPr>
        <p:txBody>
          <a:bodyPr wrap="square">
            <a:spAutoFit/>
          </a:bodyPr>
          <a:lstStyle/>
          <a:p>
            <a:pPr marL="0" indent="457200" eaLnBrk="1" hangingPunct="1">
              <a:lnSpc>
                <a:spcPct val="150000"/>
              </a:lnSpc>
              <a:buFont typeface="Wingdings" panose="05000000000000000000" pitchFamily="2" charset="2"/>
              <a:buNone/>
            </a:pPr>
            <a:r>
              <a:rPr lang="zh-CN" altLang="en-US" sz="2400" b="1" dirty="0" smtClean="0">
                <a:solidFill>
                  <a:srgbClr val="0000CC"/>
                </a:solidFill>
                <a:latin typeface="微软雅黑" panose="020B0503020204020204" pitchFamily="34" charset="-122"/>
                <a:ea typeface="微软雅黑" panose="020B0503020204020204" pitchFamily="34" charset="-122"/>
              </a:rPr>
              <a:t>用可读写方式新建（打开）一个文件。</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pPr marL="0" indent="457200" algn="just" eaLnBrk="1" hangingPunct="1">
              <a:lnSpc>
                <a:spcPct val="150000"/>
              </a:lnSpc>
              <a:buFont typeface="Wingdings" panose="05000000000000000000" pitchFamily="2" charset="2"/>
              <a:buNone/>
            </a:pPr>
            <a:r>
              <a:rPr lang="zh-CN" altLang="en-US" sz="2400" dirty="0" smtClean="0">
                <a:solidFill>
                  <a:srgbClr val="0000CC"/>
                </a:solidFill>
                <a:latin typeface="微软雅黑" panose="020B0503020204020204" pitchFamily="34" charset="-122"/>
                <a:ea typeface="微软雅黑" panose="020B0503020204020204" pitchFamily="34" charset="-122"/>
              </a:rPr>
              <a:t>由于要以可读写的方式来打开文件，因此，对文件的操作权限为</a:t>
            </a:r>
            <a:r>
              <a:rPr lang="en-US" altLang="zh-CN" sz="2400" b="1" dirty="0" smtClean="0">
                <a:solidFill>
                  <a:srgbClr val="FF0000"/>
                </a:solidFill>
                <a:latin typeface="微软雅黑" panose="020B0503020204020204" pitchFamily="34" charset="-122"/>
                <a:ea typeface="微软雅黑" panose="020B0503020204020204" pitchFamily="34" charset="-122"/>
              </a:rPr>
              <a:t>4</a:t>
            </a:r>
            <a:r>
              <a:rPr lang="zh-CN" altLang="en-US" sz="2400" b="1" dirty="0" smtClean="0">
                <a:solidFill>
                  <a:srgbClr val="FF0000"/>
                </a:solidFill>
                <a:latin typeface="微软雅黑" panose="020B0503020204020204" pitchFamily="34" charset="-122"/>
                <a:ea typeface="微软雅黑" panose="020B0503020204020204" pitchFamily="34" charset="-122"/>
              </a:rPr>
              <a:t>（可读）</a:t>
            </a:r>
            <a:r>
              <a:rPr lang="zh-CN" altLang="en-US" sz="2400" dirty="0" smtClean="0">
                <a:solidFill>
                  <a:srgbClr val="0000CC"/>
                </a:solidFill>
                <a:latin typeface="微软雅黑" panose="020B0503020204020204" pitchFamily="34" charset="-122"/>
                <a:ea typeface="微软雅黑" panose="020B0503020204020204" pitchFamily="34" charset="-122"/>
              </a:rPr>
              <a:t>及</a:t>
            </a:r>
            <a:r>
              <a:rPr lang="en-US" altLang="zh-CN" sz="2400" b="1" dirty="0" smtClean="0">
                <a:solidFill>
                  <a:srgbClr val="FF0000"/>
                </a:solidFill>
                <a:latin typeface="微软雅黑" panose="020B0503020204020204" pitchFamily="34" charset="-122"/>
                <a:ea typeface="微软雅黑" panose="020B0503020204020204" pitchFamily="34" charset="-122"/>
              </a:rPr>
              <a:t>2</a:t>
            </a:r>
            <a:r>
              <a:rPr lang="zh-CN" altLang="en-US" sz="2400" b="1" dirty="0" smtClean="0">
                <a:solidFill>
                  <a:srgbClr val="FF0000"/>
                </a:solidFill>
                <a:latin typeface="微软雅黑" panose="020B0503020204020204" pitchFamily="34" charset="-122"/>
                <a:ea typeface="微软雅黑" panose="020B0503020204020204" pitchFamily="34" charset="-122"/>
              </a:rPr>
              <a:t>（可写）</a:t>
            </a:r>
            <a:r>
              <a:rPr lang="zh-CN" altLang="en-US" sz="2400" dirty="0" smtClean="0">
                <a:solidFill>
                  <a:srgbClr val="0000CC"/>
                </a:solidFill>
                <a:latin typeface="微软雅黑" panose="020B0503020204020204" pitchFamily="34" charset="-122"/>
                <a:ea typeface="微软雅黑" panose="020B0503020204020204" pitchFamily="34" charset="-122"/>
              </a:rPr>
              <a:t>之和，即操作权限为</a:t>
            </a:r>
            <a:r>
              <a:rPr lang="en-US" altLang="zh-CN" sz="2400" dirty="0" smtClean="0">
                <a:solidFill>
                  <a:srgbClr val="0000CC"/>
                </a:solidFill>
                <a:latin typeface="微软雅黑" panose="020B0503020204020204" pitchFamily="34" charset="-122"/>
                <a:ea typeface="微软雅黑" panose="020B0503020204020204" pitchFamily="34" charset="-122"/>
              </a:rPr>
              <a:t>6</a:t>
            </a:r>
            <a:r>
              <a:rPr lang="zh-CN" altLang="en-US" sz="2400" dirty="0" smtClean="0">
                <a:solidFill>
                  <a:srgbClr val="0000CC"/>
                </a:solidFill>
                <a:latin typeface="微软雅黑" panose="020B0503020204020204" pitchFamily="34" charset="-122"/>
                <a:ea typeface="微软雅黑" panose="020B0503020204020204" pitchFamily="34" charset="-122"/>
              </a:rPr>
              <a:t>；如果希望文件拥有者、同组用户、不同组用户均具有读和写的权限，则该文件的权限为</a:t>
            </a:r>
            <a:r>
              <a:rPr lang="en-US" altLang="zh-CN" sz="2400" dirty="0" smtClean="0">
                <a:solidFill>
                  <a:srgbClr val="0000CC"/>
                </a:solidFill>
                <a:latin typeface="微软雅黑" panose="020B0503020204020204" pitchFamily="34" charset="-122"/>
                <a:ea typeface="微软雅黑" panose="020B0503020204020204" pitchFamily="34" charset="-122"/>
              </a:rPr>
              <a:t>666</a:t>
            </a:r>
            <a:r>
              <a:rPr lang="zh-CN" altLang="en-US" sz="2400" dirty="0" smtClean="0">
                <a:solidFill>
                  <a:srgbClr val="0000CC"/>
                </a:solidFill>
                <a:latin typeface="微软雅黑" panose="020B0503020204020204" pitchFamily="34" charset="-122"/>
                <a:ea typeface="微软雅黑" panose="020B0503020204020204" pitchFamily="34" charset="-122"/>
              </a:rPr>
              <a:t>。</a:t>
            </a:r>
            <a:endParaRPr lang="en-US" altLang="zh-CN" sz="2400" dirty="0" smtClean="0">
              <a:solidFill>
                <a:srgbClr val="0000CC"/>
              </a:solidFill>
              <a:latin typeface="微软雅黑" panose="020B0503020204020204" pitchFamily="34" charset="-122"/>
              <a:ea typeface="微软雅黑" panose="020B0503020204020204" pitchFamily="34" charset="-122"/>
            </a:endParaRPr>
          </a:p>
          <a:p>
            <a:pPr marL="0" eaLnBrk="1" hangingPunct="1">
              <a:lnSpc>
                <a:spcPct val="150000"/>
              </a:lnSpc>
              <a:buFont typeface="Wingdings" panose="05000000000000000000" pitchFamily="2" charset="2"/>
              <a:buNone/>
            </a:pPr>
            <a:endParaRPr lang="zh-CN" altLang="en-US" sz="2400" b="1" dirty="0" smtClean="0">
              <a:solidFill>
                <a:srgbClr val="C00000"/>
              </a:solidFill>
              <a:latin typeface="微软雅黑" panose="020B0503020204020204" pitchFamily="34" charset="-122"/>
              <a:ea typeface="微软雅黑" panose="020B0503020204020204" pitchFamily="34" charset="-122"/>
            </a:endParaRPr>
          </a:p>
        </p:txBody>
      </p:sp>
      <p:sp>
        <p:nvSpPr>
          <p:cNvPr id="7" name="Rectangle 2"/>
          <p:cNvSpPr>
            <a:spLocks noChangeArrowheads="1"/>
          </p:cNvSpPr>
          <p:nvPr/>
        </p:nvSpPr>
        <p:spPr bwMode="auto">
          <a:xfrm>
            <a:off x="428596" y="428604"/>
            <a:ext cx="5786478" cy="563562"/>
          </a:xfrm>
          <a:prstGeom prst="rect">
            <a:avLst/>
          </a:prstGeom>
          <a:noFill/>
          <a:ln w="9525">
            <a:noFill/>
            <a:miter lim="800000"/>
          </a:ln>
          <a:effectLst/>
        </p:spPr>
        <p:txBody>
          <a:bodyPr anchor="ctr"/>
          <a:lstStyle/>
          <a:p>
            <a:r>
              <a:rPr lang="en-US" altLang="zh-CN" b="1" dirty="0">
                <a:solidFill>
                  <a:srgbClr val="0000CC"/>
                </a:solidFill>
                <a:latin typeface="微软雅黑" panose="020B0503020204020204" pitchFamily="34" charset="-122"/>
                <a:ea typeface="微软雅黑" panose="020B0503020204020204" pitchFamily="34" charset="-122"/>
              </a:rPr>
              <a:t>6.1.2 open</a:t>
            </a:r>
            <a:r>
              <a:rPr lang="zh-CN" altLang="en-US" b="1" dirty="0">
                <a:solidFill>
                  <a:srgbClr val="0000CC"/>
                </a:solidFill>
                <a:latin typeface="微软雅黑" panose="020B0503020204020204" pitchFamily="34" charset="-122"/>
                <a:ea typeface="微软雅黑" panose="020B0503020204020204" pitchFamily="34" charset="-122"/>
              </a:rPr>
              <a:t>、</a:t>
            </a:r>
            <a:r>
              <a:rPr lang="en-US" altLang="zh-CN" b="1" dirty="0">
                <a:solidFill>
                  <a:srgbClr val="0000CC"/>
                </a:solidFill>
                <a:latin typeface="微软雅黑" panose="020B0503020204020204" pitchFamily="34" charset="-122"/>
                <a:ea typeface="微软雅黑" panose="020B0503020204020204" pitchFamily="34" charset="-122"/>
              </a:rPr>
              <a:t>create</a:t>
            </a:r>
            <a:r>
              <a:rPr lang="zh-CN" altLang="en-US" b="1" dirty="0">
                <a:solidFill>
                  <a:srgbClr val="0000CC"/>
                </a:solidFill>
                <a:latin typeface="微软雅黑" panose="020B0503020204020204" pitchFamily="34" charset="-122"/>
                <a:ea typeface="微软雅黑" panose="020B0503020204020204" pitchFamily="34" charset="-122"/>
              </a:rPr>
              <a:t>、</a:t>
            </a:r>
            <a:r>
              <a:rPr lang="en-US" altLang="zh-CN" b="1" dirty="0">
                <a:solidFill>
                  <a:srgbClr val="0000CC"/>
                </a:solidFill>
                <a:latin typeface="微软雅黑" panose="020B0503020204020204" pitchFamily="34" charset="-122"/>
                <a:ea typeface="微软雅黑" panose="020B0503020204020204" pitchFamily="34" charset="-122"/>
              </a:rPr>
              <a:t>close</a:t>
            </a:r>
            <a:r>
              <a:rPr lang="zh-CN" altLang="en-US" b="1" dirty="0">
                <a:solidFill>
                  <a:srgbClr val="0000CC"/>
                </a:solidFill>
                <a:latin typeface="微软雅黑" panose="020B0503020204020204" pitchFamily="34" charset="-122"/>
                <a:ea typeface="微软雅黑" panose="020B0503020204020204" pitchFamily="34" charset="-122"/>
              </a:rPr>
              <a:t>函数</a:t>
            </a:r>
            <a:endParaRPr lang="zh-CN" altLang="en-US" b="1" dirty="0">
              <a:solidFill>
                <a:srgbClr val="0000CC"/>
              </a:solidFill>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06374352-1594-4D10-A4F2-0AA87BDB00C7}" type="datetime10">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8297" y="1274302"/>
            <a:ext cx="8786190" cy="5262979"/>
          </a:xfrm>
          <a:prstGeom prst="rect">
            <a:avLst/>
          </a:prstGeom>
        </p:spPr>
        <p:txBody>
          <a:bodyPr wrap="square">
            <a:spAutoFit/>
          </a:bodyPr>
          <a:lstStyle/>
          <a:p>
            <a:r>
              <a:rPr lang="zh-CN" altLang="en-US" dirty="0">
                <a:solidFill>
                  <a:srgbClr val="0000CC"/>
                </a:solidFill>
              </a:rPr>
              <a:t> 1 </a:t>
            </a:r>
            <a:r>
              <a:rPr lang="zh-CN" altLang="en-US" dirty="0" smtClean="0">
                <a:solidFill>
                  <a:srgbClr val="0000CC"/>
                </a:solidFill>
              </a:rPr>
              <a:t> #</a:t>
            </a:r>
            <a:r>
              <a:rPr lang="zh-CN" altLang="en-US" dirty="0">
                <a:solidFill>
                  <a:srgbClr val="0000CC"/>
                </a:solidFill>
              </a:rPr>
              <a:t>include&lt;stdio.h&gt; </a:t>
            </a:r>
            <a:endParaRPr lang="zh-CN" altLang="en-US" dirty="0">
              <a:solidFill>
                <a:srgbClr val="0000CC"/>
              </a:solidFill>
            </a:endParaRPr>
          </a:p>
          <a:p>
            <a:r>
              <a:rPr lang="zh-CN" altLang="en-US" dirty="0">
                <a:solidFill>
                  <a:srgbClr val="0000CC"/>
                </a:solidFill>
              </a:rPr>
              <a:t>  2 #include&lt;fcntl.h&gt; </a:t>
            </a:r>
            <a:endParaRPr lang="zh-CN" altLang="en-US" dirty="0">
              <a:solidFill>
                <a:srgbClr val="0000CC"/>
              </a:solidFill>
            </a:endParaRPr>
          </a:p>
          <a:p>
            <a:r>
              <a:rPr lang="zh-CN" altLang="en-US" dirty="0">
                <a:solidFill>
                  <a:srgbClr val="0000CC"/>
                </a:solidFill>
              </a:rPr>
              <a:t>  3 int main() </a:t>
            </a:r>
            <a:endParaRPr lang="zh-CN" altLang="en-US" dirty="0">
              <a:solidFill>
                <a:srgbClr val="0000CC"/>
              </a:solidFill>
            </a:endParaRPr>
          </a:p>
          <a:p>
            <a:r>
              <a:rPr lang="zh-CN" altLang="en-US" dirty="0">
                <a:solidFill>
                  <a:srgbClr val="0000CC"/>
                </a:solidFill>
              </a:rPr>
              <a:t>  4 { </a:t>
            </a:r>
            <a:endParaRPr lang="zh-CN" altLang="en-US" dirty="0">
              <a:solidFill>
                <a:srgbClr val="0000CC"/>
              </a:solidFill>
            </a:endParaRPr>
          </a:p>
          <a:p>
            <a:r>
              <a:rPr lang="zh-CN" altLang="en-US" dirty="0">
                <a:solidFill>
                  <a:srgbClr val="0000CC"/>
                </a:solidFill>
              </a:rPr>
              <a:t>  5     int fd; </a:t>
            </a:r>
            <a:endParaRPr lang="zh-CN" altLang="en-US" dirty="0">
              <a:solidFill>
                <a:srgbClr val="0000CC"/>
              </a:solidFill>
            </a:endParaRPr>
          </a:p>
          <a:p>
            <a:r>
              <a:rPr lang="zh-CN" altLang="en-US" dirty="0">
                <a:solidFill>
                  <a:srgbClr val="0000CC"/>
                </a:solidFill>
              </a:rPr>
              <a:t>  6     fd=</a:t>
            </a:r>
            <a:r>
              <a:rPr lang="zh-CN" altLang="en-US" b="1" dirty="0">
                <a:solidFill>
                  <a:srgbClr val="FF0000"/>
                </a:solidFill>
              </a:rPr>
              <a:t>open("a.txt</a:t>
            </a:r>
            <a:r>
              <a:rPr lang="zh-CN" altLang="en-US" b="1" dirty="0" smtClean="0">
                <a:solidFill>
                  <a:srgbClr val="FF0000"/>
                </a:solidFill>
              </a:rPr>
              <a:t>",</a:t>
            </a:r>
            <a:endParaRPr lang="en-US" altLang="zh-CN" b="1" dirty="0" smtClean="0">
              <a:solidFill>
                <a:srgbClr val="FF0000"/>
              </a:solidFill>
            </a:endParaRPr>
          </a:p>
          <a:p>
            <a:r>
              <a:rPr lang="en-US" altLang="zh-CN" b="1" dirty="0">
                <a:solidFill>
                  <a:srgbClr val="FF0000"/>
                </a:solidFill>
              </a:rPr>
              <a:t> </a:t>
            </a:r>
            <a:r>
              <a:rPr lang="en-US" altLang="zh-CN" b="1" dirty="0" smtClean="0">
                <a:solidFill>
                  <a:srgbClr val="FF0000"/>
                </a:solidFill>
              </a:rPr>
              <a:t>                 </a:t>
            </a:r>
            <a:r>
              <a:rPr lang="zh-CN" altLang="en-US" b="1" dirty="0" smtClean="0">
                <a:solidFill>
                  <a:srgbClr val="FF0000"/>
                </a:solidFill>
              </a:rPr>
              <a:t>O</a:t>
            </a:r>
            <a:r>
              <a:rPr lang="zh-CN" altLang="en-US" b="1" dirty="0">
                <a:solidFill>
                  <a:srgbClr val="FF0000"/>
                </a:solidFill>
              </a:rPr>
              <a:t>_CREAT|O_TRUNC|O_RDWR,</a:t>
            </a:r>
            <a:r>
              <a:rPr lang="zh-CN" altLang="en-US" b="1" dirty="0" smtClean="0">
                <a:solidFill>
                  <a:srgbClr val="FF0000"/>
                </a:solidFill>
              </a:rPr>
              <a:t>06</a:t>
            </a:r>
            <a:r>
              <a:rPr lang="en-US" altLang="zh-CN" b="1" dirty="0" smtClean="0">
                <a:solidFill>
                  <a:srgbClr val="FF0000"/>
                </a:solidFill>
              </a:rPr>
              <a:t>00</a:t>
            </a:r>
            <a:r>
              <a:rPr lang="zh-CN" altLang="en-US" b="1" dirty="0" smtClean="0">
                <a:solidFill>
                  <a:srgbClr val="FF0000"/>
                </a:solidFill>
              </a:rPr>
              <a:t>)</a:t>
            </a:r>
            <a:r>
              <a:rPr lang="zh-CN" altLang="en-US" b="1" dirty="0">
                <a:solidFill>
                  <a:srgbClr val="FF0000"/>
                </a:solidFill>
              </a:rPr>
              <a:t>; </a:t>
            </a:r>
            <a:endParaRPr lang="zh-CN" altLang="en-US" b="1" dirty="0">
              <a:solidFill>
                <a:srgbClr val="FF0000"/>
              </a:solidFill>
            </a:endParaRPr>
          </a:p>
          <a:p>
            <a:r>
              <a:rPr lang="zh-CN" altLang="en-US" dirty="0">
                <a:solidFill>
                  <a:srgbClr val="0000CC"/>
                </a:solidFill>
              </a:rPr>
              <a:t>  7  </a:t>
            </a:r>
            <a:endParaRPr lang="zh-CN" altLang="en-US" dirty="0">
              <a:solidFill>
                <a:srgbClr val="0000CC"/>
              </a:solidFill>
            </a:endParaRPr>
          </a:p>
          <a:p>
            <a:r>
              <a:rPr lang="zh-CN" altLang="en-US" dirty="0">
                <a:solidFill>
                  <a:srgbClr val="0000CC"/>
                </a:solidFill>
              </a:rPr>
              <a:t>  8     printf("open file: a.txt fd=%d \n",fd); </a:t>
            </a:r>
            <a:endParaRPr lang="zh-CN" altLang="en-US" dirty="0">
              <a:solidFill>
                <a:srgbClr val="0000CC"/>
              </a:solidFill>
            </a:endParaRPr>
          </a:p>
          <a:p>
            <a:r>
              <a:rPr lang="zh-CN" altLang="en-US" dirty="0">
                <a:solidFill>
                  <a:srgbClr val="0000CC"/>
                </a:solidFill>
              </a:rPr>
              <a:t>  9     close(fd); </a:t>
            </a:r>
            <a:endParaRPr lang="zh-CN" altLang="en-US" dirty="0">
              <a:solidFill>
                <a:srgbClr val="0000CC"/>
              </a:solidFill>
            </a:endParaRPr>
          </a:p>
          <a:p>
            <a:r>
              <a:rPr lang="zh-CN" altLang="en-US" dirty="0">
                <a:solidFill>
                  <a:srgbClr val="0000CC"/>
                </a:solidFill>
              </a:rPr>
              <a:t> </a:t>
            </a:r>
            <a:r>
              <a:rPr lang="zh-CN" altLang="en-US" dirty="0" smtClean="0">
                <a:solidFill>
                  <a:srgbClr val="0000CC"/>
                </a:solidFill>
              </a:rPr>
              <a:t>10    </a:t>
            </a:r>
            <a:r>
              <a:rPr lang="zh-CN" altLang="en-US" dirty="0">
                <a:solidFill>
                  <a:srgbClr val="0000CC"/>
                </a:solidFill>
              </a:rPr>
              <a:t>return 0; </a:t>
            </a:r>
            <a:endParaRPr lang="zh-CN" altLang="en-US" dirty="0">
              <a:solidFill>
                <a:srgbClr val="0000CC"/>
              </a:solidFill>
            </a:endParaRPr>
          </a:p>
          <a:p>
            <a:r>
              <a:rPr lang="zh-CN" altLang="en-US" dirty="0">
                <a:solidFill>
                  <a:srgbClr val="0000CC"/>
                </a:solidFill>
              </a:rPr>
              <a:t> 11 }</a:t>
            </a:r>
            <a:endParaRPr lang="zh-CN" altLang="en-US" dirty="0">
              <a:solidFill>
                <a:srgbClr val="0000CC"/>
              </a:solidFill>
            </a:endParaRPr>
          </a:p>
        </p:txBody>
      </p:sp>
      <p:sp>
        <p:nvSpPr>
          <p:cNvPr id="3" name="Rectangle 2"/>
          <p:cNvSpPr>
            <a:spLocks noChangeArrowheads="1"/>
          </p:cNvSpPr>
          <p:nvPr/>
        </p:nvSpPr>
        <p:spPr bwMode="auto">
          <a:xfrm>
            <a:off x="428596" y="428604"/>
            <a:ext cx="5786478" cy="563562"/>
          </a:xfrm>
          <a:prstGeom prst="rect">
            <a:avLst/>
          </a:prstGeom>
          <a:noFill/>
          <a:ln w="9525">
            <a:noFill/>
            <a:miter lim="800000"/>
          </a:ln>
          <a:effectLst/>
        </p:spPr>
        <p:txBody>
          <a:bodyPr anchor="ctr"/>
          <a:lstStyle/>
          <a:p>
            <a:r>
              <a:rPr lang="en-US" altLang="zh-CN" b="1" dirty="0">
                <a:solidFill>
                  <a:srgbClr val="0000CC"/>
                </a:solidFill>
                <a:latin typeface="微软雅黑" panose="020B0503020204020204" pitchFamily="34" charset="-122"/>
                <a:ea typeface="微软雅黑" panose="020B0503020204020204" pitchFamily="34" charset="-122"/>
              </a:rPr>
              <a:t>6.1.2  open</a:t>
            </a:r>
            <a:r>
              <a:rPr lang="zh-CN" altLang="en-US" b="1" dirty="0">
                <a:solidFill>
                  <a:srgbClr val="0000CC"/>
                </a:solidFill>
                <a:latin typeface="微软雅黑" panose="020B0503020204020204" pitchFamily="34" charset="-122"/>
                <a:ea typeface="微软雅黑" panose="020B0503020204020204" pitchFamily="34" charset="-122"/>
              </a:rPr>
              <a:t>函数示例</a:t>
            </a:r>
            <a:endParaRPr lang="zh-CN" altLang="en-US" b="1" dirty="0">
              <a:solidFill>
                <a:srgbClr val="0000CC"/>
              </a:solidFill>
              <a:latin typeface="微软雅黑" panose="020B0503020204020204" pitchFamily="34" charset="-122"/>
              <a:ea typeface="微软雅黑" panose="020B0503020204020204" pitchFamily="34" charset="-122"/>
            </a:endParaRPr>
          </a:p>
        </p:txBody>
      </p:sp>
      <p:sp>
        <p:nvSpPr>
          <p:cNvPr id="4" name="日期占位符 3"/>
          <p:cNvSpPr>
            <a:spLocks noGrp="1"/>
          </p:cNvSpPr>
          <p:nvPr>
            <p:ph type="dt" sz="half" idx="10"/>
          </p:nvPr>
        </p:nvSpPr>
        <p:spPr/>
        <p:txBody>
          <a:bodyPr/>
          <a:lstStyle/>
          <a:p>
            <a:pPr>
              <a:defRPr/>
            </a:pPr>
            <a:fld id="{99BB8B6A-68FC-42AB-8698-61F0D20FD46C}" type="datetime10">
              <a:rPr lang="zh-CN" altLang="en-US" smtClean="0"/>
            </a:fld>
            <a:endParaRPr lang="en-US" altLang="zh-CN"/>
          </a:p>
        </p:txBody>
      </p:sp>
      <p:sp>
        <p:nvSpPr>
          <p:cNvPr id="6" name="矩形 5"/>
          <p:cNvSpPr/>
          <p:nvPr/>
        </p:nvSpPr>
        <p:spPr>
          <a:xfrm>
            <a:off x="7257251" y="428514"/>
            <a:ext cx="1643085" cy="499624"/>
          </a:xfrm>
          <a:prstGeom prst="rect">
            <a:avLst/>
          </a:prstGeom>
          <a:solidFill>
            <a:schemeClr val="tx1"/>
          </a:solidFill>
        </p:spPr>
        <p:txBody>
          <a:bodyPr wrap="square">
            <a:spAutoFit/>
          </a:bodyPr>
          <a:lstStyle/>
          <a:p>
            <a:pPr marL="0" eaLnBrk="1" hangingPunct="1">
              <a:lnSpc>
                <a:spcPct val="150000"/>
              </a:lnSpc>
              <a:buFont typeface="Wingdings" panose="05000000000000000000" pitchFamily="2" charset="2"/>
              <a:buNone/>
            </a:pPr>
            <a:r>
              <a:rPr lang="en-US" altLang="zh-CN" sz="2000" b="1" dirty="0" smtClean="0">
                <a:solidFill>
                  <a:srgbClr val="C00000"/>
                </a:solidFill>
                <a:latin typeface="+mn-ea"/>
                <a:ea typeface="+mn-ea"/>
              </a:rPr>
              <a:t>6-1.c</a:t>
            </a:r>
            <a:endParaRPr lang="en-US" altLang="zh-CN" sz="2000" b="1" dirty="0" smtClean="0">
              <a:solidFill>
                <a:srgbClr val="C00000"/>
              </a:solidFill>
              <a:latin typeface="+mn-ea"/>
              <a:ea typeface="+mn-ea"/>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032483" y="1403005"/>
            <a:ext cx="5792841" cy="4052943"/>
          </a:xfrm>
          <a:prstGeom prst="rect">
            <a:avLst/>
          </a:prstGeom>
          <a:noFill/>
          <a:ln w="9525">
            <a:noFill/>
            <a:miter lim="800000"/>
          </a:ln>
          <a:effectLst/>
        </p:spPr>
        <p:txBody>
          <a:bodyPr vert="horz" wrap="square" lIns="91440" tIns="45720" rIns="91440" bIns="45720" numCol="1" anchor="t" anchorCtr="0" compatLnSpc="1"/>
          <a:lstStyle/>
          <a:p>
            <a:pPr marL="342900" lvl="0" indent="-342900" algn="l">
              <a:lnSpc>
                <a:spcPct val="150000"/>
              </a:lnSpc>
              <a:spcBef>
                <a:spcPts val="0"/>
              </a:spcBef>
              <a:buClr>
                <a:srgbClr val="0000CC"/>
              </a:buClr>
              <a:buSzPct val="60000"/>
              <a:buFont typeface="Wingdings" panose="05000000000000000000" pitchFamily="2" charset="2"/>
              <a:buChar char="n"/>
              <a:defRPr/>
            </a:pPr>
            <a:r>
              <a:rPr lang="en-US" altLang="zh-CN" sz="3600" b="1" kern="0" dirty="0" smtClean="0">
                <a:solidFill>
                  <a:srgbClr val="FF0000"/>
                </a:solidFill>
                <a:latin typeface="微软雅黑" panose="020B0503020204020204" pitchFamily="34" charset="-122"/>
                <a:ea typeface="微软雅黑" panose="020B0503020204020204" pitchFamily="34" charset="-122"/>
              </a:rPr>
              <a:t>6.1 </a:t>
            </a:r>
            <a:r>
              <a:rPr lang="zh-CN" altLang="en-US" sz="3600" b="1" kern="0" dirty="0" smtClean="0">
                <a:solidFill>
                  <a:srgbClr val="FF0000"/>
                </a:solidFill>
                <a:latin typeface="微软雅黑" panose="020B0503020204020204" pitchFamily="34" charset="-122"/>
                <a:ea typeface="微软雅黑" panose="020B0503020204020204" pitchFamily="34" charset="-122"/>
              </a:rPr>
              <a:t>文件处理</a:t>
            </a:r>
            <a:endParaRPr lang="zh-CN" altLang="en-US" sz="3600" b="1" kern="0" dirty="0" smtClean="0">
              <a:solidFill>
                <a:srgbClr val="FF0000"/>
              </a:solidFill>
              <a:latin typeface="微软雅黑" panose="020B0503020204020204" pitchFamily="34" charset="-122"/>
              <a:ea typeface="微软雅黑" panose="020B0503020204020204" pitchFamily="34" charset="-122"/>
            </a:endParaRPr>
          </a:p>
          <a:p>
            <a:pPr marL="342900" lvl="0" indent="-342900">
              <a:lnSpc>
                <a:spcPct val="150000"/>
              </a:lnSpc>
              <a:spcBef>
                <a:spcPts val="0"/>
              </a:spcBef>
              <a:buClr>
                <a:srgbClr val="0000CC"/>
              </a:buClr>
              <a:buSzPct val="60000"/>
              <a:buFont typeface="Wingdings" panose="05000000000000000000" pitchFamily="2" charset="2"/>
              <a:buChar char="n"/>
              <a:defRPr/>
            </a:pPr>
            <a:r>
              <a:rPr lang="en-US" altLang="zh-CN" sz="3600" b="1" kern="0" dirty="0" smtClean="0">
                <a:solidFill>
                  <a:srgbClr val="0000CC"/>
                </a:solidFill>
                <a:latin typeface="微软雅黑" panose="020B0503020204020204" pitchFamily="34" charset="-122"/>
                <a:ea typeface="微软雅黑" panose="020B0503020204020204" pitchFamily="34" charset="-122"/>
              </a:rPr>
              <a:t>6.2 </a:t>
            </a:r>
            <a:r>
              <a:rPr lang="zh-CN" altLang="en-US" sz="3600" b="1" kern="0" dirty="0" smtClean="0">
                <a:solidFill>
                  <a:srgbClr val="0000CC"/>
                </a:solidFill>
                <a:latin typeface="微软雅黑" panose="020B0503020204020204" pitchFamily="34" charset="-122"/>
                <a:ea typeface="微软雅黑" panose="020B0503020204020204" pitchFamily="34" charset="-122"/>
              </a:rPr>
              <a:t>进程控制概述</a:t>
            </a:r>
            <a:endParaRPr lang="zh-CN" altLang="en-US" sz="3600" b="1" kern="0" dirty="0" smtClean="0">
              <a:solidFill>
                <a:srgbClr val="0000CC"/>
              </a:solidFill>
              <a:latin typeface="微软雅黑" panose="020B0503020204020204" pitchFamily="34" charset="-122"/>
              <a:ea typeface="微软雅黑" panose="020B0503020204020204" pitchFamily="34" charset="-122"/>
            </a:endParaRPr>
          </a:p>
          <a:p>
            <a:pPr marL="342900" lvl="0" indent="-342900">
              <a:lnSpc>
                <a:spcPct val="150000"/>
              </a:lnSpc>
              <a:spcBef>
                <a:spcPts val="0"/>
              </a:spcBef>
              <a:buClr>
                <a:srgbClr val="0000CC"/>
              </a:buClr>
              <a:buSzPct val="60000"/>
              <a:buFont typeface="Wingdings" panose="05000000000000000000" pitchFamily="2" charset="2"/>
              <a:buChar char="n"/>
              <a:defRPr/>
            </a:pPr>
            <a:r>
              <a:rPr lang="en-US" altLang="zh-CN" sz="3600" b="1" kern="0" dirty="0" smtClean="0">
                <a:solidFill>
                  <a:srgbClr val="0000CC"/>
                </a:solidFill>
                <a:latin typeface="微软雅黑" panose="020B0503020204020204" pitchFamily="34" charset="-122"/>
                <a:ea typeface="微软雅黑" panose="020B0503020204020204" pitchFamily="34" charset="-122"/>
              </a:rPr>
              <a:t>6.3 </a:t>
            </a:r>
            <a:r>
              <a:rPr lang="zh-CN" altLang="en-US" sz="3600" b="1" kern="0" dirty="0" smtClean="0">
                <a:solidFill>
                  <a:srgbClr val="0000CC"/>
                </a:solidFill>
                <a:latin typeface="微软雅黑" panose="020B0503020204020204" pitchFamily="34" charset="-122"/>
                <a:ea typeface="微软雅黑" panose="020B0503020204020204" pitchFamily="34" charset="-122"/>
              </a:rPr>
              <a:t>进程控制编程</a:t>
            </a:r>
            <a:endParaRPr lang="en-US" altLang="zh-CN" sz="3600" b="1" kern="0" dirty="0" smtClean="0">
              <a:solidFill>
                <a:srgbClr val="0000CC"/>
              </a:solidFill>
              <a:latin typeface="微软雅黑" panose="020B0503020204020204" pitchFamily="34" charset="-122"/>
              <a:ea typeface="微软雅黑" panose="020B0503020204020204" pitchFamily="34" charset="-122"/>
            </a:endParaRPr>
          </a:p>
          <a:p>
            <a:pPr marL="342900" lvl="0" indent="-342900">
              <a:lnSpc>
                <a:spcPct val="150000"/>
              </a:lnSpc>
              <a:spcBef>
                <a:spcPts val="0"/>
              </a:spcBef>
              <a:buClr>
                <a:srgbClr val="0000CC"/>
              </a:buClr>
              <a:buSzPct val="60000"/>
              <a:buFont typeface="Wingdings" panose="05000000000000000000" pitchFamily="2" charset="2"/>
              <a:buChar char="n"/>
              <a:defRPr/>
            </a:pPr>
            <a:r>
              <a:rPr lang="en-US" altLang="zh-CN" sz="3600" b="1" kern="0" dirty="0" smtClean="0">
                <a:solidFill>
                  <a:srgbClr val="0000CC"/>
                </a:solidFill>
                <a:latin typeface="微软雅黑" panose="020B0503020204020204" pitchFamily="34" charset="-122"/>
                <a:ea typeface="微软雅黑" panose="020B0503020204020204" pitchFamily="34" charset="-122"/>
              </a:rPr>
              <a:t>6.4 </a:t>
            </a:r>
            <a:r>
              <a:rPr lang="zh-CN" altLang="en-US" sz="3600" b="1" kern="0" dirty="0" smtClean="0">
                <a:solidFill>
                  <a:srgbClr val="0000CC"/>
                </a:solidFill>
                <a:latin typeface="微软雅黑" panose="020B0503020204020204" pitchFamily="34" charset="-122"/>
                <a:ea typeface="微软雅黑" panose="020B0503020204020204" pitchFamily="34" charset="-122"/>
              </a:rPr>
              <a:t>进程间的通信</a:t>
            </a:r>
            <a:endParaRPr lang="en-US" altLang="zh-CN" sz="3600" b="1" kern="0" dirty="0" smtClean="0">
              <a:solidFill>
                <a:srgbClr val="0000CC"/>
              </a:solidFill>
              <a:latin typeface="微软雅黑" panose="020B0503020204020204" pitchFamily="34" charset="-122"/>
              <a:ea typeface="微软雅黑" panose="020B0503020204020204" pitchFamily="34" charset="-122"/>
            </a:endParaRPr>
          </a:p>
          <a:p>
            <a:pPr marL="342900" indent="-342900">
              <a:lnSpc>
                <a:spcPct val="150000"/>
              </a:lnSpc>
              <a:spcBef>
                <a:spcPts val="0"/>
              </a:spcBef>
              <a:buClr>
                <a:srgbClr val="0000CC"/>
              </a:buClr>
              <a:buSzPct val="60000"/>
              <a:buFont typeface="Wingdings" panose="05000000000000000000" pitchFamily="2" charset="2"/>
              <a:buChar char="n"/>
              <a:defRPr/>
            </a:pPr>
            <a:r>
              <a:rPr lang="en-US" altLang="zh-CN" sz="3600" b="1" kern="0" dirty="0" smtClean="0">
                <a:solidFill>
                  <a:srgbClr val="0000CC"/>
                </a:solidFill>
                <a:latin typeface="微软雅黑" panose="020B0503020204020204" pitchFamily="34" charset="-122"/>
                <a:ea typeface="微软雅黑" panose="020B0503020204020204" pitchFamily="34" charset="-122"/>
              </a:rPr>
              <a:t>6.5 </a:t>
            </a:r>
            <a:r>
              <a:rPr lang="zh-CN" altLang="en-US" sz="3600" b="1" kern="0" dirty="0" smtClean="0">
                <a:solidFill>
                  <a:srgbClr val="0000CC"/>
                </a:solidFill>
                <a:latin typeface="微软雅黑" panose="020B0503020204020204" pitchFamily="34" charset="-122"/>
                <a:ea typeface="微软雅黑" panose="020B0503020204020204" pitchFamily="34" charset="-122"/>
              </a:rPr>
              <a:t>信号</a:t>
            </a:r>
            <a:endParaRPr lang="zh-CN" altLang="en-US" sz="3600" b="1" kern="0" dirty="0" smtClean="0">
              <a:solidFill>
                <a:srgbClr val="0000CC"/>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bwMode="black">
          <a:xfrm>
            <a:off x="357158" y="285728"/>
            <a:ext cx="7572428" cy="762000"/>
          </a:xfrm>
          <a:prstGeom prst="rect">
            <a:avLst/>
          </a:prstGeom>
          <a:noFill/>
          <a:ln w="9525">
            <a:noFill/>
            <a:miter lim="800000"/>
          </a:ln>
        </p:spPr>
        <p:txBody>
          <a:bodyPr vert="horz" wrap="square" lIns="91440" tIns="45720" rIns="91440" bIns="45720" numCol="1" anchor="ctr" anchorCtr="0" compatLnSpc="1"/>
          <a:lstStyle/>
          <a:p>
            <a:pPr lvl="0" eaLnBrk="0" hangingPunct="0"/>
            <a:r>
              <a:rPr lang="zh-CN" altLang="en-US" sz="3600" b="1" kern="0" dirty="0" smtClean="0">
                <a:solidFill>
                  <a:srgbClr val="0000CC"/>
                </a:solidFill>
                <a:latin typeface="微软雅黑" panose="020B0503020204020204" pitchFamily="34" charset="-122"/>
                <a:ea typeface="微软雅黑" panose="020B0503020204020204" pitchFamily="34" charset="-122"/>
                <a:cs typeface="+mj-cs"/>
              </a:rPr>
              <a:t>第</a:t>
            </a:r>
            <a:r>
              <a:rPr lang="en-US" altLang="zh-CN" sz="3600" b="1" kern="0" dirty="0" smtClean="0">
                <a:solidFill>
                  <a:srgbClr val="0000CC"/>
                </a:solidFill>
                <a:latin typeface="微软雅黑" panose="020B0503020204020204" pitchFamily="34" charset="-122"/>
                <a:ea typeface="微软雅黑" panose="020B0503020204020204" pitchFamily="34" charset="-122"/>
                <a:cs typeface="+mj-cs"/>
              </a:rPr>
              <a:t>6</a:t>
            </a:r>
            <a:r>
              <a:rPr lang="zh-CN" altLang="en-US" sz="3600" b="1" kern="0" dirty="0" smtClean="0">
                <a:solidFill>
                  <a:srgbClr val="0000CC"/>
                </a:solidFill>
                <a:latin typeface="微软雅黑" panose="020B0503020204020204" pitchFamily="34" charset="-122"/>
                <a:ea typeface="微软雅黑" panose="020B0503020204020204" pitchFamily="34" charset="-122"/>
                <a:cs typeface="+mj-cs"/>
              </a:rPr>
              <a:t>章 文件处理与进程控制</a:t>
            </a:r>
            <a:endParaRPr lang="zh-CN" altLang="en-US" sz="3600" b="1" kern="0" dirty="0" smtClean="0">
              <a:solidFill>
                <a:srgbClr val="0000CC"/>
              </a:solidFill>
              <a:latin typeface="微软雅黑" panose="020B0503020204020204" pitchFamily="34" charset="-122"/>
              <a:ea typeface="微软雅黑" panose="020B0503020204020204" pitchFamily="34" charset="-122"/>
              <a:cs typeface="+mj-cs"/>
            </a:endParaRPr>
          </a:p>
        </p:txBody>
      </p:sp>
      <p:sp>
        <p:nvSpPr>
          <p:cNvPr id="2" name="日期占位符 1"/>
          <p:cNvSpPr>
            <a:spLocks noGrp="1"/>
          </p:cNvSpPr>
          <p:nvPr>
            <p:ph type="dt" sz="half" idx="10"/>
          </p:nvPr>
        </p:nvSpPr>
        <p:spPr/>
        <p:txBody>
          <a:bodyPr/>
          <a:lstStyle/>
          <a:p>
            <a:pPr>
              <a:defRPr/>
            </a:pPr>
            <a:fld id="{23BDB59B-2E6D-439B-A990-BB3BF2A733B7}" type="datetime10">
              <a:rPr lang="zh-CN" altLang="en-US" smtClean="0">
                <a:latin typeface="微软雅黑" panose="020B0503020204020204" pitchFamily="34" charset="-122"/>
                <a:ea typeface="微软雅黑" panose="020B0503020204020204" pitchFamily="34" charset="-122"/>
              </a:rPr>
            </a:fld>
            <a:endParaRPr lang="en-US" altLang="zh-CN">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a:spLocks noChangeArrowheads="1"/>
          </p:cNvSpPr>
          <p:nvPr/>
        </p:nvSpPr>
        <p:spPr bwMode="auto">
          <a:xfrm>
            <a:off x="428596" y="428604"/>
            <a:ext cx="5786478" cy="563562"/>
          </a:xfrm>
          <a:prstGeom prst="rect">
            <a:avLst/>
          </a:prstGeom>
          <a:noFill/>
          <a:ln w="9525">
            <a:noFill/>
            <a:miter lim="800000"/>
          </a:ln>
          <a:effectLst/>
        </p:spPr>
        <p:txBody>
          <a:bodyPr anchor="ctr"/>
          <a:lstStyle/>
          <a:p>
            <a:r>
              <a:rPr lang="en-US" altLang="zh-CN" b="1" dirty="0">
                <a:solidFill>
                  <a:srgbClr val="0000CC"/>
                </a:solidFill>
                <a:latin typeface="微软雅黑" panose="020B0503020204020204" pitchFamily="34" charset="-122"/>
                <a:ea typeface="微软雅黑" panose="020B0503020204020204" pitchFamily="34" charset="-122"/>
              </a:rPr>
              <a:t>6.1.3  read</a:t>
            </a:r>
            <a:r>
              <a:rPr lang="zh-CN" altLang="en-US" b="1" dirty="0">
                <a:solidFill>
                  <a:srgbClr val="0000CC"/>
                </a:solidFill>
                <a:latin typeface="微软雅黑" panose="020B0503020204020204" pitchFamily="34" charset="-122"/>
                <a:ea typeface="微软雅黑" panose="020B0503020204020204" pitchFamily="34" charset="-122"/>
              </a:rPr>
              <a:t>、</a:t>
            </a:r>
            <a:r>
              <a:rPr lang="en-US" altLang="zh-CN" b="1" dirty="0">
                <a:solidFill>
                  <a:srgbClr val="0000CC"/>
                </a:solidFill>
                <a:latin typeface="微软雅黑" panose="020B0503020204020204" pitchFamily="34" charset="-122"/>
                <a:ea typeface="微软雅黑" panose="020B0503020204020204" pitchFamily="34" charset="-122"/>
              </a:rPr>
              <a:t>write</a:t>
            </a:r>
            <a:r>
              <a:rPr lang="zh-CN" altLang="en-US" b="1" dirty="0">
                <a:solidFill>
                  <a:srgbClr val="0000CC"/>
                </a:solidFill>
                <a:latin typeface="微软雅黑" panose="020B0503020204020204" pitchFamily="34" charset="-122"/>
                <a:ea typeface="微软雅黑" panose="020B0503020204020204" pitchFamily="34" charset="-122"/>
              </a:rPr>
              <a:t>和</a:t>
            </a:r>
            <a:r>
              <a:rPr lang="en-US" altLang="zh-CN" b="1" dirty="0" err="1">
                <a:solidFill>
                  <a:srgbClr val="0000CC"/>
                </a:solidFill>
                <a:latin typeface="微软雅黑" panose="020B0503020204020204" pitchFamily="34" charset="-122"/>
                <a:ea typeface="微软雅黑" panose="020B0503020204020204" pitchFamily="34" charset="-122"/>
              </a:rPr>
              <a:t>lseek</a:t>
            </a:r>
            <a:endParaRPr lang="zh-CN" altLang="en-US" b="1" dirty="0">
              <a:solidFill>
                <a:srgbClr val="0000CC"/>
              </a:solidFill>
              <a:latin typeface="微软雅黑" panose="020B0503020204020204" pitchFamily="34" charset="-122"/>
              <a:ea typeface="微软雅黑" panose="020B0503020204020204" pitchFamily="34" charset="-122"/>
            </a:endParaRPr>
          </a:p>
        </p:txBody>
      </p:sp>
      <p:sp>
        <p:nvSpPr>
          <p:cNvPr id="15" name="AutoShape 9"/>
          <p:cNvSpPr>
            <a:spLocks noChangeArrowheads="1"/>
          </p:cNvSpPr>
          <p:nvPr/>
        </p:nvSpPr>
        <p:spPr bwMode="auto">
          <a:xfrm>
            <a:off x="285720" y="1202803"/>
            <a:ext cx="2789247" cy="511685"/>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lgn="ctr">
              <a:defRPr/>
            </a:pPr>
            <a:r>
              <a:rPr kumimoji="0" lang="en-US" altLang="zh-CN" sz="2400" b="1" kern="10" dirty="0" smtClean="0">
                <a:solidFill>
                  <a:schemeClr val="tx1"/>
                </a:solidFill>
                <a:latin typeface="宋体" panose="02010600030101010101" pitchFamily="2" charset="-122"/>
              </a:rPr>
              <a:t>1</a:t>
            </a:r>
            <a:r>
              <a:rPr kumimoji="0" lang="zh-CN" altLang="en-US" sz="2400" b="1" kern="10" dirty="0" smtClean="0">
                <a:solidFill>
                  <a:schemeClr val="tx1"/>
                </a:solidFill>
                <a:latin typeface="宋体" panose="02010600030101010101" pitchFamily="2" charset="-122"/>
              </a:rPr>
              <a:t>、</a:t>
            </a:r>
            <a:r>
              <a:rPr kumimoji="0" lang="en-US" altLang="zh-CN" sz="2400" b="1" kern="10" dirty="0" smtClean="0">
                <a:solidFill>
                  <a:schemeClr val="tx1"/>
                </a:solidFill>
                <a:latin typeface="宋体" panose="02010600030101010101" pitchFamily="2" charset="-122"/>
              </a:rPr>
              <a:t>read</a:t>
            </a:r>
            <a:r>
              <a:rPr kumimoji="0" lang="zh-CN" altLang="en-US" sz="2400" b="1" kern="10" dirty="0" smtClean="0">
                <a:solidFill>
                  <a:schemeClr val="tx1"/>
                </a:solidFill>
                <a:latin typeface="宋体" panose="02010600030101010101" pitchFamily="2" charset="-122"/>
              </a:rPr>
              <a:t>函数</a:t>
            </a:r>
            <a:endParaRPr kumimoji="0" lang="zh-CN" altLang="en-US" sz="2400" b="1" kern="10" dirty="0">
              <a:solidFill>
                <a:schemeClr val="tx1"/>
              </a:solidFill>
              <a:latin typeface="宋体" panose="02010600030101010101" pitchFamily="2" charset="-122"/>
            </a:endParaRPr>
          </a:p>
        </p:txBody>
      </p:sp>
      <p:sp>
        <p:nvSpPr>
          <p:cNvPr id="8" name="矩形 7"/>
          <p:cNvSpPr/>
          <p:nvPr/>
        </p:nvSpPr>
        <p:spPr>
          <a:xfrm>
            <a:off x="592083" y="1954172"/>
            <a:ext cx="7667730" cy="3962400"/>
          </a:xfrm>
          <a:prstGeom prst="rect">
            <a:avLst/>
          </a:prstGeom>
        </p:spPr>
        <p:txBody>
          <a:bodyPr wrap="square">
            <a:spAutoFit/>
          </a:bodyPr>
          <a:lstStyle/>
          <a:p>
            <a:pPr marL="0" indent="457200" eaLnBrk="1" hangingPunct="1">
              <a:lnSpc>
                <a:spcPct val="170000"/>
              </a:lnSpc>
              <a:buFont typeface="Wingdings" panose="05000000000000000000" pitchFamily="2" charset="2"/>
              <a:buNone/>
            </a:pPr>
            <a:r>
              <a:rPr lang="en-US" altLang="zh-CN" sz="2400" dirty="0" smtClean="0">
                <a:solidFill>
                  <a:srgbClr val="0000CC"/>
                </a:solidFill>
                <a:latin typeface="微软雅黑" panose="020B0503020204020204" pitchFamily="34" charset="-122"/>
                <a:ea typeface="微软雅黑" panose="020B0503020204020204" pitchFamily="34" charset="-122"/>
              </a:rPr>
              <a:t>read</a:t>
            </a:r>
            <a:r>
              <a:rPr lang="zh-CN" altLang="en-US" sz="2400" dirty="0" smtClean="0">
                <a:solidFill>
                  <a:srgbClr val="0000CC"/>
                </a:solidFill>
                <a:latin typeface="微软雅黑" panose="020B0503020204020204" pitchFamily="34" charset="-122"/>
                <a:ea typeface="微软雅黑" panose="020B0503020204020204" pitchFamily="34" charset="-122"/>
              </a:rPr>
              <a:t>函数从打开的文件中读取数据。当</a:t>
            </a:r>
            <a:r>
              <a:rPr lang="en-US" altLang="zh-CN" sz="2400" dirty="0" smtClean="0">
                <a:solidFill>
                  <a:srgbClr val="0000CC"/>
                </a:solidFill>
                <a:latin typeface="微软雅黑" panose="020B0503020204020204" pitchFamily="34" charset="-122"/>
                <a:ea typeface="微软雅黑" panose="020B0503020204020204" pitchFamily="34" charset="-122"/>
              </a:rPr>
              <a:t>read</a:t>
            </a:r>
            <a:r>
              <a:rPr lang="zh-CN" altLang="en-US" sz="2400" dirty="0" smtClean="0">
                <a:solidFill>
                  <a:srgbClr val="0000CC"/>
                </a:solidFill>
                <a:latin typeface="微软雅黑" panose="020B0503020204020204" pitchFamily="34" charset="-122"/>
                <a:ea typeface="微软雅黑" panose="020B0503020204020204" pitchFamily="34" charset="-122"/>
              </a:rPr>
              <a:t>从终端设备文件中读取数据时，</a:t>
            </a:r>
            <a:r>
              <a:rPr lang="zh-CN" altLang="en-US" sz="2400" b="1" dirty="0" smtClean="0">
                <a:solidFill>
                  <a:srgbClr val="FF0000"/>
                </a:solidFill>
                <a:latin typeface="微软雅黑" panose="020B0503020204020204" pitchFamily="34" charset="-122"/>
                <a:ea typeface="微软雅黑" panose="020B0503020204020204" pitchFamily="34" charset="-122"/>
              </a:rPr>
              <a:t>通常一次读取指定的字节数</a:t>
            </a:r>
            <a:r>
              <a:rPr lang="zh-CN" altLang="en-US" sz="2400" dirty="0" smtClean="0">
                <a:solidFill>
                  <a:srgbClr val="0000CC"/>
                </a:solidFill>
                <a:latin typeface="微软雅黑" panose="020B0503020204020204" pitchFamily="34" charset="-122"/>
                <a:ea typeface="微软雅黑" panose="020B0503020204020204" pitchFamily="34" charset="-122"/>
              </a:rPr>
              <a:t>。</a:t>
            </a:r>
            <a:endParaRPr lang="en-US" altLang="zh-CN" sz="2400" dirty="0" smtClean="0">
              <a:solidFill>
                <a:srgbClr val="0000CC"/>
              </a:solidFill>
              <a:latin typeface="微软雅黑" panose="020B0503020204020204" pitchFamily="34" charset="-122"/>
              <a:ea typeface="微软雅黑" panose="020B0503020204020204" pitchFamily="34" charset="-122"/>
            </a:endParaRPr>
          </a:p>
          <a:p>
            <a:pPr marL="0" indent="457200" eaLnBrk="1" hangingPunct="1">
              <a:lnSpc>
                <a:spcPct val="170000"/>
              </a:lnSpc>
              <a:buFont typeface="Wingdings" panose="05000000000000000000" pitchFamily="2" charset="2"/>
              <a:buNone/>
            </a:pPr>
            <a:r>
              <a:rPr lang="en-US" altLang="zh-CN" sz="2400" b="1" dirty="0" smtClean="0">
                <a:solidFill>
                  <a:srgbClr val="C00000"/>
                </a:solidFill>
                <a:latin typeface="微软雅黑" panose="020B0503020204020204" pitchFamily="34" charset="-122"/>
                <a:ea typeface="微软雅黑" panose="020B0503020204020204" pitchFamily="34" charset="-122"/>
              </a:rPr>
              <a:t>#include &lt;</a:t>
            </a:r>
            <a:r>
              <a:rPr lang="en-US" altLang="zh-CN" sz="2400" b="1" dirty="0" err="1" smtClean="0">
                <a:solidFill>
                  <a:srgbClr val="C00000"/>
                </a:solidFill>
                <a:latin typeface="微软雅黑" panose="020B0503020204020204" pitchFamily="34" charset="-122"/>
                <a:ea typeface="微软雅黑" panose="020B0503020204020204" pitchFamily="34" charset="-122"/>
              </a:rPr>
              <a:t>unistd.h</a:t>
            </a:r>
            <a:r>
              <a:rPr lang="en-US" altLang="zh-CN" sz="2400" b="1" dirty="0" smtClean="0">
                <a:solidFill>
                  <a:srgbClr val="C00000"/>
                </a:solidFill>
                <a:latin typeface="微软雅黑" panose="020B0503020204020204" pitchFamily="34" charset="-122"/>
                <a:ea typeface="微软雅黑" panose="020B0503020204020204" pitchFamily="34" charset="-122"/>
              </a:rPr>
              <a:t>&gt;</a:t>
            </a:r>
            <a:endParaRPr lang="en-US" altLang="zh-CN" sz="2400" b="1" dirty="0" smtClean="0">
              <a:solidFill>
                <a:srgbClr val="C00000"/>
              </a:solidFill>
              <a:latin typeface="微软雅黑" panose="020B0503020204020204" pitchFamily="34" charset="-122"/>
              <a:ea typeface="微软雅黑" panose="020B0503020204020204" pitchFamily="34" charset="-122"/>
            </a:endParaRPr>
          </a:p>
          <a:p>
            <a:pPr marL="0" indent="457200" eaLnBrk="1" hangingPunct="1">
              <a:lnSpc>
                <a:spcPct val="170000"/>
              </a:lnSpc>
              <a:buFont typeface="Wingdings" panose="05000000000000000000" pitchFamily="2" charset="2"/>
              <a:buNone/>
            </a:pPr>
            <a:r>
              <a:rPr lang="en-US" altLang="zh-CN" b="1" dirty="0" err="1" smtClean="0">
                <a:solidFill>
                  <a:srgbClr val="FF0000"/>
                </a:solidFill>
                <a:latin typeface="+mj-lt"/>
                <a:ea typeface="+mn-ea"/>
              </a:rPr>
              <a:t>ssize_t</a:t>
            </a:r>
            <a:r>
              <a:rPr lang="en-US" altLang="zh-CN" b="1" dirty="0" smtClean="0">
                <a:solidFill>
                  <a:srgbClr val="FF0000"/>
                </a:solidFill>
                <a:latin typeface="+mj-lt"/>
                <a:ea typeface="+mn-ea"/>
              </a:rPr>
              <a:t> read(</a:t>
            </a:r>
            <a:r>
              <a:rPr lang="en-US" altLang="zh-CN" b="1" dirty="0" err="1" smtClean="0">
                <a:solidFill>
                  <a:srgbClr val="FF0000"/>
                </a:solidFill>
                <a:latin typeface="+mj-lt"/>
                <a:ea typeface="+mn-ea"/>
              </a:rPr>
              <a:t>int</a:t>
            </a:r>
            <a:r>
              <a:rPr lang="en-US" altLang="zh-CN" b="1" dirty="0" smtClean="0">
                <a:solidFill>
                  <a:srgbClr val="FF0000"/>
                </a:solidFill>
                <a:latin typeface="+mj-lt"/>
                <a:ea typeface="+mn-ea"/>
              </a:rPr>
              <a:t> fd, void *</a:t>
            </a:r>
            <a:r>
              <a:rPr lang="en-US" altLang="zh-CN" b="1" dirty="0" err="1" smtClean="0">
                <a:solidFill>
                  <a:srgbClr val="FF0000"/>
                </a:solidFill>
                <a:latin typeface="+mj-lt"/>
                <a:ea typeface="+mn-ea"/>
              </a:rPr>
              <a:t>buf</a:t>
            </a:r>
            <a:r>
              <a:rPr lang="en-US" altLang="zh-CN" b="1" dirty="0" smtClean="0">
                <a:solidFill>
                  <a:srgbClr val="FF0000"/>
                </a:solidFill>
                <a:latin typeface="+mj-lt"/>
                <a:ea typeface="+mn-ea"/>
              </a:rPr>
              <a:t>, </a:t>
            </a:r>
            <a:r>
              <a:rPr lang="en-US" altLang="zh-CN" b="1" dirty="0" err="1" smtClean="0">
                <a:solidFill>
                  <a:srgbClr val="FF0000"/>
                </a:solidFill>
                <a:latin typeface="+mj-lt"/>
                <a:ea typeface="+mn-ea"/>
              </a:rPr>
              <a:t>size_t</a:t>
            </a:r>
            <a:r>
              <a:rPr lang="en-US" altLang="zh-CN" b="1" dirty="0" smtClean="0">
                <a:solidFill>
                  <a:srgbClr val="FF0000"/>
                </a:solidFill>
                <a:latin typeface="+mj-lt"/>
                <a:ea typeface="+mn-ea"/>
              </a:rPr>
              <a:t>  count) ;</a:t>
            </a:r>
            <a:endParaRPr lang="en-US" altLang="zh-CN" b="1" dirty="0" smtClean="0">
              <a:solidFill>
                <a:srgbClr val="FF0000"/>
              </a:solidFill>
              <a:latin typeface="+mj-lt"/>
              <a:ea typeface="+mn-ea"/>
            </a:endParaRPr>
          </a:p>
          <a:p>
            <a:pPr marL="0" indent="457200" eaLnBrk="1" hangingPunct="1">
              <a:lnSpc>
                <a:spcPct val="170000"/>
              </a:lnSpc>
              <a:buFont typeface="Wingdings" panose="05000000000000000000" pitchFamily="2" charset="2"/>
              <a:buNone/>
            </a:pPr>
            <a:r>
              <a:rPr lang="zh-CN" altLang="en-US" sz="2400" dirty="0" smtClean="0">
                <a:solidFill>
                  <a:srgbClr val="0000CC"/>
                </a:solidFill>
                <a:latin typeface="微软雅黑" panose="020B0503020204020204" pitchFamily="34" charset="-122"/>
                <a:ea typeface="微软雅黑" panose="020B0503020204020204" pitchFamily="34" charset="-122"/>
              </a:rPr>
              <a:t>函数返回值：</a:t>
            </a:r>
            <a:r>
              <a:rPr lang="zh-CN" altLang="en-US" sz="2400" dirty="0">
                <a:solidFill>
                  <a:srgbClr val="0000CC"/>
                </a:solidFill>
                <a:latin typeface="微软雅黑" panose="020B0503020204020204" pitchFamily="34" charset="-122"/>
                <a:ea typeface="微软雅黑" panose="020B0503020204020204" pitchFamily="34" charset="-122"/>
              </a:rPr>
              <a:t>实际</a:t>
            </a:r>
            <a:r>
              <a:rPr lang="zh-CN" altLang="en-US" sz="2400" dirty="0" smtClean="0">
                <a:solidFill>
                  <a:srgbClr val="0000CC"/>
                </a:solidFill>
                <a:latin typeface="微软雅黑" panose="020B0503020204020204" pitchFamily="34" charset="-122"/>
                <a:ea typeface="微软雅黑" panose="020B0503020204020204" pitchFamily="34" charset="-122"/>
              </a:rPr>
              <a:t>读到的字节数。若返回值</a:t>
            </a:r>
            <a:r>
              <a:rPr lang="zh-CN" altLang="en-US" sz="2400" b="1" dirty="0" smtClean="0">
                <a:solidFill>
                  <a:srgbClr val="FF0000"/>
                </a:solidFill>
                <a:latin typeface="微软雅黑" panose="020B0503020204020204" pitchFamily="34" charset="-122"/>
                <a:ea typeface="微软雅黑" panose="020B0503020204020204" pitchFamily="34" charset="-122"/>
              </a:rPr>
              <a:t>为</a:t>
            </a:r>
            <a:r>
              <a:rPr lang="en-US" altLang="zh-CN" sz="2400" b="1" dirty="0" smtClean="0">
                <a:solidFill>
                  <a:srgbClr val="FF0000"/>
                </a:solidFill>
                <a:latin typeface="微软雅黑" panose="020B0503020204020204" pitchFamily="34" charset="-122"/>
                <a:ea typeface="微软雅黑" panose="020B0503020204020204" pitchFamily="34" charset="-122"/>
              </a:rPr>
              <a:t>0</a:t>
            </a:r>
            <a:r>
              <a:rPr lang="zh-CN" altLang="en-US" sz="2400" dirty="0" smtClean="0">
                <a:solidFill>
                  <a:srgbClr val="0000CC"/>
                </a:solidFill>
                <a:latin typeface="微软雅黑" panose="020B0503020204020204" pitchFamily="34" charset="-122"/>
                <a:ea typeface="微软雅黑" panose="020B0503020204020204" pitchFamily="34" charset="-122"/>
              </a:rPr>
              <a:t>，则已经达到文件尾，若返回</a:t>
            </a:r>
            <a:r>
              <a:rPr lang="en-US" altLang="zh-CN" sz="2400" b="1" dirty="0" smtClean="0">
                <a:solidFill>
                  <a:srgbClr val="FF0000"/>
                </a:solidFill>
                <a:latin typeface="微软雅黑" panose="020B0503020204020204" pitchFamily="34" charset="-122"/>
                <a:ea typeface="微软雅黑" panose="020B0503020204020204" pitchFamily="34" charset="-122"/>
              </a:rPr>
              <a:t>-1</a:t>
            </a:r>
            <a:r>
              <a:rPr lang="zh-CN" altLang="en-US" sz="2400" dirty="0" smtClean="0">
                <a:solidFill>
                  <a:srgbClr val="0000CC"/>
                </a:solidFill>
                <a:latin typeface="微软雅黑" panose="020B0503020204020204" pitchFamily="34" charset="-122"/>
                <a:ea typeface="微软雅黑" panose="020B0503020204020204" pitchFamily="34" charset="-122"/>
              </a:rPr>
              <a:t>则出错</a:t>
            </a:r>
            <a:endParaRPr lang="en-US" altLang="zh-CN" sz="2400" dirty="0" smtClean="0">
              <a:solidFill>
                <a:srgbClr val="0000CC"/>
              </a:solidFill>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A64BEEB8-29E2-48B6-8902-B1A07FC82B14}" type="datetime10">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a:spLocks noChangeArrowheads="1"/>
          </p:cNvSpPr>
          <p:nvPr/>
        </p:nvSpPr>
        <p:spPr bwMode="auto">
          <a:xfrm>
            <a:off x="428596" y="428604"/>
            <a:ext cx="5786478" cy="563562"/>
          </a:xfrm>
          <a:prstGeom prst="rect">
            <a:avLst/>
          </a:prstGeom>
          <a:noFill/>
          <a:ln w="9525">
            <a:noFill/>
            <a:miter lim="800000"/>
          </a:ln>
          <a:effectLst/>
        </p:spPr>
        <p:txBody>
          <a:bodyPr anchor="ctr"/>
          <a:lstStyle/>
          <a:p>
            <a:r>
              <a:rPr lang="en-US" altLang="zh-CN" b="1" dirty="0">
                <a:solidFill>
                  <a:srgbClr val="0000CC"/>
                </a:solidFill>
                <a:latin typeface="微软雅黑" panose="020B0503020204020204" pitchFamily="34" charset="-122"/>
                <a:ea typeface="微软雅黑" panose="020B0503020204020204" pitchFamily="34" charset="-122"/>
              </a:rPr>
              <a:t>6.1.3  read</a:t>
            </a:r>
            <a:r>
              <a:rPr lang="zh-CN" altLang="en-US" b="1" dirty="0">
                <a:solidFill>
                  <a:srgbClr val="0000CC"/>
                </a:solidFill>
                <a:latin typeface="微软雅黑" panose="020B0503020204020204" pitchFamily="34" charset="-122"/>
                <a:ea typeface="微软雅黑" panose="020B0503020204020204" pitchFamily="34" charset="-122"/>
              </a:rPr>
              <a:t>、</a:t>
            </a:r>
            <a:r>
              <a:rPr lang="en-US" altLang="zh-CN" b="1" dirty="0">
                <a:solidFill>
                  <a:srgbClr val="0000CC"/>
                </a:solidFill>
                <a:latin typeface="微软雅黑" panose="020B0503020204020204" pitchFamily="34" charset="-122"/>
                <a:ea typeface="微软雅黑" panose="020B0503020204020204" pitchFamily="34" charset="-122"/>
              </a:rPr>
              <a:t>write</a:t>
            </a:r>
            <a:r>
              <a:rPr lang="zh-CN" altLang="en-US" b="1" dirty="0">
                <a:solidFill>
                  <a:srgbClr val="0000CC"/>
                </a:solidFill>
                <a:latin typeface="微软雅黑" panose="020B0503020204020204" pitchFamily="34" charset="-122"/>
                <a:ea typeface="微软雅黑" panose="020B0503020204020204" pitchFamily="34" charset="-122"/>
              </a:rPr>
              <a:t>和</a:t>
            </a:r>
            <a:r>
              <a:rPr lang="en-US" altLang="zh-CN" b="1" dirty="0" err="1">
                <a:solidFill>
                  <a:srgbClr val="0000CC"/>
                </a:solidFill>
                <a:latin typeface="微软雅黑" panose="020B0503020204020204" pitchFamily="34" charset="-122"/>
                <a:ea typeface="微软雅黑" panose="020B0503020204020204" pitchFamily="34" charset="-122"/>
              </a:rPr>
              <a:t>lseek</a:t>
            </a:r>
            <a:endParaRPr lang="zh-CN" altLang="en-US" b="1" dirty="0">
              <a:solidFill>
                <a:srgbClr val="0000CC"/>
              </a:solidFill>
              <a:latin typeface="微软雅黑" panose="020B0503020204020204" pitchFamily="34" charset="-122"/>
              <a:ea typeface="微软雅黑" panose="020B0503020204020204" pitchFamily="34" charset="-122"/>
            </a:endParaRPr>
          </a:p>
        </p:txBody>
      </p:sp>
      <p:sp>
        <p:nvSpPr>
          <p:cNvPr id="15" name="AutoShape 9"/>
          <p:cNvSpPr>
            <a:spLocks noChangeArrowheads="1"/>
          </p:cNvSpPr>
          <p:nvPr/>
        </p:nvSpPr>
        <p:spPr bwMode="auto">
          <a:xfrm>
            <a:off x="285720" y="1202803"/>
            <a:ext cx="2789247" cy="511685"/>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lgn="ctr">
              <a:defRPr/>
            </a:pPr>
            <a:r>
              <a:rPr kumimoji="0" lang="en-US" altLang="zh-CN" sz="2400" b="1" kern="10" dirty="0" smtClean="0">
                <a:solidFill>
                  <a:schemeClr val="tx1"/>
                </a:solidFill>
                <a:latin typeface="宋体" panose="02010600030101010101" pitchFamily="2" charset="-122"/>
              </a:rPr>
              <a:t>1</a:t>
            </a:r>
            <a:r>
              <a:rPr kumimoji="0" lang="zh-CN" altLang="en-US" sz="2400" b="1" kern="10" dirty="0" smtClean="0">
                <a:solidFill>
                  <a:schemeClr val="tx1"/>
                </a:solidFill>
                <a:latin typeface="宋体" panose="02010600030101010101" pitchFamily="2" charset="-122"/>
              </a:rPr>
              <a:t>、</a:t>
            </a:r>
            <a:r>
              <a:rPr kumimoji="0" lang="en-US" altLang="zh-CN" sz="2400" b="1" kern="10" dirty="0" smtClean="0">
                <a:solidFill>
                  <a:schemeClr val="tx1"/>
                </a:solidFill>
                <a:latin typeface="宋体" panose="02010600030101010101" pitchFamily="2" charset="-122"/>
              </a:rPr>
              <a:t>read</a:t>
            </a:r>
            <a:r>
              <a:rPr kumimoji="0" lang="zh-CN" altLang="en-US" sz="2400" b="1" kern="10" dirty="0" smtClean="0">
                <a:solidFill>
                  <a:schemeClr val="tx1"/>
                </a:solidFill>
                <a:latin typeface="宋体" panose="02010600030101010101" pitchFamily="2" charset="-122"/>
              </a:rPr>
              <a:t>函数</a:t>
            </a:r>
            <a:endParaRPr kumimoji="0" lang="zh-CN" altLang="en-US" sz="2400" b="1" kern="10" dirty="0">
              <a:solidFill>
                <a:schemeClr val="tx1"/>
              </a:solidFill>
              <a:latin typeface="宋体" panose="02010600030101010101" pitchFamily="2" charset="-122"/>
            </a:endParaRPr>
          </a:p>
        </p:txBody>
      </p:sp>
      <p:sp>
        <p:nvSpPr>
          <p:cNvPr id="8" name="矩形 7"/>
          <p:cNvSpPr/>
          <p:nvPr/>
        </p:nvSpPr>
        <p:spPr>
          <a:xfrm>
            <a:off x="592082" y="1856387"/>
            <a:ext cx="8030807" cy="3508653"/>
          </a:xfrm>
          <a:prstGeom prst="rect">
            <a:avLst/>
          </a:prstGeom>
        </p:spPr>
        <p:txBody>
          <a:bodyPr wrap="square">
            <a:spAutoFit/>
          </a:bodyPr>
          <a:lstStyle/>
          <a:p>
            <a:pPr marL="0" indent="457200" eaLnBrk="1" hangingPunct="1">
              <a:lnSpc>
                <a:spcPct val="150000"/>
              </a:lnSpc>
              <a:buFont typeface="Wingdings" panose="05000000000000000000" pitchFamily="2" charset="2"/>
              <a:buNone/>
            </a:pPr>
            <a:r>
              <a:rPr lang="en-US" altLang="zh-CN" b="1" dirty="0" err="1" smtClean="0">
                <a:solidFill>
                  <a:srgbClr val="FF0000"/>
                </a:solidFill>
                <a:latin typeface="+mj-lt"/>
                <a:ea typeface="+mn-ea"/>
              </a:rPr>
              <a:t>ssize_t</a:t>
            </a:r>
            <a:r>
              <a:rPr lang="en-US" altLang="zh-CN" b="1" dirty="0" smtClean="0">
                <a:solidFill>
                  <a:srgbClr val="FF0000"/>
                </a:solidFill>
                <a:latin typeface="+mj-lt"/>
                <a:ea typeface="+mn-ea"/>
              </a:rPr>
              <a:t> read(</a:t>
            </a:r>
            <a:r>
              <a:rPr lang="en-US" altLang="zh-CN" b="1" dirty="0" err="1" smtClean="0">
                <a:solidFill>
                  <a:srgbClr val="FF0000"/>
                </a:solidFill>
                <a:latin typeface="+mj-lt"/>
                <a:ea typeface="+mn-ea"/>
              </a:rPr>
              <a:t>int</a:t>
            </a:r>
            <a:r>
              <a:rPr lang="en-US" altLang="zh-CN" b="1" dirty="0" smtClean="0">
                <a:solidFill>
                  <a:srgbClr val="FF0000"/>
                </a:solidFill>
                <a:latin typeface="+mj-lt"/>
                <a:ea typeface="+mn-ea"/>
              </a:rPr>
              <a:t> fd, void *</a:t>
            </a:r>
            <a:r>
              <a:rPr lang="en-US" altLang="zh-CN" b="1" dirty="0" err="1" smtClean="0">
                <a:solidFill>
                  <a:srgbClr val="FF0000"/>
                </a:solidFill>
                <a:latin typeface="+mj-lt"/>
                <a:ea typeface="+mn-ea"/>
              </a:rPr>
              <a:t>buf</a:t>
            </a:r>
            <a:r>
              <a:rPr lang="en-US" altLang="zh-CN" b="1" dirty="0" smtClean="0">
                <a:solidFill>
                  <a:srgbClr val="FF0000"/>
                </a:solidFill>
                <a:latin typeface="+mj-lt"/>
                <a:ea typeface="+mn-ea"/>
              </a:rPr>
              <a:t>, </a:t>
            </a:r>
            <a:r>
              <a:rPr lang="en-US" altLang="zh-CN" b="1" dirty="0" err="1" smtClean="0">
                <a:solidFill>
                  <a:srgbClr val="FF0000"/>
                </a:solidFill>
                <a:latin typeface="+mj-lt"/>
                <a:ea typeface="+mn-ea"/>
              </a:rPr>
              <a:t>size_t</a:t>
            </a:r>
            <a:r>
              <a:rPr lang="en-US" altLang="zh-CN" b="1" dirty="0" smtClean="0">
                <a:solidFill>
                  <a:srgbClr val="FF0000"/>
                </a:solidFill>
                <a:latin typeface="+mj-lt"/>
                <a:ea typeface="+mn-ea"/>
              </a:rPr>
              <a:t>  count) ;</a:t>
            </a:r>
            <a:endParaRPr lang="en-US" altLang="zh-CN" b="1" dirty="0" smtClean="0">
              <a:solidFill>
                <a:srgbClr val="FF0000"/>
              </a:solidFill>
              <a:latin typeface="+mj-lt"/>
              <a:ea typeface="+mn-ea"/>
            </a:endParaRPr>
          </a:p>
          <a:p>
            <a:pPr marL="0" indent="457200" eaLnBrk="1" hangingPunct="1">
              <a:lnSpc>
                <a:spcPct val="150000"/>
              </a:lnSpc>
              <a:buFont typeface="Wingdings" panose="05000000000000000000" pitchFamily="2" charset="2"/>
              <a:buNone/>
            </a:pPr>
            <a:r>
              <a:rPr lang="en-US" altLang="zh-CN" sz="2400" dirty="0" smtClean="0">
                <a:solidFill>
                  <a:srgbClr val="0000CC"/>
                </a:solidFill>
                <a:latin typeface="微软雅黑" panose="020B0503020204020204" pitchFamily="34" charset="-122"/>
                <a:ea typeface="微软雅黑" panose="020B0503020204020204" pitchFamily="34" charset="-122"/>
              </a:rPr>
              <a:t>Read</a:t>
            </a:r>
            <a:r>
              <a:rPr lang="zh-CN" altLang="en-US" sz="2400" dirty="0" smtClean="0">
                <a:solidFill>
                  <a:srgbClr val="0000CC"/>
                </a:solidFill>
                <a:latin typeface="微软雅黑" panose="020B0503020204020204" pitchFamily="34" charset="-122"/>
                <a:ea typeface="微软雅黑" panose="020B0503020204020204" pitchFamily="34" charset="-122"/>
              </a:rPr>
              <a:t>函数的参数说明如下：</a:t>
            </a:r>
            <a:endParaRPr lang="en-US" altLang="zh-CN" sz="2400" dirty="0" smtClean="0">
              <a:solidFill>
                <a:srgbClr val="0000CC"/>
              </a:solidFill>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n"/>
            </a:pPr>
            <a:r>
              <a:rPr lang="en-US" altLang="zh-CN" sz="2400" b="1" dirty="0" smtClean="0">
                <a:solidFill>
                  <a:srgbClr val="FF0000"/>
                </a:solidFill>
                <a:latin typeface="微软雅黑" panose="020B0503020204020204" pitchFamily="34" charset="-122"/>
                <a:ea typeface="微软雅黑" panose="020B0503020204020204" pitchFamily="34" charset="-122"/>
              </a:rPr>
              <a:t>  fd</a:t>
            </a:r>
            <a:r>
              <a:rPr lang="zh-CN" altLang="en-US" sz="2400" b="1" dirty="0" smtClean="0">
                <a:solidFill>
                  <a:srgbClr val="FF0000"/>
                </a:solidFill>
                <a:latin typeface="微软雅黑" panose="020B0503020204020204" pitchFamily="34" charset="-122"/>
                <a:ea typeface="微软雅黑" panose="020B0503020204020204" pitchFamily="34" charset="-122"/>
              </a:rPr>
              <a:t>参数：</a:t>
            </a:r>
            <a:r>
              <a:rPr lang="zh-CN" altLang="en-US" sz="2400" dirty="0" smtClean="0">
                <a:solidFill>
                  <a:srgbClr val="0000CC"/>
                </a:solidFill>
                <a:latin typeface="微软雅黑" panose="020B0503020204020204" pitchFamily="34" charset="-122"/>
                <a:ea typeface="微软雅黑" panose="020B0503020204020204" pitchFamily="34" charset="-122"/>
              </a:rPr>
              <a:t>文件描述符，标识要读取的文件。如果为</a:t>
            </a:r>
            <a:r>
              <a:rPr lang="en-US" altLang="zh-CN" sz="2400" dirty="0" smtClean="0">
                <a:solidFill>
                  <a:srgbClr val="0000CC"/>
                </a:solidFill>
                <a:latin typeface="微软雅黑" panose="020B0503020204020204" pitchFamily="34" charset="-122"/>
                <a:ea typeface="微软雅黑" panose="020B0503020204020204" pitchFamily="34" charset="-122"/>
              </a:rPr>
              <a:t>0</a:t>
            </a:r>
            <a:r>
              <a:rPr lang="zh-CN" altLang="en-US" sz="2400" dirty="0" smtClean="0">
                <a:solidFill>
                  <a:srgbClr val="0000CC"/>
                </a:solidFill>
                <a:latin typeface="微软雅黑" panose="020B0503020204020204" pitchFamily="34" charset="-122"/>
                <a:ea typeface="微软雅黑" panose="020B0503020204020204" pitchFamily="34" charset="-122"/>
              </a:rPr>
              <a:t>，则从标准输入读数据，类似于</a:t>
            </a:r>
            <a:r>
              <a:rPr lang="en-US" altLang="zh-CN" sz="2400" dirty="0" err="1" smtClean="0">
                <a:solidFill>
                  <a:srgbClr val="0000CC"/>
                </a:solidFill>
                <a:latin typeface="微软雅黑" panose="020B0503020204020204" pitchFamily="34" charset="-122"/>
                <a:ea typeface="微软雅黑" panose="020B0503020204020204" pitchFamily="34" charset="-122"/>
              </a:rPr>
              <a:t>scanf</a:t>
            </a:r>
            <a:r>
              <a:rPr lang="zh-CN" altLang="en-US" sz="2400" dirty="0" smtClean="0">
                <a:solidFill>
                  <a:srgbClr val="0000CC"/>
                </a:solidFill>
                <a:latin typeface="微软雅黑" panose="020B0503020204020204" pitchFamily="34" charset="-122"/>
                <a:ea typeface="微软雅黑" panose="020B0503020204020204" pitchFamily="34" charset="-122"/>
              </a:rPr>
              <a:t>（）的功能</a:t>
            </a:r>
            <a:r>
              <a:rPr lang="en-US" altLang="zh-CN" sz="2400" dirty="0" smtClean="0">
                <a:solidFill>
                  <a:srgbClr val="0000CC"/>
                </a:solidFill>
                <a:latin typeface="微软雅黑" panose="020B0503020204020204" pitchFamily="34" charset="-122"/>
                <a:ea typeface="微软雅黑" panose="020B0503020204020204" pitchFamily="34" charset="-122"/>
              </a:rPr>
              <a:t>;</a:t>
            </a:r>
            <a:endParaRPr lang="en-US" altLang="zh-CN" sz="2400" dirty="0" smtClean="0">
              <a:solidFill>
                <a:srgbClr val="0000CC"/>
              </a:solidFill>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n"/>
            </a:pPr>
            <a:r>
              <a:rPr lang="en-US" altLang="zh-CN" sz="2400" b="1" dirty="0" smtClean="0">
                <a:solidFill>
                  <a:srgbClr val="FF0000"/>
                </a:solidFill>
                <a:latin typeface="微软雅黑" panose="020B0503020204020204" pitchFamily="34" charset="-122"/>
                <a:ea typeface="微软雅黑" panose="020B0503020204020204" pitchFamily="34" charset="-122"/>
              </a:rPr>
              <a:t>  </a:t>
            </a:r>
            <a:r>
              <a:rPr lang="en-US" altLang="zh-CN" sz="2400" b="1" dirty="0" err="1" smtClean="0">
                <a:solidFill>
                  <a:srgbClr val="FF0000"/>
                </a:solidFill>
                <a:latin typeface="微软雅黑" panose="020B0503020204020204" pitchFamily="34" charset="-122"/>
                <a:ea typeface="微软雅黑" panose="020B0503020204020204" pitchFamily="34" charset="-122"/>
              </a:rPr>
              <a:t>buf</a:t>
            </a:r>
            <a:r>
              <a:rPr lang="zh-CN" altLang="en-US" sz="2400" b="1" dirty="0" smtClean="0">
                <a:solidFill>
                  <a:srgbClr val="FF0000"/>
                </a:solidFill>
                <a:latin typeface="微软雅黑" panose="020B0503020204020204" pitchFamily="34" charset="-122"/>
                <a:ea typeface="微软雅黑" panose="020B0503020204020204" pitchFamily="34" charset="-122"/>
              </a:rPr>
              <a:t>参数：</a:t>
            </a:r>
            <a:r>
              <a:rPr lang="zh-CN" altLang="en-US" sz="2400" dirty="0" smtClean="0">
                <a:solidFill>
                  <a:srgbClr val="0000CC"/>
                </a:solidFill>
                <a:latin typeface="微软雅黑" panose="020B0503020204020204" pitchFamily="34" charset="-122"/>
                <a:ea typeface="微软雅黑" panose="020B0503020204020204" pitchFamily="34" charset="-122"/>
              </a:rPr>
              <a:t>指定存储器读取数据的缓冲区；</a:t>
            </a:r>
            <a:endParaRPr lang="en-US" altLang="zh-CN" sz="2400" dirty="0" smtClean="0">
              <a:solidFill>
                <a:srgbClr val="0000CC"/>
              </a:solidFill>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n"/>
            </a:pPr>
            <a:r>
              <a:rPr lang="en-US" altLang="zh-CN" sz="2400" b="1" dirty="0" smtClean="0">
                <a:solidFill>
                  <a:srgbClr val="FF0000"/>
                </a:solidFill>
                <a:latin typeface="微软雅黑" panose="020B0503020204020204" pitchFamily="34" charset="-122"/>
                <a:ea typeface="微软雅黑" panose="020B0503020204020204" pitchFamily="34" charset="-122"/>
              </a:rPr>
              <a:t>  count</a:t>
            </a:r>
            <a:r>
              <a:rPr lang="zh-CN" altLang="en-US" sz="2400" b="1" dirty="0" smtClean="0">
                <a:solidFill>
                  <a:srgbClr val="FF0000"/>
                </a:solidFill>
                <a:latin typeface="微软雅黑" panose="020B0503020204020204" pitchFamily="34" charset="-122"/>
                <a:ea typeface="微软雅黑" panose="020B0503020204020204" pitchFamily="34" charset="-122"/>
              </a:rPr>
              <a:t>参数：</a:t>
            </a:r>
            <a:r>
              <a:rPr lang="zh-CN" altLang="en-US" sz="2400" dirty="0" smtClean="0">
                <a:solidFill>
                  <a:srgbClr val="0000CC"/>
                </a:solidFill>
                <a:latin typeface="微软雅黑" panose="020B0503020204020204" pitchFamily="34" charset="-122"/>
                <a:ea typeface="微软雅黑" panose="020B0503020204020204" pitchFamily="34" charset="-122"/>
              </a:rPr>
              <a:t>指定读取数据的字节数。</a:t>
            </a:r>
            <a:endParaRPr lang="zh-CN" altLang="en-US" sz="2400" dirty="0" smtClean="0">
              <a:solidFill>
                <a:srgbClr val="0000CC"/>
              </a:solidFill>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D0D2DB94-FDF4-4EF6-A107-C130BE524C7A}" type="datetime10">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a:spLocks noChangeArrowheads="1"/>
          </p:cNvSpPr>
          <p:nvPr/>
        </p:nvSpPr>
        <p:spPr bwMode="auto">
          <a:xfrm>
            <a:off x="428596" y="428604"/>
            <a:ext cx="5786478" cy="563562"/>
          </a:xfrm>
          <a:prstGeom prst="rect">
            <a:avLst/>
          </a:prstGeom>
          <a:noFill/>
          <a:ln w="9525">
            <a:noFill/>
            <a:miter lim="800000"/>
          </a:ln>
          <a:effectLst/>
        </p:spPr>
        <p:txBody>
          <a:bodyPr anchor="ctr"/>
          <a:lstStyle/>
          <a:p>
            <a:r>
              <a:rPr lang="en-US" altLang="zh-CN" b="1" dirty="0">
                <a:solidFill>
                  <a:srgbClr val="0000CC"/>
                </a:solidFill>
                <a:latin typeface="微软雅黑" panose="020B0503020204020204" pitchFamily="34" charset="-122"/>
                <a:ea typeface="微软雅黑" panose="020B0503020204020204" pitchFamily="34" charset="-122"/>
              </a:rPr>
              <a:t>6.1.3  read</a:t>
            </a:r>
            <a:r>
              <a:rPr lang="zh-CN" altLang="en-US" b="1" dirty="0">
                <a:solidFill>
                  <a:srgbClr val="0000CC"/>
                </a:solidFill>
                <a:latin typeface="微软雅黑" panose="020B0503020204020204" pitchFamily="34" charset="-122"/>
                <a:ea typeface="微软雅黑" panose="020B0503020204020204" pitchFamily="34" charset="-122"/>
              </a:rPr>
              <a:t>、</a:t>
            </a:r>
            <a:r>
              <a:rPr lang="en-US" altLang="zh-CN" b="1" dirty="0">
                <a:solidFill>
                  <a:srgbClr val="0000CC"/>
                </a:solidFill>
                <a:latin typeface="微软雅黑" panose="020B0503020204020204" pitchFamily="34" charset="-122"/>
                <a:ea typeface="微软雅黑" panose="020B0503020204020204" pitchFamily="34" charset="-122"/>
              </a:rPr>
              <a:t>write</a:t>
            </a:r>
            <a:r>
              <a:rPr lang="zh-CN" altLang="en-US" b="1" dirty="0">
                <a:solidFill>
                  <a:srgbClr val="0000CC"/>
                </a:solidFill>
                <a:latin typeface="微软雅黑" panose="020B0503020204020204" pitchFamily="34" charset="-122"/>
                <a:ea typeface="微软雅黑" panose="020B0503020204020204" pitchFamily="34" charset="-122"/>
              </a:rPr>
              <a:t>和</a:t>
            </a:r>
            <a:r>
              <a:rPr lang="en-US" altLang="zh-CN" b="1" dirty="0" err="1">
                <a:solidFill>
                  <a:srgbClr val="0000CC"/>
                </a:solidFill>
                <a:latin typeface="微软雅黑" panose="020B0503020204020204" pitchFamily="34" charset="-122"/>
                <a:ea typeface="微软雅黑" panose="020B0503020204020204" pitchFamily="34" charset="-122"/>
              </a:rPr>
              <a:t>lseek</a:t>
            </a:r>
            <a:endParaRPr lang="zh-CN" altLang="en-US" b="1" dirty="0">
              <a:solidFill>
                <a:srgbClr val="0000CC"/>
              </a:solidFill>
              <a:latin typeface="微软雅黑" panose="020B0503020204020204" pitchFamily="34" charset="-122"/>
              <a:ea typeface="微软雅黑" panose="020B0503020204020204" pitchFamily="34" charset="-122"/>
            </a:endParaRPr>
          </a:p>
        </p:txBody>
      </p:sp>
      <p:sp>
        <p:nvSpPr>
          <p:cNvPr id="15" name="AutoShape 9"/>
          <p:cNvSpPr>
            <a:spLocks noChangeArrowheads="1"/>
          </p:cNvSpPr>
          <p:nvPr/>
        </p:nvSpPr>
        <p:spPr bwMode="auto">
          <a:xfrm>
            <a:off x="285720" y="1202803"/>
            <a:ext cx="2789247" cy="511685"/>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lgn="ctr">
              <a:defRPr/>
            </a:pPr>
            <a:r>
              <a:rPr kumimoji="0" lang="en-US" altLang="zh-CN" sz="2400" b="1" kern="10" dirty="0" smtClean="0">
                <a:solidFill>
                  <a:schemeClr val="tx1"/>
                </a:solidFill>
                <a:latin typeface="宋体" panose="02010600030101010101" pitchFamily="2" charset="-122"/>
              </a:rPr>
              <a:t>2</a:t>
            </a:r>
            <a:r>
              <a:rPr kumimoji="0" lang="zh-CN" altLang="en-US" sz="2400" b="1" kern="10" dirty="0" smtClean="0">
                <a:solidFill>
                  <a:schemeClr val="tx1"/>
                </a:solidFill>
                <a:latin typeface="宋体" panose="02010600030101010101" pitchFamily="2" charset="-122"/>
              </a:rPr>
              <a:t>、</a:t>
            </a:r>
            <a:r>
              <a:rPr kumimoji="0" lang="en-US" altLang="zh-CN" sz="2400" b="1" kern="10" dirty="0" smtClean="0">
                <a:solidFill>
                  <a:schemeClr val="tx1"/>
                </a:solidFill>
                <a:latin typeface="宋体" panose="02010600030101010101" pitchFamily="2" charset="-122"/>
              </a:rPr>
              <a:t>write</a:t>
            </a:r>
            <a:r>
              <a:rPr kumimoji="0" lang="zh-CN" altLang="en-US" sz="2400" b="1" kern="10" dirty="0" smtClean="0">
                <a:solidFill>
                  <a:schemeClr val="tx1"/>
                </a:solidFill>
                <a:latin typeface="宋体" panose="02010600030101010101" pitchFamily="2" charset="-122"/>
              </a:rPr>
              <a:t>函数</a:t>
            </a:r>
            <a:endParaRPr kumimoji="0" lang="zh-CN" altLang="en-US" sz="2400" b="1" kern="10" dirty="0">
              <a:solidFill>
                <a:schemeClr val="tx1"/>
              </a:solidFill>
              <a:latin typeface="宋体" panose="02010600030101010101" pitchFamily="2" charset="-122"/>
            </a:endParaRPr>
          </a:p>
        </p:txBody>
      </p:sp>
      <p:sp>
        <p:nvSpPr>
          <p:cNvPr id="8" name="矩形 7"/>
          <p:cNvSpPr/>
          <p:nvPr/>
        </p:nvSpPr>
        <p:spPr>
          <a:xfrm>
            <a:off x="592083" y="1822428"/>
            <a:ext cx="8266782" cy="3507740"/>
          </a:xfrm>
          <a:prstGeom prst="rect">
            <a:avLst/>
          </a:prstGeom>
        </p:spPr>
        <p:txBody>
          <a:bodyPr wrap="square">
            <a:spAutoFit/>
          </a:bodyPr>
          <a:lstStyle/>
          <a:p>
            <a:pPr marL="0" indent="457200" eaLnBrk="1" hangingPunct="1">
              <a:lnSpc>
                <a:spcPct val="150000"/>
              </a:lnSpc>
              <a:buFont typeface="Wingdings" panose="05000000000000000000" pitchFamily="2" charset="2"/>
              <a:buNone/>
            </a:pPr>
            <a:r>
              <a:rPr lang="en-US" altLang="zh-CN" sz="2400" dirty="0" smtClean="0">
                <a:solidFill>
                  <a:srgbClr val="0000CC"/>
                </a:solidFill>
                <a:latin typeface="微软雅黑" panose="020B0503020204020204" pitchFamily="34" charset="-122"/>
                <a:ea typeface="微软雅黑" panose="020B0503020204020204" pitchFamily="34" charset="-122"/>
              </a:rPr>
              <a:t>write</a:t>
            </a:r>
            <a:r>
              <a:rPr lang="zh-CN" altLang="en-US" sz="2400" dirty="0" smtClean="0">
                <a:solidFill>
                  <a:srgbClr val="0000CC"/>
                </a:solidFill>
                <a:latin typeface="微软雅黑" panose="020B0503020204020204" pitchFamily="34" charset="-122"/>
                <a:ea typeface="微软雅黑" panose="020B0503020204020204" pitchFamily="34" charset="-122"/>
              </a:rPr>
              <a:t>函数用于向</a:t>
            </a:r>
            <a:r>
              <a:rPr lang="zh-CN" altLang="en-US" sz="2400" b="1" dirty="0" smtClean="0">
                <a:solidFill>
                  <a:srgbClr val="0000CC"/>
                </a:solidFill>
                <a:latin typeface="微软雅黑" panose="020B0503020204020204" pitchFamily="34" charset="-122"/>
                <a:ea typeface="微软雅黑" panose="020B0503020204020204" pitchFamily="34" charset="-122"/>
              </a:rPr>
              <a:t>打开的文件实现写入数据</a:t>
            </a:r>
            <a:r>
              <a:rPr lang="zh-CN" altLang="en-US" sz="2400" dirty="0" smtClean="0">
                <a:solidFill>
                  <a:srgbClr val="0000CC"/>
                </a:solidFill>
                <a:latin typeface="微软雅黑" panose="020B0503020204020204" pitchFamily="34" charset="-122"/>
                <a:ea typeface="微软雅黑" panose="020B0503020204020204" pitchFamily="34" charset="-122"/>
              </a:rPr>
              <a:t>的操作。写操作的位置从文件的当前位移量处开始。若磁盘已满或超出该文件的长度，则</a:t>
            </a:r>
            <a:r>
              <a:rPr lang="en-US" altLang="zh-CN" sz="2400" dirty="0" smtClean="0">
                <a:solidFill>
                  <a:srgbClr val="0000CC"/>
                </a:solidFill>
                <a:latin typeface="微软雅黑" panose="020B0503020204020204" pitchFamily="34" charset="-122"/>
                <a:ea typeface="微软雅黑" panose="020B0503020204020204" pitchFamily="34" charset="-122"/>
              </a:rPr>
              <a:t>write</a:t>
            </a:r>
            <a:r>
              <a:rPr lang="zh-CN" altLang="en-US" sz="2400" dirty="0" smtClean="0">
                <a:solidFill>
                  <a:srgbClr val="0000CC"/>
                </a:solidFill>
                <a:latin typeface="微软雅黑" panose="020B0503020204020204" pitchFamily="34" charset="-122"/>
                <a:ea typeface="微软雅黑" panose="020B0503020204020204" pitchFamily="34" charset="-122"/>
              </a:rPr>
              <a:t>函数返回错误值。</a:t>
            </a:r>
            <a:endParaRPr lang="zh-CN" altLang="en-US" sz="2400" dirty="0" smtClean="0">
              <a:solidFill>
                <a:srgbClr val="0000CC"/>
              </a:solidFill>
              <a:latin typeface="微软雅黑" panose="020B0503020204020204" pitchFamily="34" charset="-122"/>
              <a:ea typeface="微软雅黑" panose="020B0503020204020204" pitchFamily="34" charset="-122"/>
            </a:endParaRPr>
          </a:p>
          <a:p>
            <a:pPr marL="0" indent="457200" eaLnBrk="1" hangingPunct="1">
              <a:lnSpc>
                <a:spcPct val="150000"/>
              </a:lnSpc>
              <a:buFont typeface="Wingdings" panose="05000000000000000000" pitchFamily="2" charset="2"/>
              <a:buNone/>
            </a:pPr>
            <a:r>
              <a:rPr lang="en-US" altLang="zh-CN" sz="2400" b="1" dirty="0" smtClean="0">
                <a:solidFill>
                  <a:srgbClr val="C00000"/>
                </a:solidFill>
                <a:latin typeface="+mj-lt"/>
                <a:ea typeface="+mn-ea"/>
              </a:rPr>
              <a:t>#include &lt;</a:t>
            </a:r>
            <a:r>
              <a:rPr lang="en-US" altLang="zh-CN" sz="2400" b="1" dirty="0" err="1" smtClean="0">
                <a:solidFill>
                  <a:srgbClr val="C00000"/>
                </a:solidFill>
                <a:latin typeface="+mj-lt"/>
                <a:ea typeface="+mn-ea"/>
              </a:rPr>
              <a:t>unistd.h</a:t>
            </a:r>
            <a:r>
              <a:rPr lang="en-US" altLang="zh-CN" sz="2400" b="1" dirty="0" smtClean="0">
                <a:solidFill>
                  <a:srgbClr val="C00000"/>
                </a:solidFill>
                <a:latin typeface="+mj-lt"/>
                <a:ea typeface="+mn-ea"/>
              </a:rPr>
              <a:t>&gt;</a:t>
            </a:r>
            <a:endParaRPr lang="en-US" altLang="zh-CN" sz="2400" b="1" dirty="0" smtClean="0">
              <a:solidFill>
                <a:srgbClr val="C00000"/>
              </a:solidFill>
              <a:latin typeface="+mj-lt"/>
              <a:ea typeface="+mn-ea"/>
            </a:endParaRPr>
          </a:p>
          <a:p>
            <a:pPr marL="0" indent="457200" eaLnBrk="1" hangingPunct="1">
              <a:lnSpc>
                <a:spcPct val="150000"/>
              </a:lnSpc>
              <a:buFont typeface="Wingdings" panose="05000000000000000000" pitchFamily="2" charset="2"/>
              <a:buNone/>
            </a:pPr>
            <a:r>
              <a:rPr lang="en-US" altLang="zh-CN" b="1" dirty="0" err="1" smtClean="0">
                <a:solidFill>
                  <a:srgbClr val="FF0000"/>
                </a:solidFill>
                <a:latin typeface="+mj-lt"/>
                <a:ea typeface="+mn-ea"/>
              </a:rPr>
              <a:t>ssize_t</a:t>
            </a:r>
            <a:r>
              <a:rPr lang="en-US" altLang="zh-CN" b="1" dirty="0" smtClean="0">
                <a:solidFill>
                  <a:srgbClr val="FF0000"/>
                </a:solidFill>
                <a:latin typeface="+mj-lt"/>
                <a:ea typeface="+mn-ea"/>
              </a:rPr>
              <a:t> write(</a:t>
            </a:r>
            <a:r>
              <a:rPr lang="en-US" altLang="zh-CN" b="1" dirty="0" err="1" smtClean="0">
                <a:solidFill>
                  <a:srgbClr val="FF0000"/>
                </a:solidFill>
                <a:latin typeface="+mj-lt"/>
                <a:ea typeface="+mn-ea"/>
              </a:rPr>
              <a:t>int</a:t>
            </a:r>
            <a:r>
              <a:rPr lang="en-US" altLang="zh-CN" b="1" dirty="0" smtClean="0">
                <a:solidFill>
                  <a:srgbClr val="FF0000"/>
                </a:solidFill>
                <a:latin typeface="+mj-lt"/>
                <a:ea typeface="+mn-ea"/>
              </a:rPr>
              <a:t> fd, const void * </a:t>
            </a:r>
            <a:r>
              <a:rPr lang="en-US" altLang="zh-CN" b="1" dirty="0" err="1" smtClean="0">
                <a:solidFill>
                  <a:srgbClr val="FF0000"/>
                </a:solidFill>
                <a:latin typeface="+mj-lt"/>
                <a:ea typeface="+mn-ea"/>
              </a:rPr>
              <a:t>buf</a:t>
            </a:r>
            <a:r>
              <a:rPr lang="en-US" altLang="zh-CN" b="1" dirty="0" smtClean="0">
                <a:solidFill>
                  <a:srgbClr val="FF0000"/>
                </a:solidFill>
                <a:latin typeface="+mj-lt"/>
                <a:ea typeface="+mn-ea"/>
              </a:rPr>
              <a:t>, </a:t>
            </a:r>
            <a:r>
              <a:rPr lang="en-US" altLang="zh-CN" b="1" dirty="0" err="1" smtClean="0">
                <a:solidFill>
                  <a:srgbClr val="FF0000"/>
                </a:solidFill>
                <a:latin typeface="+mj-lt"/>
                <a:ea typeface="+mn-ea"/>
              </a:rPr>
              <a:t>size_t</a:t>
            </a:r>
            <a:r>
              <a:rPr lang="en-US" altLang="zh-CN" b="1" dirty="0" smtClean="0">
                <a:solidFill>
                  <a:srgbClr val="FF0000"/>
                </a:solidFill>
                <a:latin typeface="+mj-lt"/>
                <a:ea typeface="+mn-ea"/>
              </a:rPr>
              <a:t> count);</a:t>
            </a:r>
            <a:endParaRPr lang="en-US" altLang="zh-CN" b="1" dirty="0" smtClean="0">
              <a:solidFill>
                <a:srgbClr val="FF0000"/>
              </a:solidFill>
              <a:latin typeface="+mj-lt"/>
              <a:ea typeface="+mn-ea"/>
            </a:endParaRPr>
          </a:p>
          <a:p>
            <a:pPr marL="0" indent="457200" eaLnBrk="1" hangingPunct="1">
              <a:lnSpc>
                <a:spcPct val="150000"/>
              </a:lnSpc>
              <a:buFont typeface="Wingdings" panose="05000000000000000000" pitchFamily="2" charset="2"/>
              <a:buNone/>
            </a:pPr>
            <a:r>
              <a:rPr lang="zh-CN" altLang="en-US" sz="2400" dirty="0" smtClean="0">
                <a:solidFill>
                  <a:srgbClr val="0000CC"/>
                </a:solidFill>
                <a:latin typeface="微软雅黑" panose="020B0503020204020204" pitchFamily="34" charset="-122"/>
                <a:ea typeface="微软雅黑" panose="020B0503020204020204" pitchFamily="34" charset="-122"/>
              </a:rPr>
              <a:t>函数返回值：为已写入的字节数，若返回 </a:t>
            </a:r>
            <a:r>
              <a:rPr lang="en-US" altLang="zh-CN" sz="2400" b="1" dirty="0" smtClean="0">
                <a:solidFill>
                  <a:srgbClr val="FF0000"/>
                </a:solidFill>
                <a:latin typeface="微软雅黑" panose="020B0503020204020204" pitchFamily="34" charset="-122"/>
                <a:ea typeface="微软雅黑" panose="020B0503020204020204" pitchFamily="34" charset="-122"/>
              </a:rPr>
              <a:t>-1 </a:t>
            </a:r>
            <a:r>
              <a:rPr lang="zh-CN" altLang="en-US" sz="2400" dirty="0" smtClean="0">
                <a:solidFill>
                  <a:srgbClr val="0000CC"/>
                </a:solidFill>
                <a:latin typeface="微软雅黑" panose="020B0503020204020204" pitchFamily="34" charset="-122"/>
                <a:ea typeface="微软雅黑" panose="020B0503020204020204" pitchFamily="34" charset="-122"/>
              </a:rPr>
              <a:t>则出错</a:t>
            </a:r>
            <a:endParaRPr lang="en-US" altLang="zh-CN" sz="2400" dirty="0" smtClean="0">
              <a:solidFill>
                <a:srgbClr val="0000CC"/>
              </a:solidFill>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DD01D1CE-1FE5-4095-A147-5075CD6DE6EF}" type="datetime10">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a:spLocks noChangeArrowheads="1"/>
          </p:cNvSpPr>
          <p:nvPr/>
        </p:nvSpPr>
        <p:spPr bwMode="auto">
          <a:xfrm>
            <a:off x="428596" y="428604"/>
            <a:ext cx="5786478" cy="563562"/>
          </a:xfrm>
          <a:prstGeom prst="rect">
            <a:avLst/>
          </a:prstGeom>
          <a:noFill/>
          <a:ln w="9525">
            <a:noFill/>
            <a:miter lim="800000"/>
          </a:ln>
          <a:effectLst/>
        </p:spPr>
        <p:txBody>
          <a:bodyPr anchor="ctr"/>
          <a:lstStyle/>
          <a:p>
            <a:r>
              <a:rPr lang="en-US" altLang="zh-CN" b="1" dirty="0">
                <a:solidFill>
                  <a:srgbClr val="0000CC"/>
                </a:solidFill>
                <a:latin typeface="微软雅黑" panose="020B0503020204020204" pitchFamily="34" charset="-122"/>
                <a:ea typeface="微软雅黑" panose="020B0503020204020204" pitchFamily="34" charset="-122"/>
              </a:rPr>
              <a:t>6.1.3  read</a:t>
            </a:r>
            <a:r>
              <a:rPr lang="zh-CN" altLang="en-US" b="1" dirty="0">
                <a:solidFill>
                  <a:srgbClr val="0000CC"/>
                </a:solidFill>
                <a:latin typeface="微软雅黑" panose="020B0503020204020204" pitchFamily="34" charset="-122"/>
                <a:ea typeface="微软雅黑" panose="020B0503020204020204" pitchFamily="34" charset="-122"/>
              </a:rPr>
              <a:t>、</a:t>
            </a:r>
            <a:r>
              <a:rPr lang="en-US" altLang="zh-CN" b="1" dirty="0">
                <a:solidFill>
                  <a:srgbClr val="0000CC"/>
                </a:solidFill>
                <a:latin typeface="微软雅黑" panose="020B0503020204020204" pitchFamily="34" charset="-122"/>
                <a:ea typeface="微软雅黑" panose="020B0503020204020204" pitchFamily="34" charset="-122"/>
              </a:rPr>
              <a:t>write</a:t>
            </a:r>
            <a:r>
              <a:rPr lang="zh-CN" altLang="en-US" b="1" dirty="0">
                <a:solidFill>
                  <a:srgbClr val="0000CC"/>
                </a:solidFill>
                <a:latin typeface="微软雅黑" panose="020B0503020204020204" pitchFamily="34" charset="-122"/>
                <a:ea typeface="微软雅黑" panose="020B0503020204020204" pitchFamily="34" charset="-122"/>
              </a:rPr>
              <a:t>和</a:t>
            </a:r>
            <a:r>
              <a:rPr lang="en-US" altLang="zh-CN" b="1" dirty="0" err="1">
                <a:solidFill>
                  <a:srgbClr val="0000CC"/>
                </a:solidFill>
                <a:latin typeface="微软雅黑" panose="020B0503020204020204" pitchFamily="34" charset="-122"/>
                <a:ea typeface="微软雅黑" panose="020B0503020204020204" pitchFamily="34" charset="-122"/>
              </a:rPr>
              <a:t>lseek</a:t>
            </a:r>
            <a:endParaRPr lang="zh-CN" altLang="en-US" b="1" dirty="0">
              <a:solidFill>
                <a:srgbClr val="0000CC"/>
              </a:solidFill>
              <a:latin typeface="微软雅黑" panose="020B0503020204020204" pitchFamily="34" charset="-122"/>
              <a:ea typeface="微软雅黑" panose="020B0503020204020204" pitchFamily="34" charset="-122"/>
            </a:endParaRPr>
          </a:p>
        </p:txBody>
      </p:sp>
      <p:sp>
        <p:nvSpPr>
          <p:cNvPr id="15" name="AutoShape 9"/>
          <p:cNvSpPr>
            <a:spLocks noChangeArrowheads="1"/>
          </p:cNvSpPr>
          <p:nvPr/>
        </p:nvSpPr>
        <p:spPr bwMode="auto">
          <a:xfrm>
            <a:off x="285720" y="1202803"/>
            <a:ext cx="2789247" cy="511685"/>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lgn="ctr">
              <a:defRPr/>
            </a:pPr>
            <a:r>
              <a:rPr kumimoji="0" lang="en-US" altLang="zh-CN" sz="2400" b="1" kern="10" dirty="0" smtClean="0">
                <a:solidFill>
                  <a:schemeClr val="tx1"/>
                </a:solidFill>
                <a:latin typeface="宋体" panose="02010600030101010101" pitchFamily="2" charset="-122"/>
              </a:rPr>
              <a:t>2</a:t>
            </a:r>
            <a:r>
              <a:rPr kumimoji="0" lang="zh-CN" altLang="en-US" sz="2400" b="1" kern="10" dirty="0" smtClean="0">
                <a:solidFill>
                  <a:schemeClr val="tx1"/>
                </a:solidFill>
                <a:latin typeface="宋体" panose="02010600030101010101" pitchFamily="2" charset="-122"/>
              </a:rPr>
              <a:t>、</a:t>
            </a:r>
            <a:r>
              <a:rPr kumimoji="0" lang="en-US" altLang="zh-CN" sz="2400" b="1" kern="10" dirty="0" smtClean="0">
                <a:solidFill>
                  <a:schemeClr val="tx1"/>
                </a:solidFill>
                <a:latin typeface="宋体" panose="02010600030101010101" pitchFamily="2" charset="-122"/>
              </a:rPr>
              <a:t>write</a:t>
            </a:r>
            <a:r>
              <a:rPr kumimoji="0" lang="zh-CN" altLang="en-US" sz="2400" b="1" kern="10" dirty="0" smtClean="0">
                <a:solidFill>
                  <a:schemeClr val="tx1"/>
                </a:solidFill>
                <a:latin typeface="宋体" panose="02010600030101010101" pitchFamily="2" charset="-122"/>
              </a:rPr>
              <a:t>函数</a:t>
            </a:r>
            <a:endParaRPr kumimoji="0" lang="zh-CN" altLang="en-US" sz="2400" b="1" kern="10" dirty="0">
              <a:solidFill>
                <a:schemeClr val="tx1"/>
              </a:solidFill>
              <a:latin typeface="宋体" panose="02010600030101010101" pitchFamily="2" charset="-122"/>
            </a:endParaRPr>
          </a:p>
        </p:txBody>
      </p:sp>
      <p:sp>
        <p:nvSpPr>
          <p:cNvPr id="5" name="矩形 4"/>
          <p:cNvSpPr/>
          <p:nvPr/>
        </p:nvSpPr>
        <p:spPr>
          <a:xfrm>
            <a:off x="285720" y="1925125"/>
            <a:ext cx="8402830" cy="4154984"/>
          </a:xfrm>
          <a:prstGeom prst="rect">
            <a:avLst/>
          </a:prstGeom>
        </p:spPr>
        <p:txBody>
          <a:bodyPr wrap="square">
            <a:spAutoFit/>
          </a:bodyPr>
          <a:lstStyle/>
          <a:p>
            <a:pPr marL="0" indent="457200" eaLnBrk="1" hangingPunct="1">
              <a:lnSpc>
                <a:spcPct val="150000"/>
              </a:lnSpc>
              <a:buFont typeface="Wingdings" panose="05000000000000000000" pitchFamily="2" charset="2"/>
              <a:buNone/>
            </a:pPr>
            <a:r>
              <a:rPr lang="en-US" altLang="zh-CN" b="1" dirty="0" err="1" smtClean="0">
                <a:solidFill>
                  <a:srgbClr val="FF0000"/>
                </a:solidFill>
                <a:latin typeface="+mj-lt"/>
                <a:ea typeface="+mn-ea"/>
              </a:rPr>
              <a:t>ssize_t</a:t>
            </a:r>
            <a:r>
              <a:rPr lang="en-US" altLang="zh-CN" b="1" dirty="0" smtClean="0">
                <a:solidFill>
                  <a:srgbClr val="FF0000"/>
                </a:solidFill>
                <a:latin typeface="+mj-lt"/>
                <a:ea typeface="+mn-ea"/>
              </a:rPr>
              <a:t> write(</a:t>
            </a:r>
            <a:r>
              <a:rPr lang="en-US" altLang="zh-CN" b="1" dirty="0" err="1" smtClean="0">
                <a:solidFill>
                  <a:srgbClr val="FF0000"/>
                </a:solidFill>
                <a:latin typeface="+mj-lt"/>
                <a:ea typeface="+mn-ea"/>
              </a:rPr>
              <a:t>int</a:t>
            </a:r>
            <a:r>
              <a:rPr lang="en-US" altLang="zh-CN" b="1" dirty="0" smtClean="0">
                <a:solidFill>
                  <a:srgbClr val="FF0000"/>
                </a:solidFill>
                <a:latin typeface="+mj-lt"/>
                <a:ea typeface="+mn-ea"/>
              </a:rPr>
              <a:t> fd, const void * </a:t>
            </a:r>
            <a:r>
              <a:rPr lang="en-US" altLang="zh-CN" b="1" dirty="0" err="1" smtClean="0">
                <a:solidFill>
                  <a:srgbClr val="FF0000"/>
                </a:solidFill>
                <a:latin typeface="+mj-lt"/>
                <a:ea typeface="+mn-ea"/>
              </a:rPr>
              <a:t>buf</a:t>
            </a:r>
            <a:r>
              <a:rPr lang="en-US" altLang="zh-CN" b="1" dirty="0" smtClean="0">
                <a:solidFill>
                  <a:srgbClr val="FF0000"/>
                </a:solidFill>
                <a:latin typeface="+mj-lt"/>
                <a:ea typeface="+mn-ea"/>
              </a:rPr>
              <a:t>, </a:t>
            </a:r>
            <a:r>
              <a:rPr lang="en-US" altLang="zh-CN" b="1" dirty="0" err="1" smtClean="0">
                <a:solidFill>
                  <a:srgbClr val="FF0000"/>
                </a:solidFill>
                <a:latin typeface="+mj-lt"/>
                <a:ea typeface="+mn-ea"/>
              </a:rPr>
              <a:t>size_t</a:t>
            </a:r>
            <a:r>
              <a:rPr lang="en-US" altLang="zh-CN" b="1" dirty="0" smtClean="0">
                <a:solidFill>
                  <a:srgbClr val="FF0000"/>
                </a:solidFill>
                <a:latin typeface="+mj-lt"/>
                <a:ea typeface="+mn-ea"/>
              </a:rPr>
              <a:t> count);</a:t>
            </a:r>
            <a:endParaRPr lang="en-US" altLang="zh-CN" b="1" dirty="0" smtClean="0">
              <a:solidFill>
                <a:srgbClr val="FF0000"/>
              </a:solidFill>
              <a:latin typeface="+mj-lt"/>
              <a:ea typeface="+mn-ea"/>
            </a:endParaRPr>
          </a:p>
          <a:p>
            <a:pPr marL="0" indent="457200" eaLnBrk="1" hangingPunct="1">
              <a:lnSpc>
                <a:spcPct val="150000"/>
              </a:lnSpc>
              <a:buFont typeface="Wingdings" panose="05000000000000000000" pitchFamily="2" charset="2"/>
              <a:buNone/>
            </a:pPr>
            <a:r>
              <a:rPr lang="zh-CN" altLang="en-US" b="1" dirty="0" smtClean="0">
                <a:solidFill>
                  <a:srgbClr val="0000CC"/>
                </a:solidFill>
                <a:latin typeface="微软雅黑" panose="020B0503020204020204" pitchFamily="34" charset="-122"/>
                <a:ea typeface="微软雅黑" panose="020B0503020204020204" pitchFamily="34" charset="-122"/>
              </a:rPr>
              <a:t>参数说明：</a:t>
            </a:r>
            <a:endParaRPr lang="en-US" altLang="zh-CN" b="1" dirty="0" smtClean="0">
              <a:solidFill>
                <a:srgbClr val="0000CC"/>
              </a:solidFill>
              <a:latin typeface="微软雅黑" panose="020B0503020204020204" pitchFamily="34" charset="-122"/>
              <a:ea typeface="微软雅黑" panose="020B0503020204020204" pitchFamily="34" charset="-122"/>
            </a:endParaRPr>
          </a:p>
          <a:p>
            <a:pPr lvl="1" indent="457200">
              <a:lnSpc>
                <a:spcPct val="150000"/>
              </a:lnSpc>
              <a:buFont typeface="Wingdings" panose="05000000000000000000" pitchFamily="2" charset="2"/>
              <a:buChar char="n"/>
            </a:pPr>
            <a:r>
              <a:rPr lang="en-US" altLang="zh-CN" sz="2400" b="1" dirty="0" err="1" smtClean="0">
                <a:solidFill>
                  <a:srgbClr val="FF0000"/>
                </a:solidFill>
                <a:latin typeface="微软雅黑" panose="020B0503020204020204" pitchFamily="34" charset="-122"/>
                <a:ea typeface="微软雅黑" panose="020B0503020204020204" pitchFamily="34" charset="-122"/>
              </a:rPr>
              <a:t>fd</a:t>
            </a:r>
            <a:r>
              <a:rPr lang="zh-CN" altLang="en-US" sz="2400" b="1" dirty="0" smtClean="0">
                <a:solidFill>
                  <a:srgbClr val="FF0000"/>
                </a:solidFill>
                <a:latin typeface="微软雅黑" panose="020B0503020204020204" pitchFamily="34" charset="-122"/>
                <a:ea typeface="微软雅黑" panose="020B0503020204020204" pitchFamily="34" charset="-122"/>
              </a:rPr>
              <a:t>：</a:t>
            </a:r>
            <a:r>
              <a:rPr lang="zh-CN" altLang="en-US" sz="2400" dirty="0" smtClean="0">
                <a:solidFill>
                  <a:srgbClr val="0000CC"/>
                </a:solidFill>
                <a:latin typeface="微软雅黑" panose="020B0503020204020204" pitchFamily="34" charset="-122"/>
                <a:ea typeface="微软雅黑" panose="020B0503020204020204" pitchFamily="34" charset="-122"/>
              </a:rPr>
              <a:t>文件描述符，标识了要写入的目标文件。例如</a:t>
            </a:r>
            <a:r>
              <a:rPr lang="en-US" altLang="zh-CN" sz="2400" dirty="0" smtClean="0">
                <a:solidFill>
                  <a:srgbClr val="0000CC"/>
                </a:solidFill>
                <a:latin typeface="微软雅黑" panose="020B0503020204020204" pitchFamily="34" charset="-122"/>
                <a:ea typeface="微软雅黑" panose="020B0503020204020204" pitchFamily="34" charset="-122"/>
              </a:rPr>
              <a:t>:</a:t>
            </a:r>
            <a:r>
              <a:rPr lang="en-US" altLang="zh-CN" sz="2400" dirty="0" err="1" smtClean="0">
                <a:solidFill>
                  <a:srgbClr val="0000CC"/>
                </a:solidFill>
                <a:latin typeface="微软雅黑" panose="020B0503020204020204" pitchFamily="34" charset="-122"/>
                <a:ea typeface="微软雅黑" panose="020B0503020204020204" pitchFamily="34" charset="-122"/>
              </a:rPr>
              <a:t>fd</a:t>
            </a:r>
            <a:r>
              <a:rPr lang="zh-CN" altLang="en-US" sz="2400" dirty="0" smtClean="0">
                <a:solidFill>
                  <a:srgbClr val="0000CC"/>
                </a:solidFill>
                <a:latin typeface="微软雅黑" panose="020B0503020204020204" pitchFamily="34" charset="-122"/>
                <a:ea typeface="微软雅黑" panose="020B0503020204020204" pitchFamily="34" charset="-122"/>
              </a:rPr>
              <a:t>的值为</a:t>
            </a:r>
            <a:r>
              <a:rPr lang="en-US" altLang="zh-CN" sz="2400" dirty="0" smtClean="0">
                <a:solidFill>
                  <a:srgbClr val="0000CC"/>
                </a:solidFill>
                <a:latin typeface="微软雅黑" panose="020B0503020204020204" pitchFamily="34" charset="-122"/>
                <a:ea typeface="微软雅黑" panose="020B0503020204020204" pitchFamily="34" charset="-122"/>
              </a:rPr>
              <a:t>1</a:t>
            </a:r>
            <a:r>
              <a:rPr lang="zh-CN" altLang="en-US" sz="2400" dirty="0" smtClean="0">
                <a:solidFill>
                  <a:srgbClr val="0000CC"/>
                </a:solidFill>
                <a:latin typeface="微软雅黑" panose="020B0503020204020204" pitchFamily="34" charset="-122"/>
                <a:ea typeface="微软雅黑" panose="020B0503020204020204" pitchFamily="34" charset="-122"/>
              </a:rPr>
              <a:t>，就</a:t>
            </a:r>
            <a:r>
              <a:rPr lang="zh-CN" altLang="en-US" sz="2400" dirty="0">
                <a:solidFill>
                  <a:srgbClr val="0000CC"/>
                </a:solidFill>
                <a:latin typeface="微软雅黑" panose="020B0503020204020204" pitchFamily="34" charset="-122"/>
                <a:ea typeface="微软雅黑" panose="020B0503020204020204" pitchFamily="34" charset="-122"/>
              </a:rPr>
              <a:t>向</a:t>
            </a:r>
            <a:r>
              <a:rPr lang="zh-CN" altLang="en-US" sz="2400" dirty="0" smtClean="0">
                <a:solidFill>
                  <a:srgbClr val="0000CC"/>
                </a:solidFill>
                <a:latin typeface="微软雅黑" panose="020B0503020204020204" pitchFamily="34" charset="-122"/>
                <a:ea typeface="微软雅黑" panose="020B0503020204020204" pitchFamily="34" charset="-122"/>
              </a:rPr>
              <a:t>标准输出写数据，也就是在显示屏上显示数据；如果为 </a:t>
            </a:r>
            <a:r>
              <a:rPr lang="en-US" altLang="zh-CN" sz="2400" dirty="0" smtClean="0">
                <a:solidFill>
                  <a:srgbClr val="0000CC"/>
                </a:solidFill>
                <a:latin typeface="微软雅黑" panose="020B0503020204020204" pitchFamily="34" charset="-122"/>
                <a:ea typeface="微软雅黑" panose="020B0503020204020204" pitchFamily="34" charset="-122"/>
              </a:rPr>
              <a:t>2 </a:t>
            </a:r>
            <a:r>
              <a:rPr lang="zh-CN" altLang="en-US" sz="2400" dirty="0" smtClean="0">
                <a:solidFill>
                  <a:srgbClr val="0000CC"/>
                </a:solidFill>
                <a:latin typeface="微软雅黑" panose="020B0503020204020204" pitchFamily="34" charset="-122"/>
                <a:ea typeface="微软雅黑" panose="020B0503020204020204" pitchFamily="34" charset="-122"/>
              </a:rPr>
              <a:t>，则向标准错误文件写数据。</a:t>
            </a:r>
            <a:endParaRPr lang="en-US" altLang="zh-CN" sz="2400" dirty="0" smtClean="0">
              <a:solidFill>
                <a:srgbClr val="0000CC"/>
              </a:solidFill>
              <a:latin typeface="微软雅黑" panose="020B0503020204020204" pitchFamily="34" charset="-122"/>
              <a:ea typeface="微软雅黑" panose="020B0503020204020204" pitchFamily="34" charset="-122"/>
            </a:endParaRPr>
          </a:p>
          <a:p>
            <a:pPr lvl="1" indent="457200">
              <a:lnSpc>
                <a:spcPct val="150000"/>
              </a:lnSpc>
              <a:buFont typeface="Wingdings" panose="05000000000000000000" pitchFamily="2" charset="2"/>
              <a:buChar char="n"/>
            </a:pPr>
            <a:r>
              <a:rPr lang="zh-CN" altLang="en-US" sz="2400" b="1" dirty="0" smtClean="0">
                <a:solidFill>
                  <a:srgbClr val="FF0000"/>
                </a:solidFill>
                <a:latin typeface="微软雅黑" panose="020B0503020204020204" pitchFamily="34" charset="-122"/>
                <a:ea typeface="微软雅黑" panose="020B0503020204020204" pitchFamily="34" charset="-122"/>
              </a:rPr>
              <a:t>*</a:t>
            </a:r>
            <a:r>
              <a:rPr lang="en-US" altLang="zh-CN" sz="2400" b="1" dirty="0" err="1" smtClean="0">
                <a:solidFill>
                  <a:srgbClr val="FF0000"/>
                </a:solidFill>
                <a:latin typeface="微软雅黑" panose="020B0503020204020204" pitchFamily="34" charset="-122"/>
                <a:ea typeface="微软雅黑" panose="020B0503020204020204" pitchFamily="34" charset="-122"/>
              </a:rPr>
              <a:t>buf</a:t>
            </a:r>
            <a:r>
              <a:rPr lang="zh-CN" altLang="en-US" sz="2400" b="1" dirty="0" smtClean="0">
                <a:solidFill>
                  <a:srgbClr val="FF0000"/>
                </a:solidFill>
                <a:latin typeface="微软雅黑" panose="020B0503020204020204" pitchFamily="34" charset="-122"/>
                <a:ea typeface="微软雅黑" panose="020B0503020204020204" pitchFamily="34" charset="-122"/>
              </a:rPr>
              <a:t>：</a:t>
            </a:r>
            <a:r>
              <a:rPr lang="zh-CN" altLang="en-US" sz="2400" dirty="0" smtClean="0">
                <a:solidFill>
                  <a:srgbClr val="0000CC"/>
                </a:solidFill>
                <a:latin typeface="微软雅黑" panose="020B0503020204020204" pitchFamily="34" charset="-122"/>
                <a:ea typeface="微软雅黑" panose="020B0503020204020204" pitchFamily="34" charset="-122"/>
              </a:rPr>
              <a:t>待写入的字符缓冲区，是一个字符串指针。</a:t>
            </a:r>
            <a:endParaRPr lang="en-US" altLang="zh-CN" sz="2400" dirty="0" smtClean="0">
              <a:solidFill>
                <a:srgbClr val="0000CC"/>
              </a:solidFill>
              <a:latin typeface="微软雅黑" panose="020B0503020204020204" pitchFamily="34" charset="-122"/>
              <a:ea typeface="微软雅黑" panose="020B0503020204020204" pitchFamily="34" charset="-122"/>
            </a:endParaRPr>
          </a:p>
          <a:p>
            <a:pPr lvl="1" indent="457200">
              <a:lnSpc>
                <a:spcPct val="150000"/>
              </a:lnSpc>
              <a:buFont typeface="Wingdings" panose="05000000000000000000" pitchFamily="2" charset="2"/>
              <a:buChar char="n"/>
            </a:pPr>
            <a:r>
              <a:rPr lang="en-US" altLang="zh-CN" sz="2400" b="1" dirty="0" smtClean="0">
                <a:solidFill>
                  <a:srgbClr val="FF0000"/>
                </a:solidFill>
                <a:latin typeface="微软雅黑" panose="020B0503020204020204" pitchFamily="34" charset="-122"/>
                <a:ea typeface="微软雅黑" panose="020B0503020204020204" pitchFamily="34" charset="-122"/>
              </a:rPr>
              <a:t>count</a:t>
            </a:r>
            <a:r>
              <a:rPr lang="zh-CN" altLang="en-US" sz="2400" b="1" dirty="0" smtClean="0">
                <a:solidFill>
                  <a:srgbClr val="FF0000"/>
                </a:solidFill>
                <a:latin typeface="微软雅黑" panose="020B0503020204020204" pitchFamily="34" charset="-122"/>
                <a:ea typeface="微软雅黑" panose="020B0503020204020204" pitchFamily="34" charset="-122"/>
              </a:rPr>
              <a:t>：</a:t>
            </a:r>
            <a:r>
              <a:rPr lang="zh-CN" altLang="en-US" sz="2400" dirty="0" smtClean="0">
                <a:solidFill>
                  <a:srgbClr val="0000CC"/>
                </a:solidFill>
                <a:latin typeface="微软雅黑" panose="020B0503020204020204" pitchFamily="34" charset="-122"/>
                <a:ea typeface="微软雅黑" panose="020B0503020204020204" pitchFamily="34" charset="-122"/>
              </a:rPr>
              <a:t>要写入的字符数。</a:t>
            </a:r>
            <a:endParaRPr lang="en-US" altLang="zh-CN" sz="2400" dirty="0" smtClean="0">
              <a:solidFill>
                <a:srgbClr val="0000CC"/>
              </a:solidFill>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3AB277B6-1750-4326-A724-5006FD7BD83B}" type="datetime10">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a:spLocks noChangeArrowheads="1"/>
          </p:cNvSpPr>
          <p:nvPr/>
        </p:nvSpPr>
        <p:spPr bwMode="auto">
          <a:xfrm>
            <a:off x="428596" y="428604"/>
            <a:ext cx="5786478" cy="563562"/>
          </a:xfrm>
          <a:prstGeom prst="rect">
            <a:avLst/>
          </a:prstGeom>
          <a:noFill/>
          <a:ln w="9525">
            <a:noFill/>
            <a:miter lim="800000"/>
          </a:ln>
          <a:effectLst/>
        </p:spPr>
        <p:txBody>
          <a:bodyPr anchor="ctr"/>
          <a:lstStyle/>
          <a:p>
            <a:r>
              <a:rPr lang="en-US" altLang="zh-CN" b="1" dirty="0">
                <a:solidFill>
                  <a:srgbClr val="0000CC"/>
                </a:solidFill>
                <a:latin typeface="微软雅黑" panose="020B0503020204020204" pitchFamily="34" charset="-122"/>
                <a:ea typeface="微软雅黑" panose="020B0503020204020204" pitchFamily="34" charset="-122"/>
              </a:rPr>
              <a:t>6.1.3  read</a:t>
            </a:r>
            <a:r>
              <a:rPr lang="zh-CN" altLang="en-US" b="1" dirty="0">
                <a:solidFill>
                  <a:srgbClr val="0000CC"/>
                </a:solidFill>
                <a:latin typeface="微软雅黑" panose="020B0503020204020204" pitchFamily="34" charset="-122"/>
                <a:ea typeface="微软雅黑" panose="020B0503020204020204" pitchFamily="34" charset="-122"/>
              </a:rPr>
              <a:t>、</a:t>
            </a:r>
            <a:r>
              <a:rPr lang="en-US" altLang="zh-CN" b="1" dirty="0">
                <a:solidFill>
                  <a:srgbClr val="0000CC"/>
                </a:solidFill>
                <a:latin typeface="微软雅黑" panose="020B0503020204020204" pitchFamily="34" charset="-122"/>
                <a:ea typeface="微软雅黑" panose="020B0503020204020204" pitchFamily="34" charset="-122"/>
              </a:rPr>
              <a:t>write</a:t>
            </a:r>
            <a:r>
              <a:rPr lang="zh-CN" altLang="en-US" b="1" dirty="0">
                <a:solidFill>
                  <a:srgbClr val="0000CC"/>
                </a:solidFill>
                <a:latin typeface="微软雅黑" panose="020B0503020204020204" pitchFamily="34" charset="-122"/>
                <a:ea typeface="微软雅黑" panose="020B0503020204020204" pitchFamily="34" charset="-122"/>
              </a:rPr>
              <a:t>和</a:t>
            </a:r>
            <a:r>
              <a:rPr lang="en-US" altLang="zh-CN" b="1" dirty="0" err="1">
                <a:solidFill>
                  <a:srgbClr val="0000CC"/>
                </a:solidFill>
                <a:latin typeface="微软雅黑" panose="020B0503020204020204" pitchFamily="34" charset="-122"/>
                <a:ea typeface="微软雅黑" panose="020B0503020204020204" pitchFamily="34" charset="-122"/>
              </a:rPr>
              <a:t>lseek</a:t>
            </a:r>
            <a:endParaRPr lang="zh-CN" altLang="en-US" b="1" dirty="0">
              <a:solidFill>
                <a:srgbClr val="0000CC"/>
              </a:solidFill>
              <a:latin typeface="微软雅黑" panose="020B0503020204020204" pitchFamily="34" charset="-122"/>
              <a:ea typeface="微软雅黑" panose="020B0503020204020204" pitchFamily="34" charset="-122"/>
            </a:endParaRPr>
          </a:p>
        </p:txBody>
      </p:sp>
      <p:sp>
        <p:nvSpPr>
          <p:cNvPr id="15" name="AutoShape 9"/>
          <p:cNvSpPr>
            <a:spLocks noChangeArrowheads="1"/>
          </p:cNvSpPr>
          <p:nvPr/>
        </p:nvSpPr>
        <p:spPr bwMode="auto">
          <a:xfrm>
            <a:off x="285720" y="1202803"/>
            <a:ext cx="2789247" cy="511685"/>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lgn="ctr">
              <a:defRPr/>
            </a:pPr>
            <a:r>
              <a:rPr kumimoji="0" lang="en-US" altLang="zh-CN" sz="2400" b="1" kern="10" dirty="0" smtClean="0">
                <a:solidFill>
                  <a:schemeClr val="tx1"/>
                </a:solidFill>
                <a:latin typeface="宋体" panose="02010600030101010101" pitchFamily="2" charset="-122"/>
              </a:rPr>
              <a:t>2</a:t>
            </a:r>
            <a:r>
              <a:rPr kumimoji="0" lang="zh-CN" altLang="en-US" sz="2400" b="1" kern="10" dirty="0" smtClean="0">
                <a:solidFill>
                  <a:schemeClr val="tx1"/>
                </a:solidFill>
                <a:latin typeface="宋体" panose="02010600030101010101" pitchFamily="2" charset="-122"/>
              </a:rPr>
              <a:t>、</a:t>
            </a:r>
            <a:r>
              <a:rPr kumimoji="0" lang="en-US" altLang="zh-CN" sz="2400" b="1" kern="10" dirty="0" smtClean="0">
                <a:solidFill>
                  <a:schemeClr val="tx1"/>
                </a:solidFill>
                <a:latin typeface="宋体" panose="02010600030101010101" pitchFamily="2" charset="-122"/>
              </a:rPr>
              <a:t>write</a:t>
            </a:r>
            <a:r>
              <a:rPr kumimoji="0" lang="zh-CN" altLang="en-US" sz="2400" b="1" kern="10" dirty="0" smtClean="0">
                <a:solidFill>
                  <a:schemeClr val="tx1"/>
                </a:solidFill>
                <a:latin typeface="宋体" panose="02010600030101010101" pitchFamily="2" charset="-122"/>
              </a:rPr>
              <a:t>函数</a:t>
            </a:r>
            <a:endParaRPr kumimoji="0" lang="zh-CN" altLang="en-US" sz="2400" b="1" kern="10" dirty="0">
              <a:solidFill>
                <a:schemeClr val="tx1"/>
              </a:solidFill>
              <a:latin typeface="宋体" panose="02010600030101010101" pitchFamily="2" charset="-122"/>
            </a:endParaRPr>
          </a:p>
        </p:txBody>
      </p:sp>
      <p:sp>
        <p:nvSpPr>
          <p:cNvPr id="8" name="矩形 7"/>
          <p:cNvSpPr/>
          <p:nvPr/>
        </p:nvSpPr>
        <p:spPr>
          <a:xfrm>
            <a:off x="428596" y="2993349"/>
            <a:ext cx="8148874" cy="2308324"/>
          </a:xfrm>
          <a:prstGeom prst="rect">
            <a:avLst/>
          </a:prstGeom>
        </p:spPr>
        <p:txBody>
          <a:bodyPr wrap="square">
            <a:spAutoFit/>
          </a:bodyPr>
          <a:lstStyle/>
          <a:p>
            <a:pPr marL="0" indent="457200" eaLnBrk="1" hangingPunct="1">
              <a:lnSpc>
                <a:spcPct val="150000"/>
              </a:lnSpc>
              <a:buFont typeface="Wingdings" panose="05000000000000000000" pitchFamily="2" charset="2"/>
              <a:buNone/>
            </a:pPr>
            <a:r>
              <a:rPr lang="zh-CN" altLang="en-US" sz="2400" dirty="0" smtClean="0">
                <a:solidFill>
                  <a:srgbClr val="0000CC"/>
                </a:solidFill>
                <a:latin typeface="微软雅黑" panose="020B0503020204020204" pitchFamily="34" charset="-122"/>
                <a:ea typeface="微软雅黑" panose="020B0503020204020204" pitchFamily="34" charset="-122"/>
              </a:rPr>
              <a:t>对于普通文件，</a:t>
            </a:r>
            <a:r>
              <a:rPr lang="zh-CN" altLang="en-US" sz="2400" b="1" dirty="0" smtClean="0">
                <a:solidFill>
                  <a:srgbClr val="FF0000"/>
                </a:solidFill>
                <a:latin typeface="微软雅黑" panose="020B0503020204020204" pitchFamily="34" charset="-122"/>
                <a:ea typeface="微软雅黑" panose="020B0503020204020204" pitchFamily="34" charset="-122"/>
              </a:rPr>
              <a:t>写操作从文件的当前位移量处开始</a:t>
            </a:r>
            <a:r>
              <a:rPr lang="zh-CN" altLang="en-US" sz="2400" dirty="0" smtClean="0">
                <a:solidFill>
                  <a:srgbClr val="0000CC"/>
                </a:solidFill>
                <a:latin typeface="微软雅黑" panose="020B0503020204020204" pitchFamily="34" charset="-122"/>
                <a:ea typeface="微软雅黑" panose="020B0503020204020204" pitchFamily="34" charset="-122"/>
              </a:rPr>
              <a:t>。如果在打开该文件时，指定了</a:t>
            </a:r>
            <a:r>
              <a:rPr lang="en-US" altLang="zh-CN" sz="2400" dirty="0" smtClean="0">
                <a:solidFill>
                  <a:srgbClr val="FF0000"/>
                </a:solidFill>
                <a:latin typeface="微软雅黑" panose="020B0503020204020204" pitchFamily="34" charset="-122"/>
                <a:ea typeface="微软雅黑" panose="020B0503020204020204" pitchFamily="34" charset="-122"/>
              </a:rPr>
              <a:t>O_APPEND</a:t>
            </a:r>
            <a:r>
              <a:rPr lang="zh-CN" altLang="en-US" sz="2400" dirty="0" smtClean="0">
                <a:solidFill>
                  <a:srgbClr val="0000CC"/>
                </a:solidFill>
                <a:latin typeface="微软雅黑" panose="020B0503020204020204" pitchFamily="34" charset="-122"/>
                <a:ea typeface="微软雅黑" panose="020B0503020204020204" pitchFamily="34" charset="-122"/>
              </a:rPr>
              <a:t>选择项，则在每次写操作之前，将文件位移量设置在</a:t>
            </a:r>
            <a:r>
              <a:rPr lang="zh-CN" altLang="en-US" sz="2400" dirty="0" smtClean="0">
                <a:solidFill>
                  <a:srgbClr val="FF0000"/>
                </a:solidFill>
                <a:latin typeface="微软雅黑" panose="020B0503020204020204" pitchFamily="34" charset="-122"/>
                <a:ea typeface="微软雅黑" panose="020B0503020204020204" pitchFamily="34" charset="-122"/>
              </a:rPr>
              <a:t>文件的结尾处</a:t>
            </a:r>
            <a:r>
              <a:rPr lang="zh-CN" altLang="en-US" sz="2400" dirty="0" smtClean="0">
                <a:solidFill>
                  <a:srgbClr val="0000CC"/>
                </a:solidFill>
                <a:latin typeface="微软雅黑" panose="020B0503020204020204" pitchFamily="34" charset="-122"/>
                <a:ea typeface="微软雅黑" panose="020B0503020204020204" pitchFamily="34" charset="-122"/>
              </a:rPr>
              <a:t>。在一次成功写之后，该文件位移量增加实际写的字节数。</a:t>
            </a:r>
            <a:endParaRPr lang="zh-CN" altLang="en-US" sz="2400" dirty="0" smtClean="0">
              <a:solidFill>
                <a:srgbClr val="0000CC"/>
              </a:solidFill>
              <a:latin typeface="微软雅黑" panose="020B0503020204020204" pitchFamily="34" charset="-122"/>
              <a:ea typeface="微软雅黑" panose="020B0503020204020204" pitchFamily="34" charset="-122"/>
            </a:endParaRPr>
          </a:p>
        </p:txBody>
      </p:sp>
      <p:sp>
        <p:nvSpPr>
          <p:cNvPr id="5" name="矩形 4"/>
          <p:cNvSpPr/>
          <p:nvPr/>
        </p:nvSpPr>
        <p:spPr>
          <a:xfrm>
            <a:off x="285720" y="1921818"/>
            <a:ext cx="8382952" cy="738664"/>
          </a:xfrm>
          <a:prstGeom prst="rect">
            <a:avLst/>
          </a:prstGeom>
        </p:spPr>
        <p:txBody>
          <a:bodyPr wrap="square">
            <a:spAutoFit/>
          </a:bodyPr>
          <a:lstStyle/>
          <a:p>
            <a:pPr marL="0" indent="457200" eaLnBrk="1" hangingPunct="1">
              <a:lnSpc>
                <a:spcPct val="150000"/>
              </a:lnSpc>
              <a:buFont typeface="Wingdings" panose="05000000000000000000" pitchFamily="2" charset="2"/>
              <a:buNone/>
            </a:pPr>
            <a:r>
              <a:rPr lang="en-US" altLang="zh-CN" b="1" dirty="0" err="1" smtClean="0">
                <a:solidFill>
                  <a:srgbClr val="FF0000"/>
                </a:solidFill>
                <a:latin typeface="+mj-lt"/>
                <a:ea typeface="+mn-ea"/>
              </a:rPr>
              <a:t>ssize_t</a:t>
            </a:r>
            <a:r>
              <a:rPr lang="en-US" altLang="zh-CN" b="1" dirty="0" smtClean="0">
                <a:solidFill>
                  <a:srgbClr val="FF0000"/>
                </a:solidFill>
                <a:latin typeface="+mj-lt"/>
                <a:ea typeface="+mn-ea"/>
              </a:rPr>
              <a:t> write(</a:t>
            </a:r>
            <a:r>
              <a:rPr lang="en-US" altLang="zh-CN" b="1" dirty="0" err="1" smtClean="0">
                <a:solidFill>
                  <a:srgbClr val="FF0000"/>
                </a:solidFill>
                <a:latin typeface="+mj-lt"/>
                <a:ea typeface="+mn-ea"/>
              </a:rPr>
              <a:t>int</a:t>
            </a:r>
            <a:r>
              <a:rPr lang="en-US" altLang="zh-CN" b="1" dirty="0" smtClean="0">
                <a:solidFill>
                  <a:srgbClr val="FF0000"/>
                </a:solidFill>
                <a:latin typeface="+mj-lt"/>
                <a:ea typeface="+mn-ea"/>
              </a:rPr>
              <a:t> fd, const void * </a:t>
            </a:r>
            <a:r>
              <a:rPr lang="en-US" altLang="zh-CN" b="1" dirty="0" err="1" smtClean="0">
                <a:solidFill>
                  <a:srgbClr val="FF0000"/>
                </a:solidFill>
                <a:latin typeface="+mj-lt"/>
                <a:ea typeface="+mn-ea"/>
              </a:rPr>
              <a:t>buf</a:t>
            </a:r>
            <a:r>
              <a:rPr lang="en-US" altLang="zh-CN" b="1" dirty="0" smtClean="0">
                <a:solidFill>
                  <a:srgbClr val="FF0000"/>
                </a:solidFill>
                <a:latin typeface="+mj-lt"/>
                <a:ea typeface="+mn-ea"/>
              </a:rPr>
              <a:t>, </a:t>
            </a:r>
            <a:r>
              <a:rPr lang="en-US" altLang="zh-CN" b="1" dirty="0" err="1" smtClean="0">
                <a:solidFill>
                  <a:srgbClr val="FF0000"/>
                </a:solidFill>
                <a:latin typeface="+mj-lt"/>
                <a:ea typeface="+mn-ea"/>
              </a:rPr>
              <a:t>size_t</a:t>
            </a:r>
            <a:r>
              <a:rPr lang="en-US" altLang="zh-CN" b="1" dirty="0" smtClean="0">
                <a:solidFill>
                  <a:srgbClr val="FF0000"/>
                </a:solidFill>
                <a:latin typeface="+mj-lt"/>
                <a:ea typeface="+mn-ea"/>
              </a:rPr>
              <a:t> count);</a:t>
            </a:r>
            <a:endParaRPr lang="en-US" altLang="zh-CN" b="1" dirty="0" smtClean="0">
              <a:solidFill>
                <a:srgbClr val="FF0000"/>
              </a:solidFill>
              <a:latin typeface="+mj-lt"/>
              <a:ea typeface="+mn-ea"/>
            </a:endParaRPr>
          </a:p>
        </p:txBody>
      </p:sp>
      <p:sp>
        <p:nvSpPr>
          <p:cNvPr id="2" name="日期占位符 1"/>
          <p:cNvSpPr>
            <a:spLocks noGrp="1"/>
          </p:cNvSpPr>
          <p:nvPr>
            <p:ph type="dt" sz="half" idx="10"/>
          </p:nvPr>
        </p:nvSpPr>
        <p:spPr/>
        <p:txBody>
          <a:bodyPr/>
          <a:lstStyle/>
          <a:p>
            <a:pPr>
              <a:defRPr/>
            </a:pPr>
            <a:fld id="{6192183F-2366-41B9-BE91-FA5169A21DE5}" type="datetime10">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a:spLocks noChangeArrowheads="1"/>
          </p:cNvSpPr>
          <p:nvPr/>
        </p:nvSpPr>
        <p:spPr bwMode="auto">
          <a:xfrm>
            <a:off x="428596" y="428604"/>
            <a:ext cx="5786478" cy="563562"/>
          </a:xfrm>
          <a:prstGeom prst="rect">
            <a:avLst/>
          </a:prstGeom>
          <a:noFill/>
          <a:ln w="9525">
            <a:noFill/>
            <a:miter lim="800000"/>
          </a:ln>
          <a:effectLst/>
        </p:spPr>
        <p:txBody>
          <a:bodyPr anchor="ctr"/>
          <a:lstStyle/>
          <a:p>
            <a:r>
              <a:rPr lang="en-US" altLang="zh-CN" b="1" dirty="0">
                <a:solidFill>
                  <a:srgbClr val="0000CC"/>
                </a:solidFill>
                <a:latin typeface="微软雅黑" panose="020B0503020204020204" pitchFamily="34" charset="-122"/>
                <a:ea typeface="微软雅黑" panose="020B0503020204020204" pitchFamily="34" charset="-122"/>
              </a:rPr>
              <a:t>6.1.3  read</a:t>
            </a:r>
            <a:r>
              <a:rPr lang="zh-CN" altLang="en-US" b="1" dirty="0">
                <a:solidFill>
                  <a:srgbClr val="0000CC"/>
                </a:solidFill>
                <a:latin typeface="微软雅黑" panose="020B0503020204020204" pitchFamily="34" charset="-122"/>
                <a:ea typeface="微软雅黑" panose="020B0503020204020204" pitchFamily="34" charset="-122"/>
              </a:rPr>
              <a:t>、</a:t>
            </a:r>
            <a:r>
              <a:rPr lang="en-US" altLang="zh-CN" b="1" dirty="0">
                <a:solidFill>
                  <a:srgbClr val="0000CC"/>
                </a:solidFill>
                <a:latin typeface="微软雅黑" panose="020B0503020204020204" pitchFamily="34" charset="-122"/>
                <a:ea typeface="微软雅黑" panose="020B0503020204020204" pitchFamily="34" charset="-122"/>
              </a:rPr>
              <a:t>write</a:t>
            </a:r>
            <a:r>
              <a:rPr lang="zh-CN" altLang="en-US" b="1" dirty="0">
                <a:solidFill>
                  <a:srgbClr val="0000CC"/>
                </a:solidFill>
                <a:latin typeface="微软雅黑" panose="020B0503020204020204" pitchFamily="34" charset="-122"/>
                <a:ea typeface="微软雅黑" panose="020B0503020204020204" pitchFamily="34" charset="-122"/>
              </a:rPr>
              <a:t>和</a:t>
            </a:r>
            <a:r>
              <a:rPr lang="en-US" altLang="zh-CN" b="1" dirty="0" err="1">
                <a:solidFill>
                  <a:srgbClr val="0000CC"/>
                </a:solidFill>
                <a:latin typeface="微软雅黑" panose="020B0503020204020204" pitchFamily="34" charset="-122"/>
                <a:ea typeface="微软雅黑" panose="020B0503020204020204" pitchFamily="34" charset="-122"/>
              </a:rPr>
              <a:t>lseek</a:t>
            </a:r>
            <a:endParaRPr lang="zh-CN" altLang="en-US" b="1" dirty="0">
              <a:solidFill>
                <a:srgbClr val="0000CC"/>
              </a:solidFill>
              <a:latin typeface="微软雅黑" panose="020B0503020204020204" pitchFamily="34" charset="-122"/>
              <a:ea typeface="微软雅黑" panose="020B0503020204020204" pitchFamily="34" charset="-122"/>
            </a:endParaRPr>
          </a:p>
        </p:txBody>
      </p:sp>
      <p:sp>
        <p:nvSpPr>
          <p:cNvPr id="15" name="AutoShape 9"/>
          <p:cNvSpPr>
            <a:spLocks noChangeArrowheads="1"/>
          </p:cNvSpPr>
          <p:nvPr/>
        </p:nvSpPr>
        <p:spPr bwMode="auto">
          <a:xfrm>
            <a:off x="285720" y="1202803"/>
            <a:ext cx="2789247" cy="511685"/>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lgn="ctr">
              <a:defRPr/>
            </a:pPr>
            <a:r>
              <a:rPr lang="en-US" altLang="zh-CN" sz="2400" b="1" kern="10" dirty="0" smtClean="0">
                <a:solidFill>
                  <a:schemeClr val="tx1"/>
                </a:solidFill>
                <a:latin typeface="宋体" panose="02010600030101010101" pitchFamily="2" charset="-122"/>
              </a:rPr>
              <a:t>3</a:t>
            </a:r>
            <a:r>
              <a:rPr kumimoji="0" lang="zh-CN" altLang="en-US" sz="2400" b="1" kern="10" dirty="0" smtClean="0">
                <a:solidFill>
                  <a:schemeClr val="tx1"/>
                </a:solidFill>
                <a:latin typeface="宋体" panose="02010600030101010101" pitchFamily="2" charset="-122"/>
              </a:rPr>
              <a:t>、</a:t>
            </a:r>
            <a:r>
              <a:rPr kumimoji="0" lang="en-US" altLang="zh-CN" sz="2400" b="1" kern="10" dirty="0" err="1" smtClean="0">
                <a:solidFill>
                  <a:schemeClr val="tx1"/>
                </a:solidFill>
                <a:latin typeface="宋体" panose="02010600030101010101" pitchFamily="2" charset="-122"/>
              </a:rPr>
              <a:t>lseek</a:t>
            </a:r>
            <a:r>
              <a:rPr kumimoji="0" lang="zh-CN" altLang="en-US" sz="2400" b="1" kern="10" dirty="0" smtClean="0">
                <a:solidFill>
                  <a:schemeClr val="tx1"/>
                </a:solidFill>
                <a:latin typeface="宋体" panose="02010600030101010101" pitchFamily="2" charset="-122"/>
              </a:rPr>
              <a:t>函数</a:t>
            </a:r>
            <a:endParaRPr kumimoji="0" lang="zh-CN" altLang="en-US" sz="2400" b="1" kern="10" dirty="0">
              <a:solidFill>
                <a:schemeClr val="tx1"/>
              </a:solidFill>
              <a:latin typeface="宋体" panose="02010600030101010101" pitchFamily="2" charset="-122"/>
            </a:endParaRPr>
          </a:p>
        </p:txBody>
      </p:sp>
      <p:sp>
        <p:nvSpPr>
          <p:cNvPr id="8" name="矩形 7"/>
          <p:cNvSpPr/>
          <p:nvPr/>
        </p:nvSpPr>
        <p:spPr>
          <a:xfrm>
            <a:off x="592082" y="1822428"/>
            <a:ext cx="8213987" cy="4721860"/>
          </a:xfrm>
          <a:prstGeom prst="rect">
            <a:avLst/>
          </a:prstGeom>
        </p:spPr>
        <p:txBody>
          <a:bodyPr wrap="square">
            <a:spAutoFit/>
          </a:bodyPr>
          <a:lstStyle/>
          <a:p>
            <a:pPr marL="0" indent="457200" eaLnBrk="1" hangingPunct="1">
              <a:lnSpc>
                <a:spcPct val="130000"/>
              </a:lnSpc>
              <a:buFont typeface="Wingdings" panose="05000000000000000000" pitchFamily="2" charset="2"/>
              <a:buNone/>
            </a:pPr>
            <a:r>
              <a:rPr lang="zh-CN" altLang="en-US" sz="2400" dirty="0" smtClean="0">
                <a:solidFill>
                  <a:srgbClr val="0000CC"/>
                </a:solidFill>
                <a:latin typeface="微软雅黑" panose="020B0503020204020204" pitchFamily="34" charset="-122"/>
                <a:ea typeface="微软雅黑" panose="020B0503020204020204" pitchFamily="34" charset="-122"/>
              </a:rPr>
              <a:t>用于</a:t>
            </a:r>
            <a:r>
              <a:rPr lang="zh-CN" altLang="en-US" sz="2400" b="1" dirty="0" smtClean="0">
                <a:solidFill>
                  <a:srgbClr val="0000CC"/>
                </a:solidFill>
                <a:latin typeface="微软雅黑" panose="020B0503020204020204" pitchFamily="34" charset="-122"/>
                <a:ea typeface="微软雅黑" panose="020B0503020204020204" pitchFamily="34" charset="-122"/>
              </a:rPr>
              <a:t>将文件指针定位到相应的位置</a:t>
            </a:r>
            <a:r>
              <a:rPr lang="zh-CN" altLang="en-US" sz="2400" dirty="0" smtClean="0">
                <a:solidFill>
                  <a:srgbClr val="0000CC"/>
                </a:solidFill>
                <a:latin typeface="微软雅黑" panose="020B0503020204020204" pitchFamily="34" charset="-122"/>
                <a:ea typeface="微软雅黑" panose="020B0503020204020204" pitchFamily="34" charset="-122"/>
              </a:rPr>
              <a:t>，以进行读写操作。</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marL="0" indent="457200" eaLnBrk="1" hangingPunct="1">
              <a:lnSpc>
                <a:spcPct val="130000"/>
              </a:lnSpc>
              <a:buFont typeface="Wingdings" panose="05000000000000000000" pitchFamily="2" charset="2"/>
              <a:buNone/>
            </a:pPr>
            <a:r>
              <a:rPr lang="en-US" altLang="zh-CN" sz="3200" b="1" dirty="0" err="1" smtClean="0">
                <a:solidFill>
                  <a:srgbClr val="FF0000"/>
                </a:solidFill>
                <a:latin typeface="+mj-lt"/>
                <a:ea typeface="+mn-ea"/>
              </a:rPr>
              <a:t>off_t</a:t>
            </a:r>
            <a:r>
              <a:rPr lang="en-US" altLang="zh-CN" sz="3200" b="1" dirty="0" smtClean="0">
                <a:solidFill>
                  <a:srgbClr val="FF0000"/>
                </a:solidFill>
                <a:latin typeface="+mj-lt"/>
                <a:ea typeface="+mn-ea"/>
              </a:rPr>
              <a:t> </a:t>
            </a:r>
            <a:r>
              <a:rPr lang="en-US" altLang="zh-CN" sz="3200" b="1" dirty="0" err="1" smtClean="0">
                <a:solidFill>
                  <a:srgbClr val="FF0000"/>
                </a:solidFill>
                <a:latin typeface="+mj-lt"/>
                <a:ea typeface="+mn-ea"/>
              </a:rPr>
              <a:t>lseek</a:t>
            </a:r>
            <a:r>
              <a:rPr lang="en-US" altLang="zh-CN" sz="3200" b="1" dirty="0" smtClean="0">
                <a:solidFill>
                  <a:srgbClr val="FF0000"/>
                </a:solidFill>
                <a:latin typeface="+mj-lt"/>
                <a:ea typeface="+mn-ea"/>
              </a:rPr>
              <a:t>(</a:t>
            </a:r>
            <a:r>
              <a:rPr lang="en-US" altLang="zh-CN" sz="3200" b="1" dirty="0" err="1" smtClean="0">
                <a:solidFill>
                  <a:srgbClr val="FF0000"/>
                </a:solidFill>
                <a:latin typeface="+mj-lt"/>
                <a:ea typeface="+mn-ea"/>
              </a:rPr>
              <a:t>int</a:t>
            </a:r>
            <a:r>
              <a:rPr lang="en-US" altLang="zh-CN" sz="3200" b="1" dirty="0" smtClean="0">
                <a:solidFill>
                  <a:srgbClr val="FF0000"/>
                </a:solidFill>
                <a:latin typeface="+mj-lt"/>
                <a:ea typeface="+mn-ea"/>
              </a:rPr>
              <a:t> fd, </a:t>
            </a:r>
            <a:r>
              <a:rPr lang="en-US" altLang="zh-CN" sz="3200" b="1" dirty="0" err="1" smtClean="0">
                <a:solidFill>
                  <a:srgbClr val="FF0000"/>
                </a:solidFill>
                <a:latin typeface="+mj-lt"/>
                <a:ea typeface="+mn-ea"/>
              </a:rPr>
              <a:t>off_t</a:t>
            </a:r>
            <a:r>
              <a:rPr lang="en-US" altLang="zh-CN" sz="3200" b="1" dirty="0" smtClean="0">
                <a:solidFill>
                  <a:srgbClr val="FF0000"/>
                </a:solidFill>
                <a:latin typeface="+mj-lt"/>
                <a:ea typeface="+mn-ea"/>
              </a:rPr>
              <a:t> offset, </a:t>
            </a:r>
            <a:r>
              <a:rPr lang="en-US" altLang="zh-CN" sz="3200" b="1" dirty="0" err="1" smtClean="0">
                <a:solidFill>
                  <a:srgbClr val="FF0000"/>
                </a:solidFill>
                <a:latin typeface="+mj-lt"/>
                <a:ea typeface="+mn-ea"/>
              </a:rPr>
              <a:t>int</a:t>
            </a:r>
            <a:r>
              <a:rPr lang="en-US" altLang="zh-CN" sz="3200" b="1" dirty="0" smtClean="0">
                <a:solidFill>
                  <a:srgbClr val="FF0000"/>
                </a:solidFill>
                <a:latin typeface="+mj-lt"/>
                <a:ea typeface="+mn-ea"/>
              </a:rPr>
              <a:t> whence) ;</a:t>
            </a:r>
            <a:endParaRPr lang="en-US" altLang="zh-CN" sz="3200" b="1" dirty="0" smtClean="0">
              <a:solidFill>
                <a:srgbClr val="FF0000"/>
              </a:solidFill>
              <a:latin typeface="+mj-lt"/>
              <a:ea typeface="+mn-ea"/>
            </a:endParaRPr>
          </a:p>
          <a:p>
            <a:pPr marL="0" indent="457200" eaLnBrk="1" hangingPunct="1">
              <a:lnSpc>
                <a:spcPct val="130000"/>
              </a:lnSpc>
              <a:spcAft>
                <a:spcPts val="1200"/>
              </a:spcAft>
              <a:buFont typeface="Wingdings" panose="05000000000000000000" pitchFamily="2" charset="2"/>
              <a:buNone/>
            </a:pPr>
            <a:r>
              <a:rPr lang="zh-CN" altLang="en-US" sz="2400" dirty="0" smtClean="0">
                <a:solidFill>
                  <a:srgbClr val="0000CC"/>
                </a:solidFill>
                <a:latin typeface="微软雅黑" panose="020B0503020204020204" pitchFamily="34" charset="-122"/>
                <a:ea typeface="微软雅黑" panose="020B0503020204020204" pitchFamily="34" charset="-122"/>
              </a:rPr>
              <a:t>函数返回值：</a:t>
            </a:r>
            <a:r>
              <a:rPr lang="zh-CN" altLang="en-US" sz="2400" dirty="0" smtClean="0">
                <a:solidFill>
                  <a:srgbClr val="FF0000"/>
                </a:solidFill>
                <a:latin typeface="微软雅黑" panose="020B0503020204020204" pitchFamily="34" charset="-122"/>
                <a:ea typeface="微软雅黑" panose="020B0503020204020204" pitchFamily="34" charset="-122"/>
              </a:rPr>
              <a:t>调用成功则返回最终的偏移量</a:t>
            </a:r>
            <a:r>
              <a:rPr lang="zh-CN" altLang="en-US" sz="2400" dirty="0" smtClean="0">
                <a:solidFill>
                  <a:srgbClr val="0000CC"/>
                </a:solidFill>
                <a:latin typeface="微软雅黑" panose="020B0503020204020204" pitchFamily="34" charset="-122"/>
                <a:ea typeface="微软雅黑" panose="020B0503020204020204" pitchFamily="34" charset="-122"/>
              </a:rPr>
              <a:t>（从文件头开始数），调用失败则返回</a:t>
            </a:r>
            <a:r>
              <a:rPr lang="en-US" altLang="zh-CN" sz="2400" dirty="0" smtClean="0">
                <a:solidFill>
                  <a:srgbClr val="0000CC"/>
                </a:solidFill>
                <a:latin typeface="微软雅黑" panose="020B0503020204020204" pitchFamily="34" charset="-122"/>
                <a:ea typeface="微软雅黑" panose="020B0503020204020204" pitchFamily="34" charset="-122"/>
              </a:rPr>
              <a:t>-1</a:t>
            </a:r>
            <a:endParaRPr lang="en-US" altLang="zh-CN" sz="2400" dirty="0" smtClean="0">
              <a:solidFill>
                <a:srgbClr val="0000CC"/>
              </a:solidFill>
              <a:latin typeface="微软雅黑" panose="020B0503020204020204" pitchFamily="34" charset="-122"/>
              <a:ea typeface="微软雅黑" panose="020B0503020204020204" pitchFamily="34" charset="-122"/>
            </a:endParaRPr>
          </a:p>
          <a:p>
            <a:pPr marL="0" indent="457200" eaLnBrk="1" hangingPunct="1">
              <a:lnSpc>
                <a:spcPct val="130000"/>
              </a:lnSpc>
              <a:spcAft>
                <a:spcPts val="0"/>
              </a:spcAft>
              <a:buFont typeface="Wingdings" panose="05000000000000000000" pitchFamily="2" charset="2"/>
              <a:buNone/>
            </a:pPr>
            <a:r>
              <a:rPr lang="en-US" altLang="zh-CN" sz="2400" dirty="0" err="1" smtClean="0">
                <a:solidFill>
                  <a:srgbClr val="0000CC"/>
                </a:solidFill>
                <a:latin typeface="微软雅黑" panose="020B0503020204020204" pitchFamily="34" charset="-122"/>
                <a:ea typeface="微软雅黑" panose="020B0503020204020204" pitchFamily="34" charset="-122"/>
              </a:rPr>
              <a:t>Lseek</a:t>
            </a:r>
            <a:r>
              <a:rPr lang="zh-CN" altLang="en-US" sz="2400" dirty="0" smtClean="0">
                <a:solidFill>
                  <a:srgbClr val="0000CC"/>
                </a:solidFill>
                <a:latin typeface="微软雅黑" panose="020B0503020204020204" pitchFamily="34" charset="-122"/>
                <a:ea typeface="微软雅黑" panose="020B0503020204020204" pitchFamily="34" charset="-122"/>
              </a:rPr>
              <a:t>函数的参数说明如下：</a:t>
            </a:r>
            <a:endParaRPr lang="en-US" altLang="zh-CN" sz="2400" dirty="0" smtClean="0">
              <a:solidFill>
                <a:srgbClr val="0000CC"/>
              </a:solidFill>
              <a:latin typeface="微软雅黑" panose="020B0503020204020204" pitchFamily="34" charset="-122"/>
              <a:ea typeface="微软雅黑" panose="020B0503020204020204" pitchFamily="34" charset="-122"/>
            </a:endParaRPr>
          </a:p>
          <a:p>
            <a:pPr lvl="2" indent="-457200">
              <a:lnSpc>
                <a:spcPct val="130000"/>
              </a:lnSpc>
              <a:buFont typeface="Wingdings" panose="05000000000000000000" pitchFamily="2" charset="2"/>
              <a:buChar char="n"/>
            </a:pPr>
            <a:r>
              <a:rPr lang="en-US" altLang="zh-CN" sz="2400" b="1" dirty="0" smtClean="0">
                <a:solidFill>
                  <a:srgbClr val="FF0000"/>
                </a:solidFill>
                <a:latin typeface="微软雅黑" panose="020B0503020204020204" pitchFamily="34" charset="-122"/>
                <a:ea typeface="微软雅黑" panose="020B0503020204020204" pitchFamily="34" charset="-122"/>
              </a:rPr>
              <a:t>fd</a:t>
            </a:r>
            <a:r>
              <a:rPr lang="zh-CN" altLang="en-US" sz="2400" b="1" dirty="0" smtClean="0">
                <a:solidFill>
                  <a:srgbClr val="FF0000"/>
                </a:solidFill>
                <a:latin typeface="微软雅黑" panose="020B0503020204020204" pitchFamily="34" charset="-122"/>
                <a:ea typeface="微软雅黑" panose="020B0503020204020204" pitchFamily="34" charset="-122"/>
              </a:rPr>
              <a:t>参数</a:t>
            </a:r>
            <a:r>
              <a:rPr lang="zh-CN" altLang="en-US" sz="2400" dirty="0" smtClean="0">
                <a:solidFill>
                  <a:srgbClr val="0000CC"/>
                </a:solidFill>
                <a:latin typeface="微软雅黑" panose="020B0503020204020204" pitchFamily="34" charset="-122"/>
                <a:ea typeface="微软雅黑" panose="020B0503020204020204" pitchFamily="34" charset="-122"/>
              </a:rPr>
              <a:t>：文件描述符</a:t>
            </a:r>
            <a:endParaRPr lang="en-US" altLang="zh-CN" sz="2400" dirty="0" smtClean="0">
              <a:solidFill>
                <a:srgbClr val="0000CC"/>
              </a:solidFill>
              <a:latin typeface="微软雅黑" panose="020B0503020204020204" pitchFamily="34" charset="-122"/>
              <a:ea typeface="微软雅黑" panose="020B0503020204020204" pitchFamily="34" charset="-122"/>
            </a:endParaRPr>
          </a:p>
          <a:p>
            <a:pPr lvl="2" indent="-457200">
              <a:lnSpc>
                <a:spcPct val="130000"/>
              </a:lnSpc>
              <a:buFont typeface="Wingdings" panose="05000000000000000000" pitchFamily="2" charset="2"/>
              <a:buChar char="n"/>
            </a:pPr>
            <a:r>
              <a:rPr lang="en-US" altLang="zh-CN" sz="2400" b="1" dirty="0" smtClean="0">
                <a:solidFill>
                  <a:srgbClr val="FF0000"/>
                </a:solidFill>
                <a:latin typeface="微软雅黑" panose="020B0503020204020204" pitchFamily="34" charset="-122"/>
                <a:ea typeface="微软雅黑" panose="020B0503020204020204" pitchFamily="34" charset="-122"/>
              </a:rPr>
              <a:t>offset</a:t>
            </a:r>
            <a:r>
              <a:rPr lang="zh-CN" altLang="en-US" sz="2400" b="1" dirty="0" smtClean="0">
                <a:solidFill>
                  <a:srgbClr val="FF0000"/>
                </a:solidFill>
                <a:latin typeface="微软雅黑" panose="020B0503020204020204" pitchFamily="34" charset="-122"/>
                <a:ea typeface="微软雅黑" panose="020B0503020204020204" pitchFamily="34" charset="-122"/>
              </a:rPr>
              <a:t>参数</a:t>
            </a:r>
            <a:r>
              <a:rPr lang="zh-CN" altLang="en-US" sz="2400" dirty="0" smtClean="0">
                <a:solidFill>
                  <a:srgbClr val="0000CC"/>
                </a:solidFill>
                <a:latin typeface="微软雅黑" panose="020B0503020204020204" pitchFamily="34" charset="-122"/>
                <a:ea typeface="微软雅黑" panose="020B0503020204020204" pitchFamily="34" charset="-122"/>
              </a:rPr>
              <a:t>：偏移量，每一读写操作所需要移动的字节数，可正可负（向前、向后移）</a:t>
            </a:r>
            <a:endParaRPr lang="en-US" altLang="zh-CN" sz="2400" dirty="0" smtClean="0">
              <a:solidFill>
                <a:srgbClr val="0000CC"/>
              </a:solidFill>
              <a:latin typeface="微软雅黑" panose="020B0503020204020204" pitchFamily="34" charset="-122"/>
              <a:ea typeface="微软雅黑" panose="020B0503020204020204" pitchFamily="34" charset="-122"/>
            </a:endParaRPr>
          </a:p>
          <a:p>
            <a:pPr lvl="2" indent="-457200">
              <a:lnSpc>
                <a:spcPct val="130000"/>
              </a:lnSpc>
              <a:buFont typeface="Wingdings" panose="05000000000000000000" pitchFamily="2" charset="2"/>
              <a:buChar char="n"/>
            </a:pPr>
            <a:r>
              <a:rPr lang="en-US" altLang="zh-CN" sz="2400" b="1" dirty="0" smtClean="0">
                <a:solidFill>
                  <a:srgbClr val="FF0000"/>
                </a:solidFill>
                <a:latin typeface="微软雅黑" panose="020B0503020204020204" pitchFamily="34" charset="-122"/>
                <a:ea typeface="微软雅黑" panose="020B0503020204020204" pitchFamily="34" charset="-122"/>
              </a:rPr>
              <a:t>whence</a:t>
            </a:r>
            <a:r>
              <a:rPr lang="zh-CN" altLang="en-US" sz="2400" b="1" dirty="0" smtClean="0">
                <a:solidFill>
                  <a:srgbClr val="FF0000"/>
                </a:solidFill>
                <a:latin typeface="微软雅黑" panose="020B0503020204020204" pitchFamily="34" charset="-122"/>
                <a:ea typeface="微软雅黑" panose="020B0503020204020204" pitchFamily="34" charset="-122"/>
              </a:rPr>
              <a:t>参数</a:t>
            </a:r>
            <a:r>
              <a:rPr lang="zh-CN" altLang="en-US" sz="2400" dirty="0" smtClean="0">
                <a:solidFill>
                  <a:srgbClr val="FF0000"/>
                </a:solidFill>
                <a:latin typeface="微软雅黑" panose="020B0503020204020204" pitchFamily="34" charset="-122"/>
                <a:ea typeface="微软雅黑" panose="020B0503020204020204" pitchFamily="34" charset="-122"/>
              </a:rPr>
              <a:t>：</a:t>
            </a:r>
            <a:r>
              <a:rPr lang="zh-CN" altLang="en-US" sz="2400" dirty="0" smtClean="0">
                <a:solidFill>
                  <a:srgbClr val="0000CC"/>
                </a:solidFill>
                <a:latin typeface="微软雅黑" panose="020B0503020204020204" pitchFamily="34" charset="-122"/>
                <a:ea typeface="微软雅黑" panose="020B0503020204020204" pitchFamily="34" charset="-122"/>
              </a:rPr>
              <a:t>指出偏移的方式</a:t>
            </a:r>
            <a:endParaRPr lang="zh-CN" altLang="en-US" sz="2400" dirty="0" smtClean="0">
              <a:solidFill>
                <a:srgbClr val="0000CC"/>
              </a:solidFill>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5BD0B012-BDB7-42F1-BB0B-08E049ACA140}" type="datetime10">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a:spLocks noChangeArrowheads="1"/>
          </p:cNvSpPr>
          <p:nvPr/>
        </p:nvSpPr>
        <p:spPr bwMode="auto">
          <a:xfrm>
            <a:off x="428596" y="428604"/>
            <a:ext cx="5786478" cy="563562"/>
          </a:xfrm>
          <a:prstGeom prst="rect">
            <a:avLst/>
          </a:prstGeom>
          <a:noFill/>
          <a:ln w="9525">
            <a:noFill/>
            <a:miter lim="800000"/>
          </a:ln>
          <a:effectLst/>
        </p:spPr>
        <p:txBody>
          <a:bodyPr anchor="ctr"/>
          <a:lstStyle/>
          <a:p>
            <a:r>
              <a:rPr lang="en-US" altLang="zh-CN" b="1" dirty="0">
                <a:solidFill>
                  <a:srgbClr val="0000CC"/>
                </a:solidFill>
                <a:latin typeface="微软雅黑" panose="020B0503020204020204" pitchFamily="34" charset="-122"/>
                <a:ea typeface="微软雅黑" panose="020B0503020204020204" pitchFamily="34" charset="-122"/>
              </a:rPr>
              <a:t>6.1.3  read</a:t>
            </a:r>
            <a:r>
              <a:rPr lang="zh-CN" altLang="en-US" b="1" dirty="0">
                <a:solidFill>
                  <a:srgbClr val="0000CC"/>
                </a:solidFill>
                <a:latin typeface="微软雅黑" panose="020B0503020204020204" pitchFamily="34" charset="-122"/>
                <a:ea typeface="微软雅黑" panose="020B0503020204020204" pitchFamily="34" charset="-122"/>
              </a:rPr>
              <a:t>、</a:t>
            </a:r>
            <a:r>
              <a:rPr lang="en-US" altLang="zh-CN" b="1" dirty="0">
                <a:solidFill>
                  <a:srgbClr val="0000CC"/>
                </a:solidFill>
                <a:latin typeface="微软雅黑" panose="020B0503020204020204" pitchFamily="34" charset="-122"/>
                <a:ea typeface="微软雅黑" panose="020B0503020204020204" pitchFamily="34" charset="-122"/>
              </a:rPr>
              <a:t>write</a:t>
            </a:r>
            <a:r>
              <a:rPr lang="zh-CN" altLang="en-US" b="1" dirty="0">
                <a:solidFill>
                  <a:srgbClr val="0000CC"/>
                </a:solidFill>
                <a:latin typeface="微软雅黑" panose="020B0503020204020204" pitchFamily="34" charset="-122"/>
                <a:ea typeface="微软雅黑" panose="020B0503020204020204" pitchFamily="34" charset="-122"/>
              </a:rPr>
              <a:t>和</a:t>
            </a:r>
            <a:r>
              <a:rPr lang="en-US" altLang="zh-CN" b="1" dirty="0" err="1">
                <a:solidFill>
                  <a:srgbClr val="0000CC"/>
                </a:solidFill>
                <a:latin typeface="微软雅黑" panose="020B0503020204020204" pitchFamily="34" charset="-122"/>
                <a:ea typeface="微软雅黑" panose="020B0503020204020204" pitchFamily="34" charset="-122"/>
              </a:rPr>
              <a:t>lseek</a:t>
            </a:r>
            <a:endParaRPr lang="zh-CN" altLang="en-US" b="1" dirty="0">
              <a:solidFill>
                <a:srgbClr val="0000CC"/>
              </a:solidFill>
              <a:latin typeface="微软雅黑" panose="020B0503020204020204" pitchFamily="34" charset="-122"/>
              <a:ea typeface="微软雅黑" panose="020B0503020204020204" pitchFamily="34" charset="-122"/>
            </a:endParaRPr>
          </a:p>
        </p:txBody>
      </p:sp>
      <p:sp>
        <p:nvSpPr>
          <p:cNvPr id="15" name="AutoShape 9"/>
          <p:cNvSpPr>
            <a:spLocks noChangeArrowheads="1"/>
          </p:cNvSpPr>
          <p:nvPr/>
        </p:nvSpPr>
        <p:spPr bwMode="auto">
          <a:xfrm>
            <a:off x="285720" y="1202803"/>
            <a:ext cx="2789247" cy="511685"/>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lgn="ctr">
              <a:defRPr/>
            </a:pPr>
            <a:r>
              <a:rPr lang="en-US" altLang="zh-CN" sz="2400" b="1" kern="10" dirty="0" smtClean="0">
                <a:solidFill>
                  <a:schemeClr val="tx1"/>
                </a:solidFill>
                <a:latin typeface="宋体" panose="02010600030101010101" pitchFamily="2" charset="-122"/>
              </a:rPr>
              <a:t>3</a:t>
            </a:r>
            <a:r>
              <a:rPr kumimoji="0" lang="zh-CN" altLang="en-US" sz="2400" b="1" kern="10" dirty="0" smtClean="0">
                <a:solidFill>
                  <a:schemeClr val="tx1"/>
                </a:solidFill>
                <a:latin typeface="宋体" panose="02010600030101010101" pitchFamily="2" charset="-122"/>
              </a:rPr>
              <a:t>、</a:t>
            </a:r>
            <a:r>
              <a:rPr kumimoji="0" lang="en-US" altLang="zh-CN" sz="2400" b="1" kern="10" dirty="0" err="1" smtClean="0">
                <a:solidFill>
                  <a:schemeClr val="tx1"/>
                </a:solidFill>
                <a:latin typeface="宋体" panose="02010600030101010101" pitchFamily="2" charset="-122"/>
              </a:rPr>
              <a:t>lseek</a:t>
            </a:r>
            <a:r>
              <a:rPr kumimoji="0" lang="zh-CN" altLang="en-US" sz="2400" b="1" kern="10" dirty="0" smtClean="0">
                <a:solidFill>
                  <a:schemeClr val="tx1"/>
                </a:solidFill>
                <a:latin typeface="宋体" panose="02010600030101010101" pitchFamily="2" charset="-122"/>
              </a:rPr>
              <a:t>函数</a:t>
            </a:r>
            <a:endParaRPr kumimoji="0" lang="zh-CN" altLang="en-US" sz="2400" b="1" kern="10" dirty="0">
              <a:solidFill>
                <a:schemeClr val="tx1"/>
              </a:solidFill>
              <a:latin typeface="宋体" panose="02010600030101010101" pitchFamily="2" charset="-122"/>
            </a:endParaRPr>
          </a:p>
        </p:txBody>
      </p:sp>
      <p:sp>
        <p:nvSpPr>
          <p:cNvPr id="8" name="矩形 7"/>
          <p:cNvSpPr/>
          <p:nvPr/>
        </p:nvSpPr>
        <p:spPr>
          <a:xfrm>
            <a:off x="592083" y="1822428"/>
            <a:ext cx="8422708" cy="830997"/>
          </a:xfrm>
          <a:prstGeom prst="rect">
            <a:avLst/>
          </a:prstGeom>
        </p:spPr>
        <p:txBody>
          <a:bodyPr wrap="square">
            <a:spAutoFit/>
          </a:bodyPr>
          <a:lstStyle/>
          <a:p>
            <a:pPr marL="0" indent="457200" eaLnBrk="1" hangingPunct="1">
              <a:lnSpc>
                <a:spcPct val="150000"/>
              </a:lnSpc>
              <a:buFont typeface="Wingdings" panose="05000000000000000000" pitchFamily="2" charset="2"/>
              <a:buNone/>
            </a:pPr>
            <a:r>
              <a:rPr lang="en-US" altLang="zh-CN" sz="3200" b="1" dirty="0" err="1" smtClean="0">
                <a:solidFill>
                  <a:srgbClr val="FF0000"/>
                </a:solidFill>
                <a:latin typeface="+mj-lt"/>
                <a:ea typeface="+mn-ea"/>
              </a:rPr>
              <a:t>off_t</a:t>
            </a:r>
            <a:r>
              <a:rPr lang="en-US" altLang="zh-CN" sz="3200" b="1" dirty="0" smtClean="0">
                <a:solidFill>
                  <a:srgbClr val="FF0000"/>
                </a:solidFill>
                <a:latin typeface="+mj-lt"/>
                <a:ea typeface="+mn-ea"/>
              </a:rPr>
              <a:t> </a:t>
            </a:r>
            <a:r>
              <a:rPr lang="en-US" altLang="zh-CN" sz="3200" b="1" dirty="0" err="1" smtClean="0">
                <a:solidFill>
                  <a:srgbClr val="FF0000"/>
                </a:solidFill>
                <a:latin typeface="+mj-lt"/>
                <a:ea typeface="+mn-ea"/>
              </a:rPr>
              <a:t>lseek</a:t>
            </a:r>
            <a:r>
              <a:rPr lang="en-US" altLang="zh-CN" sz="3200" b="1" dirty="0" smtClean="0">
                <a:solidFill>
                  <a:srgbClr val="FF0000"/>
                </a:solidFill>
                <a:latin typeface="+mj-lt"/>
                <a:ea typeface="+mn-ea"/>
              </a:rPr>
              <a:t>(</a:t>
            </a:r>
            <a:r>
              <a:rPr lang="en-US" altLang="zh-CN" sz="3200" b="1" dirty="0" err="1" smtClean="0">
                <a:solidFill>
                  <a:srgbClr val="FF0000"/>
                </a:solidFill>
                <a:latin typeface="+mj-lt"/>
                <a:ea typeface="+mn-ea"/>
              </a:rPr>
              <a:t>int</a:t>
            </a:r>
            <a:r>
              <a:rPr lang="en-US" altLang="zh-CN" sz="3200" b="1" dirty="0" smtClean="0">
                <a:solidFill>
                  <a:srgbClr val="FF0000"/>
                </a:solidFill>
                <a:latin typeface="+mj-lt"/>
                <a:ea typeface="+mn-ea"/>
              </a:rPr>
              <a:t> fd, </a:t>
            </a:r>
            <a:r>
              <a:rPr lang="en-US" altLang="zh-CN" sz="3200" b="1" dirty="0" err="1" smtClean="0">
                <a:solidFill>
                  <a:srgbClr val="FF0000"/>
                </a:solidFill>
                <a:latin typeface="+mj-lt"/>
                <a:ea typeface="+mn-ea"/>
              </a:rPr>
              <a:t>off_t</a:t>
            </a:r>
            <a:r>
              <a:rPr lang="en-US" altLang="zh-CN" sz="3200" b="1" dirty="0" smtClean="0">
                <a:solidFill>
                  <a:srgbClr val="FF0000"/>
                </a:solidFill>
                <a:latin typeface="+mj-lt"/>
                <a:ea typeface="+mn-ea"/>
              </a:rPr>
              <a:t> offset, </a:t>
            </a:r>
            <a:r>
              <a:rPr lang="en-US" altLang="zh-CN" sz="3200" b="1" dirty="0" err="1" smtClean="0">
                <a:solidFill>
                  <a:srgbClr val="FF0000"/>
                </a:solidFill>
                <a:latin typeface="+mj-lt"/>
                <a:ea typeface="+mn-ea"/>
              </a:rPr>
              <a:t>int</a:t>
            </a:r>
            <a:r>
              <a:rPr lang="en-US" altLang="zh-CN" sz="3200" b="1" dirty="0" smtClean="0">
                <a:solidFill>
                  <a:srgbClr val="FF0000"/>
                </a:solidFill>
                <a:latin typeface="+mj-lt"/>
                <a:ea typeface="+mn-ea"/>
              </a:rPr>
              <a:t> whence) ;</a:t>
            </a:r>
            <a:endParaRPr lang="en-US" altLang="zh-CN" sz="3200" b="1" dirty="0" smtClean="0">
              <a:solidFill>
                <a:srgbClr val="FF0000"/>
              </a:solidFill>
              <a:latin typeface="+mj-lt"/>
              <a:ea typeface="+mn-ea"/>
            </a:endParaRPr>
          </a:p>
        </p:txBody>
      </p:sp>
      <p:sp>
        <p:nvSpPr>
          <p:cNvPr id="5" name="矩形 4"/>
          <p:cNvSpPr/>
          <p:nvPr/>
        </p:nvSpPr>
        <p:spPr>
          <a:xfrm>
            <a:off x="592083" y="2930355"/>
            <a:ext cx="8069373" cy="2308324"/>
          </a:xfrm>
          <a:prstGeom prst="rect">
            <a:avLst/>
          </a:prstGeom>
        </p:spPr>
        <p:txBody>
          <a:bodyPr wrap="square">
            <a:spAutoFit/>
          </a:bodyPr>
          <a:lstStyle/>
          <a:p>
            <a:pPr lvl="2" indent="-457200">
              <a:lnSpc>
                <a:spcPct val="150000"/>
              </a:lnSpc>
            </a:pPr>
            <a:r>
              <a:rPr lang="en-US" altLang="zh-CN" sz="2400" dirty="0" smtClean="0">
                <a:solidFill>
                  <a:srgbClr val="0000CC"/>
                </a:solidFill>
                <a:latin typeface="微软雅黑" panose="020B0503020204020204" pitchFamily="34" charset="-122"/>
                <a:ea typeface="微软雅黑" panose="020B0503020204020204" pitchFamily="34" charset="-122"/>
              </a:rPr>
              <a:t>whence</a:t>
            </a:r>
            <a:r>
              <a:rPr lang="zh-CN" altLang="en-US" sz="2400" dirty="0" smtClean="0">
                <a:solidFill>
                  <a:srgbClr val="0000CC"/>
                </a:solidFill>
                <a:latin typeface="微软雅黑" panose="020B0503020204020204" pitchFamily="34" charset="-122"/>
                <a:ea typeface="微软雅黑" panose="020B0503020204020204" pitchFamily="34" charset="-122"/>
              </a:rPr>
              <a:t>参数：指出偏移的方式，有</a:t>
            </a:r>
            <a:r>
              <a:rPr lang="en-US" altLang="zh-CN" sz="2400" dirty="0" smtClean="0">
                <a:solidFill>
                  <a:srgbClr val="0000CC"/>
                </a:solidFill>
                <a:latin typeface="微软雅黑" panose="020B0503020204020204" pitchFamily="34" charset="-122"/>
                <a:ea typeface="微软雅黑" panose="020B0503020204020204" pitchFamily="34" charset="-122"/>
              </a:rPr>
              <a:t>3</a:t>
            </a:r>
            <a:r>
              <a:rPr lang="zh-CN" altLang="en-US" sz="2400" dirty="0" smtClean="0">
                <a:solidFill>
                  <a:srgbClr val="0000CC"/>
                </a:solidFill>
                <a:latin typeface="微软雅黑" panose="020B0503020204020204" pitchFamily="34" charset="-122"/>
                <a:ea typeface="微软雅黑" panose="020B0503020204020204" pitchFamily="34" charset="-122"/>
              </a:rPr>
              <a:t>种参数：</a:t>
            </a:r>
            <a:endParaRPr lang="en-US" altLang="zh-CN" sz="2400" dirty="0" smtClean="0">
              <a:solidFill>
                <a:srgbClr val="0000CC"/>
              </a:solidFill>
              <a:latin typeface="微软雅黑" panose="020B0503020204020204" pitchFamily="34" charset="-122"/>
              <a:ea typeface="微软雅黑" panose="020B0503020204020204" pitchFamily="34" charset="-122"/>
            </a:endParaRPr>
          </a:p>
          <a:p>
            <a:pPr lvl="2" indent="-457200">
              <a:lnSpc>
                <a:spcPct val="150000"/>
              </a:lnSpc>
              <a:buFont typeface="Wingdings" panose="05000000000000000000" pitchFamily="2" charset="2"/>
              <a:buChar char="n"/>
            </a:pPr>
            <a:r>
              <a:rPr lang="en-US" altLang="zh-CN" sz="2400" b="1" dirty="0" smtClean="0">
                <a:solidFill>
                  <a:srgbClr val="FF0000"/>
                </a:solidFill>
                <a:latin typeface="微软雅黑" panose="020B0503020204020204" pitchFamily="34" charset="-122"/>
                <a:ea typeface="微软雅黑" panose="020B0503020204020204" pitchFamily="34" charset="-122"/>
              </a:rPr>
              <a:t>SEEK_SET: </a:t>
            </a:r>
            <a:r>
              <a:rPr lang="zh-CN" altLang="en-US" sz="2400" dirty="0" smtClean="0">
                <a:solidFill>
                  <a:srgbClr val="0000CC"/>
                </a:solidFill>
                <a:latin typeface="微软雅黑" panose="020B0503020204020204" pitchFamily="34" charset="-122"/>
                <a:ea typeface="微软雅黑" panose="020B0503020204020204" pitchFamily="34" charset="-122"/>
              </a:rPr>
              <a:t>偏移到</a:t>
            </a:r>
            <a:r>
              <a:rPr lang="en-US" altLang="zh-CN" sz="2400" dirty="0" smtClean="0">
                <a:solidFill>
                  <a:srgbClr val="0000CC"/>
                </a:solidFill>
                <a:latin typeface="微软雅黑" panose="020B0503020204020204" pitchFamily="34" charset="-122"/>
                <a:ea typeface="微软雅黑" panose="020B0503020204020204" pitchFamily="34" charset="-122"/>
              </a:rPr>
              <a:t>offset</a:t>
            </a:r>
            <a:r>
              <a:rPr lang="zh-CN" altLang="en-US" sz="2400" dirty="0" smtClean="0">
                <a:solidFill>
                  <a:srgbClr val="0000CC"/>
                </a:solidFill>
                <a:latin typeface="微软雅黑" panose="020B0503020204020204" pitchFamily="34" charset="-122"/>
                <a:ea typeface="微软雅黑" panose="020B0503020204020204" pitchFamily="34" charset="-122"/>
              </a:rPr>
              <a:t>位置处（相对文件头）</a:t>
            </a:r>
            <a:endParaRPr lang="en-US" altLang="zh-CN" sz="2400" dirty="0" smtClean="0">
              <a:solidFill>
                <a:srgbClr val="0000CC"/>
              </a:solidFill>
              <a:latin typeface="微软雅黑" panose="020B0503020204020204" pitchFamily="34" charset="-122"/>
              <a:ea typeface="微软雅黑" panose="020B0503020204020204" pitchFamily="34" charset="-122"/>
            </a:endParaRPr>
          </a:p>
          <a:p>
            <a:pPr lvl="2" indent="-457200">
              <a:lnSpc>
                <a:spcPct val="150000"/>
              </a:lnSpc>
              <a:buFont typeface="Wingdings" panose="05000000000000000000" pitchFamily="2" charset="2"/>
              <a:buChar char="n"/>
            </a:pPr>
            <a:r>
              <a:rPr lang="en-US" altLang="zh-CN" sz="2400" b="1" dirty="0" smtClean="0">
                <a:solidFill>
                  <a:srgbClr val="FF0000"/>
                </a:solidFill>
                <a:latin typeface="微软雅黑" panose="020B0503020204020204" pitchFamily="34" charset="-122"/>
                <a:ea typeface="微软雅黑" panose="020B0503020204020204" pitchFamily="34" charset="-122"/>
              </a:rPr>
              <a:t>SEEK_CUR: </a:t>
            </a:r>
            <a:r>
              <a:rPr lang="zh-CN" altLang="en-US" sz="2400" dirty="0" smtClean="0">
                <a:solidFill>
                  <a:srgbClr val="0000CC"/>
                </a:solidFill>
                <a:latin typeface="微软雅黑" panose="020B0503020204020204" pitchFamily="34" charset="-122"/>
                <a:ea typeface="微软雅黑" panose="020B0503020204020204" pitchFamily="34" charset="-122"/>
              </a:rPr>
              <a:t>偏移到当前位置</a:t>
            </a:r>
            <a:r>
              <a:rPr lang="en-US" altLang="zh-CN" sz="2400" dirty="0" smtClean="0">
                <a:solidFill>
                  <a:srgbClr val="0000CC"/>
                </a:solidFill>
                <a:latin typeface="微软雅黑" panose="020B0503020204020204" pitchFamily="34" charset="-122"/>
                <a:ea typeface="微软雅黑" panose="020B0503020204020204" pitchFamily="34" charset="-122"/>
              </a:rPr>
              <a:t>+offset</a:t>
            </a:r>
            <a:r>
              <a:rPr lang="zh-CN" altLang="en-US" sz="2400" dirty="0" smtClean="0">
                <a:solidFill>
                  <a:srgbClr val="0000CC"/>
                </a:solidFill>
                <a:latin typeface="微软雅黑" panose="020B0503020204020204" pitchFamily="34" charset="-122"/>
                <a:ea typeface="微软雅黑" panose="020B0503020204020204" pitchFamily="34" charset="-122"/>
              </a:rPr>
              <a:t>位置处</a:t>
            </a:r>
            <a:endParaRPr lang="en-US" altLang="zh-CN" sz="2400" dirty="0" smtClean="0">
              <a:solidFill>
                <a:srgbClr val="0000CC"/>
              </a:solidFill>
              <a:latin typeface="微软雅黑" panose="020B0503020204020204" pitchFamily="34" charset="-122"/>
              <a:ea typeface="微软雅黑" panose="020B0503020204020204" pitchFamily="34" charset="-122"/>
            </a:endParaRPr>
          </a:p>
          <a:p>
            <a:pPr lvl="2" indent="-457200">
              <a:lnSpc>
                <a:spcPct val="150000"/>
              </a:lnSpc>
              <a:buFont typeface="Wingdings" panose="05000000000000000000" pitchFamily="2" charset="2"/>
              <a:buChar char="n"/>
            </a:pPr>
            <a:r>
              <a:rPr lang="en-US" altLang="zh-CN" sz="2400" b="1" dirty="0" smtClean="0">
                <a:solidFill>
                  <a:srgbClr val="FF0000"/>
                </a:solidFill>
                <a:latin typeface="微软雅黑" panose="020B0503020204020204" pitchFamily="34" charset="-122"/>
                <a:ea typeface="微软雅黑" panose="020B0503020204020204" pitchFamily="34" charset="-122"/>
              </a:rPr>
              <a:t>SEEK_END: </a:t>
            </a:r>
            <a:r>
              <a:rPr lang="zh-CN" altLang="en-US" sz="2400" dirty="0" smtClean="0">
                <a:solidFill>
                  <a:srgbClr val="0000CC"/>
                </a:solidFill>
                <a:latin typeface="微软雅黑" panose="020B0503020204020204" pitchFamily="34" charset="-122"/>
                <a:ea typeface="微软雅黑" panose="020B0503020204020204" pitchFamily="34" charset="-122"/>
              </a:rPr>
              <a:t>偏移到文件尾</a:t>
            </a:r>
            <a:r>
              <a:rPr lang="en-US" altLang="zh-CN" sz="2400" dirty="0" smtClean="0">
                <a:solidFill>
                  <a:srgbClr val="0000CC"/>
                </a:solidFill>
                <a:latin typeface="微软雅黑" panose="020B0503020204020204" pitchFamily="34" charset="-122"/>
                <a:ea typeface="微软雅黑" panose="020B0503020204020204" pitchFamily="34" charset="-122"/>
              </a:rPr>
              <a:t>+offset</a:t>
            </a:r>
            <a:r>
              <a:rPr lang="zh-CN" altLang="en-US" sz="2400" dirty="0" smtClean="0">
                <a:solidFill>
                  <a:srgbClr val="0000CC"/>
                </a:solidFill>
                <a:latin typeface="微软雅黑" panose="020B0503020204020204" pitchFamily="34" charset="-122"/>
                <a:ea typeface="微软雅黑" panose="020B0503020204020204" pitchFamily="34" charset="-122"/>
              </a:rPr>
              <a:t>位置处</a:t>
            </a:r>
            <a:endParaRPr lang="zh-CN" altLang="en-US" sz="2400" dirty="0" smtClean="0">
              <a:solidFill>
                <a:srgbClr val="0000CC"/>
              </a:solidFill>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0FD86347-C8BC-444C-8ACC-DA69A1DECD43}" type="datetime10">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a:spLocks noChangeArrowheads="1"/>
          </p:cNvSpPr>
          <p:nvPr/>
        </p:nvSpPr>
        <p:spPr bwMode="auto">
          <a:xfrm>
            <a:off x="428596" y="428604"/>
            <a:ext cx="5786478" cy="563562"/>
          </a:xfrm>
          <a:prstGeom prst="rect">
            <a:avLst/>
          </a:prstGeom>
          <a:noFill/>
          <a:ln w="9525">
            <a:noFill/>
            <a:miter lim="800000"/>
          </a:ln>
          <a:effectLst/>
        </p:spPr>
        <p:txBody>
          <a:bodyPr anchor="ctr"/>
          <a:lstStyle/>
          <a:p>
            <a:r>
              <a:rPr lang="en-US" altLang="zh-CN" b="1" dirty="0">
                <a:solidFill>
                  <a:srgbClr val="0000CC"/>
                </a:solidFill>
                <a:latin typeface="微软雅黑" panose="020B0503020204020204" pitchFamily="34" charset="-122"/>
                <a:ea typeface="微软雅黑" panose="020B0503020204020204" pitchFamily="34" charset="-122"/>
              </a:rPr>
              <a:t>6.1.3  read</a:t>
            </a:r>
            <a:r>
              <a:rPr lang="zh-CN" altLang="en-US" b="1" dirty="0">
                <a:solidFill>
                  <a:srgbClr val="0000CC"/>
                </a:solidFill>
                <a:latin typeface="微软雅黑" panose="020B0503020204020204" pitchFamily="34" charset="-122"/>
                <a:ea typeface="微软雅黑" panose="020B0503020204020204" pitchFamily="34" charset="-122"/>
              </a:rPr>
              <a:t>、</a:t>
            </a:r>
            <a:r>
              <a:rPr lang="en-US" altLang="zh-CN" b="1" dirty="0">
                <a:solidFill>
                  <a:srgbClr val="0000CC"/>
                </a:solidFill>
                <a:latin typeface="微软雅黑" panose="020B0503020204020204" pitchFamily="34" charset="-122"/>
                <a:ea typeface="微软雅黑" panose="020B0503020204020204" pitchFamily="34" charset="-122"/>
              </a:rPr>
              <a:t>write</a:t>
            </a:r>
            <a:r>
              <a:rPr lang="zh-CN" altLang="en-US" b="1" dirty="0">
                <a:solidFill>
                  <a:srgbClr val="0000CC"/>
                </a:solidFill>
                <a:latin typeface="微软雅黑" panose="020B0503020204020204" pitchFamily="34" charset="-122"/>
                <a:ea typeface="微软雅黑" panose="020B0503020204020204" pitchFamily="34" charset="-122"/>
              </a:rPr>
              <a:t>和</a:t>
            </a:r>
            <a:r>
              <a:rPr lang="en-US" altLang="zh-CN" b="1" dirty="0" err="1">
                <a:solidFill>
                  <a:srgbClr val="0000CC"/>
                </a:solidFill>
                <a:latin typeface="微软雅黑" panose="020B0503020204020204" pitchFamily="34" charset="-122"/>
                <a:ea typeface="微软雅黑" panose="020B0503020204020204" pitchFamily="34" charset="-122"/>
              </a:rPr>
              <a:t>lseek</a:t>
            </a:r>
            <a:endParaRPr lang="zh-CN" altLang="en-US" b="1" dirty="0">
              <a:solidFill>
                <a:srgbClr val="0000CC"/>
              </a:solidFill>
              <a:latin typeface="微软雅黑" panose="020B0503020204020204" pitchFamily="34" charset="-122"/>
              <a:ea typeface="微软雅黑" panose="020B0503020204020204" pitchFamily="34" charset="-122"/>
            </a:endParaRPr>
          </a:p>
        </p:txBody>
      </p:sp>
      <p:sp>
        <p:nvSpPr>
          <p:cNvPr id="15" name="AutoShape 9"/>
          <p:cNvSpPr>
            <a:spLocks noChangeArrowheads="1"/>
          </p:cNvSpPr>
          <p:nvPr/>
        </p:nvSpPr>
        <p:spPr bwMode="auto">
          <a:xfrm>
            <a:off x="285720" y="1202803"/>
            <a:ext cx="2789247" cy="511685"/>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lgn="ctr">
              <a:defRPr/>
            </a:pPr>
            <a:r>
              <a:rPr lang="en-US" altLang="zh-CN" sz="2400" b="1" kern="10" dirty="0" smtClean="0">
                <a:solidFill>
                  <a:schemeClr val="tx1"/>
                </a:solidFill>
                <a:latin typeface="宋体" panose="02010600030101010101" pitchFamily="2" charset="-122"/>
              </a:rPr>
              <a:t>3</a:t>
            </a:r>
            <a:r>
              <a:rPr kumimoji="0" lang="zh-CN" altLang="en-US" sz="2400" b="1" kern="10" dirty="0" smtClean="0">
                <a:solidFill>
                  <a:schemeClr val="tx1"/>
                </a:solidFill>
                <a:latin typeface="宋体" panose="02010600030101010101" pitchFamily="2" charset="-122"/>
              </a:rPr>
              <a:t>、</a:t>
            </a:r>
            <a:r>
              <a:rPr kumimoji="0" lang="en-US" altLang="zh-CN" sz="2400" b="1" kern="10" dirty="0" err="1" smtClean="0">
                <a:solidFill>
                  <a:schemeClr val="tx1"/>
                </a:solidFill>
                <a:latin typeface="宋体" panose="02010600030101010101" pitchFamily="2" charset="-122"/>
              </a:rPr>
              <a:t>lseek</a:t>
            </a:r>
            <a:r>
              <a:rPr kumimoji="0" lang="zh-CN" altLang="en-US" sz="2400" b="1" kern="10" dirty="0" smtClean="0">
                <a:solidFill>
                  <a:schemeClr val="tx1"/>
                </a:solidFill>
                <a:latin typeface="宋体" panose="02010600030101010101" pitchFamily="2" charset="-122"/>
              </a:rPr>
              <a:t>函数</a:t>
            </a:r>
            <a:endParaRPr kumimoji="0" lang="zh-CN" altLang="en-US" sz="2400" b="1" kern="10" dirty="0">
              <a:solidFill>
                <a:schemeClr val="tx1"/>
              </a:solidFill>
              <a:latin typeface="宋体" panose="02010600030101010101" pitchFamily="2" charset="-122"/>
            </a:endParaRPr>
          </a:p>
        </p:txBody>
      </p:sp>
      <p:sp>
        <p:nvSpPr>
          <p:cNvPr id="8" name="矩形 7"/>
          <p:cNvSpPr/>
          <p:nvPr/>
        </p:nvSpPr>
        <p:spPr>
          <a:xfrm>
            <a:off x="592083" y="1822428"/>
            <a:ext cx="7667730" cy="4616648"/>
          </a:xfrm>
          <a:prstGeom prst="rect">
            <a:avLst/>
          </a:prstGeom>
        </p:spPr>
        <p:txBody>
          <a:bodyPr wrap="square">
            <a:spAutoFit/>
          </a:bodyPr>
          <a:lstStyle/>
          <a:p>
            <a:pPr marL="0" indent="457200" eaLnBrk="1" hangingPunct="1">
              <a:lnSpc>
                <a:spcPct val="150000"/>
              </a:lnSpc>
              <a:buFont typeface="Wingdings" panose="05000000000000000000" pitchFamily="2" charset="2"/>
              <a:buNone/>
            </a:pPr>
            <a:r>
              <a:rPr lang="en-US" altLang="zh-CN" b="1" dirty="0" err="1" smtClean="0">
                <a:solidFill>
                  <a:srgbClr val="FF0000"/>
                </a:solidFill>
                <a:latin typeface="+mj-lt"/>
                <a:ea typeface="+mn-ea"/>
              </a:rPr>
              <a:t>off_t</a:t>
            </a:r>
            <a:r>
              <a:rPr lang="en-US" altLang="zh-CN" b="1" dirty="0" smtClean="0">
                <a:solidFill>
                  <a:srgbClr val="FF0000"/>
                </a:solidFill>
                <a:latin typeface="+mj-lt"/>
                <a:ea typeface="+mn-ea"/>
              </a:rPr>
              <a:t> </a:t>
            </a:r>
            <a:r>
              <a:rPr lang="en-US" altLang="zh-CN" b="1" dirty="0" err="1" smtClean="0">
                <a:solidFill>
                  <a:srgbClr val="FF0000"/>
                </a:solidFill>
                <a:latin typeface="+mj-lt"/>
                <a:ea typeface="+mn-ea"/>
              </a:rPr>
              <a:t>lseek</a:t>
            </a:r>
            <a:r>
              <a:rPr lang="en-US" altLang="zh-CN" b="1" dirty="0" smtClean="0">
                <a:solidFill>
                  <a:srgbClr val="FF0000"/>
                </a:solidFill>
                <a:latin typeface="+mj-lt"/>
                <a:ea typeface="+mn-ea"/>
              </a:rPr>
              <a:t>(</a:t>
            </a:r>
            <a:r>
              <a:rPr lang="en-US" altLang="zh-CN" b="1" dirty="0" err="1" smtClean="0">
                <a:solidFill>
                  <a:srgbClr val="FF0000"/>
                </a:solidFill>
                <a:latin typeface="+mj-lt"/>
                <a:ea typeface="+mn-ea"/>
              </a:rPr>
              <a:t>int</a:t>
            </a:r>
            <a:r>
              <a:rPr lang="en-US" altLang="zh-CN" b="1" dirty="0" smtClean="0">
                <a:solidFill>
                  <a:srgbClr val="FF0000"/>
                </a:solidFill>
                <a:latin typeface="+mj-lt"/>
                <a:ea typeface="+mn-ea"/>
              </a:rPr>
              <a:t> fd, </a:t>
            </a:r>
            <a:r>
              <a:rPr lang="en-US" altLang="zh-CN" b="1" dirty="0" err="1" smtClean="0">
                <a:solidFill>
                  <a:srgbClr val="FF0000"/>
                </a:solidFill>
                <a:latin typeface="+mj-lt"/>
                <a:ea typeface="+mn-ea"/>
              </a:rPr>
              <a:t>off_t</a:t>
            </a:r>
            <a:r>
              <a:rPr lang="en-US" altLang="zh-CN" b="1" dirty="0" smtClean="0">
                <a:solidFill>
                  <a:srgbClr val="FF0000"/>
                </a:solidFill>
                <a:latin typeface="+mj-lt"/>
                <a:ea typeface="+mn-ea"/>
              </a:rPr>
              <a:t> offset, </a:t>
            </a:r>
            <a:r>
              <a:rPr lang="en-US" altLang="zh-CN" b="1" dirty="0" err="1" smtClean="0">
                <a:solidFill>
                  <a:srgbClr val="FF0000"/>
                </a:solidFill>
                <a:latin typeface="+mj-lt"/>
                <a:ea typeface="+mn-ea"/>
              </a:rPr>
              <a:t>int</a:t>
            </a:r>
            <a:r>
              <a:rPr lang="en-US" altLang="zh-CN" b="1" dirty="0" smtClean="0">
                <a:solidFill>
                  <a:srgbClr val="FF0000"/>
                </a:solidFill>
                <a:latin typeface="+mj-lt"/>
                <a:ea typeface="+mn-ea"/>
              </a:rPr>
              <a:t> whence) ;</a:t>
            </a:r>
            <a:endParaRPr lang="en-US" altLang="zh-CN" b="1" dirty="0" smtClean="0">
              <a:solidFill>
                <a:srgbClr val="FF0000"/>
              </a:solidFill>
              <a:latin typeface="+mj-lt"/>
              <a:ea typeface="+mn-ea"/>
            </a:endParaRPr>
          </a:p>
          <a:p>
            <a:pPr marL="0" indent="457200" eaLnBrk="1" hangingPunct="1">
              <a:lnSpc>
                <a:spcPct val="150000"/>
              </a:lnSpc>
              <a:buFont typeface="Wingdings" panose="05000000000000000000" pitchFamily="2" charset="2"/>
              <a:buNone/>
            </a:pPr>
            <a:r>
              <a:rPr lang="zh-CN" altLang="en-US" sz="2400" b="1" dirty="0" smtClean="0">
                <a:solidFill>
                  <a:srgbClr val="0000CC"/>
                </a:solidFill>
                <a:latin typeface="+mn-lt"/>
                <a:ea typeface="+mn-ea"/>
              </a:rPr>
              <a:t>使用举例：</a:t>
            </a:r>
            <a:endParaRPr lang="en-US" altLang="zh-CN" sz="2400" b="1" dirty="0" smtClean="0">
              <a:solidFill>
                <a:srgbClr val="0000CC"/>
              </a:solidFill>
              <a:latin typeface="+mn-lt"/>
              <a:ea typeface="+mn-ea"/>
            </a:endParaRPr>
          </a:p>
          <a:p>
            <a:pPr marL="0" indent="457200" eaLnBrk="1" hangingPunct="1">
              <a:lnSpc>
                <a:spcPct val="150000"/>
              </a:lnSpc>
              <a:buFont typeface="Wingdings" panose="05000000000000000000" pitchFamily="2" charset="2"/>
              <a:buNone/>
            </a:pPr>
            <a:r>
              <a:rPr lang="zh-CN" altLang="en-US" sz="2400" b="1" dirty="0" smtClean="0">
                <a:solidFill>
                  <a:srgbClr val="0000CC"/>
                </a:solidFill>
                <a:latin typeface="+mn-lt"/>
                <a:ea typeface="+mn-ea"/>
              </a:rPr>
              <a:t>（</a:t>
            </a:r>
            <a:r>
              <a:rPr lang="en-US" altLang="zh-CN" sz="2400" b="1" dirty="0" smtClean="0">
                <a:solidFill>
                  <a:srgbClr val="0000CC"/>
                </a:solidFill>
                <a:latin typeface="+mn-lt"/>
                <a:ea typeface="+mn-ea"/>
              </a:rPr>
              <a:t>1</a:t>
            </a:r>
            <a:r>
              <a:rPr lang="zh-CN" altLang="en-US" sz="2400" b="1" dirty="0" smtClean="0">
                <a:solidFill>
                  <a:srgbClr val="0000CC"/>
                </a:solidFill>
                <a:latin typeface="+mn-lt"/>
                <a:ea typeface="+mn-ea"/>
              </a:rPr>
              <a:t>）</a:t>
            </a:r>
            <a:r>
              <a:rPr lang="en-US" altLang="zh-CN" sz="2400" b="1" dirty="0" smtClean="0">
                <a:solidFill>
                  <a:srgbClr val="0000CC"/>
                </a:solidFill>
                <a:latin typeface="+mn-lt"/>
                <a:ea typeface="+mn-ea"/>
              </a:rPr>
              <a:t>. </a:t>
            </a:r>
            <a:r>
              <a:rPr lang="zh-CN" altLang="en-US" sz="2400" b="1" dirty="0" smtClean="0">
                <a:solidFill>
                  <a:srgbClr val="0000CC"/>
                </a:solidFill>
                <a:latin typeface="+mn-lt"/>
                <a:ea typeface="+mn-ea"/>
              </a:rPr>
              <a:t>返回当前的偏移量</a:t>
            </a:r>
            <a:endParaRPr lang="zh-CN" altLang="en-US" sz="2400" b="1" dirty="0" smtClean="0">
              <a:solidFill>
                <a:srgbClr val="0000CC"/>
              </a:solidFill>
              <a:latin typeface="+mn-lt"/>
              <a:ea typeface="+mn-ea"/>
            </a:endParaRPr>
          </a:p>
          <a:p>
            <a:pPr marL="0" indent="457200" eaLnBrk="1" hangingPunct="1">
              <a:lnSpc>
                <a:spcPct val="150000"/>
              </a:lnSpc>
              <a:buFont typeface="Wingdings" panose="05000000000000000000" pitchFamily="2" charset="2"/>
              <a:buNone/>
            </a:pPr>
            <a:r>
              <a:rPr lang="en-US" altLang="zh-CN" sz="2400" b="1" dirty="0" err="1" smtClean="0">
                <a:solidFill>
                  <a:srgbClr val="C00000"/>
                </a:solidFill>
                <a:latin typeface="+mn-lt"/>
                <a:ea typeface="+mn-ea"/>
              </a:rPr>
              <a:t>off_t</a:t>
            </a:r>
            <a:r>
              <a:rPr lang="en-US" altLang="zh-CN" sz="2400" b="1" dirty="0" smtClean="0">
                <a:solidFill>
                  <a:srgbClr val="C00000"/>
                </a:solidFill>
                <a:latin typeface="+mn-lt"/>
                <a:ea typeface="+mn-ea"/>
              </a:rPr>
              <a:t> </a:t>
            </a:r>
            <a:r>
              <a:rPr lang="en-US" altLang="zh-CN" sz="2400" b="1" dirty="0" err="1" smtClean="0">
                <a:solidFill>
                  <a:srgbClr val="C00000"/>
                </a:solidFill>
                <a:latin typeface="+mn-lt"/>
                <a:ea typeface="+mn-ea"/>
              </a:rPr>
              <a:t>currpos</a:t>
            </a:r>
            <a:r>
              <a:rPr lang="en-US" altLang="zh-CN" sz="2400" b="1" dirty="0" smtClean="0">
                <a:solidFill>
                  <a:srgbClr val="C00000"/>
                </a:solidFill>
                <a:latin typeface="+mn-lt"/>
                <a:ea typeface="+mn-ea"/>
              </a:rPr>
              <a:t>;</a:t>
            </a:r>
            <a:endParaRPr lang="en-US" altLang="zh-CN" sz="2400" b="1" dirty="0" smtClean="0">
              <a:solidFill>
                <a:srgbClr val="C00000"/>
              </a:solidFill>
              <a:latin typeface="+mn-lt"/>
              <a:ea typeface="+mn-ea"/>
            </a:endParaRPr>
          </a:p>
          <a:p>
            <a:pPr marL="0" indent="457200" eaLnBrk="1" hangingPunct="1">
              <a:lnSpc>
                <a:spcPct val="150000"/>
              </a:lnSpc>
              <a:buFont typeface="Wingdings" panose="05000000000000000000" pitchFamily="2" charset="2"/>
              <a:buNone/>
            </a:pPr>
            <a:r>
              <a:rPr lang="en-US" altLang="zh-CN" sz="2400" b="1" dirty="0" err="1" smtClean="0">
                <a:solidFill>
                  <a:srgbClr val="C00000"/>
                </a:solidFill>
                <a:latin typeface="+mn-lt"/>
                <a:ea typeface="+mn-ea"/>
              </a:rPr>
              <a:t>currpos</a:t>
            </a:r>
            <a:r>
              <a:rPr lang="en-US" altLang="zh-CN" sz="2400" b="1" dirty="0" smtClean="0">
                <a:solidFill>
                  <a:srgbClr val="C00000"/>
                </a:solidFill>
                <a:latin typeface="+mn-lt"/>
                <a:ea typeface="+mn-ea"/>
              </a:rPr>
              <a:t> = </a:t>
            </a:r>
            <a:r>
              <a:rPr lang="en-US" altLang="zh-CN" sz="2400" b="1" dirty="0" err="1" smtClean="0">
                <a:solidFill>
                  <a:srgbClr val="C00000"/>
                </a:solidFill>
                <a:latin typeface="+mn-lt"/>
                <a:ea typeface="+mn-ea"/>
              </a:rPr>
              <a:t>lseek</a:t>
            </a:r>
            <a:r>
              <a:rPr lang="en-US" altLang="zh-CN" sz="2400" b="1" dirty="0" smtClean="0">
                <a:solidFill>
                  <a:srgbClr val="C00000"/>
                </a:solidFill>
                <a:latin typeface="+mn-lt"/>
                <a:ea typeface="+mn-ea"/>
              </a:rPr>
              <a:t>(fd, 0, SEEK_CUR);</a:t>
            </a:r>
            <a:endParaRPr lang="en-US" altLang="zh-CN" sz="2400" b="1" dirty="0" smtClean="0">
              <a:solidFill>
                <a:srgbClr val="C00000"/>
              </a:solidFill>
              <a:latin typeface="+mn-lt"/>
              <a:ea typeface="+mn-ea"/>
            </a:endParaRPr>
          </a:p>
          <a:p>
            <a:pPr marL="0" indent="457200" eaLnBrk="1" hangingPunct="1">
              <a:lnSpc>
                <a:spcPct val="150000"/>
              </a:lnSpc>
              <a:buFont typeface="Wingdings" panose="05000000000000000000" pitchFamily="2" charset="2"/>
              <a:buNone/>
            </a:pPr>
            <a:r>
              <a:rPr lang="zh-CN" altLang="en-US" sz="2400" b="1" dirty="0" smtClean="0">
                <a:solidFill>
                  <a:srgbClr val="0000CC"/>
                </a:solidFill>
                <a:latin typeface="+mn-lt"/>
                <a:ea typeface="+mn-ea"/>
              </a:rPr>
              <a:t>（</a:t>
            </a:r>
            <a:r>
              <a:rPr lang="en-US" altLang="zh-CN" sz="2400" b="1" dirty="0" smtClean="0">
                <a:solidFill>
                  <a:srgbClr val="0000CC"/>
                </a:solidFill>
                <a:latin typeface="+mn-lt"/>
                <a:ea typeface="+mn-ea"/>
              </a:rPr>
              <a:t>2</a:t>
            </a:r>
            <a:r>
              <a:rPr lang="zh-CN" altLang="en-US" sz="2400" b="1" dirty="0" smtClean="0">
                <a:solidFill>
                  <a:srgbClr val="0000CC"/>
                </a:solidFill>
                <a:latin typeface="+mn-lt"/>
                <a:ea typeface="+mn-ea"/>
              </a:rPr>
              <a:t>）</a:t>
            </a:r>
            <a:r>
              <a:rPr lang="en-US" altLang="zh-CN" sz="2400" b="1" dirty="0" smtClean="0">
                <a:solidFill>
                  <a:srgbClr val="0000CC"/>
                </a:solidFill>
                <a:latin typeface="+mn-lt"/>
                <a:ea typeface="+mn-ea"/>
              </a:rPr>
              <a:t>. </a:t>
            </a:r>
            <a:r>
              <a:rPr lang="zh-CN" altLang="en-US" sz="2400" b="1" dirty="0" smtClean="0">
                <a:solidFill>
                  <a:srgbClr val="0000CC"/>
                </a:solidFill>
                <a:latin typeface="+mn-lt"/>
                <a:ea typeface="+mn-ea"/>
              </a:rPr>
              <a:t>返回文件大小</a:t>
            </a:r>
            <a:endParaRPr lang="zh-CN" altLang="en-US" sz="2400" b="1" dirty="0" smtClean="0">
              <a:solidFill>
                <a:srgbClr val="0000CC"/>
              </a:solidFill>
              <a:latin typeface="+mn-lt"/>
              <a:ea typeface="+mn-ea"/>
            </a:endParaRPr>
          </a:p>
          <a:p>
            <a:pPr marL="0" indent="457200" eaLnBrk="1" hangingPunct="1">
              <a:lnSpc>
                <a:spcPct val="150000"/>
              </a:lnSpc>
              <a:buFont typeface="Wingdings" panose="05000000000000000000" pitchFamily="2" charset="2"/>
              <a:buNone/>
            </a:pPr>
            <a:r>
              <a:rPr lang="en-US" altLang="zh-CN" sz="2400" b="1" dirty="0" err="1" smtClean="0">
                <a:solidFill>
                  <a:srgbClr val="C00000"/>
                </a:solidFill>
                <a:latin typeface="+mn-lt"/>
                <a:ea typeface="+mn-ea"/>
              </a:rPr>
              <a:t>off_t</a:t>
            </a:r>
            <a:r>
              <a:rPr lang="en-US" altLang="zh-CN" sz="2400" b="1" dirty="0" smtClean="0">
                <a:solidFill>
                  <a:srgbClr val="C00000"/>
                </a:solidFill>
                <a:latin typeface="+mn-lt"/>
                <a:ea typeface="+mn-ea"/>
              </a:rPr>
              <a:t> </a:t>
            </a:r>
            <a:r>
              <a:rPr lang="en-US" altLang="zh-CN" sz="2400" b="1" dirty="0" err="1" smtClean="0">
                <a:solidFill>
                  <a:srgbClr val="C00000"/>
                </a:solidFill>
                <a:latin typeface="+mn-lt"/>
                <a:ea typeface="+mn-ea"/>
              </a:rPr>
              <a:t>currpos</a:t>
            </a:r>
            <a:r>
              <a:rPr lang="en-US" altLang="zh-CN" sz="2400" b="1" dirty="0" smtClean="0">
                <a:solidFill>
                  <a:srgbClr val="C00000"/>
                </a:solidFill>
                <a:latin typeface="+mn-lt"/>
                <a:ea typeface="+mn-ea"/>
              </a:rPr>
              <a:t>;</a:t>
            </a:r>
            <a:endParaRPr lang="en-US" altLang="zh-CN" sz="2400" b="1" dirty="0" smtClean="0">
              <a:solidFill>
                <a:srgbClr val="C00000"/>
              </a:solidFill>
              <a:latin typeface="+mn-lt"/>
              <a:ea typeface="+mn-ea"/>
            </a:endParaRPr>
          </a:p>
          <a:p>
            <a:pPr marL="0" indent="457200" eaLnBrk="1" hangingPunct="1">
              <a:lnSpc>
                <a:spcPct val="150000"/>
              </a:lnSpc>
              <a:buFont typeface="Wingdings" panose="05000000000000000000" pitchFamily="2" charset="2"/>
              <a:buNone/>
            </a:pPr>
            <a:r>
              <a:rPr lang="en-US" altLang="zh-CN" sz="2400" b="1" dirty="0" err="1" smtClean="0">
                <a:solidFill>
                  <a:srgbClr val="C00000"/>
                </a:solidFill>
                <a:latin typeface="+mn-lt"/>
                <a:ea typeface="+mn-ea"/>
              </a:rPr>
              <a:t>currpos</a:t>
            </a:r>
            <a:r>
              <a:rPr lang="en-US" altLang="zh-CN" sz="2400" b="1" dirty="0" smtClean="0">
                <a:solidFill>
                  <a:srgbClr val="C00000"/>
                </a:solidFill>
                <a:latin typeface="+mn-lt"/>
                <a:ea typeface="+mn-ea"/>
              </a:rPr>
              <a:t> = </a:t>
            </a:r>
            <a:r>
              <a:rPr lang="en-US" altLang="zh-CN" sz="2400" b="1" dirty="0" err="1" smtClean="0">
                <a:solidFill>
                  <a:srgbClr val="C00000"/>
                </a:solidFill>
                <a:latin typeface="+mn-lt"/>
                <a:ea typeface="+mn-ea"/>
              </a:rPr>
              <a:t>lseek</a:t>
            </a:r>
            <a:r>
              <a:rPr lang="en-US" altLang="zh-CN" sz="2400" b="1" dirty="0" smtClean="0">
                <a:solidFill>
                  <a:srgbClr val="C00000"/>
                </a:solidFill>
                <a:latin typeface="+mn-lt"/>
                <a:ea typeface="+mn-ea"/>
              </a:rPr>
              <a:t>(fd, 0, SEEK_END);</a:t>
            </a:r>
            <a:endParaRPr lang="en-US" altLang="zh-CN" sz="2400" b="1" dirty="0" smtClean="0">
              <a:solidFill>
                <a:srgbClr val="C00000"/>
              </a:solidFill>
              <a:latin typeface="+mn-lt"/>
              <a:ea typeface="+mn-ea"/>
            </a:endParaRPr>
          </a:p>
        </p:txBody>
      </p:sp>
      <p:sp>
        <p:nvSpPr>
          <p:cNvPr id="2" name="日期占位符 1"/>
          <p:cNvSpPr>
            <a:spLocks noGrp="1"/>
          </p:cNvSpPr>
          <p:nvPr>
            <p:ph type="dt" sz="half" idx="10"/>
          </p:nvPr>
        </p:nvSpPr>
        <p:spPr/>
        <p:txBody>
          <a:bodyPr/>
          <a:lstStyle/>
          <a:p>
            <a:pPr>
              <a:defRPr/>
            </a:pPr>
            <a:fld id="{75CF07B2-944F-47FA-8E07-AC6CF369CCFD}" type="datetime10">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a:spLocks noChangeArrowheads="1"/>
          </p:cNvSpPr>
          <p:nvPr/>
        </p:nvSpPr>
        <p:spPr bwMode="auto">
          <a:xfrm>
            <a:off x="428596" y="428604"/>
            <a:ext cx="5786478" cy="563562"/>
          </a:xfrm>
          <a:prstGeom prst="rect">
            <a:avLst/>
          </a:prstGeom>
          <a:noFill/>
          <a:ln w="9525">
            <a:noFill/>
            <a:miter lim="800000"/>
          </a:ln>
          <a:effectLst/>
        </p:spPr>
        <p:txBody>
          <a:bodyPr anchor="ctr"/>
          <a:lstStyle/>
          <a:p>
            <a:r>
              <a:rPr lang="en-US" altLang="zh-CN" b="1" dirty="0">
                <a:solidFill>
                  <a:srgbClr val="0000CC"/>
                </a:solidFill>
                <a:latin typeface="微软雅黑" panose="020B0503020204020204" pitchFamily="34" charset="-122"/>
                <a:ea typeface="微软雅黑" panose="020B0503020204020204" pitchFamily="34" charset="-122"/>
              </a:rPr>
              <a:t>6.1.3  read</a:t>
            </a:r>
            <a:r>
              <a:rPr lang="zh-CN" altLang="en-US" b="1" dirty="0">
                <a:solidFill>
                  <a:srgbClr val="0000CC"/>
                </a:solidFill>
                <a:latin typeface="微软雅黑" panose="020B0503020204020204" pitchFamily="34" charset="-122"/>
                <a:ea typeface="微软雅黑" panose="020B0503020204020204" pitchFamily="34" charset="-122"/>
              </a:rPr>
              <a:t>、</a:t>
            </a:r>
            <a:r>
              <a:rPr lang="en-US" altLang="zh-CN" b="1" dirty="0">
                <a:solidFill>
                  <a:srgbClr val="0000CC"/>
                </a:solidFill>
                <a:latin typeface="微软雅黑" panose="020B0503020204020204" pitchFamily="34" charset="-122"/>
                <a:ea typeface="微软雅黑" panose="020B0503020204020204" pitchFamily="34" charset="-122"/>
              </a:rPr>
              <a:t>write</a:t>
            </a:r>
            <a:r>
              <a:rPr lang="zh-CN" altLang="en-US" b="1" dirty="0">
                <a:solidFill>
                  <a:srgbClr val="0000CC"/>
                </a:solidFill>
                <a:latin typeface="微软雅黑" panose="020B0503020204020204" pitchFamily="34" charset="-122"/>
                <a:ea typeface="微软雅黑" panose="020B0503020204020204" pitchFamily="34" charset="-122"/>
              </a:rPr>
              <a:t>和</a:t>
            </a:r>
            <a:r>
              <a:rPr lang="en-US" altLang="zh-CN" b="1" dirty="0" err="1">
                <a:solidFill>
                  <a:srgbClr val="0000CC"/>
                </a:solidFill>
                <a:latin typeface="微软雅黑" panose="020B0503020204020204" pitchFamily="34" charset="-122"/>
                <a:ea typeface="微软雅黑" panose="020B0503020204020204" pitchFamily="34" charset="-122"/>
              </a:rPr>
              <a:t>lseek</a:t>
            </a:r>
            <a:endParaRPr lang="zh-CN" altLang="en-US" b="1" dirty="0">
              <a:solidFill>
                <a:srgbClr val="0000CC"/>
              </a:solidFill>
              <a:latin typeface="微软雅黑" panose="020B0503020204020204" pitchFamily="34" charset="-122"/>
              <a:ea typeface="微软雅黑" panose="020B0503020204020204" pitchFamily="34" charset="-122"/>
            </a:endParaRPr>
          </a:p>
        </p:txBody>
      </p:sp>
      <p:sp>
        <p:nvSpPr>
          <p:cNvPr id="15" name="AutoShape 9"/>
          <p:cNvSpPr>
            <a:spLocks noChangeArrowheads="1"/>
          </p:cNvSpPr>
          <p:nvPr/>
        </p:nvSpPr>
        <p:spPr bwMode="auto">
          <a:xfrm>
            <a:off x="285720" y="1202803"/>
            <a:ext cx="2789247" cy="511685"/>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lgn="ctr">
              <a:defRPr/>
            </a:pPr>
            <a:r>
              <a:rPr lang="en-US" altLang="zh-CN" sz="2400" b="1" kern="10" dirty="0" smtClean="0">
                <a:solidFill>
                  <a:schemeClr val="tx1"/>
                </a:solidFill>
                <a:latin typeface="宋体" panose="02010600030101010101" pitchFamily="2" charset="-122"/>
              </a:rPr>
              <a:t>4</a:t>
            </a:r>
            <a:r>
              <a:rPr kumimoji="0" lang="zh-CN" altLang="en-US" sz="2400" b="1" kern="10" dirty="0" smtClean="0">
                <a:solidFill>
                  <a:schemeClr val="tx1"/>
                </a:solidFill>
                <a:latin typeface="宋体" panose="02010600030101010101" pitchFamily="2" charset="-122"/>
              </a:rPr>
              <a:t>、示例（</a:t>
            </a:r>
            <a:r>
              <a:rPr kumimoji="0" lang="en-US" altLang="zh-CN" sz="2400" b="1" kern="10" dirty="0" smtClean="0">
                <a:solidFill>
                  <a:schemeClr val="tx1"/>
                </a:solidFill>
                <a:latin typeface="宋体" panose="02010600030101010101" pitchFamily="2" charset="-122"/>
              </a:rPr>
              <a:t>1</a:t>
            </a:r>
            <a:r>
              <a:rPr kumimoji="0" lang="zh-CN" altLang="en-US" sz="2400" b="1" kern="10" dirty="0" smtClean="0">
                <a:solidFill>
                  <a:schemeClr val="tx1"/>
                </a:solidFill>
                <a:latin typeface="宋体" panose="02010600030101010101" pitchFamily="2" charset="-122"/>
              </a:rPr>
              <a:t>）</a:t>
            </a:r>
            <a:endParaRPr kumimoji="0" lang="zh-CN" altLang="en-US" sz="2400" b="1" kern="10" dirty="0">
              <a:solidFill>
                <a:schemeClr val="tx1"/>
              </a:solidFill>
              <a:latin typeface="宋体" panose="02010600030101010101" pitchFamily="2" charset="-122"/>
            </a:endParaRPr>
          </a:p>
        </p:txBody>
      </p:sp>
      <p:sp>
        <p:nvSpPr>
          <p:cNvPr id="5" name="矩形 4"/>
          <p:cNvSpPr/>
          <p:nvPr/>
        </p:nvSpPr>
        <p:spPr>
          <a:xfrm>
            <a:off x="519057" y="1956529"/>
            <a:ext cx="7667730" cy="1384995"/>
          </a:xfrm>
          <a:prstGeom prst="rect">
            <a:avLst/>
          </a:prstGeom>
        </p:spPr>
        <p:txBody>
          <a:bodyPr wrap="square">
            <a:spAutoFit/>
          </a:bodyPr>
          <a:lstStyle/>
          <a:p>
            <a:pPr marL="0" lvl="2" indent="457200">
              <a:lnSpc>
                <a:spcPct val="150000"/>
              </a:lnSpc>
            </a:pPr>
            <a:r>
              <a:rPr lang="zh-CN" altLang="en-US" b="1" dirty="0" smtClean="0">
                <a:solidFill>
                  <a:srgbClr val="0000CC"/>
                </a:solidFill>
                <a:latin typeface="+mn-ea"/>
                <a:ea typeface="+mn-ea"/>
              </a:rPr>
              <a:t>创建一新文件</a:t>
            </a:r>
            <a:r>
              <a:rPr lang="en-US" altLang="zh-CN" b="1" dirty="0" smtClean="0">
                <a:solidFill>
                  <a:srgbClr val="0000CC"/>
                </a:solidFill>
                <a:latin typeface="+mn-ea"/>
                <a:ea typeface="+mn-ea"/>
              </a:rPr>
              <a:t>test.txt</a:t>
            </a:r>
            <a:r>
              <a:rPr lang="zh-CN" altLang="en-US" b="1" dirty="0" smtClean="0">
                <a:solidFill>
                  <a:srgbClr val="0000CC"/>
                </a:solidFill>
                <a:latin typeface="+mn-ea"/>
                <a:ea typeface="+mn-ea"/>
              </a:rPr>
              <a:t>，并把字符串“</a:t>
            </a:r>
            <a:r>
              <a:rPr lang="en-US" altLang="zh-CN" b="1" dirty="0" smtClean="0">
                <a:solidFill>
                  <a:srgbClr val="0000CC"/>
                </a:solidFill>
                <a:latin typeface="+mn-ea"/>
                <a:ea typeface="+mn-ea"/>
              </a:rPr>
              <a:t>Hello, welcome </a:t>
            </a:r>
            <a:r>
              <a:rPr lang="en-US" altLang="zh-CN" b="1" dirty="0">
                <a:solidFill>
                  <a:srgbClr val="0000CC"/>
                </a:solidFill>
                <a:latin typeface="+mn-ea"/>
                <a:ea typeface="+mn-ea"/>
              </a:rPr>
              <a:t>to you</a:t>
            </a:r>
            <a:r>
              <a:rPr lang="zh-CN" altLang="en-US" b="1" dirty="0" smtClean="0">
                <a:solidFill>
                  <a:srgbClr val="0000CC"/>
                </a:solidFill>
                <a:latin typeface="+mn-ea"/>
                <a:ea typeface="+mn-ea"/>
              </a:rPr>
              <a:t>”写到新创建的文件</a:t>
            </a:r>
            <a:r>
              <a:rPr lang="en-US" altLang="zh-CN" b="1" dirty="0" smtClean="0">
                <a:solidFill>
                  <a:srgbClr val="0000CC"/>
                </a:solidFill>
                <a:latin typeface="+mn-ea"/>
                <a:ea typeface="+mn-ea"/>
              </a:rPr>
              <a:t>a.txt</a:t>
            </a:r>
            <a:r>
              <a:rPr lang="zh-CN" altLang="en-US" b="1" dirty="0" smtClean="0">
                <a:solidFill>
                  <a:srgbClr val="0000CC"/>
                </a:solidFill>
                <a:latin typeface="+mn-ea"/>
                <a:ea typeface="+mn-ea"/>
              </a:rPr>
              <a:t>中。</a:t>
            </a:r>
            <a:endParaRPr lang="zh-CN" altLang="en-US" b="1" dirty="0" smtClean="0">
              <a:solidFill>
                <a:srgbClr val="0000CC"/>
              </a:solidFill>
              <a:latin typeface="+mn-ea"/>
              <a:ea typeface="+mn-ea"/>
            </a:endParaRPr>
          </a:p>
        </p:txBody>
      </p:sp>
      <p:sp>
        <p:nvSpPr>
          <p:cNvPr id="2" name="日期占位符 1"/>
          <p:cNvSpPr>
            <a:spLocks noGrp="1"/>
          </p:cNvSpPr>
          <p:nvPr>
            <p:ph type="dt" sz="half" idx="10"/>
          </p:nvPr>
        </p:nvSpPr>
        <p:spPr/>
        <p:txBody>
          <a:bodyPr/>
          <a:lstStyle/>
          <a:p>
            <a:pPr>
              <a:defRPr/>
            </a:pPr>
            <a:fld id="{9DE74F2B-8A04-45D3-A0ED-5E228FE10277}" type="datetime10">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8297" y="1115276"/>
            <a:ext cx="8786190" cy="5632311"/>
          </a:xfrm>
          <a:prstGeom prst="rect">
            <a:avLst/>
          </a:prstGeom>
        </p:spPr>
        <p:txBody>
          <a:bodyPr wrap="square">
            <a:spAutoFit/>
          </a:bodyPr>
          <a:lstStyle/>
          <a:p>
            <a:r>
              <a:rPr lang="en-US" altLang="zh-CN" sz="2400" dirty="0">
                <a:solidFill>
                  <a:srgbClr val="0000CC"/>
                </a:solidFill>
              </a:rPr>
              <a:t>#include&lt;</a:t>
            </a:r>
            <a:r>
              <a:rPr lang="en-US" altLang="zh-CN" sz="2400" dirty="0" err="1">
                <a:solidFill>
                  <a:srgbClr val="0000CC"/>
                </a:solidFill>
              </a:rPr>
              <a:t>stdio.h</a:t>
            </a:r>
            <a:r>
              <a:rPr lang="en-US" altLang="zh-CN" sz="2400" dirty="0">
                <a:solidFill>
                  <a:srgbClr val="0000CC"/>
                </a:solidFill>
              </a:rPr>
              <a:t>&gt;</a:t>
            </a:r>
            <a:endParaRPr lang="en-US" altLang="zh-CN" sz="2400" dirty="0">
              <a:solidFill>
                <a:srgbClr val="0000CC"/>
              </a:solidFill>
            </a:endParaRPr>
          </a:p>
          <a:p>
            <a:r>
              <a:rPr lang="en-US" altLang="zh-CN" sz="2400" dirty="0">
                <a:solidFill>
                  <a:srgbClr val="0000CC"/>
                </a:solidFill>
              </a:rPr>
              <a:t>#include&lt;</a:t>
            </a:r>
            <a:r>
              <a:rPr lang="en-US" altLang="zh-CN" sz="2400" dirty="0" err="1">
                <a:solidFill>
                  <a:srgbClr val="0000CC"/>
                </a:solidFill>
              </a:rPr>
              <a:t>fcntl.h</a:t>
            </a:r>
            <a:r>
              <a:rPr lang="en-US" altLang="zh-CN" sz="2400" dirty="0">
                <a:solidFill>
                  <a:srgbClr val="0000CC"/>
                </a:solidFill>
              </a:rPr>
              <a:t>&gt;</a:t>
            </a:r>
            <a:endParaRPr lang="en-US" altLang="zh-CN" sz="2400" dirty="0">
              <a:solidFill>
                <a:srgbClr val="0000CC"/>
              </a:solidFill>
            </a:endParaRPr>
          </a:p>
          <a:p>
            <a:r>
              <a:rPr lang="en-US" altLang="zh-CN" sz="2400" dirty="0">
                <a:solidFill>
                  <a:srgbClr val="0000CC"/>
                </a:solidFill>
              </a:rPr>
              <a:t>#include&lt;</a:t>
            </a:r>
            <a:r>
              <a:rPr lang="en-US" altLang="zh-CN" sz="2400" dirty="0" err="1">
                <a:solidFill>
                  <a:srgbClr val="0000CC"/>
                </a:solidFill>
              </a:rPr>
              <a:t>string.h</a:t>
            </a:r>
            <a:r>
              <a:rPr lang="en-US" altLang="zh-CN" sz="2400" dirty="0">
                <a:solidFill>
                  <a:srgbClr val="0000CC"/>
                </a:solidFill>
              </a:rPr>
              <a:t>&gt;</a:t>
            </a:r>
            <a:endParaRPr lang="en-US" altLang="zh-CN" sz="2400" dirty="0">
              <a:solidFill>
                <a:srgbClr val="0000CC"/>
              </a:solidFill>
            </a:endParaRPr>
          </a:p>
          <a:p>
            <a:r>
              <a:rPr lang="en-US" altLang="zh-CN" sz="2400" dirty="0" err="1">
                <a:solidFill>
                  <a:srgbClr val="0000CC"/>
                </a:solidFill>
              </a:rPr>
              <a:t>int</a:t>
            </a:r>
            <a:r>
              <a:rPr lang="en-US" altLang="zh-CN" sz="2400" dirty="0">
                <a:solidFill>
                  <a:srgbClr val="0000CC"/>
                </a:solidFill>
              </a:rPr>
              <a:t> main()</a:t>
            </a:r>
            <a:endParaRPr lang="en-US" altLang="zh-CN" sz="2400" dirty="0">
              <a:solidFill>
                <a:srgbClr val="0000CC"/>
              </a:solidFill>
            </a:endParaRPr>
          </a:p>
          <a:p>
            <a:r>
              <a:rPr lang="en-US" altLang="zh-CN" sz="2400" dirty="0">
                <a:solidFill>
                  <a:srgbClr val="0000CC"/>
                </a:solidFill>
              </a:rPr>
              <a:t>{</a:t>
            </a:r>
            <a:endParaRPr lang="en-US" altLang="zh-CN" sz="2400" dirty="0">
              <a:solidFill>
                <a:srgbClr val="0000CC"/>
              </a:solidFill>
            </a:endParaRPr>
          </a:p>
          <a:p>
            <a:r>
              <a:rPr lang="en-US" altLang="zh-CN" sz="2400" dirty="0">
                <a:solidFill>
                  <a:srgbClr val="0000CC"/>
                </a:solidFill>
              </a:rPr>
              <a:t>	</a:t>
            </a:r>
            <a:r>
              <a:rPr lang="en-US" altLang="zh-CN" sz="2400" dirty="0" err="1">
                <a:solidFill>
                  <a:srgbClr val="0000CC"/>
                </a:solidFill>
              </a:rPr>
              <a:t>int</a:t>
            </a:r>
            <a:r>
              <a:rPr lang="en-US" altLang="zh-CN" sz="2400" dirty="0">
                <a:solidFill>
                  <a:srgbClr val="0000CC"/>
                </a:solidFill>
              </a:rPr>
              <a:t> </a:t>
            </a:r>
            <a:r>
              <a:rPr lang="en-US" altLang="zh-CN" sz="2400" dirty="0" err="1">
                <a:solidFill>
                  <a:srgbClr val="0000CC"/>
                </a:solidFill>
              </a:rPr>
              <a:t>fd</a:t>
            </a:r>
            <a:r>
              <a:rPr lang="en-US" altLang="zh-CN" sz="2400" dirty="0">
                <a:solidFill>
                  <a:srgbClr val="0000CC"/>
                </a:solidFill>
              </a:rPr>
              <a:t>;</a:t>
            </a:r>
            <a:endParaRPr lang="en-US" altLang="zh-CN" sz="2400" dirty="0">
              <a:solidFill>
                <a:srgbClr val="0000CC"/>
              </a:solidFill>
            </a:endParaRPr>
          </a:p>
          <a:p>
            <a:r>
              <a:rPr lang="en-US" altLang="zh-CN" sz="2400" dirty="0">
                <a:solidFill>
                  <a:srgbClr val="0000CC"/>
                </a:solidFill>
              </a:rPr>
              <a:t>	</a:t>
            </a:r>
            <a:r>
              <a:rPr lang="en-US" altLang="zh-CN" sz="2400" b="1" dirty="0" err="1">
                <a:solidFill>
                  <a:srgbClr val="FF0000"/>
                </a:solidFill>
              </a:rPr>
              <a:t>fd</a:t>
            </a:r>
            <a:r>
              <a:rPr lang="en-US" altLang="zh-CN" sz="2400" b="1" dirty="0">
                <a:solidFill>
                  <a:srgbClr val="FF0000"/>
                </a:solidFill>
              </a:rPr>
              <a:t>=open("a.txt",O_CREAT|O_TRUNC|O_RDWR,0666);</a:t>
            </a:r>
            <a:endParaRPr lang="en-US" altLang="zh-CN" sz="2400" b="1" dirty="0">
              <a:solidFill>
                <a:srgbClr val="FF0000"/>
              </a:solidFill>
            </a:endParaRPr>
          </a:p>
          <a:p>
            <a:endParaRPr lang="en-US" altLang="zh-CN" sz="2400" dirty="0">
              <a:solidFill>
                <a:srgbClr val="0000CC"/>
              </a:solidFill>
            </a:endParaRPr>
          </a:p>
          <a:p>
            <a:r>
              <a:rPr lang="en-US" altLang="zh-CN" sz="2400" dirty="0">
                <a:solidFill>
                  <a:srgbClr val="0000CC"/>
                </a:solidFill>
              </a:rPr>
              <a:t>	char * </a:t>
            </a:r>
            <a:r>
              <a:rPr lang="en-US" altLang="zh-CN" sz="2400" dirty="0" err="1">
                <a:solidFill>
                  <a:srgbClr val="0000CC"/>
                </a:solidFill>
              </a:rPr>
              <a:t>buf</a:t>
            </a:r>
            <a:r>
              <a:rPr lang="en-US" altLang="zh-CN" sz="2400" dirty="0">
                <a:solidFill>
                  <a:srgbClr val="0000CC"/>
                </a:solidFill>
              </a:rPr>
              <a:t>="</a:t>
            </a:r>
            <a:r>
              <a:rPr lang="en-US" altLang="zh-CN" sz="2400" dirty="0" err="1">
                <a:solidFill>
                  <a:srgbClr val="0000CC"/>
                </a:solidFill>
              </a:rPr>
              <a:t>Hello,welcome</a:t>
            </a:r>
            <a:r>
              <a:rPr lang="en-US" altLang="zh-CN" sz="2400" dirty="0">
                <a:solidFill>
                  <a:srgbClr val="0000CC"/>
                </a:solidFill>
              </a:rPr>
              <a:t> to you.\n";</a:t>
            </a:r>
            <a:endParaRPr lang="en-US" altLang="zh-CN" sz="2400" dirty="0">
              <a:solidFill>
                <a:srgbClr val="0000CC"/>
              </a:solidFill>
            </a:endParaRPr>
          </a:p>
          <a:p>
            <a:r>
              <a:rPr lang="en-US" altLang="zh-CN" sz="2400" dirty="0">
                <a:solidFill>
                  <a:srgbClr val="0000CC"/>
                </a:solidFill>
              </a:rPr>
              <a:t>	</a:t>
            </a:r>
            <a:r>
              <a:rPr lang="en-US" altLang="zh-CN" sz="2400" dirty="0" err="1">
                <a:solidFill>
                  <a:srgbClr val="0000CC"/>
                </a:solidFill>
              </a:rPr>
              <a:t>int</a:t>
            </a:r>
            <a:r>
              <a:rPr lang="en-US" altLang="zh-CN" sz="2400" dirty="0">
                <a:solidFill>
                  <a:srgbClr val="0000CC"/>
                </a:solidFill>
              </a:rPr>
              <a:t> </a:t>
            </a:r>
            <a:r>
              <a:rPr lang="en-US" altLang="zh-CN" sz="2400" dirty="0" err="1">
                <a:solidFill>
                  <a:srgbClr val="0000CC"/>
                </a:solidFill>
              </a:rPr>
              <a:t>len</a:t>
            </a:r>
            <a:r>
              <a:rPr lang="en-US" altLang="zh-CN" sz="2400" dirty="0">
                <a:solidFill>
                  <a:srgbClr val="0000CC"/>
                </a:solidFill>
              </a:rPr>
              <a:t> = </a:t>
            </a:r>
            <a:r>
              <a:rPr lang="en-US" altLang="zh-CN" sz="2400" dirty="0" err="1">
                <a:solidFill>
                  <a:srgbClr val="0000CC"/>
                </a:solidFill>
              </a:rPr>
              <a:t>strlen</a:t>
            </a:r>
            <a:r>
              <a:rPr lang="en-US" altLang="zh-CN" sz="2400" dirty="0">
                <a:solidFill>
                  <a:srgbClr val="0000CC"/>
                </a:solidFill>
              </a:rPr>
              <a:t>(</a:t>
            </a:r>
            <a:r>
              <a:rPr lang="en-US" altLang="zh-CN" sz="2400" dirty="0" err="1">
                <a:solidFill>
                  <a:srgbClr val="0000CC"/>
                </a:solidFill>
              </a:rPr>
              <a:t>buf</a:t>
            </a:r>
            <a:r>
              <a:rPr lang="en-US" altLang="zh-CN" sz="2400" dirty="0">
                <a:solidFill>
                  <a:srgbClr val="0000CC"/>
                </a:solidFill>
              </a:rPr>
              <a:t>);</a:t>
            </a:r>
            <a:endParaRPr lang="en-US" altLang="zh-CN" sz="2400" dirty="0">
              <a:solidFill>
                <a:srgbClr val="0000CC"/>
              </a:solidFill>
            </a:endParaRPr>
          </a:p>
          <a:p>
            <a:r>
              <a:rPr lang="en-US" altLang="zh-CN" sz="2400" dirty="0">
                <a:solidFill>
                  <a:srgbClr val="0000CC"/>
                </a:solidFill>
              </a:rPr>
              <a:t>	</a:t>
            </a:r>
            <a:r>
              <a:rPr lang="en-US" altLang="zh-CN" sz="2400" b="1" dirty="0" err="1">
                <a:solidFill>
                  <a:srgbClr val="FF0000"/>
                </a:solidFill>
              </a:rPr>
              <a:t>int</a:t>
            </a:r>
            <a:r>
              <a:rPr lang="en-US" altLang="zh-CN" sz="2400" b="1" dirty="0">
                <a:solidFill>
                  <a:srgbClr val="FF0000"/>
                </a:solidFill>
              </a:rPr>
              <a:t> size = write(</a:t>
            </a:r>
            <a:r>
              <a:rPr lang="en-US" altLang="zh-CN" sz="2400" b="1" dirty="0" err="1">
                <a:solidFill>
                  <a:srgbClr val="FF0000"/>
                </a:solidFill>
              </a:rPr>
              <a:t>fd,buf,len</a:t>
            </a:r>
            <a:r>
              <a:rPr lang="en-US" altLang="zh-CN" sz="2400" b="1" dirty="0">
                <a:solidFill>
                  <a:srgbClr val="FF0000"/>
                </a:solidFill>
              </a:rPr>
              <a:t>);</a:t>
            </a:r>
            <a:endParaRPr lang="en-US" altLang="zh-CN" sz="2400" b="1" dirty="0">
              <a:solidFill>
                <a:srgbClr val="FF0000"/>
              </a:solidFill>
            </a:endParaRPr>
          </a:p>
          <a:p>
            <a:endParaRPr lang="en-US" altLang="zh-CN" sz="2400" dirty="0">
              <a:solidFill>
                <a:srgbClr val="0000CC"/>
              </a:solidFill>
            </a:endParaRPr>
          </a:p>
          <a:p>
            <a:r>
              <a:rPr lang="en-US" altLang="zh-CN" sz="2400" dirty="0">
                <a:solidFill>
                  <a:srgbClr val="0000CC"/>
                </a:solidFill>
              </a:rPr>
              <a:t>	</a:t>
            </a:r>
            <a:r>
              <a:rPr lang="en-US" altLang="zh-CN" sz="2400" dirty="0" err="1">
                <a:solidFill>
                  <a:srgbClr val="0000CC"/>
                </a:solidFill>
              </a:rPr>
              <a:t>printf</a:t>
            </a:r>
            <a:r>
              <a:rPr lang="en-US" altLang="zh-CN" sz="2400" dirty="0">
                <a:solidFill>
                  <a:srgbClr val="0000CC"/>
                </a:solidFill>
              </a:rPr>
              <a:t>("write to  a.txt </a:t>
            </a:r>
            <a:r>
              <a:rPr lang="en-US" altLang="zh-CN" sz="2400" dirty="0" err="1">
                <a:solidFill>
                  <a:srgbClr val="0000CC"/>
                </a:solidFill>
              </a:rPr>
              <a:t>fd</a:t>
            </a:r>
            <a:r>
              <a:rPr lang="en-US" altLang="zh-CN" sz="2400" dirty="0">
                <a:solidFill>
                  <a:srgbClr val="0000CC"/>
                </a:solidFill>
              </a:rPr>
              <a:t>=%d char \</a:t>
            </a:r>
            <a:r>
              <a:rPr lang="en-US" altLang="zh-CN" sz="2400" dirty="0" err="1">
                <a:solidFill>
                  <a:srgbClr val="0000CC"/>
                </a:solidFill>
              </a:rPr>
              <a:t>n",size</a:t>
            </a:r>
            <a:r>
              <a:rPr lang="en-US" altLang="zh-CN" sz="2400" dirty="0">
                <a:solidFill>
                  <a:srgbClr val="0000CC"/>
                </a:solidFill>
              </a:rPr>
              <a:t>);</a:t>
            </a:r>
            <a:endParaRPr lang="en-US" altLang="zh-CN" sz="2400" dirty="0">
              <a:solidFill>
                <a:srgbClr val="0000CC"/>
              </a:solidFill>
            </a:endParaRPr>
          </a:p>
          <a:p>
            <a:r>
              <a:rPr lang="en-US" altLang="zh-CN" sz="2400" dirty="0">
                <a:solidFill>
                  <a:srgbClr val="0000CC"/>
                </a:solidFill>
              </a:rPr>
              <a:t>	close(</a:t>
            </a:r>
            <a:r>
              <a:rPr lang="en-US" altLang="zh-CN" sz="2400" dirty="0" err="1">
                <a:solidFill>
                  <a:srgbClr val="0000CC"/>
                </a:solidFill>
              </a:rPr>
              <a:t>fd</a:t>
            </a:r>
            <a:r>
              <a:rPr lang="en-US" altLang="zh-CN" sz="2400" dirty="0">
                <a:solidFill>
                  <a:srgbClr val="0000CC"/>
                </a:solidFill>
              </a:rPr>
              <a:t>);</a:t>
            </a:r>
            <a:endParaRPr lang="en-US" altLang="zh-CN" sz="2400" dirty="0">
              <a:solidFill>
                <a:srgbClr val="0000CC"/>
              </a:solidFill>
            </a:endParaRPr>
          </a:p>
          <a:p>
            <a:r>
              <a:rPr lang="en-US" altLang="zh-CN" sz="2400" dirty="0">
                <a:solidFill>
                  <a:srgbClr val="0000CC"/>
                </a:solidFill>
              </a:rPr>
              <a:t>	return 0</a:t>
            </a:r>
            <a:r>
              <a:rPr lang="en-US" altLang="zh-CN" sz="2400" dirty="0" smtClean="0">
                <a:solidFill>
                  <a:srgbClr val="0000CC"/>
                </a:solidFill>
              </a:rPr>
              <a:t>;  }</a:t>
            </a:r>
            <a:endParaRPr lang="zh-CN" altLang="en-US" sz="2400" dirty="0">
              <a:solidFill>
                <a:srgbClr val="0000CC"/>
              </a:solidFill>
            </a:endParaRPr>
          </a:p>
        </p:txBody>
      </p:sp>
      <p:sp>
        <p:nvSpPr>
          <p:cNvPr id="3" name="Rectangle 2"/>
          <p:cNvSpPr>
            <a:spLocks noChangeArrowheads="1"/>
          </p:cNvSpPr>
          <p:nvPr/>
        </p:nvSpPr>
        <p:spPr bwMode="auto">
          <a:xfrm>
            <a:off x="428596" y="428604"/>
            <a:ext cx="5786478" cy="563562"/>
          </a:xfrm>
          <a:prstGeom prst="rect">
            <a:avLst/>
          </a:prstGeom>
          <a:noFill/>
          <a:ln w="9525">
            <a:noFill/>
            <a:miter lim="800000"/>
          </a:ln>
          <a:effectLst/>
        </p:spPr>
        <p:txBody>
          <a:bodyPr anchor="ctr"/>
          <a:lstStyle/>
          <a:p>
            <a:r>
              <a:rPr lang="en-US" altLang="zh-CN" b="1" dirty="0">
                <a:solidFill>
                  <a:srgbClr val="0000CC"/>
                </a:solidFill>
                <a:latin typeface="微软雅黑" panose="020B0503020204020204" pitchFamily="34" charset="-122"/>
                <a:ea typeface="微软雅黑" panose="020B0503020204020204" pitchFamily="34" charset="-122"/>
              </a:rPr>
              <a:t>write</a:t>
            </a:r>
            <a:r>
              <a:rPr lang="zh-CN" altLang="en-US" b="1" dirty="0">
                <a:solidFill>
                  <a:srgbClr val="0000CC"/>
                </a:solidFill>
                <a:latin typeface="微软雅黑" panose="020B0503020204020204" pitchFamily="34" charset="-122"/>
                <a:ea typeface="微软雅黑" panose="020B0503020204020204" pitchFamily="34" charset="-122"/>
              </a:rPr>
              <a:t>函数示例</a:t>
            </a:r>
            <a:endParaRPr lang="zh-CN" altLang="en-US" b="1" dirty="0">
              <a:solidFill>
                <a:srgbClr val="0000CC"/>
              </a:solidFill>
              <a:latin typeface="微软雅黑" panose="020B0503020204020204" pitchFamily="34" charset="-122"/>
              <a:ea typeface="微软雅黑" panose="020B0503020204020204" pitchFamily="34" charset="-122"/>
            </a:endParaRPr>
          </a:p>
        </p:txBody>
      </p:sp>
      <p:sp>
        <p:nvSpPr>
          <p:cNvPr id="4" name="日期占位符 3"/>
          <p:cNvSpPr>
            <a:spLocks noGrp="1"/>
          </p:cNvSpPr>
          <p:nvPr>
            <p:ph type="dt" sz="half" idx="10"/>
          </p:nvPr>
        </p:nvSpPr>
        <p:spPr/>
        <p:txBody>
          <a:bodyPr/>
          <a:lstStyle/>
          <a:p>
            <a:pPr>
              <a:defRPr/>
            </a:pPr>
            <a:fld id="{47F5BF48-57EA-474E-A3BD-EE1DB89F5929}" type="datetime10">
              <a:rPr lang="zh-CN" altLang="en-US" smtClean="0"/>
            </a:fld>
            <a:endParaRPr lang="en-US" altLang="zh-CN"/>
          </a:p>
        </p:txBody>
      </p:sp>
      <p:sp>
        <p:nvSpPr>
          <p:cNvPr id="7" name="矩形 6"/>
          <p:cNvSpPr/>
          <p:nvPr/>
        </p:nvSpPr>
        <p:spPr>
          <a:xfrm>
            <a:off x="7252972" y="460074"/>
            <a:ext cx="1643085" cy="499624"/>
          </a:xfrm>
          <a:prstGeom prst="rect">
            <a:avLst/>
          </a:prstGeom>
          <a:solidFill>
            <a:schemeClr val="tx1"/>
          </a:solidFill>
        </p:spPr>
        <p:txBody>
          <a:bodyPr wrap="square">
            <a:spAutoFit/>
          </a:bodyPr>
          <a:lstStyle/>
          <a:p>
            <a:pPr marL="0" eaLnBrk="1" hangingPunct="1">
              <a:lnSpc>
                <a:spcPct val="150000"/>
              </a:lnSpc>
              <a:buFont typeface="Wingdings" panose="05000000000000000000" pitchFamily="2" charset="2"/>
              <a:buNone/>
            </a:pPr>
            <a:r>
              <a:rPr lang="en-US" altLang="zh-CN" sz="2000" b="1" dirty="0" smtClean="0">
                <a:solidFill>
                  <a:srgbClr val="C00000"/>
                </a:solidFill>
                <a:latin typeface="+mn-ea"/>
                <a:ea typeface="+mn-ea"/>
              </a:rPr>
              <a:t>6-2.c</a:t>
            </a:r>
            <a:endParaRPr lang="en-US" altLang="zh-CN" sz="2000" b="1" dirty="0" smtClean="0">
              <a:solidFill>
                <a:srgbClr val="C00000"/>
              </a:solidFill>
              <a:latin typeface="+mn-ea"/>
              <a:ea typeface="+mn-ea"/>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a:spLocks noChangeArrowheads="1"/>
          </p:cNvSpPr>
          <p:nvPr/>
        </p:nvSpPr>
        <p:spPr bwMode="auto">
          <a:xfrm>
            <a:off x="428596" y="428604"/>
            <a:ext cx="5786478" cy="563562"/>
          </a:xfrm>
          <a:prstGeom prst="rect">
            <a:avLst/>
          </a:prstGeom>
          <a:noFill/>
          <a:ln w="9525">
            <a:noFill/>
            <a:miter lim="800000"/>
          </a:ln>
          <a:effectLst/>
        </p:spPr>
        <p:txBody>
          <a:bodyPr anchor="ctr"/>
          <a:lstStyle/>
          <a:p>
            <a:r>
              <a:rPr lang="en-US" altLang="zh-CN" b="1" dirty="0" smtClean="0">
                <a:solidFill>
                  <a:srgbClr val="0000CC"/>
                </a:solidFill>
                <a:latin typeface="微软雅黑" panose="020B0503020204020204" pitchFamily="34" charset="-122"/>
                <a:ea typeface="微软雅黑" panose="020B0503020204020204" pitchFamily="34" charset="-122"/>
              </a:rPr>
              <a:t>6.1.1 </a:t>
            </a:r>
            <a:r>
              <a:rPr lang="zh-CN" altLang="en-US" b="1" dirty="0" smtClean="0">
                <a:solidFill>
                  <a:srgbClr val="0000CC"/>
                </a:solidFill>
                <a:latin typeface="微软雅黑" panose="020B0503020204020204" pitchFamily="34" charset="-122"/>
                <a:ea typeface="微软雅黑" panose="020B0503020204020204" pitchFamily="34" charset="-122"/>
              </a:rPr>
              <a:t>文件描述符及文件处理</a:t>
            </a:r>
            <a:endParaRPr lang="zh-CN" altLang="en-US" b="1" dirty="0" smtClean="0">
              <a:solidFill>
                <a:srgbClr val="0000CC"/>
              </a:solidFill>
              <a:latin typeface="微软雅黑" panose="020B0503020204020204" pitchFamily="34" charset="-122"/>
              <a:ea typeface="微软雅黑" panose="020B0503020204020204" pitchFamily="34" charset="-122"/>
            </a:endParaRPr>
          </a:p>
        </p:txBody>
      </p:sp>
      <p:sp>
        <p:nvSpPr>
          <p:cNvPr id="15" name="AutoShape 9"/>
          <p:cNvSpPr>
            <a:spLocks noChangeArrowheads="1"/>
          </p:cNvSpPr>
          <p:nvPr/>
        </p:nvSpPr>
        <p:spPr bwMode="auto">
          <a:xfrm>
            <a:off x="285720" y="1202802"/>
            <a:ext cx="3598022" cy="773481"/>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defRPr/>
            </a:pPr>
            <a:r>
              <a:rPr lang="en-US" altLang="zh-CN" sz="2400" b="1" kern="10" dirty="0" smtClean="0">
                <a:solidFill>
                  <a:schemeClr val="tx1"/>
                </a:solidFill>
                <a:latin typeface="微软雅黑" panose="020B0503020204020204" pitchFamily="34" charset="-122"/>
                <a:ea typeface="微软雅黑" panose="020B0503020204020204" pitchFamily="34" charset="-122"/>
              </a:rPr>
              <a:t>1</a:t>
            </a:r>
            <a:r>
              <a:rPr lang="zh-CN" altLang="en-US" sz="2400" b="1" kern="10" dirty="0" smtClean="0">
                <a:solidFill>
                  <a:schemeClr val="tx1"/>
                </a:solidFill>
                <a:latin typeface="微软雅黑" panose="020B0503020204020204" pitchFamily="34" charset="-122"/>
                <a:ea typeface="微软雅黑" panose="020B0503020204020204" pitchFamily="34" charset="-122"/>
              </a:rPr>
              <a:t>、文件及文件描述符</a:t>
            </a:r>
            <a:endParaRPr kumimoji="0" lang="zh-CN" altLang="en-US" sz="2400" b="1" kern="10" dirty="0">
              <a:solidFill>
                <a:schemeClr val="tx1"/>
              </a:solidFill>
              <a:latin typeface="微软雅黑" panose="020B0503020204020204" pitchFamily="34" charset="-122"/>
              <a:ea typeface="微软雅黑" panose="020B0503020204020204" pitchFamily="34" charset="-122"/>
            </a:endParaRPr>
          </a:p>
        </p:txBody>
      </p:sp>
      <p:sp>
        <p:nvSpPr>
          <p:cNvPr id="17" name="矩形 16"/>
          <p:cNvSpPr/>
          <p:nvPr/>
        </p:nvSpPr>
        <p:spPr>
          <a:xfrm>
            <a:off x="592083" y="2167894"/>
            <a:ext cx="6831272" cy="3416320"/>
          </a:xfrm>
          <a:prstGeom prst="rect">
            <a:avLst/>
          </a:prstGeom>
        </p:spPr>
        <p:txBody>
          <a:bodyPr wrap="square">
            <a:spAutoFit/>
          </a:bodyPr>
          <a:lstStyle/>
          <a:p>
            <a:pPr marL="0" eaLnBrk="1" hangingPunct="1">
              <a:lnSpc>
                <a:spcPct val="150000"/>
              </a:lnSpc>
              <a:buFont typeface="Wingdings" panose="05000000000000000000" pitchFamily="2" charset="2"/>
              <a:buNone/>
            </a:pPr>
            <a:r>
              <a:rPr lang="zh-CN" altLang="en-US" sz="2400" b="1" dirty="0" smtClean="0">
                <a:solidFill>
                  <a:srgbClr val="0000CC"/>
                </a:solidFill>
                <a:latin typeface="微软雅黑" panose="020B0503020204020204" pitchFamily="34" charset="-122"/>
                <a:ea typeface="微软雅黑" panose="020B0503020204020204" pitchFamily="34" charset="-122"/>
              </a:rPr>
              <a:t>在</a:t>
            </a:r>
            <a:r>
              <a:rPr lang="en-US" altLang="zh-CN" sz="2400" b="1" dirty="0" err="1" smtClean="0">
                <a:solidFill>
                  <a:srgbClr val="0000CC"/>
                </a:solidFill>
                <a:latin typeface="微软雅黑" panose="020B0503020204020204" pitchFamily="34" charset="-122"/>
                <a:ea typeface="微软雅黑" panose="020B0503020204020204" pitchFamily="34" charset="-122"/>
              </a:rPr>
              <a:t>linux</a:t>
            </a:r>
            <a:r>
              <a:rPr lang="zh-CN" altLang="en-US" sz="2400" b="1" dirty="0" smtClean="0">
                <a:solidFill>
                  <a:srgbClr val="0000CC"/>
                </a:solidFill>
                <a:latin typeface="微软雅黑" panose="020B0503020204020204" pitchFamily="34" charset="-122"/>
                <a:ea typeface="微软雅黑" panose="020B0503020204020204" pitchFamily="34" charset="-122"/>
              </a:rPr>
              <a:t>下设备和目录都可以看做文件。</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pPr marL="0" eaLnBrk="1" hangingPunct="1">
              <a:lnSpc>
                <a:spcPct val="150000"/>
              </a:lnSpc>
              <a:buFont typeface="Wingdings" panose="05000000000000000000" pitchFamily="2" charset="2"/>
              <a:buNone/>
            </a:pPr>
            <a:r>
              <a:rPr lang="en-US" altLang="zh-CN" sz="2400" b="1" dirty="0" smtClean="0">
                <a:solidFill>
                  <a:srgbClr val="0000CC"/>
                </a:solidFill>
                <a:latin typeface="微软雅黑" panose="020B0503020204020204" pitchFamily="34" charset="-122"/>
                <a:ea typeface="微软雅黑" panose="020B0503020204020204" pitchFamily="34" charset="-122"/>
              </a:rPr>
              <a:t>Linux</a:t>
            </a:r>
            <a:r>
              <a:rPr lang="zh-CN" altLang="en-US" sz="2400" b="1" dirty="0" smtClean="0">
                <a:solidFill>
                  <a:srgbClr val="0000CC"/>
                </a:solidFill>
                <a:latin typeface="微软雅黑" panose="020B0503020204020204" pitchFamily="34" charset="-122"/>
                <a:ea typeface="微软雅黑" panose="020B0503020204020204" pitchFamily="34" charset="-122"/>
              </a:rPr>
              <a:t>中的文件有</a:t>
            </a:r>
            <a:r>
              <a:rPr lang="en-US" altLang="zh-CN" sz="2400" b="1" dirty="0" smtClean="0">
                <a:solidFill>
                  <a:srgbClr val="0000CC"/>
                </a:solidFill>
                <a:latin typeface="微软雅黑" panose="020B0503020204020204" pitchFamily="34" charset="-122"/>
                <a:ea typeface="微软雅黑" panose="020B0503020204020204" pitchFamily="34" charset="-122"/>
              </a:rPr>
              <a:t>4</a:t>
            </a:r>
            <a:r>
              <a:rPr lang="zh-CN" altLang="en-US" sz="2400" b="1" dirty="0" smtClean="0">
                <a:solidFill>
                  <a:srgbClr val="0000CC"/>
                </a:solidFill>
                <a:latin typeface="微软雅黑" panose="020B0503020204020204" pitchFamily="34" charset="-122"/>
                <a:ea typeface="微软雅黑" panose="020B0503020204020204" pitchFamily="34" charset="-122"/>
              </a:rPr>
              <a:t>种类型：</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n"/>
            </a:pPr>
            <a:r>
              <a:rPr lang="zh-CN" altLang="en-US" sz="2400" b="1" dirty="0" smtClean="0">
                <a:solidFill>
                  <a:srgbClr val="0000CC"/>
                </a:solidFill>
                <a:latin typeface="微软雅黑" panose="020B0503020204020204" pitchFamily="34" charset="-122"/>
                <a:ea typeface="微软雅黑" panose="020B0503020204020204" pitchFamily="34" charset="-122"/>
              </a:rPr>
              <a:t>  普通文件</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n"/>
            </a:pPr>
            <a:r>
              <a:rPr lang="zh-CN" altLang="en-US" sz="2400" b="1" dirty="0" smtClean="0">
                <a:solidFill>
                  <a:srgbClr val="0000CC"/>
                </a:solidFill>
                <a:latin typeface="微软雅黑" panose="020B0503020204020204" pitchFamily="34" charset="-122"/>
                <a:ea typeface="微软雅黑" panose="020B0503020204020204" pitchFamily="34" charset="-122"/>
              </a:rPr>
              <a:t>  目录文件</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n"/>
            </a:pPr>
            <a:r>
              <a:rPr lang="zh-CN" altLang="en-US" sz="2400" b="1" dirty="0" smtClean="0">
                <a:solidFill>
                  <a:srgbClr val="0000CC"/>
                </a:solidFill>
                <a:latin typeface="微软雅黑" panose="020B0503020204020204" pitchFamily="34" charset="-122"/>
                <a:ea typeface="微软雅黑" panose="020B0503020204020204" pitchFamily="34" charset="-122"/>
              </a:rPr>
              <a:t>  链接文件</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n"/>
            </a:pPr>
            <a:r>
              <a:rPr lang="zh-CN" altLang="en-US" sz="2400" b="1" dirty="0" smtClean="0">
                <a:solidFill>
                  <a:srgbClr val="0000CC"/>
                </a:solidFill>
                <a:latin typeface="微软雅黑" panose="020B0503020204020204" pitchFamily="34" charset="-122"/>
                <a:ea typeface="微软雅黑" panose="020B0503020204020204" pitchFamily="34" charset="-122"/>
              </a:rPr>
              <a:t>  设备文件</a:t>
            </a:r>
            <a:endParaRPr lang="en-US" altLang="zh-CN" sz="2400" b="1" dirty="0" smtClean="0">
              <a:solidFill>
                <a:srgbClr val="0000CC"/>
              </a:solidFill>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9F825D61-5379-4266-9E47-CBFE06C4902D}" type="datetime10">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linds(horizontal)">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a:spLocks noChangeArrowheads="1"/>
          </p:cNvSpPr>
          <p:nvPr/>
        </p:nvSpPr>
        <p:spPr bwMode="auto">
          <a:xfrm>
            <a:off x="428596" y="428604"/>
            <a:ext cx="5786478" cy="563562"/>
          </a:xfrm>
          <a:prstGeom prst="rect">
            <a:avLst/>
          </a:prstGeom>
          <a:noFill/>
          <a:ln w="9525">
            <a:noFill/>
            <a:miter lim="800000"/>
          </a:ln>
          <a:effectLst/>
        </p:spPr>
        <p:txBody>
          <a:bodyPr anchor="ctr"/>
          <a:lstStyle/>
          <a:p>
            <a:r>
              <a:rPr lang="en-US" altLang="zh-CN" b="1" dirty="0">
                <a:solidFill>
                  <a:srgbClr val="0000CC"/>
                </a:solidFill>
                <a:latin typeface="微软雅黑" panose="020B0503020204020204" pitchFamily="34" charset="-122"/>
                <a:ea typeface="微软雅黑" panose="020B0503020204020204" pitchFamily="34" charset="-122"/>
              </a:rPr>
              <a:t>6.1.3  read</a:t>
            </a:r>
            <a:r>
              <a:rPr lang="zh-CN" altLang="en-US" b="1" dirty="0">
                <a:solidFill>
                  <a:srgbClr val="0000CC"/>
                </a:solidFill>
                <a:latin typeface="微软雅黑" panose="020B0503020204020204" pitchFamily="34" charset="-122"/>
                <a:ea typeface="微软雅黑" panose="020B0503020204020204" pitchFamily="34" charset="-122"/>
              </a:rPr>
              <a:t>、</a:t>
            </a:r>
            <a:r>
              <a:rPr lang="en-US" altLang="zh-CN" b="1" dirty="0">
                <a:solidFill>
                  <a:srgbClr val="0000CC"/>
                </a:solidFill>
                <a:latin typeface="微软雅黑" panose="020B0503020204020204" pitchFamily="34" charset="-122"/>
                <a:ea typeface="微软雅黑" panose="020B0503020204020204" pitchFamily="34" charset="-122"/>
              </a:rPr>
              <a:t>write</a:t>
            </a:r>
            <a:r>
              <a:rPr lang="zh-CN" altLang="en-US" b="1" dirty="0">
                <a:solidFill>
                  <a:srgbClr val="0000CC"/>
                </a:solidFill>
                <a:latin typeface="微软雅黑" panose="020B0503020204020204" pitchFamily="34" charset="-122"/>
                <a:ea typeface="微软雅黑" panose="020B0503020204020204" pitchFamily="34" charset="-122"/>
              </a:rPr>
              <a:t>和</a:t>
            </a:r>
            <a:r>
              <a:rPr lang="en-US" altLang="zh-CN" b="1" dirty="0" err="1">
                <a:solidFill>
                  <a:srgbClr val="0000CC"/>
                </a:solidFill>
                <a:latin typeface="微软雅黑" panose="020B0503020204020204" pitchFamily="34" charset="-122"/>
                <a:ea typeface="微软雅黑" panose="020B0503020204020204" pitchFamily="34" charset="-122"/>
              </a:rPr>
              <a:t>lseek</a:t>
            </a:r>
            <a:endParaRPr lang="zh-CN" altLang="en-US" b="1" dirty="0">
              <a:solidFill>
                <a:srgbClr val="0000CC"/>
              </a:solidFill>
              <a:latin typeface="微软雅黑" panose="020B0503020204020204" pitchFamily="34" charset="-122"/>
              <a:ea typeface="微软雅黑" panose="020B0503020204020204" pitchFamily="34" charset="-122"/>
            </a:endParaRPr>
          </a:p>
        </p:txBody>
      </p:sp>
      <p:sp>
        <p:nvSpPr>
          <p:cNvPr id="15" name="AutoShape 9"/>
          <p:cNvSpPr>
            <a:spLocks noChangeArrowheads="1"/>
          </p:cNvSpPr>
          <p:nvPr/>
        </p:nvSpPr>
        <p:spPr bwMode="auto">
          <a:xfrm>
            <a:off x="285720" y="1202803"/>
            <a:ext cx="2789247" cy="511685"/>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lgn="ctr">
              <a:defRPr/>
            </a:pPr>
            <a:r>
              <a:rPr lang="en-US" altLang="zh-CN" sz="2400" b="1" kern="10" dirty="0" smtClean="0">
                <a:solidFill>
                  <a:schemeClr val="tx1"/>
                </a:solidFill>
                <a:latin typeface="宋体" panose="02010600030101010101" pitchFamily="2" charset="-122"/>
              </a:rPr>
              <a:t>4</a:t>
            </a:r>
            <a:r>
              <a:rPr kumimoji="0" lang="zh-CN" altLang="en-US" sz="2400" b="1" kern="10" dirty="0" smtClean="0">
                <a:solidFill>
                  <a:schemeClr val="tx1"/>
                </a:solidFill>
                <a:latin typeface="宋体" panose="02010600030101010101" pitchFamily="2" charset="-122"/>
              </a:rPr>
              <a:t>、示例（</a:t>
            </a:r>
            <a:r>
              <a:rPr kumimoji="0" lang="en-US" altLang="zh-CN" sz="2400" b="1" kern="10" dirty="0" smtClean="0">
                <a:solidFill>
                  <a:schemeClr val="tx1"/>
                </a:solidFill>
                <a:latin typeface="宋体" panose="02010600030101010101" pitchFamily="2" charset="-122"/>
              </a:rPr>
              <a:t>2</a:t>
            </a:r>
            <a:r>
              <a:rPr kumimoji="0" lang="zh-CN" altLang="en-US" sz="2400" b="1" kern="10" dirty="0" smtClean="0">
                <a:solidFill>
                  <a:schemeClr val="tx1"/>
                </a:solidFill>
                <a:latin typeface="宋体" panose="02010600030101010101" pitchFamily="2" charset="-122"/>
              </a:rPr>
              <a:t>）</a:t>
            </a:r>
            <a:endParaRPr kumimoji="0" lang="zh-CN" altLang="en-US" sz="2400" b="1" kern="10" dirty="0">
              <a:solidFill>
                <a:schemeClr val="tx1"/>
              </a:solidFill>
              <a:latin typeface="宋体" panose="02010600030101010101" pitchFamily="2" charset="-122"/>
            </a:endParaRPr>
          </a:p>
        </p:txBody>
      </p:sp>
      <p:sp>
        <p:nvSpPr>
          <p:cNvPr id="5" name="矩形 4"/>
          <p:cNvSpPr/>
          <p:nvPr/>
        </p:nvSpPr>
        <p:spPr>
          <a:xfrm>
            <a:off x="519057" y="1956529"/>
            <a:ext cx="7667730" cy="2031325"/>
          </a:xfrm>
          <a:prstGeom prst="rect">
            <a:avLst/>
          </a:prstGeom>
        </p:spPr>
        <p:txBody>
          <a:bodyPr wrap="square">
            <a:spAutoFit/>
          </a:bodyPr>
          <a:lstStyle/>
          <a:p>
            <a:pPr marL="0" lvl="2" indent="457200">
              <a:lnSpc>
                <a:spcPct val="150000"/>
              </a:lnSpc>
            </a:pPr>
            <a:r>
              <a:rPr lang="zh-CN" altLang="en-US" b="1" dirty="0" smtClean="0">
                <a:solidFill>
                  <a:srgbClr val="0000CC"/>
                </a:solidFill>
                <a:latin typeface="+mn-ea"/>
                <a:ea typeface="+mn-ea"/>
              </a:rPr>
              <a:t>在当前目录，新建一个</a:t>
            </a:r>
            <a:r>
              <a:rPr lang="en-US" altLang="zh-CN" b="1" dirty="0" smtClean="0">
                <a:solidFill>
                  <a:srgbClr val="0000CC"/>
                </a:solidFill>
                <a:latin typeface="+mn-ea"/>
                <a:ea typeface="+mn-ea"/>
              </a:rPr>
              <a:t>a.txt</a:t>
            </a:r>
            <a:r>
              <a:rPr lang="zh-CN" altLang="en-US" b="1" dirty="0" smtClean="0">
                <a:solidFill>
                  <a:srgbClr val="0000CC"/>
                </a:solidFill>
                <a:latin typeface="+mn-ea"/>
                <a:ea typeface="+mn-ea"/>
              </a:rPr>
              <a:t>文件，并编辑一些内容；</a:t>
            </a:r>
            <a:endParaRPr lang="en-US" altLang="zh-CN" b="1" dirty="0" smtClean="0">
              <a:solidFill>
                <a:srgbClr val="0000CC"/>
              </a:solidFill>
              <a:latin typeface="+mn-ea"/>
              <a:ea typeface="+mn-ea"/>
            </a:endParaRPr>
          </a:p>
          <a:p>
            <a:pPr marL="0" lvl="2" indent="457200">
              <a:lnSpc>
                <a:spcPct val="150000"/>
              </a:lnSpc>
            </a:pPr>
            <a:r>
              <a:rPr lang="zh-CN" altLang="en-US" b="1" dirty="0" smtClean="0">
                <a:solidFill>
                  <a:srgbClr val="0000CC"/>
                </a:solidFill>
                <a:latin typeface="+mn-ea"/>
                <a:ea typeface="+mn-ea"/>
              </a:rPr>
              <a:t>通过程序，读取</a:t>
            </a:r>
            <a:r>
              <a:rPr lang="en-US" altLang="zh-CN" b="1" dirty="0" smtClean="0">
                <a:solidFill>
                  <a:srgbClr val="0000CC"/>
                </a:solidFill>
                <a:latin typeface="+mn-ea"/>
                <a:ea typeface="+mn-ea"/>
              </a:rPr>
              <a:t>a.txt</a:t>
            </a:r>
            <a:r>
              <a:rPr lang="zh-CN" altLang="en-US" b="1" dirty="0" smtClean="0">
                <a:solidFill>
                  <a:srgbClr val="0000CC"/>
                </a:solidFill>
                <a:latin typeface="+mn-ea"/>
                <a:ea typeface="+mn-ea"/>
              </a:rPr>
              <a:t>中的内容。</a:t>
            </a:r>
            <a:endParaRPr lang="zh-CN" altLang="en-US" b="1" dirty="0" smtClean="0">
              <a:solidFill>
                <a:srgbClr val="0000CC"/>
              </a:solidFill>
              <a:latin typeface="+mn-ea"/>
              <a:ea typeface="+mn-ea"/>
            </a:endParaRPr>
          </a:p>
        </p:txBody>
      </p:sp>
      <p:sp>
        <p:nvSpPr>
          <p:cNvPr id="2" name="日期占位符 1"/>
          <p:cNvSpPr>
            <a:spLocks noGrp="1"/>
          </p:cNvSpPr>
          <p:nvPr>
            <p:ph type="dt" sz="half" idx="10"/>
          </p:nvPr>
        </p:nvSpPr>
        <p:spPr/>
        <p:txBody>
          <a:bodyPr/>
          <a:lstStyle/>
          <a:p>
            <a:pPr>
              <a:defRPr/>
            </a:pPr>
            <a:fld id="{8923761F-35A4-4D83-A338-8615A6B4FD6B}" type="datetime10">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8297" y="1115276"/>
            <a:ext cx="8786190" cy="5750613"/>
          </a:xfrm>
          <a:prstGeom prst="rect">
            <a:avLst/>
          </a:prstGeom>
        </p:spPr>
        <p:txBody>
          <a:bodyPr wrap="square">
            <a:spAutoFit/>
          </a:bodyPr>
          <a:lstStyle/>
          <a:p>
            <a:pPr>
              <a:lnSpc>
                <a:spcPct val="110000"/>
              </a:lnSpc>
            </a:pPr>
            <a:r>
              <a:rPr lang="en-US" altLang="zh-CN" sz="2400" b="1" dirty="0">
                <a:solidFill>
                  <a:srgbClr val="0000CC"/>
                </a:solidFill>
                <a:latin typeface="+mn-lt"/>
              </a:rPr>
              <a:t>#include&lt;</a:t>
            </a:r>
            <a:r>
              <a:rPr lang="en-US" altLang="zh-CN" sz="2400" b="1" dirty="0" err="1">
                <a:solidFill>
                  <a:srgbClr val="0000CC"/>
                </a:solidFill>
                <a:latin typeface="+mn-lt"/>
              </a:rPr>
              <a:t>stdio.h</a:t>
            </a:r>
            <a:r>
              <a:rPr lang="en-US" altLang="zh-CN" sz="2400" b="1" dirty="0">
                <a:solidFill>
                  <a:srgbClr val="0000CC"/>
                </a:solidFill>
                <a:latin typeface="+mn-lt"/>
              </a:rPr>
              <a:t>&gt;</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#include&lt;</a:t>
            </a:r>
            <a:r>
              <a:rPr lang="en-US" altLang="zh-CN" sz="2400" b="1" dirty="0" err="1">
                <a:solidFill>
                  <a:srgbClr val="0000CC"/>
                </a:solidFill>
                <a:latin typeface="+mn-lt"/>
              </a:rPr>
              <a:t>fcntl.h</a:t>
            </a:r>
            <a:r>
              <a:rPr lang="en-US" altLang="zh-CN" sz="2400" b="1" dirty="0">
                <a:solidFill>
                  <a:srgbClr val="0000CC"/>
                </a:solidFill>
                <a:latin typeface="+mn-lt"/>
              </a:rPr>
              <a:t>&gt;</a:t>
            </a:r>
            <a:endParaRPr lang="en-US" altLang="zh-CN" sz="2400" b="1" dirty="0">
              <a:solidFill>
                <a:srgbClr val="0000CC"/>
              </a:solidFill>
              <a:latin typeface="+mn-lt"/>
            </a:endParaRPr>
          </a:p>
          <a:p>
            <a:pPr>
              <a:lnSpc>
                <a:spcPct val="110000"/>
              </a:lnSpc>
            </a:pPr>
            <a:r>
              <a:rPr lang="en-US" altLang="zh-CN" sz="2400" b="1" dirty="0" err="1">
                <a:solidFill>
                  <a:srgbClr val="0000CC"/>
                </a:solidFill>
                <a:latin typeface="+mn-lt"/>
              </a:rPr>
              <a:t>int</a:t>
            </a:r>
            <a:r>
              <a:rPr lang="en-US" altLang="zh-CN" sz="2400" b="1" dirty="0">
                <a:solidFill>
                  <a:srgbClr val="0000CC"/>
                </a:solidFill>
                <a:latin typeface="+mn-lt"/>
              </a:rPr>
              <a:t> main()</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a:t>
            </a:r>
            <a:r>
              <a:rPr lang="en-US" altLang="zh-CN" sz="2400" b="1" dirty="0" err="1">
                <a:solidFill>
                  <a:srgbClr val="0000CC"/>
                </a:solidFill>
                <a:latin typeface="+mn-lt"/>
              </a:rPr>
              <a:t>int</a:t>
            </a:r>
            <a:r>
              <a:rPr lang="en-US" altLang="zh-CN" sz="2400" b="1" dirty="0">
                <a:solidFill>
                  <a:srgbClr val="0000CC"/>
                </a:solidFill>
                <a:latin typeface="+mn-lt"/>
              </a:rPr>
              <a:t> </a:t>
            </a:r>
            <a:r>
              <a:rPr lang="en-US" altLang="zh-CN" sz="2400" b="1" dirty="0" err="1">
                <a:solidFill>
                  <a:srgbClr val="0000CC"/>
                </a:solidFill>
                <a:latin typeface="+mn-lt"/>
              </a:rPr>
              <a:t>fd</a:t>
            </a:r>
            <a:r>
              <a:rPr lang="en-US" altLang="zh-CN" sz="2400" b="1" dirty="0">
                <a:solidFill>
                  <a:srgbClr val="0000CC"/>
                </a:solidFill>
                <a:latin typeface="+mn-lt"/>
              </a:rPr>
              <a:t>;</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char </a:t>
            </a:r>
            <a:r>
              <a:rPr lang="en-US" altLang="zh-CN" sz="2400" b="1" dirty="0" err="1">
                <a:solidFill>
                  <a:srgbClr val="0000CC"/>
                </a:solidFill>
                <a:latin typeface="+mn-lt"/>
              </a:rPr>
              <a:t>buf</a:t>
            </a:r>
            <a:r>
              <a:rPr lang="en-US" altLang="zh-CN" sz="2400" b="1" dirty="0">
                <a:solidFill>
                  <a:srgbClr val="0000CC"/>
                </a:solidFill>
                <a:latin typeface="+mn-lt"/>
              </a:rPr>
              <a:t>[50];</a:t>
            </a:r>
            <a:endParaRPr lang="en-US" altLang="zh-CN" sz="2400" b="1" dirty="0">
              <a:solidFill>
                <a:srgbClr val="0000CC"/>
              </a:solidFill>
              <a:latin typeface="+mn-lt"/>
            </a:endParaRPr>
          </a:p>
          <a:p>
            <a:pPr>
              <a:lnSpc>
                <a:spcPct val="110000"/>
              </a:lnSpc>
            </a:pP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a:t>
            </a:r>
            <a:r>
              <a:rPr lang="en-US" altLang="zh-CN" sz="2400" b="1" dirty="0" err="1">
                <a:solidFill>
                  <a:srgbClr val="0000CC"/>
                </a:solidFill>
                <a:latin typeface="+mn-lt"/>
              </a:rPr>
              <a:t>fd</a:t>
            </a:r>
            <a:r>
              <a:rPr lang="en-US" altLang="zh-CN" sz="2400" b="1" dirty="0">
                <a:solidFill>
                  <a:srgbClr val="0000CC"/>
                </a:solidFill>
                <a:latin typeface="+mn-lt"/>
              </a:rPr>
              <a:t>=open("</a:t>
            </a:r>
            <a:r>
              <a:rPr lang="en-US" altLang="zh-CN" sz="2400" b="1" dirty="0" err="1">
                <a:solidFill>
                  <a:srgbClr val="0000CC"/>
                </a:solidFill>
                <a:latin typeface="+mn-lt"/>
              </a:rPr>
              <a:t>a.txt",</a:t>
            </a:r>
            <a:r>
              <a:rPr lang="en-US" altLang="zh-CN" sz="2400" b="1" dirty="0" err="1">
                <a:solidFill>
                  <a:srgbClr val="FF0000"/>
                </a:solidFill>
                <a:latin typeface="+mn-lt"/>
              </a:rPr>
              <a:t>O_RDONLY</a:t>
            </a:r>
            <a:r>
              <a:rPr lang="en-US" altLang="zh-CN" sz="2400" b="1" dirty="0">
                <a:solidFill>
                  <a:srgbClr val="0000CC"/>
                </a:solidFill>
                <a:latin typeface="+mn-lt"/>
              </a:rPr>
              <a:t>);</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a:t>
            </a:r>
            <a:r>
              <a:rPr lang="en-US" altLang="zh-CN" sz="2400" b="1" dirty="0" err="1">
                <a:solidFill>
                  <a:srgbClr val="0000CC"/>
                </a:solidFill>
                <a:latin typeface="+mn-lt"/>
              </a:rPr>
              <a:t>printf</a:t>
            </a:r>
            <a:r>
              <a:rPr lang="en-US" altLang="zh-CN" sz="2400" b="1" dirty="0">
                <a:solidFill>
                  <a:srgbClr val="0000CC"/>
                </a:solidFill>
                <a:latin typeface="+mn-lt"/>
              </a:rPr>
              <a:t>("OPEN FILE : a.txt </a:t>
            </a:r>
            <a:r>
              <a:rPr lang="en-US" altLang="zh-CN" sz="2400" b="1" dirty="0" err="1">
                <a:solidFill>
                  <a:srgbClr val="0000CC"/>
                </a:solidFill>
                <a:latin typeface="+mn-lt"/>
              </a:rPr>
              <a:t>fd</a:t>
            </a:r>
            <a:r>
              <a:rPr lang="en-US" altLang="zh-CN" sz="2400" b="1" dirty="0">
                <a:solidFill>
                  <a:srgbClr val="0000CC"/>
                </a:solidFill>
                <a:latin typeface="+mn-lt"/>
              </a:rPr>
              <a:t>=%d \n",</a:t>
            </a:r>
            <a:r>
              <a:rPr lang="en-US" altLang="zh-CN" sz="2400" b="1" dirty="0" err="1">
                <a:solidFill>
                  <a:srgbClr val="0000CC"/>
                </a:solidFill>
                <a:latin typeface="+mn-lt"/>
              </a:rPr>
              <a:t>fd</a:t>
            </a:r>
            <a:r>
              <a:rPr lang="en-US" altLang="zh-CN" sz="2400" b="1" dirty="0">
                <a:solidFill>
                  <a:srgbClr val="0000CC"/>
                </a:solidFill>
                <a:latin typeface="+mn-lt"/>
              </a:rPr>
              <a:t>);</a:t>
            </a:r>
            <a:endParaRPr lang="en-US" altLang="zh-CN" sz="2400" b="1" dirty="0">
              <a:solidFill>
                <a:srgbClr val="0000CC"/>
              </a:solidFill>
              <a:latin typeface="+mn-lt"/>
            </a:endParaRPr>
          </a:p>
          <a:p>
            <a:pPr>
              <a:lnSpc>
                <a:spcPct val="110000"/>
              </a:lnSpc>
            </a:pPr>
            <a:r>
              <a:rPr lang="en-US" altLang="zh-CN" sz="2400" b="1" dirty="0">
                <a:solidFill>
                  <a:srgbClr val="FF0000"/>
                </a:solidFill>
                <a:latin typeface="+mn-lt"/>
              </a:rPr>
              <a:t>	</a:t>
            </a:r>
            <a:r>
              <a:rPr lang="en-US" altLang="zh-CN" sz="2400" b="1" dirty="0" err="1" smtClean="0">
                <a:solidFill>
                  <a:srgbClr val="FF0000"/>
                </a:solidFill>
                <a:latin typeface="+mn-lt"/>
              </a:rPr>
              <a:t>lseek</a:t>
            </a:r>
            <a:r>
              <a:rPr lang="en-US" altLang="zh-CN" sz="2400" b="1" dirty="0" smtClean="0">
                <a:solidFill>
                  <a:srgbClr val="FF0000"/>
                </a:solidFill>
                <a:latin typeface="+mn-lt"/>
              </a:rPr>
              <a:t>(fd,0,SEEK_SET</a:t>
            </a:r>
            <a:r>
              <a:rPr lang="en-US" altLang="zh-CN" sz="2400" b="1" dirty="0">
                <a:solidFill>
                  <a:srgbClr val="FF0000"/>
                </a:solidFill>
                <a:latin typeface="+mn-lt"/>
              </a:rPr>
              <a:t>);</a:t>
            </a:r>
            <a:endParaRPr lang="en-US" altLang="zh-CN" sz="2400" b="1" dirty="0">
              <a:solidFill>
                <a:srgbClr val="FF0000"/>
              </a:solidFill>
              <a:latin typeface="+mn-lt"/>
            </a:endParaRPr>
          </a:p>
          <a:p>
            <a:pPr>
              <a:lnSpc>
                <a:spcPct val="110000"/>
              </a:lnSpc>
            </a:pPr>
            <a:r>
              <a:rPr lang="en-US" altLang="zh-CN" sz="2400" b="1" dirty="0">
                <a:solidFill>
                  <a:srgbClr val="FF0000"/>
                </a:solidFill>
                <a:latin typeface="+mn-lt"/>
              </a:rPr>
              <a:t>	</a:t>
            </a:r>
            <a:r>
              <a:rPr lang="en-US" altLang="zh-CN" sz="2400" b="1" dirty="0" err="1">
                <a:solidFill>
                  <a:srgbClr val="FF0000"/>
                </a:solidFill>
                <a:latin typeface="+mn-lt"/>
              </a:rPr>
              <a:t>int</a:t>
            </a:r>
            <a:r>
              <a:rPr lang="en-US" altLang="zh-CN" sz="2400" b="1" dirty="0">
                <a:solidFill>
                  <a:srgbClr val="FF0000"/>
                </a:solidFill>
                <a:latin typeface="+mn-lt"/>
              </a:rPr>
              <a:t> size = read(fd,buf,22);</a:t>
            </a:r>
            <a:endParaRPr lang="en-US" altLang="zh-CN" sz="2400" b="1" dirty="0">
              <a:solidFill>
                <a:srgbClr val="FF0000"/>
              </a:solidFill>
              <a:latin typeface="+mn-lt"/>
            </a:endParaRPr>
          </a:p>
          <a:p>
            <a:pPr>
              <a:lnSpc>
                <a:spcPct val="110000"/>
              </a:lnSpc>
            </a:pPr>
            <a:r>
              <a:rPr lang="en-US" altLang="zh-CN" sz="2400" b="1" dirty="0">
                <a:solidFill>
                  <a:srgbClr val="0000CC"/>
                </a:solidFill>
                <a:latin typeface="+mn-lt"/>
              </a:rPr>
              <a:t>	</a:t>
            </a:r>
            <a:r>
              <a:rPr lang="en-US" altLang="zh-CN" sz="2400" b="1" dirty="0" err="1">
                <a:solidFill>
                  <a:srgbClr val="0000CC"/>
                </a:solidFill>
                <a:latin typeface="+mn-lt"/>
              </a:rPr>
              <a:t>printf</a:t>
            </a:r>
            <a:r>
              <a:rPr lang="en-US" altLang="zh-CN" sz="2400" b="1" dirty="0">
                <a:solidFill>
                  <a:srgbClr val="0000CC"/>
                </a:solidFill>
                <a:latin typeface="+mn-lt"/>
              </a:rPr>
              <a:t>("READ FROM FILE: %s \</a:t>
            </a:r>
            <a:r>
              <a:rPr lang="en-US" altLang="zh-CN" sz="2400" b="1" dirty="0" smtClean="0">
                <a:solidFill>
                  <a:srgbClr val="0000CC"/>
                </a:solidFill>
                <a:latin typeface="+mn-lt"/>
              </a:rPr>
              <a:t>n size</a:t>
            </a:r>
            <a:r>
              <a:rPr lang="en-US" altLang="zh-CN" sz="2400" b="1" dirty="0">
                <a:solidFill>
                  <a:srgbClr val="0000CC"/>
                </a:solidFill>
                <a:latin typeface="+mn-lt"/>
              </a:rPr>
              <a:t>=%d </a:t>
            </a:r>
            <a:r>
              <a:rPr lang="en-US" altLang="zh-CN" sz="2400" b="1" dirty="0" smtClean="0">
                <a:solidFill>
                  <a:srgbClr val="0000CC"/>
                </a:solidFill>
                <a:latin typeface="+mn-lt"/>
              </a:rPr>
              <a:t>\</a:t>
            </a:r>
            <a:r>
              <a:rPr lang="en-US" altLang="zh-CN" sz="2400" b="1" dirty="0">
                <a:solidFill>
                  <a:srgbClr val="0000CC"/>
                </a:solidFill>
                <a:latin typeface="+mn-lt"/>
              </a:rPr>
              <a:t>n",</a:t>
            </a:r>
            <a:r>
              <a:rPr lang="en-US" altLang="zh-CN" sz="2400" b="1" dirty="0" err="1">
                <a:solidFill>
                  <a:srgbClr val="0000CC"/>
                </a:solidFill>
                <a:latin typeface="+mn-lt"/>
              </a:rPr>
              <a:t>buf,size</a:t>
            </a:r>
            <a:r>
              <a:rPr lang="en-US" altLang="zh-CN" sz="2400" b="1" dirty="0">
                <a:solidFill>
                  <a:srgbClr val="0000CC"/>
                </a:solidFill>
                <a:latin typeface="+mn-lt"/>
              </a:rPr>
              <a:t>);</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close(</a:t>
            </a:r>
            <a:r>
              <a:rPr lang="en-US" altLang="zh-CN" sz="2400" b="1" dirty="0" err="1">
                <a:solidFill>
                  <a:srgbClr val="0000CC"/>
                </a:solidFill>
                <a:latin typeface="+mn-lt"/>
              </a:rPr>
              <a:t>fd</a:t>
            </a:r>
            <a:r>
              <a:rPr lang="en-US" altLang="zh-CN" sz="2400" b="1" dirty="0">
                <a:solidFill>
                  <a:srgbClr val="0000CC"/>
                </a:solidFill>
                <a:latin typeface="+mn-lt"/>
              </a:rPr>
              <a:t>);</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return 0</a:t>
            </a:r>
            <a:r>
              <a:rPr lang="en-US" altLang="zh-CN" sz="2400" b="1" dirty="0" smtClean="0">
                <a:solidFill>
                  <a:srgbClr val="0000CC"/>
                </a:solidFill>
                <a:latin typeface="+mn-lt"/>
              </a:rPr>
              <a:t>;}</a:t>
            </a:r>
            <a:endParaRPr lang="zh-CN" altLang="en-US" sz="2400" b="1" dirty="0">
              <a:solidFill>
                <a:srgbClr val="0000CC"/>
              </a:solidFill>
              <a:latin typeface="+mn-lt"/>
            </a:endParaRPr>
          </a:p>
        </p:txBody>
      </p:sp>
      <p:sp>
        <p:nvSpPr>
          <p:cNvPr id="3" name="Rectangle 2"/>
          <p:cNvSpPr>
            <a:spLocks noChangeArrowheads="1"/>
          </p:cNvSpPr>
          <p:nvPr/>
        </p:nvSpPr>
        <p:spPr bwMode="auto">
          <a:xfrm>
            <a:off x="428596" y="428604"/>
            <a:ext cx="5786478" cy="563562"/>
          </a:xfrm>
          <a:prstGeom prst="rect">
            <a:avLst/>
          </a:prstGeom>
          <a:noFill/>
          <a:ln w="9525">
            <a:noFill/>
            <a:miter lim="800000"/>
          </a:ln>
          <a:effectLst/>
        </p:spPr>
        <p:txBody>
          <a:bodyPr anchor="ctr"/>
          <a:lstStyle/>
          <a:p>
            <a:r>
              <a:rPr lang="en-US" altLang="zh-CN" b="1" dirty="0" err="1" smtClean="0">
                <a:solidFill>
                  <a:srgbClr val="0000CC"/>
                </a:solidFill>
                <a:latin typeface="微软雅黑" panose="020B0503020204020204" pitchFamily="34" charset="-122"/>
                <a:ea typeface="微软雅黑" panose="020B0503020204020204" pitchFamily="34" charset="-122"/>
              </a:rPr>
              <a:t>lseek</a:t>
            </a:r>
            <a:r>
              <a:rPr lang="zh-CN" altLang="en-US" b="1" dirty="0" smtClean="0">
                <a:solidFill>
                  <a:srgbClr val="0000CC"/>
                </a:solidFill>
                <a:latin typeface="微软雅黑" panose="020B0503020204020204" pitchFamily="34" charset="-122"/>
                <a:ea typeface="微软雅黑" panose="020B0503020204020204" pitchFamily="34" charset="-122"/>
              </a:rPr>
              <a:t>、</a:t>
            </a:r>
            <a:r>
              <a:rPr lang="en-US" altLang="zh-CN" b="1" dirty="0" smtClean="0">
                <a:solidFill>
                  <a:srgbClr val="0000CC"/>
                </a:solidFill>
                <a:latin typeface="微软雅黑" panose="020B0503020204020204" pitchFamily="34" charset="-122"/>
                <a:ea typeface="微软雅黑" panose="020B0503020204020204" pitchFamily="34" charset="-122"/>
              </a:rPr>
              <a:t>read</a:t>
            </a:r>
            <a:r>
              <a:rPr lang="zh-CN" altLang="en-US" b="1" dirty="0" smtClean="0">
                <a:solidFill>
                  <a:srgbClr val="0000CC"/>
                </a:solidFill>
                <a:latin typeface="微软雅黑" panose="020B0503020204020204" pitchFamily="34" charset="-122"/>
                <a:ea typeface="微软雅黑" panose="020B0503020204020204" pitchFamily="34" charset="-122"/>
              </a:rPr>
              <a:t>函数示例</a:t>
            </a:r>
            <a:endParaRPr lang="zh-CN" altLang="en-US" b="1" dirty="0" smtClean="0">
              <a:solidFill>
                <a:srgbClr val="0000CC"/>
              </a:solidFill>
              <a:latin typeface="微软雅黑" panose="020B0503020204020204" pitchFamily="34" charset="-122"/>
              <a:ea typeface="微软雅黑" panose="020B0503020204020204" pitchFamily="34" charset="-122"/>
            </a:endParaRPr>
          </a:p>
        </p:txBody>
      </p:sp>
      <p:sp>
        <p:nvSpPr>
          <p:cNvPr id="4" name="日期占位符 3"/>
          <p:cNvSpPr>
            <a:spLocks noGrp="1"/>
          </p:cNvSpPr>
          <p:nvPr>
            <p:ph type="dt" sz="half" idx="10"/>
          </p:nvPr>
        </p:nvSpPr>
        <p:spPr/>
        <p:txBody>
          <a:bodyPr/>
          <a:lstStyle/>
          <a:p>
            <a:pPr>
              <a:defRPr/>
            </a:pPr>
            <a:fld id="{33569398-6A36-4FA9-91AB-F3899CE154C8}" type="datetime10">
              <a:rPr lang="zh-CN" altLang="en-US" smtClean="0"/>
            </a:fld>
            <a:endParaRPr lang="en-US" altLang="zh-CN"/>
          </a:p>
        </p:txBody>
      </p:sp>
      <p:sp>
        <p:nvSpPr>
          <p:cNvPr id="7" name="矩形 6"/>
          <p:cNvSpPr/>
          <p:nvPr/>
        </p:nvSpPr>
        <p:spPr>
          <a:xfrm>
            <a:off x="7275197" y="428324"/>
            <a:ext cx="1643085" cy="499624"/>
          </a:xfrm>
          <a:prstGeom prst="rect">
            <a:avLst/>
          </a:prstGeom>
          <a:solidFill>
            <a:schemeClr val="tx1"/>
          </a:solidFill>
        </p:spPr>
        <p:txBody>
          <a:bodyPr wrap="square">
            <a:spAutoFit/>
          </a:bodyPr>
          <a:lstStyle/>
          <a:p>
            <a:pPr marL="0" eaLnBrk="1" hangingPunct="1">
              <a:lnSpc>
                <a:spcPct val="150000"/>
              </a:lnSpc>
              <a:buFont typeface="Wingdings" panose="05000000000000000000" pitchFamily="2" charset="2"/>
              <a:buNone/>
            </a:pPr>
            <a:r>
              <a:rPr lang="en-US" altLang="zh-CN" sz="2000" b="1" dirty="0" smtClean="0">
                <a:solidFill>
                  <a:srgbClr val="C00000"/>
                </a:solidFill>
                <a:latin typeface="+mn-ea"/>
                <a:ea typeface="+mn-ea"/>
              </a:rPr>
              <a:t>6-3.c</a:t>
            </a:r>
            <a:endParaRPr lang="en-US" altLang="zh-CN" sz="2000" b="1" dirty="0" smtClean="0">
              <a:solidFill>
                <a:srgbClr val="C00000"/>
              </a:solidFill>
              <a:latin typeface="+mn-ea"/>
              <a:ea typeface="+mn-ea"/>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a:spLocks noChangeArrowheads="1"/>
          </p:cNvSpPr>
          <p:nvPr/>
        </p:nvSpPr>
        <p:spPr bwMode="auto">
          <a:xfrm>
            <a:off x="428595" y="428604"/>
            <a:ext cx="6516749" cy="563562"/>
          </a:xfrm>
          <a:prstGeom prst="rect">
            <a:avLst/>
          </a:prstGeom>
          <a:noFill/>
          <a:ln w="9525">
            <a:noFill/>
            <a:miter lim="800000"/>
          </a:ln>
          <a:effectLst/>
        </p:spPr>
        <p:txBody>
          <a:bodyPr anchor="ctr"/>
          <a:lstStyle/>
          <a:p>
            <a:r>
              <a:rPr lang="en-US" altLang="zh-CN" b="1" dirty="0">
                <a:solidFill>
                  <a:srgbClr val="0000CC"/>
                </a:solidFill>
                <a:latin typeface="微软雅黑" panose="020B0503020204020204" pitchFamily="34" charset="-122"/>
                <a:ea typeface="微软雅黑" panose="020B0503020204020204" pitchFamily="34" charset="-122"/>
              </a:rPr>
              <a:t>6.1.4 </a:t>
            </a:r>
            <a:r>
              <a:rPr lang="zh-CN" altLang="en-US" b="1" dirty="0">
                <a:solidFill>
                  <a:srgbClr val="0000CC"/>
                </a:solidFill>
                <a:latin typeface="微软雅黑" panose="020B0503020204020204" pitchFamily="34" charset="-122"/>
                <a:ea typeface="微软雅黑" panose="020B0503020204020204" pitchFamily="34" charset="-122"/>
              </a:rPr>
              <a:t>其他和文件管理相关的系统调用</a:t>
            </a:r>
            <a:endParaRPr lang="zh-CN" altLang="en-US" b="1" dirty="0">
              <a:solidFill>
                <a:srgbClr val="0000CC"/>
              </a:solidFill>
              <a:latin typeface="微软雅黑" panose="020B0503020204020204" pitchFamily="34" charset="-122"/>
              <a:ea typeface="微软雅黑" panose="020B0503020204020204" pitchFamily="34" charset="-122"/>
            </a:endParaRPr>
          </a:p>
        </p:txBody>
      </p:sp>
      <p:sp>
        <p:nvSpPr>
          <p:cNvPr id="5" name="矩形 4"/>
          <p:cNvSpPr/>
          <p:nvPr/>
        </p:nvSpPr>
        <p:spPr>
          <a:xfrm>
            <a:off x="683341" y="1575238"/>
            <a:ext cx="8057536" cy="4123055"/>
          </a:xfrm>
          <a:prstGeom prst="rect">
            <a:avLst/>
          </a:prstGeom>
        </p:spPr>
        <p:txBody>
          <a:bodyPr wrap="square">
            <a:spAutoFit/>
          </a:bodyPr>
          <a:lstStyle/>
          <a:p>
            <a:pPr marL="0" lvl="2" indent="457200">
              <a:lnSpc>
                <a:spcPct val="150000"/>
              </a:lnSpc>
              <a:spcBef>
                <a:spcPts val="600"/>
              </a:spcBef>
              <a:buFont typeface="Wingdings" panose="05000000000000000000" pitchFamily="2" charset="2"/>
              <a:buChar char="n"/>
            </a:pPr>
            <a:r>
              <a:rPr lang="en-US" altLang="zh-CN" sz="2400" dirty="0" smtClean="0">
                <a:solidFill>
                  <a:srgbClr val="0000CC"/>
                </a:solidFill>
                <a:latin typeface="微软雅黑" panose="020B0503020204020204" pitchFamily="34" charset="-122"/>
                <a:ea typeface="微软雅黑" panose="020B0503020204020204" pitchFamily="34" charset="-122"/>
              </a:rPr>
              <a:t>ioctl</a:t>
            </a:r>
            <a:r>
              <a:rPr lang="zh-CN" altLang="en-US" sz="2400" dirty="0" smtClean="0">
                <a:solidFill>
                  <a:srgbClr val="0000CC"/>
                </a:solidFill>
                <a:latin typeface="微软雅黑" panose="020B0503020204020204" pitchFamily="34" charset="-122"/>
                <a:ea typeface="微软雅黑" panose="020B0503020204020204" pitchFamily="34" charset="-122"/>
              </a:rPr>
              <a:t>提供了一个用于控制设备及其描述符行为和配置底层服务的接口</a:t>
            </a:r>
            <a:endParaRPr lang="en-US" altLang="zh-CN" sz="2400" dirty="0" smtClean="0">
              <a:solidFill>
                <a:srgbClr val="0000CC"/>
              </a:solidFill>
              <a:latin typeface="微软雅黑" panose="020B0503020204020204" pitchFamily="34" charset="-122"/>
              <a:ea typeface="微软雅黑" panose="020B0503020204020204" pitchFamily="34" charset="-122"/>
            </a:endParaRPr>
          </a:p>
          <a:p>
            <a:pPr marL="0" lvl="2" indent="457200">
              <a:lnSpc>
                <a:spcPct val="150000"/>
              </a:lnSpc>
              <a:spcBef>
                <a:spcPts val="600"/>
              </a:spcBef>
              <a:buFont typeface="Wingdings" panose="05000000000000000000" pitchFamily="2" charset="2"/>
              <a:buChar char="n"/>
            </a:pPr>
            <a:r>
              <a:rPr lang="zh-CN" altLang="en-US" sz="2400" dirty="0" smtClean="0">
                <a:solidFill>
                  <a:srgbClr val="FF0000"/>
                </a:solidFill>
                <a:latin typeface="微软雅黑" panose="020B0503020204020204" pitchFamily="34" charset="-122"/>
                <a:ea typeface="微软雅黑" panose="020B0503020204020204" pitchFamily="34" charset="-122"/>
              </a:rPr>
              <a:t> </a:t>
            </a:r>
            <a:r>
              <a:rPr lang="en-US" altLang="zh-CN" sz="2400" dirty="0" err="1" smtClean="0">
                <a:solidFill>
                  <a:srgbClr val="FF0000"/>
                </a:solidFill>
                <a:latin typeface="微软雅黑" panose="020B0503020204020204" pitchFamily="34" charset="-122"/>
                <a:ea typeface="微软雅黑" panose="020B0503020204020204" pitchFamily="34" charset="-122"/>
              </a:rPr>
              <a:t>fstat</a:t>
            </a:r>
            <a:r>
              <a:rPr lang="zh-CN" altLang="en-US" sz="2400" dirty="0" smtClean="0">
                <a:solidFill>
                  <a:srgbClr val="FF0000"/>
                </a:solidFill>
                <a:latin typeface="微软雅黑" panose="020B0503020204020204" pitchFamily="34" charset="-122"/>
                <a:ea typeface="微软雅黑" panose="020B0503020204020204" pitchFamily="34" charset="-122"/>
              </a:rPr>
              <a:t>，</a:t>
            </a:r>
            <a:r>
              <a:rPr lang="en-US" altLang="zh-CN" sz="2400" dirty="0" smtClean="0">
                <a:solidFill>
                  <a:srgbClr val="FF0000"/>
                </a:solidFill>
                <a:latin typeface="微软雅黑" panose="020B0503020204020204" pitchFamily="34" charset="-122"/>
                <a:ea typeface="微软雅黑" panose="020B0503020204020204" pitchFamily="34" charset="-122"/>
              </a:rPr>
              <a:t>stat</a:t>
            </a:r>
            <a:r>
              <a:rPr lang="zh-CN" altLang="en-US" sz="2400" dirty="0" smtClean="0">
                <a:solidFill>
                  <a:srgbClr val="FF0000"/>
                </a:solidFill>
                <a:latin typeface="微软雅黑" panose="020B0503020204020204" pitchFamily="34" charset="-122"/>
                <a:ea typeface="微软雅黑" panose="020B0503020204020204" pitchFamily="34" charset="-122"/>
              </a:rPr>
              <a:t>，</a:t>
            </a:r>
            <a:r>
              <a:rPr lang="en-US" altLang="zh-CN" sz="2400" dirty="0" err="1" smtClean="0">
                <a:solidFill>
                  <a:srgbClr val="FF0000"/>
                </a:solidFill>
                <a:latin typeface="微软雅黑" panose="020B0503020204020204" pitchFamily="34" charset="-122"/>
                <a:ea typeface="微软雅黑" panose="020B0503020204020204" pitchFamily="34" charset="-122"/>
              </a:rPr>
              <a:t>lstat</a:t>
            </a:r>
            <a:r>
              <a:rPr lang="en-US" altLang="zh-CN" sz="2400" dirty="0" smtClean="0">
                <a:solidFill>
                  <a:srgbClr val="FF0000"/>
                </a:solidFill>
                <a:latin typeface="微软雅黑" panose="020B0503020204020204" pitchFamily="34" charset="-122"/>
                <a:ea typeface="微软雅黑" panose="020B0503020204020204" pitchFamily="34" charset="-122"/>
              </a:rPr>
              <a:t> </a:t>
            </a:r>
            <a:r>
              <a:rPr lang="zh-CN" altLang="en-US" sz="2400" dirty="0" smtClean="0">
                <a:solidFill>
                  <a:srgbClr val="0000CC"/>
                </a:solidFill>
                <a:latin typeface="微软雅黑" panose="020B0503020204020204" pitchFamily="34" charset="-122"/>
                <a:ea typeface="微软雅黑" panose="020B0503020204020204" pitchFamily="34" charset="-122"/>
              </a:rPr>
              <a:t>是和文件描述符相关的函数操作</a:t>
            </a:r>
            <a:endParaRPr lang="zh-CN" altLang="en-US" sz="2400" dirty="0" smtClean="0">
              <a:solidFill>
                <a:srgbClr val="0000CC"/>
              </a:solidFill>
              <a:latin typeface="微软雅黑" panose="020B0503020204020204" pitchFamily="34" charset="-122"/>
              <a:ea typeface="微软雅黑" panose="020B0503020204020204" pitchFamily="34" charset="-122"/>
            </a:endParaRPr>
          </a:p>
          <a:p>
            <a:pPr marL="0" lvl="2" indent="457200">
              <a:lnSpc>
                <a:spcPct val="150000"/>
              </a:lnSpc>
              <a:spcBef>
                <a:spcPts val="600"/>
              </a:spcBef>
              <a:buFont typeface="Wingdings" panose="05000000000000000000" pitchFamily="2" charset="2"/>
              <a:buChar char="n"/>
            </a:pPr>
            <a:r>
              <a:rPr lang="en-US" altLang="zh-CN" sz="2400" b="1" dirty="0" smtClean="0">
                <a:solidFill>
                  <a:srgbClr val="FF0000"/>
                </a:solidFill>
                <a:latin typeface="微软雅黑" panose="020B0503020204020204" pitchFamily="34" charset="-122"/>
                <a:ea typeface="微软雅黑" panose="020B0503020204020204" pitchFamily="34" charset="-122"/>
              </a:rPr>
              <a:t>dup</a:t>
            </a:r>
            <a:r>
              <a:rPr lang="zh-CN" altLang="en-US" sz="2400" b="1" dirty="0" smtClean="0">
                <a:solidFill>
                  <a:srgbClr val="FF0000"/>
                </a:solidFill>
                <a:latin typeface="微软雅黑" panose="020B0503020204020204" pitchFamily="34" charset="-122"/>
                <a:ea typeface="微软雅黑" panose="020B0503020204020204" pitchFamily="34" charset="-122"/>
              </a:rPr>
              <a:t>，</a:t>
            </a:r>
            <a:r>
              <a:rPr lang="en-US" altLang="zh-CN" sz="2400" b="1" dirty="0" smtClean="0">
                <a:solidFill>
                  <a:srgbClr val="FF0000"/>
                </a:solidFill>
                <a:latin typeface="微软雅黑" panose="020B0503020204020204" pitchFamily="34" charset="-122"/>
                <a:ea typeface="微软雅黑" panose="020B0503020204020204" pitchFamily="34" charset="-122"/>
              </a:rPr>
              <a:t>dup2</a:t>
            </a:r>
            <a:r>
              <a:rPr lang="zh-CN" altLang="en-US" sz="2400" dirty="0" smtClean="0">
                <a:solidFill>
                  <a:srgbClr val="0000CC"/>
                </a:solidFill>
                <a:latin typeface="微软雅黑" panose="020B0503020204020204" pitchFamily="34" charset="-122"/>
                <a:ea typeface="微软雅黑" panose="020B0503020204020204" pitchFamily="34" charset="-122"/>
              </a:rPr>
              <a:t>系统调用，其中</a:t>
            </a:r>
            <a:r>
              <a:rPr lang="en-US" altLang="zh-CN" sz="2400" dirty="0" smtClean="0">
                <a:solidFill>
                  <a:srgbClr val="0000CC"/>
                </a:solidFill>
                <a:latin typeface="微软雅黑" panose="020B0503020204020204" pitchFamily="34" charset="-122"/>
                <a:ea typeface="微软雅黑" panose="020B0503020204020204" pitchFamily="34" charset="-122"/>
              </a:rPr>
              <a:t>dup</a:t>
            </a:r>
            <a:r>
              <a:rPr lang="zh-CN" altLang="en-US" sz="2400" dirty="0" smtClean="0">
                <a:solidFill>
                  <a:srgbClr val="0000CC"/>
                </a:solidFill>
                <a:latin typeface="微软雅黑" panose="020B0503020204020204" pitchFamily="34" charset="-122"/>
                <a:ea typeface="微软雅黑" panose="020B0503020204020204" pitchFamily="34" charset="-122"/>
              </a:rPr>
              <a:t>提供了复制文件描述符的方法，使我们能够通过两个或者更多个不同的文件描述符来访问同一个文件。这可以用于在文件的不同位置对数据进行读写。</a:t>
            </a:r>
            <a:endParaRPr lang="zh-CN" altLang="en-US" sz="2400" dirty="0" smtClean="0">
              <a:solidFill>
                <a:srgbClr val="0000CC"/>
              </a:solidFill>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F87C4FA9-2396-4F5C-BF2C-1617AADCFE45}" type="datetime10">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a:spLocks noChangeArrowheads="1"/>
          </p:cNvSpPr>
          <p:nvPr/>
        </p:nvSpPr>
        <p:spPr bwMode="auto">
          <a:xfrm>
            <a:off x="428595" y="428604"/>
            <a:ext cx="6516749" cy="563562"/>
          </a:xfrm>
          <a:prstGeom prst="rect">
            <a:avLst/>
          </a:prstGeom>
          <a:noFill/>
          <a:ln w="9525">
            <a:noFill/>
            <a:miter lim="800000"/>
          </a:ln>
          <a:effectLst/>
        </p:spPr>
        <p:txBody>
          <a:bodyPr anchor="ctr"/>
          <a:lstStyle/>
          <a:p>
            <a:r>
              <a:rPr lang="en-US" altLang="zh-CN" b="1" dirty="0">
                <a:solidFill>
                  <a:srgbClr val="0000CC"/>
                </a:solidFill>
                <a:latin typeface="微软雅黑" panose="020B0503020204020204" pitchFamily="34" charset="-122"/>
                <a:ea typeface="微软雅黑" panose="020B0503020204020204" pitchFamily="34" charset="-122"/>
              </a:rPr>
              <a:t>6.1.5 </a:t>
            </a:r>
            <a:r>
              <a:rPr lang="zh-CN" altLang="en-US" b="1" dirty="0">
                <a:solidFill>
                  <a:srgbClr val="0000CC"/>
                </a:solidFill>
                <a:latin typeface="微软雅黑" panose="020B0503020204020204" pitchFamily="34" charset="-122"/>
                <a:ea typeface="微软雅黑" panose="020B0503020204020204" pitchFamily="34" charset="-122"/>
              </a:rPr>
              <a:t>标准</a:t>
            </a:r>
            <a:r>
              <a:rPr lang="en-US" altLang="zh-CN" b="1" dirty="0">
                <a:solidFill>
                  <a:srgbClr val="0000CC"/>
                </a:solidFill>
                <a:latin typeface="微软雅黑" panose="020B0503020204020204" pitchFamily="34" charset="-122"/>
                <a:ea typeface="微软雅黑" panose="020B0503020204020204" pitchFamily="34" charset="-122"/>
              </a:rPr>
              <a:t>I/O</a:t>
            </a:r>
            <a:r>
              <a:rPr lang="zh-CN" altLang="en-US" b="1" dirty="0">
                <a:solidFill>
                  <a:srgbClr val="0000CC"/>
                </a:solidFill>
                <a:latin typeface="微软雅黑" panose="020B0503020204020204" pitchFamily="34" charset="-122"/>
                <a:ea typeface="微软雅黑" panose="020B0503020204020204" pitchFamily="34" charset="-122"/>
              </a:rPr>
              <a:t>库</a:t>
            </a:r>
            <a:endParaRPr lang="zh-CN" altLang="en-US" b="1" dirty="0">
              <a:solidFill>
                <a:srgbClr val="0000CC"/>
              </a:solidFill>
              <a:latin typeface="微软雅黑" panose="020B0503020204020204" pitchFamily="34" charset="-122"/>
              <a:ea typeface="微软雅黑" panose="020B0503020204020204" pitchFamily="34" charset="-122"/>
            </a:endParaRPr>
          </a:p>
        </p:txBody>
      </p:sp>
      <p:sp>
        <p:nvSpPr>
          <p:cNvPr id="5" name="矩形 4"/>
          <p:cNvSpPr/>
          <p:nvPr/>
        </p:nvSpPr>
        <p:spPr>
          <a:xfrm>
            <a:off x="781664" y="1114008"/>
            <a:ext cx="8155858" cy="5293757"/>
          </a:xfrm>
          <a:prstGeom prst="rect">
            <a:avLst/>
          </a:prstGeom>
        </p:spPr>
        <p:txBody>
          <a:bodyPr wrap="square">
            <a:spAutoFit/>
          </a:bodyPr>
          <a:lstStyle/>
          <a:p>
            <a:pPr marL="0" lvl="2" indent="457200">
              <a:spcBef>
                <a:spcPts val="600"/>
              </a:spcBef>
              <a:buFont typeface="Wingdings" panose="05000000000000000000" pitchFamily="2" charset="2"/>
              <a:buChar char="n"/>
            </a:pPr>
            <a:r>
              <a:rPr lang="en-US" altLang="zh-CN" sz="2400" b="1" dirty="0" err="1" smtClean="0">
                <a:solidFill>
                  <a:srgbClr val="FF0000"/>
                </a:solidFill>
                <a:latin typeface="微软雅黑" panose="020B0503020204020204" pitchFamily="34" charset="-122"/>
                <a:ea typeface="微软雅黑" panose="020B0503020204020204" pitchFamily="34" charset="-122"/>
              </a:rPr>
              <a:t>fopen</a:t>
            </a:r>
            <a:r>
              <a:rPr lang="zh-CN" altLang="en-US" sz="2400" b="1" dirty="0" smtClean="0">
                <a:solidFill>
                  <a:srgbClr val="FF0000"/>
                </a:solidFill>
                <a:latin typeface="微软雅黑" panose="020B0503020204020204" pitchFamily="34" charset="-122"/>
                <a:ea typeface="微软雅黑" panose="020B0503020204020204" pitchFamily="34" charset="-122"/>
              </a:rPr>
              <a:t>函数</a:t>
            </a:r>
            <a:r>
              <a:rPr lang="en-US" altLang="zh-CN" sz="2400" b="1" dirty="0" smtClean="0">
                <a:solidFill>
                  <a:srgbClr val="FF0000"/>
                </a:solidFill>
                <a:latin typeface="微软雅黑" panose="020B0503020204020204" pitchFamily="34" charset="-122"/>
                <a:ea typeface="微软雅黑" panose="020B0503020204020204" pitchFamily="34" charset="-122"/>
              </a:rPr>
              <a:t>: </a:t>
            </a:r>
            <a:endParaRPr lang="en-US" altLang="zh-CN" sz="2400" b="1" dirty="0" smtClean="0">
              <a:solidFill>
                <a:srgbClr val="FF0000"/>
              </a:solidFill>
              <a:latin typeface="微软雅黑" panose="020B0503020204020204" pitchFamily="34" charset="-122"/>
              <a:ea typeface="微软雅黑" panose="020B0503020204020204" pitchFamily="34" charset="-122"/>
            </a:endParaRPr>
          </a:p>
          <a:p>
            <a:pPr marL="0" lvl="2" indent="457200">
              <a:spcBef>
                <a:spcPts val="1200"/>
              </a:spcBef>
            </a:pPr>
            <a:r>
              <a:rPr lang="en-US" altLang="zh-CN" sz="2400" dirty="0" err="1" smtClean="0">
                <a:solidFill>
                  <a:srgbClr val="0000CC"/>
                </a:solidFill>
                <a:latin typeface="微软雅黑" panose="020B0503020204020204" pitchFamily="34" charset="-122"/>
                <a:ea typeface="微软雅黑" panose="020B0503020204020204" pitchFamily="34" charset="-122"/>
              </a:rPr>
              <a:t>fopen</a:t>
            </a:r>
            <a:r>
              <a:rPr lang="zh-CN" altLang="en-US" sz="2400" dirty="0" smtClean="0">
                <a:solidFill>
                  <a:srgbClr val="0000CC"/>
                </a:solidFill>
                <a:latin typeface="微软雅黑" panose="020B0503020204020204" pitchFamily="34" charset="-122"/>
                <a:ea typeface="微软雅黑" panose="020B0503020204020204" pitchFamily="34" charset="-122"/>
              </a:rPr>
              <a:t>函数类似于系统调用中的</a:t>
            </a:r>
            <a:r>
              <a:rPr lang="en-US" altLang="zh-CN" sz="2400" dirty="0" smtClean="0">
                <a:solidFill>
                  <a:srgbClr val="0000CC"/>
                </a:solidFill>
                <a:latin typeface="微软雅黑" panose="020B0503020204020204" pitchFamily="34" charset="-122"/>
                <a:ea typeface="微软雅黑" panose="020B0503020204020204" pitchFamily="34" charset="-122"/>
              </a:rPr>
              <a:t>open</a:t>
            </a:r>
            <a:r>
              <a:rPr lang="zh-CN" altLang="en-US" sz="2400" dirty="0" smtClean="0">
                <a:solidFill>
                  <a:srgbClr val="0000CC"/>
                </a:solidFill>
                <a:latin typeface="微软雅黑" panose="020B0503020204020204" pitchFamily="34" charset="-122"/>
                <a:ea typeface="微软雅黑" panose="020B0503020204020204" pitchFamily="34" charset="-122"/>
              </a:rPr>
              <a:t>函数。</a:t>
            </a:r>
            <a:endParaRPr lang="zh-CN" altLang="en-US" sz="2400" dirty="0" smtClean="0">
              <a:solidFill>
                <a:srgbClr val="0000CC"/>
              </a:solidFill>
              <a:latin typeface="微软雅黑" panose="020B0503020204020204" pitchFamily="34" charset="-122"/>
              <a:ea typeface="微软雅黑" panose="020B0503020204020204" pitchFamily="34" charset="-122"/>
            </a:endParaRPr>
          </a:p>
          <a:p>
            <a:pPr marL="0" lvl="2" indent="457200">
              <a:spcBef>
                <a:spcPts val="600"/>
              </a:spcBef>
              <a:buFont typeface="Wingdings" panose="05000000000000000000" pitchFamily="2" charset="2"/>
              <a:buChar char="n"/>
            </a:pPr>
            <a:r>
              <a:rPr lang="en-US" altLang="zh-CN" sz="2400" b="1" dirty="0" err="1" smtClean="0">
                <a:solidFill>
                  <a:srgbClr val="FF0000"/>
                </a:solidFill>
                <a:latin typeface="微软雅黑" panose="020B0503020204020204" pitchFamily="34" charset="-122"/>
                <a:ea typeface="微软雅黑" panose="020B0503020204020204" pitchFamily="34" charset="-122"/>
              </a:rPr>
              <a:t>fread</a:t>
            </a:r>
            <a:r>
              <a:rPr lang="en-US" altLang="zh-CN" sz="2400" b="1" dirty="0" smtClean="0">
                <a:solidFill>
                  <a:srgbClr val="FF0000"/>
                </a:solidFill>
                <a:latin typeface="微软雅黑" panose="020B0503020204020204" pitchFamily="34" charset="-122"/>
                <a:ea typeface="微软雅黑" panose="020B0503020204020204" pitchFamily="34" charset="-122"/>
              </a:rPr>
              <a:t>/</a:t>
            </a:r>
            <a:r>
              <a:rPr lang="en-US" altLang="zh-CN" sz="2400" b="1" dirty="0" err="1" smtClean="0">
                <a:solidFill>
                  <a:srgbClr val="FF0000"/>
                </a:solidFill>
                <a:latin typeface="微软雅黑" panose="020B0503020204020204" pitchFamily="34" charset="-122"/>
                <a:ea typeface="微软雅黑" panose="020B0503020204020204" pitchFamily="34" charset="-122"/>
              </a:rPr>
              <a:t>fwrite</a:t>
            </a:r>
            <a:r>
              <a:rPr lang="zh-CN" altLang="en-US" sz="2400" b="1" dirty="0" smtClean="0">
                <a:solidFill>
                  <a:srgbClr val="FF0000"/>
                </a:solidFill>
                <a:latin typeface="微软雅黑" panose="020B0503020204020204" pitchFamily="34" charset="-122"/>
                <a:ea typeface="微软雅黑" panose="020B0503020204020204" pitchFamily="34" charset="-122"/>
              </a:rPr>
              <a:t>函数</a:t>
            </a:r>
            <a:r>
              <a:rPr lang="en-US" altLang="zh-CN" sz="2400" b="1" dirty="0" smtClean="0">
                <a:solidFill>
                  <a:srgbClr val="FF0000"/>
                </a:solidFill>
                <a:latin typeface="微软雅黑" panose="020B0503020204020204" pitchFamily="34" charset="-122"/>
                <a:ea typeface="微软雅黑" panose="020B0503020204020204" pitchFamily="34" charset="-122"/>
              </a:rPr>
              <a:t>:</a:t>
            </a:r>
            <a:endParaRPr lang="en-US" altLang="zh-CN" sz="2400" b="1" dirty="0" smtClean="0">
              <a:solidFill>
                <a:srgbClr val="FF0000"/>
              </a:solidFill>
              <a:latin typeface="微软雅黑" panose="020B0503020204020204" pitchFamily="34" charset="-122"/>
              <a:ea typeface="微软雅黑" panose="020B0503020204020204" pitchFamily="34" charset="-122"/>
            </a:endParaRPr>
          </a:p>
          <a:p>
            <a:pPr marL="0" lvl="2" indent="457200">
              <a:spcBef>
                <a:spcPts val="1200"/>
              </a:spcBef>
            </a:pPr>
            <a:r>
              <a:rPr lang="en-US" altLang="zh-CN" sz="2400" dirty="0" smtClean="0">
                <a:solidFill>
                  <a:srgbClr val="C00000"/>
                </a:solidFill>
                <a:latin typeface="微软雅黑" panose="020B0503020204020204" pitchFamily="34" charset="-122"/>
                <a:ea typeface="微软雅黑" panose="020B0503020204020204" pitchFamily="34" charset="-122"/>
              </a:rPr>
              <a:t> </a:t>
            </a:r>
            <a:r>
              <a:rPr lang="en-US" altLang="zh-CN" sz="2400" dirty="0" err="1" smtClean="0">
                <a:solidFill>
                  <a:srgbClr val="0000CC"/>
                </a:solidFill>
                <a:latin typeface="微软雅黑" panose="020B0503020204020204" pitchFamily="34" charset="-122"/>
                <a:ea typeface="微软雅黑" panose="020B0503020204020204" pitchFamily="34" charset="-122"/>
              </a:rPr>
              <a:t>fread</a:t>
            </a:r>
            <a:r>
              <a:rPr lang="zh-CN" altLang="en-US" sz="2400" dirty="0" smtClean="0">
                <a:solidFill>
                  <a:srgbClr val="0000CC"/>
                </a:solidFill>
                <a:latin typeface="微软雅黑" panose="020B0503020204020204" pitchFamily="34" charset="-122"/>
                <a:ea typeface="微软雅黑" panose="020B0503020204020204" pitchFamily="34" charset="-122"/>
              </a:rPr>
              <a:t>函数从文件流中读取数据，对应于系统调用中的</a:t>
            </a:r>
            <a:r>
              <a:rPr lang="en-US" altLang="zh-CN" sz="2400" dirty="0" smtClean="0">
                <a:solidFill>
                  <a:srgbClr val="0000CC"/>
                </a:solidFill>
                <a:latin typeface="微软雅黑" panose="020B0503020204020204" pitchFamily="34" charset="-122"/>
                <a:ea typeface="微软雅黑" panose="020B0503020204020204" pitchFamily="34" charset="-122"/>
              </a:rPr>
              <a:t>read</a:t>
            </a:r>
            <a:r>
              <a:rPr lang="zh-CN" altLang="en-US" sz="2400" dirty="0" smtClean="0">
                <a:solidFill>
                  <a:srgbClr val="0000CC"/>
                </a:solidFill>
                <a:latin typeface="微软雅黑" panose="020B0503020204020204" pitchFamily="34" charset="-122"/>
                <a:ea typeface="微软雅黑" panose="020B0503020204020204" pitchFamily="34" charset="-122"/>
              </a:rPr>
              <a:t>；</a:t>
            </a:r>
            <a:r>
              <a:rPr lang="en-US" altLang="zh-CN" sz="2400" dirty="0" err="1" smtClean="0">
                <a:solidFill>
                  <a:srgbClr val="0000CC"/>
                </a:solidFill>
                <a:latin typeface="微软雅黑" panose="020B0503020204020204" pitchFamily="34" charset="-122"/>
                <a:ea typeface="微软雅黑" panose="020B0503020204020204" pitchFamily="34" charset="-122"/>
              </a:rPr>
              <a:t>fwrite</a:t>
            </a:r>
            <a:r>
              <a:rPr lang="zh-CN" altLang="en-US" sz="2400" dirty="0" smtClean="0">
                <a:solidFill>
                  <a:srgbClr val="0000CC"/>
                </a:solidFill>
                <a:latin typeface="微软雅黑" panose="020B0503020204020204" pitchFamily="34" charset="-122"/>
                <a:ea typeface="微软雅黑" panose="020B0503020204020204" pitchFamily="34" charset="-122"/>
              </a:rPr>
              <a:t>函数从文件流中写数据，对应于系统调用中的</a:t>
            </a:r>
            <a:r>
              <a:rPr lang="en-US" altLang="zh-CN" sz="2400" dirty="0" smtClean="0">
                <a:solidFill>
                  <a:srgbClr val="0000CC"/>
                </a:solidFill>
                <a:latin typeface="微软雅黑" panose="020B0503020204020204" pitchFamily="34" charset="-122"/>
                <a:ea typeface="微软雅黑" panose="020B0503020204020204" pitchFamily="34" charset="-122"/>
              </a:rPr>
              <a:t>write</a:t>
            </a:r>
            <a:endParaRPr lang="en-US" altLang="zh-CN" sz="2400" dirty="0" smtClean="0">
              <a:solidFill>
                <a:srgbClr val="0000CC"/>
              </a:solidFill>
              <a:latin typeface="微软雅黑" panose="020B0503020204020204" pitchFamily="34" charset="-122"/>
              <a:ea typeface="微软雅黑" panose="020B0503020204020204" pitchFamily="34" charset="-122"/>
            </a:endParaRPr>
          </a:p>
          <a:p>
            <a:pPr marL="0" lvl="2" indent="457200">
              <a:spcBef>
                <a:spcPts val="600"/>
              </a:spcBef>
              <a:buFont typeface="Wingdings" panose="05000000000000000000" pitchFamily="2" charset="2"/>
              <a:buChar char="n"/>
            </a:pPr>
            <a:r>
              <a:rPr lang="en-US" altLang="zh-CN" sz="2400" b="1" dirty="0" err="1" smtClean="0">
                <a:solidFill>
                  <a:srgbClr val="FF0000"/>
                </a:solidFill>
                <a:latin typeface="微软雅黑" panose="020B0503020204020204" pitchFamily="34" charset="-122"/>
                <a:ea typeface="微软雅黑" panose="020B0503020204020204" pitchFamily="34" charset="-122"/>
              </a:rPr>
              <a:t>fclose</a:t>
            </a:r>
            <a:r>
              <a:rPr lang="zh-CN" altLang="en-US" sz="2400" b="1" dirty="0" smtClean="0">
                <a:solidFill>
                  <a:srgbClr val="FF0000"/>
                </a:solidFill>
                <a:latin typeface="微软雅黑" panose="020B0503020204020204" pitchFamily="34" charset="-122"/>
                <a:ea typeface="微软雅黑" panose="020B0503020204020204" pitchFamily="34" charset="-122"/>
              </a:rPr>
              <a:t>函数</a:t>
            </a:r>
            <a:r>
              <a:rPr lang="en-US" altLang="zh-CN" sz="2400" b="1" dirty="0" smtClean="0">
                <a:solidFill>
                  <a:srgbClr val="FF0000"/>
                </a:solidFill>
                <a:latin typeface="微软雅黑" panose="020B0503020204020204" pitchFamily="34" charset="-122"/>
                <a:ea typeface="微软雅黑" panose="020B0503020204020204" pitchFamily="34" charset="-122"/>
              </a:rPr>
              <a:t>: </a:t>
            </a:r>
            <a:endParaRPr lang="en-US" altLang="zh-CN" sz="2400" b="1" dirty="0" smtClean="0">
              <a:solidFill>
                <a:srgbClr val="FF0000"/>
              </a:solidFill>
              <a:latin typeface="微软雅黑" panose="020B0503020204020204" pitchFamily="34" charset="-122"/>
              <a:ea typeface="微软雅黑" panose="020B0503020204020204" pitchFamily="34" charset="-122"/>
            </a:endParaRPr>
          </a:p>
          <a:p>
            <a:pPr marL="0" lvl="2" indent="457200">
              <a:spcBef>
                <a:spcPts val="1200"/>
              </a:spcBef>
            </a:pPr>
            <a:r>
              <a:rPr lang="en-US" altLang="zh-CN" sz="2400" dirty="0" err="1" smtClean="0">
                <a:solidFill>
                  <a:srgbClr val="0000CC"/>
                </a:solidFill>
                <a:latin typeface="微软雅黑" panose="020B0503020204020204" pitchFamily="34" charset="-122"/>
                <a:ea typeface="微软雅黑" panose="020B0503020204020204" pitchFamily="34" charset="-122"/>
              </a:rPr>
              <a:t>fclose</a:t>
            </a:r>
            <a:r>
              <a:rPr lang="zh-CN" altLang="en-US" sz="2400" dirty="0" smtClean="0">
                <a:solidFill>
                  <a:srgbClr val="0000CC"/>
                </a:solidFill>
                <a:latin typeface="微软雅黑" panose="020B0503020204020204" pitchFamily="34" charset="-122"/>
                <a:ea typeface="微软雅黑" panose="020B0503020204020204" pitchFamily="34" charset="-122"/>
              </a:rPr>
              <a:t>函数关闭指定的文件流</a:t>
            </a:r>
            <a:r>
              <a:rPr lang="en-US" altLang="zh-CN" sz="2400" dirty="0" smtClean="0">
                <a:solidFill>
                  <a:srgbClr val="0000CC"/>
                </a:solidFill>
                <a:latin typeface="微软雅黑" panose="020B0503020204020204" pitchFamily="34" charset="-122"/>
                <a:ea typeface="微软雅黑" panose="020B0503020204020204" pitchFamily="34" charset="-122"/>
              </a:rPr>
              <a:t>stream</a:t>
            </a:r>
            <a:r>
              <a:rPr lang="zh-CN" altLang="en-US" sz="2400" dirty="0" smtClean="0">
                <a:solidFill>
                  <a:srgbClr val="0000CC"/>
                </a:solidFill>
                <a:latin typeface="微软雅黑" panose="020B0503020204020204" pitchFamily="34" charset="-122"/>
                <a:ea typeface="微软雅黑" panose="020B0503020204020204" pitchFamily="34" charset="-122"/>
              </a:rPr>
              <a:t>，使用</a:t>
            </a:r>
            <a:r>
              <a:rPr lang="en-US" altLang="zh-CN" sz="2400" dirty="0" err="1" smtClean="0">
                <a:solidFill>
                  <a:srgbClr val="0000CC"/>
                </a:solidFill>
                <a:latin typeface="微软雅黑" panose="020B0503020204020204" pitchFamily="34" charset="-122"/>
                <a:ea typeface="微软雅黑" panose="020B0503020204020204" pitchFamily="34" charset="-122"/>
              </a:rPr>
              <a:t>fclose</a:t>
            </a:r>
            <a:r>
              <a:rPr lang="en-US" altLang="zh-CN" sz="2400" dirty="0" smtClean="0">
                <a:solidFill>
                  <a:srgbClr val="0000CC"/>
                </a:solidFill>
                <a:latin typeface="微软雅黑" panose="020B0503020204020204" pitchFamily="34" charset="-122"/>
                <a:ea typeface="微软雅黑" panose="020B0503020204020204" pitchFamily="34" charset="-122"/>
              </a:rPr>
              <a:t>()</a:t>
            </a:r>
            <a:r>
              <a:rPr lang="zh-CN" altLang="en-US" sz="2400" dirty="0" smtClean="0">
                <a:solidFill>
                  <a:srgbClr val="0000CC"/>
                </a:solidFill>
                <a:latin typeface="微软雅黑" panose="020B0503020204020204" pitchFamily="34" charset="-122"/>
                <a:ea typeface="微软雅黑" panose="020B0503020204020204" pitchFamily="34" charset="-122"/>
              </a:rPr>
              <a:t>函数就可以把缓冲区内最后剩余的数据输出到内核缓冲区，并释放文件指针和有关的缓冲区。</a:t>
            </a:r>
            <a:endParaRPr lang="zh-CN" altLang="en-US" sz="2400" dirty="0" smtClean="0">
              <a:solidFill>
                <a:srgbClr val="0000CC"/>
              </a:solidFill>
              <a:latin typeface="微软雅黑" panose="020B0503020204020204" pitchFamily="34" charset="-122"/>
              <a:ea typeface="微软雅黑" panose="020B0503020204020204" pitchFamily="34" charset="-122"/>
            </a:endParaRPr>
          </a:p>
          <a:p>
            <a:pPr marL="0" lvl="2" indent="457200">
              <a:spcBef>
                <a:spcPts val="600"/>
              </a:spcBef>
              <a:buFont typeface="Wingdings" panose="05000000000000000000" pitchFamily="2" charset="2"/>
              <a:buChar char="n"/>
            </a:pPr>
            <a:r>
              <a:rPr lang="en-US" altLang="zh-CN" sz="2400" b="1" dirty="0" err="1" smtClean="0">
                <a:solidFill>
                  <a:srgbClr val="FF0000"/>
                </a:solidFill>
                <a:latin typeface="微软雅黑" panose="020B0503020204020204" pitchFamily="34" charset="-122"/>
                <a:ea typeface="微软雅黑" panose="020B0503020204020204" pitchFamily="34" charset="-122"/>
              </a:rPr>
              <a:t>fflush</a:t>
            </a:r>
            <a:r>
              <a:rPr lang="zh-CN" altLang="en-US" sz="2400" b="1" dirty="0" smtClean="0">
                <a:solidFill>
                  <a:srgbClr val="FF0000"/>
                </a:solidFill>
                <a:latin typeface="微软雅黑" panose="020B0503020204020204" pitchFamily="34" charset="-122"/>
                <a:ea typeface="微软雅黑" panose="020B0503020204020204" pitchFamily="34" charset="-122"/>
              </a:rPr>
              <a:t>函数</a:t>
            </a:r>
            <a:r>
              <a:rPr lang="en-US" altLang="zh-CN" sz="2400" b="1" dirty="0" smtClean="0">
                <a:solidFill>
                  <a:srgbClr val="FF0000"/>
                </a:solidFill>
                <a:latin typeface="微软雅黑" panose="020B0503020204020204" pitchFamily="34" charset="-122"/>
                <a:ea typeface="微软雅黑" panose="020B0503020204020204" pitchFamily="34" charset="-122"/>
              </a:rPr>
              <a:t>: </a:t>
            </a:r>
            <a:endParaRPr lang="en-US" altLang="zh-CN" sz="2400" b="1" dirty="0" smtClean="0">
              <a:solidFill>
                <a:srgbClr val="FF0000"/>
              </a:solidFill>
              <a:latin typeface="微软雅黑" panose="020B0503020204020204" pitchFamily="34" charset="-122"/>
              <a:ea typeface="微软雅黑" panose="020B0503020204020204" pitchFamily="34" charset="-122"/>
            </a:endParaRPr>
          </a:p>
          <a:p>
            <a:pPr marL="0" lvl="2" indent="457200">
              <a:spcBef>
                <a:spcPts val="600"/>
              </a:spcBef>
            </a:pPr>
            <a:r>
              <a:rPr lang="zh-CN" altLang="en-US" sz="2400" dirty="0" smtClean="0">
                <a:solidFill>
                  <a:srgbClr val="0000CC"/>
                </a:solidFill>
                <a:latin typeface="微软雅黑" panose="020B0503020204020204" pitchFamily="34" charset="-122"/>
                <a:ea typeface="微软雅黑" panose="020B0503020204020204" pitchFamily="34" charset="-122"/>
              </a:rPr>
              <a:t>用来强制将缓冲区中的内容写入文件。</a:t>
            </a:r>
            <a:endParaRPr lang="zh-CN" altLang="en-US" sz="2400" dirty="0" smtClean="0">
              <a:solidFill>
                <a:srgbClr val="0000CC"/>
              </a:solidFill>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1F193883-36D4-4B83-A730-827B32CDE555}" type="datetime10">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a:spLocks noChangeArrowheads="1"/>
          </p:cNvSpPr>
          <p:nvPr/>
        </p:nvSpPr>
        <p:spPr bwMode="auto">
          <a:xfrm>
            <a:off x="428595" y="428604"/>
            <a:ext cx="6516749" cy="563562"/>
          </a:xfrm>
          <a:prstGeom prst="rect">
            <a:avLst/>
          </a:prstGeom>
          <a:noFill/>
          <a:ln w="9525">
            <a:noFill/>
            <a:miter lim="800000"/>
          </a:ln>
          <a:effectLst/>
        </p:spPr>
        <p:txBody>
          <a:bodyPr anchor="ctr"/>
          <a:lstStyle/>
          <a:p>
            <a:r>
              <a:rPr lang="en-US" altLang="zh-CN" b="1" dirty="0">
                <a:solidFill>
                  <a:srgbClr val="0000CC"/>
                </a:solidFill>
                <a:latin typeface="微软雅黑" panose="020B0503020204020204" pitchFamily="34" charset="-122"/>
                <a:ea typeface="微软雅黑" panose="020B0503020204020204" pitchFamily="34" charset="-122"/>
              </a:rPr>
              <a:t>6.1.6 </a:t>
            </a:r>
            <a:r>
              <a:rPr lang="zh-CN" altLang="en-US" b="1" dirty="0">
                <a:solidFill>
                  <a:srgbClr val="0000CC"/>
                </a:solidFill>
                <a:latin typeface="微软雅黑" panose="020B0503020204020204" pitchFamily="34" charset="-122"/>
                <a:ea typeface="微软雅黑" panose="020B0503020204020204" pitchFamily="34" charset="-122"/>
              </a:rPr>
              <a:t>系统调用与库函数调用</a:t>
            </a:r>
            <a:endParaRPr lang="zh-CN" altLang="en-US" b="1" dirty="0">
              <a:solidFill>
                <a:srgbClr val="0000CC"/>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nvGraphicFramePr>
        <p:xfrm>
          <a:off x="263463" y="1400214"/>
          <a:ext cx="8544044" cy="5025695"/>
        </p:xfrm>
        <a:graphic>
          <a:graphicData uri="http://schemas.openxmlformats.org/drawingml/2006/table">
            <a:tbl>
              <a:tblPr/>
              <a:tblGrid>
                <a:gridCol w="4272022"/>
                <a:gridCol w="4272022"/>
              </a:tblGrid>
              <a:tr h="325120">
                <a:tc>
                  <a:txBody>
                    <a:bodyPr/>
                    <a:lstStyle/>
                    <a:p>
                      <a:pPr algn="ctr" latinLnBrk="1"/>
                      <a:r>
                        <a:rPr lang="zh-CN" altLang="en-US" sz="2000" b="1" dirty="0" smtClean="0">
                          <a:solidFill>
                            <a:srgbClr val="0000CC"/>
                          </a:solidFill>
                          <a:latin typeface="+mn-ea"/>
                          <a:ea typeface="+mn-ea"/>
                        </a:rPr>
                        <a:t>库函数调用</a:t>
                      </a:r>
                      <a:endParaRPr lang="zh-CN" altLang="en-US" sz="2000" b="1" dirty="0">
                        <a:solidFill>
                          <a:srgbClr val="0000CC"/>
                        </a:solidFill>
                        <a:latin typeface="+mn-ea"/>
                        <a:ea typeface="+mn-ea"/>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EE"/>
                    </a:solidFill>
                  </a:tcPr>
                </a:tc>
                <a:tc>
                  <a:txBody>
                    <a:bodyPr/>
                    <a:lstStyle/>
                    <a:p>
                      <a:pPr algn="ctr" latinLnBrk="1"/>
                      <a:r>
                        <a:rPr lang="zh-CN" altLang="en-US" sz="2000" b="1" dirty="0" smtClean="0">
                          <a:solidFill>
                            <a:srgbClr val="0000CC"/>
                          </a:solidFill>
                          <a:latin typeface="+mn-ea"/>
                          <a:ea typeface="+mn-ea"/>
                        </a:rPr>
                        <a:t>系统</a:t>
                      </a:r>
                      <a:r>
                        <a:rPr lang="zh-CN" altLang="en-US" sz="2000" b="1" dirty="0">
                          <a:solidFill>
                            <a:srgbClr val="0000CC"/>
                          </a:solidFill>
                          <a:latin typeface="+mn-ea"/>
                          <a:ea typeface="+mn-ea"/>
                        </a:rPr>
                        <a:t>调用</a:t>
                      </a:r>
                      <a:endParaRPr lang="zh-CN" altLang="en-US" sz="2000" b="1" dirty="0">
                        <a:solidFill>
                          <a:srgbClr val="0000CC"/>
                        </a:solidFill>
                        <a:latin typeface="+mn-ea"/>
                        <a:ea typeface="+mn-ea"/>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EEEEE"/>
                    </a:solidFill>
                  </a:tcPr>
                </a:tc>
              </a:tr>
              <a:tr h="717855">
                <a:tc>
                  <a:txBody>
                    <a:bodyPr/>
                    <a:lstStyle/>
                    <a:p>
                      <a:pPr latinLnBrk="1"/>
                      <a:r>
                        <a:rPr lang="zh-CN" altLang="en-US" sz="2000" b="1" dirty="0" smtClean="0">
                          <a:solidFill>
                            <a:srgbClr val="FF0000"/>
                          </a:solidFill>
                          <a:latin typeface="+mn-ea"/>
                          <a:ea typeface="+mn-ea"/>
                        </a:rPr>
                        <a:t>在</a:t>
                      </a:r>
                      <a:r>
                        <a:rPr lang="zh-CN" altLang="en-US" sz="2000" b="1" dirty="0">
                          <a:solidFill>
                            <a:srgbClr val="FF0000"/>
                          </a:solidFill>
                          <a:latin typeface="+mn-ea"/>
                          <a:ea typeface="+mn-ea"/>
                        </a:rPr>
                        <a:t>所有的</a:t>
                      </a:r>
                      <a:r>
                        <a:rPr lang="en-US" altLang="zh-CN" sz="2000" b="1" dirty="0">
                          <a:solidFill>
                            <a:srgbClr val="FF0000"/>
                          </a:solidFill>
                          <a:latin typeface="+mn-ea"/>
                          <a:ea typeface="+mn-ea"/>
                        </a:rPr>
                        <a:t>ANSI C</a:t>
                      </a:r>
                      <a:r>
                        <a:rPr lang="zh-CN" altLang="en-US" sz="2000" b="1" dirty="0">
                          <a:solidFill>
                            <a:srgbClr val="FF0000"/>
                          </a:solidFill>
                          <a:latin typeface="+mn-ea"/>
                          <a:ea typeface="+mn-ea"/>
                        </a:rPr>
                        <a:t>编译器版本中，</a:t>
                      </a:r>
                      <a:r>
                        <a:rPr lang="en-US" altLang="zh-CN" sz="2000" b="1" dirty="0">
                          <a:solidFill>
                            <a:srgbClr val="FF0000"/>
                          </a:solidFill>
                          <a:latin typeface="+mn-ea"/>
                          <a:ea typeface="+mn-ea"/>
                        </a:rPr>
                        <a:t>C</a:t>
                      </a:r>
                      <a:r>
                        <a:rPr lang="zh-CN" altLang="en-US" sz="2000" b="1" dirty="0">
                          <a:solidFill>
                            <a:srgbClr val="FF0000"/>
                          </a:solidFill>
                          <a:latin typeface="+mn-ea"/>
                          <a:ea typeface="+mn-ea"/>
                        </a:rPr>
                        <a:t>库函数是相同的</a:t>
                      </a:r>
                      <a:endParaRPr lang="zh-CN" altLang="en-US" sz="2000" b="1" dirty="0">
                        <a:solidFill>
                          <a:srgbClr val="FF0000"/>
                        </a:solidFill>
                        <a:latin typeface="+mn-ea"/>
                        <a:ea typeface="+mn-ea"/>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EEEEE"/>
                    </a:solidFill>
                  </a:tcPr>
                </a:tc>
                <a:tc>
                  <a:txBody>
                    <a:bodyPr/>
                    <a:lstStyle/>
                    <a:p>
                      <a:pPr latinLnBrk="1"/>
                      <a:r>
                        <a:rPr lang="zh-CN" altLang="en-US" sz="2000" b="1" dirty="0" smtClean="0">
                          <a:solidFill>
                            <a:srgbClr val="FF0000"/>
                          </a:solidFill>
                          <a:latin typeface="+mn-ea"/>
                          <a:ea typeface="+mn-ea"/>
                        </a:rPr>
                        <a:t>各个</a:t>
                      </a:r>
                      <a:r>
                        <a:rPr lang="zh-CN" altLang="en-US" sz="2000" b="1" dirty="0">
                          <a:solidFill>
                            <a:srgbClr val="FF0000"/>
                          </a:solidFill>
                          <a:latin typeface="+mn-ea"/>
                          <a:ea typeface="+mn-ea"/>
                        </a:rPr>
                        <a:t>操作系统的系统调用是不同的</a:t>
                      </a:r>
                      <a:endParaRPr lang="zh-CN" altLang="en-US" sz="2000" b="1" dirty="0">
                        <a:solidFill>
                          <a:srgbClr val="FF0000"/>
                        </a:solidFill>
                        <a:latin typeface="+mn-ea"/>
                        <a:ea typeface="+mn-ea"/>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EEEEE"/>
                    </a:solidFill>
                  </a:tcPr>
                </a:tc>
              </a:tr>
              <a:tr h="487680">
                <a:tc>
                  <a:txBody>
                    <a:bodyPr/>
                    <a:lstStyle/>
                    <a:p>
                      <a:pPr latinLnBrk="1"/>
                      <a:r>
                        <a:rPr lang="zh-CN" altLang="en-US" sz="2000" b="1" dirty="0" smtClean="0">
                          <a:solidFill>
                            <a:srgbClr val="0000CC"/>
                          </a:solidFill>
                          <a:latin typeface="+mn-ea"/>
                          <a:ea typeface="+mn-ea"/>
                        </a:rPr>
                        <a:t>它</a:t>
                      </a:r>
                      <a:r>
                        <a:rPr lang="zh-CN" altLang="en-US" sz="2000" b="1" dirty="0">
                          <a:solidFill>
                            <a:srgbClr val="0000CC"/>
                          </a:solidFill>
                          <a:latin typeface="+mn-ea"/>
                          <a:ea typeface="+mn-ea"/>
                        </a:rPr>
                        <a:t>调用函数库中的一段程序（或</a:t>
                      </a:r>
                      <a:r>
                        <a:rPr lang="zh-CN" altLang="en-US" sz="2000" b="1" dirty="0" smtClean="0">
                          <a:solidFill>
                            <a:srgbClr val="0000CC"/>
                          </a:solidFill>
                          <a:latin typeface="+mn-ea"/>
                          <a:ea typeface="+mn-ea"/>
                        </a:rPr>
                        <a:t>函数）</a:t>
                      </a:r>
                      <a:endParaRPr lang="zh-CN" altLang="en-US" sz="2000" b="1" dirty="0">
                        <a:solidFill>
                          <a:srgbClr val="0000CC"/>
                        </a:solidFill>
                        <a:latin typeface="+mn-ea"/>
                        <a:ea typeface="+mn-ea"/>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EEEEE"/>
                    </a:solidFill>
                  </a:tcPr>
                </a:tc>
                <a:tc>
                  <a:txBody>
                    <a:bodyPr/>
                    <a:lstStyle/>
                    <a:p>
                      <a:pPr latinLnBrk="1"/>
                      <a:r>
                        <a:rPr lang="zh-CN" altLang="en-US" sz="2000" b="1" dirty="0" smtClean="0">
                          <a:solidFill>
                            <a:srgbClr val="0000CC"/>
                          </a:solidFill>
                          <a:latin typeface="+mn-ea"/>
                          <a:ea typeface="+mn-ea"/>
                        </a:rPr>
                        <a:t>它</a:t>
                      </a:r>
                      <a:r>
                        <a:rPr lang="zh-CN" altLang="en-US" sz="2000" b="1" dirty="0">
                          <a:solidFill>
                            <a:srgbClr val="0000CC"/>
                          </a:solidFill>
                          <a:latin typeface="+mn-ea"/>
                          <a:ea typeface="+mn-ea"/>
                        </a:rPr>
                        <a:t>调用系统内核的服务</a:t>
                      </a:r>
                      <a:endParaRPr lang="zh-CN" altLang="en-US" sz="2000" b="1" dirty="0">
                        <a:solidFill>
                          <a:srgbClr val="0000CC"/>
                        </a:solidFill>
                        <a:latin typeface="+mn-ea"/>
                        <a:ea typeface="+mn-ea"/>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EEEEE"/>
                    </a:solidFill>
                  </a:tcPr>
                </a:tc>
              </a:tr>
              <a:tr h="325120">
                <a:tc>
                  <a:txBody>
                    <a:bodyPr/>
                    <a:lstStyle/>
                    <a:p>
                      <a:pPr latinLnBrk="1"/>
                      <a:r>
                        <a:rPr lang="zh-CN" altLang="en-US" sz="2000" b="1" dirty="0" smtClean="0">
                          <a:solidFill>
                            <a:srgbClr val="0000CC"/>
                          </a:solidFill>
                          <a:latin typeface="+mn-ea"/>
                          <a:ea typeface="+mn-ea"/>
                        </a:rPr>
                        <a:t>与</a:t>
                      </a:r>
                      <a:r>
                        <a:rPr lang="zh-CN" altLang="en-US" sz="2000" b="1" dirty="0">
                          <a:solidFill>
                            <a:srgbClr val="0000CC"/>
                          </a:solidFill>
                          <a:latin typeface="+mn-ea"/>
                          <a:ea typeface="+mn-ea"/>
                        </a:rPr>
                        <a:t>用户程序相联系</a:t>
                      </a:r>
                      <a:endParaRPr lang="zh-CN" altLang="en-US" sz="2000" b="1" dirty="0">
                        <a:solidFill>
                          <a:srgbClr val="0000CC"/>
                        </a:solidFill>
                        <a:latin typeface="+mn-ea"/>
                        <a:ea typeface="+mn-ea"/>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EEEEE"/>
                    </a:solidFill>
                  </a:tcPr>
                </a:tc>
                <a:tc>
                  <a:txBody>
                    <a:bodyPr/>
                    <a:lstStyle/>
                    <a:p>
                      <a:pPr latinLnBrk="1"/>
                      <a:r>
                        <a:rPr lang="zh-CN" altLang="en-US" sz="2000" b="1" dirty="0" smtClean="0">
                          <a:solidFill>
                            <a:srgbClr val="0000CC"/>
                          </a:solidFill>
                          <a:latin typeface="+mn-ea"/>
                          <a:ea typeface="+mn-ea"/>
                        </a:rPr>
                        <a:t>是</a:t>
                      </a:r>
                      <a:r>
                        <a:rPr lang="zh-CN" altLang="en-US" sz="2000" b="1" dirty="0">
                          <a:solidFill>
                            <a:srgbClr val="0000CC"/>
                          </a:solidFill>
                          <a:latin typeface="+mn-ea"/>
                          <a:ea typeface="+mn-ea"/>
                        </a:rPr>
                        <a:t>操作系统的一个入口点</a:t>
                      </a:r>
                      <a:endParaRPr lang="zh-CN" altLang="en-US" sz="2000" b="1" dirty="0">
                        <a:solidFill>
                          <a:srgbClr val="0000CC"/>
                        </a:solidFill>
                        <a:latin typeface="+mn-ea"/>
                        <a:ea typeface="+mn-ea"/>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EEEEE"/>
                    </a:solidFill>
                  </a:tcPr>
                </a:tc>
              </a:tr>
              <a:tr h="325120">
                <a:tc>
                  <a:txBody>
                    <a:bodyPr/>
                    <a:lstStyle/>
                    <a:p>
                      <a:pPr latinLnBrk="1"/>
                      <a:r>
                        <a:rPr lang="zh-CN" altLang="en-US" sz="2000" b="1" dirty="0" smtClean="0">
                          <a:solidFill>
                            <a:srgbClr val="FF0000"/>
                          </a:solidFill>
                          <a:latin typeface="+mn-ea"/>
                          <a:ea typeface="+mn-ea"/>
                        </a:rPr>
                        <a:t>在</a:t>
                      </a:r>
                      <a:r>
                        <a:rPr lang="zh-CN" altLang="en-US" sz="2000" b="1" dirty="0">
                          <a:solidFill>
                            <a:srgbClr val="FF0000"/>
                          </a:solidFill>
                          <a:latin typeface="+mn-ea"/>
                          <a:ea typeface="+mn-ea"/>
                        </a:rPr>
                        <a:t>用户地址空间执行</a:t>
                      </a:r>
                      <a:endParaRPr lang="zh-CN" altLang="en-US" sz="2000" b="1" dirty="0">
                        <a:solidFill>
                          <a:srgbClr val="FF0000"/>
                        </a:solidFill>
                        <a:latin typeface="+mn-ea"/>
                        <a:ea typeface="+mn-ea"/>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EEEEE"/>
                    </a:solidFill>
                  </a:tcPr>
                </a:tc>
                <a:tc>
                  <a:txBody>
                    <a:bodyPr/>
                    <a:lstStyle/>
                    <a:p>
                      <a:pPr latinLnBrk="1"/>
                      <a:r>
                        <a:rPr lang="zh-CN" altLang="en-US" sz="2000" b="1" dirty="0" smtClean="0">
                          <a:solidFill>
                            <a:srgbClr val="FF0000"/>
                          </a:solidFill>
                          <a:latin typeface="+mn-ea"/>
                          <a:ea typeface="+mn-ea"/>
                        </a:rPr>
                        <a:t>在</a:t>
                      </a:r>
                      <a:r>
                        <a:rPr lang="zh-CN" altLang="en-US" sz="2000" b="1" dirty="0">
                          <a:solidFill>
                            <a:srgbClr val="FF0000"/>
                          </a:solidFill>
                          <a:latin typeface="+mn-ea"/>
                          <a:ea typeface="+mn-ea"/>
                        </a:rPr>
                        <a:t>内核地址空间执行</a:t>
                      </a:r>
                      <a:endParaRPr lang="zh-CN" altLang="en-US" sz="2000" b="1" dirty="0">
                        <a:solidFill>
                          <a:srgbClr val="FF0000"/>
                        </a:solidFill>
                        <a:latin typeface="+mn-ea"/>
                        <a:ea typeface="+mn-ea"/>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EEEEE"/>
                    </a:solidFill>
                  </a:tcPr>
                </a:tc>
              </a:tr>
              <a:tr h="487680">
                <a:tc>
                  <a:txBody>
                    <a:bodyPr/>
                    <a:lstStyle/>
                    <a:p>
                      <a:pPr latinLnBrk="1"/>
                      <a:r>
                        <a:rPr lang="zh-CN" altLang="en-US" sz="2000" b="1" dirty="0" smtClean="0">
                          <a:solidFill>
                            <a:srgbClr val="0000CC"/>
                          </a:solidFill>
                          <a:latin typeface="+mn-ea"/>
                          <a:ea typeface="+mn-ea"/>
                        </a:rPr>
                        <a:t>它</a:t>
                      </a:r>
                      <a:r>
                        <a:rPr lang="zh-CN" altLang="en-US" sz="2000" b="1" dirty="0">
                          <a:solidFill>
                            <a:srgbClr val="0000CC"/>
                          </a:solidFill>
                          <a:latin typeface="+mn-ea"/>
                          <a:ea typeface="+mn-ea"/>
                        </a:rPr>
                        <a:t>的运行时间属于“用户时间”</a:t>
                      </a:r>
                      <a:endParaRPr lang="zh-CN" altLang="en-US" sz="2000" b="1" dirty="0">
                        <a:solidFill>
                          <a:srgbClr val="0000CC"/>
                        </a:solidFill>
                        <a:latin typeface="+mn-ea"/>
                        <a:ea typeface="+mn-ea"/>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EEEEE"/>
                    </a:solidFill>
                  </a:tcPr>
                </a:tc>
                <a:tc>
                  <a:txBody>
                    <a:bodyPr/>
                    <a:lstStyle/>
                    <a:p>
                      <a:pPr latinLnBrk="1"/>
                      <a:r>
                        <a:rPr lang="zh-CN" altLang="en-US" sz="2000" b="1" dirty="0" smtClean="0">
                          <a:solidFill>
                            <a:srgbClr val="0000CC"/>
                          </a:solidFill>
                          <a:latin typeface="+mn-ea"/>
                          <a:ea typeface="+mn-ea"/>
                        </a:rPr>
                        <a:t>它</a:t>
                      </a:r>
                      <a:r>
                        <a:rPr lang="zh-CN" altLang="en-US" sz="2000" b="1" dirty="0">
                          <a:solidFill>
                            <a:srgbClr val="0000CC"/>
                          </a:solidFill>
                          <a:latin typeface="+mn-ea"/>
                          <a:ea typeface="+mn-ea"/>
                        </a:rPr>
                        <a:t>的运行时间属于“系统”时间</a:t>
                      </a:r>
                      <a:endParaRPr lang="zh-CN" altLang="en-US" sz="2000" b="1" dirty="0">
                        <a:solidFill>
                          <a:srgbClr val="0000CC"/>
                        </a:solidFill>
                        <a:latin typeface="+mn-ea"/>
                        <a:ea typeface="+mn-ea"/>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EEEEE"/>
                    </a:solidFill>
                  </a:tcPr>
                </a:tc>
              </a:tr>
              <a:tr h="650240">
                <a:tc>
                  <a:txBody>
                    <a:bodyPr/>
                    <a:lstStyle/>
                    <a:p>
                      <a:pPr latinLnBrk="1"/>
                      <a:r>
                        <a:rPr lang="zh-CN" altLang="en-US" sz="2000" b="1" dirty="0" smtClean="0">
                          <a:solidFill>
                            <a:srgbClr val="0000CC"/>
                          </a:solidFill>
                          <a:latin typeface="+mn-ea"/>
                          <a:ea typeface="+mn-ea"/>
                        </a:rPr>
                        <a:t>属于</a:t>
                      </a:r>
                      <a:r>
                        <a:rPr lang="zh-CN" altLang="en-US" sz="2000" b="1" dirty="0">
                          <a:solidFill>
                            <a:srgbClr val="0000CC"/>
                          </a:solidFill>
                          <a:latin typeface="+mn-ea"/>
                          <a:ea typeface="+mn-ea"/>
                        </a:rPr>
                        <a:t>过程调用，调用开销较小</a:t>
                      </a:r>
                      <a:endParaRPr lang="zh-CN" altLang="en-US" sz="2000" b="1" dirty="0">
                        <a:solidFill>
                          <a:srgbClr val="0000CC"/>
                        </a:solidFill>
                        <a:latin typeface="+mn-ea"/>
                        <a:ea typeface="+mn-ea"/>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EEEEE"/>
                    </a:solidFill>
                  </a:tcPr>
                </a:tc>
                <a:tc>
                  <a:txBody>
                    <a:bodyPr/>
                    <a:lstStyle/>
                    <a:p>
                      <a:pPr latinLnBrk="1"/>
                      <a:r>
                        <a:rPr lang="zh-CN" altLang="en-US" sz="2000" b="1" dirty="0" smtClean="0">
                          <a:solidFill>
                            <a:srgbClr val="0000CC"/>
                          </a:solidFill>
                          <a:latin typeface="+mn-ea"/>
                          <a:ea typeface="+mn-ea"/>
                        </a:rPr>
                        <a:t>需要</a:t>
                      </a:r>
                      <a:r>
                        <a:rPr lang="zh-CN" altLang="en-US" sz="2000" b="1" dirty="0">
                          <a:solidFill>
                            <a:srgbClr val="0000CC"/>
                          </a:solidFill>
                          <a:latin typeface="+mn-ea"/>
                          <a:ea typeface="+mn-ea"/>
                        </a:rPr>
                        <a:t>在用户空间和内核上下文环境间切换，开销较大</a:t>
                      </a:r>
                      <a:endParaRPr lang="zh-CN" altLang="en-US" sz="2000" b="1" dirty="0">
                        <a:solidFill>
                          <a:srgbClr val="0000CC"/>
                        </a:solidFill>
                        <a:latin typeface="+mn-ea"/>
                        <a:ea typeface="+mn-ea"/>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EEEEE"/>
                    </a:solidFill>
                  </a:tcPr>
                </a:tc>
              </a:tr>
              <a:tr h="487680">
                <a:tc>
                  <a:txBody>
                    <a:bodyPr/>
                    <a:lstStyle/>
                    <a:p>
                      <a:pPr latinLnBrk="1"/>
                      <a:r>
                        <a:rPr lang="zh-CN" altLang="en-US" sz="2000" b="1" dirty="0" smtClean="0">
                          <a:solidFill>
                            <a:srgbClr val="0000CC"/>
                          </a:solidFill>
                          <a:latin typeface="+mn-ea"/>
                          <a:ea typeface="+mn-ea"/>
                        </a:rPr>
                        <a:t>在</a:t>
                      </a:r>
                      <a:r>
                        <a:rPr lang="en-US" altLang="zh-CN" sz="2000" b="1" dirty="0">
                          <a:solidFill>
                            <a:srgbClr val="0000CC"/>
                          </a:solidFill>
                          <a:latin typeface="+mn-ea"/>
                          <a:ea typeface="+mn-ea"/>
                        </a:rPr>
                        <a:t>C</a:t>
                      </a:r>
                      <a:r>
                        <a:rPr lang="zh-CN" altLang="en-US" sz="2000" b="1" dirty="0">
                          <a:solidFill>
                            <a:srgbClr val="0000CC"/>
                          </a:solidFill>
                          <a:latin typeface="+mn-ea"/>
                          <a:ea typeface="+mn-ea"/>
                        </a:rPr>
                        <a:t>函数库</a:t>
                      </a:r>
                      <a:r>
                        <a:rPr lang="en-US" altLang="zh-CN" sz="2000" b="1" dirty="0" err="1">
                          <a:solidFill>
                            <a:srgbClr val="0000CC"/>
                          </a:solidFill>
                          <a:latin typeface="+mn-ea"/>
                          <a:ea typeface="+mn-ea"/>
                        </a:rPr>
                        <a:t>libc</a:t>
                      </a:r>
                      <a:r>
                        <a:rPr lang="zh-CN" altLang="en-US" sz="2000" b="1" dirty="0">
                          <a:solidFill>
                            <a:srgbClr val="0000CC"/>
                          </a:solidFill>
                          <a:latin typeface="+mn-ea"/>
                          <a:ea typeface="+mn-ea"/>
                        </a:rPr>
                        <a:t>中有大约</a:t>
                      </a:r>
                      <a:r>
                        <a:rPr lang="en-US" altLang="zh-CN" sz="2000" b="1" dirty="0">
                          <a:solidFill>
                            <a:srgbClr val="0000CC"/>
                          </a:solidFill>
                          <a:latin typeface="+mn-ea"/>
                          <a:ea typeface="+mn-ea"/>
                        </a:rPr>
                        <a:t>300</a:t>
                      </a:r>
                      <a:r>
                        <a:rPr lang="zh-CN" altLang="en-US" sz="2000" b="1" dirty="0">
                          <a:solidFill>
                            <a:srgbClr val="0000CC"/>
                          </a:solidFill>
                          <a:latin typeface="+mn-ea"/>
                          <a:ea typeface="+mn-ea"/>
                        </a:rPr>
                        <a:t>个函数</a:t>
                      </a:r>
                      <a:endParaRPr lang="zh-CN" altLang="en-US" sz="2000" b="1" dirty="0">
                        <a:solidFill>
                          <a:srgbClr val="0000CC"/>
                        </a:solidFill>
                        <a:latin typeface="+mn-ea"/>
                        <a:ea typeface="+mn-ea"/>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EEEEE"/>
                    </a:solidFill>
                  </a:tcPr>
                </a:tc>
                <a:tc>
                  <a:txBody>
                    <a:bodyPr/>
                    <a:lstStyle/>
                    <a:p>
                      <a:pPr latinLnBrk="1"/>
                      <a:r>
                        <a:rPr lang="zh-CN" altLang="en-US" sz="2000" b="1" dirty="0" smtClean="0">
                          <a:solidFill>
                            <a:srgbClr val="0000CC"/>
                          </a:solidFill>
                          <a:latin typeface="+mn-ea"/>
                          <a:ea typeface="+mn-ea"/>
                        </a:rPr>
                        <a:t>在</a:t>
                      </a:r>
                      <a:r>
                        <a:rPr lang="en-US" altLang="zh-CN" sz="2000" b="1" dirty="0">
                          <a:solidFill>
                            <a:srgbClr val="0000CC"/>
                          </a:solidFill>
                          <a:latin typeface="+mn-ea"/>
                          <a:ea typeface="+mn-ea"/>
                        </a:rPr>
                        <a:t>UNIX</a:t>
                      </a:r>
                      <a:r>
                        <a:rPr lang="zh-CN" altLang="en-US" sz="2000" b="1" dirty="0">
                          <a:solidFill>
                            <a:srgbClr val="0000CC"/>
                          </a:solidFill>
                          <a:latin typeface="+mn-ea"/>
                          <a:ea typeface="+mn-ea"/>
                        </a:rPr>
                        <a:t>中大约有</a:t>
                      </a:r>
                      <a:r>
                        <a:rPr lang="en-US" altLang="zh-CN" sz="2000" b="1" dirty="0">
                          <a:solidFill>
                            <a:srgbClr val="0000CC"/>
                          </a:solidFill>
                          <a:latin typeface="+mn-ea"/>
                          <a:ea typeface="+mn-ea"/>
                        </a:rPr>
                        <a:t>90</a:t>
                      </a:r>
                      <a:r>
                        <a:rPr lang="zh-CN" altLang="en-US" sz="2000" b="1" dirty="0">
                          <a:solidFill>
                            <a:srgbClr val="0000CC"/>
                          </a:solidFill>
                          <a:latin typeface="+mn-ea"/>
                          <a:ea typeface="+mn-ea"/>
                        </a:rPr>
                        <a:t>个系统调用</a:t>
                      </a:r>
                      <a:endParaRPr lang="zh-CN" altLang="en-US" sz="2000" b="1" dirty="0">
                        <a:solidFill>
                          <a:srgbClr val="0000CC"/>
                        </a:solidFill>
                        <a:latin typeface="+mn-ea"/>
                        <a:ea typeface="+mn-ea"/>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EEEEE"/>
                    </a:solidFill>
                  </a:tcPr>
                </a:tc>
              </a:tr>
              <a:tr h="487680">
                <a:tc>
                  <a:txBody>
                    <a:bodyPr/>
                    <a:lstStyle/>
                    <a:p>
                      <a:pPr latinLnBrk="1"/>
                      <a:r>
                        <a:rPr lang="zh-CN" altLang="en-US" sz="2000" b="1" dirty="0" smtClean="0">
                          <a:solidFill>
                            <a:srgbClr val="0000CC"/>
                          </a:solidFill>
                          <a:latin typeface="+mn-ea"/>
                          <a:ea typeface="+mn-ea"/>
                        </a:rPr>
                        <a:t>典型</a:t>
                      </a:r>
                      <a:r>
                        <a:rPr lang="zh-CN" altLang="en-US" sz="2000" b="1" dirty="0">
                          <a:solidFill>
                            <a:srgbClr val="0000CC"/>
                          </a:solidFill>
                          <a:latin typeface="+mn-ea"/>
                          <a:ea typeface="+mn-ea"/>
                        </a:rPr>
                        <a:t>的</a:t>
                      </a:r>
                      <a:r>
                        <a:rPr lang="en-US" sz="2000" b="1" dirty="0">
                          <a:solidFill>
                            <a:srgbClr val="0000CC"/>
                          </a:solidFill>
                          <a:latin typeface="+mn-ea"/>
                          <a:ea typeface="+mn-ea"/>
                        </a:rPr>
                        <a:t>C</a:t>
                      </a:r>
                      <a:r>
                        <a:rPr lang="zh-CN" altLang="en-US" sz="2000" b="1" dirty="0">
                          <a:solidFill>
                            <a:srgbClr val="0000CC"/>
                          </a:solidFill>
                          <a:latin typeface="+mn-ea"/>
                          <a:ea typeface="+mn-ea"/>
                        </a:rPr>
                        <a:t>函数库调用</a:t>
                      </a:r>
                      <a:r>
                        <a:rPr lang="zh-CN" altLang="en-US" sz="2000" b="1" dirty="0" smtClean="0">
                          <a:solidFill>
                            <a:srgbClr val="0000CC"/>
                          </a:solidFill>
                          <a:latin typeface="+mn-ea"/>
                          <a:ea typeface="+mn-ea"/>
                        </a:rPr>
                        <a:t>：</a:t>
                      </a:r>
                      <a:endParaRPr lang="en-US" altLang="zh-CN" sz="2000" b="1" dirty="0" smtClean="0">
                        <a:solidFill>
                          <a:srgbClr val="0000CC"/>
                        </a:solidFill>
                        <a:latin typeface="+mn-ea"/>
                        <a:ea typeface="+mn-ea"/>
                      </a:endParaRPr>
                    </a:p>
                    <a:p>
                      <a:pPr latinLnBrk="1"/>
                      <a:r>
                        <a:rPr lang="en-US" sz="2000" b="1" dirty="0" smtClean="0">
                          <a:solidFill>
                            <a:srgbClr val="0000CC"/>
                          </a:solidFill>
                          <a:latin typeface="+mn-ea"/>
                          <a:ea typeface="+mn-ea"/>
                        </a:rPr>
                        <a:t>system </a:t>
                      </a:r>
                      <a:endParaRPr lang="en-US" sz="2000" b="1" dirty="0" smtClean="0">
                        <a:solidFill>
                          <a:srgbClr val="0000CC"/>
                        </a:solidFill>
                        <a:latin typeface="+mn-ea"/>
                        <a:ea typeface="+mn-ea"/>
                      </a:endParaRPr>
                    </a:p>
                    <a:p>
                      <a:pPr latinLnBrk="1"/>
                      <a:r>
                        <a:rPr lang="en-US" sz="2000" b="1" dirty="0" err="1" smtClean="0">
                          <a:solidFill>
                            <a:srgbClr val="0000CC"/>
                          </a:solidFill>
                          <a:latin typeface="+mn-ea"/>
                          <a:ea typeface="+mn-ea"/>
                        </a:rPr>
                        <a:t>fprintf</a:t>
                      </a:r>
                      <a:r>
                        <a:rPr lang="en-US" sz="2000" b="1" dirty="0" smtClean="0">
                          <a:solidFill>
                            <a:srgbClr val="0000CC"/>
                          </a:solidFill>
                          <a:latin typeface="+mn-ea"/>
                          <a:ea typeface="+mn-ea"/>
                        </a:rPr>
                        <a:t> </a:t>
                      </a:r>
                      <a:endParaRPr lang="en-US" sz="2000" b="1" dirty="0" smtClean="0">
                        <a:solidFill>
                          <a:srgbClr val="0000CC"/>
                        </a:solidFill>
                        <a:latin typeface="+mn-ea"/>
                        <a:ea typeface="+mn-ea"/>
                      </a:endParaRPr>
                    </a:p>
                    <a:p>
                      <a:pPr latinLnBrk="1"/>
                      <a:r>
                        <a:rPr lang="en-US" sz="2000" b="1" dirty="0" err="1" smtClean="0">
                          <a:solidFill>
                            <a:srgbClr val="0000CC"/>
                          </a:solidFill>
                          <a:latin typeface="+mn-ea"/>
                          <a:ea typeface="+mn-ea"/>
                        </a:rPr>
                        <a:t>malloc</a:t>
                      </a:r>
                      <a:endParaRPr lang="en-US" sz="2000" b="1" dirty="0">
                        <a:solidFill>
                          <a:srgbClr val="0000CC"/>
                        </a:solidFill>
                        <a:latin typeface="+mn-ea"/>
                        <a:ea typeface="+mn-ea"/>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EEEEE"/>
                    </a:solidFill>
                  </a:tcPr>
                </a:tc>
                <a:tc>
                  <a:txBody>
                    <a:bodyPr/>
                    <a:lstStyle/>
                    <a:p>
                      <a:pPr latinLnBrk="1"/>
                      <a:r>
                        <a:rPr lang="zh-CN" altLang="en-US" sz="2000" b="1" dirty="0" smtClean="0">
                          <a:solidFill>
                            <a:srgbClr val="0000CC"/>
                          </a:solidFill>
                          <a:latin typeface="+mn-ea"/>
                          <a:ea typeface="+mn-ea"/>
                        </a:rPr>
                        <a:t>典型</a:t>
                      </a:r>
                      <a:r>
                        <a:rPr lang="zh-CN" altLang="en-US" sz="2000" b="1" dirty="0">
                          <a:solidFill>
                            <a:srgbClr val="0000CC"/>
                          </a:solidFill>
                          <a:latin typeface="+mn-ea"/>
                          <a:ea typeface="+mn-ea"/>
                        </a:rPr>
                        <a:t>的系统调用</a:t>
                      </a:r>
                      <a:r>
                        <a:rPr lang="zh-CN" altLang="en-US" sz="2000" b="1" dirty="0" smtClean="0">
                          <a:solidFill>
                            <a:srgbClr val="0000CC"/>
                          </a:solidFill>
                          <a:latin typeface="+mn-ea"/>
                          <a:ea typeface="+mn-ea"/>
                        </a:rPr>
                        <a:t>：</a:t>
                      </a:r>
                      <a:endParaRPr lang="en-US" sz="2000" b="1" dirty="0" smtClean="0">
                        <a:solidFill>
                          <a:srgbClr val="0000CC"/>
                        </a:solidFill>
                        <a:latin typeface="+mn-ea"/>
                        <a:ea typeface="+mn-ea"/>
                      </a:endParaRPr>
                    </a:p>
                    <a:p>
                      <a:pPr latinLnBrk="1"/>
                      <a:r>
                        <a:rPr lang="en-US" sz="2000" b="1" dirty="0" smtClean="0">
                          <a:solidFill>
                            <a:srgbClr val="0000CC"/>
                          </a:solidFill>
                          <a:latin typeface="+mn-ea"/>
                          <a:ea typeface="+mn-ea"/>
                        </a:rPr>
                        <a:t>fork </a:t>
                      </a:r>
                      <a:endParaRPr lang="en-US" sz="2000" b="1" dirty="0" smtClean="0">
                        <a:solidFill>
                          <a:srgbClr val="0000CC"/>
                        </a:solidFill>
                        <a:latin typeface="+mn-ea"/>
                        <a:ea typeface="+mn-ea"/>
                      </a:endParaRPr>
                    </a:p>
                    <a:p>
                      <a:pPr latinLnBrk="1"/>
                      <a:r>
                        <a:rPr lang="en-US" altLang="zh-CN" sz="2000" b="1" dirty="0" smtClean="0">
                          <a:solidFill>
                            <a:srgbClr val="0000CC"/>
                          </a:solidFill>
                          <a:latin typeface="+mn-ea"/>
                          <a:ea typeface="+mn-ea"/>
                        </a:rPr>
                        <a:t>w</a:t>
                      </a:r>
                      <a:r>
                        <a:rPr lang="en-US" sz="2000" b="1" dirty="0" smtClean="0">
                          <a:solidFill>
                            <a:srgbClr val="0000CC"/>
                          </a:solidFill>
                          <a:latin typeface="+mn-ea"/>
                          <a:ea typeface="+mn-ea"/>
                        </a:rPr>
                        <a:t>rite</a:t>
                      </a:r>
                      <a:endParaRPr lang="en-US" sz="2000" b="1" dirty="0" smtClean="0">
                        <a:solidFill>
                          <a:srgbClr val="0000CC"/>
                        </a:solidFill>
                        <a:latin typeface="+mn-ea"/>
                        <a:ea typeface="+mn-ea"/>
                      </a:endParaRPr>
                    </a:p>
                    <a:p>
                      <a:pPr latinLnBrk="1"/>
                      <a:r>
                        <a:rPr lang="en-US" sz="2000" b="1" dirty="0" err="1" smtClean="0">
                          <a:solidFill>
                            <a:srgbClr val="0000CC"/>
                          </a:solidFill>
                          <a:latin typeface="+mn-ea"/>
                          <a:ea typeface="+mn-ea"/>
                        </a:rPr>
                        <a:t>Brk</a:t>
                      </a:r>
                      <a:endParaRPr lang="en-US" sz="2000" b="1" dirty="0">
                        <a:solidFill>
                          <a:srgbClr val="0000CC"/>
                        </a:solidFill>
                        <a:latin typeface="+mn-ea"/>
                        <a:ea typeface="+mn-ea"/>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EEEEE"/>
                    </a:solidFill>
                  </a:tcPr>
                </a:tc>
              </a:tr>
            </a:tbl>
          </a:graphicData>
        </a:graphic>
      </p:graphicFrame>
      <p:sp>
        <p:nvSpPr>
          <p:cNvPr id="2" name="日期占位符 1"/>
          <p:cNvSpPr>
            <a:spLocks noGrp="1"/>
          </p:cNvSpPr>
          <p:nvPr>
            <p:ph type="dt" sz="half" idx="10"/>
          </p:nvPr>
        </p:nvSpPr>
        <p:spPr/>
        <p:txBody>
          <a:bodyPr/>
          <a:lstStyle/>
          <a:p>
            <a:pPr>
              <a:defRPr/>
            </a:pPr>
            <a:fld id="{FAB20678-C9BE-4488-95BF-BB30BFBC99A8}" type="datetime10">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5" name="矩形 30"/>
          <p:cNvSpPr>
            <a:spLocks noChangeArrowheads="1"/>
          </p:cNvSpPr>
          <p:nvPr/>
        </p:nvSpPr>
        <p:spPr bwMode="auto">
          <a:xfrm>
            <a:off x="2974" y="2834934"/>
            <a:ext cx="9144000" cy="1278360"/>
          </a:xfrm>
          <a:prstGeom prst="rect">
            <a:avLst/>
          </a:prstGeom>
          <a:solidFill>
            <a:schemeClr val="accent2">
              <a:lumMod val="40000"/>
              <a:lumOff val="60000"/>
            </a:schemeClr>
          </a:solidFill>
          <a:ln>
            <a:noFill/>
          </a:ln>
        </p:spPr>
        <p:txBody>
          <a:bodyPr anchor="ctr"/>
          <a:lstStyle/>
          <a:p>
            <a:pPr algn="ctr"/>
            <a:endParaRPr lang="zh-CN" altLang="zh-CN" sz="2100" dirty="0">
              <a:solidFill>
                <a:srgbClr val="FFFFFF"/>
              </a:solidFill>
              <a:effectLst>
                <a:outerShdw blurRad="38100" dist="38100" dir="2700000" algn="tl">
                  <a:srgbClr val="000000">
                    <a:alpha val="43137"/>
                  </a:srgbClr>
                </a:outerShdw>
              </a:effectLst>
              <a:latin typeface="Bebas" pitchFamily="2" charset="0"/>
              <a:ea typeface="微软雅黑" panose="020B0503020204020204" pitchFamily="34" charset="-122"/>
              <a:sym typeface="Bebas" pitchFamily="2" charset="0"/>
            </a:endParaRPr>
          </a:p>
        </p:txBody>
      </p:sp>
      <p:sp>
        <p:nvSpPr>
          <p:cNvPr id="17" name="TextBox 16"/>
          <p:cNvSpPr txBox="1"/>
          <p:nvPr/>
        </p:nvSpPr>
        <p:spPr>
          <a:xfrm>
            <a:off x="1385646" y="3045295"/>
            <a:ext cx="6588732" cy="784830"/>
          </a:xfrm>
          <a:prstGeom prst="rect">
            <a:avLst/>
          </a:prstGeom>
          <a:noFill/>
        </p:spPr>
        <p:txBody>
          <a:bodyPr wrap="square">
            <a:spAutoFit/>
          </a:bodyPr>
          <a:lstStyle/>
          <a:p>
            <a:pPr algn="ctr" fontAlgn="auto">
              <a:spcBef>
                <a:spcPts val="0"/>
              </a:spcBef>
              <a:spcAft>
                <a:spcPts val="0"/>
              </a:spcAft>
              <a:defRPr/>
            </a:pPr>
            <a:r>
              <a:rPr lang="zh-CN" altLang="en-US" sz="4500" b="1" dirty="0" smtClean="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anose="020B0503020204020204" pitchFamily="34" charset="-122"/>
                <a:ea typeface="微软雅黑" panose="020B0503020204020204" pitchFamily="34" charset="-122"/>
              </a:rPr>
              <a:t>本节完</a:t>
            </a:r>
            <a:r>
              <a:rPr lang="zh-CN" altLang="en-US" sz="4500" b="1" dirty="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anose="020B0503020204020204" pitchFamily="34" charset="-122"/>
                <a:ea typeface="微软雅黑" panose="020B0503020204020204" pitchFamily="34" charset="-122"/>
              </a:rPr>
              <a:t>、谢谢大家</a:t>
            </a:r>
            <a:r>
              <a:rPr lang="en-US" altLang="zh-CN" sz="4500" b="1" dirty="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anose="020B0503020204020204" pitchFamily="34" charset="-122"/>
                <a:ea typeface="微软雅黑" panose="020B0503020204020204" pitchFamily="34" charset="-122"/>
              </a:rPr>
              <a:t>~</a:t>
            </a:r>
            <a:endParaRPr lang="zh-CN" altLang="en-US" sz="4500" b="1" dirty="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anose="020B0503020204020204" pitchFamily="34" charset="-122"/>
              <a:ea typeface="微软雅黑" panose="020B0503020204020204" pitchFamily="34" charset="-122"/>
            </a:endParaRPr>
          </a:p>
        </p:txBody>
      </p:sp>
    </p:spTree>
  </p:cSld>
  <p:clrMapOvr>
    <a:masterClrMapping/>
  </p:clrMapOvr>
  <p:transition spd="slow">
    <p:split orient="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a:spLocks noChangeArrowheads="1"/>
          </p:cNvSpPr>
          <p:nvPr/>
        </p:nvSpPr>
        <p:spPr bwMode="auto">
          <a:xfrm>
            <a:off x="428596" y="428604"/>
            <a:ext cx="5786478" cy="563562"/>
          </a:xfrm>
          <a:prstGeom prst="rect">
            <a:avLst/>
          </a:prstGeom>
          <a:noFill/>
          <a:ln w="9525">
            <a:noFill/>
            <a:miter lim="800000"/>
          </a:ln>
          <a:effectLst/>
        </p:spPr>
        <p:txBody>
          <a:bodyPr anchor="ctr"/>
          <a:lstStyle/>
          <a:p>
            <a:r>
              <a:rPr lang="en-US" altLang="zh-CN" b="1" dirty="0" smtClean="0">
                <a:solidFill>
                  <a:srgbClr val="0000CC"/>
                </a:solidFill>
                <a:latin typeface="微软雅黑" panose="020B0503020204020204" pitchFamily="34" charset="-122"/>
                <a:ea typeface="微软雅黑" panose="020B0503020204020204" pitchFamily="34" charset="-122"/>
              </a:rPr>
              <a:t>6.1.1 </a:t>
            </a:r>
            <a:r>
              <a:rPr lang="zh-CN" altLang="en-US" b="1" dirty="0" smtClean="0">
                <a:solidFill>
                  <a:srgbClr val="0000CC"/>
                </a:solidFill>
                <a:latin typeface="微软雅黑" panose="020B0503020204020204" pitchFamily="34" charset="-122"/>
                <a:ea typeface="微软雅黑" panose="020B0503020204020204" pitchFamily="34" charset="-122"/>
              </a:rPr>
              <a:t>文件描述符及文件处理</a:t>
            </a:r>
            <a:endParaRPr lang="zh-CN" altLang="en-US" b="1" dirty="0" smtClean="0">
              <a:solidFill>
                <a:srgbClr val="0000CC"/>
              </a:solidFill>
              <a:latin typeface="微软雅黑" panose="020B0503020204020204" pitchFamily="34" charset="-122"/>
              <a:ea typeface="微软雅黑" panose="020B0503020204020204" pitchFamily="34" charset="-122"/>
            </a:endParaRPr>
          </a:p>
        </p:txBody>
      </p:sp>
      <p:sp>
        <p:nvSpPr>
          <p:cNvPr id="22" name="矩形 21"/>
          <p:cNvSpPr/>
          <p:nvPr/>
        </p:nvSpPr>
        <p:spPr>
          <a:xfrm>
            <a:off x="847674" y="1895454"/>
            <a:ext cx="7339113" cy="4047262"/>
          </a:xfrm>
          <a:prstGeom prst="rect">
            <a:avLst/>
          </a:prstGeom>
        </p:spPr>
        <p:txBody>
          <a:bodyPr wrap="square">
            <a:spAutoFit/>
          </a:bodyPr>
          <a:lstStyle/>
          <a:p>
            <a:pPr marL="0" indent="539750" algn="just" eaLnBrk="1" hangingPunct="1">
              <a:lnSpc>
                <a:spcPct val="150000"/>
              </a:lnSpc>
              <a:spcBef>
                <a:spcPts val="600"/>
              </a:spcBef>
              <a:buFont typeface="Wingdings" panose="05000000000000000000" pitchFamily="2" charset="2"/>
              <a:buNone/>
            </a:pPr>
            <a:r>
              <a:rPr lang="zh-CN" altLang="en-US" sz="2400" dirty="0" smtClean="0">
                <a:solidFill>
                  <a:srgbClr val="0000CC"/>
                </a:solidFill>
                <a:latin typeface="微软雅黑" panose="020B0503020204020204" pitchFamily="34" charset="-122"/>
                <a:ea typeface="微软雅黑" panose="020B0503020204020204" pitchFamily="34" charset="-122"/>
              </a:rPr>
              <a:t>文件描述符：</a:t>
            </a:r>
            <a:endParaRPr lang="en-US" altLang="zh-CN" sz="2400" dirty="0" smtClean="0">
              <a:solidFill>
                <a:srgbClr val="0000CC"/>
              </a:solidFill>
              <a:latin typeface="微软雅黑" panose="020B0503020204020204" pitchFamily="34" charset="-122"/>
              <a:ea typeface="微软雅黑" panose="020B0503020204020204" pitchFamily="34" charset="-122"/>
            </a:endParaRPr>
          </a:p>
          <a:p>
            <a:pPr marL="0" indent="539750" algn="just" eaLnBrk="1" hangingPunct="1">
              <a:lnSpc>
                <a:spcPct val="150000"/>
              </a:lnSpc>
              <a:spcBef>
                <a:spcPts val="600"/>
              </a:spcBef>
              <a:buFont typeface="Wingdings" panose="05000000000000000000" pitchFamily="2" charset="2"/>
              <a:buNone/>
            </a:pPr>
            <a:r>
              <a:rPr lang="en-US" altLang="zh-CN" sz="2400" dirty="0" smtClean="0">
                <a:solidFill>
                  <a:srgbClr val="0000CC"/>
                </a:solidFill>
                <a:latin typeface="微软雅黑" panose="020B0503020204020204" pitchFamily="34" charset="-122"/>
                <a:ea typeface="微软雅黑" panose="020B0503020204020204" pitchFamily="34" charset="-122"/>
              </a:rPr>
              <a:t>Linux</a:t>
            </a:r>
            <a:r>
              <a:rPr lang="zh-CN" altLang="en-US" sz="2400" dirty="0" smtClean="0">
                <a:solidFill>
                  <a:srgbClr val="0000CC"/>
                </a:solidFill>
                <a:latin typeface="微软雅黑" panose="020B0503020204020204" pitchFamily="34" charset="-122"/>
                <a:ea typeface="微软雅黑" panose="020B0503020204020204" pitchFamily="34" charset="-122"/>
              </a:rPr>
              <a:t>的内核利用</a:t>
            </a:r>
            <a:r>
              <a:rPr lang="zh-CN" altLang="en-US" sz="2400" b="1" dirty="0" smtClean="0">
                <a:solidFill>
                  <a:srgbClr val="FF0000"/>
                </a:solidFill>
                <a:latin typeface="微软雅黑" panose="020B0503020204020204" pitchFamily="34" charset="-122"/>
                <a:ea typeface="微软雅黑" panose="020B0503020204020204" pitchFamily="34" charset="-122"/>
              </a:rPr>
              <a:t>文件描述符</a:t>
            </a:r>
            <a:r>
              <a:rPr lang="zh-CN" altLang="en-US" sz="2400" dirty="0" smtClean="0">
                <a:solidFill>
                  <a:srgbClr val="0000CC"/>
                </a:solidFill>
                <a:latin typeface="微软雅黑" panose="020B0503020204020204" pitchFamily="34" charset="-122"/>
                <a:ea typeface="微软雅黑" panose="020B0503020204020204" pitchFamily="34" charset="-122"/>
              </a:rPr>
              <a:t>来访问文件。文件描述符是</a:t>
            </a:r>
            <a:r>
              <a:rPr lang="zh-CN" altLang="en-US" sz="2400" b="1" dirty="0" smtClean="0">
                <a:solidFill>
                  <a:srgbClr val="FF0000"/>
                </a:solidFill>
                <a:latin typeface="微软雅黑" panose="020B0503020204020204" pitchFamily="34" charset="-122"/>
                <a:ea typeface="微软雅黑" panose="020B0503020204020204" pitchFamily="34" charset="-122"/>
              </a:rPr>
              <a:t>非负整数</a:t>
            </a:r>
            <a:r>
              <a:rPr lang="zh-CN" altLang="en-US" sz="2400" dirty="0" smtClean="0">
                <a:solidFill>
                  <a:srgbClr val="0000CC"/>
                </a:solidFill>
                <a:latin typeface="微软雅黑" panose="020B0503020204020204" pitchFamily="34" charset="-122"/>
                <a:ea typeface="微软雅黑" panose="020B0503020204020204" pitchFamily="34" charset="-122"/>
              </a:rPr>
              <a:t>，它是一个索引值，并指向内核中每个进程打开文件的记录表。当打开一个现存文件或新建一个文件时，内核会向进程返回一个文件描述符。当读写文件时，也需要使用文件描述符来指定待读写的文件。</a:t>
            </a:r>
            <a:endParaRPr lang="en-US" altLang="zh-CN" sz="2400" dirty="0" smtClean="0">
              <a:solidFill>
                <a:srgbClr val="0000CC"/>
              </a:solidFill>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31DDBA86-AE76-4C58-8C93-98D4265F6A1E}" type="datetime10">
              <a:rPr lang="zh-CN" altLang="en-US" smtClean="0"/>
            </a:fld>
            <a:endParaRPr lang="en-US" altLang="zh-CN"/>
          </a:p>
        </p:txBody>
      </p:sp>
      <p:sp>
        <p:nvSpPr>
          <p:cNvPr id="3" name="AutoShape 9"/>
          <p:cNvSpPr>
            <a:spLocks noChangeArrowheads="1"/>
          </p:cNvSpPr>
          <p:nvPr/>
        </p:nvSpPr>
        <p:spPr bwMode="auto">
          <a:xfrm>
            <a:off x="285720" y="1202803"/>
            <a:ext cx="3190890" cy="511685"/>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defRPr/>
            </a:pPr>
            <a:r>
              <a:rPr lang="en-US" altLang="zh-CN" sz="2400" b="1" kern="10" dirty="0" smtClean="0">
                <a:solidFill>
                  <a:schemeClr val="tx1"/>
                </a:solidFill>
                <a:latin typeface="宋体" panose="02010600030101010101" pitchFamily="2" charset="-122"/>
              </a:rPr>
              <a:t>1</a:t>
            </a:r>
            <a:r>
              <a:rPr lang="zh-CN" altLang="en-US" sz="2400" b="1" kern="10" dirty="0" smtClean="0">
                <a:solidFill>
                  <a:schemeClr val="tx1"/>
                </a:solidFill>
                <a:latin typeface="宋体" panose="02010600030101010101" pitchFamily="2" charset="-122"/>
              </a:rPr>
              <a:t>、文件及文件描述符</a:t>
            </a:r>
            <a:endParaRPr kumimoji="0" lang="zh-CN" altLang="en-US" sz="2400" b="1" kern="10" dirty="0">
              <a:solidFill>
                <a:schemeClr val="tx1"/>
              </a:solidFill>
              <a:latin typeface="宋体" panose="02010600030101010101" pitchFamily="2"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a:spLocks noChangeArrowheads="1"/>
          </p:cNvSpPr>
          <p:nvPr/>
        </p:nvSpPr>
        <p:spPr bwMode="auto">
          <a:xfrm>
            <a:off x="428596" y="428604"/>
            <a:ext cx="5786478" cy="563562"/>
          </a:xfrm>
          <a:prstGeom prst="rect">
            <a:avLst/>
          </a:prstGeom>
          <a:noFill/>
          <a:ln w="9525">
            <a:noFill/>
            <a:miter lim="800000"/>
          </a:ln>
          <a:effectLst/>
        </p:spPr>
        <p:txBody>
          <a:bodyPr anchor="ctr"/>
          <a:lstStyle/>
          <a:p>
            <a:r>
              <a:rPr lang="en-US" altLang="zh-CN" b="1" dirty="0" smtClean="0">
                <a:solidFill>
                  <a:srgbClr val="0000CC"/>
                </a:solidFill>
                <a:latin typeface="微软雅黑" panose="020B0503020204020204" pitchFamily="34" charset="-122"/>
                <a:ea typeface="微软雅黑" panose="020B0503020204020204" pitchFamily="34" charset="-122"/>
              </a:rPr>
              <a:t>6.1.1 </a:t>
            </a:r>
            <a:r>
              <a:rPr lang="zh-CN" altLang="en-US" b="1" dirty="0" smtClean="0">
                <a:solidFill>
                  <a:srgbClr val="0000CC"/>
                </a:solidFill>
                <a:latin typeface="微软雅黑" panose="020B0503020204020204" pitchFamily="34" charset="-122"/>
                <a:ea typeface="微软雅黑" panose="020B0503020204020204" pitchFamily="34" charset="-122"/>
              </a:rPr>
              <a:t>文件描述符及文件处理</a:t>
            </a:r>
            <a:endParaRPr lang="zh-CN" altLang="en-US" b="1" dirty="0" smtClean="0">
              <a:solidFill>
                <a:srgbClr val="0000CC"/>
              </a:solidFill>
              <a:latin typeface="微软雅黑" panose="020B0503020204020204" pitchFamily="34" charset="-122"/>
              <a:ea typeface="微软雅黑" panose="020B0503020204020204" pitchFamily="34" charset="-122"/>
            </a:endParaRPr>
          </a:p>
        </p:txBody>
      </p:sp>
      <p:sp>
        <p:nvSpPr>
          <p:cNvPr id="22" name="矩形 21"/>
          <p:cNvSpPr/>
          <p:nvPr/>
        </p:nvSpPr>
        <p:spPr>
          <a:xfrm>
            <a:off x="701621" y="1895454"/>
            <a:ext cx="8255566" cy="4524315"/>
          </a:xfrm>
          <a:prstGeom prst="rect">
            <a:avLst/>
          </a:prstGeom>
        </p:spPr>
        <p:txBody>
          <a:bodyPr wrap="square">
            <a:spAutoFit/>
          </a:bodyPr>
          <a:lstStyle/>
          <a:p>
            <a:pPr marL="0" indent="539750" eaLnBrk="1" hangingPunct="1">
              <a:lnSpc>
                <a:spcPct val="150000"/>
              </a:lnSpc>
              <a:buFont typeface="Wingdings" panose="05000000000000000000" pitchFamily="2" charset="2"/>
              <a:buNone/>
            </a:pPr>
            <a:r>
              <a:rPr lang="zh-CN" altLang="en-US" sz="2400" dirty="0" smtClean="0">
                <a:solidFill>
                  <a:srgbClr val="0000CC"/>
                </a:solidFill>
                <a:latin typeface="微软雅黑" panose="020B0503020204020204" pitchFamily="34" charset="-122"/>
                <a:ea typeface="微软雅黑" panose="020B0503020204020204" pitchFamily="34" charset="-122"/>
              </a:rPr>
              <a:t>通常，一个进程启动时，要打开三个文件：</a:t>
            </a:r>
            <a:r>
              <a:rPr lang="zh-CN" altLang="en-US" sz="2400" b="1" dirty="0" smtClean="0">
                <a:solidFill>
                  <a:srgbClr val="FF0000"/>
                </a:solidFill>
                <a:latin typeface="微软雅黑" panose="020B0503020204020204" pitchFamily="34" charset="-122"/>
                <a:ea typeface="微软雅黑" panose="020B0503020204020204" pitchFamily="34" charset="-122"/>
              </a:rPr>
              <a:t>标准输入</a:t>
            </a:r>
            <a:r>
              <a:rPr lang="zh-CN" altLang="en-US" sz="2400" dirty="0" smtClean="0">
                <a:solidFill>
                  <a:srgbClr val="0000CC"/>
                </a:solidFill>
                <a:latin typeface="微软雅黑" panose="020B0503020204020204" pitchFamily="34" charset="-122"/>
                <a:ea typeface="微软雅黑" panose="020B0503020204020204" pitchFamily="34" charset="-122"/>
              </a:rPr>
              <a:t>、</a:t>
            </a:r>
            <a:r>
              <a:rPr lang="zh-CN" altLang="en-US" sz="2400" b="1" dirty="0" smtClean="0">
                <a:solidFill>
                  <a:srgbClr val="FF0000"/>
                </a:solidFill>
                <a:latin typeface="微软雅黑" panose="020B0503020204020204" pitchFamily="34" charset="-122"/>
                <a:ea typeface="微软雅黑" panose="020B0503020204020204" pitchFamily="34" charset="-122"/>
              </a:rPr>
              <a:t>标准输出</a:t>
            </a:r>
            <a:r>
              <a:rPr lang="zh-CN" altLang="en-US" sz="2400" dirty="0" smtClean="0">
                <a:solidFill>
                  <a:srgbClr val="0000CC"/>
                </a:solidFill>
                <a:latin typeface="微软雅黑" panose="020B0503020204020204" pitchFamily="34" charset="-122"/>
                <a:ea typeface="微软雅黑" panose="020B0503020204020204" pitchFamily="34" charset="-122"/>
              </a:rPr>
              <a:t>和</a:t>
            </a:r>
            <a:r>
              <a:rPr lang="zh-CN" altLang="en-US" sz="2400" b="1" dirty="0" smtClean="0">
                <a:solidFill>
                  <a:srgbClr val="FF0000"/>
                </a:solidFill>
                <a:latin typeface="微软雅黑" panose="020B0503020204020204" pitchFamily="34" charset="-122"/>
                <a:ea typeface="微软雅黑" panose="020B0503020204020204" pitchFamily="34" charset="-122"/>
              </a:rPr>
              <a:t>标准错误处理</a:t>
            </a:r>
            <a:r>
              <a:rPr lang="zh-CN" altLang="en-US" sz="2400" dirty="0" smtClean="0">
                <a:solidFill>
                  <a:srgbClr val="0000CC"/>
                </a:solidFill>
                <a:latin typeface="微软雅黑" panose="020B0503020204020204" pitchFamily="34" charset="-122"/>
                <a:ea typeface="微软雅黑" panose="020B0503020204020204" pitchFamily="34" charset="-122"/>
              </a:rPr>
              <a:t>。</a:t>
            </a:r>
            <a:endParaRPr lang="en-US" altLang="zh-CN" sz="2400" dirty="0" smtClean="0">
              <a:solidFill>
                <a:srgbClr val="0000CC"/>
              </a:solidFill>
              <a:latin typeface="微软雅黑" panose="020B0503020204020204" pitchFamily="34" charset="-122"/>
              <a:ea typeface="微软雅黑" panose="020B0503020204020204" pitchFamily="34" charset="-122"/>
            </a:endParaRPr>
          </a:p>
          <a:p>
            <a:pPr marL="0" indent="539750" eaLnBrk="1" hangingPunct="1">
              <a:lnSpc>
                <a:spcPct val="150000"/>
              </a:lnSpc>
              <a:buFont typeface="Wingdings" panose="05000000000000000000" pitchFamily="2" charset="2"/>
              <a:buNone/>
            </a:pPr>
            <a:r>
              <a:rPr lang="zh-CN" altLang="en-US" sz="2400" dirty="0" smtClean="0">
                <a:solidFill>
                  <a:srgbClr val="0000CC"/>
                </a:solidFill>
                <a:latin typeface="微软雅黑" panose="020B0503020204020204" pitchFamily="34" charset="-122"/>
                <a:ea typeface="微软雅黑" panose="020B0503020204020204" pitchFamily="34" charset="-122"/>
              </a:rPr>
              <a:t>它们的文件描述符分别为：</a:t>
            </a:r>
            <a:r>
              <a:rPr lang="en-US" altLang="zh-CN" sz="2400" dirty="0" smtClean="0">
                <a:solidFill>
                  <a:srgbClr val="0000CC"/>
                </a:solidFill>
                <a:latin typeface="微软雅黑" panose="020B0503020204020204" pitchFamily="34" charset="-122"/>
                <a:ea typeface="微软雅黑" panose="020B0503020204020204" pitchFamily="34" charset="-122"/>
              </a:rPr>
              <a:t>0</a:t>
            </a:r>
            <a:r>
              <a:rPr lang="zh-CN" altLang="en-US" sz="2400" dirty="0" smtClean="0">
                <a:solidFill>
                  <a:srgbClr val="0000CC"/>
                </a:solidFill>
                <a:latin typeface="微软雅黑" panose="020B0503020204020204" pitchFamily="34" charset="-122"/>
                <a:ea typeface="微软雅黑" panose="020B0503020204020204" pitchFamily="34" charset="-122"/>
              </a:rPr>
              <a:t>、</a:t>
            </a:r>
            <a:r>
              <a:rPr lang="en-US" altLang="zh-CN" sz="2400" dirty="0" smtClean="0">
                <a:solidFill>
                  <a:srgbClr val="0000CC"/>
                </a:solidFill>
                <a:latin typeface="微软雅黑" panose="020B0503020204020204" pitchFamily="34" charset="-122"/>
                <a:ea typeface="微软雅黑" panose="020B0503020204020204" pitchFamily="34" charset="-122"/>
              </a:rPr>
              <a:t>1</a:t>
            </a:r>
            <a:r>
              <a:rPr lang="zh-CN" altLang="en-US" sz="2400" dirty="0" smtClean="0">
                <a:solidFill>
                  <a:srgbClr val="0000CC"/>
                </a:solidFill>
                <a:latin typeface="微软雅黑" panose="020B0503020204020204" pitchFamily="34" charset="-122"/>
                <a:ea typeface="微软雅黑" panose="020B0503020204020204" pitchFamily="34" charset="-122"/>
              </a:rPr>
              <a:t>和</a:t>
            </a:r>
            <a:r>
              <a:rPr lang="en-US" altLang="zh-CN" sz="2400" dirty="0" smtClean="0">
                <a:solidFill>
                  <a:srgbClr val="0000CC"/>
                </a:solidFill>
                <a:latin typeface="微软雅黑" panose="020B0503020204020204" pitchFamily="34" charset="-122"/>
                <a:ea typeface="微软雅黑" panose="020B0503020204020204" pitchFamily="34" charset="-122"/>
              </a:rPr>
              <a:t>2</a:t>
            </a:r>
            <a:r>
              <a:rPr lang="zh-CN" altLang="en-US" sz="2400" dirty="0" smtClean="0">
                <a:solidFill>
                  <a:srgbClr val="0000CC"/>
                </a:solidFill>
                <a:latin typeface="微软雅黑" panose="020B0503020204020204" pitchFamily="34" charset="-122"/>
                <a:ea typeface="微软雅黑" panose="020B0503020204020204" pitchFamily="34" charset="-122"/>
              </a:rPr>
              <a:t>。</a:t>
            </a:r>
            <a:endParaRPr lang="en-US" altLang="zh-CN" sz="2400" dirty="0" smtClean="0">
              <a:solidFill>
                <a:srgbClr val="0000CC"/>
              </a:solidFill>
              <a:latin typeface="微软雅黑" panose="020B0503020204020204" pitchFamily="34" charset="-122"/>
              <a:ea typeface="微软雅黑" panose="020B0503020204020204" pitchFamily="34" charset="-122"/>
            </a:endParaRPr>
          </a:p>
          <a:p>
            <a:pPr marL="0" indent="539750" eaLnBrk="1" hangingPunct="1">
              <a:lnSpc>
                <a:spcPct val="150000"/>
              </a:lnSpc>
              <a:buFont typeface="Wingdings" panose="05000000000000000000" pitchFamily="2" charset="2"/>
              <a:buNone/>
            </a:pPr>
            <a:r>
              <a:rPr lang="zh-CN" altLang="en-US" sz="2400" dirty="0" smtClean="0">
                <a:solidFill>
                  <a:srgbClr val="FF0000"/>
                </a:solidFill>
                <a:latin typeface="微软雅黑" panose="020B0503020204020204" pitchFamily="34" charset="-122"/>
                <a:ea typeface="微软雅黑" panose="020B0503020204020204" pitchFamily="34" charset="-122"/>
              </a:rPr>
              <a:t>其他文件的文件描述符，在调用</a:t>
            </a:r>
            <a:r>
              <a:rPr lang="en-US" altLang="zh-CN" sz="2400" dirty="0" smtClean="0">
                <a:solidFill>
                  <a:srgbClr val="FF0000"/>
                </a:solidFill>
                <a:latin typeface="微软雅黑" panose="020B0503020204020204" pitchFamily="34" charset="-122"/>
                <a:ea typeface="微软雅黑" panose="020B0503020204020204" pitchFamily="34" charset="-122"/>
              </a:rPr>
              <a:t>open</a:t>
            </a:r>
            <a:r>
              <a:rPr lang="zh-CN" altLang="en-US" sz="2400" dirty="0" smtClean="0">
                <a:solidFill>
                  <a:srgbClr val="FF0000"/>
                </a:solidFill>
                <a:latin typeface="微软雅黑" panose="020B0503020204020204" pitchFamily="34" charset="-122"/>
                <a:ea typeface="微软雅黑" panose="020B0503020204020204" pitchFamily="34" charset="-122"/>
              </a:rPr>
              <a:t>函数时返回。</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marL="0" indent="539750" eaLnBrk="1" hangingPunct="1">
              <a:lnSpc>
                <a:spcPct val="150000"/>
              </a:lnSpc>
              <a:buFont typeface="Wingdings" panose="05000000000000000000" pitchFamily="2" charset="2"/>
              <a:buNone/>
            </a:pPr>
            <a:r>
              <a:rPr lang="zh-CN" altLang="en-US" sz="2400" dirty="0" smtClean="0">
                <a:solidFill>
                  <a:srgbClr val="0000CC"/>
                </a:solidFill>
                <a:latin typeface="微软雅黑" panose="020B0503020204020204" pitchFamily="34" charset="-122"/>
                <a:ea typeface="微软雅黑" panose="020B0503020204020204" pitchFamily="34" charset="-122"/>
              </a:rPr>
              <a:t>在国际标准组织</a:t>
            </a:r>
            <a:r>
              <a:rPr lang="en-US" altLang="zh-CN" sz="2400" dirty="0" smtClean="0">
                <a:solidFill>
                  <a:srgbClr val="0000CC"/>
                </a:solidFill>
                <a:latin typeface="微软雅黑" panose="020B0503020204020204" pitchFamily="34" charset="-122"/>
                <a:ea typeface="微软雅黑" panose="020B0503020204020204" pitchFamily="34" charset="-122"/>
              </a:rPr>
              <a:t>IEEE</a:t>
            </a:r>
            <a:r>
              <a:rPr lang="zh-CN" altLang="en-US" sz="2400" dirty="0" smtClean="0">
                <a:solidFill>
                  <a:srgbClr val="0000CC"/>
                </a:solidFill>
                <a:latin typeface="微软雅黑" panose="020B0503020204020204" pitchFamily="34" charset="-122"/>
                <a:ea typeface="微软雅黑" panose="020B0503020204020204" pitchFamily="34" charset="-122"/>
              </a:rPr>
              <a:t>制定的</a:t>
            </a:r>
            <a:r>
              <a:rPr lang="en-US" altLang="zh-CN" sz="2400" dirty="0" smtClean="0">
                <a:solidFill>
                  <a:srgbClr val="0000CC"/>
                </a:solidFill>
                <a:latin typeface="微软雅黑" panose="020B0503020204020204" pitchFamily="34" charset="-122"/>
                <a:ea typeface="微软雅黑" panose="020B0503020204020204" pitchFamily="34" charset="-122"/>
              </a:rPr>
              <a:t>ISO</a:t>
            </a:r>
            <a:r>
              <a:rPr lang="zh-CN" altLang="en-US" sz="2400" dirty="0" smtClean="0">
                <a:solidFill>
                  <a:srgbClr val="0000CC"/>
                </a:solidFill>
                <a:latin typeface="微软雅黑" panose="020B0503020204020204" pitchFamily="34" charset="-122"/>
                <a:ea typeface="微软雅黑" panose="020B0503020204020204" pitchFamily="34" charset="-122"/>
              </a:rPr>
              <a:t>标准中，定义了宏符号常量</a:t>
            </a:r>
            <a:r>
              <a:rPr lang="en-US" altLang="zh-CN" sz="2400" dirty="0" smtClean="0">
                <a:solidFill>
                  <a:srgbClr val="0000CC"/>
                </a:solidFill>
                <a:latin typeface="微软雅黑" panose="020B0503020204020204" pitchFamily="34" charset="-122"/>
                <a:ea typeface="微软雅黑" panose="020B0503020204020204" pitchFamily="34" charset="-122"/>
              </a:rPr>
              <a:t>STDIN-FILENO</a:t>
            </a:r>
            <a:r>
              <a:rPr lang="zh-CN" altLang="en-US" sz="2400" dirty="0" smtClean="0">
                <a:solidFill>
                  <a:srgbClr val="0000CC"/>
                </a:solidFill>
                <a:latin typeface="微软雅黑" panose="020B0503020204020204" pitchFamily="34" charset="-122"/>
                <a:ea typeface="微软雅黑" panose="020B0503020204020204" pitchFamily="34" charset="-122"/>
              </a:rPr>
              <a:t>、</a:t>
            </a:r>
            <a:r>
              <a:rPr lang="en-US" altLang="zh-CN" sz="2400" dirty="0" smtClean="0">
                <a:solidFill>
                  <a:srgbClr val="0000CC"/>
                </a:solidFill>
                <a:latin typeface="微软雅黑" panose="020B0503020204020204" pitchFamily="34" charset="-122"/>
                <a:ea typeface="微软雅黑" panose="020B0503020204020204" pitchFamily="34" charset="-122"/>
              </a:rPr>
              <a:t>STDOUT_FILENO</a:t>
            </a:r>
            <a:r>
              <a:rPr lang="zh-CN" altLang="en-US" sz="2400" dirty="0" smtClean="0">
                <a:solidFill>
                  <a:srgbClr val="0000CC"/>
                </a:solidFill>
                <a:latin typeface="微软雅黑" panose="020B0503020204020204" pitchFamily="34" charset="-122"/>
                <a:ea typeface="微软雅黑" panose="020B0503020204020204" pitchFamily="34" charset="-122"/>
              </a:rPr>
              <a:t>和</a:t>
            </a:r>
            <a:r>
              <a:rPr lang="en-US" altLang="zh-CN" sz="2400" dirty="0" smtClean="0">
                <a:solidFill>
                  <a:srgbClr val="0000CC"/>
                </a:solidFill>
                <a:latin typeface="微软雅黑" panose="020B0503020204020204" pitchFamily="34" charset="-122"/>
                <a:ea typeface="微软雅黑" panose="020B0503020204020204" pitchFamily="34" charset="-122"/>
              </a:rPr>
              <a:t>STDERR_FILENO</a:t>
            </a:r>
            <a:r>
              <a:rPr lang="zh-CN" altLang="en-US" sz="2400" dirty="0" smtClean="0">
                <a:solidFill>
                  <a:srgbClr val="0000CC"/>
                </a:solidFill>
                <a:latin typeface="微软雅黑" panose="020B0503020204020204" pitchFamily="34" charset="-122"/>
                <a:ea typeface="微软雅黑" panose="020B0503020204020204" pitchFamily="34" charset="-122"/>
              </a:rPr>
              <a:t>，用于替代</a:t>
            </a:r>
            <a:r>
              <a:rPr lang="en-US" altLang="zh-CN" sz="2400" dirty="0" smtClean="0">
                <a:solidFill>
                  <a:srgbClr val="0000CC"/>
                </a:solidFill>
                <a:latin typeface="微软雅黑" panose="020B0503020204020204" pitchFamily="34" charset="-122"/>
                <a:ea typeface="微软雅黑" panose="020B0503020204020204" pitchFamily="34" charset="-122"/>
              </a:rPr>
              <a:t>0</a:t>
            </a:r>
            <a:r>
              <a:rPr lang="zh-CN" altLang="en-US" sz="2400" dirty="0" smtClean="0">
                <a:solidFill>
                  <a:srgbClr val="0000CC"/>
                </a:solidFill>
                <a:latin typeface="微软雅黑" panose="020B0503020204020204" pitchFamily="34" charset="-122"/>
                <a:ea typeface="微软雅黑" panose="020B0503020204020204" pitchFamily="34" charset="-122"/>
              </a:rPr>
              <a:t>、</a:t>
            </a:r>
            <a:r>
              <a:rPr lang="en-US" altLang="zh-CN" sz="2400" dirty="0" smtClean="0">
                <a:solidFill>
                  <a:srgbClr val="0000CC"/>
                </a:solidFill>
                <a:latin typeface="微软雅黑" panose="020B0503020204020204" pitchFamily="34" charset="-122"/>
                <a:ea typeface="微软雅黑" panose="020B0503020204020204" pitchFamily="34" charset="-122"/>
              </a:rPr>
              <a:t>1</a:t>
            </a:r>
            <a:r>
              <a:rPr lang="zh-CN" altLang="en-US" sz="2400" dirty="0" smtClean="0">
                <a:solidFill>
                  <a:srgbClr val="0000CC"/>
                </a:solidFill>
                <a:latin typeface="微软雅黑" panose="020B0503020204020204" pitchFamily="34" charset="-122"/>
                <a:ea typeface="微软雅黑" panose="020B0503020204020204" pitchFamily="34" charset="-122"/>
              </a:rPr>
              <a:t>和</a:t>
            </a:r>
            <a:r>
              <a:rPr lang="en-US" altLang="zh-CN" sz="2400" dirty="0" smtClean="0">
                <a:solidFill>
                  <a:srgbClr val="0000CC"/>
                </a:solidFill>
                <a:latin typeface="微软雅黑" panose="020B0503020204020204" pitchFamily="34" charset="-122"/>
                <a:ea typeface="微软雅黑" panose="020B0503020204020204" pitchFamily="34" charset="-122"/>
              </a:rPr>
              <a:t>2</a:t>
            </a:r>
            <a:r>
              <a:rPr lang="zh-CN" altLang="en-US" sz="2400" dirty="0" smtClean="0">
                <a:solidFill>
                  <a:srgbClr val="0000CC"/>
                </a:solidFill>
                <a:latin typeface="微软雅黑" panose="020B0503020204020204" pitchFamily="34" charset="-122"/>
                <a:ea typeface="微软雅黑" panose="020B0503020204020204" pitchFamily="34" charset="-122"/>
              </a:rPr>
              <a:t>。</a:t>
            </a:r>
            <a:r>
              <a:rPr lang="en-US" altLang="zh-CN" sz="2400" dirty="0" smtClean="0">
                <a:solidFill>
                  <a:srgbClr val="0000CC"/>
                </a:solidFill>
                <a:latin typeface="微软雅黑" panose="020B0503020204020204" pitchFamily="34" charset="-122"/>
                <a:ea typeface="微软雅黑" panose="020B0503020204020204" pitchFamily="34" charset="-122"/>
              </a:rPr>
              <a:t> </a:t>
            </a:r>
            <a:r>
              <a:rPr lang="zh-CN" altLang="en-US" sz="2400" dirty="0" smtClean="0">
                <a:solidFill>
                  <a:srgbClr val="0000CC"/>
                </a:solidFill>
                <a:latin typeface="微软雅黑" panose="020B0503020204020204" pitchFamily="34" charset="-122"/>
                <a:ea typeface="微软雅黑" panose="020B0503020204020204" pitchFamily="34" charset="-122"/>
              </a:rPr>
              <a:t>这三个符号常量的定义位于头文件</a:t>
            </a:r>
            <a:r>
              <a:rPr lang="en-US" altLang="zh-CN" sz="2400" dirty="0" err="1" smtClean="0">
                <a:solidFill>
                  <a:srgbClr val="0000CC"/>
                </a:solidFill>
                <a:latin typeface="微软雅黑" panose="020B0503020204020204" pitchFamily="34" charset="-122"/>
                <a:ea typeface="微软雅黑" panose="020B0503020204020204" pitchFamily="34" charset="-122"/>
              </a:rPr>
              <a:t>unistd.h</a:t>
            </a:r>
            <a:r>
              <a:rPr lang="zh-CN" altLang="en-US" sz="2400" dirty="0" smtClean="0">
                <a:solidFill>
                  <a:srgbClr val="0000CC"/>
                </a:solidFill>
                <a:latin typeface="微软雅黑" panose="020B0503020204020204" pitchFamily="34" charset="-122"/>
                <a:ea typeface="微软雅黑" panose="020B0503020204020204" pitchFamily="34" charset="-122"/>
              </a:rPr>
              <a:t>中</a:t>
            </a:r>
            <a:endParaRPr lang="en-US" altLang="zh-CN" sz="2400" dirty="0" smtClean="0">
              <a:solidFill>
                <a:srgbClr val="0000CC"/>
              </a:solidFill>
              <a:latin typeface="微软雅黑" panose="020B0503020204020204" pitchFamily="34" charset="-122"/>
              <a:ea typeface="微软雅黑" panose="020B0503020204020204" pitchFamily="34" charset="-122"/>
            </a:endParaRPr>
          </a:p>
        </p:txBody>
      </p:sp>
      <p:sp>
        <p:nvSpPr>
          <p:cNvPr id="5" name="AutoShape 9"/>
          <p:cNvSpPr>
            <a:spLocks noChangeArrowheads="1"/>
          </p:cNvSpPr>
          <p:nvPr/>
        </p:nvSpPr>
        <p:spPr bwMode="auto">
          <a:xfrm>
            <a:off x="285720" y="1202803"/>
            <a:ext cx="3190890" cy="511685"/>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defRPr/>
            </a:pPr>
            <a:r>
              <a:rPr lang="en-US" altLang="zh-CN" sz="2400" b="1" kern="10" dirty="0" smtClean="0">
                <a:solidFill>
                  <a:schemeClr val="tx1"/>
                </a:solidFill>
                <a:latin typeface="宋体" panose="02010600030101010101" pitchFamily="2" charset="-122"/>
              </a:rPr>
              <a:t>1</a:t>
            </a:r>
            <a:r>
              <a:rPr lang="zh-CN" altLang="en-US" sz="2400" b="1" kern="10" dirty="0" smtClean="0">
                <a:solidFill>
                  <a:schemeClr val="tx1"/>
                </a:solidFill>
                <a:latin typeface="宋体" panose="02010600030101010101" pitchFamily="2" charset="-122"/>
              </a:rPr>
              <a:t>、文件及文件描述符</a:t>
            </a:r>
            <a:endParaRPr kumimoji="0" lang="zh-CN" altLang="en-US" sz="2400" b="1" kern="10" dirty="0">
              <a:solidFill>
                <a:schemeClr val="tx1"/>
              </a:solidFill>
              <a:latin typeface="宋体" panose="02010600030101010101" pitchFamily="2" charset="-122"/>
            </a:endParaRPr>
          </a:p>
        </p:txBody>
      </p:sp>
      <p:sp>
        <p:nvSpPr>
          <p:cNvPr id="2" name="日期占位符 1"/>
          <p:cNvSpPr>
            <a:spLocks noGrp="1"/>
          </p:cNvSpPr>
          <p:nvPr>
            <p:ph type="dt" sz="half" idx="10"/>
          </p:nvPr>
        </p:nvSpPr>
        <p:spPr/>
        <p:txBody>
          <a:bodyPr/>
          <a:lstStyle/>
          <a:p>
            <a:pPr>
              <a:defRPr/>
            </a:pPr>
            <a:fld id="{52F26E96-C5F0-4165-8C29-32A65A46258B}" type="datetime10">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a:spLocks noChangeArrowheads="1"/>
          </p:cNvSpPr>
          <p:nvPr/>
        </p:nvSpPr>
        <p:spPr bwMode="auto">
          <a:xfrm>
            <a:off x="428596" y="428604"/>
            <a:ext cx="5786478" cy="563562"/>
          </a:xfrm>
          <a:prstGeom prst="rect">
            <a:avLst/>
          </a:prstGeom>
          <a:noFill/>
          <a:ln w="9525">
            <a:noFill/>
            <a:miter lim="800000"/>
          </a:ln>
          <a:effectLst/>
        </p:spPr>
        <p:txBody>
          <a:bodyPr anchor="ctr"/>
          <a:lstStyle/>
          <a:p>
            <a:r>
              <a:rPr lang="en-US" altLang="zh-CN" b="1" dirty="0" smtClean="0">
                <a:solidFill>
                  <a:srgbClr val="0000CC"/>
                </a:solidFill>
                <a:latin typeface="微软雅黑" panose="020B0503020204020204" pitchFamily="34" charset="-122"/>
                <a:ea typeface="微软雅黑" panose="020B0503020204020204" pitchFamily="34" charset="-122"/>
              </a:rPr>
              <a:t>6.1.1 </a:t>
            </a:r>
            <a:r>
              <a:rPr lang="zh-CN" altLang="en-US" b="1" dirty="0" smtClean="0">
                <a:solidFill>
                  <a:srgbClr val="0000CC"/>
                </a:solidFill>
                <a:latin typeface="微软雅黑" panose="020B0503020204020204" pitchFamily="34" charset="-122"/>
                <a:ea typeface="微软雅黑" panose="020B0503020204020204" pitchFamily="34" charset="-122"/>
              </a:rPr>
              <a:t>文件描述符及文件处理</a:t>
            </a:r>
            <a:endParaRPr lang="zh-CN" altLang="en-US" b="1" dirty="0" smtClean="0">
              <a:solidFill>
                <a:srgbClr val="0000CC"/>
              </a:solidFill>
              <a:latin typeface="微软雅黑" panose="020B0503020204020204" pitchFamily="34" charset="-122"/>
              <a:ea typeface="微软雅黑" panose="020B0503020204020204" pitchFamily="34" charset="-122"/>
            </a:endParaRPr>
          </a:p>
        </p:txBody>
      </p:sp>
      <p:sp>
        <p:nvSpPr>
          <p:cNvPr id="15" name="AutoShape 9"/>
          <p:cNvSpPr>
            <a:spLocks noChangeArrowheads="1"/>
          </p:cNvSpPr>
          <p:nvPr/>
        </p:nvSpPr>
        <p:spPr bwMode="auto">
          <a:xfrm>
            <a:off x="285720" y="1202803"/>
            <a:ext cx="2789247" cy="511685"/>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lgn="ctr">
              <a:defRPr/>
            </a:pPr>
            <a:r>
              <a:rPr kumimoji="0" lang="en-US" altLang="zh-CN" sz="2400" b="1" kern="10" dirty="0" smtClean="0">
                <a:solidFill>
                  <a:schemeClr val="tx1"/>
                </a:solidFill>
                <a:latin typeface="宋体" panose="02010600030101010101" pitchFamily="2" charset="-122"/>
              </a:rPr>
              <a:t>2</a:t>
            </a:r>
            <a:r>
              <a:rPr kumimoji="0" lang="zh-CN" altLang="en-US" sz="2400" b="1" kern="10" dirty="0" smtClean="0">
                <a:solidFill>
                  <a:schemeClr val="tx1"/>
                </a:solidFill>
                <a:latin typeface="宋体" panose="02010600030101010101" pitchFamily="2" charset="-122"/>
              </a:rPr>
              <a:t>、系统调用</a:t>
            </a:r>
            <a:endParaRPr kumimoji="0" lang="zh-CN" altLang="en-US" sz="2400" b="1" kern="10" dirty="0">
              <a:solidFill>
                <a:schemeClr val="tx1"/>
              </a:solidFill>
              <a:latin typeface="宋体" panose="02010600030101010101" pitchFamily="2" charset="-122"/>
            </a:endParaRPr>
          </a:p>
        </p:txBody>
      </p:sp>
      <p:sp>
        <p:nvSpPr>
          <p:cNvPr id="17" name="矩形 16"/>
          <p:cNvSpPr/>
          <p:nvPr/>
        </p:nvSpPr>
        <p:spPr>
          <a:xfrm>
            <a:off x="774647" y="1858941"/>
            <a:ext cx="7799081" cy="3969385"/>
          </a:xfrm>
          <a:prstGeom prst="rect">
            <a:avLst/>
          </a:prstGeom>
        </p:spPr>
        <p:txBody>
          <a:bodyPr wrap="square">
            <a:spAutoFit/>
          </a:bodyPr>
          <a:lstStyle/>
          <a:p>
            <a:pPr marL="0" indent="539750" algn="just" eaLnBrk="1" hangingPunct="1">
              <a:lnSpc>
                <a:spcPct val="150000"/>
              </a:lnSpc>
              <a:buFont typeface="Wingdings" panose="05000000000000000000" pitchFamily="2" charset="2"/>
              <a:buNone/>
            </a:pPr>
            <a:r>
              <a:rPr lang="zh-CN" altLang="en-US" sz="2400" dirty="0" smtClean="0">
                <a:solidFill>
                  <a:srgbClr val="0000CC"/>
                </a:solidFill>
                <a:latin typeface="微软雅黑" panose="020B0503020204020204" pitchFamily="34" charset="-122"/>
                <a:ea typeface="微软雅黑" panose="020B0503020204020204" pitchFamily="34" charset="-122"/>
              </a:rPr>
              <a:t>所谓</a:t>
            </a:r>
            <a:r>
              <a:rPr lang="zh-CN" altLang="en-US" sz="2400" dirty="0" smtClean="0">
                <a:solidFill>
                  <a:srgbClr val="FF0000"/>
                </a:solidFill>
                <a:latin typeface="微软雅黑" panose="020B0503020204020204" pitchFamily="34" charset="-122"/>
                <a:ea typeface="微软雅黑" panose="020B0503020204020204" pitchFamily="34" charset="-122"/>
              </a:rPr>
              <a:t>系统调用</a:t>
            </a:r>
            <a:r>
              <a:rPr lang="zh-CN" altLang="en-US" sz="2400" dirty="0" smtClean="0">
                <a:solidFill>
                  <a:srgbClr val="0000CC"/>
                </a:solidFill>
                <a:latin typeface="微软雅黑" panose="020B0503020204020204" pitchFamily="34" charset="-122"/>
                <a:ea typeface="微软雅黑" panose="020B0503020204020204" pitchFamily="34" charset="-122"/>
              </a:rPr>
              <a:t>是指操作系统提供给用户程序的一组“特殊”接口，用户程序可以通过这组“特殊”接口来获得操作系统内核提供的特殊服务。</a:t>
            </a:r>
            <a:endParaRPr lang="zh-CN" altLang="en-US" sz="2400" dirty="0" smtClean="0">
              <a:solidFill>
                <a:srgbClr val="0000CC"/>
              </a:solidFill>
              <a:latin typeface="微软雅黑" panose="020B0503020204020204" pitchFamily="34" charset="-122"/>
              <a:ea typeface="微软雅黑" panose="020B0503020204020204" pitchFamily="34" charset="-122"/>
            </a:endParaRPr>
          </a:p>
          <a:p>
            <a:pPr marL="0" indent="539750" algn="just" eaLnBrk="1" hangingPunct="1">
              <a:lnSpc>
                <a:spcPct val="150000"/>
              </a:lnSpc>
              <a:buFont typeface="Wingdings" panose="05000000000000000000" pitchFamily="2" charset="2"/>
              <a:buNone/>
            </a:pPr>
            <a:r>
              <a:rPr lang="zh-CN" altLang="en-US" sz="2400" dirty="0" smtClean="0">
                <a:solidFill>
                  <a:srgbClr val="0000CC"/>
                </a:solidFill>
                <a:latin typeface="微软雅黑" panose="020B0503020204020204" pitchFamily="34" charset="-122"/>
                <a:ea typeface="微软雅黑" panose="020B0503020204020204" pitchFamily="34" charset="-122"/>
              </a:rPr>
              <a:t>在</a:t>
            </a:r>
            <a:r>
              <a:rPr lang="en-US" altLang="zh-CN" sz="2400" dirty="0" smtClean="0">
                <a:solidFill>
                  <a:srgbClr val="0000CC"/>
                </a:solidFill>
                <a:latin typeface="微软雅黑" panose="020B0503020204020204" pitchFamily="34" charset="-122"/>
                <a:ea typeface="微软雅黑" panose="020B0503020204020204" pitchFamily="34" charset="-122"/>
              </a:rPr>
              <a:t>Linux</a:t>
            </a:r>
            <a:r>
              <a:rPr lang="zh-CN" altLang="en-US" sz="2400" dirty="0" smtClean="0">
                <a:solidFill>
                  <a:srgbClr val="0000CC"/>
                </a:solidFill>
                <a:latin typeface="微软雅黑" panose="020B0503020204020204" pitchFamily="34" charset="-122"/>
                <a:ea typeface="微软雅黑" panose="020B0503020204020204" pitchFamily="34" charset="-122"/>
              </a:rPr>
              <a:t>中</a:t>
            </a:r>
            <a:r>
              <a:rPr lang="zh-CN" altLang="en-US" sz="2400" b="1" dirty="0" smtClean="0">
                <a:solidFill>
                  <a:srgbClr val="0000CC"/>
                </a:solidFill>
                <a:latin typeface="微软雅黑" panose="020B0503020204020204" pitchFamily="34" charset="-122"/>
                <a:ea typeface="微软雅黑" panose="020B0503020204020204" pitchFamily="34" charset="-122"/>
              </a:rPr>
              <a:t>用户程序不能直接访问内核</a:t>
            </a:r>
            <a:r>
              <a:rPr lang="zh-CN" altLang="en-US" sz="2400" dirty="0" smtClean="0">
                <a:solidFill>
                  <a:srgbClr val="0000CC"/>
                </a:solidFill>
                <a:latin typeface="微软雅黑" panose="020B0503020204020204" pitchFamily="34" charset="-122"/>
                <a:ea typeface="微软雅黑" panose="020B0503020204020204" pitchFamily="34" charset="-122"/>
              </a:rPr>
              <a:t>提供的服务。为了更好的保护内核空间，将程序的运行空间分为</a:t>
            </a:r>
            <a:r>
              <a:rPr lang="zh-CN" altLang="en-US" sz="2400" dirty="0" smtClean="0">
                <a:solidFill>
                  <a:srgbClr val="FF0000"/>
                </a:solidFill>
                <a:latin typeface="微软雅黑" panose="020B0503020204020204" pitchFamily="34" charset="-122"/>
                <a:ea typeface="微软雅黑" panose="020B0503020204020204" pitchFamily="34" charset="-122"/>
              </a:rPr>
              <a:t>内核空间</a:t>
            </a:r>
            <a:r>
              <a:rPr lang="zh-CN" altLang="en-US" sz="2400" dirty="0" smtClean="0">
                <a:solidFill>
                  <a:srgbClr val="0000CC"/>
                </a:solidFill>
                <a:latin typeface="微软雅黑" panose="020B0503020204020204" pitchFamily="34" charset="-122"/>
                <a:ea typeface="微软雅黑" panose="020B0503020204020204" pitchFamily="34" charset="-122"/>
              </a:rPr>
              <a:t>和</a:t>
            </a:r>
            <a:r>
              <a:rPr lang="zh-CN" altLang="en-US" sz="2400" dirty="0" smtClean="0">
                <a:solidFill>
                  <a:srgbClr val="FF0000"/>
                </a:solidFill>
                <a:latin typeface="微软雅黑" panose="020B0503020204020204" pitchFamily="34" charset="-122"/>
                <a:ea typeface="微软雅黑" panose="020B0503020204020204" pitchFamily="34" charset="-122"/>
              </a:rPr>
              <a:t>用户空间</a:t>
            </a:r>
            <a:r>
              <a:rPr lang="zh-CN" altLang="en-US" sz="2400" dirty="0" smtClean="0">
                <a:solidFill>
                  <a:srgbClr val="0000CC"/>
                </a:solidFill>
                <a:latin typeface="微软雅黑" panose="020B0503020204020204" pitchFamily="34" charset="-122"/>
                <a:ea typeface="微软雅黑" panose="020B0503020204020204" pitchFamily="34" charset="-122"/>
              </a:rPr>
              <a:t>，他们运行在不同的级别上，在逻辑上是相互隔离的。</a:t>
            </a:r>
            <a:endParaRPr lang="en-US" altLang="zh-CN" sz="2400" dirty="0" smtClean="0">
              <a:solidFill>
                <a:srgbClr val="0000CC"/>
              </a:solidFill>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2D1392AF-3D9D-4B11-952E-A0025050B304}" type="datetime10">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linds(horizontal)">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a:spLocks noChangeArrowheads="1"/>
          </p:cNvSpPr>
          <p:nvPr/>
        </p:nvSpPr>
        <p:spPr bwMode="auto">
          <a:xfrm>
            <a:off x="428596" y="428604"/>
            <a:ext cx="5786478" cy="563562"/>
          </a:xfrm>
          <a:prstGeom prst="rect">
            <a:avLst/>
          </a:prstGeom>
          <a:noFill/>
          <a:ln w="9525">
            <a:noFill/>
            <a:miter lim="800000"/>
          </a:ln>
          <a:effectLst/>
        </p:spPr>
        <p:txBody>
          <a:bodyPr anchor="ctr"/>
          <a:lstStyle/>
          <a:p>
            <a:r>
              <a:rPr lang="en-US" altLang="zh-CN" b="1" dirty="0" smtClean="0">
                <a:solidFill>
                  <a:srgbClr val="0000CC"/>
                </a:solidFill>
                <a:latin typeface="微软雅黑" panose="020B0503020204020204" pitchFamily="34" charset="-122"/>
                <a:ea typeface="微软雅黑" panose="020B0503020204020204" pitchFamily="34" charset="-122"/>
              </a:rPr>
              <a:t>6.1.1 </a:t>
            </a:r>
            <a:r>
              <a:rPr lang="zh-CN" altLang="en-US" b="1" dirty="0" smtClean="0">
                <a:solidFill>
                  <a:srgbClr val="0000CC"/>
                </a:solidFill>
                <a:latin typeface="微软雅黑" panose="020B0503020204020204" pitchFamily="34" charset="-122"/>
                <a:ea typeface="微软雅黑" panose="020B0503020204020204" pitchFamily="34" charset="-122"/>
              </a:rPr>
              <a:t>文件描述符及文件处理</a:t>
            </a:r>
            <a:endParaRPr lang="zh-CN" altLang="en-US" b="1" dirty="0" smtClean="0">
              <a:solidFill>
                <a:srgbClr val="0000CC"/>
              </a:solidFill>
              <a:latin typeface="微软雅黑" panose="020B0503020204020204" pitchFamily="34" charset="-122"/>
              <a:ea typeface="微软雅黑" panose="020B0503020204020204" pitchFamily="34" charset="-122"/>
            </a:endParaRPr>
          </a:p>
        </p:txBody>
      </p:sp>
      <p:sp>
        <p:nvSpPr>
          <p:cNvPr id="12" name="AutoShape 9"/>
          <p:cNvSpPr>
            <a:spLocks noChangeArrowheads="1"/>
          </p:cNvSpPr>
          <p:nvPr/>
        </p:nvSpPr>
        <p:spPr bwMode="auto">
          <a:xfrm>
            <a:off x="285720" y="1202803"/>
            <a:ext cx="2789247" cy="511685"/>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lgn="ctr">
              <a:defRPr/>
            </a:pPr>
            <a:r>
              <a:rPr kumimoji="0" lang="en-US" altLang="zh-CN" sz="2400" b="1" kern="10" dirty="0" smtClean="0">
                <a:solidFill>
                  <a:schemeClr val="tx1"/>
                </a:solidFill>
                <a:latin typeface="宋体" panose="02010600030101010101" pitchFamily="2" charset="-122"/>
              </a:rPr>
              <a:t>2</a:t>
            </a:r>
            <a:r>
              <a:rPr kumimoji="0" lang="zh-CN" altLang="en-US" sz="2400" b="1" kern="10" dirty="0" smtClean="0">
                <a:solidFill>
                  <a:schemeClr val="tx1"/>
                </a:solidFill>
                <a:latin typeface="宋体" panose="02010600030101010101" pitchFamily="2" charset="-122"/>
              </a:rPr>
              <a:t>、系统调用</a:t>
            </a:r>
            <a:endParaRPr kumimoji="0" lang="zh-CN" altLang="en-US" sz="2400" b="1" kern="10" dirty="0">
              <a:solidFill>
                <a:schemeClr val="tx1"/>
              </a:solidFill>
              <a:latin typeface="宋体" panose="02010600030101010101" pitchFamily="2" charset="-122"/>
            </a:endParaRPr>
          </a:p>
        </p:txBody>
      </p:sp>
      <p:grpSp>
        <p:nvGrpSpPr>
          <p:cNvPr id="21" name="组合 20"/>
          <p:cNvGrpSpPr/>
          <p:nvPr/>
        </p:nvGrpSpPr>
        <p:grpSpPr>
          <a:xfrm>
            <a:off x="190440" y="1968480"/>
            <a:ext cx="3833865" cy="4125969"/>
            <a:chOff x="482544" y="2078019"/>
            <a:chExt cx="3833865" cy="4125969"/>
          </a:xfrm>
        </p:grpSpPr>
        <p:sp>
          <p:nvSpPr>
            <p:cNvPr id="15" name="矩形 14"/>
            <p:cNvSpPr/>
            <p:nvPr/>
          </p:nvSpPr>
          <p:spPr>
            <a:xfrm>
              <a:off x="482544" y="2078019"/>
              <a:ext cx="3833865" cy="2081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541422" y="4743468"/>
              <a:ext cx="2008215" cy="1460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7"/>
            <p:cNvSpPr>
              <a:spLocks noChangeArrowheads="1"/>
            </p:cNvSpPr>
            <p:nvPr/>
          </p:nvSpPr>
          <p:spPr bwMode="auto">
            <a:xfrm>
              <a:off x="1723988" y="4743468"/>
              <a:ext cx="1622463" cy="431800"/>
            </a:xfrm>
            <a:prstGeom prst="rect">
              <a:avLst/>
            </a:prstGeom>
            <a:solidFill>
              <a:srgbClr val="00B050"/>
            </a:solidFill>
            <a:ln w="9525" cmpd="sng">
              <a:solidFill>
                <a:schemeClr val="tx1"/>
              </a:solidFill>
              <a:miter lim="800000"/>
            </a:ln>
            <a:effectLst/>
          </p:spPr>
          <p:txBody>
            <a:bodyPr wrap="none" anchor="ctr"/>
            <a:lstStyle/>
            <a:p>
              <a:r>
                <a:rPr lang="zh-CN" altLang="en-US" b="1" dirty="0">
                  <a:solidFill>
                    <a:srgbClr val="0000CC"/>
                  </a:solidFill>
                </a:rPr>
                <a:t>系统调用</a:t>
              </a:r>
              <a:endParaRPr lang="zh-CN" altLang="en-US" b="1" dirty="0">
                <a:solidFill>
                  <a:srgbClr val="0000CC"/>
                </a:solidFill>
              </a:endParaRPr>
            </a:p>
          </p:txBody>
        </p:sp>
        <p:sp>
          <p:nvSpPr>
            <p:cNvPr id="9" name="Rectangle 8"/>
            <p:cNvSpPr>
              <a:spLocks noChangeArrowheads="1"/>
            </p:cNvSpPr>
            <p:nvPr/>
          </p:nvSpPr>
          <p:spPr bwMode="auto">
            <a:xfrm>
              <a:off x="1943065" y="2735252"/>
              <a:ext cx="2300319" cy="468313"/>
            </a:xfrm>
            <a:prstGeom prst="rect">
              <a:avLst/>
            </a:prstGeom>
            <a:solidFill>
              <a:schemeClr val="hlink"/>
            </a:solidFill>
            <a:ln w="9525" cmpd="sng">
              <a:solidFill>
                <a:schemeClr val="tx1"/>
              </a:solidFill>
              <a:miter lim="800000"/>
            </a:ln>
            <a:effectLst/>
          </p:spPr>
          <p:txBody>
            <a:bodyPr wrap="none" anchor="ctr"/>
            <a:lstStyle/>
            <a:p>
              <a:r>
                <a:rPr lang="zh-CN" altLang="en-US" b="1" dirty="0" smtClean="0">
                  <a:solidFill>
                    <a:srgbClr val="FF0000"/>
                  </a:solidFill>
                </a:rPr>
                <a:t>应用程序接口</a:t>
              </a:r>
              <a:endParaRPr lang="en-US" altLang="zh-CN" b="1" dirty="0">
                <a:solidFill>
                  <a:srgbClr val="FF0000"/>
                </a:solidFill>
              </a:endParaRPr>
            </a:p>
          </p:txBody>
        </p:sp>
        <p:sp>
          <p:nvSpPr>
            <p:cNvPr id="10" name="Rectangle 9"/>
            <p:cNvSpPr>
              <a:spLocks noChangeArrowheads="1"/>
            </p:cNvSpPr>
            <p:nvPr/>
          </p:nvSpPr>
          <p:spPr bwMode="auto">
            <a:xfrm>
              <a:off x="482545" y="2698739"/>
              <a:ext cx="1350981" cy="504825"/>
            </a:xfrm>
            <a:prstGeom prst="rect">
              <a:avLst/>
            </a:prstGeom>
            <a:solidFill>
              <a:schemeClr val="hlink"/>
            </a:solidFill>
            <a:ln w="9525" cmpd="sng">
              <a:solidFill>
                <a:schemeClr val="tx1"/>
              </a:solidFill>
              <a:miter lim="800000"/>
            </a:ln>
            <a:effectLst/>
          </p:spPr>
          <p:txBody>
            <a:bodyPr wrap="none" anchor="ctr"/>
            <a:lstStyle/>
            <a:p>
              <a:r>
                <a:rPr lang="zh-CN" altLang="en-US" sz="2400" b="1" dirty="0">
                  <a:solidFill>
                    <a:srgbClr val="FF0000"/>
                  </a:solidFill>
                </a:rPr>
                <a:t>系统命令</a:t>
              </a:r>
              <a:endParaRPr lang="zh-CN" altLang="en-US" sz="2400" b="1" dirty="0">
                <a:solidFill>
                  <a:srgbClr val="FF0000"/>
                </a:solidFill>
              </a:endParaRPr>
            </a:p>
          </p:txBody>
        </p:sp>
        <p:sp>
          <p:nvSpPr>
            <p:cNvPr id="11" name="Line 10"/>
            <p:cNvSpPr>
              <a:spLocks noChangeShapeType="1"/>
            </p:cNvSpPr>
            <p:nvPr/>
          </p:nvSpPr>
          <p:spPr bwMode="auto">
            <a:xfrm flipH="1">
              <a:off x="2782863" y="3173410"/>
              <a:ext cx="365130" cy="1533546"/>
            </a:xfrm>
            <a:prstGeom prst="line">
              <a:avLst/>
            </a:prstGeom>
            <a:noFill/>
            <a:ln w="38100" cmpd="sng">
              <a:solidFill>
                <a:srgbClr val="FF0000"/>
              </a:solidFill>
              <a:round/>
              <a:tailEnd type="stealth" w="lg" len="lg"/>
            </a:ln>
            <a:effectLst/>
          </p:spPr>
          <p:txBody>
            <a:bodyPr wrap="none" anchor="ctr"/>
            <a:lstStyle/>
            <a:p>
              <a:endParaRPr lang="zh-CN" altLang="en-US"/>
            </a:p>
          </p:txBody>
        </p:sp>
        <p:sp>
          <p:nvSpPr>
            <p:cNvPr id="14" name="TextBox 13"/>
            <p:cNvSpPr txBox="1"/>
            <p:nvPr/>
          </p:nvSpPr>
          <p:spPr>
            <a:xfrm>
              <a:off x="1687473" y="5656293"/>
              <a:ext cx="1862164" cy="523220"/>
            </a:xfrm>
            <a:prstGeom prst="rect">
              <a:avLst/>
            </a:prstGeom>
            <a:noFill/>
          </p:spPr>
          <p:txBody>
            <a:bodyPr wrap="square" rtlCol="0">
              <a:spAutoFit/>
            </a:bodyPr>
            <a:lstStyle/>
            <a:p>
              <a:r>
                <a:rPr lang="zh-CN" altLang="en-US" b="1" dirty="0" smtClean="0"/>
                <a:t>内核空间</a:t>
              </a:r>
              <a:endParaRPr lang="zh-CN" altLang="en-US" b="1" dirty="0"/>
            </a:p>
          </p:txBody>
        </p:sp>
        <p:sp>
          <p:nvSpPr>
            <p:cNvPr id="16" name="TextBox 15"/>
            <p:cNvSpPr txBox="1"/>
            <p:nvPr/>
          </p:nvSpPr>
          <p:spPr>
            <a:xfrm>
              <a:off x="1723987" y="2078019"/>
              <a:ext cx="1917604" cy="523220"/>
            </a:xfrm>
            <a:prstGeom prst="rect">
              <a:avLst/>
            </a:prstGeom>
            <a:noFill/>
          </p:spPr>
          <p:txBody>
            <a:bodyPr wrap="square" rtlCol="0">
              <a:spAutoFit/>
            </a:bodyPr>
            <a:lstStyle/>
            <a:p>
              <a:r>
                <a:rPr lang="zh-CN" altLang="en-US" b="1" dirty="0" smtClean="0"/>
                <a:t>用户空间</a:t>
              </a:r>
              <a:endParaRPr lang="zh-CN" altLang="en-US" b="1" dirty="0"/>
            </a:p>
          </p:txBody>
        </p:sp>
        <p:sp>
          <p:nvSpPr>
            <p:cNvPr id="17" name="Rectangle 9"/>
            <p:cNvSpPr>
              <a:spLocks noChangeArrowheads="1"/>
            </p:cNvSpPr>
            <p:nvPr/>
          </p:nvSpPr>
          <p:spPr bwMode="auto">
            <a:xfrm>
              <a:off x="774649" y="3721104"/>
              <a:ext cx="1570059" cy="431800"/>
            </a:xfrm>
            <a:prstGeom prst="rect">
              <a:avLst/>
            </a:prstGeom>
            <a:solidFill>
              <a:schemeClr val="hlink"/>
            </a:solidFill>
            <a:ln w="9525" cmpd="sng">
              <a:solidFill>
                <a:schemeClr val="tx1"/>
              </a:solidFill>
              <a:miter lim="800000"/>
            </a:ln>
            <a:effectLst/>
          </p:spPr>
          <p:txBody>
            <a:bodyPr wrap="none" anchor="ctr"/>
            <a:lstStyle/>
            <a:p>
              <a:r>
                <a:rPr lang="en-US" altLang="zh-CN" sz="2400" b="1" dirty="0" smtClean="0">
                  <a:solidFill>
                    <a:srgbClr val="FF0000"/>
                  </a:solidFill>
                </a:rPr>
                <a:t>C</a:t>
              </a:r>
              <a:r>
                <a:rPr lang="zh-CN" altLang="en-US" sz="2400" b="1" dirty="0" smtClean="0">
                  <a:solidFill>
                    <a:srgbClr val="FF0000"/>
                  </a:solidFill>
                </a:rPr>
                <a:t>库函数</a:t>
              </a:r>
              <a:endParaRPr lang="zh-CN" altLang="en-US" sz="2400" b="1" dirty="0">
                <a:solidFill>
                  <a:srgbClr val="FF0000"/>
                </a:solidFill>
              </a:endParaRPr>
            </a:p>
          </p:txBody>
        </p:sp>
        <p:sp>
          <p:nvSpPr>
            <p:cNvPr id="18" name="Line 10"/>
            <p:cNvSpPr>
              <a:spLocks noChangeShapeType="1"/>
            </p:cNvSpPr>
            <p:nvPr/>
          </p:nvSpPr>
          <p:spPr bwMode="auto">
            <a:xfrm>
              <a:off x="1906552" y="4232286"/>
              <a:ext cx="438156" cy="511182"/>
            </a:xfrm>
            <a:prstGeom prst="line">
              <a:avLst/>
            </a:prstGeom>
            <a:noFill/>
            <a:ln w="38100" cmpd="sng">
              <a:solidFill>
                <a:srgbClr val="FF0000"/>
              </a:solidFill>
              <a:round/>
              <a:tailEnd type="stealth" w="lg" len="lg"/>
            </a:ln>
            <a:effectLst/>
          </p:spPr>
          <p:txBody>
            <a:bodyPr wrap="none" anchor="ctr"/>
            <a:lstStyle/>
            <a:p>
              <a:endParaRPr lang="zh-CN" altLang="en-US"/>
            </a:p>
          </p:txBody>
        </p:sp>
        <p:sp>
          <p:nvSpPr>
            <p:cNvPr id="19" name="Line 10"/>
            <p:cNvSpPr>
              <a:spLocks noChangeShapeType="1"/>
            </p:cNvSpPr>
            <p:nvPr/>
          </p:nvSpPr>
          <p:spPr bwMode="auto">
            <a:xfrm flipH="1">
              <a:off x="1687473" y="3173410"/>
              <a:ext cx="438156" cy="511182"/>
            </a:xfrm>
            <a:prstGeom prst="line">
              <a:avLst/>
            </a:prstGeom>
            <a:noFill/>
            <a:ln w="38100" cmpd="sng">
              <a:solidFill>
                <a:srgbClr val="FF0000"/>
              </a:solidFill>
              <a:round/>
              <a:tailEnd type="stealth" w="lg" len="lg"/>
            </a:ln>
            <a:effectLst/>
          </p:spPr>
          <p:txBody>
            <a:bodyPr wrap="none" anchor="ctr"/>
            <a:lstStyle/>
            <a:p>
              <a:endParaRPr lang="zh-CN" altLang="en-US"/>
            </a:p>
          </p:txBody>
        </p:sp>
      </p:grpSp>
      <p:sp>
        <p:nvSpPr>
          <p:cNvPr id="22" name="矩形 21"/>
          <p:cNvSpPr/>
          <p:nvPr/>
        </p:nvSpPr>
        <p:spPr>
          <a:xfrm>
            <a:off x="4097331" y="1179394"/>
            <a:ext cx="5046669" cy="5170646"/>
          </a:xfrm>
          <a:prstGeom prst="rect">
            <a:avLst/>
          </a:prstGeom>
        </p:spPr>
        <p:txBody>
          <a:bodyPr wrap="square">
            <a:spAutoFit/>
          </a:bodyPr>
          <a:lstStyle/>
          <a:p>
            <a:pPr>
              <a:lnSpc>
                <a:spcPct val="150000"/>
              </a:lnSpc>
              <a:buFont typeface="Wingdings" panose="05000000000000000000" pitchFamily="2" charset="2"/>
              <a:buChar char="n"/>
            </a:pPr>
            <a:r>
              <a:rPr lang="zh-CN" altLang="en-US" sz="2000" dirty="0" smtClean="0">
                <a:solidFill>
                  <a:srgbClr val="0000CC"/>
                </a:solidFill>
                <a:latin typeface="微软雅黑" panose="020B0503020204020204" pitchFamily="34" charset="-122"/>
                <a:ea typeface="微软雅黑" panose="020B0503020204020204" pitchFamily="34" charset="-122"/>
              </a:rPr>
              <a:t>  通常情况下，应用程序是通过</a:t>
            </a:r>
            <a:r>
              <a:rPr lang="zh-CN" altLang="en-US" sz="2000" b="1" dirty="0" smtClean="0">
                <a:solidFill>
                  <a:srgbClr val="FF0000"/>
                </a:solidFill>
                <a:latin typeface="微软雅黑" panose="020B0503020204020204" pitchFamily="34" charset="-122"/>
                <a:ea typeface="微软雅黑" panose="020B0503020204020204" pitchFamily="34" charset="-122"/>
              </a:rPr>
              <a:t>操作系统提供的应用编程接口（</a:t>
            </a:r>
            <a:r>
              <a:rPr lang="en-US" altLang="zh-CN" sz="2000" b="1" dirty="0" smtClean="0">
                <a:solidFill>
                  <a:srgbClr val="FF0000"/>
                </a:solidFill>
                <a:latin typeface="微软雅黑" panose="020B0503020204020204" pitchFamily="34" charset="-122"/>
                <a:ea typeface="微软雅黑" panose="020B0503020204020204" pitchFamily="34" charset="-122"/>
              </a:rPr>
              <a:t>API</a:t>
            </a:r>
            <a:r>
              <a:rPr lang="zh-CN" altLang="en-US" sz="2000" b="1" dirty="0" smtClean="0">
                <a:solidFill>
                  <a:srgbClr val="FF0000"/>
                </a:solidFill>
                <a:latin typeface="微软雅黑" panose="020B0503020204020204" pitchFamily="34" charset="-122"/>
                <a:ea typeface="微软雅黑" panose="020B0503020204020204" pitchFamily="34" charset="-122"/>
              </a:rPr>
              <a:t>）</a:t>
            </a:r>
            <a:r>
              <a:rPr lang="zh-CN" altLang="en-US" sz="2000" dirty="0" smtClean="0">
                <a:solidFill>
                  <a:srgbClr val="0000CC"/>
                </a:solidFill>
                <a:latin typeface="微软雅黑" panose="020B0503020204020204" pitchFamily="34" charset="-122"/>
                <a:ea typeface="微软雅黑" panose="020B0503020204020204" pitchFamily="34" charset="-122"/>
              </a:rPr>
              <a:t>而不是直接通过系统调用来编程。</a:t>
            </a:r>
            <a:endParaRPr lang="zh-CN" altLang="en-US" sz="2000" dirty="0" smtClean="0">
              <a:solidFill>
                <a:srgbClr val="0000CC"/>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n"/>
            </a:pPr>
            <a:r>
              <a:rPr lang="zh-CN" altLang="en-US" sz="2000" dirty="0" smtClean="0">
                <a:solidFill>
                  <a:srgbClr val="0000CC"/>
                </a:solidFill>
                <a:latin typeface="微软雅黑" panose="020B0503020204020204" pitchFamily="34" charset="-122"/>
                <a:ea typeface="微软雅黑" panose="020B0503020204020204" pitchFamily="34" charset="-122"/>
              </a:rPr>
              <a:t>  </a:t>
            </a:r>
            <a:r>
              <a:rPr lang="zh-CN" altLang="en-US" sz="2000" dirty="0" smtClean="0">
                <a:solidFill>
                  <a:srgbClr val="FF0000"/>
                </a:solidFill>
                <a:latin typeface="微软雅黑" panose="020B0503020204020204" pitchFamily="34" charset="-122"/>
                <a:ea typeface="微软雅黑" panose="020B0503020204020204" pitchFamily="34" charset="-122"/>
              </a:rPr>
              <a:t>操作系统</a:t>
            </a:r>
            <a:r>
              <a:rPr lang="en-US" altLang="zh-CN" sz="2000" dirty="0" smtClean="0">
                <a:solidFill>
                  <a:srgbClr val="FF0000"/>
                </a:solidFill>
                <a:latin typeface="微软雅黑" panose="020B0503020204020204" pitchFamily="34" charset="-122"/>
                <a:ea typeface="微软雅黑" panose="020B0503020204020204" pitchFamily="34" charset="-122"/>
              </a:rPr>
              <a:t>API</a:t>
            </a:r>
            <a:r>
              <a:rPr lang="zh-CN" altLang="en-US" sz="2000" dirty="0" smtClean="0">
                <a:solidFill>
                  <a:srgbClr val="0000CC"/>
                </a:solidFill>
                <a:latin typeface="微软雅黑" panose="020B0503020204020204" pitchFamily="34" charset="-122"/>
                <a:ea typeface="微软雅黑" panose="020B0503020204020204" pitchFamily="34" charset="-122"/>
              </a:rPr>
              <a:t>通常都以</a:t>
            </a:r>
            <a:r>
              <a:rPr lang="en-US" altLang="zh-CN" sz="2000" dirty="0" smtClean="0">
                <a:solidFill>
                  <a:srgbClr val="0000CC"/>
                </a:solidFill>
                <a:latin typeface="微软雅黑" panose="020B0503020204020204" pitchFamily="34" charset="-122"/>
                <a:ea typeface="微软雅黑" panose="020B0503020204020204" pitchFamily="34" charset="-122"/>
              </a:rPr>
              <a:t>C</a:t>
            </a:r>
            <a:r>
              <a:rPr lang="zh-CN" altLang="en-US" sz="2000" dirty="0" smtClean="0">
                <a:solidFill>
                  <a:srgbClr val="0000CC"/>
                </a:solidFill>
                <a:latin typeface="微软雅黑" panose="020B0503020204020204" pitchFamily="34" charset="-122"/>
                <a:ea typeface="微软雅黑" panose="020B0503020204020204" pitchFamily="34" charset="-122"/>
              </a:rPr>
              <a:t>库函数的方式提供，</a:t>
            </a:r>
            <a:r>
              <a:rPr lang="en-US" altLang="zh-CN" sz="2000" dirty="0" smtClean="0">
                <a:solidFill>
                  <a:srgbClr val="0000CC"/>
                </a:solidFill>
                <a:latin typeface="微软雅黑" panose="020B0503020204020204" pitchFamily="34" charset="-122"/>
                <a:ea typeface="微软雅黑" panose="020B0503020204020204" pitchFamily="34" charset="-122"/>
              </a:rPr>
              <a:t>Linux</a:t>
            </a:r>
            <a:r>
              <a:rPr lang="zh-CN" altLang="en-US" sz="2000" dirty="0" smtClean="0">
                <a:solidFill>
                  <a:srgbClr val="0000CC"/>
                </a:solidFill>
                <a:latin typeface="微软雅黑" panose="020B0503020204020204" pitchFamily="34" charset="-122"/>
                <a:ea typeface="微软雅黑" panose="020B0503020204020204" pitchFamily="34" charset="-122"/>
              </a:rPr>
              <a:t>也是如此。</a:t>
            </a:r>
            <a:endParaRPr lang="zh-CN" altLang="en-US" sz="2000" dirty="0" smtClean="0">
              <a:solidFill>
                <a:srgbClr val="0000CC"/>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n"/>
            </a:pPr>
            <a:r>
              <a:rPr lang="zh-CN" altLang="en-US" sz="2000" dirty="0" smtClean="0">
                <a:solidFill>
                  <a:srgbClr val="0000CC"/>
                </a:solidFill>
                <a:latin typeface="微软雅黑" panose="020B0503020204020204" pitchFamily="34" charset="-122"/>
                <a:ea typeface="微软雅黑" panose="020B0503020204020204" pitchFamily="34" charset="-122"/>
              </a:rPr>
              <a:t>  系统调用和</a:t>
            </a:r>
            <a:r>
              <a:rPr lang="en-US" altLang="zh-CN" sz="2000" dirty="0" smtClean="0">
                <a:solidFill>
                  <a:srgbClr val="0000CC"/>
                </a:solidFill>
                <a:latin typeface="微软雅黑" panose="020B0503020204020204" pitchFamily="34" charset="-122"/>
                <a:ea typeface="微软雅黑" panose="020B0503020204020204" pitchFamily="34" charset="-122"/>
              </a:rPr>
              <a:t>C</a:t>
            </a:r>
            <a:r>
              <a:rPr lang="zh-CN" altLang="en-US" sz="2000" dirty="0" smtClean="0">
                <a:solidFill>
                  <a:srgbClr val="0000CC"/>
                </a:solidFill>
                <a:latin typeface="微软雅黑" panose="020B0503020204020204" pitchFamily="34" charset="-122"/>
                <a:ea typeface="微软雅黑" panose="020B0503020204020204" pitchFamily="34" charset="-122"/>
              </a:rPr>
              <a:t>库函数之间并不是一一对应的关系，可能几个不同的函数会调用到同一个系统调用。</a:t>
            </a:r>
            <a:endParaRPr lang="zh-CN" altLang="en-US" sz="2000" dirty="0" smtClean="0">
              <a:solidFill>
                <a:srgbClr val="0000CC"/>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n"/>
            </a:pPr>
            <a:r>
              <a:rPr lang="zh-CN" altLang="en-US" sz="2000" dirty="0" smtClean="0">
                <a:solidFill>
                  <a:srgbClr val="0000CC"/>
                </a:solidFill>
                <a:latin typeface="微软雅黑" panose="020B0503020204020204" pitchFamily="34" charset="-122"/>
                <a:ea typeface="微软雅黑" panose="020B0503020204020204" pitchFamily="34" charset="-122"/>
              </a:rPr>
              <a:t>  系统命令位于</a:t>
            </a:r>
            <a:r>
              <a:rPr lang="en-US" altLang="zh-CN" sz="2000" dirty="0" smtClean="0">
                <a:solidFill>
                  <a:srgbClr val="0000CC"/>
                </a:solidFill>
                <a:latin typeface="微软雅黑" panose="020B0503020204020204" pitchFamily="34" charset="-122"/>
                <a:ea typeface="微软雅黑" panose="020B0503020204020204" pitchFamily="34" charset="-122"/>
              </a:rPr>
              <a:t>C</a:t>
            </a:r>
            <a:r>
              <a:rPr lang="zh-CN" altLang="en-US" sz="2000" dirty="0" smtClean="0">
                <a:solidFill>
                  <a:srgbClr val="0000CC"/>
                </a:solidFill>
                <a:latin typeface="微软雅黑" panose="020B0503020204020204" pitchFamily="34" charset="-122"/>
                <a:ea typeface="微软雅黑" panose="020B0503020204020204" pitchFamily="34" charset="-122"/>
              </a:rPr>
              <a:t>库的更上层，是利用</a:t>
            </a:r>
            <a:r>
              <a:rPr lang="en-US" altLang="zh-CN" sz="2000" dirty="0" smtClean="0">
                <a:solidFill>
                  <a:srgbClr val="0000CC"/>
                </a:solidFill>
                <a:latin typeface="微软雅黑" panose="020B0503020204020204" pitchFamily="34" charset="-122"/>
                <a:ea typeface="微软雅黑" panose="020B0503020204020204" pitchFamily="34" charset="-122"/>
              </a:rPr>
              <a:t>C</a:t>
            </a:r>
            <a:r>
              <a:rPr lang="zh-CN" altLang="en-US" sz="2000" dirty="0" smtClean="0">
                <a:solidFill>
                  <a:srgbClr val="0000CC"/>
                </a:solidFill>
                <a:latin typeface="微软雅黑" panose="020B0503020204020204" pitchFamily="34" charset="-122"/>
                <a:ea typeface="微软雅黑" panose="020B0503020204020204" pitchFamily="34" charset="-122"/>
              </a:rPr>
              <a:t>库实现的可执行程序，比如最为常用的</a:t>
            </a:r>
            <a:r>
              <a:rPr lang="en-US" altLang="zh-CN" sz="2000" dirty="0" smtClean="0">
                <a:solidFill>
                  <a:srgbClr val="0000CC"/>
                </a:solidFill>
                <a:latin typeface="微软雅黑" panose="020B0503020204020204" pitchFamily="34" charset="-122"/>
                <a:ea typeface="微软雅黑" panose="020B0503020204020204" pitchFamily="34" charset="-122"/>
              </a:rPr>
              <a:t>ls</a:t>
            </a:r>
            <a:r>
              <a:rPr lang="zh-CN" altLang="en-US" sz="2000" dirty="0" smtClean="0">
                <a:solidFill>
                  <a:srgbClr val="0000CC"/>
                </a:solidFill>
                <a:latin typeface="微软雅黑" panose="020B0503020204020204" pitchFamily="34" charset="-122"/>
                <a:ea typeface="微软雅黑" panose="020B0503020204020204" pitchFamily="34" charset="-122"/>
              </a:rPr>
              <a:t>、</a:t>
            </a:r>
            <a:r>
              <a:rPr lang="en-US" altLang="zh-CN" sz="2000" dirty="0" smtClean="0">
                <a:solidFill>
                  <a:srgbClr val="0000CC"/>
                </a:solidFill>
                <a:latin typeface="微软雅黑" panose="020B0503020204020204" pitchFamily="34" charset="-122"/>
                <a:ea typeface="微软雅黑" panose="020B0503020204020204" pitchFamily="34" charset="-122"/>
              </a:rPr>
              <a:t>cd</a:t>
            </a:r>
            <a:r>
              <a:rPr lang="zh-CN" altLang="en-US" sz="2000" dirty="0" smtClean="0">
                <a:solidFill>
                  <a:srgbClr val="0000CC"/>
                </a:solidFill>
                <a:latin typeface="微软雅黑" panose="020B0503020204020204" pitchFamily="34" charset="-122"/>
                <a:ea typeface="微软雅黑" panose="020B0503020204020204" pitchFamily="34" charset="-122"/>
              </a:rPr>
              <a:t>等命令。</a:t>
            </a:r>
            <a:endParaRPr lang="zh-CN" altLang="en-US" sz="2000" dirty="0">
              <a:solidFill>
                <a:srgbClr val="0000CC"/>
              </a:solidFill>
              <a:latin typeface="微软雅黑" panose="020B0503020204020204" pitchFamily="34" charset="-122"/>
              <a:ea typeface="微软雅黑" panose="020B0503020204020204" pitchFamily="34" charset="-122"/>
            </a:endParaRPr>
          </a:p>
        </p:txBody>
      </p:sp>
      <p:sp>
        <p:nvSpPr>
          <p:cNvPr id="23" name="Line 10"/>
          <p:cNvSpPr>
            <a:spLocks noChangeShapeType="1"/>
          </p:cNvSpPr>
          <p:nvPr/>
        </p:nvSpPr>
        <p:spPr bwMode="auto">
          <a:xfrm>
            <a:off x="738135" y="3063870"/>
            <a:ext cx="401643" cy="511182"/>
          </a:xfrm>
          <a:prstGeom prst="line">
            <a:avLst/>
          </a:prstGeom>
          <a:noFill/>
          <a:ln w="38100" cmpd="sng">
            <a:solidFill>
              <a:srgbClr val="FF0000"/>
            </a:solidFill>
            <a:round/>
            <a:tailEnd type="stealth" w="lg" len="lg"/>
          </a:ln>
          <a:effectLst/>
        </p:spPr>
        <p:txBody>
          <a:bodyPr wrap="none" anchor="ctr"/>
          <a:lstStyle/>
          <a:p>
            <a:endParaRPr lang="zh-CN" altLang="en-US"/>
          </a:p>
        </p:txBody>
      </p:sp>
      <p:sp>
        <p:nvSpPr>
          <p:cNvPr id="2" name="日期占位符 1"/>
          <p:cNvSpPr>
            <a:spLocks noGrp="1"/>
          </p:cNvSpPr>
          <p:nvPr>
            <p:ph type="dt" sz="half" idx="10"/>
          </p:nvPr>
        </p:nvSpPr>
        <p:spPr/>
        <p:txBody>
          <a:bodyPr/>
          <a:lstStyle/>
          <a:p>
            <a:pPr>
              <a:defRPr/>
            </a:pPr>
            <a:fld id="{DD053FA0-784A-44A7-BD82-68E8687C1B96}" type="datetime10">
              <a:rPr lang="zh-CN" altLang="en-US" smtClean="0"/>
            </a:fld>
            <a:endParaRPr lang="en-US" altLang="zh-CN"/>
          </a:p>
        </p:txBody>
      </p:sp>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a:spLocks noChangeArrowheads="1"/>
          </p:cNvSpPr>
          <p:nvPr/>
        </p:nvSpPr>
        <p:spPr bwMode="auto">
          <a:xfrm>
            <a:off x="428596" y="428604"/>
            <a:ext cx="5786478" cy="563562"/>
          </a:xfrm>
          <a:prstGeom prst="rect">
            <a:avLst/>
          </a:prstGeom>
          <a:noFill/>
          <a:ln w="9525">
            <a:noFill/>
            <a:miter lim="800000"/>
          </a:ln>
          <a:effectLst/>
        </p:spPr>
        <p:txBody>
          <a:bodyPr anchor="ctr"/>
          <a:lstStyle/>
          <a:p>
            <a:r>
              <a:rPr lang="en-US" altLang="zh-CN" b="1" dirty="0" smtClean="0">
                <a:solidFill>
                  <a:srgbClr val="0000CC"/>
                </a:solidFill>
                <a:latin typeface="微软雅黑" panose="020B0503020204020204" pitchFamily="34" charset="-122"/>
                <a:ea typeface="微软雅黑" panose="020B0503020204020204" pitchFamily="34" charset="-122"/>
              </a:rPr>
              <a:t>6.1.1 </a:t>
            </a:r>
            <a:r>
              <a:rPr lang="zh-CN" altLang="en-US" b="1" dirty="0" smtClean="0">
                <a:solidFill>
                  <a:srgbClr val="0000CC"/>
                </a:solidFill>
                <a:latin typeface="微软雅黑" panose="020B0503020204020204" pitchFamily="34" charset="-122"/>
                <a:ea typeface="微软雅黑" panose="020B0503020204020204" pitchFamily="34" charset="-122"/>
              </a:rPr>
              <a:t>文件描述符及文件处理</a:t>
            </a:r>
            <a:endParaRPr lang="zh-CN" altLang="en-US" b="1" dirty="0" smtClean="0">
              <a:solidFill>
                <a:srgbClr val="0000CC"/>
              </a:solidFill>
              <a:latin typeface="微软雅黑" panose="020B0503020204020204" pitchFamily="34" charset="-122"/>
              <a:ea typeface="微软雅黑" panose="020B0503020204020204" pitchFamily="34" charset="-122"/>
            </a:endParaRPr>
          </a:p>
        </p:txBody>
      </p:sp>
      <p:sp>
        <p:nvSpPr>
          <p:cNvPr id="12" name="AutoShape 9"/>
          <p:cNvSpPr>
            <a:spLocks noChangeArrowheads="1"/>
          </p:cNvSpPr>
          <p:nvPr/>
        </p:nvSpPr>
        <p:spPr bwMode="auto">
          <a:xfrm>
            <a:off x="285720" y="1202803"/>
            <a:ext cx="2789247" cy="511685"/>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lgn="ctr">
              <a:defRPr/>
            </a:pPr>
            <a:r>
              <a:rPr kumimoji="0" lang="en-US" altLang="zh-CN" sz="2400" b="1" kern="10" dirty="0" smtClean="0">
                <a:solidFill>
                  <a:schemeClr val="tx1"/>
                </a:solidFill>
                <a:latin typeface="宋体" panose="02010600030101010101" pitchFamily="2" charset="-122"/>
              </a:rPr>
              <a:t>2</a:t>
            </a:r>
            <a:r>
              <a:rPr kumimoji="0" lang="zh-CN" altLang="en-US" sz="2400" b="1" kern="10" dirty="0" smtClean="0">
                <a:solidFill>
                  <a:schemeClr val="tx1"/>
                </a:solidFill>
                <a:latin typeface="宋体" panose="02010600030101010101" pitchFamily="2" charset="-122"/>
              </a:rPr>
              <a:t>、系统调用</a:t>
            </a:r>
            <a:endParaRPr kumimoji="0" lang="zh-CN" altLang="en-US" sz="2400" b="1" kern="10" dirty="0">
              <a:solidFill>
                <a:schemeClr val="tx1"/>
              </a:solidFill>
              <a:latin typeface="宋体" panose="02010600030101010101" pitchFamily="2" charset="-122"/>
            </a:endParaRPr>
          </a:p>
        </p:txBody>
      </p:sp>
      <p:sp>
        <p:nvSpPr>
          <p:cNvPr id="13" name="矩形 12"/>
          <p:cNvSpPr/>
          <p:nvPr/>
        </p:nvSpPr>
        <p:spPr>
          <a:xfrm>
            <a:off x="519057" y="1785915"/>
            <a:ext cx="8300478" cy="4662815"/>
          </a:xfrm>
          <a:prstGeom prst="rect">
            <a:avLst/>
          </a:prstGeom>
        </p:spPr>
        <p:txBody>
          <a:bodyPr wrap="square">
            <a:spAutoFit/>
          </a:bodyPr>
          <a:lstStyle/>
          <a:p>
            <a:pPr marL="0" indent="539750" algn="just" eaLnBrk="1" hangingPunct="1">
              <a:lnSpc>
                <a:spcPct val="150000"/>
              </a:lnSpc>
              <a:buFont typeface="Wingdings" panose="05000000000000000000" pitchFamily="2" charset="2"/>
              <a:buNone/>
            </a:pPr>
            <a:r>
              <a:rPr lang="zh-CN" altLang="en-US" sz="2200" b="1" dirty="0" smtClean="0">
                <a:solidFill>
                  <a:schemeClr val="bg1"/>
                </a:solidFill>
                <a:latin typeface="微软雅黑" panose="020B0503020204020204" pitchFamily="34" charset="-122"/>
                <a:ea typeface="微软雅黑" panose="020B0503020204020204" pitchFamily="34" charset="-122"/>
              </a:rPr>
              <a:t>为什么需要系统调用？主要有以下两方面原因。</a:t>
            </a:r>
            <a:endParaRPr lang="zh-CN" altLang="en-US" sz="2200" b="1" dirty="0" smtClean="0">
              <a:solidFill>
                <a:schemeClr val="bg1"/>
              </a:solidFill>
              <a:latin typeface="微软雅黑" panose="020B0503020204020204" pitchFamily="34" charset="-122"/>
              <a:ea typeface="微软雅黑" panose="020B0503020204020204" pitchFamily="34" charset="-122"/>
            </a:endParaRPr>
          </a:p>
          <a:p>
            <a:pPr marL="0" indent="539750" algn="just" eaLnBrk="1" hangingPunct="1">
              <a:lnSpc>
                <a:spcPct val="150000"/>
              </a:lnSpc>
              <a:buFont typeface="Wingdings" panose="05000000000000000000" pitchFamily="2" charset="2"/>
              <a:buNone/>
            </a:pPr>
            <a:r>
              <a:rPr lang="zh-CN" altLang="en-US" sz="2200" b="1" dirty="0" smtClean="0">
                <a:solidFill>
                  <a:srgbClr val="0000CC"/>
                </a:solidFill>
                <a:latin typeface="微软雅黑" panose="020B0503020204020204" pitchFamily="34" charset="-122"/>
                <a:ea typeface="微软雅黑" panose="020B0503020204020204" pitchFamily="34" charset="-122"/>
              </a:rPr>
              <a:t>（</a:t>
            </a:r>
            <a:r>
              <a:rPr lang="en-US" altLang="zh-CN" sz="2200" b="1" dirty="0" smtClean="0">
                <a:solidFill>
                  <a:srgbClr val="0000CC"/>
                </a:solidFill>
                <a:latin typeface="微软雅黑" panose="020B0503020204020204" pitchFamily="34" charset="-122"/>
                <a:ea typeface="微软雅黑" panose="020B0503020204020204" pitchFamily="34" charset="-122"/>
              </a:rPr>
              <a:t>1</a:t>
            </a:r>
            <a:r>
              <a:rPr lang="zh-CN" altLang="en-US" sz="2200" b="1" dirty="0" smtClean="0">
                <a:solidFill>
                  <a:srgbClr val="0000CC"/>
                </a:solidFill>
                <a:latin typeface="微软雅黑" panose="020B0503020204020204" pitchFamily="34" charset="-122"/>
                <a:ea typeface="微软雅黑" panose="020B0503020204020204" pitchFamily="34" charset="-122"/>
              </a:rPr>
              <a:t>）</a:t>
            </a:r>
            <a:r>
              <a:rPr lang="zh-CN" altLang="en-US" sz="2200" b="1" dirty="0" smtClean="0">
                <a:solidFill>
                  <a:srgbClr val="FF0000"/>
                </a:solidFill>
                <a:latin typeface="微软雅黑" panose="020B0503020204020204" pitchFamily="34" charset="-122"/>
                <a:ea typeface="微软雅黑" panose="020B0503020204020204" pitchFamily="34" charset="-122"/>
              </a:rPr>
              <a:t>系统调用可以为用户空间提供访问硬件资源的统一接口</a:t>
            </a:r>
            <a:r>
              <a:rPr lang="zh-CN" altLang="en-US" sz="2200" b="1" dirty="0" smtClean="0">
                <a:solidFill>
                  <a:srgbClr val="0000CC"/>
                </a:solidFill>
                <a:latin typeface="微软雅黑" panose="020B0503020204020204" pitchFamily="34" charset="-122"/>
                <a:ea typeface="微软雅黑" panose="020B0503020204020204" pitchFamily="34" charset="-122"/>
              </a:rPr>
              <a:t>，应用程序不必去关注具体的硬件访问操作。</a:t>
            </a:r>
            <a:r>
              <a:rPr lang="en-US" altLang="zh-CN" sz="2200" b="1" dirty="0" smtClean="0">
                <a:solidFill>
                  <a:srgbClr val="0000CC"/>
                </a:solidFill>
                <a:latin typeface="微软雅黑" panose="020B0503020204020204" pitchFamily="34" charset="-122"/>
                <a:ea typeface="微软雅黑" panose="020B0503020204020204" pitchFamily="34" charset="-122"/>
              </a:rPr>
              <a:t>(</a:t>
            </a:r>
            <a:r>
              <a:rPr lang="zh-CN" altLang="en-US" sz="2200" dirty="0" smtClean="0">
                <a:solidFill>
                  <a:srgbClr val="0000CC"/>
                </a:solidFill>
                <a:latin typeface="微软雅黑" panose="020B0503020204020204" pitchFamily="34" charset="-122"/>
                <a:ea typeface="微软雅黑" panose="020B0503020204020204" pitchFamily="34" charset="-122"/>
              </a:rPr>
              <a:t>如读写文件时，应用程序不用去管磁盘类型，甚至于不用关心是哪种文件系统。</a:t>
            </a:r>
            <a:r>
              <a:rPr lang="en-US" altLang="zh-CN" sz="2200" dirty="0" smtClean="0">
                <a:solidFill>
                  <a:srgbClr val="0000CC"/>
                </a:solidFill>
                <a:latin typeface="微软雅黑" panose="020B0503020204020204" pitchFamily="34" charset="-122"/>
                <a:ea typeface="微软雅黑" panose="020B0503020204020204" pitchFamily="34" charset="-122"/>
              </a:rPr>
              <a:t>)</a:t>
            </a:r>
            <a:endParaRPr lang="zh-CN" altLang="en-US" sz="2200" dirty="0" smtClean="0">
              <a:solidFill>
                <a:srgbClr val="0000CC"/>
              </a:solidFill>
              <a:latin typeface="微软雅黑" panose="020B0503020204020204" pitchFamily="34" charset="-122"/>
              <a:ea typeface="微软雅黑" panose="020B0503020204020204" pitchFamily="34" charset="-122"/>
            </a:endParaRPr>
          </a:p>
          <a:p>
            <a:pPr marL="0" indent="539750" algn="just" eaLnBrk="1" hangingPunct="1">
              <a:lnSpc>
                <a:spcPct val="150000"/>
              </a:lnSpc>
              <a:buFont typeface="Wingdings" panose="05000000000000000000" pitchFamily="2" charset="2"/>
              <a:buNone/>
            </a:pPr>
            <a:r>
              <a:rPr lang="zh-CN" altLang="en-US" sz="2200" b="1" dirty="0" smtClean="0">
                <a:solidFill>
                  <a:srgbClr val="0000CC"/>
                </a:solidFill>
                <a:latin typeface="微软雅黑" panose="020B0503020204020204" pitchFamily="34" charset="-122"/>
                <a:ea typeface="微软雅黑" panose="020B0503020204020204" pitchFamily="34" charset="-122"/>
              </a:rPr>
              <a:t>（</a:t>
            </a:r>
            <a:r>
              <a:rPr lang="en-US" altLang="zh-CN" sz="2200" b="1" dirty="0" smtClean="0">
                <a:solidFill>
                  <a:srgbClr val="0000CC"/>
                </a:solidFill>
                <a:latin typeface="微软雅黑" panose="020B0503020204020204" pitchFamily="34" charset="-122"/>
                <a:ea typeface="微软雅黑" panose="020B0503020204020204" pitchFamily="34" charset="-122"/>
              </a:rPr>
              <a:t>2</a:t>
            </a:r>
            <a:r>
              <a:rPr lang="zh-CN" altLang="en-US" sz="2200" b="1" dirty="0" smtClean="0">
                <a:solidFill>
                  <a:srgbClr val="0000CC"/>
                </a:solidFill>
                <a:latin typeface="微软雅黑" panose="020B0503020204020204" pitchFamily="34" charset="-122"/>
                <a:ea typeface="微软雅黑" panose="020B0503020204020204" pitchFamily="34" charset="-122"/>
              </a:rPr>
              <a:t>）</a:t>
            </a:r>
            <a:r>
              <a:rPr lang="zh-CN" altLang="en-US" sz="2200" b="1" dirty="0" smtClean="0">
                <a:solidFill>
                  <a:srgbClr val="FF0000"/>
                </a:solidFill>
                <a:latin typeface="微软雅黑" panose="020B0503020204020204" pitchFamily="34" charset="-122"/>
                <a:ea typeface="微软雅黑" panose="020B0503020204020204" pitchFamily="34" charset="-122"/>
              </a:rPr>
              <a:t>系统调用可以对系统进行保护，保证系统的稳定和安全</a:t>
            </a:r>
            <a:r>
              <a:rPr lang="zh-CN" altLang="en-US" sz="2200" b="1" dirty="0" smtClean="0">
                <a:solidFill>
                  <a:srgbClr val="0000CC"/>
                </a:solidFill>
                <a:latin typeface="微软雅黑" panose="020B0503020204020204" pitchFamily="34" charset="-122"/>
                <a:ea typeface="微软雅黑" panose="020B0503020204020204" pitchFamily="34" charset="-122"/>
              </a:rPr>
              <a:t>。系统调用的存在规定了用户进程进入内核的具体方式。</a:t>
            </a:r>
            <a:r>
              <a:rPr lang="en-US" altLang="zh-CN" sz="2200" dirty="0" smtClean="0">
                <a:solidFill>
                  <a:srgbClr val="0000CC"/>
                </a:solidFill>
                <a:latin typeface="微软雅黑" panose="020B0503020204020204" pitchFamily="34" charset="-122"/>
                <a:ea typeface="微软雅黑" panose="020B0503020204020204" pitchFamily="34" charset="-122"/>
              </a:rPr>
              <a:t>(</a:t>
            </a:r>
            <a:r>
              <a:rPr lang="zh-CN" altLang="en-US" sz="2200" dirty="0" smtClean="0">
                <a:solidFill>
                  <a:srgbClr val="0000CC"/>
                </a:solidFill>
                <a:latin typeface="微软雅黑" panose="020B0503020204020204" pitchFamily="34" charset="-122"/>
                <a:ea typeface="微软雅黑" panose="020B0503020204020204" pitchFamily="34" charset="-122"/>
              </a:rPr>
              <a:t>用户访问内核的路径是事先规定好的，只能从规定位置进入内核，而不准许肆意跳入内核。有了这样的进入内核的统一访问路径限制才能保证内核的安全）</a:t>
            </a:r>
            <a:r>
              <a:rPr lang="zh-CN" altLang="en-US" sz="2200" dirty="0">
                <a:solidFill>
                  <a:srgbClr val="0000CC"/>
                </a:solidFill>
                <a:latin typeface="微软雅黑" panose="020B0503020204020204" pitchFamily="34" charset="-122"/>
                <a:ea typeface="微软雅黑" panose="020B0503020204020204" pitchFamily="34" charset="-122"/>
              </a:rPr>
              <a:t>。</a:t>
            </a:r>
            <a:endParaRPr lang="zh-CN" altLang="en-US" sz="2200" dirty="0" smtClean="0">
              <a:solidFill>
                <a:srgbClr val="0000CC"/>
              </a:solidFill>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895A893E-3DDC-417A-B37A-88D27CD910E8}" type="datetime10">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a:spLocks noChangeArrowheads="1"/>
          </p:cNvSpPr>
          <p:nvPr/>
        </p:nvSpPr>
        <p:spPr bwMode="auto">
          <a:xfrm>
            <a:off x="428596" y="428604"/>
            <a:ext cx="5786478" cy="563562"/>
          </a:xfrm>
          <a:prstGeom prst="rect">
            <a:avLst/>
          </a:prstGeom>
          <a:noFill/>
          <a:ln w="9525">
            <a:noFill/>
            <a:miter lim="800000"/>
          </a:ln>
          <a:effectLst/>
        </p:spPr>
        <p:txBody>
          <a:bodyPr anchor="ctr"/>
          <a:lstStyle/>
          <a:p>
            <a:r>
              <a:rPr lang="en-US" altLang="zh-CN" b="1" dirty="0" smtClean="0">
                <a:solidFill>
                  <a:srgbClr val="0000CC"/>
                </a:solidFill>
                <a:latin typeface="微软雅黑" panose="020B0503020204020204" pitchFamily="34" charset="-122"/>
                <a:ea typeface="微软雅黑" panose="020B0503020204020204" pitchFamily="34" charset="-122"/>
              </a:rPr>
              <a:t>6.1.1 </a:t>
            </a:r>
            <a:r>
              <a:rPr lang="zh-CN" altLang="en-US" b="1" dirty="0" smtClean="0">
                <a:solidFill>
                  <a:srgbClr val="0000CC"/>
                </a:solidFill>
                <a:latin typeface="微软雅黑" panose="020B0503020204020204" pitchFamily="34" charset="-122"/>
                <a:ea typeface="微软雅黑" panose="020B0503020204020204" pitchFamily="34" charset="-122"/>
              </a:rPr>
              <a:t>文件描述符及文件处理</a:t>
            </a:r>
            <a:endParaRPr lang="zh-CN" altLang="en-US" b="1" dirty="0" smtClean="0">
              <a:solidFill>
                <a:srgbClr val="0000CC"/>
              </a:solidFill>
              <a:latin typeface="微软雅黑" panose="020B0503020204020204" pitchFamily="34" charset="-122"/>
              <a:ea typeface="微软雅黑" panose="020B0503020204020204" pitchFamily="34" charset="-122"/>
            </a:endParaRPr>
          </a:p>
        </p:txBody>
      </p:sp>
      <p:sp>
        <p:nvSpPr>
          <p:cNvPr id="15" name="AutoShape 9"/>
          <p:cNvSpPr>
            <a:spLocks noChangeArrowheads="1"/>
          </p:cNvSpPr>
          <p:nvPr/>
        </p:nvSpPr>
        <p:spPr bwMode="auto">
          <a:xfrm>
            <a:off x="285720" y="1202803"/>
            <a:ext cx="2533655" cy="511685"/>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lgn="ctr">
              <a:defRPr/>
            </a:pPr>
            <a:r>
              <a:rPr lang="en-US" altLang="zh-CN" sz="2400" b="1" kern="10" dirty="0" smtClean="0">
                <a:solidFill>
                  <a:schemeClr val="tx1"/>
                </a:solidFill>
                <a:latin typeface="宋体" panose="02010600030101010101" pitchFamily="2" charset="-122"/>
              </a:rPr>
              <a:t>3</a:t>
            </a:r>
            <a:r>
              <a:rPr lang="zh-CN" altLang="en-US" sz="2400" b="1" kern="10" dirty="0" smtClean="0">
                <a:solidFill>
                  <a:schemeClr val="tx1"/>
                </a:solidFill>
                <a:latin typeface="宋体" panose="02010600030101010101" pitchFamily="2" charset="-122"/>
              </a:rPr>
              <a:t>、文件处理</a:t>
            </a:r>
            <a:endParaRPr kumimoji="0" lang="zh-CN" altLang="en-US" sz="2400" b="1" kern="10" dirty="0">
              <a:solidFill>
                <a:schemeClr val="tx1"/>
              </a:solidFill>
              <a:latin typeface="宋体" panose="02010600030101010101" pitchFamily="2" charset="-122"/>
            </a:endParaRPr>
          </a:p>
        </p:txBody>
      </p:sp>
      <p:sp>
        <p:nvSpPr>
          <p:cNvPr id="17" name="矩形 16"/>
          <p:cNvSpPr/>
          <p:nvPr/>
        </p:nvSpPr>
        <p:spPr>
          <a:xfrm>
            <a:off x="774648" y="1822428"/>
            <a:ext cx="8369352" cy="3138170"/>
          </a:xfrm>
          <a:prstGeom prst="rect">
            <a:avLst/>
          </a:prstGeom>
        </p:spPr>
        <p:txBody>
          <a:bodyPr wrap="square">
            <a:spAutoFit/>
          </a:bodyPr>
          <a:lstStyle/>
          <a:p>
            <a:pPr marL="0" eaLnBrk="1" hangingPunct="1">
              <a:lnSpc>
                <a:spcPct val="150000"/>
              </a:lnSpc>
              <a:buFont typeface="Wingdings" panose="05000000000000000000" pitchFamily="2" charset="2"/>
              <a:buNone/>
            </a:pPr>
            <a:r>
              <a:rPr lang="en-US" altLang="zh-CN" sz="2400" b="1" dirty="0" smtClean="0">
                <a:solidFill>
                  <a:srgbClr val="0000CC"/>
                </a:solidFill>
                <a:latin typeface="微软雅黑" panose="020B0503020204020204" pitchFamily="34" charset="-122"/>
                <a:ea typeface="微软雅黑" panose="020B0503020204020204" pitchFamily="34" charset="-122"/>
              </a:rPr>
              <a:t>Linux</a:t>
            </a:r>
            <a:r>
              <a:rPr lang="zh-CN" altLang="en-US" sz="2400" b="1" dirty="0" smtClean="0">
                <a:solidFill>
                  <a:srgbClr val="0000CC"/>
                </a:solidFill>
                <a:latin typeface="微软雅黑" panose="020B0503020204020204" pitchFamily="34" charset="-122"/>
                <a:ea typeface="微软雅黑" panose="020B0503020204020204" pitchFamily="34" charset="-122"/>
              </a:rPr>
              <a:t>对文件处理有两种方式：</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pPr marL="0" indent="-457200" eaLnBrk="1" hangingPunct="1">
              <a:lnSpc>
                <a:spcPct val="150000"/>
              </a:lnSpc>
              <a:buFont typeface="Wingdings" panose="05000000000000000000" pitchFamily="2" charset="2"/>
              <a:buChar char="n"/>
            </a:pPr>
            <a:r>
              <a:rPr lang="zh-CN" altLang="en-US" sz="2400" b="1" dirty="0" smtClean="0">
                <a:solidFill>
                  <a:srgbClr val="FF0000"/>
                </a:solidFill>
                <a:latin typeface="微软雅黑" panose="020B0503020204020204" pitchFamily="34" charset="-122"/>
                <a:ea typeface="微软雅黑" panose="020B0503020204020204" pitchFamily="34" charset="-122"/>
              </a:rPr>
              <a:t>系统调用（</a:t>
            </a:r>
            <a:r>
              <a:rPr lang="en-US" altLang="zh-CN" sz="2400" b="1" dirty="0" smtClean="0">
                <a:solidFill>
                  <a:srgbClr val="FF0000"/>
                </a:solidFill>
                <a:latin typeface="微软雅黑" panose="020B0503020204020204" pitchFamily="34" charset="-122"/>
                <a:ea typeface="微软雅黑" panose="020B0503020204020204" pitchFamily="34" charset="-122"/>
              </a:rPr>
              <a:t>system call</a:t>
            </a:r>
            <a:r>
              <a:rPr lang="zh-CN" altLang="en-US" sz="2400" b="1" dirty="0" smtClean="0">
                <a:solidFill>
                  <a:srgbClr val="FF0000"/>
                </a:solidFill>
                <a:latin typeface="微软雅黑" panose="020B0503020204020204" pitchFamily="34" charset="-122"/>
                <a:ea typeface="微软雅黑" panose="020B0503020204020204" pitchFamily="34" charset="-122"/>
              </a:rPr>
              <a:t>）：</a:t>
            </a:r>
            <a:endParaRPr lang="en-US" altLang="zh-CN" sz="2400" b="1" dirty="0" smtClean="0">
              <a:solidFill>
                <a:srgbClr val="FF0000"/>
              </a:solidFill>
              <a:latin typeface="微软雅黑" panose="020B0503020204020204" pitchFamily="34" charset="-122"/>
              <a:ea typeface="微软雅黑" panose="020B0503020204020204" pitchFamily="34" charset="-122"/>
            </a:endParaRPr>
          </a:p>
          <a:p>
            <a:pPr marL="0" indent="-457200" eaLnBrk="1" hangingPunct="1">
              <a:lnSpc>
                <a:spcPct val="150000"/>
              </a:lnSpc>
            </a:pPr>
            <a:r>
              <a:rPr lang="zh-CN" altLang="en-US" sz="2000" dirty="0" smtClean="0">
                <a:solidFill>
                  <a:srgbClr val="0000CC"/>
                </a:solidFill>
                <a:latin typeface="微软雅黑" panose="020B0503020204020204" pitchFamily="34" charset="-122"/>
                <a:ea typeface="微软雅黑" panose="020B0503020204020204" pitchFamily="34" charset="-122"/>
              </a:rPr>
              <a:t>   基于</a:t>
            </a:r>
            <a:r>
              <a:rPr lang="en-US" altLang="zh-CN" sz="2000" dirty="0" smtClean="0">
                <a:solidFill>
                  <a:srgbClr val="0000CC"/>
                </a:solidFill>
                <a:latin typeface="微软雅黑" panose="020B0503020204020204" pitchFamily="34" charset="-122"/>
                <a:ea typeface="微软雅黑" panose="020B0503020204020204" pitchFamily="34" charset="-122"/>
              </a:rPr>
              <a:t>Linux </a:t>
            </a:r>
            <a:r>
              <a:rPr lang="zh-CN" altLang="en-US" sz="2000" dirty="0" smtClean="0">
                <a:solidFill>
                  <a:srgbClr val="0000CC"/>
                </a:solidFill>
                <a:latin typeface="微软雅黑" panose="020B0503020204020204" pitchFamily="34" charset="-122"/>
                <a:ea typeface="微软雅黑" panose="020B0503020204020204" pitchFamily="34" charset="-122"/>
              </a:rPr>
              <a:t>的系统调用，由操作系统的系统调用完成对文件的操作</a:t>
            </a:r>
            <a:endParaRPr lang="en-US" altLang="zh-CN" sz="2000" dirty="0" smtClean="0">
              <a:solidFill>
                <a:srgbClr val="0000CC"/>
              </a:solidFill>
              <a:latin typeface="微软雅黑" panose="020B0503020204020204" pitchFamily="34" charset="-122"/>
              <a:ea typeface="微软雅黑" panose="020B0503020204020204" pitchFamily="34" charset="-122"/>
            </a:endParaRPr>
          </a:p>
          <a:p>
            <a:pPr marL="0" indent="-457200" eaLnBrk="1" hangingPunct="1">
              <a:lnSpc>
                <a:spcPct val="150000"/>
              </a:lnSpc>
              <a:buFont typeface="Wingdings" panose="05000000000000000000" pitchFamily="2" charset="2"/>
              <a:buChar char="n"/>
            </a:pPr>
            <a:r>
              <a:rPr lang="zh-CN" altLang="en-US" sz="2400" b="1" dirty="0" smtClean="0">
                <a:solidFill>
                  <a:srgbClr val="FF0000"/>
                </a:solidFill>
                <a:latin typeface="微软雅黑" panose="020B0503020204020204" pitchFamily="34" charset="-122"/>
                <a:ea typeface="微软雅黑" panose="020B0503020204020204" pitchFamily="34" charset="-122"/>
              </a:rPr>
              <a:t>库函数调用（</a:t>
            </a:r>
            <a:r>
              <a:rPr lang="en-US" altLang="zh-CN" sz="2400" b="1" dirty="0" smtClean="0">
                <a:solidFill>
                  <a:srgbClr val="FF0000"/>
                </a:solidFill>
                <a:latin typeface="微软雅黑" panose="020B0503020204020204" pitchFamily="34" charset="-122"/>
                <a:ea typeface="微软雅黑" panose="020B0503020204020204" pitchFamily="34" charset="-122"/>
              </a:rPr>
              <a:t>Library functions</a:t>
            </a:r>
            <a:r>
              <a:rPr lang="zh-CN" altLang="en-US" sz="2400" b="1" dirty="0" smtClean="0">
                <a:solidFill>
                  <a:srgbClr val="FF0000"/>
                </a:solidFill>
                <a:latin typeface="微软雅黑" panose="020B0503020204020204" pitchFamily="34" charset="-122"/>
                <a:ea typeface="微软雅黑" panose="020B0503020204020204" pitchFamily="34" charset="-122"/>
              </a:rPr>
              <a:t>）</a:t>
            </a:r>
            <a:endParaRPr lang="en-US" altLang="zh-CN" sz="2400" b="1" dirty="0" smtClean="0">
              <a:solidFill>
                <a:srgbClr val="FF0000"/>
              </a:solidFill>
              <a:latin typeface="微软雅黑" panose="020B0503020204020204" pitchFamily="34" charset="-122"/>
              <a:ea typeface="微软雅黑" panose="020B0503020204020204" pitchFamily="34" charset="-122"/>
            </a:endParaRPr>
          </a:p>
          <a:p>
            <a:pPr marL="0" indent="-457200" eaLnBrk="1" hangingPunct="1">
              <a:lnSpc>
                <a:spcPct val="150000"/>
              </a:lnSpc>
            </a:pPr>
            <a:r>
              <a:rPr lang="zh-CN" altLang="en-US" sz="2000" b="1" dirty="0" smtClean="0">
                <a:solidFill>
                  <a:srgbClr val="0000CC"/>
                </a:solidFill>
                <a:latin typeface="微软雅黑" panose="020B0503020204020204" pitchFamily="34" charset="-122"/>
                <a:ea typeface="微软雅黑" panose="020B0503020204020204" pitchFamily="34" charset="-122"/>
              </a:rPr>
              <a:t>   </a:t>
            </a:r>
            <a:r>
              <a:rPr lang="zh-CN" altLang="en-US" sz="2000" dirty="0" smtClean="0">
                <a:solidFill>
                  <a:srgbClr val="0000CC"/>
                </a:solidFill>
                <a:latin typeface="微软雅黑" panose="020B0503020204020204" pitchFamily="34" charset="-122"/>
                <a:ea typeface="微软雅黑" panose="020B0503020204020204" pitchFamily="34" charset="-122"/>
              </a:rPr>
              <a:t>基于</a:t>
            </a:r>
            <a:r>
              <a:rPr lang="en-US" altLang="zh-CN" sz="2000" dirty="0" smtClean="0">
                <a:solidFill>
                  <a:srgbClr val="0000CC"/>
                </a:solidFill>
                <a:latin typeface="微软雅黑" panose="020B0503020204020204" pitchFamily="34" charset="-122"/>
                <a:ea typeface="微软雅黑" panose="020B0503020204020204" pitchFamily="34" charset="-122"/>
              </a:rPr>
              <a:t>C</a:t>
            </a:r>
            <a:r>
              <a:rPr lang="zh-CN" altLang="en-US" sz="2000" dirty="0" smtClean="0">
                <a:solidFill>
                  <a:srgbClr val="0000CC"/>
                </a:solidFill>
                <a:latin typeface="微软雅黑" panose="020B0503020204020204" pitchFamily="34" charset="-122"/>
                <a:ea typeface="微软雅黑" panose="020B0503020204020204" pitchFamily="34" charset="-122"/>
              </a:rPr>
              <a:t>语言的库函数，标准</a:t>
            </a:r>
            <a:r>
              <a:rPr lang="en-US" altLang="zh-CN" sz="2000" dirty="0" smtClean="0">
                <a:solidFill>
                  <a:srgbClr val="0000CC"/>
                </a:solidFill>
                <a:latin typeface="微软雅黑" panose="020B0503020204020204" pitchFamily="34" charset="-122"/>
                <a:ea typeface="微软雅黑" panose="020B0503020204020204" pitchFamily="34" charset="-122"/>
              </a:rPr>
              <a:t>C</a:t>
            </a:r>
            <a:r>
              <a:rPr lang="zh-CN" altLang="en-US" sz="2000" dirty="0" smtClean="0">
                <a:solidFill>
                  <a:srgbClr val="0000CC"/>
                </a:solidFill>
                <a:latin typeface="微软雅黑" panose="020B0503020204020204" pitchFamily="34" charset="-122"/>
                <a:ea typeface="微软雅黑" panose="020B0503020204020204" pitchFamily="34" charset="-122"/>
              </a:rPr>
              <a:t>库函数提供的文件操作函数如</a:t>
            </a:r>
            <a:r>
              <a:rPr lang="en-US" altLang="zh-CN" sz="2000" b="1" dirty="0" err="1" smtClean="0">
                <a:solidFill>
                  <a:srgbClr val="0000CC"/>
                </a:solidFill>
                <a:latin typeface="微软雅黑" panose="020B0503020204020204" pitchFamily="34" charset="-122"/>
                <a:ea typeface="微软雅黑" panose="020B0503020204020204" pitchFamily="34" charset="-122"/>
              </a:rPr>
              <a:t>fopen</a:t>
            </a:r>
            <a:r>
              <a:rPr lang="en-US" altLang="zh-CN" sz="2000" b="1" dirty="0" smtClean="0">
                <a:solidFill>
                  <a:srgbClr val="0000CC"/>
                </a:solidFill>
                <a:latin typeface="微软雅黑" panose="020B0503020204020204" pitchFamily="34" charset="-122"/>
                <a:ea typeface="微软雅黑" panose="020B0503020204020204" pitchFamily="34" charset="-122"/>
              </a:rPr>
              <a:t>, </a:t>
            </a:r>
            <a:r>
              <a:rPr lang="en-US" altLang="zh-CN" sz="2000" b="1" dirty="0" err="1" smtClean="0">
                <a:solidFill>
                  <a:srgbClr val="0000CC"/>
                </a:solidFill>
                <a:latin typeface="微软雅黑" panose="020B0503020204020204" pitchFamily="34" charset="-122"/>
                <a:ea typeface="微软雅黑" panose="020B0503020204020204" pitchFamily="34" charset="-122"/>
              </a:rPr>
              <a:t>fread</a:t>
            </a:r>
            <a:r>
              <a:rPr lang="en-US" altLang="zh-CN" sz="2000" b="1" dirty="0" smtClean="0">
                <a:solidFill>
                  <a:srgbClr val="0000CC"/>
                </a:solidFill>
                <a:latin typeface="微软雅黑" panose="020B0503020204020204" pitchFamily="34" charset="-122"/>
                <a:ea typeface="微软雅黑" panose="020B0503020204020204" pitchFamily="34" charset="-122"/>
              </a:rPr>
              <a:t>, </a:t>
            </a:r>
            <a:r>
              <a:rPr lang="en-US" altLang="zh-CN" sz="2000" b="1" dirty="0" err="1" smtClean="0">
                <a:solidFill>
                  <a:srgbClr val="0000CC"/>
                </a:solidFill>
                <a:latin typeface="微软雅黑" panose="020B0503020204020204" pitchFamily="34" charset="-122"/>
                <a:ea typeface="微软雅黑" panose="020B0503020204020204" pitchFamily="34" charset="-122"/>
              </a:rPr>
              <a:t>fwrite</a:t>
            </a:r>
            <a:r>
              <a:rPr lang="en-US" altLang="zh-CN" sz="2000" b="1" dirty="0" smtClean="0">
                <a:solidFill>
                  <a:srgbClr val="0000CC"/>
                </a:solidFill>
                <a:latin typeface="微软雅黑" panose="020B0503020204020204" pitchFamily="34" charset="-122"/>
                <a:ea typeface="微软雅黑" panose="020B0503020204020204" pitchFamily="34" charset="-122"/>
              </a:rPr>
              <a:t>, </a:t>
            </a:r>
            <a:r>
              <a:rPr lang="en-US" altLang="zh-CN" sz="2000" b="1" dirty="0" err="1" smtClean="0">
                <a:solidFill>
                  <a:srgbClr val="0000CC"/>
                </a:solidFill>
                <a:latin typeface="微软雅黑" panose="020B0503020204020204" pitchFamily="34" charset="-122"/>
                <a:ea typeface="微软雅黑" panose="020B0503020204020204" pitchFamily="34" charset="-122"/>
              </a:rPr>
              <a:t>fclose</a:t>
            </a:r>
            <a:r>
              <a:rPr lang="en-US" altLang="zh-CN" sz="2000" b="1" dirty="0" smtClean="0">
                <a:solidFill>
                  <a:srgbClr val="0000CC"/>
                </a:solidFill>
                <a:latin typeface="微软雅黑" panose="020B0503020204020204" pitchFamily="34" charset="-122"/>
                <a:ea typeface="微软雅黑" panose="020B0503020204020204" pitchFamily="34" charset="-122"/>
              </a:rPr>
              <a:t>, </a:t>
            </a:r>
            <a:r>
              <a:rPr lang="en-US" altLang="zh-CN" sz="2000" b="1" dirty="0" err="1" smtClean="0">
                <a:solidFill>
                  <a:srgbClr val="0000CC"/>
                </a:solidFill>
                <a:latin typeface="微软雅黑" panose="020B0503020204020204" pitchFamily="34" charset="-122"/>
                <a:ea typeface="微软雅黑" panose="020B0503020204020204" pitchFamily="34" charset="-122"/>
              </a:rPr>
              <a:t>fflush</a:t>
            </a:r>
            <a:r>
              <a:rPr lang="en-US" altLang="zh-CN" sz="2000" b="1" dirty="0" smtClean="0">
                <a:solidFill>
                  <a:srgbClr val="0000CC"/>
                </a:solidFill>
                <a:latin typeface="微软雅黑" panose="020B0503020204020204" pitchFamily="34" charset="-122"/>
                <a:ea typeface="微软雅黑" panose="020B0503020204020204" pitchFamily="34" charset="-122"/>
              </a:rPr>
              <a:t>, </a:t>
            </a:r>
            <a:r>
              <a:rPr lang="en-US" altLang="zh-CN" sz="2000" b="1" dirty="0" err="1" smtClean="0">
                <a:solidFill>
                  <a:srgbClr val="0000CC"/>
                </a:solidFill>
                <a:latin typeface="微软雅黑" panose="020B0503020204020204" pitchFamily="34" charset="-122"/>
                <a:ea typeface="微软雅黑" panose="020B0503020204020204" pitchFamily="34" charset="-122"/>
              </a:rPr>
              <a:t>fseek</a:t>
            </a:r>
            <a:r>
              <a:rPr lang="zh-CN" altLang="en-US" sz="2000" dirty="0" smtClean="0">
                <a:solidFill>
                  <a:srgbClr val="0000CC"/>
                </a:solidFill>
                <a:latin typeface="微软雅黑" panose="020B0503020204020204" pitchFamily="34" charset="-122"/>
                <a:ea typeface="微软雅黑" panose="020B0503020204020204" pitchFamily="34" charset="-122"/>
              </a:rPr>
              <a:t>等。它是独立于操作系统。</a:t>
            </a:r>
            <a:endParaRPr lang="en-US" altLang="zh-CN" sz="2000" dirty="0" smtClean="0">
              <a:solidFill>
                <a:srgbClr val="0000CC"/>
              </a:solidFill>
              <a:latin typeface="微软雅黑" panose="020B0503020204020204" pitchFamily="34" charset="-122"/>
              <a:ea typeface="微软雅黑" panose="020B0503020204020204" pitchFamily="34" charset="-122"/>
            </a:endParaRPr>
          </a:p>
        </p:txBody>
      </p:sp>
      <p:sp>
        <p:nvSpPr>
          <p:cNvPr id="6" name="矩形 5"/>
          <p:cNvSpPr/>
          <p:nvPr/>
        </p:nvSpPr>
        <p:spPr>
          <a:xfrm>
            <a:off x="774648" y="5052248"/>
            <a:ext cx="7777269" cy="1200329"/>
          </a:xfrm>
          <a:prstGeom prst="rect">
            <a:avLst/>
          </a:prstGeom>
        </p:spPr>
        <p:txBody>
          <a:bodyPr wrap="square">
            <a:spAutoFit/>
          </a:bodyPr>
          <a:lstStyle/>
          <a:p>
            <a:pPr marL="0" eaLnBrk="1" hangingPunct="1">
              <a:lnSpc>
                <a:spcPct val="150000"/>
              </a:lnSpc>
              <a:buFont typeface="Wingdings" panose="05000000000000000000" pitchFamily="2" charset="2"/>
              <a:buChar char="n"/>
            </a:pPr>
            <a:r>
              <a:rPr lang="zh-CN" altLang="en-US" sz="2400" b="1" dirty="0" smtClean="0">
                <a:solidFill>
                  <a:srgbClr val="C00000"/>
                </a:solidFill>
                <a:latin typeface="+mn-ea"/>
                <a:ea typeface="+mn-ea"/>
              </a:rPr>
              <a:t>    系统调用是为了方便使用操作系统的接口</a:t>
            </a:r>
            <a:endParaRPr lang="en-US" altLang="zh-CN" sz="2400" b="1" dirty="0" smtClean="0">
              <a:solidFill>
                <a:srgbClr val="C00000"/>
              </a:solidFill>
              <a:latin typeface="+mn-ea"/>
              <a:ea typeface="+mn-ea"/>
            </a:endParaRPr>
          </a:p>
          <a:p>
            <a:pPr marL="0" eaLnBrk="1" hangingPunct="1">
              <a:lnSpc>
                <a:spcPct val="150000"/>
              </a:lnSpc>
              <a:buFont typeface="Wingdings" panose="05000000000000000000" pitchFamily="2" charset="2"/>
              <a:buChar char="n"/>
            </a:pPr>
            <a:r>
              <a:rPr lang="zh-CN" altLang="en-US" sz="2400" b="1" dirty="0" smtClean="0">
                <a:solidFill>
                  <a:srgbClr val="C00000"/>
                </a:solidFill>
                <a:latin typeface="+mn-ea"/>
                <a:ea typeface="+mn-ea"/>
              </a:rPr>
              <a:t>    而库函数则是为了人们程序的移植性更好</a:t>
            </a:r>
            <a:endParaRPr lang="en-US" altLang="zh-CN" sz="2400" b="1" dirty="0" smtClean="0">
              <a:solidFill>
                <a:srgbClr val="C00000"/>
              </a:solidFill>
              <a:latin typeface="+mn-ea"/>
              <a:ea typeface="+mn-ea"/>
            </a:endParaRPr>
          </a:p>
        </p:txBody>
      </p:sp>
      <p:sp>
        <p:nvSpPr>
          <p:cNvPr id="2" name="日期占位符 1"/>
          <p:cNvSpPr>
            <a:spLocks noGrp="1"/>
          </p:cNvSpPr>
          <p:nvPr>
            <p:ph type="dt" sz="half" idx="10"/>
          </p:nvPr>
        </p:nvSpPr>
        <p:spPr/>
        <p:txBody>
          <a:bodyPr/>
          <a:lstStyle/>
          <a:p>
            <a:pPr>
              <a:defRPr/>
            </a:pPr>
            <a:fld id="{2C35C37A-8D2C-4A30-A074-B36C9F46A8AA}" type="datetime10">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6" grpId="0"/>
    </p:bldLst>
  </p:timing>
</p:sld>
</file>

<file path=ppt/theme/theme1.xml><?xml version="1.0" encoding="utf-8"?>
<a:theme xmlns:a="http://schemas.openxmlformats.org/drawingml/2006/main" name="嵌入式系统原理及应用教程第4章">
  <a:themeElements>
    <a:clrScheme name="sample 3">
      <a:dk1>
        <a:srgbClr val="0B398B"/>
      </a:dk1>
      <a:lt1>
        <a:srgbClr val="D1D1D1"/>
      </a:lt1>
      <a:dk2>
        <a:srgbClr val="000072"/>
      </a:dk2>
      <a:lt2>
        <a:srgbClr val="FFFFFF"/>
      </a:lt2>
      <a:accent1>
        <a:srgbClr val="003BB2"/>
      </a:accent1>
      <a:accent2>
        <a:srgbClr val="4DA6FF"/>
      </a:accent2>
      <a:accent3>
        <a:srgbClr val="AAAABC"/>
      </a:accent3>
      <a:accent4>
        <a:srgbClr val="B2B2B2"/>
      </a:accent4>
      <a:accent5>
        <a:srgbClr val="AAAFD5"/>
      </a:accent5>
      <a:accent6>
        <a:srgbClr val="4596E7"/>
      </a:accent6>
      <a:hlink>
        <a:srgbClr val="00D69E"/>
      </a:hlink>
      <a:folHlink>
        <a:srgbClr val="D46AE8"/>
      </a:folHlink>
    </a:clrScheme>
    <a:fontScheme name="sample">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FF"/>
        </a:solidFill>
        <a:ln w="9525">
          <a:solidFill>
            <a:srgbClr val="000000"/>
          </a:solidFill>
          <a:round/>
        </a:ln>
      </a:spPr>
      <a:bodyPr/>
      <a:lstStyle>
        <a:defPPr algn="ctr">
          <a:defRPr sz="1600" b="1" dirty="0">
            <a:solidFill>
              <a:srgbClr val="0000CC"/>
            </a:solidFill>
            <a:latin typeface="+mn-ea"/>
            <a:ea typeface="+mn-ea"/>
          </a:defRPr>
        </a:defPPr>
      </a:lstStyle>
    </a:spDef>
  </a:objectDefaults>
  <a:extraClrSchemeLst>
    <a:extraClrScheme>
      <a:clrScheme name="sample 1">
        <a:dk1>
          <a:srgbClr val="333333"/>
        </a:dk1>
        <a:lt1>
          <a:srgbClr val="FFFFFF"/>
        </a:lt1>
        <a:dk2>
          <a:srgbClr val="470E03"/>
        </a:dk2>
        <a:lt2>
          <a:srgbClr val="FFFFFF"/>
        </a:lt2>
        <a:accent1>
          <a:srgbClr val="CC6600"/>
        </a:accent1>
        <a:accent2>
          <a:srgbClr val="99CCFF"/>
        </a:accent2>
        <a:accent3>
          <a:srgbClr val="B1AAAA"/>
        </a:accent3>
        <a:accent4>
          <a:srgbClr val="DADADA"/>
        </a:accent4>
        <a:accent5>
          <a:srgbClr val="E2B8AA"/>
        </a:accent5>
        <a:accent6>
          <a:srgbClr val="8AB9E7"/>
        </a:accent6>
        <a:hlink>
          <a:srgbClr val="2EB62E"/>
        </a:hlink>
        <a:folHlink>
          <a:srgbClr val="E88A00"/>
        </a:folHlink>
      </a:clrScheme>
      <a:clrMap bg1="dk2" tx1="lt1" bg2="dk1" tx2="lt2" accent1="accent1" accent2="accent2" accent3="accent3" accent4="accent4" accent5="accent5" accent6="accent6" hlink="hlink" folHlink="folHlink"/>
    </a:extraClrScheme>
    <a:extraClrScheme>
      <a:clrScheme name="sample 2">
        <a:dk1>
          <a:srgbClr val="000000"/>
        </a:dk1>
        <a:lt1>
          <a:srgbClr val="D1D1D1"/>
        </a:lt1>
        <a:dk2>
          <a:srgbClr val="003600"/>
        </a:dk2>
        <a:lt2>
          <a:srgbClr val="FFFFFF"/>
        </a:lt2>
        <a:accent1>
          <a:srgbClr val="26A84E"/>
        </a:accent1>
        <a:accent2>
          <a:srgbClr val="C7E46A"/>
        </a:accent2>
        <a:accent3>
          <a:srgbClr val="AAAEAA"/>
        </a:accent3>
        <a:accent4>
          <a:srgbClr val="B2B2B2"/>
        </a:accent4>
        <a:accent5>
          <a:srgbClr val="ACD1B2"/>
        </a:accent5>
        <a:accent6>
          <a:srgbClr val="B4CF5F"/>
        </a:accent6>
        <a:hlink>
          <a:srgbClr val="00D69E"/>
        </a:hlink>
        <a:folHlink>
          <a:srgbClr val="4466A4"/>
        </a:folHlink>
      </a:clrScheme>
      <a:clrMap bg1="dk2" tx1="lt1" bg2="dk1" tx2="lt2" accent1="accent1" accent2="accent2" accent3="accent3" accent4="accent4" accent5="accent5" accent6="accent6" hlink="hlink" folHlink="folHlink"/>
    </a:extraClrScheme>
    <a:extraClrScheme>
      <a:clrScheme name="sample 3">
        <a:dk1>
          <a:srgbClr val="0B398B"/>
        </a:dk1>
        <a:lt1>
          <a:srgbClr val="D1D1D1"/>
        </a:lt1>
        <a:dk2>
          <a:srgbClr val="000072"/>
        </a:dk2>
        <a:lt2>
          <a:srgbClr val="FFFFFF"/>
        </a:lt2>
        <a:accent1>
          <a:srgbClr val="003BB2"/>
        </a:accent1>
        <a:accent2>
          <a:srgbClr val="4DA6FF"/>
        </a:accent2>
        <a:accent3>
          <a:srgbClr val="AAAABC"/>
        </a:accent3>
        <a:accent4>
          <a:srgbClr val="B2B2B2"/>
        </a:accent4>
        <a:accent5>
          <a:srgbClr val="AAAFD5"/>
        </a:accent5>
        <a:accent6>
          <a:srgbClr val="4596E7"/>
        </a:accent6>
        <a:hlink>
          <a:srgbClr val="00D69E"/>
        </a:hlink>
        <a:folHlink>
          <a:srgbClr val="D46AE8"/>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嵌入式系统原理及应用教程第4章</Template>
  <TotalTime>0</TotalTime>
  <Words>6539</Words>
  <Application>WPS 演示</Application>
  <PresentationFormat>全屏显示(4:3)</PresentationFormat>
  <Paragraphs>481</Paragraphs>
  <Slides>35</Slides>
  <Notes>31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35</vt:i4>
      </vt:variant>
    </vt:vector>
  </HeadingPairs>
  <TitlesOfParts>
    <vt:vector size="51" baseType="lpstr">
      <vt:lpstr>Arial</vt:lpstr>
      <vt:lpstr>宋体</vt:lpstr>
      <vt:lpstr>Wingdings</vt:lpstr>
      <vt:lpstr>文鼎中特广告体</vt:lpstr>
      <vt:lpstr>Times New Roman</vt:lpstr>
      <vt:lpstr>楷体_GB2312</vt:lpstr>
      <vt:lpstr>微软雅黑</vt:lpstr>
      <vt:lpstr>Times</vt:lpstr>
      <vt:lpstr>Times</vt:lpstr>
      <vt:lpstr>宋体-方正超大字符集</vt:lpstr>
      <vt:lpstr>Arial Unicode MS</vt:lpstr>
      <vt:lpstr>黑体</vt:lpstr>
      <vt:lpstr>Bebas</vt:lpstr>
      <vt:lpstr>Segoe Print</vt:lpstr>
      <vt:lpstr>微软简</vt:lpstr>
      <vt:lpstr>嵌入式系统原理及应用教程第4章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海波</cp:lastModifiedBy>
  <cp:revision>2550</cp:revision>
  <cp:lastPrinted>2018-11-06T05:21:00Z</cp:lastPrinted>
  <dcterms:created xsi:type="dcterms:W3CDTF">2011-03-10T01:48:00Z</dcterms:created>
  <dcterms:modified xsi:type="dcterms:W3CDTF">2021-05-11T14:54:45Z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B4D318EBB03F4764B1863266FF506DEF</vt:lpwstr>
  </property>
</Properties>
</file>