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2"/>
  </p:handoutMasterIdLst>
  <p:sldIdLst>
    <p:sldId id="494" r:id="rId3"/>
    <p:sldId id="1084" r:id="rId4"/>
    <p:sldId id="920" r:id="rId6"/>
    <p:sldId id="923" r:id="rId7"/>
    <p:sldId id="924" r:id="rId8"/>
    <p:sldId id="927" r:id="rId9"/>
    <p:sldId id="929" r:id="rId10"/>
    <p:sldId id="930" r:id="rId11"/>
    <p:sldId id="1217" r:id="rId12"/>
    <p:sldId id="931" r:id="rId13"/>
    <p:sldId id="932" r:id="rId14"/>
    <p:sldId id="1047" r:id="rId15"/>
    <p:sldId id="1046" r:id="rId16"/>
    <p:sldId id="1048" r:id="rId17"/>
    <p:sldId id="933" r:id="rId18"/>
    <p:sldId id="1049" r:id="rId19"/>
    <p:sldId id="1050" r:id="rId20"/>
    <p:sldId id="1052" r:id="rId21"/>
    <p:sldId id="1094" r:id="rId22"/>
    <p:sldId id="938" r:id="rId23"/>
    <p:sldId id="1051" r:id="rId24"/>
    <p:sldId id="939" r:id="rId25"/>
    <p:sldId id="940" r:id="rId26"/>
    <p:sldId id="941" r:id="rId27"/>
    <p:sldId id="942" r:id="rId28"/>
    <p:sldId id="943" r:id="rId29"/>
    <p:sldId id="1053" r:id="rId30"/>
    <p:sldId id="944" r:id="rId31"/>
    <p:sldId id="1054" r:id="rId32"/>
    <p:sldId id="1093" r:id="rId33"/>
    <p:sldId id="1095" r:id="rId34"/>
    <p:sldId id="1057" r:id="rId35"/>
    <p:sldId id="1056" r:id="rId36"/>
    <p:sldId id="950" r:id="rId37"/>
    <p:sldId id="951" r:id="rId38"/>
    <p:sldId id="952" r:id="rId39"/>
    <p:sldId id="954" r:id="rId40"/>
    <p:sldId id="1215" r:id="rId41"/>
  </p:sldIdLst>
  <p:sldSz cx="9144000" cy="6858000" type="screen4x3"/>
  <p:notesSz cx="6858000" cy="9947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8"/>
    <a:srgbClr val="0000FF"/>
    <a:srgbClr val="FF3300"/>
    <a:srgbClr val="99CCFF"/>
    <a:srgbClr val="FFFFCC"/>
    <a:srgbClr val="FF5050"/>
    <a:srgbClr val="0055FE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6" autoAdjust="0"/>
    <p:restoredTop sz="92456" autoAdjust="0"/>
  </p:normalViewPr>
  <p:slideViewPr>
    <p:cSldViewPr snapToGrid="0">
      <p:cViewPr varScale="1">
        <p:scale>
          <a:sx n="68" d="100"/>
          <a:sy n="68" d="100"/>
        </p:scale>
        <p:origin x="1056" y="60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84"/>
    </p:cViewPr>
  </p:sorterViewPr>
  <p:notesViewPr>
    <p:cSldViewPr snapToGrid="0">
      <p:cViewPr varScale="1">
        <p:scale>
          <a:sx n="81" d="100"/>
          <a:sy n="81" d="100"/>
        </p:scale>
        <p:origin x="-1230" y="-102"/>
      </p:cViewPr>
      <p:guideLst>
        <p:guide orient="horz" pos="3133"/>
        <p:guide pos="215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A2C5-FFEB-4317-AE37-905123FA2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A2BE-8F46-46D6-88CA-2B5CCE2667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47F261-1A46-4EE7-92E8-38CF68948E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请同学们翻到</a:t>
            </a:r>
            <a:r>
              <a:rPr lang="en-US" altLang="zh-CN" dirty="0" smtClean="0"/>
              <a:t>130</a:t>
            </a:r>
            <a:r>
              <a:rPr lang="zh-CN" altLang="en-US" dirty="0" smtClean="0"/>
              <a:t>页，认真阅读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分钟！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ADA52B7-FDCE-4A66-B899-60363867A990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84C9B-5151-4DDF-B08D-42B273192CED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不可中断睡眠状态的进程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只有采用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唤醒时，才能转换至就绪状态。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而系统产生一个中断或释放了进程正在等待的资源，或进程收到一个信号，可中断睡眠状态的进程都可以唤醒进程转换至就绪状态。</a:t>
            </a: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1EFC-B78F-497E-B060-5C961E859784}" type="slidenum">
              <a:rPr lang="en-US" altLang="zh-CN"/>
            </a:fld>
            <a:endParaRPr lang="en-US" altLang="zh-CN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A8C691C-EFD2-478D-8746-E7F180C6C369}" type="slidenum">
              <a:rPr kumimoji="0"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</a:fld>
            <a:endParaRPr kumimoji="0"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noFill/>
          <a:ln w="9525"/>
        </p:spPr>
        <p:txBody>
          <a:bodyPr wrap="square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white">
          <a:xfrm>
            <a:off x="2627313" y="692150"/>
            <a:ext cx="6315075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嵌入式系统原理及应用教程</a:t>
            </a:r>
            <a:endParaRPr lang="zh-CN" altLang="en-US" sz="4000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93713" y="659706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5BA0174-B9EC-475F-8BB3-90172F623F42}" type="datetime10">
              <a:rPr lang="zh-CN" altLang="en-US" smtClean="0"/>
            </a:fld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CA3FB00-AEC8-4D31-A107-18E25BE6F6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E282D-3204-4ACD-B8B1-2360FFB59C8A}" type="datetime10">
              <a:rPr lang="zh-CN" altLang="en-US" smtClean="0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40DA-EB96-4F40-84C4-D5F1041F6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0FD9E-5BF5-4079-A8B3-2EE99CF09852}" type="datetime10">
              <a:rPr lang="zh-CN" altLang="en-US" smtClean="0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429C6-C7EE-4A8B-920C-0A2E933DE9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16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097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10357-7B4E-40C8-B716-AB857D2D89BB}" type="datetime10">
              <a:rPr lang="zh-CN" altLang="en-US" smtClean="0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AEB68-EDE1-48E0-9731-A062AD7C29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B6ED9-8711-482C-81D3-808792BFD49D}" type="datetime10">
              <a:rPr lang="zh-CN" altLang="en-US" smtClean="0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4DD4F-F5BB-4C48-A429-261A158289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46E53-39D4-47AE-B292-0A884AD16557}" type="datetime10">
              <a:rPr lang="zh-CN" altLang="en-US" smtClean="0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6FD8E-BC0E-4FAF-929B-42DBCDE07A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D95FB-119A-4FB1-941B-3A9E67F674C9}" type="datetime10">
              <a:rPr lang="zh-CN" altLang="en-US" smtClean="0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EA5F2-D70B-4ADF-8D00-163612D833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A6F64-D6FF-4E2F-89E7-C67AE35CD81A}" type="datetime10">
              <a:rPr lang="zh-CN" altLang="en-US" smtClean="0"/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F371-DDBB-4ED1-BC19-B8BB83E45E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E293B-7722-4CD2-82D2-9B57F5E84A3F}" type="datetime10">
              <a:rPr lang="zh-CN" altLang="en-US" smtClean="0"/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7537-8E0B-4F5F-BFD9-33F8F2A789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85855"/>
            <a:ext cx="21336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7B30-606D-4591-BFB1-09F9C118D020}" type="datetime10">
              <a:rPr lang="zh-CN" altLang="en-US" smtClean="0"/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F327-47C0-400D-A77B-0C0707B3FD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87615-36D3-488A-969A-12B36A56BADA}" type="datetime10">
              <a:rPr lang="zh-CN" altLang="en-US" smtClean="0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1320-1ABB-4935-A69F-A831F91BA3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A3FE5-E881-4006-A366-64AEFC6DAF7B}" type="datetime10">
              <a:rPr lang="zh-CN" altLang="en-US" smtClean="0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E282-F83E-4758-89AA-989A0A7792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9725"/>
            <a:ext cx="822960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一级标题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二级标题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三级标题</a:t>
            </a:r>
            <a:endParaRPr lang="zh-CN" altLang="en-US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E04964-1779-4DED-89F8-0FA911829D34}" type="slidenum">
              <a:rPr lang="en-US" altLang="zh-CN"/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228600"/>
            <a:ext cx="716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zh-CN" dirty="0" smtClean="0"/>
          </a:p>
        </p:txBody>
      </p:sp>
      <p:sp>
        <p:nvSpPr>
          <p:cNvPr id="10" name="Rectangle 13"/>
          <p:cNvSpPr txBox="1">
            <a:spLocks noChangeArrowheads="1"/>
          </p:cNvSpPr>
          <p:nvPr userDrawn="1"/>
        </p:nvSpPr>
        <p:spPr bwMode="auto">
          <a:xfrm>
            <a:off x="0" y="6468290"/>
            <a:ext cx="533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>
                <a:solidFill>
                  <a:schemeClr val="folHlink"/>
                </a:solidFill>
                <a:latin typeface="文鼎中特广告体" pitchFamily="33" charset="-122"/>
                <a:ea typeface="文鼎中特广告体" pitchFamily="33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6EED6D-2BCF-49C3-A2BB-5D9F30128102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文鼎中特广告体" pitchFamily="33" charset="-122"/>
              <a:ea typeface="文鼎中特广告体" pitchFamily="33" charset="-122"/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228600" y="1071563"/>
            <a:ext cx="86868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93713" y="659706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5BA0174-B9EC-475F-8BB3-90172F623F42}" type="datetime10">
              <a:rPr lang="zh-CN" altLang="en-US" smtClean="0"/>
            </a:fld>
            <a:endParaRPr lang="en-US" altLang="zh-CN"/>
          </a:p>
        </p:txBody>
      </p:sp>
      <p:pic>
        <p:nvPicPr>
          <p:cNvPr id="2" name="Picture 1" descr="C:\Users\Puhb\Pictures\川农图片\川农图标.jpg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72406" y="116632"/>
            <a:ext cx="785818" cy="785818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sz="26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CC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1C9-D252-4F87-A077-24EF36EAB0ED}" type="datetime10">
              <a:rPr lang="zh-CN" altLang="en-US" smtClean="0"/>
            </a:fld>
            <a:endParaRPr lang="en-US" altLang="zh-CN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D6F5C-4C03-4147-A0EF-08368CF5AD09}" type="slidenum">
              <a:rPr lang="en-US" altLang="zh-CN" smtClean="0"/>
            </a:fld>
            <a:endParaRPr lang="en-US" altLang="zh-CN" b="0"/>
          </a:p>
        </p:txBody>
      </p:sp>
      <p:sp>
        <p:nvSpPr>
          <p:cNvPr id="6" name="矩形 5"/>
          <p:cNvSpPr/>
          <p:nvPr/>
        </p:nvSpPr>
        <p:spPr>
          <a:xfrm>
            <a:off x="6143636" y="5795963"/>
            <a:ext cx="2795577" cy="1062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2" descr="1 - 副本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612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3" descr="2 - 副本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" descr="3 - 信息学院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7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4 - 树林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868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" descr="5 - 校庆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3313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9" descr="6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3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4" descr="QQ截图2015120615461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7013" y="215900"/>
            <a:ext cx="324802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214414" y="1857375"/>
            <a:ext cx="6500813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《</a:t>
            </a:r>
            <a:r>
              <a:rPr lang="zh-CN" altLang="en-US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嵌入式系统设计与应用</a:t>
            </a: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》</a:t>
            </a:r>
            <a:endParaRPr lang="en-US" altLang="zh-CN" sz="4000" b="1" kern="0" dirty="0">
              <a:solidFill>
                <a:srgbClr val="0000CC"/>
              </a:solidFill>
              <a:latin typeface="Times" pitchFamily="18" charset="0"/>
              <a:ea typeface="+mj-ea"/>
              <a:cs typeface="+mj-cs"/>
            </a:endParaRPr>
          </a:p>
          <a:p>
            <a:pPr algn="ctr">
              <a:defRPr/>
            </a:pPr>
            <a:endParaRPr lang="zh-CN" altLang="zh-CN" sz="3600" kern="0" dirty="0">
              <a:solidFill>
                <a:schemeClr val="accent1"/>
              </a:solidFill>
              <a:latin typeface="Times" pitchFamily="18" charset="0"/>
              <a:ea typeface="+mj-ea"/>
              <a:cs typeface="+mj-cs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857356" y="4214813"/>
            <a:ext cx="4929187" cy="584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accent1">
                    <a:lumMod val="75000"/>
                  </a:schemeClr>
                </a:solidFill>
                <a:latin typeface="楷体_GB2312" panose="02010609030101010101" pitchFamily="49" charset="-122"/>
              </a:rPr>
              <a:t>蒲海波 </a:t>
            </a:r>
            <a:r>
              <a:rPr lang="en-US" altLang="zh-CN" b="1" kern="0" dirty="0">
                <a:solidFill>
                  <a:schemeClr val="accent1">
                    <a:lumMod val="75000"/>
                  </a:schemeClr>
                </a:solidFill>
                <a:latin typeface="Times"/>
              </a:rPr>
              <a:t>puhb@sicau.edu.cn</a:t>
            </a:r>
            <a:endParaRPr lang="en-US" altLang="zh-CN" b="1" kern="0" dirty="0">
              <a:solidFill>
                <a:schemeClr val="accent1">
                  <a:lumMod val="75000"/>
                </a:schemeClr>
              </a:solidFill>
              <a:latin typeface="Times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93709" y="3071816"/>
            <a:ext cx="7935943" cy="7858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章 文件处理与进程控制</a:t>
            </a:r>
            <a:endParaRPr lang="zh-CN" altLang="zh-CN" sz="32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6.2.1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en-US" altLang="zh-CN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b="1" kern="1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ps</a:t>
            </a:r>
            <a:r>
              <a:rPr kumimoji="0" lang="zh-CN" altLang="en-US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命令</a:t>
            </a:r>
            <a:endParaRPr kumimoji="0" lang="zh-CN" altLang="en-US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674" y="1825725"/>
            <a:ext cx="7485165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UID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：用户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ID(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注册名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endParaRPr lang="en-US" altLang="zh-CN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PID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：进程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C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CPU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占用指数</a:t>
            </a:r>
            <a:endParaRPr lang="zh-CN" altLang="en-US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PPID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：父进程的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endParaRPr lang="en-US" altLang="zh-CN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STIME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：启动时间</a:t>
            </a:r>
            <a:endParaRPr lang="zh-CN" altLang="en-US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SZ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：进程逻辑内存大小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(Size)</a:t>
            </a:r>
            <a:endParaRPr lang="en-US" altLang="zh-CN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TTY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：终端的名字 </a:t>
            </a:r>
            <a:endParaRPr lang="zh-CN" altLang="en-US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COMMAND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：命令名</a:t>
            </a:r>
            <a:endParaRPr lang="zh-CN" altLang="en-US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WCHAN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：进程睡眠通道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(Wait Channel)</a:t>
            </a:r>
            <a:endParaRPr lang="en-US" altLang="zh-CN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TIME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：累计执行时间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占用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CPU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的时间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endParaRPr lang="en-US" altLang="zh-CN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PRI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：优先级</a:t>
            </a:r>
            <a:endParaRPr lang="zh-CN" altLang="en-US" sz="20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indent="457200" eaLnBrk="1" hangingPunct="1">
              <a:lnSpc>
                <a:spcPts val="26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S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：状态，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S(Sleep)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R(Run)</a:t>
            </a:r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， </a:t>
            </a:r>
            <a:r>
              <a:rPr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Z(Zombie)</a:t>
            </a:r>
            <a:endParaRPr lang="en-US" altLang="zh-CN" sz="20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1A64D6-AA51-4822-9B6C-15AA7C74D92A}" type="datetime10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5817235"/>
            <a:ext cx="7953375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0275" y="1303655"/>
            <a:ext cx="3759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命令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ps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列出的进程属性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6.2.1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kern="1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getpid</a:t>
            </a:r>
            <a:r>
              <a:rPr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()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函数</a:t>
            </a:r>
            <a:endParaRPr kumimoji="0" lang="zh-CN" altLang="en-US" sz="2400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2083" y="1749402"/>
            <a:ext cx="82766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）头文件：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#include &lt;sys/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  <a:ea typeface="+mn-ea"/>
              </a:rPr>
              <a:t>types.h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&gt;  //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提供类型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  <a:ea typeface="+mn-ea"/>
              </a:rPr>
              <a:t>pid_t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的定义</a:t>
            </a:r>
            <a:endParaRPr lang="zh-CN" altLang="en-US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ea"/>
                <a:ea typeface="+mn-ea"/>
              </a:rPr>
              <a:t>unistd.h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  <a:endParaRPr lang="en-US" altLang="zh-CN" sz="24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）函数原型：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 err="1" smtClean="0">
                <a:solidFill>
                  <a:srgbClr val="FF0000"/>
                </a:solidFill>
                <a:latin typeface="+mj-lt"/>
                <a:ea typeface="+mn-ea"/>
              </a:rPr>
              <a:t>pid_t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+mj-lt"/>
                <a:ea typeface="+mn-ea"/>
              </a:rPr>
              <a:t>getpid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  <a:ea typeface="+mn-ea"/>
              </a:rPr>
              <a:t>( 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+mn-ea"/>
              </a:rPr>
              <a:t>void );</a:t>
            </a:r>
            <a:endParaRPr lang="en-US" altLang="zh-CN" sz="3200" b="1" dirty="0" smtClean="0">
              <a:solidFill>
                <a:srgbClr val="FF0000"/>
              </a:solidFill>
              <a:latin typeface="+mj-lt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）函数的返回值：返回当前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进程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为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一个非零的正整数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45C1F-0D15-4555-8D0A-6A8293D638B7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CC"/>
                </a:solidFill>
                <a:latin typeface="+mn-lt"/>
              </a:rPr>
              <a:t>/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</a:rPr>
              <a:t>*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</a:rPr>
              <a:t>6-4.c*/</a:t>
            </a:r>
            <a:endParaRPr lang="en-US" altLang="zh-CN" sz="3200" b="1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CC"/>
                </a:solidFill>
                <a:latin typeface="+mn-lt"/>
              </a:rPr>
              <a:t>1  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#include &lt;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stdio.h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2  #include &lt;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unistd.h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3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main()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4  {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5   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(“PID = %d \n”, 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</a:rPr>
              <a:t>getpid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());</a:t>
            </a:r>
            <a:endParaRPr lang="en-US" altLang="zh-CN" sz="32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6     return  0;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7  }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getpid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F0C6F-2554-4CF7-A153-9F37983DEDD1}" type="datetime10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53074" y="4576342"/>
            <a:ext cx="8236635" cy="2246769"/>
          </a:xfrm>
          <a:prstGeom prst="rect">
            <a:avLst/>
          </a:prstGeom>
          <a:solidFill>
            <a:srgbClr val="000008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farsight@ubuntu:~$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farsight@ubuntu:~$ gcc 6-4.c -o 6-4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farsight@ubuntu:~$ ./6-4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PID=2948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farsight@ubuntu:~$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6.2.1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fork()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函数</a:t>
            </a:r>
            <a:endParaRPr kumimoji="0" lang="zh-CN" altLang="en-US" sz="2400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2083" y="1749402"/>
            <a:ext cx="82766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功能：创建本进程的全新副本进程。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）头文件：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#include &lt;sys/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n-ea"/>
                <a:ea typeface="+mn-ea"/>
              </a:rPr>
              <a:t>types.h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&gt;  //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提供类型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pid_t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的定义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n-ea"/>
                <a:ea typeface="+mn-ea"/>
              </a:rPr>
              <a:t>unistd.h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&gt;</a:t>
            </a:r>
            <a:endParaRPr lang="en-US" altLang="zh-CN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）函数原型：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 err="1" smtClean="0">
                <a:solidFill>
                  <a:srgbClr val="FF0000"/>
                </a:solidFill>
                <a:latin typeface="+mj-lt"/>
                <a:ea typeface="+mn-ea"/>
              </a:rPr>
              <a:t>pid_t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+mn-ea"/>
              </a:rPr>
              <a:t>  fork( void );</a:t>
            </a:r>
            <a:endParaRPr lang="en-US" altLang="zh-CN" sz="3200" b="1" dirty="0" smtClean="0">
              <a:solidFill>
                <a:srgbClr val="FF0000"/>
              </a:solidFill>
              <a:latin typeface="+mj-lt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）函数的返回值：</a:t>
            </a:r>
            <a:endParaRPr lang="zh-CN" altLang="en-US" sz="24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子进程中返回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，父进程中返回子进程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出错返回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0EF45C-0462-4050-9319-D5DCCAFB1D6B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6.2.1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fork()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函数</a:t>
            </a:r>
            <a:endParaRPr kumimoji="0" lang="zh-CN" altLang="en-US" sz="2400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2083" y="1749402"/>
            <a:ext cx="8276614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 err="1" smtClean="0">
                <a:solidFill>
                  <a:srgbClr val="FF0000"/>
                </a:solidFill>
                <a:latin typeface="+mj-lt"/>
                <a:ea typeface="+mn-ea"/>
              </a:rPr>
              <a:t>pid_t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+mn-ea"/>
              </a:rPr>
              <a:t> fork( void );</a:t>
            </a:r>
            <a:endParaRPr lang="en-US" altLang="zh-CN" sz="3200" b="1" dirty="0" smtClean="0">
              <a:solidFill>
                <a:srgbClr val="FF0000"/>
              </a:solidFill>
              <a:latin typeface="+mj-lt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）函数说明：</a:t>
            </a:r>
            <a:endParaRPr lang="zh-CN" altLang="en-US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一个现有进程可以调用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函数创建一个新进程。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创建的新进程被称为子进程（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 process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函数被调用一次但返回两次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两次返回的唯一区别是子进程中返回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值，而父进程中返回子进程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37F19-62EF-4336-9CBA-EC26FDDA63AB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fork()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函数</a:t>
            </a:r>
            <a:endParaRPr kumimoji="0" lang="zh-CN" altLang="en-US" sz="2400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6.2.1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6408" y="2046365"/>
            <a:ext cx="822088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函数调用后，会变成两个进程。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两个进程的程序代码一模一样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，且父、子进程也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会从程序的相同点开始运行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，是父进程先执行还是子进程先执行是不确定的，这取决于内核所使用的调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度算法。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483F0D-A10D-46AD-BCB4-EE43B3842837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546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</a:rPr>
              <a:t> 1 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#include &lt;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stdio.h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&gt;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2 #include &lt;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unistd.h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&gt;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3 #include &lt;sys/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types.h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&gt;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4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main()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5  {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6    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pid_t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7      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</a:rPr>
              <a:t>pid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 = fork( ); </a:t>
            </a:r>
            <a:endParaRPr lang="en-US" altLang="zh-CN" sz="32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8    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("PID = %d \n",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);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9      return  0;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10  }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fork()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15320"/>
          <a:stretch>
            <a:fillRect/>
          </a:stretch>
        </p:blipFill>
        <p:spPr>
          <a:xfrm>
            <a:off x="3718833" y="2991678"/>
            <a:ext cx="5266765" cy="1755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78ADC5-DA0E-4C26-A151-A597653F6D53}" type="datetime10">
              <a:rPr lang="zh-CN" altLang="en-US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94348" y="460465"/>
            <a:ext cx="1204928" cy="4996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  <a:ea typeface="+mn-ea"/>
              </a:rPr>
              <a:t>fork.c</a:t>
            </a: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938" y="1283839"/>
            <a:ext cx="5426764" cy="38497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父进程：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4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5  {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6   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pid_t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7   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pid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 fork( );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//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pid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=3024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8   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("PID = %d \n",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);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9  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return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0;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10  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fork()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9141" y="1283839"/>
            <a:ext cx="5337312" cy="3849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子进程：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4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5  {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6   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pid_t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7   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pid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 fork( );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//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pid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=0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8   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("PID = %d \n",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);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9  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return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0;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10  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2702559" y="1595120"/>
            <a:ext cx="2336581" cy="1330960"/>
          </a:xfrm>
          <a:prstGeom prst="wedgeRectCallout">
            <a:avLst>
              <a:gd name="adj1" fmla="val -58752"/>
              <a:gd name="adj2" fmla="val 7166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 rtlCol="0" anchor="ctr"/>
          <a:lstStyle/>
          <a:p>
            <a:pPr algn="just"/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父进程中，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函数返回子进程的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7111999" y="1283839"/>
            <a:ext cx="2032001" cy="1330960"/>
          </a:xfrm>
          <a:prstGeom prst="wedgeRectCallout">
            <a:avLst>
              <a:gd name="adj1" fmla="val -34836"/>
              <a:gd name="adj2" fmla="val 96851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进程中，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D12792-5EDB-4D1A-88A9-BCCE56F57ED6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254021"/>
            <a:ext cx="8258204" cy="54854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4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5  {  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6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pid_t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7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= fork( );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8         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9          if(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==0) {    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10        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("child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, PID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=%d\n",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getpid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());  }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11          else    {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12         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("parent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, PID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=%d\n",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getpid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()); }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13    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= %d \n",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);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14      return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0;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}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6516" y="358491"/>
            <a:ext cx="852236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函数判断是在父进程还是子进程中：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84" y="715027"/>
            <a:ext cx="7420402" cy="19440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03" y="276548"/>
            <a:ext cx="5490763" cy="646294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C2EC8-8729-449D-B9E0-3ACF78F3AF90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254021"/>
            <a:ext cx="8258204" cy="5438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3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a=0;</a:t>
            </a:r>
            <a:endParaRPr lang="en-US" altLang="zh-CN" b="1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4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5  {  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6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pid_t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7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= fork( );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8         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9          if(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pid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==0) {    </a:t>
            </a:r>
            <a:r>
              <a:rPr lang="en-US" altLang="zh-CN" sz="3200" b="1" dirty="0" smtClean="0">
                <a:solidFill>
                  <a:srgbClr val="FF0000"/>
                </a:solidFill>
                <a:latin typeface="+mn-lt"/>
              </a:rPr>
              <a:t>a+=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sz="32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10      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("child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, a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=%d\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n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",a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);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11          else  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{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+mn-lt"/>
              </a:rPr>
              <a:t>a+=2;</a:t>
            </a:r>
            <a:endParaRPr lang="en-US" altLang="zh-CN" sz="32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12       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("parent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, a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=%d\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n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",a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);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14    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return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0;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}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6516" y="358491"/>
            <a:ext cx="8522364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函数产生的两个进程完全独立：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C2EC8-8729-449D-B9E0-3ACF78F3AF90}" type="datetime10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0" y="1449705"/>
            <a:ext cx="7299325" cy="22993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48" y="1420785"/>
            <a:ext cx="5792841" cy="40529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6.1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文件处理</a:t>
            </a:r>
            <a:endParaRPr lang="zh-CN" altLang="en-US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6.2 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进程控制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6.3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进程间的通信</a:t>
            </a:r>
            <a:endParaRPr lang="en-US" altLang="zh-CN" sz="32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6.4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  <a:ea typeface="+mn-ea"/>
              </a:rPr>
              <a:t>信号</a:t>
            </a:r>
            <a:endParaRPr lang="en-US" altLang="zh-CN" sz="3200" b="1" kern="0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6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章 文件处理与进程控制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7AF9F-99A0-4379-9B83-8FAA24084570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6.2.2   system(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system</a:t>
            </a:r>
            <a:r>
              <a:rPr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()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函数</a:t>
            </a:r>
            <a:endParaRPr kumimoji="0" lang="zh-CN" altLang="en-US" sz="2400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485" y="1738630"/>
            <a:ext cx="8957310" cy="4912995"/>
          </a:xfrm>
          <a:prstGeom prst="rect">
            <a:avLst/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/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system()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函数可以在进程中开始某一进程，并使用系统函数库来创建新进程。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）头文件：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）函数原型：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+mj-lt"/>
                <a:ea typeface="+mn-ea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+mn-ea"/>
              </a:rPr>
              <a:t>  system( const char 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+mn-ea"/>
              </a:rPr>
              <a:t>string );</a:t>
            </a:r>
            <a:endParaRPr lang="en-US" altLang="zh-CN" b="1" dirty="0" smtClean="0">
              <a:solidFill>
                <a:srgbClr val="FF0000"/>
              </a:solidFill>
              <a:latin typeface="+mj-lt"/>
              <a:ea typeface="+mn-ea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）函数的返回值：</a:t>
            </a:r>
            <a:endParaRPr lang="en-US" altLang="zh-CN" sz="20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system()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失败则返回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，其他失败原因返回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system()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产生子进程，由子进程来调用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–c string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来执行参数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字符串所代表的命令，此命令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执行完后随即返回原调用的进程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85EFE2-E726-4634-8A9C-C3CC859A622F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4961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</a:rPr>
              <a:t> 1 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#include &lt;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stdio.h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&gt;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2 #include &lt;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stdlib.h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&gt;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3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main()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4  {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5    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ret;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6      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ret=system("ls "); </a:t>
            </a:r>
            <a:endParaRPr lang="en-US" altLang="zh-CN" sz="32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7    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("OK ret = %d \n", ret);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8      return  0; 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9 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</a:rPr>
              <a:t>}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system()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263046-305C-46C2-A7FB-AA8AE4BE2A69}" type="datetime10">
              <a:rPr lang="zh-CN" altLang="en-US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42835" y="428309"/>
            <a:ext cx="1424007" cy="4818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  <a:ea typeface="+mn-ea"/>
              </a:rPr>
              <a:t>6-6.c</a:t>
            </a: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6.2.2   system(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system</a:t>
            </a:r>
            <a:r>
              <a:rPr lang="en-US" altLang="zh-CN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()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函数</a:t>
            </a:r>
            <a:endParaRPr kumimoji="0" lang="zh-CN" altLang="en-US" sz="2400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" y="6177280"/>
            <a:ext cx="9038590" cy="6451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程序在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命令完成后，返回原调用的进程，所以最后有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 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输出！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765300"/>
            <a:ext cx="8173085" cy="3327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3570" y="4509770"/>
            <a:ext cx="1591310" cy="3397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  <a:round/>
          </a:ln>
        </p:spPr>
        <p:txBody>
          <a:bodyPr/>
          <a:lstStyle/>
          <a:p>
            <a:pPr algn="ctr"/>
            <a:endParaRPr lang="zh-CN" altLang="en-US" sz="1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5193030"/>
            <a:ext cx="6918325" cy="91630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526853"/>
            <a:ext cx="80958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539750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exec()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函数族</a:t>
            </a:r>
            <a:r>
              <a:rPr lang="zh-CN" altLang="en-US" sz="3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的作用是根据指定的文件名找到可执行文件，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并用它来取代调用进程的内容</a:t>
            </a:r>
            <a:r>
              <a:rPr lang="zh-CN" altLang="en-US" sz="3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，换句话说，就是在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调用进程内部执行一个可执行文件</a:t>
            </a:r>
            <a:r>
              <a:rPr lang="zh-CN" altLang="en-US" sz="3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。这里的可执行文件既可以是二进制文件，也可以是任何</a:t>
            </a:r>
            <a:r>
              <a:rPr lang="en-US" altLang="zh-CN" sz="3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下可执行的脚本文件。</a:t>
            </a:r>
            <a:endParaRPr lang="zh-CN" altLang="en-US" sz="3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6.2.3   exec(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函数族替换进程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ADF32F-10A6-4600-8B2B-C2AC151F4ECA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6.2.3   exec(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函数族替换进程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1324637"/>
            <a:ext cx="8522364" cy="476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exec()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系统调用功能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当进程调用一种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该进程被完全替换为新程序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，而新程序从其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函数开始执行。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并不创建新进程，所以前后的进程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并不变化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，只是将当前进程重新初始化了数据段、代码段和堆栈段，在执行完之后，原调用进程的内容除了进程号外，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其他全部被新的进程替换了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B27DD-B298-4FD9-84DB-3AF0A7276F2B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6.2.3   exec(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函数族替换进程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5752" y="1128890"/>
            <a:ext cx="8509772" cy="581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exec()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</a:t>
            </a:r>
            <a:endParaRPr lang="zh-CN" altLang="en-US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指的是一组函数，共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种调用形式，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声明格式如下：</a:t>
            </a:r>
            <a:endParaRPr lang="zh-CN" altLang="en-US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execl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(const char *path, const char *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arg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, ...);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execlp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(const char *file, const char *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arg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, ...);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execle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(const char *path, const char *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arg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, ..., char *const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envp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[ ]);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execv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(const char *path, char *const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argv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[ ]);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execvp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(const char *file, char *const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argv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[ ]);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execve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(const char *path, char *const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argv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[ ], char *const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  <a:ea typeface="+mn-ea"/>
              </a:rPr>
              <a:t>envp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[ ]);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87630"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其中只有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是真正意义上的系统调用，其它都是在此基础上经过包装的库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）函数返回值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函数调用出错时返回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函数调用成功不返回值。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6.2.3   exec(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函数族替换进程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083" y="1128681"/>
            <a:ext cx="80947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）函数说明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在以上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函数中，第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个参数如果为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pathname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，则说明被执行程序是由路径名指定的，如果为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说明被执行程序是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由文件名指定的；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个参数如果为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，说明被执行程序的参数是由一个数组来索引（数组必须含有一个空指针来表示结束），否则需要将参数一一列出。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6C9959-2072-43BD-9B51-F4FAA17C874F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6.2.3   exec(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函数族替换进程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083" y="1128681"/>
            <a:ext cx="823695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）函数说明</a:t>
            </a:r>
            <a:endParaRPr lang="zh-CN" altLang="en-US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" inden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结尾的函数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execlp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execvp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之外的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个函数都要求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必须是一个完整的路径，如“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；而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execlp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execvp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可以简单到仅仅是一个文件名，如“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这两个函数可以自动到环境变量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指定的目录里去寻找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7212" y="4591878"/>
            <a:ext cx="7574937" cy="226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B393E-6812-4B9A-8862-D0650586D557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6.2.3   exec(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函数族替换进程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2400" b="1" kern="10" dirty="0" smtClean="0">
                <a:solidFill>
                  <a:schemeClr val="tx2"/>
                </a:solidFill>
                <a:latin typeface="+mn-ea"/>
              </a:rPr>
              <a:t>1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+mn-ea"/>
              </a:rPr>
              <a:t>、</a:t>
            </a:r>
            <a:r>
              <a:rPr lang="zh-CN" altLang="en-US" sz="2400" b="1" kern="10" dirty="0" smtClean="0">
                <a:solidFill>
                  <a:schemeClr val="tx2"/>
                </a:solidFill>
                <a:latin typeface="+mn-ea"/>
              </a:rPr>
              <a:t>函数</a:t>
            </a:r>
            <a:r>
              <a:rPr kumimoji="0" lang="en-US" altLang="zh-CN" sz="2400" b="1" kern="10" dirty="0" err="1" smtClean="0">
                <a:solidFill>
                  <a:schemeClr val="tx2"/>
                </a:solidFill>
                <a:latin typeface="+mn-ea"/>
              </a:rPr>
              <a:t>execlp</a:t>
            </a:r>
            <a:r>
              <a:rPr kumimoji="0" lang="en-US" altLang="zh-CN" sz="2400" b="1" kern="10" dirty="0" smtClean="0">
                <a:solidFill>
                  <a:schemeClr val="tx2"/>
                </a:solidFill>
                <a:latin typeface="+mn-ea"/>
              </a:rPr>
              <a:t>( )</a:t>
            </a:r>
            <a:endParaRPr kumimoji="0" lang="zh-CN" altLang="en-US" sz="2400" b="1" kern="1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595" y="1891651"/>
            <a:ext cx="817127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92075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execlp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函数会在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环境变量所指的目录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中查找参数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的文件名，找到后便执行该文件，然后将第二个以后的参数当做该文件的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，最后一个参数必须是空指针（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）做结束。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D4FD6-F568-4C8A-8121-D2DC4A8EDFB3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3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#include &lt;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stdlib.h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4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5  {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6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if (fork() == 0)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7      {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8    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ret;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9          /*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调用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</a:rPr>
              <a:t>execlp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()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函数，这里相当于调用了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"ls -l"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命令*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/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10 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ret =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execlp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("ls", "ls", "-l", NULL);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11      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12      return  0;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13  }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execlp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9479" y="253550"/>
            <a:ext cx="174616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6-7.c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94A5E-7EB1-40EE-9B17-CBED5CA57A65}" type="datetime10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9360" y="1120775"/>
            <a:ext cx="5930900" cy="30695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6.2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进程控制概述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438599" y="1957531"/>
            <a:ext cx="4705401" cy="4786346"/>
            <a:chOff x="2198655" y="1384272"/>
            <a:chExt cx="4705401" cy="4786346"/>
          </a:xfrm>
          <a:solidFill>
            <a:schemeClr val="tx2"/>
          </a:solidFill>
        </p:grpSpPr>
        <p:sp>
          <p:nvSpPr>
            <p:cNvPr id="6" name="AutoShape 36"/>
            <p:cNvSpPr>
              <a:spLocks noChangeAspect="1" noChangeArrowheads="1"/>
            </p:cNvSpPr>
            <p:nvPr/>
          </p:nvSpPr>
          <p:spPr bwMode="auto">
            <a:xfrm>
              <a:off x="2198655" y="1384272"/>
              <a:ext cx="4600575" cy="451326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7" name="AutoShape 37"/>
            <p:cNvSpPr>
              <a:spLocks noChangeArrowheads="1"/>
            </p:cNvSpPr>
            <p:nvPr/>
          </p:nvSpPr>
          <p:spPr bwMode="auto">
            <a:xfrm>
              <a:off x="5924504" y="2093780"/>
              <a:ext cx="828771" cy="297117"/>
            </a:xfrm>
            <a:prstGeom prst="roundRect">
              <a:avLst>
                <a:gd name="adj" fmla="val 16667"/>
              </a:avLst>
            </a:prstGeom>
            <a:grpFill/>
            <a:ln w="28575">
              <a:noFill/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用户层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8" name="AutoShape 38"/>
            <p:cNvSpPr>
              <a:spLocks noChangeArrowheads="1"/>
            </p:cNvSpPr>
            <p:nvPr/>
          </p:nvSpPr>
          <p:spPr bwMode="auto">
            <a:xfrm>
              <a:off x="6034043" y="3776174"/>
              <a:ext cx="857256" cy="297117"/>
            </a:xfrm>
            <a:prstGeom prst="roundRect">
              <a:avLst>
                <a:gd name="adj" fmla="val 16667"/>
              </a:avLst>
            </a:prstGeom>
            <a:grpFill/>
            <a:ln w="28575">
              <a:noFill/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内核层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9" name="AutoShape 39"/>
            <p:cNvSpPr>
              <a:spLocks noChangeArrowheads="1"/>
            </p:cNvSpPr>
            <p:nvPr/>
          </p:nvSpPr>
          <p:spPr bwMode="auto">
            <a:xfrm>
              <a:off x="5961017" y="5674788"/>
              <a:ext cx="943039" cy="297117"/>
            </a:xfrm>
            <a:prstGeom prst="roundRect">
              <a:avLst>
                <a:gd name="adj" fmla="val 16667"/>
              </a:avLst>
            </a:prstGeom>
            <a:grpFill/>
            <a:ln w="28575">
              <a:noFill/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硬件层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>
              <a:off x="2332023" y="1384272"/>
              <a:ext cx="3771786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+mn-ea"/>
                  <a:ea typeface="+mn-ea"/>
                </a:rPr>
                <a:t>用户应用程序</a:t>
              </a:r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AutoShape 41"/>
            <p:cNvSpPr>
              <a:spLocks noChangeArrowheads="1"/>
            </p:cNvSpPr>
            <p:nvPr/>
          </p:nvSpPr>
          <p:spPr bwMode="auto">
            <a:xfrm>
              <a:off x="2341550" y="1895066"/>
              <a:ext cx="2109761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  <a:latin typeface="+mn-ea"/>
                  <a:ea typeface="+mn-ea"/>
                </a:rPr>
                <a:t>函数库</a:t>
              </a:r>
              <a:endParaRPr lang="zh-CN" altLang="en-US" sz="1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AutoShape 42"/>
            <p:cNvSpPr>
              <a:spLocks noChangeArrowheads="1"/>
            </p:cNvSpPr>
            <p:nvPr/>
          </p:nvSpPr>
          <p:spPr bwMode="auto">
            <a:xfrm>
              <a:off x="2341550" y="2588975"/>
              <a:ext cx="3771786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  <a:latin typeface="+mn-ea"/>
                  <a:ea typeface="+mn-ea"/>
                </a:rPr>
                <a:t>系统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调用接口</a:t>
              </a:r>
              <a:endParaRPr lang="zh-CN" altLang="en-US" sz="1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AutoShape 43"/>
            <p:cNvSpPr>
              <a:spLocks noChangeArrowheads="1"/>
            </p:cNvSpPr>
            <p:nvPr/>
          </p:nvSpPr>
          <p:spPr bwMode="auto">
            <a:xfrm>
              <a:off x="2341550" y="3084170"/>
              <a:ext cx="1712831" cy="180056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  <a:latin typeface="+mn-ea"/>
                  <a:ea typeface="+mn-ea"/>
                </a:rPr>
                <a:t>进程管理</a:t>
              </a:r>
              <a:endParaRPr lang="zh-CN" altLang="en-US" sz="1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>
              <a:off x="4399234" y="3182575"/>
              <a:ext cx="1714737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虚拟文件系统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AutoShape 45"/>
            <p:cNvSpPr>
              <a:spLocks noChangeArrowheads="1"/>
            </p:cNvSpPr>
            <p:nvPr/>
          </p:nvSpPr>
          <p:spPr bwMode="auto">
            <a:xfrm>
              <a:off x="4399234" y="3677770"/>
              <a:ext cx="1714737" cy="120696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  <a:p>
              <a:pPr algn="ctr"/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  <a:p>
              <a:pPr algn="ctr"/>
              <a:endParaRPr lang="en-US" altLang="zh-CN" sz="1600" b="1" dirty="0" smtClean="0">
                <a:solidFill>
                  <a:srgbClr val="0000CC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设备管理</a:t>
              </a:r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程序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AutoShape 46"/>
            <p:cNvSpPr>
              <a:spLocks noChangeArrowheads="1"/>
            </p:cNvSpPr>
            <p:nvPr/>
          </p:nvSpPr>
          <p:spPr bwMode="auto">
            <a:xfrm>
              <a:off x="2341550" y="5179592"/>
              <a:ext cx="3771786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硬件控制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AutoShape 47"/>
            <p:cNvSpPr>
              <a:spLocks noChangeArrowheads="1"/>
            </p:cNvSpPr>
            <p:nvPr/>
          </p:nvSpPr>
          <p:spPr bwMode="auto">
            <a:xfrm>
              <a:off x="2341550" y="5873501"/>
              <a:ext cx="3771786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16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硬件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2227234" y="2390262"/>
              <a:ext cx="434336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>
              <a:off x="2227234" y="5673518"/>
              <a:ext cx="4343364" cy="190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AutoShape 50"/>
            <p:cNvSpPr>
              <a:spLocks noChangeArrowheads="1"/>
            </p:cNvSpPr>
            <p:nvPr/>
          </p:nvSpPr>
          <p:spPr bwMode="auto">
            <a:xfrm>
              <a:off x="4399233" y="3677770"/>
              <a:ext cx="830001" cy="70689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lIns="54000" tIns="54000" bIns="0"/>
            <a:lstStyle/>
            <a:p>
              <a:pPr algn="ctr"/>
              <a:r>
                <a:rPr lang="en-US" altLang="zh-CN" sz="1600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字符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zh-CN" sz="1600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设备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AutoShape 51"/>
            <p:cNvSpPr>
              <a:spLocks noChangeArrowheads="1"/>
            </p:cNvSpPr>
            <p:nvPr/>
          </p:nvSpPr>
          <p:spPr bwMode="auto">
            <a:xfrm>
              <a:off x="5229234" y="3677770"/>
              <a:ext cx="884101" cy="70689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tIns="190800"/>
            <a:lstStyle/>
            <a:p>
              <a:pPr algn="ctr"/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块设备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AutoShape 52"/>
            <p:cNvSpPr>
              <a:spLocks noChangeArrowheads="1"/>
            </p:cNvSpPr>
            <p:nvPr/>
          </p:nvSpPr>
          <p:spPr bwMode="auto">
            <a:xfrm>
              <a:off x="2638428" y="3598850"/>
              <a:ext cx="1128654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prstDash val="sysDot"/>
              <a:round/>
            </a:ln>
          </p:spPr>
          <p:txBody>
            <a:bodyPr lIns="90000"/>
            <a:lstStyle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  <a:latin typeface="+mn-ea"/>
                  <a:ea typeface="+mn-ea"/>
                </a:rPr>
                <a:t>进程通信</a:t>
              </a:r>
              <a:endParaRPr lang="zh-CN" altLang="en-US" sz="1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auto">
            <a:xfrm>
              <a:off x="2585974" y="4087551"/>
              <a:ext cx="1200092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prstDash val="sysDot"/>
              <a:round/>
            </a:ln>
          </p:spPr>
          <p:txBody>
            <a:bodyPr lIns="90000"/>
            <a:lstStyle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  <a:latin typeface="+mn-ea"/>
                  <a:ea typeface="+mn-ea"/>
                </a:rPr>
                <a:t>进程调度</a:t>
              </a:r>
              <a:endParaRPr lang="zh-CN" altLang="en-US" sz="16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AutoShape 54"/>
            <p:cNvSpPr>
              <a:spLocks noChangeArrowheads="1"/>
            </p:cNvSpPr>
            <p:nvPr/>
          </p:nvSpPr>
          <p:spPr bwMode="auto">
            <a:xfrm>
              <a:off x="2705133" y="4598982"/>
              <a:ext cx="1100094" cy="29711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lIns="90000"/>
            <a:lstStyle/>
            <a:p>
              <a:pPr algn="ctr"/>
              <a:r>
                <a:rPr lang="zh-CN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内存管理</a:t>
              </a:r>
              <a:endParaRPr lang="zh-CN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AutoShape 55"/>
            <p:cNvSpPr>
              <a:spLocks noChangeArrowheads="1"/>
            </p:cNvSpPr>
            <p:nvPr/>
          </p:nvSpPr>
          <p:spPr bwMode="auto">
            <a:xfrm>
              <a:off x="4056286" y="5476709"/>
              <a:ext cx="457263" cy="396791"/>
            </a:xfrm>
            <a:prstGeom prst="upDownArrow">
              <a:avLst>
                <a:gd name="adj1" fmla="val 50000"/>
                <a:gd name="adj2" fmla="val 2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AutoShape 57"/>
            <p:cNvSpPr>
              <a:spLocks noChangeArrowheads="1"/>
            </p:cNvSpPr>
            <p:nvPr/>
          </p:nvSpPr>
          <p:spPr bwMode="auto">
            <a:xfrm>
              <a:off x="3247978" y="4883110"/>
              <a:ext cx="228632" cy="297117"/>
            </a:xfrm>
            <a:prstGeom prst="upDownArrow">
              <a:avLst>
                <a:gd name="adj1" fmla="val 50000"/>
                <a:gd name="adj2" fmla="val 26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AutoShape 58"/>
            <p:cNvSpPr>
              <a:spLocks noChangeArrowheads="1"/>
            </p:cNvSpPr>
            <p:nvPr/>
          </p:nvSpPr>
          <p:spPr bwMode="auto">
            <a:xfrm>
              <a:off x="5084493" y="4883110"/>
              <a:ext cx="228632" cy="297117"/>
            </a:xfrm>
            <a:prstGeom prst="upDownArrow">
              <a:avLst>
                <a:gd name="adj1" fmla="val 50000"/>
                <a:gd name="adj2" fmla="val 26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AutoShape 59"/>
            <p:cNvSpPr>
              <a:spLocks noChangeArrowheads="1"/>
            </p:cNvSpPr>
            <p:nvPr/>
          </p:nvSpPr>
          <p:spPr bwMode="auto">
            <a:xfrm>
              <a:off x="5084493" y="3479692"/>
              <a:ext cx="228632" cy="198713"/>
            </a:xfrm>
            <a:prstGeom prst="upDownArrow">
              <a:avLst>
                <a:gd name="adj1" fmla="val 50000"/>
                <a:gd name="adj2" fmla="val 2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AutoShape 60"/>
            <p:cNvSpPr>
              <a:spLocks noChangeArrowheads="1"/>
            </p:cNvSpPr>
            <p:nvPr/>
          </p:nvSpPr>
          <p:spPr bwMode="auto">
            <a:xfrm>
              <a:off x="3027444" y="2885457"/>
              <a:ext cx="228632" cy="198713"/>
            </a:xfrm>
            <a:prstGeom prst="upDownArrow">
              <a:avLst>
                <a:gd name="adj1" fmla="val 50000"/>
                <a:gd name="adj2" fmla="val 2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AutoShape 61"/>
            <p:cNvSpPr>
              <a:spLocks noChangeArrowheads="1"/>
            </p:cNvSpPr>
            <p:nvPr/>
          </p:nvSpPr>
          <p:spPr bwMode="auto">
            <a:xfrm>
              <a:off x="5084493" y="2885457"/>
              <a:ext cx="228632" cy="297117"/>
            </a:xfrm>
            <a:prstGeom prst="upDownArrow">
              <a:avLst>
                <a:gd name="adj1" fmla="val 50000"/>
                <a:gd name="adj2" fmla="val 26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AutoShape 62"/>
            <p:cNvSpPr>
              <a:spLocks noChangeArrowheads="1"/>
            </p:cNvSpPr>
            <p:nvPr/>
          </p:nvSpPr>
          <p:spPr bwMode="auto">
            <a:xfrm>
              <a:off x="3370392" y="2192184"/>
              <a:ext cx="228632" cy="396791"/>
            </a:xfrm>
            <a:prstGeom prst="upDownArrow">
              <a:avLst>
                <a:gd name="adj1" fmla="val 50000"/>
                <a:gd name="adj2" fmla="val 34666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AutoShape 63"/>
            <p:cNvSpPr>
              <a:spLocks noChangeArrowheads="1"/>
            </p:cNvSpPr>
            <p:nvPr/>
          </p:nvSpPr>
          <p:spPr bwMode="auto">
            <a:xfrm>
              <a:off x="4512914" y="1696988"/>
              <a:ext cx="228632" cy="891987"/>
            </a:xfrm>
            <a:prstGeom prst="upDownArrow">
              <a:avLst>
                <a:gd name="adj1" fmla="val 50000"/>
                <a:gd name="adj2" fmla="val 78001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AutoShape 64"/>
            <p:cNvSpPr>
              <a:spLocks noChangeArrowheads="1"/>
            </p:cNvSpPr>
            <p:nvPr/>
          </p:nvSpPr>
          <p:spPr bwMode="auto">
            <a:xfrm>
              <a:off x="3713339" y="1696988"/>
              <a:ext cx="228632" cy="198713"/>
            </a:xfrm>
            <a:prstGeom prst="upDownArrow">
              <a:avLst>
                <a:gd name="adj1" fmla="val 50000"/>
                <a:gd name="adj2" fmla="val 2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AutoShape 65"/>
            <p:cNvSpPr>
              <a:spLocks noChangeArrowheads="1"/>
            </p:cNvSpPr>
            <p:nvPr/>
          </p:nvSpPr>
          <p:spPr bwMode="auto">
            <a:xfrm rot="5400000">
              <a:off x="4113484" y="3163469"/>
              <a:ext cx="228552" cy="342947"/>
            </a:xfrm>
            <a:prstGeom prst="upDownArrow">
              <a:avLst>
                <a:gd name="adj1" fmla="val 50000"/>
                <a:gd name="adj2" fmla="val 3000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 sz="16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10393" y="2306319"/>
            <a:ext cx="40135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操作系统由内核和系统软件组成。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内核是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，其主要功能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处理器管理、内存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文件系统、设备管理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8135" y="1209368"/>
            <a:ext cx="308661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lvl="2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Linux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进程简介</a:t>
            </a:r>
            <a:endParaRPr lang="en-US" altLang="zh-CN" sz="2400" b="1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5BFDD-EF9C-49B2-9EB1-D0E520A96214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442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3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#include &lt;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stdlib.h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4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5  {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8      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ret;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9        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/*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调用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</a:rPr>
              <a:t>execlp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()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函数，这里相当于调用了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"ls "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命令*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/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10    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ret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execlp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("ls", "ls", NULL);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11     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printf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(“ls OK , %d”, ret);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12      return  0;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13  }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execlp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8684" y="354515"/>
            <a:ext cx="1746169" cy="6376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6-71.c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46935" y="5276215"/>
            <a:ext cx="6999605" cy="1383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注意程序输出：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最后一个输出语句未执行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！请仔细体会与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函数调用的区别！ 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C14B7-2553-4FF4-934C-382D1364BC3F}" type="datetime10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225" y="284480"/>
            <a:ext cx="5441315" cy="28187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5777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3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#include &lt;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stdlib.h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4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5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{</a:t>
            </a:r>
            <a:endParaRPr lang="en-US" altLang="zh-CN" b="1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6      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ret=1234;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7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if (fork() == 0)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8    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{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</a:rPr>
              <a:t>9        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/*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调用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</a:rPr>
              <a:t>execlp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()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函数，这里相当于调用了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"ls "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命令*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/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10 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ret =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execlp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("ls", "ls",  NULL);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11    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}</a:t>
            </a:r>
            <a:endParaRPr lang="en-US" altLang="zh-CN" b="1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12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         </a:t>
            </a:r>
            <a:r>
              <a:rPr lang="en-US" altLang="zh-CN" b="1" dirty="0" err="1" smtClean="0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(“ ret =%d \n 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”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,ret); 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</a:rPr>
              <a:t> 13       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return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0;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14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}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分析以下程序结果：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8684" y="354515"/>
            <a:ext cx="1746169" cy="6376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6-72.c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94A5E-7EB1-40EE-9B17-CBED5CA57A65}" type="datetime10">
              <a:rPr lang="zh-CN" altLang="en-US" smtClean="0"/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576955" y="354330"/>
            <a:ext cx="6475730" cy="3775710"/>
            <a:chOff x="5633" y="558"/>
            <a:chExt cx="10198" cy="59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33" y="558"/>
              <a:ext cx="10198" cy="594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633" y="1310"/>
              <a:ext cx="2194" cy="58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txBody>
            <a:bodyPr wrap="square" rtlCol="0">
              <a:noAutofit/>
            </a:bodyPr>
            <a:lstStyle/>
            <a:p>
              <a:endParaRPr lang="zh-CN" altLang="en-US">
                <a:ln w="57150">
                  <a:solidFill>
                    <a:srgbClr val="FF0000"/>
                  </a:solidFill>
                </a:ln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【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6-8】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设已有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语言的源程序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Hello.c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，现编写一个程序，在程序中自动编译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Hello.c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，并运行编译后的执行文件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Hello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  #include  &lt;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stdio.h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2  #include  &lt;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stdlib.h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3  #include  &lt;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unistd.h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&gt;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4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main()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5  {   /* 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调用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system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函数编译命令 *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/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6  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system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gcc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-o Hello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Hello.c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");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7	  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("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</a:rPr>
              <a:t>Hello.c</a:t>
            </a: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 Compile successfully! \n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");</a:t>
            </a:r>
            <a:endParaRPr lang="en-US" altLang="zh-CN" b="1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system()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execlp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综合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1086" y="492542"/>
            <a:ext cx="1424007" cy="4996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  <a:ea typeface="+mn-ea"/>
              </a:rPr>
              <a:t>6-8.c</a:t>
            </a: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478A8B-824D-4064-8489-EDDF8F85EF71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7" y="1273900"/>
            <a:ext cx="8786190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8	  if(fork( )==0)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9     {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10         /* 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调用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execlp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函数执行运行程序命令 *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/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11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if(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execlp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("./Hello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", "Hello", NULL) &lt; 0) 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12		   {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13		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("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execlp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 error \n");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14		   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15       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16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sleep(1);  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延时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秒，以等待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Hello</a:t>
            </a:r>
            <a:r>
              <a:rPr lang="zh-CN" altLang="en-US" b="1" dirty="0">
                <a:solidFill>
                  <a:srgbClr val="0000CC"/>
                </a:solidFill>
                <a:latin typeface="+mn-lt"/>
              </a:rPr>
              <a:t>的输出结果 *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/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17      </a:t>
            </a:r>
            <a:r>
              <a:rPr lang="en-US" altLang="zh-CN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("Hello  run successfully! \n"); 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+mn-lt"/>
              </a:rPr>
              <a:t>18  }</a:t>
            </a:r>
            <a:endParaRPr lang="en-US" altLang="zh-CN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system()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execlp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()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综合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示例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1086" y="492542"/>
            <a:ext cx="1424007" cy="4996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+mn-ea"/>
                <a:ea typeface="+mn-ea"/>
              </a:rPr>
              <a:t>6-8.c</a:t>
            </a: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A13B58-6994-4776-9A95-B45AF50CB9C9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6.2.4   wait(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kumimoji="0" lang="en-US" altLang="zh-CN" sz="2400" b="1" kern="10" dirty="0" smtClean="0">
                <a:solidFill>
                  <a:schemeClr val="tx2"/>
                </a:solidFill>
                <a:latin typeface="+mn-ea"/>
              </a:rPr>
              <a:t>1</a:t>
            </a:r>
            <a:r>
              <a:rPr kumimoji="0" lang="zh-CN" altLang="en-US" sz="2400" b="1" kern="10" dirty="0" smtClean="0">
                <a:solidFill>
                  <a:schemeClr val="tx2"/>
                </a:solidFill>
                <a:latin typeface="+mn-ea"/>
              </a:rPr>
              <a:t>、僵尸</a:t>
            </a:r>
            <a:r>
              <a:rPr lang="zh-CN" altLang="en-US" sz="2400" b="1" kern="10" dirty="0" smtClean="0">
                <a:solidFill>
                  <a:schemeClr val="tx2"/>
                </a:solidFill>
                <a:latin typeface="+mn-ea"/>
              </a:rPr>
              <a:t>进程</a:t>
            </a:r>
            <a:endParaRPr kumimoji="0" lang="zh-CN" altLang="en-US" sz="2400" b="1" kern="1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595" y="2035368"/>
            <a:ext cx="8048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中，正常情况下，子进程是通过父进程创建的，子进程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创建新的进程。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子进程的结束和父进程的运行是一个异步过程，即父进程永远无法预测子进程到底什么时候结束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当一个进程完成它的工作终止之后，它的父进程需要调用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系统调用取得子进程的终止状态。</a:t>
            </a:r>
            <a:endParaRPr lang="zh-CN" altLang="en-US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ED725-542B-496B-B492-C67617CC5C4B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6.2.4   wait(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 函数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1826628"/>
            <a:ext cx="8361443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僵尸进程：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一个进程使用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创建子进程，如果子进程退出，而父进程并没有调用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获取子进程的状态信息，那么子进程的进程描述符仍然保存在系统中。这种进程称之为僵尸进程。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孤儿进程：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一个父进程退出，而它的一个或多个子进程还在运行，那么那些子进程将成为孤儿进程。孤儿进程将被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进程号为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所收养，并由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进程对它们完成状态收集工作。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kumimoji="0" lang="en-US" altLang="zh-CN" sz="2400" b="1" kern="1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kumimoji="0" lang="zh-CN" altLang="en-US" sz="2400" b="1" kern="10" dirty="0" smtClean="0">
                <a:solidFill>
                  <a:schemeClr val="tx1"/>
                </a:solidFill>
                <a:latin typeface="+mn-ea"/>
              </a:rPr>
              <a:t>、僵尸</a:t>
            </a:r>
            <a:r>
              <a:rPr lang="zh-CN" altLang="en-US" sz="2400" b="1" kern="10" dirty="0" smtClean="0">
                <a:solidFill>
                  <a:schemeClr val="tx1"/>
                </a:solidFill>
                <a:latin typeface="+mn-ea"/>
              </a:rPr>
              <a:t>进程</a:t>
            </a:r>
            <a:endParaRPr kumimoji="0" lang="zh-CN" altLang="en-US" sz="2400" b="1" kern="1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B15BBD-0B62-476B-9E76-A9E197E65A87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6.2.4   wait(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 函数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542" y="1987014"/>
            <a:ext cx="820869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僵尸进程的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危害：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如果父进程不调用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wait/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的话，那么保留的那段信息就不会释放，其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就会一直被占用，但是系统所能使用的进程号是有限的，如果大量的产生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僵尸进程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，将因为没有可用的进程号而导致系统不能产生新的进程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孤儿进程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每当出现一个孤儿进程的时候，内核就把孤儿进程的父进程设置为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进程会循环地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它的已经退出的子进程。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kumimoji="0" lang="en-US" altLang="zh-CN" sz="2400" b="1" kern="1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kumimoji="0" lang="zh-CN" altLang="en-US" sz="2400" b="1" kern="10" dirty="0" smtClean="0">
                <a:solidFill>
                  <a:schemeClr val="tx1"/>
                </a:solidFill>
                <a:latin typeface="+mn-ea"/>
              </a:rPr>
              <a:t>、僵尸</a:t>
            </a:r>
            <a:r>
              <a:rPr lang="zh-CN" altLang="en-US" sz="2400" b="1" kern="10" dirty="0" smtClean="0">
                <a:solidFill>
                  <a:schemeClr val="tx1"/>
                </a:solidFill>
                <a:latin typeface="+mn-ea"/>
              </a:rPr>
              <a:t>进程</a:t>
            </a:r>
            <a:endParaRPr kumimoji="0" lang="zh-CN" altLang="en-US" sz="2400" b="1" kern="1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75A7F-3ADA-4D4B-839E-30DA269A01DB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6.2.4   wait(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 smtClean="0">
                <a:solidFill>
                  <a:srgbClr val="0000CC"/>
                </a:solidFill>
                <a:latin typeface="+mn-ea"/>
                <a:ea typeface="+mn-ea"/>
              </a:rPr>
              <a:t>waitpid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( )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函数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kumimoji="0" lang="en-US" altLang="zh-CN" sz="2400" b="1" kern="1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kumimoji="0" lang="zh-CN" altLang="en-US" sz="2400" b="1" kern="1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kumimoji="0" lang="en-US" altLang="zh-CN" sz="2400" b="1" kern="10" dirty="0" smtClean="0">
                <a:solidFill>
                  <a:schemeClr val="tx1"/>
                </a:solidFill>
                <a:latin typeface="+mn-ea"/>
              </a:rPr>
              <a:t>wait( )</a:t>
            </a:r>
            <a:r>
              <a:rPr kumimoji="0" lang="zh-CN" altLang="en-US" sz="2400" b="1" kern="10" dirty="0" smtClean="0">
                <a:solidFill>
                  <a:schemeClr val="tx1"/>
                </a:solidFill>
                <a:latin typeface="+mn-ea"/>
              </a:rPr>
              <a:t>函数</a:t>
            </a:r>
            <a:endParaRPr kumimoji="0" lang="zh-CN" altLang="en-US" sz="2400" b="1" kern="1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30239" y="1858941"/>
          <a:ext cx="7229574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6572"/>
                <a:gridCol w="5623002"/>
              </a:tblGrid>
              <a:tr h="839799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函数原型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#include&lt;sys/</a:t>
                      </a:r>
                      <a:r>
                        <a:rPr lang="en-US" altLang="zh-CN" sz="2000" b="1" dirty="0" err="1" smtClean="0">
                          <a:latin typeface="+mn-ea"/>
                          <a:ea typeface="+mn-ea"/>
                        </a:rPr>
                        <a:t>types.h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&gt;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#include&lt;sys/</a:t>
                      </a:r>
                      <a:r>
                        <a:rPr lang="en-US" altLang="zh-CN" sz="2000" b="1" dirty="0" err="1" smtClean="0">
                          <a:latin typeface="+mn-ea"/>
                          <a:ea typeface="+mn-ea"/>
                        </a:rPr>
                        <a:t>wait.h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&gt;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2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pid_t</a:t>
                      </a:r>
                      <a:r>
                        <a:rPr lang="en-US" altLang="zh-CN" sz="2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wait</a:t>
                      </a:r>
                      <a:r>
                        <a:rPr lang="zh-CN" altLang="en-US" sz="2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20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zh-CN" sz="2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2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zh-CN" sz="2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status</a:t>
                      </a:r>
                      <a:r>
                        <a:rPr lang="zh-CN" altLang="en-US" sz="2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）</a:t>
                      </a:r>
                      <a:r>
                        <a:rPr lang="en-US" altLang="zh-CN" sz="2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函数参数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自变量</a:t>
                      </a:r>
                      <a:r>
                        <a:rPr lang="en-US" altLang="zh-CN" sz="1800" b="0" dirty="0" smtClean="0">
                          <a:latin typeface="+mn-ea"/>
                          <a:ea typeface="+mn-ea"/>
                        </a:rPr>
                        <a:t>status</a:t>
                      </a: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用来表示子进程结束的状态值。</a:t>
                      </a:r>
                      <a:endParaRPr lang="en-US" altLang="zh-CN" sz="1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若不要结束状态值，则可以设成</a:t>
                      </a:r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函数返回值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成功则返回子进程标识符（</a:t>
                      </a:r>
                      <a:r>
                        <a:rPr lang="en-US" altLang="zh-CN" sz="1800" b="0" dirty="0" smtClean="0">
                          <a:latin typeface="+mn-ea"/>
                          <a:ea typeface="+mn-ea"/>
                        </a:rPr>
                        <a:t>PID</a:t>
                      </a: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8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失败；返回</a:t>
                      </a:r>
                      <a:r>
                        <a:rPr lang="en-US" altLang="zh-CN" sz="1800" b="0" dirty="0" smtClean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11161" y="4144941"/>
            <a:ext cx="7956919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 )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函数会暂停父进程的运行，使其处于等待状态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，一旦子进程运行完，等待中的父进程就会重新运行。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如果有多个子进程在运行，则父进程在调用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 )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函数后，会在第一个子进程结束并返回时恢复父进程的执行。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D55880-2A4E-4D86-8405-D55C94C087DB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矩形 30"/>
          <p:cNvSpPr>
            <a:spLocks noChangeArrowheads="1"/>
          </p:cNvSpPr>
          <p:nvPr/>
        </p:nvSpPr>
        <p:spPr bwMode="auto">
          <a:xfrm>
            <a:off x="2974" y="2834934"/>
            <a:ext cx="9144000" cy="1278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charset="0"/>
              <a:ea typeface="微软雅黑" panose="020B0503020204020204" pitchFamily="34" charset="-122"/>
              <a:sym typeface="Bell MT" panose="02020503060305020303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646" y="3045295"/>
            <a:ext cx="658873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r>
              <a:rPr lang="zh-CN" altLang="en-US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、谢谢大家</a:t>
            </a:r>
            <a:r>
              <a:rPr lang="en-US" altLang="zh-CN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4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6.2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进程控制概述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1622" y="1908573"/>
            <a:ext cx="8193900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中，每个正在运行的程序都称为进程。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进程不是程序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，虽然它由程序产生。程序只是一个静态的指令集合，不占用系统的运行资源；而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进程是一个随时都可能发生变化的、动态的、使用系统运行资源的程序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。一个程序可以启动多个进程，利用分时技术，在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操作系统上可同时运行多个进程。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8135" y="1209368"/>
            <a:ext cx="308661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lvl="2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Linux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进程简介</a:t>
            </a:r>
            <a:endParaRPr lang="en-US" altLang="zh-CN" sz="2400" b="1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FF019-D997-4933-A917-068CAC69A81A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6.2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进程控制概述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8596" y="1977201"/>
            <a:ext cx="81712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系统中进程一般可分为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种状态：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运行状态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当进程正由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执行，则该进程被称为处于运行状态。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就绪状态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进程已分配到除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外所需要的其他资源，等待系统把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分配给它之后，即可投入运行，该状态称为就绪状态。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阻塞状态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spcBef>
                <a:spcPts val="6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阻塞状态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也称等待状态。当进程正在等待某个事件或某个资源时所处的状态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8135" y="1290494"/>
            <a:ext cx="268349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lvl="2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、进程的状态</a:t>
            </a:r>
            <a:endParaRPr lang="en-US" altLang="zh-CN" sz="2400" b="1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AD979-BAF8-4111-9D30-C954C0B7260B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6.2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进程控制概述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321835" y="6352790"/>
            <a:ext cx="2336832" cy="417215"/>
          </a:xfrm>
          <a:prstGeom prst="roundRect">
            <a:avLst>
              <a:gd name="adj" fmla="val 16667"/>
            </a:avLst>
          </a:prstGeom>
          <a:noFill/>
          <a:ln w="28575">
            <a:noFill/>
            <a:round/>
          </a:ln>
        </p:spPr>
        <p:txBody>
          <a:bodyPr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+mn-ea"/>
                <a:ea typeface="+mn-ea"/>
              </a:rPr>
              <a:t>进程的状态转换图</a:t>
            </a:r>
            <a:endParaRPr lang="zh-CN" altLang="en-US" sz="2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8135" y="1290494"/>
            <a:ext cx="268349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lvl="2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、进程的状态</a:t>
            </a:r>
            <a:endParaRPr lang="en-US" altLang="zh-CN" sz="2400" b="1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CF02E-61E1-49CA-B46C-65F676337C70}" type="datetime10">
              <a:rPr lang="zh-CN" altLang="en-US" smtClean="0"/>
            </a:fld>
            <a:endParaRPr lang="en-US" altLang="zh-CN"/>
          </a:p>
        </p:txBody>
      </p:sp>
      <p:pic>
        <p:nvPicPr>
          <p:cNvPr id="7170" name="Picture 2" descr="https://timgsa.baidu.com/timg?image&amp;quality=80&amp;size=b9999_10000&amp;sec=1574191729764&amp;di=5a0c4df95aa13c5de7f32893b269cdf1&amp;imgtype=0&amp;src=http%3A%2F%2Fimage.bubuko.com%2Finfo%2F201804%2F2018042622345802939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98" y="1936825"/>
            <a:ext cx="5548704" cy="39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6.2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进程控制编程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14348" y="1576376"/>
            <a:ext cx="7929618" cy="3167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6.2.1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sz="2400" b="1" kern="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6.2.2 system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函数</a:t>
            </a:r>
            <a:endParaRPr lang="zh-CN" altLang="en-US" sz="2400" b="1" kern="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6.2.3 exec()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函数族替换进程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endParaRPr lang="zh-CN" altLang="en-US" sz="2400" b="1" kern="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b="1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6.2.4 wait()</a:t>
            </a:r>
            <a:r>
              <a:rPr lang="zh-CN" altLang="en-US" sz="2400" b="1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2400" b="1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waitpid</a:t>
            </a:r>
            <a:r>
              <a:rPr lang="en-US" altLang="zh-CN" sz="2400" b="1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b="1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函数</a:t>
            </a:r>
            <a:endParaRPr lang="en-US" altLang="zh-CN" sz="2400" b="1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6.2.5 </a:t>
            </a:r>
            <a:r>
              <a:rPr lang="en-US" altLang="zh-CN" sz="2400" b="1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Linux</a:t>
            </a:r>
            <a:r>
              <a:rPr lang="zh-CN" altLang="en-US" sz="2400" b="1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守护进程</a:t>
            </a:r>
            <a:endParaRPr kumimoji="0" lang="en-US" altLang="zh-CN" sz="2400" b="1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EBC32-5FF0-4411-A3C2-6FC5153D7EC6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6.2.1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en-US" altLang="zh-CN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b="1" kern="1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ps</a:t>
            </a:r>
            <a:r>
              <a:rPr kumimoji="0" lang="zh-CN" altLang="en-US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命令</a:t>
            </a:r>
            <a:endParaRPr kumimoji="0" lang="zh-CN" altLang="en-US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2083" y="1837890"/>
            <a:ext cx="83630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用于查阅进程状态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(process status)(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实际上就是将内核中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proc[]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user[]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数组的内容有选择地打印出来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用于控制列表的行数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进程范围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和列数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每进程列出的属性内容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无选项：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只列出在当前终端上启动的进程</a:t>
            </a:r>
            <a:endParaRPr lang="zh-CN" altLang="en-US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列出系统中所有的进程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进程范围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列出指定终端上的所有进程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进程范围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格式列出每一个进程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控制列的数目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格式列出每一个进程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控制列的数目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7C1FB-B46C-46B5-A4E3-97AB65A3AC40}" type="datetime10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28596" y="428604"/>
            <a:ext cx="5786478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6.2.1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进程的创建</a:t>
            </a:r>
            <a:endParaRPr lang="zh-CN" altLang="en-US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285720" y="1202803"/>
            <a:ext cx="2789247" cy="511685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en-US" altLang="zh-CN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b="1" kern="1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ps</a:t>
            </a:r>
            <a:r>
              <a:rPr kumimoji="0" lang="zh-CN" altLang="en-US" b="1" kern="1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命令</a:t>
            </a:r>
            <a:endParaRPr kumimoji="0" lang="zh-CN" altLang="en-US" b="1" kern="1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7C1FB-B46C-46B5-A4E3-97AB65A3AC40}" type="datetime10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1924685"/>
            <a:ext cx="9178290" cy="44932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2355" y="1908810"/>
            <a:ext cx="845185" cy="3397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  <a:round/>
          </a:ln>
        </p:spPr>
        <p:txBody>
          <a:bodyPr/>
          <a:lstStyle/>
          <a:p>
            <a:pPr algn="ctr"/>
            <a:endParaRPr lang="zh-CN" altLang="en-US" sz="1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6170" y="2940050"/>
            <a:ext cx="845185" cy="3397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  <a:round/>
          </a:ln>
        </p:spPr>
        <p:txBody>
          <a:bodyPr/>
          <a:lstStyle/>
          <a:p>
            <a:pPr algn="ctr"/>
            <a:endParaRPr lang="zh-CN" altLang="en-US" sz="1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2355" y="4001135"/>
            <a:ext cx="845185" cy="3397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  <a:round/>
          </a:ln>
        </p:spPr>
        <p:txBody>
          <a:bodyPr/>
          <a:lstStyle/>
          <a:p>
            <a:pPr algn="ctr"/>
            <a:endParaRPr lang="zh-CN" altLang="en-US" sz="1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嵌入式系统原理及应用教程第4章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00"/>
          </a:solidFill>
          <a:round/>
        </a:ln>
      </a:spPr>
      <a:bodyPr/>
      <a:lstStyle>
        <a:defPPr algn="ctr">
          <a:defRPr sz="1600" b="1" dirty="0">
            <a:solidFill>
              <a:srgbClr val="0000CC"/>
            </a:solidFill>
            <a:latin typeface="+mn-ea"/>
            <a:ea typeface="+mn-ea"/>
          </a:defRPr>
        </a:defPPr>
      </a:lstStyle>
    </a:sp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嵌入式系统原理及应用教程第4章</Template>
  <TotalTime>0</TotalTime>
  <Words>7234</Words>
  <Application>WPS 演示</Application>
  <PresentationFormat>全屏显示(4:3)</PresentationFormat>
  <Paragraphs>516</Paragraphs>
  <Slides>38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文鼎中特广告体</vt:lpstr>
      <vt:lpstr>Times New Roman</vt:lpstr>
      <vt:lpstr>楷体_GB2312</vt:lpstr>
      <vt:lpstr>微软雅黑</vt:lpstr>
      <vt:lpstr>Times</vt:lpstr>
      <vt:lpstr>Times</vt:lpstr>
      <vt:lpstr>Arial Unicode MS</vt:lpstr>
      <vt:lpstr>Wingdings 2</vt:lpstr>
      <vt:lpstr>Bebas</vt:lpstr>
      <vt:lpstr>Segoe Print</vt:lpstr>
      <vt:lpstr>Bell MT</vt:lpstr>
      <vt:lpstr>嵌入式系统原理及应用教程第4章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海波</cp:lastModifiedBy>
  <cp:revision>2554</cp:revision>
  <cp:lastPrinted>2018-11-06T05:21:00Z</cp:lastPrinted>
  <dcterms:created xsi:type="dcterms:W3CDTF">2011-03-10T01:48:00Z</dcterms:created>
  <dcterms:modified xsi:type="dcterms:W3CDTF">2021-05-11T16:32:00Z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0F38655472DC43B3BAF48D99964B3DDA</vt:lpwstr>
  </property>
</Properties>
</file>